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91" r:id="rId25"/>
    <p:sldId id="280" r:id="rId26"/>
    <p:sldId id="281" r:id="rId27"/>
    <p:sldId id="282" r:id="rId28"/>
    <p:sldId id="284" r:id="rId29"/>
    <p:sldId id="285" r:id="rId30"/>
    <p:sldId id="286" r:id="rId31"/>
    <p:sldId id="287" r:id="rId32"/>
    <p:sldId id="288" r:id="rId33"/>
    <p:sldId id="289" r:id="rId34"/>
    <p:sldId id="290" r:id="rId35"/>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F68146-B925-44A6-AB1D-4A758EF5C4AE}" v="1" dt="2025-04-27T11:14:02.79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810" y="2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rene Karakasidou" userId="1116e982ad00f378" providerId="LiveId" clId="{D2FA5D18-4F14-4E7C-A0EF-4F40E42CE669}"/>
    <pc:docChg chg="undo redo custSel modSld">
      <pc:chgData name="Irene Karakasidou" userId="1116e982ad00f378" providerId="LiveId" clId="{D2FA5D18-4F14-4E7C-A0EF-4F40E42CE669}" dt="2024-04-07T20:19:43.326" v="145" actId="14100"/>
      <pc:docMkLst>
        <pc:docMk/>
      </pc:docMkLst>
      <pc:sldChg chg="modSp mod">
        <pc:chgData name="Irene Karakasidou" userId="1116e982ad00f378" providerId="LiveId" clId="{D2FA5D18-4F14-4E7C-A0EF-4F40E42CE669}" dt="2024-04-07T20:05:15.100" v="13" actId="403"/>
        <pc:sldMkLst>
          <pc:docMk/>
          <pc:sldMk cId="0" sldId="256"/>
        </pc:sldMkLst>
      </pc:sldChg>
      <pc:sldChg chg="modSp">
        <pc:chgData name="Irene Karakasidou" userId="1116e982ad00f378" providerId="LiveId" clId="{D2FA5D18-4F14-4E7C-A0EF-4F40E42CE669}" dt="2024-04-07T20:05:12.896" v="11" actId="1076"/>
        <pc:sldMkLst>
          <pc:docMk/>
          <pc:sldMk cId="0" sldId="257"/>
        </pc:sldMkLst>
      </pc:sldChg>
      <pc:sldChg chg="modSp mod">
        <pc:chgData name="Irene Karakasidou" userId="1116e982ad00f378" providerId="LiveId" clId="{D2FA5D18-4F14-4E7C-A0EF-4F40E42CE669}" dt="2024-04-07T20:06:32.908" v="38" actId="20577"/>
        <pc:sldMkLst>
          <pc:docMk/>
          <pc:sldMk cId="0" sldId="259"/>
        </pc:sldMkLst>
      </pc:sldChg>
      <pc:sldChg chg="modSp mod">
        <pc:chgData name="Irene Karakasidou" userId="1116e982ad00f378" providerId="LiveId" clId="{D2FA5D18-4F14-4E7C-A0EF-4F40E42CE669}" dt="2024-04-07T20:14:05.181" v="51" actId="6549"/>
        <pc:sldMkLst>
          <pc:docMk/>
          <pc:sldMk cId="0" sldId="260"/>
        </pc:sldMkLst>
      </pc:sldChg>
      <pc:sldChg chg="modSp mod">
        <pc:chgData name="Irene Karakasidou" userId="1116e982ad00f378" providerId="LiveId" clId="{D2FA5D18-4F14-4E7C-A0EF-4F40E42CE669}" dt="2024-04-07T20:14:41.326" v="57" actId="20577"/>
        <pc:sldMkLst>
          <pc:docMk/>
          <pc:sldMk cId="0" sldId="261"/>
        </pc:sldMkLst>
      </pc:sldChg>
      <pc:sldChg chg="modSp mod">
        <pc:chgData name="Irene Karakasidou" userId="1116e982ad00f378" providerId="LiveId" clId="{D2FA5D18-4F14-4E7C-A0EF-4F40E42CE669}" dt="2024-04-07T20:15:00.328" v="63" actId="20577"/>
        <pc:sldMkLst>
          <pc:docMk/>
          <pc:sldMk cId="0" sldId="262"/>
        </pc:sldMkLst>
      </pc:sldChg>
      <pc:sldChg chg="modSp mod">
        <pc:chgData name="Irene Karakasidou" userId="1116e982ad00f378" providerId="LiveId" clId="{D2FA5D18-4F14-4E7C-A0EF-4F40E42CE669}" dt="2024-04-07T20:15:20.614" v="71" actId="20577"/>
        <pc:sldMkLst>
          <pc:docMk/>
          <pc:sldMk cId="0" sldId="263"/>
        </pc:sldMkLst>
      </pc:sldChg>
      <pc:sldChg chg="modSp mod">
        <pc:chgData name="Irene Karakasidou" userId="1116e982ad00f378" providerId="LiveId" clId="{D2FA5D18-4F14-4E7C-A0EF-4F40E42CE669}" dt="2024-04-07T20:16:13.241" v="91" actId="5793"/>
        <pc:sldMkLst>
          <pc:docMk/>
          <pc:sldMk cId="0" sldId="264"/>
        </pc:sldMkLst>
      </pc:sldChg>
      <pc:sldChg chg="modSp mod">
        <pc:chgData name="Irene Karakasidou" userId="1116e982ad00f378" providerId="LiveId" clId="{D2FA5D18-4F14-4E7C-A0EF-4F40E42CE669}" dt="2024-04-07T20:16:35.071" v="98" actId="20577"/>
        <pc:sldMkLst>
          <pc:docMk/>
          <pc:sldMk cId="0" sldId="265"/>
        </pc:sldMkLst>
      </pc:sldChg>
      <pc:sldChg chg="modSp mod">
        <pc:chgData name="Irene Karakasidou" userId="1116e982ad00f378" providerId="LiveId" clId="{D2FA5D18-4F14-4E7C-A0EF-4F40E42CE669}" dt="2024-04-07T20:19:13.183" v="142" actId="14100"/>
        <pc:sldMkLst>
          <pc:docMk/>
          <pc:sldMk cId="0" sldId="266"/>
        </pc:sldMkLst>
      </pc:sldChg>
      <pc:sldChg chg="modSp mod">
        <pc:chgData name="Irene Karakasidou" userId="1116e982ad00f378" providerId="LiveId" clId="{D2FA5D18-4F14-4E7C-A0EF-4F40E42CE669}" dt="2024-04-07T20:18:32.829" v="135" actId="20577"/>
        <pc:sldMkLst>
          <pc:docMk/>
          <pc:sldMk cId="0" sldId="267"/>
        </pc:sldMkLst>
      </pc:sldChg>
      <pc:sldChg chg="modSp mod">
        <pc:chgData name="Irene Karakasidou" userId="1116e982ad00f378" providerId="LiveId" clId="{D2FA5D18-4F14-4E7C-A0EF-4F40E42CE669}" dt="2024-04-07T20:19:26.808" v="144" actId="14100"/>
        <pc:sldMkLst>
          <pc:docMk/>
          <pc:sldMk cId="0" sldId="268"/>
        </pc:sldMkLst>
      </pc:sldChg>
      <pc:sldChg chg="modSp">
        <pc:chgData name="Irene Karakasidou" userId="1116e982ad00f378" providerId="LiveId" clId="{D2FA5D18-4F14-4E7C-A0EF-4F40E42CE669}" dt="2024-04-07T20:19:43.326" v="145" actId="14100"/>
        <pc:sldMkLst>
          <pc:docMk/>
          <pc:sldMk cId="0" sldId="269"/>
        </pc:sldMkLst>
      </pc:sldChg>
    </pc:docChg>
  </pc:docChgLst>
  <pc:docChgLst>
    <pc:chgData name="Irene Karakasidou" userId="1116e982ad00f378" providerId="LiveId" clId="{85F68146-B925-44A6-AB1D-4A758EF5C4AE}"/>
    <pc:docChg chg="undo custSel modSld">
      <pc:chgData name="Irene Karakasidou" userId="1116e982ad00f378" providerId="LiveId" clId="{85F68146-B925-44A6-AB1D-4A758EF5C4AE}" dt="2025-05-11T20:21:37.488" v="12" actId="27636"/>
      <pc:docMkLst>
        <pc:docMk/>
      </pc:docMkLst>
      <pc:sldChg chg="modSp mod">
        <pc:chgData name="Irene Karakasidou" userId="1116e982ad00f378" providerId="LiveId" clId="{85F68146-B925-44A6-AB1D-4A758EF5C4AE}" dt="2025-05-11T20:21:37.488" v="12" actId="27636"/>
        <pc:sldMkLst>
          <pc:docMk/>
          <pc:sldMk cId="0" sldId="256"/>
        </pc:sldMkLst>
        <pc:spChg chg="mod">
          <ac:chgData name="Irene Karakasidou" userId="1116e982ad00f378" providerId="LiveId" clId="{85F68146-B925-44A6-AB1D-4A758EF5C4AE}" dt="2025-05-11T20:21:37.488" v="12" actId="27636"/>
          <ac:spMkLst>
            <pc:docMk/>
            <pc:sldMk cId="0" sldId="256"/>
            <ac:spMk id="2" creationId="{5063E9C9-891A-6C12-F66A-959B25CE7E9A}"/>
          </ac:spMkLst>
        </pc:spChg>
      </pc:sldChg>
      <pc:sldChg chg="modSp mod">
        <pc:chgData name="Irene Karakasidou" userId="1116e982ad00f378" providerId="LiveId" clId="{85F68146-B925-44A6-AB1D-4A758EF5C4AE}" dt="2025-03-06T09:34:42.123" v="0" actId="20577"/>
        <pc:sldMkLst>
          <pc:docMk/>
          <pc:sldMk cId="0" sldId="259"/>
        </pc:sldMkLst>
        <pc:spChg chg="mod">
          <ac:chgData name="Irene Karakasidou" userId="1116e982ad00f378" providerId="LiveId" clId="{85F68146-B925-44A6-AB1D-4A758EF5C4AE}" dt="2025-03-06T09:34:42.123" v="0" actId="20577"/>
          <ac:spMkLst>
            <pc:docMk/>
            <pc:sldMk cId="0" sldId="259"/>
            <ac:spMk id="5123" creationId="{9CD8DE53-1E33-1BD8-BD65-9D374D3A839A}"/>
          </ac:spMkLst>
        </pc:spChg>
      </pc:sldChg>
      <pc:sldChg chg="modSp mod">
        <pc:chgData name="Irene Karakasidou" userId="1116e982ad00f378" providerId="LiveId" clId="{85F68146-B925-44A6-AB1D-4A758EF5C4AE}" dt="2025-03-06T09:37:38.264" v="4" actId="207"/>
        <pc:sldMkLst>
          <pc:docMk/>
          <pc:sldMk cId="0" sldId="263"/>
        </pc:sldMkLst>
        <pc:spChg chg="mod">
          <ac:chgData name="Irene Karakasidou" userId="1116e982ad00f378" providerId="LiveId" clId="{85F68146-B925-44A6-AB1D-4A758EF5C4AE}" dt="2025-03-06T09:37:38.264" v="4" actId="207"/>
          <ac:spMkLst>
            <pc:docMk/>
            <pc:sldMk cId="0" sldId="263"/>
            <ac:spMk id="9219" creationId="{FA433C31-DACE-1A79-0EC4-A466A75FB0EA}"/>
          </ac:spMkLst>
        </pc:spChg>
      </pc:sldChg>
      <pc:sldChg chg="modSp mod">
        <pc:chgData name="Irene Karakasidou" userId="1116e982ad00f378" providerId="LiveId" clId="{85F68146-B925-44A6-AB1D-4A758EF5C4AE}" dt="2025-03-06T09:45:19.154" v="9" actId="20577"/>
        <pc:sldMkLst>
          <pc:docMk/>
          <pc:sldMk cId="0" sldId="264"/>
        </pc:sldMkLst>
        <pc:spChg chg="mod">
          <ac:chgData name="Irene Karakasidou" userId="1116e982ad00f378" providerId="LiveId" clId="{85F68146-B925-44A6-AB1D-4A758EF5C4AE}" dt="2025-03-06T09:45:19.154" v="9" actId="20577"/>
          <ac:spMkLst>
            <pc:docMk/>
            <pc:sldMk cId="0" sldId="264"/>
            <ac:spMk id="10243" creationId="{A48ABB8A-97FF-A50A-E416-A80C6ED6A99C}"/>
          </ac:spMkLst>
        </pc:spChg>
      </pc:sldChg>
      <pc:sldChg chg="modSp mod">
        <pc:chgData name="Irene Karakasidou" userId="1116e982ad00f378" providerId="LiveId" clId="{85F68146-B925-44A6-AB1D-4A758EF5C4AE}" dt="2025-03-06T09:45:45.838" v="10" actId="20577"/>
        <pc:sldMkLst>
          <pc:docMk/>
          <pc:sldMk cId="0" sldId="266"/>
        </pc:sldMkLst>
        <pc:spChg chg="mod">
          <ac:chgData name="Irene Karakasidou" userId="1116e982ad00f378" providerId="LiveId" clId="{85F68146-B925-44A6-AB1D-4A758EF5C4AE}" dt="2025-03-06T09:45:45.838" v="10" actId="20577"/>
          <ac:spMkLst>
            <pc:docMk/>
            <pc:sldMk cId="0" sldId="266"/>
            <ac:spMk id="12291" creationId="{3CD41B81-FEF6-57AC-9541-A4D4028E609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pPr>
              <a:defRPr/>
            </a:pPr>
            <a:fld id="{7DAA8557-FA7B-4DD9-AE5C-63B607902F90}" type="datetimeFigureOut">
              <a:rPr lang="en-US" smtClean="0"/>
              <a:pPr>
                <a:defRPr/>
              </a:pPr>
              <a:t>5/11/2025</a:t>
            </a:fld>
            <a:endParaRPr lang="en-US"/>
          </a:p>
        </p:txBody>
      </p:sp>
      <p:sp>
        <p:nvSpPr>
          <p:cNvPr id="5" name="Footer Placeholder 4"/>
          <p:cNvSpPr>
            <a:spLocks noGrp="1"/>
          </p:cNvSpPr>
          <p:nvPr>
            <p:ph type="ftr" sz="quarter" idx="11"/>
          </p:nvPr>
        </p:nvSpPr>
        <p:spPr>
          <a:xfrm>
            <a:off x="2396319" y="329308"/>
            <a:ext cx="3086292" cy="309201"/>
          </a:xfrm>
        </p:spPr>
        <p:txBody>
          <a:bodyPr/>
          <a:lstStyle/>
          <a:p>
            <a:pPr>
              <a:defRPr/>
            </a:pPr>
            <a:endParaRPr lang="en-US"/>
          </a:p>
        </p:txBody>
      </p:sp>
      <p:sp>
        <p:nvSpPr>
          <p:cNvPr id="6" name="Slide Number Placeholder 5"/>
          <p:cNvSpPr>
            <a:spLocks noGrp="1"/>
          </p:cNvSpPr>
          <p:nvPr>
            <p:ph type="sldNum" sz="quarter" idx="12"/>
          </p:nvPr>
        </p:nvSpPr>
        <p:spPr>
          <a:xfrm>
            <a:off x="1434703" y="798973"/>
            <a:ext cx="802005" cy="503578"/>
          </a:xfrm>
        </p:spPr>
        <p:txBody>
          <a:bodyPr/>
          <a:lstStyle/>
          <a:p>
            <a:pPr>
              <a:defRPr/>
            </a:pPr>
            <a:fld id="{C2B341C2-E704-45F5-8F78-BADEE532041B}" type="slidenum">
              <a:rPr lang="en-US" smtClean="0"/>
              <a:pPr>
                <a:defRPr/>
              </a:pPr>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99665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fld id="{7DAA8557-FA7B-4DD9-AE5C-63B607902F90}" type="datetimeFigureOut">
              <a:rPr lang="en-US" smtClean="0"/>
              <a:pPr>
                <a:defRPr/>
              </a:pPr>
              <a:t>5/11/2025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2B341C2-E704-45F5-8F78-BADEE532041B}" type="slidenum">
              <a:rPr lang="en-US" smtClean="0"/>
              <a:pPr>
                <a:defRPr/>
              </a:pPr>
              <a:t>‹#›</a:t>
            </a:fld>
            <a:endParaRPr lang="en-US"/>
          </a:p>
        </p:txBody>
      </p:sp>
    </p:spTree>
    <p:extLst>
      <p:ext uri="{BB962C8B-B14F-4D97-AF65-F5344CB8AC3E}">
        <p14:creationId xmlns:p14="http://schemas.microsoft.com/office/powerpoint/2010/main" val="671333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fld id="{7DAA8557-FA7B-4DD9-AE5C-63B607902F90}" type="datetimeFigureOut">
              <a:rPr lang="en-US" smtClean="0"/>
              <a:pPr>
                <a:defRPr/>
              </a:pPr>
              <a:t>5/11/2025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2B341C2-E704-45F5-8F78-BADEE532041B}" type="slidenum">
              <a:rPr lang="en-US" smtClean="0"/>
              <a:pPr>
                <a:defRPr/>
              </a:pPr>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954412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600" b="0" i="0">
                <a:solidFill>
                  <a:schemeClr val="tx1"/>
                </a:solidFill>
                <a:latin typeface="Calibri"/>
                <a:cs typeface="Calibri"/>
              </a:defRPr>
            </a:lvl1pPr>
          </a:lstStyle>
          <a:p>
            <a:endParaRPr/>
          </a:p>
        </p:txBody>
      </p:sp>
      <p:sp>
        <p:nvSpPr>
          <p:cNvPr id="3" name="Holder 4">
            <a:extLst>
              <a:ext uri="{FF2B5EF4-FFF2-40B4-BE49-F238E27FC236}">
                <a16:creationId xmlns:a16="http://schemas.microsoft.com/office/drawing/2014/main" id="{FE1B4C0B-0A88-0D50-CABF-4233708D5FC8}"/>
              </a:ext>
            </a:extLst>
          </p:cNvPr>
          <p:cNvSpPr>
            <a:spLocks noGrp="1"/>
          </p:cNvSpPr>
          <p:nvPr>
            <p:ph type="ftr" sz="quarter" idx="10"/>
          </p:nvPr>
        </p:nvSpPr>
        <p:spPr/>
        <p:txBody>
          <a:bodyPr/>
          <a:lstStyle>
            <a:lvl1pPr>
              <a:defRPr/>
            </a:lvl1pPr>
          </a:lstStyle>
          <a:p>
            <a:pPr>
              <a:defRPr/>
            </a:pPr>
            <a:endParaRPr/>
          </a:p>
        </p:txBody>
      </p:sp>
      <p:sp>
        <p:nvSpPr>
          <p:cNvPr id="4" name="Holder 5">
            <a:extLst>
              <a:ext uri="{FF2B5EF4-FFF2-40B4-BE49-F238E27FC236}">
                <a16:creationId xmlns:a16="http://schemas.microsoft.com/office/drawing/2014/main" id="{F65F3BA9-54CF-E531-10C9-47964DDC552B}"/>
              </a:ext>
            </a:extLst>
          </p:cNvPr>
          <p:cNvSpPr>
            <a:spLocks noGrp="1"/>
          </p:cNvSpPr>
          <p:nvPr>
            <p:ph type="dt" sz="half" idx="11"/>
          </p:nvPr>
        </p:nvSpPr>
        <p:spPr/>
        <p:txBody>
          <a:bodyPr/>
          <a:lstStyle>
            <a:lvl1pPr>
              <a:defRPr/>
            </a:lvl1pPr>
          </a:lstStyle>
          <a:p>
            <a:pPr>
              <a:defRPr/>
            </a:pPr>
            <a:fld id="{B0B316CD-DF75-4E31-B044-4E76C4DDD7A4}" type="datetimeFigureOut">
              <a:rPr lang="en-US"/>
              <a:pPr>
                <a:defRPr/>
              </a:pPr>
              <a:t>5/11/2025</a:t>
            </a:fld>
            <a:endParaRPr lang="en-US"/>
          </a:p>
        </p:txBody>
      </p:sp>
      <p:sp>
        <p:nvSpPr>
          <p:cNvPr id="5" name="Holder 6">
            <a:extLst>
              <a:ext uri="{FF2B5EF4-FFF2-40B4-BE49-F238E27FC236}">
                <a16:creationId xmlns:a16="http://schemas.microsoft.com/office/drawing/2014/main" id="{2D71735E-1A55-3474-A850-226A59377381}"/>
              </a:ext>
            </a:extLst>
          </p:cNvPr>
          <p:cNvSpPr>
            <a:spLocks noGrp="1"/>
          </p:cNvSpPr>
          <p:nvPr>
            <p:ph type="sldNum" sz="quarter" idx="12"/>
          </p:nvPr>
        </p:nvSpPr>
        <p:spPr/>
        <p:txBody>
          <a:bodyPr/>
          <a:lstStyle>
            <a:lvl1pPr>
              <a:defRPr/>
            </a:lvl1pPr>
          </a:lstStyle>
          <a:p>
            <a:pPr>
              <a:defRPr/>
            </a:pPr>
            <a:fld id="{BB3D9B10-EB9B-46B0-8E48-6E4FF47E4EB0}" type="slidenum">
              <a:rPr/>
              <a:pPr>
                <a:defRPr/>
              </a:pPr>
              <a:t>‹#›</a:t>
            </a:fld>
            <a:endParaRPr/>
          </a:p>
        </p:txBody>
      </p:sp>
    </p:spTree>
    <p:extLst>
      <p:ext uri="{BB962C8B-B14F-4D97-AF65-F5344CB8AC3E}">
        <p14:creationId xmlns:p14="http://schemas.microsoft.com/office/powerpoint/2010/main" val="3397905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4">
            <a:extLst>
              <a:ext uri="{FF2B5EF4-FFF2-40B4-BE49-F238E27FC236}">
                <a16:creationId xmlns:a16="http://schemas.microsoft.com/office/drawing/2014/main" id="{88C6B14B-2E4A-BF30-6F05-0C985D450072}"/>
              </a:ext>
            </a:extLst>
          </p:cNvPr>
          <p:cNvSpPr>
            <a:spLocks noGrp="1"/>
          </p:cNvSpPr>
          <p:nvPr>
            <p:ph type="ftr" sz="quarter" idx="10"/>
          </p:nvPr>
        </p:nvSpPr>
        <p:spPr/>
        <p:txBody>
          <a:bodyPr/>
          <a:lstStyle>
            <a:lvl1pPr>
              <a:defRPr/>
            </a:lvl1pPr>
          </a:lstStyle>
          <a:p>
            <a:pPr>
              <a:defRPr/>
            </a:pPr>
            <a:endParaRPr/>
          </a:p>
        </p:txBody>
      </p:sp>
      <p:sp>
        <p:nvSpPr>
          <p:cNvPr id="3" name="Holder 5">
            <a:extLst>
              <a:ext uri="{FF2B5EF4-FFF2-40B4-BE49-F238E27FC236}">
                <a16:creationId xmlns:a16="http://schemas.microsoft.com/office/drawing/2014/main" id="{5D6BBF85-F3DE-320E-129F-2F292482F407}"/>
              </a:ext>
            </a:extLst>
          </p:cNvPr>
          <p:cNvSpPr>
            <a:spLocks noGrp="1"/>
          </p:cNvSpPr>
          <p:nvPr>
            <p:ph type="dt" sz="half" idx="11"/>
          </p:nvPr>
        </p:nvSpPr>
        <p:spPr/>
        <p:txBody>
          <a:bodyPr/>
          <a:lstStyle>
            <a:lvl1pPr>
              <a:defRPr/>
            </a:lvl1pPr>
          </a:lstStyle>
          <a:p>
            <a:pPr>
              <a:defRPr/>
            </a:pPr>
            <a:fld id="{2709CCE5-1A62-4DAB-8CC3-D4723883DA43}" type="datetimeFigureOut">
              <a:rPr lang="en-US"/>
              <a:pPr>
                <a:defRPr/>
              </a:pPr>
              <a:t>5/11/2025</a:t>
            </a:fld>
            <a:endParaRPr lang="en-US"/>
          </a:p>
        </p:txBody>
      </p:sp>
      <p:sp>
        <p:nvSpPr>
          <p:cNvPr id="4" name="Holder 6">
            <a:extLst>
              <a:ext uri="{FF2B5EF4-FFF2-40B4-BE49-F238E27FC236}">
                <a16:creationId xmlns:a16="http://schemas.microsoft.com/office/drawing/2014/main" id="{D9D3FF7F-8FE0-1A79-3777-4FC1A4BB0151}"/>
              </a:ext>
            </a:extLst>
          </p:cNvPr>
          <p:cNvSpPr>
            <a:spLocks noGrp="1"/>
          </p:cNvSpPr>
          <p:nvPr>
            <p:ph type="sldNum" sz="quarter" idx="12"/>
          </p:nvPr>
        </p:nvSpPr>
        <p:spPr/>
        <p:txBody>
          <a:bodyPr/>
          <a:lstStyle>
            <a:lvl1pPr>
              <a:defRPr/>
            </a:lvl1pPr>
          </a:lstStyle>
          <a:p>
            <a:pPr>
              <a:defRPr/>
            </a:pPr>
            <a:fld id="{D74AE796-5A68-4394-A968-1055D005F845}" type="slidenum">
              <a:rPr/>
              <a:pPr>
                <a:defRPr/>
              </a:pPr>
              <a:t>‹#›</a:t>
            </a:fld>
            <a:endParaRPr/>
          </a:p>
        </p:txBody>
      </p:sp>
    </p:spTree>
    <p:extLst>
      <p:ext uri="{BB962C8B-B14F-4D97-AF65-F5344CB8AC3E}">
        <p14:creationId xmlns:p14="http://schemas.microsoft.com/office/powerpoint/2010/main" val="1188980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600" b="0"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a:lstStyle>
            <a:lvl1pPr>
              <a:defRPr/>
            </a:lvl1pPr>
          </a:lstStyle>
          <a:p>
            <a:endParaRPr/>
          </a:p>
        </p:txBody>
      </p:sp>
      <p:sp>
        <p:nvSpPr>
          <p:cNvPr id="5" name="Holder 4">
            <a:extLst>
              <a:ext uri="{FF2B5EF4-FFF2-40B4-BE49-F238E27FC236}">
                <a16:creationId xmlns:a16="http://schemas.microsoft.com/office/drawing/2014/main" id="{0DF315B2-3A2D-C572-1C02-381CB9450FD7}"/>
              </a:ext>
            </a:extLst>
          </p:cNvPr>
          <p:cNvSpPr>
            <a:spLocks noGrp="1"/>
          </p:cNvSpPr>
          <p:nvPr>
            <p:ph type="ftr" sz="quarter" idx="10"/>
          </p:nvPr>
        </p:nvSpPr>
        <p:spPr/>
        <p:txBody>
          <a:bodyPr/>
          <a:lstStyle>
            <a:lvl1pPr>
              <a:defRPr/>
            </a:lvl1pPr>
          </a:lstStyle>
          <a:p>
            <a:pPr>
              <a:defRPr/>
            </a:pPr>
            <a:endParaRPr/>
          </a:p>
        </p:txBody>
      </p:sp>
      <p:sp>
        <p:nvSpPr>
          <p:cNvPr id="6" name="Holder 5">
            <a:extLst>
              <a:ext uri="{FF2B5EF4-FFF2-40B4-BE49-F238E27FC236}">
                <a16:creationId xmlns:a16="http://schemas.microsoft.com/office/drawing/2014/main" id="{F35E4D53-268F-608E-CD3D-947D995F0CC2}"/>
              </a:ext>
            </a:extLst>
          </p:cNvPr>
          <p:cNvSpPr>
            <a:spLocks noGrp="1"/>
          </p:cNvSpPr>
          <p:nvPr>
            <p:ph type="dt" sz="half" idx="11"/>
          </p:nvPr>
        </p:nvSpPr>
        <p:spPr/>
        <p:txBody>
          <a:bodyPr/>
          <a:lstStyle>
            <a:lvl1pPr>
              <a:defRPr/>
            </a:lvl1pPr>
          </a:lstStyle>
          <a:p>
            <a:pPr>
              <a:defRPr/>
            </a:pPr>
            <a:fld id="{654C0A0C-723E-4F5B-8E88-B3D6E16D842D}" type="datetimeFigureOut">
              <a:rPr lang="en-US"/>
              <a:pPr>
                <a:defRPr/>
              </a:pPr>
              <a:t>5/11/2025</a:t>
            </a:fld>
            <a:endParaRPr lang="en-US"/>
          </a:p>
        </p:txBody>
      </p:sp>
      <p:sp>
        <p:nvSpPr>
          <p:cNvPr id="7" name="Holder 6">
            <a:extLst>
              <a:ext uri="{FF2B5EF4-FFF2-40B4-BE49-F238E27FC236}">
                <a16:creationId xmlns:a16="http://schemas.microsoft.com/office/drawing/2014/main" id="{A6027F7A-A0D5-DF8E-C0AA-7343078D92AA}"/>
              </a:ext>
            </a:extLst>
          </p:cNvPr>
          <p:cNvSpPr>
            <a:spLocks noGrp="1"/>
          </p:cNvSpPr>
          <p:nvPr>
            <p:ph type="sldNum" sz="quarter" idx="12"/>
          </p:nvPr>
        </p:nvSpPr>
        <p:spPr/>
        <p:txBody>
          <a:bodyPr/>
          <a:lstStyle>
            <a:lvl1pPr>
              <a:defRPr/>
            </a:lvl1pPr>
          </a:lstStyle>
          <a:p>
            <a:pPr>
              <a:defRPr/>
            </a:pPr>
            <a:fld id="{EAE3A9A4-4155-483E-A52F-ADEC6651BDFB}" type="slidenum">
              <a:rPr/>
              <a:pPr>
                <a:defRPr/>
              </a:pPr>
              <a:t>‹#›</a:t>
            </a:fld>
            <a:endParaRPr/>
          </a:p>
        </p:txBody>
      </p:sp>
    </p:spTree>
    <p:extLst>
      <p:ext uri="{BB962C8B-B14F-4D97-AF65-F5344CB8AC3E}">
        <p14:creationId xmlns:p14="http://schemas.microsoft.com/office/powerpoint/2010/main" val="2651024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defRPr/>
            </a:pPr>
            <a:fld id="{7DAA8557-FA7B-4DD9-AE5C-63B607902F90}" type="datetimeFigureOut">
              <a:rPr lang="en-US" smtClean="0"/>
              <a:pPr>
                <a:defRPr/>
              </a:pPr>
              <a:t>5/11/2025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2B341C2-E704-45F5-8F78-BADEE532041B}" type="slidenum">
              <a:rPr lang="en-US" smtClean="0"/>
              <a:pPr>
                <a:defRPr/>
              </a:pPr>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647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pPr>
              <a:defRPr/>
            </a:pPr>
            <a:fld id="{7DAA8557-FA7B-4DD9-AE5C-63B607902F90}" type="datetimeFigureOut">
              <a:rPr lang="en-US" smtClean="0"/>
              <a:pPr>
                <a:defRPr/>
              </a:pPr>
              <a:t>5/11/2025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2B341C2-E704-45F5-8F78-BADEE532041B}" type="slidenum">
              <a:rPr lang="en-US" smtClean="0"/>
              <a:pPr>
                <a:defRPr/>
              </a:pPr>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59180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pPr>
              <a:defRPr/>
            </a:pPr>
            <a:fld id="{7DAA8557-FA7B-4DD9-AE5C-63B607902F90}" type="datetimeFigureOut">
              <a:rPr lang="en-US" smtClean="0"/>
              <a:pPr>
                <a:defRPr/>
              </a:pPr>
              <a:t>5/11/2025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2B341C2-E704-45F5-8F78-BADEE532041B}" type="slidenum">
              <a:rPr lang="en-US" smtClean="0"/>
              <a:pPr>
                <a:defRPr/>
              </a:pPr>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8906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Content Placeholder 3"/>
          <p:cNvSpPr>
            <a:spLocks noGrp="1"/>
          </p:cNvSpPr>
          <p:nvPr>
            <p:ph sz="half" idx="2"/>
          </p:nvPr>
        </p:nvSpPr>
        <p:spPr>
          <a:xfrm>
            <a:off x="1443491" y="2824270"/>
            <a:ext cx="3125766" cy="264445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Content Placeholder 5"/>
          <p:cNvSpPr>
            <a:spLocks noGrp="1"/>
          </p:cNvSpPr>
          <p:nvPr>
            <p:ph sz="quarter" idx="4"/>
          </p:nvPr>
        </p:nvSpPr>
        <p:spPr>
          <a:xfrm>
            <a:off x="4889182" y="2821491"/>
            <a:ext cx="3125652" cy="263737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pPr>
              <a:defRPr/>
            </a:pPr>
            <a:fld id="{7DAA8557-FA7B-4DD9-AE5C-63B607902F90}" type="datetimeFigureOut">
              <a:rPr lang="en-US" smtClean="0"/>
              <a:pPr>
                <a:defRPr/>
              </a:pPr>
              <a:t>5/11/2025</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2B341C2-E704-45F5-8F78-BADEE532041B}" type="slidenum">
              <a:rPr lang="en-US" smtClean="0"/>
              <a:pPr>
                <a:defRPr/>
              </a:pPr>
              <a:t>‹#›</a:t>
            </a:fld>
            <a:endParaRPr lang="en-US"/>
          </a:p>
        </p:txBody>
      </p:sp>
    </p:spTree>
    <p:extLst>
      <p:ext uri="{BB962C8B-B14F-4D97-AF65-F5344CB8AC3E}">
        <p14:creationId xmlns:p14="http://schemas.microsoft.com/office/powerpoint/2010/main" val="501490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pPr>
              <a:defRPr/>
            </a:pPr>
            <a:fld id="{7DAA8557-FA7B-4DD9-AE5C-63B607902F90}" type="datetimeFigureOut">
              <a:rPr lang="en-US" smtClean="0"/>
              <a:pPr>
                <a:defRPr/>
              </a:pPr>
              <a:t>5/11/2025</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2B341C2-E704-45F5-8F78-BADEE532041B}" type="slidenum">
              <a:rPr lang="en-US" smtClean="0"/>
              <a:pPr>
                <a:defRPr/>
              </a:pPr>
              <a:t>‹#›</a:t>
            </a:fld>
            <a:endParaRPr lang="en-US"/>
          </a:p>
        </p:txBody>
      </p:sp>
    </p:spTree>
    <p:extLst>
      <p:ext uri="{BB962C8B-B14F-4D97-AF65-F5344CB8AC3E}">
        <p14:creationId xmlns:p14="http://schemas.microsoft.com/office/powerpoint/2010/main" val="1964967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DAA8557-FA7B-4DD9-AE5C-63B607902F90}" type="datetimeFigureOut">
              <a:rPr lang="en-US" smtClean="0"/>
              <a:pPr>
                <a:defRPr/>
              </a:pPr>
              <a:t>5/11/2025</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2B341C2-E704-45F5-8F78-BADEE532041B}" type="slidenum">
              <a:rPr lang="en-US" smtClean="0"/>
              <a:pPr>
                <a:defRPr/>
              </a:pPr>
              <a:t>‹#›</a:t>
            </a:fld>
            <a:endParaRPr lang="en-US"/>
          </a:p>
        </p:txBody>
      </p:sp>
    </p:spTree>
    <p:extLst>
      <p:ext uri="{BB962C8B-B14F-4D97-AF65-F5344CB8AC3E}">
        <p14:creationId xmlns:p14="http://schemas.microsoft.com/office/powerpoint/2010/main" val="3472728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a:defRPr/>
            </a:pPr>
            <a:fld id="{7DAA8557-FA7B-4DD9-AE5C-63B607902F90}" type="datetimeFigureOut">
              <a:rPr lang="en-US" smtClean="0"/>
              <a:pPr>
                <a:defRPr/>
              </a:pPr>
              <a:t>5/11/2025</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2B341C2-E704-45F5-8F78-BADEE532041B}" type="slidenum">
              <a:rPr lang="en-US" smtClean="0"/>
              <a:pPr>
                <a:defRPr/>
              </a:pPr>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43106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pPr>
              <a:defRPr/>
            </a:pPr>
            <a:fld id="{7DAA8557-FA7B-4DD9-AE5C-63B607902F90}" type="datetimeFigureOut">
              <a:rPr lang="en-US" smtClean="0"/>
              <a:pPr>
                <a:defRPr/>
              </a:pPr>
              <a:t>5/11/2025</a:t>
            </a:fld>
            <a:endParaRPr lang="en-US"/>
          </a:p>
        </p:txBody>
      </p:sp>
      <p:sp>
        <p:nvSpPr>
          <p:cNvPr id="6" name="Footer Placeholder 5"/>
          <p:cNvSpPr>
            <a:spLocks noGrp="1"/>
          </p:cNvSpPr>
          <p:nvPr>
            <p:ph type="ftr" sz="quarter" idx="11"/>
          </p:nvPr>
        </p:nvSpPr>
        <p:spPr>
          <a:xfrm>
            <a:off x="1437530" y="318641"/>
            <a:ext cx="3251553" cy="320931"/>
          </a:xfr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2B341C2-E704-45F5-8F78-BADEE532041B}" type="slidenum">
              <a:rPr lang="en-US" smtClean="0"/>
              <a:pPr>
                <a:defRPr/>
              </a:pPr>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98231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6">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fld id="{7DAA8557-FA7B-4DD9-AE5C-63B607902F90}" type="datetimeFigureOut">
              <a:rPr lang="en-US" smtClean="0"/>
              <a:pPr>
                <a:defRPr/>
              </a:pPr>
              <a:t>5/11/2025</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pPr>
              <a:defRPr/>
            </a:pPr>
            <a:fld id="{C2B341C2-E704-45F5-8F78-BADEE532041B}" type="slidenum">
              <a:rPr lang="en-US" smtClean="0"/>
              <a:pPr>
                <a:defRPr/>
              </a:pPr>
              <a:t>‹#›</a:t>
            </a:fld>
            <a:endParaRPr lang="en-US"/>
          </a:p>
        </p:txBody>
      </p:sp>
    </p:spTree>
    <p:extLst>
      <p:ext uri="{BB962C8B-B14F-4D97-AF65-F5344CB8AC3E}">
        <p14:creationId xmlns:p14="http://schemas.microsoft.com/office/powerpoint/2010/main" val="2089002640"/>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object 2">
            <a:extLst>
              <a:ext uri="{FF2B5EF4-FFF2-40B4-BE49-F238E27FC236}">
                <a16:creationId xmlns:a16="http://schemas.microsoft.com/office/drawing/2014/main" id="{75F8270C-430E-4A64-E01D-4FA84384D812}"/>
              </a:ext>
            </a:extLst>
          </p:cNvPr>
          <p:cNvSpPr>
            <a:spLocks noGrp="1" noChangeArrowheads="1"/>
          </p:cNvSpPr>
          <p:nvPr>
            <p:ph type="ctrTitle"/>
          </p:nvPr>
        </p:nvSpPr>
        <p:spPr/>
        <p:txBody>
          <a:bodyPr tIns="73660">
            <a:normAutofit/>
          </a:bodyPr>
          <a:lstStyle/>
          <a:p>
            <a:pPr marL="423863" indent="-411163" eaLnBrk="1" hangingPunct="1">
              <a:lnSpc>
                <a:spcPts val="3900"/>
              </a:lnSpc>
              <a:spcBef>
                <a:spcPts val="575"/>
              </a:spcBef>
            </a:pPr>
            <a:r>
              <a:rPr lang="en-US" altLang="en-US" sz="3600" b="1" dirty="0" err="1">
                <a:latin typeface="Arial" panose="020B0604020202020204" pitchFamily="34" charset="0"/>
                <a:cs typeface="Arial" panose="020B0604020202020204" pitchFamily="34" charset="0"/>
              </a:rPr>
              <a:t>Πολυ</a:t>
            </a:r>
            <a:r>
              <a:rPr lang="en-US" altLang="en-US" sz="3600" b="1" dirty="0">
                <a:latin typeface="Arial" panose="020B0604020202020204" pitchFamily="34" charset="0"/>
                <a:cs typeface="Arial" panose="020B0604020202020204" pitchFamily="34" charset="0"/>
              </a:rPr>
              <a:t>πολιτισμικ</a:t>
            </a:r>
            <a:r>
              <a:rPr lang="el-GR" altLang="en-US" sz="3600" b="1" dirty="0">
                <a:latin typeface="Arial" panose="020B0604020202020204" pitchFamily="34" charset="0"/>
                <a:cs typeface="Arial" panose="020B0604020202020204" pitchFamily="34" charset="0"/>
              </a:rPr>
              <a:t>η</a:t>
            </a:r>
            <a:r>
              <a:rPr lang="en-US" altLang="en-US" sz="3600" b="1" dirty="0">
                <a:latin typeface="Arial" panose="020B0604020202020204" pitchFamily="34" charset="0"/>
                <a:cs typeface="Arial" panose="020B0604020202020204" pitchFamily="34" charset="0"/>
              </a:rPr>
              <a:t> </a:t>
            </a:r>
            <a:r>
              <a:rPr lang="en-US" altLang="en-US" sz="3600" b="1" dirty="0" err="1">
                <a:latin typeface="Arial" panose="020B0604020202020204" pitchFamily="34" charset="0"/>
                <a:cs typeface="Arial" panose="020B0604020202020204" pitchFamily="34" charset="0"/>
              </a:rPr>
              <a:t>Συμ</a:t>
            </a:r>
            <a:r>
              <a:rPr lang="en-US" altLang="en-US" sz="3600" b="1" dirty="0">
                <a:latin typeface="Arial" panose="020B0604020202020204" pitchFamily="34" charset="0"/>
                <a:cs typeface="Arial" panose="020B0604020202020204" pitchFamily="34" charset="0"/>
              </a:rPr>
              <a:t>βουλευτικ</a:t>
            </a:r>
            <a:r>
              <a:rPr lang="el-GR" altLang="en-US" sz="3600" b="1" dirty="0">
                <a:latin typeface="Arial" panose="020B0604020202020204" pitchFamily="34" charset="0"/>
                <a:cs typeface="Arial" panose="020B0604020202020204" pitchFamily="34" charset="0"/>
              </a:rPr>
              <a:t>η</a:t>
            </a:r>
            <a:endParaRPr lang="en-US" altLang="en-US" sz="3600" b="1" dirty="0">
              <a:latin typeface="Arial" panose="020B0604020202020204" pitchFamily="34" charset="0"/>
              <a:cs typeface="Arial" panose="020B0604020202020204" pitchFamily="34" charset="0"/>
            </a:endParaRPr>
          </a:p>
        </p:txBody>
      </p:sp>
      <p:sp>
        <p:nvSpPr>
          <p:cNvPr id="2" name="Υπότιτλος 1">
            <a:extLst>
              <a:ext uri="{FF2B5EF4-FFF2-40B4-BE49-F238E27FC236}">
                <a16:creationId xmlns:a16="http://schemas.microsoft.com/office/drawing/2014/main" id="{5063E9C9-891A-6C12-F66A-959B25CE7E9A}"/>
              </a:ext>
            </a:extLst>
          </p:cNvPr>
          <p:cNvSpPr>
            <a:spLocks noGrp="1"/>
          </p:cNvSpPr>
          <p:nvPr>
            <p:ph type="subTitle" idx="1"/>
          </p:nvPr>
        </p:nvSpPr>
        <p:spPr/>
        <p:txBody>
          <a:bodyPr>
            <a:normAutofit/>
          </a:bodyPr>
          <a:lstStyle/>
          <a:p>
            <a:pPr algn="r"/>
            <a:r>
              <a:rPr lang="el-GR" sz="2000" dirty="0" err="1"/>
              <a:t>Καρακασιδου</a:t>
            </a:r>
            <a:r>
              <a:rPr lang="el-GR" sz="2000" dirty="0"/>
              <a:t> </a:t>
            </a:r>
            <a:r>
              <a:rPr lang="el-GR" sz="2000" dirty="0" err="1"/>
              <a:t>ειρηνη</a:t>
            </a:r>
            <a:endParaRPr lang="el-GR"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310B4B65-494D-0EAE-D045-BD518C9B3670}"/>
              </a:ext>
            </a:extLst>
          </p:cNvPr>
          <p:cNvSpPr txBox="1">
            <a:spLocks noGrp="1"/>
          </p:cNvSpPr>
          <p:nvPr>
            <p:ph type="title"/>
          </p:nvPr>
        </p:nvSpPr>
        <p:spPr>
          <a:xfrm>
            <a:off x="228600" y="347662"/>
            <a:ext cx="3884612" cy="635000"/>
          </a:xfrm>
        </p:spPr>
        <p:txBody>
          <a:bodyPr tIns="12065" rtlCol="0">
            <a:normAutofit/>
          </a:bodyPr>
          <a:lstStyle/>
          <a:p>
            <a:pPr marL="12700" eaLnBrk="1" fontAlgn="auto" hangingPunct="1">
              <a:spcBef>
                <a:spcPts val="95"/>
              </a:spcBef>
              <a:spcAft>
                <a:spcPts val="0"/>
              </a:spcAft>
              <a:defRPr/>
            </a:pPr>
            <a:r>
              <a:rPr b="1" spc="-20" dirty="0" err="1">
                <a:latin typeface="Arial"/>
                <a:cs typeface="Arial"/>
              </a:rPr>
              <a:t>Κοσμοθεωρ</a:t>
            </a:r>
            <a:r>
              <a:rPr lang="el-GR" b="1" spc="-20" dirty="0">
                <a:latin typeface="Arial"/>
                <a:cs typeface="Arial"/>
              </a:rPr>
              <a:t>ι</a:t>
            </a:r>
            <a:r>
              <a:rPr b="1" spc="-20" dirty="0">
                <a:latin typeface="Arial"/>
                <a:cs typeface="Arial"/>
              </a:rPr>
              <a:t>α</a:t>
            </a:r>
            <a:endParaRPr dirty="0">
              <a:latin typeface="Arial"/>
              <a:cs typeface="Arial"/>
            </a:endParaRPr>
          </a:p>
        </p:txBody>
      </p:sp>
      <p:sp>
        <p:nvSpPr>
          <p:cNvPr id="11267" name="object 3">
            <a:extLst>
              <a:ext uri="{FF2B5EF4-FFF2-40B4-BE49-F238E27FC236}">
                <a16:creationId xmlns:a16="http://schemas.microsoft.com/office/drawing/2014/main" id="{5F6BAF03-081C-1048-7BD9-2DF3E0B2D801}"/>
              </a:ext>
            </a:extLst>
          </p:cNvPr>
          <p:cNvSpPr txBox="1">
            <a:spLocks noChangeArrowheads="1"/>
          </p:cNvSpPr>
          <p:nvPr/>
        </p:nvSpPr>
        <p:spPr bwMode="auto">
          <a:xfrm>
            <a:off x="372268" y="1981200"/>
            <a:ext cx="8097838" cy="3474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8894" rIns="0" bIns="0">
            <a:spAutoFit/>
          </a:bodyPr>
          <a:lstStyle>
            <a:lvl1pPr marL="355600" indent="-342900">
              <a:tabLst>
                <a:tab pos="354013" algn="l"/>
                <a:tab pos="355600" algn="l"/>
              </a:tabLst>
              <a:defRPr>
                <a:solidFill>
                  <a:schemeClr val="tx1"/>
                </a:solidFill>
                <a:latin typeface="Calibri" panose="020F0502020204030204" pitchFamily="34" charset="0"/>
              </a:defRPr>
            </a:lvl1pPr>
            <a:lvl2pPr marL="742950" indent="-285750">
              <a:tabLst>
                <a:tab pos="354013" algn="l"/>
                <a:tab pos="355600" algn="l"/>
              </a:tabLst>
              <a:defRPr>
                <a:solidFill>
                  <a:schemeClr val="tx1"/>
                </a:solidFill>
                <a:latin typeface="Calibri" panose="020F0502020204030204" pitchFamily="34" charset="0"/>
              </a:defRPr>
            </a:lvl2pPr>
            <a:lvl3pPr marL="1143000" indent="-228600">
              <a:tabLst>
                <a:tab pos="354013" algn="l"/>
                <a:tab pos="355600" algn="l"/>
              </a:tabLst>
              <a:defRPr>
                <a:solidFill>
                  <a:schemeClr val="tx1"/>
                </a:solidFill>
                <a:latin typeface="Calibri" panose="020F0502020204030204" pitchFamily="34" charset="0"/>
              </a:defRPr>
            </a:lvl3pPr>
            <a:lvl4pPr marL="1600200" indent="-228600">
              <a:tabLst>
                <a:tab pos="354013" algn="l"/>
                <a:tab pos="355600" algn="l"/>
              </a:tabLst>
              <a:defRPr>
                <a:solidFill>
                  <a:schemeClr val="tx1"/>
                </a:solidFill>
                <a:latin typeface="Calibri" panose="020F0502020204030204" pitchFamily="34" charset="0"/>
              </a:defRPr>
            </a:lvl4pPr>
            <a:lvl5pPr marL="2057400" indent="-228600">
              <a:tabLst>
                <a:tab pos="354013" algn="l"/>
                <a:tab pos="35560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9pPr>
          </a:lstStyle>
          <a:p>
            <a:pPr eaLnBrk="1" hangingPunct="1">
              <a:lnSpc>
                <a:spcPct val="90000"/>
              </a:lnSpc>
              <a:spcBef>
                <a:spcPts val="388"/>
              </a:spcBef>
              <a:buFontTx/>
              <a:buChar char="•"/>
            </a:pPr>
            <a:r>
              <a:rPr lang="en-US" altLang="en-US" sz="2000" dirty="0">
                <a:latin typeface="Microsoft Sans Serif" panose="020B0604020202020204" pitchFamily="34" charset="0"/>
                <a:cs typeface="Microsoft Sans Serif" panose="020B0604020202020204" pitchFamily="34" charset="0"/>
              </a:rPr>
              <a:t>Ο </a:t>
            </a:r>
            <a:r>
              <a:rPr lang="en-US" altLang="en-US" sz="2000" dirty="0" err="1">
                <a:latin typeface="Microsoft Sans Serif" panose="020B0604020202020204" pitchFamily="34" charset="0"/>
                <a:cs typeface="Microsoft Sans Serif" panose="020B0604020202020204" pitchFamily="34" charset="0"/>
              </a:rPr>
              <a:t>τρό</a:t>
            </a:r>
            <a:r>
              <a:rPr lang="en-US" altLang="en-US" sz="2000" dirty="0">
                <a:latin typeface="Microsoft Sans Serif" panose="020B0604020202020204" pitchFamily="34" charset="0"/>
                <a:cs typeface="Microsoft Sans Serif" panose="020B0604020202020204" pitchFamily="34" charset="0"/>
              </a:rPr>
              <a:t>πος με τον οποίο αντιλαμβάνεται κανείς τη σχέση  του με τον κόσμο &amp; αντικατοπτρίζει τις στάσεις, τις  αξίες και τις απόψεις του, οι οποίες επηρεάζουν τη σκέψη, τις αποφάσεις &amp; τη συμπεριφορά του</a:t>
            </a:r>
          </a:p>
          <a:p>
            <a:pPr eaLnBrk="1" hangingPunct="1">
              <a:spcBef>
                <a:spcPts val="300"/>
              </a:spcBef>
              <a:buFontTx/>
              <a:buChar char="•"/>
            </a:pPr>
            <a:r>
              <a:rPr lang="en-US" altLang="en-US" sz="2000" dirty="0">
                <a:latin typeface="Microsoft Sans Serif" panose="020B0604020202020204" pitchFamily="34" charset="0"/>
                <a:cs typeface="Microsoft Sans Serif" panose="020B0604020202020204" pitchFamily="34" charset="0"/>
              </a:rPr>
              <a:t>Στόχος π</a:t>
            </a:r>
            <a:r>
              <a:rPr lang="en-US" altLang="en-US" sz="2000" dirty="0" err="1">
                <a:latin typeface="Microsoft Sans Serif" panose="020B0604020202020204" pitchFamily="34" charset="0"/>
                <a:cs typeface="Microsoft Sans Serif" panose="020B0604020202020204" pitchFamily="34" charset="0"/>
              </a:rPr>
              <a:t>ολ</a:t>
            </a:r>
            <a:r>
              <a:rPr lang="el-GR" altLang="en-US" sz="2000" dirty="0">
                <a:latin typeface="Microsoft Sans Serif" panose="020B0604020202020204" pitchFamily="34" charset="0"/>
                <a:cs typeface="Microsoft Sans Serif" panose="020B0604020202020204" pitchFamily="34" charset="0"/>
              </a:rPr>
              <a:t>υ</a:t>
            </a:r>
            <a:r>
              <a:rPr lang="en-US" altLang="en-US" sz="2000" dirty="0">
                <a:latin typeface="Microsoft Sans Serif" panose="020B0604020202020204" pitchFamily="34" charset="0"/>
                <a:cs typeface="Microsoft Sans Serif" panose="020B0604020202020204" pitchFamily="34" charset="0"/>
              </a:rPr>
              <a:t>π</a:t>
            </a:r>
            <a:r>
              <a:rPr lang="en-US" altLang="en-US" sz="2000" dirty="0" err="1">
                <a:latin typeface="Microsoft Sans Serif" panose="020B0604020202020204" pitchFamily="34" charset="0"/>
                <a:cs typeface="Microsoft Sans Serif" panose="020B0604020202020204" pitchFamily="34" charset="0"/>
              </a:rPr>
              <a:t>ολιτισμικής</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συμ</a:t>
            </a:r>
            <a:r>
              <a:rPr lang="en-US" altLang="en-US" sz="2000" dirty="0">
                <a:latin typeface="Microsoft Sans Serif" panose="020B0604020202020204" pitchFamily="34" charset="0"/>
                <a:cs typeface="Microsoft Sans Serif" panose="020B0604020202020204" pitchFamily="34" charset="0"/>
              </a:rPr>
              <a:t>βουλευτικής:</a:t>
            </a:r>
            <a:r>
              <a:rPr lang="el-GR" altLang="en-US" sz="2000" dirty="0">
                <a:latin typeface="Microsoft Sans Serif" panose="020B0604020202020204" pitchFamily="34" charset="0"/>
                <a:cs typeface="Microsoft Sans Serif" panose="020B0604020202020204" pitchFamily="34" charset="0"/>
              </a:rPr>
              <a:t> </a:t>
            </a:r>
            <a:r>
              <a:rPr lang="en-US" altLang="en-US" sz="2000" dirty="0">
                <a:latin typeface="Microsoft Sans Serif" panose="020B0604020202020204" pitchFamily="34" charset="0"/>
                <a:cs typeface="Microsoft Sans Serif" panose="020B0604020202020204" pitchFamily="34" charset="0"/>
              </a:rPr>
              <a:t>Κατα</a:t>
            </a:r>
            <a:r>
              <a:rPr lang="en-US" altLang="en-US" sz="2000" dirty="0" err="1">
                <a:latin typeface="Microsoft Sans Serif" panose="020B0604020202020204" pitchFamily="34" charset="0"/>
                <a:cs typeface="Microsoft Sans Serif" panose="020B0604020202020204" pitchFamily="34" charset="0"/>
              </a:rPr>
              <a:t>νόηση</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του</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εύρους</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των</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κοσμοθεωριών</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έθνη</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φυλές</a:t>
            </a:r>
            <a:r>
              <a:rPr lang="en-US" altLang="en-US" sz="2000" dirty="0">
                <a:latin typeface="Microsoft Sans Serif" panose="020B0604020202020204" pitchFamily="34" charset="0"/>
                <a:cs typeface="Microsoft Sans Serif" panose="020B0604020202020204" pitchFamily="34" charset="0"/>
              </a:rPr>
              <a:t>, π</a:t>
            </a:r>
            <a:r>
              <a:rPr lang="en-US" altLang="en-US" sz="2000" dirty="0" err="1">
                <a:latin typeface="Microsoft Sans Serif" panose="020B0604020202020204" pitchFamily="34" charset="0"/>
                <a:cs typeface="Microsoft Sans Serif" panose="020B0604020202020204" pitchFamily="34" charset="0"/>
              </a:rPr>
              <a:t>ολιτισμούς</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σεξου</a:t>
            </a:r>
            <a:r>
              <a:rPr lang="en-US" altLang="en-US" sz="2000" dirty="0">
                <a:latin typeface="Microsoft Sans Serif" panose="020B0604020202020204" pitchFamily="34" charset="0"/>
                <a:cs typeface="Microsoft Sans Serif" panose="020B0604020202020204" pitchFamily="34" charset="0"/>
              </a:rPr>
              <a:t>αλικές προτιμήσεις, κοινωνικό φύλο, αναπηρίες) και αξιοποίηση της για προαγωγή της  ανθρώπινης ευημερίας καθώς και της δυνατότητας  συνεργασίας ψυχολόγων με ποικίλους πληθυ</a:t>
            </a:r>
            <a:r>
              <a:rPr lang="el-GR" altLang="en-US" sz="2000" dirty="0">
                <a:latin typeface="Microsoft Sans Serif" panose="020B0604020202020204" pitchFamily="34" charset="0"/>
                <a:cs typeface="Microsoft Sans Serif" panose="020B0604020202020204" pitchFamily="34" charset="0"/>
              </a:rPr>
              <a:t>σ</a:t>
            </a:r>
            <a:r>
              <a:rPr lang="en-US" altLang="en-US" sz="2000" dirty="0" err="1">
                <a:latin typeface="Microsoft Sans Serif" panose="020B0604020202020204" pitchFamily="34" charset="0"/>
                <a:cs typeface="Microsoft Sans Serif" panose="020B0604020202020204" pitchFamily="34" charset="0"/>
              </a:rPr>
              <a:t>μούς</a:t>
            </a:r>
            <a:endParaRPr lang="en-US" altLang="en-US" sz="2000" dirty="0">
              <a:latin typeface="Microsoft Sans Serif" panose="020B0604020202020204" pitchFamily="34" charset="0"/>
              <a:cs typeface="Microsoft Sans Serif" panose="020B0604020202020204" pitchFamily="34" charset="0"/>
            </a:endParaRPr>
          </a:p>
          <a:p>
            <a:pPr eaLnBrk="1" hangingPunct="1">
              <a:lnSpc>
                <a:spcPts val="2700"/>
              </a:lnSpc>
              <a:spcBef>
                <a:spcPts val="363"/>
              </a:spcBef>
              <a:buFontTx/>
              <a:buChar char="•"/>
            </a:pPr>
            <a:r>
              <a:rPr lang="en-US" altLang="en-US" sz="2000" dirty="0" err="1">
                <a:latin typeface="Microsoft Sans Serif" panose="020B0604020202020204" pitchFamily="34" charset="0"/>
                <a:cs typeface="Microsoft Sans Serif" panose="020B0604020202020204" pitchFamily="34" charset="0"/>
              </a:rPr>
              <a:t>Ανά</a:t>
            </a:r>
            <a:r>
              <a:rPr lang="en-US" altLang="en-US" sz="2000" dirty="0">
                <a:latin typeface="Microsoft Sans Serif" panose="020B0604020202020204" pitchFamily="34" charset="0"/>
                <a:cs typeface="Microsoft Sans Serif" panose="020B0604020202020204" pitchFamily="34" charset="0"/>
              </a:rPr>
              <a:t>πτυξη νέων μοντέλων συμβουλευτικής &amp; ψυχοθεραπείας με διαφορετικές κοσμοθεωρίες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bject 2">
            <a:extLst>
              <a:ext uri="{FF2B5EF4-FFF2-40B4-BE49-F238E27FC236}">
                <a16:creationId xmlns:a16="http://schemas.microsoft.com/office/drawing/2014/main" id="{7432FD90-6286-ED27-C152-036BE979C94C}"/>
              </a:ext>
            </a:extLst>
          </p:cNvPr>
          <p:cNvSpPr>
            <a:spLocks noGrp="1" noChangeArrowheads="1"/>
          </p:cNvSpPr>
          <p:nvPr>
            <p:ph type="title"/>
          </p:nvPr>
        </p:nvSpPr>
        <p:spPr>
          <a:xfrm>
            <a:off x="536575" y="316808"/>
            <a:ext cx="7700509" cy="1049235"/>
          </a:xfrm>
        </p:spPr>
        <p:txBody>
          <a:bodyPr tIns="93396">
            <a:normAutofit/>
          </a:bodyPr>
          <a:lstStyle/>
          <a:p>
            <a:pPr marL="2559050" indent="-1379538" eaLnBrk="1" hangingPunct="1">
              <a:spcBef>
                <a:spcPts val="100"/>
              </a:spcBef>
            </a:pPr>
            <a:r>
              <a:rPr lang="en-US" altLang="en-US" sz="3200" dirty="0" err="1">
                <a:latin typeface="Calibri" panose="020F0502020204030204" pitchFamily="34" charset="0"/>
                <a:cs typeface="Calibri" panose="020F0502020204030204" pitchFamily="34" charset="0"/>
              </a:rPr>
              <a:t>Πολυ</a:t>
            </a:r>
            <a:r>
              <a:rPr lang="en-US" altLang="en-US" sz="3200" dirty="0">
                <a:latin typeface="Calibri" panose="020F0502020204030204" pitchFamily="34" charset="0"/>
                <a:cs typeface="Calibri" panose="020F0502020204030204" pitchFamily="34" charset="0"/>
              </a:rPr>
              <a:t>πολιτισμικ</a:t>
            </a:r>
            <a:r>
              <a:rPr lang="el-GR" altLang="en-US" sz="3200" dirty="0">
                <a:latin typeface="Calibri" panose="020F0502020204030204" pitchFamily="34" charset="0"/>
                <a:cs typeface="Calibri" panose="020F0502020204030204" pitchFamily="34" charset="0"/>
              </a:rPr>
              <a:t>η </a:t>
            </a:r>
            <a:r>
              <a:rPr lang="en-US" altLang="en-US" sz="3200" dirty="0" err="1">
                <a:latin typeface="Calibri" panose="020F0502020204030204" pitchFamily="34" charset="0"/>
                <a:cs typeface="Calibri" panose="020F0502020204030204" pitchFamily="34" charset="0"/>
              </a:rPr>
              <a:t>συμ</a:t>
            </a:r>
            <a:r>
              <a:rPr lang="en-US" altLang="en-US" sz="3200" dirty="0">
                <a:latin typeface="Calibri" panose="020F0502020204030204" pitchFamily="34" charset="0"/>
                <a:cs typeface="Calibri" panose="020F0502020204030204" pitchFamily="34" charset="0"/>
              </a:rPr>
              <a:t>βουλευτικ</a:t>
            </a:r>
            <a:r>
              <a:rPr lang="el-GR" altLang="en-US" sz="3200" dirty="0">
                <a:latin typeface="Calibri" panose="020F0502020204030204" pitchFamily="34" charset="0"/>
                <a:cs typeface="Calibri" panose="020F0502020204030204" pitchFamily="34" charset="0"/>
              </a:rPr>
              <a:t>η: </a:t>
            </a:r>
            <a:r>
              <a:rPr lang="en-US" altLang="en-US" sz="3200" dirty="0" err="1">
                <a:latin typeface="Calibri" panose="020F0502020204030204" pitchFamily="34" charset="0"/>
                <a:cs typeface="Calibri" panose="020F0502020204030204" pitchFamily="34" charset="0"/>
              </a:rPr>
              <a:t>Θεωρητικ</a:t>
            </a:r>
            <a:r>
              <a:rPr lang="el-GR" altLang="en-US" sz="3200" dirty="0">
                <a:latin typeface="Calibri" panose="020F0502020204030204" pitchFamily="34" charset="0"/>
                <a:cs typeface="Calibri" panose="020F0502020204030204" pitchFamily="34" charset="0"/>
              </a:rPr>
              <a:t>ε</a:t>
            </a:r>
            <a:r>
              <a:rPr lang="en-US" altLang="en-US" sz="3200" dirty="0">
                <a:latin typeface="Calibri" panose="020F0502020204030204" pitchFamily="34" charset="0"/>
                <a:cs typeface="Calibri" panose="020F0502020204030204" pitchFamily="34" charset="0"/>
              </a:rPr>
              <a:t>ς π</a:t>
            </a:r>
            <a:r>
              <a:rPr lang="en-US" altLang="en-US" sz="3200" dirty="0" err="1">
                <a:latin typeface="Calibri" panose="020F0502020204030204" pitchFamily="34" charset="0"/>
                <a:cs typeface="Calibri" panose="020F0502020204030204" pitchFamily="34" charset="0"/>
              </a:rPr>
              <a:t>ροτ</a:t>
            </a:r>
            <a:r>
              <a:rPr lang="el-GR" altLang="en-US" sz="3200" dirty="0">
                <a:latin typeface="Calibri" panose="020F0502020204030204" pitchFamily="34" charset="0"/>
                <a:cs typeface="Calibri" panose="020F0502020204030204" pitchFamily="34" charset="0"/>
              </a:rPr>
              <a:t>α</a:t>
            </a:r>
            <a:r>
              <a:rPr lang="en-US" altLang="en-US" sz="3200" dirty="0" err="1">
                <a:latin typeface="Calibri" panose="020F0502020204030204" pitchFamily="34" charset="0"/>
                <a:cs typeface="Calibri" panose="020F0502020204030204" pitchFamily="34" charset="0"/>
              </a:rPr>
              <a:t>σεις</a:t>
            </a:r>
            <a:endParaRPr lang="en-US" altLang="en-US" sz="3200" dirty="0">
              <a:latin typeface="Calibri" panose="020F0502020204030204" pitchFamily="34" charset="0"/>
              <a:cs typeface="Calibri" panose="020F0502020204030204" pitchFamily="34" charset="0"/>
            </a:endParaRPr>
          </a:p>
        </p:txBody>
      </p:sp>
      <p:sp>
        <p:nvSpPr>
          <p:cNvPr id="12291" name="object 3">
            <a:extLst>
              <a:ext uri="{FF2B5EF4-FFF2-40B4-BE49-F238E27FC236}">
                <a16:creationId xmlns:a16="http://schemas.microsoft.com/office/drawing/2014/main" id="{3CD41B81-FEF6-57AC-9541-A4D4028E609F}"/>
              </a:ext>
            </a:extLst>
          </p:cNvPr>
          <p:cNvSpPr txBox="1">
            <a:spLocks noChangeArrowheads="1"/>
          </p:cNvSpPr>
          <p:nvPr/>
        </p:nvSpPr>
        <p:spPr bwMode="auto">
          <a:xfrm>
            <a:off x="1295400" y="2133600"/>
            <a:ext cx="6781800" cy="3806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2700" rIns="0" bIns="0">
            <a:spAutoFit/>
          </a:bodyPr>
          <a:lstStyle>
            <a:lvl1pPr marL="12700">
              <a:tabLst>
                <a:tab pos="355600" algn="l"/>
              </a:tabLst>
              <a:defRPr>
                <a:solidFill>
                  <a:schemeClr val="tx1"/>
                </a:solidFill>
                <a:latin typeface="Calibri" panose="020F0502020204030204" pitchFamily="34" charset="0"/>
              </a:defRPr>
            </a:lvl1pPr>
            <a:lvl2pPr marL="742950" indent="-285750">
              <a:tabLst>
                <a:tab pos="355600" algn="l"/>
              </a:tabLst>
              <a:defRPr>
                <a:solidFill>
                  <a:schemeClr val="tx1"/>
                </a:solidFill>
                <a:latin typeface="Calibri" panose="020F0502020204030204" pitchFamily="34" charset="0"/>
              </a:defRPr>
            </a:lvl2pPr>
            <a:lvl3pPr marL="1143000" indent="-228600">
              <a:tabLst>
                <a:tab pos="355600" algn="l"/>
              </a:tabLst>
              <a:defRPr>
                <a:solidFill>
                  <a:schemeClr val="tx1"/>
                </a:solidFill>
                <a:latin typeface="Calibri" panose="020F0502020204030204" pitchFamily="34" charset="0"/>
              </a:defRPr>
            </a:lvl3pPr>
            <a:lvl4pPr marL="1600200" indent="-228600">
              <a:tabLst>
                <a:tab pos="355600" algn="l"/>
              </a:tabLst>
              <a:defRPr>
                <a:solidFill>
                  <a:schemeClr val="tx1"/>
                </a:solidFill>
                <a:latin typeface="Calibri" panose="020F0502020204030204" pitchFamily="34" charset="0"/>
              </a:defRPr>
            </a:lvl4pPr>
            <a:lvl5pPr marL="2057400" indent="-228600">
              <a:tabLst>
                <a:tab pos="35560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9pPr>
          </a:lstStyle>
          <a:p>
            <a:pPr marL="469900" indent="-457200" algn="just" eaLnBrk="1" hangingPunct="1">
              <a:spcBef>
                <a:spcPts val="100"/>
              </a:spcBef>
              <a:buAutoNum type="arabicPeriod"/>
            </a:pPr>
            <a:r>
              <a:rPr lang="en-US" altLang="en-US" sz="2000" dirty="0" err="1">
                <a:latin typeface="Microsoft Sans Serif" panose="020B0604020202020204" pitchFamily="34" charset="0"/>
                <a:cs typeface="Microsoft Sans Serif" panose="020B0604020202020204" pitchFamily="34" charset="0"/>
              </a:rPr>
              <a:t>Πολυ</a:t>
            </a:r>
            <a:r>
              <a:rPr lang="en-US" altLang="en-US" sz="2000" dirty="0">
                <a:latin typeface="Microsoft Sans Serif" panose="020B0604020202020204" pitchFamily="34" charset="0"/>
                <a:cs typeface="Microsoft Sans Serif" panose="020B0604020202020204" pitchFamily="34" charset="0"/>
              </a:rPr>
              <a:t>πολιτισμική συμβουλευτική:</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Μετ</a:t>
            </a:r>
            <a:r>
              <a:rPr lang="en-US" altLang="en-US" sz="2000" dirty="0">
                <a:latin typeface="Microsoft Sans Serif" panose="020B0604020202020204" pitchFamily="34" charset="0"/>
                <a:cs typeface="Microsoft Sans Serif" panose="020B0604020202020204" pitchFamily="34" charset="0"/>
              </a:rPr>
              <a:t>αθεωρία της  συμβουλευτικής και της ψυχοθεραπείας που παρέχει  οργανωτικό πλαίσιο για την κατανόηση των ποικίλων  βοηθητικών προσεγγίσεων που έχουν αναπτυχθεί.</a:t>
            </a:r>
            <a:endParaRPr lang="el-GR" altLang="en-US" sz="2000" dirty="0">
              <a:latin typeface="Microsoft Sans Serif" panose="020B0604020202020204" pitchFamily="34" charset="0"/>
              <a:cs typeface="Microsoft Sans Serif" panose="020B0604020202020204" pitchFamily="34" charset="0"/>
            </a:endParaRPr>
          </a:p>
          <a:p>
            <a:pPr marL="469900" indent="-457200" algn="just" eaLnBrk="1" hangingPunct="1">
              <a:spcBef>
                <a:spcPts val="100"/>
              </a:spcBef>
              <a:buAutoNum type="arabicPeriod"/>
            </a:pPr>
            <a:endParaRPr lang="el-GR" altLang="en-US" sz="2000" dirty="0">
              <a:latin typeface="Microsoft Sans Serif" panose="020B0604020202020204" pitchFamily="34" charset="0"/>
              <a:cs typeface="Microsoft Sans Serif" panose="020B0604020202020204" pitchFamily="34" charset="0"/>
            </a:endParaRPr>
          </a:p>
          <a:p>
            <a:pPr marL="469900" indent="-457200" algn="just">
              <a:spcBef>
                <a:spcPts val="100"/>
              </a:spcBef>
              <a:buFontTx/>
              <a:buAutoNum type="arabicPeriod"/>
            </a:pPr>
            <a:r>
              <a:rPr lang="en-US" altLang="en-US" sz="2000" dirty="0">
                <a:latin typeface="Microsoft Sans Serif" panose="020B0604020202020204" pitchFamily="34" charset="0"/>
                <a:cs typeface="Microsoft Sans Serif" panose="020B0604020202020204" pitchFamily="34" charset="0"/>
              </a:rPr>
              <a:t>Ανάπτυξη ταυτοτήτων σε πολλαπλά πλαίσια</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εμ</a:t>
            </a:r>
            <a:r>
              <a:rPr lang="en-US" altLang="en-US" sz="2000" dirty="0">
                <a:latin typeface="Microsoft Sans Serif" panose="020B0604020202020204" pitchFamily="34" charset="0"/>
                <a:cs typeface="Microsoft Sans Serif" panose="020B0604020202020204" pitchFamily="34" charset="0"/>
              </a:rPr>
              <a:t>πειριών (ατομικά, ομαδικά, παγκόσμια) και σε πολλαπλά επίπεδα (ατομικά, οικογενειακά, κοινωνικά). Λαμβ</a:t>
            </a:r>
            <a:r>
              <a:rPr lang="en-US" altLang="en-US" sz="2000" dirty="0" err="1">
                <a:latin typeface="Microsoft Sans Serif" panose="020B0604020202020204" pitchFamily="34" charset="0"/>
                <a:cs typeface="Microsoft Sans Serif" panose="020B0604020202020204" pitchFamily="34" charset="0"/>
              </a:rPr>
              <a:t>άνοντ</a:t>
            </a:r>
            <a:r>
              <a:rPr lang="en-US" altLang="en-US" sz="2000" dirty="0">
                <a:latin typeface="Microsoft Sans Serif" panose="020B0604020202020204" pitchFamily="34" charset="0"/>
                <a:cs typeface="Microsoft Sans Serif" panose="020B0604020202020204" pitchFamily="34" charset="0"/>
              </a:rPr>
              <a:t>αι υπόψη τα πολιτισμικά πλαίσια &amp;</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των</a:t>
            </a:r>
            <a:r>
              <a:rPr lang="en-US" altLang="en-US" sz="2000" dirty="0">
                <a:latin typeface="Microsoft Sans Serif" panose="020B0604020202020204" pitchFamily="34" charset="0"/>
                <a:cs typeface="Microsoft Sans Serif" panose="020B0604020202020204" pitchFamily="34" charset="0"/>
              </a:rPr>
              <a:t> δύο</a:t>
            </a:r>
            <a:r>
              <a:rPr lang="el-GR" altLang="en-US" sz="2000" dirty="0">
                <a:latin typeface="Microsoft Sans Serif" panose="020B0604020202020204" pitchFamily="34" charset="0"/>
                <a:cs typeface="Microsoft Sans Serif" panose="020B0604020202020204" pitchFamily="34" charset="0"/>
              </a:rPr>
              <a:t> </a:t>
            </a:r>
            <a:r>
              <a:rPr lang="en-US" altLang="en-US" sz="2000" dirty="0">
                <a:latin typeface="Microsoft Sans Serif" panose="020B0604020202020204" pitchFamily="34" charset="0"/>
                <a:cs typeface="Microsoft Sans Serif" panose="020B0604020202020204" pitchFamily="34" charset="0"/>
              </a:rPr>
              <a:t>π</a:t>
            </a:r>
            <a:r>
              <a:rPr lang="en-US" altLang="en-US" sz="2000" dirty="0" err="1">
                <a:latin typeface="Microsoft Sans Serif" panose="020B0604020202020204" pitchFamily="34" charset="0"/>
                <a:cs typeface="Microsoft Sans Serif" panose="020B0604020202020204" pitchFamily="34" charset="0"/>
              </a:rPr>
              <a:t>λευρών</a:t>
            </a:r>
            <a:r>
              <a:rPr lang="en-US" altLang="en-US" sz="2000" dirty="0">
                <a:latin typeface="Microsoft Sans Serif" panose="020B0604020202020204" pitchFamily="34" charset="0"/>
                <a:cs typeface="Microsoft Sans Serif" panose="020B0604020202020204" pitchFamily="34" charset="0"/>
              </a:rPr>
              <a:t>.</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Οι</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εμ</a:t>
            </a:r>
            <a:r>
              <a:rPr lang="en-US" altLang="en-US" sz="2000" dirty="0">
                <a:latin typeface="Microsoft Sans Serif" panose="020B0604020202020204" pitchFamily="34" charset="0"/>
                <a:cs typeface="Microsoft Sans Serif" panose="020B0604020202020204" pitchFamily="34" charset="0"/>
              </a:rPr>
              <a:t>πλεκόμενοι λειτουργούν με συνέπεια &amp; σύμφωνα  με τις εμπειρίες &amp; τις πολιτισμικές τους αξίες.</a:t>
            </a:r>
          </a:p>
          <a:p>
            <a:pPr marL="469900" indent="-457200" algn="just" eaLnBrk="1" hangingPunct="1">
              <a:spcBef>
                <a:spcPts val="100"/>
              </a:spcBef>
              <a:buAutoNum type="arabicPeriod"/>
            </a:pPr>
            <a:endParaRPr lang="en-US" altLang="en-US" sz="2400" dirty="0">
              <a:latin typeface="Microsoft Sans Serif" panose="020B0604020202020204" pitchFamily="34" charset="0"/>
              <a:cs typeface="Microsoft Sans Serif" panose="020B0604020202020204" pitchFamily="34" charset="0"/>
            </a:endParaRPr>
          </a:p>
        </p:txBody>
      </p:sp>
      <p:sp>
        <p:nvSpPr>
          <p:cNvPr id="12292" name="object 4">
            <a:extLst>
              <a:ext uri="{FF2B5EF4-FFF2-40B4-BE49-F238E27FC236}">
                <a16:creationId xmlns:a16="http://schemas.microsoft.com/office/drawing/2014/main" id="{1EA95362-409A-F7E5-9C74-48A4CDB9591E}"/>
              </a:ext>
            </a:extLst>
          </p:cNvPr>
          <p:cNvSpPr txBox="1">
            <a:spLocks noChangeArrowheads="1"/>
          </p:cNvSpPr>
          <p:nvPr/>
        </p:nvSpPr>
        <p:spPr bwMode="auto">
          <a:xfrm>
            <a:off x="536575" y="3690938"/>
            <a:ext cx="106363"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00"/>
              </a:spcBef>
            </a:pPr>
            <a:r>
              <a:rPr lang="en-US" altLang="en-US">
                <a:latin typeface="Microsoft Sans Serif" panose="020B0604020202020204" pitchFamily="34" charset="0"/>
                <a:cs typeface="Microsoft Sans Serif" panose="020B0604020202020204" pitchFamily="34"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BBEF3FA3-DE54-4050-9716-190FE6CBBEAA}"/>
              </a:ext>
            </a:extLst>
          </p:cNvPr>
          <p:cNvSpPr txBox="1"/>
          <p:nvPr/>
        </p:nvSpPr>
        <p:spPr>
          <a:xfrm>
            <a:off x="1371600" y="2133600"/>
            <a:ext cx="6781800" cy="2782813"/>
          </a:xfrm>
          <a:prstGeom prst="rect">
            <a:avLst/>
          </a:prstGeom>
        </p:spPr>
        <p:txBody>
          <a:bodyPr wrap="square" lIns="0" tIns="12700" rIns="0" bIns="0">
            <a:spAutoFit/>
          </a:bodyPr>
          <a:lstStyle>
            <a:lvl1pPr marL="355600" indent="-342900">
              <a:tabLst>
                <a:tab pos="354013" algn="l"/>
                <a:tab pos="355600" algn="l"/>
              </a:tabLst>
              <a:defRPr>
                <a:solidFill>
                  <a:schemeClr val="tx1"/>
                </a:solidFill>
                <a:latin typeface="Calibri" panose="020F0502020204030204" pitchFamily="34" charset="0"/>
              </a:defRPr>
            </a:lvl1pPr>
            <a:lvl2pPr marL="742950" indent="-285750">
              <a:tabLst>
                <a:tab pos="354013" algn="l"/>
                <a:tab pos="355600" algn="l"/>
              </a:tabLst>
              <a:defRPr>
                <a:solidFill>
                  <a:schemeClr val="tx1"/>
                </a:solidFill>
                <a:latin typeface="Calibri" panose="020F0502020204030204" pitchFamily="34" charset="0"/>
              </a:defRPr>
            </a:lvl2pPr>
            <a:lvl3pPr marL="1143000" indent="-228600">
              <a:tabLst>
                <a:tab pos="354013" algn="l"/>
                <a:tab pos="355600" algn="l"/>
              </a:tabLst>
              <a:defRPr>
                <a:solidFill>
                  <a:schemeClr val="tx1"/>
                </a:solidFill>
                <a:latin typeface="Calibri" panose="020F0502020204030204" pitchFamily="34" charset="0"/>
              </a:defRPr>
            </a:lvl3pPr>
            <a:lvl4pPr marL="1600200" indent="-228600">
              <a:tabLst>
                <a:tab pos="354013" algn="l"/>
                <a:tab pos="355600" algn="l"/>
              </a:tabLst>
              <a:defRPr>
                <a:solidFill>
                  <a:schemeClr val="tx1"/>
                </a:solidFill>
                <a:latin typeface="Calibri" panose="020F0502020204030204" pitchFamily="34" charset="0"/>
              </a:defRPr>
            </a:lvl4pPr>
            <a:lvl5pPr marL="2057400" indent="-228600">
              <a:tabLst>
                <a:tab pos="354013" algn="l"/>
                <a:tab pos="355600" algn="l"/>
              </a:tabLst>
              <a:defRPr>
                <a:solidFill>
                  <a:schemeClr val="tx1"/>
                </a:solidFill>
                <a:latin typeface="Calibri" panose="020F0502020204030204" pitchFamily="34" charset="0"/>
              </a:defRPr>
            </a:lvl5pPr>
            <a:lvl6pPr marL="2514600" indent="-228600" fontAlgn="base">
              <a:spcBef>
                <a:spcPct val="0"/>
              </a:spcBef>
              <a:spcAft>
                <a:spcPct val="0"/>
              </a:spcAft>
              <a:tabLst>
                <a:tab pos="354013" algn="l"/>
                <a:tab pos="355600" algn="l"/>
              </a:tabLst>
              <a:defRPr>
                <a:solidFill>
                  <a:schemeClr val="tx1"/>
                </a:solidFill>
                <a:latin typeface="Calibri" panose="020F0502020204030204" pitchFamily="34" charset="0"/>
              </a:defRPr>
            </a:lvl6pPr>
            <a:lvl7pPr marL="2971800" indent="-228600" fontAlgn="base">
              <a:spcBef>
                <a:spcPct val="0"/>
              </a:spcBef>
              <a:spcAft>
                <a:spcPct val="0"/>
              </a:spcAft>
              <a:tabLst>
                <a:tab pos="354013" algn="l"/>
                <a:tab pos="355600" algn="l"/>
              </a:tabLst>
              <a:defRPr>
                <a:solidFill>
                  <a:schemeClr val="tx1"/>
                </a:solidFill>
                <a:latin typeface="Calibri" panose="020F0502020204030204" pitchFamily="34" charset="0"/>
              </a:defRPr>
            </a:lvl7pPr>
            <a:lvl8pPr marL="3429000" indent="-228600" fontAlgn="base">
              <a:spcBef>
                <a:spcPct val="0"/>
              </a:spcBef>
              <a:spcAft>
                <a:spcPct val="0"/>
              </a:spcAft>
              <a:tabLst>
                <a:tab pos="354013" algn="l"/>
                <a:tab pos="355600" algn="l"/>
              </a:tabLst>
              <a:defRPr>
                <a:solidFill>
                  <a:schemeClr val="tx1"/>
                </a:solidFill>
                <a:latin typeface="Calibri" panose="020F0502020204030204" pitchFamily="34" charset="0"/>
              </a:defRPr>
            </a:lvl8pPr>
            <a:lvl9pPr marL="3886200" indent="-228600" fontAlgn="base">
              <a:spcBef>
                <a:spcPct val="0"/>
              </a:spcBef>
              <a:spcAft>
                <a:spcPct val="0"/>
              </a:spcAft>
              <a:tabLst>
                <a:tab pos="354013" algn="l"/>
                <a:tab pos="355600" algn="l"/>
              </a:tabLst>
              <a:defRPr>
                <a:solidFill>
                  <a:schemeClr val="tx1"/>
                </a:solidFill>
                <a:latin typeface="Calibri" panose="020F0502020204030204" pitchFamily="34" charset="0"/>
              </a:defRPr>
            </a:lvl9pPr>
          </a:lstStyle>
          <a:p>
            <a:pPr marL="12700" indent="0" algn="just" eaLnBrk="1" hangingPunct="1">
              <a:spcBef>
                <a:spcPts val="100"/>
              </a:spcBef>
              <a:defRPr/>
            </a:pPr>
            <a:r>
              <a:rPr lang="en-US" altLang="en-US" sz="2000" dirty="0">
                <a:latin typeface="Microsoft Sans Serif" panose="020B0604020202020204" pitchFamily="34" charset="0"/>
                <a:cs typeface="Microsoft Sans Serif" panose="020B0604020202020204" pitchFamily="34" charset="0"/>
              </a:rPr>
              <a:t>3. </a:t>
            </a:r>
            <a:r>
              <a:rPr lang="en-US" altLang="en-US" sz="2000" dirty="0" err="1">
                <a:latin typeface="Microsoft Sans Serif" panose="020B0604020202020204" pitchFamily="34" charset="0"/>
                <a:cs typeface="Microsoft Sans Serif" panose="020B0604020202020204" pitchFamily="34" charset="0"/>
              </a:rPr>
              <a:t>Οι</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σύμ</a:t>
            </a:r>
            <a:r>
              <a:rPr lang="en-US" altLang="en-US" sz="2000" dirty="0">
                <a:latin typeface="Microsoft Sans Serif" panose="020B0604020202020204" pitchFamily="34" charset="0"/>
                <a:cs typeface="Microsoft Sans Serif" panose="020B0604020202020204" pitchFamily="34" charset="0"/>
              </a:rPr>
              <a:t>βουλοι κατανοούν την εξέλιξη της ταυτότητας</a:t>
            </a:r>
            <a:r>
              <a:rPr lang="el-GR" altLang="en-US" sz="2000" dirty="0">
                <a:latin typeface="Microsoft Sans Serif" panose="020B0604020202020204" pitchFamily="34" charset="0"/>
                <a:cs typeface="Microsoft Sans Serif" panose="020B0604020202020204" pitchFamily="34" charset="0"/>
              </a:rPr>
              <a:t> </a:t>
            </a:r>
            <a:r>
              <a:rPr lang="en-US" altLang="en-US" sz="2000" dirty="0">
                <a:latin typeface="Microsoft Sans Serif" panose="020B0604020202020204" pitchFamily="34" charset="0"/>
                <a:cs typeface="Microsoft Sans Serif" panose="020B0604020202020204" pitchFamily="34" charset="0"/>
              </a:rPr>
              <a:t>&amp; </a:t>
            </a:r>
            <a:r>
              <a:rPr lang="en-US" altLang="en-US" sz="2000" dirty="0" err="1">
                <a:latin typeface="Microsoft Sans Serif" panose="020B0604020202020204" pitchFamily="34" charset="0"/>
                <a:cs typeface="Microsoft Sans Serif" panose="020B0604020202020204" pitchFamily="34" charset="0"/>
              </a:rPr>
              <a:t>τις</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ενδοομ</a:t>
            </a:r>
            <a:r>
              <a:rPr lang="en-US" altLang="en-US" sz="2000" dirty="0">
                <a:latin typeface="Microsoft Sans Serif" panose="020B0604020202020204" pitchFamily="34" charset="0"/>
                <a:cs typeface="Microsoft Sans Serif" panose="020B0604020202020204" pitchFamily="34" charset="0"/>
              </a:rPr>
              <a:t>αδικές διαφορές. Η π</a:t>
            </a:r>
            <a:r>
              <a:rPr lang="en-US" altLang="en-US" sz="2000" dirty="0" err="1">
                <a:latin typeface="Microsoft Sans Serif" panose="020B0604020202020204" pitchFamily="34" charset="0"/>
                <a:cs typeface="Microsoft Sans Serif" panose="020B0604020202020204" pitchFamily="34" charset="0"/>
              </a:rPr>
              <a:t>ολυ</a:t>
            </a:r>
            <a:r>
              <a:rPr lang="en-US" altLang="en-US" sz="2000" dirty="0">
                <a:latin typeface="Microsoft Sans Serif" panose="020B0604020202020204" pitchFamily="34" charset="0"/>
                <a:cs typeface="Microsoft Sans Serif" panose="020B0604020202020204" pitchFamily="34" charset="0"/>
              </a:rPr>
              <a:t>πολιτισμική </a:t>
            </a:r>
            <a:r>
              <a:rPr lang="el-GR" altLang="en-US" sz="2000" dirty="0">
                <a:latin typeface="Microsoft Sans Serif" panose="020B0604020202020204" pitchFamily="34" charset="0"/>
                <a:cs typeface="Microsoft Sans Serif" panose="020B0604020202020204" pitchFamily="34" charset="0"/>
              </a:rPr>
              <a:t>σ</a:t>
            </a:r>
            <a:r>
              <a:rPr lang="en-US" altLang="en-US" sz="2000" dirty="0" err="1">
                <a:latin typeface="Microsoft Sans Serif" panose="020B0604020202020204" pitchFamily="34" charset="0"/>
                <a:cs typeface="Microsoft Sans Serif" panose="020B0604020202020204" pitchFamily="34" charset="0"/>
              </a:rPr>
              <a:t>υμ</a:t>
            </a:r>
            <a:r>
              <a:rPr lang="en-US" altLang="en-US" sz="2000" dirty="0">
                <a:latin typeface="Microsoft Sans Serif" panose="020B0604020202020204" pitchFamily="34" charset="0"/>
                <a:cs typeface="Microsoft Sans Serif" panose="020B0604020202020204" pitchFamily="34" charset="0"/>
              </a:rPr>
              <a:t>βουλευτική &amp; θεραπεία αναγνωρίζει ότι η ύπαρξη &amp;</a:t>
            </a:r>
            <a:r>
              <a:rPr lang="el-GR" altLang="en-US" sz="2000" dirty="0">
                <a:latin typeface="Microsoft Sans Serif" panose="020B0604020202020204" pitchFamily="34" charset="0"/>
                <a:cs typeface="Microsoft Sans Serif" panose="020B0604020202020204" pitchFamily="34" charset="0"/>
              </a:rPr>
              <a:t> </a:t>
            </a:r>
            <a:r>
              <a:rPr lang="en-US" altLang="en-US" sz="2000" dirty="0">
                <a:latin typeface="Microsoft Sans Serif" panose="020B0604020202020204" pitchFamily="34" charset="0"/>
                <a:cs typeface="Microsoft Sans Serif" panose="020B0604020202020204" pitchFamily="34" charset="0"/>
              </a:rPr>
              <a:t>η ταυτότητα μας έχουν ατομικές (μοναδικότητα),  ομαδικές και παγκόσμιες διαστάσεις</a:t>
            </a:r>
            <a:r>
              <a:rPr lang="el-GR" altLang="en-US" sz="2000" dirty="0">
                <a:latin typeface="Microsoft Sans Serif" panose="020B0604020202020204" pitchFamily="34" charset="0"/>
                <a:cs typeface="Microsoft Sans Serif" panose="020B0604020202020204" pitchFamily="34" charset="0"/>
              </a:rPr>
              <a:t>.</a:t>
            </a:r>
          </a:p>
          <a:p>
            <a:pPr marL="12700" indent="0" algn="just" eaLnBrk="1" hangingPunct="1">
              <a:defRPr/>
            </a:pPr>
            <a:r>
              <a:rPr lang="en-US" altLang="en-US" sz="2000" dirty="0">
                <a:latin typeface="Microsoft Sans Serif" panose="020B0604020202020204" pitchFamily="34" charset="0"/>
                <a:cs typeface="Microsoft Sans Serif" panose="020B0604020202020204" pitchFamily="34" charset="0"/>
              </a:rPr>
              <a:t>4. </a:t>
            </a:r>
            <a:r>
              <a:rPr lang="en-US" altLang="en-US" sz="2000" dirty="0" err="1">
                <a:latin typeface="Microsoft Sans Serif" panose="020B0604020202020204" pitchFamily="34" charset="0"/>
                <a:cs typeface="Microsoft Sans Serif" panose="020B0604020202020204" pitchFamily="34" charset="0"/>
              </a:rPr>
              <a:t>Ενημερώνει</a:t>
            </a:r>
            <a:r>
              <a:rPr lang="el-GR" altLang="en-US" sz="2000" dirty="0">
                <a:latin typeface="Microsoft Sans Serif" panose="020B0604020202020204" pitchFamily="34" charset="0"/>
                <a:cs typeface="Microsoft Sans Serif" panose="020B0604020202020204" pitchFamily="34" charset="0"/>
              </a:rPr>
              <a:t> </a:t>
            </a:r>
            <a:r>
              <a:rPr lang="en-US" altLang="en-US" sz="2000" dirty="0">
                <a:latin typeface="Microsoft Sans Serif" panose="020B0604020202020204" pitchFamily="34" charset="0"/>
                <a:cs typeface="Microsoft Sans Serif" panose="020B0604020202020204" pitchFamily="34" charset="0"/>
              </a:rPr>
              <a:t>&amp; </a:t>
            </a:r>
            <a:r>
              <a:rPr lang="en-US" altLang="en-US" sz="2000" dirty="0" err="1">
                <a:latin typeface="Microsoft Sans Serif" panose="020B0604020202020204" pitchFamily="34" charset="0"/>
                <a:cs typeface="Microsoft Sans Serif" panose="020B0604020202020204" pitchFamily="34" charset="0"/>
              </a:rPr>
              <a:t>διδάσκει</a:t>
            </a:r>
            <a:r>
              <a:rPr lang="en-US" altLang="en-US" sz="2000" dirty="0">
                <a:latin typeface="Microsoft Sans Serif" panose="020B0604020202020204" pitchFamily="34" charset="0"/>
                <a:cs typeface="Microsoft Sans Serif" panose="020B0604020202020204" pitchFamily="34" charset="0"/>
              </a:rPr>
              <a:t> πα</a:t>
            </a:r>
            <a:r>
              <a:rPr lang="en-US" altLang="en-US" sz="2000" dirty="0" err="1">
                <a:latin typeface="Microsoft Sans Serif" panose="020B0604020202020204" pitchFamily="34" charset="0"/>
                <a:cs typeface="Microsoft Sans Serif" panose="020B0604020202020204" pitchFamily="34" charset="0"/>
              </a:rPr>
              <a:t>γκόσμιες</a:t>
            </a:r>
            <a:r>
              <a:rPr lang="en-US" altLang="en-US" sz="2000" dirty="0">
                <a:latin typeface="Microsoft Sans Serif" panose="020B0604020202020204" pitchFamily="34" charset="0"/>
                <a:cs typeface="Microsoft Sans Serif" panose="020B0604020202020204" pitchFamily="34" charset="0"/>
              </a:rPr>
              <a:t> α</a:t>
            </a:r>
            <a:r>
              <a:rPr lang="en-US" altLang="en-US" sz="2000" dirty="0" err="1">
                <a:latin typeface="Microsoft Sans Serif" panose="020B0604020202020204" pitchFamily="34" charset="0"/>
                <a:cs typeface="Microsoft Sans Serif" panose="020B0604020202020204" pitchFamily="34" charset="0"/>
              </a:rPr>
              <a:t>λλά</a:t>
            </a:r>
            <a:r>
              <a:rPr lang="en-US" altLang="en-US" sz="2000" dirty="0">
                <a:latin typeface="Microsoft Sans Serif" panose="020B0604020202020204" pitchFamily="34" charset="0"/>
                <a:cs typeface="Microsoft Sans Serif" panose="020B0604020202020204" pitchFamily="34" charset="0"/>
              </a:rPr>
              <a:t> και</a:t>
            </a:r>
            <a:r>
              <a:rPr lang="el-GR" altLang="en-US" sz="2000" dirty="0">
                <a:latin typeface="Microsoft Sans Serif" panose="020B0604020202020204" pitchFamily="34" charset="0"/>
                <a:cs typeface="Microsoft Sans Serif" panose="020B0604020202020204" pitchFamily="34" charset="0"/>
              </a:rPr>
              <a:t> </a:t>
            </a:r>
            <a:r>
              <a:rPr lang="en-US" altLang="en-US" sz="2000" dirty="0">
                <a:latin typeface="Microsoft Sans Serif" panose="020B0604020202020204" pitchFamily="34" charset="0"/>
                <a:cs typeface="Microsoft Sans Serif" panose="020B0604020202020204" pitchFamily="34" charset="0"/>
              </a:rPr>
              <a:t>π</a:t>
            </a:r>
            <a:r>
              <a:rPr lang="en-US" altLang="en-US" sz="2000" dirty="0" err="1">
                <a:latin typeface="Microsoft Sans Serif" panose="020B0604020202020204" pitchFamily="34" charset="0"/>
                <a:cs typeface="Microsoft Sans Serif" panose="020B0604020202020204" pitchFamily="34" charset="0"/>
              </a:rPr>
              <a:t>ολιτισμικά</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συγκεκριμένες</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στρ</a:t>
            </a:r>
            <a:r>
              <a:rPr lang="en-US" altLang="en-US" sz="2000" dirty="0">
                <a:latin typeface="Microsoft Sans Serif" panose="020B0604020202020204" pitchFamily="34" charset="0"/>
                <a:cs typeface="Microsoft Sans Serif" panose="020B0604020202020204" pitchFamily="34" charset="0"/>
              </a:rPr>
              <a:t>ατηγικές</a:t>
            </a:r>
            <a:r>
              <a:rPr lang="el-GR" altLang="en-US" sz="2000" dirty="0">
                <a:latin typeface="Microsoft Sans Serif" panose="020B0604020202020204" pitchFamily="34" charset="0"/>
                <a:cs typeface="Microsoft Sans Serif" panose="020B0604020202020204" pitchFamily="34" charset="0"/>
              </a:rPr>
              <a:t> </a:t>
            </a:r>
            <a:r>
              <a:rPr lang="en-US" altLang="en-US" sz="2000" dirty="0">
                <a:latin typeface="Microsoft Sans Serif" panose="020B0604020202020204" pitchFamily="34" charset="0"/>
                <a:cs typeface="Microsoft Sans Serif" panose="020B0604020202020204" pitchFamily="34" charset="0"/>
              </a:rPr>
              <a:t>&amp; παρεμβάσεις.</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Διεύρυνση</a:t>
            </a:r>
            <a:r>
              <a:rPr lang="el-GR" altLang="en-US" sz="2000" dirty="0">
                <a:latin typeface="Microsoft Sans Serif" panose="020B0604020202020204" pitchFamily="34" charset="0"/>
                <a:cs typeface="Microsoft Sans Serif" panose="020B0604020202020204" pitchFamily="34" charset="0"/>
              </a:rPr>
              <a:t> </a:t>
            </a:r>
            <a:r>
              <a:rPr lang="en-US" altLang="en-US" sz="2000" dirty="0">
                <a:latin typeface="Microsoft Sans Serif" panose="020B0604020202020204" pitchFamily="34" charset="0"/>
                <a:cs typeface="Microsoft Sans Serif" panose="020B0604020202020204" pitchFamily="34" charset="0"/>
              </a:rPr>
              <a:t>&amp; </a:t>
            </a:r>
            <a:r>
              <a:rPr lang="en-US" altLang="en-US" sz="2000" dirty="0" err="1">
                <a:latin typeface="Microsoft Sans Serif" panose="020B0604020202020204" pitchFamily="34" charset="0"/>
                <a:cs typeface="Microsoft Sans Serif" panose="020B0604020202020204" pitchFamily="34" charset="0"/>
              </a:rPr>
              <a:t>εμ</a:t>
            </a:r>
            <a:r>
              <a:rPr lang="en-US" altLang="en-US" sz="2000" dirty="0">
                <a:latin typeface="Microsoft Sans Serif" panose="020B0604020202020204" pitchFamily="34" charset="0"/>
                <a:cs typeface="Microsoft Sans Serif" panose="020B0604020202020204" pitchFamily="34" charset="0"/>
              </a:rPr>
              <a:t>πλουτισμός ρεμπερτορίου βοηθητικών</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δεξιοτήτων</a:t>
            </a:r>
            <a:r>
              <a:rPr lang="en-US" altLang="en-US" sz="2000" dirty="0">
                <a:latin typeface="Microsoft Sans Serif" panose="020B0604020202020204" pitchFamily="34" charset="0"/>
                <a:cs typeface="Microsoft Sans Serif" panose="020B0604020202020204" pitchFamily="34" charset="0"/>
              </a:rPr>
              <a:t> ανεξάρτητα από τον θεωρητικό τους</a:t>
            </a:r>
            <a:r>
              <a:rPr lang="el-GR" altLang="en-US" sz="2000" dirty="0">
                <a:latin typeface="Microsoft Sans Serif" panose="020B0604020202020204" pitchFamily="34" charset="0"/>
                <a:cs typeface="Microsoft Sans Serif" panose="020B0604020202020204" pitchFamily="34" charset="0"/>
              </a:rPr>
              <a:t> π</a:t>
            </a:r>
            <a:r>
              <a:rPr lang="en-US" altLang="en-US" sz="2000" dirty="0" err="1">
                <a:latin typeface="Microsoft Sans Serif" panose="020B0604020202020204" pitchFamily="34" charset="0"/>
                <a:cs typeface="Microsoft Sans Serif" panose="020B0604020202020204" pitchFamily="34" charset="0"/>
              </a:rPr>
              <a:t>ροσ</a:t>
            </a:r>
            <a:r>
              <a:rPr lang="en-US" altLang="en-US" sz="2000" dirty="0">
                <a:latin typeface="Microsoft Sans Serif" panose="020B0604020202020204" pitchFamily="34" charset="0"/>
                <a:cs typeface="Microsoft Sans Serif" panose="020B0604020202020204" pitchFamily="34" charset="0"/>
              </a:rPr>
              <a:t>ανατολισμό</a:t>
            </a:r>
            <a:r>
              <a:rPr lang="el-GR" altLang="en-US" sz="2000" dirty="0">
                <a:latin typeface="Microsoft Sans Serif" panose="020B0604020202020204" pitchFamily="34" charset="0"/>
                <a:cs typeface="Microsoft Sans Serif" panose="020B0604020202020204" pitchFamily="34" charset="0"/>
              </a:rPr>
              <a:t>.</a:t>
            </a:r>
            <a:endParaRPr lang="en-US" altLang="en-US" sz="2000" dirty="0">
              <a:latin typeface="Microsoft Sans Serif" panose="020B0604020202020204" pitchFamily="34" charset="0"/>
              <a:cs typeface="Microsoft Sans Serif"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Θέση κειμένου 6">
            <a:extLst>
              <a:ext uri="{FF2B5EF4-FFF2-40B4-BE49-F238E27FC236}">
                <a16:creationId xmlns:a16="http://schemas.microsoft.com/office/drawing/2014/main" id="{55718748-607C-8F5E-AB76-953B67D576EC}"/>
              </a:ext>
            </a:extLst>
          </p:cNvPr>
          <p:cNvSpPr>
            <a:spLocks noGrp="1" noChangeArrowheads="1"/>
          </p:cNvSpPr>
          <p:nvPr>
            <p:ph idx="1"/>
          </p:nvPr>
        </p:nvSpPr>
        <p:spPr>
          <a:xfrm>
            <a:off x="1371599" y="1981200"/>
            <a:ext cx="6781801" cy="4217988"/>
          </a:xfrm>
        </p:spPr>
        <p:txBody>
          <a:bodyPr>
            <a:normAutofit/>
          </a:bodyPr>
          <a:lstStyle/>
          <a:p>
            <a:pPr marL="0" indent="0" algn="just">
              <a:lnSpc>
                <a:spcPct val="150000"/>
              </a:lnSpc>
              <a:buNone/>
            </a:pPr>
            <a:r>
              <a:rPr lang="el-GR" altLang="en-US" dirty="0">
                <a:latin typeface="Microsoft Sans Serif" panose="020B0604020202020204" pitchFamily="34" charset="0"/>
                <a:cs typeface="Microsoft Sans Serif" panose="020B0604020202020204" pitchFamily="34" charset="0"/>
              </a:rPr>
              <a:t>5. Ατομική παρέμβαση αλλά και  παρεμβάσεις σε συστήματα και πρόληψη. Σεβασμός της ατομικότητας όσο και της συλλογικότητας-  έμφαση στους δεσμούς οικογένειας, στα άλλα σημαντικά πρόσωπα, την κοινότητα &amp; το ευρύτερο πολιτισμικό πλαίσιο. </a:t>
            </a:r>
          </a:p>
          <a:p>
            <a:pPr marL="0" indent="0" algn="just">
              <a:lnSpc>
                <a:spcPct val="150000"/>
              </a:lnSpc>
              <a:buNone/>
            </a:pPr>
            <a:r>
              <a:rPr lang="el-GR" altLang="en-US" dirty="0">
                <a:latin typeface="Microsoft Sans Serif" panose="020B0604020202020204" pitchFamily="34" charset="0"/>
                <a:cs typeface="Microsoft Sans Serif" panose="020B0604020202020204" pitchFamily="34" charset="0"/>
              </a:rPr>
              <a:t>6. Διεύρυνση της προσωπικής, οικογενειακής, ομαδικής &amp; οργανωτικής συνείδησης ώστε ο </a:t>
            </a:r>
            <a:r>
              <a:rPr lang="el-GR" altLang="en-US" dirty="0" err="1">
                <a:latin typeface="Microsoft Sans Serif" panose="020B0604020202020204" pitchFamily="34" charset="0"/>
                <a:cs typeface="Microsoft Sans Serif" panose="020B0604020202020204" pitchFamily="34" charset="0"/>
              </a:rPr>
              <a:t>συμβουλευόμενος</a:t>
            </a:r>
            <a:r>
              <a:rPr lang="el-GR" altLang="en-US" dirty="0">
                <a:latin typeface="Microsoft Sans Serif" panose="020B0604020202020204" pitchFamily="34" charset="0"/>
                <a:cs typeface="Microsoft Sans Serif" panose="020B0604020202020204" pitchFamily="34" charset="0"/>
              </a:rPr>
              <a:t> να  αποκτήσει επίγνωση της πολιτισμικής του ταυτότητας.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D366BF61-F3CF-CBD2-4879-46179F2E9ACF}"/>
              </a:ext>
            </a:extLst>
          </p:cNvPr>
          <p:cNvSpPr txBox="1">
            <a:spLocks noGrp="1"/>
          </p:cNvSpPr>
          <p:nvPr>
            <p:ph type="title"/>
          </p:nvPr>
        </p:nvSpPr>
        <p:spPr>
          <a:xfrm>
            <a:off x="1339850" y="501650"/>
            <a:ext cx="6481763" cy="574675"/>
          </a:xfrm>
        </p:spPr>
        <p:txBody>
          <a:bodyPr tIns="12700" rtlCol="0">
            <a:normAutofit/>
          </a:bodyPr>
          <a:lstStyle/>
          <a:p>
            <a:pPr marL="12700" eaLnBrk="1" fontAlgn="auto" hangingPunct="1">
              <a:spcBef>
                <a:spcPts val="100"/>
              </a:spcBef>
              <a:spcAft>
                <a:spcPts val="0"/>
              </a:spcAft>
              <a:defRPr/>
            </a:pPr>
            <a:r>
              <a:rPr sz="2800" b="1" spc="-15" dirty="0" err="1"/>
              <a:t>Αμφισ</a:t>
            </a:r>
            <a:r>
              <a:rPr sz="2800" b="1" spc="-15" dirty="0"/>
              <a:t>βητο</a:t>
            </a:r>
            <a:r>
              <a:rPr lang="el-GR" sz="2800" b="1" spc="-15" dirty="0"/>
              <a:t>Υ</a:t>
            </a:r>
            <a:r>
              <a:rPr sz="2800" b="1" spc="-15" dirty="0" err="1"/>
              <a:t>μενες</a:t>
            </a:r>
            <a:r>
              <a:rPr sz="2800" b="1" spc="-45" dirty="0"/>
              <a:t> </a:t>
            </a:r>
            <a:r>
              <a:rPr sz="2800" b="1" spc="-5" dirty="0"/>
              <a:t>πεπ</a:t>
            </a:r>
            <a:r>
              <a:rPr sz="2800" b="1" spc="-5" dirty="0" err="1"/>
              <a:t>οιθ</a:t>
            </a:r>
            <a:r>
              <a:rPr lang="el-GR" sz="2800" b="1" spc="-5" dirty="0"/>
              <a:t>Η</a:t>
            </a:r>
            <a:r>
              <a:rPr sz="2800" b="1" spc="-5" dirty="0" err="1"/>
              <a:t>σεις</a:t>
            </a:r>
            <a:r>
              <a:rPr sz="2800" b="1" spc="-114" dirty="0"/>
              <a:t> </a:t>
            </a:r>
            <a:r>
              <a:rPr sz="2800" b="1" spc="5" dirty="0"/>
              <a:t>ΣΨ</a:t>
            </a:r>
          </a:p>
        </p:txBody>
      </p:sp>
      <p:sp>
        <p:nvSpPr>
          <p:cNvPr id="15363" name="object 3">
            <a:extLst>
              <a:ext uri="{FF2B5EF4-FFF2-40B4-BE49-F238E27FC236}">
                <a16:creationId xmlns:a16="http://schemas.microsoft.com/office/drawing/2014/main" id="{5379CD11-C173-91E6-058E-E201E65320A7}"/>
              </a:ext>
            </a:extLst>
          </p:cNvPr>
          <p:cNvSpPr txBox="1">
            <a:spLocks noChangeArrowheads="1"/>
          </p:cNvSpPr>
          <p:nvPr/>
        </p:nvSpPr>
        <p:spPr bwMode="auto">
          <a:xfrm>
            <a:off x="381000" y="1905000"/>
            <a:ext cx="8520112" cy="4196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53340" rIns="0" bIns="0">
            <a:spAutoFit/>
          </a:bodyPr>
          <a:lstStyle>
            <a:lvl1pPr marL="354013" indent="-342900">
              <a:tabLst>
                <a:tab pos="354013" algn="l"/>
                <a:tab pos="355600" algn="l"/>
              </a:tabLst>
              <a:defRPr>
                <a:solidFill>
                  <a:schemeClr val="tx1"/>
                </a:solidFill>
                <a:latin typeface="Calibri" panose="020F0502020204030204" pitchFamily="34" charset="0"/>
              </a:defRPr>
            </a:lvl1pPr>
            <a:lvl2pPr marL="742950" indent="-285750">
              <a:tabLst>
                <a:tab pos="354013" algn="l"/>
                <a:tab pos="355600" algn="l"/>
              </a:tabLst>
              <a:defRPr>
                <a:solidFill>
                  <a:schemeClr val="tx1"/>
                </a:solidFill>
                <a:latin typeface="Calibri" panose="020F0502020204030204" pitchFamily="34" charset="0"/>
              </a:defRPr>
            </a:lvl2pPr>
            <a:lvl3pPr marL="1143000" indent="-228600">
              <a:tabLst>
                <a:tab pos="354013" algn="l"/>
                <a:tab pos="355600" algn="l"/>
              </a:tabLst>
              <a:defRPr>
                <a:solidFill>
                  <a:schemeClr val="tx1"/>
                </a:solidFill>
                <a:latin typeface="Calibri" panose="020F0502020204030204" pitchFamily="34" charset="0"/>
              </a:defRPr>
            </a:lvl3pPr>
            <a:lvl4pPr marL="1600200" indent="-228600">
              <a:tabLst>
                <a:tab pos="354013" algn="l"/>
                <a:tab pos="355600" algn="l"/>
              </a:tabLst>
              <a:defRPr>
                <a:solidFill>
                  <a:schemeClr val="tx1"/>
                </a:solidFill>
                <a:latin typeface="Calibri" panose="020F0502020204030204" pitchFamily="34" charset="0"/>
              </a:defRPr>
            </a:lvl4pPr>
            <a:lvl5pPr marL="2057400" indent="-228600">
              <a:tabLst>
                <a:tab pos="354013" algn="l"/>
                <a:tab pos="35560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9pPr>
          </a:lstStyle>
          <a:p>
            <a:pPr eaLnBrk="1" hangingPunct="1">
              <a:lnSpc>
                <a:spcPts val="2600"/>
              </a:lnSpc>
              <a:spcBef>
                <a:spcPts val="425"/>
              </a:spcBef>
              <a:buFontTx/>
              <a:buChar char="•"/>
            </a:pPr>
            <a:r>
              <a:rPr lang="en-US" altLang="en-US" sz="2000" dirty="0">
                <a:latin typeface="Microsoft Sans Serif" panose="020B0604020202020204" pitchFamily="34" charset="0"/>
                <a:cs typeface="Microsoft Sans Serif" panose="020B0604020202020204" pitchFamily="34" charset="0"/>
              </a:rPr>
              <a:t>«</a:t>
            </a:r>
            <a:r>
              <a:rPr lang="en-US" altLang="en-US" sz="2000" dirty="0" err="1">
                <a:latin typeface="Microsoft Sans Serif" panose="020B0604020202020204" pitchFamily="34" charset="0"/>
                <a:cs typeface="Microsoft Sans Serif" panose="020B0604020202020204" pitchFamily="34" charset="0"/>
              </a:rPr>
              <a:t>Όλοι</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οι</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ψυχολόγοι</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μοιράζοντ</a:t>
            </a:r>
            <a:r>
              <a:rPr lang="en-US" altLang="en-US" sz="2000" dirty="0">
                <a:latin typeface="Microsoft Sans Serif" panose="020B0604020202020204" pitchFamily="34" charset="0"/>
                <a:cs typeface="Microsoft Sans Serif" panose="020B0604020202020204" pitchFamily="34" charset="0"/>
              </a:rPr>
              <a:t>αι την ίδια πεποίθηση για  το πώς ορίζεται η φυσιολογική συμπεριφορά»</a:t>
            </a:r>
          </a:p>
          <a:p>
            <a:pPr eaLnBrk="1" hangingPunct="1">
              <a:spcBef>
                <a:spcPts val="263"/>
              </a:spcBef>
              <a:buFontTx/>
              <a:buChar char="•"/>
            </a:pPr>
            <a:r>
              <a:rPr lang="en-US" altLang="en-US" sz="2000" dirty="0">
                <a:latin typeface="Microsoft Sans Serif" panose="020B0604020202020204" pitchFamily="34" charset="0"/>
                <a:cs typeface="Microsoft Sans Serif" panose="020B0604020202020204" pitchFamily="34" charset="0"/>
              </a:rPr>
              <a:t>«Τα </a:t>
            </a:r>
            <a:r>
              <a:rPr lang="en-US" altLang="en-US" sz="2000" dirty="0" err="1">
                <a:latin typeface="Microsoft Sans Serif" panose="020B0604020202020204" pitchFamily="34" charset="0"/>
                <a:cs typeface="Microsoft Sans Serif" panose="020B0604020202020204" pitchFamily="34" charset="0"/>
              </a:rPr>
              <a:t>άτομ</a:t>
            </a:r>
            <a:r>
              <a:rPr lang="en-US" altLang="en-US" sz="2000" dirty="0">
                <a:latin typeface="Microsoft Sans Serif" panose="020B0604020202020204" pitchFamily="34" charset="0"/>
                <a:cs typeface="Microsoft Sans Serif" panose="020B0604020202020204" pitchFamily="34" charset="0"/>
              </a:rPr>
              <a:t>α είναι οι βασικοί στυλοβάτες της κοινωνίας»</a:t>
            </a:r>
          </a:p>
          <a:p>
            <a:pPr eaLnBrk="1" hangingPunct="1">
              <a:lnSpc>
                <a:spcPts val="2588"/>
              </a:lnSpc>
              <a:spcBef>
                <a:spcPts val="638"/>
              </a:spcBef>
              <a:buFontTx/>
              <a:buChar char="•"/>
            </a:pPr>
            <a:r>
              <a:rPr lang="en-US" altLang="en-US" sz="2000" dirty="0">
                <a:latin typeface="Microsoft Sans Serif" panose="020B0604020202020204" pitchFamily="34" charset="0"/>
                <a:cs typeface="Microsoft Sans Serif" panose="020B0604020202020204" pitchFamily="34" charset="0"/>
              </a:rPr>
              <a:t>«</a:t>
            </a:r>
            <a:r>
              <a:rPr lang="en-US" altLang="en-US" sz="2000" dirty="0" err="1">
                <a:latin typeface="Microsoft Sans Serif" panose="020B0604020202020204" pitchFamily="34" charset="0"/>
                <a:cs typeface="Microsoft Sans Serif" panose="020B0604020202020204" pitchFamily="34" charset="0"/>
              </a:rPr>
              <a:t>Μόνο</a:t>
            </a:r>
            <a:r>
              <a:rPr lang="en-US" altLang="en-US" sz="2000" dirty="0">
                <a:latin typeface="Microsoft Sans Serif" panose="020B0604020202020204" pitchFamily="34" charset="0"/>
                <a:cs typeface="Microsoft Sans Serif" panose="020B0604020202020204" pitchFamily="34" charset="0"/>
              </a:rPr>
              <a:t> τα π</a:t>
            </a:r>
            <a:r>
              <a:rPr lang="en-US" altLang="en-US" sz="2000" dirty="0" err="1">
                <a:latin typeface="Microsoft Sans Serif" panose="020B0604020202020204" pitchFamily="34" charset="0"/>
                <a:cs typeface="Microsoft Sans Serif" panose="020B0604020202020204" pitchFamily="34" charset="0"/>
              </a:rPr>
              <a:t>ρο</a:t>
            </a:r>
            <a:r>
              <a:rPr lang="en-US" altLang="en-US" sz="2000" dirty="0">
                <a:latin typeface="Microsoft Sans Serif" panose="020B0604020202020204" pitchFamily="34" charset="0"/>
                <a:cs typeface="Microsoft Sans Serif" panose="020B0604020202020204" pitchFamily="34" charset="0"/>
              </a:rPr>
              <a:t>βλήματα που ορίζονται στα πλαίσια της  ειδικότητας του πρέπει να απασχολούν επαγγελματικά  τον ψυχολόγο»</a:t>
            </a:r>
          </a:p>
          <a:p>
            <a:pPr eaLnBrk="1" hangingPunct="1">
              <a:lnSpc>
                <a:spcPts val="2588"/>
              </a:lnSpc>
              <a:spcBef>
                <a:spcPts val="613"/>
              </a:spcBef>
              <a:buFontTx/>
              <a:buChar char="•"/>
            </a:pPr>
            <a:r>
              <a:rPr lang="en-US" altLang="en-US" sz="2000" dirty="0">
                <a:latin typeface="Microsoft Sans Serif" panose="020B0604020202020204" pitchFamily="34" charset="0"/>
                <a:cs typeface="Microsoft Sans Serif" panose="020B0604020202020204" pitchFamily="34" charset="0"/>
              </a:rPr>
              <a:t>«Η </a:t>
            </a:r>
            <a:r>
              <a:rPr lang="en-US" altLang="en-US" sz="2000" dirty="0" err="1">
                <a:latin typeface="Microsoft Sans Serif" panose="020B0604020202020204" pitchFamily="34" charset="0"/>
                <a:cs typeface="Microsoft Sans Serif" panose="020B0604020202020204" pitchFamily="34" charset="0"/>
              </a:rPr>
              <a:t>χρήση</a:t>
            </a:r>
            <a:r>
              <a:rPr lang="en-US" altLang="en-US" sz="2000" dirty="0">
                <a:latin typeface="Microsoft Sans Serif" panose="020B0604020202020204" pitchFamily="34" charset="0"/>
                <a:cs typeface="Microsoft Sans Serif" panose="020B0604020202020204" pitchFamily="34" charset="0"/>
              </a:rPr>
              <a:t> α</a:t>
            </a:r>
            <a:r>
              <a:rPr lang="en-US" altLang="en-US" sz="2000" dirty="0" err="1">
                <a:latin typeface="Microsoft Sans Serif" panose="020B0604020202020204" pitchFamily="34" charset="0"/>
                <a:cs typeface="Microsoft Sans Serif" panose="020B0604020202020204" pitchFamily="34" charset="0"/>
              </a:rPr>
              <a:t>φηρημένων</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ψυχολογικών</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εννοιών</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θεωρείτ</a:t>
            </a:r>
            <a:r>
              <a:rPr lang="en-US" altLang="en-US" sz="2000" dirty="0">
                <a:latin typeface="Microsoft Sans Serif" panose="020B0604020202020204" pitchFamily="34" charset="0"/>
                <a:cs typeface="Microsoft Sans Serif" panose="020B0604020202020204" pitchFamily="34" charset="0"/>
              </a:rPr>
              <a:t>αι  ότι γίνεται κατανοητή από όλους τους ανθρώπους,  ανεξαρτήτως του πολιτισμικού τους πλαισίου»</a:t>
            </a:r>
          </a:p>
          <a:p>
            <a:pPr eaLnBrk="1" hangingPunct="1">
              <a:spcBef>
                <a:spcPts val="275"/>
              </a:spcBef>
              <a:buFontTx/>
              <a:buChar char="•"/>
            </a:pPr>
            <a:r>
              <a:rPr lang="en-US" altLang="en-US" sz="2000" dirty="0">
                <a:latin typeface="Microsoft Sans Serif" panose="020B0604020202020204" pitchFamily="34" charset="0"/>
                <a:cs typeface="Microsoft Sans Serif" panose="020B0604020202020204" pitchFamily="34" charset="0"/>
              </a:rPr>
              <a:t>«Η α</a:t>
            </a:r>
            <a:r>
              <a:rPr lang="en-US" altLang="en-US" sz="2000" dirty="0" err="1">
                <a:latin typeface="Microsoft Sans Serif" panose="020B0604020202020204" pitchFamily="34" charset="0"/>
                <a:cs typeface="Microsoft Sans Serif" panose="020B0604020202020204" pitchFamily="34" charset="0"/>
              </a:rPr>
              <a:t>νεξ</a:t>
            </a:r>
            <a:r>
              <a:rPr lang="en-US" altLang="en-US" sz="2000" dirty="0">
                <a:latin typeface="Microsoft Sans Serif" panose="020B0604020202020204" pitchFamily="34" charset="0"/>
                <a:cs typeface="Microsoft Sans Serif" panose="020B0604020202020204" pitchFamily="34" charset="0"/>
              </a:rPr>
              <a:t>αρτησία είναι επιθυμητή, ενώ η εξάρτηση όχι»</a:t>
            </a:r>
            <a:endParaRPr lang="el-GR" altLang="en-US" sz="2000" dirty="0">
              <a:latin typeface="Microsoft Sans Serif" panose="020B0604020202020204" pitchFamily="34" charset="0"/>
              <a:cs typeface="Microsoft Sans Serif" panose="020B0604020202020204" pitchFamily="34" charset="0"/>
            </a:endParaRPr>
          </a:p>
          <a:p>
            <a:pPr eaLnBrk="1" hangingPunct="1">
              <a:spcBef>
                <a:spcPts val="275"/>
              </a:spcBef>
              <a:buFontTx/>
              <a:buChar char="•"/>
            </a:pPr>
            <a:r>
              <a:rPr lang="en-US" altLang="en-US" sz="2000" dirty="0">
                <a:latin typeface="Microsoft Sans Serif" panose="020B0604020202020204" pitchFamily="34" charset="0"/>
                <a:cs typeface="Microsoft Sans Serif" panose="020B0604020202020204" pitchFamily="34" charset="0"/>
              </a:rPr>
              <a:t>«</a:t>
            </a:r>
            <a:r>
              <a:rPr lang="en-US" altLang="en-US" sz="2000" dirty="0" err="1">
                <a:latin typeface="Microsoft Sans Serif" panose="020B0604020202020204" pitchFamily="34" charset="0"/>
                <a:cs typeface="Microsoft Sans Serif" panose="020B0604020202020204" pitchFamily="34" charset="0"/>
              </a:rPr>
              <a:t>Οι</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συμ</a:t>
            </a:r>
            <a:r>
              <a:rPr lang="en-US" altLang="en-US" sz="2000" dirty="0">
                <a:latin typeface="Microsoft Sans Serif" panose="020B0604020202020204" pitchFamily="34" charset="0"/>
                <a:cs typeface="Microsoft Sans Serif" panose="020B0604020202020204" pitchFamily="34" charset="0"/>
              </a:rPr>
              <a:t>βουλευόμενοι βοηθιούνται περισσότερο από  την επίσημη επαγγελματική συμβουλευτική παρά από  τα δικά τους φυσικά υποστηρικτικά συστήματα»</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object 3">
            <a:extLst>
              <a:ext uri="{FF2B5EF4-FFF2-40B4-BE49-F238E27FC236}">
                <a16:creationId xmlns:a16="http://schemas.microsoft.com/office/drawing/2014/main" id="{A8FFAD51-5601-BA37-FC5C-21BDB4C89EA3}"/>
              </a:ext>
            </a:extLst>
          </p:cNvPr>
          <p:cNvSpPr txBox="1">
            <a:spLocks noChangeArrowheads="1"/>
          </p:cNvSpPr>
          <p:nvPr/>
        </p:nvSpPr>
        <p:spPr bwMode="auto">
          <a:xfrm>
            <a:off x="533400" y="1981200"/>
            <a:ext cx="8434388" cy="2921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3180" rIns="0" bIns="0">
            <a:spAutoFit/>
          </a:bodyPr>
          <a:lstStyle>
            <a:lvl1pPr marL="12700">
              <a:tabLst>
                <a:tab pos="354013" algn="l"/>
                <a:tab pos="355600" algn="l"/>
              </a:tabLst>
              <a:defRPr>
                <a:solidFill>
                  <a:schemeClr val="tx1"/>
                </a:solidFill>
                <a:latin typeface="Calibri" panose="020F0502020204030204" pitchFamily="34" charset="0"/>
              </a:defRPr>
            </a:lvl1pPr>
            <a:lvl2pPr marL="742950" indent="-285750">
              <a:tabLst>
                <a:tab pos="354013" algn="l"/>
                <a:tab pos="355600" algn="l"/>
              </a:tabLst>
              <a:defRPr>
                <a:solidFill>
                  <a:schemeClr val="tx1"/>
                </a:solidFill>
                <a:latin typeface="Calibri" panose="020F0502020204030204" pitchFamily="34" charset="0"/>
              </a:defRPr>
            </a:lvl2pPr>
            <a:lvl3pPr marL="1143000" indent="-228600">
              <a:tabLst>
                <a:tab pos="354013" algn="l"/>
                <a:tab pos="355600" algn="l"/>
              </a:tabLst>
              <a:defRPr>
                <a:solidFill>
                  <a:schemeClr val="tx1"/>
                </a:solidFill>
                <a:latin typeface="Calibri" panose="020F0502020204030204" pitchFamily="34" charset="0"/>
              </a:defRPr>
            </a:lvl3pPr>
            <a:lvl4pPr marL="1600200" indent="-228600">
              <a:tabLst>
                <a:tab pos="354013" algn="l"/>
                <a:tab pos="355600" algn="l"/>
              </a:tabLst>
              <a:defRPr>
                <a:solidFill>
                  <a:schemeClr val="tx1"/>
                </a:solidFill>
                <a:latin typeface="Calibri" panose="020F0502020204030204" pitchFamily="34" charset="0"/>
              </a:defRPr>
            </a:lvl4pPr>
            <a:lvl5pPr marL="2057400" indent="-228600">
              <a:tabLst>
                <a:tab pos="354013" algn="l"/>
                <a:tab pos="35560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9pPr>
          </a:lstStyle>
          <a:p>
            <a:pPr eaLnBrk="1" hangingPunct="1">
              <a:lnSpc>
                <a:spcPts val="2700"/>
              </a:lnSpc>
              <a:spcBef>
                <a:spcPts val="338"/>
              </a:spcBef>
              <a:buFontTx/>
              <a:buChar char="•"/>
            </a:pPr>
            <a:r>
              <a:rPr lang="en-US" altLang="en-US" sz="2000" dirty="0">
                <a:latin typeface="Microsoft Sans Serif" panose="020B0604020202020204" pitchFamily="34" charset="0"/>
                <a:cs typeface="Microsoft Sans Serif" panose="020B0604020202020204" pitchFamily="34" charset="0"/>
              </a:rPr>
              <a:t>«</a:t>
            </a:r>
            <a:r>
              <a:rPr lang="en-US" altLang="en-US" sz="2000" dirty="0" err="1">
                <a:latin typeface="Microsoft Sans Serif" panose="020B0604020202020204" pitchFamily="34" charset="0"/>
                <a:cs typeface="Microsoft Sans Serif" panose="020B0604020202020204" pitchFamily="34" charset="0"/>
              </a:rPr>
              <a:t>Όλοι</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σκέφτοντ</a:t>
            </a:r>
            <a:r>
              <a:rPr lang="en-US" altLang="en-US" sz="2000" dirty="0">
                <a:latin typeface="Microsoft Sans Serif" panose="020B0604020202020204" pitchFamily="34" charset="0"/>
                <a:cs typeface="Microsoft Sans Serif" panose="020B0604020202020204" pitchFamily="34" charset="0"/>
              </a:rPr>
              <a:t>αι με τον ίδιο γραμμικό τρόπο σχέσης  αιτίου</a:t>
            </a:r>
            <a:r>
              <a:rPr lang="el-GR" altLang="en-US" sz="2000" dirty="0">
                <a:latin typeface="Microsoft Sans Serif" panose="020B0604020202020204" pitchFamily="34" charset="0"/>
                <a:cs typeface="Microsoft Sans Serif" panose="020B0604020202020204" pitchFamily="34" charset="0"/>
              </a:rPr>
              <a:t>-</a:t>
            </a:r>
            <a:r>
              <a:rPr lang="en-US" altLang="en-US" sz="2000" dirty="0">
                <a:latin typeface="Microsoft Sans Serif" panose="020B0604020202020204" pitchFamily="34" charset="0"/>
                <a:cs typeface="Microsoft Sans Serif" panose="020B0604020202020204" pitchFamily="34" charset="0"/>
              </a:rPr>
              <a:t>α</a:t>
            </a:r>
            <a:r>
              <a:rPr lang="en-US" altLang="en-US" sz="2000" dirty="0" err="1">
                <a:latin typeface="Microsoft Sans Serif" panose="020B0604020202020204" pitchFamily="34" charset="0"/>
                <a:cs typeface="Microsoft Sans Serif" panose="020B0604020202020204" pitchFamily="34" charset="0"/>
              </a:rPr>
              <a:t>ιτι</a:t>
            </a:r>
            <a:r>
              <a:rPr lang="en-US" altLang="en-US" sz="2000" dirty="0">
                <a:latin typeface="Microsoft Sans Serif" panose="020B0604020202020204" pitchFamily="34" charset="0"/>
                <a:cs typeface="Microsoft Sans Serif" panose="020B0604020202020204" pitchFamily="34" charset="0"/>
              </a:rPr>
              <a:t>ατού»</a:t>
            </a:r>
          </a:p>
          <a:p>
            <a:pPr eaLnBrk="1" hangingPunct="1">
              <a:lnSpc>
                <a:spcPts val="2738"/>
              </a:lnSpc>
              <a:spcBef>
                <a:spcPts val="250"/>
              </a:spcBef>
              <a:buFontTx/>
              <a:buChar char="•"/>
            </a:pPr>
            <a:r>
              <a:rPr lang="en-US" altLang="en-US" sz="2000" dirty="0">
                <a:latin typeface="Microsoft Sans Serif" panose="020B0604020202020204" pitchFamily="34" charset="0"/>
                <a:cs typeface="Microsoft Sans Serif" panose="020B0604020202020204" pitchFamily="34" charset="0"/>
              </a:rPr>
              <a:t>«</a:t>
            </a:r>
            <a:r>
              <a:rPr lang="en-US" altLang="en-US" sz="2000" dirty="0" err="1">
                <a:latin typeface="Microsoft Sans Serif" panose="020B0604020202020204" pitchFamily="34" charset="0"/>
                <a:cs typeface="Microsoft Sans Serif" panose="020B0604020202020204" pitchFamily="34" charset="0"/>
              </a:rPr>
              <a:t>Οι</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σύμ</a:t>
            </a:r>
            <a:r>
              <a:rPr lang="en-US" altLang="en-US" sz="2000" dirty="0">
                <a:latin typeface="Microsoft Sans Serif" panose="020B0604020202020204" pitchFamily="34" charset="0"/>
                <a:cs typeface="Microsoft Sans Serif" panose="020B0604020202020204" pitchFamily="34" charset="0"/>
              </a:rPr>
              <a:t>βουλοι πρέπει να αλλάξουν τους</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συμ</a:t>
            </a:r>
            <a:r>
              <a:rPr lang="en-US" altLang="en-US" sz="2000" dirty="0">
                <a:latin typeface="Microsoft Sans Serif" panose="020B0604020202020204" pitchFamily="34" charset="0"/>
                <a:cs typeface="Microsoft Sans Serif" panose="020B0604020202020204" pitchFamily="34" charset="0"/>
              </a:rPr>
              <a:t>βουλευόμενους για να ταιριάξουν στο σύστημα, και όχι το σύστημα στο να ταιριάξει στους  </a:t>
            </a:r>
          </a:p>
          <a:p>
            <a:pPr eaLnBrk="1" hangingPunct="1">
              <a:lnSpc>
                <a:spcPts val="2550"/>
              </a:lnSpc>
            </a:pPr>
            <a:r>
              <a:rPr lang="en-US" altLang="en-US" sz="2000" dirty="0" err="1">
                <a:latin typeface="Microsoft Sans Serif" panose="020B0604020202020204" pitchFamily="34" charset="0"/>
                <a:cs typeface="Microsoft Sans Serif" panose="020B0604020202020204" pitchFamily="34" charset="0"/>
              </a:rPr>
              <a:t>συμ</a:t>
            </a:r>
            <a:r>
              <a:rPr lang="en-US" altLang="en-US" sz="2000" dirty="0">
                <a:latin typeface="Microsoft Sans Serif" panose="020B0604020202020204" pitchFamily="34" charset="0"/>
                <a:cs typeface="Microsoft Sans Serif" panose="020B0604020202020204" pitchFamily="34" charset="0"/>
              </a:rPr>
              <a:t>βουλευόμενους»</a:t>
            </a:r>
          </a:p>
          <a:p>
            <a:pPr eaLnBrk="1" hangingPunct="1">
              <a:lnSpc>
                <a:spcPts val="2738"/>
              </a:lnSpc>
              <a:spcBef>
                <a:spcPts val="313"/>
              </a:spcBef>
              <a:buFontTx/>
              <a:buChar char="•"/>
            </a:pPr>
            <a:r>
              <a:rPr lang="en-US" altLang="en-US" sz="2000" dirty="0">
                <a:latin typeface="Microsoft Sans Serif" panose="020B0604020202020204" pitchFamily="34" charset="0"/>
                <a:cs typeface="Microsoft Sans Serif" panose="020B0604020202020204" pitchFamily="34" charset="0"/>
              </a:rPr>
              <a:t>«</a:t>
            </a:r>
            <a:r>
              <a:rPr lang="en-US" altLang="en-US" sz="2000" dirty="0" err="1">
                <a:latin typeface="Microsoft Sans Serif" panose="020B0604020202020204" pitchFamily="34" charset="0"/>
                <a:cs typeface="Microsoft Sans Serif" panose="020B0604020202020204" pitchFamily="34" charset="0"/>
              </a:rPr>
              <a:t>Το</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ιστορικό</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του</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συμ</a:t>
            </a:r>
            <a:r>
              <a:rPr lang="en-US" altLang="en-US" sz="2000" dirty="0">
                <a:latin typeface="Microsoft Sans Serif" panose="020B0604020202020204" pitchFamily="34" charset="0"/>
                <a:cs typeface="Microsoft Sans Serif" panose="020B0604020202020204" pitchFamily="34" charset="0"/>
              </a:rPr>
              <a:t>βουλευόμενου δεν είναι απαραίτητο για την κατανόηση των προβλημάτων του  στο εδώ και τώρα»</a:t>
            </a:r>
          </a:p>
          <a:p>
            <a:pPr eaLnBrk="1" hangingPunct="1">
              <a:lnSpc>
                <a:spcPts val="2750"/>
              </a:lnSpc>
              <a:spcBef>
                <a:spcPts val="288"/>
              </a:spcBef>
              <a:buFontTx/>
              <a:buChar char="•"/>
            </a:pPr>
            <a:r>
              <a:rPr lang="en-US" altLang="en-US" sz="2000" dirty="0">
                <a:latin typeface="Microsoft Sans Serif" panose="020B0604020202020204" pitchFamily="34" charset="0"/>
                <a:cs typeface="Microsoft Sans Serif" panose="020B0604020202020204" pitchFamily="34" charset="0"/>
              </a:rPr>
              <a:t>«</a:t>
            </a:r>
            <a:r>
              <a:rPr lang="en-US" altLang="en-US" sz="2000" dirty="0" err="1">
                <a:latin typeface="Microsoft Sans Serif" panose="020B0604020202020204" pitchFamily="34" charset="0"/>
                <a:cs typeface="Microsoft Sans Serif" panose="020B0604020202020204" pitchFamily="34" charset="0"/>
              </a:rPr>
              <a:t>Γνωρίζουμε</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ήδη</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όλ</a:t>
            </a:r>
            <a:r>
              <a:rPr lang="en-US" altLang="en-US" sz="2000" dirty="0">
                <a:latin typeface="Microsoft Sans Serif" panose="020B0604020202020204" pitchFamily="34" charset="0"/>
                <a:cs typeface="Microsoft Sans Serif" panose="020B0604020202020204" pitchFamily="34" charset="0"/>
              </a:rPr>
              <a:t>α τα ζητήματα που μας έχει διδάξει ο πολιτισμός μας»</a:t>
            </a:r>
          </a:p>
        </p:txBody>
      </p:sp>
      <p:sp>
        <p:nvSpPr>
          <p:cNvPr id="5" name="object 2">
            <a:extLst>
              <a:ext uri="{FF2B5EF4-FFF2-40B4-BE49-F238E27FC236}">
                <a16:creationId xmlns:a16="http://schemas.microsoft.com/office/drawing/2014/main" id="{FC274A6D-71A8-35E1-4EE0-79C448B2E48C}"/>
              </a:ext>
            </a:extLst>
          </p:cNvPr>
          <p:cNvSpPr txBox="1">
            <a:spLocks/>
          </p:cNvSpPr>
          <p:nvPr/>
        </p:nvSpPr>
        <p:spPr>
          <a:xfrm>
            <a:off x="1339850" y="501650"/>
            <a:ext cx="6481763" cy="574675"/>
          </a:xfrm>
          <a:prstGeom prst="rect">
            <a:avLst/>
          </a:prstGeom>
        </p:spPr>
        <p:txBody>
          <a:bodyPr vert="horz" lIns="91440" tIns="12700" rIns="91440" bIns="45720" rtlCol="0" anchor="t">
            <a:normAutofit/>
          </a:bodyPr>
          <a:lst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marL="12700">
              <a:spcBef>
                <a:spcPts val="100"/>
              </a:spcBef>
              <a:defRPr/>
            </a:pPr>
            <a:r>
              <a:rPr lang="el-GR" sz="2800" b="1" spc="-15"/>
              <a:t>ΑμφισβητοΥμενες</a:t>
            </a:r>
            <a:r>
              <a:rPr lang="el-GR" sz="2800" b="1" spc="-45"/>
              <a:t> </a:t>
            </a:r>
            <a:r>
              <a:rPr lang="el-GR" sz="2800" b="1" spc="-5"/>
              <a:t>πεποιθΗσεις</a:t>
            </a:r>
            <a:r>
              <a:rPr lang="el-GR" sz="2800" b="1" spc="-114"/>
              <a:t> </a:t>
            </a:r>
            <a:r>
              <a:rPr lang="el-GR" sz="2800" b="1" spc="5"/>
              <a:t>ΣΨ</a:t>
            </a:r>
            <a:endParaRPr lang="el-GR" sz="2800" b="1" spc="5"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62C16E2-7D95-042F-4FA0-964042B1E701}"/>
              </a:ext>
            </a:extLst>
          </p:cNvPr>
          <p:cNvSpPr txBox="1">
            <a:spLocks noGrp="1"/>
          </p:cNvSpPr>
          <p:nvPr>
            <p:ph type="title"/>
          </p:nvPr>
        </p:nvSpPr>
        <p:spPr>
          <a:xfrm>
            <a:off x="574675" y="501650"/>
            <a:ext cx="8008938" cy="574675"/>
          </a:xfrm>
        </p:spPr>
        <p:txBody>
          <a:bodyPr tIns="12700" rtlCol="0">
            <a:normAutofit/>
          </a:bodyPr>
          <a:lstStyle/>
          <a:p>
            <a:pPr marL="12700" eaLnBrk="1" fontAlgn="auto" hangingPunct="1">
              <a:spcBef>
                <a:spcPts val="100"/>
              </a:spcBef>
              <a:spcAft>
                <a:spcPts val="0"/>
              </a:spcAft>
              <a:defRPr/>
            </a:pPr>
            <a:r>
              <a:rPr spc="-30" dirty="0" err="1"/>
              <a:t>Πολυ</a:t>
            </a:r>
            <a:r>
              <a:rPr spc="-30" dirty="0"/>
              <a:t>πολιτισμικ</a:t>
            </a:r>
            <a:r>
              <a:rPr lang="el-GR" spc="-30" dirty="0"/>
              <a:t>Η</a:t>
            </a:r>
            <a:r>
              <a:rPr dirty="0"/>
              <a:t> </a:t>
            </a:r>
            <a:r>
              <a:rPr spc="-15" dirty="0" err="1"/>
              <a:t>συμ</a:t>
            </a:r>
            <a:r>
              <a:rPr spc="-15" dirty="0"/>
              <a:t>βουλευτικ</a:t>
            </a:r>
            <a:r>
              <a:rPr lang="el-GR" spc="-15" dirty="0"/>
              <a:t>Η</a:t>
            </a:r>
            <a:r>
              <a:rPr spc="35" dirty="0"/>
              <a:t> </a:t>
            </a:r>
            <a:r>
              <a:rPr spc="-15" dirty="0"/>
              <a:t>επ</a:t>
            </a:r>
            <a:r>
              <a:rPr lang="el-GR" spc="-15" dirty="0"/>
              <a:t>Α</a:t>
            </a:r>
            <a:r>
              <a:rPr spc="-15" dirty="0" err="1"/>
              <a:t>ρκει</a:t>
            </a:r>
            <a:r>
              <a:rPr spc="-15" dirty="0"/>
              <a:t>α</a:t>
            </a:r>
          </a:p>
        </p:txBody>
      </p:sp>
      <p:sp>
        <p:nvSpPr>
          <p:cNvPr id="17411" name="object 3">
            <a:extLst>
              <a:ext uri="{FF2B5EF4-FFF2-40B4-BE49-F238E27FC236}">
                <a16:creationId xmlns:a16="http://schemas.microsoft.com/office/drawing/2014/main" id="{1110FE96-C287-BD0A-8082-5D2E01C01DCD}"/>
              </a:ext>
            </a:extLst>
          </p:cNvPr>
          <p:cNvSpPr txBox="1">
            <a:spLocks noChangeArrowheads="1"/>
          </p:cNvSpPr>
          <p:nvPr/>
        </p:nvSpPr>
        <p:spPr bwMode="auto">
          <a:xfrm>
            <a:off x="1054459" y="1905000"/>
            <a:ext cx="7566025" cy="409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8890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700"/>
              </a:spcBef>
            </a:pPr>
            <a:r>
              <a:rPr lang="en-US" altLang="en-US" sz="2400" dirty="0" err="1">
                <a:latin typeface="Microsoft Sans Serif" panose="020B0604020202020204" pitchFamily="34" charset="0"/>
                <a:cs typeface="Microsoft Sans Serif" panose="020B0604020202020204" pitchFamily="34" charset="0"/>
              </a:rPr>
              <a:t>Δι</a:t>
            </a:r>
            <a:r>
              <a:rPr lang="en-US" altLang="en-US" sz="2400" dirty="0">
                <a:latin typeface="Microsoft Sans Serif" panose="020B0604020202020204" pitchFamily="34" charset="0"/>
                <a:cs typeface="Microsoft Sans Serif" panose="020B0604020202020204" pitchFamily="34" charset="0"/>
              </a:rPr>
              <a:t>απολιτισμικά επαρκείς συμβουλευτικοί ψυχολόγοι:</a:t>
            </a:r>
          </a:p>
          <a:p>
            <a:pPr eaLnBrk="1" hangingPunct="1">
              <a:spcBef>
                <a:spcPts val="600"/>
              </a:spcBef>
              <a:buSzPct val="96000"/>
              <a:buFontTx/>
              <a:buChar char="•"/>
            </a:pPr>
            <a:r>
              <a:rPr lang="en-US" altLang="en-US" sz="2400" dirty="0">
                <a:latin typeface="Microsoft Sans Serif" panose="020B0604020202020204" pitchFamily="34" charset="0"/>
                <a:cs typeface="Microsoft Sans Serif" panose="020B0604020202020204" pitchFamily="34" charset="0"/>
              </a:rPr>
              <a:t>Επ</a:t>
            </a:r>
            <a:r>
              <a:rPr lang="en-US" altLang="en-US" sz="2400" dirty="0" err="1">
                <a:latin typeface="Microsoft Sans Serif" panose="020B0604020202020204" pitchFamily="34" charset="0"/>
                <a:cs typeface="Microsoft Sans Serif" panose="020B0604020202020204" pitchFamily="34" charset="0"/>
              </a:rPr>
              <a:t>ίγνωση</a:t>
            </a:r>
            <a:r>
              <a:rPr lang="en-US" altLang="en-US" sz="2400" dirty="0">
                <a:latin typeface="Microsoft Sans Serif" panose="020B0604020202020204" pitchFamily="34" charset="0"/>
                <a:cs typeface="Microsoft Sans Serif" panose="020B0604020202020204" pitchFamily="34" charset="0"/>
              </a:rPr>
              <a:t> π</a:t>
            </a:r>
            <a:r>
              <a:rPr lang="en-US" altLang="en-US" sz="2400" dirty="0" err="1">
                <a:latin typeface="Microsoft Sans Serif" panose="020B0604020202020204" pitchFamily="34" charset="0"/>
                <a:cs typeface="Microsoft Sans Serif" panose="020B0604020202020204" pitchFamily="34" charset="0"/>
              </a:rPr>
              <a:t>ροσω</a:t>
            </a:r>
            <a:r>
              <a:rPr lang="en-US" altLang="en-US" sz="2400" dirty="0">
                <a:latin typeface="Microsoft Sans Serif" panose="020B0604020202020204" pitchFamily="34" charset="0"/>
                <a:cs typeface="Microsoft Sans Serif" panose="020B0604020202020204" pitchFamily="34" charset="0"/>
              </a:rPr>
              <a:t>πικών αξιών και πεποιθήσεων τους</a:t>
            </a:r>
          </a:p>
          <a:p>
            <a:pPr eaLnBrk="1" hangingPunct="1">
              <a:spcBef>
                <a:spcPts val="600"/>
              </a:spcBef>
              <a:buSzPct val="96000"/>
              <a:buFontTx/>
              <a:buChar char="•"/>
            </a:pPr>
            <a:r>
              <a:rPr lang="en-US" altLang="en-US" sz="2400" dirty="0">
                <a:latin typeface="Microsoft Sans Serif" panose="020B0604020202020204" pitchFamily="34" charset="0"/>
                <a:cs typeface="Microsoft Sans Serif" panose="020B0604020202020204" pitchFamily="34" charset="0"/>
              </a:rPr>
              <a:t>Κατα</a:t>
            </a:r>
            <a:r>
              <a:rPr lang="en-US" altLang="en-US" sz="2400" dirty="0" err="1">
                <a:latin typeface="Microsoft Sans Serif" panose="020B0604020202020204" pitchFamily="34" charset="0"/>
                <a:cs typeface="Microsoft Sans Serif" panose="020B0604020202020204" pitchFamily="34" charset="0"/>
              </a:rPr>
              <a:t>νόηση</a:t>
            </a:r>
            <a:r>
              <a:rPr lang="en-US" altLang="en-US" sz="2400" dirty="0">
                <a:latin typeface="Microsoft Sans Serif" panose="020B0604020202020204" pitchFamily="34" charset="0"/>
                <a:cs typeface="Microsoft Sans Serif" panose="020B0604020202020204" pitchFamily="34" charset="0"/>
              </a:rPr>
              <a:t> πα</a:t>
            </a:r>
            <a:r>
              <a:rPr lang="en-US" altLang="en-US" sz="2400" dirty="0" err="1">
                <a:latin typeface="Microsoft Sans Serif" panose="020B0604020202020204" pitchFamily="34" charset="0"/>
                <a:cs typeface="Microsoft Sans Serif" panose="020B0604020202020204" pitchFamily="34" charset="0"/>
              </a:rPr>
              <a:t>ράλληλ</a:t>
            </a:r>
            <a:r>
              <a:rPr lang="en-US" altLang="en-US" sz="2400" dirty="0">
                <a:latin typeface="Microsoft Sans Serif" panose="020B0604020202020204" pitchFamily="34" charset="0"/>
                <a:cs typeface="Microsoft Sans Serif" panose="020B0604020202020204" pitchFamily="34" charset="0"/>
              </a:rPr>
              <a:t>α τη</a:t>
            </a:r>
            <a:r>
              <a:rPr lang="el-GR" altLang="en-US" sz="2400" dirty="0">
                <a:latin typeface="Microsoft Sans Serif" panose="020B0604020202020204" pitchFamily="34" charset="0"/>
                <a:cs typeface="Microsoft Sans Serif" panose="020B0604020202020204" pitchFamily="34" charset="0"/>
              </a:rPr>
              <a:t>ς</a:t>
            </a:r>
            <a:r>
              <a:rPr lang="en-US" altLang="en-US" sz="2400" dirty="0">
                <a:latin typeface="Microsoft Sans Serif" panose="020B0604020202020204" pitchFamily="34" charset="0"/>
                <a:cs typeface="Microsoft Sans Serif" panose="020B0604020202020204" pitchFamily="34" charset="0"/>
              </a:rPr>
              <a:t> </a:t>
            </a:r>
            <a:r>
              <a:rPr lang="en-US" altLang="en-US" sz="2400" dirty="0" err="1">
                <a:latin typeface="Microsoft Sans Serif" panose="020B0604020202020204" pitchFamily="34" charset="0"/>
                <a:cs typeface="Microsoft Sans Serif" panose="020B0604020202020204" pitchFamily="34" charset="0"/>
              </a:rPr>
              <a:t>κοσμοθεωρί</a:t>
            </a:r>
            <a:r>
              <a:rPr lang="en-US" altLang="en-US" sz="2400" dirty="0">
                <a:latin typeface="Microsoft Sans Serif" panose="020B0604020202020204" pitchFamily="34" charset="0"/>
                <a:cs typeface="Microsoft Sans Serif" panose="020B0604020202020204" pitchFamily="34" charset="0"/>
              </a:rPr>
              <a:t>α</a:t>
            </a:r>
            <a:r>
              <a:rPr lang="el-GR" altLang="en-US" sz="2400" dirty="0">
                <a:latin typeface="Microsoft Sans Serif" panose="020B0604020202020204" pitchFamily="34" charset="0"/>
                <a:cs typeface="Microsoft Sans Serif" panose="020B0604020202020204" pitchFamily="34" charset="0"/>
              </a:rPr>
              <a:t>ς</a:t>
            </a:r>
            <a:r>
              <a:rPr lang="en-US" altLang="en-US" sz="2400" dirty="0">
                <a:latin typeface="Microsoft Sans Serif" panose="020B0604020202020204" pitchFamily="34" charset="0"/>
                <a:cs typeface="Microsoft Sans Serif" panose="020B0604020202020204" pitchFamily="34" charset="0"/>
              </a:rPr>
              <a:t> </a:t>
            </a:r>
            <a:r>
              <a:rPr lang="en-US" altLang="en-US" sz="2400" dirty="0" err="1">
                <a:latin typeface="Microsoft Sans Serif" panose="020B0604020202020204" pitchFamily="34" charset="0"/>
                <a:cs typeface="Microsoft Sans Serif" panose="020B0604020202020204" pitchFamily="34" charset="0"/>
              </a:rPr>
              <a:t>του</a:t>
            </a:r>
            <a:r>
              <a:rPr lang="en-US" altLang="en-US" sz="2400" dirty="0">
                <a:latin typeface="Microsoft Sans Serif" panose="020B0604020202020204" pitchFamily="34" charset="0"/>
                <a:cs typeface="Microsoft Sans Serif" panose="020B0604020202020204" pitchFamily="34" charset="0"/>
              </a:rPr>
              <a:t>  </a:t>
            </a:r>
          </a:p>
          <a:p>
            <a:pPr eaLnBrk="1" hangingPunct="1"/>
            <a:r>
              <a:rPr lang="en-US" altLang="en-US" sz="2400" dirty="0">
                <a:latin typeface="Microsoft Sans Serif" panose="020B0604020202020204" pitchFamily="34" charset="0"/>
                <a:cs typeface="Microsoft Sans Serif" panose="020B0604020202020204" pitchFamily="34" charset="0"/>
              </a:rPr>
              <a:t>π</a:t>
            </a:r>
            <a:r>
              <a:rPr lang="en-US" altLang="en-US" sz="2400" dirty="0" err="1">
                <a:latin typeface="Microsoft Sans Serif" panose="020B0604020202020204" pitchFamily="34" charset="0"/>
                <a:cs typeface="Microsoft Sans Serif" panose="020B0604020202020204" pitchFamily="34" charset="0"/>
              </a:rPr>
              <a:t>ολιτισμικά</a:t>
            </a:r>
            <a:r>
              <a:rPr lang="en-US" altLang="en-US" sz="2400" dirty="0">
                <a:latin typeface="Microsoft Sans Serif" panose="020B0604020202020204" pitchFamily="34" charset="0"/>
                <a:cs typeface="Microsoft Sans Serif" panose="020B0604020202020204" pitchFamily="34" charset="0"/>
              </a:rPr>
              <a:t> </a:t>
            </a:r>
            <a:r>
              <a:rPr lang="en-US" altLang="en-US" sz="2400" dirty="0" err="1">
                <a:latin typeface="Microsoft Sans Serif" panose="020B0604020202020204" pitchFamily="34" charset="0"/>
                <a:cs typeface="Microsoft Sans Serif" panose="020B0604020202020204" pitchFamily="34" charset="0"/>
              </a:rPr>
              <a:t>δι</a:t>
            </a:r>
            <a:r>
              <a:rPr lang="en-US" altLang="en-US" sz="2400" dirty="0">
                <a:latin typeface="Microsoft Sans Serif" panose="020B0604020202020204" pitchFamily="34" charset="0"/>
                <a:cs typeface="Microsoft Sans Serif" panose="020B0604020202020204" pitchFamily="34" charset="0"/>
              </a:rPr>
              <a:t>αφορετικού</a:t>
            </a:r>
          </a:p>
          <a:p>
            <a:pPr eaLnBrk="1" hangingPunct="1">
              <a:spcBef>
                <a:spcPts val="600"/>
              </a:spcBef>
              <a:buSzPct val="96000"/>
              <a:buFontTx/>
              <a:buChar char="•"/>
            </a:pPr>
            <a:r>
              <a:rPr lang="en-US" altLang="en-US" sz="2400" dirty="0">
                <a:latin typeface="Microsoft Sans Serif" panose="020B0604020202020204" pitchFamily="34" charset="0"/>
                <a:cs typeface="Microsoft Sans Serif" panose="020B0604020202020204" pitchFamily="34" charset="0"/>
              </a:rPr>
              <a:t>Ανάπ</a:t>
            </a:r>
            <a:r>
              <a:rPr lang="en-US" altLang="en-US" sz="2400" dirty="0" err="1">
                <a:latin typeface="Microsoft Sans Serif" panose="020B0604020202020204" pitchFamily="34" charset="0"/>
                <a:cs typeface="Microsoft Sans Serif" panose="020B0604020202020204" pitchFamily="34" charset="0"/>
              </a:rPr>
              <a:t>τυξη</a:t>
            </a:r>
            <a:r>
              <a:rPr lang="en-US" altLang="en-US" sz="2400" dirty="0">
                <a:latin typeface="Microsoft Sans Serif" panose="020B0604020202020204" pitchFamily="34" charset="0"/>
                <a:cs typeface="Microsoft Sans Serif" panose="020B0604020202020204" pitchFamily="34" charset="0"/>
              </a:rPr>
              <a:t> κα</a:t>
            </a:r>
            <a:r>
              <a:rPr lang="en-US" altLang="en-US" sz="2400" dirty="0" err="1">
                <a:latin typeface="Microsoft Sans Serif" panose="020B0604020202020204" pitchFamily="34" charset="0"/>
                <a:cs typeface="Microsoft Sans Serif" panose="020B0604020202020204" pitchFamily="34" charset="0"/>
              </a:rPr>
              <a:t>τάλληλων</a:t>
            </a:r>
            <a:r>
              <a:rPr lang="en-US" altLang="en-US" sz="2400" dirty="0">
                <a:latin typeface="Microsoft Sans Serif" panose="020B0604020202020204" pitchFamily="34" charset="0"/>
                <a:cs typeface="Microsoft Sans Serif" panose="020B0604020202020204" pitchFamily="34" charset="0"/>
              </a:rPr>
              <a:t> </a:t>
            </a:r>
            <a:r>
              <a:rPr lang="en-US" altLang="en-US" sz="2400" dirty="0" err="1">
                <a:latin typeface="Microsoft Sans Serif" panose="020B0604020202020204" pitchFamily="34" charset="0"/>
                <a:cs typeface="Microsoft Sans Serif" panose="020B0604020202020204" pitchFamily="34" charset="0"/>
              </a:rPr>
              <a:t>στρ</a:t>
            </a:r>
            <a:r>
              <a:rPr lang="en-US" altLang="en-US" sz="2400" dirty="0">
                <a:latin typeface="Microsoft Sans Serif" panose="020B0604020202020204" pitchFamily="34" charset="0"/>
                <a:cs typeface="Microsoft Sans Serif" panose="020B0604020202020204" pitchFamily="34" charset="0"/>
              </a:rPr>
              <a:t>ατηγικών &amp; τεχνικών  παρέμβασης</a:t>
            </a:r>
          </a:p>
          <a:p>
            <a:pPr eaLnBrk="1" hangingPunct="1">
              <a:spcBef>
                <a:spcPts val="13"/>
              </a:spcBef>
            </a:pPr>
            <a:endParaRPr lang="en-US" altLang="en-US" sz="2400" dirty="0">
              <a:latin typeface="Microsoft Sans Serif" panose="020B0604020202020204" pitchFamily="34" charset="0"/>
              <a:cs typeface="Microsoft Sans Serif" panose="020B0604020202020204" pitchFamily="34" charset="0"/>
            </a:endParaRPr>
          </a:p>
          <a:p>
            <a:pPr eaLnBrk="1" hangingPunct="1"/>
            <a:r>
              <a:rPr lang="en-US" altLang="en-US" sz="2400" dirty="0" err="1">
                <a:latin typeface="Microsoft Sans Serif" panose="020B0604020202020204" pitchFamily="34" charset="0"/>
                <a:cs typeface="Microsoft Sans Serif" panose="020B0604020202020204" pitchFamily="34" charset="0"/>
              </a:rPr>
              <a:t>Ισότιμη</a:t>
            </a:r>
            <a:r>
              <a:rPr lang="en-US" altLang="en-US" sz="2400" dirty="0">
                <a:latin typeface="Microsoft Sans Serif" panose="020B0604020202020204" pitchFamily="34" charset="0"/>
                <a:cs typeface="Microsoft Sans Serif" panose="020B0604020202020204" pitchFamily="34" charset="0"/>
              </a:rPr>
              <a:t> </a:t>
            </a:r>
            <a:r>
              <a:rPr lang="en-US" altLang="en-US" sz="2400" dirty="0" err="1">
                <a:latin typeface="Microsoft Sans Serif" panose="020B0604020202020204" pitchFamily="34" charset="0"/>
                <a:cs typeface="Microsoft Sans Serif" panose="020B0604020202020204" pitchFamily="34" charset="0"/>
              </a:rPr>
              <a:t>σχέση</a:t>
            </a:r>
            <a:r>
              <a:rPr lang="en-US" altLang="en-US" sz="2400" dirty="0">
                <a:latin typeface="Microsoft Sans Serif" panose="020B0604020202020204" pitchFamily="34" charset="0"/>
                <a:cs typeface="Microsoft Sans Serif" panose="020B0604020202020204" pitchFamily="34" charset="0"/>
              </a:rPr>
              <a:t> &amp; </a:t>
            </a:r>
            <a:r>
              <a:rPr lang="en-US" altLang="en-US" sz="2400" dirty="0" err="1">
                <a:latin typeface="Microsoft Sans Serif" panose="020B0604020202020204" pitchFamily="34" charset="0"/>
                <a:cs typeface="Microsoft Sans Serif" panose="020B0604020202020204" pitchFamily="34" charset="0"/>
              </a:rPr>
              <a:t>εργ</a:t>
            </a:r>
            <a:r>
              <a:rPr lang="en-US" altLang="en-US" sz="2400" dirty="0">
                <a:latin typeface="Microsoft Sans Serif" panose="020B0604020202020204" pitchFamily="34" charset="0"/>
                <a:cs typeface="Microsoft Sans Serif" panose="020B0604020202020204" pitchFamily="34" charset="0"/>
              </a:rPr>
              <a:t>ασιακή συμμαχία</a:t>
            </a:r>
          </a:p>
          <a:p>
            <a:pPr eaLnBrk="1" hangingPunct="1">
              <a:spcBef>
                <a:spcPts val="600"/>
              </a:spcBef>
            </a:pPr>
            <a:r>
              <a:rPr lang="en-US" altLang="en-US" sz="2400" dirty="0" err="1">
                <a:latin typeface="Microsoft Sans Serif" panose="020B0604020202020204" pitchFamily="34" charset="0"/>
                <a:cs typeface="Microsoft Sans Serif" panose="020B0604020202020204" pitchFamily="34" charset="0"/>
              </a:rPr>
              <a:t>Εν</a:t>
            </a:r>
            <a:r>
              <a:rPr lang="en-US" altLang="en-US" sz="2400" dirty="0">
                <a:latin typeface="Microsoft Sans Serif" panose="020B0604020202020204" pitchFamily="34" charset="0"/>
                <a:cs typeface="Microsoft Sans Serif" panose="020B0604020202020204" pitchFamily="34" charset="0"/>
              </a:rPr>
              <a:t>αρμόνιση δεξιοτήτων ατομικού, οικογενειακού &amp;  </a:t>
            </a:r>
          </a:p>
          <a:p>
            <a:pPr eaLnBrk="1" hangingPunct="1"/>
            <a:r>
              <a:rPr lang="en-US" altLang="en-US" sz="2400" dirty="0" err="1">
                <a:latin typeface="Microsoft Sans Serif" panose="020B0604020202020204" pitchFamily="34" charset="0"/>
                <a:cs typeface="Microsoft Sans Serif" panose="020B0604020202020204" pitchFamily="34" charset="0"/>
              </a:rPr>
              <a:t>ευρύτερου</a:t>
            </a:r>
            <a:r>
              <a:rPr lang="en-US" altLang="en-US" sz="2400" dirty="0">
                <a:latin typeface="Microsoft Sans Serif" panose="020B0604020202020204" pitchFamily="34" charset="0"/>
                <a:cs typeface="Microsoft Sans Serif" panose="020B0604020202020204" pitchFamily="34" charset="0"/>
              </a:rPr>
              <a:t> π</a:t>
            </a:r>
            <a:r>
              <a:rPr lang="en-US" altLang="en-US" sz="2400" dirty="0" err="1">
                <a:latin typeface="Microsoft Sans Serif" panose="020B0604020202020204" pitchFamily="34" charset="0"/>
                <a:cs typeface="Microsoft Sans Serif" panose="020B0604020202020204" pitchFamily="34" charset="0"/>
              </a:rPr>
              <a:t>ολιτισμικού</a:t>
            </a:r>
            <a:r>
              <a:rPr lang="en-US" altLang="en-US" sz="2400" dirty="0">
                <a:latin typeface="Microsoft Sans Serif" panose="020B0604020202020204" pitchFamily="34" charset="0"/>
                <a:cs typeface="Microsoft Sans Serif" panose="020B0604020202020204" pitchFamily="34" charset="0"/>
              </a:rPr>
              <a:t> πλα</a:t>
            </a:r>
            <a:r>
              <a:rPr lang="en-US" altLang="en-US" sz="2400" dirty="0" err="1">
                <a:latin typeface="Microsoft Sans Serif" panose="020B0604020202020204" pitchFamily="34" charset="0"/>
                <a:cs typeface="Microsoft Sans Serif" panose="020B0604020202020204" pitchFamily="34" charset="0"/>
              </a:rPr>
              <a:t>ισίου</a:t>
            </a:r>
            <a:endParaRPr lang="en-US" altLang="en-US" sz="2400" dirty="0">
              <a:latin typeface="Microsoft Sans Serif" panose="020B0604020202020204" pitchFamily="34" charset="0"/>
              <a:cs typeface="Microsoft Sans Serif"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9917046E-ABEC-3A5A-FD6A-F78B7AA99AC8}"/>
              </a:ext>
            </a:extLst>
          </p:cNvPr>
          <p:cNvSpPr txBox="1">
            <a:spLocks noGrp="1"/>
          </p:cNvSpPr>
          <p:nvPr>
            <p:ph type="title"/>
          </p:nvPr>
        </p:nvSpPr>
        <p:spPr>
          <a:xfrm>
            <a:off x="592138" y="501650"/>
            <a:ext cx="7978775" cy="574675"/>
          </a:xfrm>
        </p:spPr>
        <p:txBody>
          <a:bodyPr tIns="12700" rtlCol="0">
            <a:normAutofit/>
          </a:bodyPr>
          <a:lstStyle/>
          <a:p>
            <a:pPr marL="12700" eaLnBrk="1" fontAlgn="auto" hangingPunct="1">
              <a:spcBef>
                <a:spcPts val="100"/>
              </a:spcBef>
              <a:spcAft>
                <a:spcPts val="0"/>
              </a:spcAft>
              <a:defRPr/>
            </a:pPr>
            <a:r>
              <a:rPr spc="-30" dirty="0" err="1"/>
              <a:t>Πολυ</a:t>
            </a:r>
            <a:r>
              <a:rPr spc="-30" dirty="0"/>
              <a:t>πολιτισμικ</a:t>
            </a:r>
            <a:r>
              <a:rPr lang="el-GR" spc="-30" dirty="0"/>
              <a:t>η</a:t>
            </a:r>
            <a:r>
              <a:rPr spc="5" dirty="0"/>
              <a:t> </a:t>
            </a:r>
            <a:r>
              <a:rPr spc="-25" dirty="0" err="1"/>
              <a:t>συμ</a:t>
            </a:r>
            <a:r>
              <a:rPr spc="-25" dirty="0"/>
              <a:t>βουλευτικ</a:t>
            </a:r>
            <a:r>
              <a:rPr lang="el-GR" spc="-25" dirty="0"/>
              <a:t>η</a:t>
            </a:r>
            <a:r>
              <a:rPr spc="-10" dirty="0"/>
              <a:t> </a:t>
            </a:r>
            <a:r>
              <a:rPr spc="-25" dirty="0"/>
              <a:t>επ</a:t>
            </a:r>
            <a:r>
              <a:rPr lang="el-GR" spc="-25" dirty="0"/>
              <a:t>α</a:t>
            </a:r>
            <a:r>
              <a:rPr spc="-25" dirty="0" err="1"/>
              <a:t>ρκει</a:t>
            </a:r>
            <a:r>
              <a:rPr spc="-25" dirty="0"/>
              <a:t>α</a:t>
            </a:r>
          </a:p>
        </p:txBody>
      </p:sp>
      <p:sp>
        <p:nvSpPr>
          <p:cNvPr id="18435" name="object 3">
            <a:extLst>
              <a:ext uri="{FF2B5EF4-FFF2-40B4-BE49-F238E27FC236}">
                <a16:creationId xmlns:a16="http://schemas.microsoft.com/office/drawing/2014/main" id="{DE3C1C4B-6981-A9E7-59E5-BEF6C722281B}"/>
              </a:ext>
            </a:extLst>
          </p:cNvPr>
          <p:cNvSpPr>
            <a:spLocks noGrp="1" noChangeArrowheads="1"/>
          </p:cNvSpPr>
          <p:nvPr>
            <p:ph idx="1"/>
          </p:nvPr>
        </p:nvSpPr>
        <p:spPr>
          <a:xfrm>
            <a:off x="498475" y="1981200"/>
            <a:ext cx="8147050" cy="3705225"/>
          </a:xfrm>
        </p:spPr>
        <p:txBody>
          <a:bodyPr tIns="46355">
            <a:normAutofit/>
          </a:bodyPr>
          <a:lstStyle/>
          <a:p>
            <a:pPr marL="392113" indent="-342900" eaLnBrk="1" hangingPunct="1">
              <a:spcBef>
                <a:spcPts val="363"/>
              </a:spcBef>
              <a:buFontTx/>
              <a:buChar char="•"/>
              <a:tabLst>
                <a:tab pos="392113" algn="l"/>
                <a:tab pos="393700" algn="l"/>
              </a:tabLst>
            </a:pPr>
            <a:r>
              <a:rPr lang="en-US" altLang="en-US" dirty="0" err="1">
                <a:latin typeface="Microsoft Sans Serif" panose="020B0604020202020204" pitchFamily="34" charset="0"/>
                <a:cs typeface="Microsoft Sans Serif" panose="020B0604020202020204" pitchFamily="34" charset="0"/>
              </a:rPr>
              <a:t>Ικ</a:t>
            </a:r>
            <a:r>
              <a:rPr lang="en-US" altLang="en-US" dirty="0">
                <a:latin typeface="Microsoft Sans Serif" panose="020B0604020202020204" pitchFamily="34" charset="0"/>
                <a:cs typeface="Microsoft Sans Serif" panose="020B0604020202020204" pitchFamily="34" charset="0"/>
              </a:rPr>
              <a:t>ανότητα κατανόησης του άλλου γνωστικά &amp; συναισθηματικά. </a:t>
            </a:r>
            <a:r>
              <a:rPr lang="en-US" altLang="en-US" dirty="0" err="1">
                <a:latin typeface="Microsoft Sans Serif" panose="020B0604020202020204" pitchFamily="34" charset="0"/>
                <a:cs typeface="Microsoft Sans Serif" panose="020B0604020202020204" pitchFamily="34" charset="0"/>
              </a:rPr>
              <a:t>Ζητήμ</a:t>
            </a:r>
            <a:r>
              <a:rPr lang="en-US" altLang="en-US" dirty="0">
                <a:latin typeface="Microsoft Sans Serif" panose="020B0604020202020204" pitchFamily="34" charset="0"/>
                <a:cs typeface="Microsoft Sans Serif" panose="020B0604020202020204" pitchFamily="34" charset="0"/>
              </a:rPr>
              <a:t>ατα λεκτικής &amp; μη- λεκτικής  επικοινωνίας ανάμεσα σε πολιτισμικά διαφορετικά άτομα</a:t>
            </a:r>
            <a:r>
              <a:rPr lang="el-GR" altLang="en-US" dirty="0">
                <a:latin typeface="Microsoft Sans Serif" panose="020B0604020202020204" pitchFamily="34" charset="0"/>
                <a:cs typeface="Microsoft Sans Serif" panose="020B0604020202020204" pitchFamily="34" charset="0"/>
              </a:rPr>
              <a:t>.</a:t>
            </a:r>
            <a:endParaRPr lang="en-US" altLang="en-US" sz="3500" dirty="0">
              <a:latin typeface="Microsoft Sans Serif" panose="020B0604020202020204" pitchFamily="34" charset="0"/>
              <a:cs typeface="Microsoft Sans Serif" panose="020B0604020202020204" pitchFamily="34" charset="0"/>
            </a:endParaRPr>
          </a:p>
          <a:p>
            <a:pPr marL="392113" indent="-342900" eaLnBrk="1" hangingPunct="1">
              <a:spcBef>
                <a:spcPct val="0"/>
              </a:spcBef>
              <a:buFontTx/>
              <a:buChar char="•"/>
              <a:tabLst>
                <a:tab pos="392113" algn="l"/>
                <a:tab pos="393700" algn="l"/>
              </a:tabLst>
            </a:pPr>
            <a:r>
              <a:rPr lang="en-US" altLang="en-US" dirty="0">
                <a:latin typeface="Microsoft Sans Serif" panose="020B0604020202020204" pitchFamily="34" charset="0"/>
                <a:cs typeface="Microsoft Sans Serif" panose="020B0604020202020204" pitchFamily="34" charset="0"/>
              </a:rPr>
              <a:t>Η κατα</a:t>
            </a:r>
            <a:r>
              <a:rPr lang="en-US" altLang="en-US" dirty="0" err="1">
                <a:latin typeface="Microsoft Sans Serif" panose="020B0604020202020204" pitchFamily="34" charset="0"/>
                <a:cs typeface="Microsoft Sans Serif" panose="020B0604020202020204" pitchFamily="34" charset="0"/>
              </a:rPr>
              <a:t>νόηση</a:t>
            </a:r>
            <a:r>
              <a:rPr lang="en-US" altLang="en-US" dirty="0">
                <a:latin typeface="Microsoft Sans Serif" panose="020B0604020202020204" pitchFamily="34" charset="0"/>
                <a:cs typeface="Microsoft Sans Serif" panose="020B0604020202020204" pitchFamily="34" charset="0"/>
              </a:rPr>
              <a:t> </a:t>
            </a:r>
            <a:r>
              <a:rPr lang="en-US" altLang="en-US" dirty="0" err="1">
                <a:latin typeface="Microsoft Sans Serif" panose="020B0604020202020204" pitchFamily="34" charset="0"/>
                <a:cs typeface="Microsoft Sans Serif" panose="020B0604020202020204" pitchFamily="34" charset="0"/>
              </a:rPr>
              <a:t>του</a:t>
            </a:r>
            <a:r>
              <a:rPr lang="en-US" altLang="en-US" dirty="0">
                <a:latin typeface="Microsoft Sans Serif" panose="020B0604020202020204" pitchFamily="34" charset="0"/>
                <a:cs typeface="Microsoft Sans Serif" panose="020B0604020202020204" pitchFamily="34" charset="0"/>
              </a:rPr>
              <a:t> </a:t>
            </a:r>
            <a:r>
              <a:rPr lang="en-US" altLang="en-US" dirty="0" err="1">
                <a:latin typeface="Microsoft Sans Serif" panose="020B0604020202020204" pitchFamily="34" charset="0"/>
                <a:cs typeface="Microsoft Sans Serif" panose="020B0604020202020204" pitchFamily="34" charset="0"/>
              </a:rPr>
              <a:t>τρό</a:t>
            </a:r>
            <a:r>
              <a:rPr lang="en-US" altLang="en-US" dirty="0">
                <a:latin typeface="Microsoft Sans Serif" panose="020B0604020202020204" pitchFamily="34" charset="0"/>
                <a:cs typeface="Microsoft Sans Serif" panose="020B0604020202020204" pitchFamily="34" charset="0"/>
              </a:rPr>
              <a:t>που επιρροής της κοσμοθεωρίας του  ατόμου στην κατάσταση του και πώς αυτή συνδέεται με</a:t>
            </a:r>
            <a:r>
              <a:rPr lang="el-GR" altLang="en-US" dirty="0">
                <a:latin typeface="Microsoft Sans Serif" panose="020B0604020202020204" pitchFamily="34" charset="0"/>
                <a:cs typeface="Microsoft Sans Serif" panose="020B0604020202020204" pitchFamily="34" charset="0"/>
              </a:rPr>
              <a:t> </a:t>
            </a:r>
            <a:r>
              <a:rPr lang="en-US" altLang="en-US" dirty="0" err="1">
                <a:latin typeface="Microsoft Sans Serif" panose="020B0604020202020204" pitchFamily="34" charset="0"/>
                <a:cs typeface="Microsoft Sans Serif" panose="020B0604020202020204" pitchFamily="34" charset="0"/>
              </a:rPr>
              <a:t>θερ</a:t>
            </a:r>
            <a:r>
              <a:rPr lang="en-US" altLang="en-US" dirty="0">
                <a:latin typeface="Microsoft Sans Serif" panose="020B0604020202020204" pitchFamily="34" charset="0"/>
                <a:cs typeface="Microsoft Sans Serif" panose="020B0604020202020204" pitchFamily="34" charset="0"/>
              </a:rPr>
              <a:t>απευτικούς στόχους</a:t>
            </a:r>
            <a:r>
              <a:rPr lang="el-GR" altLang="en-US" dirty="0">
                <a:latin typeface="Microsoft Sans Serif" panose="020B0604020202020204" pitchFamily="34" charset="0"/>
                <a:cs typeface="Microsoft Sans Serif" panose="020B0604020202020204" pitchFamily="34" charset="0"/>
              </a:rPr>
              <a:t> </a:t>
            </a:r>
            <a:r>
              <a:rPr lang="en-US" altLang="en-US" dirty="0" err="1">
                <a:latin typeface="Microsoft Sans Serif" panose="020B0604020202020204" pitchFamily="34" charset="0"/>
                <a:cs typeface="Microsoft Sans Serif" panose="020B0604020202020204" pitchFamily="34" charset="0"/>
              </a:rPr>
              <a:t>οδηγεί</a:t>
            </a:r>
            <a:r>
              <a:rPr lang="en-US" altLang="en-US" dirty="0">
                <a:latin typeface="Microsoft Sans Serif" panose="020B0604020202020204" pitchFamily="34" charset="0"/>
                <a:cs typeface="Microsoft Sans Serif" panose="020B0604020202020204" pitchFamily="34" charset="0"/>
              </a:rPr>
              <a:t> </a:t>
            </a:r>
            <a:r>
              <a:rPr lang="en-US" altLang="en-US" dirty="0" err="1">
                <a:latin typeface="Microsoft Sans Serif" panose="020B0604020202020204" pitchFamily="34" charset="0"/>
                <a:cs typeface="Microsoft Sans Serif" panose="020B0604020202020204" pitchFamily="34" charset="0"/>
              </a:rPr>
              <a:t>σε</a:t>
            </a:r>
            <a:r>
              <a:rPr lang="en-US" altLang="en-US" dirty="0">
                <a:latin typeface="Microsoft Sans Serif" panose="020B0604020202020204" pitchFamily="34" charset="0"/>
                <a:cs typeface="Microsoft Sans Serif" panose="020B0604020202020204" pitchFamily="34" charset="0"/>
              </a:rPr>
              <a:t> κα</a:t>
            </a:r>
            <a:r>
              <a:rPr lang="en-US" altLang="en-US" dirty="0" err="1">
                <a:latin typeface="Microsoft Sans Serif" panose="020B0604020202020204" pitchFamily="34" charset="0"/>
                <a:cs typeface="Microsoft Sans Serif" panose="020B0604020202020204" pitchFamily="34" charset="0"/>
              </a:rPr>
              <a:t>λή</a:t>
            </a:r>
            <a:r>
              <a:rPr lang="en-US" altLang="en-US" dirty="0">
                <a:latin typeface="Microsoft Sans Serif" panose="020B0604020202020204" pitchFamily="34" charset="0"/>
                <a:cs typeface="Microsoft Sans Serif" panose="020B0604020202020204" pitchFamily="34" charset="0"/>
              </a:rPr>
              <a:t> &amp; απ</a:t>
            </a:r>
            <a:r>
              <a:rPr lang="en-US" altLang="en-US" dirty="0" err="1">
                <a:latin typeface="Microsoft Sans Serif" panose="020B0604020202020204" pitchFamily="34" charset="0"/>
                <a:cs typeface="Microsoft Sans Serif" panose="020B0604020202020204" pitchFamily="34" charset="0"/>
              </a:rPr>
              <a:t>οτελεσμ</a:t>
            </a:r>
            <a:r>
              <a:rPr lang="en-US" altLang="en-US" dirty="0">
                <a:latin typeface="Microsoft Sans Serif" panose="020B0604020202020204" pitchFamily="34" charset="0"/>
                <a:cs typeface="Microsoft Sans Serif" panose="020B0604020202020204" pitchFamily="34" charset="0"/>
              </a:rPr>
              <a:t>ατική</a:t>
            </a:r>
            <a:r>
              <a:rPr lang="el-GR" altLang="en-US" dirty="0">
                <a:latin typeface="Microsoft Sans Serif" panose="020B0604020202020204" pitchFamily="34" charset="0"/>
                <a:cs typeface="Microsoft Sans Serif" panose="020B0604020202020204" pitchFamily="34" charset="0"/>
              </a:rPr>
              <a:t> </a:t>
            </a:r>
            <a:r>
              <a:rPr lang="en-US" altLang="en-US" dirty="0" err="1">
                <a:latin typeface="Microsoft Sans Serif" panose="020B0604020202020204" pitchFamily="34" charset="0"/>
                <a:cs typeface="Microsoft Sans Serif" panose="020B0604020202020204" pitchFamily="34" charset="0"/>
              </a:rPr>
              <a:t>συμ</a:t>
            </a:r>
            <a:r>
              <a:rPr lang="en-US" altLang="en-US" dirty="0">
                <a:latin typeface="Microsoft Sans Serif" panose="020B0604020202020204" pitchFamily="34" charset="0"/>
                <a:cs typeface="Microsoft Sans Serif" panose="020B0604020202020204" pitchFamily="34" charset="0"/>
              </a:rPr>
              <a:t>βουλευτική σχέση</a:t>
            </a:r>
            <a:r>
              <a:rPr lang="el-GR" altLang="en-US" dirty="0">
                <a:latin typeface="Microsoft Sans Serif" panose="020B0604020202020204" pitchFamily="34" charset="0"/>
                <a:cs typeface="Microsoft Sans Serif" panose="020B0604020202020204" pitchFamily="34" charset="0"/>
              </a:rPr>
              <a:t>.</a:t>
            </a:r>
          </a:p>
          <a:p>
            <a:pPr marL="392113" indent="-342900" eaLnBrk="1" hangingPunct="1">
              <a:spcBef>
                <a:spcPct val="0"/>
              </a:spcBef>
              <a:buFontTx/>
              <a:buChar char="•"/>
              <a:tabLst>
                <a:tab pos="392113" algn="l"/>
                <a:tab pos="393700" algn="l"/>
              </a:tabLst>
            </a:pPr>
            <a:r>
              <a:rPr lang="en-US" altLang="en-US" dirty="0" err="1">
                <a:latin typeface="Microsoft Sans Serif" panose="020B0604020202020204" pitchFamily="34" charset="0"/>
                <a:cs typeface="Microsoft Sans Serif" panose="020B0604020202020204" pitchFamily="34" charset="0"/>
              </a:rPr>
              <a:t>Προϋ</a:t>
            </a:r>
            <a:r>
              <a:rPr lang="en-US" altLang="en-US" dirty="0">
                <a:latin typeface="Microsoft Sans Serif" panose="020B0604020202020204" pitchFamily="34" charset="0"/>
                <a:cs typeface="Microsoft Sans Serif" panose="020B0604020202020204" pitchFamily="34" charset="0"/>
              </a:rPr>
              <a:t>ποθέτει καλή γνώση της κοσμοθεωρίας το</a:t>
            </a:r>
            <a:r>
              <a:rPr lang="el-GR" altLang="en-US" dirty="0">
                <a:latin typeface="Microsoft Sans Serif" panose="020B0604020202020204" pitchFamily="34" charset="0"/>
                <a:cs typeface="Microsoft Sans Serif" panose="020B0604020202020204" pitchFamily="34" charset="0"/>
              </a:rPr>
              <a:t>υ </a:t>
            </a:r>
            <a:r>
              <a:rPr lang="en-US" altLang="en-US" dirty="0" err="1">
                <a:latin typeface="Microsoft Sans Serif" panose="020B0604020202020204" pitchFamily="34" charset="0"/>
                <a:cs typeface="Microsoft Sans Serif" panose="020B0604020202020204" pitchFamily="34" charset="0"/>
              </a:rPr>
              <a:t>συμ</a:t>
            </a:r>
            <a:r>
              <a:rPr lang="en-US" altLang="en-US" dirty="0">
                <a:latin typeface="Microsoft Sans Serif" panose="020B0604020202020204" pitchFamily="34" charset="0"/>
                <a:cs typeface="Microsoft Sans Serif" panose="020B0604020202020204" pitchFamily="34" charset="0"/>
              </a:rPr>
              <a:t>βουλευόμενου</a:t>
            </a:r>
            <a:r>
              <a:rPr lang="el-GR" altLang="en-US" dirty="0">
                <a:latin typeface="Microsoft Sans Serif" panose="020B0604020202020204" pitchFamily="34" charset="0"/>
                <a:cs typeface="Microsoft Sans Serif" panose="020B0604020202020204" pitchFamily="34" charset="0"/>
              </a:rPr>
              <a:t>.</a:t>
            </a:r>
            <a:endParaRPr lang="en-US" altLang="en-US" dirty="0">
              <a:latin typeface="Microsoft Sans Serif" panose="020B0604020202020204" pitchFamily="34" charset="0"/>
              <a:cs typeface="Microsoft Sans Serif"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bject 2">
            <a:extLst>
              <a:ext uri="{FF2B5EF4-FFF2-40B4-BE49-F238E27FC236}">
                <a16:creationId xmlns:a16="http://schemas.microsoft.com/office/drawing/2014/main" id="{B1644E27-533B-E224-3BB8-A2D1BD465B4E}"/>
              </a:ext>
            </a:extLst>
          </p:cNvPr>
          <p:cNvSpPr>
            <a:spLocks noGrp="1" noChangeArrowheads="1"/>
          </p:cNvSpPr>
          <p:nvPr>
            <p:ph type="title"/>
          </p:nvPr>
        </p:nvSpPr>
        <p:spPr>
          <a:xfrm>
            <a:off x="1443491" y="804520"/>
            <a:ext cx="6571343" cy="1786280"/>
          </a:xfrm>
        </p:spPr>
        <p:txBody>
          <a:bodyPr tIns="12700">
            <a:normAutofit fontScale="90000"/>
          </a:bodyPr>
          <a:lstStyle/>
          <a:p>
            <a:pPr marL="796925" indent="-184150" eaLnBrk="1" hangingPunct="1">
              <a:spcBef>
                <a:spcPts val="100"/>
              </a:spcBef>
            </a:pPr>
            <a:r>
              <a:rPr lang="en-US" altLang="en-US" dirty="0" err="1">
                <a:latin typeface="Calibri" panose="020F0502020204030204" pitchFamily="34" charset="0"/>
                <a:cs typeface="Calibri" panose="020F0502020204030204" pitchFamily="34" charset="0"/>
              </a:rPr>
              <a:t>Εμ</a:t>
            </a:r>
            <a:r>
              <a:rPr lang="en-US" altLang="en-US" dirty="0">
                <a:latin typeface="Calibri" panose="020F0502020204030204" pitchFamily="34" charset="0"/>
                <a:cs typeface="Calibri" panose="020F0502020204030204" pitchFamily="34" charset="0"/>
              </a:rPr>
              <a:t>π</a:t>
            </a:r>
            <a:r>
              <a:rPr lang="el-GR" altLang="en-US" dirty="0">
                <a:latin typeface="Calibri" panose="020F0502020204030204" pitchFamily="34" charset="0"/>
                <a:cs typeface="Calibri" panose="020F0502020204030204" pitchFamily="34" charset="0"/>
              </a:rPr>
              <a:t>ο</a:t>
            </a:r>
            <a:r>
              <a:rPr lang="en-US" altLang="en-US" dirty="0" err="1">
                <a:latin typeface="Calibri" panose="020F0502020204030204" pitchFamily="34" charset="0"/>
                <a:cs typeface="Calibri" panose="020F0502020204030204" pitchFamily="34" charset="0"/>
              </a:rPr>
              <a:t>δι</a:t>
            </a:r>
            <a:r>
              <a:rPr lang="en-US" altLang="en-US" dirty="0">
                <a:latin typeface="Calibri" panose="020F0502020204030204" pitchFamily="34" charset="0"/>
                <a:cs typeface="Calibri" panose="020F0502020204030204" pitchFamily="34" charset="0"/>
              </a:rPr>
              <a:t>α που προκ</a:t>
            </a:r>
            <a:r>
              <a:rPr lang="el-GR" altLang="en-US" dirty="0">
                <a:latin typeface="Calibri" panose="020F0502020204030204" pitchFamily="34" charset="0"/>
                <a:cs typeface="Calibri" panose="020F0502020204030204" pitchFamily="34" charset="0"/>
              </a:rPr>
              <a:t>υ</a:t>
            </a:r>
            <a:r>
              <a:rPr lang="en-US" altLang="en-US" dirty="0">
                <a:latin typeface="Calibri" panose="020F0502020204030204" pitchFamily="34" charset="0"/>
                <a:cs typeface="Calibri" panose="020F0502020204030204" pitchFamily="34" charset="0"/>
              </a:rPr>
              <a:t>π</a:t>
            </a:r>
            <a:r>
              <a:rPr lang="en-US" altLang="en-US" dirty="0" err="1">
                <a:latin typeface="Calibri" panose="020F0502020204030204" pitchFamily="34" charset="0"/>
                <a:cs typeface="Calibri" panose="020F0502020204030204" pitchFamily="34" charset="0"/>
              </a:rPr>
              <a:t>τουν</a:t>
            </a:r>
            <a:r>
              <a:rPr lang="en-US" altLang="en-US" dirty="0">
                <a:latin typeface="Calibri" panose="020F0502020204030204" pitchFamily="34" charset="0"/>
                <a:cs typeface="Calibri" panose="020F0502020204030204" pitchFamily="34" charset="0"/>
              </a:rPr>
              <a:t> </a:t>
            </a:r>
            <a:r>
              <a:rPr lang="en-US" altLang="en-US" dirty="0" err="1">
                <a:latin typeface="Calibri" panose="020F0502020204030204" pitchFamily="34" charset="0"/>
                <a:cs typeface="Calibri" panose="020F0502020204030204" pitchFamily="34" charset="0"/>
              </a:rPr>
              <a:t>στη</a:t>
            </a:r>
            <a:r>
              <a:rPr lang="en-US" altLang="en-US" dirty="0">
                <a:latin typeface="Calibri" panose="020F0502020204030204" pitchFamily="34" charset="0"/>
                <a:cs typeface="Calibri" panose="020F0502020204030204" pitchFamily="34" charset="0"/>
              </a:rPr>
              <a:t>  </a:t>
            </a:r>
            <a:r>
              <a:rPr lang="en-US" altLang="en-US" dirty="0" err="1">
                <a:latin typeface="Calibri" panose="020F0502020204030204" pitchFamily="34" charset="0"/>
                <a:cs typeface="Calibri" panose="020F0502020204030204" pitchFamily="34" charset="0"/>
              </a:rPr>
              <a:t>συμ</a:t>
            </a:r>
            <a:r>
              <a:rPr lang="en-US" altLang="en-US" dirty="0">
                <a:latin typeface="Calibri" panose="020F0502020204030204" pitchFamily="34" charset="0"/>
                <a:cs typeface="Calibri" panose="020F0502020204030204" pitchFamily="34" charset="0"/>
              </a:rPr>
              <a:t>βουλευτικ</a:t>
            </a:r>
            <a:r>
              <a:rPr lang="el-GR" altLang="en-US" dirty="0">
                <a:latin typeface="Calibri" panose="020F0502020204030204" pitchFamily="34" charset="0"/>
                <a:cs typeface="Calibri" panose="020F0502020204030204" pitchFamily="34" charset="0"/>
              </a:rPr>
              <a:t>η</a:t>
            </a:r>
            <a:r>
              <a:rPr lang="en-US" altLang="en-US" dirty="0">
                <a:latin typeface="Calibri" panose="020F0502020204030204" pitchFamily="34" charset="0"/>
                <a:cs typeface="Calibri" panose="020F0502020204030204" pitchFamily="34" charset="0"/>
              </a:rPr>
              <a:t> π</a:t>
            </a:r>
            <a:r>
              <a:rPr lang="en-US" altLang="en-US" dirty="0" err="1">
                <a:latin typeface="Calibri" panose="020F0502020204030204" pitchFamily="34" charset="0"/>
                <a:cs typeface="Calibri" panose="020F0502020204030204" pitchFamily="34" charset="0"/>
              </a:rPr>
              <a:t>ολιτισμικ</a:t>
            </a:r>
            <a:r>
              <a:rPr lang="el-GR" altLang="en-US" dirty="0">
                <a:latin typeface="Calibri" panose="020F0502020204030204" pitchFamily="34" charset="0"/>
                <a:cs typeface="Calibri" panose="020F0502020204030204" pitchFamily="34" charset="0"/>
              </a:rPr>
              <a:t>α</a:t>
            </a:r>
            <a:r>
              <a:rPr lang="en-US" altLang="en-US" dirty="0">
                <a:latin typeface="Calibri" panose="020F0502020204030204" pitchFamily="34" charset="0"/>
                <a:cs typeface="Calibri" panose="020F0502020204030204" pitchFamily="34" charset="0"/>
              </a:rPr>
              <a:t>  </a:t>
            </a:r>
            <a:r>
              <a:rPr lang="en-US" altLang="en-US" dirty="0" err="1">
                <a:latin typeface="Calibri" panose="020F0502020204030204" pitchFamily="34" charset="0"/>
                <a:cs typeface="Calibri" panose="020F0502020204030204" pitchFamily="34" charset="0"/>
              </a:rPr>
              <a:t>δι</a:t>
            </a:r>
            <a:r>
              <a:rPr lang="en-US" altLang="en-US" dirty="0">
                <a:latin typeface="Calibri" panose="020F0502020204030204" pitchFamily="34" charset="0"/>
                <a:cs typeface="Calibri" panose="020F0502020204030204" pitchFamily="34" charset="0"/>
              </a:rPr>
              <a:t>αφοροποιημ</a:t>
            </a:r>
            <a:r>
              <a:rPr lang="el-GR" altLang="en-US" dirty="0">
                <a:latin typeface="Calibri" panose="020F0502020204030204" pitchFamily="34" charset="0"/>
                <a:cs typeface="Calibri" panose="020F0502020204030204" pitchFamily="34" charset="0"/>
              </a:rPr>
              <a:t>ε</a:t>
            </a:r>
            <a:r>
              <a:rPr lang="en-US" altLang="en-US" dirty="0" err="1">
                <a:latin typeface="Calibri" panose="020F0502020204030204" pitchFamily="34" charset="0"/>
                <a:cs typeface="Calibri" panose="020F0502020204030204" pitchFamily="34" charset="0"/>
              </a:rPr>
              <a:t>νων</a:t>
            </a:r>
            <a:r>
              <a:rPr lang="en-US" altLang="en-US" dirty="0">
                <a:latin typeface="Calibri" panose="020F0502020204030204" pitchFamily="34" charset="0"/>
                <a:cs typeface="Calibri" panose="020F0502020204030204" pitchFamily="34" charset="0"/>
              </a:rPr>
              <a:t> ατ</a:t>
            </a:r>
            <a:r>
              <a:rPr lang="el-GR" altLang="en-US" dirty="0">
                <a:latin typeface="Calibri" panose="020F0502020204030204" pitchFamily="34" charset="0"/>
                <a:cs typeface="Calibri" panose="020F0502020204030204" pitchFamily="34" charset="0"/>
              </a:rPr>
              <a:t>ο</a:t>
            </a:r>
            <a:r>
              <a:rPr lang="en-US" altLang="en-US" dirty="0" err="1">
                <a:latin typeface="Calibri" panose="020F0502020204030204" pitchFamily="34" charset="0"/>
                <a:cs typeface="Calibri" panose="020F0502020204030204" pitchFamily="34" charset="0"/>
              </a:rPr>
              <a:t>μων</a:t>
            </a:r>
            <a:endParaRPr lang="en-US" altLang="en-US" dirty="0">
              <a:latin typeface="Calibri" panose="020F0502020204030204" pitchFamily="34" charset="0"/>
              <a:cs typeface="Calibri" panose="020F0502020204030204" pitchFamily="34" charset="0"/>
            </a:endParaRPr>
          </a:p>
        </p:txBody>
      </p:sp>
      <p:pic>
        <p:nvPicPr>
          <p:cNvPr id="19459" name="object 3">
            <a:extLst>
              <a:ext uri="{FF2B5EF4-FFF2-40B4-BE49-F238E27FC236}">
                <a16:creationId xmlns:a16="http://schemas.microsoft.com/office/drawing/2014/main" id="{0E32D121-3839-1CC6-E9B1-3753854E58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3259138"/>
            <a:ext cx="5553075" cy="334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bject 2">
            <a:extLst>
              <a:ext uri="{FF2B5EF4-FFF2-40B4-BE49-F238E27FC236}">
                <a16:creationId xmlns:a16="http://schemas.microsoft.com/office/drawing/2014/main" id="{5BF2EBE0-7D73-C7A2-081C-67D7C3683E6D}"/>
              </a:ext>
            </a:extLst>
          </p:cNvPr>
          <p:cNvSpPr>
            <a:spLocks noGrp="1" noChangeArrowheads="1"/>
          </p:cNvSpPr>
          <p:nvPr>
            <p:ph type="title"/>
          </p:nvPr>
        </p:nvSpPr>
        <p:spPr>
          <a:xfrm>
            <a:off x="6739245" y="152400"/>
            <a:ext cx="1895475" cy="574675"/>
          </a:xfrm>
        </p:spPr>
        <p:txBody>
          <a:bodyPr tIns="12700">
            <a:normAutofit/>
          </a:bodyPr>
          <a:lstStyle/>
          <a:p>
            <a:pPr marL="12700" algn="r" eaLnBrk="1" hangingPunct="1">
              <a:spcBef>
                <a:spcPts val="100"/>
              </a:spcBef>
            </a:pPr>
            <a:r>
              <a:rPr lang="en-US" altLang="en-US" sz="2400" b="1" dirty="0" err="1">
                <a:latin typeface="Calibri" panose="020F0502020204030204" pitchFamily="34" charset="0"/>
                <a:cs typeface="Calibri" panose="020F0502020204030204" pitchFamily="34" charset="0"/>
              </a:rPr>
              <a:t>Σεν</a:t>
            </a:r>
            <a:r>
              <a:rPr lang="el-GR" altLang="en-US" sz="2400" b="1" dirty="0">
                <a:latin typeface="Calibri" panose="020F0502020204030204" pitchFamily="34" charset="0"/>
                <a:cs typeface="Calibri" panose="020F0502020204030204" pitchFamily="34" charset="0"/>
              </a:rPr>
              <a:t>α</a:t>
            </a:r>
            <a:r>
              <a:rPr lang="en-US" altLang="en-US" sz="2400" b="1" dirty="0" err="1">
                <a:latin typeface="Calibri" panose="020F0502020204030204" pitchFamily="34" charset="0"/>
                <a:cs typeface="Calibri" panose="020F0502020204030204" pitchFamily="34" charset="0"/>
              </a:rPr>
              <a:t>ριο</a:t>
            </a:r>
            <a:endParaRPr lang="en-US" altLang="en-US" sz="2400" b="1" dirty="0">
              <a:latin typeface="Calibri" panose="020F0502020204030204" pitchFamily="34" charset="0"/>
              <a:cs typeface="Calibri" panose="020F0502020204030204" pitchFamily="34" charset="0"/>
            </a:endParaRPr>
          </a:p>
        </p:txBody>
      </p:sp>
      <p:sp>
        <p:nvSpPr>
          <p:cNvPr id="20483" name="object 3">
            <a:extLst>
              <a:ext uri="{FF2B5EF4-FFF2-40B4-BE49-F238E27FC236}">
                <a16:creationId xmlns:a16="http://schemas.microsoft.com/office/drawing/2014/main" id="{E6B9DB4D-DC07-E0D8-3621-1F1B589323FC}"/>
              </a:ext>
            </a:extLst>
          </p:cNvPr>
          <p:cNvSpPr txBox="1">
            <a:spLocks noChangeArrowheads="1"/>
          </p:cNvSpPr>
          <p:nvPr/>
        </p:nvSpPr>
        <p:spPr bwMode="auto">
          <a:xfrm>
            <a:off x="457200" y="1905000"/>
            <a:ext cx="8101013" cy="398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3335"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00"/>
              </a:spcBef>
            </a:pPr>
            <a:r>
              <a:rPr lang="en-US" altLang="en-US" sz="2000" dirty="0">
                <a:cs typeface="Calibri" panose="020F0502020204030204" pitchFamily="34" charset="0"/>
              </a:rPr>
              <a:t>Κα</a:t>
            </a:r>
            <a:r>
              <a:rPr lang="en-US" altLang="en-US" sz="2000" dirty="0" err="1">
                <a:cs typeface="Calibri" panose="020F0502020204030204" pitchFamily="34" charset="0"/>
              </a:rPr>
              <a:t>τά</a:t>
            </a:r>
            <a:r>
              <a:rPr lang="en-US" altLang="en-US" sz="2000" dirty="0">
                <a:cs typeface="Calibri" panose="020F0502020204030204" pitchFamily="34" charset="0"/>
              </a:rPr>
              <a:t> </a:t>
            </a:r>
            <a:r>
              <a:rPr lang="en-US" altLang="en-US" sz="2000" dirty="0" err="1">
                <a:cs typeface="Calibri" panose="020F0502020204030204" pitchFamily="34" charset="0"/>
              </a:rPr>
              <a:t>τη</a:t>
            </a:r>
            <a:r>
              <a:rPr lang="en-US" altLang="en-US" sz="2000" dirty="0">
                <a:cs typeface="Calibri" panose="020F0502020204030204" pitchFamily="34" charset="0"/>
              </a:rPr>
              <a:t> </a:t>
            </a:r>
            <a:r>
              <a:rPr lang="en-US" altLang="en-US" sz="2000" dirty="0" err="1">
                <a:cs typeface="Calibri" panose="020F0502020204030204" pitchFamily="34" charset="0"/>
              </a:rPr>
              <a:t>διάρκει</a:t>
            </a:r>
            <a:r>
              <a:rPr lang="en-US" altLang="en-US" sz="2000" dirty="0">
                <a:cs typeface="Calibri" panose="020F0502020204030204" pitchFamily="34" charset="0"/>
              </a:rPr>
              <a:t>α της επίσκεψής τους στη Βραζιλία δυο Αμερικάνοι  προσκαλούνται σε γεύμα από τους Βραζιλιάνους οικοδεσπότες τους σε  κάποιο εστιατόριο. </a:t>
            </a:r>
            <a:r>
              <a:rPr lang="en-US" altLang="en-US" sz="2000" dirty="0" err="1">
                <a:cs typeface="Calibri" panose="020F0502020204030204" pitchFamily="34" charset="0"/>
              </a:rPr>
              <a:t>Αφού</a:t>
            </a:r>
            <a:r>
              <a:rPr lang="en-US" altLang="en-US" sz="2000" dirty="0">
                <a:cs typeface="Calibri" panose="020F0502020204030204" pitchFamily="34" charset="0"/>
              </a:rPr>
              <a:t> </a:t>
            </a:r>
            <a:r>
              <a:rPr lang="en-US" altLang="en-US" sz="2000" dirty="0" err="1">
                <a:cs typeface="Calibri" panose="020F0502020204030204" pitchFamily="34" charset="0"/>
              </a:rPr>
              <a:t>όλοι</a:t>
            </a:r>
            <a:r>
              <a:rPr lang="en-US" altLang="en-US" sz="2000" dirty="0">
                <a:cs typeface="Calibri" panose="020F0502020204030204" pitchFamily="34" charset="0"/>
              </a:rPr>
              <a:t> </a:t>
            </a:r>
            <a:r>
              <a:rPr lang="en-US" altLang="en-US" sz="2000" dirty="0" err="1">
                <a:cs typeface="Calibri" panose="020F0502020204030204" pitchFamily="34" charset="0"/>
              </a:rPr>
              <a:t>είχ</a:t>
            </a:r>
            <a:r>
              <a:rPr lang="en-US" altLang="en-US" sz="2000" dirty="0">
                <a:cs typeface="Calibri" panose="020F0502020204030204" pitchFamily="34" charset="0"/>
              </a:rPr>
              <a:t>αν καθίσει, η σερβιτόρα άφησε έναν  κατάλογο στη μέση του τραπεζιού για όλους (τους δυο Αμερικανούς και τους  δυο Βραζιλιάνους). </a:t>
            </a:r>
            <a:r>
              <a:rPr lang="en-US" altLang="en-US" sz="2000" dirty="0" err="1">
                <a:cs typeface="Calibri" panose="020F0502020204030204" pitchFamily="34" charset="0"/>
              </a:rPr>
              <a:t>Οι</a:t>
            </a:r>
            <a:r>
              <a:rPr lang="en-US" altLang="en-US" sz="2000" dirty="0">
                <a:cs typeface="Calibri" panose="020F0502020204030204" pitchFamily="34" charset="0"/>
              </a:rPr>
              <a:t> </a:t>
            </a:r>
            <a:r>
              <a:rPr lang="en-US" altLang="en-US" sz="2000" dirty="0" err="1">
                <a:cs typeface="Calibri" panose="020F0502020204030204" pitchFamily="34" charset="0"/>
              </a:rPr>
              <a:t>Αμερικάνοι</a:t>
            </a:r>
            <a:r>
              <a:rPr lang="en-US" altLang="en-US" sz="2000" dirty="0">
                <a:cs typeface="Calibri" panose="020F0502020204030204" pitchFamily="34" charset="0"/>
              </a:rPr>
              <a:t> ξα</a:t>
            </a:r>
            <a:r>
              <a:rPr lang="en-US" altLang="en-US" sz="2000" dirty="0" err="1">
                <a:cs typeface="Calibri" panose="020F0502020204030204" pitchFamily="34" charset="0"/>
              </a:rPr>
              <a:t>φνιάστηκ</a:t>
            </a:r>
            <a:r>
              <a:rPr lang="en-US" altLang="en-US" sz="2000" dirty="0">
                <a:cs typeface="Calibri" panose="020F0502020204030204" pitchFamily="34" charset="0"/>
              </a:rPr>
              <a:t>αν που δεν πήραν ο καθένας  το δικό του κατάλογο, ενώ οι Βραζιλιάνοι δεν έδειξαν το ίδιο. </a:t>
            </a:r>
            <a:r>
              <a:rPr lang="en-US" altLang="en-US" sz="2000" dirty="0" err="1">
                <a:cs typeface="Calibri" panose="020F0502020204030204" pitchFamily="34" charset="0"/>
              </a:rPr>
              <a:t>Έν</a:t>
            </a:r>
            <a:r>
              <a:rPr lang="en-US" altLang="en-US" sz="2000" dirty="0">
                <a:cs typeface="Calibri" panose="020F0502020204030204" pitchFamily="34" charset="0"/>
              </a:rPr>
              <a:t>ας από τους  Αμερικάνους ρώτησε τη σερβιτόρα γιατί δεν πήραν όλοι από έναν κατάλογο.  </a:t>
            </a:r>
            <a:r>
              <a:rPr lang="en-US" altLang="en-US" sz="2000" dirty="0" err="1">
                <a:cs typeface="Calibri" panose="020F0502020204030204" pitchFamily="34" charset="0"/>
              </a:rPr>
              <a:t>Χωρίς</a:t>
            </a:r>
            <a:r>
              <a:rPr lang="en-US" altLang="en-US" sz="2000" dirty="0">
                <a:cs typeface="Calibri" panose="020F0502020204030204" pitchFamily="34" charset="0"/>
              </a:rPr>
              <a:t> κα</a:t>
            </a:r>
            <a:r>
              <a:rPr lang="en-US" altLang="en-US" sz="2000" dirty="0" err="1">
                <a:cs typeface="Calibri" panose="020F0502020204030204" pitchFamily="34" charset="0"/>
              </a:rPr>
              <a:t>μί</a:t>
            </a:r>
            <a:r>
              <a:rPr lang="en-US" altLang="en-US" sz="2000" dirty="0">
                <a:cs typeface="Calibri" panose="020F0502020204030204" pitchFamily="34" charset="0"/>
              </a:rPr>
              <a:t>α δεύτερη σκέψη η σερβιτόρα απάντησε : " είναι όλοι οι ίδιοι "  και έφυγε. </a:t>
            </a:r>
            <a:r>
              <a:rPr lang="en-US" altLang="en-US" sz="2000" dirty="0" err="1">
                <a:cs typeface="Calibri" panose="020F0502020204030204" pitchFamily="34" charset="0"/>
              </a:rPr>
              <a:t>Οι</a:t>
            </a:r>
            <a:r>
              <a:rPr lang="en-US" altLang="en-US" sz="2000" dirty="0">
                <a:cs typeface="Calibri" panose="020F0502020204030204" pitchFamily="34" charset="0"/>
              </a:rPr>
              <a:t> </a:t>
            </a:r>
            <a:r>
              <a:rPr lang="en-US" altLang="en-US" sz="2000" dirty="0" err="1">
                <a:cs typeface="Calibri" panose="020F0502020204030204" pitchFamily="34" charset="0"/>
              </a:rPr>
              <a:t>Αμερικάνοι</a:t>
            </a:r>
            <a:r>
              <a:rPr lang="en-US" altLang="en-US" sz="2000" dirty="0">
                <a:cs typeface="Calibri" panose="020F0502020204030204" pitchFamily="34" charset="0"/>
              </a:rPr>
              <a:t> </a:t>
            </a:r>
            <a:r>
              <a:rPr lang="en-US" altLang="en-US" sz="2000" dirty="0" err="1">
                <a:cs typeface="Calibri" panose="020F0502020204030204" pitchFamily="34" charset="0"/>
              </a:rPr>
              <a:t>κοίτ</a:t>
            </a:r>
            <a:r>
              <a:rPr lang="en-US" altLang="en-US" sz="2000" dirty="0">
                <a:cs typeface="Calibri" panose="020F0502020204030204" pitchFamily="34" charset="0"/>
              </a:rPr>
              <a:t>αξαν παθητικά τον έναν και μοναδικό  κατάλογο και απομνημόνευσαν την προτίμησή τους, μουρμουρώντας ο ένας  στον άλλο για την αγένεια της σερβιτόρας και το χαμηλό επίπεδο του  εστιατορίου. </a:t>
            </a:r>
            <a:r>
              <a:rPr lang="en-US" altLang="en-US" sz="2000" dirty="0" err="1">
                <a:cs typeface="Calibri" panose="020F0502020204030204" pitchFamily="34" charset="0"/>
              </a:rPr>
              <a:t>Αντίθετ</a:t>
            </a:r>
            <a:r>
              <a:rPr lang="en-US" altLang="en-US" sz="2000" dirty="0">
                <a:cs typeface="Calibri" panose="020F0502020204030204" pitchFamily="34" charset="0"/>
              </a:rPr>
              <a:t>α, οι Βραζιλιάνοι φάνηκαν να δέχονται την κατάσταση  ως απόλυτα φυσιολογική.</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bject 2">
            <a:extLst>
              <a:ext uri="{FF2B5EF4-FFF2-40B4-BE49-F238E27FC236}">
                <a16:creationId xmlns:a16="http://schemas.microsoft.com/office/drawing/2014/main" id="{B98A8E52-C1C9-7F7E-E9DE-7D495A92F0BE}"/>
              </a:ext>
            </a:extLst>
          </p:cNvPr>
          <p:cNvSpPr txBox="1">
            <a:spLocks noChangeArrowheads="1"/>
          </p:cNvSpPr>
          <p:nvPr/>
        </p:nvSpPr>
        <p:spPr bwMode="auto">
          <a:xfrm>
            <a:off x="460375" y="930275"/>
            <a:ext cx="8208963" cy="246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3335"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00"/>
              </a:spcBef>
            </a:pPr>
            <a:r>
              <a:rPr lang="en-US" altLang="en-US" sz="2000" dirty="0" err="1">
                <a:cs typeface="Calibri" panose="020F0502020204030204" pitchFamily="34" charset="0"/>
              </a:rPr>
              <a:t>Οι</a:t>
            </a:r>
            <a:r>
              <a:rPr lang="en-US" altLang="en-US" sz="2000" dirty="0">
                <a:cs typeface="Calibri" panose="020F0502020204030204" pitchFamily="34" charset="0"/>
              </a:rPr>
              <a:t> </a:t>
            </a:r>
            <a:r>
              <a:rPr lang="en-US" altLang="en-US" sz="2000" dirty="0" err="1">
                <a:cs typeface="Calibri" panose="020F0502020204030204" pitchFamily="34" charset="0"/>
              </a:rPr>
              <a:t>ομάδες</a:t>
            </a:r>
            <a:r>
              <a:rPr lang="en-US" altLang="en-US" sz="2000" dirty="0">
                <a:cs typeface="Calibri" panose="020F0502020204030204" pitchFamily="34" charset="0"/>
              </a:rPr>
              <a:t> </a:t>
            </a:r>
            <a:r>
              <a:rPr lang="en-US" altLang="en-US" sz="2000" dirty="0" err="1">
                <a:cs typeface="Calibri" panose="020F0502020204030204" pitchFamily="34" charset="0"/>
              </a:rPr>
              <a:t>στις</a:t>
            </a:r>
            <a:r>
              <a:rPr lang="en-US" altLang="en-US" sz="2000" dirty="0">
                <a:cs typeface="Calibri" panose="020F0502020204030204" pitchFamily="34" charset="0"/>
              </a:rPr>
              <a:t> οπ</a:t>
            </a:r>
            <a:r>
              <a:rPr lang="en-US" altLang="en-US" sz="2000" dirty="0" err="1">
                <a:cs typeface="Calibri" panose="020F0502020204030204" pitchFamily="34" charset="0"/>
              </a:rPr>
              <a:t>οίες</a:t>
            </a:r>
            <a:r>
              <a:rPr lang="en-US" altLang="en-US" sz="2000" dirty="0">
                <a:cs typeface="Calibri" panose="020F0502020204030204" pitchFamily="34" charset="0"/>
              </a:rPr>
              <a:t> α</a:t>
            </a:r>
            <a:r>
              <a:rPr lang="en-US" altLang="en-US" sz="2000" dirty="0" err="1">
                <a:cs typeface="Calibri" panose="020F0502020204030204" pitchFamily="34" charset="0"/>
              </a:rPr>
              <a:t>νήκω</a:t>
            </a:r>
            <a:endParaRPr lang="en-US" altLang="en-US" sz="2000" dirty="0">
              <a:cs typeface="Calibri" panose="020F0502020204030204" pitchFamily="34" charset="0"/>
            </a:endParaRPr>
          </a:p>
          <a:p>
            <a:pPr eaLnBrk="1" hangingPunct="1">
              <a:buFontTx/>
              <a:buAutoNum type="arabicPeriod"/>
            </a:pPr>
            <a:r>
              <a:rPr lang="en-US" altLang="en-US" sz="2000" dirty="0" err="1">
                <a:cs typeface="Calibri" panose="020F0502020204030204" pitchFamily="34" charset="0"/>
              </a:rPr>
              <a:t>Γράψτε</a:t>
            </a:r>
            <a:r>
              <a:rPr lang="en-US" altLang="en-US" sz="2000" dirty="0">
                <a:cs typeface="Calibri" panose="020F0502020204030204" pitchFamily="34" charset="0"/>
              </a:rPr>
              <a:t> </a:t>
            </a:r>
            <a:r>
              <a:rPr lang="en-US" altLang="en-US" sz="2000" dirty="0" err="1">
                <a:cs typeface="Calibri" panose="020F0502020204030204" pitchFamily="34" charset="0"/>
              </a:rPr>
              <a:t>σε</a:t>
            </a:r>
            <a:r>
              <a:rPr lang="en-US" altLang="en-US" sz="2000" dirty="0">
                <a:cs typeface="Calibri" panose="020F0502020204030204" pitchFamily="34" charset="0"/>
              </a:rPr>
              <a:t> </a:t>
            </a:r>
            <a:r>
              <a:rPr lang="en-US" altLang="en-US" sz="2000" dirty="0" err="1">
                <a:cs typeface="Calibri" panose="020F0502020204030204" pitchFamily="34" charset="0"/>
              </a:rPr>
              <a:t>έν</a:t>
            </a:r>
            <a:r>
              <a:rPr lang="en-US" altLang="en-US" sz="2000" dirty="0">
                <a:cs typeface="Calibri" panose="020F0502020204030204" pitchFamily="34" charset="0"/>
              </a:rPr>
              <a:t>α λευκό χαρτί το όνομα μιας ομάδας στην οποία ανήκετε</a:t>
            </a:r>
          </a:p>
          <a:p>
            <a:pPr eaLnBrk="1" hangingPunct="1"/>
            <a:r>
              <a:rPr lang="en-US" altLang="en-US" sz="2000" dirty="0">
                <a:cs typeface="Calibri" panose="020F0502020204030204" pitchFamily="34" charset="0"/>
              </a:rPr>
              <a:t>(</a:t>
            </a:r>
            <a:r>
              <a:rPr lang="en-US" altLang="en-US" sz="2000" dirty="0" err="1">
                <a:cs typeface="Calibri" panose="020F0502020204030204" pitchFamily="34" charset="0"/>
              </a:rPr>
              <a:t>έθνος</a:t>
            </a:r>
            <a:r>
              <a:rPr lang="en-US" altLang="en-US" sz="2000" dirty="0">
                <a:cs typeface="Calibri" panose="020F0502020204030204" pitchFamily="34" charset="0"/>
              </a:rPr>
              <a:t>, </a:t>
            </a:r>
            <a:r>
              <a:rPr lang="en-US" altLang="en-US" sz="2000" dirty="0" err="1">
                <a:cs typeface="Calibri" panose="020F0502020204030204" pitchFamily="34" charset="0"/>
              </a:rPr>
              <a:t>κοινότητ</a:t>
            </a:r>
            <a:r>
              <a:rPr lang="en-US" altLang="en-US" sz="2000" dirty="0">
                <a:cs typeface="Calibri" panose="020F0502020204030204" pitchFamily="34" charset="0"/>
              </a:rPr>
              <a:t>α, σύλλογος, οργανισμός, επάγγελμα κτλ.)</a:t>
            </a:r>
          </a:p>
          <a:p>
            <a:pPr eaLnBrk="1" hangingPunct="1">
              <a:buFontTx/>
              <a:buAutoNum type="arabicPeriod" startAt="2"/>
            </a:pPr>
            <a:r>
              <a:rPr lang="en-US" altLang="en-US" sz="2000" dirty="0">
                <a:cs typeface="Calibri" panose="020F0502020204030204" pitchFamily="34" charset="0"/>
              </a:rPr>
              <a:t>Κατα</a:t>
            </a:r>
            <a:r>
              <a:rPr lang="en-US" altLang="en-US" sz="2000" dirty="0" err="1">
                <a:cs typeface="Calibri" panose="020F0502020204030204" pitchFamily="34" charset="0"/>
              </a:rPr>
              <a:t>γράψτε</a:t>
            </a:r>
            <a:r>
              <a:rPr lang="en-US" altLang="en-US" sz="2000" dirty="0">
                <a:cs typeface="Calibri" panose="020F0502020204030204" pitchFamily="34" charset="0"/>
              </a:rPr>
              <a:t> </a:t>
            </a:r>
            <a:r>
              <a:rPr lang="en-US" altLang="en-US" sz="2000" dirty="0" err="1">
                <a:cs typeface="Calibri" panose="020F0502020204030204" pitchFamily="34" charset="0"/>
              </a:rPr>
              <a:t>δέκ</a:t>
            </a:r>
            <a:r>
              <a:rPr lang="en-US" altLang="en-US" sz="2000" dirty="0">
                <a:cs typeface="Calibri" panose="020F0502020204030204" pitchFamily="34" charset="0"/>
              </a:rPr>
              <a:t>α (10) από τα πιο σημαντικά χαρακτηριστικά που  αισθάνεστε ότι έχετε κοινά με την ομάδα στην οποία ανήκετε. Τα</a:t>
            </a:r>
          </a:p>
          <a:p>
            <a:pPr eaLnBrk="1" hangingPunct="1"/>
            <a:r>
              <a:rPr lang="en-US" altLang="en-US" sz="2000" dirty="0">
                <a:cs typeface="Calibri" panose="020F0502020204030204" pitchFamily="34" charset="0"/>
              </a:rPr>
              <a:t>χαρα</a:t>
            </a:r>
            <a:r>
              <a:rPr lang="en-US" altLang="en-US" sz="2000" dirty="0" err="1">
                <a:cs typeface="Calibri" panose="020F0502020204030204" pitchFamily="34" charset="0"/>
              </a:rPr>
              <a:t>κτηριστικά</a:t>
            </a:r>
            <a:r>
              <a:rPr lang="en-US" altLang="en-US" sz="2000" dirty="0">
                <a:cs typeface="Calibri" panose="020F0502020204030204" pitchFamily="34" charset="0"/>
              </a:rPr>
              <a:t> α</a:t>
            </a:r>
            <a:r>
              <a:rPr lang="en-US" altLang="en-US" sz="2000" dirty="0" err="1">
                <a:cs typeface="Calibri" panose="020F0502020204030204" pitchFamily="34" charset="0"/>
              </a:rPr>
              <a:t>υτά</a:t>
            </a:r>
            <a:r>
              <a:rPr lang="en-US" altLang="en-US" sz="2000" dirty="0">
                <a:cs typeface="Calibri" panose="020F0502020204030204" pitchFamily="34" charset="0"/>
              </a:rPr>
              <a:t> μπ</a:t>
            </a:r>
            <a:r>
              <a:rPr lang="en-US" altLang="en-US" sz="2000" dirty="0" err="1">
                <a:cs typeface="Calibri" panose="020F0502020204030204" pitchFamily="34" charset="0"/>
              </a:rPr>
              <a:t>ορεί</a:t>
            </a:r>
            <a:r>
              <a:rPr lang="en-US" altLang="en-US" sz="2000" dirty="0">
                <a:cs typeface="Calibri" panose="020F0502020204030204" pitchFamily="34" charset="0"/>
              </a:rPr>
              <a:t> να α</a:t>
            </a:r>
            <a:r>
              <a:rPr lang="en-US" altLang="en-US" sz="2000" dirty="0" err="1">
                <a:cs typeface="Calibri" panose="020F0502020204030204" pitchFamily="34" charset="0"/>
              </a:rPr>
              <a:t>φορούν</a:t>
            </a:r>
            <a:r>
              <a:rPr lang="en-US" altLang="en-US" sz="2000" dirty="0">
                <a:cs typeface="Calibri" panose="020F0502020204030204" pitchFamily="34" charset="0"/>
              </a:rPr>
              <a:t> α</a:t>
            </a:r>
            <a:r>
              <a:rPr lang="en-US" altLang="en-US" sz="2000" dirty="0" err="1">
                <a:cs typeface="Calibri" panose="020F0502020204030204" pitchFamily="34" charset="0"/>
              </a:rPr>
              <a:t>ξίες</a:t>
            </a:r>
            <a:r>
              <a:rPr lang="en-US" altLang="en-US" sz="2000" dirty="0">
                <a:cs typeface="Calibri" panose="020F0502020204030204" pitchFamily="34" charset="0"/>
              </a:rPr>
              <a:t>, </a:t>
            </a:r>
            <a:r>
              <a:rPr lang="en-US" altLang="en-US" sz="2000" dirty="0" err="1">
                <a:cs typeface="Calibri" panose="020F0502020204030204" pitchFamily="34" charset="0"/>
              </a:rPr>
              <a:t>στάσεις</a:t>
            </a:r>
            <a:r>
              <a:rPr lang="en-US" altLang="en-US" sz="2000" dirty="0">
                <a:cs typeface="Calibri" panose="020F0502020204030204" pitchFamily="34" charset="0"/>
              </a:rPr>
              <a:t>, </a:t>
            </a:r>
            <a:r>
              <a:rPr lang="en-US" altLang="en-US" sz="2000" dirty="0" err="1">
                <a:cs typeface="Calibri" panose="020F0502020204030204" pitchFamily="34" charset="0"/>
              </a:rPr>
              <a:t>συμ</a:t>
            </a:r>
            <a:r>
              <a:rPr lang="en-US" altLang="en-US" sz="2000" dirty="0">
                <a:cs typeface="Calibri" panose="020F0502020204030204" pitchFamily="34" charset="0"/>
              </a:rPr>
              <a:t>περιφορές ή</a:t>
            </a:r>
          </a:p>
          <a:p>
            <a:pPr eaLnBrk="1" hangingPunct="1"/>
            <a:r>
              <a:rPr lang="en-US" altLang="en-US" sz="2000" dirty="0" err="1">
                <a:cs typeface="Calibri" panose="020F0502020204030204" pitchFamily="34" charset="0"/>
              </a:rPr>
              <a:t>οτιδή</a:t>
            </a:r>
            <a:r>
              <a:rPr lang="en-US" altLang="en-US" sz="2000" dirty="0">
                <a:cs typeface="Calibri" panose="020F0502020204030204" pitchFamily="34" charset="0"/>
              </a:rPr>
              <a:t>ποτε άλλο.</a:t>
            </a:r>
          </a:p>
          <a:p>
            <a:pPr eaLnBrk="1" hangingPunct="1"/>
            <a:r>
              <a:rPr lang="en-US" altLang="en-US" sz="2000" dirty="0" err="1">
                <a:cs typeface="Calibri" panose="020F0502020204030204" pitchFamily="34" charset="0"/>
              </a:rPr>
              <a:t>Μερικά</a:t>
            </a:r>
            <a:r>
              <a:rPr lang="en-US" altLang="en-US" sz="2000" dirty="0">
                <a:cs typeface="Calibri" panose="020F0502020204030204" pitchFamily="34" charset="0"/>
              </a:rPr>
              <a:t> π</a:t>
            </a:r>
            <a:r>
              <a:rPr lang="en-US" altLang="en-US" sz="2000" dirty="0" err="1">
                <a:cs typeface="Calibri" panose="020F0502020204030204" pitchFamily="34" charset="0"/>
              </a:rPr>
              <a:t>ροτεινόμεν</a:t>
            </a:r>
            <a:r>
              <a:rPr lang="en-US" altLang="en-US" sz="2000" dirty="0">
                <a:cs typeface="Calibri" panose="020F0502020204030204" pitchFamily="34" charset="0"/>
              </a:rPr>
              <a:t>α πεδία διερεύνησης είναι:</a:t>
            </a:r>
          </a:p>
        </p:txBody>
      </p:sp>
      <p:sp>
        <p:nvSpPr>
          <p:cNvPr id="3075" name="object 3">
            <a:extLst>
              <a:ext uri="{FF2B5EF4-FFF2-40B4-BE49-F238E27FC236}">
                <a16:creationId xmlns:a16="http://schemas.microsoft.com/office/drawing/2014/main" id="{E93CFD19-86DA-788D-E385-FE4C06D2F20E}"/>
              </a:ext>
            </a:extLst>
          </p:cNvPr>
          <p:cNvSpPr txBox="1">
            <a:spLocks noChangeArrowheads="1"/>
          </p:cNvSpPr>
          <p:nvPr/>
        </p:nvSpPr>
        <p:spPr bwMode="auto">
          <a:xfrm>
            <a:off x="460375" y="3370263"/>
            <a:ext cx="103188" cy="185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3335"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00"/>
              </a:spcBef>
            </a:pPr>
            <a:r>
              <a:rPr lang="en-US" altLang="en-US" sz="2000">
                <a:cs typeface="Calibri" panose="020F0502020204030204" pitchFamily="34" charset="0"/>
              </a:rPr>
              <a:t>-</a:t>
            </a:r>
          </a:p>
          <a:p>
            <a:pPr eaLnBrk="1" hangingPunct="1"/>
            <a:r>
              <a:rPr lang="en-US" altLang="en-US" sz="2000">
                <a:cs typeface="Calibri" panose="020F0502020204030204" pitchFamily="34" charset="0"/>
              </a:rPr>
              <a:t>-</a:t>
            </a:r>
          </a:p>
          <a:p>
            <a:pPr eaLnBrk="1" hangingPunct="1"/>
            <a:r>
              <a:rPr lang="en-US" altLang="en-US" sz="2000">
                <a:cs typeface="Calibri" panose="020F0502020204030204" pitchFamily="34" charset="0"/>
              </a:rPr>
              <a:t>-</a:t>
            </a:r>
          </a:p>
          <a:p>
            <a:pPr eaLnBrk="1" hangingPunct="1"/>
            <a:r>
              <a:rPr lang="en-US" altLang="en-US" sz="2000">
                <a:cs typeface="Calibri" panose="020F0502020204030204" pitchFamily="34" charset="0"/>
              </a:rPr>
              <a:t>-</a:t>
            </a:r>
          </a:p>
          <a:p>
            <a:pPr eaLnBrk="1" hangingPunct="1"/>
            <a:r>
              <a:rPr lang="en-US" altLang="en-US" sz="2000">
                <a:cs typeface="Calibri" panose="020F0502020204030204" pitchFamily="34" charset="0"/>
              </a:rPr>
              <a:t>-</a:t>
            </a:r>
          </a:p>
          <a:p>
            <a:pPr eaLnBrk="1" hangingPunct="1"/>
            <a:r>
              <a:rPr lang="en-US" altLang="en-US" sz="2000">
                <a:cs typeface="Calibri" panose="020F0502020204030204" pitchFamily="34" charset="0"/>
              </a:rPr>
              <a:t>-</a:t>
            </a:r>
          </a:p>
        </p:txBody>
      </p:sp>
      <p:sp>
        <p:nvSpPr>
          <p:cNvPr id="3076" name="object 4">
            <a:extLst>
              <a:ext uri="{FF2B5EF4-FFF2-40B4-BE49-F238E27FC236}">
                <a16:creationId xmlns:a16="http://schemas.microsoft.com/office/drawing/2014/main" id="{4C6B6888-6C1B-5513-2B14-3116BDBE2723}"/>
              </a:ext>
            </a:extLst>
          </p:cNvPr>
          <p:cNvSpPr txBox="1">
            <a:spLocks noChangeArrowheads="1"/>
          </p:cNvSpPr>
          <p:nvPr/>
        </p:nvSpPr>
        <p:spPr bwMode="auto">
          <a:xfrm>
            <a:off x="1374775" y="3370263"/>
            <a:ext cx="4213225" cy="185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3335"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00"/>
              </a:spcBef>
            </a:pPr>
            <a:r>
              <a:rPr lang="en-US" altLang="en-US" sz="2000" dirty="0">
                <a:cs typeface="Calibri" panose="020F0502020204030204" pitchFamily="34" charset="0"/>
              </a:rPr>
              <a:t>ο </a:t>
            </a:r>
            <a:r>
              <a:rPr lang="en-US" altLang="en-US" sz="2000" dirty="0" err="1">
                <a:cs typeface="Calibri" panose="020F0502020204030204" pitchFamily="34" charset="0"/>
              </a:rPr>
              <a:t>τρό</a:t>
            </a:r>
            <a:r>
              <a:rPr lang="en-US" altLang="en-US" sz="2000" dirty="0">
                <a:cs typeface="Calibri" panose="020F0502020204030204" pitchFamily="34" charset="0"/>
              </a:rPr>
              <a:t>πος ντυσίματος</a:t>
            </a:r>
          </a:p>
          <a:p>
            <a:pPr eaLnBrk="1" hangingPunct="1"/>
            <a:r>
              <a:rPr lang="en-US" altLang="en-US" sz="2000" dirty="0" err="1">
                <a:cs typeface="Calibri" panose="020F0502020204030204" pitchFamily="34" charset="0"/>
              </a:rPr>
              <a:t>οι</a:t>
            </a:r>
            <a:r>
              <a:rPr lang="en-US" altLang="en-US" sz="2000" dirty="0">
                <a:cs typeface="Calibri" panose="020F0502020204030204" pitchFamily="34" charset="0"/>
              </a:rPr>
              <a:t> π</a:t>
            </a:r>
            <a:r>
              <a:rPr lang="en-US" altLang="en-US" sz="2000" dirty="0" err="1">
                <a:cs typeface="Calibri" panose="020F0502020204030204" pitchFamily="34" charset="0"/>
              </a:rPr>
              <a:t>ροτιμήσεις</a:t>
            </a:r>
            <a:r>
              <a:rPr lang="en-US" altLang="en-US" sz="2000" dirty="0">
                <a:cs typeface="Calibri" panose="020F0502020204030204" pitchFamily="34" charset="0"/>
              </a:rPr>
              <a:t> </a:t>
            </a:r>
            <a:r>
              <a:rPr lang="en-US" altLang="en-US" sz="2000" dirty="0" err="1">
                <a:cs typeface="Calibri" panose="020F0502020204030204" pitchFamily="34" charset="0"/>
              </a:rPr>
              <a:t>στο</a:t>
            </a:r>
            <a:r>
              <a:rPr lang="en-US" altLang="en-US" sz="2000" dirty="0">
                <a:cs typeface="Calibri" panose="020F0502020204030204" pitchFamily="34" charset="0"/>
              </a:rPr>
              <a:t> φα</a:t>
            </a:r>
            <a:r>
              <a:rPr lang="en-US" altLang="en-US" sz="2000" dirty="0" err="1">
                <a:cs typeface="Calibri" panose="020F0502020204030204" pitchFamily="34" charset="0"/>
              </a:rPr>
              <a:t>γητό</a:t>
            </a:r>
            <a:endParaRPr lang="en-US" altLang="en-US" sz="2000" dirty="0">
              <a:cs typeface="Calibri" panose="020F0502020204030204" pitchFamily="34" charset="0"/>
            </a:endParaRPr>
          </a:p>
          <a:p>
            <a:pPr eaLnBrk="1" hangingPunct="1"/>
            <a:r>
              <a:rPr lang="en-US" altLang="en-US" sz="2000" dirty="0">
                <a:cs typeface="Calibri" panose="020F0502020204030204" pitchFamily="34" charset="0"/>
              </a:rPr>
              <a:t>ο </a:t>
            </a:r>
            <a:r>
              <a:rPr lang="en-US" altLang="en-US" sz="2000" dirty="0" err="1">
                <a:cs typeface="Calibri" panose="020F0502020204030204" pitchFamily="34" charset="0"/>
              </a:rPr>
              <a:t>τρό</a:t>
            </a:r>
            <a:r>
              <a:rPr lang="en-US" altLang="en-US" sz="2000" dirty="0">
                <a:cs typeface="Calibri" panose="020F0502020204030204" pitchFamily="34" charset="0"/>
              </a:rPr>
              <a:t>πος επικοινωνίας</a:t>
            </a:r>
          </a:p>
          <a:p>
            <a:pPr eaLnBrk="1" hangingPunct="1"/>
            <a:r>
              <a:rPr lang="en-US" altLang="en-US" sz="2000" dirty="0">
                <a:cs typeface="Calibri" panose="020F0502020204030204" pitchFamily="34" charset="0"/>
              </a:rPr>
              <a:t>ο </a:t>
            </a:r>
            <a:r>
              <a:rPr lang="en-US" altLang="en-US" sz="2000" dirty="0" err="1">
                <a:cs typeface="Calibri" panose="020F0502020204030204" pitchFamily="34" charset="0"/>
              </a:rPr>
              <a:t>τρό</a:t>
            </a:r>
            <a:r>
              <a:rPr lang="en-US" altLang="en-US" sz="2000" dirty="0">
                <a:cs typeface="Calibri" panose="020F0502020204030204" pitchFamily="34" charset="0"/>
              </a:rPr>
              <a:t>πος προσέγγισης των θεμάτων  η διαχείριση των σχέσεων</a:t>
            </a:r>
          </a:p>
          <a:p>
            <a:pPr eaLnBrk="1" hangingPunct="1"/>
            <a:r>
              <a:rPr lang="en-US" altLang="en-US" sz="2000" dirty="0">
                <a:cs typeface="Calibri" panose="020F0502020204030204" pitchFamily="34" charset="0"/>
              </a:rPr>
              <a:t>ο </a:t>
            </a:r>
            <a:r>
              <a:rPr lang="en-US" altLang="en-US" sz="2000" dirty="0" err="1">
                <a:cs typeface="Calibri" panose="020F0502020204030204" pitchFamily="34" charset="0"/>
              </a:rPr>
              <a:t>τρό</a:t>
            </a:r>
            <a:r>
              <a:rPr lang="en-US" altLang="en-US" sz="2000" dirty="0">
                <a:cs typeface="Calibri" panose="020F0502020204030204" pitchFamily="34" charset="0"/>
              </a:rPr>
              <a:t>πος αλληλεπίδρασης με την ομάδα</a:t>
            </a:r>
          </a:p>
        </p:txBody>
      </p:sp>
      <p:sp>
        <p:nvSpPr>
          <p:cNvPr id="3077" name="object 5">
            <a:extLst>
              <a:ext uri="{FF2B5EF4-FFF2-40B4-BE49-F238E27FC236}">
                <a16:creationId xmlns:a16="http://schemas.microsoft.com/office/drawing/2014/main" id="{1AB459FA-1C37-30BD-9AFA-521F74D99563}"/>
              </a:ext>
            </a:extLst>
          </p:cNvPr>
          <p:cNvSpPr txBox="1">
            <a:spLocks noChangeArrowheads="1"/>
          </p:cNvSpPr>
          <p:nvPr/>
        </p:nvSpPr>
        <p:spPr bwMode="auto">
          <a:xfrm>
            <a:off x="460375" y="5199063"/>
            <a:ext cx="8031163" cy="94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3335"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00"/>
              </a:spcBef>
            </a:pPr>
            <a:r>
              <a:rPr lang="en-US" altLang="en-US" sz="2000">
                <a:cs typeface="Calibri" panose="020F0502020204030204" pitchFamily="34" charset="0"/>
              </a:rPr>
              <a:t>Συζητήστε πως αυτά τα κοινά χαρακτηριστικά με την ομάδα έχουν επηρεάσει  τη συμπεριφορά σας και έχουν διαμορφώσει τη νοοτροπία και τη φιλοσοφία  σας.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bject 2">
            <a:extLst>
              <a:ext uri="{FF2B5EF4-FFF2-40B4-BE49-F238E27FC236}">
                <a16:creationId xmlns:a16="http://schemas.microsoft.com/office/drawing/2014/main" id="{AFF58B4C-B60B-FE96-C299-13E19D50946E}"/>
              </a:ext>
            </a:extLst>
          </p:cNvPr>
          <p:cNvSpPr>
            <a:spLocks noGrp="1" noChangeArrowheads="1"/>
          </p:cNvSpPr>
          <p:nvPr>
            <p:ph type="title"/>
          </p:nvPr>
        </p:nvSpPr>
        <p:spPr>
          <a:xfrm>
            <a:off x="381000" y="533400"/>
            <a:ext cx="9061450" cy="1122362"/>
          </a:xfrm>
        </p:spPr>
        <p:txBody>
          <a:bodyPr tIns="12700">
            <a:normAutofit/>
          </a:bodyPr>
          <a:lstStyle/>
          <a:p>
            <a:pPr marL="2917825" indent="-2906713" eaLnBrk="1" hangingPunct="1">
              <a:spcBef>
                <a:spcPts val="100"/>
              </a:spcBef>
            </a:pPr>
            <a:r>
              <a:rPr lang="en-US" altLang="en-US" sz="2800" dirty="0" err="1">
                <a:latin typeface="Calibri" panose="020F0502020204030204" pitchFamily="34" charset="0"/>
                <a:cs typeface="Calibri" panose="020F0502020204030204" pitchFamily="34" charset="0"/>
              </a:rPr>
              <a:t>Γι</a:t>
            </a:r>
            <a:r>
              <a:rPr lang="en-US" altLang="en-US" sz="2800" dirty="0">
                <a:latin typeface="Calibri" panose="020F0502020204030204" pitchFamily="34" charset="0"/>
                <a:cs typeface="Calibri" panose="020F0502020204030204" pitchFamily="34" charset="0"/>
              </a:rPr>
              <a:t>ατ</a:t>
            </a:r>
            <a:r>
              <a:rPr lang="el-GR" altLang="en-US" sz="2800" dirty="0">
                <a:latin typeface="Calibri" panose="020F0502020204030204" pitchFamily="34" charset="0"/>
                <a:cs typeface="Calibri" panose="020F0502020204030204" pitchFamily="34" charset="0"/>
              </a:rPr>
              <a:t>ι</a:t>
            </a:r>
            <a:r>
              <a:rPr lang="en-US" altLang="en-US" sz="2800" dirty="0">
                <a:latin typeface="Calibri" panose="020F0502020204030204" pitchFamily="34" charset="0"/>
                <a:cs typeface="Calibri" panose="020F0502020204030204" pitchFamily="34" charset="0"/>
              </a:rPr>
              <a:t> η </a:t>
            </a:r>
            <a:r>
              <a:rPr lang="en-US" altLang="en-US" sz="2800" dirty="0" err="1">
                <a:latin typeface="Calibri" panose="020F0502020204030204" pitchFamily="34" charset="0"/>
                <a:cs typeface="Calibri" panose="020F0502020204030204" pitchFamily="34" charset="0"/>
              </a:rPr>
              <a:t>σερ</a:t>
            </a:r>
            <a:r>
              <a:rPr lang="en-US" altLang="en-US" sz="2800" dirty="0">
                <a:latin typeface="Calibri" panose="020F0502020204030204" pitchFamily="34" charset="0"/>
                <a:cs typeface="Calibri" panose="020F0502020204030204" pitchFamily="34" charset="0"/>
              </a:rPr>
              <a:t>βιτ</a:t>
            </a:r>
            <a:r>
              <a:rPr lang="el-GR" altLang="en-US" sz="2800" dirty="0">
                <a:latin typeface="Calibri" panose="020F0502020204030204" pitchFamily="34" charset="0"/>
                <a:cs typeface="Calibri" panose="020F0502020204030204" pitchFamily="34" charset="0"/>
              </a:rPr>
              <a:t>ο</a:t>
            </a:r>
            <a:r>
              <a:rPr lang="en-US" altLang="en-US" sz="2800" dirty="0">
                <a:latin typeface="Calibri" panose="020F0502020204030204" pitchFamily="34" charset="0"/>
                <a:cs typeface="Calibri" panose="020F0502020204030204" pitchFamily="34" charset="0"/>
              </a:rPr>
              <a:t>ρα </a:t>
            </a:r>
            <a:r>
              <a:rPr lang="en-US" altLang="en-US" sz="2800" dirty="0" err="1">
                <a:latin typeface="Calibri" panose="020F0502020204030204" pitchFamily="34" charset="0"/>
                <a:cs typeface="Calibri" panose="020F0502020204030204" pitchFamily="34" charset="0"/>
              </a:rPr>
              <a:t>τους</a:t>
            </a:r>
            <a:r>
              <a:rPr lang="en-US" altLang="en-US" sz="2800" dirty="0">
                <a:latin typeface="Calibri" panose="020F0502020204030204" pitchFamily="34" charset="0"/>
                <a:cs typeface="Calibri" panose="020F0502020204030204" pitchFamily="34" charset="0"/>
              </a:rPr>
              <a:t> </a:t>
            </a:r>
            <a:r>
              <a:rPr lang="el-GR" altLang="en-US" sz="2800" dirty="0">
                <a:latin typeface="Calibri" panose="020F0502020204030204" pitchFamily="34" charset="0"/>
                <a:cs typeface="Calibri" panose="020F0502020204030204" pitchFamily="34" charset="0"/>
              </a:rPr>
              <a:t>ε</a:t>
            </a:r>
            <a:r>
              <a:rPr lang="en-US" altLang="en-US" sz="2800" dirty="0" err="1">
                <a:latin typeface="Calibri" panose="020F0502020204030204" pitchFamily="34" charset="0"/>
                <a:cs typeface="Calibri" panose="020F0502020204030204" pitchFamily="34" charset="0"/>
              </a:rPr>
              <a:t>δωσε</a:t>
            </a:r>
            <a:r>
              <a:rPr lang="en-US" altLang="en-US" sz="2800" dirty="0">
                <a:latin typeface="Calibri" panose="020F0502020204030204" pitchFamily="34" charset="0"/>
                <a:cs typeface="Calibri" panose="020F0502020204030204" pitchFamily="34" charset="0"/>
              </a:rPr>
              <a:t> </a:t>
            </a:r>
            <a:r>
              <a:rPr lang="el-GR" altLang="en-US" sz="2800" dirty="0">
                <a:latin typeface="Calibri" panose="020F0502020204030204" pitchFamily="34" charset="0"/>
                <a:cs typeface="Calibri" panose="020F0502020204030204" pitchFamily="34" charset="0"/>
              </a:rPr>
              <a:t>ε</a:t>
            </a:r>
            <a:r>
              <a:rPr lang="en-US" altLang="en-US" sz="2800" dirty="0">
                <a:latin typeface="Calibri" panose="020F0502020204030204" pitchFamily="34" charset="0"/>
                <a:cs typeface="Calibri" panose="020F0502020204030204" pitchFamily="34" charset="0"/>
              </a:rPr>
              <a:t>ναν μ</a:t>
            </a:r>
            <a:r>
              <a:rPr lang="el-GR" altLang="en-US" sz="2800" dirty="0">
                <a:latin typeface="Calibri" panose="020F0502020204030204" pitchFamily="34" charset="0"/>
                <a:cs typeface="Calibri" panose="020F0502020204030204" pitchFamily="34" charset="0"/>
              </a:rPr>
              <a:t>ο</a:t>
            </a:r>
            <a:r>
              <a:rPr lang="en-US" altLang="en-US" sz="2800" dirty="0" err="1">
                <a:latin typeface="Calibri" panose="020F0502020204030204" pitchFamily="34" charset="0"/>
                <a:cs typeface="Calibri" panose="020F0502020204030204" pitchFamily="34" charset="0"/>
              </a:rPr>
              <a:t>νο</a:t>
            </a:r>
            <a:r>
              <a:rPr lang="en-US" altLang="en-US" sz="2800" dirty="0">
                <a:latin typeface="Calibri" panose="020F0502020204030204" pitchFamily="34" charset="0"/>
                <a:cs typeface="Calibri" panose="020F0502020204030204" pitchFamily="34" charset="0"/>
              </a:rPr>
              <a:t>  κατ</a:t>
            </a:r>
            <a:r>
              <a:rPr lang="el-GR" altLang="en-US" sz="2800" dirty="0">
                <a:latin typeface="Calibri" panose="020F0502020204030204" pitchFamily="34" charset="0"/>
                <a:cs typeface="Calibri" panose="020F0502020204030204" pitchFamily="34" charset="0"/>
              </a:rPr>
              <a:t>α</a:t>
            </a:r>
            <a:r>
              <a:rPr lang="en-US" altLang="en-US" sz="2800" dirty="0" err="1">
                <a:latin typeface="Calibri" panose="020F0502020204030204" pitchFamily="34" charset="0"/>
                <a:cs typeface="Calibri" panose="020F0502020204030204" pitchFamily="34" charset="0"/>
              </a:rPr>
              <a:t>λογο</a:t>
            </a:r>
            <a:r>
              <a:rPr lang="en-US" altLang="en-US" sz="2800" dirty="0">
                <a:latin typeface="Calibri" panose="020F0502020204030204" pitchFamily="34" charset="0"/>
                <a:cs typeface="Calibri" panose="020F0502020204030204" pitchFamily="34" charset="0"/>
              </a:rPr>
              <a:t>;</a:t>
            </a:r>
          </a:p>
        </p:txBody>
      </p:sp>
      <p:sp>
        <p:nvSpPr>
          <p:cNvPr id="21507" name="object 3">
            <a:extLst>
              <a:ext uri="{FF2B5EF4-FFF2-40B4-BE49-F238E27FC236}">
                <a16:creationId xmlns:a16="http://schemas.microsoft.com/office/drawing/2014/main" id="{1849FD5D-9D47-27EE-1401-F4269040CC5D}"/>
              </a:ext>
            </a:extLst>
          </p:cNvPr>
          <p:cNvSpPr txBox="1">
            <a:spLocks noChangeArrowheads="1"/>
          </p:cNvSpPr>
          <p:nvPr/>
        </p:nvSpPr>
        <p:spPr bwMode="auto">
          <a:xfrm>
            <a:off x="523875" y="2033588"/>
            <a:ext cx="8010525" cy="368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311150" indent="-298450">
              <a:tabLst>
                <a:tab pos="311150" algn="l"/>
              </a:tabLst>
              <a:defRPr>
                <a:solidFill>
                  <a:schemeClr val="tx1"/>
                </a:solidFill>
                <a:latin typeface="Calibri" panose="020F0502020204030204" pitchFamily="34" charset="0"/>
              </a:defRPr>
            </a:lvl1pPr>
            <a:lvl2pPr marL="742950" indent="-285750">
              <a:tabLst>
                <a:tab pos="311150" algn="l"/>
              </a:tabLst>
              <a:defRPr>
                <a:solidFill>
                  <a:schemeClr val="tx1"/>
                </a:solidFill>
                <a:latin typeface="Calibri" panose="020F0502020204030204" pitchFamily="34" charset="0"/>
              </a:defRPr>
            </a:lvl2pPr>
            <a:lvl3pPr marL="1143000" indent="-228600">
              <a:tabLst>
                <a:tab pos="311150" algn="l"/>
              </a:tabLst>
              <a:defRPr>
                <a:solidFill>
                  <a:schemeClr val="tx1"/>
                </a:solidFill>
                <a:latin typeface="Calibri" panose="020F0502020204030204" pitchFamily="34" charset="0"/>
              </a:defRPr>
            </a:lvl3pPr>
            <a:lvl4pPr marL="1600200" indent="-228600">
              <a:tabLst>
                <a:tab pos="311150" algn="l"/>
              </a:tabLst>
              <a:defRPr>
                <a:solidFill>
                  <a:schemeClr val="tx1"/>
                </a:solidFill>
                <a:latin typeface="Calibri" panose="020F0502020204030204" pitchFamily="34" charset="0"/>
              </a:defRPr>
            </a:lvl4pPr>
            <a:lvl5pPr marL="2057400" indent="-228600">
              <a:tabLst>
                <a:tab pos="31115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1115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1115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1115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11150" algn="l"/>
              </a:tabLst>
              <a:defRPr>
                <a:solidFill>
                  <a:schemeClr val="tx1"/>
                </a:solidFill>
                <a:latin typeface="Calibri" panose="020F0502020204030204" pitchFamily="34" charset="0"/>
              </a:defRPr>
            </a:lvl9pPr>
          </a:lstStyle>
          <a:p>
            <a:pPr eaLnBrk="1" hangingPunct="1">
              <a:spcBef>
                <a:spcPts val="100"/>
              </a:spcBef>
              <a:buFontTx/>
              <a:buAutoNum type="arabicPeriod"/>
            </a:pPr>
            <a:r>
              <a:rPr lang="en-US" altLang="en-US" sz="2400">
                <a:cs typeface="Calibri" panose="020F0502020204030204" pitchFamily="34" charset="0"/>
              </a:rPr>
              <a:t>Η σερβιτόρα έδειξε να υποτιμά επίτηδες τους δυο</a:t>
            </a:r>
          </a:p>
          <a:p>
            <a:pPr eaLnBrk="1" hangingPunct="1"/>
            <a:r>
              <a:rPr lang="el-GR" altLang="en-US" sz="2400">
                <a:cs typeface="Calibri" panose="020F0502020204030204" pitchFamily="34" charset="0"/>
              </a:rPr>
              <a:t>    </a:t>
            </a:r>
            <a:r>
              <a:rPr lang="en-US" altLang="en-US" sz="2400">
                <a:cs typeface="Calibri" panose="020F0502020204030204" pitchFamily="34" charset="0"/>
              </a:rPr>
              <a:t>Αμερικάνους, καθώς αντιπαθεί την υπεροπτική μερικές φορές</a:t>
            </a:r>
          </a:p>
          <a:p>
            <a:pPr eaLnBrk="1" hangingPunct="1"/>
            <a:r>
              <a:rPr lang="el-GR" altLang="en-US" sz="2400">
                <a:cs typeface="Calibri" panose="020F0502020204030204" pitchFamily="34" charset="0"/>
              </a:rPr>
              <a:t>    </a:t>
            </a:r>
            <a:r>
              <a:rPr lang="en-US" altLang="en-US" sz="2400">
                <a:cs typeface="Calibri" panose="020F0502020204030204" pitchFamily="34" charset="0"/>
              </a:rPr>
              <a:t>στάση που έχουν οι Αμερικάνοι τουρίστες.</a:t>
            </a:r>
          </a:p>
          <a:p>
            <a:pPr eaLnBrk="1" hangingPunct="1">
              <a:buFontTx/>
              <a:buAutoNum type="arabicPeriod" startAt="2"/>
            </a:pPr>
            <a:r>
              <a:rPr lang="en-US" altLang="en-US" sz="2400">
                <a:cs typeface="Calibri" panose="020F0502020204030204" pitchFamily="34" charset="0"/>
              </a:rPr>
              <a:t>Το εστιατόριο ήταν φτηνό και δεν υπήρχαν άλλοι διαθέσιμοι  κατάλογοι.</a:t>
            </a:r>
          </a:p>
          <a:p>
            <a:pPr eaLnBrk="1" hangingPunct="1">
              <a:buFontTx/>
              <a:buAutoNum type="arabicPeriod" startAt="2"/>
            </a:pPr>
            <a:r>
              <a:rPr lang="en-US" altLang="en-US" sz="2400">
                <a:cs typeface="Calibri" panose="020F0502020204030204" pitchFamily="34" charset="0"/>
              </a:rPr>
              <a:t>Η σερβιτόρα υπέθεσε ότι οι Αμερικάνοι δεν θα καταλάβαιναν</a:t>
            </a:r>
          </a:p>
          <a:p>
            <a:pPr eaLnBrk="1" hangingPunct="1"/>
            <a:r>
              <a:rPr lang="el-GR" altLang="en-US" sz="2400">
                <a:cs typeface="Calibri" panose="020F0502020204030204" pitchFamily="34" charset="0"/>
              </a:rPr>
              <a:t>   </a:t>
            </a:r>
            <a:r>
              <a:rPr lang="en-US" altLang="en-US" sz="2400">
                <a:cs typeface="Calibri" panose="020F0502020204030204" pitchFamily="34" charset="0"/>
              </a:rPr>
              <a:t> βραζιλιάνικο μενού και έτσι δεν μπήκε στον κόπο να  τους</a:t>
            </a:r>
            <a:r>
              <a:rPr lang="el-GR" altLang="en-US" sz="2400">
                <a:cs typeface="Calibri" panose="020F0502020204030204" pitchFamily="34" charset="0"/>
              </a:rPr>
              <a:t> </a:t>
            </a:r>
            <a:r>
              <a:rPr lang="en-US" altLang="en-US" sz="2400">
                <a:cs typeface="Calibri" panose="020F0502020204030204" pitchFamily="34" charset="0"/>
              </a:rPr>
              <a:t>δώσει έξτρα καταλόγους.</a:t>
            </a:r>
          </a:p>
          <a:p>
            <a:pPr eaLnBrk="1" hangingPunct="1">
              <a:buFontTx/>
              <a:buAutoNum type="arabicPeriod" startAt="4"/>
            </a:pPr>
            <a:r>
              <a:rPr lang="en-US" altLang="en-US" sz="2400">
                <a:cs typeface="Calibri" panose="020F0502020204030204" pitchFamily="34" charset="0"/>
              </a:rPr>
              <a:t>Οι Βραζιλιάνοι δεν κατανοούν ποια είναι η χρησιμότητα του</a:t>
            </a:r>
          </a:p>
          <a:p>
            <a:pPr eaLnBrk="1" hangingPunct="1"/>
            <a:r>
              <a:rPr lang="el-GR" altLang="en-US" sz="2400">
                <a:cs typeface="Calibri" panose="020F0502020204030204" pitchFamily="34" charset="0"/>
              </a:rPr>
              <a:t>   </a:t>
            </a:r>
            <a:r>
              <a:rPr lang="en-US" altLang="en-US" sz="2400">
                <a:cs typeface="Calibri" panose="020F0502020204030204" pitchFamily="34" charset="0"/>
              </a:rPr>
              <a:t>ατομικού καταλόγου.</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bject 2">
            <a:extLst>
              <a:ext uri="{FF2B5EF4-FFF2-40B4-BE49-F238E27FC236}">
                <a16:creationId xmlns:a16="http://schemas.microsoft.com/office/drawing/2014/main" id="{DFBA40D5-CAD8-2CFC-5BA5-AB3815419CE4}"/>
              </a:ext>
            </a:extLst>
          </p:cNvPr>
          <p:cNvSpPr txBox="1">
            <a:spLocks noChangeArrowheads="1"/>
          </p:cNvSpPr>
          <p:nvPr/>
        </p:nvSpPr>
        <p:spPr bwMode="auto">
          <a:xfrm>
            <a:off x="523875" y="958850"/>
            <a:ext cx="8008938" cy="4598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355600" indent="-342900">
              <a:tabLst>
                <a:tab pos="355600" algn="l"/>
              </a:tabLst>
              <a:defRPr>
                <a:solidFill>
                  <a:schemeClr val="tx1"/>
                </a:solidFill>
                <a:latin typeface="Calibri" panose="020F0502020204030204" pitchFamily="34" charset="0"/>
              </a:defRPr>
            </a:lvl1pPr>
            <a:lvl2pPr marL="742950" indent="-285750">
              <a:tabLst>
                <a:tab pos="355600" algn="l"/>
              </a:tabLst>
              <a:defRPr>
                <a:solidFill>
                  <a:schemeClr val="tx1"/>
                </a:solidFill>
                <a:latin typeface="Calibri" panose="020F0502020204030204" pitchFamily="34" charset="0"/>
              </a:defRPr>
            </a:lvl2pPr>
            <a:lvl3pPr marL="1143000" indent="-228600">
              <a:tabLst>
                <a:tab pos="355600" algn="l"/>
              </a:tabLst>
              <a:defRPr>
                <a:solidFill>
                  <a:schemeClr val="tx1"/>
                </a:solidFill>
                <a:latin typeface="Calibri" panose="020F0502020204030204" pitchFamily="34" charset="0"/>
              </a:defRPr>
            </a:lvl3pPr>
            <a:lvl4pPr marL="1600200" indent="-228600">
              <a:tabLst>
                <a:tab pos="355600" algn="l"/>
              </a:tabLst>
              <a:defRPr>
                <a:solidFill>
                  <a:schemeClr val="tx1"/>
                </a:solidFill>
                <a:latin typeface="Calibri" panose="020F0502020204030204" pitchFamily="34" charset="0"/>
              </a:defRPr>
            </a:lvl4pPr>
            <a:lvl5pPr marL="2057400" indent="-228600">
              <a:tabLst>
                <a:tab pos="35560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9pPr>
          </a:lstStyle>
          <a:p>
            <a:pPr eaLnBrk="1" hangingPunct="1">
              <a:spcBef>
                <a:spcPts val="100"/>
              </a:spcBef>
              <a:buFontTx/>
              <a:buAutoNum type="arabicPeriod"/>
            </a:pPr>
            <a:r>
              <a:rPr lang="en-US" altLang="en-US" sz="2400" dirty="0" err="1">
                <a:cs typeface="Calibri" panose="020F0502020204030204" pitchFamily="34" charset="0"/>
              </a:rPr>
              <a:t>Δεν</a:t>
            </a:r>
            <a:r>
              <a:rPr lang="en-US" altLang="en-US" sz="2400" dirty="0">
                <a:cs typeface="Calibri" panose="020F0502020204030204" pitchFamily="34" charset="0"/>
              </a:rPr>
              <a:t> υπ</a:t>
            </a:r>
            <a:r>
              <a:rPr lang="en-US" altLang="en-US" sz="2400" dirty="0" err="1">
                <a:cs typeface="Calibri" panose="020F0502020204030204" pitchFamily="34" charset="0"/>
              </a:rPr>
              <a:t>άρχουν</a:t>
            </a:r>
            <a:r>
              <a:rPr lang="en-US" altLang="en-US" sz="2400" dirty="0">
                <a:cs typeface="Calibri" panose="020F0502020204030204" pitchFamily="34" charset="0"/>
              </a:rPr>
              <a:t> σα</a:t>
            </a:r>
            <a:r>
              <a:rPr lang="en-US" altLang="en-US" sz="2400" dirty="0" err="1">
                <a:cs typeface="Calibri" panose="020F0502020204030204" pitchFamily="34" charset="0"/>
              </a:rPr>
              <a:t>φείς</a:t>
            </a:r>
            <a:r>
              <a:rPr lang="en-US" altLang="en-US" sz="2400" dirty="0">
                <a:cs typeface="Calibri" panose="020F0502020204030204" pitchFamily="34" charset="0"/>
              </a:rPr>
              <a:t> </a:t>
            </a:r>
            <a:r>
              <a:rPr lang="en-US" altLang="en-US" sz="2400" dirty="0" err="1">
                <a:cs typeface="Calibri" panose="020F0502020204030204" pitchFamily="34" charset="0"/>
              </a:rPr>
              <a:t>ενδείξεις</a:t>
            </a:r>
            <a:r>
              <a:rPr lang="en-US" altLang="en-US" sz="2400" dirty="0">
                <a:cs typeface="Calibri" panose="020F0502020204030204" pitchFamily="34" charset="0"/>
              </a:rPr>
              <a:t> </a:t>
            </a:r>
            <a:r>
              <a:rPr lang="en-US" altLang="en-US" sz="2400" dirty="0" err="1">
                <a:cs typeface="Calibri" panose="020F0502020204030204" pitchFamily="34" charset="0"/>
              </a:rPr>
              <a:t>ότι</a:t>
            </a:r>
            <a:r>
              <a:rPr lang="en-US" altLang="en-US" sz="2400" dirty="0">
                <a:cs typeface="Calibri" panose="020F0502020204030204" pitchFamily="34" charset="0"/>
              </a:rPr>
              <a:t> α</a:t>
            </a:r>
            <a:r>
              <a:rPr lang="en-US" altLang="en-US" sz="2400" dirty="0" err="1">
                <a:cs typeface="Calibri" panose="020F0502020204030204" pitchFamily="34" charset="0"/>
              </a:rPr>
              <a:t>υτή</a:t>
            </a:r>
            <a:r>
              <a:rPr lang="en-US" altLang="en-US" sz="2400" dirty="0">
                <a:cs typeface="Calibri" panose="020F0502020204030204" pitchFamily="34" charset="0"/>
              </a:rPr>
              <a:t> </a:t>
            </a:r>
            <a:r>
              <a:rPr lang="en-US" altLang="en-US" sz="2400" dirty="0" err="1">
                <a:cs typeface="Calibri" panose="020F0502020204030204" pitchFamily="34" charset="0"/>
              </a:rPr>
              <a:t>είν</a:t>
            </a:r>
            <a:r>
              <a:rPr lang="en-US" altLang="en-US" sz="2400" dirty="0">
                <a:cs typeface="Calibri" panose="020F0502020204030204" pitchFamily="34" charset="0"/>
              </a:rPr>
              <a:t>αι η σωστή</a:t>
            </a:r>
            <a:r>
              <a:rPr lang="el-GR" altLang="en-US" sz="2400" dirty="0">
                <a:cs typeface="Calibri" panose="020F0502020204030204" pitchFamily="34" charset="0"/>
              </a:rPr>
              <a:t> </a:t>
            </a:r>
            <a:r>
              <a:rPr lang="en-US" altLang="en-US" sz="2400" dirty="0" err="1">
                <a:cs typeface="Calibri" panose="020F0502020204030204" pitchFamily="34" charset="0"/>
              </a:rPr>
              <a:t>εξήγηση</a:t>
            </a:r>
            <a:r>
              <a:rPr lang="en-US" altLang="en-US" sz="2400" dirty="0">
                <a:cs typeface="Calibri" panose="020F0502020204030204" pitchFamily="34" charset="0"/>
              </a:rPr>
              <a:t>. </a:t>
            </a:r>
            <a:r>
              <a:rPr lang="en-US" altLang="en-US" sz="2400" dirty="0" err="1">
                <a:cs typeface="Calibri" panose="020F0502020204030204" pitchFamily="34" charset="0"/>
              </a:rPr>
              <a:t>Γενικά</a:t>
            </a:r>
            <a:r>
              <a:rPr lang="en-US" altLang="en-US" sz="2400" dirty="0">
                <a:cs typeface="Calibri" panose="020F0502020204030204" pitchFamily="34" charset="0"/>
              </a:rPr>
              <a:t> </a:t>
            </a:r>
            <a:r>
              <a:rPr lang="en-US" altLang="en-US" sz="2400" dirty="0" err="1">
                <a:cs typeface="Calibri" panose="020F0502020204030204" pitchFamily="34" charset="0"/>
              </a:rPr>
              <a:t>οι</a:t>
            </a:r>
            <a:r>
              <a:rPr lang="en-US" altLang="en-US" sz="2400" dirty="0">
                <a:cs typeface="Calibri" panose="020F0502020204030204" pitchFamily="34" charset="0"/>
              </a:rPr>
              <a:t> </a:t>
            </a:r>
            <a:r>
              <a:rPr lang="en-US" altLang="en-US" sz="2400" dirty="0" err="1">
                <a:cs typeface="Calibri" panose="020F0502020204030204" pitchFamily="34" charset="0"/>
              </a:rPr>
              <a:t>Βρ</a:t>
            </a:r>
            <a:r>
              <a:rPr lang="en-US" altLang="en-US" sz="2400" dirty="0">
                <a:cs typeface="Calibri" panose="020F0502020204030204" pitchFamily="34" charset="0"/>
              </a:rPr>
              <a:t>αζιλιάνοι δεν έχουν ισχυρή αρνητική</a:t>
            </a:r>
            <a:r>
              <a:rPr lang="el-GR" altLang="en-US" sz="2400" dirty="0">
                <a:cs typeface="Calibri" panose="020F0502020204030204" pitchFamily="34" charset="0"/>
              </a:rPr>
              <a:t> </a:t>
            </a:r>
            <a:r>
              <a:rPr lang="en-US" altLang="en-US" sz="2400" dirty="0">
                <a:cs typeface="Calibri" panose="020F0502020204030204" pitchFamily="34" charset="0"/>
              </a:rPr>
              <a:t>π</a:t>
            </a:r>
            <a:r>
              <a:rPr lang="en-US" altLang="en-US" sz="2400" dirty="0" err="1">
                <a:cs typeface="Calibri" panose="020F0502020204030204" pitchFamily="34" charset="0"/>
              </a:rPr>
              <a:t>ροδιάθεση</a:t>
            </a:r>
            <a:r>
              <a:rPr lang="en-US" altLang="en-US" sz="2400" dirty="0">
                <a:cs typeface="Calibri" panose="020F0502020204030204" pitchFamily="34" charset="0"/>
              </a:rPr>
              <a:t> απ</a:t>
            </a:r>
            <a:r>
              <a:rPr lang="en-US" altLang="en-US" sz="2400" dirty="0" err="1">
                <a:cs typeface="Calibri" panose="020F0502020204030204" pitchFamily="34" charset="0"/>
              </a:rPr>
              <a:t>έν</a:t>
            </a:r>
            <a:r>
              <a:rPr lang="en-US" altLang="en-US" sz="2400" dirty="0">
                <a:cs typeface="Calibri" panose="020F0502020204030204" pitchFamily="34" charset="0"/>
              </a:rPr>
              <a:t>αντι στους Αμερικάνους και η σερβιτόρα</a:t>
            </a:r>
            <a:r>
              <a:rPr lang="el-GR" altLang="en-US" sz="2400" dirty="0">
                <a:cs typeface="Calibri" panose="020F0502020204030204" pitchFamily="34" charset="0"/>
              </a:rPr>
              <a:t> </a:t>
            </a:r>
            <a:r>
              <a:rPr lang="en-US" altLang="en-US" sz="2400" dirty="0" err="1">
                <a:cs typeface="Calibri" panose="020F0502020204030204" pitchFamily="34" charset="0"/>
              </a:rPr>
              <a:t>κάθε</a:t>
            </a:r>
            <a:r>
              <a:rPr lang="en-US" altLang="en-US" sz="2400" dirty="0">
                <a:cs typeface="Calibri" panose="020F0502020204030204" pitchFamily="34" charset="0"/>
              </a:rPr>
              <a:t> </a:t>
            </a:r>
            <a:r>
              <a:rPr lang="en-US" altLang="en-US" sz="2400" dirty="0" err="1">
                <a:cs typeface="Calibri" panose="020F0502020204030204" pitchFamily="34" charset="0"/>
              </a:rPr>
              <a:t>άλλο</a:t>
            </a:r>
            <a:r>
              <a:rPr lang="en-US" altLang="en-US" sz="2400" dirty="0">
                <a:cs typeface="Calibri" panose="020F0502020204030204" pitchFamily="34" charset="0"/>
              </a:rPr>
              <a:t> πα</a:t>
            </a:r>
            <a:r>
              <a:rPr lang="en-US" altLang="en-US" sz="2400" dirty="0" err="1">
                <a:cs typeface="Calibri" panose="020F0502020204030204" pitchFamily="34" charset="0"/>
              </a:rPr>
              <a:t>ρά</a:t>
            </a:r>
            <a:r>
              <a:rPr lang="en-US" altLang="en-US" sz="2400" dirty="0">
                <a:cs typeface="Calibri" panose="020F0502020204030204" pitchFamily="34" charset="0"/>
              </a:rPr>
              <a:t> θα </a:t>
            </a:r>
            <a:r>
              <a:rPr lang="en-US" altLang="en-US" sz="2400" dirty="0" err="1">
                <a:cs typeface="Calibri" panose="020F0502020204030204" pitchFamily="34" charset="0"/>
              </a:rPr>
              <a:t>τους</a:t>
            </a:r>
            <a:r>
              <a:rPr lang="en-US" altLang="en-US" sz="2400" dirty="0">
                <a:cs typeface="Calibri" panose="020F0502020204030204" pitchFamily="34" charset="0"/>
              </a:rPr>
              <a:t> </a:t>
            </a:r>
            <a:r>
              <a:rPr lang="en-US" altLang="en-US" sz="2400" dirty="0" err="1">
                <a:cs typeface="Calibri" panose="020F0502020204030204" pitchFamily="34" charset="0"/>
              </a:rPr>
              <a:t>εκνεύριζε</a:t>
            </a:r>
            <a:r>
              <a:rPr lang="en-US" altLang="en-US" sz="2400" dirty="0">
                <a:cs typeface="Calibri" panose="020F0502020204030204" pitchFamily="34" charset="0"/>
              </a:rPr>
              <a:t> κα</a:t>
            </a:r>
            <a:r>
              <a:rPr lang="en-US" altLang="en-US" sz="2400" dirty="0" err="1">
                <a:cs typeface="Calibri" panose="020F0502020204030204" pitchFamily="34" charset="0"/>
              </a:rPr>
              <a:t>θώς</a:t>
            </a:r>
            <a:r>
              <a:rPr lang="en-US" altLang="en-US" sz="2400" dirty="0">
                <a:cs typeface="Calibri" panose="020F0502020204030204" pitchFamily="34" charset="0"/>
              </a:rPr>
              <a:t> </a:t>
            </a:r>
            <a:r>
              <a:rPr lang="en-US" altLang="en-US" sz="2400" dirty="0" err="1">
                <a:cs typeface="Calibri" panose="020F0502020204030204" pitchFamily="34" charset="0"/>
              </a:rPr>
              <a:t>χρειάζετ</a:t>
            </a:r>
            <a:r>
              <a:rPr lang="en-US" altLang="en-US" sz="2400" dirty="0">
                <a:cs typeface="Calibri" panose="020F0502020204030204" pitchFamily="34" charset="0"/>
              </a:rPr>
              <a:t>αι το πολύ  γενναιόδωρο φιλοδώρημά τους.</a:t>
            </a:r>
          </a:p>
          <a:p>
            <a:pPr eaLnBrk="1" hangingPunct="1">
              <a:spcBef>
                <a:spcPts val="575"/>
              </a:spcBef>
              <a:buFontTx/>
              <a:buAutoNum type="arabicPeriod" startAt="2"/>
            </a:pPr>
            <a:r>
              <a:rPr lang="en-US" altLang="en-US" sz="2400" dirty="0" err="1">
                <a:cs typeface="Calibri" panose="020F0502020204030204" pitchFamily="34" charset="0"/>
              </a:rPr>
              <a:t>Δεν</a:t>
            </a:r>
            <a:r>
              <a:rPr lang="en-US" altLang="en-US" sz="2400" dirty="0">
                <a:cs typeface="Calibri" panose="020F0502020204030204" pitchFamily="34" charset="0"/>
              </a:rPr>
              <a:t> </a:t>
            </a:r>
            <a:r>
              <a:rPr lang="en-US" altLang="en-US" sz="2400" dirty="0" err="1">
                <a:cs typeface="Calibri" panose="020F0502020204030204" pitchFamily="34" charset="0"/>
              </a:rPr>
              <a:t>είν</a:t>
            </a:r>
            <a:r>
              <a:rPr lang="en-US" altLang="en-US" sz="2400" dirty="0">
                <a:cs typeface="Calibri" panose="020F0502020204030204" pitchFamily="34" charset="0"/>
              </a:rPr>
              <a:t>αι πιθανή αυτή η εξήγηση καθώς οι Βραζιλιάνοι</a:t>
            </a:r>
            <a:r>
              <a:rPr lang="el-GR" altLang="en-US" sz="2400" dirty="0">
                <a:cs typeface="Calibri" panose="020F0502020204030204" pitchFamily="34" charset="0"/>
              </a:rPr>
              <a:t> </a:t>
            </a:r>
            <a:r>
              <a:rPr lang="en-US" altLang="en-US" sz="2400" dirty="0">
                <a:cs typeface="Calibri" panose="020F0502020204030204" pitchFamily="34" charset="0"/>
              </a:rPr>
              <a:t>σπ</a:t>
            </a:r>
            <a:r>
              <a:rPr lang="en-US" altLang="en-US" sz="2400" dirty="0" err="1">
                <a:cs typeface="Calibri" panose="020F0502020204030204" pitchFamily="34" charset="0"/>
              </a:rPr>
              <a:t>άνι</a:t>
            </a:r>
            <a:r>
              <a:rPr lang="en-US" altLang="en-US" sz="2400" dirty="0">
                <a:cs typeface="Calibri" panose="020F0502020204030204" pitchFamily="34" charset="0"/>
              </a:rPr>
              <a:t>α μάλλον θα πήγαιναν τους Αμερικάνους φίλους τους  σε ένα πολύ φτηνό εστιατόριο (σε ένα τέτοιο μάλιστα είναι  πιθανό να μην υπάρχει καθόλου κατάλογος).</a:t>
            </a:r>
          </a:p>
          <a:p>
            <a:pPr algn="just" eaLnBrk="1" hangingPunct="1">
              <a:spcBef>
                <a:spcPts val="575"/>
              </a:spcBef>
              <a:buFontTx/>
              <a:buAutoNum type="arabicPeriod" startAt="3"/>
            </a:pPr>
            <a:r>
              <a:rPr lang="en-US" altLang="en-US" sz="2400" dirty="0">
                <a:cs typeface="Calibri" panose="020F0502020204030204" pitchFamily="34" charset="0"/>
              </a:rPr>
              <a:t>Η </a:t>
            </a:r>
            <a:r>
              <a:rPr lang="en-US" altLang="en-US" sz="2400" dirty="0" err="1">
                <a:cs typeface="Calibri" panose="020F0502020204030204" pitchFamily="34" charset="0"/>
              </a:rPr>
              <a:t>εξήγηση</a:t>
            </a:r>
            <a:r>
              <a:rPr lang="en-US" altLang="en-US" sz="2400" dirty="0">
                <a:cs typeface="Calibri" panose="020F0502020204030204" pitchFamily="34" charset="0"/>
              </a:rPr>
              <a:t> α</a:t>
            </a:r>
            <a:r>
              <a:rPr lang="en-US" altLang="en-US" sz="2400" dirty="0" err="1">
                <a:cs typeface="Calibri" panose="020F0502020204030204" pitchFamily="34" charset="0"/>
              </a:rPr>
              <a:t>υτή</a:t>
            </a:r>
            <a:r>
              <a:rPr lang="en-US" altLang="en-US" sz="2400" dirty="0">
                <a:cs typeface="Calibri" panose="020F0502020204030204" pitchFamily="34" charset="0"/>
              </a:rPr>
              <a:t> </a:t>
            </a:r>
            <a:r>
              <a:rPr lang="en-US" altLang="en-US" sz="2400" dirty="0" err="1">
                <a:cs typeface="Calibri" panose="020F0502020204030204" pitchFamily="34" charset="0"/>
              </a:rPr>
              <a:t>δεν</a:t>
            </a:r>
            <a:r>
              <a:rPr lang="en-US" altLang="en-US" sz="2400" dirty="0">
                <a:cs typeface="Calibri" panose="020F0502020204030204" pitchFamily="34" charset="0"/>
              </a:rPr>
              <a:t> μπ</a:t>
            </a:r>
            <a:r>
              <a:rPr lang="en-US" altLang="en-US" sz="2400" dirty="0" err="1">
                <a:cs typeface="Calibri" panose="020F0502020204030204" pitchFamily="34" charset="0"/>
              </a:rPr>
              <a:t>ορεί</a:t>
            </a:r>
            <a:r>
              <a:rPr lang="en-US" altLang="en-US" sz="2400" dirty="0">
                <a:cs typeface="Calibri" panose="020F0502020204030204" pitchFamily="34" charset="0"/>
              </a:rPr>
              <a:t> να </a:t>
            </a:r>
            <a:r>
              <a:rPr lang="en-US" altLang="en-US" sz="2400" dirty="0" err="1">
                <a:cs typeface="Calibri" panose="020F0502020204030204" pitchFamily="34" charset="0"/>
              </a:rPr>
              <a:t>ισχύει</a:t>
            </a:r>
            <a:r>
              <a:rPr lang="en-US" altLang="en-US" sz="2400" dirty="0">
                <a:cs typeface="Calibri" panose="020F0502020204030204" pitchFamily="34" charset="0"/>
              </a:rPr>
              <a:t> κα</a:t>
            </a:r>
            <a:r>
              <a:rPr lang="en-US" altLang="en-US" sz="2400" dirty="0" err="1">
                <a:cs typeface="Calibri" panose="020F0502020204030204" pitchFamily="34" charset="0"/>
              </a:rPr>
              <a:t>θώς</a:t>
            </a:r>
            <a:r>
              <a:rPr lang="en-US" altLang="en-US" sz="2400" dirty="0">
                <a:cs typeface="Calibri" panose="020F0502020204030204" pitchFamily="34" charset="0"/>
              </a:rPr>
              <a:t> η </a:t>
            </a:r>
            <a:r>
              <a:rPr lang="en-US" altLang="en-US" sz="2400" dirty="0" err="1">
                <a:cs typeface="Calibri" panose="020F0502020204030204" pitchFamily="34" charset="0"/>
              </a:rPr>
              <a:t>σερ</a:t>
            </a:r>
            <a:r>
              <a:rPr lang="en-US" altLang="en-US" sz="2400" dirty="0">
                <a:cs typeface="Calibri" panose="020F0502020204030204" pitchFamily="34" charset="0"/>
              </a:rPr>
              <a:t>βιτόρα θα  έμπαινε στη διαδικασία να ελέγξει αν οι Αμερικάνοι ή οι</a:t>
            </a:r>
            <a:r>
              <a:rPr lang="el-GR" altLang="en-US" sz="2400" dirty="0">
                <a:cs typeface="Calibri" panose="020F0502020204030204" pitchFamily="34" charset="0"/>
              </a:rPr>
              <a:t> </a:t>
            </a:r>
            <a:r>
              <a:rPr lang="en-US" altLang="en-US" sz="2400" dirty="0" err="1">
                <a:cs typeface="Calibri" panose="020F0502020204030204" pitchFamily="34" charset="0"/>
              </a:rPr>
              <a:t>Βρ</a:t>
            </a:r>
            <a:r>
              <a:rPr lang="en-US" altLang="en-US" sz="2400" dirty="0">
                <a:cs typeface="Calibri" panose="020F0502020204030204" pitchFamily="34" charset="0"/>
              </a:rPr>
              <a:t>αζιλιάνοι καταλάβαιναν ή όχι τον κατάλογο.</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bject 2">
            <a:extLst>
              <a:ext uri="{FF2B5EF4-FFF2-40B4-BE49-F238E27FC236}">
                <a16:creationId xmlns:a16="http://schemas.microsoft.com/office/drawing/2014/main" id="{CEE7E916-E6A5-B454-533F-58576EE1F71B}"/>
              </a:ext>
            </a:extLst>
          </p:cNvPr>
          <p:cNvSpPr txBox="1">
            <a:spLocks noChangeArrowheads="1"/>
          </p:cNvSpPr>
          <p:nvPr/>
        </p:nvSpPr>
        <p:spPr bwMode="auto">
          <a:xfrm>
            <a:off x="523875" y="504825"/>
            <a:ext cx="8101013" cy="520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3335"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00"/>
              </a:spcBef>
            </a:pPr>
            <a:r>
              <a:rPr lang="en-US" altLang="en-US" sz="2000">
                <a:cs typeface="Calibri" panose="020F0502020204030204" pitchFamily="34" charset="0"/>
              </a:rPr>
              <a:t>4. Αυτή είναι η πιο πιθανή εξήγηση απ΄όλες. Οι Βραζιλιάνοι είναι  περισσότερο προσανατολισμένοι στην ομάδα απ΄ότι οι Αμερικάνοι που είναι  περισσότεροι ατομικιστές. Έτσι, αναμένεται να παίρνουν αποφάσεις ,πχ. για  το τί θα παραγγείλουν, ομαδικά ή αφήνοντας τον μεγαλύτερο της παρέας ή  τον οικοδεσπότη να προτείνει τί θα φάνε. Επομένως, ο ένας κατάλογος είναι  αρκετός και η σερβιτόρα δεν μπορεί να καταλάβει την ανάγκη για  περισσότερους. Οι ταξιδιώτες που προέρχονται από κουλτούρες (όπως η  Βόρεια Αμερική) με πιο ατομοκεντρικό προσανατολισμό θα αντιμετωπίσουν  σε τέτοιες χώρες ανάλογες καταστάσεις, όπου θα νιώσουν ότι τα ατομικά  τους δικαιώματα ή η ταυτότητά τους αγνοώντας ή συρρικνώνονται. Αυτή η  δυσκολία μπορεί να έγκειται στο ότι τα άτομα με αυτή την εσωτερικευμένη  αντίληψη της ατομικότητας δεν έχουν αναπτύξει τόσο κάποιες κοινωνικές  δεξιότητες και γι΄αυτό νιώθουν άβολα να πάρουν αποφάσεις με ομαδικό  τρόπο ή να εκφράσουν τις επιθυμίες τους μέσα σε μια ομάδα. Αντίστροφα,  άτομα που προέρχονται από κουλτούρες που υπερέχει το ομαδικό πνεύμα  συχνά αισθάνονται παραμελημένα, ευάλωτα και πιεσμένα όταν χρειάζεται  να λάβουν αποφάσεις και να κινητοποιηθούν σε ατομικό επίπεδο.</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bject 2">
            <a:extLst>
              <a:ext uri="{FF2B5EF4-FFF2-40B4-BE49-F238E27FC236}">
                <a16:creationId xmlns:a16="http://schemas.microsoft.com/office/drawing/2014/main" id="{2727CA68-C6DE-3C10-BF47-EC9603F12696}"/>
              </a:ext>
            </a:extLst>
          </p:cNvPr>
          <p:cNvSpPr>
            <a:spLocks noGrp="1" noChangeArrowheads="1"/>
          </p:cNvSpPr>
          <p:nvPr>
            <p:ph type="title"/>
          </p:nvPr>
        </p:nvSpPr>
        <p:spPr>
          <a:xfrm>
            <a:off x="1150938" y="214313"/>
            <a:ext cx="6842125" cy="1304925"/>
          </a:xfrm>
        </p:spPr>
        <p:txBody>
          <a:bodyPr tIns="12700">
            <a:normAutofit/>
          </a:bodyPr>
          <a:lstStyle/>
          <a:p>
            <a:pPr marL="20638" eaLnBrk="1" hangingPunct="1">
              <a:spcBef>
                <a:spcPts val="100"/>
              </a:spcBef>
            </a:pPr>
            <a:r>
              <a:rPr lang="en-US" altLang="en-US" sz="2800" dirty="0" err="1">
                <a:latin typeface="Calibri" panose="020F0502020204030204" pitchFamily="34" charset="0"/>
                <a:cs typeface="Calibri" panose="020F0502020204030204" pitchFamily="34" charset="0"/>
              </a:rPr>
              <a:t>Οι</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δεξι</a:t>
            </a:r>
            <a:r>
              <a:rPr lang="el-GR" altLang="en-US" sz="2800" dirty="0">
                <a:latin typeface="Calibri" panose="020F0502020204030204" pitchFamily="34" charset="0"/>
                <a:cs typeface="Calibri" panose="020F0502020204030204" pitchFamily="34" charset="0"/>
              </a:rPr>
              <a:t>ο</a:t>
            </a:r>
            <a:r>
              <a:rPr lang="en-US" altLang="en-US" sz="2800" dirty="0" err="1">
                <a:latin typeface="Calibri" panose="020F0502020204030204" pitchFamily="34" charset="0"/>
                <a:cs typeface="Calibri" panose="020F0502020204030204" pitchFamily="34" charset="0"/>
              </a:rPr>
              <a:t>τητες</a:t>
            </a:r>
            <a:r>
              <a:rPr lang="en-US" altLang="en-US" sz="2800" dirty="0">
                <a:latin typeface="Calibri" panose="020F0502020204030204" pitchFamily="34" charset="0"/>
                <a:cs typeface="Calibri" panose="020F0502020204030204" pitchFamily="34" charset="0"/>
              </a:rPr>
              <a:t> και τα χαρα</a:t>
            </a:r>
            <a:r>
              <a:rPr lang="en-US" altLang="en-US" sz="2800" dirty="0" err="1">
                <a:latin typeface="Calibri" panose="020F0502020204030204" pitchFamily="34" charset="0"/>
                <a:cs typeface="Calibri" panose="020F0502020204030204" pitchFamily="34" charset="0"/>
              </a:rPr>
              <a:t>κτηριστικ</a:t>
            </a:r>
            <a:r>
              <a:rPr lang="el-GR" altLang="en-US" sz="2800" dirty="0">
                <a:latin typeface="Calibri" panose="020F0502020204030204" pitchFamily="34" charset="0"/>
                <a:cs typeface="Calibri" panose="020F0502020204030204" pitchFamily="34" charset="0"/>
              </a:rPr>
              <a:t>α</a:t>
            </a:r>
            <a:r>
              <a:rPr lang="en-US" altLang="en-US" sz="2800" dirty="0">
                <a:latin typeface="Calibri" panose="020F0502020204030204" pitchFamily="34" charset="0"/>
                <a:cs typeface="Calibri" panose="020F0502020204030204" pitchFamily="34" charset="0"/>
              </a:rPr>
              <a:t>  </a:t>
            </a:r>
            <a:r>
              <a:rPr lang="en-US" altLang="en-US" sz="2800" dirty="0" err="1">
                <a:latin typeface="Calibri" panose="020F0502020204030204" pitchFamily="34" charset="0"/>
                <a:cs typeface="Calibri" panose="020F0502020204030204" pitchFamily="34" charset="0"/>
              </a:rPr>
              <a:t>του</a:t>
            </a:r>
            <a:r>
              <a:rPr lang="en-US" altLang="en-US" sz="2800" dirty="0">
                <a:latin typeface="Calibri" panose="020F0502020204030204" pitchFamily="34" charset="0"/>
                <a:cs typeface="Calibri" panose="020F0502020204030204" pitchFamily="34" charset="0"/>
              </a:rPr>
              <a:t>/</a:t>
            </a:r>
            <a:r>
              <a:rPr lang="en-US" altLang="en-US" sz="2800" dirty="0" err="1">
                <a:latin typeface="Calibri" panose="020F0502020204030204" pitchFamily="34" charset="0"/>
                <a:cs typeface="Calibri" panose="020F0502020204030204" pitchFamily="34" charset="0"/>
              </a:rPr>
              <a:t>της</a:t>
            </a:r>
            <a:r>
              <a:rPr lang="en-US" altLang="en-US" sz="2800" dirty="0">
                <a:latin typeface="Calibri" panose="020F0502020204030204" pitchFamily="34" charset="0"/>
                <a:cs typeface="Calibri" panose="020F0502020204030204" pitchFamily="34" charset="0"/>
              </a:rPr>
              <a:t> π</a:t>
            </a:r>
            <a:r>
              <a:rPr lang="en-US" altLang="en-US" sz="2800" dirty="0" err="1">
                <a:latin typeface="Calibri" panose="020F0502020204030204" pitchFamily="34" charset="0"/>
                <a:cs typeface="Calibri" panose="020F0502020204030204" pitchFamily="34" charset="0"/>
              </a:rPr>
              <a:t>ολιτισμικ</a:t>
            </a:r>
            <a:r>
              <a:rPr lang="el-GR" altLang="en-US" sz="2800" dirty="0">
                <a:latin typeface="Calibri" panose="020F0502020204030204" pitchFamily="34" charset="0"/>
                <a:cs typeface="Calibri" panose="020F0502020204030204" pitchFamily="34" charset="0"/>
              </a:rPr>
              <a:t>α</a:t>
            </a:r>
            <a:r>
              <a:rPr lang="en-US" altLang="en-US" sz="2800" dirty="0">
                <a:latin typeface="Calibri" panose="020F0502020204030204" pitchFamily="34" charset="0"/>
                <a:cs typeface="Calibri" panose="020F0502020204030204" pitchFamily="34" charset="0"/>
              </a:rPr>
              <a:t> επα</a:t>
            </a:r>
            <a:r>
              <a:rPr lang="en-US" altLang="en-US" sz="2800" dirty="0" err="1">
                <a:latin typeface="Calibri" panose="020F0502020204030204" pitchFamily="34" charset="0"/>
                <a:cs typeface="Calibri" panose="020F0502020204030204" pitchFamily="34" charset="0"/>
              </a:rPr>
              <a:t>ρκο</a:t>
            </a:r>
            <a:r>
              <a:rPr lang="el-GR" altLang="en-US" sz="2800" dirty="0">
                <a:latin typeface="Calibri" panose="020F0502020204030204" pitchFamily="34" charset="0"/>
                <a:cs typeface="Calibri" panose="020F0502020204030204" pitchFamily="34" charset="0"/>
              </a:rPr>
              <a:t>υ</a:t>
            </a:r>
            <a:r>
              <a:rPr lang="en-US" altLang="en-US" sz="2800" dirty="0">
                <a:latin typeface="Calibri" panose="020F0502020204030204" pitchFamily="34" charset="0"/>
                <a:cs typeface="Calibri" panose="020F0502020204030204" pitchFamily="34" charset="0"/>
              </a:rPr>
              <a:t>ς</a:t>
            </a:r>
            <a:br>
              <a:rPr lang="en-US" altLang="en-US" sz="2800" dirty="0">
                <a:latin typeface="Calibri" panose="020F0502020204030204" pitchFamily="34" charset="0"/>
                <a:cs typeface="Calibri" panose="020F0502020204030204" pitchFamily="34" charset="0"/>
              </a:rPr>
            </a:br>
            <a:r>
              <a:rPr lang="en-US" altLang="en-US" sz="2800" dirty="0" err="1">
                <a:latin typeface="Calibri" panose="020F0502020204030204" pitchFamily="34" charset="0"/>
                <a:cs typeface="Calibri" panose="020F0502020204030204" pitchFamily="34" charset="0"/>
              </a:rPr>
              <a:t>συμ</a:t>
            </a:r>
            <a:r>
              <a:rPr lang="en-US" altLang="en-US" sz="2800" dirty="0">
                <a:latin typeface="Calibri" panose="020F0502020204030204" pitchFamily="34" charset="0"/>
                <a:cs typeface="Calibri" panose="020F0502020204030204" pitchFamily="34" charset="0"/>
              </a:rPr>
              <a:t>βο</a:t>
            </a:r>
            <a:r>
              <a:rPr lang="el-GR" altLang="en-US" sz="2800" dirty="0">
                <a:latin typeface="Calibri" panose="020F0502020204030204" pitchFamily="34" charset="0"/>
                <a:cs typeface="Calibri" panose="020F0502020204030204" pitchFamily="34" charset="0"/>
              </a:rPr>
              <a:t>υ</a:t>
            </a:r>
            <a:r>
              <a:rPr lang="en-US" altLang="en-US" sz="2800" dirty="0" err="1">
                <a:latin typeface="Calibri" panose="020F0502020204030204" pitchFamily="34" charset="0"/>
                <a:cs typeface="Calibri" panose="020F0502020204030204" pitchFamily="34" charset="0"/>
              </a:rPr>
              <a:t>λου</a:t>
            </a:r>
            <a:endParaRPr lang="en-US" altLang="en-US" sz="2800" dirty="0">
              <a:latin typeface="Calibri" panose="020F0502020204030204" pitchFamily="34" charset="0"/>
              <a:cs typeface="Calibri" panose="020F0502020204030204" pitchFamily="34" charset="0"/>
            </a:endParaRPr>
          </a:p>
        </p:txBody>
      </p:sp>
      <p:sp>
        <p:nvSpPr>
          <p:cNvPr id="24579" name="Θέση περιεχομένου 1">
            <a:extLst>
              <a:ext uri="{FF2B5EF4-FFF2-40B4-BE49-F238E27FC236}">
                <a16:creationId xmlns:a16="http://schemas.microsoft.com/office/drawing/2014/main" id="{F890574E-9439-6861-25CB-5AF5E534D9A7}"/>
              </a:ext>
            </a:extLst>
          </p:cNvPr>
          <p:cNvSpPr>
            <a:spLocks noGrp="1" noChangeArrowheads="1"/>
          </p:cNvSpPr>
          <p:nvPr>
            <p:ph sz="half" idx="2"/>
          </p:nvPr>
        </p:nvSpPr>
        <p:spPr>
          <a:xfrm>
            <a:off x="457200" y="1577975"/>
            <a:ext cx="4343400" cy="4597400"/>
          </a:xfrm>
        </p:spPr>
        <p:txBody>
          <a:bodyPr>
            <a:normAutofit fontScale="92500" lnSpcReduction="20000"/>
          </a:bodyPr>
          <a:lstStyle/>
          <a:p>
            <a:pPr marL="285750" indent="-285750">
              <a:buFontTx/>
              <a:buChar char="•"/>
            </a:pPr>
            <a:r>
              <a:rPr lang="el-GR" altLang="el-GR" dirty="0"/>
              <a:t>Το να μιλάει κανείς για ένα διαφορετικό από τον ίδιο άτομο, σημαίνει ταυτόχρονα να μιλάει για τον εαυτό του από μία κριτική σκοπιά.</a:t>
            </a:r>
          </a:p>
          <a:p>
            <a:pPr marL="285750" indent="-285750">
              <a:buFontTx/>
              <a:buChar char="•"/>
            </a:pPr>
            <a:r>
              <a:rPr lang="el-GR" altLang="el-GR" dirty="0"/>
              <a:t>Μόνο υπό την προϋπόθεση ο συμβουλευτικός Ψ </a:t>
            </a:r>
            <a:r>
              <a:rPr lang="el-GR" altLang="el-GR" b="1" dirty="0"/>
              <a:t>να αποδέχεται ένα βαθμό «αφέλειας» του </a:t>
            </a:r>
            <a:r>
              <a:rPr lang="el-GR" altLang="el-GR" dirty="0"/>
              <a:t>αναφορικά με θέματα </a:t>
            </a:r>
            <a:r>
              <a:rPr lang="el-GR" altLang="el-GR" dirty="0" err="1"/>
              <a:t>πολυπολιτισμού</a:t>
            </a:r>
            <a:r>
              <a:rPr lang="el-GR" altLang="el-GR" dirty="0"/>
              <a:t> και να έχει διάθεση για γνώση του πολιτισμού και της ιστορίας των </a:t>
            </a:r>
            <a:r>
              <a:rPr lang="el-GR" altLang="el-GR" dirty="0" err="1"/>
              <a:t>συμβουλευόμενων</a:t>
            </a:r>
            <a:r>
              <a:rPr lang="el-GR" altLang="el-GR" dirty="0"/>
              <a:t> του, είναι σε θέση να κατανοήσει τους πολιτισμικά διαφορετικούς πελάτες τους μέσα από το δικό τους πλαίσιο αναφοράς.</a:t>
            </a:r>
          </a:p>
          <a:p>
            <a:pPr marL="285750" indent="-285750">
              <a:buFontTx/>
              <a:buChar char="•"/>
            </a:pPr>
            <a:endParaRPr lang="el-GR" altLang="el-GR" dirty="0"/>
          </a:p>
        </p:txBody>
      </p:sp>
      <p:pic>
        <p:nvPicPr>
          <p:cNvPr id="24581" name="object 3">
            <a:extLst>
              <a:ext uri="{FF2B5EF4-FFF2-40B4-BE49-F238E27FC236}">
                <a16:creationId xmlns:a16="http://schemas.microsoft.com/office/drawing/2014/main" id="{5F3C9751-88DE-B85A-BBB1-15CD0293CA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3200400"/>
            <a:ext cx="3886200" cy="246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55D04D49-9E98-E584-E018-7F487781F92E}"/>
              </a:ext>
            </a:extLst>
          </p:cNvPr>
          <p:cNvSpPr>
            <a:spLocks noGrp="1"/>
          </p:cNvSpPr>
          <p:nvPr>
            <p:ph type="title"/>
          </p:nvPr>
        </p:nvSpPr>
        <p:spPr>
          <a:xfrm>
            <a:off x="1286327" y="228600"/>
            <a:ext cx="6571343" cy="1049235"/>
          </a:xfrm>
        </p:spPr>
        <p:txBody>
          <a:bodyPr>
            <a:normAutofit/>
          </a:bodyPr>
          <a:lstStyle/>
          <a:p>
            <a:r>
              <a:rPr lang="el-GR" sz="2800" spc="-5" dirty="0" err="1"/>
              <a:t>Προφιλ</a:t>
            </a:r>
            <a:r>
              <a:rPr lang="el-GR" sz="2800" spc="-25" dirty="0"/>
              <a:t> </a:t>
            </a:r>
            <a:r>
              <a:rPr lang="el-GR" sz="2800" spc="-5" dirty="0" err="1"/>
              <a:t>Διαπολιτισμικου</a:t>
            </a:r>
            <a:r>
              <a:rPr lang="el-GR" sz="2800" spc="-20" dirty="0"/>
              <a:t> </a:t>
            </a:r>
            <a:r>
              <a:rPr lang="el-GR" sz="2800" spc="-5" dirty="0" err="1"/>
              <a:t>Συμβουλου</a:t>
            </a:r>
            <a:endParaRPr lang="en-US" sz="2800" dirty="0"/>
          </a:p>
        </p:txBody>
      </p:sp>
      <p:sp>
        <p:nvSpPr>
          <p:cNvPr id="25604" name="object 3">
            <a:extLst>
              <a:ext uri="{FF2B5EF4-FFF2-40B4-BE49-F238E27FC236}">
                <a16:creationId xmlns:a16="http://schemas.microsoft.com/office/drawing/2014/main" id="{883A7098-EF09-B933-29EE-02BC1491F9A0}"/>
              </a:ext>
            </a:extLst>
          </p:cNvPr>
          <p:cNvSpPr txBox="1">
            <a:spLocks noChangeArrowheads="1"/>
          </p:cNvSpPr>
          <p:nvPr/>
        </p:nvSpPr>
        <p:spPr bwMode="auto">
          <a:xfrm>
            <a:off x="521493" y="1157748"/>
            <a:ext cx="8101013" cy="5543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ct val="150000"/>
              </a:lnSpc>
              <a:spcBef>
                <a:spcPts val="100"/>
              </a:spcBef>
            </a:pPr>
            <a:r>
              <a:rPr lang="en-US" altLang="en-US" sz="2000" dirty="0" err="1">
                <a:cs typeface="Calibri" panose="020F0502020204030204" pitchFamily="34" charset="0"/>
              </a:rPr>
              <a:t>Σύμφων</a:t>
            </a:r>
            <a:r>
              <a:rPr lang="en-US" altLang="en-US" sz="2000" dirty="0">
                <a:cs typeface="Calibri" panose="020F0502020204030204" pitchFamily="34" charset="0"/>
              </a:rPr>
              <a:t>α με τον Wrenn (στο Pedersen &amp; Ivey, 1993)</a:t>
            </a:r>
            <a:r>
              <a:rPr lang="el-GR" altLang="en-US" sz="2000" dirty="0">
                <a:cs typeface="Calibri" panose="020F0502020204030204" pitchFamily="34" charset="0"/>
              </a:rPr>
              <a:t>: Α</a:t>
            </a:r>
            <a:r>
              <a:rPr lang="en-US" altLang="en-US" sz="2000" dirty="0">
                <a:cs typeface="Calibri" panose="020F0502020204030204" pitchFamily="34" charset="0"/>
              </a:rPr>
              <a:t>π</a:t>
            </a:r>
            <a:r>
              <a:rPr lang="en-US" altLang="en-US" sz="2000" dirty="0" err="1">
                <a:cs typeface="Calibri" panose="020F0502020204030204" pitchFamily="34" charset="0"/>
              </a:rPr>
              <a:t>οτελεσμ</a:t>
            </a:r>
            <a:r>
              <a:rPr lang="en-US" altLang="en-US" sz="2000" dirty="0">
                <a:cs typeface="Calibri" panose="020F0502020204030204" pitchFamily="34" charset="0"/>
              </a:rPr>
              <a:t>ατικός  σύμβουλος σε ένα πλαίσιο διαπολιτισμικής συμβουλευτικής είναι εκείνος  που έχει απόλυτα συνειδητοποιήσει τις δικές του </a:t>
            </a:r>
            <a:r>
              <a:rPr lang="en-US" altLang="en-US" sz="2000" b="1" dirty="0">
                <a:cs typeface="Calibri" panose="020F0502020204030204" pitchFamily="34" charset="0"/>
              </a:rPr>
              <a:t>πολιτισμικές</a:t>
            </a:r>
            <a:r>
              <a:rPr lang="el-GR" altLang="en-US" sz="2000" b="1" dirty="0">
                <a:cs typeface="Calibri" panose="020F0502020204030204" pitchFamily="34" charset="0"/>
              </a:rPr>
              <a:t> προκαταλήψεις </a:t>
            </a:r>
            <a:r>
              <a:rPr lang="el-GR" altLang="en-US" sz="2000" dirty="0">
                <a:cs typeface="Calibri" panose="020F0502020204030204" pitchFamily="34" charset="0"/>
              </a:rPr>
              <a:t>και τον </a:t>
            </a:r>
            <a:r>
              <a:rPr lang="el-GR" altLang="en-US" sz="2000" b="1" dirty="0">
                <a:cs typeface="Calibri" panose="020F0502020204030204" pitchFamily="34" charset="0"/>
              </a:rPr>
              <a:t>πιθανό πολιτισμικό του εγκλωβισμό</a:t>
            </a:r>
            <a:r>
              <a:rPr lang="en-US" altLang="en-US" sz="2000" dirty="0">
                <a:cs typeface="Calibri" panose="020F0502020204030204" pitchFamily="34" charset="0"/>
              </a:rPr>
              <a:t>.</a:t>
            </a:r>
            <a:endParaRPr lang="el-GR" altLang="en-US" sz="2000" dirty="0">
              <a:cs typeface="Calibri" panose="020F0502020204030204" pitchFamily="34" charset="0"/>
            </a:endParaRPr>
          </a:p>
          <a:p>
            <a:pPr algn="just">
              <a:lnSpc>
                <a:spcPct val="150000"/>
              </a:lnSpc>
              <a:spcBef>
                <a:spcPts val="100"/>
              </a:spcBef>
            </a:pPr>
            <a:r>
              <a:rPr lang="en-US" altLang="en-US" sz="2000" dirty="0">
                <a:cs typeface="Calibri" panose="020F0502020204030204" pitchFamily="34" charset="0"/>
              </a:rPr>
              <a:t>Ένα </a:t>
            </a:r>
            <a:r>
              <a:rPr lang="en-US" altLang="en-US" sz="2000" dirty="0" err="1">
                <a:cs typeface="Calibri" panose="020F0502020204030204" pitchFamily="34" charset="0"/>
              </a:rPr>
              <a:t>άτομο</a:t>
            </a:r>
            <a:r>
              <a:rPr lang="en-US" altLang="en-US" sz="2000" dirty="0">
                <a:cs typeface="Calibri" panose="020F0502020204030204" pitchFamily="34" charset="0"/>
              </a:rPr>
              <a:t> π</a:t>
            </a:r>
            <a:r>
              <a:rPr lang="en-US" altLang="en-US" sz="2000" dirty="0" err="1">
                <a:cs typeface="Calibri" panose="020F0502020204030204" pitchFamily="34" charset="0"/>
              </a:rPr>
              <a:t>ου</a:t>
            </a:r>
            <a:r>
              <a:rPr lang="en-US" altLang="en-US" sz="2000" dirty="0">
                <a:cs typeface="Calibri" panose="020F0502020204030204" pitchFamily="34" charset="0"/>
              </a:rPr>
              <a:t> </a:t>
            </a:r>
            <a:r>
              <a:rPr lang="en-US" altLang="en-US" sz="2000" dirty="0" err="1">
                <a:cs typeface="Calibri" panose="020F0502020204030204" pitchFamily="34" charset="0"/>
              </a:rPr>
              <a:t>είν</a:t>
            </a:r>
            <a:r>
              <a:rPr lang="en-US" altLang="en-US" sz="2000" dirty="0">
                <a:cs typeface="Calibri" panose="020F0502020204030204" pitchFamily="34" charset="0"/>
              </a:rPr>
              <a:t>αι </a:t>
            </a:r>
            <a:r>
              <a:rPr lang="en-US" altLang="en-US" sz="2000" b="1" dirty="0">
                <a:cs typeface="Calibri" panose="020F0502020204030204" pitchFamily="34" charset="0"/>
              </a:rPr>
              <a:t>πολιτισμικά "εγκλωβισμένο“ </a:t>
            </a:r>
            <a:r>
              <a:rPr lang="en-US" altLang="en-US" sz="2000" dirty="0">
                <a:cs typeface="Calibri" panose="020F0502020204030204" pitchFamily="34" charset="0"/>
              </a:rPr>
              <a:t>λειτουργεί και  συμπεριφέρεται ως εξής: αντικαθιστά την πραγματικότητα με στερεοτυπικές  αντιλήψεις, αγνοεί ή υποβαθμίζει τις πολιτισμικές διαφορές που υφίστανται  μεταξύ των ανθρώπων, είναι δογματικό, και βλέπει το άτομο μονοδιάστατα  εξετάζοντας μια μόνο πολιτισμική μεταβλητή και παραβλέποντας τις  άλλες (πχ. επ</a:t>
            </a:r>
            <a:r>
              <a:rPr lang="en-US" altLang="en-US" sz="2000" dirty="0" err="1">
                <a:cs typeface="Calibri" panose="020F0502020204030204" pitchFamily="34" charset="0"/>
              </a:rPr>
              <a:t>ικεντρώνετ</a:t>
            </a:r>
            <a:r>
              <a:rPr lang="en-US" altLang="en-US" sz="2000" dirty="0">
                <a:cs typeface="Calibri" panose="020F0502020204030204" pitchFamily="34" charset="0"/>
              </a:rPr>
              <a:t>αι στην εθνικότητα και παραβλέπει το φύλο ή τη  θρησκεία ή την κοινωνικο-οικονομική κατάσταση ή το επάγγελμα).</a:t>
            </a:r>
          </a:p>
          <a:p>
            <a:pPr algn="just" eaLnBrk="1" hangingPunct="1">
              <a:lnSpc>
                <a:spcPct val="150000"/>
              </a:lnSpc>
              <a:spcBef>
                <a:spcPts val="100"/>
              </a:spcBef>
            </a:pPr>
            <a:endParaRPr lang="en-US" altLang="en-US" sz="2000" dirty="0">
              <a:cs typeface="Calibri" panose="020F0502020204030204" pitchFamily="34" charset="0"/>
            </a:endParaRPr>
          </a:p>
        </p:txBody>
      </p:sp>
    </p:spTree>
    <p:extLst>
      <p:ext uri="{BB962C8B-B14F-4D97-AF65-F5344CB8AC3E}">
        <p14:creationId xmlns:p14="http://schemas.microsoft.com/office/powerpoint/2010/main" val="3523292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bject 2">
            <a:extLst>
              <a:ext uri="{FF2B5EF4-FFF2-40B4-BE49-F238E27FC236}">
                <a16:creationId xmlns:a16="http://schemas.microsoft.com/office/drawing/2014/main" id="{D5835564-8AC7-5149-5571-5835BEE43FF0}"/>
              </a:ext>
            </a:extLst>
          </p:cNvPr>
          <p:cNvSpPr>
            <a:spLocks noGrp="1" noChangeArrowheads="1"/>
          </p:cNvSpPr>
          <p:nvPr>
            <p:ph type="title"/>
          </p:nvPr>
        </p:nvSpPr>
        <p:spPr>
          <a:xfrm>
            <a:off x="763588" y="227013"/>
            <a:ext cx="7615237" cy="939800"/>
          </a:xfrm>
        </p:spPr>
        <p:txBody>
          <a:bodyPr tIns="12700">
            <a:normAutofit/>
          </a:bodyPr>
          <a:lstStyle/>
          <a:p>
            <a:pPr marL="12700" algn="l" eaLnBrk="1" hangingPunct="1">
              <a:spcBef>
                <a:spcPts val="100"/>
              </a:spcBef>
            </a:pPr>
            <a:r>
              <a:rPr lang="en-US" altLang="en-US" sz="2000" b="1" dirty="0">
                <a:latin typeface="Calibri" panose="020F0502020204030204" pitchFamily="34" charset="0"/>
                <a:cs typeface="Calibri" panose="020F0502020204030204" pitchFamily="34" charset="0"/>
              </a:rPr>
              <a:t>Ο </a:t>
            </a:r>
            <a:r>
              <a:rPr lang="en-US" altLang="en-US" sz="2000" b="1" dirty="0" err="1">
                <a:latin typeface="Calibri" panose="020F0502020204030204" pitchFamily="34" charset="0"/>
                <a:cs typeface="Calibri" panose="020F0502020204030204" pitchFamily="34" charset="0"/>
              </a:rPr>
              <a:t>δι</a:t>
            </a:r>
            <a:r>
              <a:rPr lang="en-US" altLang="en-US" sz="2000" b="1" dirty="0">
                <a:latin typeface="Calibri" panose="020F0502020204030204" pitchFamily="34" charset="0"/>
                <a:cs typeface="Calibri" panose="020F0502020204030204" pitchFamily="34" charset="0"/>
              </a:rPr>
              <a:t>απολιτισμικ</a:t>
            </a:r>
            <a:r>
              <a:rPr lang="el-GR" altLang="en-US" sz="2000" b="1" dirty="0">
                <a:latin typeface="Calibri" panose="020F0502020204030204" pitchFamily="34" charset="0"/>
                <a:cs typeface="Calibri" panose="020F0502020204030204" pitchFamily="34" charset="0"/>
              </a:rPr>
              <a:t>Ο</a:t>
            </a:r>
            <a:r>
              <a:rPr lang="en-US" altLang="en-US" sz="2000" b="1" dirty="0">
                <a:latin typeface="Calibri" panose="020F0502020204030204" pitchFamily="34" charset="0"/>
                <a:cs typeface="Calibri" panose="020F0502020204030204" pitchFamily="34" charset="0"/>
              </a:rPr>
              <a:t>ς σ</a:t>
            </a:r>
            <a:r>
              <a:rPr lang="el-GR" altLang="en-US" sz="2000" b="1" dirty="0">
                <a:latin typeface="Calibri" panose="020F0502020204030204" pitchFamily="34" charset="0"/>
                <a:cs typeface="Calibri" panose="020F0502020204030204" pitchFamily="34" charset="0"/>
              </a:rPr>
              <a:t>Υ</a:t>
            </a:r>
            <a:r>
              <a:rPr lang="en-US" altLang="en-US" sz="2000" b="1" dirty="0">
                <a:latin typeface="Calibri" panose="020F0502020204030204" pitchFamily="34" charset="0"/>
                <a:cs typeface="Calibri" panose="020F0502020204030204" pitchFamily="34" charset="0"/>
              </a:rPr>
              <a:t>μβ</a:t>
            </a:r>
            <a:r>
              <a:rPr lang="en-US" altLang="en-US" sz="2000" b="1" dirty="0" err="1">
                <a:latin typeface="Calibri" panose="020F0502020204030204" pitchFamily="34" charset="0"/>
                <a:cs typeface="Calibri" panose="020F0502020204030204" pitchFamily="34" charset="0"/>
              </a:rPr>
              <a:t>ουλος</a:t>
            </a:r>
            <a:r>
              <a:rPr lang="en-US" altLang="en-US" sz="2000" b="1" dirty="0">
                <a:latin typeface="Calibri" panose="020F0502020204030204" pitchFamily="34" charset="0"/>
                <a:cs typeface="Calibri" panose="020F0502020204030204" pitchFamily="34" charset="0"/>
              </a:rPr>
              <a:t> θα πρ</a:t>
            </a:r>
            <a:r>
              <a:rPr lang="el-GR" altLang="en-US" sz="2000" b="1" dirty="0">
                <a:latin typeface="Calibri" panose="020F0502020204030204" pitchFamily="34" charset="0"/>
                <a:cs typeface="Calibri" panose="020F0502020204030204" pitchFamily="34" charset="0"/>
              </a:rPr>
              <a:t>Ε</a:t>
            </a:r>
            <a:r>
              <a:rPr lang="en-US" altLang="en-US" sz="2000" b="1" dirty="0">
                <a:latin typeface="Calibri" panose="020F0502020204030204" pitchFamily="34" charset="0"/>
                <a:cs typeface="Calibri" panose="020F0502020204030204" pitchFamily="34" charset="0"/>
              </a:rPr>
              <a:t>π</a:t>
            </a:r>
            <a:r>
              <a:rPr lang="en-US" altLang="en-US" sz="2000" b="1" dirty="0" err="1">
                <a:latin typeface="Calibri" panose="020F0502020204030204" pitchFamily="34" charset="0"/>
                <a:cs typeface="Calibri" panose="020F0502020204030204" pitchFamily="34" charset="0"/>
              </a:rPr>
              <a:t>ει</a:t>
            </a:r>
            <a:r>
              <a:rPr lang="en-US" altLang="en-US" sz="2000" b="1" dirty="0">
                <a:latin typeface="Calibri" panose="020F0502020204030204" pitchFamily="34" charset="0"/>
                <a:cs typeface="Calibri" panose="020F0502020204030204" pitchFamily="34" charset="0"/>
              </a:rPr>
              <a:t> να </a:t>
            </a:r>
            <a:r>
              <a:rPr lang="el-GR" altLang="en-US" sz="2000" b="1" dirty="0">
                <a:latin typeface="Calibri" panose="020F0502020204030204" pitchFamily="34" charset="0"/>
                <a:cs typeface="Calibri" panose="020F0502020204030204" pitchFamily="34" charset="0"/>
              </a:rPr>
              <a:t>Ε</a:t>
            </a:r>
            <a:r>
              <a:rPr lang="en-US" altLang="en-US" sz="2000" b="1" dirty="0" err="1">
                <a:latin typeface="Calibri" panose="020F0502020204030204" pitchFamily="34" charset="0"/>
                <a:cs typeface="Calibri" panose="020F0502020204030204" pitchFamily="34" charset="0"/>
              </a:rPr>
              <a:t>χει</a:t>
            </a:r>
            <a:r>
              <a:rPr lang="en-US" altLang="en-US" sz="2000" b="1" dirty="0">
                <a:latin typeface="Calibri" panose="020F0502020204030204" pitchFamily="34" charset="0"/>
                <a:cs typeface="Calibri" panose="020F0502020204030204" pitchFamily="34" charset="0"/>
              </a:rPr>
              <a:t> </a:t>
            </a:r>
            <a:r>
              <a:rPr lang="en-US" altLang="en-US" sz="2000" b="1" dirty="0" err="1">
                <a:latin typeface="Calibri" panose="020F0502020204030204" pitchFamily="34" charset="0"/>
                <a:cs typeface="Calibri" panose="020F0502020204030204" pitchFamily="34" charset="0"/>
              </a:rPr>
              <a:t>τις</a:t>
            </a:r>
            <a:r>
              <a:rPr lang="en-US" altLang="en-US" sz="2000" b="1" dirty="0">
                <a:latin typeface="Calibri" panose="020F0502020204030204" pitchFamily="34" charset="0"/>
                <a:cs typeface="Calibri" panose="020F0502020204030204" pitchFamily="34" charset="0"/>
              </a:rPr>
              <a:t> </a:t>
            </a:r>
            <a:r>
              <a:rPr lang="en-US" altLang="en-US" sz="2000" b="1" dirty="0" err="1">
                <a:latin typeface="Calibri" panose="020F0502020204030204" pitchFamily="34" charset="0"/>
                <a:cs typeface="Calibri" panose="020F0502020204030204" pitchFamily="34" charset="0"/>
              </a:rPr>
              <a:t>εξ</a:t>
            </a:r>
            <a:r>
              <a:rPr lang="el-GR" altLang="en-US" sz="2000" b="1" dirty="0">
                <a:latin typeface="Calibri" panose="020F0502020204030204" pitchFamily="34" charset="0"/>
                <a:cs typeface="Calibri" panose="020F0502020204030204" pitchFamily="34" charset="0"/>
              </a:rPr>
              <a:t>Η</a:t>
            </a:r>
            <a:r>
              <a:rPr lang="en-US" altLang="en-US" sz="2000" b="1" dirty="0">
                <a:latin typeface="Calibri" panose="020F0502020204030204" pitchFamily="34" charset="0"/>
                <a:cs typeface="Calibri" panose="020F0502020204030204" pitchFamily="34" charset="0"/>
              </a:rPr>
              <a:t>ς </a:t>
            </a:r>
            <a:r>
              <a:rPr lang="en-US" altLang="en-US" sz="2000" b="1" dirty="0" err="1">
                <a:latin typeface="Calibri" panose="020F0502020204030204" pitchFamily="34" charset="0"/>
                <a:cs typeface="Calibri" panose="020F0502020204030204" pitchFamily="34" charset="0"/>
              </a:rPr>
              <a:t>γν</a:t>
            </a:r>
            <a:r>
              <a:rPr lang="el-GR" altLang="en-US" sz="2000" b="1" dirty="0">
                <a:latin typeface="Calibri" panose="020F0502020204030204" pitchFamily="34" charset="0"/>
                <a:cs typeface="Calibri" panose="020F0502020204030204" pitchFamily="34" charset="0"/>
              </a:rPr>
              <a:t>Ω</a:t>
            </a:r>
            <a:r>
              <a:rPr lang="en-US" altLang="en-US" sz="2000" b="1" dirty="0" err="1">
                <a:latin typeface="Calibri" panose="020F0502020204030204" pitchFamily="34" charset="0"/>
                <a:cs typeface="Calibri" panose="020F0502020204030204" pitchFamily="34" charset="0"/>
              </a:rPr>
              <a:t>σεις</a:t>
            </a:r>
            <a:r>
              <a:rPr lang="en-US" altLang="en-US" sz="2000" b="1" dirty="0">
                <a:latin typeface="Calibri" panose="020F0502020204030204" pitchFamily="34" charset="0"/>
                <a:cs typeface="Calibri" panose="020F0502020204030204" pitchFamily="34" charset="0"/>
              </a:rPr>
              <a:t> </a:t>
            </a:r>
            <a:r>
              <a:rPr lang="en-US" altLang="en-US" sz="2000" b="1" dirty="0" err="1">
                <a:latin typeface="Calibri" panose="020F0502020204030204" pitchFamily="34" charset="0"/>
                <a:cs typeface="Calibri" panose="020F0502020204030204" pitchFamily="34" charset="0"/>
              </a:rPr>
              <a:t>σχετικ</a:t>
            </a:r>
            <a:r>
              <a:rPr lang="el-GR" altLang="en-US" sz="2000" b="1" dirty="0">
                <a:latin typeface="Calibri" panose="020F0502020204030204" pitchFamily="34" charset="0"/>
                <a:cs typeface="Calibri" panose="020F0502020204030204" pitchFamily="34" charset="0"/>
              </a:rPr>
              <a:t>Α </a:t>
            </a:r>
            <a:r>
              <a:rPr lang="en-US" altLang="en-US" sz="2000" b="1" dirty="0" err="1">
                <a:latin typeface="Calibri" panose="020F0502020204030204" pitchFamily="34" charset="0"/>
                <a:cs typeface="Calibri" panose="020F0502020204030204" pitchFamily="34" charset="0"/>
              </a:rPr>
              <a:t>με</a:t>
            </a:r>
            <a:r>
              <a:rPr lang="en-US" altLang="en-US" sz="2000" b="1" dirty="0">
                <a:latin typeface="Calibri" panose="020F0502020204030204" pitchFamily="34" charset="0"/>
                <a:cs typeface="Calibri" panose="020F0502020204030204" pitchFamily="34" charset="0"/>
              </a:rPr>
              <a:t> </a:t>
            </a:r>
            <a:r>
              <a:rPr lang="en-US" altLang="en-US" sz="2000" b="1" dirty="0" err="1">
                <a:latin typeface="Calibri" panose="020F0502020204030204" pitchFamily="34" charset="0"/>
                <a:cs typeface="Calibri" panose="020F0502020204030204" pitchFamily="34" charset="0"/>
              </a:rPr>
              <a:t>το</a:t>
            </a:r>
            <a:r>
              <a:rPr lang="en-US" altLang="en-US" sz="2000" b="1" dirty="0">
                <a:latin typeface="Calibri" panose="020F0502020204030204" pitchFamily="34" charset="0"/>
                <a:cs typeface="Calibri" panose="020F0502020204030204" pitchFamily="34" charset="0"/>
              </a:rPr>
              <a:t> πλα</a:t>
            </a:r>
            <a:r>
              <a:rPr lang="el-GR" altLang="en-US" sz="2000" b="1" dirty="0">
                <a:latin typeface="Calibri" panose="020F0502020204030204" pitchFamily="34" charset="0"/>
                <a:cs typeface="Calibri" panose="020F0502020204030204" pitchFamily="34" charset="0"/>
              </a:rPr>
              <a:t>Ι</a:t>
            </a:r>
            <a:r>
              <a:rPr lang="en-US" altLang="en-US" sz="2000" b="1" dirty="0" err="1">
                <a:latin typeface="Calibri" panose="020F0502020204030204" pitchFamily="34" charset="0"/>
                <a:cs typeface="Calibri" panose="020F0502020204030204" pitchFamily="34" charset="0"/>
              </a:rPr>
              <a:t>σιο</a:t>
            </a:r>
            <a:r>
              <a:rPr lang="en-US" altLang="en-US" sz="2000" b="1" dirty="0">
                <a:latin typeface="Calibri" panose="020F0502020204030204" pitchFamily="34" charset="0"/>
                <a:cs typeface="Calibri" panose="020F0502020204030204" pitchFamily="34" charset="0"/>
              </a:rPr>
              <a:t> </a:t>
            </a:r>
            <a:r>
              <a:rPr lang="en-US" altLang="en-US" sz="2000" b="1" dirty="0" err="1">
                <a:latin typeface="Calibri" panose="020F0502020204030204" pitchFamily="34" charset="0"/>
                <a:cs typeface="Calibri" panose="020F0502020204030204" pitchFamily="34" charset="0"/>
              </a:rPr>
              <a:t>της</a:t>
            </a:r>
            <a:r>
              <a:rPr lang="en-US" altLang="en-US" sz="2000" b="1" dirty="0">
                <a:latin typeface="Calibri" panose="020F0502020204030204" pitchFamily="34" charset="0"/>
                <a:cs typeface="Calibri" panose="020F0502020204030204" pitchFamily="34" charset="0"/>
              </a:rPr>
              <a:t> </a:t>
            </a:r>
            <a:r>
              <a:rPr lang="en-US" altLang="en-US" sz="2000" b="1" dirty="0" err="1">
                <a:latin typeface="Calibri" panose="020F0502020204030204" pitchFamily="34" charset="0"/>
                <a:cs typeface="Calibri" panose="020F0502020204030204" pitchFamily="34" charset="0"/>
              </a:rPr>
              <a:t>κουλτο</a:t>
            </a:r>
            <a:r>
              <a:rPr lang="el-GR" altLang="en-US" sz="2000" b="1" dirty="0">
                <a:latin typeface="Calibri" panose="020F0502020204030204" pitchFamily="34" charset="0"/>
                <a:cs typeface="Calibri" panose="020F0502020204030204" pitchFamily="34" charset="0"/>
              </a:rPr>
              <a:t>Υ</a:t>
            </a:r>
            <a:r>
              <a:rPr lang="en-US" altLang="en-US" sz="2000" b="1" dirty="0">
                <a:latin typeface="Calibri" panose="020F0502020204030204" pitchFamily="34" charset="0"/>
                <a:cs typeface="Calibri" panose="020F0502020204030204" pitchFamily="34" charset="0"/>
              </a:rPr>
              <a:t>ρας του</a:t>
            </a:r>
            <a:br>
              <a:rPr lang="en-US" altLang="en-US" sz="2000" b="1" dirty="0">
                <a:latin typeface="Calibri" panose="020F0502020204030204" pitchFamily="34" charset="0"/>
                <a:cs typeface="Calibri" panose="020F0502020204030204" pitchFamily="34" charset="0"/>
              </a:rPr>
            </a:br>
            <a:r>
              <a:rPr lang="en-US" altLang="en-US" sz="2000" b="1" dirty="0">
                <a:latin typeface="Calibri" panose="020F0502020204030204" pitchFamily="34" charset="0"/>
                <a:cs typeface="Calibri" panose="020F0502020204030204" pitchFamily="34" charset="0"/>
              </a:rPr>
              <a:t>π</a:t>
            </a:r>
            <a:r>
              <a:rPr lang="en-US" altLang="en-US" sz="2000" b="1" dirty="0" err="1">
                <a:latin typeface="Calibri" panose="020F0502020204030204" pitchFamily="34" charset="0"/>
                <a:cs typeface="Calibri" panose="020F0502020204030204" pitchFamily="34" charset="0"/>
              </a:rPr>
              <a:t>ελ</a:t>
            </a:r>
            <a:r>
              <a:rPr lang="el-GR" altLang="en-US" sz="2000" b="1" dirty="0">
                <a:latin typeface="Calibri" panose="020F0502020204030204" pitchFamily="34" charset="0"/>
                <a:cs typeface="Calibri" panose="020F0502020204030204" pitchFamily="34" charset="0"/>
              </a:rPr>
              <a:t>Α</a:t>
            </a:r>
            <a:r>
              <a:rPr lang="en-US" altLang="en-US" sz="2000" b="1" dirty="0" err="1">
                <a:latin typeface="Calibri" panose="020F0502020204030204" pitchFamily="34" charset="0"/>
                <a:cs typeface="Calibri" panose="020F0502020204030204" pitchFamily="34" charset="0"/>
              </a:rPr>
              <a:t>τη</a:t>
            </a:r>
            <a:r>
              <a:rPr lang="en-US" altLang="en-US" sz="2000" b="1" dirty="0">
                <a:latin typeface="Calibri" panose="020F0502020204030204" pitchFamily="34" charset="0"/>
                <a:cs typeface="Calibri" panose="020F0502020204030204" pitchFamily="34" charset="0"/>
              </a:rPr>
              <a:t> του ως προς:</a:t>
            </a:r>
          </a:p>
        </p:txBody>
      </p:sp>
      <p:sp>
        <p:nvSpPr>
          <p:cNvPr id="26627" name="object 3">
            <a:extLst>
              <a:ext uri="{FF2B5EF4-FFF2-40B4-BE49-F238E27FC236}">
                <a16:creationId xmlns:a16="http://schemas.microsoft.com/office/drawing/2014/main" id="{B4DBA8D8-75B6-2EDC-6A66-85F4DA77904B}"/>
              </a:ext>
            </a:extLst>
          </p:cNvPr>
          <p:cNvSpPr txBox="1">
            <a:spLocks noChangeArrowheads="1"/>
          </p:cNvSpPr>
          <p:nvPr/>
        </p:nvSpPr>
        <p:spPr bwMode="auto">
          <a:xfrm>
            <a:off x="457200" y="1344613"/>
            <a:ext cx="8123238" cy="425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238125" indent="-225425">
              <a:tabLst>
                <a:tab pos="238125" algn="l"/>
              </a:tabLst>
              <a:defRPr>
                <a:solidFill>
                  <a:schemeClr val="tx1"/>
                </a:solidFill>
                <a:latin typeface="Calibri" panose="020F0502020204030204" pitchFamily="34" charset="0"/>
              </a:defRPr>
            </a:lvl1pPr>
            <a:lvl2pPr marL="742950" indent="-285750">
              <a:tabLst>
                <a:tab pos="238125" algn="l"/>
              </a:tabLst>
              <a:defRPr>
                <a:solidFill>
                  <a:schemeClr val="tx1"/>
                </a:solidFill>
                <a:latin typeface="Calibri" panose="020F0502020204030204" pitchFamily="34" charset="0"/>
              </a:defRPr>
            </a:lvl2pPr>
            <a:lvl3pPr marL="1143000" indent="-228600">
              <a:tabLst>
                <a:tab pos="238125" algn="l"/>
              </a:tabLst>
              <a:defRPr>
                <a:solidFill>
                  <a:schemeClr val="tx1"/>
                </a:solidFill>
                <a:latin typeface="Calibri" panose="020F0502020204030204" pitchFamily="34" charset="0"/>
              </a:defRPr>
            </a:lvl3pPr>
            <a:lvl4pPr marL="1600200" indent="-228600">
              <a:tabLst>
                <a:tab pos="238125" algn="l"/>
              </a:tabLst>
              <a:defRPr>
                <a:solidFill>
                  <a:schemeClr val="tx1"/>
                </a:solidFill>
                <a:latin typeface="Calibri" panose="020F0502020204030204" pitchFamily="34" charset="0"/>
              </a:defRPr>
            </a:lvl4pPr>
            <a:lvl5pPr marL="2057400" indent="-228600">
              <a:tabLst>
                <a:tab pos="238125"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238125"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238125"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238125"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238125" algn="l"/>
              </a:tabLst>
              <a:defRPr>
                <a:solidFill>
                  <a:schemeClr val="tx1"/>
                </a:solidFill>
                <a:latin typeface="Calibri" panose="020F0502020204030204" pitchFamily="34" charset="0"/>
              </a:defRPr>
            </a:lvl9pPr>
          </a:lstStyle>
          <a:p>
            <a:pPr eaLnBrk="1" hangingPunct="1">
              <a:spcBef>
                <a:spcPts val="100"/>
              </a:spcBef>
              <a:buFontTx/>
              <a:buAutoNum type="arabicPeriod"/>
            </a:pPr>
            <a:r>
              <a:rPr lang="en-US" altLang="en-US" b="1" dirty="0" err="1">
                <a:cs typeface="Calibri" panose="020F0502020204030204" pitchFamily="34" charset="0"/>
              </a:rPr>
              <a:t>Την</a:t>
            </a:r>
            <a:r>
              <a:rPr lang="en-US" altLang="en-US" b="1" dirty="0">
                <a:cs typeface="Calibri" panose="020F0502020204030204" pitchFamily="34" charset="0"/>
              </a:rPr>
              <a:t> </a:t>
            </a:r>
            <a:r>
              <a:rPr lang="en-US" altLang="en-US" b="1" dirty="0" err="1">
                <a:cs typeface="Calibri" panose="020F0502020204030204" pitchFamily="34" charset="0"/>
              </a:rPr>
              <a:t>έννοι</a:t>
            </a:r>
            <a:r>
              <a:rPr lang="en-US" altLang="en-US" b="1" dirty="0">
                <a:cs typeface="Calibri" panose="020F0502020204030204" pitchFamily="34" charset="0"/>
              </a:rPr>
              <a:t>α του χρόνου</a:t>
            </a:r>
            <a:r>
              <a:rPr lang="en-US" altLang="en-US" dirty="0">
                <a:cs typeface="Calibri" panose="020F0502020204030204" pitchFamily="34" charset="0"/>
              </a:rPr>
              <a:t>: Για παράδειγμα, στο Μεξικό η άφιξη κάποιου στο</a:t>
            </a:r>
          </a:p>
          <a:p>
            <a:pPr eaLnBrk="1" hangingPunct="1"/>
            <a:r>
              <a:rPr lang="en-US" altLang="en-US" dirty="0">
                <a:cs typeface="Calibri" panose="020F0502020204030204" pitchFamily="34" charset="0"/>
              </a:rPr>
              <a:t>   ρα</a:t>
            </a:r>
            <a:r>
              <a:rPr lang="en-US" altLang="en-US" dirty="0" err="1">
                <a:cs typeface="Calibri" panose="020F0502020204030204" pitchFamily="34" charset="0"/>
              </a:rPr>
              <a:t>ντε</a:t>
            </a:r>
            <a:r>
              <a:rPr lang="en-US" altLang="en-US" dirty="0">
                <a:cs typeface="Calibri" panose="020F0502020204030204" pitchFamily="34" charset="0"/>
              </a:rPr>
              <a:t>βού του μιάμιση ώρα μετά από την καθορισμένη θεωρείται θεμιτή και μέσα  στα πλαίσια της ώρας που είχε καθοριστεί. </a:t>
            </a:r>
            <a:r>
              <a:rPr lang="en-US" altLang="en-US" dirty="0" err="1">
                <a:cs typeface="Calibri" panose="020F0502020204030204" pitchFamily="34" charset="0"/>
              </a:rPr>
              <a:t>Γι</a:t>
            </a:r>
            <a:r>
              <a:rPr lang="en-US" altLang="en-US" dirty="0">
                <a:cs typeface="Calibri" panose="020F0502020204030204" pitchFamily="34" charset="0"/>
              </a:rPr>
              <a:t>α έναν Αμερικανό η καθυστέρηση  μιάμιση ώρας θεωρείται μεγάλη αγένεια.</a:t>
            </a:r>
          </a:p>
          <a:p>
            <a:pPr eaLnBrk="1" hangingPunct="1">
              <a:spcBef>
                <a:spcPts val="438"/>
              </a:spcBef>
              <a:buFontTx/>
              <a:buAutoNum type="arabicPeriod" startAt="2"/>
            </a:pPr>
            <a:r>
              <a:rPr lang="en-US" altLang="en-US" b="1" dirty="0" err="1">
                <a:cs typeface="Calibri" panose="020F0502020204030204" pitchFamily="34" charset="0"/>
              </a:rPr>
              <a:t>Τις</a:t>
            </a:r>
            <a:r>
              <a:rPr lang="en-US" altLang="en-US" b="1" dirty="0">
                <a:cs typeface="Calibri" panose="020F0502020204030204" pitchFamily="34" charset="0"/>
              </a:rPr>
              <a:t> </a:t>
            </a:r>
            <a:r>
              <a:rPr lang="en-US" altLang="en-US" b="1" dirty="0" err="1">
                <a:cs typeface="Calibri" panose="020F0502020204030204" pitchFamily="34" charset="0"/>
              </a:rPr>
              <a:t>σιω</a:t>
            </a:r>
            <a:r>
              <a:rPr lang="en-US" altLang="en-US" b="1" dirty="0">
                <a:cs typeface="Calibri" panose="020F0502020204030204" pitchFamily="34" charset="0"/>
              </a:rPr>
              <a:t>πές: </a:t>
            </a:r>
            <a:r>
              <a:rPr lang="en-US" altLang="en-US" dirty="0">
                <a:cs typeface="Calibri" panose="020F0502020204030204" pitchFamily="34" charset="0"/>
              </a:rPr>
              <a:t>Οι Ιαπωνέζοι εκτιμούν ιδιαίτερα τις σιωπές (απουσία λόγου, μουσικός  τόνος) γιατί αυτές ταιριάζουν με τη βουδιστική παράδοση που πρεσβεύει την ηρεμία  και τη γαλήνη. </a:t>
            </a:r>
            <a:r>
              <a:rPr lang="en-US" altLang="en-US" dirty="0" err="1">
                <a:cs typeface="Calibri" panose="020F0502020204030204" pitchFamily="34" charset="0"/>
              </a:rPr>
              <a:t>Γι</a:t>
            </a:r>
            <a:r>
              <a:rPr lang="en-US" altLang="en-US" dirty="0">
                <a:cs typeface="Calibri" panose="020F0502020204030204" pitchFamily="34" charset="0"/>
              </a:rPr>
              <a:t> ́α</a:t>
            </a:r>
            <a:r>
              <a:rPr lang="en-US" altLang="en-US" dirty="0" err="1">
                <a:cs typeface="Calibri" panose="020F0502020204030204" pitchFamily="34" charset="0"/>
              </a:rPr>
              <a:t>υτό</a:t>
            </a:r>
            <a:r>
              <a:rPr lang="en-US" altLang="en-US" dirty="0">
                <a:cs typeface="Calibri" panose="020F0502020204030204" pitchFamily="34" charset="0"/>
              </a:rPr>
              <a:t> </a:t>
            </a:r>
            <a:r>
              <a:rPr lang="en-US" altLang="en-US" dirty="0" err="1">
                <a:cs typeface="Calibri" panose="020F0502020204030204" pitchFamily="34" charset="0"/>
              </a:rPr>
              <a:t>είν</a:t>
            </a:r>
            <a:r>
              <a:rPr lang="en-US" altLang="en-US" dirty="0">
                <a:cs typeface="Calibri" panose="020F0502020204030204" pitchFamily="34" charset="0"/>
              </a:rPr>
              <a:t>αι πιο τυπικοί και όχι ιδιαίτερα ομιλητικοί και αποκαλυπτικοί όπως πχ. </a:t>
            </a:r>
            <a:r>
              <a:rPr lang="en-US" altLang="en-US" dirty="0" err="1">
                <a:cs typeface="Calibri" panose="020F0502020204030204" pitchFamily="34" charset="0"/>
              </a:rPr>
              <a:t>οι</a:t>
            </a:r>
            <a:r>
              <a:rPr lang="en-US" altLang="en-US" dirty="0">
                <a:cs typeface="Calibri" panose="020F0502020204030204" pitchFamily="34" charset="0"/>
              </a:rPr>
              <a:t> </a:t>
            </a:r>
            <a:r>
              <a:rPr lang="en-US" altLang="en-US" dirty="0" err="1">
                <a:cs typeface="Calibri" panose="020F0502020204030204" pitchFamily="34" charset="0"/>
              </a:rPr>
              <a:t>Αμερικάνοι</a:t>
            </a:r>
            <a:r>
              <a:rPr lang="en-US" altLang="en-US" dirty="0">
                <a:cs typeface="Calibri" panose="020F0502020204030204" pitchFamily="34" charset="0"/>
              </a:rPr>
              <a:t>.</a:t>
            </a:r>
          </a:p>
          <a:p>
            <a:pPr eaLnBrk="1" hangingPunct="1">
              <a:spcBef>
                <a:spcPts val="425"/>
              </a:spcBef>
              <a:buFontTx/>
              <a:buAutoNum type="arabicPeriod" startAt="3"/>
            </a:pPr>
            <a:r>
              <a:rPr lang="en-US" altLang="en-US" b="1" dirty="0" err="1">
                <a:cs typeface="Calibri" panose="020F0502020204030204" pitchFamily="34" charset="0"/>
              </a:rPr>
              <a:t>Την</a:t>
            </a:r>
            <a:r>
              <a:rPr lang="en-US" altLang="en-US" b="1" dirty="0">
                <a:cs typeface="Calibri" panose="020F0502020204030204" pitchFamily="34" charset="0"/>
              </a:rPr>
              <a:t> </a:t>
            </a:r>
            <a:r>
              <a:rPr lang="en-US" altLang="en-US" b="1" dirty="0" err="1">
                <a:cs typeface="Calibri" panose="020F0502020204030204" pitchFamily="34" charset="0"/>
              </a:rPr>
              <a:t>έννοι</a:t>
            </a:r>
            <a:r>
              <a:rPr lang="en-US" altLang="en-US" b="1" dirty="0">
                <a:cs typeface="Calibri" panose="020F0502020204030204" pitchFamily="34" charset="0"/>
              </a:rPr>
              <a:t>α του θανάτου: </a:t>
            </a:r>
            <a:r>
              <a:rPr lang="en-US" altLang="en-US" dirty="0">
                <a:cs typeface="Calibri" panose="020F0502020204030204" pitchFamily="34" charset="0"/>
              </a:rPr>
              <a:t>Στην Αγγλία η πρέπουσα συμπεριφορά είναι να μην</a:t>
            </a:r>
          </a:p>
          <a:p>
            <a:pPr eaLnBrk="1" hangingPunct="1"/>
            <a:r>
              <a:rPr lang="en-US" altLang="en-US" dirty="0">
                <a:cs typeface="Calibri" panose="020F0502020204030204" pitchFamily="34" charset="0"/>
              </a:rPr>
              <a:t>    </a:t>
            </a:r>
            <a:r>
              <a:rPr lang="en-US" altLang="en-US" dirty="0" err="1">
                <a:cs typeface="Calibri" panose="020F0502020204030204" pitchFamily="34" charset="0"/>
              </a:rPr>
              <a:t>κλάψουν</a:t>
            </a:r>
            <a:r>
              <a:rPr lang="en-US" altLang="en-US" dirty="0">
                <a:cs typeface="Calibri" panose="020F0502020204030204" pitchFamily="34" charset="0"/>
              </a:rPr>
              <a:t> </a:t>
            </a:r>
            <a:r>
              <a:rPr lang="en-US" altLang="en-US" dirty="0" err="1">
                <a:cs typeface="Calibri" panose="020F0502020204030204" pitchFamily="34" charset="0"/>
              </a:rPr>
              <a:t>οι</a:t>
            </a:r>
            <a:r>
              <a:rPr lang="en-US" altLang="en-US" dirty="0">
                <a:cs typeface="Calibri" panose="020F0502020204030204" pitchFamily="34" charset="0"/>
              </a:rPr>
              <a:t> </a:t>
            </a:r>
            <a:r>
              <a:rPr lang="en-US" altLang="en-US" dirty="0" err="1">
                <a:cs typeface="Calibri" panose="020F0502020204030204" pitchFamily="34" charset="0"/>
              </a:rPr>
              <a:t>συγγενείς</a:t>
            </a:r>
            <a:r>
              <a:rPr lang="en-US" altLang="en-US" dirty="0">
                <a:cs typeface="Calibri" panose="020F0502020204030204" pitchFamily="34" charset="0"/>
              </a:rPr>
              <a:t> </a:t>
            </a:r>
            <a:r>
              <a:rPr lang="en-US" altLang="en-US" dirty="0" err="1">
                <a:cs typeface="Calibri" panose="020F0502020204030204" pitchFamily="34" charset="0"/>
              </a:rPr>
              <a:t>του</a:t>
            </a:r>
            <a:r>
              <a:rPr lang="en-US" altLang="en-US" dirty="0">
                <a:cs typeface="Calibri" panose="020F0502020204030204" pitchFamily="34" charset="0"/>
              </a:rPr>
              <a:t> </a:t>
            </a:r>
            <a:r>
              <a:rPr lang="en-US" altLang="en-US" dirty="0" err="1">
                <a:cs typeface="Calibri" panose="020F0502020204030204" pitchFamily="34" charset="0"/>
              </a:rPr>
              <a:t>εκλι</a:t>
            </a:r>
            <a:r>
              <a:rPr lang="en-US" altLang="en-US" dirty="0">
                <a:cs typeface="Calibri" panose="020F0502020204030204" pitchFamily="34" charset="0"/>
              </a:rPr>
              <a:t>πόντος στην κηδεία, δηλώνοντας έτσι ότι είναι αρκετά  δυνατοί και θα μπορέσουν να ξεπεράσουν την κρίση. </a:t>
            </a:r>
            <a:r>
              <a:rPr lang="en-US" altLang="en-US" dirty="0" err="1">
                <a:cs typeface="Calibri" panose="020F0502020204030204" pitchFamily="34" charset="0"/>
              </a:rPr>
              <a:t>Στην</a:t>
            </a:r>
            <a:r>
              <a:rPr lang="en-US" altLang="en-US" dirty="0">
                <a:cs typeface="Calibri" panose="020F0502020204030204" pitchFamily="34" charset="0"/>
              </a:rPr>
              <a:t> </a:t>
            </a:r>
            <a:r>
              <a:rPr lang="en-US" altLang="en-US" dirty="0" err="1">
                <a:cs typeface="Calibri" panose="020F0502020204030204" pitchFamily="34" charset="0"/>
              </a:rPr>
              <a:t>Ελλάδ</a:t>
            </a:r>
            <a:r>
              <a:rPr lang="en-US" altLang="en-US" dirty="0">
                <a:cs typeface="Calibri" panose="020F0502020204030204" pitchFamily="34" charset="0"/>
              </a:rPr>
              <a:t>α, εάν κάποιος δεν  κλάψει στην κηδεία είναι σαν να δηλώνει αδιάφορος, ψυχρός ή σαν να μην  αγαπούσε το νεκρό. </a:t>
            </a:r>
            <a:r>
              <a:rPr lang="en-US" altLang="en-US" dirty="0" err="1">
                <a:cs typeface="Calibri" panose="020F0502020204030204" pitchFamily="34" charset="0"/>
              </a:rPr>
              <a:t>Στην</a:t>
            </a:r>
            <a:r>
              <a:rPr lang="en-US" altLang="en-US" dirty="0">
                <a:cs typeface="Calibri" panose="020F0502020204030204" pitchFamily="34" charset="0"/>
              </a:rPr>
              <a:t> </a:t>
            </a:r>
            <a:r>
              <a:rPr lang="en-US" altLang="en-US" dirty="0" err="1">
                <a:cs typeface="Calibri" panose="020F0502020204030204" pitchFamily="34" charset="0"/>
              </a:rPr>
              <a:t>Ινδί</a:t>
            </a:r>
            <a:r>
              <a:rPr lang="en-US" altLang="en-US" dirty="0">
                <a:cs typeface="Calibri" panose="020F0502020204030204" pitchFamily="34" charset="0"/>
              </a:rPr>
              <a:t>α τα λευκά ρούχα είναι ένδειξη έντονου πένθους,  αντίθετα από τις Μεσογειακές χώρες που το μαύρο θεωρείται το απόλυτα πένθιμο  χρώμα.</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662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bject 2">
            <a:extLst>
              <a:ext uri="{FF2B5EF4-FFF2-40B4-BE49-F238E27FC236}">
                <a16:creationId xmlns:a16="http://schemas.microsoft.com/office/drawing/2014/main" id="{7015F5E4-5B8C-3BBC-470B-ED985BBF4170}"/>
              </a:ext>
            </a:extLst>
          </p:cNvPr>
          <p:cNvSpPr txBox="1">
            <a:spLocks noChangeArrowheads="1"/>
          </p:cNvSpPr>
          <p:nvPr/>
        </p:nvSpPr>
        <p:spPr bwMode="auto">
          <a:xfrm>
            <a:off x="457200" y="1537456"/>
            <a:ext cx="8064500" cy="378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311150" indent="-298450">
              <a:tabLst>
                <a:tab pos="311150" algn="l"/>
              </a:tabLst>
              <a:defRPr>
                <a:solidFill>
                  <a:schemeClr val="tx1"/>
                </a:solidFill>
                <a:latin typeface="Calibri" panose="020F0502020204030204" pitchFamily="34" charset="0"/>
              </a:defRPr>
            </a:lvl1pPr>
            <a:lvl2pPr marL="742950" indent="-285750">
              <a:tabLst>
                <a:tab pos="311150" algn="l"/>
              </a:tabLst>
              <a:defRPr>
                <a:solidFill>
                  <a:schemeClr val="tx1"/>
                </a:solidFill>
                <a:latin typeface="Calibri" panose="020F0502020204030204" pitchFamily="34" charset="0"/>
              </a:defRPr>
            </a:lvl2pPr>
            <a:lvl3pPr marL="1143000" indent="-228600">
              <a:tabLst>
                <a:tab pos="311150" algn="l"/>
              </a:tabLst>
              <a:defRPr>
                <a:solidFill>
                  <a:schemeClr val="tx1"/>
                </a:solidFill>
                <a:latin typeface="Calibri" panose="020F0502020204030204" pitchFamily="34" charset="0"/>
              </a:defRPr>
            </a:lvl3pPr>
            <a:lvl4pPr marL="1600200" indent="-228600">
              <a:tabLst>
                <a:tab pos="311150" algn="l"/>
              </a:tabLst>
              <a:defRPr>
                <a:solidFill>
                  <a:schemeClr val="tx1"/>
                </a:solidFill>
                <a:latin typeface="Calibri" panose="020F0502020204030204" pitchFamily="34" charset="0"/>
              </a:defRPr>
            </a:lvl4pPr>
            <a:lvl5pPr marL="2057400" indent="-228600">
              <a:tabLst>
                <a:tab pos="31115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1115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1115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1115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11150" algn="l"/>
              </a:tabLst>
              <a:defRPr>
                <a:solidFill>
                  <a:schemeClr val="tx1"/>
                </a:solidFill>
                <a:latin typeface="Calibri" panose="020F0502020204030204" pitchFamily="34" charset="0"/>
              </a:defRPr>
            </a:lvl9pPr>
          </a:lstStyle>
          <a:p>
            <a:pPr eaLnBrk="1" hangingPunct="1">
              <a:spcBef>
                <a:spcPts val="100"/>
              </a:spcBef>
              <a:buFontTx/>
              <a:buAutoNum type="arabicPeriod" startAt="4"/>
            </a:pPr>
            <a:r>
              <a:rPr lang="en-US" altLang="en-US" sz="2000" b="1" dirty="0" err="1">
                <a:cs typeface="Calibri" panose="020F0502020204030204" pitchFamily="34" charset="0"/>
              </a:rPr>
              <a:t>Την</a:t>
            </a:r>
            <a:r>
              <a:rPr lang="en-US" altLang="en-US" sz="2000" b="1" dirty="0">
                <a:cs typeface="Calibri" panose="020F0502020204030204" pitchFamily="34" charset="0"/>
              </a:rPr>
              <a:t> </a:t>
            </a:r>
            <a:r>
              <a:rPr lang="en-US" altLang="en-US" sz="2000" b="1" dirty="0" err="1">
                <a:cs typeface="Calibri" panose="020F0502020204030204" pitchFamily="34" charset="0"/>
              </a:rPr>
              <a:t>έκφρ</a:t>
            </a:r>
            <a:r>
              <a:rPr lang="en-US" altLang="en-US" sz="2000" b="1" dirty="0">
                <a:cs typeface="Calibri" panose="020F0502020204030204" pitchFamily="34" charset="0"/>
              </a:rPr>
              <a:t>αση συναισθημάτων: </a:t>
            </a:r>
            <a:r>
              <a:rPr lang="en-US" altLang="en-US" sz="2000" dirty="0">
                <a:cs typeface="Calibri" panose="020F0502020204030204" pitchFamily="34" charset="0"/>
              </a:rPr>
              <a:t>Οι μεσογειακοί λαοί</a:t>
            </a:r>
          </a:p>
          <a:p>
            <a:pPr eaLnBrk="1" hangingPunct="1"/>
            <a:r>
              <a:rPr lang="en-US" altLang="en-US" sz="2000" dirty="0">
                <a:cs typeface="Calibri" panose="020F0502020204030204" pitchFamily="34" charset="0"/>
              </a:rPr>
              <a:t>     </a:t>
            </a:r>
            <a:r>
              <a:rPr lang="en-US" altLang="en-US" sz="2000" dirty="0" err="1">
                <a:cs typeface="Calibri" panose="020F0502020204030204" pitchFamily="34" charset="0"/>
              </a:rPr>
              <a:t>εκφράζουν</a:t>
            </a:r>
            <a:r>
              <a:rPr lang="en-US" altLang="en-US" sz="2000" dirty="0">
                <a:cs typeface="Calibri" panose="020F0502020204030204" pitchFamily="34" charset="0"/>
              </a:rPr>
              <a:t> π</a:t>
            </a:r>
            <a:r>
              <a:rPr lang="en-US" altLang="en-US" sz="2000" dirty="0" err="1">
                <a:cs typeface="Calibri" panose="020F0502020204030204" pitchFamily="34" charset="0"/>
              </a:rPr>
              <a:t>ιο</a:t>
            </a:r>
            <a:r>
              <a:rPr lang="en-US" altLang="en-US" sz="2000" dirty="0">
                <a:cs typeface="Calibri" panose="020F0502020204030204" pitchFamily="34" charset="0"/>
              </a:rPr>
              <a:t> </a:t>
            </a:r>
            <a:r>
              <a:rPr lang="en-US" altLang="en-US" sz="2000" dirty="0" err="1">
                <a:cs typeface="Calibri" panose="020F0502020204030204" pitchFamily="34" charset="0"/>
              </a:rPr>
              <a:t>εύκολ</a:t>
            </a:r>
            <a:r>
              <a:rPr lang="en-US" altLang="en-US" sz="2000" dirty="0">
                <a:cs typeface="Calibri" panose="020F0502020204030204" pitchFamily="34" charset="0"/>
              </a:rPr>
              <a:t>α και ανοιχτά τα συναισθήματά τους, είναι  δηλαδή περισσότερο διαχυτικοί, αυθόρμητοι και χειρονομούν  πολύ. </a:t>
            </a:r>
            <a:r>
              <a:rPr lang="en-US" altLang="en-US" sz="2000" dirty="0" err="1">
                <a:cs typeface="Calibri" panose="020F0502020204030204" pitchFamily="34" charset="0"/>
              </a:rPr>
              <a:t>Αντίθετ</a:t>
            </a:r>
            <a:r>
              <a:rPr lang="en-US" altLang="en-US" sz="2000" dirty="0">
                <a:cs typeface="Calibri" panose="020F0502020204030204" pitchFamily="34" charset="0"/>
              </a:rPr>
              <a:t>α, οι βόρειοι λαοί θεωρούνται πιο συγκρατημένοι  και σπάνια δείχνουν ανοιχτά τα συναισθήματά τους ή χειρονομούν.</a:t>
            </a:r>
          </a:p>
          <a:p>
            <a:pPr eaLnBrk="1" hangingPunct="1">
              <a:spcBef>
                <a:spcPts val="575"/>
              </a:spcBef>
              <a:buFontTx/>
              <a:buAutoNum type="arabicPeriod" startAt="5"/>
            </a:pPr>
            <a:r>
              <a:rPr lang="en-US" altLang="en-US" sz="2000" b="1" dirty="0" err="1">
                <a:cs typeface="Calibri" panose="020F0502020204030204" pitchFamily="34" charset="0"/>
              </a:rPr>
              <a:t>Την</a:t>
            </a:r>
            <a:r>
              <a:rPr lang="en-US" altLang="en-US" sz="2000" b="1" dirty="0">
                <a:cs typeface="Calibri" panose="020F0502020204030204" pitchFamily="34" charset="0"/>
              </a:rPr>
              <a:t>	</a:t>
            </a:r>
            <a:r>
              <a:rPr lang="en-US" altLang="en-US" sz="2000" b="1" dirty="0" err="1">
                <a:cs typeface="Calibri" panose="020F0502020204030204" pitchFamily="34" charset="0"/>
              </a:rPr>
              <a:t>έμφ</a:t>
            </a:r>
            <a:r>
              <a:rPr lang="en-US" altLang="en-US" sz="2000" b="1" dirty="0">
                <a:cs typeface="Calibri" panose="020F0502020204030204" pitchFamily="34" charset="0"/>
              </a:rPr>
              <a:t>αση σε διαφορετικές αξίες: </a:t>
            </a:r>
            <a:r>
              <a:rPr lang="en-US" altLang="en-US" sz="2000" dirty="0">
                <a:cs typeface="Calibri" panose="020F0502020204030204" pitchFamily="34" charset="0"/>
              </a:rPr>
              <a:t>Οι Έλληνες δίνουν</a:t>
            </a:r>
          </a:p>
          <a:p>
            <a:pPr eaLnBrk="1" hangingPunct="1"/>
            <a:r>
              <a:rPr lang="en-US" altLang="en-US" sz="2000" dirty="0">
                <a:cs typeface="Calibri" panose="020F0502020204030204" pitchFamily="34" charset="0"/>
              </a:rPr>
              <a:t>    </a:t>
            </a:r>
            <a:r>
              <a:rPr lang="en-US" altLang="en-US" sz="2000" dirty="0" err="1">
                <a:cs typeface="Calibri" panose="020F0502020204030204" pitchFamily="34" charset="0"/>
              </a:rPr>
              <a:t>μεγάλη</a:t>
            </a:r>
            <a:r>
              <a:rPr lang="en-US" altLang="en-US" sz="2000" dirty="0">
                <a:cs typeface="Calibri" panose="020F0502020204030204" pitchFamily="34" charset="0"/>
              </a:rPr>
              <a:t> </a:t>
            </a:r>
            <a:r>
              <a:rPr lang="en-US" altLang="en-US" sz="2000" dirty="0" err="1">
                <a:cs typeface="Calibri" panose="020F0502020204030204" pitchFamily="34" charset="0"/>
              </a:rPr>
              <a:t>σημ</a:t>
            </a:r>
            <a:r>
              <a:rPr lang="en-US" altLang="en-US" sz="2000" dirty="0">
                <a:cs typeface="Calibri" panose="020F0502020204030204" pitchFamily="34" charset="0"/>
              </a:rPr>
              <a:t>ασία στο φιλότιμο, την τιμιότητα, τη θέληση, την  ικανότητα και τη δραστηριοποίηση. </a:t>
            </a:r>
            <a:r>
              <a:rPr lang="en-US" altLang="en-US" sz="2000" dirty="0" err="1">
                <a:cs typeface="Calibri" panose="020F0502020204030204" pitchFamily="34" charset="0"/>
              </a:rPr>
              <a:t>Οι</a:t>
            </a:r>
            <a:r>
              <a:rPr lang="en-US" altLang="en-US" sz="2000" dirty="0">
                <a:cs typeface="Calibri" panose="020F0502020204030204" pitchFamily="34" charset="0"/>
              </a:rPr>
              <a:t> </a:t>
            </a:r>
            <a:r>
              <a:rPr lang="en-US" altLang="en-US" sz="2000" dirty="0" err="1">
                <a:cs typeface="Calibri" panose="020F0502020204030204" pitchFamily="34" charset="0"/>
              </a:rPr>
              <a:t>Αμερικ</a:t>
            </a:r>
            <a:r>
              <a:rPr lang="en-US" altLang="en-US" sz="2000" dirty="0">
                <a:cs typeface="Calibri" panose="020F0502020204030204" pitchFamily="34" charset="0"/>
              </a:rPr>
              <a:t>ανοί θεωρούν</a:t>
            </a:r>
          </a:p>
          <a:p>
            <a:pPr eaLnBrk="1" hangingPunct="1"/>
            <a:r>
              <a:rPr lang="en-US" altLang="en-US" sz="2000" dirty="0">
                <a:cs typeface="Calibri" panose="020F0502020204030204" pitchFamily="34" charset="0"/>
              </a:rPr>
              <a:t>    </a:t>
            </a:r>
            <a:r>
              <a:rPr lang="en-US" altLang="en-US" sz="2000" dirty="0" err="1">
                <a:cs typeface="Calibri" panose="020F0502020204030204" pitchFamily="34" charset="0"/>
              </a:rPr>
              <a:t>σημ</a:t>
            </a:r>
            <a:r>
              <a:rPr lang="en-US" altLang="en-US" sz="2000" dirty="0">
                <a:cs typeface="Calibri" panose="020F0502020204030204" pitchFamily="34" charset="0"/>
              </a:rPr>
              <a:t>αντικές την επιτυχία, τη δραστηριότητα, τη σκληρή δουλειά,  ενώ οι Ινδο</a:t>
            </a:r>
            <a:r>
              <a:rPr lang="el-GR" altLang="en-US" sz="2000" dirty="0">
                <a:cs typeface="Calibri" panose="020F0502020204030204" pitchFamily="34" charset="0"/>
              </a:rPr>
              <a:t>ί, </a:t>
            </a:r>
            <a:r>
              <a:rPr lang="en-US" altLang="en-US" sz="2000" dirty="0" err="1">
                <a:cs typeface="Calibri" panose="020F0502020204030204" pitchFamily="34" charset="0"/>
              </a:rPr>
              <a:t>την</a:t>
            </a:r>
            <a:r>
              <a:rPr lang="en-US" altLang="en-US" sz="2000" dirty="0">
                <a:cs typeface="Calibri" panose="020F0502020204030204" pitchFamily="34" charset="0"/>
              </a:rPr>
              <a:t> π</a:t>
            </a:r>
            <a:r>
              <a:rPr lang="en-US" altLang="en-US" sz="2000" dirty="0" err="1">
                <a:cs typeface="Calibri" panose="020F0502020204030204" pitchFamily="34" charset="0"/>
              </a:rPr>
              <a:t>ειθ</a:t>
            </a:r>
            <a:r>
              <a:rPr lang="en-US" altLang="en-US" sz="2000" dirty="0">
                <a:cs typeface="Calibri" panose="020F0502020204030204" pitchFamily="34" charset="0"/>
              </a:rPr>
              <a:t>αρχία, τη λεπτότητα, το κουράγιο, την τύχη  και το άνοιγμα προς εμπειρίες. </a:t>
            </a:r>
            <a:r>
              <a:rPr lang="en-US" altLang="en-US" sz="2000" dirty="0" err="1">
                <a:cs typeface="Calibri" panose="020F0502020204030204" pitchFamily="34" charset="0"/>
              </a:rPr>
              <a:t>Οι</a:t>
            </a:r>
            <a:r>
              <a:rPr lang="en-US" altLang="en-US" sz="2000" dirty="0">
                <a:cs typeface="Calibri" panose="020F0502020204030204" pitchFamily="34" charset="0"/>
              </a:rPr>
              <a:t> </a:t>
            </a:r>
            <a:r>
              <a:rPr lang="en-US" altLang="en-US" sz="2000" dirty="0" err="1">
                <a:cs typeface="Calibri" panose="020F0502020204030204" pitchFamily="34" charset="0"/>
              </a:rPr>
              <a:t>Ιά</a:t>
            </a:r>
            <a:r>
              <a:rPr lang="en-US" altLang="en-US" sz="2000" dirty="0">
                <a:cs typeface="Calibri" panose="020F0502020204030204" pitchFamily="34" charset="0"/>
              </a:rPr>
              <a:t>πωνες εκτιμούν αντίστοιχα  τον ενθουσιασμό, την πίστη, τη δικαιοσύνη, τη δραστηριότητα και την επιτυχία.</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0">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7650">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650">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65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object 2">
            <a:extLst>
              <a:ext uri="{FF2B5EF4-FFF2-40B4-BE49-F238E27FC236}">
                <a16:creationId xmlns:a16="http://schemas.microsoft.com/office/drawing/2014/main" id="{82380470-D7C1-2BB5-B23D-0E3C4EE38692}"/>
              </a:ext>
            </a:extLst>
          </p:cNvPr>
          <p:cNvSpPr txBox="1">
            <a:spLocks noChangeArrowheads="1"/>
          </p:cNvSpPr>
          <p:nvPr/>
        </p:nvSpPr>
        <p:spPr bwMode="auto">
          <a:xfrm>
            <a:off x="304800" y="123825"/>
            <a:ext cx="8610600" cy="649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2700" rIns="0" bIns="0">
            <a:spAutoFit/>
          </a:bodyPr>
          <a:lstStyle>
            <a:lvl1pPr marL="142875" indent="1588">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00"/>
              </a:spcBef>
            </a:pPr>
            <a:r>
              <a:rPr lang="en-US" altLang="en-US" sz="1600" b="1" dirty="0">
                <a:cs typeface="Calibri" panose="020F0502020204030204" pitchFamily="34" charset="0"/>
              </a:rPr>
              <a:t>Σημειώστε </a:t>
            </a:r>
            <a:r>
              <a:rPr lang="en-US" altLang="en-US" sz="1600" b="1" dirty="0" err="1">
                <a:cs typeface="Calibri" panose="020F0502020204030204" pitchFamily="34" charset="0"/>
              </a:rPr>
              <a:t>δί</a:t>
            </a:r>
            <a:r>
              <a:rPr lang="en-US" altLang="en-US" sz="1600" b="1" dirty="0">
                <a:cs typeface="Calibri" panose="020F0502020204030204" pitchFamily="34" charset="0"/>
              </a:rPr>
              <a:t>πλα από κάθε φράση του συμβούλου Σωστό ή Λάθος, ανάλογα με το  ποιά φράση θεωρείτε ως αποδεκτή και ποιά όχι σε μια διαδικασία διαπολιτισμικής  συμβουλευτικής και συζητήστε στην ομάδα.</a:t>
            </a:r>
          </a:p>
          <a:p>
            <a:pPr eaLnBrk="1" hangingPunct="1">
              <a:spcBef>
                <a:spcPts val="438"/>
              </a:spcBef>
              <a:buFontTx/>
              <a:buAutoNum type="arabicPeriod"/>
            </a:pPr>
            <a:r>
              <a:rPr lang="en-US" altLang="en-US" dirty="0" err="1">
                <a:cs typeface="Calibri" panose="020F0502020204030204" pitchFamily="34" charset="0"/>
              </a:rPr>
              <a:t>Πώς</a:t>
            </a:r>
            <a:r>
              <a:rPr lang="en-US" altLang="en-US" dirty="0">
                <a:cs typeface="Calibri" panose="020F0502020204030204" pitchFamily="34" charset="0"/>
              </a:rPr>
              <a:t> </a:t>
            </a:r>
            <a:r>
              <a:rPr lang="en-US" altLang="en-US" dirty="0" err="1">
                <a:cs typeface="Calibri" panose="020F0502020204030204" pitchFamily="34" charset="0"/>
              </a:rPr>
              <a:t>σε</a:t>
            </a:r>
            <a:r>
              <a:rPr lang="en-US" altLang="en-US" dirty="0">
                <a:cs typeface="Calibri" panose="020F0502020204030204" pitchFamily="34" charset="0"/>
              </a:rPr>
              <a:t> α</a:t>
            </a:r>
            <a:r>
              <a:rPr lang="en-US" altLang="en-US" dirty="0" err="1">
                <a:cs typeface="Calibri" panose="020F0502020204030204" pitchFamily="34" charset="0"/>
              </a:rPr>
              <a:t>ντιμετω</a:t>
            </a:r>
            <a:r>
              <a:rPr lang="en-US" altLang="en-US" dirty="0">
                <a:cs typeface="Calibri" panose="020F0502020204030204" pitchFamily="34" charset="0"/>
              </a:rPr>
              <a:t>πίζουν οι ντόπιοι;</a:t>
            </a:r>
            <a:r>
              <a:rPr lang="en-US" altLang="en-US" u="sng"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eaLnBrk="1" hangingPunct="1">
              <a:spcBef>
                <a:spcPts val="425"/>
              </a:spcBef>
              <a:buFontTx/>
              <a:buAutoNum type="arabicPeriod"/>
            </a:pPr>
            <a:r>
              <a:rPr lang="en-US" altLang="en-US" dirty="0">
                <a:cs typeface="Calibri" panose="020F0502020204030204" pitchFamily="34" charset="0"/>
              </a:rPr>
              <a:t>Φα</a:t>
            </a:r>
            <a:r>
              <a:rPr lang="en-US" altLang="en-US" dirty="0" err="1">
                <a:cs typeface="Calibri" panose="020F0502020204030204" pitchFamily="34" charset="0"/>
              </a:rPr>
              <a:t>ίνετ</a:t>
            </a:r>
            <a:r>
              <a:rPr lang="en-US" altLang="en-US" dirty="0">
                <a:cs typeface="Calibri" panose="020F0502020204030204" pitchFamily="34" charset="0"/>
              </a:rPr>
              <a:t>αι ότι η προσαρμογή για σένα σ ́αυτό το καινούριο περιβάλλον είναι  ιδιαίτερα δύσκολη.</a:t>
            </a:r>
            <a:endParaRPr lang="en-US" altLang="en-US" dirty="0">
              <a:latin typeface="Times New Roman" panose="02020603050405020304" pitchFamily="18" charset="0"/>
              <a:cs typeface="Times New Roman" panose="02020603050405020304" pitchFamily="18" charset="0"/>
            </a:endParaRPr>
          </a:p>
          <a:p>
            <a:pPr eaLnBrk="1" hangingPunct="1">
              <a:spcBef>
                <a:spcPts val="438"/>
              </a:spcBef>
              <a:buFontTx/>
              <a:buAutoNum type="arabicPeriod"/>
            </a:pPr>
            <a:r>
              <a:rPr lang="en-US" altLang="en-US" dirty="0" err="1">
                <a:cs typeface="Calibri" panose="020F0502020204030204" pitchFamily="34" charset="0"/>
              </a:rPr>
              <a:t>Μίλησέ</a:t>
            </a:r>
            <a:r>
              <a:rPr lang="en-US" altLang="en-US" dirty="0">
                <a:cs typeface="Calibri" panose="020F0502020204030204" pitchFamily="34" charset="0"/>
              </a:rPr>
              <a:t> </a:t>
            </a:r>
            <a:r>
              <a:rPr lang="en-US" altLang="en-US" dirty="0" err="1">
                <a:cs typeface="Calibri" panose="020F0502020204030204" pitchFamily="34" charset="0"/>
              </a:rPr>
              <a:t>μου</a:t>
            </a:r>
            <a:r>
              <a:rPr lang="en-US" altLang="en-US" dirty="0">
                <a:cs typeface="Calibri" panose="020F0502020204030204" pitchFamily="34" charset="0"/>
              </a:rPr>
              <a:t> </a:t>
            </a:r>
            <a:r>
              <a:rPr lang="en-US" altLang="en-US" dirty="0" err="1">
                <a:cs typeface="Calibri" panose="020F0502020204030204" pitchFamily="34" charset="0"/>
              </a:rPr>
              <a:t>λίγο</a:t>
            </a:r>
            <a:r>
              <a:rPr lang="en-US" altLang="en-US" dirty="0">
                <a:cs typeface="Calibri" panose="020F0502020204030204" pitchFamily="34" charset="0"/>
              </a:rPr>
              <a:t> </a:t>
            </a:r>
            <a:r>
              <a:rPr lang="en-US" altLang="en-US" dirty="0" err="1">
                <a:cs typeface="Calibri" panose="020F0502020204030204" pitchFamily="34" charset="0"/>
              </a:rPr>
              <a:t>γι</a:t>
            </a:r>
            <a:r>
              <a:rPr lang="en-US" altLang="en-US" dirty="0">
                <a:cs typeface="Calibri" panose="020F0502020204030204" pitchFamily="34" charset="0"/>
              </a:rPr>
              <a:t>α το πώς αισθάνεσαι. </a:t>
            </a:r>
            <a:r>
              <a:rPr lang="en-US" altLang="en-US" u="sng"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eaLnBrk="1" hangingPunct="1">
              <a:spcBef>
                <a:spcPts val="438"/>
              </a:spcBef>
              <a:buFontTx/>
              <a:buAutoNum type="arabicPeriod"/>
            </a:pPr>
            <a:r>
              <a:rPr lang="en-US" altLang="en-US" dirty="0" err="1">
                <a:cs typeface="Calibri" panose="020F0502020204030204" pitchFamily="34" charset="0"/>
              </a:rPr>
              <a:t>Το</a:t>
            </a:r>
            <a:r>
              <a:rPr lang="en-US" altLang="en-US" dirty="0">
                <a:cs typeface="Calibri" panose="020F0502020204030204" pitchFamily="34" charset="0"/>
              </a:rPr>
              <a:t> </a:t>
            </a:r>
            <a:r>
              <a:rPr lang="en-US" altLang="en-US" dirty="0" err="1">
                <a:cs typeface="Calibri" panose="020F0502020204030204" pitchFamily="34" charset="0"/>
              </a:rPr>
              <a:t>γεγονός</a:t>
            </a:r>
            <a:r>
              <a:rPr lang="en-US" altLang="en-US" dirty="0">
                <a:cs typeface="Calibri" panose="020F0502020204030204" pitchFamily="34" charset="0"/>
              </a:rPr>
              <a:t> </a:t>
            </a:r>
            <a:r>
              <a:rPr lang="en-US" altLang="en-US" dirty="0" err="1">
                <a:cs typeface="Calibri" panose="020F0502020204030204" pitchFamily="34" charset="0"/>
              </a:rPr>
              <a:t>ότι</a:t>
            </a:r>
            <a:r>
              <a:rPr lang="en-US" altLang="en-US" dirty="0">
                <a:cs typeface="Calibri" panose="020F0502020204030204" pitchFamily="34" charset="0"/>
              </a:rPr>
              <a:t> </a:t>
            </a:r>
            <a:r>
              <a:rPr lang="en-US" altLang="en-US" dirty="0" err="1">
                <a:cs typeface="Calibri" panose="020F0502020204030204" pitchFamily="34" charset="0"/>
              </a:rPr>
              <a:t>είσ</a:t>
            </a:r>
            <a:r>
              <a:rPr lang="en-US" altLang="en-US" dirty="0">
                <a:cs typeface="Calibri" panose="020F0502020204030204" pitchFamily="34" charset="0"/>
              </a:rPr>
              <a:t>αι Αλβανός σε ενοχλεί; </a:t>
            </a:r>
            <a:r>
              <a:rPr lang="en-US" altLang="en-US" u="sng"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eaLnBrk="1" hangingPunct="1">
              <a:spcBef>
                <a:spcPts val="425"/>
              </a:spcBef>
              <a:buFontTx/>
              <a:buAutoNum type="arabicPeriod"/>
            </a:pPr>
            <a:r>
              <a:rPr lang="en-US" altLang="en-US" dirty="0">
                <a:cs typeface="Calibri" panose="020F0502020204030204" pitchFamily="34" charset="0"/>
              </a:rPr>
              <a:t>Η </a:t>
            </a:r>
            <a:r>
              <a:rPr lang="en-US" altLang="en-US" dirty="0" err="1">
                <a:cs typeface="Calibri" panose="020F0502020204030204" pitchFamily="34" charset="0"/>
              </a:rPr>
              <a:t>δυσκολί</a:t>
            </a:r>
            <a:r>
              <a:rPr lang="en-US" altLang="en-US" dirty="0">
                <a:cs typeface="Calibri" panose="020F0502020204030204" pitchFamily="34" charset="0"/>
              </a:rPr>
              <a:t>α σου εντοπίζεται στο να πλησιάσεις τα άλλα παιδιά του σχολείου και να</a:t>
            </a:r>
            <a:r>
              <a:rPr lang="el-GR" altLang="en-US" dirty="0">
                <a:cs typeface="Calibri" panose="020F0502020204030204" pitchFamily="34" charset="0"/>
              </a:rPr>
              <a:t> </a:t>
            </a:r>
            <a:r>
              <a:rPr lang="en-US" altLang="en-US" dirty="0" err="1">
                <a:cs typeface="Calibri" panose="020F0502020204030204" pitchFamily="34" charset="0"/>
              </a:rPr>
              <a:t>κάνεις</a:t>
            </a:r>
            <a:r>
              <a:rPr lang="en-US" altLang="en-US" dirty="0">
                <a:cs typeface="Calibri" panose="020F0502020204030204" pitchFamily="34" charset="0"/>
              </a:rPr>
              <a:t> </a:t>
            </a:r>
            <a:r>
              <a:rPr lang="en-US" altLang="en-US" dirty="0" err="1">
                <a:cs typeface="Calibri" panose="020F0502020204030204" pitchFamily="34" charset="0"/>
              </a:rPr>
              <a:t>φίλους</a:t>
            </a:r>
            <a:r>
              <a:rPr lang="en-US" altLang="en-US" dirty="0">
                <a:cs typeface="Calibri" panose="020F0502020204030204" pitchFamily="34" charset="0"/>
              </a:rPr>
              <a:t>. </a:t>
            </a:r>
            <a:r>
              <a:rPr lang="en-US" altLang="en-US" u="sng"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eaLnBrk="1" hangingPunct="1">
              <a:spcBef>
                <a:spcPts val="425"/>
              </a:spcBef>
              <a:buFontTx/>
              <a:buAutoNum type="arabicPeriod" startAt="6"/>
            </a:pPr>
            <a:r>
              <a:rPr lang="en-US" altLang="en-US" dirty="0" err="1">
                <a:cs typeface="Calibri" panose="020F0502020204030204" pitchFamily="34" charset="0"/>
              </a:rPr>
              <a:t>Γι</a:t>
            </a:r>
            <a:r>
              <a:rPr lang="en-US" altLang="en-US" dirty="0">
                <a:cs typeface="Calibri" panose="020F0502020204030204" pitchFamily="34" charset="0"/>
              </a:rPr>
              <a:t>ατί δεν προσπαθείς να μιλάς λίγο πιο καθαρά; </a:t>
            </a:r>
            <a:r>
              <a:rPr lang="en-US" altLang="en-US" u="sng"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eaLnBrk="1" hangingPunct="1">
              <a:spcBef>
                <a:spcPts val="425"/>
              </a:spcBef>
              <a:buFontTx/>
              <a:buAutoNum type="arabicPeriod" startAt="6"/>
            </a:pPr>
            <a:r>
              <a:rPr lang="en-US" altLang="en-US" dirty="0" err="1">
                <a:cs typeface="Calibri" panose="020F0502020204030204" pitchFamily="34" charset="0"/>
              </a:rPr>
              <a:t>Ακούγετ</a:t>
            </a:r>
            <a:r>
              <a:rPr lang="en-US" altLang="en-US" dirty="0">
                <a:cs typeface="Calibri" panose="020F0502020204030204" pitchFamily="34" charset="0"/>
              </a:rPr>
              <a:t>αι ότι έχεις την ανάγκη να πεις ανοιχτά στον εργοδότη σου αυτό που  αισθάνεσαι. </a:t>
            </a:r>
            <a:r>
              <a:rPr lang="en-US" altLang="en-US" u="sng"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eaLnBrk="1" hangingPunct="1">
              <a:spcBef>
                <a:spcPts val="438"/>
              </a:spcBef>
              <a:buFontTx/>
              <a:buAutoNum type="arabicPeriod" startAt="6"/>
            </a:pPr>
            <a:r>
              <a:rPr lang="en-US" altLang="en-US" dirty="0" err="1">
                <a:cs typeface="Calibri" panose="020F0502020204030204" pitchFamily="34" charset="0"/>
              </a:rPr>
              <a:t>Νομίζω</a:t>
            </a:r>
            <a:r>
              <a:rPr lang="en-US" altLang="en-US" dirty="0">
                <a:cs typeface="Calibri" panose="020F0502020204030204" pitchFamily="34" charset="0"/>
              </a:rPr>
              <a:t> </a:t>
            </a:r>
            <a:r>
              <a:rPr lang="en-US" altLang="en-US" dirty="0" err="1">
                <a:cs typeface="Calibri" panose="020F0502020204030204" pitchFamily="34" charset="0"/>
              </a:rPr>
              <a:t>ότι</a:t>
            </a:r>
            <a:r>
              <a:rPr lang="en-US" altLang="en-US" dirty="0">
                <a:cs typeface="Calibri" panose="020F0502020204030204" pitchFamily="34" charset="0"/>
              </a:rPr>
              <a:t> </a:t>
            </a:r>
            <a:r>
              <a:rPr lang="en-US" altLang="en-US" dirty="0" err="1">
                <a:cs typeface="Calibri" panose="020F0502020204030204" pitchFamily="34" charset="0"/>
              </a:rPr>
              <a:t>γι</a:t>
            </a:r>
            <a:r>
              <a:rPr lang="en-US" altLang="en-US" dirty="0">
                <a:cs typeface="Calibri" panose="020F0502020204030204" pitchFamily="34" charset="0"/>
              </a:rPr>
              <a:t>α έναν πρόσφυγα, η δουλειά που βρήκες είναι πολύ καλή.</a:t>
            </a:r>
            <a:r>
              <a:rPr lang="en-US" altLang="en-US" u="sng"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eaLnBrk="1" hangingPunct="1">
              <a:spcBef>
                <a:spcPts val="438"/>
              </a:spcBef>
              <a:buFontTx/>
              <a:buAutoNum type="arabicPeriod" startAt="6"/>
            </a:pPr>
            <a:r>
              <a:rPr lang="en-US" altLang="en-US" dirty="0" err="1">
                <a:cs typeface="Calibri" panose="020F0502020204030204" pitchFamily="34" charset="0"/>
              </a:rPr>
              <a:t>Τί</a:t>
            </a:r>
            <a:r>
              <a:rPr lang="en-US" altLang="en-US" dirty="0">
                <a:cs typeface="Calibri" panose="020F0502020204030204" pitchFamily="34" charset="0"/>
              </a:rPr>
              <a:t> θα </a:t>
            </a:r>
            <a:r>
              <a:rPr lang="en-US" altLang="en-US" dirty="0" err="1">
                <a:cs typeface="Calibri" panose="020F0502020204030204" pitchFamily="34" charset="0"/>
              </a:rPr>
              <a:t>ήθελες</a:t>
            </a:r>
            <a:r>
              <a:rPr lang="en-US" altLang="en-US" dirty="0">
                <a:cs typeface="Calibri" panose="020F0502020204030204" pitchFamily="34" charset="0"/>
              </a:rPr>
              <a:t> να α</a:t>
            </a:r>
            <a:r>
              <a:rPr lang="en-US" altLang="en-US" dirty="0" err="1">
                <a:cs typeface="Calibri" panose="020F0502020204030204" pitchFamily="34" charset="0"/>
              </a:rPr>
              <a:t>λλάξει</a:t>
            </a:r>
            <a:r>
              <a:rPr lang="en-US" altLang="en-US" dirty="0">
                <a:cs typeface="Calibri" panose="020F0502020204030204" pitchFamily="34" charset="0"/>
              </a:rPr>
              <a:t> </a:t>
            </a:r>
            <a:r>
              <a:rPr lang="en-US" altLang="en-US" dirty="0" err="1">
                <a:cs typeface="Calibri" panose="020F0502020204030204" pitchFamily="34" charset="0"/>
              </a:rPr>
              <a:t>στην</a:t>
            </a:r>
            <a:r>
              <a:rPr lang="en-US" altLang="en-US" dirty="0">
                <a:cs typeface="Calibri" panose="020F0502020204030204" pitchFamily="34" charset="0"/>
              </a:rPr>
              <a:t> κα</a:t>
            </a:r>
            <a:r>
              <a:rPr lang="en-US" altLang="en-US" dirty="0" err="1">
                <a:cs typeface="Calibri" panose="020F0502020204030204" pitchFamily="34" charset="0"/>
              </a:rPr>
              <a:t>τάστ</a:t>
            </a:r>
            <a:r>
              <a:rPr lang="en-US" altLang="en-US" dirty="0">
                <a:cs typeface="Calibri" panose="020F0502020204030204" pitchFamily="34" charset="0"/>
              </a:rPr>
              <a:t>αση που βρίσκεσαι τώρα; </a:t>
            </a:r>
            <a:r>
              <a:rPr lang="en-US" altLang="en-US" u="sng"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eaLnBrk="1" hangingPunct="1">
              <a:spcBef>
                <a:spcPts val="425"/>
              </a:spcBef>
              <a:buFontTx/>
              <a:buAutoNum type="arabicPeriod" startAt="6"/>
            </a:pPr>
            <a:r>
              <a:rPr lang="en-US" altLang="en-US" dirty="0" err="1">
                <a:cs typeface="Calibri" panose="020F0502020204030204" pitchFamily="34" charset="0"/>
              </a:rPr>
              <a:t>Με</a:t>
            </a:r>
            <a:r>
              <a:rPr lang="en-US" altLang="en-US" dirty="0">
                <a:cs typeface="Calibri" panose="020F0502020204030204" pitchFamily="34" charset="0"/>
              </a:rPr>
              <a:t> </a:t>
            </a:r>
            <a:r>
              <a:rPr lang="en-US" altLang="en-US" dirty="0" err="1">
                <a:cs typeface="Calibri" panose="020F0502020204030204" pitchFamily="34" charset="0"/>
              </a:rPr>
              <a:t>άλλους</a:t>
            </a:r>
            <a:r>
              <a:rPr lang="en-US" altLang="en-US" dirty="0">
                <a:cs typeface="Calibri" panose="020F0502020204030204" pitchFamily="34" charset="0"/>
              </a:rPr>
              <a:t> </a:t>
            </a:r>
            <a:r>
              <a:rPr lang="en-US" altLang="en-US" dirty="0" err="1">
                <a:cs typeface="Calibri" panose="020F0502020204030204" pitchFamily="34" charset="0"/>
              </a:rPr>
              <a:t>Αφρικ</a:t>
            </a:r>
            <a:r>
              <a:rPr lang="en-US" altLang="en-US" dirty="0">
                <a:cs typeface="Calibri" panose="020F0502020204030204" pitchFamily="34" charset="0"/>
              </a:rPr>
              <a:t>ανούς κάνεις παρέα; </a:t>
            </a:r>
            <a:r>
              <a:rPr lang="en-US" altLang="en-US" u="sng"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eaLnBrk="1" hangingPunct="1">
              <a:spcBef>
                <a:spcPts val="438"/>
              </a:spcBef>
              <a:buFontTx/>
              <a:buAutoNum type="arabicPeriod" startAt="6"/>
            </a:pPr>
            <a:r>
              <a:rPr lang="en-US" altLang="en-US" dirty="0" err="1">
                <a:cs typeface="Calibri" panose="020F0502020204030204" pitchFamily="34" charset="0"/>
              </a:rPr>
              <a:t>Οι</a:t>
            </a:r>
            <a:r>
              <a:rPr lang="en-US" altLang="en-US" dirty="0">
                <a:cs typeface="Calibri" panose="020F0502020204030204" pitchFamily="34" charset="0"/>
              </a:rPr>
              <a:t> </a:t>
            </a:r>
            <a:r>
              <a:rPr lang="en-US" altLang="en-US" dirty="0" err="1">
                <a:cs typeface="Calibri" panose="020F0502020204030204" pitchFamily="34" charset="0"/>
              </a:rPr>
              <a:t>φυσιολογικοί</a:t>
            </a:r>
            <a:r>
              <a:rPr lang="en-US" altLang="en-US" dirty="0">
                <a:cs typeface="Calibri" panose="020F0502020204030204" pitchFamily="34" charset="0"/>
              </a:rPr>
              <a:t> </a:t>
            </a:r>
            <a:r>
              <a:rPr lang="en-US" altLang="en-US" dirty="0" err="1">
                <a:cs typeface="Calibri" panose="020F0502020204030204" pitchFamily="34" charset="0"/>
              </a:rPr>
              <a:t>άνθρω</a:t>
            </a:r>
            <a:r>
              <a:rPr lang="en-US" altLang="en-US" dirty="0">
                <a:cs typeface="Calibri" panose="020F0502020204030204" pitchFamily="34" charset="0"/>
              </a:rPr>
              <a:t>ποι πώς σε αντιμετωπίζουν; </a:t>
            </a:r>
            <a:r>
              <a:rPr lang="en-US" altLang="en-US" u="sng"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eaLnBrk="1" hangingPunct="1">
              <a:spcBef>
                <a:spcPts val="425"/>
              </a:spcBef>
              <a:buFontTx/>
              <a:buAutoNum type="arabicPeriod" startAt="6"/>
            </a:pPr>
            <a:r>
              <a:rPr lang="en-US" altLang="en-US" dirty="0" err="1">
                <a:cs typeface="Calibri" panose="020F0502020204030204" pitchFamily="34" charset="0"/>
              </a:rPr>
              <a:t>Το</a:t>
            </a:r>
            <a:r>
              <a:rPr lang="en-US" altLang="en-US" dirty="0">
                <a:cs typeface="Calibri" panose="020F0502020204030204" pitchFamily="34" charset="0"/>
              </a:rPr>
              <a:t> </a:t>
            </a:r>
            <a:r>
              <a:rPr lang="en-US" altLang="en-US" dirty="0" err="1">
                <a:cs typeface="Calibri" panose="020F0502020204030204" pitchFamily="34" charset="0"/>
              </a:rPr>
              <a:t>γεγονός</a:t>
            </a:r>
            <a:r>
              <a:rPr lang="en-US" altLang="en-US" dirty="0">
                <a:cs typeface="Calibri" panose="020F0502020204030204" pitchFamily="34" charset="0"/>
              </a:rPr>
              <a:t> </a:t>
            </a:r>
            <a:r>
              <a:rPr lang="en-US" altLang="en-US" dirty="0" err="1">
                <a:cs typeface="Calibri" panose="020F0502020204030204" pitchFamily="34" charset="0"/>
              </a:rPr>
              <a:t>ότι</a:t>
            </a:r>
            <a:r>
              <a:rPr lang="en-US" altLang="en-US" dirty="0">
                <a:cs typeface="Calibri" panose="020F0502020204030204" pitchFamily="34" charset="0"/>
              </a:rPr>
              <a:t> η </a:t>
            </a:r>
            <a:r>
              <a:rPr lang="en-US" altLang="en-US" dirty="0" err="1">
                <a:cs typeface="Calibri" panose="020F0502020204030204" pitchFamily="34" charset="0"/>
              </a:rPr>
              <a:t>οικογένειά</a:t>
            </a:r>
            <a:r>
              <a:rPr lang="en-US" altLang="en-US" dirty="0">
                <a:cs typeface="Calibri" panose="020F0502020204030204" pitchFamily="34" charset="0"/>
              </a:rPr>
              <a:t> </a:t>
            </a:r>
            <a:r>
              <a:rPr lang="en-US" altLang="en-US" dirty="0" err="1">
                <a:cs typeface="Calibri" panose="020F0502020204030204" pitchFamily="34" charset="0"/>
              </a:rPr>
              <a:t>σου</a:t>
            </a:r>
            <a:r>
              <a:rPr lang="en-US" altLang="en-US" dirty="0">
                <a:cs typeface="Calibri" panose="020F0502020204030204" pitchFamily="34" charset="0"/>
              </a:rPr>
              <a:t> </a:t>
            </a:r>
            <a:r>
              <a:rPr lang="en-US" altLang="en-US" dirty="0" err="1">
                <a:cs typeface="Calibri" panose="020F0502020204030204" pitchFamily="34" charset="0"/>
              </a:rPr>
              <a:t>είν</a:t>
            </a:r>
            <a:r>
              <a:rPr lang="en-US" altLang="en-US" dirty="0">
                <a:cs typeface="Calibri" panose="020F0502020204030204" pitchFamily="34" charset="0"/>
              </a:rPr>
              <a:t>αι μακρυά σε κάνει να αισθάνεσαι φόβο και  ανασφάλεια. </a:t>
            </a:r>
            <a:endParaRPr lang="en-US" altLang="en-US" dirty="0">
              <a:latin typeface="Times New Roman" panose="02020603050405020304" pitchFamily="18" charset="0"/>
              <a:cs typeface="Times New Roman" panose="02020603050405020304" pitchFamily="18" charset="0"/>
            </a:endParaRPr>
          </a:p>
          <a:p>
            <a:pPr eaLnBrk="1" hangingPunct="1">
              <a:spcBef>
                <a:spcPts val="438"/>
              </a:spcBef>
              <a:buFontTx/>
              <a:buAutoNum type="arabicPeriod" startAt="6"/>
            </a:pPr>
            <a:r>
              <a:rPr lang="en-US" altLang="en-US" dirty="0" err="1">
                <a:cs typeface="Calibri" panose="020F0502020204030204" pitchFamily="34" charset="0"/>
              </a:rPr>
              <a:t>Δεν</a:t>
            </a:r>
            <a:r>
              <a:rPr lang="en-US" altLang="en-US" dirty="0">
                <a:cs typeface="Calibri" panose="020F0502020204030204" pitchFamily="34" charset="0"/>
              </a:rPr>
              <a:t> π</a:t>
            </a:r>
            <a:r>
              <a:rPr lang="en-US" altLang="en-US" dirty="0" err="1">
                <a:cs typeface="Calibri" panose="020F0502020204030204" pitchFamily="34" charset="0"/>
              </a:rPr>
              <a:t>ιστεύω</a:t>
            </a:r>
            <a:r>
              <a:rPr lang="en-US" altLang="en-US" dirty="0">
                <a:cs typeface="Calibri" panose="020F0502020204030204" pitchFamily="34" charset="0"/>
              </a:rPr>
              <a:t> </a:t>
            </a:r>
            <a:r>
              <a:rPr lang="en-US" altLang="en-US" dirty="0" err="1">
                <a:cs typeface="Calibri" panose="020F0502020204030204" pitchFamily="34" charset="0"/>
              </a:rPr>
              <a:t>ότι</a:t>
            </a:r>
            <a:r>
              <a:rPr lang="en-US" altLang="en-US" dirty="0">
                <a:cs typeface="Calibri" panose="020F0502020204030204" pitchFamily="34" charset="0"/>
              </a:rPr>
              <a:t> </a:t>
            </a:r>
            <a:r>
              <a:rPr lang="en-US" altLang="en-US" dirty="0" err="1">
                <a:cs typeface="Calibri" panose="020F0502020204030204" pitchFamily="34" charset="0"/>
              </a:rPr>
              <a:t>είν</a:t>
            </a:r>
            <a:r>
              <a:rPr lang="en-US" altLang="en-US" dirty="0">
                <a:cs typeface="Calibri" panose="020F0502020204030204" pitchFamily="34" charset="0"/>
              </a:rPr>
              <a:t>αι και τόσο δύσκολα τα πράγματα τώρα που είσαι στην</a:t>
            </a:r>
          </a:p>
          <a:p>
            <a:pPr eaLnBrk="1" hangingPunct="1"/>
            <a:r>
              <a:rPr lang="en-US" altLang="en-US" dirty="0" err="1">
                <a:cs typeface="Calibri" panose="020F0502020204030204" pitchFamily="34" charset="0"/>
              </a:rPr>
              <a:t>Ελλάδ</a:t>
            </a:r>
            <a:r>
              <a:rPr lang="en-US" altLang="en-US" dirty="0">
                <a:cs typeface="Calibri" panose="020F0502020204030204" pitchFamily="34" charset="0"/>
              </a:rPr>
              <a:t>α! </a:t>
            </a:r>
            <a:r>
              <a:rPr lang="en-US" altLang="en-US" dirty="0" err="1">
                <a:cs typeface="Calibri" panose="020F0502020204030204" pitchFamily="34" charset="0"/>
              </a:rPr>
              <a:t>Εδώ</a:t>
            </a:r>
            <a:r>
              <a:rPr lang="en-US" altLang="en-US" dirty="0">
                <a:cs typeface="Calibri" panose="020F0502020204030204" pitchFamily="34" charset="0"/>
              </a:rPr>
              <a:t> </a:t>
            </a:r>
            <a:r>
              <a:rPr lang="en-US" altLang="en-US" dirty="0" err="1">
                <a:cs typeface="Calibri" panose="020F0502020204030204" pitchFamily="34" charset="0"/>
              </a:rPr>
              <a:t>όλ</a:t>
            </a:r>
            <a:r>
              <a:rPr lang="en-US" altLang="en-US" dirty="0">
                <a:cs typeface="Calibri" panose="020F0502020204030204" pitchFamily="34" charset="0"/>
              </a:rPr>
              <a:t>α είναι πιο εύκολα! </a:t>
            </a:r>
            <a:r>
              <a:rPr lang="en-US" altLang="en-US" u="sng" dirty="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543AAB35-9941-DC20-414C-FE2266BFC18A}"/>
              </a:ext>
            </a:extLst>
          </p:cNvPr>
          <p:cNvSpPr txBox="1"/>
          <p:nvPr/>
        </p:nvSpPr>
        <p:spPr>
          <a:xfrm>
            <a:off x="739775" y="37817"/>
            <a:ext cx="7664450" cy="1305486"/>
          </a:xfrm>
          <a:prstGeom prst="rect">
            <a:avLst/>
          </a:prstGeom>
        </p:spPr>
        <p:txBody>
          <a:bodyPr lIns="0" tIns="12700" rIns="0" bIns="0">
            <a:spAutoFit/>
          </a:bodyPr>
          <a:lstStyle/>
          <a:p>
            <a:pPr algn="ctr" eaLnBrk="1" fontAlgn="auto" hangingPunct="1">
              <a:spcBef>
                <a:spcPts val="100"/>
              </a:spcBef>
              <a:spcAft>
                <a:spcPts val="0"/>
              </a:spcAft>
              <a:defRPr/>
            </a:pPr>
            <a:r>
              <a:rPr sz="2400" b="1" dirty="0">
                <a:latin typeface="Calibri"/>
                <a:cs typeface="Calibri"/>
              </a:rPr>
              <a:t>Η</a:t>
            </a:r>
            <a:r>
              <a:rPr sz="2400" b="1" spc="-5" dirty="0">
                <a:latin typeface="Calibri"/>
                <a:cs typeface="Calibri"/>
              </a:rPr>
              <a:t> </a:t>
            </a:r>
            <a:r>
              <a:rPr sz="2400" b="1" dirty="0">
                <a:latin typeface="Calibri"/>
                <a:cs typeface="Calibri"/>
              </a:rPr>
              <a:t>σχέση</a:t>
            </a:r>
            <a:r>
              <a:rPr sz="2400" b="1" spc="-20" dirty="0">
                <a:latin typeface="Calibri"/>
                <a:cs typeface="Calibri"/>
              </a:rPr>
              <a:t> </a:t>
            </a:r>
            <a:r>
              <a:rPr sz="2400" b="1" dirty="0">
                <a:latin typeface="Calibri"/>
                <a:cs typeface="Calibri"/>
              </a:rPr>
              <a:t>μου</a:t>
            </a:r>
            <a:r>
              <a:rPr sz="2400" b="1" spc="-20" dirty="0">
                <a:latin typeface="Calibri"/>
                <a:cs typeface="Calibri"/>
              </a:rPr>
              <a:t> </a:t>
            </a:r>
            <a:r>
              <a:rPr sz="2400" b="1" dirty="0">
                <a:latin typeface="Calibri"/>
                <a:cs typeface="Calibri"/>
              </a:rPr>
              <a:t>με</a:t>
            </a:r>
            <a:r>
              <a:rPr sz="2400" b="1" spc="-15" dirty="0">
                <a:latin typeface="Calibri"/>
                <a:cs typeface="Calibri"/>
              </a:rPr>
              <a:t> </a:t>
            </a:r>
            <a:r>
              <a:rPr sz="2400" b="1" spc="-5" dirty="0">
                <a:latin typeface="Calibri"/>
                <a:cs typeface="Calibri"/>
              </a:rPr>
              <a:t>το</a:t>
            </a:r>
            <a:r>
              <a:rPr sz="2400" b="1" spc="-10" dirty="0">
                <a:latin typeface="Calibri"/>
                <a:cs typeface="Calibri"/>
              </a:rPr>
              <a:t> </a:t>
            </a:r>
            <a:r>
              <a:rPr sz="2400" b="1" spc="-5" dirty="0">
                <a:latin typeface="Calibri"/>
                <a:cs typeface="Calibri"/>
              </a:rPr>
              <a:t>διαφορετικό</a:t>
            </a:r>
            <a:endParaRPr sz="2400" b="1" dirty="0">
              <a:latin typeface="Calibri"/>
              <a:cs typeface="Calibri"/>
            </a:endParaRPr>
          </a:p>
          <a:p>
            <a:pPr algn="ctr" eaLnBrk="1" fontAlgn="auto" hangingPunct="1">
              <a:spcBef>
                <a:spcPts val="0"/>
              </a:spcBef>
              <a:spcAft>
                <a:spcPts val="0"/>
              </a:spcAft>
              <a:defRPr/>
            </a:pPr>
            <a:r>
              <a:rPr sz="2000" dirty="0">
                <a:latin typeface="Calibri"/>
                <a:cs typeface="Calibri"/>
              </a:rPr>
              <a:t>Σημειώστε</a:t>
            </a:r>
            <a:r>
              <a:rPr sz="2000" spc="-45" dirty="0">
                <a:latin typeface="Calibri"/>
                <a:cs typeface="Calibri"/>
              </a:rPr>
              <a:t> </a:t>
            </a:r>
            <a:r>
              <a:rPr sz="2000" dirty="0">
                <a:latin typeface="Calibri"/>
                <a:cs typeface="Calibri"/>
              </a:rPr>
              <a:t>για</a:t>
            </a:r>
            <a:r>
              <a:rPr sz="2000" spc="-5" dirty="0">
                <a:latin typeface="Calibri"/>
                <a:cs typeface="Calibri"/>
              </a:rPr>
              <a:t> τα</a:t>
            </a:r>
            <a:r>
              <a:rPr sz="2000" spc="-15" dirty="0">
                <a:latin typeface="Calibri"/>
                <a:cs typeface="Calibri"/>
              </a:rPr>
              <a:t> </a:t>
            </a:r>
            <a:r>
              <a:rPr sz="2000" dirty="0">
                <a:latin typeface="Calibri"/>
                <a:cs typeface="Calibri"/>
              </a:rPr>
              <a:t>μέλη</a:t>
            </a:r>
            <a:r>
              <a:rPr sz="2000" spc="-5" dirty="0">
                <a:latin typeface="Calibri"/>
                <a:cs typeface="Calibri"/>
              </a:rPr>
              <a:t> </a:t>
            </a:r>
            <a:r>
              <a:rPr sz="2000" dirty="0">
                <a:latin typeface="Calibri"/>
                <a:cs typeface="Calibri"/>
              </a:rPr>
              <a:t>κάθε μιας</a:t>
            </a:r>
            <a:r>
              <a:rPr sz="2000" spc="-5" dirty="0">
                <a:latin typeface="Calibri"/>
                <a:cs typeface="Calibri"/>
              </a:rPr>
              <a:t> από</a:t>
            </a:r>
            <a:r>
              <a:rPr sz="2000" spc="-25" dirty="0">
                <a:latin typeface="Calibri"/>
                <a:cs typeface="Calibri"/>
              </a:rPr>
              <a:t> </a:t>
            </a:r>
            <a:r>
              <a:rPr sz="2000" dirty="0">
                <a:latin typeface="Calibri"/>
                <a:cs typeface="Calibri"/>
              </a:rPr>
              <a:t>τις</a:t>
            </a:r>
            <a:r>
              <a:rPr sz="2000" spc="5" dirty="0">
                <a:latin typeface="Calibri"/>
                <a:cs typeface="Calibri"/>
              </a:rPr>
              <a:t> </a:t>
            </a:r>
            <a:r>
              <a:rPr sz="2000" dirty="0">
                <a:latin typeface="Calibri"/>
                <a:cs typeface="Calibri"/>
              </a:rPr>
              <a:t>συγκεκριμένες</a:t>
            </a:r>
            <a:r>
              <a:rPr sz="2000" spc="-30" dirty="0">
                <a:latin typeface="Calibri"/>
                <a:cs typeface="Calibri"/>
              </a:rPr>
              <a:t> </a:t>
            </a:r>
            <a:r>
              <a:rPr sz="2000" spc="-5" dirty="0">
                <a:latin typeface="Calibri"/>
                <a:cs typeface="Calibri"/>
              </a:rPr>
              <a:t>ομάδες, </a:t>
            </a:r>
            <a:r>
              <a:rPr sz="2000" dirty="0">
                <a:latin typeface="Calibri"/>
                <a:cs typeface="Calibri"/>
              </a:rPr>
              <a:t>με</a:t>
            </a:r>
            <a:r>
              <a:rPr sz="2000" spc="-10" dirty="0">
                <a:latin typeface="Calibri"/>
                <a:cs typeface="Calibri"/>
              </a:rPr>
              <a:t> </a:t>
            </a:r>
            <a:r>
              <a:rPr sz="2000" dirty="0">
                <a:latin typeface="Calibri"/>
                <a:cs typeface="Calibri"/>
              </a:rPr>
              <a:t>βάση</a:t>
            </a:r>
          </a:p>
          <a:p>
            <a:pPr marL="2540" algn="ctr" eaLnBrk="1" fontAlgn="auto" hangingPunct="1">
              <a:spcBef>
                <a:spcPts val="0"/>
              </a:spcBef>
              <a:spcAft>
                <a:spcPts val="0"/>
              </a:spcAft>
              <a:defRPr/>
            </a:pPr>
            <a:r>
              <a:rPr sz="2000" dirty="0">
                <a:latin typeface="Calibri"/>
                <a:cs typeface="Calibri"/>
              </a:rPr>
              <a:t>τα</a:t>
            </a:r>
            <a:r>
              <a:rPr sz="2000" spc="-5" dirty="0">
                <a:latin typeface="Calibri"/>
                <a:cs typeface="Calibri"/>
              </a:rPr>
              <a:t> </a:t>
            </a:r>
            <a:r>
              <a:rPr sz="2000" dirty="0">
                <a:latin typeface="Calibri"/>
                <a:cs typeface="Calibri"/>
              </a:rPr>
              <a:t>αυθόρμητα</a:t>
            </a:r>
            <a:r>
              <a:rPr sz="2000" spc="-30" dirty="0">
                <a:latin typeface="Calibri"/>
                <a:cs typeface="Calibri"/>
              </a:rPr>
              <a:t> </a:t>
            </a:r>
            <a:r>
              <a:rPr sz="2000" dirty="0">
                <a:latin typeface="Calibri"/>
                <a:cs typeface="Calibri"/>
              </a:rPr>
              <a:t>συναισθήματα</a:t>
            </a:r>
            <a:r>
              <a:rPr sz="2000" spc="-35" dirty="0">
                <a:latin typeface="Calibri"/>
                <a:cs typeface="Calibri"/>
              </a:rPr>
              <a:t> </a:t>
            </a:r>
            <a:r>
              <a:rPr sz="2000" dirty="0">
                <a:latin typeface="Calibri"/>
                <a:cs typeface="Calibri"/>
              </a:rPr>
              <a:t>που</a:t>
            </a:r>
            <a:r>
              <a:rPr sz="2000" spc="-20" dirty="0">
                <a:latin typeface="Calibri"/>
                <a:cs typeface="Calibri"/>
              </a:rPr>
              <a:t> </a:t>
            </a:r>
            <a:r>
              <a:rPr sz="2000" dirty="0">
                <a:latin typeface="Calibri"/>
                <a:cs typeface="Calibri"/>
              </a:rPr>
              <a:t>νιώθετε</a:t>
            </a:r>
            <a:r>
              <a:rPr sz="2000" spc="-25" dirty="0">
                <a:latin typeface="Calibri"/>
                <a:cs typeface="Calibri"/>
              </a:rPr>
              <a:t> </a:t>
            </a:r>
            <a:r>
              <a:rPr sz="2000" dirty="0">
                <a:latin typeface="Calibri"/>
                <a:cs typeface="Calibri"/>
              </a:rPr>
              <a:t>γι΄αυτές,</a:t>
            </a:r>
          </a:p>
          <a:p>
            <a:pPr algn="ctr" eaLnBrk="1" fontAlgn="auto" hangingPunct="1">
              <a:spcBef>
                <a:spcPts val="5"/>
              </a:spcBef>
              <a:spcAft>
                <a:spcPts val="0"/>
              </a:spcAft>
              <a:defRPr/>
            </a:pPr>
            <a:r>
              <a:rPr sz="2000" spc="-5" dirty="0">
                <a:latin typeface="Calibri"/>
                <a:cs typeface="Calibri"/>
              </a:rPr>
              <a:t>αν</a:t>
            </a:r>
            <a:r>
              <a:rPr sz="2000" spc="-10" dirty="0">
                <a:latin typeface="Calibri"/>
                <a:cs typeface="Calibri"/>
              </a:rPr>
              <a:t> </a:t>
            </a:r>
            <a:r>
              <a:rPr sz="2000" dirty="0">
                <a:latin typeface="Calibri"/>
                <a:cs typeface="Calibri"/>
              </a:rPr>
              <a:t>θα</a:t>
            </a:r>
            <a:r>
              <a:rPr sz="2000" spc="-10" dirty="0">
                <a:latin typeface="Calibri"/>
                <a:cs typeface="Calibri"/>
              </a:rPr>
              <a:t> </a:t>
            </a:r>
            <a:r>
              <a:rPr sz="2000" dirty="0">
                <a:latin typeface="Calibri"/>
                <a:cs typeface="Calibri"/>
              </a:rPr>
              <a:t>ήταν</a:t>
            </a:r>
            <a:r>
              <a:rPr sz="2000" spc="-5" dirty="0">
                <a:latin typeface="Calibri"/>
                <a:cs typeface="Calibri"/>
              </a:rPr>
              <a:t> για</a:t>
            </a:r>
            <a:r>
              <a:rPr sz="2000" spc="-15" dirty="0">
                <a:latin typeface="Calibri"/>
                <a:cs typeface="Calibri"/>
              </a:rPr>
              <a:t> </a:t>
            </a:r>
            <a:r>
              <a:rPr sz="2000" dirty="0">
                <a:latin typeface="Calibri"/>
                <a:cs typeface="Calibri"/>
              </a:rPr>
              <a:t>σας</a:t>
            </a:r>
            <a:r>
              <a:rPr sz="2000" spc="-15" dirty="0">
                <a:latin typeface="Calibri"/>
                <a:cs typeface="Calibri"/>
              </a:rPr>
              <a:t> </a:t>
            </a:r>
            <a:r>
              <a:rPr sz="2000" spc="-5" dirty="0">
                <a:latin typeface="Calibri"/>
                <a:cs typeface="Calibri"/>
              </a:rPr>
              <a:t>αποδεκτή</a:t>
            </a:r>
            <a:r>
              <a:rPr sz="2000" spc="-15" dirty="0">
                <a:latin typeface="Calibri"/>
                <a:cs typeface="Calibri"/>
              </a:rPr>
              <a:t> </a:t>
            </a:r>
            <a:r>
              <a:rPr sz="2000" dirty="0">
                <a:latin typeface="Calibri"/>
                <a:cs typeface="Calibri"/>
              </a:rPr>
              <a:t>ή</a:t>
            </a:r>
            <a:r>
              <a:rPr sz="2000" spc="-5" dirty="0">
                <a:latin typeface="Calibri"/>
                <a:cs typeface="Calibri"/>
              </a:rPr>
              <a:t> όχι</a:t>
            </a:r>
            <a:r>
              <a:rPr sz="2000" spc="-25" dirty="0">
                <a:latin typeface="Calibri"/>
                <a:cs typeface="Calibri"/>
              </a:rPr>
              <a:t> </a:t>
            </a:r>
            <a:r>
              <a:rPr sz="2000" dirty="0">
                <a:latin typeface="Calibri"/>
                <a:cs typeface="Calibri"/>
              </a:rPr>
              <a:t>η παρακάτω</a:t>
            </a:r>
            <a:r>
              <a:rPr sz="2000" spc="-40" dirty="0">
                <a:latin typeface="Calibri"/>
                <a:cs typeface="Calibri"/>
              </a:rPr>
              <a:t> </a:t>
            </a:r>
            <a:r>
              <a:rPr sz="2000" dirty="0">
                <a:latin typeface="Calibri"/>
                <a:cs typeface="Calibri"/>
              </a:rPr>
              <a:t>σχέση.</a:t>
            </a:r>
          </a:p>
        </p:txBody>
      </p:sp>
      <p:graphicFrame>
        <p:nvGraphicFramePr>
          <p:cNvPr id="3" name="object 3">
            <a:extLst>
              <a:ext uri="{FF2B5EF4-FFF2-40B4-BE49-F238E27FC236}">
                <a16:creationId xmlns:a16="http://schemas.microsoft.com/office/drawing/2014/main" id="{F0999EA7-A898-43EF-5893-BE8A8AD2A387}"/>
              </a:ext>
            </a:extLst>
          </p:cNvPr>
          <p:cNvGraphicFramePr>
            <a:graphicFrameLocks noGrp="1"/>
          </p:cNvGraphicFramePr>
          <p:nvPr>
            <p:extLst>
              <p:ext uri="{D42A27DB-BD31-4B8C-83A1-F6EECF244321}">
                <p14:modId xmlns:p14="http://schemas.microsoft.com/office/powerpoint/2010/main" val="3274636001"/>
              </p:ext>
            </p:extLst>
          </p:nvPr>
        </p:nvGraphicFramePr>
        <p:xfrm>
          <a:off x="190500" y="1447800"/>
          <a:ext cx="8763000" cy="4573590"/>
        </p:xfrm>
        <a:graphic>
          <a:graphicData uri="http://schemas.openxmlformats.org/drawingml/2006/table">
            <a:tbl>
              <a:tblPr/>
              <a:tblGrid>
                <a:gridCol w="1851119">
                  <a:extLst>
                    <a:ext uri="{9D8B030D-6E8A-4147-A177-3AD203B41FA5}">
                      <a16:colId xmlns:a16="http://schemas.microsoft.com/office/drawing/2014/main" val="20000"/>
                    </a:ext>
                  </a:extLst>
                </a:gridCol>
                <a:gridCol w="1109123">
                  <a:extLst>
                    <a:ext uri="{9D8B030D-6E8A-4147-A177-3AD203B41FA5}">
                      <a16:colId xmlns:a16="http://schemas.microsoft.com/office/drawing/2014/main" val="20001"/>
                    </a:ext>
                  </a:extLst>
                </a:gridCol>
                <a:gridCol w="1233047">
                  <a:extLst>
                    <a:ext uri="{9D8B030D-6E8A-4147-A177-3AD203B41FA5}">
                      <a16:colId xmlns:a16="http://schemas.microsoft.com/office/drawing/2014/main" val="20002"/>
                    </a:ext>
                  </a:extLst>
                </a:gridCol>
                <a:gridCol w="985199">
                  <a:extLst>
                    <a:ext uri="{9D8B030D-6E8A-4147-A177-3AD203B41FA5}">
                      <a16:colId xmlns:a16="http://schemas.microsoft.com/office/drawing/2014/main" val="20003"/>
                    </a:ext>
                  </a:extLst>
                </a:gridCol>
                <a:gridCol w="1110672">
                  <a:extLst>
                    <a:ext uri="{9D8B030D-6E8A-4147-A177-3AD203B41FA5}">
                      <a16:colId xmlns:a16="http://schemas.microsoft.com/office/drawing/2014/main" val="20004"/>
                    </a:ext>
                  </a:extLst>
                </a:gridCol>
                <a:gridCol w="985199">
                  <a:extLst>
                    <a:ext uri="{9D8B030D-6E8A-4147-A177-3AD203B41FA5}">
                      <a16:colId xmlns:a16="http://schemas.microsoft.com/office/drawing/2014/main" val="20005"/>
                    </a:ext>
                  </a:extLst>
                </a:gridCol>
                <a:gridCol w="1488641">
                  <a:extLst>
                    <a:ext uri="{9D8B030D-6E8A-4147-A177-3AD203B41FA5}">
                      <a16:colId xmlns:a16="http://schemas.microsoft.com/office/drawing/2014/main" val="20006"/>
                    </a:ext>
                  </a:extLst>
                </a:gridCol>
              </a:tblGrid>
              <a:tr h="723900">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75"/>
                        </a:lnSpc>
                        <a:spcBef>
                          <a:spcPts val="75"/>
                        </a:spcBef>
                        <a:spcAft>
                          <a:spcPct val="0"/>
                        </a:spcAft>
                        <a:buClrTx/>
                        <a:buSzTx/>
                        <a:buFontTx/>
                        <a:buNone/>
                        <a:tabLst/>
                      </a:pPr>
                      <a:r>
                        <a:rPr kumimoji="0" lang="en-US" altLang="en-US" sz="1600" b="1" i="1" u="none" strike="noStrike" cap="none" normalizeH="0" baseline="0">
                          <a:ln>
                            <a:noFill/>
                          </a:ln>
                          <a:solidFill>
                            <a:schemeClr val="tx1"/>
                          </a:solidFill>
                          <a:effectLst/>
                          <a:latin typeface="Arial" panose="020B0604020202020204" pitchFamily="34" charset="0"/>
                          <a:cs typeface="Arial" panose="020B0604020202020204" pitchFamily="34" charset="0"/>
                        </a:rPr>
                        <a:t>Θα αποδεχόμουν  έναν/μία :</a:t>
                      </a:r>
                      <a:endParaRPr kumimoji="0" lang="en-US" altLang="en-US" sz="16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889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38"/>
                        </a:lnSpc>
                        <a:spcBef>
                          <a:spcPct val="0"/>
                        </a:spcBef>
                        <a:spcAft>
                          <a:spcPct val="0"/>
                        </a:spcAft>
                        <a:buClrTx/>
                        <a:buSzTx/>
                        <a:buFontTx/>
                        <a:buNone/>
                        <a:tabLst/>
                      </a:pPr>
                      <a:r>
                        <a:rPr kumimoji="0" lang="en-US" altLang="en-US" sz="1600" b="1" i="1" u="none" strike="noStrike" cap="none" normalizeH="0" baseline="0">
                          <a:ln>
                            <a:noFill/>
                          </a:ln>
                          <a:solidFill>
                            <a:schemeClr val="tx1"/>
                          </a:solidFill>
                          <a:effectLst/>
                          <a:latin typeface="Arial" panose="020B0604020202020204" pitchFamily="34" charset="0"/>
                          <a:cs typeface="Arial" panose="020B0604020202020204" pitchFamily="34" charset="0"/>
                        </a:rPr>
                        <a:t>Αλβανό/-ή</a:t>
                      </a:r>
                      <a:endParaRPr kumimoji="0" lang="en-US" altLang="en-US" sz="16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38"/>
                        </a:lnSpc>
                        <a:spcBef>
                          <a:spcPct val="0"/>
                        </a:spcBef>
                        <a:spcAft>
                          <a:spcPct val="0"/>
                        </a:spcAft>
                        <a:buClrTx/>
                        <a:buSzTx/>
                        <a:buFontTx/>
                        <a:buNone/>
                        <a:tabLst/>
                      </a:pPr>
                      <a:r>
                        <a:rPr kumimoji="0" lang="en-US" altLang="en-US" sz="1600" b="1" i="1" u="none" strike="noStrike" cap="none" normalizeH="0" baseline="0">
                          <a:ln>
                            <a:noFill/>
                          </a:ln>
                          <a:solidFill>
                            <a:schemeClr val="tx1"/>
                          </a:solidFill>
                          <a:effectLst/>
                          <a:latin typeface="Arial" panose="020B0604020202020204" pitchFamily="34" charset="0"/>
                          <a:cs typeface="Arial" panose="020B0604020202020204" pitchFamily="34" charset="0"/>
                        </a:rPr>
                        <a:t>Τσιγγάνο/-α</a:t>
                      </a:r>
                      <a:endParaRPr kumimoji="0" lang="en-US" altLang="en-US" sz="16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38"/>
                        </a:lnSpc>
                        <a:spcBef>
                          <a:spcPct val="0"/>
                        </a:spcBef>
                        <a:spcAft>
                          <a:spcPct val="0"/>
                        </a:spcAft>
                        <a:buClrTx/>
                        <a:buSzTx/>
                        <a:buFontTx/>
                        <a:buNone/>
                        <a:tabLst/>
                      </a:pPr>
                      <a:r>
                        <a:rPr kumimoji="0" lang="en-US" altLang="en-US" sz="1600" b="1" i="1" u="none" strike="noStrike" cap="none" normalizeH="0" baseline="0">
                          <a:ln>
                            <a:noFill/>
                          </a:ln>
                          <a:solidFill>
                            <a:schemeClr val="tx1"/>
                          </a:solidFill>
                          <a:effectLst/>
                          <a:latin typeface="Arial" panose="020B0604020202020204" pitchFamily="34" charset="0"/>
                          <a:cs typeface="Arial" panose="020B0604020202020204" pitchFamily="34" charset="0"/>
                        </a:rPr>
                        <a:t>Χρήστη</a:t>
                      </a:r>
                      <a:endParaRPr kumimoji="0" lang="en-US" altLang="en-US" sz="16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38"/>
                        </a:lnSpc>
                        <a:spcBef>
                          <a:spcPct val="0"/>
                        </a:spcBef>
                        <a:spcAft>
                          <a:spcPct val="0"/>
                        </a:spcAft>
                        <a:buClrTx/>
                        <a:buSzTx/>
                        <a:buFontTx/>
                        <a:buNone/>
                        <a:tabLst/>
                      </a:pPr>
                      <a:r>
                        <a:rPr kumimoji="0" lang="en-US" altLang="en-US" sz="1600" b="1" i="1" u="none" strike="noStrike" cap="none" normalizeH="0" baseline="0">
                          <a:ln>
                            <a:noFill/>
                          </a:ln>
                          <a:solidFill>
                            <a:schemeClr val="tx1"/>
                          </a:solidFill>
                          <a:effectLst/>
                          <a:latin typeface="Arial" panose="020B0604020202020204" pitchFamily="34" charset="0"/>
                          <a:cs typeface="Arial" panose="020B0604020202020204" pitchFamily="34" charset="0"/>
                        </a:rPr>
                        <a:t>Mαύρο/-η</a:t>
                      </a:r>
                      <a:endParaRPr kumimoji="0" lang="en-US" altLang="en-US" sz="16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38"/>
                        </a:lnSpc>
                        <a:spcBef>
                          <a:spcPct val="0"/>
                        </a:spcBef>
                        <a:spcAft>
                          <a:spcPct val="0"/>
                        </a:spcAft>
                        <a:buClrTx/>
                        <a:buSzTx/>
                        <a:buFontTx/>
                        <a:buNone/>
                        <a:tabLst/>
                      </a:pPr>
                      <a:r>
                        <a:rPr kumimoji="0" lang="en-US" altLang="en-US" sz="1600" b="1" i="1" u="none" strike="noStrike" cap="none" normalizeH="0" baseline="0">
                          <a:ln>
                            <a:noFill/>
                          </a:ln>
                          <a:solidFill>
                            <a:schemeClr val="tx1"/>
                          </a:solidFill>
                          <a:effectLst/>
                          <a:latin typeface="Arial" panose="020B0604020202020204" pitchFamily="34" charset="0"/>
                          <a:cs typeface="Arial" panose="020B0604020202020204" pitchFamily="34" charset="0"/>
                        </a:rPr>
                        <a:t>Κινέζο/-α</a:t>
                      </a:r>
                      <a:endParaRPr kumimoji="0" lang="en-US" altLang="en-US" sz="16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just" defTabSz="914400" rtl="0" eaLnBrk="1" fontAlgn="base" latinLnBrk="0" hangingPunct="1">
                        <a:lnSpc>
                          <a:spcPts val="1875"/>
                        </a:lnSpc>
                        <a:spcBef>
                          <a:spcPct val="0"/>
                        </a:spcBef>
                        <a:spcAft>
                          <a:spcPct val="0"/>
                        </a:spcAft>
                        <a:buClrTx/>
                        <a:buSzTx/>
                        <a:buFontTx/>
                        <a:buNone/>
                        <a:tabLst/>
                      </a:pPr>
                      <a:r>
                        <a:rPr kumimoji="0" lang="en-US" altLang="en-US" sz="1600" b="1" i="1" u="none" strike="noStrike" cap="none" normalizeH="0" baseline="0" dirty="0" err="1">
                          <a:ln>
                            <a:noFill/>
                          </a:ln>
                          <a:solidFill>
                            <a:schemeClr val="tx1"/>
                          </a:solidFill>
                          <a:effectLst/>
                          <a:latin typeface="Arial" panose="020B0604020202020204" pitchFamily="34" charset="0"/>
                          <a:cs typeface="Arial" panose="020B0604020202020204" pitchFamily="34" charset="0"/>
                        </a:rPr>
                        <a:t>Άτομο</a:t>
                      </a:r>
                      <a:r>
                        <a:rPr kumimoji="0" lang="el-GR" altLang="en-US" sz="1600" b="1" i="1"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600" b="1" i="1" u="none" strike="noStrike" cap="none" normalizeH="0" baseline="0" dirty="0" err="1">
                          <a:ln>
                            <a:noFill/>
                          </a:ln>
                          <a:solidFill>
                            <a:schemeClr val="tx1"/>
                          </a:solidFill>
                          <a:effectLst/>
                          <a:latin typeface="Arial" panose="020B0604020202020204" pitchFamily="34" charset="0"/>
                          <a:cs typeface="Arial" panose="020B0604020202020204" pitchFamily="34" charset="0"/>
                        </a:rPr>
                        <a:t>με</a:t>
                      </a:r>
                      <a:r>
                        <a:rPr kumimoji="0" lang="en-US" altLang="en-US" sz="1600" b="1" i="1"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1600" b="1" i="1" u="none" strike="noStrike" cap="none" normalizeH="0" baseline="0" dirty="0" err="1">
                          <a:ln>
                            <a:noFill/>
                          </a:ln>
                          <a:solidFill>
                            <a:schemeClr val="tx1"/>
                          </a:solidFill>
                          <a:effectLst/>
                          <a:latin typeface="Arial" panose="020B0604020202020204" pitchFamily="34" charset="0"/>
                          <a:cs typeface="Arial" panose="020B0604020202020204" pitchFamily="34" charset="0"/>
                        </a:rPr>
                        <a:t>κινητική</a:t>
                      </a:r>
                      <a:r>
                        <a:rPr kumimoji="0" lang="en-US" altLang="en-US" sz="1600" b="1" i="1" u="none" strike="noStrike" cap="none" normalizeH="0" baseline="0" dirty="0">
                          <a:ln>
                            <a:noFill/>
                          </a:ln>
                          <a:solidFill>
                            <a:schemeClr val="tx1"/>
                          </a:solidFill>
                          <a:effectLst/>
                          <a:latin typeface="Arial" panose="020B0604020202020204" pitchFamily="34" charset="0"/>
                          <a:cs typeface="Arial" panose="020B0604020202020204" pitchFamily="34" charset="0"/>
                        </a:rPr>
                        <a:t>  αναπ</a:t>
                      </a:r>
                      <a:r>
                        <a:rPr kumimoji="0" lang="en-US" altLang="en-US" sz="1600" b="1" i="1" u="none" strike="noStrike" cap="none" normalizeH="0" baseline="0" dirty="0" err="1">
                          <a:ln>
                            <a:noFill/>
                          </a:ln>
                          <a:solidFill>
                            <a:schemeClr val="tx1"/>
                          </a:solidFill>
                          <a:effectLst/>
                          <a:latin typeface="Arial" panose="020B0604020202020204" pitchFamily="34" charset="0"/>
                          <a:cs typeface="Arial" panose="020B0604020202020204" pitchFamily="34" charset="0"/>
                        </a:rPr>
                        <a:t>ηρί</a:t>
                      </a:r>
                      <a:r>
                        <a:rPr kumimoji="0" lang="en-US" altLang="en-US" sz="1600" b="1" i="1" u="none" strike="noStrike" cap="none" normalizeH="0" baseline="0" dirty="0">
                          <a:ln>
                            <a:noFill/>
                          </a:ln>
                          <a:solidFill>
                            <a:schemeClr val="tx1"/>
                          </a:solidFill>
                          <a:effectLst/>
                          <a:latin typeface="Arial" panose="020B0604020202020204" pitchFamily="34" charset="0"/>
                          <a:cs typeface="Arial" panose="020B0604020202020204" pitchFamily="34" charset="0"/>
                        </a:rPr>
                        <a:t>α</a:t>
                      </a:r>
                      <a:endParaRPr kumimoji="0" lang="en-US"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23900">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75"/>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Microsoft Sans Serif" panose="020B0604020202020204" pitchFamily="34" charset="0"/>
                          <a:cs typeface="Microsoft Sans Serif" panose="020B0604020202020204" pitchFamily="34" charset="0"/>
                        </a:rPr>
                        <a:t>Σε μια στενή συγγενική  σχέση γάμου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4188">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75"/>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Microsoft Sans Serif" panose="020B0604020202020204" pitchFamily="34" charset="0"/>
                          <a:cs typeface="Microsoft Sans Serif" panose="020B0604020202020204" pitchFamily="34" charset="0"/>
                        </a:rPr>
                        <a:t>Σε μια στενή φιλία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200">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75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Microsoft Sans Serif" panose="020B0604020202020204" pitchFamily="34" charset="0"/>
                          <a:cs typeface="Microsoft Sans Serif" panose="020B0604020202020204" pitchFamily="34" charset="0"/>
                        </a:rPr>
                        <a:t>Σε μια ερωτική σχέση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6063">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75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Microsoft Sans Serif" panose="020B0604020202020204" pitchFamily="34" charset="0"/>
                          <a:cs typeface="Microsoft Sans Serif" panose="020B0604020202020204" pitchFamily="34" charset="0"/>
                        </a:rPr>
                        <a:t>Ως συγκάτοικο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4188">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75"/>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Microsoft Sans Serif" panose="020B0604020202020204" pitchFamily="34" charset="0"/>
                          <a:cs typeface="Microsoft Sans Serif" panose="020B0604020202020204" pitchFamily="34" charset="0"/>
                        </a:rPr>
                        <a:t>Ως γείτονα στην ίδια  οδό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4188">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75"/>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Microsoft Sans Serif" panose="020B0604020202020204" pitchFamily="34" charset="0"/>
                          <a:cs typeface="Microsoft Sans Serif" panose="020B0604020202020204" pitchFamily="34" charset="0"/>
                        </a:rPr>
                        <a:t>Ως συνάδελφο στο ίδιο  γραφείο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5775">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75"/>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Microsoft Sans Serif" panose="020B0604020202020204" pitchFamily="34" charset="0"/>
                          <a:cs typeface="Microsoft Sans Serif" panose="020B0604020202020204" pitchFamily="34" charset="0"/>
                        </a:rPr>
                        <a:t>Ως πολίτη της χώρας  μου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84188">
                <a:tc>
                  <a:txBody>
                    <a:bodyPr/>
                    <a:lstStyle>
                      <a:lvl1pPr marL="100013">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0013" marR="0" lvl="0" indent="0" algn="l" defTabSz="914400" rtl="0" eaLnBrk="1" fontAlgn="base" latinLnBrk="0" hangingPunct="1">
                        <a:lnSpc>
                          <a:spcPts val="1875"/>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Microsoft Sans Serif" panose="020B0604020202020204" pitchFamily="34" charset="0"/>
                          <a:cs typeface="Microsoft Sans Serif" panose="020B0604020202020204" pitchFamily="34" charset="0"/>
                        </a:rPr>
                        <a:t>Ως επισκέπτη της  χώρας μου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5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object 2">
            <a:extLst>
              <a:ext uri="{FF2B5EF4-FFF2-40B4-BE49-F238E27FC236}">
                <a16:creationId xmlns:a16="http://schemas.microsoft.com/office/drawing/2014/main" id="{F64D13D2-4177-B3DF-C30E-DCCF8939690E}"/>
              </a:ext>
            </a:extLst>
          </p:cNvPr>
          <p:cNvSpPr txBox="1">
            <a:spLocks noChangeArrowheads="1"/>
          </p:cNvSpPr>
          <p:nvPr/>
        </p:nvSpPr>
        <p:spPr bwMode="auto">
          <a:xfrm>
            <a:off x="739775" y="1114425"/>
            <a:ext cx="7664450" cy="246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3335" rIns="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100"/>
              </a:spcBef>
            </a:pPr>
            <a:r>
              <a:rPr lang="en-US" altLang="en-US" sz="2000" b="1" dirty="0">
                <a:cs typeface="Calibri" panose="020F0502020204030204" pitchFamily="34" charset="0"/>
              </a:rPr>
              <a:t>Σημειώστε π</a:t>
            </a:r>
            <a:r>
              <a:rPr lang="en-US" altLang="en-US" sz="2000" b="1" dirty="0" err="1">
                <a:cs typeface="Calibri" panose="020F0502020204030204" pitchFamily="34" charset="0"/>
              </a:rPr>
              <a:t>οιο</a:t>
            </a:r>
            <a:r>
              <a:rPr lang="en-US" altLang="en-US" sz="2000" b="1" dirty="0">
                <a:cs typeface="Calibri" panose="020F0502020204030204" pitchFamily="34" charset="0"/>
              </a:rPr>
              <a:t> από τα παρα</a:t>
            </a:r>
            <a:r>
              <a:rPr lang="en-US" altLang="en-US" sz="2000" b="1" dirty="0" err="1">
                <a:cs typeface="Calibri" panose="020F0502020204030204" pitchFamily="34" charset="0"/>
              </a:rPr>
              <a:t>κάτω</a:t>
            </a:r>
            <a:r>
              <a:rPr lang="en-US" altLang="en-US" sz="2000" b="1" dirty="0">
                <a:cs typeface="Calibri" panose="020F0502020204030204" pitchFamily="34" charset="0"/>
              </a:rPr>
              <a:t> </a:t>
            </a:r>
            <a:r>
              <a:rPr lang="en-US" altLang="en-US" sz="2000" b="1" dirty="0" err="1">
                <a:cs typeface="Calibri" panose="020F0502020204030204" pitchFamily="34" charset="0"/>
              </a:rPr>
              <a:t>θέμ</a:t>
            </a:r>
            <a:r>
              <a:rPr lang="en-US" altLang="en-US" sz="2000" b="1" dirty="0">
                <a:cs typeface="Calibri" panose="020F0502020204030204" pitchFamily="34" charset="0"/>
              </a:rPr>
              <a:t>ατα διαλέγετε να συζητάτε</a:t>
            </a:r>
          </a:p>
          <a:p>
            <a:pPr algn="ctr" eaLnBrk="1" hangingPunct="1"/>
            <a:r>
              <a:rPr lang="en-US" altLang="en-US" sz="2000" b="1" dirty="0">
                <a:cs typeface="Calibri" panose="020F0502020204030204" pitchFamily="34" charset="0"/>
              </a:rPr>
              <a:t>λαμβ</a:t>
            </a:r>
            <a:r>
              <a:rPr lang="en-US" altLang="en-US" sz="2000" b="1" dirty="0" err="1">
                <a:cs typeface="Calibri" panose="020F0502020204030204" pitchFamily="34" charset="0"/>
              </a:rPr>
              <a:t>άνοντ</a:t>
            </a:r>
            <a:r>
              <a:rPr lang="en-US" altLang="en-US" sz="2000" b="1" dirty="0">
                <a:cs typeface="Calibri" panose="020F0502020204030204" pitchFamily="34" charset="0"/>
              </a:rPr>
              <a:t>ας υπόψη τα ακόλουθα και συζητήστε στην ομάδα.</a:t>
            </a:r>
          </a:p>
          <a:p>
            <a:pPr eaLnBrk="1" hangingPunct="1">
              <a:spcBef>
                <a:spcPts val="25"/>
              </a:spcBef>
            </a:pPr>
            <a:endParaRPr lang="en-US" altLang="en-US" sz="1900" dirty="0">
              <a:cs typeface="Calibri" panose="020F0502020204030204" pitchFamily="34" charset="0"/>
            </a:endParaRPr>
          </a:p>
          <a:p>
            <a:pPr algn="ctr" eaLnBrk="1" hangingPunct="1"/>
            <a:r>
              <a:rPr lang="en-US" altLang="en-US" sz="2000" dirty="0">
                <a:cs typeface="Calibri" panose="020F0502020204030204" pitchFamily="34" charset="0"/>
              </a:rPr>
              <a:t>Α. </a:t>
            </a:r>
            <a:r>
              <a:rPr lang="en-US" altLang="en-US" sz="2000" b="1" dirty="0" err="1">
                <a:cs typeface="Calibri" panose="020F0502020204030204" pitchFamily="34" charset="0"/>
              </a:rPr>
              <a:t>Ιδιωτικός</a:t>
            </a:r>
            <a:r>
              <a:rPr lang="en-US" altLang="en-US" sz="2000" b="1" dirty="0">
                <a:cs typeface="Calibri" panose="020F0502020204030204" pitchFamily="34" charset="0"/>
              </a:rPr>
              <a:t>: </a:t>
            </a:r>
            <a:r>
              <a:rPr lang="en-US" altLang="en-US" sz="2000" dirty="0" err="1">
                <a:cs typeface="Calibri" panose="020F0502020204030204" pitchFamily="34" charset="0"/>
              </a:rPr>
              <a:t>Εάν</a:t>
            </a:r>
            <a:r>
              <a:rPr lang="en-US" altLang="en-US" sz="2000" dirty="0">
                <a:cs typeface="Calibri" panose="020F0502020204030204" pitchFamily="34" charset="0"/>
              </a:rPr>
              <a:t> </a:t>
            </a:r>
            <a:r>
              <a:rPr lang="en-US" altLang="en-US" sz="2000" dirty="0" err="1">
                <a:cs typeface="Calibri" panose="020F0502020204030204" pitchFamily="34" charset="0"/>
              </a:rPr>
              <a:t>νιώθετε</a:t>
            </a:r>
            <a:r>
              <a:rPr lang="en-US" altLang="en-US" sz="2000" dirty="0">
                <a:cs typeface="Calibri" panose="020F0502020204030204" pitchFamily="34" charset="0"/>
              </a:rPr>
              <a:t> </a:t>
            </a:r>
            <a:r>
              <a:rPr lang="en-US" altLang="en-US" sz="2000" dirty="0" err="1">
                <a:cs typeface="Calibri" panose="020F0502020204030204" pitchFamily="34" charset="0"/>
              </a:rPr>
              <a:t>άνετ</a:t>
            </a:r>
            <a:r>
              <a:rPr lang="en-US" altLang="en-US" sz="2000" dirty="0">
                <a:cs typeface="Calibri" panose="020F0502020204030204" pitchFamily="34" charset="0"/>
              </a:rPr>
              <a:t>α να συζητάτε αυτά τα θέματα μόνο με τον  εαυτό σας και τους πολύ κοντινούς δικούς σας ανθρώπους.</a:t>
            </a:r>
            <a:endParaRPr lang="el-GR" altLang="en-US" sz="2000" dirty="0">
              <a:cs typeface="Calibri" panose="020F0502020204030204" pitchFamily="34" charset="0"/>
            </a:endParaRPr>
          </a:p>
          <a:p>
            <a:pPr algn="ctr" eaLnBrk="1" hangingPunct="1"/>
            <a:endParaRPr lang="en-US" altLang="en-US" sz="2000" dirty="0">
              <a:cs typeface="Calibri" panose="020F0502020204030204" pitchFamily="34" charset="0"/>
            </a:endParaRPr>
          </a:p>
          <a:p>
            <a:pPr algn="ctr" eaLnBrk="1" hangingPunct="1"/>
            <a:r>
              <a:rPr lang="en-US" altLang="en-US" sz="2000" dirty="0">
                <a:cs typeface="Calibri" panose="020F0502020204030204" pitchFamily="34" charset="0"/>
              </a:rPr>
              <a:t>Β. </a:t>
            </a:r>
            <a:r>
              <a:rPr lang="en-US" altLang="en-US" sz="2000" b="1" dirty="0" err="1">
                <a:cs typeface="Calibri" panose="020F0502020204030204" pitchFamily="34" charset="0"/>
              </a:rPr>
              <a:t>Δημόσιος</a:t>
            </a:r>
            <a:r>
              <a:rPr lang="en-US" altLang="en-US" sz="2000" b="1" dirty="0">
                <a:cs typeface="Calibri" panose="020F0502020204030204" pitchFamily="34" charset="0"/>
              </a:rPr>
              <a:t>: </a:t>
            </a:r>
            <a:r>
              <a:rPr lang="en-US" altLang="en-US" sz="2000" dirty="0" err="1">
                <a:cs typeface="Calibri" panose="020F0502020204030204" pitchFamily="34" charset="0"/>
              </a:rPr>
              <a:t>Εάν</a:t>
            </a:r>
            <a:r>
              <a:rPr lang="en-US" altLang="en-US" sz="2000" dirty="0">
                <a:cs typeface="Calibri" panose="020F0502020204030204" pitchFamily="34" charset="0"/>
              </a:rPr>
              <a:t> </a:t>
            </a:r>
            <a:r>
              <a:rPr lang="en-US" altLang="en-US" sz="2000" dirty="0" err="1">
                <a:cs typeface="Calibri" panose="020F0502020204030204" pitchFamily="34" charset="0"/>
              </a:rPr>
              <a:t>νιώθετε</a:t>
            </a:r>
            <a:r>
              <a:rPr lang="en-US" altLang="en-US" sz="2000" dirty="0">
                <a:cs typeface="Calibri" panose="020F0502020204030204" pitchFamily="34" charset="0"/>
              </a:rPr>
              <a:t> </a:t>
            </a:r>
            <a:r>
              <a:rPr lang="en-US" altLang="en-US" sz="2000" dirty="0" err="1">
                <a:cs typeface="Calibri" panose="020F0502020204030204" pitchFamily="34" charset="0"/>
              </a:rPr>
              <a:t>άνετ</a:t>
            </a:r>
            <a:r>
              <a:rPr lang="en-US" altLang="en-US" sz="2000" dirty="0">
                <a:cs typeface="Calibri" panose="020F0502020204030204" pitchFamily="34" charset="0"/>
              </a:rPr>
              <a:t>α να συζητάτε αυτά τα θέματα γενικά με</a:t>
            </a:r>
          </a:p>
          <a:p>
            <a:pPr algn="ctr" eaLnBrk="1" hangingPunct="1"/>
            <a:r>
              <a:rPr lang="en-US" altLang="en-US" sz="2000" dirty="0" err="1">
                <a:cs typeface="Calibri" panose="020F0502020204030204" pitchFamily="34" charset="0"/>
              </a:rPr>
              <a:t>φίλους</a:t>
            </a:r>
            <a:r>
              <a:rPr lang="en-US" altLang="en-US" sz="2000" dirty="0">
                <a:cs typeface="Calibri" panose="020F0502020204030204" pitchFamily="34" charset="0"/>
              </a:rPr>
              <a:t>, </a:t>
            </a:r>
            <a:r>
              <a:rPr lang="en-US" altLang="en-US" sz="2000" dirty="0" err="1">
                <a:cs typeface="Calibri" panose="020F0502020204030204" pitchFamily="34" charset="0"/>
              </a:rPr>
              <a:t>γνωστούς</a:t>
            </a:r>
            <a:r>
              <a:rPr lang="en-US" altLang="en-US" sz="2000" dirty="0">
                <a:cs typeface="Calibri" panose="020F0502020204030204" pitchFamily="34" charset="0"/>
              </a:rPr>
              <a:t>, </a:t>
            </a:r>
            <a:r>
              <a:rPr lang="en-US" altLang="en-US" sz="2000" dirty="0" err="1">
                <a:cs typeface="Calibri" panose="020F0502020204030204" pitchFamily="34" charset="0"/>
              </a:rPr>
              <a:t>συν</a:t>
            </a:r>
            <a:r>
              <a:rPr lang="en-US" altLang="en-US" sz="2000" dirty="0">
                <a:cs typeface="Calibri" panose="020F0502020204030204" pitchFamily="34" charset="0"/>
              </a:rPr>
              <a:t>αδέλφους, αγνώστους.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bject 2">
            <a:extLst>
              <a:ext uri="{FF2B5EF4-FFF2-40B4-BE49-F238E27FC236}">
                <a16:creationId xmlns:a16="http://schemas.microsoft.com/office/drawing/2014/main" id="{C0BEC803-34F3-0D51-CD91-0A95900D1A6C}"/>
              </a:ext>
            </a:extLst>
          </p:cNvPr>
          <p:cNvSpPr txBox="1">
            <a:spLocks noChangeArrowheads="1"/>
          </p:cNvSpPr>
          <p:nvPr/>
        </p:nvSpPr>
        <p:spPr bwMode="auto">
          <a:xfrm>
            <a:off x="354013" y="854075"/>
            <a:ext cx="8270875" cy="399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3335"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00"/>
              </a:spcBef>
            </a:pPr>
            <a:r>
              <a:rPr lang="en-US" altLang="en-US" sz="2000" dirty="0">
                <a:cs typeface="Calibri" panose="020F0502020204030204" pitchFamily="34" charset="0"/>
              </a:rPr>
              <a:t>Συμπληρώστε τα κενά στις παρακάτω προτάσεις όσο πιο γρήγορα μπορείτε και  καταγράψτε τις κοινές μεταξύ σας απαντήσεις.</a:t>
            </a:r>
          </a:p>
          <a:p>
            <a:pPr eaLnBrk="1" hangingPunct="1">
              <a:spcBef>
                <a:spcPts val="25"/>
              </a:spcBef>
            </a:pPr>
            <a:endParaRPr lang="en-US" altLang="en-US" sz="1900" dirty="0">
              <a:cs typeface="Calibri" panose="020F0502020204030204" pitchFamily="34" charset="0"/>
            </a:endParaRPr>
          </a:p>
          <a:p>
            <a:pPr eaLnBrk="1" hangingPunct="1"/>
            <a:r>
              <a:rPr lang="en-US" altLang="en-US" sz="2000" dirty="0">
                <a:cs typeface="Calibri" panose="020F0502020204030204" pitchFamily="34" charset="0"/>
              </a:rPr>
              <a:t>1.Οι </a:t>
            </a:r>
            <a:r>
              <a:rPr lang="en-US" altLang="en-US" sz="2000" dirty="0" err="1">
                <a:cs typeface="Calibri" panose="020F0502020204030204" pitchFamily="34" charset="0"/>
              </a:rPr>
              <a:t>γυν</a:t>
            </a:r>
            <a:r>
              <a:rPr lang="en-US" altLang="en-US" sz="2000" dirty="0">
                <a:cs typeface="Calibri" panose="020F0502020204030204" pitchFamily="34" charset="0"/>
              </a:rPr>
              <a:t>αίκες με ...............................................είναι πολύ....................</a:t>
            </a:r>
          </a:p>
          <a:p>
            <a:pPr eaLnBrk="1" hangingPunct="1"/>
            <a:r>
              <a:rPr lang="en-US" altLang="en-US" sz="2000" dirty="0">
                <a:cs typeface="Calibri" panose="020F0502020204030204" pitchFamily="34" charset="0"/>
              </a:rPr>
              <a:t>2.Πρέπ</a:t>
            </a:r>
            <a:r>
              <a:rPr lang="en-US" altLang="en-US" sz="2000" dirty="0" err="1">
                <a:cs typeface="Calibri" panose="020F0502020204030204" pitchFamily="34" charset="0"/>
              </a:rPr>
              <a:t>ει</a:t>
            </a:r>
            <a:r>
              <a:rPr lang="en-US" altLang="en-US" sz="2000" dirty="0">
                <a:cs typeface="Calibri" panose="020F0502020204030204" pitchFamily="34" charset="0"/>
              </a:rPr>
              <a:t> να </a:t>
            </a:r>
            <a:r>
              <a:rPr lang="en-US" altLang="en-US" sz="2000" dirty="0" err="1">
                <a:cs typeface="Calibri" panose="020F0502020204030204" pitchFamily="34" charset="0"/>
              </a:rPr>
              <a:t>δουλέψει</a:t>
            </a:r>
            <a:r>
              <a:rPr lang="en-US" altLang="en-US" sz="2000" dirty="0">
                <a:cs typeface="Calibri" panose="020F0502020204030204" pitchFamily="34" charset="0"/>
              </a:rPr>
              <a:t> κα</a:t>
            </a:r>
            <a:r>
              <a:rPr lang="en-US" altLang="en-US" sz="2000" dirty="0" err="1">
                <a:cs typeface="Calibri" panose="020F0502020204030204" pitchFamily="34" charset="0"/>
              </a:rPr>
              <a:t>νείς</a:t>
            </a:r>
            <a:r>
              <a:rPr lang="en-US" altLang="en-US" sz="2000" dirty="0">
                <a:cs typeface="Calibri" panose="020F0502020204030204" pitchFamily="34" charset="0"/>
              </a:rPr>
              <a:t> </a:t>
            </a:r>
            <a:r>
              <a:rPr lang="en-US" altLang="en-US" sz="2000" dirty="0" err="1">
                <a:cs typeface="Calibri" panose="020F0502020204030204" pitchFamily="34" charset="0"/>
              </a:rPr>
              <a:t>σκληρά</a:t>
            </a:r>
            <a:r>
              <a:rPr lang="en-US" altLang="en-US" sz="2000" dirty="0">
                <a:cs typeface="Calibri" panose="020F0502020204030204" pitchFamily="34" charset="0"/>
              </a:rPr>
              <a:t> </a:t>
            </a:r>
            <a:r>
              <a:rPr lang="en-US" altLang="en-US" sz="2000" dirty="0" err="1">
                <a:cs typeface="Calibri" panose="020F0502020204030204" pitchFamily="34" charset="0"/>
              </a:rPr>
              <a:t>γι</a:t>
            </a:r>
            <a:r>
              <a:rPr lang="en-US" altLang="en-US" sz="2000" dirty="0">
                <a:cs typeface="Calibri" panose="020F0502020204030204" pitchFamily="34" charset="0"/>
              </a:rPr>
              <a:t>α να.........................................</a:t>
            </a:r>
          </a:p>
          <a:p>
            <a:pPr eaLnBrk="1" hangingPunct="1"/>
            <a:r>
              <a:rPr lang="en-US" altLang="en-US" sz="2000" dirty="0">
                <a:cs typeface="Calibri" panose="020F0502020204030204" pitchFamily="34" charset="0"/>
              </a:rPr>
              <a:t>2.Οι </a:t>
            </a:r>
            <a:r>
              <a:rPr lang="en-US" altLang="en-US" sz="2000" dirty="0" err="1">
                <a:cs typeface="Calibri" panose="020F0502020204030204" pitchFamily="34" charset="0"/>
              </a:rPr>
              <a:t>Γάλλοι</a:t>
            </a:r>
            <a:r>
              <a:rPr lang="en-US" altLang="en-US" sz="2000" dirty="0">
                <a:cs typeface="Calibri" panose="020F0502020204030204" pitchFamily="34" charset="0"/>
              </a:rPr>
              <a:t> και </a:t>
            </a:r>
            <a:r>
              <a:rPr lang="en-US" altLang="en-US" sz="2000" dirty="0" err="1">
                <a:cs typeface="Calibri" panose="020F0502020204030204" pitchFamily="34" charset="0"/>
              </a:rPr>
              <a:t>οι</a:t>
            </a:r>
            <a:r>
              <a:rPr lang="en-US" altLang="en-US" sz="2000" dirty="0">
                <a:cs typeface="Calibri" panose="020F0502020204030204" pitchFamily="34" charset="0"/>
              </a:rPr>
              <a:t> </a:t>
            </a:r>
            <a:r>
              <a:rPr lang="en-US" altLang="en-US" sz="2000" dirty="0" err="1">
                <a:cs typeface="Calibri" panose="020F0502020204030204" pitchFamily="34" charset="0"/>
              </a:rPr>
              <a:t>Ιτ</a:t>
            </a:r>
            <a:r>
              <a:rPr lang="en-US" altLang="en-US" sz="2000" dirty="0">
                <a:cs typeface="Calibri" panose="020F0502020204030204" pitchFamily="34" charset="0"/>
              </a:rPr>
              <a:t>αλοί είναι άριστοι...................................................</a:t>
            </a:r>
          </a:p>
          <a:p>
            <a:pPr eaLnBrk="1" hangingPunct="1"/>
            <a:r>
              <a:rPr lang="en-US" altLang="en-US" sz="2000" dirty="0">
                <a:cs typeface="Calibri" panose="020F0502020204030204" pitchFamily="34" charset="0"/>
              </a:rPr>
              <a:t>3.Όταν </a:t>
            </a:r>
            <a:r>
              <a:rPr lang="en-US" altLang="en-US" sz="2000" dirty="0" err="1">
                <a:cs typeface="Calibri" panose="020F0502020204030204" pitchFamily="34" charset="0"/>
              </a:rPr>
              <a:t>έχει</a:t>
            </a:r>
            <a:r>
              <a:rPr lang="en-US" altLang="en-US" sz="2000" dirty="0">
                <a:cs typeface="Calibri" panose="020F0502020204030204" pitchFamily="34" charset="0"/>
              </a:rPr>
              <a:t> κα</a:t>
            </a:r>
            <a:r>
              <a:rPr lang="en-US" altLang="en-US" sz="2000" dirty="0" err="1">
                <a:cs typeface="Calibri" panose="020F0502020204030204" pitchFamily="34" charset="0"/>
              </a:rPr>
              <a:t>νείς</a:t>
            </a:r>
            <a:r>
              <a:rPr lang="en-US" altLang="en-US" sz="2000" dirty="0">
                <a:cs typeface="Calibri" panose="020F0502020204030204" pitchFamily="34" charset="0"/>
              </a:rPr>
              <a:t> </a:t>
            </a:r>
            <a:r>
              <a:rPr lang="en-US" altLang="en-US" sz="2000" dirty="0" err="1">
                <a:cs typeface="Calibri" panose="020F0502020204030204" pitchFamily="34" charset="0"/>
              </a:rPr>
              <a:t>λεφτά</a:t>
            </a:r>
            <a:r>
              <a:rPr lang="en-US" altLang="en-US" sz="2000" dirty="0">
                <a:cs typeface="Calibri" panose="020F0502020204030204" pitchFamily="34" charset="0"/>
              </a:rPr>
              <a:t> ........................................................................</a:t>
            </a:r>
          </a:p>
          <a:p>
            <a:pPr eaLnBrk="1" hangingPunct="1"/>
            <a:r>
              <a:rPr lang="en-US" altLang="en-US" sz="2000" dirty="0">
                <a:cs typeface="Calibri" panose="020F0502020204030204" pitchFamily="34" charset="0"/>
              </a:rPr>
              <a:t>4.Με </a:t>
            </a:r>
            <a:r>
              <a:rPr lang="en-US" altLang="en-US" sz="2000" dirty="0" err="1">
                <a:cs typeface="Calibri" panose="020F0502020204030204" pitchFamily="34" charset="0"/>
              </a:rPr>
              <a:t>τους</a:t>
            </a:r>
            <a:r>
              <a:rPr lang="en-US" altLang="en-US" sz="2000" dirty="0">
                <a:cs typeface="Calibri" panose="020F0502020204030204" pitchFamily="34" charset="0"/>
              </a:rPr>
              <a:t> π</a:t>
            </a:r>
            <a:r>
              <a:rPr lang="en-US" altLang="en-US" sz="2000" dirty="0" err="1">
                <a:cs typeface="Calibri" panose="020F0502020204030204" pitchFamily="34" charset="0"/>
              </a:rPr>
              <a:t>ολιτικούς</a:t>
            </a:r>
            <a:r>
              <a:rPr lang="en-US" altLang="en-US" sz="2000" dirty="0">
                <a:cs typeface="Calibri" panose="020F0502020204030204" pitchFamily="34" charset="0"/>
              </a:rPr>
              <a:t> </a:t>
            </a:r>
            <a:r>
              <a:rPr lang="en-US" altLang="en-US" sz="2000" dirty="0" err="1">
                <a:cs typeface="Calibri" panose="020F0502020204030204" pitchFamily="34" charset="0"/>
              </a:rPr>
              <a:t>συνήθως</a:t>
            </a:r>
            <a:r>
              <a:rPr lang="en-US" altLang="en-US" sz="2000" dirty="0">
                <a:cs typeface="Calibri" panose="020F0502020204030204" pitchFamily="34" charset="0"/>
              </a:rPr>
              <a:t>..........................................................</a:t>
            </a:r>
          </a:p>
          <a:p>
            <a:pPr eaLnBrk="1" hangingPunct="1">
              <a:buFontTx/>
              <a:buAutoNum type="arabicPeriod" startAt="5"/>
            </a:pPr>
            <a:r>
              <a:rPr lang="en-US" altLang="en-US" sz="2000" dirty="0" err="1">
                <a:cs typeface="Calibri" panose="020F0502020204030204" pitchFamily="34" charset="0"/>
              </a:rPr>
              <a:t>Το</a:t>
            </a:r>
            <a:r>
              <a:rPr lang="en-US" altLang="en-US" sz="2000" dirty="0">
                <a:cs typeface="Calibri" panose="020F0502020204030204" pitchFamily="34" charset="0"/>
              </a:rPr>
              <a:t> </a:t>
            </a:r>
            <a:r>
              <a:rPr lang="en-US" altLang="en-US" sz="2000" dirty="0" err="1">
                <a:cs typeface="Calibri" panose="020F0502020204030204" pitchFamily="34" charset="0"/>
              </a:rPr>
              <a:t>χειρότερο</a:t>
            </a:r>
            <a:r>
              <a:rPr lang="en-US" altLang="en-US" sz="2000" dirty="0">
                <a:cs typeface="Calibri" panose="020F0502020204030204" pitchFamily="34" charset="0"/>
              </a:rPr>
              <a:t> π</a:t>
            </a:r>
            <a:r>
              <a:rPr lang="en-US" altLang="en-US" sz="2000" dirty="0" err="1">
                <a:cs typeface="Calibri" panose="020F0502020204030204" pitchFamily="34" charset="0"/>
              </a:rPr>
              <a:t>ου</a:t>
            </a:r>
            <a:r>
              <a:rPr lang="en-US" altLang="en-US" sz="2000" dirty="0">
                <a:cs typeface="Calibri" panose="020F0502020204030204" pitchFamily="34" charset="0"/>
              </a:rPr>
              <a:t> μπ</a:t>
            </a:r>
            <a:r>
              <a:rPr lang="en-US" altLang="en-US" sz="2000" dirty="0" err="1">
                <a:cs typeface="Calibri" panose="020F0502020204030204" pitchFamily="34" charset="0"/>
              </a:rPr>
              <a:t>ορεί</a:t>
            </a:r>
            <a:r>
              <a:rPr lang="en-US" altLang="en-US" sz="2000" dirty="0">
                <a:cs typeface="Calibri" panose="020F0502020204030204" pitchFamily="34" charset="0"/>
              </a:rPr>
              <a:t> να </a:t>
            </a:r>
            <a:r>
              <a:rPr lang="en-US" altLang="en-US" sz="2000" dirty="0" err="1">
                <a:cs typeface="Calibri" panose="020F0502020204030204" pitchFamily="34" charset="0"/>
              </a:rPr>
              <a:t>σου</a:t>
            </a:r>
            <a:r>
              <a:rPr lang="en-US" altLang="en-US" sz="2000" dirty="0">
                <a:cs typeface="Calibri" panose="020F0502020204030204" pitchFamily="34" charset="0"/>
              </a:rPr>
              <a:t> </a:t>
            </a:r>
            <a:r>
              <a:rPr lang="en-US" altLang="en-US" sz="2000" dirty="0" err="1">
                <a:cs typeface="Calibri" panose="020F0502020204030204" pitchFamily="34" charset="0"/>
              </a:rPr>
              <a:t>τύχει</a:t>
            </a:r>
            <a:r>
              <a:rPr lang="en-US" altLang="en-US" sz="2000" dirty="0">
                <a:cs typeface="Calibri" panose="020F0502020204030204" pitchFamily="34" charset="0"/>
              </a:rPr>
              <a:t> </a:t>
            </a:r>
            <a:r>
              <a:rPr lang="en-US" altLang="en-US" sz="2000" dirty="0" err="1">
                <a:cs typeface="Calibri" panose="020F0502020204030204" pitchFamily="34" charset="0"/>
              </a:rPr>
              <a:t>είν</a:t>
            </a:r>
            <a:r>
              <a:rPr lang="en-US" altLang="en-US" sz="2000" dirty="0">
                <a:cs typeface="Calibri" panose="020F0502020204030204" pitchFamily="34" charset="0"/>
              </a:rPr>
              <a:t>αι το παιδί σου να ......................</a:t>
            </a:r>
          </a:p>
          <a:p>
            <a:pPr eaLnBrk="1" hangingPunct="1">
              <a:buFontTx/>
              <a:buAutoNum type="arabicPeriod" startAt="5"/>
            </a:pPr>
            <a:r>
              <a:rPr lang="en-US" altLang="en-US" sz="2000" dirty="0" err="1">
                <a:cs typeface="Calibri" panose="020F0502020204030204" pitchFamily="34" charset="0"/>
              </a:rPr>
              <a:t>Αν</a:t>
            </a:r>
            <a:r>
              <a:rPr lang="en-US" altLang="en-US" sz="2000" dirty="0">
                <a:cs typeface="Calibri" panose="020F0502020204030204" pitchFamily="34" charset="0"/>
              </a:rPr>
              <a:t> </a:t>
            </a:r>
            <a:r>
              <a:rPr lang="en-US" altLang="en-US" sz="2000" dirty="0" err="1">
                <a:cs typeface="Calibri" panose="020F0502020204030204" pitchFamily="34" charset="0"/>
              </a:rPr>
              <a:t>είν</a:t>
            </a:r>
            <a:r>
              <a:rPr lang="en-US" altLang="en-US" sz="2000" dirty="0">
                <a:cs typeface="Calibri" panose="020F0502020204030204" pitchFamily="34" charset="0"/>
              </a:rPr>
              <a:t>αι κατασκευασμένο στην………μπορεί να είναι φτηνό αλλά άχρηστο.</a:t>
            </a:r>
          </a:p>
          <a:p>
            <a:pPr eaLnBrk="1" hangingPunct="1">
              <a:buFontTx/>
              <a:buAutoNum type="arabicPeriod" startAt="8"/>
            </a:pPr>
            <a:r>
              <a:rPr lang="en-US" altLang="en-US" sz="2000" dirty="0">
                <a:cs typeface="Calibri" panose="020F0502020204030204" pitchFamily="34" charset="0"/>
              </a:rPr>
              <a:t>Ο </a:t>
            </a:r>
            <a:r>
              <a:rPr lang="en-US" altLang="en-US" sz="2000" dirty="0" err="1">
                <a:cs typeface="Calibri" panose="020F0502020204030204" pitchFamily="34" charset="0"/>
              </a:rPr>
              <a:t>άντρ</a:t>
            </a:r>
            <a:r>
              <a:rPr lang="en-US" altLang="en-US" sz="2000" dirty="0">
                <a:cs typeface="Calibri" panose="020F0502020204030204" pitchFamily="34" charset="0"/>
              </a:rPr>
              <a:t>ας πρέπει να……………..στο σπίτι του</a:t>
            </a:r>
          </a:p>
          <a:p>
            <a:pPr eaLnBrk="1" hangingPunct="1">
              <a:buFontTx/>
              <a:buAutoNum type="arabicPeriod" startAt="8"/>
            </a:pPr>
            <a:r>
              <a:rPr lang="en-US" altLang="en-US" sz="2000" dirty="0" err="1">
                <a:cs typeface="Calibri" panose="020F0502020204030204" pitchFamily="34" charset="0"/>
              </a:rPr>
              <a:t>Τι</a:t>
            </a:r>
            <a:r>
              <a:rPr lang="en-US" altLang="en-US" sz="2000" dirty="0">
                <a:cs typeface="Calibri" panose="020F0502020204030204" pitchFamily="34" charset="0"/>
              </a:rPr>
              <a:t> π</a:t>
            </a:r>
            <a:r>
              <a:rPr lang="en-US" altLang="en-US" sz="2000" dirty="0" err="1">
                <a:cs typeface="Calibri" panose="020F0502020204030204" pitchFamily="34" charset="0"/>
              </a:rPr>
              <a:t>εριμένει</a:t>
            </a:r>
            <a:r>
              <a:rPr lang="en-US" altLang="en-US" sz="2000" dirty="0">
                <a:cs typeface="Calibri" panose="020F0502020204030204" pitchFamily="34" charset="0"/>
              </a:rPr>
              <a:t> κα</a:t>
            </a:r>
            <a:r>
              <a:rPr lang="en-US" altLang="en-US" sz="2000" dirty="0" err="1">
                <a:cs typeface="Calibri" panose="020F0502020204030204" pitchFamily="34" charset="0"/>
              </a:rPr>
              <a:t>νείς</a:t>
            </a:r>
            <a:r>
              <a:rPr lang="en-US" altLang="en-US" sz="2000" dirty="0">
                <a:cs typeface="Calibri" panose="020F0502020204030204" pitchFamily="34" charset="0"/>
              </a:rPr>
              <a:t> από </a:t>
            </a:r>
            <a:r>
              <a:rPr lang="en-US" altLang="en-US" sz="2000" dirty="0" err="1">
                <a:cs typeface="Calibri" panose="020F0502020204030204" pitchFamily="34" charset="0"/>
              </a:rPr>
              <a:t>έν</a:t>
            </a:r>
            <a:r>
              <a:rPr lang="en-US" altLang="en-US" sz="2000" dirty="0">
                <a:cs typeface="Calibri" panose="020F0502020204030204" pitchFamily="34" charset="0"/>
              </a:rPr>
              <a:t>αν…………….Όλοι ίδιοι είναι.</a:t>
            </a:r>
          </a:p>
          <a:p>
            <a:pPr eaLnBrk="1" hangingPunct="1"/>
            <a:r>
              <a:rPr lang="en-US" altLang="en-US" sz="2000" dirty="0">
                <a:cs typeface="Calibri" panose="020F0502020204030204" pitchFamily="34" charset="0"/>
              </a:rPr>
              <a:t>9.Όλοι </a:t>
            </a:r>
            <a:r>
              <a:rPr lang="en-US" altLang="en-US" sz="2000" dirty="0" err="1">
                <a:cs typeface="Calibri" panose="020F0502020204030204" pitchFamily="34" charset="0"/>
              </a:rPr>
              <a:t>οι</a:t>
            </a:r>
            <a:r>
              <a:rPr lang="en-US" altLang="en-US" sz="2000" dirty="0">
                <a:cs typeface="Calibri" panose="020F0502020204030204" pitchFamily="34" charset="0"/>
              </a:rPr>
              <a:t> </a:t>
            </a:r>
            <a:r>
              <a:rPr lang="en-US" altLang="en-US" sz="2000" dirty="0" err="1">
                <a:cs typeface="Calibri" panose="020F0502020204030204" pitchFamily="34" charset="0"/>
              </a:rPr>
              <a:t>δημόσιοι</a:t>
            </a:r>
            <a:r>
              <a:rPr lang="en-US" altLang="en-US" sz="2000" dirty="0">
                <a:cs typeface="Calibri" panose="020F0502020204030204" pitchFamily="34" charset="0"/>
              </a:rPr>
              <a:t> υπ</a:t>
            </a:r>
            <a:r>
              <a:rPr lang="en-US" altLang="en-US" sz="2000" dirty="0" err="1">
                <a:cs typeface="Calibri" panose="020F0502020204030204" pitchFamily="34" charset="0"/>
              </a:rPr>
              <a:t>άλληλοι</a:t>
            </a:r>
            <a:r>
              <a:rPr lang="en-US" altLang="en-US" sz="2000" dirty="0">
                <a:cs typeface="Calibri" panose="020F0502020204030204" pitchFamily="34" charset="0"/>
              </a:rPr>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a:extLst>
              <a:ext uri="{FF2B5EF4-FFF2-40B4-BE49-F238E27FC236}">
                <a16:creationId xmlns:a16="http://schemas.microsoft.com/office/drawing/2014/main" id="{A379E751-C734-50E0-BBDB-F6DE28CB6540}"/>
              </a:ext>
            </a:extLst>
          </p:cNvPr>
          <p:cNvGraphicFramePr>
            <a:graphicFrameLocks noGrp="1"/>
          </p:cNvGraphicFramePr>
          <p:nvPr>
            <p:extLst>
              <p:ext uri="{D42A27DB-BD31-4B8C-83A1-F6EECF244321}">
                <p14:modId xmlns:p14="http://schemas.microsoft.com/office/powerpoint/2010/main" val="2225967904"/>
              </p:ext>
            </p:extLst>
          </p:nvPr>
        </p:nvGraphicFramePr>
        <p:xfrm>
          <a:off x="152400" y="76200"/>
          <a:ext cx="8489950" cy="5804219"/>
        </p:xfrm>
        <a:graphic>
          <a:graphicData uri="http://schemas.openxmlformats.org/drawingml/2006/table">
            <a:tbl>
              <a:tblPr firstRow="1" bandRow="1">
                <a:tableStyleId>{2D5ABB26-0587-4C30-8999-92F81FD0307C}</a:tableStyleId>
              </a:tblPr>
              <a:tblGrid>
                <a:gridCol w="5792068">
                  <a:extLst>
                    <a:ext uri="{9D8B030D-6E8A-4147-A177-3AD203B41FA5}">
                      <a16:colId xmlns:a16="http://schemas.microsoft.com/office/drawing/2014/main" val="20000"/>
                    </a:ext>
                  </a:extLst>
                </a:gridCol>
                <a:gridCol w="1378790">
                  <a:extLst>
                    <a:ext uri="{9D8B030D-6E8A-4147-A177-3AD203B41FA5}">
                      <a16:colId xmlns:a16="http://schemas.microsoft.com/office/drawing/2014/main" val="20001"/>
                    </a:ext>
                  </a:extLst>
                </a:gridCol>
                <a:gridCol w="1319092">
                  <a:extLst>
                    <a:ext uri="{9D8B030D-6E8A-4147-A177-3AD203B41FA5}">
                      <a16:colId xmlns:a16="http://schemas.microsoft.com/office/drawing/2014/main" val="20002"/>
                    </a:ext>
                  </a:extLst>
                </a:gridCol>
              </a:tblGrid>
              <a:tr h="250386">
                <a:tc>
                  <a:txBody>
                    <a:bodyPr/>
                    <a:lstStyle/>
                    <a:p>
                      <a:pPr marL="107950">
                        <a:lnSpc>
                          <a:spcPts val="1775"/>
                        </a:lnSpc>
                      </a:pPr>
                      <a:r>
                        <a:rPr sz="1600" b="1" spc="-125" dirty="0">
                          <a:latin typeface="Times New Roman" panose="02020603050405020304" pitchFamily="18" charset="0"/>
                          <a:ea typeface="Calibri" panose="020F0502020204030204" pitchFamily="34" charset="0"/>
                          <a:cs typeface="Times New Roman" panose="02020603050405020304" pitchFamily="18" charset="0"/>
                        </a:rPr>
                        <a:t>ΘΕΜΑΤΑ</a:t>
                      </a:r>
                      <a:endParaRPr sz="1600" dirty="0">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L="107950" algn="l" defTabSz="685800" rtl="0" eaLnBrk="1" latinLnBrk="0" hangingPunct="1">
                        <a:lnSpc>
                          <a:spcPts val="1775"/>
                        </a:lnSpc>
                      </a:pPr>
                      <a:r>
                        <a:rPr sz="1600" b="1" kern="1200" spc="-1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ΙΔΙΩΤΙΚΑ</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L="107950" algn="l" defTabSz="685800" rtl="0" eaLnBrk="1" latinLnBrk="0" hangingPunct="1">
                        <a:lnSpc>
                          <a:spcPts val="1775"/>
                        </a:lnSpc>
                      </a:pPr>
                      <a:r>
                        <a:rPr sz="1600" b="1" kern="1200" spc="-125"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ΔΗΜΟΣΙΑ</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00"/>
                  </a:ext>
                </a:extLst>
              </a:tr>
              <a:tr h="250386">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θρησκευτικές μου πεποιθήσεις και απόψεις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01"/>
                  </a:ext>
                </a:extLst>
              </a:tr>
              <a:tr h="250769">
                <a:tc>
                  <a:txBody>
                    <a:bodyPr/>
                    <a:lstStyle/>
                    <a:p>
                      <a:pPr marL="107950">
                        <a:lnSpc>
                          <a:spcPts val="1780"/>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πολιτικές μου απόψεις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02"/>
                  </a:ext>
                </a:extLst>
              </a:tr>
              <a:tr h="250386">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απόψεις μου γύρω από τις φυλετικές διαφορές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03"/>
                  </a:ext>
                </a:extLst>
              </a:tr>
              <a:tr h="293473">
                <a:tc>
                  <a:txBody>
                    <a:bodyPr/>
                    <a:lstStyle/>
                    <a:p>
                      <a:pPr marL="107950">
                        <a:lnSpc>
                          <a:spcPts val="1920"/>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απόψεις μου για τα χρηστά ήθη </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dirty="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04"/>
                  </a:ext>
                </a:extLst>
              </a:tr>
              <a:tr h="250960">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Τα πράγματα που θεωρώ ότι ένα άτομο μπορεί να επιθυμεί </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05"/>
                  </a:ext>
                </a:extLst>
              </a:tr>
              <a:tr h="250386">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Τα αγαπημένα μου φαγητά και αυτά που δεν μου αρέσουν </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06"/>
                  </a:ext>
                </a:extLst>
              </a:tr>
              <a:tr h="252683">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μουσικές μου προτιμήσεις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07"/>
                  </a:ext>
                </a:extLst>
              </a:tr>
              <a:tr h="248088">
                <a:tc>
                  <a:txBody>
                    <a:bodyPr/>
                    <a:lstStyle/>
                    <a:p>
                      <a:pPr marL="107950">
                        <a:lnSpc>
                          <a:spcPts val="1760"/>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Τα αγαπημένα μου θέματα να μελετώ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08"/>
                  </a:ext>
                </a:extLst>
              </a:tr>
              <a:tr h="252683">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ταινίες και τα τηλεοπτικά προγράμματα που βλέπω </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09"/>
                  </a:ext>
                </a:extLst>
              </a:tr>
              <a:tr h="248471">
                <a:tc>
                  <a:txBody>
                    <a:bodyPr/>
                    <a:lstStyle/>
                    <a:p>
                      <a:pPr marL="107950">
                        <a:lnSpc>
                          <a:spcPts val="1760"/>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αγαπημένες μου κοινωνικές δραστηριότητες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dirty="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10"/>
                  </a:ext>
                </a:extLst>
              </a:tr>
              <a:tr h="250386">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δυνατότητές μου και τα προτερήματά μου στη δουλειά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11"/>
                  </a:ext>
                </a:extLst>
              </a:tr>
              <a:tr h="252683">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Τους επαγγελματικούς μου στόχους και σχέδια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12"/>
                  </a:ext>
                </a:extLst>
              </a:tr>
              <a:tr h="248089">
                <a:tc>
                  <a:txBody>
                    <a:bodyPr/>
                    <a:lstStyle/>
                    <a:p>
                      <a:pPr marL="107950">
                        <a:lnSpc>
                          <a:spcPts val="1760"/>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δυσκολίες/προβλήματα που συναντώ ως εργαζόμενος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13"/>
                  </a:ext>
                </a:extLst>
              </a:tr>
              <a:tr h="250386">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Τα συναισθήματά μου για τους συνεργάτες μου στη δουλειά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dirty="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14"/>
                  </a:ext>
                </a:extLst>
              </a:tr>
              <a:tr h="250768">
                <a:tc>
                  <a:txBody>
                    <a:bodyPr/>
                    <a:lstStyle/>
                    <a:p>
                      <a:pPr marL="107950">
                        <a:lnSpc>
                          <a:spcPts val="1780"/>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Την επαγγελματική μου ικανοποίηση ή απογοήτευση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15"/>
                  </a:ext>
                </a:extLst>
              </a:tr>
              <a:tr h="250462">
                <a:tc>
                  <a:txBody>
                    <a:bodyPr/>
                    <a:lstStyle/>
                    <a:p>
                      <a:pPr marL="107950">
                        <a:lnSpc>
                          <a:spcPts val="1780"/>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Πόσα λεφτά βγάζω σαν επαγγελματίας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dirty="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16"/>
                  </a:ext>
                </a:extLst>
              </a:tr>
              <a:tr h="250386">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Πόσα λεφτά έχω στην άκρη ή αν έχω λεφτά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dirty="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17"/>
                  </a:ext>
                </a:extLst>
              </a:tr>
              <a:tr h="250386">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καταναλωτικές μου ανάγκες </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dirty="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18"/>
                  </a:ext>
                </a:extLst>
              </a:tr>
              <a:tr h="250616">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Τον τρόπο που διαχειρίζομαι  τα οικονομικά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12700">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12700">
                      <a:solidFill>
                        <a:srgbClr val="000000"/>
                      </a:solidFill>
                      <a:prstDash val="solid"/>
                    </a:lnB>
                  </a:tcPr>
                </a:tc>
                <a:tc>
                  <a:txBody>
                    <a:bodyPr/>
                    <a:lstStyle/>
                    <a:p>
                      <a:pPr>
                        <a:lnSpc>
                          <a:spcPct val="100000"/>
                        </a:lnSpc>
                      </a:pPr>
                      <a:endParaRPr sz="1300" dirty="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12700">
                      <a:solidFill>
                        <a:srgbClr val="000000"/>
                      </a:solidFill>
                      <a:prstDash val="solid"/>
                    </a:lnB>
                  </a:tcPr>
                </a:tc>
                <a:extLst>
                  <a:ext uri="{0D108BD9-81ED-4DB2-BD59-A6C34878D82A}">
                    <a16:rowId xmlns:a16="http://schemas.microsoft.com/office/drawing/2014/main" val="10019"/>
                  </a:ext>
                </a:extLst>
              </a:tr>
              <a:tr h="250615">
                <a:tc>
                  <a:txBody>
                    <a:bodyPr/>
                    <a:lstStyle/>
                    <a:p>
                      <a:pPr marL="107950">
                        <a:lnSpc>
                          <a:spcPts val="1780"/>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Τη συνολική περιουσία μου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12700">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12700">
                      <a:solidFill>
                        <a:srgbClr val="000000"/>
                      </a:solidFill>
                      <a:prstDash val="solid"/>
                    </a:lnT>
                    <a:lnB w="9525">
                      <a:solidFill>
                        <a:srgbClr val="000000"/>
                      </a:solidFill>
                      <a:prstDash val="solid"/>
                    </a:lnB>
                  </a:tcPr>
                </a:tc>
                <a:tc>
                  <a:txBody>
                    <a:bodyPr/>
                    <a:lstStyle/>
                    <a:p>
                      <a:pPr>
                        <a:lnSpc>
                          <a:spcPct val="100000"/>
                        </a:lnSpc>
                      </a:pPr>
                      <a:endParaRPr sz="1300" dirty="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12700">
                      <a:solidFill>
                        <a:srgbClr val="000000"/>
                      </a:solidFill>
                      <a:prstDash val="solid"/>
                    </a:lnT>
                    <a:lnB w="9525">
                      <a:solidFill>
                        <a:srgbClr val="000000"/>
                      </a:solidFill>
                      <a:prstDash val="solid"/>
                    </a:lnB>
                  </a:tcPr>
                </a:tc>
                <a:extLst>
                  <a:ext uri="{0D108BD9-81ED-4DB2-BD59-A6C34878D82A}">
                    <a16:rowId xmlns:a16="http://schemas.microsoft.com/office/drawing/2014/main" val="10020"/>
                  </a:ext>
                </a:extLst>
              </a:tr>
              <a:tr h="250386">
                <a:tc>
                  <a:txBody>
                    <a:bodyPr/>
                    <a:lstStyle/>
                    <a:p>
                      <a:pPr marL="107950">
                        <a:lnSpc>
                          <a:spcPts val="1775"/>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Στοιχεία της προσωπικότητάς μου που δεν μου αρέσουν </a:t>
                      </a:r>
                      <a:endParaRPr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21"/>
                  </a:ext>
                </a:extLst>
              </a:tr>
              <a:tr h="250385">
                <a:tc>
                  <a:txBody>
                    <a:bodyPr/>
                    <a:lstStyle/>
                    <a:p>
                      <a:pPr marL="107950">
                        <a:lnSpc>
                          <a:spcPts val="1760"/>
                        </a:lnSpc>
                      </a:pPr>
                      <a:r>
                        <a:rPr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Τα συναισθήματα που δεν μπορώ να ελέγχω </a:t>
                      </a: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a:lnSpc>
                          <a:spcPct val="100000"/>
                        </a:lnSpc>
                      </a:pPr>
                      <a:endParaRPr sz="1300" dirty="0">
                        <a:latin typeface="Times New Roman" panose="02020603050405020304" pitchFamily="18" charset="0"/>
                        <a:cs typeface="Times New Roman" panose="02020603050405020304" pitchFamily="18" charset="0"/>
                      </a:endParaRPr>
                    </a:p>
                  </a:txBody>
                  <a:tcPr marL="0" marR="0" marT="0" marB="0">
                    <a:lnL w="952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extLst>
                  <a:ext uri="{0D108BD9-81ED-4DB2-BD59-A6C34878D82A}">
                    <a16:rowId xmlns:a16="http://schemas.microsoft.com/office/drawing/2014/main" val="10022"/>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object 2">
            <a:extLst>
              <a:ext uri="{FF2B5EF4-FFF2-40B4-BE49-F238E27FC236}">
                <a16:creationId xmlns:a16="http://schemas.microsoft.com/office/drawing/2014/main" id="{2D876A93-65A7-992F-DD66-13371D3915ED}"/>
              </a:ext>
            </a:extLst>
          </p:cNvPr>
          <p:cNvSpPr txBox="1">
            <a:spLocks noChangeArrowheads="1"/>
          </p:cNvSpPr>
          <p:nvPr/>
        </p:nvSpPr>
        <p:spPr bwMode="auto">
          <a:xfrm>
            <a:off x="727075" y="1079500"/>
            <a:ext cx="7620000" cy="406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ts val="100"/>
              </a:spcBef>
            </a:pPr>
            <a:r>
              <a:rPr lang="en-US" altLang="en-US" sz="2400" b="1" dirty="0" err="1">
                <a:cs typeface="Calibri" panose="020F0502020204030204" pitchFamily="34" charset="0"/>
              </a:rPr>
              <a:t>Διερευνώντ</a:t>
            </a:r>
            <a:r>
              <a:rPr lang="en-US" altLang="en-US" sz="2400" b="1" dirty="0">
                <a:cs typeface="Calibri" panose="020F0502020204030204" pitchFamily="34" charset="0"/>
              </a:rPr>
              <a:t>ας τα τυφλά μου σημεία</a:t>
            </a:r>
            <a:endParaRPr lang="en-US" altLang="en-US" sz="2400" dirty="0">
              <a:cs typeface="Calibri" panose="020F0502020204030204" pitchFamily="34" charset="0"/>
            </a:endParaRPr>
          </a:p>
          <a:p>
            <a:pPr eaLnBrk="1" hangingPunct="1">
              <a:spcBef>
                <a:spcPts val="13"/>
              </a:spcBef>
            </a:pPr>
            <a:endParaRPr lang="en-US" altLang="en-US" sz="2300" dirty="0">
              <a:cs typeface="Calibri" panose="020F0502020204030204" pitchFamily="34" charset="0"/>
            </a:endParaRPr>
          </a:p>
          <a:p>
            <a:pPr eaLnBrk="1" hangingPunct="1"/>
            <a:r>
              <a:rPr lang="en-US" altLang="en-US" sz="2400" dirty="0" err="1">
                <a:cs typeface="Calibri" panose="020F0502020204030204" pitchFamily="34" charset="0"/>
              </a:rPr>
              <a:t>Τόσο</a:t>
            </a:r>
            <a:r>
              <a:rPr lang="en-US" altLang="en-US" sz="2400" dirty="0">
                <a:cs typeface="Calibri" panose="020F0502020204030204" pitchFamily="34" charset="0"/>
              </a:rPr>
              <a:t> </a:t>
            </a:r>
            <a:r>
              <a:rPr lang="en-US" altLang="en-US" sz="2400" dirty="0" err="1">
                <a:cs typeface="Calibri" panose="020F0502020204030204" pitchFamily="34" charset="0"/>
              </a:rPr>
              <a:t>στην</a:t>
            </a:r>
            <a:r>
              <a:rPr lang="en-US" altLang="en-US" sz="2400" dirty="0">
                <a:cs typeface="Calibri" panose="020F0502020204030204" pitchFamily="34" charset="0"/>
              </a:rPr>
              <a:t> π</a:t>
            </a:r>
            <a:r>
              <a:rPr lang="en-US" altLang="en-US" sz="2400" dirty="0" err="1">
                <a:cs typeface="Calibri" panose="020F0502020204030204" pitchFamily="34" charset="0"/>
              </a:rPr>
              <a:t>ροσω</a:t>
            </a:r>
            <a:r>
              <a:rPr lang="en-US" altLang="en-US" sz="2400" dirty="0">
                <a:cs typeface="Calibri" panose="020F0502020204030204" pitchFamily="34" charset="0"/>
              </a:rPr>
              <a:t>πική όσο και στην επαγγελματική ανάπτυξη  του συμβούλου υπεισέρχεται συχνά η ανάγκη να</a:t>
            </a:r>
          </a:p>
          <a:p>
            <a:pPr eaLnBrk="1" hangingPunct="1"/>
            <a:r>
              <a:rPr lang="en-US" altLang="en-US" sz="2400" dirty="0" err="1">
                <a:cs typeface="Calibri" panose="020F0502020204030204" pitchFamily="34" charset="0"/>
              </a:rPr>
              <a:t>διερευνηθούν</a:t>
            </a:r>
            <a:r>
              <a:rPr lang="en-US" altLang="en-US" sz="2400" dirty="0">
                <a:cs typeface="Calibri" panose="020F0502020204030204" pitchFamily="34" charset="0"/>
              </a:rPr>
              <a:t> </a:t>
            </a:r>
            <a:r>
              <a:rPr lang="en-US" altLang="en-US" sz="2400" dirty="0" err="1">
                <a:cs typeface="Calibri" panose="020F0502020204030204" pitchFamily="34" charset="0"/>
              </a:rPr>
              <a:t>διάφορ</a:t>
            </a:r>
            <a:r>
              <a:rPr lang="en-US" altLang="en-US" sz="2400" dirty="0">
                <a:cs typeface="Calibri" panose="020F0502020204030204" pitchFamily="34" charset="0"/>
              </a:rPr>
              <a:t>α «κομμάτια» του εαυτού, τα οποία</a:t>
            </a:r>
          </a:p>
          <a:p>
            <a:pPr eaLnBrk="1" hangingPunct="1"/>
            <a:r>
              <a:rPr lang="en-US" altLang="en-US" sz="2400" dirty="0">
                <a:cs typeface="Calibri" panose="020F0502020204030204" pitchFamily="34" charset="0"/>
              </a:rPr>
              <a:t>παρα</a:t>
            </a:r>
            <a:r>
              <a:rPr lang="en-US" altLang="en-US" sz="2400" dirty="0" err="1">
                <a:cs typeface="Calibri" panose="020F0502020204030204" pitchFamily="34" charset="0"/>
              </a:rPr>
              <a:t>μένουν</a:t>
            </a:r>
            <a:r>
              <a:rPr lang="en-US" altLang="en-US" sz="2400" dirty="0">
                <a:cs typeface="Calibri" panose="020F0502020204030204" pitchFamily="34" charset="0"/>
              </a:rPr>
              <a:t> «</a:t>
            </a:r>
            <a:r>
              <a:rPr lang="en-US" altLang="en-US" sz="2400" dirty="0" err="1">
                <a:cs typeface="Calibri" panose="020F0502020204030204" pitchFamily="34" charset="0"/>
              </a:rPr>
              <a:t>τυφλά</a:t>
            </a:r>
            <a:r>
              <a:rPr lang="en-US" altLang="en-US" sz="2400" dirty="0">
                <a:cs typeface="Calibri" panose="020F0502020204030204" pitchFamily="34" charset="0"/>
              </a:rPr>
              <a:t>».</a:t>
            </a:r>
            <a:endParaRPr lang="el-GR" altLang="en-US" sz="2400" dirty="0">
              <a:cs typeface="Calibri" panose="020F0502020204030204" pitchFamily="34" charset="0"/>
            </a:endParaRPr>
          </a:p>
          <a:p>
            <a:pPr eaLnBrk="1" hangingPunct="1"/>
            <a:endParaRPr lang="en-US" altLang="en-US" sz="2400" dirty="0">
              <a:cs typeface="Calibri" panose="020F0502020204030204" pitchFamily="34" charset="0"/>
            </a:endParaRPr>
          </a:p>
          <a:p>
            <a:pPr eaLnBrk="1" hangingPunct="1"/>
            <a:r>
              <a:rPr lang="en-US" altLang="en-US" sz="2400" dirty="0" err="1">
                <a:cs typeface="Calibri" panose="020F0502020204030204" pitchFamily="34" charset="0"/>
              </a:rPr>
              <a:t>Σημείωσε</a:t>
            </a:r>
            <a:r>
              <a:rPr lang="en-US" altLang="en-US" sz="2400" dirty="0">
                <a:cs typeface="Calibri" panose="020F0502020204030204" pitchFamily="34" charset="0"/>
              </a:rPr>
              <a:t>	π</a:t>
            </a:r>
            <a:r>
              <a:rPr lang="en-US" altLang="en-US" sz="2400" dirty="0" err="1">
                <a:cs typeface="Calibri" panose="020F0502020204030204" pitchFamily="34" charset="0"/>
              </a:rPr>
              <a:t>οι</a:t>
            </a:r>
            <a:r>
              <a:rPr lang="en-US" altLang="en-US" sz="2400" dirty="0">
                <a:cs typeface="Calibri" panose="020F0502020204030204" pitchFamily="34" charset="0"/>
              </a:rPr>
              <a:t>α	από	τα	παρακάτω</a:t>
            </a:r>
            <a:r>
              <a:rPr lang="el-GR" altLang="en-US" sz="2400" dirty="0">
                <a:cs typeface="Calibri" panose="020F0502020204030204" pitchFamily="34" charset="0"/>
              </a:rPr>
              <a:t> </a:t>
            </a:r>
            <a:r>
              <a:rPr lang="en-US" altLang="en-US" sz="2400" dirty="0" err="1">
                <a:cs typeface="Calibri" panose="020F0502020204030204" pitchFamily="34" charset="0"/>
              </a:rPr>
              <a:t>θέμ</a:t>
            </a:r>
            <a:r>
              <a:rPr lang="en-US" altLang="en-US" sz="2400" dirty="0">
                <a:cs typeface="Calibri" panose="020F0502020204030204" pitchFamily="34" charset="0"/>
              </a:rPr>
              <a:t>ατα</a:t>
            </a:r>
            <a:r>
              <a:rPr lang="el-GR" altLang="en-US" sz="2400" dirty="0">
                <a:cs typeface="Calibri" panose="020F0502020204030204" pitchFamily="34" charset="0"/>
              </a:rPr>
              <a:t> - </a:t>
            </a:r>
            <a:r>
              <a:rPr lang="en-US" altLang="en-US" sz="2400" dirty="0">
                <a:cs typeface="Calibri" panose="020F0502020204030204" pitchFamily="34" charset="0"/>
              </a:rPr>
              <a:t>«τυφλά  σημεία»	του	εαυτού		σου	νιώθεις</a:t>
            </a:r>
            <a:r>
              <a:rPr lang="el-GR" altLang="en-US" sz="2400" dirty="0">
                <a:cs typeface="Calibri" panose="020F0502020204030204" pitchFamily="34" charset="0"/>
              </a:rPr>
              <a:t> </a:t>
            </a:r>
            <a:r>
              <a:rPr lang="en-US" altLang="en-US" sz="2400" dirty="0" err="1">
                <a:cs typeface="Calibri" panose="020F0502020204030204" pitchFamily="34" charset="0"/>
              </a:rPr>
              <a:t>ότι</a:t>
            </a:r>
            <a:r>
              <a:rPr lang="en-US" altLang="en-US" sz="2400" dirty="0">
                <a:cs typeface="Calibri" panose="020F0502020204030204" pitchFamily="34" charset="0"/>
              </a:rPr>
              <a:t>	</a:t>
            </a:r>
            <a:r>
              <a:rPr lang="en-US" altLang="en-US" sz="2400" dirty="0" err="1">
                <a:cs typeface="Calibri" panose="020F0502020204030204" pitchFamily="34" charset="0"/>
              </a:rPr>
              <a:t>χρειάζετ</a:t>
            </a:r>
            <a:r>
              <a:rPr lang="en-US" altLang="en-US" sz="2400" dirty="0">
                <a:cs typeface="Calibri" panose="020F0502020204030204" pitchFamily="34" charset="0"/>
              </a:rPr>
              <a:t>αι</a:t>
            </a:r>
            <a:r>
              <a:rPr lang="el-GR" altLang="en-US" sz="2400" dirty="0">
                <a:cs typeface="Calibri" panose="020F0502020204030204" pitchFamily="34" charset="0"/>
              </a:rPr>
              <a:t> </a:t>
            </a:r>
            <a:r>
              <a:rPr lang="en-US" altLang="en-US" sz="2400" dirty="0">
                <a:cs typeface="Calibri" panose="020F0502020204030204" pitchFamily="34" charset="0"/>
              </a:rPr>
              <a:t>να</a:t>
            </a:r>
            <a:r>
              <a:rPr lang="el-GR" altLang="en-US" sz="2400" dirty="0">
                <a:cs typeface="Calibri" panose="020F0502020204030204" pitchFamily="34" charset="0"/>
              </a:rPr>
              <a:t> </a:t>
            </a:r>
            <a:r>
              <a:rPr lang="en-US" altLang="en-US" sz="2400" dirty="0" err="1">
                <a:cs typeface="Calibri" panose="020F0502020204030204" pitchFamily="34" charset="0"/>
              </a:rPr>
              <a:t>διερευνήσεις</a:t>
            </a:r>
            <a:r>
              <a:rPr lang="en-US" altLang="en-US" sz="2400" dirty="0">
                <a:cs typeface="Calibri" panose="020F0502020204030204" pitchFamily="34" charset="0"/>
              </a:rPr>
              <a:t> π</a:t>
            </a:r>
            <a:r>
              <a:rPr lang="en-US" altLang="en-US" sz="2400" dirty="0" err="1">
                <a:cs typeface="Calibri" panose="020F0502020204030204" pitchFamily="34" charset="0"/>
              </a:rPr>
              <a:t>ερισσότερο</a:t>
            </a:r>
            <a:r>
              <a:rPr lang="en-US" altLang="en-US" sz="2400" dirty="0">
                <a:cs typeface="Calibri" panose="020F0502020204030204" pitchFamily="34" charset="0"/>
              </a:rPr>
              <a:t> </a:t>
            </a:r>
            <a:r>
              <a:rPr lang="en-US" altLang="en-US" sz="2400" dirty="0" err="1">
                <a:cs typeface="Calibri" panose="020F0502020204030204" pitchFamily="34" charset="0"/>
              </a:rPr>
              <a:t>σε</a:t>
            </a:r>
            <a:r>
              <a:rPr lang="en-US" altLang="en-US" sz="2400" dirty="0">
                <a:cs typeface="Calibri" panose="020F0502020204030204" pitchFamily="34" charset="0"/>
              </a:rPr>
              <a:t> </a:t>
            </a:r>
            <a:r>
              <a:rPr lang="en-US" altLang="en-US" sz="2400" dirty="0" err="1">
                <a:cs typeface="Calibri" panose="020F0502020204030204" pitchFamily="34" charset="0"/>
              </a:rPr>
              <a:t>μι</a:t>
            </a:r>
            <a:r>
              <a:rPr lang="en-US" altLang="en-US" sz="2400" dirty="0">
                <a:cs typeface="Calibri" panose="020F0502020204030204" pitchFamily="34" charset="0"/>
              </a:rPr>
              <a:t>α διαδικασία προσωπικής ή  επαγγελματικής ανάπτυξης.</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a:extLst>
              <a:ext uri="{FF2B5EF4-FFF2-40B4-BE49-F238E27FC236}">
                <a16:creationId xmlns:a16="http://schemas.microsoft.com/office/drawing/2014/main" id="{F6108C59-7DD2-D7F2-57D8-3C6FD5231336}"/>
              </a:ext>
            </a:extLst>
          </p:cNvPr>
          <p:cNvGraphicFramePr>
            <a:graphicFrameLocks noGrp="1"/>
          </p:cNvGraphicFramePr>
          <p:nvPr>
            <p:extLst>
              <p:ext uri="{D42A27DB-BD31-4B8C-83A1-F6EECF244321}">
                <p14:modId xmlns:p14="http://schemas.microsoft.com/office/powerpoint/2010/main" val="2182493784"/>
              </p:ext>
            </p:extLst>
          </p:nvPr>
        </p:nvGraphicFramePr>
        <p:xfrm>
          <a:off x="180975" y="152400"/>
          <a:ext cx="8963025" cy="5961066"/>
        </p:xfrm>
        <a:graphic>
          <a:graphicData uri="http://schemas.openxmlformats.org/drawingml/2006/table">
            <a:tbl>
              <a:tblPr/>
              <a:tblGrid>
                <a:gridCol w="6073775">
                  <a:extLst>
                    <a:ext uri="{9D8B030D-6E8A-4147-A177-3AD203B41FA5}">
                      <a16:colId xmlns:a16="http://schemas.microsoft.com/office/drawing/2014/main" val="20000"/>
                    </a:ext>
                  </a:extLst>
                </a:gridCol>
                <a:gridCol w="2889250">
                  <a:extLst>
                    <a:ext uri="{9D8B030D-6E8A-4147-A177-3AD203B41FA5}">
                      <a16:colId xmlns:a16="http://schemas.microsoft.com/office/drawing/2014/main" val="20001"/>
                    </a:ext>
                  </a:extLst>
                </a:gridCol>
              </a:tblGrid>
              <a:tr h="228600">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1"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ΤΥΦΛΑ ΣΗΜΕΙΑ ΤΟΥ ΕΑΥΤΟΥ ΜΟΥ</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1"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ΘΑ ΗΘΕΛΑ ΝΑ ΔΙΕΡΕΥΝΗΣΩ</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Δυσάρεστα γεγονότα του παρελθόντος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Μι</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α σημαντική απώλεια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Τους φόβους μου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Τα εσωτερικά κίνητρα με τα οποία επέλεξα αυτή τη δουλειά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38125">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προσωπικές μου προσδοκίες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34950">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Τη συμπεριφορά μου σε καταστάσεις κρίσης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39713">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Την</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ανα</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σφάλει</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α και τις ανησυχίες μου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Τα συναισθήματα πένθους που κρύβω για ένα θέμα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4322">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Τον</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α</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ντίκτυ</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πο που είχαν διάφορες αλλαγές που συνέβησαν στη ζωή μου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65137">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Τα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συν</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αισθήματά μου σχετικά με ένα πρόβλημα υγείας που αντιμετωπίζω  εγώ ή κάποιος δικός μου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σχέσεις</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μου</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με</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το</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άλλο</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φύλο</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Τη</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σχέση</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μου</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με</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τους</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γονείς</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1600" b="0" kern="12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μου</a:t>
                      </a:r>
                      <a:r>
                        <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Τα στερεότυπα και τις προκαταλήψεις μου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Τη στάση μου απέναντι στο «διαφορετικό»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προσωπικές και επαγγελματικές μου αξίες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34950">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Τις  επαγγελματικές  μου  δεξιότητες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Τη σεξουαλικότητά μου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Το επίπεδο αυτοεκτίμησής μου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36538">
                <a:tc>
                  <a:txBody>
                    <a:bodyPr/>
                    <a:lstStyle>
                      <a:lvl1pPr marL="14605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Δύσκολα συναισθήματα προς σημαντικούς για μένα ανθρώπους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236538">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Την κοινωνική μου τάξη και τη στάση μου απέναντι σ΄αυτήν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465137">
                <a:tc>
                  <a:txBody>
                    <a:bodyPr/>
                    <a:lstStyle>
                      <a:lvl1pPr marL="101600">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r>
                        <a:rPr lang="en-US" altLang="en-US" sz="1600" b="0" kern="1200">
                          <a:solidFill>
                            <a:schemeClr val="tx1"/>
                          </a:solidFill>
                          <a:latin typeface="Times New Roman" panose="02020603050405020304" pitchFamily="18" charset="0"/>
                          <a:ea typeface="Calibri" panose="020F0502020204030204" pitchFamily="34" charset="0"/>
                          <a:cs typeface="Times New Roman" panose="02020603050405020304" pitchFamily="18" charset="0"/>
                        </a:rPr>
                        <a:t>Την προοπτική να αποκτήσω κι άλλους προσωπικούς ρόλους (πχ.  σύζυγος, γονιός,κα.) από αυτούς που κατέχω σήμερα </a:t>
                      </a: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1600">
                          <a:solidFill>
                            <a:schemeClr val="tx1"/>
                          </a:solidFill>
                          <a:latin typeface="Calibri" panose="020F0502020204030204" pitchFamily="34" charset="0"/>
                        </a:defRPr>
                      </a:lvl1pPr>
                      <a:lvl2pPr marL="742950" indent="-285750">
                        <a:spcBef>
                          <a:spcPct val="20000"/>
                        </a:spcBef>
                        <a:defRPr sz="1600">
                          <a:solidFill>
                            <a:schemeClr val="tx1"/>
                          </a:solidFill>
                          <a:latin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defRPr>
                      </a:lvl3pPr>
                      <a:lvl4pPr marL="1600200" indent="-228600">
                        <a:spcBef>
                          <a:spcPct val="20000"/>
                        </a:spcBef>
                        <a:defRPr sz="1600">
                          <a:solidFill>
                            <a:schemeClr val="tx1"/>
                          </a:solidFill>
                          <a:latin typeface="Calibri" panose="020F0502020204030204" pitchFamily="34" charset="0"/>
                        </a:defRPr>
                      </a:lvl4pPr>
                      <a:lvl5pPr marL="2057400" indent="-228600">
                        <a:spcBef>
                          <a:spcPct val="20000"/>
                        </a:spcBef>
                        <a:defRPr sz="1600">
                          <a:solidFill>
                            <a:schemeClr val="tx1"/>
                          </a:solidFill>
                          <a:latin typeface="Calibri" panose="020F0502020204030204" pitchFamily="34" charset="0"/>
                        </a:defRPr>
                      </a:lvl5pPr>
                      <a:lvl6pPr marL="2514600" indent="-228600" eaLnBrk="0" fontAlgn="base" hangingPunct="0">
                        <a:spcBef>
                          <a:spcPct val="20000"/>
                        </a:spcBef>
                        <a:spcAft>
                          <a:spcPct val="0"/>
                        </a:spcAft>
                        <a:defRPr sz="1600">
                          <a:solidFill>
                            <a:schemeClr val="tx1"/>
                          </a:solidFill>
                          <a:latin typeface="Calibri" panose="020F0502020204030204" pitchFamily="34" charset="0"/>
                        </a:defRPr>
                      </a:lvl6pPr>
                      <a:lvl7pPr marL="2971800" indent="-228600" eaLnBrk="0" fontAlgn="base" hangingPunct="0">
                        <a:spcBef>
                          <a:spcPct val="20000"/>
                        </a:spcBef>
                        <a:spcAft>
                          <a:spcPct val="0"/>
                        </a:spcAft>
                        <a:defRPr sz="1600">
                          <a:solidFill>
                            <a:schemeClr val="tx1"/>
                          </a:solidFill>
                          <a:latin typeface="Calibri" panose="020F0502020204030204" pitchFamily="34" charset="0"/>
                        </a:defRPr>
                      </a:lvl7pPr>
                      <a:lvl8pPr marL="3429000" indent="-228600" eaLnBrk="0" fontAlgn="base" hangingPunct="0">
                        <a:spcBef>
                          <a:spcPct val="20000"/>
                        </a:spcBef>
                        <a:spcAft>
                          <a:spcPct val="0"/>
                        </a:spcAft>
                        <a:defRPr sz="1600">
                          <a:solidFill>
                            <a:schemeClr val="tx1"/>
                          </a:solidFill>
                          <a:latin typeface="Calibri" panose="020F0502020204030204" pitchFamily="34" charset="0"/>
                        </a:defRPr>
                      </a:lvl8pPr>
                      <a:lvl9pPr marL="3886200" indent="-228600" eaLnBrk="0" fontAlgn="base" hangingPunct="0">
                        <a:spcBef>
                          <a:spcPct val="20000"/>
                        </a:spcBef>
                        <a:spcAft>
                          <a:spcPct val="0"/>
                        </a:spcAft>
                        <a:defRPr sz="1600">
                          <a:solidFill>
                            <a:schemeClr val="tx1"/>
                          </a:solidFill>
                          <a:latin typeface="Calibri" panose="020F0502020204030204" pitchFamily="34" charset="0"/>
                        </a:defRPr>
                      </a:lvl9pPr>
                    </a:lstStyle>
                    <a:p>
                      <a:pPr marL="107950" marR="0" lvl="0" indent="0" algn="l" defTabSz="685800" rtl="0" eaLnBrk="1" fontAlgn="base" latinLnBrk="0" hangingPunct="1">
                        <a:lnSpc>
                          <a:spcPts val="1775"/>
                        </a:lnSpc>
                        <a:spcBef>
                          <a:spcPct val="0"/>
                        </a:spcBef>
                        <a:spcAft>
                          <a:spcPct val="0"/>
                        </a:spcAft>
                        <a:buClrTx/>
                        <a:buSzTx/>
                        <a:buFontTx/>
                        <a:buNone/>
                        <a:tabLst/>
                      </a:pPr>
                      <a:endParaRPr lang="en-US" altLang="en-US" sz="1600" b="0" kern="12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8045FFBB-1CC9-62B7-6837-55355D6CC911}"/>
              </a:ext>
            </a:extLst>
          </p:cNvPr>
          <p:cNvSpPr txBox="1">
            <a:spLocks noGrp="1"/>
          </p:cNvSpPr>
          <p:nvPr>
            <p:ph type="title"/>
          </p:nvPr>
        </p:nvSpPr>
        <p:spPr>
          <a:xfrm>
            <a:off x="3233738" y="214313"/>
            <a:ext cx="2678112" cy="574675"/>
          </a:xfrm>
        </p:spPr>
        <p:txBody>
          <a:bodyPr tIns="12700" rtlCol="0">
            <a:normAutofit fontScale="90000"/>
          </a:bodyPr>
          <a:lstStyle/>
          <a:p>
            <a:pPr marL="12700" eaLnBrk="1" fontAlgn="auto" hangingPunct="1">
              <a:spcBef>
                <a:spcPts val="100"/>
              </a:spcBef>
              <a:spcAft>
                <a:spcPts val="0"/>
              </a:spcAft>
              <a:defRPr/>
            </a:pPr>
            <a:r>
              <a:rPr spc="-5" dirty="0" err="1"/>
              <a:t>Αν</a:t>
            </a:r>
            <a:r>
              <a:rPr spc="-5" dirty="0"/>
              <a:t>αλογιστε</a:t>
            </a:r>
            <a:r>
              <a:rPr lang="el-GR" spc="-5" dirty="0"/>
              <a:t>Ι</a:t>
            </a:r>
            <a:r>
              <a:rPr spc="-5" dirty="0" err="1"/>
              <a:t>τε</a:t>
            </a:r>
            <a:endParaRPr spc="-5" dirty="0"/>
          </a:p>
        </p:txBody>
      </p:sp>
      <p:sp>
        <p:nvSpPr>
          <p:cNvPr id="35843" name="object 3">
            <a:extLst>
              <a:ext uri="{FF2B5EF4-FFF2-40B4-BE49-F238E27FC236}">
                <a16:creationId xmlns:a16="http://schemas.microsoft.com/office/drawing/2014/main" id="{B3ADEF59-8B39-3ACF-95D5-2A228845738A}"/>
              </a:ext>
            </a:extLst>
          </p:cNvPr>
          <p:cNvSpPr txBox="1">
            <a:spLocks noChangeArrowheads="1"/>
          </p:cNvSpPr>
          <p:nvPr/>
        </p:nvSpPr>
        <p:spPr bwMode="auto">
          <a:xfrm>
            <a:off x="523875" y="2033588"/>
            <a:ext cx="7959725" cy="309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354013" indent="-342900">
              <a:tabLst>
                <a:tab pos="355600" algn="l"/>
              </a:tabLst>
              <a:defRPr>
                <a:solidFill>
                  <a:schemeClr val="tx1"/>
                </a:solidFill>
                <a:latin typeface="Calibri" panose="020F0502020204030204" pitchFamily="34" charset="0"/>
              </a:defRPr>
            </a:lvl1pPr>
            <a:lvl2pPr marL="742950" indent="-285750">
              <a:tabLst>
                <a:tab pos="355600" algn="l"/>
              </a:tabLst>
              <a:defRPr>
                <a:solidFill>
                  <a:schemeClr val="tx1"/>
                </a:solidFill>
                <a:latin typeface="Calibri" panose="020F0502020204030204" pitchFamily="34" charset="0"/>
              </a:defRPr>
            </a:lvl2pPr>
            <a:lvl3pPr marL="1143000" indent="-228600">
              <a:tabLst>
                <a:tab pos="355600" algn="l"/>
              </a:tabLst>
              <a:defRPr>
                <a:solidFill>
                  <a:schemeClr val="tx1"/>
                </a:solidFill>
                <a:latin typeface="Calibri" panose="020F0502020204030204" pitchFamily="34" charset="0"/>
              </a:defRPr>
            </a:lvl3pPr>
            <a:lvl4pPr marL="1600200" indent="-228600">
              <a:tabLst>
                <a:tab pos="355600" algn="l"/>
              </a:tabLst>
              <a:defRPr>
                <a:solidFill>
                  <a:schemeClr val="tx1"/>
                </a:solidFill>
                <a:latin typeface="Calibri" panose="020F0502020204030204" pitchFamily="34" charset="0"/>
              </a:defRPr>
            </a:lvl4pPr>
            <a:lvl5pPr marL="2057400" indent="-228600">
              <a:tabLst>
                <a:tab pos="35560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55600" algn="l"/>
              </a:tabLst>
              <a:defRPr>
                <a:solidFill>
                  <a:schemeClr val="tx1"/>
                </a:solidFill>
                <a:latin typeface="Calibri" panose="020F0502020204030204" pitchFamily="34" charset="0"/>
              </a:defRPr>
            </a:lvl9pPr>
          </a:lstStyle>
          <a:p>
            <a:pPr eaLnBrk="1" hangingPunct="1">
              <a:spcBef>
                <a:spcPts val="100"/>
              </a:spcBef>
              <a:buFontTx/>
              <a:buAutoNum type="arabicPeriod"/>
            </a:pPr>
            <a:r>
              <a:rPr lang="en-US" altLang="en-US" sz="2400">
                <a:cs typeface="Calibri" panose="020F0502020204030204" pitchFamily="34" charset="0"/>
              </a:rPr>
              <a:t>Ποια από τα παραπάνω «τυφλά σημεία» που δηλώσατε ότι  θέλετε να διερευνήσετε περισσότερο πιστεύετε ότι αφορούν  άμεσα την βελτίωση σας ως άτομο;</a:t>
            </a:r>
          </a:p>
          <a:p>
            <a:pPr eaLnBrk="1" hangingPunct="1">
              <a:spcBef>
                <a:spcPts val="575"/>
              </a:spcBef>
              <a:buFontTx/>
              <a:buAutoNum type="arabicPeriod"/>
            </a:pPr>
            <a:r>
              <a:rPr lang="en-US" altLang="en-US" sz="2400">
                <a:cs typeface="Calibri" panose="020F0502020204030204" pitchFamily="34" charset="0"/>
              </a:rPr>
              <a:t>Ποια από τα παραπάνω «τυφλά σημεία» που σημειώσατε  πιστεύετε ότι αφορούν την αποτελεσματικότητα ως</a:t>
            </a:r>
          </a:p>
          <a:p>
            <a:pPr eaLnBrk="1" hangingPunct="1"/>
            <a:r>
              <a:rPr lang="el-GR" altLang="en-US" sz="2400">
                <a:cs typeface="Calibri" panose="020F0502020204030204" pitchFamily="34" charset="0"/>
              </a:rPr>
              <a:t>     </a:t>
            </a:r>
            <a:r>
              <a:rPr lang="en-US" altLang="en-US" sz="2400">
                <a:cs typeface="Calibri" panose="020F0502020204030204" pitchFamily="34" charset="0"/>
              </a:rPr>
              <a:t>επαγγελματίες;</a:t>
            </a:r>
          </a:p>
          <a:p>
            <a:pPr eaLnBrk="1" hangingPunct="1">
              <a:spcBef>
                <a:spcPts val="575"/>
              </a:spcBef>
              <a:buFontTx/>
              <a:buAutoNum type="arabicPeriod" startAt="3"/>
            </a:pPr>
            <a:r>
              <a:rPr lang="en-US" altLang="en-US" sz="2400">
                <a:cs typeface="Calibri" panose="020F0502020204030204" pitchFamily="34" charset="0"/>
              </a:rPr>
              <a:t>Με ποιον τρόπο ή με την βοήθεια ποιου ατόμου πιστεύετέ  ότι μπορείτε να διερευνήσετε καθένα από αυτά;</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bject 3">
            <a:extLst>
              <a:ext uri="{FF2B5EF4-FFF2-40B4-BE49-F238E27FC236}">
                <a16:creationId xmlns:a16="http://schemas.microsoft.com/office/drawing/2014/main" id="{4A992EAA-9F72-782F-AB6F-856E2B57307E}"/>
              </a:ext>
            </a:extLst>
          </p:cNvPr>
          <p:cNvSpPr txBox="1">
            <a:spLocks noChangeArrowheads="1"/>
          </p:cNvSpPr>
          <p:nvPr/>
        </p:nvSpPr>
        <p:spPr bwMode="auto">
          <a:xfrm>
            <a:off x="1295400" y="1711776"/>
            <a:ext cx="8020050" cy="96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374650" indent="-342900">
              <a:tabLst>
                <a:tab pos="374650" algn="l"/>
              </a:tabLst>
              <a:defRPr>
                <a:solidFill>
                  <a:schemeClr val="tx1"/>
                </a:solidFill>
                <a:latin typeface="Calibri" panose="020F0502020204030204" pitchFamily="34" charset="0"/>
              </a:defRPr>
            </a:lvl1pPr>
            <a:lvl2pPr marL="742950" indent="-285750">
              <a:tabLst>
                <a:tab pos="374650" algn="l"/>
              </a:tabLst>
              <a:defRPr>
                <a:solidFill>
                  <a:schemeClr val="tx1"/>
                </a:solidFill>
                <a:latin typeface="Calibri" panose="020F0502020204030204" pitchFamily="34" charset="0"/>
              </a:defRPr>
            </a:lvl2pPr>
            <a:lvl3pPr marL="1143000" indent="-228600">
              <a:tabLst>
                <a:tab pos="374650" algn="l"/>
              </a:tabLst>
              <a:defRPr>
                <a:solidFill>
                  <a:schemeClr val="tx1"/>
                </a:solidFill>
                <a:latin typeface="Calibri" panose="020F0502020204030204" pitchFamily="34" charset="0"/>
              </a:defRPr>
            </a:lvl3pPr>
            <a:lvl4pPr marL="1600200" indent="-228600">
              <a:tabLst>
                <a:tab pos="374650" algn="l"/>
              </a:tabLst>
              <a:defRPr>
                <a:solidFill>
                  <a:schemeClr val="tx1"/>
                </a:solidFill>
                <a:latin typeface="Calibri" panose="020F0502020204030204" pitchFamily="34" charset="0"/>
              </a:defRPr>
            </a:lvl4pPr>
            <a:lvl5pPr marL="2057400" indent="-228600">
              <a:tabLst>
                <a:tab pos="37465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7465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7465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7465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74650" algn="l"/>
              </a:tabLst>
              <a:defRPr>
                <a:solidFill>
                  <a:schemeClr val="tx1"/>
                </a:solidFill>
                <a:latin typeface="Calibri" panose="020F0502020204030204" pitchFamily="34" charset="0"/>
              </a:defRPr>
            </a:lvl9pPr>
          </a:lstStyle>
          <a:p>
            <a:pPr eaLnBrk="1" hangingPunct="1">
              <a:spcBef>
                <a:spcPts val="100"/>
              </a:spcBef>
              <a:buFont typeface="Microsoft Sans Serif" panose="020B0604020202020204" pitchFamily="34" charset="0"/>
              <a:buChar char="•"/>
            </a:pPr>
            <a:endParaRPr lang="en-US" altLang="en-US" sz="2400">
              <a:cs typeface="Calibri" panose="020F0502020204030204" pitchFamily="34" charset="0"/>
            </a:endParaRPr>
          </a:p>
          <a:p>
            <a:pPr eaLnBrk="1" hangingPunct="1">
              <a:buFont typeface="Microsoft Sans Serif" panose="020B0604020202020204" pitchFamily="34" charset="0"/>
              <a:buChar char="•"/>
            </a:pPr>
            <a:endParaRPr lang="en-US" altLang="en-US" sz="3800">
              <a:cs typeface="Calibri" panose="020F0502020204030204" pitchFamily="34" charset="0"/>
            </a:endParaRPr>
          </a:p>
        </p:txBody>
      </p:sp>
      <p:sp>
        <p:nvSpPr>
          <p:cNvPr id="36867" name="Τίτλος 2">
            <a:extLst>
              <a:ext uri="{FF2B5EF4-FFF2-40B4-BE49-F238E27FC236}">
                <a16:creationId xmlns:a16="http://schemas.microsoft.com/office/drawing/2014/main" id="{C4A65276-7161-9FF3-FEE0-AE6C6ECE86CC}"/>
              </a:ext>
            </a:extLst>
          </p:cNvPr>
          <p:cNvSpPr>
            <a:spLocks noGrp="1" noChangeArrowheads="1"/>
          </p:cNvSpPr>
          <p:nvPr>
            <p:ph type="title"/>
          </p:nvPr>
        </p:nvSpPr>
        <p:spPr/>
        <p:txBody>
          <a:bodyPr/>
          <a:lstStyle/>
          <a:p>
            <a:r>
              <a:rPr lang="el-GR" altLang="el-GR" dirty="0">
                <a:latin typeface="Calibri" panose="020F0502020204030204" pitchFamily="34" charset="0"/>
                <a:cs typeface="Calibri" panose="020F0502020204030204" pitchFamily="34" charset="0"/>
              </a:rPr>
              <a:t>Εν </a:t>
            </a:r>
            <a:r>
              <a:rPr lang="el-GR" altLang="el-GR" dirty="0" err="1">
                <a:latin typeface="Calibri" panose="020F0502020204030204" pitchFamily="34" charset="0"/>
                <a:cs typeface="Calibri" panose="020F0502020204030204" pitchFamily="34" charset="0"/>
              </a:rPr>
              <a:t>ΚατακλεΙδι</a:t>
            </a:r>
            <a:r>
              <a:rPr lang="el-GR" altLang="el-GR" dirty="0">
                <a:latin typeface="Calibri" panose="020F0502020204030204" pitchFamily="34" charset="0"/>
                <a:cs typeface="Calibri" panose="020F0502020204030204" pitchFamily="34" charset="0"/>
              </a:rPr>
              <a:t>…</a:t>
            </a:r>
          </a:p>
        </p:txBody>
      </p:sp>
      <p:sp>
        <p:nvSpPr>
          <p:cNvPr id="36868" name="Θέση κειμένου 3">
            <a:extLst>
              <a:ext uri="{FF2B5EF4-FFF2-40B4-BE49-F238E27FC236}">
                <a16:creationId xmlns:a16="http://schemas.microsoft.com/office/drawing/2014/main" id="{174AAC99-5D13-E009-967F-9B5C971E3892}"/>
              </a:ext>
            </a:extLst>
          </p:cNvPr>
          <p:cNvSpPr>
            <a:spLocks noGrp="1" noChangeArrowheads="1"/>
          </p:cNvSpPr>
          <p:nvPr>
            <p:ph idx="1"/>
          </p:nvPr>
        </p:nvSpPr>
        <p:spPr>
          <a:xfrm>
            <a:off x="1411536" y="2227241"/>
            <a:ext cx="7165975" cy="3243262"/>
          </a:xfrm>
        </p:spPr>
        <p:txBody>
          <a:bodyPr>
            <a:normAutofit/>
          </a:bodyPr>
          <a:lstStyle/>
          <a:p>
            <a:pPr marL="0" indent="0">
              <a:buNone/>
            </a:pPr>
            <a:r>
              <a:rPr lang="el-GR" altLang="el-GR" dirty="0">
                <a:latin typeface="Microsoft Sans Serif" panose="020B0604020202020204" pitchFamily="34" charset="0"/>
                <a:cs typeface="Microsoft Sans Serif" panose="020B0604020202020204" pitchFamily="34" charset="0"/>
              </a:rPr>
              <a:t>Η Συμβουλευτική Ψυχολογία, αποτέλεσε και συνεχίζει να αποτελεί τον φυσικό ιδεολογικό χώρο, την κοίτη ανάπτυξης του κινήματος του </a:t>
            </a:r>
            <a:r>
              <a:rPr lang="el-GR" altLang="el-GR" dirty="0" err="1">
                <a:latin typeface="Microsoft Sans Serif" panose="020B0604020202020204" pitchFamily="34" charset="0"/>
                <a:cs typeface="Microsoft Sans Serif" panose="020B0604020202020204" pitchFamily="34" charset="0"/>
              </a:rPr>
              <a:t>πολυπολιτισμού</a:t>
            </a:r>
            <a:r>
              <a:rPr lang="el-GR" altLang="el-GR" dirty="0">
                <a:latin typeface="Microsoft Sans Serif" panose="020B0604020202020204" pitchFamily="34" charset="0"/>
                <a:cs typeface="Microsoft Sans Serif" panose="020B0604020202020204" pitchFamily="34" charset="0"/>
              </a:rPr>
              <a:t> και της αποδοχής της διαφορετικότητας και κατά συνέπεια οι επαγγελματίες που ασπάζονται τις αρχές της χρειάζεται</a:t>
            </a:r>
            <a:r>
              <a:rPr lang="de-DE" altLang="el-GR" dirty="0">
                <a:latin typeface="Microsoft Sans Serif" panose="020B0604020202020204" pitchFamily="34" charset="0"/>
                <a:cs typeface="Microsoft Sans Serif" panose="020B0604020202020204" pitchFamily="34" charset="0"/>
              </a:rPr>
              <a:t> </a:t>
            </a:r>
            <a:r>
              <a:rPr lang="el-GR" altLang="el-GR" dirty="0">
                <a:latin typeface="Microsoft Sans Serif" panose="020B0604020202020204" pitchFamily="34" charset="0"/>
                <a:cs typeface="Microsoft Sans Serif" panose="020B0604020202020204" pitchFamily="34" charset="0"/>
              </a:rPr>
              <a:t>κατ’ εξοχήν, να είναι ευαισθητοποιημένοι σε αυτή τη φιλοσοφία.</a:t>
            </a:r>
          </a:p>
        </p:txBody>
      </p:sp>
      <p:pic>
        <p:nvPicPr>
          <p:cNvPr id="36869" name="Εικόνα 5">
            <a:extLst>
              <a:ext uri="{FF2B5EF4-FFF2-40B4-BE49-F238E27FC236}">
                <a16:creationId xmlns:a16="http://schemas.microsoft.com/office/drawing/2014/main" id="{BC626D78-9739-9F96-5CB8-035B7A5ED6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4200" y="147638"/>
            <a:ext cx="329565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65915AB7-8AF1-904C-FC33-5C897198652B}"/>
              </a:ext>
            </a:extLst>
          </p:cNvPr>
          <p:cNvSpPr txBox="1">
            <a:spLocks noGrp="1"/>
          </p:cNvSpPr>
          <p:nvPr>
            <p:ph type="title"/>
          </p:nvPr>
        </p:nvSpPr>
        <p:spPr>
          <a:xfrm>
            <a:off x="1530350" y="485775"/>
            <a:ext cx="6119813" cy="574675"/>
          </a:xfrm>
        </p:spPr>
        <p:txBody>
          <a:bodyPr tIns="12700" rtlCol="0">
            <a:normAutofit fontScale="90000"/>
          </a:bodyPr>
          <a:lstStyle/>
          <a:p>
            <a:pPr marL="12700" eaLnBrk="1" fontAlgn="auto" hangingPunct="1">
              <a:spcBef>
                <a:spcPts val="100"/>
              </a:spcBef>
              <a:spcAft>
                <a:spcPts val="0"/>
              </a:spcAft>
              <a:defRPr/>
            </a:pPr>
            <a:r>
              <a:rPr spc="-30" dirty="0" err="1"/>
              <a:t>Πολυ</a:t>
            </a:r>
            <a:r>
              <a:rPr spc="-30" dirty="0"/>
              <a:t>πολιτισμικ</a:t>
            </a:r>
            <a:r>
              <a:rPr lang="el-GR" spc="-30" dirty="0"/>
              <a:t>η</a:t>
            </a:r>
            <a:r>
              <a:rPr dirty="0"/>
              <a:t> </a:t>
            </a:r>
            <a:r>
              <a:rPr spc="-20" dirty="0" err="1"/>
              <a:t>Συμ</a:t>
            </a:r>
            <a:r>
              <a:rPr spc="-20" dirty="0"/>
              <a:t>βουλευτικ</a:t>
            </a:r>
            <a:r>
              <a:rPr lang="el-GR" spc="-20" dirty="0"/>
              <a:t>η</a:t>
            </a:r>
            <a:endParaRPr spc="-20" dirty="0"/>
          </a:p>
        </p:txBody>
      </p:sp>
      <p:sp>
        <p:nvSpPr>
          <p:cNvPr id="5123" name="object 3">
            <a:extLst>
              <a:ext uri="{FF2B5EF4-FFF2-40B4-BE49-F238E27FC236}">
                <a16:creationId xmlns:a16="http://schemas.microsoft.com/office/drawing/2014/main" id="{9CD8DE53-1E33-1BD8-BD65-9D374D3A839A}"/>
              </a:ext>
            </a:extLst>
          </p:cNvPr>
          <p:cNvSpPr txBox="1">
            <a:spLocks noChangeArrowheads="1"/>
          </p:cNvSpPr>
          <p:nvPr/>
        </p:nvSpPr>
        <p:spPr bwMode="auto">
          <a:xfrm>
            <a:off x="681831" y="2209800"/>
            <a:ext cx="7816850" cy="3211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8260" rIns="0" bIns="0">
            <a:spAutoFit/>
          </a:bodyPr>
          <a:lstStyle>
            <a:lvl1pPr marL="355600" indent="-342900">
              <a:tabLst>
                <a:tab pos="354013" algn="l"/>
                <a:tab pos="355600" algn="l"/>
              </a:tabLst>
              <a:defRPr>
                <a:solidFill>
                  <a:schemeClr val="tx1"/>
                </a:solidFill>
                <a:latin typeface="Calibri" panose="020F0502020204030204" pitchFamily="34" charset="0"/>
              </a:defRPr>
            </a:lvl1pPr>
            <a:lvl2pPr marL="742950" indent="-285750">
              <a:tabLst>
                <a:tab pos="354013" algn="l"/>
                <a:tab pos="355600" algn="l"/>
              </a:tabLst>
              <a:defRPr>
                <a:solidFill>
                  <a:schemeClr val="tx1"/>
                </a:solidFill>
                <a:latin typeface="Calibri" panose="020F0502020204030204" pitchFamily="34" charset="0"/>
              </a:defRPr>
            </a:lvl2pPr>
            <a:lvl3pPr marL="1143000" indent="-228600">
              <a:tabLst>
                <a:tab pos="354013" algn="l"/>
                <a:tab pos="355600" algn="l"/>
              </a:tabLst>
              <a:defRPr>
                <a:solidFill>
                  <a:schemeClr val="tx1"/>
                </a:solidFill>
                <a:latin typeface="Calibri" panose="020F0502020204030204" pitchFamily="34" charset="0"/>
              </a:defRPr>
            </a:lvl3pPr>
            <a:lvl4pPr marL="1600200" indent="-228600">
              <a:tabLst>
                <a:tab pos="354013" algn="l"/>
                <a:tab pos="355600" algn="l"/>
              </a:tabLst>
              <a:defRPr>
                <a:solidFill>
                  <a:schemeClr val="tx1"/>
                </a:solidFill>
                <a:latin typeface="Calibri" panose="020F0502020204030204" pitchFamily="34" charset="0"/>
              </a:defRPr>
            </a:lvl4pPr>
            <a:lvl5pPr marL="2057400" indent="-228600">
              <a:tabLst>
                <a:tab pos="354013" algn="l"/>
                <a:tab pos="35560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9pPr>
          </a:lstStyle>
          <a:p>
            <a:pPr eaLnBrk="1" hangingPunct="1">
              <a:lnSpc>
                <a:spcPct val="90000"/>
              </a:lnSpc>
              <a:spcBef>
                <a:spcPts val="375"/>
              </a:spcBef>
              <a:buFontTx/>
              <a:buChar char="•"/>
            </a:pPr>
            <a:r>
              <a:rPr lang="en-US" altLang="en-US" sz="2000" dirty="0" err="1">
                <a:latin typeface="Microsoft Sans Serif" panose="020B0604020202020204" pitchFamily="34" charset="0"/>
                <a:cs typeface="Microsoft Sans Serif" panose="020B0604020202020204" pitchFamily="34" charset="0"/>
              </a:rPr>
              <a:t>Στη</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συμ</a:t>
            </a:r>
            <a:r>
              <a:rPr lang="en-US" altLang="en-US" sz="2000" dirty="0">
                <a:latin typeface="Microsoft Sans Serif" panose="020B0604020202020204" pitchFamily="34" charset="0"/>
                <a:cs typeface="Microsoft Sans Serif" panose="020B0604020202020204" pitchFamily="34" charset="0"/>
              </a:rPr>
              <a:t>βουλευτική, η κατανόηση, η επίγνωση και η αποδοχή ατόμων προερχόμενων από διαφορετικά  εθνικά, φυλετικά &amp; κοινωνικά πλαίσια θεωρούνται  επιτακτικές.</a:t>
            </a:r>
          </a:p>
          <a:p>
            <a:pPr eaLnBrk="1" hangingPunct="1">
              <a:lnSpc>
                <a:spcPts val="2738"/>
              </a:lnSpc>
              <a:spcBef>
                <a:spcPts val="325"/>
              </a:spcBef>
              <a:buFontTx/>
              <a:buChar char="•"/>
            </a:pPr>
            <a:r>
              <a:rPr lang="en-US" altLang="en-US" sz="2000" dirty="0">
                <a:latin typeface="Microsoft Sans Serif" panose="020B0604020202020204" pitchFamily="34" charset="0"/>
                <a:cs typeface="Microsoft Sans Serif" panose="020B0604020202020204" pitchFamily="34" charset="0"/>
              </a:rPr>
              <a:t>Η </a:t>
            </a:r>
            <a:r>
              <a:rPr lang="en-US" altLang="en-US" sz="2000" dirty="0" err="1">
                <a:latin typeface="Microsoft Sans Serif" panose="020B0604020202020204" pitchFamily="34" charset="0"/>
                <a:cs typeface="Microsoft Sans Serif" panose="020B0604020202020204" pitchFamily="34" charset="0"/>
              </a:rPr>
              <a:t>ικ</a:t>
            </a:r>
            <a:r>
              <a:rPr lang="en-US" altLang="en-US" sz="2000" dirty="0">
                <a:latin typeface="Microsoft Sans Serif" panose="020B0604020202020204" pitchFamily="34" charset="0"/>
                <a:cs typeface="Microsoft Sans Serif" panose="020B0604020202020204" pitchFamily="34" charset="0"/>
              </a:rPr>
              <a:t>ανότητα ενσυναίσθητης κατανόησης και συναισθηματικής συμμετοχής σε όσα αισθάνονται και  βιώνουν οι άλλοι αποτελεί τη βάση κάθε ανθρώπινης  σχέσης- οπτική γωνία πολιτισμικά διαφορετικού  προσώπου. </a:t>
            </a:r>
          </a:p>
          <a:p>
            <a:pPr eaLnBrk="1" hangingPunct="1">
              <a:lnSpc>
                <a:spcPct val="90000"/>
              </a:lnSpc>
              <a:spcBef>
                <a:spcPts val="600"/>
              </a:spcBef>
              <a:buFontTx/>
              <a:buChar char="•"/>
            </a:pPr>
            <a:r>
              <a:rPr lang="en-US" altLang="en-US" sz="2000" dirty="0" err="1">
                <a:solidFill>
                  <a:srgbClr val="FF0000"/>
                </a:solidFill>
                <a:latin typeface="Microsoft Sans Serif" panose="020B0604020202020204" pitchFamily="34" charset="0"/>
                <a:cs typeface="Microsoft Sans Serif" panose="020B0604020202020204" pitchFamily="34" charset="0"/>
              </a:rPr>
              <a:t>Δεν</a:t>
            </a:r>
            <a:r>
              <a:rPr lang="en-US" altLang="en-US" sz="2000" dirty="0">
                <a:solidFill>
                  <a:srgbClr val="FF0000"/>
                </a:solidFill>
                <a:latin typeface="Microsoft Sans Serif" panose="020B0604020202020204" pitchFamily="34" charset="0"/>
                <a:cs typeface="Microsoft Sans Serif" panose="020B0604020202020204" pitchFamily="34" charset="0"/>
              </a:rPr>
              <a:t> μπ</a:t>
            </a:r>
            <a:r>
              <a:rPr lang="en-US" altLang="en-US" sz="2000" dirty="0" err="1">
                <a:solidFill>
                  <a:srgbClr val="FF0000"/>
                </a:solidFill>
                <a:latin typeface="Microsoft Sans Serif" panose="020B0604020202020204" pitchFamily="34" charset="0"/>
                <a:cs typeface="Microsoft Sans Serif" panose="020B0604020202020204" pitchFamily="34" charset="0"/>
              </a:rPr>
              <a:t>ορεί</a:t>
            </a:r>
            <a:r>
              <a:rPr lang="en-US" altLang="en-US" sz="2000" dirty="0">
                <a:solidFill>
                  <a:srgbClr val="FF0000"/>
                </a:solidFill>
                <a:latin typeface="Microsoft Sans Serif" panose="020B0604020202020204" pitchFamily="34" charset="0"/>
                <a:cs typeface="Microsoft Sans Serif" panose="020B0604020202020204" pitchFamily="34" charset="0"/>
              </a:rPr>
              <a:t> να υπ</a:t>
            </a:r>
            <a:r>
              <a:rPr lang="en-US" altLang="en-US" sz="2000" dirty="0" err="1">
                <a:solidFill>
                  <a:srgbClr val="FF0000"/>
                </a:solidFill>
                <a:latin typeface="Microsoft Sans Serif" panose="020B0604020202020204" pitchFamily="34" charset="0"/>
                <a:cs typeface="Microsoft Sans Serif" panose="020B0604020202020204" pitchFamily="34" charset="0"/>
              </a:rPr>
              <a:t>άρξει</a:t>
            </a:r>
            <a:r>
              <a:rPr lang="en-US" altLang="en-US" sz="2000" dirty="0">
                <a:solidFill>
                  <a:srgbClr val="FF0000"/>
                </a:solidFill>
                <a:latin typeface="Microsoft Sans Serif" panose="020B0604020202020204" pitchFamily="34" charset="0"/>
                <a:cs typeface="Microsoft Sans Serif" panose="020B0604020202020204" pitchFamily="34" charset="0"/>
              </a:rPr>
              <a:t> </a:t>
            </a:r>
            <a:r>
              <a:rPr lang="en-US" altLang="en-US" sz="2000" dirty="0" err="1">
                <a:solidFill>
                  <a:srgbClr val="FF0000"/>
                </a:solidFill>
                <a:latin typeface="Microsoft Sans Serif" panose="020B0604020202020204" pitchFamily="34" charset="0"/>
                <a:cs typeface="Microsoft Sans Serif" panose="020B0604020202020204" pitchFamily="34" charset="0"/>
              </a:rPr>
              <a:t>συμ</a:t>
            </a:r>
            <a:r>
              <a:rPr lang="en-US" altLang="en-US" sz="2000" dirty="0">
                <a:solidFill>
                  <a:srgbClr val="FF0000"/>
                </a:solidFill>
                <a:latin typeface="Microsoft Sans Serif" panose="020B0604020202020204" pitchFamily="34" charset="0"/>
                <a:cs typeface="Microsoft Sans Serif" panose="020B0604020202020204" pitchFamily="34" charset="0"/>
              </a:rPr>
              <a:t>βουλευτική σχέση εάν ο </a:t>
            </a:r>
            <a:r>
              <a:rPr lang="el-GR" altLang="en-US" sz="2000" dirty="0">
                <a:solidFill>
                  <a:srgbClr val="FF0000"/>
                </a:solidFill>
                <a:latin typeface="Microsoft Sans Serif" panose="020B0604020202020204" pitchFamily="34" charset="0"/>
                <a:cs typeface="Microsoft Sans Serif" panose="020B0604020202020204" pitchFamily="34" charset="0"/>
              </a:rPr>
              <a:t>ειδικός </a:t>
            </a:r>
            <a:r>
              <a:rPr lang="en-US" altLang="en-US" sz="2000" dirty="0" err="1">
                <a:solidFill>
                  <a:srgbClr val="FF0000"/>
                </a:solidFill>
                <a:latin typeface="Microsoft Sans Serif" panose="020B0604020202020204" pitchFamily="34" charset="0"/>
                <a:cs typeface="Microsoft Sans Serif" panose="020B0604020202020204" pitchFamily="34" charset="0"/>
              </a:rPr>
              <a:t>δεν</a:t>
            </a:r>
            <a:r>
              <a:rPr lang="en-US" altLang="en-US" sz="2000" dirty="0">
                <a:solidFill>
                  <a:srgbClr val="FF0000"/>
                </a:solidFill>
                <a:latin typeface="Microsoft Sans Serif" panose="020B0604020202020204" pitchFamily="34" charset="0"/>
                <a:cs typeface="Microsoft Sans Serif" panose="020B0604020202020204" pitchFamily="34" charset="0"/>
              </a:rPr>
              <a:t> αντιλαμβάνεται και δεν αντιμετωπίζει  τον συμβουλευόμενο του ως ύπαρξη με ιδιαίτερη  οικογενειακή και πολιτισμική κληρονομιά.</a:t>
            </a:r>
            <a:endParaRPr lang="en-US" altLang="en-US" sz="2000" dirty="0">
              <a:latin typeface="Microsoft Sans Serif" panose="020B0604020202020204" pitchFamily="34" charset="0"/>
              <a:cs typeface="Microsoft Sans Serif"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246EDAFE-C198-369C-C173-D3BA6FC13F60}"/>
              </a:ext>
            </a:extLst>
          </p:cNvPr>
          <p:cNvSpPr txBox="1">
            <a:spLocks noGrp="1"/>
          </p:cNvSpPr>
          <p:nvPr>
            <p:ph type="title"/>
          </p:nvPr>
        </p:nvSpPr>
        <p:spPr>
          <a:xfrm>
            <a:off x="1162050" y="501650"/>
            <a:ext cx="6831013" cy="574675"/>
          </a:xfrm>
        </p:spPr>
        <p:txBody>
          <a:bodyPr tIns="12700" rtlCol="0">
            <a:normAutofit fontScale="90000"/>
          </a:bodyPr>
          <a:lstStyle/>
          <a:p>
            <a:pPr marL="12700" eaLnBrk="1" fontAlgn="auto" hangingPunct="1">
              <a:spcBef>
                <a:spcPts val="100"/>
              </a:spcBef>
              <a:spcAft>
                <a:spcPts val="0"/>
              </a:spcAft>
              <a:defRPr/>
            </a:pPr>
            <a:r>
              <a:rPr spc="-15" dirty="0" err="1"/>
              <a:t>Εξ</a:t>
            </a:r>
            <a:r>
              <a:rPr lang="el-GR" spc="-15" dirty="0"/>
              <a:t>Ε</a:t>
            </a:r>
            <a:r>
              <a:rPr spc="-15" dirty="0" err="1"/>
              <a:t>λιξη</a:t>
            </a:r>
            <a:r>
              <a:rPr spc="-85" dirty="0"/>
              <a:t> </a:t>
            </a:r>
            <a:r>
              <a:rPr spc="-15" dirty="0"/>
              <a:t>π</a:t>
            </a:r>
            <a:r>
              <a:rPr spc="-15" dirty="0" err="1"/>
              <a:t>ολυ</a:t>
            </a:r>
            <a:r>
              <a:rPr spc="-15" dirty="0"/>
              <a:t>πολιτισμικο</a:t>
            </a:r>
            <a:r>
              <a:rPr lang="el-GR" spc="-15" dirty="0"/>
              <a:t>Υ</a:t>
            </a:r>
            <a:r>
              <a:rPr spc="-80" dirty="0"/>
              <a:t> </a:t>
            </a:r>
            <a:r>
              <a:rPr spc="-20" dirty="0" err="1"/>
              <a:t>κιν</a:t>
            </a:r>
            <a:r>
              <a:rPr lang="el-GR" spc="-20" dirty="0"/>
              <a:t>Η</a:t>
            </a:r>
            <a:r>
              <a:rPr spc="-20" dirty="0"/>
              <a:t>μα</a:t>
            </a:r>
            <a:r>
              <a:rPr spc="-20" dirty="0" err="1"/>
              <a:t>τος</a:t>
            </a:r>
            <a:endParaRPr spc="-20" dirty="0"/>
          </a:p>
        </p:txBody>
      </p:sp>
      <p:sp>
        <p:nvSpPr>
          <p:cNvPr id="6147" name="object 3">
            <a:extLst>
              <a:ext uri="{FF2B5EF4-FFF2-40B4-BE49-F238E27FC236}">
                <a16:creationId xmlns:a16="http://schemas.microsoft.com/office/drawing/2014/main" id="{90CA42D9-A067-742B-40F9-FB50AC315B84}"/>
              </a:ext>
            </a:extLst>
          </p:cNvPr>
          <p:cNvSpPr txBox="1">
            <a:spLocks noChangeArrowheads="1"/>
          </p:cNvSpPr>
          <p:nvPr/>
        </p:nvSpPr>
        <p:spPr bwMode="auto">
          <a:xfrm>
            <a:off x="710406" y="1981200"/>
            <a:ext cx="7723188" cy="4030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63500" rIns="0" bIns="0">
            <a:spAutoFit/>
          </a:bodyPr>
          <a:lstStyle>
            <a:lvl1pPr marL="355600" indent="-342900">
              <a:tabLst>
                <a:tab pos="354013" algn="l"/>
                <a:tab pos="355600" algn="l"/>
              </a:tabLst>
              <a:defRPr>
                <a:solidFill>
                  <a:schemeClr val="tx1"/>
                </a:solidFill>
                <a:latin typeface="Calibri" panose="020F0502020204030204" pitchFamily="34" charset="0"/>
              </a:defRPr>
            </a:lvl1pPr>
            <a:lvl2pPr marL="742950" indent="-285750">
              <a:tabLst>
                <a:tab pos="354013" algn="l"/>
                <a:tab pos="355600" algn="l"/>
              </a:tabLst>
              <a:defRPr>
                <a:solidFill>
                  <a:schemeClr val="tx1"/>
                </a:solidFill>
                <a:latin typeface="Calibri" panose="020F0502020204030204" pitchFamily="34" charset="0"/>
              </a:defRPr>
            </a:lvl2pPr>
            <a:lvl3pPr marL="1143000" indent="-228600">
              <a:tabLst>
                <a:tab pos="354013" algn="l"/>
                <a:tab pos="355600" algn="l"/>
              </a:tabLst>
              <a:defRPr>
                <a:solidFill>
                  <a:schemeClr val="tx1"/>
                </a:solidFill>
                <a:latin typeface="Calibri" panose="020F0502020204030204" pitchFamily="34" charset="0"/>
              </a:defRPr>
            </a:lvl3pPr>
            <a:lvl4pPr marL="1600200" indent="-228600">
              <a:tabLst>
                <a:tab pos="354013" algn="l"/>
                <a:tab pos="355600" algn="l"/>
              </a:tabLst>
              <a:defRPr>
                <a:solidFill>
                  <a:schemeClr val="tx1"/>
                </a:solidFill>
                <a:latin typeface="Calibri" panose="020F0502020204030204" pitchFamily="34" charset="0"/>
              </a:defRPr>
            </a:lvl4pPr>
            <a:lvl5pPr marL="2057400" indent="-228600">
              <a:tabLst>
                <a:tab pos="354013" algn="l"/>
                <a:tab pos="35560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9pPr>
          </a:lstStyle>
          <a:p>
            <a:pPr eaLnBrk="1" hangingPunct="1">
              <a:lnSpc>
                <a:spcPts val="2500"/>
              </a:lnSpc>
              <a:spcBef>
                <a:spcPts val="500"/>
              </a:spcBef>
              <a:buFontTx/>
              <a:buChar char="•"/>
            </a:pPr>
            <a:r>
              <a:rPr lang="en-US" altLang="en-US" sz="2000" dirty="0" err="1">
                <a:latin typeface="Microsoft Sans Serif" panose="020B0604020202020204" pitchFamily="34" charset="0"/>
                <a:cs typeface="Microsoft Sans Serif" panose="020B0604020202020204" pitchFamily="34" charset="0"/>
              </a:rPr>
              <a:t>Δεκ</a:t>
            </a:r>
            <a:r>
              <a:rPr lang="en-US" altLang="en-US" sz="2000" dirty="0">
                <a:latin typeface="Microsoft Sans Serif" panose="020B0604020202020204" pitchFamily="34" charset="0"/>
                <a:cs typeface="Microsoft Sans Serif" panose="020B0604020202020204" pitchFamily="34" charset="0"/>
              </a:rPr>
              <a:t>αετία 1960: Αφετηρία εθνοπολιτισμικού κινήματος  στη συμβουλευτική- ψυχολογική στήριξη των  πολιτισμικά μειονεκτούντων ατόμων</a:t>
            </a:r>
          </a:p>
          <a:p>
            <a:pPr eaLnBrk="1" hangingPunct="1">
              <a:lnSpc>
                <a:spcPct val="70000"/>
              </a:lnSpc>
              <a:spcBef>
                <a:spcPts val="613"/>
              </a:spcBef>
              <a:buFontTx/>
              <a:buChar char="•"/>
            </a:pPr>
            <a:r>
              <a:rPr lang="en-US" altLang="en-US" sz="2000" dirty="0" err="1">
                <a:latin typeface="Microsoft Sans Serif" panose="020B0604020202020204" pitchFamily="34" charset="0"/>
                <a:cs typeface="Microsoft Sans Serif" panose="020B0604020202020204" pitchFamily="34" charset="0"/>
              </a:rPr>
              <a:t>Δεκ</a:t>
            </a:r>
            <a:r>
              <a:rPr lang="en-US" altLang="en-US" sz="2000" dirty="0">
                <a:latin typeface="Microsoft Sans Serif" panose="020B0604020202020204" pitchFamily="34" charset="0"/>
                <a:cs typeface="Microsoft Sans Serif" panose="020B0604020202020204" pitchFamily="34" charset="0"/>
              </a:rPr>
              <a:t>αετία 1970: Έμφαση στη συμβουλευτική των  μειονοτήτων</a:t>
            </a:r>
            <a:r>
              <a:rPr lang="el-GR" altLang="en-US" sz="2000" dirty="0">
                <a:latin typeface="Microsoft Sans Serif" panose="020B0604020202020204" pitchFamily="34" charset="0"/>
                <a:cs typeface="Microsoft Sans Serif" panose="020B0604020202020204" pitchFamily="34" charset="0"/>
              </a:rPr>
              <a:t> </a:t>
            </a:r>
            <a:r>
              <a:rPr lang="en-US" altLang="en-US" sz="2000" dirty="0">
                <a:latin typeface="Microsoft Sans Serif" panose="020B0604020202020204" pitchFamily="34" charset="0"/>
                <a:cs typeface="Microsoft Sans Serif" panose="020B0604020202020204" pitchFamily="34" charset="0"/>
              </a:rPr>
              <a:t>και των μη- </a:t>
            </a:r>
            <a:r>
              <a:rPr lang="en-US" altLang="en-US" sz="2000" dirty="0" err="1">
                <a:latin typeface="Microsoft Sans Serif" panose="020B0604020202020204" pitchFamily="34" charset="0"/>
                <a:cs typeface="Microsoft Sans Serif" panose="020B0604020202020204" pitchFamily="34" charset="0"/>
              </a:rPr>
              <a:t>λευκών</a:t>
            </a:r>
            <a:r>
              <a:rPr lang="en-US" altLang="en-US" sz="2000" dirty="0">
                <a:latin typeface="Microsoft Sans Serif" panose="020B0604020202020204" pitchFamily="34" charset="0"/>
                <a:cs typeface="Microsoft Sans Serif" panose="020B0604020202020204" pitchFamily="34" charset="0"/>
              </a:rPr>
              <a:t> α</a:t>
            </a:r>
            <a:r>
              <a:rPr lang="en-US" altLang="en-US" sz="2000" dirty="0" err="1">
                <a:latin typeface="Microsoft Sans Serif" panose="020B0604020202020204" pitchFamily="34" charset="0"/>
                <a:cs typeface="Microsoft Sans Serif" panose="020B0604020202020204" pitchFamily="34" charset="0"/>
              </a:rPr>
              <a:t>τόμων</a:t>
            </a:r>
            <a:endParaRPr lang="el-GR" altLang="en-US" sz="2000" dirty="0">
              <a:latin typeface="Microsoft Sans Serif" panose="020B0604020202020204" pitchFamily="34" charset="0"/>
              <a:cs typeface="Microsoft Sans Serif" panose="020B0604020202020204" pitchFamily="34" charset="0"/>
            </a:endParaRPr>
          </a:p>
          <a:p>
            <a:pPr eaLnBrk="1" hangingPunct="1">
              <a:lnSpc>
                <a:spcPct val="70000"/>
              </a:lnSpc>
              <a:spcBef>
                <a:spcPts val="613"/>
              </a:spcBef>
              <a:buFontTx/>
              <a:buChar char="•"/>
            </a:pPr>
            <a:r>
              <a:rPr lang="en-US" altLang="en-US" sz="2000" dirty="0" err="1">
                <a:latin typeface="Microsoft Sans Serif" panose="020B0604020202020204" pitchFamily="34" charset="0"/>
                <a:cs typeface="Microsoft Sans Serif" panose="020B0604020202020204" pitchFamily="34" charset="0"/>
              </a:rPr>
              <a:t>Δεκ</a:t>
            </a:r>
            <a:r>
              <a:rPr lang="en-US" altLang="en-US" sz="2000" dirty="0">
                <a:latin typeface="Microsoft Sans Serif" panose="020B0604020202020204" pitchFamily="34" charset="0"/>
                <a:cs typeface="Microsoft Sans Serif" panose="020B0604020202020204" pitchFamily="34" charset="0"/>
              </a:rPr>
              <a:t>αετία 1980: Εμφάνιση βιβλίων, άρθρων,</a:t>
            </a:r>
          </a:p>
          <a:p>
            <a:pPr eaLnBrk="1" hangingPunct="1">
              <a:lnSpc>
                <a:spcPct val="76000"/>
              </a:lnSpc>
              <a:spcBef>
                <a:spcPts val="338"/>
              </a:spcBef>
            </a:pPr>
            <a:r>
              <a:rPr lang="el-GR" altLang="en-US" sz="2000" dirty="0">
                <a:latin typeface="Microsoft Sans Serif" panose="020B0604020202020204" pitchFamily="34" charset="0"/>
                <a:cs typeface="Microsoft Sans Serif" panose="020B0604020202020204" pitchFamily="34" charset="0"/>
              </a:rPr>
              <a:t>     </a:t>
            </a:r>
            <a:r>
              <a:rPr lang="en-US" altLang="en-US" sz="2000" dirty="0">
                <a:latin typeface="Microsoft Sans Serif" panose="020B0604020202020204" pitchFamily="34" charset="0"/>
                <a:cs typeface="Microsoft Sans Serif" panose="020B0604020202020204" pitchFamily="34" charset="0"/>
              </a:rPr>
              <a:t>επ</a:t>
            </a:r>
            <a:r>
              <a:rPr lang="en-US" altLang="en-US" sz="2000" dirty="0" err="1">
                <a:latin typeface="Microsoft Sans Serif" panose="020B0604020202020204" pitchFamily="34" charset="0"/>
                <a:cs typeface="Microsoft Sans Serif" panose="020B0604020202020204" pitchFamily="34" charset="0"/>
              </a:rPr>
              <a:t>ιστημονικών</a:t>
            </a:r>
            <a:r>
              <a:rPr lang="en-US" altLang="en-US" sz="2000" dirty="0">
                <a:latin typeface="Microsoft Sans Serif" panose="020B0604020202020204" pitchFamily="34" charset="0"/>
                <a:cs typeface="Microsoft Sans Serif" panose="020B0604020202020204" pitchFamily="34" charset="0"/>
              </a:rPr>
              <a:t> π</a:t>
            </a:r>
            <a:r>
              <a:rPr lang="en-US" altLang="en-US" sz="2000" dirty="0" err="1">
                <a:latin typeface="Microsoft Sans Serif" panose="020B0604020202020204" pitchFamily="34" charset="0"/>
                <a:cs typeface="Microsoft Sans Serif" panose="020B0604020202020204" pitchFamily="34" charset="0"/>
              </a:rPr>
              <a:t>εριοδικών</a:t>
            </a:r>
            <a:r>
              <a:rPr lang="en-US" altLang="en-US" sz="2000" dirty="0">
                <a:latin typeface="Microsoft Sans Serif" panose="020B0604020202020204" pitchFamily="34" charset="0"/>
                <a:cs typeface="Microsoft Sans Serif" panose="020B0604020202020204" pitchFamily="34" charset="0"/>
              </a:rPr>
              <a:t> &amp; πα</a:t>
            </a:r>
            <a:r>
              <a:rPr lang="en-US" altLang="en-US" sz="2000" dirty="0" err="1">
                <a:latin typeface="Microsoft Sans Serif" panose="020B0604020202020204" pitchFamily="34" charset="0"/>
                <a:cs typeface="Microsoft Sans Serif" panose="020B0604020202020204" pitchFamily="34" charset="0"/>
              </a:rPr>
              <a:t>νε</a:t>
            </a:r>
            <a:r>
              <a:rPr lang="en-US" altLang="en-US" sz="2000" dirty="0">
                <a:latin typeface="Microsoft Sans Serif" panose="020B0604020202020204" pitchFamily="34" charset="0"/>
                <a:cs typeface="Microsoft Sans Serif" panose="020B0604020202020204" pitchFamily="34" charset="0"/>
              </a:rPr>
              <a:t>πιστημιακών  μαθημάτων &amp; προσοχή σε ομάδες που μέχρι τότε  βρίσκονταν στο περιθώριο (ΑΜΕΑ, διαφορετικό  σεξουαλικό προσανατολισμό)</a:t>
            </a:r>
          </a:p>
          <a:p>
            <a:pPr eaLnBrk="1" hangingPunct="1">
              <a:lnSpc>
                <a:spcPts val="2463"/>
              </a:lnSpc>
              <a:spcBef>
                <a:spcPts val="1625"/>
              </a:spcBef>
            </a:pP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Αρχικά</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εστί</a:t>
            </a:r>
            <a:r>
              <a:rPr lang="en-US" altLang="en-US" sz="2000" dirty="0">
                <a:latin typeface="Microsoft Sans Serif" panose="020B0604020202020204" pitchFamily="34" charset="0"/>
                <a:cs typeface="Microsoft Sans Serif" panose="020B0604020202020204" pitchFamily="34" charset="0"/>
              </a:rPr>
              <a:t>ασε σε εθνικά &amp; φυλετικά ζητήματα όμως η</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ευ</a:t>
            </a:r>
            <a:r>
              <a:rPr lang="en-US" altLang="en-US" sz="2000" dirty="0">
                <a:latin typeface="Microsoft Sans Serif" panose="020B0604020202020204" pitchFamily="34" charset="0"/>
                <a:cs typeface="Microsoft Sans Serif" panose="020B0604020202020204" pitchFamily="34" charset="0"/>
              </a:rPr>
              <a:t>αισθητοποίηση της ΣΨ προχώρησε και σε άλλα</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ζητήμ</a:t>
            </a:r>
            <a:r>
              <a:rPr lang="en-US" altLang="en-US" sz="2000" dirty="0">
                <a:latin typeface="Microsoft Sans Serif" panose="020B0604020202020204" pitchFamily="34" charset="0"/>
                <a:cs typeface="Microsoft Sans Serif" panose="020B0604020202020204" pitchFamily="34" charset="0"/>
              </a:rPr>
              <a:t>ατα που διαφοροποιούν τους ανθρώπους</a:t>
            </a:r>
            <a:r>
              <a:rPr lang="el-GR" altLang="en-US" sz="2000">
                <a:latin typeface="Microsoft Sans Serif" panose="020B0604020202020204" pitchFamily="34" charset="0"/>
                <a:cs typeface="Microsoft Sans Serif" panose="020B0604020202020204" pitchFamily="34" charset="0"/>
              </a:rPr>
              <a:t> </a:t>
            </a:r>
            <a:r>
              <a:rPr lang="en-US" altLang="en-US" sz="2000">
                <a:latin typeface="Microsoft Sans Serif" panose="020B0604020202020204" pitchFamily="34" charset="0"/>
                <a:cs typeface="Microsoft Sans Serif" panose="020B0604020202020204" pitchFamily="34" charset="0"/>
              </a:rPr>
              <a:t>(</a:t>
            </a:r>
            <a:r>
              <a:rPr lang="en-US" altLang="en-US" sz="2000" dirty="0" err="1">
                <a:latin typeface="Microsoft Sans Serif" panose="020B0604020202020204" pitchFamily="34" charset="0"/>
                <a:cs typeface="Microsoft Sans Serif" panose="020B0604020202020204" pitchFamily="34" charset="0"/>
              </a:rPr>
              <a:t>κοινωνικού</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φύλου</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μειονοτήτων</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γυν</a:t>
            </a:r>
            <a:r>
              <a:rPr lang="en-US" altLang="en-US" sz="2000" dirty="0">
                <a:latin typeface="Microsoft Sans Serif" panose="020B0604020202020204" pitchFamily="34" charset="0"/>
                <a:cs typeface="Microsoft Sans Serif" panose="020B0604020202020204" pitchFamily="34" charset="0"/>
              </a:rPr>
              <a:t>αικείων  ζητημάτων).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26408DC7-606A-B071-A8DA-8C696E735628}"/>
              </a:ext>
            </a:extLst>
          </p:cNvPr>
          <p:cNvSpPr txBox="1">
            <a:spLocks noGrp="1"/>
          </p:cNvSpPr>
          <p:nvPr>
            <p:ph type="title"/>
          </p:nvPr>
        </p:nvSpPr>
        <p:spPr>
          <a:xfrm>
            <a:off x="1179513" y="501650"/>
            <a:ext cx="6799262" cy="574675"/>
          </a:xfrm>
        </p:spPr>
        <p:txBody>
          <a:bodyPr tIns="12700" rtlCol="0">
            <a:normAutofit fontScale="90000"/>
          </a:bodyPr>
          <a:lstStyle/>
          <a:p>
            <a:pPr marL="12700" eaLnBrk="1" fontAlgn="auto" hangingPunct="1">
              <a:spcBef>
                <a:spcPts val="100"/>
              </a:spcBef>
              <a:spcAft>
                <a:spcPts val="0"/>
              </a:spcAft>
              <a:defRPr/>
            </a:pPr>
            <a:r>
              <a:rPr spc="-15" dirty="0" err="1"/>
              <a:t>Εξ</a:t>
            </a:r>
            <a:r>
              <a:rPr lang="el-GR" spc="-15" dirty="0"/>
              <a:t>ε</a:t>
            </a:r>
            <a:r>
              <a:rPr spc="-15" dirty="0" err="1"/>
              <a:t>λιξη</a:t>
            </a:r>
            <a:r>
              <a:rPr spc="-60" dirty="0"/>
              <a:t> </a:t>
            </a:r>
            <a:r>
              <a:rPr spc="-30" dirty="0"/>
              <a:t>π</a:t>
            </a:r>
            <a:r>
              <a:rPr spc="-30" dirty="0" err="1"/>
              <a:t>ολυ</a:t>
            </a:r>
            <a:r>
              <a:rPr spc="-30" dirty="0"/>
              <a:t>πολιτισμικο</a:t>
            </a:r>
            <a:r>
              <a:rPr lang="el-GR" spc="-30" dirty="0"/>
              <a:t>υ</a:t>
            </a:r>
            <a:r>
              <a:rPr spc="-30" dirty="0"/>
              <a:t> </a:t>
            </a:r>
            <a:r>
              <a:rPr spc="-30" dirty="0" err="1"/>
              <a:t>κιν</a:t>
            </a:r>
            <a:r>
              <a:rPr lang="el-GR" spc="-30" dirty="0"/>
              <a:t>η</a:t>
            </a:r>
            <a:r>
              <a:rPr spc="-30" dirty="0"/>
              <a:t>μα</a:t>
            </a:r>
            <a:r>
              <a:rPr spc="-30" dirty="0" err="1"/>
              <a:t>τος</a:t>
            </a:r>
            <a:endParaRPr spc="-30" dirty="0"/>
          </a:p>
        </p:txBody>
      </p:sp>
      <p:sp>
        <p:nvSpPr>
          <p:cNvPr id="7171" name="object 3">
            <a:extLst>
              <a:ext uri="{FF2B5EF4-FFF2-40B4-BE49-F238E27FC236}">
                <a16:creationId xmlns:a16="http://schemas.microsoft.com/office/drawing/2014/main" id="{1E16076C-6380-FE8C-D3B3-B0192441A171}"/>
              </a:ext>
            </a:extLst>
          </p:cNvPr>
          <p:cNvSpPr txBox="1">
            <a:spLocks noChangeArrowheads="1"/>
          </p:cNvSpPr>
          <p:nvPr/>
        </p:nvSpPr>
        <p:spPr bwMode="auto">
          <a:xfrm>
            <a:off x="1295400" y="2286000"/>
            <a:ext cx="6989763" cy="288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3180" rIns="0" bIns="0">
            <a:spAutoFit/>
          </a:bodyPr>
          <a:lstStyle>
            <a:lvl1pPr marL="12700">
              <a:tabLst>
                <a:tab pos="354013" algn="l"/>
                <a:tab pos="355600" algn="l"/>
              </a:tabLst>
              <a:defRPr>
                <a:solidFill>
                  <a:schemeClr val="tx1"/>
                </a:solidFill>
                <a:latin typeface="Calibri" panose="020F0502020204030204" pitchFamily="34" charset="0"/>
              </a:defRPr>
            </a:lvl1pPr>
            <a:lvl2pPr marL="742950" indent="-285750">
              <a:tabLst>
                <a:tab pos="354013" algn="l"/>
                <a:tab pos="355600" algn="l"/>
              </a:tabLst>
              <a:defRPr>
                <a:solidFill>
                  <a:schemeClr val="tx1"/>
                </a:solidFill>
                <a:latin typeface="Calibri" panose="020F0502020204030204" pitchFamily="34" charset="0"/>
              </a:defRPr>
            </a:lvl2pPr>
            <a:lvl3pPr marL="1143000" indent="-228600">
              <a:tabLst>
                <a:tab pos="354013" algn="l"/>
                <a:tab pos="355600" algn="l"/>
              </a:tabLst>
              <a:defRPr>
                <a:solidFill>
                  <a:schemeClr val="tx1"/>
                </a:solidFill>
                <a:latin typeface="Calibri" panose="020F0502020204030204" pitchFamily="34" charset="0"/>
              </a:defRPr>
            </a:lvl3pPr>
            <a:lvl4pPr marL="1600200" indent="-228600">
              <a:tabLst>
                <a:tab pos="354013" algn="l"/>
                <a:tab pos="355600" algn="l"/>
              </a:tabLst>
              <a:defRPr>
                <a:solidFill>
                  <a:schemeClr val="tx1"/>
                </a:solidFill>
                <a:latin typeface="Calibri" panose="020F0502020204030204" pitchFamily="34" charset="0"/>
              </a:defRPr>
            </a:lvl4pPr>
            <a:lvl5pPr marL="2057400" indent="-228600">
              <a:tabLst>
                <a:tab pos="354013" algn="l"/>
                <a:tab pos="35560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9pPr>
          </a:lstStyle>
          <a:p>
            <a:pPr eaLnBrk="1" hangingPunct="1">
              <a:lnSpc>
                <a:spcPts val="2700"/>
              </a:lnSpc>
              <a:spcBef>
                <a:spcPts val="338"/>
              </a:spcBef>
              <a:buFontTx/>
              <a:buChar char="•"/>
            </a:pPr>
            <a:r>
              <a:rPr lang="en-US" altLang="en-US" sz="2400" dirty="0" err="1">
                <a:latin typeface="Microsoft Sans Serif" panose="020B0604020202020204" pitchFamily="34" charset="0"/>
                <a:cs typeface="Microsoft Sans Serif" panose="020B0604020202020204" pitchFamily="34" charset="0"/>
              </a:rPr>
              <a:t>Πολυ</a:t>
            </a:r>
            <a:r>
              <a:rPr lang="en-US" altLang="en-US" sz="2400" dirty="0">
                <a:latin typeface="Microsoft Sans Serif" panose="020B0604020202020204" pitchFamily="34" charset="0"/>
                <a:cs typeface="Microsoft Sans Serif" panose="020B0604020202020204" pitchFamily="34" charset="0"/>
              </a:rPr>
              <a:t>πολιτισμικότητα ως η ‘τέταρτη δύναμη’ στο  επάγγελμα του ΣΨ (Pedersen, 1991).</a:t>
            </a:r>
          </a:p>
          <a:p>
            <a:pPr eaLnBrk="1" hangingPunct="1">
              <a:spcBef>
                <a:spcPts val="50"/>
              </a:spcBef>
              <a:buFont typeface="Microsoft Sans Serif" panose="020B0604020202020204" pitchFamily="34" charset="0"/>
              <a:buChar char="•"/>
            </a:pPr>
            <a:endParaRPr lang="en-US" altLang="en-US" sz="3400" dirty="0">
              <a:latin typeface="Microsoft Sans Serif" panose="020B0604020202020204" pitchFamily="34" charset="0"/>
              <a:cs typeface="Microsoft Sans Serif" panose="020B0604020202020204" pitchFamily="34" charset="0"/>
            </a:endParaRPr>
          </a:p>
          <a:p>
            <a:pPr eaLnBrk="1" hangingPunct="1">
              <a:lnSpc>
                <a:spcPct val="90000"/>
              </a:lnSpc>
              <a:buFontTx/>
              <a:buChar char="•"/>
            </a:pPr>
            <a:r>
              <a:rPr lang="en-US" altLang="en-US" sz="2400" dirty="0" err="1">
                <a:latin typeface="Microsoft Sans Serif" panose="020B0604020202020204" pitchFamily="34" charset="0"/>
                <a:cs typeface="Microsoft Sans Serif" panose="020B0604020202020204" pitchFamily="34" charset="0"/>
              </a:rPr>
              <a:t>Δεκ</a:t>
            </a:r>
            <a:r>
              <a:rPr lang="en-US" altLang="en-US" sz="2400" dirty="0">
                <a:latin typeface="Microsoft Sans Serif" panose="020B0604020202020204" pitchFamily="34" charset="0"/>
                <a:cs typeface="Microsoft Sans Serif" panose="020B0604020202020204" pitchFamily="34" charset="0"/>
              </a:rPr>
              <a:t>αετία 1990: ΣΨ στοχεύει στη προαγωγή  ψυχικής υγείας, έμφαση στην πρόληψη &amp; την  ανάδειξη των προσόντων, ενδυνάμωση της  ανθεκτικότητας των ανθρώπων μέσα από το  πρίσμα της πολυπολιτισμικότητας.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E83D752A-BD10-649A-7C3B-1B16F6434414}"/>
              </a:ext>
            </a:extLst>
          </p:cNvPr>
          <p:cNvSpPr txBox="1">
            <a:spLocks noGrp="1"/>
          </p:cNvSpPr>
          <p:nvPr>
            <p:ph type="title"/>
          </p:nvPr>
        </p:nvSpPr>
        <p:spPr>
          <a:xfrm>
            <a:off x="838200" y="838200"/>
            <a:ext cx="7899400" cy="514350"/>
          </a:xfrm>
        </p:spPr>
        <p:txBody>
          <a:bodyPr tIns="13335" rtlCol="0">
            <a:normAutofit fontScale="90000"/>
          </a:bodyPr>
          <a:lstStyle/>
          <a:p>
            <a:pPr marL="12700" eaLnBrk="1" fontAlgn="auto" hangingPunct="1">
              <a:spcBef>
                <a:spcPts val="105"/>
              </a:spcBef>
              <a:spcAft>
                <a:spcPts val="0"/>
              </a:spcAft>
              <a:defRPr/>
            </a:pPr>
            <a:r>
              <a:rPr sz="3200" spc="-30" dirty="0" err="1"/>
              <a:t>Αν</a:t>
            </a:r>
            <a:r>
              <a:rPr sz="3200" spc="-30" dirty="0"/>
              <a:t>αγκαι</a:t>
            </a:r>
            <a:r>
              <a:rPr lang="el-GR" sz="3200" spc="-30" dirty="0"/>
              <a:t>ο</a:t>
            </a:r>
            <a:r>
              <a:rPr sz="3200" spc="-30" dirty="0" err="1"/>
              <a:t>τητ</a:t>
            </a:r>
            <a:r>
              <a:rPr sz="3200" spc="-30" dirty="0"/>
              <a:t>α</a:t>
            </a:r>
            <a:r>
              <a:rPr sz="3200" spc="-10" dirty="0"/>
              <a:t> </a:t>
            </a:r>
            <a:r>
              <a:rPr sz="3200" spc="-15" dirty="0"/>
              <a:t>πολυπολιτισμικ</a:t>
            </a:r>
            <a:r>
              <a:rPr lang="el-GR" sz="3200" spc="-15" dirty="0"/>
              <a:t>η</a:t>
            </a:r>
            <a:r>
              <a:rPr sz="3200" spc="-15" dirty="0"/>
              <a:t>ς</a:t>
            </a:r>
            <a:r>
              <a:rPr sz="3200" spc="-75" dirty="0"/>
              <a:t> </a:t>
            </a:r>
            <a:r>
              <a:rPr sz="3200" dirty="0"/>
              <a:t>π</a:t>
            </a:r>
            <a:r>
              <a:rPr sz="3200" dirty="0" err="1"/>
              <a:t>ροσ</a:t>
            </a:r>
            <a:r>
              <a:rPr lang="el-GR" sz="3200" dirty="0"/>
              <a:t>ε</a:t>
            </a:r>
            <a:r>
              <a:rPr sz="3200" dirty="0" err="1"/>
              <a:t>γγισης</a:t>
            </a:r>
            <a:endParaRPr sz="3200" dirty="0"/>
          </a:p>
        </p:txBody>
      </p:sp>
      <p:sp>
        <p:nvSpPr>
          <p:cNvPr id="8195" name="object 3">
            <a:extLst>
              <a:ext uri="{FF2B5EF4-FFF2-40B4-BE49-F238E27FC236}">
                <a16:creationId xmlns:a16="http://schemas.microsoft.com/office/drawing/2014/main" id="{837F3D10-2F87-2480-26A0-E87E261B26AB}"/>
              </a:ext>
            </a:extLst>
          </p:cNvPr>
          <p:cNvSpPr txBox="1">
            <a:spLocks noChangeArrowheads="1"/>
          </p:cNvSpPr>
          <p:nvPr/>
        </p:nvSpPr>
        <p:spPr bwMode="auto">
          <a:xfrm>
            <a:off x="1143000" y="1905000"/>
            <a:ext cx="7694613" cy="3183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39370" rIns="0" bIns="0">
            <a:spAutoFit/>
          </a:bodyPr>
          <a:lstStyle>
            <a:lvl1pPr marL="127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ct val="93000"/>
              </a:lnSpc>
              <a:spcBef>
                <a:spcPts val="313"/>
              </a:spcBef>
            </a:pPr>
            <a:r>
              <a:rPr lang="en-US" altLang="en-US" sz="2400" dirty="0">
                <a:latin typeface="Microsoft Sans Serif" panose="020B0604020202020204" pitchFamily="34" charset="0"/>
                <a:cs typeface="Microsoft Sans Serif" panose="020B0604020202020204" pitchFamily="34" charset="0"/>
              </a:rPr>
              <a:t>Τα </a:t>
            </a:r>
            <a:r>
              <a:rPr lang="en-US" altLang="en-US" sz="2400" dirty="0" err="1">
                <a:latin typeface="Microsoft Sans Serif" panose="020B0604020202020204" pitchFamily="34" charset="0"/>
                <a:cs typeface="Microsoft Sans Serif" panose="020B0604020202020204" pitchFamily="34" charset="0"/>
              </a:rPr>
              <a:t>ψυχολογικά</a:t>
            </a:r>
            <a:r>
              <a:rPr lang="en-US" altLang="en-US" sz="2400" dirty="0">
                <a:latin typeface="Microsoft Sans Serif" panose="020B0604020202020204" pitchFamily="34" charset="0"/>
                <a:cs typeface="Microsoft Sans Serif" panose="020B0604020202020204" pitchFamily="34" charset="0"/>
              </a:rPr>
              <a:t> φα</a:t>
            </a:r>
            <a:r>
              <a:rPr lang="en-US" altLang="en-US" sz="2400" dirty="0" err="1">
                <a:latin typeface="Microsoft Sans Serif" panose="020B0604020202020204" pitchFamily="34" charset="0"/>
                <a:cs typeface="Microsoft Sans Serif" panose="020B0604020202020204" pitchFamily="34" charset="0"/>
              </a:rPr>
              <a:t>ινόμεν</a:t>
            </a:r>
            <a:r>
              <a:rPr lang="en-US" altLang="en-US" sz="2400" dirty="0">
                <a:latin typeface="Microsoft Sans Serif" panose="020B0604020202020204" pitchFamily="34" charset="0"/>
                <a:cs typeface="Microsoft Sans Serif" panose="020B0604020202020204" pitchFamily="34" charset="0"/>
              </a:rPr>
              <a:t>α- ψυχολογικές θεωρίες,  ευρήματα, αξίες, στόχοι, μεθοδολογία &amp; ερμηνείες των  επιστημόνων ψυχολόγων- επηρεάζονται από  πολιτισμικές διαφορές.</a:t>
            </a:r>
            <a:endParaRPr lang="en-US" altLang="en-US" sz="3500" dirty="0">
              <a:latin typeface="Microsoft Sans Serif" panose="020B0604020202020204" pitchFamily="34" charset="0"/>
              <a:cs typeface="Microsoft Sans Serif" panose="020B0604020202020204" pitchFamily="34" charset="0"/>
            </a:endParaRPr>
          </a:p>
          <a:p>
            <a:pPr lvl="1">
              <a:lnSpc>
                <a:spcPts val="2588"/>
              </a:lnSpc>
              <a:buSzPct val="96000"/>
              <a:buFontTx/>
              <a:buChar char="•"/>
            </a:pPr>
            <a:r>
              <a:rPr lang="en-US" altLang="en-US" sz="2000" dirty="0" err="1">
                <a:latin typeface="Microsoft Sans Serif" panose="020B0604020202020204" pitchFamily="34" charset="0"/>
                <a:cs typeface="Microsoft Sans Serif" panose="020B0604020202020204" pitchFamily="34" charset="0"/>
              </a:rPr>
              <a:t>Προσ</a:t>
            </a:r>
            <a:r>
              <a:rPr lang="en-US" altLang="en-US" sz="2000" dirty="0">
                <a:latin typeface="Microsoft Sans Serif" panose="020B0604020202020204" pitchFamily="34" charset="0"/>
                <a:cs typeface="Microsoft Sans Serif" panose="020B0604020202020204" pitchFamily="34" charset="0"/>
              </a:rPr>
              <a:t>αρμογή επιστημονικής γνώσης &amp; κλινικής  κατανόησης</a:t>
            </a:r>
          </a:p>
          <a:p>
            <a:pPr lvl="1">
              <a:lnSpc>
                <a:spcPts val="2600"/>
              </a:lnSpc>
              <a:spcBef>
                <a:spcPts val="613"/>
              </a:spcBef>
              <a:buSzPct val="96000"/>
              <a:buFontTx/>
              <a:buChar char="•"/>
            </a:pPr>
            <a:r>
              <a:rPr lang="en-US" altLang="en-US" sz="2000" dirty="0" err="1">
                <a:latin typeface="Microsoft Sans Serif" panose="020B0604020202020204" pitchFamily="34" charset="0"/>
                <a:cs typeface="Microsoft Sans Serif" panose="020B0604020202020204" pitchFamily="34" charset="0"/>
              </a:rPr>
              <a:t>Ενσωμάτωση</a:t>
            </a:r>
            <a:r>
              <a:rPr lang="en-US" altLang="en-US" sz="2000" dirty="0">
                <a:latin typeface="Microsoft Sans Serif" panose="020B0604020202020204" pitchFamily="34" charset="0"/>
                <a:cs typeface="Microsoft Sans Serif" panose="020B0604020202020204" pitchFamily="34" charset="0"/>
              </a:rPr>
              <a:t> π</a:t>
            </a:r>
            <a:r>
              <a:rPr lang="en-US" altLang="en-US" sz="2000" dirty="0" err="1">
                <a:latin typeface="Microsoft Sans Serif" panose="020B0604020202020204" pitchFamily="34" charset="0"/>
                <a:cs typeface="Microsoft Sans Serif" panose="020B0604020202020204" pitchFamily="34" charset="0"/>
              </a:rPr>
              <a:t>ολυ</a:t>
            </a:r>
            <a:r>
              <a:rPr lang="en-US" altLang="en-US" sz="2000" dirty="0">
                <a:latin typeface="Microsoft Sans Serif" panose="020B0604020202020204" pitchFamily="34" charset="0"/>
                <a:cs typeface="Microsoft Sans Serif" panose="020B0604020202020204" pitchFamily="34" charset="0"/>
              </a:rPr>
              <a:t>πολιτισμικής διάστασης στις  θεωρίες &amp; την πρακτική τους</a:t>
            </a:r>
          </a:p>
          <a:p>
            <a:pPr lvl="1">
              <a:spcBef>
                <a:spcPts val="263"/>
              </a:spcBef>
              <a:buSzPct val="96000"/>
              <a:buFontTx/>
              <a:buChar char="•"/>
            </a:pPr>
            <a:r>
              <a:rPr lang="en-US" altLang="en-US" sz="2000" dirty="0" err="1">
                <a:latin typeface="Microsoft Sans Serif" panose="020B0604020202020204" pitchFamily="34" charset="0"/>
                <a:cs typeface="Microsoft Sans Serif" panose="020B0604020202020204" pitchFamily="34" charset="0"/>
              </a:rPr>
              <a:t>Ανά</a:t>
            </a:r>
            <a:r>
              <a:rPr lang="en-US" altLang="en-US" sz="2000" dirty="0">
                <a:latin typeface="Microsoft Sans Serif" panose="020B0604020202020204" pitchFamily="34" charset="0"/>
                <a:cs typeface="Microsoft Sans Serif" panose="020B0604020202020204" pitchFamily="34" charset="0"/>
              </a:rPr>
              <a:t>πτυξη κλινικά χρήσιμων πολιτισμικών ικανοτήτων</a:t>
            </a:r>
          </a:p>
          <a:p>
            <a:pPr lvl="1">
              <a:spcBef>
                <a:spcPts val="300"/>
              </a:spcBef>
              <a:buSzPct val="96000"/>
              <a:buFontTx/>
              <a:buChar char="•"/>
            </a:pPr>
            <a:r>
              <a:rPr lang="en-US" altLang="en-US" sz="2000" dirty="0" err="1">
                <a:latin typeface="Microsoft Sans Serif" panose="020B0604020202020204" pitchFamily="34" charset="0"/>
                <a:cs typeface="Microsoft Sans Serif" panose="020B0604020202020204" pitchFamily="34" charset="0"/>
              </a:rPr>
              <a:t>Τρο</a:t>
            </a:r>
            <a:r>
              <a:rPr lang="en-US" altLang="en-US" sz="2000" dirty="0">
                <a:latin typeface="Microsoft Sans Serif" panose="020B0604020202020204" pitchFamily="34" charset="0"/>
                <a:cs typeface="Microsoft Sans Serif" panose="020B0604020202020204" pitchFamily="34" charset="0"/>
              </a:rPr>
              <a:t>ποποίηση δεξιοτήτων &amp; τεχνικών</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5E025BC2-2E6A-8C49-71DD-55EE6CE80DD6}"/>
              </a:ext>
            </a:extLst>
          </p:cNvPr>
          <p:cNvSpPr txBox="1">
            <a:spLocks noGrp="1"/>
          </p:cNvSpPr>
          <p:nvPr>
            <p:ph type="title"/>
          </p:nvPr>
        </p:nvSpPr>
        <p:spPr>
          <a:xfrm>
            <a:off x="6629400" y="304800"/>
            <a:ext cx="2089150" cy="574675"/>
          </a:xfrm>
        </p:spPr>
        <p:txBody>
          <a:bodyPr tIns="12700" rtlCol="0">
            <a:normAutofit/>
          </a:bodyPr>
          <a:lstStyle/>
          <a:p>
            <a:pPr marL="12700" eaLnBrk="1" fontAlgn="auto" hangingPunct="1">
              <a:spcBef>
                <a:spcPts val="100"/>
              </a:spcBef>
              <a:spcAft>
                <a:spcPts val="0"/>
              </a:spcAft>
              <a:defRPr/>
            </a:pPr>
            <a:r>
              <a:rPr spc="-15" dirty="0" err="1"/>
              <a:t>Ορισμ</a:t>
            </a:r>
            <a:r>
              <a:rPr lang="el-GR" spc="-15" dirty="0"/>
              <a:t>ο</a:t>
            </a:r>
            <a:r>
              <a:rPr spc="-15" dirty="0"/>
              <a:t>ς</a:t>
            </a:r>
          </a:p>
        </p:txBody>
      </p:sp>
      <p:sp>
        <p:nvSpPr>
          <p:cNvPr id="9219" name="object 3">
            <a:extLst>
              <a:ext uri="{FF2B5EF4-FFF2-40B4-BE49-F238E27FC236}">
                <a16:creationId xmlns:a16="http://schemas.microsoft.com/office/drawing/2014/main" id="{FA433C31-DACE-1A79-0EC4-A466A75FB0EA}"/>
              </a:ext>
            </a:extLst>
          </p:cNvPr>
          <p:cNvSpPr txBox="1">
            <a:spLocks noChangeArrowheads="1"/>
          </p:cNvSpPr>
          <p:nvPr/>
        </p:nvSpPr>
        <p:spPr bwMode="auto">
          <a:xfrm>
            <a:off x="579437" y="2362200"/>
            <a:ext cx="7985125" cy="24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355600" indent="-342900">
              <a:tabLst>
                <a:tab pos="354013" algn="l"/>
                <a:tab pos="355600" algn="l"/>
              </a:tabLst>
              <a:defRPr>
                <a:solidFill>
                  <a:schemeClr val="tx1"/>
                </a:solidFill>
                <a:latin typeface="Calibri" panose="020F0502020204030204" pitchFamily="34" charset="0"/>
              </a:defRPr>
            </a:lvl1pPr>
            <a:lvl2pPr marL="742950" indent="-285750">
              <a:tabLst>
                <a:tab pos="354013" algn="l"/>
                <a:tab pos="355600" algn="l"/>
              </a:tabLst>
              <a:defRPr>
                <a:solidFill>
                  <a:schemeClr val="tx1"/>
                </a:solidFill>
                <a:latin typeface="Calibri" panose="020F0502020204030204" pitchFamily="34" charset="0"/>
              </a:defRPr>
            </a:lvl2pPr>
            <a:lvl3pPr marL="1143000" indent="-228600">
              <a:tabLst>
                <a:tab pos="354013" algn="l"/>
                <a:tab pos="355600" algn="l"/>
              </a:tabLst>
              <a:defRPr>
                <a:solidFill>
                  <a:schemeClr val="tx1"/>
                </a:solidFill>
                <a:latin typeface="Calibri" panose="020F0502020204030204" pitchFamily="34" charset="0"/>
              </a:defRPr>
            </a:lvl3pPr>
            <a:lvl4pPr marL="1600200" indent="-228600">
              <a:tabLst>
                <a:tab pos="354013" algn="l"/>
                <a:tab pos="355600" algn="l"/>
              </a:tabLst>
              <a:defRPr>
                <a:solidFill>
                  <a:schemeClr val="tx1"/>
                </a:solidFill>
                <a:latin typeface="Calibri" panose="020F0502020204030204" pitchFamily="34" charset="0"/>
              </a:defRPr>
            </a:lvl4pPr>
            <a:lvl5pPr marL="2057400" indent="-228600">
              <a:tabLst>
                <a:tab pos="354013" algn="l"/>
                <a:tab pos="35560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9pPr>
          </a:lstStyle>
          <a:p>
            <a:pPr marL="12700" indent="0" eaLnBrk="1" hangingPunct="1">
              <a:spcBef>
                <a:spcPts val="100"/>
              </a:spcBef>
            </a:pPr>
            <a:r>
              <a:rPr lang="en-US" altLang="en-US" sz="2400" b="1" i="1" dirty="0">
                <a:latin typeface="Arial" panose="020B0604020202020204" pitchFamily="34" charset="0"/>
                <a:cs typeface="Arial" panose="020B0604020202020204" pitchFamily="34" charset="0"/>
              </a:rPr>
              <a:t>π</a:t>
            </a:r>
            <a:r>
              <a:rPr lang="en-US" altLang="en-US" sz="2400" b="1" i="1" dirty="0" err="1">
                <a:latin typeface="Arial" panose="020B0604020202020204" pitchFamily="34" charset="0"/>
                <a:cs typeface="Arial" panose="020B0604020202020204" pitchFamily="34" charset="0"/>
              </a:rPr>
              <a:t>ολυ</a:t>
            </a:r>
            <a:r>
              <a:rPr lang="en-US" altLang="en-US" sz="2400" b="1" i="1" dirty="0">
                <a:latin typeface="Arial" panose="020B0604020202020204" pitchFamily="34" charset="0"/>
                <a:cs typeface="Arial" panose="020B0604020202020204" pitchFamily="34" charset="0"/>
              </a:rPr>
              <a:t>πολιτισμικότητα:</a:t>
            </a:r>
            <a:endParaRPr lang="en-US" altLang="en-US" sz="2400" i="1" dirty="0">
              <a:latin typeface="Arial" panose="020B0604020202020204" pitchFamily="34" charset="0"/>
              <a:cs typeface="Arial" panose="020B0604020202020204" pitchFamily="34" charset="0"/>
            </a:endParaRPr>
          </a:p>
          <a:p>
            <a:pPr eaLnBrk="1" hangingPunct="1"/>
            <a:endParaRPr lang="en-US" altLang="en-US" sz="3600" dirty="0">
              <a:latin typeface="Arial" panose="020B0604020202020204" pitchFamily="34" charset="0"/>
              <a:cs typeface="Arial" panose="020B0604020202020204" pitchFamily="34" charset="0"/>
            </a:endParaRPr>
          </a:p>
          <a:p>
            <a:pPr eaLnBrk="1" hangingPunct="1"/>
            <a:r>
              <a:rPr lang="en-US" altLang="en-US" sz="2400" b="1" dirty="0">
                <a:latin typeface="Arial" panose="020B0604020202020204" pitchFamily="34" charset="0"/>
                <a:cs typeface="Arial" panose="020B0604020202020204" pitchFamily="34" charset="0"/>
              </a:rPr>
              <a:t>«</a:t>
            </a:r>
            <a:r>
              <a:rPr lang="en-US" altLang="en-US" sz="2400" b="1" dirty="0" err="1">
                <a:latin typeface="Arial" panose="020B0604020202020204" pitchFamily="34" charset="0"/>
                <a:cs typeface="Arial" panose="020B0604020202020204" pitchFamily="34" charset="0"/>
              </a:rPr>
              <a:t>Πολλ</a:t>
            </a:r>
            <a:r>
              <a:rPr lang="en-US" altLang="en-US" sz="2400" b="1" dirty="0">
                <a:latin typeface="Arial" panose="020B0604020202020204" pitchFamily="34" charset="0"/>
                <a:cs typeface="Arial" panose="020B0604020202020204" pitchFamily="34" charset="0"/>
              </a:rPr>
              <a:t>απλή συνάρτηση ποικίλων αντικρουόμενων &amp;</a:t>
            </a:r>
            <a:r>
              <a:rPr lang="el-GR" altLang="en-US" sz="2400" dirty="0">
                <a:latin typeface="Arial" panose="020B0604020202020204" pitchFamily="34" charset="0"/>
                <a:cs typeface="Arial" panose="020B0604020202020204" pitchFamily="34" charset="0"/>
              </a:rPr>
              <a:t> </a:t>
            </a:r>
            <a:r>
              <a:rPr lang="en-US" altLang="en-US" sz="2400" b="1" dirty="0">
                <a:latin typeface="Arial" panose="020B0604020202020204" pitchFamily="34" charset="0"/>
                <a:cs typeface="Arial" panose="020B0604020202020204" pitchFamily="34" charset="0"/>
              </a:rPr>
              <a:t>α</a:t>
            </a:r>
            <a:r>
              <a:rPr lang="en-US" altLang="en-US" sz="2400" b="1" dirty="0" err="1">
                <a:latin typeface="Arial" panose="020B0604020202020204" pitchFamily="34" charset="0"/>
                <a:cs typeface="Arial" panose="020B0604020202020204" pitchFamily="34" charset="0"/>
              </a:rPr>
              <a:t>μφισ</a:t>
            </a:r>
            <a:r>
              <a:rPr lang="en-US" altLang="en-US" sz="2400" b="1" dirty="0">
                <a:latin typeface="Arial" panose="020B0604020202020204" pitchFamily="34" charset="0"/>
                <a:cs typeface="Arial" panose="020B0604020202020204" pitchFamily="34" charset="0"/>
              </a:rPr>
              <a:t>βητούμενων ιδεών &amp; ερμηνειών για</a:t>
            </a:r>
            <a:r>
              <a:rPr lang="el-GR" altLang="en-US" sz="2400" dirty="0">
                <a:latin typeface="Arial" panose="020B0604020202020204" pitchFamily="34" charset="0"/>
                <a:cs typeface="Arial" panose="020B0604020202020204" pitchFamily="34" charset="0"/>
              </a:rPr>
              <a:t> </a:t>
            </a:r>
            <a:r>
              <a:rPr lang="en-US" altLang="en-US" sz="2400" b="1" dirty="0">
                <a:latin typeface="Arial" panose="020B0604020202020204" pitchFamily="34" charset="0"/>
                <a:cs typeface="Arial" panose="020B0604020202020204" pitchFamily="34" charset="0"/>
              </a:rPr>
              <a:t>π</a:t>
            </a:r>
            <a:r>
              <a:rPr lang="en-US" altLang="en-US" sz="2400" b="1" dirty="0" err="1">
                <a:latin typeface="Arial" panose="020B0604020202020204" pitchFamily="34" charset="0"/>
                <a:cs typeface="Arial" panose="020B0604020202020204" pitchFamily="34" charset="0"/>
              </a:rPr>
              <a:t>ερί</a:t>
            </a:r>
            <a:r>
              <a:rPr lang="en-US" altLang="en-US" sz="2400" b="1" dirty="0">
                <a:latin typeface="Arial" panose="020B0604020202020204" pitchFamily="34" charset="0"/>
                <a:cs typeface="Arial" panose="020B0604020202020204" pitchFamily="34" charset="0"/>
              </a:rPr>
              <a:t>πλοκες ανθρώπινες συμπεριφορές, λειτουργίες,</a:t>
            </a:r>
            <a:r>
              <a:rPr lang="el-GR" altLang="en-US" sz="2400" b="1" dirty="0">
                <a:latin typeface="Arial" panose="020B0604020202020204" pitchFamily="34" charset="0"/>
                <a:cs typeface="Arial" panose="020B0604020202020204" pitchFamily="34" charset="0"/>
              </a:rPr>
              <a:t> </a:t>
            </a:r>
            <a:r>
              <a:rPr lang="en-US" altLang="en-US" sz="2400" b="1" dirty="0" err="1">
                <a:latin typeface="Arial" panose="020B0604020202020204" pitchFamily="34" charset="0"/>
                <a:cs typeface="Arial" panose="020B0604020202020204" pitchFamily="34" charset="0"/>
              </a:rPr>
              <a:t>ήθη</a:t>
            </a:r>
            <a:r>
              <a:rPr lang="en-US" altLang="en-US" sz="2400" b="1" dirty="0">
                <a:latin typeface="Arial" panose="020B0604020202020204" pitchFamily="34" charset="0"/>
                <a:cs typeface="Arial" panose="020B0604020202020204" pitchFamily="34" charset="0"/>
              </a:rPr>
              <a:t> &amp; έθιμα».</a:t>
            </a:r>
            <a:endParaRPr lang="en-US" altLang="en-US" sz="2400"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A7B26105-7F4A-BB5D-AFA0-83D5CC0032DA}"/>
              </a:ext>
            </a:extLst>
          </p:cNvPr>
          <p:cNvSpPr txBox="1">
            <a:spLocks noGrp="1"/>
          </p:cNvSpPr>
          <p:nvPr>
            <p:ph type="title"/>
          </p:nvPr>
        </p:nvSpPr>
        <p:spPr>
          <a:xfrm>
            <a:off x="7086600" y="304800"/>
            <a:ext cx="1860550" cy="574675"/>
          </a:xfrm>
        </p:spPr>
        <p:txBody>
          <a:bodyPr tIns="12700" rtlCol="0">
            <a:normAutofit/>
          </a:bodyPr>
          <a:lstStyle/>
          <a:p>
            <a:pPr marL="12700" eaLnBrk="1" fontAlgn="auto" hangingPunct="1">
              <a:spcBef>
                <a:spcPts val="100"/>
              </a:spcBef>
              <a:spcAft>
                <a:spcPts val="0"/>
              </a:spcAft>
              <a:defRPr/>
            </a:pPr>
            <a:r>
              <a:rPr spc="-15" dirty="0" err="1"/>
              <a:t>Ορισμ</a:t>
            </a:r>
            <a:r>
              <a:rPr lang="el-GR" spc="-15" dirty="0"/>
              <a:t>Ο</a:t>
            </a:r>
            <a:r>
              <a:rPr spc="-15" dirty="0"/>
              <a:t>ς</a:t>
            </a:r>
          </a:p>
        </p:txBody>
      </p:sp>
      <p:sp>
        <p:nvSpPr>
          <p:cNvPr id="10243" name="object 3">
            <a:extLst>
              <a:ext uri="{FF2B5EF4-FFF2-40B4-BE49-F238E27FC236}">
                <a16:creationId xmlns:a16="http://schemas.microsoft.com/office/drawing/2014/main" id="{A48ABB8A-97FF-A50A-E416-A80C6ED6A99C}"/>
              </a:ext>
            </a:extLst>
          </p:cNvPr>
          <p:cNvSpPr txBox="1">
            <a:spLocks noChangeArrowheads="1"/>
          </p:cNvSpPr>
          <p:nvPr/>
        </p:nvSpPr>
        <p:spPr bwMode="auto">
          <a:xfrm>
            <a:off x="769143" y="1905000"/>
            <a:ext cx="7605713" cy="4057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12700">
              <a:tabLst>
                <a:tab pos="354013" algn="l"/>
                <a:tab pos="355600" algn="l"/>
              </a:tabLst>
              <a:defRPr>
                <a:solidFill>
                  <a:schemeClr val="tx1"/>
                </a:solidFill>
                <a:latin typeface="Calibri" panose="020F0502020204030204" pitchFamily="34" charset="0"/>
              </a:defRPr>
            </a:lvl1pPr>
            <a:lvl2pPr marL="742950" indent="-285750">
              <a:tabLst>
                <a:tab pos="354013" algn="l"/>
                <a:tab pos="355600" algn="l"/>
              </a:tabLst>
              <a:defRPr>
                <a:solidFill>
                  <a:schemeClr val="tx1"/>
                </a:solidFill>
                <a:latin typeface="Calibri" panose="020F0502020204030204" pitchFamily="34" charset="0"/>
              </a:defRPr>
            </a:lvl2pPr>
            <a:lvl3pPr marL="1143000" indent="-228600">
              <a:tabLst>
                <a:tab pos="354013" algn="l"/>
                <a:tab pos="355600" algn="l"/>
              </a:tabLst>
              <a:defRPr>
                <a:solidFill>
                  <a:schemeClr val="tx1"/>
                </a:solidFill>
                <a:latin typeface="Calibri" panose="020F0502020204030204" pitchFamily="34" charset="0"/>
              </a:defRPr>
            </a:lvl3pPr>
            <a:lvl4pPr marL="1600200" indent="-228600">
              <a:tabLst>
                <a:tab pos="354013" algn="l"/>
                <a:tab pos="355600" algn="l"/>
              </a:tabLst>
              <a:defRPr>
                <a:solidFill>
                  <a:schemeClr val="tx1"/>
                </a:solidFill>
                <a:latin typeface="Calibri" panose="020F0502020204030204" pitchFamily="34" charset="0"/>
              </a:defRPr>
            </a:lvl4pPr>
            <a:lvl5pPr marL="2057400" indent="-228600">
              <a:tabLst>
                <a:tab pos="354013" algn="l"/>
                <a:tab pos="355600" algn="l"/>
              </a:tabLst>
              <a:defRPr>
                <a:solidFill>
                  <a:schemeClr val="tx1"/>
                </a:solidFill>
                <a:latin typeface="Calibri" panose="020F0502020204030204" pitchFamily="34" charset="0"/>
              </a:defRPr>
            </a:lvl5pPr>
            <a:lvl6pPr marL="25146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6pPr>
            <a:lvl7pPr marL="29718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7pPr>
            <a:lvl8pPr marL="34290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8pPr>
            <a:lvl9pPr marL="3886200" indent="-228600" eaLnBrk="0" fontAlgn="base" hangingPunct="0">
              <a:spcBef>
                <a:spcPct val="0"/>
              </a:spcBef>
              <a:spcAft>
                <a:spcPct val="0"/>
              </a:spcAft>
              <a:tabLst>
                <a:tab pos="354013" algn="l"/>
                <a:tab pos="355600" algn="l"/>
              </a:tabLst>
              <a:defRPr>
                <a:solidFill>
                  <a:schemeClr val="tx1"/>
                </a:solidFill>
                <a:latin typeface="Calibri" panose="020F0502020204030204" pitchFamily="34" charset="0"/>
              </a:defRPr>
            </a:lvl9pPr>
          </a:lstStyle>
          <a:p>
            <a:pPr eaLnBrk="1" hangingPunct="1">
              <a:lnSpc>
                <a:spcPct val="110000"/>
              </a:lnSpc>
              <a:spcBef>
                <a:spcPts val="100"/>
              </a:spcBef>
            </a:pPr>
            <a:r>
              <a:rPr lang="el-GR" altLang="en-US" sz="2400" b="1" dirty="0">
                <a:latin typeface="Arial" panose="020B0604020202020204" pitchFamily="34" charset="0"/>
                <a:cs typeface="Arial" panose="020B0604020202020204" pitchFamily="34" charset="0"/>
              </a:rPr>
              <a:t>Π</a:t>
            </a:r>
            <a:r>
              <a:rPr lang="en-US" altLang="en-US" sz="2400" b="1" dirty="0" err="1">
                <a:latin typeface="Arial" panose="020B0604020202020204" pitchFamily="34" charset="0"/>
                <a:cs typeface="Arial" panose="020B0604020202020204" pitchFamily="34" charset="0"/>
              </a:rPr>
              <a:t>ολυ</a:t>
            </a:r>
            <a:r>
              <a:rPr lang="en-US" altLang="en-US" sz="2400" b="1" dirty="0">
                <a:latin typeface="Arial" panose="020B0604020202020204" pitchFamily="34" charset="0"/>
                <a:cs typeface="Arial" panose="020B0604020202020204" pitchFamily="34" charset="0"/>
              </a:rPr>
              <a:t>πολιτισμική συμβουλευτική ή  συμβουλευτική ευαίσθητη στη διαφορετικότητα:</a:t>
            </a:r>
            <a:endParaRPr lang="en-US" altLang="en-US" sz="2400" dirty="0">
              <a:latin typeface="Arial" panose="020B0604020202020204" pitchFamily="34" charset="0"/>
              <a:cs typeface="Arial" panose="020B0604020202020204" pitchFamily="34" charset="0"/>
            </a:endParaRPr>
          </a:p>
          <a:p>
            <a:pPr eaLnBrk="1" hangingPunct="1">
              <a:lnSpc>
                <a:spcPts val="2600"/>
              </a:lnSpc>
            </a:pPr>
            <a:r>
              <a:rPr lang="en-US" altLang="en-US" sz="2000" dirty="0">
                <a:latin typeface="Microsoft Sans Serif" panose="020B0604020202020204" pitchFamily="34" charset="0"/>
                <a:cs typeface="Microsoft Sans Serif" panose="020B0604020202020204" pitchFamily="34" charset="0"/>
              </a:rPr>
              <a:t>α) </a:t>
            </a:r>
            <a:r>
              <a:rPr lang="en-US" altLang="en-US" sz="2000" dirty="0" err="1">
                <a:latin typeface="Microsoft Sans Serif" panose="020B0604020202020204" pitchFamily="34" charset="0"/>
                <a:cs typeface="Microsoft Sans Serif" panose="020B0604020202020204" pitchFamily="34" charset="0"/>
              </a:rPr>
              <a:t>Βοηθητική</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δι</a:t>
            </a:r>
            <a:r>
              <a:rPr lang="en-US" altLang="en-US" sz="2000" dirty="0">
                <a:latin typeface="Microsoft Sans Serif" panose="020B0604020202020204" pitchFamily="34" charset="0"/>
                <a:cs typeface="Microsoft Sans Serif" panose="020B0604020202020204" pitchFamily="34" charset="0"/>
              </a:rPr>
              <a:t>αδικασία που χρησιμοποιεί τρόπους &amp;</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σκο</a:t>
            </a:r>
            <a:r>
              <a:rPr lang="en-US" altLang="en-US" sz="2000" dirty="0">
                <a:latin typeface="Microsoft Sans Serif" panose="020B0604020202020204" pitchFamily="34" charset="0"/>
                <a:cs typeface="Microsoft Sans Serif" panose="020B0604020202020204" pitchFamily="34" charset="0"/>
              </a:rPr>
              <a:t>πούς σύμφωνους με τις εμπειρίες και τις  πολιτισμικές αξίες των συμβουλευόμενων</a:t>
            </a:r>
          </a:p>
          <a:p>
            <a:pPr eaLnBrk="1" hangingPunct="1">
              <a:lnSpc>
                <a:spcPts val="2600"/>
              </a:lnSpc>
              <a:spcBef>
                <a:spcPts val="600"/>
              </a:spcBef>
            </a:pPr>
            <a:r>
              <a:rPr lang="en-US" altLang="en-US" sz="2000" dirty="0">
                <a:latin typeface="Microsoft Sans Serif" panose="020B0604020202020204" pitchFamily="34" charset="0"/>
                <a:cs typeface="Microsoft Sans Serif" panose="020B0604020202020204" pitchFamily="34" charset="0"/>
              </a:rPr>
              <a:t>β) </a:t>
            </a:r>
            <a:r>
              <a:rPr lang="en-US" altLang="en-US" sz="2000" dirty="0" err="1">
                <a:latin typeface="Microsoft Sans Serif" panose="020B0604020202020204" pitchFamily="34" charset="0"/>
                <a:cs typeface="Microsoft Sans Serif" panose="020B0604020202020204" pitchFamily="34" charset="0"/>
              </a:rPr>
              <a:t>Αν</a:t>
            </a:r>
            <a:r>
              <a:rPr lang="en-US" altLang="en-US" sz="2000" dirty="0">
                <a:latin typeface="Microsoft Sans Serif" panose="020B0604020202020204" pitchFamily="34" charset="0"/>
                <a:cs typeface="Microsoft Sans Serif" panose="020B0604020202020204" pitchFamily="34" charset="0"/>
              </a:rPr>
              <a:t>αγνωρίζει τις ταυτότητες του συμβουλευόμενου</a:t>
            </a:r>
            <a:r>
              <a:rPr lang="el-GR" altLang="en-US" sz="2000" dirty="0">
                <a:latin typeface="Microsoft Sans Serif" panose="020B0604020202020204" pitchFamily="34" charset="0"/>
                <a:cs typeface="Microsoft Sans Serif" panose="020B0604020202020204" pitchFamily="34" charset="0"/>
              </a:rPr>
              <a:t> - </a:t>
            </a:r>
            <a:r>
              <a:rPr lang="en-US" altLang="en-US" sz="2000" dirty="0">
                <a:latin typeface="Microsoft Sans Serif" panose="020B0604020202020204" pitchFamily="34" charset="0"/>
                <a:cs typeface="Microsoft Sans Serif" panose="020B0604020202020204" pitchFamily="34" charset="0"/>
              </a:rPr>
              <a:t>α</a:t>
            </a:r>
            <a:r>
              <a:rPr lang="en-US" altLang="en-US" sz="2000" dirty="0" err="1">
                <a:latin typeface="Microsoft Sans Serif" panose="020B0604020202020204" pitchFamily="34" charset="0"/>
                <a:cs typeface="Microsoft Sans Serif" panose="020B0604020202020204" pitchFamily="34" charset="0"/>
              </a:rPr>
              <a:t>τομικές</a:t>
            </a:r>
            <a:r>
              <a:rPr lang="en-US" altLang="en-US" sz="2000" dirty="0">
                <a:latin typeface="Microsoft Sans Serif" panose="020B0604020202020204" pitchFamily="34" charset="0"/>
                <a:cs typeface="Microsoft Sans Serif" panose="020B0604020202020204" pitchFamily="34" charset="0"/>
              </a:rPr>
              <a:t>, ομαδικές, παγκόσμιες διαστάσεις</a:t>
            </a:r>
          </a:p>
          <a:p>
            <a:pPr eaLnBrk="1" hangingPunct="1">
              <a:lnSpc>
                <a:spcPts val="2738"/>
              </a:lnSpc>
              <a:spcBef>
                <a:spcPts val="288"/>
              </a:spcBef>
            </a:pPr>
            <a:r>
              <a:rPr lang="en-US" altLang="en-US" sz="2000" dirty="0">
                <a:latin typeface="Microsoft Sans Serif" panose="020B0604020202020204" pitchFamily="34" charset="0"/>
                <a:cs typeface="Microsoft Sans Serif" panose="020B0604020202020204" pitchFamily="34" charset="0"/>
              </a:rPr>
              <a:t>γ) </a:t>
            </a:r>
            <a:r>
              <a:rPr lang="en-US" altLang="en-US" sz="2000" dirty="0" err="1">
                <a:latin typeface="Microsoft Sans Serif" panose="020B0604020202020204" pitchFamily="34" charset="0"/>
                <a:cs typeface="Microsoft Sans Serif" panose="020B0604020202020204" pitchFamily="34" charset="0"/>
              </a:rPr>
              <a:t>Χρήση</a:t>
            </a:r>
            <a:r>
              <a:rPr lang="en-US"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στρ</a:t>
            </a:r>
            <a:r>
              <a:rPr lang="en-US" altLang="en-US" sz="2000" dirty="0">
                <a:latin typeface="Microsoft Sans Serif" panose="020B0604020202020204" pitchFamily="34" charset="0"/>
                <a:cs typeface="Microsoft Sans Serif" panose="020B0604020202020204" pitchFamily="34" charset="0"/>
              </a:rPr>
              <a:t>ατηγικών και ρόλων παγκοσμίων αλλά και  </a:t>
            </a:r>
            <a:r>
              <a:rPr lang="el-GR" altLang="en-US" sz="2000" dirty="0">
                <a:latin typeface="Microsoft Sans Serif" panose="020B0604020202020204" pitchFamily="34" charset="0"/>
                <a:cs typeface="Microsoft Sans Serif" panose="020B0604020202020204" pitchFamily="34" charset="0"/>
              </a:rPr>
              <a:t>σ</a:t>
            </a:r>
            <a:r>
              <a:rPr lang="en-US" altLang="en-US" sz="2000" dirty="0" err="1">
                <a:latin typeface="Microsoft Sans Serif" panose="020B0604020202020204" pitchFamily="34" charset="0"/>
                <a:cs typeface="Microsoft Sans Serif" panose="020B0604020202020204" pitchFamily="34" charset="0"/>
              </a:rPr>
              <a:t>υγκεκριμένων</a:t>
            </a:r>
            <a:r>
              <a:rPr lang="el-GR" altLang="en-US" sz="2000" dirty="0">
                <a:latin typeface="Microsoft Sans Serif" panose="020B0604020202020204" pitchFamily="34" charset="0"/>
                <a:cs typeface="Microsoft Sans Serif" panose="020B0604020202020204" pitchFamily="34" charset="0"/>
              </a:rPr>
              <a:t> </a:t>
            </a:r>
            <a:r>
              <a:rPr lang="en-US" altLang="en-US" sz="2000" dirty="0" err="1">
                <a:latin typeface="Microsoft Sans Serif" panose="020B0604020202020204" pitchFamily="34" charset="0"/>
                <a:cs typeface="Microsoft Sans Serif" panose="020B0604020202020204" pitchFamily="34" charset="0"/>
              </a:rPr>
              <a:t>γι</a:t>
            </a:r>
            <a:r>
              <a:rPr lang="en-US" altLang="en-US" sz="2000" dirty="0">
                <a:latin typeface="Microsoft Sans Serif" panose="020B0604020202020204" pitchFamily="34" charset="0"/>
                <a:cs typeface="Microsoft Sans Serif" panose="020B0604020202020204" pitchFamily="34" charset="0"/>
              </a:rPr>
              <a:t>α μια πολιτισμική ομάδα</a:t>
            </a:r>
          </a:p>
          <a:p>
            <a:pPr eaLnBrk="1" hangingPunct="1">
              <a:lnSpc>
                <a:spcPts val="2600"/>
              </a:lnSpc>
              <a:spcBef>
                <a:spcPts val="650"/>
              </a:spcBef>
            </a:pPr>
            <a:r>
              <a:rPr lang="en-US" altLang="en-US" sz="2000" dirty="0">
                <a:latin typeface="Microsoft Sans Serif" panose="020B0604020202020204" pitchFamily="34" charset="0"/>
                <a:cs typeface="Microsoft Sans Serif" panose="020B0604020202020204" pitchFamily="34" charset="0"/>
              </a:rPr>
              <a:t>δ) </a:t>
            </a:r>
            <a:r>
              <a:rPr lang="el-GR" altLang="en-US" sz="2000" dirty="0">
                <a:latin typeface="Microsoft Sans Serif" panose="020B0604020202020204" pitchFamily="34" charset="0"/>
                <a:cs typeface="Microsoft Sans Serif" panose="020B0604020202020204" pitchFamily="34" charset="0"/>
              </a:rPr>
              <a:t>Ι</a:t>
            </a:r>
            <a:r>
              <a:rPr lang="en-US" altLang="en-US" sz="2000" dirty="0" err="1">
                <a:latin typeface="Microsoft Sans Serif" panose="020B0604020202020204" pitchFamily="34" charset="0"/>
                <a:cs typeface="Microsoft Sans Serif" panose="020B0604020202020204" pitchFamily="34" charset="0"/>
              </a:rPr>
              <a:t>σορρο</a:t>
            </a:r>
            <a:r>
              <a:rPr lang="en-US" altLang="en-US" sz="2000" dirty="0">
                <a:latin typeface="Microsoft Sans Serif" panose="020B0604020202020204" pitchFamily="34" charset="0"/>
                <a:cs typeface="Microsoft Sans Serif" panose="020B0604020202020204" pitchFamily="34" charset="0"/>
              </a:rPr>
              <a:t>πία μεταξύ ατομικισμού και συλλογικότητας στην αξιολόγηση, τη διάγνωση και την θεραπεία</a:t>
            </a:r>
          </a:p>
        </p:txBody>
      </p:sp>
    </p:spTree>
  </p:cSld>
  <p:clrMapOvr>
    <a:masterClrMapping/>
  </p:clrMapOvr>
</p:sld>
</file>

<file path=ppt/theme/theme1.xml><?xml version="1.0" encoding="utf-8"?>
<a:theme xmlns:a="http://schemas.openxmlformats.org/drawingml/2006/main" name="Συλλογη">
  <a:themeElements>
    <a:clrScheme name="Συλλογη">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Συλλογη">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υλλογη">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Συλλογη</Template>
  <TotalTime>3153</TotalTime>
  <Words>3205</Words>
  <Application>Microsoft Office PowerPoint</Application>
  <PresentationFormat>Προβολή στην οθόνη (4:3)</PresentationFormat>
  <Paragraphs>239</Paragraphs>
  <Slides>34</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34</vt:i4>
      </vt:variant>
    </vt:vector>
  </HeadingPairs>
  <TitlesOfParts>
    <vt:vector size="40" baseType="lpstr">
      <vt:lpstr>Arial</vt:lpstr>
      <vt:lpstr>Calibri</vt:lpstr>
      <vt:lpstr>Gill Sans MT</vt:lpstr>
      <vt:lpstr>Microsoft Sans Serif</vt:lpstr>
      <vt:lpstr>Times New Roman</vt:lpstr>
      <vt:lpstr>Συλλογη</vt:lpstr>
      <vt:lpstr>Πολυπολιτισμικη Συμβουλευτικη</vt:lpstr>
      <vt:lpstr>Παρουσίαση του PowerPoint</vt:lpstr>
      <vt:lpstr>Παρουσίαση του PowerPoint</vt:lpstr>
      <vt:lpstr>Πολυπολιτισμικη Συμβουλευτικη</vt:lpstr>
      <vt:lpstr>ΕξΕλιξη πολυπολιτισμικοΥ κινΗματος</vt:lpstr>
      <vt:lpstr>Εξελιξη πολυπολιτισμικου κινηματος</vt:lpstr>
      <vt:lpstr>Αναγκαιοτητα πολυπολιτισμικης προσεγγισης</vt:lpstr>
      <vt:lpstr>Ορισμος</vt:lpstr>
      <vt:lpstr>ΟρισμΟς</vt:lpstr>
      <vt:lpstr>Κοσμοθεωρια</vt:lpstr>
      <vt:lpstr>Πολυπολιτισμικη συμβουλευτικη: Θεωρητικες προτασεις</vt:lpstr>
      <vt:lpstr>Παρουσίαση του PowerPoint</vt:lpstr>
      <vt:lpstr>Παρουσίαση του PowerPoint</vt:lpstr>
      <vt:lpstr>ΑμφισβητοΥμενες πεποιθΗσεις ΣΨ</vt:lpstr>
      <vt:lpstr>Παρουσίαση του PowerPoint</vt:lpstr>
      <vt:lpstr>ΠολυπολιτισμικΗ συμβουλευτικΗ επΑρκεια</vt:lpstr>
      <vt:lpstr>Πολυπολιτισμικη συμβουλευτικη επαρκεια</vt:lpstr>
      <vt:lpstr>Εμποδια που προκυπτουν στη  συμβουλευτικη πολιτισμικα  διαφοροποιημενων ατομων</vt:lpstr>
      <vt:lpstr>Σεναριο</vt:lpstr>
      <vt:lpstr>Γιατι η σερβιτορα τους εδωσε εναν μονο  καταλογο;</vt:lpstr>
      <vt:lpstr>Παρουσίαση του PowerPoint</vt:lpstr>
      <vt:lpstr>Παρουσίαση του PowerPoint</vt:lpstr>
      <vt:lpstr>Οι δεξιοτητες και τα χαρακτηριστικα  του/της πολιτισμικα επαρκους συμβουλου</vt:lpstr>
      <vt:lpstr>Προφιλ Διαπολιτισμικου Συμβουλου</vt:lpstr>
      <vt:lpstr>Ο διαπολιτισμικΟς σΥμβουλος θα πρΕπει να Εχει τις εξΗς γνΩσεις σχετικΑ με το πλαΙσιο της κουλτοΥρας του πελΑτη του ως προς: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ΑναλογιστεΙτε</vt:lpstr>
      <vt:lpstr>Εν ΚατακλεΙδι…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Irene Karakasidou</cp:lastModifiedBy>
  <cp:revision>19</cp:revision>
  <dcterms:created xsi:type="dcterms:W3CDTF">2022-03-13T20:48:51Z</dcterms:created>
  <dcterms:modified xsi:type="dcterms:W3CDTF">2025-05-11T20:21:40Z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2021-03-28T00:00:00Z</vt:filetime>
  </property>
  <property fmtid="{D5CDD505-2E9C-101B-9397-08002B2CF9AE}" pid="3" name="Creator">
    <vt:lpwstr>Microsoft® PowerPoint® για το Microsoft 365</vt:lpwstr>
  </property>
  <property fmtid="{D5CDD505-2E9C-101B-9397-08002B2CF9AE}" pid="4" name="LastSaved">
    <vt:filetime>2022-03-13T00:00:00Z</vt:filetime>
  </property>
</Properties>
</file>