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318" r:id="rId3"/>
    <p:sldId id="257" r:id="rId4"/>
    <p:sldId id="287" r:id="rId5"/>
    <p:sldId id="304" r:id="rId6"/>
    <p:sldId id="314" r:id="rId7"/>
    <p:sldId id="315" r:id="rId8"/>
    <p:sldId id="291" r:id="rId9"/>
    <p:sldId id="305" r:id="rId10"/>
    <p:sldId id="306" r:id="rId11"/>
    <p:sldId id="307" r:id="rId12"/>
    <p:sldId id="308" r:id="rId13"/>
    <p:sldId id="309" r:id="rId14"/>
    <p:sldId id="310" r:id="rId15"/>
    <p:sldId id="313" r:id="rId16"/>
    <p:sldId id="311" r:id="rId17"/>
    <p:sldId id="312" r:id="rId18"/>
    <p:sldId id="316" r:id="rId19"/>
    <p:sldId id="317" r:id="rId20"/>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4574"/>
  </p:normalViewPr>
  <p:slideViewPr>
    <p:cSldViewPr>
      <p:cViewPr varScale="1">
        <p:scale>
          <a:sx n="82" d="100"/>
          <a:sy n="82" d="100"/>
        </p:scale>
        <p:origin x="2232"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a:t>kkk</a:t>
            </a:r>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7519DF1-E617-4AB8-9876-A4FCA8599810}" type="datetimeFigureOut">
              <a:rPr lang="el-GR"/>
              <a:pPr>
                <a:defRPr/>
              </a:pPr>
              <a:t>2/12/24</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EAC7CD1-EAC4-456D-8892-1DA05F09E2AD}" type="slidenum">
              <a:rPr lang="el-GR"/>
              <a:pPr>
                <a:defRPr/>
              </a:pPr>
              <a:t>‹#›</a:t>
            </a:fld>
            <a:endParaRPr lang="el-GR"/>
          </a:p>
        </p:txBody>
      </p:sp>
    </p:spTree>
    <p:extLst>
      <p:ext uri="{BB962C8B-B14F-4D97-AF65-F5344CB8AC3E}">
        <p14:creationId xmlns:p14="http://schemas.microsoft.com/office/powerpoint/2010/main" val="50576334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a:t>kkk</a:t>
            </a: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5407A4E-8AF7-4538-93FC-4A413A7C77DE}" type="datetimeFigureOut">
              <a:rPr lang="el-GR"/>
              <a:pPr>
                <a:defRPr/>
              </a:pPr>
              <a:t>2/12/24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E9E65F9-A253-42BA-932B-609903FB50CD}" type="slidenum">
              <a:rPr lang="el-GR"/>
              <a:pPr>
                <a:defRPr/>
              </a:pPr>
              <a:t>‹#›</a:t>
            </a:fld>
            <a:endParaRPr lang="el-GR"/>
          </a:p>
        </p:txBody>
      </p:sp>
    </p:spTree>
    <p:extLst>
      <p:ext uri="{BB962C8B-B14F-4D97-AF65-F5344CB8AC3E}">
        <p14:creationId xmlns:p14="http://schemas.microsoft.com/office/powerpoint/2010/main" val="70826115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638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638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181F3CF5-660D-4D33-B1F5-5D8770E66C27}" type="datetimeFigureOut">
              <a:rPr lang="el-GR"/>
              <a:pPr>
                <a:defRPr/>
              </a:pPr>
              <a:t>2/12/24</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F8F8CB19-7F19-4181-9DB6-E35B57CEA704}"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pPr>
              <a:defRPr/>
            </a:pPr>
            <a:fld id="{5DACCDDB-5629-49B6-AA43-1DDE76323810}" type="datetimeFigureOut">
              <a:rPr lang="el-GR"/>
              <a:pPr>
                <a:defRPr/>
              </a:pPr>
              <a:t>2/12/24</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5C7DA44E-1FFB-4896-B232-6DAE84A8F9D6}"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pPr>
              <a:defRPr/>
            </a:pPr>
            <a:fld id="{57FC0F1D-7631-42B9-B6DE-62431FE39F01}" type="datetimeFigureOut">
              <a:rPr lang="el-GR"/>
              <a:pPr>
                <a:defRPr/>
              </a:pPr>
              <a:t>2/12/24</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57A31518-B83A-477D-B4BD-C620D2797FC1}"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pPr>
              <a:defRPr/>
            </a:pPr>
            <a:fld id="{E3974CFC-C441-4835-A3A4-77E9356460DE}" type="datetimeFigureOut">
              <a:rPr lang="el-GR"/>
              <a:pPr>
                <a:defRPr/>
              </a:pPr>
              <a:t>2/12/24</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512FCE8C-6FB2-4A57-95EE-213CF4C02928}"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9A031FCA-69A8-4AD5-AEFB-4ED9E5EB632E}" type="datetimeFigureOut">
              <a:rPr lang="el-GR"/>
              <a:pPr>
                <a:defRPr/>
              </a:pPr>
              <a:t>2/12/24</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C1D6BC37-1E49-4050-AECC-E4DA434F5062}"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3 - Θέση ημερομηνίας"/>
          <p:cNvSpPr>
            <a:spLocks noGrp="1"/>
          </p:cNvSpPr>
          <p:nvPr>
            <p:ph type="dt" sz="half" idx="10"/>
          </p:nvPr>
        </p:nvSpPr>
        <p:spPr/>
        <p:txBody>
          <a:bodyPr/>
          <a:lstStyle>
            <a:lvl1pPr>
              <a:defRPr/>
            </a:lvl1pPr>
          </a:lstStyle>
          <a:p>
            <a:pPr>
              <a:defRPr/>
            </a:pPr>
            <a:fld id="{F46AE683-5B40-4362-88F0-11D247058FCB}" type="datetimeFigureOut">
              <a:rPr lang="el-GR"/>
              <a:pPr>
                <a:defRPr/>
              </a:pPr>
              <a:t>2/12/24</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828AA62C-99D3-4F9E-973D-53B08C7058DB}"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3 - Θέση ημερομηνίας"/>
          <p:cNvSpPr>
            <a:spLocks noGrp="1"/>
          </p:cNvSpPr>
          <p:nvPr>
            <p:ph type="dt" sz="half" idx="10"/>
          </p:nvPr>
        </p:nvSpPr>
        <p:spPr/>
        <p:txBody>
          <a:bodyPr/>
          <a:lstStyle>
            <a:lvl1pPr>
              <a:defRPr/>
            </a:lvl1pPr>
          </a:lstStyle>
          <a:p>
            <a:pPr>
              <a:defRPr/>
            </a:pPr>
            <a:fld id="{8D965B25-86AA-49AD-B8BA-07ADFE1D4589}" type="datetimeFigureOut">
              <a:rPr lang="el-GR"/>
              <a:pPr>
                <a:defRPr/>
              </a:pPr>
              <a:t>2/12/24</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ED98C729-71ED-4919-89CF-665D01609351}"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3 - Θέση ημερομηνίας"/>
          <p:cNvSpPr>
            <a:spLocks noGrp="1"/>
          </p:cNvSpPr>
          <p:nvPr>
            <p:ph type="dt" sz="half" idx="10"/>
          </p:nvPr>
        </p:nvSpPr>
        <p:spPr/>
        <p:txBody>
          <a:bodyPr/>
          <a:lstStyle>
            <a:lvl1pPr>
              <a:defRPr/>
            </a:lvl1pPr>
          </a:lstStyle>
          <a:p>
            <a:pPr>
              <a:defRPr/>
            </a:pPr>
            <a:fld id="{0315BBA6-86AF-4B99-8F32-8DA7F30DF111}" type="datetimeFigureOut">
              <a:rPr lang="el-GR"/>
              <a:pPr>
                <a:defRPr/>
              </a:pPr>
              <a:t>2/12/24</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B8D53FFF-0518-476B-BEAA-3FBBA247050D}"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9FF966FB-3E7C-4485-B73B-B1E3AAB6024E}" type="datetimeFigureOut">
              <a:rPr lang="el-GR"/>
              <a:pPr>
                <a:defRPr/>
              </a:pPr>
              <a:t>2/12/24</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2EE095EF-05EB-46CE-BAE5-D67BAD87C2AA}"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EF9CCCE7-0C65-4432-A3D4-A2CC0C264E2C}" type="datetimeFigureOut">
              <a:rPr lang="el-GR"/>
              <a:pPr>
                <a:defRPr/>
              </a:pPr>
              <a:t>2/12/24</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4C672A10-8EB8-44C7-B48A-4CA9FEED4E54}"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7D0E3581-AC6F-419A-BBC3-3E07C2EB1023}" type="datetimeFigureOut">
              <a:rPr lang="el-GR"/>
              <a:pPr>
                <a:defRPr/>
              </a:pPr>
              <a:t>2/12/24</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A8CA91D2-7766-4869-94C6-2AB6400AC81B}"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a:t>Κάντε κλικ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8145418-6966-4CDA-BAA2-DDF7C646711A}" type="datetimeFigureOut">
              <a:rPr lang="el-GR"/>
              <a:pPr>
                <a:defRPr/>
              </a:pPr>
              <a:t>2/12/24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C2B22AA-6864-45C3-9AEE-266AFB71D5EF}" type="slidenum">
              <a:rPr lang="el-GR"/>
              <a:pPr>
                <a:defRPr/>
              </a:pPr>
              <a:t>‹#›</a:t>
            </a:fld>
            <a:endParaRPr lang="el-GR"/>
          </a:p>
        </p:txBody>
      </p:sp>
    </p:spTree>
  </p:cSld>
  <p:clrMap bg1="dk1" tx1="lt1" bg2="dk2" tx2="lt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4 - Τίτλος"/>
          <p:cNvSpPr>
            <a:spLocks noGrp="1"/>
          </p:cNvSpPr>
          <p:nvPr>
            <p:ph type="title"/>
          </p:nvPr>
        </p:nvSpPr>
        <p:spPr>
          <a:xfrm>
            <a:off x="395288" y="765175"/>
            <a:ext cx="8229600" cy="1439689"/>
          </a:xfrm>
        </p:spPr>
        <p:txBody>
          <a:bodyPr/>
          <a:lstStyle/>
          <a:p>
            <a:br>
              <a:rPr lang="el-GR" sz="2400" b="1" dirty="0">
                <a:latin typeface="Times New Roman" pitchFamily="18" charset="0"/>
                <a:cs typeface="Times New Roman" pitchFamily="18" charset="0"/>
              </a:rPr>
            </a:br>
            <a:br>
              <a:rPr lang="el-GR" sz="2400" b="1" dirty="0">
                <a:latin typeface="Times New Roman" pitchFamily="18" charset="0"/>
                <a:cs typeface="Times New Roman" pitchFamily="18" charset="0"/>
              </a:rPr>
            </a:br>
            <a:r>
              <a:rPr lang="el-GR" sz="2400" b="1" dirty="0">
                <a:cs typeface="Times New Roman" pitchFamily="18" charset="0"/>
              </a:rPr>
              <a:t>ΔΙΗΜΕΡΙΔΑ ΕΠΙΣΤΗΜΟΝΙΚΗΣ ΕΤΑΙΡΕΙΑΣ </a:t>
            </a:r>
            <a:br>
              <a:rPr lang="el-GR" sz="2400" b="1" dirty="0">
                <a:cs typeface="Times New Roman" pitchFamily="18" charset="0"/>
              </a:rPr>
            </a:br>
            <a:r>
              <a:rPr lang="el-GR" sz="2400" b="1" dirty="0">
                <a:cs typeface="Times New Roman" pitchFamily="18" charset="0"/>
              </a:rPr>
              <a:t>ΚΟΙΝΩΝΙΚΗΣ ΠΟΛΙΤΙΚΗΣ</a:t>
            </a:r>
            <a:br>
              <a:rPr lang="el-GR" sz="2400" b="1" dirty="0">
                <a:cs typeface="Times New Roman" pitchFamily="18" charset="0"/>
              </a:rPr>
            </a:br>
            <a:r>
              <a:rPr lang="fr-FR" sz="2400" b="1" dirty="0">
                <a:cs typeface="Times New Roman" pitchFamily="18" charset="0"/>
              </a:rPr>
              <a:t> </a:t>
            </a:r>
            <a:br>
              <a:rPr lang="el-GR" sz="2400" dirty="0"/>
            </a:br>
            <a:endParaRPr lang="el-GR" sz="2400" dirty="0">
              <a:cs typeface="Arial" charset="0"/>
            </a:endParaRPr>
          </a:p>
        </p:txBody>
      </p:sp>
      <p:sp>
        <p:nvSpPr>
          <p:cNvPr id="15362" name="5 - Θέση περιεχομένου"/>
          <p:cNvSpPr>
            <a:spLocks noGrp="1"/>
          </p:cNvSpPr>
          <p:nvPr>
            <p:ph idx="1"/>
          </p:nvPr>
        </p:nvSpPr>
        <p:spPr>
          <a:xfrm>
            <a:off x="250825" y="2205038"/>
            <a:ext cx="8435975" cy="4464050"/>
          </a:xfrm>
        </p:spPr>
        <p:txBody>
          <a:bodyPr/>
          <a:lstStyle/>
          <a:p>
            <a:pPr algn="just" eaLnBrk="1" hangingPunct="1">
              <a:buFont typeface="Arial" charset="0"/>
              <a:buNone/>
            </a:pPr>
            <a:r>
              <a:rPr lang="el-GR" sz="1800" dirty="0"/>
              <a:t>		</a:t>
            </a:r>
          </a:p>
          <a:p>
            <a:pPr algn="ctr" eaLnBrk="1" hangingPunct="1">
              <a:buNone/>
            </a:pPr>
            <a:r>
              <a:rPr lang="el-GR" b="1" dirty="0">
                <a:solidFill>
                  <a:srgbClr val="FFFF00"/>
                </a:solidFill>
              </a:rPr>
              <a:t>Διάρρηξη του κοινωνικού δεσμού και στρατηγικές επιβίωσης των μακροχρόνια ανέργων και των άπορων εργαζόμενων σε περίοδο οικονομικής κρίσης. </a:t>
            </a:r>
          </a:p>
          <a:p>
            <a:pPr algn="ctr" eaLnBrk="1" hangingPunct="1">
              <a:buNone/>
            </a:pPr>
            <a:endParaRPr lang="el-GR" sz="1800" b="1" dirty="0">
              <a:latin typeface="Times New Roman" pitchFamily="18" charset="0"/>
              <a:cs typeface="Times New Roman" pitchFamily="18" charset="0"/>
            </a:endParaRPr>
          </a:p>
          <a:p>
            <a:pPr algn="ctr" eaLnBrk="1" hangingPunct="1">
              <a:buFont typeface="Arial" charset="0"/>
              <a:buNone/>
            </a:pPr>
            <a:r>
              <a:rPr lang="el-GR" sz="2000" b="1" dirty="0">
                <a:cs typeface="Times New Roman" pitchFamily="18" charset="0"/>
              </a:rPr>
              <a:t>ΠΑΠΑΔΟΠΟΥΛΟΥ ΔΕΣΠΟΙΝΑ </a:t>
            </a:r>
            <a:endParaRPr lang="en-US" sz="2000" b="1" dirty="0">
              <a:cs typeface="Times New Roman" pitchFamily="18" charset="0"/>
            </a:endParaRPr>
          </a:p>
          <a:p>
            <a:pPr algn="ctr" eaLnBrk="1" hangingPunct="1">
              <a:buFont typeface="Arial" charset="0"/>
              <a:buNone/>
            </a:pPr>
            <a:r>
              <a:rPr lang="el-GR" sz="1800" b="1">
                <a:cs typeface="Times New Roman" pitchFamily="18" charset="0"/>
              </a:rPr>
              <a:t>ΚΑΘΗΓΗΤΡΙΑ</a:t>
            </a:r>
            <a:endParaRPr lang="el-GR" sz="1800" b="1" dirty="0">
              <a:cs typeface="Times New Roman" pitchFamily="18" charset="0"/>
            </a:endParaRPr>
          </a:p>
          <a:p>
            <a:pPr algn="ctr" eaLnBrk="1" hangingPunct="1">
              <a:buFont typeface="Arial" charset="0"/>
              <a:buNone/>
            </a:pPr>
            <a:r>
              <a:rPr lang="el-GR" sz="1800" b="1" dirty="0">
                <a:cs typeface="Times New Roman" pitchFamily="18" charset="0"/>
              </a:rPr>
              <a:t>ΠΑΝΤΕΙΟ ΠΑΝΕΠΙΣΤΗΜΙΟ</a:t>
            </a:r>
          </a:p>
          <a:p>
            <a:pPr algn="ctr" eaLnBrk="1" hangingPunct="1">
              <a:buFont typeface="Arial" charset="0"/>
              <a:buNone/>
            </a:pPr>
            <a:endParaRPr lang="el-GR" sz="2800" b="1" dirty="0">
              <a:latin typeface="Times New Roman" pitchFamily="18" charset="0"/>
              <a:cs typeface="Times New Roman" pitchFamily="18" charset="0"/>
            </a:endParaRPr>
          </a:p>
          <a:p>
            <a:pPr algn="ctr" eaLnBrk="1" hangingPunct="1">
              <a:buFont typeface="Arial" charset="0"/>
              <a:buNone/>
            </a:pPr>
            <a:endParaRPr lang="en-US" sz="2800" b="1" dirty="0">
              <a:latin typeface="Times New Roman" pitchFamily="18" charset="0"/>
              <a:cs typeface="Times New Roman" pitchFamily="18" charset="0"/>
            </a:endParaRPr>
          </a:p>
          <a:p>
            <a:pPr algn="ctr" eaLnBrk="1" hangingPunct="1">
              <a:buFont typeface="Arial" charset="0"/>
              <a:buNone/>
            </a:pPr>
            <a:endParaRPr lang="en-US" sz="2800" b="1" dirty="0">
              <a:latin typeface="Times New Roman" pitchFamily="18" charset="0"/>
              <a:cs typeface="Times New Roman" pitchFamily="18" charset="0"/>
            </a:endParaRPr>
          </a:p>
          <a:p>
            <a:pPr algn="ctr" eaLnBrk="1" hangingPunct="1">
              <a:buFont typeface="Arial" charset="0"/>
              <a:buNone/>
            </a:pPr>
            <a:endParaRPr lang="en-US" sz="2400" b="1" dirty="0">
              <a:solidFill>
                <a:srgbClr val="FFC000"/>
              </a:solidFill>
              <a:latin typeface="Times New Roman" pitchFamily="18" charset="0"/>
              <a:cs typeface="Times New Roman" pitchFamily="18" charset="0"/>
            </a:endParaRPr>
          </a:p>
          <a:p>
            <a:pPr algn="ctr" eaLnBrk="1" hangingPunct="1">
              <a:buFont typeface="Arial" charset="0"/>
              <a:buNone/>
            </a:pPr>
            <a:endParaRPr lang="en-US" sz="2400" b="1" dirty="0">
              <a:latin typeface="Times New Roman" pitchFamily="18" charset="0"/>
              <a:cs typeface="Times New Roman" pitchFamily="18" charset="0"/>
            </a:endParaRPr>
          </a:p>
          <a:p>
            <a:pPr algn="ctr" eaLnBrk="1" hangingPunct="1">
              <a:buFont typeface="Arial" charset="0"/>
              <a:buNone/>
            </a:pPr>
            <a:endParaRPr lang="el-GR" sz="2400" b="1" dirty="0">
              <a:latin typeface="Times New Roman" pitchFamily="18" charset="0"/>
              <a:cs typeface="Times New Roman" pitchFamily="18" charset="0"/>
            </a:endParaRPr>
          </a:p>
        </p:txBody>
      </p:sp>
      <p:pic>
        <p:nvPicPr>
          <p:cNvPr id="15363" name="Εικόνα 1" descr="http://www.koinpolpanteion.gr/images/banner.gif"/>
          <p:cNvPicPr>
            <a:picLocks noChangeAspect="1" noChangeArrowheads="1"/>
          </p:cNvPicPr>
          <p:nvPr/>
        </p:nvPicPr>
        <p:blipFill>
          <a:blip r:embed="rId3" cstate="print"/>
          <a:srcRect/>
          <a:stretch>
            <a:fillRect/>
          </a:stretch>
        </p:blipFill>
        <p:spPr bwMode="auto">
          <a:xfrm>
            <a:off x="1446213" y="0"/>
            <a:ext cx="7697787" cy="76517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94122"/>
          </a:xfrm>
        </p:spPr>
        <p:txBody>
          <a:bodyPr/>
          <a:lstStyle/>
          <a:p>
            <a:br>
              <a:rPr lang="el-GR" sz="2800" b="1" dirty="0">
                <a:latin typeface="Times New Roman" pitchFamily="18" charset="0"/>
                <a:cs typeface="Times New Roman" pitchFamily="18" charset="0"/>
              </a:rPr>
            </a:br>
            <a:r>
              <a:rPr lang="el-GR" sz="2800" b="1" dirty="0">
                <a:latin typeface="Times New Roman" pitchFamily="18" charset="0"/>
                <a:cs typeface="Times New Roman" pitchFamily="18" charset="0"/>
              </a:rPr>
              <a:t>4. 2. </a:t>
            </a:r>
            <a:r>
              <a:rPr lang="el-GR" sz="2800" b="1" dirty="0"/>
              <a:t>Επίπεδο καθημερινής ζωής</a:t>
            </a:r>
            <a:br>
              <a:rPr lang="en-US" sz="2800" b="1" dirty="0"/>
            </a:br>
            <a:br>
              <a:rPr lang="en-US" sz="2800" b="1" dirty="0"/>
            </a:br>
            <a:endParaRPr lang="el-GR" sz="28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600200"/>
            <a:ext cx="8229600" cy="4925144"/>
          </a:xfrm>
        </p:spPr>
        <p:txBody>
          <a:bodyPr/>
          <a:lstStyle/>
          <a:p>
            <a:pPr algn="just">
              <a:buFont typeface="Arial"/>
              <a:buChar char="•"/>
            </a:pPr>
            <a:r>
              <a:rPr lang="el-GR" sz="2400" dirty="0"/>
              <a:t>Απότομη πτώση της καταναλωτικής δύναμης προκάλεσε ως γνωστόν σοβαρές συνέπειες στην κάλυψη αυτών των αναγκών, σε βαθμό μάλιστα να αφήνει ακάλυπτες τις στοιχειώδεις πρωτογενείς ανάγκες της τροφής, της στέγης και της ένδυσης</a:t>
            </a:r>
          </a:p>
          <a:p>
            <a:pPr algn="just">
              <a:buFont typeface="Arial"/>
              <a:buChar char="•"/>
            </a:pPr>
            <a:r>
              <a:rPr lang="el-GR" sz="2400" dirty="0"/>
              <a:t>Κάλυψη αναγκών μέσα από οικεία οικογενειακά, συγγενικά και φιλικά δίκτυα</a:t>
            </a:r>
          </a:p>
          <a:p>
            <a:pPr algn="just">
              <a:buFont typeface="Arial"/>
              <a:buChar char="•"/>
            </a:pPr>
            <a:r>
              <a:rPr lang="el-GR" sz="2400" dirty="0"/>
              <a:t>Δυσκολότερη η κάλυψη στα αστικά κέντρα σε σχέση με την ύπαιθρο</a:t>
            </a:r>
          </a:p>
          <a:p>
            <a:pPr algn="just">
              <a:buFont typeface="Arial"/>
              <a:buChar char="•"/>
            </a:pPr>
            <a:r>
              <a:rPr lang="el-GR" sz="2400" dirty="0"/>
              <a:t>Χαμηλού βαθμού ενεργοποίηση συλλογικών δικτύων στην αρχή λόγω έλλειψης αντίστοιχης πρότερης κουλτούρας και γνώσης</a:t>
            </a:r>
          </a:p>
          <a:p>
            <a:pPr algn="just">
              <a:buFont typeface="Arial"/>
              <a:buChar char="•"/>
            </a:pPr>
            <a:endParaRPr lang="el-GR" sz="2400" dirty="0"/>
          </a:p>
          <a:p>
            <a:pPr algn="just">
              <a:buFont typeface="Arial"/>
              <a:buChar char="•"/>
            </a:pPr>
            <a:endParaRPr lang="en-US" sz="2400" dirty="0"/>
          </a:p>
          <a:p>
            <a:pPr>
              <a:lnSpc>
                <a:spcPct val="200000"/>
              </a:lnSpc>
              <a:buFont typeface="Arial"/>
              <a:buChar char="•"/>
            </a:pPr>
            <a:endParaRPr lang="el-GR"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761844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94122"/>
          </a:xfrm>
        </p:spPr>
        <p:txBody>
          <a:bodyPr/>
          <a:lstStyle/>
          <a:p>
            <a:pPr lvl="0"/>
            <a:r>
              <a:rPr lang="el-GR" sz="2800" b="1" dirty="0">
                <a:cs typeface="Times New Roman" pitchFamily="18" charset="0"/>
              </a:rPr>
              <a:t>4. 3. Υγεία</a:t>
            </a:r>
            <a:br>
              <a:rPr lang="en-US" sz="2800" dirty="0"/>
            </a:br>
            <a:endParaRPr lang="el-GR" sz="28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600200"/>
            <a:ext cx="8229600" cy="4925144"/>
          </a:xfrm>
        </p:spPr>
        <p:txBody>
          <a:bodyPr/>
          <a:lstStyle/>
          <a:p>
            <a:r>
              <a:rPr lang="el-GR" sz="2400" dirty="0"/>
              <a:t>Ξεκάθαρη επιδείνωση των συνθηκών υγείας ως παροχές αλλά και ως προσωπική κατάσταση των υποκειμένων</a:t>
            </a:r>
          </a:p>
          <a:p>
            <a:r>
              <a:rPr lang="el-GR" sz="2400" dirty="0"/>
              <a:t>Η μακροχρόνια ανεργία δημιουργεί αδυναμία πρόσβασης στις υπηρεσίες υγείας τουλάχιστον το πρώτο χρονικό διάστημα</a:t>
            </a:r>
          </a:p>
          <a:p>
            <a:r>
              <a:rPr lang="el-GR" sz="2400" dirty="0"/>
              <a:t>Στις μακρινές περιοχές προστίθεται και η αδυναμία μετακίνησης λόγω έλλειψης εισοδήματος</a:t>
            </a:r>
          </a:p>
          <a:p>
            <a:r>
              <a:rPr lang="el-GR" sz="2400" dirty="0"/>
              <a:t>Εμφάνιση πολλών ψυχογενών  και ασθενειών που συνδέονται με στρες, απόγνωση και κατάθλιψη</a:t>
            </a:r>
          </a:p>
          <a:p>
            <a:r>
              <a:rPr lang="el-GR" sz="2400" dirty="0"/>
              <a:t>Ακραία μορφή η απότομη αύξηση των αυτοκτονιών</a:t>
            </a:r>
          </a:p>
          <a:p>
            <a:r>
              <a:rPr lang="el-GR" sz="2400" dirty="0"/>
              <a:t>Συνολική απαξίωση της ταυτότητας και του εαυτού που οδηγεί σε αδράνεια σε πρώτη φάση</a:t>
            </a:r>
            <a:endParaRPr lang="en-US" sz="2400" dirty="0"/>
          </a:p>
        </p:txBody>
      </p:sp>
    </p:spTree>
    <p:extLst>
      <p:ext uri="{BB962C8B-B14F-4D97-AF65-F5344CB8AC3E}">
        <p14:creationId xmlns:p14="http://schemas.microsoft.com/office/powerpoint/2010/main" val="638324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lstStyle/>
          <a:p>
            <a:br>
              <a:rPr lang="el-GR" sz="2800" b="1" dirty="0">
                <a:latin typeface="Times New Roman" pitchFamily="18" charset="0"/>
                <a:cs typeface="Times New Roman" pitchFamily="18" charset="0"/>
              </a:rPr>
            </a:br>
            <a:r>
              <a:rPr lang="el-GR" sz="2800" b="1" dirty="0">
                <a:latin typeface="Times New Roman" pitchFamily="18" charset="0"/>
                <a:cs typeface="Times New Roman" pitchFamily="18" charset="0"/>
              </a:rPr>
              <a:t>4. 4. </a:t>
            </a:r>
            <a:r>
              <a:rPr lang="el-GR" sz="2800" b="1" dirty="0"/>
              <a:t>Οικογενειακός δεσμός και αλληλεγγύη</a:t>
            </a:r>
            <a:br>
              <a:rPr lang="en-US" sz="2800" b="1" dirty="0"/>
            </a:br>
            <a:br>
              <a:rPr lang="en-US" sz="2800" b="1" dirty="0"/>
            </a:br>
            <a:endParaRPr lang="el-GR" sz="28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340768"/>
            <a:ext cx="8229600" cy="5184576"/>
          </a:xfrm>
        </p:spPr>
        <p:txBody>
          <a:bodyPr/>
          <a:lstStyle/>
          <a:p>
            <a:r>
              <a:rPr lang="el-GR" sz="2400" dirty="0"/>
              <a:t>Κατ’αρχήν η οικογένεια στηρίζει ως στηλοβάτης του κοινωνικού δεσμού των νοτιοευρωπαϊκών κοινωνιών</a:t>
            </a:r>
          </a:p>
          <a:p>
            <a:r>
              <a:rPr lang="el-GR" sz="2400" dirty="0"/>
              <a:t>Η κρίση δοκιμάζει την οικογένεια και τα όρια της</a:t>
            </a:r>
          </a:p>
          <a:p>
            <a:r>
              <a:rPr lang="el-GR" sz="2400" dirty="0"/>
              <a:t>Τα όρια της σταματούν εκεί που εξαντλείται το σύνολο των πόρων και του προσωπικού και οικογενειακού κεφαλαίου</a:t>
            </a:r>
          </a:p>
          <a:p>
            <a:r>
              <a:rPr lang="el-GR" sz="2400" dirty="0"/>
              <a:t>Το μεγάλο πρόβλημα αναδεικνύεται όταν η οικογένεια εξαντλεί κάθε δυνατότητά της και δεν υπάρχει κοινωνικό δίκτυ προστασίας</a:t>
            </a:r>
          </a:p>
          <a:p>
            <a:r>
              <a:rPr lang="el-GR" sz="2400" dirty="0"/>
              <a:t>Εμφάνιση της εκτεταμένης οκογένειας της δεκαετίας του 50</a:t>
            </a:r>
          </a:p>
          <a:p>
            <a:r>
              <a:rPr lang="el-GR" sz="2400" dirty="0"/>
              <a:t>Οι τελευταίες νομοθετικές παρεμβάσεις για το ελάχιστο εγγυημένο εισόδημα έχουν σαφή ανακουφιστικό χαρακτήρα σε σχέση με τη πρότερη κατάσταση</a:t>
            </a:r>
          </a:p>
          <a:p>
            <a:endParaRPr lang="el-GR" sz="2400" dirty="0"/>
          </a:p>
          <a:p>
            <a:pPr marL="0" indent="0">
              <a:buNone/>
            </a:pPr>
            <a:endParaRPr lang="en-US" sz="2400" dirty="0"/>
          </a:p>
          <a:p>
            <a:pPr>
              <a:lnSpc>
                <a:spcPct val="200000"/>
              </a:lnSpc>
              <a:buFont typeface="Wingdings" pitchFamily="2" charset="2"/>
              <a:buChar char="Ø"/>
            </a:pPr>
            <a:endParaRPr lang="el-GR"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158847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lstStyle/>
          <a:p>
            <a:pPr lvl="0"/>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r>
              <a:rPr lang="el-GR" sz="2800" b="1" dirty="0">
                <a:latin typeface="Times New Roman" pitchFamily="18" charset="0"/>
                <a:cs typeface="Times New Roman" pitchFamily="18" charset="0"/>
              </a:rPr>
              <a:t>4. 5. </a:t>
            </a:r>
            <a:r>
              <a:rPr lang="el-GR" sz="2800" b="1" dirty="0"/>
              <a:t>Κοινωνική και πολιτική δικτύωση, συμμετοχή σε κόμματα και φιλικό περιβάλλον</a:t>
            </a:r>
            <a:br>
              <a:rPr lang="en-US" sz="2800" b="1" dirty="0"/>
            </a:br>
            <a:br>
              <a:rPr lang="en-US" sz="2800" b="1" dirty="0"/>
            </a:br>
            <a:br>
              <a:rPr lang="en-US" sz="2800" b="1" dirty="0"/>
            </a:br>
            <a:endParaRPr lang="el-GR" sz="28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600200"/>
            <a:ext cx="8229600" cy="4925144"/>
          </a:xfrm>
        </p:spPr>
        <p:txBody>
          <a:bodyPr/>
          <a:lstStyle/>
          <a:p>
            <a:r>
              <a:rPr lang="el-GR" sz="2400" dirty="0"/>
              <a:t>Ο πρώτος εδώ τύπος δεσμού είναι σχετικά αδύναμος γιατί αναφέρεται σε συλλογικές μορφές έκφρασης αλληλεγγύης στην Ελλάδα και της συλλογικής ταυτότητας που διαμορφώνεται μέσα από τη συμμετοχή σε αυτές.</a:t>
            </a:r>
          </a:p>
          <a:p>
            <a:r>
              <a:rPr lang="el-GR" sz="2400" dirty="0"/>
              <a:t>Ωστόσο η συμμετοχή στα κόμματα αποτελεί μια τέτοια μορφή και αυτή γνωρίζει ξεκάθαρα μια βίαιη απαξίωση.</a:t>
            </a:r>
          </a:p>
          <a:p>
            <a:r>
              <a:rPr lang="el-GR" sz="2400" dirty="0"/>
              <a:t>Από το ξέσπασμα της κρίσης όμως η συμμετοχή στα κοινά και σε οργανώσεις κοινωνικού και φιλανθρωπικο χαρακτήρα έχει πολλαπλασιαστεί, έχει ενταθεί και έχει λάβει έναν θεσμικό και συστηματικό χαρακτήρα. </a:t>
            </a:r>
          </a:p>
          <a:p>
            <a:r>
              <a:rPr lang="el-GR" sz="2400" dirty="0"/>
              <a:t>Το άτυπο φιλικό περιβάλλον όταν δραστηριοποιείται καλύπτει το κενό της οικογένειας. </a:t>
            </a:r>
          </a:p>
          <a:p>
            <a:endParaRPr lang="el-GR" sz="2400" dirty="0"/>
          </a:p>
          <a:p>
            <a:endParaRPr lang="el-GR" sz="2400" dirty="0"/>
          </a:p>
          <a:p>
            <a:endParaRPr lang="en-US" sz="2400" dirty="0"/>
          </a:p>
        </p:txBody>
      </p:sp>
    </p:spTree>
    <p:extLst>
      <p:ext uri="{BB962C8B-B14F-4D97-AF65-F5344CB8AC3E}">
        <p14:creationId xmlns:p14="http://schemas.microsoft.com/office/powerpoint/2010/main" val="1780739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lstStyle/>
          <a:p>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r>
              <a:rPr lang="el-GR" sz="2800" b="1" dirty="0">
                <a:latin typeface="Times New Roman" pitchFamily="18" charset="0"/>
                <a:cs typeface="Times New Roman" pitchFamily="18" charset="0"/>
              </a:rPr>
              <a:t>4. 6. </a:t>
            </a:r>
            <a:r>
              <a:rPr lang="el-GR" sz="2800" b="1" dirty="0"/>
              <a:t>Σχέση με την εργασία, ελεύθερος χρόνος και αναζήτηση απασχόλησης </a:t>
            </a:r>
            <a:br>
              <a:rPr lang="en-US" sz="2800" b="1" dirty="0"/>
            </a:br>
            <a:br>
              <a:rPr lang="en-US" sz="2800" b="1" dirty="0"/>
            </a:br>
            <a:br>
              <a:rPr lang="en-US" sz="2800" b="1" dirty="0"/>
            </a:br>
            <a:br>
              <a:rPr lang="en-US" sz="2800" b="1" dirty="0"/>
            </a:br>
            <a:endParaRPr lang="el-GR" sz="28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600200"/>
            <a:ext cx="8229600" cy="4925144"/>
          </a:xfrm>
        </p:spPr>
        <p:txBody>
          <a:bodyPr/>
          <a:lstStyle/>
          <a:p>
            <a:r>
              <a:rPr lang="el-GR" sz="2400" dirty="0"/>
              <a:t>Ο οργανικός δεσμός όπως αναπτύχθηκε στην ελληνική κοινωνία αποτελεί ένα πολύπλοκο ζήτημα.</a:t>
            </a:r>
          </a:p>
          <a:p>
            <a:r>
              <a:rPr lang="el-GR" sz="2400" dirty="0"/>
              <a:t>Πέρασμα από το βίωμα της μισθωτής εργασίας στο βίωμα της ευελιξίας ή της ανεργίας.</a:t>
            </a:r>
          </a:p>
          <a:p>
            <a:r>
              <a:rPr lang="el-GR" sz="2400" dirty="0"/>
              <a:t>Και οι δύο μορφές παράγουν προσωπική αποτυχία και απαξίωση, παραίτηση, θυμό, μίσος για τον άλλον και ότι προκαλεί αυτή την κατάσταση.</a:t>
            </a:r>
          </a:p>
          <a:p>
            <a:r>
              <a:rPr lang="el-GR" sz="2400" dirty="0"/>
              <a:t> Οι χαμηλές κοινωνικά τάξεις εμφανίζονται πιο ευέλικτες και δείχνουν να επιβιώνουν καλύτερα από τις μεσαίες. </a:t>
            </a:r>
          </a:p>
          <a:p>
            <a:r>
              <a:rPr lang="el-GR" sz="2400" dirty="0"/>
              <a:t>Η ενεργοποίηση προσωπικού κεφαλαίου λειτουργεί αντιστρόφως ανάλογα με τις στρατηγικές επιβίωσης των κοινωνικών τάξεων. </a:t>
            </a:r>
            <a:endParaRPr lang="en-US" sz="2400" dirty="0"/>
          </a:p>
        </p:txBody>
      </p:sp>
    </p:spTree>
    <p:extLst>
      <p:ext uri="{BB962C8B-B14F-4D97-AF65-F5344CB8AC3E}">
        <p14:creationId xmlns:p14="http://schemas.microsoft.com/office/powerpoint/2010/main" val="2718604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lstStyle/>
          <a:p>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r>
              <a:rPr lang="el-GR" sz="2800" b="1" dirty="0">
                <a:latin typeface="Times New Roman" pitchFamily="18" charset="0"/>
                <a:cs typeface="Times New Roman" pitchFamily="18" charset="0"/>
              </a:rPr>
              <a:t>4. 6. </a:t>
            </a:r>
            <a:r>
              <a:rPr lang="el-GR" sz="2800" b="1" dirty="0"/>
              <a:t>Σχέση με την εργασία, ελεύθερος χρόνος και αναζήτηση απασχόλησης </a:t>
            </a:r>
            <a:br>
              <a:rPr lang="en-US" sz="2800" b="1" dirty="0"/>
            </a:br>
            <a:br>
              <a:rPr lang="en-US" sz="2800" b="1" dirty="0"/>
            </a:br>
            <a:br>
              <a:rPr lang="en-US" sz="2800" b="1" dirty="0"/>
            </a:br>
            <a:br>
              <a:rPr lang="en-US" sz="2800" b="1" dirty="0"/>
            </a:br>
            <a:endParaRPr lang="el-GR" sz="28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600200"/>
            <a:ext cx="8229600" cy="4925144"/>
          </a:xfrm>
        </p:spPr>
        <p:txBody>
          <a:bodyPr/>
          <a:lstStyle/>
          <a:p>
            <a:r>
              <a:rPr lang="el-GR" sz="2400" dirty="0"/>
              <a:t>Η αναζήτηση εργασίας ακολουθεί 5 στάδια κινητοποίησης:</a:t>
            </a:r>
          </a:p>
          <a:p>
            <a:r>
              <a:rPr lang="el-GR" sz="2400" dirty="0"/>
              <a:t>1</a:t>
            </a:r>
            <a:r>
              <a:rPr lang="el-GR" sz="2400" baseline="30000" dirty="0"/>
              <a:t>ο</a:t>
            </a:r>
            <a:r>
              <a:rPr lang="el-GR" sz="2400" dirty="0"/>
              <a:t> στάδιο είναι η έντονη κινητοποίηση προς την αναζήτηση εργασίας με έντονες προσδοκίες για ανεύρεση κάτι όμοιου ή  κοντινού ή αξιακά λίγο κατώτερου</a:t>
            </a:r>
          </a:p>
          <a:p>
            <a:r>
              <a:rPr lang="el-GR" sz="2400" dirty="0"/>
              <a:t>2</a:t>
            </a:r>
            <a:r>
              <a:rPr lang="el-GR" sz="2400" baseline="30000" dirty="0"/>
              <a:t>ο</a:t>
            </a:r>
            <a:r>
              <a:rPr lang="el-GR" sz="2400" dirty="0"/>
              <a:t> στάδιο είναι η αποτυχία εύρεσης εργασίας στη θέση που χάθηκε και η προσαρμογή σε κάτι πολύ υποδεέστερο </a:t>
            </a:r>
          </a:p>
          <a:p>
            <a:r>
              <a:rPr lang="el-GR" sz="2400" dirty="0"/>
              <a:t>3</a:t>
            </a:r>
            <a:r>
              <a:rPr lang="el-GR" sz="2400" baseline="30000" dirty="0"/>
              <a:t>ο</a:t>
            </a:r>
            <a:r>
              <a:rPr lang="el-GR" sz="2400" dirty="0"/>
              <a:t> στάδιο επικεντρώνει στην προσαρμογή και στην απογοήτευση που επιφέρει το βίωμα μιας ευκαιριακής εργασίας</a:t>
            </a:r>
          </a:p>
          <a:p>
            <a:r>
              <a:rPr lang="el-GR" sz="2400" dirty="0"/>
              <a:t>4</a:t>
            </a:r>
            <a:r>
              <a:rPr lang="el-GR" sz="2400" baseline="30000" dirty="0"/>
              <a:t>ο</a:t>
            </a:r>
            <a:r>
              <a:rPr lang="el-GR" sz="2400" dirty="0"/>
              <a:t> στάδιο είναι η παραίτηση, η κατάθλιψη και η απόγνωση</a:t>
            </a:r>
          </a:p>
          <a:p>
            <a:r>
              <a:rPr lang="el-GR" sz="2400" dirty="0"/>
              <a:t>5</a:t>
            </a:r>
            <a:r>
              <a:rPr lang="el-GR" sz="2400" baseline="30000" dirty="0"/>
              <a:t>ο</a:t>
            </a:r>
            <a:r>
              <a:rPr lang="el-GR" sz="2400" dirty="0"/>
              <a:t> στάδιο που αχνά διαφαίνεται από κάποιους είναι μια εναλλακτική κινητοποίηση προς νέες μορφές απασχόλησης.</a:t>
            </a:r>
            <a:endParaRPr lang="en-US" sz="2400" dirty="0"/>
          </a:p>
        </p:txBody>
      </p:sp>
    </p:spTree>
    <p:extLst>
      <p:ext uri="{BB962C8B-B14F-4D97-AF65-F5344CB8AC3E}">
        <p14:creationId xmlns:p14="http://schemas.microsoft.com/office/powerpoint/2010/main" val="2482440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lstStyle/>
          <a:p>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r>
              <a:rPr lang="el-GR" sz="2800" b="1" dirty="0">
                <a:latin typeface="Times New Roman" pitchFamily="18" charset="0"/>
                <a:cs typeface="Times New Roman" pitchFamily="18" charset="0"/>
              </a:rPr>
              <a:t>4. 7.</a:t>
            </a:r>
            <a:r>
              <a:rPr lang="el-GR" sz="2800" b="1" dirty="0"/>
              <a:t> Σχέση με τους θεσμούς</a:t>
            </a:r>
            <a:br>
              <a:rPr lang="en-US" sz="2800" b="1" dirty="0"/>
            </a:br>
            <a:br>
              <a:rPr lang="en-US" sz="2800" b="1" dirty="0"/>
            </a:br>
            <a:br>
              <a:rPr lang="en-US" sz="2800" b="1" dirty="0"/>
            </a:br>
            <a:br>
              <a:rPr lang="en-US" sz="2800" b="1" dirty="0"/>
            </a:br>
            <a:endParaRPr lang="el-GR" sz="28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600200"/>
            <a:ext cx="8229600" cy="4925144"/>
          </a:xfrm>
        </p:spPr>
        <p:txBody>
          <a:bodyPr/>
          <a:lstStyle/>
          <a:p>
            <a:r>
              <a:rPr lang="el-GR" sz="2400" dirty="0"/>
              <a:t>Η σχέση με τους επίσημους θεσμούς εμφανίζεται πολύ προβληματική.</a:t>
            </a:r>
          </a:p>
          <a:p>
            <a:r>
              <a:rPr lang="el-GR" sz="2400" dirty="0"/>
              <a:t>Τα χαρακτηριστικά αυτής της σχέσης είναι η δυσπιστία, η απαξίωση (των ανδρών περισσότερο και των γυναικών λιγότερο), η έλλειψη πραγματικής επαφής, η ελλιπής γνώση χρήσης των υπηρεσιών και ωφέλειας από αυτές.</a:t>
            </a:r>
          </a:p>
          <a:p>
            <a:r>
              <a:rPr lang="el-GR" sz="2400" dirty="0"/>
              <a:t>Η αρνητική αυτή σχέση έχει ιστορικούς λόγους απουσίας πραγματικού κοινωνικού κράτους και εκπαίδευσης ως προς αυτό.</a:t>
            </a:r>
          </a:p>
          <a:p>
            <a:r>
              <a:rPr lang="el-GR" sz="2400" dirty="0"/>
              <a:t>Εξαίρεση παρουσιάζει η σχέση με την τοπική αυτοδιοίκηση όπου όμως και εδώ παρατηρείται σχέση «πελατειακών» χαρακτηριστικών. </a:t>
            </a:r>
          </a:p>
          <a:p>
            <a:endParaRPr lang="el-GR" sz="2400" dirty="0"/>
          </a:p>
          <a:p>
            <a:endParaRPr lang="el-GR"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915734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lstStyle/>
          <a:p>
            <a:pPr lvl="0"/>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r>
              <a:rPr lang="el-GR" sz="2800" b="1" dirty="0">
                <a:latin typeface="Times New Roman" pitchFamily="18" charset="0"/>
                <a:cs typeface="Times New Roman" pitchFamily="18" charset="0"/>
              </a:rPr>
              <a:t>4. 8.</a:t>
            </a:r>
            <a:r>
              <a:rPr lang="el-GR" sz="2800" b="1" dirty="0"/>
              <a:t> Σχέδια για το μέλλον, αντίληψη για την υφιστάμενη κατάσταση</a:t>
            </a:r>
            <a:br>
              <a:rPr lang="en-US" sz="2800" b="1" dirty="0"/>
            </a:br>
            <a:br>
              <a:rPr lang="en-US" sz="2800" b="1" dirty="0"/>
            </a:br>
            <a:br>
              <a:rPr lang="en-US" sz="2800" b="1" dirty="0"/>
            </a:br>
            <a:br>
              <a:rPr lang="en-US" sz="2800" b="1" dirty="0"/>
            </a:br>
            <a:br>
              <a:rPr lang="en-US" sz="2800" b="1" dirty="0"/>
            </a:br>
            <a:endParaRPr lang="el-GR" sz="28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600200"/>
            <a:ext cx="8229600" cy="4925144"/>
          </a:xfrm>
        </p:spPr>
        <p:txBody>
          <a:bodyPr/>
          <a:lstStyle/>
          <a:p>
            <a:r>
              <a:rPr lang="el-GR" sz="2400" dirty="0"/>
              <a:t>Ελλειψη συλλογικής συνείδησης μακροπρόθεσμων σχεδίων για τα μεσαία και χαμηλά στρώματα στην ελληνική κοινωνία σε σχέση με τις ευρωπαϊκές κοινωνίες</a:t>
            </a:r>
          </a:p>
          <a:p>
            <a:r>
              <a:rPr lang="el-GR" sz="2400" dirty="0"/>
              <a:t>Εντόνο στρες και ανασφάλεια μπλοκάρουν κάθε σχέδιο.</a:t>
            </a:r>
          </a:p>
          <a:p>
            <a:r>
              <a:rPr lang="el-GR" sz="2400" dirty="0"/>
              <a:t>Και εδώ εμφανίζονται στάδια αντιμετώπισης της κατάστασης που συμπυκνώνονται σε 3 ή 4 στάδια ανάλογα με τα προσωπικά χαρακτηριστικά : σοκ-θυμός-παραίτηση-κινητοποίηση</a:t>
            </a:r>
          </a:p>
          <a:p>
            <a:r>
              <a:rPr lang="el-GR" sz="2400" dirty="0"/>
              <a:t>Παρόν στοιχείο στο λόγο των υποκειμένων η έντονη κριτική κυρίως για τους πολιτικούς άρχοντες, αλλά και μια συγκρατημένη αισιοδοξία για το ξεπέρασμα αυτής της κατάστασης. Ωστόσο εκπλήσσει ένας έντονος ρεαλισμός</a:t>
            </a:r>
          </a:p>
          <a:p>
            <a:endParaRPr lang="el-GR"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260371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lstStyle/>
          <a:p>
            <a:pPr lvl="0"/>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r>
              <a:rPr lang="el-GR" sz="2800" b="1" dirty="0">
                <a:cs typeface="Times New Roman" pitchFamily="18" charset="0"/>
              </a:rPr>
              <a:t>5. Βασικό συμπέρασμα</a:t>
            </a:r>
            <a:br>
              <a:rPr lang="en-US" sz="2800" b="1" dirty="0"/>
            </a:br>
            <a:br>
              <a:rPr lang="en-US" sz="2800" b="1" dirty="0"/>
            </a:br>
            <a:br>
              <a:rPr lang="en-US" sz="2800" b="1" dirty="0"/>
            </a:br>
            <a:br>
              <a:rPr lang="en-US" sz="2800" b="1" dirty="0"/>
            </a:br>
            <a:br>
              <a:rPr lang="en-US" sz="2800" b="1" dirty="0"/>
            </a:br>
            <a:endParaRPr lang="el-GR" sz="28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600200"/>
            <a:ext cx="8229600" cy="4925144"/>
          </a:xfrm>
        </p:spPr>
        <p:txBody>
          <a:bodyPr/>
          <a:lstStyle/>
          <a:p>
            <a:pPr algn="just"/>
            <a:r>
              <a:rPr lang="el-GR" sz="2400" b="1" dirty="0"/>
              <a:t>Οι πληθυσμοί που διαμένουν στην ελληνική επικράτεια αποτελούν το μεγαλύτερο θύμα της οικονομικής κρίσης </a:t>
            </a:r>
          </a:p>
          <a:p>
            <a:pPr algn="just"/>
            <a:r>
              <a:rPr lang="el-GR" sz="2400" b="1" dirty="0">
                <a:cs typeface="Times New Roman" pitchFamily="18" charset="0"/>
              </a:rPr>
              <a:t>Διάρρηξη συγκεκριμένων τύπων κοινωνικού δεσμού με έμφαση στον οργανικό και στον δεσμό των συλλογικών ταυτοτήτων μέσα από την αμφισβήτηση των πολιτικών </a:t>
            </a:r>
          </a:p>
          <a:p>
            <a:pPr algn="just"/>
            <a:r>
              <a:rPr lang="el-GR" sz="2400" b="1" dirty="0">
                <a:cs typeface="Times New Roman" pitchFamily="18" charset="0"/>
              </a:rPr>
              <a:t>Ενδυνάμωση του οικογενειακού και συγγενικού τύπου και λιγότερο  του δεσμού των ελεύθερων επιλογών</a:t>
            </a:r>
          </a:p>
          <a:p>
            <a:pPr algn="just"/>
            <a:r>
              <a:rPr lang="el-GR" sz="2400" b="1" dirty="0">
                <a:cs typeface="Times New Roman" pitchFamily="18" charset="0"/>
              </a:rPr>
              <a:t>Σταθερός και σχετικά στέρεος εμφανίζεται ο εκπαιδευτικός δεσμός. Τα παιδιά συνεχίζουν να πηγαίνουν σχολείο. </a:t>
            </a:r>
          </a:p>
          <a:p>
            <a:pPr algn="just"/>
            <a:r>
              <a:rPr lang="el-GR" sz="2400" b="1" dirty="0">
                <a:cs typeface="Times New Roman" pitchFamily="18" charset="0"/>
              </a:rPr>
              <a:t>Η διάρρηξη του οργανικού δεσμού χαρακτηρίζει τόσο τους άνεργους όσο και τους εργαζόμενους που φτωχοποιούνται βίαια</a:t>
            </a:r>
            <a:endParaRPr lang="el-GR" sz="2000" b="1" dirty="0">
              <a:cs typeface="Times New Roman" pitchFamily="18" charset="0"/>
            </a:endParaRPr>
          </a:p>
        </p:txBody>
      </p:sp>
    </p:spTree>
    <p:extLst>
      <p:ext uri="{BB962C8B-B14F-4D97-AF65-F5344CB8AC3E}">
        <p14:creationId xmlns:p14="http://schemas.microsoft.com/office/powerpoint/2010/main" val="37662359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lstStyle/>
          <a:p>
            <a:pPr lvl="0"/>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r>
              <a:rPr lang="el-GR" sz="2800" b="1" dirty="0">
                <a:cs typeface="Times New Roman" pitchFamily="18" charset="0"/>
              </a:rPr>
              <a:t>5. Βασικό συμπέρασμα</a:t>
            </a:r>
            <a:br>
              <a:rPr lang="en-US" sz="2800" b="1" dirty="0"/>
            </a:br>
            <a:br>
              <a:rPr lang="en-US" sz="2800" b="1" dirty="0"/>
            </a:br>
            <a:br>
              <a:rPr lang="en-US" sz="2800" b="1" dirty="0"/>
            </a:br>
            <a:br>
              <a:rPr lang="en-US" sz="2800" b="1" dirty="0"/>
            </a:br>
            <a:br>
              <a:rPr lang="en-US" sz="2800" b="1" dirty="0"/>
            </a:br>
            <a:endParaRPr lang="el-GR" sz="28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340768"/>
            <a:ext cx="8229600" cy="5184576"/>
          </a:xfrm>
        </p:spPr>
        <p:txBody>
          <a:bodyPr/>
          <a:lstStyle/>
          <a:p>
            <a:r>
              <a:rPr lang="el-GR" sz="2400" b="1" dirty="0"/>
              <a:t>Η κρίση χτυπάει τόσο τα χαμηλές όσο και τις μεσαίες και ανώτερες κοινωνικά τάξεις</a:t>
            </a:r>
          </a:p>
          <a:p>
            <a:r>
              <a:rPr lang="el-GR" sz="2400" b="1" dirty="0">
                <a:cs typeface="Times New Roman" pitchFamily="18" charset="0"/>
              </a:rPr>
              <a:t>Ομως οι  μεσαίες τάξεις με την ευρύτερη έννοια, εμφανίζουν σοβαρά προβλήματα «προσαρμογής» μέσα στην κρίση και υιοθέτησης στρατηγικών επιβίωσης</a:t>
            </a:r>
          </a:p>
          <a:p>
            <a:r>
              <a:rPr lang="el-GR" sz="2400" b="1" dirty="0">
                <a:cs typeface="Times New Roman" pitchFamily="18" charset="0"/>
              </a:rPr>
              <a:t>Αντίθετα τα χαμηλά εμφανίζουν μεγαλύτερη ευελιξία και ευρηματικότητα καθώς και συμβιβασμό με τα «λίγα»</a:t>
            </a:r>
          </a:p>
          <a:p>
            <a:r>
              <a:rPr lang="el-GR" sz="2400" b="1" dirty="0">
                <a:cs typeface="Times New Roman" pitchFamily="18" charset="0"/>
              </a:rPr>
              <a:t>Ανυπαρξία εναλλακτικού κοινωνικού δίκτυ προστασίας σε συνδυασμό με την έλλειψη κουλτούρας προσφυγής στις κοινωνικές υπηρεσίες καταλήγουν σε καταστροφή</a:t>
            </a:r>
          </a:p>
          <a:p>
            <a:r>
              <a:rPr lang="el-GR" sz="2400" b="1" dirty="0">
                <a:cs typeface="Times New Roman" pitchFamily="18" charset="0"/>
              </a:rPr>
              <a:t>Δειλή και ευκαιριακή εμφάνιση νέων εναλλακτικών μορφών επιβίωσης μέσω επαγγελματικών μετακινήσεων και ατομικής ευρηματικότητας</a:t>
            </a:r>
          </a:p>
          <a:p>
            <a:endParaRPr lang="el-GR" sz="2400" b="1" dirty="0">
              <a:cs typeface="Times New Roman" pitchFamily="18" charset="0"/>
            </a:endParaRPr>
          </a:p>
          <a:p>
            <a:endParaRPr lang="el-GR" sz="2000" b="1" dirty="0">
              <a:cs typeface="Times New Roman" pitchFamily="18" charset="0"/>
            </a:endParaRPr>
          </a:p>
        </p:txBody>
      </p:sp>
    </p:spTree>
    <p:extLst>
      <p:ext uri="{BB962C8B-B14F-4D97-AF65-F5344CB8AC3E}">
        <p14:creationId xmlns:p14="http://schemas.microsoft.com/office/powerpoint/2010/main" val="1885190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4 - Τίτλος"/>
          <p:cNvSpPr>
            <a:spLocks noGrp="1"/>
          </p:cNvSpPr>
          <p:nvPr>
            <p:ph type="title"/>
          </p:nvPr>
        </p:nvSpPr>
        <p:spPr>
          <a:xfrm>
            <a:off x="395288" y="765175"/>
            <a:ext cx="8229600" cy="1439689"/>
          </a:xfrm>
        </p:spPr>
        <p:txBody>
          <a:bodyPr/>
          <a:lstStyle/>
          <a:p>
            <a:br>
              <a:rPr lang="el-GR" sz="2400" b="1" dirty="0">
                <a:latin typeface="Times New Roman" pitchFamily="18" charset="0"/>
                <a:cs typeface="Times New Roman" pitchFamily="18" charset="0"/>
              </a:rPr>
            </a:br>
            <a:br>
              <a:rPr lang="el-GR" sz="2400" b="1" dirty="0">
                <a:latin typeface="Times New Roman" pitchFamily="18" charset="0"/>
                <a:cs typeface="Times New Roman" pitchFamily="18" charset="0"/>
              </a:rPr>
            </a:br>
            <a:r>
              <a:rPr lang="el-GR" sz="2400" b="1" dirty="0">
                <a:cs typeface="Times New Roman" pitchFamily="18" charset="0"/>
              </a:rPr>
              <a:t>ΔΙΗΜΕΡΙΔΑ ΕΠΙΣΤΗΜΟΝΙΚΗΣ ΕΤΑΙΡΕΙΑΣ </a:t>
            </a:r>
            <a:br>
              <a:rPr lang="el-GR" sz="2400" b="1" dirty="0">
                <a:cs typeface="Times New Roman" pitchFamily="18" charset="0"/>
              </a:rPr>
            </a:br>
            <a:r>
              <a:rPr lang="el-GR" sz="2400" b="1" dirty="0">
                <a:cs typeface="Times New Roman" pitchFamily="18" charset="0"/>
              </a:rPr>
              <a:t>ΚΟΙΝΩΝΙΚΗΣ ΠΟΛΙΤΙΚΗΣ</a:t>
            </a:r>
            <a:br>
              <a:rPr lang="el-GR" sz="2400" b="1" dirty="0">
                <a:cs typeface="Times New Roman" pitchFamily="18" charset="0"/>
              </a:rPr>
            </a:br>
            <a:r>
              <a:rPr lang="fr-FR" sz="2400" b="1" dirty="0">
                <a:cs typeface="Times New Roman" pitchFamily="18" charset="0"/>
              </a:rPr>
              <a:t> </a:t>
            </a:r>
            <a:br>
              <a:rPr lang="el-GR" sz="2400" dirty="0"/>
            </a:br>
            <a:endParaRPr lang="el-GR" sz="2400" dirty="0">
              <a:cs typeface="Arial" charset="0"/>
            </a:endParaRPr>
          </a:p>
        </p:txBody>
      </p:sp>
      <p:sp>
        <p:nvSpPr>
          <p:cNvPr id="15362" name="5 - Θέση περιεχομένου"/>
          <p:cNvSpPr>
            <a:spLocks noGrp="1"/>
          </p:cNvSpPr>
          <p:nvPr>
            <p:ph idx="1"/>
          </p:nvPr>
        </p:nvSpPr>
        <p:spPr>
          <a:xfrm>
            <a:off x="250825" y="2205038"/>
            <a:ext cx="8435975" cy="4464050"/>
          </a:xfrm>
        </p:spPr>
        <p:txBody>
          <a:bodyPr/>
          <a:lstStyle/>
          <a:p>
            <a:pPr algn="just" eaLnBrk="1" hangingPunct="1">
              <a:buFont typeface="Arial" charset="0"/>
              <a:buNone/>
            </a:pPr>
            <a:r>
              <a:rPr lang="el-GR" sz="1800" dirty="0"/>
              <a:t>		</a:t>
            </a:r>
          </a:p>
          <a:p>
            <a:pPr lvl="0" algn="ctr" eaLnBrk="1" hangingPunct="1">
              <a:lnSpc>
                <a:spcPct val="130000"/>
              </a:lnSpc>
              <a:buNone/>
            </a:pPr>
            <a:r>
              <a:rPr lang="en-US" sz="2800" b="1" dirty="0"/>
              <a:t>European Commission, 2015, </a:t>
            </a:r>
            <a:r>
              <a:rPr lang="en-US" sz="2800" b="1" i="1" dirty="0"/>
              <a:t>Facing the Crisis,</a:t>
            </a:r>
            <a:r>
              <a:rPr lang="en-US" sz="2800" b="1" dirty="0"/>
              <a:t> The </a:t>
            </a:r>
            <a:r>
              <a:rPr lang="en-US" sz="2800" b="1" i="1" dirty="0"/>
              <a:t>Coping strategies of unemployed people in Europe, 2014, </a:t>
            </a:r>
            <a:r>
              <a:rPr lang="en-US" sz="2800" b="1" dirty="0"/>
              <a:t>Social Europe,</a:t>
            </a:r>
            <a:r>
              <a:rPr lang="en-US" sz="2800" b="1" i="1" dirty="0"/>
              <a:t> </a:t>
            </a:r>
            <a:r>
              <a:rPr lang="en-US" sz="2800" b="1" dirty="0"/>
              <a:t>Publication Office of European Commission</a:t>
            </a:r>
            <a:r>
              <a:rPr lang="en-US" sz="2800" b="1" i="1" dirty="0"/>
              <a:t>,</a:t>
            </a:r>
            <a:r>
              <a:rPr lang="en-US" sz="2800" b="1" dirty="0"/>
              <a:t> Luxembourg,</a:t>
            </a:r>
            <a:r>
              <a:rPr lang="en-US" sz="2800" b="1" i="1" dirty="0"/>
              <a:t> </a:t>
            </a:r>
            <a:r>
              <a:rPr lang="en-US" sz="2800" b="1" dirty="0"/>
              <a:t>ISBN978-92-79-43689-5-doi:10.2767/78283 (print),</a:t>
            </a:r>
            <a:r>
              <a:rPr lang="en-US" sz="2800" b="1" i="1" dirty="0"/>
              <a:t> </a:t>
            </a:r>
            <a:r>
              <a:rPr lang="en-US" sz="2800" b="1" dirty="0"/>
              <a:t>ISBN978-92-79-43267-5-doi:10.2767/55321 (online).</a:t>
            </a:r>
          </a:p>
          <a:p>
            <a:pPr algn="ctr" eaLnBrk="1" hangingPunct="1">
              <a:buFont typeface="Arial" charset="0"/>
              <a:buNone/>
            </a:pPr>
            <a:endParaRPr lang="el-GR" sz="2800" b="1" dirty="0">
              <a:latin typeface="Times New Roman" pitchFamily="18" charset="0"/>
              <a:cs typeface="Times New Roman" pitchFamily="18" charset="0"/>
            </a:endParaRPr>
          </a:p>
          <a:p>
            <a:pPr algn="ctr" eaLnBrk="1" hangingPunct="1">
              <a:buFont typeface="Arial" charset="0"/>
              <a:buNone/>
            </a:pPr>
            <a:endParaRPr lang="en-US" sz="2800" b="1" dirty="0">
              <a:latin typeface="Times New Roman" pitchFamily="18" charset="0"/>
              <a:cs typeface="Times New Roman" pitchFamily="18" charset="0"/>
            </a:endParaRPr>
          </a:p>
          <a:p>
            <a:pPr algn="ctr" eaLnBrk="1" hangingPunct="1">
              <a:buFont typeface="Arial" charset="0"/>
              <a:buNone/>
            </a:pPr>
            <a:endParaRPr lang="en-US" sz="2800" b="1" dirty="0">
              <a:latin typeface="Times New Roman" pitchFamily="18" charset="0"/>
              <a:cs typeface="Times New Roman" pitchFamily="18" charset="0"/>
            </a:endParaRPr>
          </a:p>
          <a:p>
            <a:pPr algn="ctr" eaLnBrk="1" hangingPunct="1">
              <a:buFont typeface="Arial" charset="0"/>
              <a:buNone/>
            </a:pPr>
            <a:endParaRPr lang="en-US" sz="2400" b="1" dirty="0">
              <a:solidFill>
                <a:srgbClr val="FFC000"/>
              </a:solidFill>
              <a:latin typeface="Times New Roman" pitchFamily="18" charset="0"/>
              <a:cs typeface="Times New Roman" pitchFamily="18" charset="0"/>
            </a:endParaRPr>
          </a:p>
          <a:p>
            <a:pPr algn="ctr" eaLnBrk="1" hangingPunct="1">
              <a:buFont typeface="Arial" charset="0"/>
              <a:buNone/>
            </a:pPr>
            <a:endParaRPr lang="en-US" sz="2400" b="1" dirty="0">
              <a:latin typeface="Times New Roman" pitchFamily="18" charset="0"/>
              <a:cs typeface="Times New Roman" pitchFamily="18" charset="0"/>
            </a:endParaRPr>
          </a:p>
          <a:p>
            <a:pPr algn="ctr" eaLnBrk="1" hangingPunct="1">
              <a:buFont typeface="Arial" charset="0"/>
              <a:buNone/>
            </a:pPr>
            <a:endParaRPr lang="el-GR" sz="2400" b="1" dirty="0">
              <a:latin typeface="Times New Roman" pitchFamily="18" charset="0"/>
              <a:cs typeface="Times New Roman" pitchFamily="18" charset="0"/>
            </a:endParaRPr>
          </a:p>
        </p:txBody>
      </p:sp>
      <p:pic>
        <p:nvPicPr>
          <p:cNvPr id="15363" name="Εικόνα 1" descr="http://www.koinpolpanteion.gr/images/banner.gif"/>
          <p:cNvPicPr>
            <a:picLocks noChangeAspect="1" noChangeArrowheads="1"/>
          </p:cNvPicPr>
          <p:nvPr/>
        </p:nvPicPr>
        <p:blipFill>
          <a:blip r:embed="rId3" cstate="print"/>
          <a:srcRect/>
          <a:stretch>
            <a:fillRect/>
          </a:stretch>
        </p:blipFill>
        <p:spPr bwMode="auto">
          <a:xfrm>
            <a:off x="1446213" y="0"/>
            <a:ext cx="7697787" cy="765175"/>
          </a:xfrm>
          <a:prstGeom prst="rect">
            <a:avLst/>
          </a:prstGeom>
          <a:noFill/>
          <a:ln w="9525">
            <a:noFill/>
            <a:miter lim="800000"/>
            <a:headEnd/>
            <a:tailEnd/>
          </a:ln>
        </p:spPr>
      </p:pic>
    </p:spTree>
    <p:extLst>
      <p:ext uri="{BB962C8B-B14F-4D97-AF65-F5344CB8AC3E}">
        <p14:creationId xmlns:p14="http://schemas.microsoft.com/office/powerpoint/2010/main" val="317555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 Τίτλος"/>
          <p:cNvSpPr>
            <a:spLocks noGrp="1"/>
          </p:cNvSpPr>
          <p:nvPr>
            <p:ph type="title"/>
          </p:nvPr>
        </p:nvSpPr>
        <p:spPr>
          <a:xfrm>
            <a:off x="468313" y="765175"/>
            <a:ext cx="8229600" cy="792163"/>
          </a:xfrm>
        </p:spPr>
        <p:txBody>
          <a:bodyPr/>
          <a:lstStyle/>
          <a:p>
            <a:pPr eaLnBrk="1" hangingPunct="1"/>
            <a:br>
              <a:rPr lang="el-GR" sz="2800" b="1" dirty="0">
                <a:latin typeface="Times New Roman" pitchFamily="18" charset="0"/>
                <a:cs typeface="Times New Roman" pitchFamily="18" charset="0"/>
              </a:rPr>
            </a:br>
            <a:r>
              <a:rPr lang="el-GR" sz="2800" b="1" dirty="0">
                <a:cs typeface="Times New Roman" pitchFamily="18" charset="0"/>
              </a:rPr>
              <a:t>ΠΛΑΝΟ ΠΑΡΟΥΣΙΑΣΗΣ</a:t>
            </a:r>
            <a:br>
              <a:rPr lang="el-GR" sz="2800" dirty="0"/>
            </a:br>
            <a:endParaRPr lang="el-GR" sz="2800" b="1" dirty="0">
              <a:cs typeface="Arial" charset="0"/>
            </a:endParaRPr>
          </a:p>
        </p:txBody>
      </p:sp>
      <p:sp>
        <p:nvSpPr>
          <p:cNvPr id="4099" name="2 - Θέση περιεχομένου"/>
          <p:cNvSpPr>
            <a:spLocks noGrp="1"/>
          </p:cNvSpPr>
          <p:nvPr>
            <p:ph idx="1"/>
          </p:nvPr>
        </p:nvSpPr>
        <p:spPr>
          <a:xfrm>
            <a:off x="468313" y="1700213"/>
            <a:ext cx="8229600" cy="4897437"/>
          </a:xfrm>
        </p:spPr>
        <p:txBody>
          <a:bodyPr/>
          <a:lstStyle/>
          <a:p>
            <a:pPr marL="457200" indent="-457200">
              <a:lnSpc>
                <a:spcPct val="200000"/>
              </a:lnSpc>
              <a:buFont typeface="+mj-lt"/>
              <a:buAutoNum type="arabicPeriod"/>
              <a:defRPr/>
            </a:pPr>
            <a:r>
              <a:rPr lang="el-GR" sz="2400" b="1" dirty="0">
                <a:cs typeface="Times New Roman" pitchFamily="18" charset="0"/>
              </a:rPr>
              <a:t>ΑΝΤΙΚΕΙΜΕΝΟ / ΜΕΘΟΔΟΛΟΓΙΑ/ ΥΠΟΘΕΣΗ ΕΡΓΑΣΙΑΣ</a:t>
            </a:r>
          </a:p>
          <a:p>
            <a:pPr marL="457200" indent="-457200">
              <a:lnSpc>
                <a:spcPct val="200000"/>
              </a:lnSpc>
              <a:buFont typeface="+mj-lt"/>
              <a:buAutoNum type="arabicPeriod"/>
              <a:defRPr/>
            </a:pPr>
            <a:r>
              <a:rPr lang="el-GR" sz="2400" b="1" dirty="0">
                <a:cs typeface="Times New Roman" pitchFamily="18" charset="0"/>
              </a:rPr>
              <a:t>ΑΠΟΣΑΦΗΝΙΣΗ ΤΟΥ ΟΡΟΥ ΚΟΙΝΩΝΙΚΟΣ ΔΕΣΜΟΣ</a:t>
            </a:r>
          </a:p>
          <a:p>
            <a:pPr marL="457200" indent="-457200">
              <a:lnSpc>
                <a:spcPct val="200000"/>
              </a:lnSpc>
              <a:buFont typeface="+mj-lt"/>
              <a:buAutoNum type="arabicPeriod"/>
              <a:defRPr/>
            </a:pPr>
            <a:r>
              <a:rPr lang="el-GR" sz="2400" b="1" dirty="0">
                <a:cs typeface="Times New Roman" pitchFamily="18" charset="0"/>
              </a:rPr>
              <a:t>ΒΑΣΙΚΑ ΧΑΡΑΚΤΗΡΙΣΤΙΚΑ ΤΗΣ ΑΓΟΡΑΣ ΕΡΓΑΣΙΑΣ </a:t>
            </a:r>
          </a:p>
          <a:p>
            <a:pPr marL="457200" indent="-457200">
              <a:lnSpc>
                <a:spcPct val="200000"/>
              </a:lnSpc>
              <a:buFont typeface="+mj-lt"/>
              <a:buAutoNum type="arabicPeriod"/>
              <a:defRPr/>
            </a:pPr>
            <a:r>
              <a:rPr lang="el-GR" sz="2400" b="1" dirty="0">
                <a:cs typeface="Times New Roman" pitchFamily="18" charset="0"/>
              </a:rPr>
              <a:t>Η ΠΟΙΟΤΙΚΗ ΕΡΕΥΝΑ</a:t>
            </a:r>
          </a:p>
          <a:p>
            <a:pPr marL="457200" indent="-457200">
              <a:lnSpc>
                <a:spcPct val="200000"/>
              </a:lnSpc>
              <a:buFont typeface="+mj-lt"/>
              <a:buAutoNum type="arabicPeriod"/>
              <a:defRPr/>
            </a:pPr>
            <a:r>
              <a:rPr lang="el-GR" sz="2400" b="1" dirty="0">
                <a:cs typeface="Times New Roman" pitchFamily="18" charset="0"/>
              </a:rPr>
              <a:t>ΒΑΣΙΚΑ ΣΥΜΠΕΡΑΣΜΑΤΑ </a:t>
            </a:r>
          </a:p>
          <a:p>
            <a:pPr marL="457200" indent="-457200">
              <a:lnSpc>
                <a:spcPct val="200000"/>
              </a:lnSpc>
              <a:buFont typeface="Arial" charset="0"/>
              <a:buNone/>
              <a:defRPr/>
            </a:pPr>
            <a:endParaRPr lang="el-GR" sz="2800" dirty="0">
              <a:latin typeface="Times New Roman" pitchFamily="18" charset="0"/>
              <a:cs typeface="Times New Roman" pitchFamily="18" charset="0"/>
            </a:endParaRPr>
          </a:p>
          <a:p>
            <a:pPr>
              <a:defRPr/>
            </a:pPr>
            <a:endParaRPr lang="el-GR" sz="1600" dirty="0"/>
          </a:p>
          <a:p>
            <a:pPr lvl="1">
              <a:buFont typeface="Arial" charset="0"/>
              <a:buNone/>
              <a:defRPr/>
            </a:pPr>
            <a:r>
              <a:rPr lang="fr-FR" sz="1600" b="1" dirty="0"/>
              <a:t>	</a:t>
            </a:r>
            <a:endParaRPr lang="el-GR" sz="1600" dirty="0"/>
          </a:p>
          <a:p>
            <a:pPr>
              <a:defRPr/>
            </a:pPr>
            <a:endParaRPr lang="el-GR" sz="1400" dirty="0"/>
          </a:p>
          <a:p>
            <a:pPr eaLnBrk="1" hangingPunct="1">
              <a:buFont typeface="Arial" charset="0"/>
              <a:buNone/>
              <a:defRPr/>
            </a:pPr>
            <a:endParaRPr lang="el-GR" sz="1400" dirty="0">
              <a:latin typeface="Arial" charset="0"/>
              <a:cs typeface="Arial" charset="0"/>
            </a:endParaRPr>
          </a:p>
          <a:p>
            <a:pPr eaLnBrk="1" hangingPunct="1">
              <a:buFont typeface="Arial" charset="0"/>
              <a:buNone/>
              <a:defRPr/>
            </a:pPr>
            <a:endParaRPr lang="el-GR" sz="1400" dirty="0">
              <a:latin typeface="Arial" charset="0"/>
              <a:cs typeface="Arial" charset="0"/>
            </a:endParaRPr>
          </a:p>
          <a:p>
            <a:pPr eaLnBrk="1" hangingPunct="1">
              <a:defRPr/>
            </a:pPr>
            <a:endParaRPr lang="el-GR" sz="1400" dirty="0">
              <a:latin typeface="Arial" charset="0"/>
              <a:cs typeface="Arial" charset="0"/>
            </a:endParaRPr>
          </a:p>
          <a:p>
            <a:pPr eaLnBrk="1" hangingPunct="1">
              <a:defRPr/>
            </a:pPr>
            <a:endParaRPr lang="el-GR" sz="1400" dirty="0">
              <a:latin typeface="Arial" charset="0"/>
              <a:cs typeface="Arial" charset="0"/>
            </a:endParaRPr>
          </a:p>
          <a:p>
            <a:pPr eaLnBrk="1" hangingPunct="1">
              <a:defRPr/>
            </a:pPr>
            <a:endParaRPr lang="el-GR" sz="1400" dirty="0">
              <a:latin typeface="Arial" charset="0"/>
              <a:cs typeface="Arial" charset="0"/>
            </a:endParaRPr>
          </a:p>
          <a:p>
            <a:pPr eaLnBrk="1" hangingPunct="1">
              <a:defRPr/>
            </a:pPr>
            <a:endParaRPr lang="el-GR" dirty="0"/>
          </a:p>
        </p:txBody>
      </p:sp>
      <p:pic>
        <p:nvPicPr>
          <p:cNvPr id="17411" name="Εικόνα 1" descr="http://www.koinpolpanteion.gr/images/banner.gif"/>
          <p:cNvPicPr>
            <a:picLocks noChangeAspect="1" noChangeArrowheads="1"/>
          </p:cNvPicPr>
          <p:nvPr/>
        </p:nvPicPr>
        <p:blipFill>
          <a:blip r:embed="rId2" cstate="print"/>
          <a:srcRect/>
          <a:stretch>
            <a:fillRect/>
          </a:stretch>
        </p:blipFill>
        <p:spPr bwMode="auto">
          <a:xfrm>
            <a:off x="1446213" y="0"/>
            <a:ext cx="7697787" cy="7651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 Τίτλος"/>
          <p:cNvSpPr>
            <a:spLocks noGrp="1"/>
          </p:cNvSpPr>
          <p:nvPr>
            <p:ph type="title"/>
          </p:nvPr>
        </p:nvSpPr>
        <p:spPr>
          <a:xfrm>
            <a:off x="468313" y="765175"/>
            <a:ext cx="8229600" cy="792163"/>
          </a:xfrm>
        </p:spPr>
        <p:txBody>
          <a:bodyPr/>
          <a:lstStyle/>
          <a:p>
            <a:pPr eaLnBrk="1" hangingPunct="1"/>
            <a:br>
              <a:rPr lang="el-GR" sz="2800" b="1" dirty="0">
                <a:latin typeface="Times New Roman" pitchFamily="18" charset="0"/>
                <a:cs typeface="Times New Roman" pitchFamily="18" charset="0"/>
              </a:rPr>
            </a:br>
            <a:r>
              <a:rPr lang="el-GR" sz="2800" b="1" dirty="0">
                <a:cs typeface="Times New Roman" pitchFamily="18" charset="0"/>
              </a:rPr>
              <a:t>1. ΑΝΤΙΚΕΙΜΕΝΟ / ΥΠΟΘΕΣΗ ΕΡΓΑΣΙΑΣ</a:t>
            </a:r>
            <a:br>
              <a:rPr lang="el-GR" sz="2800" dirty="0"/>
            </a:br>
            <a:endParaRPr lang="el-GR" sz="2800" b="1" dirty="0">
              <a:cs typeface="Arial" charset="0"/>
            </a:endParaRPr>
          </a:p>
        </p:txBody>
      </p:sp>
      <p:sp>
        <p:nvSpPr>
          <p:cNvPr id="18434" name="2 - Θέση περιεχομένου"/>
          <p:cNvSpPr>
            <a:spLocks noGrp="1"/>
          </p:cNvSpPr>
          <p:nvPr>
            <p:ph idx="1"/>
          </p:nvPr>
        </p:nvSpPr>
        <p:spPr>
          <a:xfrm>
            <a:off x="468313" y="1484313"/>
            <a:ext cx="8229600" cy="5184775"/>
          </a:xfrm>
        </p:spPr>
        <p:txBody>
          <a:bodyPr/>
          <a:lstStyle/>
          <a:p>
            <a:pPr marL="0" indent="0">
              <a:buNone/>
            </a:pPr>
            <a:endParaRPr lang="el-GR" sz="2800" b="1" dirty="0">
              <a:latin typeface="Times New Roman" pitchFamily="18" charset="0"/>
              <a:cs typeface="Times New Roman" pitchFamily="18" charset="0"/>
            </a:endParaRPr>
          </a:p>
          <a:p>
            <a:pPr>
              <a:buFont typeface="Wingdings" charset="2"/>
              <a:buChar char="Ø"/>
            </a:pPr>
            <a:r>
              <a:rPr lang="el-GR" sz="3600" b="1" dirty="0">
                <a:latin typeface="+mj-lt"/>
                <a:cs typeface="Times New Roman" pitchFamily="18" charset="0"/>
              </a:rPr>
              <a:t>ΠΩΣ ΕΠΙΒΙΩΝΟΥΝ ΤΑ ΥΠΟΚΕΙΜΕΝΑ ΠΟΥ ΕΧΟΥΝ ΥΠΟΣΤΕΙ ΜΟΡΦΕΣ ΔΙΑΡΡΗΞΗΣ ΚΟΙΝΩΝΙΚΟΥ ΔΕΣΜΟΥ ΜΕΣΑ ΣΕ ΕΝΑ ΑΠΟΡΡΥΘΜΙΣΜΕΝΟ ΠΕΡΙΒΑΛΛΟΝ ΚΑΘΗΜΕΡΙΝΟΤΗΤΑΣ</a:t>
            </a:r>
          </a:p>
          <a:p>
            <a:pPr marL="457200" indent="-457200">
              <a:lnSpc>
                <a:spcPct val="200000"/>
              </a:lnSpc>
              <a:buFont typeface="Wingdings" pitchFamily="2" charset="2"/>
              <a:buChar char="Ø"/>
            </a:pPr>
            <a:r>
              <a:rPr lang="el-GR" sz="3600" b="1" dirty="0">
                <a:latin typeface="+mj-lt"/>
                <a:cs typeface="Times New Roman" pitchFamily="18" charset="0"/>
              </a:rPr>
              <a:t>ΜΕΘΟΔΟΛΟΓΙΑ</a:t>
            </a:r>
            <a:endParaRPr lang="en-US" sz="3600" b="1" dirty="0">
              <a:latin typeface="+mj-lt"/>
              <a:cs typeface="Times New Roman" pitchFamily="18" charset="0"/>
            </a:endParaRPr>
          </a:p>
          <a:p>
            <a:pPr marL="0" indent="0">
              <a:lnSpc>
                <a:spcPct val="200000"/>
              </a:lnSpc>
              <a:buNone/>
            </a:pPr>
            <a:endParaRPr lang="el-GR" sz="2800" b="1" dirty="0">
              <a:latin typeface="+mj-lt"/>
              <a:cs typeface="Times New Roman" pitchFamily="18" charset="0"/>
            </a:endParaRPr>
          </a:p>
          <a:p>
            <a:pPr marL="457200" indent="-457200">
              <a:lnSpc>
                <a:spcPct val="200000"/>
              </a:lnSpc>
              <a:buNone/>
            </a:pPr>
            <a:endParaRPr lang="el-GR" sz="2000" b="1" dirty="0">
              <a:latin typeface="Times New Roman" pitchFamily="18" charset="0"/>
              <a:cs typeface="Times New Roman" pitchFamily="18" charset="0"/>
            </a:endParaRPr>
          </a:p>
          <a:p>
            <a:pPr marL="457200" indent="-457200">
              <a:buFont typeface="Wingdings" pitchFamily="2" charset="2"/>
              <a:buChar char="Ø"/>
            </a:pPr>
            <a:endParaRPr lang="el-GR" sz="2000" b="1" dirty="0">
              <a:latin typeface="Times New Roman" pitchFamily="18" charset="0"/>
              <a:cs typeface="Times New Roman" pitchFamily="18" charset="0"/>
            </a:endParaRPr>
          </a:p>
          <a:p>
            <a:pPr marL="457200" indent="-457200">
              <a:lnSpc>
                <a:spcPct val="200000"/>
              </a:lnSpc>
              <a:buFont typeface="Arial" charset="0"/>
              <a:buNone/>
            </a:pPr>
            <a:r>
              <a:rPr lang="el-GR" sz="2800" dirty="0">
                <a:latin typeface="Times New Roman" pitchFamily="18" charset="0"/>
                <a:cs typeface="Times New Roman" pitchFamily="18" charset="0"/>
              </a:rPr>
              <a:t> </a:t>
            </a:r>
          </a:p>
          <a:p>
            <a:pPr marL="457200" indent="-457200"/>
            <a:endParaRPr lang="el-GR" sz="1600" dirty="0"/>
          </a:p>
          <a:p>
            <a:pPr lvl="1">
              <a:buFont typeface="Arial" charset="0"/>
              <a:buNone/>
            </a:pPr>
            <a:r>
              <a:rPr lang="fr-FR" sz="1600" b="1" dirty="0"/>
              <a:t>	</a:t>
            </a:r>
            <a:endParaRPr lang="el-GR" sz="1600" dirty="0"/>
          </a:p>
          <a:p>
            <a:pPr marL="457200" indent="-457200"/>
            <a:endParaRPr lang="el-GR" sz="1400" dirty="0"/>
          </a:p>
          <a:p>
            <a:pPr marL="457200" indent="-457200" eaLnBrk="1" hangingPunct="1">
              <a:buFont typeface="Arial" charset="0"/>
              <a:buNone/>
            </a:pPr>
            <a:endParaRPr lang="el-GR" sz="1400" dirty="0">
              <a:latin typeface="Arial" charset="0"/>
              <a:cs typeface="Arial" charset="0"/>
            </a:endParaRPr>
          </a:p>
          <a:p>
            <a:pPr marL="457200" indent="-457200" eaLnBrk="1" hangingPunct="1">
              <a:buFont typeface="Arial" charset="0"/>
              <a:buNone/>
            </a:pPr>
            <a:endParaRPr lang="el-GR" sz="1400" dirty="0">
              <a:latin typeface="Arial" charset="0"/>
              <a:cs typeface="Arial" charset="0"/>
            </a:endParaRPr>
          </a:p>
          <a:p>
            <a:pPr marL="457200" indent="-457200" eaLnBrk="1" hangingPunct="1"/>
            <a:endParaRPr lang="el-GR" sz="1400" dirty="0">
              <a:latin typeface="Arial" charset="0"/>
              <a:cs typeface="Arial" charset="0"/>
            </a:endParaRPr>
          </a:p>
          <a:p>
            <a:pPr marL="457200" indent="-457200" eaLnBrk="1" hangingPunct="1"/>
            <a:endParaRPr lang="el-GR" sz="1400" dirty="0">
              <a:latin typeface="Arial" charset="0"/>
              <a:cs typeface="Arial" charset="0"/>
            </a:endParaRPr>
          </a:p>
          <a:p>
            <a:pPr marL="457200" indent="-457200" eaLnBrk="1" hangingPunct="1"/>
            <a:endParaRPr lang="el-GR" sz="1400" dirty="0">
              <a:latin typeface="Arial" charset="0"/>
              <a:cs typeface="Arial" charset="0"/>
            </a:endParaRPr>
          </a:p>
          <a:p>
            <a:pPr marL="457200" indent="-457200" eaLnBrk="1" hangingPunct="1"/>
            <a:endParaRPr lang="el-GR" dirty="0"/>
          </a:p>
        </p:txBody>
      </p:sp>
      <p:pic>
        <p:nvPicPr>
          <p:cNvPr id="18435" name="Εικόνα 1" descr="http://www.koinpolpanteion.gr/images/banner.gif"/>
          <p:cNvPicPr>
            <a:picLocks noChangeAspect="1" noChangeArrowheads="1"/>
          </p:cNvPicPr>
          <p:nvPr/>
        </p:nvPicPr>
        <p:blipFill>
          <a:blip r:embed="rId2" cstate="print"/>
          <a:srcRect/>
          <a:stretch>
            <a:fillRect/>
          </a:stretch>
        </p:blipFill>
        <p:spPr bwMode="auto">
          <a:xfrm>
            <a:off x="1446213" y="0"/>
            <a:ext cx="7697787" cy="7651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 Τίτλος"/>
          <p:cNvSpPr>
            <a:spLocks noGrp="1"/>
          </p:cNvSpPr>
          <p:nvPr>
            <p:ph type="title"/>
          </p:nvPr>
        </p:nvSpPr>
        <p:spPr>
          <a:xfrm>
            <a:off x="468313" y="765175"/>
            <a:ext cx="8229600" cy="1007641"/>
          </a:xfrm>
        </p:spPr>
        <p:txBody>
          <a:bodyPr/>
          <a:lstStyle/>
          <a:p>
            <a:pPr eaLnBrk="1" hangingPunct="1"/>
            <a:br>
              <a:rPr lang="el-GR" sz="2800" b="1" dirty="0">
                <a:latin typeface="Times New Roman" pitchFamily="18" charset="0"/>
                <a:cs typeface="Times New Roman" pitchFamily="18" charset="0"/>
              </a:rPr>
            </a:br>
            <a:r>
              <a:rPr lang="el-GR" sz="2800" b="1" dirty="0">
                <a:cs typeface="Times New Roman" pitchFamily="18" charset="0"/>
              </a:rPr>
              <a:t>2. ΑΠΟΣΑΦΗΝΙΣΗ ΤΟΥ ΟΡΟΥ ΚΟΙΝΩΝΙΚΟΣ ΔΕΣΜΟΣ</a:t>
            </a:r>
            <a:br>
              <a:rPr lang="el-GR" sz="2800" dirty="0"/>
            </a:br>
            <a:endParaRPr lang="el-GR" sz="2800" b="1" dirty="0">
              <a:cs typeface="Arial" charset="0"/>
            </a:endParaRPr>
          </a:p>
        </p:txBody>
      </p:sp>
      <p:sp>
        <p:nvSpPr>
          <p:cNvPr id="19458" name="2 - Θέση περιεχομένου"/>
          <p:cNvSpPr>
            <a:spLocks noGrp="1"/>
          </p:cNvSpPr>
          <p:nvPr>
            <p:ph idx="1"/>
          </p:nvPr>
        </p:nvSpPr>
        <p:spPr>
          <a:xfrm>
            <a:off x="468313" y="1700213"/>
            <a:ext cx="8229600" cy="4897437"/>
          </a:xfrm>
        </p:spPr>
        <p:txBody>
          <a:bodyPr/>
          <a:lstStyle/>
          <a:p>
            <a:pPr marL="457200" indent="-457200">
              <a:lnSpc>
                <a:spcPct val="200000"/>
              </a:lnSpc>
              <a:buFont typeface="Wingdings" pitchFamily="2" charset="2"/>
              <a:buChar char="Ø"/>
            </a:pPr>
            <a:r>
              <a:rPr lang="el-GR" sz="2000" b="1" dirty="0">
                <a:cs typeface="Times New Roman" pitchFamily="18" charset="0"/>
              </a:rPr>
              <a:t>ΠΡΟΕΛΕΥΣΗ  ΚΑΙ ΚΑΤΑΓΩΓΗ ΤΟΥ ΟΡΟΥ</a:t>
            </a:r>
          </a:p>
          <a:p>
            <a:pPr marL="457200" indent="-457200">
              <a:lnSpc>
                <a:spcPct val="200000"/>
              </a:lnSpc>
              <a:buFont typeface="Wingdings" pitchFamily="2" charset="2"/>
              <a:buChar char="Ø"/>
            </a:pPr>
            <a:r>
              <a:rPr lang="el-GR" sz="2000" b="1" dirty="0">
                <a:cs typeface="Times New Roman" pitchFamily="18" charset="0"/>
              </a:rPr>
              <a:t>ΤΥΠΟΛΟΓΙΑ ΚΟΙΝΩΝΙΚΩΝ ΔΕΣΜΩΝ</a:t>
            </a:r>
            <a:endParaRPr lang="el-GR" sz="2800" b="1" dirty="0">
              <a:cs typeface="Times New Roman" pitchFamily="18" charset="0"/>
            </a:endParaRPr>
          </a:p>
          <a:p>
            <a:pPr marL="457200" indent="-457200">
              <a:lnSpc>
                <a:spcPct val="200000"/>
              </a:lnSpc>
              <a:buFont typeface="Wingdings" pitchFamily="2" charset="2"/>
              <a:buChar char="Ø"/>
            </a:pPr>
            <a:r>
              <a:rPr lang="el-GR" sz="2000" b="1" dirty="0">
                <a:cs typeface="Times New Roman" pitchFamily="18" charset="0"/>
              </a:rPr>
              <a:t>Ο ΔΕΣΜΟΣ ΤΟΥ ΑΙΜΑΤΟΣ ΚΑΙ ΤΗΣ ΣΥΓΓΕΝΕΙΑΣ</a:t>
            </a:r>
          </a:p>
          <a:p>
            <a:pPr marL="457200" indent="-457200">
              <a:lnSpc>
                <a:spcPct val="200000"/>
              </a:lnSpc>
              <a:buFont typeface="Wingdings" pitchFamily="2" charset="2"/>
              <a:buChar char="Ø"/>
            </a:pPr>
            <a:r>
              <a:rPr lang="el-GR" sz="2000" b="1" dirty="0">
                <a:cs typeface="Times New Roman" pitchFamily="18" charset="0"/>
              </a:rPr>
              <a:t>Ο ΟΡΓΑΝΙΚΟΣ ΔΕΣΜΟΣ</a:t>
            </a:r>
          </a:p>
          <a:p>
            <a:pPr marL="457200" indent="-457200">
              <a:lnSpc>
                <a:spcPct val="200000"/>
              </a:lnSpc>
              <a:buFont typeface="Wingdings" pitchFamily="2" charset="2"/>
              <a:buChar char="Ø"/>
            </a:pPr>
            <a:r>
              <a:rPr lang="el-GR" sz="2000" b="1" dirty="0">
                <a:cs typeface="Times New Roman" pitchFamily="18" charset="0"/>
              </a:rPr>
              <a:t>Ο ΔΕΣΜΟΣ ΤΩΝ ΕΛΕΥΘΕΡΩΝ ΕΠΙΛΟΓΩΝ</a:t>
            </a:r>
          </a:p>
          <a:p>
            <a:pPr marL="457200" indent="-457200">
              <a:lnSpc>
                <a:spcPct val="200000"/>
              </a:lnSpc>
              <a:buFont typeface="Wingdings" pitchFamily="2" charset="2"/>
              <a:buChar char="Ø"/>
            </a:pPr>
            <a:r>
              <a:rPr lang="el-GR" sz="2000" b="1" dirty="0">
                <a:cs typeface="Times New Roman" pitchFamily="18" charset="0"/>
              </a:rPr>
              <a:t>Ο ΠΝΕΥΜΑΤΙΚΟΣ ΚΑΙ ΕΚΠΑΙΔΕΥΤΙΚΟΣ ΔΕΣΜΟΣ </a:t>
            </a:r>
          </a:p>
          <a:p>
            <a:pPr marL="457200" indent="-457200">
              <a:lnSpc>
                <a:spcPct val="200000"/>
              </a:lnSpc>
              <a:buFont typeface="Wingdings" pitchFamily="2" charset="2"/>
              <a:buChar char="Ø"/>
            </a:pPr>
            <a:r>
              <a:rPr lang="el-GR" sz="2000" b="1" dirty="0">
                <a:cs typeface="Times New Roman" pitchFamily="18" charset="0"/>
              </a:rPr>
              <a:t>Ο ΔΕΣΜΟΣ ΤΩΝ ΣΥΛΛΟΓΙΚΩΝ ΤΑΥΤΟΤΗΤΩΝ</a:t>
            </a:r>
          </a:p>
          <a:p>
            <a:pPr marL="457200" indent="-457200">
              <a:buFont typeface="Arial" charset="0"/>
              <a:buNone/>
            </a:pPr>
            <a:endParaRPr lang="el-GR" sz="2800" b="1" dirty="0">
              <a:latin typeface="Times New Roman" pitchFamily="18" charset="0"/>
              <a:cs typeface="Times New Roman" pitchFamily="18" charset="0"/>
            </a:endParaRPr>
          </a:p>
          <a:p>
            <a:pPr marL="457200" indent="-457200">
              <a:lnSpc>
                <a:spcPct val="150000"/>
              </a:lnSpc>
              <a:buFont typeface="Wingdings" pitchFamily="2" charset="2"/>
              <a:buChar char="Ø"/>
            </a:pPr>
            <a:endParaRPr lang="el-GR" sz="2800" b="1" dirty="0">
              <a:latin typeface="Times New Roman" pitchFamily="18" charset="0"/>
              <a:cs typeface="Times New Roman" pitchFamily="18" charset="0"/>
            </a:endParaRPr>
          </a:p>
          <a:p>
            <a:pPr marL="457200" indent="-457200">
              <a:lnSpc>
                <a:spcPct val="150000"/>
              </a:lnSpc>
              <a:buFont typeface="Arial" charset="0"/>
              <a:buNone/>
            </a:pPr>
            <a:endParaRPr lang="el-GR" sz="2000" b="1" dirty="0">
              <a:latin typeface="Times New Roman" pitchFamily="18" charset="0"/>
              <a:cs typeface="Times New Roman" pitchFamily="18" charset="0"/>
            </a:endParaRPr>
          </a:p>
          <a:p>
            <a:pPr marL="457200" indent="-457200">
              <a:lnSpc>
                <a:spcPct val="200000"/>
              </a:lnSpc>
              <a:buFont typeface="Arial" charset="0"/>
              <a:buNone/>
            </a:pPr>
            <a:endParaRPr lang="el-GR" sz="2800" dirty="0">
              <a:latin typeface="Times New Roman" pitchFamily="18" charset="0"/>
              <a:cs typeface="Times New Roman" pitchFamily="18" charset="0"/>
            </a:endParaRPr>
          </a:p>
          <a:p>
            <a:pPr marL="457200" indent="-457200"/>
            <a:endParaRPr lang="el-GR" sz="1600" dirty="0"/>
          </a:p>
          <a:p>
            <a:pPr lvl="1">
              <a:buFont typeface="Arial" charset="0"/>
              <a:buNone/>
            </a:pPr>
            <a:r>
              <a:rPr lang="fr-FR" sz="1600" b="1" dirty="0"/>
              <a:t>	</a:t>
            </a:r>
            <a:endParaRPr lang="el-GR" sz="1600" dirty="0"/>
          </a:p>
          <a:p>
            <a:pPr marL="457200" indent="-457200"/>
            <a:endParaRPr lang="el-GR" sz="1400" dirty="0"/>
          </a:p>
          <a:p>
            <a:pPr marL="457200" indent="-457200" eaLnBrk="1" hangingPunct="1">
              <a:buFont typeface="Arial" charset="0"/>
              <a:buNone/>
            </a:pPr>
            <a:endParaRPr lang="el-GR" sz="1400" dirty="0">
              <a:latin typeface="Arial" charset="0"/>
              <a:cs typeface="Arial" charset="0"/>
            </a:endParaRPr>
          </a:p>
          <a:p>
            <a:pPr marL="457200" indent="-457200" eaLnBrk="1" hangingPunct="1">
              <a:buFont typeface="Arial" charset="0"/>
              <a:buNone/>
            </a:pPr>
            <a:endParaRPr lang="el-GR" sz="1400" dirty="0">
              <a:latin typeface="Arial" charset="0"/>
              <a:cs typeface="Arial" charset="0"/>
            </a:endParaRPr>
          </a:p>
          <a:p>
            <a:pPr marL="457200" indent="-457200" eaLnBrk="1" hangingPunct="1"/>
            <a:endParaRPr lang="el-GR" sz="1400" dirty="0">
              <a:latin typeface="Arial" charset="0"/>
              <a:cs typeface="Arial" charset="0"/>
            </a:endParaRPr>
          </a:p>
          <a:p>
            <a:pPr marL="457200" indent="-457200" eaLnBrk="1" hangingPunct="1"/>
            <a:endParaRPr lang="el-GR" sz="1400" dirty="0">
              <a:latin typeface="Arial" charset="0"/>
              <a:cs typeface="Arial" charset="0"/>
            </a:endParaRPr>
          </a:p>
          <a:p>
            <a:pPr marL="457200" indent="-457200" eaLnBrk="1" hangingPunct="1"/>
            <a:endParaRPr lang="el-GR" sz="1400" dirty="0">
              <a:latin typeface="Arial" charset="0"/>
              <a:cs typeface="Arial" charset="0"/>
            </a:endParaRPr>
          </a:p>
          <a:p>
            <a:pPr marL="457200" indent="-457200" eaLnBrk="1" hangingPunct="1"/>
            <a:endParaRPr lang="el-GR" dirty="0"/>
          </a:p>
        </p:txBody>
      </p:sp>
      <p:pic>
        <p:nvPicPr>
          <p:cNvPr id="19459" name="Εικόνα 1" descr="http://www.koinpolpanteion.gr/images/banner.gif"/>
          <p:cNvPicPr>
            <a:picLocks noChangeAspect="1" noChangeArrowheads="1"/>
          </p:cNvPicPr>
          <p:nvPr/>
        </p:nvPicPr>
        <p:blipFill>
          <a:blip r:embed="rId2" cstate="print"/>
          <a:srcRect/>
          <a:stretch>
            <a:fillRect/>
          </a:stretch>
        </p:blipFill>
        <p:spPr bwMode="auto">
          <a:xfrm>
            <a:off x="1446213" y="0"/>
            <a:ext cx="7697787" cy="765175"/>
          </a:xfrm>
          <a:prstGeom prst="rect">
            <a:avLst/>
          </a:prstGeom>
          <a:noFill/>
          <a:ln w="9525">
            <a:noFill/>
            <a:miter lim="800000"/>
            <a:headEnd/>
            <a:tailEnd/>
          </a:ln>
        </p:spPr>
      </p:pic>
    </p:spTree>
    <p:extLst>
      <p:ext uri="{BB962C8B-B14F-4D97-AF65-F5344CB8AC3E}">
        <p14:creationId xmlns:p14="http://schemas.microsoft.com/office/powerpoint/2010/main" val="488288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 Τίτλος"/>
          <p:cNvSpPr>
            <a:spLocks noGrp="1"/>
          </p:cNvSpPr>
          <p:nvPr>
            <p:ph type="title"/>
          </p:nvPr>
        </p:nvSpPr>
        <p:spPr>
          <a:xfrm>
            <a:off x="468313" y="765175"/>
            <a:ext cx="8229600" cy="1007641"/>
          </a:xfrm>
        </p:spPr>
        <p:txBody>
          <a:bodyPr/>
          <a:lstStyle/>
          <a:p>
            <a:pPr eaLnBrk="1" hangingPunct="1"/>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r>
              <a:rPr lang="el-GR" sz="2800" b="1" dirty="0">
                <a:latin typeface="Times New Roman" pitchFamily="18" charset="0"/>
                <a:cs typeface="Times New Roman" pitchFamily="18" charset="0"/>
              </a:rPr>
              <a:t>3. </a:t>
            </a:r>
            <a:r>
              <a:rPr lang="el-GR" sz="2800" b="1" dirty="0">
                <a:cs typeface="Times New Roman" pitchFamily="18" charset="0"/>
              </a:rPr>
              <a:t>ΒΑΣΙΚΑ ΧΑΡΑΚΤΗΡΙΣΤΙΚΑ ΤΗΣ ΑΓΟΡΑΣ ΕΡΓΑΣΙΑΣ </a:t>
            </a:r>
            <a:br>
              <a:rPr lang="el-GR" sz="2800" b="1" dirty="0">
                <a:cs typeface="Times New Roman" pitchFamily="18" charset="0"/>
              </a:rPr>
            </a:br>
            <a:br>
              <a:rPr lang="el-GR" sz="2800" dirty="0"/>
            </a:br>
            <a:endParaRPr lang="el-GR" sz="2800" b="1" dirty="0">
              <a:cs typeface="Arial" charset="0"/>
            </a:endParaRPr>
          </a:p>
        </p:txBody>
      </p:sp>
      <p:sp>
        <p:nvSpPr>
          <p:cNvPr id="19458" name="2 - Θέση περιεχομένου"/>
          <p:cNvSpPr>
            <a:spLocks noGrp="1"/>
          </p:cNvSpPr>
          <p:nvPr>
            <p:ph idx="1"/>
          </p:nvPr>
        </p:nvSpPr>
        <p:spPr>
          <a:xfrm>
            <a:off x="468313" y="1700213"/>
            <a:ext cx="8229600" cy="4897437"/>
          </a:xfrm>
        </p:spPr>
        <p:txBody>
          <a:bodyPr/>
          <a:lstStyle/>
          <a:p>
            <a:r>
              <a:rPr lang="el-GR" sz="2400" b="1" dirty="0">
                <a:cs typeface="Times New Roman" pitchFamily="18" charset="0"/>
              </a:rPr>
              <a:t>ΠΕΡΊΟΔΟΣ 2008-ΣΗΜΕΡΑ</a:t>
            </a:r>
          </a:p>
          <a:p>
            <a:r>
              <a:rPr lang="el-GR" sz="2400" b="1" dirty="0">
                <a:cs typeface="Times New Roman" pitchFamily="18" charset="0"/>
              </a:rPr>
              <a:t>Διόγκωση όλων των προηγούμενων παθογενειών της αγοράς εργασίας</a:t>
            </a:r>
          </a:p>
          <a:p>
            <a:r>
              <a:rPr lang="el-GR" sz="2400" b="1" dirty="0">
                <a:cs typeface="Times New Roman" pitchFamily="18" charset="0"/>
              </a:rPr>
              <a:t>Ευθραυστοποίηση και φτωχοποίηση του συνόλου των πληθυσμών που διαμένουν στην ελληνική επικράτεια</a:t>
            </a:r>
          </a:p>
          <a:p>
            <a:r>
              <a:rPr lang="el-GR" sz="2400" b="1" dirty="0">
                <a:cs typeface="Times New Roman" pitchFamily="18" charset="0"/>
              </a:rPr>
              <a:t>Ιδιαίτερα δραματικές οι επιπτώσεις στον ιδιωτικό τομέα και στις μικρομεσαίες επιχειρήσεις </a:t>
            </a:r>
          </a:p>
          <a:p>
            <a:r>
              <a:rPr lang="el-GR" sz="2400" b="1" dirty="0">
                <a:cs typeface="Times New Roman" pitchFamily="18" charset="0"/>
              </a:rPr>
              <a:t>Ενας άνεργος για κάθε δύο απασχολούμενους</a:t>
            </a:r>
          </a:p>
          <a:p>
            <a:r>
              <a:rPr lang="el-GR" sz="2400" b="1" dirty="0">
                <a:cs typeface="Times New Roman" pitchFamily="18" charset="0"/>
              </a:rPr>
              <a:t>Ευπαθείς ομάδες όπως οι μετανάστες, οι νέοι και οι γυναίκες εμφανίζονται ως πρωταθλητές στην ανεργία με ποσοστά κοντά ή πάνω από 50%</a:t>
            </a:r>
          </a:p>
          <a:p>
            <a:endParaRPr lang="el-GR" sz="2400" b="1" dirty="0">
              <a:cs typeface="Times New Roman" pitchFamily="18" charset="0"/>
            </a:endParaRPr>
          </a:p>
          <a:p>
            <a:endParaRPr lang="el-GR" sz="2400" b="1" dirty="0">
              <a:cs typeface="Times New Roman" pitchFamily="18" charset="0"/>
            </a:endParaRPr>
          </a:p>
          <a:p>
            <a:pPr marL="457200" indent="-457200">
              <a:lnSpc>
                <a:spcPct val="150000"/>
              </a:lnSpc>
              <a:buFont typeface="Wingdings" pitchFamily="2" charset="2"/>
              <a:buChar char="Ø"/>
            </a:pPr>
            <a:endParaRPr lang="el-GR" sz="2800" b="1" dirty="0">
              <a:latin typeface="Times New Roman" pitchFamily="18" charset="0"/>
              <a:cs typeface="Times New Roman" pitchFamily="18" charset="0"/>
            </a:endParaRPr>
          </a:p>
          <a:p>
            <a:pPr marL="457200" indent="-457200">
              <a:lnSpc>
                <a:spcPct val="150000"/>
              </a:lnSpc>
              <a:buFont typeface="Arial" charset="0"/>
              <a:buNone/>
            </a:pPr>
            <a:endParaRPr lang="el-GR" sz="2000" b="1" dirty="0">
              <a:latin typeface="Times New Roman" pitchFamily="18" charset="0"/>
              <a:cs typeface="Times New Roman" pitchFamily="18" charset="0"/>
            </a:endParaRPr>
          </a:p>
          <a:p>
            <a:pPr marL="457200" indent="-457200">
              <a:lnSpc>
                <a:spcPct val="200000"/>
              </a:lnSpc>
              <a:buFont typeface="Arial" charset="0"/>
              <a:buNone/>
            </a:pPr>
            <a:endParaRPr lang="el-GR" sz="2800" dirty="0">
              <a:latin typeface="Times New Roman" pitchFamily="18" charset="0"/>
              <a:cs typeface="Times New Roman" pitchFamily="18" charset="0"/>
            </a:endParaRPr>
          </a:p>
          <a:p>
            <a:pPr marL="457200" indent="-457200"/>
            <a:endParaRPr lang="el-GR" sz="1600" dirty="0"/>
          </a:p>
          <a:p>
            <a:pPr lvl="1">
              <a:buFont typeface="Arial" charset="0"/>
              <a:buNone/>
            </a:pPr>
            <a:r>
              <a:rPr lang="fr-FR" sz="1600" b="1" dirty="0"/>
              <a:t>	</a:t>
            </a:r>
            <a:endParaRPr lang="el-GR" sz="1600" dirty="0"/>
          </a:p>
          <a:p>
            <a:pPr marL="457200" indent="-457200"/>
            <a:endParaRPr lang="el-GR" sz="1400" dirty="0"/>
          </a:p>
          <a:p>
            <a:pPr marL="457200" indent="-457200" eaLnBrk="1" hangingPunct="1">
              <a:buFont typeface="Arial" charset="0"/>
              <a:buNone/>
            </a:pPr>
            <a:endParaRPr lang="el-GR" sz="1400" dirty="0">
              <a:latin typeface="Arial" charset="0"/>
              <a:cs typeface="Arial" charset="0"/>
            </a:endParaRPr>
          </a:p>
          <a:p>
            <a:pPr marL="457200" indent="-457200" eaLnBrk="1" hangingPunct="1">
              <a:buFont typeface="Arial" charset="0"/>
              <a:buNone/>
            </a:pPr>
            <a:endParaRPr lang="el-GR" sz="1400" dirty="0">
              <a:latin typeface="Arial" charset="0"/>
              <a:cs typeface="Arial" charset="0"/>
            </a:endParaRPr>
          </a:p>
          <a:p>
            <a:pPr marL="457200" indent="-457200" eaLnBrk="1" hangingPunct="1"/>
            <a:endParaRPr lang="el-GR" sz="1400" dirty="0">
              <a:latin typeface="Arial" charset="0"/>
              <a:cs typeface="Arial" charset="0"/>
            </a:endParaRPr>
          </a:p>
          <a:p>
            <a:pPr marL="457200" indent="-457200" eaLnBrk="1" hangingPunct="1"/>
            <a:endParaRPr lang="el-GR" sz="1400" dirty="0">
              <a:latin typeface="Arial" charset="0"/>
              <a:cs typeface="Arial" charset="0"/>
            </a:endParaRPr>
          </a:p>
          <a:p>
            <a:pPr marL="457200" indent="-457200" eaLnBrk="1" hangingPunct="1"/>
            <a:endParaRPr lang="el-GR" sz="1400" dirty="0">
              <a:latin typeface="Arial" charset="0"/>
              <a:cs typeface="Arial" charset="0"/>
            </a:endParaRPr>
          </a:p>
          <a:p>
            <a:pPr marL="457200" indent="-457200" eaLnBrk="1" hangingPunct="1"/>
            <a:endParaRPr lang="el-GR" dirty="0"/>
          </a:p>
        </p:txBody>
      </p:sp>
      <p:pic>
        <p:nvPicPr>
          <p:cNvPr id="19459" name="Εικόνα 1" descr="http://www.koinpolpanteion.gr/images/banner.gif"/>
          <p:cNvPicPr>
            <a:picLocks noChangeAspect="1" noChangeArrowheads="1"/>
          </p:cNvPicPr>
          <p:nvPr/>
        </p:nvPicPr>
        <p:blipFill>
          <a:blip r:embed="rId2" cstate="print"/>
          <a:srcRect/>
          <a:stretch>
            <a:fillRect/>
          </a:stretch>
        </p:blipFill>
        <p:spPr bwMode="auto">
          <a:xfrm>
            <a:off x="1446213" y="0"/>
            <a:ext cx="7697787" cy="765175"/>
          </a:xfrm>
          <a:prstGeom prst="rect">
            <a:avLst/>
          </a:prstGeom>
          <a:noFill/>
          <a:ln w="9525">
            <a:noFill/>
            <a:miter lim="800000"/>
            <a:headEnd/>
            <a:tailEnd/>
          </a:ln>
        </p:spPr>
      </p:pic>
    </p:spTree>
    <p:extLst>
      <p:ext uri="{BB962C8B-B14F-4D97-AF65-F5344CB8AC3E}">
        <p14:creationId xmlns:p14="http://schemas.microsoft.com/office/powerpoint/2010/main" val="834268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 Τίτλος"/>
          <p:cNvSpPr>
            <a:spLocks noGrp="1"/>
          </p:cNvSpPr>
          <p:nvPr>
            <p:ph type="title"/>
          </p:nvPr>
        </p:nvSpPr>
        <p:spPr>
          <a:xfrm>
            <a:off x="468313" y="765175"/>
            <a:ext cx="8229600" cy="1007641"/>
          </a:xfrm>
        </p:spPr>
        <p:txBody>
          <a:bodyPr/>
          <a:lstStyle/>
          <a:p>
            <a:pPr eaLnBrk="1" hangingPunct="1"/>
            <a:br>
              <a:rPr lang="el-GR" sz="2800" b="1" dirty="0">
                <a:latin typeface="Times New Roman" pitchFamily="18" charset="0"/>
                <a:cs typeface="Times New Roman" pitchFamily="18" charset="0"/>
              </a:rPr>
            </a:br>
            <a:br>
              <a:rPr lang="el-GR" sz="2800" b="1" dirty="0">
                <a:latin typeface="Times New Roman" pitchFamily="18" charset="0"/>
                <a:cs typeface="Times New Roman" pitchFamily="18" charset="0"/>
              </a:rPr>
            </a:br>
            <a:r>
              <a:rPr lang="el-GR" sz="2800" b="1" dirty="0">
                <a:latin typeface="Times New Roman" pitchFamily="18" charset="0"/>
                <a:cs typeface="Times New Roman" pitchFamily="18" charset="0"/>
              </a:rPr>
              <a:t>3. </a:t>
            </a:r>
            <a:r>
              <a:rPr lang="el-GR" sz="2800" b="1" dirty="0">
                <a:cs typeface="Times New Roman" pitchFamily="18" charset="0"/>
              </a:rPr>
              <a:t>ΒΑΣΙΚΑ ΧΑΡΑΚΤΗΡΙΣΤΙΚΑ ΤΗΣ ΑΓΟΡΑΣ ΕΡΓΑΣΙΑΣ </a:t>
            </a:r>
            <a:br>
              <a:rPr lang="el-GR" sz="2800" b="1" dirty="0">
                <a:cs typeface="Times New Roman" pitchFamily="18" charset="0"/>
              </a:rPr>
            </a:br>
            <a:br>
              <a:rPr lang="el-GR" sz="2800" dirty="0"/>
            </a:br>
            <a:endParaRPr lang="el-GR" sz="2800" b="1" dirty="0">
              <a:cs typeface="Arial" charset="0"/>
            </a:endParaRPr>
          </a:p>
        </p:txBody>
      </p:sp>
      <p:sp>
        <p:nvSpPr>
          <p:cNvPr id="19458" name="2 - Θέση περιεχομένου"/>
          <p:cNvSpPr>
            <a:spLocks noGrp="1"/>
          </p:cNvSpPr>
          <p:nvPr>
            <p:ph idx="1"/>
          </p:nvPr>
        </p:nvSpPr>
        <p:spPr>
          <a:xfrm>
            <a:off x="468313" y="1700213"/>
            <a:ext cx="8229600" cy="4897437"/>
          </a:xfrm>
        </p:spPr>
        <p:txBody>
          <a:bodyPr/>
          <a:lstStyle/>
          <a:p>
            <a:r>
              <a:rPr lang="el-GR" sz="2400" b="1" dirty="0">
                <a:cs typeface="Times New Roman" pitchFamily="18" charset="0"/>
              </a:rPr>
              <a:t>ΔΥΟ ΥΠΟ-ΠΕΡΙΟΔΟΙ</a:t>
            </a:r>
          </a:p>
          <a:p>
            <a:r>
              <a:rPr lang="el-GR" sz="2400" b="1" u="sng" dirty="0">
                <a:cs typeface="Times New Roman" pitchFamily="18" charset="0"/>
              </a:rPr>
              <a:t>2008-2012</a:t>
            </a:r>
          </a:p>
          <a:p>
            <a:r>
              <a:rPr lang="el-GR" sz="2400" b="1" dirty="0">
                <a:cs typeface="Times New Roman"/>
              </a:rPr>
              <a:t>Βίαιη μετατόπιση της αγοράς εργασίας προς την ανεργία και τις ευέλικτες μορφές απασχόλησης</a:t>
            </a:r>
          </a:p>
          <a:p>
            <a:r>
              <a:rPr lang="el-GR" sz="2400" b="1" dirty="0">
                <a:cs typeface="Times New Roman"/>
              </a:rPr>
              <a:t>Κατακόρυφη αύξηση της ανεργίας και νομιμοποίηση προηγούμενων παράνομων πρακτικών</a:t>
            </a:r>
          </a:p>
          <a:p>
            <a:r>
              <a:rPr lang="el-GR" sz="2400" b="1" u="sng" dirty="0">
                <a:cs typeface="Times New Roman" pitchFamily="18" charset="0"/>
              </a:rPr>
              <a:t>2012-2016</a:t>
            </a:r>
          </a:p>
          <a:p>
            <a:r>
              <a:rPr lang="el-GR" sz="2400" b="1" dirty="0">
                <a:cs typeface="Times New Roman" pitchFamily="18" charset="0"/>
              </a:rPr>
              <a:t>Θεσμικές προσπάθειες συγκράτησης της ανεργίας και των ομαδικών απολύσεων</a:t>
            </a:r>
          </a:p>
          <a:p>
            <a:r>
              <a:rPr lang="el-GR" sz="2400" b="1" dirty="0">
                <a:cs typeface="Times New Roman" pitchFamily="18" charset="0"/>
              </a:rPr>
              <a:t>Εμφάνιση εναλλακτικών πρακτικών για ανάπτυξη στρατηγικών επιβίωσης και αντιμετώπισης της κατάστασης</a:t>
            </a:r>
          </a:p>
          <a:p>
            <a:endParaRPr lang="el-GR" sz="2400" b="1" dirty="0">
              <a:cs typeface="Times New Roman" pitchFamily="18" charset="0"/>
            </a:endParaRPr>
          </a:p>
          <a:p>
            <a:endParaRPr lang="el-GR" sz="2400" b="1" dirty="0">
              <a:cs typeface="Times New Roman" pitchFamily="18" charset="0"/>
            </a:endParaRPr>
          </a:p>
          <a:p>
            <a:pPr marL="457200" indent="-457200">
              <a:lnSpc>
                <a:spcPct val="150000"/>
              </a:lnSpc>
              <a:buFont typeface="Wingdings" pitchFamily="2" charset="2"/>
              <a:buChar char="Ø"/>
            </a:pPr>
            <a:endParaRPr lang="el-GR" sz="2800" b="1" dirty="0">
              <a:latin typeface="Times New Roman" pitchFamily="18" charset="0"/>
              <a:cs typeface="Times New Roman" pitchFamily="18" charset="0"/>
            </a:endParaRPr>
          </a:p>
          <a:p>
            <a:pPr marL="457200" indent="-457200">
              <a:lnSpc>
                <a:spcPct val="150000"/>
              </a:lnSpc>
              <a:buFont typeface="Arial" charset="0"/>
              <a:buNone/>
            </a:pPr>
            <a:endParaRPr lang="el-GR" sz="2000" b="1" dirty="0">
              <a:latin typeface="Times New Roman" pitchFamily="18" charset="0"/>
              <a:cs typeface="Times New Roman" pitchFamily="18" charset="0"/>
            </a:endParaRPr>
          </a:p>
          <a:p>
            <a:pPr marL="457200" indent="-457200">
              <a:lnSpc>
                <a:spcPct val="200000"/>
              </a:lnSpc>
              <a:buFont typeface="Arial" charset="0"/>
              <a:buNone/>
            </a:pPr>
            <a:endParaRPr lang="el-GR" sz="2800" dirty="0">
              <a:latin typeface="Times New Roman" pitchFamily="18" charset="0"/>
              <a:cs typeface="Times New Roman" pitchFamily="18" charset="0"/>
            </a:endParaRPr>
          </a:p>
          <a:p>
            <a:pPr marL="457200" indent="-457200"/>
            <a:endParaRPr lang="el-GR" sz="1600" dirty="0"/>
          </a:p>
          <a:p>
            <a:pPr lvl="1">
              <a:buFont typeface="Arial" charset="0"/>
              <a:buNone/>
            </a:pPr>
            <a:r>
              <a:rPr lang="fr-FR" sz="1600" b="1" dirty="0"/>
              <a:t>	</a:t>
            </a:r>
            <a:endParaRPr lang="el-GR" sz="1600" dirty="0"/>
          </a:p>
          <a:p>
            <a:pPr marL="457200" indent="-457200"/>
            <a:endParaRPr lang="el-GR" sz="1400" dirty="0"/>
          </a:p>
          <a:p>
            <a:pPr marL="457200" indent="-457200" eaLnBrk="1" hangingPunct="1">
              <a:buFont typeface="Arial" charset="0"/>
              <a:buNone/>
            </a:pPr>
            <a:endParaRPr lang="el-GR" sz="1400" dirty="0">
              <a:latin typeface="Arial" charset="0"/>
              <a:cs typeface="Arial" charset="0"/>
            </a:endParaRPr>
          </a:p>
          <a:p>
            <a:pPr marL="457200" indent="-457200" eaLnBrk="1" hangingPunct="1">
              <a:buFont typeface="Arial" charset="0"/>
              <a:buNone/>
            </a:pPr>
            <a:endParaRPr lang="el-GR" sz="1400" dirty="0">
              <a:latin typeface="Arial" charset="0"/>
              <a:cs typeface="Arial" charset="0"/>
            </a:endParaRPr>
          </a:p>
          <a:p>
            <a:pPr marL="457200" indent="-457200" eaLnBrk="1" hangingPunct="1"/>
            <a:endParaRPr lang="el-GR" sz="1400" dirty="0">
              <a:latin typeface="Arial" charset="0"/>
              <a:cs typeface="Arial" charset="0"/>
            </a:endParaRPr>
          </a:p>
          <a:p>
            <a:pPr marL="457200" indent="-457200" eaLnBrk="1" hangingPunct="1"/>
            <a:endParaRPr lang="el-GR" sz="1400" dirty="0">
              <a:latin typeface="Arial" charset="0"/>
              <a:cs typeface="Arial" charset="0"/>
            </a:endParaRPr>
          </a:p>
          <a:p>
            <a:pPr marL="457200" indent="-457200" eaLnBrk="1" hangingPunct="1"/>
            <a:endParaRPr lang="el-GR" sz="1400" dirty="0">
              <a:latin typeface="Arial" charset="0"/>
              <a:cs typeface="Arial" charset="0"/>
            </a:endParaRPr>
          </a:p>
          <a:p>
            <a:pPr marL="457200" indent="-457200" eaLnBrk="1" hangingPunct="1"/>
            <a:endParaRPr lang="el-GR" dirty="0"/>
          </a:p>
        </p:txBody>
      </p:sp>
      <p:pic>
        <p:nvPicPr>
          <p:cNvPr id="19459" name="Εικόνα 1" descr="http://www.koinpolpanteion.gr/images/banner.gif"/>
          <p:cNvPicPr>
            <a:picLocks noChangeAspect="1" noChangeArrowheads="1"/>
          </p:cNvPicPr>
          <p:nvPr/>
        </p:nvPicPr>
        <p:blipFill>
          <a:blip r:embed="rId2" cstate="print"/>
          <a:srcRect/>
          <a:stretch>
            <a:fillRect/>
          </a:stretch>
        </p:blipFill>
        <p:spPr bwMode="auto">
          <a:xfrm>
            <a:off x="1446213" y="0"/>
            <a:ext cx="7697787" cy="765175"/>
          </a:xfrm>
          <a:prstGeom prst="rect">
            <a:avLst/>
          </a:prstGeom>
          <a:noFill/>
          <a:ln w="9525">
            <a:noFill/>
            <a:miter lim="800000"/>
            <a:headEnd/>
            <a:tailEnd/>
          </a:ln>
        </p:spPr>
      </p:pic>
    </p:spTree>
    <p:extLst>
      <p:ext uri="{BB962C8B-B14F-4D97-AF65-F5344CB8AC3E}">
        <p14:creationId xmlns:p14="http://schemas.microsoft.com/office/powerpoint/2010/main" val="2907217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354162"/>
          </a:xfrm>
        </p:spPr>
        <p:txBody>
          <a:bodyPr/>
          <a:lstStyle/>
          <a:p>
            <a:r>
              <a:rPr lang="el-GR" sz="2800" b="1" dirty="0">
                <a:cs typeface="Times New Roman" pitchFamily="18" charset="0"/>
              </a:rPr>
              <a:t>4. ΑΠΟΤΕΛΕΣΜΑΤΑ ΤΗΣ ΠΟΙΟΤΙΚΗΣ ΕΡΕΥΝΑΣ ΣΕ ΑΝΕΡΓΟΥΣ ΚΑΙ ΦΤΩΧΟΥΣ ΕΡΓΑΖΟΜΕΝΟΥΣ</a:t>
            </a:r>
          </a:p>
        </p:txBody>
      </p:sp>
      <p:sp>
        <p:nvSpPr>
          <p:cNvPr id="3" name="2 - Θέση περιεχομένου"/>
          <p:cNvSpPr>
            <a:spLocks noGrp="1"/>
          </p:cNvSpPr>
          <p:nvPr>
            <p:ph idx="1"/>
          </p:nvPr>
        </p:nvSpPr>
        <p:spPr>
          <a:xfrm>
            <a:off x="457200" y="1600200"/>
            <a:ext cx="8229600" cy="4925144"/>
          </a:xfrm>
        </p:spPr>
        <p:txBody>
          <a:bodyPr/>
          <a:lstStyle/>
          <a:p>
            <a:r>
              <a:rPr lang="el-GR" sz="2400" dirty="0"/>
              <a:t>Ερ: Και πως βιώνεις μια τόσο δύσκολη κατάσταση;</a:t>
            </a:r>
            <a:endParaRPr lang="en-US" sz="2400" dirty="0"/>
          </a:p>
          <a:p>
            <a:r>
              <a:rPr lang="el-GR" sz="2400" dirty="0"/>
              <a:t>Απ: Πως βιώνω αυτή την δύσκολη κατάσταση (σιγή). Τι μου προξενεί. Μου προξενεί, ξέρω γω, αδυναμία να κάνω κάτι. Νιώθω παγιδευμένος. Παρόλο που δουλεύεις και κάνεις ότι μπορείς αισθάνομαι ότι είμαι σ’ ένα φαύλο κύκλο και τρέχω, τρέχω, τρέχω και δεν κάνω τίποτα.</a:t>
            </a:r>
            <a:endParaRPr lang="en-US" sz="2400" dirty="0"/>
          </a:p>
          <a:p>
            <a:r>
              <a:rPr lang="el-GR" sz="2400" dirty="0"/>
              <a:t>Ερ: Πως νιώθεις δηλαδή;</a:t>
            </a:r>
            <a:endParaRPr lang="en-US" sz="2400" dirty="0"/>
          </a:p>
          <a:p>
            <a:r>
              <a:rPr lang="el-GR" sz="2400" dirty="0"/>
              <a:t>Απ: Νιώθω σαν εκείνο το ποντικάκι που το βάζουν στη ρόδα και τρέχει, τρέχει, τρέχει και στο τέλος δεν κάνει τίποτα. Που κουράζεται και του βγαίνει η γλώσσα έξω. Και βρίσκεται πάντα στο ίδιο σημείο(συν.Ν.4)</a:t>
            </a:r>
            <a:endParaRPr lang="en-US" sz="2400" dirty="0"/>
          </a:p>
          <a:p>
            <a:pPr>
              <a:lnSpc>
                <a:spcPct val="200000"/>
              </a:lnSpc>
              <a:buFont typeface="Wingdings" pitchFamily="2" charset="2"/>
              <a:buChar char="Ø"/>
            </a:pPr>
            <a:endParaRPr lang="el-GR" sz="2000"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354162"/>
          </a:xfrm>
        </p:spPr>
        <p:txBody>
          <a:bodyPr/>
          <a:lstStyle/>
          <a:p>
            <a:pPr lvl="0"/>
            <a:r>
              <a:rPr lang="el-GR" sz="2800" b="1" dirty="0">
                <a:latin typeface="Times New Roman" pitchFamily="18" charset="0"/>
                <a:cs typeface="Times New Roman" pitchFamily="18" charset="0"/>
              </a:rPr>
              <a:t>4. 1. </a:t>
            </a:r>
            <a:r>
              <a:rPr lang="el-GR" sz="2800" b="1" dirty="0"/>
              <a:t>Προσωπικές διαδρομές και συνθήκες που οδήγησαν στην ανεργία</a:t>
            </a:r>
            <a:br>
              <a:rPr lang="en-US" sz="2800" b="1" dirty="0"/>
            </a:br>
            <a:endParaRPr lang="el-GR" sz="28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600200"/>
            <a:ext cx="8229600" cy="4925144"/>
          </a:xfrm>
        </p:spPr>
        <p:txBody>
          <a:bodyPr/>
          <a:lstStyle/>
          <a:p>
            <a:r>
              <a:rPr lang="el-GR" sz="2400" dirty="0"/>
              <a:t>Η κρίση πιάνει στον ύπνο την ελληνική κοινωνία</a:t>
            </a:r>
            <a:endParaRPr lang="en-US" sz="2400" dirty="0"/>
          </a:p>
          <a:p>
            <a:r>
              <a:rPr lang="el-GR" sz="2400" dirty="0"/>
              <a:t>Βαθύ προσωπικό και κοινωνικό σοκ που συνεπάγεται και παράγει ρήξη σε όλα τα επίπεδα</a:t>
            </a:r>
          </a:p>
          <a:p>
            <a:r>
              <a:rPr lang="el-GR" sz="2400" dirty="0"/>
              <a:t>Απορύθμιση της καθημερινότητας</a:t>
            </a:r>
          </a:p>
          <a:p>
            <a:r>
              <a:rPr lang="el-GR" sz="2400" dirty="0"/>
              <a:t>Αποκοινωνικοποίηση στον εργασιακό χώρο λόγω ανεργίας ή αλλαγής εργασίας και περικοπή εισοδήματος</a:t>
            </a:r>
          </a:p>
          <a:p>
            <a:r>
              <a:rPr lang="el-GR" sz="2400" dirty="0"/>
              <a:t>Επέκτασή του στο σύνολο της καθημερινότητας</a:t>
            </a:r>
          </a:p>
          <a:p>
            <a:r>
              <a:rPr lang="el-GR" sz="2400" dirty="0"/>
              <a:t>Ποικίλες και πολύ διαφορετικές διαδρομές που δεν ακολουθούν τους παραδοσιακούς διαχωρισμούς μεταξύ εργατικών </a:t>
            </a:r>
            <a:r>
              <a:rPr lang="en-US" sz="2400" dirty="0"/>
              <a:t>–</a:t>
            </a:r>
            <a:r>
              <a:rPr lang="el-GR" sz="2400" dirty="0"/>
              <a:t> λαϊκών και μεσαίων κοινωνικών τάξεων</a:t>
            </a:r>
          </a:p>
          <a:p>
            <a:r>
              <a:rPr lang="el-GR" sz="2400" dirty="0"/>
              <a:t>Βιαίες και βαθιές αλλαγές με χαρακτηριστικά ψυχικής και σωματικής βίας</a:t>
            </a:r>
            <a:endParaRPr lang="en-US" sz="2400" dirty="0"/>
          </a:p>
          <a:p>
            <a:pPr>
              <a:lnSpc>
                <a:spcPct val="200000"/>
              </a:lnSpc>
              <a:buFont typeface="Wingdings" pitchFamily="2" charset="2"/>
              <a:buChar char="Ø"/>
            </a:pPr>
            <a:endParaRPr lang="el-GR"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4346858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7090</TotalTime>
  <Words>1514</Words>
  <Application>Microsoft Macintosh PowerPoint</Application>
  <PresentationFormat>Προβολή στην οθόνη (4:3)</PresentationFormat>
  <Paragraphs>180</Paragraphs>
  <Slides>19</Slides>
  <Notes>2</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19</vt:i4>
      </vt:variant>
    </vt:vector>
  </HeadingPairs>
  <TitlesOfParts>
    <vt:vector size="24" baseType="lpstr">
      <vt:lpstr>Arial</vt:lpstr>
      <vt:lpstr>Calibri</vt:lpstr>
      <vt:lpstr>Times New Roman</vt:lpstr>
      <vt:lpstr>Wingdings</vt:lpstr>
      <vt:lpstr>Θέμα του Office</vt:lpstr>
      <vt:lpstr>  ΔΙΗΜΕΡΙΔΑ ΕΠΙΣΤΗΜΟΝΙΚΗΣ ΕΤΑΙΡΕΙΑΣ  ΚΟΙΝΩΝΙΚΗΣ ΠΟΛΙΤΙΚΗΣ   </vt:lpstr>
      <vt:lpstr>  ΔΙΗΜΕΡΙΔΑ ΕΠΙΣΤΗΜΟΝΙΚΗΣ ΕΤΑΙΡΕΙΑΣ  ΚΟΙΝΩΝΙΚΗΣ ΠΟΛΙΤΙΚΗΣ   </vt:lpstr>
      <vt:lpstr> ΠΛΑΝΟ ΠΑΡΟΥΣΙΑΣΗΣ </vt:lpstr>
      <vt:lpstr> 1. ΑΝΤΙΚΕΙΜΕΝΟ / ΥΠΟΘΕΣΗ ΕΡΓΑΣΙΑΣ </vt:lpstr>
      <vt:lpstr> 2. ΑΠΟΣΑΦΗΝΙΣΗ ΤΟΥ ΟΡΟΥ ΚΟΙΝΩΝΙΚΟΣ ΔΕΣΜΟΣ </vt:lpstr>
      <vt:lpstr>  3. ΒΑΣΙΚΑ ΧΑΡΑΚΤΗΡΙΣΤΙΚΑ ΤΗΣ ΑΓΟΡΑΣ ΕΡΓΑΣΙΑΣ   </vt:lpstr>
      <vt:lpstr>  3. ΒΑΣΙΚΑ ΧΑΡΑΚΤΗΡΙΣΤΙΚΑ ΤΗΣ ΑΓΟΡΑΣ ΕΡΓΑΣΙΑΣ   </vt:lpstr>
      <vt:lpstr>4. ΑΠΟΤΕΛΕΣΜΑΤΑ ΤΗΣ ΠΟΙΟΤΙΚΗΣ ΕΡΕΥΝΑΣ ΣΕ ΑΝΕΡΓΟΥΣ ΚΑΙ ΦΤΩΧΟΥΣ ΕΡΓΑΖΟΜΕΝΟΥΣ</vt:lpstr>
      <vt:lpstr>4. 1. Προσωπικές διαδρομές και συνθήκες που οδήγησαν στην ανεργία </vt:lpstr>
      <vt:lpstr> 4. 2. Επίπεδο καθημερινής ζωής  </vt:lpstr>
      <vt:lpstr>4. 3. Υγεία </vt:lpstr>
      <vt:lpstr> 4. 4. Οικογενειακός δεσμός και αλληλεγγύη  </vt:lpstr>
      <vt:lpstr>   4. 5. Κοινωνική και πολιτική δικτύωση, συμμετοχή σε κόμματα και φιλικό περιβάλλον   </vt:lpstr>
      <vt:lpstr>    4. 6. Σχέση με την εργασία, ελεύθερος χρόνος και αναζήτηση απασχόλησης     </vt:lpstr>
      <vt:lpstr>    4. 6. Σχέση με την εργασία, ελεύθερος χρόνος και αναζήτηση απασχόλησης     </vt:lpstr>
      <vt:lpstr>   4. 7. Σχέση με τους θεσμούς    </vt:lpstr>
      <vt:lpstr>     4. 8. Σχέδια για το μέλλον, αντίληψη για την υφιστάμενη κατάσταση     </vt:lpstr>
      <vt:lpstr>     5. Βασικό συμπέρασμα     </vt:lpstr>
      <vt:lpstr>     5. Βασικό συμπέρασμα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Δέσποινα Παπαδοπούλου</cp:lastModifiedBy>
  <cp:revision>350</cp:revision>
  <dcterms:modified xsi:type="dcterms:W3CDTF">2024-12-02T09:14:59Z</dcterms:modified>
</cp:coreProperties>
</file>