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4" r:id="rId3"/>
    <p:sldId id="273" r:id="rId4"/>
    <p:sldId id="265" r:id="rId5"/>
    <p:sldId id="266" r:id="rId6"/>
    <p:sldId id="257" r:id="rId7"/>
    <p:sldId id="258" r:id="rId8"/>
    <p:sldId id="262" r:id="rId9"/>
    <p:sldId id="260" r:id="rId10"/>
    <p:sldId id="261" r:id="rId11"/>
    <p:sldId id="263" r:id="rId12"/>
    <p:sldId id="267" r:id="rId13"/>
    <p:sldId id="271" r:id="rId14"/>
    <p:sldId id="272" r:id="rId15"/>
    <p:sldId id="268" r:id="rId16"/>
    <p:sldId id="269"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2BD"/>
    <a:srgbClr val="FFF1C5"/>
    <a:srgbClr val="FFF0D3"/>
    <a:srgbClr val="FFC403"/>
    <a:srgbClr val="E9E6D6"/>
    <a:srgbClr val="F3D9D1"/>
    <a:srgbClr val="EEBB06"/>
    <a:srgbClr val="E6B102"/>
    <a:srgbClr val="FFF3A5"/>
    <a:srgbClr val="FEFF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08"/>
  </p:normalViewPr>
  <p:slideViewPr>
    <p:cSldViewPr snapToGrid="0" snapToObjects="1">
      <p:cViewPr varScale="1">
        <p:scale>
          <a:sx n="90" d="100"/>
          <a:sy n="90" d="100"/>
        </p:scale>
        <p:origin x="232" y="8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3E9810-4F0E-2042-A8DA-55207CEBE44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4DE8CE0-1C2E-AA4F-A27C-70415DAE06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A6CC32D-153D-9F49-A57E-2D3AF2EC8B13}"/>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04257395-B5DC-404E-B317-2DF5F0EB75B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1BBCEFB-F7E3-FA4C-8821-02C02FF254D2}"/>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371255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8CA4B33-2B2D-304E-95C8-92467423A6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54EED564-9216-8844-B6C9-6EB9461D841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50C1CEE-7395-E449-ADBF-C0DF71E51B8E}"/>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416583EE-CC54-324F-A786-63F567E232B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956C9E1-9B52-4B46-9B2E-CFC50D11C175}"/>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109975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F55B2E4-1B75-A44F-9464-1AD948BF369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58C9F98-5027-F143-B37C-BB3428DECFB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4BB7A0C-88F4-A84F-B4D7-02AD7C348E38}"/>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FE2A5AFF-1D5C-7A40-90AF-2B1E923C854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6123CB0-05A4-5042-95BE-0338C1CED3DE}"/>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261089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FCD5E7-BA18-F84D-A081-16AA90C8ED4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35CD23E-948C-E44A-85CB-238CC43E203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26E2AC-7030-8749-8AF5-2ED53D0CFA47}"/>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F1CCF0B0-F1F7-9647-B8FA-62DF3F43CD6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6EC569B-2FB9-6D4E-87A5-AEB0343EDFF0}"/>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1153631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897F40-A3C1-C34F-86E8-B940F69037C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F2FE4D-AABD-F34A-A67A-EA92BC5AB2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495633D4-072C-7345-9762-38F3F3F92D7E}"/>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AE0066AC-9675-BD4D-B546-FBC61A87339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91D27E0-6036-6844-8567-796CE6D5A59C}"/>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2087597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5C7CC4-52FC-FC40-B784-317641D5332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7DCF4BA-9150-AB41-90FB-B83376709C8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3F0C391-92F5-494F-91C5-5DB6926C955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923140E-EA19-8949-A4EC-281A6FC3B311}"/>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6" name="Θέση υποσέλιδου 5">
            <a:extLst>
              <a:ext uri="{FF2B5EF4-FFF2-40B4-BE49-F238E27FC236}">
                <a16:creationId xmlns:a16="http://schemas.microsoft.com/office/drawing/2014/main" id="{C9AFF3D6-5117-2E47-A801-FB009FC9539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9AAD800-5D99-AE41-9794-2D1115FE54D1}"/>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1953093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7EA77D-2A21-6743-A3EE-F034413BBBD8}"/>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002EE79-0173-C643-B2AF-9A2797B619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C21D26C-61B1-8F41-9B5A-DCEC0627C6F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A4CA68CC-C5BA-EE49-8C69-ACECB825BB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FDFE3E4-85FC-D743-B1C5-07306AACC082}"/>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4B839874-DF60-B94F-B7C1-0CDE19A1F83C}"/>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8" name="Θέση υποσέλιδου 7">
            <a:extLst>
              <a:ext uri="{FF2B5EF4-FFF2-40B4-BE49-F238E27FC236}">
                <a16:creationId xmlns:a16="http://schemas.microsoft.com/office/drawing/2014/main" id="{C18F91F3-E2DD-F048-873A-F43BD8F16B4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E55D6902-B4E4-0A45-908E-404728D5DF47}"/>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2677176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B9E246-1A13-EA45-8B2A-9A51FEA1451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E6E912E-4850-ED42-B7AA-14F1F10CA511}"/>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4" name="Θέση υποσέλιδου 3">
            <a:extLst>
              <a:ext uri="{FF2B5EF4-FFF2-40B4-BE49-F238E27FC236}">
                <a16:creationId xmlns:a16="http://schemas.microsoft.com/office/drawing/2014/main" id="{5C3BDA33-63BB-5148-BCA0-4C776786561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462DF7A9-6010-A348-BE63-C44752256487}"/>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2047319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64FC908-E3D7-4042-A40B-05DF0520ED24}"/>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3" name="Θέση υποσέλιδου 2">
            <a:extLst>
              <a:ext uri="{FF2B5EF4-FFF2-40B4-BE49-F238E27FC236}">
                <a16:creationId xmlns:a16="http://schemas.microsoft.com/office/drawing/2014/main" id="{5F58B4C5-75EE-544B-BB75-B17624A8DE3C}"/>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7F5145F-A132-5745-80F8-B7F2DE2735F3}"/>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3221693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FE1B15-68DC-794E-8CFB-C128DFF14496}"/>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0AAC36-2705-FA46-A5AA-B748B2CBBD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79D78BE-362B-AA42-A8F3-848DC9AF8C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3D498C4-A690-164C-8EA0-9BD37102EEBF}"/>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6" name="Θέση υποσέλιδου 5">
            <a:extLst>
              <a:ext uri="{FF2B5EF4-FFF2-40B4-BE49-F238E27FC236}">
                <a16:creationId xmlns:a16="http://schemas.microsoft.com/office/drawing/2014/main" id="{AF307AA7-ED81-2A4F-9D2F-B66A75BDDEA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5856C0A-F8BE-B64C-A23E-CA92E2A4175B}"/>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996489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BC21A5-1B9D-F541-AABF-17CAEF2440F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829C8F51-B7E7-B547-A143-51D3E6DCD5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824D5D3C-0418-1B48-8680-48DEADFE3E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7C9B6A3-6018-F245-B3EF-BFB0AEBB6654}"/>
              </a:ext>
            </a:extLst>
          </p:cNvPr>
          <p:cNvSpPr>
            <a:spLocks noGrp="1"/>
          </p:cNvSpPr>
          <p:nvPr>
            <p:ph type="dt" sz="half" idx="10"/>
          </p:nvPr>
        </p:nvSpPr>
        <p:spPr/>
        <p:txBody>
          <a:bodyPr/>
          <a:lstStyle/>
          <a:p>
            <a:fld id="{18B9F9CF-C947-524A-931D-FE3B031F2E13}" type="datetimeFigureOut">
              <a:rPr lang="el-GR" smtClean="0"/>
              <a:t>7/4/21</a:t>
            </a:fld>
            <a:endParaRPr lang="el-GR"/>
          </a:p>
        </p:txBody>
      </p:sp>
      <p:sp>
        <p:nvSpPr>
          <p:cNvPr id="6" name="Θέση υποσέλιδου 5">
            <a:extLst>
              <a:ext uri="{FF2B5EF4-FFF2-40B4-BE49-F238E27FC236}">
                <a16:creationId xmlns:a16="http://schemas.microsoft.com/office/drawing/2014/main" id="{5E3B5C02-6C21-014F-89E4-3846ADDB8EC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5FB6FE2-70B7-2B46-9A1B-41E8036D4FC5}"/>
              </a:ext>
            </a:extLst>
          </p:cNvPr>
          <p:cNvSpPr>
            <a:spLocks noGrp="1"/>
          </p:cNvSpPr>
          <p:nvPr>
            <p:ph type="sldNum" sz="quarter" idx="12"/>
          </p:nvPr>
        </p:nvSpPr>
        <p:spPr/>
        <p:txBody>
          <a:bodyPr/>
          <a:lstStyle/>
          <a:p>
            <a:fld id="{1F700CFD-0651-B149-8F97-6BE51DB27224}" type="slidenum">
              <a:rPr lang="el-GR" smtClean="0"/>
              <a:t>‹#›</a:t>
            </a:fld>
            <a:endParaRPr lang="el-GR"/>
          </a:p>
        </p:txBody>
      </p:sp>
    </p:spTree>
    <p:extLst>
      <p:ext uri="{BB962C8B-B14F-4D97-AF65-F5344CB8AC3E}">
        <p14:creationId xmlns:p14="http://schemas.microsoft.com/office/powerpoint/2010/main" val="3975094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B48BAB7-A84E-6843-B36F-707D17E12C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6490B74-B61D-F347-A0AA-6126B161FC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380103A-ADF2-F44A-8625-2BC9767624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B9F9CF-C947-524A-931D-FE3B031F2E13}" type="datetimeFigureOut">
              <a:rPr lang="el-GR" smtClean="0"/>
              <a:t>7/4/21</a:t>
            </a:fld>
            <a:endParaRPr lang="el-GR"/>
          </a:p>
        </p:txBody>
      </p:sp>
      <p:sp>
        <p:nvSpPr>
          <p:cNvPr id="5" name="Θέση υποσέλιδου 4">
            <a:extLst>
              <a:ext uri="{FF2B5EF4-FFF2-40B4-BE49-F238E27FC236}">
                <a16:creationId xmlns:a16="http://schemas.microsoft.com/office/drawing/2014/main" id="{D54E034F-D902-7848-87AC-C268C14D93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BB26C2A-E5C2-CA4F-9E1F-57629B8BC5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700CFD-0651-B149-8F97-6BE51DB27224}" type="slidenum">
              <a:rPr lang="el-GR" smtClean="0"/>
              <a:t>‹#›</a:t>
            </a:fld>
            <a:endParaRPr lang="el-GR"/>
          </a:p>
        </p:txBody>
      </p:sp>
    </p:spTree>
    <p:extLst>
      <p:ext uri="{BB962C8B-B14F-4D97-AF65-F5344CB8AC3E}">
        <p14:creationId xmlns:p14="http://schemas.microsoft.com/office/powerpoint/2010/main" val="997488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ddikastes.gr/sites/default/files/article_files/tzemos.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2B4905-F528-E74A-84A8-EF7CFB102EBD}"/>
              </a:ext>
            </a:extLst>
          </p:cNvPr>
          <p:cNvSpPr>
            <a:spLocks noGrp="1"/>
          </p:cNvSpPr>
          <p:nvPr>
            <p:ph type="ctrTitle"/>
          </p:nvPr>
        </p:nvSpPr>
        <p:spPr>
          <a:xfrm>
            <a:off x="1524000" y="1743075"/>
            <a:ext cx="9144000" cy="1766888"/>
          </a:xfrm>
        </p:spPr>
        <p:txBody>
          <a:bodyPr/>
          <a:lstStyle/>
          <a:p>
            <a:r>
              <a:rPr lang="el-GR" dirty="0"/>
              <a:t>Εγκλήματα του κράτους / των ισχυρών</a:t>
            </a:r>
          </a:p>
        </p:txBody>
      </p:sp>
      <p:sp>
        <p:nvSpPr>
          <p:cNvPr id="3" name="Υπότιτλος 2">
            <a:extLst>
              <a:ext uri="{FF2B5EF4-FFF2-40B4-BE49-F238E27FC236}">
                <a16:creationId xmlns:a16="http://schemas.microsoft.com/office/drawing/2014/main" id="{6FED43FA-D177-6C49-9CD7-4EE09D7924F9}"/>
              </a:ext>
            </a:extLst>
          </p:cNvPr>
          <p:cNvSpPr>
            <a:spLocks noGrp="1"/>
          </p:cNvSpPr>
          <p:nvPr>
            <p:ph type="subTitle" idx="1"/>
          </p:nvPr>
        </p:nvSpPr>
        <p:spPr/>
        <p:txBody>
          <a:bodyPr/>
          <a:lstStyle/>
          <a:p>
            <a:r>
              <a:rPr lang="el-GR" b="1" dirty="0"/>
              <a:t>Ν.3948 2011</a:t>
            </a:r>
          </a:p>
          <a:p>
            <a:r>
              <a:rPr lang="el-GR" b="1" i="1" dirty="0" err="1"/>
              <a:t>Προσαρμογη</a:t>
            </a:r>
            <a:r>
              <a:rPr lang="el-GR" b="1" i="1" dirty="0"/>
              <a:t>́ των </a:t>
            </a:r>
            <a:r>
              <a:rPr lang="el-GR" b="1" i="1" dirty="0" err="1"/>
              <a:t>διατάξεων</a:t>
            </a:r>
            <a:r>
              <a:rPr lang="el-GR" b="1" i="1" dirty="0"/>
              <a:t> του </a:t>
            </a:r>
            <a:r>
              <a:rPr lang="el-GR" b="1" i="1" dirty="0" err="1"/>
              <a:t>εσωτερικου</a:t>
            </a:r>
            <a:r>
              <a:rPr lang="el-GR" b="1" i="1" dirty="0"/>
              <a:t>́ </a:t>
            </a:r>
            <a:r>
              <a:rPr lang="el-GR" b="1" i="1" dirty="0" err="1"/>
              <a:t>δικαίου</a:t>
            </a:r>
            <a:r>
              <a:rPr lang="el-GR" b="1" i="1" dirty="0"/>
              <a:t> προς τις </a:t>
            </a:r>
            <a:r>
              <a:rPr lang="el-GR" b="1" i="1" dirty="0" err="1"/>
              <a:t>διατάξεις</a:t>
            </a:r>
            <a:r>
              <a:rPr lang="el-GR" b="1" i="1" dirty="0"/>
              <a:t> του </a:t>
            </a:r>
            <a:r>
              <a:rPr lang="el-GR" b="1" i="1" dirty="0" err="1"/>
              <a:t>Καταστατικου</a:t>
            </a:r>
            <a:r>
              <a:rPr lang="el-GR" b="1" i="1" dirty="0"/>
              <a:t>́ του </a:t>
            </a:r>
            <a:r>
              <a:rPr lang="el-GR" b="1" i="1" dirty="0" err="1"/>
              <a:t>Διεθνούς</a:t>
            </a:r>
            <a:r>
              <a:rPr lang="el-GR" b="1" i="1" dirty="0"/>
              <a:t> </a:t>
            </a:r>
            <a:r>
              <a:rPr lang="el-GR" b="1" i="1" dirty="0" err="1"/>
              <a:t>Ποινικου</a:t>
            </a:r>
            <a:r>
              <a:rPr lang="el-GR" b="1" i="1" dirty="0"/>
              <a:t>́ </a:t>
            </a:r>
            <a:r>
              <a:rPr lang="el-GR" b="1" i="1" dirty="0" err="1"/>
              <a:t>Δικαστηρίου</a:t>
            </a:r>
            <a:r>
              <a:rPr lang="el-GR" b="1" i="1" dirty="0"/>
              <a:t> που </a:t>
            </a:r>
            <a:r>
              <a:rPr lang="el-GR" b="1" i="1" dirty="0" err="1"/>
              <a:t>κυρώθηκε</a:t>
            </a:r>
            <a:r>
              <a:rPr lang="el-GR" b="1" i="1" dirty="0"/>
              <a:t> με το ν. 3003/ 2002 (Α ́ 75). </a:t>
            </a:r>
            <a:endParaRPr lang="el-GR" b="1" dirty="0"/>
          </a:p>
          <a:p>
            <a:endParaRPr lang="el-GR" dirty="0"/>
          </a:p>
        </p:txBody>
      </p:sp>
      <p:sp>
        <p:nvSpPr>
          <p:cNvPr id="4" name="TextBox 3">
            <a:extLst>
              <a:ext uri="{FF2B5EF4-FFF2-40B4-BE49-F238E27FC236}">
                <a16:creationId xmlns:a16="http://schemas.microsoft.com/office/drawing/2014/main" id="{987822DB-7984-6449-94C0-37528B9D0A40}"/>
              </a:ext>
            </a:extLst>
          </p:cNvPr>
          <p:cNvSpPr txBox="1"/>
          <p:nvPr/>
        </p:nvSpPr>
        <p:spPr>
          <a:xfrm>
            <a:off x="4357688" y="5886450"/>
            <a:ext cx="7148111" cy="369332"/>
          </a:xfrm>
          <a:prstGeom prst="rect">
            <a:avLst/>
          </a:prstGeom>
          <a:noFill/>
        </p:spPr>
        <p:txBody>
          <a:bodyPr wrap="none" rtlCol="0">
            <a:spAutoFit/>
          </a:bodyPr>
          <a:lstStyle/>
          <a:p>
            <a:r>
              <a:rPr lang="el-GR" dirty="0"/>
              <a:t>ΜΠΣ Κοινωνική και </a:t>
            </a:r>
            <a:r>
              <a:rPr lang="el-GR" dirty="0" err="1"/>
              <a:t>Πολιτσμική</a:t>
            </a:r>
            <a:r>
              <a:rPr lang="el-GR" dirty="0"/>
              <a:t> Ανθρωπολογία-  Καθηγήτρια Σοφία Βιδάλη</a:t>
            </a:r>
          </a:p>
        </p:txBody>
      </p:sp>
    </p:spTree>
    <p:extLst>
      <p:ext uri="{BB962C8B-B14F-4D97-AF65-F5344CB8AC3E}">
        <p14:creationId xmlns:p14="http://schemas.microsoft.com/office/powerpoint/2010/main" val="26931097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1C5"/>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DE492-34EF-7A44-BA9E-2B7B5AB95154}"/>
              </a:ext>
            </a:extLst>
          </p:cNvPr>
          <p:cNvSpPr>
            <a:spLocks noGrp="1"/>
          </p:cNvSpPr>
          <p:nvPr>
            <p:ph type="title"/>
          </p:nvPr>
        </p:nvSpPr>
        <p:spPr>
          <a:xfrm>
            <a:off x="838200" y="800099"/>
            <a:ext cx="10515600" cy="315912"/>
          </a:xfrm>
        </p:spPr>
        <p:txBody>
          <a:bodyPr>
            <a:normAutofit fontScale="90000"/>
          </a:bodyPr>
          <a:lstStyle/>
          <a:p>
            <a:pPr algn="ctr"/>
            <a:r>
              <a:rPr lang="el-GR" dirty="0"/>
              <a:t>Εγκλήματα κατά της Ανθρωπότητας</a:t>
            </a:r>
          </a:p>
        </p:txBody>
      </p:sp>
      <p:sp>
        <p:nvSpPr>
          <p:cNvPr id="3" name="Θέση περιεχομένου 2">
            <a:extLst>
              <a:ext uri="{FF2B5EF4-FFF2-40B4-BE49-F238E27FC236}">
                <a16:creationId xmlns:a16="http://schemas.microsoft.com/office/drawing/2014/main" id="{64EDE203-14B8-6241-8EED-9055E89883ED}"/>
              </a:ext>
            </a:extLst>
          </p:cNvPr>
          <p:cNvSpPr>
            <a:spLocks noGrp="1"/>
          </p:cNvSpPr>
          <p:nvPr>
            <p:ph idx="1"/>
          </p:nvPr>
        </p:nvSpPr>
        <p:spPr>
          <a:xfrm>
            <a:off x="838200" y="1350964"/>
            <a:ext cx="10515600" cy="4778374"/>
          </a:xfrm>
        </p:spPr>
        <p:txBody>
          <a:bodyPr anchor="ctr">
            <a:normAutofit/>
          </a:bodyPr>
          <a:lstStyle/>
          <a:p>
            <a:pPr algn="just"/>
            <a:r>
              <a:rPr lang="el-GR" sz="2400" dirty="0"/>
              <a:t>8. Στερεί από αναγνωρίσιμη ομάδα ή κοινότητα ατόμων θεμελιώδη ατομικά  δικαιώματα κατά παράβαση των κανόνων του </a:t>
            </a:r>
            <a:r>
              <a:rPr lang="el-GR" sz="2400" dirty="0" err="1"/>
              <a:t>δσιεθνούς</a:t>
            </a:r>
            <a:r>
              <a:rPr lang="el-GR" sz="2400" dirty="0"/>
              <a:t> δικαίου για λόγους πολιτικούς, φυλετικούς , κλπ. εφόσον με την πράξη διευκολύνεται η τέλεση άλλου εγκλήματος</a:t>
            </a:r>
          </a:p>
          <a:p>
            <a:pPr algn="just"/>
            <a:r>
              <a:rPr lang="el-GR" sz="2400" dirty="0"/>
              <a:t>9. Προκαλεί σε άλλον βαριά σωματική ή διανοητική βλάβη.</a:t>
            </a:r>
          </a:p>
          <a:p>
            <a:pPr algn="just"/>
            <a:r>
              <a:rPr lang="el-GR" sz="2400" dirty="0"/>
              <a:t>10. φυλακίζει ή με ανάλογο τρόπο στερεί την ελευθερία προσώπου. </a:t>
            </a:r>
          </a:p>
          <a:p>
            <a:pPr algn="just"/>
            <a:r>
              <a:rPr lang="el-GR" sz="2400" dirty="0"/>
              <a:t>11. Όποιος διαπράττει ένα από τα ανωτέρω εγκλήματα με σκοπό να διατηρήσει ένα θεσμοθετημένο καθεστώς συστηματικής καταπίεσης και κυριάρχησης μιας φυλετικής ομάδας επί κάποιας άλλης, τιμωρείται με κάθειρξη τουλάχιστον δέκα ετών, εφόσον δεν τιμωρείται αυστηρότερα με άλλη διάταξη.</a:t>
            </a:r>
          </a:p>
        </p:txBody>
      </p:sp>
    </p:spTree>
    <p:extLst>
      <p:ext uri="{BB962C8B-B14F-4D97-AF65-F5344CB8AC3E}">
        <p14:creationId xmlns:p14="http://schemas.microsoft.com/office/powerpoint/2010/main" val="1400250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9E6D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C03F48-098B-D44C-9800-7734685CD978}"/>
              </a:ext>
            </a:extLst>
          </p:cNvPr>
          <p:cNvSpPr>
            <a:spLocks noGrp="1"/>
          </p:cNvSpPr>
          <p:nvPr>
            <p:ph type="title"/>
          </p:nvPr>
        </p:nvSpPr>
        <p:spPr/>
        <p:txBody>
          <a:bodyPr/>
          <a:lstStyle/>
          <a:p>
            <a:r>
              <a:rPr lang="el-GR" dirty="0"/>
              <a:t>Εγκλήματα Πολέμου</a:t>
            </a:r>
          </a:p>
        </p:txBody>
      </p:sp>
      <p:sp>
        <p:nvSpPr>
          <p:cNvPr id="3" name="Θέση περιεχομένου 2">
            <a:extLst>
              <a:ext uri="{FF2B5EF4-FFF2-40B4-BE49-F238E27FC236}">
                <a16:creationId xmlns:a16="http://schemas.microsoft.com/office/drawing/2014/main" id="{45D3A294-C16C-AD40-A7F2-4DFBD1453A86}"/>
              </a:ext>
            </a:extLst>
          </p:cNvPr>
          <p:cNvSpPr>
            <a:spLocks noGrp="1"/>
          </p:cNvSpPr>
          <p:nvPr>
            <p:ph idx="1"/>
          </p:nvPr>
        </p:nvSpPr>
        <p:spPr/>
        <p:txBody>
          <a:bodyPr/>
          <a:lstStyle/>
          <a:p>
            <a:r>
              <a:rPr lang="el-GR" dirty="0"/>
              <a:t>Εγκλήματα πολέμου  κατά προσώπων</a:t>
            </a:r>
          </a:p>
          <a:p>
            <a:r>
              <a:rPr lang="el-GR" dirty="0"/>
              <a:t>Εγκλήματα πολέμου κατά της ιδιοκτησίας ή άλλων δικαιωμάτων</a:t>
            </a:r>
          </a:p>
          <a:p>
            <a:r>
              <a:rPr lang="el-GR" dirty="0"/>
              <a:t>Εγκλήματα πολέμου κατά των ανθρωπιστικών επιχειρήσεων ή εμβλημάτων</a:t>
            </a:r>
          </a:p>
          <a:p>
            <a:r>
              <a:rPr lang="el-GR" dirty="0"/>
              <a:t> Εγκλήματα πολέμου με τη χρήση απαγορευμένων μεθόδων διεξαγωγής πολέμου</a:t>
            </a:r>
          </a:p>
          <a:p>
            <a:r>
              <a:rPr lang="el-GR" dirty="0"/>
              <a:t>Εγκλήματα πολέμου με τη χρήση απαγορευμένων μέσων διεξαγωγής πολέμου</a:t>
            </a:r>
          </a:p>
          <a:p>
            <a:endParaRPr lang="el-GR" dirty="0"/>
          </a:p>
        </p:txBody>
      </p:sp>
    </p:spTree>
    <p:extLst>
      <p:ext uri="{BB962C8B-B14F-4D97-AF65-F5344CB8AC3E}">
        <p14:creationId xmlns:p14="http://schemas.microsoft.com/office/powerpoint/2010/main" val="2108562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EBB0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A1F4CD-DAE7-AE47-AAF5-14705CAA3C6B}"/>
              </a:ext>
            </a:extLst>
          </p:cNvPr>
          <p:cNvSpPr>
            <a:spLocks noGrp="1"/>
          </p:cNvSpPr>
          <p:nvPr>
            <p:ph type="title"/>
          </p:nvPr>
        </p:nvSpPr>
        <p:spPr>
          <a:xfrm>
            <a:off x="838200" y="485775"/>
            <a:ext cx="10515600" cy="611188"/>
          </a:xfrm>
        </p:spPr>
        <p:txBody>
          <a:bodyPr>
            <a:noAutofit/>
          </a:bodyPr>
          <a:lstStyle/>
          <a:p>
            <a:r>
              <a:rPr lang="el-GR" sz="3200" b="1" dirty="0"/>
              <a:t>Βασανιστήρια 137 Α ΠΚ</a:t>
            </a:r>
          </a:p>
        </p:txBody>
      </p:sp>
      <p:sp>
        <p:nvSpPr>
          <p:cNvPr id="4" name="Θέση περιεχομένου 3">
            <a:extLst>
              <a:ext uri="{FF2B5EF4-FFF2-40B4-BE49-F238E27FC236}">
                <a16:creationId xmlns:a16="http://schemas.microsoft.com/office/drawing/2014/main" id="{16023868-EBE7-4D45-B39C-96B5258372FD}"/>
              </a:ext>
            </a:extLst>
          </p:cNvPr>
          <p:cNvSpPr>
            <a:spLocks noGrp="1"/>
          </p:cNvSpPr>
          <p:nvPr>
            <p:ph sz="half" idx="2"/>
          </p:nvPr>
        </p:nvSpPr>
        <p:spPr>
          <a:xfrm>
            <a:off x="442914" y="1709057"/>
            <a:ext cx="10834686" cy="4783818"/>
          </a:xfrm>
        </p:spPr>
        <p:txBody>
          <a:bodyPr anchor="ctr">
            <a:normAutofit fontScale="92500" lnSpcReduction="10000"/>
          </a:bodyPr>
          <a:lstStyle/>
          <a:p>
            <a:pPr algn="just" fontAlgn="base">
              <a:lnSpc>
                <a:spcPct val="100000"/>
              </a:lnSpc>
            </a:pPr>
            <a:r>
              <a:rPr lang="el-GR" sz="2400" dirty="0">
                <a:latin typeface="Trebuchet MS" panose="020B0703020202090204" pitchFamily="34" charset="0"/>
              </a:rPr>
              <a:t>1. Υπάλληλος ή στρατιωτικός, στα καθήκοντα του οποίου ανάγεται η δίωξη, η ανάκριση ή η εξέταση αξιόποινων πράξεων ή πειθαρχικών παραπτωμάτων ή η εκτέλεση ποινών ή η φύλαξη ή η επιμέλεια κρατουμένων, τιμωρείται με κάθειρξη έως δέκα έτη, εάν υποβάλλει σε βασανιστήρια κατά την εκτέλεση αυτών των καθηκόντων πρόσωπο που βρίσκεται στην εξουσία του με σκοπό: </a:t>
            </a:r>
          </a:p>
          <a:p>
            <a:pPr algn="just" fontAlgn="base">
              <a:lnSpc>
                <a:spcPct val="100000"/>
              </a:lnSpc>
            </a:pPr>
            <a:r>
              <a:rPr lang="el-GR" sz="2400" dirty="0">
                <a:latin typeface="Trebuchet MS" panose="020B0703020202090204" pitchFamily="34" charset="0"/>
              </a:rPr>
              <a:t>α) να αποσπάσει από αυτό ή από τρίτο πρόσωπο ομολογία, κατάθεση, πληροφορία ή δήλωση ιδίως αποκήρυξης ή αποδοχής πολιτικής ή άλλης ιδεολογίας,  </a:t>
            </a:r>
          </a:p>
          <a:p>
            <a:pPr algn="just" fontAlgn="base">
              <a:lnSpc>
                <a:spcPct val="100000"/>
              </a:lnSpc>
            </a:pPr>
            <a:r>
              <a:rPr lang="el-GR" sz="2400" dirty="0">
                <a:latin typeface="Trebuchet MS" panose="020B0703020202090204" pitchFamily="34" charset="0"/>
              </a:rPr>
              <a:t>β) να το τιμωρήσει ή </a:t>
            </a:r>
          </a:p>
          <a:p>
            <a:pPr algn="just" fontAlgn="base">
              <a:lnSpc>
                <a:spcPct val="100000"/>
              </a:lnSpc>
            </a:pPr>
            <a:r>
              <a:rPr lang="el-GR" sz="2400" dirty="0">
                <a:latin typeface="Trebuchet MS" panose="020B0703020202090204" pitchFamily="34" charset="0"/>
              </a:rPr>
              <a:t>γ) να εκφοβίσει αυτό ή τρίτα πρόσωπα. </a:t>
            </a:r>
          </a:p>
          <a:p>
            <a:pPr algn="just" fontAlgn="base">
              <a:lnSpc>
                <a:spcPct val="100000"/>
              </a:lnSpc>
            </a:pPr>
            <a:r>
              <a:rPr lang="el-GR" sz="2400" dirty="0">
                <a:latin typeface="Trebuchet MS" panose="020B0703020202090204" pitchFamily="34" charset="0"/>
              </a:rPr>
              <a:t>Με την ίδια ποινή τιμωρείται υπάλληλος ή στρατιωτικός, που με εντολή των προϊσταμένων του ή αυτοβούλως σφετερίζεται τέτοια καθήκοντα και τελεί τις πράξεις του προηγούμενου εδαφίου</a:t>
            </a:r>
            <a:r>
              <a:rPr lang="el-GR" sz="1800" dirty="0">
                <a:latin typeface="Trebuchet MS" panose="020B0703020202090204" pitchFamily="34" charset="0"/>
              </a:rPr>
              <a:t>.</a:t>
            </a:r>
          </a:p>
        </p:txBody>
      </p:sp>
    </p:spTree>
    <p:extLst>
      <p:ext uri="{BB962C8B-B14F-4D97-AF65-F5344CB8AC3E}">
        <p14:creationId xmlns:p14="http://schemas.microsoft.com/office/powerpoint/2010/main" val="9786094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EBB0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70A93-37EC-7B40-A1E9-75C889EAC207}"/>
              </a:ext>
            </a:extLst>
          </p:cNvPr>
          <p:cNvSpPr>
            <a:spLocks noGrp="1"/>
          </p:cNvSpPr>
          <p:nvPr>
            <p:ph type="title"/>
          </p:nvPr>
        </p:nvSpPr>
        <p:spPr>
          <a:xfrm>
            <a:off x="838200" y="365126"/>
            <a:ext cx="10515600" cy="527504"/>
          </a:xfrm>
        </p:spPr>
        <p:txBody>
          <a:bodyPr>
            <a:normAutofit fontScale="90000"/>
          </a:bodyPr>
          <a:lstStyle/>
          <a:p>
            <a:r>
              <a:rPr lang="el-GR" dirty="0"/>
              <a:t>Βασανιστήρια 137</a:t>
            </a:r>
            <a:r>
              <a:rPr lang="el-GR" baseline="30000" dirty="0"/>
              <a:t>Α</a:t>
            </a:r>
            <a:r>
              <a:rPr lang="el-GR" dirty="0"/>
              <a:t> ΠΚ</a:t>
            </a:r>
          </a:p>
        </p:txBody>
      </p:sp>
      <p:sp>
        <p:nvSpPr>
          <p:cNvPr id="3" name="Θέση περιεχομένου 2">
            <a:extLst>
              <a:ext uri="{FF2B5EF4-FFF2-40B4-BE49-F238E27FC236}">
                <a16:creationId xmlns:a16="http://schemas.microsoft.com/office/drawing/2014/main" id="{2471BE86-9ABF-EF47-90FF-B54ABD3CB6FE}"/>
              </a:ext>
            </a:extLst>
          </p:cNvPr>
          <p:cNvSpPr>
            <a:spLocks noGrp="1"/>
          </p:cNvSpPr>
          <p:nvPr>
            <p:ph idx="1"/>
          </p:nvPr>
        </p:nvSpPr>
        <p:spPr>
          <a:xfrm>
            <a:off x="666750" y="1130754"/>
            <a:ext cx="10515600" cy="5131934"/>
          </a:xfrm>
        </p:spPr>
        <p:txBody>
          <a:bodyPr>
            <a:normAutofit fontScale="85000" lnSpcReduction="10000"/>
          </a:bodyPr>
          <a:lstStyle/>
          <a:p>
            <a:pPr algn="just" fontAlgn="base">
              <a:lnSpc>
                <a:spcPct val="120000"/>
              </a:lnSpc>
            </a:pPr>
            <a:r>
              <a:rPr lang="el-GR" sz="2400" dirty="0">
                <a:latin typeface="Trebuchet MS" panose="020B0703020202090204" pitchFamily="34" charset="0"/>
              </a:rPr>
              <a:t>2. Με την ίδια ποινή τιμωρούνται τα βασανιστήρια τα οποία τελούνται από τα πρόσωπα και υπό τις περιστάσεις που προβλέπει η προηγούμενη παράγραφος ακόμη και χωρίς τον αναφερόμενο σε αυτή σκοπό, εφόσον η επιλογή του παθόντος γίνεται λόγω των χαρακτηριστικών φυλής, χρώματος, εθνικής ή </a:t>
            </a:r>
            <a:r>
              <a:rPr lang="el-GR" sz="2400" dirty="0" err="1">
                <a:latin typeface="Trebuchet MS" panose="020B0703020202090204" pitchFamily="34" charset="0"/>
              </a:rPr>
              <a:t>εθνοτικής</a:t>
            </a:r>
            <a:r>
              <a:rPr lang="el-GR" sz="2400" dirty="0">
                <a:latin typeface="Trebuchet MS" panose="020B0703020202090204" pitchFamily="34" charset="0"/>
              </a:rPr>
              <a:t> καταγωγής, γενεαλογικών καταβολών, θρησκείας, αναπηρίας, γενετήσιου προσανατολισμού, ταυτότητας ή χαρακτηριστικών φύλου. Στην περίπτωση αυτή δεν εφαρμόζεται το άρθρο 82 Α.</a:t>
            </a:r>
          </a:p>
          <a:p>
            <a:pPr algn="just" fontAlgn="base">
              <a:lnSpc>
                <a:spcPct val="120000"/>
              </a:lnSpc>
            </a:pPr>
            <a:r>
              <a:rPr lang="el-GR" sz="2400" dirty="0">
                <a:latin typeface="Trebuchet MS" panose="020B0703020202090204" pitchFamily="34" charset="0"/>
              </a:rPr>
              <a:t>3. Επιβάλλεται κάθειρξη τουλάχιστον δέκα ετών αν οι πράξεις των προηγούμενων παραγράφων: </a:t>
            </a:r>
          </a:p>
          <a:p>
            <a:pPr algn="just" fontAlgn="base">
              <a:lnSpc>
                <a:spcPct val="120000"/>
              </a:lnSpc>
            </a:pPr>
            <a:r>
              <a:rPr lang="el-GR" sz="2400" dirty="0">
                <a:latin typeface="Trebuchet MS" panose="020B0703020202090204" pitchFamily="34" charset="0"/>
              </a:rPr>
              <a:t>α) τελούνται με μέσα ή τρόπους συστηματικού βασανισμού, ιδίως κτυπήματα στα πέλματα του θύματος (φάλαγγα), ηλεκτροσόκ, εικονική εκτέλεση ή </a:t>
            </a:r>
            <a:r>
              <a:rPr lang="el-GR" sz="2400" dirty="0" err="1">
                <a:latin typeface="Trebuchet MS" panose="020B0703020202090204" pitchFamily="34" charset="0"/>
              </a:rPr>
              <a:t>παραισθησιογόνες</a:t>
            </a:r>
            <a:r>
              <a:rPr lang="el-GR" sz="2400" dirty="0">
                <a:latin typeface="Trebuchet MS" panose="020B0703020202090204" pitchFamily="34" charset="0"/>
              </a:rPr>
              <a:t> ουσίες ή </a:t>
            </a:r>
          </a:p>
          <a:p>
            <a:pPr algn="just" fontAlgn="base">
              <a:lnSpc>
                <a:spcPct val="120000"/>
              </a:lnSpc>
            </a:pPr>
            <a:r>
              <a:rPr lang="el-GR" sz="2400" dirty="0">
                <a:latin typeface="Trebuchet MS" panose="020B0703020202090204" pitchFamily="34" charset="0"/>
              </a:rPr>
              <a:t>β) έχουν ως αποτέλεσμα τη βαριά σωματική βλάβη του θύματος. Η ποινή αυτή επιβάλλεται και όταν ο υπαίτιος, ως προϊστάμενος, έδωσε την εντολή τέλεσής τους.</a:t>
            </a:r>
          </a:p>
        </p:txBody>
      </p:sp>
    </p:spTree>
    <p:extLst>
      <p:ext uri="{BB962C8B-B14F-4D97-AF65-F5344CB8AC3E}">
        <p14:creationId xmlns:p14="http://schemas.microsoft.com/office/powerpoint/2010/main" val="36585648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EBB0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E70A93-37EC-7B40-A1E9-75C889EAC207}"/>
              </a:ext>
            </a:extLst>
          </p:cNvPr>
          <p:cNvSpPr>
            <a:spLocks noGrp="1"/>
          </p:cNvSpPr>
          <p:nvPr>
            <p:ph type="title"/>
          </p:nvPr>
        </p:nvSpPr>
        <p:spPr>
          <a:xfrm>
            <a:off x="838200" y="365126"/>
            <a:ext cx="10515600" cy="527504"/>
          </a:xfrm>
        </p:spPr>
        <p:txBody>
          <a:bodyPr>
            <a:normAutofit fontScale="90000"/>
          </a:bodyPr>
          <a:lstStyle/>
          <a:p>
            <a:r>
              <a:rPr lang="el-GR" dirty="0"/>
              <a:t>Βασανιστήρια 137</a:t>
            </a:r>
            <a:r>
              <a:rPr lang="el-GR" baseline="30000" dirty="0"/>
              <a:t>Α</a:t>
            </a:r>
            <a:r>
              <a:rPr lang="el-GR" dirty="0"/>
              <a:t> ΠΚ</a:t>
            </a:r>
          </a:p>
        </p:txBody>
      </p:sp>
      <p:sp>
        <p:nvSpPr>
          <p:cNvPr id="3" name="Θέση περιεχομένου 2">
            <a:extLst>
              <a:ext uri="{FF2B5EF4-FFF2-40B4-BE49-F238E27FC236}">
                <a16:creationId xmlns:a16="http://schemas.microsoft.com/office/drawing/2014/main" id="{2471BE86-9ABF-EF47-90FF-B54ABD3CB6FE}"/>
              </a:ext>
            </a:extLst>
          </p:cNvPr>
          <p:cNvSpPr>
            <a:spLocks noGrp="1"/>
          </p:cNvSpPr>
          <p:nvPr>
            <p:ph idx="1"/>
          </p:nvPr>
        </p:nvSpPr>
        <p:spPr>
          <a:xfrm>
            <a:off x="838200" y="1045029"/>
            <a:ext cx="10515600" cy="5131934"/>
          </a:xfrm>
        </p:spPr>
        <p:txBody>
          <a:bodyPr>
            <a:normAutofit fontScale="92500"/>
          </a:bodyPr>
          <a:lstStyle/>
          <a:p>
            <a:pPr algn="just" fontAlgn="base">
              <a:lnSpc>
                <a:spcPct val="120000"/>
              </a:lnSpc>
            </a:pPr>
            <a:r>
              <a:rPr lang="el-GR" sz="2400" dirty="0">
                <a:latin typeface="Trebuchet MS" panose="020B0703020202090204" pitchFamily="34" charset="0"/>
              </a:rPr>
              <a:t>4. Σωματική κάκωση, βλάβη της υγείας, άσκηση παράνομης σωματικής ή ψυχολογικής βίας και κάθε άλλη σοβαρή προσβολή της ανθρώπινης αξιοπρέπειας, που τελείται από τα πρόσωπα και υπό τις περιστάσεις που προβλέπουν οι παράγραφοι 1 και 2, εφόσον δεν υπάγεται στην έννοια των βασανιστηρίων, τιμωρείται με φυλάκιση τουλάχιστον τριών ετών και χρηματική ποινή, αν δεν τιμωρείται βαρύτερα με άλλη διάταξη. Επιβάλλεται κάθειρξη έως δέκα έτη αν συντρέχει η περίπτωση β΄ της προηγούμενης παραγράφου. Ως προσβολές της ανθρώπινης αξιοπρέπειας θεωρούνται ιδίως: </a:t>
            </a:r>
          </a:p>
          <a:p>
            <a:pPr algn="just" fontAlgn="base">
              <a:lnSpc>
                <a:spcPct val="120000"/>
              </a:lnSpc>
            </a:pPr>
            <a:r>
              <a:rPr lang="el-GR" sz="2400" dirty="0">
                <a:latin typeface="Trebuchet MS" panose="020B0703020202090204" pitchFamily="34" charset="0"/>
              </a:rPr>
              <a:t>α) η χρησιμοποίηση ανιχνευτή αλήθειας, </a:t>
            </a:r>
          </a:p>
          <a:p>
            <a:pPr algn="just" fontAlgn="base">
              <a:lnSpc>
                <a:spcPct val="120000"/>
              </a:lnSpc>
            </a:pPr>
            <a:r>
              <a:rPr lang="el-GR" sz="2400" dirty="0">
                <a:latin typeface="Trebuchet MS" panose="020B0703020202090204" pitchFamily="34" charset="0"/>
              </a:rPr>
              <a:t>β) η παρατεταμένη απομόνωση, </a:t>
            </a:r>
          </a:p>
          <a:p>
            <a:pPr algn="just" fontAlgn="base">
              <a:lnSpc>
                <a:spcPct val="120000"/>
              </a:lnSpc>
            </a:pPr>
            <a:r>
              <a:rPr lang="el-GR" sz="2400" dirty="0">
                <a:latin typeface="Trebuchet MS" panose="020B0703020202090204" pitchFamily="34" charset="0"/>
              </a:rPr>
              <a:t>γ) η σοβαρή προσβολή της γενετήσιας αξιοπρέπειας</a:t>
            </a:r>
            <a:r>
              <a:rPr lang="el-GR" sz="1600" dirty="0">
                <a:latin typeface="Trebuchet MS" panose="020B0703020202090204" pitchFamily="34" charset="0"/>
              </a:rPr>
              <a:t>.</a:t>
            </a:r>
          </a:p>
        </p:txBody>
      </p:sp>
    </p:spTree>
    <p:extLst>
      <p:ext uri="{BB962C8B-B14F-4D97-AF65-F5344CB8AC3E}">
        <p14:creationId xmlns:p14="http://schemas.microsoft.com/office/powerpoint/2010/main" val="2770003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EBB0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1F634E-0518-1841-94F1-58BA660A258F}"/>
              </a:ext>
            </a:extLst>
          </p:cNvPr>
          <p:cNvSpPr>
            <a:spLocks noGrp="1"/>
          </p:cNvSpPr>
          <p:nvPr>
            <p:ph type="title"/>
          </p:nvPr>
        </p:nvSpPr>
        <p:spPr>
          <a:xfrm>
            <a:off x="838200" y="365126"/>
            <a:ext cx="10515600" cy="527504"/>
          </a:xfrm>
        </p:spPr>
        <p:txBody>
          <a:bodyPr>
            <a:normAutofit fontScale="90000"/>
          </a:bodyPr>
          <a:lstStyle/>
          <a:p>
            <a:r>
              <a:rPr lang="el-GR" dirty="0"/>
              <a:t>Βασανιστήρια 137 Α ΠΚ</a:t>
            </a:r>
          </a:p>
        </p:txBody>
      </p:sp>
      <p:sp>
        <p:nvSpPr>
          <p:cNvPr id="4" name="Θέση περιεχομένου 5">
            <a:extLst>
              <a:ext uri="{FF2B5EF4-FFF2-40B4-BE49-F238E27FC236}">
                <a16:creationId xmlns:a16="http://schemas.microsoft.com/office/drawing/2014/main" id="{E4DEE6AB-61F8-4045-AB81-1FBE39EDE9F3}"/>
              </a:ext>
            </a:extLst>
          </p:cNvPr>
          <p:cNvSpPr>
            <a:spLocks noGrp="1"/>
          </p:cNvSpPr>
          <p:nvPr>
            <p:ph idx="1"/>
          </p:nvPr>
        </p:nvSpPr>
        <p:spPr>
          <a:xfrm>
            <a:off x="838200" y="1349829"/>
            <a:ext cx="10515600" cy="4827134"/>
          </a:xfrm>
        </p:spPr>
        <p:txBody>
          <a:bodyPr>
            <a:normAutofit fontScale="92500" lnSpcReduction="20000"/>
          </a:bodyPr>
          <a:lstStyle/>
          <a:p>
            <a:pPr indent="-120600" algn="just" fontAlgn="base">
              <a:lnSpc>
                <a:spcPct val="120000"/>
              </a:lnSpc>
              <a:spcBef>
                <a:spcPts val="0"/>
              </a:spcBef>
              <a:spcAft>
                <a:spcPts val="600"/>
              </a:spcAft>
            </a:pPr>
            <a:r>
              <a:rPr lang="el-GR" sz="2000" dirty="0">
                <a:latin typeface="Trebuchet MS" panose="020B0703020202090204" pitchFamily="34" charset="0"/>
              </a:rPr>
              <a:t>5.  Αν οι πράξεις των προηγούμενων παραγράφων επέφεραν τον θάνατο του παθόντος, επιβάλλεται κάθειρξη ισόβια ή πρόσκαιρη τουλάχιστον δέκα ετών.</a:t>
            </a:r>
          </a:p>
          <a:p>
            <a:pPr indent="-120600" algn="just" fontAlgn="base">
              <a:lnSpc>
                <a:spcPct val="120000"/>
              </a:lnSpc>
              <a:spcBef>
                <a:spcPts val="0"/>
              </a:spcBef>
              <a:spcAft>
                <a:spcPts val="600"/>
              </a:spcAft>
            </a:pPr>
            <a:r>
              <a:rPr lang="el-GR" sz="2000" dirty="0">
                <a:latin typeface="Trebuchet MS" panose="020B0703020202090204" pitchFamily="34" charset="0"/>
              </a:rPr>
              <a:t>6. Βασανιστήρια συνιστούν, κατά το άρθρο αυτό, κάθε εσκεμμένη πρόκληση έντονου σωματικού πόνου ή σωματικής εξάντλησης επικίνδυνης για την υγεία ή ψυχικού πόνου ικανού να επιφέρει σοβαρή ψυχική βλάβη, καθώς και κάθε παράνομη χρησιμοποίηση χημικών, ναρκωτικών ή άλλων φυσικών ή τεχνικών μέσων με σκοπό να κάμψουν τη βούληση του παθόντος. Δεν υπάγονται στην έννοια των βασανιστηρίων πράξεις ή συνέπειες συμφυείς προς τη νόμιμη εκτέλεση ποινής ή άλλου νόμιμου περιορισμού της ελευθερίας ή προς άλλο νόμιμο μέτρο δικονομικού καταναγκασμού.</a:t>
            </a:r>
          </a:p>
          <a:p>
            <a:pPr indent="-120600" algn="just" fontAlgn="base">
              <a:lnSpc>
                <a:spcPct val="120000"/>
              </a:lnSpc>
              <a:spcBef>
                <a:spcPts val="0"/>
              </a:spcBef>
              <a:spcAft>
                <a:spcPts val="600"/>
              </a:spcAft>
            </a:pPr>
            <a:r>
              <a:rPr lang="el-GR" sz="2000" dirty="0">
                <a:latin typeface="Trebuchet MS" panose="020B0703020202090204" pitchFamily="34" charset="0"/>
              </a:rPr>
              <a:t>7. Η καταδίκη για τις πράξεις των παραγράφων 1 έως 5 συνεπάγεται αυτοδίκαιη αποστέρηση αξιωμάτων και θέσεων, που επέρχεται μόλις η καταδικαστική απόφαση γίνεται αμετάκλητη.</a:t>
            </a:r>
          </a:p>
          <a:p>
            <a:pPr indent="-120600" algn="just" fontAlgn="base">
              <a:lnSpc>
                <a:spcPct val="120000"/>
              </a:lnSpc>
              <a:spcBef>
                <a:spcPts val="0"/>
              </a:spcBef>
              <a:spcAft>
                <a:spcPts val="600"/>
              </a:spcAft>
            </a:pPr>
            <a:r>
              <a:rPr lang="el-GR" sz="2000" dirty="0">
                <a:latin typeface="Trebuchet MS" panose="020B0703020202090204" pitchFamily="34" charset="0"/>
              </a:rPr>
              <a:t>8. Σε περίπτωση που οι πράξεις των παραγράφων 1 έως 5 τελούνται υπό καθεστώς σφετερισμού της λαϊκής κυριαρχίας, η προθεσμία της παραγραφής αρχίζει μόλις αποκατασταθεί η νόμιμη εξουσία.</a:t>
            </a:r>
          </a:p>
        </p:txBody>
      </p:sp>
    </p:spTree>
    <p:extLst>
      <p:ext uri="{BB962C8B-B14F-4D97-AF65-F5344CB8AC3E}">
        <p14:creationId xmlns:p14="http://schemas.microsoft.com/office/powerpoint/2010/main" val="1416045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EBB06"/>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1F634E-0518-1841-94F1-58BA660A258F}"/>
              </a:ext>
            </a:extLst>
          </p:cNvPr>
          <p:cNvSpPr>
            <a:spLocks noGrp="1"/>
          </p:cNvSpPr>
          <p:nvPr>
            <p:ph type="title"/>
          </p:nvPr>
        </p:nvSpPr>
        <p:spPr>
          <a:xfrm>
            <a:off x="838200" y="365126"/>
            <a:ext cx="10515600" cy="527504"/>
          </a:xfrm>
        </p:spPr>
        <p:txBody>
          <a:bodyPr>
            <a:normAutofit fontScale="90000"/>
          </a:bodyPr>
          <a:lstStyle/>
          <a:p>
            <a:r>
              <a:rPr lang="el-GR" dirty="0"/>
              <a:t>Βασανιστήρια 137 Α ΠΚ</a:t>
            </a:r>
          </a:p>
        </p:txBody>
      </p:sp>
      <p:sp>
        <p:nvSpPr>
          <p:cNvPr id="4" name="Θέση περιεχομένου 5">
            <a:extLst>
              <a:ext uri="{FF2B5EF4-FFF2-40B4-BE49-F238E27FC236}">
                <a16:creationId xmlns:a16="http://schemas.microsoft.com/office/drawing/2014/main" id="{E4DEE6AB-61F8-4045-AB81-1FBE39EDE9F3}"/>
              </a:ext>
            </a:extLst>
          </p:cNvPr>
          <p:cNvSpPr>
            <a:spLocks noGrp="1"/>
          </p:cNvSpPr>
          <p:nvPr>
            <p:ph idx="1"/>
          </p:nvPr>
        </p:nvSpPr>
        <p:spPr>
          <a:xfrm>
            <a:off x="838200" y="1055914"/>
            <a:ext cx="10515600" cy="5121049"/>
          </a:xfrm>
        </p:spPr>
        <p:txBody>
          <a:bodyPr>
            <a:normAutofit fontScale="40000" lnSpcReduction="20000"/>
          </a:bodyPr>
          <a:lstStyle/>
          <a:p>
            <a:pPr indent="-120600" algn="just" fontAlgn="base">
              <a:lnSpc>
                <a:spcPct val="120000"/>
              </a:lnSpc>
              <a:spcBef>
                <a:spcPts val="0"/>
              </a:spcBef>
              <a:spcAft>
                <a:spcPts val="600"/>
              </a:spcAft>
            </a:pPr>
            <a:r>
              <a:rPr lang="el-GR" sz="6400" dirty="0">
                <a:latin typeface="Trebuchet MS" panose="020B0703020202090204" pitchFamily="34" charset="0"/>
              </a:rPr>
              <a:t>9. Η συνδρομή των όρων των άρθρων 20 έως 25 ουδέποτε αίρει τον άδικο χαρακτήρα των πράξεων αυτού του άρθρου.</a:t>
            </a:r>
          </a:p>
          <a:p>
            <a:pPr indent="-120600" algn="just" fontAlgn="base">
              <a:lnSpc>
                <a:spcPct val="120000"/>
              </a:lnSpc>
              <a:spcBef>
                <a:spcPts val="0"/>
              </a:spcBef>
              <a:spcAft>
                <a:spcPts val="600"/>
              </a:spcAft>
            </a:pPr>
            <a:r>
              <a:rPr lang="el-GR" sz="6400" dirty="0">
                <a:latin typeface="Trebuchet MS" panose="020B0703020202090204" pitchFamily="34" charset="0"/>
              </a:rPr>
              <a:t>10. Ο παθών των πράξεων του άρθρου αυτού δικαιούται να απαιτήσει από τον αμετακλήτως καταδικασθέντα και από το δημόσιο, που ευθύνονται σε ολόκληρο, αποζημίωση για τις ζημίες που υπέστη και χρηματική ικανοποίηση για ψυχική οδύνη ή περιουσιακή βλάβη.</a:t>
            </a:r>
          </a:p>
          <a:p>
            <a:pPr indent="-120600" algn="just" fontAlgn="base">
              <a:lnSpc>
                <a:spcPct val="120000"/>
              </a:lnSpc>
              <a:spcBef>
                <a:spcPts val="0"/>
              </a:spcBef>
              <a:spcAft>
                <a:spcPts val="600"/>
              </a:spcAft>
            </a:pPr>
            <a:r>
              <a:rPr lang="el-GR" sz="6400" dirty="0">
                <a:latin typeface="Trebuchet MS" panose="020B0703020202090204" pitchFamily="34" charset="0"/>
              </a:rPr>
              <a:t>4. Δεν υπάγονται στην έννοια του άρθρου αυτού πράξεις ή συνέπειες συμφυείς προς τη νόμιμη εκτέλεση ποινής ή άλλου νόμιμου περιορισμού της ελευθερίας ή προς άλλο νόμιμο μέτρο δικονομικού καταναγκασμού.</a:t>
            </a:r>
          </a:p>
          <a:p>
            <a:endParaRPr lang="el-GR" dirty="0"/>
          </a:p>
        </p:txBody>
      </p:sp>
    </p:spTree>
    <p:extLst>
      <p:ext uri="{BB962C8B-B14F-4D97-AF65-F5344CB8AC3E}">
        <p14:creationId xmlns:p14="http://schemas.microsoft.com/office/powerpoint/2010/main" val="178472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36EBDE-55DE-7842-83B6-432D13C20860}"/>
              </a:ext>
            </a:extLst>
          </p:cNvPr>
          <p:cNvSpPr>
            <a:spLocks noGrp="1"/>
          </p:cNvSpPr>
          <p:nvPr>
            <p:ph type="title"/>
          </p:nvPr>
        </p:nvSpPr>
        <p:spPr>
          <a:xfrm>
            <a:off x="838200" y="365125"/>
            <a:ext cx="10515600" cy="1325563"/>
          </a:xfrm>
        </p:spPr>
        <p:txBody>
          <a:bodyPr/>
          <a:lstStyle/>
          <a:p>
            <a:pPr algn="ctr"/>
            <a:r>
              <a:rPr lang="el-GR" dirty="0"/>
              <a:t>Άμαχος πληθυσμός</a:t>
            </a:r>
          </a:p>
        </p:txBody>
      </p:sp>
      <p:sp>
        <p:nvSpPr>
          <p:cNvPr id="3" name="Θέση περιεχομένου 2">
            <a:extLst>
              <a:ext uri="{FF2B5EF4-FFF2-40B4-BE49-F238E27FC236}">
                <a16:creationId xmlns:a16="http://schemas.microsoft.com/office/drawing/2014/main" id="{D00AFA5A-132B-9642-9A00-BE1A8191ED68}"/>
              </a:ext>
            </a:extLst>
          </p:cNvPr>
          <p:cNvSpPr>
            <a:spLocks noGrp="1"/>
          </p:cNvSpPr>
          <p:nvPr>
            <p:ph idx="1"/>
          </p:nvPr>
        </p:nvSpPr>
        <p:spPr>
          <a:xfrm>
            <a:off x="838200" y="2006600"/>
            <a:ext cx="10515600" cy="4486275"/>
          </a:xfrm>
        </p:spPr>
        <p:txBody>
          <a:bodyPr anchor="ctr"/>
          <a:lstStyle/>
          <a:p>
            <a:pPr marL="0" indent="0">
              <a:buNone/>
            </a:pPr>
            <a:r>
              <a:rPr lang="el-GR" sz="3600" dirty="0"/>
              <a:t>Ως «</a:t>
            </a:r>
            <a:r>
              <a:rPr lang="el-GR" sz="3600" dirty="0" err="1"/>
              <a:t>άμαχος</a:t>
            </a:r>
            <a:r>
              <a:rPr lang="el-GR" sz="3600" dirty="0"/>
              <a:t> </a:t>
            </a:r>
            <a:r>
              <a:rPr lang="el-GR" sz="3600" dirty="0" err="1"/>
              <a:t>πληθυσμός</a:t>
            </a:r>
            <a:r>
              <a:rPr lang="el-GR" sz="3600" dirty="0"/>
              <a:t>» </a:t>
            </a:r>
            <a:r>
              <a:rPr lang="el-GR" sz="3600" dirty="0" err="1"/>
              <a:t>νοείται</a:t>
            </a:r>
            <a:r>
              <a:rPr lang="el-GR" sz="3600" dirty="0"/>
              <a:t> το </a:t>
            </a:r>
            <a:r>
              <a:rPr lang="el-GR" sz="3600" dirty="0" err="1"/>
              <a:t>σύνολο</a:t>
            </a:r>
            <a:r>
              <a:rPr lang="el-GR" sz="3600" dirty="0"/>
              <a:t> των </a:t>
            </a:r>
            <a:r>
              <a:rPr lang="el-GR" sz="3600" dirty="0" err="1"/>
              <a:t>ατόμων</a:t>
            </a:r>
            <a:r>
              <a:rPr lang="el-GR" sz="3600" dirty="0"/>
              <a:t> που δεν </a:t>
            </a:r>
            <a:r>
              <a:rPr lang="el-GR" sz="3600" dirty="0" err="1"/>
              <a:t>συμμετέχουν</a:t>
            </a:r>
            <a:r>
              <a:rPr lang="el-GR" sz="3600" dirty="0"/>
              <a:t> </a:t>
            </a:r>
            <a:r>
              <a:rPr lang="el-GR" sz="3600" dirty="0" err="1"/>
              <a:t>ενεργα</a:t>
            </a:r>
            <a:r>
              <a:rPr lang="el-GR" sz="3600" dirty="0"/>
              <a:t>́ σε </a:t>
            </a:r>
            <a:r>
              <a:rPr lang="el-GR" sz="3600" dirty="0" err="1"/>
              <a:t>εχθροπραξίες</a:t>
            </a:r>
            <a:r>
              <a:rPr lang="el-GR" sz="3600" dirty="0"/>
              <a:t> ή </a:t>
            </a:r>
            <a:r>
              <a:rPr lang="el-GR" sz="3600" dirty="0" err="1"/>
              <a:t>έχουν</a:t>
            </a:r>
            <a:r>
              <a:rPr lang="el-GR" sz="3600" dirty="0"/>
              <a:t> </a:t>
            </a:r>
            <a:r>
              <a:rPr lang="el-GR" sz="3600" dirty="0" err="1"/>
              <a:t>σταματήσει</a:t>
            </a:r>
            <a:r>
              <a:rPr lang="el-GR" sz="3600" dirty="0"/>
              <a:t> να </a:t>
            </a:r>
            <a:r>
              <a:rPr lang="el-GR" sz="3600" dirty="0" err="1"/>
              <a:t>λαμβάνουν</a:t>
            </a:r>
            <a:r>
              <a:rPr lang="el-GR" sz="3600" dirty="0"/>
              <a:t> </a:t>
            </a:r>
            <a:r>
              <a:rPr lang="el-GR" sz="3600" dirty="0" err="1"/>
              <a:t>μέρος</a:t>
            </a:r>
            <a:r>
              <a:rPr lang="el-GR" sz="3600" dirty="0"/>
              <a:t> σε </a:t>
            </a:r>
            <a:r>
              <a:rPr lang="el-GR" sz="3600" dirty="0" err="1"/>
              <a:t>αυτές</a:t>
            </a:r>
            <a:r>
              <a:rPr lang="el-GR" sz="3600" dirty="0"/>
              <a:t>, </a:t>
            </a:r>
            <a:r>
              <a:rPr lang="el-GR" sz="3600" dirty="0" err="1"/>
              <a:t>συμπεριλαμβανομένων</a:t>
            </a:r>
            <a:r>
              <a:rPr lang="el-GR" sz="3600" dirty="0"/>
              <a:t> των </a:t>
            </a:r>
            <a:r>
              <a:rPr lang="el-GR" sz="3600" dirty="0" err="1"/>
              <a:t>μελών</a:t>
            </a:r>
            <a:r>
              <a:rPr lang="el-GR" sz="3600" dirty="0"/>
              <a:t> των </a:t>
            </a:r>
            <a:r>
              <a:rPr lang="el-GR" sz="3600" dirty="0" err="1"/>
              <a:t>ενόπλων</a:t>
            </a:r>
            <a:r>
              <a:rPr lang="el-GR" sz="3600" dirty="0"/>
              <a:t> </a:t>
            </a:r>
            <a:r>
              <a:rPr lang="el-GR" sz="3600" dirty="0" err="1"/>
              <a:t>δυνάμεων</a:t>
            </a:r>
            <a:r>
              <a:rPr lang="el-GR" sz="3600" dirty="0"/>
              <a:t> που </a:t>
            </a:r>
            <a:r>
              <a:rPr lang="el-GR" sz="3600" dirty="0" err="1"/>
              <a:t>έχουν</a:t>
            </a:r>
            <a:r>
              <a:rPr lang="el-GR" sz="3600" dirty="0"/>
              <a:t> </a:t>
            </a:r>
            <a:r>
              <a:rPr lang="el-GR" sz="3600" dirty="0" err="1"/>
              <a:t>παραδώσει</a:t>
            </a:r>
            <a:r>
              <a:rPr lang="el-GR" sz="3600" dirty="0"/>
              <a:t> τον </a:t>
            </a:r>
            <a:r>
              <a:rPr lang="el-GR" sz="3600" dirty="0" err="1"/>
              <a:t>οπλισμο</a:t>
            </a:r>
            <a:r>
              <a:rPr lang="el-GR" sz="3600" dirty="0"/>
              <a:t>́ τους και των </a:t>
            </a:r>
            <a:r>
              <a:rPr lang="el-GR" sz="3600" dirty="0" err="1"/>
              <a:t>ατόμων</a:t>
            </a:r>
            <a:r>
              <a:rPr lang="el-GR" sz="3600" dirty="0"/>
              <a:t> που </a:t>
            </a:r>
            <a:r>
              <a:rPr lang="el-GR" sz="3600" dirty="0" err="1"/>
              <a:t>έχουν</a:t>
            </a:r>
            <a:r>
              <a:rPr lang="el-GR" sz="3600" dirty="0"/>
              <a:t> </a:t>
            </a:r>
            <a:r>
              <a:rPr lang="el-GR" sz="3600" dirty="0" err="1"/>
              <a:t>τεθει</a:t>
            </a:r>
            <a:r>
              <a:rPr lang="el-GR" sz="3600" dirty="0"/>
              <a:t>́ </a:t>
            </a:r>
            <a:r>
              <a:rPr lang="el-GR" sz="3600" dirty="0" err="1"/>
              <a:t>εκτός</a:t>
            </a:r>
            <a:r>
              <a:rPr lang="el-GR" sz="3600" dirty="0"/>
              <a:t> </a:t>
            </a:r>
            <a:r>
              <a:rPr lang="el-GR" sz="3600" dirty="0" err="1"/>
              <a:t>μάχης</a:t>
            </a:r>
            <a:r>
              <a:rPr lang="el-GR" sz="3600" dirty="0"/>
              <a:t> </a:t>
            </a:r>
            <a:r>
              <a:rPr lang="el-GR" sz="3600" dirty="0" err="1"/>
              <a:t>εξαιτίας</a:t>
            </a:r>
            <a:r>
              <a:rPr lang="el-GR" sz="3600" dirty="0"/>
              <a:t> </a:t>
            </a:r>
            <a:r>
              <a:rPr lang="el-GR" sz="3600" dirty="0" err="1"/>
              <a:t>ασθένειας</a:t>
            </a:r>
            <a:r>
              <a:rPr lang="el-GR" sz="3600" dirty="0"/>
              <a:t>, </a:t>
            </a:r>
            <a:r>
              <a:rPr lang="el-GR" sz="3600" dirty="0" err="1"/>
              <a:t>τραυ</a:t>
            </a:r>
            <a:r>
              <a:rPr lang="el-GR" sz="3600" dirty="0"/>
              <a:t>− </a:t>
            </a:r>
            <a:r>
              <a:rPr lang="el-GR" sz="3600" dirty="0" err="1"/>
              <a:t>ματισμου</a:t>
            </a:r>
            <a:r>
              <a:rPr lang="el-GR" sz="3600" dirty="0"/>
              <a:t>́, </a:t>
            </a:r>
            <a:r>
              <a:rPr lang="el-GR" sz="3600" dirty="0" err="1"/>
              <a:t>αιχμαλωσίας</a:t>
            </a:r>
            <a:r>
              <a:rPr lang="el-GR" sz="3600" dirty="0"/>
              <a:t> ή </a:t>
            </a:r>
            <a:r>
              <a:rPr lang="el-GR" sz="3600" dirty="0" err="1"/>
              <a:t>άλλου</a:t>
            </a:r>
            <a:r>
              <a:rPr lang="el-GR" sz="3600" dirty="0"/>
              <a:t> </a:t>
            </a:r>
            <a:r>
              <a:rPr lang="el-GR" sz="3600" dirty="0" err="1"/>
              <a:t>λόγου</a:t>
            </a:r>
            <a:r>
              <a:rPr lang="el-GR" sz="3600" dirty="0"/>
              <a:t>. </a:t>
            </a:r>
          </a:p>
          <a:p>
            <a:endParaRPr lang="el-GR" dirty="0"/>
          </a:p>
        </p:txBody>
      </p:sp>
    </p:spTree>
    <p:extLst>
      <p:ext uri="{BB962C8B-B14F-4D97-AF65-F5344CB8AC3E}">
        <p14:creationId xmlns:p14="http://schemas.microsoft.com/office/powerpoint/2010/main" val="4000108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2BD"/>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672688-D3CF-DE43-9118-8E5F0D32925C}"/>
              </a:ext>
            </a:extLst>
          </p:cNvPr>
          <p:cNvSpPr>
            <a:spLocks noGrp="1"/>
          </p:cNvSpPr>
          <p:nvPr>
            <p:ph type="title"/>
          </p:nvPr>
        </p:nvSpPr>
        <p:spPr>
          <a:xfrm>
            <a:off x="838200" y="365126"/>
            <a:ext cx="10515600" cy="315911"/>
          </a:xfrm>
        </p:spPr>
        <p:txBody>
          <a:bodyPr>
            <a:noAutofit/>
          </a:bodyPr>
          <a:lstStyle/>
          <a:p>
            <a:pPr algn="ctr"/>
            <a:r>
              <a:rPr lang="el-GR" sz="3200" b="1" dirty="0" err="1"/>
              <a:t>Εγκλ</a:t>
            </a:r>
            <a:r>
              <a:rPr lang="en-US" sz="3200" b="1" dirty="0" err="1"/>
              <a:t>ή</a:t>
            </a:r>
            <a:r>
              <a:rPr lang="el-GR" sz="3200" b="1" dirty="0" err="1"/>
              <a:t>ματα</a:t>
            </a:r>
            <a:r>
              <a:rPr lang="el-GR" sz="3200" b="1" dirty="0"/>
              <a:t> του κράτους</a:t>
            </a:r>
          </a:p>
        </p:txBody>
      </p:sp>
      <p:sp>
        <p:nvSpPr>
          <p:cNvPr id="3" name="Θέση περιεχομένου 2">
            <a:extLst>
              <a:ext uri="{FF2B5EF4-FFF2-40B4-BE49-F238E27FC236}">
                <a16:creationId xmlns:a16="http://schemas.microsoft.com/office/drawing/2014/main" id="{5D13FE81-A2C2-524D-B828-40D6C5B47892}"/>
              </a:ext>
            </a:extLst>
          </p:cNvPr>
          <p:cNvSpPr>
            <a:spLocks noGrp="1"/>
          </p:cNvSpPr>
          <p:nvPr>
            <p:ph idx="1"/>
          </p:nvPr>
        </p:nvSpPr>
        <p:spPr>
          <a:xfrm>
            <a:off x="838200" y="900110"/>
            <a:ext cx="10515600" cy="5592764"/>
          </a:xfrm>
          <a:solidFill>
            <a:srgbClr val="FFC2BD"/>
          </a:solidFill>
        </p:spPr>
        <p:txBody>
          <a:bodyPr>
            <a:normAutofit fontScale="85000" lnSpcReduction="10000"/>
          </a:bodyPr>
          <a:lstStyle/>
          <a:p>
            <a:pPr>
              <a:lnSpc>
                <a:spcPct val="120000"/>
              </a:lnSpc>
              <a:spcBef>
                <a:spcPts val="500"/>
              </a:spcBef>
            </a:pPr>
            <a:r>
              <a:rPr lang="el-GR" sz="2600" dirty="0"/>
              <a:t>Τα κρατικά εγκλήματα είναι εγκλήματα που διαπράττονται από κυβερνήσεις. Ορίστηκαν από τους </a:t>
            </a:r>
            <a:r>
              <a:rPr lang="el-GR" sz="2600" dirty="0" err="1"/>
              <a:t>Penny</a:t>
            </a:r>
            <a:r>
              <a:rPr lang="el-GR" sz="2600" dirty="0"/>
              <a:t> </a:t>
            </a:r>
            <a:r>
              <a:rPr lang="el-GR" sz="2600" dirty="0" err="1"/>
              <a:t>Green</a:t>
            </a:r>
            <a:r>
              <a:rPr lang="el-GR" sz="2600" dirty="0"/>
              <a:t> και </a:t>
            </a:r>
            <a:r>
              <a:rPr lang="el-GR" sz="2600" dirty="0" err="1"/>
              <a:t>Tony</a:t>
            </a:r>
            <a:r>
              <a:rPr lang="el-GR" sz="2600" dirty="0"/>
              <a:t> </a:t>
            </a:r>
            <a:r>
              <a:rPr lang="el-GR" sz="2600" dirty="0" err="1"/>
              <a:t>Ward</a:t>
            </a:r>
            <a:r>
              <a:rPr lang="el-GR" sz="2600" dirty="0"/>
              <a:t> (2005) ως «παράνομες ή αποκλίνουσες δραστηριότητες που διαπράττονται από ή με τη συνενοχή των κρατικών υπηρεσιών».</a:t>
            </a:r>
          </a:p>
          <a:p>
            <a:pPr marL="0" indent="0">
              <a:lnSpc>
                <a:spcPct val="120000"/>
              </a:lnSpc>
              <a:spcBef>
                <a:spcPts val="500"/>
              </a:spcBef>
              <a:buNone/>
            </a:pPr>
            <a:r>
              <a:rPr lang="el-GR" sz="2600" b="1" dirty="0"/>
              <a:t>Σπείρα άρνησης</a:t>
            </a:r>
          </a:p>
          <a:p>
            <a:pPr>
              <a:lnSpc>
                <a:spcPct val="120000"/>
              </a:lnSpc>
              <a:spcBef>
                <a:spcPts val="500"/>
              </a:spcBef>
            </a:pPr>
            <a:r>
              <a:rPr lang="el-GR" sz="2600" dirty="0"/>
              <a:t>Ο </a:t>
            </a:r>
            <a:r>
              <a:rPr lang="el-GR" sz="2600" dirty="0" err="1"/>
              <a:t>Stan</a:t>
            </a:r>
            <a:r>
              <a:rPr lang="el-GR" sz="2600" dirty="0"/>
              <a:t> </a:t>
            </a:r>
            <a:r>
              <a:rPr lang="el-GR" sz="2600" dirty="0" err="1"/>
              <a:t>Cohen</a:t>
            </a:r>
            <a:r>
              <a:rPr lang="el-GR" sz="2600" dirty="0"/>
              <a:t> (1991): </a:t>
            </a:r>
            <a:r>
              <a:rPr lang="en-US" sz="2600" dirty="0"/>
              <a:t>STATES OF DENIAL Q</a:t>
            </a:r>
            <a:r>
              <a:rPr lang="el-GR" sz="2600" dirty="0"/>
              <a:t> </a:t>
            </a:r>
            <a:r>
              <a:rPr lang="el-GR" sz="2600" dirty="0" err="1"/>
              <a:t>σπυράλ</a:t>
            </a:r>
            <a:r>
              <a:rPr lang="el-GR" sz="2600" dirty="0"/>
              <a:t> άρνησης που χρησιμοποιείται όταν κατηγορείται κάποιος για παραβιάσεις των ανθρωπίνων δικαιωμάτων.</a:t>
            </a:r>
          </a:p>
          <a:p>
            <a:pPr lvl="1">
              <a:lnSpc>
                <a:spcPct val="120000"/>
              </a:lnSpc>
            </a:pPr>
            <a:r>
              <a:rPr lang="el-GR" dirty="0"/>
              <a:t>"ΔΕΝ ΣΥΜΒΑΙΝΕΙ"  Άρνηση του γεγονότος:  Η πρώτη αντίδραση είναι συχνά η άρνηση ότι κάτι συνέβη. Αυτό διαρκεί έως ότου αποδειχθεί ότι συνέβη.</a:t>
            </a:r>
          </a:p>
          <a:p>
            <a:pPr lvl="1">
              <a:lnSpc>
                <a:spcPct val="120000"/>
              </a:lnSpc>
            </a:pPr>
            <a:r>
              <a:rPr lang="el-GR" dirty="0"/>
              <a:t>"ΔΕΝ ΕΙΝΑΙ ΕΤΣΙ" Συνέβη αλλά δεν ήταν έτσι ήταν κάτι άλλο:  Αμφισβήτηση της συγκεκριμένης εκδοχής των γεγονότων, αντί να ισχυρίζεται ότι άλλοι πραγματοποίησαν την ωμότητα ή τα αποδεικτικά στοιχεία έδειχναν κάτι διαφορετικό.</a:t>
            </a:r>
          </a:p>
          <a:p>
            <a:pPr lvl="1">
              <a:lnSpc>
                <a:spcPct val="120000"/>
              </a:lnSpc>
            </a:pPr>
            <a:r>
              <a:rPr lang="el-GR" dirty="0"/>
              <a:t>ΔΙΚΑΙΟΛΟΓΗΣΗ ΤΗΣ ΠΡΑΞΗΣ : κατηγορία του θύματος  </a:t>
            </a:r>
          </a:p>
          <a:p>
            <a:pPr lvl="1">
              <a:lnSpc>
                <a:spcPct val="120000"/>
              </a:lnSpc>
            </a:pPr>
            <a:r>
              <a:rPr lang="el-GR" dirty="0"/>
              <a:t>ΔΙΚΑΟΛΟΓΗΣΗ ΤΗΣ ΠΡΑΞΗΣ ή και επίκληση ανώτερων ηθικών αξιών</a:t>
            </a:r>
          </a:p>
          <a:p>
            <a:pPr>
              <a:lnSpc>
                <a:spcPct val="120000"/>
              </a:lnSpc>
              <a:spcBef>
                <a:spcPts val="500"/>
              </a:spcBef>
            </a:pPr>
            <a:r>
              <a:rPr lang="el-GR" sz="1800" dirty="0"/>
              <a:t>Τεχνικές ηθικής ουδετεροποίησης </a:t>
            </a:r>
            <a:r>
              <a:rPr lang="en-US" sz="1800" dirty="0"/>
              <a:t>G</a:t>
            </a:r>
            <a:r>
              <a:rPr lang="el-GR" sz="1800" dirty="0"/>
              <a:t>.</a:t>
            </a:r>
            <a:r>
              <a:rPr lang="en-US" sz="1800" dirty="0"/>
              <a:t>Sykes</a:t>
            </a:r>
            <a:r>
              <a:rPr lang="el-GR" sz="1800" dirty="0"/>
              <a:t>, </a:t>
            </a:r>
            <a:r>
              <a:rPr lang="en-US" sz="1800" dirty="0"/>
              <a:t>D</a:t>
            </a:r>
            <a:r>
              <a:rPr lang="el-GR" sz="1800" dirty="0"/>
              <a:t>. </a:t>
            </a:r>
            <a:r>
              <a:rPr lang="en-US" sz="1800" dirty="0"/>
              <a:t>Matza</a:t>
            </a:r>
            <a:endParaRPr lang="el-GR" sz="1200" dirty="0"/>
          </a:p>
        </p:txBody>
      </p:sp>
    </p:spTree>
    <p:extLst>
      <p:ext uri="{BB962C8B-B14F-4D97-AF65-F5344CB8AC3E}">
        <p14:creationId xmlns:p14="http://schemas.microsoft.com/office/powerpoint/2010/main" val="2655755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3591B7-561A-1E47-B6B5-F761391D8709}"/>
              </a:ext>
            </a:extLst>
          </p:cNvPr>
          <p:cNvSpPr>
            <a:spLocks noGrp="1"/>
          </p:cNvSpPr>
          <p:nvPr>
            <p:ph type="title"/>
          </p:nvPr>
        </p:nvSpPr>
        <p:spPr>
          <a:xfrm>
            <a:off x="838200" y="388483"/>
            <a:ext cx="10515600" cy="483055"/>
          </a:xfrm>
        </p:spPr>
        <p:txBody>
          <a:bodyPr>
            <a:normAutofit fontScale="90000"/>
          </a:bodyPr>
          <a:lstStyle/>
          <a:p>
            <a:pPr algn="ctr"/>
            <a:r>
              <a:rPr lang="el-GR" sz="4000" b="1" dirty="0" err="1"/>
              <a:t>Ανθρ</a:t>
            </a:r>
            <a:r>
              <a:rPr lang="en-US" sz="4000" b="1" dirty="0" err="1"/>
              <a:t>ώ</a:t>
            </a:r>
            <a:r>
              <a:rPr lang="el-GR" sz="4000" b="1" dirty="0" err="1"/>
              <a:t>πινη</a:t>
            </a:r>
            <a:r>
              <a:rPr lang="el-GR" sz="4000" b="1" dirty="0"/>
              <a:t> αξιοπρέπεια</a:t>
            </a:r>
          </a:p>
        </p:txBody>
      </p:sp>
      <p:sp>
        <p:nvSpPr>
          <p:cNvPr id="3" name="Θέση περιεχομένου 2">
            <a:extLst>
              <a:ext uri="{FF2B5EF4-FFF2-40B4-BE49-F238E27FC236}">
                <a16:creationId xmlns:a16="http://schemas.microsoft.com/office/drawing/2014/main" id="{BCDFE122-260C-904F-8A79-8573E14C64B2}"/>
              </a:ext>
            </a:extLst>
          </p:cNvPr>
          <p:cNvSpPr>
            <a:spLocks noGrp="1"/>
          </p:cNvSpPr>
          <p:nvPr>
            <p:ph idx="1"/>
          </p:nvPr>
        </p:nvSpPr>
        <p:spPr>
          <a:xfrm>
            <a:off x="838200" y="1571625"/>
            <a:ext cx="10515600" cy="4926468"/>
          </a:xfrm>
        </p:spPr>
        <p:txBody>
          <a:bodyPr anchor="ctr">
            <a:normAutofit/>
          </a:bodyPr>
          <a:lstStyle/>
          <a:p>
            <a:pPr marL="0" indent="0" algn="just" fontAlgn="auto">
              <a:lnSpc>
                <a:spcPct val="100000"/>
              </a:lnSpc>
              <a:buNone/>
            </a:pPr>
            <a:r>
              <a:rPr lang="el-GR" sz="2600" dirty="0"/>
              <a:t>Στη γερμανική θεωρία «</a:t>
            </a:r>
            <a:r>
              <a:rPr lang="el-GR" sz="2600" dirty="0" err="1"/>
              <a:t>Οbjektformel</a:t>
            </a:r>
            <a:r>
              <a:rPr lang="el-GR" sz="2600" dirty="0"/>
              <a:t>». Σύμφωνα με αυτό, προσβάλλεται η αξία του ανθρώπου όταν αντιμετωπίζεται ο άνθρωπος ως αντικείμενο-μέσο για την εξυπηρέτηση αλλότριων σκοπών. Με αυτό τον τρόπο παραβιάζεται η ιδιότητά του ως ανθρώπου, ως υποκειμένου. </a:t>
            </a:r>
          </a:p>
          <a:p>
            <a:pPr algn="just" fontAlgn="auto">
              <a:lnSpc>
                <a:spcPct val="100000"/>
              </a:lnSpc>
            </a:pPr>
            <a:r>
              <a:rPr lang="el-GR" sz="2600" dirty="0"/>
              <a:t>Η θεωρία αυτή δεν εξαντλεί τον προσδιορισμό της ανθρώπινης αξίας. </a:t>
            </a:r>
            <a:r>
              <a:rPr lang="el-GR" sz="2600" dirty="0" err="1"/>
              <a:t>Θεματοποιεί</a:t>
            </a:r>
            <a:r>
              <a:rPr lang="el-GR" sz="2600" dirty="0"/>
              <a:t> πάντως τις εμφανείς περιπτώσεις προσβολής της.</a:t>
            </a:r>
          </a:p>
          <a:p>
            <a:pPr algn="just" fontAlgn="auto">
              <a:lnSpc>
                <a:spcPct val="100000"/>
              </a:lnSpc>
            </a:pPr>
            <a:r>
              <a:rPr lang="el-GR" sz="2600" dirty="0"/>
              <a:t> Αν υπάρχει παραβίαση της ανθρώπινης αξιοπρέπειας κρίνεται ευχερέστερα σε κάθε συγκεκριμένη υπόθεση με γνώμονα τα συγκεκριμένα περιστατικά.</a:t>
            </a:r>
            <a:r>
              <a:rPr lang="el-GR" sz="4400" dirty="0"/>
              <a:t> </a:t>
            </a:r>
          </a:p>
        </p:txBody>
      </p:sp>
    </p:spTree>
    <p:extLst>
      <p:ext uri="{BB962C8B-B14F-4D97-AF65-F5344CB8AC3E}">
        <p14:creationId xmlns:p14="http://schemas.microsoft.com/office/powerpoint/2010/main" val="1555664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3591B7-561A-1E47-B6B5-F761391D8709}"/>
              </a:ext>
            </a:extLst>
          </p:cNvPr>
          <p:cNvSpPr>
            <a:spLocks noGrp="1"/>
          </p:cNvSpPr>
          <p:nvPr>
            <p:ph type="title"/>
          </p:nvPr>
        </p:nvSpPr>
        <p:spPr>
          <a:xfrm>
            <a:off x="838200" y="388483"/>
            <a:ext cx="10515600" cy="483055"/>
          </a:xfrm>
        </p:spPr>
        <p:txBody>
          <a:bodyPr>
            <a:normAutofit fontScale="90000"/>
          </a:bodyPr>
          <a:lstStyle/>
          <a:p>
            <a:pPr algn="ctr"/>
            <a:r>
              <a:rPr lang="el-GR" sz="4000" b="1" dirty="0" err="1"/>
              <a:t>Ανθρ</a:t>
            </a:r>
            <a:r>
              <a:rPr lang="en-US" sz="4000" b="1" dirty="0" err="1"/>
              <a:t>ώ</a:t>
            </a:r>
            <a:r>
              <a:rPr lang="el-GR" sz="4000" b="1" dirty="0" err="1"/>
              <a:t>πινη</a:t>
            </a:r>
            <a:r>
              <a:rPr lang="el-GR" sz="4000" b="1" dirty="0"/>
              <a:t> αξιοπρέπεια</a:t>
            </a:r>
          </a:p>
        </p:txBody>
      </p:sp>
      <p:sp>
        <p:nvSpPr>
          <p:cNvPr id="3" name="Θέση περιεχομένου 2">
            <a:extLst>
              <a:ext uri="{FF2B5EF4-FFF2-40B4-BE49-F238E27FC236}">
                <a16:creationId xmlns:a16="http://schemas.microsoft.com/office/drawing/2014/main" id="{BCDFE122-260C-904F-8A79-8573E14C64B2}"/>
              </a:ext>
            </a:extLst>
          </p:cNvPr>
          <p:cNvSpPr>
            <a:spLocks noGrp="1"/>
          </p:cNvSpPr>
          <p:nvPr>
            <p:ph idx="1"/>
          </p:nvPr>
        </p:nvSpPr>
        <p:spPr>
          <a:xfrm>
            <a:off x="838200" y="1231446"/>
            <a:ext cx="10515600" cy="5238071"/>
          </a:xfrm>
        </p:spPr>
        <p:txBody>
          <a:bodyPr anchor="ctr">
            <a:normAutofit/>
          </a:bodyPr>
          <a:lstStyle/>
          <a:p>
            <a:pPr fontAlgn="auto">
              <a:lnSpc>
                <a:spcPct val="120000"/>
              </a:lnSpc>
            </a:pPr>
            <a:r>
              <a:rPr lang="el-GR" dirty="0"/>
              <a:t>Καταλυτικό ρόλο παίζουν και οι συνεχώς μεταβαλλόμενες δομικές πηγές διακινδύνευσης της ανθρώπινης αξιοπρέπειας (τεχνολογία, βιοτεχνολογία, και την τρομοκρατία, η αυξημένη ακραία φτώχεια, η ανεργία, τα νεοφιλελεύθερα μέτρα λιτότητας, ο πολιτικός εξτρεμισμός, οι εμφύλιες συρράξεις, η σκληρή εγκληματικότητα. Ως αξία του ανθρώπου μπορεί να οριστεί ο (κοινωνικός και θεσμικός) ίσος έμπρακτος σεβασμός και ίση αναγνώριση που δικαιούται κάθε άνθρωπος. </a:t>
            </a:r>
          </a:p>
          <a:p>
            <a:r>
              <a:rPr lang="el-GR" sz="2600" u="sng" dirty="0">
                <a:hlinkClick r:id="rId2"/>
              </a:rPr>
              <a:t>https://www.ddikastes.gr/sites/default/files/article_files/tzemos.pdf</a:t>
            </a:r>
            <a:endParaRPr lang="el-GR" sz="2600" dirty="0"/>
          </a:p>
          <a:p>
            <a:endParaRPr lang="el-GR" dirty="0"/>
          </a:p>
        </p:txBody>
      </p:sp>
    </p:spTree>
    <p:extLst>
      <p:ext uri="{BB962C8B-B14F-4D97-AF65-F5344CB8AC3E}">
        <p14:creationId xmlns:p14="http://schemas.microsoft.com/office/powerpoint/2010/main" val="190698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89000">
              <a:srgbClr val="FFE38C"/>
            </a:gs>
            <a:gs pos="76000">
              <a:schemeClr val="accent4">
                <a:lumMod val="45000"/>
                <a:lumOff val="55000"/>
              </a:schemeClr>
            </a:gs>
            <a:gs pos="84000">
              <a:schemeClr val="accent4">
                <a:lumMod val="45000"/>
                <a:lumOff val="55000"/>
              </a:schemeClr>
            </a:gs>
            <a:gs pos="0">
              <a:schemeClr val="accent4">
                <a:lumMod val="20000"/>
                <a:lumOff val="80000"/>
              </a:schemeClr>
            </a:gs>
          </a:gsLst>
          <a:lin ang="6000000" scaled="0"/>
          <a:tileRect/>
        </a:gra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C091AE-EB7A-3C44-ABFE-9445ED3B0850}"/>
              </a:ext>
            </a:extLst>
          </p:cNvPr>
          <p:cNvSpPr>
            <a:spLocks noGrp="1"/>
          </p:cNvSpPr>
          <p:nvPr>
            <p:ph type="title"/>
          </p:nvPr>
        </p:nvSpPr>
        <p:spPr>
          <a:xfrm>
            <a:off x="838200" y="365126"/>
            <a:ext cx="10515600" cy="581932"/>
          </a:xfrm>
        </p:spPr>
        <p:txBody>
          <a:bodyPr>
            <a:normAutofit fontScale="90000"/>
          </a:bodyPr>
          <a:lstStyle/>
          <a:p>
            <a:r>
              <a:rPr lang="el-GR" dirty="0"/>
              <a:t>Γενοκτονία </a:t>
            </a:r>
          </a:p>
        </p:txBody>
      </p:sp>
      <p:sp>
        <p:nvSpPr>
          <p:cNvPr id="3" name="Θέση περιεχομένου 2">
            <a:extLst>
              <a:ext uri="{FF2B5EF4-FFF2-40B4-BE49-F238E27FC236}">
                <a16:creationId xmlns:a16="http://schemas.microsoft.com/office/drawing/2014/main" id="{8BE4483A-25B5-2549-8070-BA29B71996CA}"/>
              </a:ext>
            </a:extLst>
          </p:cNvPr>
          <p:cNvSpPr>
            <a:spLocks noGrp="1"/>
          </p:cNvSpPr>
          <p:nvPr>
            <p:ph idx="1"/>
          </p:nvPr>
        </p:nvSpPr>
        <p:spPr>
          <a:xfrm>
            <a:off x="685800" y="1404482"/>
            <a:ext cx="10515600" cy="5088392"/>
          </a:xfrm>
        </p:spPr>
        <p:txBody>
          <a:bodyPr>
            <a:normAutofit lnSpcReduction="10000"/>
          </a:bodyPr>
          <a:lstStyle/>
          <a:p>
            <a:r>
              <a:rPr lang="el-GR" dirty="0"/>
              <a:t>1. Όποιος, με σκοπό να καταστρέψει, εν </a:t>
            </a:r>
            <a:r>
              <a:rPr lang="el-GR" dirty="0" err="1"/>
              <a:t>όλω</a:t>
            </a:r>
            <a:r>
              <a:rPr lang="el-GR" dirty="0"/>
              <a:t> ή εν μέρει, μια εθνική, </a:t>
            </a:r>
            <a:r>
              <a:rPr lang="el-GR" dirty="0" err="1"/>
              <a:t>εθνοτική</a:t>
            </a:r>
            <a:r>
              <a:rPr lang="el-GR" dirty="0"/>
              <a:t>, φυλετική ή θρησκευτική ομάδα, ως τέτοια</a:t>
            </a:r>
          </a:p>
          <a:p>
            <a:r>
              <a:rPr lang="el-GR" dirty="0"/>
              <a:t>α) σκοτώνει με πρόθεση μέλη αυτής της ομάδας.</a:t>
            </a:r>
          </a:p>
          <a:p>
            <a:r>
              <a:rPr lang="el-GR" dirty="0"/>
              <a:t>β) προκαλεί σε μέλη της ομάδας βαριά σωματική ή διανοητική βλάβη, </a:t>
            </a:r>
          </a:p>
          <a:p>
            <a:r>
              <a:rPr lang="el-GR" dirty="0"/>
              <a:t>γ) επιβάλλει στην ομάδα συνθήκες διαβίωσης ικανές να προκαλέσουν την πλήρη ή μερική φυσική της εξόντωση, </a:t>
            </a:r>
          </a:p>
          <a:p>
            <a:r>
              <a:rPr lang="el-GR" dirty="0"/>
              <a:t>δ) επιβάλλει μέτρα που σκοπεύουν στην παρεμπόδιση των γεννήσεων εντός της ομάδας, </a:t>
            </a:r>
          </a:p>
          <a:p>
            <a:r>
              <a:rPr lang="el-GR" dirty="0"/>
              <a:t>ε) μεταφέρει δια της βίας ανηλίκους της μιας ομάδας σε άλλη ομάδα και έτσι δημιουργεί ο ίδιος ή σε συνεργασία με άλλους  κίνδυνο για την ύπαρξη της ομάδας. </a:t>
            </a:r>
          </a:p>
        </p:txBody>
      </p:sp>
    </p:spTree>
    <p:extLst>
      <p:ext uri="{BB962C8B-B14F-4D97-AF65-F5344CB8AC3E}">
        <p14:creationId xmlns:p14="http://schemas.microsoft.com/office/powerpoint/2010/main" val="771557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1C5"/>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DE492-34EF-7A44-BA9E-2B7B5AB95154}"/>
              </a:ext>
            </a:extLst>
          </p:cNvPr>
          <p:cNvSpPr>
            <a:spLocks noGrp="1"/>
          </p:cNvSpPr>
          <p:nvPr>
            <p:ph type="title"/>
          </p:nvPr>
        </p:nvSpPr>
        <p:spPr>
          <a:xfrm>
            <a:off x="838200" y="365126"/>
            <a:ext cx="10515600" cy="315912"/>
          </a:xfrm>
        </p:spPr>
        <p:txBody>
          <a:bodyPr>
            <a:noAutofit/>
          </a:bodyPr>
          <a:lstStyle/>
          <a:p>
            <a:pPr algn="ctr"/>
            <a:r>
              <a:rPr lang="el-GR" sz="3600" dirty="0"/>
              <a:t>Εγκλήματα κατά της Ανθρωπότητας</a:t>
            </a:r>
          </a:p>
        </p:txBody>
      </p:sp>
      <p:sp>
        <p:nvSpPr>
          <p:cNvPr id="3" name="Θέση περιεχομένου 2">
            <a:extLst>
              <a:ext uri="{FF2B5EF4-FFF2-40B4-BE49-F238E27FC236}">
                <a16:creationId xmlns:a16="http://schemas.microsoft.com/office/drawing/2014/main" id="{64EDE203-14B8-6241-8EED-9055E89883ED}"/>
              </a:ext>
            </a:extLst>
          </p:cNvPr>
          <p:cNvSpPr>
            <a:spLocks noGrp="1"/>
          </p:cNvSpPr>
          <p:nvPr>
            <p:ph idx="1"/>
          </p:nvPr>
        </p:nvSpPr>
        <p:spPr>
          <a:xfrm>
            <a:off x="838200" y="1385888"/>
            <a:ext cx="10515600" cy="4872037"/>
          </a:xfrm>
        </p:spPr>
        <p:txBody>
          <a:bodyPr tIns="288000" rIns="0" bIns="0" anchor="ctr">
            <a:normAutofit/>
          </a:bodyPr>
          <a:lstStyle/>
          <a:p>
            <a:pPr>
              <a:lnSpc>
                <a:spcPct val="100000"/>
              </a:lnSpc>
            </a:pPr>
            <a:r>
              <a:rPr lang="el-GR" dirty="0"/>
              <a:t>Όποιος στο πλαίσιο ευρείας ή συστηματικής επίθεσης κατά άμαχου πληθυσμού, που κατευθύνεται ή ενθαρρύνεται από ένα ή μια οργάνωσης που ασκεί </a:t>
            </a:r>
            <a:r>
              <a:rPr lang="el-GR" dirty="0" err="1"/>
              <a:t>οιονεί</a:t>
            </a:r>
            <a:r>
              <a:rPr lang="el-GR" dirty="0"/>
              <a:t> κρατική εξουσία σε ορισμένο τόπο:</a:t>
            </a:r>
          </a:p>
          <a:p>
            <a:pPr>
              <a:lnSpc>
                <a:spcPct val="100000"/>
              </a:lnSpc>
            </a:pPr>
            <a:r>
              <a:rPr lang="el-GR" dirty="0"/>
              <a:t>1. σκοτώνει άλλον.</a:t>
            </a:r>
          </a:p>
          <a:p>
            <a:pPr>
              <a:lnSpc>
                <a:spcPct val="100000"/>
              </a:lnSpc>
            </a:pPr>
            <a:r>
              <a:rPr lang="el-GR" dirty="0"/>
              <a:t>2. με σκοπό να καταστρέψει εν </a:t>
            </a:r>
            <a:r>
              <a:rPr lang="el-GR" dirty="0" err="1"/>
              <a:t>όλω</a:t>
            </a:r>
            <a:r>
              <a:rPr lang="el-GR" dirty="0"/>
              <a:t> ή εν μέρει έναν πληθυσμό επιβάλλει στον πληθυσμό αυτό ή σε τμήμα του συνθήκες διαβίωσης πρόσφορες να προκαλέσουν την εν </a:t>
            </a:r>
            <a:r>
              <a:rPr lang="el-GR" dirty="0" err="1"/>
              <a:t>όλω</a:t>
            </a:r>
            <a:r>
              <a:rPr lang="el-GR" dirty="0"/>
              <a:t> ή εν μέρει καταστροφή του.</a:t>
            </a:r>
          </a:p>
          <a:p>
            <a:pPr>
              <a:lnSpc>
                <a:spcPct val="100000"/>
              </a:lnSpc>
            </a:pPr>
            <a:r>
              <a:rPr lang="el-GR" dirty="0"/>
              <a:t>3. ενεργεί εμπόριο δούλων (323 ΠΚ) ή εμπορία ανθρώπων (323 Α ΠΚ) ή σωματεμπορία (351 ΠΚ) υποδουλώνει καθ’ οιονδήποτε άλλο τρόπο </a:t>
            </a:r>
          </a:p>
        </p:txBody>
      </p:sp>
    </p:spTree>
    <p:extLst>
      <p:ext uri="{BB962C8B-B14F-4D97-AF65-F5344CB8AC3E}">
        <p14:creationId xmlns:p14="http://schemas.microsoft.com/office/powerpoint/2010/main" val="3632899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1C5"/>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688A90-2D79-F649-B65F-897962ECE99A}"/>
              </a:ext>
            </a:extLst>
          </p:cNvPr>
          <p:cNvSpPr>
            <a:spLocks noGrp="1"/>
          </p:cNvSpPr>
          <p:nvPr>
            <p:ph type="title"/>
          </p:nvPr>
        </p:nvSpPr>
        <p:spPr/>
        <p:txBody>
          <a:bodyPr/>
          <a:lstStyle/>
          <a:p>
            <a:r>
              <a:rPr lang="el-GR" dirty="0"/>
              <a:t>Εγκλήματα κατά της Ανθρωπότητας</a:t>
            </a:r>
          </a:p>
        </p:txBody>
      </p:sp>
      <p:sp>
        <p:nvSpPr>
          <p:cNvPr id="3" name="Θέση περιεχομένου 2">
            <a:extLst>
              <a:ext uri="{FF2B5EF4-FFF2-40B4-BE49-F238E27FC236}">
                <a16:creationId xmlns:a16="http://schemas.microsoft.com/office/drawing/2014/main" id="{123FD1B8-368B-D246-A9BE-ED903120D8D5}"/>
              </a:ext>
            </a:extLst>
          </p:cNvPr>
          <p:cNvSpPr>
            <a:spLocks noGrp="1"/>
          </p:cNvSpPr>
          <p:nvPr>
            <p:ph idx="1"/>
          </p:nvPr>
        </p:nvSpPr>
        <p:spPr/>
        <p:txBody>
          <a:bodyPr>
            <a:normAutofit lnSpcReduction="10000"/>
          </a:bodyPr>
          <a:lstStyle/>
          <a:p>
            <a:pPr algn="just">
              <a:lnSpc>
                <a:spcPct val="100000"/>
              </a:lnSpc>
            </a:pPr>
            <a:r>
              <a:rPr lang="el-GR" dirty="0"/>
              <a:t>4. εκτοπίζει ένα ή περισσότερα άτομα ή τα εξαναγκάζει σε μετακίνηση από τον τόπο που νομίμως διαβιούν σε άλλο κράτος ή  περιοχή, χρησιμοποιώντας ως μέσο την απέλαση ή άλλο μέσο καταναγκασμού.</a:t>
            </a:r>
          </a:p>
          <a:p>
            <a:pPr algn="just">
              <a:lnSpc>
                <a:spcPct val="100000"/>
              </a:lnSpc>
            </a:pPr>
            <a:r>
              <a:rPr lang="el-GR" dirty="0"/>
              <a:t>5. υποβάλλει πρόσωπο, που βρίσκεται υπό την κράτηση ή τον έλεγχο του, σε βασανιστήρια</a:t>
            </a:r>
          </a:p>
          <a:p>
            <a:pPr algn="just">
              <a:lnSpc>
                <a:spcPct val="100000"/>
              </a:lnSpc>
            </a:pPr>
            <a:r>
              <a:rPr lang="el-GR" dirty="0"/>
              <a:t>6. Τελεί βιασμό, ή εξαναγκάζει σε πορνεία, υποβάλλει άλλον σε </a:t>
            </a:r>
            <a:r>
              <a:rPr lang="el-GR" dirty="0" err="1"/>
              <a:t>στειρωση</a:t>
            </a:r>
            <a:r>
              <a:rPr lang="el-GR" dirty="0"/>
              <a:t> ή με σκοπό  να επηρεάσει την εθνική σύνθεση ενός πληθυσμού κατακρατεί παράνομα έγκυο γυναίκα η οποία κατέστη έγκυος με την χρήση βίας ή απειλής.</a:t>
            </a:r>
          </a:p>
          <a:p>
            <a:pPr>
              <a:lnSpc>
                <a:spcPct val="110000"/>
              </a:lnSpc>
            </a:pPr>
            <a:endParaRPr lang="el-GR" dirty="0"/>
          </a:p>
        </p:txBody>
      </p:sp>
    </p:spTree>
    <p:extLst>
      <p:ext uri="{BB962C8B-B14F-4D97-AF65-F5344CB8AC3E}">
        <p14:creationId xmlns:p14="http://schemas.microsoft.com/office/powerpoint/2010/main" val="75470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1C5"/>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DE492-34EF-7A44-BA9E-2B7B5AB95154}"/>
              </a:ext>
            </a:extLst>
          </p:cNvPr>
          <p:cNvSpPr>
            <a:spLocks noGrp="1"/>
          </p:cNvSpPr>
          <p:nvPr>
            <p:ph type="title"/>
          </p:nvPr>
        </p:nvSpPr>
        <p:spPr>
          <a:xfrm>
            <a:off x="838200" y="365126"/>
            <a:ext cx="10515600" cy="315912"/>
          </a:xfrm>
        </p:spPr>
        <p:txBody>
          <a:bodyPr>
            <a:normAutofit fontScale="90000"/>
          </a:bodyPr>
          <a:lstStyle/>
          <a:p>
            <a:pPr algn="ctr"/>
            <a:r>
              <a:rPr lang="el-GR" dirty="0"/>
              <a:t>Εγκλήματα κατά της Ανθρωπότητας</a:t>
            </a:r>
          </a:p>
        </p:txBody>
      </p:sp>
      <p:sp>
        <p:nvSpPr>
          <p:cNvPr id="3" name="Θέση περιεχομένου 2">
            <a:extLst>
              <a:ext uri="{FF2B5EF4-FFF2-40B4-BE49-F238E27FC236}">
                <a16:creationId xmlns:a16="http://schemas.microsoft.com/office/drawing/2014/main" id="{64EDE203-14B8-6241-8EED-9055E89883ED}"/>
              </a:ext>
            </a:extLst>
          </p:cNvPr>
          <p:cNvSpPr>
            <a:spLocks noGrp="1"/>
          </p:cNvSpPr>
          <p:nvPr>
            <p:ph idx="1"/>
          </p:nvPr>
        </p:nvSpPr>
        <p:spPr>
          <a:xfrm>
            <a:off x="838200" y="1267845"/>
            <a:ext cx="10515600" cy="4322309"/>
          </a:xfrm>
        </p:spPr>
        <p:txBody>
          <a:bodyPr anchor="ctr">
            <a:normAutofit/>
          </a:bodyPr>
          <a:lstStyle/>
          <a:p>
            <a:pPr algn="just"/>
            <a:r>
              <a:rPr lang="el-GR" sz="2400" dirty="0"/>
              <a:t>7. Προκαλεί την εξαφάνιση άλλου και, με σκοπό να τον αποστερήσει για παρατεταμένο χρονικό διάστημα από την προστασία της πολιτείας,</a:t>
            </a:r>
          </a:p>
          <a:p>
            <a:pPr algn="just"/>
            <a:r>
              <a:rPr lang="el-GR" sz="2400" dirty="0"/>
              <a:t>α) απάγοντάς τον κατ’ εντολή ή με την επιδοκιμασία κράτους ή πολιτικής οργάνωσης, ή του στερεί την ελευθερία κίνησης σε σημαντικό βαθμό, χωρίς να παρέχονται στην συνέχεια άμεσες και ακριβείς πληροφορίες για την τύχη του και τον τόπο όπου ευρίσκεται,</a:t>
            </a:r>
          </a:p>
          <a:p>
            <a:pPr algn="just"/>
            <a:r>
              <a:rPr lang="el-GR" sz="2400" dirty="0"/>
              <a:t>β) αρνούμενος κατ’ εντολή κράτους ή πολιτικής οργάνωσης ή κατά παράβαση νομικής υποχρέωσης  να παράσχει αμελλητί πληροφορίες σχετικά με την τύχη και τον τόπο παραμονής του προσώπου κατά του οποίου </a:t>
            </a:r>
            <a:r>
              <a:rPr lang="el-GR" sz="2400" dirty="0" err="1"/>
              <a:t>τελέσθηκε</a:t>
            </a:r>
            <a:r>
              <a:rPr lang="el-GR" sz="2400" dirty="0"/>
              <a:t> η πράξη του προηγούμενου εδαφίου ή παρέχει ψευδείς πληροφορίες</a:t>
            </a:r>
            <a:r>
              <a:rPr lang="el-GR" sz="3000" dirty="0"/>
              <a:t>. </a:t>
            </a:r>
          </a:p>
        </p:txBody>
      </p:sp>
    </p:spTree>
    <p:extLst>
      <p:ext uri="{BB962C8B-B14F-4D97-AF65-F5344CB8AC3E}">
        <p14:creationId xmlns:p14="http://schemas.microsoft.com/office/powerpoint/2010/main" val="144040569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1684</Words>
  <Application>Microsoft Macintosh PowerPoint</Application>
  <PresentationFormat>Ευρεία οθόνη</PresentationFormat>
  <Paragraphs>78</Paragraphs>
  <Slides>16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16</vt:i4>
      </vt:variant>
    </vt:vector>
  </HeadingPairs>
  <TitlesOfParts>
    <vt:vector size="21" baseType="lpstr">
      <vt:lpstr>Arial</vt:lpstr>
      <vt:lpstr>Calibri</vt:lpstr>
      <vt:lpstr>Calibri Light</vt:lpstr>
      <vt:lpstr>Trebuchet MS</vt:lpstr>
      <vt:lpstr>Θέμα του Office</vt:lpstr>
      <vt:lpstr>Εγκλήματα του κράτους / των ισχυρών</vt:lpstr>
      <vt:lpstr>Άμαχος πληθυσμός</vt:lpstr>
      <vt:lpstr>Εγκλήματα του κράτους</vt:lpstr>
      <vt:lpstr>Ανθρώπινη αξιοπρέπεια</vt:lpstr>
      <vt:lpstr>Ανθρώπινη αξιοπρέπεια</vt:lpstr>
      <vt:lpstr>Γενοκτονία </vt:lpstr>
      <vt:lpstr>Εγκλήματα κατά της Ανθρωπότητας</vt:lpstr>
      <vt:lpstr>Εγκλήματα κατά της Ανθρωπότητας</vt:lpstr>
      <vt:lpstr>Εγκλήματα κατά της Ανθρωπότητας</vt:lpstr>
      <vt:lpstr>Εγκλήματα κατά της Ανθρωπότητας</vt:lpstr>
      <vt:lpstr>Εγκλήματα Πολέμου</vt:lpstr>
      <vt:lpstr>Βασανιστήρια 137 Α ΠΚ</vt:lpstr>
      <vt:lpstr>Βασανιστήρια 137Α ΠΚ</vt:lpstr>
      <vt:lpstr>Βασανιστήρια 137Α ΠΚ</vt:lpstr>
      <vt:lpstr>Βασανιστήρια 137 Α ΠΚ</vt:lpstr>
      <vt:lpstr>Βασανιστήρια 137 Α ΠΚ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 VIDALI</dc:creator>
  <cp:lastModifiedBy>SOFIA VIDALI</cp:lastModifiedBy>
  <cp:revision>15</cp:revision>
  <dcterms:created xsi:type="dcterms:W3CDTF">2021-04-06T22:03:20Z</dcterms:created>
  <dcterms:modified xsi:type="dcterms:W3CDTF">2021-04-07T10:22:24Z</dcterms:modified>
</cp:coreProperties>
</file>