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62" r:id="rId4"/>
    <p:sldId id="263" r:id="rId5"/>
    <p:sldId id="264" r:id="rId6"/>
    <p:sldId id="265" r:id="rId7"/>
    <p:sldId id="266" r:id="rId8"/>
    <p:sldId id="267" r:id="rId9"/>
    <p:sldId id="259"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4694"/>
  </p:normalViewPr>
  <p:slideViewPr>
    <p:cSldViewPr snapToGrid="0">
      <p:cViewPr varScale="1">
        <p:scale>
          <a:sx n="117" d="100"/>
          <a:sy n="117" d="100"/>
        </p:scale>
        <p:origin x="4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F563A9-C851-4281-A5B8-21BF55C5EB0A}" type="datetimeFigureOut">
              <a:rPr lang="el-GR" smtClean="0"/>
              <a:t>4/12/24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2822969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F563A9-C851-4281-A5B8-21BF55C5EB0A}" type="datetimeFigureOut">
              <a:rPr lang="el-GR" smtClean="0"/>
              <a:t>4/12/24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185114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F563A9-C851-4281-A5B8-21BF55C5EB0A}" type="datetimeFigureOut">
              <a:rPr lang="el-GR" smtClean="0"/>
              <a:t>4/12/24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3552472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F563A9-C851-4281-A5B8-21BF55C5EB0A}" type="datetimeFigureOut">
              <a:rPr lang="el-GR" smtClean="0"/>
              <a:t>4/12/24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138375-A044-49D1-A7B0-7D7756C2DDCF}" type="slidenum">
              <a:rPr lang="el-GR" smtClean="0"/>
              <a:t>‹#›</a:t>
            </a:fld>
            <a:endParaRPr lang="el-G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81117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F563A9-C851-4281-A5B8-21BF55C5EB0A}" type="datetimeFigureOut">
              <a:rPr lang="el-GR" smtClean="0"/>
              <a:t>4/12/24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3909850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3F563A9-C851-4281-A5B8-21BF55C5EB0A}" type="datetimeFigureOut">
              <a:rPr lang="el-GR" smtClean="0"/>
              <a:t>4/12/24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242010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33F563A9-C851-4281-A5B8-21BF55C5EB0A}" type="datetimeFigureOut">
              <a:rPr lang="el-GR" smtClean="0"/>
              <a:t>4/12/24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2914219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F563A9-C851-4281-A5B8-21BF55C5EB0A}" type="datetimeFigureOut">
              <a:rPr lang="el-GR" smtClean="0"/>
              <a:t>4/12/24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153724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F563A9-C851-4281-A5B8-21BF55C5EB0A}" type="datetimeFigureOut">
              <a:rPr lang="el-GR" smtClean="0"/>
              <a:t>4/12/24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426918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3F563A9-C851-4281-A5B8-21BF55C5EB0A}" type="datetimeFigureOut">
              <a:rPr lang="el-GR" smtClean="0"/>
              <a:t>4/12/24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3404665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33F563A9-C851-4281-A5B8-21BF55C5EB0A}" type="datetimeFigureOut">
              <a:rPr lang="el-GR" smtClean="0"/>
              <a:t>4/12/24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67455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3F563A9-C851-4281-A5B8-21BF55C5EB0A}" type="datetimeFigureOut">
              <a:rPr lang="el-GR" smtClean="0"/>
              <a:t>4/12/24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150431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913795" y="2912232"/>
            <a:ext cx="5107208"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912232"/>
            <a:ext cx="5095357" cy="287896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3F563A9-C851-4281-A5B8-21BF55C5EB0A}" type="datetimeFigureOut">
              <a:rPr lang="el-GR" smtClean="0"/>
              <a:t>4/12/24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315793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3F563A9-C851-4281-A5B8-21BF55C5EB0A}" type="datetimeFigureOut">
              <a:rPr lang="el-GR" smtClean="0"/>
              <a:t>4/12/24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3118760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563A9-C851-4281-A5B8-21BF55C5EB0A}" type="datetimeFigureOut">
              <a:rPr lang="el-GR" smtClean="0"/>
              <a:t>4/12/24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1806126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F563A9-C851-4281-A5B8-21BF55C5EB0A}" type="datetimeFigureOut">
              <a:rPr lang="el-GR" smtClean="0"/>
              <a:t>4/12/24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790054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33F563A9-C851-4281-A5B8-21BF55C5EB0A}" type="datetimeFigureOut">
              <a:rPr lang="el-GR" smtClean="0"/>
              <a:t>4/12/24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9138375-A044-49D1-A7B0-7D7756C2DDCF}" type="slidenum">
              <a:rPr lang="el-GR" smtClean="0"/>
              <a:t>‹#›</a:t>
            </a:fld>
            <a:endParaRPr lang="el-GR"/>
          </a:p>
        </p:txBody>
      </p:sp>
    </p:spTree>
    <p:extLst>
      <p:ext uri="{BB962C8B-B14F-4D97-AF65-F5344CB8AC3E}">
        <p14:creationId xmlns:p14="http://schemas.microsoft.com/office/powerpoint/2010/main" val="66326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3F563A9-C851-4281-A5B8-21BF55C5EB0A}" type="datetimeFigureOut">
              <a:rPr lang="el-GR" smtClean="0"/>
              <a:t>4/12/24</a:t>
            </a:fld>
            <a:endParaRPr lang="el-G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9138375-A044-49D1-A7B0-7D7756C2DDCF}" type="slidenum">
              <a:rPr lang="el-GR" smtClean="0"/>
              <a:t>‹#›</a:t>
            </a:fld>
            <a:endParaRPr lang="el-GR"/>
          </a:p>
        </p:txBody>
      </p:sp>
    </p:spTree>
    <p:extLst>
      <p:ext uri="{BB962C8B-B14F-4D97-AF65-F5344CB8AC3E}">
        <p14:creationId xmlns:p14="http://schemas.microsoft.com/office/powerpoint/2010/main" val="4777617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BC2CD3-233B-AF6D-EAC5-A1DE70990381}"/>
              </a:ext>
            </a:extLst>
          </p:cNvPr>
          <p:cNvSpPr>
            <a:spLocks noGrp="1"/>
          </p:cNvSpPr>
          <p:nvPr>
            <p:ph type="ctrTitle"/>
          </p:nvPr>
        </p:nvSpPr>
        <p:spPr/>
        <p:txBody>
          <a:bodyPr>
            <a:normAutofit fontScale="90000"/>
          </a:bodyPr>
          <a:lstStyle/>
          <a:p>
            <a:r>
              <a:rPr lang="el-GR" sz="4800" dirty="0" err="1"/>
              <a:t>Ματι</a:t>
            </a:r>
            <a:r>
              <a:rPr lang="el-GR" dirty="0" err="1"/>
              <a:t>α</a:t>
            </a:r>
            <a:r>
              <a:rPr lang="el-GR" sz="4800" dirty="0"/>
              <a:t> στη ΣΥΓΧΡΟΝΗ </a:t>
            </a:r>
            <a:r>
              <a:rPr lang="el-GR" sz="4800" dirty="0" err="1"/>
              <a:t>ιστορια</a:t>
            </a:r>
            <a:r>
              <a:rPr lang="el-GR" sz="4800" dirty="0"/>
              <a:t> της </a:t>
            </a:r>
            <a:r>
              <a:rPr lang="el-GR" sz="4800" dirty="0" err="1"/>
              <a:t>οικονομικη</a:t>
            </a:r>
            <a:r>
              <a:rPr lang="el-GR" dirty="0" err="1"/>
              <a:t>σ</a:t>
            </a:r>
            <a:r>
              <a:rPr lang="el-GR" sz="4800" dirty="0"/>
              <a:t> </a:t>
            </a:r>
            <a:r>
              <a:rPr lang="el-GR" sz="4800" dirty="0" err="1"/>
              <a:t>παγκοσμιοποιησης</a:t>
            </a:r>
            <a:endParaRPr lang="el-GR" sz="4800" dirty="0"/>
          </a:p>
        </p:txBody>
      </p:sp>
      <p:sp>
        <p:nvSpPr>
          <p:cNvPr id="3" name="Υπότιτλος 2">
            <a:extLst>
              <a:ext uri="{FF2B5EF4-FFF2-40B4-BE49-F238E27FC236}">
                <a16:creationId xmlns:a16="http://schemas.microsoft.com/office/drawing/2014/main" id="{02F7297E-1B52-AC5E-44CF-F785031DF8F1}"/>
              </a:ext>
            </a:extLst>
          </p:cNvPr>
          <p:cNvSpPr>
            <a:spLocks noGrp="1"/>
          </p:cNvSpPr>
          <p:nvPr>
            <p:ph type="subTitle" idx="1"/>
          </p:nvPr>
        </p:nvSpPr>
        <p:spPr/>
        <p:txBody>
          <a:bodyPr>
            <a:normAutofit fontScale="77500" lnSpcReduction="20000"/>
          </a:bodyPr>
          <a:lstStyle/>
          <a:p>
            <a:r>
              <a:rPr lang="el-GR" dirty="0"/>
              <a:t>Αλέξανδρος </a:t>
            </a:r>
            <a:r>
              <a:rPr lang="el-GR" dirty="0" err="1"/>
              <a:t>Στρέγλος</a:t>
            </a:r>
            <a:endParaRPr lang="el-GR" dirty="0"/>
          </a:p>
          <a:p>
            <a:endParaRPr lang="el-GR" dirty="0"/>
          </a:p>
          <a:p>
            <a:r>
              <a:rPr lang="el-GR" dirty="0"/>
              <a:t>Παρουσίαση για το μάθημα «ΔΙΕΘΝΕΙΣ ΣΧΕΣΕΙΣ» του Γ’ εξαμήνου </a:t>
            </a:r>
            <a:endParaRPr lang="en-US" dirty="0"/>
          </a:p>
          <a:p>
            <a:r>
              <a:rPr lang="el-GR" dirty="0"/>
              <a:t>Ακαδημαϊκό έτος 2024-25 </a:t>
            </a:r>
          </a:p>
        </p:txBody>
      </p:sp>
    </p:spTree>
    <p:extLst>
      <p:ext uri="{BB962C8B-B14F-4D97-AF65-F5344CB8AC3E}">
        <p14:creationId xmlns:p14="http://schemas.microsoft.com/office/powerpoint/2010/main" val="29305102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9F9C23-2EF0-252D-0F02-863AB88E58AB}"/>
              </a:ext>
            </a:extLst>
          </p:cNvPr>
          <p:cNvSpPr>
            <a:spLocks noGrp="1"/>
          </p:cNvSpPr>
          <p:nvPr>
            <p:ph type="title"/>
          </p:nvPr>
        </p:nvSpPr>
        <p:spPr>
          <a:xfrm>
            <a:off x="913795" y="609600"/>
            <a:ext cx="10353761" cy="5791200"/>
          </a:xfrm>
        </p:spPr>
        <p:txBody>
          <a:bodyPr>
            <a:normAutofit/>
          </a:bodyPr>
          <a:lstStyle/>
          <a:p>
            <a:r>
              <a:rPr lang="el-GR" sz="4000" dirty="0"/>
              <a:t>ΕΥΧΑΡΙΣΤΩ ΓΙΑ ΤΗΝ ΠΡΟΣΟΧΗ ΣΑΣ</a:t>
            </a:r>
          </a:p>
        </p:txBody>
      </p:sp>
    </p:spTree>
    <p:extLst>
      <p:ext uri="{BB962C8B-B14F-4D97-AF65-F5344CB8AC3E}">
        <p14:creationId xmlns:p14="http://schemas.microsoft.com/office/powerpoint/2010/main" val="203357747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548C96-A689-2644-0995-4E2C526962CF}"/>
              </a:ext>
            </a:extLst>
          </p:cNvPr>
          <p:cNvSpPr>
            <a:spLocks noGrp="1"/>
          </p:cNvSpPr>
          <p:nvPr>
            <p:ph type="title"/>
          </p:nvPr>
        </p:nvSpPr>
        <p:spPr/>
        <p:txBody>
          <a:bodyPr>
            <a:normAutofit/>
          </a:bodyPr>
          <a:lstStyle/>
          <a:p>
            <a:r>
              <a:rPr lang="el-GR" dirty="0"/>
              <a:t>ΑΝΤΙ ΠΡΟΛΟΓΟΥ: </a:t>
            </a:r>
            <a:r>
              <a:rPr lang="el-GR" dirty="0" err="1"/>
              <a:t>Παγκοσμιοποιηση</a:t>
            </a:r>
            <a:r>
              <a:rPr lang="en-US" dirty="0"/>
              <a:t> </a:t>
            </a:r>
            <a:r>
              <a:rPr lang="el-GR" dirty="0"/>
              <a:t>και </a:t>
            </a:r>
            <a:r>
              <a:rPr lang="el-GR" dirty="0" err="1"/>
              <a:t>οικονομια</a:t>
            </a:r>
            <a:endParaRPr lang="el-GR" dirty="0"/>
          </a:p>
        </p:txBody>
      </p:sp>
      <p:sp>
        <p:nvSpPr>
          <p:cNvPr id="3" name="Θέση περιεχομένου 2">
            <a:extLst>
              <a:ext uri="{FF2B5EF4-FFF2-40B4-BE49-F238E27FC236}">
                <a16:creationId xmlns:a16="http://schemas.microsoft.com/office/drawing/2014/main" id="{5314F9AC-D561-7870-724F-30262C86FEBD}"/>
              </a:ext>
            </a:extLst>
          </p:cNvPr>
          <p:cNvSpPr>
            <a:spLocks noGrp="1"/>
          </p:cNvSpPr>
          <p:nvPr>
            <p:ph idx="1"/>
          </p:nvPr>
        </p:nvSpPr>
        <p:spPr/>
        <p:txBody>
          <a:bodyPr>
            <a:normAutofit fontScale="62500" lnSpcReduction="20000"/>
          </a:bodyPr>
          <a:lstStyle/>
          <a:p>
            <a:r>
              <a:rPr lang="el-GR" sz="3000" dirty="0"/>
              <a:t>Παγκοσμιοποίηση είναι ένας σύγχρονος όρος, που αναφέρεται στην ιστορική εξέλιξη, η οποία οδηγεί σε συνεχόμενη και αυξανόμενη αλληλεξάρτηση όλων των κρατών του πλανήτη. </a:t>
            </a:r>
          </a:p>
          <a:p>
            <a:r>
              <a:rPr lang="el-GR" sz="3000" dirty="0"/>
              <a:t>Η παγκοσμιοποίηση προσφέρει θετικά οφέλη, όπως την επικοινωνία με άτομα του εξωτερικού, την άμεση ενημέρωση για ειδήσεις ανά τον κόσμο και οι άνθρωποι αποκτούν επαφή με διεθνείς ιδέες.</a:t>
            </a:r>
          </a:p>
          <a:p>
            <a:r>
              <a:rPr lang="el-GR" sz="3000" dirty="0"/>
              <a:t>Βέβαια, η παγκοσμιοποίηση οδηγεί στην αύξηση ανταγωνισμού μεταξύ των επιχειρήσεων, στην έλλειψη αισθήματος εθνικής ταυτότητας και στην τελική, κάποιοι ισχυρίζονται ότι αυτό συμφέρει τις «μεγάλες» χώρες, για να ελέγχουν ευκολότερα τον κόσμο.</a:t>
            </a:r>
          </a:p>
          <a:p>
            <a:r>
              <a:rPr lang="el-GR" sz="3000" dirty="0"/>
              <a:t>Ο σημερινός εξοντωτικός ρυθμός της οικονομίας έχει μία ιστορία παγκόσμιας εξέλιξης, που μπορεί να θεωρηθεί ως εναρκτήρια βάση για την έννοια της παγκοσμιοποίησης.</a:t>
            </a:r>
          </a:p>
          <a:p>
            <a:endParaRPr lang="el-GR" dirty="0"/>
          </a:p>
        </p:txBody>
      </p:sp>
    </p:spTree>
    <p:extLst>
      <p:ext uri="{BB962C8B-B14F-4D97-AF65-F5344CB8AC3E}">
        <p14:creationId xmlns:p14="http://schemas.microsoft.com/office/powerpoint/2010/main" val="42367420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45D1BA-5C31-E8F1-1022-B027915D1AFF}"/>
              </a:ext>
            </a:extLst>
          </p:cNvPr>
          <p:cNvSpPr>
            <a:spLocks noGrp="1"/>
          </p:cNvSpPr>
          <p:nvPr>
            <p:ph type="title"/>
          </p:nvPr>
        </p:nvSpPr>
        <p:spPr/>
        <p:txBody>
          <a:bodyPr/>
          <a:lstStyle/>
          <a:p>
            <a:r>
              <a:rPr lang="el-GR" dirty="0"/>
              <a:t>Το </a:t>
            </a:r>
            <a:r>
              <a:rPr lang="el-GR" dirty="0" err="1"/>
              <a:t>βρετανικο</a:t>
            </a:r>
            <a:r>
              <a:rPr lang="el-GR" dirty="0"/>
              <a:t> </a:t>
            </a:r>
            <a:r>
              <a:rPr lang="el-GR" dirty="0" err="1"/>
              <a:t>παρΑδειγμα</a:t>
            </a:r>
            <a:endParaRPr lang="el-GR" dirty="0"/>
          </a:p>
        </p:txBody>
      </p:sp>
      <p:pic>
        <p:nvPicPr>
          <p:cNvPr id="1026" name="Picture 2" descr="ΩΡΙΜΑΝΣΗ ΤΗΣ ΒΙΟΜΗΧΑΝΙΚΗΣ ΕΠΑΝΑΣΤΑΣΗΣ">
            <a:extLst>
              <a:ext uri="{FF2B5EF4-FFF2-40B4-BE49-F238E27FC236}">
                <a16:creationId xmlns:a16="http://schemas.microsoft.com/office/drawing/2014/main" id="{3E2FB54D-49B7-61B9-4DB0-B3146EEA68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078413" y="1217610"/>
            <a:ext cx="6189662" cy="396558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56178AFC-86A9-AFF0-B548-61C22CFF5456}"/>
              </a:ext>
            </a:extLst>
          </p:cNvPr>
          <p:cNvSpPr>
            <a:spLocks noGrp="1"/>
          </p:cNvSpPr>
          <p:nvPr>
            <p:ph type="body" sz="half" idx="2"/>
          </p:nvPr>
        </p:nvSpPr>
        <p:spPr/>
        <p:txBody>
          <a:bodyPr>
            <a:normAutofit fontScale="62500" lnSpcReduction="20000"/>
          </a:bodyPr>
          <a:lstStyle/>
          <a:p>
            <a:r>
              <a:rPr lang="el-GR" sz="2000" dirty="0"/>
              <a:t>Η πιο προηγμένη οικονομία του κόσμου κατά τον 18</a:t>
            </a:r>
            <a:r>
              <a:rPr lang="el-GR" sz="2000" baseline="30000" dirty="0"/>
              <a:t>ο</a:t>
            </a:r>
            <a:r>
              <a:rPr lang="el-GR" sz="2000" dirty="0"/>
              <a:t> αιώνα ήταν το Ηνωμένο Βασίλειο, με κύρια αιτία την εκβιομηχάνιση</a:t>
            </a:r>
            <a:r>
              <a:rPr lang="en-US" sz="2000" dirty="0"/>
              <a:t> (industrialization)</a:t>
            </a:r>
            <a:r>
              <a:rPr lang="el-GR" sz="2000" dirty="0"/>
              <a:t> (χρήση ενέργειας καυσίμων και ορυκτών για λειτουργία μηχανημάτων και η συσσώρευσή τους, με τα προϊόντα που παράγουν). Τομή για την αλλαγή του οικονομικού τοπίου ήταν η μαζική χρήση άνθρακα, που οδήγησε στην κατασκευή των σιδηροδρόμων, δημιουργώντας πιο στενές οικονομικές διασυνδέσεις. Η κρατική πολιτική υποστήριζε το ελεύθερο εμπόριο και η λίρα ήταν το πιο δυνατό νόμισμα στον κόσμο.</a:t>
            </a:r>
          </a:p>
          <a:p>
            <a:endParaRPr lang="el-GR" dirty="0"/>
          </a:p>
        </p:txBody>
      </p:sp>
    </p:spTree>
    <p:extLst>
      <p:ext uri="{BB962C8B-B14F-4D97-AF65-F5344CB8AC3E}">
        <p14:creationId xmlns:p14="http://schemas.microsoft.com/office/powerpoint/2010/main" val="20265082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35BF70-4E9D-5F8C-9D86-3209F6EC874C}"/>
              </a:ext>
            </a:extLst>
          </p:cNvPr>
          <p:cNvSpPr>
            <a:spLocks noGrp="1"/>
          </p:cNvSpPr>
          <p:nvPr>
            <p:ph type="title"/>
          </p:nvPr>
        </p:nvSpPr>
        <p:spPr/>
        <p:txBody>
          <a:bodyPr/>
          <a:lstStyle/>
          <a:p>
            <a:r>
              <a:rPr lang="el-GR" dirty="0"/>
              <a:t>Το αμερικανικό </a:t>
            </a:r>
            <a:r>
              <a:rPr lang="el-GR" dirty="0" err="1"/>
              <a:t>παρΑδειγμα</a:t>
            </a:r>
            <a:endParaRPr lang="el-GR" dirty="0"/>
          </a:p>
        </p:txBody>
      </p:sp>
      <p:pic>
        <p:nvPicPr>
          <p:cNvPr id="2050" name="Picture 2" descr="West Wing Report (Edited by Paul Brandus) on X: &quot;This Day, 1930: Ignoring  the advice of many economists, Herbert Hoover agreed to raise trade  tariffs. The president hoped that signing the Smoot-Hawley">
            <a:extLst>
              <a:ext uri="{FF2B5EF4-FFF2-40B4-BE49-F238E27FC236}">
                <a16:creationId xmlns:a16="http://schemas.microsoft.com/office/drawing/2014/main" id="{E0A4799D-1B3F-B838-F624-6FD1A9AFF3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16550" y="886409"/>
            <a:ext cx="4921767" cy="2258008"/>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04172468-0EEC-C86B-785C-986BF92B2741}"/>
              </a:ext>
            </a:extLst>
          </p:cNvPr>
          <p:cNvSpPr>
            <a:spLocks noGrp="1"/>
          </p:cNvSpPr>
          <p:nvPr>
            <p:ph type="body" sz="half" idx="2"/>
          </p:nvPr>
        </p:nvSpPr>
        <p:spPr/>
        <p:txBody>
          <a:bodyPr>
            <a:normAutofit fontScale="85000" lnSpcReduction="10000"/>
          </a:bodyPr>
          <a:lstStyle/>
          <a:p>
            <a:r>
              <a:rPr lang="el-GR" sz="1200" dirty="0"/>
              <a:t>Στον 19</a:t>
            </a:r>
            <a:r>
              <a:rPr lang="el-GR" sz="1200" baseline="30000" dirty="0"/>
              <a:t>ο</a:t>
            </a:r>
            <a:r>
              <a:rPr lang="el-GR" sz="1200" dirty="0"/>
              <a:t> αιώνα, παρατηρείται η άνοδος των ΗΠΑ στην παγκόσμια οικονομία, που οφειλόταν στην εδαφική επέκταση της χώρας και τους πόρους που διέθετε, εισάγοντας τα μηχανοκίνητα οχήματα και τα αεροπλάνα. </a:t>
            </a:r>
            <a:r>
              <a:rPr lang="en-US" sz="1200" dirty="0"/>
              <a:t> </a:t>
            </a:r>
            <a:r>
              <a:rPr lang="el-GR" sz="1200" dirty="0"/>
              <a:t>Η επιτυχία του αμερικανικού μοντέλου οφείλεται σε τέσσερις βασικούς άξονες: την προστασία της βιομηχανίας μέσω δασμών από τον βρετανικό ανταγωνισμό, τη δημιουργία ενιαίας εθνικής αγοράς, τη γενική εκπαίδευση πληθυσμού και την ίδρυση τραπεζών για τη σταθεροποίηση του νομίσματος και τη χρηματοδότηση επιχειρήσεων.</a:t>
            </a:r>
          </a:p>
          <a:p>
            <a:r>
              <a:rPr lang="el-GR" sz="1200" dirty="0"/>
              <a:t>Στον 20</a:t>
            </a:r>
            <a:r>
              <a:rPr lang="el-GR" sz="1200" baseline="30000" dirty="0"/>
              <a:t>ο</a:t>
            </a:r>
            <a:r>
              <a:rPr lang="el-GR" sz="1200" dirty="0"/>
              <a:t> αιώνα, οι ΗΠΑ εισήγαγαν τον νόμο </a:t>
            </a:r>
            <a:r>
              <a:rPr lang="en-US" sz="1200" dirty="0"/>
              <a:t>Smoot-Hawley, </a:t>
            </a:r>
            <a:r>
              <a:rPr lang="el-GR" sz="1200" dirty="0"/>
              <a:t>που επέβαλε δασμούς στις εισαγωγές</a:t>
            </a:r>
            <a:r>
              <a:rPr lang="en-US" sz="1200" dirty="0"/>
              <a:t>,</a:t>
            </a:r>
            <a:r>
              <a:rPr lang="el-GR" sz="1200" dirty="0"/>
              <a:t> συνέβαλε στην </a:t>
            </a:r>
            <a:r>
              <a:rPr lang="en-US" sz="1200" dirty="0"/>
              <a:t>O</a:t>
            </a:r>
            <a:r>
              <a:rPr lang="el-GR" sz="1200" dirty="0" err="1"/>
              <a:t>ικονομική</a:t>
            </a:r>
            <a:r>
              <a:rPr lang="el-GR" sz="1200" dirty="0"/>
              <a:t> Ύφεση του 19</a:t>
            </a:r>
            <a:r>
              <a:rPr lang="en-US" sz="1200"/>
              <a:t>2</a:t>
            </a:r>
            <a:r>
              <a:rPr lang="el-GR" sz="1200"/>
              <a:t>9</a:t>
            </a:r>
            <a:r>
              <a:rPr lang="el-GR" sz="1200" dirty="0"/>
              <a:t>. Οι ΗΠΑ χρησιμοποίησαν ελλειμματικές δαπάνες, με την αποπληρωμή στο κράτος να γίνεται από τον νέο πλούτο της οικονομικής ανάκαμψης, εφαρμόζοντας ιδέες από την μακροοικονομική θεωρία του </a:t>
            </a:r>
            <a:r>
              <a:rPr lang="el-GR" sz="1200" dirty="0" err="1"/>
              <a:t>Κέυνς</a:t>
            </a:r>
            <a:r>
              <a:rPr lang="el-GR" sz="1200" dirty="0"/>
              <a:t>.</a:t>
            </a:r>
          </a:p>
        </p:txBody>
      </p:sp>
      <p:pic>
        <p:nvPicPr>
          <p:cNvPr id="2052" name="Picture 4" descr="Keynes: Κεϊνσιανισμός και Σοσιαλδημοκρατία» του Γιώργου Αργείτη (κριτική)">
            <a:extLst>
              <a:ext uri="{FF2B5EF4-FFF2-40B4-BE49-F238E27FC236}">
                <a16:creationId xmlns:a16="http://schemas.microsoft.com/office/drawing/2014/main" id="{87E27EB3-9ED6-57F1-161B-44DE2C419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551" y="3144416"/>
            <a:ext cx="4921766" cy="2724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40018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5DB19B-F8E6-D60B-45B8-13EFCC188F05}"/>
              </a:ext>
            </a:extLst>
          </p:cNvPr>
          <p:cNvSpPr>
            <a:spLocks noGrp="1"/>
          </p:cNvSpPr>
          <p:nvPr>
            <p:ph type="title"/>
          </p:nvPr>
        </p:nvSpPr>
        <p:spPr/>
        <p:txBody>
          <a:bodyPr/>
          <a:lstStyle/>
          <a:p>
            <a:r>
              <a:rPr lang="el-GR" dirty="0" err="1"/>
              <a:t>Δυτικες</a:t>
            </a:r>
            <a:r>
              <a:rPr lang="el-GR" dirty="0"/>
              <a:t> </a:t>
            </a:r>
            <a:r>
              <a:rPr lang="el-GR" dirty="0" err="1"/>
              <a:t>χωρες</a:t>
            </a:r>
            <a:r>
              <a:rPr lang="el-GR" dirty="0"/>
              <a:t> </a:t>
            </a:r>
          </a:p>
        </p:txBody>
      </p:sp>
      <p:pic>
        <p:nvPicPr>
          <p:cNvPr id="3074" name="Picture 2" descr="ΔΝΤ και Παγκόσμια Τράπεζα: Καμπανάκι και για άλλες χώρες λόγω του πολέμου  στην Ουκρανία | in.gr">
            <a:extLst>
              <a:ext uri="{FF2B5EF4-FFF2-40B4-BE49-F238E27FC236}">
                <a16:creationId xmlns:a16="http://schemas.microsoft.com/office/drawing/2014/main" id="{5E74FD70-64CB-3A98-913A-227DC8C479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80012" y="457200"/>
            <a:ext cx="6172200" cy="2855167"/>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14327E37-EBA5-3CCC-1E0A-9EAFC7468175}"/>
              </a:ext>
            </a:extLst>
          </p:cNvPr>
          <p:cNvSpPr>
            <a:spLocks noGrp="1"/>
          </p:cNvSpPr>
          <p:nvPr>
            <p:ph type="body" sz="half" idx="2"/>
          </p:nvPr>
        </p:nvSpPr>
        <p:spPr/>
        <p:txBody>
          <a:bodyPr>
            <a:normAutofit lnSpcReduction="10000"/>
          </a:bodyPr>
          <a:lstStyle/>
          <a:p>
            <a:r>
              <a:rPr lang="el-GR" dirty="0"/>
              <a:t>Με το πέρας του Β’ Παγκοσμίου Πολέμου, η παγκόσμια καπιταλιστική οικονομία </a:t>
            </a:r>
            <a:r>
              <a:rPr lang="en-US" dirty="0"/>
              <a:t>(global capitalist economy)</a:t>
            </a:r>
            <a:r>
              <a:rPr lang="el-GR" dirty="0"/>
              <a:t> τονώθηκε, με δημιουργία σημερινών θεσμών (ΔΝΤ, Παγκόσμια Τράπεζα), με τις ΗΠΑ να παρέχουν βοήθεια στις οικονομίες της Ευρώπης (Σχέδιο Μάρσαλ) και της Ιαπωνίας. Η παγκόσμια αγορά τονώθηκε με τις τηλεπικοινωνίες, τα ηλεκτρονικά είδη και διάφορα τεχνολογικά προϊόντα.</a:t>
            </a:r>
          </a:p>
        </p:txBody>
      </p:sp>
      <p:pic>
        <p:nvPicPr>
          <p:cNvPr id="3076" name="Picture 4" descr="Σχέδιο Μάρσαλ: Η «σωτηρία» που... σκοτώνει! | Ημεροδρόμος">
            <a:extLst>
              <a:ext uri="{FF2B5EF4-FFF2-40B4-BE49-F238E27FC236}">
                <a16:creationId xmlns:a16="http://schemas.microsoft.com/office/drawing/2014/main" id="{FAF62085-746D-CDD5-803D-B697F96A6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3312367"/>
            <a:ext cx="61722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8084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F86A82-5BB0-033F-8C11-FB47162579F5}"/>
              </a:ext>
            </a:extLst>
          </p:cNvPr>
          <p:cNvSpPr>
            <a:spLocks noGrp="1"/>
          </p:cNvSpPr>
          <p:nvPr>
            <p:ph type="title"/>
          </p:nvPr>
        </p:nvSpPr>
        <p:spPr/>
        <p:txBody>
          <a:bodyPr/>
          <a:lstStyle/>
          <a:p>
            <a:r>
              <a:rPr lang="el-GR" dirty="0" err="1"/>
              <a:t>Ανατολικες</a:t>
            </a:r>
            <a:r>
              <a:rPr lang="el-GR" dirty="0"/>
              <a:t> </a:t>
            </a:r>
            <a:r>
              <a:rPr lang="el-GR" dirty="0" err="1"/>
              <a:t>χωρες</a:t>
            </a:r>
            <a:endParaRPr lang="el-GR" dirty="0"/>
          </a:p>
        </p:txBody>
      </p:sp>
      <p:pic>
        <p:nvPicPr>
          <p:cNvPr id="4098" name="Picture 2" descr="Soviet-type economic planning - Wikipedia">
            <a:extLst>
              <a:ext uri="{FF2B5EF4-FFF2-40B4-BE49-F238E27FC236}">
                <a16:creationId xmlns:a16="http://schemas.microsoft.com/office/drawing/2014/main" id="{23566CBB-D904-A862-973E-8DB1A3AE5D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223161" y="2985795"/>
            <a:ext cx="4609678" cy="329565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F4ECDC6B-0D7B-11A3-78A2-6AC67A71DEDA}"/>
              </a:ext>
            </a:extLst>
          </p:cNvPr>
          <p:cNvSpPr>
            <a:spLocks noGrp="1"/>
          </p:cNvSpPr>
          <p:nvPr>
            <p:ph type="body" sz="half" idx="2"/>
          </p:nvPr>
        </p:nvSpPr>
        <p:spPr/>
        <p:txBody>
          <a:bodyPr>
            <a:normAutofit fontScale="25000" lnSpcReduction="20000"/>
          </a:bodyPr>
          <a:lstStyle/>
          <a:p>
            <a:r>
              <a:rPr lang="el-GR" sz="5600" dirty="0"/>
              <a:t>Οι ανατολικές χώρες εφάρμοσαν το μοντέλο της κεντρικά σχεδιασμένης οικονομίας (</a:t>
            </a:r>
            <a:r>
              <a:rPr lang="en-US" sz="5600" dirty="0"/>
              <a:t>centrally planned economy)</a:t>
            </a:r>
            <a:r>
              <a:rPr lang="el-GR" sz="5600" dirty="0"/>
              <a:t>. Η οικονομία αυτή προέβλεπε ότι οι πολιτικές αρχές καθορίζουν τις αρχές και την ποσόστωση (περιοριστική επιβολή ποσοστών) κατανάλωσης και παραγωγής ανά εμπόρευμα με βάση έναν κρατικό μακροπρόθεσμο σχεδιασμό.</a:t>
            </a:r>
            <a:r>
              <a:rPr lang="en-US" sz="5600" dirty="0"/>
              <a:t> </a:t>
            </a:r>
            <a:r>
              <a:rPr lang="el-GR" sz="5600" dirty="0"/>
              <a:t>Οι οικονομίες θα γίνονταν πιο ορθολογικές και δίκαιες, γιατί με τον έλεγχο στα χέρια τους, οι κυβερνήσεις μπορούσαν να εγγυηθούν για τις βασικές ανάγκες των πολιτών.</a:t>
            </a:r>
          </a:p>
          <a:p>
            <a:endParaRPr lang="el-GR" sz="2000" dirty="0"/>
          </a:p>
        </p:txBody>
      </p:sp>
      <p:pic>
        <p:nvPicPr>
          <p:cNvPr id="4100" name="Picture 4" descr="31 reasons why central planning failed in the Soviet Union | by Charles  Orton-Jones | Medium">
            <a:extLst>
              <a:ext uri="{FF2B5EF4-FFF2-40B4-BE49-F238E27FC236}">
                <a16:creationId xmlns:a16="http://schemas.microsoft.com/office/drawing/2014/main" id="{A3E6CA5B-54C8-985F-6C53-89FE32A8E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161" y="749848"/>
            <a:ext cx="4609679" cy="2235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8277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1FC379-FD36-62E2-B081-68CFA72F8A7F}"/>
              </a:ext>
            </a:extLst>
          </p:cNvPr>
          <p:cNvSpPr>
            <a:spLocks noGrp="1"/>
          </p:cNvSpPr>
          <p:nvPr>
            <p:ph type="title"/>
          </p:nvPr>
        </p:nvSpPr>
        <p:spPr/>
        <p:txBody>
          <a:bodyPr/>
          <a:lstStyle/>
          <a:p>
            <a:r>
              <a:rPr lang="el-GR" dirty="0" err="1"/>
              <a:t>Οφελη</a:t>
            </a:r>
            <a:r>
              <a:rPr lang="el-GR" dirty="0"/>
              <a:t> και </a:t>
            </a:r>
            <a:r>
              <a:rPr lang="el-GR" dirty="0" err="1"/>
              <a:t>ζημιες</a:t>
            </a:r>
            <a:endParaRPr lang="el-GR" dirty="0"/>
          </a:p>
        </p:txBody>
      </p:sp>
      <p:pic>
        <p:nvPicPr>
          <p:cNvPr id="5122" name="Picture 2" descr="Sputnik 1: Η εκτόξευση του πρώτου τεχνητού δορυφόρου - Οικονομικός  Ταχυδρόμος - ot.gr">
            <a:extLst>
              <a:ext uri="{FF2B5EF4-FFF2-40B4-BE49-F238E27FC236}">
                <a16:creationId xmlns:a16="http://schemas.microsoft.com/office/drawing/2014/main" id="{0A0B6804-19B1-3E81-D7E8-BEF6D43EE0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25543" y="917800"/>
            <a:ext cx="2565562" cy="4279349"/>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DA9766AE-B859-3C44-5492-B109C1DF6517}"/>
              </a:ext>
            </a:extLst>
          </p:cNvPr>
          <p:cNvSpPr>
            <a:spLocks noGrp="1"/>
          </p:cNvSpPr>
          <p:nvPr>
            <p:ph type="body" sz="half" idx="2"/>
          </p:nvPr>
        </p:nvSpPr>
        <p:spPr/>
        <p:txBody>
          <a:bodyPr>
            <a:normAutofit fontScale="92500" lnSpcReduction="10000"/>
          </a:bodyPr>
          <a:lstStyle/>
          <a:p>
            <a:r>
              <a:rPr lang="el-GR" sz="1400" dirty="0"/>
              <a:t>Η σοβιετική οικονομία είχε οφέλη από αυτόν τον σχεδιασμό, όπως τη γρήγορη εκβιομηχάνισή της τη δεκαετία του 1930, την οικονομική επιβίωσή της από τον Β’ Παγκόσμιο Πόλεμο και την ταχεία ανάπτυξη στους τομείς της αεροδιαστημικής και στρατιωτικής παραγωγής</a:t>
            </a:r>
            <a:r>
              <a:rPr lang="en-US" sz="1400" dirty="0"/>
              <a:t>. </a:t>
            </a:r>
            <a:r>
              <a:rPr lang="el-GR" sz="1400" dirty="0"/>
              <a:t>Βέβαια, οι οικονομίες αυτές παρέμειναν στάσιμες λόγω διαφθοράς και γραφειοκρατικών ζητημάτων και αποδείχθηκαν ανεπαρκείς και αναποτελεσματικές. Οι χώρες αυτές ακολουθούν σήμερα το μοντέλο της μεταβατικής οικονομίας (</a:t>
            </a:r>
            <a:r>
              <a:rPr lang="en-US" sz="1400" dirty="0"/>
              <a:t>transitional economies)</a:t>
            </a:r>
            <a:r>
              <a:rPr lang="el-GR" sz="1400" dirty="0"/>
              <a:t>, προσπαθώντας να μεταβούν στον καπιταλισμό.</a:t>
            </a:r>
          </a:p>
        </p:txBody>
      </p:sp>
      <p:pic>
        <p:nvPicPr>
          <p:cNvPr id="5124" name="Picture 4">
            <a:extLst>
              <a:ext uri="{FF2B5EF4-FFF2-40B4-BE49-F238E27FC236}">
                <a16:creationId xmlns:a16="http://schemas.microsoft.com/office/drawing/2014/main" id="{9D263868-DFB1-C414-8A00-DE130B6EA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7" y="917801"/>
            <a:ext cx="2891516" cy="427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92132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218337-2451-779F-E44B-4A37A89FAD31}"/>
              </a:ext>
            </a:extLst>
          </p:cNvPr>
          <p:cNvSpPr>
            <a:spLocks noGrp="1"/>
          </p:cNvSpPr>
          <p:nvPr>
            <p:ph type="title"/>
          </p:nvPr>
        </p:nvSpPr>
        <p:spPr/>
        <p:txBody>
          <a:bodyPr/>
          <a:lstStyle/>
          <a:p>
            <a:r>
              <a:rPr lang="el-GR" dirty="0" err="1"/>
              <a:t>Αντι</a:t>
            </a:r>
            <a:r>
              <a:rPr lang="el-GR" dirty="0"/>
              <a:t> </a:t>
            </a:r>
            <a:r>
              <a:rPr lang="el-GR" dirty="0" err="1"/>
              <a:t>επιλογου</a:t>
            </a:r>
            <a:r>
              <a:rPr lang="el-GR" dirty="0"/>
              <a:t>: Σήμερα</a:t>
            </a:r>
          </a:p>
        </p:txBody>
      </p:sp>
      <p:pic>
        <p:nvPicPr>
          <p:cNvPr id="6146" name="Picture 2" descr="State-owned enterprises - Covering Extractives">
            <a:extLst>
              <a:ext uri="{FF2B5EF4-FFF2-40B4-BE49-F238E27FC236}">
                <a16:creationId xmlns:a16="http://schemas.microsoft.com/office/drawing/2014/main" id="{EBEA7E98-D8AA-509D-B687-ABE27E4BB8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170483" y="3284686"/>
            <a:ext cx="4513066"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a:extLst>
              <a:ext uri="{FF2B5EF4-FFF2-40B4-BE49-F238E27FC236}">
                <a16:creationId xmlns:a16="http://schemas.microsoft.com/office/drawing/2014/main" id="{E1CD1AF9-D41D-E343-EBA6-4344EDAC5838}"/>
              </a:ext>
            </a:extLst>
          </p:cNvPr>
          <p:cNvSpPr>
            <a:spLocks noGrp="1"/>
          </p:cNvSpPr>
          <p:nvPr>
            <p:ph type="body" sz="half" idx="2"/>
          </p:nvPr>
        </p:nvSpPr>
        <p:spPr/>
        <p:txBody>
          <a:bodyPr>
            <a:normAutofit fontScale="85000" lnSpcReduction="10000"/>
          </a:bodyPr>
          <a:lstStyle/>
          <a:p>
            <a:r>
              <a:rPr lang="el-GR" sz="1400" dirty="0"/>
              <a:t>Σήμερα, η παγκόσμια οικονομική δραστηριότητα ακολουθεί την αρχή της ελεύθερης αγοράς, με κάποια ψήγματα κεντρικού σχεδιασμού (π.χ. κυβερνήσεις ελέγχουν τις εγχώριες τιμές σε αγαθά), με τις οικονομίες αυτές</a:t>
            </a:r>
            <a:r>
              <a:rPr lang="en-US" sz="1400" dirty="0"/>
              <a:t> </a:t>
            </a:r>
            <a:r>
              <a:rPr lang="el-GR" sz="1400" dirty="0"/>
              <a:t>να λέγονται μικτές (</a:t>
            </a:r>
            <a:r>
              <a:rPr lang="en-US" sz="1400" dirty="0"/>
              <a:t>mixed economies)</a:t>
            </a:r>
            <a:r>
              <a:rPr lang="el-GR" sz="1400" dirty="0"/>
              <a:t>. Παρατηρείται επίσης η ύπαρξη κρατικών βιομηχανιών (</a:t>
            </a:r>
            <a:r>
              <a:rPr lang="en-US" sz="1400" dirty="0"/>
              <a:t>state-owned industry)</a:t>
            </a:r>
            <a:r>
              <a:rPr lang="el-GR" sz="1400" dirty="0"/>
              <a:t> (βιομηχανίες μέγιστης σημασίας που ανήκουν στο κράτος). </a:t>
            </a:r>
          </a:p>
          <a:p>
            <a:r>
              <a:rPr lang="el-GR" sz="1400" dirty="0"/>
              <a:t>Βέβαια, προβλήματα αναδύονται από κρίσεις και υφέσεις, που κορυφώθηκαν στη χρηματοπιστωτική κρίση του 2008-09. Σήμερα, όλες οι χώρες προσπαθούν να ενταχθούν στο παγκόσμιο οικονομικό σύνολο. </a:t>
            </a:r>
          </a:p>
        </p:txBody>
      </p:sp>
      <p:pic>
        <p:nvPicPr>
          <p:cNvPr id="6148" name="Picture 4" descr="Mixed Economic System: Characteristics, Examples, Pros &amp; Cons">
            <a:extLst>
              <a:ext uri="{FF2B5EF4-FFF2-40B4-BE49-F238E27FC236}">
                <a16:creationId xmlns:a16="http://schemas.microsoft.com/office/drawing/2014/main" id="{E5DA8F79-C328-9132-86A1-61F9D75FE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0483" y="922486"/>
            <a:ext cx="451306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1856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C54EC-7FBD-23C8-1895-AE120D611C4F}"/>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419CD187-0CC5-EAC6-13CD-748B543C7B42}"/>
              </a:ext>
            </a:extLst>
          </p:cNvPr>
          <p:cNvSpPr>
            <a:spLocks noGrp="1"/>
          </p:cNvSpPr>
          <p:nvPr>
            <p:ph idx="1"/>
          </p:nvPr>
        </p:nvSpPr>
        <p:spPr/>
        <p:txBody>
          <a:bodyPr>
            <a:normAutofit lnSpcReduction="10000"/>
          </a:bodyPr>
          <a:lstStyle/>
          <a:p>
            <a:r>
              <a:rPr lang="en-US" sz="3200" dirty="0"/>
              <a:t>europarl.europa.eu</a:t>
            </a:r>
            <a:endParaRPr lang="el-GR" sz="3200" dirty="0"/>
          </a:p>
          <a:p>
            <a:r>
              <a:rPr lang="el-GR" sz="3200" dirty="0"/>
              <a:t>Διεθνείς Σχέσεις (</a:t>
            </a:r>
            <a:r>
              <a:rPr lang="en-US" sz="3200" dirty="0"/>
              <a:t>Jon C.W. </a:t>
            </a:r>
            <a:r>
              <a:rPr lang="en-US" sz="3200" dirty="0" err="1"/>
              <a:t>Pevehouse</a:t>
            </a:r>
            <a:r>
              <a:rPr lang="en-US" sz="3200" dirty="0"/>
              <a:t> &amp; Joshua S. Goldstein)</a:t>
            </a:r>
            <a:endParaRPr lang="el-GR" sz="3200" dirty="0"/>
          </a:p>
          <a:p>
            <a:r>
              <a:rPr lang="el-GR" sz="3200" dirty="0"/>
              <a:t>Παγκόσμια Οικονομική Ιστορία (</a:t>
            </a:r>
            <a:r>
              <a:rPr lang="en-US" sz="3200" dirty="0"/>
              <a:t>Robert C. Allen)</a:t>
            </a:r>
          </a:p>
          <a:p>
            <a:r>
              <a:rPr lang="el-GR" sz="3200" dirty="0"/>
              <a:t>Οικονομική Ιστορία του Ευρωπαϊκού 20</a:t>
            </a:r>
            <a:r>
              <a:rPr lang="el-GR" sz="3200" baseline="30000" dirty="0"/>
              <a:t>ου</a:t>
            </a:r>
            <a:r>
              <a:rPr lang="el-GR" sz="3200" dirty="0"/>
              <a:t> Αιώνα (</a:t>
            </a:r>
            <a:r>
              <a:rPr lang="en-US" sz="3200" dirty="0"/>
              <a:t>Ivan T. Berend</a:t>
            </a:r>
            <a:r>
              <a:rPr lang="el-GR" sz="3200" dirty="0"/>
              <a:t>)</a:t>
            </a:r>
            <a:endParaRPr lang="en-US" sz="3200" dirty="0"/>
          </a:p>
          <a:p>
            <a:endParaRPr lang="el-GR" dirty="0"/>
          </a:p>
        </p:txBody>
      </p:sp>
    </p:spTree>
    <p:extLst>
      <p:ext uri="{BB962C8B-B14F-4D97-AF65-F5344CB8AC3E}">
        <p14:creationId xmlns:p14="http://schemas.microsoft.com/office/powerpoint/2010/main" val="4198647809"/>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TM04033921[[fn=Δασμασκό]]</Template>
  <TotalTime>216</TotalTime>
  <Words>752</Words>
  <Application>Microsoft Macintosh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Bookman Old Style</vt:lpstr>
      <vt:lpstr>Rockwell</vt:lpstr>
      <vt:lpstr>Damask</vt:lpstr>
      <vt:lpstr>Ματια στη ΣΥΓΧΡΟΝΗ ιστορια της οικονομικησ παγκοσμιοποιησης</vt:lpstr>
      <vt:lpstr>ΑΝΤΙ ΠΡΟΛΟΓΟΥ: Παγκοσμιοποιηση και οικονομια</vt:lpstr>
      <vt:lpstr>Το βρετανικο παρΑδειγμα</vt:lpstr>
      <vt:lpstr>Το αμερικανικό παρΑδειγμα</vt:lpstr>
      <vt:lpstr>Δυτικες χωρες </vt:lpstr>
      <vt:lpstr>Ανατολικες χωρες</vt:lpstr>
      <vt:lpstr>Οφελη και ζημιες</vt:lpstr>
      <vt:lpstr>Αντι επιλογου: Σήμερα</vt:lpstr>
      <vt:lpstr>Βιβλιογραφία</vt:lpstr>
      <vt:lpstr>ΕΥΧΑΡΙΣΤΩ ΓΙΑ ΤΗΝ ΠΡΟΣΟΧΗ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User</dc:creator>
  <cp:lastModifiedBy>Sofia Tipaldou</cp:lastModifiedBy>
  <cp:revision>2</cp:revision>
  <dcterms:created xsi:type="dcterms:W3CDTF">2024-11-27T08:42:03Z</dcterms:created>
  <dcterms:modified xsi:type="dcterms:W3CDTF">2024-12-04T12:55:41Z</dcterms:modified>
</cp:coreProperties>
</file>