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99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9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1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5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1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47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3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0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3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5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5/25/2025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0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etwork Technology Background">
            <a:extLst>
              <a:ext uri="{FF2B5EF4-FFF2-40B4-BE49-F238E27FC236}">
                <a16:creationId xmlns:a16="http://schemas.microsoft.com/office/drawing/2014/main" id="{2A0B39F2-27F6-C0C2-7BDA-D7AC231E5A9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b="3456"/>
          <a:stretch>
            <a:fillRect/>
          </a:stretch>
        </p:blipFill>
        <p:spPr>
          <a:xfrm>
            <a:off x="20" y="1571"/>
            <a:ext cx="12191980" cy="685642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EB96CAC-5A33-8303-9C73-1B3220A5D3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524" y="1250342"/>
            <a:ext cx="4357316" cy="4357316"/>
          </a:xfrm>
          <a:custGeom>
            <a:avLst/>
            <a:gdLst>
              <a:gd name="connsiteX0" fmla="*/ 2178658 w 4357316"/>
              <a:gd name="connsiteY0" fmla="*/ 0 h 4357316"/>
              <a:gd name="connsiteX1" fmla="*/ 4357316 w 4357316"/>
              <a:gd name="connsiteY1" fmla="*/ 2178658 h 4357316"/>
              <a:gd name="connsiteX2" fmla="*/ 2178658 w 4357316"/>
              <a:gd name="connsiteY2" fmla="*/ 4357316 h 4357316"/>
              <a:gd name="connsiteX3" fmla="*/ 0 w 4357316"/>
              <a:gd name="connsiteY3" fmla="*/ 2178658 h 4357316"/>
              <a:gd name="connsiteX4" fmla="*/ 2178658 w 4357316"/>
              <a:gd name="connsiteY4" fmla="*/ 0 h 435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20000"/>
                </a:schemeClr>
              </a:gs>
              <a:gs pos="7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E03350-419E-B0A5-A014-7FBA56FC1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8342" y="2400157"/>
            <a:ext cx="3535679" cy="1450961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sz="4400" dirty="0"/>
              <a:t>Naive Bayes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11CAB0-1AD8-5987-CAF3-B156F7612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4244336"/>
            <a:ext cx="3048000" cy="877585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Probabilistic Text Classification </a:t>
            </a:r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454BE46-239F-BB50-4643-61FF5943B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562423" y="395142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610AD05-F204-1051-278D-F000AA359F7B}"/>
              </a:ext>
            </a:extLst>
          </p:cNvPr>
          <p:cNvSpPr txBox="1"/>
          <p:nvPr/>
        </p:nvSpPr>
        <p:spPr>
          <a:xfrm>
            <a:off x="10180721" y="6387304"/>
            <a:ext cx="1829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Andreas Kollias</a:t>
            </a:r>
          </a:p>
        </p:txBody>
      </p:sp>
    </p:spTree>
    <p:extLst>
      <p:ext uri="{BB962C8B-B14F-4D97-AF65-F5344CB8AC3E}">
        <p14:creationId xmlns:p14="http://schemas.microsoft.com/office/powerpoint/2010/main" val="194676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51DA4-46F7-DA08-F641-4DB831FAE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Thomas Bayes</a:t>
            </a:r>
          </a:p>
        </p:txBody>
      </p:sp>
      <p:pic>
        <p:nvPicPr>
          <p:cNvPr id="9" name="Content Placeholder 8" descr="A person with a beard&#10;&#10;AI-generated content may be incorrect.">
            <a:extLst>
              <a:ext uri="{FF2B5EF4-FFF2-40B4-BE49-F238E27FC236}">
                <a16:creationId xmlns:a16="http://schemas.microsoft.com/office/drawing/2014/main" id="{5438B339-5AA9-2F61-0FE7-5EDBAC9A76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42" y="3429000"/>
            <a:ext cx="5147991" cy="2895745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98727D0-ABB3-389C-FF2C-3B9EF2C08CD0}"/>
              </a:ext>
            </a:extLst>
          </p:cNvPr>
          <p:cNvSpPr txBox="1"/>
          <p:nvPr/>
        </p:nvSpPr>
        <p:spPr>
          <a:xfrm>
            <a:off x="402167" y="3574626"/>
            <a:ext cx="6096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Thomas Bayes (born 1702, London, England—died April 17, 1761, Tunbridge Wells, Kent) was an English Nonconformist theologian and mathematician who was the first to use probability inductively and who established a mathematical basis for probability inference (a means of calculating, from the frequency with which an event has occurred in prior trials, the probability that it will occur in future trials).</a:t>
            </a:r>
          </a:p>
        </p:txBody>
      </p:sp>
    </p:spTree>
    <p:extLst>
      <p:ext uri="{BB962C8B-B14F-4D97-AF65-F5344CB8AC3E}">
        <p14:creationId xmlns:p14="http://schemas.microsoft.com/office/powerpoint/2010/main" val="562760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1E0E46-34DB-EC0C-7EE3-0DB08582A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23CB-3D22-E96E-20AA-9D6EED331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29921B7-0076-6FD9-F463-2CC373C238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0296" y="1464527"/>
            <a:ext cx="2372056" cy="628738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D5692C-C344-5BD3-55D0-B39284F0EA1F}"/>
              </a:ext>
            </a:extLst>
          </p:cNvPr>
          <p:cNvSpPr txBox="1"/>
          <p:nvPr/>
        </p:nvSpPr>
        <p:spPr>
          <a:xfrm>
            <a:off x="356616" y="2873692"/>
            <a:ext cx="11375136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Where: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P(A∣B) = Probability of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given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(posterior)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–Posterior means 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later in time : subsequent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P(B∣A) = Probability of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given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(likelihood)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P(A) = Initial probability of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(prior)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P(B) = Probability of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overall (evidence)</a:t>
            </a:r>
          </a:p>
        </p:txBody>
      </p:sp>
    </p:spTree>
    <p:extLst>
      <p:ext uri="{BB962C8B-B14F-4D97-AF65-F5344CB8AC3E}">
        <p14:creationId xmlns:p14="http://schemas.microsoft.com/office/powerpoint/2010/main" val="394423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6FE9AB-D4FD-1158-5958-E9C0F743B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9DD6-B851-1FD7-ADF2-49F6E468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 in simple terms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E55BC5-C09F-2BF2-6BBC-7C7916C0BA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51876" y="3114631"/>
            <a:ext cx="2372056" cy="6287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062AAF-8D79-2220-D290-5967B5B23D60}"/>
              </a:ext>
            </a:extLst>
          </p:cNvPr>
          <p:cNvSpPr txBox="1"/>
          <p:nvPr/>
        </p:nvSpPr>
        <p:spPr>
          <a:xfrm>
            <a:off x="1060704" y="2130444"/>
            <a:ext cx="586130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Bayes’ Theorem is a way of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updating what we believe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when we get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new information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helps us answer questions like: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“How likely is this to be true, now that I’ve seen some evidence?”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You start with what you already know (prior) (P(A) = Initial probability of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you update it using the new data (called the likelihood) (P(B∣A) = Probability of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given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get a new probability (called the posterior) (P(A∣B) = Probability of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given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ABF1D6-7CC8-4888-B1DE-7EC95CD99BA1}"/>
              </a:ext>
            </a:extLst>
          </p:cNvPr>
          <p:cNvSpPr txBox="1"/>
          <p:nvPr/>
        </p:nvSpPr>
        <p:spPr>
          <a:xfrm>
            <a:off x="7623860" y="3966782"/>
            <a:ext cx="38244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New belief = (How likely the evidence is if it’s true) × (How much you believed it was true before) ÷ (How likely the evidence is overall)</a:t>
            </a:r>
          </a:p>
        </p:txBody>
      </p:sp>
    </p:spTree>
    <p:extLst>
      <p:ext uri="{BB962C8B-B14F-4D97-AF65-F5344CB8AC3E}">
        <p14:creationId xmlns:p14="http://schemas.microsoft.com/office/powerpoint/2010/main" val="4245016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B1AD37-C22C-AF51-5A75-2A041E89D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4CC14-26F6-AA62-F49D-F9E5C439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 in simple terms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8F8E57-F3B3-B4B9-F092-7871048D7065}"/>
              </a:ext>
            </a:extLst>
          </p:cNvPr>
          <p:cNvSpPr txBox="1"/>
          <p:nvPr/>
        </p:nvSpPr>
        <p:spPr>
          <a:xfrm>
            <a:off x="952500" y="2027408"/>
            <a:ext cx="60944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Everyday Example</a:t>
            </a:r>
            <a:endParaRPr lang="en-US" dirty="0"/>
          </a:p>
          <a:p>
            <a:r>
              <a:rPr lang="en-US" dirty="0"/>
              <a:t>Imagine you know:</a:t>
            </a:r>
          </a:p>
          <a:p>
            <a:endParaRPr lang="en-US" dirty="0"/>
          </a:p>
          <a:p>
            <a:r>
              <a:rPr lang="en-US" dirty="0"/>
              <a:t>    10% of emails are spam (prior)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P(A)=10%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The word "free" appears in 70% of spam emails (likelihood)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P(B∣A)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You see an email with the word "free" </a:t>
            </a:r>
          </a:p>
          <a:p>
            <a:r>
              <a:rPr lang="en-US" dirty="0"/>
              <a:t>— Bayes’ Theorem helps you update the chance that this specific email is spam (posterior)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P(A∣B)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/>
              <a:t>It’s like saying: </a:t>
            </a:r>
            <a:r>
              <a:rPr lang="en-US" i="1" dirty="0"/>
              <a:t>"Now that I’ve seen this clue (</a:t>
            </a:r>
            <a:r>
              <a:rPr lang="en-US" dirty="0"/>
              <a:t>word "free")</a:t>
            </a:r>
            <a:r>
              <a:rPr lang="en-US" i="1" dirty="0"/>
              <a:t>, how does that change my mind regarding the probability this email being spam?"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EFA238-66E6-C0C6-762B-CB301C007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9998" y="1441535"/>
            <a:ext cx="3953427" cy="6096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1081BA9-7619-A105-558C-66DCD0339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976" y="2027408"/>
            <a:ext cx="5114441" cy="419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1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352224-C366-B11B-5E11-F6EBC29D4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F990-5EF6-FCA3-1010-106AE925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 in simple terms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C3E850-CBF7-6A4E-B1EA-8527A3837A15}"/>
              </a:ext>
            </a:extLst>
          </p:cNvPr>
          <p:cNvSpPr txBox="1"/>
          <p:nvPr/>
        </p:nvSpPr>
        <p:spPr>
          <a:xfrm>
            <a:off x="952500" y="2764869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Given Information from 50 emails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A3F92-9088-79F8-865D-3FCBA16A9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9998" y="1441535"/>
            <a:ext cx="3953427" cy="60968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76A3075-6DE9-CB7C-2B59-ADDB79FD5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046294"/>
              </p:ext>
            </p:extLst>
          </p:nvPr>
        </p:nvGraphicFramePr>
        <p:xfrm>
          <a:off x="952500" y="3134201"/>
          <a:ext cx="6094476" cy="3017520"/>
        </p:xfrm>
        <a:graphic>
          <a:graphicData uri="http://schemas.openxmlformats.org/drawingml/2006/table">
            <a:tbl>
              <a:tblPr/>
              <a:tblGrid>
                <a:gridCol w="3047238">
                  <a:extLst>
                    <a:ext uri="{9D8B030D-6E8A-4147-A177-3AD203B41FA5}">
                      <a16:colId xmlns:a16="http://schemas.microsoft.com/office/drawing/2014/main" val="1565093790"/>
                    </a:ext>
                  </a:extLst>
                </a:gridCol>
                <a:gridCol w="3047238">
                  <a:extLst>
                    <a:ext uri="{9D8B030D-6E8A-4147-A177-3AD203B41FA5}">
                      <a16:colId xmlns:a16="http://schemas.microsoft.com/office/drawing/2014/main" val="736578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Count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Value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4358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Emails that are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Spam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5604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Emails that are not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Not Spam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081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Spam emails that contain word "free"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326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Not Spam emails that contain "free"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94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Emails (total) that contain word "free"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1663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3666D00-CB04-0D61-CD61-71528D8BE695}"/>
              </a:ext>
            </a:extLst>
          </p:cNvPr>
          <p:cNvSpPr txBox="1"/>
          <p:nvPr/>
        </p:nvSpPr>
        <p:spPr>
          <a:xfrm>
            <a:off x="5162760" y="2420552"/>
            <a:ext cx="609447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P(Spam)</a:t>
            </a:r>
            <a:r>
              <a:rPr lang="en-US" dirty="0"/>
              <a:t> — prior probability of spam: 20/50=0.4</a:t>
            </a:r>
          </a:p>
          <a:p>
            <a:r>
              <a:rPr lang="en-US" b="1" dirty="0"/>
              <a:t>P(free | Spam)</a:t>
            </a:r>
            <a:r>
              <a:rPr lang="en-US" dirty="0"/>
              <a:t> — probability of word "free" appearing in spam emails: 18/20=0.9</a:t>
            </a:r>
          </a:p>
          <a:p>
            <a:r>
              <a:rPr lang="en-US" b="1" dirty="0"/>
              <a:t>P(free)</a:t>
            </a:r>
            <a:r>
              <a:rPr lang="en-US" dirty="0"/>
              <a:t> — probability that any email contains word "free": 29/50=0.58</a:t>
            </a:r>
          </a:p>
          <a:p>
            <a:r>
              <a:rPr lang="en-US" dirty="0"/>
              <a:t>P(</a:t>
            </a:r>
            <a:r>
              <a:rPr lang="en-US" dirty="0" err="1"/>
              <a:t>Spam∣free</a:t>
            </a:r>
            <a:r>
              <a:rPr lang="en-US" dirty="0"/>
              <a:t>)=(0.9*0.4)/0.58=0.62</a:t>
            </a:r>
          </a:p>
          <a:p>
            <a:endParaRPr lang="en-US" dirty="0"/>
          </a:p>
          <a:p>
            <a:r>
              <a:rPr lang="en-US" dirty="0"/>
              <a:t>There is a 62% chance that an email is spam, given that it contains the word “free.”</a:t>
            </a:r>
          </a:p>
        </p:txBody>
      </p:sp>
    </p:spTree>
    <p:extLst>
      <p:ext uri="{BB962C8B-B14F-4D97-AF65-F5344CB8AC3E}">
        <p14:creationId xmlns:p14="http://schemas.microsoft.com/office/powerpoint/2010/main" val="1847794210"/>
      </p:ext>
    </p:extLst>
  </p:cSld>
  <p:clrMapOvr>
    <a:masterClrMapping/>
  </p:clrMapOvr>
</p:sld>
</file>

<file path=ppt/theme/theme1.xml><?xml version="1.0" encoding="utf-8"?>
<a:theme xmlns:a="http://schemas.openxmlformats.org/drawingml/2006/main" name="AfterglowVTI">
  <a:themeElements>
    <a:clrScheme name="Custom 7">
      <a:dk1>
        <a:sysClr val="windowText" lastClr="000000"/>
      </a:dk1>
      <a:lt1>
        <a:sysClr val="window" lastClr="FFFFFF"/>
      </a:lt1>
      <a:dk2>
        <a:srgbClr val="0A2E36"/>
      </a:dk2>
      <a:lt2>
        <a:srgbClr val="E7E6E6"/>
      </a:lt2>
      <a:accent1>
        <a:srgbClr val="188659"/>
      </a:accent1>
      <a:accent2>
        <a:srgbClr val="A3A300"/>
      </a:accent2>
      <a:accent3>
        <a:srgbClr val="00ADA8"/>
      </a:accent3>
      <a:accent4>
        <a:srgbClr val="EA0440"/>
      </a:accent4>
      <a:accent5>
        <a:srgbClr val="92278F"/>
      </a:accent5>
      <a:accent6>
        <a:srgbClr val="E15BC1"/>
      </a:accent6>
      <a:hlink>
        <a:srgbClr val="188659"/>
      </a:hlink>
      <a:folHlink>
        <a:srgbClr val="EA0440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546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Trade Gothic Next Cond</vt:lpstr>
      <vt:lpstr>Trade Gothic Next Light</vt:lpstr>
      <vt:lpstr>AfterglowVTI</vt:lpstr>
      <vt:lpstr>Naive Bayes </vt:lpstr>
      <vt:lpstr>Thomas Bayes</vt:lpstr>
      <vt:lpstr>Bayes’ Theorem</vt:lpstr>
      <vt:lpstr>Bayes’ Theorem in simple terms</vt:lpstr>
      <vt:lpstr>Bayes’ Theorem in simple terms</vt:lpstr>
      <vt:lpstr>Bayes’ Theorem in simple terms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Andreas Kollias</dc:creator>
  <cp:lastModifiedBy>Andreas Kollias</cp:lastModifiedBy>
  <cp:revision>6</cp:revision>
  <dcterms:created xsi:type="dcterms:W3CDTF">2025-05-25T19:14:20Z</dcterms:created>
  <dcterms:modified xsi:type="dcterms:W3CDTF">2025-05-25T20:02:23Z</dcterms:modified>
</cp:coreProperties>
</file>