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352" r:id="rId2"/>
    <p:sldId id="258" r:id="rId3"/>
    <p:sldId id="260" r:id="rId4"/>
    <p:sldId id="261" r:id="rId5"/>
    <p:sldId id="370" r:id="rId6"/>
    <p:sldId id="264" r:id="rId7"/>
    <p:sldId id="265" r:id="rId8"/>
    <p:sldId id="266" r:id="rId9"/>
    <p:sldId id="267" r:id="rId10"/>
    <p:sldId id="268" r:id="rId11"/>
    <p:sldId id="269" r:id="rId12"/>
    <p:sldId id="311" r:id="rId13"/>
    <p:sldId id="312" r:id="rId14"/>
    <p:sldId id="314" r:id="rId15"/>
    <p:sldId id="369" r:id="rId16"/>
    <p:sldId id="317" r:id="rId17"/>
    <p:sldId id="318" r:id="rId18"/>
    <p:sldId id="319" r:id="rId19"/>
    <p:sldId id="320" r:id="rId20"/>
    <p:sldId id="366" r:id="rId21"/>
    <p:sldId id="365" r:id="rId22"/>
    <p:sldId id="353" r:id="rId23"/>
    <p:sldId id="354" r:id="rId24"/>
    <p:sldId id="355" r:id="rId25"/>
    <p:sldId id="357" r:id="rId26"/>
    <p:sldId id="358" r:id="rId27"/>
    <p:sldId id="360" r:id="rId28"/>
    <p:sldId id="361" r:id="rId29"/>
    <p:sldId id="362" r:id="rId30"/>
    <p:sldId id="363" r:id="rId31"/>
    <p:sldId id="364" r:id="rId32"/>
    <p:sldId id="335" r:id="rId33"/>
    <p:sldId id="336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297" r:id="rId49"/>
    <p:sldId id="298" r:id="rId50"/>
    <p:sldId id="37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>
      <p:cViewPr varScale="1">
        <p:scale>
          <a:sx n="18" d="100"/>
          <a:sy n="18" d="100"/>
        </p:scale>
        <p:origin x="3020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48F7F-AAD3-4C93-AB01-AC71BC45A3A5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14747-54E2-433C-B303-E793A476009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6468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«Στρατόπεδο συγκέντρωσης, ανδρών και γυναικών, Τρίπολης», Α. </a:t>
            </a:r>
            <a:r>
              <a:rPr lang="el-G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Λαμπέρ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7 Αυγούστου 1949, </a:t>
            </a:r>
            <a:r>
              <a:rPr lang="fr-F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ACICR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 </a:t>
            </a:r>
            <a:r>
              <a:rPr lang="fr-F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Grèce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Quere</a:t>
            </a: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Civile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l-G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τόμ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σελ. 1-19.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FB68B-2FE0-434F-9538-6F91CB321A03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969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FB68B-2FE0-434F-9538-6F91CB321A03}" type="slidenum">
              <a:rPr lang="el-GR" smtClean="0"/>
              <a:pPr/>
              <a:t>37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«Στρατόπεδο εκτοπισμένων γυναικών Άσσου (Πελοπόννησος)» Κος και Κα </a:t>
            </a:r>
            <a:r>
              <a:rPr lang="el-G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Λαμπέρ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16 και 18 Ιουλίου 1949, </a:t>
            </a:r>
            <a:r>
              <a:rPr lang="fr-F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ACICR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 </a:t>
            </a:r>
            <a:r>
              <a:rPr lang="fr-F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Grèce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Quere</a:t>
            </a: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Civile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l-G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τόμ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Ι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σελ. 59-72.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FB68B-2FE0-434F-9538-6F91CB321A03}" type="slidenum">
              <a:rPr lang="el-GR" smtClean="0"/>
              <a:pPr/>
              <a:t>38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«Στρατόπεδο εκτοπισμένων γυναικών Άσσου (Πελοπόννησος)» Κος και Κα </a:t>
            </a:r>
            <a:r>
              <a:rPr lang="el-G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Λαμπέρ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16 και 18 Ιουλίου 1949, </a:t>
            </a:r>
            <a:r>
              <a:rPr lang="fr-F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ACICR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 </a:t>
            </a:r>
            <a:r>
              <a:rPr lang="fr-F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Grèce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Quere</a:t>
            </a: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Civile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l-G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τόμ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Ι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σελ. 59-72.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FB68B-2FE0-434F-9538-6F91CB321A03}" type="slidenum">
              <a:rPr lang="el-GR" smtClean="0"/>
              <a:pPr/>
              <a:t>39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66E3443D-45E6-4C9D-B72D-A2313909239D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82E90CD-29A5-40BF-837F-3230CAB1A62C}" type="slidenum">
              <a:rPr lang="el-GR" smtClean="0"/>
              <a:t>‹#›</a:t>
            </a:fld>
            <a:endParaRPr lang="el-GR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443D-45E6-4C9D-B72D-A2313909239D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E90CD-29A5-40BF-837F-3230CAB1A62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443D-45E6-4C9D-B72D-A2313909239D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E90CD-29A5-40BF-837F-3230CAB1A62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443D-45E6-4C9D-B72D-A2313909239D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E90CD-29A5-40BF-837F-3230CAB1A62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443D-45E6-4C9D-B72D-A2313909239D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E90CD-29A5-40BF-837F-3230CAB1A62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443D-45E6-4C9D-B72D-A2313909239D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E90CD-29A5-40BF-837F-3230CAB1A62C}" type="slidenum">
              <a:rPr lang="el-GR" smtClean="0"/>
              <a:t>‹#›</a:t>
            </a:fld>
            <a:endParaRPr lang="el-G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443D-45E6-4C9D-B72D-A2313909239D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E90CD-29A5-40BF-837F-3230CAB1A62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443D-45E6-4C9D-B72D-A2313909239D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E90CD-29A5-40BF-837F-3230CAB1A62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443D-45E6-4C9D-B72D-A2313909239D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E90CD-29A5-40BF-837F-3230CAB1A62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443D-45E6-4C9D-B72D-A2313909239D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E90CD-29A5-40BF-837F-3230CAB1A62C}" type="slidenum">
              <a:rPr lang="el-GR" smtClean="0"/>
              <a:t>‹#›</a:t>
            </a:fld>
            <a:endParaRPr lang="el-GR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μια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443D-45E6-4C9D-B72D-A2313909239D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E90CD-29A5-40BF-837F-3230CAB1A62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66E3443D-45E6-4C9D-B72D-A2313909239D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82E90CD-29A5-40BF-837F-3230CAB1A62C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7404F08-4CEF-466E-96AA-6FE2E2CD2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224580"/>
          </a:xfrm>
        </p:spPr>
        <p:txBody>
          <a:bodyPr>
            <a:normAutofit/>
          </a:bodyPr>
          <a:lstStyle/>
          <a:p>
            <a:r>
              <a:rPr lang="el-GR" dirty="0"/>
              <a:t>Το Φύλο</a:t>
            </a:r>
            <a:br>
              <a:rPr lang="el-GR" dirty="0"/>
            </a:br>
            <a:r>
              <a:rPr lang="el-GR" dirty="0"/>
              <a:t>στην Ιστορία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76D5A8D-B326-4A04-8C68-363CB1DD7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3365" y="4149080"/>
            <a:ext cx="3309803" cy="180020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Παραδείγματα από τη δεκαετία 1940</a:t>
            </a:r>
          </a:p>
          <a:p>
            <a:endParaRPr lang="el-GR" dirty="0"/>
          </a:p>
          <a:p>
            <a:r>
              <a:rPr lang="el-GR" dirty="0"/>
              <a:t>Τασούλα </a:t>
            </a:r>
            <a:r>
              <a:rPr lang="el-GR" dirty="0" err="1"/>
              <a:t>Βερβενιώτη</a:t>
            </a:r>
            <a:endParaRPr lang="el-GR" dirty="0"/>
          </a:p>
          <a:p>
            <a:r>
              <a:rPr lang="el-GR" dirty="0"/>
              <a:t>Διαδικτυακό μάθημα</a:t>
            </a:r>
            <a:r>
              <a:rPr lang="el-GR"/>
              <a:t>: 27/5/2021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17460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5B74944-319C-4130-B29E-C5E4025CB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89168"/>
          </a:xfrm>
        </p:spPr>
        <p:txBody>
          <a:bodyPr/>
          <a:lstStyle/>
          <a:p>
            <a:r>
              <a:rPr lang="el-GR" dirty="0"/>
              <a:t>Τι να κάνουμε;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9FDF531-63CF-4DBF-A84B-9C2A7CB3E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2" y="2060848"/>
            <a:ext cx="6777317" cy="3888431"/>
          </a:xfrm>
        </p:spPr>
        <p:txBody>
          <a:bodyPr>
            <a:normAutofit fontScale="70000" lnSpcReduction="20000"/>
          </a:bodyPr>
          <a:lstStyle/>
          <a:p>
            <a:r>
              <a:rPr lang="el-GR" dirty="0"/>
              <a:t>Να επαναπροσδιορίσουμε τις ιστορικές / κοινωνικές κατηγορίες και τα γεγονότα που θεωρούνται ως ιστορικά σημαντικά</a:t>
            </a:r>
          </a:p>
          <a:p>
            <a:pPr lvl="1"/>
            <a:r>
              <a:rPr lang="el-GR" dirty="0"/>
              <a:t>Ο πόλεμος και η πολιτική // αναπαραγωγή</a:t>
            </a:r>
          </a:p>
          <a:p>
            <a:r>
              <a:rPr lang="el-GR" dirty="0"/>
              <a:t>Να νομιμοποιήσουμε την παρουσία τους στο ιστορικό προσκήνιο</a:t>
            </a:r>
          </a:p>
          <a:p>
            <a:r>
              <a:rPr lang="el-GR" dirty="0"/>
              <a:t>Να αναλύουμε τους διαφορετικούς και συγκεκριμένους τρόπους με τους οποίους οι διάφορες κοινωνικές κατηγορίες  εμπλέκονται η μία με την άλλη και κατασκευάζονται καθώς και τους τρόπους με τους οποίους σχετίζονται με τις πολιτικές και υποκειμενικές κατασκευές των ταυτοτήτων</a:t>
            </a:r>
          </a:p>
          <a:p>
            <a:r>
              <a:rPr lang="el-GR" dirty="0"/>
              <a:t>Οι συγκεκριμένες διαφορές σχηματίζουν ατομικές ταυτότητες</a:t>
            </a:r>
            <a:r>
              <a:rPr lang="en-US" dirty="0"/>
              <a:t> </a:t>
            </a:r>
            <a:r>
              <a:rPr lang="el-GR" dirty="0"/>
              <a:t>και κοινωνικά αφηγήματα, τα οποία προσπαθούν να απαντήσουν στο ερώτημα: Ποιος/οι/</a:t>
            </a:r>
            <a:r>
              <a:rPr lang="el-GR" dirty="0" err="1"/>
              <a:t>ες</a:t>
            </a:r>
            <a:r>
              <a:rPr lang="el-GR" dirty="0"/>
              <a:t>/@ είμαστε;</a:t>
            </a:r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6233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E4D14B-A25A-4940-A94B-F1390201A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90" y="1027664"/>
            <a:ext cx="7272926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Προβλήματα έρευνας &amp; συγγραφής: οι πηγές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D7632A2-DBE5-430F-A259-39F2E80F9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2" y="2132856"/>
            <a:ext cx="7128908" cy="4104456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Το ιστορικό υλικό διατηρείται όταν κάποιος θεωρήσει ότι έχει ενδιαφέρον να το διατηρήσει</a:t>
            </a:r>
          </a:p>
          <a:p>
            <a:pPr lvl="1"/>
            <a:r>
              <a:rPr lang="el-GR" dirty="0"/>
              <a:t>Υπήρχαν στις εξορίες ΛΟΑΤΚΙ;</a:t>
            </a:r>
          </a:p>
          <a:p>
            <a:r>
              <a:rPr lang="el-GR" dirty="0"/>
              <a:t>Η κοινωνική θέση κατατάσσει κάποιον/α στους ανώνυμους της ιστορίας</a:t>
            </a:r>
          </a:p>
          <a:p>
            <a:pPr lvl="1"/>
            <a:r>
              <a:rPr lang="el-GR" dirty="0"/>
              <a:t>Τα στατιστικά στοιχεία για τη γυναικεία εργασία είναι ελλιπή</a:t>
            </a:r>
          </a:p>
          <a:p>
            <a:r>
              <a:rPr lang="el-GR" dirty="0"/>
              <a:t>Οι κοινωνικά αποκλεισμένοι δύσκολα γράφουν – δυσκολότερα δημοσιοποιούν τα γραπτά τους</a:t>
            </a:r>
          </a:p>
          <a:p>
            <a:r>
              <a:rPr lang="el-GR" dirty="0"/>
              <a:t>Εμφανίζονται στο ιστορικό προσκήνιο σε κρίσιμες στιγμές και μετά αποσύρονται</a:t>
            </a:r>
          </a:p>
          <a:p>
            <a:r>
              <a:rPr lang="el-GR" dirty="0"/>
              <a:t>Δεν έχουμε τη δυνατότητα να εξακριβώσουμε τα κίνητρα μιας ‘σπουδαίας’ πράξης τους</a:t>
            </a:r>
          </a:p>
        </p:txBody>
      </p:sp>
    </p:spTree>
    <p:extLst>
      <p:ext uri="{BB962C8B-B14F-4D97-AF65-F5344CB8AC3E}">
        <p14:creationId xmlns:p14="http://schemas.microsoft.com/office/powerpoint/2010/main" val="3673069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E4B99A-325B-466E-93D3-8EECBAA5D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προφορική ιστορία</a:t>
            </a:r>
          </a:p>
        </p:txBody>
      </p:sp>
    </p:spTree>
    <p:extLst>
      <p:ext uri="{BB962C8B-B14F-4D97-AF65-F5344CB8AC3E}">
        <p14:creationId xmlns:p14="http://schemas.microsoft.com/office/powerpoint/2010/main" val="1878132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1080120"/>
          </a:xfrm>
        </p:spPr>
        <p:txBody>
          <a:bodyPr>
            <a:normAutofit fontScale="90000"/>
          </a:bodyPr>
          <a:lstStyle/>
          <a:p>
            <a:r>
              <a:rPr lang="el-GR" dirty="0"/>
              <a:t>Προφορική Ιστορία</a:t>
            </a:r>
            <a:br>
              <a:rPr lang="el-GR" dirty="0"/>
            </a:br>
            <a:r>
              <a:rPr lang="el-GR" dirty="0"/>
              <a:t>Ένα νέο είδος ιστορίας;</a:t>
            </a:r>
          </a:p>
        </p:txBody>
      </p:sp>
      <p:pic>
        <p:nvPicPr>
          <p:cNvPr id="4" name="Picture 8" descr="herodotus[1]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595"/>
          <a:stretch>
            <a:fillRect/>
          </a:stretch>
        </p:blipFill>
        <p:spPr bwMode="auto">
          <a:xfrm>
            <a:off x="1709682" y="1988840"/>
            <a:ext cx="2133483" cy="4107160"/>
          </a:xfrm>
          <a:prstGeom prst="rect">
            <a:avLst/>
          </a:prstGeom>
          <a:noFill/>
        </p:spPr>
      </p:pic>
      <p:pic>
        <p:nvPicPr>
          <p:cNvPr id="1026" name="Picture 2" descr="Αρχείο:Thucydides-bust-cutout R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1772816"/>
            <a:ext cx="2464594" cy="489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0945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961176"/>
          </a:xfrm>
        </p:spPr>
        <p:txBody>
          <a:bodyPr/>
          <a:lstStyle/>
          <a:p>
            <a:r>
              <a:rPr lang="el-GR" dirty="0"/>
              <a:t>Μια «ιστορία από τα κάτω;»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043492" y="2276872"/>
            <a:ext cx="7128908" cy="3816424"/>
          </a:xfrm>
        </p:spPr>
        <p:txBody>
          <a:bodyPr>
            <a:normAutofit/>
          </a:bodyPr>
          <a:lstStyle/>
          <a:p>
            <a:r>
              <a:rPr lang="el-GR" dirty="0"/>
              <a:t>Συστηματική καταγραφή ανθρώπινων εμπειριών δημιουργία νέων πηγών  (στο παρόν με την κουλτούρα του παρελθόντος)</a:t>
            </a:r>
            <a:endParaRPr lang="el-GR" b="1" i="1" dirty="0"/>
          </a:p>
          <a:p>
            <a:r>
              <a:rPr lang="el-GR" dirty="0"/>
              <a:t>Προσπάθεια επαλήθευσής τους</a:t>
            </a:r>
          </a:p>
          <a:p>
            <a:r>
              <a:rPr lang="el-GR" dirty="0"/>
              <a:t>Ανάλυση των προφορικών μαρτυριών</a:t>
            </a:r>
          </a:p>
          <a:p>
            <a:r>
              <a:rPr lang="el-GR" dirty="0"/>
              <a:t>Τοποθέτηση τους στο ιστορικό πλαίσιο</a:t>
            </a:r>
          </a:p>
          <a:p>
            <a:r>
              <a:rPr lang="el-GR" dirty="0"/>
              <a:t>Το υλικό μένει και για τους ιστορικούς του μέλλοντος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71774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9163D9-DDE3-4748-A0C7-1C61E4C93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864096"/>
          </a:xfrm>
        </p:spPr>
        <p:txBody>
          <a:bodyPr/>
          <a:lstStyle/>
          <a:p>
            <a:r>
              <a:rPr lang="el-GR" dirty="0"/>
              <a:t>Η αξιοπιστία των πηγών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07A3A9E-9F1B-4411-99E8-D23101FEF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2" y="1556792"/>
            <a:ext cx="6777317" cy="4275837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Η διάσωση των αρχείων, όπως και της μνήμης, είναι επιλεκτική</a:t>
            </a:r>
          </a:p>
          <a:p>
            <a:r>
              <a:rPr lang="el-GR" dirty="0"/>
              <a:t>Από ποιους γράφεται η Ιστορία;</a:t>
            </a:r>
          </a:p>
          <a:p>
            <a:pPr lvl="2"/>
            <a:r>
              <a:rPr lang="el-GR" dirty="0"/>
              <a:t>Οι επαγγελματίες ιστορικοί</a:t>
            </a:r>
          </a:p>
          <a:p>
            <a:pPr lvl="2"/>
            <a:r>
              <a:rPr lang="el-GR" dirty="0"/>
              <a:t>Οι μαρτυρίες: γραπτές και προφορικές </a:t>
            </a:r>
          </a:p>
          <a:p>
            <a:r>
              <a:rPr lang="el-GR" dirty="0"/>
              <a:t>Όλες οι πηγές μπορούν να παραπληροφορήσουν ή/και να αποκρύψουν </a:t>
            </a:r>
          </a:p>
          <a:p>
            <a:r>
              <a:rPr lang="el-GR" dirty="0"/>
              <a:t>Όλες πρέπει να κρίνονται και να αξιολογούνται:</a:t>
            </a:r>
          </a:p>
          <a:p>
            <a:pPr lvl="1"/>
            <a:r>
              <a:rPr lang="el-GR" dirty="0"/>
              <a:t> τα πρακτικά της Βουλής (άμεση) </a:t>
            </a:r>
          </a:p>
          <a:p>
            <a:pPr lvl="1"/>
            <a:r>
              <a:rPr lang="el-GR" dirty="0"/>
              <a:t>τί θυμάται ο παππούς (έμμεση). </a:t>
            </a:r>
          </a:p>
          <a:p>
            <a:pPr lvl="1"/>
            <a:r>
              <a:rPr lang="el-GR" dirty="0"/>
              <a:t>τα στατιστικά στοιχεία. </a:t>
            </a:r>
          </a:p>
          <a:p>
            <a:r>
              <a:rPr lang="el-GR" dirty="0"/>
              <a:t>Η διάσωση όλων είναι επιλεκτική: τί διατηρείται από τα αρχεία και τί διατηρείται στη μνήμη</a:t>
            </a:r>
          </a:p>
          <a:p>
            <a:r>
              <a:rPr lang="el-GR" dirty="0"/>
              <a:t>Οι σπουδές μνήμης</a:t>
            </a:r>
          </a:p>
          <a:p>
            <a:pPr lvl="1"/>
            <a:r>
              <a:rPr lang="el-GR" dirty="0"/>
              <a:t>Μια μη ‘αληθινή’ ιστορία έχει και αυτή την αξία της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51283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1224136"/>
          </a:xfrm>
        </p:spPr>
        <p:txBody>
          <a:bodyPr>
            <a:normAutofit fontScale="90000"/>
          </a:bodyPr>
          <a:lstStyle/>
          <a:p>
            <a:r>
              <a:rPr lang="el-GR" dirty="0"/>
              <a:t>Η συνέντευξη: </a:t>
            </a:r>
            <a:br>
              <a:rPr lang="el-GR" dirty="0"/>
            </a:br>
            <a:r>
              <a:rPr lang="el-GR" dirty="0"/>
              <a:t>τα μέσα και ο χώρος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043492" y="1916832"/>
            <a:ext cx="6984892" cy="4176464"/>
          </a:xfrm>
        </p:spPr>
        <p:txBody>
          <a:bodyPr>
            <a:normAutofit fontScale="85000" lnSpcReduction="10000"/>
          </a:bodyPr>
          <a:lstStyle/>
          <a:p>
            <a:r>
              <a:rPr lang="el-GR" dirty="0"/>
              <a:t>Τα μέσα καταγραφής: κασετόφωνο/βίντεο</a:t>
            </a:r>
          </a:p>
          <a:p>
            <a:pPr lvl="1"/>
            <a:r>
              <a:rPr lang="el-GR" dirty="0"/>
              <a:t>Το βίντεο προσθέτει εκφράσεις, χειρονομίες… (καλό είναι να έχουμε μαζί μας και μαγνητόφωνο)</a:t>
            </a:r>
          </a:p>
          <a:p>
            <a:pPr lvl="1"/>
            <a:r>
              <a:rPr lang="el-GR" dirty="0"/>
              <a:t>Ελέγχουμε τα μηχανήματα πριν τη συνέντευξη αλλά και στη διάρκειά της κοιτάμε εάν δουλεύουν</a:t>
            </a:r>
          </a:p>
          <a:p>
            <a:pPr lvl="1"/>
            <a:r>
              <a:rPr lang="el-GR" dirty="0"/>
              <a:t>Καλά τεχνικά μέσα = καλό αποτέλεσμα. Τα εργαλεία εξαρτώνται και από τη χρήση τους (δύο ερευνητές)</a:t>
            </a:r>
          </a:p>
          <a:p>
            <a:pPr lvl="1"/>
            <a:r>
              <a:rPr lang="el-GR" dirty="0"/>
              <a:t>Μικρόφωνο /α </a:t>
            </a:r>
          </a:p>
          <a:p>
            <a:r>
              <a:rPr lang="el-GR" dirty="0"/>
              <a:t>Ο χώρος: πού τα τοποθετούμε, πώς καθόμαστε </a:t>
            </a:r>
          </a:p>
          <a:p>
            <a:pPr lvl="2"/>
            <a:r>
              <a:rPr lang="el-GR" dirty="0"/>
              <a:t>η απόσταση  (δίπλα, απέναντι, μακριά </a:t>
            </a:r>
            <a:r>
              <a:rPr lang="el-GR" dirty="0" err="1"/>
              <a:t>κτλ</a:t>
            </a:r>
            <a:r>
              <a:rPr lang="el-GR" dirty="0"/>
              <a:t>)</a:t>
            </a:r>
          </a:p>
          <a:p>
            <a:pPr lvl="2"/>
            <a:r>
              <a:rPr lang="el-GR" dirty="0"/>
              <a:t>Ο φωτισμός (όχι από πίσω)</a:t>
            </a:r>
          </a:p>
          <a:p>
            <a:pPr lvl="1"/>
            <a:r>
              <a:rPr lang="el-GR" dirty="0"/>
              <a:t>Οι θόρυβο: ψυγείο, κινητά, τζιτζίκια, τηλεόραση κ.ά.</a:t>
            </a:r>
          </a:p>
          <a:p>
            <a:pPr lvl="1"/>
            <a:r>
              <a:rPr lang="el-GR" dirty="0"/>
              <a:t>Σεβασμός στο χώρο του αφηγητή και στον ίδιο</a:t>
            </a:r>
          </a:p>
          <a:p>
            <a:pPr marL="68580" indent="0">
              <a:buNone/>
            </a:pPr>
            <a:endParaRPr lang="el-GR" dirty="0"/>
          </a:p>
          <a:p>
            <a:pPr lvl="1"/>
            <a:endParaRPr lang="el-GR" dirty="0"/>
          </a:p>
          <a:p>
            <a:pPr lvl="1"/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3546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Προφορική Ιστορία: μια πιο δημοκρατική Ιστορία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55576" y="1844824"/>
            <a:ext cx="7416824" cy="4248472"/>
          </a:xfrm>
        </p:spPr>
        <p:txBody>
          <a:bodyPr>
            <a:normAutofit fontScale="40000" lnSpcReduction="20000"/>
          </a:bodyPr>
          <a:lstStyle/>
          <a:p>
            <a:endParaRPr lang="el-GR" sz="3800" dirty="0"/>
          </a:p>
          <a:p>
            <a:r>
              <a:rPr lang="el-GR" sz="5100" dirty="0"/>
              <a:t>Διευρύνει τον ορίζοντα της Ιστορίας </a:t>
            </a:r>
          </a:p>
          <a:p>
            <a:r>
              <a:rPr lang="el-GR" sz="5400" dirty="0"/>
              <a:t>Ζωντανεύει την ίδια την ιστορία </a:t>
            </a:r>
            <a:endParaRPr lang="el-GR" sz="5100" dirty="0"/>
          </a:p>
          <a:p>
            <a:r>
              <a:rPr lang="el-GR" sz="5100" dirty="0"/>
              <a:t>Ερευνά ‘δύσκολες’ καταστάσεις</a:t>
            </a:r>
          </a:p>
          <a:p>
            <a:r>
              <a:rPr lang="el-GR" sz="5100" dirty="0"/>
              <a:t> Αποτελεί μια  διαδικασία ‘διαλόγου’ ανάμεσα στον αφηγητή και τον ερευνητή και το πολιτισμικό τους περιβάλλον.</a:t>
            </a:r>
          </a:p>
          <a:p>
            <a:r>
              <a:rPr lang="el-GR" sz="5100" dirty="0"/>
              <a:t>Προάγει την επικοινωνία, άρα και την κατανόηση </a:t>
            </a:r>
          </a:p>
          <a:p>
            <a:r>
              <a:rPr lang="el-GR" sz="5100" dirty="0"/>
              <a:t> Αναδεικνύει ηγετικές μορφές/ ήρωες  μέσα από το ‘ανώνυμο’ πλήθος.</a:t>
            </a:r>
          </a:p>
          <a:p>
            <a:r>
              <a:rPr lang="el-GR" sz="5100" dirty="0"/>
              <a:t>Τονώνει την αξιοπρέπεια και την αυτοπεποίθηση των λιγότερο προνομιούχων /ελίτ </a:t>
            </a:r>
          </a:p>
          <a:p>
            <a:r>
              <a:rPr lang="el-GR" sz="5100" dirty="0"/>
              <a:t>Είναι ένα μέσο ριζικής μεταμόρφωσης της κοινωνικής σημασίας της ιστορίας</a:t>
            </a:r>
          </a:p>
        </p:txBody>
      </p:sp>
    </p:spTree>
    <p:extLst>
      <p:ext uri="{BB962C8B-B14F-4D97-AF65-F5344CB8AC3E}">
        <p14:creationId xmlns:p14="http://schemas.microsoft.com/office/powerpoint/2010/main" val="849609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Σχέση ερευνητή – αφηγητή:</a:t>
            </a:r>
            <a:br>
              <a:rPr lang="el-GR" dirty="0"/>
            </a:br>
            <a:r>
              <a:rPr lang="el-GR" dirty="0"/>
              <a:t> σχέση αμφίδρομη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043492" y="2060848"/>
            <a:ext cx="7128908" cy="4176464"/>
          </a:xfrm>
        </p:spPr>
        <p:txBody>
          <a:bodyPr>
            <a:normAutofit fontScale="70000" lnSpcReduction="20000"/>
          </a:bodyPr>
          <a:lstStyle/>
          <a:p>
            <a:r>
              <a:rPr lang="el-GR" sz="2600" dirty="0"/>
              <a:t>Να πείσουμε για το πόσο σημαντική είναι η έρευνα</a:t>
            </a:r>
          </a:p>
          <a:p>
            <a:r>
              <a:rPr lang="el-GR" sz="2600" dirty="0"/>
              <a:t>Να εξηγήσουμε πως θα χρησιμοποιήσουμε όσα μας πει.</a:t>
            </a:r>
          </a:p>
          <a:p>
            <a:r>
              <a:rPr lang="el-GR" sz="2600" dirty="0"/>
              <a:t>Καλή συνέντευξη = σχέσεις εμπιστοσύνης: να αισθανθεί άνετα , να μην αισθανθεί ότι απειλείται /οι μειοψηφίες</a:t>
            </a:r>
          </a:p>
          <a:p>
            <a:r>
              <a:rPr lang="el-GR" sz="2600" dirty="0"/>
              <a:t>Να μη λέμε ψέματα / η ουδετερότητα και η αντικειμενικότητα του ερευνητή είναι ανύπαρκτη</a:t>
            </a:r>
          </a:p>
          <a:p>
            <a:r>
              <a:rPr lang="el-GR" sz="2600" dirty="0"/>
              <a:t>Δεν πρόκειται για προσωπική συζήτηση: δύο άτομα – δύο κόσμοι (ηλικία, τάξη, εθνότητα) </a:t>
            </a:r>
          </a:p>
          <a:p>
            <a:pPr lvl="1"/>
            <a:r>
              <a:rPr lang="el-GR" sz="2300" dirty="0"/>
              <a:t>Οι σχέσεις εξουσίας</a:t>
            </a:r>
          </a:p>
          <a:p>
            <a:pPr lvl="1"/>
            <a:r>
              <a:rPr lang="el-GR" sz="2300" dirty="0"/>
              <a:t>οι δικές του ερωτήσεις</a:t>
            </a:r>
          </a:p>
          <a:p>
            <a:r>
              <a:rPr lang="el-GR" sz="2600" dirty="0"/>
              <a:t>μέσα από την αφήγηση δημιουργείται ο ‘εαυτός’, μια ταυτότητα</a:t>
            </a:r>
          </a:p>
          <a:p>
            <a:r>
              <a:rPr lang="el-GR" sz="2600" dirty="0"/>
              <a:t>Μοίρασμα/ ανταλλαγή εμπειριών: τα γεγονότα και τα νοήματα </a:t>
            </a:r>
          </a:p>
          <a:p>
            <a:r>
              <a:rPr lang="el-GR" sz="2600" dirty="0"/>
              <a:t>Οι σιωπές – δεν τις διακόπτουμε</a:t>
            </a:r>
            <a:endParaRPr lang="el-GR" dirty="0"/>
          </a:p>
          <a:p>
            <a:pPr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0070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17160"/>
          </a:xfrm>
        </p:spPr>
        <p:txBody>
          <a:bodyPr/>
          <a:lstStyle/>
          <a:p>
            <a:r>
              <a:rPr lang="el-GR" dirty="0"/>
              <a:t>Τα θετικά μιας συνέντευξης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043492" y="2060848"/>
            <a:ext cx="6984892" cy="4032448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Μαθαίνουμε το ‘κλίμα’, το ‘χρώμα’, το πνεύμα, την ατμόσφαιρα της εποχής –τις ανθρωπινές σχέσεις</a:t>
            </a:r>
          </a:p>
          <a:p>
            <a:r>
              <a:rPr lang="el-GR" dirty="0"/>
              <a:t>Επιτυχίες – αποτυχίες – δευτεραγωνιστές –προσωπική ζωή ηγετών - σχέσεις ηγεσίας με υφισταμένους</a:t>
            </a:r>
          </a:p>
          <a:p>
            <a:r>
              <a:rPr lang="el-GR" dirty="0"/>
              <a:t>Τραγούδια – γιορτές – φωτογραφίες (σκάνερ)</a:t>
            </a:r>
          </a:p>
          <a:p>
            <a:r>
              <a:rPr lang="el-GR" dirty="0"/>
              <a:t>Είναι πιο εύκολο να κατασκευάσεις μια λανθασμένη άποψη κοιτώντας τα αρχεία παρά κοιτώντας τους ανθρώπους</a:t>
            </a:r>
          </a:p>
        </p:txBody>
      </p:sp>
    </p:spTree>
    <p:extLst>
      <p:ext uri="{BB962C8B-B14F-4D97-AF65-F5344CB8AC3E}">
        <p14:creationId xmlns:p14="http://schemas.microsoft.com/office/powerpoint/2010/main" val="3706026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45291443-596F-4EA4-9FA5-456A9242A6FD}"/>
              </a:ext>
            </a:extLst>
          </p:cNvPr>
          <p:cNvSpPr/>
          <p:nvPr/>
        </p:nvSpPr>
        <p:spPr>
          <a:xfrm>
            <a:off x="661508" y="836712"/>
            <a:ext cx="792087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/>
              <a:t>Time present and time past</a:t>
            </a:r>
            <a:br>
              <a:rPr lang="en-US" sz="2800" dirty="0"/>
            </a:br>
            <a:r>
              <a:rPr lang="en-US" sz="2800" dirty="0"/>
              <a:t>Are both perhaps present in time future,</a:t>
            </a:r>
            <a:br>
              <a:rPr lang="en-US" sz="2800" dirty="0"/>
            </a:br>
            <a:r>
              <a:rPr lang="en-US" sz="2800" dirty="0"/>
              <a:t>And time future contained in time past.</a:t>
            </a:r>
            <a:endParaRPr lang="el-GR" sz="2800" dirty="0"/>
          </a:p>
          <a:p>
            <a:r>
              <a:rPr lang="el-GR" sz="2800" dirty="0"/>
              <a:t>	</a:t>
            </a:r>
            <a:r>
              <a:rPr lang="en-US" sz="2800" dirty="0"/>
              <a:t>T. S. Elliot, </a:t>
            </a:r>
            <a:r>
              <a:rPr lang="en-US" sz="2800" i="1" dirty="0"/>
              <a:t>Four Quartets</a:t>
            </a:r>
            <a:r>
              <a:rPr lang="en-US" sz="2800" dirty="0"/>
              <a:t>, “Burnt Norton”</a:t>
            </a:r>
            <a:endParaRPr lang="el-GR" sz="2800" dirty="0"/>
          </a:p>
          <a:p>
            <a:pPr>
              <a:buNone/>
            </a:pPr>
            <a:endParaRPr lang="el-GR" sz="2800" dirty="0"/>
          </a:p>
          <a:p>
            <a:pPr>
              <a:spcBef>
                <a:spcPts val="0"/>
              </a:spcBef>
              <a:buNone/>
            </a:pPr>
            <a:r>
              <a:rPr lang="el-GR" sz="2800" dirty="0"/>
              <a:t>Ο χρόνος ο παρών και ο χρόνος ο παρελθών </a:t>
            </a:r>
          </a:p>
          <a:p>
            <a:pPr>
              <a:spcBef>
                <a:spcPts val="0"/>
              </a:spcBef>
              <a:buNone/>
            </a:pPr>
            <a:r>
              <a:rPr lang="el-GR" sz="2800" dirty="0"/>
              <a:t>είναι ίσως και οι δύο παρόντες </a:t>
            </a:r>
          </a:p>
          <a:p>
            <a:pPr>
              <a:spcBef>
                <a:spcPts val="0"/>
              </a:spcBef>
              <a:buNone/>
            </a:pPr>
            <a:r>
              <a:rPr lang="el-GR" sz="2800" dirty="0"/>
              <a:t>στον μέλλοντα  χρόνο </a:t>
            </a:r>
          </a:p>
          <a:p>
            <a:pPr>
              <a:spcBef>
                <a:spcPts val="0"/>
              </a:spcBef>
              <a:buNone/>
            </a:pPr>
            <a:r>
              <a:rPr lang="el-GR" sz="2800" dirty="0"/>
              <a:t>και το παρελθόν περιέχει το μέλλον.</a:t>
            </a:r>
          </a:p>
          <a:p>
            <a:pPr>
              <a:spcBef>
                <a:spcPts val="0"/>
              </a:spcBef>
              <a:buNone/>
            </a:pPr>
            <a:r>
              <a:rPr lang="el-GR" sz="2800" dirty="0"/>
              <a:t>	Μετάφραση: Γ. Σεφέρης</a:t>
            </a:r>
          </a:p>
        </p:txBody>
      </p:sp>
    </p:spTree>
    <p:extLst>
      <p:ext uri="{BB962C8B-B14F-4D97-AF65-F5344CB8AC3E}">
        <p14:creationId xmlns:p14="http://schemas.microsoft.com/office/powerpoint/2010/main" val="572295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45152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μεταδεδομένα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: η σημασία τους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43492" y="1772816"/>
            <a:ext cx="7056900" cy="4059813"/>
          </a:xfrm>
        </p:spPr>
        <p:txBody>
          <a:bodyPr>
            <a:normAutofit fontScale="92500" lnSpcReduction="10000"/>
          </a:bodyPr>
          <a:lstStyle/>
          <a:p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μεταδεδομένα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είναι το συνοδευτικό υλικό που κατατίθεται στο αρχείο μαζί τη συνέντευξη</a:t>
            </a:r>
          </a:p>
          <a:p>
            <a:pPr lvl="1"/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Επιτρέπει την καλύτερη κατανόηση της συνέντευξης</a:t>
            </a:r>
          </a:p>
          <a:p>
            <a:pPr lvl="1"/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Είναι σημαντικά για τη «δευτερογενή ανάλυση»: να χρησιμοποιηθεί από άλλους ή/και μεταγενέστερους ερευνητές</a:t>
            </a:r>
          </a:p>
          <a:p>
            <a:r>
              <a:rPr lang="el-GR" sz="3000" dirty="0">
                <a:latin typeface="Arial" panose="020B0604020202020204" pitchFamily="34" charset="0"/>
                <a:cs typeface="Arial" panose="020B0604020202020204" pitchFamily="34" charset="0"/>
              </a:rPr>
              <a:t>Για κάθε συνέντευξη φτιάχνουμε ένα φάκελο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(folder)</a:t>
            </a:r>
            <a:endParaRPr lang="el-G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121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89168"/>
          </a:xfrm>
        </p:spPr>
        <p:txBody>
          <a:bodyPr/>
          <a:lstStyle/>
          <a:p>
            <a:pPr algn="ctr"/>
            <a:r>
              <a:rPr lang="el-GR" dirty="0"/>
              <a:t>Τα </a:t>
            </a:r>
            <a:r>
              <a:rPr lang="el-GR" dirty="0" err="1"/>
              <a:t>μεταδεδομένα</a:t>
            </a:r>
            <a:r>
              <a:rPr lang="el-GR" dirty="0"/>
              <a:t>: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43492" y="1988840"/>
            <a:ext cx="6984892" cy="4032448"/>
          </a:xfrm>
        </p:spPr>
        <p:txBody>
          <a:bodyPr>
            <a:normAutofit fontScale="92500" lnSpcReduction="10000"/>
          </a:bodyPr>
          <a:lstStyle/>
          <a:p>
            <a:r>
              <a:rPr lang="el-GR" sz="1900" dirty="0">
                <a:latin typeface="Arial" panose="020B0604020202020204" pitchFamily="34" charset="0"/>
                <a:cs typeface="Arial" panose="020B0604020202020204" pitchFamily="34" charset="0"/>
              </a:rPr>
              <a:t>Όσα έχουμε μετά τη συνέντευξη:</a:t>
            </a:r>
          </a:p>
          <a:p>
            <a:pPr lvl="1"/>
            <a:r>
              <a:rPr lang="el-GR" sz="1900" dirty="0">
                <a:latin typeface="Arial" panose="020B0604020202020204" pitchFamily="34" charset="0"/>
                <a:cs typeface="Arial" panose="020B0604020202020204" pitchFamily="34" charset="0"/>
              </a:rPr>
              <a:t>Ηχητικό ή και </a:t>
            </a:r>
            <a:r>
              <a:rPr lang="el-GR" sz="1900" dirty="0" err="1">
                <a:latin typeface="Arial" panose="020B0604020202020204" pitchFamily="34" charset="0"/>
                <a:cs typeface="Arial" panose="020B0604020202020204" pitchFamily="34" charset="0"/>
              </a:rPr>
              <a:t>οπτιακουστικό</a:t>
            </a:r>
            <a:r>
              <a:rPr lang="el-GR" sz="1900" dirty="0">
                <a:latin typeface="Arial" panose="020B0604020202020204" pitchFamily="34" charset="0"/>
                <a:cs typeface="Arial" panose="020B0604020202020204" pitchFamily="34" charset="0"/>
              </a:rPr>
              <a:t> αρχείο</a:t>
            </a:r>
          </a:p>
          <a:p>
            <a:pPr lvl="1"/>
            <a:r>
              <a:rPr lang="el-GR" sz="1900" dirty="0">
                <a:latin typeface="Arial" panose="020B0604020202020204" pitchFamily="34" charset="0"/>
                <a:cs typeface="Arial" panose="020B0604020202020204" pitchFamily="34" charset="0"/>
              </a:rPr>
              <a:t>Παραχωρητήριο</a:t>
            </a:r>
          </a:p>
          <a:p>
            <a:pPr lvl="1"/>
            <a:r>
              <a:rPr lang="el-GR" sz="1900" dirty="0">
                <a:latin typeface="Arial" panose="020B0604020202020204" pitchFamily="34" charset="0"/>
                <a:cs typeface="Arial" panose="020B0604020202020204" pitchFamily="34" charset="0"/>
              </a:rPr>
              <a:t>Φωτογραφίες ή άλλα υλικά που μας παραχώρησαν</a:t>
            </a:r>
          </a:p>
          <a:p>
            <a:r>
              <a:rPr lang="el-GR" sz="1900" dirty="0">
                <a:latin typeface="Arial" panose="020B0604020202020204" pitchFamily="34" charset="0"/>
                <a:cs typeface="Arial" panose="020B0604020202020204" pitchFamily="34" charset="0"/>
              </a:rPr>
              <a:t>Όσα πρέπει να φτιάξουμε / γράψουμε</a:t>
            </a:r>
          </a:p>
          <a:p>
            <a:pPr lvl="1"/>
            <a:r>
              <a:rPr lang="el-GR" sz="1900" dirty="0">
                <a:latin typeface="Arial" panose="020B0604020202020204" pitchFamily="34" charset="0"/>
                <a:cs typeface="Arial" panose="020B0604020202020204" pitchFamily="34" charset="0"/>
              </a:rPr>
              <a:t>Ημερολόγιο </a:t>
            </a:r>
          </a:p>
          <a:p>
            <a:pPr lvl="1"/>
            <a:r>
              <a:rPr lang="el-GR" sz="1900" dirty="0">
                <a:latin typeface="Arial" panose="020B0604020202020204" pitchFamily="34" charset="0"/>
                <a:cs typeface="Arial" panose="020B0604020202020204" pitchFamily="34" charset="0"/>
              </a:rPr>
              <a:t>Καρτέλα της συνέντευξης</a:t>
            </a:r>
          </a:p>
          <a:p>
            <a:pPr lvl="1"/>
            <a:r>
              <a:rPr lang="el-GR" sz="1900" dirty="0">
                <a:latin typeface="Arial" panose="020B0604020202020204" pitchFamily="34" charset="0"/>
                <a:cs typeface="Arial" panose="020B0604020202020204" pitchFamily="34" charset="0"/>
              </a:rPr>
              <a:t>Απομαγνητοφώνηση</a:t>
            </a:r>
          </a:p>
          <a:p>
            <a:pPr lvl="1"/>
            <a:r>
              <a:rPr lang="el-GR" sz="1900" dirty="0">
                <a:latin typeface="Arial" panose="020B0604020202020204" pitchFamily="34" charset="0"/>
                <a:cs typeface="Arial" panose="020B0604020202020204" pitchFamily="34" charset="0"/>
              </a:rPr>
              <a:t>Περίληψη </a:t>
            </a:r>
          </a:p>
          <a:p>
            <a:pPr lvl="1"/>
            <a:r>
              <a:rPr lang="el-GR" sz="1900" dirty="0">
                <a:latin typeface="Arial" panose="020B0604020202020204" pitchFamily="34" charset="0"/>
                <a:cs typeface="Arial" panose="020B0604020202020204" pitchFamily="34" charset="0"/>
              </a:rPr>
              <a:t>Να ταξινομήσουμε το υλικό που μας έδωσαν π.χ. στις φωτογραφίες βάζουμε λεζάντες</a:t>
            </a:r>
          </a:p>
          <a:p>
            <a:pPr lvl="1"/>
            <a:r>
              <a:rPr lang="el-GR" sz="1900" dirty="0">
                <a:latin typeface="Arial" panose="020B0604020202020204" pitchFamily="34" charset="0"/>
                <a:cs typeface="Arial" panose="020B0604020202020204" pitchFamily="34" charset="0"/>
              </a:rPr>
              <a:t>Να ταξινομήσουμε τη συνέντευξη στο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Masterlog</a:t>
            </a:r>
            <a:r>
              <a:rPr lang="el-GR" sz="1900" dirty="0">
                <a:latin typeface="Arial" panose="020B0604020202020204" pitchFamily="34" charset="0"/>
                <a:cs typeface="Arial" panose="020B0604020202020204" pitchFamily="34" charset="0"/>
              </a:rPr>
              <a:t>, στη συλλογή της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10625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1652E01-94D2-4BB0-8CA4-47C89EF6A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645" y="1844825"/>
            <a:ext cx="6553715" cy="1800200"/>
          </a:xfrm>
        </p:spPr>
        <p:txBody>
          <a:bodyPr/>
          <a:lstStyle/>
          <a:p>
            <a:pPr algn="ctr"/>
            <a:r>
              <a:rPr lang="el-GR" dirty="0"/>
              <a:t>Δεκαετία 1940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FB40947-D35A-41E8-8B75-3184E82A8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Παραδείγματα: αρχεία, φωτογραφίες, μαρτυρίες</a:t>
            </a:r>
          </a:p>
        </p:txBody>
      </p:sp>
    </p:spTree>
    <p:extLst>
      <p:ext uri="{BB962C8B-B14F-4D97-AF65-F5344CB8AC3E}">
        <p14:creationId xmlns:p14="http://schemas.microsoft.com/office/powerpoint/2010/main" val="3960608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103D5F8-D5A7-49D1-A81B-F2D89AFC1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Τα αρχεία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1DF3DAF-4689-40AA-8C74-3610F9F053A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l-GR" dirty="0" err="1"/>
              <a:t>nternational</a:t>
            </a:r>
            <a:r>
              <a:rPr lang="el-GR" dirty="0"/>
              <a:t> </a:t>
            </a:r>
            <a:r>
              <a:rPr lang="el-GR" dirty="0" err="1"/>
              <a:t>Committe</a:t>
            </a:r>
            <a:r>
              <a:rPr lang="el-GR" dirty="0"/>
              <a:t> of </a:t>
            </a:r>
            <a:r>
              <a:rPr lang="en-US" dirty="0"/>
              <a:t>the Red Cross</a:t>
            </a:r>
            <a:r>
              <a:rPr lang="el-GR" dirty="0"/>
              <a:t>, Γενεύη</a:t>
            </a:r>
            <a:endParaRPr lang="en-US" dirty="0"/>
          </a:p>
          <a:p>
            <a:pPr>
              <a:buNone/>
            </a:pPr>
            <a:endParaRPr lang="el-GR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Lingue of the Red Cross Societies</a:t>
            </a:r>
            <a:r>
              <a:rPr lang="el-GR" dirty="0"/>
              <a:t>, Γενεύη</a:t>
            </a:r>
          </a:p>
          <a:p>
            <a:endParaRPr lang="el-GR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5FDF6EC-96FB-4852-BBB5-51C8D607B2E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l-GR" dirty="0"/>
              <a:t>πλούσιο αρχείο – πλούσια οργάνωση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φτωχό αρχείο – φτωχή οργάνωση</a:t>
            </a:r>
          </a:p>
        </p:txBody>
      </p:sp>
    </p:spTree>
    <p:extLst>
      <p:ext uri="{BB962C8B-B14F-4D97-AF65-F5344CB8AC3E}">
        <p14:creationId xmlns:p14="http://schemas.microsoft.com/office/powerpoint/2010/main" val="3487054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6912886" cy="817160"/>
          </a:xfrm>
        </p:spPr>
        <p:txBody>
          <a:bodyPr/>
          <a:lstStyle/>
          <a:p>
            <a:pPr algn="ctr"/>
            <a:r>
              <a:rPr lang="el-GR" dirty="0"/>
              <a:t>Συγκρίσεις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043492" y="1988840"/>
            <a:ext cx="7056900" cy="3843789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l-GR" u="sng" dirty="0"/>
              <a:t>Αριθμός εγκλείστων</a:t>
            </a:r>
            <a:r>
              <a:rPr lang="el-GR" dirty="0"/>
              <a:t> (εξορίες)</a:t>
            </a:r>
          </a:p>
          <a:p>
            <a:pPr marL="514350" indent="-514350"/>
            <a:r>
              <a:rPr lang="el-GR" dirty="0"/>
              <a:t>Το μεγαλύτερο ποσοστό παρουσιάζεται στην κρισιμότερη φάση: από τον Ιούλιο του 1948 έως τον Ιούλιο του 1949.</a:t>
            </a:r>
          </a:p>
          <a:p>
            <a:pPr marL="514350" indent="-514350"/>
            <a:r>
              <a:rPr lang="el-GR" dirty="0"/>
              <a:t>Διαφορές: Μαρτυρίες // Αρχεία ΔΕΣ</a:t>
            </a:r>
          </a:p>
          <a:p>
            <a:pPr marL="761238" lvl="1" indent="-514350"/>
            <a:r>
              <a:rPr lang="el-GR" dirty="0"/>
              <a:t>Αριθμός κρατουμένων</a:t>
            </a:r>
          </a:p>
          <a:p>
            <a:pPr marL="761238" lvl="1" indent="-514350"/>
            <a:r>
              <a:rPr lang="el-GR" dirty="0"/>
              <a:t>Αριθμός πολιτικών/ «προληπτικών»</a:t>
            </a:r>
          </a:p>
          <a:p>
            <a:pPr marL="761238" lvl="1" indent="-514350"/>
            <a:r>
              <a:rPr lang="el-GR" dirty="0"/>
              <a:t>Στρατόπεδο δηλωσιών</a:t>
            </a:r>
          </a:p>
          <a:p>
            <a:pPr marL="761238" lvl="1" indent="-514350"/>
            <a:r>
              <a:rPr lang="el-GR" dirty="0"/>
              <a:t>32 μαρτυρίες πολιτικών/ 1 από «προληπτική»</a:t>
            </a:r>
          </a:p>
          <a:p>
            <a:pPr marL="514350" indent="-514350"/>
            <a:endParaRPr lang="el-GR" dirty="0"/>
          </a:p>
          <a:p>
            <a:pPr marL="514350" indent="-51435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26339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3DF8A2A-09E2-4B15-B512-B59E88F81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Μαζεύοντας στοιχεία «σπυρί –σπυρί»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9C3218-6FD1-4D31-89FE-EA0731D1C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2" y="2323652"/>
            <a:ext cx="6984892" cy="3697636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Οι </a:t>
            </a:r>
            <a:r>
              <a:rPr lang="el-GR" dirty="0" err="1"/>
              <a:t>Ανθυπολοχαγίνες</a:t>
            </a:r>
            <a:r>
              <a:rPr lang="el-GR" dirty="0"/>
              <a:t> του ΕΛΑΣ</a:t>
            </a:r>
          </a:p>
          <a:p>
            <a:pPr lvl="1"/>
            <a:r>
              <a:rPr lang="el-GR" dirty="0"/>
              <a:t>Άρθρο στον Αντιστασιακό τύπο με υπογραφή: Λίζα </a:t>
            </a:r>
            <a:r>
              <a:rPr lang="el-GR" dirty="0" err="1"/>
              <a:t>Ανθ</a:t>
            </a:r>
            <a:r>
              <a:rPr lang="el-GR" dirty="0"/>
              <a:t>/</a:t>
            </a:r>
            <a:r>
              <a:rPr lang="el-GR" dirty="0" err="1"/>
              <a:t>γος</a:t>
            </a:r>
            <a:r>
              <a:rPr lang="el-GR" dirty="0"/>
              <a:t> Διμοιρίας </a:t>
            </a:r>
            <a:r>
              <a:rPr lang="el-GR" dirty="0" err="1"/>
              <a:t>Ανταρισσών</a:t>
            </a:r>
            <a:endParaRPr lang="el-GR" dirty="0"/>
          </a:p>
          <a:p>
            <a:pPr lvl="1"/>
            <a:r>
              <a:rPr lang="el-GR" dirty="0"/>
              <a:t>Έρευνα</a:t>
            </a:r>
          </a:p>
          <a:p>
            <a:pPr lvl="1"/>
            <a:r>
              <a:rPr lang="el-GR" dirty="0"/>
              <a:t>Συνέντευξη με τη Λίζα</a:t>
            </a:r>
          </a:p>
          <a:p>
            <a:pPr lvl="1"/>
            <a:r>
              <a:rPr lang="el-GR" dirty="0"/>
              <a:t>Δεν έχουμε τα αρχεία της Σχολής αξιωματικών του ΕΛΑΣ</a:t>
            </a:r>
          </a:p>
          <a:p>
            <a:pPr lvl="1"/>
            <a:r>
              <a:rPr lang="el-GR" dirty="0"/>
              <a:t>Φτιάχτηκε ο κατάλογος των γυναικών αξιωματικών του ΕΛΑΣ</a:t>
            </a:r>
          </a:p>
        </p:txBody>
      </p:sp>
    </p:spTree>
    <p:extLst>
      <p:ext uri="{BB962C8B-B14F-4D97-AF65-F5344CB8AC3E}">
        <p14:creationId xmlns:p14="http://schemas.microsoft.com/office/powerpoint/2010/main" val="1343168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5037343-D0D8-46D7-AD41-C0AE46EB5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17160"/>
          </a:xfrm>
        </p:spPr>
        <p:txBody>
          <a:bodyPr>
            <a:normAutofit fontScale="90000"/>
          </a:bodyPr>
          <a:lstStyle/>
          <a:p>
            <a:r>
              <a:rPr lang="el-GR" dirty="0"/>
              <a:t>Αμφισβητώντας τα δεδομένα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957EB0B-F1CC-4E3F-84C6-CF7265977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2" y="1988840"/>
            <a:ext cx="7056900" cy="3843789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Ο πόλεμος: μια ανδρική υπόθεση</a:t>
            </a:r>
          </a:p>
          <a:p>
            <a:pPr lvl="1"/>
            <a:r>
              <a:rPr lang="el-GR" dirty="0"/>
              <a:t>Ο πόλεμος των μετόπισθεν</a:t>
            </a:r>
          </a:p>
          <a:p>
            <a:pPr lvl="1"/>
            <a:r>
              <a:rPr lang="el-GR" dirty="0"/>
              <a:t>Δεν άφησαν τη φωτογράφο </a:t>
            </a:r>
            <a:r>
              <a:rPr lang="el-GR" dirty="0" err="1"/>
              <a:t>Χρουσάκη</a:t>
            </a:r>
            <a:r>
              <a:rPr lang="el-GR" dirty="0"/>
              <a:t> να πάει στο μέτωπο</a:t>
            </a:r>
          </a:p>
          <a:p>
            <a:r>
              <a:rPr lang="el-GR" dirty="0"/>
              <a:t>Το κουβάλημα: μια γυναικεία υπόθεση</a:t>
            </a:r>
          </a:p>
          <a:p>
            <a:pPr lvl="1"/>
            <a:r>
              <a:rPr lang="el-GR" dirty="0"/>
              <a:t>Οι </a:t>
            </a:r>
            <a:r>
              <a:rPr lang="el-GR" dirty="0" err="1"/>
              <a:t>ηρωΐδες</a:t>
            </a:r>
            <a:r>
              <a:rPr lang="el-GR" dirty="0"/>
              <a:t> της Πίνδου: μια άλλη ανάγνωση</a:t>
            </a:r>
          </a:p>
          <a:p>
            <a:pPr lvl="1"/>
            <a:r>
              <a:rPr lang="el-GR" dirty="0"/>
              <a:t>«αυτές είναι συνηθισμένες να φορτώνονται» (Γ. </a:t>
            </a:r>
            <a:r>
              <a:rPr lang="el-GR" dirty="0" err="1"/>
              <a:t>Κωτζιούλας</a:t>
            </a:r>
            <a:r>
              <a:rPr lang="el-GR" dirty="0"/>
              <a:t>)</a:t>
            </a:r>
          </a:p>
          <a:p>
            <a:r>
              <a:rPr lang="el-GR" dirty="0"/>
              <a:t>Οι </a:t>
            </a:r>
            <a:r>
              <a:rPr lang="el-GR" dirty="0" err="1"/>
              <a:t>εαμικές</a:t>
            </a:r>
            <a:r>
              <a:rPr lang="el-GR" dirty="0"/>
              <a:t> αντιστασιακές οργανώσεις</a:t>
            </a:r>
          </a:p>
          <a:p>
            <a:pPr lvl="1"/>
            <a:r>
              <a:rPr lang="el-GR" dirty="0"/>
              <a:t>Ο ΕΛΑΣ: μια ανδρική οργάνωση</a:t>
            </a:r>
          </a:p>
          <a:p>
            <a:pPr lvl="2"/>
            <a:r>
              <a:rPr lang="el-GR" dirty="0"/>
              <a:t>Χωρίς τη συμμετοχή των γυναικών δεν θα υπήρχε αντάρτικο</a:t>
            </a:r>
          </a:p>
          <a:p>
            <a:pPr lvl="1"/>
            <a:r>
              <a:rPr lang="el-GR" dirty="0"/>
              <a:t>Η Εθνική Αλληλεγγύη: μια «γυναικεία» οργάνωση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70723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Οι γυναίκες στην Αντίσταση</a:t>
            </a:r>
          </a:p>
        </p:txBody>
      </p:sp>
      <p:pic>
        <p:nvPicPr>
          <p:cNvPr id="4" name="3 - Θέση περιεχομένου" descr="6a ΦΑ_14_9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46238" y="2016125"/>
            <a:ext cx="2487267" cy="3449638"/>
          </a:xfrm>
        </p:spPr>
      </p:pic>
    </p:spTree>
    <p:extLst>
      <p:ext uri="{BB962C8B-B14F-4D97-AF65-F5344CB8AC3E}">
        <p14:creationId xmlns:p14="http://schemas.microsoft.com/office/powerpoint/2010/main" val="4118968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Οι γυναίκες στην Αντίσταση</a:t>
            </a:r>
          </a:p>
        </p:txBody>
      </p:sp>
      <p:pic>
        <p:nvPicPr>
          <p:cNvPr id="4" name="3 - Θέση περιεχομένου" descr="6-ΦΑ_14_9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31538" y="2016125"/>
            <a:ext cx="2516667" cy="3449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7111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Οι γυναίκες στην Αντίσταση</a:t>
            </a:r>
          </a:p>
        </p:txBody>
      </p:sp>
      <p:pic>
        <p:nvPicPr>
          <p:cNvPr id="4" name="3 - Θέση περιεχομένου" descr="7a ΦΑ_14_5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46925" y="2016125"/>
            <a:ext cx="2485895" cy="3449638"/>
          </a:xfrm>
        </p:spPr>
      </p:pic>
    </p:spTree>
    <p:extLst>
      <p:ext uri="{BB962C8B-B14F-4D97-AF65-F5344CB8AC3E}">
        <p14:creationId xmlns:p14="http://schemas.microsoft.com/office/powerpoint/2010/main" val="2553855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7C8AF6D-3CB7-44B7-BE12-2B4D73333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17160"/>
          </a:xfrm>
        </p:spPr>
        <p:txBody>
          <a:bodyPr>
            <a:normAutofit fontScale="90000"/>
          </a:bodyPr>
          <a:lstStyle/>
          <a:p>
            <a:r>
              <a:rPr lang="el-GR" dirty="0"/>
              <a:t>Η αναγκαιότητα της Ιστορίας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4B40F99-5A75-4991-98D0-C5DD720E9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2" y="1988840"/>
            <a:ext cx="6777317" cy="4176464"/>
          </a:xfrm>
        </p:spPr>
        <p:txBody>
          <a:bodyPr>
            <a:normAutofit lnSpcReduction="10000"/>
          </a:bodyPr>
          <a:lstStyle/>
          <a:p>
            <a:r>
              <a:rPr lang="el-GR" sz="2200" dirty="0"/>
              <a:t>Η γνώση του παρελθόντος ήταν πάντα αναγκαία</a:t>
            </a:r>
          </a:p>
          <a:p>
            <a:r>
              <a:rPr lang="el-GR" sz="2200" dirty="0"/>
              <a:t>Η σχέση της Ιστορίας με την κοινωνία: βίοι παράλληλοι</a:t>
            </a:r>
          </a:p>
          <a:p>
            <a:r>
              <a:rPr lang="el-GR" sz="2200" dirty="0"/>
              <a:t>Η Ιστορία ως επιστήμη – 19</a:t>
            </a:r>
            <a:r>
              <a:rPr lang="el-GR" sz="2200" baseline="30000" dirty="0"/>
              <a:t>ος</a:t>
            </a:r>
            <a:r>
              <a:rPr lang="el-GR" sz="2200" dirty="0"/>
              <a:t> αι.</a:t>
            </a:r>
          </a:p>
          <a:p>
            <a:pPr lvl="1"/>
            <a:r>
              <a:rPr lang="el-GR" sz="2200" dirty="0"/>
              <a:t>Θετικισμός: «τι πραγματικά συνέβη»</a:t>
            </a:r>
          </a:p>
          <a:p>
            <a:pPr lvl="1"/>
            <a:r>
              <a:rPr lang="el-GR" sz="2200" dirty="0"/>
              <a:t>Η μελέτη των αρχείων </a:t>
            </a:r>
          </a:p>
          <a:p>
            <a:pPr lvl="2"/>
            <a:r>
              <a:rPr lang="el-GR" sz="2200" dirty="0"/>
              <a:t>πρωτογενείς πηγές</a:t>
            </a:r>
          </a:p>
          <a:p>
            <a:pPr lvl="2"/>
            <a:r>
              <a:rPr lang="el-GR" sz="2200" dirty="0"/>
              <a:t>δευτερογενείς πηγές</a:t>
            </a:r>
          </a:p>
          <a:p>
            <a:r>
              <a:rPr lang="el-GR" sz="2200" dirty="0"/>
              <a:t>Με ποια θέματα ασχολείται;</a:t>
            </a:r>
          </a:p>
          <a:p>
            <a:pPr lvl="1"/>
            <a:r>
              <a:rPr lang="el-GR" sz="2200" dirty="0"/>
              <a:t>Στρατιωτική, διπλωματική, πολιτική ιστορία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92939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Οι γυναίκες στην Αντίσταση</a:t>
            </a:r>
          </a:p>
        </p:txBody>
      </p:sp>
      <p:pic>
        <p:nvPicPr>
          <p:cNvPr id="4" name="3 - Θέση περιεχομένου" descr="7a-ΦΑ_14_5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19778" y="2016125"/>
            <a:ext cx="2540188" cy="3449638"/>
          </a:xfrm>
        </p:spPr>
      </p:pic>
    </p:spTree>
    <p:extLst>
      <p:ext uri="{BB962C8B-B14F-4D97-AF65-F5344CB8AC3E}">
        <p14:creationId xmlns:p14="http://schemas.microsoft.com/office/powerpoint/2010/main" val="2539199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Οι γυναίκες στην Αντίσταση</a:t>
            </a:r>
          </a:p>
        </p:txBody>
      </p:sp>
      <p:pic>
        <p:nvPicPr>
          <p:cNvPr id="4" name="3 - Θέση περιεχομένου" descr="8a-ΦΑ_14_8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34478" y="2016125"/>
            <a:ext cx="2510788" cy="3449638"/>
          </a:xfrm>
        </p:spPr>
      </p:pic>
    </p:spTree>
    <p:extLst>
      <p:ext uri="{BB962C8B-B14F-4D97-AF65-F5344CB8AC3E}">
        <p14:creationId xmlns:p14="http://schemas.microsoft.com/office/powerpoint/2010/main" val="1793348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504547-2C5C-47A9-A855-8B06ECDD0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644" y="2900829"/>
            <a:ext cx="6841747" cy="1104235"/>
          </a:xfrm>
        </p:spPr>
        <p:txBody>
          <a:bodyPr/>
          <a:lstStyle/>
          <a:p>
            <a:r>
              <a:rPr lang="el-GR" dirty="0"/>
              <a:t>Το φωτογραφικό υλικό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482E289-DD01-482E-BF23-B299636E63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Η φωτογραφία ως κείμενο</a:t>
            </a:r>
          </a:p>
        </p:txBody>
      </p:sp>
    </p:spTree>
    <p:extLst>
      <p:ext uri="{BB962C8B-B14F-4D97-AF65-F5344CB8AC3E}">
        <p14:creationId xmlns:p14="http://schemas.microsoft.com/office/powerpoint/2010/main" val="8512885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asoula\Documents\foto-archive\Αρχείο ΔΕΣ\volumes 14\vol 4\DSC_89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480653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731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asoula\Documents\foto-archive\Αρχείο ΔΕΣ\volumes 14\vol 4\DSC_89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459051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625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asoula\Documents\foto-archive\Αρχείο ΔΕΣ\volumes 14\vol 4\DSC_8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437448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1289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asoula\Documents\foto-archive\Αρχείο ΔΕΣ\volumes 14\vol 5\DSC_91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8916" y="0"/>
            <a:ext cx="3226169" cy="6858000"/>
          </a:xfrm>
          <a:prstGeom prst="rect">
            <a:avLst/>
          </a:prstGeom>
          <a:noFill/>
        </p:spPr>
      </p:pic>
      <p:pic>
        <p:nvPicPr>
          <p:cNvPr id="3" name="Picture 2" descr="C:\Users\tasoula\Documents\foto-archive\Αρχείο ΔΕΣ\volumes 14\vol 5\DSC_9168.jpg">
            <a:extLst>
              <a:ext uri="{FF2B5EF4-FFF2-40B4-BE49-F238E27FC236}">
                <a16:creationId xmlns:a16="http://schemas.microsoft.com/office/drawing/2014/main" id="{D14DD4BC-0EA7-4C64-BECB-357E0B2D7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3216" y="152400"/>
            <a:ext cx="322616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32690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asoula\Documents\foto-archive\Αρχείο ΔΕΣ\volumes 14\vol 4\DSC_88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4331" y="0"/>
            <a:ext cx="327534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6753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asoula\Documents\foto-archive\Αρχείο ΔΕΣ\volumes 14\vol 4\DSC_88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9297" y="0"/>
            <a:ext cx="344540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84223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asoula\Documents\foto-archive\Αρχείο ΔΕΣ\volumes 14\vol 4\DSC_88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1733" y="-243408"/>
            <a:ext cx="4160000" cy="7488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4835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85EA09E-85CE-41CC-B227-8FD666D36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90" y="476672"/>
            <a:ext cx="7024744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Οι κοινωνικές αλλαγές και οι  ιστοριογραφικές αλλαγές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5C9BFE9-E01E-4EBE-8633-A65E05EBE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700808"/>
            <a:ext cx="7776864" cy="4536504"/>
          </a:xfrm>
        </p:spPr>
        <p:txBody>
          <a:bodyPr>
            <a:noAutofit/>
          </a:bodyPr>
          <a:lstStyle/>
          <a:p>
            <a:r>
              <a:rPr lang="el-GR" sz="1800" dirty="0"/>
              <a:t>Οι αλλαγές μετά τα μέσα του 20</a:t>
            </a:r>
            <a:r>
              <a:rPr lang="el-GR" sz="1800" baseline="30000" dirty="0"/>
              <a:t>ου</a:t>
            </a:r>
            <a:r>
              <a:rPr lang="el-GR" sz="1800" dirty="0"/>
              <a:t> αι. </a:t>
            </a:r>
          </a:p>
          <a:p>
            <a:pPr lvl="1"/>
            <a:r>
              <a:rPr lang="el-GR" sz="1800" dirty="0"/>
              <a:t>Β΄ Παγκόσμιος Πόλεμος (1939-1945)</a:t>
            </a:r>
          </a:p>
          <a:p>
            <a:pPr lvl="1"/>
            <a:r>
              <a:rPr lang="el-GR" sz="1800" dirty="0"/>
              <a:t>Αντιαποικιακά κινήματα</a:t>
            </a:r>
          </a:p>
          <a:p>
            <a:pPr lvl="1"/>
            <a:r>
              <a:rPr lang="el-GR" sz="1800" dirty="0"/>
              <a:t>Ποιοι κρατούν αρχεία;</a:t>
            </a:r>
          </a:p>
          <a:p>
            <a:r>
              <a:rPr lang="el-GR" sz="1800" dirty="0"/>
              <a:t>Νέα ερωτήματα /Νέα ιστορικά υποκείμενα στο ιστορικό προσκήνιο </a:t>
            </a:r>
          </a:p>
          <a:p>
            <a:pPr lvl="1"/>
            <a:r>
              <a:rPr lang="el-GR" sz="1800" dirty="0"/>
              <a:t>Ποιο είναι το αντικείμενο της Ιστορίας; </a:t>
            </a:r>
          </a:p>
          <a:p>
            <a:pPr lvl="2"/>
            <a:r>
              <a:rPr lang="el-GR" sz="1800" dirty="0"/>
              <a:t>Κοινωνική ιστορία: οι ‘απλοί’ άνθρωποι στα ‘μεγάλα’ γεγονότα</a:t>
            </a:r>
          </a:p>
          <a:p>
            <a:pPr lvl="2"/>
            <a:r>
              <a:rPr lang="el-GR" sz="1800" dirty="0"/>
              <a:t>Προφορική ιστορία: η ιστορία των ‘αφανών’</a:t>
            </a:r>
          </a:p>
          <a:p>
            <a:pPr lvl="3"/>
            <a:r>
              <a:rPr lang="el-GR" dirty="0"/>
              <a:t>Για μια πιο δημοκρατική ιστορία</a:t>
            </a:r>
          </a:p>
          <a:p>
            <a:pPr lvl="2"/>
            <a:r>
              <a:rPr lang="el-GR" sz="1800" dirty="0"/>
              <a:t>Ιστορία των γυναικών – Ιστορία του φύλου</a:t>
            </a:r>
          </a:p>
          <a:p>
            <a:pPr lvl="3"/>
            <a:r>
              <a:rPr lang="el-GR" dirty="0"/>
              <a:t>Το «μισό του ουρανού»</a:t>
            </a:r>
          </a:p>
        </p:txBody>
      </p:sp>
    </p:spTree>
    <p:extLst>
      <p:ext uri="{BB962C8B-B14F-4D97-AF65-F5344CB8AC3E}">
        <p14:creationId xmlns:p14="http://schemas.microsoft.com/office/powerpoint/2010/main" val="1450125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Tasoula\Documents\foto-archive\Αρχείο ΔΕΣ-φωτό\volumes 14\vol 6\DSC_9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3944" y="0"/>
            <a:ext cx="32361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28132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asoula\Documents\foto-archive\Αρχείο ΔΕΣ-φωτό\volumes 14\vol 12\DSC_09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4529" y="0"/>
            <a:ext cx="365494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15278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87D690-E788-4D14-B855-E87449A0F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645" y="2060849"/>
            <a:ext cx="6637468" cy="2202056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Ανταρτόπληκτοι ή </a:t>
            </a:r>
            <a:r>
              <a:rPr lang="el-GR" dirty="0" err="1"/>
              <a:t>συμμοριόπληκτοι</a:t>
            </a:r>
            <a:br>
              <a:rPr lang="el-GR" dirty="0"/>
            </a:br>
            <a:r>
              <a:rPr lang="el-GR" dirty="0"/>
              <a:t>-Οι πρόσφυγες του εμφυλίου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141AA4D-6F58-45FD-A7DC-E30E3AFA23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l-GR" dirty="0"/>
              <a:t>Οι εκθέσεις της Νομαρχίας / οι προφορικές μαρτυρίες/ οι φωτογραφίες</a:t>
            </a:r>
          </a:p>
        </p:txBody>
      </p:sp>
    </p:spTree>
    <p:extLst>
      <p:ext uri="{BB962C8B-B14F-4D97-AF65-F5344CB8AC3E}">
        <p14:creationId xmlns:p14="http://schemas.microsoft.com/office/powerpoint/2010/main" val="8478646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0E2DD74-46EC-4F8D-8461-5004B7AE8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27" y="1378226"/>
            <a:ext cx="5078896" cy="469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088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5A1B9B2-63E4-49FB-BEF5-4F3B1F4ED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44" y="1007166"/>
            <a:ext cx="5337314" cy="49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360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CC59B74-AC22-4842-960F-C7330731B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175" y="1272209"/>
            <a:ext cx="5705061" cy="486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968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D9E02BB-F661-4DF6-856E-6417BDCB3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374" y="1086678"/>
            <a:ext cx="5168348" cy="478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473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42A5030-4C1C-434A-BCC0-5BE01A57D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19271"/>
            <a:ext cx="5904656" cy="652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377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06C95B2-7057-4F9F-A8B5-97FFC6EA8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Οι μαρτυρίες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F97EF96-873F-47E1-A836-3D0E243D6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Η βιωμένη ιστορία</a:t>
            </a:r>
          </a:p>
        </p:txBody>
      </p:sp>
    </p:spTree>
    <p:extLst>
      <p:ext uri="{BB962C8B-B14F-4D97-AF65-F5344CB8AC3E}">
        <p14:creationId xmlns:p14="http://schemas.microsoft.com/office/powerpoint/2010/main" val="14227354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F5B8365-8668-45FA-B325-500C60EE3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Μια προφορική μαρτυρία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BC3CA49-3C08-461B-9C29-B83EF3CDA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l-GR" dirty="0"/>
              <a:t>   Λοιπόν μέσα στη γενική έκρηξη που έγινε τότε η έκρηξη των γυναικών ήταν πολύ δυνατότερη. Αν -ας πούμε- της Ελλάδας η έκρηξη ήταν 10 μεγατόνων των γυναικών ήταν 100 μεγατόνων. Τέτοιο πράγμα. Τέτοια ανατροπή, πλήρης. Αδιανόητο να το πιάσει το μυαλό του σημερινού ανθρώπου τι μεγάλη αλλαγή έγινε. </a:t>
            </a:r>
          </a:p>
          <a:p>
            <a:pPr>
              <a:buNone/>
            </a:pPr>
            <a:r>
              <a:rPr lang="el-GR" dirty="0"/>
              <a:t>		Μαρία Καραγιώργη, 24 Οκτωβρίου 1988.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87096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/>
              <a:t>Ιστορία του φύλου</a:t>
            </a:r>
            <a:br>
              <a:rPr lang="el-GR" dirty="0"/>
            </a:br>
            <a:r>
              <a:rPr lang="en-US" dirty="0"/>
              <a:t>Gender history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844609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Έμφυλη</a:t>
            </a:r>
            <a:r>
              <a:rPr lang="el-GR" dirty="0"/>
              <a:t> ιστορία και μνήμη</a:t>
            </a:r>
          </a:p>
        </p:txBody>
      </p:sp>
    </p:spTree>
    <p:extLst>
      <p:ext uri="{BB962C8B-B14F-4D97-AF65-F5344CB8AC3E}">
        <p14:creationId xmlns:p14="http://schemas.microsoft.com/office/powerpoint/2010/main" val="12605331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CADF3A5-246E-4991-A5D6-C08E5FC4B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70994" y="954159"/>
            <a:ext cx="5883965" cy="538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11342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1152128"/>
          </a:xfrm>
        </p:spPr>
        <p:txBody>
          <a:bodyPr>
            <a:normAutofit fontScale="90000"/>
          </a:bodyPr>
          <a:lstStyle/>
          <a:p>
            <a:r>
              <a:rPr lang="el-GR" dirty="0"/>
              <a:t>Μαρία </a:t>
            </a:r>
            <a:r>
              <a:rPr lang="el-GR" dirty="0" err="1"/>
              <a:t>Φέρλα</a:t>
            </a:r>
            <a:r>
              <a:rPr lang="el-GR" dirty="0"/>
              <a:t> - Μπέικου</a:t>
            </a:r>
            <a:r>
              <a:rPr lang="en-US" dirty="0"/>
              <a:t> (1925 – 2011)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043492" y="1916832"/>
            <a:ext cx="6777317" cy="4176464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Συμμετοχή στο </a:t>
            </a:r>
            <a:r>
              <a:rPr lang="el-GR" dirty="0" err="1"/>
              <a:t>ΕΑΜικό</a:t>
            </a:r>
            <a:r>
              <a:rPr lang="el-GR" dirty="0"/>
              <a:t> Αντιστασιακό Κίνημα</a:t>
            </a:r>
            <a:r>
              <a:rPr lang="en-US" dirty="0"/>
              <a:t> (1941-1944)</a:t>
            </a:r>
          </a:p>
          <a:p>
            <a:pPr lvl="1"/>
            <a:r>
              <a:rPr lang="en-US" dirty="0"/>
              <a:t>1942-43: </a:t>
            </a:r>
            <a:r>
              <a:rPr lang="el-GR" dirty="0"/>
              <a:t>Εθνική Αλληλεγγύη - Ιστιαία</a:t>
            </a:r>
            <a:endParaRPr lang="en-US" dirty="0"/>
          </a:p>
          <a:p>
            <a:pPr lvl="1"/>
            <a:r>
              <a:rPr lang="en-US" dirty="0"/>
              <a:t>1943-44: </a:t>
            </a:r>
            <a:r>
              <a:rPr lang="el-GR" dirty="0"/>
              <a:t>Ενιαία Πανελλαδική Οργάνωση Νέων (ΕΠΟΝ)</a:t>
            </a:r>
            <a:endParaRPr lang="en-US" dirty="0"/>
          </a:p>
          <a:p>
            <a:pPr lvl="1"/>
            <a:r>
              <a:rPr lang="en-US" dirty="0"/>
              <a:t>1944: </a:t>
            </a:r>
            <a:r>
              <a:rPr lang="el-GR" dirty="0"/>
              <a:t>Καπετάνισσα της Διμοιρίας γυναικών στη 13</a:t>
            </a:r>
            <a:r>
              <a:rPr lang="el-GR" baseline="30000" dirty="0"/>
              <a:t>η</a:t>
            </a:r>
            <a:r>
              <a:rPr lang="el-GR" dirty="0"/>
              <a:t> Μεραρχία του ΕΛΑΣ</a:t>
            </a:r>
            <a:endParaRPr lang="en-US" dirty="0"/>
          </a:p>
          <a:p>
            <a:pPr algn="ctr">
              <a:buNone/>
            </a:pPr>
            <a:r>
              <a:rPr lang="en-US" dirty="0"/>
              <a:t>1945: </a:t>
            </a:r>
            <a:r>
              <a:rPr lang="el-GR" dirty="0"/>
              <a:t>παντρεύεται τον Γεωργούλα Μπέικο</a:t>
            </a:r>
            <a:endParaRPr lang="en-US" dirty="0"/>
          </a:p>
          <a:p>
            <a:r>
              <a:rPr lang="el-GR" dirty="0"/>
              <a:t>Ελληνικός Εμφύλιος</a:t>
            </a:r>
            <a:r>
              <a:rPr lang="en-US" dirty="0"/>
              <a:t> (1946-1949)</a:t>
            </a:r>
          </a:p>
          <a:p>
            <a:pPr lvl="1"/>
            <a:r>
              <a:rPr lang="el-GR" dirty="0"/>
              <a:t>Παρανομία – ο Γεωργούλας στη φυλακή</a:t>
            </a:r>
          </a:p>
          <a:p>
            <a:pPr lvl="1"/>
            <a:r>
              <a:rPr lang="en-US" dirty="0"/>
              <a:t>1947:</a:t>
            </a:r>
            <a:r>
              <a:rPr lang="el-GR" dirty="0"/>
              <a:t> εντάσσεται στον ΔΣΕ </a:t>
            </a:r>
            <a:r>
              <a:rPr lang="en-US" dirty="0"/>
              <a:t>(</a:t>
            </a:r>
            <a:r>
              <a:rPr lang="el-GR" dirty="0"/>
              <a:t>Κλιμάκιο ΓΑ Ν. Ελλάδας, υπεύθυνη γυναικών</a:t>
            </a:r>
            <a:r>
              <a:rPr lang="en-US" dirty="0"/>
              <a:t>)</a:t>
            </a:r>
            <a:endParaRPr lang="el-GR" dirty="0"/>
          </a:p>
          <a:p>
            <a:pPr lvl="1"/>
            <a:r>
              <a:rPr lang="el-GR" dirty="0"/>
              <a:t>8 Μάρτη 1949: συμμετέχει στην Πανελλαδική Συνδιάσκεψη Γυναικών (Βίτσι)</a:t>
            </a:r>
            <a:endParaRPr lang="en-US" dirty="0"/>
          </a:p>
          <a:p>
            <a:pPr lvl="1"/>
            <a:r>
              <a:rPr lang="en-US" dirty="0"/>
              <a:t>1949: </a:t>
            </a:r>
            <a:r>
              <a:rPr lang="el-GR" dirty="0"/>
              <a:t>Υπολοχαγός Μονάδας Εφοδιασμού Γράμμου</a:t>
            </a:r>
          </a:p>
          <a:p>
            <a:pPr marL="914400" lvl="2" indent="0">
              <a:buNone/>
            </a:pPr>
            <a:endParaRPr lang="en-US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516603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3505" y="1107976"/>
            <a:ext cx="3935895" cy="4828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22617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45152"/>
          </a:xfrm>
        </p:spPr>
        <p:txBody>
          <a:bodyPr/>
          <a:lstStyle/>
          <a:p>
            <a:r>
              <a:rPr lang="el-GR" dirty="0"/>
              <a:t>Μαρία Μπέικου ΙΙ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043492" y="1844824"/>
            <a:ext cx="6777317" cy="398780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1949: </a:t>
            </a:r>
            <a:r>
              <a:rPr lang="el-GR" dirty="0"/>
              <a:t>ο ΔΣΕ ηττάται</a:t>
            </a:r>
            <a:endParaRPr lang="en-US" dirty="0"/>
          </a:p>
          <a:p>
            <a:r>
              <a:rPr lang="en-US" dirty="0"/>
              <a:t> 1949-1952: </a:t>
            </a:r>
            <a:r>
              <a:rPr lang="el-GR" dirty="0"/>
              <a:t>Αλβανία – Σοβιετική Ένωση (Τασκένδη)</a:t>
            </a:r>
            <a:endParaRPr lang="en-US" dirty="0"/>
          </a:p>
          <a:p>
            <a:r>
              <a:rPr lang="en-US" dirty="0"/>
              <a:t>1952: </a:t>
            </a:r>
            <a:r>
              <a:rPr lang="el-GR" dirty="0"/>
              <a:t>Μόσχα</a:t>
            </a:r>
          </a:p>
          <a:p>
            <a:pPr lvl="1"/>
            <a:r>
              <a:rPr lang="el-GR" dirty="0"/>
              <a:t>Εκφωνήτρια στην ελληνική εκπομπή στο Ράδιο Μόσχα</a:t>
            </a:r>
          </a:p>
          <a:p>
            <a:pPr lvl="1"/>
            <a:r>
              <a:rPr lang="el-GR" dirty="0"/>
              <a:t>Σπουδές στο Ινστιτούτο Κινηματογραφίας – Αντρέι Ταρκόφσκι</a:t>
            </a:r>
            <a:endParaRPr lang="en-US" dirty="0"/>
          </a:p>
          <a:p>
            <a:r>
              <a:rPr lang="en-US" dirty="0"/>
              <a:t>1961: </a:t>
            </a:r>
            <a:r>
              <a:rPr lang="el-GR" dirty="0"/>
              <a:t>ο Γεωργούλας στη Μόσχα ως ανταποκριτής της </a:t>
            </a:r>
            <a:r>
              <a:rPr lang="el-GR" i="1" dirty="0"/>
              <a:t>Αυγής</a:t>
            </a:r>
            <a:r>
              <a:rPr lang="el-GR" dirty="0"/>
              <a:t>. Βρίσκονται μετά από 14 χρόνια</a:t>
            </a:r>
            <a:endParaRPr lang="en-US" dirty="0"/>
          </a:p>
          <a:p>
            <a:r>
              <a:rPr lang="en-US" dirty="0"/>
              <a:t>1987</a:t>
            </a:r>
            <a:r>
              <a:rPr lang="el-GR" dirty="0"/>
              <a:t>: Ο Γεωργούλας πεθαίνει</a:t>
            </a:r>
            <a:r>
              <a:rPr lang="en-US" dirty="0"/>
              <a:t> </a:t>
            </a:r>
            <a:r>
              <a:rPr lang="el-GR" dirty="0"/>
              <a:t>- Η Μαρία επιστρέφει στην Ελλάδα</a:t>
            </a:r>
          </a:p>
        </p:txBody>
      </p:sp>
    </p:spTree>
    <p:extLst>
      <p:ext uri="{BB962C8B-B14F-4D97-AF65-F5344CB8AC3E}">
        <p14:creationId xmlns:p14="http://schemas.microsoft.com/office/powerpoint/2010/main" val="38605780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43490" y="908720"/>
            <a:ext cx="7024744" cy="1008112"/>
          </a:xfrm>
        </p:spPr>
        <p:txBody>
          <a:bodyPr>
            <a:normAutofit fontScale="90000"/>
          </a:bodyPr>
          <a:lstStyle/>
          <a:p>
            <a:r>
              <a:rPr lang="el-GR" dirty="0"/>
              <a:t>Η πορεία της μνήμης της Μ.Μ.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043492" y="2060848"/>
            <a:ext cx="7128908" cy="3771781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Συνέντευξη για την Αντίσταση</a:t>
            </a:r>
            <a:r>
              <a:rPr lang="en-US" dirty="0"/>
              <a:t>: </a:t>
            </a:r>
            <a:r>
              <a:rPr lang="el-GR" dirty="0"/>
              <a:t>13.3.</a:t>
            </a:r>
            <a:r>
              <a:rPr lang="en-US" dirty="0"/>
              <a:t>1990</a:t>
            </a:r>
          </a:p>
          <a:p>
            <a:r>
              <a:rPr lang="el-GR" dirty="0"/>
              <a:t>Συνεντεύξεις για τον Εμφύλιο</a:t>
            </a:r>
            <a:r>
              <a:rPr lang="en-US" dirty="0"/>
              <a:t>: 1995 (28.6., 3.7. and 26.10.)</a:t>
            </a:r>
          </a:p>
          <a:p>
            <a:r>
              <a:rPr lang="en-US" dirty="0"/>
              <a:t>1996:</a:t>
            </a:r>
            <a:r>
              <a:rPr lang="el-GR" dirty="0"/>
              <a:t> η ΜΜ προσπαθεί να σώσει το Αρχείο του Γεωργούλα και ‘ανακαλύπτουμε’ ότι στον ΔΣΕ κρατούσε ημερολόγιο</a:t>
            </a:r>
          </a:p>
          <a:p>
            <a:pPr lvl="1"/>
            <a:r>
              <a:rPr lang="el-GR" dirty="0"/>
              <a:t>είχε συνείδηση της σημασίας των γεγονότων που ζούσε</a:t>
            </a:r>
          </a:p>
          <a:p>
            <a:pPr lvl="1"/>
            <a:r>
              <a:rPr lang="el-GR" dirty="0"/>
              <a:t>Το είχε ξεχάσει </a:t>
            </a:r>
            <a:endParaRPr lang="en-US" dirty="0"/>
          </a:p>
          <a:p>
            <a:r>
              <a:rPr lang="en-US" dirty="0"/>
              <a:t>2001: </a:t>
            </a:r>
            <a:r>
              <a:rPr lang="el-GR" dirty="0"/>
              <a:t>αποφασίζει να εκδώσει τη μαρτυρία της</a:t>
            </a:r>
            <a:endParaRPr lang="en-US" dirty="0"/>
          </a:p>
          <a:p>
            <a:r>
              <a:rPr lang="en-US" dirty="0"/>
              <a:t>2010: </a:t>
            </a:r>
            <a:r>
              <a:rPr lang="el-GR" dirty="0"/>
              <a:t>εκδόθηκε</a:t>
            </a:r>
          </a:p>
          <a:p>
            <a:r>
              <a:rPr lang="el-GR" dirty="0"/>
              <a:t>2011: πέθανε</a:t>
            </a:r>
          </a:p>
          <a:p>
            <a:pPr marL="0" indent="0" algn="ctr">
              <a:buNone/>
            </a:pPr>
            <a:r>
              <a:rPr lang="el-GR" dirty="0"/>
              <a:t>«γιατί τώρα;»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033488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5835" y="0"/>
            <a:ext cx="3712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807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961176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Η μνήμη</a:t>
            </a:r>
            <a:br>
              <a:rPr lang="el-GR" dirty="0"/>
            </a:br>
            <a:r>
              <a:rPr lang="el-GR" dirty="0"/>
              <a:t>Η έκδοση των μαρτυριών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043608" y="2132856"/>
            <a:ext cx="6777317" cy="377178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1974: </a:t>
            </a:r>
            <a:r>
              <a:rPr lang="el-GR" dirty="0"/>
              <a:t>Μεταπολίτευση, η 3</a:t>
            </a:r>
            <a:r>
              <a:rPr lang="el-GR" baseline="30000" dirty="0"/>
              <a:t>η</a:t>
            </a:r>
            <a:r>
              <a:rPr lang="el-GR" dirty="0"/>
              <a:t> Ελληνική Δημοκρατία</a:t>
            </a:r>
            <a:endParaRPr lang="en-US" dirty="0"/>
          </a:p>
          <a:p>
            <a:pPr lvl="1"/>
            <a:r>
              <a:rPr lang="el-GR" dirty="0"/>
              <a:t>Οι εξόριστες αρχίζουν να εκδίδουν τις αναμνήσεις τους, αναφερόμενες μόνο στην Αντίσταση (1941-1944)</a:t>
            </a:r>
            <a:endParaRPr lang="en-US" dirty="0"/>
          </a:p>
          <a:p>
            <a:pPr>
              <a:buNone/>
            </a:pPr>
            <a:r>
              <a:rPr lang="en-US" dirty="0"/>
              <a:t>1982: </a:t>
            </a:r>
            <a:r>
              <a:rPr lang="el-GR" dirty="0"/>
              <a:t>η </a:t>
            </a:r>
            <a:r>
              <a:rPr lang="el-GR" dirty="0" err="1"/>
              <a:t>ΕΑΜική</a:t>
            </a:r>
            <a:r>
              <a:rPr lang="el-GR" dirty="0"/>
              <a:t> αντίσταση ονομάζεται Εθνική </a:t>
            </a:r>
            <a:endParaRPr lang="en-US" dirty="0"/>
          </a:p>
          <a:p>
            <a:pPr lvl="1"/>
            <a:r>
              <a:rPr lang="el-GR" dirty="0"/>
              <a:t>Οι φυλακισμένες αρχίζουν να εκδίδουν τις μαρτυρίες τους, χωρίς αναφορά στον εμφύλιο</a:t>
            </a:r>
            <a:endParaRPr lang="en-US" dirty="0"/>
          </a:p>
          <a:p>
            <a:pPr>
              <a:buNone/>
            </a:pPr>
            <a:r>
              <a:rPr lang="en-US" dirty="0"/>
              <a:t>1989: </a:t>
            </a:r>
            <a:r>
              <a:rPr lang="el-GR" dirty="0"/>
              <a:t>το τέλος του Ψυχρού Πολέμου – ο εμφύλιος παύει να είναι θέμα  ταμπού</a:t>
            </a:r>
            <a:endParaRPr lang="en-US" dirty="0"/>
          </a:p>
          <a:p>
            <a:pPr lvl="1"/>
            <a:r>
              <a:rPr lang="el-GR" dirty="0"/>
              <a:t>Οι μαχήτριες του ΔΣΕ αρχίζουν να εκδίδουν τις μαρτυρίες τους στα μέσα της δεκαετίας του </a:t>
            </a:r>
            <a:r>
              <a:rPr lang="en-US" dirty="0"/>
              <a:t>1990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377994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BF39FAE-9B60-4F1D-8EF2-41CF4D507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961176"/>
          </a:xfrm>
        </p:spPr>
        <p:txBody>
          <a:bodyPr/>
          <a:lstStyle/>
          <a:p>
            <a:pPr algn="ctr"/>
            <a:r>
              <a:rPr lang="el-GR" dirty="0"/>
              <a:t>Μαρτυρίες - Ταυτότητες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007CB38-D8B1-42F6-9604-5297AFF272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sz="2800" b="1" dirty="0"/>
              <a:t>Ποιοι γράφουν μαρτυρίες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2093637-E17D-483C-92A5-2A77CACA7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974586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Στελέχη </a:t>
            </a:r>
          </a:p>
          <a:p>
            <a:r>
              <a:rPr lang="el-GR" dirty="0"/>
              <a:t>Όσοι/</a:t>
            </a:r>
            <a:r>
              <a:rPr lang="el-GR" dirty="0" err="1"/>
              <a:t>ες</a:t>
            </a:r>
            <a:r>
              <a:rPr lang="el-GR" dirty="0"/>
              <a:t> συνέχισαν την πολιτική δραστηριότητα τους</a:t>
            </a:r>
          </a:p>
          <a:p>
            <a:r>
              <a:rPr lang="el-GR" dirty="0"/>
              <a:t>Γραμματιζούμενοι</a:t>
            </a:r>
          </a:p>
          <a:p>
            <a:r>
              <a:rPr lang="el-GR" dirty="0"/>
              <a:t>Αθηναίοι ή κάτοικοι Αθηνών</a:t>
            </a:r>
          </a:p>
          <a:p>
            <a:r>
              <a:rPr lang="el-GR" dirty="0"/>
              <a:t>Μη δηλωσίες </a:t>
            </a:r>
          </a:p>
          <a:p>
            <a:r>
              <a:rPr lang="el-GR" dirty="0"/>
              <a:t>Επιστρατευμένοι/</a:t>
            </a:r>
            <a:r>
              <a:rPr lang="el-GR" dirty="0" err="1"/>
              <a:t>ες</a:t>
            </a: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23C6B21C-8983-4F87-A3B9-CFCDAC1FE2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sz="2800" b="1" dirty="0"/>
              <a:t>Ποιοι δεν γράφουν μαρτυρίες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AB6FDFE4-A186-4AB1-BF55-145A396771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902578"/>
          </a:xfrm>
        </p:spPr>
        <p:txBody>
          <a:bodyPr>
            <a:normAutofit/>
          </a:bodyPr>
          <a:lstStyle/>
          <a:p>
            <a:r>
              <a:rPr lang="el-GR" dirty="0"/>
              <a:t>Απλά μέλη</a:t>
            </a:r>
          </a:p>
          <a:p>
            <a:r>
              <a:rPr lang="el-GR" dirty="0"/>
              <a:t>Μη εκπαιδευμένοι</a:t>
            </a:r>
          </a:p>
          <a:p>
            <a:r>
              <a:rPr lang="el-GR" dirty="0"/>
              <a:t>Δηλωσίες</a:t>
            </a:r>
          </a:p>
          <a:p>
            <a:r>
              <a:rPr lang="el-GR" dirty="0"/>
              <a:t>Επαρχιώτες 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821663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D8905015-0C53-4C53-A8A9-8A1A69B6057A}"/>
              </a:ext>
            </a:extLst>
          </p:cNvPr>
          <p:cNvSpPr/>
          <p:nvPr/>
        </p:nvSpPr>
        <p:spPr>
          <a:xfrm>
            <a:off x="1236244" y="908720"/>
            <a:ext cx="679213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/>
              <a:t>Η ιστορία,  η γνώση του παρελθόντος, είναι κυρίως – αν και όχι αποκλειστικά- μια κοινωνική κατασκευή που διαμορφώνεται με βάση τα ερωτήματα και τις επιδιώξεις του παρόντος∙ οι διαφορετικές οπτικές για το παρελθόν σχηματοποιούνται και διαπλάθονται από τις ιδεολογίες και τα ιδεολογήματα, τα ενδιαφέροντα και τις προσδοκίες της εκάστοτε συγκυρίας (</a:t>
            </a:r>
            <a:r>
              <a:rPr lang="en-US" sz="2800" dirty="0" err="1"/>
              <a:t>Halbwachs</a:t>
            </a:r>
            <a:r>
              <a:rPr lang="el-GR" sz="2800" dirty="0"/>
              <a:t> 1925: 25). </a:t>
            </a:r>
            <a:r>
              <a:rPr lang="el-GR" sz="2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507879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92ECA7-BE11-48BE-802B-1FEC93B9F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/>
              <a:t>Η διαπίστωση και τα ερωτήματα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685B9F5-A3F7-40E2-AF3F-C231B2D6A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769644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Η διαπίστωση </a:t>
            </a:r>
          </a:p>
          <a:p>
            <a:pPr lvl="1"/>
            <a:r>
              <a:rPr lang="el-GR" dirty="0"/>
              <a:t>Η ιστορία μέχρι τώρα έχει ερευνηθεί και έχει γραφτεί με βάση ένα </a:t>
            </a:r>
            <a:r>
              <a:rPr lang="el-GR" dirty="0" err="1"/>
              <a:t>ανδροκεντρικό</a:t>
            </a:r>
            <a:r>
              <a:rPr lang="el-GR" dirty="0"/>
              <a:t> πλαίσιο αναφοράς, το οποίο δεν ήταν τίποτα άλλο παρά η αντανάκλαση της δεδομένης κοινωνίας </a:t>
            </a:r>
          </a:p>
          <a:p>
            <a:r>
              <a:rPr lang="el-GR" dirty="0"/>
              <a:t>Δεν υπάρχει συνωμοσία των ανδρών ιστορικών, αλλά θεώρηση της ιστορίας με ανδρικούς όρους / οπτική</a:t>
            </a:r>
          </a:p>
          <a:p>
            <a:r>
              <a:rPr lang="el-GR" dirty="0"/>
              <a:t>Τα ερωτήματα</a:t>
            </a:r>
          </a:p>
          <a:p>
            <a:pPr lvl="1"/>
            <a:r>
              <a:rPr lang="el-GR" dirty="0"/>
              <a:t>Μπορεί το παρελθόν να οριστεί φυλετικά;</a:t>
            </a:r>
          </a:p>
          <a:p>
            <a:pPr lvl="1"/>
            <a:r>
              <a:rPr lang="el-GR" dirty="0"/>
              <a:t>Μπορεί η ιστορία των γυναικών να αποτελέσει ένα ξεχωριστό πεδίο της ιστορικής έρευνας;</a:t>
            </a:r>
          </a:p>
          <a:p>
            <a:pPr lvl="1"/>
            <a:r>
              <a:rPr lang="el-GR" dirty="0"/>
              <a:t>Ποιο μπορεί να είναι το νόημα και το περιεχόμενο του όρου γυναικεία ιστορία;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80780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C3DBD78-C392-4FA0-A839-40897F3CE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/>
              <a:t>Από τη γυναικεία ιστορία </a:t>
            </a:r>
            <a:br>
              <a:rPr lang="el-GR" dirty="0"/>
            </a:br>
            <a:r>
              <a:rPr lang="el-GR" dirty="0"/>
              <a:t>στην ιστορία του φύλου Ι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AF00056-2E68-462F-A427-1C628FE08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2" y="2323652"/>
            <a:ext cx="7272924" cy="3697636"/>
          </a:xfrm>
        </p:spPr>
        <p:txBody>
          <a:bodyPr>
            <a:normAutofit fontScale="92500"/>
          </a:bodyPr>
          <a:lstStyle/>
          <a:p>
            <a:r>
              <a:rPr lang="el-GR" dirty="0"/>
              <a:t>1945: Σιμόν Ντε </a:t>
            </a:r>
            <a:r>
              <a:rPr lang="el-GR" dirty="0" err="1"/>
              <a:t>Μποβουάρ</a:t>
            </a:r>
            <a:r>
              <a:rPr lang="el-GR" dirty="0"/>
              <a:t>, </a:t>
            </a:r>
            <a:r>
              <a:rPr lang="el-GR" i="1" dirty="0"/>
              <a:t>Το Δεύτερο Φύλο</a:t>
            </a:r>
            <a:endParaRPr lang="el-GR" dirty="0"/>
          </a:p>
          <a:p>
            <a:r>
              <a:rPr lang="el-GR" dirty="0"/>
              <a:t>1968: η ιστορία αναφέρεται σε άντρες λευκούς, αστούς και μορφωμένους</a:t>
            </a:r>
            <a:r>
              <a:rPr lang="en-US" dirty="0"/>
              <a:t>. </a:t>
            </a:r>
            <a:endParaRPr lang="el-GR" dirty="0"/>
          </a:p>
          <a:p>
            <a:r>
              <a:rPr lang="el-GR" dirty="0"/>
              <a:t>Η γυναικεία ιστορία</a:t>
            </a:r>
          </a:p>
          <a:p>
            <a:pPr lvl="1"/>
            <a:r>
              <a:rPr lang="el-GR" dirty="0"/>
              <a:t>Ανάδειξη των ‘σπουδαίων’ γυναικών</a:t>
            </a:r>
          </a:p>
          <a:p>
            <a:pPr lvl="1"/>
            <a:r>
              <a:rPr lang="en-US" dirty="0"/>
              <a:t>A</a:t>
            </a:r>
            <a:r>
              <a:rPr lang="el-GR" dirty="0" err="1"/>
              <a:t>νάδειξη</a:t>
            </a:r>
            <a:r>
              <a:rPr lang="el-GR" dirty="0"/>
              <a:t> των γυναικείων αγώνων (π.χ. ψήφος) </a:t>
            </a:r>
            <a:endParaRPr lang="en-US" dirty="0"/>
          </a:p>
          <a:p>
            <a:pPr lvl="1"/>
            <a:r>
              <a:rPr lang="el-GR" dirty="0"/>
              <a:t>Ανάδειξη της γυναικείας κοινωνικής συνεισφοράς (π.χ. φιλανθρωπία, στους πολέμους)</a:t>
            </a:r>
          </a:p>
          <a:p>
            <a:pPr lvl="1"/>
            <a:r>
              <a:rPr lang="el-GR" dirty="0"/>
              <a:t>Οι ‘καθημερινές’ γυναίκες στο ιστορικό προσκήνιο (π.χ. οι εργάτριες, οι </a:t>
            </a:r>
            <a:r>
              <a:rPr lang="el-GR" dirty="0" err="1"/>
              <a:t>μάνες</a:t>
            </a:r>
            <a:r>
              <a:rPr lang="el-GR" dirty="0"/>
              <a:t>, οι νοικοκυρές)</a:t>
            </a:r>
          </a:p>
          <a:p>
            <a:endParaRPr lang="el-GR" dirty="0"/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00164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C063B5-AC0D-44AE-8073-C121A2880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/>
              <a:t>Από τη γυναικεία ιστορία </a:t>
            </a:r>
            <a:br>
              <a:rPr lang="el-GR" dirty="0"/>
            </a:br>
            <a:r>
              <a:rPr lang="el-GR" dirty="0"/>
              <a:t>στην ιστορία του φύλου</a:t>
            </a:r>
            <a:r>
              <a:rPr lang="en-US" dirty="0"/>
              <a:t> </a:t>
            </a:r>
            <a:r>
              <a:rPr lang="el-GR" dirty="0"/>
              <a:t>ΙΙ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D1B529C-7691-4AA6-A0E0-FE789E9FA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2" y="2323652"/>
            <a:ext cx="7200916" cy="3841652"/>
          </a:xfrm>
        </p:spPr>
        <p:txBody>
          <a:bodyPr>
            <a:normAutofit fontScale="85000" lnSpcReduction="10000"/>
          </a:bodyPr>
          <a:lstStyle/>
          <a:p>
            <a:r>
              <a:rPr lang="el-GR" dirty="0"/>
              <a:t>1977: </a:t>
            </a:r>
            <a:r>
              <a:rPr lang="en-US" dirty="0"/>
              <a:t>Joan Kelly, “Did Women have a Renaissance?”</a:t>
            </a:r>
          </a:p>
          <a:p>
            <a:r>
              <a:rPr lang="el-GR" dirty="0"/>
              <a:t>Τα ιστορικά γεγονότα δεν βιώνονται με τον ίδιο τρόπο από άνδρες και γυναίκες</a:t>
            </a:r>
          </a:p>
          <a:p>
            <a:r>
              <a:rPr lang="el-GR" dirty="0"/>
              <a:t>Διάκριση ανάμεσα στο βιολογικό φύλο </a:t>
            </a:r>
            <a:r>
              <a:rPr lang="en-US" dirty="0"/>
              <a:t>(sex) </a:t>
            </a:r>
            <a:r>
              <a:rPr lang="el-GR" dirty="0"/>
              <a:t>και το κοινωνικό</a:t>
            </a:r>
            <a:r>
              <a:rPr lang="en-US" dirty="0"/>
              <a:t> (gender)</a:t>
            </a:r>
          </a:p>
          <a:p>
            <a:r>
              <a:rPr lang="el-GR" dirty="0"/>
              <a:t>Οι διαφορές είναι κοινωνικές κατασκευές και </a:t>
            </a:r>
            <a:r>
              <a:rPr lang="el-GR" dirty="0" err="1"/>
              <a:t>γι</a:t>
            </a:r>
            <a:r>
              <a:rPr lang="el-GR" dirty="0"/>
              <a:t> αυτό απαιτούν κοινωνικές συμπεριφορές ανδρικές και γυναικείες που αντικατοπτρίζουν τις κοινωνικές, πολιτισμικές και πολιτικές διαφορές</a:t>
            </a:r>
          </a:p>
          <a:p>
            <a:r>
              <a:rPr lang="el-GR" dirty="0"/>
              <a:t>Οι κοινωνικές διακρίσεις και η γυναικεία καταπίεση</a:t>
            </a:r>
          </a:p>
          <a:p>
            <a:r>
              <a:rPr lang="el-GR" dirty="0"/>
              <a:t>Η αναγνώριση των γυναικείων επιτευγμάτων σε τομείς που θεωρούνταν </a:t>
            </a:r>
            <a:r>
              <a:rPr lang="el-GR" dirty="0" err="1"/>
              <a:t>κατ</a:t>
            </a:r>
            <a:r>
              <a:rPr lang="el-GR" dirty="0"/>
              <a:t>΄ εξοχήν ανδρικοί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45888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C76611B-1C52-44E5-8474-69A222626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90" y="908720"/>
            <a:ext cx="7024744" cy="1261944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Από τη γυναικεία ιστορία </a:t>
            </a:r>
            <a:br>
              <a:rPr lang="el-GR" dirty="0"/>
            </a:br>
            <a:r>
              <a:rPr lang="el-GR" dirty="0"/>
              <a:t>στην ιστορία του φύλου</a:t>
            </a:r>
            <a:r>
              <a:rPr lang="en-US" dirty="0"/>
              <a:t> </a:t>
            </a:r>
            <a:r>
              <a:rPr lang="el-GR" dirty="0"/>
              <a:t>ΙΙΙ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8B84609-4B63-487F-A794-23162B78D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2" y="2323652"/>
            <a:ext cx="7128908" cy="3913660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1988: </a:t>
            </a:r>
            <a:r>
              <a:rPr lang="en-US" dirty="0"/>
              <a:t>Joan Wallach Scott</a:t>
            </a:r>
            <a:r>
              <a:rPr lang="el-GR" dirty="0"/>
              <a:t>, </a:t>
            </a:r>
            <a:r>
              <a:rPr lang="en-US" i="1" dirty="0"/>
              <a:t>Gender and the Politics of History</a:t>
            </a:r>
            <a:endParaRPr lang="el-GR" i="1" dirty="0"/>
          </a:p>
          <a:p>
            <a:pPr lvl="1"/>
            <a:r>
              <a:rPr lang="el-GR" dirty="0"/>
              <a:t> η γυναικεία ιστορία δεν μπορεί να είναι μια συμπληρωματική ιστορία, δίπλα στη ‘μεγάλη’ ιστορία.</a:t>
            </a:r>
          </a:p>
          <a:p>
            <a:pPr lvl="1"/>
            <a:r>
              <a:rPr lang="el-GR" dirty="0"/>
              <a:t>Το κοινωνικό φύλο αποτελεί μια χρήσιμη κατηγορία για την ιστορική ανάλυση</a:t>
            </a:r>
          </a:p>
          <a:p>
            <a:pPr lvl="1"/>
            <a:r>
              <a:rPr lang="el-GR" dirty="0"/>
              <a:t>Η άσκηση της εξουσίας, η διαμόρφωση των ταυτοτήτων</a:t>
            </a:r>
          </a:p>
          <a:p>
            <a:r>
              <a:rPr lang="el-GR" dirty="0"/>
              <a:t>21</a:t>
            </a:r>
            <a:r>
              <a:rPr lang="el-GR" baseline="30000" dirty="0"/>
              <a:t>οσ</a:t>
            </a:r>
            <a:r>
              <a:rPr lang="el-GR" dirty="0"/>
              <a:t> αιώνας: </a:t>
            </a:r>
          </a:p>
          <a:p>
            <a:pPr lvl="1"/>
            <a:r>
              <a:rPr lang="el-GR" dirty="0"/>
              <a:t>Κοινωνικό φύλο (γυναίκα), η φυλή/ εθνότητα, τάξη (εργάτριες – αστές)</a:t>
            </a:r>
          </a:p>
          <a:p>
            <a:pPr lvl="1"/>
            <a:r>
              <a:rPr lang="el-GR" dirty="0"/>
              <a:t>Υπάρχουν πολλαπλά στρώματα καταπίεσης που διασταυρώνονται (π.χ. μαύρη, ηλικιωμένη, φτωχή)</a:t>
            </a:r>
          </a:p>
          <a:p>
            <a:pPr lvl="1"/>
            <a:r>
              <a:rPr lang="el-GR" dirty="0"/>
              <a:t>Θεωρίες του φύλου και της σεξουαλικότητας</a:t>
            </a:r>
          </a:p>
        </p:txBody>
      </p:sp>
    </p:spTree>
    <p:extLst>
      <p:ext uri="{BB962C8B-B14F-4D97-AF65-F5344CB8AC3E}">
        <p14:creationId xmlns:p14="http://schemas.microsoft.com/office/powerpoint/2010/main" val="38353402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Απαραίτητο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123</TotalTime>
  <Words>2280</Words>
  <Application>Microsoft Office PowerPoint</Application>
  <PresentationFormat>Προβολή στην οθόνη (4:3)</PresentationFormat>
  <Paragraphs>268</Paragraphs>
  <Slides>59</Slides>
  <Notes>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59</vt:i4>
      </vt:variant>
    </vt:vector>
  </HeadingPairs>
  <TitlesOfParts>
    <vt:vector size="64" baseType="lpstr">
      <vt:lpstr>Arial</vt:lpstr>
      <vt:lpstr>Calibri</vt:lpstr>
      <vt:lpstr>Century Gothic</vt:lpstr>
      <vt:lpstr>Wingdings 2</vt:lpstr>
      <vt:lpstr>Austin</vt:lpstr>
      <vt:lpstr>Το Φύλο στην Ιστορία</vt:lpstr>
      <vt:lpstr>Παρουσίαση του PowerPoint</vt:lpstr>
      <vt:lpstr>Η αναγκαιότητα της Ιστορίας</vt:lpstr>
      <vt:lpstr>Οι κοινωνικές αλλαγές και οι  ιστοριογραφικές αλλαγές</vt:lpstr>
      <vt:lpstr>Ιστορία του φύλου Gender history</vt:lpstr>
      <vt:lpstr>Η διαπίστωση και τα ερωτήματα</vt:lpstr>
      <vt:lpstr>Από τη γυναικεία ιστορία  στην ιστορία του φύλου Ι </vt:lpstr>
      <vt:lpstr>Από τη γυναικεία ιστορία  στην ιστορία του φύλου ΙΙ</vt:lpstr>
      <vt:lpstr>Από τη γυναικεία ιστορία  στην ιστορία του φύλου ΙΙΙ</vt:lpstr>
      <vt:lpstr>Τι να κάνουμε;</vt:lpstr>
      <vt:lpstr>Προβλήματα έρευνας &amp; συγγραφής: οι πηγές</vt:lpstr>
      <vt:lpstr>Η προφορική ιστορία</vt:lpstr>
      <vt:lpstr>Προφορική Ιστορία Ένα νέο είδος ιστορίας;</vt:lpstr>
      <vt:lpstr>Μια «ιστορία από τα κάτω;»</vt:lpstr>
      <vt:lpstr>Η αξιοπιστία των πηγών</vt:lpstr>
      <vt:lpstr>Η συνέντευξη:  τα μέσα και ο χώρος</vt:lpstr>
      <vt:lpstr>Προφορική Ιστορία: μια πιο δημοκρατική Ιστορία</vt:lpstr>
      <vt:lpstr>Σχέση ερευνητή – αφηγητή:  σχέση αμφίδρομη</vt:lpstr>
      <vt:lpstr>Τα θετικά μιας συνέντευξης</vt:lpstr>
      <vt:lpstr>Τα μεταδεδομένα: η σημασία τους</vt:lpstr>
      <vt:lpstr>Τα μεταδεδομένα:</vt:lpstr>
      <vt:lpstr>Δεκαετία 1940</vt:lpstr>
      <vt:lpstr>Τα αρχεία</vt:lpstr>
      <vt:lpstr>Συγκρίσεις </vt:lpstr>
      <vt:lpstr>Μαζεύοντας στοιχεία «σπυρί –σπυρί»</vt:lpstr>
      <vt:lpstr>Αμφισβητώντας τα δεδομένα</vt:lpstr>
      <vt:lpstr>Οι γυναίκες στην Αντίσταση</vt:lpstr>
      <vt:lpstr>Οι γυναίκες στην Αντίσταση</vt:lpstr>
      <vt:lpstr>Οι γυναίκες στην Αντίσταση</vt:lpstr>
      <vt:lpstr>Οι γυναίκες στην Αντίσταση</vt:lpstr>
      <vt:lpstr>Οι γυναίκες στην Αντίσταση</vt:lpstr>
      <vt:lpstr>Το φωτογραφικό υλικό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Ανταρτόπληκτοι ή συμμοριόπληκτοι -Οι πρόσφυγες του εμφυλίου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Οι μαρτυρίες</vt:lpstr>
      <vt:lpstr>Μια προφορική μαρτυρία</vt:lpstr>
      <vt:lpstr>Έμφυλη ιστορία και μνήμη</vt:lpstr>
      <vt:lpstr>Παρουσίαση του PowerPoint</vt:lpstr>
      <vt:lpstr>Μαρία Φέρλα - Μπέικου (1925 – 2011)</vt:lpstr>
      <vt:lpstr>Παρουσίαση του PowerPoint</vt:lpstr>
      <vt:lpstr>Μαρία Μπέικου ΙΙ</vt:lpstr>
      <vt:lpstr>Η πορεία της μνήμης της Μ.Μ.</vt:lpstr>
      <vt:lpstr>Παρουσίαση του PowerPoint</vt:lpstr>
      <vt:lpstr>Η μνήμη Η έκδοση των μαρτυριών</vt:lpstr>
      <vt:lpstr>Μαρτυρίες - Ταυτότητες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Το ΦΥΛΟ στην ΙστοΡΙα</dc:title>
  <dc:creator>ME</dc:creator>
  <cp:lastModifiedBy> </cp:lastModifiedBy>
  <cp:revision>13</cp:revision>
  <dcterms:created xsi:type="dcterms:W3CDTF">2021-05-26T15:57:06Z</dcterms:created>
  <dcterms:modified xsi:type="dcterms:W3CDTF">2021-05-27T11:20:58Z</dcterms:modified>
</cp:coreProperties>
</file>