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sldIdLst>
    <p:sldId id="256" r:id="rId2"/>
    <p:sldId id="257" r:id="rId3"/>
    <p:sldId id="308" r:id="rId4"/>
    <p:sldId id="288" r:id="rId5"/>
    <p:sldId id="301" r:id="rId6"/>
    <p:sldId id="289" r:id="rId7"/>
    <p:sldId id="302" r:id="rId8"/>
    <p:sldId id="303" r:id="rId9"/>
    <p:sldId id="292" r:id="rId10"/>
    <p:sldId id="304" r:id="rId11"/>
    <p:sldId id="306" r:id="rId12"/>
    <p:sldId id="305" r:id="rId13"/>
    <p:sldId id="307" r:id="rId14"/>
    <p:sldId id="297" r:id="rId15"/>
    <p:sldId id="291" r:id="rId16"/>
    <p:sldId id="296" r:id="rId17"/>
    <p:sldId id="295" r:id="rId18"/>
    <p:sldId id="294" r:id="rId19"/>
    <p:sldId id="293" r:id="rId20"/>
    <p:sldId id="298" r:id="rId21"/>
    <p:sldId id="299" r:id="rId22"/>
    <p:sldId id="300" r:id="rId2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95" autoAdjust="0"/>
    <p:restoredTop sz="94660"/>
  </p:normalViewPr>
  <p:slideViewPr>
    <p:cSldViewPr>
      <p:cViewPr>
        <p:scale>
          <a:sx n="66" d="100"/>
          <a:sy n="66" d="100"/>
        </p:scale>
        <p:origin x="948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2661F-52AC-443C-BDA5-DA669FF7471D}" type="datetimeFigureOut">
              <a:rPr lang="el-GR" smtClean="0"/>
              <a:t>2/4/2020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D2459-1309-43BB-AA63-CC26A9F5EE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1681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BD2459-1309-43BB-AA63-CC26A9F5EEB6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8912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945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946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946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46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946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41C5C66-4E41-4A22-ACF2-90F1C7F39F3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5F34C-D9C2-4178-BBD8-204A607F36E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FFFFE-8206-4BE6-85A2-521074CC78B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7DE04-B550-42A6-B5F3-C5D286068FE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6F893-2EC1-4153-9C93-93E817F81E6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60194-BF79-4668-B562-11A0ACCE8EA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DBA05-1D02-4A3E-8D11-0A63C3BDDFD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61266-A920-49A3-BF5F-045A1EBD0DC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18062-92E5-4161-8968-FA0A8C5FB5D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4CEA9-BA44-4EF6-9E34-85410A445A3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D2C85-E1AA-43D2-8AE5-846669C8AD3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l-GR" sz="240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l-GR" sz="24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l-GR" sz="24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l-GR" sz="24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l-GR" sz="2400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l-GR" sz="2400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l-GR" sz="2400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επεξεργασία του τίτλου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CF13F8-9E65-48CE-AD30-05CFF5D574AF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71600" y="1870626"/>
            <a:ext cx="7772400" cy="1462088"/>
          </a:xfrm>
        </p:spPr>
        <p:txBody>
          <a:bodyPr anchor="ctr"/>
          <a:lstStyle/>
          <a:p>
            <a:pPr algn="ctr"/>
            <a:r>
              <a:rPr lang="el-GR" sz="4000" dirty="0">
                <a:solidFill>
                  <a:srgbClr val="FF0000"/>
                </a:solidFill>
              </a:rPr>
              <a:t>Το φύλο της κοινωνικής πολιτικής </a:t>
            </a:r>
            <a:br>
              <a:rPr lang="el-GR" sz="4000" dirty="0">
                <a:solidFill>
                  <a:srgbClr val="FF0000"/>
                </a:solidFill>
              </a:rPr>
            </a:br>
            <a:br>
              <a:rPr lang="el-GR" sz="4000" dirty="0">
                <a:solidFill>
                  <a:srgbClr val="FF0000"/>
                </a:solidFill>
              </a:rPr>
            </a:br>
            <a:r>
              <a:rPr lang="el-GR" sz="2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573463"/>
            <a:ext cx="6984950" cy="1968500"/>
          </a:xfrm>
        </p:spPr>
        <p:txBody>
          <a:bodyPr anchor="ctr"/>
          <a:lstStyle/>
          <a:p>
            <a:pPr>
              <a:lnSpc>
                <a:spcPct val="80000"/>
              </a:lnSpc>
            </a:pPr>
            <a:endParaRPr lang="el-GR" sz="2800" dirty="0"/>
          </a:p>
          <a:p>
            <a:pPr>
              <a:lnSpc>
                <a:spcPct val="80000"/>
              </a:lnSpc>
            </a:pPr>
            <a:r>
              <a:rPr lang="el-GR" sz="2800" dirty="0"/>
              <a:t>(εκδόσεις  Μεταίχμιο) </a:t>
            </a:r>
          </a:p>
          <a:p>
            <a:pPr>
              <a:lnSpc>
                <a:spcPct val="80000"/>
              </a:lnSpc>
            </a:pPr>
            <a:endParaRPr lang="el-GR" sz="2800" dirty="0"/>
          </a:p>
          <a:p>
            <a:pPr>
              <a:lnSpc>
                <a:spcPct val="80000"/>
              </a:lnSpc>
            </a:pPr>
            <a:endParaRPr lang="el-GR" sz="2800" dirty="0"/>
          </a:p>
          <a:p>
            <a:pPr>
              <a:lnSpc>
                <a:spcPct val="80000"/>
              </a:lnSpc>
            </a:pPr>
            <a:r>
              <a:rPr lang="el-GR" sz="2800" dirty="0"/>
              <a:t>Μάθημα «Εισαγωγή στις σπουδές φύλου» </a:t>
            </a:r>
          </a:p>
          <a:p>
            <a:pPr>
              <a:lnSpc>
                <a:spcPct val="80000"/>
              </a:lnSpc>
            </a:pPr>
            <a:r>
              <a:rPr lang="el-GR" sz="2800" dirty="0"/>
              <a:t>Τμήμα Κοινωνικής πολιτικής </a:t>
            </a:r>
          </a:p>
          <a:p>
            <a:pPr>
              <a:lnSpc>
                <a:spcPct val="80000"/>
              </a:lnSpc>
            </a:pPr>
            <a:r>
              <a:rPr lang="el-GR" sz="2800" dirty="0"/>
              <a:t>ΠΑΝΤΕΙΟ ΠΑΝΕΠΙΣΤΗΜΙΟ </a:t>
            </a:r>
          </a:p>
          <a:p>
            <a:pPr>
              <a:lnSpc>
                <a:spcPct val="80000"/>
              </a:lnSpc>
            </a:pPr>
            <a:endParaRPr lang="el-GR" sz="2800" b="1" dirty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endParaRPr lang="el-GR" sz="2800" dirty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r>
              <a:rPr lang="el-GR" sz="2800" dirty="0">
                <a:solidFill>
                  <a:schemeClr val="hlink"/>
                </a:solidFill>
              </a:rPr>
              <a:t>ΜΑΡΙΑ ΣΤΡΑΤΗΓΑΚΗ</a:t>
            </a:r>
            <a:r>
              <a:rPr lang="el-GR" sz="2400" dirty="0">
                <a:solidFill>
                  <a:schemeClr val="hlink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el-GR" sz="24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E1FABB-46B7-437E-8DB2-338F0160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14487"/>
          </a:xfrm>
        </p:spPr>
        <p:txBody>
          <a:bodyPr/>
          <a:lstStyle/>
          <a:p>
            <a:endParaRPr lang="el-GR" sz="3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9F79E18-C198-4172-A227-BB6340E23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844824"/>
            <a:ext cx="8199512" cy="4248472"/>
          </a:xfrm>
        </p:spPr>
        <p:txBody>
          <a:bodyPr/>
          <a:lstStyle/>
          <a:p>
            <a:pPr lvl="1"/>
            <a:r>
              <a:rPr lang="el-GR" dirty="0"/>
              <a:t>Προσεγγίσεις του κράτους πρόνοιας ως προς τις γυναίκες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Elisabeth Wilson </a:t>
            </a:r>
            <a:r>
              <a:rPr lang="el-GR" dirty="0"/>
              <a:t>κρατική οργάνωση της οικογενειακής ζωής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Gillian Pascal- Hilary Rose </a:t>
            </a:r>
            <a:r>
              <a:rPr lang="el-GR" dirty="0"/>
              <a:t>πατριαρχικός τρόπος ανάπτυξης του κράτους για τις ανάγκες της καπιταλιστικής παραγωγής</a:t>
            </a:r>
          </a:p>
          <a:p>
            <a:pPr lvl="2"/>
            <a:r>
              <a:rPr lang="el-GR" dirty="0"/>
              <a:t>Παράδειγμα η </a:t>
            </a:r>
            <a:r>
              <a:rPr lang="el-GR" dirty="0" err="1"/>
              <a:t>έμφυλη</a:t>
            </a:r>
            <a:r>
              <a:rPr lang="el-GR" dirty="0"/>
              <a:t> βία 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6890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E1FABB-46B7-437E-8DB2-338F0160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14487"/>
          </a:xfrm>
        </p:spPr>
        <p:txBody>
          <a:bodyPr/>
          <a:lstStyle/>
          <a:p>
            <a:endParaRPr lang="el-GR" sz="3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9F79E18-C198-4172-A227-BB6340E23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844824"/>
            <a:ext cx="8847584" cy="4248472"/>
          </a:xfrm>
        </p:spPr>
        <p:txBody>
          <a:bodyPr/>
          <a:lstStyle/>
          <a:p>
            <a:pPr lvl="1"/>
            <a:r>
              <a:rPr lang="el-GR" dirty="0" err="1"/>
              <a:t>Εμφυλο</a:t>
            </a:r>
            <a:r>
              <a:rPr lang="el-GR" dirty="0"/>
              <a:t> κράτος πρόνοιας και διεκδικήσεις των γυναικών </a:t>
            </a:r>
          </a:p>
          <a:p>
            <a:pPr lvl="2"/>
            <a:r>
              <a:rPr lang="el-GR" dirty="0"/>
              <a:t>Φορέας αναπαραγωγής της </a:t>
            </a:r>
            <a:r>
              <a:rPr lang="el-GR" dirty="0" err="1"/>
              <a:t>έμφυλης</a:t>
            </a:r>
            <a:r>
              <a:rPr lang="el-GR" dirty="0"/>
              <a:t> κοινωνίας </a:t>
            </a:r>
          </a:p>
          <a:p>
            <a:pPr lvl="2"/>
            <a:r>
              <a:rPr lang="el-GR" dirty="0">
                <a:solidFill>
                  <a:srgbClr val="FF0000"/>
                </a:solidFill>
              </a:rPr>
              <a:t>ΑΝΤΙΦΑΣΗ </a:t>
            </a:r>
          </a:p>
          <a:p>
            <a:pPr lvl="2"/>
            <a:r>
              <a:rPr lang="el-GR" dirty="0"/>
              <a:t>Υποστηρίζουν ατομικές και βραχυπρόθεσμες ανάγκες των γυναικών</a:t>
            </a:r>
          </a:p>
          <a:p>
            <a:pPr lvl="2"/>
            <a:r>
              <a:rPr lang="el-GR" dirty="0"/>
              <a:t>Αναπαράγει μακροπρόθεσμα τα κοινωνικά πρότυπα</a:t>
            </a:r>
          </a:p>
          <a:p>
            <a:pPr lvl="2"/>
            <a:r>
              <a:rPr lang="el-GR" dirty="0"/>
              <a:t>Αιτήματα για </a:t>
            </a:r>
            <a:r>
              <a:rPr lang="el-GR" dirty="0">
                <a:solidFill>
                  <a:srgbClr val="FF0000"/>
                </a:solidFill>
              </a:rPr>
              <a:t>περισσότερο</a:t>
            </a:r>
            <a:r>
              <a:rPr lang="el-GR" dirty="0"/>
              <a:t> &amp; </a:t>
            </a:r>
            <a:r>
              <a:rPr lang="el-GR" dirty="0">
                <a:solidFill>
                  <a:srgbClr val="FF0000"/>
                </a:solidFill>
              </a:rPr>
              <a:t>καλύτερο</a:t>
            </a:r>
            <a:r>
              <a:rPr lang="el-GR" dirty="0"/>
              <a:t> κράτος πρόνοιας</a:t>
            </a:r>
          </a:p>
          <a:p>
            <a:pPr lvl="2"/>
            <a:r>
              <a:rPr lang="el-GR" dirty="0"/>
              <a:t>Εξάρτηση από το </a:t>
            </a:r>
            <a:r>
              <a:rPr lang="el-GR" dirty="0">
                <a:solidFill>
                  <a:srgbClr val="FF0000"/>
                </a:solidFill>
              </a:rPr>
              <a:t>κράτος </a:t>
            </a:r>
            <a:r>
              <a:rPr lang="en-US" dirty="0"/>
              <a:t>vs</a:t>
            </a:r>
            <a:r>
              <a:rPr lang="el-GR" dirty="0"/>
              <a:t>. </a:t>
            </a:r>
            <a:r>
              <a:rPr lang="el-GR" dirty="0">
                <a:solidFill>
                  <a:srgbClr val="FF0000"/>
                </a:solidFill>
              </a:rPr>
              <a:t>Οικογένεια??? </a:t>
            </a:r>
            <a:r>
              <a:rPr lang="el-GR" dirty="0"/>
              <a:t> 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0111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E1FABB-46B7-437E-8DB2-338F0160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14487"/>
          </a:xfrm>
        </p:spPr>
        <p:txBody>
          <a:bodyPr/>
          <a:lstStyle/>
          <a:p>
            <a:r>
              <a:rPr lang="el-GR" sz="3600" dirty="0"/>
              <a:t>1.3 </a:t>
            </a:r>
            <a:r>
              <a:rPr lang="el-GR" sz="3600" dirty="0" err="1"/>
              <a:t>Εμφυλα</a:t>
            </a:r>
            <a:r>
              <a:rPr lang="el-GR" sz="3600" dirty="0"/>
              <a:t> καθεστώτα ευημερίας</a:t>
            </a:r>
            <a:br>
              <a:rPr lang="el-GR" sz="3600" dirty="0"/>
            </a:br>
            <a:r>
              <a:rPr lang="en-US" sz="3600" dirty="0"/>
              <a:t>(welfare regimes)</a:t>
            </a:r>
            <a:r>
              <a:rPr lang="el-GR" sz="3600" dirty="0"/>
              <a:t> (</a:t>
            </a:r>
            <a:r>
              <a:rPr lang="en-US" sz="3600" dirty="0"/>
              <a:t>post </a:t>
            </a:r>
            <a:r>
              <a:rPr lang="el-GR" sz="3600" dirty="0"/>
              <a:t>1975)  </a:t>
            </a:r>
            <a:r>
              <a:rPr lang="en-US" sz="3600" dirty="0"/>
              <a:t> </a:t>
            </a:r>
            <a:r>
              <a:rPr lang="el-GR" sz="3600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9F79E18-C198-4172-A227-BB6340E23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844824"/>
            <a:ext cx="8559552" cy="4248472"/>
          </a:xfrm>
        </p:spPr>
        <p:txBody>
          <a:bodyPr/>
          <a:lstStyle/>
          <a:p>
            <a:pPr lvl="2"/>
            <a:r>
              <a:rPr lang="el-GR" dirty="0">
                <a:solidFill>
                  <a:srgbClr val="FF0000"/>
                </a:solidFill>
              </a:rPr>
              <a:t>Κατάταξη </a:t>
            </a:r>
            <a:r>
              <a:rPr lang="en-US" dirty="0" err="1">
                <a:solidFill>
                  <a:srgbClr val="FF0000"/>
                </a:solidFill>
              </a:rPr>
              <a:t>Esping</a:t>
            </a:r>
            <a:r>
              <a:rPr lang="en-US" dirty="0">
                <a:solidFill>
                  <a:srgbClr val="FF0000"/>
                </a:solidFill>
              </a:rPr>
              <a:t>-Andersen</a:t>
            </a:r>
          </a:p>
          <a:p>
            <a:pPr lvl="2"/>
            <a:r>
              <a:rPr lang="el-GR" dirty="0"/>
              <a:t>Φιλελεύθερο,</a:t>
            </a:r>
          </a:p>
          <a:p>
            <a:pPr lvl="2"/>
            <a:r>
              <a:rPr lang="el-GR" dirty="0"/>
              <a:t>Συντηρητικό -</a:t>
            </a:r>
            <a:r>
              <a:rPr lang="el-GR" dirty="0" err="1"/>
              <a:t>Κορπορατιστικό</a:t>
            </a:r>
            <a:r>
              <a:rPr lang="el-GR" dirty="0"/>
              <a:t>,</a:t>
            </a:r>
          </a:p>
          <a:p>
            <a:pPr lvl="2"/>
            <a:r>
              <a:rPr lang="el-GR" dirty="0"/>
              <a:t>Σοσιαλδημοκρατικό</a:t>
            </a:r>
          </a:p>
          <a:p>
            <a:pPr marL="914400" lvl="2" indent="0">
              <a:buNone/>
            </a:pPr>
            <a:r>
              <a:rPr lang="el-GR" dirty="0">
                <a:solidFill>
                  <a:srgbClr val="FF0000"/>
                </a:solidFill>
              </a:rPr>
              <a:t>ΚΡΙΤΗΡΙΑ</a:t>
            </a:r>
          </a:p>
          <a:p>
            <a:pPr lvl="2"/>
            <a:r>
              <a:rPr lang="el-GR" dirty="0"/>
              <a:t>Απαραίτητα αγαθά κοινωνικό δικαίωμα</a:t>
            </a:r>
          </a:p>
          <a:p>
            <a:pPr lvl="2"/>
            <a:r>
              <a:rPr lang="el-GR" dirty="0"/>
              <a:t>Κοινωνικά αγαθά είναι καθολικά</a:t>
            </a:r>
          </a:p>
          <a:p>
            <a:pPr lvl="2"/>
            <a:r>
              <a:rPr lang="el-GR" dirty="0"/>
              <a:t>Κοινωνική προστασία (σχέση κράτος/αγορά/οικογένεια)  </a:t>
            </a:r>
          </a:p>
          <a:p>
            <a:pPr lvl="1"/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56204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E1FABB-46B7-437E-8DB2-338F0160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14487"/>
          </a:xfrm>
        </p:spPr>
        <p:txBody>
          <a:bodyPr/>
          <a:lstStyle/>
          <a:p>
            <a:endParaRPr lang="el-GR" sz="3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9F79E18-C198-4172-A227-BB6340E23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844824"/>
            <a:ext cx="8559552" cy="4248472"/>
          </a:xfrm>
        </p:spPr>
        <p:txBody>
          <a:bodyPr/>
          <a:lstStyle/>
          <a:p>
            <a:pPr lvl="1"/>
            <a:r>
              <a:rPr lang="el-GR" dirty="0"/>
              <a:t>Η οικογένεια και το φύλο στη διαμόρφωση του κράτους ευημερίας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Jane Lewis </a:t>
            </a:r>
            <a:r>
              <a:rPr lang="el-GR" dirty="0"/>
              <a:t>πρότυπο οικογένειας που προωθούν </a:t>
            </a:r>
            <a:r>
              <a:rPr lang="en-US" dirty="0">
                <a:solidFill>
                  <a:srgbClr val="FF0000"/>
                </a:solidFill>
              </a:rPr>
              <a:t>Diane Sainsbury </a:t>
            </a:r>
            <a:r>
              <a:rPr lang="el-GR" dirty="0"/>
              <a:t>νέα περισσότερα κριτήρια (όχι μόνο του). Διατύπωση δύο προτύπων κράτους πρόνοιας</a:t>
            </a:r>
          </a:p>
          <a:p>
            <a:pPr lvl="2"/>
            <a:r>
              <a:rPr lang="en-US" dirty="0"/>
              <a:t>1. </a:t>
            </a:r>
            <a:r>
              <a:rPr lang="el-GR" dirty="0"/>
              <a:t>Πρότυπο του άνδρα κουβαλητή (</a:t>
            </a:r>
            <a:r>
              <a:rPr lang="en-US" dirty="0">
                <a:solidFill>
                  <a:srgbClr val="FF0000"/>
                </a:solidFill>
              </a:rPr>
              <a:t>male breadwinner model) </a:t>
            </a:r>
          </a:p>
          <a:p>
            <a:pPr lvl="2"/>
            <a:r>
              <a:rPr lang="en-US" dirty="0"/>
              <a:t>2. </a:t>
            </a:r>
            <a:r>
              <a:rPr lang="el-GR" dirty="0"/>
              <a:t>Εξατομικευμένο πρότυπο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individual model) </a:t>
            </a:r>
          </a:p>
          <a:p>
            <a:pPr marL="914400" lvl="2" indent="0">
              <a:buNone/>
            </a:pPr>
            <a:r>
              <a:rPr lang="el-GR" dirty="0">
                <a:solidFill>
                  <a:srgbClr val="FF0000"/>
                </a:solidFill>
              </a:rPr>
              <a:t>ΠΙΝΑΚΑΣ</a:t>
            </a:r>
          </a:p>
          <a:p>
            <a:pPr marL="914400" lvl="2" indent="0">
              <a:buNone/>
            </a:pPr>
            <a:r>
              <a:rPr lang="el-GR" dirty="0">
                <a:solidFill>
                  <a:srgbClr val="FF0000"/>
                </a:solidFill>
              </a:rPr>
              <a:t>ΠΕΔΙΑ ΔΙΑΦΟΡΟΠΟΙΗΣΗΣ ΤΟΥ ΚΡΑΤΟΥΣ ΠΡΟΝΟΙΑΣ 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dirty="0">
              <a:solidFill>
                <a:srgbClr val="FF0000"/>
              </a:solidFill>
            </a:endParaRPr>
          </a:p>
          <a:p>
            <a:pPr lvl="2"/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622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2">
            <a:extLst>
              <a:ext uri="{FF2B5EF4-FFF2-40B4-BE49-F238E27FC236}">
                <a16:creationId xmlns:a16="http://schemas.microsoft.com/office/drawing/2014/main" id="{056DAF7C-DA5B-4869-B7B2-C8CBCB7BF3D9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397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55284827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585893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13981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492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740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555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601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637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786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058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119626"/>
                  </a:ext>
                </a:extLst>
              </a:tr>
            </a:tbl>
          </a:graphicData>
        </a:graphic>
      </p:graphicFrame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BB7443A6-CDFA-4859-AC12-20F6E4C80B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26589"/>
              </p:ext>
            </p:extLst>
          </p:nvPr>
        </p:nvGraphicFramePr>
        <p:xfrm>
          <a:off x="467544" y="692696"/>
          <a:ext cx="8352927" cy="6257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>
                  <a:extLst>
                    <a:ext uri="{9D8B030D-6E8A-4147-A177-3AD203B41FA5}">
                      <a16:colId xmlns:a16="http://schemas.microsoft.com/office/drawing/2014/main" val="3540270680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val="3182065250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val="1348232639"/>
                    </a:ext>
                  </a:extLst>
                </a:gridCol>
              </a:tblGrid>
              <a:tr h="618322">
                <a:tc>
                  <a:txBody>
                    <a:bodyPr/>
                    <a:lstStyle/>
                    <a:p>
                      <a:r>
                        <a:rPr lang="el-GR" dirty="0"/>
                        <a:t>Πεδία </a:t>
                      </a:r>
                      <a:r>
                        <a:rPr lang="el-GR" dirty="0" err="1"/>
                        <a:t>διαφοροποιησης</a:t>
                      </a:r>
                      <a:r>
                        <a:rPr lang="el-GR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Πρότυπο άνδρα κουβαλητή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Εξατομικευμένο πρότυπο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485140"/>
                  </a:ext>
                </a:extLst>
              </a:tr>
              <a:tr h="883317">
                <a:tc>
                  <a:txBody>
                    <a:bodyPr/>
                    <a:lstStyle/>
                    <a:p>
                      <a:r>
                        <a:rPr lang="el-GR" dirty="0"/>
                        <a:t>Ιδεολογία οικογένειας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Εξιδανίκευση του γάμου</a:t>
                      </a:r>
                    </a:p>
                    <a:p>
                      <a:r>
                        <a:rPr lang="el-GR" dirty="0"/>
                        <a:t>Καταμερισμός εργασίας Α κερδίζει / Γ φροντίζει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Μοιρασμένοι ρόλοι </a:t>
                      </a:r>
                    </a:p>
                    <a:p>
                      <a:r>
                        <a:rPr lang="el-GR" dirty="0"/>
                        <a:t>Α κερδίζει &amp; φροντίζει </a:t>
                      </a:r>
                    </a:p>
                    <a:p>
                      <a:r>
                        <a:rPr lang="el-GR" dirty="0"/>
                        <a:t>Γ κερδίζει &amp; φροντίζει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891249"/>
                  </a:ext>
                </a:extLst>
              </a:tr>
              <a:tr h="556482">
                <a:tc>
                  <a:txBody>
                    <a:bodyPr/>
                    <a:lstStyle/>
                    <a:p>
                      <a:r>
                        <a:rPr lang="el-GR" dirty="0"/>
                        <a:t>Δικαιώματα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Διαφορετικά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Όμοια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882458"/>
                  </a:ext>
                </a:extLst>
              </a:tr>
              <a:tr h="556482">
                <a:tc>
                  <a:txBody>
                    <a:bodyPr/>
                    <a:lstStyle/>
                    <a:p>
                      <a:r>
                        <a:rPr lang="el-GR" dirty="0"/>
                        <a:t>Θεμελίωση δικαιωμάτων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Ο κουβαλητής μισθωτός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Ο πολίτης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451352"/>
                  </a:ext>
                </a:extLst>
              </a:tr>
              <a:tr h="618322">
                <a:tc>
                  <a:txBody>
                    <a:bodyPr/>
                    <a:lstStyle/>
                    <a:p>
                      <a:r>
                        <a:rPr lang="el-GR" dirty="0"/>
                        <a:t>Αποδέκτης δικαιώματος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Ο αρχηγός του νοικοκυριού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Το άτομο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648179"/>
                  </a:ext>
                </a:extLst>
              </a:tr>
              <a:tr h="618322">
                <a:tc>
                  <a:txBody>
                    <a:bodyPr/>
                    <a:lstStyle/>
                    <a:p>
                      <a:r>
                        <a:rPr lang="el-GR" dirty="0"/>
                        <a:t>Μονάδα δικαιώματος/εισφοράς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Το Νοικοκυριό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Το άτομο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588820"/>
                  </a:ext>
                </a:extLst>
              </a:tr>
              <a:tr h="556482">
                <a:tc>
                  <a:txBody>
                    <a:bodyPr/>
                    <a:lstStyle/>
                    <a:p>
                      <a:r>
                        <a:rPr lang="el-GR" dirty="0"/>
                        <a:t>Φορολογία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Κοινή φορολογία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Ξεχωριστή φορολογία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318878"/>
                  </a:ext>
                </a:extLst>
              </a:tr>
              <a:tr h="618322">
                <a:tc>
                  <a:txBody>
                    <a:bodyPr/>
                    <a:lstStyle/>
                    <a:p>
                      <a:r>
                        <a:rPr lang="el-GR" dirty="0"/>
                        <a:t>Πολιτικές απασχόλησης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Προτεραιότητα στους άνδρες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Και στα δύο φύλα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632055"/>
                  </a:ext>
                </a:extLst>
              </a:tr>
              <a:tr h="556482">
                <a:tc>
                  <a:txBody>
                    <a:bodyPr/>
                    <a:lstStyle/>
                    <a:p>
                      <a:r>
                        <a:rPr lang="el-GR" dirty="0"/>
                        <a:t>Σφαίρα φροντίδας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Ιδιωτική σφαίρα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Δημόσια σφαίρα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152086"/>
                  </a:ext>
                </a:extLst>
              </a:tr>
              <a:tr h="556482">
                <a:tc>
                  <a:txBody>
                    <a:bodyPr/>
                    <a:lstStyle/>
                    <a:p>
                      <a:r>
                        <a:rPr lang="el-GR" dirty="0"/>
                        <a:t>Εργασία φροντίδας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Μη αμειβόμενη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Μερικώς αμειβόμενη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622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795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579D46-5EAB-486D-B136-D1C8E82EE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82439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96E332-2C1E-497A-B9A4-79C4F2B7A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00808"/>
            <a:ext cx="8559552" cy="4431705"/>
          </a:xfrm>
        </p:spPr>
        <p:txBody>
          <a:bodyPr/>
          <a:lstStyle/>
          <a:p>
            <a:r>
              <a:rPr lang="el-GR" dirty="0"/>
              <a:t>1.4. Η κοινωνική πολιτική ως δημόσια πολιτική 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Οι φορείς </a:t>
            </a:r>
            <a:r>
              <a:rPr lang="el-GR" dirty="0"/>
              <a:t>της κοινωνικής πολιτικής </a:t>
            </a:r>
          </a:p>
          <a:p>
            <a:pPr lvl="2"/>
            <a:r>
              <a:rPr lang="el-GR" dirty="0"/>
              <a:t>Επίπεδα άσκησης κοινωνικής πολιτικής ΕΕ, ΟΤΑ)  </a:t>
            </a:r>
          </a:p>
          <a:p>
            <a:pPr lvl="2"/>
            <a:r>
              <a:rPr lang="el-GR" dirty="0"/>
              <a:t>Συνδικαλιστικές οργανώσεις, κινήματα </a:t>
            </a:r>
            <a:r>
              <a:rPr lang="el-GR" dirty="0" err="1"/>
              <a:t>κλπ</a:t>
            </a:r>
            <a:r>
              <a:rPr lang="el-GR" dirty="0"/>
              <a:t> </a:t>
            </a:r>
          </a:p>
          <a:p>
            <a:pPr lvl="2"/>
            <a:r>
              <a:rPr lang="el-GR" dirty="0"/>
              <a:t>Τυπικά και άτυπα δίκτυα </a:t>
            </a:r>
          </a:p>
          <a:p>
            <a:pPr lvl="1"/>
            <a:r>
              <a:rPr lang="el-GR" dirty="0"/>
              <a:t>Ο </a:t>
            </a:r>
            <a:r>
              <a:rPr lang="el-GR" dirty="0">
                <a:solidFill>
                  <a:srgbClr val="FF0000"/>
                </a:solidFill>
              </a:rPr>
              <a:t>πολιτικός λόγος </a:t>
            </a:r>
            <a:r>
              <a:rPr lang="el-GR" dirty="0"/>
              <a:t>της κοινωνικής πολιτικής</a:t>
            </a:r>
          </a:p>
          <a:p>
            <a:pPr lvl="2"/>
            <a:r>
              <a:rPr lang="el-GR" dirty="0"/>
              <a:t> δύναμη του λόγου </a:t>
            </a:r>
            <a:r>
              <a:rPr lang="en-US" dirty="0"/>
              <a:t>(discourse) </a:t>
            </a:r>
          </a:p>
          <a:p>
            <a:pPr lvl="2"/>
            <a:r>
              <a:rPr lang="el-GR" dirty="0"/>
              <a:t>Ανάλυση νοηματικού πλαισίου (</a:t>
            </a:r>
            <a:r>
              <a:rPr lang="en-US" dirty="0"/>
              <a:t>conceptual frame analysis)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60560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579D46-5EAB-486D-B136-D1C8E82EE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2. Οικογένεια, αναπαραγωγή, μητρότητα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96E332-2C1E-497A-B9A4-79C4F2B7A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2.1. θεωρητικές προσεγγίσεις της οικογένειας </a:t>
            </a:r>
          </a:p>
          <a:p>
            <a:pPr lvl="1"/>
            <a:r>
              <a:rPr lang="el-GR" dirty="0"/>
              <a:t>Κλασικές θεωρητικές προσεγγίσεις </a:t>
            </a:r>
          </a:p>
          <a:p>
            <a:pPr lvl="1"/>
            <a:r>
              <a:rPr lang="el-GR" dirty="0"/>
              <a:t>Σύγχρονες θεωρήσεις της οικογένειας</a:t>
            </a:r>
          </a:p>
          <a:p>
            <a:pPr lvl="1"/>
            <a:r>
              <a:rPr lang="el-GR" dirty="0"/>
              <a:t>Φεμινιστικές προσεγγίσεις της οικογένειας </a:t>
            </a:r>
          </a:p>
        </p:txBody>
      </p:sp>
    </p:spTree>
    <p:extLst>
      <p:ext uri="{BB962C8B-B14F-4D97-AF65-F5344CB8AC3E}">
        <p14:creationId xmlns:p14="http://schemas.microsoft.com/office/powerpoint/2010/main" val="4173499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579D46-5EAB-486D-B136-D1C8E82EE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96E332-2C1E-497A-B9A4-79C4F2B7A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2.2. Κοινωνική μητρότητα και νέες τεχνολογίες αναπαραγωγής</a:t>
            </a:r>
          </a:p>
          <a:p>
            <a:pPr lvl="1"/>
            <a:r>
              <a:rPr lang="el-GR" dirty="0"/>
              <a:t>Κοινωνική κατασκευή της μητρότητας </a:t>
            </a:r>
          </a:p>
          <a:p>
            <a:pPr lvl="1"/>
            <a:r>
              <a:rPr lang="el-GR" dirty="0"/>
              <a:t>Νέες τεχνολογίες αναπαραγωγής (ΝΤΑ) και αναπαραγωγικά δικαιώματα </a:t>
            </a:r>
          </a:p>
          <a:p>
            <a:pPr lvl="1"/>
            <a:r>
              <a:rPr lang="el-GR" dirty="0"/>
              <a:t>Φεμινιστικές προσεγγίσεις των ΝΤΑ  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7142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579D46-5EAB-486D-B136-D1C8E82EE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l-GR" sz="3600" dirty="0"/>
            </a:br>
            <a:br>
              <a:rPr lang="el-GR" sz="3600" dirty="0"/>
            </a:br>
            <a:br>
              <a:rPr lang="el-GR" sz="3600" dirty="0"/>
            </a:br>
            <a:br>
              <a:rPr lang="el-GR" sz="3600" dirty="0"/>
            </a:br>
            <a:br>
              <a:rPr lang="el-GR" sz="3600" dirty="0"/>
            </a:b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96E332-2C1E-497A-B9A4-79C4F2B7A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2.3. </a:t>
            </a:r>
            <a:r>
              <a:rPr lang="el-GR" dirty="0" err="1"/>
              <a:t>Εμφυλες</a:t>
            </a:r>
            <a:r>
              <a:rPr lang="el-GR" dirty="0"/>
              <a:t> διαστάσεις της οικογένειας στην Ελλάδα</a:t>
            </a:r>
          </a:p>
          <a:p>
            <a:pPr lvl="1"/>
            <a:r>
              <a:rPr lang="el-GR" dirty="0"/>
              <a:t>Τα χαρακτηριστικά της οικογένειας στην Ελλάδα </a:t>
            </a:r>
          </a:p>
          <a:p>
            <a:pPr lvl="1"/>
            <a:r>
              <a:rPr lang="el-GR" dirty="0"/>
              <a:t>Η νομική ισότητα στις οικογενειακές </a:t>
            </a:r>
            <a:r>
              <a:rPr lang="el-GR" dirty="0" err="1"/>
              <a:t>σχέ</a:t>
            </a:r>
            <a:endParaRPr lang="el-GR" dirty="0"/>
          </a:p>
          <a:p>
            <a:pPr lvl="1"/>
            <a:r>
              <a:rPr lang="el-GR" dirty="0"/>
              <a:t>Ο νόμος για τις αμβλώσεις</a:t>
            </a:r>
          </a:p>
          <a:p>
            <a:pPr lvl="1"/>
            <a:r>
              <a:rPr lang="el-GR" dirty="0"/>
              <a:t>Ο νόμος για την τεχνική αναπαραγωγή 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52014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579D46-5EAB-486D-B136-D1C8E82EE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l-GR" dirty="0"/>
              <a:t>Φροντίδα, οικιακή εργασία, κοινωνικές υποδομές 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96E332-2C1E-497A-B9A4-79C4F2B7A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3.1. </a:t>
            </a:r>
            <a:r>
              <a:rPr lang="el-GR" dirty="0" err="1"/>
              <a:t>Εμφυλοι</a:t>
            </a:r>
            <a:r>
              <a:rPr lang="el-GR" dirty="0"/>
              <a:t> ρόλοι στην φροντίδα και την οικιακή εργασία </a:t>
            </a:r>
          </a:p>
          <a:p>
            <a:pPr lvl="1"/>
            <a:r>
              <a:rPr lang="el-GR" dirty="0"/>
              <a:t>Η φροντίδα των παιδιών και των εξαρτημένων ατόμων</a:t>
            </a:r>
          </a:p>
          <a:p>
            <a:pPr lvl="1"/>
            <a:r>
              <a:rPr lang="el-GR" dirty="0"/>
              <a:t>Η οικιακή εργασία</a:t>
            </a:r>
          </a:p>
          <a:p>
            <a:pPr lvl="1"/>
            <a:r>
              <a:rPr lang="el-GR" dirty="0"/>
              <a:t>Συσσώρευση ρόλων και καταμερισμός εργασίας κατά φύλο </a:t>
            </a:r>
          </a:p>
          <a:p>
            <a:pPr lvl="1"/>
            <a:r>
              <a:rPr lang="el-GR" dirty="0"/>
              <a:t>Η κατανομή της φροντίδας και της οικιακής εργασίας στην Ελλάδα </a:t>
            </a:r>
          </a:p>
        </p:txBody>
      </p:sp>
    </p:spTree>
    <p:extLst>
      <p:ext uri="{BB962C8B-B14F-4D97-AF65-F5344CB8AC3E}">
        <p14:creationId xmlns:p14="http://schemas.microsoft.com/office/powerpoint/2010/main" val="178784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214313"/>
            <a:ext cx="7252295" cy="1462087"/>
          </a:xfrm>
        </p:spPr>
        <p:txBody>
          <a:bodyPr/>
          <a:lstStyle/>
          <a:p>
            <a:r>
              <a:rPr lang="el-GR" dirty="0"/>
              <a:t>Το φύλο της </a:t>
            </a:r>
            <a:br>
              <a:rPr lang="el-GR" dirty="0"/>
            </a:br>
            <a:r>
              <a:rPr lang="el-GR" dirty="0"/>
              <a:t>κοινωνικής πολιτικής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Φύλο και κράτος πρόνοιας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>
                <a:solidFill>
                  <a:srgbClr val="FF0000"/>
                </a:solidFill>
              </a:rPr>
              <a:t>Οικογένεια, αναπαραγωγή, μητρότητα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Φροντίδα, οικιακή εργασία, κοινωνικές υποδομές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>
                <a:solidFill>
                  <a:srgbClr val="FF0000"/>
                </a:solidFill>
              </a:rPr>
              <a:t>Αμειβόμενη εργασία /κοινωνική ασφάλιση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Βία κατά των γυναικών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>
                <a:solidFill>
                  <a:srgbClr val="FF0000"/>
                </a:solidFill>
              </a:rPr>
              <a:t>Φύλο και μετανάστευση     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579D46-5EAB-486D-B136-D1C8E82EE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96E332-2C1E-497A-B9A4-79C4F2B7A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3.2. Πολιτικές για τη «συμφιλίωση» εργασίας και οικογένειας </a:t>
            </a:r>
          </a:p>
          <a:p>
            <a:pPr lvl="1"/>
            <a:r>
              <a:rPr lang="el-GR" dirty="0"/>
              <a:t>Ευρωπαϊκές πολιτικές για την συμφιλίωση</a:t>
            </a:r>
          </a:p>
          <a:p>
            <a:pPr lvl="1"/>
            <a:r>
              <a:rPr lang="el-GR" dirty="0"/>
              <a:t>Ο όρος «συμφιλίωση» και τα μέτρα πολιτικής </a:t>
            </a:r>
          </a:p>
          <a:p>
            <a:pPr lvl="1"/>
            <a:r>
              <a:rPr lang="el-GR" dirty="0"/>
              <a:t>Το ευρωπαϊκό πλαίσιο των πολιτικών «συμφιλίωση» στην Ελλάδα ν </a:t>
            </a:r>
          </a:p>
        </p:txBody>
      </p:sp>
    </p:spTree>
    <p:extLst>
      <p:ext uri="{BB962C8B-B14F-4D97-AF65-F5344CB8AC3E}">
        <p14:creationId xmlns:p14="http://schemas.microsoft.com/office/powerpoint/2010/main" val="2828235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579D46-5EAB-486D-B136-D1C8E82EE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96E332-2C1E-497A-B9A4-79C4F2B7A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3.3. Κοινωνικές υποδομές φροντίδας στην Ελλάδα </a:t>
            </a:r>
          </a:p>
          <a:p>
            <a:pPr lvl="1"/>
            <a:r>
              <a:rPr lang="el-GR" dirty="0"/>
              <a:t>Υποδομές φροντίδας παιδιών </a:t>
            </a:r>
          </a:p>
          <a:p>
            <a:pPr lvl="1"/>
            <a:r>
              <a:rPr lang="el-GR" dirty="0"/>
              <a:t>Υποδομές φροντίδας ηλικιωμένων και ατόμων με αναπηρίες </a:t>
            </a:r>
          </a:p>
          <a:p>
            <a:pPr lvl="1"/>
            <a:r>
              <a:rPr lang="el-GR" dirty="0"/>
              <a:t>Προοπτικές ανάπτυξης των κοινωνικών υποδομών</a:t>
            </a:r>
          </a:p>
        </p:txBody>
      </p:sp>
    </p:spTree>
    <p:extLst>
      <p:ext uri="{BB962C8B-B14F-4D97-AF65-F5344CB8AC3E}">
        <p14:creationId xmlns:p14="http://schemas.microsoft.com/office/powerpoint/2010/main" val="3187927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579D46-5EAB-486D-B136-D1C8E82EE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96E332-2C1E-497A-B9A4-79C4F2B7A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3.4. Χρονικές διευκολύνσεις για τους εργαζόμενους γονείς στην Ελλάδα </a:t>
            </a:r>
          </a:p>
          <a:p>
            <a:pPr lvl="1"/>
            <a:r>
              <a:rPr lang="el-GR" dirty="0"/>
              <a:t>Άδεια μητρότητας και πατρότητας</a:t>
            </a:r>
          </a:p>
          <a:p>
            <a:pPr lvl="1"/>
            <a:r>
              <a:rPr lang="el-GR" dirty="0"/>
              <a:t>Μειωμένο ωράριο μητέρων ή ισόχρονη άδεια με αποδοχές </a:t>
            </a:r>
          </a:p>
          <a:p>
            <a:pPr lvl="1"/>
            <a:r>
              <a:rPr lang="el-GR" dirty="0"/>
              <a:t>Γονική άδεια και άλλες άδειες για τους δύο γονείς </a:t>
            </a:r>
          </a:p>
          <a:p>
            <a:pPr lvl="1"/>
            <a:r>
              <a:rPr lang="el-GR" dirty="0"/>
              <a:t>Τα όρια της εφαρμογής των χρονικών διευκολύνσεων</a:t>
            </a:r>
          </a:p>
        </p:txBody>
      </p:sp>
    </p:spTree>
    <p:extLst>
      <p:ext uri="{BB962C8B-B14F-4D97-AF65-F5344CB8AC3E}">
        <p14:creationId xmlns:p14="http://schemas.microsoft.com/office/powerpoint/2010/main" val="2169145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214313"/>
            <a:ext cx="7252295" cy="118343"/>
          </a:xfrm>
        </p:spPr>
        <p:txBody>
          <a:bodyPr/>
          <a:lstStyle/>
          <a:p>
            <a:br>
              <a:rPr lang="el-GR" dirty="0"/>
            </a:br>
            <a:endParaRPr lang="el-GR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052736"/>
            <a:ext cx="8199512" cy="5079777"/>
          </a:xfrm>
        </p:spPr>
        <p:txBody>
          <a:bodyPr/>
          <a:lstStyle/>
          <a:p>
            <a:r>
              <a:rPr lang="el-GR" dirty="0">
                <a:solidFill>
                  <a:schemeClr val="tx2"/>
                </a:solidFill>
              </a:rPr>
              <a:t>Αλληλεξάρτηση φύλου – ΚΠ</a:t>
            </a:r>
            <a:r>
              <a:rPr lang="en-US" u="sng" dirty="0">
                <a:solidFill>
                  <a:schemeClr val="tx2"/>
                </a:solidFill>
              </a:rPr>
              <a:t>:</a:t>
            </a:r>
            <a:r>
              <a:rPr lang="el-GR" dirty="0">
                <a:solidFill>
                  <a:schemeClr val="tx2"/>
                </a:solidFill>
              </a:rPr>
              <a:t> 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χώρος παραγωγής/αναπαραγωγής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Ιδιωτικό/δημόσιο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Οικογένεια/αγορά εργασίας</a:t>
            </a:r>
          </a:p>
          <a:p>
            <a:r>
              <a:rPr lang="el-GR" dirty="0">
                <a:solidFill>
                  <a:schemeClr val="tx2"/>
                </a:solidFill>
              </a:rPr>
              <a:t>Στόχοι</a:t>
            </a:r>
            <a:r>
              <a:rPr lang="en-US" dirty="0">
                <a:solidFill>
                  <a:schemeClr val="tx2"/>
                </a:solidFill>
              </a:rPr>
              <a:t>:</a:t>
            </a:r>
            <a:r>
              <a:rPr lang="el-GR" dirty="0">
                <a:solidFill>
                  <a:schemeClr val="tx2"/>
                </a:solidFill>
              </a:rPr>
              <a:t> </a:t>
            </a:r>
          </a:p>
          <a:p>
            <a:pPr lvl="1"/>
            <a:r>
              <a:rPr lang="el-GR" dirty="0" err="1">
                <a:solidFill>
                  <a:srgbClr val="FF0000"/>
                </a:solidFill>
              </a:rPr>
              <a:t>έμφυλη</a:t>
            </a:r>
            <a:r>
              <a:rPr lang="el-GR" dirty="0">
                <a:solidFill>
                  <a:srgbClr val="FF0000"/>
                </a:solidFill>
              </a:rPr>
              <a:t> συγκρότηση της ΚΠ (κοινωνική διαδικασία)- επίπτωση σε γυναίκες/άνδρες </a:t>
            </a:r>
          </a:p>
          <a:p>
            <a:r>
              <a:rPr lang="el-GR" dirty="0">
                <a:solidFill>
                  <a:schemeClr val="tx2"/>
                </a:solidFill>
              </a:rPr>
              <a:t>Διπλή προσέγγιση του φύλου 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Κοινωνικές κατηγορίες Γυναίκες/Άνδρες,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Σύστημα κοινωνικών σχέσεων εξουσίας    </a:t>
            </a:r>
          </a:p>
        </p:txBody>
      </p:sp>
    </p:spTree>
    <p:extLst>
      <p:ext uri="{BB962C8B-B14F-4D97-AF65-F5344CB8AC3E}">
        <p14:creationId xmlns:p14="http://schemas.microsoft.com/office/powerpoint/2010/main" val="4270799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 Φύλο και κράτος πρόνοιας 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>
                <a:solidFill>
                  <a:srgbClr val="FF0000"/>
                </a:solidFill>
              </a:rPr>
              <a:t>Καταπίεση των γυναικών και </a:t>
            </a:r>
            <a:r>
              <a:rPr lang="el-GR" dirty="0" err="1">
                <a:solidFill>
                  <a:srgbClr val="FF0000"/>
                </a:solidFill>
              </a:rPr>
              <a:t>έμφυλες</a:t>
            </a:r>
            <a:r>
              <a:rPr lang="el-GR" dirty="0">
                <a:solidFill>
                  <a:srgbClr val="FF0000"/>
                </a:solidFill>
              </a:rPr>
              <a:t> κοινωνίες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>
                <a:solidFill>
                  <a:schemeClr val="tx2"/>
                </a:solidFill>
              </a:rPr>
              <a:t>Φεμινιστικές κριτικές του κράτους πρόνοιας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err="1">
                <a:solidFill>
                  <a:srgbClr val="FF0000"/>
                </a:solidFill>
              </a:rPr>
              <a:t>Εμφυλα</a:t>
            </a:r>
            <a:r>
              <a:rPr lang="el-GR" dirty="0">
                <a:solidFill>
                  <a:srgbClr val="FF0000"/>
                </a:solidFill>
              </a:rPr>
              <a:t> καθεστώτα ευημερίας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>
                <a:solidFill>
                  <a:schemeClr val="tx2"/>
                </a:solidFill>
              </a:rPr>
              <a:t>Η κοινωνική πολιτική ως δημόσια πολιτική   </a:t>
            </a:r>
            <a:r>
              <a:rPr lang="en-US" dirty="0">
                <a:solidFill>
                  <a:schemeClr val="tx2"/>
                </a:solidFill>
              </a:rPr>
              <a:t> </a:t>
            </a:r>
            <a:endParaRPr lang="el-G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18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FDB4F5-D2D8-42FD-81CC-8BB3A0DDD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88640"/>
            <a:ext cx="7793037" cy="1462087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343986-9A2B-4C85-A287-55CAE0CAC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017712"/>
            <a:ext cx="8775576" cy="4651647"/>
          </a:xfrm>
        </p:spPr>
        <p:txBody>
          <a:bodyPr/>
          <a:lstStyle/>
          <a:p>
            <a:r>
              <a:rPr lang="el-GR" dirty="0"/>
              <a:t>1.1. Καταπίεση των γυναικών και </a:t>
            </a:r>
            <a:r>
              <a:rPr lang="el-GR" dirty="0" err="1"/>
              <a:t>έμφυλες</a:t>
            </a:r>
            <a:r>
              <a:rPr lang="el-GR" dirty="0"/>
              <a:t> κοινωνίες </a:t>
            </a:r>
          </a:p>
          <a:p>
            <a:pPr lvl="1"/>
            <a:r>
              <a:rPr lang="el-GR" dirty="0"/>
              <a:t>Από τις «γυναίκες» στο «κοινωνικό φύλο»</a:t>
            </a:r>
          </a:p>
          <a:p>
            <a:pPr lvl="2"/>
            <a:r>
              <a:rPr lang="el-GR" dirty="0"/>
              <a:t>Βιολογικός ντετερμινισμός</a:t>
            </a:r>
          </a:p>
          <a:p>
            <a:pPr lvl="2"/>
            <a:r>
              <a:rPr lang="el-GR" dirty="0" err="1"/>
              <a:t>Ενγκελς</a:t>
            </a:r>
            <a:r>
              <a:rPr lang="el-GR" dirty="0"/>
              <a:t> – ατομική ιδιοκτησία –οικονομικός ντετερμινισμός  </a:t>
            </a:r>
          </a:p>
          <a:p>
            <a:pPr lvl="2"/>
            <a:r>
              <a:rPr lang="el-GR" dirty="0" err="1"/>
              <a:t>Σιμον</a:t>
            </a:r>
            <a:r>
              <a:rPr lang="el-GR" dirty="0"/>
              <a:t> ντε </a:t>
            </a:r>
            <a:r>
              <a:rPr lang="el-GR" dirty="0" err="1"/>
              <a:t>Μπωβουάρ</a:t>
            </a:r>
            <a:r>
              <a:rPr lang="el-GR" dirty="0"/>
              <a:t> –κοινωνική κατασκευή </a:t>
            </a:r>
          </a:p>
          <a:p>
            <a:pPr lvl="2"/>
            <a:r>
              <a:rPr lang="el-GR" dirty="0" err="1"/>
              <a:t>Β΄κύμα</a:t>
            </a:r>
            <a:r>
              <a:rPr lang="el-GR" dirty="0"/>
              <a:t> γυναικεία καταπίεση- απελευθέρωση </a:t>
            </a:r>
          </a:p>
          <a:p>
            <a:pPr lvl="2"/>
            <a:r>
              <a:rPr lang="el-GR" dirty="0"/>
              <a:t>Βιολογικό φύλο </a:t>
            </a:r>
            <a:r>
              <a:rPr lang="en-US" dirty="0"/>
              <a:t>“sex’</a:t>
            </a:r>
            <a:r>
              <a:rPr lang="el-GR" dirty="0"/>
              <a:t> κοινωνικό φύλο </a:t>
            </a:r>
            <a:r>
              <a:rPr lang="en-US" dirty="0"/>
              <a:t>“gender”</a:t>
            </a:r>
          </a:p>
          <a:p>
            <a:pPr lvl="2"/>
            <a:r>
              <a:rPr lang="el-GR" dirty="0" err="1"/>
              <a:t>Εμφυλες</a:t>
            </a:r>
            <a:r>
              <a:rPr lang="el-GR" dirty="0"/>
              <a:t> σχέσεις </a:t>
            </a:r>
            <a:r>
              <a:rPr lang="en-US" dirty="0"/>
              <a:t>gendered relations 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466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FDB4F5-D2D8-42FD-81CC-8BB3A0DDD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88640"/>
            <a:ext cx="7793037" cy="1462087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343986-9A2B-4C85-A287-55CAE0CAC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017713"/>
            <a:ext cx="8559552" cy="4114800"/>
          </a:xfrm>
        </p:spPr>
        <p:txBody>
          <a:bodyPr/>
          <a:lstStyle/>
          <a:p>
            <a:pPr lvl="1"/>
            <a:r>
              <a:rPr lang="el-GR" dirty="0"/>
              <a:t>Πατριαρχική εξουσία δημόσια</a:t>
            </a:r>
            <a:r>
              <a:rPr lang="en-US" dirty="0"/>
              <a:t> </a:t>
            </a:r>
            <a:r>
              <a:rPr lang="el-GR" dirty="0"/>
              <a:t>- ιδιωτική σφαίρα</a:t>
            </a:r>
          </a:p>
          <a:p>
            <a:pPr lvl="2"/>
            <a:r>
              <a:rPr lang="en-US" dirty="0"/>
              <a:t>Kate Millet </a:t>
            </a:r>
            <a:r>
              <a:rPr lang="el-GR" dirty="0"/>
              <a:t>1971 πατριαρχία (πέρα από τους άνδρες /θεσμοί, κράτος, καπιταλιστικό πατριαρχικό κράτος </a:t>
            </a:r>
          </a:p>
          <a:p>
            <a:pPr lvl="2"/>
            <a:r>
              <a:rPr lang="el-GR" dirty="0"/>
              <a:t>Ριζοσπαστικές φεμινιστικές θεωρίες σώμα σεξουαλικότητα «το προσωπικό είναι πολιτικό» </a:t>
            </a:r>
          </a:p>
          <a:p>
            <a:pPr lvl="2"/>
            <a:r>
              <a:rPr lang="en-US" dirty="0"/>
              <a:t>Gayle Rubin “</a:t>
            </a:r>
            <a:r>
              <a:rPr lang="el-GR" dirty="0"/>
              <a:t>Σύστημα βιολογικού/κοινωνικού φύλου</a:t>
            </a:r>
            <a:endParaRPr lang="en-US" dirty="0"/>
          </a:p>
          <a:p>
            <a:pPr lvl="2"/>
            <a:r>
              <a:rPr lang="en-US" dirty="0"/>
              <a:t>Heidi Hartman” </a:t>
            </a:r>
            <a:r>
              <a:rPr lang="el-GR" dirty="0"/>
              <a:t>πατριαρχία/καπιταλισμός </a:t>
            </a:r>
          </a:p>
          <a:p>
            <a:pPr lvl="2"/>
            <a:r>
              <a:rPr lang="el-GR" dirty="0"/>
              <a:t>Καταμερισμός εργασίας = κοινό εργαλείο </a:t>
            </a:r>
          </a:p>
          <a:p>
            <a:pPr lvl="2"/>
            <a:r>
              <a:rPr lang="el-GR" dirty="0"/>
              <a:t>Ισορροπία = συζυγική οικογένεια διπλού εισοδήματος</a:t>
            </a:r>
            <a:r>
              <a:rPr lang="en-US" dirty="0"/>
              <a:t> </a:t>
            </a:r>
            <a:r>
              <a:rPr lang="el-GR" dirty="0"/>
              <a:t>  </a:t>
            </a:r>
            <a:endParaRPr lang="en-US" dirty="0"/>
          </a:p>
          <a:p>
            <a:pPr lvl="2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86565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FDB4F5-D2D8-42FD-81CC-8BB3A0DDD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88640"/>
            <a:ext cx="7793037" cy="1462087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343986-9A2B-4C85-A287-55CAE0CAC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017713"/>
            <a:ext cx="8559552" cy="4114800"/>
          </a:xfrm>
        </p:spPr>
        <p:txBody>
          <a:bodyPr/>
          <a:lstStyle/>
          <a:p>
            <a:pPr lvl="1"/>
            <a:r>
              <a:rPr lang="el-GR" dirty="0"/>
              <a:t>Το όρια της διάκρισης βιολογικού και κοινωνικού φύλου</a:t>
            </a:r>
            <a:endParaRPr lang="en-US" dirty="0"/>
          </a:p>
          <a:p>
            <a:pPr lvl="2"/>
            <a:r>
              <a:rPr lang="el-GR" dirty="0"/>
              <a:t>Κοινωνικοποίηση του βιολογικού   </a:t>
            </a:r>
            <a:r>
              <a:rPr lang="el-GR" dirty="0" err="1"/>
              <a:t>βιολογικοποίηση</a:t>
            </a:r>
            <a:r>
              <a:rPr lang="el-GR" dirty="0"/>
              <a:t> του κοινωνικού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Pierre Bourdieu </a:t>
            </a:r>
            <a:r>
              <a:rPr lang="el-GR" dirty="0" err="1"/>
              <a:t>φυσιοποιημένη</a:t>
            </a:r>
            <a:r>
              <a:rPr lang="el-GR" dirty="0"/>
              <a:t> κοινωνική κατασκευή σωματικές έξεις (</a:t>
            </a:r>
            <a:r>
              <a:rPr lang="en-US" dirty="0"/>
              <a:t>habitus</a:t>
            </a:r>
            <a:r>
              <a:rPr lang="el-GR" dirty="0"/>
              <a:t>) </a:t>
            </a:r>
            <a:endParaRPr lang="en-US" dirty="0"/>
          </a:p>
          <a:p>
            <a:pPr lvl="2"/>
            <a:r>
              <a:rPr lang="en-US" dirty="0">
                <a:solidFill>
                  <a:srgbClr val="FF0000"/>
                </a:solidFill>
              </a:rPr>
              <a:t>Judith Butler </a:t>
            </a:r>
            <a:r>
              <a:rPr lang="el-GR" dirty="0"/>
              <a:t>εσωτερίκευση κοινωνικών προδιαγραφών, </a:t>
            </a:r>
            <a:r>
              <a:rPr lang="el-GR" dirty="0" err="1"/>
              <a:t>παραστασιακές</a:t>
            </a:r>
            <a:r>
              <a:rPr lang="el-GR" dirty="0"/>
              <a:t> επιτελέσεις  </a:t>
            </a:r>
          </a:p>
        </p:txBody>
      </p:sp>
    </p:spTree>
    <p:extLst>
      <p:ext uri="{BB962C8B-B14F-4D97-AF65-F5344CB8AC3E}">
        <p14:creationId xmlns:p14="http://schemas.microsoft.com/office/powerpoint/2010/main" val="1191437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FDB4F5-D2D8-42FD-81CC-8BB3A0DDD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88640"/>
            <a:ext cx="7793037" cy="1462087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343986-9A2B-4C85-A287-55CAE0CAC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017713"/>
            <a:ext cx="8559552" cy="4114800"/>
          </a:xfrm>
        </p:spPr>
        <p:txBody>
          <a:bodyPr/>
          <a:lstStyle/>
          <a:p>
            <a:pPr lvl="1"/>
            <a:r>
              <a:rPr lang="el-GR" dirty="0"/>
              <a:t>Φεμινιστική θεωρία και πολιτική δράση  </a:t>
            </a:r>
          </a:p>
          <a:p>
            <a:pPr lvl="2"/>
            <a:r>
              <a:rPr lang="el-GR" dirty="0"/>
              <a:t> τυπική ισότητα (</a:t>
            </a:r>
            <a:r>
              <a:rPr lang="en-US" dirty="0"/>
              <a:t>de jure)</a:t>
            </a:r>
          </a:p>
          <a:p>
            <a:pPr lvl="2"/>
            <a:r>
              <a:rPr lang="el-GR" dirty="0"/>
              <a:t>Ουσιαστική ισότητα (</a:t>
            </a:r>
            <a:r>
              <a:rPr lang="en-US" dirty="0"/>
              <a:t>de facto)</a:t>
            </a:r>
            <a:r>
              <a:rPr lang="el-GR" dirty="0"/>
              <a:t> </a:t>
            </a:r>
          </a:p>
          <a:p>
            <a:pPr lvl="2"/>
            <a:r>
              <a:rPr lang="el-GR" dirty="0"/>
              <a:t>Απελευθέρωση των γυναικών </a:t>
            </a:r>
          </a:p>
          <a:p>
            <a:pPr lvl="2"/>
            <a:r>
              <a:rPr lang="el-GR" dirty="0"/>
              <a:t>Αλλαγή του συμβολαίου του φύλου (</a:t>
            </a:r>
            <a:r>
              <a:rPr lang="en-US" dirty="0"/>
              <a:t>gender contract) </a:t>
            </a:r>
          </a:p>
          <a:p>
            <a:pPr lvl="2"/>
            <a:r>
              <a:rPr lang="el-GR" dirty="0"/>
              <a:t>Κατάργηση του φύλου </a:t>
            </a:r>
            <a:r>
              <a:rPr lang="en-US" dirty="0"/>
              <a:t> </a:t>
            </a:r>
            <a:r>
              <a:rPr lang="el-GR" dirty="0"/>
              <a:t> </a:t>
            </a:r>
            <a:endParaRPr lang="en-US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95812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E1FABB-46B7-437E-8DB2-338F0160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14487"/>
          </a:xfrm>
        </p:spPr>
        <p:txBody>
          <a:bodyPr/>
          <a:lstStyle/>
          <a:p>
            <a:endParaRPr lang="el-GR" sz="3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9F79E18-C198-4172-A227-BB6340E23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844824"/>
            <a:ext cx="8199512" cy="4248472"/>
          </a:xfrm>
        </p:spPr>
        <p:txBody>
          <a:bodyPr/>
          <a:lstStyle/>
          <a:p>
            <a:r>
              <a:rPr lang="el-GR" dirty="0">
                <a:solidFill>
                  <a:schemeClr val="tx2"/>
                </a:solidFill>
              </a:rPr>
              <a:t>1.2. Φεμινιστικές κριτικές κράτους πρόνοιας (4 λόγοι)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Οι γυναίκες πλειονότητα των αποδεκτών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Πλειονότητα των εργαζομένων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Παρεμβαίνουν στις σχέσεις των φύλων 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Διαμορφώνουν πρότυπα φύλου 	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51950468"/>
      </p:ext>
    </p:extLst>
  </p:cSld>
  <p:clrMapOvr>
    <a:masterClrMapping/>
  </p:clrMapOvr>
</p:sld>
</file>

<file path=ppt/theme/theme1.xml><?xml version="1.0" encoding="utf-8"?>
<a:theme xmlns:a="http://schemas.openxmlformats.org/drawingml/2006/main" name="Δίχρωμος συνδυασμός">
  <a:themeElements>
    <a:clrScheme name="Δίχρωμος συνδυασμός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Δίχρωμος συνδυασμός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Δίχρωμος συνδυασμός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χρωμος συνδυασμός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χρωμος συνδυασμός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ίχρωμος συνδυασμός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ίχρωμος συνδυασμός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ίχρωμος συνδυασμός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3076</TotalTime>
  <Words>871</Words>
  <Application>Microsoft Office PowerPoint</Application>
  <PresentationFormat>Προβολή στην οθόνη (4:3)</PresentationFormat>
  <Paragraphs>171</Paragraphs>
  <Slides>22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6" baseType="lpstr">
      <vt:lpstr>Calibri</vt:lpstr>
      <vt:lpstr>Tahoma</vt:lpstr>
      <vt:lpstr>Wingdings</vt:lpstr>
      <vt:lpstr>Δίχρωμος συνδυασμός</vt:lpstr>
      <vt:lpstr>Το φύλο της κοινωνικής πολιτικής    </vt:lpstr>
      <vt:lpstr>Το φύλο της  κοινωνικής πολιτικής </vt:lpstr>
      <vt:lpstr> </vt:lpstr>
      <vt:lpstr>1 Φύλο και κράτος πρόνοιας 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1.3 Εμφυλα καθεστώτα ευημερίας (welfare regimes) (post 1975)    </vt:lpstr>
      <vt:lpstr>Παρουσίαση του PowerPoint</vt:lpstr>
      <vt:lpstr>Παρουσίαση του PowerPoint</vt:lpstr>
      <vt:lpstr>Παρουσίαση του PowerPoint</vt:lpstr>
      <vt:lpstr>2. Οικογένεια, αναπαραγωγή, μητρότητα </vt:lpstr>
      <vt:lpstr>Παρουσίαση του PowerPoint</vt:lpstr>
      <vt:lpstr>      </vt:lpstr>
      <vt:lpstr>3. Φροντίδα, οικιακή εργασία, κοινωνικές υποδομές 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έμφυλη βία. Ένα έγκλημα με παγκόσμιες διαστάσεις</dc:title>
  <dc:creator>Maria</dc:creator>
  <cp:lastModifiedBy> </cp:lastModifiedBy>
  <cp:revision>95</cp:revision>
  <dcterms:created xsi:type="dcterms:W3CDTF">2013-11-20T09:41:20Z</dcterms:created>
  <dcterms:modified xsi:type="dcterms:W3CDTF">2020-04-03T07:13:22Z</dcterms:modified>
</cp:coreProperties>
</file>