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7" r:id="rId1"/>
  </p:sldMasterIdLst>
  <p:notesMasterIdLst>
    <p:notesMasterId r:id="rId24"/>
  </p:notesMasterIdLst>
  <p:sldIdLst>
    <p:sldId id="256" r:id="rId2"/>
    <p:sldId id="257" r:id="rId3"/>
    <p:sldId id="308" r:id="rId4"/>
    <p:sldId id="288" r:id="rId5"/>
    <p:sldId id="301" r:id="rId6"/>
    <p:sldId id="289" r:id="rId7"/>
    <p:sldId id="302" r:id="rId8"/>
    <p:sldId id="303" r:id="rId9"/>
    <p:sldId id="292" r:id="rId10"/>
    <p:sldId id="304" r:id="rId11"/>
    <p:sldId id="306" r:id="rId12"/>
    <p:sldId id="305" r:id="rId13"/>
    <p:sldId id="307" r:id="rId14"/>
    <p:sldId id="297" r:id="rId15"/>
    <p:sldId id="291" r:id="rId16"/>
    <p:sldId id="296" r:id="rId17"/>
    <p:sldId id="295" r:id="rId18"/>
    <p:sldId id="294" r:id="rId19"/>
    <p:sldId id="293" r:id="rId20"/>
    <p:sldId id="298" r:id="rId21"/>
    <p:sldId id="299" r:id="rId22"/>
    <p:sldId id="300" r:id="rId23"/>
  </p:sldIdLst>
  <p:sldSz cx="9144000" cy="6858000" type="screen4x3"/>
  <p:notesSz cx="6858000" cy="9144000"/>
  <p:defaultTextStyle>
    <a:defPPr>
      <a:defRPr lang="el-G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4295" autoAdjust="0"/>
    <p:restoredTop sz="94660"/>
  </p:normalViewPr>
  <p:slideViewPr>
    <p:cSldViewPr>
      <p:cViewPr>
        <p:scale>
          <a:sx n="66" d="100"/>
          <a:sy n="66" d="100"/>
        </p:scale>
        <p:origin x="948" y="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02661F-52AC-443C-BDA5-DA669FF7471D}" type="datetimeFigureOut">
              <a:rPr lang="el-GR" smtClean="0"/>
              <a:t>2/4/2020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BD2459-1309-43BB-AA63-CC26A9F5EEB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616814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4BD2459-1309-43BB-AA63-CC26A9F5EEB6}" type="slidenum">
              <a:rPr lang="el-GR" smtClean="0"/>
              <a:t>11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389127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458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19459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9460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l-GR"/>
              </a:p>
            </p:txBody>
          </p:sp>
          <p:sp>
            <p:nvSpPr>
              <p:cNvPr id="19461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l-GR"/>
              </a:p>
            </p:txBody>
          </p:sp>
        </p:grpSp>
        <p:grpSp>
          <p:nvGrpSpPr>
            <p:cNvPr id="19462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9463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l-GR"/>
              </a:p>
            </p:txBody>
          </p:sp>
          <p:sp>
            <p:nvSpPr>
              <p:cNvPr id="19464" name="Rectangle 8"/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l-GR"/>
              </a:p>
            </p:txBody>
          </p:sp>
        </p:grpSp>
        <p:sp>
          <p:nvSpPr>
            <p:cNvPr id="19465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9466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9467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l-GR"/>
            </a:p>
          </p:txBody>
        </p:sp>
      </p:grpSp>
      <p:sp>
        <p:nvSpPr>
          <p:cNvPr id="194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r>
              <a:rPr lang="el-GR"/>
              <a:t>Κάντε κλικ για επεξεργασία του τίτλου</a:t>
            </a:r>
          </a:p>
        </p:txBody>
      </p:sp>
      <p:sp>
        <p:nvSpPr>
          <p:cNvPr id="194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19470" name="Rectangle 14"/>
          <p:cNvSpPr>
            <a:spLocks noGrp="1" noChangeArrowheads="1"/>
          </p:cNvSpPr>
          <p:nvPr>
            <p:ph type="dt" sz="half" idx="2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l-GR"/>
          </a:p>
        </p:txBody>
      </p:sp>
      <p:sp>
        <p:nvSpPr>
          <p:cNvPr id="19471" name="Rectangle 15"/>
          <p:cNvSpPr>
            <a:spLocks noGrp="1" noChangeArrowheads="1"/>
          </p:cNvSpPr>
          <p:nvPr>
            <p:ph type="ftr" sz="quarter" idx="3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l-GR"/>
          </a:p>
        </p:txBody>
      </p:sp>
      <p:sp>
        <p:nvSpPr>
          <p:cNvPr id="19472" name="Rectangle 1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C41C5C66-4E41-4A22-ACF2-90F1C7F39F34}" type="slidenum">
              <a:rPr lang="el-GR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B75F34C-D9C2-4178-BBD8-204A607F36E7}" type="slidenum">
              <a:rPr lang="el-GR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9FFFFE-8206-4BE6-85A2-521074CC78B4}" type="slidenum">
              <a:rPr lang="el-GR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D7DE04-B550-42A6-B5F3-C5D286068FEE}" type="slidenum">
              <a:rPr lang="el-GR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06F893-2EC1-4153-9C93-93E817F81E63}" type="slidenum">
              <a:rPr lang="el-GR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260194-BF79-4668-B562-11A0ACCE8EA7}" type="slidenum">
              <a:rPr lang="el-GR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53DBA05-1D02-4A3E-8D11-0A63C3BDDFD9}" type="slidenum">
              <a:rPr lang="el-GR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5A61266-A920-49A3-BF5F-045A1EBD0DC4}" type="slidenum">
              <a:rPr lang="el-GR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618062-92E5-4161-8968-FA0A8C5FB5DC}" type="slidenum">
              <a:rPr lang="el-GR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24CEA9-BA44-4EF6-9E34-85410A445A3C}" type="slidenum">
              <a:rPr lang="el-GR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AD2C85-E1AA-43D2-8AE5-846669C8AD3E}" type="slidenum">
              <a:rPr lang="el-GR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el-GR" sz="2400"/>
          </a:p>
        </p:txBody>
      </p:sp>
      <p:sp>
        <p:nvSpPr>
          <p:cNvPr id="18435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el-GR" sz="2400"/>
          </a:p>
        </p:txBody>
      </p:sp>
      <p:sp>
        <p:nvSpPr>
          <p:cNvPr id="18436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el-GR" sz="2400"/>
          </a:p>
        </p:txBody>
      </p:sp>
      <p:sp>
        <p:nvSpPr>
          <p:cNvPr id="18437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el-GR" sz="2400"/>
          </a:p>
        </p:txBody>
      </p:sp>
      <p:sp>
        <p:nvSpPr>
          <p:cNvPr id="18438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el-GR" sz="2400"/>
          </a:p>
        </p:txBody>
      </p:sp>
      <p:sp>
        <p:nvSpPr>
          <p:cNvPr id="18439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el-GR" sz="2400"/>
          </a:p>
        </p:txBody>
      </p:sp>
      <p:sp>
        <p:nvSpPr>
          <p:cNvPr id="18440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el-GR" sz="2400"/>
          </a:p>
        </p:txBody>
      </p:sp>
      <p:sp>
        <p:nvSpPr>
          <p:cNvPr id="18441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l-GR"/>
              <a:t>Κάντε κλικ για επεξεργασία του τίτλου</a:t>
            </a:r>
          </a:p>
        </p:txBody>
      </p:sp>
      <p:sp>
        <p:nvSpPr>
          <p:cNvPr id="18442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184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l-GR"/>
          </a:p>
        </p:txBody>
      </p:sp>
      <p:sp>
        <p:nvSpPr>
          <p:cNvPr id="184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l-GR"/>
          </a:p>
        </p:txBody>
      </p:sp>
      <p:sp>
        <p:nvSpPr>
          <p:cNvPr id="184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19CF13F8-9E65-48CE-AD30-05CFF5D574AF}" type="slidenum">
              <a:rPr lang="el-GR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  <p:sldLayoutId id="2147483659" r:id="rId2"/>
    <p:sldLayoutId id="2147483660" r:id="rId3"/>
    <p:sldLayoutId id="2147483661" r:id="rId4"/>
    <p:sldLayoutId id="2147483662" r:id="rId5"/>
    <p:sldLayoutId id="2147483663" r:id="rId6"/>
    <p:sldLayoutId id="2147483664" r:id="rId7"/>
    <p:sldLayoutId id="2147483665" r:id="rId8"/>
    <p:sldLayoutId id="2147483666" r:id="rId9"/>
    <p:sldLayoutId id="2147483667" r:id="rId10"/>
    <p:sldLayoutId id="2147483668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4" name="Rectangle 6"/>
          <p:cNvSpPr>
            <a:spLocks noGrp="1" noChangeArrowheads="1"/>
          </p:cNvSpPr>
          <p:nvPr>
            <p:ph type="ctrTitle"/>
          </p:nvPr>
        </p:nvSpPr>
        <p:spPr>
          <a:xfrm>
            <a:off x="971600" y="1870626"/>
            <a:ext cx="7772400" cy="1462088"/>
          </a:xfrm>
        </p:spPr>
        <p:txBody>
          <a:bodyPr anchor="ctr"/>
          <a:lstStyle/>
          <a:p>
            <a:pPr algn="ctr"/>
            <a:r>
              <a:rPr lang="el-GR" sz="4000" dirty="0">
                <a:solidFill>
                  <a:srgbClr val="FF0000"/>
                </a:solidFill>
              </a:rPr>
              <a:t>Το φύλο της κοινωνικής πολιτικής </a:t>
            </a:r>
            <a:br>
              <a:rPr lang="el-GR" sz="4000" dirty="0">
                <a:solidFill>
                  <a:srgbClr val="FF0000"/>
                </a:solidFill>
              </a:rPr>
            </a:br>
            <a:br>
              <a:rPr lang="el-GR" sz="4000" dirty="0">
                <a:solidFill>
                  <a:srgbClr val="FF0000"/>
                </a:solidFill>
              </a:rPr>
            </a:br>
            <a:r>
              <a:rPr lang="el-GR" sz="2400" dirty="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1187450" y="3573463"/>
            <a:ext cx="6984950" cy="1968500"/>
          </a:xfrm>
        </p:spPr>
        <p:txBody>
          <a:bodyPr anchor="ctr"/>
          <a:lstStyle/>
          <a:p>
            <a:pPr>
              <a:lnSpc>
                <a:spcPct val="80000"/>
              </a:lnSpc>
            </a:pPr>
            <a:endParaRPr lang="el-GR" sz="2800" dirty="0"/>
          </a:p>
          <a:p>
            <a:pPr>
              <a:lnSpc>
                <a:spcPct val="80000"/>
              </a:lnSpc>
            </a:pPr>
            <a:r>
              <a:rPr lang="el-GR" sz="2800" dirty="0"/>
              <a:t>(εκδόσεις  Μεταίχμιο) </a:t>
            </a:r>
          </a:p>
          <a:p>
            <a:pPr>
              <a:lnSpc>
                <a:spcPct val="80000"/>
              </a:lnSpc>
            </a:pPr>
            <a:endParaRPr lang="el-GR" sz="2800" dirty="0"/>
          </a:p>
          <a:p>
            <a:pPr>
              <a:lnSpc>
                <a:spcPct val="80000"/>
              </a:lnSpc>
            </a:pPr>
            <a:endParaRPr lang="el-GR" sz="2800" dirty="0"/>
          </a:p>
          <a:p>
            <a:pPr>
              <a:lnSpc>
                <a:spcPct val="80000"/>
              </a:lnSpc>
            </a:pPr>
            <a:r>
              <a:rPr lang="el-GR" sz="2800" dirty="0"/>
              <a:t>Μάθημα «Εισαγωγή στις σπουδές φύλου» </a:t>
            </a:r>
          </a:p>
          <a:p>
            <a:pPr>
              <a:lnSpc>
                <a:spcPct val="80000"/>
              </a:lnSpc>
            </a:pPr>
            <a:r>
              <a:rPr lang="el-GR" sz="2800" dirty="0"/>
              <a:t>Τμήμα Κοινωνικής πολιτικής </a:t>
            </a:r>
          </a:p>
          <a:p>
            <a:pPr>
              <a:lnSpc>
                <a:spcPct val="80000"/>
              </a:lnSpc>
            </a:pPr>
            <a:r>
              <a:rPr lang="el-GR" sz="2800" dirty="0"/>
              <a:t>ΠΑΝΤΕΙΟ ΠΑΝΕΠΙΣΤΗΜΙΟ </a:t>
            </a:r>
          </a:p>
          <a:p>
            <a:pPr>
              <a:lnSpc>
                <a:spcPct val="80000"/>
              </a:lnSpc>
            </a:pPr>
            <a:endParaRPr lang="el-GR" sz="2800" b="1" dirty="0">
              <a:solidFill>
                <a:schemeClr val="accent1"/>
              </a:solidFill>
            </a:endParaRPr>
          </a:p>
          <a:p>
            <a:pPr>
              <a:lnSpc>
                <a:spcPct val="80000"/>
              </a:lnSpc>
            </a:pPr>
            <a:endParaRPr lang="el-GR" sz="2800" dirty="0">
              <a:solidFill>
                <a:schemeClr val="accent1"/>
              </a:solidFill>
            </a:endParaRPr>
          </a:p>
          <a:p>
            <a:pPr>
              <a:lnSpc>
                <a:spcPct val="80000"/>
              </a:lnSpc>
            </a:pPr>
            <a:r>
              <a:rPr lang="el-GR" sz="2800" dirty="0">
                <a:solidFill>
                  <a:schemeClr val="hlink"/>
                </a:solidFill>
              </a:rPr>
              <a:t>ΜΑΡΙΑ ΣΤΡΑΤΗΓΑΚΗ</a:t>
            </a:r>
            <a:r>
              <a:rPr lang="el-GR" sz="2400" dirty="0">
                <a:solidFill>
                  <a:schemeClr val="hlink"/>
                </a:solidFill>
              </a:rPr>
              <a:t> </a:t>
            </a:r>
          </a:p>
          <a:p>
            <a:pPr>
              <a:lnSpc>
                <a:spcPct val="80000"/>
              </a:lnSpc>
            </a:pPr>
            <a:endParaRPr lang="el-GR" sz="2400" dirty="0">
              <a:solidFill>
                <a:schemeClr val="hlink"/>
              </a:solidFill>
            </a:endParaRP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DE1FABB-46B7-437E-8DB2-338F01604F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0938" y="214313"/>
            <a:ext cx="7793037" cy="1414487"/>
          </a:xfrm>
        </p:spPr>
        <p:txBody>
          <a:bodyPr/>
          <a:lstStyle/>
          <a:p>
            <a:endParaRPr lang="el-GR" sz="3600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D9F79E18-C198-4172-A227-BB6340E238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5576" y="1844824"/>
            <a:ext cx="8199512" cy="4248472"/>
          </a:xfrm>
        </p:spPr>
        <p:txBody>
          <a:bodyPr/>
          <a:lstStyle/>
          <a:p>
            <a:pPr lvl="1"/>
            <a:r>
              <a:rPr lang="el-GR" dirty="0"/>
              <a:t>Προσεγγίσεις του κράτους πρόνοιας ως προς τις γυναίκες </a:t>
            </a:r>
          </a:p>
          <a:p>
            <a:pPr lvl="2"/>
            <a:r>
              <a:rPr lang="en-US" dirty="0">
                <a:solidFill>
                  <a:srgbClr val="FF0000"/>
                </a:solidFill>
              </a:rPr>
              <a:t>Elisabeth Wilson </a:t>
            </a:r>
            <a:r>
              <a:rPr lang="el-GR" dirty="0"/>
              <a:t>κρατική οργάνωση της οικογενειακής ζωής </a:t>
            </a:r>
          </a:p>
          <a:p>
            <a:pPr lvl="2"/>
            <a:r>
              <a:rPr lang="en-US" dirty="0">
                <a:solidFill>
                  <a:srgbClr val="FF0000"/>
                </a:solidFill>
              </a:rPr>
              <a:t>Gillian Pascal- Hilary Rose </a:t>
            </a:r>
            <a:r>
              <a:rPr lang="el-GR" dirty="0"/>
              <a:t>πατριαρχικός τρόπος ανάπτυξης του κράτους για τις ανάγκες της καπιταλιστικής παραγωγής</a:t>
            </a:r>
          </a:p>
          <a:p>
            <a:pPr lvl="2"/>
            <a:r>
              <a:rPr lang="el-GR" dirty="0"/>
              <a:t>Παράδειγμα η </a:t>
            </a:r>
            <a:r>
              <a:rPr lang="el-GR" dirty="0" err="1"/>
              <a:t>έμφυλη</a:t>
            </a:r>
            <a:r>
              <a:rPr lang="el-GR" dirty="0"/>
              <a:t> βία </a:t>
            </a:r>
          </a:p>
          <a:p>
            <a:endParaRPr lang="el-GR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3668905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DE1FABB-46B7-437E-8DB2-338F01604F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0938" y="214313"/>
            <a:ext cx="7793037" cy="1414487"/>
          </a:xfrm>
        </p:spPr>
        <p:txBody>
          <a:bodyPr/>
          <a:lstStyle/>
          <a:p>
            <a:endParaRPr lang="el-GR" sz="3600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D9F79E18-C198-4172-A227-BB6340E238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504" y="1844824"/>
            <a:ext cx="8847584" cy="4248472"/>
          </a:xfrm>
        </p:spPr>
        <p:txBody>
          <a:bodyPr/>
          <a:lstStyle/>
          <a:p>
            <a:pPr lvl="1"/>
            <a:r>
              <a:rPr lang="el-GR" dirty="0" err="1"/>
              <a:t>Εμφυλο</a:t>
            </a:r>
            <a:r>
              <a:rPr lang="el-GR" dirty="0"/>
              <a:t> κράτος πρόνοιας και διεκδικήσεις των γυναικών </a:t>
            </a:r>
          </a:p>
          <a:p>
            <a:pPr lvl="2"/>
            <a:r>
              <a:rPr lang="el-GR" dirty="0"/>
              <a:t>Φορέας αναπαραγωγής της </a:t>
            </a:r>
            <a:r>
              <a:rPr lang="el-GR" dirty="0" err="1"/>
              <a:t>έμφυλης</a:t>
            </a:r>
            <a:r>
              <a:rPr lang="el-GR" dirty="0"/>
              <a:t> κοινωνίας </a:t>
            </a:r>
          </a:p>
          <a:p>
            <a:pPr lvl="2"/>
            <a:r>
              <a:rPr lang="el-GR" dirty="0">
                <a:solidFill>
                  <a:srgbClr val="FF0000"/>
                </a:solidFill>
              </a:rPr>
              <a:t>ΑΝΤΙΦΑΣΗ </a:t>
            </a:r>
          </a:p>
          <a:p>
            <a:pPr lvl="2"/>
            <a:r>
              <a:rPr lang="el-GR" dirty="0"/>
              <a:t>Υποστηρίζουν ατομικές και βραχυπρόθεσμες ανάγκες των γυναικών</a:t>
            </a:r>
          </a:p>
          <a:p>
            <a:pPr lvl="2"/>
            <a:r>
              <a:rPr lang="el-GR" dirty="0"/>
              <a:t>Αναπαράγει μακροπρόθεσμα τα κοινωνικά πρότυπα</a:t>
            </a:r>
          </a:p>
          <a:p>
            <a:pPr lvl="2"/>
            <a:r>
              <a:rPr lang="el-GR" dirty="0"/>
              <a:t>Αιτήματα για </a:t>
            </a:r>
            <a:r>
              <a:rPr lang="el-GR" dirty="0">
                <a:solidFill>
                  <a:srgbClr val="FF0000"/>
                </a:solidFill>
              </a:rPr>
              <a:t>περισσότερο</a:t>
            </a:r>
            <a:r>
              <a:rPr lang="el-GR" dirty="0"/>
              <a:t> &amp; </a:t>
            </a:r>
            <a:r>
              <a:rPr lang="el-GR" dirty="0">
                <a:solidFill>
                  <a:srgbClr val="FF0000"/>
                </a:solidFill>
              </a:rPr>
              <a:t>καλύτερο</a:t>
            </a:r>
            <a:r>
              <a:rPr lang="el-GR" dirty="0"/>
              <a:t> κράτος πρόνοιας</a:t>
            </a:r>
          </a:p>
          <a:p>
            <a:pPr lvl="2"/>
            <a:r>
              <a:rPr lang="el-GR" dirty="0"/>
              <a:t>Εξάρτηση από το </a:t>
            </a:r>
            <a:r>
              <a:rPr lang="el-GR" dirty="0">
                <a:solidFill>
                  <a:srgbClr val="FF0000"/>
                </a:solidFill>
              </a:rPr>
              <a:t>κράτος </a:t>
            </a:r>
            <a:r>
              <a:rPr lang="en-US" dirty="0"/>
              <a:t>vs</a:t>
            </a:r>
            <a:r>
              <a:rPr lang="el-GR" dirty="0"/>
              <a:t>. </a:t>
            </a:r>
            <a:r>
              <a:rPr lang="el-GR" dirty="0">
                <a:solidFill>
                  <a:srgbClr val="FF0000"/>
                </a:solidFill>
              </a:rPr>
              <a:t>Οικογένεια??? </a:t>
            </a:r>
            <a:r>
              <a:rPr lang="el-GR" dirty="0"/>
              <a:t> </a:t>
            </a:r>
          </a:p>
          <a:p>
            <a:endParaRPr lang="el-GR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9701116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DE1FABB-46B7-437E-8DB2-338F01604F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0938" y="214313"/>
            <a:ext cx="7793037" cy="1414487"/>
          </a:xfrm>
        </p:spPr>
        <p:txBody>
          <a:bodyPr/>
          <a:lstStyle/>
          <a:p>
            <a:r>
              <a:rPr lang="el-GR" sz="3600" dirty="0"/>
              <a:t>1.3 </a:t>
            </a:r>
            <a:r>
              <a:rPr lang="el-GR" sz="3600" dirty="0" err="1"/>
              <a:t>Εμφυλα</a:t>
            </a:r>
            <a:r>
              <a:rPr lang="el-GR" sz="3600" dirty="0"/>
              <a:t> καθεστώτα ευημερίας</a:t>
            </a:r>
            <a:br>
              <a:rPr lang="el-GR" sz="3600" dirty="0"/>
            </a:br>
            <a:r>
              <a:rPr lang="en-US" sz="3600" dirty="0"/>
              <a:t>(welfare regimes)</a:t>
            </a:r>
            <a:r>
              <a:rPr lang="el-GR" sz="3600" dirty="0"/>
              <a:t> (</a:t>
            </a:r>
            <a:r>
              <a:rPr lang="en-US" sz="3600" dirty="0"/>
              <a:t>post </a:t>
            </a:r>
            <a:r>
              <a:rPr lang="el-GR" sz="3600" dirty="0"/>
              <a:t>1975)  </a:t>
            </a:r>
            <a:r>
              <a:rPr lang="en-US" sz="3600" dirty="0"/>
              <a:t> </a:t>
            </a:r>
            <a:r>
              <a:rPr lang="el-GR" sz="3600" dirty="0"/>
              <a:t> 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D9F79E18-C198-4172-A227-BB6340E238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5536" y="1844824"/>
            <a:ext cx="8559552" cy="4248472"/>
          </a:xfrm>
        </p:spPr>
        <p:txBody>
          <a:bodyPr/>
          <a:lstStyle/>
          <a:p>
            <a:pPr lvl="2"/>
            <a:r>
              <a:rPr lang="el-GR" dirty="0">
                <a:solidFill>
                  <a:srgbClr val="FF0000"/>
                </a:solidFill>
              </a:rPr>
              <a:t>Κατάταξη </a:t>
            </a:r>
            <a:r>
              <a:rPr lang="en-US" dirty="0" err="1">
                <a:solidFill>
                  <a:srgbClr val="FF0000"/>
                </a:solidFill>
              </a:rPr>
              <a:t>Esping</a:t>
            </a:r>
            <a:r>
              <a:rPr lang="en-US" dirty="0">
                <a:solidFill>
                  <a:srgbClr val="FF0000"/>
                </a:solidFill>
              </a:rPr>
              <a:t>-Andersen</a:t>
            </a:r>
          </a:p>
          <a:p>
            <a:pPr lvl="2"/>
            <a:r>
              <a:rPr lang="el-GR" dirty="0"/>
              <a:t>Φιλελεύθερο,</a:t>
            </a:r>
          </a:p>
          <a:p>
            <a:pPr lvl="2"/>
            <a:r>
              <a:rPr lang="el-GR" dirty="0"/>
              <a:t>Συντηρητικό -</a:t>
            </a:r>
            <a:r>
              <a:rPr lang="el-GR" dirty="0" err="1"/>
              <a:t>Κορπορατιστικό</a:t>
            </a:r>
            <a:r>
              <a:rPr lang="el-GR" dirty="0"/>
              <a:t>,</a:t>
            </a:r>
          </a:p>
          <a:p>
            <a:pPr lvl="2"/>
            <a:r>
              <a:rPr lang="el-GR" dirty="0"/>
              <a:t>Σοσιαλδημοκρατικό</a:t>
            </a:r>
          </a:p>
          <a:p>
            <a:pPr marL="914400" lvl="2" indent="0">
              <a:buNone/>
            </a:pPr>
            <a:r>
              <a:rPr lang="el-GR" dirty="0">
                <a:solidFill>
                  <a:srgbClr val="FF0000"/>
                </a:solidFill>
              </a:rPr>
              <a:t>ΚΡΙΤΗΡΙΑ</a:t>
            </a:r>
          </a:p>
          <a:p>
            <a:pPr lvl="2"/>
            <a:r>
              <a:rPr lang="el-GR" dirty="0"/>
              <a:t>Απαραίτητα αγαθά κοινωνικό δικαίωμα</a:t>
            </a:r>
          </a:p>
          <a:p>
            <a:pPr lvl="2"/>
            <a:r>
              <a:rPr lang="el-GR" dirty="0"/>
              <a:t>Κοινωνικά αγαθά είναι καθολικά</a:t>
            </a:r>
          </a:p>
          <a:p>
            <a:pPr lvl="2"/>
            <a:r>
              <a:rPr lang="el-GR" dirty="0"/>
              <a:t>Κοινωνική προστασία (σχέση κράτος/αγορά/οικογένεια)  </a:t>
            </a:r>
          </a:p>
          <a:p>
            <a:pPr lvl="1"/>
            <a:endParaRPr lang="el-GR" dirty="0"/>
          </a:p>
          <a:p>
            <a:endParaRPr lang="el-GR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85620475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DE1FABB-46B7-437E-8DB2-338F01604F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0938" y="214313"/>
            <a:ext cx="7793037" cy="1414487"/>
          </a:xfrm>
        </p:spPr>
        <p:txBody>
          <a:bodyPr/>
          <a:lstStyle/>
          <a:p>
            <a:endParaRPr lang="el-GR" sz="3600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D9F79E18-C198-4172-A227-BB6340E238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5536" y="1844824"/>
            <a:ext cx="8559552" cy="4248472"/>
          </a:xfrm>
        </p:spPr>
        <p:txBody>
          <a:bodyPr/>
          <a:lstStyle/>
          <a:p>
            <a:pPr lvl="1"/>
            <a:r>
              <a:rPr lang="el-GR" dirty="0"/>
              <a:t>Η οικογένεια και το φύλο στη διαμόρφωση του κράτους ευημερίας</a:t>
            </a:r>
          </a:p>
          <a:p>
            <a:pPr lvl="2"/>
            <a:r>
              <a:rPr lang="en-US" dirty="0">
                <a:solidFill>
                  <a:srgbClr val="FF0000"/>
                </a:solidFill>
              </a:rPr>
              <a:t>Jane Lewis </a:t>
            </a:r>
            <a:r>
              <a:rPr lang="el-GR" dirty="0"/>
              <a:t>πρότυπο οικογένειας που προωθούν </a:t>
            </a:r>
            <a:r>
              <a:rPr lang="en-US" dirty="0">
                <a:solidFill>
                  <a:srgbClr val="FF0000"/>
                </a:solidFill>
              </a:rPr>
              <a:t>Diane Sainsbury </a:t>
            </a:r>
            <a:r>
              <a:rPr lang="el-GR" dirty="0"/>
              <a:t>νέα περισσότερα κριτήρια (όχι μόνο του). Διατύπωση δύο προτύπων κράτους πρόνοιας</a:t>
            </a:r>
          </a:p>
          <a:p>
            <a:pPr lvl="2"/>
            <a:r>
              <a:rPr lang="en-US" dirty="0"/>
              <a:t>1. </a:t>
            </a:r>
            <a:r>
              <a:rPr lang="el-GR" dirty="0"/>
              <a:t>Πρότυπο του άνδρα κουβαλητή (</a:t>
            </a:r>
            <a:r>
              <a:rPr lang="en-US" dirty="0">
                <a:solidFill>
                  <a:srgbClr val="FF0000"/>
                </a:solidFill>
              </a:rPr>
              <a:t>male breadwinner model) </a:t>
            </a:r>
          </a:p>
          <a:p>
            <a:pPr lvl="2"/>
            <a:r>
              <a:rPr lang="en-US" dirty="0"/>
              <a:t>2. </a:t>
            </a:r>
            <a:r>
              <a:rPr lang="el-GR" dirty="0"/>
              <a:t>Εξατομικευμένο πρότυπο </a:t>
            </a:r>
            <a:r>
              <a:rPr lang="en-US" dirty="0"/>
              <a:t>(</a:t>
            </a:r>
            <a:r>
              <a:rPr lang="en-US" dirty="0">
                <a:solidFill>
                  <a:srgbClr val="FF0000"/>
                </a:solidFill>
              </a:rPr>
              <a:t>individual model) </a:t>
            </a:r>
          </a:p>
          <a:p>
            <a:pPr marL="914400" lvl="2" indent="0">
              <a:buNone/>
            </a:pPr>
            <a:r>
              <a:rPr lang="el-GR" dirty="0">
                <a:solidFill>
                  <a:srgbClr val="FF0000"/>
                </a:solidFill>
              </a:rPr>
              <a:t>ΠΙΝΑΚΑΣ</a:t>
            </a:r>
          </a:p>
          <a:p>
            <a:pPr marL="914400" lvl="2" indent="0">
              <a:buNone/>
            </a:pPr>
            <a:r>
              <a:rPr lang="el-GR" dirty="0">
                <a:solidFill>
                  <a:srgbClr val="FF0000"/>
                </a:solidFill>
              </a:rPr>
              <a:t>ΠΕΔΙΑ ΔΙΑΦΟΡΟΠΟΙΗΣΗΣ ΤΟΥ ΚΡΑΤΟΥΣ ΠΡΟΝΟΙΑΣ </a:t>
            </a:r>
            <a:endParaRPr lang="en-US" dirty="0">
              <a:solidFill>
                <a:srgbClr val="FF0000"/>
              </a:solidFill>
            </a:endParaRPr>
          </a:p>
          <a:p>
            <a:pPr lvl="2"/>
            <a:endParaRPr lang="en-US" dirty="0">
              <a:solidFill>
                <a:srgbClr val="FF0000"/>
              </a:solidFill>
            </a:endParaRPr>
          </a:p>
          <a:p>
            <a:pPr lvl="2"/>
            <a:endParaRPr lang="el-GR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862225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Πίνακας 2">
            <a:extLst>
              <a:ext uri="{FF2B5EF4-FFF2-40B4-BE49-F238E27FC236}">
                <a16:creationId xmlns:a16="http://schemas.microsoft.com/office/drawing/2014/main" id="{056DAF7C-DA5B-4869-B7B2-C8CBCB7BF3D9}"/>
              </a:ext>
            </a:extLst>
          </p:cNvPr>
          <p:cNvGraphicFramePr>
            <a:graphicFrameLocks noGrp="1"/>
          </p:cNvGraphicFramePr>
          <p:nvPr/>
        </p:nvGraphicFramePr>
        <p:xfrm>
          <a:off x="1524000" y="1397000"/>
          <a:ext cx="6096000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1552848278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58589317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151398167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34924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117402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415559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386012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516378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27862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820584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97119626"/>
                  </a:ext>
                </a:extLst>
              </a:tr>
            </a:tbl>
          </a:graphicData>
        </a:graphic>
      </p:graphicFrame>
      <p:graphicFrame>
        <p:nvGraphicFramePr>
          <p:cNvPr id="4" name="Πίνακας 4">
            <a:extLst>
              <a:ext uri="{FF2B5EF4-FFF2-40B4-BE49-F238E27FC236}">
                <a16:creationId xmlns:a16="http://schemas.microsoft.com/office/drawing/2014/main" id="{BB7443A6-CDFA-4859-AC12-20F6E4C80B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626589"/>
              </p:ext>
            </p:extLst>
          </p:nvPr>
        </p:nvGraphicFramePr>
        <p:xfrm>
          <a:off x="467544" y="692696"/>
          <a:ext cx="8352927" cy="62571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84309">
                  <a:extLst>
                    <a:ext uri="{9D8B030D-6E8A-4147-A177-3AD203B41FA5}">
                      <a16:colId xmlns:a16="http://schemas.microsoft.com/office/drawing/2014/main" val="3540270680"/>
                    </a:ext>
                  </a:extLst>
                </a:gridCol>
                <a:gridCol w="2784309">
                  <a:extLst>
                    <a:ext uri="{9D8B030D-6E8A-4147-A177-3AD203B41FA5}">
                      <a16:colId xmlns:a16="http://schemas.microsoft.com/office/drawing/2014/main" val="3182065250"/>
                    </a:ext>
                  </a:extLst>
                </a:gridCol>
                <a:gridCol w="2784309">
                  <a:extLst>
                    <a:ext uri="{9D8B030D-6E8A-4147-A177-3AD203B41FA5}">
                      <a16:colId xmlns:a16="http://schemas.microsoft.com/office/drawing/2014/main" val="1348232639"/>
                    </a:ext>
                  </a:extLst>
                </a:gridCol>
              </a:tblGrid>
              <a:tr h="618322">
                <a:tc>
                  <a:txBody>
                    <a:bodyPr/>
                    <a:lstStyle/>
                    <a:p>
                      <a:r>
                        <a:rPr lang="el-GR" dirty="0"/>
                        <a:t>Πεδία </a:t>
                      </a:r>
                      <a:r>
                        <a:rPr lang="el-GR" dirty="0" err="1"/>
                        <a:t>διαφοροποιησης</a:t>
                      </a:r>
                      <a:r>
                        <a:rPr lang="el-GR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/>
                        <a:t>Πρότυπο άνδρα κουβαλητή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/>
                        <a:t>Εξατομικευμένο πρότυπο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97485140"/>
                  </a:ext>
                </a:extLst>
              </a:tr>
              <a:tr h="883317">
                <a:tc>
                  <a:txBody>
                    <a:bodyPr/>
                    <a:lstStyle/>
                    <a:p>
                      <a:r>
                        <a:rPr lang="el-GR" dirty="0"/>
                        <a:t>Ιδεολογία οικογένειας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/>
                        <a:t>Εξιδανίκευση του γάμου</a:t>
                      </a:r>
                    </a:p>
                    <a:p>
                      <a:r>
                        <a:rPr lang="el-GR" dirty="0"/>
                        <a:t>Καταμερισμός εργασίας Α κερδίζει / Γ φροντίζει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/>
                        <a:t>Μοιρασμένοι ρόλοι </a:t>
                      </a:r>
                    </a:p>
                    <a:p>
                      <a:r>
                        <a:rPr lang="el-GR" dirty="0"/>
                        <a:t>Α κερδίζει &amp; φροντίζει </a:t>
                      </a:r>
                    </a:p>
                    <a:p>
                      <a:r>
                        <a:rPr lang="el-GR" dirty="0"/>
                        <a:t>Γ κερδίζει &amp; φροντίζει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12891249"/>
                  </a:ext>
                </a:extLst>
              </a:tr>
              <a:tr h="556482">
                <a:tc>
                  <a:txBody>
                    <a:bodyPr/>
                    <a:lstStyle/>
                    <a:p>
                      <a:r>
                        <a:rPr lang="el-GR" dirty="0"/>
                        <a:t>Δικαιώματα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/>
                        <a:t>Διαφορετικά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/>
                        <a:t>Όμοια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53882458"/>
                  </a:ext>
                </a:extLst>
              </a:tr>
              <a:tr h="556482">
                <a:tc>
                  <a:txBody>
                    <a:bodyPr/>
                    <a:lstStyle/>
                    <a:p>
                      <a:r>
                        <a:rPr lang="el-GR" dirty="0"/>
                        <a:t>Θεμελίωση δικαιωμάτων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/>
                        <a:t>Ο κουβαλητής μισθωτός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/>
                        <a:t>Ο πολίτης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45451352"/>
                  </a:ext>
                </a:extLst>
              </a:tr>
              <a:tr h="618322">
                <a:tc>
                  <a:txBody>
                    <a:bodyPr/>
                    <a:lstStyle/>
                    <a:p>
                      <a:r>
                        <a:rPr lang="el-GR" dirty="0"/>
                        <a:t>Αποδέκτης δικαιώματος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/>
                        <a:t>Ο αρχηγός του νοικοκυριού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/>
                        <a:t>Το άτομο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6648179"/>
                  </a:ext>
                </a:extLst>
              </a:tr>
              <a:tr h="618322">
                <a:tc>
                  <a:txBody>
                    <a:bodyPr/>
                    <a:lstStyle/>
                    <a:p>
                      <a:r>
                        <a:rPr lang="el-GR" dirty="0"/>
                        <a:t>Μονάδα δικαιώματος/εισφοράς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/>
                        <a:t>Το Νοικοκυριό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/>
                        <a:t>Το άτομο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91588820"/>
                  </a:ext>
                </a:extLst>
              </a:tr>
              <a:tr h="556482">
                <a:tc>
                  <a:txBody>
                    <a:bodyPr/>
                    <a:lstStyle/>
                    <a:p>
                      <a:r>
                        <a:rPr lang="el-GR" dirty="0"/>
                        <a:t>Φορολογία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/>
                        <a:t>Κοινή φορολογία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/>
                        <a:t>Ξεχωριστή φορολογία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25318878"/>
                  </a:ext>
                </a:extLst>
              </a:tr>
              <a:tr h="618322">
                <a:tc>
                  <a:txBody>
                    <a:bodyPr/>
                    <a:lstStyle/>
                    <a:p>
                      <a:r>
                        <a:rPr lang="el-GR" dirty="0"/>
                        <a:t>Πολιτικές απασχόλησης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/>
                        <a:t>Προτεραιότητα στους άνδρες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/>
                        <a:t>Και στα δύο φύλα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38632055"/>
                  </a:ext>
                </a:extLst>
              </a:tr>
              <a:tr h="556482">
                <a:tc>
                  <a:txBody>
                    <a:bodyPr/>
                    <a:lstStyle/>
                    <a:p>
                      <a:r>
                        <a:rPr lang="el-GR" dirty="0"/>
                        <a:t>Σφαίρα φροντίδας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/>
                        <a:t>Ιδιωτική σφαίρα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/>
                        <a:t>Δημόσια σφαίρα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5152086"/>
                  </a:ext>
                </a:extLst>
              </a:tr>
              <a:tr h="556482">
                <a:tc>
                  <a:txBody>
                    <a:bodyPr/>
                    <a:lstStyle/>
                    <a:p>
                      <a:r>
                        <a:rPr lang="el-GR" dirty="0"/>
                        <a:t>Εργασία φροντίδας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/>
                        <a:t>Μη αμειβόμενη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/>
                        <a:t>Μερικώς αμειβόμενη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26227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2779561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9579D46-5EAB-486D-B136-D1C8E82EE9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0938" y="214313"/>
            <a:ext cx="7793037" cy="982439"/>
          </a:xfrm>
        </p:spPr>
        <p:txBody>
          <a:bodyPr/>
          <a:lstStyle/>
          <a:p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9F96E332-2C1E-497A-B9A4-79C4F2B7A1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5536" y="1700808"/>
            <a:ext cx="8559552" cy="4431705"/>
          </a:xfrm>
        </p:spPr>
        <p:txBody>
          <a:bodyPr/>
          <a:lstStyle/>
          <a:p>
            <a:r>
              <a:rPr lang="el-GR" dirty="0"/>
              <a:t>1.4. Η κοινωνική πολιτική ως δημόσια πολιτική </a:t>
            </a:r>
          </a:p>
          <a:p>
            <a:pPr lvl="1"/>
            <a:r>
              <a:rPr lang="el-GR" dirty="0">
                <a:solidFill>
                  <a:srgbClr val="FF0000"/>
                </a:solidFill>
              </a:rPr>
              <a:t>Οι φορείς </a:t>
            </a:r>
            <a:r>
              <a:rPr lang="el-GR" dirty="0"/>
              <a:t>της κοινωνικής πολιτικής </a:t>
            </a:r>
          </a:p>
          <a:p>
            <a:pPr lvl="2"/>
            <a:r>
              <a:rPr lang="el-GR" dirty="0"/>
              <a:t>Επίπεδα άσκησης κοινωνικής πολιτικής ΕΕ, ΟΤΑ)  </a:t>
            </a:r>
          </a:p>
          <a:p>
            <a:pPr lvl="2"/>
            <a:r>
              <a:rPr lang="el-GR" dirty="0"/>
              <a:t>Συνδικαλιστικές οργανώσεις, κινήματα </a:t>
            </a:r>
            <a:r>
              <a:rPr lang="el-GR" dirty="0" err="1"/>
              <a:t>κλπ</a:t>
            </a:r>
            <a:r>
              <a:rPr lang="el-GR" dirty="0"/>
              <a:t> </a:t>
            </a:r>
          </a:p>
          <a:p>
            <a:pPr lvl="2"/>
            <a:r>
              <a:rPr lang="el-GR" dirty="0"/>
              <a:t>Τυπικά και άτυπα δίκτυα </a:t>
            </a:r>
          </a:p>
          <a:p>
            <a:pPr lvl="1"/>
            <a:r>
              <a:rPr lang="el-GR" dirty="0"/>
              <a:t>Ο </a:t>
            </a:r>
            <a:r>
              <a:rPr lang="el-GR" dirty="0">
                <a:solidFill>
                  <a:srgbClr val="FF0000"/>
                </a:solidFill>
              </a:rPr>
              <a:t>πολιτικός λόγος </a:t>
            </a:r>
            <a:r>
              <a:rPr lang="el-GR" dirty="0"/>
              <a:t>της κοινωνικής πολιτικής</a:t>
            </a:r>
          </a:p>
          <a:p>
            <a:pPr lvl="2"/>
            <a:r>
              <a:rPr lang="el-GR" dirty="0"/>
              <a:t> δύναμη του λόγου </a:t>
            </a:r>
            <a:r>
              <a:rPr lang="en-US" dirty="0"/>
              <a:t>(discourse) </a:t>
            </a:r>
          </a:p>
          <a:p>
            <a:pPr lvl="2"/>
            <a:r>
              <a:rPr lang="el-GR" dirty="0"/>
              <a:t>Ανάλυση νοηματικού πλαισίου (</a:t>
            </a:r>
            <a:r>
              <a:rPr lang="en-US" dirty="0"/>
              <a:t>conceptual frame analysis) 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16056017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9579D46-5EAB-486D-B136-D1C8E82EE9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2. Οικογένεια, αναπαραγωγή, μητρότητα 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9F96E332-2C1E-497A-B9A4-79C4F2B7A1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2.1. θεωρητικές προσεγγίσεις της οικογένειας </a:t>
            </a:r>
          </a:p>
          <a:p>
            <a:pPr lvl="1"/>
            <a:r>
              <a:rPr lang="el-GR" dirty="0"/>
              <a:t>Κλασικές θεωρητικές προσεγγίσεις </a:t>
            </a:r>
          </a:p>
          <a:p>
            <a:pPr lvl="1"/>
            <a:r>
              <a:rPr lang="el-GR" dirty="0"/>
              <a:t>Σύγχρονες θεωρήσεις της οικογένειας</a:t>
            </a:r>
          </a:p>
          <a:p>
            <a:pPr lvl="1"/>
            <a:r>
              <a:rPr lang="el-GR" dirty="0"/>
              <a:t>Φεμινιστικές προσεγγίσεις της οικογένειας </a:t>
            </a:r>
          </a:p>
        </p:txBody>
      </p:sp>
    </p:spTree>
    <p:extLst>
      <p:ext uri="{BB962C8B-B14F-4D97-AF65-F5344CB8AC3E}">
        <p14:creationId xmlns:p14="http://schemas.microsoft.com/office/powerpoint/2010/main" val="417349929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9579D46-5EAB-486D-B136-D1C8E82EE9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9F96E332-2C1E-497A-B9A4-79C4F2B7A1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2.2. Κοινωνική μητρότητα και νέες τεχνολογίες αναπαραγωγής</a:t>
            </a:r>
          </a:p>
          <a:p>
            <a:pPr lvl="1"/>
            <a:r>
              <a:rPr lang="el-GR" dirty="0"/>
              <a:t>Κοινωνική κατασκευή της μητρότητας </a:t>
            </a:r>
          </a:p>
          <a:p>
            <a:pPr lvl="1"/>
            <a:r>
              <a:rPr lang="el-GR" dirty="0"/>
              <a:t>Νέες τεχνολογίες αναπαραγωγής (ΝΤΑ) και αναπαραγωγικά δικαιώματα </a:t>
            </a:r>
          </a:p>
          <a:p>
            <a:pPr lvl="1"/>
            <a:r>
              <a:rPr lang="el-GR" dirty="0"/>
              <a:t>Φεμινιστικές προσεγγίσεις των ΝΤΑ   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79714295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9579D46-5EAB-486D-B136-D1C8E82EE9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el-GR" sz="3600" dirty="0"/>
            </a:br>
            <a:br>
              <a:rPr lang="el-GR" sz="3600" dirty="0"/>
            </a:br>
            <a:br>
              <a:rPr lang="el-GR" sz="3600" dirty="0"/>
            </a:br>
            <a:br>
              <a:rPr lang="el-GR" sz="3600" dirty="0"/>
            </a:br>
            <a:br>
              <a:rPr lang="el-GR" sz="3600" dirty="0"/>
            </a:br>
            <a:br>
              <a:rPr lang="el-GR" dirty="0"/>
            </a:b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9F96E332-2C1E-497A-B9A4-79C4F2B7A1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2.3. </a:t>
            </a:r>
            <a:r>
              <a:rPr lang="el-GR" dirty="0" err="1"/>
              <a:t>Εμφυλες</a:t>
            </a:r>
            <a:r>
              <a:rPr lang="el-GR" dirty="0"/>
              <a:t> διαστάσεις της οικογένειας στην Ελλάδα</a:t>
            </a:r>
          </a:p>
          <a:p>
            <a:pPr lvl="1"/>
            <a:r>
              <a:rPr lang="el-GR" dirty="0"/>
              <a:t>Τα χαρακτηριστικά της οικογένειας στην Ελλάδα </a:t>
            </a:r>
          </a:p>
          <a:p>
            <a:pPr lvl="1"/>
            <a:r>
              <a:rPr lang="el-GR" dirty="0"/>
              <a:t>Η νομική ισότητα στις οικογενειακές </a:t>
            </a:r>
            <a:r>
              <a:rPr lang="el-GR" dirty="0" err="1"/>
              <a:t>σχέ</a:t>
            </a:r>
            <a:endParaRPr lang="el-GR" dirty="0"/>
          </a:p>
          <a:p>
            <a:pPr lvl="1"/>
            <a:r>
              <a:rPr lang="el-GR" dirty="0"/>
              <a:t>Ο νόμος για τις αμβλώσεις</a:t>
            </a:r>
          </a:p>
          <a:p>
            <a:pPr lvl="1"/>
            <a:r>
              <a:rPr lang="el-GR" dirty="0"/>
              <a:t>Ο νόμος για την τεχνική αναπαραγωγή  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75201438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9579D46-5EAB-486D-B136-D1C8E82EE9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3. </a:t>
            </a:r>
            <a:r>
              <a:rPr lang="el-GR" dirty="0"/>
              <a:t>Φροντίδα, οικιακή εργασία, κοινωνικές υποδομές </a:t>
            </a:r>
            <a:r>
              <a:rPr lang="en-US" dirty="0"/>
              <a:t> </a:t>
            </a: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9F96E332-2C1E-497A-B9A4-79C4F2B7A1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3.1. </a:t>
            </a:r>
            <a:r>
              <a:rPr lang="el-GR" dirty="0" err="1"/>
              <a:t>Εμφυλοι</a:t>
            </a:r>
            <a:r>
              <a:rPr lang="el-GR" dirty="0"/>
              <a:t> ρόλοι στην φροντίδα και την οικιακή εργασία </a:t>
            </a:r>
          </a:p>
          <a:p>
            <a:pPr lvl="1"/>
            <a:r>
              <a:rPr lang="el-GR" dirty="0"/>
              <a:t>Η φροντίδα των παιδιών και των εξαρτημένων ατόμων</a:t>
            </a:r>
          </a:p>
          <a:p>
            <a:pPr lvl="1"/>
            <a:r>
              <a:rPr lang="el-GR" dirty="0"/>
              <a:t>Η οικιακή εργασία</a:t>
            </a:r>
          </a:p>
          <a:p>
            <a:pPr lvl="1"/>
            <a:r>
              <a:rPr lang="el-GR" dirty="0"/>
              <a:t>Συσσώρευση ρόλων και καταμερισμός εργασίας κατά φύλο </a:t>
            </a:r>
          </a:p>
          <a:p>
            <a:pPr lvl="1"/>
            <a:r>
              <a:rPr lang="el-GR" dirty="0"/>
              <a:t>Η κατανομή της φροντίδας και της οικιακής εργασίας στην Ελλάδα </a:t>
            </a:r>
          </a:p>
        </p:txBody>
      </p:sp>
    </p:spTree>
    <p:extLst>
      <p:ext uri="{BB962C8B-B14F-4D97-AF65-F5344CB8AC3E}">
        <p14:creationId xmlns:p14="http://schemas.microsoft.com/office/powerpoint/2010/main" val="1787847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1691680" y="214313"/>
            <a:ext cx="7252295" cy="1462087"/>
          </a:xfrm>
        </p:spPr>
        <p:txBody>
          <a:bodyPr/>
          <a:lstStyle/>
          <a:p>
            <a:r>
              <a:rPr lang="el-GR" dirty="0"/>
              <a:t>Το φύλο της </a:t>
            </a:r>
            <a:br>
              <a:rPr lang="el-GR" dirty="0"/>
            </a:br>
            <a:r>
              <a:rPr lang="el-GR" dirty="0"/>
              <a:t>κοινωνικής πολιτικής 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l-GR" dirty="0"/>
              <a:t>Φύλο και κράτος πρόνοιας 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>
                <a:solidFill>
                  <a:srgbClr val="FF0000"/>
                </a:solidFill>
              </a:rPr>
              <a:t>Οικογένεια, αναπαραγωγή, μητρότητα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/>
              <a:t>Φροντίδα, οικιακή εργασία, κοινωνικές υποδομές 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>
                <a:solidFill>
                  <a:srgbClr val="FF0000"/>
                </a:solidFill>
              </a:rPr>
              <a:t>Αμειβόμενη εργασία /κοινωνική ασφάλιση 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/>
              <a:t>Βία κατά των γυναικών 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>
                <a:solidFill>
                  <a:srgbClr val="FF0000"/>
                </a:solidFill>
              </a:rPr>
              <a:t>Φύλο και μετανάστευση     </a:t>
            </a:r>
            <a:r>
              <a:rPr lang="en-US" dirty="0">
                <a:solidFill>
                  <a:srgbClr val="FF0000"/>
                </a:solidFill>
              </a:rPr>
              <a:t> </a:t>
            </a:r>
            <a:endParaRPr lang="el-GR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9579D46-5EAB-486D-B136-D1C8E82EE9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 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9F96E332-2C1E-497A-B9A4-79C4F2B7A1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3.2. Πολιτικές για τη «συμφιλίωση» εργασίας και οικογένειας </a:t>
            </a:r>
          </a:p>
          <a:p>
            <a:pPr lvl="1"/>
            <a:r>
              <a:rPr lang="el-GR" dirty="0"/>
              <a:t>Ευρωπαϊκές πολιτικές για την συμφιλίωση</a:t>
            </a:r>
          </a:p>
          <a:p>
            <a:pPr lvl="1"/>
            <a:r>
              <a:rPr lang="el-GR" dirty="0"/>
              <a:t>Ο όρος «συμφιλίωση» και τα μέτρα πολιτικής </a:t>
            </a:r>
          </a:p>
          <a:p>
            <a:pPr lvl="1"/>
            <a:r>
              <a:rPr lang="el-GR" dirty="0"/>
              <a:t>Το ευρωπαϊκό πλαίσιο των πολιτικών «συμφιλίωση» στην Ελλάδα ν </a:t>
            </a:r>
          </a:p>
        </p:txBody>
      </p:sp>
    </p:spTree>
    <p:extLst>
      <p:ext uri="{BB962C8B-B14F-4D97-AF65-F5344CB8AC3E}">
        <p14:creationId xmlns:p14="http://schemas.microsoft.com/office/powerpoint/2010/main" val="282823527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9579D46-5EAB-486D-B136-D1C8E82EE9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 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9F96E332-2C1E-497A-B9A4-79C4F2B7A1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3.3. Κοινωνικές υποδομές φροντίδας στην Ελλάδα </a:t>
            </a:r>
          </a:p>
          <a:p>
            <a:pPr lvl="1"/>
            <a:r>
              <a:rPr lang="el-GR" dirty="0"/>
              <a:t>Υποδομές φροντίδας παιδιών </a:t>
            </a:r>
          </a:p>
          <a:p>
            <a:pPr lvl="1"/>
            <a:r>
              <a:rPr lang="el-GR" dirty="0"/>
              <a:t>Υποδομές φροντίδας ηλικιωμένων και ατόμων με αναπηρίες </a:t>
            </a:r>
          </a:p>
          <a:p>
            <a:pPr lvl="1"/>
            <a:r>
              <a:rPr lang="el-GR" dirty="0"/>
              <a:t>Προοπτικές ανάπτυξης των κοινωνικών υποδομών</a:t>
            </a:r>
          </a:p>
        </p:txBody>
      </p:sp>
    </p:spTree>
    <p:extLst>
      <p:ext uri="{BB962C8B-B14F-4D97-AF65-F5344CB8AC3E}">
        <p14:creationId xmlns:p14="http://schemas.microsoft.com/office/powerpoint/2010/main" val="318792710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9579D46-5EAB-486D-B136-D1C8E82EE9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 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9F96E332-2C1E-497A-B9A4-79C4F2B7A1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3.4. Χρονικές διευκολύνσεις για τους εργαζόμενους γονείς στην Ελλάδα </a:t>
            </a:r>
          </a:p>
          <a:p>
            <a:pPr lvl="1"/>
            <a:r>
              <a:rPr lang="el-GR" dirty="0"/>
              <a:t>Άδεια μητρότητας και πατρότητας</a:t>
            </a:r>
          </a:p>
          <a:p>
            <a:pPr lvl="1"/>
            <a:r>
              <a:rPr lang="el-GR" dirty="0"/>
              <a:t>Μειωμένο ωράριο μητέρων ή ισόχρονη άδεια με αποδοχές </a:t>
            </a:r>
          </a:p>
          <a:p>
            <a:pPr lvl="1"/>
            <a:r>
              <a:rPr lang="el-GR" dirty="0"/>
              <a:t>Γονική άδεια και άλλες άδειες για τους δύο γονείς </a:t>
            </a:r>
          </a:p>
          <a:p>
            <a:pPr lvl="1"/>
            <a:r>
              <a:rPr lang="el-GR" dirty="0"/>
              <a:t>Τα όρια της εφαρμογής των χρονικών διευκολύνσεων</a:t>
            </a:r>
          </a:p>
        </p:txBody>
      </p:sp>
    </p:spTree>
    <p:extLst>
      <p:ext uri="{BB962C8B-B14F-4D97-AF65-F5344CB8AC3E}">
        <p14:creationId xmlns:p14="http://schemas.microsoft.com/office/powerpoint/2010/main" val="21691454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1691680" y="214313"/>
            <a:ext cx="7252295" cy="118343"/>
          </a:xfrm>
        </p:spPr>
        <p:txBody>
          <a:bodyPr/>
          <a:lstStyle/>
          <a:p>
            <a:br>
              <a:rPr lang="el-GR" dirty="0"/>
            </a:br>
            <a:endParaRPr lang="el-GR" dirty="0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576" y="1052736"/>
            <a:ext cx="8199512" cy="5079777"/>
          </a:xfrm>
        </p:spPr>
        <p:txBody>
          <a:bodyPr/>
          <a:lstStyle/>
          <a:p>
            <a:r>
              <a:rPr lang="el-GR" dirty="0">
                <a:solidFill>
                  <a:schemeClr val="tx2"/>
                </a:solidFill>
              </a:rPr>
              <a:t>Αλληλεξάρτηση φύλου – ΚΠ</a:t>
            </a:r>
            <a:r>
              <a:rPr lang="en-US" u="sng" dirty="0">
                <a:solidFill>
                  <a:schemeClr val="tx2"/>
                </a:solidFill>
              </a:rPr>
              <a:t>:</a:t>
            </a:r>
            <a:r>
              <a:rPr lang="el-GR" dirty="0">
                <a:solidFill>
                  <a:schemeClr val="tx2"/>
                </a:solidFill>
              </a:rPr>
              <a:t> </a:t>
            </a:r>
          </a:p>
          <a:p>
            <a:pPr lvl="1"/>
            <a:r>
              <a:rPr lang="el-GR" dirty="0">
                <a:solidFill>
                  <a:srgbClr val="FF0000"/>
                </a:solidFill>
              </a:rPr>
              <a:t>χώρος παραγωγής/αναπαραγωγής</a:t>
            </a:r>
          </a:p>
          <a:p>
            <a:pPr lvl="1"/>
            <a:r>
              <a:rPr lang="el-GR" dirty="0">
                <a:solidFill>
                  <a:srgbClr val="FF0000"/>
                </a:solidFill>
              </a:rPr>
              <a:t>Ιδιωτικό/δημόσιο</a:t>
            </a:r>
          </a:p>
          <a:p>
            <a:pPr lvl="1"/>
            <a:r>
              <a:rPr lang="el-GR" dirty="0">
                <a:solidFill>
                  <a:srgbClr val="FF0000"/>
                </a:solidFill>
              </a:rPr>
              <a:t>Οικογένεια/αγορά εργασίας</a:t>
            </a:r>
          </a:p>
          <a:p>
            <a:r>
              <a:rPr lang="el-GR" dirty="0">
                <a:solidFill>
                  <a:schemeClr val="tx2"/>
                </a:solidFill>
              </a:rPr>
              <a:t>Στόχοι</a:t>
            </a:r>
            <a:r>
              <a:rPr lang="en-US" dirty="0">
                <a:solidFill>
                  <a:schemeClr val="tx2"/>
                </a:solidFill>
              </a:rPr>
              <a:t>:</a:t>
            </a:r>
            <a:r>
              <a:rPr lang="el-GR" dirty="0">
                <a:solidFill>
                  <a:schemeClr val="tx2"/>
                </a:solidFill>
              </a:rPr>
              <a:t> </a:t>
            </a:r>
          </a:p>
          <a:p>
            <a:pPr lvl="1"/>
            <a:r>
              <a:rPr lang="el-GR" dirty="0" err="1">
                <a:solidFill>
                  <a:srgbClr val="FF0000"/>
                </a:solidFill>
              </a:rPr>
              <a:t>έμφυλη</a:t>
            </a:r>
            <a:r>
              <a:rPr lang="el-GR" dirty="0">
                <a:solidFill>
                  <a:srgbClr val="FF0000"/>
                </a:solidFill>
              </a:rPr>
              <a:t> συγκρότηση της ΚΠ (κοινωνική διαδικασία)- επίπτωση σε γυναίκες/άνδρες </a:t>
            </a:r>
          </a:p>
          <a:p>
            <a:r>
              <a:rPr lang="el-GR" dirty="0">
                <a:solidFill>
                  <a:schemeClr val="tx2"/>
                </a:solidFill>
              </a:rPr>
              <a:t>Διπλή προσέγγιση του φύλου </a:t>
            </a:r>
          </a:p>
          <a:p>
            <a:pPr lvl="1"/>
            <a:r>
              <a:rPr lang="el-GR" dirty="0">
                <a:solidFill>
                  <a:srgbClr val="FF0000"/>
                </a:solidFill>
              </a:rPr>
              <a:t>Κοινωνικές κατηγορίες Γυναίκες/Άνδρες,</a:t>
            </a:r>
          </a:p>
          <a:p>
            <a:pPr lvl="1"/>
            <a:r>
              <a:rPr lang="el-GR" dirty="0">
                <a:solidFill>
                  <a:srgbClr val="FF0000"/>
                </a:solidFill>
              </a:rPr>
              <a:t>Σύστημα κοινωνικών σχέσεων εξουσίας    </a:t>
            </a:r>
          </a:p>
        </p:txBody>
      </p:sp>
    </p:spTree>
    <p:extLst>
      <p:ext uri="{BB962C8B-B14F-4D97-AF65-F5344CB8AC3E}">
        <p14:creationId xmlns:p14="http://schemas.microsoft.com/office/powerpoint/2010/main" val="42707997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1 Φύλο και κράτος πρόνοιας  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l-GR" dirty="0">
                <a:solidFill>
                  <a:srgbClr val="FF0000"/>
                </a:solidFill>
              </a:rPr>
              <a:t>Καταπίεση των γυναικών και </a:t>
            </a:r>
            <a:r>
              <a:rPr lang="el-GR" dirty="0" err="1">
                <a:solidFill>
                  <a:srgbClr val="FF0000"/>
                </a:solidFill>
              </a:rPr>
              <a:t>έμφυλες</a:t>
            </a:r>
            <a:r>
              <a:rPr lang="el-GR" dirty="0">
                <a:solidFill>
                  <a:srgbClr val="FF0000"/>
                </a:solidFill>
              </a:rPr>
              <a:t> κοινωνίες 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>
                <a:solidFill>
                  <a:schemeClr val="tx2"/>
                </a:solidFill>
              </a:rPr>
              <a:t>Φεμινιστικές κριτικές του κράτους πρόνοιας 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 err="1">
                <a:solidFill>
                  <a:srgbClr val="FF0000"/>
                </a:solidFill>
              </a:rPr>
              <a:t>Εμφυλα</a:t>
            </a:r>
            <a:r>
              <a:rPr lang="el-GR" dirty="0">
                <a:solidFill>
                  <a:srgbClr val="FF0000"/>
                </a:solidFill>
              </a:rPr>
              <a:t> καθεστώτα ευημερίας 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>
                <a:solidFill>
                  <a:schemeClr val="tx2"/>
                </a:solidFill>
              </a:rPr>
              <a:t>Η κοινωνική πολιτική ως δημόσια πολιτική   </a:t>
            </a:r>
            <a:r>
              <a:rPr lang="en-US" dirty="0">
                <a:solidFill>
                  <a:schemeClr val="tx2"/>
                </a:solidFill>
              </a:rPr>
              <a:t> </a:t>
            </a:r>
            <a:endParaRPr lang="el-GR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71835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AFDB4F5-D2D8-42FD-81CC-8BB3A0DDD0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9592" y="188640"/>
            <a:ext cx="7793037" cy="1462087"/>
          </a:xfrm>
        </p:spPr>
        <p:txBody>
          <a:bodyPr/>
          <a:lstStyle/>
          <a:p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9343986-9A2B-4C85-A287-55CAE0CAC8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512" y="2017712"/>
            <a:ext cx="8775576" cy="4651647"/>
          </a:xfrm>
        </p:spPr>
        <p:txBody>
          <a:bodyPr/>
          <a:lstStyle/>
          <a:p>
            <a:r>
              <a:rPr lang="el-GR" dirty="0"/>
              <a:t>1.1. Καταπίεση των γυναικών και </a:t>
            </a:r>
            <a:r>
              <a:rPr lang="el-GR" dirty="0" err="1"/>
              <a:t>έμφυλες</a:t>
            </a:r>
            <a:r>
              <a:rPr lang="el-GR" dirty="0"/>
              <a:t> κοινωνίες </a:t>
            </a:r>
          </a:p>
          <a:p>
            <a:pPr lvl="1"/>
            <a:r>
              <a:rPr lang="el-GR" dirty="0"/>
              <a:t>Από τις «γυναίκες» στο «κοινωνικό φύλο»</a:t>
            </a:r>
          </a:p>
          <a:p>
            <a:pPr lvl="2"/>
            <a:r>
              <a:rPr lang="el-GR" dirty="0"/>
              <a:t>Βιολογικός ντετερμινισμός</a:t>
            </a:r>
          </a:p>
          <a:p>
            <a:pPr lvl="2"/>
            <a:r>
              <a:rPr lang="el-GR" dirty="0" err="1"/>
              <a:t>Ενγκελς</a:t>
            </a:r>
            <a:r>
              <a:rPr lang="el-GR" dirty="0"/>
              <a:t> – ατομική ιδιοκτησία –οικονομικός ντετερμινισμός  </a:t>
            </a:r>
          </a:p>
          <a:p>
            <a:pPr lvl="2"/>
            <a:r>
              <a:rPr lang="el-GR" dirty="0" err="1"/>
              <a:t>Σιμον</a:t>
            </a:r>
            <a:r>
              <a:rPr lang="el-GR" dirty="0"/>
              <a:t> ντε </a:t>
            </a:r>
            <a:r>
              <a:rPr lang="el-GR" dirty="0" err="1"/>
              <a:t>Μπωβουάρ</a:t>
            </a:r>
            <a:r>
              <a:rPr lang="el-GR" dirty="0"/>
              <a:t> –κοινωνική κατασκευή </a:t>
            </a:r>
          </a:p>
          <a:p>
            <a:pPr lvl="2"/>
            <a:r>
              <a:rPr lang="el-GR" dirty="0" err="1"/>
              <a:t>Β΄κύμα</a:t>
            </a:r>
            <a:r>
              <a:rPr lang="el-GR" dirty="0"/>
              <a:t> γυναικεία καταπίεση- απελευθέρωση </a:t>
            </a:r>
          </a:p>
          <a:p>
            <a:pPr lvl="2"/>
            <a:r>
              <a:rPr lang="el-GR" dirty="0"/>
              <a:t>Βιολογικό φύλο </a:t>
            </a:r>
            <a:r>
              <a:rPr lang="en-US" dirty="0"/>
              <a:t>“sex’</a:t>
            </a:r>
            <a:r>
              <a:rPr lang="el-GR" dirty="0"/>
              <a:t> κοινωνικό φύλο </a:t>
            </a:r>
            <a:r>
              <a:rPr lang="en-US" dirty="0"/>
              <a:t>“gender”</a:t>
            </a:r>
          </a:p>
          <a:p>
            <a:pPr lvl="2"/>
            <a:r>
              <a:rPr lang="el-GR" dirty="0" err="1"/>
              <a:t>Εμφυλες</a:t>
            </a:r>
            <a:r>
              <a:rPr lang="el-GR" dirty="0"/>
              <a:t> σχέσεις </a:t>
            </a:r>
            <a:r>
              <a:rPr lang="en-US" dirty="0"/>
              <a:t>gendered relations </a:t>
            </a:r>
            <a:r>
              <a:rPr lang="el-GR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1846661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AFDB4F5-D2D8-42FD-81CC-8BB3A0DDD0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9592" y="188640"/>
            <a:ext cx="7793037" cy="1462087"/>
          </a:xfrm>
        </p:spPr>
        <p:txBody>
          <a:bodyPr/>
          <a:lstStyle/>
          <a:p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9343986-9A2B-4C85-A287-55CAE0CAC8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5536" y="2017713"/>
            <a:ext cx="8559552" cy="4114800"/>
          </a:xfrm>
        </p:spPr>
        <p:txBody>
          <a:bodyPr/>
          <a:lstStyle/>
          <a:p>
            <a:pPr lvl="1"/>
            <a:r>
              <a:rPr lang="el-GR" dirty="0"/>
              <a:t>Πατριαρχική εξουσία δημόσια</a:t>
            </a:r>
            <a:r>
              <a:rPr lang="en-US" dirty="0"/>
              <a:t> </a:t>
            </a:r>
            <a:r>
              <a:rPr lang="el-GR" dirty="0"/>
              <a:t>- ιδιωτική σφαίρα</a:t>
            </a:r>
          </a:p>
          <a:p>
            <a:pPr lvl="2"/>
            <a:r>
              <a:rPr lang="en-US" dirty="0"/>
              <a:t>Kate Millet </a:t>
            </a:r>
            <a:r>
              <a:rPr lang="el-GR" dirty="0"/>
              <a:t>1971 πατριαρχία (πέρα από τους άνδρες /θεσμοί, κράτος, καπιταλιστικό πατριαρχικό κράτος </a:t>
            </a:r>
          </a:p>
          <a:p>
            <a:pPr lvl="2"/>
            <a:r>
              <a:rPr lang="el-GR" dirty="0"/>
              <a:t>Ριζοσπαστικές φεμινιστικές θεωρίες σώμα σεξουαλικότητα «το προσωπικό είναι πολιτικό» </a:t>
            </a:r>
          </a:p>
          <a:p>
            <a:pPr lvl="2"/>
            <a:r>
              <a:rPr lang="en-US" dirty="0"/>
              <a:t>Gayle Rubin “</a:t>
            </a:r>
            <a:r>
              <a:rPr lang="el-GR" dirty="0"/>
              <a:t>Σύστημα βιολογικού/κοινωνικού φύλου</a:t>
            </a:r>
            <a:endParaRPr lang="en-US" dirty="0"/>
          </a:p>
          <a:p>
            <a:pPr lvl="2"/>
            <a:r>
              <a:rPr lang="en-US" dirty="0"/>
              <a:t>Heidi Hartman” </a:t>
            </a:r>
            <a:r>
              <a:rPr lang="el-GR" dirty="0"/>
              <a:t>πατριαρχία/καπιταλισμός </a:t>
            </a:r>
          </a:p>
          <a:p>
            <a:pPr lvl="2"/>
            <a:r>
              <a:rPr lang="el-GR" dirty="0"/>
              <a:t>Καταμερισμός εργασίας = κοινό εργαλείο </a:t>
            </a:r>
          </a:p>
          <a:p>
            <a:pPr lvl="2"/>
            <a:r>
              <a:rPr lang="el-GR" dirty="0"/>
              <a:t>Ισορροπία = συζυγική οικογένεια διπλού εισοδήματος</a:t>
            </a:r>
            <a:r>
              <a:rPr lang="en-US" dirty="0"/>
              <a:t> </a:t>
            </a:r>
            <a:r>
              <a:rPr lang="el-GR" dirty="0"/>
              <a:t>  </a:t>
            </a:r>
            <a:endParaRPr lang="en-US" dirty="0"/>
          </a:p>
          <a:p>
            <a:pPr lvl="2"/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4865650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AFDB4F5-D2D8-42FD-81CC-8BB3A0DDD0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9592" y="188640"/>
            <a:ext cx="7793037" cy="1462087"/>
          </a:xfrm>
        </p:spPr>
        <p:txBody>
          <a:bodyPr/>
          <a:lstStyle/>
          <a:p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9343986-9A2B-4C85-A287-55CAE0CAC8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5536" y="2017713"/>
            <a:ext cx="8559552" cy="4114800"/>
          </a:xfrm>
        </p:spPr>
        <p:txBody>
          <a:bodyPr/>
          <a:lstStyle/>
          <a:p>
            <a:pPr lvl="1"/>
            <a:r>
              <a:rPr lang="el-GR" dirty="0"/>
              <a:t>Το όρια της διάκρισης βιολογικού και κοινωνικού φύλου</a:t>
            </a:r>
            <a:endParaRPr lang="en-US" dirty="0"/>
          </a:p>
          <a:p>
            <a:pPr lvl="2"/>
            <a:r>
              <a:rPr lang="el-GR" dirty="0"/>
              <a:t>Κοινωνικοποίηση του βιολογικού   </a:t>
            </a:r>
            <a:r>
              <a:rPr lang="el-GR" dirty="0" err="1"/>
              <a:t>βιολογικοποίηση</a:t>
            </a:r>
            <a:r>
              <a:rPr lang="el-GR" dirty="0"/>
              <a:t> του κοινωνικού</a:t>
            </a:r>
          </a:p>
          <a:p>
            <a:pPr lvl="2"/>
            <a:r>
              <a:rPr lang="en-US" dirty="0">
                <a:solidFill>
                  <a:srgbClr val="FF0000"/>
                </a:solidFill>
              </a:rPr>
              <a:t>Pierre Bourdieu </a:t>
            </a:r>
            <a:r>
              <a:rPr lang="el-GR" dirty="0" err="1"/>
              <a:t>φυσιοποιημένη</a:t>
            </a:r>
            <a:r>
              <a:rPr lang="el-GR" dirty="0"/>
              <a:t> κοινωνική κατασκευή σωματικές έξεις (</a:t>
            </a:r>
            <a:r>
              <a:rPr lang="en-US" dirty="0"/>
              <a:t>habitus</a:t>
            </a:r>
            <a:r>
              <a:rPr lang="el-GR" dirty="0"/>
              <a:t>) </a:t>
            </a:r>
            <a:endParaRPr lang="en-US" dirty="0"/>
          </a:p>
          <a:p>
            <a:pPr lvl="2"/>
            <a:r>
              <a:rPr lang="en-US" dirty="0">
                <a:solidFill>
                  <a:srgbClr val="FF0000"/>
                </a:solidFill>
              </a:rPr>
              <a:t>Judith Butler </a:t>
            </a:r>
            <a:r>
              <a:rPr lang="el-GR" dirty="0"/>
              <a:t>εσωτερίκευση κοινωνικών προδιαγραφών, </a:t>
            </a:r>
            <a:r>
              <a:rPr lang="el-GR" dirty="0" err="1"/>
              <a:t>παραστασιακές</a:t>
            </a:r>
            <a:r>
              <a:rPr lang="el-GR" dirty="0"/>
              <a:t> επιτελέσεις  </a:t>
            </a:r>
          </a:p>
        </p:txBody>
      </p:sp>
    </p:spTree>
    <p:extLst>
      <p:ext uri="{BB962C8B-B14F-4D97-AF65-F5344CB8AC3E}">
        <p14:creationId xmlns:p14="http://schemas.microsoft.com/office/powerpoint/2010/main" val="11914371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AFDB4F5-D2D8-42FD-81CC-8BB3A0DDD0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9592" y="188640"/>
            <a:ext cx="7793037" cy="1462087"/>
          </a:xfrm>
        </p:spPr>
        <p:txBody>
          <a:bodyPr/>
          <a:lstStyle/>
          <a:p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9343986-9A2B-4C85-A287-55CAE0CAC8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5536" y="2017713"/>
            <a:ext cx="8559552" cy="4114800"/>
          </a:xfrm>
        </p:spPr>
        <p:txBody>
          <a:bodyPr/>
          <a:lstStyle/>
          <a:p>
            <a:pPr lvl="1"/>
            <a:r>
              <a:rPr lang="el-GR" dirty="0"/>
              <a:t>Φεμινιστική θεωρία και πολιτική δράση  </a:t>
            </a:r>
          </a:p>
          <a:p>
            <a:pPr lvl="2"/>
            <a:r>
              <a:rPr lang="el-GR" dirty="0"/>
              <a:t> τυπική ισότητα (</a:t>
            </a:r>
            <a:r>
              <a:rPr lang="en-US" dirty="0"/>
              <a:t>de jure)</a:t>
            </a:r>
          </a:p>
          <a:p>
            <a:pPr lvl="2"/>
            <a:r>
              <a:rPr lang="el-GR" dirty="0"/>
              <a:t>Ουσιαστική ισότητα (</a:t>
            </a:r>
            <a:r>
              <a:rPr lang="en-US" dirty="0"/>
              <a:t>de facto)</a:t>
            </a:r>
            <a:r>
              <a:rPr lang="el-GR" dirty="0"/>
              <a:t> </a:t>
            </a:r>
          </a:p>
          <a:p>
            <a:pPr lvl="2"/>
            <a:r>
              <a:rPr lang="el-GR" dirty="0"/>
              <a:t>Απελευθέρωση των γυναικών </a:t>
            </a:r>
          </a:p>
          <a:p>
            <a:pPr lvl="2"/>
            <a:r>
              <a:rPr lang="el-GR" dirty="0"/>
              <a:t>Αλλαγή του συμβολαίου του φύλου (</a:t>
            </a:r>
            <a:r>
              <a:rPr lang="en-US" dirty="0"/>
              <a:t>gender contract) </a:t>
            </a:r>
          </a:p>
          <a:p>
            <a:pPr lvl="2"/>
            <a:r>
              <a:rPr lang="el-GR" dirty="0"/>
              <a:t>Κατάργηση του φύλου </a:t>
            </a:r>
            <a:r>
              <a:rPr lang="en-US" dirty="0"/>
              <a:t> </a:t>
            </a:r>
            <a:r>
              <a:rPr lang="el-GR" dirty="0"/>
              <a:t> </a:t>
            </a:r>
            <a:endParaRPr lang="en-US" dirty="0"/>
          </a:p>
          <a:p>
            <a:pPr lvl="1"/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1958122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DE1FABB-46B7-437E-8DB2-338F01604F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0938" y="214313"/>
            <a:ext cx="7793037" cy="1414487"/>
          </a:xfrm>
        </p:spPr>
        <p:txBody>
          <a:bodyPr/>
          <a:lstStyle/>
          <a:p>
            <a:endParaRPr lang="el-GR" sz="3600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D9F79E18-C198-4172-A227-BB6340E238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5576" y="1844824"/>
            <a:ext cx="8199512" cy="4248472"/>
          </a:xfrm>
        </p:spPr>
        <p:txBody>
          <a:bodyPr/>
          <a:lstStyle/>
          <a:p>
            <a:r>
              <a:rPr lang="el-GR" dirty="0">
                <a:solidFill>
                  <a:schemeClr val="tx2"/>
                </a:solidFill>
              </a:rPr>
              <a:t>1.2. Φεμινιστικές κριτικές κράτους πρόνοιας (4 λόγοι)</a:t>
            </a:r>
          </a:p>
          <a:p>
            <a:pPr lvl="1"/>
            <a:r>
              <a:rPr lang="el-GR" dirty="0">
                <a:solidFill>
                  <a:srgbClr val="FF0000"/>
                </a:solidFill>
              </a:rPr>
              <a:t>Οι γυναίκες πλειονότητα των αποδεκτών</a:t>
            </a:r>
          </a:p>
          <a:p>
            <a:pPr lvl="1"/>
            <a:r>
              <a:rPr lang="el-GR" dirty="0">
                <a:solidFill>
                  <a:srgbClr val="FF0000"/>
                </a:solidFill>
              </a:rPr>
              <a:t>Πλειονότητα των εργαζομένων</a:t>
            </a:r>
          </a:p>
          <a:p>
            <a:pPr lvl="1"/>
            <a:r>
              <a:rPr lang="el-GR" dirty="0">
                <a:solidFill>
                  <a:srgbClr val="FF0000"/>
                </a:solidFill>
              </a:rPr>
              <a:t>Παρεμβαίνουν στις σχέσεις των φύλων </a:t>
            </a:r>
          </a:p>
          <a:p>
            <a:pPr lvl="1"/>
            <a:r>
              <a:rPr lang="el-GR" dirty="0">
                <a:solidFill>
                  <a:srgbClr val="FF0000"/>
                </a:solidFill>
              </a:rPr>
              <a:t>Διαμορφώνουν πρότυπα φύλου 	</a:t>
            </a:r>
            <a:endParaRPr lang="el-GR" dirty="0"/>
          </a:p>
          <a:p>
            <a:endParaRPr lang="el-GR" dirty="0"/>
          </a:p>
          <a:p>
            <a:endParaRPr lang="el-GR" dirty="0"/>
          </a:p>
          <a:p>
            <a:endParaRPr lang="el-GR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551950468"/>
      </p:ext>
    </p:extLst>
  </p:cSld>
  <p:clrMapOvr>
    <a:masterClrMapping/>
  </p:clrMapOvr>
</p:sld>
</file>

<file path=ppt/theme/theme1.xml><?xml version="1.0" encoding="utf-8"?>
<a:theme xmlns:a="http://schemas.openxmlformats.org/drawingml/2006/main" name="Δίχρωμος συνδυασμός">
  <a:themeElements>
    <a:clrScheme name="Δίχρωμος συνδυασμός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Δίχρωμος συνδυασμός">
      <a:majorFont>
        <a:latin typeface="Tahoma"/>
        <a:ea typeface=""/>
        <a:cs typeface="Arial"/>
      </a:majorFont>
      <a:minorFont>
        <a:latin typeface="Tahom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Δίχρωμος συνδυασμός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Δίχρωμος συνδυασμός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Δίχρωμος συνδυασμός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Δίχρωμος συνδυασμός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Δίχρωμος συνδυασμός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Δίχρωμος συνδυασμός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Blends</Template>
  <TotalTime>3076</TotalTime>
  <Words>871</Words>
  <Application>Microsoft Office PowerPoint</Application>
  <PresentationFormat>Προβολή στην οθόνη (4:3)</PresentationFormat>
  <Paragraphs>171</Paragraphs>
  <Slides>22</Slides>
  <Notes>1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22</vt:i4>
      </vt:variant>
    </vt:vector>
  </HeadingPairs>
  <TitlesOfParts>
    <vt:vector size="26" baseType="lpstr">
      <vt:lpstr>Calibri</vt:lpstr>
      <vt:lpstr>Tahoma</vt:lpstr>
      <vt:lpstr>Wingdings</vt:lpstr>
      <vt:lpstr>Δίχρωμος συνδυασμός</vt:lpstr>
      <vt:lpstr>Το φύλο της κοινωνικής πολιτικής    </vt:lpstr>
      <vt:lpstr>Το φύλο της  κοινωνικής πολιτικής </vt:lpstr>
      <vt:lpstr> </vt:lpstr>
      <vt:lpstr>1 Φύλο και κράτος πρόνοιας  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1.3 Εμφυλα καθεστώτα ευημερίας (welfare regimes) (post 1975)    </vt:lpstr>
      <vt:lpstr>Παρουσίαση του PowerPoint</vt:lpstr>
      <vt:lpstr>Παρουσίαση του PowerPoint</vt:lpstr>
      <vt:lpstr>Παρουσίαση του PowerPoint</vt:lpstr>
      <vt:lpstr>2. Οικογένεια, αναπαραγωγή, μητρότητα </vt:lpstr>
      <vt:lpstr>Παρουσίαση του PowerPoint</vt:lpstr>
      <vt:lpstr>      </vt:lpstr>
      <vt:lpstr>3. Φροντίδα, οικιακή εργασία, κοινωνικές υποδομές  </vt:lpstr>
      <vt:lpstr> </vt:lpstr>
      <vt:lpstr> </vt:lpstr>
      <vt:lpstr>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Η έμφυλη βία. Ένα έγκλημα με παγκόσμιες διαστάσεις</dc:title>
  <dc:creator>Maria</dc:creator>
  <cp:lastModifiedBy> </cp:lastModifiedBy>
  <cp:revision>95</cp:revision>
  <dcterms:created xsi:type="dcterms:W3CDTF">2013-11-20T09:41:20Z</dcterms:created>
  <dcterms:modified xsi:type="dcterms:W3CDTF">2020-04-03T07:13:22Z</dcterms:modified>
</cp:coreProperties>
</file>