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12"/>
  </p:notesMasterIdLst>
  <p:sldIdLst>
    <p:sldId id="256" r:id="rId2"/>
    <p:sldId id="280" r:id="rId3"/>
    <p:sldId id="257" r:id="rId4"/>
    <p:sldId id="281" r:id="rId5"/>
    <p:sldId id="282" r:id="rId6"/>
    <p:sldId id="308" r:id="rId7"/>
    <p:sldId id="283" r:id="rId8"/>
    <p:sldId id="284" r:id="rId9"/>
    <p:sldId id="285" r:id="rId10"/>
    <p:sldId id="286" r:id="rId11"/>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27"/>
    <p:restoredTop sz="93638"/>
  </p:normalViewPr>
  <p:slideViewPr>
    <p:cSldViewPr snapToGrid="0">
      <p:cViewPr varScale="1">
        <p:scale>
          <a:sx n="51" d="100"/>
          <a:sy n="51" d="100"/>
        </p:scale>
        <p:origin x="216"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DF73C-0414-7D49-AFD3-B6E2CFDEF77E}" type="datetimeFigureOut">
              <a:rPr lang="en-GR" smtClean="0"/>
              <a:t>13/11/24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FF864-4070-D445-AD0F-A66265422BE4}" type="slidenum">
              <a:rPr lang="en-GR" smtClean="0"/>
              <a:t>‹#›</a:t>
            </a:fld>
            <a:endParaRPr lang="en-GR"/>
          </a:p>
        </p:txBody>
      </p:sp>
    </p:spTree>
    <p:extLst>
      <p:ext uri="{BB962C8B-B14F-4D97-AF65-F5344CB8AC3E}">
        <p14:creationId xmlns:p14="http://schemas.microsoft.com/office/powerpoint/2010/main" val="384719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2</a:t>
            </a:fld>
            <a:endParaRPr lang="en-GR"/>
          </a:p>
        </p:txBody>
      </p:sp>
    </p:spTree>
    <p:extLst>
      <p:ext uri="{BB962C8B-B14F-4D97-AF65-F5344CB8AC3E}">
        <p14:creationId xmlns:p14="http://schemas.microsoft.com/office/powerpoint/2010/main" val="123542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6</a:t>
            </a:fld>
            <a:endParaRPr lang="en-GR"/>
          </a:p>
        </p:txBody>
      </p:sp>
    </p:spTree>
    <p:extLst>
      <p:ext uri="{BB962C8B-B14F-4D97-AF65-F5344CB8AC3E}">
        <p14:creationId xmlns:p14="http://schemas.microsoft.com/office/powerpoint/2010/main" val="23652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2232-D44C-9188-1AA2-BC414844EE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D588C3D-078E-652E-DE39-41495F5626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3606F82A-E758-F755-A13E-4A83B7F5DECD}"/>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5" name="Footer Placeholder 4">
            <a:extLst>
              <a:ext uri="{FF2B5EF4-FFF2-40B4-BE49-F238E27FC236}">
                <a16:creationId xmlns:a16="http://schemas.microsoft.com/office/drawing/2014/main" id="{9C04B5AE-4223-88F6-926C-823C78571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3623D-988A-17DB-9686-E5237DCA3839}"/>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9174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FC50-A64C-A8E4-0B9C-57E7DBAE788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274CB46-1AF2-C7B9-B10A-2A6E0366B4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23BFB5C4-DF5B-C607-11BD-ED4215D97235}"/>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5" name="Footer Placeholder 4">
            <a:extLst>
              <a:ext uri="{FF2B5EF4-FFF2-40B4-BE49-F238E27FC236}">
                <a16:creationId xmlns:a16="http://schemas.microsoft.com/office/drawing/2014/main" id="{8D651895-426F-E8A7-256B-AEE021B06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CECD0-337B-5A1C-772C-E210AD1B3BF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949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355CD-BF2E-C2C6-995F-872181F5CE3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FFDB771-77D3-CC69-E757-4212303A9C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0772EF-CA61-70FB-5E80-064CAF0F5AEA}"/>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5" name="Footer Placeholder 4">
            <a:extLst>
              <a:ext uri="{FF2B5EF4-FFF2-40B4-BE49-F238E27FC236}">
                <a16:creationId xmlns:a16="http://schemas.microsoft.com/office/drawing/2014/main" id="{7EAFA248-2ACE-BB3E-2B0D-6FB59BCC1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E8E95-CC9A-04AB-5774-E20AD0B6EE54}"/>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02809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FEF5-A593-7A45-C636-C4E0AC61D7F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3C99965-53CD-EAE8-1C2F-D012104D75A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4033204B-2044-18C2-686D-BF650FE2B2A9}"/>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5" name="Footer Placeholder 4">
            <a:extLst>
              <a:ext uri="{FF2B5EF4-FFF2-40B4-BE49-F238E27FC236}">
                <a16:creationId xmlns:a16="http://schemas.microsoft.com/office/drawing/2014/main" id="{25A5D27B-0A2A-45B5-6E73-3A7A8DC85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A437A-95F9-1BF1-73CB-6555C4513519}"/>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3564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04B2-D42D-BF78-CB0E-04F5220FDE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3E601C8-F6EA-0673-B517-C676A18A8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9DB6B3-5EFF-5FC5-8327-5301A701BD4C}"/>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5" name="Footer Placeholder 4">
            <a:extLst>
              <a:ext uri="{FF2B5EF4-FFF2-40B4-BE49-F238E27FC236}">
                <a16:creationId xmlns:a16="http://schemas.microsoft.com/office/drawing/2014/main" id="{7D969B6B-BA7D-8616-6644-26E02D286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84783-5AE8-C2E0-6FB3-855F30A189B2}"/>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0499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3F61-6E36-20DE-82F6-2816FC597B5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F7FE272-C26B-A4DE-A50C-A14328669F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56A52C0-5A52-A0D4-CDD2-35146201AE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E984189F-FF55-91F0-2456-64929E983D0E}"/>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6" name="Footer Placeholder 5">
            <a:extLst>
              <a:ext uri="{FF2B5EF4-FFF2-40B4-BE49-F238E27FC236}">
                <a16:creationId xmlns:a16="http://schemas.microsoft.com/office/drawing/2014/main" id="{E7890401-7CE7-92CD-DBFA-62D348757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F8447-9961-7AA8-2BA1-D3AC4B65AA2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7534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2461-8C64-E5D7-2CB6-8FF296FBC46C}"/>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976C247-11E0-7868-C77E-BF2124D1D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50B349-4C77-8A85-1E49-A3CCA758E9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C2D487D2-EDCA-AD74-85BA-196980A37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61A8A5-20F8-10EB-0665-FA211B1FC4C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270C0321-0CD5-9E7A-27FF-C2FF0B7FBC8B}"/>
              </a:ext>
            </a:extLst>
          </p:cNvPr>
          <p:cNvSpPr>
            <a:spLocks noGrp="1"/>
          </p:cNvSpPr>
          <p:nvPr>
            <p:ph type="dt" sz="half" idx="10"/>
          </p:nvPr>
        </p:nvSpPr>
        <p:spPr/>
        <p:txBody>
          <a:bodyPr/>
          <a:lstStyle/>
          <a:p>
            <a:fld id="{FD2766A6-3C10-4AB8-86A1-BB1F0CDA7EFE}" type="datetimeFigureOut">
              <a:rPr lang="en-US" smtClean="0"/>
              <a:pPr/>
              <a:t>11/13/24</a:t>
            </a:fld>
            <a:endParaRPr lang="en-US" dirty="0"/>
          </a:p>
        </p:txBody>
      </p:sp>
      <p:sp>
        <p:nvSpPr>
          <p:cNvPr id="8" name="Footer Placeholder 7">
            <a:extLst>
              <a:ext uri="{FF2B5EF4-FFF2-40B4-BE49-F238E27FC236}">
                <a16:creationId xmlns:a16="http://schemas.microsoft.com/office/drawing/2014/main" id="{4CCB65DB-FF45-956F-A449-9F983C103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DFDB54-17BC-3062-4C77-ABA96596A386}"/>
              </a:ext>
            </a:extLst>
          </p:cNvPr>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92962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00D0-AB89-0E5B-7D1D-CADCBED6180B}"/>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571DC789-BBB7-8E3C-2A29-7B733C8066A5}"/>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4" name="Footer Placeholder 3">
            <a:extLst>
              <a:ext uri="{FF2B5EF4-FFF2-40B4-BE49-F238E27FC236}">
                <a16:creationId xmlns:a16="http://schemas.microsoft.com/office/drawing/2014/main" id="{F323FF15-15F9-8052-3EE1-52BB12A80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C7F705-2E2E-476B-8B8C-92E8883F1A3A}"/>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13835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508DF-7ED7-CB30-4251-78061BE18521}"/>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3" name="Footer Placeholder 2">
            <a:extLst>
              <a:ext uri="{FF2B5EF4-FFF2-40B4-BE49-F238E27FC236}">
                <a16:creationId xmlns:a16="http://schemas.microsoft.com/office/drawing/2014/main" id="{12203B18-599D-0D02-4B34-117A912EE7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B43EF-BB72-B4C1-0BF5-CFF6653D02AE}"/>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07366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6D4D-C739-61B0-2206-E6A2475E02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8878D2E-649E-0E54-DC68-EC558B494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4AB40F7-6F23-D103-1906-5E05CDB4B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5BD72E-880F-7913-5F2B-139816620204}"/>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6" name="Footer Placeholder 5">
            <a:extLst>
              <a:ext uri="{FF2B5EF4-FFF2-40B4-BE49-F238E27FC236}">
                <a16:creationId xmlns:a16="http://schemas.microsoft.com/office/drawing/2014/main" id="{778AF90F-9B6E-1425-CA11-439C42E57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CEF73-C783-1A27-3130-E35C953028F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1536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8446-AC6C-CDC8-6AAF-4A9BFAF764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C00C1E2A-D417-7C63-8F03-C7771B5A9D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4E7CC1A-2C14-15E3-EF7E-80CBCF04C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2675A7-FBE0-17AD-9A60-C43EB0EE49A1}"/>
              </a:ext>
            </a:extLst>
          </p:cNvPr>
          <p:cNvSpPr>
            <a:spLocks noGrp="1"/>
          </p:cNvSpPr>
          <p:nvPr>
            <p:ph type="dt" sz="half" idx="10"/>
          </p:nvPr>
        </p:nvSpPr>
        <p:spPr/>
        <p:txBody>
          <a:bodyPr/>
          <a:lstStyle/>
          <a:p>
            <a:fld id="{FD2766A6-3C10-4AB8-86A1-BB1F0CDA7EFE}" type="datetimeFigureOut">
              <a:rPr lang="en-US" smtClean="0"/>
              <a:t>11/13/24</a:t>
            </a:fld>
            <a:endParaRPr lang="en-US"/>
          </a:p>
        </p:txBody>
      </p:sp>
      <p:sp>
        <p:nvSpPr>
          <p:cNvPr id="6" name="Footer Placeholder 5">
            <a:extLst>
              <a:ext uri="{FF2B5EF4-FFF2-40B4-BE49-F238E27FC236}">
                <a16:creationId xmlns:a16="http://schemas.microsoft.com/office/drawing/2014/main" id="{10235314-364D-0F41-D7D1-AB1F3EB8F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27F0C-60A9-8B39-3D3C-53F3F2D5A66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42112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B49872-FE2F-6C42-57A7-0A7B7C641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F02E339-9496-E5E7-C68E-95695142A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3A4257C-A63E-9910-DB41-B55372AAF4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766A6-3C10-4AB8-86A1-BB1F0CDA7EFE}" type="datetimeFigureOut">
              <a:rPr lang="en-US" smtClean="0"/>
              <a:pPr/>
              <a:t>11/13/24</a:t>
            </a:fld>
            <a:endParaRPr lang="en-US" dirty="0"/>
          </a:p>
        </p:txBody>
      </p:sp>
      <p:sp>
        <p:nvSpPr>
          <p:cNvPr id="5" name="Footer Placeholder 4">
            <a:extLst>
              <a:ext uri="{FF2B5EF4-FFF2-40B4-BE49-F238E27FC236}">
                <a16:creationId xmlns:a16="http://schemas.microsoft.com/office/drawing/2014/main" id="{883EF2A5-9564-BE3A-6D9A-528C5811C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9E044E-D39B-2CF2-D1B5-DF86B28A4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0159330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fia.tipaldou@panteion.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mosaic of colourful geometric shapes">
            <a:extLst>
              <a:ext uri="{FF2B5EF4-FFF2-40B4-BE49-F238E27FC236}">
                <a16:creationId xmlns:a16="http://schemas.microsoft.com/office/drawing/2014/main" id="{D9784739-0550-D982-C0B6-D92D88D02A92}"/>
              </a:ext>
            </a:extLst>
          </p:cNvPr>
          <p:cNvPicPr>
            <a:picLocks noChangeAspect="1"/>
          </p:cNvPicPr>
          <p:nvPr/>
        </p:nvPicPr>
        <p:blipFill rotWithShape="1">
          <a:blip r:embed="rId2"/>
          <a:srcRect t="16478" b="4851"/>
          <a:stretch/>
        </p:blipFill>
        <p:spPr>
          <a:xfrm>
            <a:off x="-7343" y="-2"/>
            <a:ext cx="12191979" cy="6857990"/>
          </a:xfrm>
          <a:prstGeom prst="rect">
            <a:avLst/>
          </a:prstGeom>
        </p:spPr>
      </p:pic>
      <p:sp>
        <p:nvSpPr>
          <p:cNvPr id="2" name="Title 1">
            <a:extLst>
              <a:ext uri="{FF2B5EF4-FFF2-40B4-BE49-F238E27FC236}">
                <a16:creationId xmlns:a16="http://schemas.microsoft.com/office/drawing/2014/main" id="{BF3C88E8-34EE-4B54-D95D-23685354352D}"/>
              </a:ext>
            </a:extLst>
          </p:cNvPr>
          <p:cNvSpPr>
            <a:spLocks noGrp="1"/>
          </p:cNvSpPr>
          <p:nvPr>
            <p:ph type="ctrTitle"/>
          </p:nvPr>
        </p:nvSpPr>
        <p:spPr>
          <a:xfrm>
            <a:off x="5303520" y="914400"/>
            <a:ext cx="6011157" cy="3427867"/>
          </a:xfrm>
        </p:spPr>
        <p:txBody>
          <a:bodyPr anchor="t">
            <a:normAutofit/>
          </a:bodyPr>
          <a:lstStyle/>
          <a:p>
            <a:pPr algn="r">
              <a:lnSpc>
                <a:spcPct val="90000"/>
              </a:lnSpc>
            </a:pPr>
            <a:r>
              <a:rPr lang="el-GR" sz="5600" dirty="0">
                <a:solidFill>
                  <a:schemeClr val="accent1"/>
                </a:solidFill>
              </a:rPr>
              <a:t>ΕΙΣΑΓΩΓΗ ΣΤΙΣ ΔΙΕΘΝΕΙΣ ΣΧΕΣΕΙΣ</a:t>
            </a:r>
            <a:endParaRPr lang="en-GR" sz="5600" dirty="0">
              <a:solidFill>
                <a:schemeClr val="accent1"/>
              </a:solidFill>
            </a:endParaRPr>
          </a:p>
        </p:txBody>
      </p:sp>
      <p:sp>
        <p:nvSpPr>
          <p:cNvPr id="3" name="Subtitle 2">
            <a:extLst>
              <a:ext uri="{FF2B5EF4-FFF2-40B4-BE49-F238E27FC236}">
                <a16:creationId xmlns:a16="http://schemas.microsoft.com/office/drawing/2014/main" id="{1C458B9B-57E1-FB33-918A-ADC28D2B9F12}"/>
              </a:ext>
            </a:extLst>
          </p:cNvPr>
          <p:cNvSpPr>
            <a:spLocks noGrp="1"/>
          </p:cNvSpPr>
          <p:nvPr>
            <p:ph type="subTitle" idx="1"/>
          </p:nvPr>
        </p:nvSpPr>
        <p:spPr>
          <a:xfrm>
            <a:off x="6856707" y="4342267"/>
            <a:ext cx="4892949" cy="1028038"/>
          </a:xfrm>
        </p:spPr>
        <p:txBody>
          <a:bodyPr anchor="t">
            <a:noAutofit/>
          </a:bodyPr>
          <a:lstStyle/>
          <a:p>
            <a:pPr algn="r">
              <a:lnSpc>
                <a:spcPct val="100000"/>
              </a:lnSpc>
            </a:pPr>
            <a:r>
              <a:rPr lang="el-GR" dirty="0">
                <a:solidFill>
                  <a:schemeClr val="accent1"/>
                </a:solidFill>
              </a:rPr>
              <a:t>Δρ. Σοφία Τυπάλδου</a:t>
            </a:r>
          </a:p>
          <a:p>
            <a:pPr algn="r">
              <a:lnSpc>
                <a:spcPct val="100000"/>
              </a:lnSpc>
            </a:pPr>
            <a:r>
              <a:rPr lang="en-US" dirty="0">
                <a:solidFill>
                  <a:schemeClr val="accent1"/>
                </a:solidFill>
                <a:hlinkClick r:id="rId3">
                  <a:extLst>
                    <a:ext uri="{A12FA001-AC4F-418D-AE19-62706E023703}">
                      <ahyp:hlinkClr xmlns:ahyp="http://schemas.microsoft.com/office/drawing/2018/hyperlinkcolor" val="tx"/>
                    </a:ext>
                  </a:extLst>
                </a:hlinkClick>
              </a:rPr>
              <a:t>Sofia.tipaldou@panteion.gr</a:t>
            </a:r>
            <a:endParaRPr lang="en-US" dirty="0">
              <a:solidFill>
                <a:schemeClr val="accent1"/>
              </a:solidFill>
            </a:endParaRPr>
          </a:p>
          <a:p>
            <a:pPr algn="r">
              <a:lnSpc>
                <a:spcPct val="100000"/>
              </a:lnSpc>
            </a:pPr>
            <a:r>
              <a:rPr lang="el-GR" dirty="0">
                <a:solidFill>
                  <a:schemeClr val="accent1"/>
                </a:solidFill>
              </a:rPr>
              <a:t>Νέο Κτίριο, ΣΤ-19</a:t>
            </a:r>
          </a:p>
          <a:p>
            <a:pPr algn="r">
              <a:lnSpc>
                <a:spcPct val="100000"/>
              </a:lnSpc>
            </a:pPr>
            <a:r>
              <a:rPr lang="el-GR" dirty="0" err="1">
                <a:solidFill>
                  <a:schemeClr val="accent1"/>
                </a:solidFill>
              </a:rPr>
              <a:t>Ωρες</a:t>
            </a:r>
            <a:r>
              <a:rPr lang="el-GR" dirty="0">
                <a:solidFill>
                  <a:schemeClr val="accent1"/>
                </a:solidFill>
              </a:rPr>
              <a:t> γραφείου: Τρίτη 15.00-16.00</a:t>
            </a:r>
          </a:p>
          <a:p>
            <a:pPr algn="r">
              <a:lnSpc>
                <a:spcPct val="100000"/>
              </a:lnSpc>
            </a:pPr>
            <a:endParaRPr lang="en-GR" dirty="0">
              <a:solidFill>
                <a:srgbClr val="FFFFFF"/>
              </a:solidFill>
            </a:endParaRPr>
          </a:p>
        </p:txBody>
      </p:sp>
    </p:spTree>
    <p:extLst>
      <p:ext uri="{BB962C8B-B14F-4D97-AF65-F5344CB8AC3E}">
        <p14:creationId xmlns:p14="http://schemas.microsoft.com/office/powerpoint/2010/main" val="366942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94C5-D024-027E-2C1F-8D863517205A}"/>
              </a:ext>
            </a:extLst>
          </p:cNvPr>
          <p:cNvSpPr>
            <a:spLocks noGrp="1"/>
          </p:cNvSpPr>
          <p:nvPr>
            <p:ph type="title"/>
          </p:nvPr>
        </p:nvSpPr>
        <p:spPr/>
        <p:txBody>
          <a:bodyPr/>
          <a:lstStyle/>
          <a:p>
            <a:r>
              <a:rPr lang="el-GR" dirty="0"/>
              <a:t>ΠΑΡΑΔΕΙΓΜΑ ΠΡΟΒΛΗΜΑΤΟΣ ΣΥΛΛΟΓΙΚΩΝ ΑΓΑΘΩΝ 2: ΠΥΡΗΝΙΚΑ (ΠΙΘΑΝΗ ΛΥΣΗ)</a:t>
            </a:r>
            <a:endParaRPr lang="en-GR" dirty="0"/>
          </a:p>
        </p:txBody>
      </p:sp>
      <p:sp>
        <p:nvSpPr>
          <p:cNvPr id="3" name="Content Placeholder 2">
            <a:extLst>
              <a:ext uri="{FF2B5EF4-FFF2-40B4-BE49-F238E27FC236}">
                <a16:creationId xmlns:a16="http://schemas.microsoft.com/office/drawing/2014/main" id="{E11087C4-FEDF-E7A2-00A7-0A43AF779D58}"/>
              </a:ext>
            </a:extLst>
          </p:cNvPr>
          <p:cNvSpPr>
            <a:spLocks noGrp="1"/>
          </p:cNvSpPr>
          <p:nvPr>
            <p:ph idx="1"/>
          </p:nvPr>
        </p:nvSpPr>
        <p:spPr>
          <a:xfrm>
            <a:off x="838200" y="2287587"/>
            <a:ext cx="10515600" cy="4092576"/>
          </a:xfrm>
        </p:spPr>
        <p:txBody>
          <a:bodyPr/>
          <a:lstStyle/>
          <a:p>
            <a:r>
              <a:rPr lang="el-GR" sz="4000" dirty="0"/>
              <a:t>Αρχή κυριαρχίας (ρεαλισμός) ;</a:t>
            </a:r>
          </a:p>
          <a:p>
            <a:r>
              <a:rPr lang="el-GR" sz="4000" dirty="0"/>
              <a:t>Αρχή αμοιβαιότητας (φιλελευθερισμός) ;</a:t>
            </a:r>
          </a:p>
          <a:p>
            <a:r>
              <a:rPr lang="el-GR" sz="4000" dirty="0"/>
              <a:t>Αρχή ταυτότητας (κονστρουκτιβισμός) ;</a:t>
            </a:r>
            <a:endParaRPr lang="en-GR" dirty="0"/>
          </a:p>
        </p:txBody>
      </p:sp>
    </p:spTree>
    <p:extLst>
      <p:ext uri="{BB962C8B-B14F-4D97-AF65-F5344CB8AC3E}">
        <p14:creationId xmlns:p14="http://schemas.microsoft.com/office/powerpoint/2010/main" val="424479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520B4B2-FCAD-2ED5-9541-5EB378DED6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80946" y="643467"/>
            <a:ext cx="3830107" cy="5571066"/>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5CEE47B1-54D8-D532-A972-36E8A7CF6ADE}"/>
              </a:ext>
            </a:extLst>
          </p:cNvPr>
          <p:cNvSpPr txBox="1"/>
          <p:nvPr/>
        </p:nvSpPr>
        <p:spPr>
          <a:xfrm>
            <a:off x="812800" y="6485467"/>
            <a:ext cx="11331051" cy="369332"/>
          </a:xfrm>
          <a:prstGeom prst="rect">
            <a:avLst/>
          </a:prstGeom>
          <a:noFill/>
        </p:spPr>
        <p:txBody>
          <a:bodyPr wrap="none" rtlCol="0">
            <a:spAutoFit/>
          </a:bodyPr>
          <a:lstStyle/>
          <a:p>
            <a:r>
              <a:rPr lang="en-GR" dirty="0"/>
              <a:t>Ό</a:t>
            </a:r>
            <a:r>
              <a:rPr lang="el-GR" dirty="0"/>
              <a:t>λες οι ιδέες, οι ορισμοί και τα διαγράμματα της παρουσίασης είναι από το βιβλίο των </a:t>
            </a:r>
            <a:r>
              <a:rPr lang="en-US" dirty="0" err="1"/>
              <a:t>Pevehouse</a:t>
            </a:r>
            <a:r>
              <a:rPr lang="en-US" dirty="0"/>
              <a:t> &amp; Goldstein</a:t>
            </a:r>
            <a:endParaRPr lang="en-GR" dirty="0"/>
          </a:p>
        </p:txBody>
      </p:sp>
    </p:spTree>
    <p:extLst>
      <p:ext uri="{BB962C8B-B14F-4D97-AF65-F5344CB8AC3E}">
        <p14:creationId xmlns:p14="http://schemas.microsoft.com/office/powerpoint/2010/main" val="29891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BC823-F3D6-8221-CF53-2A3C6D9CCBC0}"/>
              </a:ext>
            </a:extLst>
          </p:cNvPr>
          <p:cNvSpPr>
            <a:spLocks noGrp="1"/>
          </p:cNvSpPr>
          <p:nvPr>
            <p:ph type="title"/>
          </p:nvPr>
        </p:nvSpPr>
        <p:spPr>
          <a:xfrm>
            <a:off x="1285240" y="1050595"/>
            <a:ext cx="8074815" cy="1618489"/>
          </a:xfrm>
        </p:spPr>
        <p:txBody>
          <a:bodyPr anchor="ctr">
            <a:normAutofit/>
          </a:bodyPr>
          <a:lstStyle/>
          <a:p>
            <a:r>
              <a:rPr lang="el-GR" sz="7200" dirty="0"/>
              <a:t>Κονστρουκτιβισμός</a:t>
            </a:r>
            <a:endParaRPr lang="en-GR" sz="7200" dirty="0"/>
          </a:p>
        </p:txBody>
      </p:sp>
      <p:sp>
        <p:nvSpPr>
          <p:cNvPr id="3" name="Content Placeholder 2">
            <a:extLst>
              <a:ext uri="{FF2B5EF4-FFF2-40B4-BE49-F238E27FC236}">
                <a16:creationId xmlns:a16="http://schemas.microsoft.com/office/drawing/2014/main" id="{277D0A21-4498-B2C4-85DD-5096B4932953}"/>
              </a:ext>
            </a:extLst>
          </p:cNvPr>
          <p:cNvSpPr>
            <a:spLocks noGrp="1"/>
          </p:cNvSpPr>
          <p:nvPr>
            <p:ph idx="1"/>
          </p:nvPr>
        </p:nvSpPr>
        <p:spPr>
          <a:xfrm>
            <a:off x="1285240" y="2969469"/>
            <a:ext cx="8074815" cy="2800395"/>
          </a:xfrm>
        </p:spPr>
        <p:txBody>
          <a:bodyPr anchor="t">
            <a:normAutofit/>
          </a:bodyPr>
          <a:lstStyle/>
          <a:p>
            <a:r>
              <a:rPr lang="el-GR" sz="1500"/>
              <a:t>Ο κονστρουκτιβισμός είναι μια τάση στη θεωρία των Διεθνών Σχέσεων που εξετάζει τους τρόπους με τους οποίους αλλαγές στις διεθνείς νόρμες και τις ταυτότητες των δρώντων συμβάλλουν στη διαμόρφωση του περιεχομένου των κρατικών συμφερόντων</a:t>
            </a:r>
          </a:p>
          <a:p>
            <a:r>
              <a:rPr lang="el-GR" sz="1500">
                <a:effectLst/>
                <a:latin typeface="Calibri" panose="020F0502020204030204" pitchFamily="34" charset="0"/>
                <a:ea typeface="Calibri" panose="020F0502020204030204" pitchFamily="34" charset="0"/>
                <a:cs typeface="Times New Roman" panose="02020603050405020304" pitchFamily="18" charset="0"/>
              </a:rPr>
              <a:t>τα κράτη αποφασίζουν με βάση όχι μόνο τις υλικές ανάγκες τους αλλά και την κοινωνική αλληλεπίδραση</a:t>
            </a:r>
            <a:r>
              <a:rPr lang="en-GR" sz="1500">
                <a:effectLst/>
              </a:rPr>
              <a:t> </a:t>
            </a:r>
            <a:endParaRPr lang="el-GR" sz="1500">
              <a:effectLst/>
            </a:endParaRPr>
          </a:p>
          <a:p>
            <a:r>
              <a:rPr lang="el-GR" sz="1500"/>
              <a:t>Κεντρικό σημείο: Ταυτότητες κρατών </a:t>
            </a:r>
          </a:p>
          <a:p>
            <a:r>
              <a:rPr lang="el-GR" sz="1500"/>
              <a:t>Παραδείγματα: </a:t>
            </a:r>
          </a:p>
          <a:p>
            <a:r>
              <a:rPr lang="el-GR" sz="1500"/>
              <a:t>Δικαστήριο Εγκλημάτων Πολέμου για πρώην Γιουγκοσλαβία, ΟΗΕ</a:t>
            </a:r>
          </a:p>
          <a:p>
            <a:r>
              <a:rPr lang="el-GR" sz="1500"/>
              <a:t>Αναπτυσσόμενα κράτη που δημιούργησαν επιστημονικές γραφειοκρατίες έχοντας λίγους επιστήμονες και προηγμένους στρατούς έχοντας λίγους εχθρούς</a:t>
            </a:r>
            <a:endParaRPr lang="en-GR" sz="1500"/>
          </a:p>
        </p:txBody>
      </p:sp>
    </p:spTree>
    <p:extLst>
      <p:ext uri="{BB962C8B-B14F-4D97-AF65-F5344CB8AC3E}">
        <p14:creationId xmlns:p14="http://schemas.microsoft.com/office/powerpoint/2010/main" val="91452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73546-C52E-BB13-933F-E97ED212498B}"/>
              </a:ext>
            </a:extLst>
          </p:cNvPr>
          <p:cNvSpPr>
            <a:spLocks noGrp="1"/>
          </p:cNvSpPr>
          <p:nvPr>
            <p:ph type="title"/>
          </p:nvPr>
        </p:nvSpPr>
        <p:spPr>
          <a:xfrm>
            <a:off x="1523999" y="906088"/>
            <a:ext cx="9144000" cy="1523973"/>
          </a:xfrm>
        </p:spPr>
        <p:txBody>
          <a:bodyPr vert="horz" lIns="91440" tIns="45720" rIns="91440" bIns="45720" rtlCol="0" anchor="b">
            <a:normAutofit/>
          </a:bodyPr>
          <a:lstStyle/>
          <a:p>
            <a:pPr algn="ctr"/>
            <a:r>
              <a:rPr lang="en-US" sz="6400" kern="1200" dirty="0" err="1">
                <a:solidFill>
                  <a:schemeClr val="tx1"/>
                </a:solidFill>
                <a:latin typeface="+mj-lt"/>
                <a:ea typeface="+mj-ea"/>
                <a:cs typeface="+mj-cs"/>
              </a:rPr>
              <a:t>Μετ</a:t>
            </a:r>
            <a:r>
              <a:rPr lang="en-US" sz="6400" kern="1200" dirty="0">
                <a:solidFill>
                  <a:schemeClr val="tx1"/>
                </a:solidFill>
                <a:latin typeface="+mj-lt"/>
                <a:ea typeface="+mj-ea"/>
                <a:cs typeface="+mj-cs"/>
              </a:rPr>
              <a:t>α</a:t>
            </a:r>
            <a:r>
              <a:rPr lang="en-US" sz="6400" kern="1200" dirty="0" err="1">
                <a:solidFill>
                  <a:schemeClr val="tx1"/>
                </a:solidFill>
                <a:latin typeface="+mj-lt"/>
                <a:ea typeface="+mj-ea"/>
                <a:cs typeface="+mj-cs"/>
              </a:rPr>
              <a:t>μοντερινισμός</a:t>
            </a:r>
            <a:endParaRPr lang="en-US" sz="6400" kern="1200" dirty="0">
              <a:solidFill>
                <a:schemeClr val="tx1"/>
              </a:solidFill>
              <a:latin typeface="+mj-lt"/>
              <a:ea typeface="+mj-ea"/>
              <a:cs typeface="+mj-cs"/>
            </a:endParaRPr>
          </a:p>
        </p:txBody>
      </p:sp>
      <p:cxnSp>
        <p:nvCxnSpPr>
          <p:cNvPr id="30" name="Straight Connector 2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1DB3D7-8770-7E08-D84D-230CF9C9E4AC}"/>
              </a:ext>
            </a:extLst>
          </p:cNvPr>
          <p:cNvSpPr txBox="1"/>
          <p:nvPr/>
        </p:nvSpPr>
        <p:spPr>
          <a:xfrm>
            <a:off x="2193126" y="2758788"/>
            <a:ext cx="8474873" cy="2554545"/>
          </a:xfrm>
          <a:prstGeom prst="rect">
            <a:avLst/>
          </a:prstGeom>
          <a:noFill/>
        </p:spPr>
        <p:txBody>
          <a:bodyPr wrap="square" rtlCol="0">
            <a:spAutoFit/>
          </a:bodyPr>
          <a:lstStyle/>
          <a:p>
            <a:r>
              <a:rPr lang="el-GR" sz="3200" dirty="0"/>
              <a:t>Μια προσέγγιση που αρνείται την ύπαρξη μιας και μόνο σταθερής πραγματικότητας και δίνει</a:t>
            </a:r>
          </a:p>
          <a:p>
            <a:r>
              <a:rPr lang="el-GR" sz="3200" dirty="0"/>
              <a:t>ιδιαίτερη προσοχή στα κείμενα και στο λόγο, δηλαδή στους τρόπους με τους οποίους οι </a:t>
            </a:r>
          </a:p>
          <a:p>
            <a:r>
              <a:rPr lang="el-GR" sz="3200" dirty="0"/>
              <a:t>άνθρωποι μιλούν και γράφουν για ένα θέμα</a:t>
            </a:r>
            <a:endParaRPr lang="en-GR" sz="3200" dirty="0"/>
          </a:p>
        </p:txBody>
      </p:sp>
    </p:spTree>
    <p:extLst>
      <p:ext uri="{BB962C8B-B14F-4D97-AF65-F5344CB8AC3E}">
        <p14:creationId xmlns:p14="http://schemas.microsoft.com/office/powerpoint/2010/main" val="22374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5C874-E26F-013E-2E0B-1E1953A13588}"/>
              </a:ext>
            </a:extLst>
          </p:cNvPr>
          <p:cNvSpPr>
            <a:spLocks noGrp="1"/>
          </p:cNvSpPr>
          <p:nvPr>
            <p:ph type="title"/>
          </p:nvPr>
        </p:nvSpPr>
        <p:spPr>
          <a:xfrm>
            <a:off x="686834" y="1153572"/>
            <a:ext cx="3200400" cy="4461163"/>
          </a:xfrm>
        </p:spPr>
        <p:txBody>
          <a:bodyPr>
            <a:normAutofit/>
          </a:bodyPr>
          <a:lstStyle/>
          <a:p>
            <a:r>
              <a:rPr lang="el-GR">
                <a:solidFill>
                  <a:srgbClr val="FFFFFF"/>
                </a:solidFill>
              </a:rPr>
              <a:t>Μαρξισμός</a:t>
            </a:r>
            <a:endParaRPr lang="en-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25DE-D26C-4F39-3335-CAE21A01F19A}"/>
              </a:ext>
            </a:extLst>
          </p:cNvPr>
          <p:cNvSpPr>
            <a:spLocks noGrp="1"/>
          </p:cNvSpPr>
          <p:nvPr>
            <p:ph idx="1"/>
          </p:nvPr>
        </p:nvSpPr>
        <p:spPr>
          <a:xfrm>
            <a:off x="4447308" y="591344"/>
            <a:ext cx="6906491" cy="5585619"/>
          </a:xfrm>
        </p:spPr>
        <p:txBody>
          <a:bodyPr anchor="ctr">
            <a:normAutofit/>
          </a:bodyPr>
          <a:lstStyle/>
          <a:p>
            <a:r>
              <a:rPr lang="el-GR"/>
              <a:t>Παρακλάδι του σοσιαλισμού που δίνει έμφαση στην εκμετάλλευση και την ταξική πάλη και περιλαμβάνει τον κομμουνισμό και άλλες προσεγγίσεις</a:t>
            </a:r>
            <a:endParaRPr lang="en-GR" dirty="0"/>
          </a:p>
        </p:txBody>
      </p:sp>
    </p:spTree>
    <p:extLst>
      <p:ext uri="{BB962C8B-B14F-4D97-AF65-F5344CB8AC3E}">
        <p14:creationId xmlns:p14="http://schemas.microsoft.com/office/powerpoint/2010/main" val="382947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356DF-1CA4-AFB3-11EE-F0DC3CF054D4}"/>
              </a:ext>
            </a:extLst>
          </p:cNvPr>
          <p:cNvSpPr txBox="1"/>
          <p:nvPr/>
        </p:nvSpPr>
        <p:spPr>
          <a:xfrm>
            <a:off x="2193724" y="606592"/>
            <a:ext cx="8279215" cy="798714"/>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3600" dirty="0"/>
              <a:t>ΣΧΟΛΕΣ ΣΚΕΨΕΙΣ ΔΙΕΘΝΩΝ ΣΧΕΣΕΩΝ</a:t>
            </a:r>
          </a:p>
        </p:txBody>
      </p:sp>
      <p:pic>
        <p:nvPicPr>
          <p:cNvPr id="2" name="Picture 2">
            <a:extLst>
              <a:ext uri="{FF2B5EF4-FFF2-40B4-BE49-F238E27FC236}">
                <a16:creationId xmlns:a16="http://schemas.microsoft.com/office/drawing/2014/main" id="{2E9AAEF3-6182-0F4F-DE2A-F03DF37DF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40" y="1578935"/>
            <a:ext cx="9591348" cy="4115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FA3B35FE-5B8F-5D26-30D7-B9D2054EACB3}"/>
              </a:ext>
            </a:extLst>
          </p:cNvPr>
          <p:cNvSpPr txBox="1"/>
          <p:nvPr/>
        </p:nvSpPr>
        <p:spPr>
          <a:xfrm>
            <a:off x="1507524" y="6227805"/>
            <a:ext cx="9984528" cy="646331"/>
          </a:xfrm>
          <a:prstGeom prst="rect">
            <a:avLst/>
          </a:prstGeom>
          <a:noFill/>
        </p:spPr>
        <p:txBody>
          <a:bodyPr wrap="none" rtlCol="0">
            <a:spAutoFit/>
          </a:bodyPr>
          <a:lstStyle/>
          <a:p>
            <a:r>
              <a:rPr lang="el-GR" dirty="0" err="1"/>
              <a:t>Πηγ</a:t>
            </a:r>
            <a:r>
              <a:rPr lang="en-GR" dirty="0"/>
              <a:t>ή</a:t>
            </a:r>
            <a:r>
              <a:rPr lang="el-GR" dirty="0"/>
              <a:t>: </a:t>
            </a:r>
            <a:r>
              <a:rPr lang="en-US" dirty="0" err="1"/>
              <a:t>Pevehouse</a:t>
            </a:r>
            <a:r>
              <a:rPr lang="en-US" dirty="0"/>
              <a:t>, Jon and Goldstein, Joshua (2021) </a:t>
            </a:r>
            <a:r>
              <a:rPr lang="el-GR" i="1" dirty="0" err="1"/>
              <a:t>Διεθνε</a:t>
            </a:r>
            <a:r>
              <a:rPr lang="en-US" i="1" dirty="0" err="1"/>
              <a:t>ί</a:t>
            </a:r>
            <a:r>
              <a:rPr lang="el-GR" i="1" dirty="0"/>
              <a:t>ς Σχέσεις</a:t>
            </a:r>
            <a:r>
              <a:rPr lang="el-GR" dirty="0"/>
              <a:t>. Εκδόσεις </a:t>
            </a:r>
            <a:r>
              <a:rPr lang="el-GR" dirty="0" err="1"/>
              <a:t>Τζιολα</a:t>
            </a:r>
            <a:r>
              <a:rPr lang="el-GR" dirty="0"/>
              <a:t>, σχήμα 2.1.</a:t>
            </a:r>
            <a:endParaRPr lang="en-GR" dirty="0"/>
          </a:p>
          <a:p>
            <a:endParaRPr lang="en-GR" dirty="0"/>
          </a:p>
        </p:txBody>
      </p:sp>
    </p:spTree>
    <p:extLst>
      <p:ext uri="{BB962C8B-B14F-4D97-AF65-F5344CB8AC3E}">
        <p14:creationId xmlns:p14="http://schemas.microsoft.com/office/powerpoint/2010/main" val="108023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D872E-D67B-5547-FF88-806783193644}"/>
              </a:ext>
            </a:extLst>
          </p:cNvPr>
          <p:cNvSpPr>
            <a:spLocks noGrp="1"/>
          </p:cNvSpPr>
          <p:nvPr>
            <p:ph type="title"/>
          </p:nvPr>
        </p:nvSpPr>
        <p:spPr>
          <a:xfrm>
            <a:off x="838200" y="365125"/>
            <a:ext cx="10515600" cy="1325563"/>
          </a:xfrm>
        </p:spPr>
        <p:txBody>
          <a:bodyPr>
            <a:normAutofit/>
          </a:bodyPr>
          <a:lstStyle/>
          <a:p>
            <a:r>
              <a:rPr lang="el-GR" sz="4200" dirty="0"/>
              <a:t>ΠΑΡΑΔΕΙΓΜΑ ΠΡΟΒΛΗΜΑΤΟΣ ΣΥΛΛΟΓΙΚΩΝ ΑΓΑΘΩΝ 1: ΚΛΙΜΑΤΙΚΗ ΑΛΛΑΓΗ (ΠΙΘΑΝΗ ΛΥΣΗ)</a:t>
            </a:r>
            <a:endParaRPr lang="en-GR"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1D33B2-5B19-DA93-F5B0-1D2C439E00D8}"/>
              </a:ext>
            </a:extLst>
          </p:cNvPr>
          <p:cNvSpPr>
            <a:spLocks noGrp="1"/>
          </p:cNvSpPr>
          <p:nvPr>
            <p:ph idx="1"/>
          </p:nvPr>
        </p:nvSpPr>
        <p:spPr>
          <a:xfrm>
            <a:off x="838200" y="1929384"/>
            <a:ext cx="10515600" cy="4251960"/>
          </a:xfrm>
        </p:spPr>
        <p:txBody>
          <a:bodyPr>
            <a:noAutofit/>
          </a:bodyPr>
          <a:lstStyle/>
          <a:p>
            <a:r>
              <a:rPr lang="el-GR" sz="3200" b="1" dirty="0"/>
              <a:t>Ρεαλιστική σχολή</a:t>
            </a:r>
            <a:r>
              <a:rPr lang="el-GR" sz="3200" dirty="0"/>
              <a:t>: γνώμονας εθνικό συμφέρον &amp; ισχύς</a:t>
            </a:r>
          </a:p>
          <a:p>
            <a:pPr marL="0" indent="0">
              <a:buNone/>
            </a:pPr>
            <a:r>
              <a:rPr lang="el-GR" sz="3200" dirty="0"/>
              <a:t>- Εθνικά μέτρα προσαρμογής και ανθεκτικότητας απέναντι στις συνέπειες της κλιματικής αλλαγής, π.χ. ενίσχυση υποδομών, ανάπτυξη τεχνολογιών, ασφάλεια ενεργειακής αυτάρκειας</a:t>
            </a:r>
          </a:p>
          <a:p>
            <a:pPr>
              <a:buFontTx/>
              <a:buChar char="-"/>
            </a:pPr>
            <a:r>
              <a:rPr lang="el-GR" sz="3200" dirty="0"/>
              <a:t>Συνεργασίες βασισμένες σε αμοιβαία οφέλη, π.χ. εμπόριο πράσινων τεχνολογιών, προστασία πόρων που εξυπηρετούν συμφέροντα ασφάλειας</a:t>
            </a:r>
          </a:p>
          <a:p>
            <a:pPr>
              <a:buFontTx/>
              <a:buChar char="-"/>
            </a:pPr>
            <a:r>
              <a:rPr lang="el-GR" sz="3200" dirty="0"/>
              <a:t>Ανταγωνισμός για φυσικούς πόρους</a:t>
            </a:r>
          </a:p>
        </p:txBody>
      </p:sp>
    </p:spTree>
    <p:extLst>
      <p:ext uri="{BB962C8B-B14F-4D97-AF65-F5344CB8AC3E}">
        <p14:creationId xmlns:p14="http://schemas.microsoft.com/office/powerpoint/2010/main" val="381790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B7BE21-D32A-4A12-476D-FC48189961E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600D2-5FC8-E61B-7243-5529C13E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0A480-B9AC-C9BE-11DB-C6C10961D720}"/>
              </a:ext>
            </a:extLst>
          </p:cNvPr>
          <p:cNvSpPr>
            <a:spLocks noGrp="1"/>
          </p:cNvSpPr>
          <p:nvPr>
            <p:ph type="title"/>
          </p:nvPr>
        </p:nvSpPr>
        <p:spPr>
          <a:xfrm>
            <a:off x="838200" y="365125"/>
            <a:ext cx="10515600" cy="1325563"/>
          </a:xfrm>
        </p:spPr>
        <p:txBody>
          <a:bodyPr>
            <a:normAutofit/>
          </a:bodyPr>
          <a:lstStyle/>
          <a:p>
            <a:r>
              <a:rPr lang="el-GR" sz="4200" dirty="0"/>
              <a:t>ΠΑΡΑΔΕΙΓΜΑ ΠΡΟΒΛΗΜΑΤΟΣ ΣΥΛΛΟΓΙΚΩΝ ΑΓΑΘΩΝ 1: ΚΛΙΜΑΤΙΚΗ ΑΛΛΑΓΗ (ΠΙΘΑΝΗ ΛΥΣΗ)</a:t>
            </a:r>
            <a:endParaRPr lang="en-GR" sz="4200" dirty="0"/>
          </a:p>
        </p:txBody>
      </p:sp>
      <p:sp>
        <p:nvSpPr>
          <p:cNvPr id="10" name="sketch line">
            <a:extLst>
              <a:ext uri="{FF2B5EF4-FFF2-40B4-BE49-F238E27FC236}">
                <a16:creationId xmlns:a16="http://schemas.microsoft.com/office/drawing/2014/main" id="{01FB450D-51AD-C368-B48F-A3C4CD352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E9E373-5E76-3DD2-E047-5E0FAAE5E4E0}"/>
              </a:ext>
            </a:extLst>
          </p:cNvPr>
          <p:cNvSpPr>
            <a:spLocks noGrp="1"/>
          </p:cNvSpPr>
          <p:nvPr>
            <p:ph idx="1"/>
          </p:nvPr>
        </p:nvSpPr>
        <p:spPr>
          <a:xfrm>
            <a:off x="457200" y="2055813"/>
            <a:ext cx="11430000" cy="4437061"/>
          </a:xfrm>
        </p:spPr>
        <p:txBody>
          <a:bodyPr>
            <a:normAutofit fontScale="92500" lnSpcReduction="10000"/>
          </a:bodyPr>
          <a:lstStyle/>
          <a:p>
            <a:r>
              <a:rPr lang="el-GR" sz="3200" b="1" dirty="0"/>
              <a:t>Φιλελεύθερη σχολή</a:t>
            </a:r>
            <a:r>
              <a:rPr lang="el-GR" sz="3200" dirty="0"/>
              <a:t>: η διεθνής συνεργασία είναι εφικτή και επιθυμητή</a:t>
            </a:r>
          </a:p>
          <a:p>
            <a:pPr>
              <a:buFontTx/>
              <a:buChar char="-"/>
            </a:pPr>
            <a:r>
              <a:rPr lang="el-GR" sz="3200" dirty="0"/>
              <a:t>Ενίσχυση διεθνών θεσμών, π.χ. ΟΗΕ και διεθνών συμφωνιών, π.χ. Συμφωνία Παρισιού για το Κλίμα</a:t>
            </a:r>
          </a:p>
          <a:p>
            <a:pPr>
              <a:buFontTx/>
              <a:buChar char="-"/>
            </a:pPr>
            <a:r>
              <a:rPr lang="el-GR" sz="3200" dirty="0"/>
              <a:t>Ελεύθερο εμπόριο και οικονομικές συνέργειες για βιώσιμη ανάπτυξη: χρήση οικονομικών κινήτρων για υιοθέτηση πράσινων τεχνολογιών &amp; μείωση εκπομπών, ανάπτυξη πράσινων αγορών μέσω εμπορίου</a:t>
            </a:r>
          </a:p>
          <a:p>
            <a:pPr>
              <a:buFontTx/>
              <a:buChar char="-"/>
            </a:pPr>
            <a:r>
              <a:rPr lang="el-GR" sz="3200" dirty="0"/>
              <a:t>Συμμετοχή Μη Κρατικών Δρώντων, π.χ. περιβαλλοντικών ΜΚΟ και πολυεθνικών: οργανώσεων κοινωνίας πολιτών, περιβαλλοντικών ΜΚΟ, πολυεθνικών για εφαρμογή πολιτικών για το κλίμα</a:t>
            </a:r>
            <a:endParaRPr lang="en-GR" sz="3200" dirty="0"/>
          </a:p>
        </p:txBody>
      </p:sp>
    </p:spTree>
    <p:extLst>
      <p:ext uri="{BB962C8B-B14F-4D97-AF65-F5344CB8AC3E}">
        <p14:creationId xmlns:p14="http://schemas.microsoft.com/office/powerpoint/2010/main" val="356429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884965-122F-881D-23B6-A2CA2DE47D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C450BB-CE28-4137-CDC2-59A677DB0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95C48-54C2-93AF-BA79-186FC385E4CF}"/>
              </a:ext>
            </a:extLst>
          </p:cNvPr>
          <p:cNvSpPr>
            <a:spLocks noGrp="1"/>
          </p:cNvSpPr>
          <p:nvPr>
            <p:ph type="title"/>
          </p:nvPr>
        </p:nvSpPr>
        <p:spPr>
          <a:xfrm>
            <a:off x="838200" y="365125"/>
            <a:ext cx="10515600" cy="1325563"/>
          </a:xfrm>
        </p:spPr>
        <p:txBody>
          <a:bodyPr>
            <a:normAutofit/>
          </a:bodyPr>
          <a:lstStyle/>
          <a:p>
            <a:r>
              <a:rPr lang="el-GR" sz="4200" dirty="0"/>
              <a:t>ΠΑΡΑΔΕΙΓΜΑ ΠΡΟΒΛΗΜΑΤΟΣ ΣΥΛΛΟΓΙΚΩΝ ΑΓΑΘΩΝ 1: ΚΛΙΜΑΤΙΚΗ ΑΛΛΑΓΗ (ΠΙΘΑΝΗ ΛΥΣΗ)</a:t>
            </a:r>
            <a:endParaRPr lang="en-GR" sz="4200" dirty="0"/>
          </a:p>
        </p:txBody>
      </p:sp>
      <p:sp>
        <p:nvSpPr>
          <p:cNvPr id="10" name="sketch line">
            <a:extLst>
              <a:ext uri="{FF2B5EF4-FFF2-40B4-BE49-F238E27FC236}">
                <a16:creationId xmlns:a16="http://schemas.microsoft.com/office/drawing/2014/main" id="{F796F672-D83C-9CFC-BB49-410D8DB2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CC98DF-9868-A8B2-0553-29D29C269D83}"/>
              </a:ext>
            </a:extLst>
          </p:cNvPr>
          <p:cNvSpPr>
            <a:spLocks noGrp="1"/>
          </p:cNvSpPr>
          <p:nvPr>
            <p:ph idx="1"/>
          </p:nvPr>
        </p:nvSpPr>
        <p:spPr>
          <a:xfrm>
            <a:off x="669036" y="1727264"/>
            <a:ext cx="11197844" cy="4747322"/>
          </a:xfrm>
        </p:spPr>
        <p:txBody>
          <a:bodyPr>
            <a:noAutofit/>
          </a:bodyPr>
          <a:lstStyle/>
          <a:p>
            <a:r>
              <a:rPr lang="el-GR" b="1" dirty="0" err="1"/>
              <a:t>Κονστρουκτιβιστική</a:t>
            </a:r>
            <a:r>
              <a:rPr lang="el-GR" b="1" dirty="0"/>
              <a:t> σχολή:</a:t>
            </a:r>
            <a:r>
              <a:rPr lang="el-GR" dirty="0"/>
              <a:t> έμφαση στον ρόλο των ιδεών, της ταυτότητας, των κοινωνικών κατασκευών</a:t>
            </a:r>
            <a:endParaRPr lang="el-GR" b="1" dirty="0"/>
          </a:p>
          <a:p>
            <a:pPr>
              <a:buFontTx/>
              <a:buChar char="-"/>
            </a:pPr>
            <a:r>
              <a:rPr lang="el-GR" dirty="0"/>
              <a:t>Αλλαγή κοινωνικών και πολιτιστικών αντιλήψεων: μέσω καλλιέργεια περιβαλλοντικής συνείδησης και αξιών σε κοινωνίες παγκοσμίως μέσω εκπαίδευσης και </a:t>
            </a:r>
            <a:r>
              <a:rPr lang="el-GR" dirty="0" err="1"/>
              <a:t>κοιν</a:t>
            </a:r>
            <a:r>
              <a:rPr lang="el-GR" dirty="0"/>
              <a:t>. κινημάτων</a:t>
            </a:r>
          </a:p>
          <a:p>
            <a:pPr>
              <a:buFontTx/>
              <a:buChar char="-"/>
            </a:pPr>
            <a:r>
              <a:rPr lang="el-GR" dirty="0"/>
              <a:t>Ανάπτυξη κοινής ταυτότητας: ενίσχυση αίσθησης του «παγκόσμιου πολίτη» που θα μπορούσε να μειώσει τις εντάσεις μεταξύ εθνικών συμφερόντων &amp; παγκόσμιων περιβαλλοντικών απαιτήσεων</a:t>
            </a:r>
          </a:p>
          <a:p>
            <a:pPr>
              <a:buFontTx/>
              <a:buChar char="-"/>
            </a:pPr>
            <a:r>
              <a:rPr lang="el-GR" dirty="0"/>
              <a:t>Αντίκτυπος των στρατηγικών ρητορικών στις Διεθνείς Σχέσεις: π.χ. ρητορικές διεθνών ηγετών στα ΜΜΕ για την κλιματική αλλαγή μπορούν να αλλάξουν τις απόψεις των πολιτών και να δημιουργήσουν πιέσεις προς τις κυβερνήσεις</a:t>
            </a:r>
            <a:endParaRPr lang="en-GR" dirty="0"/>
          </a:p>
        </p:txBody>
      </p:sp>
    </p:spTree>
    <p:extLst>
      <p:ext uri="{BB962C8B-B14F-4D97-AF65-F5344CB8AC3E}">
        <p14:creationId xmlns:p14="http://schemas.microsoft.com/office/powerpoint/2010/main" val="2565850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TotalTime>
  <Words>515</Words>
  <Application>Microsoft Macintosh PowerPoint</Application>
  <PresentationFormat>Widescreen</PresentationFormat>
  <Paragraphs>42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ΕΙΣΑΓΩΓΗ ΣΤΙΣ ΔΙΕΘΝΕΙΣ ΣΧΕΣΕΙΣ</vt:lpstr>
      <vt:lpstr>PowerPoint Presentation</vt:lpstr>
      <vt:lpstr>Κονστρουκτιβισμός</vt:lpstr>
      <vt:lpstr>Μεταμοντερινισμός</vt:lpstr>
      <vt:lpstr>Μαρξισμός</vt:lpstr>
      <vt:lpstr>PowerPoint Presentation</vt:lpstr>
      <vt:lpstr>ΠΑΡΑΔΕΙΓΜΑ ΠΡΟΒΛΗΜΑΤΟΣ ΣΥΛΛΟΓΙΚΩΝ ΑΓΑΘΩΝ 1: ΚΛΙΜΑΤΙΚΗ ΑΛΛΑΓΗ (ΠΙΘΑΝΗ ΛΥΣΗ)</vt:lpstr>
      <vt:lpstr>ΠΑΡΑΔΕΙΓΜΑ ΠΡΟΒΛΗΜΑΤΟΣ ΣΥΛΛΟΓΙΚΩΝ ΑΓΑΘΩΝ 1: ΚΛΙΜΑΤΙΚΗ ΑΛΛΑΓΗ (ΠΙΘΑΝΗ ΛΥΣΗ)</vt:lpstr>
      <vt:lpstr>ΠΑΡΑΔΕΙΓΜΑ ΠΡΟΒΛΗΜΑΤΟΣ ΣΥΛΛΟΓΙΚΩΝ ΑΓΑΘΩΝ 1: ΚΛΙΜΑΤΙΚΗ ΑΛΛΑΓΗ (ΠΙΘΑΝΗ ΛΥΣΗ)</vt:lpstr>
      <vt:lpstr>ΠΑΡΑΔΕΙΓΜΑ ΠΡΟΒΛΗΜΑΤΟΣ ΣΥΛΛΟΓΙΚΩΝ ΑΓΑΘΩΝ 2: ΠΥΡΗΝΙΚΑ (ΠΙΘΑΝΗ ΛΥΣΗ)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ΣΤΙΣ ΔΙΕΘΝΕΙΣ ΣΧΕΣΕΙΣ</dc:title>
  <dc:creator>Sofia Tipaldou</dc:creator>
  <cp:lastModifiedBy>Sofia Tipaldou</cp:lastModifiedBy>
  <cp:revision>24</cp:revision>
  <dcterms:created xsi:type="dcterms:W3CDTF">2023-11-21T16:06:22Z</dcterms:created>
  <dcterms:modified xsi:type="dcterms:W3CDTF">2024-11-13T09:59:59Z</dcterms:modified>
</cp:coreProperties>
</file>