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9" r:id="rId4"/>
    <p:sldId id="306" r:id="rId5"/>
    <p:sldId id="308" r:id="rId6"/>
    <p:sldId id="290" r:id="rId7"/>
    <p:sldId id="310" r:id="rId8"/>
    <p:sldId id="311" r:id="rId9"/>
    <p:sldId id="312" r:id="rId10"/>
    <p:sldId id="313" r:id="rId11"/>
    <p:sldId id="300" r:id="rId12"/>
    <p:sldId id="301" r:id="rId13"/>
    <p:sldId id="302" r:id="rId14"/>
    <p:sldId id="303" r:id="rId15"/>
    <p:sldId id="314" r:id="rId16"/>
    <p:sldId id="304" r:id="rId17"/>
    <p:sldId id="291" r:id="rId18"/>
    <p:sldId id="292" r:id="rId19"/>
    <p:sldId id="293" r:id="rId20"/>
    <p:sldId id="294" r:id="rId21"/>
    <p:sldId id="295" r:id="rId22"/>
    <p:sldId id="296" r:id="rId23"/>
    <p:sldId id="297" r:id="rId24"/>
    <p:sldId id="269" r:id="rId25"/>
    <p:sldId id="298" r:id="rId26"/>
    <p:sldId id="299" r:id="rId27"/>
    <p:sldId id="257" r:id="rId28"/>
    <p:sldId id="270" r:id="rId29"/>
    <p:sldId id="288" r:id="rId30"/>
    <p:sldId id="258" r:id="rId31"/>
    <p:sldId id="259" r:id="rId32"/>
    <p:sldId id="271" r:id="rId33"/>
    <p:sldId id="272" r:id="rId34"/>
    <p:sldId id="260" r:id="rId35"/>
    <p:sldId id="261" r:id="rId36"/>
    <p:sldId id="273" r:id="rId37"/>
    <p:sldId id="262" r:id="rId38"/>
    <p:sldId id="274" r:id="rId39"/>
    <p:sldId id="282" r:id="rId40"/>
    <p:sldId id="283" r:id="rId41"/>
    <p:sldId id="284" r:id="rId42"/>
    <p:sldId id="263" r:id="rId43"/>
    <p:sldId id="264" r:id="rId44"/>
    <p:sldId id="265" r:id="rId45"/>
    <p:sldId id="266" r:id="rId46"/>
    <p:sldId id="267" r:id="rId47"/>
    <p:sldId id="268" r:id="rId48"/>
    <p:sldId id="275" r:id="rId49"/>
    <p:sldId id="276" r:id="rId50"/>
    <p:sldId id="277" r:id="rId51"/>
    <p:sldId id="278" r:id="rId52"/>
    <p:sldId id="279" r:id="rId53"/>
    <p:sldId id="280" r:id="rId54"/>
    <p:sldId id="281" r:id="rId55"/>
    <p:sldId id="285" r:id="rId56"/>
    <p:sldId id="286" r:id="rId57"/>
    <p:sldId id="287" r:id="rId5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7" autoAdjust="0"/>
    <p:restoredTop sz="94660"/>
  </p:normalViewPr>
  <p:slideViewPr>
    <p:cSldViewPr snapToGrid="0">
      <p:cViewPr varScale="1">
        <p:scale>
          <a:sx n="81" d="100"/>
          <a:sy n="81" d="100"/>
        </p:scale>
        <p:origin x="67"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5BAB41-7786-490D-A0E3-735309C612E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3D06EA4-CF7E-4E5D-9532-CAA67F6259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FC05E00-EC43-48CF-9CCA-F6E2BC076F04}"/>
              </a:ext>
            </a:extLst>
          </p:cNvPr>
          <p:cNvSpPr>
            <a:spLocks noGrp="1"/>
          </p:cNvSpPr>
          <p:nvPr>
            <p:ph type="dt" sz="half" idx="10"/>
          </p:nvPr>
        </p:nvSpPr>
        <p:spPr/>
        <p:txBody>
          <a:bodyPr/>
          <a:lstStyle/>
          <a:p>
            <a:fld id="{AAA738DB-EDDF-4401-8FF0-7683698C76E1}" type="datetimeFigureOut">
              <a:rPr lang="el-GR" smtClean="0"/>
              <a:t>2/6/2023</a:t>
            </a:fld>
            <a:endParaRPr lang="el-GR"/>
          </a:p>
        </p:txBody>
      </p:sp>
      <p:sp>
        <p:nvSpPr>
          <p:cNvPr id="5" name="Θέση υποσέλιδου 4">
            <a:extLst>
              <a:ext uri="{FF2B5EF4-FFF2-40B4-BE49-F238E27FC236}">
                <a16:creationId xmlns:a16="http://schemas.microsoft.com/office/drawing/2014/main" id="{54F220FF-DBF2-4EF0-8E2E-AD5AADCC4D8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FC7F990-3164-4F82-A7A0-056EC3C21C48}"/>
              </a:ext>
            </a:extLst>
          </p:cNvPr>
          <p:cNvSpPr>
            <a:spLocks noGrp="1"/>
          </p:cNvSpPr>
          <p:nvPr>
            <p:ph type="sldNum" sz="quarter" idx="12"/>
          </p:nvPr>
        </p:nvSpPr>
        <p:spPr/>
        <p:txBody>
          <a:bodyPr/>
          <a:lstStyle/>
          <a:p>
            <a:fld id="{2AFEC1C8-0269-431C-997F-15183934D972}" type="slidenum">
              <a:rPr lang="el-GR" smtClean="0"/>
              <a:t>‹#›</a:t>
            </a:fld>
            <a:endParaRPr lang="el-GR"/>
          </a:p>
        </p:txBody>
      </p:sp>
    </p:spTree>
    <p:extLst>
      <p:ext uri="{BB962C8B-B14F-4D97-AF65-F5344CB8AC3E}">
        <p14:creationId xmlns:p14="http://schemas.microsoft.com/office/powerpoint/2010/main" val="3660242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0B35BB-10CD-4DF4-9B3C-5DB878F4B53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F8CCCE2-25E4-408B-A7D3-7C3DD7F5A98B}"/>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2B3CC41A-1641-43A0-818D-D5AC5294504C}"/>
              </a:ext>
            </a:extLst>
          </p:cNvPr>
          <p:cNvSpPr>
            <a:spLocks noGrp="1"/>
          </p:cNvSpPr>
          <p:nvPr>
            <p:ph type="dt" sz="half" idx="10"/>
          </p:nvPr>
        </p:nvSpPr>
        <p:spPr/>
        <p:txBody>
          <a:bodyPr/>
          <a:lstStyle/>
          <a:p>
            <a:fld id="{AAA738DB-EDDF-4401-8FF0-7683698C76E1}" type="datetimeFigureOut">
              <a:rPr lang="el-GR" smtClean="0"/>
              <a:t>2/6/2023</a:t>
            </a:fld>
            <a:endParaRPr lang="el-GR"/>
          </a:p>
        </p:txBody>
      </p:sp>
      <p:sp>
        <p:nvSpPr>
          <p:cNvPr id="5" name="Θέση υποσέλιδου 4">
            <a:extLst>
              <a:ext uri="{FF2B5EF4-FFF2-40B4-BE49-F238E27FC236}">
                <a16:creationId xmlns:a16="http://schemas.microsoft.com/office/drawing/2014/main" id="{7D7D0F01-01C4-4D5D-A2C1-77462BCC59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D110955-7F5E-479E-B019-F5C8F1080EE9}"/>
              </a:ext>
            </a:extLst>
          </p:cNvPr>
          <p:cNvSpPr>
            <a:spLocks noGrp="1"/>
          </p:cNvSpPr>
          <p:nvPr>
            <p:ph type="sldNum" sz="quarter" idx="12"/>
          </p:nvPr>
        </p:nvSpPr>
        <p:spPr/>
        <p:txBody>
          <a:bodyPr/>
          <a:lstStyle/>
          <a:p>
            <a:fld id="{2AFEC1C8-0269-431C-997F-15183934D972}" type="slidenum">
              <a:rPr lang="el-GR" smtClean="0"/>
              <a:t>‹#›</a:t>
            </a:fld>
            <a:endParaRPr lang="el-GR"/>
          </a:p>
        </p:txBody>
      </p:sp>
    </p:spTree>
    <p:extLst>
      <p:ext uri="{BB962C8B-B14F-4D97-AF65-F5344CB8AC3E}">
        <p14:creationId xmlns:p14="http://schemas.microsoft.com/office/powerpoint/2010/main" val="186248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B68D695-0F3C-40C1-B2EA-D895C017309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11D637D-C18A-4031-AEF2-1A44AB347710}"/>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FB8CD6B1-D5D8-4B47-AFFA-7D921EE15391}"/>
              </a:ext>
            </a:extLst>
          </p:cNvPr>
          <p:cNvSpPr>
            <a:spLocks noGrp="1"/>
          </p:cNvSpPr>
          <p:nvPr>
            <p:ph type="dt" sz="half" idx="10"/>
          </p:nvPr>
        </p:nvSpPr>
        <p:spPr/>
        <p:txBody>
          <a:bodyPr/>
          <a:lstStyle/>
          <a:p>
            <a:fld id="{AAA738DB-EDDF-4401-8FF0-7683698C76E1}" type="datetimeFigureOut">
              <a:rPr lang="el-GR" smtClean="0"/>
              <a:t>2/6/2023</a:t>
            </a:fld>
            <a:endParaRPr lang="el-GR"/>
          </a:p>
        </p:txBody>
      </p:sp>
      <p:sp>
        <p:nvSpPr>
          <p:cNvPr id="5" name="Θέση υποσέλιδου 4">
            <a:extLst>
              <a:ext uri="{FF2B5EF4-FFF2-40B4-BE49-F238E27FC236}">
                <a16:creationId xmlns:a16="http://schemas.microsoft.com/office/drawing/2014/main" id="{9D6B10D3-0A35-4250-86EB-9945F781BBB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B7A5CB0-64BB-488C-BF0A-B29231911E4D}"/>
              </a:ext>
            </a:extLst>
          </p:cNvPr>
          <p:cNvSpPr>
            <a:spLocks noGrp="1"/>
          </p:cNvSpPr>
          <p:nvPr>
            <p:ph type="sldNum" sz="quarter" idx="12"/>
          </p:nvPr>
        </p:nvSpPr>
        <p:spPr/>
        <p:txBody>
          <a:bodyPr/>
          <a:lstStyle/>
          <a:p>
            <a:fld id="{2AFEC1C8-0269-431C-997F-15183934D972}" type="slidenum">
              <a:rPr lang="el-GR" smtClean="0"/>
              <a:t>‹#›</a:t>
            </a:fld>
            <a:endParaRPr lang="el-GR"/>
          </a:p>
        </p:txBody>
      </p:sp>
    </p:spTree>
    <p:extLst>
      <p:ext uri="{BB962C8B-B14F-4D97-AF65-F5344CB8AC3E}">
        <p14:creationId xmlns:p14="http://schemas.microsoft.com/office/powerpoint/2010/main" val="2424150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FBEE8F-1717-42FF-B72E-1791E6DED63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3AB9A308-0231-460F-B0EF-9953D44C0A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85B93FC9-B05D-45F6-9C31-089B4B43DFFC}"/>
              </a:ext>
            </a:extLst>
          </p:cNvPr>
          <p:cNvSpPr>
            <a:spLocks noGrp="1"/>
          </p:cNvSpPr>
          <p:nvPr>
            <p:ph type="dt" sz="half" idx="10"/>
          </p:nvPr>
        </p:nvSpPr>
        <p:spPr/>
        <p:txBody>
          <a:bodyPr/>
          <a:lstStyle/>
          <a:p>
            <a:fld id="{172932B7-8325-49AD-A1F9-455D8726467E}" type="datetimeFigureOut">
              <a:rPr lang="en-US" smtClean="0"/>
              <a:t>6/2/2023</a:t>
            </a:fld>
            <a:endParaRPr lang="en-US"/>
          </a:p>
        </p:txBody>
      </p:sp>
      <p:sp>
        <p:nvSpPr>
          <p:cNvPr id="5" name="Θέση υποσέλιδου 4">
            <a:extLst>
              <a:ext uri="{FF2B5EF4-FFF2-40B4-BE49-F238E27FC236}">
                <a16:creationId xmlns:a16="http://schemas.microsoft.com/office/drawing/2014/main" id="{B14C938F-BB76-480A-82FE-CEF719118056}"/>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ADD7DA9A-7400-4F5F-8561-1DB6D17E69E2}"/>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1865753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B93674-E29D-4546-B273-610635602C07}"/>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301F7A63-8C1B-43C0-88D8-68B630B77EE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5A84687C-48AE-44E1-8A0F-279710A7AC9B}"/>
              </a:ext>
            </a:extLst>
          </p:cNvPr>
          <p:cNvSpPr>
            <a:spLocks noGrp="1"/>
          </p:cNvSpPr>
          <p:nvPr>
            <p:ph type="dt" sz="half" idx="10"/>
          </p:nvPr>
        </p:nvSpPr>
        <p:spPr/>
        <p:txBody>
          <a:bodyPr/>
          <a:lstStyle/>
          <a:p>
            <a:fld id="{172932B7-8325-49AD-A1F9-455D8726467E}" type="datetimeFigureOut">
              <a:rPr lang="en-US" smtClean="0"/>
              <a:t>6/2/2023</a:t>
            </a:fld>
            <a:endParaRPr lang="en-US"/>
          </a:p>
        </p:txBody>
      </p:sp>
      <p:sp>
        <p:nvSpPr>
          <p:cNvPr id="5" name="Θέση υποσέλιδου 4">
            <a:extLst>
              <a:ext uri="{FF2B5EF4-FFF2-40B4-BE49-F238E27FC236}">
                <a16:creationId xmlns:a16="http://schemas.microsoft.com/office/drawing/2014/main" id="{DD051408-0E66-41AE-8DB8-D761D7C65E24}"/>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33FE8DFD-3BDC-467B-A8A2-3340CD63B5F7}"/>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3667596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A2C15C-9D80-42E0-9A89-4BE9614FA2D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6A9DD16E-7DBF-420D-AFE8-8398782A74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8ABAB28-1F71-4315-B9C7-139773487BCF}"/>
              </a:ext>
            </a:extLst>
          </p:cNvPr>
          <p:cNvSpPr>
            <a:spLocks noGrp="1"/>
          </p:cNvSpPr>
          <p:nvPr>
            <p:ph type="dt" sz="half" idx="10"/>
          </p:nvPr>
        </p:nvSpPr>
        <p:spPr/>
        <p:txBody>
          <a:bodyPr/>
          <a:lstStyle/>
          <a:p>
            <a:fld id="{172932B7-8325-49AD-A1F9-455D8726467E}" type="datetimeFigureOut">
              <a:rPr lang="en-US" smtClean="0"/>
              <a:t>6/2/2023</a:t>
            </a:fld>
            <a:endParaRPr lang="en-US"/>
          </a:p>
        </p:txBody>
      </p:sp>
      <p:sp>
        <p:nvSpPr>
          <p:cNvPr id="5" name="Θέση υποσέλιδου 4">
            <a:extLst>
              <a:ext uri="{FF2B5EF4-FFF2-40B4-BE49-F238E27FC236}">
                <a16:creationId xmlns:a16="http://schemas.microsoft.com/office/drawing/2014/main" id="{9B4AF3DA-A4A8-4DB2-9DE5-16E53085494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B8C16582-3817-4F91-86F2-772BBC7CFD2B}"/>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2870866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4B813E-9441-4FEE-8A78-3B2CC1A69EC1}"/>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39C974FF-03B7-4497-9853-9AA8AB3272F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D24C1E3E-B2ED-455C-B989-6668301341A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5513A423-06B6-47C9-81B0-9F134C290C71}"/>
              </a:ext>
            </a:extLst>
          </p:cNvPr>
          <p:cNvSpPr>
            <a:spLocks noGrp="1"/>
          </p:cNvSpPr>
          <p:nvPr>
            <p:ph type="dt" sz="half" idx="10"/>
          </p:nvPr>
        </p:nvSpPr>
        <p:spPr/>
        <p:txBody>
          <a:bodyPr/>
          <a:lstStyle/>
          <a:p>
            <a:fld id="{172932B7-8325-49AD-A1F9-455D8726467E}" type="datetimeFigureOut">
              <a:rPr lang="en-US" smtClean="0"/>
              <a:t>6/2/2023</a:t>
            </a:fld>
            <a:endParaRPr lang="en-US"/>
          </a:p>
        </p:txBody>
      </p:sp>
      <p:sp>
        <p:nvSpPr>
          <p:cNvPr id="6" name="Θέση υποσέλιδου 5">
            <a:extLst>
              <a:ext uri="{FF2B5EF4-FFF2-40B4-BE49-F238E27FC236}">
                <a16:creationId xmlns:a16="http://schemas.microsoft.com/office/drawing/2014/main" id="{E7563983-34D0-4531-B5CC-0507E730F68D}"/>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087C7CA0-6550-46FF-B8AF-F7A06087DF3C}"/>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3048469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5D99A0-03DD-419B-A84A-B85AC0313A0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3DA0FB76-89AF-4935-9FD0-25D59FF78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3D5DDAA-F43E-4BC0-AF04-096E8AC3751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ED2735A6-B091-4CD8-9A50-A673A94201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80A5D13-2551-403A-A11E-E5D17112842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5D3983C5-4FEB-4D0A-840E-10C4BE16EA83}"/>
              </a:ext>
            </a:extLst>
          </p:cNvPr>
          <p:cNvSpPr>
            <a:spLocks noGrp="1"/>
          </p:cNvSpPr>
          <p:nvPr>
            <p:ph type="dt" sz="half" idx="10"/>
          </p:nvPr>
        </p:nvSpPr>
        <p:spPr/>
        <p:txBody>
          <a:bodyPr/>
          <a:lstStyle/>
          <a:p>
            <a:fld id="{172932B7-8325-49AD-A1F9-455D8726467E}" type="datetimeFigureOut">
              <a:rPr lang="en-US" smtClean="0"/>
              <a:t>6/2/2023</a:t>
            </a:fld>
            <a:endParaRPr lang="en-US"/>
          </a:p>
        </p:txBody>
      </p:sp>
      <p:sp>
        <p:nvSpPr>
          <p:cNvPr id="8" name="Θέση υποσέλιδου 7">
            <a:extLst>
              <a:ext uri="{FF2B5EF4-FFF2-40B4-BE49-F238E27FC236}">
                <a16:creationId xmlns:a16="http://schemas.microsoft.com/office/drawing/2014/main" id="{E78844BD-25CA-4963-B38E-53B309E2CC25}"/>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C2D122F9-6BE5-47F7-9AC4-1872551D427E}"/>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467594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732F99-F553-408F-B9A3-5307F617D54E}"/>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D422CECB-B9BD-4AF2-AFE7-C34302A90245}"/>
              </a:ext>
            </a:extLst>
          </p:cNvPr>
          <p:cNvSpPr>
            <a:spLocks noGrp="1"/>
          </p:cNvSpPr>
          <p:nvPr>
            <p:ph type="dt" sz="half" idx="10"/>
          </p:nvPr>
        </p:nvSpPr>
        <p:spPr/>
        <p:txBody>
          <a:bodyPr/>
          <a:lstStyle/>
          <a:p>
            <a:fld id="{172932B7-8325-49AD-A1F9-455D8726467E}" type="datetimeFigureOut">
              <a:rPr lang="en-US" smtClean="0"/>
              <a:t>6/2/2023</a:t>
            </a:fld>
            <a:endParaRPr lang="en-US"/>
          </a:p>
        </p:txBody>
      </p:sp>
      <p:sp>
        <p:nvSpPr>
          <p:cNvPr id="4" name="Θέση υποσέλιδου 3">
            <a:extLst>
              <a:ext uri="{FF2B5EF4-FFF2-40B4-BE49-F238E27FC236}">
                <a16:creationId xmlns:a16="http://schemas.microsoft.com/office/drawing/2014/main" id="{1D8327ED-8552-428B-92C2-16A23577198A}"/>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EF07B13E-D4F6-41E0-8375-F2F7EE4E03CF}"/>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5902405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3870F64-529A-47D7-9BEF-DC30178EBF3A}"/>
              </a:ext>
            </a:extLst>
          </p:cNvPr>
          <p:cNvSpPr>
            <a:spLocks noGrp="1"/>
          </p:cNvSpPr>
          <p:nvPr>
            <p:ph type="dt" sz="half" idx="10"/>
          </p:nvPr>
        </p:nvSpPr>
        <p:spPr/>
        <p:txBody>
          <a:bodyPr/>
          <a:lstStyle/>
          <a:p>
            <a:fld id="{172932B7-8325-49AD-A1F9-455D8726467E}" type="datetimeFigureOut">
              <a:rPr lang="en-US" smtClean="0"/>
              <a:t>6/2/2023</a:t>
            </a:fld>
            <a:endParaRPr lang="en-US"/>
          </a:p>
        </p:txBody>
      </p:sp>
      <p:sp>
        <p:nvSpPr>
          <p:cNvPr id="3" name="Θέση υποσέλιδου 2">
            <a:extLst>
              <a:ext uri="{FF2B5EF4-FFF2-40B4-BE49-F238E27FC236}">
                <a16:creationId xmlns:a16="http://schemas.microsoft.com/office/drawing/2014/main" id="{3B23D269-7342-4849-BE07-F039D9D96673}"/>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E14F80C7-9A44-4AE2-BE80-22D33D729DF5}"/>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42608458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94470E-2AB5-476F-97F8-D92B4C40AE2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C1B580FC-4FA0-4F47-B74A-6F9A31B7CE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C9508116-DDF0-40B6-99AB-11645A5796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5AD2F28-6334-40D5-A466-79A6511AF6D4}"/>
              </a:ext>
            </a:extLst>
          </p:cNvPr>
          <p:cNvSpPr>
            <a:spLocks noGrp="1"/>
          </p:cNvSpPr>
          <p:nvPr>
            <p:ph type="dt" sz="half" idx="10"/>
          </p:nvPr>
        </p:nvSpPr>
        <p:spPr/>
        <p:txBody>
          <a:bodyPr/>
          <a:lstStyle/>
          <a:p>
            <a:fld id="{172932B7-8325-49AD-A1F9-455D8726467E}" type="datetimeFigureOut">
              <a:rPr lang="en-US" smtClean="0"/>
              <a:t>6/2/2023</a:t>
            </a:fld>
            <a:endParaRPr lang="en-US"/>
          </a:p>
        </p:txBody>
      </p:sp>
      <p:sp>
        <p:nvSpPr>
          <p:cNvPr id="6" name="Θέση υποσέλιδου 5">
            <a:extLst>
              <a:ext uri="{FF2B5EF4-FFF2-40B4-BE49-F238E27FC236}">
                <a16:creationId xmlns:a16="http://schemas.microsoft.com/office/drawing/2014/main" id="{5575BF88-F9CD-4C84-8C23-20D184A7E6B0}"/>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71390ED9-02DF-4589-84DB-8B78B4DE054B}"/>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42810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8991DF-9F20-48B0-91DF-5981DB397EA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D8F0D99-FBAB-46A2-905F-87B17330F7C8}"/>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148E57CF-3641-48C0-85F2-261AAEF72657}"/>
              </a:ext>
            </a:extLst>
          </p:cNvPr>
          <p:cNvSpPr>
            <a:spLocks noGrp="1"/>
          </p:cNvSpPr>
          <p:nvPr>
            <p:ph type="dt" sz="half" idx="10"/>
          </p:nvPr>
        </p:nvSpPr>
        <p:spPr/>
        <p:txBody>
          <a:bodyPr/>
          <a:lstStyle/>
          <a:p>
            <a:fld id="{AAA738DB-EDDF-4401-8FF0-7683698C76E1}" type="datetimeFigureOut">
              <a:rPr lang="el-GR" smtClean="0"/>
              <a:t>2/6/2023</a:t>
            </a:fld>
            <a:endParaRPr lang="el-GR"/>
          </a:p>
        </p:txBody>
      </p:sp>
      <p:sp>
        <p:nvSpPr>
          <p:cNvPr id="5" name="Θέση υποσέλιδου 4">
            <a:extLst>
              <a:ext uri="{FF2B5EF4-FFF2-40B4-BE49-F238E27FC236}">
                <a16:creationId xmlns:a16="http://schemas.microsoft.com/office/drawing/2014/main" id="{9A30F56D-7A18-46EB-AD1D-59278060C99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D3CC450-92A4-4F24-B297-92E907DB2EA8}"/>
              </a:ext>
            </a:extLst>
          </p:cNvPr>
          <p:cNvSpPr>
            <a:spLocks noGrp="1"/>
          </p:cNvSpPr>
          <p:nvPr>
            <p:ph type="sldNum" sz="quarter" idx="12"/>
          </p:nvPr>
        </p:nvSpPr>
        <p:spPr/>
        <p:txBody>
          <a:bodyPr/>
          <a:lstStyle/>
          <a:p>
            <a:fld id="{2AFEC1C8-0269-431C-997F-15183934D972}" type="slidenum">
              <a:rPr lang="el-GR" smtClean="0"/>
              <a:t>‹#›</a:t>
            </a:fld>
            <a:endParaRPr lang="el-GR"/>
          </a:p>
        </p:txBody>
      </p:sp>
    </p:spTree>
    <p:extLst>
      <p:ext uri="{BB962C8B-B14F-4D97-AF65-F5344CB8AC3E}">
        <p14:creationId xmlns:p14="http://schemas.microsoft.com/office/powerpoint/2010/main" val="21385545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39CB73-E847-4372-81B9-FD4F52A0B7C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AE7A2F0A-E625-470E-86E3-4242F7B1AB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054C160B-7E67-4D06-A0A7-8D455BCDD5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BF4EA20-6AD2-4CD4-88DA-14019368844D}"/>
              </a:ext>
            </a:extLst>
          </p:cNvPr>
          <p:cNvSpPr>
            <a:spLocks noGrp="1"/>
          </p:cNvSpPr>
          <p:nvPr>
            <p:ph type="dt" sz="half" idx="10"/>
          </p:nvPr>
        </p:nvSpPr>
        <p:spPr/>
        <p:txBody>
          <a:bodyPr/>
          <a:lstStyle/>
          <a:p>
            <a:fld id="{172932B7-8325-49AD-A1F9-455D8726467E}" type="datetimeFigureOut">
              <a:rPr lang="en-US" smtClean="0"/>
              <a:t>6/2/2023</a:t>
            </a:fld>
            <a:endParaRPr lang="en-US"/>
          </a:p>
        </p:txBody>
      </p:sp>
      <p:sp>
        <p:nvSpPr>
          <p:cNvPr id="6" name="Θέση υποσέλιδου 5">
            <a:extLst>
              <a:ext uri="{FF2B5EF4-FFF2-40B4-BE49-F238E27FC236}">
                <a16:creationId xmlns:a16="http://schemas.microsoft.com/office/drawing/2014/main" id="{BAA3AB95-1C58-4680-9799-DC410B7FD1BB}"/>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52F36A39-A298-43DD-BAC3-5A9E2A9024CE}"/>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35670278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0ADA19-8D07-42C4-AD1A-804693892378}"/>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0D9FFE14-DF7F-4356-9DA5-45737A00ED0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2AB333B3-C6C5-4F80-9D2E-16C3E39B8760}"/>
              </a:ext>
            </a:extLst>
          </p:cNvPr>
          <p:cNvSpPr>
            <a:spLocks noGrp="1"/>
          </p:cNvSpPr>
          <p:nvPr>
            <p:ph type="dt" sz="half" idx="10"/>
          </p:nvPr>
        </p:nvSpPr>
        <p:spPr/>
        <p:txBody>
          <a:bodyPr/>
          <a:lstStyle/>
          <a:p>
            <a:fld id="{172932B7-8325-49AD-A1F9-455D8726467E}" type="datetimeFigureOut">
              <a:rPr lang="en-US" smtClean="0"/>
              <a:t>6/2/2023</a:t>
            </a:fld>
            <a:endParaRPr lang="en-US"/>
          </a:p>
        </p:txBody>
      </p:sp>
      <p:sp>
        <p:nvSpPr>
          <p:cNvPr id="5" name="Θέση υποσέλιδου 4">
            <a:extLst>
              <a:ext uri="{FF2B5EF4-FFF2-40B4-BE49-F238E27FC236}">
                <a16:creationId xmlns:a16="http://schemas.microsoft.com/office/drawing/2014/main" id="{82A23CC0-B31E-4E2C-83E0-4821615387B9}"/>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F5B45B0A-8200-46DF-A48E-4D49EA782DB2}"/>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28745183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76DDA2F-40AB-4F6E-BFF0-FE8D1EE6EC1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F9ECC7AC-029A-4239-A28E-62E2C5F01D50}"/>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F52A2071-AFAE-49FD-93C0-BEE889EE6D4A}"/>
              </a:ext>
            </a:extLst>
          </p:cNvPr>
          <p:cNvSpPr>
            <a:spLocks noGrp="1"/>
          </p:cNvSpPr>
          <p:nvPr>
            <p:ph type="dt" sz="half" idx="10"/>
          </p:nvPr>
        </p:nvSpPr>
        <p:spPr/>
        <p:txBody>
          <a:bodyPr/>
          <a:lstStyle/>
          <a:p>
            <a:fld id="{172932B7-8325-49AD-A1F9-455D8726467E}" type="datetimeFigureOut">
              <a:rPr lang="en-US" smtClean="0"/>
              <a:t>6/2/2023</a:t>
            </a:fld>
            <a:endParaRPr lang="en-US"/>
          </a:p>
        </p:txBody>
      </p:sp>
      <p:sp>
        <p:nvSpPr>
          <p:cNvPr id="5" name="Θέση υποσέλιδου 4">
            <a:extLst>
              <a:ext uri="{FF2B5EF4-FFF2-40B4-BE49-F238E27FC236}">
                <a16:creationId xmlns:a16="http://schemas.microsoft.com/office/drawing/2014/main" id="{7F060427-76A1-4FA8-A102-263644407079}"/>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0EF3CA05-CB80-4FCA-812E-F2BB38E4E805}"/>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2420384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98B1AC-BF5A-4190-BF20-E3B165301A6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107EDE8-1764-48B9-95E9-259502CDC0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E36D85AA-9A89-4936-A50C-DC372FEBEBD1}"/>
              </a:ext>
            </a:extLst>
          </p:cNvPr>
          <p:cNvSpPr>
            <a:spLocks noGrp="1"/>
          </p:cNvSpPr>
          <p:nvPr>
            <p:ph type="dt" sz="half" idx="10"/>
          </p:nvPr>
        </p:nvSpPr>
        <p:spPr/>
        <p:txBody>
          <a:bodyPr/>
          <a:lstStyle/>
          <a:p>
            <a:fld id="{AAA738DB-EDDF-4401-8FF0-7683698C76E1}" type="datetimeFigureOut">
              <a:rPr lang="el-GR" smtClean="0"/>
              <a:t>2/6/2023</a:t>
            </a:fld>
            <a:endParaRPr lang="el-GR"/>
          </a:p>
        </p:txBody>
      </p:sp>
      <p:sp>
        <p:nvSpPr>
          <p:cNvPr id="5" name="Θέση υποσέλιδου 4">
            <a:extLst>
              <a:ext uri="{FF2B5EF4-FFF2-40B4-BE49-F238E27FC236}">
                <a16:creationId xmlns:a16="http://schemas.microsoft.com/office/drawing/2014/main" id="{288AD911-2DD0-417A-86F9-5AD6336CD44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0CB9DD2-FF04-43EE-B0C8-EBF82FD72681}"/>
              </a:ext>
            </a:extLst>
          </p:cNvPr>
          <p:cNvSpPr>
            <a:spLocks noGrp="1"/>
          </p:cNvSpPr>
          <p:nvPr>
            <p:ph type="sldNum" sz="quarter" idx="12"/>
          </p:nvPr>
        </p:nvSpPr>
        <p:spPr/>
        <p:txBody>
          <a:bodyPr/>
          <a:lstStyle/>
          <a:p>
            <a:fld id="{2AFEC1C8-0269-431C-997F-15183934D972}" type="slidenum">
              <a:rPr lang="el-GR" smtClean="0"/>
              <a:t>‹#›</a:t>
            </a:fld>
            <a:endParaRPr lang="el-GR"/>
          </a:p>
        </p:txBody>
      </p:sp>
    </p:spTree>
    <p:extLst>
      <p:ext uri="{BB962C8B-B14F-4D97-AF65-F5344CB8AC3E}">
        <p14:creationId xmlns:p14="http://schemas.microsoft.com/office/powerpoint/2010/main" val="2354534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0642A2-093B-4DBB-A2C5-B65E5460CB9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8D66E8B-B93F-4605-BCDA-32B202EE193E}"/>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4781E6CA-F7AD-41BB-A110-A7AA02CEC6B6}"/>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8E70095C-6596-49D1-8AD7-D0EF77CB953C}"/>
              </a:ext>
            </a:extLst>
          </p:cNvPr>
          <p:cNvSpPr>
            <a:spLocks noGrp="1"/>
          </p:cNvSpPr>
          <p:nvPr>
            <p:ph type="dt" sz="half" idx="10"/>
          </p:nvPr>
        </p:nvSpPr>
        <p:spPr/>
        <p:txBody>
          <a:bodyPr/>
          <a:lstStyle/>
          <a:p>
            <a:fld id="{AAA738DB-EDDF-4401-8FF0-7683698C76E1}" type="datetimeFigureOut">
              <a:rPr lang="el-GR" smtClean="0"/>
              <a:t>2/6/2023</a:t>
            </a:fld>
            <a:endParaRPr lang="el-GR"/>
          </a:p>
        </p:txBody>
      </p:sp>
      <p:sp>
        <p:nvSpPr>
          <p:cNvPr id="6" name="Θέση υποσέλιδου 5">
            <a:extLst>
              <a:ext uri="{FF2B5EF4-FFF2-40B4-BE49-F238E27FC236}">
                <a16:creationId xmlns:a16="http://schemas.microsoft.com/office/drawing/2014/main" id="{E584B454-A178-4528-BD7A-907CDE422AF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7417DA4-ABD3-4F80-91A9-8CB459D37255}"/>
              </a:ext>
            </a:extLst>
          </p:cNvPr>
          <p:cNvSpPr>
            <a:spLocks noGrp="1"/>
          </p:cNvSpPr>
          <p:nvPr>
            <p:ph type="sldNum" sz="quarter" idx="12"/>
          </p:nvPr>
        </p:nvSpPr>
        <p:spPr/>
        <p:txBody>
          <a:bodyPr/>
          <a:lstStyle/>
          <a:p>
            <a:fld id="{2AFEC1C8-0269-431C-997F-15183934D972}" type="slidenum">
              <a:rPr lang="el-GR" smtClean="0"/>
              <a:t>‹#›</a:t>
            </a:fld>
            <a:endParaRPr lang="el-GR"/>
          </a:p>
        </p:txBody>
      </p:sp>
    </p:spTree>
    <p:extLst>
      <p:ext uri="{BB962C8B-B14F-4D97-AF65-F5344CB8AC3E}">
        <p14:creationId xmlns:p14="http://schemas.microsoft.com/office/powerpoint/2010/main" val="1938178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4A29DB-FC49-4A4E-9F82-06E38AFD2D7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5A42EE1-6FF9-4E63-8098-AE76EDF33C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0D112CCA-F7AB-4BCE-9A9D-38F558BB98B4}"/>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05CFF916-5700-4D75-8DAA-2A58322038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3B41C25F-C13A-446B-A88B-CB9F07577371}"/>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20A5AD6F-8F4F-4A9C-8F9C-E53CFB963ADE}"/>
              </a:ext>
            </a:extLst>
          </p:cNvPr>
          <p:cNvSpPr>
            <a:spLocks noGrp="1"/>
          </p:cNvSpPr>
          <p:nvPr>
            <p:ph type="dt" sz="half" idx="10"/>
          </p:nvPr>
        </p:nvSpPr>
        <p:spPr/>
        <p:txBody>
          <a:bodyPr/>
          <a:lstStyle/>
          <a:p>
            <a:fld id="{AAA738DB-EDDF-4401-8FF0-7683698C76E1}" type="datetimeFigureOut">
              <a:rPr lang="el-GR" smtClean="0"/>
              <a:t>2/6/2023</a:t>
            </a:fld>
            <a:endParaRPr lang="el-GR"/>
          </a:p>
        </p:txBody>
      </p:sp>
      <p:sp>
        <p:nvSpPr>
          <p:cNvPr id="8" name="Θέση υποσέλιδου 7">
            <a:extLst>
              <a:ext uri="{FF2B5EF4-FFF2-40B4-BE49-F238E27FC236}">
                <a16:creationId xmlns:a16="http://schemas.microsoft.com/office/drawing/2014/main" id="{D402A994-66DA-412D-8D0F-F35DA0CB0C42}"/>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0B58D7A-0EEC-4016-98F0-18B95E15AC8C}"/>
              </a:ext>
            </a:extLst>
          </p:cNvPr>
          <p:cNvSpPr>
            <a:spLocks noGrp="1"/>
          </p:cNvSpPr>
          <p:nvPr>
            <p:ph type="sldNum" sz="quarter" idx="12"/>
          </p:nvPr>
        </p:nvSpPr>
        <p:spPr/>
        <p:txBody>
          <a:bodyPr/>
          <a:lstStyle/>
          <a:p>
            <a:fld id="{2AFEC1C8-0269-431C-997F-15183934D972}" type="slidenum">
              <a:rPr lang="el-GR" smtClean="0"/>
              <a:t>‹#›</a:t>
            </a:fld>
            <a:endParaRPr lang="el-GR"/>
          </a:p>
        </p:txBody>
      </p:sp>
    </p:spTree>
    <p:extLst>
      <p:ext uri="{BB962C8B-B14F-4D97-AF65-F5344CB8AC3E}">
        <p14:creationId xmlns:p14="http://schemas.microsoft.com/office/powerpoint/2010/main" val="521608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0F55A3-C724-448C-B5C8-1E839EFCBD5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028D7B4-A4EE-4CF1-976A-6F2843CA41FC}"/>
              </a:ext>
            </a:extLst>
          </p:cNvPr>
          <p:cNvSpPr>
            <a:spLocks noGrp="1"/>
          </p:cNvSpPr>
          <p:nvPr>
            <p:ph type="dt" sz="half" idx="10"/>
          </p:nvPr>
        </p:nvSpPr>
        <p:spPr/>
        <p:txBody>
          <a:bodyPr/>
          <a:lstStyle/>
          <a:p>
            <a:fld id="{AAA738DB-EDDF-4401-8FF0-7683698C76E1}" type="datetimeFigureOut">
              <a:rPr lang="el-GR" smtClean="0"/>
              <a:t>2/6/2023</a:t>
            </a:fld>
            <a:endParaRPr lang="el-GR"/>
          </a:p>
        </p:txBody>
      </p:sp>
      <p:sp>
        <p:nvSpPr>
          <p:cNvPr id="4" name="Θέση υποσέλιδου 3">
            <a:extLst>
              <a:ext uri="{FF2B5EF4-FFF2-40B4-BE49-F238E27FC236}">
                <a16:creationId xmlns:a16="http://schemas.microsoft.com/office/drawing/2014/main" id="{757D800D-2991-407B-9545-0A82C6AC769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C7E70218-B4FA-48F8-970C-2E1EDFF7872B}"/>
              </a:ext>
            </a:extLst>
          </p:cNvPr>
          <p:cNvSpPr>
            <a:spLocks noGrp="1"/>
          </p:cNvSpPr>
          <p:nvPr>
            <p:ph type="sldNum" sz="quarter" idx="12"/>
          </p:nvPr>
        </p:nvSpPr>
        <p:spPr/>
        <p:txBody>
          <a:bodyPr/>
          <a:lstStyle/>
          <a:p>
            <a:fld id="{2AFEC1C8-0269-431C-997F-15183934D972}" type="slidenum">
              <a:rPr lang="el-GR" smtClean="0"/>
              <a:t>‹#›</a:t>
            </a:fld>
            <a:endParaRPr lang="el-GR"/>
          </a:p>
        </p:txBody>
      </p:sp>
    </p:spTree>
    <p:extLst>
      <p:ext uri="{BB962C8B-B14F-4D97-AF65-F5344CB8AC3E}">
        <p14:creationId xmlns:p14="http://schemas.microsoft.com/office/powerpoint/2010/main" val="703658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8B08D14-28E8-4DF9-98AF-51BE6518377E}"/>
              </a:ext>
            </a:extLst>
          </p:cNvPr>
          <p:cNvSpPr>
            <a:spLocks noGrp="1"/>
          </p:cNvSpPr>
          <p:nvPr>
            <p:ph type="dt" sz="half" idx="10"/>
          </p:nvPr>
        </p:nvSpPr>
        <p:spPr/>
        <p:txBody>
          <a:bodyPr/>
          <a:lstStyle/>
          <a:p>
            <a:fld id="{AAA738DB-EDDF-4401-8FF0-7683698C76E1}" type="datetimeFigureOut">
              <a:rPr lang="el-GR" smtClean="0"/>
              <a:t>2/6/2023</a:t>
            </a:fld>
            <a:endParaRPr lang="el-GR"/>
          </a:p>
        </p:txBody>
      </p:sp>
      <p:sp>
        <p:nvSpPr>
          <p:cNvPr id="3" name="Θέση υποσέλιδου 2">
            <a:extLst>
              <a:ext uri="{FF2B5EF4-FFF2-40B4-BE49-F238E27FC236}">
                <a16:creationId xmlns:a16="http://schemas.microsoft.com/office/drawing/2014/main" id="{86246220-11D8-4D31-B453-042A3CF34B8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2BDB2CE0-CE98-45B6-9DDB-A4928AB418F9}"/>
              </a:ext>
            </a:extLst>
          </p:cNvPr>
          <p:cNvSpPr>
            <a:spLocks noGrp="1"/>
          </p:cNvSpPr>
          <p:nvPr>
            <p:ph type="sldNum" sz="quarter" idx="12"/>
          </p:nvPr>
        </p:nvSpPr>
        <p:spPr/>
        <p:txBody>
          <a:bodyPr/>
          <a:lstStyle/>
          <a:p>
            <a:fld id="{2AFEC1C8-0269-431C-997F-15183934D972}" type="slidenum">
              <a:rPr lang="el-GR" smtClean="0"/>
              <a:t>‹#›</a:t>
            </a:fld>
            <a:endParaRPr lang="el-GR"/>
          </a:p>
        </p:txBody>
      </p:sp>
    </p:spTree>
    <p:extLst>
      <p:ext uri="{BB962C8B-B14F-4D97-AF65-F5344CB8AC3E}">
        <p14:creationId xmlns:p14="http://schemas.microsoft.com/office/powerpoint/2010/main" val="342302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9433E9-66AD-4CD8-B7DC-003A6E4A1E4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49CD662-F9EA-4740-A735-4AA9507236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CAE2F68B-2ABE-4345-AE85-4C864EAC8C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B2ADF704-74FB-42D2-A3F2-C583D2DFC17F}"/>
              </a:ext>
            </a:extLst>
          </p:cNvPr>
          <p:cNvSpPr>
            <a:spLocks noGrp="1"/>
          </p:cNvSpPr>
          <p:nvPr>
            <p:ph type="dt" sz="half" idx="10"/>
          </p:nvPr>
        </p:nvSpPr>
        <p:spPr/>
        <p:txBody>
          <a:bodyPr/>
          <a:lstStyle/>
          <a:p>
            <a:fld id="{AAA738DB-EDDF-4401-8FF0-7683698C76E1}" type="datetimeFigureOut">
              <a:rPr lang="el-GR" smtClean="0"/>
              <a:t>2/6/2023</a:t>
            </a:fld>
            <a:endParaRPr lang="el-GR"/>
          </a:p>
        </p:txBody>
      </p:sp>
      <p:sp>
        <p:nvSpPr>
          <p:cNvPr id="6" name="Θέση υποσέλιδου 5">
            <a:extLst>
              <a:ext uri="{FF2B5EF4-FFF2-40B4-BE49-F238E27FC236}">
                <a16:creationId xmlns:a16="http://schemas.microsoft.com/office/drawing/2014/main" id="{3EC7625A-EC6E-43D4-9598-8974ED0A7C9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4A5FD3D-2089-4390-B89F-DBAD3AF4ECB5}"/>
              </a:ext>
            </a:extLst>
          </p:cNvPr>
          <p:cNvSpPr>
            <a:spLocks noGrp="1"/>
          </p:cNvSpPr>
          <p:nvPr>
            <p:ph type="sldNum" sz="quarter" idx="12"/>
          </p:nvPr>
        </p:nvSpPr>
        <p:spPr/>
        <p:txBody>
          <a:bodyPr/>
          <a:lstStyle/>
          <a:p>
            <a:fld id="{2AFEC1C8-0269-431C-997F-15183934D972}" type="slidenum">
              <a:rPr lang="el-GR" smtClean="0"/>
              <a:t>‹#›</a:t>
            </a:fld>
            <a:endParaRPr lang="el-GR"/>
          </a:p>
        </p:txBody>
      </p:sp>
    </p:spTree>
    <p:extLst>
      <p:ext uri="{BB962C8B-B14F-4D97-AF65-F5344CB8AC3E}">
        <p14:creationId xmlns:p14="http://schemas.microsoft.com/office/powerpoint/2010/main" val="247384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386016-753F-470F-9AC1-ADCE60B6470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DA414964-7EB9-49D0-A939-6D60EEB104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BA7F67FE-2086-48AD-87A3-575E1185DD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C38CB752-E434-4572-9F0F-527F56AC23EB}"/>
              </a:ext>
            </a:extLst>
          </p:cNvPr>
          <p:cNvSpPr>
            <a:spLocks noGrp="1"/>
          </p:cNvSpPr>
          <p:nvPr>
            <p:ph type="dt" sz="half" idx="10"/>
          </p:nvPr>
        </p:nvSpPr>
        <p:spPr/>
        <p:txBody>
          <a:bodyPr/>
          <a:lstStyle/>
          <a:p>
            <a:fld id="{AAA738DB-EDDF-4401-8FF0-7683698C76E1}" type="datetimeFigureOut">
              <a:rPr lang="el-GR" smtClean="0"/>
              <a:t>2/6/2023</a:t>
            </a:fld>
            <a:endParaRPr lang="el-GR"/>
          </a:p>
        </p:txBody>
      </p:sp>
      <p:sp>
        <p:nvSpPr>
          <p:cNvPr id="6" name="Θέση υποσέλιδου 5">
            <a:extLst>
              <a:ext uri="{FF2B5EF4-FFF2-40B4-BE49-F238E27FC236}">
                <a16:creationId xmlns:a16="http://schemas.microsoft.com/office/drawing/2014/main" id="{3ACFB622-1A7A-4D5D-9309-FB6F9644D4C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BCF4E8E-58FC-4612-ABB7-1E03CAB0EAFA}"/>
              </a:ext>
            </a:extLst>
          </p:cNvPr>
          <p:cNvSpPr>
            <a:spLocks noGrp="1"/>
          </p:cNvSpPr>
          <p:nvPr>
            <p:ph type="sldNum" sz="quarter" idx="12"/>
          </p:nvPr>
        </p:nvSpPr>
        <p:spPr/>
        <p:txBody>
          <a:bodyPr/>
          <a:lstStyle/>
          <a:p>
            <a:fld id="{2AFEC1C8-0269-431C-997F-15183934D972}" type="slidenum">
              <a:rPr lang="el-GR" smtClean="0"/>
              <a:t>‹#›</a:t>
            </a:fld>
            <a:endParaRPr lang="el-GR"/>
          </a:p>
        </p:txBody>
      </p:sp>
    </p:spTree>
    <p:extLst>
      <p:ext uri="{BB962C8B-B14F-4D97-AF65-F5344CB8AC3E}">
        <p14:creationId xmlns:p14="http://schemas.microsoft.com/office/powerpoint/2010/main" val="3607305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7971A33-D611-468B-8573-96BD8D3140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5FEC90F-966D-4EF2-B8D2-F17497300D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B0B4B08B-110B-4F94-8258-6B0BD8FA1C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738DB-EDDF-4401-8FF0-7683698C76E1}" type="datetimeFigureOut">
              <a:rPr lang="el-GR" smtClean="0"/>
              <a:t>2/6/2023</a:t>
            </a:fld>
            <a:endParaRPr lang="el-GR"/>
          </a:p>
        </p:txBody>
      </p:sp>
      <p:sp>
        <p:nvSpPr>
          <p:cNvPr id="5" name="Θέση υποσέλιδου 4">
            <a:extLst>
              <a:ext uri="{FF2B5EF4-FFF2-40B4-BE49-F238E27FC236}">
                <a16:creationId xmlns:a16="http://schemas.microsoft.com/office/drawing/2014/main" id="{157BD104-FCCC-4DBC-9F4E-214AB613B2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B0BED782-AA57-416B-BAC1-D805345B0C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EC1C8-0269-431C-997F-15183934D972}" type="slidenum">
              <a:rPr lang="el-GR" smtClean="0"/>
              <a:t>‹#›</a:t>
            </a:fld>
            <a:endParaRPr lang="el-GR"/>
          </a:p>
        </p:txBody>
      </p:sp>
    </p:spTree>
    <p:extLst>
      <p:ext uri="{BB962C8B-B14F-4D97-AF65-F5344CB8AC3E}">
        <p14:creationId xmlns:p14="http://schemas.microsoft.com/office/powerpoint/2010/main" val="3623549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D0DEFAB-DDF1-4B81-BEB3-4DE3220644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F41C4573-9988-4CEA-BE0D-D57EAA62F1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C6D1EA6F-7A8A-4E8A-8EE0-D523EEAE60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932B7-8325-49AD-A1F9-455D8726467E}" type="datetimeFigureOut">
              <a:rPr lang="en-US" smtClean="0"/>
              <a:t>6/2/2023</a:t>
            </a:fld>
            <a:endParaRPr lang="en-US"/>
          </a:p>
        </p:txBody>
      </p:sp>
      <p:sp>
        <p:nvSpPr>
          <p:cNvPr id="5" name="Θέση υποσέλιδου 4">
            <a:extLst>
              <a:ext uri="{FF2B5EF4-FFF2-40B4-BE49-F238E27FC236}">
                <a16:creationId xmlns:a16="http://schemas.microsoft.com/office/drawing/2014/main" id="{2693B208-59B2-4493-8CFD-615AD0FDDD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391239F5-83AE-43AF-98AC-BDC0F05834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75525-D85C-45CF-83A9-0A004FC85E7D}" type="slidenum">
              <a:rPr lang="en-US" smtClean="0"/>
              <a:t>‹#›</a:t>
            </a:fld>
            <a:endParaRPr lang="en-US"/>
          </a:p>
        </p:txBody>
      </p:sp>
    </p:spTree>
    <p:extLst>
      <p:ext uri="{BB962C8B-B14F-4D97-AF65-F5344CB8AC3E}">
        <p14:creationId xmlns:p14="http://schemas.microsoft.com/office/powerpoint/2010/main" val="40438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06AE48-ABE1-4073-9D82-A1BDA0D24437}"/>
              </a:ext>
            </a:extLst>
          </p:cNvPr>
          <p:cNvSpPr>
            <a:spLocks noGrp="1"/>
          </p:cNvSpPr>
          <p:nvPr>
            <p:ph type="ctrTitle"/>
          </p:nvPr>
        </p:nvSpPr>
        <p:spPr/>
        <p:txBody>
          <a:bodyPr/>
          <a:lstStyle/>
          <a:p>
            <a:r>
              <a:rPr lang="el-GR" dirty="0"/>
              <a:t>Αμερικανικό Συνταγματικό Δίκαιο</a:t>
            </a:r>
          </a:p>
        </p:txBody>
      </p:sp>
      <p:sp>
        <p:nvSpPr>
          <p:cNvPr id="3" name="Υπότιτλος 2">
            <a:extLst>
              <a:ext uri="{FF2B5EF4-FFF2-40B4-BE49-F238E27FC236}">
                <a16:creationId xmlns:a16="http://schemas.microsoft.com/office/drawing/2014/main" id="{2434D8CC-8463-4647-997C-5E6B81CAEFC0}"/>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339714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E40575-F9E7-425C-B9BB-E44FAD4FE759}"/>
              </a:ext>
            </a:extLst>
          </p:cNvPr>
          <p:cNvSpPr>
            <a:spLocks noGrp="1"/>
          </p:cNvSpPr>
          <p:nvPr>
            <p:ph type="title"/>
          </p:nvPr>
        </p:nvSpPr>
        <p:spPr/>
        <p:txBody>
          <a:bodyPr/>
          <a:lstStyle/>
          <a:p>
            <a:r>
              <a:rPr lang="el-GR" dirty="0"/>
              <a:t>ΗΠΑ</a:t>
            </a:r>
            <a:endParaRPr lang="en-US" dirty="0"/>
          </a:p>
        </p:txBody>
      </p:sp>
      <p:sp>
        <p:nvSpPr>
          <p:cNvPr id="3" name="Θέση περιεχομένου 2">
            <a:extLst>
              <a:ext uri="{FF2B5EF4-FFF2-40B4-BE49-F238E27FC236}">
                <a16:creationId xmlns:a16="http://schemas.microsoft.com/office/drawing/2014/main" id="{7540D716-4DDE-449D-93A1-B6A642BA9E3A}"/>
              </a:ext>
            </a:extLst>
          </p:cNvPr>
          <p:cNvSpPr>
            <a:spLocks noGrp="1"/>
          </p:cNvSpPr>
          <p:nvPr>
            <p:ph idx="1"/>
          </p:nvPr>
        </p:nvSpPr>
        <p:spPr/>
        <p:txBody>
          <a:bodyPr>
            <a:normAutofit fontScale="70000" lnSpcReduction="20000"/>
          </a:bodyPr>
          <a:lstStyle/>
          <a:p>
            <a:r>
              <a:rPr lang="el-GR" dirty="0"/>
              <a:t>Ομοσπονδιακή ένωση που απαρτίζεται από πενήντα πολιτείες</a:t>
            </a:r>
          </a:p>
          <a:p>
            <a:r>
              <a:rPr lang="el-GR" dirty="0"/>
              <a:t>Στην αρχική της ομοσπονδιακή μορφή </a:t>
            </a:r>
            <a:r>
              <a:rPr lang="el-GR" dirty="0" err="1"/>
              <a:t>απαρτίζετο</a:t>
            </a:r>
            <a:r>
              <a:rPr lang="el-GR" dirty="0"/>
              <a:t> από δεκατρείς πολιτείες -διαδόχους των δεκατριών αποικιών που εξεγέρθηκαν εναντίον της Μεγάλης Βρετανίας. </a:t>
            </a:r>
          </a:p>
          <a:p>
            <a:r>
              <a:rPr lang="el-GR" dirty="0"/>
              <a:t>Στην πρώιμη ιστορία της χώρας, τρεις νέες πολιτείες οργανώθηκαν σε έδαφος που διαχωρίστηκε από τα εδάφη των υπαρχουσών πολιτειών: το Κεντάκι από την Βιρτζίνια, το </a:t>
            </a:r>
            <a:r>
              <a:rPr lang="el-GR" dirty="0" err="1"/>
              <a:t>Τενεσσί</a:t>
            </a:r>
            <a:r>
              <a:rPr lang="el-GR" dirty="0"/>
              <a:t> από την Βόρεια Καρολίνα, και το </a:t>
            </a:r>
            <a:r>
              <a:rPr lang="el-GR" dirty="0" err="1"/>
              <a:t>Μέιν</a:t>
            </a:r>
            <a:r>
              <a:rPr lang="el-GR" dirty="0"/>
              <a:t> από τη Μασαχουσέτη. </a:t>
            </a:r>
          </a:p>
          <a:p>
            <a:r>
              <a:rPr lang="el-GR" dirty="0"/>
              <a:t>Οι περισσότερες από τις άλλες πολιτείες δημιουργήθηκαν από εδάφη που προσαρτήθηκαν μέσω πολέμων ή αγοράς της Κυβερνήσεως των ΗΠΑ. Εξαίρεση αποτελούν το Βερμόντ, το Τέξας και η Χαβάη, οι οποίες ήταν ανεξάρτητες δημοκρατίες προτού εισέλθουν στην ένωση. </a:t>
            </a:r>
          </a:p>
          <a:p>
            <a:r>
              <a:rPr lang="el-GR" dirty="0"/>
              <a:t>Κατά τον Αμερικανικό Εμφύλιο Πόλεμο, η Δυτική Βιρτζίνια αποχωρίστηκε από την Βιρτζίνια. </a:t>
            </a:r>
          </a:p>
          <a:p>
            <a:r>
              <a:rPr lang="el-GR" dirty="0"/>
              <a:t>Η πιο πρόσφατη πολιτεία—η Χαβάη—επέτυχε την προαγωγή της σε πολιτεία στις 21 Αυγούστου 1959. </a:t>
            </a:r>
          </a:p>
          <a:p>
            <a:r>
              <a:rPr lang="el-GR" dirty="0"/>
              <a:t>Οι πολιτείες δεν διατηρούν το δικαίωμα τους αποσχίσεως από την ομοσπονδία (≠ Ευρώπη)</a:t>
            </a:r>
            <a:endParaRPr lang="en-US" dirty="0"/>
          </a:p>
        </p:txBody>
      </p:sp>
    </p:spTree>
    <p:extLst>
      <p:ext uri="{BB962C8B-B14F-4D97-AF65-F5344CB8AC3E}">
        <p14:creationId xmlns:p14="http://schemas.microsoft.com/office/powerpoint/2010/main" val="2500966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A6D30C-7883-43D1-BC0C-ADFA8DFB2347}"/>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5A276674-2A94-4FC2-844B-7BC81851E1BA}"/>
              </a:ext>
            </a:extLst>
          </p:cNvPr>
          <p:cNvSpPr>
            <a:spLocks noGrp="1"/>
          </p:cNvSpPr>
          <p:nvPr>
            <p:ph idx="1"/>
          </p:nvPr>
        </p:nvSpPr>
        <p:spPr/>
        <p:txBody>
          <a:bodyPr>
            <a:normAutofit fontScale="92500" lnSpcReduction="20000"/>
          </a:bodyPr>
          <a:lstStyle/>
          <a:p>
            <a:r>
              <a:rPr lang="el-GR" dirty="0"/>
              <a:t>Έναυσμα αφύπνισης και «εργαστήριο ιδεών» για τους λαούς της Ευρώπης, η Γαλλική Επανάσταση έχει πλούσιο συνταγματικό απολογισμό, με τρία Συντάγματα και ισάριθμες διακηρύξεις των δικαιωμάτων του </a:t>
            </a:r>
            <a:r>
              <a:rPr lang="el-GR" dirty="0" err="1"/>
              <a:t>Aνθρώπου</a:t>
            </a:r>
            <a:r>
              <a:rPr lang="el-GR" dirty="0"/>
              <a:t> και του Πολίτη. </a:t>
            </a:r>
          </a:p>
          <a:p>
            <a:r>
              <a:rPr lang="el-GR" dirty="0"/>
              <a:t>Η Διακήρυξη του 1789 περιείχε το προοίμιο και 17 συνολικά άρθρα με διατάξεις δύο ειδών. Από τη μια είχε κατάλογο των κυριότερων ατομικών δικαιωμάτων και από την άλλη, τις οργανωτικές αρχές βάσει των οποίων θα καταρτίζονταν το μελλοντικό Σύνταγμα της χώρας. Δεν απευθυνόταν μόνο στους Γάλλους πολίτες αλλά γενικά σε όλους τους ανθρώπους. </a:t>
            </a:r>
          </a:p>
          <a:p>
            <a:r>
              <a:rPr lang="el-GR" dirty="0"/>
              <a:t>Η μοναδικότητα της Γαλλικής Διακήρυξης βρίσκεται στον ιδιοφυή συνδυασμό της πίστης ότι τα δικαιώματα ενυπάρχουν στην ανθρώπινη φύση και ότι ο νόμος αποτελεί την καλύτερη εγγύηση για το σεβασμό τους.</a:t>
            </a:r>
            <a:endParaRPr lang="en-US" dirty="0"/>
          </a:p>
        </p:txBody>
      </p:sp>
    </p:spTree>
    <p:extLst>
      <p:ext uri="{BB962C8B-B14F-4D97-AF65-F5344CB8AC3E}">
        <p14:creationId xmlns:p14="http://schemas.microsoft.com/office/powerpoint/2010/main" val="3210325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8FC026-7D26-4DE1-87E4-B5D6EE3D99AE}"/>
              </a:ext>
            </a:extLst>
          </p:cNvPr>
          <p:cNvSpPr>
            <a:spLocks noGrp="1"/>
          </p:cNvSpPr>
          <p:nvPr>
            <p:ph type="title"/>
          </p:nvPr>
        </p:nvSpPr>
        <p:spPr/>
        <p:txBody>
          <a:bodyPr/>
          <a:lstStyle/>
          <a:p>
            <a:endParaRPr lang="en-US" dirty="0"/>
          </a:p>
        </p:txBody>
      </p:sp>
      <p:sp>
        <p:nvSpPr>
          <p:cNvPr id="3" name="Θέση περιεχομένου 2">
            <a:extLst>
              <a:ext uri="{FF2B5EF4-FFF2-40B4-BE49-F238E27FC236}">
                <a16:creationId xmlns:a16="http://schemas.microsoft.com/office/drawing/2014/main" id="{5CF1BCAA-4395-45C0-A03B-DB5C390A725A}"/>
              </a:ext>
            </a:extLst>
          </p:cNvPr>
          <p:cNvSpPr>
            <a:spLocks noGrp="1"/>
          </p:cNvSpPr>
          <p:nvPr>
            <p:ph idx="1"/>
          </p:nvPr>
        </p:nvSpPr>
        <p:spPr/>
        <p:txBody>
          <a:bodyPr>
            <a:normAutofit fontScale="85000" lnSpcReduction="20000"/>
          </a:bodyPr>
          <a:lstStyle/>
          <a:p>
            <a:r>
              <a:rPr lang="el-GR" dirty="0"/>
              <a:t>Οι Ηνωμένες Πολιτείες είναι η παλαιότερη επιβιώσασα ομοσπονδία. </a:t>
            </a:r>
          </a:p>
          <a:p>
            <a:r>
              <a:rPr lang="el-GR" dirty="0"/>
              <a:t>Είναι μια συνταγματική δημοκρατία και αντιπροσωπευτική δημοκρατία, "στην οποία η πλειοψηφία κυβερνά αλλά διατηρούνται και προστατεύονται τα δικαιώματα της μειοψηφίας από το νόμο.</a:t>
            </a:r>
          </a:p>
          <a:p>
            <a:r>
              <a:rPr lang="el-GR" dirty="0"/>
              <a:t>Η κυβέρνηση ρυθμίζεται από ένα σύστημα ελέγχων και ισορροπιών που ορίζεται από το Σύνταγμα των ΗΠΑ, το οποίο είναι το ανώτατο νομικό κείμενο της χώρας. Στο Αμερικανικό σύστημα, οι πολίτες συχνά υπόκεινται σε τρία επίπεδα κυβέρνησης, ομοσπονδιακό, πολιτειακό, και τοπικό· τα καθήκοντα της τοπικής αυτοδιοίκησης συχνά διαχωρίζονται μεταξύ των </a:t>
            </a:r>
            <a:r>
              <a:rPr lang="el-GR" dirty="0" err="1"/>
              <a:t>κομητειακών</a:t>
            </a:r>
            <a:r>
              <a:rPr lang="el-GR" dirty="0"/>
              <a:t> και των δημοτικών κυβερνήσεων</a:t>
            </a:r>
            <a:r>
              <a:rPr lang="el-GR"/>
              <a:t>. </a:t>
            </a:r>
          </a:p>
          <a:p>
            <a:r>
              <a:rPr lang="el-GR"/>
              <a:t>Σε </a:t>
            </a:r>
            <a:r>
              <a:rPr lang="el-GR" dirty="0"/>
              <a:t>σχεδόν όλες τις περιπτώσεις, οι εκτελεστικοί και οι νομοθετικοί αξιωματούχοι εκλέγονται από μία ψήφο πλειοψηφίας των πολιτών ανά περιφέρεια. Δεν υπάρχει αναλογική αντιπροσώπευση σε ομοσπονδιακό επίπεδο, και είναι πολύ σπάνια σε χαμηλότερα επίπεδα.</a:t>
            </a:r>
            <a:endParaRPr lang="en-US" dirty="0"/>
          </a:p>
        </p:txBody>
      </p:sp>
    </p:spTree>
    <p:extLst>
      <p:ext uri="{BB962C8B-B14F-4D97-AF65-F5344CB8AC3E}">
        <p14:creationId xmlns:p14="http://schemas.microsoft.com/office/powerpoint/2010/main" val="3662673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8C9462-F20B-4BF8-80BB-6482322E14D5}"/>
              </a:ext>
            </a:extLst>
          </p:cNvPr>
          <p:cNvSpPr>
            <a:spLocks noGrp="1"/>
          </p:cNvSpPr>
          <p:nvPr>
            <p:ph type="title"/>
          </p:nvPr>
        </p:nvSpPr>
        <p:spPr/>
        <p:txBody>
          <a:bodyPr/>
          <a:lstStyle/>
          <a:p>
            <a:r>
              <a:rPr lang="el-GR" dirty="0"/>
              <a:t>Νομικός ρεαλισμός</a:t>
            </a:r>
            <a:endParaRPr lang="en-US" dirty="0"/>
          </a:p>
        </p:txBody>
      </p:sp>
      <p:sp>
        <p:nvSpPr>
          <p:cNvPr id="3" name="Θέση περιεχομένου 2">
            <a:extLst>
              <a:ext uri="{FF2B5EF4-FFF2-40B4-BE49-F238E27FC236}">
                <a16:creationId xmlns:a16="http://schemas.microsoft.com/office/drawing/2014/main" id="{73AEB438-C35F-43DF-981E-0D46EBEFDCC3}"/>
              </a:ext>
            </a:extLst>
          </p:cNvPr>
          <p:cNvSpPr>
            <a:spLocks noGrp="1"/>
          </p:cNvSpPr>
          <p:nvPr>
            <p:ph idx="1"/>
          </p:nvPr>
        </p:nvSpPr>
        <p:spPr/>
        <p:txBody>
          <a:bodyPr>
            <a:normAutofit fontScale="77500" lnSpcReduction="20000"/>
          </a:bodyPr>
          <a:lstStyle/>
          <a:p>
            <a:pPr marL="0" indent="0">
              <a:buNone/>
            </a:pPr>
            <a:r>
              <a:rPr lang="en-US" dirty="0"/>
              <a:t>Roscoe Pound (1870-1964)</a:t>
            </a:r>
            <a:r>
              <a:rPr lang="el-GR" dirty="0"/>
              <a:t>, καθηγητής, κοσμήτορας της Νομικής Σχολής του Χάρβαρντ και δικαστής</a:t>
            </a:r>
          </a:p>
          <a:p>
            <a:pPr marL="0" indent="0">
              <a:buNone/>
            </a:pPr>
            <a:r>
              <a:rPr lang="el-GR" dirty="0"/>
              <a:t> Το ζήτημα του σκοπού του δικαίου («The </a:t>
            </a:r>
            <a:r>
              <a:rPr lang="el-GR" dirty="0" err="1"/>
              <a:t>final</a:t>
            </a:r>
            <a:r>
              <a:rPr lang="el-GR" dirty="0"/>
              <a:t> </a:t>
            </a:r>
            <a:r>
              <a:rPr lang="el-GR" dirty="0" err="1"/>
              <a:t>cause</a:t>
            </a:r>
            <a:r>
              <a:rPr lang="el-GR" dirty="0"/>
              <a:t> of </a:t>
            </a:r>
            <a:r>
              <a:rPr lang="el-GR" dirty="0" err="1"/>
              <a:t>law</a:t>
            </a:r>
            <a:r>
              <a:rPr lang="el-GR" dirty="0"/>
              <a:t> </a:t>
            </a:r>
            <a:r>
              <a:rPr lang="el-GR" dirty="0" err="1"/>
              <a:t>is</a:t>
            </a:r>
            <a:r>
              <a:rPr lang="el-GR" dirty="0"/>
              <a:t> the </a:t>
            </a:r>
            <a:r>
              <a:rPr lang="el-GR" dirty="0" err="1"/>
              <a:t>welfare</a:t>
            </a:r>
            <a:r>
              <a:rPr lang="el-GR" dirty="0"/>
              <a:t> of </a:t>
            </a:r>
            <a:r>
              <a:rPr lang="el-GR" dirty="0" err="1"/>
              <a:t>society</a:t>
            </a:r>
            <a:r>
              <a:rPr lang="el-GR" dirty="0"/>
              <a:t>», με τα λόγια ενός άλλου μεγάλου, του δικαστή </a:t>
            </a:r>
            <a:r>
              <a:rPr lang="el-GR" dirty="0" err="1"/>
              <a:t>Benjamin</a:t>
            </a:r>
            <a:r>
              <a:rPr lang="el-GR" dirty="0"/>
              <a:t> </a:t>
            </a:r>
            <a:r>
              <a:rPr lang="el-GR" dirty="0" err="1"/>
              <a:t>Cardozo</a:t>
            </a:r>
            <a:r>
              <a:rPr lang="el-GR" dirty="0"/>
              <a:t>, τα οποία προτάσσει ως προμετωπίδα του βιβλίου ο συγγραφέας)· </a:t>
            </a:r>
          </a:p>
          <a:p>
            <a:pPr marL="0" indent="0">
              <a:buNone/>
            </a:pPr>
            <a:r>
              <a:rPr lang="el-GR" dirty="0"/>
              <a:t>η διάκριση μεταξύ του «δικαίου των βιβλίων» και του «δικαίου στην πράξη» (</a:t>
            </a:r>
            <a:r>
              <a:rPr lang="el-GR" dirty="0" err="1"/>
              <a:t>law</a:t>
            </a:r>
            <a:r>
              <a:rPr lang="el-GR" dirty="0"/>
              <a:t> in </a:t>
            </a:r>
            <a:r>
              <a:rPr lang="el-GR" dirty="0" err="1"/>
              <a:t>books</a:t>
            </a:r>
            <a:r>
              <a:rPr lang="el-GR" dirty="0"/>
              <a:t> and </a:t>
            </a:r>
            <a:r>
              <a:rPr lang="el-GR" dirty="0" err="1"/>
              <a:t>law</a:t>
            </a:r>
            <a:r>
              <a:rPr lang="el-GR" dirty="0"/>
              <a:t> in </a:t>
            </a:r>
            <a:r>
              <a:rPr lang="el-GR" dirty="0" err="1"/>
              <a:t>action</a:t>
            </a:r>
            <a:r>
              <a:rPr lang="el-GR" dirty="0"/>
              <a:t>)· </a:t>
            </a:r>
          </a:p>
          <a:p>
            <a:pPr marL="0" indent="0">
              <a:buNone/>
            </a:pPr>
            <a:r>
              <a:rPr lang="el-GR" dirty="0"/>
              <a:t>μια πρωτότυπη θεωρία των ανθρώπινων συμφερόντων (ατομικά, δημόσια, κοινωνικά)· </a:t>
            </a:r>
          </a:p>
          <a:p>
            <a:pPr marL="0" indent="0">
              <a:buNone/>
            </a:pPr>
            <a:r>
              <a:rPr lang="el-GR" dirty="0"/>
              <a:t>η σημασία της κοινωνιολογικής θεωρίας του δικαίου στη συγκριτική νομική επιστήμη κ.ά. Ο </a:t>
            </a:r>
            <a:r>
              <a:rPr lang="el-GR" dirty="0" err="1"/>
              <a:t>Pound</a:t>
            </a:r>
            <a:r>
              <a:rPr lang="el-GR" dirty="0"/>
              <a:t>, περισσότερο από κάθε άλλον κοινωνικό επιστήμονα της εποχής του, έφερε κοντά το δίκαιο με την κοινωνιολογία και άνοιξε έναν μεγάλο διάλογο, που συνεχίζεται μέχρι τις μέρες μας στην παγκόσμια επιστημονική κοινότητα, για το σκοπό αλλά και το χαρακτήρα του δικαίου. </a:t>
            </a:r>
          </a:p>
          <a:p>
            <a:pPr marL="0" indent="0">
              <a:buNone/>
            </a:pPr>
            <a:r>
              <a:rPr lang="el-GR" dirty="0"/>
              <a:t>Δικαστής </a:t>
            </a:r>
            <a:r>
              <a:rPr lang="el-GR" dirty="0" err="1"/>
              <a:t>Oliver</a:t>
            </a:r>
            <a:r>
              <a:rPr lang="el-GR" dirty="0"/>
              <a:t> </a:t>
            </a:r>
            <a:r>
              <a:rPr lang="el-GR" dirty="0" err="1"/>
              <a:t>Wendell</a:t>
            </a:r>
            <a:r>
              <a:rPr lang="el-GR" dirty="0"/>
              <a:t> </a:t>
            </a:r>
            <a:r>
              <a:rPr lang="el-GR" dirty="0" err="1"/>
              <a:t>Holmes</a:t>
            </a:r>
            <a:r>
              <a:rPr lang="el-GR" dirty="0"/>
              <a:t>: «The </a:t>
            </a:r>
            <a:r>
              <a:rPr lang="el-GR" dirty="0" err="1"/>
              <a:t>life</a:t>
            </a:r>
            <a:r>
              <a:rPr lang="el-GR" dirty="0"/>
              <a:t> of the </a:t>
            </a:r>
            <a:r>
              <a:rPr lang="el-GR" dirty="0" err="1"/>
              <a:t>law</a:t>
            </a:r>
            <a:r>
              <a:rPr lang="el-GR" dirty="0"/>
              <a:t> </a:t>
            </a:r>
            <a:r>
              <a:rPr lang="el-GR" dirty="0" err="1"/>
              <a:t>has</a:t>
            </a:r>
            <a:r>
              <a:rPr lang="el-GR" dirty="0"/>
              <a:t> </a:t>
            </a:r>
            <a:r>
              <a:rPr lang="el-GR" dirty="0" err="1"/>
              <a:t>not</a:t>
            </a:r>
            <a:r>
              <a:rPr lang="el-GR" dirty="0"/>
              <a:t> </a:t>
            </a:r>
            <a:r>
              <a:rPr lang="el-GR" dirty="0" err="1"/>
              <a:t>been</a:t>
            </a:r>
            <a:r>
              <a:rPr lang="el-GR" dirty="0"/>
              <a:t> </a:t>
            </a:r>
            <a:r>
              <a:rPr lang="el-GR" dirty="0" err="1"/>
              <a:t>reason</a:t>
            </a:r>
            <a:r>
              <a:rPr lang="el-GR" dirty="0"/>
              <a:t>, </a:t>
            </a:r>
            <a:r>
              <a:rPr lang="el-GR" dirty="0" err="1"/>
              <a:t>it</a:t>
            </a:r>
            <a:r>
              <a:rPr lang="el-GR" dirty="0"/>
              <a:t> </a:t>
            </a:r>
            <a:r>
              <a:rPr lang="el-GR" dirty="0" err="1"/>
              <a:t>has</a:t>
            </a:r>
            <a:r>
              <a:rPr lang="el-GR" dirty="0"/>
              <a:t> </a:t>
            </a:r>
            <a:r>
              <a:rPr lang="el-GR" dirty="0" err="1"/>
              <a:t>been</a:t>
            </a:r>
            <a:r>
              <a:rPr lang="el-GR" dirty="0"/>
              <a:t> </a:t>
            </a:r>
            <a:r>
              <a:rPr lang="el-GR" dirty="0" err="1"/>
              <a:t>experience</a:t>
            </a:r>
            <a:r>
              <a:rPr lang="el-GR" dirty="0"/>
              <a:t>».</a:t>
            </a:r>
            <a:endParaRPr lang="en-US" dirty="0"/>
          </a:p>
        </p:txBody>
      </p:sp>
    </p:spTree>
    <p:extLst>
      <p:ext uri="{BB962C8B-B14F-4D97-AF65-F5344CB8AC3E}">
        <p14:creationId xmlns:p14="http://schemas.microsoft.com/office/powerpoint/2010/main" val="3511856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009ECC-3F00-4C1A-AEF3-90132453D282}"/>
              </a:ext>
            </a:extLst>
          </p:cNvPr>
          <p:cNvSpPr>
            <a:spLocks noGrp="1"/>
          </p:cNvSpPr>
          <p:nvPr>
            <p:ph type="title"/>
          </p:nvPr>
        </p:nvSpPr>
        <p:spPr/>
        <p:txBody>
          <a:bodyPr/>
          <a:lstStyle/>
          <a:p>
            <a:r>
              <a:rPr lang="el-GR" dirty="0"/>
              <a:t>Νομικός ρεαλισμός</a:t>
            </a:r>
            <a:endParaRPr lang="en-US" dirty="0"/>
          </a:p>
        </p:txBody>
      </p:sp>
      <p:sp>
        <p:nvSpPr>
          <p:cNvPr id="3" name="Θέση περιεχομένου 2">
            <a:extLst>
              <a:ext uri="{FF2B5EF4-FFF2-40B4-BE49-F238E27FC236}">
                <a16:creationId xmlns:a16="http://schemas.microsoft.com/office/drawing/2014/main" id="{A36C5BA3-140A-4B24-A708-34CBD5345799}"/>
              </a:ext>
            </a:extLst>
          </p:cNvPr>
          <p:cNvSpPr>
            <a:spLocks noGrp="1"/>
          </p:cNvSpPr>
          <p:nvPr>
            <p:ph idx="1"/>
          </p:nvPr>
        </p:nvSpPr>
        <p:spPr/>
        <p:txBody>
          <a:bodyPr/>
          <a:lstStyle/>
          <a:p>
            <a:pPr marL="0" indent="0">
              <a:buNone/>
            </a:pPr>
            <a:r>
              <a:rPr lang="el-GR" dirty="0"/>
              <a:t>Θεωρίες που αρνούνται τον δεοντολογικό χαρακτήρα  του δικαίου και επιμένουν ότι το δίκαιο δεν είναι τίποτε άλλο από μια κοινωνική πρακτική, ένα σύνολο εμπειρικά </a:t>
            </a:r>
            <a:r>
              <a:rPr lang="el-GR" dirty="0" err="1"/>
              <a:t>διαπιστώσιμων</a:t>
            </a:r>
            <a:r>
              <a:rPr lang="el-GR" dirty="0"/>
              <a:t> ομοιόμορφων συμπεριφορών. </a:t>
            </a:r>
          </a:p>
          <a:p>
            <a:pPr marL="0" indent="0">
              <a:buNone/>
            </a:pPr>
            <a:r>
              <a:rPr lang="el-GR" dirty="0"/>
              <a:t>Περιορίζει την οπτική γωνία θεωρήσεως του δικαίου στην εκ των υστέρων παρατήρηση της ομοιομορφίας των συμπεριφορών, παραμορφώνει το αντικείμενό του και αδυνατεί να συλλάβει ότι το δίκαιο είναι για τον κάθε δρώντα κοινωνό κάτι που υπάρχει και τον αφορά πριν ακόμη εκδηλωθεί η δράση του. </a:t>
            </a:r>
            <a:endParaRPr lang="en-US" dirty="0"/>
          </a:p>
        </p:txBody>
      </p:sp>
    </p:spTree>
    <p:extLst>
      <p:ext uri="{BB962C8B-B14F-4D97-AF65-F5344CB8AC3E}">
        <p14:creationId xmlns:p14="http://schemas.microsoft.com/office/powerpoint/2010/main" val="347263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E0EA64-B2B7-4FD5-8165-98AD63FD8A10}"/>
              </a:ext>
            </a:extLst>
          </p:cNvPr>
          <p:cNvSpPr>
            <a:spLocks noGrp="1"/>
          </p:cNvSpPr>
          <p:nvPr>
            <p:ph type="title"/>
          </p:nvPr>
        </p:nvSpPr>
        <p:spPr/>
        <p:txBody>
          <a:bodyPr/>
          <a:lstStyle/>
          <a:p>
            <a:r>
              <a:rPr lang="el-GR" dirty="0"/>
              <a:t>Νομικός θετικισμός</a:t>
            </a:r>
            <a:endParaRPr lang="en-US" dirty="0"/>
          </a:p>
        </p:txBody>
      </p:sp>
      <p:sp>
        <p:nvSpPr>
          <p:cNvPr id="3" name="Θέση περιεχομένου 2">
            <a:extLst>
              <a:ext uri="{FF2B5EF4-FFF2-40B4-BE49-F238E27FC236}">
                <a16:creationId xmlns:a16="http://schemas.microsoft.com/office/drawing/2014/main" id="{1DD139C4-3A46-4320-90DC-49BD1751BAC7}"/>
              </a:ext>
            </a:extLst>
          </p:cNvPr>
          <p:cNvSpPr>
            <a:spLocks noGrp="1"/>
          </p:cNvSpPr>
          <p:nvPr>
            <p:ph idx="1"/>
          </p:nvPr>
        </p:nvSpPr>
        <p:spPr/>
        <p:txBody>
          <a:bodyPr>
            <a:normAutofit/>
          </a:bodyPr>
          <a:lstStyle/>
          <a:p>
            <a:pPr marL="0" indent="0">
              <a:buNone/>
            </a:pPr>
            <a:r>
              <a:rPr lang="el-GR" dirty="0"/>
              <a:t>Η εγκυρότητα ή "νομιμοποίηση" της ισχύουσας νομοθεσίας δεν πηγάζει από την ηθική της ορθότητα ή τη λογική της αναγκαιότητα, αλλά το δίκαιο είναι ένα κοινωνικό κατασκεύασμα και αντιστοιχεί στις τοπικές κοινωνικές συνθήκες της εποχής.</a:t>
            </a:r>
          </a:p>
          <a:p>
            <a:pPr marL="0" indent="0">
              <a:buNone/>
            </a:pPr>
            <a:r>
              <a:rPr lang="el-GR" dirty="0"/>
              <a:t>Η ορθή περιγραφή του δικαίου είναι πολύ σημαντική και θα πρέπει να απομονωθεί από ηθικές κρίσεις σχετικά με την αξία του υπάρχοντος δικαίου και σχετικά με το πώς θα πρέπει να αναπτυχθεί ή να αλλάξει το δίκαιο. Μια περιγραφική ή ουδέτερη θεωρία του δικαίου είναι εφικτή και χρήσιμη. </a:t>
            </a:r>
            <a:endParaRPr lang="en-US" dirty="0"/>
          </a:p>
        </p:txBody>
      </p:sp>
    </p:spTree>
    <p:extLst>
      <p:ext uri="{BB962C8B-B14F-4D97-AF65-F5344CB8AC3E}">
        <p14:creationId xmlns:p14="http://schemas.microsoft.com/office/powerpoint/2010/main" val="26376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3CABB0-0607-4B66-B651-2FF1380346A0}"/>
              </a:ext>
            </a:extLst>
          </p:cNvPr>
          <p:cNvSpPr>
            <a:spLocks noGrp="1"/>
          </p:cNvSpPr>
          <p:nvPr>
            <p:ph type="title"/>
          </p:nvPr>
        </p:nvSpPr>
        <p:spPr/>
        <p:txBody>
          <a:bodyPr/>
          <a:lstStyle/>
          <a:p>
            <a:r>
              <a:rPr lang="el-GR" dirty="0"/>
              <a:t>ΠΕΡΙΟΔΟΙ ΤΗΣ ΙΣΤΟΡΙΑΣ</a:t>
            </a:r>
            <a:br>
              <a:rPr lang="el-GR" dirty="0"/>
            </a:br>
            <a:endParaRPr lang="en-US" dirty="0"/>
          </a:p>
        </p:txBody>
      </p:sp>
      <p:sp>
        <p:nvSpPr>
          <p:cNvPr id="3" name="Θέση περιεχομένου 2">
            <a:extLst>
              <a:ext uri="{FF2B5EF4-FFF2-40B4-BE49-F238E27FC236}">
                <a16:creationId xmlns:a16="http://schemas.microsoft.com/office/drawing/2014/main" id="{15FDCE1B-49B5-4C80-AFE3-2DE6074C998C}"/>
              </a:ext>
            </a:extLst>
          </p:cNvPr>
          <p:cNvSpPr>
            <a:spLocks noGrp="1"/>
          </p:cNvSpPr>
          <p:nvPr>
            <p:ph idx="1"/>
          </p:nvPr>
        </p:nvSpPr>
        <p:spPr/>
        <p:txBody>
          <a:bodyPr>
            <a:normAutofit/>
          </a:bodyPr>
          <a:lstStyle/>
          <a:p>
            <a:r>
              <a:rPr lang="el-GR" dirty="0"/>
              <a:t>Αποικιοκρατία 1607-1776 : Ανεξαρτησία των ΗΠΑ</a:t>
            </a:r>
          </a:p>
          <a:p>
            <a:r>
              <a:rPr lang="el-GR" dirty="0" err="1"/>
              <a:t>Eνότητα</a:t>
            </a:r>
            <a:r>
              <a:rPr lang="el-GR" dirty="0"/>
              <a:t> 1787-1861 : Υιοθέτηση Αμερικανικού Συντάγματος -Κήρυξη εμφυλίου πολέμου</a:t>
            </a:r>
          </a:p>
          <a:p>
            <a:r>
              <a:rPr lang="el-GR" dirty="0"/>
              <a:t>1865-1941 : Λήξη του Εμφυλίου Πολέμου-κήρυξη Β’ Παγκοσμίου Πολέμου</a:t>
            </a:r>
          </a:p>
          <a:p>
            <a:r>
              <a:rPr lang="el-GR" dirty="0"/>
              <a:t>1945- μέχρι σήμερα</a:t>
            </a:r>
          </a:p>
          <a:p>
            <a:r>
              <a:rPr lang="el-GR" dirty="0"/>
              <a:t>11 Σεπτεμβρίου 2001/Περιορισμός δικαιωμάτων και Ελευθεριών (</a:t>
            </a:r>
            <a:r>
              <a:rPr lang="el-GR" dirty="0" err="1"/>
              <a:t>Gouantanamo</a:t>
            </a:r>
            <a:r>
              <a:rPr lang="el-GR" dirty="0"/>
              <a:t>)</a:t>
            </a:r>
            <a:endParaRPr lang="en-US" dirty="0"/>
          </a:p>
        </p:txBody>
      </p:sp>
    </p:spTree>
    <p:extLst>
      <p:ext uri="{BB962C8B-B14F-4D97-AF65-F5344CB8AC3E}">
        <p14:creationId xmlns:p14="http://schemas.microsoft.com/office/powerpoint/2010/main" val="4178789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3CA970-463F-4F0B-9B37-44A71C7B2831}"/>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0BAFC5FA-7E11-49B7-8A18-4E4A561969C0}"/>
              </a:ext>
            </a:extLst>
          </p:cNvPr>
          <p:cNvSpPr>
            <a:spLocks noGrp="1"/>
          </p:cNvSpPr>
          <p:nvPr>
            <p:ph idx="1"/>
          </p:nvPr>
        </p:nvSpPr>
        <p:spPr/>
        <p:txBody>
          <a:bodyPr>
            <a:normAutofit/>
          </a:bodyPr>
          <a:lstStyle/>
          <a:p>
            <a:pPr marL="0" indent="0">
              <a:buNone/>
            </a:pPr>
            <a:r>
              <a:rPr lang="el-GR" dirty="0"/>
              <a:t>• Αποικιοκρατία 1607-1776</a:t>
            </a:r>
          </a:p>
          <a:p>
            <a:pPr marL="0" indent="0">
              <a:buNone/>
            </a:pPr>
            <a:r>
              <a:rPr lang="el-GR" dirty="0"/>
              <a:t>• 1606: Εποικισμός της </a:t>
            </a:r>
            <a:r>
              <a:rPr lang="el-GR" dirty="0" err="1"/>
              <a:t>Virginia</a:t>
            </a:r>
            <a:r>
              <a:rPr lang="el-GR" dirty="0"/>
              <a:t> και της ανατολικής ακτής (Το 1732 υπήρχαν 13 αποικίες).</a:t>
            </a:r>
          </a:p>
          <a:p>
            <a:r>
              <a:rPr lang="el-GR" dirty="0"/>
              <a:t>Με την </a:t>
            </a:r>
            <a:r>
              <a:rPr lang="el-GR" dirty="0" err="1"/>
              <a:t>Calvin</a:t>
            </a:r>
            <a:r>
              <a:rPr lang="el-GR" dirty="0"/>
              <a:t> </a:t>
            </a:r>
            <a:r>
              <a:rPr lang="el-GR" dirty="0" err="1"/>
              <a:t>Case</a:t>
            </a:r>
            <a:r>
              <a:rPr lang="el-GR" dirty="0"/>
              <a:t> του 1607 αναγνωρίστηκε το αγγλικό δίκαιο ως πηγή δικαίου. Δεν υπήρχαν όμως δικηγόροι και νομικά βιβλία, για να εφαρμοστεί. Η εφαρμογή του εξάλλου δεν ανταποκρινόταν πάντοτε στις γεωφυσικές συνθήκες, ενώ οι θρησκευτικές μειονότητες εφάρμοζαν τη Βίβλο.</a:t>
            </a:r>
            <a:endParaRPr lang="en-US" dirty="0"/>
          </a:p>
        </p:txBody>
      </p:sp>
    </p:spTree>
    <p:extLst>
      <p:ext uri="{BB962C8B-B14F-4D97-AF65-F5344CB8AC3E}">
        <p14:creationId xmlns:p14="http://schemas.microsoft.com/office/powerpoint/2010/main" val="1279432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C054CA-996F-4710-B216-DE4E27F370E6}"/>
              </a:ext>
            </a:extLst>
          </p:cNvPr>
          <p:cNvSpPr>
            <a:spLocks noGrp="1"/>
          </p:cNvSpPr>
          <p:nvPr>
            <p:ph type="title"/>
          </p:nvPr>
        </p:nvSpPr>
        <p:spPr/>
        <p:txBody>
          <a:bodyPr/>
          <a:lstStyle/>
          <a:p>
            <a:r>
              <a:rPr lang="el-GR" dirty="0"/>
              <a:t>• Αποικιοκρατία 1607-1776</a:t>
            </a:r>
            <a:br>
              <a:rPr lang="el-GR" dirty="0"/>
            </a:br>
            <a:endParaRPr lang="en-US" dirty="0"/>
          </a:p>
        </p:txBody>
      </p:sp>
      <p:sp>
        <p:nvSpPr>
          <p:cNvPr id="3" name="Θέση περιεχομένου 2">
            <a:extLst>
              <a:ext uri="{FF2B5EF4-FFF2-40B4-BE49-F238E27FC236}">
                <a16:creationId xmlns:a16="http://schemas.microsoft.com/office/drawing/2014/main" id="{E0B034E6-0106-4ED3-ABBC-C9D871C87C81}"/>
              </a:ext>
            </a:extLst>
          </p:cNvPr>
          <p:cNvSpPr>
            <a:spLocks noGrp="1"/>
          </p:cNvSpPr>
          <p:nvPr>
            <p:ph idx="1"/>
          </p:nvPr>
        </p:nvSpPr>
        <p:spPr/>
        <p:txBody>
          <a:bodyPr/>
          <a:lstStyle/>
          <a:p>
            <a:r>
              <a:rPr lang="el-GR" dirty="0"/>
              <a:t>Το 18ο αιώνα αρχίζουν οι εμπορικές συναλλαγές με</a:t>
            </a:r>
            <a:r>
              <a:rPr lang="en-US" dirty="0"/>
              <a:t> </a:t>
            </a:r>
            <a:r>
              <a:rPr lang="el-GR" dirty="0"/>
              <a:t>Αγγλία και δημιουργούνται οι συνθήκες για την εφαρμογή αγγλικού δικαίου.</a:t>
            </a:r>
            <a:endParaRPr lang="en-US" dirty="0"/>
          </a:p>
        </p:txBody>
      </p:sp>
    </p:spTree>
    <p:extLst>
      <p:ext uri="{BB962C8B-B14F-4D97-AF65-F5344CB8AC3E}">
        <p14:creationId xmlns:p14="http://schemas.microsoft.com/office/powerpoint/2010/main" val="1540013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A5C22A-F098-45F4-96D9-B575CF564C1E}"/>
              </a:ext>
            </a:extLst>
          </p:cNvPr>
          <p:cNvSpPr>
            <a:spLocks noGrp="1"/>
          </p:cNvSpPr>
          <p:nvPr>
            <p:ph type="title"/>
          </p:nvPr>
        </p:nvSpPr>
        <p:spPr/>
        <p:txBody>
          <a:bodyPr/>
          <a:lstStyle/>
          <a:p>
            <a:r>
              <a:rPr lang="el-GR" dirty="0"/>
              <a:t>Ανεξαρτησία 4 Ιουλίου 1776</a:t>
            </a:r>
            <a:br>
              <a:rPr lang="el-GR" dirty="0"/>
            </a:br>
            <a:endParaRPr lang="en-US" dirty="0"/>
          </a:p>
        </p:txBody>
      </p:sp>
      <p:sp>
        <p:nvSpPr>
          <p:cNvPr id="3" name="Θέση περιεχομένου 2">
            <a:extLst>
              <a:ext uri="{FF2B5EF4-FFF2-40B4-BE49-F238E27FC236}">
                <a16:creationId xmlns:a16="http://schemas.microsoft.com/office/drawing/2014/main" id="{E2E0E691-5517-45C9-94E4-6B6C438FCB3B}"/>
              </a:ext>
            </a:extLst>
          </p:cNvPr>
          <p:cNvSpPr>
            <a:spLocks noGrp="1"/>
          </p:cNvSpPr>
          <p:nvPr>
            <p:ph idx="1"/>
          </p:nvPr>
        </p:nvSpPr>
        <p:spPr/>
        <p:txBody>
          <a:bodyPr/>
          <a:lstStyle/>
          <a:p>
            <a:r>
              <a:rPr lang="el-GR" dirty="0"/>
              <a:t>1775: Επιβολή στις αποικίες πρόσθετων φορολογικών επιβαρύνσεων από αγγλική κυβέρνηση της δουλείας στο Νότο.</a:t>
            </a:r>
          </a:p>
          <a:p>
            <a:r>
              <a:rPr lang="el-GR" dirty="0"/>
              <a:t>Ταραχές/ Διακήρυξη Ανεξαρτησίας 4 Ιουλίου 1776</a:t>
            </a:r>
          </a:p>
          <a:p>
            <a:r>
              <a:rPr lang="el-GR" dirty="0"/>
              <a:t>Κάθε αποικία ανεξάρτητη Πολιτεία</a:t>
            </a:r>
          </a:p>
          <a:p>
            <a:r>
              <a:rPr lang="el-GR" dirty="0"/>
              <a:t>Χαλαρή Συνομοσπονδία/</a:t>
            </a:r>
            <a:r>
              <a:rPr lang="el-GR" dirty="0" err="1"/>
              <a:t>Articles</a:t>
            </a:r>
            <a:r>
              <a:rPr lang="el-GR" dirty="0"/>
              <a:t> of the </a:t>
            </a:r>
            <a:r>
              <a:rPr lang="el-GR" dirty="0" err="1"/>
              <a:t>Confederation</a:t>
            </a:r>
            <a:r>
              <a:rPr lang="el-GR" dirty="0"/>
              <a:t> 1777</a:t>
            </a:r>
            <a:endParaRPr lang="en-US" dirty="0"/>
          </a:p>
        </p:txBody>
      </p:sp>
    </p:spTree>
    <p:extLst>
      <p:ext uri="{BB962C8B-B14F-4D97-AF65-F5344CB8AC3E}">
        <p14:creationId xmlns:p14="http://schemas.microsoft.com/office/powerpoint/2010/main" val="64924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36D000-0501-4AC6-8796-F45C0FDB1A61}"/>
              </a:ext>
            </a:extLst>
          </p:cNvPr>
          <p:cNvSpPr>
            <a:spLocks noGrp="1"/>
          </p:cNvSpPr>
          <p:nvPr>
            <p:ph type="title"/>
          </p:nvPr>
        </p:nvSpPr>
        <p:spPr/>
        <p:txBody>
          <a:bodyPr/>
          <a:lstStyle/>
          <a:p>
            <a:r>
              <a:rPr lang="el-GR" dirty="0"/>
              <a:t>Αμερικανική έννομη τάξη </a:t>
            </a:r>
            <a:r>
              <a:rPr lang="en-US" dirty="0"/>
              <a:t>vs.</a:t>
            </a:r>
            <a:r>
              <a:rPr lang="el-GR" dirty="0"/>
              <a:t> Ευρωπαϊκή έννομη τάξη</a:t>
            </a:r>
            <a:r>
              <a:rPr lang="en-US" dirty="0"/>
              <a:t> </a:t>
            </a:r>
          </a:p>
        </p:txBody>
      </p:sp>
      <p:sp>
        <p:nvSpPr>
          <p:cNvPr id="3" name="Θέση περιεχομένου 2">
            <a:extLst>
              <a:ext uri="{FF2B5EF4-FFF2-40B4-BE49-F238E27FC236}">
                <a16:creationId xmlns:a16="http://schemas.microsoft.com/office/drawing/2014/main" id="{417632F2-3EA8-47DE-94C4-C93A85C1FAB7}"/>
              </a:ext>
            </a:extLst>
          </p:cNvPr>
          <p:cNvSpPr>
            <a:spLocks noGrp="1"/>
          </p:cNvSpPr>
          <p:nvPr>
            <p:ph idx="1"/>
          </p:nvPr>
        </p:nvSpPr>
        <p:spPr/>
        <p:txBody>
          <a:bodyPr/>
          <a:lstStyle/>
          <a:p>
            <a:r>
              <a:rPr lang="el-GR" dirty="0"/>
              <a:t>Ελευθερία </a:t>
            </a:r>
            <a:r>
              <a:rPr lang="en-US" dirty="0"/>
              <a:t>vs. </a:t>
            </a:r>
            <a:r>
              <a:rPr lang="el-GR" dirty="0"/>
              <a:t>Αξία</a:t>
            </a:r>
          </a:p>
          <a:p>
            <a:r>
              <a:rPr lang="el-GR" dirty="0"/>
              <a:t>Ομοσπονδία </a:t>
            </a:r>
            <a:r>
              <a:rPr lang="en-US" dirty="0"/>
              <a:t>vs. </a:t>
            </a:r>
            <a:r>
              <a:rPr lang="el-GR" dirty="0"/>
              <a:t>Χαλαρότερη μορφή ομοσπονδίας</a:t>
            </a:r>
          </a:p>
          <a:p>
            <a:r>
              <a:rPr lang="el-GR" dirty="0"/>
              <a:t>Ιεραρχία θεμελιωδών </a:t>
            </a:r>
            <a:r>
              <a:rPr lang="el-GR" dirty="0" err="1"/>
              <a:t>δκμ</a:t>
            </a:r>
            <a:r>
              <a:rPr lang="el-GR" dirty="0"/>
              <a:t> </a:t>
            </a:r>
            <a:r>
              <a:rPr lang="en-US" dirty="0"/>
              <a:t>vs. </a:t>
            </a:r>
            <a:r>
              <a:rPr lang="el-GR" dirty="0"/>
              <a:t>Έλλειψη ιεραρχίας θεμελιωδών </a:t>
            </a:r>
            <a:r>
              <a:rPr lang="el-GR" dirty="0" err="1"/>
              <a:t>δκμ</a:t>
            </a:r>
            <a:endParaRPr lang="el-GR" dirty="0"/>
          </a:p>
          <a:p>
            <a:r>
              <a:rPr lang="el-GR" dirty="0"/>
              <a:t>Εκδικητικός χαρακτήρας της ποινής </a:t>
            </a:r>
            <a:r>
              <a:rPr lang="en-US" dirty="0"/>
              <a:t>vs. </a:t>
            </a:r>
            <a:r>
              <a:rPr lang="el-GR" dirty="0"/>
              <a:t>Σωφρονισμός</a:t>
            </a:r>
          </a:p>
          <a:p>
            <a:r>
              <a:rPr lang="en-US" dirty="0"/>
              <a:t>Checks and balances vs. </a:t>
            </a:r>
            <a:r>
              <a:rPr lang="el-GR" dirty="0"/>
              <a:t>Διάκριση λειτουργιών</a:t>
            </a:r>
            <a:endParaRPr lang="en-US" dirty="0"/>
          </a:p>
          <a:p>
            <a:r>
              <a:rPr lang="el-GR" dirty="0"/>
              <a:t>Απαγόρευση αποσχίσεως </a:t>
            </a:r>
            <a:r>
              <a:rPr lang="en-US" dirty="0"/>
              <a:t>vs. </a:t>
            </a:r>
            <a:r>
              <a:rPr lang="el-GR" dirty="0"/>
              <a:t>Δυνατότητα εξόδου</a:t>
            </a:r>
          </a:p>
          <a:p>
            <a:r>
              <a:rPr lang="el-GR" dirty="0"/>
              <a:t>Νομικός ρεαλισμός </a:t>
            </a:r>
            <a:r>
              <a:rPr lang="en-US" dirty="0"/>
              <a:t>vs. </a:t>
            </a:r>
            <a:r>
              <a:rPr lang="el-GR" dirty="0"/>
              <a:t>Νομικός θετικισμός</a:t>
            </a:r>
            <a:endParaRPr lang="en-US" dirty="0"/>
          </a:p>
        </p:txBody>
      </p:sp>
    </p:spTree>
    <p:extLst>
      <p:ext uri="{BB962C8B-B14F-4D97-AF65-F5344CB8AC3E}">
        <p14:creationId xmlns:p14="http://schemas.microsoft.com/office/powerpoint/2010/main" val="2552177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8C319E-CBCA-4562-B7D8-AFFC066AA0C3}"/>
              </a:ext>
            </a:extLst>
          </p:cNvPr>
          <p:cNvSpPr>
            <a:spLocks noGrp="1"/>
          </p:cNvSpPr>
          <p:nvPr>
            <p:ph type="title"/>
          </p:nvPr>
        </p:nvSpPr>
        <p:spPr/>
        <p:txBody>
          <a:bodyPr/>
          <a:lstStyle/>
          <a:p>
            <a:r>
              <a:rPr lang="el-GR" dirty="0"/>
              <a:t>• Ανεξαρτησία 4 Ιουλίου 1776</a:t>
            </a:r>
            <a:br>
              <a:rPr lang="el-GR" dirty="0"/>
            </a:br>
            <a:endParaRPr lang="en-US" dirty="0"/>
          </a:p>
        </p:txBody>
      </p:sp>
      <p:sp>
        <p:nvSpPr>
          <p:cNvPr id="3" name="Θέση περιεχομένου 2">
            <a:extLst>
              <a:ext uri="{FF2B5EF4-FFF2-40B4-BE49-F238E27FC236}">
                <a16:creationId xmlns:a16="http://schemas.microsoft.com/office/drawing/2014/main" id="{21B687A3-D80C-4841-A2A6-EA685AA69A30}"/>
              </a:ext>
            </a:extLst>
          </p:cNvPr>
          <p:cNvSpPr>
            <a:spLocks noGrp="1"/>
          </p:cNvSpPr>
          <p:nvPr>
            <p:ph idx="1"/>
          </p:nvPr>
        </p:nvSpPr>
        <p:spPr/>
        <p:txBody>
          <a:bodyPr>
            <a:normAutofit/>
          </a:bodyPr>
          <a:lstStyle/>
          <a:p>
            <a:r>
              <a:rPr lang="el-GR" dirty="0"/>
              <a:t>Δεν πρόκειται για επανάσταση ενάντια στο φεουδαρχικό καθεστώς, αλλά για επανάσταση ενάντια στη Βρετανική</a:t>
            </a:r>
            <a:r>
              <a:rPr lang="en-US" dirty="0"/>
              <a:t> </a:t>
            </a:r>
            <a:r>
              <a:rPr lang="el-GR" dirty="0"/>
              <a:t>Μοναρχία</a:t>
            </a:r>
          </a:p>
          <a:p>
            <a:r>
              <a:rPr lang="el-GR" dirty="0"/>
              <a:t>Δεν έθιξε το καθεστώς της δουλείας στο Νότο. Έκανε όμως τους αποίκους να ξανασκεφτούν τη φύση του δικαίου</a:t>
            </a:r>
          </a:p>
          <a:p>
            <a:r>
              <a:rPr lang="el-GR" dirty="0"/>
              <a:t>Οι δυνάμεις του καπιταλισμού και η έμφαση του Διαφωτισμού στον ορθολογισμό και το άτομο δεν ώθησαν μόνο την ανάπτυξη μιας επαναστατικής γενιάς, αλλά προκάλεσαν επίσης την έκρηξη στη δημιουργία νέου δικαίου</a:t>
            </a:r>
            <a:endParaRPr lang="en-US" dirty="0"/>
          </a:p>
        </p:txBody>
      </p:sp>
    </p:spTree>
    <p:extLst>
      <p:ext uri="{BB962C8B-B14F-4D97-AF65-F5344CB8AC3E}">
        <p14:creationId xmlns:p14="http://schemas.microsoft.com/office/powerpoint/2010/main" val="1217788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1EB024-27BF-4EFF-B2C3-1C47211BF386}"/>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FDE5798F-FFFE-4D92-AFCE-22F957DD9844}"/>
              </a:ext>
            </a:extLst>
          </p:cNvPr>
          <p:cNvSpPr>
            <a:spLocks noGrp="1"/>
          </p:cNvSpPr>
          <p:nvPr>
            <p:ph idx="1"/>
          </p:nvPr>
        </p:nvSpPr>
        <p:spPr/>
        <p:txBody>
          <a:bodyPr/>
          <a:lstStyle/>
          <a:p>
            <a:r>
              <a:rPr lang="el-GR" dirty="0"/>
              <a:t>Ανεξαρτησία 4 Ιουλίου 1776</a:t>
            </a:r>
          </a:p>
          <a:p>
            <a:r>
              <a:rPr lang="el-GR" dirty="0" err="1"/>
              <a:t>Eπεκτατικοί</a:t>
            </a:r>
            <a:r>
              <a:rPr lang="el-GR" dirty="0"/>
              <a:t> Πόλεμοι προς Δυτική Ακτή (10 έτη)</a:t>
            </a:r>
          </a:p>
          <a:p>
            <a:r>
              <a:rPr lang="el-GR" dirty="0"/>
              <a:t>Επίσημη αναγνώριση Ανεξαρτησίας 1783 Συνθήκη </a:t>
            </a:r>
            <a:r>
              <a:rPr lang="el-GR" dirty="0" err="1"/>
              <a:t>Παρισίων</a:t>
            </a:r>
            <a:endParaRPr lang="el-GR" dirty="0"/>
          </a:p>
          <a:p>
            <a:r>
              <a:rPr lang="el-GR" dirty="0"/>
              <a:t>Ομοσπονδία Σύνταγμα 1787</a:t>
            </a:r>
            <a:endParaRPr lang="en-US" dirty="0"/>
          </a:p>
        </p:txBody>
      </p:sp>
    </p:spTree>
    <p:extLst>
      <p:ext uri="{BB962C8B-B14F-4D97-AF65-F5344CB8AC3E}">
        <p14:creationId xmlns:p14="http://schemas.microsoft.com/office/powerpoint/2010/main" val="3694501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B56E19-DA9C-4A2E-B9A9-33E07886C74D}"/>
              </a:ext>
            </a:extLst>
          </p:cNvPr>
          <p:cNvSpPr>
            <a:spLocks noGrp="1"/>
          </p:cNvSpPr>
          <p:nvPr>
            <p:ph type="title"/>
          </p:nvPr>
        </p:nvSpPr>
        <p:spPr/>
        <p:txBody>
          <a:bodyPr/>
          <a:lstStyle/>
          <a:p>
            <a:r>
              <a:rPr lang="el-GR" dirty="0"/>
              <a:t>1787-1860 Συνομοσπονδία</a:t>
            </a:r>
            <a:br>
              <a:rPr lang="el-GR" dirty="0"/>
            </a:br>
            <a:endParaRPr lang="en-US" dirty="0"/>
          </a:p>
        </p:txBody>
      </p:sp>
      <p:sp>
        <p:nvSpPr>
          <p:cNvPr id="3" name="Θέση περιεχομένου 2">
            <a:extLst>
              <a:ext uri="{FF2B5EF4-FFF2-40B4-BE49-F238E27FC236}">
                <a16:creationId xmlns:a16="http://schemas.microsoft.com/office/drawing/2014/main" id="{46A95768-48C0-47E8-B6E3-875CA0E3A4F6}"/>
              </a:ext>
            </a:extLst>
          </p:cNvPr>
          <p:cNvSpPr>
            <a:spLocks noGrp="1"/>
          </p:cNvSpPr>
          <p:nvPr>
            <p:ph idx="1"/>
          </p:nvPr>
        </p:nvSpPr>
        <p:spPr/>
        <p:txBody>
          <a:bodyPr>
            <a:normAutofit/>
          </a:bodyPr>
          <a:lstStyle/>
          <a:p>
            <a:r>
              <a:rPr lang="el-GR" dirty="0"/>
              <a:t>Συντάγματα των ανεξάρτητων Πολιτειών</a:t>
            </a:r>
          </a:p>
          <a:p>
            <a:r>
              <a:rPr lang="el-GR" dirty="0"/>
              <a:t>Εγκαθίδρυση χαλαρής συνομοσπονδίας : </a:t>
            </a:r>
            <a:r>
              <a:rPr lang="el-GR" dirty="0" err="1"/>
              <a:t>Articles</a:t>
            </a:r>
            <a:r>
              <a:rPr lang="el-GR" dirty="0"/>
              <a:t> of the</a:t>
            </a:r>
            <a:r>
              <a:rPr lang="de-DE" dirty="0"/>
              <a:t> </a:t>
            </a:r>
            <a:r>
              <a:rPr lang="el-GR" dirty="0" err="1"/>
              <a:t>Confederation</a:t>
            </a:r>
            <a:endParaRPr lang="el-GR" dirty="0"/>
          </a:p>
          <a:p>
            <a:r>
              <a:rPr lang="el-GR" dirty="0"/>
              <a:t>Ίδρυση εθνικής διακυβέρνησης που απαρτιζόταν από ένα</a:t>
            </a:r>
            <a:r>
              <a:rPr lang="de-DE" dirty="0"/>
              <a:t> </a:t>
            </a:r>
            <a:r>
              <a:rPr lang="el-GR" dirty="0"/>
              <a:t>όργανο, το Κογκρέσο, με ελάχιστες νομοθετικές</a:t>
            </a:r>
            <a:r>
              <a:rPr lang="de-DE" dirty="0"/>
              <a:t> </a:t>
            </a:r>
            <a:r>
              <a:rPr lang="el-GR" dirty="0"/>
              <a:t>εξουσίες. Μη καθιέρωση εκτελεστικής και δικαστικής</a:t>
            </a:r>
            <a:r>
              <a:rPr lang="de-DE" dirty="0"/>
              <a:t> </a:t>
            </a:r>
            <a:r>
              <a:rPr lang="el-GR" dirty="0"/>
              <a:t>εξουσίας</a:t>
            </a:r>
          </a:p>
          <a:p>
            <a:r>
              <a:rPr lang="el-GR" dirty="0"/>
              <a:t>Το Κογκρέσο είχε εξουσίες σε διεθνές επίπεδο.</a:t>
            </a:r>
            <a:endParaRPr lang="en-US" dirty="0"/>
          </a:p>
        </p:txBody>
      </p:sp>
    </p:spTree>
    <p:extLst>
      <p:ext uri="{BB962C8B-B14F-4D97-AF65-F5344CB8AC3E}">
        <p14:creationId xmlns:p14="http://schemas.microsoft.com/office/powerpoint/2010/main" val="2780231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936E61-C6ED-4B87-9F2E-A81FBBEC72C5}"/>
              </a:ext>
            </a:extLst>
          </p:cNvPr>
          <p:cNvSpPr>
            <a:spLocks noGrp="1"/>
          </p:cNvSpPr>
          <p:nvPr>
            <p:ph type="title"/>
          </p:nvPr>
        </p:nvSpPr>
        <p:spPr/>
        <p:txBody>
          <a:bodyPr/>
          <a:lstStyle/>
          <a:p>
            <a:r>
              <a:rPr lang="el-GR" dirty="0"/>
              <a:t>Σύνταγμα ΗΠΑ 1787</a:t>
            </a:r>
          </a:p>
        </p:txBody>
      </p:sp>
      <p:sp>
        <p:nvSpPr>
          <p:cNvPr id="3" name="Θέση περιεχομένου 2">
            <a:extLst>
              <a:ext uri="{FF2B5EF4-FFF2-40B4-BE49-F238E27FC236}">
                <a16:creationId xmlns:a16="http://schemas.microsoft.com/office/drawing/2014/main" id="{10CD3C32-49A5-4E20-9888-4409A10D4450}"/>
              </a:ext>
            </a:extLst>
          </p:cNvPr>
          <p:cNvSpPr>
            <a:spLocks noGrp="1"/>
          </p:cNvSpPr>
          <p:nvPr>
            <p:ph idx="1"/>
          </p:nvPr>
        </p:nvSpPr>
        <p:spPr/>
        <p:txBody>
          <a:bodyPr>
            <a:normAutofit fontScale="85000" lnSpcReduction="10000"/>
          </a:bodyPr>
          <a:lstStyle/>
          <a:p>
            <a:pPr marL="0" indent="0">
              <a:buNone/>
            </a:pPr>
            <a:r>
              <a:rPr lang="el-GR" dirty="0"/>
              <a:t>Μεγάλη συνεισφορά στην ιστορική διαμόρφωση των συνταγματικών θεσμών</a:t>
            </a:r>
          </a:p>
          <a:p>
            <a:pPr marL="514350" indent="-514350">
              <a:buAutoNum type="arabicPeriod"/>
            </a:pPr>
            <a:r>
              <a:rPr lang="el-GR" dirty="0"/>
              <a:t>Πρώτο τυπικό Σύνταγμα εξουσιών</a:t>
            </a:r>
          </a:p>
          <a:p>
            <a:pPr marL="514350" indent="-514350">
              <a:buAutoNum type="arabicPeriod"/>
            </a:pPr>
            <a:r>
              <a:rPr lang="el-GR" dirty="0"/>
              <a:t>Συγκροτημένο εναλλακτικό σχέδιο οργανώσεως του κράτους, το ομοσπονδιακό μοντέλο</a:t>
            </a:r>
          </a:p>
          <a:p>
            <a:pPr marL="514350" indent="-514350">
              <a:buAutoNum type="arabicPeriod"/>
            </a:pPr>
            <a:r>
              <a:rPr lang="el-GR" dirty="0"/>
              <a:t>Καθιέρωσε την αβασίλευτη δημοκρατία (ρεπουμπλικανισμό) σε μια εποχή που η βασιλεία ήταν αυτονόητη στα μεγάλα κράτη της δυτικής Ευρώπης</a:t>
            </a:r>
          </a:p>
          <a:p>
            <a:pPr marL="514350" indent="-514350">
              <a:buAutoNum type="arabicPeriod"/>
            </a:pPr>
            <a:r>
              <a:rPr lang="el-GR" dirty="0"/>
              <a:t>Προέκρινε μια καινοτόμο μορφή αυστηρής διακρίσεως των λειτουργιών (</a:t>
            </a:r>
            <a:r>
              <a:rPr lang="en-US" dirty="0"/>
              <a:t>checks and balances</a:t>
            </a:r>
            <a:r>
              <a:rPr lang="el-GR" dirty="0"/>
              <a:t>)</a:t>
            </a:r>
            <a:endParaRPr lang="en-US" dirty="0"/>
          </a:p>
          <a:p>
            <a:pPr marL="514350" indent="-514350">
              <a:buAutoNum type="arabicPeriod"/>
            </a:pPr>
            <a:r>
              <a:rPr lang="en-US" dirty="0"/>
              <a:t>K</a:t>
            </a:r>
            <a:r>
              <a:rPr lang="el-GR" dirty="0" err="1"/>
              <a:t>αθιέρωσε</a:t>
            </a:r>
            <a:r>
              <a:rPr lang="el-GR" dirty="0"/>
              <a:t> την εφαρμογή του σχετικώς αυστηρού Συντάγματος</a:t>
            </a:r>
          </a:p>
          <a:p>
            <a:pPr marL="514350" indent="-514350">
              <a:buAutoNum type="arabicPeriod"/>
            </a:pPr>
            <a:r>
              <a:rPr lang="el-GR" dirty="0"/>
              <a:t>Εισήγαγε την ιεραρχική υπεροχή του Συντάγματος έναντι τυπικών νόμων (διάχυτος έλεγχος συνταγματικότητας των νόμων)</a:t>
            </a:r>
          </a:p>
          <a:p>
            <a:pPr marL="0" indent="0">
              <a:buNone/>
            </a:pPr>
            <a:endParaRPr lang="el-GR" dirty="0"/>
          </a:p>
        </p:txBody>
      </p:sp>
    </p:spTree>
    <p:extLst>
      <p:ext uri="{BB962C8B-B14F-4D97-AF65-F5344CB8AC3E}">
        <p14:creationId xmlns:p14="http://schemas.microsoft.com/office/powerpoint/2010/main" val="2908279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B8D4BD-0390-433E-B2F8-16A6705E67F6}"/>
              </a:ext>
            </a:extLst>
          </p:cNvPr>
          <p:cNvSpPr>
            <a:spLocks noGrp="1"/>
          </p:cNvSpPr>
          <p:nvPr>
            <p:ph type="title"/>
          </p:nvPr>
        </p:nvSpPr>
        <p:spPr/>
        <p:txBody>
          <a:bodyPr/>
          <a:lstStyle/>
          <a:p>
            <a:r>
              <a:rPr lang="el-GR" dirty="0"/>
              <a:t>Δομή </a:t>
            </a:r>
            <a:endParaRPr lang="en-US" dirty="0"/>
          </a:p>
        </p:txBody>
      </p:sp>
      <p:sp>
        <p:nvSpPr>
          <p:cNvPr id="3" name="Θέση περιεχομένου 2">
            <a:extLst>
              <a:ext uri="{FF2B5EF4-FFF2-40B4-BE49-F238E27FC236}">
                <a16:creationId xmlns:a16="http://schemas.microsoft.com/office/drawing/2014/main" id="{FC3E75E4-9D44-4B70-8D6D-58A509FA62D0}"/>
              </a:ext>
            </a:extLst>
          </p:cNvPr>
          <p:cNvSpPr>
            <a:spLocks noGrp="1"/>
          </p:cNvSpPr>
          <p:nvPr>
            <p:ph idx="1"/>
          </p:nvPr>
        </p:nvSpPr>
        <p:spPr/>
        <p:txBody>
          <a:bodyPr>
            <a:normAutofit fontScale="55000" lnSpcReduction="20000"/>
          </a:bodyPr>
          <a:lstStyle/>
          <a:p>
            <a:r>
              <a:rPr lang="el-GR" dirty="0"/>
              <a:t>επτά Άρθρα, στα οποία προστέθηκαν, το 1791, δέκα Άρθρα Τροποποιήσεων, και ακολούθως, μέχρι το 1992, ακόμη 17 Άρθρα Τροποποιήσεων. </a:t>
            </a:r>
          </a:p>
          <a:p>
            <a:r>
              <a:rPr lang="el-GR" dirty="0"/>
              <a:t>Οι περισσότερες Τροποποιήσεις δεν καταργούν ούτε μεταβάλλουν το κείμενο των επτά Άρθρων του Συντάγματος, απλώς εισάγουν νέες ρυθμίσεις. </a:t>
            </a:r>
          </a:p>
          <a:p>
            <a:r>
              <a:rPr lang="el-GR" dirty="0"/>
              <a:t>Τα Άρθρα, όταν είναι μακροσκελή, υποδιαιρούνται σε παραγράφους, που αριθμούνται, και ακολούθως σε εδάφια. </a:t>
            </a:r>
          </a:p>
          <a:p>
            <a:r>
              <a:rPr lang="el-GR" dirty="0"/>
              <a:t>Κάθε αυτοτελής κανόνας δικαίου που εμπεριέχεται στο  Σύνταγμα αποκαλείται «ρήτρα».</a:t>
            </a:r>
          </a:p>
          <a:p>
            <a:r>
              <a:rPr lang="el-GR" dirty="0"/>
              <a:t>Τα επτά Άρθρα του Συντάγματος έχουν το καθένα ένα σαφώς διακριτό από τα λοιπά περιεχόμενο. </a:t>
            </a:r>
          </a:p>
          <a:p>
            <a:r>
              <a:rPr lang="el-GR" dirty="0"/>
              <a:t>Το Άρθρο Ι αναφέρεται στην ομοσπονδιακή νομοθετική λειτουργία, </a:t>
            </a:r>
          </a:p>
          <a:p>
            <a:r>
              <a:rPr lang="el-GR" dirty="0"/>
              <a:t>το Άρθρο ΙΙ στον Πρόεδρο των Ηνωμένων Πολιτειών και την ομοσπονδιακή εκτελεστική λειτουργία, </a:t>
            </a:r>
          </a:p>
          <a:p>
            <a:r>
              <a:rPr lang="el-GR" dirty="0"/>
              <a:t>το Άρθρο ΙΙΙ στο Ανώτατο Δικαστήριο των Ηνωμένων Πολιτειών και τα λοιπά ομοσπονδιακά δικαστήρια, </a:t>
            </a:r>
          </a:p>
          <a:p>
            <a:r>
              <a:rPr lang="el-GR" dirty="0"/>
              <a:t>το Άρθρο IV στις σχέσεις μεταξύ Πολιτειών, στην είσοδο νέων Πολιτειών στην Ένωση και στη μορφή του πολιτεύματος των Πολιτειών, </a:t>
            </a:r>
          </a:p>
          <a:p>
            <a:r>
              <a:rPr lang="el-GR" dirty="0"/>
              <a:t>το Άρθρο V στη διαδικασία τροποποίησης του Συντάγματος, </a:t>
            </a:r>
          </a:p>
          <a:p>
            <a:r>
              <a:rPr lang="el-GR" dirty="0"/>
              <a:t>το Άρθρο VI στη δεσμευτικότητα και υπεροχή του ομοσπονδιακού δικαίου</a:t>
            </a:r>
          </a:p>
          <a:p>
            <a:r>
              <a:rPr lang="el-GR" dirty="0"/>
              <a:t>και το Άρθρο VII στην επικύρωση και θέση σε ισχύ του Συντάγματος.</a:t>
            </a:r>
          </a:p>
        </p:txBody>
      </p:sp>
    </p:spTree>
    <p:extLst>
      <p:ext uri="{BB962C8B-B14F-4D97-AF65-F5344CB8AC3E}">
        <p14:creationId xmlns:p14="http://schemas.microsoft.com/office/powerpoint/2010/main" val="3963042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5FE37D-560D-4BE3-B59A-ECF16F429158}"/>
              </a:ext>
            </a:extLst>
          </p:cNvPr>
          <p:cNvSpPr>
            <a:spLocks noGrp="1"/>
          </p:cNvSpPr>
          <p:nvPr>
            <p:ph type="title"/>
          </p:nvPr>
        </p:nvSpPr>
        <p:spPr/>
        <p:txBody>
          <a:bodyPr/>
          <a:lstStyle/>
          <a:p>
            <a:r>
              <a:rPr lang="el-GR" dirty="0"/>
              <a:t>Τροποποιήσεις </a:t>
            </a:r>
            <a:endParaRPr lang="en-US" dirty="0"/>
          </a:p>
        </p:txBody>
      </p:sp>
      <p:sp>
        <p:nvSpPr>
          <p:cNvPr id="3" name="Θέση περιεχομένου 2">
            <a:extLst>
              <a:ext uri="{FF2B5EF4-FFF2-40B4-BE49-F238E27FC236}">
                <a16:creationId xmlns:a16="http://schemas.microsoft.com/office/drawing/2014/main" id="{98E4B5FF-5B45-4F18-BD50-CACBB0765CEE}"/>
              </a:ext>
            </a:extLst>
          </p:cNvPr>
          <p:cNvSpPr>
            <a:spLocks noGrp="1"/>
          </p:cNvSpPr>
          <p:nvPr>
            <p:ph idx="1"/>
          </p:nvPr>
        </p:nvSpPr>
        <p:spPr/>
        <p:txBody>
          <a:bodyPr>
            <a:normAutofit fontScale="70000" lnSpcReduction="20000"/>
          </a:bodyPr>
          <a:lstStyle/>
          <a:p>
            <a:r>
              <a:rPr lang="el-GR" dirty="0"/>
              <a:t>Οι οκτώ πρώτες θεσπίζουν δικαιώματα που κρίθηκε αναγκαίο να θεσπισθούν το 1791. </a:t>
            </a:r>
          </a:p>
          <a:p>
            <a:r>
              <a:rPr lang="el-GR" dirty="0"/>
              <a:t>Η 13η, 14</a:t>
            </a:r>
            <a:r>
              <a:rPr lang="el-GR" baseline="30000" dirty="0"/>
              <a:t>η</a:t>
            </a:r>
            <a:r>
              <a:rPr lang="el-GR" dirty="0"/>
              <a:t> και 15η είναι Τροποποιήσεις που προέκυψαν από τον εμφύλιο πόλεμο και θεραπεύουν την ανάγκη απελευθέρωσης των </a:t>
            </a:r>
            <a:r>
              <a:rPr lang="el-GR" dirty="0" err="1"/>
              <a:t>αφροαμερικάνων</a:t>
            </a:r>
            <a:r>
              <a:rPr lang="el-GR" dirty="0"/>
              <a:t> και χορήγησης ισονομίας σε όλους. </a:t>
            </a:r>
          </a:p>
          <a:p>
            <a:r>
              <a:rPr lang="el-GR" dirty="0"/>
              <a:t>Οι Τροποποιήσεις με αριθμό 19, 23, 24 και 26 αφορούν αντιστοίχως το δικαίωμα συμμετοχής στις εκλογές των γυναικών, το δικαίωμα ψήφου στις ομοσπονδιακές εκλογές όσων κατοικούν στην περιοχή της πρωτεύουσας των Η.Π.Α., την απαγόρευση αφαίρεσης του δικαιώματος ψήφου λόγω μη πληρωμής φόρων και την ηλικία συμμετοχής στις εκλογές. </a:t>
            </a:r>
          </a:p>
          <a:p>
            <a:r>
              <a:rPr lang="el-GR" dirty="0"/>
              <a:t>Οι Τροπολογίες 9 και 10 είναι ερμηνευτικού χαρακτήρα, η πρώτη αφορά τα δικαιώματα του ατόμου και η δεύτερη τα δικαιώματα των Πολιτειών έναντι της Ομοσπονδίας. Και στις δύο περιπτώσεις ορίζεται ότι οι ρυθμίσεις του Συντάγματος πρέπει να ερμηνεύονται εις βάρος της Ομοσπονδίας. </a:t>
            </a:r>
          </a:p>
          <a:p>
            <a:r>
              <a:rPr lang="el-GR" dirty="0"/>
              <a:t>Οι Τροποποιήσεις με αριθμό 11 και 16 ανατρέπουν νομολογία του </a:t>
            </a:r>
            <a:r>
              <a:rPr lang="el-GR" dirty="0" err="1"/>
              <a:t>Ανωτάτου</a:t>
            </a:r>
            <a:r>
              <a:rPr lang="el-GR" dirty="0"/>
              <a:t> Δικαστηρίου.</a:t>
            </a:r>
          </a:p>
          <a:p>
            <a:r>
              <a:rPr lang="el-GR" dirty="0"/>
              <a:t>Η Τροποποίηση 21 καταργεί την Τροποποίηση 18 περί ποτοαπαγορεύσεως. </a:t>
            </a:r>
          </a:p>
          <a:p>
            <a:r>
              <a:rPr lang="el-GR" dirty="0"/>
              <a:t>Οι λοιπές Τροποποιήσεις (με αριθμό 12, 17, 20, 22, 25 και 27) ρυθμίζουν ζητήματα σχετικά με τα όργανα που ασκούν τη νομοθετική και την εκτελεστική λειτουργία. </a:t>
            </a:r>
          </a:p>
          <a:p>
            <a:endParaRPr lang="en-US" dirty="0"/>
          </a:p>
        </p:txBody>
      </p:sp>
    </p:spTree>
    <p:extLst>
      <p:ext uri="{BB962C8B-B14F-4D97-AF65-F5344CB8AC3E}">
        <p14:creationId xmlns:p14="http://schemas.microsoft.com/office/powerpoint/2010/main" val="1947615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C9E9B0-173A-40E1-A7FF-13186FE3FA22}"/>
              </a:ext>
            </a:extLst>
          </p:cNvPr>
          <p:cNvSpPr>
            <a:spLocks noGrp="1"/>
          </p:cNvSpPr>
          <p:nvPr>
            <p:ph type="title"/>
          </p:nvPr>
        </p:nvSpPr>
        <p:spPr/>
        <p:txBody>
          <a:bodyPr/>
          <a:lstStyle/>
          <a:p>
            <a:r>
              <a:rPr lang="el-GR" dirty="0"/>
              <a:t>Προοίμιο: Διακηρύσσει την προοπτική της νεαρής δημοκρατίας</a:t>
            </a:r>
          </a:p>
        </p:txBody>
      </p:sp>
      <p:sp>
        <p:nvSpPr>
          <p:cNvPr id="3" name="Θέση περιεχομένου 2">
            <a:extLst>
              <a:ext uri="{FF2B5EF4-FFF2-40B4-BE49-F238E27FC236}">
                <a16:creationId xmlns:a16="http://schemas.microsoft.com/office/drawing/2014/main" id="{740B0179-2D56-44FE-AD1C-CE3CC1F1EF16}"/>
              </a:ext>
            </a:extLst>
          </p:cNvPr>
          <p:cNvSpPr>
            <a:spLocks noGrp="1"/>
          </p:cNvSpPr>
          <p:nvPr>
            <p:ph idx="1"/>
          </p:nvPr>
        </p:nvSpPr>
        <p:spPr/>
        <p:txBody>
          <a:bodyPr/>
          <a:lstStyle/>
          <a:p>
            <a:pPr marL="0" indent="0">
              <a:buNone/>
            </a:pPr>
            <a:r>
              <a:rPr lang="el-GR" dirty="0">
                <a:solidFill>
                  <a:srgbClr val="222222"/>
                </a:solidFill>
                <a:latin typeface="Arial" panose="020B0604020202020204" pitchFamily="34" charset="0"/>
              </a:rPr>
              <a:t>Εμείς, ο Λαός των Ηνωμένων Πολιτειών, για να δημιουργήσουμε μια τελειότερη ένωση, να εγκαθιδρύσουμε δικαιοσύνη, να εξασφαλίσουμε ηρεμία στο εσωτερικό, να παράσχουμε για την κοινή μας άμυνα, να προωθήσουμε την γενική ευημερία και να διασφαλίσουμε τις ευλογίες της ελευθερίας για εμάς και τους απογόνους μας, ορίζουμε και θεσμοθετούμε αυτό το Σύνταγμα των Ηνωμένων Πολιτειών της Αμερικής.</a:t>
            </a:r>
            <a:endParaRPr lang="el-GR" dirty="0"/>
          </a:p>
        </p:txBody>
      </p:sp>
    </p:spTree>
    <p:extLst>
      <p:ext uri="{BB962C8B-B14F-4D97-AF65-F5344CB8AC3E}">
        <p14:creationId xmlns:p14="http://schemas.microsoft.com/office/powerpoint/2010/main" val="2708824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02FA06-8CF6-4438-9328-8169AE857417}"/>
              </a:ext>
            </a:extLst>
          </p:cNvPr>
          <p:cNvSpPr>
            <a:spLocks noGrp="1"/>
          </p:cNvSpPr>
          <p:nvPr>
            <p:ph type="title"/>
          </p:nvPr>
        </p:nvSpPr>
        <p:spPr/>
        <p:txBody>
          <a:bodyPr/>
          <a:lstStyle/>
          <a:p>
            <a:r>
              <a:rPr lang="el-GR" dirty="0"/>
              <a:t>Ουσιώδης παράμετρος</a:t>
            </a:r>
          </a:p>
        </p:txBody>
      </p:sp>
      <p:sp>
        <p:nvSpPr>
          <p:cNvPr id="3" name="Θέση περιεχομένου 2">
            <a:extLst>
              <a:ext uri="{FF2B5EF4-FFF2-40B4-BE49-F238E27FC236}">
                <a16:creationId xmlns:a16="http://schemas.microsoft.com/office/drawing/2014/main" id="{C96C8ECE-7D92-4F4F-A288-1CFA6C5010BB}"/>
              </a:ext>
            </a:extLst>
          </p:cNvPr>
          <p:cNvSpPr>
            <a:spLocks noGrp="1"/>
          </p:cNvSpPr>
          <p:nvPr>
            <p:ph idx="1"/>
          </p:nvPr>
        </p:nvSpPr>
        <p:spPr/>
        <p:txBody>
          <a:bodyPr/>
          <a:lstStyle/>
          <a:p>
            <a:r>
              <a:rPr lang="el-GR" dirty="0"/>
              <a:t>Ομοσπονδιακή δομή του</a:t>
            </a:r>
          </a:p>
          <a:p>
            <a:r>
              <a:rPr lang="el-GR" dirty="0"/>
              <a:t>Λειτουργική σχέση μεταξύ των δύο επιπέδων εξουσίας με την ύπαρξη μιας κυριαρχίας, αλλά 51 εννόμων τάξεων (50 πολιτειών και ομοσπονδίας)</a:t>
            </a:r>
          </a:p>
          <a:p>
            <a:r>
              <a:rPr lang="el-GR" dirty="0"/>
              <a:t>Κλασσικό επιχείρημα αντισυνταγματικότητας ομοσπονδιακών νόμων: εκδόθηκαν χωρίς συνταγματική εξουσιοδότηση και ανήκουν σύμφωνα με το τεκμήριο αρμοδιότητας (14 τροποποίηση) στην αποκλειστική αρμοδιότητα των πολιτειών. </a:t>
            </a:r>
          </a:p>
        </p:txBody>
      </p:sp>
    </p:spTree>
    <p:extLst>
      <p:ext uri="{BB962C8B-B14F-4D97-AF65-F5344CB8AC3E}">
        <p14:creationId xmlns:p14="http://schemas.microsoft.com/office/powerpoint/2010/main" val="3950231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7877BF-7C62-4BC6-9489-E6B6EE9696FC}"/>
              </a:ext>
            </a:extLst>
          </p:cNvPr>
          <p:cNvSpPr>
            <a:spLocks noGrp="1"/>
          </p:cNvSpPr>
          <p:nvPr>
            <p:ph type="title"/>
          </p:nvPr>
        </p:nvSpPr>
        <p:spPr/>
        <p:txBody>
          <a:bodyPr/>
          <a:lstStyle/>
          <a:p>
            <a:r>
              <a:rPr lang="el-GR" dirty="0"/>
              <a:t>Αρμοδιότητα Ομοσπονδιακού κράτους και πολιτειών;</a:t>
            </a:r>
            <a:endParaRPr lang="en-US" dirty="0"/>
          </a:p>
        </p:txBody>
      </p:sp>
      <p:sp>
        <p:nvSpPr>
          <p:cNvPr id="3" name="Θέση περιεχομένου 2">
            <a:extLst>
              <a:ext uri="{FF2B5EF4-FFF2-40B4-BE49-F238E27FC236}">
                <a16:creationId xmlns:a16="http://schemas.microsoft.com/office/drawing/2014/main" id="{7FF9F0C1-AEC3-4A87-A913-B423E8AC737B}"/>
              </a:ext>
            </a:extLst>
          </p:cNvPr>
          <p:cNvSpPr>
            <a:spLocks noGrp="1"/>
          </p:cNvSpPr>
          <p:nvPr>
            <p:ph idx="1"/>
          </p:nvPr>
        </p:nvSpPr>
        <p:spPr/>
        <p:txBody>
          <a:bodyPr/>
          <a:lstStyle/>
          <a:p>
            <a:pPr marL="0" indent="0">
              <a:buNone/>
            </a:pPr>
            <a:r>
              <a:rPr lang="el-GR" dirty="0"/>
              <a:t>Το Κογκρέσο νομοθετεί για ζητήματα που αφορούν:</a:t>
            </a:r>
          </a:p>
          <a:p>
            <a:pPr marL="0" indent="0">
              <a:buNone/>
            </a:pPr>
            <a:r>
              <a:rPr lang="el-GR" dirty="0"/>
              <a:t>• Κτήση απώλεια αμερικανικής ιθαγένειας</a:t>
            </a:r>
          </a:p>
          <a:p>
            <a:pPr marL="0" indent="0">
              <a:buNone/>
            </a:pPr>
            <a:r>
              <a:rPr lang="el-GR" dirty="0"/>
              <a:t>• Πτώχευση</a:t>
            </a:r>
          </a:p>
          <a:p>
            <a:pPr marL="0" indent="0">
              <a:buNone/>
            </a:pPr>
            <a:r>
              <a:rPr lang="el-GR" dirty="0"/>
              <a:t>• Πνευματική-βιομηχανική ιδιοκτησία</a:t>
            </a:r>
          </a:p>
          <a:p>
            <a:pPr marL="0" indent="0">
              <a:buNone/>
            </a:pPr>
            <a:r>
              <a:rPr lang="el-GR" dirty="0"/>
              <a:t>• Επιβολή φόρων</a:t>
            </a:r>
          </a:p>
          <a:p>
            <a:pPr marL="0" indent="0">
              <a:buNone/>
            </a:pPr>
            <a:r>
              <a:rPr lang="el-GR" dirty="0"/>
              <a:t>• Διαπολιτειακό και διεθνές εμπόριο</a:t>
            </a:r>
            <a:endParaRPr lang="en-US" dirty="0"/>
          </a:p>
        </p:txBody>
      </p:sp>
    </p:spTree>
    <p:extLst>
      <p:ext uri="{BB962C8B-B14F-4D97-AF65-F5344CB8AC3E}">
        <p14:creationId xmlns:p14="http://schemas.microsoft.com/office/powerpoint/2010/main" val="2054133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70350E-D49C-4679-BD9D-2DAC3F306E90}"/>
              </a:ext>
            </a:extLst>
          </p:cNvPr>
          <p:cNvSpPr>
            <a:spLocks noGrp="1"/>
          </p:cNvSpPr>
          <p:nvPr>
            <p:ph type="title"/>
          </p:nvPr>
        </p:nvSpPr>
        <p:spPr/>
        <p:txBody>
          <a:bodyPr/>
          <a:lstStyle/>
          <a:p>
            <a:r>
              <a:rPr lang="el-GR" dirty="0"/>
              <a:t>Άρθρο 1</a:t>
            </a:r>
          </a:p>
        </p:txBody>
      </p:sp>
      <p:sp>
        <p:nvSpPr>
          <p:cNvPr id="3" name="Θέση περιεχομένου 2">
            <a:extLst>
              <a:ext uri="{FF2B5EF4-FFF2-40B4-BE49-F238E27FC236}">
                <a16:creationId xmlns:a16="http://schemas.microsoft.com/office/drawing/2014/main" id="{65A92AF4-0673-4A1A-B2FA-8B28F8466A6C}"/>
              </a:ext>
            </a:extLst>
          </p:cNvPr>
          <p:cNvSpPr>
            <a:spLocks noGrp="1"/>
          </p:cNvSpPr>
          <p:nvPr>
            <p:ph idx="1"/>
          </p:nvPr>
        </p:nvSpPr>
        <p:spPr/>
        <p:txBody>
          <a:bodyPr>
            <a:normAutofit fontScale="77500" lnSpcReduction="20000"/>
          </a:bodyPr>
          <a:lstStyle/>
          <a:p>
            <a:pPr marL="0" indent="0">
              <a:buNone/>
            </a:pPr>
            <a:r>
              <a:rPr lang="el-GR" dirty="0"/>
              <a:t>Εδ. 1 – Το Κοινοβούλιο: Όλες οι νομοθετικές εξουσίες που καθορίζονται με το παρόν θα ανήκουν στο Κογκρέσο των Ηνωμένων Πολιτειών, που θα αποτελείται από μια Γερουσία και από μια Βουλή </a:t>
            </a:r>
          </a:p>
          <a:p>
            <a:pPr marL="0" indent="0">
              <a:buNone/>
            </a:pPr>
            <a:r>
              <a:rPr lang="el-GR" dirty="0"/>
              <a:t>Εδ. 2: Η Βουλή των Αντιπροσώπων θα αποτελείται από μέλη που θα επιλέγονται κάθε δεύτερο χρόνο από τον λαό των διαφόρων Πολιτειών, και οι εκλέκτορες κάθε Πολιτείας θα έχουν τα προσόντα τα απαιτούμενα για τους εκλέκτορες του πιο πολυάριθμου Σώματος του Πολιτειακού κοινοβουλίου.</a:t>
            </a:r>
          </a:p>
          <a:p>
            <a:pPr marL="0" indent="0">
              <a:buNone/>
            </a:pPr>
            <a:r>
              <a:rPr lang="el-GR" dirty="0"/>
              <a:t>Κανένας δεν θα γίνεται Αντιπρόσωπος που δεν θα έχει περάσει το </a:t>
            </a:r>
            <a:r>
              <a:rPr lang="el-GR" b="1" dirty="0"/>
              <a:t>25ο έτος της ηλικίας </a:t>
            </a:r>
            <a:r>
              <a:rPr lang="el-GR" dirty="0"/>
              <a:t>του, και δεν έχει </a:t>
            </a:r>
            <a:r>
              <a:rPr lang="el-GR" b="1" dirty="0"/>
              <a:t>υπάρξει πολίτης των Ηνωμένων Πολιτειών </a:t>
            </a:r>
            <a:r>
              <a:rPr lang="el-GR" dirty="0"/>
              <a:t>για τουλάχιστον εφτά χρόνια, και που, όταν εκλεγεί, δεν είναι κάτοικος της Πολιτείας στην οποία θα εκλεγεί.</a:t>
            </a:r>
          </a:p>
          <a:p>
            <a:pPr marL="0" indent="0">
              <a:buNone/>
            </a:pPr>
            <a:r>
              <a:rPr lang="el-GR" dirty="0"/>
              <a:t>Όταν προκύπτουν κενά στην αντιπροσώπευση οποιασδήποτε Πολιτείας, η εκτελεστική εξουσία της θα προκηρύξει εκλογές για να αναπληρωθούν τα κενά αυτά.</a:t>
            </a:r>
          </a:p>
          <a:p>
            <a:pPr marL="0" indent="0">
              <a:buNone/>
            </a:pPr>
            <a:endParaRPr lang="el-GR" dirty="0"/>
          </a:p>
          <a:p>
            <a:pPr marL="0" indent="0">
              <a:buNone/>
            </a:pPr>
            <a:r>
              <a:rPr lang="el-GR" dirty="0"/>
              <a:t>Η Βουλή των Αντιπροσώπων θα επιλέγει τον Πρόεδρο της και άλλους αξιωματούχους της, και θα έχει το αποκλειστικό δικαίωμα παραπομπής του Προέδρου σε δίκη.</a:t>
            </a:r>
          </a:p>
        </p:txBody>
      </p:sp>
    </p:spTree>
    <p:extLst>
      <p:ext uri="{BB962C8B-B14F-4D97-AF65-F5344CB8AC3E}">
        <p14:creationId xmlns:p14="http://schemas.microsoft.com/office/powerpoint/2010/main" val="2146094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50B686-101F-435C-A46A-9FA725164AC0}"/>
              </a:ext>
            </a:extLst>
          </p:cNvPr>
          <p:cNvSpPr>
            <a:spLocks noGrp="1"/>
          </p:cNvSpPr>
          <p:nvPr>
            <p:ph type="title"/>
          </p:nvPr>
        </p:nvSpPr>
        <p:spPr/>
        <p:txBody>
          <a:bodyPr/>
          <a:lstStyle/>
          <a:p>
            <a:r>
              <a:rPr lang="el-GR" dirty="0"/>
              <a:t>Αποχώρηση και αποπομπή κράτους μέλους</a:t>
            </a:r>
            <a:r>
              <a:rPr lang="en-US" dirty="0"/>
              <a:t> EE</a:t>
            </a:r>
          </a:p>
        </p:txBody>
      </p:sp>
      <p:sp>
        <p:nvSpPr>
          <p:cNvPr id="3" name="Θέση περιεχομένου 2">
            <a:extLst>
              <a:ext uri="{FF2B5EF4-FFF2-40B4-BE49-F238E27FC236}">
                <a16:creationId xmlns:a16="http://schemas.microsoft.com/office/drawing/2014/main" id="{843A95C4-DC3A-4149-A151-0DD40431146E}"/>
              </a:ext>
            </a:extLst>
          </p:cNvPr>
          <p:cNvSpPr>
            <a:spLocks noGrp="1"/>
          </p:cNvSpPr>
          <p:nvPr>
            <p:ph idx="1"/>
          </p:nvPr>
        </p:nvSpPr>
        <p:spPr/>
        <p:txBody>
          <a:bodyPr>
            <a:normAutofit fontScale="70000" lnSpcReduction="20000"/>
          </a:bodyPr>
          <a:lstStyle/>
          <a:p>
            <a:r>
              <a:rPr lang="el-GR" dirty="0"/>
              <a:t>Υπό το προηγούμενο καθεστώς, δεν προβλεπόταν δικαίωμα αποχωρήσεως από τις κοινότητες και την Ένωση. Η υποβολή αιτήματος αποχωρήσεως ήταν νομικά ανεπίτρεπτη.</a:t>
            </a:r>
          </a:p>
          <a:p>
            <a:r>
              <a:rPr lang="el-GR" dirty="0"/>
              <a:t>Επίκληση ρήτρας ριζικής αλλαγής των περιστάσεων (</a:t>
            </a:r>
            <a:r>
              <a:rPr lang="en-US" dirty="0"/>
              <a:t>clausula rebus sic stantibus</a:t>
            </a:r>
            <a:r>
              <a:rPr lang="el-GR" dirty="0"/>
              <a:t>)</a:t>
            </a:r>
            <a:r>
              <a:rPr lang="en-US" dirty="0"/>
              <a:t> </a:t>
            </a:r>
            <a:r>
              <a:rPr lang="el-GR" dirty="0"/>
              <a:t>για την αποχώρηση (άρθρο 62 Σύμβαση της Βιέννης)</a:t>
            </a:r>
          </a:p>
          <a:p>
            <a:r>
              <a:rPr lang="el-GR" dirty="0"/>
              <a:t>Στο πλαίσιο του κοινοτικού/</a:t>
            </a:r>
            <a:r>
              <a:rPr lang="el-GR" dirty="0" err="1"/>
              <a:t>ενωσιακού</a:t>
            </a:r>
            <a:r>
              <a:rPr lang="el-GR" dirty="0"/>
              <a:t> δικαίου η προσφυγή στη συγκεκριμένη ρήτρα έπρεπε να αποκλείεται, δεδομένου ότι οι κοινοτικές Συνθήκες περιέχουν σειρά προστατευτικών ρητρών και ρητρών εθνικής ασφάλειας που επιτρέπουν στα κράτη μέλη να λάβουν τα κατάλληλα μέτρα για την αντιμετώπιση ριζικών μεταβολών των περιστάσεων. </a:t>
            </a:r>
          </a:p>
          <a:p>
            <a:r>
              <a:rPr lang="el-GR" dirty="0"/>
              <a:t>Όμως, παραμονή κράτους μέλος παρά τη θέλησή του είναι αδιανόητη. Το Γερμανικό Συνταγματικό Δικαστήριο επικαλέστηκε τη δυνατότητα αποχωρήσεως  σε απόφασή του για την επικύρωση της Συνθήκης του Μάαστριχτ (Β</a:t>
            </a:r>
            <a:r>
              <a:rPr lang="en-US" dirty="0" err="1"/>
              <a:t>verfGE</a:t>
            </a:r>
            <a:r>
              <a:rPr lang="en-US" dirty="0"/>
              <a:t> 89, 155</a:t>
            </a:r>
            <a:r>
              <a:rPr lang="el-GR" dirty="0"/>
              <a:t>), σε περίπτωση που δεν πληρούνται συγκεκριμένες προϋποθέσεις ως προς τη νομισματική ένωση. </a:t>
            </a:r>
            <a:endParaRPr lang="en-US" dirty="0"/>
          </a:p>
          <a:p>
            <a:r>
              <a:rPr lang="el-GR" dirty="0"/>
              <a:t>Συναινετική αποχώρηση: Γροιλανδία, που υπαγόταν στην κυριαρχία της Δανίας και αποχώρησε από την Ένωση πριν από τη Συνθήκη του Μάαστριχτ το 1992.</a:t>
            </a:r>
          </a:p>
          <a:p>
            <a:r>
              <a:rPr lang="el-GR" dirty="0"/>
              <a:t>Συνθήκη της Λισαβόνας: δυνατότητα συναινετικής αποχωρήσεως και </a:t>
            </a:r>
            <a:r>
              <a:rPr lang="el-GR" dirty="0" err="1"/>
              <a:t>δκμ</a:t>
            </a:r>
            <a:r>
              <a:rPr lang="el-GR" dirty="0"/>
              <a:t> μονομερούς αποχωρήσεως. Νέα ρύθμιση= οπισθοδρόμηση στην πορεία ευρωπαϊκής ολοκληρώσεως;</a:t>
            </a:r>
            <a:endParaRPr lang="en-US" dirty="0"/>
          </a:p>
        </p:txBody>
      </p:sp>
    </p:spTree>
    <p:extLst>
      <p:ext uri="{BB962C8B-B14F-4D97-AF65-F5344CB8AC3E}">
        <p14:creationId xmlns:p14="http://schemas.microsoft.com/office/powerpoint/2010/main" val="17683695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6D994A-43DB-4425-A69C-65AD9359583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EFEB61A-46D9-434C-865D-DF084837C356}"/>
              </a:ext>
            </a:extLst>
          </p:cNvPr>
          <p:cNvSpPr>
            <a:spLocks noGrp="1"/>
          </p:cNvSpPr>
          <p:nvPr>
            <p:ph idx="1"/>
          </p:nvPr>
        </p:nvSpPr>
        <p:spPr/>
        <p:txBody>
          <a:bodyPr>
            <a:normAutofit fontScale="47500" lnSpcReduction="20000"/>
          </a:bodyPr>
          <a:lstStyle/>
          <a:p>
            <a:r>
              <a:rPr lang="el-GR" b="1" dirty="0">
                <a:solidFill>
                  <a:srgbClr val="000000"/>
                </a:solidFill>
                <a:latin typeface="Arial" panose="020B0604020202020204" pitchFamily="34" charset="0"/>
              </a:rPr>
              <a:t>Εδάφιο 3 – Η Γερουσία</a:t>
            </a:r>
            <a:endParaRPr lang="en-US" b="1" dirty="0">
              <a:solidFill>
                <a:srgbClr val="000000"/>
              </a:solidFill>
              <a:latin typeface="Arial" panose="020B0604020202020204" pitchFamily="34" charset="0"/>
            </a:endParaRPr>
          </a:p>
          <a:p>
            <a:r>
              <a:rPr lang="el-GR" dirty="0">
                <a:solidFill>
                  <a:srgbClr val="54595D"/>
                </a:solidFill>
                <a:latin typeface="Arial" panose="020B0604020202020204" pitchFamily="34" charset="0"/>
              </a:rPr>
              <a:t>[</a:t>
            </a:r>
            <a:r>
              <a:rPr lang="el-GR" dirty="0">
                <a:solidFill>
                  <a:srgbClr val="222222"/>
                </a:solidFill>
                <a:latin typeface="Arial" panose="020B0604020202020204" pitchFamily="34" charset="0"/>
              </a:rPr>
              <a:t>Η Γερουσία των Ηνωμένων Πολιτειών θα αποτελείται από δύο Γερουσιαστές από κάθε Πολιτεία, (που θα επιλέγονται από το Κοινοβούλιο τους) [Η προηγούμενη φράση αντικαταστάθηκε από την 17η Τροπολογία, Εδάφιο 1] για έξι χρόνια, και κάθε Γερουσιαστής θα έχει μία ψήφο.</a:t>
            </a:r>
          </a:p>
          <a:p>
            <a:r>
              <a:rPr lang="el-GR" dirty="0">
                <a:solidFill>
                  <a:srgbClr val="222222"/>
                </a:solidFill>
                <a:latin typeface="Arial" panose="020B0604020202020204" pitchFamily="34" charset="0"/>
              </a:rPr>
              <a:t>Αμέσως μετά την σύγκληση τους σε σώμα ως συνέπεια της πρώτης εκλογής, θα χωρισθούν όσο το δυνατόν πι</a:t>
            </a:r>
            <a:r>
              <a:rPr lang="en-US" dirty="0">
                <a:solidFill>
                  <a:srgbClr val="222222"/>
                </a:solidFill>
                <a:latin typeface="Arial" panose="020B0604020202020204" pitchFamily="34" charset="0"/>
              </a:rPr>
              <a:t>o </a:t>
            </a:r>
            <a:r>
              <a:rPr lang="el-GR" dirty="0">
                <a:solidFill>
                  <a:srgbClr val="222222"/>
                </a:solidFill>
                <a:latin typeface="Arial" panose="020B0604020202020204" pitchFamily="34" charset="0"/>
              </a:rPr>
              <a:t>ισόποσα σε τρεις Τάξεις. Οι έδρες των Γερουσιαστών της πρώτης Τάξης θα κενωθούν με την πάροδο δύο ετών, της δεύτερης Τάξης με την πάροδο τεσσάρων ετών, και της τρίτης Τάξης με την πάροδο έξι ετών, έτσι ώστε το ένα τρίτο θα επιλέγεται κάθε δύο χρόνια (και εάν προκύψουν κενά λόγω παραιτήσεων, ή για άλλους λόγους, κατά την διάρκεια της διακοπής λειτουργίας του </a:t>
            </a:r>
            <a:r>
              <a:rPr lang="el-GR" dirty="0" err="1">
                <a:solidFill>
                  <a:srgbClr val="222222"/>
                </a:solidFill>
                <a:latin typeface="Arial" panose="020B0604020202020204" pitchFamily="34" charset="0"/>
              </a:rPr>
              <a:t>κοινοβούλιου</a:t>
            </a:r>
            <a:r>
              <a:rPr lang="el-GR" dirty="0">
                <a:solidFill>
                  <a:srgbClr val="222222"/>
                </a:solidFill>
                <a:latin typeface="Arial" panose="020B0604020202020204" pitchFamily="34" charset="0"/>
              </a:rPr>
              <a:t> κάποιας Πολιτείας, ο Κυβερνήτης της Πολιτείας θα μπορεί να πραγματοποιήσει προσωρινούς διορισμούς μέχρι την επόμενη σύνοδο του κοινοβουλίου, το οποίο μετά θα αναπληρώσει το κενό.) [Η προηγούμενη πρόταση σε παρένθεση υπερκεράσθηκε από την 17η Τροπολογία, Εδάφιο 2].</a:t>
            </a:r>
          </a:p>
          <a:p>
            <a:r>
              <a:rPr lang="el-GR" dirty="0">
                <a:solidFill>
                  <a:srgbClr val="222222"/>
                </a:solidFill>
                <a:latin typeface="Arial" panose="020B0604020202020204" pitchFamily="34" charset="0"/>
              </a:rPr>
              <a:t>Κανένας δεν θα γίνεται Γερουσιαστής εάν δεν έχει περάσει το 30ό έτος της ηλικίας του, και δεν έχει υπάρξει πολίτης των Ηνωμένων Πολιτειών για τουλάχιστον εννιά χρόνια, και που, όταν εκλεγεί, δεν είναι κάτοικος της Πολιτείας στην οποία θα εκλεγεί.</a:t>
            </a:r>
          </a:p>
          <a:p>
            <a:r>
              <a:rPr lang="el-GR" dirty="0">
                <a:solidFill>
                  <a:srgbClr val="222222"/>
                </a:solidFill>
                <a:latin typeface="Arial" panose="020B0604020202020204" pitchFamily="34" charset="0"/>
              </a:rPr>
              <a:t>Ο Αντιπρόεδρος των Ηνωμένων Πολιτειών θα είναι ο Πρόεδρος της Γερουσίας, αλλά δεν θα έχει ψήφο, εκτός σε περίπτωση ισοψηφίας.</a:t>
            </a:r>
          </a:p>
          <a:p>
            <a:r>
              <a:rPr lang="el-GR" dirty="0">
                <a:solidFill>
                  <a:srgbClr val="222222"/>
                </a:solidFill>
                <a:latin typeface="Arial" panose="020B0604020202020204" pitchFamily="34" charset="0"/>
              </a:rPr>
              <a:t>Η Γερουσία θα επιλέξει τους άλλους αξιωματούχους της και επίσης έναν προσωρινό Πρόεδρο, σε περίπτωση απουσίας του Αντιπροέδρου, ή όταν αυτός εκτελεί χρέη Προέδρου των Ηνωμένων Πολιτειών.</a:t>
            </a:r>
          </a:p>
          <a:p>
            <a:r>
              <a:rPr lang="el-GR" dirty="0">
                <a:solidFill>
                  <a:srgbClr val="222222"/>
                </a:solidFill>
                <a:latin typeface="Arial" panose="020B0604020202020204" pitchFamily="34" charset="0"/>
              </a:rPr>
              <a:t>Η Γερουσία θα έχει την αποκλειστική εξουσία </a:t>
            </a:r>
            <a:r>
              <a:rPr lang="el-GR" u="sng" dirty="0">
                <a:solidFill>
                  <a:srgbClr val="222222"/>
                </a:solidFill>
                <a:latin typeface="Arial" panose="020B0604020202020204" pitchFamily="34" charset="0"/>
              </a:rPr>
              <a:t>να δικάζει τον Πρόεδρο</a:t>
            </a:r>
            <a:r>
              <a:rPr lang="el-GR" dirty="0">
                <a:solidFill>
                  <a:srgbClr val="222222"/>
                </a:solidFill>
                <a:latin typeface="Arial" panose="020B0604020202020204" pitchFamily="34" charset="0"/>
              </a:rPr>
              <a:t>. Όταν συνέρχεται για τον λόγο αυτό θα ορκίζεται ή θα επιβεβαιώνει τον όρκο της. Όταν δικάζεται ο Πρόεδρος των Ηνωμένων Πολιτειών, της Γερουσίας θα προεδρεύει ο Πρόεδρος του Ανώτατου Δικαστηρίου. Κανένας δεν θα καταδικάζεται χωρίς την συναίνεση των δύο τρίτων των παρόντων μελών.</a:t>
            </a:r>
          </a:p>
          <a:p>
            <a:r>
              <a:rPr lang="el-GR" dirty="0">
                <a:solidFill>
                  <a:srgbClr val="222222"/>
                </a:solidFill>
                <a:latin typeface="Arial" panose="020B0604020202020204" pitchFamily="34" charset="0"/>
              </a:rPr>
              <a:t>Η ποινή σε περίπτωση δίκης του Προέδρου δεν θα υπερβαίνει την έκπτωση από το αξίωμα και τον αποκλεισμό από του να κατέχει οποιοδήποτε αξίωμα, τιμητικό ή έμμισθο, στην ομοσπονδιακή κυβέρνηση. Όμως το άτομο που θα καταδικασθεί θα είναι υπεύθυνο και θα μπορεί να υπόκειται σε παραπομπή, δίκη, καταδίκη και τιμωρία, σύμφωνα με το Νόμο.</a:t>
            </a:r>
          </a:p>
          <a:p>
            <a:endParaRPr lang="el-GR" dirty="0"/>
          </a:p>
        </p:txBody>
      </p:sp>
    </p:spTree>
    <p:extLst>
      <p:ext uri="{BB962C8B-B14F-4D97-AF65-F5344CB8AC3E}">
        <p14:creationId xmlns:p14="http://schemas.microsoft.com/office/powerpoint/2010/main" val="1957577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B25D01-EA34-4B64-8BEF-42BB1231B6F3}"/>
              </a:ext>
            </a:extLst>
          </p:cNvPr>
          <p:cNvSpPr>
            <a:spLocks noGrp="1"/>
          </p:cNvSpPr>
          <p:nvPr>
            <p:ph type="title"/>
          </p:nvPr>
        </p:nvSpPr>
        <p:spPr/>
        <p:txBody>
          <a:bodyPr/>
          <a:lstStyle/>
          <a:p>
            <a:r>
              <a:rPr lang="el-GR" dirty="0"/>
              <a:t>Νομοθετική λειτουργία </a:t>
            </a:r>
          </a:p>
        </p:txBody>
      </p:sp>
      <p:sp>
        <p:nvSpPr>
          <p:cNvPr id="3" name="Θέση περιεχομένου 2">
            <a:extLst>
              <a:ext uri="{FF2B5EF4-FFF2-40B4-BE49-F238E27FC236}">
                <a16:creationId xmlns:a16="http://schemas.microsoft.com/office/drawing/2014/main" id="{CBDA3F19-24C4-4AE5-99B2-B2F2D0E93175}"/>
              </a:ext>
            </a:extLst>
          </p:cNvPr>
          <p:cNvSpPr>
            <a:spLocks noGrp="1"/>
          </p:cNvSpPr>
          <p:nvPr>
            <p:ph idx="1"/>
          </p:nvPr>
        </p:nvSpPr>
        <p:spPr/>
        <p:txBody>
          <a:bodyPr/>
          <a:lstStyle/>
          <a:p>
            <a:pPr marL="0" indent="0">
              <a:buNone/>
            </a:pPr>
            <a:r>
              <a:rPr lang="el-GR" dirty="0"/>
              <a:t>Μητρικό πρότυπο δύο βουλών</a:t>
            </a:r>
          </a:p>
          <a:p>
            <a:pPr marL="514350" indent="-514350">
              <a:buAutoNum type="arabicParenR"/>
            </a:pPr>
            <a:r>
              <a:rPr lang="el-GR" dirty="0"/>
              <a:t>Άνω Βουλή (Γερουσία): δεν συγκροτείται από κληρονομικά μέλη της ευγενείας αλλά από ίσο αριθμό γερουσιαστών από κάθε πολιτεία </a:t>
            </a:r>
          </a:p>
          <a:p>
            <a:pPr marL="0" indent="0">
              <a:buNone/>
            </a:pPr>
            <a:r>
              <a:rPr lang="el-GR" dirty="0"/>
              <a:t>{Καλιφόρνια 37 εκ = </a:t>
            </a:r>
            <a:r>
              <a:rPr lang="el-GR" dirty="0" err="1"/>
              <a:t>Γουαϊόμιγκ</a:t>
            </a:r>
            <a:r>
              <a:rPr lang="el-GR" dirty="0"/>
              <a:t> 563 </a:t>
            </a:r>
            <a:r>
              <a:rPr lang="el-GR" dirty="0" err="1"/>
              <a:t>χιλ</a:t>
            </a:r>
            <a:r>
              <a:rPr lang="el-GR" dirty="0"/>
              <a:t>)</a:t>
            </a:r>
          </a:p>
          <a:p>
            <a:pPr marL="514350" indent="-514350">
              <a:buAutoNum type="arabicParenR"/>
            </a:pPr>
            <a:r>
              <a:rPr lang="el-GR" dirty="0"/>
              <a:t>Κάτω Βουλή (Βουλή Αντιπροσώπων): αποτελείται από αριθμό βουλευτών ανάλογο με τον πληθυσμό κάθε πολιτείας</a:t>
            </a:r>
          </a:p>
          <a:p>
            <a:pPr marL="0" indent="0">
              <a:buNone/>
            </a:pPr>
            <a:r>
              <a:rPr lang="el-GR" dirty="0"/>
              <a:t>Συνδυασμός των δύο: συναίρεση της επιδιώξεως αντιπροσωπευτικότητας και ισότιμης εκφράσεως όλων των πολιτειών</a:t>
            </a:r>
          </a:p>
        </p:txBody>
      </p:sp>
    </p:spTree>
    <p:extLst>
      <p:ext uri="{BB962C8B-B14F-4D97-AF65-F5344CB8AC3E}">
        <p14:creationId xmlns:p14="http://schemas.microsoft.com/office/powerpoint/2010/main" val="1483629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BAFF45-609B-4CEE-97B6-9C5FAE964A28}"/>
              </a:ext>
            </a:extLst>
          </p:cNvPr>
          <p:cNvSpPr>
            <a:spLocks noGrp="1"/>
          </p:cNvSpPr>
          <p:nvPr>
            <p:ph type="title"/>
          </p:nvPr>
        </p:nvSpPr>
        <p:spPr/>
        <p:txBody>
          <a:bodyPr/>
          <a:lstStyle/>
          <a:p>
            <a:r>
              <a:rPr lang="el-GR" dirty="0"/>
              <a:t>Γερουσία</a:t>
            </a:r>
          </a:p>
        </p:txBody>
      </p:sp>
      <p:sp>
        <p:nvSpPr>
          <p:cNvPr id="3" name="Θέση περιεχομένου 2">
            <a:extLst>
              <a:ext uri="{FF2B5EF4-FFF2-40B4-BE49-F238E27FC236}">
                <a16:creationId xmlns:a16="http://schemas.microsoft.com/office/drawing/2014/main" id="{DB2D1023-CE30-4B8C-AAC9-CAE62F719DA7}"/>
              </a:ext>
            </a:extLst>
          </p:cNvPr>
          <p:cNvSpPr>
            <a:spLocks noGrp="1"/>
          </p:cNvSpPr>
          <p:nvPr>
            <p:ph idx="1"/>
          </p:nvPr>
        </p:nvSpPr>
        <p:spPr/>
        <p:txBody>
          <a:bodyPr/>
          <a:lstStyle/>
          <a:p>
            <a:r>
              <a:rPr lang="el-GR" dirty="0"/>
              <a:t>Προεδρεύει ο Αντιπρόεδρος ΗΠΑ </a:t>
            </a:r>
          </a:p>
          <a:p>
            <a:r>
              <a:rPr lang="el-GR" dirty="0"/>
              <a:t>Εξαετής θητεία μελών, </a:t>
            </a:r>
            <a:r>
              <a:rPr lang="el-GR" dirty="0" err="1"/>
              <a:t>ανανεούμενη</a:t>
            </a:r>
            <a:r>
              <a:rPr lang="el-GR" dirty="0"/>
              <a:t> τμηματικά ανά διετία</a:t>
            </a:r>
          </a:p>
        </p:txBody>
      </p:sp>
    </p:spTree>
    <p:extLst>
      <p:ext uri="{BB962C8B-B14F-4D97-AF65-F5344CB8AC3E}">
        <p14:creationId xmlns:p14="http://schemas.microsoft.com/office/powerpoint/2010/main" val="978411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9B190E-B605-4AE0-9E25-F1EE8DFD9536}"/>
              </a:ext>
            </a:extLst>
          </p:cNvPr>
          <p:cNvSpPr>
            <a:spLocks noGrp="1"/>
          </p:cNvSpPr>
          <p:nvPr>
            <p:ph type="title"/>
          </p:nvPr>
        </p:nvSpPr>
        <p:spPr/>
        <p:txBody>
          <a:bodyPr/>
          <a:lstStyle/>
          <a:p>
            <a:r>
              <a:rPr lang="el-GR" dirty="0"/>
              <a:t>Άρθρο 2</a:t>
            </a:r>
          </a:p>
        </p:txBody>
      </p:sp>
      <p:sp>
        <p:nvSpPr>
          <p:cNvPr id="3" name="Θέση περιεχομένου 2">
            <a:extLst>
              <a:ext uri="{FF2B5EF4-FFF2-40B4-BE49-F238E27FC236}">
                <a16:creationId xmlns:a16="http://schemas.microsoft.com/office/drawing/2014/main" id="{C5020B9E-C79F-4EDB-B286-BEB08696AA46}"/>
              </a:ext>
            </a:extLst>
          </p:cNvPr>
          <p:cNvSpPr>
            <a:spLocks noGrp="1"/>
          </p:cNvSpPr>
          <p:nvPr>
            <p:ph idx="1"/>
          </p:nvPr>
        </p:nvSpPr>
        <p:spPr/>
        <p:txBody>
          <a:bodyPr>
            <a:normAutofit fontScale="92500"/>
          </a:bodyPr>
          <a:lstStyle/>
          <a:p>
            <a:r>
              <a:rPr lang="el-GR" b="1" dirty="0">
                <a:solidFill>
                  <a:srgbClr val="000000"/>
                </a:solidFill>
                <a:latin typeface="Arial" panose="020B0604020202020204" pitchFamily="34" charset="0"/>
              </a:rPr>
              <a:t>Εδάφιο 1 – Ο Πρόεδρος</a:t>
            </a:r>
            <a:endParaRPr lang="el-GR" b="1" dirty="0">
              <a:solidFill>
                <a:srgbClr val="54595D"/>
              </a:solidFill>
              <a:latin typeface="Arial" panose="020B0604020202020204" pitchFamily="34" charset="0"/>
            </a:endParaRPr>
          </a:p>
          <a:p>
            <a:pPr marL="0" indent="0">
              <a:buNone/>
            </a:pPr>
            <a:r>
              <a:rPr lang="el-GR" dirty="0">
                <a:solidFill>
                  <a:srgbClr val="222222"/>
                </a:solidFill>
                <a:latin typeface="Arial" panose="020B0604020202020204" pitchFamily="34" charset="0"/>
              </a:rPr>
              <a:t>Η εκτελεστική εξουσία θα ανήκει στον Πρόεδρο των Ηνωμένων Πολιτειών της Αμερικής. Θα κατέχει αυτό το αξίωμα για θητεία τεσσάρων ετών και, μαζί με τον Αντιπρόεδρο, που θα εκλέγεται για την ίδια θητεία, θα εκλέγεται ως εξής:</a:t>
            </a:r>
          </a:p>
          <a:p>
            <a:pPr marL="0" indent="0">
              <a:buNone/>
            </a:pPr>
            <a:r>
              <a:rPr lang="el-GR" dirty="0">
                <a:solidFill>
                  <a:srgbClr val="222222"/>
                </a:solidFill>
                <a:latin typeface="Arial" panose="020B0604020202020204" pitchFamily="34" charset="0"/>
              </a:rPr>
              <a:t>Κάθε Πολιτεία θα διορίζει, με τέτοιο τρόπο που θα καθορίσει το κοινοβούλιο της κάθε μιας [Πολιτείας], αριθμό εκλεκτόρων, ίσο με τον συνολικό αριθμό των Γερουσιαστών και των Αντιπροσώπων τους οποίους δικαιούται κάθε Πολιτεία στο Κογκρέσο. Όμως κανείς Γερουσιαστής ή Αντιπρόσωπος ή άτομο που κατέχει δημόσιο αξίωμα, επί πληρωμή ή μη, δεν θα διορίζεται εκλέκτορας.</a:t>
            </a:r>
          </a:p>
          <a:p>
            <a:pPr marL="0" indent="0">
              <a:buNone/>
            </a:pPr>
            <a:endParaRPr lang="el-GR" dirty="0"/>
          </a:p>
        </p:txBody>
      </p:sp>
    </p:spTree>
    <p:extLst>
      <p:ext uri="{BB962C8B-B14F-4D97-AF65-F5344CB8AC3E}">
        <p14:creationId xmlns:p14="http://schemas.microsoft.com/office/powerpoint/2010/main" val="1159010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2845D6-5773-4E54-BCA5-BB6DF0B87556}"/>
              </a:ext>
            </a:extLst>
          </p:cNvPr>
          <p:cNvSpPr>
            <a:spLocks noGrp="1"/>
          </p:cNvSpPr>
          <p:nvPr>
            <p:ph type="title"/>
          </p:nvPr>
        </p:nvSpPr>
        <p:spPr/>
        <p:txBody>
          <a:bodyPr/>
          <a:lstStyle/>
          <a:p>
            <a:pPr marL="228600" lvl="0" indent="-228600">
              <a:spcBef>
                <a:spcPts val="1000"/>
              </a:spcBef>
            </a:pPr>
            <a:r>
              <a:rPr lang="el-GR" sz="2800" b="1" dirty="0">
                <a:solidFill>
                  <a:srgbClr val="000000"/>
                </a:solidFill>
                <a:latin typeface="Arial" panose="020B0604020202020204" pitchFamily="34" charset="0"/>
                <a:ea typeface="+mn-ea"/>
                <a:cs typeface="+mn-cs"/>
              </a:rPr>
              <a:t>Εδάφιο 4 – Καθαίρεση</a:t>
            </a:r>
            <a:br>
              <a:rPr lang="el-GR" sz="2800" b="1" dirty="0">
                <a:solidFill>
                  <a:srgbClr val="54595D"/>
                </a:solidFill>
                <a:latin typeface="Arial" panose="020B0604020202020204" pitchFamily="34" charset="0"/>
                <a:ea typeface="+mn-ea"/>
                <a:cs typeface="+mn-cs"/>
              </a:rPr>
            </a:br>
            <a:endParaRPr lang="el-GR" dirty="0"/>
          </a:p>
        </p:txBody>
      </p:sp>
      <p:sp>
        <p:nvSpPr>
          <p:cNvPr id="3" name="Θέση περιεχομένου 2">
            <a:extLst>
              <a:ext uri="{FF2B5EF4-FFF2-40B4-BE49-F238E27FC236}">
                <a16:creationId xmlns:a16="http://schemas.microsoft.com/office/drawing/2014/main" id="{B7A22837-D258-4584-9A88-3BFEC3AC8C49}"/>
              </a:ext>
            </a:extLst>
          </p:cNvPr>
          <p:cNvSpPr>
            <a:spLocks noGrp="1"/>
          </p:cNvSpPr>
          <p:nvPr>
            <p:ph idx="1"/>
          </p:nvPr>
        </p:nvSpPr>
        <p:spPr/>
        <p:txBody>
          <a:bodyPr/>
          <a:lstStyle/>
          <a:p>
            <a:pPr marL="0" indent="0">
              <a:buNone/>
            </a:pPr>
            <a:r>
              <a:rPr lang="el-GR" dirty="0">
                <a:solidFill>
                  <a:srgbClr val="222222"/>
                </a:solidFill>
                <a:latin typeface="Arial" panose="020B0604020202020204" pitchFamily="34" charset="0"/>
              </a:rPr>
              <a:t>Ο Πρόεδρος, ο Αντιπρόεδρος και όλοι οι πολιτικοί αξιωματούχοι των Ηνωμένων Πολιτειών θα εκπίπτουν του αξιώματος τους ύστερα από παραπομπή και καταδίκη για προδοσία, δωροδοκία ή άλλα σοβαρά εγκλήματα και πλημμελήματα.</a:t>
            </a:r>
          </a:p>
          <a:p>
            <a:endParaRPr lang="el-GR" dirty="0"/>
          </a:p>
        </p:txBody>
      </p:sp>
    </p:spTree>
    <p:extLst>
      <p:ext uri="{BB962C8B-B14F-4D97-AF65-F5344CB8AC3E}">
        <p14:creationId xmlns:p14="http://schemas.microsoft.com/office/powerpoint/2010/main" val="5458110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89499A-7792-4E5E-835F-C1C4D60C5697}"/>
              </a:ext>
            </a:extLst>
          </p:cNvPr>
          <p:cNvSpPr>
            <a:spLocks noGrp="1"/>
          </p:cNvSpPr>
          <p:nvPr>
            <p:ph type="title"/>
          </p:nvPr>
        </p:nvSpPr>
        <p:spPr/>
        <p:txBody>
          <a:bodyPr/>
          <a:lstStyle/>
          <a:p>
            <a:r>
              <a:rPr lang="el-GR" dirty="0"/>
              <a:t>Εκτελεστική εξουσία</a:t>
            </a:r>
          </a:p>
        </p:txBody>
      </p:sp>
      <p:sp>
        <p:nvSpPr>
          <p:cNvPr id="3" name="Θέση περιεχομένου 2">
            <a:extLst>
              <a:ext uri="{FF2B5EF4-FFF2-40B4-BE49-F238E27FC236}">
                <a16:creationId xmlns:a16="http://schemas.microsoft.com/office/drawing/2014/main" id="{AEA50AB4-E2F1-4B51-B08B-8EC52AABB70D}"/>
              </a:ext>
            </a:extLst>
          </p:cNvPr>
          <p:cNvSpPr>
            <a:spLocks noGrp="1"/>
          </p:cNvSpPr>
          <p:nvPr>
            <p:ph idx="1"/>
          </p:nvPr>
        </p:nvSpPr>
        <p:spPr/>
        <p:txBody>
          <a:bodyPr/>
          <a:lstStyle/>
          <a:p>
            <a:r>
              <a:rPr lang="el-GR" dirty="0"/>
              <a:t>Αρχηγός του κράτος: Πρόεδρος για τετραετή θητεία</a:t>
            </a:r>
          </a:p>
          <a:p>
            <a:r>
              <a:rPr lang="el-GR" dirty="0"/>
              <a:t>Εκλογή: έμμεση με συμμετοχή εκλεκτόρων που αντιστοιχεί σε αριθμό ίσο με το άθροισμα του αριθμού των γερουσιαστών και των αντιπροσώπων κάθε πολιτείας</a:t>
            </a:r>
          </a:p>
          <a:p>
            <a:r>
              <a:rPr lang="el-GR" dirty="0"/>
              <a:t>Ιθαγένεια ΗΠΑ, 35 ετών, υπόσχεση (μη θρησκευτική) ότι θα εκτελεί τα καθήκοντα του αξιώματός του με πίστη και σεβασμό στο Σύνταγμα</a:t>
            </a:r>
          </a:p>
        </p:txBody>
      </p:sp>
    </p:spTree>
    <p:extLst>
      <p:ext uri="{BB962C8B-B14F-4D97-AF65-F5344CB8AC3E}">
        <p14:creationId xmlns:p14="http://schemas.microsoft.com/office/powerpoint/2010/main" val="41441262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BEED02-47C3-4F7C-A102-406EC59A1C2F}"/>
              </a:ext>
            </a:extLst>
          </p:cNvPr>
          <p:cNvSpPr>
            <a:spLocks noGrp="1"/>
          </p:cNvSpPr>
          <p:nvPr>
            <p:ph type="title"/>
          </p:nvPr>
        </p:nvSpPr>
        <p:spPr/>
        <p:txBody>
          <a:bodyPr/>
          <a:lstStyle/>
          <a:p>
            <a:pPr lvl="0">
              <a:spcBef>
                <a:spcPts val="1000"/>
              </a:spcBef>
            </a:pPr>
            <a:r>
              <a:rPr lang="el-GR" sz="2600" dirty="0">
                <a:solidFill>
                  <a:srgbClr val="000000"/>
                </a:solidFill>
                <a:latin typeface="Linux Libertine"/>
                <a:ea typeface="+mn-ea"/>
                <a:cs typeface="+mn-cs"/>
              </a:rPr>
              <a:t>Άρθρο 3 – Η Δικαστική Εξουσία</a:t>
            </a:r>
            <a:br>
              <a:rPr lang="el-GR" sz="2600" dirty="0">
                <a:solidFill>
                  <a:srgbClr val="000000"/>
                </a:solidFill>
                <a:latin typeface="Linux Libertine"/>
                <a:ea typeface="+mn-ea"/>
                <a:cs typeface="+mn-cs"/>
              </a:rPr>
            </a:br>
            <a:endParaRPr lang="el-GR" dirty="0"/>
          </a:p>
        </p:txBody>
      </p:sp>
      <p:sp>
        <p:nvSpPr>
          <p:cNvPr id="3" name="Θέση περιεχομένου 2">
            <a:extLst>
              <a:ext uri="{FF2B5EF4-FFF2-40B4-BE49-F238E27FC236}">
                <a16:creationId xmlns:a16="http://schemas.microsoft.com/office/drawing/2014/main" id="{41ED4B67-AE2A-4F65-9487-57287B9F5B86}"/>
              </a:ext>
            </a:extLst>
          </p:cNvPr>
          <p:cNvSpPr>
            <a:spLocks noGrp="1"/>
          </p:cNvSpPr>
          <p:nvPr>
            <p:ph idx="1"/>
          </p:nvPr>
        </p:nvSpPr>
        <p:spPr/>
        <p:txBody>
          <a:bodyPr>
            <a:normAutofit lnSpcReduction="10000"/>
          </a:bodyPr>
          <a:lstStyle/>
          <a:p>
            <a:pPr marL="0" indent="0">
              <a:buNone/>
            </a:pPr>
            <a:r>
              <a:rPr lang="el-GR" b="1" dirty="0">
                <a:solidFill>
                  <a:srgbClr val="000000"/>
                </a:solidFill>
                <a:latin typeface="Arial" panose="020B0604020202020204" pitchFamily="34" charset="0"/>
              </a:rPr>
              <a:t>Εδάφιο 1 – Δικαστικές εξουσίες</a:t>
            </a:r>
            <a:endParaRPr lang="el-GR" b="1" dirty="0">
              <a:solidFill>
                <a:srgbClr val="54595D"/>
              </a:solidFill>
              <a:latin typeface="Arial" panose="020B0604020202020204" pitchFamily="34" charset="0"/>
            </a:endParaRPr>
          </a:p>
          <a:p>
            <a:pPr marL="0" indent="0">
              <a:buNone/>
            </a:pPr>
            <a:r>
              <a:rPr lang="el-GR" dirty="0">
                <a:solidFill>
                  <a:srgbClr val="222222"/>
                </a:solidFill>
                <a:latin typeface="Arial" panose="020B0604020202020204" pitchFamily="34" charset="0"/>
              </a:rPr>
              <a:t>Η δικαστική εξουσία των Ηνωμένων Πολιτειών θα ασκείται από ένα Ανώτατο Δικαστήριο και από κατώτερα δικαστήρια τα οποία θα ιδρύει και θα εγκαθιστά από καιρού εις καιρόν το Κογκρέσο. Οι δικαστές, τόσο του Ανώτατου όσο και των κατώτερων δικαστηρίων, θα ασκούν το αξίωμα τους υπό τον όρο της καλής συμπεριφοράς και, σε προκαθορισμένους χρόνους, θα λαμβάνουν για τις υπηρεσίες τους αποζημίωση, η οποία δεν θα μειώνεται στην διάρκεια της θητείας τους στο αξίωμα.</a:t>
            </a:r>
          </a:p>
          <a:p>
            <a:pPr marL="0" indent="0">
              <a:buNone/>
            </a:pPr>
            <a:br>
              <a:rPr lang="el-GR" dirty="0"/>
            </a:br>
            <a:endParaRPr lang="el-GR" dirty="0"/>
          </a:p>
        </p:txBody>
      </p:sp>
    </p:spTree>
    <p:extLst>
      <p:ext uri="{BB962C8B-B14F-4D97-AF65-F5344CB8AC3E}">
        <p14:creationId xmlns:p14="http://schemas.microsoft.com/office/powerpoint/2010/main" val="42050654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2C176C-09B6-414A-8180-FFE489293BF3}"/>
              </a:ext>
            </a:extLst>
          </p:cNvPr>
          <p:cNvSpPr>
            <a:spLocks noGrp="1"/>
          </p:cNvSpPr>
          <p:nvPr>
            <p:ph type="title"/>
          </p:nvPr>
        </p:nvSpPr>
        <p:spPr/>
        <p:txBody>
          <a:bodyPr/>
          <a:lstStyle/>
          <a:p>
            <a:r>
              <a:rPr lang="el-GR" dirty="0"/>
              <a:t>Δικαστική εξουσία </a:t>
            </a:r>
          </a:p>
        </p:txBody>
      </p:sp>
      <p:sp>
        <p:nvSpPr>
          <p:cNvPr id="3" name="Θέση περιεχομένου 2">
            <a:extLst>
              <a:ext uri="{FF2B5EF4-FFF2-40B4-BE49-F238E27FC236}">
                <a16:creationId xmlns:a16="http://schemas.microsoft.com/office/drawing/2014/main" id="{B0256F5D-E212-4BB1-9FCE-00762126CF25}"/>
              </a:ext>
            </a:extLst>
          </p:cNvPr>
          <p:cNvSpPr>
            <a:spLocks noGrp="1"/>
          </p:cNvSpPr>
          <p:nvPr>
            <p:ph idx="1"/>
          </p:nvPr>
        </p:nvSpPr>
        <p:spPr/>
        <p:txBody>
          <a:bodyPr/>
          <a:lstStyle/>
          <a:p>
            <a:r>
              <a:rPr lang="el-GR" dirty="0"/>
              <a:t>Ανώτατο Ομοσπονδιακό Δικαστήριο</a:t>
            </a:r>
          </a:p>
          <a:p>
            <a:r>
              <a:rPr lang="el-GR" dirty="0"/>
              <a:t>Κατώτερα δικαστήρια </a:t>
            </a:r>
          </a:p>
          <a:p>
            <a:r>
              <a:rPr lang="el-GR" dirty="0"/>
              <a:t>Άσκηση καθηκόντων υπό τον όρο της καλής συμπεριφοράς </a:t>
            </a:r>
          </a:p>
          <a:p>
            <a:r>
              <a:rPr lang="el-GR" dirty="0"/>
              <a:t>Εκδίκαση εγκλημάτων από ορκωτά δικαστήρια </a:t>
            </a:r>
          </a:p>
          <a:p>
            <a:r>
              <a:rPr lang="el-GR" dirty="0"/>
              <a:t>Άτομο που κατηγορείται σε μια πολιτεία και διαφεύγει σε άλλη πολιτεία συλλαμβάνεται και παραδίδεται στην πολιτεία της δικαιοδοσίας κατόπιν αιτήματός της</a:t>
            </a:r>
          </a:p>
        </p:txBody>
      </p:sp>
    </p:spTree>
    <p:extLst>
      <p:ext uri="{BB962C8B-B14F-4D97-AF65-F5344CB8AC3E}">
        <p14:creationId xmlns:p14="http://schemas.microsoft.com/office/powerpoint/2010/main" val="24331627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595DF2-4330-4854-BEF2-E19E55B45730}"/>
              </a:ext>
            </a:extLst>
          </p:cNvPr>
          <p:cNvSpPr>
            <a:spLocks noGrp="1"/>
          </p:cNvSpPr>
          <p:nvPr>
            <p:ph type="title"/>
          </p:nvPr>
        </p:nvSpPr>
        <p:spPr/>
        <p:txBody>
          <a:bodyPr/>
          <a:lstStyle/>
          <a:p>
            <a:r>
              <a:rPr lang="el-GR" dirty="0"/>
              <a:t>Ανώτατο Ομοσπονδιακό Δικαστήριο ΗΠΑ</a:t>
            </a:r>
          </a:p>
        </p:txBody>
      </p:sp>
      <p:sp>
        <p:nvSpPr>
          <p:cNvPr id="3" name="Θέση περιεχομένου 2">
            <a:extLst>
              <a:ext uri="{FF2B5EF4-FFF2-40B4-BE49-F238E27FC236}">
                <a16:creationId xmlns:a16="http://schemas.microsoft.com/office/drawing/2014/main" id="{693E2027-FB39-42B5-A862-FE26588CA953}"/>
              </a:ext>
            </a:extLst>
          </p:cNvPr>
          <p:cNvSpPr>
            <a:spLocks noGrp="1"/>
          </p:cNvSpPr>
          <p:nvPr>
            <p:ph idx="1"/>
          </p:nvPr>
        </p:nvSpPr>
        <p:spPr/>
        <p:txBody>
          <a:bodyPr>
            <a:normAutofit fontScale="32500" lnSpcReduction="20000"/>
          </a:bodyPr>
          <a:lstStyle/>
          <a:p>
            <a:r>
              <a:rPr lang="el-GR" dirty="0"/>
              <a:t>Διαφορές μεταξύ πολιτειών</a:t>
            </a:r>
          </a:p>
          <a:p>
            <a:r>
              <a:rPr lang="el-GR" dirty="0"/>
              <a:t>Οριοθέτηση αρμοδιοτήτων μεταξύ ομοσπονδιακού κράτους και πολιτειών</a:t>
            </a:r>
          </a:p>
          <a:p>
            <a:r>
              <a:rPr lang="el-GR" dirty="0"/>
              <a:t>Στελέχωση και εγγυήσεις ανεξαρτησίας των μελών του</a:t>
            </a:r>
          </a:p>
          <a:p>
            <a:r>
              <a:rPr lang="el-GR" dirty="0"/>
              <a:t>Ισόβια μέλη (διακόπτει ο δικαστής οικεία </a:t>
            </a:r>
            <a:r>
              <a:rPr lang="el-GR" dirty="0" err="1"/>
              <a:t>βουλήσει</a:t>
            </a:r>
            <a:r>
              <a:rPr lang="el-GR" dirty="0"/>
              <a:t> ή θάνατος), 9 (παλιά 6 έως 10)</a:t>
            </a:r>
          </a:p>
          <a:p>
            <a:r>
              <a:rPr lang="el-GR" dirty="0"/>
              <a:t>Επιλέγονται από τον Πρόεδρο και διορίζονται με τη συναίνεση της Γερουσίας με απόφαση 2/3</a:t>
            </a:r>
          </a:p>
          <a:p>
            <a:r>
              <a:rPr lang="el-GR" dirty="0"/>
              <a:t>Εξέλιξη: Μόνο Πρόεδρος με την ίδια διαδικασία</a:t>
            </a:r>
          </a:p>
          <a:p>
            <a:r>
              <a:rPr lang="el-GR" dirty="0"/>
              <a:t>Δικαστές ανεξάρτητοι: πολύ συχνά κινούνται πέραν των εικασιών, προσωπικής ιδεολογίας</a:t>
            </a:r>
          </a:p>
          <a:p>
            <a:r>
              <a:rPr lang="el-GR" dirty="0"/>
              <a:t>Υλικά κατασκευής του κτιρίου που έχει δανειστεί περισσότερα αρχιτεκτονικά στοιχεία από παραδοσιακούς αρχαιοελληνικούς ρυθμούς έχουν μεταφερθεί από το εξωτερικό, ώστε να μην υπάρχει υπόνοια μεροληψίας ή οφειλής προς μία πολιτεία. </a:t>
            </a:r>
          </a:p>
          <a:p>
            <a:r>
              <a:rPr lang="el-GR" dirty="0"/>
              <a:t>Διαδικασία καθαιρέσεως (</a:t>
            </a:r>
            <a:r>
              <a:rPr lang="en-US" dirty="0"/>
              <a:t>impeachment</a:t>
            </a:r>
            <a:r>
              <a:rPr lang="el-GR" dirty="0"/>
              <a:t>): μόνον ένας δικαστής (</a:t>
            </a:r>
            <a:r>
              <a:rPr lang="en-US" dirty="0"/>
              <a:t>Samuel Chase</a:t>
            </a:r>
            <a:r>
              <a:rPr lang="el-GR" dirty="0"/>
              <a:t>), εριστικός λόγος, κακοδικία στις πολιτικά οξείες υποθέσεις</a:t>
            </a:r>
            <a:r>
              <a:rPr lang="en-US" dirty="0"/>
              <a:t>, </a:t>
            </a:r>
            <a:r>
              <a:rPr lang="el-GR" dirty="0"/>
              <a:t>η Γερουσία τον αθώωσε (εγγύηση ανεξαρτησίας δικαστών)</a:t>
            </a:r>
          </a:p>
          <a:p>
            <a:r>
              <a:rPr lang="el-GR" dirty="0"/>
              <a:t>Δύο μαύροι Δικαστές: 2</a:t>
            </a:r>
            <a:r>
              <a:rPr lang="el-GR" baseline="30000" dirty="0"/>
              <a:t>ος</a:t>
            </a:r>
            <a:r>
              <a:rPr lang="el-GR" dirty="0"/>
              <a:t> Τ</a:t>
            </a:r>
            <a:r>
              <a:rPr lang="en-US" dirty="0" err="1"/>
              <a:t>homas</a:t>
            </a:r>
            <a:r>
              <a:rPr lang="en-US" dirty="0"/>
              <a:t> </a:t>
            </a:r>
            <a:r>
              <a:rPr lang="el-GR" dirty="0"/>
              <a:t>μη αποδοχή μαύρων </a:t>
            </a:r>
          </a:p>
          <a:p>
            <a:r>
              <a:rPr lang="el-GR" dirty="0"/>
              <a:t>Ανθρωποκεντρικός χαρακτήρας Δικαστηρίου, πολυάριθμο προσωπικό</a:t>
            </a:r>
          </a:p>
          <a:p>
            <a:r>
              <a:rPr lang="el-GR" dirty="0"/>
              <a:t>Λειτουργία σε πλήρη σύνθεση </a:t>
            </a:r>
          </a:p>
          <a:p>
            <a:r>
              <a:rPr lang="el-GR" dirty="0"/>
              <a:t>Έλλειψη δόγματος, προσωπική σφραγίδα, ο</a:t>
            </a:r>
            <a:r>
              <a:rPr lang="en-US" dirty="0"/>
              <a:t>biter dictum, </a:t>
            </a:r>
            <a:r>
              <a:rPr lang="el-GR" dirty="0"/>
              <a:t>εκφράσεις στα όρια της ύβρεως</a:t>
            </a:r>
          </a:p>
          <a:p>
            <a:r>
              <a:rPr lang="el-GR" dirty="0"/>
              <a:t>Εξωστρέφεια Δικαστών, τηλεοπτικές εμφανίσεις, ανοικτά μέρη του Δικαστηρίου για το κοινό</a:t>
            </a:r>
          </a:p>
          <a:p>
            <a:r>
              <a:rPr lang="el-GR" dirty="0"/>
              <a:t>Υποκαθιστά τον αναθεωρητικό νομοθέτη</a:t>
            </a:r>
          </a:p>
          <a:p>
            <a:r>
              <a:rPr lang="el-GR" dirty="0"/>
              <a:t>Μη δικαιολόγηση ποιων αποφάσεων αναλαμβάνει </a:t>
            </a:r>
          </a:p>
          <a:p>
            <a:pPr marL="0" indent="0">
              <a:buNone/>
            </a:pPr>
            <a:endParaRPr lang="el-GR" baseline="30000" dirty="0"/>
          </a:p>
          <a:p>
            <a:pPr marL="0" indent="0">
              <a:buNone/>
            </a:pPr>
            <a:r>
              <a:rPr lang="el-GR" baseline="30000" dirty="0"/>
              <a:t>   </a:t>
            </a:r>
            <a:endParaRPr lang="el-GR" dirty="0"/>
          </a:p>
          <a:p>
            <a:endParaRPr lang="el-GR" dirty="0"/>
          </a:p>
          <a:p>
            <a:endParaRPr lang="el-GR" dirty="0"/>
          </a:p>
        </p:txBody>
      </p:sp>
    </p:spTree>
    <p:extLst>
      <p:ext uri="{BB962C8B-B14F-4D97-AF65-F5344CB8AC3E}">
        <p14:creationId xmlns:p14="http://schemas.microsoft.com/office/powerpoint/2010/main" val="1694422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7CEA0-F2A7-4CBE-8EFE-4DB9A9282FAE}"/>
              </a:ext>
            </a:extLst>
          </p:cNvPr>
          <p:cNvSpPr>
            <a:spLocks noGrp="1"/>
          </p:cNvSpPr>
          <p:nvPr>
            <p:ph type="title"/>
          </p:nvPr>
        </p:nvSpPr>
        <p:spPr/>
        <p:txBody>
          <a:bodyPr/>
          <a:lstStyle/>
          <a:p>
            <a:r>
              <a:rPr lang="el-GR" dirty="0"/>
              <a:t>Ανατροπή </a:t>
            </a:r>
            <a:r>
              <a:rPr lang="el-GR" dirty="0" err="1"/>
              <a:t>δεδικασμένου</a:t>
            </a:r>
            <a:endParaRPr lang="el-GR" dirty="0"/>
          </a:p>
        </p:txBody>
      </p:sp>
      <p:sp>
        <p:nvSpPr>
          <p:cNvPr id="3" name="Θέση περιεχομένου 2">
            <a:extLst>
              <a:ext uri="{FF2B5EF4-FFF2-40B4-BE49-F238E27FC236}">
                <a16:creationId xmlns:a16="http://schemas.microsoft.com/office/drawing/2014/main" id="{C35D01B3-6A56-4CA6-BBF0-A58B14B56658}"/>
              </a:ext>
            </a:extLst>
          </p:cNvPr>
          <p:cNvSpPr>
            <a:spLocks noGrp="1"/>
          </p:cNvSpPr>
          <p:nvPr>
            <p:ph idx="1"/>
          </p:nvPr>
        </p:nvSpPr>
        <p:spPr/>
        <p:txBody>
          <a:bodyPr/>
          <a:lstStyle/>
          <a:p>
            <a:pPr marL="0" indent="0">
              <a:buNone/>
            </a:pPr>
            <a:r>
              <a:rPr lang="en-US" dirty="0"/>
              <a:t>Lawrence v. Texas (2003)</a:t>
            </a:r>
          </a:p>
          <a:p>
            <a:pPr marL="514350" indent="-514350">
              <a:buAutoNum type="arabicPeriod"/>
            </a:pPr>
            <a:r>
              <a:rPr lang="en-US" dirty="0"/>
              <a:t>To </a:t>
            </a:r>
            <a:r>
              <a:rPr lang="el-GR" dirty="0"/>
              <a:t>θεωρητικό του θεμέλιο απαξιώθηκε από μεταγενέστερες αποφάσεις</a:t>
            </a:r>
          </a:p>
          <a:p>
            <a:pPr marL="514350" indent="-514350">
              <a:buAutoNum type="arabicPeriod"/>
            </a:pPr>
            <a:r>
              <a:rPr lang="el-GR" dirty="0"/>
              <a:t>Η αρχική απόφαση κατέστη αντικείμενο σημαντικής και συνεχόμενης κριτικής</a:t>
            </a:r>
          </a:p>
          <a:p>
            <a:pPr marL="514350" indent="-514350">
              <a:buAutoNum type="arabicPeriod"/>
            </a:pPr>
            <a:r>
              <a:rPr lang="el-GR" dirty="0"/>
              <a:t>Η ανατροπή του </a:t>
            </a:r>
            <a:r>
              <a:rPr lang="el-GR" dirty="0" err="1"/>
              <a:t>δεδικασμένου</a:t>
            </a:r>
            <a:r>
              <a:rPr lang="el-GR" dirty="0"/>
              <a:t> δεν συγκεντρώνει επαρκές κοινωνικό </a:t>
            </a:r>
            <a:r>
              <a:rPr lang="el-GR" dirty="0" err="1"/>
              <a:t>ερεισμα</a:t>
            </a:r>
            <a:endParaRPr lang="el-GR" dirty="0"/>
          </a:p>
        </p:txBody>
      </p:sp>
    </p:spTree>
    <p:extLst>
      <p:ext uri="{BB962C8B-B14F-4D97-AF65-F5344CB8AC3E}">
        <p14:creationId xmlns:p14="http://schemas.microsoft.com/office/powerpoint/2010/main" val="535846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4D09A3-0CB1-4D9A-9A9B-147008699BF9}"/>
              </a:ext>
            </a:extLst>
          </p:cNvPr>
          <p:cNvSpPr>
            <a:spLocks noGrp="1"/>
          </p:cNvSpPr>
          <p:nvPr>
            <p:ph type="title"/>
          </p:nvPr>
        </p:nvSpPr>
        <p:spPr/>
        <p:txBody>
          <a:bodyPr/>
          <a:lstStyle/>
          <a:p>
            <a:r>
              <a:rPr lang="el-GR" dirty="0"/>
              <a:t>Άρθρο 50 ΣΕΕ</a:t>
            </a:r>
            <a:endParaRPr lang="en-US" dirty="0"/>
          </a:p>
        </p:txBody>
      </p:sp>
      <p:sp>
        <p:nvSpPr>
          <p:cNvPr id="3" name="Θέση περιεχομένου 2">
            <a:extLst>
              <a:ext uri="{FF2B5EF4-FFF2-40B4-BE49-F238E27FC236}">
                <a16:creationId xmlns:a16="http://schemas.microsoft.com/office/drawing/2014/main" id="{D00A8E9D-5E16-40EA-9AE4-B5156D18BA34}"/>
              </a:ext>
            </a:extLst>
          </p:cNvPr>
          <p:cNvSpPr>
            <a:spLocks noGrp="1"/>
          </p:cNvSpPr>
          <p:nvPr>
            <p:ph idx="1"/>
          </p:nvPr>
        </p:nvSpPr>
        <p:spPr/>
        <p:txBody>
          <a:bodyPr>
            <a:normAutofit fontScale="55000" lnSpcReduction="20000"/>
          </a:bodyPr>
          <a:lstStyle/>
          <a:p>
            <a:pPr marL="0" indent="0">
              <a:buNone/>
            </a:pPr>
            <a:r>
              <a:rPr lang="el-GR" dirty="0"/>
              <a:t>1.   Κάθε κράτος μέλος μπορεί να αποφασίσει να αποχωρήσει από την Ένωση, σύμφωνα με τους εσωτερικούς συνταγματικούς του κανόνες.</a:t>
            </a:r>
          </a:p>
          <a:p>
            <a:pPr marL="0" indent="0">
              <a:buNone/>
            </a:pPr>
            <a:r>
              <a:rPr lang="el-GR" dirty="0"/>
              <a:t>2.   Το κράτος μέλος που αποφασίζει να αποχωρήσει γνωστοποιεί την πρόθεσή του στο Ευρωπαϊκό Συμβούλιο. Υπό το πρίσμα των προσανατολισμών του Ευρωπαϊκού Συμβουλίου, η Ένωση προβαίνει σε διαπραγματεύσεις και συνάπτει με το εν λόγω κράτος συμφωνία που καθορίζει τις λεπτομερείς ρυθμίσεις για την αποχώρησή του, λαμβάνοντας υπόψη το πλαίσιο των μελλοντικών του σχέσεων με την Ένωση. Η διαπραγμάτευση της συμφωνίας αυτής γίνεται σύμφωνα με το άρθρο 218, παράγραφος 3, της Συνθήκης για τη λειτουργία της Ευρωπαϊκής Ένωσης. Η συμφωνία συνάπτεται εξ ονόματος της Ένωσης από το Συμβούλιο, το οποίο αποφασίζει με ειδική πλειοψηφία, μετά από την έγκριση του Ευρωπαϊκού Κοινοβουλίου.</a:t>
            </a:r>
          </a:p>
          <a:p>
            <a:pPr marL="0" indent="0">
              <a:buNone/>
            </a:pPr>
            <a:r>
              <a:rPr lang="el-GR" dirty="0"/>
              <a:t>3.   Οι Συνθήκες παύουν να ισχύουν στο εν λόγω κράτος από την ημερομηνία έναρξης ισχύος της συμφωνίας αποχώρησης ή, ελλείψει τέτοιας συμφωνίας, δύο έτη μετά τη γνωστοποίηση που μνημονεύεται στην παράγραφο 2, εκτός εάν το Ευρωπαϊκό Συμβούλιο, σε συμφωνία με το εν λόγω κράτος μέλος, αποφασίσει ομόφωνα την παράταση της προθεσμίας αυτής.</a:t>
            </a:r>
          </a:p>
          <a:p>
            <a:pPr marL="0" indent="0">
              <a:buNone/>
            </a:pPr>
            <a:r>
              <a:rPr lang="el-GR" dirty="0"/>
              <a:t>4.   Για τους σκοπούς των παραγράφων 2 και 3, το μέλος του Ευρωπαϊκού Συμβουλίου και του Συμβουλίου που αντιπροσωπεύει το αποχωρούν κράτος μέλος δεν συμμετέχει ούτε στις συζητήσεις ούτε στις αποφάσεις του Ευρωπαϊκού Συμβουλίου ή του Συμβουλίου που το αφορούν.</a:t>
            </a:r>
          </a:p>
          <a:p>
            <a:pPr marL="0" indent="0">
              <a:buNone/>
            </a:pPr>
            <a:r>
              <a:rPr lang="el-GR" dirty="0"/>
              <a:t>Η ειδική πλειοψηφία ορίζεται βάσει του άρθρου 238, παράγραφος 3, στοιχείο β), της Συνθήκης για τη λειτουργία της Ευρωπαϊκής Ένωσης.</a:t>
            </a:r>
          </a:p>
          <a:p>
            <a:pPr marL="0" indent="0">
              <a:buNone/>
            </a:pPr>
            <a:r>
              <a:rPr lang="el-GR" dirty="0"/>
              <a:t>5.   Εάν το κράτος που αποχώρησε από την Ένωση ζητήσει την εκ νέου προσχώρησή του, η αίτηση αυτή υπόκειται στη διαδικασία του άρθρου 49.</a:t>
            </a:r>
            <a:endParaRPr lang="en-US" dirty="0"/>
          </a:p>
        </p:txBody>
      </p:sp>
    </p:spTree>
    <p:extLst>
      <p:ext uri="{BB962C8B-B14F-4D97-AF65-F5344CB8AC3E}">
        <p14:creationId xmlns:p14="http://schemas.microsoft.com/office/powerpoint/2010/main" val="76023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833272-CA2A-45B0-91DA-2C7E0191FBCE}"/>
              </a:ext>
            </a:extLst>
          </p:cNvPr>
          <p:cNvSpPr>
            <a:spLocks noGrp="1"/>
          </p:cNvSpPr>
          <p:nvPr>
            <p:ph type="title"/>
          </p:nvPr>
        </p:nvSpPr>
        <p:spPr/>
        <p:txBody>
          <a:bodyPr/>
          <a:lstStyle/>
          <a:p>
            <a:r>
              <a:rPr lang="el-GR" dirty="0"/>
              <a:t>Καθιέρωση δικαστικού ελέγχου συνταγματικότητας των νόμων </a:t>
            </a:r>
          </a:p>
        </p:txBody>
      </p:sp>
      <p:sp>
        <p:nvSpPr>
          <p:cNvPr id="3" name="Θέση περιεχομένου 2">
            <a:extLst>
              <a:ext uri="{FF2B5EF4-FFF2-40B4-BE49-F238E27FC236}">
                <a16:creationId xmlns:a16="http://schemas.microsoft.com/office/drawing/2014/main" id="{2B1850E4-5C82-43B6-9235-5E814DF0EC6C}"/>
              </a:ext>
            </a:extLst>
          </p:cNvPr>
          <p:cNvSpPr>
            <a:spLocks noGrp="1"/>
          </p:cNvSpPr>
          <p:nvPr>
            <p:ph idx="1"/>
          </p:nvPr>
        </p:nvSpPr>
        <p:spPr/>
        <p:txBody>
          <a:bodyPr>
            <a:normAutofit fontScale="92500" lnSpcReduction="20000"/>
          </a:bodyPr>
          <a:lstStyle/>
          <a:p>
            <a:r>
              <a:rPr lang="el-GR" dirty="0"/>
              <a:t>Μ</a:t>
            </a:r>
            <a:r>
              <a:rPr lang="en-US" dirty="0" err="1"/>
              <a:t>arbury</a:t>
            </a:r>
            <a:r>
              <a:rPr lang="en-US" dirty="0"/>
              <a:t> v. Madison (1803)</a:t>
            </a:r>
          </a:p>
          <a:p>
            <a:pPr marL="0" indent="0">
              <a:buNone/>
            </a:pPr>
            <a:r>
              <a:rPr lang="en-US" dirty="0"/>
              <a:t>To 1801, </a:t>
            </a:r>
            <a:r>
              <a:rPr lang="el-GR" dirty="0"/>
              <a:t>λίγο προτού εκπνεύσει η θητεία του Προέδρου Α</a:t>
            </a:r>
            <a:r>
              <a:rPr lang="en-US" dirty="0"/>
              <a:t>dams </a:t>
            </a:r>
            <a:r>
              <a:rPr lang="el-GR" dirty="0"/>
              <a:t>και ενόσω είχε ήδη προκύψει νέα σύνθεση ρεπουμπλικανικής πλειοψηφίας στο Κογκρέσο, η οποία δεν είχε ακόμα εγκατασταθεί, τίθεται σε ισχύ η </a:t>
            </a:r>
            <a:r>
              <a:rPr lang="en-US" dirty="0"/>
              <a:t>judiciary act</a:t>
            </a:r>
            <a:r>
              <a:rPr lang="el-GR" dirty="0"/>
              <a:t>, που προέβλεπε σύσταση νέων περιφερειακών δικαστηρίων και θέσεων δικαστών με σκοπό να εδραιώσει ένα ρεύμα δικαστικής υποστήριξης των Φεντεραλιστών. </a:t>
            </a:r>
            <a:r>
              <a:rPr lang="el-GR" dirty="0" err="1"/>
              <a:t>Κατ’εφαρμογήν</a:t>
            </a:r>
            <a:r>
              <a:rPr lang="el-GR" dirty="0"/>
              <a:t> του νόμου διορίζονται νέοι δικαστές (δικαστές του μεσονυκτίου, </a:t>
            </a:r>
            <a:r>
              <a:rPr lang="en-US" dirty="0"/>
              <a:t>midnight judges</a:t>
            </a:r>
            <a:r>
              <a:rPr lang="el-GR" dirty="0"/>
              <a:t>)</a:t>
            </a:r>
            <a:r>
              <a:rPr lang="en-US" dirty="0"/>
              <a:t>. </a:t>
            </a:r>
            <a:r>
              <a:rPr lang="el-GR" dirty="0"/>
              <a:t>Λίγο μετά την ορκωμοσία του Προέδρου </a:t>
            </a:r>
            <a:r>
              <a:rPr lang="en-US" dirty="0"/>
              <a:t>Jefferson, </a:t>
            </a:r>
            <a:r>
              <a:rPr lang="el-GR" dirty="0"/>
              <a:t>το προσκείμενο στους </a:t>
            </a:r>
            <a:r>
              <a:rPr lang="el-GR" dirty="0" err="1"/>
              <a:t>Ρεπουμπλιανούς</a:t>
            </a:r>
            <a:r>
              <a:rPr lang="el-GR" dirty="0"/>
              <a:t> Κογκρέσο προβαίνει στη γενική κατάργηση της </a:t>
            </a:r>
            <a:r>
              <a:rPr lang="en-US" dirty="0"/>
              <a:t>judiciary act 1801 </a:t>
            </a:r>
            <a:r>
              <a:rPr lang="el-GR" dirty="0"/>
              <a:t>τερματίζοντας τη λειτουργία των δικαστηρίων, καθώς και τη θητεία των μελών τους, παρά το γεγονός ότι ο διορισμός δικαστών συντελείται με την εγγύηση ισοβιότητας. </a:t>
            </a:r>
          </a:p>
          <a:p>
            <a:pPr marL="0" indent="0">
              <a:buNone/>
            </a:pPr>
            <a:r>
              <a:rPr lang="el-GR" dirty="0"/>
              <a:t>Ο </a:t>
            </a:r>
            <a:r>
              <a:rPr lang="en-US" dirty="0"/>
              <a:t>Marbury </a:t>
            </a:r>
            <a:r>
              <a:rPr lang="el-GR" dirty="0"/>
              <a:t>είχε προταθεί από τον Πρόεδρο </a:t>
            </a:r>
            <a:r>
              <a:rPr lang="en-US" dirty="0"/>
              <a:t>Adams </a:t>
            </a:r>
            <a:r>
              <a:rPr lang="el-GR" dirty="0"/>
              <a:t>ως </a:t>
            </a:r>
            <a:r>
              <a:rPr lang="el-GR"/>
              <a:t>ομοσπονδιακός δικαστής. </a:t>
            </a:r>
          </a:p>
          <a:p>
            <a:pPr marL="0" indent="0">
              <a:buNone/>
            </a:pPr>
            <a:endParaRPr lang="en-US"/>
          </a:p>
        </p:txBody>
      </p:sp>
    </p:spTree>
    <p:extLst>
      <p:ext uri="{BB962C8B-B14F-4D97-AF65-F5344CB8AC3E}">
        <p14:creationId xmlns:p14="http://schemas.microsoft.com/office/powerpoint/2010/main" val="6847881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102BE4-2528-4567-8261-59E5BFA04537}"/>
              </a:ext>
            </a:extLst>
          </p:cNvPr>
          <p:cNvSpPr>
            <a:spLocks noGrp="1"/>
          </p:cNvSpPr>
          <p:nvPr>
            <p:ph type="title"/>
          </p:nvPr>
        </p:nvSpPr>
        <p:spPr/>
        <p:txBody>
          <a:bodyPr/>
          <a:lstStyle/>
          <a:p>
            <a:pPr marL="228600" lvl="0" indent="-228600">
              <a:spcBef>
                <a:spcPts val="1000"/>
              </a:spcBef>
            </a:pPr>
            <a:r>
              <a:rPr lang="el-GR" sz="2600" dirty="0">
                <a:solidFill>
                  <a:prstClr val="black"/>
                </a:solidFill>
                <a:latin typeface="Calibri" panose="020F0502020204030204"/>
                <a:ea typeface="+mn-ea"/>
                <a:cs typeface="+mn-cs"/>
              </a:rPr>
              <a:t>Εδάφιο 3 – Περί Προδοσίας</a:t>
            </a:r>
            <a:br>
              <a:rPr lang="el-GR" sz="2600" dirty="0">
                <a:solidFill>
                  <a:prstClr val="black"/>
                </a:solidFill>
                <a:latin typeface="Calibri" panose="020F0502020204030204"/>
                <a:ea typeface="+mn-ea"/>
                <a:cs typeface="+mn-cs"/>
              </a:rPr>
            </a:br>
            <a:endParaRPr lang="el-GR" dirty="0"/>
          </a:p>
        </p:txBody>
      </p:sp>
      <p:sp>
        <p:nvSpPr>
          <p:cNvPr id="3" name="Θέση περιεχομένου 2">
            <a:extLst>
              <a:ext uri="{FF2B5EF4-FFF2-40B4-BE49-F238E27FC236}">
                <a16:creationId xmlns:a16="http://schemas.microsoft.com/office/drawing/2014/main" id="{1D1884AC-C482-4FDA-8A42-EE383953E209}"/>
              </a:ext>
            </a:extLst>
          </p:cNvPr>
          <p:cNvSpPr>
            <a:spLocks noGrp="1"/>
          </p:cNvSpPr>
          <p:nvPr>
            <p:ph idx="1"/>
          </p:nvPr>
        </p:nvSpPr>
        <p:spPr/>
        <p:txBody>
          <a:bodyPr>
            <a:normAutofit lnSpcReduction="10000"/>
          </a:bodyPr>
          <a:lstStyle/>
          <a:p>
            <a:r>
              <a:rPr lang="el-GR" dirty="0"/>
              <a:t>Προδοσία εναντίον των Ηνωμένων Πολιτειών θα θεωρείται μόνο η πολεμική επίθεση εναντίον τους ή η προσχώρηση στους εχθρούς τους και η παροχή βοήθειας και ασύλου προς αυτούς. Κανένας δεν θα καταδικάζεται για προδοσία εκτός εάν υπάρχει κατάθεση δύο μαρτύρων σχετικά με την πράξη αυτή ή ομολογία σε ανοιχτό δικαστήριο.</a:t>
            </a:r>
          </a:p>
          <a:p>
            <a:endParaRPr lang="el-GR" dirty="0"/>
          </a:p>
          <a:p>
            <a:r>
              <a:rPr lang="el-GR" dirty="0"/>
              <a:t>Το Κογκρέσο θα έχει το δικαίωμα να ορίζει την τιμωρία για προδοσία, αλλά δεν θα επιβάλλονται τιμωρίες άνευ δίκης και δεν θα αφαιρούνται κληρονομικά ή πολιτικά δικαιώματα από τους συγγενείς του, εκτός του ατόμου που καταδικάσθηκε.</a:t>
            </a:r>
          </a:p>
        </p:txBody>
      </p:sp>
    </p:spTree>
    <p:extLst>
      <p:ext uri="{BB962C8B-B14F-4D97-AF65-F5344CB8AC3E}">
        <p14:creationId xmlns:p14="http://schemas.microsoft.com/office/powerpoint/2010/main" val="6975024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21AE9C-FCD3-4D46-BDD7-895A06955235}"/>
              </a:ext>
            </a:extLst>
          </p:cNvPr>
          <p:cNvSpPr>
            <a:spLocks noGrp="1"/>
          </p:cNvSpPr>
          <p:nvPr>
            <p:ph type="title"/>
          </p:nvPr>
        </p:nvSpPr>
        <p:spPr/>
        <p:txBody>
          <a:bodyPr/>
          <a:lstStyle/>
          <a:p>
            <a:r>
              <a:rPr lang="el-GR" dirty="0"/>
              <a:t>Τροπολογίες</a:t>
            </a:r>
          </a:p>
        </p:txBody>
      </p:sp>
      <p:sp>
        <p:nvSpPr>
          <p:cNvPr id="3" name="Θέση περιεχομένου 2">
            <a:extLst>
              <a:ext uri="{FF2B5EF4-FFF2-40B4-BE49-F238E27FC236}">
                <a16:creationId xmlns:a16="http://schemas.microsoft.com/office/drawing/2014/main" id="{C0351D57-C09B-4AAD-B6BB-E9ECCB357EED}"/>
              </a:ext>
            </a:extLst>
          </p:cNvPr>
          <p:cNvSpPr>
            <a:spLocks noGrp="1"/>
          </p:cNvSpPr>
          <p:nvPr>
            <p:ph idx="1"/>
          </p:nvPr>
        </p:nvSpPr>
        <p:spPr/>
        <p:txBody>
          <a:bodyPr>
            <a:normAutofit fontScale="62500" lnSpcReduction="20000"/>
          </a:bodyPr>
          <a:lstStyle/>
          <a:p>
            <a:pPr marL="0" indent="0">
              <a:buNone/>
            </a:pPr>
            <a:r>
              <a:rPr lang="el-GR" dirty="0">
                <a:solidFill>
                  <a:srgbClr val="000000"/>
                </a:solidFill>
                <a:latin typeface="Linux Libertine"/>
              </a:rPr>
              <a:t>Τροπολογία 1 – Ανεξιθρησκία, Ελευθερία του τύπου και της έκφρασης (1791)</a:t>
            </a:r>
            <a:endParaRPr lang="el-GR" dirty="0">
              <a:solidFill>
                <a:srgbClr val="54595D"/>
              </a:solidFill>
              <a:latin typeface="Arial" panose="020B0604020202020204" pitchFamily="34" charset="0"/>
            </a:endParaRPr>
          </a:p>
          <a:p>
            <a:pPr marL="0" indent="0">
              <a:buNone/>
            </a:pPr>
            <a:r>
              <a:rPr lang="el-GR" dirty="0">
                <a:solidFill>
                  <a:srgbClr val="222222"/>
                </a:solidFill>
                <a:latin typeface="Arial" panose="020B0604020202020204" pitchFamily="34" charset="0"/>
              </a:rPr>
              <a:t>Το Κογκρέσο δεν θα εγκρίνει νόμο που θα υποστηρίζει την εγκαθίδρυση θρησκείας ή που θα απαγορεύει την ελεύθερη θρησκευτική λατρεία ή που θα περιορίζει την ελευθερία του λόγου ή του τύπου ή το δικαίωμα του λαού να συνέρχεται ειρηνικά και να αιτείται στην Κυβέρνηση σχετικά με την ικανοποίηση παραπόνων του.</a:t>
            </a:r>
          </a:p>
          <a:p>
            <a:pPr marL="0" indent="0">
              <a:buNone/>
            </a:pPr>
            <a:r>
              <a:rPr lang="el-GR" dirty="0">
                <a:solidFill>
                  <a:srgbClr val="000000"/>
                </a:solidFill>
                <a:latin typeface="Linux Libertine"/>
              </a:rPr>
              <a:t>Τροπολογία 2 – Δικαίωμα οπλοκατοχής (1791)</a:t>
            </a:r>
            <a:endParaRPr lang="el-GR" dirty="0">
              <a:solidFill>
                <a:srgbClr val="54595D"/>
              </a:solidFill>
              <a:latin typeface="Arial" panose="020B0604020202020204" pitchFamily="34" charset="0"/>
            </a:endParaRPr>
          </a:p>
          <a:p>
            <a:pPr marL="0" indent="0">
              <a:buNone/>
            </a:pPr>
            <a:r>
              <a:rPr lang="el-GR" dirty="0">
                <a:solidFill>
                  <a:srgbClr val="222222"/>
                </a:solidFill>
                <a:latin typeface="Arial" panose="020B0604020202020204" pitchFamily="34" charset="0"/>
              </a:rPr>
              <a:t>Μια καλά εποπτευόμενη πολιτοφυλακή, απαραίτητη για την ασφάλεια ενός ελεύθερου κράτους και το δικαίωμα του λαού να διατηρεί και να φέρει όπλα, δεν θα υποστεί περιορισμούς.</a:t>
            </a:r>
          </a:p>
          <a:p>
            <a:pPr marL="0" indent="0">
              <a:buNone/>
            </a:pPr>
            <a:r>
              <a:rPr lang="el-GR" dirty="0">
                <a:solidFill>
                  <a:srgbClr val="000000"/>
                </a:solidFill>
                <a:latin typeface="Linux Libertine"/>
              </a:rPr>
              <a:t>Τροπολογία 3 – Στέγαση στρατιωτών (1791)</a:t>
            </a:r>
            <a:endParaRPr lang="el-GR" dirty="0">
              <a:solidFill>
                <a:srgbClr val="54595D"/>
              </a:solidFill>
              <a:latin typeface="Arial" panose="020B0604020202020204" pitchFamily="34" charset="0"/>
            </a:endParaRPr>
          </a:p>
          <a:p>
            <a:pPr marL="0" indent="0">
              <a:buNone/>
            </a:pPr>
            <a:r>
              <a:rPr lang="el-GR" dirty="0">
                <a:solidFill>
                  <a:srgbClr val="222222"/>
                </a:solidFill>
                <a:latin typeface="Arial" panose="020B0604020202020204" pitchFamily="34" charset="0"/>
              </a:rPr>
              <a:t>Κανένας στρατιώτης, σε καιρό ειρήνης, δεν θα διαμείνει σε κανένα σπίτι, χωρίς την συγκατάθεση του ιδιοκτήτη, ούτε και σε περίοδο πολέμου, παρά με τρόπο που θα καθορισθεί δια νόμου.</a:t>
            </a:r>
          </a:p>
          <a:p>
            <a:pPr marL="0" indent="0">
              <a:buNone/>
            </a:pPr>
            <a:r>
              <a:rPr lang="el-GR" dirty="0">
                <a:solidFill>
                  <a:srgbClr val="000000"/>
                </a:solidFill>
                <a:latin typeface="Linux Libertine"/>
              </a:rPr>
              <a:t>Τροπολογία 4 – Έρευνα και κατάσχεση (1791)</a:t>
            </a:r>
          </a:p>
          <a:p>
            <a:pPr marL="0" indent="0">
              <a:buNone/>
            </a:pPr>
            <a:r>
              <a:rPr lang="el-GR" dirty="0">
                <a:solidFill>
                  <a:srgbClr val="222222"/>
                </a:solidFill>
                <a:latin typeface="Arial" panose="020B0604020202020204" pitchFamily="34" charset="0"/>
              </a:rPr>
              <a:t>Το δικαίωμα των πολιτών στην ατομική ασφάλεια, στην ασφάλεια των οικιών τους, των εγγράφων τους και των αντικειμένων τους έναντι παράλογων ερευνών και κατασχέσεων δεν θα παραβιαστεί και δεν θα εκδοθούν εντάλματα, εκτός λόγω σοβαρής αιτίας, συνοδευόμενα από όρκο [ένορκη καταγγελία] ή επιβεβαίωση [αποδείξεις], και ειδική περιγραφή του τόπου που θα ερευνηθεί και των ατόμων ή των αντικειμένων που θα συλληφθούν.</a:t>
            </a:r>
          </a:p>
          <a:p>
            <a:endParaRPr lang="el-GR" dirty="0"/>
          </a:p>
        </p:txBody>
      </p:sp>
    </p:spTree>
    <p:extLst>
      <p:ext uri="{BB962C8B-B14F-4D97-AF65-F5344CB8AC3E}">
        <p14:creationId xmlns:p14="http://schemas.microsoft.com/office/powerpoint/2010/main" val="9026504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11B6F6-2107-4885-9D9D-97856E7B1F7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A7828EE-9851-46B0-B8F3-FE41E25D20BE}"/>
              </a:ext>
            </a:extLst>
          </p:cNvPr>
          <p:cNvSpPr>
            <a:spLocks noGrp="1"/>
          </p:cNvSpPr>
          <p:nvPr>
            <p:ph idx="1"/>
          </p:nvPr>
        </p:nvSpPr>
        <p:spPr/>
        <p:txBody>
          <a:bodyPr>
            <a:normAutofit fontScale="55000" lnSpcReduction="20000"/>
          </a:bodyPr>
          <a:lstStyle/>
          <a:p>
            <a:r>
              <a:rPr lang="el-GR" dirty="0">
                <a:solidFill>
                  <a:srgbClr val="000000"/>
                </a:solidFill>
                <a:latin typeface="Linux Libertine"/>
              </a:rPr>
              <a:t>Τροπολογία 5 – Δίκη και Τιμωρία (1791)</a:t>
            </a:r>
            <a:endParaRPr lang="en-US" dirty="0">
              <a:solidFill>
                <a:srgbClr val="54595D"/>
              </a:solidFill>
              <a:latin typeface="Arial" panose="020B0604020202020204" pitchFamily="34" charset="0"/>
            </a:endParaRPr>
          </a:p>
          <a:p>
            <a:pPr marL="0" indent="0">
              <a:buNone/>
            </a:pPr>
            <a:r>
              <a:rPr lang="el-GR" dirty="0">
                <a:solidFill>
                  <a:srgbClr val="222222"/>
                </a:solidFill>
                <a:latin typeface="Arial" panose="020B0604020202020204" pitchFamily="34" charset="0"/>
              </a:rPr>
              <a:t>Κανένας άνθρωπος δεν θα κατηγορηθεί για έγκλημα αφαίρεσης ζωής ή άλλο σοβαρό έγκλημα εάν δεν του απαγγελθούν κατηγορίες από Σώμα Ενόρκων, εκτός από περιπτώσεις που προκύπτουν κατά την υπηρεσία σε στρατό ξηράς ή στο ναυτικό ή στην πολιτοφυλακή, σε καιρό πολέμου ή δημόσιου κινδύνου, ούτε θα απαγγελθούν κατηγορίες σε κανέναν για το ίδιο έγκλημα δύο φορές, ούτε θα υποχρεωθεί κανένας να καταθέσει εναντίον του εαυτού του σε υπόθεση για κακούργημα, ούτε θα αφαιρεθεί σε κανένα η ζωή, η ελευθερία ή η περιουσία χωρίς αρμόζουσα δικαστική διαδικασία, ούτε θα αφαιρεθεί περιουσία για δημόσια χρήση χωρίς δίκαιη αποζημίωση.</a:t>
            </a:r>
            <a:br>
              <a:rPr lang="el-GR" dirty="0">
                <a:solidFill>
                  <a:srgbClr val="222222"/>
                </a:solidFill>
                <a:latin typeface="Arial" panose="020B0604020202020204" pitchFamily="34" charset="0"/>
              </a:rPr>
            </a:br>
            <a:endParaRPr lang="el-GR" dirty="0">
              <a:solidFill>
                <a:srgbClr val="222222"/>
              </a:solidFill>
              <a:latin typeface="Arial" panose="020B0604020202020204" pitchFamily="34" charset="0"/>
            </a:endParaRPr>
          </a:p>
          <a:p>
            <a:r>
              <a:rPr lang="el-GR" dirty="0">
                <a:solidFill>
                  <a:srgbClr val="000000"/>
                </a:solidFill>
                <a:latin typeface="Linux Libertine"/>
              </a:rPr>
              <a:t>Τροπολογία 6 – Δικαίωμα σε Γρήγορη Δίκη, Εξέταση Μαρτύρων (1791)</a:t>
            </a:r>
            <a:endParaRPr lang="en-US" dirty="0">
              <a:solidFill>
                <a:srgbClr val="54595D"/>
              </a:solidFill>
              <a:latin typeface="Arial" panose="020B0604020202020204" pitchFamily="34" charset="0"/>
            </a:endParaRPr>
          </a:p>
          <a:p>
            <a:pPr marL="0" indent="0">
              <a:buNone/>
            </a:pPr>
            <a:r>
              <a:rPr lang="el-GR" dirty="0">
                <a:solidFill>
                  <a:srgbClr val="222222"/>
                </a:solidFill>
                <a:latin typeface="Arial" panose="020B0604020202020204" pitchFamily="34" charset="0"/>
              </a:rPr>
              <a:t>Σε όλες τις δίκες για κακουργηματικές πράξεις, ο κατηγορούμενος θα απολαμβάνει του </a:t>
            </a:r>
            <a:r>
              <a:rPr lang="el-GR" dirty="0" err="1">
                <a:solidFill>
                  <a:srgbClr val="222222"/>
                </a:solidFill>
                <a:latin typeface="Arial" panose="020B0604020202020204" pitchFamily="34" charset="0"/>
              </a:rPr>
              <a:t>δικαίωματος</a:t>
            </a:r>
            <a:r>
              <a:rPr lang="el-GR" dirty="0">
                <a:solidFill>
                  <a:srgbClr val="222222"/>
                </a:solidFill>
                <a:latin typeface="Arial" panose="020B0604020202020204" pitchFamily="34" charset="0"/>
              </a:rPr>
              <a:t> γρήγορης και δημόσιας δίκης, από αμερόληπτους Ενόρκους της Πολιτείας και της περιοχής όπου θα έχει </a:t>
            </a:r>
            <a:r>
              <a:rPr lang="el-GR" dirty="0" err="1">
                <a:solidFill>
                  <a:srgbClr val="222222"/>
                </a:solidFill>
                <a:latin typeface="Arial" panose="020B0604020202020204" pitchFamily="34" charset="0"/>
              </a:rPr>
              <a:t>τελεστεί</a:t>
            </a:r>
            <a:r>
              <a:rPr lang="el-GR" dirty="0">
                <a:solidFill>
                  <a:srgbClr val="222222"/>
                </a:solidFill>
                <a:latin typeface="Arial" panose="020B0604020202020204" pitchFamily="34" charset="0"/>
              </a:rPr>
              <a:t> το έγκλημα, η περιοχή δε θα έχει καθορισθεί εκ των προτέρων δια νόμου, και [ο κατηγορούμενος] θα έχει ενημερωθεί εκ των προτέρων για την φύση και τα αίτια της κατηγορίας, και θα παρευρίσκεται στην εξέταση των μαρτύρων εναντίον του, θα μπορεί να υποχρεώνει μάρτυρες να καταθέτουν υπέρ του, και θα έχει την βοήθεια συμβούλων [δικηγόρων] για την άμυνα του.</a:t>
            </a:r>
            <a:br>
              <a:rPr lang="el-GR" dirty="0">
                <a:solidFill>
                  <a:srgbClr val="222222"/>
                </a:solidFill>
                <a:latin typeface="Arial" panose="020B0604020202020204" pitchFamily="34" charset="0"/>
              </a:rPr>
            </a:br>
            <a:endParaRPr lang="el-GR" dirty="0">
              <a:solidFill>
                <a:srgbClr val="222222"/>
              </a:solidFill>
              <a:latin typeface="Arial" panose="020B0604020202020204" pitchFamily="34" charset="0"/>
            </a:endParaRPr>
          </a:p>
          <a:p>
            <a:r>
              <a:rPr lang="el-GR" dirty="0">
                <a:solidFill>
                  <a:srgbClr val="000000"/>
                </a:solidFill>
                <a:latin typeface="Linux Libertine"/>
              </a:rPr>
              <a:t>Τροπολογία 7 – Δίκη με Ενόρκους σε Αστικές Υποθέσεις (1791)</a:t>
            </a:r>
            <a:endParaRPr lang="en-US" dirty="0">
              <a:solidFill>
                <a:srgbClr val="54595D"/>
              </a:solidFill>
              <a:latin typeface="Arial" panose="020B0604020202020204" pitchFamily="34" charset="0"/>
            </a:endParaRPr>
          </a:p>
          <a:p>
            <a:pPr marL="0" indent="0">
              <a:buNone/>
            </a:pPr>
            <a:r>
              <a:rPr lang="el-GR" dirty="0">
                <a:solidFill>
                  <a:srgbClr val="222222"/>
                </a:solidFill>
                <a:latin typeface="Arial" panose="020B0604020202020204" pitchFamily="34" charset="0"/>
              </a:rPr>
              <a:t>Σε αστικές αγωγές, όπου η αξία της διεκδίκησης υπερβαίνει τα είκοσι δολάρια, διατηρείται το δικαίωμα της δίκης με ενόρκους και κανένα στοιχείο που δικάσθηκε από ενόρκους δεν θα επανεξετάζεται από οποιοδήποτε δικαστήριο των Ηνωμένων Πολιτειών εκτός μέσω των κανόνων του Κοινού Δικαίου</a:t>
            </a:r>
            <a:r>
              <a:rPr lang="en-US" dirty="0">
                <a:solidFill>
                  <a:srgbClr val="222222"/>
                </a:solidFill>
                <a:latin typeface="Arial" panose="020B0604020202020204" pitchFamily="34" charset="0"/>
              </a:rPr>
              <a:t>.</a:t>
            </a:r>
            <a:br>
              <a:rPr lang="el-GR" dirty="0"/>
            </a:br>
            <a:endParaRPr lang="el-GR" dirty="0"/>
          </a:p>
        </p:txBody>
      </p:sp>
    </p:spTree>
    <p:extLst>
      <p:ext uri="{BB962C8B-B14F-4D97-AF65-F5344CB8AC3E}">
        <p14:creationId xmlns:p14="http://schemas.microsoft.com/office/powerpoint/2010/main" val="22301960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454F89-70B6-4A90-8A64-900B75ED6D5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6552128-AE08-4D44-B05F-014D1CBB1C87}"/>
              </a:ext>
            </a:extLst>
          </p:cNvPr>
          <p:cNvSpPr>
            <a:spLocks noGrp="1"/>
          </p:cNvSpPr>
          <p:nvPr>
            <p:ph idx="1"/>
          </p:nvPr>
        </p:nvSpPr>
        <p:spPr/>
        <p:txBody>
          <a:bodyPr>
            <a:normAutofit fontScale="85000" lnSpcReduction="20000"/>
          </a:bodyPr>
          <a:lstStyle/>
          <a:p>
            <a:r>
              <a:rPr lang="el-GR" dirty="0">
                <a:solidFill>
                  <a:srgbClr val="000000"/>
                </a:solidFill>
                <a:latin typeface="Linux Libertine"/>
              </a:rPr>
              <a:t>Τροπολογία 8 – Βάναυση και Ασυνήθιστη Τιμωρία (1791)</a:t>
            </a:r>
            <a:endParaRPr lang="en-US" dirty="0">
              <a:solidFill>
                <a:srgbClr val="54595D"/>
              </a:solidFill>
              <a:latin typeface="Arial" panose="020B0604020202020204" pitchFamily="34" charset="0"/>
            </a:endParaRPr>
          </a:p>
          <a:p>
            <a:pPr marL="0" indent="0">
              <a:buNone/>
            </a:pPr>
            <a:r>
              <a:rPr lang="el-GR" dirty="0">
                <a:solidFill>
                  <a:srgbClr val="222222"/>
                </a:solidFill>
                <a:latin typeface="Arial" panose="020B0604020202020204" pitchFamily="34" charset="0"/>
              </a:rPr>
              <a:t>Δεν θα απαιτείται υπερβολική εγγύηση [για αποφυγή προφυλάκισης], ούτε θα επιβάλλονται υπερβολικά πρόστιμα, ούτε θα επιβάλλονται βάναυσες και ασυνήθιστες τιμωρίες.</a:t>
            </a:r>
            <a:br>
              <a:rPr lang="el-GR" dirty="0">
                <a:solidFill>
                  <a:srgbClr val="222222"/>
                </a:solidFill>
                <a:latin typeface="Arial" panose="020B0604020202020204" pitchFamily="34" charset="0"/>
              </a:rPr>
            </a:br>
            <a:endParaRPr lang="el-GR" dirty="0">
              <a:solidFill>
                <a:srgbClr val="222222"/>
              </a:solidFill>
              <a:latin typeface="Arial" panose="020B0604020202020204" pitchFamily="34" charset="0"/>
            </a:endParaRPr>
          </a:p>
          <a:p>
            <a:r>
              <a:rPr lang="el-GR" dirty="0">
                <a:solidFill>
                  <a:srgbClr val="000000"/>
                </a:solidFill>
                <a:latin typeface="Linux Libertine"/>
              </a:rPr>
              <a:t>Τροπολογία 9 – Δημιουργία του Συντάγματος (1791)</a:t>
            </a:r>
            <a:endParaRPr lang="en-US" dirty="0">
              <a:solidFill>
                <a:srgbClr val="54595D"/>
              </a:solidFill>
              <a:latin typeface="Arial" panose="020B0604020202020204" pitchFamily="34" charset="0"/>
            </a:endParaRPr>
          </a:p>
          <a:p>
            <a:pPr marL="0" indent="0">
              <a:buNone/>
            </a:pPr>
            <a:r>
              <a:rPr lang="el-GR" dirty="0">
                <a:solidFill>
                  <a:srgbClr val="222222"/>
                </a:solidFill>
                <a:latin typeface="Arial" panose="020B0604020202020204" pitchFamily="34" charset="0"/>
              </a:rPr>
              <a:t>Η περιγραφή στο Σύνταγμα ορισμένων δικαιωμάτων δεν θα θεωρείται ότι αποκλείει ή υποβιβάζει άλλα [δικαιώματα] που ανήκουν στον λαό.</a:t>
            </a:r>
            <a:br>
              <a:rPr lang="el-GR" dirty="0">
                <a:solidFill>
                  <a:srgbClr val="222222"/>
                </a:solidFill>
                <a:latin typeface="Arial" panose="020B0604020202020204" pitchFamily="34" charset="0"/>
              </a:rPr>
            </a:br>
            <a:endParaRPr lang="el-GR" dirty="0">
              <a:solidFill>
                <a:srgbClr val="222222"/>
              </a:solidFill>
              <a:latin typeface="Arial" panose="020B0604020202020204" pitchFamily="34" charset="0"/>
            </a:endParaRPr>
          </a:p>
          <a:p>
            <a:r>
              <a:rPr lang="el-GR" dirty="0">
                <a:solidFill>
                  <a:srgbClr val="000000"/>
                </a:solidFill>
                <a:latin typeface="Linux Libertine"/>
              </a:rPr>
              <a:t>Τροπολογία 10 – Εξουσίες των Πολιτειών και του Λαού (1791)</a:t>
            </a:r>
            <a:endParaRPr lang="el-GR" dirty="0">
              <a:solidFill>
                <a:srgbClr val="54595D"/>
              </a:solidFill>
              <a:latin typeface="Arial" panose="020B0604020202020204" pitchFamily="34" charset="0"/>
            </a:endParaRPr>
          </a:p>
          <a:p>
            <a:pPr marL="0" indent="0">
              <a:buNone/>
            </a:pPr>
            <a:r>
              <a:rPr lang="el-GR" dirty="0">
                <a:solidFill>
                  <a:srgbClr val="222222"/>
                </a:solidFill>
                <a:latin typeface="Arial" panose="020B0604020202020204" pitchFamily="34" charset="0"/>
              </a:rPr>
              <a:t>Οι εξουσίες που δεν αποδίδονται στις Ηνωμένες Πολιτείες από το Σύνταγμα, ούτε απαγορεύονται [από το Σύνταγμα] προς τις Πολιτείες, διατηρούνται από τις Πολιτείες ή από τον λαό.</a:t>
            </a:r>
          </a:p>
          <a:p>
            <a:endParaRPr lang="el-GR" dirty="0"/>
          </a:p>
        </p:txBody>
      </p:sp>
    </p:spTree>
    <p:extLst>
      <p:ext uri="{BB962C8B-B14F-4D97-AF65-F5344CB8AC3E}">
        <p14:creationId xmlns:p14="http://schemas.microsoft.com/office/powerpoint/2010/main" val="3439341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9B19DA-6E83-405C-878C-8B0F1A4DF591}"/>
              </a:ext>
            </a:extLst>
          </p:cNvPr>
          <p:cNvSpPr>
            <a:spLocks noGrp="1"/>
          </p:cNvSpPr>
          <p:nvPr>
            <p:ph type="title"/>
          </p:nvPr>
        </p:nvSpPr>
        <p:spPr/>
        <p:txBody>
          <a:bodyPr/>
          <a:lstStyle/>
          <a:p>
            <a:pPr marL="228600" lvl="0" indent="-228600">
              <a:spcBef>
                <a:spcPts val="1000"/>
              </a:spcBef>
            </a:pPr>
            <a:r>
              <a:rPr lang="el-GR" sz="1300" dirty="0">
                <a:solidFill>
                  <a:srgbClr val="000000"/>
                </a:solidFill>
                <a:latin typeface="Linux Libertine"/>
                <a:ea typeface="+mn-ea"/>
                <a:cs typeface="+mn-cs"/>
              </a:rPr>
              <a:t>Τροπολογία 12 – Επιλογή του Προέδρου και του Αντιπροέδρου (1795)</a:t>
            </a:r>
            <a:br>
              <a:rPr lang="el-GR" sz="1300" dirty="0">
                <a:solidFill>
                  <a:srgbClr val="000000"/>
                </a:solidFill>
                <a:latin typeface="Linux Libertine"/>
                <a:ea typeface="+mn-ea"/>
                <a:cs typeface="+mn-cs"/>
              </a:rPr>
            </a:br>
            <a:endParaRPr lang="el-GR" dirty="0"/>
          </a:p>
        </p:txBody>
      </p:sp>
      <p:sp>
        <p:nvSpPr>
          <p:cNvPr id="3" name="Θέση περιεχομένου 2">
            <a:extLst>
              <a:ext uri="{FF2B5EF4-FFF2-40B4-BE49-F238E27FC236}">
                <a16:creationId xmlns:a16="http://schemas.microsoft.com/office/drawing/2014/main" id="{02DB9B2D-86A0-4AFB-B8A3-68F9311BF2EA}"/>
              </a:ext>
            </a:extLst>
          </p:cNvPr>
          <p:cNvSpPr>
            <a:spLocks noGrp="1"/>
          </p:cNvSpPr>
          <p:nvPr>
            <p:ph idx="1"/>
          </p:nvPr>
        </p:nvSpPr>
        <p:spPr/>
        <p:txBody>
          <a:bodyPr>
            <a:normAutofit fontScale="55000" lnSpcReduction="20000"/>
          </a:bodyPr>
          <a:lstStyle/>
          <a:p>
            <a:r>
              <a:rPr lang="el-GR" dirty="0">
                <a:solidFill>
                  <a:srgbClr val="222222"/>
                </a:solidFill>
                <a:latin typeface="Arial" panose="020B0604020202020204" pitchFamily="34" charset="0"/>
              </a:rPr>
              <a:t>Οι Εκλέκτορες θα συνέρχονται στις αντίστοιχες Πολιτείες τους και θα ψηφίζουν δια ψηφοδελτίου για τον Πρόεδρο και τον Αντιπρόεδρο, ένας εκ των οποίων, τουλάχιστον, δεν θα είναι κάτοικος της ίδιας Πολιτείας με αυτούς, θα </a:t>
            </a:r>
            <a:r>
              <a:rPr lang="el-GR" dirty="0" err="1">
                <a:solidFill>
                  <a:srgbClr val="222222"/>
                </a:solidFill>
                <a:latin typeface="Arial" panose="020B0604020202020204" pitchFamily="34" charset="0"/>
              </a:rPr>
              <a:t>υποδυκνείουν</a:t>
            </a:r>
            <a:r>
              <a:rPr lang="el-GR" dirty="0">
                <a:solidFill>
                  <a:srgbClr val="222222"/>
                </a:solidFill>
                <a:latin typeface="Arial" panose="020B0604020202020204" pitchFamily="34" charset="0"/>
              </a:rPr>
              <a:t> στο ψηφοδέλτιο το άτομο που ψηφίζουν για Πρόεδρο και, σε ξεχωριστό ψηφοδέλτιο, το άτομο που ψηφίζουν για Αντιπρόεδρο, και θα συντάσσουν ξεχωριστό κατάλογο όλων των ατόμων που ψηφίσθηκαν για Πρόεδρος και όλων των ατόμων που ψηφίσθηκαν για Αντιπρόεδρος και τον αριθμό των ψήφων για τον καθένα, τους οποίους καταλόγους θα υπογράφουν και θα πιστοποιούν, και θα τους μεταβιβάζουν, σφραγισμένους, στην έδρα της κυβέρνησης των Ηνωμένων Πολιτειών, με παραλήπτη τον Πρόεδρο της Γερουσίας.</a:t>
            </a:r>
          </a:p>
          <a:p>
            <a:r>
              <a:rPr lang="el-GR" dirty="0">
                <a:solidFill>
                  <a:srgbClr val="222222"/>
                </a:solidFill>
                <a:latin typeface="Arial" panose="020B0604020202020204" pitchFamily="34" charset="0"/>
              </a:rPr>
              <a:t>Ο Πρόεδρος της Γερουσίας, παρουσία της Γερουσίας και της Βουλής των Αντιπροσώπων, θα ανοίξει όλα τα πιστοποιημένα έγγραφα και θα μετρηθούν οι ψήφοι.</a:t>
            </a:r>
          </a:p>
          <a:p>
            <a:r>
              <a:rPr lang="el-GR" dirty="0">
                <a:solidFill>
                  <a:srgbClr val="222222"/>
                </a:solidFill>
                <a:latin typeface="Arial" panose="020B0604020202020204" pitchFamily="34" charset="0"/>
              </a:rPr>
              <a:t>Το άτομο που έχει τον μεγαλύτερο αριθμό ψήφων για Πρόεδρος θα γίνει ο Πρόεδρος εάν ο αριθμός αυτός είναι πλειοψηφία του συνολικού αριθμού των επιλεγμένων Εκλεκτόρων και εάν κανένα άτομο δεν έχει τέτοια πλειοψηφία τότε η Βουλή των Αντιπροσώπων θα επιλέξει αμέσως με ψηφοφορία τον Πρόεδρο από τους τρεις πρώτους σε ψήφους από αυτούς που ψηφίσθηκαν για Πρόεδρος. Για την επιλογή όμως του Προέδρου, η ψηφοφορία θα διεξαχθεί ανά Πολιτεία και η βουλευτική αντιπροσωπεία της κάθε Πολιτείας θα έχει μια ψήφο και η ολομέλεια για τον σκοπό αυτό θα αποτελείται από ένα ή περισσότερα μέλη από τα δύο τρίτα των Πολιτειών και θα απαιτείται πλειοψηφία όλων των Πολιτειών. Εάν η Βουλή των Αντιπροσώπων δεν επιλέξει Πρόεδρο όταν το δικαίωμα της επιλογής επαφίεται σε αυτούς, τότε την τέταρτη ημέρα του επόμενου Μαρτίου ο Αντιπρόεδρος θα γίνει Πρόεδρος, όπως στην περίπτωση του θανάτου ή άλλης συνταγματικής ανικανότητας του Προέδρου.</a:t>
            </a:r>
          </a:p>
          <a:p>
            <a:r>
              <a:rPr lang="el-GR" dirty="0">
                <a:solidFill>
                  <a:srgbClr val="222222"/>
                </a:solidFill>
                <a:latin typeface="Arial" panose="020B0604020202020204" pitchFamily="34" charset="0"/>
              </a:rPr>
              <a:t>Το άτομο που έχει τον μεγαλύτερο αριθμό ψήφων για Αντιπρόεδρος θα γίνει ο Πρόεδρος εάν ο αριθμός αυτός είναι πλειοψηφία του συνολικού αριθμού των επιλεγμένων Εκλεκτόρων και εάν κανένα άτομο δεν έχει τέτοια πλειοψηφία τότε η Γερουσία θα επιλέξει τον Αντιπρόεδρο από τους δύο πρώτους σε ψήφους του καταλόγου και η ολομέλεια για τον σκοπό αυτό θα ορίζεται ως τα δύο τρίτα του συνολικού αριθμού των Γερουσιαστών και για την απόφαση θα απαιτείται πλειοψηφία του συνολικού αριθμού [των γερουσιαστών]. Κανένα άτομο που συνταγματικά δεν δικαιούται το αξίωμα του Προέδρου δεν θα δικαιούται το αξίωμα του Αντιπροέδρου.</a:t>
            </a:r>
          </a:p>
          <a:p>
            <a:endParaRPr lang="el-GR" dirty="0"/>
          </a:p>
        </p:txBody>
      </p:sp>
    </p:spTree>
    <p:extLst>
      <p:ext uri="{BB962C8B-B14F-4D97-AF65-F5344CB8AC3E}">
        <p14:creationId xmlns:p14="http://schemas.microsoft.com/office/powerpoint/2010/main" val="38647559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9D5847-55F9-4743-A425-8C2DF6B93707}"/>
              </a:ext>
            </a:extLst>
          </p:cNvPr>
          <p:cNvSpPr>
            <a:spLocks noGrp="1"/>
          </p:cNvSpPr>
          <p:nvPr>
            <p:ph type="title"/>
          </p:nvPr>
        </p:nvSpPr>
        <p:spPr/>
        <p:txBody>
          <a:bodyPr/>
          <a:lstStyle/>
          <a:p>
            <a:r>
              <a:rPr lang="el-GR" dirty="0"/>
              <a:t>Τροπολογία 13 – Κατάργηση Δουλείας (1865)</a:t>
            </a:r>
            <a:br>
              <a:rPr lang="el-GR" dirty="0"/>
            </a:br>
            <a:endParaRPr lang="el-GR" dirty="0"/>
          </a:p>
        </p:txBody>
      </p:sp>
      <p:sp>
        <p:nvSpPr>
          <p:cNvPr id="3" name="Θέση περιεχομένου 2">
            <a:extLst>
              <a:ext uri="{FF2B5EF4-FFF2-40B4-BE49-F238E27FC236}">
                <a16:creationId xmlns:a16="http://schemas.microsoft.com/office/drawing/2014/main" id="{B59BCD9E-AB4B-492C-80BA-B9748BDDE6A5}"/>
              </a:ext>
            </a:extLst>
          </p:cNvPr>
          <p:cNvSpPr>
            <a:spLocks noGrp="1"/>
          </p:cNvSpPr>
          <p:nvPr>
            <p:ph idx="1"/>
          </p:nvPr>
        </p:nvSpPr>
        <p:spPr/>
        <p:txBody>
          <a:bodyPr/>
          <a:lstStyle/>
          <a:p>
            <a:pPr marL="0" indent="0">
              <a:buNone/>
            </a:pPr>
            <a:r>
              <a:rPr lang="el-GR" dirty="0"/>
              <a:t>1. Ούτε δουλεία ούτε μη εθελοντικός καταναγκασμός, εκτός εάν πρόκειται για ποινή για έγκλημα για το οποίο ο ενδιαφερόμενος θα έχει καταδικασθεί νόμιμα, δεν θα υπάρχει στις Ηνωμένες Πολιτείες ή σε οποιαδήποτε περιοχή υπό τον έλεγχο τους.</a:t>
            </a:r>
          </a:p>
          <a:p>
            <a:endParaRPr lang="el-GR" dirty="0"/>
          </a:p>
          <a:p>
            <a:pPr marL="0" indent="0">
              <a:buNone/>
            </a:pPr>
            <a:r>
              <a:rPr lang="el-GR" dirty="0"/>
              <a:t>2. Το Κογκρέσο θα έχει την εξουσία να εφαρμόσει το άρθρο αυτό μέσω σχετικής νομοθεσίας.</a:t>
            </a:r>
          </a:p>
          <a:p>
            <a:endParaRPr lang="el-GR" dirty="0"/>
          </a:p>
          <a:p>
            <a:endParaRPr lang="el-GR" dirty="0"/>
          </a:p>
        </p:txBody>
      </p:sp>
    </p:spTree>
    <p:extLst>
      <p:ext uri="{BB962C8B-B14F-4D97-AF65-F5344CB8AC3E}">
        <p14:creationId xmlns:p14="http://schemas.microsoft.com/office/powerpoint/2010/main" val="42328297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4ECDD0-7989-4D5D-A2DC-E8B7584DE308}"/>
              </a:ext>
            </a:extLst>
          </p:cNvPr>
          <p:cNvSpPr>
            <a:spLocks noGrp="1"/>
          </p:cNvSpPr>
          <p:nvPr>
            <p:ph type="title"/>
          </p:nvPr>
        </p:nvSpPr>
        <p:spPr/>
        <p:txBody>
          <a:bodyPr/>
          <a:lstStyle/>
          <a:p>
            <a:r>
              <a:rPr lang="el-GR" dirty="0"/>
              <a:t>Κατάλογος δικαιωμάτων</a:t>
            </a:r>
          </a:p>
        </p:txBody>
      </p:sp>
      <p:sp>
        <p:nvSpPr>
          <p:cNvPr id="3" name="Θέση περιεχομένου 2">
            <a:extLst>
              <a:ext uri="{FF2B5EF4-FFF2-40B4-BE49-F238E27FC236}">
                <a16:creationId xmlns:a16="http://schemas.microsoft.com/office/drawing/2014/main" id="{6E324009-F4F1-451E-AC9E-414D780F2F24}"/>
              </a:ext>
            </a:extLst>
          </p:cNvPr>
          <p:cNvSpPr>
            <a:spLocks noGrp="1"/>
          </p:cNvSpPr>
          <p:nvPr>
            <p:ph idx="1"/>
          </p:nvPr>
        </p:nvSpPr>
        <p:spPr/>
        <p:txBody>
          <a:bodyPr>
            <a:normAutofit fontScale="77500" lnSpcReduction="20000"/>
          </a:bodyPr>
          <a:lstStyle/>
          <a:p>
            <a:r>
              <a:rPr lang="el-GR" dirty="0"/>
              <a:t>Ανεξιθρησκία</a:t>
            </a:r>
          </a:p>
          <a:p>
            <a:r>
              <a:rPr lang="el-GR" dirty="0"/>
              <a:t>Ελευθερία του τύπου και της εκφράσεως</a:t>
            </a:r>
          </a:p>
          <a:p>
            <a:r>
              <a:rPr lang="el-GR" dirty="0"/>
              <a:t>Δικαίωμα οπλοκατοχής (αρχικά εκλαμβανόμενο ως δικαίωμα αντιστάσεως κατά των Άγγλων)</a:t>
            </a:r>
          </a:p>
          <a:p>
            <a:r>
              <a:rPr lang="el-GR" dirty="0"/>
              <a:t>Προσωπική ασφάλεια</a:t>
            </a:r>
          </a:p>
          <a:p>
            <a:r>
              <a:rPr lang="el-GR" dirty="0"/>
              <a:t>Άσυλο της κατοικίας</a:t>
            </a:r>
          </a:p>
          <a:p>
            <a:r>
              <a:rPr lang="el-GR" dirty="0"/>
              <a:t>Ν</a:t>
            </a:r>
            <a:r>
              <a:rPr lang="en-US" dirty="0" err="1"/>
              <a:t>ullum</a:t>
            </a:r>
            <a:r>
              <a:rPr lang="en-US" dirty="0"/>
              <a:t> crimen nulla poena sine lege</a:t>
            </a:r>
          </a:p>
          <a:p>
            <a:r>
              <a:rPr lang="en-US" dirty="0"/>
              <a:t>Ne bis in idem</a:t>
            </a:r>
          </a:p>
          <a:p>
            <a:r>
              <a:rPr lang="el-GR" dirty="0"/>
              <a:t>Δικαιώματα στη ζωή</a:t>
            </a:r>
          </a:p>
          <a:p>
            <a:r>
              <a:rPr lang="el-GR" dirty="0"/>
              <a:t>Ελευθερία και περιουσία</a:t>
            </a:r>
          </a:p>
          <a:p>
            <a:r>
              <a:rPr lang="el-GR" dirty="0"/>
              <a:t>Δικαίωμα φυσικού δικαστή και δίκαιης δίκης</a:t>
            </a:r>
          </a:p>
          <a:p>
            <a:r>
              <a:rPr lang="el-GR" dirty="0"/>
              <a:t>Απαγόρευση απάνθρωπης μεταχείρισης </a:t>
            </a:r>
          </a:p>
        </p:txBody>
      </p:sp>
    </p:spTree>
    <p:extLst>
      <p:ext uri="{BB962C8B-B14F-4D97-AF65-F5344CB8AC3E}">
        <p14:creationId xmlns:p14="http://schemas.microsoft.com/office/powerpoint/2010/main" val="26832368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67B43B-6FF9-4F4D-B78F-FDF519DB545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308E229-E993-4CE0-B260-6E009F942D3E}"/>
              </a:ext>
            </a:extLst>
          </p:cNvPr>
          <p:cNvSpPr>
            <a:spLocks noGrp="1"/>
          </p:cNvSpPr>
          <p:nvPr>
            <p:ph idx="1"/>
          </p:nvPr>
        </p:nvSpPr>
        <p:spPr/>
        <p:txBody>
          <a:bodyPr>
            <a:normAutofit fontScale="85000" lnSpcReduction="20000"/>
          </a:bodyPr>
          <a:lstStyle/>
          <a:p>
            <a:r>
              <a:rPr lang="el-GR" dirty="0"/>
              <a:t>Κατάργηση δουλείας</a:t>
            </a:r>
          </a:p>
          <a:p>
            <a:r>
              <a:rPr lang="el-GR" dirty="0" err="1"/>
              <a:t>Ιus</a:t>
            </a:r>
            <a:r>
              <a:rPr lang="el-GR" dirty="0"/>
              <a:t> </a:t>
            </a:r>
            <a:r>
              <a:rPr lang="el-GR" dirty="0" err="1"/>
              <a:t>soli</a:t>
            </a:r>
            <a:r>
              <a:rPr lang="el-GR" dirty="0"/>
              <a:t>, διπλή ιθαγένεια κράτους και πολιτείας</a:t>
            </a:r>
          </a:p>
          <a:p>
            <a:r>
              <a:rPr lang="el-GR" dirty="0"/>
              <a:t>Ισότητα των πολιτών</a:t>
            </a:r>
          </a:p>
          <a:p>
            <a:r>
              <a:rPr lang="el-GR" dirty="0"/>
              <a:t>Καθολική (πλην γυναικών και αυτοχθόνων Αμερικανών) ψήφος</a:t>
            </a:r>
          </a:p>
          <a:p>
            <a:r>
              <a:rPr lang="el-GR" dirty="0"/>
              <a:t>Απαγόρευση στέρησης ζωής, ελευθερίας και περιουσίας από πολιτείες χωρίς νόμιμη διαδικασία (</a:t>
            </a:r>
            <a:r>
              <a:rPr lang="el-GR" dirty="0" err="1"/>
              <a:t>due</a:t>
            </a:r>
            <a:r>
              <a:rPr lang="el-GR" dirty="0"/>
              <a:t> </a:t>
            </a:r>
            <a:r>
              <a:rPr lang="el-GR" dirty="0" err="1"/>
              <a:t>process</a:t>
            </a:r>
            <a:r>
              <a:rPr lang="el-GR" dirty="0"/>
              <a:t> of </a:t>
            </a:r>
            <a:r>
              <a:rPr lang="el-GR" dirty="0" err="1"/>
              <a:t>law</a:t>
            </a:r>
            <a:r>
              <a:rPr lang="el-GR" dirty="0"/>
              <a:t>)</a:t>
            </a:r>
          </a:p>
          <a:p>
            <a:r>
              <a:rPr lang="el-GR" dirty="0" err="1"/>
              <a:t>Aπαγόρευση</a:t>
            </a:r>
            <a:r>
              <a:rPr lang="el-GR" dirty="0"/>
              <a:t> στέρησης δικαιώματος ψήφου λόγω φυλής, χρώματος ή παρελθόντος καθεστώτος δουλείας</a:t>
            </a:r>
          </a:p>
          <a:p>
            <a:r>
              <a:rPr lang="el-GR" dirty="0"/>
              <a:t>19η Τροποποίηση: Δικαίωμα ψήφου των γυναικών</a:t>
            </a:r>
          </a:p>
          <a:p>
            <a:r>
              <a:rPr lang="el-GR" dirty="0"/>
              <a:t>22Η Τροποποίηση: Απαγόρευση εκλογής προέδρου για 3η θητεία (σε συνέχεια των 4θητειών του Προέδρου Ρούσβελτ)</a:t>
            </a:r>
          </a:p>
          <a:p>
            <a:r>
              <a:rPr lang="el-GR" dirty="0"/>
              <a:t>26η Τροποποίηση: Ψήφος στα 18</a:t>
            </a:r>
          </a:p>
          <a:p>
            <a:endParaRPr lang="el-GR" dirty="0"/>
          </a:p>
        </p:txBody>
      </p:sp>
    </p:spTree>
    <p:extLst>
      <p:ext uri="{BB962C8B-B14F-4D97-AF65-F5344CB8AC3E}">
        <p14:creationId xmlns:p14="http://schemas.microsoft.com/office/powerpoint/2010/main" val="24483641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5CA9CC-988E-4064-8B35-40E1D3B2DCDC}"/>
              </a:ext>
            </a:extLst>
          </p:cNvPr>
          <p:cNvSpPr>
            <a:spLocks noGrp="1"/>
          </p:cNvSpPr>
          <p:nvPr>
            <p:ph type="title"/>
          </p:nvPr>
        </p:nvSpPr>
        <p:spPr/>
        <p:txBody>
          <a:bodyPr/>
          <a:lstStyle/>
          <a:p>
            <a:r>
              <a:rPr lang="el-GR" dirty="0"/>
              <a:t>Σύστημα </a:t>
            </a:r>
            <a:r>
              <a:rPr lang="el-GR" dirty="0" err="1"/>
              <a:t>αλληλοελέγχων</a:t>
            </a:r>
            <a:r>
              <a:rPr lang="el-GR" dirty="0"/>
              <a:t> </a:t>
            </a:r>
          </a:p>
        </p:txBody>
      </p:sp>
      <p:sp>
        <p:nvSpPr>
          <p:cNvPr id="3" name="Θέση περιεχομένου 2">
            <a:extLst>
              <a:ext uri="{FF2B5EF4-FFF2-40B4-BE49-F238E27FC236}">
                <a16:creationId xmlns:a16="http://schemas.microsoft.com/office/drawing/2014/main" id="{256B0D73-1FD9-40F5-9938-3D7F0958E6B7}"/>
              </a:ext>
            </a:extLst>
          </p:cNvPr>
          <p:cNvSpPr>
            <a:spLocks noGrp="1"/>
          </p:cNvSpPr>
          <p:nvPr>
            <p:ph idx="1"/>
          </p:nvPr>
        </p:nvSpPr>
        <p:spPr/>
        <p:txBody>
          <a:bodyPr/>
          <a:lstStyle/>
          <a:p>
            <a:pPr marL="0" indent="0">
              <a:buNone/>
            </a:pPr>
            <a:r>
              <a:rPr lang="el-GR" dirty="0"/>
              <a:t>Σχέση νομοθετικής και εκτελεστικής εξουσίας: </a:t>
            </a:r>
          </a:p>
          <a:p>
            <a:r>
              <a:rPr lang="el-GR" dirty="0"/>
              <a:t>Ο Πρόεδρος διαθέτει τη νομοθετική πρωτοβουλία και κάθε απόφαση των δύο βουλών απαιτεί την έγκριση του Προέδρου</a:t>
            </a:r>
          </a:p>
          <a:p>
            <a:r>
              <a:rPr lang="el-GR" dirty="0"/>
              <a:t>Αναπομπή Προέδρου: επιψήφιση από τα 2/3 της Γερουσίας και της Βουλής των Αντιπροσώπων</a:t>
            </a:r>
          </a:p>
          <a:p>
            <a:r>
              <a:rPr lang="el-GR" dirty="0"/>
              <a:t>Γερουσία: Δικάζει τον Πρόεδρο, Αντιπρόεδρο και πολιτικούς αξιωματούχους ΗΠΑ για προδοσία, δωροδοκία και άλλα εγκλήματα και πλημμελήματα και τους καταδικάζει με πλειοψηφία 2/3</a:t>
            </a:r>
          </a:p>
        </p:txBody>
      </p:sp>
    </p:spTree>
    <p:extLst>
      <p:ext uri="{BB962C8B-B14F-4D97-AF65-F5344CB8AC3E}">
        <p14:creationId xmlns:p14="http://schemas.microsoft.com/office/powerpoint/2010/main" val="2384443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C599A9-E6C3-41F8-BF3C-B9DF5885303B}"/>
              </a:ext>
            </a:extLst>
          </p:cNvPr>
          <p:cNvSpPr>
            <a:spLocks noGrp="1"/>
          </p:cNvSpPr>
          <p:nvPr>
            <p:ph type="title"/>
          </p:nvPr>
        </p:nvSpPr>
        <p:spPr/>
        <p:txBody>
          <a:bodyPr/>
          <a:lstStyle/>
          <a:p>
            <a:r>
              <a:rPr lang="el-GR" dirty="0"/>
              <a:t>ΗΠΑ </a:t>
            </a:r>
            <a:r>
              <a:rPr lang="en-US" dirty="0"/>
              <a:t>vs. A</a:t>
            </a:r>
            <a:r>
              <a:rPr lang="el-GR" dirty="0" err="1"/>
              <a:t>γγλία</a:t>
            </a:r>
            <a:endParaRPr lang="en-US" dirty="0"/>
          </a:p>
        </p:txBody>
      </p:sp>
      <p:sp>
        <p:nvSpPr>
          <p:cNvPr id="3" name="Θέση περιεχομένου 2">
            <a:extLst>
              <a:ext uri="{FF2B5EF4-FFF2-40B4-BE49-F238E27FC236}">
                <a16:creationId xmlns:a16="http://schemas.microsoft.com/office/drawing/2014/main" id="{2753CDB8-F217-49BF-AC31-366DD884A790}"/>
              </a:ext>
            </a:extLst>
          </p:cNvPr>
          <p:cNvSpPr>
            <a:spLocks noGrp="1"/>
          </p:cNvSpPr>
          <p:nvPr>
            <p:ph idx="1"/>
          </p:nvPr>
        </p:nvSpPr>
        <p:spPr/>
        <p:txBody>
          <a:bodyPr>
            <a:normAutofit/>
          </a:bodyPr>
          <a:lstStyle/>
          <a:p>
            <a:r>
              <a:rPr lang="el-GR" dirty="0"/>
              <a:t>Οι ΗΠΑ διαθέτουν γραπτό Σύνταγμα (Ηνωμένο Βασίλειο έχει εθιμικό μη κωδικοποιημένο Σύνταγμα)</a:t>
            </a:r>
          </a:p>
          <a:p>
            <a:pPr marL="0" indent="0">
              <a:buNone/>
            </a:pPr>
            <a:r>
              <a:rPr lang="el-GR" dirty="0"/>
              <a:t>Άλλες διαφορές υπάρχουν :</a:t>
            </a:r>
          </a:p>
          <a:p>
            <a:r>
              <a:rPr lang="el-GR" dirty="0"/>
              <a:t>στη δομή του Κράτους που είναι ομοσπονδιακή</a:t>
            </a:r>
          </a:p>
          <a:p>
            <a:r>
              <a:rPr lang="el-GR" dirty="0"/>
              <a:t>τη δομή των δικαστηρίων</a:t>
            </a:r>
          </a:p>
          <a:p>
            <a:r>
              <a:rPr lang="el-GR" dirty="0"/>
              <a:t>την οργάνωση του δικηγορικού επαγγέλματος</a:t>
            </a:r>
          </a:p>
          <a:p>
            <a:r>
              <a:rPr lang="el-GR" dirty="0"/>
              <a:t>την οργάνωση πολιτικής δίκης</a:t>
            </a:r>
          </a:p>
          <a:p>
            <a:r>
              <a:rPr lang="el-GR"/>
              <a:t>την </a:t>
            </a:r>
            <a:r>
              <a:rPr lang="el-GR" dirty="0"/>
              <a:t>εφαρμογή της αρχής της δεσμευτικότητας των δικαστικών προηγουμένων που είναι πιο ελαστική στις ΗΠΑ</a:t>
            </a:r>
            <a:endParaRPr lang="en-US" dirty="0"/>
          </a:p>
        </p:txBody>
      </p:sp>
    </p:spTree>
    <p:extLst>
      <p:ext uri="{BB962C8B-B14F-4D97-AF65-F5344CB8AC3E}">
        <p14:creationId xmlns:p14="http://schemas.microsoft.com/office/powerpoint/2010/main" val="6944554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F61772-E248-4710-B0C4-9AF5A9CEB56E}"/>
              </a:ext>
            </a:extLst>
          </p:cNvPr>
          <p:cNvSpPr>
            <a:spLocks noGrp="1"/>
          </p:cNvSpPr>
          <p:nvPr>
            <p:ph type="title"/>
          </p:nvPr>
        </p:nvSpPr>
        <p:spPr/>
        <p:txBody>
          <a:bodyPr/>
          <a:lstStyle/>
          <a:p>
            <a:r>
              <a:rPr lang="el-GR" dirty="0"/>
              <a:t>Σχέση νομοθετικής και δικαστικής λειτουργίας </a:t>
            </a:r>
          </a:p>
        </p:txBody>
      </p:sp>
      <p:sp>
        <p:nvSpPr>
          <p:cNvPr id="3" name="Θέση περιεχομένου 2">
            <a:extLst>
              <a:ext uri="{FF2B5EF4-FFF2-40B4-BE49-F238E27FC236}">
                <a16:creationId xmlns:a16="http://schemas.microsoft.com/office/drawing/2014/main" id="{CDB15D86-C683-44D3-B8DE-035F49E44DB3}"/>
              </a:ext>
            </a:extLst>
          </p:cNvPr>
          <p:cNvSpPr>
            <a:spLocks noGrp="1"/>
          </p:cNvSpPr>
          <p:nvPr>
            <p:ph idx="1"/>
          </p:nvPr>
        </p:nvSpPr>
        <p:spPr/>
        <p:txBody>
          <a:bodyPr/>
          <a:lstStyle/>
          <a:p>
            <a:r>
              <a:rPr lang="el-GR" dirty="0"/>
              <a:t>Τα δικαστήρια και κατεξοχήν το ΑΔ απολαύουν του ελέγχου της συνταγματικότητας των νόμων από το 1803 και την απόφαση </a:t>
            </a:r>
            <a:r>
              <a:rPr lang="en-US" dirty="0"/>
              <a:t>Marbury </a:t>
            </a:r>
            <a:r>
              <a:rPr lang="el-GR" dirty="0"/>
              <a:t>κατά </a:t>
            </a:r>
            <a:r>
              <a:rPr lang="en-US" dirty="0"/>
              <a:t>Madison.</a:t>
            </a:r>
          </a:p>
          <a:p>
            <a:r>
              <a:rPr lang="en-US" dirty="0"/>
              <a:t>Bo</a:t>
            </a:r>
            <a:r>
              <a:rPr lang="el-GR" dirty="0" err="1"/>
              <a:t>υλή</a:t>
            </a:r>
            <a:r>
              <a:rPr lang="el-GR" dirty="0"/>
              <a:t>: ευχέρεια νομοθετικής ανασυγκρότησης της δικαιοσύνης και επιψήφισης νόμων που κρίθηκαν από τα δικαστήρια ως αντισυνταγματικοί, ενώ διατηρεί υπό τους όρους του Σ το δικαίωμα καθαιρέσεως των ανωτάτων δικαστών</a:t>
            </a:r>
          </a:p>
        </p:txBody>
      </p:sp>
    </p:spTree>
    <p:extLst>
      <p:ext uri="{BB962C8B-B14F-4D97-AF65-F5344CB8AC3E}">
        <p14:creationId xmlns:p14="http://schemas.microsoft.com/office/powerpoint/2010/main" val="13539217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FB7B10-D7E1-4391-9D65-495D2E0B94B8}"/>
              </a:ext>
            </a:extLst>
          </p:cNvPr>
          <p:cNvSpPr>
            <a:spLocks noGrp="1"/>
          </p:cNvSpPr>
          <p:nvPr>
            <p:ph type="title"/>
          </p:nvPr>
        </p:nvSpPr>
        <p:spPr/>
        <p:txBody>
          <a:bodyPr/>
          <a:lstStyle/>
          <a:p>
            <a:r>
              <a:rPr lang="el-GR" dirty="0"/>
              <a:t>Σχέση εκτελεστικής και δικαστικής λειτουργίας </a:t>
            </a:r>
          </a:p>
        </p:txBody>
      </p:sp>
      <p:sp>
        <p:nvSpPr>
          <p:cNvPr id="3" name="Θέση περιεχομένου 2">
            <a:extLst>
              <a:ext uri="{FF2B5EF4-FFF2-40B4-BE49-F238E27FC236}">
                <a16:creationId xmlns:a16="http://schemas.microsoft.com/office/drawing/2014/main" id="{83D0D68B-36C0-44FE-9C45-512CE57B49A4}"/>
              </a:ext>
            </a:extLst>
          </p:cNvPr>
          <p:cNvSpPr>
            <a:spLocks noGrp="1"/>
          </p:cNvSpPr>
          <p:nvPr>
            <p:ph idx="1"/>
          </p:nvPr>
        </p:nvSpPr>
        <p:spPr/>
        <p:txBody>
          <a:bodyPr/>
          <a:lstStyle/>
          <a:p>
            <a:r>
              <a:rPr lang="el-GR" dirty="0"/>
              <a:t>Τα δικαστήρια ασκούν έλεγχο της </a:t>
            </a:r>
            <a:r>
              <a:rPr lang="el-GR" dirty="0" err="1"/>
              <a:t>κατ’εξουσιοδότηση</a:t>
            </a:r>
            <a:r>
              <a:rPr lang="el-GR" dirty="0"/>
              <a:t> άσκησης κανονιστικής αρμοδιότητας εκ μέρους της διοίκησης καθώς και των ατομικών διοικητικών πράξεων</a:t>
            </a:r>
          </a:p>
          <a:p>
            <a:r>
              <a:rPr lang="el-GR" dirty="0"/>
              <a:t>Ο Πρόεδρος με τη συναίνεση της Γερουσίας διορίζει τους Δικαστές του ΑΔ </a:t>
            </a:r>
          </a:p>
        </p:txBody>
      </p:sp>
    </p:spTree>
    <p:extLst>
      <p:ext uri="{BB962C8B-B14F-4D97-AF65-F5344CB8AC3E}">
        <p14:creationId xmlns:p14="http://schemas.microsoft.com/office/powerpoint/2010/main" val="31737298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AA6206-F687-4751-9E51-2EE02B639980}"/>
              </a:ext>
            </a:extLst>
          </p:cNvPr>
          <p:cNvSpPr>
            <a:spLocks noGrp="1"/>
          </p:cNvSpPr>
          <p:nvPr>
            <p:ph type="title"/>
          </p:nvPr>
        </p:nvSpPr>
        <p:spPr/>
        <p:txBody>
          <a:bodyPr/>
          <a:lstStyle/>
          <a:p>
            <a:r>
              <a:rPr lang="el-GR" dirty="0"/>
              <a:t>Αμοιβαίοι </a:t>
            </a:r>
            <a:r>
              <a:rPr lang="el-GR" dirty="0" err="1"/>
              <a:t>αλληλοέλεγχοι</a:t>
            </a:r>
            <a:endParaRPr lang="el-GR" dirty="0"/>
          </a:p>
        </p:txBody>
      </p:sp>
      <p:sp>
        <p:nvSpPr>
          <p:cNvPr id="3" name="Θέση περιεχομένου 2">
            <a:extLst>
              <a:ext uri="{FF2B5EF4-FFF2-40B4-BE49-F238E27FC236}">
                <a16:creationId xmlns:a16="http://schemas.microsoft.com/office/drawing/2014/main" id="{F56E37E4-30FF-471D-80D5-19A1B43D81D0}"/>
              </a:ext>
            </a:extLst>
          </p:cNvPr>
          <p:cNvSpPr>
            <a:spLocks noGrp="1"/>
          </p:cNvSpPr>
          <p:nvPr>
            <p:ph idx="1"/>
          </p:nvPr>
        </p:nvSpPr>
        <p:spPr/>
        <p:txBody>
          <a:bodyPr/>
          <a:lstStyle/>
          <a:p>
            <a:r>
              <a:rPr lang="el-GR" dirty="0"/>
              <a:t>Μ</a:t>
            </a:r>
            <a:r>
              <a:rPr lang="en-US" dirty="0" err="1"/>
              <a:t>istretta</a:t>
            </a:r>
            <a:r>
              <a:rPr lang="en-US" dirty="0"/>
              <a:t> v. US, 1989: H </a:t>
            </a:r>
            <a:r>
              <a:rPr lang="el-GR" dirty="0"/>
              <a:t>μεγαλύτερη ασφάλεια κατά της τυραννίας-της συγκέντρωσης υπερβολικής εξουσίας σε μία λειτουργία εναπόκειται όχι στον στεγανό διαχωρισμό μεταξύ των λειτουργιών, αλλά σε ένα προσεκτικά κατεργασμένο σύστημα ελεγχόμενης και ισόρροπης ισχύος εντός κάθε λειτουργίας.</a:t>
            </a:r>
          </a:p>
        </p:txBody>
      </p:sp>
    </p:spTree>
    <p:extLst>
      <p:ext uri="{BB962C8B-B14F-4D97-AF65-F5344CB8AC3E}">
        <p14:creationId xmlns:p14="http://schemas.microsoft.com/office/powerpoint/2010/main" val="30897922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1C71E2-10A2-4DCC-A176-061CF8215C0F}"/>
              </a:ext>
            </a:extLst>
          </p:cNvPr>
          <p:cNvSpPr>
            <a:spLocks noGrp="1"/>
          </p:cNvSpPr>
          <p:nvPr>
            <p:ph type="title"/>
          </p:nvPr>
        </p:nvSpPr>
        <p:spPr/>
        <p:txBody>
          <a:bodyPr/>
          <a:lstStyle/>
          <a:p>
            <a:r>
              <a:rPr lang="el-GR" dirty="0"/>
              <a:t>Αναθεώρηση Σ</a:t>
            </a:r>
          </a:p>
        </p:txBody>
      </p:sp>
      <p:sp>
        <p:nvSpPr>
          <p:cNvPr id="3" name="Θέση περιεχομένου 2">
            <a:extLst>
              <a:ext uri="{FF2B5EF4-FFF2-40B4-BE49-F238E27FC236}">
                <a16:creationId xmlns:a16="http://schemas.microsoft.com/office/drawing/2014/main" id="{0D4ABB40-C906-4FD8-B26C-D56FD3A58850}"/>
              </a:ext>
            </a:extLst>
          </p:cNvPr>
          <p:cNvSpPr>
            <a:spLocks noGrp="1"/>
          </p:cNvSpPr>
          <p:nvPr>
            <p:ph idx="1"/>
          </p:nvPr>
        </p:nvSpPr>
        <p:spPr/>
        <p:txBody>
          <a:bodyPr/>
          <a:lstStyle/>
          <a:p>
            <a:r>
              <a:rPr lang="el-GR" dirty="0"/>
              <a:t>Πρωτοβουλία Κογκρέσου και ψήφο 2/3 κάθε Βουλής ή ύστερα από αίτηση των κοινοβουλίων των 2/3 των πολιτειών</a:t>
            </a:r>
          </a:p>
          <a:p>
            <a:r>
              <a:rPr lang="el-GR" dirty="0"/>
              <a:t>Αυστηρή διαδικασία, αυστηρό Σ: σεβασμός προς το Σ από όλους τους κοινωνούς του δικαίου</a:t>
            </a:r>
          </a:p>
        </p:txBody>
      </p:sp>
    </p:spTree>
    <p:extLst>
      <p:ext uri="{BB962C8B-B14F-4D97-AF65-F5344CB8AC3E}">
        <p14:creationId xmlns:p14="http://schemas.microsoft.com/office/powerpoint/2010/main" val="5791202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E6B178-D3C6-4BF8-92D0-BF76FB2942FC}"/>
              </a:ext>
            </a:extLst>
          </p:cNvPr>
          <p:cNvSpPr>
            <a:spLocks noGrp="1"/>
          </p:cNvSpPr>
          <p:nvPr>
            <p:ph type="title"/>
          </p:nvPr>
        </p:nvSpPr>
        <p:spPr/>
        <p:txBody>
          <a:bodyPr/>
          <a:lstStyle/>
          <a:p>
            <a:r>
              <a:rPr lang="el-GR" dirty="0"/>
              <a:t>Συνταγματική θεωρία</a:t>
            </a:r>
          </a:p>
        </p:txBody>
      </p:sp>
      <p:sp>
        <p:nvSpPr>
          <p:cNvPr id="3" name="Θέση περιεχομένου 2">
            <a:extLst>
              <a:ext uri="{FF2B5EF4-FFF2-40B4-BE49-F238E27FC236}">
                <a16:creationId xmlns:a16="http://schemas.microsoft.com/office/drawing/2014/main" id="{25A45B9C-53B3-4C80-B45D-59FF7ECB3E83}"/>
              </a:ext>
            </a:extLst>
          </p:cNvPr>
          <p:cNvSpPr>
            <a:spLocks noGrp="1"/>
          </p:cNvSpPr>
          <p:nvPr>
            <p:ph idx="1"/>
          </p:nvPr>
        </p:nvSpPr>
        <p:spPr/>
        <p:txBody>
          <a:bodyPr>
            <a:normAutofit lnSpcReduction="10000"/>
          </a:bodyPr>
          <a:lstStyle/>
          <a:p>
            <a:r>
              <a:rPr lang="el-GR" b="1" dirty="0"/>
              <a:t>Τ</a:t>
            </a:r>
            <a:r>
              <a:rPr lang="en-US" b="1" dirty="0" err="1"/>
              <a:t>homas</a:t>
            </a:r>
            <a:r>
              <a:rPr lang="en-US" b="1" dirty="0"/>
              <a:t> Paine: </a:t>
            </a:r>
            <a:r>
              <a:rPr lang="el-GR" dirty="0"/>
              <a:t>Μετανάστευσε στην Αμερική από την Αγγλία το 1774.</a:t>
            </a:r>
          </a:p>
          <a:p>
            <a:r>
              <a:rPr lang="el-GR" dirty="0"/>
              <a:t>Κινητοποίησε Αμερικανούς να στραφούν κατά της Μητρόπολης</a:t>
            </a:r>
          </a:p>
          <a:p>
            <a:r>
              <a:rPr lang="el-GR" dirty="0"/>
              <a:t>Α</a:t>
            </a:r>
            <a:r>
              <a:rPr lang="en-US" dirty="0" err="1"/>
              <a:t>frican</a:t>
            </a:r>
            <a:r>
              <a:rPr lang="en-US" dirty="0"/>
              <a:t> Slavery in America, 1775</a:t>
            </a:r>
            <a:r>
              <a:rPr lang="el-GR" dirty="0"/>
              <a:t>: αντίθεση στο θεσμό της δουλείας στα φυσικά δικαιώματα του ανθρώπου</a:t>
            </a:r>
          </a:p>
          <a:p>
            <a:r>
              <a:rPr lang="en-US" dirty="0"/>
              <a:t>Common sense, 1776:</a:t>
            </a:r>
            <a:r>
              <a:rPr lang="el-GR" dirty="0"/>
              <a:t> ανεξαρτησία Αμερικής και υιοθέτηση μιας διακήρυξης λόγω δικαιώματος αυτοδιάθεσης των λαών και ανάγκης απλής διακυβέρνησης, προσιτής στους πολίτες (όχι απομακρυσμένη εξουσία)</a:t>
            </a:r>
          </a:p>
          <a:p>
            <a:r>
              <a:rPr lang="el-GR" dirty="0"/>
              <a:t>Α</a:t>
            </a:r>
            <a:r>
              <a:rPr lang="en-US" dirty="0" err="1"/>
              <a:t>merican</a:t>
            </a:r>
            <a:r>
              <a:rPr lang="en-US" dirty="0"/>
              <a:t> Crisis Paper</a:t>
            </a:r>
            <a:r>
              <a:rPr lang="el-GR" dirty="0"/>
              <a:t>: ενεργός ρόλος στην υποστήριξη της Γαλλικής Επανάστασης</a:t>
            </a:r>
          </a:p>
        </p:txBody>
      </p:sp>
    </p:spTree>
    <p:extLst>
      <p:ext uri="{BB962C8B-B14F-4D97-AF65-F5344CB8AC3E}">
        <p14:creationId xmlns:p14="http://schemas.microsoft.com/office/powerpoint/2010/main" val="28199806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D1FF3A-F666-4A74-8A40-103887DE3DD7}"/>
              </a:ext>
            </a:extLst>
          </p:cNvPr>
          <p:cNvSpPr>
            <a:spLocks noGrp="1"/>
          </p:cNvSpPr>
          <p:nvPr>
            <p:ph type="title"/>
          </p:nvPr>
        </p:nvSpPr>
        <p:spPr/>
        <p:txBody>
          <a:bodyPr/>
          <a:lstStyle/>
          <a:p>
            <a:r>
              <a:rPr lang="el-GR" dirty="0"/>
              <a:t>Η</a:t>
            </a:r>
            <a:r>
              <a:rPr lang="en-US" dirty="0" err="1"/>
              <a:t>olmes</a:t>
            </a:r>
            <a:r>
              <a:rPr lang="en-US" dirty="0"/>
              <a:t>, Cardoso, Pound, </a:t>
            </a:r>
            <a:r>
              <a:rPr lang="en-US" dirty="0" err="1"/>
              <a:t>Llevelyn</a:t>
            </a:r>
            <a:r>
              <a:rPr lang="en-US" dirty="0"/>
              <a:t>: </a:t>
            </a:r>
            <a:r>
              <a:rPr lang="el-GR" dirty="0"/>
              <a:t>αμερικανικός νομικός ρεαλισμός</a:t>
            </a:r>
          </a:p>
        </p:txBody>
      </p:sp>
      <p:sp>
        <p:nvSpPr>
          <p:cNvPr id="3" name="Θέση περιεχομένου 2">
            <a:extLst>
              <a:ext uri="{FF2B5EF4-FFF2-40B4-BE49-F238E27FC236}">
                <a16:creationId xmlns:a16="http://schemas.microsoft.com/office/drawing/2014/main" id="{142432D6-19AA-4AE1-8815-84D3D36BBF02}"/>
              </a:ext>
            </a:extLst>
          </p:cNvPr>
          <p:cNvSpPr>
            <a:spLocks noGrp="1"/>
          </p:cNvSpPr>
          <p:nvPr>
            <p:ph idx="1"/>
          </p:nvPr>
        </p:nvSpPr>
        <p:spPr/>
        <p:txBody>
          <a:bodyPr>
            <a:normAutofit fontScale="92500" lnSpcReduction="10000"/>
          </a:bodyPr>
          <a:lstStyle/>
          <a:p>
            <a:r>
              <a:rPr lang="el-GR" dirty="0"/>
              <a:t>Το δίκαιο εκφράζει τα συμφέροντα της κυρίαρχης τάξεως και του επικρατούντος μοντέλου ανάπτυξης της οικονομίας </a:t>
            </a:r>
          </a:p>
          <a:p>
            <a:r>
              <a:rPr lang="el-GR" dirty="0"/>
              <a:t>Δίκαιο είναι ό,τι ο δικαστής χαρακτηρίζει ως τέτοιο επηρεασμένος από ίδιες θέσεις, προκαταλήψεις και παραστάσεις από τη ζωή</a:t>
            </a:r>
          </a:p>
          <a:p>
            <a:r>
              <a:rPr lang="el-GR" dirty="0"/>
              <a:t>Οι διαφορές που ανακύπτουν κατά το δίκαιο επιλύονται με σημείο αναφοράς τις συνέπειες που αυτές έχουν για την κοινωνία στο βάθος του χρόνου και όχι κανόνες και αρχές. </a:t>
            </a:r>
          </a:p>
          <a:p>
            <a:r>
              <a:rPr lang="el-GR" dirty="0"/>
              <a:t>Αυτό που αναζητείται από τους αναλυτές του δικαίου δεν είναι η ορθή ερμηνεία των διατάξεων, αλλά η καταγραφή των δικαστικών αποφάσεων και η εκτίμηση για το αποτέλεσμα των δικαστικών διαφορών, δηλαδή η </a:t>
            </a:r>
            <a:r>
              <a:rPr lang="el-GR" dirty="0" err="1"/>
              <a:t>προβλεψιμότητα</a:t>
            </a:r>
            <a:r>
              <a:rPr lang="el-GR" dirty="0"/>
              <a:t> για το τι θα αποφασίσει ο δικαστής σε κάθε δεδομένη στιγμή. </a:t>
            </a:r>
          </a:p>
        </p:txBody>
      </p:sp>
    </p:spTree>
    <p:extLst>
      <p:ext uri="{BB962C8B-B14F-4D97-AF65-F5344CB8AC3E}">
        <p14:creationId xmlns:p14="http://schemas.microsoft.com/office/powerpoint/2010/main" val="32540198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3ABCB3-FA47-4E83-B437-8A3122D370D6}"/>
              </a:ext>
            </a:extLst>
          </p:cNvPr>
          <p:cNvSpPr>
            <a:spLocks noGrp="1"/>
          </p:cNvSpPr>
          <p:nvPr>
            <p:ph type="title"/>
          </p:nvPr>
        </p:nvSpPr>
        <p:spPr/>
        <p:txBody>
          <a:bodyPr/>
          <a:lstStyle/>
          <a:p>
            <a:r>
              <a:rPr lang="en-US" dirty="0"/>
              <a:t>Rawls, Dworkin</a:t>
            </a:r>
            <a:r>
              <a:rPr lang="el-GR" dirty="0"/>
              <a:t>: σύγχρονος αμερικανικός φιλελευθερισμός </a:t>
            </a:r>
          </a:p>
        </p:txBody>
      </p:sp>
      <p:sp>
        <p:nvSpPr>
          <p:cNvPr id="3" name="Θέση περιεχομένου 2">
            <a:extLst>
              <a:ext uri="{FF2B5EF4-FFF2-40B4-BE49-F238E27FC236}">
                <a16:creationId xmlns:a16="http://schemas.microsoft.com/office/drawing/2014/main" id="{BFAFBB90-4EE8-4064-AAEC-2374CD47DC9C}"/>
              </a:ext>
            </a:extLst>
          </p:cNvPr>
          <p:cNvSpPr>
            <a:spLocks noGrp="1"/>
          </p:cNvSpPr>
          <p:nvPr>
            <p:ph idx="1"/>
          </p:nvPr>
        </p:nvSpPr>
        <p:spPr/>
        <p:txBody>
          <a:bodyPr/>
          <a:lstStyle/>
          <a:p>
            <a:r>
              <a:rPr lang="en-US" dirty="0"/>
              <a:t>Rawls: </a:t>
            </a:r>
            <a:r>
              <a:rPr lang="el-GR" dirty="0"/>
              <a:t>καθηγητής πολιτικής φιλοσοφίας </a:t>
            </a:r>
            <a:r>
              <a:rPr lang="en-US" dirty="0"/>
              <a:t>Harvard, Theory of Justice</a:t>
            </a:r>
          </a:p>
          <a:p>
            <a:pPr marL="0" indent="0">
              <a:buNone/>
            </a:pPr>
            <a:r>
              <a:rPr lang="el-GR" dirty="0"/>
              <a:t>Δημόσια αντίληψη περί δικαιοσύνης, οι θεσμοί είναι δίκαιοι εφόσον δεν γίνονται αυθαίρετες διακρίσεις</a:t>
            </a:r>
          </a:p>
          <a:p>
            <a:pPr marL="0" indent="0">
              <a:buNone/>
            </a:pPr>
            <a:r>
              <a:rPr lang="en-US" dirty="0"/>
              <a:t>Dworkin: </a:t>
            </a:r>
            <a:r>
              <a:rPr lang="el-GR" dirty="0"/>
              <a:t>καθηγητής στο Πανεπιστήμιο ΝΥ και Λονδίνου</a:t>
            </a:r>
          </a:p>
          <a:p>
            <a:pPr marL="0" indent="0">
              <a:buNone/>
            </a:pPr>
            <a:r>
              <a:rPr lang="el-GR" dirty="0"/>
              <a:t>Πώς πρέπει να ερμηνεύεται ένας κανόνας</a:t>
            </a:r>
          </a:p>
          <a:p>
            <a:pPr marL="0" indent="0">
              <a:buNone/>
            </a:pPr>
            <a:r>
              <a:rPr lang="el-GR" dirty="0"/>
              <a:t>Δίκαιο και ηθική αλληλοεπιδρούν και δίκαιο και δικαιοσύνη δεν συμπίπτουν </a:t>
            </a:r>
          </a:p>
          <a:p>
            <a:pPr marL="0" indent="0">
              <a:buNone/>
            </a:pPr>
            <a:endParaRPr lang="el-GR" dirty="0"/>
          </a:p>
        </p:txBody>
      </p:sp>
    </p:spTree>
    <p:extLst>
      <p:ext uri="{BB962C8B-B14F-4D97-AF65-F5344CB8AC3E}">
        <p14:creationId xmlns:p14="http://schemas.microsoft.com/office/powerpoint/2010/main" val="199220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982625-D78D-4703-A993-4B7EC30AFA0C}"/>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0771FBC9-7D6B-4EA8-A20B-7945D69D72AD}"/>
              </a:ext>
            </a:extLst>
          </p:cNvPr>
          <p:cNvSpPr>
            <a:spLocks noGrp="1"/>
          </p:cNvSpPr>
          <p:nvPr>
            <p:ph idx="1"/>
          </p:nvPr>
        </p:nvSpPr>
        <p:spPr/>
        <p:txBody>
          <a:bodyPr/>
          <a:lstStyle/>
          <a:p>
            <a:r>
              <a:rPr lang="el-GR" dirty="0"/>
              <a:t>Η Συνθήκη για την Ευρωπαϊκή Ένωση (ΣΕΕ) περιλαμβάνει το άρθρο 50, μια ρήτρα για τη μονομερή και οικειοθελή αποχώρηση ενός κράτους μέλους από την ΕΕ.</a:t>
            </a:r>
          </a:p>
          <a:p>
            <a:r>
              <a:rPr lang="el-GR" dirty="0"/>
              <a:t>Καθορίζει τη διαδικασία αποχώρησης, σύμφωνα με την οποία η ΕΕ προβαίνει σε διαπραγματεύσεις και συνάπτει συμφωνία με το αποχωρούν κράτος μέλος.</a:t>
            </a:r>
          </a:p>
          <a:p>
            <a:r>
              <a:rPr lang="el-GR" dirty="0"/>
              <a:t>Ορίζεται χρονικό πλαίσιο δύο ετών για τις διαπραγματεύσεις, εκτός εάν το Ευρωπαϊκό Συμβούλιο, σε συμφωνία με το αποχωρούν κράτος μέλος, αποφασίσει ομόφωνα να επεκτείνει αυτήν την περίοδο.</a:t>
            </a:r>
            <a:endParaRPr lang="en-US" dirty="0"/>
          </a:p>
        </p:txBody>
      </p:sp>
    </p:spTree>
    <p:extLst>
      <p:ext uri="{BB962C8B-B14F-4D97-AF65-F5344CB8AC3E}">
        <p14:creationId xmlns:p14="http://schemas.microsoft.com/office/powerpoint/2010/main" val="4222731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C0A229-6F4F-4FD9-9BF6-5DB5380EB591}"/>
              </a:ext>
            </a:extLst>
          </p:cNvPr>
          <p:cNvSpPr>
            <a:spLocks noGrp="1"/>
          </p:cNvSpPr>
          <p:nvPr>
            <p:ph type="title"/>
          </p:nvPr>
        </p:nvSpPr>
        <p:spPr/>
        <p:txBody>
          <a:bodyPr/>
          <a:lstStyle/>
          <a:p>
            <a:r>
              <a:rPr lang="en-US" dirty="0"/>
              <a:t>O</a:t>
            </a:r>
            <a:r>
              <a:rPr lang="el-GR" dirty="0" err="1"/>
              <a:t>μοσπονδίες</a:t>
            </a:r>
            <a:endParaRPr lang="en-US" dirty="0"/>
          </a:p>
        </p:txBody>
      </p:sp>
      <p:sp>
        <p:nvSpPr>
          <p:cNvPr id="3" name="Θέση περιεχομένου 2">
            <a:extLst>
              <a:ext uri="{FF2B5EF4-FFF2-40B4-BE49-F238E27FC236}">
                <a16:creationId xmlns:a16="http://schemas.microsoft.com/office/drawing/2014/main" id="{0922793F-2DFF-4DCE-9CD1-F2830A80A652}"/>
              </a:ext>
            </a:extLst>
          </p:cNvPr>
          <p:cNvSpPr>
            <a:spLocks noGrp="1"/>
          </p:cNvSpPr>
          <p:nvPr>
            <p:ph idx="1"/>
          </p:nvPr>
        </p:nvSpPr>
        <p:spPr/>
        <p:txBody>
          <a:bodyPr>
            <a:normAutofit fontScale="70000" lnSpcReduction="20000"/>
          </a:bodyPr>
          <a:lstStyle/>
          <a:p>
            <a:r>
              <a:rPr lang="el-GR" dirty="0"/>
              <a:t>Ομοσπονδιακό πνεύμα: όποιες ανθρώπινες ομάδες συνιστούν ομοσπονδία διατηρούν την οντότητά τους, αλλά συμφωνούν να αποτελέσουν από κοινού ένα ευρύτερο σύνολο και να του εκχωρήσουν μέρος της εξουσίας του</a:t>
            </a:r>
          </a:p>
          <a:p>
            <a:r>
              <a:rPr lang="el-GR" dirty="0"/>
              <a:t>Πραγματική ένωση: σχηματίζουν τα κράτη όταν σύμφωνα με το εσωτερικό τους δίκαιο έχουν κοινό τουλάχιστον τον αρχηγό του κράτους.</a:t>
            </a:r>
          </a:p>
          <a:p>
            <a:r>
              <a:rPr lang="el-GR" dirty="0"/>
              <a:t>Ομοσπονδία κρατών ή συνομοσπονδία: ένωση κρατών που ιδρύει διεθνής συνθήκη και η οποία έχει διακρατικά όργανα για την επιδίωξη κοινών σκοπών, π.χ. η ελβετική συνομοσπονδία γίνεται το 1848 ομοσπονδιακό κράτος, αλλά δεν αλλάζει την επωνυμία της. Οι ΗΠΑ ήταν αρχικά ομοσπονδία κρατών (1778-1787), αλλά αφού απέκτησαν ομοσπονδιακό Σύνταγμα γίνονται ομοσπονδιακό κράτος.</a:t>
            </a:r>
          </a:p>
          <a:p>
            <a:r>
              <a:rPr lang="el-GR" dirty="0"/>
              <a:t>Ομοσπονδιακό κράτος: κράτος που σχηματίζει ένωση κρατών. Το ομοσπονδιακό κράτος είναι κυρίαρχο, ενώ τα ομόσπονδα κράτη που το απαρτίζουν δεν είναι.</a:t>
            </a:r>
          </a:p>
          <a:p>
            <a:r>
              <a:rPr lang="el-GR" dirty="0"/>
              <a:t>Ομοσπονδιακή οργάνωση: επαλληλία εννόμων τάξεων, αυτονομία ομοσπονδιακών κρατών και συμμετοχή στα ομοσπονδιακά όργανα. Το ομοσπονδιακό κράτος: περιέχει δύο επάλληλα επίπεδα, στο κατώτερο βρίσκονται τα ομόσπονδα κράτη με τις έννομες τάξεις τους τη μία δίπλα στην άλλη και στο ανώτερο το ομοσπονδιακό κράτος, με μια ομοσπονδιακή έννομη τάξη.</a:t>
            </a:r>
          </a:p>
          <a:p>
            <a:endParaRPr lang="en-US" dirty="0"/>
          </a:p>
        </p:txBody>
      </p:sp>
    </p:spTree>
    <p:extLst>
      <p:ext uri="{BB962C8B-B14F-4D97-AF65-F5344CB8AC3E}">
        <p14:creationId xmlns:p14="http://schemas.microsoft.com/office/powerpoint/2010/main" val="2098116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52E6B8-3252-40E2-AADC-C2916526A7E6}"/>
              </a:ext>
            </a:extLst>
          </p:cNvPr>
          <p:cNvSpPr>
            <a:spLocks noGrp="1"/>
          </p:cNvSpPr>
          <p:nvPr>
            <p:ph type="title"/>
          </p:nvPr>
        </p:nvSpPr>
        <p:spPr/>
        <p:txBody>
          <a:bodyPr/>
          <a:lstStyle/>
          <a:p>
            <a:r>
              <a:rPr lang="el-GR" dirty="0"/>
              <a:t>Ομοσπονδία κρατών </a:t>
            </a:r>
            <a:r>
              <a:rPr lang="en-US" dirty="0"/>
              <a:t>vs. O</a:t>
            </a:r>
            <a:r>
              <a:rPr lang="el-GR" dirty="0" err="1"/>
              <a:t>μοσπονδιακό</a:t>
            </a:r>
            <a:r>
              <a:rPr lang="el-GR" dirty="0"/>
              <a:t> κράτος</a:t>
            </a:r>
            <a:endParaRPr lang="en-US" dirty="0"/>
          </a:p>
        </p:txBody>
      </p:sp>
      <p:sp>
        <p:nvSpPr>
          <p:cNvPr id="3" name="Θέση περιεχομένου 2">
            <a:extLst>
              <a:ext uri="{FF2B5EF4-FFF2-40B4-BE49-F238E27FC236}">
                <a16:creationId xmlns:a16="http://schemas.microsoft.com/office/drawing/2014/main" id="{576AC28F-50A2-4E19-B0DA-D4ACA3C13DC1}"/>
              </a:ext>
            </a:extLst>
          </p:cNvPr>
          <p:cNvSpPr>
            <a:spLocks noGrp="1"/>
          </p:cNvSpPr>
          <p:nvPr>
            <p:ph idx="1"/>
          </p:nvPr>
        </p:nvSpPr>
        <p:spPr/>
        <p:txBody>
          <a:bodyPr>
            <a:normAutofit fontScale="77500" lnSpcReduction="20000"/>
          </a:bodyPr>
          <a:lstStyle/>
          <a:p>
            <a:r>
              <a:rPr lang="el-GR" dirty="0"/>
              <a:t>Σε αντίθεση με το ομοσπονδιακό κράτος η ομοσπονδία κρατών δεν αποτελεί κράτος.</a:t>
            </a:r>
          </a:p>
          <a:p>
            <a:r>
              <a:rPr lang="el-GR" dirty="0"/>
              <a:t>Ιδρυτική πράξη του </a:t>
            </a:r>
            <a:r>
              <a:rPr lang="el-GR" dirty="0" err="1"/>
              <a:t>ομ.κράτους</a:t>
            </a:r>
            <a:r>
              <a:rPr lang="el-GR" dirty="0"/>
              <a:t>: Σύνταγμα≠ Ομοσπονδία κρατών: διεθνής συνθήκη</a:t>
            </a:r>
          </a:p>
          <a:p>
            <a:r>
              <a:rPr lang="el-GR" dirty="0" err="1"/>
              <a:t>Ομ</a:t>
            </a:r>
            <a:r>
              <a:rPr lang="el-GR" dirty="0"/>
              <a:t>. Κράτος: μία ιθαγένεια για όλο το λαό και μια επικράτεια</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 ομοσπονδία κρατών: δεν υπάρχει κοινή ιθαγένεια</a:t>
            </a:r>
          </a:p>
          <a:p>
            <a:r>
              <a:rPr lang="el-GR" dirty="0" err="1">
                <a:solidFill>
                  <a:prstClr val="black"/>
                </a:solidFill>
                <a:latin typeface="Calibri" panose="020F0502020204030204"/>
              </a:rPr>
              <a:t>Ομ</a:t>
            </a:r>
            <a:r>
              <a:rPr lang="el-GR" dirty="0">
                <a:solidFill>
                  <a:prstClr val="black"/>
                </a:solidFill>
                <a:latin typeface="Calibri" panose="020F0502020204030204"/>
              </a:rPr>
              <a:t>. Κράτος: διεθνή προσωπικότητα</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 Ομοσπονδία κρατών: όχι</a:t>
            </a:r>
          </a:p>
          <a:p>
            <a:r>
              <a:rPr lang="el-GR" dirty="0" err="1">
                <a:solidFill>
                  <a:prstClr val="black"/>
                </a:solidFill>
                <a:latin typeface="Calibri" panose="020F0502020204030204"/>
              </a:rPr>
              <a:t>Ομ</a:t>
            </a:r>
            <a:r>
              <a:rPr lang="el-GR" dirty="0">
                <a:solidFill>
                  <a:prstClr val="black"/>
                </a:solidFill>
                <a:latin typeface="Calibri" panose="020F0502020204030204"/>
              </a:rPr>
              <a:t>. Κράτος: κοινά όργανα και των  3 λειτουργιών</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 Ομοσπονδία κρατών: συνέλευση εκπροσώπων των διαφόρων κρατών</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l-GR" dirty="0" err="1">
                <a:solidFill>
                  <a:prstClr val="black"/>
                </a:solidFill>
                <a:latin typeface="Calibri" panose="020F0502020204030204"/>
              </a:rPr>
              <a:t>Ομ</a:t>
            </a:r>
            <a:r>
              <a:rPr lang="el-GR" dirty="0">
                <a:solidFill>
                  <a:prstClr val="black"/>
                </a:solidFill>
                <a:latin typeface="Calibri" panose="020F0502020204030204"/>
              </a:rPr>
              <a:t>. Κράτος: δύο βουλές, η μία αντιπροσωπεύει τον πληθυσμό του και η άλλη τα κράτη μέλη</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 Ομοσπονδία κρατών: συνέλευση εκπροσώπων των διαφόρων κρατών, που είναι διεθνής διάσκεψη.</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l-GR" dirty="0" err="1">
                <a:solidFill>
                  <a:prstClr val="black"/>
                </a:solidFill>
                <a:latin typeface="Calibri" panose="020F0502020204030204"/>
              </a:rPr>
              <a:t>Ομ</a:t>
            </a:r>
            <a:r>
              <a:rPr lang="el-GR" dirty="0">
                <a:solidFill>
                  <a:prstClr val="black"/>
                </a:solidFill>
                <a:latin typeface="Calibri" panose="020F0502020204030204"/>
              </a:rPr>
              <a:t>. Κράτος: οι αποφάσεις των κοινών οργάνων έχουν άμεση εφαρμογή</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 Ομοσπονδία κρατών: πρέπει να μετατραπούν σε εσωτερικό δίκαιο.</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l-GR" dirty="0" err="1">
                <a:solidFill>
                  <a:prstClr val="black"/>
                </a:solidFill>
                <a:latin typeface="Calibri" panose="020F0502020204030204"/>
              </a:rPr>
              <a:t>Ομ</a:t>
            </a:r>
            <a:r>
              <a:rPr lang="el-GR" dirty="0">
                <a:solidFill>
                  <a:prstClr val="black"/>
                </a:solidFill>
                <a:latin typeface="Calibri" panose="020F0502020204030204"/>
              </a:rPr>
              <a:t>. Κράτος: σχέσεις κρατών μελών είναι εσωτερικού δικαίου</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 Ομοσπονδία κρατών: διεθνούς.</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1503215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7D6967-B5D8-4816-9CAB-0DFCC376D788}"/>
              </a:ext>
            </a:extLst>
          </p:cNvPr>
          <p:cNvSpPr>
            <a:spLocks noGrp="1"/>
          </p:cNvSpPr>
          <p:nvPr>
            <p:ph type="title"/>
          </p:nvPr>
        </p:nvSpPr>
        <p:spPr/>
        <p:txBody>
          <a:bodyPr/>
          <a:lstStyle/>
          <a:p>
            <a:r>
              <a:rPr lang="el-GR" dirty="0"/>
              <a:t>ΕΕ;</a:t>
            </a:r>
            <a:endParaRPr lang="en-US" dirty="0"/>
          </a:p>
        </p:txBody>
      </p:sp>
      <p:sp>
        <p:nvSpPr>
          <p:cNvPr id="3" name="Θέση περιεχομένου 2">
            <a:extLst>
              <a:ext uri="{FF2B5EF4-FFF2-40B4-BE49-F238E27FC236}">
                <a16:creationId xmlns:a16="http://schemas.microsoft.com/office/drawing/2014/main" id="{6BF0291E-99C5-43FE-A7CD-CE19C1ED5244}"/>
              </a:ext>
            </a:extLst>
          </p:cNvPr>
          <p:cNvSpPr>
            <a:spLocks noGrp="1"/>
          </p:cNvSpPr>
          <p:nvPr>
            <p:ph idx="1"/>
          </p:nvPr>
        </p:nvSpPr>
        <p:spPr/>
        <p:txBody>
          <a:bodyPr/>
          <a:lstStyle/>
          <a:p>
            <a:r>
              <a:rPr lang="el-GR" dirty="0"/>
              <a:t>Συνεκτικά στοιχεία εντονότερα από την ομοσπονδία κρατών</a:t>
            </a:r>
          </a:p>
          <a:p>
            <a:r>
              <a:rPr lang="el-GR" dirty="0"/>
              <a:t>Έχει ιδρυθεί με </a:t>
            </a:r>
            <a:r>
              <a:rPr lang="el-GR" dirty="0" err="1"/>
              <a:t>δθ</a:t>
            </a:r>
            <a:r>
              <a:rPr lang="el-GR" dirty="0"/>
              <a:t> συνθήκες και όχι με Σύνταγμα, τα κράτη μέλη της παραμένουν κυρίαρχα</a:t>
            </a:r>
          </a:p>
          <a:p>
            <a:r>
              <a:rPr lang="el-GR" dirty="0"/>
              <a:t>Οι ιδρυτικές συνθήκες μπορούν να αναθεωρηθούν από τα </a:t>
            </a:r>
            <a:r>
              <a:rPr lang="el-GR" dirty="0" err="1"/>
              <a:t>κμ</a:t>
            </a:r>
            <a:r>
              <a:rPr lang="el-GR" dirty="0"/>
              <a:t> μόνο με ομοφωνία</a:t>
            </a:r>
          </a:p>
          <a:p>
            <a:r>
              <a:rPr lang="el-GR" dirty="0"/>
              <a:t>Τα </a:t>
            </a:r>
            <a:r>
              <a:rPr lang="el-GR" dirty="0" err="1"/>
              <a:t>κμ</a:t>
            </a:r>
            <a:r>
              <a:rPr lang="el-GR" dirty="0"/>
              <a:t> έχουν μεταβιβάσει αρμοδιότητες στην ΕΕ</a:t>
            </a:r>
          </a:p>
          <a:p>
            <a:r>
              <a:rPr lang="el-GR" dirty="0"/>
              <a:t>Η ΕΕ έχει πολλά στοιχεία που αρμόζουν σε </a:t>
            </a:r>
            <a:r>
              <a:rPr lang="el-GR" dirty="0" err="1"/>
              <a:t>ομ</a:t>
            </a:r>
            <a:r>
              <a:rPr lang="el-GR" dirty="0"/>
              <a:t>. Κράτος</a:t>
            </a:r>
          </a:p>
          <a:p>
            <a:r>
              <a:rPr lang="el-GR" dirty="0"/>
              <a:t>Είναι πολύ περισσότερο από ομοσπονδία κρατών  αλλά κάτι λιγότερο από </a:t>
            </a:r>
            <a:r>
              <a:rPr lang="el-GR" dirty="0" err="1"/>
              <a:t>ομ</a:t>
            </a:r>
            <a:r>
              <a:rPr lang="el-GR" dirty="0"/>
              <a:t>. Κράτος = μερικώς </a:t>
            </a:r>
            <a:r>
              <a:rPr lang="el-GR" dirty="0" err="1"/>
              <a:t>ομ</a:t>
            </a:r>
            <a:r>
              <a:rPr lang="el-GR" dirty="0"/>
              <a:t>. Κράτος, </a:t>
            </a:r>
            <a:r>
              <a:rPr lang="en-US" dirty="0"/>
              <a:t>sui generis </a:t>
            </a:r>
            <a:r>
              <a:rPr lang="el-GR" dirty="0"/>
              <a:t>ένωση κρατών</a:t>
            </a:r>
          </a:p>
        </p:txBody>
      </p:sp>
    </p:spTree>
    <p:extLst>
      <p:ext uri="{BB962C8B-B14F-4D97-AF65-F5344CB8AC3E}">
        <p14:creationId xmlns:p14="http://schemas.microsoft.com/office/powerpoint/2010/main" val="76797219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3676</TotalTime>
  <Words>6024</Words>
  <Application>Microsoft Office PowerPoint</Application>
  <PresentationFormat>Ευρεία οθόνη</PresentationFormat>
  <Paragraphs>315</Paragraphs>
  <Slides>56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2</vt:i4>
      </vt:variant>
      <vt:variant>
        <vt:lpstr>Τίτλοι διαφανειών</vt:lpstr>
      </vt:variant>
      <vt:variant>
        <vt:i4>56</vt:i4>
      </vt:variant>
    </vt:vector>
  </HeadingPairs>
  <TitlesOfParts>
    <vt:vector size="62" baseType="lpstr">
      <vt:lpstr>Arial</vt:lpstr>
      <vt:lpstr>Calibri</vt:lpstr>
      <vt:lpstr>Calibri Light</vt:lpstr>
      <vt:lpstr>Linux Libertine</vt:lpstr>
      <vt:lpstr>Θέμα του Office</vt:lpstr>
      <vt:lpstr>1_Θέμα του Office</vt:lpstr>
      <vt:lpstr>Αμερικανικό Συνταγματικό Δίκαιο</vt:lpstr>
      <vt:lpstr>Αμερικανική έννομη τάξη vs. Ευρωπαϊκή έννομη τάξη </vt:lpstr>
      <vt:lpstr>Αποχώρηση και αποπομπή κράτους μέλους EE</vt:lpstr>
      <vt:lpstr>Άρθρο 50 ΣΕΕ</vt:lpstr>
      <vt:lpstr>ΗΠΑ vs. Aγγλία</vt:lpstr>
      <vt:lpstr>Παρουσίαση του PowerPoint</vt:lpstr>
      <vt:lpstr>Oμοσπονδίες</vt:lpstr>
      <vt:lpstr>Ομοσπονδία κρατών vs. Oμοσπονδιακό κράτος</vt:lpstr>
      <vt:lpstr>ΕΕ;</vt:lpstr>
      <vt:lpstr>ΗΠΑ</vt:lpstr>
      <vt:lpstr>Παρουσίαση του PowerPoint</vt:lpstr>
      <vt:lpstr>Παρουσίαση του PowerPoint</vt:lpstr>
      <vt:lpstr>Νομικός ρεαλισμός</vt:lpstr>
      <vt:lpstr>Νομικός ρεαλισμός</vt:lpstr>
      <vt:lpstr>Νομικός θετικισμός</vt:lpstr>
      <vt:lpstr>ΠΕΡΙΟΔΟΙ ΤΗΣ ΙΣΤΟΡΙΑΣ </vt:lpstr>
      <vt:lpstr>Παρουσίαση του PowerPoint</vt:lpstr>
      <vt:lpstr>• Αποικιοκρατία 1607-1776 </vt:lpstr>
      <vt:lpstr>Ανεξαρτησία 4 Ιουλίου 1776 </vt:lpstr>
      <vt:lpstr>• Ανεξαρτησία 4 Ιουλίου 1776 </vt:lpstr>
      <vt:lpstr>Παρουσίαση του PowerPoint</vt:lpstr>
      <vt:lpstr>1787-1860 Συνομοσπονδία </vt:lpstr>
      <vt:lpstr>Σύνταγμα ΗΠΑ 1787</vt:lpstr>
      <vt:lpstr>Δομή </vt:lpstr>
      <vt:lpstr>Τροποποιήσεις </vt:lpstr>
      <vt:lpstr>Προοίμιο: Διακηρύσσει την προοπτική της νεαρής δημοκρατίας</vt:lpstr>
      <vt:lpstr>Ουσιώδης παράμετρος</vt:lpstr>
      <vt:lpstr>Αρμοδιότητα Ομοσπονδιακού κράτους και πολιτειών;</vt:lpstr>
      <vt:lpstr>Άρθρο 1</vt:lpstr>
      <vt:lpstr>Παρουσίαση του PowerPoint</vt:lpstr>
      <vt:lpstr>Νομοθετική λειτουργία </vt:lpstr>
      <vt:lpstr>Γερουσία</vt:lpstr>
      <vt:lpstr>Άρθρο 2</vt:lpstr>
      <vt:lpstr>Εδάφιο 4 – Καθαίρεση </vt:lpstr>
      <vt:lpstr>Εκτελεστική εξουσία</vt:lpstr>
      <vt:lpstr>Άρθρο 3 – Η Δικαστική Εξουσία </vt:lpstr>
      <vt:lpstr>Δικαστική εξουσία </vt:lpstr>
      <vt:lpstr>Ανώτατο Ομοσπονδιακό Δικαστήριο ΗΠΑ</vt:lpstr>
      <vt:lpstr>Ανατροπή δεδικασμένου</vt:lpstr>
      <vt:lpstr>Καθιέρωση δικαστικού ελέγχου συνταγματικότητας των νόμων </vt:lpstr>
      <vt:lpstr>Εδάφιο 3 – Περί Προδοσίας </vt:lpstr>
      <vt:lpstr>Τροπολογίες</vt:lpstr>
      <vt:lpstr>Παρουσίαση του PowerPoint</vt:lpstr>
      <vt:lpstr>Παρουσίαση του PowerPoint</vt:lpstr>
      <vt:lpstr>Τροπολογία 12 – Επιλογή του Προέδρου και του Αντιπροέδρου (1795) </vt:lpstr>
      <vt:lpstr>Τροπολογία 13 – Κατάργηση Δουλείας (1865) </vt:lpstr>
      <vt:lpstr>Κατάλογος δικαιωμάτων</vt:lpstr>
      <vt:lpstr>Παρουσίαση του PowerPoint</vt:lpstr>
      <vt:lpstr>Σύστημα αλληλοελέγχων </vt:lpstr>
      <vt:lpstr>Σχέση νομοθετικής και δικαστικής λειτουργίας </vt:lpstr>
      <vt:lpstr>Σχέση εκτελεστικής και δικαστικής λειτουργίας </vt:lpstr>
      <vt:lpstr>Αμοιβαίοι αλληλοέλεγχοι</vt:lpstr>
      <vt:lpstr>Αναθεώρηση Σ</vt:lpstr>
      <vt:lpstr>Συνταγματική θεωρία</vt:lpstr>
      <vt:lpstr>Ηolmes, Cardoso, Pound, Llevelyn: αμερικανικός νομικός ρεαλισμός</vt:lpstr>
      <vt:lpstr>Rawls, Dworkin: σύγχρονος αμερικανικός φιλελευθερισμός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Αμερικανικό Συνταγματικό Δίκαιο</dc:title>
  <dc:creator>Fereniki Panagopoulou</dc:creator>
  <cp:lastModifiedBy>ΦΕΡΕΝΙΚΗ ΠΑΝΑΓΟΠΟΥΛΟΥ</cp:lastModifiedBy>
  <cp:revision>64</cp:revision>
  <dcterms:created xsi:type="dcterms:W3CDTF">2019-03-14T10:11:23Z</dcterms:created>
  <dcterms:modified xsi:type="dcterms:W3CDTF">2023-06-02T05:31:12Z</dcterms:modified>
</cp:coreProperties>
</file>