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9" r:id="rId2"/>
    <p:sldId id="256" r:id="rId3"/>
    <p:sldId id="270" r:id="rId4"/>
    <p:sldId id="271" r:id="rId5"/>
    <p:sldId id="272" r:id="rId6"/>
    <p:sldId id="277" r:id="rId7"/>
    <p:sldId id="273" r:id="rId8"/>
    <p:sldId id="275" r:id="rId9"/>
    <p:sldId id="278" r:id="rId10"/>
    <p:sldId id="279" r:id="rId11"/>
    <p:sldId id="274" r:id="rId12"/>
    <p:sldId id="280" r:id="rId13"/>
    <p:sldId id="28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3D8A06-5C1E-41FB-9081-5C418D69DAA9}" v="24" dt="2021-11-23T17:26:22.042"/>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tx1"/>
                </a:solidFill>
                <a:latin typeface="Times New Roman" panose="02020603050405020304" pitchFamily="18" charset="0"/>
                <a:ea typeface="+mn-ea"/>
                <a:cs typeface="Times New Roman" panose="02020603050405020304" pitchFamily="18" charset="0"/>
              </a:defRPr>
            </a:pPr>
            <a:r>
              <a:rPr lang="el-GR" sz="1800" b="0" dirty="0">
                <a:solidFill>
                  <a:schemeClr val="tx1"/>
                </a:solidFill>
                <a:latin typeface="Times New Roman" panose="02020603050405020304" pitchFamily="18" charset="0"/>
                <a:cs typeface="Times New Roman" panose="02020603050405020304" pitchFamily="18" charset="0"/>
              </a:rPr>
              <a:t>ΕΝΕΡΓΕΙΑΚΕΣ</a:t>
            </a:r>
          </a:p>
          <a:p>
            <a:pPr>
              <a:defRPr sz="1800" b="0">
                <a:solidFill>
                  <a:schemeClr val="tx1"/>
                </a:solidFill>
                <a:latin typeface="Times New Roman" panose="02020603050405020304" pitchFamily="18" charset="0"/>
                <a:cs typeface="Times New Roman" panose="02020603050405020304" pitchFamily="18" charset="0"/>
              </a:defRPr>
            </a:pPr>
            <a:r>
              <a:rPr lang="el-GR" sz="1800" b="0" dirty="0">
                <a:solidFill>
                  <a:schemeClr val="tx1"/>
                </a:solidFill>
                <a:latin typeface="Times New Roman" panose="02020603050405020304" pitchFamily="18" charset="0"/>
                <a:cs typeface="Times New Roman" panose="02020603050405020304" pitchFamily="18" charset="0"/>
              </a:rPr>
              <a:t>ΕΚΠΟΜΠΕΣ</a:t>
            </a:r>
            <a:br>
              <a:rPr lang="el-GR" sz="1800" b="0" dirty="0">
                <a:solidFill>
                  <a:schemeClr val="tx1"/>
                </a:solidFill>
                <a:latin typeface="Times New Roman" panose="02020603050405020304" pitchFamily="18" charset="0"/>
                <a:cs typeface="Times New Roman" panose="02020603050405020304" pitchFamily="18" charset="0"/>
              </a:rPr>
            </a:br>
            <a:endParaRPr lang="el-GR" sz="1800" b="0"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3.0891658099412057E-2"/>
          <c:y val="0.26340539361922077"/>
        </c:manualLayout>
      </c:layout>
      <c:overlay val="0"/>
      <c:spPr>
        <a:noFill/>
        <a:ln>
          <a:noFill/>
        </a:ln>
        <a:effectLst/>
      </c:spPr>
      <c:txPr>
        <a:bodyPr rot="0" spcFirstLastPara="1" vertOverflow="ellipsis" vert="horz" wrap="square" anchor="ctr" anchorCtr="1"/>
        <a:lstStyle/>
        <a:p>
          <a:pPr>
            <a:defRPr sz="1800" b="0" i="0" u="none" strike="noStrike" kern="1200" cap="all" baseline="0">
              <a:solidFill>
                <a:schemeClr val="tx1"/>
              </a:solidFill>
              <a:latin typeface="Times New Roman" panose="02020603050405020304" pitchFamily="18" charset="0"/>
              <a:ea typeface="+mn-ea"/>
              <a:cs typeface="Times New Roman" panose="02020603050405020304" pitchFamily="18" charset="0"/>
            </a:defRPr>
          </a:pPr>
          <a:endParaRPr lang="el-GR"/>
        </a:p>
      </c:txPr>
    </c:title>
    <c:autoTitleDeleted val="0"/>
    <c:plotArea>
      <c:layout>
        <c:manualLayout>
          <c:layoutTarget val="inner"/>
          <c:xMode val="edge"/>
          <c:yMode val="edge"/>
          <c:x val="0.25967138064910056"/>
          <c:y val="9.0974819553805777E-2"/>
          <c:w val="0.46605930348679603"/>
          <c:h val="0.83140973589238842"/>
        </c:manualLayout>
      </c:layout>
      <c:pieChart>
        <c:varyColors val="1"/>
        <c:ser>
          <c:idx val="0"/>
          <c:order val="0"/>
          <c:tx>
            <c:strRef>
              <c:f>Φύλλο1!$B$1</c:f>
              <c:strCache>
                <c:ptCount val="1"/>
                <c:pt idx="0">
                  <c:v>Εκπομπές αερίων του θερμοκηπίου το 2000, κατά προέλευση</c:v>
                </c:pt>
              </c:strCache>
            </c:strRef>
          </c:tx>
          <c:dPt>
            <c:idx val="0"/>
            <c:bubble3D val="0"/>
            <c:spPr>
              <a:solidFill>
                <a:srgbClr val="FF0000"/>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A500-47B6-8C11-7C8F864F6F70}"/>
              </c:ext>
            </c:extLst>
          </c:dPt>
          <c:dPt>
            <c:idx val="1"/>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A500-47B6-8C11-7C8F864F6F70}"/>
              </c:ext>
            </c:extLst>
          </c:dPt>
          <c:dPt>
            <c:idx val="2"/>
            <c:bubble3D val="0"/>
            <c:explosion val="10"/>
            <c:spPr>
              <a:solidFill>
                <a:schemeClr val="accent2">
                  <a:lumMod val="40000"/>
                  <a:lumOff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A500-47B6-8C11-7C8F864F6F70}"/>
              </c:ext>
            </c:extLst>
          </c:dPt>
          <c:dPt>
            <c:idx val="3"/>
            <c:bubble3D val="0"/>
            <c:explosion val="1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A500-47B6-8C11-7C8F864F6F70}"/>
              </c:ext>
            </c:extLst>
          </c:dPt>
          <c:dPt>
            <c:idx val="4"/>
            <c:bubble3D val="0"/>
            <c:explosion val="1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A500-47B6-8C11-7C8F864F6F70}"/>
              </c:ext>
            </c:extLst>
          </c:dPt>
          <c:dPt>
            <c:idx val="5"/>
            <c:bubble3D val="0"/>
            <c:spPr>
              <a:solidFill>
                <a:srgbClr val="FF99CC"/>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A500-47B6-8C11-7C8F864F6F70}"/>
              </c:ext>
            </c:extLst>
          </c:dPt>
          <c:dPt>
            <c:idx val="6"/>
            <c:bubble3D val="0"/>
            <c:spPr>
              <a:solidFill>
                <a:schemeClr val="accent3">
                  <a:lumMod val="40000"/>
                  <a:lumOff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A500-47B6-8C11-7C8F864F6F70}"/>
              </c:ext>
            </c:extLst>
          </c:dPt>
          <c:dPt>
            <c:idx val="7"/>
            <c:bubble3D val="0"/>
            <c:spPr>
              <a:solidFill>
                <a:srgbClr val="FFFF00"/>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F-A500-47B6-8C11-7C8F864F6F70}"/>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l-GR"/>
                </a:p>
              </c:txPr>
              <c:dLblPos val="outEnd"/>
              <c:showLegendKey val="0"/>
              <c:showVal val="0"/>
              <c:showCatName val="1"/>
              <c:showSerName val="0"/>
              <c:showPercent val="1"/>
              <c:showBubbleSize val="0"/>
              <c:extLst>
                <c:ext xmlns:c16="http://schemas.microsoft.com/office/drawing/2014/chart" uri="{C3380CC4-5D6E-409C-BE32-E72D297353CC}">
                  <c16:uniqueId val="{00000001-A500-47B6-8C11-7C8F864F6F70}"/>
                </c:ext>
              </c:extLst>
            </c:dLbl>
            <c:dLbl>
              <c:idx val="1"/>
              <c:layout>
                <c:manualLayout>
                  <c:x val="-4.8173565528922976E-2"/>
                  <c:y val="-5.0728387176280504E-3"/>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l-G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500-47B6-8C11-7C8F864F6F70}"/>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l-GR"/>
                </a:p>
              </c:txPr>
              <c:dLblPos val="outEnd"/>
              <c:showLegendKey val="0"/>
              <c:showVal val="0"/>
              <c:showCatName val="1"/>
              <c:showSerName val="0"/>
              <c:showPercent val="1"/>
              <c:showBubbleSize val="0"/>
              <c:extLst>
                <c:ext xmlns:c16="http://schemas.microsoft.com/office/drawing/2014/chart" uri="{C3380CC4-5D6E-409C-BE32-E72D297353CC}">
                  <c16:uniqueId val="{00000005-A500-47B6-8C11-7C8F864F6F70}"/>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l-GR"/>
                </a:p>
              </c:txPr>
              <c:dLblPos val="outEnd"/>
              <c:showLegendKey val="0"/>
              <c:showVal val="0"/>
              <c:showCatName val="1"/>
              <c:showSerName val="0"/>
              <c:showPercent val="1"/>
              <c:showBubbleSize val="0"/>
              <c:extLst>
                <c:ext xmlns:c16="http://schemas.microsoft.com/office/drawing/2014/chart" uri="{C3380CC4-5D6E-409C-BE32-E72D297353CC}">
                  <c16:uniqueId val="{00000007-A500-47B6-8C11-7C8F864F6F70}"/>
                </c:ext>
              </c:extLst>
            </c:dLbl>
            <c:dLbl>
              <c:idx val="4"/>
              <c:layout>
                <c:manualLayout>
                  <c:x val="-8.7588300961678293E-3"/>
                  <c:y val="-9.5818828475243475E-3"/>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el-G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A500-47B6-8C11-7C8F864F6F70}"/>
                </c:ext>
              </c:extLst>
            </c:dLbl>
            <c:dLbl>
              <c:idx val="5"/>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el-GR"/>
                </a:p>
              </c:txPr>
              <c:dLblPos val="outEnd"/>
              <c:showLegendKey val="0"/>
              <c:showVal val="0"/>
              <c:showCatName val="1"/>
              <c:showSerName val="0"/>
              <c:showPercent val="1"/>
              <c:showBubbleSize val="0"/>
              <c:extLst>
                <c:ext xmlns:c16="http://schemas.microsoft.com/office/drawing/2014/chart" uri="{C3380CC4-5D6E-409C-BE32-E72D297353CC}">
                  <c16:uniqueId val="{0000000B-A500-47B6-8C11-7C8F864F6F70}"/>
                </c:ext>
              </c:extLst>
            </c:dLbl>
            <c:dLbl>
              <c:idx val="6"/>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lumMod val="60000"/>
                        </a:schemeClr>
                      </a:solidFill>
                      <a:latin typeface="+mn-lt"/>
                      <a:ea typeface="+mn-ea"/>
                      <a:cs typeface="+mn-cs"/>
                    </a:defRPr>
                  </a:pPr>
                  <a:endParaRPr lang="el-GR"/>
                </a:p>
              </c:txPr>
              <c:dLblPos val="outEnd"/>
              <c:showLegendKey val="0"/>
              <c:showVal val="0"/>
              <c:showCatName val="1"/>
              <c:showSerName val="0"/>
              <c:showPercent val="1"/>
              <c:showBubbleSize val="0"/>
              <c:extLst>
                <c:ext xmlns:c16="http://schemas.microsoft.com/office/drawing/2014/chart" uri="{C3380CC4-5D6E-409C-BE32-E72D297353CC}">
                  <c16:uniqueId val="{0000000D-A500-47B6-8C11-7C8F864F6F70}"/>
                </c:ext>
              </c:extLst>
            </c:dLbl>
            <c:dLbl>
              <c:idx val="7"/>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lumMod val="60000"/>
                        </a:schemeClr>
                      </a:solidFill>
                      <a:latin typeface="+mn-lt"/>
                      <a:ea typeface="+mn-ea"/>
                      <a:cs typeface="+mn-cs"/>
                    </a:defRPr>
                  </a:pPr>
                  <a:endParaRPr lang="el-GR"/>
                </a:p>
              </c:txPr>
              <c:dLblPos val="outEnd"/>
              <c:showLegendKey val="0"/>
              <c:showVal val="0"/>
              <c:showCatName val="1"/>
              <c:showSerName val="0"/>
              <c:showPercent val="1"/>
              <c:showBubbleSize val="0"/>
              <c:extLst>
                <c:ext xmlns:c16="http://schemas.microsoft.com/office/drawing/2014/chart" uri="{C3380CC4-5D6E-409C-BE32-E72D297353CC}">
                  <c16:uniqueId val="{0000000F-A500-47B6-8C11-7C8F864F6F70}"/>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Φύλλο1!$A$2:$A$9</c:f>
              <c:strCache>
                <c:ptCount val="8"/>
                <c:pt idx="0">
                  <c:v>Βιομηχανία</c:v>
                </c:pt>
                <c:pt idx="1">
                  <c:v>Αλλα σχετιζόμενα με την ενέργεια</c:v>
                </c:pt>
                <c:pt idx="2">
                  <c:v>Απόβλητα</c:v>
                </c:pt>
                <c:pt idx="3">
                  <c:v>Γεωργία</c:v>
                </c:pt>
                <c:pt idx="4">
                  <c:v>Χρήση Γης</c:v>
                </c:pt>
                <c:pt idx="5">
                  <c:v>Κτίρια</c:v>
                </c:pt>
                <c:pt idx="6">
                  <c:v>Μεταφορές</c:v>
                </c:pt>
                <c:pt idx="7">
                  <c:v>Ηλεκτροπαραγωγή</c:v>
                </c:pt>
              </c:strCache>
            </c:strRef>
          </c:cat>
          <c:val>
            <c:numRef>
              <c:f>Φύλλο1!$B$2:$B$9</c:f>
              <c:numCache>
                <c:formatCode>\Γ\ε\ν\ι\κ\ό\ς\ \τ\ύ\π\ο\ς</c:formatCode>
                <c:ptCount val="8"/>
                <c:pt idx="0">
                  <c:v>14</c:v>
                </c:pt>
                <c:pt idx="1">
                  <c:v>5</c:v>
                </c:pt>
                <c:pt idx="2">
                  <c:v>3</c:v>
                </c:pt>
                <c:pt idx="3">
                  <c:v>14</c:v>
                </c:pt>
                <c:pt idx="4">
                  <c:v>18</c:v>
                </c:pt>
                <c:pt idx="5">
                  <c:v>8</c:v>
                </c:pt>
                <c:pt idx="6">
                  <c:v>14</c:v>
                </c:pt>
                <c:pt idx="7">
                  <c:v>24</c:v>
                </c:pt>
              </c:numCache>
            </c:numRef>
          </c:val>
          <c:extLst>
            <c:ext xmlns:c16="http://schemas.microsoft.com/office/drawing/2014/chart" uri="{C3380CC4-5D6E-409C-BE32-E72D297353CC}">
              <c16:uniqueId val="{00000010-A500-47B6-8C11-7C8F864F6F70}"/>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zero"/>
    <c:showDLblsOverMax val="0"/>
  </c:chart>
  <c:spPr>
    <a:noFill/>
    <a:ln>
      <a:noFill/>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309915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1743916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88042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1498352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56612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3178557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965605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52713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4212200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82E3861-4F15-4B5A-A4C1-15E19A146D07}" type="datetimeFigureOut">
              <a:rPr lang="el-GR" smtClean="0"/>
              <a:pPr/>
              <a:t>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64071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82E3861-4F15-4B5A-A4C1-15E19A146D07}" type="datetimeFigureOut">
              <a:rPr lang="el-GR" smtClean="0"/>
              <a:pPr/>
              <a:t>1/11/2023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273146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82E3861-4F15-4B5A-A4C1-15E19A146D07}" type="datetimeFigureOut">
              <a:rPr lang="el-GR" smtClean="0"/>
              <a:pPr/>
              <a:t>1/11/2023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330493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82E3861-4F15-4B5A-A4C1-15E19A146D07}" type="datetimeFigureOut">
              <a:rPr lang="el-GR" smtClean="0"/>
              <a:pPr/>
              <a:t>1/11/2023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417079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2E3861-4F15-4B5A-A4C1-15E19A146D07}" type="datetimeFigureOut">
              <a:rPr lang="el-GR" smtClean="0"/>
              <a:pPr/>
              <a:t>1/11/2023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4059310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82E3861-4F15-4B5A-A4C1-15E19A146D07}" type="datetimeFigureOut">
              <a:rPr lang="el-GR" smtClean="0"/>
              <a:pPr/>
              <a:t>1/11/2023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3987773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82E3861-4F15-4B5A-A4C1-15E19A146D07}" type="datetimeFigureOut">
              <a:rPr lang="el-GR" smtClean="0"/>
              <a:pPr/>
              <a:t>1/11/2023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B88C83-EC40-4D72-9DD7-7B55BCED9BB2}" type="slidenum">
              <a:rPr lang="el-GR" smtClean="0"/>
              <a:pPr/>
              <a:t>‹#›</a:t>
            </a:fld>
            <a:endParaRPr lang="el-GR"/>
          </a:p>
        </p:txBody>
      </p:sp>
    </p:spTree>
    <p:extLst>
      <p:ext uri="{BB962C8B-B14F-4D97-AF65-F5344CB8AC3E}">
        <p14:creationId xmlns:p14="http://schemas.microsoft.com/office/powerpoint/2010/main" val="82284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2E3861-4F15-4B5A-A4C1-15E19A146D07}" type="datetimeFigureOut">
              <a:rPr lang="el-GR" smtClean="0"/>
              <a:pPr/>
              <a:t>1/11/2023</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B88C83-EC40-4D72-9DD7-7B55BCED9BB2}" type="slidenum">
              <a:rPr lang="el-GR" smtClean="0"/>
              <a:pPr/>
              <a:t>‹#›</a:t>
            </a:fld>
            <a:endParaRPr lang="el-GR"/>
          </a:p>
        </p:txBody>
      </p:sp>
    </p:spTree>
    <p:extLst>
      <p:ext uri="{BB962C8B-B14F-4D97-AF65-F5344CB8AC3E}">
        <p14:creationId xmlns:p14="http://schemas.microsoft.com/office/powerpoint/2010/main" val="4726384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8CD7D5-F36D-4165-A863-661C77DBE8E6}"/>
              </a:ext>
            </a:extLst>
          </p:cNvPr>
          <p:cNvSpPr>
            <a:spLocks noGrp="1"/>
          </p:cNvSpPr>
          <p:nvPr>
            <p:ph type="title"/>
          </p:nvPr>
        </p:nvSpPr>
        <p:spPr/>
        <p:txBody>
          <a:bodyPr/>
          <a:lstStyle/>
          <a:p>
            <a:r>
              <a:rPr lang="en-US" dirty="0"/>
              <a:t>Stern Review: The Economics of Climate Change</a:t>
            </a:r>
            <a:endParaRPr lang="el-GR" dirty="0"/>
          </a:p>
        </p:txBody>
      </p:sp>
      <p:sp>
        <p:nvSpPr>
          <p:cNvPr id="4" name="Θέση κειμένου 3"/>
          <p:cNvSpPr>
            <a:spLocks noGrp="1"/>
          </p:cNvSpPr>
          <p:nvPr>
            <p:ph type="body" sz="quarter" idx="13"/>
          </p:nvPr>
        </p:nvSpPr>
        <p:spPr>
          <a:xfrm>
            <a:off x="680066" y="4410368"/>
            <a:ext cx="8596669" cy="1489676"/>
          </a:xfrm>
        </p:spPr>
        <p:txBody>
          <a:bodyPr/>
          <a:lstStyle/>
          <a:p>
            <a:endParaRPr lang="el-GR" sz="1600" dirty="0"/>
          </a:p>
          <a:p>
            <a:r>
              <a:rPr lang="el-GR" sz="1600" dirty="0"/>
              <a:t>Ονοματεπώνυμο:  ΠΑΠΑΔΟΠΟΥΛΟΣ ΓΕΩΡΓΙΟΣ</a:t>
            </a:r>
          </a:p>
          <a:p>
            <a:r>
              <a:rPr lang="el-GR" sz="1600" dirty="0"/>
              <a:t>Πάντειο Πανεπιστήμιο/ Τμήμα Οικονομικής και Περιφερειακής Ανάπτυξης</a:t>
            </a:r>
          </a:p>
          <a:p>
            <a:r>
              <a:rPr lang="el-GR" sz="1600" dirty="0"/>
              <a:t>ΠΜΣ Εφηρμοσμένων Οικονομικών και Περιφερειακής Ανάπτυξης/ Αστικής και Περιφερειακής Ανάπτυξης/ Περιφερειακός και Τοπικός Αναπτυξιακός Προγραμματισμός</a:t>
            </a:r>
          </a:p>
          <a:p>
            <a:r>
              <a:rPr lang="el-GR" sz="1600" dirty="0"/>
              <a:t>Μάθημα: Οικονομική του Περιβάλλοντος</a:t>
            </a:r>
          </a:p>
          <a:p>
            <a:r>
              <a:rPr lang="el-GR" sz="1600" dirty="0"/>
              <a:t>Καθηγητής: Κωνσταντίνος Μπίθας</a:t>
            </a:r>
          </a:p>
        </p:txBody>
      </p:sp>
      <p:sp>
        <p:nvSpPr>
          <p:cNvPr id="3" name="Υπότιτλος 2">
            <a:extLst>
              <a:ext uri="{FF2B5EF4-FFF2-40B4-BE49-F238E27FC236}">
                <a16:creationId xmlns:a16="http://schemas.microsoft.com/office/drawing/2014/main" id="{CD41C06E-3ECC-4A96-A330-A73E00FA4F5C}"/>
              </a:ext>
            </a:extLst>
          </p:cNvPr>
          <p:cNvSpPr>
            <a:spLocks noGrp="1"/>
          </p:cNvSpPr>
          <p:nvPr>
            <p:ph type="body" idx="1"/>
          </p:nvPr>
        </p:nvSpPr>
        <p:spPr>
          <a:xfrm>
            <a:off x="1006848" y="2756410"/>
            <a:ext cx="8596668" cy="1513914"/>
          </a:xfrm>
        </p:spPr>
        <p:txBody>
          <a:bodyPr/>
          <a:lstStyle/>
          <a:p>
            <a:r>
              <a:rPr lang="el-GR" dirty="0"/>
              <a:t>Οκτώβριος, 2006</a:t>
            </a:r>
          </a:p>
          <a:p>
            <a:endParaRPr lang="el-GR" dirty="0"/>
          </a:p>
          <a:p>
            <a:endParaRPr lang="el-GR" dirty="0"/>
          </a:p>
        </p:txBody>
      </p:sp>
    </p:spTree>
    <p:extLst>
      <p:ext uri="{BB962C8B-B14F-4D97-AF65-F5344CB8AC3E}">
        <p14:creationId xmlns:p14="http://schemas.microsoft.com/office/powerpoint/2010/main" val="816045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65190" y="385314"/>
            <a:ext cx="9087767" cy="1320800"/>
          </a:xfrm>
        </p:spPr>
        <p:txBody>
          <a:bodyPr>
            <a:noAutofit/>
          </a:bodyPr>
          <a:lstStyle/>
          <a:p>
            <a:r>
              <a:rPr lang="el-GR" sz="2800" dirty="0">
                <a:latin typeface="Times New Roman" pitchFamily="18" charset="0"/>
                <a:cs typeface="Times New Roman" pitchFamily="18" charset="0"/>
              </a:rPr>
              <a:t>Ο περιορισμός των αρνητικών συνεπειών της κλιματικής αλλαγής είναι όχι μόνο επιθυμητός αλλά και εφικτός.</a:t>
            </a:r>
          </a:p>
        </p:txBody>
      </p:sp>
      <p:sp>
        <p:nvSpPr>
          <p:cNvPr id="3" name="2 - Θέση περιεχομένου"/>
          <p:cNvSpPr>
            <a:spLocks noGrp="1"/>
          </p:cNvSpPr>
          <p:nvPr>
            <p:ph idx="1"/>
          </p:nvPr>
        </p:nvSpPr>
        <p:spPr>
          <a:xfrm>
            <a:off x="664234" y="1915065"/>
            <a:ext cx="9135374" cy="4126298"/>
          </a:xfrm>
        </p:spPr>
        <p:txBody>
          <a:bodyPr>
            <a:normAutofit lnSpcReduction="10000"/>
          </a:bodyPr>
          <a:lstStyle/>
          <a:p>
            <a:r>
              <a:rPr lang="el-GR" dirty="0">
                <a:solidFill>
                  <a:schemeClr val="tx1"/>
                </a:solidFill>
                <a:latin typeface="Times New Roman" pitchFamily="18" charset="0"/>
                <a:cs typeface="Times New Roman" pitchFamily="18" charset="0"/>
              </a:rPr>
              <a:t>Σύμφωνα με υπολογισμούς που στηρίζονται στις μεθόδους αξιολόγησης που υιοθετεί η Έκθεση, το κοινωνικό κόστος του άνθρακα σήμερα και σύμφωνα με το σενάριο συνέχισης τρεχουσών πρακτικών, υπολογίζεται στα </a:t>
            </a:r>
            <a:r>
              <a:rPr lang="el-GR" b="1" dirty="0">
                <a:solidFill>
                  <a:schemeClr val="tx1"/>
                </a:solidFill>
                <a:latin typeface="Times New Roman" pitchFamily="18" charset="0"/>
                <a:cs typeface="Times New Roman" pitchFamily="18" charset="0"/>
              </a:rPr>
              <a:t>$85/τόννο CO2</a:t>
            </a:r>
          </a:p>
          <a:p>
            <a:pPr>
              <a:buNone/>
            </a:pPr>
            <a:endParaRPr lang="el-GR" dirty="0">
              <a:solidFill>
                <a:schemeClr val="tx1"/>
              </a:solidFill>
              <a:latin typeface="Times New Roman" pitchFamily="18" charset="0"/>
              <a:cs typeface="Times New Roman" pitchFamily="18" charset="0"/>
            </a:endParaRPr>
          </a:p>
          <a:p>
            <a:r>
              <a:rPr lang="el-GR" dirty="0">
                <a:solidFill>
                  <a:schemeClr val="tx1"/>
                </a:solidFill>
                <a:latin typeface="Times New Roman" pitchFamily="18" charset="0"/>
                <a:cs typeface="Times New Roman" pitchFamily="18" charset="0"/>
              </a:rPr>
              <a:t>Συγκρίνοντας το κοινωνικό κόστος του άνθρακα στο σενάριο συνέχισης τρεχουσών πρακτικών και σε ένα σενάριο συγκράτησης της συγκέντρωσης στα 550 </a:t>
            </a:r>
            <a:r>
              <a:rPr lang="el-GR" dirty="0" err="1">
                <a:solidFill>
                  <a:schemeClr val="tx1"/>
                </a:solidFill>
                <a:latin typeface="Times New Roman" pitchFamily="18" charset="0"/>
                <a:cs typeface="Times New Roman" pitchFamily="18" charset="0"/>
              </a:rPr>
              <a:t>ppm</a:t>
            </a:r>
            <a:r>
              <a:rPr lang="el-GR" dirty="0">
                <a:solidFill>
                  <a:schemeClr val="tx1"/>
                </a:solidFill>
                <a:latin typeface="Times New Roman" pitchFamily="18" charset="0"/>
                <a:cs typeface="Times New Roman" pitchFamily="18" charset="0"/>
              </a:rPr>
              <a:t> CO2e εκτιμάται η υπεροχή του οφέλους σε σχέση με το κόστος, εφόσον εφαρμόσουμε σθεναρές πολιτικές αντιμετώπισης, ότι θα οδηγήσει τον κόσμο σε μια καλύτερη πορεία με καθαρά οφέλη της τάξης των </a:t>
            </a:r>
            <a:r>
              <a:rPr lang="el-GR" b="1" dirty="0">
                <a:solidFill>
                  <a:schemeClr val="tx1"/>
                </a:solidFill>
                <a:latin typeface="Times New Roman" pitchFamily="18" charset="0"/>
                <a:cs typeface="Times New Roman" pitchFamily="18" charset="0"/>
              </a:rPr>
              <a:t>$2,5 τρισεκατομμυρίων</a:t>
            </a:r>
            <a:r>
              <a:rPr lang="el-GR" dirty="0">
                <a:solidFill>
                  <a:schemeClr val="tx1"/>
                </a:solidFill>
                <a:latin typeface="Times New Roman" pitchFamily="18" charset="0"/>
                <a:cs typeface="Times New Roman" pitchFamily="18" charset="0"/>
              </a:rPr>
              <a:t>. Η τιμή αυτή θα αυξάνει με το χρόνο</a:t>
            </a:r>
          </a:p>
          <a:p>
            <a:pPr>
              <a:buNone/>
            </a:pPr>
            <a:endParaRPr lang="el-GR" dirty="0">
              <a:solidFill>
                <a:schemeClr val="tx1"/>
              </a:solidFill>
              <a:latin typeface="Times New Roman" pitchFamily="18" charset="0"/>
              <a:cs typeface="Times New Roman" pitchFamily="18" charset="0"/>
            </a:endParaRPr>
          </a:p>
          <a:p>
            <a:r>
              <a:rPr lang="el-GR" dirty="0">
                <a:solidFill>
                  <a:schemeClr val="tx1"/>
                </a:solidFill>
                <a:latin typeface="Times New Roman" pitchFamily="18" charset="0"/>
                <a:cs typeface="Times New Roman" pitchFamily="18" charset="0"/>
              </a:rPr>
              <a:t>Το κοινωνικό κόστος του άνθρακα για την επίτευξη σταθεροποίησης της συγκέντρωσης στο εύρος των </a:t>
            </a:r>
            <a:r>
              <a:rPr lang="el-GR" b="1" dirty="0">
                <a:solidFill>
                  <a:schemeClr val="tx1"/>
                </a:solidFill>
                <a:latin typeface="Times New Roman" pitchFamily="18" charset="0"/>
                <a:cs typeface="Times New Roman" pitchFamily="18" charset="0"/>
              </a:rPr>
              <a:t>450-550 </a:t>
            </a:r>
            <a:r>
              <a:rPr lang="el-GR" b="1" dirty="0" err="1">
                <a:solidFill>
                  <a:schemeClr val="tx1"/>
                </a:solidFill>
                <a:latin typeface="Times New Roman" pitchFamily="18" charset="0"/>
                <a:cs typeface="Times New Roman" pitchFamily="18" charset="0"/>
              </a:rPr>
              <a:t>ppm</a:t>
            </a:r>
            <a:r>
              <a:rPr lang="el-GR" b="1" dirty="0">
                <a:solidFill>
                  <a:schemeClr val="tx1"/>
                </a:solidFill>
                <a:latin typeface="Times New Roman" pitchFamily="18" charset="0"/>
                <a:cs typeface="Times New Roman" pitchFamily="18" charset="0"/>
              </a:rPr>
              <a:t> CO2e εκτιμάται γύρω στα $25- 30 ανά τόνο CO2</a:t>
            </a:r>
            <a:r>
              <a:rPr lang="el-GR" dirty="0">
                <a:solidFill>
                  <a:schemeClr val="tx1"/>
                </a:solidFill>
                <a:latin typeface="Times New Roman" pitchFamily="18" charset="0"/>
                <a:cs typeface="Times New Roman" pitchFamily="18" charset="0"/>
              </a:rPr>
              <a:t>, δηλαδή περίπου το ένα τρίτο του κόστους που υπολογίζεται για το σενάριο διατήρησης της τρέχουσας κατάστασης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47821" y="403655"/>
            <a:ext cx="8596668" cy="691978"/>
          </a:xfrm>
        </p:spPr>
        <p:txBody>
          <a:bodyPr>
            <a:normAutofit/>
          </a:bodyPr>
          <a:lstStyle/>
          <a:p>
            <a:r>
              <a:rPr lang="el-GR" sz="2800" dirty="0">
                <a:latin typeface="Times New Roman" panose="02020603050405020304" pitchFamily="18" charset="0"/>
                <a:cs typeface="Times New Roman" panose="02020603050405020304" pitchFamily="18" charset="0"/>
              </a:rPr>
              <a:t>Σύμφωνα με την Έκθεση:</a:t>
            </a:r>
          </a:p>
        </p:txBody>
      </p:sp>
      <p:sp>
        <p:nvSpPr>
          <p:cNvPr id="3" name="Θέση περιεχομένου 2"/>
          <p:cNvSpPr>
            <a:spLocks noGrp="1"/>
          </p:cNvSpPr>
          <p:nvPr>
            <p:ph idx="1"/>
          </p:nvPr>
        </p:nvSpPr>
        <p:spPr>
          <a:xfrm>
            <a:off x="347821" y="1501562"/>
            <a:ext cx="9405780" cy="4635627"/>
          </a:xfrm>
        </p:spPr>
        <p:txBody>
          <a:bodyPr>
            <a:normAutofit lnSpcReduction="10000"/>
          </a:bodyPr>
          <a:lstStyle/>
          <a:p>
            <a:r>
              <a:rPr lang="el-GR" dirty="0">
                <a:solidFill>
                  <a:schemeClr val="tx1"/>
                </a:solidFill>
                <a:latin typeface="Times New Roman" panose="02020603050405020304" pitchFamily="18" charset="0"/>
                <a:cs typeface="Times New Roman" panose="02020603050405020304" pitchFamily="18" charset="0"/>
              </a:rPr>
              <a:t>Χρησιμοποιώντας τα αποτελέσματα από επίσημα οικονομικά μοντέλα, το συνολικό κόστος και οι κίνδυνοι της κλιματικής αλλαγής θα ισοδυναμούν με απώλεια τουλάχιστον </a:t>
            </a:r>
            <a:r>
              <a:rPr lang="el-GR" b="1" dirty="0">
                <a:solidFill>
                  <a:schemeClr val="tx1"/>
                </a:solidFill>
                <a:latin typeface="Times New Roman" panose="02020603050405020304" pitchFamily="18" charset="0"/>
                <a:cs typeface="Times New Roman" panose="02020603050405020304" pitchFamily="18" charset="0"/>
              </a:rPr>
              <a:t>5% του παγκόσμιου ΑΕΠ </a:t>
            </a:r>
            <a:r>
              <a:rPr lang="el-GR" dirty="0">
                <a:solidFill>
                  <a:schemeClr val="tx1"/>
                </a:solidFill>
                <a:latin typeface="Times New Roman" panose="02020603050405020304" pitchFamily="18" charset="0"/>
                <a:cs typeface="Times New Roman" panose="02020603050405020304" pitchFamily="18" charset="0"/>
              </a:rPr>
              <a:t>κάθε χρόνο</a:t>
            </a:r>
          </a:p>
          <a:p>
            <a:pPr marL="0" indent="0">
              <a:buNone/>
            </a:pPr>
            <a:endParaRPr lang="el-GR" dirty="0">
              <a:solidFill>
                <a:schemeClr val="tx1"/>
              </a:solidFill>
              <a:latin typeface="Times New Roman" panose="02020603050405020304" pitchFamily="18" charset="0"/>
              <a:cs typeface="Times New Roman" panose="02020603050405020304" pitchFamily="18" charset="0"/>
            </a:endParaRPr>
          </a:p>
          <a:p>
            <a:r>
              <a:rPr lang="el-GR" dirty="0">
                <a:solidFill>
                  <a:schemeClr val="tx1"/>
                </a:solidFill>
                <a:latin typeface="Times New Roman" panose="02020603050405020304" pitchFamily="18" charset="0"/>
                <a:cs typeface="Times New Roman" panose="02020603050405020304" pitchFamily="18" charset="0"/>
              </a:rPr>
              <a:t>Σε αντίθεση, το κόστος της Δράσης (μείωση των εκπομπών αερίων του θερμοκηπίου για την αποφυγή των χειρότερων επιπτώσεων της κλιματικής αλλαγής) μπορούν να περιοριστούν σε περίπου </a:t>
            </a:r>
            <a:r>
              <a:rPr lang="el-GR" b="1" dirty="0">
                <a:solidFill>
                  <a:schemeClr val="tx1"/>
                </a:solidFill>
                <a:latin typeface="Times New Roman" panose="02020603050405020304" pitchFamily="18" charset="0"/>
                <a:cs typeface="Times New Roman" panose="02020603050405020304" pitchFamily="18" charset="0"/>
              </a:rPr>
              <a:t>1% του παγκόσμιου ΑΕΠ </a:t>
            </a:r>
            <a:r>
              <a:rPr lang="el-GR" dirty="0">
                <a:solidFill>
                  <a:schemeClr val="tx1"/>
                </a:solidFill>
                <a:latin typeface="Times New Roman" panose="02020603050405020304" pitchFamily="18" charset="0"/>
                <a:cs typeface="Times New Roman" panose="02020603050405020304" pitchFamily="18" charset="0"/>
              </a:rPr>
              <a:t>κάθε χρόνο</a:t>
            </a:r>
          </a:p>
          <a:p>
            <a:pPr marL="0" indent="0">
              <a:buNone/>
            </a:pPr>
            <a:endParaRPr lang="el-GR" dirty="0">
              <a:solidFill>
                <a:schemeClr val="tx1"/>
              </a:solidFill>
              <a:latin typeface="Times New Roman" panose="02020603050405020304" pitchFamily="18" charset="0"/>
              <a:cs typeface="Times New Roman" panose="02020603050405020304" pitchFamily="18" charset="0"/>
            </a:endParaRPr>
          </a:p>
          <a:p>
            <a:r>
              <a:rPr lang="el-GR" dirty="0">
                <a:solidFill>
                  <a:schemeClr val="tx1"/>
                </a:solidFill>
                <a:latin typeface="Times New Roman" panose="02020603050405020304" pitchFamily="18" charset="0"/>
                <a:cs typeface="Times New Roman" panose="02020603050405020304" pitchFamily="18" charset="0"/>
              </a:rPr>
              <a:t>Εάν δεν ληφθούν μέτρα για τη μείωση των εκπομπών, η συγκέντρωση των αερίων του θερμοκηπίου στην ατμόσφαιρα θα μπορούσε να φτάσει το διπλάσιο του προβιομηχανικού της επιπέδου ήδη από το 2035, με παγκόσμια μέση άνοδο της θερμοκρασίας </a:t>
            </a:r>
            <a:r>
              <a:rPr lang="el-GR" b="1" dirty="0">
                <a:solidFill>
                  <a:schemeClr val="tx1"/>
                </a:solidFill>
                <a:latin typeface="Times New Roman" panose="02020603050405020304" pitchFamily="18" charset="0"/>
                <a:cs typeface="Times New Roman" panose="02020603050405020304" pitchFamily="18" charset="0"/>
              </a:rPr>
              <a:t>άνω των 2°C</a:t>
            </a:r>
          </a:p>
          <a:p>
            <a:pPr marL="0" indent="0">
              <a:buNone/>
            </a:pPr>
            <a:endParaRPr lang="el-GR" b="1" dirty="0">
              <a:solidFill>
                <a:schemeClr val="tx1"/>
              </a:solidFill>
              <a:latin typeface="Times New Roman" panose="02020603050405020304" pitchFamily="18" charset="0"/>
              <a:cs typeface="Times New Roman" panose="02020603050405020304" pitchFamily="18" charset="0"/>
            </a:endParaRPr>
          </a:p>
          <a:p>
            <a:r>
              <a:rPr lang="el-GR" dirty="0">
                <a:solidFill>
                  <a:schemeClr val="tx1"/>
                </a:solidFill>
                <a:latin typeface="Times New Roman" panose="02020603050405020304" pitchFamily="18" charset="0"/>
                <a:cs typeface="Times New Roman" panose="02020603050405020304" pitchFamily="18" charset="0"/>
              </a:rPr>
              <a:t>Μακροπρόθεσμα, υπάρχει μεγαλύτερη από 50% πιθανότητα να </a:t>
            </a:r>
            <a:r>
              <a:rPr lang="el-GR" b="1" dirty="0">
                <a:solidFill>
                  <a:schemeClr val="tx1"/>
                </a:solidFill>
                <a:latin typeface="Times New Roman" panose="02020603050405020304" pitchFamily="18" charset="0"/>
                <a:cs typeface="Times New Roman" panose="02020603050405020304" pitchFamily="18" charset="0"/>
              </a:rPr>
              <a:t>ξεπεράσει η άνοδος της θερμοκρασίας τους 5°C</a:t>
            </a:r>
          </a:p>
        </p:txBody>
      </p:sp>
    </p:spTree>
    <p:extLst>
      <p:ext uri="{BB962C8B-B14F-4D97-AF65-F5344CB8AC3E}">
        <p14:creationId xmlns:p14="http://schemas.microsoft.com/office/powerpoint/2010/main" val="2407368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32278" y="359434"/>
            <a:ext cx="8596668" cy="1320800"/>
          </a:xfrm>
        </p:spPr>
        <p:txBody>
          <a:bodyPr/>
          <a:lstStyle/>
          <a:p>
            <a:r>
              <a:rPr lang="el-GR" dirty="0"/>
              <a:t>Συμπεράσματα:</a:t>
            </a:r>
          </a:p>
        </p:txBody>
      </p:sp>
      <p:sp>
        <p:nvSpPr>
          <p:cNvPr id="3" name="2 - Θέση περιεχομένου"/>
          <p:cNvSpPr>
            <a:spLocks noGrp="1"/>
          </p:cNvSpPr>
          <p:nvPr>
            <p:ph idx="1"/>
          </p:nvPr>
        </p:nvSpPr>
        <p:spPr>
          <a:xfrm>
            <a:off x="375407" y="1561381"/>
            <a:ext cx="10010795" cy="4479981"/>
          </a:xfrm>
        </p:spPr>
        <p:txBody>
          <a:bodyPr/>
          <a:lstStyle/>
          <a:p>
            <a:r>
              <a:rPr lang="el-GR" dirty="0">
                <a:solidFill>
                  <a:schemeClr val="tx1"/>
                </a:solidFill>
                <a:latin typeface="Times New Roman" pitchFamily="18" charset="0"/>
                <a:cs typeface="Times New Roman" pitchFamily="18" charset="0"/>
              </a:rPr>
              <a:t>Υπάρχουν τρόποι να μειωθούν οι κίνδυνοι της κλιματικής αλλαγής. Με κατάλληλα κίνητρα, η σταθεροποίηση των συγκεντρώσεων των αερίων θερμοκηπίου στην ατμόσφαιρα είναι εφικτή, με σημαντικό αλλά διαχειρίσιμο κόστος. Η καθυστέρηση θα είναι δαπανηρή και επικίνδυνη.</a:t>
            </a:r>
          </a:p>
          <a:p>
            <a:endParaRPr lang="el-GR" dirty="0">
              <a:solidFill>
                <a:schemeClr val="tx1"/>
              </a:solidFill>
              <a:latin typeface="Times New Roman" pitchFamily="18" charset="0"/>
              <a:cs typeface="Times New Roman" pitchFamily="18" charset="0"/>
            </a:endParaRPr>
          </a:p>
          <a:p>
            <a:r>
              <a:rPr lang="el-GR" dirty="0">
                <a:solidFill>
                  <a:schemeClr val="tx1"/>
                </a:solidFill>
                <a:latin typeface="Times New Roman" pitchFamily="18" charset="0"/>
                <a:cs typeface="Times New Roman" pitchFamily="18" charset="0"/>
              </a:rPr>
              <a:t>Τα εργαλεία της πολιτικής υπάρχουν για να δημιουργήσουν τα κίνητρα που απαιτούνται για την αλλαγή των επενδυτικών δραστηριοτήτων και να κινηθεί η παγκόσμια οικονομία σε μια πορεία χαμηλή σε εκπομπές διοξειδίου του άνθρακα. Αυτό πρέπει να γίνεται με την αύξηση της δράσης για την προσαρμογή στις επιπτώσεις της κλιματικής αλλαγής που δεν μπορούν πλέον να αποφευχθούν.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3193" y="782595"/>
            <a:ext cx="8596668" cy="1721708"/>
          </a:xfrm>
        </p:spPr>
        <p:txBody>
          <a:bodyPr>
            <a:normAutofit fontScale="90000"/>
          </a:bodyPr>
          <a:lstStyle/>
          <a:p>
            <a:r>
              <a:rPr lang="el-GR" dirty="0"/>
              <a:t>Σας ευχαριστώ…</a:t>
            </a:r>
            <a:br>
              <a:rPr lang="el-GR" dirty="0"/>
            </a:br>
            <a:br>
              <a:rPr lang="el-GR" dirty="0"/>
            </a:br>
            <a:br>
              <a:rPr lang="el-GR" dirty="0"/>
            </a:br>
            <a:br>
              <a:rPr lang="el-GR" dirty="0"/>
            </a:br>
            <a:br>
              <a:rPr lang="en-US" dirty="0"/>
            </a:br>
            <a:br>
              <a:rPr lang="en-US" dirty="0"/>
            </a:br>
            <a:endParaRPr lang="el-GR" sz="2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DBA09097-8B9C-49AE-9346-47FAF85C34C6}"/>
              </a:ext>
            </a:extLst>
          </p:cNvPr>
          <p:cNvSpPr txBox="1"/>
          <p:nvPr/>
        </p:nvSpPr>
        <p:spPr>
          <a:xfrm>
            <a:off x="807431" y="357261"/>
            <a:ext cx="8880265" cy="4801314"/>
          </a:xfrm>
          <a:prstGeom prst="rect">
            <a:avLst/>
          </a:prstGeom>
          <a:noFill/>
        </p:spPr>
        <p:txBody>
          <a:bodyPr wrap="square" rtlCol="0">
            <a:spAutoFit/>
          </a:bodyPr>
          <a:lstStyle/>
          <a:p>
            <a:endParaRPr lang="el-GR" dirty="0">
              <a:solidFill>
                <a:srgbClr val="000000"/>
              </a:solidFill>
              <a:latin typeface="Times New Roman" panose="02020603050405020304" pitchFamily="18" charset="0"/>
            </a:endParaRPr>
          </a:p>
          <a:p>
            <a:endParaRPr lang="el-GR"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endParaRPr lang="el-GR" dirty="0">
              <a:solidFill>
                <a:srgbClr val="000000"/>
              </a:solidFill>
              <a:latin typeface="Times New Roman" panose="02020603050405020304" pitchFamily="18" charset="0"/>
            </a:endParaRPr>
          </a:p>
          <a:p>
            <a:endParaRPr lang="el-GR" dirty="0">
              <a:solidFill>
                <a:srgbClr val="000000"/>
              </a:solidFill>
              <a:latin typeface="Times New Roman" panose="02020603050405020304" pitchFamily="18" charset="0"/>
            </a:endParaRPr>
          </a:p>
          <a:p>
            <a:pPr marL="285750" indent="-285750">
              <a:buFont typeface="Wingdings" panose="05000000000000000000" pitchFamily="2" charset="2"/>
              <a:buChar char="Ø"/>
            </a:pPr>
            <a:r>
              <a:rPr lang="el-GR" dirty="0">
                <a:solidFill>
                  <a:srgbClr val="000000"/>
                </a:solidFill>
                <a:latin typeface="Times New Roman" panose="02020603050405020304" pitchFamily="18" charset="0"/>
              </a:rPr>
              <a:t>Το πρώτο μέρος της Έκθεσης εξετάζει τα επιστημονικά δεδομένα για </a:t>
            </a:r>
            <a:r>
              <a:rPr lang="el-GR" b="1" dirty="0">
                <a:solidFill>
                  <a:srgbClr val="000000"/>
                </a:solidFill>
                <a:latin typeface="Times New Roman" panose="02020603050405020304" pitchFamily="18" charset="0"/>
              </a:rPr>
              <a:t>τις οικονομικές</a:t>
            </a:r>
            <a:br>
              <a:rPr lang="el-GR" b="1" dirty="0">
                <a:solidFill>
                  <a:srgbClr val="000000"/>
                </a:solidFill>
                <a:latin typeface="Times New Roman" panose="02020603050405020304" pitchFamily="18" charset="0"/>
              </a:rPr>
            </a:br>
            <a:r>
              <a:rPr lang="el-GR" b="1" dirty="0">
                <a:solidFill>
                  <a:srgbClr val="000000"/>
                </a:solidFill>
                <a:latin typeface="Times New Roman" panose="02020603050405020304" pitchFamily="18" charset="0"/>
              </a:rPr>
              <a:t>συνέπειες της κλιματικής αλλαγής </a:t>
            </a:r>
            <a:r>
              <a:rPr lang="el-GR" dirty="0">
                <a:solidFill>
                  <a:srgbClr val="000000"/>
                </a:solidFill>
                <a:latin typeface="Times New Roman" panose="02020603050405020304" pitchFamily="18" charset="0"/>
              </a:rPr>
              <a:t>και διερευνά τα </a:t>
            </a:r>
            <a:r>
              <a:rPr lang="el-GR" b="1" dirty="0">
                <a:solidFill>
                  <a:srgbClr val="000000"/>
                </a:solidFill>
                <a:latin typeface="Times New Roman" panose="02020603050405020304" pitchFamily="18" charset="0"/>
              </a:rPr>
              <a:t>οικονομικά της σταθεροποίησης </a:t>
            </a:r>
            <a:r>
              <a:rPr lang="el-GR" dirty="0">
                <a:solidFill>
                  <a:srgbClr val="000000"/>
                </a:solidFill>
                <a:latin typeface="Times New Roman" panose="02020603050405020304" pitchFamily="18" charset="0"/>
              </a:rPr>
              <a:t>της</a:t>
            </a:r>
            <a:br>
              <a:rPr lang="el-GR" dirty="0">
                <a:solidFill>
                  <a:srgbClr val="000000"/>
                </a:solidFill>
                <a:latin typeface="Times New Roman" panose="02020603050405020304" pitchFamily="18" charset="0"/>
              </a:rPr>
            </a:br>
            <a:r>
              <a:rPr lang="el-GR" dirty="0">
                <a:solidFill>
                  <a:srgbClr val="000000"/>
                </a:solidFill>
                <a:latin typeface="Times New Roman" panose="02020603050405020304" pitchFamily="18" charset="0"/>
              </a:rPr>
              <a:t>συγκέντρωσης των αερίων του θερμοκηπίου στην ατμόσφαιρα. </a:t>
            </a:r>
            <a:endParaRPr lang="en-US"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pPr marL="342900" indent="-342900">
              <a:buFont typeface="Wingdings" panose="05000000000000000000" pitchFamily="2" charset="2"/>
              <a:buChar char="Ø"/>
            </a:pPr>
            <a:r>
              <a:rPr lang="el-GR" dirty="0">
                <a:solidFill>
                  <a:srgbClr val="000000"/>
                </a:solidFill>
                <a:latin typeface="Times New Roman" panose="02020603050405020304" pitchFamily="18" charset="0"/>
              </a:rPr>
              <a:t>Το δεύτερο μέρος της</a:t>
            </a:r>
            <a:r>
              <a:rPr lang="en-US" dirty="0">
                <a:solidFill>
                  <a:srgbClr val="000000"/>
                </a:solidFill>
                <a:latin typeface="Times New Roman" panose="02020603050405020304" pitchFamily="18" charset="0"/>
              </a:rPr>
              <a:t> </a:t>
            </a:r>
            <a:r>
              <a:rPr lang="el-GR" dirty="0">
                <a:solidFill>
                  <a:srgbClr val="000000"/>
                </a:solidFill>
                <a:latin typeface="Times New Roman" panose="02020603050405020304" pitchFamily="18" charset="0"/>
              </a:rPr>
              <a:t>αναλύει την </a:t>
            </a:r>
            <a:r>
              <a:rPr lang="el-GR" b="1" dirty="0">
                <a:solidFill>
                  <a:srgbClr val="000000"/>
                </a:solidFill>
                <a:latin typeface="Times New Roman" panose="02020603050405020304" pitchFamily="18" charset="0"/>
              </a:rPr>
              <a:t>πρόκληση των πολύπλοκων πολιτικών που απαιτούνται για τη διαχείριση της</a:t>
            </a:r>
            <a:r>
              <a:rPr lang="en-US" b="1" dirty="0">
                <a:solidFill>
                  <a:srgbClr val="000000"/>
                </a:solidFill>
                <a:latin typeface="Times New Roman" panose="02020603050405020304" pitchFamily="18" charset="0"/>
              </a:rPr>
              <a:t> </a:t>
            </a:r>
            <a:r>
              <a:rPr lang="el-GR" b="1" dirty="0">
                <a:solidFill>
                  <a:srgbClr val="000000"/>
                </a:solidFill>
                <a:latin typeface="Times New Roman" panose="02020603050405020304" pitchFamily="18" charset="0"/>
              </a:rPr>
              <a:t>μετάβασης</a:t>
            </a:r>
            <a:r>
              <a:rPr lang="el-GR" dirty="0">
                <a:solidFill>
                  <a:srgbClr val="000000"/>
                </a:solidFill>
                <a:latin typeface="Times New Roman" panose="02020603050405020304" pitchFamily="18" charset="0"/>
              </a:rPr>
              <a:t> σε μια οικονομία περιορισμένης χρήσης άνθρακα καθώς και την </a:t>
            </a:r>
            <a:r>
              <a:rPr lang="el-GR" b="1" dirty="0">
                <a:solidFill>
                  <a:srgbClr val="000000"/>
                </a:solidFill>
                <a:latin typeface="Times New Roman" panose="02020603050405020304" pitchFamily="18" charset="0"/>
              </a:rPr>
              <a:t>επίτευξη της</a:t>
            </a:r>
            <a:r>
              <a:rPr lang="en-US" b="1" dirty="0">
                <a:solidFill>
                  <a:srgbClr val="000000"/>
                </a:solidFill>
                <a:latin typeface="Times New Roman" panose="02020603050405020304" pitchFamily="18" charset="0"/>
              </a:rPr>
              <a:t> </a:t>
            </a:r>
            <a:r>
              <a:rPr lang="el-GR" b="1" dirty="0">
                <a:solidFill>
                  <a:srgbClr val="000000"/>
                </a:solidFill>
                <a:latin typeface="Times New Roman" panose="02020603050405020304" pitchFamily="18" charset="0"/>
              </a:rPr>
              <a:t>προσαρμογής </a:t>
            </a:r>
            <a:r>
              <a:rPr lang="el-GR" dirty="0">
                <a:solidFill>
                  <a:srgbClr val="000000"/>
                </a:solidFill>
                <a:latin typeface="Times New Roman" panose="02020603050405020304" pitchFamily="18" charset="0"/>
              </a:rPr>
              <a:t>των κοινωνιών στις συνέπειες της κλιματικής αλλαγής </a:t>
            </a:r>
            <a:br>
              <a:rPr lang="el-GR" dirty="0"/>
            </a:br>
            <a:endParaRPr lang="el-GR" b="1" u="sng" dirty="0"/>
          </a:p>
        </p:txBody>
      </p:sp>
    </p:spTree>
    <p:extLst>
      <p:ext uri="{BB962C8B-B14F-4D97-AF65-F5344CB8AC3E}">
        <p14:creationId xmlns:p14="http://schemas.microsoft.com/office/powerpoint/2010/main" val="2331529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DBA09097-8B9C-49AE-9346-47FAF85C34C6}"/>
              </a:ext>
            </a:extLst>
          </p:cNvPr>
          <p:cNvSpPr txBox="1"/>
          <p:nvPr/>
        </p:nvSpPr>
        <p:spPr>
          <a:xfrm>
            <a:off x="807431" y="357261"/>
            <a:ext cx="8937931" cy="5355312"/>
          </a:xfrm>
          <a:prstGeom prst="rect">
            <a:avLst/>
          </a:prstGeom>
          <a:noFill/>
        </p:spPr>
        <p:txBody>
          <a:bodyPr wrap="square" rtlCol="0">
            <a:spAutoFit/>
          </a:bodyPr>
          <a:lstStyle/>
          <a:p>
            <a:endParaRPr lang="el-GR" dirty="0">
              <a:solidFill>
                <a:srgbClr val="000000"/>
              </a:solidFill>
              <a:latin typeface="Times New Roman" panose="02020603050405020304" pitchFamily="18" charset="0"/>
            </a:endParaRPr>
          </a:p>
          <a:p>
            <a:r>
              <a:rPr lang="el-GR" dirty="0">
                <a:solidFill>
                  <a:srgbClr val="000000"/>
                </a:solidFill>
                <a:latin typeface="Times New Roman" panose="02020603050405020304" pitchFamily="18" charset="0"/>
                <a:cs typeface="Times New Roman" panose="02020603050405020304" pitchFamily="18" charset="0"/>
              </a:rPr>
              <a:t>Η Έκθεση εξετάζει τα </a:t>
            </a:r>
            <a:r>
              <a:rPr lang="el-GR" b="1" dirty="0">
                <a:solidFill>
                  <a:srgbClr val="000000"/>
                </a:solidFill>
                <a:latin typeface="Times New Roman" panose="02020603050405020304" pitchFamily="18" charset="0"/>
                <a:cs typeface="Times New Roman" panose="02020603050405020304" pitchFamily="18" charset="0"/>
              </a:rPr>
              <a:t>οικονομικά κόστη των επιπτώσεων </a:t>
            </a:r>
            <a:r>
              <a:rPr lang="el-GR" dirty="0">
                <a:solidFill>
                  <a:srgbClr val="000000"/>
                </a:solidFill>
                <a:latin typeface="Times New Roman" panose="02020603050405020304" pitchFamily="18" charset="0"/>
                <a:cs typeface="Times New Roman" panose="02020603050405020304" pitchFamily="18" charset="0"/>
              </a:rPr>
              <a:t>της κλιματικής αλλαγής και τα </a:t>
            </a:r>
            <a:r>
              <a:rPr lang="el-GR" b="1" dirty="0">
                <a:solidFill>
                  <a:srgbClr val="000000"/>
                </a:solidFill>
                <a:latin typeface="Times New Roman" panose="02020603050405020304" pitchFamily="18" charset="0"/>
                <a:cs typeface="Times New Roman" panose="02020603050405020304" pitchFamily="18" charset="0"/>
              </a:rPr>
              <a:t>κόστη και οφέλη της δράσης </a:t>
            </a:r>
            <a:r>
              <a:rPr lang="el-GR" dirty="0">
                <a:solidFill>
                  <a:srgbClr val="000000"/>
                </a:solidFill>
                <a:latin typeface="Times New Roman" panose="02020603050405020304" pitchFamily="18" charset="0"/>
                <a:cs typeface="Times New Roman" panose="02020603050405020304" pitchFamily="18" charset="0"/>
              </a:rPr>
              <a:t>για τη μείωση των εκπομπών των αερίων του θερμοκηπίου που την προκαλούν, με τρεις διαφορετικούς τρόπους:</a:t>
            </a:r>
            <a:r>
              <a:rPr lang="el-GR" dirty="0">
                <a:solidFill>
                  <a:srgbClr val="90C226"/>
                </a:solidFill>
                <a:latin typeface="Times New Roman" panose="02020603050405020304" pitchFamily="18" charset="0"/>
                <a:cs typeface="Times New Roman" panose="02020603050405020304" pitchFamily="18" charset="0"/>
              </a:rPr>
              <a:t> </a:t>
            </a:r>
            <a:br>
              <a:rPr lang="el-GR" dirty="0">
                <a:solidFill>
                  <a:srgbClr val="90C226"/>
                </a:solidFill>
                <a:latin typeface="Times New Roman" panose="02020603050405020304" pitchFamily="18" charset="0"/>
                <a:cs typeface="Times New Roman" panose="02020603050405020304" pitchFamily="18" charset="0"/>
              </a:rPr>
            </a:br>
            <a:endParaRPr lang="en-US" dirty="0">
              <a:solidFill>
                <a:srgbClr val="000000"/>
              </a:solidFill>
              <a:latin typeface="Times New Roman" panose="02020603050405020304" pitchFamily="18" charset="0"/>
            </a:endParaRPr>
          </a:p>
          <a:p>
            <a:pPr marL="342900" indent="-342900" algn="just">
              <a:buFont typeface="Wingdings" panose="05000000000000000000" pitchFamily="2" charset="2"/>
              <a:buChar char="Ø"/>
            </a:pPr>
            <a:r>
              <a:rPr lang="el-GR" dirty="0">
                <a:solidFill>
                  <a:srgbClr val="000000"/>
                </a:solidFill>
                <a:latin typeface="Times New Roman" panose="02020603050405020304" pitchFamily="18" charset="0"/>
              </a:rPr>
              <a:t>Χρησιμοποιώντας </a:t>
            </a:r>
            <a:r>
              <a:rPr lang="el-GR" b="1" dirty="0">
                <a:solidFill>
                  <a:srgbClr val="000000"/>
                </a:solidFill>
                <a:latin typeface="Times New Roman" panose="02020603050405020304" pitchFamily="18" charset="0"/>
              </a:rPr>
              <a:t>αναλυτικές τεχνικές </a:t>
            </a:r>
            <a:r>
              <a:rPr lang="el-GR" dirty="0">
                <a:solidFill>
                  <a:srgbClr val="000000"/>
                </a:solidFill>
                <a:latin typeface="Times New Roman" panose="02020603050405020304" pitchFamily="18" charset="0"/>
              </a:rPr>
              <a:t>ανά τομέα, μελετώντας δηλαδή τις</a:t>
            </a:r>
            <a:br>
              <a:rPr lang="el-GR" dirty="0">
                <a:solidFill>
                  <a:srgbClr val="000000"/>
                </a:solidFill>
                <a:latin typeface="Times New Roman" panose="02020603050405020304" pitchFamily="18" charset="0"/>
              </a:rPr>
            </a:br>
            <a:r>
              <a:rPr lang="el-GR" dirty="0">
                <a:solidFill>
                  <a:srgbClr val="000000"/>
                </a:solidFill>
                <a:latin typeface="Times New Roman" panose="02020603050405020304" pitchFamily="18" charset="0"/>
              </a:rPr>
              <a:t>επιπτώσεις της κλιματικής αλλαγής στην οικονομία, την ανθρώπινη ζωή και το</a:t>
            </a:r>
            <a:br>
              <a:rPr lang="el-GR" dirty="0">
                <a:solidFill>
                  <a:srgbClr val="000000"/>
                </a:solidFill>
                <a:latin typeface="Times New Roman" panose="02020603050405020304" pitchFamily="18" charset="0"/>
              </a:rPr>
            </a:br>
            <a:r>
              <a:rPr lang="el-GR" dirty="0">
                <a:solidFill>
                  <a:srgbClr val="000000"/>
                </a:solidFill>
                <a:latin typeface="Times New Roman" panose="02020603050405020304" pitchFamily="18" charset="0"/>
              </a:rPr>
              <a:t>περιβάλλον και εξετάζοντας τα ποικίλα κόστη χρήσης διαφορετικών τεχνολογιών και στρατηγικών για τη μείωση των εκπομπών των αερίων του θερμοκηπίου. </a:t>
            </a:r>
          </a:p>
          <a:p>
            <a:pPr algn="just"/>
            <a:endParaRPr lang="el-GR" dirty="0">
              <a:solidFill>
                <a:srgbClr val="000000"/>
              </a:solidFill>
              <a:latin typeface="Times New Roman" panose="02020603050405020304" pitchFamily="18" charset="0"/>
            </a:endParaRPr>
          </a:p>
          <a:p>
            <a:pPr marL="342900" indent="-342900" algn="just">
              <a:buFont typeface="Wingdings" panose="05000000000000000000" pitchFamily="2" charset="2"/>
              <a:buChar char="Ø"/>
            </a:pPr>
            <a:r>
              <a:rPr lang="el-GR" dirty="0">
                <a:solidFill>
                  <a:srgbClr val="000000"/>
                </a:solidFill>
                <a:latin typeface="Times New Roman" panose="02020603050405020304" pitchFamily="18" charset="0"/>
              </a:rPr>
              <a:t>Χρησιμοποιώντας </a:t>
            </a:r>
            <a:r>
              <a:rPr lang="el-GR" b="1" dirty="0">
                <a:solidFill>
                  <a:srgbClr val="000000"/>
                </a:solidFill>
                <a:latin typeface="Times New Roman" panose="02020603050405020304" pitchFamily="18" charset="0"/>
              </a:rPr>
              <a:t>οικονομικά μοντέλα</a:t>
            </a:r>
            <a:r>
              <a:rPr lang="el-GR" dirty="0">
                <a:solidFill>
                  <a:srgbClr val="000000"/>
                </a:solidFill>
                <a:latin typeface="Times New Roman" panose="02020603050405020304" pitchFamily="18" charset="0"/>
              </a:rPr>
              <a:t>, που υπολογίζουν τις οικονομικές επιπτώσεις της κλιματικής αλλαγής και τα κόστη και τα επακόλουθα της μετάβασης σε ενεργειακά συστήματα περιορισμένης χρήσης άνθρακα για το σύνολο της οικονομίας.</a:t>
            </a:r>
          </a:p>
          <a:p>
            <a:pPr algn="just"/>
            <a:endParaRPr lang="el-GR" dirty="0">
              <a:solidFill>
                <a:srgbClr val="000000"/>
              </a:solidFill>
              <a:latin typeface="Times New Roman" panose="02020603050405020304" pitchFamily="18" charset="0"/>
            </a:endParaRPr>
          </a:p>
          <a:p>
            <a:pPr marL="342900" indent="-342900" algn="just">
              <a:buFont typeface="Wingdings" panose="05000000000000000000" pitchFamily="2" charset="2"/>
              <a:buChar char="Ø"/>
            </a:pPr>
            <a:r>
              <a:rPr lang="el-GR" b="1" dirty="0">
                <a:solidFill>
                  <a:srgbClr val="000000"/>
                </a:solidFill>
                <a:latin typeface="Times New Roman" panose="02020603050405020304" pitchFamily="18" charset="0"/>
              </a:rPr>
              <a:t>Κάνοντας συγκρίσεις </a:t>
            </a:r>
            <a:r>
              <a:rPr lang="el-GR" dirty="0">
                <a:solidFill>
                  <a:srgbClr val="000000"/>
                </a:solidFill>
                <a:latin typeface="Times New Roman" panose="02020603050405020304" pitchFamily="18" charset="0"/>
              </a:rPr>
              <a:t>των σημερινών επιπέδων και των μελλοντικών τάσεων του «κοινωνικού κόστους του άνθρακα»</a:t>
            </a:r>
          </a:p>
          <a:p>
            <a:pPr algn="just"/>
            <a:br>
              <a:rPr lang="el-GR" dirty="0">
                <a:solidFill>
                  <a:srgbClr val="000000"/>
                </a:solidFill>
                <a:latin typeface="Times New Roman" panose="02020603050405020304" pitchFamily="18" charset="0"/>
              </a:rPr>
            </a:br>
            <a:br>
              <a:rPr lang="el-GR" dirty="0">
                <a:solidFill>
                  <a:prstClr val="black"/>
                </a:solidFill>
              </a:rPr>
            </a:br>
            <a:endParaRPr lang="el-GR" b="1" u="sng" dirty="0">
              <a:solidFill>
                <a:prstClr val="black"/>
              </a:solidFill>
            </a:endParaRPr>
          </a:p>
        </p:txBody>
      </p:sp>
    </p:spTree>
    <p:extLst>
      <p:ext uri="{BB962C8B-B14F-4D97-AF65-F5344CB8AC3E}">
        <p14:creationId xmlns:p14="http://schemas.microsoft.com/office/powerpoint/2010/main" val="1752742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60218" y="110836"/>
            <a:ext cx="10206181" cy="1884219"/>
          </a:xfrm>
        </p:spPr>
        <p:txBody>
          <a:bodyPr>
            <a:normAutofit/>
          </a:bodyPr>
          <a:lstStyle/>
          <a:p>
            <a:r>
              <a:rPr lang="el-GR" sz="2000" dirty="0">
                <a:solidFill>
                  <a:schemeClr val="tx1"/>
                </a:solidFill>
                <a:latin typeface="Times New Roman" panose="02020603050405020304" pitchFamily="18" charset="0"/>
                <a:cs typeface="Times New Roman" panose="02020603050405020304" pitchFamily="18" charset="0"/>
              </a:rPr>
              <a:t>Τα αποθέματα αερίων του θερμοκηπίου στην ατμόσφαιρα (διοξειδίου του άνθρακα, </a:t>
            </a:r>
            <a:br>
              <a:rPr lang="el-GR" sz="2000" dirty="0">
                <a:solidFill>
                  <a:schemeClr val="tx1"/>
                </a:solidFill>
                <a:latin typeface="Times New Roman" panose="02020603050405020304" pitchFamily="18" charset="0"/>
                <a:cs typeface="Times New Roman" panose="02020603050405020304" pitchFamily="18" charset="0"/>
              </a:rPr>
            </a:br>
            <a:r>
              <a:rPr lang="el-GR" sz="2000" dirty="0">
                <a:solidFill>
                  <a:schemeClr val="tx1"/>
                </a:solidFill>
                <a:latin typeface="Times New Roman" panose="02020603050405020304" pitchFamily="18" charset="0"/>
                <a:cs typeface="Times New Roman" panose="02020603050405020304" pitchFamily="18" charset="0"/>
              </a:rPr>
              <a:t>του μεθανίου, του υποξειδίου του αζώτου </a:t>
            </a:r>
            <a:r>
              <a:rPr lang="el-GR" sz="2000" dirty="0" err="1">
                <a:solidFill>
                  <a:schemeClr val="tx1"/>
                </a:solidFill>
                <a:latin typeface="Times New Roman" panose="02020603050405020304" pitchFamily="18" charset="0"/>
                <a:cs typeface="Times New Roman" panose="02020603050405020304" pitchFamily="18" charset="0"/>
              </a:rPr>
              <a:t>κ.α</a:t>
            </a:r>
            <a:r>
              <a:rPr lang="el-GR" sz="2000" dirty="0">
                <a:solidFill>
                  <a:schemeClr val="tx1"/>
                </a:solidFill>
                <a:latin typeface="Times New Roman" panose="02020603050405020304" pitchFamily="18" charset="0"/>
                <a:cs typeface="Times New Roman" panose="02020603050405020304" pitchFamily="18" charset="0"/>
              </a:rPr>
              <a:t>), αυξάνονται λόγω της ανθρώπινης δραστηριότητας. </a:t>
            </a:r>
            <a:br>
              <a:rPr lang="el-GR" sz="2000" dirty="0">
                <a:solidFill>
                  <a:schemeClr val="tx1"/>
                </a:solidFill>
                <a:latin typeface="Times New Roman" panose="02020603050405020304" pitchFamily="18" charset="0"/>
                <a:cs typeface="Times New Roman" panose="02020603050405020304" pitchFamily="18" charset="0"/>
              </a:rPr>
            </a:br>
            <a:r>
              <a:rPr lang="el-GR" sz="2000" dirty="0">
                <a:solidFill>
                  <a:schemeClr val="tx1"/>
                </a:solidFill>
                <a:latin typeface="Times New Roman" panose="02020603050405020304" pitchFamily="18" charset="0"/>
                <a:cs typeface="Times New Roman" panose="02020603050405020304" pitchFamily="18" charset="0"/>
              </a:rPr>
              <a:t>Οι πηγές παρουσιάζονται συνοπτικά στο σχήμα:</a:t>
            </a:r>
          </a:p>
        </p:txBody>
      </p:sp>
      <p:graphicFrame>
        <p:nvGraphicFramePr>
          <p:cNvPr id="16" name="Θέση περιεχομένου 15"/>
          <p:cNvGraphicFramePr>
            <a:graphicFrameLocks noGrp="1"/>
          </p:cNvGraphicFramePr>
          <p:nvPr>
            <p:ph idx="1"/>
            <p:extLst>
              <p:ext uri="{D42A27DB-BD31-4B8C-83A1-F6EECF244321}">
                <p14:modId xmlns:p14="http://schemas.microsoft.com/office/powerpoint/2010/main" val="365836836"/>
              </p:ext>
            </p:extLst>
          </p:nvPr>
        </p:nvGraphicFramePr>
        <p:xfrm>
          <a:off x="822898" y="1330038"/>
          <a:ext cx="8653611" cy="530167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195127" y="5218546"/>
            <a:ext cx="2401454" cy="646331"/>
          </a:xfrm>
          <a:prstGeom prst="rect">
            <a:avLst/>
          </a:prstGeom>
          <a:noFill/>
        </p:spPr>
        <p:txBody>
          <a:bodyPr wrap="square" rtlCol="0">
            <a:spAutoFit/>
          </a:bodyPr>
          <a:lstStyle/>
          <a:p>
            <a:pPr algn="ctr"/>
            <a:r>
              <a:rPr lang="el-GR" dirty="0">
                <a:latin typeface="Times New Roman" panose="02020603050405020304" pitchFamily="18" charset="0"/>
                <a:cs typeface="Times New Roman" panose="02020603050405020304" pitchFamily="18" charset="0"/>
              </a:rPr>
              <a:t>ΜΗ ΕΝΕΡΓΕΙΑΚΕΣ ΕΚΠΟΜΠΕΣ</a:t>
            </a:r>
          </a:p>
        </p:txBody>
      </p:sp>
    </p:spTree>
    <p:extLst>
      <p:ext uri="{BB962C8B-B14F-4D97-AF65-F5344CB8AC3E}">
        <p14:creationId xmlns:p14="http://schemas.microsoft.com/office/powerpoint/2010/main" val="1149673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3056" y="253626"/>
            <a:ext cx="5432980" cy="1706979"/>
          </a:xfrm>
        </p:spPr>
        <p:txBody>
          <a:bodyPr>
            <a:normAutofit fontScale="90000"/>
          </a:bodyPr>
          <a:lstStyle/>
          <a:p>
            <a:pPr marL="285750" indent="-285750">
              <a:buFont typeface="Wingdings" panose="05000000000000000000" pitchFamily="2" charset="2"/>
              <a:buChar char="Ø"/>
            </a:pPr>
            <a:r>
              <a:rPr lang="el-GR" sz="2200" dirty="0">
                <a:solidFill>
                  <a:schemeClr val="tx1"/>
                </a:solidFill>
                <a:latin typeface="Times New Roman" panose="02020603050405020304" pitchFamily="18" charset="0"/>
                <a:cs typeface="Times New Roman" panose="02020603050405020304" pitchFamily="18" charset="0"/>
              </a:rPr>
              <a:t>Το πάνω μέρος του διαγράμματος καταγράφεται το </a:t>
            </a:r>
            <a:r>
              <a:rPr lang="el-GR" sz="2200" b="1" dirty="0">
                <a:solidFill>
                  <a:schemeClr val="tx1"/>
                </a:solidFill>
                <a:latin typeface="Times New Roman" panose="02020603050405020304" pitchFamily="18" charset="0"/>
                <a:cs typeface="Times New Roman" panose="02020603050405020304" pitchFamily="18" charset="0"/>
              </a:rPr>
              <a:t>εύρος των</a:t>
            </a:r>
            <a:r>
              <a:rPr lang="en-US" sz="2200" b="1" dirty="0">
                <a:solidFill>
                  <a:schemeClr val="tx1"/>
                </a:solidFill>
                <a:latin typeface="Times New Roman" panose="02020603050405020304" pitchFamily="18" charset="0"/>
                <a:cs typeface="Times New Roman" panose="02020603050405020304" pitchFamily="18" charset="0"/>
              </a:rPr>
              <a:t> </a:t>
            </a:r>
            <a:r>
              <a:rPr lang="el-GR" sz="2200" b="1" dirty="0">
                <a:solidFill>
                  <a:schemeClr val="tx1"/>
                </a:solidFill>
                <a:latin typeface="Times New Roman" panose="02020603050405020304" pitchFamily="18" charset="0"/>
                <a:cs typeface="Times New Roman" panose="02020603050405020304" pitchFamily="18" charset="0"/>
              </a:rPr>
              <a:t>αναμενόμενων θερμοκρασιών σε επίπεδα σταθεροποίησης των εκπομπών</a:t>
            </a:r>
            <a:r>
              <a:rPr lang="en-US" sz="2200" b="1" dirty="0">
                <a:solidFill>
                  <a:schemeClr val="tx1"/>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a:t>
            </a:r>
            <a:r>
              <a:rPr lang="el-GR" sz="2200" dirty="0">
                <a:solidFill>
                  <a:schemeClr val="tx1"/>
                </a:solidFill>
                <a:latin typeface="Times New Roman" panose="02020603050405020304" pitchFamily="18" charset="0"/>
                <a:cs typeface="Times New Roman" panose="02020603050405020304" pitchFamily="18" charset="0"/>
              </a:rPr>
              <a:t>μεταξύ 400 </a:t>
            </a:r>
            <a:r>
              <a:rPr lang="el-GR" sz="2200" dirty="0" err="1">
                <a:solidFill>
                  <a:schemeClr val="tx1"/>
                </a:solidFill>
                <a:latin typeface="Times New Roman" panose="02020603050405020304" pitchFamily="18" charset="0"/>
                <a:cs typeface="Times New Roman" panose="02020603050405020304" pitchFamily="18" charset="0"/>
              </a:rPr>
              <a:t>ppm</a:t>
            </a:r>
            <a:r>
              <a:rPr lang="el-GR" sz="2200" dirty="0">
                <a:solidFill>
                  <a:schemeClr val="tx1"/>
                </a:solidFill>
                <a:latin typeface="Times New Roman" panose="02020603050405020304" pitchFamily="18" charset="0"/>
                <a:cs typeface="Times New Roman" panose="02020603050405020304" pitchFamily="18" charset="0"/>
              </a:rPr>
              <a:t> και 750 </a:t>
            </a:r>
            <a:r>
              <a:rPr lang="el-GR" sz="2200" dirty="0" err="1">
                <a:solidFill>
                  <a:schemeClr val="tx1"/>
                </a:solidFill>
                <a:latin typeface="Times New Roman" panose="02020603050405020304" pitchFamily="18" charset="0"/>
                <a:cs typeface="Times New Roman" panose="02020603050405020304" pitchFamily="18" charset="0"/>
              </a:rPr>
              <a:t>ppm</a:t>
            </a:r>
            <a:r>
              <a:rPr lang="el-GR" sz="2200" dirty="0">
                <a:solidFill>
                  <a:schemeClr val="tx1"/>
                </a:solidFill>
                <a:latin typeface="Times New Roman" panose="02020603050405020304" pitchFamily="18" charset="0"/>
                <a:cs typeface="Times New Roman" panose="02020603050405020304" pitchFamily="18" charset="0"/>
              </a:rPr>
              <a:t> CO2e σε ισορροπία</a:t>
            </a:r>
            <a:r>
              <a:rPr lang="en-US" sz="2200" dirty="0">
                <a:solidFill>
                  <a:schemeClr val="tx1"/>
                </a:solidFill>
                <a:latin typeface="Times New Roman" panose="02020603050405020304" pitchFamily="18" charset="0"/>
                <a:cs typeface="Times New Roman" panose="02020603050405020304" pitchFamily="18" charset="0"/>
              </a:rPr>
              <a:t>)</a:t>
            </a:r>
            <a:r>
              <a:rPr lang="el-GR" sz="2200" dirty="0">
                <a:solidFill>
                  <a:schemeClr val="tx1"/>
                </a:solidFill>
                <a:latin typeface="Times New Roman" panose="02020603050405020304" pitchFamily="18" charset="0"/>
                <a:cs typeface="Times New Roman" panose="02020603050405020304" pitchFamily="18" charset="0"/>
              </a:rPr>
              <a:t> και διαστήματα πιθανοτήτων για αυξήσεις της θερμοκρασίας</a:t>
            </a:r>
            <a:br>
              <a:rPr lang="en-US" sz="2200" dirty="0">
                <a:solidFill>
                  <a:schemeClr val="tx1"/>
                </a:solidFill>
                <a:latin typeface="Times New Roman" panose="02020603050405020304" pitchFamily="18" charset="0"/>
                <a:cs typeface="Times New Roman" panose="02020603050405020304" pitchFamily="18" charset="0"/>
              </a:rPr>
            </a:br>
            <a:br>
              <a:rPr lang="en-US" sz="2200" dirty="0">
                <a:solidFill>
                  <a:schemeClr val="tx1"/>
                </a:solidFill>
                <a:latin typeface="Times New Roman" panose="02020603050405020304" pitchFamily="18" charset="0"/>
                <a:cs typeface="Times New Roman" panose="02020603050405020304" pitchFamily="18" charset="0"/>
              </a:rPr>
            </a:br>
            <a:br>
              <a:rPr lang="el-GR" sz="1400" dirty="0">
                <a:solidFill>
                  <a:schemeClr val="tx1"/>
                </a:solidFill>
                <a:latin typeface="Times New Roman" panose="02020603050405020304" pitchFamily="18" charset="0"/>
                <a:cs typeface="Times New Roman" panose="02020603050405020304" pitchFamily="18" charset="0"/>
              </a:rPr>
            </a:br>
            <a:br>
              <a:rPr lang="el-GR" sz="1400" dirty="0">
                <a:solidFill>
                  <a:schemeClr val="tx1"/>
                </a:solidFill>
                <a:latin typeface="Times New Roman" panose="02020603050405020304" pitchFamily="18" charset="0"/>
                <a:cs typeface="Times New Roman" panose="02020603050405020304" pitchFamily="18" charset="0"/>
              </a:rPr>
            </a:br>
            <a:endParaRPr lang="el-GR" sz="1400" dirty="0">
              <a:solidFill>
                <a:schemeClr val="tx1"/>
              </a:solidFill>
              <a:latin typeface="Times New Roman" panose="02020603050405020304" pitchFamily="18" charset="0"/>
              <a:cs typeface="Times New Roman" panose="02020603050405020304" pitchFamily="18" charset="0"/>
            </a:endParaRPr>
          </a:p>
        </p:txBody>
      </p:sp>
      <p:pic>
        <p:nvPicPr>
          <p:cNvPr id="6" name="Θέση περιεχομένου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865715" y="0"/>
            <a:ext cx="6326285" cy="6858000"/>
          </a:xfrm>
        </p:spPr>
      </p:pic>
      <p:sp>
        <p:nvSpPr>
          <p:cNvPr id="3" name="TextBox 2"/>
          <p:cNvSpPr txBox="1"/>
          <p:nvPr/>
        </p:nvSpPr>
        <p:spPr>
          <a:xfrm>
            <a:off x="173056" y="2270773"/>
            <a:ext cx="5554884" cy="1446550"/>
          </a:xfrm>
          <a:prstGeom prst="rect">
            <a:avLst/>
          </a:prstGeom>
          <a:noFill/>
        </p:spPr>
        <p:txBody>
          <a:bodyPr wrap="square" rtlCol="0">
            <a:spAutoFit/>
          </a:bodyPr>
          <a:lstStyle/>
          <a:p>
            <a:pPr marL="285750" indent="-285750">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Το κάτω μέρος του διαγράμματος απεικονίζεται το </a:t>
            </a:r>
            <a:r>
              <a:rPr lang="el-GR" sz="2000" b="1" dirty="0">
                <a:latin typeface="Times New Roman" panose="02020603050405020304" pitchFamily="18" charset="0"/>
                <a:cs typeface="Times New Roman" panose="02020603050405020304" pitchFamily="18" charset="0"/>
              </a:rPr>
              <a:t>εύρος των επιπτώσεων </a:t>
            </a:r>
            <a:r>
              <a:rPr lang="el-GR" sz="2000" dirty="0">
                <a:latin typeface="Times New Roman" panose="02020603050405020304" pitchFamily="18" charset="0"/>
                <a:cs typeface="Times New Roman" panose="02020603050405020304" pitchFamily="18" charset="0"/>
              </a:rPr>
              <a:t>που αναμένονται σε διαφορετικά επίπεδα θέρμανσης </a:t>
            </a:r>
            <a:br>
              <a:rPr lang="el-GR" sz="2000" dirty="0">
                <a:solidFill>
                  <a:srgbClr val="000000"/>
                </a:solidFill>
                <a:latin typeface="Times New Roman" panose="02020603050405020304" pitchFamily="18" charset="0"/>
                <a:cs typeface="Times New Roman" panose="02020603050405020304" pitchFamily="18" charset="0"/>
              </a:rPr>
            </a:br>
            <a:br>
              <a:rPr lang="el-GR" sz="1400" dirty="0">
                <a:latin typeface="Times New Roman" panose="02020603050405020304" pitchFamily="18" charset="0"/>
                <a:cs typeface="Times New Roman" panose="02020603050405020304" pitchFamily="18" charset="0"/>
              </a:rPr>
            </a:br>
            <a:endParaRPr lang="el-GR" sz="1400" dirty="0">
              <a:latin typeface="Times New Roman" panose="02020603050405020304" pitchFamily="18" charset="0"/>
              <a:cs typeface="Times New Roman" panose="02020603050405020304" pitchFamily="18" charset="0"/>
            </a:endParaRPr>
          </a:p>
        </p:txBody>
      </p:sp>
      <p:graphicFrame>
        <p:nvGraphicFramePr>
          <p:cNvPr id="5" name="Πίνακας 4"/>
          <p:cNvGraphicFramePr>
            <a:graphicFrameLocks noGrp="1"/>
          </p:cNvGraphicFramePr>
          <p:nvPr>
            <p:extLst>
              <p:ext uri="{D42A27DB-BD31-4B8C-83A1-F6EECF244321}">
                <p14:modId xmlns:p14="http://schemas.microsoft.com/office/powerpoint/2010/main" val="667303960"/>
              </p:ext>
            </p:extLst>
          </p:nvPr>
        </p:nvGraphicFramePr>
        <p:xfrm>
          <a:off x="432301" y="3484605"/>
          <a:ext cx="5173735" cy="1958845"/>
        </p:xfrm>
        <a:graphic>
          <a:graphicData uri="http://schemas.openxmlformats.org/drawingml/2006/table">
            <a:tbl>
              <a:tblPr firstRow="1" bandRow="1">
                <a:tableStyleId>{5C22544A-7EE6-4342-B048-85BDC9FD1C3A}</a:tableStyleId>
              </a:tblPr>
              <a:tblGrid>
                <a:gridCol w="739105">
                  <a:extLst>
                    <a:ext uri="{9D8B030D-6E8A-4147-A177-3AD203B41FA5}">
                      <a16:colId xmlns:a16="http://schemas.microsoft.com/office/drawing/2014/main" val="20000"/>
                    </a:ext>
                  </a:extLst>
                </a:gridCol>
                <a:gridCol w="739105">
                  <a:extLst>
                    <a:ext uri="{9D8B030D-6E8A-4147-A177-3AD203B41FA5}">
                      <a16:colId xmlns:a16="http://schemas.microsoft.com/office/drawing/2014/main" val="20001"/>
                    </a:ext>
                  </a:extLst>
                </a:gridCol>
                <a:gridCol w="739105">
                  <a:extLst>
                    <a:ext uri="{9D8B030D-6E8A-4147-A177-3AD203B41FA5}">
                      <a16:colId xmlns:a16="http://schemas.microsoft.com/office/drawing/2014/main" val="20002"/>
                    </a:ext>
                  </a:extLst>
                </a:gridCol>
                <a:gridCol w="739105">
                  <a:extLst>
                    <a:ext uri="{9D8B030D-6E8A-4147-A177-3AD203B41FA5}">
                      <a16:colId xmlns:a16="http://schemas.microsoft.com/office/drawing/2014/main" val="20003"/>
                    </a:ext>
                  </a:extLst>
                </a:gridCol>
                <a:gridCol w="739105">
                  <a:extLst>
                    <a:ext uri="{9D8B030D-6E8A-4147-A177-3AD203B41FA5}">
                      <a16:colId xmlns:a16="http://schemas.microsoft.com/office/drawing/2014/main" val="20004"/>
                    </a:ext>
                  </a:extLst>
                </a:gridCol>
                <a:gridCol w="739105">
                  <a:extLst>
                    <a:ext uri="{9D8B030D-6E8A-4147-A177-3AD203B41FA5}">
                      <a16:colId xmlns:a16="http://schemas.microsoft.com/office/drawing/2014/main" val="20005"/>
                    </a:ext>
                  </a:extLst>
                </a:gridCol>
                <a:gridCol w="739105">
                  <a:extLst>
                    <a:ext uri="{9D8B030D-6E8A-4147-A177-3AD203B41FA5}">
                      <a16:colId xmlns:a16="http://schemas.microsoft.com/office/drawing/2014/main" val="20006"/>
                    </a:ext>
                  </a:extLst>
                </a:gridCol>
              </a:tblGrid>
              <a:tr h="367734">
                <a:tc>
                  <a:txBody>
                    <a:bodyPr/>
                    <a:lstStyle/>
                    <a:p>
                      <a:r>
                        <a:rPr lang="en-US" sz="1200" dirty="0">
                          <a:latin typeface="Times New Roman" panose="02020603050405020304" pitchFamily="18" charset="0"/>
                          <a:cs typeface="Times New Roman" panose="02020603050405020304" pitchFamily="18" charset="0"/>
                        </a:rPr>
                        <a:t>ppm (CO2e)</a:t>
                      </a:r>
                      <a:r>
                        <a:rPr lang="en-US" sz="1200" baseline="0" dirty="0">
                          <a:latin typeface="Times New Roman" panose="02020603050405020304" pitchFamily="18" charset="0"/>
                          <a:cs typeface="Times New Roman" panose="02020603050405020304" pitchFamily="18" charset="0"/>
                        </a:rPr>
                        <a:t> </a:t>
                      </a:r>
                      <a:endParaRPr lang="el-GR" sz="1200" dirty="0">
                        <a:latin typeface="Times New Roman" panose="02020603050405020304" pitchFamily="18" charset="0"/>
                        <a:cs typeface="Times New Roman" panose="02020603050405020304" pitchFamily="18" charset="0"/>
                      </a:endParaRPr>
                    </a:p>
                  </a:txBody>
                  <a:tcPr/>
                </a:tc>
                <a:tc>
                  <a:txBody>
                    <a:bodyPr/>
                    <a:lstStyle/>
                    <a:p>
                      <a:r>
                        <a:rPr lang="el-GR" sz="1200" dirty="0"/>
                        <a:t>2</a:t>
                      </a:r>
                      <a:r>
                        <a:rPr lang="el-GR" sz="1200" baseline="30000" dirty="0"/>
                        <a:t>ο</a:t>
                      </a:r>
                      <a:r>
                        <a:rPr lang="el-GR" sz="1200" dirty="0"/>
                        <a:t> </a:t>
                      </a:r>
                      <a:r>
                        <a:rPr lang="en-US" sz="1200" dirty="0"/>
                        <a:t>C</a:t>
                      </a:r>
                      <a:endParaRPr lang="el-GR" sz="1200" dirty="0"/>
                    </a:p>
                  </a:txBody>
                  <a:tcPr/>
                </a:tc>
                <a:tc>
                  <a:txBody>
                    <a:bodyPr/>
                    <a:lstStyle/>
                    <a:p>
                      <a:r>
                        <a:rPr lang="el-GR" sz="1200" dirty="0"/>
                        <a:t>3</a:t>
                      </a:r>
                      <a:r>
                        <a:rPr lang="el-GR" sz="1200" baseline="30000" dirty="0"/>
                        <a:t>ο</a:t>
                      </a:r>
                      <a:r>
                        <a:rPr lang="el-GR" sz="1200" baseline="0" dirty="0"/>
                        <a:t> </a:t>
                      </a:r>
                      <a:r>
                        <a:rPr lang="en-US" sz="1200" dirty="0"/>
                        <a:t>C</a:t>
                      </a:r>
                      <a:endParaRPr lang="el-GR" sz="1200" dirty="0"/>
                    </a:p>
                  </a:txBody>
                  <a:tcPr/>
                </a:tc>
                <a:tc>
                  <a:txBody>
                    <a:bodyPr/>
                    <a:lstStyle/>
                    <a:p>
                      <a:r>
                        <a:rPr lang="el-GR" sz="1200" dirty="0"/>
                        <a:t>4</a:t>
                      </a:r>
                      <a:r>
                        <a:rPr lang="el-GR" sz="1200" baseline="30000" dirty="0"/>
                        <a:t>ο</a:t>
                      </a:r>
                      <a:r>
                        <a:rPr lang="el-GR" sz="1200" dirty="0"/>
                        <a:t> </a:t>
                      </a:r>
                      <a:r>
                        <a:rPr lang="en-US" sz="1200" dirty="0"/>
                        <a:t>C</a:t>
                      </a:r>
                      <a:endParaRPr lang="el-GR" sz="1200" dirty="0"/>
                    </a:p>
                  </a:txBody>
                  <a:tcPr/>
                </a:tc>
                <a:tc>
                  <a:txBody>
                    <a:bodyPr/>
                    <a:lstStyle/>
                    <a:p>
                      <a:r>
                        <a:rPr lang="el-GR" sz="1200" dirty="0"/>
                        <a:t>5</a:t>
                      </a:r>
                      <a:r>
                        <a:rPr lang="el-GR" sz="1200" baseline="30000" dirty="0"/>
                        <a:t>ο</a:t>
                      </a:r>
                      <a:r>
                        <a:rPr lang="el-GR" sz="1200" dirty="0"/>
                        <a:t> </a:t>
                      </a:r>
                      <a:r>
                        <a:rPr lang="en-US" sz="1200" dirty="0"/>
                        <a:t>C</a:t>
                      </a:r>
                      <a:endParaRPr lang="el-GR" sz="1200" dirty="0"/>
                    </a:p>
                  </a:txBody>
                  <a:tcPr/>
                </a:tc>
                <a:tc>
                  <a:txBody>
                    <a:bodyPr/>
                    <a:lstStyle/>
                    <a:p>
                      <a:r>
                        <a:rPr lang="el-GR" sz="1200" dirty="0"/>
                        <a:t>6</a:t>
                      </a:r>
                      <a:r>
                        <a:rPr lang="el-GR" sz="1200" baseline="30000" dirty="0"/>
                        <a:t>ο</a:t>
                      </a:r>
                      <a:r>
                        <a:rPr lang="el-GR" sz="1200" dirty="0"/>
                        <a:t> </a:t>
                      </a:r>
                      <a:r>
                        <a:rPr lang="en-US" sz="1200" dirty="0"/>
                        <a:t>C</a:t>
                      </a:r>
                      <a:endParaRPr lang="el-GR" sz="1200" dirty="0"/>
                    </a:p>
                  </a:txBody>
                  <a:tcPr/>
                </a:tc>
                <a:tc>
                  <a:txBody>
                    <a:bodyPr/>
                    <a:lstStyle/>
                    <a:p>
                      <a:r>
                        <a:rPr lang="el-GR" sz="1200" dirty="0"/>
                        <a:t>7</a:t>
                      </a:r>
                      <a:r>
                        <a:rPr lang="el-GR" sz="1200" baseline="30000" dirty="0"/>
                        <a:t>ο</a:t>
                      </a:r>
                      <a:r>
                        <a:rPr lang="el-GR" sz="1200" dirty="0"/>
                        <a:t> </a:t>
                      </a:r>
                      <a:r>
                        <a:rPr lang="en-US" sz="1200" dirty="0"/>
                        <a:t>C</a:t>
                      </a:r>
                      <a:endParaRPr lang="el-GR" sz="1200" dirty="0"/>
                    </a:p>
                  </a:txBody>
                  <a:tcPr/>
                </a:tc>
                <a:extLst>
                  <a:ext uri="{0D108BD9-81ED-4DB2-BD59-A6C34878D82A}">
                    <a16:rowId xmlns:a16="http://schemas.microsoft.com/office/drawing/2014/main" val="10000"/>
                  </a:ext>
                </a:extLst>
              </a:tr>
              <a:tr h="300329">
                <a:tc>
                  <a:txBody>
                    <a:bodyPr/>
                    <a:lstStyle/>
                    <a:p>
                      <a:r>
                        <a:rPr lang="el-GR" sz="1200" dirty="0"/>
                        <a:t>450</a:t>
                      </a:r>
                    </a:p>
                  </a:txBody>
                  <a:tcPr/>
                </a:tc>
                <a:tc>
                  <a:txBody>
                    <a:bodyPr/>
                    <a:lstStyle/>
                    <a:p>
                      <a:r>
                        <a:rPr lang="el-GR" sz="1200" dirty="0"/>
                        <a:t>78</a:t>
                      </a:r>
                    </a:p>
                  </a:txBody>
                  <a:tcPr/>
                </a:tc>
                <a:tc>
                  <a:txBody>
                    <a:bodyPr/>
                    <a:lstStyle/>
                    <a:p>
                      <a:r>
                        <a:rPr lang="el-GR" sz="1200" dirty="0"/>
                        <a:t>18</a:t>
                      </a:r>
                    </a:p>
                  </a:txBody>
                  <a:tcPr/>
                </a:tc>
                <a:tc>
                  <a:txBody>
                    <a:bodyPr/>
                    <a:lstStyle/>
                    <a:p>
                      <a:r>
                        <a:rPr lang="el-GR" sz="1200" dirty="0"/>
                        <a:t>3</a:t>
                      </a:r>
                    </a:p>
                  </a:txBody>
                  <a:tcPr/>
                </a:tc>
                <a:tc>
                  <a:txBody>
                    <a:bodyPr/>
                    <a:lstStyle/>
                    <a:p>
                      <a:r>
                        <a:rPr lang="el-GR" sz="1200" dirty="0"/>
                        <a:t>1</a:t>
                      </a:r>
                    </a:p>
                  </a:txBody>
                  <a:tcPr/>
                </a:tc>
                <a:tc>
                  <a:txBody>
                    <a:bodyPr/>
                    <a:lstStyle/>
                    <a:p>
                      <a:r>
                        <a:rPr lang="el-GR" sz="1200" dirty="0"/>
                        <a:t>0</a:t>
                      </a:r>
                    </a:p>
                  </a:txBody>
                  <a:tcPr/>
                </a:tc>
                <a:tc>
                  <a:txBody>
                    <a:bodyPr/>
                    <a:lstStyle/>
                    <a:p>
                      <a:r>
                        <a:rPr lang="el-GR" sz="1200" dirty="0"/>
                        <a:t>0</a:t>
                      </a:r>
                    </a:p>
                  </a:txBody>
                  <a:tcPr/>
                </a:tc>
                <a:extLst>
                  <a:ext uri="{0D108BD9-81ED-4DB2-BD59-A6C34878D82A}">
                    <a16:rowId xmlns:a16="http://schemas.microsoft.com/office/drawing/2014/main" val="10001"/>
                  </a:ext>
                </a:extLst>
              </a:tr>
              <a:tr h="300329">
                <a:tc>
                  <a:txBody>
                    <a:bodyPr/>
                    <a:lstStyle/>
                    <a:p>
                      <a:r>
                        <a:rPr lang="el-GR" sz="1200" dirty="0"/>
                        <a:t>500</a:t>
                      </a:r>
                    </a:p>
                  </a:txBody>
                  <a:tcPr/>
                </a:tc>
                <a:tc>
                  <a:txBody>
                    <a:bodyPr/>
                    <a:lstStyle/>
                    <a:p>
                      <a:r>
                        <a:rPr lang="el-GR" sz="1200" dirty="0"/>
                        <a:t>96</a:t>
                      </a:r>
                    </a:p>
                  </a:txBody>
                  <a:tcPr/>
                </a:tc>
                <a:tc>
                  <a:txBody>
                    <a:bodyPr/>
                    <a:lstStyle/>
                    <a:p>
                      <a:r>
                        <a:rPr lang="el-GR" sz="1200" dirty="0"/>
                        <a:t>44</a:t>
                      </a:r>
                    </a:p>
                  </a:txBody>
                  <a:tcPr/>
                </a:tc>
                <a:tc>
                  <a:txBody>
                    <a:bodyPr/>
                    <a:lstStyle/>
                    <a:p>
                      <a:r>
                        <a:rPr lang="el-GR" sz="1200" dirty="0"/>
                        <a:t>11</a:t>
                      </a:r>
                    </a:p>
                  </a:txBody>
                  <a:tcPr/>
                </a:tc>
                <a:tc>
                  <a:txBody>
                    <a:bodyPr/>
                    <a:lstStyle/>
                    <a:p>
                      <a:r>
                        <a:rPr lang="el-GR" sz="1200" dirty="0"/>
                        <a:t>3</a:t>
                      </a:r>
                    </a:p>
                  </a:txBody>
                  <a:tcPr/>
                </a:tc>
                <a:tc>
                  <a:txBody>
                    <a:bodyPr/>
                    <a:lstStyle/>
                    <a:p>
                      <a:r>
                        <a:rPr lang="el-GR" sz="1200" dirty="0"/>
                        <a:t>1</a:t>
                      </a:r>
                    </a:p>
                  </a:txBody>
                  <a:tcPr/>
                </a:tc>
                <a:tc>
                  <a:txBody>
                    <a:bodyPr/>
                    <a:lstStyle/>
                    <a:p>
                      <a:r>
                        <a:rPr lang="el-GR" sz="1200" dirty="0"/>
                        <a:t>0</a:t>
                      </a:r>
                    </a:p>
                  </a:txBody>
                  <a:tcPr/>
                </a:tc>
                <a:extLst>
                  <a:ext uri="{0D108BD9-81ED-4DB2-BD59-A6C34878D82A}">
                    <a16:rowId xmlns:a16="http://schemas.microsoft.com/office/drawing/2014/main" val="10002"/>
                  </a:ext>
                </a:extLst>
              </a:tr>
              <a:tr h="300329">
                <a:tc>
                  <a:txBody>
                    <a:bodyPr/>
                    <a:lstStyle/>
                    <a:p>
                      <a:r>
                        <a:rPr lang="el-GR" sz="1200" dirty="0"/>
                        <a:t>550</a:t>
                      </a:r>
                    </a:p>
                  </a:txBody>
                  <a:tcPr/>
                </a:tc>
                <a:tc>
                  <a:txBody>
                    <a:bodyPr/>
                    <a:lstStyle/>
                    <a:p>
                      <a:r>
                        <a:rPr lang="el-GR" sz="1200" dirty="0"/>
                        <a:t>99</a:t>
                      </a:r>
                    </a:p>
                  </a:txBody>
                  <a:tcPr/>
                </a:tc>
                <a:tc>
                  <a:txBody>
                    <a:bodyPr/>
                    <a:lstStyle/>
                    <a:p>
                      <a:r>
                        <a:rPr lang="el-GR" sz="1200" dirty="0"/>
                        <a:t>69</a:t>
                      </a:r>
                    </a:p>
                  </a:txBody>
                  <a:tcPr/>
                </a:tc>
                <a:tc>
                  <a:txBody>
                    <a:bodyPr/>
                    <a:lstStyle/>
                    <a:p>
                      <a:r>
                        <a:rPr lang="el-GR" sz="1200" dirty="0"/>
                        <a:t>24</a:t>
                      </a:r>
                    </a:p>
                  </a:txBody>
                  <a:tcPr/>
                </a:tc>
                <a:tc>
                  <a:txBody>
                    <a:bodyPr/>
                    <a:lstStyle/>
                    <a:p>
                      <a:r>
                        <a:rPr lang="el-GR" sz="1200" dirty="0"/>
                        <a:t>7</a:t>
                      </a:r>
                    </a:p>
                  </a:txBody>
                  <a:tcPr/>
                </a:tc>
                <a:tc>
                  <a:txBody>
                    <a:bodyPr/>
                    <a:lstStyle/>
                    <a:p>
                      <a:r>
                        <a:rPr lang="el-GR" sz="1200" dirty="0"/>
                        <a:t>2</a:t>
                      </a:r>
                    </a:p>
                  </a:txBody>
                  <a:tcPr/>
                </a:tc>
                <a:tc>
                  <a:txBody>
                    <a:bodyPr/>
                    <a:lstStyle/>
                    <a:p>
                      <a:r>
                        <a:rPr lang="el-GR" sz="1200" dirty="0"/>
                        <a:t>1</a:t>
                      </a:r>
                    </a:p>
                  </a:txBody>
                  <a:tcPr/>
                </a:tc>
                <a:extLst>
                  <a:ext uri="{0D108BD9-81ED-4DB2-BD59-A6C34878D82A}">
                    <a16:rowId xmlns:a16="http://schemas.microsoft.com/office/drawing/2014/main" val="10003"/>
                  </a:ext>
                </a:extLst>
              </a:tr>
              <a:tr h="300329">
                <a:tc>
                  <a:txBody>
                    <a:bodyPr/>
                    <a:lstStyle/>
                    <a:p>
                      <a:r>
                        <a:rPr lang="el-GR" sz="1200" dirty="0"/>
                        <a:t>650</a:t>
                      </a:r>
                    </a:p>
                  </a:txBody>
                  <a:tcPr/>
                </a:tc>
                <a:tc>
                  <a:txBody>
                    <a:bodyPr/>
                    <a:lstStyle/>
                    <a:p>
                      <a:r>
                        <a:rPr lang="el-GR" sz="1200" dirty="0"/>
                        <a:t>100</a:t>
                      </a:r>
                    </a:p>
                  </a:txBody>
                  <a:tcPr/>
                </a:tc>
                <a:tc>
                  <a:txBody>
                    <a:bodyPr/>
                    <a:lstStyle/>
                    <a:p>
                      <a:r>
                        <a:rPr lang="el-GR" sz="1200" dirty="0"/>
                        <a:t>94</a:t>
                      </a:r>
                    </a:p>
                  </a:txBody>
                  <a:tcPr/>
                </a:tc>
                <a:tc>
                  <a:txBody>
                    <a:bodyPr/>
                    <a:lstStyle/>
                    <a:p>
                      <a:r>
                        <a:rPr lang="el-GR" sz="1200" dirty="0"/>
                        <a:t>58</a:t>
                      </a:r>
                    </a:p>
                  </a:txBody>
                  <a:tcPr/>
                </a:tc>
                <a:tc>
                  <a:txBody>
                    <a:bodyPr/>
                    <a:lstStyle/>
                    <a:p>
                      <a:r>
                        <a:rPr lang="el-GR" sz="1200" dirty="0"/>
                        <a:t>24</a:t>
                      </a:r>
                    </a:p>
                  </a:txBody>
                  <a:tcPr/>
                </a:tc>
                <a:tc>
                  <a:txBody>
                    <a:bodyPr/>
                    <a:lstStyle/>
                    <a:p>
                      <a:r>
                        <a:rPr lang="el-GR" sz="1200" dirty="0"/>
                        <a:t>9</a:t>
                      </a:r>
                    </a:p>
                  </a:txBody>
                  <a:tcPr/>
                </a:tc>
                <a:tc>
                  <a:txBody>
                    <a:bodyPr/>
                    <a:lstStyle/>
                    <a:p>
                      <a:r>
                        <a:rPr lang="el-GR" sz="1200" dirty="0"/>
                        <a:t>4</a:t>
                      </a:r>
                    </a:p>
                  </a:txBody>
                  <a:tcPr/>
                </a:tc>
                <a:extLst>
                  <a:ext uri="{0D108BD9-81ED-4DB2-BD59-A6C34878D82A}">
                    <a16:rowId xmlns:a16="http://schemas.microsoft.com/office/drawing/2014/main" val="10004"/>
                  </a:ext>
                </a:extLst>
              </a:tr>
              <a:tr h="300329">
                <a:tc>
                  <a:txBody>
                    <a:bodyPr/>
                    <a:lstStyle/>
                    <a:p>
                      <a:r>
                        <a:rPr lang="el-GR" sz="1200" dirty="0"/>
                        <a:t>750</a:t>
                      </a:r>
                    </a:p>
                  </a:txBody>
                  <a:tcPr/>
                </a:tc>
                <a:tc>
                  <a:txBody>
                    <a:bodyPr/>
                    <a:lstStyle/>
                    <a:p>
                      <a:r>
                        <a:rPr lang="el-GR" sz="1200" dirty="0"/>
                        <a:t>100</a:t>
                      </a:r>
                    </a:p>
                  </a:txBody>
                  <a:tcPr/>
                </a:tc>
                <a:tc>
                  <a:txBody>
                    <a:bodyPr/>
                    <a:lstStyle/>
                    <a:p>
                      <a:r>
                        <a:rPr lang="el-GR" sz="1200" dirty="0"/>
                        <a:t>99</a:t>
                      </a:r>
                    </a:p>
                  </a:txBody>
                  <a:tcPr/>
                </a:tc>
                <a:tc>
                  <a:txBody>
                    <a:bodyPr/>
                    <a:lstStyle/>
                    <a:p>
                      <a:r>
                        <a:rPr lang="el-GR" sz="1200" dirty="0"/>
                        <a:t>82</a:t>
                      </a:r>
                    </a:p>
                  </a:txBody>
                  <a:tcPr/>
                </a:tc>
                <a:tc>
                  <a:txBody>
                    <a:bodyPr/>
                    <a:lstStyle/>
                    <a:p>
                      <a:r>
                        <a:rPr lang="el-GR" sz="1200" dirty="0"/>
                        <a:t>47</a:t>
                      </a:r>
                    </a:p>
                  </a:txBody>
                  <a:tcPr/>
                </a:tc>
                <a:tc>
                  <a:txBody>
                    <a:bodyPr/>
                    <a:lstStyle/>
                    <a:p>
                      <a:r>
                        <a:rPr lang="el-GR" sz="1200" dirty="0"/>
                        <a:t>22</a:t>
                      </a:r>
                    </a:p>
                  </a:txBody>
                  <a:tcPr/>
                </a:tc>
                <a:tc>
                  <a:txBody>
                    <a:bodyPr/>
                    <a:lstStyle/>
                    <a:p>
                      <a:r>
                        <a:rPr lang="el-GR" sz="1200" dirty="0"/>
                        <a:t>9</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0217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96562" y="247135"/>
            <a:ext cx="9366422" cy="1260389"/>
          </a:xfrm>
        </p:spPr>
        <p:txBody>
          <a:bodyPr>
            <a:noAutofit/>
          </a:bodyPr>
          <a:lstStyle/>
          <a:p>
            <a:r>
              <a:rPr lang="el-GR" sz="2400" dirty="0">
                <a:latin typeface="Times New Roman" panose="02020603050405020304" pitchFamily="18" charset="0"/>
                <a:cs typeface="Times New Roman" panose="02020603050405020304" pitchFamily="18" charset="0"/>
              </a:rPr>
              <a:t>Οι συνέπειες των κλιματικών αλλαγών δεν είναι ίσα κατανεμημένες – οι φτωχότερες</a:t>
            </a:r>
            <a:r>
              <a:rPr lang="en-US"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χώρες και οι φτωχότεροι άνθρωποι θα υποφέρουν νωρίτερα και περισσότερο</a:t>
            </a:r>
          </a:p>
        </p:txBody>
      </p:sp>
      <p:sp>
        <p:nvSpPr>
          <p:cNvPr id="3" name="Θέση περιεχομένου 2"/>
          <p:cNvSpPr>
            <a:spLocks noGrp="1"/>
          </p:cNvSpPr>
          <p:nvPr>
            <p:ph idx="1"/>
          </p:nvPr>
        </p:nvSpPr>
        <p:spPr>
          <a:xfrm>
            <a:off x="210298" y="1614616"/>
            <a:ext cx="9568249" cy="5243384"/>
          </a:xfrm>
        </p:spPr>
        <p:txBody>
          <a:bodyPr>
            <a:noAutofit/>
          </a:bodyPr>
          <a:lstStyle/>
          <a:p>
            <a:pPr>
              <a:lnSpc>
                <a:spcPct val="120000"/>
              </a:lnSpc>
            </a:pPr>
            <a:r>
              <a:rPr lang="el-GR" sz="1600" dirty="0">
                <a:solidFill>
                  <a:schemeClr val="tx1"/>
                </a:solidFill>
                <a:latin typeface="Times New Roman" panose="02020603050405020304" pitchFamily="18" charset="0"/>
                <a:cs typeface="Times New Roman" panose="02020603050405020304" pitchFamily="18" charset="0"/>
              </a:rPr>
              <a:t>Στις λιγότερο αναπτυγμένες χώρες</a:t>
            </a:r>
            <a:r>
              <a:rPr lang="en-US" sz="1600" dirty="0">
                <a:solidFill>
                  <a:schemeClr val="tx1"/>
                </a:solidFill>
                <a:latin typeface="Times New Roman" panose="02020603050405020304" pitchFamily="18" charset="0"/>
                <a:cs typeface="Times New Roman" panose="02020603050405020304" pitchFamily="18" charset="0"/>
              </a:rPr>
              <a:t> </a:t>
            </a:r>
            <a:r>
              <a:rPr lang="el-GR" sz="1600" dirty="0">
                <a:solidFill>
                  <a:schemeClr val="tx1"/>
                </a:solidFill>
                <a:latin typeface="Times New Roman" panose="02020603050405020304" pitchFamily="18" charset="0"/>
                <a:cs typeface="Times New Roman" panose="02020603050405020304" pitchFamily="18" charset="0"/>
              </a:rPr>
              <a:t>που αντιμετωπίζουν</a:t>
            </a:r>
            <a:r>
              <a:rPr lang="en-US" sz="1600" dirty="0">
                <a:solidFill>
                  <a:schemeClr val="tx1"/>
                </a:solidFill>
                <a:latin typeface="Times New Roman" panose="02020603050405020304" pitchFamily="18" charset="0"/>
                <a:cs typeface="Times New Roman" panose="02020603050405020304" pitchFamily="18" charset="0"/>
              </a:rPr>
              <a:t> </a:t>
            </a:r>
            <a:r>
              <a:rPr lang="el-GR" sz="1600" dirty="0">
                <a:solidFill>
                  <a:schemeClr val="tx1"/>
                </a:solidFill>
                <a:latin typeface="Times New Roman" panose="02020603050405020304" pitchFamily="18" charset="0"/>
                <a:cs typeface="Times New Roman" panose="02020603050405020304" pitchFamily="18" charset="0"/>
              </a:rPr>
              <a:t>ένα γεωγραφικό μειονέκτημα</a:t>
            </a:r>
            <a:r>
              <a:rPr lang="en-US" sz="1600" dirty="0">
                <a:solidFill>
                  <a:schemeClr val="tx1"/>
                </a:solidFill>
                <a:latin typeface="Times New Roman" panose="02020603050405020304" pitchFamily="18" charset="0"/>
                <a:cs typeface="Times New Roman" panose="02020603050405020304" pitchFamily="18" charset="0"/>
              </a:rPr>
              <a:t>, </a:t>
            </a:r>
            <a:r>
              <a:rPr lang="el-GR" sz="1600" dirty="0">
                <a:solidFill>
                  <a:schemeClr val="tx1"/>
                </a:solidFill>
                <a:latin typeface="Times New Roman" panose="02020603050405020304" pitchFamily="18" charset="0"/>
                <a:cs typeface="Times New Roman" panose="02020603050405020304" pitchFamily="18" charset="0"/>
              </a:rPr>
              <a:t>είναι εξαρτημένες από τη γεωργία,</a:t>
            </a:r>
            <a:r>
              <a:rPr lang="en-US" sz="1600" dirty="0">
                <a:solidFill>
                  <a:schemeClr val="tx1"/>
                </a:solidFill>
                <a:latin typeface="Times New Roman" panose="02020603050405020304" pitchFamily="18" charset="0"/>
                <a:cs typeface="Times New Roman" panose="02020603050405020304" pitchFamily="18" charset="0"/>
              </a:rPr>
              <a:t> </a:t>
            </a:r>
            <a:r>
              <a:rPr lang="el-GR" sz="1600" dirty="0">
                <a:solidFill>
                  <a:schemeClr val="tx1"/>
                </a:solidFill>
                <a:latin typeface="Times New Roman" panose="02020603050405020304" pitchFamily="18" charset="0"/>
                <a:cs typeface="Times New Roman" panose="02020603050405020304" pitchFamily="18" charset="0"/>
              </a:rPr>
              <a:t>έχουν ανεπαρκή υγειονομική πρόνοια και χαμηλής ποιότητας</a:t>
            </a:r>
            <a:r>
              <a:rPr lang="en-US" sz="1600" dirty="0">
                <a:solidFill>
                  <a:schemeClr val="tx1"/>
                </a:solidFill>
                <a:latin typeface="Times New Roman" panose="02020603050405020304" pitchFamily="18" charset="0"/>
                <a:cs typeface="Times New Roman" panose="02020603050405020304" pitchFamily="18" charset="0"/>
              </a:rPr>
              <a:t> </a:t>
            </a:r>
            <a:r>
              <a:rPr lang="el-GR" sz="1600" dirty="0">
                <a:solidFill>
                  <a:schemeClr val="tx1"/>
                </a:solidFill>
                <a:latin typeface="Times New Roman" panose="02020603050405020304" pitchFamily="18" charset="0"/>
                <a:cs typeface="Times New Roman" panose="02020603050405020304" pitchFamily="18" charset="0"/>
              </a:rPr>
              <a:t>δημόσιες υπηρεσίες</a:t>
            </a:r>
            <a:r>
              <a:rPr lang="en-US" sz="1600" dirty="0">
                <a:solidFill>
                  <a:schemeClr val="tx1"/>
                </a:solidFill>
                <a:latin typeface="Times New Roman" panose="02020603050405020304" pitchFamily="18" charset="0"/>
                <a:cs typeface="Times New Roman" panose="02020603050405020304" pitchFamily="18" charset="0"/>
              </a:rPr>
              <a:t>, </a:t>
            </a:r>
            <a:r>
              <a:rPr lang="el-GR" sz="1600" dirty="0">
                <a:solidFill>
                  <a:schemeClr val="tx1"/>
                </a:solidFill>
                <a:latin typeface="Times New Roman" panose="02020603050405020304" pitchFamily="18" charset="0"/>
                <a:cs typeface="Times New Roman" panose="02020603050405020304" pitchFamily="18" charset="0"/>
              </a:rPr>
              <a:t>χαμηλό κατά κεφαλήν εισόδημα, η κλιματική αλλαγή είναι πιθανό να </a:t>
            </a:r>
            <a:r>
              <a:rPr lang="el-GR" sz="1600" b="1" dirty="0">
                <a:solidFill>
                  <a:schemeClr val="tx1"/>
                </a:solidFill>
                <a:latin typeface="Times New Roman" panose="02020603050405020304" pitchFamily="18" charset="0"/>
                <a:cs typeface="Times New Roman" panose="02020603050405020304" pitchFamily="18" charset="0"/>
              </a:rPr>
              <a:t>μειώσει ακόμη περισσότερο τα ήδη χαμηλά εισοδήματα</a:t>
            </a:r>
            <a:r>
              <a:rPr lang="el-GR" sz="1600" dirty="0">
                <a:solidFill>
                  <a:schemeClr val="tx1"/>
                </a:solidFill>
                <a:latin typeface="Times New Roman" panose="02020603050405020304" pitchFamily="18" charset="0"/>
                <a:cs typeface="Times New Roman" panose="02020603050405020304" pitchFamily="18" charset="0"/>
              </a:rPr>
              <a:t> και να </a:t>
            </a:r>
            <a:r>
              <a:rPr lang="el-GR" sz="1600" b="1" dirty="0">
                <a:solidFill>
                  <a:schemeClr val="tx1"/>
                </a:solidFill>
                <a:latin typeface="Times New Roman" panose="02020603050405020304" pitchFamily="18" charset="0"/>
                <a:cs typeface="Times New Roman" panose="02020603050405020304" pitchFamily="18" charset="0"/>
              </a:rPr>
              <a:t>αυξήσει τα ποσοστά των ασθενειών και των θανάτων </a:t>
            </a:r>
            <a:r>
              <a:rPr lang="el-GR" sz="1600" dirty="0">
                <a:solidFill>
                  <a:schemeClr val="tx1"/>
                </a:solidFill>
                <a:latin typeface="Times New Roman" panose="02020603050405020304" pitchFamily="18" charset="0"/>
                <a:cs typeface="Times New Roman" panose="02020603050405020304" pitchFamily="18" charset="0"/>
              </a:rPr>
              <a:t>στις χώρες αυτές. </a:t>
            </a:r>
          </a:p>
          <a:p>
            <a:pPr>
              <a:lnSpc>
                <a:spcPct val="120000"/>
              </a:lnSpc>
            </a:pPr>
            <a:r>
              <a:rPr lang="el-GR" sz="1600" dirty="0">
                <a:solidFill>
                  <a:schemeClr val="tx1"/>
                </a:solidFill>
                <a:latin typeface="Times New Roman" panose="02020603050405020304" pitchFamily="18" charset="0"/>
                <a:cs typeface="Times New Roman" panose="02020603050405020304" pitchFamily="18" charset="0"/>
              </a:rPr>
              <a:t>H κλιματική αλλαγή, μπορεί στην αρχή να έχει </a:t>
            </a:r>
            <a:r>
              <a:rPr lang="el-GR" sz="1600" b="1" dirty="0">
                <a:solidFill>
                  <a:schemeClr val="tx1"/>
                </a:solidFill>
                <a:latin typeface="Times New Roman" panose="02020603050405020304" pitchFamily="18" charset="0"/>
                <a:cs typeface="Times New Roman" panose="02020603050405020304" pitchFamily="18" charset="0"/>
              </a:rPr>
              <a:t>μικρές θετικές συνέπειες για κάποιες αναπτυγμένες χώρες</a:t>
            </a:r>
            <a:r>
              <a:rPr lang="el-GR" sz="1600" dirty="0">
                <a:solidFill>
                  <a:schemeClr val="tx1"/>
                </a:solidFill>
                <a:latin typeface="Times New Roman" panose="02020603050405020304" pitchFamily="18" charset="0"/>
                <a:cs typeface="Times New Roman" panose="02020603050405020304" pitchFamily="18" charset="0"/>
              </a:rPr>
              <a:t>, είναι όμως πιθανό να είναι πολύ καταστροφική στις πολύ υψηλότερες θερμοκρασίες που αναμένονται από τα μέσα μέχρι τα τέλη του αιώνα </a:t>
            </a:r>
          </a:p>
          <a:p>
            <a:pPr>
              <a:lnSpc>
                <a:spcPct val="120000"/>
              </a:lnSpc>
            </a:pPr>
            <a:r>
              <a:rPr lang="el-GR" sz="1600" dirty="0">
                <a:solidFill>
                  <a:schemeClr val="tx1"/>
                </a:solidFill>
                <a:latin typeface="Times New Roman" panose="02020603050405020304" pitchFamily="18" charset="0"/>
                <a:cs typeface="Times New Roman" panose="02020603050405020304" pitchFamily="18" charset="0"/>
              </a:rPr>
              <a:t>Σ’ ένα </a:t>
            </a:r>
            <a:r>
              <a:rPr lang="el-GR" sz="1600" b="1" dirty="0">
                <a:solidFill>
                  <a:schemeClr val="tx1"/>
                </a:solidFill>
                <a:latin typeface="Times New Roman" panose="02020603050405020304" pitchFamily="18" charset="0"/>
                <a:cs typeface="Times New Roman" panose="02020603050405020304" pitchFamily="18" charset="0"/>
              </a:rPr>
              <a:t>εύρος θερμοκρασιών 2-3</a:t>
            </a:r>
            <a:r>
              <a:rPr lang="el-GR" sz="1600" b="1" baseline="30000" dirty="0">
                <a:solidFill>
                  <a:schemeClr val="tx1"/>
                </a:solidFill>
                <a:latin typeface="Times New Roman" panose="02020603050405020304" pitchFamily="18" charset="0"/>
                <a:cs typeface="Times New Roman" panose="02020603050405020304" pitchFamily="18" charset="0"/>
              </a:rPr>
              <a:t>ο</a:t>
            </a:r>
            <a:r>
              <a:rPr lang="el-GR" sz="1600" b="1" dirty="0">
                <a:solidFill>
                  <a:schemeClr val="tx1"/>
                </a:solidFill>
                <a:latin typeface="Times New Roman" panose="02020603050405020304" pitchFamily="18" charset="0"/>
                <a:cs typeface="Times New Roman" panose="02020603050405020304" pitchFamily="18" charset="0"/>
              </a:rPr>
              <a:t> </a:t>
            </a:r>
            <a:r>
              <a:rPr lang="en-US" sz="1600" b="1" dirty="0">
                <a:solidFill>
                  <a:schemeClr val="tx1"/>
                </a:solidFill>
                <a:latin typeface="Times New Roman" panose="02020603050405020304" pitchFamily="18" charset="0"/>
                <a:cs typeface="Times New Roman" panose="02020603050405020304" pitchFamily="18" charset="0"/>
              </a:rPr>
              <a:t>C</a:t>
            </a:r>
            <a:r>
              <a:rPr lang="el-GR" sz="1600" dirty="0">
                <a:solidFill>
                  <a:schemeClr val="tx1"/>
                </a:solidFill>
                <a:latin typeface="Times New Roman" panose="02020603050405020304" pitchFamily="18" charset="0"/>
                <a:cs typeface="Times New Roman" panose="02020603050405020304" pitchFamily="18" charset="0"/>
              </a:rPr>
              <a:t>, το</a:t>
            </a:r>
            <a:r>
              <a:rPr lang="en-US" sz="1600" dirty="0">
                <a:solidFill>
                  <a:schemeClr val="tx1"/>
                </a:solidFill>
                <a:latin typeface="Times New Roman" panose="02020603050405020304" pitchFamily="18" charset="0"/>
                <a:cs typeface="Times New Roman" panose="02020603050405020304" pitchFamily="18" charset="0"/>
              </a:rPr>
              <a:t> </a:t>
            </a:r>
            <a:r>
              <a:rPr lang="el-GR" sz="1600" dirty="0">
                <a:solidFill>
                  <a:schemeClr val="tx1"/>
                </a:solidFill>
                <a:latin typeface="Times New Roman" panose="02020603050405020304" pitchFamily="18" charset="0"/>
                <a:cs typeface="Times New Roman" panose="02020603050405020304" pitchFamily="18" charset="0"/>
              </a:rPr>
              <a:t>κόστος της κλιματικής αλλαγής μπορεί να είναι ισοδύναμο με μια μόνιμη </a:t>
            </a:r>
            <a:r>
              <a:rPr lang="el-GR" sz="1600" b="1" dirty="0">
                <a:solidFill>
                  <a:schemeClr val="tx1"/>
                </a:solidFill>
                <a:latin typeface="Times New Roman" panose="02020603050405020304" pitchFamily="18" charset="0"/>
                <a:cs typeface="Times New Roman" panose="02020603050405020304" pitchFamily="18" charset="0"/>
              </a:rPr>
              <a:t>απώλεια του 0-3% περίπου της παγκόσμιας παραγωγής</a:t>
            </a:r>
            <a:r>
              <a:rPr lang="el-GR" sz="1600" dirty="0">
                <a:solidFill>
                  <a:schemeClr val="tx1"/>
                </a:solidFill>
                <a:latin typeface="Times New Roman" panose="02020603050405020304" pitchFamily="18" charset="0"/>
                <a:cs typeface="Times New Roman" panose="02020603050405020304" pitchFamily="18" charset="0"/>
              </a:rPr>
              <a:t>, σε σχέση με αυτή που θα είχε επιτευχθεί εάν δεν</a:t>
            </a:r>
            <a:r>
              <a:rPr lang="en-US" sz="1600" dirty="0">
                <a:solidFill>
                  <a:schemeClr val="tx1"/>
                </a:solidFill>
                <a:latin typeface="Times New Roman" panose="02020603050405020304" pitchFamily="18" charset="0"/>
                <a:cs typeface="Times New Roman" panose="02020603050405020304" pitchFamily="18" charset="0"/>
              </a:rPr>
              <a:t> </a:t>
            </a:r>
            <a:r>
              <a:rPr lang="el-GR" sz="1600" dirty="0">
                <a:solidFill>
                  <a:schemeClr val="tx1"/>
                </a:solidFill>
                <a:latin typeface="Times New Roman" panose="02020603050405020304" pitchFamily="18" charset="0"/>
                <a:cs typeface="Times New Roman" panose="02020603050405020304" pitchFamily="18" charset="0"/>
              </a:rPr>
              <a:t>υπήρχε η κλιματική αλλαγή </a:t>
            </a:r>
          </a:p>
          <a:p>
            <a:pPr>
              <a:lnSpc>
                <a:spcPct val="120000"/>
              </a:lnSpc>
            </a:pPr>
            <a:r>
              <a:rPr lang="el-GR" sz="1600" dirty="0">
                <a:solidFill>
                  <a:schemeClr val="tx1"/>
                </a:solidFill>
                <a:latin typeface="Times New Roman" panose="02020603050405020304" pitchFamily="18" charset="0"/>
                <a:cs typeface="Times New Roman" panose="02020603050405020304" pitchFamily="18" charset="0"/>
              </a:rPr>
              <a:t>Με μια αύξηση της μέσης παγκόσμιας </a:t>
            </a:r>
            <a:r>
              <a:rPr lang="el-GR" sz="1600" b="1" dirty="0">
                <a:solidFill>
                  <a:schemeClr val="tx1"/>
                </a:solidFill>
                <a:latin typeface="Times New Roman" panose="02020603050405020304" pitchFamily="18" charset="0"/>
                <a:cs typeface="Times New Roman" panose="02020603050405020304" pitchFamily="18" charset="0"/>
              </a:rPr>
              <a:t>θερμοκρασίας κατά 5-6</a:t>
            </a:r>
            <a:r>
              <a:rPr lang="el-GR" sz="1600" b="1" baseline="30000" dirty="0">
                <a:solidFill>
                  <a:schemeClr val="tx1"/>
                </a:solidFill>
                <a:latin typeface="Times New Roman" panose="02020603050405020304" pitchFamily="18" charset="0"/>
                <a:cs typeface="Times New Roman" panose="02020603050405020304" pitchFamily="18" charset="0"/>
              </a:rPr>
              <a:t>ο</a:t>
            </a:r>
            <a:r>
              <a:rPr lang="el-GR" sz="1600" b="1" dirty="0">
                <a:solidFill>
                  <a:schemeClr val="tx1"/>
                </a:solidFill>
                <a:latin typeface="Times New Roman" panose="02020603050405020304" pitchFamily="18" charset="0"/>
                <a:cs typeface="Times New Roman" panose="02020603050405020304" pitchFamily="18" charset="0"/>
              </a:rPr>
              <a:t> C </a:t>
            </a:r>
            <a:r>
              <a:rPr lang="el-GR" sz="1600" dirty="0">
                <a:solidFill>
                  <a:schemeClr val="tx1"/>
                </a:solidFill>
                <a:latin typeface="Times New Roman" panose="02020603050405020304" pitchFamily="18" charset="0"/>
                <a:cs typeface="Times New Roman" panose="02020603050405020304" pitchFamily="18" charset="0"/>
              </a:rPr>
              <a:t>–πολύ πιθανή στον επόμενο αιώνα– υπολογίζονται </a:t>
            </a:r>
            <a:r>
              <a:rPr lang="el-GR" sz="1600" b="1" dirty="0">
                <a:solidFill>
                  <a:schemeClr val="tx1"/>
                </a:solidFill>
                <a:latin typeface="Times New Roman" panose="02020603050405020304" pitchFamily="18" charset="0"/>
                <a:cs typeface="Times New Roman" panose="02020603050405020304" pitchFamily="18" charset="0"/>
              </a:rPr>
              <a:t>κατά μέσο όρο απώλειες ύψους 5-10% του παγκόσμιου ΑΕΠ</a:t>
            </a:r>
            <a:r>
              <a:rPr lang="el-GR" sz="1600" dirty="0">
                <a:solidFill>
                  <a:schemeClr val="tx1"/>
                </a:solidFill>
                <a:latin typeface="Times New Roman" panose="02020603050405020304" pitchFamily="18" charset="0"/>
                <a:cs typeface="Times New Roman" panose="02020603050405020304" pitchFamily="18" charset="0"/>
              </a:rPr>
              <a:t>, με τις </a:t>
            </a:r>
            <a:r>
              <a:rPr lang="el-GR" sz="1600" b="1" dirty="0">
                <a:solidFill>
                  <a:schemeClr val="tx1"/>
                </a:solidFill>
                <a:latin typeface="Times New Roman" panose="02020603050405020304" pitchFamily="18" charset="0"/>
                <a:cs typeface="Times New Roman" panose="02020603050405020304" pitchFamily="18" charset="0"/>
              </a:rPr>
              <a:t>φτωχότερες χώρες </a:t>
            </a:r>
            <a:r>
              <a:rPr lang="el-GR" sz="1600" dirty="0">
                <a:solidFill>
                  <a:schemeClr val="tx1"/>
                </a:solidFill>
                <a:latin typeface="Times New Roman" panose="02020603050405020304" pitchFamily="18" charset="0"/>
                <a:cs typeface="Times New Roman" panose="02020603050405020304" pitchFamily="18" charset="0"/>
              </a:rPr>
              <a:t>να αντιμετωπίζουν κόστη που ξεπερνούν το </a:t>
            </a:r>
            <a:r>
              <a:rPr lang="el-GR" sz="1600" b="1" dirty="0">
                <a:solidFill>
                  <a:schemeClr val="tx1"/>
                </a:solidFill>
                <a:latin typeface="Times New Roman" panose="02020603050405020304" pitchFamily="18" charset="0"/>
                <a:cs typeface="Times New Roman" panose="02020603050405020304" pitchFamily="18" charset="0"/>
              </a:rPr>
              <a:t>10% του ΑΕΠ </a:t>
            </a:r>
            <a:br>
              <a:rPr lang="el-GR" sz="1600" dirty="0">
                <a:solidFill>
                  <a:schemeClr val="tx1"/>
                </a:solidFill>
                <a:latin typeface="Times New Roman" panose="02020603050405020304" pitchFamily="18" charset="0"/>
                <a:cs typeface="Times New Roman" panose="02020603050405020304" pitchFamily="18" charset="0"/>
              </a:rPr>
            </a:br>
            <a:br>
              <a:rPr lang="el-GR" sz="1400" dirty="0">
                <a:latin typeface="Times New Roman" panose="02020603050405020304" pitchFamily="18" charset="0"/>
                <a:cs typeface="Times New Roman" panose="02020603050405020304" pitchFamily="18" charset="0"/>
              </a:rPr>
            </a:br>
            <a:br>
              <a:rPr lang="el-GR" sz="1400" dirty="0">
                <a:latin typeface="Times New Roman" panose="02020603050405020304" pitchFamily="18" charset="0"/>
                <a:cs typeface="Times New Roman" panose="02020603050405020304" pitchFamily="18" charset="0"/>
              </a:rPr>
            </a:br>
            <a:endParaRPr lang="el-G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6881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30199" y="345990"/>
            <a:ext cx="9183358" cy="980302"/>
          </a:xfrm>
        </p:spPr>
        <p:txBody>
          <a:bodyPr>
            <a:normAutofit/>
          </a:bodyPr>
          <a:lstStyle/>
          <a:p>
            <a:r>
              <a:rPr lang="el-GR" sz="2000" b="1" dirty="0">
                <a:latin typeface="Times New Roman" panose="02020603050405020304" pitchFamily="18" charset="0"/>
                <a:cs typeface="Times New Roman" panose="02020603050405020304" pitchFamily="18" charset="0"/>
              </a:rPr>
              <a:t>Το κόστος της σταθεροποίησης του κλίματος είναι σημαντικό αλλά διαχειρίσιμο. </a:t>
            </a:r>
            <a:br>
              <a:rPr lang="el-GR" sz="2000" b="1" dirty="0">
                <a:latin typeface="Times New Roman" panose="02020603050405020304" pitchFamily="18" charset="0"/>
                <a:cs typeface="Times New Roman" panose="02020603050405020304" pitchFamily="18" charset="0"/>
              </a:rPr>
            </a:br>
            <a:r>
              <a:rPr lang="el-GR" sz="2000" b="1" dirty="0">
                <a:latin typeface="Times New Roman" panose="02020603050405020304" pitchFamily="18" charset="0"/>
                <a:cs typeface="Times New Roman" panose="02020603050405020304" pitchFamily="18" charset="0"/>
              </a:rPr>
              <a:t>Η καθυστέρηση θα ήταν επικίνδυνη και πολύ πιο δαπανηρή</a:t>
            </a:r>
          </a:p>
        </p:txBody>
      </p:sp>
      <p:sp>
        <p:nvSpPr>
          <p:cNvPr id="3" name="Θέση περιεχομένου 2"/>
          <p:cNvSpPr>
            <a:spLocks noGrp="1"/>
          </p:cNvSpPr>
          <p:nvPr>
            <p:ph idx="1"/>
          </p:nvPr>
        </p:nvSpPr>
        <p:spPr>
          <a:xfrm>
            <a:off x="356058" y="1326292"/>
            <a:ext cx="9702342" cy="5245227"/>
          </a:xfrm>
        </p:spPr>
        <p:txBody>
          <a:bodyPr>
            <a:normAutofit/>
          </a:bodyPr>
          <a:lstStyle/>
          <a:p>
            <a:endParaRPr lang="el-GR" dirty="0"/>
          </a:p>
          <a:p>
            <a:pPr>
              <a:lnSpc>
                <a:spcPct val="120000"/>
              </a:lnSpc>
            </a:pPr>
            <a:r>
              <a:rPr lang="el-GR" sz="1900" dirty="0">
                <a:solidFill>
                  <a:schemeClr val="tx1"/>
                </a:solidFill>
                <a:latin typeface="Times New Roman" pitchFamily="18" charset="0"/>
                <a:cs typeface="Times New Roman" pitchFamily="18" charset="0"/>
              </a:rPr>
              <a:t>Οι κίνδυνοι των χειρότερων επιπτώσεων της κλιματικής αλλαγής μπορούν να μειωθούν σημαντικά, εάν τα επίπεδα αερίων του θερμοκηπίου στην ατμόσφαιρα μπορούν να σταθεροποιηθούν </a:t>
            </a:r>
            <a:r>
              <a:rPr lang="el-GR" sz="1900" b="1" dirty="0">
                <a:solidFill>
                  <a:schemeClr val="tx1"/>
                </a:solidFill>
                <a:latin typeface="Times New Roman" pitchFamily="18" charset="0"/>
                <a:cs typeface="Times New Roman" pitchFamily="18" charset="0"/>
              </a:rPr>
              <a:t>μεταξύ 450 και 550 </a:t>
            </a:r>
            <a:r>
              <a:rPr lang="el-GR" sz="1900" b="1" dirty="0" err="1">
                <a:solidFill>
                  <a:schemeClr val="tx1"/>
                </a:solidFill>
                <a:latin typeface="Times New Roman" pitchFamily="18" charset="0"/>
                <a:cs typeface="Times New Roman" pitchFamily="18" charset="0"/>
              </a:rPr>
              <a:t>ppm</a:t>
            </a:r>
            <a:r>
              <a:rPr lang="el-GR" sz="1900" b="1" dirty="0">
                <a:solidFill>
                  <a:schemeClr val="tx1"/>
                </a:solidFill>
                <a:latin typeface="Times New Roman" pitchFamily="18" charset="0"/>
                <a:cs typeface="Times New Roman" pitchFamily="18" charset="0"/>
              </a:rPr>
              <a:t> </a:t>
            </a:r>
            <a:r>
              <a:rPr lang="en-US" sz="1900" b="1" dirty="0">
                <a:solidFill>
                  <a:schemeClr val="tx1"/>
                </a:solidFill>
                <a:latin typeface="Times New Roman" pitchFamily="18" charset="0"/>
                <a:cs typeface="Times New Roman" pitchFamily="18" charset="0"/>
              </a:rPr>
              <a:t>CO2 </a:t>
            </a:r>
          </a:p>
          <a:p>
            <a:pPr>
              <a:lnSpc>
                <a:spcPct val="120000"/>
              </a:lnSpc>
            </a:pPr>
            <a:r>
              <a:rPr lang="el-GR" sz="1900" dirty="0">
                <a:solidFill>
                  <a:schemeClr val="tx1"/>
                </a:solidFill>
                <a:latin typeface="Times New Roman" pitchFamily="18" charset="0"/>
                <a:cs typeface="Times New Roman" pitchFamily="18" charset="0"/>
              </a:rPr>
              <a:t>Το </a:t>
            </a:r>
            <a:r>
              <a:rPr lang="el-GR" sz="1900" b="1" dirty="0">
                <a:solidFill>
                  <a:schemeClr val="tx1"/>
                </a:solidFill>
                <a:latin typeface="Times New Roman" pitchFamily="18" charset="0"/>
                <a:cs typeface="Times New Roman" pitchFamily="18" charset="0"/>
              </a:rPr>
              <a:t>τρέχον επίπεδο είναι 430 </a:t>
            </a:r>
            <a:r>
              <a:rPr lang="el-GR" sz="1900" b="1" dirty="0" err="1">
                <a:solidFill>
                  <a:schemeClr val="tx1"/>
                </a:solidFill>
                <a:latin typeface="Times New Roman" pitchFamily="18" charset="0"/>
                <a:cs typeface="Times New Roman" pitchFamily="18" charset="0"/>
              </a:rPr>
              <a:t>ppm</a:t>
            </a:r>
            <a:r>
              <a:rPr lang="el-GR" sz="1900" b="1" dirty="0">
                <a:solidFill>
                  <a:schemeClr val="tx1"/>
                </a:solidFill>
                <a:latin typeface="Times New Roman" pitchFamily="18" charset="0"/>
                <a:cs typeface="Times New Roman" pitchFamily="18" charset="0"/>
              </a:rPr>
              <a:t> CO</a:t>
            </a:r>
            <a:r>
              <a:rPr lang="en-US" sz="1900" b="1" dirty="0">
                <a:solidFill>
                  <a:schemeClr val="tx1"/>
                </a:solidFill>
                <a:latin typeface="Times New Roman" pitchFamily="18" charset="0"/>
                <a:cs typeface="Times New Roman" pitchFamily="18" charset="0"/>
              </a:rPr>
              <a:t>2</a:t>
            </a:r>
            <a:r>
              <a:rPr lang="el-GR" sz="1900" b="1" dirty="0">
                <a:solidFill>
                  <a:schemeClr val="tx1"/>
                </a:solidFill>
                <a:latin typeface="Times New Roman" pitchFamily="18" charset="0"/>
                <a:cs typeface="Times New Roman" pitchFamily="18" charset="0"/>
              </a:rPr>
              <a:t>e </a:t>
            </a:r>
            <a:r>
              <a:rPr lang="el-GR" sz="1900" dirty="0">
                <a:solidFill>
                  <a:schemeClr val="tx1"/>
                </a:solidFill>
                <a:latin typeface="Times New Roman" pitchFamily="18" charset="0"/>
                <a:cs typeface="Times New Roman" pitchFamily="18" charset="0"/>
              </a:rPr>
              <a:t>σήμερα και αυξάνεται σε περισσότερο από 2 </a:t>
            </a:r>
            <a:r>
              <a:rPr lang="el-GR" sz="1900" dirty="0" err="1">
                <a:solidFill>
                  <a:schemeClr val="tx1"/>
                </a:solidFill>
                <a:latin typeface="Times New Roman" pitchFamily="18" charset="0"/>
                <a:cs typeface="Times New Roman" pitchFamily="18" charset="0"/>
              </a:rPr>
              <a:t>ppm</a:t>
            </a:r>
            <a:r>
              <a:rPr lang="el-GR" sz="1900" dirty="0">
                <a:solidFill>
                  <a:schemeClr val="tx1"/>
                </a:solidFill>
                <a:latin typeface="Times New Roman" pitchFamily="18" charset="0"/>
                <a:cs typeface="Times New Roman" pitchFamily="18" charset="0"/>
              </a:rPr>
              <a:t> κάθε χρόνο</a:t>
            </a:r>
            <a:r>
              <a:rPr lang="en-US" sz="1900" dirty="0">
                <a:solidFill>
                  <a:schemeClr val="tx1"/>
                </a:solidFill>
                <a:latin typeface="Times New Roman" pitchFamily="18" charset="0"/>
                <a:cs typeface="Times New Roman" pitchFamily="18" charset="0"/>
              </a:rPr>
              <a:t>. H </a:t>
            </a:r>
            <a:r>
              <a:rPr lang="el-GR" sz="1900" dirty="0">
                <a:solidFill>
                  <a:schemeClr val="tx1"/>
                </a:solidFill>
                <a:latin typeface="Times New Roman" pitchFamily="18" charset="0"/>
                <a:cs typeface="Times New Roman" pitchFamily="18" charset="0"/>
              </a:rPr>
              <a:t>σταθεροποίηση εκπομπών σε αυτό το εύρος πρέπει να είναι </a:t>
            </a:r>
            <a:r>
              <a:rPr lang="el-GR" sz="1900" b="1" dirty="0">
                <a:solidFill>
                  <a:schemeClr val="tx1"/>
                </a:solidFill>
                <a:latin typeface="Times New Roman" pitchFamily="18" charset="0"/>
                <a:cs typeface="Times New Roman" pitchFamily="18" charset="0"/>
              </a:rPr>
              <a:t>τουλάχιστον 25% κάτω από τα σημερινά επίπεδα έως το 2050</a:t>
            </a:r>
            <a:r>
              <a:rPr lang="el-GR" sz="1900" dirty="0">
                <a:solidFill>
                  <a:schemeClr val="tx1"/>
                </a:solidFill>
                <a:latin typeface="Times New Roman" pitchFamily="18" charset="0"/>
                <a:cs typeface="Times New Roman" pitchFamily="18" charset="0"/>
              </a:rPr>
              <a:t>, και ίσως πολύ περισσότερο</a:t>
            </a:r>
            <a:endParaRPr lang="en-US" sz="1900" dirty="0">
              <a:solidFill>
                <a:schemeClr val="tx1"/>
              </a:solidFill>
              <a:latin typeface="Times New Roman" pitchFamily="18" charset="0"/>
              <a:cs typeface="Times New Roman" pitchFamily="18" charset="0"/>
            </a:endParaRPr>
          </a:p>
          <a:p>
            <a:pPr marL="0" indent="0">
              <a:buNone/>
            </a:pPr>
            <a:endParaRPr lang="en-US" sz="1900" dirty="0">
              <a:solidFill>
                <a:schemeClr val="tx1"/>
              </a:solidFill>
              <a:latin typeface="Times New Roman" pitchFamily="18" charset="0"/>
              <a:cs typeface="Times New Roman" pitchFamily="18" charset="0"/>
            </a:endParaRPr>
          </a:p>
          <a:p>
            <a:pPr marL="0" indent="0">
              <a:lnSpc>
                <a:spcPct val="110000"/>
              </a:lnSpc>
              <a:buNone/>
            </a:pPr>
            <a:r>
              <a:rPr lang="el-GR" sz="1900" dirty="0">
                <a:solidFill>
                  <a:schemeClr val="tx1"/>
                </a:solidFill>
                <a:latin typeface="Times New Roman" pitchFamily="18" charset="0"/>
                <a:cs typeface="Times New Roman" pitchFamily="18" charset="0"/>
              </a:rPr>
              <a:t>Η Έκθεση υπολογίζει το </a:t>
            </a:r>
            <a:r>
              <a:rPr lang="el-GR" sz="1900" b="1" dirty="0">
                <a:solidFill>
                  <a:schemeClr val="tx1"/>
                </a:solidFill>
                <a:latin typeface="Times New Roman" pitchFamily="18" charset="0"/>
                <a:cs typeface="Times New Roman" pitchFamily="18" charset="0"/>
              </a:rPr>
              <a:t>ετήσιο κόστος σταθεροποίησης στα 500-550 </a:t>
            </a:r>
            <a:r>
              <a:rPr lang="el-GR" sz="1900" b="1" dirty="0" err="1">
                <a:solidFill>
                  <a:schemeClr val="tx1"/>
                </a:solidFill>
                <a:latin typeface="Times New Roman" pitchFamily="18" charset="0"/>
                <a:cs typeface="Times New Roman" pitchFamily="18" charset="0"/>
              </a:rPr>
              <a:t>ppm</a:t>
            </a:r>
            <a:r>
              <a:rPr lang="el-GR" sz="1900" b="1" dirty="0">
                <a:solidFill>
                  <a:schemeClr val="tx1"/>
                </a:solidFill>
                <a:latin typeface="Times New Roman" pitchFamily="18" charset="0"/>
                <a:cs typeface="Times New Roman" pitchFamily="18" charset="0"/>
              </a:rPr>
              <a:t> CO2e σε</a:t>
            </a:r>
            <a:r>
              <a:rPr lang="en-US" sz="1900" b="1" dirty="0">
                <a:solidFill>
                  <a:schemeClr val="tx1"/>
                </a:solidFill>
                <a:latin typeface="Times New Roman" pitchFamily="18" charset="0"/>
                <a:cs typeface="Times New Roman" pitchFamily="18" charset="0"/>
              </a:rPr>
              <a:t> </a:t>
            </a:r>
            <a:r>
              <a:rPr lang="el-GR" sz="1900" b="1" dirty="0">
                <a:solidFill>
                  <a:schemeClr val="tx1"/>
                </a:solidFill>
                <a:latin typeface="Times New Roman" pitchFamily="18" charset="0"/>
                <a:cs typeface="Times New Roman" pitchFamily="18" charset="0"/>
              </a:rPr>
              <a:t>περίπου 1% του ΑΕΠ </a:t>
            </a:r>
            <a:r>
              <a:rPr lang="el-GR" sz="1900" dirty="0">
                <a:solidFill>
                  <a:schemeClr val="tx1"/>
                </a:solidFill>
                <a:latin typeface="Times New Roman" pitchFamily="18" charset="0"/>
                <a:cs typeface="Times New Roman" pitchFamily="18" charset="0"/>
              </a:rPr>
              <a:t>γύρω στο 2050 – ένα επίπεδο που είναι μεν σημαντικό αλλά</a:t>
            </a:r>
            <a:r>
              <a:rPr lang="en-US" sz="1900" dirty="0">
                <a:solidFill>
                  <a:schemeClr val="tx1"/>
                </a:solidFill>
                <a:latin typeface="Times New Roman" pitchFamily="18" charset="0"/>
                <a:cs typeface="Times New Roman" pitchFamily="18" charset="0"/>
              </a:rPr>
              <a:t> </a:t>
            </a:r>
            <a:r>
              <a:rPr lang="el-GR" sz="1900" dirty="0">
                <a:solidFill>
                  <a:schemeClr val="tx1"/>
                </a:solidFill>
                <a:latin typeface="Times New Roman" pitchFamily="18" charset="0"/>
                <a:cs typeface="Times New Roman" pitchFamily="18" charset="0"/>
              </a:rPr>
              <a:t>διαχειρίσιμο </a:t>
            </a:r>
            <a:br>
              <a:rPr lang="el-GR" sz="1900" dirty="0">
                <a:solidFill>
                  <a:schemeClr val="tx1"/>
                </a:solidFill>
                <a:latin typeface="Times New Roman" pitchFamily="18" charset="0"/>
                <a:cs typeface="Times New Roman" pitchFamily="18" charset="0"/>
              </a:rPr>
            </a:br>
            <a:br>
              <a:rPr lang="el-GR" sz="1900" dirty="0">
                <a:latin typeface="Times New Roman" pitchFamily="18" charset="0"/>
                <a:cs typeface="Times New Roman" pitchFamily="18" charset="0"/>
              </a:rPr>
            </a:br>
            <a:br>
              <a:rPr lang="el-GR" dirty="0"/>
            </a:br>
            <a:br>
              <a:rPr lang="el-GR" dirty="0"/>
            </a:b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769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39583" y="453082"/>
            <a:ext cx="9076266" cy="1320800"/>
          </a:xfrm>
        </p:spPr>
        <p:txBody>
          <a:bodyPr>
            <a:normAutofit/>
          </a:bodyPr>
          <a:lstStyle/>
          <a:p>
            <a:r>
              <a:rPr lang="el-GR" sz="2000" dirty="0">
                <a:latin typeface="Times New Roman" panose="02020603050405020304" pitchFamily="18" charset="0"/>
                <a:cs typeface="Times New Roman" panose="02020603050405020304" pitchFamily="18" charset="0"/>
              </a:rPr>
              <a:t>Οι εκπομπές αερίων του θερμοκηπίου μπορούν να περιοριστούν με τέσσερις τρόπους. Τα κόστη διαφέρουν σημαντικά ανάλογα με το ποια από τις μεθόδους αυτές θα χρησιμοποιηθεί και σε ποιον τομέα :</a:t>
            </a:r>
            <a:br>
              <a:rPr lang="el-GR" sz="2000" dirty="0">
                <a:latin typeface="Times New Roman" panose="02020603050405020304" pitchFamily="18" charset="0"/>
                <a:cs typeface="Times New Roman" panose="02020603050405020304" pitchFamily="18" charset="0"/>
              </a:rPr>
            </a:br>
            <a:endParaRPr lang="el-GR" sz="2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411891" y="1960605"/>
            <a:ext cx="9877167" cy="4080757"/>
          </a:xfrm>
        </p:spPr>
        <p:txBody>
          <a:bodyPr>
            <a:normAutofit/>
          </a:bodyPr>
          <a:lstStyle/>
          <a:p>
            <a:pPr marL="0" indent="0">
              <a:lnSpc>
                <a:spcPct val="150000"/>
              </a:lnSpc>
              <a:buNone/>
            </a:pPr>
            <a:r>
              <a:rPr lang="el-GR" dirty="0">
                <a:solidFill>
                  <a:schemeClr val="tx1"/>
                </a:solidFill>
              </a:rPr>
              <a:t>• </a:t>
            </a:r>
            <a:r>
              <a:rPr lang="el-GR" sz="2000" dirty="0">
                <a:solidFill>
                  <a:schemeClr val="tx1"/>
                </a:solidFill>
                <a:latin typeface="Times New Roman" pitchFamily="18" charset="0"/>
                <a:cs typeface="Times New Roman" pitchFamily="18" charset="0"/>
              </a:rPr>
              <a:t>Μειώνοντας τη ζήτηση για αγαθά και υπηρεσίες έντασης εκπομπών αερίων</a:t>
            </a:r>
          </a:p>
          <a:p>
            <a:pPr marL="0" indent="0">
              <a:lnSpc>
                <a:spcPct val="150000"/>
              </a:lnSpc>
              <a:buNone/>
            </a:pPr>
            <a:r>
              <a:rPr lang="el-GR" sz="2000" dirty="0">
                <a:solidFill>
                  <a:schemeClr val="tx1"/>
                </a:solidFill>
                <a:latin typeface="Times New Roman" pitchFamily="18" charset="0"/>
                <a:cs typeface="Times New Roman" pitchFamily="18" charset="0"/>
              </a:rPr>
              <a:t>• Αυξάνοντας την αποδοτικότητα, κάτι που μπορεί να μειώσει τόσο τα κόστη όσο και τις εκπομπές</a:t>
            </a:r>
          </a:p>
          <a:p>
            <a:pPr marL="0" indent="0">
              <a:lnSpc>
                <a:spcPct val="150000"/>
              </a:lnSpc>
              <a:buNone/>
            </a:pPr>
            <a:r>
              <a:rPr lang="el-GR" sz="2000" dirty="0">
                <a:solidFill>
                  <a:schemeClr val="tx1"/>
                </a:solidFill>
                <a:latin typeface="Times New Roman" pitchFamily="18" charset="0"/>
                <a:cs typeface="Times New Roman" pitchFamily="18" charset="0"/>
              </a:rPr>
              <a:t>• Αναλαμβάνοντας δράση για τις μη ενεργειακές εκπομπές αερίων</a:t>
            </a:r>
          </a:p>
          <a:p>
            <a:pPr marL="0" indent="0">
              <a:lnSpc>
                <a:spcPct val="150000"/>
              </a:lnSpc>
              <a:buNone/>
            </a:pPr>
            <a:r>
              <a:rPr lang="el-GR" sz="2000" dirty="0">
                <a:solidFill>
                  <a:schemeClr val="tx1"/>
                </a:solidFill>
                <a:latin typeface="Times New Roman" pitchFamily="18" charset="0"/>
                <a:cs typeface="Times New Roman" pitchFamily="18" charset="0"/>
              </a:rPr>
              <a:t>• Υιοθετώντας τεχνολογίες χαμηλής χρήσης άνθρακα για την παραγωγή ηλεκτρικής ενέργειας, τη θέρμανση και τις μεταφορές</a:t>
            </a:r>
          </a:p>
        </p:txBody>
      </p:sp>
    </p:spTree>
    <p:extLst>
      <p:ext uri="{BB962C8B-B14F-4D97-AF65-F5344CB8AC3E}">
        <p14:creationId xmlns:p14="http://schemas.microsoft.com/office/powerpoint/2010/main" val="1689266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6397" y="445698"/>
            <a:ext cx="9148153" cy="1320800"/>
          </a:xfrm>
        </p:spPr>
        <p:txBody>
          <a:bodyPr>
            <a:noAutofit/>
          </a:bodyPr>
          <a:lstStyle/>
          <a:p>
            <a:r>
              <a:rPr lang="el-GR" sz="2800" dirty="0">
                <a:latin typeface="Times New Roman" pitchFamily="18" charset="0"/>
                <a:cs typeface="Times New Roman" pitchFamily="18" charset="0"/>
              </a:rPr>
              <a:t>Η μετάβαση σε μια οικονομία χαμηλών εκπομπών άνθρακα θα φέρει προκλήσεις για ανταγωνιστικότητα αλλά και ευκαιρίες για ανάπτυξη.</a:t>
            </a:r>
          </a:p>
        </p:txBody>
      </p:sp>
      <p:sp>
        <p:nvSpPr>
          <p:cNvPr id="3" name="Θέση περιεχομένου 2"/>
          <p:cNvSpPr>
            <a:spLocks noGrp="1"/>
          </p:cNvSpPr>
          <p:nvPr>
            <p:ph idx="1"/>
          </p:nvPr>
        </p:nvSpPr>
        <p:spPr>
          <a:xfrm>
            <a:off x="677334" y="2160589"/>
            <a:ext cx="9174032" cy="3880773"/>
          </a:xfrm>
        </p:spPr>
        <p:txBody>
          <a:bodyPr>
            <a:normAutofit lnSpcReduction="10000"/>
          </a:bodyPr>
          <a:lstStyle/>
          <a:p>
            <a:r>
              <a:rPr lang="el-GR" dirty="0">
                <a:solidFill>
                  <a:schemeClr val="tx1"/>
                </a:solidFill>
                <a:latin typeface="Times New Roman" pitchFamily="18" charset="0"/>
                <a:cs typeface="Times New Roman" pitchFamily="18" charset="0"/>
              </a:rPr>
              <a:t>Το κόστος μετριασμού της τάξης του 1% του ΑΕΠ είναι μικρό σε σχέση με το κόστος και τους κινδύνους κλιματικής αλλαγής. </a:t>
            </a:r>
          </a:p>
          <a:p>
            <a:pPr>
              <a:buNone/>
            </a:pPr>
            <a:endParaRPr lang="en-US" dirty="0">
              <a:solidFill>
                <a:schemeClr val="tx1"/>
              </a:solidFill>
              <a:latin typeface="Times New Roman" pitchFamily="18" charset="0"/>
              <a:cs typeface="Times New Roman" pitchFamily="18" charset="0"/>
            </a:endParaRPr>
          </a:p>
          <a:p>
            <a:r>
              <a:rPr lang="el-GR" dirty="0">
                <a:solidFill>
                  <a:schemeClr val="tx1"/>
                </a:solidFill>
                <a:latin typeface="Times New Roman" pitchFamily="18" charset="0"/>
                <a:cs typeface="Times New Roman" pitchFamily="18" charset="0"/>
              </a:rPr>
              <a:t>Υπάρχουν σημαντικές νέες ευκαιρίες σε ένα ευρύ φάσμα βιομηχανιών και Υπηρεσιών. Οι αγορές για ενεργειακά προϊόντα χαμηλών εκπομπών άνθρακα είναι πιθανό να αξίζουν τουλάχιστον </a:t>
            </a:r>
            <a:r>
              <a:rPr lang="el-GR" b="1" dirty="0">
                <a:solidFill>
                  <a:schemeClr val="tx1"/>
                </a:solidFill>
                <a:latin typeface="Times New Roman" pitchFamily="18" charset="0"/>
                <a:cs typeface="Times New Roman" pitchFamily="18" charset="0"/>
              </a:rPr>
              <a:t>500 δισεκατομμύρια δολάρια </a:t>
            </a:r>
            <a:r>
              <a:rPr lang="el-GR" dirty="0">
                <a:solidFill>
                  <a:schemeClr val="tx1"/>
                </a:solidFill>
                <a:latin typeface="Times New Roman" pitchFamily="18" charset="0"/>
                <a:cs typeface="Times New Roman" pitchFamily="18" charset="0"/>
              </a:rPr>
              <a:t>ετησίως μέχρι το 2050</a:t>
            </a:r>
          </a:p>
          <a:p>
            <a:pPr>
              <a:buNone/>
            </a:pPr>
            <a:endParaRPr lang="el-GR" dirty="0">
              <a:solidFill>
                <a:schemeClr val="tx1"/>
              </a:solidFill>
              <a:latin typeface="Times New Roman" pitchFamily="18" charset="0"/>
              <a:cs typeface="Times New Roman" pitchFamily="18" charset="0"/>
            </a:endParaRPr>
          </a:p>
          <a:p>
            <a:r>
              <a:rPr lang="el-GR" dirty="0">
                <a:solidFill>
                  <a:schemeClr val="tx1"/>
                </a:solidFill>
                <a:latin typeface="Times New Roman" pitchFamily="18" charset="0"/>
                <a:cs typeface="Times New Roman" pitchFamily="18" charset="0"/>
              </a:rPr>
              <a:t>Μπορεί να μειωθεί σημαντικά το συνολικό κόστος της μείωσης της οικονομίας από εκπομπές αερίων του θερμοκηπίου. Εάν η πολιτική για το κλίμα έχει σχεδιαστεί σωστά, μπορεί, για παράδειγμα, να συμβάλλει στη </a:t>
            </a:r>
            <a:r>
              <a:rPr lang="el-GR" b="1" dirty="0">
                <a:solidFill>
                  <a:schemeClr val="tx1"/>
                </a:solidFill>
                <a:latin typeface="Times New Roman" pitchFamily="18" charset="0"/>
                <a:cs typeface="Times New Roman" pitchFamily="18" charset="0"/>
              </a:rPr>
              <a:t>μείωση της κακής υγείας και της θνησιμότητας </a:t>
            </a:r>
            <a:r>
              <a:rPr lang="el-GR" dirty="0">
                <a:solidFill>
                  <a:schemeClr val="tx1"/>
                </a:solidFill>
                <a:latin typeface="Times New Roman" pitchFamily="18" charset="0"/>
                <a:cs typeface="Times New Roman" pitchFamily="18" charset="0"/>
              </a:rPr>
              <a:t>από την ατμοσφαιρική ρύπανση και στη διατήρηση των δασών που περιέχουν σημαντικό ποσοστό της παγκόσμιας βιοποικιλότητας</a:t>
            </a:r>
          </a:p>
        </p:txBody>
      </p:sp>
    </p:spTree>
    <p:extLst>
      <p:ext uri="{BB962C8B-B14F-4D97-AF65-F5344CB8AC3E}">
        <p14:creationId xmlns:p14="http://schemas.microsoft.com/office/powerpoint/2010/main" val="1586805159"/>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1381</TotalTime>
  <Words>1357</Words>
  <Application>Microsoft Office PowerPoint</Application>
  <PresentationFormat>Ευρεία οθόνη</PresentationFormat>
  <Paragraphs>116</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Arial</vt:lpstr>
      <vt:lpstr>Times New Roman</vt:lpstr>
      <vt:lpstr>Trebuchet MS</vt:lpstr>
      <vt:lpstr>Wingdings</vt:lpstr>
      <vt:lpstr>Wingdings 3</vt:lpstr>
      <vt:lpstr>Όψη</vt:lpstr>
      <vt:lpstr>Stern Review: The Economics of Climate Change</vt:lpstr>
      <vt:lpstr>Παρουσίαση του PowerPoint</vt:lpstr>
      <vt:lpstr>Παρουσίαση του PowerPoint</vt:lpstr>
      <vt:lpstr>Τα αποθέματα αερίων του θερμοκηπίου στην ατμόσφαιρα (διοξειδίου του άνθρακα,  του μεθανίου, του υποξειδίου του αζώτου κ.α), αυξάνονται λόγω της ανθρώπινης δραστηριότητας.  Οι πηγές παρουσιάζονται συνοπτικά στο σχήμα:</vt:lpstr>
      <vt:lpstr>Το πάνω μέρος του διαγράμματος καταγράφεται το εύρος των αναμενόμενων θερμοκρασιών σε επίπεδα σταθεροποίησης των εκπομπών (μεταξύ 400 ppm και 750 ppm CO2e σε ισορροπία) και διαστήματα πιθανοτήτων για αυξήσεις της θερμοκρασίας    </vt:lpstr>
      <vt:lpstr>Οι συνέπειες των κλιματικών αλλαγών δεν είναι ίσα κατανεμημένες – οι φτωχότερες χώρες και οι φτωχότεροι άνθρωποι θα υποφέρουν νωρίτερα και περισσότερο</vt:lpstr>
      <vt:lpstr>Το κόστος της σταθεροποίησης του κλίματος είναι σημαντικό αλλά διαχειρίσιμο.  Η καθυστέρηση θα ήταν επικίνδυνη και πολύ πιο δαπανηρή</vt:lpstr>
      <vt:lpstr>Οι εκπομπές αερίων του θερμοκηπίου μπορούν να περιοριστούν με τέσσερις τρόπους. Τα κόστη διαφέρουν σημαντικά ανάλογα με το ποια από τις μεθόδους αυτές θα χρησιμοποιηθεί και σε ποιον τομέα : </vt:lpstr>
      <vt:lpstr>Η μετάβαση σε μια οικονομία χαμηλών εκπομπών άνθρακα θα φέρει προκλήσεις για ανταγωνιστικότητα αλλά και ευκαιρίες για ανάπτυξη.</vt:lpstr>
      <vt:lpstr>Ο περιορισμός των αρνητικών συνεπειών της κλιματικής αλλαγής είναι όχι μόνο επιθυμητός αλλά και εφικτός.</vt:lpstr>
      <vt:lpstr>Σύμφωνα με την Έκθεση:</vt:lpstr>
      <vt:lpstr>Συμπεράσματα:</vt:lpstr>
      <vt:lpstr>Σας ευχαριστώ…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ΑΠΟΣΤΟΛΙΑ  ΓΚΙΚΑ</dc:creator>
  <cp:lastModifiedBy>Κων/νος Μπίθας</cp:lastModifiedBy>
  <cp:revision>126</cp:revision>
  <dcterms:created xsi:type="dcterms:W3CDTF">2021-11-23T08:04:42Z</dcterms:created>
  <dcterms:modified xsi:type="dcterms:W3CDTF">2023-11-01T13:01:43Z</dcterms:modified>
</cp:coreProperties>
</file>