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BCA48-85E9-4DC6-B83C-D8E23CBF3ADA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2B3F-AD04-4FDE-BA09-5056F38F11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3250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BCA48-85E9-4DC6-B83C-D8E23CBF3ADA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2B3F-AD04-4FDE-BA09-5056F38F11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4203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BCA48-85E9-4DC6-B83C-D8E23CBF3ADA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2B3F-AD04-4FDE-BA09-5056F38F11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956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BCA48-85E9-4DC6-B83C-D8E23CBF3ADA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2B3F-AD04-4FDE-BA09-5056F38F11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7294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BCA48-85E9-4DC6-B83C-D8E23CBF3ADA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2B3F-AD04-4FDE-BA09-5056F38F11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189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BCA48-85E9-4DC6-B83C-D8E23CBF3ADA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2B3F-AD04-4FDE-BA09-5056F38F11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5529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BCA48-85E9-4DC6-B83C-D8E23CBF3ADA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2B3F-AD04-4FDE-BA09-5056F38F11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3459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BCA48-85E9-4DC6-B83C-D8E23CBF3ADA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2B3F-AD04-4FDE-BA09-5056F38F11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7468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BCA48-85E9-4DC6-B83C-D8E23CBF3ADA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2B3F-AD04-4FDE-BA09-5056F38F11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6789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BCA48-85E9-4DC6-B83C-D8E23CBF3ADA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2B3F-AD04-4FDE-BA09-5056F38F11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9100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BCA48-85E9-4DC6-B83C-D8E23CBF3ADA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2B3F-AD04-4FDE-BA09-5056F38F11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341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BCA48-85E9-4DC6-B83C-D8E23CBF3ADA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A2B3F-AD04-4FDE-BA09-5056F38F11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985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Οι προεδρίες των </a:t>
            </a:r>
            <a:r>
              <a:rPr lang="en-US" dirty="0"/>
              <a:t>George H.W. Bush</a:t>
            </a:r>
            <a:r>
              <a:rPr lang="el-GR" dirty="0"/>
              <a:t> και</a:t>
            </a:r>
            <a:r>
              <a:rPr lang="en-US" dirty="0"/>
              <a:t> Bill Clinton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Καθηγητής Χαράλαμπος Παπασωτηρίου</a:t>
            </a:r>
          </a:p>
        </p:txBody>
      </p:sp>
    </p:spTree>
    <p:extLst>
      <p:ext uri="{BB962C8B-B14F-4D97-AF65-F5344CB8AC3E}">
        <p14:creationId xmlns:p14="http://schemas.microsoft.com/office/powerpoint/2010/main" val="4241946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Τσεχοσλοβακία, Νοέμβριος 1989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«βελούδινη επανάσταση»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918" y="1411778"/>
            <a:ext cx="6449291" cy="515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60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Βουλγαρία, Δεκέμβριος 1989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537" y="1409988"/>
            <a:ext cx="7695339" cy="519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59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Ρουμανία, Δεκέμβριος 1989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286" y="1493115"/>
            <a:ext cx="7870151" cy="508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83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/>
              <a:t>Σύνοδος Μπους-Γκορμπατσόφ στη Μάλτα, Δεκέμβριος 1989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756" y="1520031"/>
            <a:ext cx="7643380" cy="51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58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Γερμανικό ζήτημα, 1989-1990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8964" y="2033948"/>
            <a:ext cx="5943600" cy="33528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79" y="2033948"/>
            <a:ext cx="5411066" cy="360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60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Μιτεράν</a:t>
            </a:r>
            <a:r>
              <a:rPr lang="el-GR" dirty="0"/>
              <a:t> και Θάτσερ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064" y="1888908"/>
            <a:ext cx="9540373" cy="473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6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Helmut Kohl </a:t>
            </a:r>
            <a:r>
              <a:rPr lang="el-GR" dirty="0"/>
              <a:t>και Μιχαήλ Γκορμπατσόφ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239" y="1576387"/>
            <a:ext cx="6708198" cy="49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39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Επανένωση Γερμανίας, Οκτώβριος 1990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488" y="1461942"/>
            <a:ext cx="3291625" cy="52609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930" y="2504610"/>
            <a:ext cx="3286991" cy="340438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511" y="2504610"/>
            <a:ext cx="4604290" cy="340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77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Εισβολή Ιράκ στο Κουβέιτ, Αύγουστος 1990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226" y="1519165"/>
            <a:ext cx="5556571" cy="312557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771" y="1332909"/>
            <a:ext cx="5554774" cy="545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83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Διπλωματία: Δημιουργία συμμαχίας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99597"/>
            <a:ext cx="7731579" cy="517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30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George H. W. Bush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" y="1439936"/>
            <a:ext cx="4910376" cy="368278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314" y="951200"/>
            <a:ext cx="40005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87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527" y="899174"/>
            <a:ext cx="3826752" cy="524185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634" y="1216602"/>
            <a:ext cx="7335300" cy="484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39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Στρατιωτική στρατηγική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904" y="1472334"/>
            <a:ext cx="7818032" cy="513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50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 </a:t>
            </a:r>
            <a:r>
              <a:rPr lang="el-GR"/>
              <a:t>χερσαίες επιχειρήσεις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959" y="1950315"/>
            <a:ext cx="7308560" cy="47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23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Απόφαση μη εισβολής στο Ιράκ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511" y="1784133"/>
            <a:ext cx="7009534" cy="490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21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Ιράκ: ζώνες μη πτήσεων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Βόρειο Ιράκ – προστασία Κουρδιστάν</a:t>
            </a:r>
          </a:p>
          <a:p>
            <a:r>
              <a:rPr lang="el-GR" dirty="0"/>
              <a:t>Νότια Ιράκ – αιματηρή ήττα εξέγερσης των </a:t>
            </a:r>
            <a:r>
              <a:rPr lang="el-GR" dirty="0" err="1"/>
              <a:t>σιιτών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43" y="3182647"/>
            <a:ext cx="3142384" cy="345074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409" y="2835890"/>
            <a:ext cx="5907232" cy="379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39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Σοβιετική Ένωση, 1990-1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Παραίτηση </a:t>
            </a:r>
            <a:r>
              <a:rPr lang="el-GR" dirty="0" err="1"/>
              <a:t>Σερβαντνάτζε</a:t>
            </a:r>
            <a:r>
              <a:rPr lang="el-GR" dirty="0"/>
              <a:t>, </a:t>
            </a:r>
            <a:r>
              <a:rPr lang="el-GR"/>
              <a:t>Δεκέμβριος 1990</a:t>
            </a:r>
            <a:endParaRPr lang="el-GR" dirty="0"/>
          </a:p>
          <a:p>
            <a:pPr lvl="1"/>
            <a:r>
              <a:rPr lang="el-GR" dirty="0"/>
              <a:t>Προειδοποίηση για απειλούμενο πραξικόπημα των σκληροπυρηνικών</a:t>
            </a:r>
          </a:p>
          <a:p>
            <a:r>
              <a:rPr lang="el-GR" dirty="0"/>
              <a:t>Στροφή προς τα «δεξιά», αρχές 1991</a:t>
            </a:r>
          </a:p>
          <a:p>
            <a:pPr lvl="1"/>
            <a:r>
              <a:rPr lang="el-GR" dirty="0"/>
              <a:t>Βαλτικές Δημοκρατίες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100" y="3021646"/>
            <a:ext cx="5408468" cy="366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23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 Μπους στην Ουκρανία, Ιούλιος 1991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Εναντιώνεται στον «αυτοκτονικό εθνικισμό»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580" y="2549525"/>
            <a:ext cx="5705475" cy="37623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8" y="2406649"/>
            <a:ext cx="61055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75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Αύγουστος 1991 – σοβιετικό πραξικόπημα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664" y="1348436"/>
            <a:ext cx="5715000" cy="22764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575" y="1616146"/>
            <a:ext cx="5902680" cy="394299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19" y="3777095"/>
            <a:ext cx="3926353" cy="294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61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259" y="244979"/>
            <a:ext cx="5324018" cy="319441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869" y="909998"/>
            <a:ext cx="6217872" cy="417115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41" y="3953741"/>
            <a:ext cx="4563340" cy="273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42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Δεκέμβριος 1991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Απόσχιση Ρωσίας από ΕΣΣΔ</a:t>
            </a:r>
          </a:p>
          <a:p>
            <a:pPr lvl="1"/>
            <a:r>
              <a:rPr lang="el-GR" dirty="0"/>
              <a:t>Συμφωνία σύστασης ΚΑΚ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191" y="2211442"/>
            <a:ext cx="6643253" cy="436482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" y="2628900"/>
            <a:ext cx="5024353" cy="394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62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053" y="266988"/>
            <a:ext cx="5166254" cy="638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550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Διάλυση ΕΣΣΔ, 31.12.1991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706" y="1430770"/>
            <a:ext cx="3311129" cy="529214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994" y="1690688"/>
            <a:ext cx="7327874" cy="487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44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Εσωτερική πολιτική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1988 – </a:t>
            </a:r>
            <a:r>
              <a:rPr lang="en-US" dirty="0"/>
              <a:t>Bush: “Read my lips.  No new taxes!”</a:t>
            </a:r>
          </a:p>
          <a:p>
            <a:r>
              <a:rPr lang="en-US" dirty="0"/>
              <a:t>Richard </a:t>
            </a:r>
            <a:r>
              <a:rPr lang="en-US" dirty="0" err="1"/>
              <a:t>Darman</a:t>
            </a:r>
            <a:r>
              <a:rPr lang="el-GR" dirty="0"/>
              <a:t> (</a:t>
            </a:r>
            <a:r>
              <a:rPr lang="en-US" dirty="0"/>
              <a:t>Director, OMB) – </a:t>
            </a:r>
            <a:r>
              <a:rPr lang="el-GR" dirty="0"/>
              <a:t>Συμβιβασμός με Κογκρέσο</a:t>
            </a:r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557" y="2796213"/>
            <a:ext cx="5222298" cy="406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68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Οικονομική ύφεση, 1991-2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l-GR" dirty="0"/>
              <a:t>Δημοσκοπήσεις</a:t>
            </a:r>
            <a:r>
              <a:rPr lang="en-US" dirty="0"/>
              <a:t> – George H W Bush</a:t>
            </a:r>
            <a:r>
              <a:rPr lang="el-GR" dirty="0"/>
              <a:t> 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graphicFrame>
        <p:nvGraphicFramePr>
          <p:cNvPr id="5" name="Πίνακας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719364"/>
              </p:ext>
            </p:extLst>
          </p:nvPr>
        </p:nvGraphicFramePr>
        <p:xfrm>
          <a:off x="1620982" y="2452255"/>
          <a:ext cx="9497291" cy="2473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4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1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1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4345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28/2-2/3 1991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30.7-2/8 1992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345">
                <a:tc>
                  <a:txBody>
                    <a:bodyPr/>
                    <a:lstStyle/>
                    <a:p>
                      <a:r>
                        <a:rPr lang="en-US" dirty="0"/>
                        <a:t>Approve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89%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29%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345">
                <a:tc>
                  <a:txBody>
                    <a:bodyPr/>
                    <a:lstStyle/>
                    <a:p>
                      <a:r>
                        <a:rPr lang="en-US" dirty="0"/>
                        <a:t>Disapprove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9%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60%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8198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Εκλογές 1992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Δημοκρατικοί</a:t>
            </a:r>
          </a:p>
          <a:p>
            <a:pPr lvl="1"/>
            <a:r>
              <a:rPr lang="en-US" dirty="0"/>
              <a:t>Bill Clinton v. Paul Tsongas v. Jerry Brown</a:t>
            </a:r>
          </a:p>
          <a:p>
            <a:pPr lvl="2"/>
            <a:r>
              <a:rPr lang="el-GR" dirty="0"/>
              <a:t>Λίγο πριν τις προκριματικές Νέας Υόρκης ο </a:t>
            </a:r>
            <a:r>
              <a:rPr lang="en-US" dirty="0"/>
              <a:t>Brown</a:t>
            </a:r>
            <a:r>
              <a:rPr lang="el-GR" dirty="0"/>
              <a:t> αναφέρθηκε σε ενδεχόμενη </a:t>
            </a:r>
            <a:r>
              <a:rPr lang="el-GR" dirty="0" err="1"/>
              <a:t>συνυποψηφιότητα</a:t>
            </a:r>
            <a:r>
              <a:rPr lang="el-GR" dirty="0"/>
              <a:t> με</a:t>
            </a:r>
            <a:r>
              <a:rPr lang="en-US" dirty="0"/>
              <a:t> Jesse Jackson</a:t>
            </a:r>
            <a:r>
              <a:rPr lang="el-GR" dirty="0"/>
              <a:t> – έχασε τη Νέα Υόρκη (εβραϊκή ψήφος)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3" y="3364439"/>
            <a:ext cx="2521527" cy="332211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433" y="3412047"/>
            <a:ext cx="4156363" cy="327450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161" y="3412046"/>
            <a:ext cx="4366004" cy="327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93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Εκλογές 1992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Ρεπουμπλικανοί</a:t>
            </a:r>
            <a:endParaRPr lang="el-GR" dirty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561" y="920461"/>
            <a:ext cx="7777176" cy="546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070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Τρίτος υποψήφιος πρόεδρος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Ross Perot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700952"/>
            <a:ext cx="4468092" cy="588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90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Αποτελέσματα προεδρικής εκλογής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Λαϊκή ψήφος : </a:t>
            </a:r>
            <a:r>
              <a:rPr lang="en-US" dirty="0"/>
              <a:t>Clinton 43%</a:t>
            </a:r>
            <a:r>
              <a:rPr lang="el-GR" dirty="0"/>
              <a:t>, </a:t>
            </a:r>
            <a:r>
              <a:rPr lang="en-US" dirty="0"/>
              <a:t>Bush 37,5%, Perot 19%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350" y="2410257"/>
            <a:ext cx="7120805" cy="414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45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Προεδρία Κλίντον – εσωτερική πολιτική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Ομοφυλόφιλοι στις ένοπλες δυνάμεις</a:t>
            </a:r>
          </a:p>
          <a:p>
            <a:pPr lvl="1"/>
            <a:r>
              <a:rPr lang="en-US" dirty="0"/>
              <a:t>“Don’t ask, don’t tell”</a:t>
            </a:r>
          </a:p>
          <a:p>
            <a:r>
              <a:rPr lang="en-US" dirty="0"/>
              <a:t>Health care or welfare reform?</a:t>
            </a:r>
          </a:p>
          <a:p>
            <a:pPr lvl="1"/>
            <a:r>
              <a:rPr lang="el-GR" dirty="0"/>
              <a:t>Επιλογή: </a:t>
            </a:r>
            <a:r>
              <a:rPr lang="en-US" dirty="0"/>
              <a:t>Health care</a:t>
            </a:r>
          </a:p>
          <a:p>
            <a:pPr lvl="2"/>
            <a:r>
              <a:rPr lang="en-US" dirty="0"/>
              <a:t>Hillary Clinton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405" y="1825625"/>
            <a:ext cx="5268960" cy="395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34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Ενδιάμεσες εκλογές Κογκρέσου – Νοέμβριος 1994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Θρίαμβος των </a:t>
            </a:r>
            <a:r>
              <a:rPr lang="el-GR" dirty="0" err="1"/>
              <a:t>ρεπουμπλικανών</a:t>
            </a:r>
            <a:endParaRPr lang="el-GR" dirty="0"/>
          </a:p>
          <a:p>
            <a:pPr lvl="1"/>
            <a:r>
              <a:rPr lang="en-US" dirty="0"/>
              <a:t>“Contract with America”</a:t>
            </a:r>
            <a:endParaRPr lang="el-GR" dirty="0"/>
          </a:p>
          <a:p>
            <a:pPr lvl="2"/>
            <a:r>
              <a:rPr lang="el-GR" dirty="0"/>
              <a:t>Για πρώτη φορά μετά το 1954 οι </a:t>
            </a:r>
            <a:r>
              <a:rPr lang="el-GR" dirty="0" err="1"/>
              <a:t>ρεπουμπλικανοί</a:t>
            </a:r>
            <a:r>
              <a:rPr lang="el-GR" dirty="0"/>
              <a:t> ήλεγχαν και τα δύο σώματα του Κογκρέσου</a:t>
            </a:r>
            <a:endParaRPr lang="en-US" dirty="0"/>
          </a:p>
          <a:p>
            <a:r>
              <a:rPr lang="el-GR" dirty="0"/>
              <a:t>Ρεπουμπλικανικές επιτυχίες</a:t>
            </a:r>
          </a:p>
          <a:p>
            <a:pPr lvl="1"/>
            <a:r>
              <a:rPr lang="el-GR" dirty="0"/>
              <a:t>Γερουσία – από 44 σε 52 έδρες</a:t>
            </a:r>
          </a:p>
          <a:p>
            <a:pPr lvl="1"/>
            <a:r>
              <a:rPr lang="el-GR" dirty="0"/>
              <a:t>Βουλή των Αντιπροσώπων – από 174 σε 230 έδρες</a:t>
            </a:r>
          </a:p>
          <a:p>
            <a:pPr lvl="1"/>
            <a:r>
              <a:rPr lang="el-GR" dirty="0"/>
              <a:t>Κυβερνήτες – από 20 σε 30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1600"/>
            <a:ext cx="9014692" cy="50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8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Συγκυβέρνηση Κλίντον με ρεπουμπλικανικό Κογκρέσο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Το αντίστροφο από τη δεκαετία του 1950</a:t>
            </a:r>
          </a:p>
          <a:p>
            <a:r>
              <a:rPr lang="el-GR" dirty="0"/>
              <a:t>Διαφορά – συγκρουσιακό κλίμα στη δεκαετία του 1990</a:t>
            </a:r>
          </a:p>
          <a:p>
            <a:pPr lvl="1"/>
            <a:r>
              <a:rPr lang="el-GR" dirty="0"/>
              <a:t>Φθινόπωρο 1995 – μάχη προϋπολογισμού</a:t>
            </a:r>
          </a:p>
          <a:p>
            <a:pPr lvl="2"/>
            <a:r>
              <a:rPr lang="el-GR" dirty="0"/>
              <a:t>Διακοπή μη αναγκαίων δαπανών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025" y="2802080"/>
            <a:ext cx="4976814" cy="361950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23" y="3199966"/>
            <a:ext cx="628650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24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Κίνα, άνοιξη 1989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926" y="1368424"/>
            <a:ext cx="8111800" cy="521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064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041" y="109538"/>
            <a:ext cx="4619625" cy="31623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208" y="235852"/>
            <a:ext cx="4957638" cy="637056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583" y="3421134"/>
            <a:ext cx="290512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891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Κλίντον 1996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Νόμος για εγκληματικότητα</a:t>
            </a:r>
          </a:p>
          <a:p>
            <a:pPr lvl="1"/>
            <a:r>
              <a:rPr lang="el-GR" dirty="0"/>
              <a:t>Αυξημένες ομοσπονδιακές δαπάνες υπέρ αστυνόμευσης και φυλακών</a:t>
            </a:r>
          </a:p>
          <a:p>
            <a:r>
              <a:rPr lang="el-GR" dirty="0"/>
              <a:t>Μεταρρύθμιση συστήματος </a:t>
            </a:r>
            <a:r>
              <a:rPr lang="en-US" dirty="0"/>
              <a:t>welfare</a:t>
            </a:r>
          </a:p>
          <a:p>
            <a:pPr lvl="1"/>
            <a:r>
              <a:rPr lang="el-GR" dirty="0"/>
              <a:t>Διετής υποστήριξη ανύπαντρων μητέρων</a:t>
            </a:r>
          </a:p>
          <a:p>
            <a:pPr lvl="2"/>
            <a:r>
              <a:rPr lang="el-GR" dirty="0"/>
              <a:t>Στη συνέχεια υποστήριξη μέσω παιδικών σταθμών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564" y="195636"/>
            <a:ext cx="8136805" cy="634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6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Ρεπουμπλικανοί</a:t>
            </a:r>
            <a:r>
              <a:rPr lang="el-GR" dirty="0"/>
              <a:t> 1996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056" y="1472334"/>
            <a:ext cx="3882734" cy="511550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618" y="1520247"/>
            <a:ext cx="38100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04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Δημοκρατικοί 1996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351" y="1515702"/>
            <a:ext cx="7818293" cy="52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922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Εκλογές 1996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Επανεκλογή Κλίντον με 49% της λαϊκής ψήφου</a:t>
            </a:r>
          </a:p>
          <a:p>
            <a:pPr lvl="1"/>
            <a:r>
              <a:rPr lang="el-GR" dirty="0"/>
              <a:t>Ο </a:t>
            </a:r>
            <a:r>
              <a:rPr lang="en-US" dirty="0"/>
              <a:t>Bob Dole </a:t>
            </a:r>
            <a:r>
              <a:rPr lang="el-GR" dirty="0"/>
              <a:t>πήρε 41% και ο </a:t>
            </a:r>
            <a:r>
              <a:rPr lang="en-US" dirty="0"/>
              <a:t>Ross Perot</a:t>
            </a:r>
            <a:r>
              <a:rPr lang="el-GR" dirty="0"/>
              <a:t> πήρε 8%</a:t>
            </a:r>
          </a:p>
          <a:p>
            <a:r>
              <a:rPr lang="el-GR" dirty="0"/>
              <a:t>Οι </a:t>
            </a:r>
            <a:r>
              <a:rPr lang="el-GR" dirty="0" err="1"/>
              <a:t>ρεπουμπλικανοί</a:t>
            </a:r>
            <a:r>
              <a:rPr lang="el-GR" dirty="0"/>
              <a:t> διατήρησαν τον έλεγχο του Κογκρέσου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634" y="3231138"/>
            <a:ext cx="6019367" cy="350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3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Σκάνδαλο </a:t>
            </a:r>
            <a:r>
              <a:rPr lang="en-US" dirty="0"/>
              <a:t>Lewinski - 1998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020" y="1274906"/>
            <a:ext cx="3906394" cy="51466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094" y="1351524"/>
            <a:ext cx="6945663" cy="496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974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136" y="301264"/>
            <a:ext cx="4856018" cy="6289421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556" y="173471"/>
            <a:ext cx="4962644" cy="641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322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Ενδιάμεσες εκλογές Κογκρέσου, Νοέμβριος 1998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Ρεπουμπλικανικές απώλειες </a:t>
            </a:r>
          </a:p>
          <a:p>
            <a:pPr lvl="1"/>
            <a:r>
              <a:rPr lang="el-GR" dirty="0"/>
              <a:t>5 έδρες στη Βουλή των Αντιπροσώπων</a:t>
            </a:r>
          </a:p>
          <a:p>
            <a:pPr lvl="2"/>
            <a:r>
              <a:rPr lang="el-GR" dirty="0"/>
              <a:t>Διατήρησαν μικρή πλειοψηφία</a:t>
            </a:r>
          </a:p>
          <a:p>
            <a:pPr lvl="1"/>
            <a:r>
              <a:rPr lang="el-GR" dirty="0"/>
              <a:t>Καμία απώλεια στη Γερουσία</a:t>
            </a:r>
          </a:p>
          <a:p>
            <a:pPr lvl="1"/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699" y="2926911"/>
            <a:ext cx="6313343" cy="364800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688" y="3584863"/>
            <a:ext cx="2425766" cy="31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083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Εξωτερική πολιτική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Fukuyama v. Huntington</a:t>
            </a:r>
            <a:endParaRPr lang="el-GR" dirty="0"/>
          </a:p>
          <a:p>
            <a:r>
              <a:rPr lang="el-GR" dirty="0"/>
              <a:t>Κλίντον – </a:t>
            </a:r>
            <a:r>
              <a:rPr lang="el-GR" dirty="0" err="1"/>
              <a:t>Ουιλσονισμός</a:t>
            </a:r>
            <a:endParaRPr lang="el-GR" dirty="0"/>
          </a:p>
          <a:p>
            <a:pPr lvl="1"/>
            <a:r>
              <a:rPr lang="el-GR" dirty="0"/>
              <a:t>«Ανθρωπιστικές επεμβάσεις»</a:t>
            </a:r>
          </a:p>
          <a:p>
            <a:pPr lvl="2"/>
            <a:r>
              <a:rPr lang="el-GR" dirty="0"/>
              <a:t>Σομαλία, Αϊτή, Βοσνία, Κόσοβο</a:t>
            </a:r>
          </a:p>
          <a:p>
            <a:r>
              <a:rPr lang="el-GR" dirty="0"/>
              <a:t>Ρεπουμπλικανικό Κογκρέσο – </a:t>
            </a:r>
            <a:r>
              <a:rPr lang="el-GR" dirty="0" err="1"/>
              <a:t>τζακσονικό</a:t>
            </a:r>
            <a:endParaRPr lang="el-GR" dirty="0"/>
          </a:p>
          <a:p>
            <a:pPr lvl="1"/>
            <a:r>
              <a:rPr lang="el-GR" dirty="0"/>
              <a:t>Ενάντια σε επεμβάσεις</a:t>
            </a:r>
            <a:endParaRPr lang="en-US" dirty="0"/>
          </a:p>
          <a:p>
            <a:pPr lvl="1"/>
            <a:r>
              <a:rPr lang="el-GR" dirty="0"/>
              <a:t>Ενάντια σε </a:t>
            </a:r>
            <a:r>
              <a:rPr lang="en-US" dirty="0"/>
              <a:t>“nation building”</a:t>
            </a:r>
            <a:endParaRPr lang="el-GR" dirty="0"/>
          </a:p>
          <a:p>
            <a:pPr lvl="1"/>
            <a:r>
              <a:rPr lang="el-GR" dirty="0"/>
              <a:t>Ενάντια σε πολυμερείς δεσμεύσεις (Κιότο, Διεθνές Ποινικό Δικαστήριο)</a:t>
            </a:r>
          </a:p>
        </p:txBody>
      </p:sp>
    </p:spTree>
    <p:extLst>
      <p:ext uri="{BB962C8B-B14F-4D97-AF65-F5344CB8AC3E}">
        <p14:creationId xmlns:p14="http://schemas.microsoft.com/office/powerpoint/2010/main" val="23484841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Προεδρία Κλίντον, 1999-2000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Συνεχιζόμενη οικονομική ανάπτυξη</a:t>
            </a:r>
          </a:p>
          <a:p>
            <a:pPr lvl="1"/>
            <a:r>
              <a:rPr lang="el-GR" dirty="0"/>
              <a:t>Διπλάσιος ρυθμός ανάπτυξης από ΕΕ</a:t>
            </a:r>
          </a:p>
          <a:p>
            <a:pPr lvl="1"/>
            <a:r>
              <a:rPr lang="el-GR" dirty="0"/>
              <a:t>Δημοσιονομικά πλεονάσματα</a:t>
            </a:r>
          </a:p>
          <a:p>
            <a:r>
              <a:rPr lang="el-GR" dirty="0"/>
              <a:t>Μεγάλη μείωση εγκληματικότητας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80" y="466726"/>
            <a:ext cx="9048750" cy="546735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74" y="713941"/>
            <a:ext cx="8904576" cy="533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0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5155" y="2987747"/>
            <a:ext cx="6486525" cy="36480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7" y="365125"/>
            <a:ext cx="5522838" cy="31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088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765" y="666462"/>
            <a:ext cx="4799245" cy="511088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465" y="1054676"/>
            <a:ext cx="6780070" cy="406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133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Εκλογές 2000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Δημοκρατικοί</a:t>
            </a:r>
          </a:p>
          <a:p>
            <a:pPr lvl="1"/>
            <a:r>
              <a:rPr lang="en-US" dirty="0"/>
              <a:t>Al Gore </a:t>
            </a:r>
            <a:r>
              <a:rPr lang="el-GR" dirty="0"/>
              <a:t>και </a:t>
            </a:r>
            <a:r>
              <a:rPr lang="en-US" dirty="0"/>
              <a:t>Joe Lieberman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063" y="365125"/>
            <a:ext cx="4738255" cy="624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06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Ρεπουμπλικανοί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George W Bush v. John McCain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828" y="2516764"/>
            <a:ext cx="3352800" cy="404812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455" y="2485263"/>
            <a:ext cx="3096490" cy="407962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72" y="2995467"/>
            <a:ext cx="5020456" cy="309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518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Εκλογές 2000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Προεδρία</a:t>
            </a:r>
          </a:p>
          <a:p>
            <a:pPr lvl="1"/>
            <a:r>
              <a:rPr lang="en-US" dirty="0"/>
              <a:t>Bush – 47,9% </a:t>
            </a:r>
            <a:r>
              <a:rPr lang="el-GR" dirty="0"/>
              <a:t>της λαϊκής ψήφου, 271 εκλέκτορες</a:t>
            </a:r>
            <a:endParaRPr lang="en-US" dirty="0"/>
          </a:p>
          <a:p>
            <a:pPr lvl="1"/>
            <a:r>
              <a:rPr lang="en-US" dirty="0"/>
              <a:t>Gore</a:t>
            </a:r>
            <a:r>
              <a:rPr lang="el-GR" dirty="0"/>
              <a:t> – 48,4% της λαϊκής ψήφου, 266 εκλέκτορες</a:t>
            </a:r>
          </a:p>
          <a:p>
            <a:r>
              <a:rPr lang="el-GR" dirty="0"/>
              <a:t>Γερουσία</a:t>
            </a:r>
          </a:p>
          <a:p>
            <a:pPr lvl="1"/>
            <a:r>
              <a:rPr lang="el-GR" dirty="0"/>
              <a:t>50-50</a:t>
            </a:r>
          </a:p>
          <a:p>
            <a:pPr lvl="2"/>
            <a:r>
              <a:rPr lang="el-GR" dirty="0"/>
              <a:t>Καθοριστική η ψήφος του αντιπροέδρου των ΗΠΑ για οργάνωση Γερουσίας</a:t>
            </a:r>
          </a:p>
          <a:p>
            <a:r>
              <a:rPr lang="el-GR" dirty="0"/>
              <a:t>Βουλή των Αντιπροσώπων</a:t>
            </a:r>
          </a:p>
          <a:p>
            <a:pPr lvl="1"/>
            <a:r>
              <a:rPr lang="el-GR" dirty="0" err="1"/>
              <a:t>Ρεπουμπλικανοί</a:t>
            </a:r>
            <a:r>
              <a:rPr lang="el-GR" dirty="0"/>
              <a:t> – 221 έδρες</a:t>
            </a:r>
          </a:p>
          <a:p>
            <a:pPr lvl="1"/>
            <a:r>
              <a:rPr lang="el-GR" dirty="0"/>
              <a:t>Δημοκρατικοί – 212 έδρες</a:t>
            </a:r>
          </a:p>
          <a:p>
            <a:pPr lvl="1"/>
            <a:r>
              <a:rPr lang="el-GR" dirty="0"/>
              <a:t>Ανεξάρτητοι – 2 έδρες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69" y="1402339"/>
            <a:ext cx="8783349" cy="510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9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Φλόριντα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639" y="1430770"/>
            <a:ext cx="3323162" cy="527136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204" y="1430770"/>
            <a:ext cx="4003569" cy="527136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176" y="2545773"/>
            <a:ext cx="4282100" cy="342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307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868" y="198869"/>
            <a:ext cx="5314821" cy="379123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14" y="4152061"/>
            <a:ext cx="3915641" cy="2605493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5136" y="198869"/>
            <a:ext cx="4059382" cy="656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51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Πολωνία, 4 Ιουνίου 1989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681" y="1430770"/>
            <a:ext cx="5521400" cy="435133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491" y="232605"/>
            <a:ext cx="2990849" cy="345762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090" y="3838703"/>
            <a:ext cx="5429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12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Ουγγαρία, Σεπτέμβριος-Οκτώβριος 1989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Εκδημοκρατισμός του συντάγματος</a:t>
            </a:r>
          </a:p>
          <a:p>
            <a:r>
              <a:rPr lang="el-GR" dirty="0"/>
              <a:t>Άνοιγμα συνόρων προς Αυστρία</a:t>
            </a:r>
          </a:p>
          <a:p>
            <a:pPr lvl="1"/>
            <a:r>
              <a:rPr lang="el-GR" dirty="0"/>
              <a:t>Διέλευση </a:t>
            </a:r>
            <a:r>
              <a:rPr lang="el-GR" dirty="0" err="1"/>
              <a:t>Ανατολικογερμανών</a:t>
            </a:r>
            <a:r>
              <a:rPr lang="el-GR" dirty="0"/>
              <a:t> μέσω Ουγγαρίας προς Δύση</a:t>
            </a:r>
          </a:p>
          <a:p>
            <a:pPr lvl="2"/>
            <a:r>
              <a:rPr lang="el-GR" dirty="0"/>
              <a:t>3 Οκτωβρίου 1989 – κλείσιμο συνόρων Ανατολικής Γερμανίας προς γειτονικά κράτη</a:t>
            </a:r>
          </a:p>
        </p:txBody>
      </p:sp>
    </p:spTree>
    <p:extLst>
      <p:ext uri="{BB962C8B-B14F-4D97-AF65-F5344CB8AC3E}">
        <p14:creationId xmlns:p14="http://schemas.microsoft.com/office/powerpoint/2010/main" val="3512773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Ανατολική Γερμανία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1486693"/>
            <a:ext cx="9157924" cy="494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68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355" y="176213"/>
            <a:ext cx="4572000" cy="302895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176213"/>
            <a:ext cx="4572000" cy="342900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792681"/>
            <a:ext cx="5236979" cy="295419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945" y="3772982"/>
            <a:ext cx="4805796" cy="288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4420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629</Words>
  <Application>Microsoft Office PowerPoint</Application>
  <PresentationFormat>Ευρεία οθόνη</PresentationFormat>
  <Paragraphs>132</Paragraphs>
  <Slides>55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Θέμα του Office</vt:lpstr>
      <vt:lpstr>Οι προεδρίες των George H.W. Bush και Bill Clinton</vt:lpstr>
      <vt:lpstr>George H. W. Bush</vt:lpstr>
      <vt:lpstr>Παρουσίαση του PowerPoint</vt:lpstr>
      <vt:lpstr>Κίνα, άνοιξη 1989</vt:lpstr>
      <vt:lpstr>Παρουσίαση του PowerPoint</vt:lpstr>
      <vt:lpstr>Πολωνία, 4 Ιουνίου 1989</vt:lpstr>
      <vt:lpstr>Ουγγαρία, Σεπτέμβριος-Οκτώβριος 1989</vt:lpstr>
      <vt:lpstr>Ανατολική Γερμανία</vt:lpstr>
      <vt:lpstr>Παρουσίαση του PowerPoint</vt:lpstr>
      <vt:lpstr>Τσεχοσλοβακία, Νοέμβριος 1989</vt:lpstr>
      <vt:lpstr>Βουλγαρία, Δεκέμβριος 1989</vt:lpstr>
      <vt:lpstr>Ρουμανία, Δεκέμβριος 1989</vt:lpstr>
      <vt:lpstr>Σύνοδος Μπους-Γκορμπατσόφ στη Μάλτα, Δεκέμβριος 1989</vt:lpstr>
      <vt:lpstr>Γερμανικό ζήτημα, 1989-1990</vt:lpstr>
      <vt:lpstr>Μιτεράν και Θάτσερ</vt:lpstr>
      <vt:lpstr>Helmut Kohl και Μιχαήλ Γκορμπατσόφ</vt:lpstr>
      <vt:lpstr>Επανένωση Γερμανίας, Οκτώβριος 1990</vt:lpstr>
      <vt:lpstr>Εισβολή Ιράκ στο Κουβέιτ, Αύγουστος 1990</vt:lpstr>
      <vt:lpstr>Διπλωματία: Δημιουργία συμμαχίας</vt:lpstr>
      <vt:lpstr>Παρουσίαση του PowerPoint</vt:lpstr>
      <vt:lpstr>Στρατιωτική στρατηγική</vt:lpstr>
      <vt:lpstr>Οι χερσαίες επιχειρήσεις</vt:lpstr>
      <vt:lpstr>Απόφαση μη εισβολής στο Ιράκ</vt:lpstr>
      <vt:lpstr>Ιράκ: ζώνες μη πτήσεων </vt:lpstr>
      <vt:lpstr>Σοβιετική Ένωση, 1990-1</vt:lpstr>
      <vt:lpstr>Ο Μπους στην Ουκρανία, Ιούλιος 1991</vt:lpstr>
      <vt:lpstr>Αύγουστος 1991 – σοβιετικό πραξικόπημα</vt:lpstr>
      <vt:lpstr>Παρουσίαση του PowerPoint</vt:lpstr>
      <vt:lpstr>Δεκέμβριος 1991</vt:lpstr>
      <vt:lpstr>Διάλυση ΕΣΣΔ, 31.12.1991</vt:lpstr>
      <vt:lpstr>Εσωτερική πολιτική</vt:lpstr>
      <vt:lpstr>Οικονομική ύφεση, 1991-2</vt:lpstr>
      <vt:lpstr>Εκλογές 1992</vt:lpstr>
      <vt:lpstr>Εκλογές 1992</vt:lpstr>
      <vt:lpstr>Τρίτος υποψήφιος πρόεδρος</vt:lpstr>
      <vt:lpstr>Αποτελέσματα προεδρικής εκλογής</vt:lpstr>
      <vt:lpstr>Προεδρία Κλίντον – εσωτερική πολιτική</vt:lpstr>
      <vt:lpstr>Ενδιάμεσες εκλογές Κογκρέσου – Νοέμβριος 1994</vt:lpstr>
      <vt:lpstr>Συγκυβέρνηση Κλίντον με ρεπουμπλικανικό Κογκρέσο</vt:lpstr>
      <vt:lpstr>Παρουσίαση του PowerPoint</vt:lpstr>
      <vt:lpstr>Κλίντον 1996</vt:lpstr>
      <vt:lpstr>Ρεπουμπλικανοί 1996</vt:lpstr>
      <vt:lpstr>Δημοκρατικοί 1996</vt:lpstr>
      <vt:lpstr>Εκλογές 1996</vt:lpstr>
      <vt:lpstr>Σκάνδαλο Lewinski - 1998</vt:lpstr>
      <vt:lpstr>Παρουσίαση του PowerPoint</vt:lpstr>
      <vt:lpstr>Ενδιάμεσες εκλογές Κογκρέσου, Νοέμβριος 1998</vt:lpstr>
      <vt:lpstr>Εξωτερική πολιτική</vt:lpstr>
      <vt:lpstr>Προεδρία Κλίντον, 1999-2000</vt:lpstr>
      <vt:lpstr>Παρουσίαση του PowerPoint</vt:lpstr>
      <vt:lpstr>Εκλογές 2000</vt:lpstr>
      <vt:lpstr>Ρεπουμπλικανοί</vt:lpstr>
      <vt:lpstr>Εκλογές 2000</vt:lpstr>
      <vt:lpstr>Φλόριντα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Harry Papasotiriou</dc:creator>
  <cp:lastModifiedBy>Harry Papasotiriou</cp:lastModifiedBy>
  <cp:revision>38</cp:revision>
  <dcterms:created xsi:type="dcterms:W3CDTF">2015-05-05T12:50:12Z</dcterms:created>
  <dcterms:modified xsi:type="dcterms:W3CDTF">2020-05-18T12:53:19Z</dcterms:modified>
</cp:coreProperties>
</file>