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26" r:id="rId2"/>
    <p:sldId id="325" r:id="rId3"/>
    <p:sldId id="328" r:id="rId4"/>
    <p:sldId id="330" r:id="rId5"/>
    <p:sldId id="329" r:id="rId6"/>
    <p:sldId id="315" r:id="rId7"/>
    <p:sldId id="346" r:id="rId8"/>
    <p:sldId id="331" r:id="rId9"/>
    <p:sldId id="347" r:id="rId10"/>
    <p:sldId id="316" r:id="rId11"/>
    <p:sldId id="333" r:id="rId12"/>
    <p:sldId id="334" r:id="rId13"/>
    <p:sldId id="335" r:id="rId14"/>
    <p:sldId id="336" r:id="rId15"/>
    <p:sldId id="337" r:id="rId16"/>
    <p:sldId id="341" r:id="rId17"/>
    <p:sldId id="342" r:id="rId18"/>
    <p:sldId id="339" r:id="rId19"/>
    <p:sldId id="340" r:id="rId20"/>
    <p:sldId id="343" r:id="rId21"/>
    <p:sldId id="345" r:id="rId22"/>
    <p:sldId id="344" r:id="rId23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2"/>
    <p:restoredTop sz="96327"/>
  </p:normalViewPr>
  <p:slideViewPr>
    <p:cSldViewPr snapToGrid="0">
      <p:cViewPr varScale="1">
        <p:scale>
          <a:sx n="128" d="100"/>
          <a:sy n="128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C1068-8DD3-5C4C-B229-CCDEB58274E4}" type="datetimeFigureOut">
              <a:rPr lang="en-GR" smtClean="0"/>
              <a:t>8/11/23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9C001-8E1A-D846-9974-AF973961C1B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7273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8530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l-GR" sz="1800" dirty="0">
                <a:solidFill>
                  <a:srgbClr val="000007"/>
                </a:solidFill>
                <a:effectLst/>
                <a:latin typeface="TimesNewRomanPSMT"/>
              </a:rPr>
              <a:t>Δεν είναι μόνο η χειρωνακτική εργασία, οι εργατοώρες, </a:t>
            </a:r>
            <a:r>
              <a:rPr lang="el-GR" sz="1800" dirty="0" err="1">
                <a:solidFill>
                  <a:srgbClr val="000007"/>
                </a:solidFill>
                <a:effectLst/>
                <a:latin typeface="TimesNewRomanPSMT"/>
              </a:rPr>
              <a:t>Πλέον</a:t>
            </a:r>
            <a:r>
              <a:rPr lang="el-GR" sz="1800" dirty="0">
                <a:solidFill>
                  <a:srgbClr val="000007"/>
                </a:solidFill>
                <a:effectLst/>
                <a:latin typeface="TimesNewRomanPSMT"/>
              </a:rPr>
              <a:t> η </a:t>
            </a:r>
            <a:r>
              <a:rPr lang="el-GR" sz="1800" dirty="0" err="1">
                <a:solidFill>
                  <a:srgbClr val="000007"/>
                </a:solidFill>
                <a:effectLst/>
                <a:latin typeface="TimesNewRomanPSMT"/>
              </a:rPr>
              <a:t>ψυχη</a:t>
            </a:r>
            <a:r>
              <a:rPr lang="el-GR" sz="1800" dirty="0">
                <a:solidFill>
                  <a:srgbClr val="000007"/>
                </a:solidFill>
                <a:effectLst/>
                <a:latin typeface="TimesNewRomanPSMT"/>
              </a:rPr>
              <a:t>́ και το </a:t>
            </a:r>
            <a:r>
              <a:rPr lang="el-GR" sz="1800" dirty="0" err="1">
                <a:solidFill>
                  <a:srgbClr val="000007"/>
                </a:solidFill>
                <a:effectLst/>
                <a:latin typeface="TimesNewRomanPSMT"/>
              </a:rPr>
              <a:t>μυαλο</a:t>
            </a:r>
            <a:r>
              <a:rPr lang="el-GR" sz="1800" dirty="0">
                <a:solidFill>
                  <a:srgbClr val="000007"/>
                </a:solidFill>
                <a:effectLst/>
                <a:latin typeface="TimesNewRomanPSMT"/>
              </a:rPr>
              <a:t>́ του </a:t>
            </a:r>
            <a:r>
              <a:rPr lang="el-GR" sz="1800" dirty="0" err="1">
                <a:solidFill>
                  <a:srgbClr val="000007"/>
                </a:solidFill>
                <a:effectLst/>
                <a:latin typeface="TimesNewRomanPSMT"/>
              </a:rPr>
              <a:t>εργάτη</a:t>
            </a:r>
            <a:r>
              <a:rPr lang="el-GR" sz="1800" dirty="0">
                <a:solidFill>
                  <a:srgbClr val="000007"/>
                </a:solidFill>
                <a:effectLst/>
                <a:latin typeface="TimesNewRomanPSMT"/>
              </a:rPr>
              <a:t> </a:t>
            </a:r>
            <a:r>
              <a:rPr lang="el-GR" sz="1800" dirty="0" err="1">
                <a:solidFill>
                  <a:srgbClr val="000007"/>
                </a:solidFill>
                <a:effectLst/>
                <a:latin typeface="TimesNewRomanPSMT"/>
              </a:rPr>
              <a:t>εντάσσονται</a:t>
            </a:r>
            <a:r>
              <a:rPr lang="el-GR" sz="1800" dirty="0">
                <a:solidFill>
                  <a:srgbClr val="000007"/>
                </a:solidFill>
                <a:effectLst/>
                <a:latin typeface="TimesNewRomanPSMT"/>
              </a:rPr>
              <a:t> στο </a:t>
            </a:r>
            <a:r>
              <a:rPr lang="el-GR" sz="1800" dirty="0" err="1">
                <a:solidFill>
                  <a:srgbClr val="000007"/>
                </a:solidFill>
                <a:effectLst/>
                <a:latin typeface="TimesNewRomanPSMT"/>
              </a:rPr>
              <a:t>παραγόμενο</a:t>
            </a:r>
            <a:r>
              <a:rPr lang="el-GR" sz="1800" dirty="0">
                <a:solidFill>
                  <a:srgbClr val="000007"/>
                </a:solidFill>
                <a:effectLst/>
                <a:latin typeface="TimesNewRomanPSMT"/>
              </a:rPr>
              <a:t> </a:t>
            </a:r>
            <a:r>
              <a:rPr lang="el-GR" sz="1800" dirty="0" err="1">
                <a:solidFill>
                  <a:srgbClr val="000007"/>
                </a:solidFill>
                <a:effectLst/>
                <a:latin typeface="TimesNewRomanPSMT"/>
              </a:rPr>
              <a:t>εμπόρευμα</a:t>
            </a:r>
            <a:r>
              <a:rPr lang="el-GR" sz="1800" dirty="0">
                <a:solidFill>
                  <a:srgbClr val="000007"/>
                </a:solidFill>
                <a:effectLst/>
                <a:latin typeface="TimesNewRomanPSMT"/>
              </a:rPr>
              <a:t>.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8553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dirty="0"/>
              <a:t>Click work vs ICT </a:t>
            </a:r>
            <a:r>
              <a:rPr lang="en-US" dirty="0" err="1"/>
              <a:t>devs</a:t>
            </a:r>
            <a:r>
              <a:rPr lang="en-US" dirty="0"/>
              <a:t>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4061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13BF-B8A6-A6C7-D8C3-BF09916BF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21343-B500-5680-D034-3699CEE4D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D5463-0C09-6CDD-3E5F-B25786A6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FA4-106E-154A-8CEB-F841A04023E1}" type="datetimeFigureOut">
              <a:rPr lang="en-GR" smtClean="0"/>
              <a:t>8/11/23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2EE1B-5A80-CA3B-5B5A-C870DBF3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8A0C7-BFF0-0F3E-993D-9EC82D7B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7A5E-97CE-9F4F-BF84-3895D19DE93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862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0F6E-F848-73B7-D1E1-440BDDD3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19EDA-1FA4-8472-6934-4427A742A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1BEAE-984A-5DC8-1C51-462B11FA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FA4-106E-154A-8CEB-F841A04023E1}" type="datetimeFigureOut">
              <a:rPr lang="en-GR" smtClean="0"/>
              <a:t>8/11/23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0588D-4574-3A7C-7565-AC018ACD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8AC89-715E-B1AB-E792-15E1FC54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7A5E-97CE-9F4F-BF84-3895D19DE93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7019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B2E11-00EB-F0F0-D27E-B9FC471D8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F7F43-97C8-1A5A-9F29-A1713711B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08A15-8E5A-9F4D-3A28-2679D621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FA4-106E-154A-8CEB-F841A04023E1}" type="datetimeFigureOut">
              <a:rPr lang="en-GR" smtClean="0"/>
              <a:t>8/11/23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20929-F89D-9966-9F16-5C61F538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7B7A5-0B5B-8AC8-2533-DBDE6766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7A5E-97CE-9F4F-BF84-3895D19DE93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7809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952E-E4B2-8962-5129-F5085DB1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4E32A-8A0A-CF34-D210-2E12F56C2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93782-8A86-B234-61C5-487BE72A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FA4-106E-154A-8CEB-F841A04023E1}" type="datetimeFigureOut">
              <a:rPr lang="en-GR" smtClean="0"/>
              <a:t>8/11/23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B8408-64BF-27C5-7B0B-20509DDC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DC481-C071-50CB-1DB1-21CD272E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7A5E-97CE-9F4F-BF84-3895D19DE93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2661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BDF7-BEEC-778F-8E9F-8D12C7892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D2F35-F3A2-8874-E856-385C44073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453C3-6199-85DE-747D-8A795AC4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FA4-106E-154A-8CEB-F841A04023E1}" type="datetimeFigureOut">
              <a:rPr lang="en-GR" smtClean="0"/>
              <a:t>8/11/23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5FAD4-BF50-C4DF-F408-EDC4D8DF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6A84C-86F2-05CA-4407-55AD6B62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7A5E-97CE-9F4F-BF84-3895D19DE93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0099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480FF-CDAF-CB2A-A7DD-EEF7107C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F36E-B1F8-D2DC-99D7-D553F8944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76CD3-6BF6-A113-9B65-141200607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1C5B8-EABB-00A3-B634-2A847039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FA4-106E-154A-8CEB-F841A04023E1}" type="datetimeFigureOut">
              <a:rPr lang="en-GR" smtClean="0"/>
              <a:t>8/11/23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4DE1F-040E-1B4D-0ADF-D9AC238E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BA846-20A1-41E1-0F4D-1C876A2F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7A5E-97CE-9F4F-BF84-3895D19DE93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8983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2F87-7610-3209-AF5E-8D8794AB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93A77-948F-AC84-5A06-FA76F1ECB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4127A-9D7D-C2A0-9C6C-DDA539EF5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46EBD-E1F6-5CCC-9ABB-62B71D2EC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C073E4-74C2-D167-B7AC-D6F39C27E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A8011C-79B9-213D-B4F5-6318DE05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FA4-106E-154A-8CEB-F841A04023E1}" type="datetimeFigureOut">
              <a:rPr lang="en-GR" smtClean="0"/>
              <a:t>8/11/23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37B20-E822-6D33-DA1E-8B8EE376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BBA25-6C60-6197-E562-F4E54164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7A5E-97CE-9F4F-BF84-3895D19DE93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956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8BD5-04D4-242B-9555-07B30325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25F58-FAF4-D769-9920-AF312427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FA4-106E-154A-8CEB-F841A04023E1}" type="datetimeFigureOut">
              <a:rPr lang="en-GR" smtClean="0"/>
              <a:t>8/11/23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5155F-5DB8-950F-60C7-8C7907DC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1D04F-E598-B001-C8FC-AED45D0F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7A5E-97CE-9F4F-BF84-3895D19DE93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0326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89D165-8330-16F4-9263-D78C43A6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FA4-106E-154A-8CEB-F841A04023E1}" type="datetimeFigureOut">
              <a:rPr lang="en-GR" smtClean="0"/>
              <a:t>8/11/23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33D92-375E-9028-0F00-680B004E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03AF9-32DE-A7CD-5A2A-95EFFF34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7A5E-97CE-9F4F-BF84-3895D19DE93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2213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A029-27FA-D75D-3AB3-301362DB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8C8E3-44FB-50EC-4571-8EF3B128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9C0F6-BEB1-47B5-D900-077A13B8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4C121-0B06-07D8-E4F0-298BB17B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FA4-106E-154A-8CEB-F841A04023E1}" type="datetimeFigureOut">
              <a:rPr lang="en-GR" smtClean="0"/>
              <a:t>8/11/23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650FE-1F03-B79B-EE6D-EFC30E37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E771E-EB87-05D0-99C6-7ABBDC48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7A5E-97CE-9F4F-BF84-3895D19DE93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2042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7BA9-1318-97DD-B511-76B385F7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190D6A-90B1-1ECC-0398-15AC1CCB4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3329A-DAEC-2A23-137B-D5AA92038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8A000-FDD0-7504-3EBE-27E8EACF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FA4-106E-154A-8CEB-F841A04023E1}" type="datetimeFigureOut">
              <a:rPr lang="en-GR" smtClean="0"/>
              <a:t>8/11/23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A1D08-AE80-4811-2357-BCEB0CD3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A0C73-CB59-2E9B-176C-885E5070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7A5E-97CE-9F4F-BF84-3895D19DE93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7528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7EE99-8B76-BF81-4D1D-7712AC85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86221-88ED-9B66-F34B-8C35653D1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D547C-5411-EB51-05BC-D4C87636D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7FA4-106E-154A-8CEB-F841A04023E1}" type="datetimeFigureOut">
              <a:rPr lang="en-GR" smtClean="0"/>
              <a:t>8/11/23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02B9D-AF18-66C9-3F63-2EDB1A0D7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5386B-9E73-0A2C-D376-BC8230E3F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57A5E-97CE-9F4F-BF84-3895D19DE93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1231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;p2">
            <a:extLst>
              <a:ext uri="{FF2B5EF4-FFF2-40B4-BE49-F238E27FC236}">
                <a16:creationId xmlns:a16="http://schemas.microsoft.com/office/drawing/2014/main" id="{E0F5F2E4-B8D7-5828-1505-417A1A85E1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lt1"/>
              </a:buClr>
              <a:buSzPts val="4400"/>
              <a:buFont typeface="Calibri"/>
              <a:buNone/>
            </a:pPr>
            <a:endParaRPr lang="el-GR" sz="4400" dirty="0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3D7F7-7794-352C-64A4-12D3F3E8AA10}"/>
              </a:ext>
            </a:extLst>
          </p:cNvPr>
          <p:cNvSpPr txBox="1"/>
          <p:nvPr/>
        </p:nvSpPr>
        <p:spPr>
          <a:xfrm>
            <a:off x="5086742" y="4742582"/>
            <a:ext cx="6720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ΘΕ 8 – Η ανάδυση των νέων εργασιακών τόπων </a:t>
            </a:r>
          </a:p>
          <a:p>
            <a:r>
              <a:rPr lang="el-GR" sz="2000" b="1" dirty="0">
                <a:solidFill>
                  <a:schemeClr val="lt1"/>
                </a:solidFill>
              </a:rPr>
              <a:t>Αντιγόνη Παπαγεωργίου </a:t>
            </a:r>
            <a:br>
              <a:rPr lang="el-GR" sz="2000" b="1" dirty="0">
                <a:solidFill>
                  <a:schemeClr val="lt1"/>
                </a:solidFill>
              </a:rPr>
            </a:br>
            <a:r>
              <a:rPr lang="el-GR" sz="2000" b="1" dirty="0">
                <a:solidFill>
                  <a:schemeClr val="lt1"/>
                </a:solidFill>
              </a:rPr>
              <a:t>Εντεταλμένη Διδάσκουσα ΕΜΠΟ</a:t>
            </a:r>
            <a:br>
              <a:rPr lang="el-GR" sz="2000" b="1" dirty="0">
                <a:solidFill>
                  <a:schemeClr val="lt1"/>
                </a:solidFill>
              </a:rPr>
            </a:br>
            <a:r>
              <a:rPr lang="el-GR" sz="2000" b="1" dirty="0">
                <a:solidFill>
                  <a:schemeClr val="lt1"/>
                </a:solidFill>
              </a:rPr>
              <a:t>Μεταδιδακτορική Ερευνήτρια ΤΟΠΑ</a:t>
            </a:r>
            <a:br>
              <a:rPr lang="el-GR" sz="2000" b="1" dirty="0">
                <a:solidFill>
                  <a:schemeClr val="lt1"/>
                </a:solidFill>
              </a:rPr>
            </a:br>
            <a:r>
              <a:rPr lang="el-GR" sz="2000" b="1" dirty="0">
                <a:solidFill>
                  <a:schemeClr val="lt1"/>
                </a:solidFill>
              </a:rPr>
              <a:t>ΠΑΝΤΕΙΟ ΠΑΝΕΠΙΣΤΗΜΙΟ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endParaRPr lang="en-GR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A Tour of betahaus' Super Cool Coworking Space in Berlin - Officelovin'">
            <a:extLst>
              <a:ext uri="{FF2B5EF4-FFF2-40B4-BE49-F238E27FC236}">
                <a16:creationId xmlns:a16="http://schemas.microsoft.com/office/drawing/2014/main" id="{F8089AA8-2752-457A-84EA-BCC37B4C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0" y="1749287"/>
            <a:ext cx="4379098" cy="29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Things to Consider Before Starting Your Makerspace | EdSurge News">
            <a:extLst>
              <a:ext uri="{FF2B5EF4-FFF2-40B4-BE49-F238E27FC236}">
                <a16:creationId xmlns:a16="http://schemas.microsoft.com/office/drawing/2014/main" id="{9CCC2345-27EB-BAB7-F858-FEE39F65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95" y="1749287"/>
            <a:ext cx="7216000" cy="29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9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7E3A33-4780-19C1-E7AE-58594E0E6200}"/>
              </a:ext>
            </a:extLst>
          </p:cNvPr>
          <p:cNvSpPr txBox="1"/>
          <p:nvPr/>
        </p:nvSpPr>
        <p:spPr>
          <a:xfrm>
            <a:off x="528638" y="949850"/>
            <a:ext cx="74152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Οικονομία της γνώσης</a:t>
            </a:r>
          </a:p>
          <a:p>
            <a:r>
              <a:rPr lang="el-GR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Γνωσιακός καπιταλισμός 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νοδος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της ψηφιακής εργασίας 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Εργασία (αμειβόμενη ή μη) η οποία πραγματοποιείται με τη χρήση ενός συνδυασμού ψηφιακών και τηλεπικοινωνιακών τεχνολογιών και/ ή παράγει περιεχόμενο για τα ψηφιακά μέσα. 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Δεν είναι απλά εργασία που εκτελείται με τη χρήση ψηφιακών τεχνολογιών αλλά είναι επίσης η εργασία η οποία μπορεί να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παράξει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περιεχόμενο για αυτές τις τεχνολογίες και κυρίως μπορεί να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παράξει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αξία για τους ιδιοκτήτες ψηφιακών και νέων μέσων </a:t>
            </a:r>
            <a:endParaRPr lang="en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5335D-0808-B1BA-03CE-ABE1A24BA487}"/>
              </a:ext>
            </a:extLst>
          </p:cNvPr>
          <p:cNvSpPr txBox="1"/>
          <p:nvPr/>
        </p:nvSpPr>
        <p:spPr>
          <a:xfrm>
            <a:off x="8434388" y="4714876"/>
            <a:ext cx="3100387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l-GR" b="1" dirty="0">
                <a:sym typeface="Wingdings" pitchFamily="2" charset="2"/>
              </a:rPr>
              <a:t>Εκτελείται εξ αποστάσεως, το φαινόμενο της εκτοπισμένης εργασίας (</a:t>
            </a:r>
            <a:r>
              <a:rPr lang="en-US" b="1" dirty="0">
                <a:sym typeface="Wingdings" pitchFamily="2" charset="2"/>
              </a:rPr>
              <a:t>dislocated work) </a:t>
            </a:r>
            <a:endParaRPr lang="el-GR" b="1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l-GR" b="1" dirty="0">
                <a:sym typeface="Wingdings" pitchFamily="2" charset="2"/>
              </a:rPr>
              <a:t>Είδη ψηφιακής εργασίας και </a:t>
            </a:r>
            <a:r>
              <a:rPr lang="el-GR" b="1" dirty="0" err="1">
                <a:sym typeface="Wingdings" pitchFamily="2" charset="2"/>
              </a:rPr>
              <a:t>έμφυλοι</a:t>
            </a:r>
            <a:r>
              <a:rPr lang="el-GR" b="1" dirty="0">
                <a:sym typeface="Wingdings" pitchFamily="2" charset="2"/>
              </a:rPr>
              <a:t> διαχωρισμοί </a:t>
            </a:r>
            <a:endParaRPr lang="en-US" b="1" dirty="0">
              <a:sym typeface="Wingdings" pitchFamily="2" charset="2"/>
            </a:endParaRPr>
          </a:p>
        </p:txBody>
      </p:sp>
      <p:pic>
        <p:nvPicPr>
          <p:cNvPr id="4" name="Picture 2" descr="Flock Birds Animals - Free vector graphic on Pixabay">
            <a:extLst>
              <a:ext uri="{FF2B5EF4-FFF2-40B4-BE49-F238E27FC236}">
                <a16:creationId xmlns:a16="http://schemas.microsoft.com/office/drawing/2014/main" id="{7377D738-DFD7-CEB6-EB76-F8D40496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2" y="0"/>
            <a:ext cx="5519737" cy="31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5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A058-014B-D9CC-1A51-CE1C46D0DD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R" dirty="0"/>
              <a:t>Coworking: </a:t>
            </a:r>
            <a:r>
              <a:rPr lang="el-GR" dirty="0"/>
              <a:t>εργασιακοί τόποι για τους μοναχικούς αετούς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5730-B175-8AD6-2C9B-847254AB7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000" dirty="0">
                <a:effectLst/>
                <a:latin typeface="Helvetica" pitchFamily="2" charset="0"/>
              </a:rPr>
              <a:t>Ο όρος μοναχικός αετός είναι ένας νεολογισμός που αποδίδεται στον</a:t>
            </a:r>
            <a:r>
              <a:rPr lang="el-GR" sz="2000" dirty="0">
                <a:latin typeface="Helvetica" pitchFamily="2" charset="0"/>
              </a:rPr>
              <a:t> </a:t>
            </a:r>
            <a:r>
              <a:rPr lang="en-GB" sz="2000" dirty="0">
                <a:effectLst/>
                <a:latin typeface="Helvetica" pitchFamily="2" charset="0"/>
              </a:rPr>
              <a:t>Burgess (1994).</a:t>
            </a:r>
          </a:p>
          <a:p>
            <a:endParaRPr lang="el-GR" sz="2000" dirty="0">
              <a:latin typeface="Helvetica" pitchFamily="2" charset="0"/>
            </a:endParaRPr>
          </a:p>
          <a:p>
            <a:r>
              <a:rPr lang="en-GB" sz="2000" dirty="0">
                <a:effectLst/>
                <a:latin typeface="Helvetica" pitchFamily="2" charset="0"/>
              </a:rPr>
              <a:t>O Young (1997), </a:t>
            </a:r>
            <a:r>
              <a:rPr lang="el-GR" sz="2000" dirty="0">
                <a:effectLst/>
                <a:latin typeface="Helvetica" pitchFamily="2" charset="0"/>
              </a:rPr>
              <a:t>προσδιόρισε τους μοναχικούς αετούς ως</a:t>
            </a:r>
            <a:r>
              <a:rPr lang="el-GR" sz="2000" dirty="0">
                <a:latin typeface="Helvetica" pitchFamily="2" charset="0"/>
              </a:rPr>
              <a:t> </a:t>
            </a:r>
            <a:r>
              <a:rPr lang="el-GR" sz="2000" dirty="0">
                <a:effectLst/>
                <a:latin typeface="Helvetica" pitchFamily="2" charset="0"/>
              </a:rPr>
              <a:t>οι εργαζόμενοι σε τομείς έντασης γνώσης και τεχνολογίας, οι οποίοι</a:t>
            </a:r>
            <a:r>
              <a:rPr lang="el-GR" sz="2000" dirty="0">
                <a:latin typeface="Helvetica" pitchFamily="2" charset="0"/>
              </a:rPr>
              <a:t> </a:t>
            </a:r>
            <a:r>
              <a:rPr lang="el-GR" sz="2000" dirty="0">
                <a:effectLst/>
                <a:latin typeface="Helvetica" pitchFamily="2" charset="0"/>
              </a:rPr>
              <a:t>μπορούν να ζουν και να εργάζονται οπουδήποτε, λόγω της εξέλιξης των </a:t>
            </a:r>
            <a:r>
              <a:rPr lang="el-GR" sz="2000" dirty="0">
                <a:latin typeface="Helvetica" pitchFamily="2" charset="0"/>
              </a:rPr>
              <a:t>τ</a:t>
            </a:r>
            <a:r>
              <a:rPr lang="el-GR" sz="2000" dirty="0">
                <a:effectLst/>
                <a:latin typeface="Helvetica" pitchFamily="2" charset="0"/>
              </a:rPr>
              <a:t>εχνολογιών </a:t>
            </a:r>
            <a:r>
              <a:rPr lang="el-GR" sz="2000" dirty="0" err="1">
                <a:effectLst/>
                <a:latin typeface="Helvetica" pitchFamily="2" charset="0"/>
              </a:rPr>
              <a:t>τηλε</a:t>
            </a:r>
            <a:r>
              <a:rPr lang="el-GR" sz="2000" dirty="0">
                <a:effectLst/>
                <a:latin typeface="Helvetica" pitchFamily="2" charset="0"/>
              </a:rPr>
              <a:t>-υπολογιστών (</a:t>
            </a:r>
            <a:r>
              <a:rPr lang="en-GB" sz="2000" dirty="0">
                <a:effectLst/>
                <a:latin typeface="Helvetica" pitchFamily="2" charset="0"/>
              </a:rPr>
              <a:t>telecomputing).</a:t>
            </a:r>
            <a:endParaRPr lang="el-GR" sz="2000" dirty="0">
              <a:effectLst/>
              <a:latin typeface="Helvetica" pitchFamily="2" charset="0"/>
            </a:endParaRPr>
          </a:p>
          <a:p>
            <a:endParaRPr lang="el-GR" sz="2000" dirty="0">
              <a:latin typeface="Helvetica" pitchFamily="2" charset="0"/>
            </a:endParaRPr>
          </a:p>
          <a:p>
            <a:r>
              <a:rPr lang="el-GR" sz="2000" dirty="0">
                <a:effectLst/>
                <a:latin typeface="Helvetica" pitchFamily="2" charset="0"/>
              </a:rPr>
              <a:t>Η αυτονομία του ελεύθερου επαγγέλματος είναι</a:t>
            </a:r>
            <a:r>
              <a:rPr lang="el-GR" sz="2000" dirty="0">
                <a:latin typeface="Helvetica" pitchFamily="2" charset="0"/>
              </a:rPr>
              <a:t> </a:t>
            </a:r>
            <a:r>
              <a:rPr lang="el-GR" sz="2000" dirty="0">
                <a:effectLst/>
                <a:latin typeface="Helvetica" pitchFamily="2" charset="0"/>
              </a:rPr>
              <a:t>μια απόφαση που λαμβάνεται σε μια πράξη αυτοδιάθεσης και ως συνειδητή απόρριψη της ρουτίνας της μισθωτής εργασίας (</a:t>
            </a:r>
            <a:r>
              <a:rPr lang="en-GB" sz="2000" dirty="0">
                <a:effectLst/>
                <a:latin typeface="Helvetica" pitchFamily="2" charset="0"/>
              </a:rPr>
              <a:t>de </a:t>
            </a:r>
            <a:r>
              <a:rPr lang="en-GB" sz="2000" dirty="0" err="1">
                <a:effectLst/>
                <a:latin typeface="Helvetica" pitchFamily="2" charset="0"/>
              </a:rPr>
              <a:t>Peuter</a:t>
            </a:r>
            <a:r>
              <a:rPr lang="en-GB" sz="2000" dirty="0">
                <a:effectLst/>
                <a:latin typeface="Helvetica" pitchFamily="2" charset="0"/>
              </a:rPr>
              <a:t> 2011,</a:t>
            </a:r>
            <a:r>
              <a:rPr lang="el-GR" sz="2000" dirty="0">
                <a:latin typeface="Helvetica" pitchFamily="2" charset="0"/>
              </a:rPr>
              <a:t> </a:t>
            </a:r>
            <a:r>
              <a:rPr lang="en-GB" sz="2000" dirty="0">
                <a:effectLst/>
                <a:latin typeface="Helvetica" pitchFamily="2" charset="0"/>
              </a:rPr>
              <a:t>Hardt </a:t>
            </a:r>
            <a:r>
              <a:rPr lang="el-GR" sz="2000" dirty="0">
                <a:effectLst/>
                <a:latin typeface="Helvetica" pitchFamily="2" charset="0"/>
              </a:rPr>
              <a:t>και </a:t>
            </a:r>
            <a:r>
              <a:rPr lang="en-GB" sz="2000" dirty="0">
                <a:effectLst/>
                <a:latin typeface="Helvetica" pitchFamily="2" charset="0"/>
              </a:rPr>
              <a:t>Negri 2000, </a:t>
            </a:r>
            <a:r>
              <a:rPr lang="en-GB" sz="2000" dirty="0" err="1">
                <a:effectLst/>
                <a:latin typeface="Helvetica" pitchFamily="2" charset="0"/>
              </a:rPr>
              <a:t>Lorey</a:t>
            </a:r>
            <a:r>
              <a:rPr lang="en-GB" sz="2000" dirty="0">
                <a:effectLst/>
                <a:latin typeface="Helvetica" pitchFamily="2" charset="0"/>
              </a:rPr>
              <a:t> 2006, Lazzarato 1996).</a:t>
            </a:r>
          </a:p>
          <a:p>
            <a:endParaRPr lang="en-GB" sz="2000" dirty="0">
              <a:effectLst/>
              <a:latin typeface="Helvetica" pitchFamily="2" charset="0"/>
            </a:endParaRPr>
          </a:p>
          <a:p>
            <a:r>
              <a:rPr lang="el-GR" sz="2000" dirty="0">
                <a:latin typeface="Helvetica" pitchFamily="2" charset="0"/>
              </a:rPr>
              <a:t>Η άνοδος της επιχειρηματικότητας, «επιχειρηματίας του εαυτού σου» - συνειδητή απόρριψη της μισθωτής, εξαρτημένης, εργασίας ή εξ ανάγκης επιχειρηματικότητας (</a:t>
            </a:r>
            <a:r>
              <a:rPr lang="en-US" sz="2000" dirty="0">
                <a:latin typeface="Helvetica" pitchFamily="2" charset="0"/>
              </a:rPr>
              <a:t>necessity entrepreneurship </a:t>
            </a:r>
            <a:r>
              <a:rPr lang="en-US" sz="2000" dirty="0">
                <a:latin typeface="Helvetica" pitchFamily="2" charset="0"/>
                <a:sym typeface="Wingdings" pitchFamily="2" charset="2"/>
              </a:rPr>
              <a:t> </a:t>
            </a:r>
            <a:r>
              <a:rPr lang="el-GR" sz="2000" dirty="0">
                <a:latin typeface="Helvetica" pitchFamily="2" charset="0"/>
                <a:sym typeface="Wingdings" pitchFamily="2" charset="2"/>
              </a:rPr>
              <a:t>τέτοιες μορφές επιχειρηματικότητες συναντώνται σε χώρες του Νότου)</a:t>
            </a:r>
            <a:r>
              <a:rPr lang="el-GR" sz="2000" dirty="0">
                <a:latin typeface="Helvetica" pitchFamily="2" charset="0"/>
              </a:rPr>
              <a:t> </a:t>
            </a:r>
            <a:endParaRPr lang="en-GR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5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9CD9-4450-2860-7BDE-DF8830296F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/>
              <a:t>Λόγοι που οδήγησαν στην ανάδυση του φαινομένου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6E47-F0BA-7191-04F8-EED82F715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315"/>
            <a:ext cx="10515600" cy="4035647"/>
          </a:xfrm>
        </p:spPr>
        <p:txBody>
          <a:bodyPr/>
          <a:lstStyle/>
          <a:p>
            <a:r>
              <a:rPr lang="el-GR" dirty="0"/>
              <a:t>Αίτημα για γεωγραφική εγγύτητα – δικτύωση </a:t>
            </a:r>
          </a:p>
          <a:p>
            <a:r>
              <a:rPr lang="el-GR" dirty="0" err="1"/>
              <a:t>Κοινωνικ</a:t>
            </a:r>
            <a:r>
              <a:rPr lang="en-GR" dirty="0"/>
              <a:t>ή</a:t>
            </a:r>
            <a:r>
              <a:rPr lang="el-GR" dirty="0"/>
              <a:t> και επαγγελματική αλληλεπίδραση </a:t>
            </a:r>
          </a:p>
          <a:p>
            <a:r>
              <a:rPr lang="el-GR" dirty="0"/>
              <a:t>Συνεργατική ατμόσφαιρα </a:t>
            </a:r>
          </a:p>
          <a:p>
            <a:r>
              <a:rPr lang="el-GR" dirty="0"/>
              <a:t>Ο ρόλος των διαχειριστών κοινότητας (</a:t>
            </a:r>
            <a:r>
              <a:rPr lang="en-US" dirty="0"/>
              <a:t>community managers)</a:t>
            </a:r>
            <a:endParaRPr lang="el-GR" dirty="0"/>
          </a:p>
          <a:p>
            <a:r>
              <a:rPr lang="el-GR" dirty="0" err="1"/>
              <a:t>Διαμοιρασμ</a:t>
            </a:r>
            <a:r>
              <a:rPr lang="en-US" dirty="0" err="1"/>
              <a:t>ό</a:t>
            </a:r>
            <a:r>
              <a:rPr lang="el-GR" dirty="0"/>
              <a:t>ς και διάχυση γνώσης </a:t>
            </a:r>
          </a:p>
          <a:p>
            <a:r>
              <a:rPr lang="el-GR" dirty="0"/>
              <a:t>Επαγγελματική ταυτότητα </a:t>
            </a:r>
          </a:p>
          <a:p>
            <a:r>
              <a:rPr lang="el-GR" dirty="0"/>
              <a:t>Προσωπική ευημερία (</a:t>
            </a:r>
            <a:r>
              <a:rPr lang="en-US" dirty="0"/>
              <a:t>wellbeing)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443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C729-6D82-3FE6-6C34-6278EDE8C4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/>
              <a:t>Επιχειρηματικότητα και νέα οικονομία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4BA2-5ABB-D7D0-86B0-099F7FEA3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effectLst/>
                <a:latin typeface="Helvetica" pitchFamily="2" charset="0"/>
              </a:rPr>
              <a:t>Η πρώτη θερμοκοιτίδα μικρών επιχειρήσεων έχει καταγραφεί στην</a:t>
            </a:r>
            <a:r>
              <a:rPr lang="el-GR" sz="2000" dirty="0">
                <a:latin typeface="Helvetica" pitchFamily="2" charset="0"/>
              </a:rPr>
              <a:t> </a:t>
            </a:r>
            <a:r>
              <a:rPr lang="el-GR" sz="2000" dirty="0">
                <a:effectLst/>
                <a:latin typeface="Helvetica" pitchFamily="2" charset="0"/>
              </a:rPr>
              <a:t>Νέα Υόρκη το 1959.</a:t>
            </a:r>
          </a:p>
          <a:p>
            <a:r>
              <a:rPr lang="el-GR" sz="2000" dirty="0">
                <a:effectLst/>
                <a:latin typeface="Helvetica" pitchFamily="2" charset="0"/>
              </a:rPr>
              <a:t>Η πραγματική ανάπτυξη όμως των θερμοκοιτίδων</a:t>
            </a:r>
            <a:r>
              <a:rPr lang="el-GR" sz="2000" dirty="0">
                <a:latin typeface="Helvetica" pitchFamily="2" charset="0"/>
              </a:rPr>
              <a:t> </a:t>
            </a:r>
            <a:r>
              <a:rPr lang="el-GR" sz="2000" dirty="0">
                <a:effectLst/>
                <a:latin typeface="Helvetica" pitchFamily="2" charset="0"/>
              </a:rPr>
              <a:t>ήρθε την δεκαετία του 1980, κύρια στις ΗΠΑ και στην Αγγλία, όταν δημιουργήθηκε η ανάγκη να στηριχθούν πολύ μικρές επιχειρήσεις που εκείνο τον καιρό καινοτομούσαν στην </a:t>
            </a:r>
            <a:r>
              <a:rPr lang="el-GR" sz="2000" b="1" dirty="0">
                <a:effectLst/>
                <a:latin typeface="Helvetica" pitchFamily="2" charset="0"/>
              </a:rPr>
              <a:t>παραγωγή λογισμικού.</a:t>
            </a:r>
          </a:p>
          <a:p>
            <a:r>
              <a:rPr lang="el-GR" sz="2000" dirty="0">
                <a:effectLst/>
                <a:latin typeface="Helvetica" pitchFamily="2" charset="0"/>
              </a:rPr>
              <a:t>Παροχή συμβουλευτικής </a:t>
            </a:r>
          </a:p>
          <a:p>
            <a:r>
              <a:rPr lang="el-GR" sz="2000" dirty="0">
                <a:latin typeface="Helvetica" pitchFamily="2" charset="0"/>
              </a:rPr>
              <a:t>Σύνδεση με επιχειρήσεις, επενδυτικούς αγγέλους, και επενδυτικά </a:t>
            </a:r>
            <a:r>
              <a:rPr lang="en-US" sz="2000" dirty="0">
                <a:latin typeface="Helvetica" pitchFamily="2" charset="0"/>
              </a:rPr>
              <a:t>funds </a:t>
            </a:r>
          </a:p>
          <a:p>
            <a:r>
              <a:rPr lang="el-GR" sz="2000" dirty="0">
                <a:latin typeface="Helvetica" pitchFamily="2" charset="0"/>
              </a:rPr>
              <a:t>Σ</a:t>
            </a:r>
            <a:r>
              <a:rPr lang="en-US" sz="2000" dirty="0" err="1">
                <a:latin typeface="Helvetica" pitchFamily="2" charset="0"/>
              </a:rPr>
              <a:t>ύ</a:t>
            </a:r>
            <a:r>
              <a:rPr lang="el-GR" sz="2000" dirty="0" err="1">
                <a:latin typeface="Helvetica" pitchFamily="2" charset="0"/>
              </a:rPr>
              <a:t>νδεση</a:t>
            </a:r>
            <a:r>
              <a:rPr lang="el-GR" sz="2000" dirty="0">
                <a:latin typeface="Helvetica" pitchFamily="2" charset="0"/>
              </a:rPr>
              <a:t> με εκπαιδευτικά και ερευνητικά ιδρύματα </a:t>
            </a:r>
          </a:p>
          <a:p>
            <a:r>
              <a:rPr lang="el-GR" sz="2000" dirty="0">
                <a:latin typeface="Helvetica" pitchFamily="2" charset="0"/>
              </a:rPr>
              <a:t>Βιωσιμότητα </a:t>
            </a:r>
            <a:endParaRPr lang="el-GR" sz="2000" dirty="0">
              <a:effectLst/>
              <a:latin typeface="Helvetica" pitchFamily="2" charset="0"/>
            </a:endParaRPr>
          </a:p>
          <a:p>
            <a:endParaRPr lang="el-GR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6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C729-6D82-3FE6-6C34-6278EDE8C4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/>
              <a:t>Θερμοκοιτίδες – Ελλάδα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4BA2-5ABB-D7D0-86B0-099F7FEA3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000" dirty="0">
                <a:effectLst/>
                <a:latin typeface="Helvetica" pitchFamily="2" charset="0"/>
              </a:rPr>
              <a:t>Στην Ελλάδα, οι πρώτες θερμοκοιτίδες εντάχθηκαν στα τεχνολογικά</a:t>
            </a:r>
            <a:r>
              <a:rPr lang="el-GR" sz="2000" dirty="0">
                <a:latin typeface="Helvetica" pitchFamily="2" charset="0"/>
              </a:rPr>
              <a:t> </a:t>
            </a:r>
            <a:r>
              <a:rPr lang="el-GR" sz="2000" dirty="0">
                <a:effectLst/>
                <a:latin typeface="Helvetica" pitchFamily="2" charset="0"/>
              </a:rPr>
              <a:t>πάρκα που αναπτύχθηκαν στις αρχές της δεκαετίας του 1990, με πρωτοβουλία του Ιδρύματος Τεχνολογίας Έρευνας (ΙΤΕ).</a:t>
            </a:r>
            <a:endParaRPr lang="el-GR" sz="2000" dirty="0"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el-GR" sz="2000" dirty="0">
                <a:effectLst/>
                <a:latin typeface="Helvetica" pitchFamily="2" charset="0"/>
              </a:rPr>
              <a:t>Στις αρχές του 2015 καταγράφονται περίπου 8 μόνιμες θερμοκοιτίδες στο σύνολο της ελληνικής επικράτειας.</a:t>
            </a:r>
          </a:p>
          <a:p>
            <a:pPr>
              <a:lnSpc>
                <a:spcPct val="100000"/>
              </a:lnSpc>
            </a:pPr>
            <a:r>
              <a:rPr lang="el-GR" sz="2000" dirty="0">
                <a:latin typeface="Helvetica" pitchFamily="2" charset="0"/>
              </a:rPr>
              <a:t>Κινήσεις πολιτιστικής διπλωματίας (είσοδος ξένων ιδρυμάτων πρεσβειών) </a:t>
            </a:r>
            <a:endParaRPr lang="el-GR" sz="2000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el-GR" sz="2000" dirty="0">
                <a:latin typeface="Helvetica" pitchFamily="2" charset="0"/>
              </a:rPr>
              <a:t>Εταιρική Κοινωνική Ευθύνη </a:t>
            </a:r>
            <a:endParaRPr lang="el-GR" sz="2000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" pitchFamily="2" charset="0"/>
              </a:rPr>
              <a:t>Brain drain </a:t>
            </a:r>
            <a:endParaRPr lang="en-US" sz="2000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el-GR" sz="2000" dirty="0">
                <a:latin typeface="Helvetica" pitchFamily="2" charset="0"/>
              </a:rPr>
              <a:t>Εσωτερική αλυσίδα αξίας</a:t>
            </a:r>
            <a:endParaRPr lang="el-GR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6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C729-6D82-3FE6-6C34-6278EDE8C4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Coworking spaces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4BA2-5ABB-D7D0-86B0-099F7FEA3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1800" dirty="0">
                <a:effectLst/>
                <a:latin typeface="Helvetica" pitchFamily="2" charset="0"/>
              </a:rPr>
              <a:t>Ο πρώτος συνεργατικός χώρος (</a:t>
            </a:r>
            <a:r>
              <a:rPr lang="en-GB" sz="1800" dirty="0">
                <a:effectLst/>
                <a:latin typeface="Helvetica" pitchFamily="2" charset="0"/>
              </a:rPr>
              <a:t>co-working space) </a:t>
            </a:r>
            <a:r>
              <a:rPr lang="el-GR" sz="1800" dirty="0">
                <a:effectLst/>
                <a:latin typeface="Helvetica" pitchFamily="2" charset="0"/>
              </a:rPr>
              <a:t>δημιουργήθηκε το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l-GR" sz="1800" dirty="0">
                <a:effectLst/>
                <a:latin typeface="Helvetica" pitchFamily="2" charset="0"/>
              </a:rPr>
              <a:t>1995 στο </a:t>
            </a:r>
            <a:r>
              <a:rPr lang="en-GB" sz="1800" dirty="0">
                <a:effectLst/>
                <a:latin typeface="Helvetica" pitchFamily="2" charset="0"/>
              </a:rPr>
              <a:t>C-Base </a:t>
            </a:r>
            <a:r>
              <a:rPr lang="el-GR" sz="1800" dirty="0">
                <a:effectLst/>
                <a:latin typeface="Helvetica" pitchFamily="2" charset="0"/>
              </a:rPr>
              <a:t>του Βερολίνου, όπου αργότερα φιλοξένησε και τα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l-GR" sz="1800" dirty="0">
                <a:effectLst/>
                <a:latin typeface="Helvetica" pitchFamily="2" charset="0"/>
              </a:rPr>
              <a:t>γραφεία του Κόμματος των Πειρατών της Γερμανίας (</a:t>
            </a:r>
            <a:r>
              <a:rPr lang="en-GB" sz="1800" dirty="0">
                <a:effectLst/>
                <a:latin typeface="Helvetica" pitchFamily="2" charset="0"/>
              </a:rPr>
              <a:t>Pirate Party).</a:t>
            </a:r>
          </a:p>
          <a:p>
            <a:endParaRPr lang="en-GB" sz="1800" dirty="0">
              <a:latin typeface="Helvetica" pitchFamily="2" charset="0"/>
            </a:endParaRPr>
          </a:p>
          <a:p>
            <a:r>
              <a:rPr lang="el-GR" sz="1800" dirty="0">
                <a:effectLst/>
                <a:latin typeface="Helvetica" pitchFamily="2" charset="0"/>
              </a:rPr>
              <a:t>Ο μεγάλος όγκος συνεργατικών χώρων αναπτύχτηκε από το 2005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l-GR" sz="1800" dirty="0">
                <a:effectLst/>
                <a:latin typeface="Helvetica" pitchFamily="2" charset="0"/>
              </a:rPr>
              <a:t>και έπειτα, ενώ το 2014 λειτουργούν πάνω από 6.000 συνεργατικοί χώροι σε όλο τον κόσμο, προσφέροντας περίπου 300.000 θέσεις εργασίας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l-GR" sz="1800" dirty="0">
                <a:effectLst/>
                <a:latin typeface="Helvetica" pitchFamily="2" charset="0"/>
              </a:rPr>
              <a:t>(</a:t>
            </a:r>
            <a:r>
              <a:rPr lang="en-GB" sz="1800" dirty="0" err="1">
                <a:effectLst/>
                <a:latin typeface="Helvetica" pitchFamily="2" charset="0"/>
              </a:rPr>
              <a:t>deskmag.com</a:t>
            </a:r>
            <a:r>
              <a:rPr lang="en-GB" sz="1800" dirty="0">
                <a:effectLst/>
                <a:latin typeface="Helvetica" pitchFamily="2" charset="0"/>
              </a:rPr>
              <a:t>).</a:t>
            </a:r>
          </a:p>
          <a:p>
            <a:endParaRPr lang="en-GB" sz="1800" dirty="0">
              <a:latin typeface="Helvetica" pitchFamily="2" charset="0"/>
            </a:endParaRPr>
          </a:p>
          <a:p>
            <a:r>
              <a:rPr lang="el-GR" sz="1800" dirty="0">
                <a:effectLst/>
                <a:latin typeface="Helvetica" pitchFamily="2" charset="0"/>
              </a:rPr>
              <a:t>Οι συνεργατικοί χώροι συνήθως είναι ιδιωτικές επιχειρήσεις που ενοικιάζουν εξατομικευμένους (ή μη) χώρους εργασίας, μέσω μηνιαίας ή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l-GR" sz="1800" dirty="0">
                <a:effectLst/>
                <a:latin typeface="Helvetica" pitchFamily="2" charset="0"/>
              </a:rPr>
              <a:t>και ημερήσιας χρέωσης, κύρια σε ελεύθερους επαγγελματίες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l-GR" sz="1800" dirty="0">
                <a:effectLst/>
                <a:latin typeface="Helvetica" pitchFamily="2" charset="0"/>
              </a:rPr>
              <a:t>(</a:t>
            </a:r>
            <a:r>
              <a:rPr lang="en-GB" sz="1800" dirty="0">
                <a:effectLst/>
                <a:latin typeface="Helvetica" pitchFamily="2" charset="0"/>
              </a:rPr>
              <a:t>freelancers), </a:t>
            </a:r>
            <a:r>
              <a:rPr lang="el-GR" sz="1800" dirty="0">
                <a:effectLst/>
                <a:latin typeface="Helvetica" pitchFamily="2" charset="0"/>
              </a:rPr>
              <a:t>αυτοαπασχολούμενους και μικρές εταιρίες, προσφέροντας,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l-GR" sz="1800" dirty="0">
                <a:effectLst/>
                <a:latin typeface="Helvetica" pitchFamily="2" charset="0"/>
              </a:rPr>
              <a:t>πέρα από τον χώρο εργασίας, διάφορες υπηρεσίες, όπως υπηρεσίες διαδικτύου, εξοπλισμό γραφείου, αίθουσες συνεδριάσεων, αίθουσες εστίασης, σεμινάρια επιχειρηματικότητας και νέων τεχνολογιών,</a:t>
            </a:r>
          </a:p>
          <a:p>
            <a:endParaRPr lang="en-GB" sz="1800" dirty="0">
              <a:effectLst/>
              <a:latin typeface="Helvetica" pitchFamily="2" charset="0"/>
            </a:endParaRPr>
          </a:p>
          <a:p>
            <a:endParaRPr lang="en-GB" sz="18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6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D9E7-36F8-D59C-7620-7429ED0424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R" dirty="0"/>
              <a:t>Coworking spaces – </a:t>
            </a:r>
            <a:r>
              <a:rPr lang="el-GR" dirty="0"/>
              <a:t>Ελλάδα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13BA-3D44-9757-C328-2CCA64508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effectLst/>
                <a:latin typeface="Helvetica" pitchFamily="2" charset="0"/>
              </a:rPr>
              <a:t>Ο πρώτος συνεργατικός χώρος στην Ελλάδα υπήρξε το </a:t>
            </a:r>
            <a:r>
              <a:rPr lang="en-GB" sz="2400" dirty="0" err="1">
                <a:effectLst/>
                <a:latin typeface="Helvetica" pitchFamily="2" charset="0"/>
              </a:rPr>
              <a:t>CoLab</a:t>
            </a:r>
            <a:r>
              <a:rPr lang="el-GR" sz="2400" dirty="0">
                <a:effectLst/>
                <a:latin typeface="Helvetica" pitchFamily="2" charset="0"/>
              </a:rPr>
              <a:t> </a:t>
            </a:r>
            <a:r>
              <a:rPr lang="en-GB" sz="2400" dirty="0">
                <a:effectLst/>
                <a:latin typeface="Helvetica" pitchFamily="2" charset="0"/>
              </a:rPr>
              <a:t>(2010) </a:t>
            </a:r>
            <a:r>
              <a:rPr lang="el-GR" sz="2400" dirty="0">
                <a:effectLst/>
                <a:latin typeface="Helvetica" pitchFamily="2" charset="0"/>
              </a:rPr>
              <a:t>στην Αθήνα, ενώ τον Μάρτιο του 2015 η Αθήνα μετρά 7 συνεργατικούς χώρους. </a:t>
            </a:r>
          </a:p>
          <a:p>
            <a:endParaRPr lang="el-GR" sz="2400" dirty="0">
              <a:latin typeface="Helvetica" pitchFamily="2" charset="0"/>
            </a:endParaRPr>
          </a:p>
          <a:p>
            <a:r>
              <a:rPr lang="el-GR" sz="2400" dirty="0">
                <a:effectLst/>
                <a:latin typeface="Helvetica" pitchFamily="2" charset="0"/>
              </a:rPr>
              <a:t>Σε κάποιες ευρωπαϊκές πόλεις (πχ. Βερολίνο) η ανάπτυξη των συνεργατικών χώρων εδράζεται στο μοντέλο της κοινοτικής</a:t>
            </a:r>
            <a:r>
              <a:rPr lang="el-GR" sz="2400" dirty="0">
                <a:latin typeface="Helvetica" pitchFamily="2" charset="0"/>
              </a:rPr>
              <a:t> </a:t>
            </a:r>
            <a:r>
              <a:rPr lang="el-GR" sz="2400" dirty="0">
                <a:effectLst/>
                <a:latin typeface="Helvetica" pitchFamily="2" charset="0"/>
              </a:rPr>
              <a:t>προσέγγισης (</a:t>
            </a:r>
            <a:r>
              <a:rPr lang="en-GB" sz="2400" dirty="0">
                <a:effectLst/>
                <a:latin typeface="Helvetica" pitchFamily="2" charset="0"/>
              </a:rPr>
              <a:t>community-based approach), </a:t>
            </a:r>
            <a:r>
              <a:rPr lang="el-GR" sz="2400" dirty="0">
                <a:effectLst/>
                <a:latin typeface="Helvetica" pitchFamily="2" charset="0"/>
              </a:rPr>
              <a:t>όπου αστικές μη-κερδοσκοπικές εταιρίες αναλαμβάνουν την διεύθυνση του συνεργατικού</a:t>
            </a:r>
            <a:r>
              <a:rPr lang="el-GR" sz="2400" dirty="0">
                <a:latin typeface="Helvetica" pitchFamily="2" charset="0"/>
              </a:rPr>
              <a:t> </a:t>
            </a:r>
            <a:r>
              <a:rPr lang="el-GR" sz="2400" dirty="0">
                <a:effectLst/>
                <a:latin typeface="Helvetica" pitchFamily="2" charset="0"/>
              </a:rPr>
              <a:t>χώρου (</a:t>
            </a:r>
            <a:r>
              <a:rPr lang="en-GB" sz="2400" dirty="0">
                <a:effectLst/>
                <a:latin typeface="Helvetica" pitchFamily="2" charset="0"/>
              </a:rPr>
              <a:t>Merkel, 2015).</a:t>
            </a:r>
          </a:p>
          <a:p>
            <a:endParaRPr lang="en-GR" sz="2400" dirty="0"/>
          </a:p>
        </p:txBody>
      </p:sp>
    </p:spTree>
    <p:extLst>
      <p:ext uri="{BB962C8B-B14F-4D97-AF65-F5344CB8AC3E}">
        <p14:creationId xmlns:p14="http://schemas.microsoft.com/office/powerpoint/2010/main" val="331136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with blue points on it&#10;&#10;Description automatically generated with low confidence">
            <a:extLst>
              <a:ext uri="{FF2B5EF4-FFF2-40B4-BE49-F238E27FC236}">
                <a16:creationId xmlns:a16="http://schemas.microsoft.com/office/drawing/2014/main" id="{E20D0BAA-B336-9BDC-F224-2B9B1C41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21" y="155111"/>
            <a:ext cx="7772400" cy="6547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EE8F9-6370-F470-60A1-6E9AF2093CD4}"/>
              </a:ext>
            </a:extLst>
          </p:cNvPr>
          <p:cNvSpPr txBox="1"/>
          <p:nvPr/>
        </p:nvSpPr>
        <p:spPr>
          <a:xfrm>
            <a:off x="7678057" y="1611087"/>
            <a:ext cx="40239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000" dirty="0">
                <a:latin typeface="Helvetica" pitchFamily="2" charset="0"/>
              </a:rPr>
              <a:t>2022 </a:t>
            </a:r>
            <a:r>
              <a:rPr lang="en-GR" sz="2000" dirty="0">
                <a:latin typeface="Helvetica" pitchFamily="2" charset="0"/>
                <a:sym typeface="Wingdings" pitchFamily="2" charset="2"/>
              </a:rPr>
              <a:t> 42 </a:t>
            </a:r>
            <a:r>
              <a:rPr lang="el-GR" sz="2000" dirty="0">
                <a:latin typeface="Helvetica" pitchFamily="2" charset="0"/>
                <a:sym typeface="Wingdings" pitchFamily="2" charset="2"/>
              </a:rPr>
              <a:t>χώροι </a:t>
            </a:r>
            <a:r>
              <a:rPr lang="en-US" sz="2000" dirty="0">
                <a:latin typeface="Helvetica" pitchFamily="2" charset="0"/>
                <a:sym typeface="Wingdings" pitchFamily="2" charset="2"/>
              </a:rPr>
              <a:t>coworking </a:t>
            </a:r>
          </a:p>
          <a:p>
            <a:endParaRPr lang="en-US" sz="2000" dirty="0">
              <a:latin typeface="Helvetica" pitchFamily="2" charset="0"/>
              <a:sym typeface="Wingdings" pitchFamily="2" charset="2"/>
            </a:endParaRPr>
          </a:p>
          <a:p>
            <a:endParaRPr lang="en-US" sz="2000" dirty="0">
              <a:latin typeface="Helvetica" pitchFamily="2" charset="0"/>
              <a:sym typeface="Wingdings" pitchFamily="2" charset="2"/>
            </a:endParaRPr>
          </a:p>
          <a:p>
            <a:r>
              <a:rPr lang="el-GR" sz="2000" dirty="0">
                <a:latin typeface="Helvetica" pitchFamily="2" charset="0"/>
                <a:sym typeface="Wingdings" pitchFamily="2" charset="2"/>
              </a:rPr>
              <a:t>Αλλαγή του προφίλ εργαζόμενων </a:t>
            </a:r>
          </a:p>
          <a:p>
            <a:endParaRPr lang="el-GR" sz="2000" dirty="0">
              <a:latin typeface="Helvetica" pitchFamily="2" charset="0"/>
              <a:sym typeface="Wingdings" pitchFamily="2" charset="2"/>
            </a:endParaRPr>
          </a:p>
          <a:p>
            <a:r>
              <a:rPr lang="el-GR" sz="2000" dirty="0">
                <a:latin typeface="Helvetica" pitchFamily="2" charset="0"/>
                <a:sym typeface="Wingdings" pitchFamily="2" charset="2"/>
              </a:rPr>
              <a:t>2016  2023</a:t>
            </a:r>
          </a:p>
          <a:p>
            <a:endParaRPr lang="el-GR" sz="2000" dirty="0">
              <a:latin typeface="Helvetica" pitchFamily="2" charset="0"/>
              <a:sym typeface="Wingdings" pitchFamily="2" charset="2"/>
            </a:endParaRPr>
          </a:p>
          <a:p>
            <a:endParaRPr lang="el-GR" sz="2000" dirty="0">
              <a:latin typeface="Helvetica" pitchFamily="2" charset="0"/>
              <a:sym typeface="Wingdings" pitchFamily="2" charset="2"/>
            </a:endParaRPr>
          </a:p>
          <a:p>
            <a:endParaRPr lang="en-GR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oworking Space at Stone Soup, Athens | Coworker">
            <a:extLst>
              <a:ext uri="{FF2B5EF4-FFF2-40B4-BE49-F238E27FC236}">
                <a16:creationId xmlns:a16="http://schemas.microsoft.com/office/drawing/2014/main" id="{204F6CEF-074A-E426-50D4-7B971A6F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70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pact Hub Athens | NGEUROPE">
            <a:extLst>
              <a:ext uri="{FF2B5EF4-FFF2-40B4-BE49-F238E27FC236}">
                <a16:creationId xmlns:a16="http://schemas.microsoft.com/office/drawing/2014/main" id="{EA816D2E-E285-6784-0E9D-1CB37D9E6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0"/>
            <a:ext cx="965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1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;p2">
            <a:extLst>
              <a:ext uri="{FF2B5EF4-FFF2-40B4-BE49-F238E27FC236}">
                <a16:creationId xmlns:a16="http://schemas.microsoft.com/office/drawing/2014/main" id="{B3AC4656-F96F-BC31-440A-4B51E981B72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lt1"/>
              </a:buClr>
              <a:buSzPts val="4400"/>
              <a:buFont typeface="Calibri"/>
              <a:buNone/>
            </a:pPr>
            <a:r>
              <a:rPr lang="el-GR" sz="4400" dirty="0">
                <a:solidFill>
                  <a:schemeClr val="lt1"/>
                </a:solidFill>
              </a:rPr>
              <a:t>Σημερινή Θεματική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218D-758E-544E-0CE4-C52C5BBEB278}"/>
              </a:ext>
            </a:extLst>
          </p:cNvPr>
          <p:cNvSpPr txBox="1"/>
          <p:nvPr/>
        </p:nvSpPr>
        <p:spPr>
          <a:xfrm>
            <a:off x="838200" y="2351314"/>
            <a:ext cx="10291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/>
                <a:latin typeface="Helvetica" pitchFamily="2" charset="0"/>
              </a:rPr>
              <a:t>Τρίτοι (εργασιακοί) τόποι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l-GR" sz="2400" dirty="0">
                <a:effectLst/>
                <a:latin typeface="Helvetica" pitchFamily="2" charset="0"/>
              </a:rPr>
              <a:t>στην δημιουργική οικονομία:</a:t>
            </a:r>
            <a:r>
              <a:rPr lang="en-US" sz="2400" dirty="0">
                <a:effectLst/>
                <a:latin typeface="Helvetica" pitchFamily="2" charset="0"/>
              </a:rPr>
              <a:t> </a:t>
            </a:r>
            <a:r>
              <a:rPr lang="el-GR" sz="2400" dirty="0">
                <a:effectLst/>
                <a:latin typeface="Helvetica" pitchFamily="2" charset="0"/>
              </a:rPr>
              <a:t>θερμοκοιτίδες νεοφυών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l-GR" sz="2400" dirty="0">
                <a:effectLst/>
                <a:latin typeface="Helvetica" pitchFamily="2" charset="0"/>
              </a:rPr>
              <a:t>επιχειρήσεων, συνεργατικοί</a:t>
            </a:r>
            <a:r>
              <a:rPr lang="en-US" sz="2400" dirty="0">
                <a:effectLst/>
                <a:latin typeface="Helvetica" pitchFamily="2" charset="0"/>
              </a:rPr>
              <a:t> </a:t>
            </a:r>
            <a:r>
              <a:rPr lang="el-GR" sz="2400" dirty="0">
                <a:effectLst/>
                <a:latin typeface="Helvetica" pitchFamily="2" charset="0"/>
              </a:rPr>
              <a:t>χώροι και συνεργατικά</a:t>
            </a:r>
            <a:r>
              <a:rPr lang="en-US" sz="2400" dirty="0">
                <a:effectLst/>
                <a:latin typeface="Helvetica" pitchFamily="2" charset="0"/>
              </a:rPr>
              <a:t> </a:t>
            </a:r>
            <a:r>
              <a:rPr lang="el-GR" sz="2400" dirty="0">
                <a:effectLst/>
                <a:latin typeface="Helvetica" pitchFamily="2" charset="0"/>
              </a:rPr>
              <a:t>γραφεία</a:t>
            </a:r>
            <a:endParaRPr lang="el-GR" sz="2400" dirty="0">
              <a:latin typeface="Helvetica" pitchFamily="2" charset="0"/>
            </a:endParaRPr>
          </a:p>
          <a:p>
            <a:endParaRPr lang="en-US" sz="2400" dirty="0">
              <a:latin typeface="Helvetica" pitchFamily="2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>
                <a:effectLst/>
                <a:latin typeface="Helvetica" pitchFamily="2" charset="0"/>
              </a:rPr>
              <a:t>Η άνοδος των υβριδικών εναλλακτικών εργασιακών τόπων </a:t>
            </a:r>
          </a:p>
          <a:p>
            <a:pPr marL="342900" indent="-342900">
              <a:buFontTx/>
              <a:buChar char="-"/>
            </a:pPr>
            <a:r>
              <a:rPr lang="el-GR" sz="2400" dirty="0">
                <a:latin typeface="Helvetica" pitchFamily="2" charset="0"/>
              </a:rPr>
              <a:t>Τυπολογίες</a:t>
            </a:r>
          </a:p>
          <a:p>
            <a:pPr marL="342900" indent="-342900">
              <a:buFontTx/>
              <a:buChar char="-"/>
            </a:pPr>
            <a:r>
              <a:rPr lang="el-GR" sz="2400" dirty="0">
                <a:effectLst/>
                <a:latin typeface="Helvetica" pitchFamily="2" charset="0"/>
              </a:rPr>
              <a:t>Οικονομία της γνώσης, ψηφιακή εργασία και επισφάλεια</a:t>
            </a:r>
            <a:endParaRPr lang="el-GR" sz="2400" dirty="0">
              <a:latin typeface="Helvetica" pitchFamily="2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>
                <a:latin typeface="Helvetica" pitchFamily="2" charset="0"/>
              </a:rPr>
              <a:t>Η σχέση τους με την εργασία </a:t>
            </a:r>
          </a:p>
          <a:p>
            <a:pPr marL="342900" indent="-342900">
              <a:buFontTx/>
              <a:buChar char="-"/>
            </a:pPr>
            <a:r>
              <a:rPr lang="el-GR" sz="2400" dirty="0">
                <a:effectLst/>
                <a:latin typeface="Helvetica" pitchFamily="2" charset="0"/>
              </a:rPr>
              <a:t>Χωρικές τάσεις </a:t>
            </a:r>
            <a:r>
              <a:rPr lang="el-GR" sz="2400" dirty="0">
                <a:latin typeface="Helvetica" pitchFamily="2" charset="0"/>
              </a:rPr>
              <a:t>και </a:t>
            </a:r>
            <a:r>
              <a:rPr lang="el-GR" sz="2400" dirty="0" err="1">
                <a:latin typeface="Helvetica" pitchFamily="2" charset="0"/>
              </a:rPr>
              <a:t>επιπτ</a:t>
            </a:r>
            <a:r>
              <a:rPr lang="en-US" sz="2400" dirty="0" err="1">
                <a:latin typeface="Helvetica" pitchFamily="2" charset="0"/>
              </a:rPr>
              <a:t>ώ</a:t>
            </a:r>
            <a:r>
              <a:rPr lang="el-GR" sz="2400" dirty="0">
                <a:latin typeface="Helvetica" pitchFamily="2" charset="0"/>
              </a:rPr>
              <a:t>σεις στην πόλη</a:t>
            </a:r>
            <a:endParaRPr lang="el-GR" sz="24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43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A8198F69-30B1-65A5-EFF5-FDA0B2677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825500"/>
            <a:ext cx="10631714" cy="50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12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00EAC36A-CBC0-C184-E408-95F453245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03"/>
            <a:ext cx="12145900" cy="59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59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7D11-D55A-2633-AA75-802F243DA2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Coworking spaces </a:t>
            </a:r>
            <a:r>
              <a:rPr lang="el-GR" dirty="0"/>
              <a:t>ως π</a:t>
            </a:r>
            <a:r>
              <a:rPr lang="en-US" dirty="0" err="1"/>
              <a:t>ύ</a:t>
            </a:r>
            <a:r>
              <a:rPr lang="el-GR" dirty="0"/>
              <a:t>λες εισόδου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B394C-C5A7-E66F-A3C3-9B9EC6353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Τουριστικές ροές </a:t>
            </a:r>
          </a:p>
          <a:p>
            <a:endParaRPr lang="el-GR" dirty="0"/>
          </a:p>
          <a:p>
            <a:r>
              <a:rPr lang="el-GR" dirty="0"/>
              <a:t>Διπλή ταυτότητα τουρίστα – εργαζόμενου </a:t>
            </a:r>
          </a:p>
          <a:p>
            <a:endParaRPr lang="el-GR" dirty="0"/>
          </a:p>
          <a:p>
            <a:r>
              <a:rPr lang="el-GR" dirty="0"/>
              <a:t>Χαρακτηριστικά συμβολικής οικονομίας στην Αθήνα </a:t>
            </a:r>
            <a:r>
              <a:rPr lang="el-GR" dirty="0">
                <a:sym typeface="Wingdings" pitchFamily="2" charset="2"/>
              </a:rPr>
              <a:t> προσανατολισμένη στην ΚΑΤΑΝΑΛΩΣΗ </a:t>
            </a:r>
          </a:p>
          <a:p>
            <a:endParaRPr lang="el-GR" dirty="0">
              <a:sym typeface="Wingdings" pitchFamily="2" charset="2"/>
            </a:endParaRPr>
          </a:p>
          <a:p>
            <a:r>
              <a:rPr lang="el-GR" dirty="0" err="1">
                <a:sym typeface="Wingdings" pitchFamily="2" charset="2"/>
              </a:rPr>
              <a:t>Τουριστικοποίηση</a:t>
            </a:r>
            <a:r>
              <a:rPr lang="el-GR" dirty="0">
                <a:sym typeface="Wingdings" pitchFamily="2" charset="2"/>
              </a:rPr>
              <a:t> γειτονιών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51839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D368-94A2-4B7C-5A93-A75371B09B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/>
              <a:t>Ορισμός – τυπολογίες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71F8B-2B72-7739-0654-E2F0C4435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500" dirty="0">
                <a:effectLst/>
                <a:latin typeface="Helvetica" pitchFamily="2" charset="0"/>
              </a:rPr>
              <a:t>Ο όρος τρίτοι τόποι ή τρίτοι εργασιακοί τόποι (</a:t>
            </a:r>
            <a:r>
              <a:rPr lang="en-GB" sz="2500" dirty="0">
                <a:effectLst/>
                <a:latin typeface="Helvetica" pitchFamily="2" charset="0"/>
              </a:rPr>
              <a:t>third work-places) </a:t>
            </a:r>
            <a:r>
              <a:rPr lang="el-GR" sz="2500" dirty="0">
                <a:effectLst/>
                <a:latin typeface="Helvetica" pitchFamily="2" charset="0"/>
              </a:rPr>
              <a:t>αναφέρεται στους νέους υβριδικούς και εναλλακτικούς εργασιακούς χώρους, που έχουν αναπτυχθεί την τελευταία δεκαετία, όπως </a:t>
            </a:r>
          </a:p>
          <a:p>
            <a:pPr marL="0" indent="0">
              <a:buNone/>
            </a:pPr>
            <a:endParaRPr lang="el-GR" sz="2500" dirty="0">
              <a:effectLst/>
              <a:latin typeface="Helvetica" pitchFamily="2" charset="0"/>
            </a:endParaRPr>
          </a:p>
          <a:p>
            <a:pPr lvl="1"/>
            <a:r>
              <a:rPr lang="el-GR" sz="2500" dirty="0">
                <a:effectLst/>
                <a:latin typeface="Helvetica" pitchFamily="2" charset="0"/>
              </a:rPr>
              <a:t>οι συνεργατικοί χώροι (</a:t>
            </a:r>
            <a:r>
              <a:rPr lang="en-GB" sz="2500" dirty="0">
                <a:effectLst/>
                <a:latin typeface="Helvetica" pitchFamily="2" charset="0"/>
              </a:rPr>
              <a:t>co-working spaces)</a:t>
            </a:r>
            <a:endParaRPr lang="el-GR" sz="2500" dirty="0">
              <a:effectLst/>
              <a:latin typeface="Helvetica" pitchFamily="2" charset="0"/>
            </a:endParaRPr>
          </a:p>
          <a:p>
            <a:pPr lvl="1"/>
            <a:r>
              <a:rPr lang="el-GR" sz="2500" dirty="0">
                <a:effectLst/>
                <a:latin typeface="Helvetica" pitchFamily="2" charset="0"/>
              </a:rPr>
              <a:t>οι θερμοκοιτίδες και επιταχυντές νεοφυών επιχειρήσεων,</a:t>
            </a:r>
          </a:p>
          <a:p>
            <a:pPr lvl="1"/>
            <a:r>
              <a:rPr lang="el-GR" sz="2500" dirty="0">
                <a:effectLst/>
                <a:latin typeface="Helvetica" pitchFamily="2" charset="0"/>
              </a:rPr>
              <a:t>τα </a:t>
            </a:r>
            <a:r>
              <a:rPr lang="en-GB" sz="2500" dirty="0">
                <a:effectLst/>
                <a:latin typeface="Helvetica" pitchFamily="2" charset="0"/>
              </a:rPr>
              <a:t>fab labs, hackerspaces, makerspaces</a:t>
            </a:r>
            <a:endParaRPr lang="el-GR" sz="2500" dirty="0">
              <a:effectLst/>
              <a:latin typeface="Helvetica" pitchFamily="2" charset="0"/>
            </a:endParaRPr>
          </a:p>
          <a:p>
            <a:pPr lvl="1"/>
            <a:r>
              <a:rPr lang="el-GR" sz="2500" dirty="0">
                <a:effectLst/>
                <a:latin typeface="Helvetica" pitchFamily="2" charset="0"/>
              </a:rPr>
              <a:t>τα συνεργατικά γραφεία,</a:t>
            </a:r>
          </a:p>
          <a:p>
            <a:endParaRPr lang="en-GR" sz="2500" dirty="0"/>
          </a:p>
        </p:txBody>
      </p:sp>
    </p:spTree>
    <p:extLst>
      <p:ext uri="{BB962C8B-B14F-4D97-AF65-F5344CB8AC3E}">
        <p14:creationId xmlns:p14="http://schemas.microsoft.com/office/powerpoint/2010/main" val="70901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BEFA-5888-8440-7018-AE8C25C2B9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/>
              <a:t>Η έννοια του «τρίτου τόπου» </a:t>
            </a:r>
            <a:endParaRPr lang="en-G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93304-94D4-4A39-0CA3-97B8D8AA362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R" sz="2000" dirty="0">
                <a:latin typeface="Helvetica" pitchFamily="2" charset="0"/>
              </a:rPr>
              <a:t>Ray Oldenburg (1989) </a:t>
            </a:r>
            <a:r>
              <a:rPr lang="el-GR" sz="2000" dirty="0">
                <a:effectLst/>
                <a:latin typeface="Helvetica" pitchFamily="2" charset="0"/>
              </a:rPr>
              <a:t>διαχώρισε την κατ’ </a:t>
            </a:r>
            <a:r>
              <a:rPr lang="el-GR" sz="2000" dirty="0" err="1">
                <a:effectLst/>
                <a:latin typeface="Helvetica" pitchFamily="2" charset="0"/>
              </a:rPr>
              <a:t>οίκον</a:t>
            </a:r>
            <a:r>
              <a:rPr lang="el-GR" sz="2000" dirty="0">
                <a:effectLst/>
                <a:latin typeface="Helvetica" pitchFamily="2" charset="0"/>
              </a:rPr>
              <a:t> εργασία (πρώτος τόπος), από την εργασία σε έναν τυπικό εργασιακό χώρο (δεύτερος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l-GR" sz="2000" dirty="0">
                <a:effectLst/>
                <a:latin typeface="Helvetica" pitchFamily="2" charset="0"/>
              </a:rPr>
              <a:t>τόπος) και την εργασία σε ένα κοινόχρηστο χώρο όπου μπορούν να συναθροίζονται, και να εργάζονται με ευέλικτους ρυθμούς, επαγγελματίες,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l-GR" sz="2000" dirty="0">
                <a:effectLst/>
                <a:latin typeface="Helvetica" pitchFamily="2" charset="0"/>
              </a:rPr>
              <a:t>δημιουργώντας επαγγελματικές συνεργασίες και κοινωνικούς δεσμούς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l-GR" sz="2000" dirty="0">
                <a:effectLst/>
                <a:latin typeface="Helvetica" pitchFamily="2" charset="0"/>
              </a:rPr>
              <a:t>(τρίτος τόπος).</a:t>
            </a:r>
          </a:p>
          <a:p>
            <a:pPr>
              <a:lnSpc>
                <a:spcPct val="150000"/>
              </a:lnSpc>
            </a:pPr>
            <a:endParaRPr lang="el-GR" sz="2000" dirty="0">
              <a:effectLst/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GR" sz="2000" dirty="0">
                <a:latin typeface="Helvetica" pitchFamily="2" charset="0"/>
              </a:rPr>
              <a:t> R. Florida </a:t>
            </a:r>
            <a:r>
              <a:rPr lang="en-GR" sz="2000" dirty="0">
                <a:latin typeface="Helvetica" pitchFamily="2" charset="0"/>
                <a:sym typeface="Wingdings" pitchFamily="2" charset="2"/>
              </a:rPr>
              <a:t> </a:t>
            </a:r>
            <a:r>
              <a:rPr lang="el-GR" sz="2000" dirty="0">
                <a:latin typeface="Helvetica" pitchFamily="2" charset="0"/>
                <a:sym typeface="Wingdings" pitchFamily="2" charset="2"/>
              </a:rPr>
              <a:t>η ανάδυση της δημιουργικής τάξης, υψηλό κοινωνικό και πολιτιστικό κεφάλαιο  </a:t>
            </a:r>
            <a:endParaRPr lang="en-GR" sz="2000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endParaRPr lang="en-GR" sz="2000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endParaRPr lang="en-GR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9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FBD6-2EBE-CB61-39D2-86ABC9029E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/>
              <a:t>Αυξανόμενη ένταση της επισφαλούς εργασίας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29AB-B980-A73C-7E4E-6699E34C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Ενδογενές χαρακτηριστικό για τις ΠΔΒ, την νέα οικονομία, και την ψηφιακή εργασία</a:t>
            </a:r>
          </a:p>
          <a:p>
            <a:endParaRPr lang="el-GR" dirty="0"/>
          </a:p>
          <a:p>
            <a:r>
              <a:rPr lang="el-GR" dirty="0"/>
              <a:t>Ελεύθερο επάγγελμα, </a:t>
            </a:r>
            <a:r>
              <a:rPr lang="el-GR" dirty="0" err="1"/>
              <a:t>μικρο</a:t>
            </a:r>
            <a:r>
              <a:rPr lang="el-GR" dirty="0"/>
              <a:t>-επιχειρηματικότητα </a:t>
            </a:r>
            <a:r>
              <a:rPr lang="el-GR" dirty="0">
                <a:sym typeface="Wingdings" pitchFamily="2" charset="2"/>
              </a:rPr>
              <a:t> σταδιακή απομάκρυνση από το μοντέλο της μισθωτής εργασίας </a:t>
            </a:r>
          </a:p>
          <a:p>
            <a:endParaRPr lang="el-GR" dirty="0">
              <a:sym typeface="Wingdings" pitchFamily="2" charset="2"/>
            </a:endParaRPr>
          </a:p>
          <a:p>
            <a:r>
              <a:rPr lang="el-GR" dirty="0">
                <a:sym typeface="Wingdings" pitchFamily="2" charset="2"/>
              </a:rPr>
              <a:t>Μετά </a:t>
            </a:r>
            <a:r>
              <a:rPr lang="en-US" dirty="0">
                <a:sym typeface="Wingdings" pitchFamily="2" charset="2"/>
              </a:rPr>
              <a:t>covid</a:t>
            </a:r>
            <a:r>
              <a:rPr lang="el-GR" dirty="0">
                <a:sym typeface="Wingdings" pitchFamily="2" charset="2"/>
              </a:rPr>
              <a:t> εποχή  περικοπές κόστους, εργασία από το σπίτι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77464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FDC4F4-24A6-CF1D-2B46-CD4399438070}"/>
              </a:ext>
            </a:extLst>
          </p:cNvPr>
          <p:cNvSpPr txBox="1"/>
          <p:nvPr/>
        </p:nvSpPr>
        <p:spPr>
          <a:xfrm>
            <a:off x="769035" y="612844"/>
            <a:ext cx="10653929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l-G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Μεταφορντισμός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- Νέο μοντέλο συσσώρευσης σε μια </a:t>
            </a:r>
            <a:r>
              <a:rPr lang="el-G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παγκοσμιοποιημένη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οικονομία </a:t>
            </a:r>
          </a:p>
          <a:p>
            <a:endParaRPr lang="el-G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Στο επίπεδο της παραγωγής, "</a:t>
            </a: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μετα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"-</a:t>
            </a: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τεϋλοριστική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μορφή οργάνωσης της εργασίας, εξειδικευμένα προϊόντα, εξειδικευμένες θέσεις εργασίας.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Άνοδος των νέων τεχνολογιών 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ICT)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Το φαινόμενο της «υπεργολαβίας»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Στους τομείς της παραγωγής οι καινοτομίες που γίνονται επιφέρουν πιο ευέλικτες λειτουργίες, μεγαλύτερο εύρος </a:t>
            </a: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προσφερομένων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προϊόντων,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just in time production,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μικρότερη ευέλικτη παραγωγή,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marketing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και τεχνικές πρόβλεψης.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νοδος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της λευκής εργασίας 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white collar work)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– διόγκωση του τριτογενούς τομέα στη Δύση.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l-G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Εμφαση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στην αυτονομία και στη δημιουργικότητα, πολλαπλές δεξιότητες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Περιορισμός της πολιτικής του κράτους πρόνοιας, ιδιωτικοποιήσεις, και ευελιξία στις μορφές απασχόλησης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Θηλυκοπο</a:t>
            </a:r>
            <a:r>
              <a:rPr lang="en-GR" sz="18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18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ηση</a:t>
            </a:r>
            <a:r>
              <a:rPr lang="el-GR" sz="18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της εργασίας </a:t>
            </a:r>
            <a:endParaRPr lang="en-GR" sz="18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0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;p2">
            <a:extLst>
              <a:ext uri="{FF2B5EF4-FFF2-40B4-BE49-F238E27FC236}">
                <a16:creationId xmlns:a16="http://schemas.microsoft.com/office/drawing/2014/main" id="{80C1B800-F511-D893-5829-C61D95F6061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lt1"/>
              </a:buClr>
              <a:buSzPts val="4400"/>
              <a:buFont typeface="Calibri"/>
              <a:buNone/>
            </a:pPr>
            <a:r>
              <a:rPr lang="el-GR" sz="4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Ιστορικός μετασχηματισμός της εργασίας </a:t>
            </a:r>
            <a:endParaRPr lang="en-US" sz="44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DBAE2-2332-E6CD-AD42-68EB13A18498}"/>
              </a:ext>
            </a:extLst>
          </p:cNvPr>
          <p:cNvSpPr txBox="1"/>
          <p:nvPr/>
        </p:nvSpPr>
        <p:spPr>
          <a:xfrm>
            <a:off x="838200" y="2728576"/>
            <a:ext cx="3913909" cy="2406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7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Βιομηχανική εργασία </a:t>
            </a:r>
          </a:p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Σταθερή εργασία</a:t>
            </a:r>
          </a:p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Μισθωτή </a:t>
            </a:r>
          </a:p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ωράριο </a:t>
            </a:r>
          </a:p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Οργανωμένη σε ισχυρά συνδικάτα </a:t>
            </a:r>
          </a:p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Χωρικά οριοθετημένη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6C104-4FA0-7E71-5C28-CF5B15761592}"/>
              </a:ext>
            </a:extLst>
          </p:cNvPr>
          <p:cNvSpPr txBox="1"/>
          <p:nvPr/>
        </p:nvSpPr>
        <p:spPr>
          <a:xfrm>
            <a:off x="5271655" y="2421826"/>
            <a:ext cx="6082145" cy="3191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7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Εργασία στον ύστερο καπιταλισμό</a:t>
            </a:r>
          </a:p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«Κρίση της εργασίας» </a:t>
            </a:r>
            <a:endParaRPr lang="el-GR" sz="1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«Διάβρωση της μισθωτής συνθήκης»</a:t>
            </a:r>
          </a:p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Ευέλικτες και φθηνές μορφές απασχόλησης</a:t>
            </a:r>
          </a:p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Συμπίεση των αμοιβών προς τα κάτω</a:t>
            </a:r>
          </a:p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Απώλεια θεσμικών κατακτήσεων – ατομικές συμβάσεις </a:t>
            </a:r>
          </a:p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l-GR" sz="17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Ατυπες</a:t>
            </a:r>
            <a:r>
              <a:rPr lang="el-GR" sz="1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σχέσεις εργασίας </a:t>
            </a:r>
          </a:p>
          <a:p>
            <a:pPr>
              <a:lnSpc>
                <a:spcPct val="150000"/>
              </a:lnSpc>
            </a:pPr>
            <a:r>
              <a:rPr lang="el-GR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Χωρικά Εκτοπισμένη </a:t>
            </a:r>
          </a:p>
        </p:txBody>
      </p:sp>
    </p:spTree>
    <p:extLst>
      <p:ext uri="{BB962C8B-B14F-4D97-AF65-F5344CB8AC3E}">
        <p14:creationId xmlns:p14="http://schemas.microsoft.com/office/powerpoint/2010/main" val="140222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0E65C-EA6A-9B98-E8C1-DB9C9AF15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φαινόμενο του </a:t>
            </a:r>
            <a:r>
              <a:rPr lang="en-US" dirty="0"/>
              <a:t>outsourcing – </a:t>
            </a:r>
            <a:r>
              <a:rPr lang="el-GR" dirty="0"/>
              <a:t>δημιουργικούς τομείς στις ανεπτυγμένες χώρες – αλυσίδες παραγωγής στην Ασία </a:t>
            </a:r>
          </a:p>
          <a:p>
            <a:endParaRPr lang="el-GR" dirty="0"/>
          </a:p>
          <a:p>
            <a:r>
              <a:rPr lang="el-GR" dirty="0"/>
              <a:t>Αλλαγές στον καταμερισμό της εργασίας – γεωγραφική διάσπαση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Αλλαγές στην έννοια της εργασίας και στην έννοια του εργασιακού χώρου </a:t>
            </a:r>
            <a:r>
              <a:rPr lang="el-GR" dirty="0">
                <a:sym typeface="Wingdings" pitchFamily="2" charset="2"/>
              </a:rPr>
              <a:t> νέες υβριδικές χωρικές μορφές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2868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fference Between Fordism and Post Fordism | Compare the Difference  Between Similar Terms">
            <a:extLst>
              <a:ext uri="{FF2B5EF4-FFF2-40B4-BE49-F238E27FC236}">
                <a16:creationId xmlns:a16="http://schemas.microsoft.com/office/drawing/2014/main" id="{24C85F96-BB93-43C1-A5F3-6DB6DCEB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6" y="921234"/>
            <a:ext cx="6227618" cy="501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lock Birds Animals - Free vector graphic on Pixabay">
            <a:extLst>
              <a:ext uri="{FF2B5EF4-FFF2-40B4-BE49-F238E27FC236}">
                <a16:creationId xmlns:a16="http://schemas.microsoft.com/office/drawing/2014/main" id="{62966A9B-EDB4-0550-5F44-5C723C8B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0" y="1293667"/>
            <a:ext cx="5375564" cy="42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74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1154</Words>
  <Application>Microsoft Macintosh PowerPoint</Application>
  <PresentationFormat>Widescreen</PresentationFormat>
  <Paragraphs>134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TimesNewRomanPSMT</vt:lpstr>
      <vt:lpstr>Wingdings</vt:lpstr>
      <vt:lpstr>Office Theme</vt:lpstr>
      <vt:lpstr>PowerPoint Presentation</vt:lpstr>
      <vt:lpstr>PowerPoint Presentation</vt:lpstr>
      <vt:lpstr>Ορισμός – τυπολογίες </vt:lpstr>
      <vt:lpstr>Η έννοια του «τρίτου τόπου» </vt:lpstr>
      <vt:lpstr>Αυξανόμενη ένταση της επισφαλούς εργασίας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Coworking: εργασιακοί τόποι για τους μοναχικούς αετούς </vt:lpstr>
      <vt:lpstr>Λόγοι που οδήγησαν στην ανάδυση του φαινομένου</vt:lpstr>
      <vt:lpstr>Επιχειρηματικότητα και νέα οικονομία </vt:lpstr>
      <vt:lpstr>Θερμοκοιτίδες – Ελλάδα </vt:lpstr>
      <vt:lpstr>Coworking spaces </vt:lpstr>
      <vt:lpstr>Coworking spaces – Ελλάδα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Coworking spaces ως πύλες εισόδου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Antigoni Papageorgiou</dc:creator>
  <cp:lastModifiedBy>Antigoni Papageorgiou</cp:lastModifiedBy>
  <cp:revision>9</cp:revision>
  <dcterms:created xsi:type="dcterms:W3CDTF">2023-05-25T10:12:06Z</dcterms:created>
  <dcterms:modified xsi:type="dcterms:W3CDTF">2023-11-08T07:56:15Z</dcterms:modified>
</cp:coreProperties>
</file>