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7" r:id="rId4"/>
  </p:sldMasterIdLst>
  <p:notesMasterIdLst>
    <p:notesMasterId r:id="rId23"/>
  </p:notesMasterIdLst>
  <p:handoutMasterIdLst>
    <p:handoutMasterId r:id="rId24"/>
  </p:handoutMasterIdLst>
  <p:sldIdLst>
    <p:sldId id="276" r:id="rId5"/>
    <p:sldId id="257" r:id="rId6"/>
    <p:sldId id="281" r:id="rId7"/>
    <p:sldId id="283" r:id="rId8"/>
    <p:sldId id="294" r:id="rId9"/>
    <p:sldId id="293" r:id="rId10"/>
    <p:sldId id="295" r:id="rId11"/>
    <p:sldId id="299" r:id="rId12"/>
    <p:sldId id="296" r:id="rId13"/>
    <p:sldId id="300" r:id="rId14"/>
    <p:sldId id="305" r:id="rId15"/>
    <p:sldId id="301" r:id="rId16"/>
    <p:sldId id="297" r:id="rId17"/>
    <p:sldId id="262" r:id="rId18"/>
    <p:sldId id="302" r:id="rId19"/>
    <p:sldId id="303" r:id="rId20"/>
    <p:sldId id="306" r:id="rId21"/>
    <p:sldId id="29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2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A52"/>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F293E-8698-1AF2-6CA8-39F2BF8FA44A}" v="2478" dt="2024-11-11T18:35:40.094"/>
    <p1510:client id="{70096A01-115E-C208-4F8A-001712887BF9}" v="2288" dt="2024-11-12T00:41:52.156"/>
    <p1510:client id="{B845C6D4-159A-6F27-D685-DAA817859D79}" v="7198" dt="2024-11-11T01:08:41.959"/>
    <p1510:client id="{E576B5F4-1B5D-2808-31AE-A82702112BB6}" v="181" dt="2024-11-12T01:32:50.929"/>
  </p1510:revLst>
</p1510:revInfo>
</file>

<file path=ppt/tableStyles.xml><?xml version="1.0" encoding="utf-8"?>
<a:tblStyleLst xmlns:a="http://schemas.openxmlformats.org/drawingml/2006/main" def="{5FD0F851-EC5A-4D38-B0AD-8093EC10F338}">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606" y="36"/>
      </p:cViewPr>
      <p:guideLst>
        <p:guide orient="horz" pos="2928"/>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B022A2D-42FA-4553-8772-8DAE87B769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DD895D-FAE0-4BCC-A867-FF4B70D9BF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8A188-91E3-4091-B70E-E1E6D807C522}" type="datetimeFigureOut">
              <a:rPr lang="en-US" smtClean="0"/>
              <a:t>11/12/2024</a:t>
            </a:fld>
            <a:endParaRPr lang="en-US"/>
          </a:p>
        </p:txBody>
      </p:sp>
      <p:sp>
        <p:nvSpPr>
          <p:cNvPr id="4" name="Footer Placeholder 3">
            <a:extLst>
              <a:ext uri="{FF2B5EF4-FFF2-40B4-BE49-F238E27FC236}">
                <a16:creationId xmlns:a16="http://schemas.microsoft.com/office/drawing/2014/main" id="{4C4706EC-595E-4FD0-9EC4-968864CC93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F699D8E-A980-43D3-BFB9-0812FFA36A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4EE72E-E5A5-44ED-A736-DB8D8EE9B4C6}" type="slidenum">
              <a:rPr lang="en-US" smtClean="0"/>
              <a:t>‹#›</a:t>
            </a:fld>
            <a:endParaRPr lang="en-US"/>
          </a:p>
        </p:txBody>
      </p:sp>
    </p:spTree>
    <p:extLst>
      <p:ext uri="{BB962C8B-B14F-4D97-AF65-F5344CB8AC3E}">
        <p14:creationId xmlns:p14="http://schemas.microsoft.com/office/powerpoint/2010/main" val="3946174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02412-B176-4E06-823F-C66FEB3E21FB}" type="datetimeFigureOut">
              <a:rPr lang="en-US" smtClean="0"/>
              <a:t>11/12/2024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42FC2-A162-47B3-989B-571A62414964}" type="slidenum">
              <a:rPr lang="en-US" smtClean="0"/>
              <a:t>‹#›</a:t>
            </a:fld>
            <a:endParaRPr lang="en-US"/>
          </a:p>
        </p:txBody>
      </p:sp>
    </p:spTree>
    <p:extLst>
      <p:ext uri="{BB962C8B-B14F-4D97-AF65-F5344CB8AC3E}">
        <p14:creationId xmlns:p14="http://schemas.microsoft.com/office/powerpoint/2010/main" val="3891327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a:t>
            </a:fld>
            <a:endParaRPr lang="en-US"/>
          </a:p>
        </p:txBody>
      </p:sp>
    </p:spTree>
    <p:extLst>
      <p:ext uri="{BB962C8B-B14F-4D97-AF65-F5344CB8AC3E}">
        <p14:creationId xmlns:p14="http://schemas.microsoft.com/office/powerpoint/2010/main" val="3630900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10</a:t>
            </a:fld>
            <a:endParaRPr lang="en-US"/>
          </a:p>
        </p:txBody>
      </p:sp>
    </p:spTree>
    <p:extLst>
      <p:ext uri="{BB962C8B-B14F-4D97-AF65-F5344CB8AC3E}">
        <p14:creationId xmlns:p14="http://schemas.microsoft.com/office/powerpoint/2010/main" val="1709203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12</a:t>
            </a:fld>
            <a:endParaRPr lang="en-US"/>
          </a:p>
        </p:txBody>
      </p:sp>
    </p:spTree>
    <p:extLst>
      <p:ext uri="{BB962C8B-B14F-4D97-AF65-F5344CB8AC3E}">
        <p14:creationId xmlns:p14="http://schemas.microsoft.com/office/powerpoint/2010/main" val="2001374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13</a:t>
            </a:fld>
            <a:endParaRPr lang="en-US"/>
          </a:p>
        </p:txBody>
      </p:sp>
    </p:spTree>
    <p:extLst>
      <p:ext uri="{BB962C8B-B14F-4D97-AF65-F5344CB8AC3E}">
        <p14:creationId xmlns:p14="http://schemas.microsoft.com/office/powerpoint/2010/main" val="191688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14</a:t>
            </a:fld>
            <a:endParaRPr lang="en-US"/>
          </a:p>
        </p:txBody>
      </p:sp>
    </p:spTree>
    <p:extLst>
      <p:ext uri="{BB962C8B-B14F-4D97-AF65-F5344CB8AC3E}">
        <p14:creationId xmlns:p14="http://schemas.microsoft.com/office/powerpoint/2010/main" val="3700143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15</a:t>
            </a:fld>
            <a:endParaRPr lang="en-US"/>
          </a:p>
        </p:txBody>
      </p:sp>
    </p:spTree>
    <p:extLst>
      <p:ext uri="{BB962C8B-B14F-4D97-AF65-F5344CB8AC3E}">
        <p14:creationId xmlns:p14="http://schemas.microsoft.com/office/powerpoint/2010/main" val="4027948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18</a:t>
            </a:fld>
            <a:endParaRPr lang="en-US"/>
          </a:p>
        </p:txBody>
      </p:sp>
    </p:spTree>
    <p:extLst>
      <p:ext uri="{BB962C8B-B14F-4D97-AF65-F5344CB8AC3E}">
        <p14:creationId xmlns:p14="http://schemas.microsoft.com/office/powerpoint/2010/main" val="524091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2</a:t>
            </a:fld>
            <a:endParaRPr lang="en-US"/>
          </a:p>
        </p:txBody>
      </p:sp>
    </p:spTree>
    <p:extLst>
      <p:ext uri="{BB962C8B-B14F-4D97-AF65-F5344CB8AC3E}">
        <p14:creationId xmlns:p14="http://schemas.microsoft.com/office/powerpoint/2010/main" val="4188800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3</a:t>
            </a:fld>
            <a:endParaRPr lang="en-US"/>
          </a:p>
        </p:txBody>
      </p:sp>
    </p:spTree>
    <p:extLst>
      <p:ext uri="{BB962C8B-B14F-4D97-AF65-F5344CB8AC3E}">
        <p14:creationId xmlns:p14="http://schemas.microsoft.com/office/powerpoint/2010/main" val="2284856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4</a:t>
            </a:fld>
            <a:endParaRPr lang="en-US"/>
          </a:p>
        </p:txBody>
      </p:sp>
    </p:spTree>
    <p:extLst>
      <p:ext uri="{BB962C8B-B14F-4D97-AF65-F5344CB8AC3E}">
        <p14:creationId xmlns:p14="http://schemas.microsoft.com/office/powerpoint/2010/main" val="1171570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5</a:t>
            </a:fld>
            <a:endParaRPr lang="en-US"/>
          </a:p>
        </p:txBody>
      </p:sp>
    </p:spTree>
    <p:extLst>
      <p:ext uri="{BB962C8B-B14F-4D97-AF65-F5344CB8AC3E}">
        <p14:creationId xmlns:p14="http://schemas.microsoft.com/office/powerpoint/2010/main" val="87957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6</a:t>
            </a:fld>
            <a:endParaRPr lang="en-US"/>
          </a:p>
        </p:txBody>
      </p:sp>
    </p:spTree>
    <p:extLst>
      <p:ext uri="{BB962C8B-B14F-4D97-AF65-F5344CB8AC3E}">
        <p14:creationId xmlns:p14="http://schemas.microsoft.com/office/powerpoint/2010/main" val="4103590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7</a:t>
            </a:fld>
            <a:endParaRPr lang="en-US"/>
          </a:p>
        </p:txBody>
      </p:sp>
    </p:spTree>
    <p:extLst>
      <p:ext uri="{BB962C8B-B14F-4D97-AF65-F5344CB8AC3E}">
        <p14:creationId xmlns:p14="http://schemas.microsoft.com/office/powerpoint/2010/main" val="2969247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8</a:t>
            </a:fld>
            <a:endParaRPr lang="en-US"/>
          </a:p>
        </p:txBody>
      </p:sp>
    </p:spTree>
    <p:extLst>
      <p:ext uri="{BB962C8B-B14F-4D97-AF65-F5344CB8AC3E}">
        <p14:creationId xmlns:p14="http://schemas.microsoft.com/office/powerpoint/2010/main" val="2320725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942FC2-A162-47B3-989B-571A62414964}" type="slidenum">
              <a:rPr lang="en-US" smtClean="0"/>
              <a:t>9</a:t>
            </a:fld>
            <a:endParaRPr lang="en-US"/>
          </a:p>
        </p:txBody>
      </p:sp>
    </p:spTree>
    <p:extLst>
      <p:ext uri="{BB962C8B-B14F-4D97-AF65-F5344CB8AC3E}">
        <p14:creationId xmlns:p14="http://schemas.microsoft.com/office/powerpoint/2010/main" val="1359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dirty="0"/>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807E39B8-A7CB-4B82-AC0C-44B99F546761}" type="datetimeFigureOut">
              <a:rPr lang="en-US" dirty="0"/>
              <a:t>11/12/2024</a:t>
            </a:fld>
            <a:endParaRPr lang="en-US" dirty="0"/>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40060281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01742F6F-0846-489A-A4BC-61B476BE2887}" type="datetimeFigureOut">
              <a:rPr lang="en-US" dirty="0"/>
              <a:t>11/12/2024</a:t>
            </a:fld>
            <a:endParaRPr lang="en-US" dirty="0"/>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211368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B229DF21-A340-467A-94AB-9502647BB771}" type="datetimeFigureOut">
              <a:rPr lang="en-US" dirty="0"/>
              <a:t>11/12/2024</a:t>
            </a:fld>
            <a:endParaRPr lang="en-US" dirty="0"/>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945267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0C1D561-971B-43DB-A5A7-63A887A0CA6B}"/>
              </a:ext>
            </a:extLst>
          </p:cNvPr>
          <p:cNvSpPr>
            <a:spLocks noGrp="1"/>
          </p:cNvSpPr>
          <p:nvPr>
            <p:ph type="title" hasCustomPrompt="1"/>
          </p:nvPr>
        </p:nvSpPr>
        <p:spPr>
          <a:xfrm>
            <a:off x="565150" y="548640"/>
            <a:ext cx="5486400" cy="1371600"/>
          </a:xfrm>
        </p:spPr>
        <p:txBody>
          <a:bodyPr anchor="b" anchorCtr="0">
            <a:noAutofit/>
          </a:bodyPr>
          <a:lstStyle>
            <a:lvl1pPr algn="ctr">
              <a:defRPr/>
            </a:lvl1pPr>
          </a:lstStyle>
          <a:p>
            <a:pPr algn="ctr"/>
            <a:r>
              <a:rPr lang="en-US"/>
              <a:t>Click to add title</a:t>
            </a:r>
          </a:p>
        </p:txBody>
      </p:sp>
      <p:cxnSp>
        <p:nvCxnSpPr>
          <p:cNvPr id="9" name="Straight Connector 8">
            <a:extLst>
              <a:ext uri="{FF2B5EF4-FFF2-40B4-BE49-F238E27FC236}">
                <a16:creationId xmlns:a16="http://schemas.microsoft.com/office/drawing/2014/main" id="{8CACFD68-412E-48B4-B9EB-FEDC20A81354}"/>
              </a:ext>
              <a:ext uri="{C183D7F6-B498-43B3-948B-1728B52AA6E4}">
                <adec:decorative xmlns:adec="http://schemas.microsoft.com/office/drawing/2017/decorative" val="1"/>
              </a:ext>
            </a:extLst>
          </p:cNvPr>
          <p:cNvCxnSpPr>
            <a:cxnSpLocks/>
          </p:cNvCxnSpPr>
          <p:nvPr userDrawn="1"/>
        </p:nvCxnSpPr>
        <p:spPr>
          <a:xfrm>
            <a:off x="3023391"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4F0731E0-58E0-4382-ADA7-A9C6DE2E7E36}"/>
              </a:ext>
            </a:extLst>
          </p:cNvPr>
          <p:cNvSpPr>
            <a:spLocks noGrp="1"/>
          </p:cNvSpPr>
          <p:nvPr>
            <p:ph idx="1" hasCustomPrompt="1"/>
          </p:nvPr>
        </p:nvSpPr>
        <p:spPr>
          <a:xfrm>
            <a:off x="565149" y="2759076"/>
            <a:ext cx="5486399" cy="3009899"/>
          </a:xfrm>
        </p:spPr>
        <p:txBody>
          <a:bodyPr>
            <a:noAutofit/>
          </a:bodyPr>
          <a:lstStyle>
            <a:lvl1pPr>
              <a:lnSpc>
                <a:spcPct val="100000"/>
              </a:lnSpc>
              <a:spcBef>
                <a:spcPts val="1000"/>
              </a:spcBef>
              <a:defRPr sz="1800"/>
            </a:lvl1pPr>
            <a:lvl2pPr>
              <a:lnSpc>
                <a:spcPct val="100000"/>
              </a:lnSpc>
              <a:spcBef>
                <a:spcPts val="1000"/>
              </a:spcBef>
              <a:defRPr sz="1800"/>
            </a:lvl2pPr>
            <a:lvl3pPr>
              <a:lnSpc>
                <a:spcPct val="100000"/>
              </a:lnSpc>
              <a:spcBef>
                <a:spcPts val="1000"/>
              </a:spcBef>
              <a:defRPr sz="1600"/>
            </a:lvl3pPr>
            <a:lvl4pPr>
              <a:lnSpc>
                <a:spcPct val="100000"/>
              </a:lnSpc>
              <a:spcBef>
                <a:spcPts val="1000"/>
              </a:spcBef>
              <a:defRPr sz="1800"/>
            </a:lvl4pPr>
            <a:lvl5pPr>
              <a:lnSpc>
                <a:spcPct val="100000"/>
              </a:lnSpc>
              <a:spcBef>
                <a:spcPts val="1000"/>
              </a:spcBef>
              <a:defRPr sz="1800"/>
            </a:lvl5pPr>
            <a:lvl6pPr>
              <a:lnSpc>
                <a:spcPct val="100000"/>
              </a:lnSpc>
              <a:spcBef>
                <a:spcPts val="1000"/>
              </a:spcBef>
              <a:buClr>
                <a:schemeClr val="accent5"/>
              </a:buClr>
              <a:defRPr sz="1600"/>
            </a:lvl6pPr>
            <a:lvl7pPr>
              <a:buClr>
                <a:schemeClr val="accent5"/>
              </a:buClr>
              <a:defRPr/>
            </a:lvl7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a:p>
            <a:pPr lvl="5"/>
            <a:endParaRPr lang="en-US"/>
          </a:p>
          <a:p>
            <a:pPr lvl="2"/>
            <a:endParaRPr lang="en-US"/>
          </a:p>
        </p:txBody>
      </p:sp>
      <p:sp>
        <p:nvSpPr>
          <p:cNvPr id="11" name="Date Placeholder 3">
            <a:extLst>
              <a:ext uri="{FF2B5EF4-FFF2-40B4-BE49-F238E27FC236}">
                <a16:creationId xmlns:a16="http://schemas.microsoft.com/office/drawing/2014/main" id="{23D67752-1F0B-4C84-BBA7-A57E2793D918}"/>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p>
        </p:txBody>
      </p:sp>
      <p:sp>
        <p:nvSpPr>
          <p:cNvPr id="12" name="Rectangle 11">
            <a:extLst>
              <a:ext uri="{FF2B5EF4-FFF2-40B4-BE49-F238E27FC236}">
                <a16:creationId xmlns:a16="http://schemas.microsoft.com/office/drawing/2014/main" id="{FA4033A0-8E66-4ABA-9E27-744642AA948F}"/>
              </a:ext>
              <a:ext uri="{C183D7F6-B498-43B3-948B-1728B52AA6E4}">
                <adec:decorative xmlns:adec="http://schemas.microsoft.com/office/drawing/2017/decorative" val="1"/>
              </a:ext>
            </a:extLst>
          </p:cNvPr>
          <p:cNvSpPr/>
          <p:nvPr userDrawn="1"/>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alpha val="20000"/>
                </a:prstClr>
              </a:solidFill>
              <a:effectLst/>
              <a:uLnTx/>
              <a:uFillTx/>
              <a:latin typeface="Avenir Next LT Pro Light"/>
              <a:ea typeface="+mn-ea"/>
              <a:cs typeface="+mn-cs"/>
            </a:endParaRPr>
          </a:p>
        </p:txBody>
      </p:sp>
      <p:sp>
        <p:nvSpPr>
          <p:cNvPr id="15" name="Footer Placeholder 4">
            <a:extLst>
              <a:ext uri="{FF2B5EF4-FFF2-40B4-BE49-F238E27FC236}">
                <a16:creationId xmlns:a16="http://schemas.microsoft.com/office/drawing/2014/main" id="{E8E05746-2784-43CF-84F7-0175BD650240}"/>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16" name="Slide Number Placeholder 5">
            <a:extLst>
              <a:ext uri="{FF2B5EF4-FFF2-40B4-BE49-F238E27FC236}">
                <a16:creationId xmlns:a16="http://schemas.microsoft.com/office/drawing/2014/main" id="{BB851CC3-3ED8-49E8-B8AC-6D79B036F30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grpSp>
        <p:nvGrpSpPr>
          <p:cNvPr id="2" name="Group 1">
            <a:extLst>
              <a:ext uri="{FF2B5EF4-FFF2-40B4-BE49-F238E27FC236}">
                <a16:creationId xmlns:a16="http://schemas.microsoft.com/office/drawing/2014/main" id="{F6F0BC49-315A-CF7A-E741-A8688AF53E66}"/>
              </a:ext>
            </a:extLst>
          </p:cNvPr>
          <p:cNvGrpSpPr/>
          <p:nvPr userDrawn="1"/>
        </p:nvGrpSpPr>
        <p:grpSpPr>
          <a:xfrm>
            <a:off x="9728046" y="831278"/>
            <a:ext cx="1623711" cy="630920"/>
            <a:chOff x="9588346" y="4824892"/>
            <a:chExt cx="1623711" cy="630920"/>
          </a:xfrm>
        </p:grpSpPr>
        <p:sp>
          <p:nvSpPr>
            <p:cNvPr id="3" name="Freeform: Shape 15">
              <a:extLst>
                <a:ext uri="{FF2B5EF4-FFF2-40B4-BE49-F238E27FC236}">
                  <a16:creationId xmlns:a16="http://schemas.microsoft.com/office/drawing/2014/main" id="{3FCB73E1-B061-C75F-AB29-C27CA95E57A9}"/>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94A16F89-984C-DEA8-C894-E819A7646610}"/>
                </a:ext>
              </a:extLst>
            </p:cNvPr>
            <p:cNvGrpSpPr/>
            <p:nvPr/>
          </p:nvGrpSpPr>
          <p:grpSpPr>
            <a:xfrm rot="2700000" flipH="1">
              <a:off x="10112436" y="4359902"/>
              <a:ext cx="571820" cy="1620000"/>
              <a:chOff x="8482785" y="4330454"/>
              <a:chExt cx="571820" cy="1620000"/>
            </a:xfrm>
          </p:grpSpPr>
          <p:sp>
            <p:nvSpPr>
              <p:cNvPr id="5" name="Freeform: Shape 17">
                <a:extLst>
                  <a:ext uri="{FF2B5EF4-FFF2-40B4-BE49-F238E27FC236}">
                    <a16:creationId xmlns:a16="http://schemas.microsoft.com/office/drawing/2014/main" id="{0971E16B-8BBF-40B5-5862-FAAADBF530A0}"/>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Connector 5">
                <a:extLst>
                  <a:ext uri="{FF2B5EF4-FFF2-40B4-BE49-F238E27FC236}">
                    <a16:creationId xmlns:a16="http://schemas.microsoft.com/office/drawing/2014/main" id="{C1D464A1-0F6B-3CEE-8719-573F89E87B36}"/>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382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2 Content ">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A45527-A259-1C6D-E8B4-514715484B30}"/>
              </a:ext>
              <a:ext uri="{C183D7F6-B498-43B3-948B-1728B52AA6E4}">
                <adec:decorative xmlns:adec="http://schemas.microsoft.com/office/drawing/2017/decorative" val="1"/>
              </a:ext>
            </a:extLst>
          </p:cNvPr>
          <p:cNvSpPr/>
          <p:nvPr userDrawn="1"/>
        </p:nvSpPr>
        <p:spPr>
          <a:xfrm>
            <a:off x="0" y="3245608"/>
            <a:ext cx="12192000" cy="3612392"/>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alpha val="30000"/>
                </a:prstClr>
              </a:solidFill>
              <a:effectLst/>
              <a:uLnTx/>
              <a:uFillTx/>
              <a:latin typeface="Avenir Next LT Pro Light"/>
              <a:ea typeface="+mn-ea"/>
              <a:cs typeface="+mn-cs"/>
            </a:endParaRPr>
          </a:p>
        </p:txBody>
      </p:sp>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548640" y="548640"/>
            <a:ext cx="3886200" cy="2304288"/>
          </a:xfrm>
        </p:spPr>
        <p:txBody>
          <a:bodyPr wrap="square" anchor="ctr" anchorCtr="0">
            <a:normAutofit/>
          </a:bodyPr>
          <a:lstStyle>
            <a:lvl1pPr algn="ctr">
              <a:defRPr/>
            </a:lvl1pPr>
          </a:lstStyle>
          <a:p>
            <a:pPr algn="ctr"/>
            <a:r>
              <a:rPr lang="en-US"/>
              <a:t>Click to add title</a:t>
            </a:r>
          </a:p>
        </p:txBody>
      </p:sp>
      <p:sp>
        <p:nvSpPr>
          <p:cNvPr id="4" name="Content Placeholder 3">
            <a:extLst>
              <a:ext uri="{FF2B5EF4-FFF2-40B4-BE49-F238E27FC236}">
                <a16:creationId xmlns:a16="http://schemas.microsoft.com/office/drawing/2014/main" id="{FE4ACBDB-D54B-994A-AD88-E89D37245FAD}"/>
              </a:ext>
            </a:extLst>
          </p:cNvPr>
          <p:cNvSpPr>
            <a:spLocks noGrp="1"/>
          </p:cNvSpPr>
          <p:nvPr>
            <p:ph sz="quarter" idx="17" hasCustomPrompt="1"/>
          </p:nvPr>
        </p:nvSpPr>
        <p:spPr>
          <a:xfrm>
            <a:off x="5534660" y="548641"/>
            <a:ext cx="6130625" cy="2304288"/>
          </a:xfrm>
        </p:spPr>
        <p:txBody>
          <a:bodyPr anchor="ctr">
            <a:noAutofit/>
          </a:bodyPr>
          <a:lstStyle>
            <a:lvl1pPr marL="512064" indent="-512064">
              <a:lnSpc>
                <a:spcPct val="100000"/>
              </a:lnSpc>
              <a:spcBef>
                <a:spcPts val="1000"/>
              </a:spcBef>
              <a:buClr>
                <a:schemeClr val="accent5">
                  <a:lumMod val="60000"/>
                  <a:lumOff val="40000"/>
                </a:schemeClr>
              </a:buClr>
              <a:buFont typeface="+mj-lt"/>
              <a:buAutoNum type="arabicPeriod"/>
              <a:defRPr sz="1800"/>
            </a:lvl1pPr>
            <a:lvl2pPr marL="702900" indent="-342900">
              <a:lnSpc>
                <a:spcPct val="100000"/>
              </a:lnSpc>
              <a:spcBef>
                <a:spcPts val="1000"/>
              </a:spcBef>
              <a:buClr>
                <a:schemeClr val="accent5">
                  <a:lumMod val="60000"/>
                  <a:lumOff val="40000"/>
                </a:schemeClr>
              </a:buClr>
              <a:buFont typeface="+mj-lt"/>
              <a:buAutoNum type="arabicPeriod"/>
              <a:defRPr sz="1800"/>
            </a:lvl2pPr>
            <a:lvl3pPr marL="1139436" indent="-342900">
              <a:lnSpc>
                <a:spcPct val="100000"/>
              </a:lnSpc>
              <a:spcBef>
                <a:spcPts val="1000"/>
              </a:spcBef>
              <a:buClr>
                <a:schemeClr val="accent5">
                  <a:lumMod val="60000"/>
                  <a:lumOff val="40000"/>
                </a:schemeClr>
              </a:buClr>
              <a:buFont typeface="+mj-lt"/>
              <a:buAutoNum type="arabicPeriod"/>
              <a:defRPr sz="1800"/>
            </a:lvl3pPr>
            <a:lvl4pPr marL="1422900" indent="-342900">
              <a:lnSpc>
                <a:spcPct val="100000"/>
              </a:lnSpc>
              <a:spcBef>
                <a:spcPts val="1000"/>
              </a:spcBef>
              <a:buClr>
                <a:schemeClr val="accent5">
                  <a:lumMod val="60000"/>
                  <a:lumOff val="40000"/>
                </a:schemeClr>
              </a:buClr>
              <a:buFont typeface="+mj-lt"/>
              <a:buAutoNum type="arabicPeriod"/>
              <a:defRPr sz="1800"/>
            </a:lvl4pPr>
            <a:lvl5pPr marL="1859436" indent="-342900">
              <a:lnSpc>
                <a:spcPct val="100000"/>
              </a:lnSpc>
              <a:spcBef>
                <a:spcPts val="1000"/>
              </a:spcBef>
              <a:buClr>
                <a:schemeClr val="accent5">
                  <a:lumMod val="60000"/>
                  <a:lumOff val="40000"/>
                </a:schemeClr>
              </a:buClr>
              <a:buFont typeface="+mj-lt"/>
              <a:buAutoNum type="arabicPeriod"/>
              <a:defRPr sz="18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ED8447B1-F82E-026F-7FF0-7E95D361E7A9}"/>
              </a:ext>
            </a:extLst>
          </p:cNvPr>
          <p:cNvSpPr>
            <a:spLocks noGrp="1"/>
          </p:cNvSpPr>
          <p:nvPr>
            <p:ph sz="quarter" idx="18" hasCustomPrompt="1"/>
          </p:nvPr>
        </p:nvSpPr>
        <p:spPr>
          <a:xfrm>
            <a:off x="5520387" y="3735238"/>
            <a:ext cx="6130625" cy="2574120"/>
          </a:xfrm>
        </p:spPr>
        <p:txBody>
          <a:bodyPr>
            <a:noAutofit/>
          </a:bodyPr>
          <a:lstStyle>
            <a:lvl1pPr marL="0" indent="0">
              <a:lnSpc>
                <a:spcPct val="100000"/>
              </a:lnSpc>
              <a:spcBef>
                <a:spcPts val="1000"/>
              </a:spcBef>
              <a:buNone/>
              <a:defRPr sz="1800"/>
            </a:lvl1pPr>
            <a:lvl2pPr marL="283464"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defRPr sz="1800" i="0"/>
            </a:lvl3pPr>
            <a:lvl4pPr marL="685800">
              <a:lnSpc>
                <a:spcPct val="100000"/>
              </a:lnSpc>
              <a:spcBef>
                <a:spcPts val="1000"/>
              </a:spcBef>
              <a:defRPr sz="1800" i="0"/>
            </a:lvl4pPr>
            <a:lvl5pPr indent="-283464">
              <a:defRPr sz="1600"/>
            </a:lvl5pPr>
          </a:lstStyle>
          <a:p>
            <a:pPr lvl="0"/>
            <a:r>
              <a:rPr lang="en-US"/>
              <a:t>Click to add content</a:t>
            </a:r>
          </a:p>
          <a:p>
            <a:pPr lvl="1"/>
            <a:r>
              <a:rPr lang="en-US"/>
              <a:t>Second level</a:t>
            </a:r>
          </a:p>
          <a:p>
            <a:pPr lvl="2"/>
            <a:r>
              <a:rPr lang="en-US"/>
              <a:t>Third level</a:t>
            </a:r>
          </a:p>
          <a:p>
            <a:pPr lvl="3"/>
            <a:r>
              <a:rPr lang="en-US"/>
              <a:t>Fourth level</a:t>
            </a:r>
          </a:p>
        </p:txBody>
      </p: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cxnSp>
        <p:nvCxnSpPr>
          <p:cNvPr id="2" name="Straight Connector 1">
            <a:extLst>
              <a:ext uri="{FF2B5EF4-FFF2-40B4-BE49-F238E27FC236}">
                <a16:creationId xmlns:a16="http://schemas.microsoft.com/office/drawing/2014/main" id="{C476BAB9-3D46-228B-0268-9918F152492E}"/>
              </a:ext>
              <a:ext uri="{C183D7F6-B498-43B3-948B-1728B52AA6E4}">
                <adec:decorative xmlns:adec="http://schemas.microsoft.com/office/drawing/2017/decorative" val="1"/>
              </a:ext>
            </a:extLst>
          </p:cNvPr>
          <p:cNvCxnSpPr>
            <a:cxnSpLocks/>
          </p:cNvCxnSpPr>
          <p:nvPr userDrawn="1"/>
        </p:nvCxnSpPr>
        <p:spPr>
          <a:xfrm rot="5400000">
            <a:off x="4714750" y="169160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412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2 Columns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1066800" y="777244"/>
            <a:ext cx="10058400" cy="1097280"/>
          </a:xfrm>
        </p:spPr>
        <p:txBody>
          <a:bodyPr wrap="square" anchor="ctr" anchorCtr="0">
            <a:normAutofit/>
          </a:bodyPr>
          <a:lstStyle>
            <a:lvl1pPr algn="ctr">
              <a:defRPr/>
            </a:lvl1pPr>
          </a:lstStyle>
          <a:p>
            <a:pPr algn="ctr"/>
            <a:r>
              <a:rPr lang="en-US"/>
              <a:t>Click to add title</a:t>
            </a:r>
          </a:p>
        </p:txBody>
      </p:sp>
      <p:cxnSp>
        <p:nvCxnSpPr>
          <p:cNvPr id="8" name="Straight Connector 7">
            <a:extLst>
              <a:ext uri="{FF2B5EF4-FFF2-40B4-BE49-F238E27FC236}">
                <a16:creationId xmlns:a16="http://schemas.microsoft.com/office/drawing/2014/main" id="{51664AFF-309D-433B-B3F0-84A98A207C67}"/>
              </a:ext>
              <a:ext uri="{C183D7F6-B498-43B3-948B-1728B52AA6E4}">
                <adec:decorative xmlns:adec="http://schemas.microsoft.com/office/drawing/2017/decorative" val="1"/>
              </a:ext>
            </a:extLst>
          </p:cNvPr>
          <p:cNvCxnSpPr>
            <a:cxnSpLocks/>
          </p:cNvCxnSpPr>
          <p:nvPr userDrawn="1"/>
        </p:nvCxnSpPr>
        <p:spPr>
          <a:xfrm>
            <a:off x="5819649" y="2057404"/>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F2B970E0-2BF6-DE0A-33F2-E136830CC0F2}"/>
              </a:ext>
            </a:extLst>
          </p:cNvPr>
          <p:cNvSpPr>
            <a:spLocks noGrp="1"/>
          </p:cNvSpPr>
          <p:nvPr>
            <p:ph sz="quarter" idx="17" hasCustomPrompt="1"/>
          </p:nvPr>
        </p:nvSpPr>
        <p:spPr>
          <a:xfrm>
            <a:off x="1664443" y="2484712"/>
            <a:ext cx="4360507" cy="3605420"/>
          </a:xfrm>
        </p:spPr>
        <p:txBody>
          <a:bodyPr>
            <a:noAutofit/>
          </a:bodyPr>
          <a:lstStyle>
            <a:lvl1pPr marL="0" indent="0">
              <a:lnSpc>
                <a:spcPct val="100000"/>
              </a:lnSpc>
              <a:spcBef>
                <a:spcPts val="1000"/>
              </a:spcBef>
              <a:buNone/>
              <a:defRPr sz="1800" i="0"/>
            </a:lvl1pPr>
            <a:lvl2pPr marL="285750"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buFont typeface="Wingdings" panose="05000000000000000000" pitchFamily="2" charset="2"/>
              <a:buChar char=""/>
              <a:defRPr sz="1800" i="0"/>
            </a:lvl3pPr>
            <a:lvl4pPr marL="685800">
              <a:lnSpc>
                <a:spcPct val="100000"/>
              </a:lnSpc>
              <a:spcBef>
                <a:spcPts val="1000"/>
              </a:spcBef>
              <a:defRPr sz="1800" i="0"/>
            </a:lvl4pPr>
            <a:lvl5pPr marL="1143000" indent="-283464">
              <a:lnSpc>
                <a:spcPct val="100000"/>
              </a:lnSpc>
              <a:spcBef>
                <a:spcPts val="1000"/>
              </a:spcBef>
              <a:buClr>
                <a:schemeClr val="accent5">
                  <a:lumMod val="60000"/>
                  <a:lumOff val="40000"/>
                </a:schemeClr>
              </a:buClr>
              <a:defRPr sz="1800" i="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6418C0F6-1F2A-74E4-A6C4-914FE336632A}"/>
              </a:ext>
            </a:extLst>
          </p:cNvPr>
          <p:cNvSpPr>
            <a:spLocks noGrp="1"/>
          </p:cNvSpPr>
          <p:nvPr>
            <p:ph sz="quarter" idx="18" hasCustomPrompt="1"/>
          </p:nvPr>
        </p:nvSpPr>
        <p:spPr>
          <a:xfrm>
            <a:off x="6359649" y="2493040"/>
            <a:ext cx="4360507" cy="3605420"/>
          </a:xfrm>
        </p:spPr>
        <p:txBody>
          <a:bodyPr>
            <a:noAutofit/>
          </a:bodyPr>
          <a:lstStyle>
            <a:lvl1pPr marL="0" indent="0">
              <a:lnSpc>
                <a:spcPct val="100000"/>
              </a:lnSpc>
              <a:spcBef>
                <a:spcPts val="1000"/>
              </a:spcBef>
              <a:buNone/>
              <a:defRPr sz="1800" i="0"/>
            </a:lvl1pPr>
            <a:lvl2pPr marL="283464" indent="-285750">
              <a:lnSpc>
                <a:spcPct val="100000"/>
              </a:lnSpc>
              <a:spcBef>
                <a:spcPts val="1000"/>
              </a:spcBef>
              <a:buClr>
                <a:schemeClr val="accent5">
                  <a:lumMod val="60000"/>
                  <a:lumOff val="40000"/>
                </a:schemeClr>
              </a:buClr>
              <a:buFont typeface="Wingdings" panose="05000000000000000000" pitchFamily="2" charset="2"/>
              <a:buChar char=""/>
              <a:defRPr sz="1800" i="0"/>
            </a:lvl2pPr>
            <a:lvl3pPr marL="685800" indent="-283464">
              <a:lnSpc>
                <a:spcPct val="100000"/>
              </a:lnSpc>
              <a:spcBef>
                <a:spcPts val="1000"/>
              </a:spcBef>
              <a:buClr>
                <a:schemeClr val="accent5">
                  <a:lumMod val="60000"/>
                  <a:lumOff val="40000"/>
                </a:schemeClr>
              </a:buClr>
              <a:defRPr sz="1800" i="0"/>
            </a:lvl3pPr>
            <a:lvl4pPr marL="685800">
              <a:lnSpc>
                <a:spcPct val="100000"/>
              </a:lnSpc>
              <a:spcBef>
                <a:spcPts val="1000"/>
              </a:spcBef>
              <a:defRPr sz="1800" i="0"/>
            </a:lvl4pPr>
            <a:lvl5pPr marL="1143000" indent="-283464">
              <a:lnSpc>
                <a:spcPct val="100000"/>
              </a:lnSpc>
              <a:spcBef>
                <a:spcPts val="1000"/>
              </a:spcBef>
              <a:buClr>
                <a:schemeClr val="accent5">
                  <a:lumMod val="60000"/>
                  <a:lumOff val="40000"/>
                </a:schemeClr>
              </a:buClr>
              <a:defRPr sz="1800" i="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3" name="Rectangle 2">
            <a:extLst>
              <a:ext uri="{FF2B5EF4-FFF2-40B4-BE49-F238E27FC236}">
                <a16:creationId xmlns:a16="http://schemas.microsoft.com/office/drawing/2014/main" id="{C97ED942-AF2B-12D4-2ED4-570ACFD0F4BD}"/>
              </a:ext>
              <a:ext uri="{C183D7F6-B498-43B3-948B-1728B52AA6E4}">
                <adec:decorative xmlns:adec="http://schemas.microsoft.com/office/drawing/2017/decorative" val="1"/>
              </a:ext>
            </a:extLst>
          </p:cNvPr>
          <p:cNvSpPr/>
          <p:nvPr userDrawn="1"/>
        </p:nvSpPr>
        <p:spPr>
          <a:xfrm>
            <a:off x="541163" y="548640"/>
            <a:ext cx="11109674" cy="5749290"/>
          </a:xfrm>
          <a:prstGeom prst="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5253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745F42-F11E-4295-BA16-71120E66B951}"/>
              </a:ext>
              <a:ext uri="{C183D7F6-B498-43B3-948B-1728B52AA6E4}">
                <adec:decorative xmlns:adec="http://schemas.microsoft.com/office/drawing/2017/decorative" val="1"/>
              </a:ext>
            </a:extLst>
          </p:cNvPr>
          <p:cNvSpPr/>
          <p:nvPr userDrawn="1"/>
        </p:nvSpPr>
        <p:spPr>
          <a:xfrm>
            <a:off x="0" y="2980706"/>
            <a:ext cx="12192000" cy="38772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alpha val="30000"/>
                </a:prstClr>
              </a:solidFill>
              <a:effectLst/>
              <a:uLnTx/>
              <a:uFillTx/>
              <a:latin typeface="Avenir Next LT Pro Light"/>
              <a:ea typeface="+mn-ea"/>
              <a:cs typeface="+mn-cs"/>
            </a:endParaRPr>
          </a:p>
        </p:txBody>
      </p:sp>
      <p:sp>
        <p:nvSpPr>
          <p:cNvPr id="7" name="Title 1">
            <a:extLst>
              <a:ext uri="{FF2B5EF4-FFF2-40B4-BE49-F238E27FC236}">
                <a16:creationId xmlns:a16="http://schemas.microsoft.com/office/drawing/2014/main" id="{3036F7FC-6006-4472-BC70-30C283ABC126}"/>
              </a:ext>
            </a:extLst>
          </p:cNvPr>
          <p:cNvSpPr>
            <a:spLocks noGrp="1"/>
          </p:cNvSpPr>
          <p:nvPr>
            <p:ph type="title" hasCustomPrompt="1"/>
          </p:nvPr>
        </p:nvSpPr>
        <p:spPr>
          <a:xfrm>
            <a:off x="540988" y="540000"/>
            <a:ext cx="3884962" cy="2011680"/>
          </a:xfrm>
        </p:spPr>
        <p:txBody>
          <a:bodyPr anchor="ctr" anchorCtr="0"/>
          <a:lstStyle>
            <a:lvl1pPr algn="ctr">
              <a:defRPr/>
            </a:lvl1pPr>
          </a:lstStyle>
          <a:p>
            <a:pPr algn="ctr"/>
            <a:r>
              <a:rPr lang="en-US"/>
              <a:t>Click to add title</a:t>
            </a:r>
          </a:p>
        </p:txBody>
      </p:sp>
      <p:cxnSp>
        <p:nvCxnSpPr>
          <p:cNvPr id="8" name="Straight Connector 7">
            <a:extLst>
              <a:ext uri="{FF2B5EF4-FFF2-40B4-BE49-F238E27FC236}">
                <a16:creationId xmlns:a16="http://schemas.microsoft.com/office/drawing/2014/main" id="{3265A73B-104E-43C7-BBEC-C2B3D52E1C21}"/>
              </a:ext>
              <a:ext uri="{C183D7F6-B498-43B3-948B-1728B52AA6E4}">
                <adec:decorative xmlns:adec="http://schemas.microsoft.com/office/drawing/2017/decorative" val="1"/>
              </a:ext>
            </a:extLst>
          </p:cNvPr>
          <p:cNvCxnSpPr>
            <a:cxnSpLocks/>
          </p:cNvCxnSpPr>
          <p:nvPr userDrawn="1"/>
        </p:nvCxnSpPr>
        <p:spPr>
          <a:xfrm rot="5400000">
            <a:off x="4714750" y="1545840"/>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8FE0F1ED-567A-464B-A7AB-53B58F510B08}"/>
              </a:ext>
            </a:extLst>
          </p:cNvPr>
          <p:cNvSpPr>
            <a:spLocks noGrp="1"/>
          </p:cNvSpPr>
          <p:nvPr>
            <p:ph idx="1" hasCustomPrompt="1"/>
          </p:nvPr>
        </p:nvSpPr>
        <p:spPr>
          <a:xfrm>
            <a:off x="5543552" y="540000"/>
            <a:ext cx="6107460" cy="2011680"/>
          </a:xfrm>
        </p:spPr>
        <p:txBody>
          <a:bodyPr anchor="ctr">
            <a:normAutofit/>
          </a:bodyPr>
          <a:lstStyle>
            <a:lvl1pPr marL="0" indent="0" algn="l">
              <a:lnSpc>
                <a:spcPct val="100000"/>
              </a:lnSpc>
              <a:buNone/>
              <a:defRPr sz="1800"/>
            </a:lvl1pPr>
            <a:lvl2pPr>
              <a:defRPr sz="1800"/>
            </a:lvl2pPr>
            <a:lvl3pPr marL="720000" indent="0">
              <a:buNone/>
              <a:defRPr sz="1800"/>
            </a:lvl3pPr>
            <a:lvl4pPr>
              <a:defRPr sz="1800"/>
            </a:lvl4pPr>
            <a:lvl5pPr marL="1440000" indent="0">
              <a:buNone/>
              <a:defRPr/>
            </a:lvl5pPr>
          </a:lstStyle>
          <a:p>
            <a:pPr lvl="0"/>
            <a:r>
              <a:rPr lang="en-US"/>
              <a:t>Click to add content</a:t>
            </a:r>
          </a:p>
          <a:p>
            <a:pPr lvl="1"/>
            <a:r>
              <a:rPr lang="en-US"/>
              <a:t>Second level</a:t>
            </a:r>
          </a:p>
          <a:p>
            <a:pPr lvl="2"/>
            <a:r>
              <a:rPr lang="en-US"/>
              <a:t>Third level</a:t>
            </a:r>
          </a:p>
          <a:p>
            <a:pPr lvl="3"/>
            <a:r>
              <a:rPr lang="en-US"/>
              <a:t>Fourth level</a:t>
            </a:r>
          </a:p>
        </p:txBody>
      </p:sp>
      <p:sp>
        <p:nvSpPr>
          <p:cNvPr id="4" name="Table Placeholder 3">
            <a:extLst>
              <a:ext uri="{FF2B5EF4-FFF2-40B4-BE49-F238E27FC236}">
                <a16:creationId xmlns:a16="http://schemas.microsoft.com/office/drawing/2014/main" id="{EBDB4AB8-A251-1D19-89FE-D1E389DC72CE}"/>
              </a:ext>
            </a:extLst>
          </p:cNvPr>
          <p:cNvSpPr>
            <a:spLocks noGrp="1"/>
          </p:cNvSpPr>
          <p:nvPr>
            <p:ph type="tbl" sz="quarter" idx="13" hasCustomPrompt="1"/>
          </p:nvPr>
        </p:nvSpPr>
        <p:spPr>
          <a:xfrm>
            <a:off x="540988" y="3487738"/>
            <a:ext cx="11110023" cy="2486025"/>
          </a:xfrm>
        </p:spPr>
        <p:txBody>
          <a:bodyPr/>
          <a:lstStyle>
            <a:lvl1pPr>
              <a:defRPr/>
            </a:lvl1pPr>
          </a:lstStyle>
          <a:p>
            <a:r>
              <a:rPr lang="en-US"/>
              <a:t>Click icon to insert table</a:t>
            </a:r>
          </a:p>
        </p:txBody>
      </p:sp>
      <p:sp>
        <p:nvSpPr>
          <p:cNvPr id="15" name="Date Placeholder 3">
            <a:extLst>
              <a:ext uri="{FF2B5EF4-FFF2-40B4-BE49-F238E27FC236}">
                <a16:creationId xmlns:a16="http://schemas.microsoft.com/office/drawing/2014/main" id="{F23808ED-A697-419E-B2B9-925BC80462D9}"/>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p>
        </p:txBody>
      </p:sp>
      <p:sp>
        <p:nvSpPr>
          <p:cNvPr id="16" name="Footer Placeholder 4">
            <a:extLst>
              <a:ext uri="{FF2B5EF4-FFF2-40B4-BE49-F238E27FC236}">
                <a16:creationId xmlns:a16="http://schemas.microsoft.com/office/drawing/2014/main" id="{82CBC00E-8DBE-41F7-B5EC-A273F7184936}"/>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17" name="Slide Number Placeholder 5">
            <a:extLst>
              <a:ext uri="{FF2B5EF4-FFF2-40B4-BE49-F238E27FC236}">
                <a16:creationId xmlns:a16="http://schemas.microsoft.com/office/drawing/2014/main" id="{EC8BA04E-DB40-4D07-9B73-37122A902296}"/>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Tree>
    <p:extLst>
      <p:ext uri="{BB962C8B-B14F-4D97-AF65-F5344CB8AC3E}">
        <p14:creationId xmlns:p14="http://schemas.microsoft.com/office/powerpoint/2010/main" val="82194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80A73D-6706-8DB1-BAA5-9EC91EF6D306}"/>
              </a:ext>
              <a:ext uri="{C183D7F6-B498-43B3-948B-1728B52AA6E4}">
                <adec:decorative xmlns:adec="http://schemas.microsoft.com/office/drawing/2017/decorative" val="1"/>
              </a:ext>
            </a:extLst>
          </p:cNvPr>
          <p:cNvSpPr/>
          <p:nvPr userDrawn="1"/>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alpha val="20000"/>
                </a:prstClr>
              </a:solidFill>
              <a:effectLst/>
              <a:uLnTx/>
              <a:uFillTx/>
              <a:latin typeface="Avenir Next LT Pro Light"/>
              <a:ea typeface="+mn-ea"/>
              <a:cs typeface="+mn-cs"/>
            </a:endParaRPr>
          </a:p>
        </p:txBody>
      </p:sp>
      <p:sp>
        <p:nvSpPr>
          <p:cNvPr id="7" name="Title 1">
            <a:extLst>
              <a:ext uri="{FF2B5EF4-FFF2-40B4-BE49-F238E27FC236}">
                <a16:creationId xmlns:a16="http://schemas.microsoft.com/office/drawing/2014/main" id="{55FC5AD6-5EA9-4D31-BA29-EE3AABE22325}"/>
              </a:ext>
            </a:extLst>
          </p:cNvPr>
          <p:cNvSpPr>
            <a:spLocks noGrp="1"/>
          </p:cNvSpPr>
          <p:nvPr>
            <p:ph type="title" hasCustomPrompt="1"/>
          </p:nvPr>
        </p:nvSpPr>
        <p:spPr>
          <a:xfrm>
            <a:off x="7091677" y="548640"/>
            <a:ext cx="4663440" cy="1371600"/>
          </a:xfrm>
        </p:spPr>
        <p:txBody>
          <a:bodyPr wrap="square" anchor="b" anchorCtr="0">
            <a:normAutofit/>
          </a:bodyPr>
          <a:lstStyle>
            <a:lvl1pPr algn="ctr">
              <a:defRPr/>
            </a:lvl1pPr>
          </a:lstStyle>
          <a:p>
            <a:pPr algn="ctr"/>
            <a:r>
              <a:rPr lang="en-US"/>
              <a:t>Click to add title</a:t>
            </a:r>
          </a:p>
        </p:txBody>
      </p:sp>
      <p:sp>
        <p:nvSpPr>
          <p:cNvPr id="3" name="Content Placeholder 3">
            <a:extLst>
              <a:ext uri="{FF2B5EF4-FFF2-40B4-BE49-F238E27FC236}">
                <a16:creationId xmlns:a16="http://schemas.microsoft.com/office/drawing/2014/main" id="{6A2E018F-B83F-5D9E-94F4-2B1C285CED13}"/>
              </a:ext>
            </a:extLst>
          </p:cNvPr>
          <p:cNvSpPr>
            <a:spLocks noGrp="1"/>
          </p:cNvSpPr>
          <p:nvPr>
            <p:ph sz="quarter" idx="19" hasCustomPrompt="1"/>
          </p:nvPr>
        </p:nvSpPr>
        <p:spPr>
          <a:xfrm>
            <a:off x="548640" y="548640"/>
            <a:ext cx="5575300" cy="5656016"/>
          </a:xfrm>
        </p:spPr>
        <p:txBody>
          <a:bodyPr>
            <a:noAutofit/>
          </a:bodyPr>
          <a:lstStyle>
            <a:lvl1pPr marL="283464" indent="-283464">
              <a:spcBef>
                <a:spcPts val="500"/>
              </a:spcBef>
              <a:defRPr sz="1800"/>
            </a:lvl1pPr>
            <a:lvl2pPr marL="283464">
              <a:spcBef>
                <a:spcPts val="500"/>
              </a:spcBef>
              <a:defRPr sz="1800"/>
            </a:lvl2pPr>
            <a:lvl3pPr marL="685800" indent="-283464">
              <a:spcBef>
                <a:spcPts val="500"/>
              </a:spcBef>
              <a:defRPr sz="1800"/>
            </a:lvl3pPr>
            <a:lvl4pPr marL="685800">
              <a:spcBef>
                <a:spcPts val="500"/>
              </a:spcBef>
              <a:defRPr sz="1800"/>
            </a:lvl4pPr>
            <a:lvl5pPr marL="1143000" indent="-283464">
              <a:spcBef>
                <a:spcPts val="500"/>
              </a:spcBef>
              <a:defRPr sz="18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Content Placeholder 3">
            <a:extLst>
              <a:ext uri="{FF2B5EF4-FFF2-40B4-BE49-F238E27FC236}">
                <a16:creationId xmlns:a16="http://schemas.microsoft.com/office/drawing/2014/main" id="{2266A202-7CFD-8B3B-C33C-D85F06445EC8}"/>
              </a:ext>
            </a:extLst>
          </p:cNvPr>
          <p:cNvSpPr>
            <a:spLocks noGrp="1"/>
          </p:cNvSpPr>
          <p:nvPr>
            <p:ph sz="quarter" idx="18" hasCustomPrompt="1"/>
          </p:nvPr>
        </p:nvSpPr>
        <p:spPr>
          <a:xfrm>
            <a:off x="7091676" y="2751236"/>
            <a:ext cx="4663440" cy="3453420"/>
          </a:xfrm>
        </p:spPr>
        <p:txBody>
          <a:bodyPr lIns="137160">
            <a:noAutofit/>
          </a:bodyPr>
          <a:lstStyle>
            <a:lvl1pPr marL="342900" indent="-342900">
              <a:spcBef>
                <a:spcPts val="1000"/>
              </a:spcBef>
              <a:buClr>
                <a:schemeClr val="accent5">
                  <a:lumMod val="60000"/>
                  <a:lumOff val="40000"/>
                </a:schemeClr>
              </a:buClr>
              <a:buFont typeface="+mj-lt"/>
              <a:buAutoNum type="arabicPeriod"/>
              <a:defRPr sz="1800"/>
            </a:lvl1pPr>
            <a:lvl2pPr marL="702900" indent="-342900">
              <a:spcBef>
                <a:spcPts val="1000"/>
              </a:spcBef>
              <a:buClr>
                <a:schemeClr val="accent5">
                  <a:lumMod val="60000"/>
                  <a:lumOff val="40000"/>
                </a:schemeClr>
              </a:buClr>
              <a:buFont typeface="+mj-lt"/>
              <a:buAutoNum type="arabicPeriod"/>
              <a:defRPr sz="1800"/>
            </a:lvl2pPr>
            <a:lvl3pPr marL="1139436" indent="-342900">
              <a:spcBef>
                <a:spcPts val="1000"/>
              </a:spcBef>
              <a:buClr>
                <a:schemeClr val="accent5">
                  <a:lumMod val="60000"/>
                  <a:lumOff val="40000"/>
                </a:schemeClr>
              </a:buClr>
              <a:buFont typeface="+mj-lt"/>
              <a:buAutoNum type="arabicPeriod"/>
              <a:defRPr sz="1800"/>
            </a:lvl3pPr>
            <a:lvl4pPr marL="1422900" indent="-342900">
              <a:spcBef>
                <a:spcPts val="1000"/>
              </a:spcBef>
              <a:buClr>
                <a:schemeClr val="accent5">
                  <a:lumMod val="60000"/>
                  <a:lumOff val="40000"/>
                </a:schemeClr>
              </a:buClr>
              <a:buFont typeface="+mj-lt"/>
              <a:buAutoNum type="arabicPeriod"/>
              <a:defRPr sz="1800"/>
            </a:lvl4pPr>
            <a:lvl5pPr marL="1859436" indent="-342900">
              <a:spcBef>
                <a:spcPts val="1000"/>
              </a:spcBef>
              <a:buClr>
                <a:schemeClr val="accent5">
                  <a:lumMod val="60000"/>
                  <a:lumOff val="40000"/>
                </a:schemeClr>
              </a:buClr>
              <a:buFont typeface="+mj-lt"/>
              <a:buAutoNum type="arabicPeriod"/>
              <a:defRPr sz="18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85D87A86-18DB-4F48-991B-B96728C9E2B2}"/>
              </a:ext>
            </a:extLst>
          </p:cNvPr>
          <p:cNvSpPr>
            <a:spLocks noGrp="1"/>
          </p:cNvSpPr>
          <p:nvPr>
            <p:ph type="dt" sz="half" idx="10"/>
          </p:nvPr>
        </p:nvSpPr>
        <p:spPr>
          <a:xfrm>
            <a:off x="541338" y="6401999"/>
            <a:ext cx="2206625" cy="369332"/>
          </a:xfrm>
        </p:spPr>
        <p:txBody>
          <a:bodyPr/>
          <a:lstStyle>
            <a:lvl1pPr>
              <a:defRPr/>
            </a:lvl1pPr>
          </a:lstStyle>
          <a:p>
            <a:pPr>
              <a:defRPr/>
            </a:pPr>
            <a:r>
              <a:rPr lang="en-US">
                <a:solidFill>
                  <a:prstClr val="white">
                    <a:alpha val="70000"/>
                  </a:prstClr>
                </a:solidFill>
              </a:rPr>
              <a:t>20XX</a:t>
            </a:r>
          </a:p>
        </p:txBody>
      </p:sp>
      <p:sp>
        <p:nvSpPr>
          <p:cNvPr id="10" name="Footer Placeholder 4">
            <a:extLst>
              <a:ext uri="{FF2B5EF4-FFF2-40B4-BE49-F238E27FC236}">
                <a16:creationId xmlns:a16="http://schemas.microsoft.com/office/drawing/2014/main" id="{E9F77D95-7E8B-48BA-B550-76A5C297FE04}"/>
              </a:ext>
            </a:extLst>
          </p:cNvPr>
          <p:cNvSpPr>
            <a:spLocks noGrp="1"/>
          </p:cNvSpPr>
          <p:nvPr>
            <p:ph type="ftr" sz="quarter" idx="11"/>
          </p:nvPr>
        </p:nvSpPr>
        <p:spPr>
          <a:xfrm>
            <a:off x="3308350" y="6401999"/>
            <a:ext cx="5575300" cy="3693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sp>
        <p:nvSpPr>
          <p:cNvPr id="11" name="Slide Number Placeholder 5">
            <a:extLst>
              <a:ext uri="{FF2B5EF4-FFF2-40B4-BE49-F238E27FC236}">
                <a16:creationId xmlns:a16="http://schemas.microsoft.com/office/drawing/2014/main" id="{5510D382-212F-47D7-A76F-181F22622C97}"/>
              </a:ext>
            </a:extLst>
          </p:cNvPr>
          <p:cNvSpPr>
            <a:spLocks noGrp="1"/>
          </p:cNvSpPr>
          <p:nvPr>
            <p:ph type="sldNum" sz="quarter" idx="12"/>
          </p:nvPr>
        </p:nvSpPr>
        <p:spPr>
          <a:xfrm>
            <a:off x="9442800" y="6401999"/>
            <a:ext cx="2208212" cy="3693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9607A7-8386-47DB-8578-DDEDD194E5D4}" type="slidenum">
              <a:rPr kumimoji="0" lang="en-US" sz="1000" b="0" i="0" u="none" strike="noStrike" kern="1200" cap="all" spc="300" normalizeH="0" baseline="0" noProof="0" smtClean="0">
                <a:ln>
                  <a:noFill/>
                </a:ln>
                <a:solidFill>
                  <a:prstClr val="white">
                    <a:alpha val="70000"/>
                  </a:prstClr>
                </a:solidFill>
                <a:effectLst/>
                <a:uLnTx/>
                <a:uFillTx/>
                <a:latin typeface="Avenir Next LT Pr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all" spc="300" normalizeH="0" baseline="0" noProof="0">
              <a:ln>
                <a:noFill/>
              </a:ln>
              <a:solidFill>
                <a:prstClr val="white">
                  <a:alpha val="70000"/>
                </a:prstClr>
              </a:solidFill>
              <a:effectLst/>
              <a:uLnTx/>
              <a:uFillTx/>
              <a:latin typeface="Avenir Next LT Pro Light"/>
              <a:ea typeface="+mn-ea"/>
              <a:cs typeface="+mn-cs"/>
            </a:endParaRPr>
          </a:p>
        </p:txBody>
      </p:sp>
      <p:cxnSp>
        <p:nvCxnSpPr>
          <p:cNvPr id="8" name="Straight Connector 7">
            <a:extLst>
              <a:ext uri="{FF2B5EF4-FFF2-40B4-BE49-F238E27FC236}">
                <a16:creationId xmlns:a16="http://schemas.microsoft.com/office/drawing/2014/main" id="{10EFDB4E-BF6D-A408-5BC2-566CFAECDB4A}"/>
              </a:ext>
              <a:ext uri="{C183D7F6-B498-43B3-948B-1728B52AA6E4}">
                <adec:decorative xmlns:adec="http://schemas.microsoft.com/office/drawing/2017/decorative" val="1"/>
              </a:ext>
            </a:extLst>
          </p:cNvPr>
          <p:cNvCxnSpPr>
            <a:cxnSpLocks/>
          </p:cNvCxnSpPr>
          <p:nvPr userDrawn="1"/>
        </p:nvCxnSpPr>
        <p:spPr>
          <a:xfrm>
            <a:off x="914673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223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losing 1">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EF848A-75B5-49A0-A26E-E3931F22D975}"/>
              </a:ext>
            </a:extLst>
          </p:cNvPr>
          <p:cNvSpPr>
            <a:spLocks noGrp="1"/>
          </p:cNvSpPr>
          <p:nvPr>
            <p:ph type="ctrTitle" hasCustomPrompt="1"/>
          </p:nvPr>
        </p:nvSpPr>
        <p:spPr>
          <a:xfrm>
            <a:off x="3870326" y="539751"/>
            <a:ext cx="4451349" cy="2082226"/>
          </a:xfrm>
        </p:spPr>
        <p:txBody>
          <a:bodyPr anchor="b"/>
          <a:lstStyle>
            <a:lvl1pPr algn="ctr">
              <a:defRPr/>
            </a:lvl1pPr>
          </a:lstStyle>
          <a:p>
            <a:r>
              <a:rPr lang="en-US"/>
              <a:t>Click to add title</a:t>
            </a:r>
          </a:p>
        </p:txBody>
      </p:sp>
      <p:sp>
        <p:nvSpPr>
          <p:cNvPr id="8" name="Subtitle 7">
            <a:extLst>
              <a:ext uri="{FF2B5EF4-FFF2-40B4-BE49-F238E27FC236}">
                <a16:creationId xmlns:a16="http://schemas.microsoft.com/office/drawing/2014/main" id="{0D20A319-635D-423F-BBAC-55CDC1785605}"/>
              </a:ext>
            </a:extLst>
          </p:cNvPr>
          <p:cNvSpPr>
            <a:spLocks noGrp="1"/>
          </p:cNvSpPr>
          <p:nvPr>
            <p:ph type="subTitle" idx="1" hasCustomPrompt="1"/>
          </p:nvPr>
        </p:nvSpPr>
        <p:spPr>
          <a:xfrm>
            <a:off x="3870326" y="4248000"/>
            <a:ext cx="4451349" cy="2082226"/>
          </a:xfrm>
        </p:spPr>
        <p:txBody>
          <a:bodyPr>
            <a:normAutofit/>
          </a:bodyPr>
          <a:lstStyle>
            <a:lvl1pPr marL="0" indent="0" algn="ctr">
              <a:buNone/>
              <a:defRPr sz="1800" i="1"/>
            </a:lvl1pPr>
          </a:lstStyle>
          <a:p>
            <a:r>
              <a:rPr lang="en-US"/>
              <a:t>Click to add subtitle</a:t>
            </a:r>
          </a:p>
        </p:txBody>
      </p:sp>
      <p:grpSp>
        <p:nvGrpSpPr>
          <p:cNvPr id="24" name="Group 23">
            <a:extLst>
              <a:ext uri="{FF2B5EF4-FFF2-40B4-BE49-F238E27FC236}">
                <a16:creationId xmlns:a16="http://schemas.microsoft.com/office/drawing/2014/main" id="{31AFB269-EE5A-41D3-BCD6-D9F59CE699B7}"/>
              </a:ext>
              <a:ext uri="{C183D7F6-B498-43B3-948B-1728B52AA6E4}">
                <adec:decorative xmlns:adec="http://schemas.microsoft.com/office/drawing/2017/decorative" val="1"/>
              </a:ext>
            </a:extLst>
          </p:cNvPr>
          <p:cNvGrpSpPr/>
          <p:nvPr userDrawn="1"/>
        </p:nvGrpSpPr>
        <p:grpSpPr>
          <a:xfrm>
            <a:off x="5354952" y="3043393"/>
            <a:ext cx="1481845" cy="787628"/>
            <a:chOff x="4987925" y="2840038"/>
            <a:chExt cx="2216150" cy="1177924"/>
          </a:xfrm>
        </p:grpSpPr>
        <p:sp>
          <p:nvSpPr>
            <p:cNvPr id="28" name="Rectangle 27">
              <a:extLst>
                <a:ext uri="{FF2B5EF4-FFF2-40B4-BE49-F238E27FC236}">
                  <a16:creationId xmlns:a16="http://schemas.microsoft.com/office/drawing/2014/main" id="{45469245-EBD6-4BF4-B555-140F59F51604}"/>
                </a:ext>
              </a:extLst>
            </p:cNvPr>
            <p:cNvSpPr/>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9" name="Rectangle 28">
              <a:extLst>
                <a:ext uri="{FF2B5EF4-FFF2-40B4-BE49-F238E27FC236}">
                  <a16:creationId xmlns:a16="http://schemas.microsoft.com/office/drawing/2014/main" id="{469BCC58-7D38-43ED-B78C-2D780660AA2B}"/>
                </a:ext>
              </a:extLst>
            </p:cNvPr>
            <p:cNvSpPr/>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30" name="Rectangle 29">
              <a:extLst>
                <a:ext uri="{FF2B5EF4-FFF2-40B4-BE49-F238E27FC236}">
                  <a16:creationId xmlns:a16="http://schemas.microsoft.com/office/drawing/2014/main" id="{0A8F2EBB-150B-4044-A215-E7B7EAD7429A}"/>
                </a:ext>
              </a:extLst>
            </p:cNvPr>
            <p:cNvSpPr/>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grpSp>
          <p:nvGrpSpPr>
            <p:cNvPr id="33" name="Group 32">
              <a:extLst>
                <a:ext uri="{FF2B5EF4-FFF2-40B4-BE49-F238E27FC236}">
                  <a16:creationId xmlns:a16="http://schemas.microsoft.com/office/drawing/2014/main" id="{E3CC0AD8-7413-4C81-9A62-702945CC3BE8}"/>
                </a:ext>
              </a:extLst>
            </p:cNvPr>
            <p:cNvGrpSpPr/>
            <p:nvPr/>
          </p:nvGrpSpPr>
          <p:grpSpPr>
            <a:xfrm>
              <a:off x="5614944" y="3117662"/>
              <a:ext cx="1009280" cy="464739"/>
              <a:chOff x="4432859" y="3200647"/>
              <a:chExt cx="1009280" cy="464739"/>
            </a:xfrm>
          </p:grpSpPr>
          <p:sp>
            <p:nvSpPr>
              <p:cNvPr id="41" name="Freeform: Shape 40">
                <a:extLst>
                  <a:ext uri="{FF2B5EF4-FFF2-40B4-BE49-F238E27FC236}">
                    <a16:creationId xmlns:a16="http://schemas.microsoft.com/office/drawing/2014/main" id="{2502799B-0C00-4D54-A631-1E79EAA52AFC}"/>
                  </a:ext>
                </a:extLst>
              </p:cNvPr>
              <p:cNvSpPr/>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2" name="Freeform: Shape 41">
                <a:extLst>
                  <a:ext uri="{FF2B5EF4-FFF2-40B4-BE49-F238E27FC236}">
                    <a16:creationId xmlns:a16="http://schemas.microsoft.com/office/drawing/2014/main" id="{64E9F509-6627-4770-8A74-970F83C54B15}"/>
                  </a:ext>
                </a:extLst>
              </p:cNvPr>
              <p:cNvSpPr/>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grpSp>
        <p:grpSp>
          <p:nvGrpSpPr>
            <p:cNvPr id="34" name="Group 33">
              <a:extLst>
                <a:ext uri="{FF2B5EF4-FFF2-40B4-BE49-F238E27FC236}">
                  <a16:creationId xmlns:a16="http://schemas.microsoft.com/office/drawing/2014/main" id="{5C187A2A-8F72-40F1-B320-D3B624B54859}"/>
                </a:ext>
              </a:extLst>
            </p:cNvPr>
            <p:cNvGrpSpPr/>
            <p:nvPr/>
          </p:nvGrpSpPr>
          <p:grpSpPr>
            <a:xfrm>
              <a:off x="5679979" y="2915338"/>
              <a:ext cx="1080000" cy="1080000"/>
              <a:chOff x="4497894" y="2998323"/>
              <a:chExt cx="1080000" cy="1080000"/>
            </a:xfrm>
          </p:grpSpPr>
          <p:grpSp>
            <p:nvGrpSpPr>
              <p:cNvPr id="35" name="Group 34">
                <a:extLst>
                  <a:ext uri="{FF2B5EF4-FFF2-40B4-BE49-F238E27FC236}">
                    <a16:creationId xmlns:a16="http://schemas.microsoft.com/office/drawing/2014/main" id="{038DCBEB-9435-4A10-828C-CBFA74A08708}"/>
                  </a:ext>
                </a:extLst>
              </p:cNvPr>
              <p:cNvGrpSpPr/>
              <p:nvPr/>
            </p:nvGrpSpPr>
            <p:grpSpPr>
              <a:xfrm rot="13500000">
                <a:off x="4805524" y="2998323"/>
                <a:ext cx="464739" cy="1080000"/>
                <a:chOff x="4511184" y="2470620"/>
                <a:chExt cx="464739" cy="1080000"/>
              </a:xfrm>
            </p:grpSpPr>
            <p:sp>
              <p:nvSpPr>
                <p:cNvPr id="39" name="Freeform: Shape 38">
                  <a:extLst>
                    <a:ext uri="{FF2B5EF4-FFF2-40B4-BE49-F238E27FC236}">
                      <a16:creationId xmlns:a16="http://schemas.microsoft.com/office/drawing/2014/main" id="{A8CE8E01-DABF-4783-A397-EDB1A91E2950}"/>
                    </a:ext>
                  </a:extLst>
                </p:cNvPr>
                <p:cNvSpPr/>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cxnSp>
              <p:nvCxnSpPr>
                <p:cNvPr id="40" name="Straight Connector 39">
                  <a:extLst>
                    <a:ext uri="{FF2B5EF4-FFF2-40B4-BE49-F238E27FC236}">
                      <a16:creationId xmlns:a16="http://schemas.microsoft.com/office/drawing/2014/main" id="{6401896A-2EF5-4843-9DC5-ECC0D6F6A7F2}"/>
                    </a:ext>
                  </a:extLst>
                </p:cNvPr>
                <p:cNvCxnSpPr>
                  <a:cxnSpLocks/>
                </p:cNvCxnSpPr>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FB7C02DC-3E0A-45D2-859A-86EB5A3CF979}"/>
                  </a:ext>
                </a:extLst>
              </p:cNvPr>
              <p:cNvGrpSpPr/>
              <p:nvPr/>
            </p:nvGrpSpPr>
            <p:grpSpPr>
              <a:xfrm rot="8100000" flipH="1">
                <a:off x="4542572" y="2998323"/>
                <a:ext cx="464739" cy="1080000"/>
                <a:chOff x="4511184" y="2470620"/>
                <a:chExt cx="464739" cy="1080000"/>
              </a:xfrm>
            </p:grpSpPr>
            <p:sp>
              <p:nvSpPr>
                <p:cNvPr id="37" name="Freeform: Shape 36">
                  <a:extLst>
                    <a:ext uri="{FF2B5EF4-FFF2-40B4-BE49-F238E27FC236}">
                      <a16:creationId xmlns:a16="http://schemas.microsoft.com/office/drawing/2014/main" id="{C5170D8C-ECD3-41D1-83F4-8C2A4AEC277D}"/>
                    </a:ext>
                  </a:extLst>
                </p:cNvPr>
                <p:cNvSpPr/>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cxnSp>
              <p:nvCxnSpPr>
                <p:cNvPr id="38" name="Straight Connector 37">
                  <a:extLst>
                    <a:ext uri="{FF2B5EF4-FFF2-40B4-BE49-F238E27FC236}">
                      <a16:creationId xmlns:a16="http://schemas.microsoft.com/office/drawing/2014/main" id="{BADB4C03-0F86-4580-B0C9-48DD4B3B67FF}"/>
                    </a:ext>
                  </a:extLst>
                </p:cNvPr>
                <p:cNvCxnSpPr>
                  <a:cxnSpLocks/>
                </p:cNvCxnSpPr>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14228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FE7E3940-CA92-4FEE-A698-62CF7BC5AC36}" type="datetimeFigureOut">
              <a:rPr lang="en-US" dirty="0"/>
              <a:t>11/12/2024</a:t>
            </a:fld>
            <a:endParaRPr lang="en-US" dirty="0"/>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07525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dirty="0"/>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1600">
                <a:solidFill>
                  <a:schemeClr val="tx1">
                    <a:tint val="82000"/>
                  </a:schemeClr>
                </a:solidFill>
              </a:defRPr>
            </a:lvl2pPr>
            <a:lvl3pPr marL="914400" indent="0">
              <a:buNone/>
              <a:defRPr sz="16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E33CD641-6C35-45D1-9313-2719E9EA8AD8}" type="datetimeFigureOut">
              <a:rPr lang="en-US" dirty="0"/>
              <a:t>11/12/2024</a:t>
            </a:fld>
            <a:endParaRPr lang="en-US" dirty="0"/>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1352631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35301268-3A74-4110-8F08-063DFB8BB885}" type="datetimeFigureOut">
              <a:rPr lang="en-US" dirty="0"/>
              <a:t>11/12/2024</a:t>
            </a:fld>
            <a:endParaRPr lang="en-US" dirty="0"/>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402448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BF91C1AF-C1FB-48A7-98B4-E595E63F6614}" type="datetimeFigureOut">
              <a:rPr lang="en-US" dirty="0"/>
              <a:t>11/12/2024</a:t>
            </a:fld>
            <a:endParaRPr lang="en-US" dirty="0"/>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88577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97144C44-5F8C-4BEA-BBCE-8694F126DC43}" type="datetimeFigureOut">
              <a:rPr lang="en-US" dirty="0"/>
              <a:t>11/12/2024</a:t>
            </a:fld>
            <a:endParaRPr lang="en-US" dirty="0"/>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99560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039E56F9-C8F2-4EF7-8042-704C94FF2795}" type="datetimeFigureOut">
              <a:rPr lang="en-US" dirty="0"/>
              <a:t>11/12/2024</a:t>
            </a:fld>
            <a:endParaRPr lang="en-US" dirty="0"/>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82983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4F6932DF-953D-44BD-83F8-5D8DA76EA12A}" type="datetimeFigureOut">
              <a:rPr lang="en-US" dirty="0"/>
              <a:t>11/12/2024</a:t>
            </a:fld>
            <a:endParaRPr lang="en-US" dirty="0"/>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26419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noChangeAspect="1"/>
          </p:cNvSpPr>
          <p:nvPr>
            <p:ph type="pic" idx="1"/>
          </p:nvPr>
        </p:nvSpPr>
        <p:spPr>
          <a:xfrm>
            <a:off x="5247408" y="919595"/>
            <a:ext cx="6107979" cy="501361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52F326D-65F4-4B2F-9A62-9E4BD9402C47}" type="datetimeFigureOut">
              <a:rPr lang="en-US" dirty="0"/>
              <a:t>11/12/2024</a:t>
            </a:fld>
            <a:endParaRPr lang="en-US" dirty="0"/>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5E4DE196-8A13-4FF7-A07E-102851959EAB}" type="slidenum">
              <a:rPr lang="en-US" dirty="0"/>
              <a:t>‹#›</a:t>
            </a:fld>
            <a:endParaRPr lang="en-US" dirty="0"/>
          </a:p>
        </p:txBody>
      </p:sp>
    </p:spTree>
    <p:extLst>
      <p:ext uri="{BB962C8B-B14F-4D97-AF65-F5344CB8AC3E}">
        <p14:creationId xmlns:p14="http://schemas.microsoft.com/office/powerpoint/2010/main" val="366056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F9B0CB28-85DB-480B-8C99-FD493ACC7120}" type="datetimeFigureOut">
              <a:rPr lang="en-US" dirty="0"/>
              <a:t>11/12/2024</a:t>
            </a:fld>
            <a:endParaRPr lang="en-US" dirty="0"/>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dirty="0"/>
              <a:t>
              </a:t>
            </a:r>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5E4DE196-8A13-4FF7-A07E-102851959EAB}" type="slidenum">
              <a:rPr lang="en-US" dirty="0"/>
              <a:pPr/>
              <a:t>‹#›</a:t>
            </a:fld>
            <a:endParaRPr lang="en-US" dirty="0"/>
          </a:p>
        </p:txBody>
      </p:sp>
    </p:spTree>
    <p:extLst>
      <p:ext uri="{BB962C8B-B14F-4D97-AF65-F5344CB8AC3E}">
        <p14:creationId xmlns:p14="http://schemas.microsoft.com/office/powerpoint/2010/main" val="185244273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p15:clr>
            <a:srgbClr val="F26B43"/>
          </p15:clr>
        </p15:guide>
        <p15:guide id="4" pos="3840">
          <p15:clr>
            <a:srgbClr val="F26B43"/>
          </p15:clr>
        </p15:guide>
        <p15:guide id="5" orient="horz" pos="3816">
          <p15:clr>
            <a:srgbClr val="F26B43"/>
          </p15:clr>
        </p15:guide>
        <p15:guide id="6" orient="horz" pos="117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www.europarl.europa.eu/RegData/etudes/BRIE/2022/698890/EPRS_BRI(2022)698890_EN.pdf" TargetMode="External"/><Relationship Id="rId3" Type="http://schemas.openxmlformats.org/officeDocument/2006/relationships/hyperlink" Target="https://etonomics.com/2023/05/18/chart-of-the-month-may-2023/" TargetMode="External"/><Relationship Id="rId7" Type="http://schemas.openxmlformats.org/officeDocument/2006/relationships/hyperlink" Target="https://climate.ec.europa.eu/eu-action/eu-emissions-trading-system-eu-ets/development-eu-ets-2005-2020_en" TargetMode="External"/><Relationship Id="rId12" Type="http://schemas.openxmlformats.org/officeDocument/2006/relationships/hyperlink" Target="https://www.consilium.europa.eu/el/policies/climate-change/reform-eu-ets/" TargetMode="External"/><Relationship Id="rId2" Type="http://schemas.openxmlformats.org/officeDocument/2006/relationships/hyperlink" Target="https://www.researchgate.net/publication/275541043_Overall_Approach_of_the_EU_in_the_Question_of_Emissions_EU_Emissions_Trading_System_and_CO2_Taxation" TargetMode="External"/><Relationship Id="rId1" Type="http://schemas.openxmlformats.org/officeDocument/2006/relationships/slideLayout" Target="../slideLayouts/slideLayout2.xml"/><Relationship Id="rId6" Type="http://schemas.openxmlformats.org/officeDocument/2006/relationships/hyperlink" Target="https://zoek.officielebekendmakingen.nl/blg-952997.pdf#page33" TargetMode="External"/><Relationship Id="rId11" Type="http://schemas.openxmlformats.org/officeDocument/2006/relationships/hyperlink" Target="https://www.nature.com/articles/s41598-024-70260-6" TargetMode="External"/><Relationship Id="rId5" Type="http://schemas.openxmlformats.org/officeDocument/2006/relationships/hyperlink" Target="https://www.eea.europa.eu/publications/the-eu-emissions-trading-system-2" TargetMode="External"/><Relationship Id="rId10" Type="http://schemas.openxmlformats.org/officeDocument/2006/relationships/hyperlink" Target="https://www.homaio.com/post/what-is-the-forecast-for-the-eu-ets-prices-for-2024-and-beyond" TargetMode="External"/><Relationship Id="rId4" Type="http://schemas.openxmlformats.org/officeDocument/2006/relationships/hyperlink" Target="https://eur-lex.europa.eu/EL/legal-content/summary/eu-emissions-trading-system.html" TargetMode="External"/><Relationship Id="rId9" Type="http://schemas.openxmlformats.org/officeDocument/2006/relationships/hyperlink" Target="https://www.researchgate.net/publication/353804222_A_Comparative_Analysis_of_the_Trading_Behavior_of_the_Participants_in_the_first_three_Phases_of_the_EU_Emissions_Trading_System"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381C4-F52E-F586-1465-77001CB91EEC}"/>
              </a:ext>
            </a:extLst>
          </p:cNvPr>
          <p:cNvSpPr>
            <a:spLocks noGrp="1"/>
          </p:cNvSpPr>
          <p:nvPr>
            <p:ph type="ctrTitle"/>
          </p:nvPr>
        </p:nvSpPr>
        <p:spPr>
          <a:xfrm>
            <a:off x="1394568" y="41883"/>
            <a:ext cx="8900266" cy="1327763"/>
          </a:xfrm>
        </p:spPr>
        <p:txBody>
          <a:bodyPr/>
          <a:lstStyle/>
          <a:p>
            <a:r>
              <a:rPr lang="en-US" sz="1400">
                <a:solidFill>
                  <a:srgbClr val="000000"/>
                </a:solidFill>
                <a:latin typeface="Times New Roman"/>
                <a:cs typeface="Times New Roman"/>
              </a:rPr>
              <a:t>ΠΑΝΤΕΙΟ ΠΑΝΕΠΙΣΤΗΜΙΟ ΚΟΙΝΩΝΙΚΩΝ ΚΑΙ ΠΟΛΙΤΙΚΩΝ ΕΠΙΣΤΗΜΩΝ</a:t>
            </a:r>
            <a:br>
              <a:rPr lang="en-US" sz="1400">
                <a:solidFill>
                  <a:srgbClr val="000000"/>
                </a:solidFill>
                <a:latin typeface="Times New Roman"/>
                <a:cs typeface="Times New Roman"/>
              </a:rPr>
            </a:br>
            <a:endParaRPr lang="el-GR" sz="1400">
              <a:latin typeface="Times New Roman"/>
              <a:cs typeface="Times New Roman"/>
            </a:endParaRPr>
          </a:p>
          <a:p>
            <a:r>
              <a:rPr lang="en-US" sz="1400">
                <a:solidFill>
                  <a:srgbClr val="258A52"/>
                </a:solidFill>
                <a:latin typeface="Times New Roman"/>
                <a:cs typeface="Times New Roman"/>
              </a:rPr>
              <a:t>PANTEION UNIVERSITY OF SOCIAL AND POLITICAL SCEIENCES</a:t>
            </a:r>
          </a:p>
          <a:p>
            <a:endParaRPr lang="en-US" sz="2400">
              <a:latin typeface="Times New Roman"/>
              <a:cs typeface="Times New Roman"/>
            </a:endParaRPr>
          </a:p>
        </p:txBody>
      </p:sp>
      <p:sp>
        <p:nvSpPr>
          <p:cNvPr id="4" name="TextBox 3">
            <a:extLst>
              <a:ext uri="{FF2B5EF4-FFF2-40B4-BE49-F238E27FC236}">
                <a16:creationId xmlns:a16="http://schemas.microsoft.com/office/drawing/2014/main" id="{5A745B95-A21B-26C3-9087-63AB98FF23BC}"/>
              </a:ext>
            </a:extLst>
          </p:cNvPr>
          <p:cNvSpPr txBox="1"/>
          <p:nvPr/>
        </p:nvSpPr>
        <p:spPr>
          <a:xfrm>
            <a:off x="1557383" y="2218238"/>
            <a:ext cx="857942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1600">
                <a:solidFill>
                  <a:srgbClr val="000000"/>
                </a:solidFill>
                <a:latin typeface="Times New Roman"/>
                <a:ea typeface="Calibri"/>
                <a:cs typeface="Times New Roman"/>
              </a:rPr>
              <a:t>ΤΜΗΜΑ</a:t>
            </a:r>
            <a:r>
              <a:rPr lang="en-US" sz="1600">
                <a:solidFill>
                  <a:srgbClr val="000000"/>
                </a:solidFill>
                <a:latin typeface="Times New Roman"/>
                <a:ea typeface="Calibri"/>
                <a:cs typeface="Times New Roman"/>
              </a:rPr>
              <a:t> </a:t>
            </a:r>
            <a:r>
              <a:rPr lang="el-GR" sz="1600">
                <a:solidFill>
                  <a:srgbClr val="000000"/>
                </a:solidFill>
                <a:latin typeface="Times New Roman"/>
                <a:ea typeface="Calibri"/>
                <a:cs typeface="Times New Roman"/>
              </a:rPr>
              <a:t>ΔΙΕΘΝΩΝ, ΕΥΡΩΠΑΪΚΩΝ ΚΑΙ ΠΕΡΙΦΕΡΕΙΑΚΩΝ ΣΠΟΥΔΩΝ</a:t>
            </a:r>
            <a:endParaRPr lang="el-GR" sz="1600">
              <a:solidFill>
                <a:srgbClr val="191919"/>
              </a:solidFill>
              <a:latin typeface="Times New Roman"/>
              <a:ea typeface="Calibri"/>
              <a:cs typeface="Times New Roman"/>
            </a:endParaRPr>
          </a:p>
          <a:p>
            <a:pPr algn="ctr"/>
            <a:r>
              <a:rPr lang="el-GR" sz="1600">
                <a:solidFill>
                  <a:srgbClr val="000000"/>
                </a:solidFill>
                <a:latin typeface="Times New Roman"/>
                <a:ea typeface="Calibri"/>
                <a:cs typeface="Times New Roman"/>
              </a:rPr>
              <a:t>ΠΡΟΓΡΑΜΜΑ ΜΕΤΑΠΤΥΧΙΑΚΩΝ ΣΠΟΥΔΩΝ</a:t>
            </a:r>
            <a:r>
              <a:rPr lang="el-GR" sz="1600">
                <a:solidFill>
                  <a:srgbClr val="13234B"/>
                </a:solidFill>
                <a:latin typeface="Times New Roman"/>
                <a:ea typeface="Calibri"/>
                <a:cs typeface="Times New Roman"/>
              </a:rPr>
              <a:t> </a:t>
            </a:r>
            <a:r>
              <a:rPr lang="el-GR" sz="1600">
                <a:solidFill>
                  <a:srgbClr val="000000"/>
                </a:solidFill>
                <a:latin typeface="Times New Roman"/>
                <a:ea typeface="Calibri"/>
                <a:cs typeface="Times New Roman"/>
              </a:rPr>
              <a:t>«ΔΙΕΘΝΕΣ &amp; ΕΥΡΩΠΑΪΚΟ ΔΙΚΑΙΟ ΚΑΙ ΔΙΑΚΥΒΕΡΝΗΣΗ»</a:t>
            </a:r>
          </a:p>
          <a:p>
            <a:pPr algn="ctr"/>
            <a:r>
              <a:rPr lang="el-GR" sz="1600">
                <a:solidFill>
                  <a:srgbClr val="000000"/>
                </a:solidFill>
                <a:latin typeface="Times New Roman"/>
                <a:ea typeface="Calibri"/>
                <a:cs typeface="Times New Roman"/>
              </a:rPr>
              <a:t>ΚΑΤΕΥΘΥΝΣΗ: «ΔΙΚΑΙΟ ΚΑΙ ΠΟΛΙΤΙΚΗ ΓΙΑ ΤΟ ΠΕΡΙΒΑΛΛΟΝ ΚΑΙ ΤΗΝ ΕΝΕΡΓΕΙΑ» </a:t>
            </a:r>
          </a:p>
        </p:txBody>
      </p:sp>
      <p:sp>
        <p:nvSpPr>
          <p:cNvPr id="5" name="TextBox 4">
            <a:extLst>
              <a:ext uri="{FF2B5EF4-FFF2-40B4-BE49-F238E27FC236}">
                <a16:creationId xmlns:a16="http://schemas.microsoft.com/office/drawing/2014/main" id="{7F0146E7-3021-75B1-DCA5-46E989E70D8F}"/>
              </a:ext>
            </a:extLst>
          </p:cNvPr>
          <p:cNvSpPr txBox="1"/>
          <p:nvPr/>
        </p:nvSpPr>
        <p:spPr>
          <a:xfrm>
            <a:off x="4258467" y="4831809"/>
            <a:ext cx="317615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1500" dirty="0">
                <a:solidFill>
                  <a:schemeClr val="accent1">
                    <a:lumMod val="76000"/>
                  </a:schemeClr>
                </a:solidFill>
                <a:latin typeface="Times New Roman"/>
                <a:ea typeface="Calibri"/>
                <a:cs typeface="Times New Roman"/>
              </a:rPr>
              <a:t>ΜΑΘΗΜΑ: «Οικονομική Περιβάλλοντος» </a:t>
            </a:r>
          </a:p>
          <a:p>
            <a:pPr algn="ctr"/>
            <a:endParaRPr lang="el-GR" dirty="0">
              <a:solidFill>
                <a:schemeClr val="accent1">
                  <a:lumMod val="76000"/>
                </a:schemeClr>
              </a:solidFill>
              <a:latin typeface="Times New Roman"/>
              <a:cs typeface="Times New Roman"/>
            </a:endParaRPr>
          </a:p>
          <a:p>
            <a:pPr algn="ctr"/>
            <a:r>
              <a:rPr lang="el-GR" sz="1500" dirty="0">
                <a:solidFill>
                  <a:schemeClr val="accent1">
                    <a:lumMod val="76000"/>
                  </a:schemeClr>
                </a:solidFill>
                <a:latin typeface="Times New Roman"/>
                <a:ea typeface="Calibri"/>
                <a:cs typeface="Times New Roman"/>
              </a:rPr>
              <a:t>ΔΙΔΑΣΚΩΝ: Κωνσταντίνος </a:t>
            </a:r>
            <a:r>
              <a:rPr lang="el-GR" sz="1500" err="1">
                <a:solidFill>
                  <a:schemeClr val="accent1">
                    <a:lumMod val="76000"/>
                  </a:schemeClr>
                </a:solidFill>
                <a:latin typeface="Times New Roman"/>
                <a:ea typeface="Calibri"/>
                <a:cs typeface="Times New Roman"/>
              </a:rPr>
              <a:t>Μπίθας</a:t>
            </a:r>
            <a:r>
              <a:rPr lang="el-GR" sz="1500" dirty="0">
                <a:solidFill>
                  <a:schemeClr val="accent1">
                    <a:lumMod val="76000"/>
                  </a:schemeClr>
                </a:solidFill>
                <a:latin typeface="Times New Roman"/>
                <a:ea typeface="Calibri"/>
                <a:cs typeface="Times New Roman"/>
              </a:rPr>
              <a:t> </a:t>
            </a:r>
          </a:p>
          <a:p>
            <a:pPr algn="ctr"/>
            <a:endParaRPr lang="el-GR" dirty="0">
              <a:solidFill>
                <a:schemeClr val="accent1">
                  <a:lumMod val="76000"/>
                </a:schemeClr>
              </a:solidFill>
              <a:latin typeface="Times New Roman"/>
              <a:cs typeface="Times New Roman"/>
            </a:endParaRPr>
          </a:p>
          <a:p>
            <a:pPr algn="ctr"/>
            <a:r>
              <a:rPr lang="el-GR" sz="1500" dirty="0">
                <a:solidFill>
                  <a:schemeClr val="accent1">
                    <a:lumMod val="76000"/>
                  </a:schemeClr>
                </a:solidFill>
                <a:latin typeface="Times New Roman"/>
                <a:ea typeface="Calibri"/>
                <a:cs typeface="Times New Roman"/>
              </a:rPr>
              <a:t>Αικατερίνη Μανέ</a:t>
            </a:r>
          </a:p>
        </p:txBody>
      </p:sp>
      <p:pic>
        <p:nvPicPr>
          <p:cNvPr id="7" name="Εικόνα 6" descr="Panteion University of Social and Political Sciences (EL) - Negotiate">
            <a:extLst>
              <a:ext uri="{FF2B5EF4-FFF2-40B4-BE49-F238E27FC236}">
                <a16:creationId xmlns:a16="http://schemas.microsoft.com/office/drawing/2014/main" id="{C2C575C7-2836-7358-1B01-1CFC84CAA171}"/>
              </a:ext>
            </a:extLst>
          </p:cNvPr>
          <p:cNvPicPr>
            <a:picLocks noChangeAspect="1"/>
          </p:cNvPicPr>
          <p:nvPr/>
        </p:nvPicPr>
        <p:blipFill>
          <a:blip r:embed="rId3"/>
          <a:srcRect t="2721" r="84165" b="5570"/>
          <a:stretch/>
        </p:blipFill>
        <p:spPr>
          <a:xfrm>
            <a:off x="5552567" y="1128251"/>
            <a:ext cx="541421" cy="750584"/>
          </a:xfrm>
          <a:prstGeom prst="rect">
            <a:avLst/>
          </a:prstGeom>
        </p:spPr>
      </p:pic>
      <p:sp>
        <p:nvSpPr>
          <p:cNvPr id="8" name="TextBox 7">
            <a:extLst>
              <a:ext uri="{FF2B5EF4-FFF2-40B4-BE49-F238E27FC236}">
                <a16:creationId xmlns:a16="http://schemas.microsoft.com/office/drawing/2014/main" id="{7160A6A2-689C-36A7-BC44-B0A25D578B7F}"/>
              </a:ext>
            </a:extLst>
          </p:cNvPr>
          <p:cNvSpPr txBox="1"/>
          <p:nvPr/>
        </p:nvSpPr>
        <p:spPr>
          <a:xfrm>
            <a:off x="3472909" y="3712724"/>
            <a:ext cx="5239087" cy="477877"/>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400" b="1" i="1">
                <a:solidFill>
                  <a:srgbClr val="258A52"/>
                </a:solidFill>
                <a:latin typeface="Times New Roman"/>
                <a:cs typeface="Times New Roman"/>
              </a:rPr>
              <a:t>"EU Emissions Trading System (ETS)"</a:t>
            </a:r>
          </a:p>
        </p:txBody>
      </p:sp>
      <p:cxnSp>
        <p:nvCxnSpPr>
          <p:cNvPr id="9" name="Ευθύγραμμο βέλος σύνδεσης 8">
            <a:extLst>
              <a:ext uri="{FF2B5EF4-FFF2-40B4-BE49-F238E27FC236}">
                <a16:creationId xmlns:a16="http://schemas.microsoft.com/office/drawing/2014/main" id="{876388BE-711E-6259-1291-68544E3CEC67}"/>
              </a:ext>
            </a:extLst>
          </p:cNvPr>
          <p:cNvCxnSpPr>
            <a:cxnSpLocks/>
          </p:cNvCxnSpPr>
          <p:nvPr/>
        </p:nvCxnSpPr>
        <p:spPr>
          <a:xfrm>
            <a:off x="1512652" y="653373"/>
            <a:ext cx="8631675" cy="30805"/>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Εικόνα 2" descr="Εικόνα που περιέχει ζωγραφιά&#10;&#10;Περιγραφή που δημιουργήθηκε αυτόματα">
            <a:extLst>
              <a:ext uri="{FF2B5EF4-FFF2-40B4-BE49-F238E27FC236}">
                <a16:creationId xmlns:a16="http://schemas.microsoft.com/office/drawing/2014/main" id="{7D812FE6-9535-55C5-C8D3-3E35DAA85D59}"/>
              </a:ext>
            </a:extLst>
          </p:cNvPr>
          <p:cNvPicPr>
            <a:picLocks noChangeAspect="1"/>
          </p:cNvPicPr>
          <p:nvPr/>
        </p:nvPicPr>
        <p:blipFill>
          <a:blip r:embed="rId4"/>
          <a:stretch>
            <a:fillRect/>
          </a:stretch>
        </p:blipFill>
        <p:spPr>
          <a:xfrm>
            <a:off x="9113804" y="4865248"/>
            <a:ext cx="2038350" cy="1504950"/>
          </a:xfrm>
          <a:prstGeom prst="ellipse">
            <a:avLst/>
          </a:prstGeom>
          <a:ln>
            <a:noFill/>
          </a:ln>
          <a:effectLst>
            <a:softEdge rad="112500"/>
          </a:effectLst>
        </p:spPr>
      </p:pic>
    </p:spTree>
    <p:extLst>
      <p:ext uri="{BB962C8B-B14F-4D97-AF65-F5344CB8AC3E}">
        <p14:creationId xmlns:p14="http://schemas.microsoft.com/office/powerpoint/2010/main" val="242061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1" descr="Εικόνα που περιέχει κείμενο, στιγμιότυπο οθόνης, γραμμή, γραμματοσειρά&#10;&#10;Περιγραφή που δημιουργήθηκε αυτόματα">
            <a:extLst>
              <a:ext uri="{FF2B5EF4-FFF2-40B4-BE49-F238E27FC236}">
                <a16:creationId xmlns:a16="http://schemas.microsoft.com/office/drawing/2014/main" id="{CB4EAF5A-BEF3-8472-1DE1-1A141CCCD488}"/>
              </a:ext>
            </a:extLst>
          </p:cNvPr>
          <p:cNvPicPr>
            <a:picLocks noGrp="1" noChangeAspect="1"/>
          </p:cNvPicPr>
          <p:nvPr>
            <p:ph sz="quarter" idx="17"/>
          </p:nvPr>
        </p:nvPicPr>
        <p:blipFill>
          <a:blip r:embed="rId3"/>
          <a:srcRect l="1420" r="1705" b="772"/>
          <a:stretch/>
        </p:blipFill>
        <p:spPr>
          <a:xfrm>
            <a:off x="5647999" y="992810"/>
            <a:ext cx="5905525" cy="2221025"/>
          </a:xfrm>
        </p:spPr>
      </p:pic>
      <p:sp>
        <p:nvSpPr>
          <p:cNvPr id="12" name="TextBox 11">
            <a:extLst>
              <a:ext uri="{FF2B5EF4-FFF2-40B4-BE49-F238E27FC236}">
                <a16:creationId xmlns:a16="http://schemas.microsoft.com/office/drawing/2014/main" id="{9144E30A-D883-012B-22CE-698CD2C66BD5}"/>
              </a:ext>
            </a:extLst>
          </p:cNvPr>
          <p:cNvSpPr txBox="1"/>
          <p:nvPr/>
        </p:nvSpPr>
        <p:spPr>
          <a:xfrm>
            <a:off x="5860700" y="3213721"/>
            <a:ext cx="548194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solidFill>
                  <a:srgbClr val="258A52"/>
                </a:solidFill>
                <a:ea typeface="+mn-lt"/>
                <a:cs typeface="+mn-lt"/>
              </a:rPr>
              <a:t>Impact Assessment of EU ETS, SWD (2014) 17 final</a:t>
            </a:r>
            <a:r>
              <a:rPr lang="el-GR">
                <a:solidFill>
                  <a:srgbClr val="258A52"/>
                </a:solidFill>
                <a:ea typeface="+mn-lt"/>
                <a:cs typeface="+mn-lt"/>
              </a:rPr>
              <a:t>. </a:t>
            </a:r>
            <a:endParaRPr lang="el-GR">
              <a:solidFill>
                <a:srgbClr val="258A52"/>
              </a:solidFill>
            </a:endParaRPr>
          </a:p>
        </p:txBody>
      </p:sp>
      <p:sp>
        <p:nvSpPr>
          <p:cNvPr id="4" name="TextBox 3">
            <a:extLst>
              <a:ext uri="{FF2B5EF4-FFF2-40B4-BE49-F238E27FC236}">
                <a16:creationId xmlns:a16="http://schemas.microsoft.com/office/drawing/2014/main" id="{34991E21-F2DF-1063-C5D6-241A276B46E1}"/>
              </a:ext>
            </a:extLst>
          </p:cNvPr>
          <p:cNvSpPr txBox="1"/>
          <p:nvPr/>
        </p:nvSpPr>
        <p:spPr>
          <a:xfrm>
            <a:off x="692726" y="865909"/>
            <a:ext cx="4311122"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a:latin typeface="Times New Roman"/>
                <a:ea typeface="+mn-lt"/>
                <a:cs typeface="+mn-lt"/>
              </a:rPr>
              <a:t>Η μεταρρύθμιση του πλαισίου του ETS για την </a:t>
            </a:r>
            <a:r>
              <a:rPr lang="el-GR" b="1" i="1">
                <a:latin typeface="Times New Roman"/>
                <a:ea typeface="+mn-lt"/>
                <a:cs typeface="+mn-lt"/>
              </a:rPr>
              <a:t>τρίτη φάση</a:t>
            </a:r>
            <a:r>
              <a:rPr lang="el-GR">
                <a:latin typeface="Times New Roman"/>
                <a:ea typeface="+mn-lt"/>
                <a:cs typeface="+mn-lt"/>
              </a:rPr>
              <a:t>, έφερε σημαντικές διαφοροποιήσεις:</a:t>
            </a:r>
            <a:endParaRPr lang="el-GR">
              <a:latin typeface="Times New Roman"/>
              <a:cs typeface="Times New Roman"/>
            </a:endParaRPr>
          </a:p>
          <a:p>
            <a:pPr marL="285750" indent="-285750">
              <a:buFont typeface="Arial"/>
              <a:buChar char="•"/>
            </a:pPr>
            <a:r>
              <a:rPr lang="el-GR">
                <a:latin typeface="Times New Roman"/>
                <a:ea typeface="+mn-lt"/>
                <a:cs typeface="+mn-lt"/>
              </a:rPr>
              <a:t> Εισάγεται ένα ενιαίο ανώτατο όριο εκπομπών σε ολόκληρη την Ευρωπαϊκή Ένωση, έναντι των εθνικά καθορισμένων, το οποίο μειώνεται κατά 1,74% κάθε χρόνο έως το 2020. </a:t>
            </a:r>
          </a:p>
          <a:p>
            <a:pPr marL="285750" indent="-285750">
              <a:buFont typeface="Arial"/>
              <a:buChar char="•"/>
            </a:pPr>
            <a:r>
              <a:rPr lang="el-GR">
                <a:latin typeface="Times New Roman"/>
                <a:ea typeface="+mn-lt"/>
                <a:cs typeface="+mn-lt"/>
              </a:rPr>
              <a:t>Πλέον τα δικαιώματα χορηγούνται μέσω δημοπρασιών, ενώ εφαρμόζονται εναρμονισμένοι κανόνες κατανομής για τα δικαιώματα που εξακολουθούν να χορηγούνται δωρεάν.</a:t>
            </a:r>
          </a:p>
          <a:p>
            <a:pPr marL="285750" indent="-285750">
              <a:buFont typeface="Arial"/>
              <a:buChar char="•"/>
            </a:pPr>
            <a:r>
              <a:rPr lang="el-GR">
                <a:latin typeface="Times New Roman"/>
                <a:cs typeface="Times New Roman"/>
              </a:rPr>
              <a:t>Θεσπίζεται νέος στόχος μείωσης των εκπομπών κατά 40% μέχρι το 2030.</a:t>
            </a:r>
          </a:p>
          <a:p>
            <a:pPr marL="285750" indent="-285750">
              <a:buFont typeface="Arial"/>
              <a:buChar char="•"/>
            </a:pPr>
            <a:r>
              <a:rPr lang="el-GR">
                <a:latin typeface="Times New Roman"/>
                <a:cs typeface="Times New Roman"/>
              </a:rPr>
              <a:t>Εντάσσονται νέοι τομείς, όπως οι αερομεταφορές και επιπλέον αέρια του θερμοκηπίου.</a:t>
            </a:r>
            <a:endParaRPr lang="el-GR">
              <a:latin typeface="Times New Roman"/>
            </a:endParaRPr>
          </a:p>
          <a:p>
            <a:pPr marL="285750" indent="-285750">
              <a:buFont typeface="Arial"/>
              <a:buChar char="•"/>
            </a:pPr>
            <a:endParaRPr lang="el-GR">
              <a:latin typeface="Times New Roman"/>
              <a:cs typeface="Times New Roman"/>
            </a:endParaRPr>
          </a:p>
        </p:txBody>
      </p:sp>
      <p:sp>
        <p:nvSpPr>
          <p:cNvPr id="3" name="TextBox 2">
            <a:extLst>
              <a:ext uri="{FF2B5EF4-FFF2-40B4-BE49-F238E27FC236}">
                <a16:creationId xmlns:a16="http://schemas.microsoft.com/office/drawing/2014/main" id="{36A9537E-674B-F7CA-BABE-54C083D6E5D3}"/>
              </a:ext>
            </a:extLst>
          </p:cNvPr>
          <p:cNvSpPr txBox="1"/>
          <p:nvPr/>
        </p:nvSpPr>
        <p:spPr>
          <a:xfrm>
            <a:off x="5593772" y="3792681"/>
            <a:ext cx="594013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dirty="0">
                <a:latin typeface="Times New Roman"/>
                <a:cs typeface="Times New Roman"/>
              </a:rPr>
              <a:t>Το μέσο απόθεμα δικαιωμάτων εκπομπών μειώνεται σημαντικά (κατά περίπου 800 εκατομμύρια EUA σε σχέση με την φάση II).  </a:t>
            </a:r>
          </a:p>
          <a:p>
            <a:r>
              <a:rPr lang="el-GR" dirty="0">
                <a:latin typeface="Times New Roman"/>
                <a:cs typeface="Times New Roman"/>
              </a:rPr>
              <a:t>Η επιλογή των δημοπρασιών ενίσχυσε την πίεση για συμμετοχή σε συναλλαγές.</a:t>
            </a:r>
          </a:p>
          <a:p>
            <a:r>
              <a:rPr lang="el-GR" dirty="0">
                <a:latin typeface="Times New Roman"/>
                <a:cs typeface="Times New Roman"/>
              </a:rPr>
              <a:t>Ωστόσο, οι τιμές εξακολουθούν να μειώνονται = </a:t>
            </a:r>
            <a:r>
              <a:rPr lang="el-GR" dirty="0">
                <a:ea typeface="+mn-lt"/>
                <a:cs typeface="+mn-lt"/>
              </a:rPr>
              <a:t>↓</a:t>
            </a:r>
            <a:r>
              <a:rPr lang="el-GR" dirty="0">
                <a:latin typeface="Times New Roman" panose="02020603050405020304" pitchFamily="18" charset="0"/>
                <a:ea typeface="+mn-lt"/>
                <a:cs typeface="Times New Roman" panose="02020603050405020304" pitchFamily="18" charset="0"/>
              </a:rPr>
              <a:t> κίνητρο για επενδύσεις.</a:t>
            </a:r>
          </a:p>
          <a:p>
            <a:r>
              <a:rPr lang="el-GR" dirty="0">
                <a:latin typeface="Times New Roman"/>
                <a:ea typeface="+mn-lt"/>
                <a:cs typeface="+mn-lt"/>
              </a:rPr>
              <a:t>Αναβολή της δημοπρασίας 900 εκατομμυρίων EUA έως το 2020, το λεγόμενο "</a:t>
            </a:r>
            <a:r>
              <a:rPr lang="el-GR" dirty="0" err="1">
                <a:latin typeface="Times New Roman"/>
                <a:ea typeface="+mn-lt"/>
                <a:cs typeface="+mn-lt"/>
              </a:rPr>
              <a:t>back</a:t>
            </a:r>
            <a:r>
              <a:rPr lang="el-GR" dirty="0">
                <a:latin typeface="Times New Roman"/>
                <a:ea typeface="+mn-lt"/>
                <a:cs typeface="+mn-lt"/>
              </a:rPr>
              <a:t> - </a:t>
            </a:r>
            <a:r>
              <a:rPr lang="el-GR" dirty="0" err="1">
                <a:latin typeface="Times New Roman"/>
                <a:ea typeface="+mn-lt"/>
                <a:cs typeface="+mn-lt"/>
              </a:rPr>
              <a:t>loading</a:t>
            </a:r>
            <a:r>
              <a:rPr lang="el-GR" dirty="0">
                <a:latin typeface="Times New Roman"/>
                <a:ea typeface="+mn-lt"/>
                <a:cs typeface="+mn-lt"/>
              </a:rPr>
              <a:t>".</a:t>
            </a:r>
          </a:p>
        </p:txBody>
      </p:sp>
      <p:sp>
        <p:nvSpPr>
          <p:cNvPr id="5" name="Σύμβολο πρόσθεσης 4">
            <a:extLst>
              <a:ext uri="{FF2B5EF4-FFF2-40B4-BE49-F238E27FC236}">
                <a16:creationId xmlns:a16="http://schemas.microsoft.com/office/drawing/2014/main" id="{55F63D73-C6BF-831E-E24F-43F76BD81ED9}"/>
              </a:ext>
            </a:extLst>
          </p:cNvPr>
          <p:cNvSpPr/>
          <p:nvPr/>
        </p:nvSpPr>
        <p:spPr>
          <a:xfrm>
            <a:off x="5378301" y="3934046"/>
            <a:ext cx="212651" cy="230372"/>
          </a:xfrm>
          <a:prstGeom prst="mathPlus">
            <a:avLst/>
          </a:prstGeom>
          <a:solidFill>
            <a:srgbClr val="258A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Σύμβολο πρόσθεσης 5">
            <a:extLst>
              <a:ext uri="{FF2B5EF4-FFF2-40B4-BE49-F238E27FC236}">
                <a16:creationId xmlns:a16="http://schemas.microsoft.com/office/drawing/2014/main" id="{67F59081-B71E-132B-DE66-A193677B78DC}"/>
              </a:ext>
            </a:extLst>
          </p:cNvPr>
          <p:cNvSpPr/>
          <p:nvPr/>
        </p:nvSpPr>
        <p:spPr>
          <a:xfrm>
            <a:off x="5378301" y="4696046"/>
            <a:ext cx="212651" cy="230372"/>
          </a:xfrm>
          <a:prstGeom prst="mathPlus">
            <a:avLst/>
          </a:prstGeom>
          <a:solidFill>
            <a:srgbClr val="258A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ύμβολο αφαίρεσης 6">
            <a:extLst>
              <a:ext uri="{FF2B5EF4-FFF2-40B4-BE49-F238E27FC236}">
                <a16:creationId xmlns:a16="http://schemas.microsoft.com/office/drawing/2014/main" id="{6AA76C42-570A-1704-272A-59459A8B99D5}"/>
              </a:ext>
            </a:extLst>
          </p:cNvPr>
          <p:cNvSpPr/>
          <p:nvPr/>
        </p:nvSpPr>
        <p:spPr>
          <a:xfrm>
            <a:off x="5387163" y="5085906"/>
            <a:ext cx="221510" cy="354418"/>
          </a:xfrm>
          <a:prstGeom prst="mathMin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Ίσο 7">
            <a:extLst>
              <a:ext uri="{FF2B5EF4-FFF2-40B4-BE49-F238E27FC236}">
                <a16:creationId xmlns:a16="http://schemas.microsoft.com/office/drawing/2014/main" id="{7E7BB32A-F0AE-0EE2-4D0F-9694576C5C1B}"/>
              </a:ext>
            </a:extLst>
          </p:cNvPr>
          <p:cNvSpPr/>
          <p:nvPr/>
        </p:nvSpPr>
        <p:spPr>
          <a:xfrm flipH="1">
            <a:off x="5378302" y="5714999"/>
            <a:ext cx="248093" cy="221511"/>
          </a:xfrm>
          <a:prstGeom prst="mathEqual">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val="163680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descr="Εικόνα που περιέχει κείμενο, στιγμιότυπο οθόνης, διάγραμμα&#10;&#10;Περιγραφή που δημιουργήθηκε αυτόματα">
            <a:extLst>
              <a:ext uri="{FF2B5EF4-FFF2-40B4-BE49-F238E27FC236}">
                <a16:creationId xmlns:a16="http://schemas.microsoft.com/office/drawing/2014/main" id="{FCCE3134-5780-2F49-B292-A1F3BD91771E}"/>
              </a:ext>
            </a:extLst>
          </p:cNvPr>
          <p:cNvPicPr>
            <a:picLocks noChangeAspect="1"/>
          </p:cNvPicPr>
          <p:nvPr/>
        </p:nvPicPr>
        <p:blipFill>
          <a:blip r:embed="rId2"/>
          <a:stretch>
            <a:fillRect/>
          </a:stretch>
        </p:blipFill>
        <p:spPr>
          <a:xfrm>
            <a:off x="2089255" y="595222"/>
            <a:ext cx="8013487" cy="5653176"/>
          </a:xfrm>
          <a:prstGeom prst="rect">
            <a:avLst/>
          </a:prstGeom>
        </p:spPr>
      </p:pic>
      <p:pic>
        <p:nvPicPr>
          <p:cNvPr id="6" name="Εικόνα 5" descr="Εικόνα που περιέχει ζωγραφιά&#10;&#10;Περιγραφή που δημιουργήθηκε αυτόματα">
            <a:extLst>
              <a:ext uri="{FF2B5EF4-FFF2-40B4-BE49-F238E27FC236}">
                <a16:creationId xmlns:a16="http://schemas.microsoft.com/office/drawing/2014/main" id="{692D0B2A-9DDA-7D22-6485-DBF033722136}"/>
              </a:ext>
            </a:extLst>
          </p:cNvPr>
          <p:cNvPicPr>
            <a:picLocks noChangeAspect="1"/>
          </p:cNvPicPr>
          <p:nvPr/>
        </p:nvPicPr>
        <p:blipFill>
          <a:blip r:embed="rId3"/>
          <a:stretch>
            <a:fillRect/>
          </a:stretch>
        </p:blipFill>
        <p:spPr>
          <a:xfrm>
            <a:off x="25700" y="333016"/>
            <a:ext cx="1695450" cy="1238250"/>
          </a:xfrm>
          <a:prstGeom prst="ellipse">
            <a:avLst/>
          </a:prstGeom>
          <a:ln>
            <a:noFill/>
          </a:ln>
          <a:effectLst>
            <a:softEdge rad="112500"/>
          </a:effectLst>
        </p:spPr>
      </p:pic>
    </p:spTree>
    <p:extLst>
      <p:ext uri="{BB962C8B-B14F-4D97-AF65-F5344CB8AC3E}">
        <p14:creationId xmlns:p14="http://schemas.microsoft.com/office/powerpoint/2010/main" val="15096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Τίτλος 7">
            <a:extLst>
              <a:ext uri="{FF2B5EF4-FFF2-40B4-BE49-F238E27FC236}">
                <a16:creationId xmlns:a16="http://schemas.microsoft.com/office/drawing/2014/main" id="{FAE92213-7FD8-9EAC-C51E-1404D23DB1D8}"/>
              </a:ext>
            </a:extLst>
          </p:cNvPr>
          <p:cNvSpPr>
            <a:spLocks noGrp="1"/>
          </p:cNvSpPr>
          <p:nvPr>
            <p:ph type="title"/>
          </p:nvPr>
        </p:nvSpPr>
        <p:spPr>
          <a:xfrm>
            <a:off x="1066984" y="450040"/>
            <a:ext cx="10058400" cy="1097280"/>
          </a:xfrm>
        </p:spPr>
        <p:txBody>
          <a:bodyPr/>
          <a:lstStyle/>
          <a:p>
            <a:r>
              <a:rPr lang="el-GR" sz="2400" dirty="0">
                <a:solidFill>
                  <a:schemeClr val="accent1">
                    <a:lumMod val="60000"/>
                    <a:lumOff val="40000"/>
                  </a:schemeClr>
                </a:solidFill>
                <a:latin typeface="Times New Roman"/>
                <a:cs typeface="Times New Roman"/>
              </a:rPr>
              <a:t>4. </a:t>
            </a:r>
            <a:r>
              <a:rPr lang="el-GR" sz="2400" dirty="0">
                <a:solidFill>
                  <a:schemeClr val="accent1">
                    <a:lumMod val="60000"/>
                    <a:lumOff val="40000"/>
                  </a:schemeClr>
                </a:solidFill>
              </a:rPr>
              <a:t> </a:t>
            </a:r>
            <a:r>
              <a:rPr lang="el-GR" sz="2400" u="sng" dirty="0">
                <a:solidFill>
                  <a:schemeClr val="accent1">
                    <a:lumMod val="60000"/>
                    <a:lumOff val="40000"/>
                  </a:schemeClr>
                </a:solidFill>
              </a:rPr>
              <a:t>ΤΡΕΧΟΥΣΑ ΦΑΣΗ</a:t>
            </a:r>
          </a:p>
        </p:txBody>
      </p:sp>
      <p:sp>
        <p:nvSpPr>
          <p:cNvPr id="10" name="Θέση περιεχομένου 9">
            <a:extLst>
              <a:ext uri="{FF2B5EF4-FFF2-40B4-BE49-F238E27FC236}">
                <a16:creationId xmlns:a16="http://schemas.microsoft.com/office/drawing/2014/main" id="{C9D74BBD-5BDC-1431-F095-38BCEC438E71}"/>
              </a:ext>
            </a:extLst>
          </p:cNvPr>
          <p:cNvSpPr>
            <a:spLocks noGrp="1"/>
          </p:cNvSpPr>
          <p:nvPr>
            <p:ph sz="quarter" idx="17"/>
          </p:nvPr>
        </p:nvSpPr>
        <p:spPr>
          <a:xfrm>
            <a:off x="510942" y="1416880"/>
            <a:ext cx="4825888" cy="3680402"/>
          </a:xfrm>
        </p:spPr>
        <p:txBody>
          <a:bodyPr vert="horz" lIns="91440" tIns="45720" rIns="91440" bIns="45720" rtlCol="0" anchor="t">
            <a:noAutofit/>
          </a:bodyPr>
          <a:lstStyle/>
          <a:p>
            <a:r>
              <a:rPr lang="el-GR" dirty="0">
                <a:solidFill>
                  <a:schemeClr val="tx1"/>
                </a:solidFill>
                <a:latin typeface="Times New Roman"/>
                <a:ea typeface="+mn-lt"/>
                <a:cs typeface="+mn-lt"/>
              </a:rPr>
              <a:t>Δεκέμβριος 2019→ υιοθέτηση </a:t>
            </a:r>
            <a:r>
              <a:rPr lang="el-GR" b="1" dirty="0" err="1">
                <a:solidFill>
                  <a:schemeClr val="accent1">
                    <a:lumMod val="76000"/>
                  </a:schemeClr>
                </a:solidFill>
                <a:latin typeface="Times New Roman"/>
                <a:ea typeface="+mn-lt"/>
                <a:cs typeface="+mn-lt"/>
              </a:rPr>
              <a:t>Eυρωπαϊκής</a:t>
            </a:r>
            <a:r>
              <a:rPr lang="el-GR" b="1" dirty="0">
                <a:solidFill>
                  <a:schemeClr val="accent1">
                    <a:lumMod val="76000"/>
                  </a:schemeClr>
                </a:solidFill>
                <a:latin typeface="Times New Roman"/>
                <a:ea typeface="+mn-lt"/>
                <a:cs typeface="+mn-lt"/>
              </a:rPr>
              <a:t> Πράσινης Συμφωνίας</a:t>
            </a:r>
            <a:r>
              <a:rPr lang="el-GR" dirty="0">
                <a:solidFill>
                  <a:schemeClr val="tx1"/>
                </a:solidFill>
                <a:latin typeface="Times New Roman"/>
                <a:ea typeface="+mn-lt"/>
                <a:cs typeface="+mn-lt"/>
              </a:rPr>
              <a:t>. Στον επιμέρους τομέα "Κλιματικά Ουδέτερη Ευρώπη" θεσπίζεται ο Ευρωπαϊκός Κλιματικός Νόμος, με τον οποίο καθίσταται νομικά δεσμευτικός ο στόχος της κλιματικής ουδετερότητας =Η Ευρώπη θα πρέπει να είναι η πρώτη κλιματικά ουδέτερη ήπειρος έως το 2050, να έχει δηλαδή μηδενικό αποτύπωμα άνθρακα. Τίθεται και ένας ενδιάμεσος στόχος = η μείωση των εκπομπών διοξειδίου του άνθρακα κατά 55% σε σχέση με τα επίπεδα του 90’ μέχρι το 2030.</a:t>
            </a:r>
          </a:p>
          <a:p>
            <a:r>
              <a:rPr lang="el-GR" dirty="0">
                <a:solidFill>
                  <a:schemeClr val="tx1"/>
                </a:solidFill>
                <a:latin typeface="Times New Roman"/>
                <a:ea typeface="+mn-lt"/>
                <a:cs typeface="+mn-lt"/>
              </a:rPr>
              <a:t>Για τον </a:t>
            </a:r>
            <a:r>
              <a:rPr lang="el-GR" u="sng" dirty="0">
                <a:solidFill>
                  <a:schemeClr val="tx1"/>
                </a:solidFill>
                <a:latin typeface="Times New Roman"/>
                <a:ea typeface="+mn-lt"/>
                <a:cs typeface="+mn-lt"/>
              </a:rPr>
              <a:t>ενδιάμεσο</a:t>
            </a:r>
            <a:r>
              <a:rPr lang="el-GR" dirty="0">
                <a:solidFill>
                  <a:schemeClr val="tx1"/>
                </a:solidFill>
                <a:latin typeface="Times New Roman"/>
                <a:ea typeface="+mn-lt"/>
                <a:cs typeface="+mn-lt"/>
              </a:rPr>
              <a:t> στόχο→ η Ευρωπαϊκή Επιτροπή εξέτασε τα υπάρχοντα εργαλεία και υιοθέτησε το</a:t>
            </a:r>
            <a:r>
              <a:rPr lang="el-GR" dirty="0">
                <a:solidFill>
                  <a:srgbClr val="FFFFFF">
                    <a:alpha val="70000"/>
                  </a:srgbClr>
                </a:solidFill>
                <a:latin typeface="Times New Roman"/>
                <a:ea typeface="+mn-lt"/>
                <a:cs typeface="+mn-lt"/>
              </a:rPr>
              <a:t> </a:t>
            </a:r>
            <a:r>
              <a:rPr lang="el-GR" b="1" i="1" dirty="0">
                <a:solidFill>
                  <a:srgbClr val="258A52">
                    <a:alpha val="70000"/>
                  </a:srgbClr>
                </a:solidFill>
                <a:latin typeface="Times New Roman"/>
                <a:ea typeface="+mn-lt"/>
                <a:cs typeface="+mn-lt"/>
              </a:rPr>
              <a:t>"Fit for 55 </a:t>
            </a:r>
            <a:r>
              <a:rPr lang="el-GR" b="1" i="1" dirty="0" err="1">
                <a:solidFill>
                  <a:srgbClr val="258A52">
                    <a:alpha val="70000"/>
                  </a:srgbClr>
                </a:solidFill>
                <a:latin typeface="Times New Roman"/>
                <a:ea typeface="+mn-lt"/>
                <a:cs typeface="+mn-lt"/>
              </a:rPr>
              <a:t>Package</a:t>
            </a:r>
            <a:r>
              <a:rPr lang="el-GR" b="1" i="1" dirty="0">
                <a:solidFill>
                  <a:srgbClr val="258A52"/>
                </a:solidFill>
                <a:latin typeface="Times New Roman"/>
                <a:ea typeface="+mn-lt"/>
                <a:cs typeface="+mn-lt"/>
              </a:rPr>
              <a:t>".</a:t>
            </a:r>
          </a:p>
          <a:p>
            <a:endParaRPr lang="el-GR" dirty="0">
              <a:solidFill>
                <a:schemeClr val="tx1"/>
              </a:solidFill>
            </a:endParaRPr>
          </a:p>
        </p:txBody>
      </p:sp>
      <p:pic>
        <p:nvPicPr>
          <p:cNvPr id="3" name="Εικόνα 2" descr="Εικόνα που περιέχει κείμενο, στιγμιότυπο οθόνης, γραμματοσειρά, διάγραμμα&#10;&#10;Περιγραφή που δημιουργήθηκε αυτόματα">
            <a:extLst>
              <a:ext uri="{FF2B5EF4-FFF2-40B4-BE49-F238E27FC236}">
                <a16:creationId xmlns:a16="http://schemas.microsoft.com/office/drawing/2014/main" id="{9080820A-D88C-A6C1-2EDD-0F7C0C367A93}"/>
              </a:ext>
            </a:extLst>
          </p:cNvPr>
          <p:cNvPicPr>
            <a:picLocks noChangeAspect="1"/>
          </p:cNvPicPr>
          <p:nvPr/>
        </p:nvPicPr>
        <p:blipFill>
          <a:blip r:embed="rId3"/>
          <a:stretch>
            <a:fillRect/>
          </a:stretch>
        </p:blipFill>
        <p:spPr>
          <a:xfrm>
            <a:off x="6603019" y="1420276"/>
            <a:ext cx="4768025" cy="2588146"/>
          </a:xfrm>
          <a:prstGeom prst="rect">
            <a:avLst/>
          </a:prstGeom>
        </p:spPr>
      </p:pic>
      <p:sp>
        <p:nvSpPr>
          <p:cNvPr id="2" name="TextBox 1">
            <a:extLst>
              <a:ext uri="{FF2B5EF4-FFF2-40B4-BE49-F238E27FC236}">
                <a16:creationId xmlns:a16="http://schemas.microsoft.com/office/drawing/2014/main" id="{14CFE5AC-12F0-5ECF-24A6-4D6F80DE077B}"/>
              </a:ext>
            </a:extLst>
          </p:cNvPr>
          <p:cNvSpPr txBox="1"/>
          <p:nvPr/>
        </p:nvSpPr>
        <p:spPr>
          <a:xfrm>
            <a:off x="6220911" y="4084878"/>
            <a:ext cx="5536660"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r>
              <a:rPr lang="el-GR" sz="1800" baseline="0" dirty="0">
                <a:latin typeface="Times New Roman"/>
                <a:ea typeface="Segoe UI"/>
                <a:cs typeface="Segoe UI"/>
              </a:rPr>
              <a:t>Το πρώτο μέτρο της </a:t>
            </a:r>
            <a:r>
              <a:rPr lang="el-GR" sz="1800" b="1" i="1" baseline="0" dirty="0">
                <a:solidFill>
                  <a:srgbClr val="258A52"/>
                </a:solidFill>
                <a:latin typeface="Times New Roman"/>
                <a:ea typeface="Segoe UI"/>
                <a:cs typeface="Segoe UI"/>
              </a:rPr>
              <a:t>πρωτοβουλίας </a:t>
            </a:r>
            <a:r>
              <a:rPr lang="el-GR" sz="1800" b="1" i="1" baseline="0" dirty="0" err="1">
                <a:solidFill>
                  <a:srgbClr val="258A52"/>
                </a:solidFill>
                <a:latin typeface="Times New Roman"/>
                <a:ea typeface="Segoe UI"/>
                <a:cs typeface="Segoe UI"/>
              </a:rPr>
              <a:t>fit</a:t>
            </a:r>
            <a:r>
              <a:rPr lang="el-GR" sz="1800" b="1" i="1" baseline="0" dirty="0">
                <a:solidFill>
                  <a:srgbClr val="258A52"/>
                </a:solidFill>
                <a:latin typeface="Times New Roman"/>
                <a:ea typeface="Segoe UI"/>
                <a:cs typeface="Segoe UI"/>
              </a:rPr>
              <a:t> for 55</a:t>
            </a:r>
            <a:r>
              <a:rPr lang="el-GR" sz="1800" baseline="0" dirty="0">
                <a:latin typeface="Times New Roman"/>
                <a:ea typeface="Segoe UI"/>
                <a:cs typeface="Segoe UI"/>
              </a:rPr>
              <a:t> ήταν η αναθεώρηση του εργαλείου ETS, (με την οδηγία 2023/958 και 59), με στόχο να διασφαλιστεί η συμμόρφωση των πολιτικών της Ένωσης με τους κλιματικούς στόχους. Συγκεκριμένα, η αναθεώρηση αυτή είχε ως αποτέλεσμα την επέκτασή του σε άλλους τομείς υψηλών εκπομπών, ιδίως τις θαλάσσιες μεταφορές και με πιο αυστηρό τρόπο στις αερομεταφορές.</a:t>
            </a:r>
            <a:r>
              <a:rPr lang="el-GR" sz="1800" dirty="0">
                <a:latin typeface="Times New Roman"/>
                <a:ea typeface="Segoe UI"/>
                <a:cs typeface="Segoe UI"/>
              </a:rPr>
              <a:t>​</a:t>
            </a:r>
          </a:p>
          <a:p>
            <a:pPr rtl="0"/>
            <a:r>
              <a:rPr lang="el-GR" sz="1800" dirty="0">
                <a:latin typeface="Avenir Next LT Pro Light"/>
                <a:ea typeface="Segoe UI"/>
                <a:cs typeface="Segoe UI"/>
              </a:rPr>
              <a:t>​</a:t>
            </a:r>
            <a:endParaRPr lang="el-GR" dirty="0"/>
          </a:p>
        </p:txBody>
      </p:sp>
    </p:spTree>
    <p:extLst>
      <p:ext uri="{BB962C8B-B14F-4D97-AF65-F5344CB8AC3E}">
        <p14:creationId xmlns:p14="http://schemas.microsoft.com/office/powerpoint/2010/main" val="3841277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A4F8F7-4B55-C424-6405-19AE9A19EEB2}"/>
              </a:ext>
            </a:extLst>
          </p:cNvPr>
          <p:cNvSpPr>
            <a:spLocks noGrp="1"/>
          </p:cNvSpPr>
          <p:nvPr>
            <p:ph sz="quarter" idx="18"/>
          </p:nvPr>
        </p:nvSpPr>
        <p:spPr>
          <a:xfrm>
            <a:off x="183853" y="564853"/>
            <a:ext cx="6475108" cy="6012696"/>
          </a:xfrm>
        </p:spPr>
        <p:txBody>
          <a:bodyPr anchor="ctr" anchorCtr="0"/>
          <a:lstStyle/>
          <a:p>
            <a:pPr marL="0" indent="0">
              <a:buNone/>
            </a:pPr>
            <a:r>
              <a:rPr lang="el-GR" dirty="0">
                <a:solidFill>
                  <a:schemeClr val="tx1"/>
                </a:solidFill>
                <a:latin typeface="Times New Roman"/>
                <a:cs typeface="Times New Roman"/>
              </a:rPr>
              <a:t> Επίσης δημιουργήθηκε ένα νέο χωριστό, αυτόνομο, Σύστημα δικαιωμάτων εκπομπών </a:t>
            </a:r>
            <a:r>
              <a:rPr lang="el-GR" b="1" i="1" dirty="0">
                <a:solidFill>
                  <a:schemeClr val="tx1"/>
                </a:solidFill>
                <a:latin typeface="Times New Roman"/>
                <a:cs typeface="Times New Roman"/>
              </a:rPr>
              <a:t>(</a:t>
            </a:r>
            <a:r>
              <a:rPr lang="el-GR" b="1" i="1" dirty="0">
                <a:solidFill>
                  <a:srgbClr val="258A52"/>
                </a:solidFill>
                <a:latin typeface="Times New Roman"/>
                <a:cs typeface="Times New Roman"/>
              </a:rPr>
              <a:t>ΣΕΔΕ2</a:t>
            </a:r>
            <a:r>
              <a:rPr lang="el-GR" b="1" i="1" dirty="0">
                <a:solidFill>
                  <a:schemeClr val="tx1"/>
                </a:solidFill>
                <a:latin typeface="Times New Roman"/>
                <a:cs typeface="Times New Roman"/>
              </a:rPr>
              <a:t>)</a:t>
            </a:r>
            <a:r>
              <a:rPr lang="el-GR" dirty="0">
                <a:solidFill>
                  <a:schemeClr val="tx1"/>
                </a:solidFill>
                <a:latin typeface="Times New Roman"/>
                <a:cs typeface="Times New Roman"/>
              </a:rPr>
              <a:t>, το οποίο προβλέπεται να τεθεί σε ισχύ το 2027, για να καλύπτει τις εκπομπές των οδικών μεταφορών, δηλαδή τα καύσιμα κίνησης, αλλά και των κτιρίων. </a:t>
            </a:r>
            <a:endParaRPr lang="en-US">
              <a:solidFill>
                <a:schemeClr val="tx1"/>
              </a:solidFill>
              <a:latin typeface="Times New Roman"/>
              <a:cs typeface="Times New Roman"/>
            </a:endParaRPr>
          </a:p>
          <a:p>
            <a:pPr marL="0" indent="0">
              <a:buClr>
                <a:srgbClr val="EF8C6A"/>
              </a:buClr>
              <a:buNone/>
            </a:pPr>
            <a:r>
              <a:rPr lang="el-GR" dirty="0">
                <a:solidFill>
                  <a:schemeClr val="tx1"/>
                </a:solidFill>
                <a:latin typeface="Times New Roman"/>
                <a:cs typeface="Times New Roman"/>
              </a:rPr>
              <a:t>Πρόκειται για ένα παράλληλο σύστημα δικαιωμάτων εκπομπών, τα δικαιώματα του οποίου δεν θα είναι ανταλλάξιμα με δικαιώματα που διαπραγματεύονται στο υφιστάμενο και θα διατίθενται στην αγορά </a:t>
            </a:r>
            <a:r>
              <a:rPr lang="el-GR" u="sng" dirty="0">
                <a:solidFill>
                  <a:schemeClr val="tx1"/>
                </a:solidFill>
                <a:latin typeface="Times New Roman"/>
                <a:cs typeface="Times New Roman"/>
              </a:rPr>
              <a:t>μόνο</a:t>
            </a:r>
            <a:r>
              <a:rPr lang="el-GR" dirty="0">
                <a:solidFill>
                  <a:schemeClr val="tx1"/>
                </a:solidFill>
                <a:latin typeface="Times New Roman"/>
                <a:cs typeface="Times New Roman"/>
              </a:rPr>
              <a:t> μέσω δημοπρασίας. Ο συνολικός αριθμός των δικαιωμάτων που θα εκχωρούνται σε αυτό θα μειώνεται ετησίως κατά 5,10%, με την έναρξη του συστήματος και κατά 5,38% από το 2028.</a:t>
            </a:r>
            <a:endParaRPr lang="en-US">
              <a:solidFill>
                <a:schemeClr val="tx1"/>
              </a:solidFill>
              <a:latin typeface="Times New Roman"/>
              <a:cs typeface="Times New Roman"/>
            </a:endParaRPr>
          </a:p>
        </p:txBody>
      </p:sp>
      <p:sp>
        <p:nvSpPr>
          <p:cNvPr id="6" name="TextBox 5">
            <a:extLst>
              <a:ext uri="{FF2B5EF4-FFF2-40B4-BE49-F238E27FC236}">
                <a16:creationId xmlns:a16="http://schemas.microsoft.com/office/drawing/2014/main" id="{DBE5771C-5150-17BD-DB4C-9788AA385578}"/>
              </a:ext>
            </a:extLst>
          </p:cNvPr>
          <p:cNvSpPr txBox="1"/>
          <p:nvPr/>
        </p:nvSpPr>
        <p:spPr>
          <a:xfrm>
            <a:off x="6823363" y="2413491"/>
            <a:ext cx="5126181"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b="1" i="1" dirty="0">
                <a:latin typeface="Times New Roman"/>
                <a:ea typeface="+mn-lt"/>
                <a:cs typeface="+mn-lt"/>
              </a:rPr>
              <a:t>Το Κοινωνικό Ταμείο για το Κλίμα</a:t>
            </a:r>
            <a:r>
              <a:rPr lang="el-GR" dirty="0">
                <a:latin typeface="Times New Roman"/>
                <a:ea typeface="+mn-lt"/>
                <a:cs typeface="+mn-lt"/>
              </a:rPr>
              <a:t>, που συστάθηκε σε αυτό το πλαίσιο θα συνοδεύσει την εισαγωγή της τιμής άνθρακα στους τομείς των κτιρίων και των οδικών μεταφορών, παρέχοντας χρηματοδοτήσεις στα κράτη μέλη για την υποστήριξη των πιο ευάλωτων ομάδων, ιδίως των νοικοκυριών χαμηλού εισοδήματος, καθώς θέλουμε μια μετάβαση που θα είναι δίκαιη και η συμπεριληπτική.</a:t>
            </a:r>
            <a:endParaRPr lang="el-GR" dirty="0">
              <a:latin typeface="Times New Roman"/>
            </a:endParaRPr>
          </a:p>
        </p:txBody>
      </p:sp>
      <p:pic>
        <p:nvPicPr>
          <p:cNvPr id="8" name="Εικόνα 7" descr="Εικόνα που περιέχει ζωγραφιά&#10;&#10;Περιγραφή που δημιουργήθηκε αυτόματα">
            <a:extLst>
              <a:ext uri="{FF2B5EF4-FFF2-40B4-BE49-F238E27FC236}">
                <a16:creationId xmlns:a16="http://schemas.microsoft.com/office/drawing/2014/main" id="{5D7A82C1-D50C-16E5-0DAB-9643DDC07B68}"/>
              </a:ext>
            </a:extLst>
          </p:cNvPr>
          <p:cNvPicPr>
            <a:picLocks noChangeAspect="1"/>
          </p:cNvPicPr>
          <p:nvPr/>
        </p:nvPicPr>
        <p:blipFill>
          <a:blip r:embed="rId3"/>
          <a:srcRect l="11215" r="7477"/>
          <a:stretch/>
        </p:blipFill>
        <p:spPr>
          <a:xfrm>
            <a:off x="9801225" y="428625"/>
            <a:ext cx="1657352" cy="1504950"/>
          </a:xfrm>
          <a:prstGeom prst="ellipse">
            <a:avLst/>
          </a:prstGeom>
          <a:ln>
            <a:noFill/>
          </a:ln>
          <a:effectLst>
            <a:softEdge rad="112500"/>
          </a:effectLst>
        </p:spPr>
      </p:pic>
    </p:spTree>
    <p:extLst>
      <p:ext uri="{BB962C8B-B14F-4D97-AF65-F5344CB8AC3E}">
        <p14:creationId xmlns:p14="http://schemas.microsoft.com/office/powerpoint/2010/main" val="3264145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2E322CC-DD3F-DBF3-289C-DFFD060191BC}"/>
              </a:ext>
            </a:extLst>
          </p:cNvPr>
          <p:cNvSpPr txBox="1"/>
          <p:nvPr/>
        </p:nvSpPr>
        <p:spPr>
          <a:xfrm>
            <a:off x="-737" y="625848"/>
            <a:ext cx="5723291" cy="61247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700" dirty="0">
                <a:latin typeface="Times New Roman"/>
                <a:ea typeface="+mn-lt"/>
                <a:cs typeface="+mn-lt"/>
              </a:rPr>
              <a:t>Η τρέχουσα </a:t>
            </a:r>
            <a:r>
              <a:rPr lang="el-GR" sz="1700" b="1" i="1" dirty="0">
                <a:latin typeface="Times New Roman"/>
                <a:ea typeface="+mn-lt"/>
                <a:cs typeface="+mn-lt"/>
              </a:rPr>
              <a:t>τέταρτη φάση</a:t>
            </a:r>
            <a:r>
              <a:rPr lang="el-GR" sz="1700" dirty="0">
                <a:latin typeface="Times New Roman"/>
                <a:ea typeface="+mn-lt"/>
                <a:cs typeface="+mn-lt"/>
              </a:rPr>
              <a:t> λειτουργίας του ETS περιλαμβάνει ιδιαίτερα </a:t>
            </a:r>
            <a:r>
              <a:rPr lang="el-GR" sz="1700" u="sng" dirty="0">
                <a:latin typeface="Times New Roman"/>
                <a:ea typeface="+mn-lt"/>
                <a:cs typeface="+mn-lt"/>
              </a:rPr>
              <a:t>προωθημένα</a:t>
            </a:r>
            <a:r>
              <a:rPr lang="el-GR" sz="1700" dirty="0">
                <a:latin typeface="Times New Roman"/>
                <a:ea typeface="+mn-lt"/>
                <a:cs typeface="+mn-lt"/>
              </a:rPr>
              <a:t> μέτρα:</a:t>
            </a:r>
          </a:p>
          <a:p>
            <a:pPr marL="285750" indent="-285750">
              <a:buFont typeface="Arial"/>
              <a:buChar char="•"/>
            </a:pPr>
            <a:r>
              <a:rPr lang="el-GR" sz="1700" dirty="0">
                <a:latin typeface="Times New Roman"/>
                <a:ea typeface="+mn-lt"/>
                <a:cs typeface="+mn-lt"/>
              </a:rPr>
              <a:t>Θεσπίστηκε νέος αυξημένος στόχος μείωσης των εκπομπών κατά 62% σε σύγκριση με τα επίπεδα του 2005, μέχρι το 2030.</a:t>
            </a:r>
          </a:p>
          <a:p>
            <a:pPr marL="285750" indent="-285750">
              <a:buFont typeface="Arial"/>
              <a:buChar char="•"/>
            </a:pPr>
            <a:r>
              <a:rPr lang="el-GR" sz="1700" dirty="0">
                <a:latin typeface="Times New Roman"/>
                <a:ea typeface="+mn-lt"/>
                <a:cs typeface="+mn-lt"/>
              </a:rPr>
              <a:t>Ίδρυση ενός μηχανισμού σταθερότητας της αγοράς </a:t>
            </a:r>
            <a:r>
              <a:rPr lang="el-GR" sz="1700" dirty="0">
                <a:solidFill>
                  <a:schemeClr val="accent1">
                    <a:lumMod val="76000"/>
                  </a:schemeClr>
                </a:solidFill>
                <a:latin typeface="Times New Roman"/>
                <a:ea typeface="+mn-lt"/>
                <a:cs typeface="+mn-lt"/>
              </a:rPr>
              <a:t>Market </a:t>
            </a:r>
            <a:r>
              <a:rPr lang="el-GR" sz="1700" dirty="0" err="1">
                <a:solidFill>
                  <a:schemeClr val="accent1">
                    <a:lumMod val="76000"/>
                  </a:schemeClr>
                </a:solidFill>
                <a:latin typeface="Times New Roman"/>
                <a:ea typeface="+mn-lt"/>
                <a:cs typeface="+mn-lt"/>
              </a:rPr>
              <a:t>Stability</a:t>
            </a:r>
            <a:r>
              <a:rPr lang="el-GR" sz="1700" dirty="0">
                <a:solidFill>
                  <a:schemeClr val="accent1">
                    <a:lumMod val="76000"/>
                  </a:schemeClr>
                </a:solidFill>
                <a:latin typeface="Times New Roman"/>
                <a:ea typeface="+mn-lt"/>
                <a:cs typeface="+mn-lt"/>
              </a:rPr>
              <a:t> </a:t>
            </a:r>
            <a:r>
              <a:rPr lang="el-GR" sz="1700" dirty="0" err="1">
                <a:solidFill>
                  <a:schemeClr val="accent1">
                    <a:lumMod val="76000"/>
                  </a:schemeClr>
                </a:solidFill>
                <a:latin typeface="Times New Roman"/>
                <a:ea typeface="+mn-lt"/>
                <a:cs typeface="+mn-lt"/>
              </a:rPr>
              <a:t>Reserve</a:t>
            </a:r>
            <a:r>
              <a:rPr lang="el-GR" sz="1700" dirty="0">
                <a:solidFill>
                  <a:schemeClr val="accent1">
                    <a:lumMod val="76000"/>
                  </a:schemeClr>
                </a:solidFill>
                <a:latin typeface="Times New Roman"/>
                <a:ea typeface="+mn-lt"/>
                <a:cs typeface="+mn-lt"/>
              </a:rPr>
              <a:t> (</a:t>
            </a:r>
            <a:r>
              <a:rPr lang="el-GR" sz="1700" b="1" dirty="0">
                <a:solidFill>
                  <a:schemeClr val="accent1">
                    <a:lumMod val="76000"/>
                  </a:schemeClr>
                </a:solidFill>
                <a:latin typeface="Times New Roman"/>
                <a:ea typeface="+mn-lt"/>
                <a:cs typeface="+mn-lt"/>
              </a:rPr>
              <a:t>MSR</a:t>
            </a:r>
            <a:r>
              <a:rPr lang="el-GR" sz="1700" dirty="0">
                <a:solidFill>
                  <a:schemeClr val="accent1">
                    <a:lumMod val="76000"/>
                  </a:schemeClr>
                </a:solidFill>
                <a:latin typeface="Times New Roman"/>
                <a:ea typeface="+mn-lt"/>
                <a:cs typeface="+mn-lt"/>
              </a:rPr>
              <a:t>)</a:t>
            </a:r>
            <a:r>
              <a:rPr lang="el-GR" sz="1700" dirty="0">
                <a:latin typeface="Times New Roman"/>
                <a:ea typeface="+mn-lt"/>
                <a:cs typeface="+mn-lt"/>
              </a:rPr>
              <a:t>, για την διαχείριση και τη μείωση του πλεονάσματος δικαιωμάτων εκπομπών.</a:t>
            </a:r>
          </a:p>
          <a:p>
            <a:pPr marL="285750" indent="-285750">
              <a:buFont typeface="Arial"/>
              <a:buChar char="•"/>
            </a:pPr>
            <a:r>
              <a:rPr lang="el-GR" sz="1700" dirty="0">
                <a:latin typeface="Times New Roman"/>
                <a:ea typeface="+mn-lt"/>
                <a:cs typeface="+mn-lt"/>
              </a:rPr>
              <a:t>Οι </a:t>
            </a:r>
            <a:r>
              <a:rPr lang="el-GR" sz="1700" dirty="0" err="1">
                <a:latin typeface="Times New Roman"/>
                <a:ea typeface="+mn-lt"/>
                <a:cs typeface="+mn-lt"/>
              </a:rPr>
              <a:t>επικαιροποιημένη</a:t>
            </a:r>
            <a:r>
              <a:rPr lang="el-GR" sz="1700" dirty="0">
                <a:latin typeface="Times New Roman"/>
                <a:ea typeface="+mn-lt"/>
                <a:cs typeface="+mn-lt"/>
              </a:rPr>
              <a:t> κανόνες επιτυγχάνουν την εφαρμογή της αρχής "</a:t>
            </a:r>
            <a:r>
              <a:rPr lang="el-GR" sz="1700" b="1" i="1" dirty="0">
                <a:solidFill>
                  <a:srgbClr val="258A52"/>
                </a:solidFill>
                <a:latin typeface="Times New Roman"/>
                <a:ea typeface="+mn-lt"/>
                <a:cs typeface="+mn-lt"/>
              </a:rPr>
              <a:t>ο </a:t>
            </a:r>
            <a:r>
              <a:rPr lang="el-GR" sz="1700" b="1" i="1" dirty="0" err="1">
                <a:solidFill>
                  <a:srgbClr val="258A52"/>
                </a:solidFill>
                <a:latin typeface="Times New Roman"/>
                <a:ea typeface="+mn-lt"/>
                <a:cs typeface="+mn-lt"/>
              </a:rPr>
              <a:t>ρυπαίνων</a:t>
            </a:r>
            <a:r>
              <a:rPr lang="el-GR" sz="1700" b="1" i="1" dirty="0">
                <a:solidFill>
                  <a:srgbClr val="258A52"/>
                </a:solidFill>
                <a:latin typeface="Times New Roman"/>
                <a:ea typeface="+mn-lt"/>
                <a:cs typeface="+mn-lt"/>
              </a:rPr>
              <a:t> πληρώνει</a:t>
            </a:r>
            <a:r>
              <a:rPr lang="el-GR" sz="1700" dirty="0">
                <a:latin typeface="Times New Roman"/>
                <a:ea typeface="+mn-lt"/>
                <a:cs typeface="+mn-lt"/>
              </a:rPr>
              <a:t>".</a:t>
            </a:r>
          </a:p>
          <a:p>
            <a:pPr marL="285750" indent="-285750">
              <a:buFont typeface="Arial"/>
              <a:buChar char="•"/>
            </a:pPr>
            <a:r>
              <a:rPr lang="el-GR" sz="1700" dirty="0">
                <a:latin typeface="Times New Roman"/>
                <a:ea typeface="+mn-lt"/>
                <a:cs typeface="+mn-lt"/>
              </a:rPr>
              <a:t>Η δωρεάν χορήγηση δικαιωμάτων αναθεωρήθηκε για την αντιμετώπιση του κινδύνου διαρροής άνθρακα και περιορίστηκε μόνο σε τομείς που κινδυνεύουν να </a:t>
            </a:r>
            <a:r>
              <a:rPr lang="el-GR" sz="1700" dirty="0" err="1">
                <a:latin typeface="Times New Roman"/>
                <a:ea typeface="+mn-lt"/>
                <a:cs typeface="+mn-lt"/>
              </a:rPr>
              <a:t>μετεγκατασταθούν</a:t>
            </a:r>
            <a:r>
              <a:rPr lang="el-GR" sz="1700" dirty="0">
                <a:latin typeface="Times New Roman"/>
                <a:ea typeface="+mn-lt"/>
                <a:cs typeface="+mn-lt"/>
              </a:rPr>
              <a:t> εκτός ΕΕ και σε άλλους αναπτυσσόμενους.</a:t>
            </a:r>
          </a:p>
          <a:p>
            <a:pPr marL="285750" indent="-285750">
              <a:buFont typeface="Arial"/>
              <a:buChar char="•"/>
            </a:pPr>
            <a:r>
              <a:rPr lang="el-GR" sz="1700" dirty="0">
                <a:latin typeface="Times New Roman"/>
                <a:ea typeface="+mn-lt"/>
                <a:cs typeface="+mn-lt"/>
              </a:rPr>
              <a:t>Ο συνολικός αριθμός των δικαιωμάτων που εκχωρούνται στην ΕΕ κάθε χρόνο μειώνεται σταδιακά. Κατά 2,2% μέχρι το 2023, κατά 4,3% από το 2024 μέχρι το 2027 και κατά 4,4% από το 2028 ανά έτος. Τα αποθέματα δικαιωμάτων εκπομπών περιορίζονταν όλο και περισσότερο, ενώ αυξάνονταν συγχρόνως οι τιμές τους.</a:t>
            </a:r>
          </a:p>
          <a:p>
            <a:pPr marL="285750" indent="-285750">
              <a:buFont typeface="Arial"/>
              <a:buChar char="•"/>
            </a:pPr>
            <a:endParaRPr lang="el-GR" sz="1700" dirty="0">
              <a:solidFill>
                <a:srgbClr val="FFFFFF"/>
              </a:solidFill>
              <a:latin typeface="Times New Roman"/>
              <a:cs typeface="Times New Roman"/>
            </a:endParaRPr>
          </a:p>
          <a:p>
            <a:pPr marL="285750" indent="-285750">
              <a:buFont typeface="Arial"/>
              <a:buChar char="•"/>
            </a:pPr>
            <a:endParaRPr lang="el-GR" dirty="0">
              <a:latin typeface="Times New Roman"/>
              <a:cs typeface="Times New Roman"/>
            </a:endParaRPr>
          </a:p>
        </p:txBody>
      </p:sp>
      <p:pic>
        <p:nvPicPr>
          <p:cNvPr id="8" name="Εικόνα 7" descr="Εικόνα που περιέχει κείμενο, στιγμιότυπο οθόνης, αριθμός, γραμματοσειρά&#10;&#10;Περιγραφή που δημιουργήθηκε αυτόματα">
            <a:extLst>
              <a:ext uri="{FF2B5EF4-FFF2-40B4-BE49-F238E27FC236}">
                <a16:creationId xmlns:a16="http://schemas.microsoft.com/office/drawing/2014/main" id="{E7641A9A-FD9C-CE75-5B18-9D9E8947D098}"/>
              </a:ext>
            </a:extLst>
          </p:cNvPr>
          <p:cNvPicPr>
            <a:picLocks noChangeAspect="1"/>
          </p:cNvPicPr>
          <p:nvPr/>
        </p:nvPicPr>
        <p:blipFill>
          <a:blip r:embed="rId3"/>
          <a:stretch>
            <a:fillRect/>
          </a:stretch>
        </p:blipFill>
        <p:spPr>
          <a:xfrm>
            <a:off x="5723658" y="765796"/>
            <a:ext cx="6009409" cy="3213590"/>
          </a:xfrm>
          <a:prstGeom prst="rect">
            <a:avLst/>
          </a:prstGeom>
        </p:spPr>
      </p:pic>
      <p:sp>
        <p:nvSpPr>
          <p:cNvPr id="10" name="TextBox 9">
            <a:extLst>
              <a:ext uri="{FF2B5EF4-FFF2-40B4-BE49-F238E27FC236}">
                <a16:creationId xmlns:a16="http://schemas.microsoft.com/office/drawing/2014/main" id="{65DEFB77-5B25-659C-5940-278C71266CD8}"/>
              </a:ext>
            </a:extLst>
          </p:cNvPr>
          <p:cNvSpPr txBox="1"/>
          <p:nvPr/>
        </p:nvSpPr>
        <p:spPr>
          <a:xfrm>
            <a:off x="5723659" y="4121727"/>
            <a:ext cx="5368636" cy="192360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1700" baseline="0" dirty="0">
                <a:latin typeface="Times New Roman"/>
              </a:rPr>
              <a:t>Με τον</a:t>
            </a:r>
            <a:r>
              <a:rPr lang="el-GR" sz="1700" baseline="0" dirty="0">
                <a:solidFill>
                  <a:schemeClr val="accent1">
                    <a:lumMod val="76000"/>
                  </a:schemeClr>
                </a:solidFill>
                <a:latin typeface="Times New Roman"/>
              </a:rPr>
              <a:t> </a:t>
            </a:r>
            <a:r>
              <a:rPr lang="el-GR" sz="1700" baseline="0" dirty="0" err="1">
                <a:solidFill>
                  <a:schemeClr val="accent1">
                    <a:lumMod val="76000"/>
                  </a:schemeClr>
                </a:solidFill>
                <a:latin typeface="Times New Roman"/>
              </a:rPr>
              <a:t>Ρωσοουκρανικό</a:t>
            </a:r>
            <a:r>
              <a:rPr lang="el-GR" sz="1700" baseline="0" dirty="0">
                <a:solidFill>
                  <a:schemeClr val="accent1">
                    <a:lumMod val="76000"/>
                  </a:schemeClr>
                </a:solidFill>
                <a:latin typeface="Times New Roman"/>
              </a:rPr>
              <a:t> πόλεμο</a:t>
            </a:r>
            <a:r>
              <a:rPr lang="el-GR" sz="1700" baseline="0" dirty="0">
                <a:latin typeface="Times New Roman"/>
              </a:rPr>
              <a:t> του 2022 και την συνακόλουθη μείωση του </a:t>
            </a:r>
            <a:r>
              <a:rPr lang="el-GR" sz="1700" baseline="0" dirty="0" err="1">
                <a:latin typeface="Times New Roman"/>
              </a:rPr>
              <a:t>gas</a:t>
            </a:r>
            <a:r>
              <a:rPr lang="el-GR" sz="1700" baseline="0" dirty="0">
                <a:latin typeface="Times New Roman"/>
              </a:rPr>
              <a:t> </a:t>
            </a:r>
            <a:r>
              <a:rPr lang="el-GR" sz="1700" baseline="0" dirty="0" err="1">
                <a:latin typeface="Times New Roman"/>
              </a:rPr>
              <a:t>supply</a:t>
            </a:r>
            <a:r>
              <a:rPr lang="el-GR" sz="1700" baseline="0" dirty="0">
                <a:latin typeface="Times New Roman"/>
              </a:rPr>
              <a:t>, η τιμή της βενζίνη και του φυσικό αέριο </a:t>
            </a:r>
            <a:r>
              <a:rPr lang="el-GR" sz="1700" baseline="0" dirty="0">
                <a:latin typeface="Times New Roman" panose="02020603050405020304" pitchFamily="18" charset="0"/>
                <a:cs typeface="Times New Roman" panose="02020603050405020304" pitchFamily="18" charset="0"/>
              </a:rPr>
              <a:t>ακρίβυνε τόσο πολύ</a:t>
            </a:r>
            <a:r>
              <a:rPr lang="el-GR" sz="1700" baseline="0" dirty="0">
                <a:latin typeface="Times New Roman"/>
              </a:rPr>
              <a:t>, ώστε ήταν πιο οικονομικό να χρησιμοποιούνται ορυκτά καύσιμα για την παραγωγή ηλεκτρισμού. Έτσι, η ζήτηση δικαιωμάτων εκπομπών αυξήθηκε ραγδαία, με αποτέλεσμα τη αύξηση των τιμών τους.</a:t>
            </a:r>
            <a:endParaRPr lang="el-GR" dirty="0"/>
          </a:p>
        </p:txBody>
      </p:sp>
    </p:spTree>
    <p:extLst>
      <p:ext uri="{BB962C8B-B14F-4D97-AF65-F5344CB8AC3E}">
        <p14:creationId xmlns:p14="http://schemas.microsoft.com/office/powerpoint/2010/main" val="2279421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1" descr="Εικόνα που περιέχει κείμενο, στιγμιότυπο οθόνης, γράφημα, γραμματοσειρά&#10;&#10;Περιγραφή που δημιουργήθηκε αυτόματα">
            <a:extLst>
              <a:ext uri="{FF2B5EF4-FFF2-40B4-BE49-F238E27FC236}">
                <a16:creationId xmlns:a16="http://schemas.microsoft.com/office/drawing/2014/main" id="{CB43B16B-FD73-8690-8053-81165FB09350}"/>
              </a:ext>
            </a:extLst>
          </p:cNvPr>
          <p:cNvPicPr>
            <a:picLocks noGrp="1" noChangeAspect="1"/>
          </p:cNvPicPr>
          <p:nvPr>
            <p:ph sz="quarter" idx="18"/>
          </p:nvPr>
        </p:nvPicPr>
        <p:blipFill>
          <a:blip r:embed="rId3"/>
          <a:stretch>
            <a:fillRect/>
          </a:stretch>
        </p:blipFill>
        <p:spPr>
          <a:xfrm>
            <a:off x="330111" y="1276812"/>
            <a:ext cx="6096000" cy="3792141"/>
          </a:xfrm>
        </p:spPr>
      </p:pic>
      <p:sp>
        <p:nvSpPr>
          <p:cNvPr id="4" name="TextBox 3">
            <a:extLst>
              <a:ext uri="{FF2B5EF4-FFF2-40B4-BE49-F238E27FC236}">
                <a16:creationId xmlns:a16="http://schemas.microsoft.com/office/drawing/2014/main" id="{B273CAA5-FDBE-36A7-EB23-6BB13D5CBC94}"/>
              </a:ext>
            </a:extLst>
          </p:cNvPr>
          <p:cNvSpPr txBox="1"/>
          <p:nvPr/>
        </p:nvSpPr>
        <p:spPr>
          <a:xfrm>
            <a:off x="7221682" y="1350817"/>
            <a:ext cx="4623954"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dirty="0">
                <a:latin typeface="Times New Roman"/>
                <a:ea typeface="+mn-lt"/>
                <a:cs typeface="+mn-lt"/>
              </a:rPr>
              <a:t>Κατά τα πρώτα χρόνια λειτουργίας της τέταρτης φάσης του συστήματος, η σχετικά περιορισμένη αύξηση των τιμών οφείλεται στην </a:t>
            </a:r>
            <a:r>
              <a:rPr lang="el-GR" dirty="0">
                <a:solidFill>
                  <a:schemeClr val="accent1">
                    <a:lumMod val="76000"/>
                  </a:schemeClr>
                </a:solidFill>
                <a:latin typeface="Times New Roman"/>
                <a:ea typeface="+mn-lt"/>
                <a:cs typeface="+mn-lt"/>
              </a:rPr>
              <a:t>Υγειονομική κρίση</a:t>
            </a:r>
            <a:r>
              <a:rPr lang="el-GR" dirty="0">
                <a:latin typeface="Times New Roman"/>
                <a:ea typeface="+mn-lt"/>
                <a:cs typeface="+mn-lt"/>
              </a:rPr>
              <a:t> και τον οικονομικό αντίκτυπο που είχε στη βιομηχανική δραστηριότητα= υπήρχε χαμηλή ζήτηση δικαιωμάτων εκπομπών.</a:t>
            </a:r>
          </a:p>
          <a:p>
            <a:endParaRPr lang="el-GR" dirty="0">
              <a:latin typeface="Times New Roman"/>
              <a:cs typeface="Times New Roman"/>
            </a:endParaRPr>
          </a:p>
          <a:p>
            <a:endParaRPr lang="el-GR" dirty="0">
              <a:latin typeface="Times New Roman"/>
              <a:cs typeface="Times New Roman"/>
            </a:endParaRPr>
          </a:p>
          <a:p>
            <a:r>
              <a:rPr lang="el-GR" dirty="0">
                <a:latin typeface="Times New Roman"/>
                <a:ea typeface="+mn-lt"/>
                <a:cs typeface="+mn-lt"/>
              </a:rPr>
              <a:t>Η σημαντική πτώση των τιμών κατά το τωρινό έτος λειτουργίας του συστήματος οφείλεται στην μείωση των εκπομπών της βιομηχανικής δραστηριότητας. Αναλυτικότερα, με τη μείωση των </a:t>
            </a:r>
            <a:r>
              <a:rPr lang="el-GR" err="1">
                <a:latin typeface="Times New Roman"/>
                <a:ea typeface="+mn-lt"/>
                <a:cs typeface="+mn-lt"/>
              </a:rPr>
              <a:t>gas</a:t>
            </a:r>
            <a:r>
              <a:rPr lang="el-GR" dirty="0">
                <a:latin typeface="Times New Roman"/>
                <a:ea typeface="+mn-lt"/>
                <a:cs typeface="+mn-lt"/>
              </a:rPr>
              <a:t> </a:t>
            </a:r>
            <a:r>
              <a:rPr lang="el-GR" err="1">
                <a:latin typeface="Times New Roman"/>
                <a:ea typeface="+mn-lt"/>
                <a:cs typeface="+mn-lt"/>
              </a:rPr>
              <a:t>prices</a:t>
            </a:r>
            <a:r>
              <a:rPr lang="el-GR" dirty="0">
                <a:latin typeface="Times New Roman"/>
                <a:ea typeface="+mn-lt"/>
                <a:cs typeface="+mn-lt"/>
              </a:rPr>
              <a:t> οι βιομηχανίες και οι επιχειρήσεις μπορούσαν πλέον να χρησιμοποιούν και πάλι καύσιμα χαμηλών ανθρακούχων εκπομπών = ↓ της ζήτησης δικαιωμάτων εκπομπών</a:t>
            </a:r>
            <a:endParaRPr lang="el-GR" dirty="0">
              <a:latin typeface="Times New Roman"/>
            </a:endParaRPr>
          </a:p>
        </p:txBody>
      </p:sp>
    </p:spTree>
    <p:extLst>
      <p:ext uri="{BB962C8B-B14F-4D97-AF65-F5344CB8AC3E}">
        <p14:creationId xmlns:p14="http://schemas.microsoft.com/office/powerpoint/2010/main" val="3776641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A8746-AAAA-8A9F-3372-28C6BC6A0F9D}"/>
              </a:ext>
            </a:extLst>
          </p:cNvPr>
          <p:cNvSpPr>
            <a:spLocks noGrp="1"/>
          </p:cNvSpPr>
          <p:nvPr>
            <p:ph type="ctrTitle"/>
          </p:nvPr>
        </p:nvSpPr>
        <p:spPr>
          <a:xfrm>
            <a:off x="3863976" y="447386"/>
            <a:ext cx="4551578" cy="1133946"/>
          </a:xfrm>
        </p:spPr>
        <p:txBody>
          <a:bodyPr>
            <a:normAutofit fontScale="90000"/>
          </a:bodyPr>
          <a:lstStyle/>
          <a:p>
            <a:r>
              <a:rPr lang="el-GR" dirty="0">
                <a:solidFill>
                  <a:schemeClr val="accent1">
                    <a:lumMod val="60000"/>
                    <a:lumOff val="40000"/>
                  </a:schemeClr>
                </a:solidFill>
              </a:rPr>
              <a:t>5. </a:t>
            </a:r>
            <a:r>
              <a:rPr lang="el-GR" u="sng" dirty="0">
                <a:solidFill>
                  <a:schemeClr val="accent1">
                    <a:lumMod val="60000"/>
                    <a:lumOff val="40000"/>
                  </a:schemeClr>
                </a:solidFill>
              </a:rPr>
              <a:t>ΚΑΤΙ ΑΠΌ ΤΗΝ ΕΠΙΚΑΙΡΟΤΗΤΑ</a:t>
            </a:r>
          </a:p>
        </p:txBody>
      </p:sp>
      <p:sp>
        <p:nvSpPr>
          <p:cNvPr id="4" name="Θέση περιεχομένου 3">
            <a:extLst>
              <a:ext uri="{FF2B5EF4-FFF2-40B4-BE49-F238E27FC236}">
                <a16:creationId xmlns:a16="http://schemas.microsoft.com/office/drawing/2014/main" id="{99EFE8CD-8FE6-E3E2-EF53-D3FF59EF91B5}"/>
              </a:ext>
            </a:extLst>
          </p:cNvPr>
          <p:cNvSpPr>
            <a:spLocks noGrp="1"/>
          </p:cNvSpPr>
          <p:nvPr>
            <p:ph type="subTitle" idx="1"/>
          </p:nvPr>
        </p:nvSpPr>
        <p:spPr>
          <a:xfrm>
            <a:off x="1898364" y="2130282"/>
            <a:ext cx="8478689" cy="3318305"/>
          </a:xfrm>
        </p:spPr>
        <p:txBody>
          <a:bodyPr vert="horz" lIns="0" tIns="0" rIns="0" bIns="0" rtlCol="0" anchor="t" anchorCtr="0">
            <a:noAutofit/>
          </a:bodyPr>
          <a:lstStyle/>
          <a:p>
            <a:r>
              <a:rPr lang="el-GR" sz="1400" i="0" dirty="0">
                <a:solidFill>
                  <a:srgbClr val="258A52"/>
                </a:solidFill>
                <a:latin typeface="Times New Roman"/>
                <a:ea typeface="+mn-lt"/>
                <a:cs typeface="+mn-lt"/>
              </a:rPr>
              <a:t>EU </a:t>
            </a:r>
            <a:r>
              <a:rPr lang="el-GR" sz="1400" i="0" dirty="0" err="1">
                <a:solidFill>
                  <a:srgbClr val="258A52"/>
                </a:solidFill>
                <a:latin typeface="Times New Roman"/>
                <a:ea typeface="+mn-lt"/>
                <a:cs typeface="+mn-lt"/>
              </a:rPr>
              <a:t>invests</a:t>
            </a:r>
            <a:r>
              <a:rPr lang="el-GR" sz="1400" i="0" dirty="0">
                <a:solidFill>
                  <a:srgbClr val="258A52"/>
                </a:solidFill>
                <a:latin typeface="Times New Roman"/>
                <a:ea typeface="+mn-lt"/>
                <a:cs typeface="+mn-lt"/>
              </a:rPr>
              <a:t> €4.8billion of </a:t>
            </a:r>
            <a:r>
              <a:rPr lang="el-GR" sz="1400" i="0" dirty="0" err="1">
                <a:solidFill>
                  <a:srgbClr val="258A52"/>
                </a:solidFill>
                <a:latin typeface="Times New Roman"/>
                <a:ea typeface="+mn-lt"/>
                <a:cs typeface="+mn-lt"/>
              </a:rPr>
              <a:t>emissions</a:t>
            </a:r>
            <a:r>
              <a:rPr lang="el-GR" sz="1400" i="0" dirty="0">
                <a:solidFill>
                  <a:srgbClr val="258A52"/>
                </a:solidFill>
                <a:latin typeface="Times New Roman"/>
                <a:ea typeface="+mn-lt"/>
                <a:cs typeface="+mn-lt"/>
              </a:rPr>
              <a:t> </a:t>
            </a:r>
            <a:r>
              <a:rPr lang="el-GR" sz="1400" i="0" dirty="0" err="1">
                <a:solidFill>
                  <a:srgbClr val="258A52"/>
                </a:solidFill>
                <a:latin typeface="Times New Roman"/>
                <a:ea typeface="+mn-lt"/>
                <a:cs typeface="+mn-lt"/>
              </a:rPr>
              <a:t>trading</a:t>
            </a:r>
            <a:r>
              <a:rPr lang="el-GR" sz="1400" i="0" dirty="0">
                <a:solidFill>
                  <a:srgbClr val="258A52"/>
                </a:solidFill>
                <a:latin typeface="Times New Roman"/>
                <a:ea typeface="+mn-lt"/>
                <a:cs typeface="+mn-lt"/>
              </a:rPr>
              <a:t> </a:t>
            </a:r>
            <a:r>
              <a:rPr lang="el-GR" sz="1400" i="0" dirty="0" err="1">
                <a:solidFill>
                  <a:srgbClr val="258A52"/>
                </a:solidFill>
                <a:latin typeface="Times New Roman"/>
                <a:ea typeface="+mn-lt"/>
                <a:cs typeface="+mn-lt"/>
              </a:rPr>
              <a:t>revenues</a:t>
            </a:r>
            <a:r>
              <a:rPr lang="el-GR" sz="1400" i="0" dirty="0">
                <a:solidFill>
                  <a:srgbClr val="258A52"/>
                </a:solidFill>
                <a:latin typeface="Times New Roman"/>
                <a:ea typeface="+mn-lt"/>
                <a:cs typeface="+mn-lt"/>
              </a:rPr>
              <a:t> in </a:t>
            </a:r>
            <a:r>
              <a:rPr lang="el-GR" sz="1400" i="0" dirty="0" err="1">
                <a:solidFill>
                  <a:srgbClr val="258A52"/>
                </a:solidFill>
                <a:latin typeface="Times New Roman"/>
                <a:ea typeface="+mn-lt"/>
                <a:cs typeface="+mn-lt"/>
              </a:rPr>
              <a:t>innovative</a:t>
            </a:r>
            <a:r>
              <a:rPr lang="el-GR" sz="1400" i="0" dirty="0">
                <a:solidFill>
                  <a:srgbClr val="258A52"/>
                </a:solidFill>
                <a:latin typeface="Times New Roman"/>
                <a:ea typeface="+mn-lt"/>
                <a:cs typeface="+mn-lt"/>
              </a:rPr>
              <a:t> </a:t>
            </a:r>
            <a:r>
              <a:rPr lang="el-GR" sz="1400" i="0" dirty="0" err="1">
                <a:solidFill>
                  <a:srgbClr val="258A52"/>
                </a:solidFill>
                <a:latin typeface="Times New Roman"/>
                <a:ea typeface="+mn-lt"/>
                <a:cs typeface="+mn-lt"/>
              </a:rPr>
              <a:t>net-zero</a:t>
            </a:r>
            <a:r>
              <a:rPr lang="el-GR" sz="1400" i="0" dirty="0">
                <a:solidFill>
                  <a:srgbClr val="258A52"/>
                </a:solidFill>
                <a:latin typeface="Times New Roman"/>
                <a:ea typeface="+mn-lt"/>
                <a:cs typeface="+mn-lt"/>
              </a:rPr>
              <a:t> </a:t>
            </a:r>
            <a:r>
              <a:rPr lang="el-GR" sz="1400" i="0" dirty="0" err="1">
                <a:solidFill>
                  <a:srgbClr val="258A52"/>
                </a:solidFill>
                <a:latin typeface="Times New Roman"/>
                <a:ea typeface="+mn-lt"/>
                <a:cs typeface="+mn-lt"/>
              </a:rPr>
              <a:t>projects</a:t>
            </a:r>
            <a:r>
              <a:rPr lang="el-GR" sz="1400" i="0" dirty="0">
                <a:solidFill>
                  <a:srgbClr val="258A52"/>
                </a:solidFill>
                <a:latin typeface="Times New Roman"/>
                <a:ea typeface="+mn-lt"/>
                <a:cs typeface="+mn-lt"/>
              </a:rPr>
              <a:t> :</a:t>
            </a:r>
            <a:endParaRPr lang="el-GR" sz="1400" dirty="0">
              <a:solidFill>
                <a:srgbClr val="258A52"/>
              </a:solidFill>
              <a:latin typeface="Times New Roman"/>
              <a:ea typeface="+mn-lt"/>
              <a:cs typeface="+mn-lt"/>
            </a:endParaRPr>
          </a:p>
          <a:p>
            <a:r>
              <a:rPr lang="el-GR" sz="1400" i="0" dirty="0">
                <a:solidFill>
                  <a:schemeClr val="tx1"/>
                </a:solidFill>
                <a:latin typeface="Times New Roman"/>
                <a:ea typeface="+mn-lt"/>
                <a:cs typeface="+mn-lt"/>
              </a:rPr>
              <a:t>"</a:t>
            </a:r>
            <a:r>
              <a:rPr lang="el-GR" sz="1400" i="0" dirty="0" err="1">
                <a:solidFill>
                  <a:schemeClr val="tx1"/>
                </a:solidFill>
                <a:latin typeface="Times New Roman"/>
                <a:ea typeface="+mn-lt"/>
                <a:cs typeface="+mn-lt"/>
              </a:rPr>
              <a:t>Today</a:t>
            </a:r>
            <a:r>
              <a:rPr lang="el-GR" sz="1400" i="0" dirty="0">
                <a:solidFill>
                  <a:schemeClr val="tx1"/>
                </a:solidFill>
                <a:latin typeface="Times New Roman"/>
                <a:ea typeface="+mn-lt"/>
                <a:cs typeface="+mn-lt"/>
              </a:rPr>
              <a:t>, the Commission </a:t>
            </a:r>
            <a:r>
              <a:rPr lang="el-GR" sz="1400" i="0" dirty="0" err="1">
                <a:solidFill>
                  <a:schemeClr val="tx1"/>
                </a:solidFill>
                <a:latin typeface="Times New Roman"/>
                <a:ea typeface="+mn-lt"/>
                <a:cs typeface="+mn-lt"/>
              </a:rPr>
              <a:t>has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selected</a:t>
            </a:r>
            <a:r>
              <a:rPr lang="el-GR" sz="1400" i="0" dirty="0">
                <a:solidFill>
                  <a:schemeClr val="tx1"/>
                </a:solidFill>
                <a:latin typeface="Times New Roman"/>
                <a:ea typeface="+mn-lt"/>
                <a:cs typeface="+mn-lt"/>
              </a:rPr>
              <a:t> 85 </a:t>
            </a:r>
            <a:r>
              <a:rPr lang="el-GR" sz="1400" i="0" dirty="0" err="1">
                <a:solidFill>
                  <a:schemeClr val="tx1"/>
                </a:solidFill>
                <a:latin typeface="Times New Roman"/>
                <a:ea typeface="+mn-lt"/>
                <a:cs typeface="+mn-lt"/>
              </a:rPr>
              <a:t>innovative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net-zero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projects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receive</a:t>
            </a:r>
            <a:r>
              <a:rPr lang="el-GR" sz="1400" i="0" dirty="0">
                <a:solidFill>
                  <a:schemeClr val="tx1"/>
                </a:solidFill>
                <a:latin typeface="Times New Roman"/>
                <a:ea typeface="+mn-lt"/>
                <a:cs typeface="+mn-lt"/>
              </a:rPr>
              <a:t> €4.8billionin </a:t>
            </a:r>
            <a:r>
              <a:rPr lang="el-GR" sz="1400" i="0" dirty="0" err="1">
                <a:solidFill>
                  <a:schemeClr val="tx1"/>
                </a:solidFill>
                <a:latin typeface="Times New Roman"/>
                <a:ea typeface="+mn-lt"/>
                <a:cs typeface="+mn-lt"/>
              </a:rPr>
              <a:t>grants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from</a:t>
            </a:r>
            <a:r>
              <a:rPr lang="el-GR" sz="1400" i="0" dirty="0">
                <a:solidFill>
                  <a:schemeClr val="tx1"/>
                </a:solidFill>
                <a:latin typeface="Times New Roman"/>
                <a:ea typeface="+mn-lt"/>
                <a:cs typeface="+mn-lt"/>
              </a:rPr>
              <a:t> the </a:t>
            </a:r>
            <a:r>
              <a:rPr lang="el-GR" sz="1400" i="0" dirty="0" err="1">
                <a:solidFill>
                  <a:schemeClr val="tx1"/>
                </a:solidFill>
                <a:latin typeface="Times New Roman"/>
                <a:ea typeface="+mn-lt"/>
                <a:cs typeface="+mn-lt"/>
              </a:rPr>
              <a:t>Innovation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Fund,helping</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put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cutting-edge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clean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technologies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into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action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across</a:t>
            </a:r>
            <a:r>
              <a:rPr lang="el-GR" sz="1400" i="0" dirty="0">
                <a:solidFill>
                  <a:schemeClr val="tx1"/>
                </a:solidFill>
                <a:latin typeface="Times New Roman"/>
                <a:ea typeface="+mn-lt"/>
                <a:cs typeface="+mn-lt"/>
              </a:rPr>
              <a:t> Europe. For the </a:t>
            </a:r>
            <a:r>
              <a:rPr lang="el-GR" sz="1400" i="0" dirty="0" err="1">
                <a:solidFill>
                  <a:schemeClr val="tx1"/>
                </a:solidFill>
                <a:latin typeface="Times New Roman"/>
                <a:ea typeface="+mn-lt"/>
                <a:cs typeface="+mn-lt"/>
              </a:rPr>
              <a:t>first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time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projects</a:t>
            </a:r>
            <a:r>
              <a:rPr lang="el-GR" sz="1400" i="0" dirty="0">
                <a:solidFill>
                  <a:schemeClr val="tx1"/>
                </a:solidFill>
                <a:latin typeface="Times New Roman"/>
                <a:ea typeface="+mn-lt"/>
                <a:cs typeface="+mn-lt"/>
              </a:rPr>
              <a:t> of </a:t>
            </a:r>
            <a:r>
              <a:rPr lang="el-GR" sz="1400" i="0" dirty="0" err="1">
                <a:solidFill>
                  <a:schemeClr val="tx1"/>
                </a:solidFill>
                <a:latin typeface="Times New Roman"/>
                <a:ea typeface="+mn-lt"/>
                <a:cs typeface="+mn-lt"/>
              </a:rPr>
              <a:t>different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scales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large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medium</a:t>
            </a:r>
            <a:r>
              <a:rPr lang="el-GR" sz="1400" i="0" dirty="0">
                <a:solidFill>
                  <a:schemeClr val="tx1"/>
                </a:solidFill>
                <a:latin typeface="Times New Roman"/>
                <a:ea typeface="+mn-lt"/>
                <a:cs typeface="+mn-lt"/>
              </a:rPr>
              <a:t> and </a:t>
            </a:r>
            <a:r>
              <a:rPr lang="el-GR" sz="1400" i="0" dirty="0" err="1">
                <a:solidFill>
                  <a:schemeClr val="tx1"/>
                </a:solidFill>
                <a:latin typeface="Times New Roman"/>
                <a:ea typeface="+mn-lt"/>
                <a:cs typeface="+mn-lt"/>
              </a:rPr>
              <a:t>small</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alongside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pilots</a:t>
            </a:r>
            <a:r>
              <a:rPr lang="el-GR" sz="1400" i="0" dirty="0">
                <a:solidFill>
                  <a:schemeClr val="tx1"/>
                </a:solidFill>
                <a:latin typeface="Times New Roman"/>
                <a:ea typeface="+mn-lt"/>
                <a:cs typeface="+mn-lt"/>
              </a:rPr>
              <a:t>) and </a:t>
            </a:r>
            <a:r>
              <a:rPr lang="el-GR" sz="1400" i="0" dirty="0" err="1">
                <a:solidFill>
                  <a:schemeClr val="tx1"/>
                </a:solidFill>
                <a:latin typeface="Times New Roman"/>
                <a:ea typeface="+mn-lt"/>
                <a:cs typeface="+mn-lt"/>
              </a:rPr>
              <a:t>with</a:t>
            </a:r>
            <a:r>
              <a:rPr lang="el-GR" sz="1400" i="0" dirty="0">
                <a:solidFill>
                  <a:schemeClr val="tx1"/>
                </a:solidFill>
                <a:latin typeface="Times New Roman"/>
                <a:ea typeface="+mn-lt"/>
                <a:cs typeface="+mn-lt"/>
              </a:rPr>
              <a:t> a </a:t>
            </a:r>
            <a:r>
              <a:rPr lang="el-GR" sz="1400" i="0" dirty="0" err="1">
                <a:solidFill>
                  <a:schemeClr val="tx1"/>
                </a:solidFill>
                <a:latin typeface="Times New Roman"/>
                <a:ea typeface="+mn-lt"/>
                <a:cs typeface="+mn-lt"/>
              </a:rPr>
              <a:t>cleantech</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manufacturing</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focus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are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awarded</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under</a:t>
            </a:r>
            <a:r>
              <a:rPr lang="el-GR" sz="1400" i="0" dirty="0">
                <a:solidFill>
                  <a:schemeClr val="tx1"/>
                </a:solidFill>
                <a:latin typeface="Times New Roman"/>
                <a:ea typeface="+mn-lt"/>
                <a:cs typeface="+mn-lt"/>
              </a:rPr>
              <a:t> the 2023 </a:t>
            </a:r>
            <a:r>
              <a:rPr lang="el-GR" sz="1400" i="0" dirty="0" err="1">
                <a:solidFill>
                  <a:schemeClr val="tx1"/>
                </a:solidFill>
                <a:latin typeface="Times New Roman"/>
                <a:ea typeface="+mn-lt"/>
                <a:cs typeface="+mn-lt"/>
              </a:rPr>
              <a:t>call</a:t>
            </a:r>
            <a:r>
              <a:rPr lang="el-GR" sz="1400" i="0" dirty="0">
                <a:solidFill>
                  <a:schemeClr val="tx1"/>
                </a:solidFill>
                <a:latin typeface="Times New Roman"/>
                <a:ea typeface="+mn-lt"/>
                <a:cs typeface="+mn-lt"/>
              </a:rPr>
              <a:t> for </a:t>
            </a:r>
            <a:r>
              <a:rPr lang="el-GR" sz="1400" i="0" dirty="0" err="1">
                <a:solidFill>
                  <a:schemeClr val="tx1"/>
                </a:solidFill>
                <a:latin typeface="Times New Roman"/>
                <a:ea typeface="+mn-lt"/>
                <a:cs typeface="+mn-lt"/>
              </a:rPr>
              <a:t>proposals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This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is</a:t>
            </a:r>
            <a:r>
              <a:rPr lang="el-GR" sz="1400" i="0" dirty="0">
                <a:solidFill>
                  <a:schemeClr val="tx1"/>
                </a:solidFill>
                <a:latin typeface="Times New Roman"/>
                <a:ea typeface="+mn-lt"/>
                <a:cs typeface="+mn-lt"/>
              </a:rPr>
              <a:t> the </a:t>
            </a:r>
            <a:r>
              <a:rPr lang="el-GR" sz="1400" i="0" dirty="0" err="1">
                <a:solidFill>
                  <a:schemeClr val="tx1"/>
                </a:solidFill>
                <a:latin typeface="Times New Roman"/>
                <a:ea typeface="+mn-lt"/>
                <a:cs typeface="+mn-lt"/>
              </a:rPr>
              <a:t>largest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since</a:t>
            </a:r>
            <a:r>
              <a:rPr lang="el-GR" sz="1400" i="0" dirty="0">
                <a:solidFill>
                  <a:schemeClr val="tx1"/>
                </a:solidFill>
                <a:latin typeface="Times New Roman"/>
                <a:ea typeface="+mn-lt"/>
                <a:cs typeface="+mn-lt"/>
              </a:rPr>
              <a:t> the </a:t>
            </a:r>
            <a:r>
              <a:rPr lang="el-GR" sz="1400" i="0" dirty="0" err="1">
                <a:solidFill>
                  <a:schemeClr val="tx1"/>
                </a:solidFill>
                <a:latin typeface="Times New Roman"/>
                <a:ea typeface="+mn-lt"/>
                <a:cs typeface="+mn-lt"/>
              </a:rPr>
              <a:t>start</a:t>
            </a:r>
            <a:r>
              <a:rPr lang="el-GR" sz="1400" i="0" dirty="0">
                <a:solidFill>
                  <a:schemeClr val="tx1"/>
                </a:solidFill>
                <a:latin typeface="Times New Roman"/>
                <a:ea typeface="+mn-lt"/>
                <a:cs typeface="+mn-lt"/>
              </a:rPr>
              <a:t> of the </a:t>
            </a:r>
            <a:r>
              <a:rPr lang="el-GR" sz="1400" i="0" dirty="0" err="1">
                <a:solidFill>
                  <a:schemeClr val="tx1"/>
                </a:solidFill>
                <a:latin typeface="Times New Roman"/>
                <a:ea typeface="+mn-lt"/>
                <a:cs typeface="+mn-lt"/>
              </a:rPr>
              <a:t>Innovation</a:t>
            </a:r>
            <a:r>
              <a:rPr lang="el-GR" sz="1400" i="0" dirty="0">
                <a:solidFill>
                  <a:schemeClr val="tx1"/>
                </a:solidFill>
                <a:latin typeface="Times New Roman"/>
                <a:ea typeface="+mn-lt"/>
                <a:cs typeface="+mn-lt"/>
              </a:rPr>
              <a:t> Fund in 2020, </a:t>
            </a:r>
            <a:r>
              <a:rPr lang="el-GR" sz="1400" i="0" dirty="0" err="1">
                <a:solidFill>
                  <a:schemeClr val="tx1"/>
                </a:solidFill>
                <a:latin typeface="Times New Roman"/>
                <a:ea typeface="+mn-lt"/>
                <a:cs typeface="+mn-lt"/>
              </a:rPr>
              <a:t>boosting</a:t>
            </a:r>
            <a:r>
              <a:rPr lang="el-GR" sz="1400" i="0" dirty="0">
                <a:solidFill>
                  <a:schemeClr val="tx1"/>
                </a:solidFill>
                <a:latin typeface="Times New Roman"/>
                <a:ea typeface="+mn-lt"/>
                <a:cs typeface="+mn-lt"/>
              </a:rPr>
              <a:t> the </a:t>
            </a:r>
            <a:r>
              <a:rPr lang="el-GR" sz="1400" i="0" dirty="0" err="1">
                <a:solidFill>
                  <a:schemeClr val="tx1"/>
                </a:solidFill>
                <a:latin typeface="Times New Roman"/>
                <a:ea typeface="+mn-lt"/>
                <a:cs typeface="+mn-lt"/>
              </a:rPr>
              <a:t>total</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amount</a:t>
            </a:r>
            <a:r>
              <a:rPr lang="el-GR" sz="1400" i="0" dirty="0">
                <a:solidFill>
                  <a:schemeClr val="tx1"/>
                </a:solidFill>
                <a:latin typeface="Times New Roman"/>
                <a:ea typeface="+mn-lt"/>
                <a:cs typeface="+mn-lt"/>
              </a:rPr>
              <a:t> of </a:t>
            </a:r>
            <a:r>
              <a:rPr lang="el-GR" sz="1400" i="0" dirty="0" err="1">
                <a:solidFill>
                  <a:schemeClr val="tx1"/>
                </a:solidFill>
                <a:latin typeface="Times New Roman"/>
                <a:ea typeface="+mn-lt"/>
                <a:cs typeface="+mn-lt"/>
              </a:rPr>
              <a:t>support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a:t>
            </a:r>
            <a:r>
              <a:rPr lang="el-GR" sz="1400" i="0" dirty="0">
                <a:solidFill>
                  <a:schemeClr val="tx1"/>
                </a:solidFill>
                <a:latin typeface="Times New Roman"/>
                <a:ea typeface="+mn-lt"/>
                <a:cs typeface="+mn-lt"/>
              </a:rPr>
              <a:t> €12 </a:t>
            </a:r>
            <a:r>
              <a:rPr lang="el-GR" sz="1400" i="0" dirty="0" err="1">
                <a:solidFill>
                  <a:schemeClr val="tx1"/>
                </a:solidFill>
                <a:latin typeface="Times New Roman"/>
                <a:ea typeface="+mn-lt"/>
                <a:cs typeface="+mn-lt"/>
              </a:rPr>
              <a:t>billion</a:t>
            </a:r>
            <a:r>
              <a:rPr lang="el-GR" sz="1400" i="0" dirty="0">
                <a:solidFill>
                  <a:schemeClr val="tx1"/>
                </a:solidFill>
                <a:latin typeface="Times New Roman"/>
                <a:ea typeface="+mn-lt"/>
                <a:cs typeface="+mn-lt"/>
              </a:rPr>
              <a:t> and </a:t>
            </a:r>
            <a:r>
              <a:rPr lang="el-GR" sz="1400" i="0" dirty="0" err="1">
                <a:solidFill>
                  <a:schemeClr val="tx1"/>
                </a:solidFill>
                <a:latin typeface="Times New Roman"/>
                <a:ea typeface="+mn-lt"/>
                <a:cs typeface="+mn-lt"/>
              </a:rPr>
              <a:t>increasing</a:t>
            </a:r>
            <a:r>
              <a:rPr lang="el-GR" sz="1400" i="0" dirty="0">
                <a:solidFill>
                  <a:schemeClr val="tx1"/>
                </a:solidFill>
                <a:latin typeface="Times New Roman"/>
                <a:ea typeface="+mn-lt"/>
                <a:cs typeface="+mn-lt"/>
              </a:rPr>
              <a:t> the </a:t>
            </a:r>
            <a:r>
              <a:rPr lang="el-GR" sz="1400" i="0" dirty="0" err="1">
                <a:solidFill>
                  <a:schemeClr val="tx1"/>
                </a:solidFill>
                <a:latin typeface="Times New Roman"/>
                <a:ea typeface="+mn-lt"/>
                <a:cs typeface="+mn-lt"/>
              </a:rPr>
              <a:t>number</a:t>
            </a:r>
            <a:r>
              <a:rPr lang="el-GR" sz="1400" i="0" dirty="0">
                <a:solidFill>
                  <a:schemeClr val="tx1"/>
                </a:solidFill>
                <a:latin typeface="Times New Roman"/>
                <a:ea typeface="+mn-lt"/>
                <a:cs typeface="+mn-lt"/>
              </a:rPr>
              <a:t> of </a:t>
            </a:r>
            <a:r>
              <a:rPr lang="el-GR" sz="1400" i="0" dirty="0" err="1">
                <a:solidFill>
                  <a:schemeClr val="tx1"/>
                </a:solidFill>
                <a:latin typeface="Times New Roman"/>
                <a:ea typeface="+mn-lt"/>
                <a:cs typeface="+mn-lt"/>
              </a:rPr>
              <a:t>projects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by</a:t>
            </a:r>
            <a:r>
              <a:rPr lang="el-GR" sz="1400" i="0" dirty="0">
                <a:solidFill>
                  <a:schemeClr val="tx1"/>
                </a:solidFill>
                <a:latin typeface="Times New Roman"/>
                <a:ea typeface="+mn-lt"/>
                <a:cs typeface="+mn-lt"/>
              </a:rPr>
              <a:t> 70%... …The </a:t>
            </a:r>
            <a:r>
              <a:rPr lang="el-GR" sz="1400" i="0" dirty="0" err="1">
                <a:solidFill>
                  <a:schemeClr val="tx1"/>
                </a:solidFill>
                <a:latin typeface="Times New Roman"/>
                <a:ea typeface="+mn-lt"/>
                <a:cs typeface="+mn-lt"/>
              </a:rPr>
              <a:t>selected</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projects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are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set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enter</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into</a:t>
            </a:r>
            <a:r>
              <a:rPr lang="el-GR" sz="1400" i="0" dirty="0">
                <a:solidFill>
                  <a:schemeClr val="tx1"/>
                </a:solidFill>
                <a:latin typeface="Times New Roman"/>
                <a:ea typeface="+mn-lt"/>
                <a:cs typeface="+mn-lt"/>
              </a:rPr>
              <a:t> operation </a:t>
            </a:r>
            <a:r>
              <a:rPr lang="el-GR" sz="1400" i="0" dirty="0" err="1">
                <a:solidFill>
                  <a:schemeClr val="tx1"/>
                </a:solidFill>
                <a:latin typeface="Times New Roman"/>
                <a:ea typeface="+mn-lt"/>
                <a:cs typeface="+mn-lt"/>
              </a:rPr>
              <a:t>before</a:t>
            </a:r>
            <a:r>
              <a:rPr lang="el-GR" sz="1400" i="0" dirty="0">
                <a:solidFill>
                  <a:schemeClr val="tx1"/>
                </a:solidFill>
                <a:latin typeface="Times New Roman"/>
                <a:ea typeface="+mn-lt"/>
                <a:cs typeface="+mn-lt"/>
              </a:rPr>
              <a:t> 2030 and </a:t>
            </a:r>
            <a:r>
              <a:rPr lang="el-GR" sz="1400" i="0" dirty="0" err="1">
                <a:solidFill>
                  <a:schemeClr val="tx1"/>
                </a:solidFill>
                <a:latin typeface="Times New Roman"/>
                <a:ea typeface="+mn-lt"/>
                <a:cs typeface="+mn-lt"/>
              </a:rPr>
              <a:t>over</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their</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first</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ten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years</a:t>
            </a:r>
            <a:r>
              <a:rPr lang="el-GR" sz="1400" i="0" dirty="0">
                <a:solidFill>
                  <a:schemeClr val="tx1"/>
                </a:solidFill>
                <a:latin typeface="Times New Roman"/>
                <a:ea typeface="+mn-lt"/>
                <a:cs typeface="+mn-lt"/>
              </a:rPr>
              <a:t> of operation </a:t>
            </a:r>
            <a:r>
              <a:rPr lang="el-GR" sz="1400" i="0" dirty="0" err="1">
                <a:solidFill>
                  <a:schemeClr val="tx1"/>
                </a:solidFill>
                <a:latin typeface="Times New Roman"/>
                <a:ea typeface="+mn-lt"/>
                <a:cs typeface="+mn-lt"/>
              </a:rPr>
              <a:t>are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expected</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reduce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emissions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by</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about</a:t>
            </a:r>
            <a:r>
              <a:rPr lang="el-GR" sz="1400" i="0" dirty="0">
                <a:solidFill>
                  <a:schemeClr val="tx1"/>
                </a:solidFill>
                <a:latin typeface="Times New Roman"/>
                <a:ea typeface="+mn-lt"/>
                <a:cs typeface="+mn-lt"/>
              </a:rPr>
              <a:t> 476 </a:t>
            </a:r>
            <a:r>
              <a:rPr lang="el-GR" sz="1400" i="0" dirty="0" err="1">
                <a:solidFill>
                  <a:schemeClr val="tx1"/>
                </a:solidFill>
                <a:latin typeface="Times New Roman"/>
                <a:ea typeface="+mn-lt"/>
                <a:cs typeface="+mn-lt"/>
              </a:rPr>
              <a:t>million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tonnes</a:t>
            </a:r>
            <a:r>
              <a:rPr lang="el-GR" sz="1400" i="0" dirty="0">
                <a:solidFill>
                  <a:schemeClr val="tx1"/>
                </a:solidFill>
                <a:latin typeface="Times New Roman"/>
                <a:ea typeface="+mn-lt"/>
                <a:cs typeface="+mn-lt"/>
              </a:rPr>
              <a:t> of CO2 </a:t>
            </a:r>
            <a:r>
              <a:rPr lang="el-GR" sz="1400" i="0" dirty="0" err="1">
                <a:solidFill>
                  <a:schemeClr val="tx1"/>
                </a:solidFill>
                <a:latin typeface="Times New Roman"/>
                <a:ea typeface="+mn-lt"/>
                <a:cs typeface="+mn-lt"/>
              </a:rPr>
              <a:t>equivalent</a:t>
            </a:r>
            <a:r>
              <a:rPr lang="el-GR" sz="1400" i="0" dirty="0">
                <a:solidFill>
                  <a:schemeClr val="tx1"/>
                </a:solidFill>
                <a:latin typeface="Times New Roman"/>
                <a:ea typeface="+mn-lt"/>
                <a:cs typeface="+mn-lt"/>
              </a:rPr>
              <a:t>…"</a:t>
            </a:r>
            <a:endParaRPr lang="el-GR" sz="1400" dirty="0">
              <a:solidFill>
                <a:schemeClr val="tx1"/>
              </a:solidFill>
              <a:latin typeface="Times New Roman"/>
              <a:ea typeface="+mn-lt"/>
              <a:cs typeface="+mn-lt"/>
            </a:endParaRPr>
          </a:p>
          <a:p>
            <a:r>
              <a:rPr lang="el-GR" sz="1400" i="0" dirty="0">
                <a:solidFill>
                  <a:schemeClr val="tx1"/>
                </a:solidFill>
                <a:latin typeface="Times New Roman"/>
                <a:ea typeface="+mn-lt"/>
                <a:cs typeface="+mn-lt"/>
              </a:rPr>
              <a:t> European </a:t>
            </a:r>
            <a:r>
              <a:rPr lang="el-GR" sz="1400" i="0" dirty="0" err="1">
                <a:solidFill>
                  <a:schemeClr val="tx1"/>
                </a:solidFill>
                <a:latin typeface="Times New Roman"/>
                <a:ea typeface="+mn-lt"/>
                <a:cs typeface="+mn-lt"/>
              </a:rPr>
              <a:t>Commision</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Press</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release</a:t>
            </a:r>
            <a:r>
              <a:rPr lang="el-GR" sz="1400" i="0" dirty="0">
                <a:solidFill>
                  <a:schemeClr val="tx1"/>
                </a:solidFill>
                <a:latin typeface="Times New Roman"/>
                <a:ea typeface="+mn-lt"/>
                <a:cs typeface="+mn-lt"/>
              </a:rPr>
              <a:t> </a:t>
            </a:r>
            <a:r>
              <a:rPr lang="el-GR" sz="1400" i="0" dirty="0" err="1">
                <a:solidFill>
                  <a:schemeClr val="tx1"/>
                </a:solidFill>
                <a:latin typeface="Times New Roman"/>
                <a:ea typeface="+mn-lt"/>
                <a:cs typeface="+mn-lt"/>
              </a:rPr>
              <a:t>Oct</a:t>
            </a:r>
            <a:r>
              <a:rPr lang="el-GR" sz="1400" i="0" dirty="0">
                <a:solidFill>
                  <a:schemeClr val="tx1"/>
                </a:solidFill>
                <a:latin typeface="Times New Roman"/>
                <a:ea typeface="+mn-lt"/>
                <a:cs typeface="+mn-lt"/>
              </a:rPr>
              <a:t> 23, 2024</a:t>
            </a:r>
            <a:endParaRPr lang="el-GR" sz="1400" dirty="0">
              <a:solidFill>
                <a:schemeClr val="tx1"/>
              </a:solidFill>
              <a:latin typeface="Times New Roman"/>
            </a:endParaRPr>
          </a:p>
        </p:txBody>
      </p:sp>
    </p:spTree>
    <p:extLst>
      <p:ext uri="{BB962C8B-B14F-4D97-AF65-F5344CB8AC3E}">
        <p14:creationId xmlns:p14="http://schemas.microsoft.com/office/powerpoint/2010/main" val="2696764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DCB0F1-5FB1-EE75-8A8D-D20E206690BC}"/>
              </a:ext>
            </a:extLst>
          </p:cNvPr>
          <p:cNvSpPr>
            <a:spLocks noGrp="1"/>
          </p:cNvSpPr>
          <p:nvPr>
            <p:ph type="title"/>
          </p:nvPr>
        </p:nvSpPr>
        <p:spPr>
          <a:xfrm>
            <a:off x="4356853" y="555819"/>
            <a:ext cx="3470188" cy="568780"/>
          </a:xfrm>
        </p:spPr>
        <p:txBody>
          <a:bodyPr>
            <a:normAutofit fontScale="90000"/>
          </a:bodyPr>
          <a:lstStyle/>
          <a:p>
            <a:r>
              <a:rPr lang="el-GR" dirty="0"/>
              <a:t>6.  </a:t>
            </a:r>
            <a:r>
              <a:rPr lang="el-GR" u="sng" dirty="0"/>
              <a:t>ΒΙΒΛΙΟΓΡΑΦΙΑ</a:t>
            </a:r>
          </a:p>
        </p:txBody>
      </p:sp>
      <p:sp>
        <p:nvSpPr>
          <p:cNvPr id="3" name="Θέση περιεχομένου 2">
            <a:extLst>
              <a:ext uri="{FF2B5EF4-FFF2-40B4-BE49-F238E27FC236}">
                <a16:creationId xmlns:a16="http://schemas.microsoft.com/office/drawing/2014/main" id="{C46C24F4-E4C3-5EC2-CF1B-20530446C203}"/>
              </a:ext>
            </a:extLst>
          </p:cNvPr>
          <p:cNvSpPr>
            <a:spLocks noGrp="1"/>
          </p:cNvSpPr>
          <p:nvPr>
            <p:ph idx="1"/>
          </p:nvPr>
        </p:nvSpPr>
        <p:spPr>
          <a:xfrm>
            <a:off x="545463" y="1444623"/>
            <a:ext cx="10750489" cy="4714456"/>
          </a:xfrm>
        </p:spPr>
        <p:txBody>
          <a:bodyPr vert="horz" lIns="91440" tIns="45720" rIns="91440" bIns="45720" rtlCol="0" anchor="t">
            <a:normAutofit fontScale="92500" lnSpcReduction="10000"/>
          </a:bodyPr>
          <a:lstStyle/>
          <a:p>
            <a:r>
              <a:rPr lang="el-GR" dirty="0">
                <a:ea typeface="+mn-lt"/>
                <a:cs typeface="+mn-lt"/>
                <a:hlinkClick r:id="rId2"/>
              </a:rPr>
              <a:t>(PDF) Overall Approach of the EU in the Question of Emissions: EU Emissions Trading System and CO2 Taxation</a:t>
            </a:r>
          </a:p>
          <a:p>
            <a:r>
              <a:rPr lang="el-GR" dirty="0">
                <a:ea typeface="+mn-lt"/>
                <a:cs typeface="+mn-lt"/>
                <a:hlinkClick r:id="rId3"/>
              </a:rPr>
              <a:t>Chart of the Month – May 2023</a:t>
            </a:r>
          </a:p>
          <a:p>
            <a:r>
              <a:rPr lang="el-GR" dirty="0">
                <a:ea typeface="+mn-lt"/>
                <a:cs typeface="+mn-lt"/>
                <a:hlinkClick r:id="rId4"/>
              </a:rPr>
              <a:t>Σύστημα εμπορίας εκπομπών της ΕΕ | EUR-Lex</a:t>
            </a:r>
            <a:endParaRPr lang="el-GR" dirty="0">
              <a:ea typeface="+mn-lt"/>
              <a:cs typeface="+mn-lt"/>
            </a:endParaRPr>
          </a:p>
          <a:p>
            <a:r>
              <a:rPr lang="el-GR" dirty="0">
                <a:ea typeface="+mn-lt"/>
                <a:cs typeface="+mn-lt"/>
                <a:hlinkClick r:id="rId5"/>
              </a:rPr>
              <a:t>The EU Emissions Trading System in 2021: trends and projections — European Environment Agency</a:t>
            </a:r>
          </a:p>
          <a:p>
            <a:r>
              <a:rPr lang="el-GR" dirty="0">
                <a:ea typeface="+mn-lt"/>
                <a:cs typeface="+mn-lt"/>
                <a:hlinkClick r:id="rId6"/>
              </a:rPr>
              <a:t>blg-952997.pdf</a:t>
            </a:r>
          </a:p>
          <a:p>
            <a:r>
              <a:rPr lang="el-GR" dirty="0">
                <a:ea typeface="+mn-lt"/>
                <a:cs typeface="+mn-lt"/>
                <a:hlinkClick r:id="rId7"/>
              </a:rPr>
              <a:t>Development of EU ETS (2005-2020) - European Commission</a:t>
            </a:r>
            <a:endParaRPr lang="el-GR" dirty="0">
              <a:ea typeface="+mn-lt"/>
              <a:cs typeface="+mn-lt"/>
            </a:endParaRPr>
          </a:p>
          <a:p>
            <a:r>
              <a:rPr lang="el-GR" dirty="0">
                <a:ea typeface="+mn-lt"/>
                <a:cs typeface="+mn-lt"/>
                <a:hlinkClick r:id="rId8"/>
              </a:rPr>
              <a:t>Review of the EU ETS</a:t>
            </a:r>
            <a:endParaRPr lang="el-GR" dirty="0">
              <a:ea typeface="+mn-lt"/>
              <a:cs typeface="+mn-lt"/>
            </a:endParaRPr>
          </a:p>
          <a:p>
            <a:r>
              <a:rPr lang="el-GR" dirty="0">
                <a:ea typeface="+mn-lt"/>
                <a:cs typeface="+mn-lt"/>
                <a:hlinkClick r:id="rId9"/>
              </a:rPr>
              <a:t>(PDF) A Comparative Analysis of the Trading Behavior of the Participants in the first three Phases of the EU Emissions Trading System</a:t>
            </a:r>
            <a:endParaRPr lang="el-GR" dirty="0">
              <a:ea typeface="+mn-lt"/>
              <a:cs typeface="+mn-lt"/>
            </a:endParaRPr>
          </a:p>
          <a:p>
            <a:r>
              <a:rPr lang="el-GR" dirty="0">
                <a:ea typeface="+mn-lt"/>
                <a:cs typeface="+mn-lt"/>
                <a:hlinkClick r:id="rId10"/>
              </a:rPr>
              <a:t>Homaio - What is the forecast for the EU ETS prices for 2024 and beyond?</a:t>
            </a:r>
            <a:endParaRPr lang="el-GR" dirty="0">
              <a:ea typeface="+mn-lt"/>
              <a:cs typeface="+mn-lt"/>
            </a:endParaRPr>
          </a:p>
          <a:p>
            <a:r>
              <a:rPr lang="el-GR" dirty="0">
                <a:ea typeface="+mn-lt"/>
                <a:cs typeface="+mn-lt"/>
                <a:hlinkClick r:id="rId11"/>
              </a:rPr>
              <a:t>The impact of the European Union emissions trading system on carbon dioxide emissions: a matrix completion analysis | Scientific Reports</a:t>
            </a:r>
            <a:endParaRPr lang="el-GR" dirty="0">
              <a:ea typeface="+mn-lt"/>
              <a:cs typeface="+mn-lt"/>
            </a:endParaRPr>
          </a:p>
          <a:p>
            <a:r>
              <a:rPr lang="el-GR" dirty="0">
                <a:ea typeface="+mn-lt"/>
                <a:cs typeface="+mn-lt"/>
                <a:hlinkClick r:id="rId12"/>
              </a:rPr>
              <a:t>Μεταρρύθμιση του συστήματος εμπορίας δικαιωμάτων εκπομπών της ΕΕ - Consilium</a:t>
            </a:r>
            <a:endParaRPr lang="el-GR" dirty="0">
              <a:ea typeface="+mn-lt"/>
              <a:cs typeface="+mn-lt"/>
            </a:endParaRPr>
          </a:p>
          <a:p>
            <a:pPr marL="0" indent="0">
              <a:buNone/>
            </a:pPr>
            <a:endParaRPr lang="el-GR" dirty="0">
              <a:ea typeface="+mn-lt"/>
              <a:cs typeface="+mn-lt"/>
            </a:endParaRPr>
          </a:p>
          <a:p>
            <a:endParaRPr lang="el-GR" dirty="0">
              <a:ea typeface="+mn-lt"/>
              <a:cs typeface="+mn-lt"/>
            </a:endParaRPr>
          </a:p>
          <a:p>
            <a:endParaRPr lang="el-GR" dirty="0">
              <a:ea typeface="+mn-lt"/>
              <a:cs typeface="+mn-lt"/>
            </a:endParaRPr>
          </a:p>
        </p:txBody>
      </p:sp>
      <p:sp>
        <p:nvSpPr>
          <p:cNvPr id="4" name="Θέση ημερομηνίας 3">
            <a:extLst>
              <a:ext uri="{FF2B5EF4-FFF2-40B4-BE49-F238E27FC236}">
                <a16:creationId xmlns:a16="http://schemas.microsoft.com/office/drawing/2014/main" id="{562BC262-2F86-CF27-D8D9-9CBA26A7FCB6}"/>
              </a:ext>
            </a:extLst>
          </p:cNvPr>
          <p:cNvSpPr>
            <a:spLocks noGrp="1"/>
          </p:cNvSpPr>
          <p:nvPr>
            <p:ph type="dt" sz="half" idx="10"/>
          </p:nvPr>
        </p:nvSpPr>
        <p:spPr/>
        <p:txBody>
          <a:bodyPr/>
          <a:lstStyle/>
          <a:p>
            <a:fld id="{2BF9D1DF-FE59-40AB-8FE4-55AF68620BDA}" type="datetime1">
              <a:rPr/>
              <a:t>12/11/2024</a:t>
            </a:fld>
            <a:endParaRPr lang="en-US" dirty="0"/>
          </a:p>
        </p:txBody>
      </p:sp>
      <p:sp>
        <p:nvSpPr>
          <p:cNvPr id="5" name="Θέση υποσέλιδου 4">
            <a:extLst>
              <a:ext uri="{FF2B5EF4-FFF2-40B4-BE49-F238E27FC236}">
                <a16:creationId xmlns:a16="http://schemas.microsoft.com/office/drawing/2014/main" id="{AE7B15B4-143A-92C6-0233-BAFB46AB87EE}"/>
              </a:ext>
            </a:extLst>
          </p:cNvPr>
          <p:cNvSpPr>
            <a:spLocks noGrp="1"/>
          </p:cNvSpPr>
          <p:nvPr>
            <p:ph type="ftr" sz="quarter" idx="11"/>
          </p:nvPr>
        </p:nvSpPr>
        <p:spPr/>
        <p:txBody>
          <a:bodyPr/>
          <a:lstStyle/>
          <a:p>
            <a:r>
              <a:rPr lang="en-US" dirty="0"/>
              <a:t>
              </a:t>
            </a:r>
          </a:p>
        </p:txBody>
      </p:sp>
      <p:sp>
        <p:nvSpPr>
          <p:cNvPr id="6" name="Θέση αριθμού διαφάνειας 5">
            <a:extLst>
              <a:ext uri="{FF2B5EF4-FFF2-40B4-BE49-F238E27FC236}">
                <a16:creationId xmlns:a16="http://schemas.microsoft.com/office/drawing/2014/main" id="{2F413360-3C37-C4B7-6AEB-662014F54D11}"/>
              </a:ext>
            </a:extLst>
          </p:cNvPr>
          <p:cNvSpPr>
            <a:spLocks noGrp="1"/>
          </p:cNvSpPr>
          <p:nvPr>
            <p:ph type="sldNum" sz="quarter" idx="12"/>
          </p:nvPr>
        </p:nvSpPr>
        <p:spPr/>
        <p:txBody>
          <a:bodyPr/>
          <a:lstStyle/>
          <a:p>
            <a:fld id="{5E4DE196-8A13-4FF7-A07E-102851959EAB}" type="slidenum">
              <a:rPr lang="en-US" dirty="0"/>
              <a:t>17</a:t>
            </a:fld>
            <a:endParaRPr lang="en-US" dirty="0"/>
          </a:p>
        </p:txBody>
      </p:sp>
    </p:spTree>
    <p:extLst>
      <p:ext uri="{BB962C8B-B14F-4D97-AF65-F5344CB8AC3E}">
        <p14:creationId xmlns:p14="http://schemas.microsoft.com/office/powerpoint/2010/main" val="1681679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152CD-4C4C-9E44-BE9B-72AB9835E6A9}"/>
              </a:ext>
            </a:extLst>
          </p:cNvPr>
          <p:cNvSpPr>
            <a:spLocks noGrp="1"/>
          </p:cNvSpPr>
          <p:nvPr>
            <p:ph type="ctrTitle"/>
          </p:nvPr>
        </p:nvSpPr>
        <p:spPr>
          <a:xfrm>
            <a:off x="3870326" y="539751"/>
            <a:ext cx="4694540" cy="2082226"/>
          </a:xfrm>
        </p:spPr>
        <p:txBody>
          <a:bodyPr/>
          <a:lstStyle/>
          <a:p>
            <a:r>
              <a:rPr lang="en-US" dirty="0"/>
              <a:t>Thank you for your time!</a:t>
            </a:r>
          </a:p>
        </p:txBody>
      </p:sp>
    </p:spTree>
    <p:extLst>
      <p:ext uri="{BB962C8B-B14F-4D97-AF65-F5344CB8AC3E}">
        <p14:creationId xmlns:p14="http://schemas.microsoft.com/office/powerpoint/2010/main" val="3684793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B14C0111-86AA-B377-753D-02A3CA89F8E6}"/>
              </a:ext>
            </a:extLst>
          </p:cNvPr>
          <p:cNvSpPr>
            <a:spLocks noGrp="1"/>
          </p:cNvSpPr>
          <p:nvPr>
            <p:ph type="title"/>
          </p:nvPr>
        </p:nvSpPr>
        <p:spPr>
          <a:xfrm>
            <a:off x="905618" y="1253894"/>
            <a:ext cx="4983807" cy="463687"/>
          </a:xfrm>
          <a:noFill/>
          <a:ln>
            <a:noFill/>
          </a:ln>
        </p:spPr>
        <p:txBody>
          <a:bodyPr/>
          <a:lstStyle/>
          <a:p>
            <a:r>
              <a:rPr lang="en-US" sz="2000" b="1" i="1" dirty="0">
                <a:solidFill>
                  <a:srgbClr val="258A52"/>
                </a:solidFill>
                <a:latin typeface="Rockwell Nova Light"/>
                <a:cs typeface="Times New Roman"/>
              </a:rPr>
              <a:t>ΠΙΝΑΚΑΣ ΠΕΡΙΕΧΟΜΕΝΩΝ</a:t>
            </a:r>
          </a:p>
        </p:txBody>
      </p:sp>
      <p:sp>
        <p:nvSpPr>
          <p:cNvPr id="3" name="Θέση περιεχομένου 2">
            <a:extLst>
              <a:ext uri="{FF2B5EF4-FFF2-40B4-BE49-F238E27FC236}">
                <a16:creationId xmlns:a16="http://schemas.microsoft.com/office/drawing/2014/main" id="{1B28E729-E88A-DC04-4B8E-A3774E203B59}"/>
              </a:ext>
            </a:extLst>
          </p:cNvPr>
          <p:cNvSpPr>
            <a:spLocks noGrp="1"/>
          </p:cNvSpPr>
          <p:nvPr>
            <p:ph idx="1"/>
          </p:nvPr>
        </p:nvSpPr>
        <p:spPr>
          <a:xfrm>
            <a:off x="232788" y="2605056"/>
            <a:ext cx="6329460" cy="4250174"/>
          </a:xfrm>
        </p:spPr>
        <p:txBody>
          <a:bodyPr vert="horz" lIns="91440" tIns="45720" rIns="91440" bIns="45720" rtlCol="0" anchor="t">
            <a:noAutofit/>
          </a:bodyPr>
          <a:lstStyle/>
          <a:p>
            <a:pPr marL="457200" indent="-457200">
              <a:buAutoNum type="arabicParenR"/>
            </a:pPr>
            <a:r>
              <a:rPr lang="el-GR" sz="2000" dirty="0">
                <a:solidFill>
                  <a:schemeClr val="bg2">
                    <a:lumMod val="49000"/>
                  </a:schemeClr>
                </a:solidFill>
                <a:latin typeface="Times New Roman"/>
                <a:cs typeface="Times New Roman"/>
              </a:rPr>
              <a:t>Ιστορική Ανασκόπηση</a:t>
            </a:r>
          </a:p>
          <a:p>
            <a:pPr marL="457200" indent="-457200">
              <a:buClr>
                <a:srgbClr val="EF8C6A"/>
              </a:buClr>
              <a:buAutoNum type="arabicParenR"/>
            </a:pPr>
            <a:r>
              <a:rPr lang="el-GR" sz="2000" dirty="0">
                <a:solidFill>
                  <a:schemeClr val="bg2">
                    <a:lumMod val="49000"/>
                  </a:schemeClr>
                </a:solidFill>
                <a:latin typeface="Times New Roman"/>
                <a:cs typeface="Times New Roman"/>
              </a:rPr>
              <a:t>Έννοια Συστήματος Εμπορεύσιμων Δικαιωμάτων Εκπομπών - Λειτουργία </a:t>
            </a:r>
            <a:endParaRPr lang="el-GR">
              <a:solidFill>
                <a:schemeClr val="bg2">
                  <a:lumMod val="49000"/>
                </a:schemeClr>
              </a:solidFill>
              <a:latin typeface="Avenir Next LT Pro Light"/>
              <a:cs typeface="Times New Roman"/>
            </a:endParaRPr>
          </a:p>
          <a:p>
            <a:pPr marL="457200" indent="-457200">
              <a:buClr>
                <a:srgbClr val="EF8C6A"/>
              </a:buClr>
              <a:buAutoNum type="arabicParenR"/>
            </a:pPr>
            <a:r>
              <a:rPr lang="el-GR" sz="2000" dirty="0">
                <a:solidFill>
                  <a:schemeClr val="bg2">
                    <a:lumMod val="49000"/>
                  </a:schemeClr>
                </a:solidFill>
                <a:latin typeface="Times New Roman"/>
                <a:cs typeface="Times New Roman"/>
              </a:rPr>
              <a:t>Οικονομική Αποτίμηση      </a:t>
            </a:r>
            <a:endParaRPr lang="el-GR">
              <a:solidFill>
                <a:schemeClr val="bg2">
                  <a:lumMod val="49000"/>
                </a:schemeClr>
              </a:solidFill>
            </a:endParaRPr>
          </a:p>
          <a:p>
            <a:pPr marL="457200" indent="-457200">
              <a:buClr>
                <a:srgbClr val="EF8C6A"/>
              </a:buClr>
              <a:buAutoNum type="arabicParenR"/>
            </a:pPr>
            <a:r>
              <a:rPr lang="el-GR" sz="2000" dirty="0">
                <a:solidFill>
                  <a:schemeClr val="bg2">
                    <a:lumMod val="49000"/>
                  </a:schemeClr>
                </a:solidFill>
                <a:latin typeface="Times New Roman"/>
                <a:cs typeface="Times New Roman"/>
              </a:rPr>
              <a:t>Επέκταση του ETS:  Πράσινη Συμφωνία </a:t>
            </a:r>
            <a:endParaRPr lang="el-GR">
              <a:solidFill>
                <a:schemeClr val="bg2">
                  <a:lumMod val="49000"/>
                </a:schemeClr>
              </a:solidFill>
            </a:endParaRPr>
          </a:p>
          <a:p>
            <a:pPr marL="457200" indent="-457200">
              <a:buClr>
                <a:srgbClr val="EF8C6A"/>
              </a:buClr>
              <a:buAutoNum type="arabicParenR"/>
            </a:pPr>
            <a:r>
              <a:rPr lang="el-GR" sz="2000" dirty="0">
                <a:solidFill>
                  <a:schemeClr val="bg2">
                    <a:lumMod val="49000"/>
                  </a:schemeClr>
                </a:solidFill>
                <a:latin typeface="Times New Roman"/>
                <a:cs typeface="Times New Roman"/>
              </a:rPr>
              <a:t>Επικαιρότητα</a:t>
            </a:r>
          </a:p>
          <a:p>
            <a:pPr marL="457200" indent="-457200">
              <a:buClr>
                <a:srgbClr val="EF8C6A"/>
              </a:buClr>
              <a:buAutoNum type="arabicParenR"/>
            </a:pPr>
            <a:r>
              <a:rPr lang="el-GR" sz="2000" dirty="0">
                <a:solidFill>
                  <a:schemeClr val="bg2">
                    <a:lumMod val="49000"/>
                  </a:schemeClr>
                </a:solidFill>
                <a:latin typeface="Times New Roman"/>
                <a:cs typeface="Times New Roman"/>
              </a:rPr>
              <a:t>Βιβλιογραφία</a:t>
            </a:r>
          </a:p>
          <a:p>
            <a:pPr marL="0" indent="0">
              <a:buClr>
                <a:srgbClr val="D34817">
                  <a:lumMod val="60000"/>
                  <a:lumOff val="40000"/>
                </a:srgbClr>
              </a:buClr>
              <a:buNone/>
            </a:pPr>
            <a:endParaRPr lang="el-GR" sz="2000">
              <a:solidFill>
                <a:srgbClr val="FFFFFF">
                  <a:alpha val="70000"/>
                </a:srgbClr>
              </a:solidFill>
              <a:latin typeface="Times New Roman"/>
              <a:cs typeface="Times New Roman"/>
            </a:endParaRPr>
          </a:p>
          <a:p>
            <a:pPr marL="0" indent="0">
              <a:buClr>
                <a:srgbClr val="EF8C6A"/>
              </a:buClr>
              <a:buNone/>
            </a:pPr>
            <a:endParaRPr lang="el-GR" sz="2000">
              <a:solidFill>
                <a:srgbClr val="FFFFFF">
                  <a:alpha val="70000"/>
                </a:srgbClr>
              </a:solidFill>
              <a:latin typeface="Times New Roman"/>
              <a:cs typeface="Times New Roman"/>
            </a:endParaRPr>
          </a:p>
          <a:p>
            <a:pPr marL="0" indent="0">
              <a:buNone/>
            </a:pPr>
            <a:r>
              <a:rPr lang="el-GR" sz="2000" dirty="0">
                <a:solidFill>
                  <a:srgbClr val="FFFFFF">
                    <a:alpha val="70000"/>
                  </a:srgbClr>
                </a:solidFill>
                <a:latin typeface="Times New Roman"/>
                <a:cs typeface="Times New Roman"/>
              </a:rPr>
              <a:t>   </a:t>
            </a:r>
          </a:p>
          <a:p>
            <a:pPr marL="0" indent="0">
              <a:buNone/>
            </a:pPr>
            <a:r>
              <a:rPr lang="el-GR" sz="2000" dirty="0">
                <a:solidFill>
                  <a:srgbClr val="FFFFFF">
                    <a:alpha val="70000"/>
                  </a:srgbClr>
                </a:solidFill>
                <a:latin typeface="Times New Roman"/>
                <a:cs typeface="Times New Roman"/>
              </a:rPr>
              <a:t> </a:t>
            </a:r>
          </a:p>
          <a:p>
            <a:pPr marL="0" indent="0">
              <a:buClr>
                <a:srgbClr val="D34817">
                  <a:lumMod val="60000"/>
                  <a:lumOff val="40000"/>
                </a:srgbClr>
              </a:buClr>
              <a:buNone/>
            </a:pPr>
            <a:endParaRPr lang="el-GR" sz="2000">
              <a:solidFill>
                <a:srgbClr val="FFFFFF">
                  <a:alpha val="70000"/>
                </a:srgbClr>
              </a:solidFill>
              <a:latin typeface="Times New Roman"/>
              <a:cs typeface="Times New Roman"/>
            </a:endParaRPr>
          </a:p>
          <a:p>
            <a:pPr marL="0" indent="0">
              <a:buClr>
                <a:srgbClr val="EF8C6A"/>
              </a:buClr>
              <a:buNone/>
            </a:pPr>
            <a:endParaRPr lang="el-GR" sz="2000">
              <a:solidFill>
                <a:srgbClr val="FFFFFF">
                  <a:alpha val="70000"/>
                </a:srgbClr>
              </a:solidFill>
              <a:latin typeface="Times New Roman"/>
              <a:cs typeface="Times New Roman"/>
            </a:endParaRPr>
          </a:p>
          <a:p>
            <a:pPr marL="359410" indent="-359410">
              <a:buClr>
                <a:srgbClr val="EF8C6A"/>
              </a:buClr>
              <a:buAutoNum type="arabicParenR"/>
            </a:pPr>
            <a:endParaRPr lang="el-GR" sz="2000">
              <a:solidFill>
                <a:srgbClr val="FFFFFF">
                  <a:alpha val="70000"/>
                </a:srgbClr>
              </a:solidFill>
              <a:latin typeface="Times New Roman"/>
              <a:cs typeface="Times New Roman"/>
            </a:endParaRPr>
          </a:p>
          <a:p>
            <a:pPr marL="0" indent="0">
              <a:buClr>
                <a:srgbClr val="EF8C6A"/>
              </a:buClr>
              <a:buNone/>
            </a:pPr>
            <a:endParaRPr lang="el-GR" sz="2000">
              <a:solidFill>
                <a:srgbClr val="FFFFFF">
                  <a:alpha val="70000"/>
                </a:srgbClr>
              </a:solidFill>
              <a:latin typeface="Times New Roman"/>
              <a:cs typeface="Times New Roman"/>
            </a:endParaRPr>
          </a:p>
          <a:p>
            <a:pPr marL="0" indent="0">
              <a:buClr>
                <a:srgbClr val="EF8C6A"/>
              </a:buClr>
              <a:buNone/>
            </a:pPr>
            <a:endParaRPr lang="el-GR" sz="2000">
              <a:solidFill>
                <a:srgbClr val="FFFFFF">
                  <a:alpha val="70000"/>
                </a:srgbClr>
              </a:solidFill>
              <a:latin typeface="Times New Roman"/>
              <a:cs typeface="Times New Roman"/>
            </a:endParaRPr>
          </a:p>
        </p:txBody>
      </p:sp>
      <p:pic>
        <p:nvPicPr>
          <p:cNvPr id="2" name="Εικόνα 1" descr="Εικόνα που περιέχει ανεμόμυλος, ζωγραφιά, εικονογράφηση&#10;&#10;Περιγραφή που δημιουργήθηκε αυτόματα">
            <a:extLst>
              <a:ext uri="{FF2B5EF4-FFF2-40B4-BE49-F238E27FC236}">
                <a16:creationId xmlns:a16="http://schemas.microsoft.com/office/drawing/2014/main" id="{64CE795D-6C54-8017-A817-6C74B012D56D}"/>
              </a:ext>
            </a:extLst>
          </p:cNvPr>
          <p:cNvPicPr>
            <a:picLocks noChangeAspect="1"/>
          </p:cNvPicPr>
          <p:nvPr/>
        </p:nvPicPr>
        <p:blipFill>
          <a:blip r:embed="rId3"/>
          <a:stretch>
            <a:fillRect/>
          </a:stretch>
        </p:blipFill>
        <p:spPr>
          <a:xfrm>
            <a:off x="7031182" y="2606972"/>
            <a:ext cx="4805796" cy="2648511"/>
          </a:xfrm>
          <a:prstGeom prst="rect">
            <a:avLst/>
          </a:prstGeom>
        </p:spPr>
      </p:pic>
    </p:spTree>
    <p:extLst>
      <p:ext uri="{BB962C8B-B14F-4D97-AF65-F5344CB8AC3E}">
        <p14:creationId xmlns:p14="http://schemas.microsoft.com/office/powerpoint/2010/main" val="414868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6F888D-4292-DCED-8DDE-8B4E20794D03}"/>
              </a:ext>
            </a:extLst>
          </p:cNvPr>
          <p:cNvSpPr txBox="1"/>
          <p:nvPr/>
        </p:nvSpPr>
        <p:spPr>
          <a:xfrm>
            <a:off x="1002151" y="860964"/>
            <a:ext cx="877043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l-GR" sz="2400" u="sng">
                <a:solidFill>
                  <a:srgbClr val="258A52"/>
                </a:solidFill>
                <a:latin typeface="Rockwell Nova Light"/>
                <a:cs typeface="Times New Roman"/>
              </a:rPr>
              <a:t>Η ΘΕΣΠΙΣΗ ΤΟΥ ΕΡΓΑΛΕΙΟΥ</a:t>
            </a:r>
            <a:endParaRPr lang="el-GR">
              <a:solidFill>
                <a:srgbClr val="258A52"/>
              </a:solidFill>
              <a:latin typeface="Rockwell Nova Light"/>
            </a:endParaRPr>
          </a:p>
        </p:txBody>
      </p:sp>
      <p:sp>
        <p:nvSpPr>
          <p:cNvPr id="8" name="TextBox 7">
            <a:extLst>
              <a:ext uri="{FF2B5EF4-FFF2-40B4-BE49-F238E27FC236}">
                <a16:creationId xmlns:a16="http://schemas.microsoft.com/office/drawing/2014/main" id="{05626F02-60F8-D9FB-9F47-4E5CAB638EE9}"/>
              </a:ext>
            </a:extLst>
          </p:cNvPr>
          <p:cNvSpPr txBox="1"/>
          <p:nvPr/>
        </p:nvSpPr>
        <p:spPr>
          <a:xfrm>
            <a:off x="1000124" y="1558113"/>
            <a:ext cx="10525125" cy="187743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Ø"/>
            </a:pPr>
            <a:r>
              <a:rPr lang="el-GR" dirty="0">
                <a:latin typeface="Times New Roman"/>
                <a:cs typeface="Times New Roman"/>
              </a:rPr>
              <a:t>Συνδιάσκεψη του Ρίο 1992</a:t>
            </a:r>
            <a:r>
              <a:rPr lang="el-GR" sz="1200" dirty="0">
                <a:latin typeface="Times New Roman"/>
                <a:cs typeface="Times New Roman"/>
              </a:rPr>
              <a:t> </a:t>
            </a:r>
            <a:r>
              <a:rPr lang="el-GR" sz="2400" dirty="0">
                <a:latin typeface="Times New Roman"/>
                <a:cs typeface="Lucida Sans Unicode"/>
              </a:rPr>
              <a:t>→ </a:t>
            </a:r>
            <a:r>
              <a:rPr lang="el-GR" dirty="0">
                <a:latin typeface="Times New Roman"/>
                <a:cs typeface="Lucida Sans Unicode"/>
              </a:rPr>
              <a:t>Σύμβαση Πλαίσιο για την Κλιματική Αλλαγή που εξειδικεύεται από το Πρωτόκολλο του Κιότο= καθοριστικός παράγοντας διαμόρφωσης και εξέλιξης της σύγχρονης κλιματικής πολιτικής, χάρη στην θέσπιση διαφοροποιημένων εθνικών ποσοτικών στόχων μείωσης των αερίων του θερμοκηπίου. Δεύτερη μεγάλη συνεισφορά= υιοθέτηση οικονομικών εργαλείων που αντανακλούν τους μηχανισμούς της αγοράς, όπως το σύστημα των εμπορεύσιμων δικαιωμάτων εκπομπών.</a:t>
            </a:r>
          </a:p>
          <a:p>
            <a:pPr marL="342900" indent="-342900">
              <a:buFont typeface="Wingdings"/>
              <a:buChar char="Ø"/>
            </a:pPr>
            <a:endParaRPr lang="el-GR" sz="2000" dirty="0">
              <a:latin typeface="Times New Roman"/>
              <a:cs typeface="Lucida Sans Unicode"/>
            </a:endParaRPr>
          </a:p>
        </p:txBody>
      </p:sp>
      <p:sp>
        <p:nvSpPr>
          <p:cNvPr id="10" name="TextBox 9">
            <a:extLst>
              <a:ext uri="{FF2B5EF4-FFF2-40B4-BE49-F238E27FC236}">
                <a16:creationId xmlns:a16="http://schemas.microsoft.com/office/drawing/2014/main" id="{E896934C-E7C1-91BE-0346-15C5F1680A9D}"/>
              </a:ext>
            </a:extLst>
          </p:cNvPr>
          <p:cNvSpPr txBox="1"/>
          <p:nvPr/>
        </p:nvSpPr>
        <p:spPr>
          <a:xfrm>
            <a:off x="989102" y="3565979"/>
            <a:ext cx="10539555"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Ø"/>
            </a:pPr>
            <a:r>
              <a:rPr lang="el-GR" dirty="0">
                <a:latin typeface="Times New Roman"/>
                <a:cs typeface="Times New Roman"/>
              </a:rPr>
              <a:t>Οδηγία 2003/87/ΕΚ</a:t>
            </a:r>
            <a:r>
              <a:rPr lang="el-GR" dirty="0"/>
              <a:t> </a:t>
            </a:r>
            <a:r>
              <a:rPr lang="el-GR" sz="2400" dirty="0">
                <a:latin typeface="Times New Roman"/>
                <a:cs typeface="Times New Roman"/>
              </a:rPr>
              <a:t>→</a:t>
            </a:r>
            <a:r>
              <a:rPr lang="el-GR" dirty="0">
                <a:latin typeface="Times New Roman"/>
                <a:cs typeface="Times New Roman"/>
              </a:rPr>
              <a:t> Ενσωμάτωση του συστήματος στην ευρωπαϊκή έννομη τάξη, δημιουργία του ETS και εφαρμογή του αρχικά σε δύο προβλεπόμενες φάσεις:</a:t>
            </a:r>
            <a:endParaRPr lang="el-GR">
              <a:latin typeface="Avenir Next LT Pro Light"/>
              <a:cs typeface="Times New Roman"/>
            </a:endParaRPr>
          </a:p>
          <a:p>
            <a:r>
              <a:rPr lang="el-GR" dirty="0">
                <a:latin typeface="Times New Roman"/>
                <a:cs typeface="Times New Roman"/>
              </a:rPr>
              <a:t>      1η Φάση (2005-2007)</a:t>
            </a:r>
            <a:endParaRPr lang="el-GR">
              <a:latin typeface="Avenir Next LT Pro Light"/>
              <a:cs typeface="Times New Roman"/>
            </a:endParaRPr>
          </a:p>
          <a:p>
            <a:r>
              <a:rPr lang="el-GR" dirty="0">
                <a:latin typeface="Times New Roman"/>
                <a:cs typeface="Times New Roman"/>
              </a:rPr>
              <a:t>      2η Φάση (2008-2012)</a:t>
            </a:r>
            <a:endParaRPr lang="el-GR"/>
          </a:p>
          <a:p>
            <a:pPr marL="342900" indent="-342900">
              <a:buFont typeface="Wingdings"/>
              <a:buChar char="Ø"/>
            </a:pPr>
            <a:endParaRPr lang="el-GR" dirty="0">
              <a:latin typeface="Times New Roman"/>
              <a:cs typeface="Times New Roman"/>
            </a:endParaRPr>
          </a:p>
          <a:p>
            <a:pPr marL="342900" indent="-342900">
              <a:buFont typeface="Wingdings"/>
              <a:buChar char="Ø"/>
            </a:pPr>
            <a:r>
              <a:rPr lang="el-GR" dirty="0">
                <a:latin typeface="Times New Roman"/>
                <a:ea typeface="+mn-lt"/>
                <a:cs typeface="Times New Roman"/>
              </a:rPr>
              <a:t>Αναθεώρηση της αρχικής οδηγίας</a:t>
            </a:r>
            <a:r>
              <a:rPr lang="el-GR" dirty="0">
                <a:latin typeface="Times New Roman"/>
                <a:ea typeface="+mn-lt"/>
                <a:cs typeface="+mn-lt"/>
              </a:rPr>
              <a:t> </a:t>
            </a:r>
            <a:r>
              <a:rPr lang="el-GR" sz="2400" dirty="0">
                <a:latin typeface="Times New Roman"/>
                <a:ea typeface="+mn-lt"/>
                <a:cs typeface="Times New Roman"/>
              </a:rPr>
              <a:t>→ </a:t>
            </a:r>
            <a:r>
              <a:rPr lang="el-GR" dirty="0">
                <a:latin typeface="Times New Roman"/>
                <a:ea typeface="+mn-lt"/>
                <a:cs typeface="Times New Roman"/>
              </a:rPr>
              <a:t>Οδηγία 2009/29/ΕΚ για την</a:t>
            </a:r>
            <a:r>
              <a:rPr lang="el-GR" dirty="0">
                <a:latin typeface="Times New Roman"/>
                <a:ea typeface="+mn-lt"/>
                <a:cs typeface="+mn-lt"/>
              </a:rPr>
              <a:t> τρίτη φάση (2013 - 2020).</a:t>
            </a:r>
            <a:endParaRPr lang="el-GR" dirty="0">
              <a:latin typeface="Times New Roman"/>
              <a:cs typeface="Times New Roman"/>
            </a:endParaRPr>
          </a:p>
          <a:p>
            <a:pPr marL="342900" indent="-342900">
              <a:buFont typeface="Wingdings"/>
              <a:buChar char="Ø"/>
            </a:pPr>
            <a:endParaRPr lang="el-GR" dirty="0">
              <a:latin typeface="Times New Roman"/>
              <a:cs typeface="Times New Roman"/>
            </a:endParaRPr>
          </a:p>
          <a:p>
            <a:pPr marL="342900" indent="-342900">
              <a:buFont typeface="Wingdings"/>
              <a:buChar char="Ø"/>
            </a:pPr>
            <a:r>
              <a:rPr lang="el-GR" dirty="0">
                <a:latin typeface="Times New Roman"/>
                <a:ea typeface="+mn-lt"/>
                <a:cs typeface="+mn-lt"/>
              </a:rPr>
              <a:t>Νέες τροποποιήσεις </a:t>
            </a:r>
            <a:r>
              <a:rPr lang="el-GR" sz="2400" dirty="0">
                <a:latin typeface="Times New Roman"/>
                <a:ea typeface="+mn-lt"/>
                <a:cs typeface="Times New Roman"/>
              </a:rPr>
              <a:t>→</a:t>
            </a:r>
            <a:r>
              <a:rPr lang="el-GR" dirty="0">
                <a:latin typeface="Times New Roman"/>
                <a:ea typeface="+mn-lt"/>
                <a:cs typeface="+mn-lt"/>
              </a:rPr>
              <a:t>  Οδηγία 2018/410/ΕΕ , Οδηγία 2023/958 και 59 για την τέταρτη φάση (2021 - 2030).</a:t>
            </a:r>
            <a:endParaRPr lang="el-GR" dirty="0">
              <a:latin typeface="Times New Roman"/>
              <a:cs typeface="Times New Roman"/>
            </a:endParaRPr>
          </a:p>
          <a:p>
            <a:endParaRPr lang="el-GR" sz="2000">
              <a:latin typeface="Times New Roman"/>
              <a:cs typeface="Times New Roman"/>
            </a:endParaRPr>
          </a:p>
        </p:txBody>
      </p:sp>
    </p:spTree>
    <p:extLst>
      <p:ext uri="{BB962C8B-B14F-4D97-AF65-F5344CB8AC3E}">
        <p14:creationId xmlns:p14="http://schemas.microsoft.com/office/powerpoint/2010/main" val="3429045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C895DF9-4327-92A6-EB3F-1320895ED53A}"/>
              </a:ext>
            </a:extLst>
          </p:cNvPr>
          <p:cNvSpPr>
            <a:spLocks noGrp="1"/>
          </p:cNvSpPr>
          <p:nvPr>
            <p:ph type="subTitle" idx="4294967295"/>
          </p:nvPr>
        </p:nvSpPr>
        <p:spPr>
          <a:xfrm>
            <a:off x="216477" y="1022061"/>
            <a:ext cx="11760200" cy="5256213"/>
          </a:xfrm>
        </p:spPr>
        <p:txBody>
          <a:bodyPr vert="horz" lIns="91440" tIns="45720" rIns="91440" bIns="45720" rtlCol="0" anchor="t">
            <a:normAutofit/>
          </a:bodyPr>
          <a:lstStyle/>
          <a:p>
            <a:pPr marL="359410" indent="-359410">
              <a:buChar char="Ø"/>
            </a:pPr>
            <a:endParaRPr lang="en-US" dirty="0">
              <a:solidFill>
                <a:schemeClr val="tx1"/>
              </a:solidFill>
              <a:latin typeface="Times New Roman"/>
              <a:cs typeface="Times New Roman"/>
            </a:endParaRPr>
          </a:p>
          <a:p>
            <a:pPr marL="359410" indent="-359410">
              <a:buClr>
                <a:srgbClr val="EF8C6A"/>
              </a:buClr>
              <a:buChar char="Ø"/>
            </a:pPr>
            <a:endParaRPr lang="en-US" sz="1800" dirty="0">
              <a:solidFill>
                <a:schemeClr val="tx1"/>
              </a:solidFill>
              <a:latin typeface="Times New Roman"/>
              <a:cs typeface="Times New Roman"/>
            </a:endParaRPr>
          </a:p>
          <a:p>
            <a:pPr marL="359410" indent="-359410">
              <a:buClr>
                <a:srgbClr val="EF8C6A"/>
              </a:buClr>
              <a:buChar char="Ø"/>
            </a:pPr>
            <a:r>
              <a:rPr lang="el-GR" sz="1800" dirty="0">
                <a:solidFill>
                  <a:schemeClr val="tx1"/>
                </a:solidFill>
                <a:latin typeface="Times New Roman"/>
                <a:cs typeface="Times New Roman"/>
              </a:rPr>
              <a:t>Το</a:t>
            </a:r>
            <a:r>
              <a:rPr lang="en-US" sz="1800" dirty="0">
                <a:solidFill>
                  <a:schemeClr val="tx1"/>
                </a:solidFill>
                <a:latin typeface="Times New Roman"/>
                <a:cs typeface="Times New Roman"/>
              </a:rPr>
              <a:t> </a:t>
            </a:r>
            <a:r>
              <a:rPr lang="en-US" sz="1800" b="1" dirty="0">
                <a:solidFill>
                  <a:schemeClr val="tx1"/>
                </a:solidFill>
                <a:latin typeface="Times New Roman"/>
                <a:cs typeface="Times New Roman"/>
              </a:rPr>
              <a:t>ETS</a:t>
            </a:r>
            <a:r>
              <a:rPr lang="en-US" sz="1800" dirty="0">
                <a:solidFill>
                  <a:schemeClr val="tx1"/>
                </a:solidFill>
                <a:latin typeface="Times New Roman"/>
                <a:cs typeface="Times New Roman"/>
              </a:rPr>
              <a:t> απ</a:t>
            </a:r>
            <a:r>
              <a:rPr lang="el-GR" sz="1800" dirty="0" err="1">
                <a:solidFill>
                  <a:schemeClr val="tx1"/>
                </a:solidFill>
                <a:latin typeface="Times New Roman"/>
                <a:cs typeface="Times New Roman"/>
              </a:rPr>
              <a:t>οτελε</a:t>
            </a:r>
            <a:r>
              <a:rPr lang="en-US" sz="1800" dirty="0">
                <a:solidFill>
                  <a:schemeClr val="tx1"/>
                </a:solidFill>
                <a:latin typeface="Times New Roman"/>
                <a:cs typeface="Times New Roman"/>
              </a:rPr>
              <a:t>ί </a:t>
            </a:r>
            <a:r>
              <a:rPr lang="el-GR" sz="1800" dirty="0">
                <a:solidFill>
                  <a:schemeClr val="tx1"/>
                </a:solidFill>
                <a:latin typeface="Times New Roman"/>
                <a:cs typeface="Times New Roman"/>
              </a:rPr>
              <a:t>το</a:t>
            </a:r>
            <a:r>
              <a:rPr lang="en-US" sz="1800" dirty="0">
                <a:solidFill>
                  <a:schemeClr val="tx1"/>
                </a:solidFill>
                <a:latin typeface="Times New Roman"/>
                <a:cs typeface="Times New Roman"/>
              </a:rPr>
              <a:t> κα</a:t>
            </a:r>
            <a:r>
              <a:rPr lang="en-US" sz="1800" dirty="0" err="1">
                <a:solidFill>
                  <a:schemeClr val="tx1"/>
                </a:solidFill>
                <a:latin typeface="Times New Roman"/>
                <a:cs typeface="Times New Roman"/>
              </a:rPr>
              <a:t>τεξοχήν</a:t>
            </a:r>
            <a:r>
              <a:rPr lang="en-US" sz="1800" dirty="0">
                <a:solidFill>
                  <a:schemeClr val="tx1"/>
                </a:solidFill>
                <a:latin typeface="Times New Roman"/>
                <a:cs typeface="Times New Roman"/>
              </a:rPr>
              <a:t> </a:t>
            </a:r>
            <a:r>
              <a:rPr lang="en-US" sz="1800" dirty="0" err="1">
                <a:solidFill>
                  <a:schemeClr val="tx1"/>
                </a:solidFill>
                <a:latin typeface="Times New Roman"/>
                <a:cs typeface="Times New Roman"/>
              </a:rPr>
              <a:t>οικονομικό</a:t>
            </a:r>
            <a:r>
              <a:rPr lang="en-US" sz="1800" dirty="0">
                <a:solidFill>
                  <a:schemeClr val="tx1"/>
                </a:solidFill>
                <a:latin typeface="Times New Roman"/>
                <a:cs typeface="Times New Roman"/>
              </a:rPr>
              <a:t> </a:t>
            </a:r>
            <a:r>
              <a:rPr lang="en-US" sz="1800" dirty="0" err="1">
                <a:solidFill>
                  <a:schemeClr val="tx1"/>
                </a:solidFill>
                <a:latin typeface="Times New Roman"/>
                <a:cs typeface="Times New Roman"/>
              </a:rPr>
              <a:t>εργ</a:t>
            </a:r>
            <a:r>
              <a:rPr lang="en-US" sz="1800" dirty="0">
                <a:solidFill>
                  <a:schemeClr val="tx1"/>
                </a:solidFill>
                <a:latin typeface="Times New Roman"/>
                <a:cs typeface="Times New Roman"/>
              </a:rPr>
              <a:t>αλείο της ΕΕ για την προστασία του περιβάλλοντος, όπως επίσης και κύριο εργαλείο μετριασμού (mitigation) της Κλιματικής  </a:t>
            </a:r>
            <a:r>
              <a:rPr lang="el-GR" sz="1800" dirty="0">
                <a:solidFill>
                  <a:schemeClr val="tx1"/>
                </a:solidFill>
                <a:latin typeface="Times New Roman"/>
                <a:cs typeface="Times New Roman"/>
              </a:rPr>
              <a:t>Αλλαγής</a:t>
            </a:r>
            <a:r>
              <a:rPr lang="en-US" sz="1800" dirty="0">
                <a:solidFill>
                  <a:schemeClr val="tx1"/>
                </a:solidFill>
                <a:latin typeface="Times New Roman"/>
                <a:cs typeface="Times New Roman"/>
              </a:rPr>
              <a:t>. Καλ</a:t>
            </a:r>
            <a:r>
              <a:rPr lang="el-GR" sz="1800" dirty="0">
                <a:solidFill>
                  <a:schemeClr val="tx1"/>
                </a:solidFill>
                <a:latin typeface="Times New Roman"/>
                <a:cs typeface="Times New Roman"/>
              </a:rPr>
              <a:t>ύ</a:t>
            </a:r>
            <a:r>
              <a:rPr lang="en-US" sz="1800" dirty="0">
                <a:solidFill>
                  <a:schemeClr val="tx1"/>
                </a:solidFill>
                <a:latin typeface="Times New Roman"/>
                <a:cs typeface="Times New Roman"/>
              </a:rPr>
              <a:t>π</a:t>
            </a:r>
            <a:r>
              <a:rPr lang="el-GR" sz="1800" dirty="0" err="1">
                <a:solidFill>
                  <a:schemeClr val="tx1"/>
                </a:solidFill>
                <a:latin typeface="Times New Roman"/>
                <a:cs typeface="Times New Roman"/>
              </a:rPr>
              <a:t>τει</a:t>
            </a:r>
            <a:r>
              <a:rPr lang="en-US" sz="1800" dirty="0">
                <a:solidFill>
                  <a:schemeClr val="tx1"/>
                </a:solidFill>
                <a:latin typeface="Times New Roman"/>
                <a:cs typeface="Times New Roman"/>
              </a:rPr>
              <a:t> το 50% των εκπομπών CO2 της ΕΕ και συνιστά τη μεγαλύτερη αγορά ρύπων στον κόσμο, καλύπτοντας ενα ευρύ φάσμα βιομηχανικών τομέων και εγκαταστάσεων. </a:t>
            </a:r>
            <a:endParaRPr lang="en-US" sz="1800" dirty="0">
              <a:solidFill>
                <a:schemeClr val="tx1"/>
              </a:solidFill>
            </a:endParaRPr>
          </a:p>
          <a:p>
            <a:pPr marL="359410" indent="-359410">
              <a:buClr>
                <a:srgbClr val="EF8C6A"/>
              </a:buClr>
              <a:buChar char="Ø"/>
            </a:pPr>
            <a:endParaRPr lang="en-US" sz="1800" dirty="0">
              <a:solidFill>
                <a:schemeClr val="tx1"/>
              </a:solidFill>
              <a:latin typeface="Times New Roman"/>
              <a:cs typeface="Times New Roman"/>
            </a:endParaRPr>
          </a:p>
          <a:p>
            <a:pPr marL="359410" indent="-359410">
              <a:buClr>
                <a:srgbClr val="EF8C6A"/>
              </a:buClr>
              <a:buChar char="Ø"/>
            </a:pPr>
            <a:r>
              <a:rPr lang="en-US" sz="1800" b="1" u="sng" dirty="0" err="1">
                <a:solidFill>
                  <a:schemeClr val="tx1"/>
                </a:solidFill>
                <a:latin typeface="Times New Roman"/>
                <a:cs typeface="Times New Roman"/>
              </a:rPr>
              <a:t>Λειτουργί</a:t>
            </a:r>
            <a:r>
              <a:rPr lang="en-US" sz="1800" b="1" u="sng" dirty="0">
                <a:solidFill>
                  <a:schemeClr val="tx1"/>
                </a:solidFill>
                <a:latin typeface="Times New Roman"/>
                <a:cs typeface="Times New Roman"/>
              </a:rPr>
              <a:t>α</a:t>
            </a:r>
            <a:r>
              <a:rPr lang="en-US" dirty="0">
                <a:solidFill>
                  <a:schemeClr val="tx1"/>
                </a:solidFill>
                <a:latin typeface="Times New Roman"/>
                <a:cs typeface="Times New Roman"/>
              </a:rPr>
              <a:t> </a:t>
            </a:r>
            <a:r>
              <a:rPr lang="el-GR" sz="2400" dirty="0">
                <a:solidFill>
                  <a:schemeClr val="tx1"/>
                </a:solidFill>
                <a:latin typeface="Times New Roman"/>
                <a:cs typeface="Times New Roman"/>
              </a:rPr>
              <a:t>→</a:t>
            </a:r>
            <a:r>
              <a:rPr lang="el-GR" sz="3200" dirty="0">
                <a:solidFill>
                  <a:srgbClr val="FFFFFF"/>
                </a:solidFill>
                <a:latin typeface="Times New Roman"/>
                <a:cs typeface="Times New Roman"/>
              </a:rPr>
              <a:t> </a:t>
            </a:r>
            <a:r>
              <a:rPr lang="el-GR" sz="1800" dirty="0">
                <a:solidFill>
                  <a:schemeClr val="tx1"/>
                </a:solidFill>
                <a:latin typeface="Times New Roman"/>
                <a:cs typeface="Times New Roman"/>
              </a:rPr>
              <a:t>Καθορίζεται (κατά την φάση 1 και 2) από τα κράτη-μέλη  μια συνολική επιτρεπόμενη ποσότητα εκπομπών διοξειδίου του άνθρακα, δηλαδή μια οροφή στην ρύπανση (</a:t>
            </a:r>
            <a:r>
              <a:rPr lang="el-GR" sz="1800" b="1" i="1" dirty="0" err="1">
                <a:solidFill>
                  <a:schemeClr val="tx1"/>
                </a:solidFill>
                <a:latin typeface="Times New Roman"/>
                <a:cs typeface="Times New Roman"/>
              </a:rPr>
              <a:t>cap</a:t>
            </a:r>
            <a:r>
              <a:rPr lang="el-GR" sz="1800" dirty="0">
                <a:solidFill>
                  <a:schemeClr val="tx1"/>
                </a:solidFill>
                <a:latin typeface="Times New Roman"/>
                <a:cs typeface="Times New Roman"/>
              </a:rPr>
              <a:t>), στην οποία αντιστοιχούν συγκεκριμένα δικαιώματα εκπομπών, όπου το κάθε δικαίωμα αντιστοιχεί σε 1 τόνο CO2. Αυτά τα δικαιώματα διανέμονται είτε δωρεάν είτε πωλούνται μέσω δημοπρασιών, με την μορφή εμπορεύσιμων αδειών ρύπων στις επιχειρήσεις που συμμετέχουν στο σύστημα. </a:t>
            </a:r>
          </a:p>
          <a:p>
            <a:pPr marL="359410" indent="-359410">
              <a:buClr>
                <a:srgbClr val="EF8C6A"/>
              </a:buClr>
              <a:buChar char="Ø"/>
            </a:pPr>
            <a:endParaRPr lang="el-GR" dirty="0">
              <a:solidFill>
                <a:schemeClr val="tx1"/>
              </a:solidFill>
              <a:latin typeface="Times New Roman"/>
              <a:cs typeface="Times New Roman"/>
            </a:endParaRPr>
          </a:p>
          <a:p>
            <a:pPr marL="0" indent="0">
              <a:buClr>
                <a:srgbClr val="EF8C6A"/>
              </a:buClr>
              <a:buNone/>
            </a:pPr>
            <a:endParaRPr lang="en-US" dirty="0">
              <a:solidFill>
                <a:srgbClr val="FFFFFF">
                  <a:alpha val="70000"/>
                </a:srgbClr>
              </a:solidFill>
              <a:latin typeface="Times New Roman"/>
              <a:cs typeface="Times New Roman"/>
            </a:endParaRPr>
          </a:p>
        </p:txBody>
      </p:sp>
      <p:sp>
        <p:nvSpPr>
          <p:cNvPr id="4" name="TextBox 3">
            <a:extLst>
              <a:ext uri="{FF2B5EF4-FFF2-40B4-BE49-F238E27FC236}">
                <a16:creationId xmlns:a16="http://schemas.microsoft.com/office/drawing/2014/main" id="{0BF3EADA-E6F5-8A3E-4A02-AC6119417E5C}"/>
              </a:ext>
            </a:extLst>
          </p:cNvPr>
          <p:cNvSpPr txBox="1"/>
          <p:nvPr/>
        </p:nvSpPr>
        <p:spPr>
          <a:xfrm>
            <a:off x="411062" y="796115"/>
            <a:ext cx="1177924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400">
                <a:solidFill>
                  <a:srgbClr val="258A52"/>
                </a:solidFill>
                <a:latin typeface="Rockwell Nova Light"/>
                <a:cs typeface="Times New Roman"/>
              </a:rPr>
              <a:t>2.</a:t>
            </a:r>
            <a:r>
              <a:rPr lang="el-GR" sz="2400">
                <a:solidFill>
                  <a:srgbClr val="258A52"/>
                </a:solidFill>
                <a:latin typeface="Times New Roman"/>
                <a:cs typeface="Times New Roman"/>
              </a:rPr>
              <a:t> </a:t>
            </a:r>
            <a:r>
              <a:rPr lang="el-GR" sz="2400">
                <a:solidFill>
                  <a:srgbClr val="258A52"/>
                </a:solidFill>
                <a:latin typeface="Rockwell Nova Light"/>
                <a:cs typeface="Times New Roman"/>
              </a:rPr>
              <a:t> </a:t>
            </a:r>
            <a:r>
              <a:rPr lang="el-GR" sz="2400" u="sng">
                <a:solidFill>
                  <a:srgbClr val="258A52"/>
                </a:solidFill>
                <a:latin typeface="Rockwell Nova Light"/>
                <a:cs typeface="Times New Roman"/>
              </a:rPr>
              <a:t> EUROPEAN EMISSIONS TRADING SYSTEM  (ETS)</a:t>
            </a:r>
            <a:endParaRPr lang="el-GR" u="sng">
              <a:solidFill>
                <a:srgbClr val="258A52"/>
              </a:solidFill>
              <a:latin typeface="Rockwell Nova Light"/>
            </a:endParaRPr>
          </a:p>
        </p:txBody>
      </p:sp>
    </p:spTree>
    <p:extLst>
      <p:ext uri="{BB962C8B-B14F-4D97-AF65-F5344CB8AC3E}">
        <p14:creationId xmlns:p14="http://schemas.microsoft.com/office/powerpoint/2010/main" val="376072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8A76F-D376-79BA-AC5E-A2735E78350F}"/>
              </a:ext>
            </a:extLst>
          </p:cNvPr>
          <p:cNvSpPr>
            <a:spLocks noGrp="1"/>
          </p:cNvSpPr>
          <p:nvPr>
            <p:ph type="title"/>
          </p:nvPr>
        </p:nvSpPr>
        <p:spPr/>
        <p:txBody>
          <a:bodyPr/>
          <a:lstStyle/>
          <a:p>
            <a:r>
              <a:rPr lang="en-US" dirty="0"/>
              <a:t>2 ΒΑΣΙΚΕΣ ΠΑΡΑΜΕΤΡΟΙ</a:t>
            </a:r>
          </a:p>
        </p:txBody>
      </p:sp>
      <p:sp>
        <p:nvSpPr>
          <p:cNvPr id="3" name="Content Placeholder 2">
            <a:extLst>
              <a:ext uri="{FF2B5EF4-FFF2-40B4-BE49-F238E27FC236}">
                <a16:creationId xmlns:a16="http://schemas.microsoft.com/office/drawing/2014/main" id="{95F5D284-61C4-B17C-FCD3-9FA9070D219C}"/>
              </a:ext>
            </a:extLst>
          </p:cNvPr>
          <p:cNvSpPr>
            <a:spLocks noGrp="1"/>
          </p:cNvSpPr>
          <p:nvPr>
            <p:ph sz="quarter" idx="17"/>
          </p:nvPr>
        </p:nvSpPr>
        <p:spPr>
          <a:xfrm>
            <a:off x="5518447" y="1140407"/>
            <a:ext cx="6090094" cy="5879202"/>
          </a:xfrm>
        </p:spPr>
        <p:txBody>
          <a:bodyPr/>
          <a:lstStyle/>
          <a:p>
            <a:pPr marL="511810" indent="-511810"/>
            <a:r>
              <a:rPr lang="en-US" dirty="0">
                <a:solidFill>
                  <a:schemeClr val="tx1"/>
                </a:solidFill>
                <a:latin typeface="Times New Roman"/>
                <a:ea typeface="+mn-lt"/>
                <a:cs typeface="+mn-lt"/>
              </a:rPr>
              <a:t>Οι επ</a:t>
            </a:r>
            <a:r>
              <a:rPr lang="en-US" dirty="0" err="1">
                <a:solidFill>
                  <a:schemeClr val="tx1"/>
                </a:solidFill>
                <a:latin typeface="Times New Roman"/>
                <a:ea typeface="+mn-lt"/>
                <a:cs typeface="+mn-lt"/>
              </a:rPr>
              <a:t>ιχειρήσεις</a:t>
            </a:r>
            <a:r>
              <a:rPr lang="en-US" dirty="0">
                <a:solidFill>
                  <a:schemeClr val="tx1"/>
                </a:solidFill>
                <a:latin typeface="Times New Roman"/>
                <a:ea typeface="+mn-lt"/>
                <a:cs typeface="+mn-lt"/>
              </a:rPr>
              <a:t> μπ</a:t>
            </a:r>
            <a:r>
              <a:rPr lang="en-US" dirty="0" err="1">
                <a:solidFill>
                  <a:schemeClr val="tx1"/>
                </a:solidFill>
                <a:latin typeface="Times New Roman"/>
                <a:ea typeface="+mn-lt"/>
                <a:cs typeface="+mn-lt"/>
              </a:rPr>
              <a:t>ορούν</a:t>
            </a:r>
            <a:r>
              <a:rPr lang="en-US" dirty="0">
                <a:solidFill>
                  <a:schemeClr val="tx1"/>
                </a:solidFill>
                <a:latin typeface="Times New Roman"/>
                <a:ea typeface="+mn-lt"/>
                <a:cs typeface="+mn-lt"/>
              </a:rPr>
              <a:t> να </a:t>
            </a:r>
            <a:r>
              <a:rPr lang="en-US" dirty="0" err="1">
                <a:solidFill>
                  <a:schemeClr val="tx1"/>
                </a:solidFill>
                <a:latin typeface="Times New Roman"/>
                <a:ea typeface="+mn-lt"/>
                <a:cs typeface="+mn-lt"/>
              </a:rPr>
              <a:t>εκ</a:t>
            </a:r>
            <a:r>
              <a:rPr lang="en-US" dirty="0">
                <a:solidFill>
                  <a:schemeClr val="tx1"/>
                </a:solidFill>
                <a:latin typeface="Times New Roman"/>
                <a:ea typeface="+mn-lt"/>
                <a:cs typeface="+mn-lt"/>
              </a:rPr>
              <a:t>πέμψουν μόνο τα ποσοστά που τους αναλογούν με βάση τις άδειες εκπομπών τους. Ε</a:t>
            </a:r>
            <a:r>
              <a:rPr lang="el-GR" dirty="0" err="1">
                <a:solidFill>
                  <a:schemeClr val="tx1"/>
                </a:solidFill>
                <a:latin typeface="Times New Roman"/>
                <a:ea typeface="+mn-lt"/>
                <a:cs typeface="+mn-lt"/>
              </a:rPr>
              <a:t>άν</a:t>
            </a:r>
            <a:r>
              <a:rPr lang="el-GR" dirty="0">
                <a:solidFill>
                  <a:schemeClr val="tx1"/>
                </a:solidFill>
                <a:latin typeface="Times New Roman"/>
                <a:ea typeface="+mn-lt"/>
                <a:cs typeface="+mn-lt"/>
              </a:rPr>
              <a:t> εκ</a:t>
            </a:r>
            <a:r>
              <a:rPr lang="en-US" dirty="0">
                <a:solidFill>
                  <a:schemeClr val="tx1"/>
                </a:solidFill>
                <a:latin typeface="Times New Roman"/>
                <a:ea typeface="+mn-lt"/>
                <a:cs typeface="+mn-lt"/>
              </a:rPr>
              <a:t>π</a:t>
            </a:r>
            <a:r>
              <a:rPr lang="en-US" dirty="0" err="1">
                <a:solidFill>
                  <a:schemeClr val="tx1"/>
                </a:solidFill>
                <a:latin typeface="Times New Roman"/>
                <a:ea typeface="+mn-lt"/>
                <a:cs typeface="+mn-lt"/>
              </a:rPr>
              <a:t>έμψουν</a:t>
            </a:r>
            <a:r>
              <a:rPr lang="en-US" dirty="0">
                <a:solidFill>
                  <a:schemeClr val="tx1"/>
                </a:solidFill>
                <a:latin typeface="Times New Roman"/>
                <a:ea typeface="+mn-lt"/>
                <a:cs typeface="+mn-lt"/>
              </a:rPr>
              <a:t> περισσότερες εκπομπές τότε πρέπει να αγοράσουν </a:t>
            </a:r>
            <a:r>
              <a:rPr lang="en-US" b="1" i="1" dirty="0">
                <a:solidFill>
                  <a:schemeClr val="tx1"/>
                </a:solidFill>
                <a:latin typeface="Times New Roman"/>
                <a:ea typeface="+mn-lt"/>
                <a:cs typeface="+mn-lt"/>
              </a:rPr>
              <a:t>επιπλέον δικαιώματα</a:t>
            </a:r>
            <a:r>
              <a:rPr lang="en-US" dirty="0">
                <a:solidFill>
                  <a:schemeClr val="tx1"/>
                </a:solidFill>
                <a:latin typeface="Times New Roman"/>
                <a:ea typeface="+mn-lt"/>
                <a:cs typeface="+mn-lt"/>
              </a:rPr>
              <a:t> εκπομπών σε πολύ υψηλή τιμή.</a:t>
            </a:r>
          </a:p>
          <a:p>
            <a:pPr marL="511810" indent="-511810">
              <a:buClr>
                <a:srgbClr val="E2B588"/>
              </a:buClr>
            </a:pPr>
            <a:endParaRPr lang="en-US" dirty="0">
              <a:solidFill>
                <a:schemeClr val="tx1"/>
              </a:solidFill>
              <a:latin typeface="Times New Roman"/>
              <a:cs typeface="Times New Roman"/>
            </a:endParaRPr>
          </a:p>
          <a:p>
            <a:pPr marL="511810" indent="-511810">
              <a:buClr>
                <a:srgbClr val="E2B588"/>
              </a:buClr>
            </a:pPr>
            <a:endParaRPr lang="en-US" dirty="0">
              <a:solidFill>
                <a:schemeClr val="tx1"/>
              </a:solidFill>
              <a:latin typeface="Times New Roman"/>
              <a:cs typeface="Times New Roman"/>
            </a:endParaRPr>
          </a:p>
          <a:p>
            <a:pPr marL="511810" indent="-511810">
              <a:buClr>
                <a:srgbClr val="E2B588"/>
              </a:buClr>
            </a:pPr>
            <a:endParaRPr lang="en-US" dirty="0">
              <a:solidFill>
                <a:schemeClr val="tx1"/>
              </a:solidFill>
              <a:latin typeface="Times New Roman"/>
              <a:cs typeface="Times New Roman"/>
            </a:endParaRPr>
          </a:p>
          <a:p>
            <a:pPr marL="511810" indent="-511810">
              <a:buClr>
                <a:srgbClr val="E2B588"/>
              </a:buClr>
            </a:pPr>
            <a:endParaRPr lang="en-US" dirty="0">
              <a:solidFill>
                <a:schemeClr val="tx1"/>
              </a:solidFill>
              <a:latin typeface="Times New Roman"/>
              <a:cs typeface="Times New Roman"/>
            </a:endParaRPr>
          </a:p>
          <a:p>
            <a:pPr marL="511810" indent="-511810">
              <a:buClr>
                <a:srgbClr val="E2B588"/>
              </a:buClr>
            </a:pPr>
            <a:r>
              <a:rPr lang="en-US" dirty="0">
                <a:solidFill>
                  <a:schemeClr val="tx1"/>
                </a:solidFill>
                <a:latin typeface="Times New Roman"/>
                <a:cs typeface="Times New Roman"/>
              </a:rPr>
              <a:t> Μπαί</a:t>
            </a:r>
            <a:r>
              <a:rPr lang="el-GR" dirty="0" err="1">
                <a:solidFill>
                  <a:schemeClr val="tx1"/>
                </a:solidFill>
                <a:latin typeface="Times New Roman"/>
                <a:cs typeface="Times New Roman"/>
              </a:rPr>
              <a:t>νει</a:t>
            </a:r>
            <a:r>
              <a:rPr lang="en-US" dirty="0">
                <a:solidFill>
                  <a:schemeClr val="tx1"/>
                </a:solidFill>
                <a:latin typeface="Times New Roman"/>
                <a:cs typeface="Times New Roman"/>
              </a:rPr>
              <a:t> </a:t>
            </a:r>
            <a:r>
              <a:rPr lang="el-GR" dirty="0">
                <a:solidFill>
                  <a:schemeClr val="tx1"/>
                </a:solidFill>
                <a:latin typeface="Times New Roman"/>
                <a:cs typeface="Times New Roman"/>
              </a:rPr>
              <a:t>μια</a:t>
            </a:r>
            <a:r>
              <a:rPr lang="en-US" dirty="0">
                <a:solidFill>
                  <a:schemeClr val="tx1"/>
                </a:solidFill>
                <a:latin typeface="Times New Roman"/>
                <a:cs typeface="Times New Roman"/>
              </a:rPr>
              <a:t> </a:t>
            </a:r>
            <a:r>
              <a:rPr lang="en-US" b="1" i="1" dirty="0">
                <a:solidFill>
                  <a:schemeClr val="tx1"/>
                </a:solidFill>
                <a:latin typeface="Times New Roman"/>
                <a:cs typeface="Times New Roman"/>
              </a:rPr>
              <a:t>τιμή</a:t>
            </a:r>
            <a:r>
              <a:rPr lang="en-US" dirty="0">
                <a:solidFill>
                  <a:schemeClr val="tx1"/>
                </a:solidFill>
                <a:latin typeface="Times New Roman"/>
                <a:cs typeface="Times New Roman"/>
              </a:rPr>
              <a:t> στην ρύπανση, η οποία ενσωματώνεται στην τιμή των αγαθών και υπηρεσιών που παράγονται μέσω του συστήματος = </a:t>
            </a:r>
            <a:r>
              <a:rPr lang="en-US" b="1" i="1" dirty="0">
                <a:solidFill>
                  <a:srgbClr val="258A52"/>
                </a:solidFill>
                <a:latin typeface="Times New Roman"/>
                <a:cs typeface="Times New Roman"/>
              </a:rPr>
              <a:t>εσωτερίκευση του περιβαλλοντικού κόστους.</a:t>
            </a:r>
          </a:p>
          <a:p>
            <a:pPr marL="511810" indent="-511810">
              <a:buClr>
                <a:srgbClr val="E2B588"/>
              </a:buClr>
              <a:buFont typeface="Rockwell Nova Light"/>
              <a:buAutoNum type="arabicPeriod"/>
            </a:pPr>
            <a:endParaRPr lang="en-US" b="1" i="1" dirty="0">
              <a:solidFill>
                <a:srgbClr val="258A52"/>
              </a:solidFill>
              <a:latin typeface="Times New Roman"/>
              <a:cs typeface="Times New Roman"/>
            </a:endParaRPr>
          </a:p>
          <a:p>
            <a:pPr marL="511810" indent="-511810">
              <a:buClr>
                <a:srgbClr val="E2B588"/>
              </a:buClr>
              <a:buFont typeface="Rockwell Nova Light"/>
              <a:buAutoNum type="arabicPeriod"/>
            </a:pPr>
            <a:endParaRPr lang="en-US" b="1" i="1" dirty="0">
              <a:solidFill>
                <a:schemeClr val="tx1"/>
              </a:solidFill>
              <a:latin typeface="Times New Roman"/>
              <a:cs typeface="Times New Roman"/>
            </a:endParaRPr>
          </a:p>
          <a:p>
            <a:pPr marL="511810" indent="-511810">
              <a:buClr>
                <a:srgbClr val="E2B588"/>
              </a:buClr>
              <a:buFont typeface="Rockwell Nova Light"/>
              <a:buAutoNum type="arabicPeriod"/>
            </a:pPr>
            <a:endParaRPr lang="en-US" dirty="0">
              <a:solidFill>
                <a:schemeClr val="tx1"/>
              </a:solidFill>
              <a:latin typeface="Times New Roman"/>
              <a:cs typeface="Times New Roman"/>
            </a:endParaRPr>
          </a:p>
          <a:p>
            <a:pPr marL="511810" indent="-511810">
              <a:buClr>
                <a:srgbClr val="E2B588"/>
              </a:buClr>
              <a:buFont typeface="Rockwell Nova Light"/>
              <a:buAutoNum type="arabicPeriod"/>
            </a:pPr>
            <a:endParaRPr lang="en-US" dirty="0">
              <a:solidFill>
                <a:schemeClr val="tx1"/>
              </a:solidFill>
              <a:latin typeface="Times New Roman"/>
              <a:cs typeface="Times New Roman"/>
            </a:endParaRPr>
          </a:p>
          <a:p>
            <a:pPr marL="0" indent="0">
              <a:buClr>
                <a:srgbClr val="E2B588"/>
              </a:buClr>
              <a:buNone/>
            </a:pPr>
            <a:endParaRPr lang="en-US" dirty="0">
              <a:solidFill>
                <a:schemeClr val="tx1"/>
              </a:solidFill>
              <a:latin typeface="Times New Roman"/>
              <a:cs typeface="Times New Roman"/>
            </a:endParaRPr>
          </a:p>
        </p:txBody>
      </p:sp>
      <p:pic>
        <p:nvPicPr>
          <p:cNvPr id="4" name="Εικόνα 3" descr="Εικόνα που περιέχει κείμενο, διάγραμμα, πράσινο, γραμματοσειρά&#10;&#10;Περιγραφή που δημιουργήθηκε αυτόματα">
            <a:extLst>
              <a:ext uri="{FF2B5EF4-FFF2-40B4-BE49-F238E27FC236}">
                <a16:creationId xmlns:a16="http://schemas.microsoft.com/office/drawing/2014/main" id="{BED57D98-6986-1268-0D53-F5472766BF2C}"/>
              </a:ext>
            </a:extLst>
          </p:cNvPr>
          <p:cNvPicPr>
            <a:picLocks noChangeAspect="1"/>
          </p:cNvPicPr>
          <p:nvPr/>
        </p:nvPicPr>
        <p:blipFill>
          <a:blip r:embed="rId3"/>
          <a:stretch>
            <a:fillRect/>
          </a:stretch>
        </p:blipFill>
        <p:spPr>
          <a:xfrm>
            <a:off x="389657" y="4079634"/>
            <a:ext cx="4632614" cy="1971869"/>
          </a:xfrm>
          <a:prstGeom prst="rect">
            <a:avLst/>
          </a:prstGeom>
        </p:spPr>
      </p:pic>
    </p:spTree>
    <p:extLst>
      <p:ext uri="{BB962C8B-B14F-4D97-AF65-F5344CB8AC3E}">
        <p14:creationId xmlns:p14="http://schemas.microsoft.com/office/powerpoint/2010/main" val="4115843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51571813-3CC6-DAA2-F4E7-E58CC28D3854}"/>
              </a:ext>
            </a:extLst>
          </p:cNvPr>
          <p:cNvSpPr txBox="1"/>
          <p:nvPr/>
        </p:nvSpPr>
        <p:spPr>
          <a:xfrm>
            <a:off x="825837" y="641081"/>
            <a:ext cx="10548768"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a:latin typeface="Times New Roman"/>
                <a:cs typeface="Times New Roman"/>
              </a:rPr>
              <a:t>Και οι 2 παράμετροι συνδέονται με το κύριο πλεονέκτημα του European </a:t>
            </a:r>
            <a:r>
              <a:rPr lang="el-GR" err="1">
                <a:latin typeface="Times New Roman"/>
                <a:cs typeface="Times New Roman"/>
              </a:rPr>
              <a:t>Emissions</a:t>
            </a:r>
            <a:r>
              <a:rPr lang="el-GR">
                <a:latin typeface="Times New Roman"/>
                <a:cs typeface="Times New Roman"/>
              </a:rPr>
              <a:t> Trading </a:t>
            </a:r>
            <a:r>
              <a:rPr lang="el-GR" err="1">
                <a:latin typeface="Times New Roman"/>
                <a:cs typeface="Times New Roman"/>
              </a:rPr>
              <a:t>System</a:t>
            </a:r>
            <a:r>
              <a:rPr lang="el-GR">
                <a:latin typeface="Times New Roman"/>
                <a:cs typeface="Times New Roman"/>
              </a:rPr>
              <a:t> (ETS), δηλαδή τη μείωση της ρύπανσης με την μέγιστη δυνατή </a:t>
            </a:r>
            <a:r>
              <a:rPr lang="el-GR" b="1" i="1">
                <a:solidFill>
                  <a:srgbClr val="258A52"/>
                </a:solidFill>
                <a:latin typeface="Times New Roman"/>
                <a:cs typeface="Times New Roman"/>
              </a:rPr>
              <a:t>οικονομική αποδοτικότητα</a:t>
            </a:r>
            <a:r>
              <a:rPr lang="el-GR" b="1" i="1">
                <a:latin typeface="Times New Roman"/>
                <a:cs typeface="Times New Roman"/>
              </a:rPr>
              <a:t>. </a:t>
            </a:r>
            <a:r>
              <a:rPr lang="el-GR">
                <a:latin typeface="Times New Roman"/>
                <a:cs typeface="Times New Roman"/>
              </a:rPr>
              <a:t>Οι φορείς των παραγωγικών διαδικασιών έχουν οικονομικό κίνητρο να υιοθετήσουν </a:t>
            </a:r>
            <a:r>
              <a:rPr lang="el-GR" err="1">
                <a:latin typeface="Times New Roman"/>
                <a:cs typeface="Times New Roman"/>
              </a:rPr>
              <a:t>φιλοπεριβαλλοντικές</a:t>
            </a:r>
            <a:r>
              <a:rPr lang="el-GR">
                <a:latin typeface="Times New Roman"/>
                <a:cs typeface="Times New Roman"/>
              </a:rPr>
              <a:t> πρακτικές, καθώς η τιμή των δικαιωμάτων εκπομπών είναι πολύ υψηλότερη από το κόστος των επενδύσεων που απαιτούνται για την μείωση των εκπομπών. Συγχρόνως, με την περαιτέρω βελτίωση των περιβαλλοντικών τους επιδόσεων, μπορούν είτε να μεταφέρουν τα επιπλέον δικαιώματα εκπομπών στο επόμενο ημερολογιακό έτος (</a:t>
            </a:r>
            <a:r>
              <a:rPr lang="el-GR" err="1">
                <a:latin typeface="Times New Roman"/>
                <a:cs typeface="Times New Roman"/>
              </a:rPr>
              <a:t>banking</a:t>
            </a:r>
            <a:r>
              <a:rPr lang="el-GR">
                <a:latin typeface="Times New Roman"/>
                <a:cs typeface="Times New Roman"/>
              </a:rPr>
              <a:t>), είτε να πωλήσουν τα πλεονάζοντα δικαιώματά τους σε τιμή πολύ υψηλότερη από το κόστος των προγενέστερων επενδύσεων, δηλαδή να έχουν κέρδος = </a:t>
            </a:r>
            <a:r>
              <a:rPr lang="el-GR" b="1" i="1">
                <a:solidFill>
                  <a:srgbClr val="258A52"/>
                </a:solidFill>
                <a:latin typeface="Times New Roman"/>
                <a:cs typeface="Times New Roman"/>
              </a:rPr>
              <a:t>οικονομικό πλεονέκτημα</a:t>
            </a:r>
            <a:r>
              <a:rPr lang="el-GR" b="1" i="1">
                <a:latin typeface="Times New Roman"/>
                <a:cs typeface="Times New Roman"/>
              </a:rPr>
              <a:t>.</a:t>
            </a:r>
          </a:p>
          <a:p>
            <a:r>
              <a:rPr lang="el-GR">
                <a:latin typeface="Times New Roman"/>
                <a:cs typeface="Times New Roman"/>
              </a:rPr>
              <a:t>Επιπλέον, αν αγοράσουν επιπλέον δικαιώματα εκπομπών το κόστος αυτό ενσωματώνεται και στην τιμή των αγαθών και υπηρεσιών που προσφέρουν με αποτέλεσμα να καθίστανται λιγότερο ανταγωνιστικά και οι καταναλωτές να στρέφονται προς πιο οικονομικά και φιλικά προς το περιβάλλον αγαθά πχ. ΑΠΕ. </a:t>
            </a:r>
          </a:p>
          <a:p>
            <a:r>
              <a:rPr lang="el-GR">
                <a:latin typeface="Times New Roman"/>
                <a:cs typeface="Times New Roman"/>
              </a:rPr>
              <a:t>Επομένως, έχουμε ένα </a:t>
            </a:r>
            <a:r>
              <a:rPr lang="el-GR" b="1" i="1">
                <a:latin typeface="Times New Roman"/>
                <a:cs typeface="Times New Roman"/>
              </a:rPr>
              <a:t>οικονομικό κίνητρο</a:t>
            </a:r>
            <a:r>
              <a:rPr lang="el-GR">
                <a:latin typeface="Times New Roman"/>
                <a:cs typeface="Times New Roman"/>
              </a:rPr>
              <a:t> αποφυγής της ρύπανσης τόσο για τους παραγωγούς, όσο και τους καταναλωτές.</a:t>
            </a:r>
          </a:p>
          <a:p>
            <a:r>
              <a:rPr lang="el-GR">
                <a:latin typeface="Times New Roman"/>
                <a:cs typeface="Times New Roman"/>
              </a:rPr>
              <a:t>Υπάρχουν και </a:t>
            </a:r>
            <a:r>
              <a:rPr lang="el-GR">
                <a:solidFill>
                  <a:srgbClr val="258A52"/>
                </a:solidFill>
                <a:latin typeface="Times New Roman"/>
                <a:cs typeface="Times New Roman"/>
              </a:rPr>
              <a:t>Μ</a:t>
            </a:r>
            <a:r>
              <a:rPr lang="el-GR" b="1" i="1">
                <a:solidFill>
                  <a:srgbClr val="258A52"/>
                </a:solidFill>
                <a:latin typeface="Times New Roman"/>
                <a:cs typeface="Times New Roman"/>
              </a:rPr>
              <a:t>ηχανισμοί ελέγχου της συμμόρφωσης και κυρώσεω</a:t>
            </a:r>
            <a:r>
              <a:rPr lang="el-GR">
                <a:solidFill>
                  <a:srgbClr val="258A52"/>
                </a:solidFill>
                <a:latin typeface="Times New Roman"/>
                <a:cs typeface="Times New Roman"/>
              </a:rPr>
              <a:t>ν</a:t>
            </a:r>
            <a:r>
              <a:rPr lang="el-GR">
                <a:latin typeface="Times New Roman"/>
                <a:cs typeface="Times New Roman"/>
              </a:rPr>
              <a:t> για την διασφάλιση της </a:t>
            </a:r>
            <a:r>
              <a:rPr lang="el-GR" u="sng">
                <a:latin typeface="Times New Roman"/>
                <a:cs typeface="Times New Roman"/>
              </a:rPr>
              <a:t>ορθής λειτουργίας </a:t>
            </a:r>
            <a:r>
              <a:rPr lang="el-GR">
                <a:latin typeface="Times New Roman"/>
                <a:cs typeface="Times New Roman"/>
              </a:rPr>
              <a:t>του συστήματος. Οι επιχειρήσεις πρέπει να καταγράφουν και να αναφέρουν τις εκπομπές τους για κάθε ημερολογιακό έτος, οι οποίες ελέγχονται από ανεξάρτητους φορείς. Εάν μια επιχείρηση δεν συμμορφωθεί (για παράδειγμα ο φορέας να μην παραδώσει στην αρμόδια υπηρεσία επαρκή δικαιώματα για την κάλυψη των εκπομπών του προηγούμενου έτους), τότε επιβάλλεται πρόστιμο που αυξάνει ακόμα περισσότερο το κόστος για την επιχείρηση. </a:t>
            </a:r>
            <a:r>
              <a:rPr lang="el-GR">
                <a:latin typeface="Times New Roman"/>
                <a:ea typeface="+mn-lt"/>
                <a:cs typeface="+mn-lt"/>
              </a:rPr>
              <a:t>Η σημασία αυτού του μέτρου έγκειται στο γεγονός ότι καθιστά τη μη συμμόρφωση ως τη λιγότερο ελκυστική προοπτική.</a:t>
            </a:r>
            <a:endParaRPr lang="el-GR">
              <a:latin typeface="Times New Roman"/>
            </a:endParaRPr>
          </a:p>
          <a:p>
            <a:endParaRPr lang="el-GR" sz="2000">
              <a:latin typeface="Times New Roman"/>
              <a:cs typeface="Times New Roman"/>
            </a:endParaRPr>
          </a:p>
        </p:txBody>
      </p:sp>
      <p:cxnSp>
        <p:nvCxnSpPr>
          <p:cNvPr id="2" name="Ευθύγραμμο βέλος σύνδεσης 1">
            <a:extLst>
              <a:ext uri="{FF2B5EF4-FFF2-40B4-BE49-F238E27FC236}">
                <a16:creationId xmlns:a16="http://schemas.microsoft.com/office/drawing/2014/main" id="{8889725B-F830-FBFB-0449-D8CA9EA6D4C8}"/>
              </a:ext>
            </a:extLst>
          </p:cNvPr>
          <p:cNvCxnSpPr/>
          <p:nvPr/>
        </p:nvCxnSpPr>
        <p:spPr>
          <a:xfrm>
            <a:off x="5792821" y="2039565"/>
            <a:ext cx="1035995" cy="6485"/>
          </a:xfrm>
          <a:prstGeom prst="straightConnector1">
            <a:avLst/>
          </a:prstGeom>
          <a:ln>
            <a:solidFill>
              <a:schemeClr val="tx1"/>
            </a:solidFill>
          </a:ln>
        </p:spPr>
        <p:style>
          <a:lnRef idx="3">
            <a:schemeClr val="accent3"/>
          </a:lnRef>
          <a:fillRef idx="0">
            <a:schemeClr val="accent3"/>
          </a:fillRef>
          <a:effectRef idx="2">
            <a:schemeClr val="accent3"/>
          </a:effectRef>
          <a:fontRef idx="minor">
            <a:schemeClr val="tx1"/>
          </a:fontRef>
        </p:style>
      </p:cxnSp>
      <p:cxnSp>
        <p:nvCxnSpPr>
          <p:cNvPr id="3" name="Ευθύγραμμο βέλος σύνδεσης 2">
            <a:extLst>
              <a:ext uri="{FF2B5EF4-FFF2-40B4-BE49-F238E27FC236}">
                <a16:creationId xmlns:a16="http://schemas.microsoft.com/office/drawing/2014/main" id="{37C3F077-710B-0EB7-F94F-50B9B44D7F98}"/>
              </a:ext>
            </a:extLst>
          </p:cNvPr>
          <p:cNvCxnSpPr>
            <a:cxnSpLocks/>
          </p:cNvCxnSpPr>
          <p:nvPr/>
        </p:nvCxnSpPr>
        <p:spPr>
          <a:xfrm>
            <a:off x="5792820" y="2039564"/>
            <a:ext cx="1035995" cy="6485"/>
          </a:xfrm>
          <a:prstGeom prst="straightConnector1">
            <a:avLst/>
          </a:prstGeom>
          <a:ln>
            <a:solidFill>
              <a:schemeClr val="tx1"/>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73586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a:extLst>
              <a:ext uri="{FF2B5EF4-FFF2-40B4-BE49-F238E27FC236}">
                <a16:creationId xmlns:a16="http://schemas.microsoft.com/office/drawing/2014/main" id="{DD0894A6-C929-30E3-7EE7-F7758A0D34AE}"/>
              </a:ext>
            </a:extLst>
          </p:cNvPr>
          <p:cNvSpPr>
            <a:spLocks noGrp="1"/>
          </p:cNvSpPr>
          <p:nvPr>
            <p:ph type="title"/>
          </p:nvPr>
        </p:nvSpPr>
        <p:spPr/>
        <p:txBody>
          <a:bodyPr/>
          <a:lstStyle/>
          <a:p>
            <a:r>
              <a:rPr lang="el-GR" sz="2400">
                <a:solidFill>
                  <a:schemeClr val="accent1">
                    <a:lumMod val="60000"/>
                    <a:lumOff val="40000"/>
                  </a:schemeClr>
                </a:solidFill>
                <a:latin typeface="Times New Roman"/>
                <a:cs typeface="Times New Roman"/>
              </a:rPr>
              <a:t>3. </a:t>
            </a:r>
            <a:r>
              <a:rPr lang="el-GR" sz="2400">
                <a:solidFill>
                  <a:schemeClr val="accent1">
                    <a:lumMod val="60000"/>
                    <a:lumOff val="40000"/>
                  </a:schemeClr>
                </a:solidFill>
              </a:rPr>
              <a:t> </a:t>
            </a:r>
            <a:r>
              <a:rPr lang="el-GR" sz="2400" u="sng">
                <a:solidFill>
                  <a:schemeClr val="accent1">
                    <a:lumMod val="60000"/>
                    <a:lumOff val="40000"/>
                  </a:schemeClr>
                </a:solidFill>
              </a:rPr>
              <a:t>ΟΙΚΟΝΟΜΙΚΗ ΑΠΟΤΙΜΗΣΗ</a:t>
            </a:r>
            <a:endParaRPr lang="el-GR">
              <a:solidFill>
                <a:schemeClr val="accent1">
                  <a:lumMod val="60000"/>
                  <a:lumOff val="40000"/>
                </a:schemeClr>
              </a:solidFill>
            </a:endParaRPr>
          </a:p>
        </p:txBody>
      </p:sp>
      <p:sp>
        <p:nvSpPr>
          <p:cNvPr id="9" name="Θέση περιεχομένου 8">
            <a:extLst>
              <a:ext uri="{FF2B5EF4-FFF2-40B4-BE49-F238E27FC236}">
                <a16:creationId xmlns:a16="http://schemas.microsoft.com/office/drawing/2014/main" id="{355B1051-D85B-D410-743D-8D114C2604B8}"/>
              </a:ext>
            </a:extLst>
          </p:cNvPr>
          <p:cNvSpPr>
            <a:spLocks noGrp="1"/>
          </p:cNvSpPr>
          <p:nvPr>
            <p:ph sz="quarter" idx="17"/>
          </p:nvPr>
        </p:nvSpPr>
        <p:spPr>
          <a:xfrm>
            <a:off x="491045" y="1712580"/>
            <a:ext cx="5114400" cy="4991610"/>
          </a:xfrm>
        </p:spPr>
        <p:txBody>
          <a:bodyPr/>
          <a:lstStyle/>
          <a:p>
            <a:r>
              <a:rPr lang="el-GR">
                <a:solidFill>
                  <a:schemeClr val="tx1"/>
                </a:solidFill>
                <a:latin typeface="Times New Roman"/>
                <a:ea typeface="+mn-lt"/>
                <a:cs typeface="+mn-lt"/>
              </a:rPr>
              <a:t>Κατά την </a:t>
            </a:r>
            <a:r>
              <a:rPr lang="el-GR" b="1" i="1">
                <a:solidFill>
                  <a:schemeClr val="tx1"/>
                </a:solidFill>
                <a:latin typeface="Times New Roman"/>
                <a:ea typeface="+mn-lt"/>
                <a:cs typeface="+mn-lt"/>
              </a:rPr>
              <a:t>1η φάση</a:t>
            </a:r>
            <a:r>
              <a:rPr lang="el-GR">
                <a:solidFill>
                  <a:schemeClr val="tx1"/>
                </a:solidFill>
                <a:latin typeface="Times New Roman"/>
                <a:ea typeface="+mn-lt"/>
                <a:cs typeface="+mn-lt"/>
              </a:rPr>
              <a:t> λειτουργίας του συστήματος η συντριπτική πλειονότητα των δικαιωμάτων εκπομπών παραχωρήθηκε δωρεάν από τις κυβερνήσεις στους φορείς του συστήματος.</a:t>
            </a:r>
            <a:r>
              <a:rPr lang="el-GR">
                <a:ea typeface="+mn-lt"/>
                <a:cs typeface="+mn-lt"/>
              </a:rPr>
              <a:t> </a:t>
            </a:r>
            <a:r>
              <a:rPr lang="el-GR">
                <a:solidFill>
                  <a:schemeClr val="tx1"/>
                </a:solidFill>
                <a:latin typeface="Times New Roman"/>
                <a:ea typeface="+mn-lt"/>
                <a:cs typeface="+mn-lt"/>
              </a:rPr>
              <a:t>Συγχρόνως, ελλείψει αξιόπιστων δεδομένων για τις εκπομπές, τα ανώτατα όρια καθορίστηκαν με βάση εκτιμήσεις, οι οποίες δεν αντιστοιχούσαν στις </a:t>
            </a:r>
            <a:r>
              <a:rPr lang="el-GR">
                <a:solidFill>
                  <a:schemeClr val="tx1"/>
                </a:solidFill>
                <a:latin typeface="Times New Roman"/>
                <a:ea typeface="+mn-lt"/>
                <a:cs typeface="Times New Roman"/>
              </a:rPr>
              <a:t>πραγματικές εκπομπές διοξειδίου του άνθρακα.</a:t>
            </a:r>
            <a:r>
              <a:rPr lang="el-GR">
                <a:solidFill>
                  <a:schemeClr val="tx1"/>
                </a:solidFill>
                <a:latin typeface="Times New Roman"/>
                <a:ea typeface="+mn-lt"/>
                <a:cs typeface="+mn-lt"/>
              </a:rPr>
              <a:t> Έτσι, το συνολικό απόθεμα δικαιωμάτων εκπομπών υπερέβη τις εκπομπές, με αποτέλεσμα να υπάρχει υπερπροσφορά δικαιωμάτων εκπομπών. </a:t>
            </a:r>
          </a:p>
          <a:p>
            <a:r>
              <a:rPr lang="el-GR">
                <a:solidFill>
                  <a:schemeClr val="tx1"/>
                </a:solidFill>
                <a:latin typeface="Rockwell Nova Light"/>
                <a:ea typeface="+mn-lt"/>
                <a:cs typeface="+mn-lt"/>
              </a:rPr>
              <a:t>RESULT</a:t>
            </a:r>
            <a:r>
              <a:rPr lang="el-GR">
                <a:solidFill>
                  <a:schemeClr val="tx1"/>
                </a:solidFill>
                <a:latin typeface="Times New Roman"/>
                <a:ea typeface="+mn-lt"/>
                <a:cs typeface="+mn-lt"/>
              </a:rPr>
              <a:t>: έλλειψη κινήτρου για επενδύσεις χαμηλών εκπομπών, ↓ ρύπων μόνο κατά 18%.</a:t>
            </a:r>
          </a:p>
          <a:p>
            <a:r>
              <a:rPr lang="el-GR" sz="1600">
                <a:solidFill>
                  <a:schemeClr val="tx1"/>
                </a:solidFill>
                <a:latin typeface="Times New Roman"/>
                <a:ea typeface="+mn-lt"/>
                <a:cs typeface="+mn-lt"/>
              </a:rPr>
              <a:t>(Η τιμή των δικαιωμάτων μειώθηκε το 2007 στο μηδέν, καθώς τα δικαιώματα της φάσης I δεν μπορούσαν να δεσμευτούν για χρήση στη II.)</a:t>
            </a:r>
            <a:endParaRPr lang="el-GR" sz="1600">
              <a:solidFill>
                <a:schemeClr val="tx1"/>
              </a:solidFill>
              <a:latin typeface="Times New Roman"/>
            </a:endParaRPr>
          </a:p>
          <a:p>
            <a:endParaRPr lang="el-GR">
              <a:solidFill>
                <a:schemeClr val="tx1"/>
              </a:solidFill>
              <a:latin typeface="Times New Roman"/>
              <a:ea typeface="+mn-lt"/>
              <a:cs typeface="+mn-lt"/>
            </a:endParaRPr>
          </a:p>
        </p:txBody>
      </p:sp>
      <p:pic>
        <p:nvPicPr>
          <p:cNvPr id="2" name="Θέση περιεχομένου 1" descr="Εικόνα που περιέχει κείμενο, στιγμιότυπο οθόνης, διάγραμμα, γράφημα&#10;&#10;Περιγραφή που δημιουργήθηκε αυτόματα">
            <a:extLst>
              <a:ext uri="{FF2B5EF4-FFF2-40B4-BE49-F238E27FC236}">
                <a16:creationId xmlns:a16="http://schemas.microsoft.com/office/drawing/2014/main" id="{C46781B0-FB84-ABD1-6285-71817A3BA4EA}"/>
              </a:ext>
            </a:extLst>
          </p:cNvPr>
          <p:cNvPicPr>
            <a:picLocks noGrp="1" noChangeAspect="1"/>
          </p:cNvPicPr>
          <p:nvPr>
            <p:ph sz="quarter" idx="18"/>
          </p:nvPr>
        </p:nvPicPr>
        <p:blipFill>
          <a:blip r:embed="rId3"/>
          <a:stretch>
            <a:fillRect/>
          </a:stretch>
        </p:blipFill>
        <p:spPr>
          <a:xfrm>
            <a:off x="6286329" y="2150674"/>
            <a:ext cx="5123234" cy="3528150"/>
          </a:xfrm>
        </p:spPr>
      </p:pic>
      <p:sp>
        <p:nvSpPr>
          <p:cNvPr id="3" name="Σύμβολο αφαίρεσης 2">
            <a:extLst>
              <a:ext uri="{FF2B5EF4-FFF2-40B4-BE49-F238E27FC236}">
                <a16:creationId xmlns:a16="http://schemas.microsoft.com/office/drawing/2014/main" id="{71DAAEEE-9613-278C-FB74-2FDDA87F8F30}"/>
              </a:ext>
            </a:extLst>
          </p:cNvPr>
          <p:cNvSpPr/>
          <p:nvPr/>
        </p:nvSpPr>
        <p:spPr>
          <a:xfrm>
            <a:off x="6442547" y="4952662"/>
            <a:ext cx="1243316" cy="248932"/>
          </a:xfrm>
          <a:prstGeom prst="mathMin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Βέλος: Δεξιό 3">
            <a:extLst>
              <a:ext uri="{FF2B5EF4-FFF2-40B4-BE49-F238E27FC236}">
                <a16:creationId xmlns:a16="http://schemas.microsoft.com/office/drawing/2014/main" id="{E2844AE0-D9EE-B649-9B6A-E1D49895DF91}"/>
              </a:ext>
            </a:extLst>
          </p:cNvPr>
          <p:cNvSpPr/>
          <p:nvPr/>
        </p:nvSpPr>
        <p:spPr>
          <a:xfrm>
            <a:off x="5892972" y="4709440"/>
            <a:ext cx="554181" cy="24245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C1F4F68E-E5CD-F5A4-4046-199393EA5287}"/>
              </a:ext>
            </a:extLst>
          </p:cNvPr>
          <p:cNvSpPr txBox="1"/>
          <p:nvPr/>
        </p:nvSpPr>
        <p:spPr>
          <a:xfrm>
            <a:off x="6440521" y="5747056"/>
            <a:ext cx="516081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solidFill>
                  <a:srgbClr val="258A52"/>
                </a:solidFill>
              </a:rPr>
              <a:t>Emission Spot Primary Market Auction Report 2020</a:t>
            </a:r>
          </a:p>
        </p:txBody>
      </p:sp>
    </p:spTree>
    <p:extLst>
      <p:ext uri="{BB962C8B-B14F-4D97-AF65-F5344CB8AC3E}">
        <p14:creationId xmlns:p14="http://schemas.microsoft.com/office/powerpoint/2010/main" val="419864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Θέση περιεχομένου 8">
            <a:extLst>
              <a:ext uri="{FF2B5EF4-FFF2-40B4-BE49-F238E27FC236}">
                <a16:creationId xmlns:a16="http://schemas.microsoft.com/office/drawing/2014/main" id="{355B1051-D85B-D410-743D-8D114C2604B8}"/>
              </a:ext>
            </a:extLst>
          </p:cNvPr>
          <p:cNvSpPr>
            <a:spLocks noGrp="1"/>
          </p:cNvSpPr>
          <p:nvPr>
            <p:ph sz="quarter" idx="17"/>
          </p:nvPr>
        </p:nvSpPr>
        <p:spPr>
          <a:xfrm>
            <a:off x="545763" y="587819"/>
            <a:ext cx="5009017" cy="5680654"/>
          </a:xfrm>
        </p:spPr>
        <p:txBody>
          <a:bodyPr vert="horz" lIns="91440" tIns="45720" rIns="91440" bIns="45720" rtlCol="0" anchor="t">
            <a:noAutofit/>
          </a:bodyPr>
          <a:lstStyle/>
          <a:p>
            <a:r>
              <a:rPr lang="el-GR" dirty="0">
                <a:solidFill>
                  <a:schemeClr val="tx1"/>
                </a:solidFill>
                <a:latin typeface="Times New Roman"/>
                <a:ea typeface="+mn-lt"/>
                <a:cs typeface="+mn-lt"/>
              </a:rPr>
              <a:t>Κατά την </a:t>
            </a:r>
            <a:r>
              <a:rPr lang="el-GR" b="1" i="1" dirty="0">
                <a:solidFill>
                  <a:schemeClr val="tx1"/>
                </a:solidFill>
                <a:latin typeface="Times New Roman"/>
                <a:ea typeface="+mn-lt"/>
                <a:cs typeface="+mn-lt"/>
              </a:rPr>
              <a:t>2η φάση</a:t>
            </a:r>
            <a:r>
              <a:rPr lang="el-GR" dirty="0">
                <a:solidFill>
                  <a:schemeClr val="tx1"/>
                </a:solidFill>
                <a:latin typeface="Times New Roman"/>
                <a:ea typeface="+mn-lt"/>
                <a:cs typeface="+mn-lt"/>
              </a:rPr>
              <a:t> υπήρξαν ορισμένες βελτιώσεις. Ειδικότερα, το ποσοστό της δωρεάν κατανομής μειώθηκε κατά 10%, το οποίο θα χορηγούταν μέσω δημοπρασιών. Το ανώτατο όριο των δικαιωμάτων μειώθηκε με βάση τις πραγματικές εκπομπές, καθώς </a:t>
            </a:r>
            <a:r>
              <a:rPr lang="el-GR" dirty="0" err="1">
                <a:solidFill>
                  <a:schemeClr val="tx1"/>
                </a:solidFill>
                <a:latin typeface="Times New Roman"/>
                <a:ea typeface="+mn-lt"/>
                <a:cs typeface="+mn-lt"/>
              </a:rPr>
              <a:t>διατίθονταν</a:t>
            </a:r>
            <a:r>
              <a:rPr lang="el-GR" dirty="0">
                <a:solidFill>
                  <a:schemeClr val="tx1"/>
                </a:solidFill>
                <a:latin typeface="Times New Roman"/>
                <a:ea typeface="+mn-lt"/>
                <a:cs typeface="+mn-lt"/>
              </a:rPr>
              <a:t> πλέον επαληθεύσιμα ετήσια δεδομένα. </a:t>
            </a:r>
            <a:r>
              <a:rPr lang="el-GR" dirty="0">
                <a:solidFill>
                  <a:schemeClr val="tx1"/>
                </a:solidFill>
                <a:latin typeface="Times New Roman"/>
                <a:ea typeface="+mn-lt"/>
                <a:cs typeface="Times New Roman"/>
              </a:rPr>
              <a:t>Επιτράπηκε στις επιχειρήσεις να αγοράζουν διεθνείς πιστώσεις σε τόνους άνθρακα.</a:t>
            </a:r>
            <a:endParaRPr lang="el-GR" dirty="0">
              <a:solidFill>
                <a:schemeClr val="tx1"/>
              </a:solidFill>
              <a:latin typeface="Times New Roman"/>
              <a:ea typeface="+mn-lt"/>
              <a:cs typeface="+mn-lt"/>
            </a:endParaRPr>
          </a:p>
          <a:p>
            <a:r>
              <a:rPr lang="el-GR" dirty="0">
                <a:solidFill>
                  <a:schemeClr val="tx1"/>
                </a:solidFill>
                <a:latin typeface="Times New Roman"/>
              </a:rPr>
              <a:t>Ωστόσο, </a:t>
            </a:r>
            <a:r>
              <a:rPr lang="el-GR" dirty="0" err="1">
                <a:solidFill>
                  <a:schemeClr val="tx1"/>
                </a:solidFill>
                <a:latin typeface="Times New Roman"/>
              </a:rPr>
              <a:t>συνέπεσε</a:t>
            </a:r>
            <a:r>
              <a:rPr lang="el-GR" dirty="0">
                <a:solidFill>
                  <a:schemeClr val="tx1"/>
                </a:solidFill>
                <a:latin typeface="Times New Roman"/>
              </a:rPr>
              <a:t> με ένα καταλυτικό γεγονός που άλλαξε τα δεδομένα, δηλαδή την </a:t>
            </a:r>
            <a:r>
              <a:rPr lang="el-GR" b="1" i="1" dirty="0">
                <a:solidFill>
                  <a:schemeClr val="tx1"/>
                </a:solidFill>
                <a:latin typeface="Times New Roman"/>
              </a:rPr>
              <a:t>οικονομική κρίση. </a:t>
            </a:r>
            <a:r>
              <a:rPr lang="el-GR" b="1" i="1" dirty="0">
                <a:solidFill>
                  <a:srgbClr val="258A52"/>
                </a:solidFill>
                <a:latin typeface="Times New Roman"/>
              </a:rPr>
              <a:t> 2 </a:t>
            </a:r>
            <a:r>
              <a:rPr lang="el-GR" dirty="0">
                <a:solidFill>
                  <a:schemeClr val="tx1"/>
                </a:solidFill>
                <a:latin typeface="Times New Roman"/>
              </a:rPr>
              <a:t>συνέπειες που κατέστησαν το εργαλείο </a:t>
            </a:r>
            <a:r>
              <a:rPr lang="el-GR" u="sng" dirty="0">
                <a:solidFill>
                  <a:schemeClr val="tx1"/>
                </a:solidFill>
                <a:latin typeface="Times New Roman"/>
              </a:rPr>
              <a:t>αναποτελεσματικό</a:t>
            </a:r>
            <a:r>
              <a:rPr lang="el-GR" dirty="0">
                <a:solidFill>
                  <a:schemeClr val="tx1"/>
                </a:solidFill>
                <a:latin typeface="Times New Roman"/>
              </a:rPr>
              <a:t>:</a:t>
            </a:r>
            <a:r>
              <a:rPr lang="el-GR" dirty="0">
                <a:solidFill>
                  <a:srgbClr val="258A52"/>
                </a:solidFill>
                <a:latin typeface="Times New Roman"/>
                <a:cs typeface="Times New Roman"/>
              </a:rPr>
              <a:t> </a:t>
            </a:r>
          </a:p>
          <a:p>
            <a:r>
              <a:rPr lang="el-GR" dirty="0">
                <a:solidFill>
                  <a:srgbClr val="258A52"/>
                </a:solidFill>
                <a:latin typeface="Times New Roman"/>
                <a:cs typeface="Times New Roman"/>
              </a:rPr>
              <a:t>1) </a:t>
            </a:r>
            <a:r>
              <a:rPr lang="el-GR" dirty="0">
                <a:solidFill>
                  <a:schemeClr val="tx1"/>
                </a:solidFill>
                <a:latin typeface="Times New Roman"/>
                <a:cs typeface="Times New Roman"/>
              </a:rPr>
              <a:t> </a:t>
            </a:r>
            <a:r>
              <a:rPr lang="el-GR" dirty="0">
                <a:solidFill>
                  <a:schemeClr val="tx1"/>
                </a:solidFill>
                <a:latin typeface="Times New Roman"/>
                <a:ea typeface="+mn-lt"/>
                <a:cs typeface="+mn-lt"/>
              </a:rPr>
              <a:t>Η ύφεση της οικονομικής δραστηριότητας προκάλεσε μείωση των εκπομπών, σημαντικά μεγαλύτερη από την αναμενόμενη= </a:t>
            </a:r>
            <a:r>
              <a:rPr lang="el-GR" dirty="0">
                <a:solidFill>
                  <a:schemeClr val="tx1"/>
                </a:solidFill>
                <a:ea typeface="+mn-lt"/>
                <a:cs typeface="+mn-lt"/>
              </a:rPr>
              <a:t>↓</a:t>
            </a:r>
            <a:r>
              <a:rPr lang="el-GR" dirty="0">
                <a:solidFill>
                  <a:schemeClr val="tx1"/>
                </a:solidFill>
                <a:latin typeface="Times New Roman"/>
                <a:ea typeface="+mn-lt"/>
                <a:cs typeface="+mn-lt"/>
              </a:rPr>
              <a:t> της ζήτησης δικαιωμάτων εκπομπών από τους φορείς.</a:t>
            </a:r>
          </a:p>
          <a:p>
            <a:r>
              <a:rPr lang="el-GR" dirty="0">
                <a:solidFill>
                  <a:srgbClr val="258A52"/>
                </a:solidFill>
                <a:latin typeface="Times New Roman"/>
                <a:cs typeface="Times New Roman"/>
              </a:rPr>
              <a:t>2)</a:t>
            </a:r>
            <a:r>
              <a:rPr lang="el-GR" dirty="0">
                <a:solidFill>
                  <a:schemeClr val="tx1"/>
                </a:solidFill>
                <a:latin typeface="Times New Roman"/>
                <a:cs typeface="Times New Roman"/>
              </a:rPr>
              <a:t>  </a:t>
            </a:r>
            <a:r>
              <a:rPr lang="el-GR" dirty="0">
                <a:solidFill>
                  <a:schemeClr val="tx1"/>
                </a:solidFill>
                <a:latin typeface="Times New Roman"/>
                <a:ea typeface="+mn-lt"/>
                <a:cs typeface="+mn-lt"/>
              </a:rPr>
              <a:t>Από την πλευρά της προσφοράς αυτό οδήγησε    σε μεγάλο πλεόνασμα δικαιωμάτων εκπομπών και πιστώσεων = </a:t>
            </a:r>
            <a:r>
              <a:rPr lang="el-GR" dirty="0">
                <a:solidFill>
                  <a:schemeClr val="tx1"/>
                </a:solidFill>
                <a:ea typeface="+mn-lt"/>
                <a:cs typeface="+mn-lt"/>
              </a:rPr>
              <a:t>↑</a:t>
            </a:r>
            <a:r>
              <a:rPr lang="el-GR" dirty="0">
                <a:solidFill>
                  <a:schemeClr val="tx1"/>
                </a:solidFill>
                <a:latin typeface="Times New Roman"/>
                <a:ea typeface="+mn-lt"/>
                <a:cs typeface="+mn-lt"/>
              </a:rPr>
              <a:t> προσφορά </a:t>
            </a:r>
          </a:p>
          <a:p>
            <a:r>
              <a:rPr lang="el-GR" dirty="0">
                <a:solidFill>
                  <a:schemeClr val="tx1"/>
                </a:solidFill>
                <a:latin typeface="Times New Roman"/>
                <a:ea typeface="+mn-lt"/>
                <a:cs typeface="+mn-lt"/>
              </a:rPr>
              <a:t>(955 εκατομμύρια EUA)</a:t>
            </a:r>
            <a:endParaRPr lang="el-GR" dirty="0">
              <a:solidFill>
                <a:schemeClr val="tx1"/>
              </a:solidFill>
            </a:endParaRPr>
          </a:p>
        </p:txBody>
      </p:sp>
      <p:sp>
        <p:nvSpPr>
          <p:cNvPr id="12" name="TextBox 11">
            <a:extLst>
              <a:ext uri="{FF2B5EF4-FFF2-40B4-BE49-F238E27FC236}">
                <a16:creationId xmlns:a16="http://schemas.microsoft.com/office/drawing/2014/main" id="{9144E30A-D883-012B-22CE-698CD2C66BD5}"/>
              </a:ext>
            </a:extLst>
          </p:cNvPr>
          <p:cNvSpPr txBox="1"/>
          <p:nvPr/>
        </p:nvSpPr>
        <p:spPr>
          <a:xfrm>
            <a:off x="5869359" y="3427988"/>
            <a:ext cx="548194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solidFill>
                  <a:srgbClr val="258A52"/>
                </a:solidFill>
                <a:ea typeface="+mn-lt"/>
                <a:cs typeface="+mn-lt"/>
              </a:rPr>
              <a:t>Impact Assessment of EU ETS, SWD (2014) 17 final</a:t>
            </a:r>
            <a:r>
              <a:rPr lang="el-GR">
                <a:solidFill>
                  <a:srgbClr val="258A52"/>
                </a:solidFill>
                <a:ea typeface="+mn-lt"/>
                <a:cs typeface="+mn-lt"/>
              </a:rPr>
              <a:t>. </a:t>
            </a:r>
            <a:endParaRPr lang="el-GR">
              <a:solidFill>
                <a:srgbClr val="258A52"/>
              </a:solidFill>
            </a:endParaRPr>
          </a:p>
        </p:txBody>
      </p:sp>
      <p:pic>
        <p:nvPicPr>
          <p:cNvPr id="7" name="Θέση περιεχομένου 10" descr="Εικόνα που περιέχει κείμενο, στιγμιότυπο οθόνης, γραμμή, γραμματοσειρά&#10;&#10;Περιγραφή που δημιουργήθηκε αυτόματα">
            <a:extLst>
              <a:ext uri="{FF2B5EF4-FFF2-40B4-BE49-F238E27FC236}">
                <a16:creationId xmlns:a16="http://schemas.microsoft.com/office/drawing/2014/main" id="{02A8F64B-ABD2-AAA3-6055-7ECD2E61C004}"/>
              </a:ext>
            </a:extLst>
          </p:cNvPr>
          <p:cNvPicPr>
            <a:picLocks noChangeAspect="1"/>
          </p:cNvPicPr>
          <p:nvPr/>
        </p:nvPicPr>
        <p:blipFill>
          <a:blip r:embed="rId3"/>
          <a:srcRect l="234" r="-513" b="-1969"/>
          <a:stretch/>
        </p:blipFill>
        <p:spPr>
          <a:xfrm>
            <a:off x="5731212" y="1100776"/>
            <a:ext cx="5445964" cy="2328535"/>
          </a:xfrm>
          <a:prstGeom prst="rect">
            <a:avLst/>
          </a:prstGeom>
        </p:spPr>
      </p:pic>
      <p:sp>
        <p:nvSpPr>
          <p:cNvPr id="3" name="TextBox 2">
            <a:extLst>
              <a:ext uri="{FF2B5EF4-FFF2-40B4-BE49-F238E27FC236}">
                <a16:creationId xmlns:a16="http://schemas.microsoft.com/office/drawing/2014/main" id="{1D0FD016-5D31-FF50-F919-42AEB3EAD7EE}"/>
              </a:ext>
            </a:extLst>
          </p:cNvPr>
          <p:cNvSpPr txBox="1"/>
          <p:nvPr/>
        </p:nvSpPr>
        <p:spPr>
          <a:xfrm>
            <a:off x="5730476" y="4052454"/>
            <a:ext cx="54110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a:latin typeface="Times New Roman"/>
                <a:ea typeface="+mn-lt"/>
                <a:cs typeface="+mn-lt"/>
              </a:rPr>
              <a:t>Καθώς η τιμή του άνθρακα καθορίζεται από την ημερήσια προσφορά και ζήτηση, το μεγάλο πλεόνασμα στην προσφορά είχε ως αποτέλεσμα σημαντική πτώση των τιμών.</a:t>
            </a:r>
            <a:endParaRPr lang="el-GR">
              <a:latin typeface="Times New Roman"/>
            </a:endParaRPr>
          </a:p>
        </p:txBody>
      </p:sp>
      <p:sp>
        <p:nvSpPr>
          <p:cNvPr id="5" name="TextBox 4">
            <a:extLst>
              <a:ext uri="{FF2B5EF4-FFF2-40B4-BE49-F238E27FC236}">
                <a16:creationId xmlns:a16="http://schemas.microsoft.com/office/drawing/2014/main" id="{AB1CEA90-3567-99FA-B67D-FEF67E0331F9}"/>
              </a:ext>
            </a:extLst>
          </p:cNvPr>
          <p:cNvSpPr txBox="1"/>
          <p:nvPr/>
        </p:nvSpPr>
        <p:spPr>
          <a:xfrm>
            <a:off x="5836227" y="5489863"/>
            <a:ext cx="472786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800" baseline="0" dirty="0">
                <a:solidFill>
                  <a:schemeClr val="accent1">
                    <a:lumMod val="76000"/>
                  </a:schemeClr>
                </a:solidFill>
                <a:latin typeface="Rockwell Nova Light"/>
              </a:rPr>
              <a:t>RESULT</a:t>
            </a:r>
            <a:r>
              <a:rPr lang="el-GR" dirty="0">
                <a:solidFill>
                  <a:schemeClr val="accent1">
                    <a:lumMod val="76000"/>
                  </a:schemeClr>
                </a:solidFill>
                <a:latin typeface="Rockwell Nova Light"/>
              </a:rPr>
              <a:t>? </a:t>
            </a:r>
            <a:r>
              <a:rPr lang="el-GR" u="sng" dirty="0">
                <a:solidFill>
                  <a:schemeClr val="accent1">
                    <a:lumMod val="76000"/>
                  </a:schemeClr>
                </a:solidFill>
                <a:latin typeface="Times New Roman"/>
                <a:cs typeface="Times New Roman"/>
              </a:rPr>
              <a:t>Όχι </a:t>
            </a:r>
            <a:r>
              <a:rPr lang="el-GR" dirty="0">
                <a:solidFill>
                  <a:schemeClr val="accent1">
                    <a:lumMod val="76000"/>
                  </a:schemeClr>
                </a:solidFill>
                <a:latin typeface="Times New Roman"/>
                <a:cs typeface="Times New Roman"/>
              </a:rPr>
              <a:t>κίνητρο για απανθρακοποίηση</a:t>
            </a:r>
          </a:p>
        </p:txBody>
      </p:sp>
    </p:spTree>
    <p:extLst>
      <p:ext uri="{BB962C8B-B14F-4D97-AF65-F5344CB8AC3E}">
        <p14:creationId xmlns:p14="http://schemas.microsoft.com/office/powerpoint/2010/main" val="1763433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descr="Εικόνα που περιέχει κείμενο, στιγμιότυπο οθόνης, γραμματοσειρά, αριθμός&#10;&#10;Περιγραφή που δημιουργήθηκε αυτόματα">
            <a:extLst>
              <a:ext uri="{FF2B5EF4-FFF2-40B4-BE49-F238E27FC236}">
                <a16:creationId xmlns:a16="http://schemas.microsoft.com/office/drawing/2014/main" id="{2F562806-DDED-C133-DEAE-BDA78D725D22}"/>
              </a:ext>
            </a:extLst>
          </p:cNvPr>
          <p:cNvPicPr>
            <a:picLocks noChangeAspect="1"/>
          </p:cNvPicPr>
          <p:nvPr/>
        </p:nvPicPr>
        <p:blipFill>
          <a:blip r:embed="rId3"/>
          <a:stretch>
            <a:fillRect/>
          </a:stretch>
        </p:blipFill>
        <p:spPr>
          <a:xfrm>
            <a:off x="536863" y="3219488"/>
            <a:ext cx="10745931" cy="2298045"/>
          </a:xfrm>
          <a:prstGeom prst="rect">
            <a:avLst/>
          </a:prstGeom>
        </p:spPr>
      </p:pic>
      <p:sp>
        <p:nvSpPr>
          <p:cNvPr id="7" name="TextBox 6">
            <a:extLst>
              <a:ext uri="{FF2B5EF4-FFF2-40B4-BE49-F238E27FC236}">
                <a16:creationId xmlns:a16="http://schemas.microsoft.com/office/drawing/2014/main" id="{6B2F613F-7A9D-0499-D226-049D2A191175}"/>
              </a:ext>
            </a:extLst>
          </p:cNvPr>
          <p:cNvSpPr txBox="1"/>
          <p:nvPr/>
        </p:nvSpPr>
        <p:spPr>
          <a:xfrm>
            <a:off x="909203" y="5689022"/>
            <a:ext cx="1004454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solidFill>
                  <a:srgbClr val="258A52"/>
                </a:solidFill>
                <a:ea typeface="+mn-lt"/>
                <a:cs typeface="+mn-lt"/>
              </a:rPr>
              <a:t>European Commission, SWD(2012) 234 </a:t>
            </a:r>
            <a:r>
              <a:rPr lang="el-GR" sz="1600" err="1">
                <a:solidFill>
                  <a:srgbClr val="258A52"/>
                </a:solidFill>
                <a:ea typeface="+mn-lt"/>
                <a:cs typeface="+mn-lt"/>
              </a:rPr>
              <a:t>final</a:t>
            </a:r>
            <a:r>
              <a:rPr lang="el-GR" sz="1600">
                <a:solidFill>
                  <a:srgbClr val="258A52"/>
                </a:solidFill>
                <a:ea typeface="+mn-lt"/>
                <a:cs typeface="+mn-lt"/>
              </a:rPr>
              <a:t>, Community </a:t>
            </a:r>
            <a:r>
              <a:rPr lang="el-GR" sz="1600" err="1">
                <a:solidFill>
                  <a:srgbClr val="258A52"/>
                </a:solidFill>
                <a:ea typeface="+mn-lt"/>
                <a:cs typeface="+mn-lt"/>
              </a:rPr>
              <a:t>Independent</a:t>
            </a:r>
            <a:r>
              <a:rPr lang="el-GR" sz="1600">
                <a:solidFill>
                  <a:srgbClr val="258A52"/>
                </a:solidFill>
                <a:ea typeface="+mn-lt"/>
                <a:cs typeface="+mn-lt"/>
              </a:rPr>
              <a:t> </a:t>
            </a:r>
            <a:r>
              <a:rPr lang="el-GR" sz="1600" err="1">
                <a:solidFill>
                  <a:srgbClr val="258A52"/>
                </a:solidFill>
                <a:ea typeface="+mn-lt"/>
                <a:cs typeface="+mn-lt"/>
              </a:rPr>
              <a:t>Transaction</a:t>
            </a:r>
            <a:r>
              <a:rPr lang="el-GR" sz="1600">
                <a:solidFill>
                  <a:srgbClr val="258A52"/>
                </a:solidFill>
                <a:ea typeface="+mn-lt"/>
                <a:cs typeface="+mn-lt"/>
              </a:rPr>
              <a:t> </a:t>
            </a:r>
            <a:r>
              <a:rPr lang="el-GR" sz="1600" err="1">
                <a:solidFill>
                  <a:srgbClr val="258A52"/>
                </a:solidFill>
                <a:ea typeface="+mn-lt"/>
                <a:cs typeface="+mn-lt"/>
              </a:rPr>
              <a:t>Log</a:t>
            </a:r>
            <a:r>
              <a:rPr lang="el-GR" sz="1600">
                <a:solidFill>
                  <a:srgbClr val="258A52"/>
                </a:solidFill>
                <a:ea typeface="+mn-lt"/>
                <a:cs typeface="+mn-lt"/>
              </a:rPr>
              <a:t> (CITL), </a:t>
            </a:r>
            <a:r>
              <a:rPr lang="el-GR" sz="1600" err="1">
                <a:solidFill>
                  <a:srgbClr val="258A52"/>
                </a:solidFill>
                <a:ea typeface="+mn-lt"/>
                <a:cs typeface="+mn-lt"/>
              </a:rPr>
              <a:t>compliance</a:t>
            </a:r>
            <a:r>
              <a:rPr lang="el-GR" sz="1600">
                <a:solidFill>
                  <a:srgbClr val="258A52"/>
                </a:solidFill>
                <a:ea typeface="+mn-lt"/>
                <a:cs typeface="+mn-lt"/>
              </a:rPr>
              <a:t> </a:t>
            </a:r>
            <a:r>
              <a:rPr lang="el-GR" sz="1600" err="1">
                <a:solidFill>
                  <a:srgbClr val="258A52"/>
                </a:solidFill>
                <a:ea typeface="+mn-lt"/>
                <a:cs typeface="+mn-lt"/>
              </a:rPr>
              <a:t>data</a:t>
            </a:r>
            <a:r>
              <a:rPr lang="el-GR" sz="1600">
                <a:solidFill>
                  <a:srgbClr val="258A52"/>
                </a:solidFill>
                <a:ea typeface="+mn-lt"/>
                <a:cs typeface="+mn-lt"/>
              </a:rPr>
              <a:t> 2011 </a:t>
            </a:r>
            <a:r>
              <a:rPr lang="el-GR" sz="1600" err="1">
                <a:solidFill>
                  <a:srgbClr val="258A52"/>
                </a:solidFill>
                <a:ea typeface="+mn-lt"/>
                <a:cs typeface="+mn-lt"/>
              </a:rPr>
              <a:t>as</a:t>
            </a:r>
            <a:r>
              <a:rPr lang="el-GR" sz="1600">
                <a:solidFill>
                  <a:srgbClr val="258A52"/>
                </a:solidFill>
                <a:ea typeface="+mn-lt"/>
                <a:cs typeface="+mn-lt"/>
              </a:rPr>
              <a:t> </a:t>
            </a:r>
            <a:r>
              <a:rPr lang="el-GR" sz="1600" err="1">
                <a:solidFill>
                  <a:srgbClr val="258A52"/>
                </a:solidFill>
                <a:ea typeface="+mn-lt"/>
                <a:cs typeface="+mn-lt"/>
              </a:rPr>
              <a:t>published</a:t>
            </a:r>
            <a:r>
              <a:rPr lang="el-GR" sz="1600">
                <a:solidFill>
                  <a:srgbClr val="258A52"/>
                </a:solidFill>
                <a:ea typeface="+mn-lt"/>
                <a:cs typeface="+mn-lt"/>
              </a:rPr>
              <a:t> on 2 </a:t>
            </a:r>
            <a:r>
              <a:rPr lang="el-GR" sz="1600" err="1">
                <a:solidFill>
                  <a:srgbClr val="258A52"/>
                </a:solidFill>
                <a:ea typeface="+mn-lt"/>
                <a:cs typeface="+mn-lt"/>
              </a:rPr>
              <a:t>May</a:t>
            </a:r>
            <a:r>
              <a:rPr lang="el-GR" sz="1600">
                <a:solidFill>
                  <a:srgbClr val="258A52"/>
                </a:solidFill>
                <a:ea typeface="+mn-lt"/>
                <a:cs typeface="+mn-lt"/>
              </a:rPr>
              <a:t> 2012. </a:t>
            </a:r>
            <a:endParaRPr lang="el-GR" sz="1600">
              <a:solidFill>
                <a:srgbClr val="258A52"/>
              </a:solidFill>
            </a:endParaRPr>
          </a:p>
        </p:txBody>
      </p:sp>
      <p:sp>
        <p:nvSpPr>
          <p:cNvPr id="12" name="Τίτλος 11">
            <a:extLst>
              <a:ext uri="{FF2B5EF4-FFF2-40B4-BE49-F238E27FC236}">
                <a16:creationId xmlns:a16="http://schemas.microsoft.com/office/drawing/2014/main" id="{5B0FAB07-2411-0DE4-A854-C0379ED516B6}"/>
              </a:ext>
            </a:extLst>
          </p:cNvPr>
          <p:cNvSpPr>
            <a:spLocks noGrp="1"/>
          </p:cNvSpPr>
          <p:nvPr>
            <p:ph type="title"/>
          </p:nvPr>
        </p:nvSpPr>
        <p:spPr>
          <a:xfrm>
            <a:off x="540988" y="704523"/>
            <a:ext cx="3884962" cy="2011680"/>
          </a:xfrm>
        </p:spPr>
        <p:txBody>
          <a:bodyPr/>
          <a:lstStyle/>
          <a:p>
            <a:r>
              <a:rPr lang="el-GR"/>
              <a:t>SURPLUS OF SUPPLY</a:t>
            </a:r>
          </a:p>
        </p:txBody>
      </p:sp>
      <p:sp>
        <p:nvSpPr>
          <p:cNvPr id="13" name="TextBox 12">
            <a:extLst>
              <a:ext uri="{FF2B5EF4-FFF2-40B4-BE49-F238E27FC236}">
                <a16:creationId xmlns:a16="http://schemas.microsoft.com/office/drawing/2014/main" id="{B781C55C-0AAE-8EB6-2229-CCD2C7F4AC77}"/>
              </a:ext>
            </a:extLst>
          </p:cNvPr>
          <p:cNvSpPr txBox="1"/>
          <p:nvPr/>
        </p:nvSpPr>
        <p:spPr>
          <a:xfrm>
            <a:off x="5992090" y="1368136"/>
            <a:ext cx="41390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400" dirty="0">
                <a:solidFill>
                  <a:schemeClr val="accent1">
                    <a:lumMod val="76000"/>
                  </a:schemeClr>
                </a:solidFill>
              </a:rPr>
              <a:t>PHASE 2</a:t>
            </a:r>
          </a:p>
        </p:txBody>
      </p:sp>
    </p:spTree>
    <p:extLst>
      <p:ext uri="{BB962C8B-B14F-4D97-AF65-F5344CB8AC3E}">
        <p14:creationId xmlns:p14="http://schemas.microsoft.com/office/powerpoint/2010/main" val="4237191300"/>
      </p:ext>
    </p:extLst>
  </p:cSld>
  <p:clrMapOvr>
    <a:masterClrMapping/>
  </p:clrMapOvr>
</p:sld>
</file>

<file path=ppt/theme/theme1.xml><?xml version="1.0" encoding="utf-8"?>
<a:theme xmlns:a="http://schemas.openxmlformats.org/drawingml/2006/main" name="BohoVogueVTI">
  <a:themeElements>
    <a:clrScheme name="BohoVogueVTI">
      <a:dk1>
        <a:sysClr val="windowText" lastClr="000000"/>
      </a:dk1>
      <a:lt1>
        <a:sysClr val="window" lastClr="FFFFFF"/>
      </a:lt1>
      <a:dk2>
        <a:srgbClr val="35403A"/>
      </a:dk2>
      <a:lt2>
        <a:srgbClr val="F1EFEB"/>
      </a:lt2>
      <a:accent1>
        <a:srgbClr val="9E8B50"/>
      </a:accent1>
      <a:accent2>
        <a:srgbClr val="D5966B"/>
      </a:accent2>
      <a:accent3>
        <a:srgbClr val="9BA6BB"/>
      </a:accent3>
      <a:accent4>
        <a:srgbClr val="869880"/>
      </a:accent4>
      <a:accent5>
        <a:srgbClr val="588267"/>
      </a:accent5>
      <a:accent6>
        <a:srgbClr val="B89C46"/>
      </a:accent6>
      <a:hlink>
        <a:srgbClr val="C77138"/>
      </a:hlink>
      <a:folHlink>
        <a:srgbClr val="589374"/>
      </a:folHlink>
    </a:clrScheme>
    <a:fontScheme name="BohoVogueVTI">
      <a:majorFont>
        <a:latin typeface="Walbaum Display"/>
        <a:ea typeface=""/>
        <a:cs typeface=""/>
      </a:majorFont>
      <a:minorFont>
        <a:latin typeface="Aptos Light"/>
        <a:ea typeface=""/>
        <a:cs typeface=""/>
      </a:minorFont>
    </a:fontScheme>
    <a:fmtScheme name="BohoVogu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587E0025-A466-4551-A341-1A9F570FDF06}" vid="{F615CBBD-D1BB-4663-887F-92A47C7C6A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D3A5F18C-93E4-4C3A-A312-44EF0CB57AC8}">
  <ds:schemaRefs>
    <ds:schemaRef ds:uri="http://schemas.microsoft.com/sharepoint/v3/contenttype/forms"/>
  </ds:schemaRefs>
</ds:datastoreItem>
</file>

<file path=customXml/itemProps2.xml><?xml version="1.0" encoding="utf-8"?>
<ds:datastoreItem xmlns:ds="http://schemas.openxmlformats.org/officeDocument/2006/customXml" ds:itemID="{187FEE6A-70C7-4994-95E7-698D6AC488DF}">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A33059B-AF8D-467E-BDB3-CD063FDD209D}">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LeafVTI</Template>
  <TotalTime>0</TotalTime>
  <Words>2184</Words>
  <Application>Microsoft Office PowerPoint</Application>
  <PresentationFormat>Ευρεία οθόνη</PresentationFormat>
  <Paragraphs>135</Paragraphs>
  <Slides>18</Slides>
  <Notes>15</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BohoVogueVTI</vt:lpstr>
      <vt:lpstr>ΠΑΝΤΕΙΟ ΠΑΝΕΠΙΣΤΗΜΙΟ ΚΟΙΝΩΝΙΚΩΝ ΚΑΙ ΠΟΛΙΤΙΚΩΝ ΕΠΙΣΤΗΜΩΝ  PANTEION UNIVERSITY OF SOCIAL AND POLITICAL SCEIENCES </vt:lpstr>
      <vt:lpstr>ΠΙΝΑΚΑΣ ΠΕΡΙΕΧΟΜΕΝΩΝ</vt:lpstr>
      <vt:lpstr>Παρουσίαση του PowerPoint</vt:lpstr>
      <vt:lpstr>Παρουσίαση του PowerPoint</vt:lpstr>
      <vt:lpstr>2 ΒΑΣΙΚΕΣ ΠΑΡΑΜΕΤΡΟΙ</vt:lpstr>
      <vt:lpstr>Παρουσίαση του PowerPoint</vt:lpstr>
      <vt:lpstr>3.  ΟΙΚΟΝΟΜΙΚΗ ΑΠΟΤΙΜΗΣΗ</vt:lpstr>
      <vt:lpstr>Παρουσίαση του PowerPoint</vt:lpstr>
      <vt:lpstr>SURPLUS OF SUPPLY</vt:lpstr>
      <vt:lpstr>Παρουσίαση του PowerPoint</vt:lpstr>
      <vt:lpstr>Παρουσίαση του PowerPoint</vt:lpstr>
      <vt:lpstr>4.  ΤΡΕΧΟΥΣΑ ΦΑΣΗ</vt:lpstr>
      <vt:lpstr>Παρουσίαση του PowerPoint</vt:lpstr>
      <vt:lpstr>Παρουσίαση του PowerPoint</vt:lpstr>
      <vt:lpstr>Παρουσίαση του PowerPoint</vt:lpstr>
      <vt:lpstr>5. ΚΑΤΙ ΑΠΌ ΤΗΝ ΕΠΙΚΑΙΡΟΤΗΤΑ</vt:lpstr>
      <vt:lpstr>6.  ΒΙΒΛΙΟΓΡΑΦΙΑ</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Katerina Mn</cp:lastModifiedBy>
  <cp:revision>704</cp:revision>
  <dcterms:created xsi:type="dcterms:W3CDTF">2024-11-09T19:25:10Z</dcterms:created>
  <dcterms:modified xsi:type="dcterms:W3CDTF">2024-11-12T12:56:47Z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