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7"/>
  </p:notesMasterIdLst>
  <p:sldIdLst>
    <p:sldId id="256" r:id="rId2"/>
    <p:sldId id="257" r:id="rId3"/>
    <p:sldId id="258" r:id="rId4"/>
    <p:sldId id="261" r:id="rId5"/>
    <p:sldId id="272" r:id="rId6"/>
    <p:sldId id="262" r:id="rId7"/>
    <p:sldId id="260" r:id="rId8"/>
    <p:sldId id="263" r:id="rId9"/>
    <p:sldId id="264" r:id="rId10"/>
    <p:sldId id="266" r:id="rId11"/>
    <p:sldId id="267" r:id="rId12"/>
    <p:sldId id="268" r:id="rId13"/>
    <p:sldId id="269" r:id="rId14"/>
    <p:sldId id="270" r:id="rId15"/>
    <p:sldId id="271"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0F4374-E32E-4777-B007-F75402505D89}" v="12" dt="2023-10-29T12:36:56.306"/>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varScale="1">
        <p:scale>
          <a:sx n="78" d="100"/>
          <a:sy n="78" d="100"/>
        </p:scale>
        <p:origin x="878" y="43"/>
      </p:cViewPr>
      <p:guideLst>
        <p:guide orient="horz" pos="2160"/>
        <p:guide pos="3840"/>
      </p:guideLst>
    </p:cSldViewPr>
  </p:slideViewPr>
  <p:notesTextViewPr>
    <p:cViewPr>
      <p:scale>
        <a:sx n="1" d="1"/>
        <a:sy n="1" d="1"/>
      </p:scale>
      <p:origin x="0" y="0"/>
    </p:cViewPr>
  </p:notesTextViewPr>
  <p:sorterViewPr>
    <p:cViewPr>
      <p:scale>
        <a:sx n="100" d="100"/>
        <a:sy n="100" d="100"/>
      </p:scale>
      <p:origin x="0" y="-62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CE6349-940C-4B13-AFC3-30A367D640EA}" type="datetimeFigureOut">
              <a:rPr lang="el-GR" smtClean="0"/>
              <a:pPr/>
              <a:t>1/11/2023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EC75C8-A9F2-4544-AFDD-AF6F7DF8EB09}" type="slidenum">
              <a:rPr lang="el-GR" smtClean="0"/>
              <a:pPr/>
              <a:t>‹#›</a:t>
            </a:fld>
            <a:endParaRPr lang="el-GR"/>
          </a:p>
        </p:txBody>
      </p:sp>
    </p:spTree>
    <p:extLst>
      <p:ext uri="{BB962C8B-B14F-4D97-AF65-F5344CB8AC3E}">
        <p14:creationId xmlns:p14="http://schemas.microsoft.com/office/powerpoint/2010/main" val="2830577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err="1"/>
              <a:t>Κλιµατική</a:t>
            </a:r>
            <a:r>
              <a:rPr lang="el-GR" dirty="0"/>
              <a:t> ουδετερότητα ή µ</a:t>
            </a:r>
            <a:r>
              <a:rPr lang="el-GR" dirty="0" err="1"/>
              <a:t>ηδενικό</a:t>
            </a:r>
            <a:r>
              <a:rPr lang="el-GR" dirty="0"/>
              <a:t> ισοζύγιο </a:t>
            </a:r>
            <a:r>
              <a:rPr lang="el-GR" dirty="0" err="1"/>
              <a:t>εκποµπών</a:t>
            </a:r>
            <a:r>
              <a:rPr lang="el-GR" dirty="0"/>
              <a:t> αερίων του </a:t>
            </a:r>
            <a:r>
              <a:rPr lang="el-GR" dirty="0" err="1"/>
              <a:t>θερµοκηπίου</a:t>
            </a:r>
            <a:r>
              <a:rPr lang="el-GR" dirty="0"/>
              <a:t>: ο </a:t>
            </a:r>
            <a:r>
              <a:rPr lang="el-GR" dirty="0" err="1"/>
              <a:t>ισοσκελισµός</a:t>
            </a:r>
            <a:r>
              <a:rPr lang="el-GR" dirty="0"/>
              <a:t> των ανθρωπογενών </a:t>
            </a:r>
            <a:r>
              <a:rPr lang="el-GR" dirty="0" err="1"/>
              <a:t>εκποµπών</a:t>
            </a:r>
            <a:r>
              <a:rPr lang="el-GR" dirty="0"/>
              <a:t> αερίων του </a:t>
            </a:r>
            <a:r>
              <a:rPr lang="el-GR" dirty="0" err="1"/>
              <a:t>θερµοκηπίου</a:t>
            </a:r>
            <a:r>
              <a:rPr lang="el-GR" dirty="0"/>
              <a:t> από πηγές και των απορροφήσεών τους από καταβόθρες. Οι καταβόθρες περιλαμβάνουν κάθε διεργασία, δραστηριότητα ή µ</a:t>
            </a:r>
            <a:r>
              <a:rPr lang="el-GR" dirty="0" err="1"/>
              <a:t>ηχανισµό</a:t>
            </a:r>
            <a:r>
              <a:rPr lang="el-GR" dirty="0"/>
              <a:t> που απορροφά από την </a:t>
            </a:r>
            <a:r>
              <a:rPr lang="el-GR" dirty="0" err="1"/>
              <a:t>ατµόσφαιρα</a:t>
            </a:r>
            <a:r>
              <a:rPr lang="el-GR" dirty="0"/>
              <a:t> αέριο </a:t>
            </a:r>
            <a:r>
              <a:rPr lang="el-GR" dirty="0" err="1"/>
              <a:t>θερµοκηπίου</a:t>
            </a:r>
            <a:r>
              <a:rPr lang="el-GR" dirty="0"/>
              <a:t>, </a:t>
            </a:r>
            <a:r>
              <a:rPr lang="el-GR" dirty="0" err="1"/>
              <a:t>αερόλυµα</a:t>
            </a:r>
            <a:r>
              <a:rPr lang="el-GR" dirty="0"/>
              <a:t> ή </a:t>
            </a:r>
            <a:r>
              <a:rPr lang="el-GR" dirty="0" err="1"/>
              <a:t>πρόδροµη</a:t>
            </a:r>
            <a:r>
              <a:rPr lang="el-GR" dirty="0"/>
              <a:t> ουσία αερίου </a:t>
            </a:r>
            <a:r>
              <a:rPr lang="el-GR" dirty="0" err="1"/>
              <a:t>θερµοκηπίου</a:t>
            </a:r>
            <a:r>
              <a:rPr lang="el-GR" dirty="0"/>
              <a:t>.</a:t>
            </a:r>
          </a:p>
        </p:txBody>
      </p:sp>
      <p:sp>
        <p:nvSpPr>
          <p:cNvPr id="4" name="Θέση αριθμού διαφάνειας 3"/>
          <p:cNvSpPr>
            <a:spLocks noGrp="1"/>
          </p:cNvSpPr>
          <p:nvPr>
            <p:ph type="sldNum" sz="quarter" idx="5"/>
          </p:nvPr>
        </p:nvSpPr>
        <p:spPr/>
        <p:txBody>
          <a:bodyPr/>
          <a:lstStyle/>
          <a:p>
            <a:fld id="{C3EC75C8-A9F2-4544-AFDD-AF6F7DF8EB09}" type="slidenum">
              <a:rPr lang="el-GR" smtClean="0"/>
              <a:pPr/>
              <a:t>8</a:t>
            </a:fld>
            <a:endParaRPr lang="el-GR"/>
          </a:p>
        </p:txBody>
      </p:sp>
    </p:spTree>
    <p:extLst>
      <p:ext uri="{BB962C8B-B14F-4D97-AF65-F5344CB8AC3E}">
        <p14:creationId xmlns:p14="http://schemas.microsoft.com/office/powerpoint/2010/main" val="985113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Το ευρωπαϊκό νομοθέτημα για το κλίμα καθιστά νομική υποχρέωση την επίτευξη του κλιματικού στόχου της ΕΕ για μείωση των εκπομπών της ΕΕ κατά τουλάχιστον 55 % έως το 2030. Οι χώρες της ΕΕ επεξεργάζονται νέα νομοθεσία προκειμένου να επιτευχθεί αυτός ο στόχος και να καταστεί η ΕΕ κλιματικά ουδέτερη έως το 2050.</a:t>
            </a:r>
          </a:p>
        </p:txBody>
      </p:sp>
      <p:sp>
        <p:nvSpPr>
          <p:cNvPr id="4" name="Θέση αριθμού διαφάνειας 3"/>
          <p:cNvSpPr>
            <a:spLocks noGrp="1"/>
          </p:cNvSpPr>
          <p:nvPr>
            <p:ph type="sldNum" sz="quarter" idx="5"/>
          </p:nvPr>
        </p:nvSpPr>
        <p:spPr/>
        <p:txBody>
          <a:bodyPr/>
          <a:lstStyle/>
          <a:p>
            <a:fld id="{C3EC75C8-A9F2-4544-AFDD-AF6F7DF8EB09}" type="slidenum">
              <a:rPr lang="el-GR" smtClean="0"/>
              <a:pPr/>
              <a:t>12</a:t>
            </a:fld>
            <a:endParaRPr lang="el-GR"/>
          </a:p>
        </p:txBody>
      </p:sp>
    </p:spTree>
    <p:extLst>
      <p:ext uri="{BB962C8B-B14F-4D97-AF65-F5344CB8AC3E}">
        <p14:creationId xmlns:p14="http://schemas.microsoft.com/office/powerpoint/2010/main" val="3620535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11/1/2023</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4122319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pPr/>
              <a:t>11/1/2023</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350417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pPr/>
              <a:t>11/1/2023</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226518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pPr/>
              <a:t>11/1/2023</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357367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pPr/>
              <a:t>11/1/2023</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1544350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pPr/>
              <a:t>11/1/2023</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2606475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pPr/>
              <a:t>11/1/2023</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3864836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pPr/>
              <a:t>11/1/2023</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214397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pPr/>
              <a:t>11/1/2023</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2227719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pPr/>
              <a:t>11/1/2023</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3602562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pPr/>
              <a:t>11/1/2023</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3825993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cstate="print">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11/1/2023</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93165713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hyperlink" Target="https://www.consilium.europa.eu/el/policies/green-deal/fit-for-55-the-eu-plan-for-a-green-transition/" TargetMode="External"/><Relationship Id="rId3" Type="http://schemas.openxmlformats.org/officeDocument/2006/relationships/hyperlink" Target="https://www.ot.gr/2023/09/27/green/klimatiki-allagi/ekt-i-klimatiki-allagi-periplekei-ti-nomismatiki-politiki/" TargetMode="External"/><Relationship Id="rId7" Type="http://schemas.openxmlformats.org/officeDocument/2006/relationships/hyperlink" Target="https://lawandtech.eu/2022/08/23/climate-law/" TargetMode="External"/><Relationship Id="rId2" Type="http://schemas.openxmlformats.org/officeDocument/2006/relationships/hyperlink" Target="https://www.bankofgreece.gr/ekdoseis-ereyna/ekdoseis/ekthesh-dioikhth" TargetMode="External"/><Relationship Id="rId1" Type="http://schemas.openxmlformats.org/officeDocument/2006/relationships/slideLayout" Target="../slideLayouts/slideLayout2.xml"/><Relationship Id="rId6" Type="http://schemas.openxmlformats.org/officeDocument/2006/relationships/hyperlink" Target="https://www.ecb.europa.eu/press/pr/date/2021/html/ecb.pr210708_1~f104919225.el.html" TargetMode="External"/><Relationship Id="rId5" Type="http://schemas.openxmlformats.org/officeDocument/2006/relationships/hyperlink" Target="https://www.bankofgreece.gr/trapeza/koinwnikh-eythynh/viwsimotita-klimatikh-allagh/h-trapeza-ths-ellados-gia-to-klima" TargetMode="External"/><Relationship Id="rId4" Type="http://schemas.openxmlformats.org/officeDocument/2006/relationships/hyperlink" Target="https://www.bankofgreece.gr/trapeza/koinwnikh-eythynh/viwsimotita-klimatikh-allagh/emek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297F7562-DBE2-4729-835D-1486BBB437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627"/>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9" name="Rectangle 28">
            <a:extLst>
              <a:ext uri="{FF2B5EF4-FFF2-40B4-BE49-F238E27FC236}">
                <a16:creationId xmlns:a16="http://schemas.microsoft.com/office/drawing/2014/main" id="{DCE0245F-7D4D-413E-940B-1D9D9A1711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27"/>
            <a:ext cx="12188952" cy="6858000"/>
          </a:xfrm>
          <a:prstGeom prst="rect">
            <a:avLst/>
          </a:prstGeom>
          <a:solidFill>
            <a:schemeClr val="bg2">
              <a:alpha val="61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1" name="Rectangle 30">
            <a:extLst>
              <a:ext uri="{FF2B5EF4-FFF2-40B4-BE49-F238E27FC236}">
                <a16:creationId xmlns:a16="http://schemas.microsoft.com/office/drawing/2014/main" id="{19B97BE4-8A98-49F3-8669-EAAF6D4331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3900328"/>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8" name="Rectangle 32">
            <a:extLst>
              <a:ext uri="{FF2B5EF4-FFF2-40B4-BE49-F238E27FC236}">
                <a16:creationId xmlns:a16="http://schemas.microsoft.com/office/drawing/2014/main" id="{AA090277-9074-44AA-8A49-453BF2C45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1"/>
            <a:ext cx="12191999" cy="3909853"/>
          </a:xfrm>
          <a:prstGeom prst="rect">
            <a:avLst/>
          </a:prstGeom>
          <a:blipFill dpi="0" rotWithShape="1">
            <a:blip r:embed="rId2" cstate="print">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D5B13585-EA51-4DA6-6083-2E7706877D6C}"/>
              </a:ext>
            </a:extLst>
          </p:cNvPr>
          <p:cNvSpPr>
            <a:spLocks noGrp="1"/>
          </p:cNvSpPr>
          <p:nvPr>
            <p:ph type="ctrTitle"/>
          </p:nvPr>
        </p:nvSpPr>
        <p:spPr>
          <a:xfrm>
            <a:off x="7481108" y="632942"/>
            <a:ext cx="3776416" cy="2912691"/>
          </a:xfrm>
        </p:spPr>
        <p:txBody>
          <a:bodyPr anchor="b">
            <a:normAutofit/>
          </a:bodyPr>
          <a:lstStyle/>
          <a:p>
            <a:pPr algn="l"/>
            <a:r>
              <a:rPr lang="el-GR" dirty="0"/>
              <a:t>ΚΛΙΜΑΤΙΚΗ ΑΛΛΑΓΗ - ΜΙΑ  ΟΠΤΙΚΗ ΤΗΣ ΤτΕ</a:t>
            </a:r>
          </a:p>
        </p:txBody>
      </p:sp>
      <p:sp>
        <p:nvSpPr>
          <p:cNvPr id="3" name="Υπότιτλος 2">
            <a:extLst>
              <a:ext uri="{FF2B5EF4-FFF2-40B4-BE49-F238E27FC236}">
                <a16:creationId xmlns:a16="http://schemas.microsoft.com/office/drawing/2014/main" id="{C3507877-CD1B-47E9-1DB3-D0CD43FD6847}"/>
              </a:ext>
            </a:extLst>
          </p:cNvPr>
          <p:cNvSpPr>
            <a:spLocks noGrp="1"/>
          </p:cNvSpPr>
          <p:nvPr>
            <p:ph type="subTitle" idx="1"/>
          </p:nvPr>
        </p:nvSpPr>
        <p:spPr>
          <a:xfrm>
            <a:off x="563851" y="4189084"/>
            <a:ext cx="3776415" cy="1399953"/>
          </a:xfrm>
        </p:spPr>
        <p:txBody>
          <a:bodyPr anchor="t">
            <a:normAutofit/>
          </a:bodyPr>
          <a:lstStyle/>
          <a:p>
            <a:pPr algn="l"/>
            <a:r>
              <a:rPr lang="el-GR" sz="2200" b="1" i="1" dirty="0">
                <a:solidFill>
                  <a:schemeClr val="tx2">
                    <a:alpha val="80000"/>
                  </a:schemeClr>
                </a:solidFill>
              </a:rPr>
              <a:t>ΠΜΣ ΔΙΕΘΝΩΝ ΕΥΡΩΠΑΪΚΩΝ ΚΑΙ ΠΕΡΙΦΕΡΕΙΑΚΩΝ ΣΠΟΥΔΩΝ</a:t>
            </a:r>
          </a:p>
          <a:p>
            <a:pPr algn="l"/>
            <a:endParaRPr lang="el-GR" sz="2200" dirty="0">
              <a:solidFill>
                <a:schemeClr val="tx2">
                  <a:alpha val="80000"/>
                </a:schemeClr>
              </a:solidFill>
            </a:endParaRPr>
          </a:p>
          <a:p>
            <a:pPr algn="l"/>
            <a:endParaRPr lang="el-GR" sz="2200" dirty="0">
              <a:solidFill>
                <a:schemeClr val="tx2">
                  <a:alpha val="80000"/>
                </a:schemeClr>
              </a:solidFill>
            </a:endParaRPr>
          </a:p>
        </p:txBody>
      </p:sp>
      <p:pic>
        <p:nvPicPr>
          <p:cNvPr id="20" name="Picture 3" descr="Σύννεφα στον ουρανό από χαμηλά">
            <a:extLst>
              <a:ext uri="{FF2B5EF4-FFF2-40B4-BE49-F238E27FC236}">
                <a16:creationId xmlns:a16="http://schemas.microsoft.com/office/drawing/2014/main" id="{918F54DA-B75F-4C24-0BC0-FDA805C9091B}"/>
              </a:ext>
            </a:extLst>
          </p:cNvPr>
          <p:cNvPicPr>
            <a:picLocks noChangeAspect="1"/>
          </p:cNvPicPr>
          <p:nvPr/>
        </p:nvPicPr>
        <p:blipFill rotWithShape="1">
          <a:blip r:embed="rId3" cstate="print"/>
          <a:srcRect t="5729" r="-2" b="10029"/>
          <a:stretch/>
        </p:blipFill>
        <p:spPr>
          <a:xfrm>
            <a:off x="1" y="0"/>
            <a:ext cx="7267574" cy="3900329"/>
          </a:xfrm>
          <a:prstGeom prst="rect">
            <a:avLst/>
          </a:prstGeom>
        </p:spPr>
      </p:pic>
      <p:sp>
        <p:nvSpPr>
          <p:cNvPr id="6" name="TextBox 5">
            <a:extLst>
              <a:ext uri="{FF2B5EF4-FFF2-40B4-BE49-F238E27FC236}">
                <a16:creationId xmlns:a16="http://schemas.microsoft.com/office/drawing/2014/main" id="{2251E220-ECC2-2434-A8AB-49C5D5C0AF6C}"/>
              </a:ext>
            </a:extLst>
          </p:cNvPr>
          <p:cNvSpPr txBox="1"/>
          <p:nvPr/>
        </p:nvSpPr>
        <p:spPr>
          <a:xfrm>
            <a:off x="7338752" y="4003843"/>
            <a:ext cx="3918772" cy="3416320"/>
          </a:xfrm>
          <a:prstGeom prst="rect">
            <a:avLst/>
          </a:prstGeom>
          <a:noFill/>
        </p:spPr>
        <p:txBody>
          <a:bodyPr wrap="square" rtlCol="0">
            <a:spAutoFit/>
          </a:bodyPr>
          <a:lstStyle/>
          <a:p>
            <a:r>
              <a:rPr lang="el-GR" b="1" dirty="0"/>
              <a:t>Μάθημα</a:t>
            </a:r>
            <a:r>
              <a:rPr lang="en-US" b="1" dirty="0"/>
              <a:t>: </a:t>
            </a:r>
            <a:r>
              <a:rPr lang="el-GR" b="1" dirty="0"/>
              <a:t>Οικονομική του Περιβάλλοντος</a:t>
            </a:r>
          </a:p>
          <a:p>
            <a:endParaRPr lang="el-GR" b="1" dirty="0"/>
          </a:p>
          <a:p>
            <a:r>
              <a:rPr lang="el-GR" b="1" dirty="0"/>
              <a:t>Εισηγητής</a:t>
            </a:r>
            <a:r>
              <a:rPr lang="en-US" b="1" dirty="0"/>
              <a:t>: </a:t>
            </a:r>
            <a:r>
              <a:rPr lang="el-GR" b="1" dirty="0"/>
              <a:t>Μπίθας Κωνσταντίνος</a:t>
            </a:r>
          </a:p>
          <a:p>
            <a:endParaRPr lang="el-GR" b="1" dirty="0"/>
          </a:p>
          <a:p>
            <a:endParaRPr lang="el-GR" b="1" dirty="0"/>
          </a:p>
          <a:p>
            <a:endParaRPr lang="el-GR" b="1" dirty="0"/>
          </a:p>
          <a:p>
            <a:r>
              <a:rPr lang="el-GR" b="1" dirty="0"/>
              <a:t>Του φοιτητή Μαρδίκη Θεόδωρου</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2912986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960C13-5FF1-6CDC-7AE9-400E936298DF}"/>
              </a:ext>
            </a:extLst>
          </p:cNvPr>
          <p:cNvSpPr>
            <a:spLocks noGrp="1"/>
          </p:cNvSpPr>
          <p:nvPr>
            <p:ph type="title"/>
          </p:nvPr>
        </p:nvSpPr>
        <p:spPr/>
        <p:txBody>
          <a:bodyPr/>
          <a:lstStyle/>
          <a:p>
            <a:pPr algn="ctr"/>
            <a:r>
              <a:rPr lang="el-GR" u="sng" dirty="0">
                <a:latin typeface="Calibri" panose="020F0502020204030204" pitchFamily="34" charset="0"/>
                <a:ea typeface="Calibri" panose="020F0502020204030204" pitchFamily="34" charset="0"/>
                <a:cs typeface="Calibri" panose="020F0502020204030204" pitchFamily="34" charset="0"/>
              </a:rPr>
              <a:t>ΔΡΑΣΕΙΣ ΣΕ ΕΘΝΙΚΟ ΕΠΙΠΕΔΟ</a:t>
            </a:r>
          </a:p>
        </p:txBody>
      </p:sp>
      <p:sp>
        <p:nvSpPr>
          <p:cNvPr id="3" name="Θέση περιεχομένου 2">
            <a:extLst>
              <a:ext uri="{FF2B5EF4-FFF2-40B4-BE49-F238E27FC236}">
                <a16:creationId xmlns:a16="http://schemas.microsoft.com/office/drawing/2014/main" id="{5B03F446-37F7-CB8A-264A-0E4CC1441612}"/>
              </a:ext>
            </a:extLst>
          </p:cNvPr>
          <p:cNvSpPr>
            <a:spLocks noGrp="1"/>
          </p:cNvSpPr>
          <p:nvPr>
            <p:ph idx="1"/>
          </p:nvPr>
        </p:nvSpPr>
        <p:spPr/>
        <p:txBody>
          <a:bodyPr>
            <a:normAutofit fontScale="92500"/>
          </a:bodyPr>
          <a:lstStyle/>
          <a:p>
            <a:pPr algn="just"/>
            <a:r>
              <a:rPr lang="el-GR" dirty="0">
                <a:latin typeface="Calibri" panose="020F0502020204030204" pitchFamily="34" charset="0"/>
                <a:ea typeface="Calibri" panose="020F0502020204030204" pitchFamily="34" charset="0"/>
                <a:cs typeface="Calibri" panose="020F0502020204030204" pitchFamily="34" charset="0"/>
              </a:rPr>
              <a:t>Σύστημα διακυβέρνησης και συμμετοχής του κοινού για την ανάληψη κλιματικής δράσης, με την σύσταση Εθνικού Παρατηρητηρίου για την Προσαρμογή στην Κλιματική Αλλαγή, δημιουργία διαδικτυακού φόρουμ κλιματικού διαλόγου από τον Οργανισμό Φυσικού Περιβάλλοντος και Κλιματικής Αλλαγής (ΟΦΥΠΕΚΑ) με σκοπό τη διαβούλευση, κατάρτιση ετήσιας έκθεσης προόδου σε θέματα μετριασμού και προσαρμογής στην κλιματική αλλαγή, σύσταση Εθνικού Συμβουλίου για την Προσαρμογή στην Κλιματική Αλλαγή και σύσταση Επιστημονικής Επιτροπής Κλιματικής Αλλαγής (ΕΕΚΑ).</a:t>
            </a:r>
          </a:p>
          <a:p>
            <a:endParaRPr lang="el-GR" dirty="0"/>
          </a:p>
        </p:txBody>
      </p:sp>
    </p:spTree>
    <p:extLst>
      <p:ext uri="{BB962C8B-B14F-4D97-AF65-F5344CB8AC3E}">
        <p14:creationId xmlns:p14="http://schemas.microsoft.com/office/powerpoint/2010/main" val="2076263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485650-76F8-1DE8-6524-B4CC5EDE0C3A}"/>
              </a:ext>
            </a:extLst>
          </p:cNvPr>
          <p:cNvSpPr>
            <a:spLocks noGrp="1"/>
          </p:cNvSpPr>
          <p:nvPr>
            <p:ph type="title"/>
          </p:nvPr>
        </p:nvSpPr>
        <p:spPr>
          <a:xfrm>
            <a:off x="838200" y="0"/>
            <a:ext cx="10515600" cy="1325563"/>
          </a:xfrm>
        </p:spPr>
        <p:txBody>
          <a:bodyPr/>
          <a:lstStyle/>
          <a:p>
            <a:pPr algn="ctr"/>
            <a:r>
              <a:rPr lang="el-GR" u="sng" dirty="0">
                <a:latin typeface="Calibri" panose="020F0502020204030204" pitchFamily="34" charset="0"/>
                <a:ea typeface="Calibri" panose="020F0502020204030204" pitchFamily="34" charset="0"/>
                <a:cs typeface="Calibri" panose="020F0502020204030204" pitchFamily="34" charset="0"/>
              </a:rPr>
              <a:t>ΔΡΑΣΕΙΣ ΕΚΤ ΓΙΑ ΤΗΝ ΚΛΙΜΑΤΙΚΗ ΑΛΛΑΓΗ</a:t>
            </a:r>
          </a:p>
        </p:txBody>
      </p:sp>
      <p:sp>
        <p:nvSpPr>
          <p:cNvPr id="3" name="Θέση περιεχομένου 2">
            <a:extLst>
              <a:ext uri="{FF2B5EF4-FFF2-40B4-BE49-F238E27FC236}">
                <a16:creationId xmlns:a16="http://schemas.microsoft.com/office/drawing/2014/main" id="{2444394A-FD42-F83B-A172-9DBED65DA725}"/>
              </a:ext>
            </a:extLst>
          </p:cNvPr>
          <p:cNvSpPr>
            <a:spLocks noGrp="1"/>
          </p:cNvSpPr>
          <p:nvPr>
            <p:ph idx="1"/>
          </p:nvPr>
        </p:nvSpPr>
        <p:spPr>
          <a:xfrm>
            <a:off x="838200" y="1509184"/>
            <a:ext cx="10515600" cy="5255410"/>
          </a:xfrm>
        </p:spPr>
        <p:txBody>
          <a:bodyPr>
            <a:normAutofit fontScale="85000" lnSpcReduction="20000"/>
          </a:bodyPr>
          <a:lstStyle/>
          <a:p>
            <a:pPr algn="just"/>
            <a:r>
              <a:rPr lang="el-GR" dirty="0">
                <a:latin typeface="Calibri" panose="020F0502020204030204" pitchFamily="34" charset="0"/>
                <a:ea typeface="Calibri" panose="020F0502020204030204" pitchFamily="34" charset="0"/>
                <a:cs typeface="Calibri" panose="020F0502020204030204" pitchFamily="34" charset="0"/>
              </a:rPr>
              <a:t>Αξιολόγηση των μακροοικονομικών επιπτώσεων της κλιματικής αλλαγής και των</a:t>
            </a:r>
            <a:r>
              <a:rPr lang="en-US" dirty="0">
                <a:latin typeface="Calibri" panose="020F0502020204030204" pitchFamily="34" charset="0"/>
                <a:ea typeface="Calibri" panose="020F0502020204030204" pitchFamily="34" charset="0"/>
                <a:cs typeface="Calibri" panose="020F0502020204030204" pitchFamily="34" charset="0"/>
              </a:rPr>
              <a:t> </a:t>
            </a:r>
            <a:r>
              <a:rPr lang="el-GR" dirty="0">
                <a:latin typeface="Calibri" panose="020F0502020204030204" pitchFamily="34" charset="0"/>
                <a:ea typeface="Calibri" panose="020F0502020204030204" pitchFamily="34" charset="0"/>
                <a:cs typeface="Calibri" panose="020F0502020204030204" pitchFamily="34" charset="0"/>
              </a:rPr>
              <a:t>πολιτικών περιορισμού στον πληθωρισμό και την πραγματική οικονομία</a:t>
            </a:r>
            <a:endParaRPr lang="en-US" dirty="0">
              <a:latin typeface="Calibri" panose="020F0502020204030204" pitchFamily="34" charset="0"/>
              <a:ea typeface="Calibri" panose="020F0502020204030204" pitchFamily="34" charset="0"/>
              <a:cs typeface="Calibri" panose="020F0502020204030204" pitchFamily="34" charset="0"/>
            </a:endParaRPr>
          </a:p>
          <a:p>
            <a:pPr algn="just"/>
            <a:r>
              <a:rPr lang="el-GR" dirty="0">
                <a:latin typeface="Calibri" panose="020F0502020204030204" pitchFamily="34" charset="0"/>
                <a:ea typeface="Calibri" panose="020F0502020204030204" pitchFamily="34" charset="0"/>
                <a:cs typeface="Calibri" panose="020F0502020204030204" pitchFamily="34" charset="0"/>
              </a:rPr>
              <a:t>Βελτίωση της διαθεσιμότητας και της ποιότητας των δεδομένων που αφορούν το</a:t>
            </a:r>
            <a:r>
              <a:rPr lang="en-US" dirty="0">
                <a:latin typeface="Calibri" panose="020F0502020204030204" pitchFamily="34" charset="0"/>
                <a:ea typeface="Calibri" panose="020F0502020204030204" pitchFamily="34" charset="0"/>
                <a:cs typeface="Calibri" panose="020F0502020204030204" pitchFamily="34" charset="0"/>
              </a:rPr>
              <a:t> </a:t>
            </a:r>
            <a:r>
              <a:rPr lang="el-GR" dirty="0">
                <a:latin typeface="Calibri" panose="020F0502020204030204" pitchFamily="34" charset="0"/>
                <a:ea typeface="Calibri" panose="020F0502020204030204" pitchFamily="34" charset="0"/>
                <a:cs typeface="Calibri" panose="020F0502020204030204" pitchFamily="34" charset="0"/>
              </a:rPr>
              <a:t>κλίμα για τον καλύτερο εντοπισμό και διαχείριση κλιματικών κινδύνων και ευκαιριών</a:t>
            </a:r>
            <a:endParaRPr lang="en-US" dirty="0">
              <a:latin typeface="Calibri" panose="020F0502020204030204" pitchFamily="34" charset="0"/>
              <a:ea typeface="Calibri" panose="020F0502020204030204" pitchFamily="34" charset="0"/>
              <a:cs typeface="Calibri" panose="020F0502020204030204" pitchFamily="34" charset="0"/>
            </a:endParaRPr>
          </a:p>
          <a:p>
            <a:pPr algn="just"/>
            <a:r>
              <a:rPr lang="el-GR" dirty="0">
                <a:latin typeface="Calibri" panose="020F0502020204030204" pitchFamily="34" charset="0"/>
                <a:ea typeface="Calibri" panose="020F0502020204030204" pitchFamily="34" charset="0"/>
                <a:cs typeface="Calibri" panose="020F0502020204030204" pitchFamily="34" charset="0"/>
              </a:rPr>
              <a:t>Ενίσχυση της αξιολόγησης των χρηματοοικονομικών κινδύνων που σχετίζονται με</a:t>
            </a:r>
            <a:r>
              <a:rPr lang="en-US" dirty="0">
                <a:latin typeface="Calibri" panose="020F0502020204030204" pitchFamily="34" charset="0"/>
                <a:ea typeface="Calibri" panose="020F0502020204030204" pitchFamily="34" charset="0"/>
                <a:cs typeface="Calibri" panose="020F0502020204030204" pitchFamily="34" charset="0"/>
              </a:rPr>
              <a:t> </a:t>
            </a:r>
            <a:r>
              <a:rPr lang="el-GR" dirty="0">
                <a:latin typeface="Calibri" panose="020F0502020204030204" pitchFamily="34" charset="0"/>
                <a:ea typeface="Calibri" panose="020F0502020204030204" pitchFamily="34" charset="0"/>
                <a:cs typeface="Calibri" panose="020F0502020204030204" pitchFamily="34" charset="0"/>
              </a:rPr>
              <a:t>την κλιματική αλλαγή</a:t>
            </a:r>
            <a:endParaRPr lang="en-US" dirty="0">
              <a:latin typeface="Calibri" panose="020F0502020204030204" pitchFamily="34" charset="0"/>
              <a:ea typeface="Calibri" panose="020F0502020204030204" pitchFamily="34" charset="0"/>
              <a:cs typeface="Calibri" panose="020F0502020204030204" pitchFamily="34" charset="0"/>
            </a:endParaRPr>
          </a:p>
          <a:p>
            <a:pPr algn="just"/>
            <a:r>
              <a:rPr lang="el-GR" dirty="0">
                <a:latin typeface="Calibri" panose="020F0502020204030204" pitchFamily="34" charset="0"/>
                <a:ea typeface="Calibri" panose="020F0502020204030204" pitchFamily="34" charset="0"/>
                <a:cs typeface="Calibri" panose="020F0502020204030204" pitchFamily="34" charset="0"/>
              </a:rPr>
              <a:t>Εξέταση διαθέσιμων επιλογών για τις πράξεις νομισματικής πολιτικής και αξιολόγηση των επιπτώσεων της κλιματικής αλλαγής στη νομισματική πολιτική</a:t>
            </a:r>
          </a:p>
          <a:p>
            <a:pPr algn="just"/>
            <a:r>
              <a:rPr lang="el-GR" dirty="0">
                <a:latin typeface="Calibri" panose="020F0502020204030204" pitchFamily="34" charset="0"/>
                <a:ea typeface="Calibri" panose="020F0502020204030204" pitchFamily="34" charset="0"/>
                <a:cs typeface="Calibri" panose="020F0502020204030204" pitchFamily="34" charset="0"/>
              </a:rPr>
              <a:t>Ανάλυση και συνεισφορά στις συζητήσεις πολιτικής για την ενίσχυση της πράσινης χρηματοδότησης </a:t>
            </a:r>
          </a:p>
          <a:p>
            <a:pPr algn="just"/>
            <a:r>
              <a:rPr lang="el-GR" dirty="0">
                <a:latin typeface="Calibri" panose="020F0502020204030204" pitchFamily="34" charset="0"/>
                <a:ea typeface="Calibri" panose="020F0502020204030204" pitchFamily="34" charset="0"/>
                <a:cs typeface="Calibri" panose="020F0502020204030204" pitchFamily="34" charset="0"/>
              </a:rPr>
              <a:t>Αύξηση της διαφάνειας και προώθηση βέλτιστων πρακτικών για τη μείωση των περιβαλλοντικών επιπτώσεων</a:t>
            </a:r>
          </a:p>
        </p:txBody>
      </p:sp>
    </p:spTree>
    <p:extLst>
      <p:ext uri="{BB962C8B-B14F-4D97-AF65-F5344CB8AC3E}">
        <p14:creationId xmlns:p14="http://schemas.microsoft.com/office/powerpoint/2010/main" val="4090952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BA16E0-426B-1E58-0B8E-17C665C0B245}"/>
              </a:ext>
            </a:extLst>
          </p:cNvPr>
          <p:cNvSpPr>
            <a:spLocks noGrp="1"/>
          </p:cNvSpPr>
          <p:nvPr>
            <p:ph type="title"/>
          </p:nvPr>
        </p:nvSpPr>
        <p:spPr>
          <a:xfrm>
            <a:off x="838200" y="196427"/>
            <a:ext cx="10515600" cy="1325563"/>
          </a:xfrm>
        </p:spPr>
        <p:txBody>
          <a:bodyPr/>
          <a:lstStyle/>
          <a:p>
            <a:pPr algn="ctr"/>
            <a:r>
              <a:rPr lang="el-GR" u="sng" dirty="0"/>
              <a:t>ΣΥΜΠΕΡΑΣΜΑΤΑ</a:t>
            </a:r>
          </a:p>
        </p:txBody>
      </p:sp>
      <p:sp>
        <p:nvSpPr>
          <p:cNvPr id="3" name="Θέση περιεχομένου 2">
            <a:extLst>
              <a:ext uri="{FF2B5EF4-FFF2-40B4-BE49-F238E27FC236}">
                <a16:creationId xmlns:a16="http://schemas.microsoft.com/office/drawing/2014/main" id="{62BB6777-3327-ED76-669F-A4BD47FF563A}"/>
              </a:ext>
            </a:extLst>
          </p:cNvPr>
          <p:cNvSpPr>
            <a:spLocks noGrp="1"/>
          </p:cNvSpPr>
          <p:nvPr>
            <p:ph idx="1"/>
          </p:nvPr>
        </p:nvSpPr>
        <p:spPr>
          <a:xfrm>
            <a:off x="1134533" y="1403457"/>
            <a:ext cx="10515600" cy="4542329"/>
          </a:xfrm>
        </p:spPr>
        <p:txBody>
          <a:bodyPr>
            <a:normAutofit fontScale="92500" lnSpcReduction="10000"/>
          </a:bodyPr>
          <a:lstStyle/>
          <a:p>
            <a:pPr algn="just"/>
            <a:r>
              <a:rPr lang="el-GR" dirty="0">
                <a:latin typeface="Calibri" panose="020F0502020204030204" pitchFamily="34" charset="0"/>
                <a:ea typeface="Calibri" panose="020F0502020204030204" pitchFamily="34" charset="0"/>
                <a:cs typeface="Calibri" panose="020F0502020204030204" pitchFamily="34" charset="0"/>
              </a:rPr>
              <a:t> Ανάγκη επίτευξης σύγκλισης μεταξύ του στόχου της εξασφαλισμένης παροχής ενέργειας σε χαμηλές τιμές και εκείνου της μετάβασης του ενεργειακού συστήματος σε ΑΠΕ.</a:t>
            </a:r>
            <a:endParaRPr lang="en-US" dirty="0">
              <a:latin typeface="Calibri" panose="020F0502020204030204" pitchFamily="34" charset="0"/>
              <a:ea typeface="Calibri" panose="020F0502020204030204" pitchFamily="34" charset="0"/>
              <a:cs typeface="Calibri" panose="020F0502020204030204" pitchFamily="34" charset="0"/>
            </a:endParaRPr>
          </a:p>
          <a:p>
            <a:pPr algn="just"/>
            <a:r>
              <a:rPr lang="el-GR" dirty="0">
                <a:latin typeface="Calibri" panose="020F0502020204030204" pitchFamily="34" charset="0"/>
                <a:ea typeface="Calibri" panose="020F0502020204030204" pitchFamily="34" charset="0"/>
                <a:cs typeface="Calibri" panose="020F0502020204030204" pitchFamily="34" charset="0"/>
              </a:rPr>
              <a:t>Ενίσχυση του εγχειρήματος της ενεργειακής μετάβασης (</a:t>
            </a:r>
            <a:r>
              <a:rPr lang="en-US" dirty="0">
                <a:latin typeface="Calibri" panose="020F0502020204030204" pitchFamily="34" charset="0"/>
                <a:ea typeface="Calibri" panose="020F0502020204030204" pitchFamily="34" charset="0"/>
                <a:cs typeface="Calibri" panose="020F0502020204030204" pitchFamily="34" charset="0"/>
              </a:rPr>
              <a:t>REPowerEU) </a:t>
            </a:r>
            <a:r>
              <a:rPr lang="el-GR" dirty="0">
                <a:latin typeface="Calibri" panose="020F0502020204030204" pitchFamily="34" charset="0"/>
                <a:ea typeface="Calibri" panose="020F0502020204030204" pitchFamily="34" charset="0"/>
                <a:cs typeface="Calibri" panose="020F0502020204030204" pitchFamily="34" charset="0"/>
              </a:rPr>
              <a:t>καθώς και εκείνου της κλιματικής ουδετερότητας (</a:t>
            </a:r>
            <a:r>
              <a:rPr lang="en-US" dirty="0">
                <a:latin typeface="Calibri" panose="020F0502020204030204" pitchFamily="34" charset="0"/>
                <a:ea typeface="Calibri" panose="020F0502020204030204" pitchFamily="34" charset="0"/>
                <a:cs typeface="Calibri" panose="020F0502020204030204" pitchFamily="34" charset="0"/>
              </a:rPr>
              <a:t>Fit for 55).</a:t>
            </a:r>
          </a:p>
          <a:p>
            <a:pPr algn="just"/>
            <a:r>
              <a:rPr lang="el-GR" dirty="0">
                <a:latin typeface="Calibri" panose="020F0502020204030204" pitchFamily="34" charset="0"/>
                <a:ea typeface="Calibri" panose="020F0502020204030204" pitchFamily="34" charset="0"/>
                <a:cs typeface="Calibri" panose="020F0502020204030204" pitchFamily="34" charset="0"/>
              </a:rPr>
              <a:t>Οι σημερινές ενέργειες θα καθορίσουν όχι μόνο το τώρα αλλά και τις ζωές και τα μέσα διαβίωσης της ανθρωπότητας για τις επερχόμενες δεκαετίες. Λόγω της διάρκειας του φαινομένου της κλιματικής αλλαγής , δεν μπορεί να δοθεί με βεβαιότητα απάντηση στο ερώτημα αν θα ξεπεραστεί ή μετριαστεί το φαινόμενο.</a:t>
            </a:r>
            <a:endParaRPr lang="en-US" dirty="0">
              <a:latin typeface="Calibri" panose="020F0502020204030204" pitchFamily="34" charset="0"/>
              <a:ea typeface="Calibri" panose="020F0502020204030204" pitchFamily="34" charset="0"/>
              <a:cs typeface="Calibri" panose="020F0502020204030204" pitchFamily="34" charset="0"/>
            </a:endParaRPr>
          </a:p>
          <a:p>
            <a:endParaRPr lang="en-US" dirty="0"/>
          </a:p>
          <a:p>
            <a:endParaRPr lang="el-GR" dirty="0"/>
          </a:p>
        </p:txBody>
      </p:sp>
    </p:spTree>
    <p:extLst>
      <p:ext uri="{BB962C8B-B14F-4D97-AF65-F5344CB8AC3E}">
        <p14:creationId xmlns:p14="http://schemas.microsoft.com/office/powerpoint/2010/main" val="1368995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Υπότιτλος 3">
            <a:extLst>
              <a:ext uri="{FF2B5EF4-FFF2-40B4-BE49-F238E27FC236}">
                <a16:creationId xmlns:a16="http://schemas.microsoft.com/office/drawing/2014/main" id="{C1CA7DCD-EF06-3B5A-6EBE-97EDD6ABFA7D}"/>
              </a:ext>
            </a:extLst>
          </p:cNvPr>
          <p:cNvSpPr>
            <a:spLocks noGrp="1"/>
          </p:cNvSpPr>
          <p:nvPr>
            <p:ph type="subTitle" idx="1"/>
          </p:nvPr>
        </p:nvSpPr>
        <p:spPr>
          <a:xfrm>
            <a:off x="303161" y="186813"/>
            <a:ext cx="4899025" cy="1052052"/>
          </a:xfrm>
        </p:spPr>
        <p:txBody>
          <a:bodyPr>
            <a:normAutofit/>
          </a:bodyPr>
          <a:lstStyle/>
          <a:p>
            <a:r>
              <a:rPr lang="en-US" sz="4800" b="1" dirty="0">
                <a:latin typeface="Calibri" panose="020F0502020204030204" pitchFamily="34" charset="0"/>
                <a:ea typeface="Calibri" panose="020F0502020204030204" pitchFamily="34" charset="0"/>
                <a:cs typeface="Calibri" panose="020F0502020204030204" pitchFamily="34" charset="0"/>
              </a:rPr>
              <a:t>“REPowerEU”</a:t>
            </a:r>
            <a:endParaRPr lang="el-GR" sz="4800" b="1" dirty="0">
              <a:latin typeface="Calibri" panose="020F0502020204030204" pitchFamily="34" charset="0"/>
              <a:ea typeface="Calibri" panose="020F0502020204030204" pitchFamily="34" charset="0"/>
              <a:cs typeface="Calibri" panose="020F0502020204030204" pitchFamily="34" charset="0"/>
            </a:endParaRPr>
          </a:p>
        </p:txBody>
      </p:sp>
      <p:pic>
        <p:nvPicPr>
          <p:cNvPr id="5" name="Θέση περιεχομένου 4" descr="Εικόνα που περιέχει κείμενο, γραμματοσειρά, στιγμιότυπο οθόνης, γραφιστική&#10;&#10;Περιγραφή που δημιουργήθηκε αυτόματα">
            <a:extLst>
              <a:ext uri="{FF2B5EF4-FFF2-40B4-BE49-F238E27FC236}">
                <a16:creationId xmlns:a16="http://schemas.microsoft.com/office/drawing/2014/main" id="{A191B5FD-2C95-4C56-D403-0F63F6636039}"/>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81819" y="1094146"/>
            <a:ext cx="4899025" cy="5577041"/>
          </a:xfrm>
        </p:spPr>
      </p:pic>
      <p:pic>
        <p:nvPicPr>
          <p:cNvPr id="7" name="Εικόνα 6" descr="Εικόνα που περιέχει κείμενο, στιγμιότυπο οθόνης, γραμματοσειρά, διάγραμμα&#10;&#10;Περιγραφή που δημιουργήθηκε αυτόματα">
            <a:extLst>
              <a:ext uri="{FF2B5EF4-FFF2-40B4-BE49-F238E27FC236}">
                <a16:creationId xmlns:a16="http://schemas.microsoft.com/office/drawing/2014/main" id="{8815B520-4981-6076-3F95-D55C69DCCC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1832" y="1094146"/>
            <a:ext cx="6037007" cy="5600290"/>
          </a:xfrm>
          <a:prstGeom prst="rect">
            <a:avLst/>
          </a:prstGeom>
        </p:spPr>
      </p:pic>
      <p:sp>
        <p:nvSpPr>
          <p:cNvPr id="6" name="Υπότιτλος 3">
            <a:extLst>
              <a:ext uri="{FF2B5EF4-FFF2-40B4-BE49-F238E27FC236}">
                <a16:creationId xmlns:a16="http://schemas.microsoft.com/office/drawing/2014/main" id="{EC68241C-5022-D3C0-A4F2-A391FCFD4EC1}"/>
              </a:ext>
            </a:extLst>
          </p:cNvPr>
          <p:cNvSpPr txBox="1">
            <a:spLocks/>
          </p:cNvSpPr>
          <p:nvPr/>
        </p:nvSpPr>
        <p:spPr>
          <a:xfrm>
            <a:off x="6096000" y="186813"/>
            <a:ext cx="4899025" cy="1052052"/>
          </a:xfrm>
          <a:prstGeom prst="rect">
            <a:avLst/>
          </a:prstGeom>
        </p:spPr>
        <p:txBody>
          <a:bodyPr vert="horz" lIns="91440" tIns="45720" rIns="91440" bIns="45720" rtlCol="0">
            <a:normAutofit/>
          </a:bodyPr>
          <a:lstStyle>
            <a:lvl1pPr marL="0" indent="0" algn="ctr" defTabSz="914400" rtl="0" eaLnBrk="1" latinLnBrk="0" hangingPunct="1">
              <a:lnSpc>
                <a:spcPct val="110000"/>
              </a:lnSpc>
              <a:spcBef>
                <a:spcPts val="1000"/>
              </a:spcBef>
              <a:buClr>
                <a:schemeClr val="accent1"/>
              </a:buClr>
              <a:buFont typeface="Arial" panose="020B0604020202020204" pitchFamily="34" charset="0"/>
              <a:buNone/>
              <a:defRPr sz="2000" kern="1200">
                <a:solidFill>
                  <a:schemeClr val="bg1"/>
                </a:solidFill>
                <a:latin typeface="+mn-lt"/>
                <a:ea typeface="+mn-ea"/>
                <a:cs typeface="+mn-cs"/>
              </a:defRPr>
            </a:lvl1pPr>
            <a:lvl2pPr marL="457200" indent="0" algn="ctr" defTabSz="914400" rtl="0" eaLnBrk="1" latinLnBrk="0" hangingPunct="1">
              <a:lnSpc>
                <a:spcPct val="110000"/>
              </a:lnSpc>
              <a:spcBef>
                <a:spcPts val="500"/>
              </a:spcBef>
              <a:buClr>
                <a:schemeClr val="accent1"/>
              </a:buClr>
              <a:buFont typeface="Arial" panose="020B0604020202020204" pitchFamily="34" charset="0"/>
              <a:buNone/>
              <a:defRPr sz="2000" kern="1200">
                <a:solidFill>
                  <a:schemeClr val="bg1"/>
                </a:solidFill>
                <a:latin typeface="+mn-lt"/>
                <a:ea typeface="+mn-ea"/>
                <a:cs typeface="+mn-cs"/>
              </a:defRPr>
            </a:lvl2pPr>
            <a:lvl3pPr marL="914400" indent="0" algn="ctr" defTabSz="914400" rtl="0" eaLnBrk="1" latinLnBrk="0" hangingPunct="1">
              <a:lnSpc>
                <a:spcPct val="110000"/>
              </a:lnSpc>
              <a:spcBef>
                <a:spcPts val="500"/>
              </a:spcBef>
              <a:buClr>
                <a:schemeClr val="accent1"/>
              </a:buClr>
              <a:buFont typeface="Arial" panose="020B0604020202020204" pitchFamily="34" charset="0"/>
              <a:buNone/>
              <a:defRPr sz="1800" kern="1200">
                <a:solidFill>
                  <a:schemeClr val="bg1"/>
                </a:solidFill>
                <a:latin typeface="+mn-lt"/>
                <a:ea typeface="+mn-ea"/>
                <a:cs typeface="+mn-cs"/>
              </a:defRPr>
            </a:lvl3pPr>
            <a:lvl4pPr marL="1371600" indent="0" algn="ctr" defTabSz="914400" rtl="0" eaLnBrk="1" latinLnBrk="0" hangingPunct="1">
              <a:lnSpc>
                <a:spcPct val="110000"/>
              </a:lnSpc>
              <a:spcBef>
                <a:spcPts val="500"/>
              </a:spcBef>
              <a:buClr>
                <a:schemeClr val="accent1"/>
              </a:buClr>
              <a:buFont typeface="Arial" panose="020B0604020202020204" pitchFamily="34" charset="0"/>
              <a:buNone/>
              <a:defRPr sz="1600" kern="1200">
                <a:solidFill>
                  <a:schemeClr val="bg1"/>
                </a:solidFill>
                <a:latin typeface="+mn-lt"/>
                <a:ea typeface="+mn-ea"/>
                <a:cs typeface="+mn-cs"/>
              </a:defRPr>
            </a:lvl4pPr>
            <a:lvl5pPr marL="1828800" indent="0" algn="ctr" defTabSz="914400" rtl="0" eaLnBrk="1" latinLnBrk="0" hangingPunct="1">
              <a:lnSpc>
                <a:spcPct val="110000"/>
              </a:lnSpc>
              <a:spcBef>
                <a:spcPts val="500"/>
              </a:spcBef>
              <a:buClr>
                <a:schemeClr val="accent1"/>
              </a:buClr>
              <a:buFont typeface="Arial" panose="020B0604020202020204" pitchFamily="34" charset="0"/>
              <a:buNone/>
              <a:defRPr sz="1600"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800" b="1" dirty="0">
                <a:latin typeface="Calibri" panose="020F0502020204030204" pitchFamily="34" charset="0"/>
                <a:ea typeface="Calibri" panose="020F0502020204030204" pitchFamily="34" charset="0"/>
                <a:cs typeface="Calibri" panose="020F0502020204030204" pitchFamily="34" charset="0"/>
              </a:rPr>
              <a:t>“Fit for 55”</a:t>
            </a:r>
            <a:endParaRPr lang="el-GR" sz="48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4718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507227-557C-BD48-6A46-7D08793E5627}"/>
              </a:ext>
            </a:extLst>
          </p:cNvPr>
          <p:cNvSpPr>
            <a:spLocks noGrp="1"/>
          </p:cNvSpPr>
          <p:nvPr>
            <p:ph type="title"/>
          </p:nvPr>
        </p:nvSpPr>
        <p:spPr>
          <a:xfrm>
            <a:off x="838200" y="0"/>
            <a:ext cx="10515600" cy="1325563"/>
          </a:xfrm>
        </p:spPr>
        <p:txBody>
          <a:bodyPr/>
          <a:lstStyle/>
          <a:p>
            <a:pPr algn="ctr"/>
            <a:r>
              <a:rPr lang="el-GR" u="sng" dirty="0"/>
              <a:t>ΠΗΓΕΣ</a:t>
            </a:r>
          </a:p>
        </p:txBody>
      </p:sp>
      <p:sp>
        <p:nvSpPr>
          <p:cNvPr id="3" name="Θέση περιεχομένου 2">
            <a:extLst>
              <a:ext uri="{FF2B5EF4-FFF2-40B4-BE49-F238E27FC236}">
                <a16:creationId xmlns:a16="http://schemas.microsoft.com/office/drawing/2014/main" id="{E2E196A2-3AA1-7BBF-96DA-666983CA4947}"/>
              </a:ext>
            </a:extLst>
          </p:cNvPr>
          <p:cNvSpPr>
            <a:spLocks noGrp="1"/>
          </p:cNvSpPr>
          <p:nvPr>
            <p:ph idx="1"/>
          </p:nvPr>
        </p:nvSpPr>
        <p:spPr>
          <a:xfrm>
            <a:off x="939800" y="1186973"/>
            <a:ext cx="10515600" cy="5017400"/>
          </a:xfrm>
        </p:spPr>
        <p:txBody>
          <a:bodyPr>
            <a:normAutofit fontScale="77500" lnSpcReduction="20000"/>
          </a:bodyPr>
          <a:lstStyle/>
          <a:p>
            <a:r>
              <a:rPr lang="en-US" dirty="0">
                <a:hlinkClick r:id="rId2"/>
              </a:rPr>
              <a:t>https://www.bankofgreece.gr/ekdoseis-ereyna/ekdoseis/ekthesh-dioikhth</a:t>
            </a:r>
            <a:r>
              <a:rPr lang="el-GR" dirty="0"/>
              <a:t> </a:t>
            </a:r>
          </a:p>
          <a:p>
            <a:r>
              <a:rPr lang="en-US" dirty="0">
                <a:hlinkClick r:id="rId3"/>
              </a:rPr>
              <a:t>https://www.ot.gr/2023/09/27/green/klimatiki-allagi/ekt-i-klimatiki-allagi-periplekei-ti-nomismatiki-politiki/</a:t>
            </a:r>
            <a:r>
              <a:rPr lang="el-GR" dirty="0"/>
              <a:t> </a:t>
            </a:r>
          </a:p>
          <a:p>
            <a:r>
              <a:rPr lang="en-US" dirty="0">
                <a:hlinkClick r:id="rId4"/>
              </a:rPr>
              <a:t>https://www.bankofgreece.gr/trapeza/koinwnikh-eythynh/viwsimotita-klimatikh-allagh/emeka</a:t>
            </a:r>
            <a:endParaRPr lang="el-GR" dirty="0"/>
          </a:p>
          <a:p>
            <a:r>
              <a:rPr lang="en-US" dirty="0">
                <a:hlinkClick r:id="rId5"/>
              </a:rPr>
              <a:t>https://www.bankofgreece.gr/trapeza/koinwnikh-eythynh/viwsimotita-klimatikh-allagh/h-trapeza-ths-ellados-gia-to-klima</a:t>
            </a:r>
            <a:endParaRPr lang="el-GR" dirty="0"/>
          </a:p>
          <a:p>
            <a:r>
              <a:rPr lang="en-US" dirty="0">
                <a:hlinkClick r:id="rId6"/>
              </a:rPr>
              <a:t>https://www.ecb.europa.eu/press/pr/date/2021/html/ecb.pr210708_1~f104919225.el.html</a:t>
            </a:r>
            <a:endParaRPr lang="el-GR" dirty="0"/>
          </a:p>
          <a:p>
            <a:r>
              <a:rPr lang="en-US" dirty="0">
                <a:hlinkClick r:id="rId7"/>
              </a:rPr>
              <a:t>https://lawandtech.eu/2022/08/23/climate-law/</a:t>
            </a:r>
            <a:endParaRPr lang="en-US" dirty="0"/>
          </a:p>
          <a:p>
            <a:r>
              <a:rPr lang="en-US" dirty="0">
                <a:hlinkClick r:id="rId8"/>
              </a:rPr>
              <a:t>https://www.consilium.europa.eu/el/policies/green-deal/fit-for-55-the-eu-plan-for-a-green-transition/</a:t>
            </a:r>
            <a:endParaRPr lang="en-US" dirty="0"/>
          </a:p>
          <a:p>
            <a:endParaRPr lang="el-GR" dirty="0"/>
          </a:p>
          <a:p>
            <a:endParaRPr lang="el-GR" dirty="0"/>
          </a:p>
        </p:txBody>
      </p:sp>
    </p:spTree>
    <p:extLst>
      <p:ext uri="{BB962C8B-B14F-4D97-AF65-F5344CB8AC3E}">
        <p14:creationId xmlns:p14="http://schemas.microsoft.com/office/powerpoint/2010/main" val="3926009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02ACFF-E38E-D880-7766-4A4A1C7DA906}"/>
              </a:ext>
            </a:extLst>
          </p:cNvPr>
          <p:cNvSpPr>
            <a:spLocks noGrp="1"/>
          </p:cNvSpPr>
          <p:nvPr>
            <p:ph type="title"/>
          </p:nvPr>
        </p:nvSpPr>
        <p:spPr>
          <a:xfrm>
            <a:off x="946355" y="2103437"/>
            <a:ext cx="10515600" cy="1325563"/>
          </a:xfrm>
        </p:spPr>
        <p:txBody>
          <a:bodyPr/>
          <a:lstStyle/>
          <a:p>
            <a:pPr algn="ctr"/>
            <a:r>
              <a:rPr lang="el-GR" dirty="0"/>
              <a:t>Ευχαριστώ για την προσοχή σας!!</a:t>
            </a:r>
          </a:p>
        </p:txBody>
      </p:sp>
    </p:spTree>
    <p:extLst>
      <p:ext uri="{BB962C8B-B14F-4D97-AF65-F5344CB8AC3E}">
        <p14:creationId xmlns:p14="http://schemas.microsoft.com/office/powerpoint/2010/main" val="149369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8E5015-77B2-3B13-F996-F78364E78DB7}"/>
              </a:ext>
            </a:extLst>
          </p:cNvPr>
          <p:cNvSpPr>
            <a:spLocks noGrp="1"/>
          </p:cNvSpPr>
          <p:nvPr>
            <p:ph type="title"/>
          </p:nvPr>
        </p:nvSpPr>
        <p:spPr/>
        <p:txBody>
          <a:bodyPr/>
          <a:lstStyle/>
          <a:p>
            <a:pPr algn="ctr"/>
            <a:r>
              <a:rPr lang="el-GR" u="sng" dirty="0">
                <a:latin typeface="Calibri" panose="020F0502020204030204" pitchFamily="34" charset="0"/>
                <a:ea typeface="Calibri" panose="020F0502020204030204" pitchFamily="34" charset="0"/>
                <a:cs typeface="Calibri" panose="020F0502020204030204" pitchFamily="34" charset="0"/>
              </a:rPr>
              <a:t>ΚΛΙΜΑΤΙΚΗ ΑΛΛΑΓΗ - ΟΡΙΣΜΟΣ</a:t>
            </a:r>
          </a:p>
        </p:txBody>
      </p:sp>
      <p:sp>
        <p:nvSpPr>
          <p:cNvPr id="3" name="Θέση περιεχομένου 2">
            <a:extLst>
              <a:ext uri="{FF2B5EF4-FFF2-40B4-BE49-F238E27FC236}">
                <a16:creationId xmlns:a16="http://schemas.microsoft.com/office/drawing/2014/main" id="{920BDA0D-0A31-7698-7E92-B3BF9B5D3A94}"/>
              </a:ext>
            </a:extLst>
          </p:cNvPr>
          <p:cNvSpPr>
            <a:spLocks noGrp="1"/>
          </p:cNvSpPr>
          <p:nvPr>
            <p:ph idx="1"/>
          </p:nvPr>
        </p:nvSpPr>
        <p:spPr/>
        <p:txBody>
          <a:bodyPr>
            <a:normAutofit fontScale="85000" lnSpcReduction="20000"/>
          </a:bodyPr>
          <a:lstStyle/>
          <a:p>
            <a:pPr>
              <a:lnSpc>
                <a:spcPct val="107000"/>
              </a:lnSpc>
              <a:spcAft>
                <a:spcPts val="800"/>
              </a:spcAft>
            </a:pP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Με τον όρο «κλιµατική αλλαγή» νοείται η </a:t>
            </a:r>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μεταβολή του παγκόσµιου κλίµατος </a:t>
            </a: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που οφείλεται στις ανθρώπινες δραστηριότητες και προκαλείται κυρίως από την </a:t>
            </a:r>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αύξηση της συγκέντρωσης αερίων θερµοκηπίου </a:t>
            </a: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στην ατμόσφαιρα.</a:t>
            </a:r>
          </a:p>
          <a:p>
            <a:pPr>
              <a:lnSpc>
                <a:spcPct val="107000"/>
              </a:lnSpc>
              <a:spcAft>
                <a:spcPts val="800"/>
              </a:spcAft>
            </a:pPr>
            <a:r>
              <a:rPr lang="el-GR" kern="100" dirty="0">
                <a:latin typeface="Calibri" panose="020F0502020204030204" pitchFamily="34" charset="0"/>
                <a:ea typeface="Calibri" panose="020F0502020204030204" pitchFamily="34" charset="0"/>
                <a:cs typeface="Times New Roman" panose="02020603050405020304" pitchFamily="18" charset="0"/>
              </a:rPr>
              <a:t>Ως αέρια θερμοκηπίου νοούνται το διοξείδιο του άνθρακα (</a:t>
            </a:r>
            <a:r>
              <a:rPr lang="en-US" kern="100" dirty="0">
                <a:latin typeface="Calibri" panose="020F0502020204030204" pitchFamily="34" charset="0"/>
                <a:ea typeface="Calibri" panose="020F0502020204030204" pitchFamily="34" charset="0"/>
                <a:cs typeface="Times New Roman" panose="02020603050405020304" pitchFamily="18" charset="0"/>
              </a:rPr>
              <a:t>CO</a:t>
            </a:r>
            <a:r>
              <a:rPr lang="en-US" kern="100" baseline="-25000" dirty="0">
                <a:latin typeface="Calibri" panose="020F0502020204030204" pitchFamily="34" charset="0"/>
                <a:ea typeface="Calibri" panose="020F0502020204030204" pitchFamily="34" charset="0"/>
                <a:cs typeface="Times New Roman" panose="02020603050405020304" pitchFamily="18" charset="0"/>
              </a:rPr>
              <a:t>2</a:t>
            </a:r>
            <a:r>
              <a:rPr lang="en-US" kern="100" dirty="0">
                <a:latin typeface="Calibri" panose="020F0502020204030204" pitchFamily="34" charset="0"/>
                <a:ea typeface="Calibri" panose="020F0502020204030204" pitchFamily="34" charset="0"/>
                <a:cs typeface="Times New Roman" panose="02020603050405020304" pitchFamily="18" charset="0"/>
              </a:rPr>
              <a:t>) , </a:t>
            </a:r>
            <a:r>
              <a:rPr lang="el-GR" kern="100" dirty="0">
                <a:latin typeface="Calibri" panose="020F0502020204030204" pitchFamily="34" charset="0"/>
                <a:ea typeface="Calibri" panose="020F0502020204030204" pitchFamily="34" charset="0"/>
                <a:cs typeface="Times New Roman" panose="02020603050405020304" pitchFamily="18" charset="0"/>
              </a:rPr>
              <a:t>το μεθάνιο (</a:t>
            </a:r>
            <a:r>
              <a:rPr lang="en-US" kern="100" dirty="0">
                <a:latin typeface="Calibri" panose="020F0502020204030204" pitchFamily="34" charset="0"/>
                <a:ea typeface="Calibri" panose="020F0502020204030204" pitchFamily="34" charset="0"/>
                <a:cs typeface="Times New Roman" panose="02020603050405020304" pitchFamily="18" charset="0"/>
              </a:rPr>
              <a:t>CH</a:t>
            </a:r>
            <a:r>
              <a:rPr lang="en-US" kern="100" baseline="-25000" dirty="0">
                <a:latin typeface="Calibri" panose="020F0502020204030204" pitchFamily="34" charset="0"/>
                <a:ea typeface="Calibri" panose="020F0502020204030204" pitchFamily="34" charset="0"/>
                <a:cs typeface="Times New Roman" panose="02020603050405020304" pitchFamily="18" charset="0"/>
              </a:rPr>
              <a:t>4</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l-GR" kern="100" dirty="0">
                <a:latin typeface="Calibri" panose="020F0502020204030204" pitchFamily="34" charset="0"/>
                <a:ea typeface="Calibri" panose="020F0502020204030204" pitchFamily="34" charset="0"/>
                <a:cs typeface="Times New Roman" panose="02020603050405020304" pitchFamily="18" charset="0"/>
              </a:rPr>
              <a:t>και το υποξείδιο του αζώτου (</a:t>
            </a:r>
            <a:r>
              <a:rPr lang="en-US" kern="100" dirty="0">
                <a:latin typeface="Calibri" panose="020F0502020204030204" pitchFamily="34" charset="0"/>
                <a:ea typeface="Calibri" panose="020F0502020204030204" pitchFamily="34" charset="0"/>
                <a:cs typeface="Times New Roman" panose="02020603050405020304" pitchFamily="18" charset="0"/>
              </a:rPr>
              <a:t>N</a:t>
            </a:r>
            <a:r>
              <a:rPr lang="en-US" kern="100" baseline="-25000" dirty="0">
                <a:latin typeface="Calibri" panose="020F0502020204030204" pitchFamily="34" charset="0"/>
                <a:ea typeface="Calibri" panose="020F0502020204030204" pitchFamily="34" charset="0"/>
                <a:cs typeface="Times New Roman" panose="02020603050405020304" pitchFamily="18" charset="0"/>
              </a:rPr>
              <a:t>2</a:t>
            </a:r>
            <a:r>
              <a:rPr lang="en-US" kern="100" dirty="0">
                <a:latin typeface="Calibri" panose="020F0502020204030204" pitchFamily="34" charset="0"/>
                <a:ea typeface="Calibri" panose="020F0502020204030204" pitchFamily="34" charset="0"/>
                <a:cs typeface="Times New Roman" panose="02020603050405020304" pitchFamily="18" charset="0"/>
              </a:rPr>
              <a:t>O) , </a:t>
            </a:r>
            <a:r>
              <a:rPr lang="el-GR" kern="100" dirty="0">
                <a:latin typeface="Calibri" panose="020F0502020204030204" pitchFamily="34" charset="0"/>
                <a:ea typeface="Calibri" panose="020F0502020204030204" pitchFamily="34" charset="0"/>
                <a:cs typeface="Times New Roman" panose="02020603050405020304" pitchFamily="18" charset="0"/>
              </a:rPr>
              <a:t>η εκπομπή των οποίων συντελεί καταλυτικά στο φαινόμενο του θερμοκηπίου και κατ' επέκταση στις δυσμενείς συνέπειες αυτού.</a:t>
            </a:r>
          </a:p>
          <a:p>
            <a:pPr>
              <a:lnSpc>
                <a:spcPct val="107000"/>
              </a:lnSpc>
              <a:spcAft>
                <a:spcPts val="800"/>
              </a:spcAft>
            </a:pPr>
            <a:r>
              <a:rPr lang="el-GR" dirty="0">
                <a:latin typeface="Calibri" pitchFamily="34" charset="0"/>
                <a:ea typeface="Calibri" panose="020F0502020204030204" pitchFamily="34" charset="0"/>
                <a:cs typeface="Calibri" panose="020F0502020204030204" pitchFamily="34" charset="0"/>
              </a:rPr>
              <a:t>Η καύση ορυκτών καυσίμων (πετρέλαιο, φυσικό αέριο και γαιάνθρακες) , η αποψίλωση των δασών και η κτηνοτροφία επηρεάζουν ολοένα και περισσότερο το κλίμα και τη θερμοκρασία της γης.</a:t>
            </a:r>
          </a:p>
          <a:p>
            <a:pPr>
              <a:lnSpc>
                <a:spcPct val="107000"/>
              </a:lnSpc>
              <a:spcAft>
                <a:spcPts val="800"/>
              </a:spcAft>
            </a:pPr>
            <a:endParaRPr lang="el-GR" kern="100" baseline="-25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3736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A54FA8-DBE0-4F0A-A4F0-9C3A27566508}"/>
              </a:ext>
            </a:extLst>
          </p:cNvPr>
          <p:cNvSpPr>
            <a:spLocks noGrp="1"/>
          </p:cNvSpPr>
          <p:nvPr>
            <p:ph type="title"/>
          </p:nvPr>
        </p:nvSpPr>
        <p:spPr>
          <a:xfrm>
            <a:off x="873370" y="166468"/>
            <a:ext cx="10515600" cy="1325563"/>
          </a:xfrm>
        </p:spPr>
        <p:txBody>
          <a:bodyPr>
            <a:normAutofit fontScale="90000"/>
          </a:bodyPr>
          <a:lstStyle/>
          <a:p>
            <a:pPr algn="ctr"/>
            <a:r>
              <a:rPr lang="el-GR" u="sng" dirty="0">
                <a:latin typeface="Calibri" panose="020F0502020204030204" pitchFamily="34" charset="0"/>
                <a:ea typeface="Calibri" panose="020F0502020204030204" pitchFamily="34" charset="0"/>
                <a:cs typeface="Calibri" panose="020F0502020204030204" pitchFamily="34" charset="0"/>
              </a:rPr>
              <a:t>ΠΑΡΑΓΟΝΤΕΣ ΠΟΥ ΕΠΙΤΕΙΝΟΥΝ ΤΟ ΦΑΙΝΟΜΕΝΟ</a:t>
            </a:r>
          </a:p>
        </p:txBody>
      </p:sp>
      <p:sp>
        <p:nvSpPr>
          <p:cNvPr id="3" name="Θέση περιεχομένου 2">
            <a:extLst>
              <a:ext uri="{FF2B5EF4-FFF2-40B4-BE49-F238E27FC236}">
                <a16:creationId xmlns:a16="http://schemas.microsoft.com/office/drawing/2014/main" id="{97BF8970-BE53-393E-6097-3FC4AE0AD53D}"/>
              </a:ext>
            </a:extLst>
          </p:cNvPr>
          <p:cNvSpPr>
            <a:spLocks noGrp="1"/>
          </p:cNvSpPr>
          <p:nvPr>
            <p:ph idx="1"/>
          </p:nvPr>
        </p:nvSpPr>
        <p:spPr>
          <a:xfrm>
            <a:off x="943707" y="1324709"/>
            <a:ext cx="10515600" cy="5533292"/>
          </a:xfrm>
        </p:spPr>
        <p:txBody>
          <a:bodyPr>
            <a:normAutofit fontScale="70000" lnSpcReduction="20000"/>
          </a:bodyPr>
          <a:lstStyle/>
          <a:p>
            <a:pPr marL="0" indent="0" algn="just">
              <a:buNone/>
            </a:pPr>
            <a:endParaRPr lang="el-GR" dirty="0">
              <a:latin typeface="Calibri" pitchFamily="34" charset="0"/>
              <a:ea typeface="Calibri" panose="020F0502020204030204" pitchFamily="34" charset="0"/>
              <a:cs typeface="Calibri" panose="020F0502020204030204" pitchFamily="34" charset="0"/>
            </a:endParaRPr>
          </a:p>
          <a:p>
            <a:pPr algn="just"/>
            <a:r>
              <a:rPr lang="el-GR" sz="3200" dirty="0">
                <a:latin typeface="Calibri" pitchFamily="34" charset="0"/>
                <a:ea typeface="Calibri" panose="020F0502020204030204" pitchFamily="34" charset="0"/>
                <a:cs typeface="Calibri" panose="020F0502020204030204" pitchFamily="34" charset="0"/>
              </a:rPr>
              <a:t>Η επανέναρξη της λειτουργίας των βιομηχανιών παγκοσμίως το 2021 οδήγησε σε αύξηση της ζήτησης ενέργειας. Οι παγκόσμιες εκπομπές </a:t>
            </a:r>
            <a:r>
              <a:rPr lang="en-US" sz="3200" dirty="0">
                <a:latin typeface="Calibri" pitchFamily="34" charset="0"/>
                <a:ea typeface="Calibri" panose="020F0502020204030204" pitchFamily="34" charset="0"/>
                <a:cs typeface="Calibri" panose="020F0502020204030204" pitchFamily="34" charset="0"/>
              </a:rPr>
              <a:t>CO</a:t>
            </a:r>
            <a:r>
              <a:rPr lang="en-US" sz="3200" baseline="-25000" dirty="0">
                <a:latin typeface="Calibri" pitchFamily="34" charset="0"/>
                <a:ea typeface="Calibri" panose="020F0502020204030204" pitchFamily="34" charset="0"/>
                <a:cs typeface="Calibri" panose="020F0502020204030204" pitchFamily="34" charset="0"/>
              </a:rPr>
              <a:t>2</a:t>
            </a:r>
            <a:r>
              <a:rPr lang="el-GR" sz="3200" baseline="-25000" dirty="0">
                <a:latin typeface="Calibri" pitchFamily="34" charset="0"/>
                <a:ea typeface="Calibri" panose="020F0502020204030204" pitchFamily="34" charset="0"/>
                <a:cs typeface="Calibri" panose="020F0502020204030204" pitchFamily="34" charset="0"/>
              </a:rPr>
              <a:t> </a:t>
            </a:r>
            <a:r>
              <a:rPr lang="el-GR" sz="3200" dirty="0">
                <a:latin typeface="Calibri" pitchFamily="34" charset="0"/>
                <a:ea typeface="Calibri" panose="020F0502020204030204" pitchFamily="34" charset="0"/>
                <a:cs typeface="Calibri" panose="020F0502020204030204" pitchFamily="34" charset="0"/>
              </a:rPr>
              <a:t>αυξήθηκαν το 2021 κατά 6% σε σχέση με το 2020 , φθάνοντας στο υψηλότερο ετήσιο επίπεδο όλων των εποχών, ωθώντας τις εκπομπές αερίων του θερμοκηπίου στους 36,4 γιγατόνους. </a:t>
            </a:r>
          </a:p>
          <a:p>
            <a:pPr marL="0" indent="0" algn="just">
              <a:buNone/>
            </a:pPr>
            <a:endParaRPr lang="el-GR" dirty="0">
              <a:latin typeface="Calibri" pitchFamily="34" charset="0"/>
              <a:ea typeface="Calibri" panose="020F0502020204030204" pitchFamily="34" charset="0"/>
              <a:cs typeface="Calibri" panose="020F0502020204030204" pitchFamily="34" charset="0"/>
            </a:endParaRPr>
          </a:p>
          <a:p>
            <a:pPr algn="just"/>
            <a:r>
              <a:rPr lang="el-GR" sz="3200" dirty="0">
                <a:latin typeface="Calibri" pitchFamily="34" charset="0"/>
                <a:ea typeface="Calibri" panose="020F0502020204030204" pitchFamily="34" charset="0"/>
                <a:cs typeface="Calibri" panose="020F0502020204030204" pitchFamily="34" charset="0"/>
              </a:rPr>
              <a:t>Ο πόλεμος στην Ουκρανία συνέβαλλε επίσης στη δημιουργία ενός κλίματος ενεργειακής ανασφάλειας για τις χώρες της ΕΕ. Τέθηκε σε κίνδυνο η υλοποίηση του Στόχου 7 «Διασφάλιση πρόσβασης σε οικονομικά προσιτή , αξιόπιστη , βιώσιμη και σύγχρονη ενέργεια για όλους» της Ατζέντας 2030 των Η.Ε. για τη βιώσιμη ανάπτυξη</a:t>
            </a:r>
            <a:r>
              <a:rPr lang="el-GR" sz="3200" dirty="0">
                <a:latin typeface="Calibri" pitchFamily="34" charset="0"/>
              </a:rPr>
              <a:t>. Η συνεπαγόμενη αύξηση στις τιμές ενέργειας , λόγω της μείωσης προσφοράς αυτής, οδήγησε πολλά ευρωπαϊκά νοικοκυριά στην καύση ξύλου ως μέσο θέρμανσης, με δυσμενείς συνέπειες τόσο για την ατμοσφαιρική ρύπανση (λόγω εκπομπών σωματιδιακής ρύπανσης στην ατμόσφαιρα), όσο και για την αποψίλωση των δασών μέσω της υλοτομίας (παράνομης και μη).                     </a:t>
            </a:r>
          </a:p>
          <a:p>
            <a:pPr algn="just"/>
            <a:endParaRPr lang="el-GR" dirty="0"/>
          </a:p>
        </p:txBody>
      </p:sp>
    </p:spTree>
    <p:extLst>
      <p:ext uri="{BB962C8B-B14F-4D97-AF65-F5344CB8AC3E}">
        <p14:creationId xmlns:p14="http://schemas.microsoft.com/office/powerpoint/2010/main" val="2611147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A54FA8-DBE0-4F0A-A4F0-9C3A27566508}"/>
              </a:ext>
            </a:extLst>
          </p:cNvPr>
          <p:cNvSpPr>
            <a:spLocks noGrp="1"/>
          </p:cNvSpPr>
          <p:nvPr>
            <p:ph type="title"/>
          </p:nvPr>
        </p:nvSpPr>
        <p:spPr>
          <a:xfrm>
            <a:off x="838200" y="92042"/>
            <a:ext cx="10515600" cy="1325563"/>
          </a:xfrm>
        </p:spPr>
        <p:txBody>
          <a:bodyPr/>
          <a:lstStyle/>
          <a:p>
            <a:pPr algn="ctr"/>
            <a:r>
              <a:rPr lang="el-GR" u="sng" dirty="0">
                <a:latin typeface="Calibri" panose="020F0502020204030204" pitchFamily="34" charset="0"/>
                <a:ea typeface="Calibri" panose="020F0502020204030204" pitchFamily="34" charset="0"/>
                <a:cs typeface="Calibri" panose="020F0502020204030204" pitchFamily="34" charset="0"/>
              </a:rPr>
              <a:t>ΣΥΝΕΠΕΙΕΣ ΣΕ ΤΟΜΕΙΣ </a:t>
            </a:r>
          </a:p>
        </p:txBody>
      </p:sp>
      <p:sp>
        <p:nvSpPr>
          <p:cNvPr id="3" name="Θέση περιεχομένου 2">
            <a:extLst>
              <a:ext uri="{FF2B5EF4-FFF2-40B4-BE49-F238E27FC236}">
                <a16:creationId xmlns:a16="http://schemas.microsoft.com/office/drawing/2014/main" id="{97BF8970-BE53-393E-6097-3FC4AE0AD53D}"/>
              </a:ext>
            </a:extLst>
          </p:cNvPr>
          <p:cNvSpPr>
            <a:spLocks noGrp="1"/>
          </p:cNvSpPr>
          <p:nvPr>
            <p:ph idx="1"/>
          </p:nvPr>
        </p:nvSpPr>
        <p:spPr>
          <a:xfrm>
            <a:off x="959498" y="1417605"/>
            <a:ext cx="10515600" cy="4815244"/>
          </a:xfrm>
        </p:spPr>
        <p:txBody>
          <a:bodyPr>
            <a:normAutofit lnSpcReduction="10000"/>
          </a:bodyPr>
          <a:lstStyle/>
          <a:p>
            <a:r>
              <a:rPr lang="el-GR" sz="2000" dirty="0">
                <a:latin typeface="Calibri" panose="020F0502020204030204" pitchFamily="34" charset="0"/>
                <a:ea typeface="Calibri" panose="020F0502020204030204" pitchFamily="34" charset="0"/>
                <a:cs typeface="Calibri" panose="020F0502020204030204" pitchFamily="34" charset="0"/>
              </a:rPr>
              <a:t>Ο πιο χαρακτηριστικός δείκτης της κλιµατικής αλλαγής είναι η </a:t>
            </a:r>
            <a:r>
              <a:rPr lang="el-GR" sz="2000" b="1" dirty="0">
                <a:latin typeface="Calibri" panose="020F0502020204030204" pitchFamily="34" charset="0"/>
                <a:ea typeface="Calibri" panose="020F0502020204030204" pitchFamily="34" charset="0"/>
                <a:cs typeface="Calibri" panose="020F0502020204030204" pitchFamily="34" charset="0"/>
              </a:rPr>
              <a:t>αύξηση της µ</a:t>
            </a:r>
            <a:r>
              <a:rPr lang="el-GR" sz="2000" b="1" dirty="0" err="1">
                <a:latin typeface="Calibri" panose="020F0502020204030204" pitchFamily="34" charset="0"/>
                <a:ea typeface="Calibri" panose="020F0502020204030204" pitchFamily="34" charset="0"/>
                <a:cs typeface="Calibri" panose="020F0502020204030204" pitchFamily="34" charset="0"/>
              </a:rPr>
              <a:t>έσης</a:t>
            </a:r>
            <a:r>
              <a:rPr lang="el-GR" sz="2000" b="1" dirty="0">
                <a:latin typeface="Calibri" panose="020F0502020204030204" pitchFamily="34" charset="0"/>
                <a:ea typeface="Calibri" panose="020F0502020204030204" pitchFamily="34" charset="0"/>
                <a:cs typeface="Calibri" panose="020F0502020204030204" pitchFamily="34" charset="0"/>
              </a:rPr>
              <a:t> θερμοκρασίας του πλανήτη</a:t>
            </a:r>
            <a:r>
              <a:rPr lang="el-GR" sz="2000" dirty="0">
                <a:latin typeface="Calibri" panose="020F0502020204030204" pitchFamily="34" charset="0"/>
                <a:ea typeface="Calibri" panose="020F0502020204030204" pitchFamily="34" charset="0"/>
                <a:cs typeface="Calibri" panose="020F0502020204030204" pitchFamily="34" charset="0"/>
              </a:rPr>
              <a:t>, η οποία σημαίνει και άνοδο της στάθμης της θάλασσας, πληµµ</a:t>
            </a:r>
            <a:r>
              <a:rPr lang="el-GR" sz="2000" dirty="0" err="1">
                <a:latin typeface="Calibri" panose="020F0502020204030204" pitchFamily="34" charset="0"/>
                <a:ea typeface="Calibri" panose="020F0502020204030204" pitchFamily="34" charset="0"/>
                <a:cs typeface="Calibri" panose="020F0502020204030204" pitchFamily="34" charset="0"/>
              </a:rPr>
              <a:t>ύρες</a:t>
            </a:r>
            <a:r>
              <a:rPr lang="el-GR" sz="2000" dirty="0">
                <a:latin typeface="Calibri" panose="020F0502020204030204" pitchFamily="34" charset="0"/>
                <a:ea typeface="Calibri" panose="020F0502020204030204" pitchFamily="34" charset="0"/>
                <a:cs typeface="Calibri" panose="020F0502020204030204" pitchFamily="34" charset="0"/>
              </a:rPr>
              <a:t>, ξηρασία, ακραία καιρικά φαινόμενα, εξαφάνιση ειδών και οικοσυστημάτων. Σε παγκόσμιο επίπεδο έχουμε ήδη αύξηση κατά περίπου 1</a:t>
            </a:r>
            <a:r>
              <a:rPr lang="el-GR" sz="2000" baseline="30000" dirty="0">
                <a:latin typeface="Calibri" panose="020F0502020204030204" pitchFamily="34" charset="0"/>
                <a:ea typeface="Calibri" panose="020F0502020204030204" pitchFamily="34" charset="0"/>
                <a:cs typeface="Calibri" panose="020F0502020204030204" pitchFamily="34" charset="0"/>
              </a:rPr>
              <a:t>o</a:t>
            </a:r>
            <a:r>
              <a:rPr lang="el-GR" sz="2000" dirty="0">
                <a:latin typeface="Calibri" panose="020F0502020204030204" pitchFamily="34" charset="0"/>
                <a:ea typeface="Calibri" panose="020F0502020204030204" pitchFamily="34" charset="0"/>
                <a:cs typeface="Calibri" panose="020F0502020204030204" pitchFamily="34" charset="0"/>
              </a:rPr>
              <a:t> C σε σχέση με τα προβιομηχανικά επίπεδα, ενώ σύμφωνα με τις τρέχουσες έρευνες της Επιτροπής Μελέτης Επιπτώσεων της Κλιματικής Αλλαγής (ΕΜΕΚΑ), στην Ελλάδα η αύξηση μπορεί να φθάσει έως και 6</a:t>
            </a:r>
            <a:r>
              <a:rPr lang="el-GR" sz="2000" baseline="30000" dirty="0">
                <a:latin typeface="Calibri" panose="020F0502020204030204" pitchFamily="34" charset="0"/>
                <a:ea typeface="Calibri" panose="020F0502020204030204" pitchFamily="34" charset="0"/>
                <a:cs typeface="Calibri" panose="020F0502020204030204" pitchFamily="34" charset="0"/>
              </a:rPr>
              <a:t>o</a:t>
            </a:r>
            <a:r>
              <a:rPr lang="el-GR" sz="2000" dirty="0">
                <a:latin typeface="Calibri" panose="020F0502020204030204" pitchFamily="34" charset="0"/>
                <a:ea typeface="Calibri" panose="020F0502020204030204" pitchFamily="34" charset="0"/>
                <a:cs typeface="Calibri" panose="020F0502020204030204" pitchFamily="34" charset="0"/>
              </a:rPr>
              <a:t> C το 2100, εάν παγκοσμίως δεν υπάρξει δράση για την ανάσχεση της μεταβολής του κλίματος.</a:t>
            </a:r>
          </a:p>
          <a:p>
            <a:r>
              <a:rPr lang="el-GR" sz="2000" dirty="0">
                <a:latin typeface="Calibri" panose="020F0502020204030204" pitchFamily="34" charset="0"/>
                <a:ea typeface="Calibri" panose="020F0502020204030204" pitchFamily="34" charset="0"/>
                <a:cs typeface="Calibri" panose="020F0502020204030204" pitchFamily="34" charset="0"/>
              </a:rPr>
              <a:t>Ορισμένες άμεσες φυσικές επιπτώσεις στον </a:t>
            </a:r>
            <a:r>
              <a:rPr lang="el-GR" sz="2000" b="1" dirty="0">
                <a:latin typeface="Calibri" panose="020F0502020204030204" pitchFamily="34" charset="0"/>
                <a:ea typeface="Calibri" panose="020F0502020204030204" pitchFamily="34" charset="0"/>
                <a:cs typeface="Calibri" panose="020F0502020204030204" pitchFamily="34" charset="0"/>
              </a:rPr>
              <a:t>τουρισμό</a:t>
            </a:r>
            <a:r>
              <a:rPr lang="el-GR" sz="2000" dirty="0">
                <a:latin typeface="Calibri" panose="020F0502020204030204" pitchFamily="34" charset="0"/>
                <a:ea typeface="Calibri" panose="020F0502020204030204" pitchFamily="34" charset="0"/>
                <a:cs typeface="Calibri" panose="020F0502020204030204" pitchFamily="34" charset="0"/>
              </a:rPr>
              <a:t> είναι η αύξηση του δείκτη δυσφορίας των επισκεπτών, η μείωση βροχοπτώσεων και χιονοπτώσεων, η αύξηση ακραίων γεγονότων (καταιγίδων, πλημμυρών, τυφώνων) και η αύξηση πυρκαγιών και ασθενειών. Οι έμμεσες φυσικές επιπτώσεις είναι οι φθορές παράκτιων τουριστικών υποδομών, η απαξίωση τουριστικών υποδομών, λόγω έλλειψης φυσικών προϋποθέσεων χρήσης τους (π.χ. η έλλειψη χιονιού στα χιονοδρομικά κέντρα), η μείωση διαθέσιμου νερού λόγω μείωσης βροχοπτώσεων, η μείωση ή και εξάλειψη οικοτουριστικών υποδομών και δραστηριοτήτων.</a:t>
            </a:r>
          </a:p>
          <a:p>
            <a:endParaRPr lang="el-GR" sz="2000" dirty="0">
              <a:latin typeface="Calibri" panose="020F0502020204030204" pitchFamily="34" charset="0"/>
              <a:ea typeface="Calibri" panose="020F0502020204030204" pitchFamily="34" charset="0"/>
              <a:cs typeface="Calibri" panose="020F0502020204030204" pitchFamily="34" charset="0"/>
            </a:endParaRPr>
          </a:p>
          <a:p>
            <a:endParaRPr lang="el-GR"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55420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descr="Εικόνα που περιέχει κείμενο, στιγμιότυπο οθόνης, γραμματοσειρά, αριθμός&#10;&#10;Περιγραφή που δημιουργήθηκε αυτόματα">
            <a:extLst>
              <a:ext uri="{FF2B5EF4-FFF2-40B4-BE49-F238E27FC236}">
                <a16:creationId xmlns:a16="http://schemas.microsoft.com/office/drawing/2014/main" id="{755DF327-6DE6-7D50-7151-83B9E163367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9409" y="1172701"/>
            <a:ext cx="10333182" cy="4913467"/>
          </a:xfrm>
        </p:spPr>
      </p:pic>
    </p:spTree>
    <p:extLst>
      <p:ext uri="{BB962C8B-B14F-4D97-AF65-F5344CB8AC3E}">
        <p14:creationId xmlns:p14="http://schemas.microsoft.com/office/powerpoint/2010/main" val="2651136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05C95D-1A06-D9CF-09B0-4E6698F2D292}"/>
              </a:ext>
            </a:extLst>
          </p:cNvPr>
          <p:cNvSpPr>
            <a:spLocks noGrp="1"/>
          </p:cNvSpPr>
          <p:nvPr>
            <p:ph type="title"/>
          </p:nvPr>
        </p:nvSpPr>
        <p:spPr/>
        <p:txBody>
          <a:bodyPr/>
          <a:lstStyle/>
          <a:p>
            <a:pPr algn="ctr"/>
            <a:r>
              <a:rPr lang="el-GR" u="sng" dirty="0">
                <a:latin typeface="Calibri" panose="020F0502020204030204" pitchFamily="34" charset="0"/>
                <a:ea typeface="Calibri" panose="020F0502020204030204" pitchFamily="34" charset="0"/>
                <a:cs typeface="Calibri" panose="020F0502020204030204" pitchFamily="34" charset="0"/>
              </a:rPr>
              <a:t>ΣΥΝΕΠΕΙΕΣ ΣΕ ΤΟΜΕΙΣ </a:t>
            </a:r>
          </a:p>
        </p:txBody>
      </p:sp>
      <p:sp>
        <p:nvSpPr>
          <p:cNvPr id="3" name="Θέση περιεχομένου 2">
            <a:extLst>
              <a:ext uri="{FF2B5EF4-FFF2-40B4-BE49-F238E27FC236}">
                <a16:creationId xmlns:a16="http://schemas.microsoft.com/office/drawing/2014/main" id="{D8165093-BC9C-E53C-AA8A-A1E3D3B0BE29}"/>
              </a:ext>
            </a:extLst>
          </p:cNvPr>
          <p:cNvSpPr>
            <a:spLocks noGrp="1"/>
          </p:cNvSpPr>
          <p:nvPr>
            <p:ph idx="1"/>
          </p:nvPr>
        </p:nvSpPr>
        <p:spPr/>
        <p:txBody>
          <a:bodyPr>
            <a:normAutofit fontScale="77500" lnSpcReduction="20000"/>
          </a:bodyPr>
          <a:lstStyle/>
          <a:p>
            <a:r>
              <a:rPr lang="el-GR" dirty="0">
                <a:latin typeface="Calibri" panose="020F0502020204030204" pitchFamily="34" charset="0"/>
                <a:ea typeface="Calibri" panose="020F0502020204030204" pitchFamily="34" charset="0"/>
                <a:cs typeface="Calibri" panose="020F0502020204030204" pitchFamily="34" charset="0"/>
              </a:rPr>
              <a:t>Η κλιματική αλλαγή επηρεάζει τον </a:t>
            </a:r>
            <a:r>
              <a:rPr lang="el-GR" b="1" dirty="0">
                <a:latin typeface="Calibri" panose="020F0502020204030204" pitchFamily="34" charset="0"/>
                <a:ea typeface="Calibri" panose="020F0502020204030204" pitchFamily="34" charset="0"/>
                <a:cs typeface="Calibri" panose="020F0502020204030204" pitchFamily="34" charset="0"/>
              </a:rPr>
              <a:t>ανθρώπινο οργανισμό </a:t>
            </a:r>
            <a:r>
              <a:rPr lang="el-GR" dirty="0">
                <a:latin typeface="Calibri" panose="020F0502020204030204" pitchFamily="34" charset="0"/>
                <a:ea typeface="Calibri" panose="020F0502020204030204" pitchFamily="34" charset="0"/>
                <a:cs typeface="Calibri" panose="020F0502020204030204" pitchFamily="34" charset="0"/>
              </a:rPr>
              <a:t>με άμεσο και έμμεσο τρόπο. Η άμεση έκθεση πραγματοποιείται λόγω των μεταβαλλόμενων καιρικών συνθηκών, όπως η θερμοκρασία, οι βροχοπτώσεις, η άνοδος της στάθμης της θάλασσας και τα συχνότερα ακραία καιρικά φαινόμενα. Η έμμεση έκθεση οφείλεται στη χαμηλότερη ποιότητα του πόσιμου ύδατος και των μετεωρολογικών συνθηκών, καθώς και στις μεταβολές του οικοσυστήματος, της γεωργίας, της βιομηχανίας, των οικισμών και της οικονομίας.</a:t>
            </a:r>
          </a:p>
          <a:p>
            <a:r>
              <a:rPr lang="el-GR" dirty="0">
                <a:latin typeface="Calibri" panose="020F0502020204030204" pitchFamily="34" charset="0"/>
                <a:ea typeface="Calibri" panose="020F0502020204030204" pitchFamily="34" charset="0"/>
                <a:cs typeface="Calibri" panose="020F0502020204030204" pitchFamily="34" charset="0"/>
              </a:rPr>
              <a:t>Στην Ελλάδα, και ειδικά στην Αττική, κατά τη δεκαετία 2091-2100 προβλέπονται 1.620 επιπλέον θάνατοι ανά έτος, λόγω της ανόδου των ακραίων θερμοκρασιών το θέρος και της αντίστοιχης πτώσης τους το χειμώνα. Η οικονομική επίπτωση εκτιμάται στα 95 εκατομμύρια ευρώ ετησίως. Κατά συνέπεια, η κλιματική αλλαγή συνδέεται παγκοσμίως και με ήδη υπάρχουσες ασθένειες, αλλά μπορεί να οδηγήσει ακόμα και σε προώρους θανάτους από συχνότερα ακραία καιρικά φαινόμενα.</a:t>
            </a:r>
          </a:p>
        </p:txBody>
      </p:sp>
    </p:spTree>
    <p:extLst>
      <p:ext uri="{BB962C8B-B14F-4D97-AF65-F5344CB8AC3E}">
        <p14:creationId xmlns:p14="http://schemas.microsoft.com/office/powerpoint/2010/main" val="780993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C823D4-C027-B922-BD7C-1B9D2ACE0E6E}"/>
              </a:ext>
            </a:extLst>
          </p:cNvPr>
          <p:cNvSpPr>
            <a:spLocks noGrp="1"/>
          </p:cNvSpPr>
          <p:nvPr>
            <p:ph type="title"/>
          </p:nvPr>
        </p:nvSpPr>
        <p:spPr>
          <a:xfrm>
            <a:off x="838200" y="148674"/>
            <a:ext cx="10515600" cy="1325563"/>
          </a:xfrm>
        </p:spPr>
        <p:txBody>
          <a:bodyPr/>
          <a:lstStyle/>
          <a:p>
            <a:pPr algn="ctr"/>
            <a:r>
              <a:rPr lang="el-GR" u="sng" dirty="0">
                <a:latin typeface="Calibri" panose="020F0502020204030204" pitchFamily="34" charset="0"/>
                <a:ea typeface="Calibri" panose="020F0502020204030204" pitchFamily="34" charset="0"/>
                <a:cs typeface="Calibri" panose="020F0502020204030204" pitchFamily="34" charset="0"/>
              </a:rPr>
              <a:t>ΣΥΝΕΠΕΙΕΣ ΣΕ ΤΟΜΕΙΣ </a:t>
            </a:r>
          </a:p>
        </p:txBody>
      </p:sp>
      <p:sp>
        <p:nvSpPr>
          <p:cNvPr id="3" name="Θέση περιεχομένου 2">
            <a:extLst>
              <a:ext uri="{FF2B5EF4-FFF2-40B4-BE49-F238E27FC236}">
                <a16:creationId xmlns:a16="http://schemas.microsoft.com/office/drawing/2014/main" id="{7B00D786-968C-801A-CD9C-661614E9D5FA}"/>
              </a:ext>
            </a:extLst>
          </p:cNvPr>
          <p:cNvSpPr>
            <a:spLocks noGrp="1"/>
          </p:cNvSpPr>
          <p:nvPr>
            <p:ph idx="1"/>
          </p:nvPr>
        </p:nvSpPr>
        <p:spPr>
          <a:xfrm>
            <a:off x="838200" y="1474237"/>
            <a:ext cx="11142306" cy="4670977"/>
          </a:xfrm>
        </p:spPr>
        <p:txBody>
          <a:bodyPr>
            <a:normAutofit lnSpcReduction="10000"/>
          </a:bodyPr>
          <a:lstStyle/>
          <a:p>
            <a:pPr algn="just"/>
            <a:r>
              <a:rPr lang="el-GR" dirty="0">
                <a:latin typeface="Calibri" panose="020F0502020204030204" pitchFamily="34" charset="0"/>
                <a:ea typeface="Calibri" panose="020F0502020204030204" pitchFamily="34" charset="0"/>
                <a:cs typeface="Calibri" panose="020F0502020204030204" pitchFamily="34" charset="0"/>
              </a:rPr>
              <a:t> Οι </a:t>
            </a:r>
            <a:r>
              <a:rPr lang="el-GR" b="1" dirty="0">
                <a:latin typeface="Calibri" panose="020F0502020204030204" pitchFamily="34" charset="0"/>
                <a:ea typeface="Calibri" panose="020F0502020204030204" pitchFamily="34" charset="0"/>
                <a:cs typeface="Calibri" panose="020F0502020204030204" pitchFamily="34" charset="0"/>
              </a:rPr>
              <a:t>δημοσιονομικές επιπτώσεις </a:t>
            </a:r>
            <a:r>
              <a:rPr lang="el-GR" dirty="0">
                <a:latin typeface="Calibri" panose="020F0502020204030204" pitchFamily="34" charset="0"/>
                <a:ea typeface="Calibri" panose="020F0502020204030204" pitchFamily="34" charset="0"/>
                <a:cs typeface="Calibri" panose="020F0502020204030204" pitchFamily="34" charset="0"/>
              </a:rPr>
              <a:t>και η επίδραση στη βιωσιμότητα του δημόσιου χρέους μπορεί να είναι έμμεσες (προερχόμενες από τις επιδράσεις στο ΑΕΠ) ή άμεσες (προερχόμενες από το αυξημένο κόστος των υιοθετούμενων μέτρων αντιμετώπισης). Τα ακραία καιρικά φαινόμενα συνδέονται με αυξημένες δαπάνες για</a:t>
            </a:r>
            <a:r>
              <a:rPr lang="en-US" dirty="0">
                <a:latin typeface="Calibri" panose="020F0502020204030204" pitchFamily="34" charset="0"/>
                <a:ea typeface="Calibri" panose="020F0502020204030204" pitchFamily="34" charset="0"/>
                <a:cs typeface="Calibri" panose="020F0502020204030204" pitchFamily="34" charset="0"/>
              </a:rPr>
              <a:t> </a:t>
            </a:r>
            <a:r>
              <a:rPr lang="el-GR" dirty="0">
                <a:latin typeface="Calibri" panose="020F0502020204030204" pitchFamily="34" charset="0"/>
                <a:ea typeface="Calibri" panose="020F0502020204030204" pitchFamily="34" charset="0"/>
                <a:cs typeface="Calibri" panose="020F0502020204030204" pitchFamily="34" charset="0"/>
              </a:rPr>
              <a:t>υποδομές, αυξημένες μεταβιβάσεις στα πληγέντα νοικοκυριά και στις επιχειρήσεις, καθώς και με αυξημένες δαπάνες για υγεία και ασφάλεια.</a:t>
            </a:r>
            <a:r>
              <a:rPr lang="en-US" dirty="0">
                <a:latin typeface="Calibri" panose="020F0502020204030204" pitchFamily="34" charset="0"/>
                <a:ea typeface="Calibri" panose="020F0502020204030204" pitchFamily="34" charset="0"/>
                <a:cs typeface="Calibri" panose="020F0502020204030204" pitchFamily="34" charset="0"/>
              </a:rPr>
              <a:t> </a:t>
            </a:r>
            <a:r>
              <a:rPr lang="el-GR" dirty="0">
                <a:latin typeface="Calibri" panose="020F0502020204030204" pitchFamily="34" charset="0"/>
                <a:ea typeface="Calibri" panose="020F0502020204030204" pitchFamily="34" charset="0"/>
                <a:cs typeface="Calibri" panose="020F0502020204030204" pitchFamily="34" charset="0"/>
              </a:rPr>
              <a:t>Η αντιμετώπιση των μεταναστευτικών ροών εξαιτίας των εν δυνάμει δυσμενών κλιματικών μεταβολών συνδέεται επίσης με πιθανές κοινωνικές εντάσεις, αλλά και με ένα πιθανό επιπρόσθετο δημοσιονομικό κόστος. </a:t>
            </a:r>
          </a:p>
        </p:txBody>
      </p:sp>
    </p:spTree>
    <p:extLst>
      <p:ext uri="{BB962C8B-B14F-4D97-AF65-F5344CB8AC3E}">
        <p14:creationId xmlns:p14="http://schemas.microsoft.com/office/powerpoint/2010/main" val="3274939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B5185D-BF56-4900-8B63-FFAC421E0A87}"/>
              </a:ext>
            </a:extLst>
          </p:cNvPr>
          <p:cNvSpPr>
            <a:spLocks noGrp="1"/>
          </p:cNvSpPr>
          <p:nvPr>
            <p:ph type="title"/>
          </p:nvPr>
        </p:nvSpPr>
        <p:spPr/>
        <p:txBody>
          <a:bodyPr/>
          <a:lstStyle/>
          <a:p>
            <a:pPr algn="ctr"/>
            <a:r>
              <a:rPr lang="el-GR" u="sng" dirty="0">
                <a:latin typeface="Calibri" panose="020F0502020204030204" pitchFamily="34" charset="0"/>
                <a:ea typeface="Calibri" panose="020F0502020204030204" pitchFamily="34" charset="0"/>
                <a:cs typeface="Calibri" panose="020F0502020204030204" pitchFamily="34" charset="0"/>
              </a:rPr>
              <a:t>ΔΡΑΣΕΙΣ ΣΕ ΕΘΝΙΚΟ ΕΠΙΠΕΔΟ</a:t>
            </a:r>
          </a:p>
        </p:txBody>
      </p:sp>
      <p:sp>
        <p:nvSpPr>
          <p:cNvPr id="3" name="Θέση περιεχομένου 2">
            <a:extLst>
              <a:ext uri="{FF2B5EF4-FFF2-40B4-BE49-F238E27FC236}">
                <a16:creationId xmlns:a16="http://schemas.microsoft.com/office/drawing/2014/main" id="{29EADE87-17AB-F145-44DA-6D47D37D6E08}"/>
              </a:ext>
            </a:extLst>
          </p:cNvPr>
          <p:cNvSpPr>
            <a:spLocks noGrp="1"/>
          </p:cNvSpPr>
          <p:nvPr>
            <p:ph idx="1"/>
          </p:nvPr>
        </p:nvSpPr>
        <p:spPr>
          <a:xfrm>
            <a:off x="907026" y="1691323"/>
            <a:ext cx="10515600" cy="4195763"/>
          </a:xfrm>
        </p:spPr>
        <p:txBody>
          <a:bodyPr>
            <a:normAutofit fontScale="85000" lnSpcReduction="20000"/>
          </a:bodyPr>
          <a:lstStyle/>
          <a:p>
            <a:r>
              <a:rPr lang="el-GR" dirty="0">
                <a:latin typeface="Calibri" panose="020F0502020204030204" pitchFamily="34" charset="0"/>
                <a:ea typeface="Calibri" panose="020F0502020204030204" pitchFamily="34" charset="0"/>
                <a:cs typeface="Calibri" panose="020F0502020204030204" pitchFamily="34" charset="0"/>
              </a:rPr>
              <a:t>Εθνικός Κλιματικός Νόμος ( Ν.4936/2022) , θεσπίζει μεταξύ άλλων το πλαίσιο για την προσαρμογή στην κλιματική αλλαγή και το σταδιακό μετριασμό των ανθρωπογενών εκπομπών αερίων του θερμοκηπίου. Προκειμένου να επιτευχθεί ο μακροπρόθεσμος στόχος της κλιματικής ουδετερότητας έως το 2050, καθορίζονται ενδιάμεσοι στόχοι μείωσης των εκπομπών για τα έτη 2030 και 2040 (μείωση κατά 55% και 80% αντίστοιχα), σε σχέση με τα επίπεδα του 1990.</a:t>
            </a:r>
          </a:p>
          <a:p>
            <a:r>
              <a:rPr lang="el-GR" dirty="0">
                <a:latin typeface="Calibri" panose="020F0502020204030204" pitchFamily="34" charset="0"/>
                <a:ea typeface="Calibri" panose="020F0502020204030204" pitchFamily="34" charset="0"/>
                <a:cs typeface="Calibri" panose="020F0502020204030204" pitchFamily="34" charset="0"/>
              </a:rPr>
              <a:t>Ο κλιματικός νόμος ενισχύει σε σημαντικό βαθμό το προϋπάρχον θεσμικό πλαίσιο (π.χ. Ν.4426/2016) για την αντιμετώπιση της κλιματικής αλλαγής σε συνάρτηση και με τα ισχύοντα σε διεθνές επίπεδο (Συμφωνία των Παρισίων), θεσπίζοντας εθνικούς κλιματικούς στόχους, σύστημα διακυβέρνησης και μέτρα υλοποίησης. </a:t>
            </a:r>
          </a:p>
        </p:txBody>
      </p:sp>
    </p:spTree>
    <p:extLst>
      <p:ext uri="{BB962C8B-B14F-4D97-AF65-F5344CB8AC3E}">
        <p14:creationId xmlns:p14="http://schemas.microsoft.com/office/powerpoint/2010/main" val="1793028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874B03-CAB9-5ABB-E91C-F8B78AED8DDD}"/>
              </a:ext>
            </a:extLst>
          </p:cNvPr>
          <p:cNvSpPr>
            <a:spLocks noGrp="1"/>
          </p:cNvSpPr>
          <p:nvPr>
            <p:ph type="title"/>
          </p:nvPr>
        </p:nvSpPr>
        <p:spPr>
          <a:xfrm>
            <a:off x="838200" y="0"/>
            <a:ext cx="10515600" cy="1170039"/>
          </a:xfrm>
        </p:spPr>
        <p:txBody>
          <a:bodyPr/>
          <a:lstStyle/>
          <a:p>
            <a:pPr algn="ctr"/>
            <a:r>
              <a:rPr lang="el-GR" u="sng" dirty="0">
                <a:latin typeface="Calibri" panose="020F0502020204030204" pitchFamily="34" charset="0"/>
                <a:ea typeface="Calibri" panose="020F0502020204030204" pitchFamily="34" charset="0"/>
                <a:cs typeface="Calibri" panose="020F0502020204030204" pitchFamily="34" charset="0"/>
              </a:rPr>
              <a:t>ΔΡΑΣΕΙΣ ΣΕ ΕΘΝΙΚΟ ΕΠΙΠΕΔΟ</a:t>
            </a:r>
          </a:p>
        </p:txBody>
      </p:sp>
      <p:sp>
        <p:nvSpPr>
          <p:cNvPr id="3" name="Θέση περιεχομένου 2">
            <a:extLst>
              <a:ext uri="{FF2B5EF4-FFF2-40B4-BE49-F238E27FC236}">
                <a16:creationId xmlns:a16="http://schemas.microsoft.com/office/drawing/2014/main" id="{0C7CC663-AFE3-6E2F-2DED-27E9C844342F}"/>
              </a:ext>
            </a:extLst>
          </p:cNvPr>
          <p:cNvSpPr>
            <a:spLocks noGrp="1"/>
          </p:cNvSpPr>
          <p:nvPr>
            <p:ph idx="1"/>
          </p:nvPr>
        </p:nvSpPr>
        <p:spPr>
          <a:xfrm>
            <a:off x="838200" y="1170039"/>
            <a:ext cx="10515600" cy="5152103"/>
          </a:xfrm>
        </p:spPr>
        <p:txBody>
          <a:bodyPr>
            <a:normAutofit fontScale="55000" lnSpcReduction="20000"/>
          </a:bodyPr>
          <a:lstStyle/>
          <a:p>
            <a:pPr marL="0" indent="0" algn="just">
              <a:buNone/>
            </a:pPr>
            <a:r>
              <a:rPr lang="en-US" sz="4500" dirty="0">
                <a:latin typeface="Calibri" panose="020F0502020204030204" pitchFamily="34" charset="0"/>
                <a:ea typeface="Calibri" panose="020F0502020204030204" pitchFamily="34" charset="0"/>
                <a:cs typeface="Calibri" panose="020F0502020204030204" pitchFamily="34" charset="0"/>
              </a:rPr>
              <a:t>    </a:t>
            </a:r>
            <a:r>
              <a:rPr lang="el-GR" sz="4800" dirty="0">
                <a:latin typeface="Calibri" panose="020F0502020204030204" pitchFamily="34" charset="0"/>
                <a:ea typeface="Calibri" panose="020F0502020204030204" pitchFamily="34" charset="0"/>
                <a:cs typeface="Calibri" panose="020F0502020204030204" pitchFamily="34" charset="0"/>
              </a:rPr>
              <a:t>Στο νέο νόμο περιλαμβάνονται:</a:t>
            </a:r>
          </a:p>
          <a:p>
            <a:pPr algn="just"/>
            <a:r>
              <a:rPr lang="el-GR" sz="4800" dirty="0">
                <a:latin typeface="Calibri" panose="020F0502020204030204" pitchFamily="34" charset="0"/>
                <a:ea typeface="Calibri" panose="020F0502020204030204" pitchFamily="34" charset="0"/>
                <a:cs typeface="Calibri" panose="020F0502020204030204" pitchFamily="34" charset="0"/>
              </a:rPr>
              <a:t>Γενικά και ειδικά μέτρα και πολιτικές για τον περιορισμό των εκπομπών</a:t>
            </a:r>
            <a:r>
              <a:rPr lang="en-US" sz="4800" dirty="0">
                <a:latin typeface="Calibri" panose="020F0502020204030204" pitchFamily="34" charset="0"/>
                <a:ea typeface="Calibri" panose="020F0502020204030204" pitchFamily="34" charset="0"/>
                <a:cs typeface="Calibri" panose="020F0502020204030204" pitchFamily="34" charset="0"/>
              </a:rPr>
              <a:t>, </a:t>
            </a:r>
            <a:r>
              <a:rPr lang="el-GR" sz="4800" dirty="0">
                <a:latin typeface="Calibri" panose="020F0502020204030204" pitchFamily="34" charset="0"/>
                <a:ea typeface="Calibri" panose="020F0502020204030204" pitchFamily="34" charset="0"/>
                <a:cs typeface="Calibri" panose="020F0502020204030204" pitchFamily="34" charset="0"/>
              </a:rPr>
              <a:t>όπως </a:t>
            </a:r>
            <a:r>
              <a:rPr lang="en-US" sz="4800" b="1" dirty="0" err="1">
                <a:latin typeface="Calibri" panose="020F0502020204030204" pitchFamily="34" charset="0"/>
                <a:ea typeface="Calibri" panose="020F0502020204030204" pitchFamily="34" charset="0"/>
                <a:cs typeface="Calibri" panose="020F0502020204030204" pitchFamily="34" charset="0"/>
              </a:rPr>
              <a:t>i</a:t>
            </a:r>
            <a:r>
              <a:rPr lang="en-US" sz="4800" b="1" dirty="0">
                <a:latin typeface="Calibri" panose="020F0502020204030204" pitchFamily="34" charset="0"/>
                <a:ea typeface="Calibri" panose="020F0502020204030204" pitchFamily="34" charset="0"/>
                <a:cs typeface="Calibri" panose="020F0502020204030204" pitchFamily="34" charset="0"/>
              </a:rPr>
              <a:t>)</a:t>
            </a:r>
            <a:r>
              <a:rPr lang="el-GR" sz="4800" b="1" dirty="0">
                <a:latin typeface="Calibri" panose="020F0502020204030204" pitchFamily="34" charset="0"/>
                <a:ea typeface="Calibri" panose="020F0502020204030204" pitchFamily="34" charset="0"/>
                <a:cs typeface="Calibri" panose="020F0502020204030204" pitchFamily="34" charset="0"/>
              </a:rPr>
              <a:t> </a:t>
            </a:r>
            <a:r>
              <a:rPr lang="el-GR" sz="4800" dirty="0">
                <a:latin typeface="Calibri" panose="020F0502020204030204" pitchFamily="34" charset="0"/>
                <a:ea typeface="Calibri" panose="020F0502020204030204" pitchFamily="34" charset="0"/>
                <a:cs typeface="Calibri" panose="020F0502020204030204" pitchFamily="34" charset="0"/>
              </a:rPr>
              <a:t>τη µ</a:t>
            </a:r>
            <a:r>
              <a:rPr lang="el-GR" sz="4800" dirty="0" err="1">
                <a:latin typeface="Calibri" panose="020F0502020204030204" pitchFamily="34" charset="0"/>
                <a:ea typeface="Calibri" panose="020F0502020204030204" pitchFamily="34" charset="0"/>
                <a:cs typeface="Calibri" panose="020F0502020204030204" pitchFamily="34" charset="0"/>
              </a:rPr>
              <a:t>εγαλύτερη</a:t>
            </a:r>
            <a:r>
              <a:rPr lang="el-GR" sz="4800" dirty="0">
                <a:latin typeface="Calibri" panose="020F0502020204030204" pitchFamily="34" charset="0"/>
                <a:ea typeface="Calibri" panose="020F0502020204030204" pitchFamily="34" charset="0"/>
                <a:cs typeface="Calibri" panose="020F0502020204030204" pitchFamily="34" charset="0"/>
              </a:rPr>
              <a:t> εξοικονόμηση ενέργειας,</a:t>
            </a:r>
            <a:r>
              <a:rPr lang="en-US" sz="4800" dirty="0">
                <a:latin typeface="Calibri" panose="020F0502020204030204" pitchFamily="34" charset="0"/>
                <a:ea typeface="Calibri" panose="020F0502020204030204" pitchFamily="34" charset="0"/>
                <a:cs typeface="Calibri" panose="020F0502020204030204" pitchFamily="34" charset="0"/>
              </a:rPr>
              <a:t> </a:t>
            </a:r>
            <a:r>
              <a:rPr lang="en-US" sz="4800" b="1" dirty="0">
                <a:latin typeface="Calibri" panose="020F0502020204030204" pitchFamily="34" charset="0"/>
                <a:ea typeface="Calibri" panose="020F0502020204030204" pitchFamily="34" charset="0"/>
                <a:cs typeface="Calibri" panose="020F0502020204030204" pitchFamily="34" charset="0"/>
              </a:rPr>
              <a:t>ii)</a:t>
            </a:r>
            <a:r>
              <a:rPr lang="el-GR" sz="4800" b="1" dirty="0">
                <a:latin typeface="Calibri" panose="020F0502020204030204" pitchFamily="34" charset="0"/>
                <a:ea typeface="Calibri" panose="020F0502020204030204" pitchFamily="34" charset="0"/>
                <a:cs typeface="Calibri" panose="020F0502020204030204" pitchFamily="34" charset="0"/>
              </a:rPr>
              <a:t> </a:t>
            </a:r>
            <a:r>
              <a:rPr lang="el-GR" sz="4800" dirty="0">
                <a:latin typeface="Calibri" panose="020F0502020204030204" pitchFamily="34" charset="0"/>
                <a:ea typeface="Calibri" panose="020F0502020204030204" pitchFamily="34" charset="0"/>
                <a:cs typeface="Calibri" panose="020F0502020204030204" pitchFamily="34" charset="0"/>
              </a:rPr>
              <a:t>τη σταδιακή εξάλειψη όλων των ορυκτών καυσίμων και την υποκατάστασή τους από ΑΠΕ,</a:t>
            </a:r>
            <a:r>
              <a:rPr lang="en-US" sz="4800" dirty="0">
                <a:latin typeface="Calibri" panose="020F0502020204030204" pitchFamily="34" charset="0"/>
                <a:ea typeface="Calibri" panose="020F0502020204030204" pitchFamily="34" charset="0"/>
                <a:cs typeface="Calibri" panose="020F0502020204030204" pitchFamily="34" charset="0"/>
              </a:rPr>
              <a:t> </a:t>
            </a:r>
            <a:r>
              <a:rPr lang="en-US" sz="4800" b="1" dirty="0">
                <a:latin typeface="Calibri" panose="020F0502020204030204" pitchFamily="34" charset="0"/>
                <a:ea typeface="Calibri" panose="020F0502020204030204" pitchFamily="34" charset="0"/>
                <a:cs typeface="Calibri" panose="020F0502020204030204" pitchFamily="34" charset="0"/>
              </a:rPr>
              <a:t>iii)</a:t>
            </a:r>
            <a:r>
              <a:rPr lang="el-GR" sz="4800" b="1" dirty="0">
                <a:latin typeface="Calibri" panose="020F0502020204030204" pitchFamily="34" charset="0"/>
                <a:ea typeface="Calibri" panose="020F0502020204030204" pitchFamily="34" charset="0"/>
                <a:cs typeface="Calibri" panose="020F0502020204030204" pitchFamily="34" charset="0"/>
              </a:rPr>
              <a:t> </a:t>
            </a:r>
            <a:r>
              <a:rPr lang="el-GR" sz="4800" dirty="0">
                <a:latin typeface="Calibri" panose="020F0502020204030204" pitchFamily="34" charset="0"/>
                <a:ea typeface="Calibri" panose="020F0502020204030204" pitchFamily="34" charset="0"/>
                <a:cs typeface="Calibri" panose="020F0502020204030204" pitchFamily="34" charset="0"/>
              </a:rPr>
              <a:t>τη σταδιακή υποκατάσταση του φυσικού αερίου από ανανεώσιμα αέρια,</a:t>
            </a:r>
            <a:r>
              <a:rPr lang="en-US" sz="4800" dirty="0">
                <a:latin typeface="Calibri" panose="020F0502020204030204" pitchFamily="34" charset="0"/>
                <a:ea typeface="Calibri" panose="020F0502020204030204" pitchFamily="34" charset="0"/>
                <a:cs typeface="Calibri" panose="020F0502020204030204" pitchFamily="34" charset="0"/>
              </a:rPr>
              <a:t> </a:t>
            </a:r>
            <a:r>
              <a:rPr lang="en-US" sz="4800" b="1" dirty="0">
                <a:latin typeface="Calibri" panose="020F0502020204030204" pitchFamily="34" charset="0"/>
                <a:ea typeface="Calibri" panose="020F0502020204030204" pitchFamily="34" charset="0"/>
                <a:cs typeface="Calibri" panose="020F0502020204030204" pitchFamily="34" charset="0"/>
              </a:rPr>
              <a:t>iv) </a:t>
            </a:r>
            <a:r>
              <a:rPr lang="el-GR" sz="4800" dirty="0">
                <a:latin typeface="Calibri" panose="020F0502020204030204" pitchFamily="34" charset="0"/>
                <a:ea typeface="Calibri" panose="020F0502020204030204" pitchFamily="34" charset="0"/>
                <a:cs typeface="Calibri" panose="020F0502020204030204" pitchFamily="34" charset="0"/>
              </a:rPr>
              <a:t>την προώθηση της ηλεκτροκίνησης και την προώθηση της χρήσης µ</a:t>
            </a:r>
            <a:r>
              <a:rPr lang="el-GR" sz="4800" dirty="0" err="1">
                <a:latin typeface="Calibri" panose="020F0502020204030204" pitchFamily="34" charset="0"/>
                <a:ea typeface="Calibri" panose="020F0502020204030204" pitchFamily="34" charset="0"/>
                <a:cs typeface="Calibri" panose="020F0502020204030204" pitchFamily="34" charset="0"/>
              </a:rPr>
              <a:t>έσων</a:t>
            </a:r>
            <a:r>
              <a:rPr lang="el-GR" sz="4800" dirty="0">
                <a:latin typeface="Calibri" panose="020F0502020204030204" pitchFamily="34" charset="0"/>
                <a:ea typeface="Calibri" panose="020F0502020204030204" pitchFamily="34" charset="0"/>
                <a:cs typeface="Calibri" panose="020F0502020204030204" pitchFamily="34" charset="0"/>
              </a:rPr>
              <a:t> µ</a:t>
            </a:r>
            <a:r>
              <a:rPr lang="el-GR" sz="4800" dirty="0" err="1">
                <a:latin typeface="Calibri" panose="020F0502020204030204" pitchFamily="34" charset="0"/>
                <a:ea typeface="Calibri" panose="020F0502020204030204" pitchFamily="34" charset="0"/>
                <a:cs typeface="Calibri" panose="020F0502020204030204" pitchFamily="34" charset="0"/>
              </a:rPr>
              <a:t>αζικής</a:t>
            </a:r>
            <a:r>
              <a:rPr lang="el-GR" sz="4800" dirty="0">
                <a:latin typeface="Calibri" panose="020F0502020204030204" pitchFamily="34" charset="0"/>
                <a:ea typeface="Calibri" panose="020F0502020204030204" pitchFamily="34" charset="0"/>
                <a:cs typeface="Calibri" panose="020F0502020204030204" pitchFamily="34" charset="0"/>
              </a:rPr>
              <a:t> µ</a:t>
            </a:r>
            <a:r>
              <a:rPr lang="el-GR" sz="4800" dirty="0" err="1">
                <a:latin typeface="Calibri" panose="020F0502020204030204" pitchFamily="34" charset="0"/>
                <a:ea typeface="Calibri" panose="020F0502020204030204" pitchFamily="34" charset="0"/>
                <a:cs typeface="Calibri" panose="020F0502020204030204" pitchFamily="34" charset="0"/>
              </a:rPr>
              <a:t>εταφοράς</a:t>
            </a:r>
            <a:r>
              <a:rPr lang="el-GR" sz="4800" dirty="0">
                <a:latin typeface="Calibri" panose="020F0502020204030204" pitchFamily="34" charset="0"/>
                <a:ea typeface="Calibri" panose="020F0502020204030204" pitchFamily="34" charset="0"/>
                <a:cs typeface="Calibri" panose="020F0502020204030204" pitchFamily="34" charset="0"/>
              </a:rPr>
              <a:t>,</a:t>
            </a:r>
            <a:r>
              <a:rPr lang="en-US" sz="4800" dirty="0">
                <a:latin typeface="Calibri" panose="020F0502020204030204" pitchFamily="34" charset="0"/>
                <a:ea typeface="Calibri" panose="020F0502020204030204" pitchFamily="34" charset="0"/>
                <a:cs typeface="Calibri" panose="020F0502020204030204" pitchFamily="34" charset="0"/>
              </a:rPr>
              <a:t> </a:t>
            </a:r>
            <a:r>
              <a:rPr lang="en-US" sz="4800" b="1" dirty="0">
                <a:latin typeface="Calibri" panose="020F0502020204030204" pitchFamily="34" charset="0"/>
                <a:ea typeface="Calibri" panose="020F0502020204030204" pitchFamily="34" charset="0"/>
                <a:cs typeface="Calibri" panose="020F0502020204030204" pitchFamily="34" charset="0"/>
              </a:rPr>
              <a:t>v) </a:t>
            </a:r>
            <a:r>
              <a:rPr lang="el-GR" sz="4800" dirty="0">
                <a:latin typeface="Calibri" panose="020F0502020204030204" pitchFamily="34" charset="0"/>
                <a:ea typeface="Calibri" panose="020F0502020204030204" pitchFamily="34" charset="0"/>
                <a:cs typeface="Calibri" panose="020F0502020204030204" pitchFamily="34" charset="0"/>
              </a:rPr>
              <a:t>οριστική απόσυρση των </a:t>
            </a:r>
            <a:r>
              <a:rPr lang="el-GR" sz="4800" dirty="0" err="1">
                <a:latin typeface="Calibri" panose="020F0502020204030204" pitchFamily="34" charset="0"/>
                <a:ea typeface="Calibri" panose="020F0502020204030204" pitchFamily="34" charset="0"/>
                <a:cs typeface="Calibri" panose="020F0502020204030204" pitchFamily="34" charset="0"/>
              </a:rPr>
              <a:t>λιγνιτικών</a:t>
            </a:r>
            <a:r>
              <a:rPr lang="el-GR" sz="4800" dirty="0">
                <a:latin typeface="Calibri" panose="020F0502020204030204" pitchFamily="34" charset="0"/>
                <a:ea typeface="Calibri" panose="020F0502020204030204" pitchFamily="34" charset="0"/>
                <a:cs typeface="Calibri" panose="020F0502020204030204" pitchFamily="34" charset="0"/>
              </a:rPr>
              <a:t> μονάδων, αλλά και απαγόρευση παραγωγής ηλεκτρικής ενέργειας από στερεά ορυκτά καύσιμα (εφαρμογή από 31/12/2028), </a:t>
            </a:r>
            <a:r>
              <a:rPr lang="en-US" sz="4800" b="1" dirty="0">
                <a:latin typeface="Calibri" panose="020F0502020204030204" pitchFamily="34" charset="0"/>
                <a:ea typeface="Calibri" panose="020F0502020204030204" pitchFamily="34" charset="0"/>
                <a:cs typeface="Calibri" panose="020F0502020204030204" pitchFamily="34" charset="0"/>
              </a:rPr>
              <a:t>vi) </a:t>
            </a:r>
            <a:r>
              <a:rPr lang="el-GR" sz="4800" dirty="0">
                <a:latin typeface="Calibri" panose="020F0502020204030204" pitchFamily="34" charset="0"/>
                <a:ea typeface="Calibri" panose="020F0502020204030204" pitchFamily="34" charset="0"/>
                <a:cs typeface="Calibri" panose="020F0502020204030204" pitchFamily="34" charset="0"/>
              </a:rPr>
              <a:t>υποβολή ετήσιας έκθεσης για συγκεκριμένες επιχειρήσεις αναφορικά με το ανθρακικό τους αποτύπωμα.</a:t>
            </a:r>
            <a:r>
              <a:rPr lang="en-US" sz="4800" b="1" dirty="0">
                <a:latin typeface="Calibri" panose="020F0502020204030204" pitchFamily="34" charset="0"/>
                <a:ea typeface="Calibri" panose="020F0502020204030204" pitchFamily="34" charset="0"/>
                <a:cs typeface="Calibri" panose="020F0502020204030204" pitchFamily="34" charset="0"/>
              </a:rPr>
              <a:t> </a:t>
            </a:r>
            <a:endParaRPr lang="el-GR" sz="4800" b="1" dirty="0">
              <a:latin typeface="Calibri" panose="020F0502020204030204" pitchFamily="34" charset="0"/>
              <a:ea typeface="Calibri" panose="020F0502020204030204" pitchFamily="34" charset="0"/>
              <a:cs typeface="Calibri" panose="020F0502020204030204" pitchFamily="34" charset="0"/>
            </a:endParaRPr>
          </a:p>
          <a:p>
            <a:endParaRPr lang="el-GR"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05808704"/>
      </p:ext>
    </p:extLst>
  </p:cSld>
  <p:clrMapOvr>
    <a:masterClrMapping/>
  </p:clrMapOvr>
</p:sld>
</file>

<file path=ppt/theme/theme1.xml><?xml version="1.0" encoding="utf-8"?>
<a:theme xmlns:a="http://schemas.openxmlformats.org/drawingml/2006/main" name="BlockprintVTI">
  <a:themeElements>
    <a:clrScheme name="Custom 69">
      <a:dk1>
        <a:sysClr val="windowText" lastClr="000000"/>
      </a:dk1>
      <a:lt1>
        <a:sysClr val="window" lastClr="FFFFFF"/>
      </a:lt1>
      <a:dk2>
        <a:srgbClr val="44131A"/>
      </a:dk2>
      <a:lt2>
        <a:srgbClr val="F2ECEA"/>
      </a:lt2>
      <a:accent1>
        <a:srgbClr val="A62C52"/>
      </a:accent1>
      <a:accent2>
        <a:srgbClr val="A7928D"/>
      </a:accent2>
      <a:accent3>
        <a:srgbClr val="307C71"/>
      </a:accent3>
      <a:accent4>
        <a:srgbClr val="41575D"/>
      </a:accent4>
      <a:accent5>
        <a:srgbClr val="8FA3A3"/>
      </a:accent5>
      <a:accent6>
        <a:srgbClr val="CA8370"/>
      </a:accent6>
      <a:hlink>
        <a:srgbClr val="D13D6E"/>
      </a:hlink>
      <a:folHlink>
        <a:srgbClr val="6C9D92"/>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1720</TotalTime>
  <Words>1502</Words>
  <Application>Microsoft Office PowerPoint</Application>
  <PresentationFormat>Ευρεία οθόνη</PresentationFormat>
  <Paragraphs>62</Paragraphs>
  <Slides>15</Slides>
  <Notes>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Avenir Next LT Pro</vt:lpstr>
      <vt:lpstr>AvenirNext LT Pro Medium</vt:lpstr>
      <vt:lpstr>Calibri</vt:lpstr>
      <vt:lpstr>BlockprintVTI</vt:lpstr>
      <vt:lpstr>ΚΛΙΜΑΤΙΚΗ ΑΛΛΑΓΗ - ΜΙΑ  ΟΠΤΙΚΗ ΤΗΣ ΤτΕ</vt:lpstr>
      <vt:lpstr>ΚΛΙΜΑΤΙΚΗ ΑΛΛΑΓΗ - ΟΡΙΣΜΟΣ</vt:lpstr>
      <vt:lpstr>ΠΑΡΑΓΟΝΤΕΣ ΠΟΥ ΕΠΙΤΕΙΝΟΥΝ ΤΟ ΦΑΙΝΟΜΕΝΟ</vt:lpstr>
      <vt:lpstr>ΣΥΝΕΠΕΙΕΣ ΣΕ ΤΟΜΕΙΣ </vt:lpstr>
      <vt:lpstr>Παρουσίαση του PowerPoint</vt:lpstr>
      <vt:lpstr>ΣΥΝΕΠΕΙΕΣ ΣΕ ΤΟΜΕΙΣ </vt:lpstr>
      <vt:lpstr>ΣΥΝΕΠΕΙΕΣ ΣΕ ΤΟΜΕΙΣ </vt:lpstr>
      <vt:lpstr>ΔΡΑΣΕΙΣ ΣΕ ΕΘΝΙΚΟ ΕΠΙΠΕΔΟ</vt:lpstr>
      <vt:lpstr>ΔΡΑΣΕΙΣ ΣΕ ΕΘΝΙΚΟ ΕΠΙΠΕΔΟ</vt:lpstr>
      <vt:lpstr>ΔΡΑΣΕΙΣ ΣΕ ΕΘΝΙΚΟ ΕΠΙΠΕΔΟ</vt:lpstr>
      <vt:lpstr>ΔΡΑΣΕΙΣ ΕΚΤ ΓΙΑ ΤΗΝ ΚΛΙΜΑΤΙΚΗ ΑΛΛΑΓΗ</vt:lpstr>
      <vt:lpstr>ΣΥΜΠΕΡΑΣΜΑΤΑ</vt:lpstr>
      <vt:lpstr>Παρουσίαση του PowerPoint</vt:lpstr>
      <vt:lpstr>ΠΗΓΕΣ</vt:lpstr>
      <vt:lpstr>Ευχαριστώ για την προσοχή σας!!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ΚΛΙΜΑΤΙΚΗ ΑΛΛΑΓΗ - ΜΙΑ  ΟΠΤΙΚΗ ΤΗΣ ΤτΕ</dc:title>
  <dc:creator>Ναταλία Μαρδίκη</dc:creator>
  <cp:lastModifiedBy>Κων/νος Μπίθας</cp:lastModifiedBy>
  <cp:revision>16</cp:revision>
  <dcterms:created xsi:type="dcterms:W3CDTF">2023-10-28T07:50:30Z</dcterms:created>
  <dcterms:modified xsi:type="dcterms:W3CDTF">2023-11-01T13:08:23Z</dcterms:modified>
</cp:coreProperties>
</file>