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5099-B3AD-44D7-919B-BCB6DC3E7F21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730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15DA-6CBC-4AEF-A85F-371C66916CF8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2366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07E4-95E8-4ABC-B20B-51235318A487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406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F121-2723-4D35-ADA9-215CD054C4BC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58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4BA-4BC6-480F-839C-951A49B248A9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7539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D0EA-4726-4440-BF9D-E88296FC3068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962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D10D-99D1-46B2-A85A-C16850FCF8CF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7E51-34D6-4E3D-8F41-CC63EA446EDD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6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E550-CE3F-497F-B953-7DE0932F91C0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8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0BF4-BAA0-4539-95F2-9C4277F97478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97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884E-D945-496C-84BE-49C61F78F9EC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9005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CD438618-DEE5-47CF-A8B2-A9E090D503CD}" type="datetimeFigureOut">
              <a:rPr lang="en-US" dirty="0"/>
              <a:t>1/15/25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19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  <p15:guide id="8" orient="horz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j-cij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39946" y="879660"/>
            <a:ext cx="10954774" cy="3740846"/>
          </a:xfrm>
        </p:spPr>
        <p:txBody>
          <a:bodyPr>
            <a:normAutofit/>
          </a:bodyPr>
          <a:lstStyle/>
          <a:p>
            <a:r>
              <a:rPr lang="el-GR" sz="6600" dirty="0"/>
              <a:t>ΤΟ ΔΙΚΑΣΤΗΡΙΟ ΤΗΣ ΧΑΓΗΣ</a:t>
            </a:r>
            <a:br>
              <a:rPr lang="el-GR" dirty="0"/>
            </a:br>
            <a:r>
              <a:rPr lang="el-GR" sz="2800" dirty="0">
                <a:ea typeface="+mj-lt"/>
                <a:cs typeface="+mj-lt"/>
              </a:rPr>
              <a:t>Η σημασία και οι λειτουργίες του Διεθνούς Δικαστηρίου της Χάγης</a:t>
            </a:r>
            <a:endParaRPr lang="el-GR" sz="28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l-GR" dirty="0"/>
          </a:p>
          <a:p>
            <a:r>
              <a:rPr lang="el-GR" dirty="0"/>
              <a:t>ΝΤΟΥΚΑΙ-ΞΥΡΟΥΧΑΚΗΣ-ΠΑΓΑΝΙΑ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BAD533-DA36-C83E-9058-1621D1BDB6FD}"/>
              </a:ext>
            </a:extLst>
          </p:cNvPr>
          <p:cNvSpPr txBox="1"/>
          <p:nvPr/>
        </p:nvSpPr>
        <p:spPr>
          <a:xfrm>
            <a:off x="5036879" y="2526414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A9A2A1-4301-2454-8E6C-7836472A80C4}"/>
              </a:ext>
            </a:extLst>
          </p:cNvPr>
          <p:cNvSpPr txBox="1"/>
          <p:nvPr/>
        </p:nvSpPr>
        <p:spPr>
          <a:xfrm>
            <a:off x="5036879" y="252641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ES"/>
          </a:p>
          <a:p>
            <a:pPr algn="l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C15688-9174-95DB-BEAD-79E742D50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3A0FCE-499E-4A0B-8006-4274C7889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ea typeface="+mn-lt"/>
                <a:cs typeface="+mn-lt"/>
              </a:rPr>
              <a:t>Το Δικαστήριο της Χάγης είναι το κύριο δικαστήριο των Ηνωμένων Εθνών που ασχολείται με τη διευθέτηση διεθνών διαφορών.</a:t>
            </a:r>
            <a:r>
              <a:rPr lang="el-GR" b="1" dirty="0">
                <a:ea typeface="+mn-lt"/>
                <a:cs typeface="+mn-lt"/>
              </a:rPr>
              <a:t>(International Court of Justice - ICJ)</a:t>
            </a:r>
            <a:r>
              <a:rPr lang="el-GR" dirty="0">
                <a:ea typeface="+mn-lt"/>
                <a:cs typeface="+mn-lt"/>
              </a:rPr>
              <a:t>,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Ίδρυση:</a:t>
            </a:r>
            <a:r>
              <a:rPr lang="el-GR" dirty="0">
                <a:ea typeface="+mn-lt"/>
                <a:cs typeface="+mn-lt"/>
              </a:rPr>
              <a:t> το 1945 μετά το τέλος του Β' Παγκοσμίου Πολέμου και είναι αρμόδιο για την επίλυση νομικών διαφορών μεταξύ κρατών.(άρθρο 92)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Τοποθεσία:</a:t>
            </a:r>
            <a:r>
              <a:rPr lang="el-GR" dirty="0">
                <a:ea typeface="+mn-lt"/>
                <a:cs typeface="+mn-lt"/>
              </a:rPr>
              <a:t> Στην πόλη της Χάγης, στην Ολλανδία.</a:t>
            </a:r>
            <a:endParaRPr lang="el-GR" dirty="0"/>
          </a:p>
          <a:p>
            <a:r>
              <a:rPr lang="el-GR" b="1" dirty="0"/>
              <a:t>Αποστολή</a:t>
            </a:r>
            <a:r>
              <a:rPr lang="el-GR" dirty="0"/>
              <a:t>: Παρόλο που δημιουργήθηκε με σκοπό την επίλυση διεθνών νομικών διαφορών, το Δικαστήριο έχει και έναν εκπαιδευτικό ρόλο, ενισχύοντας τη γνώση και εφαρμογή του διεθνούς δικαίου.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41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49E5FC-4DF3-1269-A1EF-34E2DA45F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ΣΥΝΘΕΣΗ ΚΑΙ ΔΟΜΗ ΤΟΥ ΔΙΚΑΣΤΗΡΙΟΥ: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C56D62-AAD3-4005-FBDC-7C420967A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ea typeface="+mn-lt"/>
                <a:cs typeface="+mn-lt"/>
              </a:rPr>
              <a:t>Το Δικαστήριο αποτελείται από </a:t>
            </a:r>
            <a:r>
              <a:rPr lang="el-GR" b="1" dirty="0">
                <a:ea typeface="+mn-lt"/>
                <a:cs typeface="+mn-lt"/>
              </a:rPr>
              <a:t>15 δικαστές</a:t>
            </a:r>
            <a:r>
              <a:rPr lang="el-GR" dirty="0">
                <a:ea typeface="+mn-lt"/>
                <a:cs typeface="+mn-lt"/>
              </a:rPr>
              <a:t>, οι οποίοι εκλέγονται για </a:t>
            </a:r>
            <a:r>
              <a:rPr lang="el-GR" b="1" dirty="0">
                <a:ea typeface="+mn-lt"/>
                <a:cs typeface="+mn-lt"/>
              </a:rPr>
              <a:t>9ετή θητεία</a:t>
            </a:r>
            <a:r>
              <a:rPr lang="el-GR" dirty="0">
                <a:ea typeface="+mn-lt"/>
                <a:cs typeface="+mn-lt"/>
              </a:rPr>
              <a:t> από τη </a:t>
            </a:r>
            <a:r>
              <a:rPr lang="el-GR" b="1" dirty="0">
                <a:ea typeface="+mn-lt"/>
                <a:cs typeface="+mn-lt"/>
              </a:rPr>
              <a:t>Γενική Συνέλευση</a:t>
            </a:r>
            <a:r>
              <a:rPr lang="el-GR" dirty="0">
                <a:ea typeface="+mn-lt"/>
                <a:cs typeface="+mn-lt"/>
              </a:rPr>
              <a:t> και το </a:t>
            </a:r>
            <a:r>
              <a:rPr lang="el-GR" b="1" dirty="0">
                <a:ea typeface="+mn-lt"/>
                <a:cs typeface="+mn-lt"/>
              </a:rPr>
              <a:t>Συμβούλιο Ασφαλείας των Ηνωμένων Εθνών</a:t>
            </a:r>
            <a:r>
              <a:rPr lang="el-GR" dirty="0">
                <a:ea typeface="+mn-lt"/>
                <a:cs typeface="+mn-lt"/>
              </a:rPr>
              <a:t>.( διαφορετικής εθνικότητας).</a:t>
            </a:r>
            <a:endParaRPr lang="el-GR" dirty="0"/>
          </a:p>
          <a:p>
            <a:endParaRPr lang="el-GR" dirty="0">
              <a:ea typeface="+mn-lt"/>
              <a:cs typeface="+mn-lt"/>
            </a:endParaRPr>
          </a:p>
          <a:p>
            <a:r>
              <a:rPr lang="el-GR" dirty="0">
                <a:ea typeface="+mn-lt"/>
                <a:cs typeface="+mn-lt"/>
              </a:rPr>
              <a:t>Οι δικαστές πρέπει να προέρχονται από διαφορετικές νομικές παραδόσεις και να είναι καταξιωμένοι νομικοί.</a:t>
            </a:r>
            <a:endParaRPr lang="el-GR" dirty="0"/>
          </a:p>
          <a:p>
            <a:endParaRPr lang="el-GR" dirty="0">
              <a:ea typeface="+mn-lt"/>
              <a:cs typeface="+mn-lt"/>
            </a:endParaRPr>
          </a:p>
          <a:p>
            <a:r>
              <a:rPr lang="el-GR" dirty="0">
                <a:ea typeface="+mn-lt"/>
                <a:cs typeface="+mn-lt"/>
              </a:rPr>
              <a:t>Αντιπροσωπεύονται οι μεγάλες νομικές παραδόσεις του κόσμου, όπως η αγγλική, η γαλλική, η ρωσική και η κινεζική.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054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5583E8-25BA-1C43-B445-9CF60FF7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ΑΡΜΟΔΙΟΤΗΤΕΣ :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FFD4A0-87A6-56CF-CFBC-4C858F752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l-GR" dirty="0">
                <a:ea typeface="+mn-lt"/>
                <a:cs typeface="+mn-lt"/>
              </a:rPr>
              <a:t>Το Δικαστήριο έχει </a:t>
            </a:r>
            <a:r>
              <a:rPr lang="el-GR" b="1" dirty="0">
                <a:ea typeface="+mn-lt"/>
                <a:cs typeface="+mn-lt"/>
              </a:rPr>
              <a:t>δύο</a:t>
            </a:r>
            <a:r>
              <a:rPr lang="el-GR" dirty="0">
                <a:ea typeface="+mn-lt"/>
                <a:cs typeface="+mn-lt"/>
              </a:rPr>
              <a:t> βασικές αρμοδιότητες: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Επίλυση Διεθνών Διαφορών:</a:t>
            </a:r>
            <a:endParaRPr lang="el-GR" dirty="0"/>
          </a:p>
          <a:p>
            <a:pPr lvl="1"/>
            <a:r>
              <a:rPr lang="el-GR" dirty="0">
                <a:ea typeface="+mn-lt"/>
                <a:cs typeface="+mn-lt"/>
              </a:rPr>
              <a:t>Το Δικαστήριο επιλύει νομικές διαφορές μεταξύ κρατών που αφορούν θέματα διεθνούς δικαίου, όπως οι εδαφικές διαφορές, οι παραβιάσεις διεθνών συνθηκών ή η παραβίαση των ανθρωπίνων δικαιωμάτων.</a:t>
            </a:r>
            <a:endParaRPr lang="el-GR" dirty="0"/>
          </a:p>
          <a:p>
            <a:pPr lvl="1"/>
            <a:r>
              <a:rPr lang="el-GR" dirty="0">
                <a:ea typeface="+mn-lt"/>
                <a:cs typeface="+mn-lt"/>
              </a:rPr>
              <a:t>Κάθε κράτος έχει τη δυνατότητα να προσφύγει στο Δικαστήριο για την επίλυση διαφορών με άλλα κράτη.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Γνωμοδοτήσεις για Διεθνή Νομικά Ζητήματα:</a:t>
            </a:r>
            <a:endParaRPr lang="el-GR" dirty="0"/>
          </a:p>
          <a:p>
            <a:pPr lvl="1"/>
            <a:r>
              <a:rPr lang="el-GR" dirty="0">
                <a:ea typeface="+mn-lt"/>
                <a:cs typeface="+mn-lt"/>
              </a:rPr>
              <a:t>Το Δικαστήριο μπορεί να παρέχει </a:t>
            </a:r>
            <a:r>
              <a:rPr lang="el-GR" b="1" dirty="0">
                <a:ea typeface="+mn-lt"/>
                <a:cs typeface="+mn-lt"/>
              </a:rPr>
              <a:t>γνωμοδοτήσεις</a:t>
            </a:r>
            <a:r>
              <a:rPr lang="el-GR" dirty="0">
                <a:ea typeface="+mn-lt"/>
                <a:cs typeface="+mn-lt"/>
              </a:rPr>
              <a:t> σχετικά με νομικά ερωτήματα που του υποβάλλονται από οργανισμούς του ΟΗΕ ή άλλα εξουσιοδοτημένα όργανα, όπως η </a:t>
            </a:r>
            <a:r>
              <a:rPr lang="el-GR" b="1" dirty="0">
                <a:ea typeface="+mn-lt"/>
                <a:cs typeface="+mn-lt"/>
              </a:rPr>
              <a:t>Παγκόσμια Οργάνωση Υγείας</a:t>
            </a:r>
            <a:r>
              <a:rPr lang="el-GR" dirty="0">
                <a:ea typeface="+mn-lt"/>
                <a:cs typeface="+mn-lt"/>
              </a:rPr>
              <a:t> ή η </a:t>
            </a:r>
            <a:r>
              <a:rPr lang="el-GR" b="1" dirty="0">
                <a:ea typeface="+mn-lt"/>
                <a:cs typeface="+mn-lt"/>
              </a:rPr>
              <a:t>Διεθνής Οργάνωση Εργασίας</a:t>
            </a:r>
            <a:r>
              <a:rPr lang="el-GR" dirty="0">
                <a:ea typeface="+mn-lt"/>
                <a:cs typeface="+mn-lt"/>
              </a:rPr>
              <a:t>.</a:t>
            </a:r>
            <a:endParaRPr lang="el-GR" dirty="0"/>
          </a:p>
          <a:p>
            <a:pPr lvl="1"/>
            <a:r>
              <a:rPr lang="el-GR" dirty="0">
                <a:ea typeface="+mn-lt"/>
                <a:cs typeface="+mn-lt"/>
              </a:rPr>
              <a:t>Οι γνωμοδοτήσεις, αν και δεν είναι δεσμευτικές, έχουν ισχυρή νομική επιρροή.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131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70A6E8-DB7E-74C7-C844-323C3E36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ΣΗΜΑΝΤΙΚΕΣ ΥΠΟΘΕΣΕΙΣ: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0CEB3D-4917-9F82-495B-AF808F0A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l-GR" b="1" dirty="0">
                <a:ea typeface="+mn-lt"/>
                <a:cs typeface="+mn-lt"/>
              </a:rPr>
              <a:t>Υπόθεση Νικαράγουα </a:t>
            </a:r>
            <a:r>
              <a:rPr lang="el-GR" b="1" dirty="0" err="1">
                <a:ea typeface="+mn-lt"/>
                <a:cs typeface="+mn-lt"/>
              </a:rPr>
              <a:t>vs</a:t>
            </a:r>
            <a:r>
              <a:rPr lang="el-GR" b="1" dirty="0">
                <a:ea typeface="+mn-lt"/>
                <a:cs typeface="+mn-lt"/>
              </a:rPr>
              <a:t>. ΗΠΑ (1986):</a:t>
            </a:r>
            <a:endParaRPr lang="el-GR" dirty="0"/>
          </a:p>
          <a:p>
            <a:r>
              <a:rPr lang="el-GR" dirty="0">
                <a:ea typeface="+mn-lt"/>
                <a:cs typeface="+mn-lt"/>
              </a:rPr>
              <a:t>Η Νικαράγουα κατηγορούσε τις ΗΠΑ για παραβίαση της εθνικής της κυριαρχίας και καταγγελία των δικαιωμάτων της ως προς τη χρήση των θαλάσσιων συνόρων.</a:t>
            </a:r>
            <a:endParaRPr lang="el-GR" dirty="0"/>
          </a:p>
          <a:p>
            <a:r>
              <a:rPr lang="el-GR" dirty="0">
                <a:ea typeface="+mn-lt"/>
                <a:cs typeface="+mn-lt"/>
              </a:rPr>
              <a:t>Το Δικαστήριο καταδίκασε την αμερικανική συμπεριφορά, αλλά οι ΗΠΑ αρνήθηκαν να συμμορφωθούν με την απόφαση.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Υπόθεση Ιράν </a:t>
            </a:r>
            <a:r>
              <a:rPr lang="el-GR" b="1" dirty="0" err="1">
                <a:ea typeface="+mn-lt"/>
                <a:cs typeface="+mn-lt"/>
              </a:rPr>
              <a:t>vs</a:t>
            </a:r>
            <a:r>
              <a:rPr lang="el-GR" b="1" dirty="0">
                <a:ea typeface="+mn-lt"/>
                <a:cs typeface="+mn-lt"/>
              </a:rPr>
              <a:t>. ΗΠΑ (2018):</a:t>
            </a:r>
            <a:endParaRPr lang="el-GR" dirty="0"/>
          </a:p>
          <a:p>
            <a:r>
              <a:rPr lang="el-GR" dirty="0">
                <a:ea typeface="+mn-lt"/>
                <a:cs typeface="+mn-lt"/>
              </a:rPr>
              <a:t>Η υπόθεση αυτή αφορούσε τις αμερικανικές κυρώσεις κατά του Ιράν, και το Δικαστήριο καταδίκασε την απόφαση των ΗΠΑ να καταπατούν τη συνθήκη του 1955 μεταξύ των δύο χωρών.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Υπόθεση Σερβίας </a:t>
            </a:r>
            <a:r>
              <a:rPr lang="el-GR" b="1" dirty="0" err="1">
                <a:ea typeface="+mn-lt"/>
                <a:cs typeface="+mn-lt"/>
              </a:rPr>
              <a:t>vs</a:t>
            </a:r>
            <a:r>
              <a:rPr lang="el-GR" b="1" dirty="0">
                <a:ea typeface="+mn-lt"/>
                <a:cs typeface="+mn-lt"/>
              </a:rPr>
              <a:t>. Κροατίας (2015):</a:t>
            </a:r>
            <a:endParaRPr lang="el-GR" dirty="0"/>
          </a:p>
          <a:p>
            <a:r>
              <a:rPr lang="el-GR" dirty="0">
                <a:ea typeface="+mn-lt"/>
                <a:cs typeface="+mn-lt"/>
              </a:rPr>
              <a:t>Η υπόθεση αφορούσε ισχυρισμούς για γενοκτονία κατά τη διάρκεια των συγκρούσεων της πρώην Γιουγκοσλαβίας. Το Δικαστήριο αποφάσισε ότι δεν υπήρξε γενοκτονία, αλλά αναγνώρισε σοβαρές παραβιάσεις των ανθρωπίνων δικαιωμάτων.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384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5F067B-05F0-B9A5-B284-5AAE686C7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ΠΡΟΚΛHΣΕΙΣ ΚΑΙ ΚΡΙΤΙΚΗ: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F401E4-AACA-937E-268B-BF2F71A7D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l-GR" b="1" dirty="0">
                <a:ea typeface="+mn-lt"/>
                <a:cs typeface="+mn-lt"/>
              </a:rPr>
              <a:t>Πολιτική Επιρροή:</a:t>
            </a:r>
            <a:endParaRPr lang="el-GR" dirty="0"/>
          </a:p>
          <a:p>
            <a:r>
              <a:rPr lang="el-GR" dirty="0">
                <a:ea typeface="+mn-lt"/>
                <a:cs typeface="+mn-lt"/>
              </a:rPr>
              <a:t>Ορισμένα κράτη έχουν κατηγορήσει το Δικαστήριο για πολιτική επιρροή στις αποφάσεις του, ειδικά όταν τα συμφέροντα ισχυρών κρατών επηρεάζουν το αποτέλεσμα.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Αναγνώριση Δικαιοδοσίας:</a:t>
            </a:r>
            <a:endParaRPr lang="el-GR" dirty="0"/>
          </a:p>
          <a:p>
            <a:r>
              <a:rPr lang="el-GR" dirty="0">
                <a:ea typeface="+mn-lt"/>
                <a:cs typeface="+mn-lt"/>
              </a:rPr>
              <a:t>Ορισμένα κράτη, όπως οι ΗΠΑ και η Ινδία, αρνούνται να αναγνωρίσουν τη δικαιοδοσία του Δικαστηρίου, εμποδίζοντας την πλήρη εφαρμογή των αποφάσεών του.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Εκτέλεση Αποφάσεων:</a:t>
            </a:r>
            <a:endParaRPr lang="el-GR" dirty="0"/>
          </a:p>
          <a:p>
            <a:r>
              <a:rPr lang="el-GR" dirty="0">
                <a:ea typeface="+mn-lt"/>
                <a:cs typeface="+mn-lt"/>
              </a:rPr>
              <a:t>Παρά τις αποφάσεις του, το Δικαστήριο δεν έχει την εξουσία να επιβάλει κυρώσεις, γεγονός που περιορίζει την αποτελεσματικότητά του στην εφαρμογή των αποφάσεών του.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540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CE7E8D-39FB-A71E-0125-FD85F995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ΣΥΜΠΕΡΑΣΜΑΤΑ: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0AB539-B004-786D-E0EE-6400EB1E0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ea typeface="+mn-lt"/>
                <a:cs typeface="+mn-lt"/>
              </a:rPr>
              <a:t>Το Δικαστήριο της Χάγης αποτελεί θεμέλιο λίθο για τη διεθνή ειρήνη και δικαιοσύνη.</a:t>
            </a:r>
            <a:endParaRPr lang="el-GR" dirty="0"/>
          </a:p>
          <a:p>
            <a:endParaRPr lang="el-GR" dirty="0">
              <a:ea typeface="+mn-lt"/>
              <a:cs typeface="+mn-lt"/>
            </a:endParaRPr>
          </a:p>
          <a:p>
            <a:r>
              <a:rPr lang="el-GR" dirty="0">
                <a:ea typeface="+mn-lt"/>
                <a:cs typeface="+mn-lt"/>
              </a:rPr>
              <a:t>Παρά τις προκλήσεις και τις κριτικές, παραμένει το μοναδικό δικαστικό όργανο με την ικανότητα να επιλύει διεθνείς νομικές διαφορές και να ερμηνεύει το διεθνές δίκαιο.</a:t>
            </a:r>
            <a:endParaRPr lang="el-GR" dirty="0"/>
          </a:p>
          <a:p>
            <a:endParaRPr lang="el-GR" dirty="0">
              <a:ea typeface="+mn-lt"/>
              <a:cs typeface="+mn-lt"/>
            </a:endParaRPr>
          </a:p>
          <a:p>
            <a:r>
              <a:rPr lang="el-GR" dirty="0">
                <a:ea typeface="+mn-lt"/>
                <a:cs typeface="+mn-lt"/>
              </a:rPr>
              <a:t>Η λειτουργία του συμβάλλει στην πρόληψη συγκρούσεων και στη διατήρηση του παγκόσμιου νομικού καθεστώτος.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062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AFA7AE-691F-5279-A809-289413956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ΠΗΓΕΣ: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43012D-E674-6094-14D9-7BE0184A3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b="1" dirty="0">
                <a:ea typeface="+mn-lt"/>
                <a:cs typeface="+mn-lt"/>
              </a:rPr>
              <a:t>Η επίσημη ιστοσελίδα του Διεθνούς Δικαστηρίου της Χάγης:</a:t>
            </a:r>
            <a:r>
              <a:rPr lang="el-GR" dirty="0">
                <a:ea typeface="+mn-lt"/>
                <a:cs typeface="+mn-lt"/>
              </a:rPr>
              <a:t> </a:t>
            </a:r>
            <a:r>
              <a:rPr lang="el-GR" dirty="0">
                <a:ea typeface="+mn-lt"/>
                <a:cs typeface="+mn-lt"/>
                <a:hlinkClick r:id="rId2"/>
              </a:rPr>
              <a:t>www.icj-cij.org</a:t>
            </a:r>
            <a:endParaRPr lang="el-GR"/>
          </a:p>
          <a:p>
            <a:r>
              <a:rPr lang="el-GR" b="1" dirty="0" err="1">
                <a:ea typeface="+mn-lt"/>
                <a:cs typeface="+mn-lt"/>
              </a:rPr>
              <a:t>Brownlie</a:t>
            </a:r>
            <a:r>
              <a:rPr lang="el-GR" b="1" dirty="0">
                <a:ea typeface="+mn-lt"/>
                <a:cs typeface="+mn-lt"/>
              </a:rPr>
              <a:t>, I. (2008). </a:t>
            </a:r>
            <a:r>
              <a:rPr lang="el-GR" b="1" i="1" dirty="0" err="1">
                <a:ea typeface="+mn-lt"/>
                <a:cs typeface="+mn-lt"/>
              </a:rPr>
              <a:t>Principles</a:t>
            </a:r>
            <a:r>
              <a:rPr lang="el-GR" b="1" i="1" dirty="0">
                <a:ea typeface="+mn-lt"/>
                <a:cs typeface="+mn-lt"/>
              </a:rPr>
              <a:t> of </a:t>
            </a:r>
            <a:r>
              <a:rPr lang="el-GR" b="1" i="1" dirty="0" err="1">
                <a:ea typeface="+mn-lt"/>
                <a:cs typeface="+mn-lt"/>
              </a:rPr>
              <a:t>Public</a:t>
            </a:r>
            <a:r>
              <a:rPr lang="el-GR" b="1" i="1" dirty="0">
                <a:ea typeface="+mn-lt"/>
                <a:cs typeface="+mn-lt"/>
              </a:rPr>
              <a:t> International Law</a:t>
            </a:r>
            <a:r>
              <a:rPr lang="el-GR" b="1" dirty="0">
                <a:ea typeface="+mn-lt"/>
                <a:cs typeface="+mn-lt"/>
              </a:rPr>
              <a:t> (7th </a:t>
            </a:r>
            <a:r>
              <a:rPr lang="el-GR" b="1" dirty="0" err="1">
                <a:ea typeface="+mn-lt"/>
                <a:cs typeface="+mn-lt"/>
              </a:rPr>
              <a:t>ed</a:t>
            </a:r>
            <a:r>
              <a:rPr lang="el-GR" b="1" dirty="0">
                <a:ea typeface="+mn-lt"/>
                <a:cs typeface="+mn-lt"/>
              </a:rPr>
              <a:t>.). </a:t>
            </a:r>
            <a:r>
              <a:rPr lang="el-GR" b="1" dirty="0" err="1">
                <a:ea typeface="+mn-lt"/>
                <a:cs typeface="+mn-lt"/>
              </a:rPr>
              <a:t>Oxford</a:t>
            </a:r>
            <a:r>
              <a:rPr lang="el-GR" b="1" dirty="0">
                <a:ea typeface="+mn-lt"/>
                <a:cs typeface="+mn-lt"/>
              </a:rPr>
              <a:t> </a:t>
            </a:r>
            <a:r>
              <a:rPr lang="el-GR" b="1" dirty="0" err="1">
                <a:ea typeface="+mn-lt"/>
                <a:cs typeface="+mn-lt"/>
              </a:rPr>
              <a:t>University</a:t>
            </a:r>
            <a:r>
              <a:rPr lang="el-GR" b="1" dirty="0">
                <a:ea typeface="+mn-lt"/>
                <a:cs typeface="+mn-lt"/>
              </a:rPr>
              <a:t> </a:t>
            </a:r>
            <a:r>
              <a:rPr lang="el-GR" b="1" dirty="0" err="1">
                <a:ea typeface="+mn-lt"/>
                <a:cs typeface="+mn-lt"/>
              </a:rPr>
              <a:t>Press</a:t>
            </a:r>
            <a:r>
              <a:rPr lang="el-GR" b="1" dirty="0">
                <a:ea typeface="+mn-lt"/>
                <a:cs typeface="+mn-lt"/>
              </a:rPr>
              <a:t>.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International Court of Justice – </a:t>
            </a:r>
            <a:r>
              <a:rPr lang="el-GR" b="1" dirty="0" err="1">
                <a:ea typeface="+mn-lt"/>
                <a:cs typeface="+mn-lt"/>
              </a:rPr>
              <a:t>Case</a:t>
            </a:r>
            <a:r>
              <a:rPr lang="el-GR" b="1" dirty="0">
                <a:ea typeface="+mn-lt"/>
                <a:cs typeface="+mn-lt"/>
              </a:rPr>
              <a:t> </a:t>
            </a:r>
            <a:r>
              <a:rPr lang="el-GR" b="1" dirty="0" err="1">
                <a:ea typeface="+mn-lt"/>
                <a:cs typeface="+mn-lt"/>
              </a:rPr>
              <a:t>Summaries</a:t>
            </a:r>
            <a:r>
              <a:rPr lang="el-GR" b="1" dirty="0">
                <a:ea typeface="+mn-lt"/>
                <a:cs typeface="+mn-lt"/>
              </a:rPr>
              <a:t>, BBC </a:t>
            </a:r>
            <a:r>
              <a:rPr lang="el-GR" b="1" dirty="0" err="1">
                <a:ea typeface="+mn-lt"/>
                <a:cs typeface="+mn-lt"/>
              </a:rPr>
              <a:t>News</a:t>
            </a:r>
            <a:r>
              <a:rPr lang="el-GR" b="1" dirty="0">
                <a:ea typeface="+mn-lt"/>
                <a:cs typeface="+mn-lt"/>
              </a:rPr>
              <a:t>.</a:t>
            </a:r>
            <a:endParaRPr lang="el-GR" dirty="0"/>
          </a:p>
          <a:p>
            <a:r>
              <a:rPr lang="el-GR" b="1" dirty="0">
                <a:ea typeface="+mn-lt"/>
                <a:cs typeface="+mn-lt"/>
              </a:rPr>
              <a:t>International Law, Human Rights, and </a:t>
            </a:r>
            <a:r>
              <a:rPr lang="el-GR" b="1" dirty="0" err="1">
                <a:ea typeface="+mn-lt"/>
                <a:cs typeface="+mn-lt"/>
              </a:rPr>
              <a:t>Diplomacy</a:t>
            </a:r>
            <a:r>
              <a:rPr lang="el-GR" b="1" dirty="0">
                <a:ea typeface="+mn-lt"/>
                <a:cs typeface="+mn-lt"/>
              </a:rPr>
              <a:t>: A </a:t>
            </a:r>
            <a:r>
              <a:rPr lang="el-GR" b="1" dirty="0" err="1">
                <a:ea typeface="+mn-lt"/>
                <a:cs typeface="+mn-lt"/>
              </a:rPr>
              <a:t>Global</a:t>
            </a:r>
            <a:r>
              <a:rPr lang="el-GR" b="1" dirty="0">
                <a:ea typeface="+mn-lt"/>
                <a:cs typeface="+mn-lt"/>
              </a:rPr>
              <a:t> </a:t>
            </a:r>
            <a:r>
              <a:rPr lang="el-GR" b="1" dirty="0" err="1">
                <a:ea typeface="+mn-lt"/>
                <a:cs typeface="+mn-lt"/>
              </a:rPr>
              <a:t>Perspective</a:t>
            </a:r>
            <a:r>
              <a:rPr lang="el-GR" b="1" dirty="0">
                <a:ea typeface="+mn-lt"/>
                <a:cs typeface="+mn-lt"/>
              </a:rPr>
              <a:t>, 2019.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7401208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VTI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hronicleVTI">
      <a:majorFont>
        <a:latin typeface="Univers Condensed"/>
        <a:ea typeface=""/>
        <a:cs typeface=""/>
      </a:majorFont>
      <a:minorFont>
        <a:latin typeface="Calisto MT" panose="02040603050505030304"/>
        <a:ea typeface=""/>
        <a:cs typeface=""/>
      </a:minorFont>
    </a:fontScheme>
    <a:fmtScheme name="Chronicl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34FD3B1-53CD-4A5C-943C-C44DFF248C3E}" vid="{19A790DA-2E4D-4134-98A6-7DECB1A1B8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629</Words>
  <Application>Microsoft Macintosh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Calisto MT</vt:lpstr>
      <vt:lpstr>Univers Condensed</vt:lpstr>
      <vt:lpstr>ChronicleVTI</vt:lpstr>
      <vt:lpstr>ΤΟ ΔΙΚΑΣΤΗΡΙΟ ΤΗΣ ΧΑΓΗΣ Η σημασία και οι λειτουργίες του Διεθνούς Δικαστηρίου της Χάγης</vt:lpstr>
      <vt:lpstr>ΕΙΣΑΓΩΓΗ</vt:lpstr>
      <vt:lpstr>ΣΥΝΘΕΣΗ ΚΑΙ ΔΟΜΗ ΤΟΥ ΔΙΚΑΣΤΗΡΙΟΥ:</vt:lpstr>
      <vt:lpstr>ΑΡΜΟΔΙΟΤΗΤΕΣ : </vt:lpstr>
      <vt:lpstr>ΣΗΜΑΝΤΙΚΕΣ ΥΠΟΘΕΣΕΙΣ:</vt:lpstr>
      <vt:lpstr>ΠΡΟΚΛHΣΕΙΣ ΚΑΙ ΚΡΙΤΙΚΗ:</vt:lpstr>
      <vt:lpstr>ΣΥΜΠΕΡΑΣΜΑΤΑ:</vt:lpstr>
      <vt:lpstr>ΠΗΓΕΣ: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ΔΙΚΑΣΤΗΡΙΟ ΤΗΣ ΧΑΓΗΣ Η σημασία και οι λειτουργίες του Διεθνούς Δικαστηρίου της Χάγης</dc:title>
  <dc:creator/>
  <cp:lastModifiedBy>Sofia Tipaldou</cp:lastModifiedBy>
  <cp:revision>113</cp:revision>
  <dcterms:created xsi:type="dcterms:W3CDTF">2025-01-13T15:26:47Z</dcterms:created>
  <dcterms:modified xsi:type="dcterms:W3CDTF">2025-01-15T16:08:49Z</dcterms:modified>
</cp:coreProperties>
</file>