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3"/>
  </p:notesMasterIdLst>
  <p:sldIdLst>
    <p:sldId id="256" r:id="rId2"/>
    <p:sldId id="302" r:id="rId3"/>
    <p:sldId id="257" r:id="rId4"/>
    <p:sldId id="303" r:id="rId5"/>
    <p:sldId id="258" r:id="rId6"/>
    <p:sldId id="263" r:id="rId7"/>
    <p:sldId id="264" r:id="rId8"/>
    <p:sldId id="261" r:id="rId9"/>
    <p:sldId id="262" r:id="rId10"/>
    <p:sldId id="260" r:id="rId11"/>
    <p:sldId id="267" r:id="rId12"/>
    <p:sldId id="265" r:id="rId13"/>
    <p:sldId id="268" r:id="rId14"/>
    <p:sldId id="269" r:id="rId15"/>
    <p:sldId id="270" r:id="rId16"/>
    <p:sldId id="271" r:id="rId17"/>
    <p:sldId id="297" r:id="rId18"/>
    <p:sldId id="298" r:id="rId19"/>
    <p:sldId id="301" r:id="rId20"/>
    <p:sldId id="299" r:id="rId21"/>
    <p:sldId id="272" r:id="rId22"/>
    <p:sldId id="273" r:id="rId23"/>
    <p:sldId id="274" r:id="rId24"/>
    <p:sldId id="259" r:id="rId25"/>
    <p:sldId id="294" r:id="rId26"/>
    <p:sldId id="275" r:id="rId27"/>
    <p:sldId id="276" r:id="rId28"/>
    <p:sldId id="277" r:id="rId29"/>
    <p:sldId id="278" r:id="rId30"/>
    <p:sldId id="283" r:id="rId31"/>
    <p:sldId id="279" r:id="rId32"/>
    <p:sldId id="280" r:id="rId33"/>
    <p:sldId id="281" r:id="rId34"/>
    <p:sldId id="282" r:id="rId35"/>
    <p:sldId id="300" r:id="rId36"/>
    <p:sldId id="285" r:id="rId37"/>
    <p:sldId id="284" r:id="rId38"/>
    <p:sldId id="286" r:id="rId39"/>
    <p:sldId id="287" r:id="rId40"/>
    <p:sldId id="295" r:id="rId41"/>
    <p:sldId id="288" r:id="rId42"/>
    <p:sldId id="289" r:id="rId43"/>
    <p:sldId id="307" r:id="rId44"/>
    <p:sldId id="296" r:id="rId45"/>
    <p:sldId id="290" r:id="rId46"/>
    <p:sldId id="291" r:id="rId47"/>
    <p:sldId id="292" r:id="rId48"/>
    <p:sldId id="293" r:id="rId49"/>
    <p:sldId id="305" r:id="rId50"/>
    <p:sldId id="306" r:id="rId51"/>
    <p:sldId id="266"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80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34859C-51E5-43E2-A526-F7B03EE5EC34}" type="datetimeFigureOut">
              <a:rPr lang="el-GR" smtClean="0"/>
              <a:t>22/10/2024</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97BC45-BAC9-46AE-A41D-5EBE83EA750C}" type="slidenum">
              <a:rPr lang="el-GR" smtClean="0"/>
              <a:t>‹#›</a:t>
            </a:fld>
            <a:endParaRPr lang="el-GR"/>
          </a:p>
        </p:txBody>
      </p:sp>
    </p:spTree>
    <p:extLst>
      <p:ext uri="{BB962C8B-B14F-4D97-AF65-F5344CB8AC3E}">
        <p14:creationId xmlns:p14="http://schemas.microsoft.com/office/powerpoint/2010/main" val="4041002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497BC45-BAC9-46AE-A41D-5EBE83EA750C}" type="slidenum">
              <a:rPr lang="el-GR" smtClean="0"/>
              <a:t>15</a:t>
            </a:fld>
            <a:endParaRPr lang="el-GR"/>
          </a:p>
        </p:txBody>
      </p:sp>
    </p:spTree>
    <p:extLst>
      <p:ext uri="{BB962C8B-B14F-4D97-AF65-F5344CB8AC3E}">
        <p14:creationId xmlns:p14="http://schemas.microsoft.com/office/powerpoint/2010/main" val="3310542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497BC45-BAC9-46AE-A41D-5EBE83EA750C}" type="slidenum">
              <a:rPr lang="el-GR" smtClean="0"/>
              <a:t>50</a:t>
            </a:fld>
            <a:endParaRPr lang="el-GR"/>
          </a:p>
        </p:txBody>
      </p:sp>
    </p:spTree>
    <p:extLst>
      <p:ext uri="{BB962C8B-B14F-4D97-AF65-F5344CB8AC3E}">
        <p14:creationId xmlns:p14="http://schemas.microsoft.com/office/powerpoint/2010/main" val="1792886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8525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1137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8713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394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869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302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29842" y="2505075"/>
            <a:ext cx="3868340"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629151" y="2505075"/>
            <a:ext cx="3887391"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4565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5344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982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876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2104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10/22/2024</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234154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watercalculator.org/" TargetMode="External"/><Relationship Id="rId4" Type="http://schemas.openxmlformats.org/officeDocument/2006/relationships/hyperlink" Target="https://www.waterfootprint.org/resources/interactive-tools/personal-%20water-footprint-calculato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hyperlink" Target="https://web.mit.edu/2.813/www/Class%20Slides%202008/IPAT%20Eq.pdf" TargetMode="Externa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hyperlink" Target="https://eeb.org/library/decoupling-debunked/"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hyperlink" Target="https://ccep.crawford.anu.edu.au/sites/default/files/publication/ccep_crawford_anu_edu_au/2014-06/ccep1404.pdf" TargetMode="External"/><Relationship Id="rId7" Type="http://schemas.openxmlformats.org/officeDocument/2006/relationships/image" Target="../media/image4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hyperlink" Target="https://steadystate.org/wp-content/uploads/Stern_KuznetsCurve.pdf"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hyperlink" Target="https://ourworldindata.org/grapher/kaya-identity-co2"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stockholmresilience.org/research/planetary-boundaries.html" TargetMode="Externa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stockholmresilience.org/research/planetary-boundaries.html"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www.carbonfootprint.com/calculator.aspx" TargetMode="External"/><Relationship Id="rId3" Type="http://schemas.openxmlformats.org/officeDocument/2006/relationships/hyperlink" Target="https://mk0eeborgicuypctuf7e.kinstacdn.com/wp-content/uploads/2019/07/Decoupling-Debunked.pdf" TargetMode="External"/><Relationship Id="rId7" Type="http://schemas.openxmlformats.org/officeDocument/2006/relationships/hyperlink" Target="https://eeb.org/library/decoupling-debunked/" TargetMode="External"/><Relationship Id="rId2" Type="http://schemas.openxmlformats.org/officeDocument/2006/relationships/hyperlink" Target="http://data.footprintnetwork.org/#/" TargetMode="External"/><Relationship Id="rId1" Type="http://schemas.openxmlformats.org/officeDocument/2006/relationships/slideLayout" Target="../slideLayouts/slideLayout2.xml"/><Relationship Id="rId6" Type="http://schemas.openxmlformats.org/officeDocument/2006/relationships/hyperlink" Target="http://www.materialflows.net/" TargetMode="External"/><Relationship Id="rId5" Type="http://schemas.openxmlformats.org/officeDocument/2006/relationships/hyperlink" Target="https://waterfootprint.org/en/water-footprint/what-is-water-footprint/" TargetMode="External"/><Relationship Id="rId10" Type="http://schemas.openxmlformats.org/officeDocument/2006/relationships/image" Target="../media/image57.svg"/><Relationship Id="rId4" Type="http://schemas.openxmlformats.org/officeDocument/2006/relationships/hyperlink" Target="https://www.stockholmresilience.org/research/planetary-boundaries/planetary-boundaries/about-the-research/the-nine-planetary-boundaries.html" TargetMode="External"/><Relationship Id="rId9" Type="http://schemas.openxmlformats.org/officeDocument/2006/relationships/image" Target="../media/image56.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ootprintnetwork.org/resources/data/"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337A6B-3054-439B-AA3D-00CF8430FB6C}"/>
              </a:ext>
            </a:extLst>
          </p:cNvPr>
          <p:cNvSpPr>
            <a:spLocks noGrp="1"/>
          </p:cNvSpPr>
          <p:nvPr>
            <p:ph type="ctrTitle"/>
          </p:nvPr>
        </p:nvSpPr>
        <p:spPr>
          <a:xfrm>
            <a:off x="152400" y="2057400"/>
            <a:ext cx="5800725" cy="1868990"/>
          </a:xfrm>
        </p:spPr>
        <p:txBody>
          <a:bodyPr>
            <a:normAutofit/>
          </a:bodyPr>
          <a:lstStyle/>
          <a:p>
            <a:pPr algn="l"/>
            <a:r>
              <a:rPr lang="en-US" sz="4000" b="1" dirty="0">
                <a:effectLst>
                  <a:outerShdw blurRad="38100" dist="38100" dir="2700000" algn="tl">
                    <a:srgbClr val="000000">
                      <a:alpha val="43137"/>
                    </a:srgbClr>
                  </a:outerShdw>
                </a:effectLst>
              </a:rPr>
              <a:t>Indicators measuring the Environment – Economy relationship </a:t>
            </a:r>
            <a:endParaRPr lang="el-GR" sz="4000" b="1" dirty="0">
              <a:effectLst>
                <a:outerShdw blurRad="38100" dist="38100" dir="2700000" algn="tl">
                  <a:srgbClr val="000000">
                    <a:alpha val="43137"/>
                  </a:srgbClr>
                </a:outerShdw>
              </a:effectLst>
            </a:endParaRPr>
          </a:p>
        </p:txBody>
      </p:sp>
      <p:sp>
        <p:nvSpPr>
          <p:cNvPr id="3" name="Υπότιτλος 2">
            <a:extLst>
              <a:ext uri="{FF2B5EF4-FFF2-40B4-BE49-F238E27FC236}">
                <a16:creationId xmlns:a16="http://schemas.microsoft.com/office/drawing/2014/main" id="{7B4B3147-89D4-4057-9BAC-57169001BB76}"/>
              </a:ext>
            </a:extLst>
          </p:cNvPr>
          <p:cNvSpPr>
            <a:spLocks noGrp="1"/>
          </p:cNvSpPr>
          <p:nvPr>
            <p:ph type="subTitle" idx="1"/>
          </p:nvPr>
        </p:nvSpPr>
        <p:spPr>
          <a:xfrm>
            <a:off x="1295402" y="3956540"/>
            <a:ext cx="4448175" cy="911117"/>
          </a:xfrm>
        </p:spPr>
        <p:txBody>
          <a:bodyPr>
            <a:normAutofit/>
          </a:bodyPr>
          <a:lstStyle/>
          <a:p>
            <a:pPr algn="l"/>
            <a:endParaRPr lang="en-US" sz="1700" dirty="0"/>
          </a:p>
          <a:p>
            <a:pPr algn="l"/>
            <a:r>
              <a:rPr lang="en-US" sz="1700" b="1" dirty="0"/>
              <a:t>Dr. P Kalimeris</a:t>
            </a:r>
            <a:endParaRPr lang="el-GR" sz="1700" b="1" dirty="0"/>
          </a:p>
        </p:txBody>
      </p:sp>
      <p:sp>
        <p:nvSpPr>
          <p:cNvPr id="10" name="Freeform 17">
            <a:extLst>
              <a:ext uri="{FF2B5EF4-FFF2-40B4-BE49-F238E27FC236}">
                <a16:creationId xmlns:a16="http://schemas.microsoft.com/office/drawing/2014/main" id="{41F18803-BE79-4916-AE6B-5DE238B36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97332"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4C4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0">
            <a:extLst>
              <a:ext uri="{FF2B5EF4-FFF2-40B4-BE49-F238E27FC236}">
                <a16:creationId xmlns:a16="http://schemas.microsoft.com/office/drawing/2014/main" id="{5D890B7C-AE98-482A-9DE2-062BCC0FC7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68" r="7777"/>
          <a:stretch/>
        </p:blipFill>
        <p:spPr bwMode="auto">
          <a:xfrm>
            <a:off x="7162802" y="490700"/>
            <a:ext cx="1417885" cy="213095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12" name="Freeform 18">
            <a:extLst>
              <a:ext uri="{FF2B5EF4-FFF2-40B4-BE49-F238E27FC236}">
                <a16:creationId xmlns:a16="http://schemas.microsoft.com/office/drawing/2014/main" id="{C15229F3-7A2E-4558-98FE-7A5F69409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3321"/>
            <a:ext cx="488765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Εικόνα 4">
            <a:extLst>
              <a:ext uri="{FF2B5EF4-FFF2-40B4-BE49-F238E27FC236}">
                <a16:creationId xmlns:a16="http://schemas.microsoft.com/office/drawing/2014/main" id="{5B9C5448-07C7-4724-A27A-F18B10444A51}"/>
              </a:ext>
            </a:extLst>
          </p:cNvPr>
          <p:cNvPicPr>
            <a:picLocks noChangeAspect="1"/>
          </p:cNvPicPr>
          <p:nvPr/>
        </p:nvPicPr>
        <p:blipFill>
          <a:blip r:embed="rId3"/>
          <a:stretch>
            <a:fillRect/>
          </a:stretch>
        </p:blipFill>
        <p:spPr>
          <a:xfrm>
            <a:off x="5288390" y="3429305"/>
            <a:ext cx="3615470" cy="3001302"/>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549661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B944666B-9ED5-4B4B-B39C-04FE6AD66469}"/>
              </a:ext>
            </a:extLst>
          </p:cNvPr>
          <p:cNvPicPr>
            <a:picLocks noChangeAspect="1"/>
          </p:cNvPicPr>
          <p:nvPr/>
        </p:nvPicPr>
        <p:blipFill>
          <a:blip r:embed="rId2"/>
          <a:stretch>
            <a:fillRect/>
          </a:stretch>
        </p:blipFill>
        <p:spPr>
          <a:xfrm>
            <a:off x="307310" y="838201"/>
            <a:ext cx="8478930" cy="5150949"/>
          </a:xfrm>
          <a:prstGeom prst="rect">
            <a:avLst/>
          </a:prstGeom>
        </p:spPr>
      </p:pic>
    </p:spTree>
    <p:extLst>
      <p:ext uri="{BB962C8B-B14F-4D97-AF65-F5344CB8AC3E}">
        <p14:creationId xmlns:p14="http://schemas.microsoft.com/office/powerpoint/2010/main" val="3160542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5F4506F9-ACB3-471B-B718-45265EE3A6CF}"/>
              </a:ext>
            </a:extLst>
          </p:cNvPr>
          <p:cNvPicPr>
            <a:picLocks noChangeAspect="1"/>
          </p:cNvPicPr>
          <p:nvPr/>
        </p:nvPicPr>
        <p:blipFill>
          <a:blip r:embed="rId2"/>
          <a:stretch>
            <a:fillRect/>
          </a:stretch>
        </p:blipFill>
        <p:spPr>
          <a:xfrm>
            <a:off x="754628" y="749000"/>
            <a:ext cx="7823199" cy="1486407"/>
          </a:xfrm>
          <a:prstGeom prst="rect">
            <a:avLst/>
          </a:prstGeom>
        </p:spPr>
      </p:pic>
      <p:pic>
        <p:nvPicPr>
          <p:cNvPr id="5" name="Εικόνα 4">
            <a:extLst>
              <a:ext uri="{FF2B5EF4-FFF2-40B4-BE49-F238E27FC236}">
                <a16:creationId xmlns:a16="http://schemas.microsoft.com/office/drawing/2014/main" id="{4CB0CF38-D914-40B0-8AEF-E880061DBD49}"/>
              </a:ext>
            </a:extLst>
          </p:cNvPr>
          <p:cNvPicPr>
            <a:picLocks noChangeAspect="1"/>
          </p:cNvPicPr>
          <p:nvPr/>
        </p:nvPicPr>
        <p:blipFill>
          <a:blip r:embed="rId3"/>
          <a:stretch>
            <a:fillRect/>
          </a:stretch>
        </p:blipFill>
        <p:spPr>
          <a:xfrm>
            <a:off x="924439" y="2322773"/>
            <a:ext cx="7295125" cy="3967798"/>
          </a:xfrm>
          <a:prstGeom prst="rect">
            <a:avLst/>
          </a:prstGeom>
        </p:spPr>
      </p:pic>
    </p:spTree>
    <p:extLst>
      <p:ext uri="{BB962C8B-B14F-4D97-AF65-F5344CB8AC3E}">
        <p14:creationId xmlns:p14="http://schemas.microsoft.com/office/powerpoint/2010/main" val="3266776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74E196B0-2AA6-406D-B074-F7D72D594CFE}"/>
              </a:ext>
            </a:extLst>
          </p:cNvPr>
          <p:cNvPicPr>
            <a:picLocks noChangeAspect="1"/>
          </p:cNvPicPr>
          <p:nvPr/>
        </p:nvPicPr>
        <p:blipFill rotWithShape="1">
          <a:blip r:embed="rId2"/>
          <a:srcRect l="11739" r="4749" b="2"/>
          <a:stretch/>
        </p:blipFill>
        <p:spPr>
          <a:xfrm rot="21600000">
            <a:off x="103921" y="228600"/>
            <a:ext cx="9040081" cy="5791200"/>
          </a:xfrm>
          <a:prstGeom prst="rect">
            <a:avLst/>
          </a:prstGeom>
        </p:spPr>
      </p:pic>
      <p:pic>
        <p:nvPicPr>
          <p:cNvPr id="5" name="Εικόνα 4">
            <a:extLst>
              <a:ext uri="{FF2B5EF4-FFF2-40B4-BE49-F238E27FC236}">
                <a16:creationId xmlns:a16="http://schemas.microsoft.com/office/drawing/2014/main" id="{C65FA30D-24CE-4D6D-8ECA-E39489AE4B3F}"/>
              </a:ext>
            </a:extLst>
          </p:cNvPr>
          <p:cNvPicPr>
            <a:picLocks noChangeAspect="1"/>
          </p:cNvPicPr>
          <p:nvPr/>
        </p:nvPicPr>
        <p:blipFill>
          <a:blip r:embed="rId3"/>
          <a:stretch>
            <a:fillRect/>
          </a:stretch>
        </p:blipFill>
        <p:spPr>
          <a:xfrm>
            <a:off x="1981200" y="5032380"/>
            <a:ext cx="6887568" cy="1825620"/>
          </a:xfrm>
          <a:prstGeom prst="rect">
            <a:avLst/>
          </a:prstGeom>
        </p:spPr>
      </p:pic>
    </p:spTree>
    <p:extLst>
      <p:ext uri="{BB962C8B-B14F-4D97-AF65-F5344CB8AC3E}">
        <p14:creationId xmlns:p14="http://schemas.microsoft.com/office/powerpoint/2010/main" val="191627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6307B702-1E67-4C06-9DF6-001D3F67DDD5}"/>
              </a:ext>
            </a:extLst>
          </p:cNvPr>
          <p:cNvPicPr>
            <a:picLocks noChangeAspect="1"/>
          </p:cNvPicPr>
          <p:nvPr/>
        </p:nvPicPr>
        <p:blipFill>
          <a:blip r:embed="rId2"/>
          <a:stretch>
            <a:fillRect/>
          </a:stretch>
        </p:blipFill>
        <p:spPr>
          <a:xfrm>
            <a:off x="823980" y="561765"/>
            <a:ext cx="7496043" cy="5734473"/>
          </a:xfrm>
          <a:prstGeom prst="rect">
            <a:avLst/>
          </a:prstGeom>
        </p:spPr>
      </p:pic>
    </p:spTree>
    <p:extLst>
      <p:ext uri="{BB962C8B-B14F-4D97-AF65-F5344CB8AC3E}">
        <p14:creationId xmlns:p14="http://schemas.microsoft.com/office/powerpoint/2010/main" val="3167567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993A1D2A-36F0-48B0-B9D3-E6D5C8FC9FDA}"/>
              </a:ext>
            </a:extLst>
          </p:cNvPr>
          <p:cNvPicPr>
            <a:picLocks noChangeAspect="1"/>
          </p:cNvPicPr>
          <p:nvPr/>
        </p:nvPicPr>
        <p:blipFill>
          <a:blip r:embed="rId2"/>
          <a:stretch>
            <a:fillRect/>
          </a:stretch>
        </p:blipFill>
        <p:spPr>
          <a:xfrm>
            <a:off x="395363" y="190500"/>
            <a:ext cx="8353274" cy="6477000"/>
          </a:xfrm>
          <a:prstGeom prst="rect">
            <a:avLst/>
          </a:prstGeom>
        </p:spPr>
      </p:pic>
    </p:spTree>
    <p:extLst>
      <p:ext uri="{BB962C8B-B14F-4D97-AF65-F5344CB8AC3E}">
        <p14:creationId xmlns:p14="http://schemas.microsoft.com/office/powerpoint/2010/main" val="2866884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846D7686-0032-48BE-BAAE-28A98E97783F}"/>
              </a:ext>
            </a:extLst>
          </p:cNvPr>
          <p:cNvPicPr>
            <a:picLocks noChangeAspect="1"/>
          </p:cNvPicPr>
          <p:nvPr/>
        </p:nvPicPr>
        <p:blipFill>
          <a:blip r:embed="rId3"/>
          <a:stretch>
            <a:fillRect/>
          </a:stretch>
        </p:blipFill>
        <p:spPr>
          <a:xfrm>
            <a:off x="384381" y="304800"/>
            <a:ext cx="8375241" cy="6400800"/>
          </a:xfrm>
          <a:prstGeom prst="rect">
            <a:avLst/>
          </a:prstGeom>
        </p:spPr>
      </p:pic>
    </p:spTree>
    <p:extLst>
      <p:ext uri="{BB962C8B-B14F-4D97-AF65-F5344CB8AC3E}">
        <p14:creationId xmlns:p14="http://schemas.microsoft.com/office/powerpoint/2010/main" val="1539270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776F5B52-E1E4-4422-A0F1-98674D078090}"/>
              </a:ext>
            </a:extLst>
          </p:cNvPr>
          <p:cNvSpPr/>
          <p:nvPr/>
        </p:nvSpPr>
        <p:spPr>
          <a:xfrm>
            <a:off x="685802" y="521525"/>
            <a:ext cx="8153399" cy="3776154"/>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3600" dirty="0">
                <a:solidFill>
                  <a:srgbClr val="FFFFFF"/>
                </a:solidFill>
              </a:rPr>
              <a:t>Global Footprint Network estimates that, as of 2014, humanity has been using natural capital 1.7 times as fast as Earth can renew it. </a:t>
            </a:r>
          </a:p>
          <a:p>
            <a:pPr indent="-228600" defTabSz="914400">
              <a:lnSpc>
                <a:spcPct val="90000"/>
              </a:lnSpc>
              <a:spcAft>
                <a:spcPts val="600"/>
              </a:spcAft>
              <a:buFont typeface="Arial" panose="020B0604020202020204" pitchFamily="34" charset="0"/>
              <a:buChar char="•"/>
            </a:pPr>
            <a:endParaRPr lang="en-US" sz="3600" dirty="0">
              <a:solidFill>
                <a:srgbClr val="FFFFFF"/>
              </a:solidFill>
            </a:endParaRPr>
          </a:p>
          <a:p>
            <a:pPr indent="-228600" defTabSz="914400">
              <a:lnSpc>
                <a:spcPct val="90000"/>
              </a:lnSpc>
              <a:spcAft>
                <a:spcPts val="600"/>
              </a:spcAft>
              <a:buFont typeface="Arial" panose="020B0604020202020204" pitchFamily="34" charset="0"/>
              <a:buChar char="•"/>
            </a:pPr>
            <a:r>
              <a:rPr lang="en-US" sz="3600" dirty="0">
                <a:solidFill>
                  <a:srgbClr val="FFFFFF"/>
                </a:solidFill>
              </a:rPr>
              <a:t>This means humanity's ecological footprint corresponds to 1.7 planet Earths!</a:t>
            </a:r>
          </a:p>
        </p:txBody>
      </p:sp>
      <p:pic>
        <p:nvPicPr>
          <p:cNvPr id="1026" name="Picture 2" descr="Αποτέλεσμα εικόνας για 1.7 earths ecological footprint">
            <a:extLst>
              <a:ext uri="{FF2B5EF4-FFF2-40B4-BE49-F238E27FC236}">
                <a16:creationId xmlns:a16="http://schemas.microsoft.com/office/drawing/2014/main" id="{F7EA4A9D-FD74-44AD-842B-A74D974EE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567702"/>
            <a:ext cx="3505200" cy="2311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67184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902837D6-C971-4DC2-9625-690D6A2048DF}"/>
              </a:ext>
            </a:extLst>
          </p:cNvPr>
          <p:cNvSpPr>
            <a:spLocks noGrp="1"/>
          </p:cNvSpPr>
          <p:nvPr>
            <p:ph type="title"/>
          </p:nvPr>
        </p:nvSpPr>
        <p:spPr>
          <a:xfrm>
            <a:off x="205092" y="1354702"/>
            <a:ext cx="2751871" cy="2760098"/>
          </a:xfrm>
        </p:spPr>
        <p:txBody>
          <a:bodyPr>
            <a:normAutofit/>
          </a:bodyPr>
          <a:lstStyle/>
          <a:p>
            <a:r>
              <a:rPr lang="en-US" sz="5400" b="1" dirty="0">
                <a:solidFill>
                  <a:srgbClr val="FFFFFF"/>
                </a:solidFill>
              </a:rPr>
              <a:t>2. The Water Footprint</a:t>
            </a:r>
            <a:endParaRPr lang="el-GR" sz="5400" b="1" dirty="0">
              <a:solidFill>
                <a:srgbClr val="FFFFFF"/>
              </a:solidFill>
            </a:endParaRPr>
          </a:p>
        </p:txBody>
      </p:sp>
      <p:sp>
        <p:nvSpPr>
          <p:cNvPr id="3" name="Θέση περιεχομένου 2">
            <a:extLst>
              <a:ext uri="{FF2B5EF4-FFF2-40B4-BE49-F238E27FC236}">
                <a16:creationId xmlns:a16="http://schemas.microsoft.com/office/drawing/2014/main" id="{AF4A4ACB-450C-43D4-8A85-3DC6820562D1}"/>
              </a:ext>
            </a:extLst>
          </p:cNvPr>
          <p:cNvSpPr>
            <a:spLocks noGrp="1"/>
          </p:cNvSpPr>
          <p:nvPr>
            <p:ph idx="1"/>
          </p:nvPr>
        </p:nvSpPr>
        <p:spPr>
          <a:xfrm>
            <a:off x="4191002" y="801866"/>
            <a:ext cx="4356493" cy="3312934"/>
          </a:xfrm>
        </p:spPr>
        <p:txBody>
          <a:bodyPr anchor="ctr">
            <a:normAutofit/>
          </a:bodyPr>
          <a:lstStyle/>
          <a:p>
            <a:pPr algn="just"/>
            <a:r>
              <a:rPr lang="en-US" sz="3200" dirty="0"/>
              <a:t>The water footprint measures the amount of water used to produce each of the goods and services we use.</a:t>
            </a:r>
          </a:p>
          <a:p>
            <a:endParaRPr lang="el-GR" sz="2100" dirty="0">
              <a:solidFill>
                <a:srgbClr val="000000"/>
              </a:solidFill>
            </a:endParaRPr>
          </a:p>
        </p:txBody>
      </p:sp>
      <p:pic>
        <p:nvPicPr>
          <p:cNvPr id="4" name="Εικόνα 3">
            <a:extLst>
              <a:ext uri="{FF2B5EF4-FFF2-40B4-BE49-F238E27FC236}">
                <a16:creationId xmlns:a16="http://schemas.microsoft.com/office/drawing/2014/main" id="{83507048-8F15-4A69-BE16-EF5E2D2BB6B3}"/>
              </a:ext>
            </a:extLst>
          </p:cNvPr>
          <p:cNvPicPr>
            <a:picLocks noChangeAspect="1"/>
          </p:cNvPicPr>
          <p:nvPr/>
        </p:nvPicPr>
        <p:blipFill>
          <a:blip r:embed="rId3"/>
          <a:stretch>
            <a:fillRect/>
          </a:stretch>
        </p:blipFill>
        <p:spPr>
          <a:xfrm>
            <a:off x="1524000" y="4267200"/>
            <a:ext cx="7344950" cy="2208286"/>
          </a:xfrm>
          <a:prstGeom prst="rect">
            <a:avLst/>
          </a:prstGeom>
          <a:ln>
            <a:noFill/>
          </a:ln>
          <a:effectLst>
            <a:softEdge rad="112500"/>
          </a:effectLst>
        </p:spPr>
      </p:pic>
      <p:sp>
        <p:nvSpPr>
          <p:cNvPr id="6" name="TextBox 5">
            <a:extLst>
              <a:ext uri="{FF2B5EF4-FFF2-40B4-BE49-F238E27FC236}">
                <a16:creationId xmlns:a16="http://schemas.microsoft.com/office/drawing/2014/main" id="{79685BED-19EB-BC1D-DE4E-10B081226CB3}"/>
              </a:ext>
            </a:extLst>
          </p:cNvPr>
          <p:cNvSpPr txBox="1"/>
          <p:nvPr/>
        </p:nvSpPr>
        <p:spPr>
          <a:xfrm>
            <a:off x="513192" y="6475486"/>
            <a:ext cx="8355758" cy="338554"/>
          </a:xfrm>
          <a:prstGeom prst="rect">
            <a:avLst/>
          </a:prstGeom>
          <a:noFill/>
        </p:spPr>
        <p:txBody>
          <a:bodyPr wrap="square">
            <a:spAutoFit/>
          </a:bodyPr>
          <a:lstStyle/>
          <a:p>
            <a:r>
              <a:rPr lang="el-GR" sz="1600" dirty="0">
                <a:hlinkClick r:id="rId4"/>
              </a:rPr>
              <a:t>https://www.waterfootprint.org/resources/interactive-tools/personal-</a:t>
            </a:r>
            <a:r>
              <a:rPr lang="en-US" sz="1600" dirty="0">
                <a:hlinkClick r:id="rId4"/>
              </a:rPr>
              <a:t> </a:t>
            </a:r>
            <a:r>
              <a:rPr lang="el-GR" sz="1600" dirty="0" err="1">
                <a:hlinkClick r:id="rId4"/>
              </a:rPr>
              <a:t>water-footprint-calculator</a:t>
            </a:r>
            <a:r>
              <a:rPr lang="el-GR" sz="1600" dirty="0">
                <a:hlinkClick r:id="rId4"/>
              </a:rPr>
              <a:t>/</a:t>
            </a:r>
            <a:r>
              <a:rPr lang="en-US" sz="1600" dirty="0"/>
              <a:t> </a:t>
            </a:r>
            <a:endParaRPr lang="el-GR" sz="1600" dirty="0"/>
          </a:p>
        </p:txBody>
      </p:sp>
      <p:sp>
        <p:nvSpPr>
          <p:cNvPr id="9" name="TextBox 8">
            <a:extLst>
              <a:ext uri="{FF2B5EF4-FFF2-40B4-BE49-F238E27FC236}">
                <a16:creationId xmlns:a16="http://schemas.microsoft.com/office/drawing/2014/main" id="{227B4691-70B5-5872-7370-2EA88C8BD06D}"/>
              </a:ext>
            </a:extLst>
          </p:cNvPr>
          <p:cNvSpPr txBox="1"/>
          <p:nvPr/>
        </p:nvSpPr>
        <p:spPr>
          <a:xfrm>
            <a:off x="4524079" y="3745468"/>
            <a:ext cx="4633274" cy="369332"/>
          </a:xfrm>
          <a:prstGeom prst="rect">
            <a:avLst/>
          </a:prstGeom>
          <a:noFill/>
        </p:spPr>
        <p:txBody>
          <a:bodyPr wrap="square">
            <a:spAutoFit/>
          </a:bodyPr>
          <a:lstStyle/>
          <a:p>
            <a:r>
              <a:rPr lang="el-GR" dirty="0">
                <a:hlinkClick r:id="rId5"/>
              </a:rPr>
              <a:t>https://watercalculator.org/</a:t>
            </a:r>
            <a:r>
              <a:rPr lang="en-US" dirty="0"/>
              <a:t> </a:t>
            </a:r>
            <a:endParaRPr lang="el-GR" dirty="0"/>
          </a:p>
        </p:txBody>
      </p:sp>
    </p:spTree>
    <p:extLst>
      <p:ext uri="{BB962C8B-B14F-4D97-AF65-F5344CB8AC3E}">
        <p14:creationId xmlns:p14="http://schemas.microsoft.com/office/powerpoint/2010/main" val="194173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Εικόνα 4">
            <a:extLst>
              <a:ext uri="{FF2B5EF4-FFF2-40B4-BE49-F238E27FC236}">
                <a16:creationId xmlns:a16="http://schemas.microsoft.com/office/drawing/2014/main" id="{65A164E6-7AB8-4F97-98DA-FB2F31D93579}"/>
              </a:ext>
            </a:extLst>
          </p:cNvPr>
          <p:cNvPicPr>
            <a:picLocks noChangeAspect="1"/>
          </p:cNvPicPr>
          <p:nvPr/>
        </p:nvPicPr>
        <p:blipFill>
          <a:blip r:embed="rId3"/>
          <a:stretch>
            <a:fillRect/>
          </a:stretch>
        </p:blipFill>
        <p:spPr>
          <a:xfrm>
            <a:off x="607814" y="158519"/>
            <a:ext cx="7907541" cy="4597688"/>
          </a:xfrm>
          <a:prstGeom prst="rect">
            <a:avLst/>
          </a:prstGeom>
          <a:ln>
            <a:noFill/>
          </a:ln>
          <a:effectLst>
            <a:outerShdw blurRad="190500" algn="tl" rotWithShape="0">
              <a:srgbClr val="000000">
                <a:alpha val="70000"/>
              </a:srgbClr>
            </a:outerShdw>
          </a:effectLst>
        </p:spPr>
      </p:pic>
      <p:pic>
        <p:nvPicPr>
          <p:cNvPr id="9" name="Εικόνα 8">
            <a:extLst>
              <a:ext uri="{FF2B5EF4-FFF2-40B4-BE49-F238E27FC236}">
                <a16:creationId xmlns:a16="http://schemas.microsoft.com/office/drawing/2014/main" id="{5CCF929A-1AF6-44F9-8D08-38DDC381799F}"/>
              </a:ext>
            </a:extLst>
          </p:cNvPr>
          <p:cNvPicPr>
            <a:picLocks noChangeAspect="1"/>
          </p:cNvPicPr>
          <p:nvPr/>
        </p:nvPicPr>
        <p:blipFill>
          <a:blip r:embed="rId4"/>
          <a:stretch>
            <a:fillRect/>
          </a:stretch>
        </p:blipFill>
        <p:spPr>
          <a:xfrm>
            <a:off x="6809183" y="5512974"/>
            <a:ext cx="1562400" cy="647114"/>
          </a:xfrm>
          <a:prstGeom prst="rect">
            <a:avLst/>
          </a:prstGeom>
        </p:spPr>
      </p:pic>
      <p:pic>
        <p:nvPicPr>
          <p:cNvPr id="11" name="Εικόνα 10">
            <a:extLst>
              <a:ext uri="{FF2B5EF4-FFF2-40B4-BE49-F238E27FC236}">
                <a16:creationId xmlns:a16="http://schemas.microsoft.com/office/drawing/2014/main" id="{149C0B22-A591-4D72-817A-3286427E1608}"/>
              </a:ext>
            </a:extLst>
          </p:cNvPr>
          <p:cNvPicPr>
            <a:picLocks noChangeAspect="1"/>
          </p:cNvPicPr>
          <p:nvPr/>
        </p:nvPicPr>
        <p:blipFill>
          <a:blip r:embed="rId5"/>
          <a:stretch>
            <a:fillRect/>
          </a:stretch>
        </p:blipFill>
        <p:spPr>
          <a:xfrm>
            <a:off x="3962400" y="4815062"/>
            <a:ext cx="2352474" cy="2042938"/>
          </a:xfrm>
          <a:prstGeom prst="rect">
            <a:avLst/>
          </a:prstGeom>
        </p:spPr>
      </p:pic>
    </p:spTree>
    <p:extLst>
      <p:ext uri="{BB962C8B-B14F-4D97-AF65-F5344CB8AC3E}">
        <p14:creationId xmlns:p14="http://schemas.microsoft.com/office/powerpoint/2010/main" val="282883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E9D2E43D-AC27-4A75-AB1D-32B99B531170}"/>
              </a:ext>
            </a:extLst>
          </p:cNvPr>
          <p:cNvPicPr>
            <a:picLocks noChangeAspect="1"/>
          </p:cNvPicPr>
          <p:nvPr/>
        </p:nvPicPr>
        <p:blipFill>
          <a:blip r:embed="rId2"/>
          <a:stretch>
            <a:fillRect/>
          </a:stretch>
        </p:blipFill>
        <p:spPr>
          <a:xfrm>
            <a:off x="44513" y="1331744"/>
            <a:ext cx="9031860" cy="4154656"/>
          </a:xfrm>
          <a:prstGeom prst="rect">
            <a:avLst/>
          </a:prstGeom>
          <a:ln>
            <a:noFill/>
          </a:ln>
          <a:effectLst>
            <a:outerShdw blurRad="292100" dist="139700" dir="2700000" algn="tl" rotWithShape="0">
              <a:srgbClr val="333333">
                <a:alpha val="65000"/>
              </a:srgbClr>
            </a:outerShdw>
          </a:effectLst>
        </p:spPr>
      </p:pic>
      <p:sp>
        <p:nvSpPr>
          <p:cNvPr id="5" name="Ορθογώνιο 4">
            <a:extLst>
              <a:ext uri="{FF2B5EF4-FFF2-40B4-BE49-F238E27FC236}">
                <a16:creationId xmlns:a16="http://schemas.microsoft.com/office/drawing/2014/main" id="{11CBB198-48B8-42BD-BC68-B96DAAF28CF9}"/>
              </a:ext>
            </a:extLst>
          </p:cNvPr>
          <p:cNvSpPr/>
          <p:nvPr/>
        </p:nvSpPr>
        <p:spPr>
          <a:xfrm>
            <a:off x="3002075" y="5790186"/>
            <a:ext cx="5791200" cy="430887"/>
          </a:xfrm>
          <a:prstGeom prst="rect">
            <a:avLst/>
          </a:prstGeom>
        </p:spPr>
        <p:txBody>
          <a:bodyPr wrap="square">
            <a:spAutoFit/>
          </a:bodyPr>
          <a:lstStyle/>
          <a:p>
            <a:r>
              <a:rPr lang="en-US" sz="1100" dirty="0"/>
              <a:t>Source: M. M. </a:t>
            </a:r>
            <a:r>
              <a:rPr lang="en-US" sz="1100" dirty="0" err="1"/>
              <a:t>Mekonnen</a:t>
            </a:r>
            <a:r>
              <a:rPr lang="en-US" sz="1100" dirty="0"/>
              <a:t> and A. Y. Hoekstra, 2011. The green, blue and grey water footprint of crops. </a:t>
            </a:r>
            <a:r>
              <a:rPr lang="en-US" sz="1100" dirty="0" err="1"/>
              <a:t>Hydrol</a:t>
            </a:r>
            <a:r>
              <a:rPr lang="en-US" sz="1100" dirty="0"/>
              <a:t>. Earth Syst. Sci., 15, 1577–1600</a:t>
            </a:r>
            <a:endParaRPr lang="el-GR" sz="1100" dirty="0"/>
          </a:p>
        </p:txBody>
      </p:sp>
    </p:spTree>
    <p:extLst>
      <p:ext uri="{BB962C8B-B14F-4D97-AF65-F5344CB8AC3E}">
        <p14:creationId xmlns:p14="http://schemas.microsoft.com/office/powerpoint/2010/main" val="146585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7255" y="1290909"/>
            <a:ext cx="7277099"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2838" y="2010741"/>
            <a:ext cx="5530453"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8513" y="1780905"/>
            <a:ext cx="6026944"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42347"/>
            <a:ext cx="7750968"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178751"/>
            <a:ext cx="378619"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9376"/>
            <a:ext cx="8318896"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79295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705"/>
            <a:ext cx="446485"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267890"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69950" y="-1916"/>
            <a:ext cx="4341019"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26260" y="2872"/>
            <a:ext cx="2213372"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Τίτλος 1">
            <a:extLst>
              <a:ext uri="{FF2B5EF4-FFF2-40B4-BE49-F238E27FC236}">
                <a16:creationId xmlns:a16="http://schemas.microsoft.com/office/drawing/2014/main" id="{09AA0677-6AD5-48B3-A951-6F37E7C0DBE0}"/>
              </a:ext>
            </a:extLst>
          </p:cNvPr>
          <p:cNvSpPr>
            <a:spLocks noGrp="1"/>
          </p:cNvSpPr>
          <p:nvPr>
            <p:ph type="title"/>
          </p:nvPr>
        </p:nvSpPr>
        <p:spPr>
          <a:xfrm>
            <a:off x="6169975" y="381271"/>
            <a:ext cx="2194560" cy="2468880"/>
          </a:xfrm>
        </p:spPr>
        <p:txBody>
          <a:bodyPr vert="horz" lIns="91440" tIns="45720" rIns="91440" bIns="45720" rtlCol="0" anchor="b">
            <a:normAutofit/>
          </a:bodyPr>
          <a:lstStyle/>
          <a:p>
            <a:pPr algn="ctr"/>
            <a:r>
              <a:rPr lang="en-US" sz="3200" b="1" dirty="0"/>
              <a:t>The Ecological Economics perspective</a:t>
            </a:r>
          </a:p>
        </p:txBody>
      </p:sp>
      <p:sp>
        <p:nvSpPr>
          <p:cNvPr id="9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5619" y="-1916"/>
            <a:ext cx="1624013"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68119" y="-1916"/>
            <a:ext cx="671513"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Shape 9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564058" y="2218040"/>
            <a:ext cx="3314068"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122" name="Picture 2" descr="Αποτέλεσμα εικόνας για ecological economics">
            <a:extLst>
              <a:ext uri="{FF2B5EF4-FFF2-40B4-BE49-F238E27FC236}">
                <a16:creationId xmlns:a16="http://schemas.microsoft.com/office/drawing/2014/main" id="{463629AF-36AC-4EC6-87B2-9F57DE7912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82" r="9010" b="2"/>
          <a:stretch/>
        </p:blipFill>
        <p:spPr bwMode="auto">
          <a:xfrm>
            <a:off x="574889" y="842411"/>
            <a:ext cx="5283025" cy="4848892"/>
          </a:xfrm>
          <a:custGeom>
            <a:avLst/>
            <a:gdLst>
              <a:gd name="connsiteX0" fmla="*/ 3025687 w 7761924"/>
              <a:gd name="connsiteY0" fmla="*/ 76 h 5343065"/>
              <a:gd name="connsiteX1" fmla="*/ 3372722 w 7761924"/>
              <a:gd name="connsiteY1" fmla="*/ 16088 h 5343065"/>
              <a:gd name="connsiteX2" fmla="*/ 7761924 w 7761924"/>
              <a:gd name="connsiteY2" fmla="*/ 3316816 h 5343065"/>
              <a:gd name="connsiteX3" fmla="*/ 3701109 w 7761924"/>
              <a:gd name="connsiteY3" fmla="*/ 5320611 h 5343065"/>
              <a:gd name="connsiteX4" fmla="*/ 36290 w 7761924"/>
              <a:gd name="connsiteY4" fmla="*/ 2696959 h 5343065"/>
              <a:gd name="connsiteX5" fmla="*/ 3025687 w 7761924"/>
              <a:gd name="connsiteY5" fmla="*/ 76 h 534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694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B4DD40DF-6C34-4B63-8384-86CE242D0F82}"/>
              </a:ext>
            </a:extLst>
          </p:cNvPr>
          <p:cNvPicPr>
            <a:picLocks noChangeAspect="1"/>
          </p:cNvPicPr>
          <p:nvPr/>
        </p:nvPicPr>
        <p:blipFill>
          <a:blip r:embed="rId2"/>
          <a:stretch>
            <a:fillRect/>
          </a:stretch>
        </p:blipFill>
        <p:spPr>
          <a:xfrm>
            <a:off x="1" y="609600"/>
            <a:ext cx="9144000" cy="5638800"/>
          </a:xfrm>
          <a:prstGeom prst="rect">
            <a:avLst/>
          </a:prstGeom>
        </p:spPr>
      </p:pic>
    </p:spTree>
    <p:extLst>
      <p:ext uri="{BB962C8B-B14F-4D97-AF65-F5344CB8AC3E}">
        <p14:creationId xmlns:p14="http://schemas.microsoft.com/office/powerpoint/2010/main" val="3341894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EAEAF338-89B5-42B7-97C3-4F2D620D93A3}"/>
              </a:ext>
            </a:extLst>
          </p:cNvPr>
          <p:cNvSpPr>
            <a:spLocks noGrp="1"/>
          </p:cNvSpPr>
          <p:nvPr>
            <p:ph type="title"/>
          </p:nvPr>
        </p:nvSpPr>
        <p:spPr>
          <a:xfrm>
            <a:off x="480061" y="2053641"/>
            <a:ext cx="2751871" cy="2760098"/>
          </a:xfrm>
        </p:spPr>
        <p:txBody>
          <a:bodyPr>
            <a:normAutofit/>
          </a:bodyPr>
          <a:lstStyle/>
          <a:p>
            <a:r>
              <a:rPr lang="en-US" b="1" dirty="0">
                <a:solidFill>
                  <a:srgbClr val="FFFFFF"/>
                </a:solidFill>
              </a:rPr>
              <a:t>3. The IPAT Identity</a:t>
            </a:r>
            <a:endParaRPr lang="el-GR" b="1" dirty="0">
              <a:solidFill>
                <a:srgbClr val="FFFFFF"/>
              </a:solidFill>
            </a:endParaRPr>
          </a:p>
        </p:txBody>
      </p:sp>
      <p:sp>
        <p:nvSpPr>
          <p:cNvPr id="3" name="Θέση περιεχομένου 2">
            <a:extLst>
              <a:ext uri="{FF2B5EF4-FFF2-40B4-BE49-F238E27FC236}">
                <a16:creationId xmlns:a16="http://schemas.microsoft.com/office/drawing/2014/main" id="{5E2409D3-1C2B-4218-B044-C399EECEE8C5}"/>
              </a:ext>
            </a:extLst>
          </p:cNvPr>
          <p:cNvSpPr>
            <a:spLocks noGrp="1"/>
          </p:cNvSpPr>
          <p:nvPr>
            <p:ph idx="1"/>
          </p:nvPr>
        </p:nvSpPr>
        <p:spPr>
          <a:xfrm>
            <a:off x="4191000" y="228600"/>
            <a:ext cx="4800600" cy="6629400"/>
          </a:xfrm>
        </p:spPr>
        <p:txBody>
          <a:bodyPr anchor="ctr">
            <a:normAutofit lnSpcReduction="10000"/>
          </a:bodyPr>
          <a:lstStyle/>
          <a:p>
            <a:r>
              <a:rPr lang="en-US" dirty="0">
                <a:solidFill>
                  <a:srgbClr val="000000"/>
                </a:solidFill>
              </a:rPr>
              <a:t>The IPAT identity </a:t>
            </a:r>
            <a:r>
              <a:rPr lang="en-US" dirty="0" err="1">
                <a:solidFill>
                  <a:srgbClr val="000000"/>
                </a:solidFill>
              </a:rPr>
              <a:t>formalises</a:t>
            </a:r>
            <a:r>
              <a:rPr lang="en-US" dirty="0">
                <a:solidFill>
                  <a:srgbClr val="000000"/>
                </a:solidFill>
              </a:rPr>
              <a:t> the drivers of the environmental </a:t>
            </a:r>
            <a:r>
              <a:rPr lang="en-GB" dirty="0">
                <a:solidFill>
                  <a:srgbClr val="000000"/>
                </a:solidFill>
              </a:rPr>
              <a:t>impact:</a:t>
            </a:r>
          </a:p>
          <a:p>
            <a:pPr marL="0" indent="0">
              <a:buNone/>
            </a:pPr>
            <a:endParaRPr lang="en-GB" dirty="0">
              <a:solidFill>
                <a:srgbClr val="000000"/>
              </a:solidFill>
            </a:endParaRPr>
          </a:p>
          <a:p>
            <a:pPr marL="0" indent="0" algn="ctr">
              <a:buNone/>
            </a:pPr>
            <a:r>
              <a:rPr lang="en-GB" sz="3600" b="1" dirty="0">
                <a:solidFill>
                  <a:srgbClr val="000000"/>
                </a:solidFill>
              </a:rPr>
              <a:t>I = P </a:t>
            </a:r>
            <a:r>
              <a:rPr lang="en-GB" sz="3600" dirty="0">
                <a:solidFill>
                  <a:srgbClr val="000000"/>
                </a:solidFill>
              </a:rPr>
              <a:t>x</a:t>
            </a:r>
            <a:r>
              <a:rPr lang="en-GB" sz="3600" b="1" dirty="0">
                <a:solidFill>
                  <a:srgbClr val="000000"/>
                </a:solidFill>
              </a:rPr>
              <a:t> A </a:t>
            </a:r>
            <a:r>
              <a:rPr lang="en-GB" sz="3600" dirty="0">
                <a:solidFill>
                  <a:srgbClr val="000000"/>
                </a:solidFill>
              </a:rPr>
              <a:t>x</a:t>
            </a:r>
            <a:r>
              <a:rPr lang="en-GB" sz="3600" b="1" dirty="0">
                <a:solidFill>
                  <a:srgbClr val="000000"/>
                </a:solidFill>
              </a:rPr>
              <a:t> T</a:t>
            </a:r>
          </a:p>
          <a:p>
            <a:pPr marL="0" indent="0">
              <a:buNone/>
            </a:pPr>
            <a:endParaRPr lang="en-GB" b="1" dirty="0">
              <a:solidFill>
                <a:srgbClr val="000000"/>
              </a:solidFill>
            </a:endParaRPr>
          </a:p>
          <a:p>
            <a:r>
              <a:rPr lang="en-US" b="1" dirty="0">
                <a:solidFill>
                  <a:srgbClr val="000000"/>
                </a:solidFill>
              </a:rPr>
              <a:t>I: impact of human activity on the environment</a:t>
            </a:r>
            <a:r>
              <a:rPr lang="en-US" dirty="0">
                <a:solidFill>
                  <a:srgbClr val="000000"/>
                </a:solidFill>
              </a:rPr>
              <a:t>, measured as mass or volume</a:t>
            </a:r>
          </a:p>
          <a:p>
            <a:r>
              <a:rPr lang="en-GB" b="1" dirty="0">
                <a:solidFill>
                  <a:srgbClr val="000000"/>
                </a:solidFill>
              </a:rPr>
              <a:t>P: population </a:t>
            </a:r>
            <a:r>
              <a:rPr lang="en-GB" dirty="0">
                <a:solidFill>
                  <a:srgbClr val="000000"/>
                </a:solidFill>
              </a:rPr>
              <a:t>size</a:t>
            </a:r>
          </a:p>
          <a:p>
            <a:r>
              <a:rPr lang="en-GB" b="1" dirty="0">
                <a:solidFill>
                  <a:srgbClr val="000000"/>
                </a:solidFill>
              </a:rPr>
              <a:t>A: per capita affluence</a:t>
            </a:r>
            <a:r>
              <a:rPr lang="en-GB" dirty="0">
                <a:solidFill>
                  <a:srgbClr val="000000"/>
                </a:solidFill>
              </a:rPr>
              <a:t>, in currency units</a:t>
            </a:r>
          </a:p>
          <a:p>
            <a:r>
              <a:rPr lang="en-US" b="1" dirty="0">
                <a:solidFill>
                  <a:srgbClr val="000000"/>
                </a:solidFill>
              </a:rPr>
              <a:t>T: technology</a:t>
            </a:r>
            <a:r>
              <a:rPr lang="en-US" dirty="0">
                <a:solidFill>
                  <a:srgbClr val="000000"/>
                </a:solidFill>
              </a:rPr>
              <a:t>, amount of the resource used or waste generated per unit production</a:t>
            </a:r>
            <a:endParaRPr lang="el-GR" b="1" dirty="0">
              <a:solidFill>
                <a:srgbClr val="000000"/>
              </a:solidFill>
            </a:endParaRPr>
          </a:p>
        </p:txBody>
      </p:sp>
    </p:spTree>
    <p:extLst>
      <p:ext uri="{BB962C8B-B14F-4D97-AF65-F5344CB8AC3E}">
        <p14:creationId xmlns:p14="http://schemas.microsoft.com/office/powerpoint/2010/main" val="1455095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16593"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EF035256-CBC0-4EB1-BE63-5D356560D670}"/>
              </a:ext>
            </a:extLst>
          </p:cNvPr>
          <p:cNvSpPr>
            <a:spLocks noGrp="1"/>
          </p:cNvSpPr>
          <p:nvPr>
            <p:ph type="title"/>
          </p:nvPr>
        </p:nvSpPr>
        <p:spPr>
          <a:xfrm>
            <a:off x="-925225" y="33019"/>
            <a:ext cx="4459934" cy="1514185"/>
          </a:xfrm>
        </p:spPr>
        <p:txBody>
          <a:bodyPr vert="horz" lIns="91440" tIns="45720" rIns="91440" bIns="45720" rtlCol="0" anchor="t">
            <a:normAutofit/>
          </a:bodyPr>
          <a:lstStyle/>
          <a:p>
            <a:pPr algn="r"/>
            <a:r>
              <a:rPr lang="en-US" sz="3500" b="1" dirty="0">
                <a:solidFill>
                  <a:srgbClr val="000000"/>
                </a:solidFill>
              </a:rPr>
              <a:t>2. The IPAT Identity</a:t>
            </a:r>
          </a:p>
        </p:txBody>
      </p:sp>
      <p:sp>
        <p:nvSpPr>
          <p:cNvPr id="20"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580219"/>
            <a:ext cx="3287595"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34709" y="2"/>
            <a:ext cx="3138834"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Θέση περιεχομένου 3">
            <a:extLst>
              <a:ext uri="{FF2B5EF4-FFF2-40B4-BE49-F238E27FC236}">
                <a16:creationId xmlns:a16="http://schemas.microsoft.com/office/drawing/2014/main" id="{DF6945A5-397A-491E-A0D5-C10A3C02E223}"/>
              </a:ext>
            </a:extLst>
          </p:cNvPr>
          <p:cNvPicPr>
            <a:picLocks noChangeAspect="1"/>
          </p:cNvPicPr>
          <p:nvPr/>
        </p:nvPicPr>
        <p:blipFill>
          <a:blip r:embed="rId4"/>
          <a:stretch>
            <a:fillRect/>
          </a:stretch>
        </p:blipFill>
        <p:spPr>
          <a:xfrm>
            <a:off x="1214129" y="2875922"/>
            <a:ext cx="7114314" cy="3651261"/>
          </a:xfrm>
          <a:prstGeom prst="rect">
            <a:avLst/>
          </a:prstGeom>
        </p:spPr>
      </p:pic>
      <p:sp>
        <p:nvSpPr>
          <p:cNvPr id="13" name="Content Placeholder 12">
            <a:extLst>
              <a:ext uri="{FF2B5EF4-FFF2-40B4-BE49-F238E27FC236}">
                <a16:creationId xmlns:a16="http://schemas.microsoft.com/office/drawing/2014/main" id="{0AA4E3DF-0BB8-4AF0-A2F7-7FEDF00EC906}"/>
              </a:ext>
            </a:extLst>
          </p:cNvPr>
          <p:cNvSpPr>
            <a:spLocks noGrp="1"/>
          </p:cNvSpPr>
          <p:nvPr>
            <p:ph idx="1"/>
          </p:nvPr>
        </p:nvSpPr>
        <p:spPr>
          <a:xfrm>
            <a:off x="779280" y="1328720"/>
            <a:ext cx="7516592" cy="1514185"/>
          </a:xfrm>
        </p:spPr>
        <p:txBody>
          <a:bodyPr vert="horz" lIns="91440" tIns="45720" rIns="91440" bIns="45720" rtlCol="0" anchor="b">
            <a:normAutofit/>
          </a:bodyPr>
          <a:lstStyle/>
          <a:p>
            <a:pPr marL="0" indent="0" algn="just">
              <a:buNone/>
            </a:pPr>
            <a:r>
              <a:rPr lang="en-US" sz="3200" b="1" dirty="0">
                <a:solidFill>
                  <a:srgbClr val="000000"/>
                </a:solidFill>
              </a:rPr>
              <a:t>T</a:t>
            </a:r>
            <a:r>
              <a:rPr lang="en-US" sz="3200" dirty="0">
                <a:solidFill>
                  <a:srgbClr val="000000"/>
                </a:solidFill>
              </a:rPr>
              <a:t> could be </a:t>
            </a:r>
            <a:r>
              <a:rPr lang="en-US" sz="3200" b="1" dirty="0">
                <a:solidFill>
                  <a:srgbClr val="000000"/>
                </a:solidFill>
              </a:rPr>
              <a:t>resources</a:t>
            </a:r>
            <a:r>
              <a:rPr lang="en-US" sz="3200" dirty="0">
                <a:solidFill>
                  <a:srgbClr val="000000"/>
                </a:solidFill>
              </a:rPr>
              <a:t> or </a:t>
            </a:r>
            <a:r>
              <a:rPr lang="en-US" sz="3200" b="1" dirty="0">
                <a:solidFill>
                  <a:srgbClr val="000000"/>
                </a:solidFill>
              </a:rPr>
              <a:t>waste</a:t>
            </a:r>
            <a:r>
              <a:rPr lang="en-US" sz="3200" dirty="0">
                <a:solidFill>
                  <a:srgbClr val="000000"/>
                </a:solidFill>
              </a:rPr>
              <a:t> per GDP. e.g. for the case of </a:t>
            </a:r>
            <a:r>
              <a:rPr lang="en-US" sz="3200" b="1" dirty="0">
                <a:solidFill>
                  <a:srgbClr val="000000"/>
                </a:solidFill>
              </a:rPr>
              <a:t>resource use</a:t>
            </a:r>
            <a:r>
              <a:rPr lang="en-US" sz="3200" dirty="0">
                <a:solidFill>
                  <a:srgbClr val="000000"/>
                </a:solidFill>
              </a:rPr>
              <a:t>, IPAT is translated as:</a:t>
            </a:r>
          </a:p>
        </p:txBody>
      </p:sp>
      <p:sp>
        <p:nvSpPr>
          <p:cNvPr id="4" name="TextBox 3">
            <a:extLst>
              <a:ext uri="{FF2B5EF4-FFF2-40B4-BE49-F238E27FC236}">
                <a16:creationId xmlns:a16="http://schemas.microsoft.com/office/drawing/2014/main" id="{78259911-F5CA-EDC9-0639-ED29E8BC38F5}"/>
              </a:ext>
            </a:extLst>
          </p:cNvPr>
          <p:cNvSpPr txBox="1"/>
          <p:nvPr/>
        </p:nvSpPr>
        <p:spPr>
          <a:xfrm>
            <a:off x="288522" y="6308740"/>
            <a:ext cx="7848600" cy="369332"/>
          </a:xfrm>
          <a:prstGeom prst="rect">
            <a:avLst/>
          </a:prstGeom>
          <a:noFill/>
        </p:spPr>
        <p:txBody>
          <a:bodyPr wrap="square">
            <a:spAutoFit/>
          </a:bodyPr>
          <a:lstStyle/>
          <a:p>
            <a:r>
              <a:rPr lang="el-GR" dirty="0">
                <a:hlinkClick r:id="rId5"/>
              </a:rPr>
              <a:t>https://web.mit.edu/2.813/www/Class%20Slides%202008/IPAT%20Eq.pdf</a:t>
            </a:r>
            <a:r>
              <a:rPr lang="en-US" dirty="0"/>
              <a:t> </a:t>
            </a:r>
            <a:endParaRPr lang="el-GR" dirty="0"/>
          </a:p>
        </p:txBody>
      </p:sp>
    </p:spTree>
    <p:extLst>
      <p:ext uri="{BB962C8B-B14F-4D97-AF65-F5344CB8AC3E}">
        <p14:creationId xmlns:p14="http://schemas.microsoft.com/office/powerpoint/2010/main" val="299782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452373"/>
            <a:ext cx="4766055" cy="600075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4286"/>
          <a:stretch/>
        </p:blipFill>
        <p:spPr>
          <a:xfrm>
            <a:off x="0" y="387400"/>
            <a:ext cx="9144000" cy="6083203"/>
          </a:xfrm>
          <a:prstGeom prst="rect">
            <a:avLst/>
          </a:prstGeom>
        </p:spPr>
      </p:pic>
      <p:sp>
        <p:nvSpPr>
          <p:cNvPr id="2" name="Τίτλος 1">
            <a:extLst>
              <a:ext uri="{FF2B5EF4-FFF2-40B4-BE49-F238E27FC236}">
                <a16:creationId xmlns:a16="http://schemas.microsoft.com/office/drawing/2014/main" id="{7771E0D7-4C03-4FD6-AEC1-2698E1FBC62E}"/>
              </a:ext>
            </a:extLst>
          </p:cNvPr>
          <p:cNvSpPr>
            <a:spLocks noGrp="1"/>
          </p:cNvSpPr>
          <p:nvPr>
            <p:ph type="title"/>
          </p:nvPr>
        </p:nvSpPr>
        <p:spPr>
          <a:xfrm>
            <a:off x="544543" y="3198526"/>
            <a:ext cx="3200796" cy="1563200"/>
          </a:xfrm>
        </p:spPr>
        <p:txBody>
          <a:bodyPr vert="horz" lIns="91440" tIns="45720" rIns="91440" bIns="45720" rtlCol="0" anchor="t">
            <a:normAutofit/>
          </a:bodyPr>
          <a:lstStyle/>
          <a:p>
            <a:r>
              <a:rPr lang="en-US" sz="3300" b="1" dirty="0">
                <a:solidFill>
                  <a:srgbClr val="FFFFFF"/>
                </a:solidFill>
              </a:rPr>
              <a:t>3. The IPAT Identity</a:t>
            </a:r>
          </a:p>
        </p:txBody>
      </p:sp>
      <p:pic>
        <p:nvPicPr>
          <p:cNvPr id="4" name="Θέση περιεχομένου 3">
            <a:extLst>
              <a:ext uri="{FF2B5EF4-FFF2-40B4-BE49-F238E27FC236}">
                <a16:creationId xmlns:a16="http://schemas.microsoft.com/office/drawing/2014/main" id="{E5DF872F-37F7-4FC2-9EEA-8B19268E64B1}"/>
              </a:ext>
            </a:extLst>
          </p:cNvPr>
          <p:cNvPicPr>
            <a:picLocks noGrp="1" noChangeAspect="1"/>
          </p:cNvPicPr>
          <p:nvPr>
            <p:ph idx="1"/>
          </p:nvPr>
        </p:nvPicPr>
        <p:blipFill>
          <a:blip r:embed="rId3"/>
          <a:stretch>
            <a:fillRect/>
          </a:stretch>
        </p:blipFill>
        <p:spPr>
          <a:xfrm>
            <a:off x="2590802" y="1447799"/>
            <a:ext cx="6398613" cy="3962400"/>
          </a:xfrm>
          <a:prstGeom prst="rect">
            <a:avLst/>
          </a:prstGeom>
          <a:ln w="9525">
            <a:noFill/>
          </a:ln>
        </p:spPr>
      </p:pic>
      <p:sp>
        <p:nvSpPr>
          <p:cNvPr id="5" name="Ορθογώνιο 4">
            <a:extLst>
              <a:ext uri="{FF2B5EF4-FFF2-40B4-BE49-F238E27FC236}">
                <a16:creationId xmlns:a16="http://schemas.microsoft.com/office/drawing/2014/main" id="{3CB31101-272D-40AC-B016-36484633DAD9}"/>
              </a:ext>
            </a:extLst>
          </p:cNvPr>
          <p:cNvSpPr/>
          <p:nvPr/>
        </p:nvSpPr>
        <p:spPr>
          <a:xfrm>
            <a:off x="4584766" y="5577552"/>
            <a:ext cx="3888629" cy="369332"/>
          </a:xfrm>
          <a:prstGeom prst="rect">
            <a:avLst/>
          </a:prstGeom>
        </p:spPr>
        <p:txBody>
          <a:bodyPr wrap="none">
            <a:spAutoFit/>
          </a:bodyPr>
          <a:lstStyle/>
          <a:p>
            <a:pPr>
              <a:spcAft>
                <a:spcPts val="600"/>
              </a:spcAft>
            </a:pPr>
            <a:r>
              <a:rPr lang="en-GB" b="1" dirty="0"/>
              <a:t>Source:</a:t>
            </a:r>
            <a:r>
              <a:rPr lang="en-GB" dirty="0"/>
              <a:t> UNDP (2007) Tables 1, 5 and 24</a:t>
            </a:r>
            <a:endParaRPr lang="el-GR"/>
          </a:p>
        </p:txBody>
      </p:sp>
    </p:spTree>
    <p:extLst>
      <p:ext uri="{BB962C8B-B14F-4D97-AF65-F5344CB8AC3E}">
        <p14:creationId xmlns:p14="http://schemas.microsoft.com/office/powerpoint/2010/main" val="3845913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43A971DA-56CA-43D4-B30E-0FE15161D20C}"/>
              </a:ext>
            </a:extLst>
          </p:cNvPr>
          <p:cNvSpPr>
            <a:spLocks noGrp="1"/>
          </p:cNvSpPr>
          <p:nvPr>
            <p:ph type="title"/>
          </p:nvPr>
        </p:nvSpPr>
        <p:spPr>
          <a:xfrm>
            <a:off x="480061" y="2053641"/>
            <a:ext cx="2751871" cy="2760098"/>
          </a:xfrm>
        </p:spPr>
        <p:txBody>
          <a:bodyPr>
            <a:normAutofit/>
          </a:bodyPr>
          <a:lstStyle/>
          <a:p>
            <a:r>
              <a:rPr lang="en-US" b="1" dirty="0">
                <a:solidFill>
                  <a:srgbClr val="FFFFFF"/>
                </a:solidFill>
              </a:rPr>
              <a:t>4. Material Flow Analysis (MFA)</a:t>
            </a:r>
            <a:endParaRPr lang="el-GR" b="1" dirty="0">
              <a:solidFill>
                <a:srgbClr val="FFFFFF"/>
              </a:solidFill>
            </a:endParaRPr>
          </a:p>
        </p:txBody>
      </p:sp>
      <p:sp>
        <p:nvSpPr>
          <p:cNvPr id="3" name="Θέση περιεχομένου 2">
            <a:extLst>
              <a:ext uri="{FF2B5EF4-FFF2-40B4-BE49-F238E27FC236}">
                <a16:creationId xmlns:a16="http://schemas.microsoft.com/office/drawing/2014/main" id="{191EF45F-9AA8-4EE7-8115-D82FD1823200}"/>
              </a:ext>
            </a:extLst>
          </p:cNvPr>
          <p:cNvSpPr>
            <a:spLocks noGrp="1"/>
          </p:cNvSpPr>
          <p:nvPr>
            <p:ph idx="1"/>
          </p:nvPr>
        </p:nvSpPr>
        <p:spPr>
          <a:xfrm>
            <a:off x="3997449" y="457200"/>
            <a:ext cx="4724400" cy="6324600"/>
          </a:xfrm>
        </p:spPr>
        <p:txBody>
          <a:bodyPr anchor="ctr">
            <a:normAutofit fontScale="85000" lnSpcReduction="10000"/>
          </a:bodyPr>
          <a:lstStyle/>
          <a:p>
            <a:pPr>
              <a:spcBef>
                <a:spcPct val="20000"/>
              </a:spcBef>
              <a:buClr>
                <a:srgbClr val="7F7F7F"/>
              </a:buClr>
              <a:buFont typeface="Wingdings" panose="05000000000000000000" pitchFamily="2" charset="2"/>
              <a:buChar char="§"/>
            </a:pPr>
            <a:r>
              <a:rPr lang="en-US" altLang="el-GR" sz="2600" dirty="0">
                <a:solidFill>
                  <a:srgbClr val="000000"/>
                </a:solidFill>
                <a:latin typeface="Calibri" panose="020F0502020204030204" pitchFamily="34" charset="0"/>
              </a:rPr>
              <a:t>Material Intensity (MI): </a:t>
            </a:r>
            <a:r>
              <a:rPr lang="en-US" altLang="el-GR" sz="2600" b="1" dirty="0">
                <a:solidFill>
                  <a:srgbClr val="000000"/>
                </a:solidFill>
                <a:latin typeface="Calibri" panose="020F0502020204030204" pitchFamily="34" charset="0"/>
              </a:rPr>
              <a:t>DMC</a:t>
            </a:r>
            <a:r>
              <a:rPr lang="en-US" altLang="el-GR" sz="2600" b="1" baseline="30000" dirty="0">
                <a:solidFill>
                  <a:srgbClr val="000000"/>
                </a:solidFill>
                <a:latin typeface="Calibri" panose="020F0502020204030204" pitchFamily="34" charset="0"/>
              </a:rPr>
              <a:t>*1</a:t>
            </a:r>
            <a:r>
              <a:rPr lang="en-US" altLang="el-GR" sz="2600" b="1" dirty="0">
                <a:solidFill>
                  <a:srgbClr val="000000"/>
                </a:solidFill>
                <a:latin typeface="Calibri" panose="020F0502020204030204" pitchFamily="34" charset="0"/>
              </a:rPr>
              <a:t>/GDP</a:t>
            </a:r>
          </a:p>
          <a:p>
            <a:pPr marL="0" indent="0">
              <a:spcBef>
                <a:spcPct val="20000"/>
              </a:spcBef>
              <a:buClr>
                <a:srgbClr val="7F7F7F"/>
              </a:buClr>
              <a:buNone/>
            </a:pPr>
            <a:endParaRPr lang="en-US" altLang="el-GR" sz="2600" b="1" dirty="0">
              <a:solidFill>
                <a:srgbClr val="000000"/>
              </a:solidFill>
              <a:latin typeface="Calibri" panose="020F0502020204030204" pitchFamily="34" charset="0"/>
            </a:endParaRPr>
          </a:p>
          <a:p>
            <a:pPr>
              <a:spcBef>
                <a:spcPct val="20000"/>
              </a:spcBef>
              <a:buClr>
                <a:srgbClr val="7F7F7F"/>
              </a:buClr>
              <a:buFont typeface="Wingdings" panose="05000000000000000000" pitchFamily="2" charset="2"/>
              <a:buChar char="§"/>
            </a:pPr>
            <a:r>
              <a:rPr lang="en-US" altLang="el-GR" sz="2600" dirty="0">
                <a:solidFill>
                  <a:srgbClr val="000000"/>
                </a:solidFill>
                <a:latin typeface="Calibri" panose="020F0502020204030204" pitchFamily="34" charset="0"/>
              </a:rPr>
              <a:t>Energy Intensity (EI): </a:t>
            </a:r>
            <a:r>
              <a:rPr lang="en-US" altLang="el-GR" sz="2600" b="1" dirty="0">
                <a:solidFill>
                  <a:srgbClr val="000000"/>
                </a:solidFill>
                <a:latin typeface="Calibri" panose="020F0502020204030204" pitchFamily="34" charset="0"/>
              </a:rPr>
              <a:t>DEC</a:t>
            </a:r>
            <a:r>
              <a:rPr lang="en-US" altLang="el-GR" sz="2600" b="1" baseline="30000" dirty="0">
                <a:solidFill>
                  <a:srgbClr val="000000"/>
                </a:solidFill>
                <a:latin typeface="Calibri" panose="020F0502020204030204" pitchFamily="34" charset="0"/>
              </a:rPr>
              <a:t>*2</a:t>
            </a:r>
            <a:r>
              <a:rPr lang="en-US" altLang="el-GR" sz="2600" b="1" dirty="0">
                <a:solidFill>
                  <a:srgbClr val="000000"/>
                </a:solidFill>
                <a:latin typeface="Calibri" panose="020F0502020204030204" pitchFamily="34" charset="0"/>
              </a:rPr>
              <a:t>/GDP</a:t>
            </a:r>
          </a:p>
          <a:p>
            <a:pPr marL="0" indent="0">
              <a:spcBef>
                <a:spcPct val="20000"/>
              </a:spcBef>
              <a:buClr>
                <a:srgbClr val="7F7F7F"/>
              </a:buClr>
              <a:buNone/>
            </a:pPr>
            <a:endParaRPr lang="en-US" altLang="el-GR" sz="2600" b="1" dirty="0">
              <a:solidFill>
                <a:srgbClr val="000000"/>
              </a:solidFill>
              <a:latin typeface="Calibri" panose="020F0502020204030204" pitchFamily="34" charset="0"/>
            </a:endParaRPr>
          </a:p>
          <a:p>
            <a:pPr>
              <a:spcBef>
                <a:spcPct val="20000"/>
              </a:spcBef>
              <a:buClr>
                <a:srgbClr val="7F7F7F"/>
              </a:buClr>
              <a:buFont typeface="Wingdings" panose="05000000000000000000" pitchFamily="2" charset="2"/>
              <a:buChar char="§"/>
            </a:pPr>
            <a:r>
              <a:rPr lang="en-US" altLang="el-GR" sz="2600" dirty="0">
                <a:solidFill>
                  <a:srgbClr val="000000"/>
                </a:solidFill>
                <a:latin typeface="Calibri" panose="020F0502020204030204" pitchFamily="34" charset="0"/>
              </a:rPr>
              <a:t>Social or industrial metabolism: </a:t>
            </a:r>
            <a:r>
              <a:rPr lang="en-US" altLang="el-GR" sz="2600" b="1" dirty="0">
                <a:solidFill>
                  <a:srgbClr val="000000"/>
                </a:solidFill>
                <a:latin typeface="Calibri" panose="020F0502020204030204" pitchFamily="34" charset="0"/>
              </a:rPr>
              <a:t>DMC/capita; DEC/capita.</a:t>
            </a:r>
          </a:p>
          <a:p>
            <a:pPr>
              <a:spcBef>
                <a:spcPct val="20000"/>
              </a:spcBef>
              <a:buClr>
                <a:srgbClr val="7F7F7F"/>
              </a:buClr>
              <a:buNone/>
            </a:pPr>
            <a:endParaRPr lang="en-US" altLang="el-GR" sz="2600" b="1" dirty="0">
              <a:solidFill>
                <a:srgbClr val="000000"/>
              </a:solidFill>
              <a:latin typeface="Calibri" panose="020F0502020204030204" pitchFamily="34" charset="0"/>
            </a:endParaRPr>
          </a:p>
          <a:p>
            <a:pPr>
              <a:spcBef>
                <a:spcPct val="20000"/>
              </a:spcBef>
              <a:buClr>
                <a:srgbClr val="7F7F7F"/>
              </a:buClr>
              <a:buFont typeface="Wingdings" panose="05000000000000000000" pitchFamily="2" charset="2"/>
              <a:buChar char="§"/>
            </a:pPr>
            <a:r>
              <a:rPr lang="en-US" altLang="el-GR" sz="2600" i="1" dirty="0">
                <a:solidFill>
                  <a:srgbClr val="000000"/>
                </a:solidFill>
                <a:latin typeface="Calibri" panose="020F0502020204030204" pitchFamily="34" charset="0"/>
              </a:rPr>
              <a:t>Material:</a:t>
            </a:r>
            <a:r>
              <a:rPr lang="en-GB" altLang="el-GR" sz="2600" i="1" dirty="0">
                <a:solidFill>
                  <a:srgbClr val="000000"/>
                </a:solidFill>
                <a:latin typeface="Calibri" panose="020F0502020204030204" pitchFamily="34" charset="0"/>
              </a:rPr>
              <a:t>fossil fuels; biomass; ores-industrial (non-metallic) minerals; construction (measured in 1000 tons/</a:t>
            </a:r>
            <a:r>
              <a:rPr lang="en-GB" altLang="el-GR" sz="2600" i="1" dirty="0" err="1">
                <a:solidFill>
                  <a:srgbClr val="000000"/>
                </a:solidFill>
                <a:latin typeface="Calibri" panose="020F0502020204030204" pitchFamily="34" charset="0"/>
              </a:rPr>
              <a:t>yr</a:t>
            </a:r>
            <a:r>
              <a:rPr lang="en-GB" altLang="el-GR" sz="2600" i="1" dirty="0">
                <a:solidFill>
                  <a:srgbClr val="000000"/>
                </a:solidFill>
                <a:latin typeface="Calibri" panose="020F0502020204030204" pitchFamily="34" charset="0"/>
              </a:rPr>
              <a:t>)</a:t>
            </a:r>
          </a:p>
          <a:p>
            <a:pPr>
              <a:spcBef>
                <a:spcPct val="20000"/>
              </a:spcBef>
              <a:buClr>
                <a:srgbClr val="7F7F7F"/>
              </a:buClr>
              <a:buNone/>
            </a:pPr>
            <a:endParaRPr lang="en-US" altLang="el-GR" sz="2600" i="1" dirty="0">
              <a:solidFill>
                <a:srgbClr val="000000"/>
              </a:solidFill>
              <a:latin typeface="Calibri" panose="020F0502020204030204" pitchFamily="34" charset="0"/>
            </a:endParaRPr>
          </a:p>
          <a:p>
            <a:pPr>
              <a:spcBef>
                <a:spcPct val="20000"/>
              </a:spcBef>
              <a:buClr>
                <a:srgbClr val="7F7F7F"/>
              </a:buClr>
              <a:buFont typeface="Wingdings" panose="05000000000000000000" pitchFamily="2" charset="2"/>
              <a:buChar char="§"/>
            </a:pPr>
            <a:r>
              <a:rPr lang="en-US" altLang="el-GR" sz="2600" i="1" dirty="0">
                <a:solidFill>
                  <a:srgbClr val="000000"/>
                </a:solidFill>
                <a:latin typeface="Calibri" panose="020F0502020204030204" pitchFamily="34" charset="0"/>
              </a:rPr>
              <a:t>Energy=oil; coal; natural gas; hydroelectric, nuclear, and geothermal electricity; bio-fuels (measured in Peta-joule/</a:t>
            </a:r>
            <a:r>
              <a:rPr lang="en-US" altLang="el-GR" sz="2600" i="1" dirty="0" err="1">
                <a:solidFill>
                  <a:srgbClr val="000000"/>
                </a:solidFill>
                <a:latin typeface="Calibri" panose="020F0502020204030204" pitchFamily="34" charset="0"/>
              </a:rPr>
              <a:t>yr</a:t>
            </a:r>
            <a:r>
              <a:rPr lang="en-US" altLang="el-GR" sz="2600" i="1" dirty="0">
                <a:solidFill>
                  <a:srgbClr val="000000"/>
                </a:solidFill>
                <a:latin typeface="Calibri" panose="020F0502020204030204" pitchFamily="34" charset="0"/>
              </a:rPr>
              <a:t>)</a:t>
            </a:r>
            <a:endParaRPr lang="en-US" altLang="el-GR" sz="2600" i="1" u="sng" dirty="0">
              <a:solidFill>
                <a:srgbClr val="000000"/>
              </a:solidFill>
              <a:latin typeface="Calibri" panose="020F0502020204030204" pitchFamily="34" charset="0"/>
            </a:endParaRPr>
          </a:p>
          <a:p>
            <a:pPr>
              <a:spcBef>
                <a:spcPct val="20000"/>
              </a:spcBef>
              <a:buClr>
                <a:srgbClr val="7F7F7F"/>
              </a:buClr>
              <a:buFont typeface="Calibri" panose="020F0502020204030204" pitchFamily="34" charset="0"/>
              <a:buAutoNum type="arabicPeriod"/>
            </a:pPr>
            <a:endParaRPr lang="en-US" altLang="el-GR" sz="1800" dirty="0">
              <a:solidFill>
                <a:srgbClr val="000000"/>
              </a:solidFill>
              <a:latin typeface="Calibri" panose="020F0502020204030204" pitchFamily="34" charset="0"/>
            </a:endParaRPr>
          </a:p>
          <a:p>
            <a:pPr>
              <a:spcBef>
                <a:spcPct val="20000"/>
              </a:spcBef>
              <a:buClr>
                <a:srgbClr val="7F7F7F"/>
              </a:buClr>
              <a:buNone/>
            </a:pPr>
            <a:r>
              <a:rPr lang="en-US" altLang="el-GR" sz="1800" baseline="30000" dirty="0">
                <a:solidFill>
                  <a:srgbClr val="000000"/>
                </a:solidFill>
                <a:latin typeface="Calibri" panose="020F0502020204030204" pitchFamily="34" charset="0"/>
              </a:rPr>
              <a:t>*</a:t>
            </a:r>
            <a:r>
              <a:rPr lang="en-US" altLang="el-GR" sz="1700" baseline="30000" dirty="0">
                <a:solidFill>
                  <a:srgbClr val="000000"/>
                </a:solidFill>
                <a:latin typeface="Calibri" panose="020F0502020204030204" pitchFamily="34" charset="0"/>
              </a:rPr>
              <a:t>1 </a:t>
            </a:r>
            <a:r>
              <a:rPr lang="en-US" altLang="el-GR" sz="1700" dirty="0">
                <a:solidFill>
                  <a:srgbClr val="000000"/>
                </a:solidFill>
                <a:latin typeface="Calibri" panose="020F0502020204030204" pitchFamily="34" charset="0"/>
              </a:rPr>
              <a:t>Domestic material consumption (DMC)=domestic extraction + material imports – material exports</a:t>
            </a:r>
          </a:p>
          <a:p>
            <a:pPr>
              <a:spcBef>
                <a:spcPct val="20000"/>
              </a:spcBef>
              <a:buClr>
                <a:srgbClr val="7F7F7F"/>
              </a:buClr>
              <a:buNone/>
            </a:pPr>
            <a:endParaRPr lang="en-US" altLang="el-GR" sz="1700" dirty="0">
              <a:solidFill>
                <a:srgbClr val="000000"/>
              </a:solidFill>
              <a:latin typeface="Calibri" panose="020F0502020204030204" pitchFamily="34" charset="0"/>
            </a:endParaRPr>
          </a:p>
          <a:p>
            <a:pPr>
              <a:spcBef>
                <a:spcPct val="20000"/>
              </a:spcBef>
              <a:buClr>
                <a:srgbClr val="7F7F7F"/>
              </a:buClr>
              <a:buNone/>
            </a:pPr>
            <a:r>
              <a:rPr lang="en-US" altLang="el-GR" sz="1700" baseline="30000" dirty="0">
                <a:solidFill>
                  <a:srgbClr val="000000"/>
                </a:solidFill>
                <a:latin typeface="Calibri" panose="020F0502020204030204" pitchFamily="34" charset="0"/>
              </a:rPr>
              <a:t>*2 </a:t>
            </a:r>
            <a:r>
              <a:rPr lang="en-US" altLang="el-GR" sz="1700" dirty="0">
                <a:solidFill>
                  <a:srgbClr val="000000"/>
                </a:solidFill>
                <a:latin typeface="Calibri" panose="020F0502020204030204" pitchFamily="34" charset="0"/>
              </a:rPr>
              <a:t>Domestic Energy Consumption (DEC)=domestic energy production + energy imports – energy exports</a:t>
            </a:r>
          </a:p>
          <a:p>
            <a:endParaRPr lang="el-GR" sz="1500" dirty="0">
              <a:solidFill>
                <a:srgbClr val="000000"/>
              </a:solidFill>
            </a:endParaRPr>
          </a:p>
        </p:txBody>
      </p:sp>
    </p:spTree>
    <p:extLst>
      <p:ext uri="{BB962C8B-B14F-4D97-AF65-F5344CB8AC3E}">
        <p14:creationId xmlns:p14="http://schemas.microsoft.com/office/powerpoint/2010/main" val="2151127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43A971DA-56CA-43D4-B30E-0FE15161D20C}"/>
              </a:ext>
            </a:extLst>
          </p:cNvPr>
          <p:cNvSpPr>
            <a:spLocks noGrp="1"/>
          </p:cNvSpPr>
          <p:nvPr>
            <p:ph type="title"/>
          </p:nvPr>
        </p:nvSpPr>
        <p:spPr>
          <a:xfrm>
            <a:off x="480061" y="2053641"/>
            <a:ext cx="2751871" cy="2760098"/>
          </a:xfrm>
        </p:spPr>
        <p:txBody>
          <a:bodyPr>
            <a:normAutofit/>
          </a:bodyPr>
          <a:lstStyle/>
          <a:p>
            <a:r>
              <a:rPr lang="en-US" b="1" dirty="0">
                <a:solidFill>
                  <a:srgbClr val="FFFFFF"/>
                </a:solidFill>
              </a:rPr>
              <a:t>4. Material Flow Analysis (MFA)</a:t>
            </a:r>
            <a:endParaRPr lang="el-GR" b="1" dirty="0">
              <a:solidFill>
                <a:srgbClr val="FFFFFF"/>
              </a:solidFill>
            </a:endParaRPr>
          </a:p>
        </p:txBody>
      </p:sp>
      <p:sp>
        <p:nvSpPr>
          <p:cNvPr id="3" name="Θέση περιεχομένου 2">
            <a:extLst>
              <a:ext uri="{FF2B5EF4-FFF2-40B4-BE49-F238E27FC236}">
                <a16:creationId xmlns:a16="http://schemas.microsoft.com/office/drawing/2014/main" id="{191EF45F-9AA8-4EE7-8115-D82FD1823200}"/>
              </a:ext>
            </a:extLst>
          </p:cNvPr>
          <p:cNvSpPr>
            <a:spLocks noGrp="1"/>
          </p:cNvSpPr>
          <p:nvPr>
            <p:ph idx="1"/>
          </p:nvPr>
        </p:nvSpPr>
        <p:spPr>
          <a:xfrm>
            <a:off x="3711991" y="381000"/>
            <a:ext cx="5203411" cy="6248400"/>
          </a:xfrm>
        </p:spPr>
        <p:txBody>
          <a:bodyPr anchor="ctr">
            <a:normAutofit/>
          </a:bodyPr>
          <a:lstStyle/>
          <a:p>
            <a:pPr>
              <a:spcBef>
                <a:spcPct val="20000"/>
              </a:spcBef>
              <a:buClr>
                <a:srgbClr val="7F7F7F"/>
              </a:buClr>
            </a:pPr>
            <a:r>
              <a:rPr lang="en-US" altLang="el-GR" b="1" dirty="0">
                <a:solidFill>
                  <a:srgbClr val="000000"/>
                </a:solidFill>
                <a:latin typeface="Calibri" panose="020F0502020204030204" pitchFamily="34" charset="0"/>
              </a:rPr>
              <a:t>Domestic material consumption (DMC)</a:t>
            </a:r>
            <a:r>
              <a:rPr lang="en-US" altLang="el-GR" dirty="0">
                <a:solidFill>
                  <a:srgbClr val="000000"/>
                </a:solidFill>
                <a:latin typeface="Calibri" panose="020F0502020204030204" pitchFamily="34" charset="0"/>
              </a:rPr>
              <a:t>=domestic extraction + *(material imports – material exports)</a:t>
            </a:r>
          </a:p>
          <a:p>
            <a:pPr>
              <a:spcBef>
                <a:spcPct val="20000"/>
              </a:spcBef>
              <a:buClr>
                <a:srgbClr val="7F7F7F"/>
              </a:buClr>
              <a:buNone/>
            </a:pPr>
            <a:endParaRPr lang="en-US" altLang="el-GR" dirty="0">
              <a:solidFill>
                <a:srgbClr val="000000"/>
              </a:solidFill>
              <a:latin typeface="Calibri" panose="020F0502020204030204" pitchFamily="34" charset="0"/>
            </a:endParaRPr>
          </a:p>
          <a:p>
            <a:pPr>
              <a:spcBef>
                <a:spcPct val="20000"/>
              </a:spcBef>
              <a:buClr>
                <a:srgbClr val="7F7F7F"/>
              </a:buClr>
            </a:pPr>
            <a:r>
              <a:rPr lang="en-US" altLang="el-GR" b="1" dirty="0">
                <a:solidFill>
                  <a:srgbClr val="000000"/>
                </a:solidFill>
                <a:latin typeface="Calibri" panose="020F0502020204030204" pitchFamily="34" charset="0"/>
              </a:rPr>
              <a:t>Domestic Energy Consumption (DEC)</a:t>
            </a:r>
            <a:r>
              <a:rPr lang="en-US" altLang="el-GR" dirty="0">
                <a:solidFill>
                  <a:srgbClr val="000000"/>
                </a:solidFill>
                <a:latin typeface="Calibri" panose="020F0502020204030204" pitchFamily="34" charset="0"/>
              </a:rPr>
              <a:t>=domestic energy production </a:t>
            </a:r>
            <a:r>
              <a:rPr lang="en-US" altLang="el-GR">
                <a:solidFill>
                  <a:srgbClr val="000000"/>
                </a:solidFill>
                <a:latin typeface="Calibri" panose="020F0502020204030204" pitchFamily="34" charset="0"/>
              </a:rPr>
              <a:t>+ *(</a:t>
            </a:r>
            <a:r>
              <a:rPr lang="en-US" altLang="el-GR" dirty="0">
                <a:solidFill>
                  <a:srgbClr val="000000"/>
                </a:solidFill>
                <a:latin typeface="Calibri" panose="020F0502020204030204" pitchFamily="34" charset="0"/>
              </a:rPr>
              <a:t>energy imports – energy exports)</a:t>
            </a:r>
          </a:p>
          <a:p>
            <a:pPr>
              <a:spcBef>
                <a:spcPct val="20000"/>
              </a:spcBef>
              <a:buClr>
                <a:srgbClr val="7F7F7F"/>
              </a:buClr>
              <a:buNone/>
            </a:pPr>
            <a:endParaRPr lang="en-US" altLang="el-GR" dirty="0">
              <a:solidFill>
                <a:srgbClr val="000000"/>
              </a:solidFill>
              <a:latin typeface="Calibri" panose="020F0502020204030204" pitchFamily="34" charset="0"/>
            </a:endParaRPr>
          </a:p>
          <a:p>
            <a:pPr algn="ctr">
              <a:spcBef>
                <a:spcPct val="20000"/>
              </a:spcBef>
              <a:buClr>
                <a:srgbClr val="7F7F7F"/>
              </a:buClr>
              <a:buNone/>
            </a:pPr>
            <a:r>
              <a:rPr lang="en-US" sz="2000" b="1" dirty="0">
                <a:solidFill>
                  <a:srgbClr val="000000"/>
                </a:solidFill>
                <a:latin typeface="Calibri" panose="020F0502020204030204" pitchFamily="34" charset="0"/>
              </a:rPr>
              <a:t>*</a:t>
            </a:r>
            <a:r>
              <a:rPr lang="en-US" sz="2000" b="1" dirty="0">
                <a:solidFill>
                  <a:srgbClr val="000000"/>
                </a:solidFill>
              </a:rPr>
              <a:t>Physical Trade Balance </a:t>
            </a:r>
            <a:r>
              <a:rPr lang="en-US" sz="2000" dirty="0">
                <a:solidFill>
                  <a:srgbClr val="000000"/>
                </a:solidFill>
              </a:rPr>
              <a:t>= energy/material imports – energy/material exports</a:t>
            </a:r>
            <a:endParaRPr lang="el-GR" sz="2000" dirty="0">
              <a:solidFill>
                <a:srgbClr val="000000"/>
              </a:solidFill>
            </a:endParaRPr>
          </a:p>
        </p:txBody>
      </p:sp>
    </p:spTree>
    <p:extLst>
      <p:ext uri="{BB962C8B-B14F-4D97-AF65-F5344CB8AC3E}">
        <p14:creationId xmlns:p14="http://schemas.microsoft.com/office/powerpoint/2010/main" val="219037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C015F672-E930-4898-B4A0-BFC6C5C90DCB}"/>
              </a:ext>
            </a:extLst>
          </p:cNvPr>
          <p:cNvSpPr>
            <a:spLocks noGrp="1"/>
          </p:cNvSpPr>
          <p:nvPr>
            <p:ph type="title"/>
          </p:nvPr>
        </p:nvSpPr>
        <p:spPr>
          <a:xfrm>
            <a:off x="480061" y="2053641"/>
            <a:ext cx="2751871" cy="2760098"/>
          </a:xfrm>
        </p:spPr>
        <p:txBody>
          <a:bodyPr>
            <a:normAutofit/>
          </a:bodyPr>
          <a:lstStyle/>
          <a:p>
            <a:r>
              <a:rPr lang="en-US" sz="3700" b="1" dirty="0">
                <a:solidFill>
                  <a:srgbClr val="FFFFFF"/>
                </a:solidFill>
              </a:rPr>
              <a:t>4. Material Flow Analysis</a:t>
            </a:r>
            <a:br>
              <a:rPr lang="en-US" sz="3700" b="1" dirty="0">
                <a:solidFill>
                  <a:srgbClr val="FFFFFF"/>
                </a:solidFill>
              </a:rPr>
            </a:br>
            <a:br>
              <a:rPr lang="en-US" sz="3700" b="1" dirty="0">
                <a:solidFill>
                  <a:srgbClr val="FFFFFF"/>
                </a:solidFill>
              </a:rPr>
            </a:br>
            <a:r>
              <a:rPr lang="en-US" sz="3700" b="1" dirty="0">
                <a:solidFill>
                  <a:srgbClr val="FFFFFF"/>
                </a:solidFill>
              </a:rPr>
              <a:t>What is (de)coupling?</a:t>
            </a:r>
            <a:endParaRPr lang="el-GR" sz="3700" b="1" dirty="0">
              <a:solidFill>
                <a:srgbClr val="FFFFFF"/>
              </a:solidFill>
            </a:endParaRPr>
          </a:p>
        </p:txBody>
      </p:sp>
      <p:sp>
        <p:nvSpPr>
          <p:cNvPr id="3" name="Θέση περιεχομένου 2">
            <a:extLst>
              <a:ext uri="{FF2B5EF4-FFF2-40B4-BE49-F238E27FC236}">
                <a16:creationId xmlns:a16="http://schemas.microsoft.com/office/drawing/2014/main" id="{49C553D4-0F43-4B6A-BCDD-5F613ACF5DC7}"/>
              </a:ext>
            </a:extLst>
          </p:cNvPr>
          <p:cNvSpPr>
            <a:spLocks noGrp="1"/>
          </p:cNvSpPr>
          <p:nvPr>
            <p:ph idx="1"/>
          </p:nvPr>
        </p:nvSpPr>
        <p:spPr>
          <a:xfrm>
            <a:off x="4277619" y="304800"/>
            <a:ext cx="4561583" cy="6248400"/>
          </a:xfrm>
        </p:spPr>
        <p:txBody>
          <a:bodyPr anchor="ctr">
            <a:normAutofit lnSpcReduction="10000"/>
          </a:bodyPr>
          <a:lstStyle/>
          <a:p>
            <a:pPr marL="0" indent="0">
              <a:buNone/>
            </a:pPr>
            <a:r>
              <a:rPr lang="en-US" sz="2400" b="1" dirty="0">
                <a:solidFill>
                  <a:srgbClr val="000000"/>
                </a:solidFill>
              </a:rPr>
              <a:t>What is the (De)coupling effect?</a:t>
            </a:r>
          </a:p>
          <a:p>
            <a:pPr marL="0" indent="0">
              <a:buNone/>
            </a:pPr>
            <a:endParaRPr lang="el-GR" sz="1800" dirty="0">
              <a:solidFill>
                <a:srgbClr val="000000"/>
              </a:solidFill>
            </a:endParaRPr>
          </a:p>
          <a:p>
            <a:pPr marL="0" indent="0">
              <a:buNone/>
            </a:pPr>
            <a:r>
              <a:rPr lang="en-US" sz="2400" dirty="0">
                <a:solidFill>
                  <a:srgbClr val="000000"/>
                </a:solidFill>
              </a:rPr>
              <a:t>Generally speaking, two variables are said coupled if one is driven by the other, making them evolve in proportion (for instance, more of A means more of B); and they decouple when they cease to do so. When coupled, both the driven and driving variables move in step, which means that they evolve over time proportionally. Decoupling refers to a variation over time of the coefficient of proportionality, corresponding to a desynchronization between the two variables tends. </a:t>
            </a:r>
          </a:p>
          <a:p>
            <a:pPr marL="0" indent="0">
              <a:buNone/>
            </a:pPr>
            <a:endParaRPr lang="en-US" sz="2400" dirty="0">
              <a:solidFill>
                <a:srgbClr val="000000"/>
              </a:solidFill>
            </a:endParaRPr>
          </a:p>
          <a:p>
            <a:pPr marL="0" indent="0">
              <a:buNone/>
            </a:pPr>
            <a:r>
              <a:rPr lang="en-US" sz="1900" dirty="0">
                <a:solidFill>
                  <a:srgbClr val="000000"/>
                </a:solidFill>
              </a:rPr>
              <a:t>Source: Decoupling Debunked report, 2019</a:t>
            </a:r>
            <a:endParaRPr lang="el-GR" sz="1900" dirty="0">
              <a:solidFill>
                <a:srgbClr val="000000"/>
              </a:solidFill>
            </a:endParaRPr>
          </a:p>
        </p:txBody>
      </p:sp>
    </p:spTree>
    <p:extLst>
      <p:ext uri="{BB962C8B-B14F-4D97-AF65-F5344CB8AC3E}">
        <p14:creationId xmlns:p14="http://schemas.microsoft.com/office/powerpoint/2010/main" val="4285768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8C8C2D11-B899-4382-B910-6849A3733E6D}"/>
              </a:ext>
            </a:extLst>
          </p:cNvPr>
          <p:cNvSpPr>
            <a:spLocks noGrp="1"/>
          </p:cNvSpPr>
          <p:nvPr>
            <p:ph type="title"/>
          </p:nvPr>
        </p:nvSpPr>
        <p:spPr>
          <a:xfrm>
            <a:off x="480061" y="2053641"/>
            <a:ext cx="2751871" cy="2760098"/>
          </a:xfrm>
        </p:spPr>
        <p:txBody>
          <a:bodyPr>
            <a:normAutofit fontScale="90000"/>
          </a:bodyPr>
          <a:lstStyle/>
          <a:p>
            <a:r>
              <a:rPr lang="en-US" sz="3700" b="1" dirty="0">
                <a:solidFill>
                  <a:srgbClr val="FFFFFF"/>
                </a:solidFill>
              </a:rPr>
              <a:t>4. Material Flow Analysis</a:t>
            </a:r>
            <a:br>
              <a:rPr lang="en-US" sz="3700" b="1" dirty="0">
                <a:solidFill>
                  <a:srgbClr val="FFFFFF"/>
                </a:solidFill>
              </a:rPr>
            </a:br>
            <a:br>
              <a:rPr lang="en-US" sz="3700" b="1" dirty="0">
                <a:solidFill>
                  <a:srgbClr val="FFFFFF"/>
                </a:solidFill>
              </a:rPr>
            </a:br>
            <a:r>
              <a:rPr lang="en-US" sz="3700" b="1" dirty="0">
                <a:solidFill>
                  <a:srgbClr val="FFFFFF"/>
                </a:solidFill>
              </a:rPr>
              <a:t>What is relative decoupling?</a:t>
            </a:r>
            <a:endParaRPr lang="el-GR" sz="3700" b="1" dirty="0">
              <a:solidFill>
                <a:srgbClr val="FFFFFF"/>
              </a:solidFill>
            </a:endParaRPr>
          </a:p>
        </p:txBody>
      </p:sp>
      <p:sp>
        <p:nvSpPr>
          <p:cNvPr id="3" name="Θέση περιεχομένου 2">
            <a:extLst>
              <a:ext uri="{FF2B5EF4-FFF2-40B4-BE49-F238E27FC236}">
                <a16:creationId xmlns:a16="http://schemas.microsoft.com/office/drawing/2014/main" id="{9E277D6B-C417-40B4-A14F-B442A95C4FB0}"/>
              </a:ext>
            </a:extLst>
          </p:cNvPr>
          <p:cNvSpPr>
            <a:spLocks noGrp="1"/>
          </p:cNvSpPr>
          <p:nvPr>
            <p:ph idx="1"/>
          </p:nvPr>
        </p:nvSpPr>
        <p:spPr>
          <a:xfrm>
            <a:off x="4114800" y="381000"/>
            <a:ext cx="4648200" cy="6096000"/>
          </a:xfrm>
        </p:spPr>
        <p:txBody>
          <a:bodyPr anchor="ctr">
            <a:normAutofit/>
          </a:bodyPr>
          <a:lstStyle/>
          <a:p>
            <a:r>
              <a:rPr lang="en-US" sz="2400" b="1" dirty="0">
                <a:solidFill>
                  <a:srgbClr val="000000"/>
                </a:solidFill>
              </a:rPr>
              <a:t>Relative decoupling</a:t>
            </a:r>
            <a:r>
              <a:rPr lang="en-US" sz="2400" dirty="0">
                <a:solidFill>
                  <a:srgbClr val="000000"/>
                </a:solidFill>
              </a:rPr>
              <a:t>, for example between GDP and carbon emissions, refers to a situation where the emissions per unit of economic output (the coefficient of proportionality) declines but not “fast enough” to compensate for the simultaneous increase in output over the same period, resulting in an overall increase in total emissions. As a result, although the economy is relatively less impactful per unit of GDP compared to what it was before, the absolute volume of emissions has nonetheless increased.</a:t>
            </a:r>
            <a:endParaRPr lang="el-GR" sz="2400" dirty="0">
              <a:solidFill>
                <a:srgbClr val="000000"/>
              </a:solidFill>
            </a:endParaRPr>
          </a:p>
        </p:txBody>
      </p:sp>
    </p:spTree>
    <p:extLst>
      <p:ext uri="{BB962C8B-B14F-4D97-AF65-F5344CB8AC3E}">
        <p14:creationId xmlns:p14="http://schemas.microsoft.com/office/powerpoint/2010/main" val="1737864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8C8C2D11-B899-4382-B910-6849A3733E6D}"/>
              </a:ext>
            </a:extLst>
          </p:cNvPr>
          <p:cNvSpPr>
            <a:spLocks noGrp="1"/>
          </p:cNvSpPr>
          <p:nvPr>
            <p:ph type="title"/>
          </p:nvPr>
        </p:nvSpPr>
        <p:spPr>
          <a:xfrm>
            <a:off x="480061" y="2053641"/>
            <a:ext cx="2751871" cy="2760098"/>
          </a:xfrm>
        </p:spPr>
        <p:txBody>
          <a:bodyPr>
            <a:normAutofit fontScale="90000"/>
          </a:bodyPr>
          <a:lstStyle/>
          <a:p>
            <a:r>
              <a:rPr lang="en-US" sz="3700" b="1" dirty="0">
                <a:solidFill>
                  <a:srgbClr val="FFFFFF"/>
                </a:solidFill>
              </a:rPr>
              <a:t>4. Material Flow Analysis</a:t>
            </a:r>
            <a:br>
              <a:rPr lang="en-US" sz="3700" b="1" dirty="0">
                <a:solidFill>
                  <a:srgbClr val="FFFFFF"/>
                </a:solidFill>
              </a:rPr>
            </a:br>
            <a:br>
              <a:rPr lang="en-US" sz="3700" b="1" dirty="0">
                <a:solidFill>
                  <a:srgbClr val="FFFFFF"/>
                </a:solidFill>
              </a:rPr>
            </a:br>
            <a:r>
              <a:rPr lang="en-US" sz="3700" b="1" dirty="0">
                <a:solidFill>
                  <a:srgbClr val="FFFFFF"/>
                </a:solidFill>
              </a:rPr>
              <a:t>What is absolute decoupling?</a:t>
            </a:r>
            <a:endParaRPr lang="el-GR" sz="3700" b="1" dirty="0">
              <a:solidFill>
                <a:srgbClr val="FFFFFF"/>
              </a:solidFill>
            </a:endParaRPr>
          </a:p>
        </p:txBody>
      </p:sp>
      <p:sp>
        <p:nvSpPr>
          <p:cNvPr id="3" name="Θέση περιεχομένου 2">
            <a:extLst>
              <a:ext uri="{FF2B5EF4-FFF2-40B4-BE49-F238E27FC236}">
                <a16:creationId xmlns:a16="http://schemas.microsoft.com/office/drawing/2014/main" id="{9E277D6B-C417-40B4-A14F-B442A95C4FB0}"/>
              </a:ext>
            </a:extLst>
          </p:cNvPr>
          <p:cNvSpPr>
            <a:spLocks noGrp="1"/>
          </p:cNvSpPr>
          <p:nvPr>
            <p:ph idx="1"/>
          </p:nvPr>
        </p:nvSpPr>
        <p:spPr>
          <a:xfrm>
            <a:off x="4114800" y="228600"/>
            <a:ext cx="4724400" cy="6324600"/>
          </a:xfrm>
        </p:spPr>
        <p:txBody>
          <a:bodyPr anchor="ctr">
            <a:normAutofit/>
          </a:bodyPr>
          <a:lstStyle/>
          <a:p>
            <a:pPr marL="0" indent="0">
              <a:buNone/>
            </a:pPr>
            <a:r>
              <a:rPr lang="en-US" sz="2400" b="1" i="1" dirty="0">
                <a:solidFill>
                  <a:srgbClr val="000000"/>
                </a:solidFill>
              </a:rPr>
              <a:t>Absolute </a:t>
            </a:r>
            <a:r>
              <a:rPr lang="en-US" sz="2400" b="1" dirty="0">
                <a:solidFill>
                  <a:srgbClr val="000000"/>
                </a:solidFill>
              </a:rPr>
              <a:t>decoupling </a:t>
            </a:r>
            <a:r>
              <a:rPr lang="en-US" sz="2400" dirty="0">
                <a:solidFill>
                  <a:srgbClr val="000000"/>
                </a:solidFill>
              </a:rPr>
              <a:t>is a situation where, to stay with the same example, more GDP coincides with lower emissions. Relative decoupling becomes </a:t>
            </a:r>
            <a:r>
              <a:rPr lang="en-US" sz="2400" i="1" dirty="0">
                <a:solidFill>
                  <a:srgbClr val="000000"/>
                </a:solidFill>
              </a:rPr>
              <a:t>absolute </a:t>
            </a:r>
            <a:r>
              <a:rPr lang="en-US" sz="2400" dirty="0">
                <a:solidFill>
                  <a:srgbClr val="000000"/>
                </a:solidFill>
              </a:rPr>
              <a:t>decoupling when the growth rate of the economy is overcompensated by the growth rate of efficiency or productivity having to do with the use of natural resources and the generation of pollutions </a:t>
            </a:r>
          </a:p>
          <a:p>
            <a:pPr marL="0" indent="0">
              <a:buNone/>
            </a:pPr>
            <a:r>
              <a:rPr lang="en-US" sz="2400" b="1" dirty="0">
                <a:solidFill>
                  <a:srgbClr val="000000"/>
                </a:solidFill>
              </a:rPr>
              <a:t>When decoupling is absolute, environmental pressures decline without a corresponding drop in economic activities, or vice versa, economic activities rise without an increase in environmental pressures.  </a:t>
            </a:r>
            <a:endParaRPr lang="el-GR" sz="2400" b="1" dirty="0">
              <a:solidFill>
                <a:srgbClr val="000000"/>
              </a:solidFill>
            </a:endParaRPr>
          </a:p>
        </p:txBody>
      </p:sp>
    </p:spTree>
    <p:extLst>
      <p:ext uri="{BB962C8B-B14F-4D97-AF65-F5344CB8AC3E}">
        <p14:creationId xmlns:p14="http://schemas.microsoft.com/office/powerpoint/2010/main" val="2903574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4EA27232-B537-4645-8D3B-825C8010CA1A}"/>
              </a:ext>
            </a:extLst>
          </p:cNvPr>
          <p:cNvPicPr>
            <a:picLocks noChangeAspect="1"/>
          </p:cNvPicPr>
          <p:nvPr/>
        </p:nvPicPr>
        <p:blipFill>
          <a:blip r:embed="rId2"/>
          <a:stretch>
            <a:fillRect/>
          </a:stretch>
        </p:blipFill>
        <p:spPr>
          <a:xfrm>
            <a:off x="914400" y="154876"/>
            <a:ext cx="7772400" cy="6548247"/>
          </a:xfrm>
          <a:prstGeom prst="rect">
            <a:avLst/>
          </a:prstGeom>
        </p:spPr>
      </p:pic>
    </p:spTree>
    <p:extLst>
      <p:ext uri="{BB962C8B-B14F-4D97-AF65-F5344CB8AC3E}">
        <p14:creationId xmlns:p14="http://schemas.microsoft.com/office/powerpoint/2010/main" val="1908335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8ACAEE0-26C4-4988-807C-1E2A25B746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7" y="762000"/>
            <a:ext cx="9111175" cy="506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1">
            <a:extLst>
              <a:ext uri="{FF2B5EF4-FFF2-40B4-BE49-F238E27FC236}">
                <a16:creationId xmlns:a16="http://schemas.microsoft.com/office/drawing/2014/main" id="{9064B9D5-0757-438E-AA93-3731D09CF9CF}"/>
              </a:ext>
            </a:extLst>
          </p:cNvPr>
          <p:cNvSpPr/>
          <p:nvPr/>
        </p:nvSpPr>
        <p:spPr>
          <a:xfrm>
            <a:off x="899600" y="1787526"/>
            <a:ext cx="1737646" cy="25573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6" name="Oval 1">
            <a:extLst>
              <a:ext uri="{FF2B5EF4-FFF2-40B4-BE49-F238E27FC236}">
                <a16:creationId xmlns:a16="http://schemas.microsoft.com/office/drawing/2014/main" id="{63518B03-13C1-4A7C-B8D3-08CA6C682A57}"/>
              </a:ext>
            </a:extLst>
          </p:cNvPr>
          <p:cNvSpPr/>
          <p:nvPr/>
        </p:nvSpPr>
        <p:spPr>
          <a:xfrm>
            <a:off x="6506754" y="1905002"/>
            <a:ext cx="1737646" cy="25573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extLst>
      <p:ext uri="{BB962C8B-B14F-4D97-AF65-F5344CB8AC3E}">
        <p14:creationId xmlns:p14="http://schemas.microsoft.com/office/powerpoint/2010/main" val="1506141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72FB5289-4217-43F8-A7FA-B7BE3FA3FDA6}"/>
              </a:ext>
            </a:extLst>
          </p:cNvPr>
          <p:cNvPicPr>
            <a:picLocks noChangeAspect="1"/>
          </p:cNvPicPr>
          <p:nvPr/>
        </p:nvPicPr>
        <p:blipFill>
          <a:blip r:embed="rId2"/>
          <a:stretch>
            <a:fillRect/>
          </a:stretch>
        </p:blipFill>
        <p:spPr>
          <a:xfrm>
            <a:off x="1371600" y="152400"/>
            <a:ext cx="6858000" cy="6553200"/>
          </a:xfrm>
          <a:prstGeom prst="rect">
            <a:avLst/>
          </a:prstGeom>
          <a:ln>
            <a:noFill/>
          </a:ln>
          <a:effectLst>
            <a:softEdge rad="112500"/>
          </a:effectLst>
        </p:spPr>
      </p:pic>
    </p:spTree>
    <p:extLst>
      <p:ext uri="{BB962C8B-B14F-4D97-AF65-F5344CB8AC3E}">
        <p14:creationId xmlns:p14="http://schemas.microsoft.com/office/powerpoint/2010/main" val="149506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5" name="TextBox 1">
            <a:extLst>
              <a:ext uri="{FF2B5EF4-FFF2-40B4-BE49-F238E27FC236}">
                <a16:creationId xmlns:a16="http://schemas.microsoft.com/office/drawing/2014/main" id="{2F2AA2FD-86F7-486B-B224-ED5A0E96245A}"/>
              </a:ext>
            </a:extLst>
          </p:cNvPr>
          <p:cNvSpPr txBox="1">
            <a:spLocks noChangeArrowheads="1"/>
          </p:cNvSpPr>
          <p:nvPr/>
        </p:nvSpPr>
        <p:spPr bwMode="auto">
          <a:xfrm>
            <a:off x="838200" y="152402"/>
            <a:ext cx="7239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l-GR" sz="2400" b="1" dirty="0">
                <a:latin typeface="Calibri" panose="020F0502020204030204" pitchFamily="34" charset="0"/>
              </a:rPr>
              <a:t>A. Material Intensity for Global Level, the USA, Japan and India</a:t>
            </a:r>
            <a:endParaRPr lang="el-GR" altLang="el-GR" sz="2400" b="1" dirty="0">
              <a:latin typeface="Calibri" panose="020F0502020204030204" pitchFamily="34" charset="0"/>
            </a:endParaRPr>
          </a:p>
        </p:txBody>
      </p:sp>
      <p:graphicFrame>
        <p:nvGraphicFramePr>
          <p:cNvPr id="3094" name="Object 22">
            <a:extLst>
              <a:ext uri="{FF2B5EF4-FFF2-40B4-BE49-F238E27FC236}">
                <a16:creationId xmlns:a16="http://schemas.microsoft.com/office/drawing/2014/main" id="{0018FFF2-D8A4-4F6B-A830-AF34700B5DAD}"/>
              </a:ext>
            </a:extLst>
          </p:cNvPr>
          <p:cNvGraphicFramePr>
            <a:graphicFrameLocks noGrp="1" noChangeAspect="1"/>
          </p:cNvGraphicFramePr>
          <p:nvPr/>
        </p:nvGraphicFramePr>
        <p:xfrm>
          <a:off x="228600" y="982665"/>
          <a:ext cx="8305800" cy="5684837"/>
        </p:xfrm>
        <a:graphic>
          <a:graphicData uri="http://schemas.openxmlformats.org/presentationml/2006/ole">
            <mc:AlternateContent xmlns:mc="http://schemas.openxmlformats.org/markup-compatibility/2006">
              <mc:Choice xmlns:v="urn:schemas-microsoft-com:vml" Requires="v">
                <p:oleObj name="Chart" r:id="rId2" imgW="6105406" imgH="4695817" progId="Excel.Sheet.8">
                  <p:embed/>
                </p:oleObj>
              </mc:Choice>
              <mc:Fallback>
                <p:oleObj name="Chart" r:id="rId2" imgW="6105406" imgH="4695817" progId="Excel.Sheet.8">
                  <p:embed/>
                  <p:pic>
                    <p:nvPicPr>
                      <p:cNvPr id="3094" name="Object 22">
                        <a:extLst>
                          <a:ext uri="{FF2B5EF4-FFF2-40B4-BE49-F238E27FC236}">
                            <a16:creationId xmlns:a16="http://schemas.microsoft.com/office/drawing/2014/main" id="{0018FFF2-D8A4-4F6B-A830-AF34700B5DAD}"/>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82665"/>
                        <a:ext cx="8305800" cy="568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4"/>
                                        </p:tgtEl>
                                        <p:attrNameLst>
                                          <p:attrName>style.visibility</p:attrName>
                                        </p:attrNameLst>
                                      </p:cBhvr>
                                      <p:to>
                                        <p:strVal val="visible"/>
                                      </p:to>
                                    </p:set>
                                    <p:animEffect transition="in" filter="fade">
                                      <p:cBhvr>
                                        <p:cTn id="7" dur="500"/>
                                        <p:tgtEl>
                                          <p:spTgt spid="3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0" name="TextBox 1">
            <a:extLst>
              <a:ext uri="{FF2B5EF4-FFF2-40B4-BE49-F238E27FC236}">
                <a16:creationId xmlns:a16="http://schemas.microsoft.com/office/drawing/2014/main" id="{4AAE2217-221F-46D2-BCD2-7478AAF887DE}"/>
              </a:ext>
            </a:extLst>
          </p:cNvPr>
          <p:cNvSpPr txBox="1">
            <a:spLocks noChangeArrowheads="1"/>
          </p:cNvSpPr>
          <p:nvPr/>
        </p:nvSpPr>
        <p:spPr bwMode="auto">
          <a:xfrm>
            <a:off x="457200" y="152402"/>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l-GR" sz="2400" b="1" dirty="0">
                <a:latin typeface="Calibri" panose="020F0502020204030204" pitchFamily="34" charset="0"/>
              </a:rPr>
              <a:t>A. Material Social/Industrial Metabolism Global Level, the USA, Japan and India (per capita material consumption)</a:t>
            </a:r>
            <a:endParaRPr lang="el-GR" altLang="el-GR" sz="2400" b="1" dirty="0">
              <a:latin typeface="Calibri" panose="020F0502020204030204" pitchFamily="34" charset="0"/>
            </a:endParaRPr>
          </a:p>
        </p:txBody>
      </p:sp>
      <p:graphicFrame>
        <p:nvGraphicFramePr>
          <p:cNvPr id="4119" name="Object 23">
            <a:extLst>
              <a:ext uri="{FF2B5EF4-FFF2-40B4-BE49-F238E27FC236}">
                <a16:creationId xmlns:a16="http://schemas.microsoft.com/office/drawing/2014/main" id="{A634E4EE-0632-45D0-BA61-F69CCE15AD06}"/>
              </a:ext>
            </a:extLst>
          </p:cNvPr>
          <p:cNvGraphicFramePr>
            <a:graphicFrameLocks noGrp="1" noChangeAspect="1"/>
          </p:cNvGraphicFramePr>
          <p:nvPr/>
        </p:nvGraphicFramePr>
        <p:xfrm>
          <a:off x="228600" y="969963"/>
          <a:ext cx="8458200" cy="5873750"/>
        </p:xfrm>
        <a:graphic>
          <a:graphicData uri="http://schemas.openxmlformats.org/presentationml/2006/ole">
            <mc:AlternateContent xmlns:mc="http://schemas.openxmlformats.org/markup-compatibility/2006">
              <mc:Choice xmlns:v="urn:schemas-microsoft-com:vml" Requires="v">
                <p:oleObj name="Chart" r:id="rId2" imgW="6124581" imgH="4895946" progId="Excel.Sheet.8">
                  <p:embed/>
                </p:oleObj>
              </mc:Choice>
              <mc:Fallback>
                <p:oleObj name="Chart" r:id="rId2" imgW="6124581" imgH="4895946" progId="Excel.Sheet.8">
                  <p:embed/>
                  <p:pic>
                    <p:nvPicPr>
                      <p:cNvPr id="4119" name="Object 23">
                        <a:extLst>
                          <a:ext uri="{FF2B5EF4-FFF2-40B4-BE49-F238E27FC236}">
                            <a16:creationId xmlns:a16="http://schemas.microsoft.com/office/drawing/2014/main" id="{A634E4EE-0632-45D0-BA61-F69CCE15AD06}"/>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69963"/>
                        <a:ext cx="8458200" cy="587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9"/>
                                        </p:tgtEl>
                                        <p:attrNameLst>
                                          <p:attrName>style.visibility</p:attrName>
                                        </p:attrNameLst>
                                      </p:cBhvr>
                                      <p:to>
                                        <p:strVal val="visible"/>
                                      </p:to>
                                    </p:set>
                                    <p:animEffect transition="in" filter="fade">
                                      <p:cBhvr>
                                        <p:cTn id="7" dur="500"/>
                                        <p:tgtEl>
                                          <p:spTgt spid="4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3" name="TextBox 1">
            <a:extLst>
              <a:ext uri="{FF2B5EF4-FFF2-40B4-BE49-F238E27FC236}">
                <a16:creationId xmlns:a16="http://schemas.microsoft.com/office/drawing/2014/main" id="{E1C19CBA-D670-483F-A8AC-C77DAA5B601D}"/>
              </a:ext>
            </a:extLst>
          </p:cNvPr>
          <p:cNvSpPr txBox="1">
            <a:spLocks noChangeArrowheads="1"/>
          </p:cNvSpPr>
          <p:nvPr/>
        </p:nvSpPr>
        <p:spPr bwMode="auto">
          <a:xfrm>
            <a:off x="838200" y="152402"/>
            <a:ext cx="7239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l-GR" altLang="el-GR" sz="2400" b="1" dirty="0">
                <a:latin typeface="Calibri" panose="020F0502020204030204" pitchFamily="34" charset="0"/>
              </a:rPr>
              <a:t>Β</a:t>
            </a:r>
            <a:r>
              <a:rPr lang="en-US" altLang="el-GR" sz="2400" b="1" dirty="0">
                <a:latin typeface="Calibri" panose="020F0502020204030204" pitchFamily="34" charset="0"/>
              </a:rPr>
              <a:t>. Energy Intensity for Global Level, the USA, Japan and India</a:t>
            </a:r>
            <a:endParaRPr lang="el-GR" altLang="el-GR" sz="2400" b="1" dirty="0">
              <a:latin typeface="Calibri" panose="020F0502020204030204" pitchFamily="34" charset="0"/>
            </a:endParaRPr>
          </a:p>
        </p:txBody>
      </p:sp>
      <p:graphicFrame>
        <p:nvGraphicFramePr>
          <p:cNvPr id="5142" name="Object 22">
            <a:extLst>
              <a:ext uri="{FF2B5EF4-FFF2-40B4-BE49-F238E27FC236}">
                <a16:creationId xmlns:a16="http://schemas.microsoft.com/office/drawing/2014/main" id="{8EDB1D56-D3DA-4B52-A2C0-72B3F5476F71}"/>
              </a:ext>
            </a:extLst>
          </p:cNvPr>
          <p:cNvGraphicFramePr>
            <a:graphicFrameLocks noGrp="1" noChangeAspect="1"/>
          </p:cNvGraphicFramePr>
          <p:nvPr/>
        </p:nvGraphicFramePr>
        <p:xfrm>
          <a:off x="152400" y="879477"/>
          <a:ext cx="8458200" cy="5826125"/>
        </p:xfrm>
        <a:graphic>
          <a:graphicData uri="http://schemas.openxmlformats.org/presentationml/2006/ole">
            <mc:AlternateContent xmlns:mc="http://schemas.openxmlformats.org/markup-compatibility/2006">
              <mc:Choice xmlns:v="urn:schemas-microsoft-com:vml" Requires="v">
                <p:oleObj name="Chart" r:id="rId2" imgW="6115174" imgH="4886192" progId="Excel.Sheet.8">
                  <p:embed/>
                </p:oleObj>
              </mc:Choice>
              <mc:Fallback>
                <p:oleObj name="Chart" r:id="rId2" imgW="6115174" imgH="4886192" progId="Excel.Sheet.8">
                  <p:embed/>
                  <p:pic>
                    <p:nvPicPr>
                      <p:cNvPr id="5142" name="Object 22">
                        <a:extLst>
                          <a:ext uri="{FF2B5EF4-FFF2-40B4-BE49-F238E27FC236}">
                            <a16:creationId xmlns:a16="http://schemas.microsoft.com/office/drawing/2014/main" id="{8EDB1D56-D3DA-4B52-A2C0-72B3F5476F71}"/>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79477"/>
                        <a:ext cx="8458200" cy="582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42"/>
                                        </p:tgtEl>
                                        <p:attrNameLst>
                                          <p:attrName>style.visibility</p:attrName>
                                        </p:attrNameLst>
                                      </p:cBhvr>
                                      <p:to>
                                        <p:strVal val="visible"/>
                                      </p:to>
                                    </p:set>
                                    <p:animEffect transition="in" filter="fade">
                                      <p:cBhvr>
                                        <p:cTn id="7" dur="500"/>
                                        <p:tgtEl>
                                          <p:spTgt spid="5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7" name="TextBox 1">
            <a:extLst>
              <a:ext uri="{FF2B5EF4-FFF2-40B4-BE49-F238E27FC236}">
                <a16:creationId xmlns:a16="http://schemas.microsoft.com/office/drawing/2014/main" id="{79CC0CB8-91B4-41F0-A1E3-428B7D4593DD}"/>
              </a:ext>
            </a:extLst>
          </p:cNvPr>
          <p:cNvSpPr txBox="1">
            <a:spLocks noChangeArrowheads="1"/>
          </p:cNvSpPr>
          <p:nvPr/>
        </p:nvSpPr>
        <p:spPr bwMode="auto">
          <a:xfrm>
            <a:off x="304800" y="152402"/>
            <a:ext cx="838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l-GR" altLang="el-GR" sz="2400" b="1" dirty="0">
                <a:latin typeface="Calibri" panose="020F0502020204030204" pitchFamily="34" charset="0"/>
              </a:rPr>
              <a:t>Β</a:t>
            </a:r>
            <a:r>
              <a:rPr lang="en-US" altLang="el-GR" sz="2400" b="1" dirty="0">
                <a:latin typeface="Calibri" panose="020F0502020204030204" pitchFamily="34" charset="0"/>
              </a:rPr>
              <a:t>. Energy Social/Industrial Metabolism Global Level, the USA, Japan and India (per capita energy consumption) </a:t>
            </a:r>
            <a:endParaRPr lang="el-GR" altLang="el-GR" sz="2400" b="1" dirty="0">
              <a:latin typeface="Calibri" panose="020F0502020204030204" pitchFamily="34" charset="0"/>
            </a:endParaRPr>
          </a:p>
        </p:txBody>
      </p:sp>
      <p:graphicFrame>
        <p:nvGraphicFramePr>
          <p:cNvPr id="6166" name="Object 22">
            <a:extLst>
              <a:ext uri="{FF2B5EF4-FFF2-40B4-BE49-F238E27FC236}">
                <a16:creationId xmlns:a16="http://schemas.microsoft.com/office/drawing/2014/main" id="{ED34FF19-A1E0-4655-882E-3B3439A91961}"/>
              </a:ext>
            </a:extLst>
          </p:cNvPr>
          <p:cNvGraphicFramePr>
            <a:graphicFrameLocks noGrp="1" noChangeAspect="1"/>
          </p:cNvGraphicFramePr>
          <p:nvPr/>
        </p:nvGraphicFramePr>
        <p:xfrm>
          <a:off x="228600" y="982665"/>
          <a:ext cx="8458200" cy="5875337"/>
        </p:xfrm>
        <a:graphic>
          <a:graphicData uri="http://schemas.openxmlformats.org/presentationml/2006/ole">
            <mc:AlternateContent xmlns:mc="http://schemas.openxmlformats.org/markup-compatibility/2006">
              <mc:Choice xmlns:v="urn:schemas-microsoft-com:vml" Requires="v">
                <p:oleObj name="Chart" r:id="rId2" imgW="6133987" imgH="4905338" progId="Excel.Sheet.8">
                  <p:embed/>
                </p:oleObj>
              </mc:Choice>
              <mc:Fallback>
                <p:oleObj name="Chart" r:id="rId2" imgW="6133987" imgH="4905338" progId="Excel.Sheet.8">
                  <p:embed/>
                  <p:pic>
                    <p:nvPicPr>
                      <p:cNvPr id="6166" name="Object 22">
                        <a:extLst>
                          <a:ext uri="{FF2B5EF4-FFF2-40B4-BE49-F238E27FC236}">
                            <a16:creationId xmlns:a16="http://schemas.microsoft.com/office/drawing/2014/main" id="{ED34FF19-A1E0-4655-882E-3B3439A91961}"/>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82665"/>
                        <a:ext cx="8458200" cy="5875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66"/>
                                        </p:tgtEl>
                                        <p:attrNameLst>
                                          <p:attrName>style.visibility</p:attrName>
                                        </p:attrNameLst>
                                      </p:cBhvr>
                                      <p:to>
                                        <p:strVal val="visible"/>
                                      </p:to>
                                    </p:set>
                                    <p:animEffect transition="in" filter="fade">
                                      <p:cBhvr>
                                        <p:cTn id="7" dur="500"/>
                                        <p:tgtEl>
                                          <p:spTgt spid="6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1">
            <a:extLst>
              <a:ext uri="{FF2B5EF4-FFF2-40B4-BE49-F238E27FC236}">
                <a16:creationId xmlns:a16="http://schemas.microsoft.com/office/drawing/2014/main" id="{250062C5-E9DF-4E03-9892-03AC0BF7C96F}"/>
              </a:ext>
            </a:extLst>
          </p:cNvPr>
          <p:cNvPicPr>
            <a:picLocks noChangeAspect="1"/>
          </p:cNvPicPr>
          <p:nvPr/>
        </p:nvPicPr>
        <p:blipFill>
          <a:blip r:embed="rId2"/>
          <a:stretch>
            <a:fillRect/>
          </a:stretch>
        </p:blipFill>
        <p:spPr>
          <a:xfrm>
            <a:off x="76202" y="68391"/>
            <a:ext cx="8991599" cy="6721221"/>
          </a:xfrm>
          <a:prstGeom prst="rect">
            <a:avLst/>
          </a:prstGeom>
        </p:spPr>
      </p:pic>
    </p:spTree>
    <p:extLst>
      <p:ext uri="{BB962C8B-B14F-4D97-AF65-F5344CB8AC3E}">
        <p14:creationId xmlns:p14="http://schemas.microsoft.com/office/powerpoint/2010/main" val="1673665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8"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8DAAC1D9-B8EE-4EE8-A27F-BC644D968B14}"/>
              </a:ext>
            </a:extLst>
          </p:cNvPr>
          <p:cNvSpPr>
            <a:spLocks noGrp="1"/>
          </p:cNvSpPr>
          <p:nvPr>
            <p:ph type="title"/>
          </p:nvPr>
        </p:nvSpPr>
        <p:spPr>
          <a:xfrm>
            <a:off x="2282554" y="2743202"/>
            <a:ext cx="4578895" cy="2743198"/>
          </a:xfrm>
        </p:spPr>
        <p:txBody>
          <a:bodyPr vert="horz" lIns="91440" tIns="45720" rIns="91440" bIns="45720" rtlCol="0" anchor="b">
            <a:normAutofit fontScale="90000"/>
          </a:bodyPr>
          <a:lstStyle/>
          <a:p>
            <a:pPr algn="ctr"/>
            <a:r>
              <a:rPr lang="en-US" sz="6000" b="1" dirty="0">
                <a:solidFill>
                  <a:srgbClr val="FFFFFF"/>
                </a:solidFill>
              </a:rPr>
              <a:t>Is then decoupling a reality?</a:t>
            </a:r>
            <a:br>
              <a:rPr lang="en-US" sz="6000" b="1" dirty="0">
                <a:solidFill>
                  <a:srgbClr val="FFFFFF"/>
                </a:solidFill>
              </a:rPr>
            </a:br>
            <a:br>
              <a:rPr lang="en-US" sz="6000" b="1" dirty="0">
                <a:solidFill>
                  <a:srgbClr val="FFFFFF"/>
                </a:solidFill>
              </a:rPr>
            </a:br>
            <a:r>
              <a:rPr lang="en-US" sz="6000" b="1" dirty="0">
                <a:solidFill>
                  <a:srgbClr val="FFFFFF"/>
                </a:solidFill>
              </a:rPr>
              <a:t>Is it feasible?</a:t>
            </a:r>
          </a:p>
        </p:txBody>
      </p:sp>
      <p:pic>
        <p:nvPicPr>
          <p:cNvPr id="4" name="Εικόνα 3">
            <a:extLst>
              <a:ext uri="{FF2B5EF4-FFF2-40B4-BE49-F238E27FC236}">
                <a16:creationId xmlns:a16="http://schemas.microsoft.com/office/drawing/2014/main" id="{9E3BFAFB-5480-4B89-9574-91A2175559C6}"/>
              </a:ext>
            </a:extLst>
          </p:cNvPr>
          <p:cNvPicPr>
            <a:picLocks noChangeAspect="1"/>
          </p:cNvPicPr>
          <p:nvPr/>
        </p:nvPicPr>
        <p:blipFill>
          <a:blip r:embed="rId3"/>
          <a:stretch>
            <a:fillRect/>
          </a:stretch>
        </p:blipFill>
        <p:spPr>
          <a:xfrm>
            <a:off x="6379634" y="2773680"/>
            <a:ext cx="2462035" cy="35292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a:extLst>
              <a:ext uri="{FF2B5EF4-FFF2-40B4-BE49-F238E27FC236}">
                <a16:creationId xmlns:a16="http://schemas.microsoft.com/office/drawing/2014/main" id="{46EDDCE0-C1AC-7FE9-70D2-2A5A1562C708}"/>
              </a:ext>
            </a:extLst>
          </p:cNvPr>
          <p:cNvSpPr txBox="1"/>
          <p:nvPr/>
        </p:nvSpPr>
        <p:spPr>
          <a:xfrm>
            <a:off x="54286" y="6400800"/>
            <a:ext cx="4699262" cy="369332"/>
          </a:xfrm>
          <a:prstGeom prst="rect">
            <a:avLst/>
          </a:prstGeom>
          <a:noFill/>
        </p:spPr>
        <p:txBody>
          <a:bodyPr wrap="square">
            <a:spAutoFit/>
          </a:bodyPr>
          <a:lstStyle/>
          <a:p>
            <a:r>
              <a:rPr lang="el-GR" dirty="0">
                <a:hlinkClick r:id="rId4"/>
              </a:rPr>
              <a:t>https://eeb.org/library/decoupling-debunked/</a:t>
            </a:r>
            <a:r>
              <a:rPr lang="en-US" dirty="0"/>
              <a:t> </a:t>
            </a:r>
            <a:endParaRPr lang="el-GR" dirty="0"/>
          </a:p>
        </p:txBody>
      </p:sp>
    </p:spTree>
    <p:extLst>
      <p:ext uri="{BB962C8B-B14F-4D97-AF65-F5344CB8AC3E}">
        <p14:creationId xmlns:p14="http://schemas.microsoft.com/office/powerpoint/2010/main" val="26907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676AADB-9824-4F27-9AFD-947BB6B69433}"/>
              </a:ext>
            </a:extLst>
          </p:cNvPr>
          <p:cNvPicPr>
            <a:picLocks noChangeAspect="1"/>
          </p:cNvPicPr>
          <p:nvPr/>
        </p:nvPicPr>
        <p:blipFill>
          <a:blip r:embed="rId2"/>
          <a:stretch>
            <a:fillRect/>
          </a:stretch>
        </p:blipFill>
        <p:spPr>
          <a:xfrm>
            <a:off x="617898" y="395869"/>
            <a:ext cx="7961113" cy="3057751"/>
          </a:xfrm>
          <a:prstGeom prst="rect">
            <a:avLst/>
          </a:prstGeom>
          <a:ln>
            <a:noFill/>
          </a:ln>
          <a:effectLst>
            <a:outerShdw blurRad="292100" dist="139700" dir="2700000" algn="tl" rotWithShape="0">
              <a:srgbClr val="333333">
                <a:alpha val="65000"/>
              </a:srgbClr>
            </a:outerShdw>
          </a:effectLst>
        </p:spPr>
      </p:pic>
      <p:pic>
        <p:nvPicPr>
          <p:cNvPr id="4" name="Εικόνα 3">
            <a:extLst>
              <a:ext uri="{FF2B5EF4-FFF2-40B4-BE49-F238E27FC236}">
                <a16:creationId xmlns:a16="http://schemas.microsoft.com/office/drawing/2014/main" id="{10C0163B-95BA-492B-A584-05278335A274}"/>
              </a:ext>
            </a:extLst>
          </p:cNvPr>
          <p:cNvPicPr>
            <a:picLocks noChangeAspect="1"/>
          </p:cNvPicPr>
          <p:nvPr/>
        </p:nvPicPr>
        <p:blipFill>
          <a:blip r:embed="rId3"/>
          <a:stretch>
            <a:fillRect/>
          </a:stretch>
        </p:blipFill>
        <p:spPr>
          <a:xfrm>
            <a:off x="442481" y="3620383"/>
            <a:ext cx="8311942" cy="2841750"/>
          </a:xfrm>
          <a:prstGeom prst="rect">
            <a:avLst/>
          </a:prstGeom>
          <a:ln>
            <a:noFill/>
          </a:ln>
          <a:effectLst>
            <a:outerShdw blurRad="292100" dist="139700" dir="2700000" algn="tl" rotWithShape="0">
              <a:srgbClr val="333333">
                <a:alpha val="65000"/>
              </a:srgbClr>
            </a:outerShdw>
          </a:effectLst>
        </p:spPr>
      </p:pic>
      <p:pic>
        <p:nvPicPr>
          <p:cNvPr id="5" name="Εικόνα 4">
            <a:extLst>
              <a:ext uri="{FF2B5EF4-FFF2-40B4-BE49-F238E27FC236}">
                <a16:creationId xmlns:a16="http://schemas.microsoft.com/office/drawing/2014/main" id="{DD66D0FF-CBB5-4B1D-A1EE-DDAD8AEE23A5}"/>
              </a:ext>
            </a:extLst>
          </p:cNvPr>
          <p:cNvPicPr>
            <a:picLocks noChangeAspect="1"/>
          </p:cNvPicPr>
          <p:nvPr/>
        </p:nvPicPr>
        <p:blipFill>
          <a:blip r:embed="rId4"/>
          <a:stretch>
            <a:fillRect/>
          </a:stretch>
        </p:blipFill>
        <p:spPr>
          <a:xfrm>
            <a:off x="186641" y="609602"/>
            <a:ext cx="8770718" cy="5562599"/>
          </a:xfrm>
          <a:prstGeom prst="rect">
            <a:avLst/>
          </a:prstGeom>
          <a:ln>
            <a:noFill/>
          </a:ln>
          <a:effectLst>
            <a:outerShdw blurRad="292100" dist="139700" dir="2700000" algn="tl" rotWithShape="0">
              <a:srgbClr val="333333">
                <a:alpha val="65000"/>
              </a:srgbClr>
            </a:outerShdw>
          </a:effectLst>
        </p:spPr>
      </p:pic>
      <p:pic>
        <p:nvPicPr>
          <p:cNvPr id="6" name="Εικόνα 5">
            <a:extLst>
              <a:ext uri="{FF2B5EF4-FFF2-40B4-BE49-F238E27FC236}">
                <a16:creationId xmlns:a16="http://schemas.microsoft.com/office/drawing/2014/main" id="{4F898D37-331E-41E9-80BE-C8D26CD7C314}"/>
              </a:ext>
            </a:extLst>
          </p:cNvPr>
          <p:cNvPicPr>
            <a:picLocks noChangeAspect="1"/>
          </p:cNvPicPr>
          <p:nvPr/>
        </p:nvPicPr>
        <p:blipFill>
          <a:blip r:embed="rId5"/>
          <a:stretch>
            <a:fillRect/>
          </a:stretch>
        </p:blipFill>
        <p:spPr>
          <a:xfrm>
            <a:off x="38215" y="307126"/>
            <a:ext cx="9067573" cy="6243751"/>
          </a:xfrm>
          <a:prstGeom prst="rect">
            <a:avLst/>
          </a:prstGeom>
          <a:ln>
            <a:noFill/>
          </a:ln>
          <a:effectLst>
            <a:outerShdw blurRad="292100" dist="139700" dir="2700000" algn="tl" rotWithShape="0">
              <a:srgbClr val="333333">
                <a:alpha val="65000"/>
              </a:srgbClr>
            </a:outerShdw>
          </a:effectLst>
        </p:spPr>
      </p:pic>
      <p:pic>
        <p:nvPicPr>
          <p:cNvPr id="8" name="Εικόνα 7">
            <a:extLst>
              <a:ext uri="{FF2B5EF4-FFF2-40B4-BE49-F238E27FC236}">
                <a16:creationId xmlns:a16="http://schemas.microsoft.com/office/drawing/2014/main" id="{4FFAFA9D-D9EA-4938-A76E-71A2452DFCF8}"/>
              </a:ext>
            </a:extLst>
          </p:cNvPr>
          <p:cNvPicPr>
            <a:picLocks noChangeAspect="1"/>
          </p:cNvPicPr>
          <p:nvPr/>
        </p:nvPicPr>
        <p:blipFill>
          <a:blip r:embed="rId6"/>
          <a:stretch>
            <a:fillRect/>
          </a:stretch>
        </p:blipFill>
        <p:spPr>
          <a:xfrm>
            <a:off x="278121" y="1696730"/>
            <a:ext cx="8753452" cy="29879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01258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C015F672-E930-4898-B4A0-BFC6C5C90DCB}"/>
              </a:ext>
            </a:extLst>
          </p:cNvPr>
          <p:cNvSpPr>
            <a:spLocks noGrp="1"/>
          </p:cNvSpPr>
          <p:nvPr>
            <p:ph type="title"/>
          </p:nvPr>
        </p:nvSpPr>
        <p:spPr>
          <a:xfrm>
            <a:off x="480061" y="2053641"/>
            <a:ext cx="2751871" cy="2760098"/>
          </a:xfrm>
        </p:spPr>
        <p:txBody>
          <a:bodyPr>
            <a:normAutofit fontScale="90000"/>
          </a:bodyPr>
          <a:lstStyle/>
          <a:p>
            <a:r>
              <a:rPr lang="en-US" sz="3700" b="1" dirty="0">
                <a:solidFill>
                  <a:srgbClr val="FFFFFF"/>
                </a:solidFill>
              </a:rPr>
              <a:t>5. Environmental Kuznets Curve (EKCs) Hypothesis</a:t>
            </a:r>
            <a:br>
              <a:rPr lang="en-US" sz="3700" b="1" dirty="0">
                <a:solidFill>
                  <a:srgbClr val="FFFFFF"/>
                </a:solidFill>
              </a:rPr>
            </a:br>
            <a:br>
              <a:rPr lang="en-US" sz="3700" b="1" dirty="0">
                <a:solidFill>
                  <a:srgbClr val="FFFFFF"/>
                </a:solidFill>
              </a:rPr>
            </a:br>
            <a:endParaRPr lang="el-GR" sz="3700" b="1" dirty="0">
              <a:solidFill>
                <a:srgbClr val="FFFFFF"/>
              </a:solidFill>
            </a:endParaRPr>
          </a:p>
        </p:txBody>
      </p:sp>
      <p:sp>
        <p:nvSpPr>
          <p:cNvPr id="4" name="Θέση περιεχομένου 3">
            <a:extLst>
              <a:ext uri="{FF2B5EF4-FFF2-40B4-BE49-F238E27FC236}">
                <a16:creationId xmlns:a16="http://schemas.microsoft.com/office/drawing/2014/main" id="{AEA7C86E-AFB0-4E86-A78A-A4698EAC12A7}"/>
              </a:ext>
            </a:extLst>
          </p:cNvPr>
          <p:cNvSpPr>
            <a:spLocks noGrp="1"/>
          </p:cNvSpPr>
          <p:nvPr>
            <p:ph idx="1"/>
          </p:nvPr>
        </p:nvSpPr>
        <p:spPr>
          <a:xfrm>
            <a:off x="3711989" y="304800"/>
            <a:ext cx="4951952" cy="6400800"/>
          </a:xfrm>
        </p:spPr>
        <p:txBody>
          <a:bodyPr>
            <a:normAutofit fontScale="92500" lnSpcReduction="10000"/>
          </a:bodyPr>
          <a:lstStyle/>
          <a:p>
            <a:r>
              <a:rPr lang="en-US" sz="3000" dirty="0"/>
              <a:t>The environmental Kuznets curve is a hypothesized relationship between environmental quality and economic development: various indicators of environmental degradation tend to get worse as modern economic growth occurs until average income reaches a certain point over the course of development.</a:t>
            </a:r>
          </a:p>
          <a:p>
            <a:r>
              <a:rPr lang="en-US" sz="3000" dirty="0"/>
              <a:t>The EKC suggests, in sum, that "the solution to pollution is economic growth.“</a:t>
            </a:r>
          </a:p>
          <a:p>
            <a:endParaRPr lang="en-US" dirty="0"/>
          </a:p>
          <a:p>
            <a:r>
              <a:rPr lang="en-US" sz="2200" i="1" dirty="0"/>
              <a:t>Source: Wikipedia</a:t>
            </a:r>
            <a:endParaRPr lang="el-GR" sz="2200" i="1" dirty="0"/>
          </a:p>
        </p:txBody>
      </p:sp>
    </p:spTree>
    <p:extLst>
      <p:ext uri="{BB962C8B-B14F-4D97-AF65-F5344CB8AC3E}">
        <p14:creationId xmlns:p14="http://schemas.microsoft.com/office/powerpoint/2010/main" val="3855450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15F672-E930-4898-B4A0-BFC6C5C90DCB}"/>
              </a:ext>
            </a:extLst>
          </p:cNvPr>
          <p:cNvSpPr>
            <a:spLocks noGrp="1"/>
          </p:cNvSpPr>
          <p:nvPr>
            <p:ph type="title"/>
          </p:nvPr>
        </p:nvSpPr>
        <p:spPr>
          <a:xfrm>
            <a:off x="480061" y="2053641"/>
            <a:ext cx="2751871" cy="2760098"/>
          </a:xfrm>
        </p:spPr>
        <p:txBody>
          <a:bodyPr>
            <a:normAutofit fontScale="90000"/>
          </a:bodyPr>
          <a:lstStyle/>
          <a:p>
            <a:r>
              <a:rPr lang="en-US" sz="3700" b="1" dirty="0">
                <a:solidFill>
                  <a:srgbClr val="FFFFFF"/>
                </a:solidFill>
              </a:rPr>
              <a:t>4. Environmental Kuznets Curves’ (EKCs) Hypothesis</a:t>
            </a:r>
            <a:br>
              <a:rPr lang="en-US" sz="3700" b="1" dirty="0">
                <a:solidFill>
                  <a:srgbClr val="FFFFFF"/>
                </a:solidFill>
              </a:rPr>
            </a:br>
            <a:br>
              <a:rPr lang="en-US" sz="3700" b="1" dirty="0">
                <a:solidFill>
                  <a:srgbClr val="FFFFFF"/>
                </a:solidFill>
              </a:rPr>
            </a:br>
            <a:endParaRPr lang="el-GR" sz="3700" b="1" dirty="0">
              <a:solidFill>
                <a:srgbClr val="FFFFFF"/>
              </a:solidFill>
            </a:endParaRPr>
          </a:p>
        </p:txBody>
      </p:sp>
      <p:pic>
        <p:nvPicPr>
          <p:cNvPr id="5" name="Picture 2" descr="Αποτέλεσμα εικόνας για environmental kuznet curve empirical evidence">
            <a:extLst>
              <a:ext uri="{FF2B5EF4-FFF2-40B4-BE49-F238E27FC236}">
                <a16:creationId xmlns:a16="http://schemas.microsoft.com/office/drawing/2014/main" id="{A96B6D4A-1823-4C38-9B5F-363D0C69B5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1" y="142212"/>
            <a:ext cx="8282941" cy="66531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C8E0AF1-A7EF-4CAD-8FB3-786BF5AAE5D4}"/>
              </a:ext>
            </a:extLst>
          </p:cNvPr>
          <p:cNvSpPr txBox="1"/>
          <p:nvPr/>
        </p:nvSpPr>
        <p:spPr>
          <a:xfrm>
            <a:off x="5562602" y="381000"/>
            <a:ext cx="3583745" cy="369332"/>
          </a:xfrm>
          <a:prstGeom prst="rect">
            <a:avLst/>
          </a:prstGeom>
          <a:noFill/>
        </p:spPr>
        <p:txBody>
          <a:bodyPr wrap="square" rtlCol="0">
            <a:spAutoFit/>
          </a:bodyPr>
          <a:lstStyle/>
          <a:p>
            <a:r>
              <a:rPr lang="en-US" i="1" dirty="0"/>
              <a:t>Source: </a:t>
            </a:r>
            <a:r>
              <a:rPr lang="en-US" i="1" dirty="0" err="1"/>
              <a:t>Kaika</a:t>
            </a:r>
            <a:r>
              <a:rPr lang="en-US" i="1" dirty="0"/>
              <a:t> &amp; </a:t>
            </a:r>
            <a:r>
              <a:rPr lang="en-US" i="1" dirty="0" err="1"/>
              <a:t>Zervas</a:t>
            </a:r>
            <a:r>
              <a:rPr lang="en-US" i="1" dirty="0"/>
              <a:t>, 2013</a:t>
            </a:r>
            <a:endParaRPr lang="el-GR" i="1" dirty="0"/>
          </a:p>
        </p:txBody>
      </p:sp>
    </p:spTree>
    <p:extLst>
      <p:ext uri="{BB962C8B-B14F-4D97-AF65-F5344CB8AC3E}">
        <p14:creationId xmlns:p14="http://schemas.microsoft.com/office/powerpoint/2010/main" val="2042822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A431E169-6AA1-4FCF-B84E-1CE5D28545A3}"/>
              </a:ext>
            </a:extLst>
          </p:cNvPr>
          <p:cNvPicPr>
            <a:picLocks noChangeAspect="1"/>
          </p:cNvPicPr>
          <p:nvPr/>
        </p:nvPicPr>
        <p:blipFill>
          <a:blip r:embed="rId2"/>
          <a:stretch>
            <a:fillRect/>
          </a:stretch>
        </p:blipFill>
        <p:spPr>
          <a:xfrm>
            <a:off x="2819155" y="2161998"/>
            <a:ext cx="3505689" cy="2534004"/>
          </a:xfrm>
          <a:prstGeom prst="rect">
            <a:avLst/>
          </a:prstGeom>
        </p:spPr>
      </p:pic>
      <p:sp>
        <p:nvSpPr>
          <p:cNvPr id="2" name="Τίτλος 1">
            <a:extLst>
              <a:ext uri="{FF2B5EF4-FFF2-40B4-BE49-F238E27FC236}">
                <a16:creationId xmlns:a16="http://schemas.microsoft.com/office/drawing/2014/main" id="{57ABA843-5408-4842-B4DD-B83E9E91A57D}"/>
              </a:ext>
            </a:extLst>
          </p:cNvPr>
          <p:cNvSpPr>
            <a:spLocks noGrp="1"/>
          </p:cNvSpPr>
          <p:nvPr>
            <p:ph type="title"/>
          </p:nvPr>
        </p:nvSpPr>
        <p:spPr>
          <a:xfrm>
            <a:off x="628649" y="291090"/>
            <a:ext cx="7886699" cy="932688"/>
          </a:xfrm>
        </p:spPr>
        <p:txBody>
          <a:bodyPr vert="horz" lIns="91440" tIns="45720" rIns="91440" bIns="45720" rtlCol="0" anchor="b">
            <a:normAutofit/>
          </a:bodyPr>
          <a:lstStyle/>
          <a:p>
            <a:pPr algn="ctr"/>
            <a:r>
              <a:rPr lang="en-US" sz="4200" b="1" kern="1200" dirty="0">
                <a:solidFill>
                  <a:schemeClr val="tx2"/>
                </a:solidFill>
                <a:latin typeface="+mj-lt"/>
                <a:ea typeface="+mj-ea"/>
                <a:cs typeface="+mj-cs"/>
              </a:rPr>
              <a:t>D. Meadows, 1998</a:t>
            </a:r>
          </a:p>
        </p:txBody>
      </p:sp>
      <p:pic>
        <p:nvPicPr>
          <p:cNvPr id="4" name="Εικόνα 3">
            <a:extLst>
              <a:ext uri="{FF2B5EF4-FFF2-40B4-BE49-F238E27FC236}">
                <a16:creationId xmlns:a16="http://schemas.microsoft.com/office/drawing/2014/main" id="{4C3196B4-4727-460C-8312-DFB56CE3896B}"/>
              </a:ext>
            </a:extLst>
          </p:cNvPr>
          <p:cNvPicPr>
            <a:picLocks noChangeAspect="1"/>
          </p:cNvPicPr>
          <p:nvPr/>
        </p:nvPicPr>
        <p:blipFill>
          <a:blip r:embed="rId2"/>
          <a:stretch>
            <a:fillRect/>
          </a:stretch>
        </p:blipFill>
        <p:spPr>
          <a:xfrm>
            <a:off x="1342077" y="1600200"/>
            <a:ext cx="6459846" cy="46693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07899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A21DF938-C878-4B21-B5D2-5A351ECB8239}"/>
              </a:ext>
            </a:extLst>
          </p:cNvPr>
          <p:cNvSpPr>
            <a:spLocks noGrp="1"/>
          </p:cNvSpPr>
          <p:nvPr>
            <p:ph type="title"/>
          </p:nvPr>
        </p:nvSpPr>
        <p:spPr>
          <a:xfrm>
            <a:off x="480061" y="2053641"/>
            <a:ext cx="2751871" cy="2760098"/>
          </a:xfrm>
        </p:spPr>
        <p:txBody>
          <a:bodyPr>
            <a:normAutofit/>
          </a:bodyPr>
          <a:lstStyle/>
          <a:p>
            <a:r>
              <a:rPr lang="en-US" sz="3100" b="1" dirty="0">
                <a:solidFill>
                  <a:srgbClr val="FFFFFF"/>
                </a:solidFill>
              </a:rPr>
              <a:t>5. Environmental Kuznets Curve (EKCs) Hypothesis</a:t>
            </a:r>
            <a:br>
              <a:rPr lang="en-US" sz="3100" b="1" dirty="0">
                <a:solidFill>
                  <a:srgbClr val="FFFFFF"/>
                </a:solidFill>
              </a:rPr>
            </a:br>
            <a:endParaRPr lang="el-GR" sz="3100" dirty="0">
              <a:solidFill>
                <a:srgbClr val="FFFFFF"/>
              </a:solidFill>
            </a:endParaRPr>
          </a:p>
        </p:txBody>
      </p:sp>
      <p:sp>
        <p:nvSpPr>
          <p:cNvPr id="3" name="Θέση περιεχομένου 2">
            <a:extLst>
              <a:ext uri="{FF2B5EF4-FFF2-40B4-BE49-F238E27FC236}">
                <a16:creationId xmlns:a16="http://schemas.microsoft.com/office/drawing/2014/main" id="{A081B785-B047-445A-BC51-66CE8FC08BE6}"/>
              </a:ext>
            </a:extLst>
          </p:cNvPr>
          <p:cNvSpPr>
            <a:spLocks noGrp="1"/>
          </p:cNvSpPr>
          <p:nvPr>
            <p:ph idx="1"/>
          </p:nvPr>
        </p:nvSpPr>
        <p:spPr>
          <a:xfrm>
            <a:off x="3945437" y="801866"/>
            <a:ext cx="4859837" cy="5903734"/>
          </a:xfrm>
        </p:spPr>
        <p:txBody>
          <a:bodyPr anchor="ctr">
            <a:normAutofit fontScale="47500" lnSpcReduction="20000"/>
          </a:bodyPr>
          <a:lstStyle/>
          <a:p>
            <a:pPr marL="0" indent="0" algn="just">
              <a:buNone/>
            </a:pPr>
            <a:r>
              <a:rPr lang="en-US" sz="4400" dirty="0">
                <a:solidFill>
                  <a:srgbClr val="000000"/>
                </a:solidFill>
              </a:rPr>
              <a:t>There is empirical evidence supporting the inverted U-shaped curve as per capita income and/or GDP rise  for e.g. water indicators, air pollution (</a:t>
            </a:r>
            <a:r>
              <a:rPr lang="en-US" sz="4400" dirty="0" err="1">
                <a:solidFill>
                  <a:srgbClr val="000000"/>
                </a:solidFill>
              </a:rPr>
              <a:t>CfCs</a:t>
            </a:r>
            <a:r>
              <a:rPr lang="en-US" sz="4400" dirty="0">
                <a:solidFill>
                  <a:srgbClr val="000000"/>
                </a:solidFill>
              </a:rPr>
              <a:t> and CO2), deforestation and ecological footprint.</a:t>
            </a:r>
          </a:p>
          <a:p>
            <a:pPr marL="0" indent="0" algn="just">
              <a:buNone/>
            </a:pPr>
            <a:endParaRPr lang="en-US" sz="4400" dirty="0">
              <a:solidFill>
                <a:srgbClr val="000000"/>
              </a:solidFill>
            </a:endParaRPr>
          </a:p>
          <a:p>
            <a:pPr marL="0" indent="0" algn="just">
              <a:buNone/>
            </a:pPr>
            <a:endParaRPr lang="en-US" sz="4400" dirty="0">
              <a:solidFill>
                <a:srgbClr val="000000"/>
              </a:solidFill>
            </a:endParaRPr>
          </a:p>
          <a:p>
            <a:pPr algn="just"/>
            <a:r>
              <a:rPr lang="en-US" sz="4400" dirty="0">
                <a:solidFill>
                  <a:srgbClr val="000000"/>
                </a:solidFill>
              </a:rPr>
              <a:t>Resources consumption (e.g. Energy)</a:t>
            </a:r>
          </a:p>
          <a:p>
            <a:pPr algn="just"/>
            <a:r>
              <a:rPr lang="en-US" sz="4400" dirty="0">
                <a:solidFill>
                  <a:srgbClr val="000000"/>
                </a:solidFill>
              </a:rPr>
              <a:t>Land use</a:t>
            </a:r>
          </a:p>
          <a:p>
            <a:pPr algn="just"/>
            <a:r>
              <a:rPr lang="en-US" sz="4400" dirty="0">
                <a:solidFill>
                  <a:srgbClr val="000000"/>
                </a:solidFill>
              </a:rPr>
              <a:t>Fisheries</a:t>
            </a:r>
          </a:p>
          <a:p>
            <a:pPr algn="just"/>
            <a:r>
              <a:rPr lang="en-US" sz="4400" dirty="0">
                <a:solidFill>
                  <a:srgbClr val="000000"/>
                </a:solidFill>
              </a:rPr>
              <a:t>Soil fertility</a:t>
            </a:r>
          </a:p>
          <a:p>
            <a:pPr algn="just"/>
            <a:r>
              <a:rPr lang="en-US" sz="4400" dirty="0">
                <a:solidFill>
                  <a:srgbClr val="000000"/>
                </a:solidFill>
              </a:rPr>
              <a:t>Ecosystem services</a:t>
            </a:r>
          </a:p>
          <a:p>
            <a:pPr algn="just"/>
            <a:endParaRPr lang="en-US" sz="2400" dirty="0">
              <a:solidFill>
                <a:srgbClr val="000000"/>
              </a:solidFill>
            </a:endParaRPr>
          </a:p>
          <a:p>
            <a:pPr algn="just"/>
            <a:endParaRPr lang="en-US" sz="2400" dirty="0">
              <a:solidFill>
                <a:srgbClr val="000000"/>
              </a:solidFill>
            </a:endParaRPr>
          </a:p>
          <a:p>
            <a:pPr algn="just"/>
            <a:endParaRPr lang="en-US" sz="2400" dirty="0">
              <a:solidFill>
                <a:srgbClr val="000000"/>
              </a:solidFill>
            </a:endParaRPr>
          </a:p>
          <a:p>
            <a:pPr marL="0" indent="0">
              <a:buNone/>
            </a:pPr>
            <a:r>
              <a:rPr lang="en-US" sz="3500" i="1" dirty="0">
                <a:solidFill>
                  <a:srgbClr val="000000"/>
                </a:solidFill>
              </a:rPr>
              <a:t>See more here: </a:t>
            </a:r>
            <a:r>
              <a:rPr lang="en-US" sz="3500" i="1" dirty="0">
                <a:solidFill>
                  <a:srgbClr val="000000"/>
                </a:solidFill>
                <a:hlinkClick r:id="rId3"/>
              </a:rPr>
              <a:t>https://ccep.crawford.anu.edu.au/sites/default/files/publication/ccep_crawford_anu_edu_au/2014-06/ccep1404.pdf</a:t>
            </a:r>
            <a:r>
              <a:rPr lang="en-US" sz="3500" i="1" dirty="0">
                <a:solidFill>
                  <a:srgbClr val="000000"/>
                </a:solidFill>
              </a:rPr>
              <a:t>   </a:t>
            </a:r>
          </a:p>
          <a:p>
            <a:pPr marL="0" indent="0">
              <a:buNone/>
            </a:pPr>
            <a:r>
              <a:rPr lang="en-US" sz="3500" dirty="0">
                <a:solidFill>
                  <a:srgbClr val="000000"/>
                </a:solidFill>
              </a:rPr>
              <a:t> </a:t>
            </a:r>
            <a:r>
              <a:rPr lang="en-US" sz="3500" dirty="0">
                <a:solidFill>
                  <a:srgbClr val="000000"/>
                </a:solidFill>
                <a:hlinkClick r:id="rId4"/>
              </a:rPr>
              <a:t>https://steadystate.org/wp-content/uploads/Stern_KuznetsCurve.pdf</a:t>
            </a:r>
            <a:r>
              <a:rPr lang="en-US" sz="3500" dirty="0">
                <a:solidFill>
                  <a:srgbClr val="000000"/>
                </a:solidFill>
              </a:rPr>
              <a:t> </a:t>
            </a:r>
            <a:endParaRPr lang="el-GR" sz="2100" dirty="0">
              <a:solidFill>
                <a:srgbClr val="000000"/>
              </a:solidFill>
            </a:endParaRPr>
          </a:p>
        </p:txBody>
      </p:sp>
      <p:pic>
        <p:nvPicPr>
          <p:cNvPr id="9" name="Γραφικό 8" descr="Σημάδι ελέγχου">
            <a:extLst>
              <a:ext uri="{FF2B5EF4-FFF2-40B4-BE49-F238E27FC236}">
                <a16:creationId xmlns:a16="http://schemas.microsoft.com/office/drawing/2014/main" id="{B537C739-D42B-4011-A12C-37A9AAD08A3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9347" y="344666"/>
            <a:ext cx="914400" cy="914400"/>
          </a:xfrm>
          <a:prstGeom prst="rect">
            <a:avLst/>
          </a:prstGeom>
        </p:spPr>
      </p:pic>
      <p:pic>
        <p:nvPicPr>
          <p:cNvPr id="7" name="Γραφικό 6" descr="Κλείσιμο">
            <a:extLst>
              <a:ext uri="{FF2B5EF4-FFF2-40B4-BE49-F238E27FC236}">
                <a16:creationId xmlns:a16="http://schemas.microsoft.com/office/drawing/2014/main" id="{B4F5430B-6506-4394-BD96-DB101E14DCE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42935" y="3144133"/>
            <a:ext cx="914400" cy="914400"/>
          </a:xfrm>
          <a:prstGeom prst="rect">
            <a:avLst/>
          </a:prstGeom>
        </p:spPr>
      </p:pic>
    </p:spTree>
    <p:extLst>
      <p:ext uri="{BB962C8B-B14F-4D97-AF65-F5344CB8AC3E}">
        <p14:creationId xmlns:p14="http://schemas.microsoft.com/office/powerpoint/2010/main" val="281156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500"/>
                                        <p:tgtEl>
                                          <p:spTgt spid="3">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2" end="12"/>
                                            </p:txEl>
                                          </p:spTgt>
                                        </p:tgtEl>
                                        <p:attrNameLst>
                                          <p:attrName>style.visibility</p:attrName>
                                        </p:attrNameLst>
                                      </p:cBhvr>
                                      <p:to>
                                        <p:strVal val="visible"/>
                                      </p:to>
                                    </p:set>
                                    <p:animEffect transition="in" filter="fade">
                                      <p:cBhvr>
                                        <p:cTn id="3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C015F672-E930-4898-B4A0-BFC6C5C90DCB}"/>
              </a:ext>
            </a:extLst>
          </p:cNvPr>
          <p:cNvSpPr>
            <a:spLocks noGrp="1"/>
          </p:cNvSpPr>
          <p:nvPr>
            <p:ph type="title"/>
          </p:nvPr>
        </p:nvSpPr>
        <p:spPr>
          <a:xfrm>
            <a:off x="304802" y="2133600"/>
            <a:ext cx="2751871" cy="2760098"/>
          </a:xfrm>
        </p:spPr>
        <p:txBody>
          <a:bodyPr>
            <a:normAutofit/>
          </a:bodyPr>
          <a:lstStyle/>
          <a:p>
            <a:r>
              <a:rPr lang="en-US" b="1" dirty="0">
                <a:solidFill>
                  <a:srgbClr val="FFFFFF"/>
                </a:solidFill>
              </a:rPr>
              <a:t>6. The Kaya Identity</a:t>
            </a:r>
            <a:endParaRPr lang="el-GR" b="1" dirty="0">
              <a:solidFill>
                <a:srgbClr val="FFFFFF"/>
              </a:solidFill>
            </a:endParaRPr>
          </a:p>
        </p:txBody>
      </p:sp>
      <p:sp>
        <p:nvSpPr>
          <p:cNvPr id="4" name="Θέση περιεχομένου 3">
            <a:extLst>
              <a:ext uri="{FF2B5EF4-FFF2-40B4-BE49-F238E27FC236}">
                <a16:creationId xmlns:a16="http://schemas.microsoft.com/office/drawing/2014/main" id="{AEA7C86E-AFB0-4E86-A78A-A4698EAC12A7}"/>
              </a:ext>
            </a:extLst>
          </p:cNvPr>
          <p:cNvSpPr>
            <a:spLocks noGrp="1"/>
          </p:cNvSpPr>
          <p:nvPr>
            <p:ph idx="1"/>
          </p:nvPr>
        </p:nvSpPr>
        <p:spPr>
          <a:xfrm>
            <a:off x="4038600" y="381000"/>
            <a:ext cx="4800600" cy="6019800"/>
          </a:xfrm>
        </p:spPr>
        <p:txBody>
          <a:bodyPr anchor="ctr">
            <a:normAutofit/>
          </a:bodyPr>
          <a:lstStyle/>
          <a:p>
            <a:pPr marL="0" indent="0">
              <a:buNone/>
            </a:pPr>
            <a:r>
              <a:rPr lang="en-US" sz="3200" dirty="0">
                <a:solidFill>
                  <a:srgbClr val="000000"/>
                </a:solidFill>
              </a:rPr>
              <a:t>The total emission level of the greenhouse gas CO</a:t>
            </a:r>
            <a:r>
              <a:rPr lang="en-US" sz="2400" dirty="0">
                <a:solidFill>
                  <a:srgbClr val="000000"/>
                </a:solidFill>
              </a:rPr>
              <a:t>2</a:t>
            </a:r>
            <a:r>
              <a:rPr lang="en-US" sz="3200" dirty="0">
                <a:solidFill>
                  <a:srgbClr val="000000"/>
                </a:solidFill>
              </a:rPr>
              <a:t> can be expressed as the product of 4 factors: </a:t>
            </a:r>
          </a:p>
          <a:p>
            <a:pPr marL="514350" indent="-514350">
              <a:buFont typeface="+mj-lt"/>
              <a:buAutoNum type="arabicPeriod"/>
            </a:pPr>
            <a:r>
              <a:rPr lang="en-US" sz="3200" dirty="0">
                <a:solidFill>
                  <a:srgbClr val="000000"/>
                </a:solidFill>
              </a:rPr>
              <a:t>human population, </a:t>
            </a:r>
          </a:p>
          <a:p>
            <a:pPr marL="514350" indent="-514350">
              <a:buFont typeface="+mj-lt"/>
              <a:buAutoNum type="arabicPeriod"/>
            </a:pPr>
            <a:r>
              <a:rPr lang="en-US" sz="3200" dirty="0">
                <a:solidFill>
                  <a:srgbClr val="000000"/>
                </a:solidFill>
              </a:rPr>
              <a:t>GDP per capita, </a:t>
            </a:r>
          </a:p>
          <a:p>
            <a:pPr marL="514350" indent="-514350">
              <a:buFont typeface="+mj-lt"/>
              <a:buAutoNum type="arabicPeriod"/>
            </a:pPr>
            <a:r>
              <a:rPr lang="en-US" sz="3200" dirty="0">
                <a:solidFill>
                  <a:srgbClr val="000000"/>
                </a:solidFill>
              </a:rPr>
              <a:t>energy intensity (per unit of GDP), </a:t>
            </a:r>
          </a:p>
          <a:p>
            <a:pPr marL="514350" indent="-514350">
              <a:buFont typeface="+mj-lt"/>
              <a:buAutoNum type="arabicPeriod"/>
            </a:pPr>
            <a:r>
              <a:rPr lang="en-US" sz="3200" dirty="0">
                <a:solidFill>
                  <a:srgbClr val="000000"/>
                </a:solidFill>
              </a:rPr>
              <a:t>carbon intensity (emissions per unit of energy consumed)</a:t>
            </a:r>
          </a:p>
        </p:txBody>
      </p:sp>
    </p:spTree>
    <p:extLst>
      <p:ext uri="{BB962C8B-B14F-4D97-AF65-F5344CB8AC3E}">
        <p14:creationId xmlns:p14="http://schemas.microsoft.com/office/powerpoint/2010/main" val="3712207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E921DFF-3001-46B5-95D2-66CA060F4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28"/>
            <a:ext cx="4211156" cy="680290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EA93698-222B-47A7-8E9B-667FAC9906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52CC56DD-6A24-47D8-AB13-454AFBB3E811}"/>
              </a:ext>
            </a:extLst>
          </p:cNvPr>
          <p:cNvSpPr>
            <a:spLocks noGrp="1"/>
          </p:cNvSpPr>
          <p:nvPr>
            <p:ph type="title"/>
          </p:nvPr>
        </p:nvSpPr>
        <p:spPr>
          <a:xfrm>
            <a:off x="165068" y="591770"/>
            <a:ext cx="2751871" cy="2760098"/>
          </a:xfrm>
        </p:spPr>
        <p:txBody>
          <a:bodyPr>
            <a:normAutofit/>
          </a:bodyPr>
          <a:lstStyle/>
          <a:p>
            <a:r>
              <a:rPr lang="en-US" b="1" dirty="0">
                <a:solidFill>
                  <a:srgbClr val="FFFFFF"/>
                </a:solidFill>
              </a:rPr>
              <a:t>6. The Kaya </a:t>
            </a:r>
            <a:r>
              <a:rPr lang="en-US" b="1" dirty="0" err="1">
                <a:solidFill>
                  <a:srgbClr val="FFFFFF"/>
                </a:solidFill>
              </a:rPr>
              <a:t>Indentity</a:t>
            </a:r>
            <a:endParaRPr lang="el-GR" b="1" dirty="0">
              <a:solidFill>
                <a:srgbClr val="FFFFFF"/>
              </a:solidFill>
            </a:endParaRPr>
          </a:p>
        </p:txBody>
      </p:sp>
      <p:sp>
        <p:nvSpPr>
          <p:cNvPr id="16" name="Rectangle 15">
            <a:extLst>
              <a:ext uri="{FF2B5EF4-FFF2-40B4-BE49-F238E27FC236}">
                <a16:creationId xmlns:a16="http://schemas.microsoft.com/office/drawing/2014/main" id="{AFEDA996-5744-4A88-B0DD-EC49C6D87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4185" y="4079694"/>
            <a:ext cx="3733482" cy="1979514"/>
          </a:xfrm>
          <a:prstGeom prst="rect">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a:extLst>
              <a:ext uri="{FF2B5EF4-FFF2-40B4-BE49-F238E27FC236}">
                <a16:creationId xmlns:a16="http://schemas.microsoft.com/office/drawing/2014/main" id="{3042190D-9187-4118-B0F2-05877D154947}"/>
              </a:ext>
            </a:extLst>
          </p:cNvPr>
          <p:cNvPicPr>
            <a:picLocks noChangeAspect="1"/>
          </p:cNvPicPr>
          <p:nvPr/>
        </p:nvPicPr>
        <p:blipFill>
          <a:blip r:embed="rId3">
            <a:alphaModFix/>
          </a:blip>
          <a:stretch>
            <a:fillRect/>
          </a:stretch>
        </p:blipFill>
        <p:spPr>
          <a:xfrm>
            <a:off x="333646" y="4079694"/>
            <a:ext cx="8770461" cy="2063218"/>
          </a:xfrm>
          <a:prstGeom prst="rect">
            <a:avLst/>
          </a:prstGeom>
          <a:effectLst>
            <a:softEdge rad="0"/>
          </a:effectLst>
        </p:spPr>
      </p:pic>
      <p:pic>
        <p:nvPicPr>
          <p:cNvPr id="4" name="Θέση περιεχομένου 3">
            <a:extLst>
              <a:ext uri="{FF2B5EF4-FFF2-40B4-BE49-F238E27FC236}">
                <a16:creationId xmlns:a16="http://schemas.microsoft.com/office/drawing/2014/main" id="{131BBA89-4883-4C5C-92D5-9C17A0CA062E}"/>
              </a:ext>
            </a:extLst>
          </p:cNvPr>
          <p:cNvPicPr>
            <a:picLocks noChangeAspect="1"/>
          </p:cNvPicPr>
          <p:nvPr/>
        </p:nvPicPr>
        <p:blipFill>
          <a:blip r:embed="rId4">
            <a:alphaModFix/>
          </a:blip>
          <a:stretch>
            <a:fillRect/>
          </a:stretch>
        </p:blipFill>
        <p:spPr>
          <a:xfrm>
            <a:off x="344195" y="2707747"/>
            <a:ext cx="8813868" cy="1288245"/>
          </a:xfrm>
          <a:prstGeom prst="rect">
            <a:avLst/>
          </a:prstGeom>
          <a:ln>
            <a:noFill/>
          </a:ln>
          <a:effectLst>
            <a:softEdge rad="112500"/>
          </a:effectLst>
        </p:spPr>
      </p:pic>
      <p:sp>
        <p:nvSpPr>
          <p:cNvPr id="6" name="TextBox 5">
            <a:extLst>
              <a:ext uri="{FF2B5EF4-FFF2-40B4-BE49-F238E27FC236}">
                <a16:creationId xmlns:a16="http://schemas.microsoft.com/office/drawing/2014/main" id="{BC049ECB-1AE9-F12F-22D9-1B928A411ACE}"/>
              </a:ext>
            </a:extLst>
          </p:cNvPr>
          <p:cNvSpPr txBox="1"/>
          <p:nvPr/>
        </p:nvSpPr>
        <p:spPr>
          <a:xfrm>
            <a:off x="2224726" y="3108191"/>
            <a:ext cx="4619134" cy="646331"/>
          </a:xfrm>
          <a:prstGeom prst="rect">
            <a:avLst/>
          </a:prstGeom>
          <a:noFill/>
        </p:spPr>
        <p:txBody>
          <a:bodyPr wrap="square">
            <a:spAutoFit/>
          </a:bodyPr>
          <a:lstStyle/>
          <a:p>
            <a:r>
              <a:rPr lang="el-GR" dirty="0"/>
              <a:t>https://web.mit.edu/2.813/www/Class%20Slides%202008/IPAT%20Eq.pdf</a:t>
            </a:r>
          </a:p>
        </p:txBody>
      </p:sp>
    </p:spTree>
    <p:extLst>
      <p:ext uri="{BB962C8B-B14F-4D97-AF65-F5344CB8AC3E}">
        <p14:creationId xmlns:p14="http://schemas.microsoft.com/office/powerpoint/2010/main" val="22720554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E039B-E2BA-F33E-EE5C-F89136EA7882}"/>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49FC2C7D-4224-6FAE-0726-9CA1B54FAE43}"/>
              </a:ext>
            </a:extLst>
          </p:cNvPr>
          <p:cNvSpPr>
            <a:spLocks noGrp="1"/>
          </p:cNvSpPr>
          <p:nvPr>
            <p:ph type="title"/>
          </p:nvPr>
        </p:nvSpPr>
        <p:spPr>
          <a:xfrm>
            <a:off x="544543" y="3198526"/>
            <a:ext cx="3200796" cy="1563200"/>
          </a:xfrm>
        </p:spPr>
        <p:txBody>
          <a:bodyPr vert="horz" lIns="91440" tIns="45720" rIns="91440" bIns="45720" rtlCol="0" anchor="t">
            <a:normAutofit/>
          </a:bodyPr>
          <a:lstStyle/>
          <a:p>
            <a:r>
              <a:rPr lang="en-US" sz="3300" b="1" dirty="0">
                <a:solidFill>
                  <a:srgbClr val="FFFFFF"/>
                </a:solidFill>
              </a:rPr>
              <a:t>3. The IPAT Identity</a:t>
            </a:r>
          </a:p>
        </p:txBody>
      </p:sp>
      <p:pic>
        <p:nvPicPr>
          <p:cNvPr id="8" name="Εικόνα 7">
            <a:extLst>
              <a:ext uri="{FF2B5EF4-FFF2-40B4-BE49-F238E27FC236}">
                <a16:creationId xmlns:a16="http://schemas.microsoft.com/office/drawing/2014/main" id="{6D9069A6-D2FD-88A1-4D2D-0A76EC3404C3}"/>
              </a:ext>
            </a:extLst>
          </p:cNvPr>
          <p:cNvPicPr>
            <a:picLocks noChangeAspect="1"/>
          </p:cNvPicPr>
          <p:nvPr/>
        </p:nvPicPr>
        <p:blipFill>
          <a:blip r:embed="rId2"/>
          <a:stretch>
            <a:fillRect/>
          </a:stretch>
        </p:blipFill>
        <p:spPr>
          <a:xfrm>
            <a:off x="776383" y="252001"/>
            <a:ext cx="7591234" cy="6298222"/>
          </a:xfrm>
          <a:prstGeom prst="rect">
            <a:avLst/>
          </a:prstGeom>
        </p:spPr>
      </p:pic>
      <p:sp>
        <p:nvSpPr>
          <p:cNvPr id="11" name="TextBox 10">
            <a:extLst>
              <a:ext uri="{FF2B5EF4-FFF2-40B4-BE49-F238E27FC236}">
                <a16:creationId xmlns:a16="http://schemas.microsoft.com/office/drawing/2014/main" id="{75832E45-28B0-A6E8-3C45-3FCB451BB5DA}"/>
              </a:ext>
            </a:extLst>
          </p:cNvPr>
          <p:cNvSpPr txBox="1"/>
          <p:nvPr/>
        </p:nvSpPr>
        <p:spPr>
          <a:xfrm>
            <a:off x="0" y="6550223"/>
            <a:ext cx="4572000" cy="307777"/>
          </a:xfrm>
          <a:prstGeom prst="rect">
            <a:avLst/>
          </a:prstGeom>
          <a:noFill/>
        </p:spPr>
        <p:txBody>
          <a:bodyPr wrap="square">
            <a:spAutoFit/>
          </a:bodyPr>
          <a:lstStyle/>
          <a:p>
            <a:r>
              <a:rPr lang="el-GR" sz="1400" dirty="0">
                <a:hlinkClick r:id="rId3"/>
              </a:rPr>
              <a:t>https://ourworldindata.org/grapher/kaya-identity-co2</a:t>
            </a:r>
            <a:r>
              <a:rPr lang="en-US" sz="1400" dirty="0"/>
              <a:t> </a:t>
            </a:r>
            <a:endParaRPr lang="el-GR" sz="1400" dirty="0"/>
          </a:p>
        </p:txBody>
      </p:sp>
    </p:spTree>
    <p:extLst>
      <p:ext uri="{BB962C8B-B14F-4D97-AF65-F5344CB8AC3E}">
        <p14:creationId xmlns:p14="http://schemas.microsoft.com/office/powerpoint/2010/main" val="20045040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AB1BDD-8C2A-45D9-B141-9DD0A6BA9AFA}"/>
              </a:ext>
            </a:extLst>
          </p:cNvPr>
          <p:cNvSpPr>
            <a:spLocks noGrp="1"/>
          </p:cNvSpPr>
          <p:nvPr>
            <p:ph type="title"/>
          </p:nvPr>
        </p:nvSpPr>
        <p:spPr>
          <a:xfrm>
            <a:off x="1778000" y="1828801"/>
            <a:ext cx="4089400" cy="2841458"/>
          </a:xfrm>
        </p:spPr>
        <p:txBody>
          <a:bodyPr vert="horz" lIns="91440" tIns="45720" rIns="91440" bIns="45720" rtlCol="0" anchor="ctr">
            <a:normAutofit/>
          </a:bodyPr>
          <a:lstStyle/>
          <a:p>
            <a:r>
              <a:rPr lang="en-US" sz="6600" b="1" dirty="0">
                <a:solidFill>
                  <a:schemeClr val="accent1">
                    <a:lumMod val="50000"/>
                  </a:schemeClr>
                </a:solidFill>
                <a:effectLst>
                  <a:outerShdw blurRad="38100" dist="38100" dir="2700000" algn="tl">
                    <a:srgbClr val="000000">
                      <a:alpha val="43137"/>
                    </a:srgbClr>
                  </a:outerShdw>
                </a:effectLst>
              </a:rPr>
              <a:t>Some more Staff!!</a:t>
            </a:r>
          </a:p>
        </p:txBody>
      </p:sp>
      <p:pic>
        <p:nvPicPr>
          <p:cNvPr id="7" name="Graphic 6">
            <a:extLst>
              <a:ext uri="{FF2B5EF4-FFF2-40B4-BE49-F238E27FC236}">
                <a16:creationId xmlns:a16="http://schemas.microsoft.com/office/drawing/2014/main" id="{3AE19A53-7A16-4177-96C8-14174EBDE8A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650" y="2914651"/>
            <a:ext cx="1028700" cy="1028700"/>
          </a:xfrm>
          <a:prstGeom prst="rect">
            <a:avLst/>
          </a:prstGeom>
        </p:spPr>
      </p:pic>
      <p:pic>
        <p:nvPicPr>
          <p:cNvPr id="9" name="Graphic 8">
            <a:extLst>
              <a:ext uri="{FF2B5EF4-FFF2-40B4-BE49-F238E27FC236}">
                <a16:creationId xmlns:a16="http://schemas.microsoft.com/office/drawing/2014/main" id="{E7C2F8BD-5322-49AC-A46D-61B38CE41D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81075" y="1469505"/>
            <a:ext cx="3918995" cy="3918995"/>
          </a:xfrm>
          <a:prstGeom prst="rect">
            <a:avLst/>
          </a:prstGeom>
        </p:spPr>
      </p:pic>
    </p:spTree>
    <p:extLst>
      <p:ext uri="{BB962C8B-B14F-4D97-AF65-F5344CB8AC3E}">
        <p14:creationId xmlns:p14="http://schemas.microsoft.com/office/powerpoint/2010/main" val="2594896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C015F672-E930-4898-B4A0-BFC6C5C90DCB}"/>
              </a:ext>
            </a:extLst>
          </p:cNvPr>
          <p:cNvSpPr>
            <a:spLocks noGrp="1"/>
          </p:cNvSpPr>
          <p:nvPr>
            <p:ph type="title"/>
          </p:nvPr>
        </p:nvSpPr>
        <p:spPr>
          <a:xfrm>
            <a:off x="480061" y="2053641"/>
            <a:ext cx="2751871" cy="2760098"/>
          </a:xfrm>
        </p:spPr>
        <p:txBody>
          <a:bodyPr>
            <a:normAutofit/>
          </a:bodyPr>
          <a:lstStyle/>
          <a:p>
            <a:r>
              <a:rPr lang="en-US" b="1" dirty="0">
                <a:solidFill>
                  <a:srgbClr val="FFFFFF"/>
                </a:solidFill>
              </a:rPr>
              <a:t>7. The Planetary Boundaries Approach</a:t>
            </a:r>
            <a:endParaRPr lang="el-GR" b="1" dirty="0">
              <a:solidFill>
                <a:srgbClr val="FFFFFF"/>
              </a:solidFill>
            </a:endParaRPr>
          </a:p>
        </p:txBody>
      </p:sp>
      <p:sp>
        <p:nvSpPr>
          <p:cNvPr id="4" name="Θέση περιεχομένου 3">
            <a:extLst>
              <a:ext uri="{FF2B5EF4-FFF2-40B4-BE49-F238E27FC236}">
                <a16:creationId xmlns:a16="http://schemas.microsoft.com/office/drawing/2014/main" id="{AEA7C86E-AFB0-4E86-A78A-A4698EAC12A7}"/>
              </a:ext>
            </a:extLst>
          </p:cNvPr>
          <p:cNvSpPr>
            <a:spLocks noGrp="1"/>
          </p:cNvSpPr>
          <p:nvPr>
            <p:ph idx="1"/>
          </p:nvPr>
        </p:nvSpPr>
        <p:spPr>
          <a:xfrm>
            <a:off x="3962402" y="381000"/>
            <a:ext cx="4713983" cy="6172200"/>
          </a:xfrm>
        </p:spPr>
        <p:txBody>
          <a:bodyPr anchor="ctr">
            <a:normAutofit fontScale="25000" lnSpcReduction="20000"/>
          </a:bodyPr>
          <a:lstStyle/>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sz="3800" dirty="0"/>
          </a:p>
          <a:p>
            <a:pPr marL="0" indent="0" algn="just">
              <a:buNone/>
            </a:pPr>
            <a:endParaRPr lang="en-US" sz="3800" dirty="0"/>
          </a:p>
          <a:p>
            <a:pPr marL="0" indent="0" algn="just">
              <a:buNone/>
            </a:pPr>
            <a:endParaRPr lang="en-US" sz="3800" dirty="0"/>
          </a:p>
          <a:p>
            <a:pPr marL="0" indent="0" algn="just">
              <a:buNone/>
            </a:pPr>
            <a:endParaRPr lang="en-US" sz="3800" dirty="0"/>
          </a:p>
          <a:p>
            <a:pPr marL="0" indent="0" algn="just">
              <a:buNone/>
            </a:pPr>
            <a:r>
              <a:rPr lang="en-US" sz="9600" dirty="0"/>
              <a:t>The planetary boundaries concept presents a set of </a:t>
            </a:r>
            <a:r>
              <a:rPr lang="en-US" sz="9600" b="1" dirty="0"/>
              <a:t>nine planetary boundaries</a:t>
            </a:r>
            <a:r>
              <a:rPr lang="en-US" sz="9600" dirty="0"/>
              <a:t> within which humanity can continue to develop and thrive for generations to come:</a:t>
            </a:r>
          </a:p>
          <a:p>
            <a:r>
              <a:rPr lang="en-GB" sz="9600" b="1" dirty="0"/>
              <a:t>Stratospheric ozone depletion</a:t>
            </a:r>
          </a:p>
          <a:p>
            <a:r>
              <a:rPr lang="en-US" sz="9600" b="1" dirty="0"/>
              <a:t>Loss of biosphere integrity (biodiversity loss and extinctions)</a:t>
            </a:r>
          </a:p>
          <a:p>
            <a:r>
              <a:rPr lang="en-US" sz="9600" b="1" dirty="0"/>
              <a:t>Chemical pollution and the release of novel entities</a:t>
            </a:r>
          </a:p>
          <a:p>
            <a:r>
              <a:rPr lang="en-GB" sz="9600" b="1" dirty="0"/>
              <a:t>Climate Change</a:t>
            </a:r>
          </a:p>
          <a:p>
            <a:r>
              <a:rPr lang="en-GB" sz="9600" b="1" dirty="0"/>
              <a:t>Ocean acidification</a:t>
            </a:r>
          </a:p>
          <a:p>
            <a:r>
              <a:rPr lang="en-US" sz="9600" b="1" dirty="0"/>
              <a:t>Freshwater consumption and the global hydrological cycle</a:t>
            </a:r>
          </a:p>
          <a:p>
            <a:r>
              <a:rPr lang="en-GB" sz="9600" b="1" dirty="0"/>
              <a:t>Land system change</a:t>
            </a:r>
          </a:p>
          <a:p>
            <a:r>
              <a:rPr lang="en-US" sz="9600" b="1" dirty="0"/>
              <a:t>Nitrogen and phosphorus flows to the biosphere and oceans</a:t>
            </a:r>
          </a:p>
          <a:p>
            <a:r>
              <a:rPr lang="en-GB" sz="9600" b="1" dirty="0"/>
              <a:t>Atmospheric aerosol loading</a:t>
            </a:r>
          </a:p>
          <a:p>
            <a:pPr marL="0" indent="0">
              <a:buNone/>
            </a:pPr>
            <a:endParaRPr lang="en-US" sz="4800"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endParaRPr lang="el-GR" sz="2100" dirty="0">
              <a:solidFill>
                <a:srgbClr val="000000"/>
              </a:solidFill>
            </a:endParaRPr>
          </a:p>
        </p:txBody>
      </p:sp>
    </p:spTree>
    <p:extLst>
      <p:ext uri="{BB962C8B-B14F-4D97-AF65-F5344CB8AC3E}">
        <p14:creationId xmlns:p14="http://schemas.microsoft.com/office/powerpoint/2010/main" val="5489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500"/>
                                        <p:tgtEl>
                                          <p:spTgt spid="4">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9" end="9"/>
                                            </p:txEl>
                                          </p:spTgt>
                                        </p:tgtEl>
                                        <p:attrNameLst>
                                          <p:attrName>style.visibility</p:attrName>
                                        </p:attrNameLst>
                                      </p:cBhvr>
                                      <p:to>
                                        <p:strVal val="visible"/>
                                      </p:to>
                                    </p:set>
                                    <p:animEffect transition="in" filter="fade">
                                      <p:cBhvr>
                                        <p:cTn id="12" dur="500"/>
                                        <p:tgtEl>
                                          <p:spTgt spid="4">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animEffect transition="in" filter="fade">
                                      <p:cBhvr>
                                        <p:cTn id="17" dur="500"/>
                                        <p:tgtEl>
                                          <p:spTgt spid="4">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1" end="11"/>
                                            </p:txEl>
                                          </p:spTgt>
                                        </p:tgtEl>
                                        <p:attrNameLst>
                                          <p:attrName>style.visibility</p:attrName>
                                        </p:attrNameLst>
                                      </p:cBhvr>
                                      <p:to>
                                        <p:strVal val="visible"/>
                                      </p:to>
                                    </p:set>
                                    <p:animEffect transition="in" filter="fade">
                                      <p:cBhvr>
                                        <p:cTn id="22" dur="500"/>
                                        <p:tgtEl>
                                          <p:spTgt spid="4">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animEffect transition="in" filter="fade">
                                      <p:cBhvr>
                                        <p:cTn id="27" dur="500"/>
                                        <p:tgtEl>
                                          <p:spTgt spid="4">
                                            <p:txEl>
                                              <p:pRg st="12" end="1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3" end="13"/>
                                            </p:txEl>
                                          </p:spTgt>
                                        </p:tgtEl>
                                        <p:attrNameLst>
                                          <p:attrName>style.visibility</p:attrName>
                                        </p:attrNameLst>
                                      </p:cBhvr>
                                      <p:to>
                                        <p:strVal val="visible"/>
                                      </p:to>
                                    </p:set>
                                    <p:animEffect transition="in" filter="fade">
                                      <p:cBhvr>
                                        <p:cTn id="32" dur="500"/>
                                        <p:tgtEl>
                                          <p:spTgt spid="4">
                                            <p:txEl>
                                              <p:pRg st="13" end="1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4" end="14"/>
                                            </p:txEl>
                                          </p:spTgt>
                                        </p:tgtEl>
                                        <p:attrNameLst>
                                          <p:attrName>style.visibility</p:attrName>
                                        </p:attrNameLst>
                                      </p:cBhvr>
                                      <p:to>
                                        <p:strVal val="visible"/>
                                      </p:to>
                                    </p:set>
                                    <p:animEffect transition="in" filter="fade">
                                      <p:cBhvr>
                                        <p:cTn id="37" dur="500"/>
                                        <p:tgtEl>
                                          <p:spTgt spid="4">
                                            <p:txEl>
                                              <p:pRg st="14" end="1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5" end="15"/>
                                            </p:txEl>
                                          </p:spTgt>
                                        </p:tgtEl>
                                        <p:attrNameLst>
                                          <p:attrName>style.visibility</p:attrName>
                                        </p:attrNameLst>
                                      </p:cBhvr>
                                      <p:to>
                                        <p:strVal val="visible"/>
                                      </p:to>
                                    </p:set>
                                    <p:animEffect transition="in" filter="fade">
                                      <p:cBhvr>
                                        <p:cTn id="42" dur="500"/>
                                        <p:tgtEl>
                                          <p:spTgt spid="4">
                                            <p:txEl>
                                              <p:pRg st="15" end="1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6" end="16"/>
                                            </p:txEl>
                                          </p:spTgt>
                                        </p:tgtEl>
                                        <p:attrNameLst>
                                          <p:attrName>style.visibility</p:attrName>
                                        </p:attrNameLst>
                                      </p:cBhvr>
                                      <p:to>
                                        <p:strVal val="visible"/>
                                      </p:to>
                                    </p:set>
                                    <p:animEffect transition="in" filter="fade">
                                      <p:cBhvr>
                                        <p:cTn id="47" dur="500"/>
                                        <p:tgtEl>
                                          <p:spTgt spid="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150" name="Picture 6" descr="https://www.stockholmresilience.org/images/18.3110ee8c1495db744326170/1459560274604/Figure%203.png">
            <a:extLst>
              <a:ext uri="{FF2B5EF4-FFF2-40B4-BE49-F238E27FC236}">
                <a16:creationId xmlns:a16="http://schemas.microsoft.com/office/drawing/2014/main" id="{6E558724-B823-4155-8CE1-525A8262DD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9" y="23446"/>
            <a:ext cx="9144000" cy="6834554"/>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11">
            <a:extLst>
              <a:ext uri="{FF2B5EF4-FFF2-40B4-BE49-F238E27FC236}">
                <a16:creationId xmlns:a16="http://schemas.microsoft.com/office/drawing/2014/main" id="{5597AC2E-5B7D-465E-B7EB-4E3A221BBF78}"/>
              </a:ext>
            </a:extLst>
          </p:cNvPr>
          <p:cNvSpPr/>
          <p:nvPr/>
        </p:nvSpPr>
        <p:spPr>
          <a:xfrm>
            <a:off x="4267202" y="52754"/>
            <a:ext cx="4866381" cy="338554"/>
          </a:xfrm>
          <a:prstGeom prst="rect">
            <a:avLst/>
          </a:prstGeom>
        </p:spPr>
        <p:txBody>
          <a:bodyPr wrap="square">
            <a:spAutoFit/>
          </a:bodyPr>
          <a:lstStyle/>
          <a:p>
            <a:r>
              <a:rPr lang="en-US" sz="1600" i="1" dirty="0">
                <a:solidFill>
                  <a:srgbClr val="000000"/>
                </a:solidFill>
                <a:latin typeface="Lato"/>
              </a:rPr>
              <a:t>Source: Steffen and others, 16 January 2015, Science</a:t>
            </a:r>
            <a:endParaRPr lang="el-GR" sz="1600" i="1" dirty="0"/>
          </a:p>
        </p:txBody>
      </p:sp>
    </p:spTree>
    <p:extLst>
      <p:ext uri="{BB962C8B-B14F-4D97-AF65-F5344CB8AC3E}">
        <p14:creationId xmlns:p14="http://schemas.microsoft.com/office/powerpoint/2010/main" val="22079409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https://www.stockholmresilience.org/images/18.3110ee8c1495db744326169/1459560274525/Figure%202.png">
            <a:extLst>
              <a:ext uri="{FF2B5EF4-FFF2-40B4-BE49-F238E27FC236}">
                <a16:creationId xmlns:a16="http://schemas.microsoft.com/office/drawing/2014/main" id="{B3C257B3-888F-4DBD-914F-34741A1683A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67" r="-1" b="-1"/>
          <a:stretch/>
        </p:blipFill>
        <p:spPr bwMode="auto">
          <a:xfrm>
            <a:off x="152400" y="0"/>
            <a:ext cx="9143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455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www.stockholmresilience.org/images/18.3110ee8c1495db744326188/1459560274685/Figure%20S10.jpg">
            <a:extLst>
              <a:ext uri="{FF2B5EF4-FFF2-40B4-BE49-F238E27FC236}">
                <a16:creationId xmlns:a16="http://schemas.microsoft.com/office/drawing/2014/main" id="{0985F81D-0763-4C34-A57D-E1EFF3569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27" y="0"/>
            <a:ext cx="757396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F4F0970E-4F74-4B24-860F-64999A77670F}"/>
              </a:ext>
            </a:extLst>
          </p:cNvPr>
          <p:cNvSpPr/>
          <p:nvPr/>
        </p:nvSpPr>
        <p:spPr>
          <a:xfrm>
            <a:off x="5334002" y="21102"/>
            <a:ext cx="4558727" cy="400110"/>
          </a:xfrm>
          <a:prstGeom prst="rect">
            <a:avLst/>
          </a:prstGeom>
        </p:spPr>
        <p:txBody>
          <a:bodyPr wrap="square">
            <a:spAutoFit/>
          </a:bodyPr>
          <a:lstStyle/>
          <a:p>
            <a:r>
              <a:rPr lang="en-US" sz="1000" dirty="0">
                <a:solidFill>
                  <a:srgbClr val="000000"/>
                </a:solidFill>
                <a:latin typeface="Lato"/>
              </a:rPr>
              <a:t>G.M. Mace et al., Approaches to defining a planetary boundary for biodiversity. Global Environ. Change 28, 289-297</a:t>
            </a:r>
            <a:endParaRPr lang="el-GR" sz="1000" dirty="0"/>
          </a:p>
        </p:txBody>
      </p:sp>
    </p:spTree>
    <p:extLst>
      <p:ext uri="{BB962C8B-B14F-4D97-AF65-F5344CB8AC3E}">
        <p14:creationId xmlns:p14="http://schemas.microsoft.com/office/powerpoint/2010/main" val="18139640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κείμενο, διάγραμμα, οριγκάμι&#10;&#10;Περιγραφή που δημιουργήθηκε αυτόματα">
            <a:extLst>
              <a:ext uri="{FF2B5EF4-FFF2-40B4-BE49-F238E27FC236}">
                <a16:creationId xmlns:a16="http://schemas.microsoft.com/office/drawing/2014/main" id="{5381B3CA-C9E0-E34D-DCAE-B1880B58AC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7555"/>
            <a:ext cx="9144000" cy="3922889"/>
          </a:xfrm>
          <a:prstGeom prst="rect">
            <a:avLst/>
          </a:prstGeom>
        </p:spPr>
      </p:pic>
      <p:sp>
        <p:nvSpPr>
          <p:cNvPr id="7" name="TextBox 6">
            <a:extLst>
              <a:ext uri="{FF2B5EF4-FFF2-40B4-BE49-F238E27FC236}">
                <a16:creationId xmlns:a16="http://schemas.microsoft.com/office/drawing/2014/main" id="{4B44617C-4BFD-0D85-61C6-6D95621CBE48}"/>
              </a:ext>
            </a:extLst>
          </p:cNvPr>
          <p:cNvSpPr txBox="1"/>
          <p:nvPr/>
        </p:nvSpPr>
        <p:spPr>
          <a:xfrm>
            <a:off x="228600" y="5867400"/>
            <a:ext cx="4572000" cy="646331"/>
          </a:xfrm>
          <a:prstGeom prst="rect">
            <a:avLst/>
          </a:prstGeom>
          <a:noFill/>
        </p:spPr>
        <p:txBody>
          <a:bodyPr wrap="square">
            <a:spAutoFit/>
          </a:bodyPr>
          <a:lstStyle/>
          <a:p>
            <a:r>
              <a:rPr lang="el-GR" dirty="0">
                <a:hlinkClick r:id="rId3"/>
              </a:rPr>
              <a:t>https://www.stockholmresilience.org/research/planetary-boundaries.html</a:t>
            </a:r>
            <a:r>
              <a:rPr lang="en-US" dirty="0"/>
              <a:t> </a:t>
            </a:r>
            <a:endParaRPr lang="el-GR" dirty="0"/>
          </a:p>
        </p:txBody>
      </p:sp>
    </p:spTree>
    <p:extLst>
      <p:ext uri="{BB962C8B-B14F-4D97-AF65-F5344CB8AC3E}">
        <p14:creationId xmlns:p14="http://schemas.microsoft.com/office/powerpoint/2010/main" val="1030262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141988EF-6B5D-4751-B291-CE63984344ED}"/>
              </a:ext>
            </a:extLst>
          </p:cNvPr>
          <p:cNvGrpSpPr>
            <a:grpSpLocks noChangeAspect="1"/>
          </p:cNvGrpSpPr>
          <p:nvPr/>
        </p:nvGrpSpPr>
        <p:grpSpPr bwMode="auto">
          <a:xfrm>
            <a:off x="381000" y="222250"/>
            <a:ext cx="8077200" cy="6635750"/>
            <a:chOff x="2901" y="557"/>
            <a:chExt cx="7200" cy="7200"/>
          </a:xfrm>
        </p:grpSpPr>
        <p:sp>
          <p:nvSpPr>
            <p:cNvPr id="5" name="AutoShape 5">
              <a:extLst>
                <a:ext uri="{FF2B5EF4-FFF2-40B4-BE49-F238E27FC236}">
                  <a16:creationId xmlns:a16="http://schemas.microsoft.com/office/drawing/2014/main" id="{C1BFDC35-4FC4-4305-9CFC-21D336D40592}"/>
                </a:ext>
              </a:extLst>
            </p:cNvPr>
            <p:cNvSpPr>
              <a:spLocks noChangeAspect="1" noChangeArrowheads="1"/>
            </p:cNvSpPr>
            <p:nvPr/>
          </p:nvSpPr>
          <p:spPr bwMode="auto">
            <a:xfrm>
              <a:off x="2901" y="557"/>
              <a:ext cx="7200" cy="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l-GR" altLang="el-GR">
                <a:latin typeface="Calibri" panose="020F0502020204030204" pitchFamily="34" charset="0"/>
              </a:endParaRPr>
            </a:p>
          </p:txBody>
        </p:sp>
        <p:sp>
          <p:nvSpPr>
            <p:cNvPr id="6" name="AutoShape 6">
              <a:extLst>
                <a:ext uri="{FF2B5EF4-FFF2-40B4-BE49-F238E27FC236}">
                  <a16:creationId xmlns:a16="http://schemas.microsoft.com/office/drawing/2014/main" id="{D0FF2D5B-046D-4072-85B8-75472DDA35CD}"/>
                </a:ext>
              </a:extLst>
            </p:cNvPr>
            <p:cNvSpPr>
              <a:spLocks noChangeArrowheads="1"/>
            </p:cNvSpPr>
            <p:nvPr/>
          </p:nvSpPr>
          <p:spPr bwMode="auto">
            <a:xfrm>
              <a:off x="3318" y="4237"/>
              <a:ext cx="1879" cy="960"/>
            </a:xfrm>
            <a:prstGeom prst="roundRect">
              <a:avLst>
                <a:gd name="adj" fmla="val 16667"/>
              </a:avLst>
            </a:prstGeom>
            <a:solidFill>
              <a:srgbClr val="FFFFFF"/>
            </a:solidFill>
            <a:ln w="28575">
              <a:solidFill>
                <a:srgbClr val="00CCFF"/>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ja-JP" sz="1200">
                  <a:latin typeface="Calibri" panose="020F0502020204030204" pitchFamily="34" charset="0"/>
                  <a:ea typeface="ＭＳ 明朝" panose="02020609040205080304" pitchFamily="49" charset="-128"/>
                  <a:cs typeface="ＭＳ 明朝" panose="02020609040205080304" pitchFamily="49" charset="-128"/>
                </a:rPr>
                <a:t>Water Footprint</a:t>
              </a:r>
            </a:p>
            <a:p>
              <a:pPr algn="ctr"/>
              <a:endParaRPr lang="en-US" altLang="ja-JP" sz="800">
                <a:latin typeface="Calibri" panose="020F0502020204030204" pitchFamily="34" charset="0"/>
                <a:ea typeface="ＭＳ 明朝" panose="02020609040205080304" pitchFamily="49" charset="-128"/>
                <a:cs typeface="ＭＳ 明朝" panose="02020609040205080304" pitchFamily="49" charset="-128"/>
              </a:endParaRPr>
            </a:p>
            <a:p>
              <a:pPr algn="ctr"/>
              <a:r>
                <a:rPr lang="en-US" altLang="ja-JP" sz="1200" b="1">
                  <a:latin typeface="Calibri" panose="020F0502020204030204" pitchFamily="34" charset="0"/>
                  <a:ea typeface="ＭＳ 明朝" panose="02020609040205080304" pitchFamily="49" charset="-128"/>
                  <a:cs typeface="ＭＳ 明朝" panose="02020609040205080304" pitchFamily="49" charset="-128"/>
                </a:rPr>
                <a:t>WATER</a:t>
              </a:r>
              <a:endParaRPr lang="el-GR" altLang="el-GR">
                <a:latin typeface="Calibri" panose="020F0502020204030204" pitchFamily="34" charset="0"/>
              </a:endParaRPr>
            </a:p>
          </p:txBody>
        </p:sp>
        <p:sp>
          <p:nvSpPr>
            <p:cNvPr id="7" name="AutoShape 7">
              <a:extLst>
                <a:ext uri="{FF2B5EF4-FFF2-40B4-BE49-F238E27FC236}">
                  <a16:creationId xmlns:a16="http://schemas.microsoft.com/office/drawing/2014/main" id="{C46D9DB2-1BDF-484F-A701-BD0FD748A682}"/>
                </a:ext>
              </a:extLst>
            </p:cNvPr>
            <p:cNvSpPr>
              <a:spLocks noChangeArrowheads="1"/>
            </p:cNvSpPr>
            <p:nvPr/>
          </p:nvSpPr>
          <p:spPr bwMode="auto">
            <a:xfrm>
              <a:off x="3318" y="5837"/>
              <a:ext cx="1879" cy="960"/>
            </a:xfrm>
            <a:prstGeom prst="roundRect">
              <a:avLst>
                <a:gd name="adj" fmla="val 16667"/>
              </a:avLst>
            </a:prstGeom>
            <a:solidFill>
              <a:srgbClr val="FFFFFF"/>
            </a:solidFill>
            <a:ln w="28575">
              <a:solidFill>
                <a:srgbClr val="99CC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ja-JP" sz="1200">
                  <a:latin typeface="Calibri" panose="020F0502020204030204" pitchFamily="34" charset="0"/>
                  <a:ea typeface="ＭＳ 明朝" panose="02020609040205080304" pitchFamily="49" charset="-128"/>
                  <a:cs typeface="ＭＳ 明朝" panose="02020609040205080304" pitchFamily="49" charset="-128"/>
                </a:rPr>
                <a:t>Land Use</a:t>
              </a:r>
            </a:p>
            <a:p>
              <a:pPr algn="ctr"/>
              <a:endParaRPr lang="en-US" altLang="ja-JP" sz="800">
                <a:latin typeface="Calibri" panose="020F0502020204030204" pitchFamily="34" charset="0"/>
                <a:ea typeface="ＭＳ 明朝" panose="02020609040205080304" pitchFamily="49" charset="-128"/>
                <a:cs typeface="ＭＳ 明朝" panose="02020609040205080304" pitchFamily="49" charset="-128"/>
              </a:endParaRPr>
            </a:p>
            <a:p>
              <a:pPr algn="ctr"/>
              <a:r>
                <a:rPr lang="en-US" altLang="ja-JP" sz="1200" b="1">
                  <a:latin typeface="Calibri" panose="020F0502020204030204" pitchFamily="34" charset="0"/>
                  <a:ea typeface="ＭＳ 明朝" panose="02020609040205080304" pitchFamily="49" charset="-128"/>
                  <a:cs typeface="ＭＳ 明朝" panose="02020609040205080304" pitchFamily="49" charset="-128"/>
                </a:rPr>
                <a:t>LAND AREA</a:t>
              </a:r>
              <a:endParaRPr lang="el-GR" altLang="el-GR">
                <a:latin typeface="Calibri" panose="020F0502020204030204" pitchFamily="34" charset="0"/>
              </a:endParaRPr>
            </a:p>
          </p:txBody>
        </p:sp>
        <p:sp>
          <p:nvSpPr>
            <p:cNvPr id="8" name="Rectangle 8">
              <a:extLst>
                <a:ext uri="{FF2B5EF4-FFF2-40B4-BE49-F238E27FC236}">
                  <a16:creationId xmlns:a16="http://schemas.microsoft.com/office/drawing/2014/main" id="{91C75DBE-F8B1-4987-8A5D-628AC612A1B0}"/>
                </a:ext>
              </a:extLst>
            </p:cNvPr>
            <p:cNvSpPr>
              <a:spLocks noChangeArrowheads="1"/>
            </p:cNvSpPr>
            <p:nvPr/>
          </p:nvSpPr>
          <p:spPr bwMode="auto">
            <a:xfrm>
              <a:off x="3318" y="1357"/>
              <a:ext cx="2087" cy="2400"/>
            </a:xfrm>
            <a:prstGeom prst="rect">
              <a:avLst/>
            </a:prstGeom>
            <a:solidFill>
              <a:srgbClr val="FFFF99"/>
            </a:solidFill>
            <a:ln w="19050">
              <a:solidFill>
                <a:srgbClr val="FF0000"/>
              </a:solidFill>
              <a:prstDash val="sysDot"/>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l-GR" altLang="el-GR">
                <a:latin typeface="Calibri" panose="020F0502020204030204" pitchFamily="34" charset="0"/>
              </a:endParaRPr>
            </a:p>
          </p:txBody>
        </p:sp>
        <p:sp>
          <p:nvSpPr>
            <p:cNvPr id="9" name="AutoShape 9">
              <a:extLst>
                <a:ext uri="{FF2B5EF4-FFF2-40B4-BE49-F238E27FC236}">
                  <a16:creationId xmlns:a16="http://schemas.microsoft.com/office/drawing/2014/main" id="{4AA1FF07-26DD-4F90-9F6D-495D9E74B808}"/>
                </a:ext>
              </a:extLst>
            </p:cNvPr>
            <p:cNvSpPr>
              <a:spLocks noChangeArrowheads="1"/>
            </p:cNvSpPr>
            <p:nvPr/>
          </p:nvSpPr>
          <p:spPr bwMode="auto">
            <a:xfrm>
              <a:off x="3423" y="1517"/>
              <a:ext cx="1878" cy="960"/>
            </a:xfrm>
            <a:prstGeom prst="roundRect">
              <a:avLst>
                <a:gd name="adj" fmla="val 16667"/>
              </a:avLst>
            </a:prstGeom>
            <a:solidFill>
              <a:srgbClr val="FFFFFF"/>
            </a:solidFill>
            <a:ln w="28575">
              <a:solidFill>
                <a:srgbClr val="0000FF"/>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ja-JP" sz="1100">
                  <a:latin typeface="Calibri" panose="020F0502020204030204" pitchFamily="34" charset="0"/>
                  <a:ea typeface="ＭＳ 明朝" panose="02020609040205080304" pitchFamily="49" charset="-128"/>
                  <a:cs typeface="ＭＳ 明朝" panose="02020609040205080304" pitchFamily="49" charset="-128"/>
                </a:rPr>
                <a:t>Material flow-based indicators</a:t>
              </a:r>
            </a:p>
            <a:p>
              <a:pPr algn="ctr"/>
              <a:endParaRPr lang="en-US" altLang="ja-JP" sz="1100" b="1">
                <a:latin typeface="Calibri" panose="020F0502020204030204" pitchFamily="34" charset="0"/>
                <a:ea typeface="ＭＳ 明朝" panose="02020609040205080304" pitchFamily="49" charset="-128"/>
                <a:cs typeface="ＭＳ 明朝" panose="02020609040205080304" pitchFamily="49" charset="-128"/>
              </a:endParaRPr>
            </a:p>
            <a:p>
              <a:pPr algn="ctr"/>
              <a:r>
                <a:rPr lang="en-US" altLang="ja-JP" sz="1100" b="1">
                  <a:latin typeface="Calibri" panose="020F0502020204030204" pitchFamily="34" charset="0"/>
                  <a:ea typeface="ＭＳ 明朝" panose="02020609040205080304" pitchFamily="49" charset="-128"/>
                  <a:cs typeface="ＭＳ 明朝" panose="02020609040205080304" pitchFamily="49" charset="-128"/>
                </a:rPr>
                <a:t>MATERIALS</a:t>
              </a:r>
              <a:endParaRPr lang="el-GR" altLang="el-GR">
                <a:latin typeface="Calibri" panose="020F0502020204030204" pitchFamily="34" charset="0"/>
              </a:endParaRPr>
            </a:p>
          </p:txBody>
        </p:sp>
        <p:sp>
          <p:nvSpPr>
            <p:cNvPr id="10" name="AutoShape 10">
              <a:extLst>
                <a:ext uri="{FF2B5EF4-FFF2-40B4-BE49-F238E27FC236}">
                  <a16:creationId xmlns:a16="http://schemas.microsoft.com/office/drawing/2014/main" id="{2B7E56DF-EFEA-4D61-8095-EA984EAC8032}"/>
                </a:ext>
              </a:extLst>
            </p:cNvPr>
            <p:cNvSpPr>
              <a:spLocks noChangeArrowheads="1"/>
            </p:cNvSpPr>
            <p:nvPr/>
          </p:nvSpPr>
          <p:spPr bwMode="auto">
            <a:xfrm>
              <a:off x="3423" y="2637"/>
              <a:ext cx="1878" cy="960"/>
            </a:xfrm>
            <a:prstGeom prst="roundRect">
              <a:avLst>
                <a:gd name="adj" fmla="val 16667"/>
              </a:avLst>
            </a:prstGeom>
            <a:solidFill>
              <a:srgbClr val="FFFFFF"/>
            </a:solidFill>
            <a:ln w="28575">
              <a:solidFill>
                <a:srgbClr val="0000FF"/>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ja-JP" sz="1100">
                  <a:latin typeface="Calibri" panose="020F0502020204030204" pitchFamily="34" charset="0"/>
                  <a:ea typeface="ＭＳ 明朝" panose="02020609040205080304" pitchFamily="49" charset="-128"/>
                  <a:cs typeface="ＭＳ 明朝" panose="02020609040205080304" pitchFamily="49" charset="-128"/>
                </a:rPr>
                <a:t>Energy flow-based indicators</a:t>
              </a:r>
            </a:p>
            <a:p>
              <a:pPr algn="ctr"/>
              <a:endParaRPr lang="en-US" altLang="ja-JP" sz="1100" b="1">
                <a:latin typeface="Calibri" panose="020F0502020204030204" pitchFamily="34" charset="0"/>
                <a:ea typeface="ＭＳ 明朝" panose="02020609040205080304" pitchFamily="49" charset="-128"/>
                <a:cs typeface="ＭＳ 明朝" panose="02020609040205080304" pitchFamily="49" charset="-128"/>
              </a:endParaRPr>
            </a:p>
            <a:p>
              <a:pPr algn="ctr"/>
              <a:r>
                <a:rPr lang="en-US" altLang="ja-JP" sz="1100" b="1">
                  <a:latin typeface="Calibri" panose="020F0502020204030204" pitchFamily="34" charset="0"/>
                  <a:ea typeface="ＭＳ 明朝" panose="02020609040205080304" pitchFamily="49" charset="-128"/>
                  <a:cs typeface="ＭＳ 明朝" panose="02020609040205080304" pitchFamily="49" charset="-128"/>
                </a:rPr>
                <a:t>ENERGY</a:t>
              </a:r>
            </a:p>
            <a:p>
              <a:endParaRPr lang="el-GR" altLang="el-GR">
                <a:latin typeface="Calibri" panose="020F0502020204030204" pitchFamily="34" charset="0"/>
              </a:endParaRPr>
            </a:p>
          </p:txBody>
        </p:sp>
        <p:sp>
          <p:nvSpPr>
            <p:cNvPr id="11" name="AutoShape 11">
              <a:extLst>
                <a:ext uri="{FF2B5EF4-FFF2-40B4-BE49-F238E27FC236}">
                  <a16:creationId xmlns:a16="http://schemas.microsoft.com/office/drawing/2014/main" id="{12BBEA32-3C22-49E0-9E35-622F467CBDD1}"/>
                </a:ext>
              </a:extLst>
            </p:cNvPr>
            <p:cNvSpPr>
              <a:spLocks noChangeArrowheads="1"/>
            </p:cNvSpPr>
            <p:nvPr/>
          </p:nvSpPr>
          <p:spPr bwMode="auto">
            <a:xfrm>
              <a:off x="5823" y="1677"/>
              <a:ext cx="1774" cy="4480"/>
            </a:xfrm>
            <a:prstGeom prst="roundRect">
              <a:avLst>
                <a:gd name="adj" fmla="val 16667"/>
              </a:avLst>
            </a:prstGeom>
            <a:solidFill>
              <a:srgbClr val="993300"/>
            </a:solidFill>
            <a:ln w="2857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l-GR" altLang="el-GR">
                <a:latin typeface="Calibri" panose="020F0502020204030204" pitchFamily="34" charset="0"/>
              </a:endParaRPr>
            </a:p>
          </p:txBody>
        </p:sp>
        <p:sp>
          <p:nvSpPr>
            <p:cNvPr id="12" name="AutoShape 12">
              <a:extLst>
                <a:ext uri="{FF2B5EF4-FFF2-40B4-BE49-F238E27FC236}">
                  <a16:creationId xmlns:a16="http://schemas.microsoft.com/office/drawing/2014/main" id="{B510182E-4ED7-4A70-B560-E98B84A05114}"/>
                </a:ext>
              </a:extLst>
            </p:cNvPr>
            <p:cNvSpPr>
              <a:spLocks noChangeArrowheads="1"/>
            </p:cNvSpPr>
            <p:nvPr/>
          </p:nvSpPr>
          <p:spPr bwMode="auto">
            <a:xfrm>
              <a:off x="6031" y="1997"/>
              <a:ext cx="1358" cy="640"/>
            </a:xfrm>
            <a:prstGeom prst="roundRect">
              <a:avLst>
                <a:gd name="adj" fmla="val 16667"/>
              </a:avLst>
            </a:prstGeom>
            <a:solidFill>
              <a:srgbClr val="FFFFFF"/>
            </a:solidFill>
            <a:ln w="28575">
              <a:solidFill>
                <a:srgbClr val="FFFF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ja-JP" sz="1000" b="1">
                  <a:latin typeface="Calibri" panose="020F0502020204030204" pitchFamily="34" charset="0"/>
                  <a:ea typeface="ＭＳ 明朝" panose="02020609040205080304" pitchFamily="49" charset="-128"/>
                  <a:cs typeface="ＭＳ 明朝" panose="02020609040205080304" pitchFamily="49" charset="-128"/>
                </a:rPr>
                <a:t>Biotic Materials</a:t>
              </a:r>
              <a:endParaRPr lang="el-GR" altLang="el-GR">
                <a:latin typeface="Calibri" panose="020F0502020204030204" pitchFamily="34" charset="0"/>
              </a:endParaRPr>
            </a:p>
          </p:txBody>
        </p:sp>
        <p:sp>
          <p:nvSpPr>
            <p:cNvPr id="13" name="AutoShape 13">
              <a:extLst>
                <a:ext uri="{FF2B5EF4-FFF2-40B4-BE49-F238E27FC236}">
                  <a16:creationId xmlns:a16="http://schemas.microsoft.com/office/drawing/2014/main" id="{40220D6A-E367-4952-A69E-60EA8268D9F4}"/>
                </a:ext>
              </a:extLst>
            </p:cNvPr>
            <p:cNvSpPr>
              <a:spLocks noChangeArrowheads="1"/>
            </p:cNvSpPr>
            <p:nvPr/>
          </p:nvSpPr>
          <p:spPr bwMode="auto">
            <a:xfrm>
              <a:off x="6031" y="3597"/>
              <a:ext cx="1359" cy="480"/>
            </a:xfrm>
            <a:prstGeom prst="roundRect">
              <a:avLst>
                <a:gd name="adj" fmla="val 16667"/>
              </a:avLst>
            </a:prstGeom>
            <a:solidFill>
              <a:srgbClr val="FFFFFF"/>
            </a:solidFill>
            <a:ln w="28575" algn="ctr">
              <a:solidFill>
                <a:srgbClr val="FFFF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ja-JP" sz="1000" b="1">
                  <a:latin typeface="Calibri" panose="020F0502020204030204" pitchFamily="34" charset="0"/>
                  <a:ea typeface="ＭＳ 明朝" panose="02020609040205080304" pitchFamily="49" charset="-128"/>
                  <a:cs typeface="ＭＳ 明朝" panose="02020609040205080304" pitchFamily="49" charset="-128"/>
                </a:rPr>
                <a:t>Air</a:t>
              </a:r>
              <a:endParaRPr lang="el-GR" altLang="el-GR">
                <a:latin typeface="Calibri" panose="020F0502020204030204" pitchFamily="34" charset="0"/>
              </a:endParaRPr>
            </a:p>
          </p:txBody>
        </p:sp>
        <p:sp>
          <p:nvSpPr>
            <p:cNvPr id="14" name="AutoShape 14">
              <a:extLst>
                <a:ext uri="{FF2B5EF4-FFF2-40B4-BE49-F238E27FC236}">
                  <a16:creationId xmlns:a16="http://schemas.microsoft.com/office/drawing/2014/main" id="{CDFD5479-AC22-4276-8BC1-CD800C8B898D}"/>
                </a:ext>
              </a:extLst>
            </p:cNvPr>
            <p:cNvSpPr>
              <a:spLocks noChangeArrowheads="1"/>
            </p:cNvSpPr>
            <p:nvPr/>
          </p:nvSpPr>
          <p:spPr bwMode="auto">
            <a:xfrm>
              <a:off x="6031" y="2797"/>
              <a:ext cx="1359" cy="640"/>
            </a:xfrm>
            <a:prstGeom prst="roundRect">
              <a:avLst>
                <a:gd name="adj" fmla="val 16667"/>
              </a:avLst>
            </a:prstGeom>
            <a:solidFill>
              <a:srgbClr val="FFFFFF"/>
            </a:solidFill>
            <a:ln w="28575" algn="ctr">
              <a:solidFill>
                <a:srgbClr val="FFFF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ja-JP" sz="1000" b="1">
                  <a:latin typeface="Calibri" panose="020F0502020204030204" pitchFamily="34" charset="0"/>
                  <a:ea typeface="ＭＳ 明朝" panose="02020609040205080304" pitchFamily="49" charset="-128"/>
                  <a:cs typeface="ＭＳ 明朝" panose="02020609040205080304" pitchFamily="49" charset="-128"/>
                </a:rPr>
                <a:t>Abiotic Materials</a:t>
              </a:r>
              <a:endParaRPr lang="el-GR" altLang="el-GR">
                <a:latin typeface="Calibri" panose="020F0502020204030204" pitchFamily="34" charset="0"/>
              </a:endParaRPr>
            </a:p>
          </p:txBody>
        </p:sp>
        <p:sp>
          <p:nvSpPr>
            <p:cNvPr id="15" name="AutoShape 15">
              <a:extLst>
                <a:ext uri="{FF2B5EF4-FFF2-40B4-BE49-F238E27FC236}">
                  <a16:creationId xmlns:a16="http://schemas.microsoft.com/office/drawing/2014/main" id="{6A4EB69A-40CB-40F3-A5A2-89780C604E67}"/>
                </a:ext>
              </a:extLst>
            </p:cNvPr>
            <p:cNvSpPr>
              <a:spLocks noChangeArrowheads="1"/>
            </p:cNvSpPr>
            <p:nvPr/>
          </p:nvSpPr>
          <p:spPr bwMode="auto">
            <a:xfrm>
              <a:off x="6031" y="4397"/>
              <a:ext cx="1359" cy="480"/>
            </a:xfrm>
            <a:prstGeom prst="roundRect">
              <a:avLst>
                <a:gd name="adj" fmla="val 16667"/>
              </a:avLst>
            </a:prstGeom>
            <a:solidFill>
              <a:srgbClr val="FFFFFF"/>
            </a:solidFill>
            <a:ln w="28575" algn="ctr">
              <a:solidFill>
                <a:srgbClr val="FFFF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ja-JP" sz="1100" b="1">
                  <a:latin typeface="Calibri" panose="020F0502020204030204" pitchFamily="34" charset="0"/>
                  <a:ea typeface="ＭＳ 明朝" panose="02020609040205080304" pitchFamily="49" charset="-128"/>
                  <a:cs typeface="ＭＳ 明朝" panose="02020609040205080304" pitchFamily="49" charset="-128"/>
                </a:rPr>
                <a:t>Water</a:t>
              </a:r>
              <a:endParaRPr lang="el-GR" altLang="el-GR">
                <a:latin typeface="Calibri" panose="020F0502020204030204" pitchFamily="34" charset="0"/>
              </a:endParaRPr>
            </a:p>
          </p:txBody>
        </p:sp>
        <p:sp>
          <p:nvSpPr>
            <p:cNvPr id="16" name="AutoShape 16">
              <a:extLst>
                <a:ext uri="{FF2B5EF4-FFF2-40B4-BE49-F238E27FC236}">
                  <a16:creationId xmlns:a16="http://schemas.microsoft.com/office/drawing/2014/main" id="{67792F61-6D6B-4FE0-BBCC-198505152A2C}"/>
                </a:ext>
              </a:extLst>
            </p:cNvPr>
            <p:cNvSpPr>
              <a:spLocks noChangeArrowheads="1"/>
            </p:cNvSpPr>
            <p:nvPr/>
          </p:nvSpPr>
          <p:spPr bwMode="auto">
            <a:xfrm>
              <a:off x="6031" y="5197"/>
              <a:ext cx="1359" cy="480"/>
            </a:xfrm>
            <a:prstGeom prst="roundRect">
              <a:avLst>
                <a:gd name="adj" fmla="val 16667"/>
              </a:avLst>
            </a:prstGeom>
            <a:solidFill>
              <a:srgbClr val="FFFFFF"/>
            </a:solidFill>
            <a:ln w="28575" algn="ctr">
              <a:solidFill>
                <a:srgbClr val="FFFF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ja-JP" sz="1100" b="1">
                  <a:latin typeface="Calibri" panose="020F0502020204030204" pitchFamily="34" charset="0"/>
                  <a:ea typeface="ＭＳ 明朝" panose="02020609040205080304" pitchFamily="49" charset="-128"/>
                  <a:cs typeface="ＭＳ 明朝" panose="02020609040205080304" pitchFamily="49" charset="-128"/>
                </a:rPr>
                <a:t>Land area</a:t>
              </a:r>
              <a:endParaRPr lang="el-GR" altLang="el-GR">
                <a:latin typeface="Calibri" panose="020F0502020204030204" pitchFamily="34" charset="0"/>
              </a:endParaRPr>
            </a:p>
          </p:txBody>
        </p:sp>
        <p:sp>
          <p:nvSpPr>
            <p:cNvPr id="17" name="AutoShape 17">
              <a:extLst>
                <a:ext uri="{FF2B5EF4-FFF2-40B4-BE49-F238E27FC236}">
                  <a16:creationId xmlns:a16="http://schemas.microsoft.com/office/drawing/2014/main" id="{2D5FAA00-548B-4794-883A-70798B95E1AF}"/>
                </a:ext>
              </a:extLst>
            </p:cNvPr>
            <p:cNvSpPr>
              <a:spLocks noChangeArrowheads="1"/>
            </p:cNvSpPr>
            <p:nvPr/>
          </p:nvSpPr>
          <p:spPr bwMode="auto">
            <a:xfrm>
              <a:off x="8014" y="2157"/>
              <a:ext cx="1878" cy="1600"/>
            </a:xfrm>
            <a:prstGeom prst="roundRect">
              <a:avLst>
                <a:gd name="adj" fmla="val 16667"/>
              </a:avLst>
            </a:prstGeom>
            <a:solidFill>
              <a:srgbClr val="FFFFFF"/>
            </a:solidFill>
            <a:ln w="28575">
              <a:solidFill>
                <a:srgbClr val="80808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US" altLang="ja-JP" sz="1200" b="1">
                <a:latin typeface="Calibri" panose="020F0502020204030204" pitchFamily="34" charset="0"/>
                <a:ea typeface="ＭＳ 明朝" panose="02020609040205080304" pitchFamily="49" charset="-128"/>
                <a:cs typeface="ＭＳ 明朝" panose="02020609040205080304" pitchFamily="49" charset="-128"/>
              </a:endParaRPr>
            </a:p>
            <a:p>
              <a:pPr algn="ctr"/>
              <a:endParaRPr lang="en-US" altLang="ja-JP" sz="1200" b="1">
                <a:latin typeface="Calibri" panose="020F0502020204030204" pitchFamily="34" charset="0"/>
                <a:ea typeface="ＭＳ 明朝" panose="02020609040205080304" pitchFamily="49" charset="-128"/>
                <a:cs typeface="ＭＳ 明朝" panose="02020609040205080304" pitchFamily="49" charset="-128"/>
              </a:endParaRPr>
            </a:p>
            <a:p>
              <a:pPr algn="ctr"/>
              <a:r>
                <a:rPr lang="en-US" altLang="ja-JP" sz="1200" b="1">
                  <a:latin typeface="Calibri" panose="020F0502020204030204" pitchFamily="34" charset="0"/>
                  <a:ea typeface="ＭＳ 明朝" panose="02020609040205080304" pitchFamily="49" charset="-128"/>
                  <a:cs typeface="ＭＳ 明朝" panose="02020609040205080304" pitchFamily="49" charset="-128"/>
                </a:rPr>
                <a:t>Carbon Footprint</a:t>
              </a:r>
            </a:p>
            <a:p>
              <a:pPr algn="ctr"/>
              <a:endParaRPr lang="en-US" altLang="ja-JP" sz="1200" b="1">
                <a:latin typeface="Calibri" panose="020F0502020204030204" pitchFamily="34" charset="0"/>
                <a:ea typeface="ＭＳ 明朝" panose="02020609040205080304" pitchFamily="49" charset="-128"/>
                <a:cs typeface="ＭＳ 明朝" panose="02020609040205080304" pitchFamily="49" charset="-128"/>
              </a:endParaRPr>
            </a:p>
            <a:p>
              <a:pPr algn="ctr"/>
              <a:r>
                <a:rPr lang="en-US" altLang="ja-JP" sz="1000">
                  <a:latin typeface="Calibri" panose="020F0502020204030204" pitchFamily="34" charset="0"/>
                  <a:ea typeface="ＭＳ 明朝" panose="02020609040205080304" pitchFamily="49" charset="-128"/>
                  <a:cs typeface="ＭＳ 明朝" panose="02020609040205080304" pitchFamily="49" charset="-128"/>
                </a:rPr>
                <a:t>(CO</a:t>
              </a:r>
              <a:r>
                <a:rPr lang="en-US" altLang="ja-JP" sz="1000" baseline="-25000">
                  <a:latin typeface="Calibri" panose="020F0502020204030204" pitchFamily="34" charset="0"/>
                  <a:ea typeface="ＭＳ 明朝" panose="02020609040205080304" pitchFamily="49" charset="-128"/>
                  <a:cs typeface="ＭＳ 明朝" panose="02020609040205080304" pitchFamily="49" charset="-128"/>
                </a:rPr>
                <a:t>2</a:t>
              </a:r>
              <a:r>
                <a:rPr lang="en-US" altLang="ja-JP" sz="1000">
                  <a:latin typeface="Calibri" panose="020F0502020204030204" pitchFamily="34" charset="0"/>
                  <a:ea typeface="ＭＳ 明朝" panose="02020609040205080304" pitchFamily="49" charset="-128"/>
                  <a:cs typeface="ＭＳ 明朝" panose="02020609040205080304" pitchFamily="49" charset="-128"/>
                </a:rPr>
                <a:t>+other GHG)</a:t>
              </a:r>
              <a:endParaRPr lang="el-GR" altLang="el-GR">
                <a:latin typeface="Calibri" panose="020F0502020204030204" pitchFamily="34" charset="0"/>
              </a:endParaRPr>
            </a:p>
          </p:txBody>
        </p:sp>
        <p:sp>
          <p:nvSpPr>
            <p:cNvPr id="18" name="AutoShape 18">
              <a:extLst>
                <a:ext uri="{FF2B5EF4-FFF2-40B4-BE49-F238E27FC236}">
                  <a16:creationId xmlns:a16="http://schemas.microsoft.com/office/drawing/2014/main" id="{37C2A372-BB34-4E07-9E1A-8A229873A6FB}"/>
                </a:ext>
              </a:extLst>
            </p:cNvPr>
            <p:cNvSpPr>
              <a:spLocks noChangeArrowheads="1"/>
            </p:cNvSpPr>
            <p:nvPr/>
          </p:nvSpPr>
          <p:spPr bwMode="auto">
            <a:xfrm>
              <a:off x="8014" y="4077"/>
              <a:ext cx="1878" cy="1920"/>
            </a:xfrm>
            <a:prstGeom prst="roundRect">
              <a:avLst>
                <a:gd name="adj" fmla="val 16667"/>
              </a:avLst>
            </a:prstGeom>
            <a:solidFill>
              <a:srgbClr val="FFFFFF"/>
            </a:solidFill>
            <a:ln w="28575">
              <a:solidFill>
                <a:srgbClr val="C0C0C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US" altLang="ja-JP" sz="1200" b="1">
                <a:latin typeface="Calibri" panose="020F0502020204030204" pitchFamily="34" charset="0"/>
                <a:ea typeface="ＭＳ 明朝" panose="02020609040205080304" pitchFamily="49" charset="-128"/>
                <a:cs typeface="ＭＳ 明朝" panose="02020609040205080304" pitchFamily="49" charset="-128"/>
              </a:endParaRPr>
            </a:p>
            <a:p>
              <a:pPr algn="ctr"/>
              <a:r>
                <a:rPr lang="en-US" altLang="ja-JP" sz="1200" b="1">
                  <a:latin typeface="Calibri" panose="020F0502020204030204" pitchFamily="34" charset="0"/>
                  <a:ea typeface="ＭＳ 明朝" panose="02020609040205080304" pitchFamily="49" charset="-128"/>
                  <a:cs typeface="ＭＳ 明朝" panose="02020609040205080304" pitchFamily="49" charset="-128"/>
                </a:rPr>
                <a:t>Ecological Footprint</a:t>
              </a:r>
            </a:p>
            <a:p>
              <a:pPr algn="ctr"/>
              <a:endParaRPr lang="en-US" altLang="ja-JP" sz="1200" b="1">
                <a:latin typeface="Calibri" panose="020F0502020204030204" pitchFamily="34" charset="0"/>
                <a:ea typeface="ＭＳ 明朝" panose="02020609040205080304" pitchFamily="49" charset="-128"/>
                <a:cs typeface="ＭＳ 明朝" panose="02020609040205080304" pitchFamily="49" charset="-128"/>
              </a:endParaRPr>
            </a:p>
            <a:p>
              <a:pPr algn="ctr"/>
              <a:endParaRPr lang="en-US" altLang="ja-JP" sz="1200">
                <a:latin typeface="Calibri" panose="020F0502020204030204" pitchFamily="34" charset="0"/>
                <a:ea typeface="ＭＳ 明朝" panose="02020609040205080304" pitchFamily="49" charset="-128"/>
                <a:cs typeface="ＭＳ 明朝" panose="02020609040205080304" pitchFamily="49" charset="-128"/>
              </a:endParaRPr>
            </a:p>
            <a:p>
              <a:pPr algn="ctr"/>
              <a:r>
                <a:rPr lang="en-US" altLang="ja-JP" sz="1200">
                  <a:latin typeface="Calibri" panose="020F0502020204030204" pitchFamily="34" charset="0"/>
                  <a:ea typeface="ＭＳ 明朝" panose="02020609040205080304" pitchFamily="49" charset="-128"/>
                  <a:cs typeface="ＭＳ 明朝" panose="02020609040205080304" pitchFamily="49" charset="-128"/>
                </a:rPr>
                <a:t>CO</a:t>
              </a:r>
              <a:r>
                <a:rPr lang="en-US" altLang="ja-JP" sz="1200" baseline="-25000">
                  <a:latin typeface="Calibri" panose="020F0502020204030204" pitchFamily="34" charset="0"/>
                  <a:ea typeface="ＭＳ 明朝" panose="02020609040205080304" pitchFamily="49" charset="-128"/>
                  <a:cs typeface="ＭＳ 明朝" panose="02020609040205080304" pitchFamily="49" charset="-128"/>
                </a:rPr>
                <a:t>2 </a:t>
              </a:r>
              <a:r>
                <a:rPr lang="en-US" altLang="ja-JP" sz="1200">
                  <a:latin typeface="Calibri" panose="020F0502020204030204" pitchFamily="34" charset="0"/>
                  <a:ea typeface="ＭＳ 明朝" panose="02020609040205080304" pitchFamily="49" charset="-128"/>
                  <a:cs typeface="ＭＳ 明朝" panose="02020609040205080304" pitchFamily="49" charset="-128"/>
                </a:rPr>
                <a:t>emissions</a:t>
              </a:r>
            </a:p>
            <a:p>
              <a:pPr algn="ctr"/>
              <a:endParaRPr lang="en-US" altLang="ja-JP" sz="1200">
                <a:latin typeface="Calibri" panose="020F0502020204030204" pitchFamily="34" charset="0"/>
                <a:ea typeface="ＭＳ 明朝" panose="02020609040205080304" pitchFamily="49" charset="-128"/>
                <a:cs typeface="ＭＳ 明朝" panose="02020609040205080304" pitchFamily="49" charset="-128"/>
              </a:endParaRPr>
            </a:p>
            <a:p>
              <a:pPr algn="ctr"/>
              <a:r>
                <a:rPr lang="en-US" altLang="ja-JP" sz="1200">
                  <a:latin typeface="Calibri" panose="020F0502020204030204" pitchFamily="34" charset="0"/>
                  <a:ea typeface="ＭＳ 明朝" panose="02020609040205080304" pitchFamily="49" charset="-128"/>
                  <a:cs typeface="ＭＳ 明朝" panose="02020609040205080304" pitchFamily="49" charset="-128"/>
                </a:rPr>
                <a:t>Land Use</a:t>
              </a:r>
              <a:endParaRPr lang="el-GR" altLang="el-GR">
                <a:latin typeface="Calibri" panose="020F0502020204030204" pitchFamily="34" charset="0"/>
              </a:endParaRPr>
            </a:p>
          </p:txBody>
        </p:sp>
        <p:sp>
          <p:nvSpPr>
            <p:cNvPr id="19" name="Line 19">
              <a:extLst>
                <a:ext uri="{FF2B5EF4-FFF2-40B4-BE49-F238E27FC236}">
                  <a16:creationId xmlns:a16="http://schemas.microsoft.com/office/drawing/2014/main" id="{F2CAF2A2-D54C-42BF-9DCC-3179FA71A42F}"/>
                </a:ext>
              </a:extLst>
            </p:cNvPr>
            <p:cNvSpPr>
              <a:spLocks noChangeShapeType="1"/>
            </p:cNvSpPr>
            <p:nvPr/>
          </p:nvSpPr>
          <p:spPr bwMode="auto">
            <a:xfrm>
              <a:off x="7388" y="2317"/>
              <a:ext cx="730" cy="800"/>
            </a:xfrm>
            <a:prstGeom prst="line">
              <a:avLst/>
            </a:prstGeom>
            <a:noFill/>
            <a:ln w="19050">
              <a:solidFill>
                <a:srgbClr val="666699"/>
              </a:solidFill>
              <a:round/>
              <a:headEnd/>
              <a:tailEnd type="stealth" w="med" len="med"/>
            </a:ln>
            <a:extLst>
              <a:ext uri="{909E8E84-426E-40DD-AFC4-6F175D3DCCD1}">
                <a14:hiddenFill xmlns:a14="http://schemas.microsoft.com/office/drawing/2010/main">
                  <a:noFill/>
                </a14:hiddenFill>
              </a:ext>
            </a:extLst>
          </p:spPr>
          <p:txBody>
            <a:bodyPr/>
            <a:lstStyle/>
            <a:p>
              <a:endParaRPr lang="el-GR"/>
            </a:p>
          </p:txBody>
        </p:sp>
        <p:sp>
          <p:nvSpPr>
            <p:cNvPr id="20" name="Line 20">
              <a:extLst>
                <a:ext uri="{FF2B5EF4-FFF2-40B4-BE49-F238E27FC236}">
                  <a16:creationId xmlns:a16="http://schemas.microsoft.com/office/drawing/2014/main" id="{1D447ADF-9FA1-4C3B-917B-843943B2EB84}"/>
                </a:ext>
              </a:extLst>
            </p:cNvPr>
            <p:cNvSpPr>
              <a:spLocks noChangeShapeType="1"/>
            </p:cNvSpPr>
            <p:nvPr/>
          </p:nvSpPr>
          <p:spPr bwMode="auto">
            <a:xfrm>
              <a:off x="7388" y="3117"/>
              <a:ext cx="730" cy="160"/>
            </a:xfrm>
            <a:prstGeom prst="line">
              <a:avLst/>
            </a:prstGeom>
            <a:noFill/>
            <a:ln w="19050">
              <a:solidFill>
                <a:srgbClr val="666699"/>
              </a:solidFill>
              <a:round/>
              <a:headEnd/>
              <a:tailEnd type="stealth" w="med" len="med"/>
            </a:ln>
            <a:extLst>
              <a:ext uri="{909E8E84-426E-40DD-AFC4-6F175D3DCCD1}">
                <a14:hiddenFill xmlns:a14="http://schemas.microsoft.com/office/drawing/2010/main">
                  <a:noFill/>
                </a14:hiddenFill>
              </a:ext>
            </a:extLst>
          </p:spPr>
          <p:txBody>
            <a:bodyPr/>
            <a:lstStyle/>
            <a:p>
              <a:endParaRPr lang="el-GR"/>
            </a:p>
          </p:txBody>
        </p:sp>
        <p:sp>
          <p:nvSpPr>
            <p:cNvPr id="21" name="Line 21">
              <a:extLst>
                <a:ext uri="{FF2B5EF4-FFF2-40B4-BE49-F238E27FC236}">
                  <a16:creationId xmlns:a16="http://schemas.microsoft.com/office/drawing/2014/main" id="{E1CA4D97-6DD5-4451-A863-5BDE3A970327}"/>
                </a:ext>
              </a:extLst>
            </p:cNvPr>
            <p:cNvSpPr>
              <a:spLocks noChangeShapeType="1"/>
            </p:cNvSpPr>
            <p:nvPr/>
          </p:nvSpPr>
          <p:spPr bwMode="auto">
            <a:xfrm>
              <a:off x="7388" y="3277"/>
              <a:ext cx="939" cy="1920"/>
            </a:xfrm>
            <a:prstGeom prst="line">
              <a:avLst/>
            </a:prstGeom>
            <a:noFill/>
            <a:ln w="19050">
              <a:solidFill>
                <a:srgbClr val="666699"/>
              </a:solidFill>
              <a:round/>
              <a:headEnd/>
              <a:tailEnd type="stealth" w="med" len="med"/>
            </a:ln>
            <a:extLst>
              <a:ext uri="{909E8E84-426E-40DD-AFC4-6F175D3DCCD1}">
                <a14:hiddenFill xmlns:a14="http://schemas.microsoft.com/office/drawing/2010/main">
                  <a:noFill/>
                </a14:hiddenFill>
              </a:ext>
            </a:extLst>
          </p:spPr>
          <p:txBody>
            <a:bodyPr/>
            <a:lstStyle/>
            <a:p>
              <a:endParaRPr lang="el-GR"/>
            </a:p>
          </p:txBody>
        </p:sp>
        <p:sp>
          <p:nvSpPr>
            <p:cNvPr id="22" name="Line 22">
              <a:extLst>
                <a:ext uri="{FF2B5EF4-FFF2-40B4-BE49-F238E27FC236}">
                  <a16:creationId xmlns:a16="http://schemas.microsoft.com/office/drawing/2014/main" id="{2C453F13-1907-4990-A8E2-6001BD73565A}"/>
                </a:ext>
              </a:extLst>
            </p:cNvPr>
            <p:cNvSpPr>
              <a:spLocks noChangeShapeType="1"/>
            </p:cNvSpPr>
            <p:nvPr/>
          </p:nvSpPr>
          <p:spPr bwMode="auto">
            <a:xfrm flipV="1">
              <a:off x="7388" y="3437"/>
              <a:ext cx="730" cy="320"/>
            </a:xfrm>
            <a:prstGeom prst="line">
              <a:avLst/>
            </a:prstGeom>
            <a:noFill/>
            <a:ln w="19050">
              <a:solidFill>
                <a:srgbClr val="666699"/>
              </a:solidFill>
              <a:round/>
              <a:headEnd/>
              <a:tailEnd type="stealth" w="med" len="med"/>
            </a:ln>
            <a:extLst>
              <a:ext uri="{909E8E84-426E-40DD-AFC4-6F175D3DCCD1}">
                <a14:hiddenFill xmlns:a14="http://schemas.microsoft.com/office/drawing/2010/main">
                  <a:noFill/>
                </a14:hiddenFill>
              </a:ext>
            </a:extLst>
          </p:spPr>
          <p:txBody>
            <a:bodyPr/>
            <a:lstStyle/>
            <a:p>
              <a:endParaRPr lang="el-GR"/>
            </a:p>
          </p:txBody>
        </p:sp>
        <p:sp>
          <p:nvSpPr>
            <p:cNvPr id="23" name="Line 23">
              <a:extLst>
                <a:ext uri="{FF2B5EF4-FFF2-40B4-BE49-F238E27FC236}">
                  <a16:creationId xmlns:a16="http://schemas.microsoft.com/office/drawing/2014/main" id="{31806DEA-48EC-40F9-B929-C547F54E0CBD}"/>
                </a:ext>
              </a:extLst>
            </p:cNvPr>
            <p:cNvSpPr>
              <a:spLocks noChangeShapeType="1"/>
            </p:cNvSpPr>
            <p:nvPr/>
          </p:nvSpPr>
          <p:spPr bwMode="auto">
            <a:xfrm>
              <a:off x="7388" y="4077"/>
              <a:ext cx="939" cy="1120"/>
            </a:xfrm>
            <a:prstGeom prst="line">
              <a:avLst/>
            </a:prstGeom>
            <a:noFill/>
            <a:ln w="19050">
              <a:solidFill>
                <a:srgbClr val="666699"/>
              </a:solidFill>
              <a:round/>
              <a:headEnd/>
              <a:tailEnd type="stealth" w="med" len="med"/>
            </a:ln>
            <a:extLst>
              <a:ext uri="{909E8E84-426E-40DD-AFC4-6F175D3DCCD1}">
                <a14:hiddenFill xmlns:a14="http://schemas.microsoft.com/office/drawing/2010/main">
                  <a:noFill/>
                </a14:hiddenFill>
              </a:ext>
            </a:extLst>
          </p:spPr>
          <p:txBody>
            <a:bodyPr/>
            <a:lstStyle/>
            <a:p>
              <a:endParaRPr lang="el-GR"/>
            </a:p>
          </p:txBody>
        </p:sp>
        <p:sp>
          <p:nvSpPr>
            <p:cNvPr id="24" name="Line 24">
              <a:extLst>
                <a:ext uri="{FF2B5EF4-FFF2-40B4-BE49-F238E27FC236}">
                  <a16:creationId xmlns:a16="http://schemas.microsoft.com/office/drawing/2014/main" id="{F2BE3A6B-EA30-46A9-B590-A7C41AC38776}"/>
                </a:ext>
              </a:extLst>
            </p:cNvPr>
            <p:cNvSpPr>
              <a:spLocks noChangeShapeType="1"/>
            </p:cNvSpPr>
            <p:nvPr/>
          </p:nvSpPr>
          <p:spPr bwMode="auto">
            <a:xfrm>
              <a:off x="7388" y="5357"/>
              <a:ext cx="1043" cy="320"/>
            </a:xfrm>
            <a:prstGeom prst="line">
              <a:avLst/>
            </a:prstGeom>
            <a:noFill/>
            <a:ln w="19050">
              <a:solidFill>
                <a:srgbClr val="666699"/>
              </a:solidFill>
              <a:round/>
              <a:headEnd/>
              <a:tailEnd type="stealth" w="med" len="med"/>
            </a:ln>
            <a:extLst>
              <a:ext uri="{909E8E84-426E-40DD-AFC4-6F175D3DCCD1}">
                <a14:hiddenFill xmlns:a14="http://schemas.microsoft.com/office/drawing/2010/main">
                  <a:noFill/>
                </a14:hiddenFill>
              </a:ext>
            </a:extLst>
          </p:spPr>
          <p:txBody>
            <a:bodyPr/>
            <a:lstStyle/>
            <a:p>
              <a:endParaRPr lang="el-GR"/>
            </a:p>
          </p:txBody>
        </p:sp>
        <p:sp>
          <p:nvSpPr>
            <p:cNvPr id="25" name="Line 25">
              <a:extLst>
                <a:ext uri="{FF2B5EF4-FFF2-40B4-BE49-F238E27FC236}">
                  <a16:creationId xmlns:a16="http://schemas.microsoft.com/office/drawing/2014/main" id="{1DADA427-B5CC-4635-922B-1D612C671AE1}"/>
                </a:ext>
              </a:extLst>
            </p:cNvPr>
            <p:cNvSpPr>
              <a:spLocks noChangeShapeType="1"/>
            </p:cNvSpPr>
            <p:nvPr/>
          </p:nvSpPr>
          <p:spPr bwMode="auto">
            <a:xfrm flipH="1">
              <a:off x="4988" y="5357"/>
              <a:ext cx="939" cy="800"/>
            </a:xfrm>
            <a:prstGeom prst="line">
              <a:avLst/>
            </a:prstGeom>
            <a:noFill/>
            <a:ln w="19050">
              <a:solidFill>
                <a:srgbClr val="666699"/>
              </a:solidFill>
              <a:round/>
              <a:headEnd/>
              <a:tailEnd type="stealth" w="med" len="med"/>
            </a:ln>
            <a:extLst>
              <a:ext uri="{909E8E84-426E-40DD-AFC4-6F175D3DCCD1}">
                <a14:hiddenFill xmlns:a14="http://schemas.microsoft.com/office/drawing/2010/main">
                  <a:noFill/>
                </a14:hiddenFill>
              </a:ext>
            </a:extLst>
          </p:spPr>
          <p:txBody>
            <a:bodyPr/>
            <a:lstStyle/>
            <a:p>
              <a:endParaRPr lang="el-GR"/>
            </a:p>
          </p:txBody>
        </p:sp>
        <p:sp>
          <p:nvSpPr>
            <p:cNvPr id="26" name="Line 26">
              <a:extLst>
                <a:ext uri="{FF2B5EF4-FFF2-40B4-BE49-F238E27FC236}">
                  <a16:creationId xmlns:a16="http://schemas.microsoft.com/office/drawing/2014/main" id="{E478555F-C28F-4613-84EB-A4DE31D40E54}"/>
                </a:ext>
              </a:extLst>
            </p:cNvPr>
            <p:cNvSpPr>
              <a:spLocks noChangeShapeType="1"/>
            </p:cNvSpPr>
            <p:nvPr/>
          </p:nvSpPr>
          <p:spPr bwMode="auto">
            <a:xfrm flipH="1">
              <a:off x="4884" y="4717"/>
              <a:ext cx="1043" cy="160"/>
            </a:xfrm>
            <a:prstGeom prst="line">
              <a:avLst/>
            </a:prstGeom>
            <a:noFill/>
            <a:ln w="19050">
              <a:solidFill>
                <a:srgbClr val="666699"/>
              </a:solidFill>
              <a:round/>
              <a:headEnd/>
              <a:tailEnd type="stealth" w="med" len="med"/>
            </a:ln>
            <a:extLst>
              <a:ext uri="{909E8E84-426E-40DD-AFC4-6F175D3DCCD1}">
                <a14:hiddenFill xmlns:a14="http://schemas.microsoft.com/office/drawing/2010/main">
                  <a:noFill/>
                </a14:hiddenFill>
              </a:ext>
            </a:extLst>
          </p:spPr>
          <p:txBody>
            <a:bodyPr/>
            <a:lstStyle/>
            <a:p>
              <a:endParaRPr lang="el-GR"/>
            </a:p>
          </p:txBody>
        </p:sp>
        <p:sp>
          <p:nvSpPr>
            <p:cNvPr id="27" name="Line 27">
              <a:extLst>
                <a:ext uri="{FF2B5EF4-FFF2-40B4-BE49-F238E27FC236}">
                  <a16:creationId xmlns:a16="http://schemas.microsoft.com/office/drawing/2014/main" id="{9B16F2EB-844B-43E7-99DB-D49899C6BD84}"/>
                </a:ext>
              </a:extLst>
            </p:cNvPr>
            <p:cNvSpPr>
              <a:spLocks noChangeShapeType="1"/>
            </p:cNvSpPr>
            <p:nvPr/>
          </p:nvSpPr>
          <p:spPr bwMode="auto">
            <a:xfrm flipH="1">
              <a:off x="4884" y="3277"/>
              <a:ext cx="1147" cy="160"/>
            </a:xfrm>
            <a:prstGeom prst="line">
              <a:avLst/>
            </a:prstGeom>
            <a:noFill/>
            <a:ln w="19050">
              <a:solidFill>
                <a:srgbClr val="666699"/>
              </a:solidFill>
              <a:round/>
              <a:headEnd/>
              <a:tailEnd type="stealth" w="med" len="med"/>
            </a:ln>
            <a:extLst>
              <a:ext uri="{909E8E84-426E-40DD-AFC4-6F175D3DCCD1}">
                <a14:hiddenFill xmlns:a14="http://schemas.microsoft.com/office/drawing/2010/main">
                  <a:noFill/>
                </a14:hiddenFill>
              </a:ext>
            </a:extLst>
          </p:spPr>
          <p:txBody>
            <a:bodyPr/>
            <a:lstStyle/>
            <a:p>
              <a:endParaRPr lang="el-GR"/>
            </a:p>
          </p:txBody>
        </p:sp>
        <p:sp>
          <p:nvSpPr>
            <p:cNvPr id="28" name="Line 28">
              <a:extLst>
                <a:ext uri="{FF2B5EF4-FFF2-40B4-BE49-F238E27FC236}">
                  <a16:creationId xmlns:a16="http://schemas.microsoft.com/office/drawing/2014/main" id="{C295F67C-C30E-4A70-B983-AEA0BC08DF8E}"/>
                </a:ext>
              </a:extLst>
            </p:cNvPr>
            <p:cNvSpPr>
              <a:spLocks noChangeShapeType="1"/>
            </p:cNvSpPr>
            <p:nvPr/>
          </p:nvSpPr>
          <p:spPr bwMode="auto">
            <a:xfrm flipH="1" flipV="1">
              <a:off x="4884" y="2317"/>
              <a:ext cx="1147" cy="640"/>
            </a:xfrm>
            <a:prstGeom prst="line">
              <a:avLst/>
            </a:prstGeom>
            <a:noFill/>
            <a:ln w="19050">
              <a:solidFill>
                <a:srgbClr val="666699"/>
              </a:solidFill>
              <a:round/>
              <a:headEnd/>
              <a:tailEnd type="stealth" w="med" len="med"/>
            </a:ln>
            <a:extLst>
              <a:ext uri="{909E8E84-426E-40DD-AFC4-6F175D3DCCD1}">
                <a14:hiddenFill xmlns:a14="http://schemas.microsoft.com/office/drawing/2010/main">
                  <a:noFill/>
                </a14:hiddenFill>
              </a:ext>
            </a:extLst>
          </p:spPr>
          <p:txBody>
            <a:bodyPr/>
            <a:lstStyle/>
            <a:p>
              <a:endParaRPr lang="el-GR"/>
            </a:p>
          </p:txBody>
        </p:sp>
        <p:sp>
          <p:nvSpPr>
            <p:cNvPr id="29" name="Line 29">
              <a:extLst>
                <a:ext uri="{FF2B5EF4-FFF2-40B4-BE49-F238E27FC236}">
                  <a16:creationId xmlns:a16="http://schemas.microsoft.com/office/drawing/2014/main" id="{3F96D967-2C83-41CA-8249-39468C1ED425}"/>
                </a:ext>
              </a:extLst>
            </p:cNvPr>
            <p:cNvSpPr>
              <a:spLocks noChangeShapeType="1"/>
            </p:cNvSpPr>
            <p:nvPr/>
          </p:nvSpPr>
          <p:spPr bwMode="auto">
            <a:xfrm flipH="1" flipV="1">
              <a:off x="4884" y="2157"/>
              <a:ext cx="1147" cy="160"/>
            </a:xfrm>
            <a:prstGeom prst="line">
              <a:avLst/>
            </a:prstGeom>
            <a:noFill/>
            <a:ln w="19050">
              <a:solidFill>
                <a:srgbClr val="666699"/>
              </a:solidFill>
              <a:round/>
              <a:headEnd/>
              <a:tailEnd type="stealth" w="med" len="med"/>
            </a:ln>
            <a:extLst>
              <a:ext uri="{909E8E84-426E-40DD-AFC4-6F175D3DCCD1}">
                <a14:hiddenFill xmlns:a14="http://schemas.microsoft.com/office/drawing/2010/main">
                  <a:noFill/>
                </a14:hiddenFill>
              </a:ext>
            </a:extLst>
          </p:spPr>
          <p:txBody>
            <a:bodyPr/>
            <a:lstStyle/>
            <a:p>
              <a:endParaRPr lang="el-GR"/>
            </a:p>
          </p:txBody>
        </p:sp>
        <p:sp>
          <p:nvSpPr>
            <p:cNvPr id="30" name="Line 30">
              <a:extLst>
                <a:ext uri="{FF2B5EF4-FFF2-40B4-BE49-F238E27FC236}">
                  <a16:creationId xmlns:a16="http://schemas.microsoft.com/office/drawing/2014/main" id="{C4A28EDF-5631-4253-9D4F-8DD7A46273B0}"/>
                </a:ext>
              </a:extLst>
            </p:cNvPr>
            <p:cNvSpPr>
              <a:spLocks noChangeShapeType="1"/>
            </p:cNvSpPr>
            <p:nvPr/>
          </p:nvSpPr>
          <p:spPr bwMode="auto">
            <a:xfrm flipH="1">
              <a:off x="4884" y="2477"/>
              <a:ext cx="1147" cy="800"/>
            </a:xfrm>
            <a:prstGeom prst="line">
              <a:avLst/>
            </a:prstGeom>
            <a:noFill/>
            <a:ln w="19050">
              <a:solidFill>
                <a:srgbClr val="666699"/>
              </a:solidFill>
              <a:round/>
              <a:headEnd/>
              <a:tailEnd type="stealth" w="med" len="med"/>
            </a:ln>
            <a:extLst>
              <a:ext uri="{909E8E84-426E-40DD-AFC4-6F175D3DCCD1}">
                <a14:hiddenFill xmlns:a14="http://schemas.microsoft.com/office/drawing/2010/main">
                  <a:noFill/>
                </a14:hiddenFill>
              </a:ext>
            </a:extLst>
          </p:spPr>
          <p:txBody>
            <a:bodyPr/>
            <a:lstStyle/>
            <a:p>
              <a:endParaRPr lang="el-GR"/>
            </a:p>
          </p:txBody>
        </p:sp>
        <p:sp>
          <p:nvSpPr>
            <p:cNvPr id="31" name="Text Box 31">
              <a:extLst>
                <a:ext uri="{FF2B5EF4-FFF2-40B4-BE49-F238E27FC236}">
                  <a16:creationId xmlns:a16="http://schemas.microsoft.com/office/drawing/2014/main" id="{B6CBDCA3-E057-4C4C-AED1-F46305B72A4D}"/>
                </a:ext>
              </a:extLst>
            </p:cNvPr>
            <p:cNvSpPr txBox="1">
              <a:spLocks noChangeArrowheads="1"/>
            </p:cNvSpPr>
            <p:nvPr/>
          </p:nvSpPr>
          <p:spPr bwMode="auto">
            <a:xfrm>
              <a:off x="3318" y="717"/>
              <a:ext cx="2087" cy="480"/>
            </a:xfrm>
            <a:prstGeom prst="rect">
              <a:avLst/>
            </a:prstGeom>
            <a:solidFill>
              <a:srgbClr val="FFFFFF"/>
            </a:solidFill>
            <a:ln w="12700">
              <a:solidFill>
                <a:srgbClr val="000000"/>
              </a:solidFill>
              <a:prstDash val="dash"/>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ja-JP" sz="1200" b="1">
                  <a:latin typeface="Calibri" panose="020F0502020204030204" pitchFamily="34" charset="0"/>
                  <a:ea typeface="ＭＳ 明朝" panose="02020609040205080304" pitchFamily="49" charset="-128"/>
                  <a:cs typeface="ＭＳ 明朝" panose="02020609040205080304" pitchFamily="49" charset="-128"/>
                </a:rPr>
                <a:t>Input Indicators</a:t>
              </a:r>
              <a:endParaRPr lang="el-GR" altLang="el-GR">
                <a:latin typeface="Calibri" panose="020F0502020204030204" pitchFamily="34" charset="0"/>
              </a:endParaRPr>
            </a:p>
          </p:txBody>
        </p:sp>
        <p:sp>
          <p:nvSpPr>
            <p:cNvPr id="32" name="Text Box 32">
              <a:extLst>
                <a:ext uri="{FF2B5EF4-FFF2-40B4-BE49-F238E27FC236}">
                  <a16:creationId xmlns:a16="http://schemas.microsoft.com/office/drawing/2014/main" id="{75F1A9BE-96A3-4BB4-BB15-B42183BD29B8}"/>
                </a:ext>
              </a:extLst>
            </p:cNvPr>
            <p:cNvSpPr txBox="1">
              <a:spLocks noChangeArrowheads="1"/>
            </p:cNvSpPr>
            <p:nvPr/>
          </p:nvSpPr>
          <p:spPr bwMode="auto">
            <a:xfrm>
              <a:off x="6031" y="717"/>
              <a:ext cx="1461" cy="800"/>
            </a:xfrm>
            <a:prstGeom prst="rect">
              <a:avLst/>
            </a:prstGeom>
            <a:solidFill>
              <a:srgbClr val="FFFFFF"/>
            </a:solidFill>
            <a:ln w="2857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ja-JP" sz="1200" b="1">
                  <a:latin typeface="Calibri" panose="020F0502020204030204" pitchFamily="34" charset="0"/>
                  <a:ea typeface="ＭＳ 明朝" panose="02020609040205080304" pitchFamily="49" charset="-128"/>
                  <a:cs typeface="ＭＳ 明朝" panose="02020609040205080304" pitchFamily="49" charset="-128"/>
                </a:rPr>
                <a:t>Resource use categories</a:t>
              </a:r>
              <a:endParaRPr lang="el-GR" altLang="el-GR">
                <a:latin typeface="Calibri" panose="020F0502020204030204" pitchFamily="34" charset="0"/>
              </a:endParaRPr>
            </a:p>
          </p:txBody>
        </p:sp>
        <p:sp>
          <p:nvSpPr>
            <p:cNvPr id="33" name="Text Box 33">
              <a:extLst>
                <a:ext uri="{FF2B5EF4-FFF2-40B4-BE49-F238E27FC236}">
                  <a16:creationId xmlns:a16="http://schemas.microsoft.com/office/drawing/2014/main" id="{9C9E07C9-3012-4905-871A-BEF8921ACFB1}"/>
                </a:ext>
              </a:extLst>
            </p:cNvPr>
            <p:cNvSpPr txBox="1">
              <a:spLocks noChangeArrowheads="1"/>
            </p:cNvSpPr>
            <p:nvPr/>
          </p:nvSpPr>
          <p:spPr bwMode="auto">
            <a:xfrm>
              <a:off x="8118" y="717"/>
              <a:ext cx="1670" cy="960"/>
            </a:xfrm>
            <a:prstGeom prst="rect">
              <a:avLst/>
            </a:prstGeom>
            <a:solidFill>
              <a:srgbClr val="FFFFFF"/>
            </a:solidFill>
            <a:ln w="12700">
              <a:solidFill>
                <a:srgbClr val="000000"/>
              </a:solidFill>
              <a:prstDash val="dash"/>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ja-JP" sz="1200" b="1">
                  <a:latin typeface="Calibri" panose="020F0502020204030204" pitchFamily="34" charset="0"/>
                  <a:ea typeface="ＭＳ 明朝" panose="02020609040205080304" pitchFamily="49" charset="-128"/>
                  <a:cs typeface="ＭＳ 明朝" panose="02020609040205080304" pitchFamily="49" charset="-128"/>
                </a:rPr>
                <a:t>Output indicators and combinations</a:t>
              </a:r>
              <a:endParaRPr lang="el-GR" altLang="el-GR">
                <a:latin typeface="Calibri" panose="020F0502020204030204" pitchFamily="34" charset="0"/>
              </a:endParaRPr>
            </a:p>
          </p:txBody>
        </p:sp>
        <p:sp>
          <p:nvSpPr>
            <p:cNvPr id="34" name="Text Box 34">
              <a:extLst>
                <a:ext uri="{FF2B5EF4-FFF2-40B4-BE49-F238E27FC236}">
                  <a16:creationId xmlns:a16="http://schemas.microsoft.com/office/drawing/2014/main" id="{30282569-8825-4914-8E30-D4803A3A0E17}"/>
                </a:ext>
              </a:extLst>
            </p:cNvPr>
            <p:cNvSpPr txBox="1">
              <a:spLocks noChangeArrowheads="1"/>
            </p:cNvSpPr>
            <p:nvPr/>
          </p:nvSpPr>
          <p:spPr bwMode="auto">
            <a:xfrm>
              <a:off x="3005" y="7117"/>
              <a:ext cx="7096" cy="6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endParaRPr lang="el-GR" altLang="el-GR">
                <a:latin typeface="Calibri" panose="020F0502020204030204" pitchFamily="34" charset="0"/>
              </a:endParaRPr>
            </a:p>
          </p:txBody>
        </p:sp>
        <p:sp>
          <p:nvSpPr>
            <p:cNvPr id="35" name="AutoShape 35">
              <a:extLst>
                <a:ext uri="{FF2B5EF4-FFF2-40B4-BE49-F238E27FC236}">
                  <a16:creationId xmlns:a16="http://schemas.microsoft.com/office/drawing/2014/main" id="{D3F54F6D-F614-42B4-93E7-44132E0B0A0E}"/>
                </a:ext>
              </a:extLst>
            </p:cNvPr>
            <p:cNvSpPr>
              <a:spLocks noChangeArrowheads="1"/>
            </p:cNvSpPr>
            <p:nvPr/>
          </p:nvSpPr>
          <p:spPr bwMode="auto">
            <a:xfrm>
              <a:off x="8014" y="6157"/>
              <a:ext cx="1878" cy="747"/>
            </a:xfrm>
            <a:prstGeom prst="roundRect">
              <a:avLst>
                <a:gd name="adj" fmla="val 16667"/>
              </a:avLst>
            </a:prstGeom>
            <a:solidFill>
              <a:srgbClr val="FFFFFF"/>
            </a:solidFill>
            <a:ln w="28575">
              <a:solidFill>
                <a:srgbClr val="C0C0C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ja-JP" sz="1200" b="1">
                  <a:latin typeface="Calibri" panose="020F0502020204030204" pitchFamily="34" charset="0"/>
                  <a:ea typeface="ＭＳ 明朝" panose="02020609040205080304" pitchFamily="49" charset="-128"/>
                  <a:cs typeface="ＭＳ 明朝" panose="02020609040205080304" pitchFamily="49" charset="-128"/>
                </a:rPr>
                <a:t>Water Footprint</a:t>
              </a:r>
            </a:p>
            <a:p>
              <a:pPr algn="ctr"/>
              <a:r>
                <a:rPr lang="en-US" altLang="ja-JP" sz="1100">
                  <a:latin typeface="Calibri" panose="020F0502020204030204" pitchFamily="34" charset="0"/>
                  <a:ea typeface="ＭＳ 明朝" panose="02020609040205080304" pitchFamily="49" charset="-128"/>
                  <a:cs typeface="ＭＳ 明朝" panose="02020609040205080304" pitchFamily="49" charset="-128"/>
                </a:rPr>
                <a:t>“Grey” Water</a:t>
              </a:r>
              <a:endParaRPr lang="el-GR" altLang="el-GR">
                <a:latin typeface="Calibri" panose="020F0502020204030204" pitchFamily="34" charset="0"/>
              </a:endParaRPr>
            </a:p>
          </p:txBody>
        </p:sp>
        <p:sp>
          <p:nvSpPr>
            <p:cNvPr id="36" name="Line 36">
              <a:extLst>
                <a:ext uri="{FF2B5EF4-FFF2-40B4-BE49-F238E27FC236}">
                  <a16:creationId xmlns:a16="http://schemas.microsoft.com/office/drawing/2014/main" id="{C00D2A50-A3AA-4630-9679-85B0B4D5DBF7}"/>
                </a:ext>
              </a:extLst>
            </p:cNvPr>
            <p:cNvSpPr>
              <a:spLocks noChangeShapeType="1"/>
            </p:cNvSpPr>
            <p:nvPr/>
          </p:nvSpPr>
          <p:spPr bwMode="auto">
            <a:xfrm>
              <a:off x="7388" y="4717"/>
              <a:ext cx="835" cy="1760"/>
            </a:xfrm>
            <a:prstGeom prst="line">
              <a:avLst/>
            </a:prstGeom>
            <a:noFill/>
            <a:ln w="19050">
              <a:solidFill>
                <a:srgbClr val="666699"/>
              </a:solidFill>
              <a:round/>
              <a:headEnd/>
              <a:tailEnd type="stealth" w="med" len="med"/>
            </a:ln>
            <a:extLst>
              <a:ext uri="{909E8E84-426E-40DD-AFC4-6F175D3DCCD1}">
                <a14:hiddenFill xmlns:a14="http://schemas.microsoft.com/office/drawing/2010/main">
                  <a:noFill/>
                </a14:hiddenFill>
              </a:ext>
            </a:extLst>
          </p:spPr>
          <p:txBody>
            <a:bodyPr/>
            <a:lstStyle/>
            <a:p>
              <a:endParaRPr lang="el-GR"/>
            </a:p>
          </p:txBody>
        </p:sp>
      </p:grpSp>
    </p:spTree>
    <p:extLst>
      <p:ext uri="{BB962C8B-B14F-4D97-AF65-F5344CB8AC3E}">
        <p14:creationId xmlns:p14="http://schemas.microsoft.com/office/powerpoint/2010/main" val="1218848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στιγμιότυπο οθόνης, κύκλος, πολυχρωμία, γραφιστική&#10;&#10;Περιγραφή που δημιουργήθηκε αυτόματα">
            <a:extLst>
              <a:ext uri="{FF2B5EF4-FFF2-40B4-BE49-F238E27FC236}">
                <a16:creationId xmlns:a16="http://schemas.microsoft.com/office/drawing/2014/main" id="{ED1B7A50-10B0-E215-F2D9-7E90F6092D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294" y="0"/>
            <a:ext cx="7261412" cy="6858000"/>
          </a:xfrm>
          <a:prstGeom prst="rect">
            <a:avLst/>
          </a:prstGeom>
        </p:spPr>
      </p:pic>
      <p:sp>
        <p:nvSpPr>
          <p:cNvPr id="6" name="TextBox 5">
            <a:extLst>
              <a:ext uri="{FF2B5EF4-FFF2-40B4-BE49-F238E27FC236}">
                <a16:creationId xmlns:a16="http://schemas.microsoft.com/office/drawing/2014/main" id="{E5BC240E-3705-6869-BFEF-06F0C3546D8A}"/>
              </a:ext>
            </a:extLst>
          </p:cNvPr>
          <p:cNvSpPr txBox="1"/>
          <p:nvPr/>
        </p:nvSpPr>
        <p:spPr>
          <a:xfrm>
            <a:off x="6070076" y="6248400"/>
            <a:ext cx="3048000" cy="461665"/>
          </a:xfrm>
          <a:prstGeom prst="rect">
            <a:avLst/>
          </a:prstGeom>
          <a:noFill/>
        </p:spPr>
        <p:txBody>
          <a:bodyPr wrap="square">
            <a:spAutoFit/>
          </a:bodyPr>
          <a:lstStyle/>
          <a:p>
            <a:r>
              <a:rPr lang="el-GR" sz="1200" dirty="0">
                <a:hlinkClick r:id="rId4"/>
              </a:rPr>
              <a:t>https://www.stockholmresilience.org/research/planetary-boundaries.html</a:t>
            </a:r>
            <a:r>
              <a:rPr lang="en-US" sz="1200" dirty="0"/>
              <a:t> </a:t>
            </a:r>
            <a:endParaRPr lang="el-GR" sz="1200" dirty="0"/>
          </a:p>
        </p:txBody>
      </p:sp>
    </p:spTree>
    <p:extLst>
      <p:ext uri="{BB962C8B-B14F-4D97-AF65-F5344CB8AC3E}">
        <p14:creationId xmlns:p14="http://schemas.microsoft.com/office/powerpoint/2010/main" val="15187797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FD68F9-9D1B-4277-B74B-25A356ACD609}"/>
              </a:ext>
            </a:extLst>
          </p:cNvPr>
          <p:cNvSpPr>
            <a:spLocks noGrp="1"/>
          </p:cNvSpPr>
          <p:nvPr>
            <p:ph type="title"/>
          </p:nvPr>
        </p:nvSpPr>
        <p:spPr>
          <a:xfrm>
            <a:off x="840702" y="343740"/>
            <a:ext cx="5605629" cy="994172"/>
          </a:xfrm>
        </p:spPr>
        <p:txBody>
          <a:bodyPr>
            <a:normAutofit/>
          </a:bodyPr>
          <a:lstStyle/>
          <a:p>
            <a:r>
              <a:rPr lang="en-US" sz="3850" b="1" dirty="0"/>
              <a:t>Useful Links – Sources:</a:t>
            </a:r>
            <a:endParaRPr lang="el-GR" sz="3850" b="1" dirty="0"/>
          </a:p>
        </p:txBody>
      </p:sp>
      <p:sp>
        <p:nvSpPr>
          <p:cNvPr id="3" name="Θέση περιεχομένου 2">
            <a:extLst>
              <a:ext uri="{FF2B5EF4-FFF2-40B4-BE49-F238E27FC236}">
                <a16:creationId xmlns:a16="http://schemas.microsoft.com/office/drawing/2014/main" id="{54BB4963-B46D-444E-9030-20090A248401}"/>
              </a:ext>
            </a:extLst>
          </p:cNvPr>
          <p:cNvSpPr>
            <a:spLocks noGrp="1"/>
          </p:cNvSpPr>
          <p:nvPr>
            <p:ph idx="1"/>
          </p:nvPr>
        </p:nvSpPr>
        <p:spPr>
          <a:xfrm>
            <a:off x="304801" y="1337914"/>
            <a:ext cx="6141528" cy="5367687"/>
          </a:xfrm>
        </p:spPr>
        <p:txBody>
          <a:bodyPr anchor="ctr">
            <a:normAutofit/>
          </a:bodyPr>
          <a:lstStyle/>
          <a:p>
            <a:r>
              <a:rPr lang="en-GB" sz="2100" dirty="0">
                <a:hlinkClick r:id="rId2"/>
              </a:rPr>
              <a:t>http://data.footprintnetwork.org/#/</a:t>
            </a:r>
            <a:endParaRPr lang="en-GB" sz="2100" dirty="0"/>
          </a:p>
          <a:p>
            <a:r>
              <a:rPr lang="en-GB" sz="2100" dirty="0">
                <a:hlinkClick r:id="rId3"/>
              </a:rPr>
              <a:t>https://mk0eeborgicuypctuf7e.kinstacdn.com/wp-content/uploads/2019/07/Decoupling-Debunked.pdf</a:t>
            </a:r>
            <a:r>
              <a:rPr lang="en-GB" sz="2100" dirty="0"/>
              <a:t> </a:t>
            </a:r>
          </a:p>
          <a:p>
            <a:r>
              <a:rPr lang="en-GB" sz="2100" dirty="0">
                <a:hlinkClick r:id="rId4"/>
              </a:rPr>
              <a:t>https://www.stockholmresilience.org/research/planetary-boundaries/planetary-boundaries/about-the-research/the-nine-planetary-boundaries.html</a:t>
            </a:r>
            <a:endParaRPr lang="en-GB" sz="2100" dirty="0"/>
          </a:p>
          <a:p>
            <a:r>
              <a:rPr lang="en-GB" sz="2100" dirty="0">
                <a:hlinkClick r:id="rId5"/>
              </a:rPr>
              <a:t>https://waterfootprint.org/en/water-footprint/what-is-water-footprint/</a:t>
            </a:r>
            <a:r>
              <a:rPr lang="en-GB" sz="2100" dirty="0"/>
              <a:t> </a:t>
            </a:r>
          </a:p>
          <a:p>
            <a:r>
              <a:rPr lang="en-GB" sz="2100" dirty="0">
                <a:hlinkClick r:id="rId6"/>
              </a:rPr>
              <a:t>http://www.materialflows.net/</a:t>
            </a:r>
            <a:endParaRPr lang="en-GB" sz="2100" dirty="0"/>
          </a:p>
          <a:p>
            <a:r>
              <a:rPr lang="en-GB" sz="2100" dirty="0">
                <a:hlinkClick r:id="rId7"/>
              </a:rPr>
              <a:t>https://eeb.org/library/decoupling-debunked/</a:t>
            </a:r>
            <a:endParaRPr lang="en-GB" sz="2100" dirty="0"/>
          </a:p>
          <a:p>
            <a:r>
              <a:rPr lang="en-GB" sz="2100" dirty="0">
                <a:hlinkClick r:id="rId8"/>
              </a:rPr>
              <a:t>https://www.carbonfootprint.com/calculator.aspx</a:t>
            </a:r>
            <a:r>
              <a:rPr lang="en-GB" sz="2100" dirty="0"/>
              <a:t>   </a:t>
            </a:r>
          </a:p>
          <a:p>
            <a:endParaRPr lang="el-GR" sz="21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7"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a:extLst>
              <a:ext uri="{FF2B5EF4-FFF2-40B4-BE49-F238E27FC236}">
                <a16:creationId xmlns:a16="http://schemas.microsoft.com/office/drawing/2014/main" id="{F7061E06-B35D-4FA8-843F-0C0DE14AB28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24966" y="2865143"/>
            <a:ext cx="1143455" cy="1143455"/>
          </a:xfrm>
          <a:prstGeom prst="rect">
            <a:avLst/>
          </a:prstGeom>
        </p:spPr>
      </p:pic>
    </p:spTree>
    <p:extLst>
      <p:ext uri="{BB962C8B-B14F-4D97-AF65-F5344CB8AC3E}">
        <p14:creationId xmlns:p14="http://schemas.microsoft.com/office/powerpoint/2010/main" val="3846424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2"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22930331-E63C-47D1-9B62-06FF2E791DA1}"/>
              </a:ext>
            </a:extLst>
          </p:cNvPr>
          <p:cNvSpPr>
            <a:spLocks noGrp="1"/>
          </p:cNvSpPr>
          <p:nvPr>
            <p:ph type="title"/>
          </p:nvPr>
        </p:nvSpPr>
        <p:spPr>
          <a:xfrm>
            <a:off x="884421" y="826682"/>
            <a:ext cx="7375161" cy="1325563"/>
          </a:xfrm>
        </p:spPr>
        <p:txBody>
          <a:bodyPr>
            <a:normAutofit/>
          </a:bodyPr>
          <a:lstStyle/>
          <a:p>
            <a:pPr algn="ctr"/>
            <a:r>
              <a:rPr lang="en-US" sz="3000" b="1" dirty="0">
                <a:solidFill>
                  <a:srgbClr val="FFFFFF"/>
                </a:solidFill>
              </a:rPr>
              <a:t>Accounting Methodologies for both resources inputs and pollution-emissions outputs</a:t>
            </a:r>
            <a:endParaRPr lang="el-GR" sz="3000" b="1" dirty="0">
              <a:solidFill>
                <a:srgbClr val="FFFFFF"/>
              </a:solidFill>
            </a:endParaRPr>
          </a:p>
        </p:txBody>
      </p:sp>
      <p:sp>
        <p:nvSpPr>
          <p:cNvPr id="3" name="Θέση περιεχομένου 2">
            <a:extLst>
              <a:ext uri="{FF2B5EF4-FFF2-40B4-BE49-F238E27FC236}">
                <a16:creationId xmlns:a16="http://schemas.microsoft.com/office/drawing/2014/main" id="{C0F176CF-E518-4E20-A766-53A7B89F1E04}"/>
              </a:ext>
            </a:extLst>
          </p:cNvPr>
          <p:cNvSpPr>
            <a:spLocks noGrp="1"/>
          </p:cNvSpPr>
          <p:nvPr>
            <p:ph idx="1"/>
          </p:nvPr>
        </p:nvSpPr>
        <p:spPr>
          <a:xfrm>
            <a:off x="869181" y="2686458"/>
            <a:ext cx="7375161" cy="4038600"/>
          </a:xfrm>
        </p:spPr>
        <p:txBody>
          <a:bodyPr>
            <a:normAutofit fontScale="62500" lnSpcReduction="20000"/>
          </a:bodyPr>
          <a:lstStyle/>
          <a:p>
            <a:r>
              <a:rPr lang="en-US" sz="3700" b="1" dirty="0">
                <a:solidFill>
                  <a:srgbClr val="000000"/>
                </a:solidFill>
              </a:rPr>
              <a:t>Ecological Footprint</a:t>
            </a:r>
          </a:p>
          <a:p>
            <a:pPr marL="0" indent="0">
              <a:buNone/>
            </a:pPr>
            <a:endParaRPr lang="en-US" sz="3700" b="1" dirty="0">
              <a:solidFill>
                <a:srgbClr val="000000"/>
              </a:solidFill>
            </a:endParaRPr>
          </a:p>
          <a:p>
            <a:r>
              <a:rPr lang="en-US" sz="3700" b="1" dirty="0">
                <a:solidFill>
                  <a:srgbClr val="000000"/>
                </a:solidFill>
              </a:rPr>
              <a:t>Water Footprint</a:t>
            </a:r>
          </a:p>
          <a:p>
            <a:endParaRPr lang="en-US" sz="2000" dirty="0">
              <a:solidFill>
                <a:srgbClr val="000000"/>
              </a:solidFill>
            </a:endParaRPr>
          </a:p>
          <a:p>
            <a:r>
              <a:rPr lang="en-US" sz="3700" b="1" dirty="0">
                <a:solidFill>
                  <a:srgbClr val="000000"/>
                </a:solidFill>
              </a:rPr>
              <a:t>IPAT equation</a:t>
            </a:r>
          </a:p>
          <a:p>
            <a:pPr marL="0" indent="0">
              <a:buNone/>
            </a:pPr>
            <a:endParaRPr lang="en-US" sz="3700" b="1" dirty="0">
              <a:solidFill>
                <a:srgbClr val="000000"/>
              </a:solidFill>
            </a:endParaRPr>
          </a:p>
          <a:p>
            <a:r>
              <a:rPr lang="en-US" sz="3700" b="1" dirty="0">
                <a:solidFill>
                  <a:srgbClr val="000000"/>
                </a:solidFill>
              </a:rPr>
              <a:t>Material Flow Analysis (MFA)</a:t>
            </a:r>
          </a:p>
          <a:p>
            <a:pPr marL="0" indent="0">
              <a:buNone/>
            </a:pPr>
            <a:r>
              <a:rPr lang="en-US" sz="3700" dirty="0">
                <a:solidFill>
                  <a:srgbClr val="000000"/>
                </a:solidFill>
              </a:rPr>
              <a:t>	- Energy Intensity</a:t>
            </a:r>
          </a:p>
          <a:p>
            <a:pPr marL="0" indent="0">
              <a:buNone/>
            </a:pPr>
            <a:r>
              <a:rPr lang="en-US" sz="3700" dirty="0">
                <a:solidFill>
                  <a:srgbClr val="000000"/>
                </a:solidFill>
              </a:rPr>
              <a:t>	- Material Intensity</a:t>
            </a:r>
          </a:p>
          <a:p>
            <a:pPr marL="0" indent="0">
              <a:buNone/>
            </a:pPr>
            <a:r>
              <a:rPr lang="en-US" sz="3700" dirty="0">
                <a:solidFill>
                  <a:srgbClr val="000000"/>
                </a:solidFill>
              </a:rPr>
              <a:t>	- Emissions Intensity</a:t>
            </a:r>
          </a:p>
          <a:p>
            <a:pPr marL="0" indent="0">
              <a:buNone/>
            </a:pPr>
            <a:r>
              <a:rPr lang="en-US" sz="3700" dirty="0">
                <a:solidFill>
                  <a:srgbClr val="000000"/>
                </a:solidFill>
              </a:rPr>
              <a:t>	- Resources Productivity</a:t>
            </a:r>
          </a:p>
          <a:p>
            <a:endParaRPr lang="el-GR" sz="900" b="1" dirty="0">
              <a:solidFill>
                <a:srgbClr val="000000"/>
              </a:solidFill>
            </a:endParaRPr>
          </a:p>
        </p:txBody>
      </p:sp>
    </p:spTree>
    <p:extLst>
      <p:ext uri="{BB962C8B-B14F-4D97-AF65-F5344CB8AC3E}">
        <p14:creationId xmlns:p14="http://schemas.microsoft.com/office/powerpoint/2010/main" val="40771207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2"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0D528CDA-4D05-45D9-B29C-4DCE200E055A}"/>
              </a:ext>
            </a:extLst>
          </p:cNvPr>
          <p:cNvSpPr>
            <a:spLocks noGrp="1"/>
          </p:cNvSpPr>
          <p:nvPr>
            <p:ph type="title"/>
          </p:nvPr>
        </p:nvSpPr>
        <p:spPr>
          <a:xfrm>
            <a:off x="884421" y="826682"/>
            <a:ext cx="7375161" cy="1325563"/>
          </a:xfrm>
        </p:spPr>
        <p:txBody>
          <a:bodyPr>
            <a:normAutofit/>
          </a:bodyPr>
          <a:lstStyle/>
          <a:p>
            <a:pPr algn="ctr"/>
            <a:r>
              <a:rPr lang="en-US" sz="3500" b="1">
                <a:solidFill>
                  <a:srgbClr val="FFFFFF"/>
                </a:solidFill>
              </a:rPr>
              <a:t>Accounting Methodologies for pollution-emissions outputs</a:t>
            </a:r>
            <a:endParaRPr lang="el-GR" sz="3500">
              <a:solidFill>
                <a:srgbClr val="FFFFFF"/>
              </a:solidFill>
            </a:endParaRPr>
          </a:p>
        </p:txBody>
      </p:sp>
      <p:sp>
        <p:nvSpPr>
          <p:cNvPr id="3" name="Θέση περιεχομένου 2">
            <a:extLst>
              <a:ext uri="{FF2B5EF4-FFF2-40B4-BE49-F238E27FC236}">
                <a16:creationId xmlns:a16="http://schemas.microsoft.com/office/drawing/2014/main" id="{50EE52EF-F721-4928-93C4-E459BB97AB54}"/>
              </a:ext>
            </a:extLst>
          </p:cNvPr>
          <p:cNvSpPr>
            <a:spLocks noGrp="1"/>
          </p:cNvSpPr>
          <p:nvPr>
            <p:ph idx="1"/>
          </p:nvPr>
        </p:nvSpPr>
        <p:spPr>
          <a:xfrm>
            <a:off x="884421" y="2667000"/>
            <a:ext cx="7375161" cy="3810000"/>
          </a:xfrm>
        </p:spPr>
        <p:txBody>
          <a:bodyPr>
            <a:normAutofit fontScale="85000" lnSpcReduction="20000"/>
          </a:bodyPr>
          <a:lstStyle/>
          <a:p>
            <a:endParaRPr lang="en-US" sz="1700" dirty="0">
              <a:solidFill>
                <a:srgbClr val="000000"/>
              </a:solidFill>
            </a:endParaRPr>
          </a:p>
          <a:p>
            <a:r>
              <a:rPr lang="en-US" sz="3600" dirty="0">
                <a:solidFill>
                  <a:srgbClr val="000000"/>
                </a:solidFill>
              </a:rPr>
              <a:t>Environmental Kuznets Curves (EKCs)</a:t>
            </a:r>
          </a:p>
          <a:p>
            <a:endParaRPr lang="en-US" sz="3600" dirty="0">
              <a:solidFill>
                <a:srgbClr val="000000"/>
              </a:solidFill>
            </a:endParaRPr>
          </a:p>
          <a:p>
            <a:r>
              <a:rPr lang="en-US" sz="3600" dirty="0">
                <a:solidFill>
                  <a:srgbClr val="000000"/>
                </a:solidFill>
              </a:rPr>
              <a:t>Kaya Identity</a:t>
            </a:r>
          </a:p>
          <a:p>
            <a:endParaRPr lang="en-US" sz="3600" dirty="0">
              <a:solidFill>
                <a:srgbClr val="000000"/>
              </a:solidFill>
            </a:endParaRPr>
          </a:p>
          <a:p>
            <a:r>
              <a:rPr lang="en-US" sz="3600" dirty="0">
                <a:solidFill>
                  <a:srgbClr val="000000"/>
                </a:solidFill>
              </a:rPr>
              <a:t>Carbon footprint</a:t>
            </a:r>
          </a:p>
          <a:p>
            <a:endParaRPr lang="en-US" sz="3600" dirty="0">
              <a:solidFill>
                <a:srgbClr val="000000"/>
              </a:solidFill>
            </a:endParaRPr>
          </a:p>
          <a:p>
            <a:r>
              <a:rPr lang="en-US" sz="3600" dirty="0">
                <a:solidFill>
                  <a:srgbClr val="000000"/>
                </a:solidFill>
              </a:rPr>
              <a:t>Planetary Boundaries (tracing the limits of biosphere)</a:t>
            </a:r>
          </a:p>
          <a:p>
            <a:pPr marL="0" indent="0">
              <a:buNone/>
            </a:pPr>
            <a:endParaRPr lang="el-GR" sz="3600" dirty="0">
              <a:solidFill>
                <a:srgbClr val="000000"/>
              </a:solidFill>
            </a:endParaRPr>
          </a:p>
        </p:txBody>
      </p:sp>
    </p:spTree>
    <p:extLst>
      <p:ext uri="{BB962C8B-B14F-4D97-AF65-F5344CB8AC3E}">
        <p14:creationId xmlns:p14="http://schemas.microsoft.com/office/powerpoint/2010/main" val="64480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FFBAAA56-4627-4C03-B3AF-EBA913B303C2}"/>
              </a:ext>
            </a:extLst>
          </p:cNvPr>
          <p:cNvSpPr>
            <a:spLocks noGrp="1"/>
          </p:cNvSpPr>
          <p:nvPr>
            <p:ph type="title"/>
          </p:nvPr>
        </p:nvSpPr>
        <p:spPr>
          <a:xfrm>
            <a:off x="480061" y="2053641"/>
            <a:ext cx="2751871" cy="2760098"/>
          </a:xfrm>
        </p:spPr>
        <p:txBody>
          <a:bodyPr>
            <a:normAutofit/>
          </a:bodyPr>
          <a:lstStyle/>
          <a:p>
            <a:r>
              <a:rPr lang="en-US" sz="3700" b="1" dirty="0">
                <a:solidFill>
                  <a:srgbClr val="FFFFFF"/>
                </a:solidFill>
              </a:rPr>
              <a:t>1. The Ecological footprint – How it works?</a:t>
            </a:r>
            <a:endParaRPr lang="el-GR" sz="3700" b="1" dirty="0">
              <a:solidFill>
                <a:srgbClr val="FFFFFF"/>
              </a:solidFill>
            </a:endParaRPr>
          </a:p>
        </p:txBody>
      </p:sp>
      <p:sp>
        <p:nvSpPr>
          <p:cNvPr id="3" name="Θέση περιεχομένου 2">
            <a:extLst>
              <a:ext uri="{FF2B5EF4-FFF2-40B4-BE49-F238E27FC236}">
                <a16:creationId xmlns:a16="http://schemas.microsoft.com/office/drawing/2014/main" id="{C9B1577F-576D-4690-8FA3-3A632140036E}"/>
              </a:ext>
            </a:extLst>
          </p:cNvPr>
          <p:cNvSpPr>
            <a:spLocks noGrp="1"/>
          </p:cNvSpPr>
          <p:nvPr>
            <p:ph idx="1"/>
          </p:nvPr>
        </p:nvSpPr>
        <p:spPr>
          <a:xfrm>
            <a:off x="4114800" y="228600"/>
            <a:ext cx="4876800" cy="6400800"/>
          </a:xfrm>
        </p:spPr>
        <p:txBody>
          <a:bodyPr anchor="ctr">
            <a:normAutofit lnSpcReduction="10000"/>
          </a:bodyPr>
          <a:lstStyle/>
          <a:p>
            <a:pPr marL="0" indent="0">
              <a:buNone/>
            </a:pPr>
            <a:r>
              <a:rPr lang="en-US" sz="2400" b="1" dirty="0">
                <a:solidFill>
                  <a:srgbClr val="000000"/>
                </a:solidFill>
              </a:rPr>
              <a:t>Ecological Footprint accounting measures the </a:t>
            </a:r>
            <a:r>
              <a:rPr lang="en-US" sz="2400" b="1" i="1" dirty="0">
                <a:solidFill>
                  <a:srgbClr val="000000"/>
                </a:solidFill>
              </a:rPr>
              <a:t>demand</a:t>
            </a:r>
            <a:r>
              <a:rPr lang="en-US" sz="2400" b="1" dirty="0">
                <a:solidFill>
                  <a:srgbClr val="000000"/>
                </a:solidFill>
              </a:rPr>
              <a:t> on and </a:t>
            </a:r>
            <a:r>
              <a:rPr lang="en-US" sz="2400" b="1" i="1" dirty="0">
                <a:solidFill>
                  <a:srgbClr val="000000"/>
                </a:solidFill>
              </a:rPr>
              <a:t>supply</a:t>
            </a:r>
            <a:r>
              <a:rPr lang="en-US" sz="2400" b="1" dirty="0">
                <a:solidFill>
                  <a:srgbClr val="000000"/>
                </a:solidFill>
              </a:rPr>
              <a:t> of nature.</a:t>
            </a:r>
          </a:p>
          <a:p>
            <a:r>
              <a:rPr lang="en-US" sz="2400" dirty="0">
                <a:solidFill>
                  <a:srgbClr val="000000"/>
                </a:solidFill>
              </a:rPr>
              <a:t>On the demand side, the </a:t>
            </a:r>
            <a:r>
              <a:rPr lang="en-US" sz="2400" b="1" dirty="0">
                <a:solidFill>
                  <a:srgbClr val="000000"/>
                </a:solidFill>
              </a:rPr>
              <a:t>Ecological Footprint</a:t>
            </a:r>
            <a:r>
              <a:rPr lang="en-US" sz="2400" dirty="0">
                <a:solidFill>
                  <a:srgbClr val="000000"/>
                </a:solidFill>
              </a:rPr>
              <a:t> measures the ecological assets that a given population requires to produce the natural resources it consumes and to absorb its waste, especially carbon emissions.</a:t>
            </a:r>
          </a:p>
          <a:p>
            <a:r>
              <a:rPr lang="en-US" sz="2400" dirty="0">
                <a:solidFill>
                  <a:srgbClr val="000000"/>
                </a:solidFill>
              </a:rPr>
              <a:t>On the supply side, a city, state or nation’s </a:t>
            </a:r>
            <a:r>
              <a:rPr lang="en-US" sz="2400" b="1" dirty="0">
                <a:solidFill>
                  <a:srgbClr val="000000"/>
                </a:solidFill>
              </a:rPr>
              <a:t>biocapacity</a:t>
            </a:r>
            <a:r>
              <a:rPr lang="en-US" sz="2400" dirty="0">
                <a:solidFill>
                  <a:srgbClr val="000000"/>
                </a:solidFill>
              </a:rPr>
              <a:t> represents the productivity of its ecological assets These areas, especially if left unharvested, can also absorb much of the waste we generate, especially our carbon emissions.</a:t>
            </a:r>
          </a:p>
          <a:p>
            <a:r>
              <a:rPr lang="en-US" sz="2400" dirty="0">
                <a:solidFill>
                  <a:srgbClr val="000000"/>
                </a:solidFill>
              </a:rPr>
              <a:t>Source: </a:t>
            </a:r>
            <a:r>
              <a:rPr lang="en-GB" sz="2400" dirty="0">
                <a:solidFill>
                  <a:srgbClr val="000000"/>
                </a:solidFill>
                <a:hlinkClick r:id="rId3"/>
              </a:rPr>
              <a:t>https://www.footprintnetwork.org/resources/data/</a:t>
            </a:r>
            <a:endParaRPr lang="el-GR" sz="2400" dirty="0">
              <a:solidFill>
                <a:srgbClr val="000000"/>
              </a:solidFill>
            </a:endParaRPr>
          </a:p>
        </p:txBody>
      </p:sp>
    </p:spTree>
    <p:extLst>
      <p:ext uri="{BB962C8B-B14F-4D97-AF65-F5344CB8AC3E}">
        <p14:creationId xmlns:p14="http://schemas.microsoft.com/office/powerpoint/2010/main" val="814991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65A182B8-D211-4A7B-A182-B1430B7E74BD}"/>
              </a:ext>
            </a:extLst>
          </p:cNvPr>
          <p:cNvSpPr>
            <a:spLocks noGrp="1"/>
          </p:cNvSpPr>
          <p:nvPr>
            <p:ph type="title"/>
          </p:nvPr>
        </p:nvSpPr>
        <p:spPr>
          <a:xfrm>
            <a:off x="480061" y="2053641"/>
            <a:ext cx="2751871" cy="2760098"/>
          </a:xfrm>
        </p:spPr>
        <p:txBody>
          <a:bodyPr>
            <a:normAutofit/>
          </a:bodyPr>
          <a:lstStyle/>
          <a:p>
            <a:r>
              <a:rPr lang="en-US" sz="3700" b="1" dirty="0">
                <a:solidFill>
                  <a:srgbClr val="FFFFFF"/>
                </a:solidFill>
              </a:rPr>
              <a:t>1. The Ecological footprint – How it works?</a:t>
            </a:r>
            <a:endParaRPr lang="el-GR" sz="3700" b="1" dirty="0">
              <a:solidFill>
                <a:srgbClr val="FFFFFF"/>
              </a:solidFill>
            </a:endParaRPr>
          </a:p>
        </p:txBody>
      </p:sp>
      <p:sp>
        <p:nvSpPr>
          <p:cNvPr id="3" name="Θέση περιεχομένου 2">
            <a:extLst>
              <a:ext uri="{FF2B5EF4-FFF2-40B4-BE49-F238E27FC236}">
                <a16:creationId xmlns:a16="http://schemas.microsoft.com/office/drawing/2014/main" id="{103EA152-2375-48C2-9140-D1338FC7EAA9}"/>
              </a:ext>
            </a:extLst>
          </p:cNvPr>
          <p:cNvSpPr>
            <a:spLocks noGrp="1"/>
          </p:cNvSpPr>
          <p:nvPr>
            <p:ph idx="1"/>
          </p:nvPr>
        </p:nvSpPr>
        <p:spPr>
          <a:xfrm>
            <a:off x="3985910" y="152400"/>
            <a:ext cx="4929490" cy="6553200"/>
          </a:xfrm>
        </p:spPr>
        <p:txBody>
          <a:bodyPr anchor="ctr">
            <a:normAutofit fontScale="62500" lnSpcReduction="20000"/>
          </a:bodyPr>
          <a:lstStyle/>
          <a:p>
            <a:r>
              <a:rPr lang="en-US" sz="2700" dirty="0">
                <a:solidFill>
                  <a:srgbClr val="000000"/>
                </a:solidFill>
              </a:rPr>
              <a:t>The Ecological Footprint is derived by tracking how much biologically productive area it takes to provide for all the competing demands of people. These demands include space for food growing, fiber production, timber regeneration, absorption of  carbon dioxide emissions from fossil fuel burning, and accommodating built infrastructure. A country’s consumption is calculated by adding imports to and subtracting exports from its national production.</a:t>
            </a:r>
          </a:p>
          <a:p>
            <a:r>
              <a:rPr lang="en-US" sz="2700" dirty="0">
                <a:solidFill>
                  <a:srgbClr val="000000"/>
                </a:solidFill>
              </a:rPr>
              <a:t>All commodities carry with them an embedded amount of </a:t>
            </a:r>
            <a:r>
              <a:rPr lang="en-US" sz="2700" dirty="0" err="1">
                <a:solidFill>
                  <a:srgbClr val="000000"/>
                </a:solidFill>
              </a:rPr>
              <a:t>bioproductive</a:t>
            </a:r>
            <a:r>
              <a:rPr lang="en-US" sz="2700" dirty="0">
                <a:solidFill>
                  <a:srgbClr val="000000"/>
                </a:solidFill>
              </a:rPr>
              <a:t> land and sea area necessary to produce them and sequester the associated waste. International trade flows can thus be seen as flows of embedded Ecological</a:t>
            </a:r>
            <a:br>
              <a:rPr lang="en-US" sz="2700" dirty="0">
                <a:solidFill>
                  <a:srgbClr val="000000"/>
                </a:solidFill>
              </a:rPr>
            </a:br>
            <a:r>
              <a:rPr lang="en-US" sz="2700" dirty="0">
                <a:solidFill>
                  <a:srgbClr val="000000"/>
                </a:solidFill>
              </a:rPr>
              <a:t>Footprint.</a:t>
            </a:r>
          </a:p>
          <a:p>
            <a:r>
              <a:rPr lang="en-US" sz="2700" dirty="0">
                <a:solidFill>
                  <a:srgbClr val="000000"/>
                </a:solidFill>
              </a:rPr>
              <a:t>The Ecological Footprint uses yields of primary products (from cropland, forest, grazing land and fisheries) to calculate the area necessary to support a given activity.</a:t>
            </a:r>
          </a:p>
          <a:p>
            <a:r>
              <a:rPr lang="en-US" sz="2700" dirty="0">
                <a:solidFill>
                  <a:srgbClr val="000000"/>
                </a:solidFill>
              </a:rPr>
              <a:t>Biocapacity is measured by calculating the amount of biologically productive land and sea area available to provide the resources a population consumes and to absorb its wastes, given current technology and management practices. To make biocapacity comparable across space and time, areas are adjusted proportionally to their biological productivity. These adjusted areas are expressed in “global hectares”. Countries differ in the productivity of their ecosystems, and this is reflected in the Accounts.</a:t>
            </a:r>
          </a:p>
          <a:p>
            <a:endParaRPr lang="el-GR" sz="1200" dirty="0">
              <a:solidFill>
                <a:srgbClr val="000000"/>
              </a:solidFill>
            </a:endParaRPr>
          </a:p>
        </p:txBody>
      </p:sp>
    </p:spTree>
    <p:extLst>
      <p:ext uri="{BB962C8B-B14F-4D97-AF65-F5344CB8AC3E}">
        <p14:creationId xmlns:p14="http://schemas.microsoft.com/office/powerpoint/2010/main" val="4128360981"/>
      </p:ext>
    </p:extLst>
  </p:cSld>
  <p:clrMapOvr>
    <a:masterClrMapping/>
  </p:clrMapOvr>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183</TotalTime>
  <Words>1855</Words>
  <Application>Microsoft Office PowerPoint</Application>
  <PresentationFormat>Προβολή στην οθόνη (4:3)</PresentationFormat>
  <Paragraphs>198</Paragraphs>
  <Slides>51</Slides>
  <Notes>2</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51</vt:i4>
      </vt:variant>
    </vt:vector>
  </HeadingPairs>
  <TitlesOfParts>
    <vt:vector size="59" baseType="lpstr">
      <vt:lpstr>Arial</vt:lpstr>
      <vt:lpstr>Calibri</vt:lpstr>
      <vt:lpstr>Calibri Light</vt:lpstr>
      <vt:lpstr>Lato</vt:lpstr>
      <vt:lpstr>Rockwell</vt:lpstr>
      <vt:lpstr>Wingdings</vt:lpstr>
      <vt:lpstr>Office Theme</vt:lpstr>
      <vt:lpstr>Chart</vt:lpstr>
      <vt:lpstr>Indicators measuring the Environment – Economy relationship </vt:lpstr>
      <vt:lpstr>The Ecological Economics perspective</vt:lpstr>
      <vt:lpstr>Παρουσίαση του PowerPoint</vt:lpstr>
      <vt:lpstr>D. Meadows, 1998</vt:lpstr>
      <vt:lpstr>Παρουσίαση του PowerPoint</vt:lpstr>
      <vt:lpstr>Accounting Methodologies for both resources inputs and pollution-emissions outputs</vt:lpstr>
      <vt:lpstr>Accounting Methodologies for pollution-emissions outputs</vt:lpstr>
      <vt:lpstr>1. The Ecological footprint – How it works?</vt:lpstr>
      <vt:lpstr>1. The Ecological footprint – How it works?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2. The Water Footprint</vt:lpstr>
      <vt:lpstr>Παρουσίαση του PowerPoint</vt:lpstr>
      <vt:lpstr>Παρουσίαση του PowerPoint</vt:lpstr>
      <vt:lpstr>Παρουσίαση του PowerPoint</vt:lpstr>
      <vt:lpstr>3. The IPAT Identity</vt:lpstr>
      <vt:lpstr>2. The IPAT Identity</vt:lpstr>
      <vt:lpstr>3. The IPAT Identity</vt:lpstr>
      <vt:lpstr>4. Material Flow Analysis (MFA)</vt:lpstr>
      <vt:lpstr>4. Material Flow Analysis (MFA)</vt:lpstr>
      <vt:lpstr>4. Material Flow Analysis  What is (de)coupling?</vt:lpstr>
      <vt:lpstr>4. Material Flow Analysis  What is relative decoupling?</vt:lpstr>
      <vt:lpstr>4. Material Flow Analysis  What is absolute decoupling?</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Is then decoupling a reality?  Is it feasible?</vt:lpstr>
      <vt:lpstr>Παρουσίαση του PowerPoint</vt:lpstr>
      <vt:lpstr>5. Environmental Kuznets Curve (EKCs) Hypothesis  </vt:lpstr>
      <vt:lpstr>4. Environmental Kuznets Curves’ (EKCs) Hypothesis  </vt:lpstr>
      <vt:lpstr>5. Environmental Kuznets Curve (EKCs) Hypothesis </vt:lpstr>
      <vt:lpstr>6. The Kaya Identity</vt:lpstr>
      <vt:lpstr>6. The Kaya Indentity</vt:lpstr>
      <vt:lpstr>3. The IPAT Identity</vt:lpstr>
      <vt:lpstr>Some more Staff!!</vt:lpstr>
      <vt:lpstr>7. The Planetary Boundaries Approach</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Useful Links –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Quantitative Analysis  Measuring the Environment – Economy relationship </dc:title>
  <dc:creator>Panagiotis Kalimeris</dc:creator>
  <cp:lastModifiedBy>ΠΑΝΑΓΙΩΤΗΣ ΚΑΛΗΜΕΡΗΣ</cp:lastModifiedBy>
  <cp:revision>16</cp:revision>
  <dcterms:created xsi:type="dcterms:W3CDTF">2019-11-21T19:12:42Z</dcterms:created>
  <dcterms:modified xsi:type="dcterms:W3CDTF">2024-10-22T15:04:11Z</dcterms:modified>
</cp:coreProperties>
</file>