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5" r:id="rId22"/>
    <p:sldId id="286" r:id="rId23"/>
    <p:sldId id="287" r:id="rId24"/>
    <p:sldId id="288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06934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40"/>
  </p:normalViewPr>
  <p:slideViewPr>
    <p:cSldViewPr>
      <p:cViewPr varScale="1">
        <p:scale>
          <a:sx n="100" d="100"/>
          <a:sy n="100" d="100"/>
        </p:scale>
        <p:origin x="176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791700" cy="7251700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926110" y="2072715"/>
            <a:ext cx="6698950" cy="54630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2"/>
              </a:lnSpc>
            </a:pPr>
            <a:r>
              <a:rPr lang="en-US" altLang="zh-CN" sz="3900" b="0" i="0" dirty="0" err="1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Δικ</a:t>
            </a: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</a:t>
            </a:r>
            <a:r>
              <a:rPr lang="en-US" altLang="zh-CN" sz="3900" b="0" i="0" dirty="0" err="1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ιο</a:t>
            </a: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</a:t>
            </a:r>
            <a:r>
              <a:rPr lang="en-US" altLang="zh-CN" sz="3900" b="0" i="0" dirty="0" err="1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ολιτική</a:t>
            </a:r>
            <a:r>
              <a:rPr lang="el-GR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</a:t>
            </a:r>
            <a:r>
              <a:rPr lang="en-US" altLang="zh-CN" sz="3900" b="0" i="0" dirty="0" err="1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</a:t>
            </a: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</a:t>
            </a:r>
            <a:r>
              <a:rPr lang="en-US" altLang="zh-CN" sz="3900" b="0" i="0" dirty="0" err="1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</a:t>
            </a: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ιδεολογική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69206" y="2682315"/>
            <a:ext cx="7457935" cy="35430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2"/>
              </a:lnSpc>
            </a:pP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θεμελίωσητης αντεγκληματικής</a:t>
            </a:r>
          </a:p>
          <a:p>
            <a:pPr marL="2673365">
              <a:lnSpc>
                <a:spcPts val="4704"/>
              </a:lnSpc>
            </a:pP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πολιτικής</a:t>
            </a:r>
          </a:p>
          <a:p>
            <a:pPr marL="1485924">
              <a:lnSpc>
                <a:spcPts val="4482"/>
              </a:lnSpc>
            </a:pPr>
            <a:r>
              <a:rPr lang="en-US" altLang="zh-CN" sz="2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Πρότυπα/ σκοπόςτης ποινής</a:t>
            </a:r>
          </a:p>
          <a:p>
            <a:pPr marL="2755083">
              <a:lnSpc>
                <a:spcPts val="54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Αντεγκληματική Πολιτική ΙΙΙ</a:t>
            </a:r>
          </a:p>
          <a:p>
            <a:pPr marL="2317074">
              <a:lnSpc>
                <a:spcPts val="5698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Τμήμα Κοινωνικής Ανθρωπολογίας</a:t>
            </a:r>
          </a:p>
          <a:p>
            <a:pPr marL="2839147">
              <a:lnSpc>
                <a:spcPts val="1824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Πάντειο Πανεπιστήμιο </a:t>
            </a:r>
          </a:p>
          <a:p>
            <a:pPr marL="2673365"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Καθηγήτρια Σοφία Βιδάλη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65049" y="3060712"/>
            <a:ext cx="7283323" cy="2367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65"/>
              </a:lnSpc>
            </a:pPr>
            <a:r>
              <a:rPr lang="en-US" altLang="zh-CN" sz="1800" b="1" i="1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Eastern state Penitentiary, Philadelphia Pennsylvania 1829-1971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6026380" y="1417881"/>
            <a:ext cx="3760760" cy="78860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1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 Walnut Street Prison </a:t>
            </a:r>
          </a:p>
          <a:p>
            <a:pPr marL="330337">
              <a:lnSpc>
                <a:spcPts val="2808"/>
              </a:lnSpc>
            </a:pP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Philadelphia, 1773-1836</a:t>
            </a:r>
          </a:p>
        </p:txBody>
      </p:sp>
      <p:pic>
        <p:nvPicPr>
          <p:cNvPr id="5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7677" y="3477462"/>
            <a:ext cx="3220278" cy="321186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1676" y="3489386"/>
            <a:ext cx="1858018" cy="179067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1700" y="939800"/>
            <a:ext cx="4864100" cy="20574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0900" y="3479800"/>
            <a:ext cx="3683000" cy="3505200"/>
          </a:xfrm>
          <a:prstGeom prst="rect">
            <a:avLst/>
          </a:prstGeom>
          <a:noFill/>
        </p:spPr>
      </p:pic>
      <p:sp>
        <p:nvSpPr>
          <p:cNvPr id="9" name="TextBox 1"/>
          <p:cNvSpPr txBox="1"/>
          <p:nvPr/>
        </p:nvSpPr>
        <p:spPr>
          <a:xfrm>
            <a:off x="6089976" y="722194"/>
            <a:ext cx="3640353" cy="34305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1"/>
              </a:lnSpc>
            </a:pPr>
            <a:r>
              <a:rPr lang="en-US" altLang="zh-CN" sz="27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Aπομονωτικόσύστημα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535089" y="638943"/>
            <a:ext cx="2248408" cy="2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Auburn State Prison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899192" y="907167"/>
            <a:ext cx="3531311" cy="2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Correctional Facility, Νέα Υόρκη</a:t>
            </a:r>
          </a:p>
        </p:txBody>
      </p:sp>
      <p:pic>
        <p:nvPicPr>
          <p:cNvPr id="5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5907" y="1523618"/>
            <a:ext cx="2895604" cy="2834615"/>
          </a:xfrm>
          <a:prstGeom prst="rect">
            <a:avLst/>
          </a:prstGeom>
          <a:noFill/>
        </p:spPr>
      </p:pic>
      <p:sp>
        <p:nvSpPr>
          <p:cNvPr id="6" name="TextBox 1"/>
          <p:cNvSpPr txBox="1"/>
          <p:nvPr/>
        </p:nvSpPr>
        <p:spPr>
          <a:xfrm>
            <a:off x="1077210" y="1097588"/>
            <a:ext cx="4467542" cy="64404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71"/>
              </a:lnSpc>
            </a:pPr>
            <a:r>
              <a:rPr lang="en-US" altLang="zh-CN" sz="1500" b="1" i="0" dirty="0">
                <a:solidFill>
                  <a:srgbClr val="535353"/>
                </a:solidFill>
                <a:latin typeface="Geneva" pitchFamily="18" charset="0"/>
                <a:cs typeface="Geneva" pitchFamily="18" charset="0"/>
              </a:rPr>
              <a:t>Σύστημασιωπής κατά την ημέρα,εργασίας από </a:t>
            </a:r>
          </a:p>
          <a:p>
            <a:pPr marL="188764">
              <a:lnSpc>
                <a:spcPts val="1800"/>
              </a:lnSpc>
            </a:pPr>
            <a:r>
              <a:rPr lang="en-US" altLang="zh-CN" sz="1500" b="1" i="0" dirty="0">
                <a:solidFill>
                  <a:srgbClr val="535353"/>
                </a:solidFill>
                <a:latin typeface="Geneva" pitchFamily="18" charset="0"/>
                <a:cs typeface="Geneva" pitchFamily="18" charset="0"/>
              </a:rPr>
              <a:t>κοινού με άλλους και απομόνωση της νύχτα</a:t>
            </a:r>
          </a:p>
          <a:p>
            <a:pPr marL="1757862">
              <a:lnSpc>
                <a:spcPts val="1800"/>
              </a:lnSpc>
            </a:pPr>
            <a:r>
              <a:rPr lang="en-US" altLang="zh-CN" sz="1500" b="1" i="0" dirty="0">
                <a:solidFill>
                  <a:srgbClr val="535353"/>
                </a:solidFill>
                <a:latin typeface="Geneva" pitchFamily="18" charset="0"/>
                <a:cs typeface="Geneva" pitchFamily="18" charset="0"/>
              </a:rPr>
              <a:t>1830 επ.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986368" y="1783387"/>
            <a:ext cx="4648708" cy="18684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71"/>
              </a:lnSpc>
            </a:pPr>
            <a:r>
              <a:rPr lang="en-US" altLang="zh-CN" sz="1500" b="1" i="0" dirty="0">
                <a:solidFill>
                  <a:srgbClr val="535353"/>
                </a:solidFill>
                <a:latin typeface="Geneva" pitchFamily="18" charset="0"/>
                <a:cs typeface="Geneva" pitchFamily="18" charset="0"/>
              </a:rPr>
              <a:t>Σήμεραλειτουργεί ως φυλακή υψίστης ασφάλειας.</a:t>
            </a:r>
          </a:p>
        </p:txBody>
      </p:sp>
      <p:pic>
        <p:nvPicPr>
          <p:cNvPr id="8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989" y="2178096"/>
            <a:ext cx="5700902" cy="460905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505" y="4585289"/>
            <a:ext cx="2895603" cy="2167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0" y="2222500"/>
            <a:ext cx="4292600" cy="4686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17324" y="989023"/>
            <a:ext cx="8361476" cy="4192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1"/>
              </a:lnSpc>
            </a:pPr>
            <a:r>
              <a:rPr lang="en-US" altLang="zh-CN" sz="3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Φυλακές του Sing Sing Νέα Υόρκη, 1825_ </a:t>
            </a:r>
          </a:p>
        </p:txBody>
      </p:sp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966" y="2223707"/>
            <a:ext cx="4284936" cy="4487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" y="152400"/>
            <a:ext cx="9550400" cy="717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08007" y="152400"/>
            <a:ext cx="5972756" cy="7251701"/>
          </a:xfrm>
          <a:custGeom>
            <a:avLst/>
            <a:gdLst>
              <a:gd name="connsiteX0" fmla="*/ 0 w 5972756"/>
              <a:gd name="connsiteY0" fmla="*/ 0 h 7251701"/>
              <a:gd name="connsiteX1" fmla="*/ 5972756 w 5972756"/>
              <a:gd name="connsiteY1" fmla="*/ 0 h 7251701"/>
              <a:gd name="connsiteX2" fmla="*/ 5972756 w 5972756"/>
              <a:gd name="connsiteY2" fmla="*/ 7251701 h 7251701"/>
              <a:gd name="connsiteX3" fmla="*/ 0 w 5972756"/>
              <a:gd name="connsiteY3" fmla="*/ 7251701 h 72517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972756" h="7251701">
                <a:moveTo>
                  <a:pt x="0" y="0"/>
                </a:moveTo>
                <a:lnTo>
                  <a:pt x="5972756" y="0"/>
                </a:lnTo>
                <a:lnTo>
                  <a:pt x="5972756" y="7251701"/>
                </a:lnTo>
                <a:lnTo>
                  <a:pt x="0" y="7251701"/>
                </a:lnTo>
                <a:close/>
              </a:path>
            </a:pathLst>
          </a:custGeom>
          <a:solidFill>
            <a:srgbClr val="252525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480763" y="152400"/>
            <a:ext cx="3691929" cy="7251701"/>
          </a:xfrm>
          <a:custGeom>
            <a:avLst/>
            <a:gdLst>
              <a:gd name="connsiteX0" fmla="*/ 0 w 3691929"/>
              <a:gd name="connsiteY0" fmla="*/ 0 h 7251701"/>
              <a:gd name="connsiteX1" fmla="*/ 3691929 w 3691929"/>
              <a:gd name="connsiteY1" fmla="*/ 0 h 7251701"/>
              <a:gd name="connsiteX2" fmla="*/ 3691929 w 3691929"/>
              <a:gd name="connsiteY2" fmla="*/ 7251701 h 7251701"/>
              <a:gd name="connsiteX3" fmla="*/ 0 w 3691929"/>
              <a:gd name="connsiteY3" fmla="*/ 7251701 h 72517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691929" h="7251701">
                <a:moveTo>
                  <a:pt x="0" y="0"/>
                </a:moveTo>
                <a:lnTo>
                  <a:pt x="3691929" y="0"/>
                </a:lnTo>
                <a:lnTo>
                  <a:pt x="3691929" y="7251701"/>
                </a:lnTo>
                <a:lnTo>
                  <a:pt x="0" y="7251701"/>
                </a:lnTo>
                <a:close/>
              </a:path>
            </a:pathLst>
          </a:custGeom>
          <a:solidFill>
            <a:srgbClr val="F1F1F1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511498" y="530537"/>
            <a:ext cx="1610893" cy="5721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Φυλακή του</a:t>
            </a:r>
          </a:p>
          <a:p>
            <a:pPr marL="140960">
              <a:lnSpc>
                <a:spcPts val="2304"/>
              </a:lnSpc>
            </a:pPr>
            <a:r>
              <a:rPr lang="en-US" altLang="zh-CN" sz="22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Sing Sing</a:t>
            </a:r>
          </a:p>
        </p:txBody>
      </p:sp>
      <p:sp>
        <p:nvSpPr>
          <p:cNvPr id="7" name="Freeform 3"/>
          <p:cNvSpPr/>
          <p:nvPr/>
        </p:nvSpPr>
        <p:spPr>
          <a:xfrm>
            <a:off x="6951918" y="2551636"/>
            <a:ext cx="362426" cy="48345"/>
          </a:xfrm>
          <a:custGeom>
            <a:avLst/>
            <a:gdLst>
              <a:gd name="connsiteX0" fmla="*/ 0 w 362426"/>
              <a:gd name="connsiteY0" fmla="*/ 0 h 48345"/>
              <a:gd name="connsiteX1" fmla="*/ 362426 w 362426"/>
              <a:gd name="connsiteY1" fmla="*/ 0 h 48345"/>
              <a:gd name="connsiteX2" fmla="*/ 362426 w 362426"/>
              <a:gd name="connsiteY2" fmla="*/ 48345 h 48345"/>
              <a:gd name="connsiteX3" fmla="*/ 0 w 362426"/>
              <a:gd name="connsiteY3" fmla="*/ 48345 h 483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62426" h="48345">
                <a:moveTo>
                  <a:pt x="0" y="0"/>
                </a:moveTo>
                <a:lnTo>
                  <a:pt x="362426" y="0"/>
                </a:lnTo>
                <a:lnTo>
                  <a:pt x="362426" y="48345"/>
                </a:lnTo>
                <a:lnTo>
                  <a:pt x="0" y="4834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495300"/>
            <a:ext cx="4889500" cy="30099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3848100"/>
            <a:ext cx="5448300" cy="2794000"/>
          </a:xfrm>
          <a:prstGeom prst="rect">
            <a:avLst/>
          </a:prstGeom>
          <a:noFill/>
        </p:spPr>
      </p:pic>
      <p:sp>
        <p:nvSpPr>
          <p:cNvPr id="9" name="TextBox 1"/>
          <p:cNvSpPr txBox="1"/>
          <p:nvPr/>
        </p:nvSpPr>
        <p:spPr>
          <a:xfrm>
            <a:off x="6726424" y="1411802"/>
            <a:ext cx="3374263" cy="539022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Οι φυλακές χτίστηκαν από </a:t>
            </a:r>
          </a:p>
          <a:p>
            <a:pPr>
              <a:lnSpc>
                <a:spcPts val="2112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τους κρατούμενους που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μεταφέρθηκαν από τη </a:t>
            </a:r>
          </a:p>
          <a:p>
            <a:pPr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φυλακή του Auburn.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Αποτέλεσανκαι αυτές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φυλακές πρότυπο, αλλά τόπο </a:t>
            </a:r>
          </a:p>
          <a:p>
            <a:pPr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τιμωρητικήςμεταχείρισης.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Μεταφέρθηκε και εδώ το </a:t>
            </a:r>
          </a:p>
          <a:p>
            <a:pPr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σύστημα του Auburn.Από τις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πρώτες δεκαετίες του 20</a:t>
            </a:r>
            <a:r>
              <a:rPr lang="en-US" altLang="zh-CN" sz="12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ου</a:t>
            </a:r>
          </a:p>
          <a:p>
            <a:pPr>
              <a:lnSpc>
                <a:spcPts val="285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αιώνα άρχισε να </a:t>
            </a:r>
          </a:p>
          <a:p>
            <a:pPr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εφαρμόζεται και το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αναμορφωτικό –</a:t>
            </a:r>
          </a:p>
          <a:p>
            <a:pPr>
              <a:lnSpc>
                <a:spcPts val="2112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θεραπευτικό πρότυπο και </a:t>
            </a:r>
          </a:p>
          <a:p>
            <a:pPr>
              <a:lnSpc>
                <a:spcPts val="218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χτίστηκαν υποδομές,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βιβλιοθήκες κλπ.</a:t>
            </a:r>
          </a:p>
          <a:p>
            <a:pPr>
              <a:lnSpc>
                <a:spcPts val="4567"/>
              </a:lnSpc>
            </a:pPr>
            <a:r>
              <a:rPr lang="en-US" altLang="zh-CN" sz="2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Σήμεραείναι φυλακή 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υψίστης ασφάλειας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08000" y="152401"/>
            <a:ext cx="9664700" cy="7251699"/>
          </a:xfrm>
          <a:custGeom>
            <a:avLst/>
            <a:gdLst>
              <a:gd name="connsiteX0" fmla="*/ 0 w 9664700"/>
              <a:gd name="connsiteY0" fmla="*/ 0 h 7251699"/>
              <a:gd name="connsiteX1" fmla="*/ 9664700 w 9664700"/>
              <a:gd name="connsiteY1" fmla="*/ 0 h 7251699"/>
              <a:gd name="connsiteX2" fmla="*/ 9664700 w 9664700"/>
              <a:gd name="connsiteY2" fmla="*/ 7251699 h 7251699"/>
              <a:gd name="connsiteX3" fmla="*/ 0 w 9664700"/>
              <a:gd name="connsiteY3" fmla="*/ 7251699 h 7251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699">
                <a:moveTo>
                  <a:pt x="0" y="0"/>
                </a:moveTo>
                <a:lnTo>
                  <a:pt x="9664700" y="0"/>
                </a:lnTo>
                <a:lnTo>
                  <a:pt x="9664700" y="7251699"/>
                </a:lnTo>
                <a:lnTo>
                  <a:pt x="0" y="7251699"/>
                </a:lnTo>
                <a:close/>
              </a:path>
            </a:pathLst>
          </a:custGeom>
          <a:solidFill>
            <a:srgbClr val="665844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6" name="Freeform 3"/>
          <p:cNvSpPr/>
          <p:nvPr/>
        </p:nvSpPr>
        <p:spPr>
          <a:xfrm>
            <a:off x="1200731" y="148203"/>
            <a:ext cx="8189589" cy="7269475"/>
          </a:xfrm>
          <a:custGeom>
            <a:avLst/>
            <a:gdLst>
              <a:gd name="connsiteX0" fmla="*/ 2332372 w 8189589"/>
              <a:gd name="connsiteY0" fmla="*/ 0 h 7269475"/>
              <a:gd name="connsiteX1" fmla="*/ 5857217 w 8189589"/>
              <a:gd name="connsiteY1" fmla="*/ 0 h 7269475"/>
              <a:gd name="connsiteX2" fmla="*/ 5870057 w 8189589"/>
              <a:gd name="connsiteY2" fmla="*/ 5706 h 7269475"/>
              <a:gd name="connsiteX3" fmla="*/ 8189589 w 8189589"/>
              <a:gd name="connsiteY3" fmla="*/ 3634737 h 7269475"/>
              <a:gd name="connsiteX4" fmla="*/ 5870057 w 8189589"/>
              <a:gd name="connsiteY4" fmla="*/ 7263768 h 7269475"/>
              <a:gd name="connsiteX5" fmla="*/ 5857217 w 8189589"/>
              <a:gd name="connsiteY5" fmla="*/ 7269475 h 7269475"/>
              <a:gd name="connsiteX6" fmla="*/ 2332372 w 8189589"/>
              <a:gd name="connsiteY6" fmla="*/ 7269475 h 7269475"/>
              <a:gd name="connsiteX7" fmla="*/ 2319532 w 8189589"/>
              <a:gd name="connsiteY7" fmla="*/ 7263768 h 7269475"/>
              <a:gd name="connsiteX8" fmla="*/ 0 w 8189589"/>
              <a:gd name="connsiteY8" fmla="*/ 3634737 h 7269475"/>
              <a:gd name="connsiteX9" fmla="*/ 2319532 w 8189589"/>
              <a:gd name="connsiteY9" fmla="*/ 5706 h 72694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8189589" h="7269475">
                <a:moveTo>
                  <a:pt x="2332372" y="0"/>
                </a:moveTo>
                <a:lnTo>
                  <a:pt x="5857217" y="0"/>
                </a:lnTo>
                <a:lnTo>
                  <a:pt x="5870057" y="5706"/>
                </a:lnTo>
                <a:cubicBezTo>
                  <a:pt x="7242503" y="655916"/>
                  <a:pt x="8189589" y="2036581"/>
                  <a:pt x="8189589" y="3634737"/>
                </a:cubicBezTo>
                <a:cubicBezTo>
                  <a:pt x="8189589" y="5232894"/>
                  <a:pt x="7242503" y="6613560"/>
                  <a:pt x="5870057" y="7263768"/>
                </a:cubicBezTo>
                <a:lnTo>
                  <a:pt x="5857217" y="7269475"/>
                </a:lnTo>
                <a:lnTo>
                  <a:pt x="2332372" y="7269475"/>
                </a:lnTo>
                <a:lnTo>
                  <a:pt x="2319532" y="7263768"/>
                </a:lnTo>
                <a:cubicBezTo>
                  <a:pt x="947086" y="6613560"/>
                  <a:pt x="0" y="5232894"/>
                  <a:pt x="0" y="3634737"/>
                </a:cubicBezTo>
                <a:cubicBezTo>
                  <a:pt x="0" y="2036581"/>
                  <a:pt x="947086" y="655916"/>
                  <a:pt x="2319532" y="570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1293" y="152400"/>
            <a:ext cx="8208464" cy="72517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139700"/>
            <a:ext cx="9664700" cy="726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05158" y="6431201"/>
            <a:ext cx="3382950" cy="5060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CACACA"/>
                </a:solidFill>
                <a:latin typeface="Geneva" pitchFamily="18" charset="0"/>
                <a:cs typeface="Geneva" pitchFamily="18" charset="0"/>
              </a:rPr>
              <a:t>Sing Sing Correctional Facility</a:t>
            </a:r>
          </a:p>
          <a:p>
            <a:pPr marL="176400">
              <a:lnSpc>
                <a:spcPts val="2184"/>
              </a:lnSpc>
            </a:pPr>
            <a:r>
              <a:rPr lang="en-US" altLang="zh-CN" sz="1800" b="0" i="0" dirty="0">
                <a:solidFill>
                  <a:srgbClr val="CACACA"/>
                </a:solidFill>
                <a:latin typeface="Geneva" pitchFamily="18" charset="0"/>
                <a:cs typeface="Geneva" pitchFamily="18" charset="0"/>
              </a:rPr>
              <a:t>New York, Ossining Village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29448" y="2780628"/>
            <a:ext cx="6389700" cy="257922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Σεένα δεύτεροστάδιοδιάδοσηςτου αναμορφωτικού</a:t>
            </a:r>
          </a:p>
          <a:p>
            <a:pPr>
              <a:lnSpc>
                <a:spcPts val="2592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ιδεώδους, επιδιώκεταιη «επανόρθωση» -«διόρθωση» του </a:t>
            </a:r>
          </a:p>
          <a:p>
            <a:pPr>
              <a:lnSpc>
                <a:spcPts val="2592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εγκληματία [βλ. Προσαρμογή ] μέσω ειδικώνπαρεμβάσεων</a:t>
            </a:r>
          </a:p>
          <a:p>
            <a:pPr>
              <a:lnSpc>
                <a:spcPts val="2616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κατάτημεταχείρισητων καταδικασθέντωνδραστών. Στόχος </a:t>
            </a:r>
          </a:p>
          <a:p>
            <a:pPr>
              <a:lnSpc>
                <a:spcPts val="2496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είναι, να εξαλειφθούν οι παράγοντες στη ζωή του </a:t>
            </a:r>
          </a:p>
          <a:p>
            <a:pPr>
              <a:lnSpc>
                <a:spcPts val="2592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εγκληματία που συμβάλλον στην εμπλοκή με το έγκλημα. </a:t>
            </a:r>
          </a:p>
          <a:p>
            <a:pPr>
              <a:lnSpc>
                <a:spcPts val="2904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H ποινή συχνά αόριστη εξαρτάται από την μεταβολή που </a:t>
            </a:r>
          </a:p>
          <a:p>
            <a:pPr>
              <a:lnSpc>
                <a:spcPts val="2616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έχει να επιδείξει ο εγλήματίας.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318188" y="723443"/>
            <a:ext cx="5882384" cy="3303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6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Επανορθωτικό -rehabilitative model-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899935" y="1131875"/>
            <a:ext cx="6913928" cy="7235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6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επαναφέροντας την προτεραία κατάσταση </a:t>
            </a:r>
          </a:p>
          <a:p>
            <a:pPr marL="1311341">
              <a:lnSpc>
                <a:spcPts val="3096"/>
              </a:lnSpc>
            </a:pPr>
            <a:r>
              <a:rPr lang="en-US" altLang="zh-CN" sz="26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πραγμάτων για το δράστη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16635" y="708936"/>
            <a:ext cx="7614641" cy="8764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1"/>
              </a:lnSpc>
            </a:pPr>
            <a:r>
              <a:rPr lang="en-US" altLang="zh-CN" sz="3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Επανορθωτικό πρότυπο: προνοιακή και </a:t>
            </a:r>
          </a:p>
          <a:p>
            <a:pPr>
              <a:lnSpc>
                <a:spcPts val="3600"/>
              </a:lnSpc>
            </a:pPr>
            <a:r>
              <a:rPr lang="en-US" altLang="zh-CN" sz="3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ιατροκεντιρκή διάσταση</a:t>
            </a:r>
          </a:p>
        </p:txBody>
      </p:sp>
      <p:sp>
        <p:nvSpPr>
          <p:cNvPr id="6" name="Freeform 3"/>
          <p:cNvSpPr/>
          <p:nvPr/>
        </p:nvSpPr>
        <p:spPr>
          <a:xfrm>
            <a:off x="508000" y="774083"/>
            <a:ext cx="101479" cy="744507"/>
          </a:xfrm>
          <a:custGeom>
            <a:avLst/>
            <a:gdLst>
              <a:gd name="connsiteX0" fmla="*/ 0 w 101479"/>
              <a:gd name="connsiteY0" fmla="*/ 0 h 744507"/>
              <a:gd name="connsiteX1" fmla="*/ 101479 w 101479"/>
              <a:gd name="connsiteY1" fmla="*/ 0 h 744507"/>
              <a:gd name="connsiteX2" fmla="*/ 101479 w 101479"/>
              <a:gd name="connsiteY2" fmla="*/ 744507 h 744507"/>
              <a:gd name="connsiteX3" fmla="*/ 0 w 101479"/>
              <a:gd name="connsiteY3" fmla="*/ 744507 h 7445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01479" h="744507">
                <a:moveTo>
                  <a:pt x="0" y="0"/>
                </a:moveTo>
                <a:lnTo>
                  <a:pt x="101479" y="0"/>
                </a:lnTo>
                <a:lnTo>
                  <a:pt x="101479" y="744507"/>
                </a:lnTo>
                <a:lnTo>
                  <a:pt x="0" y="744507"/>
                </a:lnTo>
                <a:close/>
              </a:path>
            </a:pathLst>
          </a:custGeom>
          <a:solidFill>
            <a:srgbClr val="16E7C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68500"/>
            <a:ext cx="3517900" cy="47879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3792" y="1950720"/>
            <a:ext cx="3432048" cy="4864608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6488034" y="1973172"/>
            <a:ext cx="3343986" cy="4780074"/>
          </a:xfrm>
          <a:custGeom>
            <a:avLst/>
            <a:gdLst>
              <a:gd name="connsiteX0" fmla="*/ 0 w 3343986"/>
              <a:gd name="connsiteY0" fmla="*/ 0 h 4780074"/>
              <a:gd name="connsiteX1" fmla="*/ 3343986 w 3343986"/>
              <a:gd name="connsiteY1" fmla="*/ 0 h 4780074"/>
              <a:gd name="connsiteX2" fmla="*/ 3343986 w 3343986"/>
              <a:gd name="connsiteY2" fmla="*/ 4780074 h 4780074"/>
              <a:gd name="connsiteX3" fmla="*/ 0 w 3343986"/>
              <a:gd name="connsiteY3" fmla="*/ 4780074 h 4780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343986" h="4780074">
                <a:moveTo>
                  <a:pt x="0" y="0"/>
                </a:moveTo>
                <a:lnTo>
                  <a:pt x="3343986" y="0"/>
                </a:lnTo>
                <a:lnTo>
                  <a:pt x="3343986" y="4780074"/>
                </a:lnTo>
                <a:lnTo>
                  <a:pt x="0" y="4780074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6488034" y="1973172"/>
            <a:ext cx="3343986" cy="4780074"/>
          </a:xfrm>
          <a:custGeom>
            <a:avLst/>
            <a:gdLst>
              <a:gd name="connsiteX0" fmla="*/ 0 w 3343986"/>
              <a:gd name="connsiteY0" fmla="*/ 0 h 4780074"/>
              <a:gd name="connsiteX1" fmla="*/ 3343986 w 3343986"/>
              <a:gd name="connsiteY1" fmla="*/ 0 h 4780074"/>
              <a:gd name="connsiteX2" fmla="*/ 3343986 w 3343986"/>
              <a:gd name="connsiteY2" fmla="*/ 4780074 h 4780074"/>
              <a:gd name="connsiteX3" fmla="*/ 0 w 3343986"/>
              <a:gd name="connsiteY3" fmla="*/ 4780074 h 4780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343986" h="4780074">
                <a:moveTo>
                  <a:pt x="0" y="0"/>
                </a:moveTo>
                <a:lnTo>
                  <a:pt x="3343986" y="0"/>
                </a:lnTo>
                <a:lnTo>
                  <a:pt x="3343986" y="4780074"/>
                </a:lnTo>
                <a:lnTo>
                  <a:pt x="0" y="4780074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7079" cap="flat">
            <a:solidFill>
              <a:srgbClr val="E0E0E0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4650579" y="2000525"/>
            <a:ext cx="4847018" cy="47471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1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 Δύοτάσεις:</a:t>
            </a:r>
          </a:p>
          <a:p>
            <a:pPr>
              <a:lnSpc>
                <a:spcPts val="2148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1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 Προνοιακή/ κοινωνική(social/ welfare): </a:t>
            </a:r>
          </a:p>
          <a:p>
            <a:pPr>
              <a:lnSpc>
                <a:spcPts val="2052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 Εξάλειψηεγκληματογενώνπαραγόντωνόπωςη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έλλειψηεκπαίδευσης, προσόντωνπρόσβασηςστην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Αγοράεργασίας. Ο σκοπόςτης ποινής δενείναι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πλέονγενικά η αναμόρφωσητης ιδεολογίας και της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συμπεριφοράς, αλλάσυγκεκριμένα, η ηθική, ή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ψυχολογικήή κοινωνικήεπανόρθωση/ διόρθωσητου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εγκληματία σεατομικόεπίπεδο. Η μεταχείρισήτου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αφοράσυγκεκριμένεςεκφάνσειςτης συμπεριφοράς,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των στάσεωνζωήςκαι των πεποιθήσεώντου.</a:t>
            </a:r>
          </a:p>
          <a:p>
            <a:pPr>
              <a:lnSpc>
                <a:spcPts val="4332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1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 Ιατροκεντρικήδιάσταση /θεραπευτικήμεταχείριση</a:t>
            </a:r>
          </a:p>
          <a:p>
            <a:pPr>
              <a:lnSpc>
                <a:spcPts val="1800"/>
              </a:lnSpc>
            </a:pPr>
            <a:r>
              <a:rPr lang="en-US" altLang="zh-CN" sz="1500" b="1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:</a:t>
            </a:r>
          </a:p>
          <a:p>
            <a:pPr>
              <a:lnSpc>
                <a:spcPts val="2148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 Οι παρεμβάσειςεπέχουνθέση«θεραπείας» υπό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την έννοια ότιοι ειδικοίεπεμβαίνουνκαι στοχεύουν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στην διόρθωσητων εγγενώνατελειών/ συνηθειών,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που υποστηρίζεται ότιέχει ο εγκληματίας και που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τον οδήγησαν στοέγκλημα ή εκείνωνπου είναι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αποτέλεσμα της εμπλοκήςτου με to </a:t>
            </a:r>
            <a:r>
              <a:rPr lang="en-US" altLang="zh-CN" sz="13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έγκλημα.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49739" y="644023"/>
            <a:ext cx="7881572" cy="7733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1"/>
              </a:lnSpc>
            </a:pPr>
            <a:r>
              <a:rPr lang="en-US" altLang="zh-CN" sz="2800" b="1" i="0" dirty="0">
                <a:solidFill>
                  <a:srgbClr val="000000"/>
                </a:solidFill>
                <a:latin typeface="Athelas Bold" pitchFamily="18" charset="0"/>
                <a:cs typeface="Athelas Bold" pitchFamily="18" charset="0"/>
              </a:rPr>
              <a:t>Διορθωτικό/ επανορθωτικό (rehabilitative model): </a:t>
            </a:r>
          </a:p>
          <a:p>
            <a:pPr marL="2559495">
              <a:lnSpc>
                <a:spcPts val="3288"/>
              </a:lnSpc>
            </a:pPr>
            <a:r>
              <a:rPr lang="en-US" altLang="zh-CN" sz="2800" b="1" i="0" dirty="0">
                <a:solidFill>
                  <a:srgbClr val="000000"/>
                </a:solidFill>
                <a:latin typeface="Athelas Bold" pitchFamily="18" charset="0"/>
                <a:cs typeface="Athelas Bold" pitchFamily="18" charset="0"/>
              </a:rPr>
              <a:t>19ος/ 20</a:t>
            </a:r>
            <a:r>
              <a:rPr lang="en-US" altLang="zh-CN" sz="2800" b="1" i="1" dirty="0">
                <a:solidFill>
                  <a:srgbClr val="000000"/>
                </a:solidFill>
                <a:latin typeface="Athelas Bold Italic" pitchFamily="18" charset="0"/>
                <a:cs typeface="Athelas Bold Italic" pitchFamily="18" charset="0"/>
              </a:rPr>
              <a:t>ς</a:t>
            </a:r>
            <a:r>
              <a:rPr lang="en-US" altLang="zh-CN" sz="2800" b="1" i="0" dirty="0">
                <a:solidFill>
                  <a:srgbClr val="000000"/>
                </a:solidFill>
                <a:latin typeface="Athelas Bold" pitchFamily="18" charset="0"/>
                <a:cs typeface="Athelas Bold" pitchFamily="18" charset="0"/>
              </a:rPr>
              <a:t>αιώνας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937142" y="1559619"/>
            <a:ext cx="8747278" cy="51449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Tόσοτοαναμορφωτικόκαιτοεπανορθωτικόπρότυπο,έχουνάμεσησυνάφεια.Καιτα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δύοδιέπονταιαπότηνιδέατηςεπιστροφήςτουεγκληματίαστηνκοινωνίαμετάαπό</a:t>
            </a:r>
          </a:p>
          <a:p>
            <a:pPr>
              <a:lnSpc>
                <a:spcPts val="230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συγκεκριμένες  παρεμβάσεις.  Διαφέρουν  κατά  τον  τρόπο  μεταχείρισης  των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κρατουμένωνκαιτοπρόγραμμαδιαβίωσης..</a:t>
            </a:r>
          </a:p>
          <a:p>
            <a:pPr>
              <a:lnSpc>
                <a:spcPts val="278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Ειδικότερα,υποστηρίζεται,ότιοεγκληματίαςπαραβιάζειτονόμο,όχιμόνονμετην</a:t>
            </a:r>
          </a:p>
          <a:p>
            <a:pPr>
              <a:lnSpc>
                <a:spcPts val="230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ελεύθερηβούλησήτου,αλλάκαιεξαιτίαςπαραγόντωνπουοφείλονταισεκοινωνικές,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ψυχολογικές βιολογικές και άλλες αιτίες, που δεν του επιτρέπουν να ελέγξει την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συμπερίφορά του. Η ύπαρξή του είναι δείκτης επικινδυνότητας ή κινδύνου να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επαναλάβειτηνπράξη.Στοπλαίσιοαυτό,υποστηρίζεται,ότιανυπάρξεικατάλληλη</a:t>
            </a:r>
          </a:p>
          <a:p>
            <a:pPr>
              <a:lnSpc>
                <a:spcPts val="230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εξατομικευμένη παρέμβαση στιςαιτίεςαυτές, τότε στομέλλον δεν θα παραβεί τον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νόμο.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Έτσι   εισάγονται   μέθοδοι   επαγγελματικής   εκπαίδευσης,   εξατομικευμένης</a:t>
            </a:r>
          </a:p>
          <a:p>
            <a:pPr>
              <a:lnSpc>
                <a:spcPts val="230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παρακολούθησηςκαιυποστήριξης.Στησυνέχειατοπρότυποαυτό θααναπτυχθείυπό</a:t>
            </a:r>
          </a:p>
          <a:p>
            <a:pPr>
              <a:lnSpc>
                <a:spcPts val="2400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την επίδραση γιατρών, κλινικών κοινωνικών λειτουργών κλπ: πρόκειται για την</a:t>
            </a:r>
          </a:p>
          <a:p>
            <a:pPr>
              <a:lnSpc>
                <a:spcPts val="2399"/>
              </a:lnSpc>
            </a:pPr>
            <a:r>
              <a:rPr lang="en-US" altLang="zh-CN" sz="18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επίδραση του  ιατρικού/    θεραπευτικού μοντέλου  στην  μεταχείριση των</a:t>
            </a:r>
          </a:p>
          <a:p>
            <a:pPr>
              <a:lnSpc>
                <a:spcPts val="2400"/>
              </a:lnSpc>
            </a:pPr>
            <a:r>
              <a:rPr lang="en-US" altLang="zh-CN" sz="18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κρατουμένων, το οποίο από τη δεκαετία του  1930 αποτέλεσε επίσημα το</a:t>
            </a:r>
          </a:p>
          <a:p>
            <a:pPr>
              <a:lnSpc>
                <a:spcPts val="2304"/>
              </a:lnSpc>
            </a:pPr>
            <a:r>
              <a:rPr lang="en-US" altLang="zh-CN" sz="18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πρότυπομεταχείρισηςτωνκρατουμένωντιςΗΠΑ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AE131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11986" y="624748"/>
            <a:ext cx="7765821" cy="2668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Η άσκησηεξουσίας μέσα στην φυλακή: η αλλαγή του ατόμου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939797" y="1463892"/>
            <a:ext cx="3873703" cy="47000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ΤοΠείραμα φυλάκισης του Στάνφορντήταν ένα </a:t>
            </a:r>
          </a:p>
          <a:p>
            <a:pPr marL="94382"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πείραμα πάνω στις</a:t>
            </a: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ψυχολογικές</a:t>
            </a:r>
          </a:p>
        </p:txBody>
      </p:sp>
      <p:sp>
        <p:nvSpPr>
          <p:cNvPr id="6" name="Freeform 3"/>
          <p:cNvSpPr/>
          <p:nvPr/>
        </p:nvSpPr>
        <p:spPr>
          <a:xfrm>
            <a:off x="2519248" y="1905114"/>
            <a:ext cx="952500" cy="12706"/>
          </a:xfrm>
          <a:custGeom>
            <a:avLst/>
            <a:gdLst>
              <a:gd name="connsiteX0" fmla="*/ 0 w 952500"/>
              <a:gd name="connsiteY0" fmla="*/ 12706 h 12706"/>
              <a:gd name="connsiteX1" fmla="*/ 952500 w 952500"/>
              <a:gd name="connsiteY1" fmla="*/ 12706 h 12706"/>
              <a:gd name="connsiteX2" fmla="*/ 952500 w 952500"/>
              <a:gd name="connsiteY2" fmla="*/ 0 h 12706"/>
              <a:gd name="connsiteX3" fmla="*/ 0 w 952500"/>
              <a:gd name="connsiteY3" fmla="*/ 0 h 127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52500" h="12706">
                <a:moveTo>
                  <a:pt x="0" y="12706"/>
                </a:moveTo>
                <a:lnTo>
                  <a:pt x="952500" y="12706"/>
                </a:lnTo>
                <a:lnTo>
                  <a:pt x="952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"/>
          <p:cNvSpPr txBox="1"/>
          <p:nvPr/>
        </p:nvSpPr>
        <p:spPr>
          <a:xfrm>
            <a:off x="3494005" y="1754787"/>
            <a:ext cx="1318361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επιπτώσεις που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034179" y="1983387"/>
            <a:ext cx="4117301" cy="3937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επιφέρει η μετατροπή ενός ατόμου σε φυλακισμένο ή </a:t>
            </a:r>
          </a:p>
          <a:p>
            <a:pPr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δεσμοφύλακα.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939797" y="2430108"/>
            <a:ext cx="2349830" cy="24140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Το πείραμα διεξήχθη το</a:t>
            </a: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 1971</a:t>
            </a:r>
          </a:p>
        </p:txBody>
      </p:sp>
      <p:sp>
        <p:nvSpPr>
          <p:cNvPr id="10" name="Freeform 3"/>
          <p:cNvSpPr/>
          <p:nvPr/>
        </p:nvSpPr>
        <p:spPr>
          <a:xfrm>
            <a:off x="2874848" y="2642036"/>
            <a:ext cx="381000" cy="12706"/>
          </a:xfrm>
          <a:custGeom>
            <a:avLst/>
            <a:gdLst>
              <a:gd name="connsiteX0" fmla="*/ 0 w 381000"/>
              <a:gd name="connsiteY0" fmla="*/ 12706 h 12706"/>
              <a:gd name="connsiteX1" fmla="*/ 381000 w 381000"/>
              <a:gd name="connsiteY1" fmla="*/ 12706 h 12706"/>
              <a:gd name="connsiteX2" fmla="*/ 381000 w 381000"/>
              <a:gd name="connsiteY2" fmla="*/ 0 h 12706"/>
              <a:gd name="connsiteX3" fmla="*/ 0 w 381000"/>
              <a:gd name="connsiteY3" fmla="*/ 0 h 127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1000" h="12706">
                <a:moveTo>
                  <a:pt x="0" y="12706"/>
                </a:moveTo>
                <a:lnTo>
                  <a:pt x="381000" y="12706"/>
                </a:lnTo>
                <a:lnTo>
                  <a:pt x="381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"/>
          <p:cNvSpPr txBox="1"/>
          <p:nvPr/>
        </p:nvSpPr>
        <p:spPr>
          <a:xfrm>
            <a:off x="3284005" y="2492403"/>
            <a:ext cx="1609268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από την ερευνητική 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034179" y="2721003"/>
            <a:ext cx="2533167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ομάδα του καθηγητή ψυχολογίας</a:t>
            </a:r>
          </a:p>
        </p:txBody>
      </p:sp>
      <p:sp>
        <p:nvSpPr>
          <p:cNvPr id="13" name="Freeform 3"/>
          <p:cNvSpPr/>
          <p:nvPr/>
        </p:nvSpPr>
        <p:spPr>
          <a:xfrm>
            <a:off x="3586048" y="2870737"/>
            <a:ext cx="406400" cy="12706"/>
          </a:xfrm>
          <a:custGeom>
            <a:avLst/>
            <a:gdLst>
              <a:gd name="connsiteX0" fmla="*/ 0 w 406400"/>
              <a:gd name="connsiteY0" fmla="*/ 12706 h 12706"/>
              <a:gd name="connsiteX1" fmla="*/ 406400 w 406400"/>
              <a:gd name="connsiteY1" fmla="*/ 12706 h 12706"/>
              <a:gd name="connsiteX2" fmla="*/ 406400 w 406400"/>
              <a:gd name="connsiteY2" fmla="*/ 0 h 12706"/>
              <a:gd name="connsiteX3" fmla="*/ 0 w 406400"/>
              <a:gd name="connsiteY3" fmla="*/ 0 h 127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06400" h="12706">
                <a:moveTo>
                  <a:pt x="0" y="12706"/>
                </a:moveTo>
                <a:lnTo>
                  <a:pt x="406400" y="12706"/>
                </a:lnTo>
                <a:lnTo>
                  <a:pt x="406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"/>
          <p:cNvSpPr txBox="1"/>
          <p:nvPr/>
        </p:nvSpPr>
        <p:spPr>
          <a:xfrm>
            <a:off x="3561253" y="2721003"/>
            <a:ext cx="567652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Φίλιπ 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034179" y="2949603"/>
            <a:ext cx="901814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Ζιμπάρντο</a:t>
            </a:r>
          </a:p>
        </p:txBody>
      </p:sp>
      <p:sp>
        <p:nvSpPr>
          <p:cNvPr id="16" name="Freeform 3"/>
          <p:cNvSpPr/>
          <p:nvPr/>
        </p:nvSpPr>
        <p:spPr>
          <a:xfrm>
            <a:off x="1033348" y="3099436"/>
            <a:ext cx="812800" cy="12706"/>
          </a:xfrm>
          <a:custGeom>
            <a:avLst/>
            <a:gdLst>
              <a:gd name="connsiteX0" fmla="*/ 0 w 812800"/>
              <a:gd name="connsiteY0" fmla="*/ 12706 h 12706"/>
              <a:gd name="connsiteX1" fmla="*/ 812800 w 812800"/>
              <a:gd name="connsiteY1" fmla="*/ 12706 h 12706"/>
              <a:gd name="connsiteX2" fmla="*/ 812800 w 812800"/>
              <a:gd name="connsiteY2" fmla="*/ 0 h 12706"/>
              <a:gd name="connsiteX3" fmla="*/ 0 w 812800"/>
              <a:gd name="connsiteY3" fmla="*/ 0 h 127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812800" h="12706">
                <a:moveTo>
                  <a:pt x="0" y="12706"/>
                </a:moveTo>
                <a:lnTo>
                  <a:pt x="812800" y="12706"/>
                </a:lnTo>
                <a:lnTo>
                  <a:pt x="812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"/>
          <p:cNvSpPr txBox="1"/>
          <p:nvPr/>
        </p:nvSpPr>
        <p:spPr>
          <a:xfrm>
            <a:off x="1880076" y="2949603"/>
            <a:ext cx="2634704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του</a:t>
            </a: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Πανεπιστημίου του Στάνφορντ</a:t>
            </a:r>
          </a:p>
        </p:txBody>
      </p:sp>
      <p:sp>
        <p:nvSpPr>
          <p:cNvPr id="18" name="Freeform 3"/>
          <p:cNvSpPr/>
          <p:nvPr/>
        </p:nvSpPr>
        <p:spPr>
          <a:xfrm>
            <a:off x="2201748" y="3099436"/>
            <a:ext cx="2349500" cy="12705"/>
          </a:xfrm>
          <a:custGeom>
            <a:avLst/>
            <a:gdLst>
              <a:gd name="connsiteX0" fmla="*/ 0 w 2349500"/>
              <a:gd name="connsiteY0" fmla="*/ 0 h 12705"/>
              <a:gd name="connsiteX1" fmla="*/ 783166 w 2349500"/>
              <a:gd name="connsiteY1" fmla="*/ 0 h 12705"/>
              <a:gd name="connsiteX2" fmla="*/ 1566333 w 2349500"/>
              <a:gd name="connsiteY2" fmla="*/ 0 h 12705"/>
              <a:gd name="connsiteX3" fmla="*/ 2349500 w 2349500"/>
              <a:gd name="connsiteY3" fmla="*/ 0 h 12705"/>
              <a:gd name="connsiteX4" fmla="*/ 2349500 w 2349500"/>
              <a:gd name="connsiteY4" fmla="*/ 12705 h 12705"/>
              <a:gd name="connsiteX5" fmla="*/ 1566333 w 2349500"/>
              <a:gd name="connsiteY5" fmla="*/ 12705 h 12705"/>
              <a:gd name="connsiteX6" fmla="*/ 783166 w 2349500"/>
              <a:gd name="connsiteY6" fmla="*/ 12705 h 12705"/>
              <a:gd name="connsiteX7" fmla="*/ 0 w 2349500"/>
              <a:gd name="connsiteY7" fmla="*/ 12705 h 12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349500" h="12705">
                <a:moveTo>
                  <a:pt x="0" y="0"/>
                </a:moveTo>
                <a:lnTo>
                  <a:pt x="783166" y="0"/>
                </a:lnTo>
                <a:lnTo>
                  <a:pt x="1566333" y="0"/>
                </a:lnTo>
                <a:lnTo>
                  <a:pt x="2349500" y="0"/>
                </a:lnTo>
                <a:lnTo>
                  <a:pt x="2349500" y="12705"/>
                </a:lnTo>
                <a:lnTo>
                  <a:pt x="1566333" y="12705"/>
                </a:lnTo>
                <a:lnTo>
                  <a:pt x="783166" y="12705"/>
                </a:lnTo>
                <a:lnTo>
                  <a:pt x="0" y="12705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"/>
          <p:cNvSpPr txBox="1"/>
          <p:nvPr/>
        </p:nvSpPr>
        <p:spPr>
          <a:xfrm>
            <a:off x="4510970" y="2949603"/>
            <a:ext cx="172898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.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939797" y="3167724"/>
            <a:ext cx="4007269" cy="92720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Εικοσιτέσσεριςφοιτητές επιλέχθηκαν από 70 για να </a:t>
            </a:r>
          </a:p>
          <a:p>
            <a:pPr marL="94382"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παίξουν τους ρόλους των φυλακισμένων και των </a:t>
            </a:r>
          </a:p>
          <a:p>
            <a:pPr marL="94382"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δεσμοφυλάκων και να ζήσουν σε μια </a:t>
            </a:r>
          </a:p>
          <a:p>
            <a:pPr marL="94382"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υποτιθέμενη</a:t>
            </a: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φυλακή</a:t>
            </a:r>
          </a:p>
        </p:txBody>
      </p:sp>
      <p:sp>
        <p:nvSpPr>
          <p:cNvPr id="21" name="Freeform 3"/>
          <p:cNvSpPr/>
          <p:nvPr/>
        </p:nvSpPr>
        <p:spPr>
          <a:xfrm>
            <a:off x="2036648" y="4065059"/>
            <a:ext cx="584200" cy="12706"/>
          </a:xfrm>
          <a:custGeom>
            <a:avLst/>
            <a:gdLst>
              <a:gd name="connsiteX0" fmla="*/ 0 w 584200"/>
              <a:gd name="connsiteY0" fmla="*/ 12706 h 12706"/>
              <a:gd name="connsiteX1" fmla="*/ 584200 w 584200"/>
              <a:gd name="connsiteY1" fmla="*/ 12706 h 12706"/>
              <a:gd name="connsiteX2" fmla="*/ 584200 w 584200"/>
              <a:gd name="connsiteY2" fmla="*/ 0 h 12706"/>
              <a:gd name="connsiteX3" fmla="*/ 0 w 584200"/>
              <a:gd name="connsiteY3" fmla="*/ 0 h 127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84200" h="12706">
                <a:moveTo>
                  <a:pt x="0" y="12706"/>
                </a:moveTo>
                <a:lnTo>
                  <a:pt x="584200" y="12706"/>
                </a:lnTo>
                <a:lnTo>
                  <a:pt x="58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"/>
          <p:cNvSpPr txBox="1"/>
          <p:nvPr/>
        </p:nvSpPr>
        <p:spPr>
          <a:xfrm>
            <a:off x="2648109" y="3915819"/>
            <a:ext cx="2434602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που είχε δημιουργηθεί για τους 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1034179" y="4132227"/>
            <a:ext cx="4107561" cy="6223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σκοπούς του πειράματος στο υπόγειο του κτιρίου της </a:t>
            </a:r>
          </a:p>
          <a:p>
            <a:pPr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Επιστήμης της Ψυχολογίας του Πανεπιστημίου του </a:t>
            </a:r>
          </a:p>
          <a:p>
            <a:pPr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Στάνφορντ. 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939797" y="4804500"/>
            <a:ext cx="4117390" cy="12215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μπήκαν κατευθείαν στους ρόλους τους πέρα από τις </a:t>
            </a:r>
          </a:p>
          <a:p>
            <a:pPr marL="94382">
              <a:lnSpc>
                <a:spcPts val="1824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προβλέψεις, οδηγούμενοι σε επικίνδυνες και </a:t>
            </a:r>
          </a:p>
          <a:p>
            <a:pPr marL="94382"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ψυχολογικά καταστροφικές καταστάσεις.</a:t>
            </a:r>
          </a:p>
          <a:p>
            <a:pPr>
              <a:lnSpc>
                <a:spcPts val="2294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Το ένα τρίτο από τους φρουρούς κρίθηκε ότι </a:t>
            </a:r>
          </a:p>
          <a:p>
            <a:pPr marL="94382"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επέδειξαν "γνήσια"</a:t>
            </a:r>
            <a:r>
              <a:rPr lang="en-US" altLang="zh-CN" sz="1300" b="0" i="0" dirty="0">
                <a:solidFill>
                  <a:srgbClr val="0000FF"/>
                </a:solidFill>
                <a:latin typeface="Helvetica Neue" pitchFamily="18" charset="0"/>
                <a:cs typeface="Helvetica Neue" pitchFamily="18" charset="0"/>
              </a:rPr>
              <a:t>σαδιστικές τάσεις</a:t>
            </a:r>
          </a:p>
        </p:txBody>
      </p:sp>
      <p:sp>
        <p:nvSpPr>
          <p:cNvPr id="25" name="Freeform 3"/>
          <p:cNvSpPr/>
          <p:nvPr/>
        </p:nvSpPr>
        <p:spPr>
          <a:xfrm>
            <a:off x="2519248" y="5983599"/>
            <a:ext cx="1346200" cy="12706"/>
          </a:xfrm>
          <a:custGeom>
            <a:avLst/>
            <a:gdLst>
              <a:gd name="connsiteX0" fmla="*/ 0 w 1346200"/>
              <a:gd name="connsiteY0" fmla="*/ 0 h 12706"/>
              <a:gd name="connsiteX1" fmla="*/ 673100 w 1346200"/>
              <a:gd name="connsiteY1" fmla="*/ 0 h 12706"/>
              <a:gd name="connsiteX2" fmla="*/ 1346200 w 1346200"/>
              <a:gd name="connsiteY2" fmla="*/ 0 h 12706"/>
              <a:gd name="connsiteX3" fmla="*/ 1346200 w 1346200"/>
              <a:gd name="connsiteY3" fmla="*/ 12706 h 12706"/>
              <a:gd name="connsiteX4" fmla="*/ 673100 w 1346200"/>
              <a:gd name="connsiteY4" fmla="*/ 12706 h 12706"/>
              <a:gd name="connsiteX5" fmla="*/ 0 w 1346200"/>
              <a:gd name="connsiteY5" fmla="*/ 12706 h 127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346200" h="12706">
                <a:moveTo>
                  <a:pt x="0" y="0"/>
                </a:moveTo>
                <a:lnTo>
                  <a:pt x="673100" y="0"/>
                </a:lnTo>
                <a:lnTo>
                  <a:pt x="1346200" y="0"/>
                </a:lnTo>
                <a:lnTo>
                  <a:pt x="1346200" y="12706"/>
                </a:lnTo>
                <a:lnTo>
                  <a:pt x="673100" y="12706"/>
                </a:lnTo>
                <a:lnTo>
                  <a:pt x="0" y="12706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837319" y="5833011"/>
            <a:ext cx="1379118" cy="1651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, με αποτέλεσμα 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1034179" y="6064659"/>
            <a:ext cx="4016260" cy="6223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αρκετοί φυλακισμένοι να τραυματιστούν ψυχολογικά </a:t>
            </a:r>
          </a:p>
          <a:p>
            <a:pPr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και δύο από τους φοιτητές να αποχωρήσουν νωρίς </a:t>
            </a:r>
          </a:p>
          <a:p>
            <a:pPr>
              <a:lnSpc>
                <a:spcPts val="1800"/>
              </a:lnSpc>
            </a:pPr>
            <a:r>
              <a:rPr lang="en-US" altLang="zh-CN" sz="13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από το πείραμα. </a:t>
            </a:r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7768" y="5398008"/>
            <a:ext cx="4843272" cy="2005584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816" y="1319784"/>
            <a:ext cx="4837176" cy="5544312"/>
          </a:xfrm>
          <a:prstGeom prst="rect">
            <a:avLst/>
          </a:prstGeom>
          <a:noFill/>
        </p:spPr>
      </p:pic>
      <p:pic>
        <p:nvPicPr>
          <p:cNvPr id="29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100" y="1435100"/>
            <a:ext cx="3975100" cy="4686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89542" y="2642483"/>
            <a:ext cx="7493635" cy="3811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1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Η άμυνα της Κοινωνίας από το έγκλημα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179738" y="3988681"/>
            <a:ext cx="6565495" cy="3557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1"/>
              </a:lnSpc>
            </a:pPr>
            <a:r>
              <a:rPr lang="en-US" altLang="zh-CN" sz="2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Η φυλακή, σκοπός και έκτιση της ποινής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3" name="Freeform 3"/>
          <p:cNvSpPr/>
          <p:nvPr/>
        </p:nvSpPr>
        <p:spPr>
          <a:xfrm>
            <a:off x="1140952" y="2035720"/>
            <a:ext cx="8238845" cy="4920296"/>
          </a:xfrm>
          <a:custGeom>
            <a:avLst/>
            <a:gdLst>
              <a:gd name="connsiteX0" fmla="*/ 0 w 8238845"/>
              <a:gd name="connsiteY0" fmla="*/ 0 h 4920296"/>
              <a:gd name="connsiteX1" fmla="*/ 8238845 w 8238845"/>
              <a:gd name="connsiteY1" fmla="*/ 0 h 4920296"/>
              <a:gd name="connsiteX2" fmla="*/ 8238845 w 8238845"/>
              <a:gd name="connsiteY2" fmla="*/ 4920296 h 4920296"/>
              <a:gd name="connsiteX3" fmla="*/ 0 w 8238845"/>
              <a:gd name="connsiteY3" fmla="*/ 4920296 h 49202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8238845" h="4920296">
                <a:moveTo>
                  <a:pt x="0" y="0"/>
                </a:moveTo>
                <a:lnTo>
                  <a:pt x="8238845" y="0"/>
                </a:lnTo>
                <a:lnTo>
                  <a:pt x="8238845" y="4920296"/>
                </a:lnTo>
                <a:lnTo>
                  <a:pt x="0" y="4920296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7079" cap="flat">
            <a:solidFill>
              <a:srgbClr val="FA1E00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95801" y="2268084"/>
            <a:ext cx="7529197" cy="31763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1"/>
              </a:lnSpc>
            </a:pPr>
            <a:r>
              <a:rPr lang="en-US" altLang="zh-CN" sz="25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δ)  το  επανακοινωνικοποιητικό  (resocialisation  model)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328228" y="2649084"/>
            <a:ext cx="7912102" cy="412763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1"/>
              </a:lnSpc>
            </a:pPr>
            <a:r>
              <a:rPr lang="en-US" altLang="zh-CN" sz="25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πρότυπο  μεταχείρισης  αποβλέπει  στην  ανάκτηση  από  τον</a:t>
            </a:r>
          </a:p>
          <a:p>
            <a:pPr>
              <a:lnSpc>
                <a:spcPts val="2904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κρατούμενο      κοινωνικά      αποδεκτών      συμπεριφορών.</a:t>
            </a:r>
          </a:p>
          <a:p>
            <a:pPr>
              <a:lnSpc>
                <a:spcPts val="3000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Συναρτάται με το αναμορφωτικό - προνοιακό πρότυπο στο</a:t>
            </a:r>
          </a:p>
          <a:p>
            <a:pPr>
              <a:lnSpc>
                <a:spcPts val="3000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ποινικό-κατασταλτικό   σύστημα   και   αναγωγικά,   με   τη</a:t>
            </a:r>
          </a:p>
          <a:p>
            <a:pPr>
              <a:lnSpc>
                <a:spcPts val="2904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θεώρηση  του  εγκληματία  ως  διαφορετικού  από  τον  μη</a:t>
            </a:r>
          </a:p>
          <a:p>
            <a:pPr>
              <a:lnSpc>
                <a:spcPts val="3000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εγκληματία.   Ωστόσο,   αποτελεί   ένα   πρότυπο   που   έχει</a:t>
            </a:r>
          </a:p>
          <a:p>
            <a:pPr>
              <a:lnSpc>
                <a:spcPts val="3000"/>
              </a:lnSpc>
            </a:pPr>
            <a:r>
              <a:rPr lang="en-US" altLang="zh-CN" sz="25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επικριθεί ως αυταρχικό   και   προσβάλλον τα δικαιώματα</a:t>
            </a:r>
          </a:p>
          <a:p>
            <a:pPr>
              <a:lnSpc>
                <a:spcPts val="2904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τωνκρατουμένων.</a:t>
            </a:r>
          </a:p>
          <a:p>
            <a:pPr marL="267572">
              <a:lnSpc>
                <a:spcPts val="3288"/>
              </a:lnSpc>
            </a:pPr>
            <a:r>
              <a:rPr lang="en-US" altLang="zh-CN" sz="2500" b="0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ε)   το   επανεντακτικό   (reintegrative)   αποβλέπει   στην</a:t>
            </a:r>
          </a:p>
          <a:p>
            <a:pPr>
              <a:lnSpc>
                <a:spcPts val="3000"/>
              </a:lnSpc>
            </a:pPr>
            <a:r>
              <a:rPr lang="en-US" altLang="zh-CN" sz="25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επανασύνδεση   των   κρατουμένων   με   το   κοινωνικό   τους</a:t>
            </a:r>
          </a:p>
          <a:p>
            <a:pPr>
              <a:lnSpc>
                <a:spcPts val="3000"/>
              </a:lnSpc>
            </a:pPr>
            <a:r>
              <a:rPr lang="en-US" altLang="zh-CN" sz="25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περιβάλλονκαιεπανένταξητους</a:t>
            </a:r>
            <a:r>
              <a:rPr lang="en-US" altLang="zh-CN" sz="2500" b="0" i="1" dirty="0">
                <a:solidFill>
                  <a:srgbClr val="A714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565630" y="547326"/>
            <a:ext cx="3548456" cy="34305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1"/>
              </a:lnSpc>
            </a:pPr>
            <a:r>
              <a:rPr lang="en-US" altLang="zh-CN" sz="2700" b="0" i="0" dirty="0">
                <a:solidFill>
                  <a:srgbClr val="000000"/>
                </a:solidFill>
                <a:latin typeface="Athelas Regular" pitchFamily="18" charset="0"/>
                <a:cs typeface="Athelas Regular" pitchFamily="18" charset="0"/>
              </a:rPr>
              <a:t>Επανακοινωνικοποίηση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063047" y="967950"/>
            <a:ext cx="4493832" cy="7484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1"/>
              </a:lnSpc>
            </a:pPr>
            <a:r>
              <a:rPr lang="en-US" altLang="zh-CN" sz="2700" b="0" i="0" dirty="0">
                <a:solidFill>
                  <a:srgbClr val="000000"/>
                </a:solidFill>
                <a:latin typeface="Athelas Regular" pitchFamily="18" charset="0"/>
                <a:cs typeface="Athelas Regular" pitchFamily="18" charset="0"/>
              </a:rPr>
              <a:t>καιεπανένταξη1960-1970-1980: </a:t>
            </a:r>
          </a:p>
          <a:p>
            <a:pPr marL="736178">
              <a:lnSpc>
                <a:spcPts val="3192"/>
              </a:lnSpc>
            </a:pPr>
            <a:r>
              <a:rPr lang="en-US" altLang="zh-CN" sz="2700" b="0" i="0" dirty="0">
                <a:solidFill>
                  <a:srgbClr val="000000"/>
                </a:solidFill>
                <a:latin typeface="Athelas Regular" pitchFamily="18" charset="0"/>
                <a:cs typeface="Athelas Regular" pitchFamily="18" charset="0"/>
              </a:rPr>
              <a:t>ΠρονοιακόΠρότυπο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120650"/>
            <a:ext cx="10075333" cy="7556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16566" y="2708854"/>
            <a:ext cx="8229600" cy="213879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5640"/>
              </a:lnSpc>
            </a:pPr>
            <a:r>
              <a:rPr lang="el-GR" altLang="zh-CN" sz="4000" dirty="0">
                <a:solidFill>
                  <a:srgbClr val="000000"/>
                </a:solidFill>
                <a:latin typeface="Trebuchet MS" pitchFamily="18" charset="0"/>
                <a:cs typeface="Trebuchet MS" pitchFamily="18" charset="0"/>
              </a:rPr>
              <a:t>Κρίση της ιδεολογίας της άμυνας</a:t>
            </a:r>
          </a:p>
          <a:p>
            <a:pPr algn="ctr">
              <a:lnSpc>
                <a:spcPts val="5640"/>
              </a:lnSpc>
            </a:pPr>
            <a:r>
              <a:rPr lang="el-GR" altLang="zh-CN" sz="4000" dirty="0">
                <a:solidFill>
                  <a:srgbClr val="000000"/>
                </a:solidFill>
                <a:latin typeface="Trebuchet MS" pitchFamily="18" charset="0"/>
                <a:cs typeface="Trebuchet MS" pitchFamily="18" charset="0"/>
              </a:rPr>
              <a:t>Πολιτικά και ανθρώπινα δικαιώματα</a:t>
            </a:r>
          </a:p>
          <a:p>
            <a:pPr algn="ctr">
              <a:lnSpc>
                <a:spcPts val="5640"/>
              </a:lnSpc>
            </a:pPr>
            <a:r>
              <a:rPr lang="el-GR" altLang="zh-CN" sz="4000" dirty="0">
                <a:solidFill>
                  <a:srgbClr val="000000"/>
                </a:solidFill>
                <a:latin typeface="Trebuchet MS" pitchFamily="18" charset="0"/>
                <a:cs typeface="Trebuchet MS" pitchFamily="18" charset="0"/>
              </a:rPr>
              <a:t>Το </a:t>
            </a:r>
            <a:r>
              <a:rPr lang="el-GR" altLang="zh-CN" sz="4000" dirty="0" err="1">
                <a:solidFill>
                  <a:srgbClr val="000000"/>
                </a:solidFill>
                <a:latin typeface="Trebuchet MS" pitchFamily="18" charset="0"/>
                <a:cs typeface="Trebuchet MS" pitchFamily="18" charset="0"/>
              </a:rPr>
              <a:t>δικαιοκρατικό</a:t>
            </a:r>
            <a:r>
              <a:rPr lang="el-GR" altLang="zh-CN" sz="4000" dirty="0">
                <a:solidFill>
                  <a:srgbClr val="000000"/>
                </a:solidFill>
                <a:latin typeface="Trebuchet MS" pitchFamily="18" charset="0"/>
                <a:cs typeface="Trebuchet MS" pitchFamily="18" charset="0"/>
              </a:rPr>
              <a:t> πρότυπο</a:t>
            </a:r>
            <a:r>
              <a:rPr lang="en-US" altLang="zh-CN" sz="4000" dirty="0">
                <a:solidFill>
                  <a:srgbClr val="000000"/>
                </a:solidFill>
                <a:latin typeface="Trebuchet MS" pitchFamily="18" charset="0"/>
                <a:cs typeface="Trebuchet MS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9034" y="0"/>
            <a:ext cx="10075333" cy="7556500"/>
          </a:xfrm>
          <a:custGeom>
            <a:avLst/>
            <a:gdLst>
              <a:gd name="connsiteX0" fmla="*/ 0 w 13004800"/>
              <a:gd name="connsiteY0" fmla="*/ 9753600 h 9753600"/>
              <a:gd name="connsiteX1" fmla="*/ 13004800 w 13004800"/>
              <a:gd name="connsiteY1" fmla="*/ 9753600 h 9753600"/>
              <a:gd name="connsiteX2" fmla="*/ 13004800 w 13004800"/>
              <a:gd name="connsiteY2" fmla="*/ 0 h 9753600"/>
              <a:gd name="connsiteX3" fmla="*/ 0 w 13004800"/>
              <a:gd name="connsiteY3" fmla="*/ 0 h 975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DDDB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4"/>
          </a:p>
        </p:txBody>
      </p:sp>
      <p:sp>
        <p:nvSpPr>
          <p:cNvPr id="2" name="TextBox 1"/>
          <p:cNvSpPr txBox="1"/>
          <p:nvPr/>
        </p:nvSpPr>
        <p:spPr>
          <a:xfrm>
            <a:off x="1460219" y="2225578"/>
            <a:ext cx="6687280" cy="37907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54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Κοινωνικό πλαίσιο: 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-Φυλεκτικές   διακρίσεις,   κατάρρευση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της οικονοµίας των µεγάλων αστικών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κέντρων, εξάπλωση της φτώχειας.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-Εξάπλωση  της  αγοράς  ναρκωτικών,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οργανωµένο έγκληµα, 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-Πολιτικά σκάνδαλα  </a:t>
            </a:r>
          </a:p>
          <a:p>
            <a:pPr>
              <a:lnSpc>
                <a:spcPts val="3719"/>
              </a:lnSpc>
            </a:pPr>
            <a:r>
              <a:rPr lang="en-US" altLang="zh-CN" sz="32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-War on crime,  War on drugs,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011214" y="596078"/>
            <a:ext cx="7439537" cy="8284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89"/>
              </a:lnSpc>
            </a:pPr>
            <a:r>
              <a:rPr lang="en-US" altLang="zh-CN" sz="2789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Η.Π.Α. </a:t>
            </a:r>
            <a:r>
              <a:rPr lang="el-GR" altLang="zh-CN" sz="2789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: </a:t>
            </a:r>
            <a:r>
              <a:rPr lang="en-US" altLang="zh-CN" sz="2789" dirty="0" err="1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Ιδεολογικά</a:t>
            </a:r>
            <a:r>
              <a:rPr lang="en-US" altLang="zh-CN" sz="2789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πρότυπα αντεγκληματικής </a:t>
            </a:r>
          </a:p>
          <a:p>
            <a:pPr marL="295161">
              <a:lnSpc>
                <a:spcPts val="3331"/>
              </a:lnSpc>
            </a:pPr>
            <a:r>
              <a:rPr lang="en-US" altLang="zh-CN" sz="2789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πολιτικής ανάλογα με αυτά στην Ευρώπη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9034" y="0"/>
            <a:ext cx="10075333" cy="7556500"/>
          </a:xfrm>
          <a:custGeom>
            <a:avLst/>
            <a:gdLst>
              <a:gd name="connsiteX0" fmla="*/ 0 w 13004800"/>
              <a:gd name="connsiteY0" fmla="*/ 9753600 h 9753600"/>
              <a:gd name="connsiteX1" fmla="*/ 13004800 w 13004800"/>
              <a:gd name="connsiteY1" fmla="*/ 9753600 h 9753600"/>
              <a:gd name="connsiteX2" fmla="*/ 13004800 w 13004800"/>
              <a:gd name="connsiteY2" fmla="*/ 0 h 9753600"/>
              <a:gd name="connsiteX3" fmla="*/ 0 w 13004800"/>
              <a:gd name="connsiteY3" fmla="*/ 0 h 975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7E2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4"/>
          </a:p>
        </p:txBody>
      </p:sp>
      <p:sp>
        <p:nvSpPr>
          <p:cNvPr id="2" name="TextBox 1"/>
          <p:cNvSpPr txBox="1"/>
          <p:nvPr/>
        </p:nvSpPr>
        <p:spPr>
          <a:xfrm>
            <a:off x="1056812" y="462442"/>
            <a:ext cx="4806444" cy="67060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76"/>
              </a:lnSpc>
            </a:pPr>
            <a:r>
              <a:rPr lang="en-US" altLang="zh-CN" sz="317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Καταργητισµός </a:t>
            </a:r>
          </a:p>
          <a:p>
            <a:pPr>
              <a:lnSpc>
                <a:spcPts val="2902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Κεντρικό  ζήτηµα  για  τον  καταργητισµό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αποτελεί κατ΄ αρχήν η φυλακή, που στις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ΗΠΑ   ειδικά,   συσχετίζεται   και   µε   το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σύστηµα σκλαβιάς που ίσχυε έως και το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altLang="zh-CN" sz="14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αιώνα,  µε  θρησκευτικού  χαρακτήρα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εµπνεύσεις,        µε   τα   κινήµατα   της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δεκαετίας του 60 και 70 στις ΗΠΑ για τα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ανθρώπινα  δικαιώµατα  και  τα  πολιτικά </a:t>
            </a:r>
          </a:p>
          <a:p>
            <a:pPr>
              <a:lnSpc>
                <a:spcPts val="2789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δικαιώµατα   των   αφροαµερικανών,   το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φεµινιστικό κίνηµα και ειδικότερα, µε το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κίνηµα για την κατάργηση της φυλακής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και  ιδίως  µε  την  ανάδειξη  της  σχέσης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ανάµεσα στην αύξηση του αριθµού των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κρατουµένων   και   την   επέκταση   των </a:t>
            </a:r>
          </a:p>
          <a:p>
            <a:pPr>
              <a:lnSpc>
                <a:spcPts val="2711"/>
              </a:lnSpc>
            </a:pPr>
            <a:r>
              <a:rPr lang="en-US" altLang="zh-CN" sz="21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ιδιωτικών  φυλακών  (prison-  industrial </a:t>
            </a:r>
          </a:p>
          <a:p>
            <a:pPr>
              <a:lnSpc>
                <a:spcPts val="2711"/>
              </a:lnSpc>
            </a:pPr>
            <a:r>
              <a:rPr lang="en-US" altLang="zh-CN" sz="216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complex).   Κυριότεροι   εκπρόσωποι: </a:t>
            </a:r>
          </a:p>
          <a:p>
            <a:pPr>
              <a:lnSpc>
                <a:spcPts val="2711"/>
              </a:lnSpc>
            </a:pPr>
            <a:r>
              <a:rPr lang="en-US" altLang="zh-CN" sz="216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Αντζελα   Ντέϊβς,   Καθηγήτρια </a:t>
            </a:r>
          </a:p>
          <a:p>
            <a:pPr>
              <a:lnSpc>
                <a:spcPts val="2711"/>
              </a:lnSpc>
            </a:pPr>
            <a:r>
              <a:rPr lang="en-US" altLang="zh-CN" sz="216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Πανεπιστήµιο L.A. (UCLA) </a:t>
            </a:r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7004" y="397449"/>
            <a:ext cx="2148640" cy="233789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9748" y="2203771"/>
            <a:ext cx="2243375" cy="257436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4108" y="5053587"/>
            <a:ext cx="2853366" cy="1712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59837" y="-134989"/>
            <a:ext cx="10075333" cy="7556500"/>
          </a:xfrm>
          <a:custGeom>
            <a:avLst/>
            <a:gdLst>
              <a:gd name="connsiteX0" fmla="*/ 0 w 13004800"/>
              <a:gd name="connsiteY0" fmla="*/ 9753600 h 9753600"/>
              <a:gd name="connsiteX1" fmla="*/ 13004800 w 13004800"/>
              <a:gd name="connsiteY1" fmla="*/ 9753600 h 9753600"/>
              <a:gd name="connsiteX2" fmla="*/ 13004800 w 13004800"/>
              <a:gd name="connsiteY2" fmla="*/ 0 h 9753600"/>
              <a:gd name="connsiteX3" fmla="*/ 0 w 13004800"/>
              <a:gd name="connsiteY3" fmla="*/ 0 h 975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8E8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4"/>
          </a:p>
        </p:txBody>
      </p:sp>
      <p:sp>
        <p:nvSpPr>
          <p:cNvPr id="2" name="TextBox 1"/>
          <p:cNvSpPr txBox="1"/>
          <p:nvPr/>
        </p:nvSpPr>
        <p:spPr>
          <a:xfrm>
            <a:off x="5297504" y="7250384"/>
            <a:ext cx="88166" cy="2000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40"/>
              </a:lnSpc>
            </a:pPr>
            <a:r>
              <a:rPr lang="en-US" altLang="zh-CN" sz="124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4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078193" y="506548"/>
            <a:ext cx="6438622" cy="10079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86"/>
              </a:lnSpc>
            </a:pPr>
            <a:r>
              <a:rPr lang="en-US" altLang="zh-CN" sz="348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Δύο πρότυπα απονοµής ποινικής </a:t>
            </a:r>
          </a:p>
          <a:p>
            <a:pPr marL="2174350">
              <a:lnSpc>
                <a:spcPts val="4028"/>
              </a:lnSpc>
            </a:pPr>
            <a:r>
              <a:rPr lang="en-US" altLang="zh-CN" sz="348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δικαιοσύνης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73103" y="1949450"/>
            <a:ext cx="9448800" cy="435503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 δικαιοκρατικό πρότυπο (Justice Mοdel) στις ΗΠΑ: </a:t>
            </a:r>
            <a:endParaRPr lang="el-GR" altLang="zh-CN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τάση</a:t>
            </a:r>
            <a:r>
              <a:rPr lang="el-GR" altLang="zh-C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υτή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αναπτύχθηκε στις ΗΠΑ µέσα από δύο ρεύµατα. Το π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ρώτο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φορούσε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τη διασφάλιση των δικαιωµάτων των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τηγορουµένων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ι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τη δίκαιη δίκη (due process) και εντάσσεται στο κίνηµα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οινικού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εγγυητισµού, το οποίο στις ΗΠΑ οριζόταν ως Justice Model. </a:t>
            </a:r>
            <a:endParaRPr lang="el-GR" altLang="zh-C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l-GR" altLang="zh-C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δεύτερο αφορούσε την επιδίωξη της εµπέδωσης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ισθή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τος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ασφάλειας   και   την   αποτελεσµατικότητα  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συστή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µα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τος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και ορίστηκε ως Crime Contrl Model.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9034" y="0"/>
            <a:ext cx="10075333" cy="7556500"/>
          </a:xfrm>
          <a:custGeom>
            <a:avLst/>
            <a:gdLst>
              <a:gd name="connsiteX0" fmla="*/ 0 w 13004800"/>
              <a:gd name="connsiteY0" fmla="*/ 9753600 h 9753600"/>
              <a:gd name="connsiteX1" fmla="*/ 13004800 w 13004800"/>
              <a:gd name="connsiteY1" fmla="*/ 9753600 h 9753600"/>
              <a:gd name="connsiteX2" fmla="*/ 13004800 w 13004800"/>
              <a:gd name="connsiteY2" fmla="*/ 0 h 9753600"/>
              <a:gd name="connsiteX3" fmla="*/ 0 w 13004800"/>
              <a:gd name="connsiteY3" fmla="*/ 0 h 975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2E2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4"/>
          </a:p>
        </p:txBody>
      </p:sp>
      <p:sp>
        <p:nvSpPr>
          <p:cNvPr id="2" name="TextBox 1"/>
          <p:cNvSpPr txBox="1"/>
          <p:nvPr/>
        </p:nvSpPr>
        <p:spPr>
          <a:xfrm>
            <a:off x="5297504" y="7250384"/>
            <a:ext cx="88166" cy="2000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40"/>
              </a:lnSpc>
            </a:pPr>
            <a:r>
              <a:rPr lang="en-US" altLang="zh-CN" sz="124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5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558611" y="1631866"/>
            <a:ext cx="7518468" cy="40087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24"/>
              </a:lnSpc>
            </a:pPr>
            <a:r>
              <a:rPr lang="en-US" altLang="zh-CN" sz="232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Α. Δικαιοκρατικό πρότυπο θεµελιώδεις αρχές : </a:t>
            </a:r>
          </a:p>
          <a:p>
            <a:pPr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α). Το δικαιωµα κάθε κατηγορούµενου να δικαστεί σε µια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Δίκαιη Δίκη (φυσικός δικαστής, τεκµήριο της αθωότητας,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ισότητα  ενώπιον  του  νόµου,  µη  αναδροµική  ισχύς  των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νόµων, ισότητα των όπλων, αναζήτηση της αλήθειας κλπ)  </a:t>
            </a:r>
          </a:p>
          <a:p>
            <a:pPr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β). Η πρόταξη της διασφάλισης των δικαιωµάτων έναντι της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αποτελεσµατικότητας: Πρώτιστο µέληµα των αστυνοµικών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και   δικαστικών   αρχών   αποτελεί   η   διασφάλιση   των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δικαιωµάτων   των        κατηγορουµένων   και   όχι   η </a:t>
            </a:r>
          </a:p>
          <a:p>
            <a:pPr marL="285322"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αποτελεσµατικότητας του συστήµατος  </a:t>
            </a:r>
          </a:p>
          <a:p>
            <a:pPr>
              <a:lnSpc>
                <a:spcPts val="2634"/>
              </a:lnSpc>
            </a:pPr>
            <a:r>
              <a:rPr lang="en-US" altLang="zh-CN" sz="232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(Parker, H., 1964, Two Models of Criminal Justice).  </a:t>
            </a:r>
          </a:p>
          <a:p>
            <a:pPr>
              <a:lnSpc>
                <a:spcPts val="2634"/>
              </a:lnSpc>
            </a:pPr>
            <a:r>
              <a:rPr lang="en-US" altLang="zh-CN" sz="232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Κύριοι εκπρόσωποι: Angela Davis.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9034" y="0"/>
            <a:ext cx="10075333" cy="7556500"/>
          </a:xfrm>
          <a:custGeom>
            <a:avLst/>
            <a:gdLst>
              <a:gd name="connsiteX0" fmla="*/ 0 w 13004800"/>
              <a:gd name="connsiteY0" fmla="*/ 9753600 h 9753600"/>
              <a:gd name="connsiteX1" fmla="*/ 13004800 w 13004800"/>
              <a:gd name="connsiteY1" fmla="*/ 9753600 h 9753600"/>
              <a:gd name="connsiteX2" fmla="*/ 13004800 w 13004800"/>
              <a:gd name="connsiteY2" fmla="*/ 0 h 9753600"/>
              <a:gd name="connsiteX3" fmla="*/ 0 w 13004800"/>
              <a:gd name="connsiteY3" fmla="*/ 0 h 975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DD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4"/>
          </a:p>
        </p:txBody>
      </p:sp>
      <p:sp>
        <p:nvSpPr>
          <p:cNvPr id="2" name="TextBox 1"/>
          <p:cNvSpPr txBox="1"/>
          <p:nvPr/>
        </p:nvSpPr>
        <p:spPr>
          <a:xfrm>
            <a:off x="5297504" y="7250384"/>
            <a:ext cx="88166" cy="2000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40"/>
              </a:lnSpc>
            </a:pPr>
            <a:r>
              <a:rPr lang="en-US" altLang="zh-CN" sz="124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6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391344" y="720662"/>
            <a:ext cx="7701532" cy="59452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79"/>
              </a:lnSpc>
            </a:pPr>
            <a:r>
              <a:rPr lang="en-US" altLang="zh-CN" sz="247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Β. Πρότυπο ελέγχου του εγκλήµατος (Crime control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model)  </a:t>
            </a:r>
          </a:p>
          <a:p>
            <a:pPr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Στόχος   της   λειτουργίας   του   συστήµατος   απονοµής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ποινικής  δικαιοσύνης  είναι  η  αποτελεσµατικότητα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του:  </a:t>
            </a:r>
          </a:p>
          <a:p>
            <a:pPr>
              <a:lnSpc>
                <a:spcPts val="2866"/>
              </a:lnSpc>
            </a:pPr>
            <a:r>
              <a:rPr lang="en-US" altLang="zh-CN" sz="247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α) Στόχος της ποινικής δίκης δεν είναι η αναζήτηση της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αληθείας, αλλά ο εντοπισµός–διαλογή των υπόπτων, ο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προσδιορισµός   της   ενοχής   και   η   επιβολή   των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κατάλληλων µέτρων στους καταδικασθέντες..  </a:t>
            </a:r>
          </a:p>
          <a:p>
            <a:pPr>
              <a:lnSpc>
                <a:spcPts val="2866"/>
              </a:lnSpc>
            </a:pPr>
            <a:r>
              <a:rPr lang="en-US" altLang="zh-CN" sz="247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β) Με βάση αυτήν την προσέγγιση, καθηγητική αρχή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της  δικαστηριακής  πράξης  είναι  το  τεκµήριο  της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ενοχής (αντί εκείνου της αθωότητας που χαρακτηρίζει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 φιλελεύθερο ποινικό δίκαιο) το οποίο προδίκαζε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τον εγκλεισµό.  </a:t>
            </a:r>
          </a:p>
          <a:p>
            <a:pPr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γ)   παρέχονται   ευρείες   αρµοδιότητες   έρευνας   στην </a:t>
            </a:r>
          </a:p>
          <a:p>
            <a:pPr marL="275483">
              <a:lnSpc>
                <a:spcPts val="2866"/>
              </a:lnSpc>
            </a:pPr>
            <a:r>
              <a:rPr lang="en-US" altLang="zh-CN" sz="247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αστυνοµία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1960" y="2002536"/>
            <a:ext cx="7257288" cy="431901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4360" y="3014472"/>
            <a:ext cx="7080504" cy="24201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99966" y="2797931"/>
            <a:ext cx="5176774" cy="8383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1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Η κρίση και υποχώρηση του </a:t>
            </a:r>
          </a:p>
          <a:p>
            <a:pPr marL="49550">
              <a:lnSpc>
                <a:spcPts val="3600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αναμορφωτικού προτύπου.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216311" y="3712331"/>
            <a:ext cx="6559042" cy="8383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1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Μετεξέλιξη της ιδεολογίας άμυνας </a:t>
            </a:r>
          </a:p>
          <a:p>
            <a:pPr marL="346240">
              <a:lnSpc>
                <a:spcPts val="3600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της κοινωνίας από το έγκλημα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480" y="6568440"/>
            <a:ext cx="2240280" cy="83515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52400"/>
            <a:ext cx="9677400" cy="72517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480" y="1706880"/>
            <a:ext cx="2240280" cy="397154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233" y="350675"/>
            <a:ext cx="1259063" cy="658410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8233" y="350675"/>
            <a:ext cx="1259063" cy="6584101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33" y="350675"/>
            <a:ext cx="1259063" cy="6584101"/>
          </a:xfrm>
          <a:prstGeom prst="rect">
            <a:avLst/>
          </a:prstGeom>
          <a:noFill/>
        </p:spPr>
      </p:pic>
      <p:sp>
        <p:nvSpPr>
          <p:cNvPr id="10" name="Freeform 3"/>
          <p:cNvSpPr/>
          <p:nvPr/>
        </p:nvSpPr>
        <p:spPr>
          <a:xfrm>
            <a:off x="858233" y="350675"/>
            <a:ext cx="1259063" cy="6584101"/>
          </a:xfrm>
          <a:custGeom>
            <a:avLst/>
            <a:gdLst>
              <a:gd name="connsiteX0" fmla="*/ 0 w 1259063"/>
              <a:gd name="connsiteY0" fmla="*/ 0 h 6584101"/>
              <a:gd name="connsiteX1" fmla="*/ 1259063 w 1259063"/>
              <a:gd name="connsiteY1" fmla="*/ 0 h 6584101"/>
              <a:gd name="connsiteX2" fmla="*/ 1259063 w 1259063"/>
              <a:gd name="connsiteY2" fmla="*/ 6584101 h 6584101"/>
              <a:gd name="connsiteX3" fmla="*/ 0 w 1259063"/>
              <a:gd name="connsiteY3" fmla="*/ 6584101 h 65841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59063" h="6584101">
                <a:moveTo>
                  <a:pt x="0" y="0"/>
                </a:moveTo>
                <a:lnTo>
                  <a:pt x="1259063" y="0"/>
                </a:lnTo>
                <a:lnTo>
                  <a:pt x="1259063" y="6584101"/>
                </a:lnTo>
                <a:lnTo>
                  <a:pt x="0" y="6584101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7079" cap="flat">
            <a:solidFill>
              <a:srgbClr val="CA2A7A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10856" y="2189099"/>
            <a:ext cx="1290117" cy="10425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Τέλος20ου </a:t>
            </a:r>
          </a:p>
          <a:p>
            <a:pPr marL="275500">
              <a:lnSpc>
                <a:spcPts val="2112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αιώνα</a:t>
            </a:r>
          </a:p>
          <a:p>
            <a:pPr marL="330242">
              <a:lnSpc>
                <a:spcPts val="218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Αλλάζει</a:t>
            </a:r>
          </a:p>
          <a:p>
            <a:pPr marL="41292">
              <a:lnSpc>
                <a:spcPts val="2112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η θέσητης 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906136" y="3283331"/>
            <a:ext cx="1299489" cy="187766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αντεγκλημα</a:t>
            </a:r>
          </a:p>
          <a:p>
            <a:pPr marL="336849">
              <a:lnSpc>
                <a:spcPts val="218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τικής</a:t>
            </a:r>
          </a:p>
          <a:p>
            <a:pPr marL="113872">
              <a:lnSpc>
                <a:spcPts val="2112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πολιτικής</a:t>
            </a:r>
          </a:p>
          <a:p>
            <a:pPr marL="403483"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στο</a:t>
            </a:r>
          </a:p>
          <a:p>
            <a:pPr marL="140393"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σύστημα </a:t>
            </a:r>
          </a:p>
          <a:p>
            <a:pPr marL="86123"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δημόσιων</a:t>
            </a:r>
          </a:p>
          <a:p>
            <a:pPr marL="86737">
              <a:lnSpc>
                <a:spcPts val="2184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πολιτικών</a:t>
            </a:r>
          </a:p>
        </p:txBody>
      </p:sp>
      <p:pic>
        <p:nvPicPr>
          <p:cNvPr id="12" name="Picture 3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5336" y="780288"/>
            <a:ext cx="7293864" cy="6623304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76424" y="298704"/>
            <a:ext cx="7415784" cy="6958584"/>
          </a:xfrm>
          <a:prstGeom prst="rect">
            <a:avLst/>
          </a:prstGeom>
          <a:noFill/>
        </p:spPr>
      </p:pic>
      <p:sp>
        <p:nvSpPr>
          <p:cNvPr id="16" name="Freeform 3"/>
          <p:cNvSpPr/>
          <p:nvPr/>
        </p:nvSpPr>
        <p:spPr>
          <a:xfrm>
            <a:off x="2377755" y="299216"/>
            <a:ext cx="7413352" cy="6958070"/>
          </a:xfrm>
          <a:custGeom>
            <a:avLst/>
            <a:gdLst>
              <a:gd name="connsiteX0" fmla="*/ 0 w 7413352"/>
              <a:gd name="connsiteY0" fmla="*/ 0 h 6958070"/>
              <a:gd name="connsiteX1" fmla="*/ 7413352 w 7413352"/>
              <a:gd name="connsiteY1" fmla="*/ 0 h 6958070"/>
              <a:gd name="connsiteX2" fmla="*/ 7413352 w 7413352"/>
              <a:gd name="connsiteY2" fmla="*/ 6958070 h 6958070"/>
              <a:gd name="connsiteX3" fmla="*/ 0 w 7413352"/>
              <a:gd name="connsiteY3" fmla="*/ 6958070 h 69580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7413352" h="6958070">
                <a:moveTo>
                  <a:pt x="0" y="0"/>
                </a:moveTo>
                <a:lnTo>
                  <a:pt x="7413352" y="0"/>
                </a:lnTo>
                <a:lnTo>
                  <a:pt x="7413352" y="6958070"/>
                </a:lnTo>
                <a:lnTo>
                  <a:pt x="0" y="695807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7079" cap="flat">
            <a:solidFill>
              <a:srgbClr val="CA2A7A">
                <a:alpha val="8275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"/>
          <p:cNvSpPr txBox="1"/>
          <p:nvPr/>
        </p:nvSpPr>
        <p:spPr>
          <a:xfrm>
            <a:off x="2708092" y="740551"/>
            <a:ext cx="6785577" cy="616212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1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Παράγοντες που συνέβαλαν στην αλλαγή :</a:t>
            </a:r>
          </a:p>
          <a:p>
            <a:pPr marL="267572">
              <a:lnSpc>
                <a:spcPts val="2208"/>
              </a:lnSpc>
            </a:pPr>
            <a:r>
              <a:rPr lang="en-US" altLang="zh-CN" sz="16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1. Νέες στρατηγικές  :</a:t>
            </a:r>
          </a:p>
          <a:p>
            <a:pPr marL="535145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α) εμπλέκουν σε μεγάλο βαθμό την κοινότητα και ένα ευρύ φάσμα</a:t>
            </a:r>
          </a:p>
          <a:p>
            <a:pPr marL="134022">
              <a:lnSpc>
                <a:spcPts val="1920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επαγγελματιών,    που    ασχολούνται    με    επιμέρους    πτυχές    της</a:t>
            </a:r>
          </a:p>
          <a:p>
            <a:pPr marL="134022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αντεγκληματικής πολιτικής σε πρακτικό επίπεδο.</a:t>
            </a:r>
          </a:p>
          <a:p>
            <a:pPr marL="535145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β) βασίζονται σε νέες θεωρήσεις και πορίσματα έρευνας, που έχουν</a:t>
            </a:r>
          </a:p>
          <a:p>
            <a:pPr marL="134022">
              <a:lnSpc>
                <a:spcPts val="201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υπερβεί   τον   παραδοσιακό   Θετικισμό   και   αποτελούν   προτάσεις</a:t>
            </a:r>
          </a:p>
          <a:p>
            <a:pPr marL="134022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εξωποινικού, κυρίως προληπτικού χαρακτήρα.</a:t>
            </a:r>
          </a:p>
          <a:p>
            <a:pPr marL="535145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γ)    ανάπτυξη    της    Κριτικής    Εγκληματολογίας:    διατυπώθηκαν</a:t>
            </a:r>
          </a:p>
          <a:p>
            <a:pPr marL="134022">
              <a:lnSpc>
                <a:spcPts val="201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εναλλακτικές  προτάσεις  και  θεωρήσεις  για  την  αντιμετώπιση  του</a:t>
            </a:r>
          </a:p>
          <a:p>
            <a:pPr marL="134022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εγκλήματος.</a:t>
            </a:r>
          </a:p>
          <a:p>
            <a:pPr marL="267572">
              <a:lnSpc>
                <a:spcPts val="1992"/>
              </a:lnSpc>
            </a:pPr>
            <a:r>
              <a:rPr lang="en-US" altLang="zh-CN" sz="16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2. Αυξημένα προβλήματα εγκληματικότητας, κοινωνικά προβλήματα</a:t>
            </a:r>
          </a:p>
          <a:p>
            <a:pPr>
              <a:lnSpc>
                <a:spcPts val="201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και κοινωνικές συγκρούσεις  άλλαξαν το τοπίο της ποινικής καταστολής.</a:t>
            </a:r>
          </a:p>
          <a:p>
            <a:pPr marL="267572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3. Γενικότερες μεταβολές που από τη δεκαετία του 70 οδηγησαν</a:t>
            </a:r>
          </a:p>
          <a:p>
            <a:pPr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στην αύξουσα σημασία της ατεγκληματικής πολιτικής:</a:t>
            </a:r>
          </a:p>
          <a:p>
            <a:pPr marL="802717">
              <a:lnSpc>
                <a:spcPts val="201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α. Η διεύρυνση του ενδιαφέροντος των δημόσιων πολιτικών και</a:t>
            </a:r>
          </a:p>
          <a:p>
            <a:pPr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στα εγκλήματα των ισχυρών και στα εγκλήματα του κράτους.</a:t>
            </a:r>
          </a:p>
          <a:p>
            <a:pPr marL="802717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β.  Η  πολιτικοποίηση  του  εγκληματικού  ζητήματος:  δηλαδή  η</a:t>
            </a:r>
          </a:p>
          <a:p>
            <a:pPr>
              <a:lnSpc>
                <a:spcPts val="1920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ένταξη   του   προβλήματος   της   εγκληματικότητας   στα   πολιτικά   και</a:t>
            </a:r>
          </a:p>
          <a:p>
            <a:pPr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κυβερνητικά προγράμματα των κομμάτων.</a:t>
            </a:r>
          </a:p>
          <a:p>
            <a:pPr marL="802717"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γ. Η παγκοσμιοποίηση του εγκλήματος, ειδικά του οργανωμένου</a:t>
            </a:r>
          </a:p>
          <a:p>
            <a:pPr>
              <a:lnSpc>
                <a:spcPts val="201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εγκλήματος, η επίδρασή και η διείσδυσή του στον κοινωνικό ιστό και οι</a:t>
            </a:r>
          </a:p>
          <a:p>
            <a:pPr>
              <a:lnSpc>
                <a:spcPts val="1992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εξαιρετικά προωθημένες τεχνολογικά πρακτικές δράσης του .</a:t>
            </a:r>
          </a:p>
          <a:p>
            <a:pPr>
              <a:lnSpc>
                <a:spcPts val="30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Διατηρείταιισχυρήηιδεολογίατηςάμυναςτηςκοινωνίαςαπότοέγκλημα.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35806" y="963022"/>
            <a:ext cx="6652387" cy="4192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1"/>
              </a:lnSpc>
            </a:pPr>
            <a:r>
              <a:rPr lang="en-US" altLang="zh-CN" sz="33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Η επανάκαμψητου κλασσικισμού</a:t>
            </a:r>
          </a:p>
        </p:txBody>
      </p:sp>
      <p:sp>
        <p:nvSpPr>
          <p:cNvPr id="3" name="Freeform 3"/>
          <p:cNvSpPr/>
          <p:nvPr/>
        </p:nvSpPr>
        <p:spPr>
          <a:xfrm>
            <a:off x="1623092" y="2078631"/>
            <a:ext cx="4094786" cy="4673948"/>
          </a:xfrm>
          <a:custGeom>
            <a:avLst/>
            <a:gdLst>
              <a:gd name="connsiteX0" fmla="*/ 0 w 4094786"/>
              <a:gd name="connsiteY0" fmla="*/ 0 h 4673948"/>
              <a:gd name="connsiteX1" fmla="*/ 4094786 w 4094786"/>
              <a:gd name="connsiteY1" fmla="*/ 0 h 4673948"/>
              <a:gd name="connsiteX2" fmla="*/ 4094786 w 4094786"/>
              <a:gd name="connsiteY2" fmla="*/ 4673948 h 4673948"/>
              <a:gd name="connsiteX3" fmla="*/ 0 w 4094786"/>
              <a:gd name="connsiteY3" fmla="*/ 4673948 h 46739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094786" h="4673948">
                <a:moveTo>
                  <a:pt x="0" y="0"/>
                </a:moveTo>
                <a:lnTo>
                  <a:pt x="4094786" y="0"/>
                </a:lnTo>
                <a:lnTo>
                  <a:pt x="4094786" y="4673948"/>
                </a:lnTo>
                <a:lnTo>
                  <a:pt x="0" y="4673948"/>
                </a:lnTo>
                <a:close/>
              </a:path>
            </a:pathLst>
          </a:custGeom>
          <a:solidFill>
            <a:srgbClr val="C0EEAE">
              <a:alpha val="902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"/>
          <p:cNvSpPr txBox="1"/>
          <p:nvPr/>
        </p:nvSpPr>
        <p:spPr>
          <a:xfrm>
            <a:off x="1660845" y="3779985"/>
            <a:ext cx="2974975" cy="1217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2"/>
              </a:lnSpc>
            </a:pPr>
            <a:r>
              <a:rPr lang="en-US" altLang="zh-CN" sz="3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7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1974, Martinson: </a:t>
            </a:r>
          </a:p>
          <a:p>
            <a:pPr>
              <a:lnSpc>
                <a:spcPts val="5688"/>
              </a:lnSpc>
            </a:pPr>
            <a:r>
              <a:rPr lang="en-US" altLang="zh-CN" sz="27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What Works?</a:t>
            </a:r>
          </a:p>
        </p:txBody>
      </p:sp>
      <p:sp>
        <p:nvSpPr>
          <p:cNvPr id="6" name="Freeform 3"/>
          <p:cNvSpPr/>
          <p:nvPr/>
        </p:nvSpPr>
        <p:spPr>
          <a:xfrm>
            <a:off x="6032482" y="3256206"/>
            <a:ext cx="2676180" cy="2318798"/>
          </a:xfrm>
          <a:custGeom>
            <a:avLst/>
            <a:gdLst>
              <a:gd name="connsiteX0" fmla="*/ 0 w 2676180"/>
              <a:gd name="connsiteY0" fmla="*/ 0 h 2318798"/>
              <a:gd name="connsiteX1" fmla="*/ 2676180 w 2676180"/>
              <a:gd name="connsiteY1" fmla="*/ 0 h 2318798"/>
              <a:gd name="connsiteX2" fmla="*/ 2676180 w 2676180"/>
              <a:gd name="connsiteY2" fmla="*/ 2318798 h 2318798"/>
              <a:gd name="connsiteX3" fmla="*/ 0 w 2676180"/>
              <a:gd name="connsiteY3" fmla="*/ 2318798 h 2318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676180" h="2318798">
                <a:moveTo>
                  <a:pt x="0" y="0"/>
                </a:moveTo>
                <a:lnTo>
                  <a:pt x="2676180" y="0"/>
                </a:lnTo>
                <a:lnTo>
                  <a:pt x="2676180" y="2318798"/>
                </a:lnTo>
                <a:lnTo>
                  <a:pt x="0" y="2318798"/>
                </a:lnTo>
                <a:close/>
              </a:path>
            </a:pathLst>
          </a:custGeom>
          <a:solidFill>
            <a:srgbClr val="C0EEA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"/>
          <p:cNvSpPr txBox="1"/>
          <p:nvPr/>
        </p:nvSpPr>
        <p:spPr>
          <a:xfrm>
            <a:off x="6542961" y="3343563"/>
            <a:ext cx="1886153" cy="2668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Το τέλος των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403181" y="3663603"/>
            <a:ext cx="2170722" cy="2668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προγραμμάτων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381332" y="3992787"/>
            <a:ext cx="2212594" cy="58380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επανόρθωσης / </a:t>
            </a:r>
          </a:p>
          <a:p>
            <a:pPr marL="89097">
              <a:lnSpc>
                <a:spcPts val="2496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αναμόρφωσης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353018" y="4629819"/>
            <a:ext cx="2181923" cy="90080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Eπαναφοράτης </a:t>
            </a:r>
          </a:p>
          <a:p>
            <a:pPr marL="426512">
              <a:lnSpc>
                <a:spcPts val="2496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ιδέας της </a:t>
            </a:r>
          </a:p>
          <a:p>
            <a:pPr marL="205280">
              <a:lnSpc>
                <a:spcPts val="2496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αρχήστευσης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DF3AD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3203" y="327396"/>
            <a:ext cx="3074379" cy="3179428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356616"/>
            <a:ext cx="3538728" cy="418185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337" y="281226"/>
            <a:ext cx="2986918" cy="338833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9078" y="575559"/>
            <a:ext cx="2080482" cy="2858112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9078" y="575559"/>
            <a:ext cx="2080482" cy="28581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7873" y="621353"/>
            <a:ext cx="1797114" cy="270518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1"/>
              </a:lnSpc>
            </a:pPr>
            <a:r>
              <a:rPr lang="en-US" altLang="zh-CN" sz="1500" b="1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Αποτροπή: Γενική </a:t>
            </a:r>
          </a:p>
          <a:p>
            <a:pPr marL="100280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Ειδική Πρόληψη</a:t>
            </a:r>
          </a:p>
          <a:p>
            <a:pPr marL="294943">
              <a:lnSpc>
                <a:spcPts val="36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Τοέγκλημα </a:t>
            </a:r>
          </a:p>
          <a:p>
            <a:pPr marL="241854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αποτρέπεται</a:t>
            </a:r>
          </a:p>
          <a:p>
            <a:pPr marL="385785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μέσω της </a:t>
            </a:r>
          </a:p>
          <a:p>
            <a:pPr marL="73759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βεβαιότητας της </a:t>
            </a:r>
          </a:p>
          <a:p>
            <a:pPr marL="174607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ποινήςκαιτης </a:t>
            </a:r>
          </a:p>
          <a:p>
            <a:pPr marL="126849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απειλήςβαριάς</a:t>
            </a:r>
          </a:p>
          <a:p>
            <a:pPr marL="509096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ποινής</a:t>
            </a:r>
          </a:p>
          <a:p>
            <a:pPr marL="186404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18ος αιώνας-</a:t>
            </a:r>
          </a:p>
          <a:p>
            <a:pPr marL="248933">
              <a:lnSpc>
                <a:spcPts val="1800"/>
              </a:lnSpc>
            </a:pPr>
            <a:r>
              <a:rPr lang="en-US" altLang="zh-CN" sz="15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19ος αιώνας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759686" y="1048086"/>
            <a:ext cx="1149147" cy="2366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64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Τιμωρία-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326710" y="1340694"/>
            <a:ext cx="2030857" cy="166008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64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Ανταπόδοσητου </a:t>
            </a:r>
          </a:p>
          <a:p>
            <a:pPr marL="599324">
              <a:lnSpc>
                <a:spcPts val="2184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κακού</a:t>
            </a:r>
          </a:p>
          <a:p>
            <a:pPr marL="285505">
              <a:lnSpc>
                <a:spcPts val="2304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(retributive </a:t>
            </a:r>
          </a:p>
          <a:p>
            <a:pPr marL="218824">
              <a:lnSpc>
                <a:spcPts val="2208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punishment)  </a:t>
            </a:r>
          </a:p>
          <a:p>
            <a:pPr marL="232981">
              <a:lnSpc>
                <a:spcPts val="2304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17ος -18ος </a:t>
            </a:r>
          </a:p>
          <a:p>
            <a:pPr marL="501969">
              <a:lnSpc>
                <a:spcPts val="2208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Geneva" pitchFamily="18" charset="0"/>
                <a:cs typeface="Geneva" pitchFamily="18" charset="0"/>
              </a:rPr>
              <a:t>αιώνας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591833" y="1160298"/>
            <a:ext cx="1829841" cy="7869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Ιδεολογία της Αμυνας</a:t>
            </a:r>
          </a:p>
          <a:p>
            <a:pPr marL="299662">
              <a:lnSpc>
                <a:spcPts val="1608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της Κοινωνιας</a:t>
            </a:r>
          </a:p>
          <a:p>
            <a:pPr marL="237700">
              <a:lnSpc>
                <a:spcPts val="1704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απότοέγκλημα</a:t>
            </a:r>
          </a:p>
          <a:p>
            <a:pPr marL="258370">
              <a:lnSpc>
                <a:spcPts val="1584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καισκοπόςτης 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7582960" y="1986306"/>
            <a:ext cx="1845691" cy="5705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1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ποινικήςκαταστολής/ </a:t>
            </a:r>
          </a:p>
          <a:p>
            <a:pPr marL="228309">
              <a:lnSpc>
                <a:spcPts val="1608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ποινήςκατάτης </a:t>
            </a:r>
          </a:p>
          <a:p>
            <a:pPr marL="435949">
              <a:lnSpc>
                <a:spcPts val="1584"/>
              </a:lnSpc>
            </a:pPr>
            <a:r>
              <a:rPr lang="en-US" altLang="zh-CN" sz="13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ελευθερίας</a:t>
            </a:r>
          </a:p>
        </p:txBody>
      </p:sp>
      <p:pic>
        <p:nvPicPr>
          <p:cNvPr id="14" name="Picture 3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000" y="4005072"/>
            <a:ext cx="3209544" cy="3398520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000" y="3931417"/>
            <a:ext cx="2810796" cy="3472683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000" y="3931417"/>
            <a:ext cx="2810796" cy="3472683"/>
          </a:xfrm>
          <a:prstGeom prst="rect">
            <a:avLst/>
          </a:prstGeom>
          <a:noFill/>
        </p:spPr>
      </p:pic>
      <p:sp>
        <p:nvSpPr>
          <p:cNvPr id="17" name="TextBox 1"/>
          <p:cNvSpPr txBox="1"/>
          <p:nvPr/>
        </p:nvSpPr>
        <p:spPr>
          <a:xfrm>
            <a:off x="1159993" y="4286150"/>
            <a:ext cx="1723227" cy="83881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Αναμόρφωση</a:t>
            </a:r>
          </a:p>
          <a:p>
            <a:pPr marL="58422">
              <a:lnSpc>
                <a:spcPts val="2400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(refomation):  </a:t>
            </a:r>
          </a:p>
          <a:p>
            <a:pPr marL="678983">
              <a:lnSpc>
                <a:spcPts val="2304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Ο 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1079769" y="5176166"/>
            <a:ext cx="1803311" cy="132565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ελατωματικός-</a:t>
            </a:r>
          </a:p>
          <a:p>
            <a:pPr marL="41292">
              <a:lnSpc>
                <a:spcPts val="2400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παθολογισκός</a:t>
            </a:r>
          </a:p>
          <a:p>
            <a:pPr marL="142753">
              <a:lnSpc>
                <a:spcPts val="2304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εγκληματίας</a:t>
            </a:r>
          </a:p>
          <a:p>
            <a:pPr marL="294943">
              <a:lnSpc>
                <a:spcPts val="1937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Εγκλεισμός. </a:t>
            </a:r>
          </a:p>
          <a:p>
            <a:pPr marL="302635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Απομόνωση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1050888" y="6539320"/>
            <a:ext cx="1932432" cy="67572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1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Εργασία Προσευχή</a:t>
            </a:r>
          </a:p>
          <a:p>
            <a:pPr marL="369836">
              <a:lnSpc>
                <a:spcPts val="1920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/ Θεραπεία </a:t>
            </a:r>
          </a:p>
          <a:p>
            <a:pPr marL="14724">
              <a:lnSpc>
                <a:spcPts val="1800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1920-20ος αιώνας</a:t>
            </a:r>
          </a:p>
        </p:txBody>
      </p:sp>
      <p:pic>
        <p:nvPicPr>
          <p:cNvPr id="20" name="Picture 3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00552" y="3992880"/>
            <a:ext cx="4248912" cy="3410712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97695" y="3917846"/>
            <a:ext cx="3452451" cy="3486254"/>
          </a:xfrm>
          <a:prstGeom prst="rect">
            <a:avLst/>
          </a:prstGeom>
          <a:noFill/>
        </p:spPr>
      </p:pic>
      <p:sp>
        <p:nvSpPr>
          <p:cNvPr id="22" name="TextBox 1"/>
          <p:cNvSpPr txBox="1"/>
          <p:nvPr/>
        </p:nvSpPr>
        <p:spPr>
          <a:xfrm>
            <a:off x="4797792" y="4203854"/>
            <a:ext cx="1612201" cy="53401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Επανόρθωση</a:t>
            </a:r>
          </a:p>
          <a:p>
            <a:pPr marL="7079">
              <a:lnSpc>
                <a:spcPts val="2304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(rieducation/ 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4749988" y="4776878"/>
            <a:ext cx="1776527" cy="72840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rehabilitation): </a:t>
            </a:r>
          </a:p>
          <a:p>
            <a:pPr marL="31288">
              <a:lnSpc>
                <a:spcPts val="1939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ο ελαττωματικός</a:t>
            </a:r>
          </a:p>
          <a:p>
            <a:pPr marL="204100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εγκλήματίας.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4446786" y="5545832"/>
            <a:ext cx="2389022" cy="187968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1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Παρέμβαση στη  διάνοια </a:t>
            </a:r>
          </a:p>
          <a:p>
            <a:pPr marL="44832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μέσω επανεκπαίδευσης</a:t>
            </a:r>
          </a:p>
          <a:p>
            <a:pPr marL="352186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Εφοδιασμόςτου  </a:t>
            </a:r>
          </a:p>
          <a:p>
            <a:pPr marL="25390">
              <a:lnSpc>
                <a:spcPts val="1800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εγκληματία με ιδιότητες</a:t>
            </a:r>
          </a:p>
          <a:p>
            <a:pPr marL="261910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που του λείπουν -</a:t>
            </a:r>
          </a:p>
          <a:p>
            <a:pPr marL="40726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καλυτέρευσησυνθηκών</a:t>
            </a:r>
          </a:p>
          <a:p>
            <a:pPr marL="648876">
              <a:lnSpc>
                <a:spcPts val="1920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κράτησης</a:t>
            </a:r>
          </a:p>
          <a:p>
            <a:pPr marL="742078">
              <a:lnSpc>
                <a:spcPts val="1896"/>
              </a:lnSpc>
            </a:pPr>
            <a:r>
              <a:rPr lang="en-US" altLang="zh-CN" sz="1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1960_.-</a:t>
            </a:r>
          </a:p>
        </p:txBody>
      </p:sp>
      <p:pic>
        <p:nvPicPr>
          <p:cNvPr id="25" name="Picture 3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48052" y="3860041"/>
            <a:ext cx="2624648" cy="3544059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8052" y="3860041"/>
            <a:ext cx="2624648" cy="3544059"/>
          </a:xfrm>
          <a:prstGeom prst="rect">
            <a:avLst/>
          </a:prstGeom>
          <a:noFill/>
        </p:spPr>
      </p:pic>
      <p:sp>
        <p:nvSpPr>
          <p:cNvPr id="28" name="TextBox 1"/>
          <p:cNvSpPr txBox="1"/>
          <p:nvPr/>
        </p:nvSpPr>
        <p:spPr>
          <a:xfrm>
            <a:off x="8032637" y="4499510"/>
            <a:ext cx="2009622" cy="239781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Επανακοινωνικο</a:t>
            </a:r>
          </a:p>
          <a:p>
            <a:pPr marL="460726">
              <a:lnSpc>
                <a:spcPts val="2304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ποίηση: </a:t>
            </a:r>
          </a:p>
          <a:p>
            <a:pPr marL="31288">
              <a:lnSpc>
                <a:spcPts val="2208"/>
              </a:lnSpc>
            </a:pPr>
            <a:r>
              <a:rPr lang="en-US" altLang="zh-CN" sz="1900" b="1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(resocialization)</a:t>
            </a:r>
          </a:p>
          <a:p>
            <a:pPr marL="49552">
              <a:lnSpc>
                <a:spcPts val="2052"/>
              </a:lnSpc>
            </a:pPr>
            <a:r>
              <a:rPr lang="en-US" altLang="zh-CN" sz="1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Επαναφοράστον</a:t>
            </a:r>
          </a:p>
          <a:p>
            <a:pPr marL="352186">
              <a:lnSpc>
                <a:spcPts val="2112"/>
              </a:lnSpc>
            </a:pPr>
            <a:r>
              <a:rPr lang="en-US" altLang="zh-CN" sz="1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εγκληματία </a:t>
            </a:r>
          </a:p>
          <a:p>
            <a:pPr marL="294944">
              <a:lnSpc>
                <a:spcPts val="2088"/>
              </a:lnSpc>
            </a:pPr>
            <a:r>
              <a:rPr lang="en-US" altLang="zh-CN" sz="1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εκείνωντων </a:t>
            </a:r>
          </a:p>
          <a:p>
            <a:pPr marL="345674">
              <a:lnSpc>
                <a:spcPts val="2112"/>
              </a:lnSpc>
            </a:pPr>
            <a:r>
              <a:rPr lang="en-US" altLang="zh-CN" sz="1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κοινωνικών</a:t>
            </a:r>
          </a:p>
          <a:p>
            <a:pPr marL="123877">
              <a:lnSpc>
                <a:spcPts val="1992"/>
              </a:lnSpc>
            </a:pPr>
            <a:r>
              <a:rPr lang="en-US" altLang="zh-CN" sz="1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δεξιοτήτωνπου </a:t>
            </a:r>
          </a:p>
          <a:p>
            <a:pPr marL="316793">
              <a:lnSpc>
                <a:spcPts val="2112"/>
              </a:lnSpc>
            </a:pPr>
            <a:r>
              <a:rPr lang="en-US" altLang="zh-CN" sz="1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του λείπουν</a:t>
            </a:r>
          </a:p>
        </p:txBody>
      </p:sp>
      <p:sp>
        <p:nvSpPr>
          <p:cNvPr id="29" name="Freeform 3"/>
          <p:cNvSpPr/>
          <p:nvPr/>
        </p:nvSpPr>
        <p:spPr>
          <a:xfrm>
            <a:off x="3034900" y="5857183"/>
            <a:ext cx="670725" cy="56655"/>
          </a:xfrm>
          <a:custGeom>
            <a:avLst/>
            <a:gdLst>
              <a:gd name="connsiteX0" fmla="*/ 0 w 670725"/>
              <a:gd name="connsiteY0" fmla="*/ 18884 h 56655"/>
              <a:gd name="connsiteX1" fmla="*/ 623534 w 670725"/>
              <a:gd name="connsiteY1" fmla="*/ 18885 h 56655"/>
              <a:gd name="connsiteX2" fmla="*/ 623534 w 670725"/>
              <a:gd name="connsiteY2" fmla="*/ 37770 h 56655"/>
              <a:gd name="connsiteX3" fmla="*/ 0 w 670725"/>
              <a:gd name="connsiteY3" fmla="*/ 37769 h 56655"/>
              <a:gd name="connsiteX5" fmla="*/ 614096 w 670725"/>
              <a:gd name="connsiteY5" fmla="*/ 0 h 56655"/>
              <a:gd name="connsiteX6" fmla="*/ 670725 w 670725"/>
              <a:gd name="connsiteY6" fmla="*/ 28327 h 56655"/>
              <a:gd name="connsiteX7" fmla="*/ 614096 w 670725"/>
              <a:gd name="connsiteY7" fmla="*/ 56655 h 566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70725" h="56655">
                <a:moveTo>
                  <a:pt x="0" y="18884"/>
                </a:moveTo>
                <a:lnTo>
                  <a:pt x="623534" y="18885"/>
                </a:lnTo>
                <a:lnTo>
                  <a:pt x="623534" y="37770"/>
                </a:lnTo>
                <a:lnTo>
                  <a:pt x="0" y="37769"/>
                </a:lnTo>
                <a:moveTo>
                  <a:pt x="614096" y="0"/>
                </a:moveTo>
                <a:lnTo>
                  <a:pt x="670725" y="28327"/>
                </a:lnTo>
                <a:lnTo>
                  <a:pt x="614096" y="5665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7187367" y="5545070"/>
            <a:ext cx="670724" cy="56653"/>
          </a:xfrm>
          <a:custGeom>
            <a:avLst/>
            <a:gdLst>
              <a:gd name="connsiteX0" fmla="*/ 0 w 670724"/>
              <a:gd name="connsiteY0" fmla="*/ 18884 h 56653"/>
              <a:gd name="connsiteX1" fmla="*/ 623533 w 670724"/>
              <a:gd name="connsiteY1" fmla="*/ 18885 h 56653"/>
              <a:gd name="connsiteX2" fmla="*/ 623533 w 670724"/>
              <a:gd name="connsiteY2" fmla="*/ 37770 h 56653"/>
              <a:gd name="connsiteX3" fmla="*/ 0 w 670724"/>
              <a:gd name="connsiteY3" fmla="*/ 37769 h 56653"/>
              <a:gd name="connsiteX5" fmla="*/ 614095 w 670724"/>
              <a:gd name="connsiteY5" fmla="*/ 0 h 56653"/>
              <a:gd name="connsiteX6" fmla="*/ 670724 w 670724"/>
              <a:gd name="connsiteY6" fmla="*/ 28327 h 56653"/>
              <a:gd name="connsiteX7" fmla="*/ 614095 w 670724"/>
              <a:gd name="connsiteY7" fmla="*/ 56653 h 566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70724" h="56653">
                <a:moveTo>
                  <a:pt x="0" y="18884"/>
                </a:moveTo>
                <a:lnTo>
                  <a:pt x="623533" y="18885"/>
                </a:lnTo>
                <a:lnTo>
                  <a:pt x="623533" y="37770"/>
                </a:lnTo>
                <a:lnTo>
                  <a:pt x="0" y="37769"/>
                </a:lnTo>
                <a:moveTo>
                  <a:pt x="614095" y="0"/>
                </a:moveTo>
                <a:lnTo>
                  <a:pt x="670724" y="28327"/>
                </a:lnTo>
                <a:lnTo>
                  <a:pt x="614095" y="56653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13109" y="676497"/>
            <a:ext cx="7045808" cy="10029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2"/>
              </a:lnSpc>
            </a:pPr>
            <a:r>
              <a:rPr lang="en-US" altLang="zh-CN" sz="36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H πρόταση των Ανταποδoτικών</a:t>
            </a:r>
          </a:p>
          <a:p>
            <a:pPr marL="1090111">
              <a:lnSpc>
                <a:spcPts val="4296"/>
              </a:lnSpc>
            </a:pPr>
            <a:r>
              <a:rPr lang="en-US" altLang="zh-CN" sz="36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Ποινών (just deserts</a:t>
            </a:r>
            <a:r>
              <a:rPr lang="en-US" altLang="zh-CN" sz="36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)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253616" y="2195983"/>
            <a:ext cx="8304022" cy="45126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Η υπέρβαση του ανταποδοτικού ιδεώδους: η επιβολή των </a:t>
            </a:r>
          </a:p>
          <a:p>
            <a:pPr>
              <a:lnSpc>
                <a:spcPts val="2496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ανταποδοτικών ποινών (Von Hirsch)και η επιστροφή στον </a:t>
            </a:r>
          </a:p>
          <a:p>
            <a:pPr>
              <a:lnSpc>
                <a:spcPts val="2520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Κλασσικισμό(1976)</a:t>
            </a:r>
          </a:p>
          <a:p>
            <a:pPr>
              <a:lnSpc>
                <a:spcPts val="5184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ΔίκαιηΔίκη</a:t>
            </a:r>
          </a:p>
          <a:p>
            <a:pPr>
              <a:lnSpc>
                <a:spcPts val="5208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Συγκριμένες ποινές (ταρίφες) με βάση το έγκλημα που διαπράχθηκε, </a:t>
            </a:r>
          </a:p>
          <a:p>
            <a:pPr>
              <a:lnSpc>
                <a:spcPts val="2616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ανεξάρτητα από τα κίνητρα, το σκοπό το βαθμό ευθύνης/ </a:t>
            </a:r>
          </a:p>
          <a:p>
            <a:pPr>
              <a:lnSpc>
                <a:spcPts val="2496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συμμετοχής.</a:t>
            </a:r>
          </a:p>
          <a:p>
            <a:pPr>
              <a:lnSpc>
                <a:spcPts val="5184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Αποδυνάμωση / άρση της διακριτικής ευχέρειας του δικαστή</a:t>
            </a:r>
          </a:p>
          <a:p>
            <a:pPr>
              <a:lnSpc>
                <a:spcPts val="5208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Το έγκλημα = προϊόν ορθολογικής επιλογής (οφελος+ μη </a:t>
            </a:r>
          </a:p>
          <a:p>
            <a:pPr>
              <a:lnSpc>
                <a:spcPts val="2520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αποκάλυψη/ μη σύλληψη</a:t>
            </a:r>
            <a:r>
              <a:rPr lang="en-US" altLang="zh-CN" sz="20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) .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608" y="1560576"/>
            <a:ext cx="8317992" cy="515416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73506" y="1556033"/>
            <a:ext cx="8273694" cy="527731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1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1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Αχρήστευση(incapacitation): αυστηρές ποινές, έμφαση στο ρόλο </a:t>
            </a:r>
          </a:p>
          <a:p>
            <a:pPr marL="196787">
              <a:lnSpc>
                <a:spcPts val="2784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της αστυνομίας/ απόσυρση από την κυκλοφορία. Ακραία εκδοχή: </a:t>
            </a:r>
          </a:p>
          <a:p>
            <a:pPr marL="196787">
              <a:lnSpc>
                <a:spcPts val="2712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ποινή του θανάτου,</a:t>
            </a:r>
          </a:p>
          <a:p>
            <a:pPr>
              <a:lnSpc>
                <a:spcPts val="3866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1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Επιλεκτική αχρήστευση(selective incapacitation): πρόληψη της </a:t>
            </a:r>
          </a:p>
          <a:p>
            <a:pPr marL="196787">
              <a:lnSpc>
                <a:spcPts val="2808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υποτροπής</a:t>
            </a:r>
          </a:p>
          <a:p>
            <a:pPr>
              <a:lnSpc>
                <a:spcPts val="3770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1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Αναλογιστική δικαιοσύνη(actuarial Justice): Τhreestrikes and </a:t>
            </a:r>
          </a:p>
          <a:p>
            <a:pPr marL="196787">
              <a:lnSpc>
                <a:spcPts val="2808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you are out: αύξηση των ορίων ποινής και ακραία ποινικοποίηση -</a:t>
            </a:r>
          </a:p>
          <a:p>
            <a:pPr marL="196787">
              <a:lnSpc>
                <a:spcPts val="2784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κατάρρευση της αρχής της αναλογικότητας.</a:t>
            </a:r>
          </a:p>
          <a:p>
            <a:pPr>
              <a:lnSpc>
                <a:spcPts val="3866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1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Νέα τιμωρητικότητα(new punitiveness): κανονικοποίησητου </a:t>
            </a:r>
          </a:p>
          <a:p>
            <a:pPr marL="196787">
              <a:lnSpc>
                <a:spcPts val="2712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εξαιρετικού</a:t>
            </a:r>
          </a:p>
          <a:p>
            <a:pPr>
              <a:lnSpc>
                <a:spcPts val="3866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1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Αναδόμησητου περιεχομένου της έννοιας της «επικινδυνότητας».</a:t>
            </a:r>
          </a:p>
          <a:p>
            <a:pPr>
              <a:lnSpc>
                <a:spcPts val="3866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1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Αναβάθμιση του ρόλου της αστυνομίας: στόχος η αποκατάσταση  </a:t>
            </a:r>
          </a:p>
          <a:p>
            <a:pPr marL="196787">
              <a:lnSpc>
                <a:spcPts val="2712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του αισθήματος ασφάλειας των πολιτών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942460" y="673022"/>
            <a:ext cx="4958995" cy="67374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1"/>
              </a:lnSpc>
            </a:pPr>
            <a:r>
              <a:rPr lang="en-US" altLang="zh-CN" sz="2400" b="1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Πρότυπο ελέγχου του Εγκλήματος</a:t>
            </a:r>
          </a:p>
          <a:p>
            <a:pPr marL="864207">
              <a:lnSpc>
                <a:spcPts val="2904"/>
              </a:lnSpc>
            </a:pPr>
            <a:r>
              <a:rPr lang="en-US" altLang="zh-CN" sz="24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(crime control model)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08000" y="152400"/>
            <a:ext cx="9662283" cy="7251700"/>
          </a:xfrm>
          <a:custGeom>
            <a:avLst/>
            <a:gdLst>
              <a:gd name="connsiteX0" fmla="*/ 0 w 9662283"/>
              <a:gd name="connsiteY0" fmla="*/ 0 h 7251700"/>
              <a:gd name="connsiteX1" fmla="*/ 9662283 w 9662283"/>
              <a:gd name="connsiteY1" fmla="*/ 0 h 7251700"/>
              <a:gd name="connsiteX2" fmla="*/ 9662283 w 9662283"/>
              <a:gd name="connsiteY2" fmla="*/ 7251700 h 7251700"/>
              <a:gd name="connsiteX3" fmla="*/ 0 w 9662283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2283" h="7251700">
                <a:moveTo>
                  <a:pt x="0" y="0"/>
                </a:moveTo>
                <a:lnTo>
                  <a:pt x="9662283" y="0"/>
                </a:lnTo>
                <a:lnTo>
                  <a:pt x="9662283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791528" y="1104927"/>
            <a:ext cx="602155" cy="6038817"/>
          </a:xfrm>
          <a:custGeom>
            <a:avLst/>
            <a:gdLst>
              <a:gd name="connsiteX0" fmla="*/ 602155 w 602155"/>
              <a:gd name="connsiteY0" fmla="*/ 6038817 h 6038817"/>
              <a:gd name="connsiteX1" fmla="*/ 0 w 602155"/>
              <a:gd name="connsiteY1" fmla="*/ 5545248 h 6038817"/>
              <a:gd name="connsiteX2" fmla="*/ 0 w 602155"/>
              <a:gd name="connsiteY2" fmla="*/ 0 h 6038817"/>
              <a:gd name="connsiteX3" fmla="*/ 602155 w 602155"/>
              <a:gd name="connsiteY3" fmla="*/ 493569 h 6038817"/>
              <a:gd name="connsiteX4" fmla="*/ 602155 w 602155"/>
              <a:gd name="connsiteY4" fmla="*/ 6038817 h 60388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2155" h="6038817">
                <a:moveTo>
                  <a:pt x="602155" y="6038817"/>
                </a:moveTo>
                <a:lnTo>
                  <a:pt x="0" y="5545248"/>
                </a:lnTo>
                <a:lnTo>
                  <a:pt x="0" y="0"/>
                </a:lnTo>
                <a:lnTo>
                  <a:pt x="602155" y="493569"/>
                </a:lnTo>
                <a:lnTo>
                  <a:pt x="602155" y="6038817"/>
                </a:lnTo>
                <a:close/>
              </a:path>
            </a:pathLst>
          </a:custGeom>
          <a:solidFill>
            <a:srgbClr val="007AB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793329" y="821914"/>
            <a:ext cx="382604" cy="5838384"/>
          </a:xfrm>
          <a:custGeom>
            <a:avLst/>
            <a:gdLst>
              <a:gd name="connsiteX0" fmla="*/ 382604 w 382604"/>
              <a:gd name="connsiteY0" fmla="*/ 5561073 h 5838384"/>
              <a:gd name="connsiteX1" fmla="*/ 0 w 382604"/>
              <a:gd name="connsiteY1" fmla="*/ 5838384 h 5838384"/>
              <a:gd name="connsiteX2" fmla="*/ 0 w 382604"/>
              <a:gd name="connsiteY2" fmla="*/ 274834 h 5838384"/>
              <a:gd name="connsiteX3" fmla="*/ 382604 w 382604"/>
              <a:gd name="connsiteY3" fmla="*/ 0 h 5838384"/>
              <a:gd name="connsiteX4" fmla="*/ 382604 w 382604"/>
              <a:gd name="connsiteY4" fmla="*/ 5561073 h 5838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82604" h="5838384">
                <a:moveTo>
                  <a:pt x="382604" y="5561073"/>
                </a:moveTo>
                <a:lnTo>
                  <a:pt x="0" y="5838384"/>
                </a:lnTo>
                <a:lnTo>
                  <a:pt x="0" y="274834"/>
                </a:lnTo>
                <a:lnTo>
                  <a:pt x="382604" y="0"/>
                </a:lnTo>
                <a:lnTo>
                  <a:pt x="382604" y="5561073"/>
                </a:lnTo>
                <a:close/>
              </a:path>
            </a:pathLst>
          </a:custGeom>
          <a:solidFill>
            <a:srgbClr val="00517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11069" y="825675"/>
            <a:ext cx="3170881" cy="5559636"/>
          </a:xfrm>
          <a:custGeom>
            <a:avLst/>
            <a:gdLst>
              <a:gd name="connsiteX0" fmla="*/ 0 w 3170881"/>
              <a:gd name="connsiteY0" fmla="*/ 5559636 h 5559636"/>
              <a:gd name="connsiteX1" fmla="*/ 3170881 w 3170881"/>
              <a:gd name="connsiteY1" fmla="*/ 5559636 h 5559636"/>
              <a:gd name="connsiteX2" fmla="*/ 3170881 w 3170881"/>
              <a:gd name="connsiteY2" fmla="*/ 0 h 5559636"/>
              <a:gd name="connsiteX3" fmla="*/ 0 w 3170881"/>
              <a:gd name="connsiteY3" fmla="*/ 0 h 55596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170881" h="5559636">
                <a:moveTo>
                  <a:pt x="0" y="5559636"/>
                </a:moveTo>
                <a:lnTo>
                  <a:pt x="3170881" y="5559636"/>
                </a:lnTo>
                <a:lnTo>
                  <a:pt x="31708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17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17036" y="3111902"/>
            <a:ext cx="2460054" cy="99131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2"/>
              </a:lnSpc>
            </a:pPr>
            <a:r>
              <a:rPr lang="en-US" altLang="zh-CN" sz="3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Νέα </a:t>
            </a:r>
          </a:p>
          <a:p>
            <a:pPr>
              <a:lnSpc>
                <a:spcPts val="4104"/>
              </a:lnSpc>
            </a:pPr>
            <a:r>
              <a:rPr lang="en-US" altLang="zh-CN" sz="37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Ποινολογία</a:t>
            </a:r>
          </a:p>
        </p:txBody>
      </p:sp>
      <p:sp>
        <p:nvSpPr>
          <p:cNvPr id="9" name="Freeform 3"/>
          <p:cNvSpPr/>
          <p:nvPr/>
        </p:nvSpPr>
        <p:spPr>
          <a:xfrm>
            <a:off x="4393683" y="1582334"/>
            <a:ext cx="5275947" cy="5553129"/>
          </a:xfrm>
          <a:custGeom>
            <a:avLst/>
            <a:gdLst>
              <a:gd name="connsiteX0" fmla="*/ 0 w 5275947"/>
              <a:gd name="connsiteY0" fmla="*/ 0 h 5553129"/>
              <a:gd name="connsiteX1" fmla="*/ 5275947 w 5275947"/>
              <a:gd name="connsiteY1" fmla="*/ 0 h 5553129"/>
              <a:gd name="connsiteX2" fmla="*/ 5275947 w 5275947"/>
              <a:gd name="connsiteY2" fmla="*/ 5553129 h 5553129"/>
              <a:gd name="connsiteX3" fmla="*/ 0 w 5275947"/>
              <a:gd name="connsiteY3" fmla="*/ 5553129 h 55531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275947" h="5553129">
                <a:moveTo>
                  <a:pt x="0" y="0"/>
                </a:moveTo>
                <a:lnTo>
                  <a:pt x="5275947" y="0"/>
                </a:lnTo>
                <a:lnTo>
                  <a:pt x="5275947" y="5553129"/>
                </a:lnTo>
                <a:lnTo>
                  <a:pt x="0" y="5553129"/>
                </a:lnTo>
                <a:close/>
              </a:path>
            </a:pathLst>
          </a:custGeom>
          <a:solidFill>
            <a:srgbClr val="00A1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4451967" y="1046501"/>
            <a:ext cx="4924556" cy="33943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1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 Δεκαετια του1990:  Νεα ποινολογιαείναιημεταμόρφωση</a:t>
            </a:r>
          </a:p>
          <a:p>
            <a:pPr>
              <a:lnSpc>
                <a:spcPts val="1800"/>
              </a:lnSpc>
            </a:pPr>
            <a:r>
              <a:rPr lang="en-US" altLang="zh-CN" sz="1500" b="0" i="1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τουενδιαφέροντοςκαιτουδημόσιουλόγουγια τοέγκλημα. </a:t>
            </a:r>
          </a:p>
          <a:p>
            <a:pPr>
              <a:lnSpc>
                <a:spcPts val="1800"/>
              </a:lnSpc>
            </a:pPr>
            <a:r>
              <a:rPr lang="en-US" altLang="zh-CN" sz="1500" b="0" i="1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Σηματοδοτειταιαποτρειςσημαντικεςμεταβολες(Feeley, M.,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Simon, J., 1992: The new penology). </a:t>
            </a:r>
          </a:p>
          <a:p>
            <a:pPr>
              <a:lnSpc>
                <a:spcPts val="2713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 1. Τηναναδειξηενοςνεουδημοσιουλογουοπου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επικρατουνηγλωσσα τηςπιθανοτητας, καιτης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διακινδυνευσης.</a:t>
            </a:r>
          </a:p>
          <a:p>
            <a:pPr>
              <a:lnSpc>
                <a:spcPts val="2689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 2. Τηδημιουργια νεωνστοχωνγια τοσυστημα (ελεγχος, 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αποτελεσματικοτητα)</a:t>
            </a:r>
          </a:p>
          <a:p>
            <a:pPr>
              <a:lnSpc>
                <a:spcPts val="2713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 3. Ηεπιστρατευσηνεωντεχνικων–αποτελεσματικου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ελεγχου, προγνωσηςκλπ.</a:t>
            </a:r>
          </a:p>
          <a:p>
            <a:pPr>
              <a:lnSpc>
                <a:spcPts val="2713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 Ηνεα ποινολογια συναρταταιμετοπροτυποτης</a:t>
            </a:r>
          </a:p>
          <a:p>
            <a:pPr>
              <a:lnSpc>
                <a:spcPts val="1800"/>
              </a:lnSpc>
            </a:pPr>
            <a:r>
              <a:rPr lang="en-US" altLang="zh-CN" sz="15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αναλογιστικηςδικαιοσυνης.</a:t>
            </a:r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352" y="4645152"/>
            <a:ext cx="8266176" cy="2346960"/>
          </a:xfrm>
          <a:prstGeom prst="rect">
            <a:avLst/>
          </a:prstGeom>
          <a:noFill/>
        </p:spPr>
      </p:pic>
      <p:sp>
        <p:nvSpPr>
          <p:cNvPr id="11" name="TextBox 1"/>
          <p:cNvSpPr txBox="1"/>
          <p:nvPr/>
        </p:nvSpPr>
        <p:spPr>
          <a:xfrm>
            <a:off x="1154036" y="4746285"/>
            <a:ext cx="8173536" cy="214894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1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ΑναλογιστικήΔικαιοσύνη:  η  απονομή  της  δικαιοσύνης  επιτελείται  με  την</a:t>
            </a:r>
          </a:p>
          <a:p>
            <a:pPr>
              <a:lnSpc>
                <a:spcPts val="2112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απομάκρυνση από το αστικο- φιλελεύθερο πρότυπο τις αρχές και τις εγγυήσεις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του και απονέμεται με όρους αναλογιστικών μαθηματικών: το ζητούμενο δεν είναι</a:t>
            </a:r>
          </a:p>
          <a:p>
            <a:pPr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πλέον η αναζήτηση της αλήθειας οι ευθύνη του δράστη κλπ αλλά η διαχείριση των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κινδύνων   δηλαδή   της   πιθανότητας   να   εμφανιστεί   μια   απειλή   από   κάποιο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παράγοντα κινδύνου και επομένως η πρόγνωση της εμφάνισης κινδύνων .     Γι</a:t>
            </a:r>
          </a:p>
          <a:p>
            <a:pPr>
              <a:lnSpc>
                <a:spcPts val="20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αυτό  και  το  πρόταγμα  είναι  η  αποτελεσματική,  άμεση,  αυστηρή  και  κυριώις</a:t>
            </a:r>
          </a:p>
          <a:p>
            <a:pPr>
              <a:lnSpc>
                <a:spcPts val="22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Cambria" pitchFamily="18" charset="0"/>
                <a:cs typeface="Cambria" pitchFamily="18" charset="0"/>
              </a:rPr>
              <a:t>δυσανάλογη με το έγκλημα ποινή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04771" y="1392857"/>
            <a:ext cx="6478422" cy="2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Η αντεγκληματικήπολιτική στρέφεται στη διασφάλιση του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886565" y="1673273"/>
            <a:ext cx="7401966" cy="95718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αισθήματος ασφάλειας και στο πρότυπο ελέγχου του εγκλήματος </a:t>
            </a:r>
          </a:p>
          <a:p>
            <a:pPr marL="1713597">
              <a:lnSpc>
                <a:spcPts val="5736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Πρότυπο Ασφάλειας</a:t>
            </a:r>
          </a:p>
        </p:txBody>
      </p:sp>
      <p:pic>
        <p:nvPicPr>
          <p:cNvPr id="5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112" y="3310128"/>
            <a:ext cx="8732520" cy="344119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9235" y="3307707"/>
            <a:ext cx="8739757" cy="3446446"/>
          </a:xfrm>
          <a:prstGeom prst="rect">
            <a:avLst/>
          </a:prstGeom>
          <a:noFill/>
        </p:spPr>
      </p:pic>
      <p:sp>
        <p:nvSpPr>
          <p:cNvPr id="7" name="TextBox 1"/>
          <p:cNvSpPr txBox="1"/>
          <p:nvPr/>
        </p:nvSpPr>
        <p:spPr>
          <a:xfrm>
            <a:off x="1061707" y="3569769"/>
            <a:ext cx="7678979" cy="30261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1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Πρόταξητης σημασίας και του ρόλου της αστυνομίας.</a:t>
            </a:r>
          </a:p>
          <a:p>
            <a:pPr>
              <a:lnSpc>
                <a:spcPts val="3495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Προληπτική παρέμβαση και καταστολή/ απόσυρση </a:t>
            </a:r>
          </a:p>
          <a:p>
            <a:pPr>
              <a:lnSpc>
                <a:spcPts val="3471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Υπολογισμός/ πρόγνωση  κινδύνων όχι απειλών.</a:t>
            </a:r>
          </a:p>
          <a:p>
            <a:pPr>
              <a:lnSpc>
                <a:spcPts val="3495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Αντιμετώπιση του αισθήματος ανασφάλειας και τη </a:t>
            </a:r>
          </a:p>
          <a:p>
            <a:pPr marL="330336">
              <a:lnSpc>
                <a:spcPts val="2904"/>
              </a:lnSpc>
            </a:pP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διακινδύνευσης.</a:t>
            </a:r>
          </a:p>
          <a:p>
            <a:pPr>
              <a:lnSpc>
                <a:spcPts val="3591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Κίνδυνοι που παράγονται από την ίδια την ανάπτυξη. </a:t>
            </a:r>
          </a:p>
          <a:p>
            <a:pPr>
              <a:lnSpc>
                <a:spcPts val="3471"/>
              </a:lnSpc>
            </a:pPr>
            <a:r>
              <a:rPr lang="en-US" altLang="zh-CN" sz="3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•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 Παγκοσμιοποίηση του εγκλήματος.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1145" y="2073911"/>
            <a:ext cx="8258411" cy="468339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1145" y="2073911"/>
            <a:ext cx="8258411" cy="468339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89400" y="947769"/>
            <a:ext cx="5477154" cy="4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2"/>
              </a:lnSpc>
            </a:pPr>
            <a:r>
              <a:rPr lang="en-US" altLang="zh-CN" sz="36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Εναλλακτικά Πρότυπα ΙΙ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253616" y="3533498"/>
            <a:ext cx="7101091" cy="173710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2"/>
              </a:lnSpc>
            </a:pPr>
            <a:r>
              <a:rPr lang="en-US" altLang="zh-CN" sz="39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ΑποκαταστατικήΔικαιοσύνη (restorative </a:t>
            </a:r>
          </a:p>
          <a:p>
            <a:pPr marL="330336">
              <a:lnSpc>
                <a:spcPts val="3192"/>
              </a:lnSpc>
            </a:pPr>
            <a:r>
              <a:rPr lang="en-US" altLang="zh-CN" sz="27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justice)</a:t>
            </a:r>
          </a:p>
          <a:p>
            <a:pPr>
              <a:lnSpc>
                <a:spcPts val="6584"/>
              </a:lnSpc>
            </a:pPr>
            <a:r>
              <a:rPr lang="en-US" altLang="zh-CN" sz="3900" b="0" i="0" dirty="0">
                <a:solidFill>
                  <a:srgbClr val="000000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700" b="0" i="0" dirty="0">
                <a:solidFill>
                  <a:srgbClr val="000000"/>
                </a:solidFill>
                <a:latin typeface="Geneva" pitchFamily="18" charset="0"/>
                <a:cs typeface="Geneva" pitchFamily="18" charset="0"/>
              </a:rPr>
              <a:t> KοινωνικήΔικαιοσύνη (Social Justice</a:t>
            </a: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3166" y="747276"/>
            <a:ext cx="6502807" cy="3049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1"/>
              </a:lnSpc>
            </a:pPr>
            <a:r>
              <a:rPr lang="en-US" altLang="zh-CN" sz="24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Πρότυπα αντεγκληματικήςπολιτικής: σύνοψη</a:t>
            </a:r>
          </a:p>
        </p:txBody>
      </p:sp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288" y="1292352"/>
            <a:ext cx="8714232" cy="540715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3616" y="3432048"/>
            <a:ext cx="1920240" cy="1557528"/>
          </a:xfrm>
          <a:prstGeom prst="rect">
            <a:avLst/>
          </a:prstGeom>
          <a:noFill/>
        </p:spPr>
      </p:pic>
      <p:sp>
        <p:nvSpPr>
          <p:cNvPr id="6" name="TextBox 1"/>
          <p:cNvSpPr txBox="1"/>
          <p:nvPr/>
        </p:nvSpPr>
        <p:spPr>
          <a:xfrm>
            <a:off x="4662126" y="3984422"/>
            <a:ext cx="1384757" cy="4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535353"/>
                </a:solidFill>
                <a:latin typeface="Helvetica" pitchFamily="18" charset="0"/>
                <a:cs typeface="Helvetica" pitchFamily="18" charset="0"/>
              </a:rPr>
              <a:t>Ιδεολογικά </a:t>
            </a:r>
          </a:p>
          <a:p>
            <a:pPr marL="134022">
              <a:lnSpc>
                <a:spcPts val="1801"/>
              </a:lnSpc>
            </a:pPr>
            <a:r>
              <a:rPr lang="en-US" altLang="zh-CN" sz="1800" b="0" i="0" dirty="0">
                <a:solidFill>
                  <a:srgbClr val="535353"/>
                </a:solidFill>
                <a:latin typeface="Helvetica" pitchFamily="18" charset="0"/>
                <a:cs typeface="Helvetica" pitchFamily="18" charset="0"/>
              </a:rPr>
              <a:t>πρότυπα</a:t>
            </a:r>
          </a:p>
        </p:txBody>
      </p:sp>
      <p:pic>
        <p:nvPicPr>
          <p:cNvPr id="7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9416" y="2993136"/>
            <a:ext cx="548640" cy="34137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5768" y="1267968"/>
            <a:ext cx="2535936" cy="1609344"/>
          </a:xfrm>
          <a:prstGeom prst="rect">
            <a:avLst/>
          </a:prstGeom>
          <a:noFill/>
        </p:spPr>
      </p:pic>
      <p:sp>
        <p:nvSpPr>
          <p:cNvPr id="9" name="TextBox 1"/>
          <p:cNvSpPr txBox="1"/>
          <p:nvPr/>
        </p:nvSpPr>
        <p:spPr>
          <a:xfrm>
            <a:off x="4544217" y="1844726"/>
            <a:ext cx="1725639" cy="4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Αποτρεπτικό:  </a:t>
            </a:r>
          </a:p>
          <a:p>
            <a:pPr marL="0"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ανταποδοτικό  </a:t>
            </a:r>
          </a:p>
        </p:txBody>
      </p:sp>
      <p:pic>
        <p:nvPicPr>
          <p:cNvPr id="10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04128" y="3456432"/>
            <a:ext cx="502920" cy="627888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93688" y="2456688"/>
            <a:ext cx="2596896" cy="1557528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6888730" y="3112694"/>
            <a:ext cx="1748231" cy="2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Αναμορφωτικό</a:t>
            </a:r>
          </a:p>
        </p:txBody>
      </p:sp>
      <p:pic>
        <p:nvPicPr>
          <p:cNvPr id="13" name="Picture 3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20664" y="4602480"/>
            <a:ext cx="563880" cy="600456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15864" y="4940808"/>
            <a:ext cx="3179064" cy="1557528"/>
          </a:xfrm>
          <a:prstGeom prst="rect">
            <a:avLst/>
          </a:prstGeom>
          <a:noFill/>
        </p:spPr>
      </p:pic>
      <p:sp>
        <p:nvSpPr>
          <p:cNvPr id="15" name="TextBox 1"/>
          <p:cNvSpPr txBox="1"/>
          <p:nvPr/>
        </p:nvSpPr>
        <p:spPr>
          <a:xfrm>
            <a:off x="6132290" y="5383454"/>
            <a:ext cx="2085247" cy="68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Επανακοινωνικό–</a:t>
            </a:r>
          </a:p>
          <a:p>
            <a:pPr marL="488850"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ποιητικό/ </a:t>
            </a:r>
          </a:p>
          <a:p>
            <a:pPr marL="4860"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επανεκπαιδευτικό</a:t>
            </a:r>
          </a:p>
        </p:txBody>
      </p:sp>
      <p:pic>
        <p:nvPicPr>
          <p:cNvPr id="16" name="Picture 3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24224" y="4572000"/>
            <a:ext cx="707136" cy="725424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51584" y="4962144"/>
            <a:ext cx="2450592" cy="1557528"/>
          </a:xfrm>
          <a:prstGeom prst="rect">
            <a:avLst/>
          </a:prstGeom>
          <a:noFill/>
        </p:spPr>
      </p:pic>
      <p:sp>
        <p:nvSpPr>
          <p:cNvPr id="18" name="TextBox 1"/>
          <p:cNvSpPr txBox="1"/>
          <p:nvPr/>
        </p:nvSpPr>
        <p:spPr>
          <a:xfrm>
            <a:off x="2172400" y="5618150"/>
            <a:ext cx="1751660" cy="2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Επανεντακτικό</a:t>
            </a:r>
          </a:p>
        </p:txBody>
      </p:sp>
      <p:pic>
        <p:nvPicPr>
          <p:cNvPr id="19" name="Picture 3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37000" y="3416808"/>
            <a:ext cx="509016" cy="624840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0" y="2380488"/>
            <a:ext cx="2554224" cy="1557528"/>
          </a:xfrm>
          <a:prstGeom prst="rect">
            <a:avLst/>
          </a:prstGeom>
          <a:noFill/>
        </p:spPr>
      </p:pic>
      <p:sp>
        <p:nvSpPr>
          <p:cNvPr id="21" name="TextBox 1"/>
          <p:cNvSpPr txBox="1"/>
          <p:nvPr/>
        </p:nvSpPr>
        <p:spPr>
          <a:xfrm>
            <a:off x="2097038" y="2929814"/>
            <a:ext cx="1803781" cy="4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Δικαιοκρατικό/ </a:t>
            </a:r>
          </a:p>
          <a:p>
            <a:pPr marL="390127">
              <a:lnSpc>
                <a:spcPts val="1801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" pitchFamily="18" charset="0"/>
                <a:cs typeface="Helvetica" pitchFamily="18" charset="0"/>
              </a:rPr>
              <a:t>Δικαιϊκό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08000" y="152400"/>
            <a:ext cx="9662283" cy="7251700"/>
          </a:xfrm>
          <a:custGeom>
            <a:avLst/>
            <a:gdLst>
              <a:gd name="connsiteX0" fmla="*/ 0 w 9662283"/>
              <a:gd name="connsiteY0" fmla="*/ 0 h 7251700"/>
              <a:gd name="connsiteX1" fmla="*/ 9662283 w 9662283"/>
              <a:gd name="connsiteY1" fmla="*/ 0 h 7251700"/>
              <a:gd name="connsiteX2" fmla="*/ 9662283 w 9662283"/>
              <a:gd name="connsiteY2" fmla="*/ 7251700 h 7251700"/>
              <a:gd name="connsiteX3" fmla="*/ 0 w 9662283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2283" h="7251700">
                <a:moveTo>
                  <a:pt x="0" y="0"/>
                </a:moveTo>
                <a:lnTo>
                  <a:pt x="9662283" y="0"/>
                </a:lnTo>
                <a:lnTo>
                  <a:pt x="9662283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152400"/>
            <a:ext cx="9194800" cy="7188200"/>
          </a:xfrm>
          <a:prstGeom prst="rect">
            <a:avLst/>
          </a:prstGeom>
          <a:noFill/>
        </p:spPr>
      </p:pic>
      <p:sp>
        <p:nvSpPr>
          <p:cNvPr id="6" name="Freeform 3"/>
          <p:cNvSpPr/>
          <p:nvPr/>
        </p:nvSpPr>
        <p:spPr>
          <a:xfrm>
            <a:off x="508001" y="152400"/>
            <a:ext cx="4296398" cy="7251700"/>
          </a:xfrm>
          <a:custGeom>
            <a:avLst/>
            <a:gdLst>
              <a:gd name="connsiteX0" fmla="*/ 0 w 4296398"/>
              <a:gd name="connsiteY0" fmla="*/ 0 h 7251700"/>
              <a:gd name="connsiteX1" fmla="*/ 4296398 w 4296398"/>
              <a:gd name="connsiteY1" fmla="*/ 0 h 7251700"/>
              <a:gd name="connsiteX2" fmla="*/ 4296398 w 4296398"/>
              <a:gd name="connsiteY2" fmla="*/ 7251700 h 7251700"/>
              <a:gd name="connsiteX3" fmla="*/ 0 w 4296398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296398" h="7251700">
                <a:moveTo>
                  <a:pt x="0" y="0"/>
                </a:moveTo>
                <a:lnTo>
                  <a:pt x="4296398" y="0"/>
                </a:lnTo>
                <a:lnTo>
                  <a:pt x="4296398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000000">
              <a:alpha val="549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00767" y="964968"/>
            <a:ext cx="2218309" cy="87648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1"/>
              </a:lnSpc>
            </a:pPr>
            <a:r>
              <a:rPr lang="en-US" altLang="zh-CN" sz="33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Τιμωρητικό</a:t>
            </a:r>
          </a:p>
          <a:p>
            <a:pPr>
              <a:lnSpc>
                <a:spcPts val="3600"/>
              </a:lnSpc>
            </a:pPr>
            <a:r>
              <a:rPr lang="en-US" altLang="zh-CN" sz="33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Πρότυπο</a:t>
            </a:r>
          </a:p>
        </p:txBody>
      </p:sp>
      <p:sp>
        <p:nvSpPr>
          <p:cNvPr id="7" name="Freeform 3"/>
          <p:cNvSpPr/>
          <p:nvPr/>
        </p:nvSpPr>
        <p:spPr>
          <a:xfrm>
            <a:off x="507999" y="152401"/>
            <a:ext cx="481151" cy="3419638"/>
          </a:xfrm>
          <a:custGeom>
            <a:avLst/>
            <a:gdLst>
              <a:gd name="connsiteX0" fmla="*/ 0 w 481151"/>
              <a:gd name="connsiteY0" fmla="*/ 0 h 3419638"/>
              <a:gd name="connsiteX1" fmla="*/ 481151 w 481151"/>
              <a:gd name="connsiteY1" fmla="*/ 0 h 3419638"/>
              <a:gd name="connsiteX2" fmla="*/ 481151 w 481151"/>
              <a:gd name="connsiteY2" fmla="*/ 3419638 h 3419638"/>
              <a:gd name="connsiteX3" fmla="*/ 0 w 481151"/>
              <a:gd name="connsiteY3" fmla="*/ 3419638 h 34196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81151" h="3419638">
                <a:moveTo>
                  <a:pt x="0" y="0"/>
                </a:moveTo>
                <a:lnTo>
                  <a:pt x="481151" y="0"/>
                </a:lnTo>
                <a:lnTo>
                  <a:pt x="481151" y="3419638"/>
                </a:lnTo>
                <a:lnTo>
                  <a:pt x="0" y="3419638"/>
                </a:lnTo>
                <a:close/>
              </a:path>
            </a:pathLst>
          </a:custGeom>
          <a:solidFill>
            <a:srgbClr val="252525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846509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8 w 43097"/>
              <a:gd name="connsiteY1" fmla="*/ 0 h 62628"/>
              <a:gd name="connsiteX2" fmla="*/ 43097 w 43097"/>
              <a:gd name="connsiteY2" fmla="*/ 31314 h 62628"/>
              <a:gd name="connsiteX3" fmla="*/ 21548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4"/>
                </a:cubicBezTo>
                <a:cubicBezTo>
                  <a:pt x="43097" y="48608"/>
                  <a:pt x="33449" y="62628"/>
                  <a:pt x="21548" y="62628"/>
                </a:cubicBezTo>
                <a:cubicBezTo>
                  <a:pt x="9647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846509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8 w 43097"/>
              <a:gd name="connsiteY1" fmla="*/ 0 h 62626"/>
              <a:gd name="connsiteX2" fmla="*/ 43097 w 43097"/>
              <a:gd name="connsiteY2" fmla="*/ 31313 h 62626"/>
              <a:gd name="connsiteX3" fmla="*/ 21548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3"/>
                </a:cubicBezTo>
                <a:cubicBezTo>
                  <a:pt x="43097" y="48607"/>
                  <a:pt x="33449" y="62626"/>
                  <a:pt x="21548" y="62626"/>
                </a:cubicBezTo>
                <a:cubicBezTo>
                  <a:pt x="9647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747456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8 w 43097"/>
              <a:gd name="connsiteY1" fmla="*/ 0 h 62628"/>
              <a:gd name="connsiteX2" fmla="*/ 43097 w 43097"/>
              <a:gd name="connsiteY2" fmla="*/ 31314 h 62628"/>
              <a:gd name="connsiteX3" fmla="*/ 21548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8" y="0"/>
                  <a:pt x="21548" y="0"/>
                </a:cubicBezTo>
                <a:cubicBezTo>
                  <a:pt x="33449" y="0"/>
                  <a:pt x="43097" y="14020"/>
                  <a:pt x="43097" y="31314"/>
                </a:cubicBezTo>
                <a:cubicBezTo>
                  <a:pt x="43097" y="48608"/>
                  <a:pt x="33449" y="62628"/>
                  <a:pt x="21548" y="62628"/>
                </a:cubicBezTo>
                <a:cubicBezTo>
                  <a:pt x="9648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747456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8 w 43097"/>
              <a:gd name="connsiteY1" fmla="*/ 0 h 62626"/>
              <a:gd name="connsiteX2" fmla="*/ 43097 w 43097"/>
              <a:gd name="connsiteY2" fmla="*/ 31313 h 62626"/>
              <a:gd name="connsiteX3" fmla="*/ 21548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8" y="0"/>
                  <a:pt x="21548" y="0"/>
                </a:cubicBezTo>
                <a:cubicBezTo>
                  <a:pt x="33449" y="0"/>
                  <a:pt x="43097" y="14020"/>
                  <a:pt x="43097" y="31313"/>
                </a:cubicBezTo>
                <a:cubicBezTo>
                  <a:pt x="43097" y="48607"/>
                  <a:pt x="33449" y="62626"/>
                  <a:pt x="21548" y="62626"/>
                </a:cubicBezTo>
                <a:cubicBezTo>
                  <a:pt x="9648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648404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9 w 43097"/>
              <a:gd name="connsiteY1" fmla="*/ 0 h 62628"/>
              <a:gd name="connsiteX2" fmla="*/ 43097 w 43097"/>
              <a:gd name="connsiteY2" fmla="*/ 31314 h 62628"/>
              <a:gd name="connsiteX3" fmla="*/ 21549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4"/>
                </a:cubicBezTo>
                <a:cubicBezTo>
                  <a:pt x="43097" y="48608"/>
                  <a:pt x="33451" y="62628"/>
                  <a:pt x="21549" y="62628"/>
                </a:cubicBezTo>
                <a:cubicBezTo>
                  <a:pt x="9648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648404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9 w 43097"/>
              <a:gd name="connsiteY1" fmla="*/ 0 h 62626"/>
              <a:gd name="connsiteX2" fmla="*/ 43097 w 43097"/>
              <a:gd name="connsiteY2" fmla="*/ 31313 h 62626"/>
              <a:gd name="connsiteX3" fmla="*/ 21549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3"/>
                </a:cubicBezTo>
                <a:cubicBezTo>
                  <a:pt x="43097" y="48607"/>
                  <a:pt x="33451" y="62626"/>
                  <a:pt x="21549" y="62626"/>
                </a:cubicBezTo>
                <a:cubicBezTo>
                  <a:pt x="9648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549352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9 w 43097"/>
              <a:gd name="connsiteY1" fmla="*/ 0 h 62628"/>
              <a:gd name="connsiteX2" fmla="*/ 43097 w 43097"/>
              <a:gd name="connsiteY2" fmla="*/ 31314 h 62628"/>
              <a:gd name="connsiteX3" fmla="*/ 21549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4"/>
                </a:cubicBezTo>
                <a:cubicBezTo>
                  <a:pt x="43097" y="48608"/>
                  <a:pt x="33451" y="62628"/>
                  <a:pt x="21549" y="62628"/>
                </a:cubicBezTo>
                <a:cubicBezTo>
                  <a:pt x="9648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549352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9 w 43097"/>
              <a:gd name="connsiteY1" fmla="*/ 0 h 62626"/>
              <a:gd name="connsiteX2" fmla="*/ 43097 w 43097"/>
              <a:gd name="connsiteY2" fmla="*/ 31313 h 62626"/>
              <a:gd name="connsiteX3" fmla="*/ 21549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3"/>
                </a:cubicBezTo>
                <a:cubicBezTo>
                  <a:pt x="43097" y="48607"/>
                  <a:pt x="33451" y="62626"/>
                  <a:pt x="21549" y="62626"/>
                </a:cubicBezTo>
                <a:cubicBezTo>
                  <a:pt x="9648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450301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8 w 43097"/>
              <a:gd name="connsiteY1" fmla="*/ 0 h 62628"/>
              <a:gd name="connsiteX2" fmla="*/ 43097 w 43097"/>
              <a:gd name="connsiteY2" fmla="*/ 31314 h 62628"/>
              <a:gd name="connsiteX3" fmla="*/ 21548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4"/>
                </a:cubicBezTo>
                <a:cubicBezTo>
                  <a:pt x="43097" y="48608"/>
                  <a:pt x="33449" y="62628"/>
                  <a:pt x="21548" y="62628"/>
                </a:cubicBezTo>
                <a:cubicBezTo>
                  <a:pt x="9647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1450301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8 w 43097"/>
              <a:gd name="connsiteY1" fmla="*/ 0 h 62626"/>
              <a:gd name="connsiteX2" fmla="*/ 43097 w 43097"/>
              <a:gd name="connsiteY2" fmla="*/ 31313 h 62626"/>
              <a:gd name="connsiteX3" fmla="*/ 21548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3"/>
                </a:cubicBezTo>
                <a:cubicBezTo>
                  <a:pt x="43097" y="48607"/>
                  <a:pt x="33449" y="62626"/>
                  <a:pt x="21548" y="62626"/>
                </a:cubicBezTo>
                <a:cubicBezTo>
                  <a:pt x="9647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2341770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8 w 43097"/>
              <a:gd name="connsiteY1" fmla="*/ 0 h 62628"/>
              <a:gd name="connsiteX2" fmla="*/ 43097 w 43097"/>
              <a:gd name="connsiteY2" fmla="*/ 31314 h 62628"/>
              <a:gd name="connsiteX3" fmla="*/ 21548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4"/>
                </a:cubicBezTo>
                <a:cubicBezTo>
                  <a:pt x="43097" y="48608"/>
                  <a:pt x="33449" y="62628"/>
                  <a:pt x="21548" y="62628"/>
                </a:cubicBezTo>
                <a:cubicBezTo>
                  <a:pt x="9647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2341770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8 w 43097"/>
              <a:gd name="connsiteY1" fmla="*/ 0 h 62626"/>
              <a:gd name="connsiteX2" fmla="*/ 43097 w 43097"/>
              <a:gd name="connsiteY2" fmla="*/ 31313 h 62626"/>
              <a:gd name="connsiteX3" fmla="*/ 21548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3"/>
                </a:cubicBezTo>
                <a:cubicBezTo>
                  <a:pt x="43097" y="48607"/>
                  <a:pt x="33449" y="62626"/>
                  <a:pt x="21548" y="62626"/>
                </a:cubicBezTo>
                <a:cubicBezTo>
                  <a:pt x="9647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2242717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9 w 43097"/>
              <a:gd name="connsiteY1" fmla="*/ 0 h 62628"/>
              <a:gd name="connsiteX2" fmla="*/ 43097 w 43097"/>
              <a:gd name="connsiteY2" fmla="*/ 31314 h 62628"/>
              <a:gd name="connsiteX3" fmla="*/ 21549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4"/>
                </a:cubicBezTo>
                <a:cubicBezTo>
                  <a:pt x="43097" y="48608"/>
                  <a:pt x="33451" y="62628"/>
                  <a:pt x="21549" y="62628"/>
                </a:cubicBezTo>
                <a:cubicBezTo>
                  <a:pt x="9648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2242717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9 w 43097"/>
              <a:gd name="connsiteY1" fmla="*/ 0 h 62626"/>
              <a:gd name="connsiteX2" fmla="*/ 43097 w 43097"/>
              <a:gd name="connsiteY2" fmla="*/ 31313 h 62626"/>
              <a:gd name="connsiteX3" fmla="*/ 21549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3"/>
                </a:cubicBezTo>
                <a:cubicBezTo>
                  <a:pt x="43097" y="48607"/>
                  <a:pt x="33451" y="62626"/>
                  <a:pt x="21549" y="62626"/>
                </a:cubicBezTo>
                <a:cubicBezTo>
                  <a:pt x="9648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2143665" y="229751"/>
            <a:ext cx="43099" cy="62628"/>
          </a:xfrm>
          <a:custGeom>
            <a:avLst/>
            <a:gdLst>
              <a:gd name="connsiteX0" fmla="*/ 0 w 43099"/>
              <a:gd name="connsiteY0" fmla="*/ 31314 h 62628"/>
              <a:gd name="connsiteX1" fmla="*/ 21549 w 43099"/>
              <a:gd name="connsiteY1" fmla="*/ 0 h 62628"/>
              <a:gd name="connsiteX2" fmla="*/ 43099 w 43099"/>
              <a:gd name="connsiteY2" fmla="*/ 31314 h 62628"/>
              <a:gd name="connsiteX3" fmla="*/ 21549 w 43099"/>
              <a:gd name="connsiteY3" fmla="*/ 62628 h 62628"/>
              <a:gd name="connsiteX4" fmla="*/ 0 w 43099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9" h="62628">
                <a:moveTo>
                  <a:pt x="0" y="31314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9" y="14020"/>
                  <a:pt x="43099" y="31314"/>
                </a:cubicBezTo>
                <a:cubicBezTo>
                  <a:pt x="43099" y="48608"/>
                  <a:pt x="33451" y="62628"/>
                  <a:pt x="21549" y="62628"/>
                </a:cubicBezTo>
                <a:cubicBezTo>
                  <a:pt x="9648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2143665" y="413461"/>
            <a:ext cx="43099" cy="62626"/>
          </a:xfrm>
          <a:custGeom>
            <a:avLst/>
            <a:gdLst>
              <a:gd name="connsiteX0" fmla="*/ 0 w 43099"/>
              <a:gd name="connsiteY0" fmla="*/ 31313 h 62626"/>
              <a:gd name="connsiteX1" fmla="*/ 21549 w 43099"/>
              <a:gd name="connsiteY1" fmla="*/ 0 h 62626"/>
              <a:gd name="connsiteX2" fmla="*/ 43099 w 43099"/>
              <a:gd name="connsiteY2" fmla="*/ 31313 h 62626"/>
              <a:gd name="connsiteX3" fmla="*/ 21549 w 43099"/>
              <a:gd name="connsiteY3" fmla="*/ 62626 h 62626"/>
              <a:gd name="connsiteX4" fmla="*/ 0 w 43099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9" h="62626">
                <a:moveTo>
                  <a:pt x="0" y="31313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9" y="14020"/>
                  <a:pt x="43099" y="31313"/>
                </a:cubicBezTo>
                <a:cubicBezTo>
                  <a:pt x="43099" y="48607"/>
                  <a:pt x="33451" y="62626"/>
                  <a:pt x="21549" y="62626"/>
                </a:cubicBezTo>
                <a:cubicBezTo>
                  <a:pt x="9648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2044612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9 w 43097"/>
              <a:gd name="connsiteY1" fmla="*/ 0 h 62628"/>
              <a:gd name="connsiteX2" fmla="*/ 43097 w 43097"/>
              <a:gd name="connsiteY2" fmla="*/ 31314 h 62628"/>
              <a:gd name="connsiteX3" fmla="*/ 21549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4"/>
                </a:cubicBezTo>
                <a:cubicBezTo>
                  <a:pt x="43097" y="48608"/>
                  <a:pt x="33451" y="62628"/>
                  <a:pt x="21549" y="62628"/>
                </a:cubicBezTo>
                <a:cubicBezTo>
                  <a:pt x="9648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2044612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9 w 43097"/>
              <a:gd name="connsiteY1" fmla="*/ 0 h 62626"/>
              <a:gd name="connsiteX2" fmla="*/ 43097 w 43097"/>
              <a:gd name="connsiteY2" fmla="*/ 31313 h 62626"/>
              <a:gd name="connsiteX3" fmla="*/ 21549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8" y="0"/>
                  <a:pt x="21549" y="0"/>
                </a:cubicBezTo>
                <a:cubicBezTo>
                  <a:pt x="33451" y="0"/>
                  <a:pt x="43097" y="14020"/>
                  <a:pt x="43097" y="31313"/>
                </a:cubicBezTo>
                <a:cubicBezTo>
                  <a:pt x="43097" y="48607"/>
                  <a:pt x="33451" y="62626"/>
                  <a:pt x="21549" y="62626"/>
                </a:cubicBezTo>
                <a:cubicBezTo>
                  <a:pt x="9648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1945561" y="229751"/>
            <a:ext cx="43097" cy="62628"/>
          </a:xfrm>
          <a:custGeom>
            <a:avLst/>
            <a:gdLst>
              <a:gd name="connsiteX0" fmla="*/ 0 w 43097"/>
              <a:gd name="connsiteY0" fmla="*/ 31314 h 62628"/>
              <a:gd name="connsiteX1" fmla="*/ 21548 w 43097"/>
              <a:gd name="connsiteY1" fmla="*/ 0 h 62628"/>
              <a:gd name="connsiteX2" fmla="*/ 43097 w 43097"/>
              <a:gd name="connsiteY2" fmla="*/ 31314 h 62628"/>
              <a:gd name="connsiteX3" fmla="*/ 21548 w 43097"/>
              <a:gd name="connsiteY3" fmla="*/ 62628 h 62628"/>
              <a:gd name="connsiteX4" fmla="*/ 0 w 43097"/>
              <a:gd name="connsiteY4" fmla="*/ 31314 h 62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8">
                <a:moveTo>
                  <a:pt x="0" y="31314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4"/>
                </a:cubicBezTo>
                <a:cubicBezTo>
                  <a:pt x="43097" y="48608"/>
                  <a:pt x="33449" y="62628"/>
                  <a:pt x="21548" y="62628"/>
                </a:cubicBezTo>
                <a:cubicBezTo>
                  <a:pt x="9647" y="62628"/>
                  <a:pt x="0" y="48608"/>
                  <a:pt x="0" y="3131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1945561" y="413461"/>
            <a:ext cx="43097" cy="62626"/>
          </a:xfrm>
          <a:custGeom>
            <a:avLst/>
            <a:gdLst>
              <a:gd name="connsiteX0" fmla="*/ 0 w 43097"/>
              <a:gd name="connsiteY0" fmla="*/ 31313 h 62626"/>
              <a:gd name="connsiteX1" fmla="*/ 21548 w 43097"/>
              <a:gd name="connsiteY1" fmla="*/ 0 h 62626"/>
              <a:gd name="connsiteX2" fmla="*/ 43097 w 43097"/>
              <a:gd name="connsiteY2" fmla="*/ 31313 h 62626"/>
              <a:gd name="connsiteX3" fmla="*/ 21548 w 43097"/>
              <a:gd name="connsiteY3" fmla="*/ 62626 h 62626"/>
              <a:gd name="connsiteX4" fmla="*/ 0 w 43097"/>
              <a:gd name="connsiteY4" fmla="*/ 31313 h 62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097" h="62626">
                <a:moveTo>
                  <a:pt x="0" y="31313"/>
                </a:moveTo>
                <a:cubicBezTo>
                  <a:pt x="0" y="14020"/>
                  <a:pt x="9647" y="0"/>
                  <a:pt x="21548" y="0"/>
                </a:cubicBezTo>
                <a:cubicBezTo>
                  <a:pt x="33449" y="0"/>
                  <a:pt x="43097" y="14020"/>
                  <a:pt x="43097" y="31313"/>
                </a:cubicBezTo>
                <a:cubicBezTo>
                  <a:pt x="43097" y="48607"/>
                  <a:pt x="33449" y="62626"/>
                  <a:pt x="21548" y="62626"/>
                </a:cubicBezTo>
                <a:cubicBezTo>
                  <a:pt x="9647" y="62626"/>
                  <a:pt x="0" y="48607"/>
                  <a:pt x="0" y="3131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507999" y="3572038"/>
            <a:ext cx="481151" cy="3832061"/>
          </a:xfrm>
          <a:custGeom>
            <a:avLst/>
            <a:gdLst>
              <a:gd name="connsiteX0" fmla="*/ 0 w 481151"/>
              <a:gd name="connsiteY0" fmla="*/ 0 h 3832061"/>
              <a:gd name="connsiteX1" fmla="*/ 481151 w 481151"/>
              <a:gd name="connsiteY1" fmla="*/ 0 h 3832061"/>
              <a:gd name="connsiteX2" fmla="*/ 481151 w 481151"/>
              <a:gd name="connsiteY2" fmla="*/ 3832061 h 3832061"/>
              <a:gd name="connsiteX3" fmla="*/ 0 w 481151"/>
              <a:gd name="connsiteY3" fmla="*/ 3832061 h 38320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81151" h="3832061">
                <a:moveTo>
                  <a:pt x="0" y="0"/>
                </a:moveTo>
                <a:lnTo>
                  <a:pt x="481151" y="0"/>
                </a:lnTo>
                <a:lnTo>
                  <a:pt x="481151" y="3832061"/>
                </a:lnTo>
                <a:lnTo>
                  <a:pt x="0" y="3832061"/>
                </a:lnTo>
                <a:close/>
              </a:path>
            </a:pathLst>
          </a:custGeom>
          <a:solidFill>
            <a:srgbClr val="00A1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1"/>
          <p:cNvSpPr txBox="1"/>
          <p:nvPr/>
        </p:nvSpPr>
        <p:spPr>
          <a:xfrm>
            <a:off x="1328931" y="1915526"/>
            <a:ext cx="3191827" cy="519980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1"/>
              </a:lnSpc>
            </a:pPr>
            <a:r>
              <a:rPr lang="en-US" altLang="zh-CN" sz="20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Τιμωρητικό πρύτυπο- Ανταπόδοση</a:t>
            </a:r>
          </a:p>
          <a:p>
            <a:pPr marL="169888">
              <a:lnSpc>
                <a:spcPts val="170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του κακού (retributive punishment)  </a:t>
            </a:r>
          </a:p>
          <a:p>
            <a:pPr marL="169888">
              <a:lnSpc>
                <a:spcPts val="170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17ος - 18ος αιώνας. </a:t>
            </a:r>
          </a:p>
          <a:p>
            <a:pPr>
              <a:lnSpc>
                <a:spcPts val="4138"/>
              </a:lnSpc>
            </a:pPr>
            <a:r>
              <a:rPr lang="en-US" altLang="zh-CN" sz="20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Η τιμωρία δεν έχει σχέση με το</a:t>
            </a:r>
          </a:p>
          <a:p>
            <a:pPr marL="169888">
              <a:lnSpc>
                <a:spcPts val="182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είδος και τη βαρύτητα κάποιου</a:t>
            </a:r>
          </a:p>
          <a:p>
            <a:pPr marL="169888">
              <a:lnSpc>
                <a:spcPts val="1680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εγκλήματος-</a:t>
            </a:r>
          </a:p>
          <a:p>
            <a:pPr>
              <a:lnSpc>
                <a:spcPts val="4138"/>
              </a:lnSpc>
            </a:pPr>
            <a:r>
              <a:rPr lang="en-US" altLang="zh-CN" sz="20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Η ποινή δεν διέπεται από τον </a:t>
            </a:r>
          </a:p>
          <a:p>
            <a:pPr marL="169888">
              <a:lnSpc>
                <a:spcPts val="1728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χαρακτήρα της αναλογικότητας</a:t>
            </a:r>
          </a:p>
          <a:p>
            <a:pPr>
              <a:lnSpc>
                <a:spcPts val="4138"/>
              </a:lnSpc>
            </a:pPr>
            <a:r>
              <a:rPr lang="en-US" altLang="zh-CN" sz="20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Η μεταχείριση βασίζεται σε</a:t>
            </a:r>
          </a:p>
          <a:p>
            <a:pPr marL="169888">
              <a:lnSpc>
                <a:spcPts val="1728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πράξεις που σήμερα θεωρούνται</a:t>
            </a:r>
          </a:p>
          <a:p>
            <a:pPr marL="169888">
              <a:lnSpc>
                <a:spcPts val="170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βασανιστήρια</a:t>
            </a:r>
          </a:p>
          <a:p>
            <a:pPr>
              <a:lnSpc>
                <a:spcPts val="4138"/>
              </a:lnSpc>
            </a:pPr>
            <a:r>
              <a:rPr lang="en-US" altLang="zh-CN" sz="20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Βασική επιδίωξη της ποινής</a:t>
            </a:r>
          </a:p>
          <a:p>
            <a:pPr marL="169888">
              <a:lnSpc>
                <a:spcPts val="1728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στέρησης της ελευθερίας είναι η </a:t>
            </a:r>
          </a:p>
          <a:p>
            <a:pPr marL="169888">
              <a:lnSpc>
                <a:spcPts val="1680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ανταπόδοση της προβολής και ο </a:t>
            </a:r>
          </a:p>
          <a:p>
            <a:pPr marL="169888">
              <a:lnSpc>
                <a:spcPts val="1800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έλεγχος σε κλειστό περιβάλλον</a:t>
            </a:r>
          </a:p>
          <a:p>
            <a:pPr marL="169888">
              <a:lnSpc>
                <a:spcPts val="170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του πλεονάζοντος δυναμικού, </a:t>
            </a:r>
          </a:p>
          <a:p>
            <a:pPr marL="169888">
              <a:lnSpc>
                <a:spcPts val="170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εξαθλιωμένων ανθρώπων, που</a:t>
            </a:r>
          </a:p>
          <a:p>
            <a:pPr marL="169888">
              <a:lnSpc>
                <a:spcPts val="1704"/>
              </a:lnSpc>
            </a:pPr>
            <a:r>
              <a:rPr lang="en-US" altLang="zh-CN" sz="14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συνέρρεε στις μεγάλες πόλεις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6" name="Freeform 3"/>
          <p:cNvSpPr/>
          <p:nvPr/>
        </p:nvSpPr>
        <p:spPr>
          <a:xfrm>
            <a:off x="508000" y="152401"/>
            <a:ext cx="9664700" cy="7251699"/>
          </a:xfrm>
          <a:custGeom>
            <a:avLst/>
            <a:gdLst>
              <a:gd name="connsiteX0" fmla="*/ 0 w 9664700"/>
              <a:gd name="connsiteY0" fmla="*/ 0 h 7251699"/>
              <a:gd name="connsiteX1" fmla="*/ 9664700 w 9664700"/>
              <a:gd name="connsiteY1" fmla="*/ 0 h 7251699"/>
              <a:gd name="connsiteX2" fmla="*/ 9664700 w 9664700"/>
              <a:gd name="connsiteY2" fmla="*/ 7251699 h 7251699"/>
              <a:gd name="connsiteX3" fmla="*/ 0 w 9664700"/>
              <a:gd name="connsiteY3" fmla="*/ 7251699 h 7251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699">
                <a:moveTo>
                  <a:pt x="0" y="0"/>
                </a:moveTo>
                <a:lnTo>
                  <a:pt x="9664700" y="0"/>
                </a:lnTo>
                <a:lnTo>
                  <a:pt x="9664700" y="7251699"/>
                </a:lnTo>
                <a:lnTo>
                  <a:pt x="0" y="7251699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9525" y="3346540"/>
            <a:ext cx="2284212" cy="13711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63900" y="1754400"/>
            <a:ext cx="4305008" cy="4192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1"/>
              </a:lnSpc>
            </a:pPr>
            <a:r>
              <a:rPr lang="en-US" altLang="zh-CN" sz="33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Αποτρεπτικό πρότυπο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859297" y="3582577"/>
            <a:ext cx="1598041" cy="27952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Αποτροπή: </a:t>
            </a:r>
          </a:p>
        </p:txBody>
      </p:sp>
      <p:pic>
        <p:nvPicPr>
          <p:cNvPr id="10" name="Picture 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12158" y="3346540"/>
            <a:ext cx="2284212" cy="1371126"/>
          </a:xfrm>
          <a:prstGeom prst="rect">
            <a:avLst/>
          </a:prstGeom>
          <a:noFill/>
        </p:spPr>
      </p:pic>
      <p:sp>
        <p:nvSpPr>
          <p:cNvPr id="11" name="TextBox 1"/>
          <p:cNvSpPr txBox="1"/>
          <p:nvPr/>
        </p:nvSpPr>
        <p:spPr>
          <a:xfrm>
            <a:off x="1659066" y="3873973"/>
            <a:ext cx="2006524" cy="58432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Γενική /Ειδική </a:t>
            </a:r>
          </a:p>
          <a:p>
            <a:pPr marL="289044">
              <a:lnSpc>
                <a:spcPts val="2400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 Neue" pitchFamily="18" charset="0"/>
                <a:cs typeface="Helvetica Neue" pitchFamily="18" charset="0"/>
              </a:rPr>
              <a:t>Πρόληψη</a:t>
            </a:r>
          </a:p>
        </p:txBody>
      </p:sp>
      <p:pic>
        <p:nvPicPr>
          <p:cNvPr id="12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4837" y="4952856"/>
            <a:ext cx="2856384" cy="1371127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54837" y="4952856"/>
            <a:ext cx="2856384" cy="1371127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2293" y="3276087"/>
            <a:ext cx="2284212" cy="1371126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02293" y="3276087"/>
            <a:ext cx="2284212" cy="1371126"/>
          </a:xfrm>
          <a:prstGeom prst="rect">
            <a:avLst/>
          </a:prstGeom>
          <a:noFill/>
        </p:spPr>
      </p:pic>
      <p:sp>
        <p:nvSpPr>
          <p:cNvPr id="16" name="TextBox 1"/>
          <p:cNvSpPr txBox="1"/>
          <p:nvPr/>
        </p:nvSpPr>
        <p:spPr>
          <a:xfrm>
            <a:off x="4287152" y="3512473"/>
            <a:ext cx="3747445" cy="28283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Η ποινή δεν </a:t>
            </a:r>
          </a:p>
          <a:p>
            <a:pPr marL="22699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έχει κάποιο </a:t>
            </a:r>
          </a:p>
          <a:p>
            <a:pPr marL="0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διαπαιδαγωγικό </a:t>
            </a:r>
          </a:p>
          <a:p>
            <a:pPr marL="44878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χαρακτήρα</a:t>
            </a:r>
          </a:p>
          <a:p>
            <a:pPr marL="1535561">
              <a:lnSpc>
                <a:spcPts val="6864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Το έγκλημα </a:t>
            </a:r>
          </a:p>
          <a:p>
            <a:pPr marL="1099139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αποτρέπεται μέσω </a:t>
            </a:r>
          </a:p>
          <a:p>
            <a:pPr marL="1201072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της βεβαιότητας </a:t>
            </a:r>
          </a:p>
          <a:p>
            <a:pPr marL="1597193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της ποινής</a:t>
            </a:r>
          </a:p>
        </p:txBody>
      </p:sp>
      <p:pic>
        <p:nvPicPr>
          <p:cNvPr id="17" name="Picture 3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8174" y="4952851"/>
            <a:ext cx="2747427" cy="1371128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8174" y="4952851"/>
            <a:ext cx="2747427" cy="1371128"/>
          </a:xfrm>
          <a:prstGeom prst="rect">
            <a:avLst/>
          </a:prstGeom>
          <a:noFill/>
        </p:spPr>
      </p:pic>
      <p:sp>
        <p:nvSpPr>
          <p:cNvPr id="19" name="TextBox 1"/>
          <p:cNvSpPr txBox="1"/>
          <p:nvPr/>
        </p:nvSpPr>
        <p:spPr>
          <a:xfrm>
            <a:off x="6749706" y="3689257"/>
            <a:ext cx="1953717" cy="55904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18ος αιώνας -</a:t>
            </a:r>
          </a:p>
          <a:p>
            <a:pPr marL="83576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19ος αιώνας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2901547" y="5073049"/>
            <a:ext cx="2134258" cy="55904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Το έγκλημα </a:t>
            </a:r>
          </a:p>
          <a:p>
            <a:pPr marL="0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αποτρέπεται μέσω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2400521" y="5658265"/>
            <a:ext cx="2780182" cy="55904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απειλής της βαριάς </a:t>
            </a:r>
          </a:p>
          <a:p>
            <a:pPr marL="828815">
              <a:lnSpc>
                <a:spcPts val="2201"/>
              </a:lnSpc>
            </a:pPr>
            <a:r>
              <a:rPr lang="en-US" altLang="zh-CN" sz="22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ποινής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08000" y="152400"/>
            <a:ext cx="9664700" cy="7251700"/>
          </a:xfrm>
          <a:custGeom>
            <a:avLst/>
            <a:gdLst>
              <a:gd name="connsiteX0" fmla="*/ 0 w 9664700"/>
              <a:gd name="connsiteY0" fmla="*/ 0 h 7251700"/>
              <a:gd name="connsiteX1" fmla="*/ 9664700 w 9664700"/>
              <a:gd name="connsiteY1" fmla="*/ 0 h 7251700"/>
              <a:gd name="connsiteX2" fmla="*/ 9664700 w 9664700"/>
              <a:gd name="connsiteY2" fmla="*/ 7251700 h 7251700"/>
              <a:gd name="connsiteX3" fmla="*/ 0 w 9664700"/>
              <a:gd name="connsiteY3" fmla="*/ 7251700 h 7251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700">
                <a:moveTo>
                  <a:pt x="0" y="0"/>
                </a:moveTo>
                <a:lnTo>
                  <a:pt x="9664700" y="0"/>
                </a:lnTo>
                <a:lnTo>
                  <a:pt x="9664700" y="7251700"/>
                </a:lnTo>
                <a:lnTo>
                  <a:pt x="0" y="72517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300" y="152400"/>
            <a:ext cx="6756400" cy="72517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7" name="Freeform 3"/>
          <p:cNvSpPr/>
          <p:nvPr/>
        </p:nvSpPr>
        <p:spPr>
          <a:xfrm>
            <a:off x="844754" y="1044359"/>
            <a:ext cx="434912" cy="77352"/>
          </a:xfrm>
          <a:custGeom>
            <a:avLst/>
            <a:gdLst>
              <a:gd name="connsiteX0" fmla="*/ 434912 w 434912"/>
              <a:gd name="connsiteY0" fmla="*/ 0 h 77352"/>
              <a:gd name="connsiteX1" fmla="*/ 434912 w 434912"/>
              <a:gd name="connsiteY1" fmla="*/ 77352 h 77352"/>
              <a:gd name="connsiteX2" fmla="*/ 0 w 434912"/>
              <a:gd name="connsiteY2" fmla="*/ 77352 h 77352"/>
              <a:gd name="connsiteX3" fmla="*/ 0 w 434912"/>
              <a:gd name="connsiteY3" fmla="*/ 0 h 77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34912" h="77352">
                <a:moveTo>
                  <a:pt x="434912" y="0"/>
                </a:moveTo>
                <a:lnTo>
                  <a:pt x="434912" y="77352"/>
                </a:lnTo>
                <a:lnTo>
                  <a:pt x="0" y="77352"/>
                </a:lnTo>
                <a:lnTo>
                  <a:pt x="0" y="0"/>
                </a:lnTo>
                <a:close/>
              </a:path>
            </a:pathLst>
          </a:custGeom>
          <a:solidFill>
            <a:srgbClr val="16E7CE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847472" y="2736153"/>
            <a:ext cx="2616718" cy="19338"/>
          </a:xfrm>
          <a:custGeom>
            <a:avLst/>
            <a:gdLst>
              <a:gd name="connsiteX0" fmla="*/ 0 w 2616718"/>
              <a:gd name="connsiteY0" fmla="*/ 0 h 19338"/>
              <a:gd name="connsiteX1" fmla="*/ 2616718 w 2616718"/>
              <a:gd name="connsiteY1" fmla="*/ 0 h 19338"/>
              <a:gd name="connsiteX2" fmla="*/ 2616718 w 2616718"/>
              <a:gd name="connsiteY2" fmla="*/ 19338 h 19338"/>
              <a:gd name="connsiteX3" fmla="*/ 0 w 2616718"/>
              <a:gd name="connsiteY3" fmla="*/ 19338 h 193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616718" h="19338">
                <a:moveTo>
                  <a:pt x="0" y="0"/>
                </a:moveTo>
                <a:lnTo>
                  <a:pt x="2616718" y="0"/>
                </a:lnTo>
                <a:lnTo>
                  <a:pt x="2616718" y="19338"/>
                </a:lnTo>
                <a:lnTo>
                  <a:pt x="0" y="1933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70123" y="1296380"/>
            <a:ext cx="6312623" cy="560757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1"/>
              </a:lnSpc>
            </a:pPr>
            <a:r>
              <a:rPr lang="en-US" altLang="zh-CN" sz="23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2300" b="1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Αποτρεπτικό πρότυπο (detterent model): </a:t>
            </a:r>
          </a:p>
          <a:p>
            <a:pPr>
              <a:lnSpc>
                <a:spcPts val="2808"/>
              </a:lnSpc>
            </a:pPr>
            <a:r>
              <a:rPr lang="en-US" altLang="zh-CN" sz="2300" b="1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Cesare Beccaria</a:t>
            </a:r>
          </a:p>
          <a:p>
            <a:pPr>
              <a:lnSpc>
                <a:spcPts val="3087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Ποινή στέρησης της ελευθερίας: μεγάλης διάρκειας ποινές, </a:t>
            </a:r>
          </a:p>
          <a:p>
            <a:pPr marL="169887">
              <a:lnSpc>
                <a:spcPts val="199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χωρίς εναλλατικές κυρώσεις, ποινή χωρίς διαπαιδαγωγικό ή </a:t>
            </a:r>
          </a:p>
          <a:p>
            <a:pPr marL="169887">
              <a:lnSpc>
                <a:spcPts val="2016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κοινωνικό χαρακτήρα. </a:t>
            </a:r>
          </a:p>
          <a:p>
            <a:pPr>
              <a:lnSpc>
                <a:spcPts val="3008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Στόχος αποτροπή διάπραξης εγκλημάτων μέσω της </a:t>
            </a:r>
          </a:p>
          <a:p>
            <a:pPr marL="169887">
              <a:lnSpc>
                <a:spcPts val="2016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αχρήστευσης του εγκληματία. Η ποινή έχει επίσης συμβολικό </a:t>
            </a:r>
          </a:p>
          <a:p>
            <a:pPr marL="169887">
              <a:lnSpc>
                <a:spcPts val="2016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αποτρεπτικό χαρακτήρα (γενική προληψη), ενώ η έκτισή της </a:t>
            </a:r>
          </a:p>
          <a:p>
            <a:pPr marL="169887">
              <a:lnSpc>
                <a:spcPts val="1896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αποβλέπει ειδικά στη συμπερίφορά του συγκεκριμένου </a:t>
            </a:r>
          </a:p>
          <a:p>
            <a:pPr marL="169887">
              <a:lnSpc>
                <a:spcPts val="199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κρατούμενου (Ειδική πρόληψη). Κριτήριο επιτυχίας της </a:t>
            </a:r>
          </a:p>
          <a:p>
            <a:pPr marL="169887">
              <a:lnSpc>
                <a:spcPts val="2016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εφαρμογής του προτύπου αυτού είναι οι δυσμενείς </a:t>
            </a:r>
          </a:p>
          <a:p>
            <a:pPr marL="169887">
              <a:lnSpc>
                <a:spcPts val="199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συνέπειες που έχει για τον εγκληματία η επιβολή της ποινής </a:t>
            </a:r>
          </a:p>
          <a:p>
            <a:pPr marL="169887">
              <a:lnSpc>
                <a:spcPts val="199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και γενικά η κοινωινκή αντίδραση.</a:t>
            </a:r>
          </a:p>
          <a:p>
            <a:pPr>
              <a:lnSpc>
                <a:spcPts val="303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 Συνθήκες κράτησης: χωρίς έμφαση ή ισορροπία με την </a:t>
            </a:r>
          </a:p>
          <a:p>
            <a:pPr marL="169887">
              <a:lnSpc>
                <a:spcPts val="1920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αναγνώριση δικαιωμάτων των κρατουμένων.</a:t>
            </a:r>
          </a:p>
          <a:p>
            <a:pPr>
              <a:lnSpc>
                <a:spcPts val="303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Ποινική Δικαιοσύνη: επιβολή αυστηρών κυρώσεων. Απόλυτη </a:t>
            </a:r>
          </a:p>
          <a:p>
            <a:pPr marL="169887">
              <a:lnSpc>
                <a:spcPts val="199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υπεροχή της ποινής στέρησης της ελευθερίας.</a:t>
            </a:r>
          </a:p>
          <a:p>
            <a:pPr>
              <a:lnSpc>
                <a:spcPts val="3032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Arial" pitchFamily="18" charset="0"/>
                <a:cs typeface="Arial" pitchFamily="18" charset="0"/>
              </a:rPr>
              <a:t>•</a:t>
            </a: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 Αστυνομία: Δευτερεύων/ εργαλειακός ρόλος στην προληψη </a:t>
            </a:r>
          </a:p>
          <a:p>
            <a:pPr marL="169887">
              <a:lnSpc>
                <a:spcPts val="2016"/>
              </a:lnSpc>
            </a:pPr>
            <a:r>
              <a:rPr lang="en-US" altLang="zh-CN" sz="1600" b="0" i="0" dirty="0">
                <a:solidFill>
                  <a:srgbClr val="FFFFFF"/>
                </a:solidFill>
                <a:latin typeface="Helvetica" pitchFamily="18" charset="0"/>
                <a:cs typeface="Helvetica" pitchFamily="18" charset="0"/>
              </a:rPr>
              <a:t>του εγκλήματος. Κυρίως κατασταλτική δράση.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40635" y="1653927"/>
            <a:ext cx="7688859" cy="47399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1"/>
              </a:lnSpc>
            </a:pPr>
            <a:r>
              <a:rPr lang="en-US" altLang="zh-CN" sz="18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Η έκτισητης ποινήςκατάτης ελευθερίας: </a:t>
            </a:r>
          </a:p>
          <a:p>
            <a:pPr marL="339775">
              <a:lnSpc>
                <a:spcPts val="3289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Αποβλέπει στην μεταβολή της συμπεριφοράς και στη διάνοια του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κρατούμενου,Στοχεύειδηλαδήνααλλάξει,ανάλογαμετοπρότυποπου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εφαρμόζεται, τον ίδιο τον εγκληματία και την ταυτότητά του, τη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συμπεριφοράτουκαιτιςγενικότερεςαντιλήψειςκαιπεποιθήσειςτου.</a:t>
            </a:r>
          </a:p>
          <a:p>
            <a:pPr>
              <a:lnSpc>
                <a:spcPts val="3191"/>
              </a:lnSpc>
            </a:pPr>
            <a:r>
              <a:rPr lang="en-US" altLang="zh-CN" sz="1800" b="1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Στόχοςείναιηπρόληψητηςυποτροπής:</a:t>
            </a:r>
          </a:p>
          <a:p>
            <a:pPr marL="339775">
              <a:lnSpc>
                <a:spcPts val="3289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Ο εγκλεισμός, η απομόνωση, η εργασία, αρχικά η προσευχή (όπου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επέρχεται η εξιλέωση και η μετάνοια) η επιτήρηση και αργότερα η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εκπαίδευση,  αποτέλεσαν βασικά μέσα για την επιτευξη της επιδίωξης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αυτής.</a:t>
            </a:r>
          </a:p>
          <a:p>
            <a:pPr marL="339775">
              <a:lnSpc>
                <a:spcPts val="328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Πρώτες  εφαρμογές  του  αναμορφωτικού  ιδεώδους  ως  σκοπού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εποβολής της ποινής και υλοποίησής του μέσω της έκτισής βρίσκουμε</a:t>
            </a:r>
          </a:p>
          <a:p>
            <a:pPr>
              <a:lnSpc>
                <a:spcPts val="2808"/>
              </a:lnSpc>
            </a:pPr>
            <a:r>
              <a:rPr lang="en-US" altLang="zh-CN" sz="18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στηνΜ.Βρεττανία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854393" y="599577"/>
            <a:ext cx="6883273" cy="8383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1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Αναμορφωτικό (reformative) ιδεώδες: </a:t>
            </a:r>
          </a:p>
          <a:p>
            <a:pPr marL="1441069">
              <a:lnSpc>
                <a:spcPts val="3600"/>
              </a:lnSpc>
            </a:pPr>
            <a:r>
              <a:rPr lang="en-US" altLang="zh-CN" sz="30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Ιταλική Θετική Σχολή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08000" y="152400"/>
            <a:ext cx="9664700" cy="7251192"/>
          </a:xfrm>
          <a:custGeom>
            <a:avLst/>
            <a:gdLst>
              <a:gd name="connsiteX0" fmla="*/ 0 w 9664700"/>
              <a:gd name="connsiteY0" fmla="*/ 0 h 7251192"/>
              <a:gd name="connsiteX1" fmla="*/ 9664700 w 9664700"/>
              <a:gd name="connsiteY1" fmla="*/ 0 h 7251192"/>
              <a:gd name="connsiteX2" fmla="*/ 9664700 w 9664700"/>
              <a:gd name="connsiteY2" fmla="*/ 7251192 h 7251192"/>
              <a:gd name="connsiteX3" fmla="*/ 0 w 9664700"/>
              <a:gd name="connsiteY3" fmla="*/ 7251192 h 725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9664700" h="7251192">
                <a:moveTo>
                  <a:pt x="0" y="0"/>
                </a:moveTo>
                <a:lnTo>
                  <a:pt x="9664700" y="0"/>
                </a:lnTo>
                <a:lnTo>
                  <a:pt x="9664700" y="7251192"/>
                </a:lnTo>
                <a:lnTo>
                  <a:pt x="0" y="72511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FFFFFF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52400"/>
            <a:ext cx="9664700" cy="7251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8560" y="1187514"/>
            <a:ext cx="8444815" cy="565843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560" y="1187514"/>
            <a:ext cx="8444815" cy="565843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1706" y="1540092"/>
            <a:ext cx="7938605" cy="482559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1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Η επιβολή της ποινής στέρησης της ελευθερίας και οι συνθήκες</a:t>
            </a:r>
          </a:p>
          <a:p>
            <a:pPr>
              <a:lnSpc>
                <a:spcPts val="2784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διαβίωσης και μεταχείρισης απέβλεπε στην μετατροπή του εγκληματία</a:t>
            </a:r>
          </a:p>
          <a:p>
            <a:pPr>
              <a:lnSpc>
                <a:spcPts val="280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σεένανάλλοάνθρωπο,ιδίωςμέσωτηςεργασίας:είναιχαρακτηριστικό</a:t>
            </a:r>
          </a:p>
          <a:p>
            <a:pPr>
              <a:lnSpc>
                <a:spcPts val="268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ότιπρώτεςφυλακές,όπωςξέρουμετοθεσμόσήμερα,αναπτύχθηκανμε</a:t>
            </a:r>
          </a:p>
          <a:p>
            <a:pPr>
              <a:lnSpc>
                <a:spcPts val="280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άξονα την αντίδραση των πρωην χωρικών στους ορους εργασίας που</a:t>
            </a:r>
          </a:p>
          <a:p>
            <a:pPr>
              <a:lnSpc>
                <a:spcPts val="280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τουςεπιβάλλοντανιδίωςστηνΜ.Βρετανία (καιτιςΗΠΑ.</a:t>
            </a:r>
          </a:p>
          <a:p>
            <a:pPr>
              <a:lnSpc>
                <a:spcPts val="5592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Είναιισχυρήηάποψηότιοιφυλακέςσεαυτότοστάδιοαναπτύχθηκαν</a:t>
            </a:r>
          </a:p>
          <a:p>
            <a:pPr>
              <a:lnSpc>
                <a:spcPts val="2712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στοπλαίσιομιαςνέαςκοινωνικήςμηχανικήςμέσωτηςοποίαςοιπρώτην</a:t>
            </a:r>
          </a:p>
          <a:p>
            <a:pPr>
              <a:lnSpc>
                <a:spcPts val="280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αγρότες μετατρέπονταν σε βιομηχανικούς εργάτες: μάθαιναν, δηλαδή,</a:t>
            </a:r>
          </a:p>
          <a:p>
            <a:pPr>
              <a:lnSpc>
                <a:spcPts val="2784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μιανέαηθική,έναννέοτρόπο,ρυθμόκαιπολιτισμόζωής.Ηαντίληψη</a:t>
            </a:r>
          </a:p>
          <a:p>
            <a:pPr>
              <a:lnSpc>
                <a:spcPts val="280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ότι η άρνησή τους να υπαχθούν στις σχεσεις εργασίας οφείλεται σε</a:t>
            </a:r>
          </a:p>
          <a:p>
            <a:pPr>
              <a:lnSpc>
                <a:spcPts val="280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ηθικό εκφυλισμό, ανευθυνότητα και αδυναμία να αναλάβουν ευθύνες</a:t>
            </a:r>
          </a:p>
          <a:p>
            <a:pPr>
              <a:lnSpc>
                <a:spcPts val="2688"/>
              </a:lnSpc>
            </a:pPr>
            <a:r>
              <a:rPr lang="en-US" altLang="zh-CN" sz="19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καθόρισετονδιακηρυγμένοσκοπότηςποινήςστέρησηςτηςελευθερίας.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666002" y="738830"/>
            <a:ext cx="5549011" cy="55942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1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ΑναμορφωτικόΠρότυπο-reformative model-</a:t>
            </a:r>
          </a:p>
          <a:p>
            <a:pPr marL="1211627">
              <a:lnSpc>
                <a:spcPts val="2304"/>
              </a:lnSpc>
            </a:pPr>
            <a:r>
              <a:rPr lang="en-US" altLang="zh-CN" sz="2100" b="0" i="0" dirty="0">
                <a:solidFill>
                  <a:srgbClr val="000000"/>
                </a:solidFill>
                <a:latin typeface="Helvetica Neue" pitchFamily="18" charset="0"/>
                <a:cs typeface="Helvetica Neue" pitchFamily="18" charset="0"/>
              </a:rPr>
              <a:t>(αλλάζοντας τον δράστη)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2389</Words>
  <Application>Microsoft Macintosh PowerPoint</Application>
  <PresentationFormat>Προσαρμογή</PresentationFormat>
  <Paragraphs>478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46" baseType="lpstr">
      <vt:lpstr>Arial</vt:lpstr>
      <vt:lpstr>Athelas Bold</vt:lpstr>
      <vt:lpstr>Athelas Bold Italic</vt:lpstr>
      <vt:lpstr>Athelas Regular</vt:lpstr>
      <vt:lpstr>Calibri</vt:lpstr>
      <vt:lpstr>Cambria</vt:lpstr>
      <vt:lpstr>Geneva</vt:lpstr>
      <vt:lpstr>Helvetica</vt:lpstr>
      <vt:lpstr>Helvetica Neue</vt:lpstr>
      <vt:lpstr>Times New Roman</vt:lpstr>
      <vt:lpstr>Trebuchet MS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SOFIA VIDALI</cp:lastModifiedBy>
  <cp:revision>5</cp:revision>
  <cp:lastPrinted>2023-03-14T12:23:54Z</cp:lastPrinted>
  <dcterms:created xsi:type="dcterms:W3CDTF">2021-04-08T00:00:00Z</dcterms:created>
  <dcterms:modified xsi:type="dcterms:W3CDTF">2023-03-14T12:31:28Z</dcterms:modified>
</cp:coreProperties>
</file>