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1" r:id="rId1"/>
  </p:sldMasterIdLst>
  <p:notesMasterIdLst>
    <p:notesMasterId r:id="rId12"/>
  </p:notesMasterIdLst>
  <p:sldIdLst>
    <p:sldId id="256" r:id="rId2"/>
    <p:sldId id="292" r:id="rId3"/>
    <p:sldId id="262" r:id="rId4"/>
    <p:sldId id="295" r:id="rId5"/>
    <p:sldId id="268" r:id="rId6"/>
    <p:sldId id="296" r:id="rId7"/>
    <p:sldId id="261" r:id="rId8"/>
    <p:sldId id="272" r:id="rId9"/>
    <p:sldId id="294" r:id="rId10"/>
    <p:sldId id="297" r:id="rId11"/>
  </p:sldIdLst>
  <p:sldSz cx="9144000" cy="5143500" type="screen16x9"/>
  <p:notesSz cx="6858000" cy="9144000"/>
  <p:embeddedFontLst>
    <p:embeddedFont>
      <p:font typeface="Abel" panose="02000506030000020004" pitchFamily="2" charset="0"/>
      <p:regular r:id="rId13"/>
    </p:embeddedFont>
    <p:embeddedFont>
      <p:font typeface="Arial Black" panose="020B0604020202020204" pitchFamily="34" charset="0"/>
      <p:bold r:id="rId14"/>
    </p:embeddedFont>
    <p:embeddedFont>
      <p:font typeface="Bahnschrift Light" panose="020F0302020204030204" pitchFamily="34" charset="0"/>
      <p:regular r:id="rId15"/>
    </p:embeddedFont>
    <p:embeddedFont>
      <p:font typeface="Barlow Semi Condensed" panose="020F0502020204030204" pitchFamily="34" charset="0"/>
      <p:regular r:id="rId16"/>
      <p:bold r:id="rId17"/>
      <p:italic r:id="rId18"/>
      <p:boldItalic r:id="rId19"/>
    </p:embeddedFont>
    <p:embeddedFont>
      <p:font typeface="Barlow Semi Condensed Medium" panose="020F0502020204030204" pitchFamily="34" charset="0"/>
      <p:regular r:id="rId20"/>
      <p:bold r:id="rId21"/>
      <p:italic r:id="rId22"/>
      <p:boldItalic r:id="rId23"/>
    </p:embeddedFont>
    <p:embeddedFont>
      <p:font typeface="Fjalla One" panose="02000506040000020004" pitchFamily="2" charset="0"/>
      <p:regular r:id="rId24"/>
    </p:embeddedFont>
    <p:embeddedFont>
      <p:font typeface="Lucida Sans Unicode" panose="020B0602030504020204" pitchFamily="34" charset="0"/>
      <p:regular r:id="rId25"/>
    </p:embeddedFont>
    <p:embeddedFont>
      <p:font typeface="Verdana" panose="020B0604030504040204" pitchFamily="34" charset="0"/>
      <p:regular r:id="rId26"/>
      <p:bold r:id="rId27"/>
      <p:italic r:id="rId28"/>
      <p:boldItalic r:id="rId29"/>
    </p:embeddedFont>
    <p:embeddedFont>
      <p:font typeface="Wingdings 2" pitchFamily="2" charset="2"/>
      <p:regular r:id="rId30"/>
    </p:embeddedFont>
    <p:embeddedFont>
      <p:font typeface="Wingdings 3" pitchFamily="2"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66BD9E-E7A4-454A-9B39-DA43466AF5F8}">
  <a:tblStyle styleId="{EE66BD9E-E7A4-454A-9B39-DA43466AF5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94" autoAdjust="0"/>
  </p:normalViewPr>
  <p:slideViewPr>
    <p:cSldViewPr>
      <p:cViewPr varScale="1">
        <p:scale>
          <a:sx n="156" d="100"/>
          <a:sy n="156" d="100"/>
        </p:scale>
        <p:origin x="488" y="168"/>
      </p:cViewPr>
      <p:guideLst>
        <p:guide orient="horz" pos="1620"/>
        <p:guide pos="2880"/>
      </p:guideLst>
    </p:cSldViewPr>
  </p:slideViewPr>
  <p:outlineViewPr>
    <p:cViewPr>
      <p:scale>
        <a:sx n="33" d="100"/>
        <a:sy n="33" d="100"/>
      </p:scale>
      <p:origin x="0" y="1217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space.lib.uom.gr/handle/2159/1985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nsilium.europa.eu/el/infographics/how-the-russian-invasion-of-ukraine-has-further-aggravated-the-global-food-crisi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onsilium.europa.eu/el/infographics/gas-storage-capacity/"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liberal.gr/diethni-themata/rosia-i-mosha-aporriptei-kathe-anamixi-stis-ekloges-sti-roymania" TargetMode="External"/><Relationship Id="rId3" Type="http://schemas.openxmlformats.org/officeDocument/2006/relationships/hyperlink" Target="https://www.insider.gr/sites/default/files/styles/cover_image_725x500/public/2024-12/shutterstock_russia.jpg?itok=opYX0RPK" TargetMode="External"/><Relationship Id="rId7" Type="http://schemas.openxmlformats.org/officeDocument/2006/relationships/hyperlink" Target="https://www.kathimerini.gr/world/563338840/roymania-provadisma-sok-gia-ton-akrodexio-ypopsifio-stis-proedrikes-ekloge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europarl.europa.eu/news/el/agenda/briefing/2024-11-13/6/anisuchia-gia-dimokratiki-diolisthisi-sti-georgia" TargetMode="External"/><Relationship Id="rId5" Type="http://schemas.openxmlformats.org/officeDocument/2006/relationships/hyperlink" Target="https://www.tovima.gr/2024/11/28/world/i-georgia-epistrefei-ton-pago-stin-eyropaiki-tis-entaksi/" TargetMode="External"/><Relationship Id="rId4" Type="http://schemas.openxmlformats.org/officeDocument/2006/relationships/hyperlink" Target="https://www.tovima.gr/2024/12/04/explainers/giati-flegetai-i-georgia-i-rosia-kai-i-notheia-stis-ekloges/" TargetMode="External"/><Relationship Id="rId9" Type="http://schemas.openxmlformats.org/officeDocument/2006/relationships/hyperlink" Target="https://www.liberal.gr/diethni-themata/ekloges-sti-roymania-anotato-dikastirio-akyrose-ta-apotelesmata-toy-protoy-gyro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latin typeface="Arial Black" pitchFamily="34" charset="0"/>
              </a:rPr>
              <a:t>Jon C. W. Pevehouse &amp; Joshua S. Goldstein</a:t>
            </a:r>
            <a:r>
              <a:rPr lang="el-GR" sz="1100" dirty="0">
                <a:latin typeface="Arial Black" pitchFamily="34" charset="0"/>
              </a:rPr>
              <a:t>,</a:t>
            </a:r>
            <a:r>
              <a:rPr lang="en-US" sz="1100" dirty="0">
                <a:latin typeface="Arial Black" pitchFamily="34" charset="0"/>
              </a:rPr>
              <a:t> </a:t>
            </a:r>
            <a:r>
              <a:rPr lang="el-GR" sz="1100" dirty="0">
                <a:latin typeface="Arial Black" pitchFamily="34" charset="0"/>
              </a:rPr>
              <a:t>«Διεθνείς Σχέσεις», 12</a:t>
            </a:r>
            <a:r>
              <a:rPr lang="el-GR" sz="1100" baseline="30000" dirty="0">
                <a:latin typeface="Arial Black" pitchFamily="34" charset="0"/>
              </a:rPr>
              <a:t>η</a:t>
            </a:r>
            <a:r>
              <a:rPr lang="el-GR" sz="1100" dirty="0">
                <a:latin typeface="Arial Black" pitchFamily="34" charset="0"/>
              </a:rPr>
              <a:t> Έκδοση, Εκδόσεις ΤΖΙΟΛΑ, 2021, Κεφάλαιο 12 «Το χάσμα Βορρά-Νότου», σελ. 455-492</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AR" sz="1100" dirty="0">
                <a:latin typeface="Arial Black" pitchFamily="34" charset="0"/>
              </a:rPr>
              <a:t>https://el.wikipedia.org/wiki/%CE%99%CE%BC%CF%80%CE%B5%CF%81%CE%B9%CE%B1%CE%BB%CE%B9%CF%83%CE%BC%CF%8C%CF%82</a:t>
            </a:r>
            <a:endParaRPr lang="el-GR" sz="1100" dirty="0">
              <a:latin typeface="Arial Black" pitchFamily="34" charset="0"/>
            </a:endParaRPr>
          </a:p>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804e9800b4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804e9800b4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l-GR" dirty="0"/>
              <a:t>-</a:t>
            </a:r>
            <a:r>
              <a:rPr lang="en-US" dirty="0"/>
              <a:t>Bryce, Viscount. “Religion as a Factor in the History of Empires.” </a:t>
            </a:r>
            <a:r>
              <a:rPr lang="en-US" i="1" dirty="0"/>
              <a:t>The Journal of Roman Studies</a:t>
            </a:r>
            <a:r>
              <a:rPr lang="en-US" dirty="0"/>
              <a:t>, vol. 5, 1915, pp. 1–22. </a:t>
            </a:r>
            <a:r>
              <a:rPr lang="en-US" i="1" dirty="0"/>
              <a:t>JSTOR</a:t>
            </a:r>
            <a:r>
              <a:rPr lang="en-US" dirty="0"/>
              <a:t>, https://doi.org/10.2307/296289</a:t>
            </a:r>
            <a:endParaRPr lang="el-G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l-GR" dirty="0"/>
              <a:t>-</a:t>
            </a:r>
            <a:r>
              <a:rPr lang="el-GR" sz="1100" dirty="0">
                <a:latin typeface="Arial Black" pitchFamily="34" charset="0"/>
              </a:rPr>
              <a:t>Τσίρος Κωνσταντίνος, «ΕΝΕΡΓΕΙΑΚΗ ΑΣΦΑΛΕΙΑ ΚΑΙ ΣΧΕΣΕΙΣ ΕΕ – ΡΩΣΙΑΣ», Διατμηματικό Πρόγραμμα Μεταπτυχιακών Σπουδών στις Διεθνείς Σχέσεις και Ασφάλεια, Διπλωματική εργασία, Πανεπιστήμιο Μακεδονίας, Θεσσαλονίκη, Δεκέμβριος 2016, </a:t>
            </a:r>
            <a:r>
              <a:rPr lang="es-AR" sz="1100" dirty="0">
                <a:latin typeface="Arial Black" pitchFamily="34" charset="0"/>
                <a:hlinkClick r:id="rId3"/>
              </a:rPr>
              <a:t>http://dspace.lib.uom.gr/handle/2159/19853</a:t>
            </a:r>
            <a:r>
              <a:rPr lang="el-GR" sz="1100" dirty="0">
                <a:latin typeface="Arial Black"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8714a43093_5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8714a43093_5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l-GR" sz="1100" dirty="0">
                <a:latin typeface="Arial Black" pitchFamily="34" charset="0"/>
              </a:rPr>
              <a:t>-Ευρωπαϊκό Συμβούλιο, «Πώς η εισβολή της Ρωσίας στην Ουκρανία επιδείνωσε περαιτέρω την παγκόσμια επισιτιστική κρίση», Ενημερωτικά Γραφήματα, Ιανουάριος 2024, </a:t>
            </a:r>
            <a:r>
              <a:rPr lang="es-AR" sz="1100" dirty="0">
                <a:latin typeface="Arial Black" pitchFamily="34" charset="0"/>
                <a:hlinkClick r:id="rId3"/>
              </a:rPr>
              <a:t>https://www.consilium.europa.eu/el/infographics/how-the-russian-invasion-of-ukraine-has-further-aggravated-the-global-food-crisis/</a:t>
            </a:r>
            <a:r>
              <a:rPr lang="el-GR" sz="1100" dirty="0">
                <a:latin typeface="Arial Black"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l-GR" sz="1100" dirty="0">
                <a:latin typeface="Arial Black" pitchFamily="34" charset="0"/>
              </a:rPr>
              <a:t>-Ευρωπαϊκό Συμβούλιο, «Πόσο αέριο έχουν αποθηκεύσει οι χώρες της ΕΕ;», Ενημερωτικά Γραφήματα,  Οκτώβριος 2024, </a:t>
            </a:r>
            <a:r>
              <a:rPr lang="es-AR" sz="1100" dirty="0">
                <a:latin typeface="Arial Black" pitchFamily="34" charset="0"/>
                <a:hlinkClick r:id="rId4"/>
              </a:rPr>
              <a:t>https://www.consilium.europa.eu/el/infographics/gas-storage-capacity/</a:t>
            </a:r>
            <a:r>
              <a:rPr lang="el-GR" sz="1100" dirty="0">
                <a:latin typeface="Arial Black" pitchFamily="34" charset="0"/>
              </a:rPr>
              <a:t> </a:t>
            </a:r>
            <a:endParaRPr lang="el-GR" sz="1100" b="1" dirty="0"/>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881d70bc06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881d70bc06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buFont typeface="Arial" pitchFamily="34" charset="0"/>
              <a:buChar char="•"/>
            </a:pPr>
            <a:r>
              <a:rPr lang="el-GR" sz="1100" dirty="0">
                <a:latin typeface="Arial Black" pitchFamily="34" charset="0"/>
              </a:rPr>
              <a:t>Άρθρο «ΤΟ ΒΗΜΑ», «Στους δρόμους οι Γεωργιανοί μετά το επίσημο πάγωμα της ένταξης στην ΕΕ», Νοέμβριος 2024 </a:t>
            </a:r>
            <a:r>
              <a:rPr lang="es-AR" sz="1100" dirty="0">
                <a:latin typeface="Arial Black" pitchFamily="34" charset="0"/>
                <a:hlinkClick r:id="rId3"/>
              </a:rPr>
              <a:t>https://www.tovima.gr/2024/11/29/world/stous-dromous-oi-georgianoi-meta-to-episimo-pagoma-tis-entaksis-stin-ee/</a:t>
            </a:r>
            <a:endParaRPr lang="el-GR" sz="1100" dirty="0">
              <a:latin typeface="Arial Black" pitchFamily="34" charset="0"/>
              <a:hlinkClick r:id="rId3"/>
            </a:endParaRP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Άρθρο «ΤΟ ΒΗΜΑ», Βασίλης Νάνης, «Γιατί φλέγεται η Γεωργία – Η Ρωσία και οι εκλογές της νοθείας», Δεκέμβριος 2024</a:t>
            </a:r>
            <a:r>
              <a:rPr lang="es-AR" sz="1100" dirty="0">
                <a:latin typeface="Arial Black" pitchFamily="34" charset="0"/>
              </a:rPr>
              <a:t> </a:t>
            </a:r>
            <a:r>
              <a:rPr lang="es-AR" sz="1100" dirty="0">
                <a:latin typeface="Arial Black" pitchFamily="34" charset="0"/>
                <a:hlinkClick r:id="rId4"/>
              </a:rPr>
              <a:t>https://www.tovima.gr/2024/12/04/explainers/giati-flegetai-i-georgia-i-rosia-kai-i-notheia-stis-ekloges/</a:t>
            </a:r>
            <a:r>
              <a:rPr lang="el-GR" sz="1100" dirty="0">
                <a:latin typeface="Arial Black" pitchFamily="34" charset="0"/>
              </a:rPr>
              <a:t> </a:t>
            </a: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Άρθρο «ΤΟ ΒΗΜΑ», «Η Γεωργία «επιστρέφει» τον πάγο στην ευρωπαϊκή της ένταξη», Νοέμβριος 2024 </a:t>
            </a:r>
            <a:r>
              <a:rPr lang="es-AR" sz="1100" dirty="0">
                <a:latin typeface="Arial Black" pitchFamily="34" charset="0"/>
                <a:hlinkClick r:id="rId5"/>
              </a:rPr>
              <a:t>https://www.tovima.gr/2024/11/28/world/i-georgia-epistrefei-ton-pago-stin-eyropaiki-tis-entaksi/</a:t>
            </a:r>
            <a:r>
              <a:rPr lang="el-GR" sz="1100" dirty="0">
                <a:latin typeface="Arial Black" pitchFamily="34" charset="0"/>
              </a:rPr>
              <a:t> </a:t>
            </a: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Ευρωπαϊκό Κοινοβούλιο, Ημερήσια Διάταξη, Νέα της Ολομέλειας, «Ανησυχία για δημοκρατική διολίσθηση στη Γεωργία» Βρυξέλλες, 13-14 Νοεμβρίου 2024 </a:t>
            </a:r>
            <a:r>
              <a:rPr lang="es-AR" sz="1100" dirty="0">
                <a:latin typeface="Arial Black" pitchFamily="34" charset="0"/>
                <a:hlinkClick r:id="rId6"/>
              </a:rPr>
              <a:t>https://www.europarl.europa.eu/news/el/agenda/briefing/2024-11-13/6/anisuchia-gia-dimokratiki-diolisthisi-sti-georgia</a:t>
            </a:r>
            <a:r>
              <a:rPr lang="el-GR" sz="1100" dirty="0">
                <a:latin typeface="Arial Black" pitchFamily="34" charset="0"/>
              </a:rPr>
              <a:t> </a:t>
            </a: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Άρθρο «Η ΚΑΘΗΜΕΡΙΝΗ», «Ρουμανία: Προβάδισμα – σοκ για τον ακροδεξιό Καλίν Γκεοργκέσκου στις προεδρικές εκλογές», Νοέμβριος 2024, </a:t>
            </a:r>
            <a:r>
              <a:rPr lang="es-AR" sz="1100" dirty="0">
                <a:latin typeface="Arial Black" pitchFamily="34" charset="0"/>
                <a:hlinkClick r:id="rId7"/>
              </a:rPr>
              <a:t>https://www.kathimerini.gr/world/563338840/roymania-provadisma-sok-gia-ton-akrodexio-ypopsifio-stis-proedrikes-ekloges/</a:t>
            </a:r>
            <a:r>
              <a:rPr lang="el-GR" sz="1100" dirty="0">
                <a:latin typeface="Arial Black" pitchFamily="34" charset="0"/>
              </a:rPr>
              <a:t> </a:t>
            </a: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Άρθρο  «</a:t>
            </a:r>
            <a:r>
              <a:rPr lang="en-US" sz="1100" dirty="0">
                <a:latin typeface="Arial Black" pitchFamily="34" charset="0"/>
              </a:rPr>
              <a:t>The Liberal</a:t>
            </a:r>
            <a:r>
              <a:rPr lang="el-GR" sz="1100" dirty="0">
                <a:latin typeface="Arial Black" pitchFamily="34" charset="0"/>
              </a:rPr>
              <a:t>», «Ρωσία: Η Μόσχα απορρίπτει κάθε ανάμιξη στις εκλογές στη Ρουμανία» </a:t>
            </a:r>
            <a:r>
              <a:rPr lang="es-AR" sz="1100" dirty="0">
                <a:latin typeface="Arial Black" pitchFamily="34" charset="0"/>
                <a:hlinkClick r:id="rId8"/>
              </a:rPr>
              <a:t>https://www.liberal.gr/diethni-themata/rosia-i-mosha-aporriptei-kathe-anamixi-stis-ekloges-sti-roymania</a:t>
            </a:r>
            <a:r>
              <a:rPr lang="el-GR" sz="1100" dirty="0">
                <a:latin typeface="Arial Black" pitchFamily="34" charset="0"/>
              </a:rPr>
              <a:t> </a:t>
            </a:r>
          </a:p>
          <a:p>
            <a:pPr algn="just">
              <a:buFont typeface="Arial" pitchFamily="34" charset="0"/>
              <a:buChar char="•"/>
            </a:pPr>
            <a:endParaRPr lang="el-GR" sz="1100" dirty="0">
              <a:latin typeface="Arial Black" pitchFamily="34" charset="0"/>
            </a:endParaRPr>
          </a:p>
          <a:p>
            <a:pPr algn="just">
              <a:buFont typeface="Arial" pitchFamily="34" charset="0"/>
              <a:buChar char="•"/>
            </a:pPr>
            <a:r>
              <a:rPr lang="el-GR" sz="1100" dirty="0">
                <a:latin typeface="Arial Black" pitchFamily="34" charset="0"/>
              </a:rPr>
              <a:t>Άρθρο «</a:t>
            </a:r>
            <a:r>
              <a:rPr lang="en-US" sz="1100" dirty="0">
                <a:latin typeface="Arial Black" pitchFamily="34" charset="0"/>
              </a:rPr>
              <a:t>The Liberal</a:t>
            </a:r>
            <a:r>
              <a:rPr lang="el-GR" sz="1100" dirty="0">
                <a:latin typeface="Arial Black" pitchFamily="34" charset="0"/>
              </a:rPr>
              <a:t>», «Το Ανώτατο Δικαστήριο ακύρωσε τα αποτελέσματα του πρώτου γύρου - Ζητά επανάληψη» </a:t>
            </a:r>
            <a:r>
              <a:rPr lang="es-AR" sz="1100" dirty="0">
                <a:latin typeface="Arial Black" pitchFamily="34" charset="0"/>
                <a:hlinkClick r:id="rId9"/>
              </a:rPr>
              <a:t>https://www.liberal.gr/diethni-themata/ekloges-sti-roymania-anotato-dikastirio-akyrose-ta-apotelesmata-toy-protoy-gyroy</a:t>
            </a:r>
            <a:r>
              <a:rPr lang="el-GR" sz="1100" dirty="0">
                <a:latin typeface="Arial Black" pitchFamily="34" charset="0"/>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g804e9800b4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 name="Google Shape;2181;g804e9800b4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3714750"/>
            <a:ext cx="9147765" cy="1434066"/>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E6F9B8CD-342D-4579-98EC-A8FD6B7370E1}" type="datetimeFigureOut">
              <a:rPr lang="en-US" smtClean="0"/>
              <a:pPr/>
              <a:t>1/9/25</a:t>
            </a:fld>
            <a:endParaRPr lang="en-US" dirty="0"/>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2BBB5E19-F10A-4C2F-BF6F-11C513378A2E}" type="slidenum">
              <a:rPr kumimoji="0" lang="en-US" smtClean="0"/>
              <a:pPr/>
              <a:t>‹#›</a:t>
            </a:fld>
            <a:endParaRPr kumimoji="0"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10997"/>
            <a:ext cx="8229600" cy="328955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05980"/>
            <a:ext cx="1777470" cy="419457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05981"/>
            <a:ext cx="6324600" cy="419457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of text">
  <p:cSld name="Four columns of text">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of text">
  <p:cSld name="Three columns of text">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ighlighted numbers">
  <p:cSld name="Highlighted numbers">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a:solidFill>
                  <a:schemeClr val="accent1"/>
                </a:solidFill>
              </a:defRPr>
            </a:lvl1pPr>
            <a:lvl2pPr lvl="1" algn="ctr" rtl="0">
              <a:spcBef>
                <a:spcPts val="0"/>
              </a:spcBef>
              <a:spcAft>
                <a:spcPts val="0"/>
              </a:spcAft>
              <a:buClr>
                <a:schemeClr val="accent1"/>
              </a:buClr>
              <a:buSzPts val="3600"/>
              <a:buNone/>
              <a:defRPr sz="3600">
                <a:solidFill>
                  <a:schemeClr val="accent1"/>
                </a:solidFill>
              </a:defRPr>
            </a:lvl2pPr>
            <a:lvl3pPr lvl="2" algn="ctr" rtl="0">
              <a:spcBef>
                <a:spcPts val="0"/>
              </a:spcBef>
              <a:spcAft>
                <a:spcPts val="0"/>
              </a:spcAft>
              <a:buClr>
                <a:schemeClr val="accent1"/>
              </a:buClr>
              <a:buSzPts val="3600"/>
              <a:buNone/>
              <a:defRPr sz="3600">
                <a:solidFill>
                  <a:schemeClr val="accent1"/>
                </a:solidFill>
              </a:defRPr>
            </a:lvl3pPr>
            <a:lvl4pPr lvl="3" algn="ctr" rtl="0">
              <a:spcBef>
                <a:spcPts val="0"/>
              </a:spcBef>
              <a:spcAft>
                <a:spcPts val="0"/>
              </a:spcAft>
              <a:buClr>
                <a:schemeClr val="accent1"/>
              </a:buClr>
              <a:buSzPts val="3600"/>
              <a:buNone/>
              <a:defRPr sz="3600">
                <a:solidFill>
                  <a:schemeClr val="accent1"/>
                </a:solidFill>
              </a:defRPr>
            </a:lvl4pPr>
            <a:lvl5pPr lvl="4" algn="ctr" rtl="0">
              <a:spcBef>
                <a:spcPts val="0"/>
              </a:spcBef>
              <a:spcAft>
                <a:spcPts val="0"/>
              </a:spcAft>
              <a:buClr>
                <a:schemeClr val="accent1"/>
              </a:buClr>
              <a:buSzPts val="3600"/>
              <a:buNone/>
              <a:defRPr sz="3600">
                <a:solidFill>
                  <a:schemeClr val="accent1"/>
                </a:solidFill>
              </a:defRPr>
            </a:lvl5pPr>
            <a:lvl6pPr lvl="5" algn="ctr" rtl="0">
              <a:spcBef>
                <a:spcPts val="0"/>
              </a:spcBef>
              <a:spcAft>
                <a:spcPts val="0"/>
              </a:spcAft>
              <a:buClr>
                <a:schemeClr val="accent1"/>
              </a:buClr>
              <a:buSzPts val="3600"/>
              <a:buNone/>
              <a:defRPr sz="3600">
                <a:solidFill>
                  <a:schemeClr val="accent1"/>
                </a:solidFill>
              </a:defRPr>
            </a:lvl6pPr>
            <a:lvl7pPr lvl="6" algn="ctr" rtl="0">
              <a:spcBef>
                <a:spcPts val="0"/>
              </a:spcBef>
              <a:spcAft>
                <a:spcPts val="0"/>
              </a:spcAft>
              <a:buClr>
                <a:schemeClr val="accent1"/>
              </a:buClr>
              <a:buSzPts val="3600"/>
              <a:buNone/>
              <a:defRPr sz="3600">
                <a:solidFill>
                  <a:schemeClr val="accent1"/>
                </a:solidFill>
              </a:defRPr>
            </a:lvl7pPr>
            <a:lvl8pPr lvl="7" algn="ctr" rtl="0">
              <a:spcBef>
                <a:spcPts val="0"/>
              </a:spcBef>
              <a:spcAft>
                <a:spcPts val="0"/>
              </a:spcAft>
              <a:buClr>
                <a:schemeClr val="accent1"/>
              </a:buClr>
              <a:buSzPts val="3600"/>
              <a:buNone/>
              <a:defRPr sz="3600">
                <a:solidFill>
                  <a:schemeClr val="accent1"/>
                </a:solidFill>
              </a:defRPr>
            </a:lvl8pPr>
            <a:lvl9pPr lvl="8" algn="ctr" rtl="0">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of text 2">
  <p:cSld name="Three columns of text 2">
    <p:spTree>
      <p:nvGrpSpPr>
        <p:cNvPr id="1" name="Shape 711"/>
        <p:cNvGrpSpPr/>
        <p:nvPr/>
      </p:nvGrpSpPr>
      <p:grpSpPr>
        <a:xfrm>
          <a:off x="0" y="0"/>
          <a:ext cx="0" cy="0"/>
          <a:chOff x="0" y="0"/>
          <a:chExt cx="0" cy="0"/>
        </a:xfrm>
      </p:grpSpPr>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807671" y="338325"/>
            <a:ext cx="5528700" cy="612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7" name="Google Shape;177;p5"/>
          <p:cNvSpPr txBox="1">
            <a:spLocks noGrp="1"/>
          </p:cNvSpPr>
          <p:nvPr>
            <p:ph type="subTitle" idx="1"/>
          </p:nvPr>
        </p:nvSpPr>
        <p:spPr>
          <a:xfrm>
            <a:off x="4956048"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8" name="Google Shape;178;p5"/>
          <p:cNvSpPr txBox="1">
            <a:spLocks noGrp="1"/>
          </p:cNvSpPr>
          <p:nvPr>
            <p:ph type="subTitle" idx="2"/>
          </p:nvPr>
        </p:nvSpPr>
        <p:spPr>
          <a:xfrm>
            <a:off x="2093976" y="2532888"/>
            <a:ext cx="2084700" cy="136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79" name="Google Shape;179;p5"/>
          <p:cNvSpPr txBox="1">
            <a:spLocks noGrp="1"/>
          </p:cNvSpPr>
          <p:nvPr>
            <p:ph type="subTitle" idx="3"/>
          </p:nvPr>
        </p:nvSpPr>
        <p:spPr>
          <a:xfrm>
            <a:off x="4956048" y="2221992"/>
            <a:ext cx="2084700" cy="28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0" name="Google Shape;180;p5"/>
          <p:cNvSpPr txBox="1">
            <a:spLocks noGrp="1"/>
          </p:cNvSpPr>
          <p:nvPr>
            <p:ph type="subTitle" idx="4"/>
          </p:nvPr>
        </p:nvSpPr>
        <p:spPr>
          <a:xfrm>
            <a:off x="2093976" y="2203704"/>
            <a:ext cx="2084700" cy="3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defRPr>
            </a:lvl2pPr>
            <a:lvl3pPr lvl="2" algn="ctr" rtl="0">
              <a:spcBef>
                <a:spcPts val="0"/>
              </a:spcBef>
              <a:spcAft>
                <a:spcPts val="0"/>
              </a:spcAft>
              <a:buNone/>
              <a:defRPr sz="1600">
                <a:solidFill>
                  <a:schemeClr val="accent1"/>
                </a:solidFill>
              </a:defRPr>
            </a:lvl3pPr>
            <a:lvl4pPr lvl="3" algn="ctr" rtl="0">
              <a:spcBef>
                <a:spcPts val="0"/>
              </a:spcBef>
              <a:spcAft>
                <a:spcPts val="0"/>
              </a:spcAft>
              <a:buNone/>
              <a:defRPr sz="1600">
                <a:solidFill>
                  <a:schemeClr val="accent1"/>
                </a:solidFill>
              </a:defRPr>
            </a:lvl4pPr>
            <a:lvl5pPr lvl="4" algn="ctr" rtl="0">
              <a:spcBef>
                <a:spcPts val="0"/>
              </a:spcBef>
              <a:spcAft>
                <a:spcPts val="0"/>
              </a:spcAft>
              <a:buNone/>
              <a:defRPr sz="1600">
                <a:solidFill>
                  <a:schemeClr val="accent1"/>
                </a:solidFill>
              </a:defRPr>
            </a:lvl5pPr>
            <a:lvl6pPr lvl="5" algn="ctr" rtl="0">
              <a:spcBef>
                <a:spcPts val="0"/>
              </a:spcBef>
              <a:spcAft>
                <a:spcPts val="0"/>
              </a:spcAft>
              <a:buNone/>
              <a:defRPr sz="1600">
                <a:solidFill>
                  <a:schemeClr val="accent1"/>
                </a:solidFill>
              </a:defRPr>
            </a:lvl6pPr>
            <a:lvl7pPr lvl="6" algn="ctr" rtl="0">
              <a:spcBef>
                <a:spcPts val="0"/>
              </a:spcBef>
              <a:spcAft>
                <a:spcPts val="0"/>
              </a:spcAft>
              <a:buNone/>
              <a:defRPr sz="1600">
                <a:solidFill>
                  <a:schemeClr val="accent1"/>
                </a:solidFill>
              </a:defRPr>
            </a:lvl7pPr>
            <a:lvl8pPr lvl="7" algn="ctr" rtl="0">
              <a:spcBef>
                <a:spcPts val="0"/>
              </a:spcBef>
              <a:spcAft>
                <a:spcPts val="0"/>
              </a:spcAft>
              <a:buNone/>
              <a:defRPr sz="1600">
                <a:solidFill>
                  <a:schemeClr val="accent1"/>
                </a:solidFill>
              </a:defRPr>
            </a:lvl8pPr>
            <a:lvl9pPr lvl="8" algn="ctr" rtl="0">
              <a:spcBef>
                <a:spcPts val="0"/>
              </a:spcBef>
              <a:spcAft>
                <a:spcPts val="0"/>
              </a:spcAft>
              <a:buNone/>
              <a:defRPr sz="1600">
                <a:solidFill>
                  <a:schemeClr val="accent1"/>
                </a:solidFill>
              </a:defRPr>
            </a:lvl9pPr>
          </a:lstStyle>
          <a:p>
            <a:endParaRPr/>
          </a:p>
        </p:txBody>
      </p:sp>
      <p:sp>
        <p:nvSpPr>
          <p:cNvPr id="181" name="Google Shape;181;p5"/>
          <p:cNvSpPr txBox="1">
            <a:spLocks noGrp="1"/>
          </p:cNvSpPr>
          <p:nvPr>
            <p:ph type="title" idx="5" hasCustomPrompt="1"/>
          </p:nvPr>
        </p:nvSpPr>
        <p:spPr>
          <a:xfrm>
            <a:off x="2779776"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5"/>
          <p:cNvSpPr txBox="1">
            <a:spLocks noGrp="1"/>
          </p:cNvSpPr>
          <p:nvPr>
            <p:ph type="title" idx="6" hasCustomPrompt="1"/>
          </p:nvPr>
        </p:nvSpPr>
        <p:spPr>
          <a:xfrm>
            <a:off x="5641848" y="1627632"/>
            <a:ext cx="7224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1/9/25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7" name="6 - Διάσημα"/>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4788"/>
            <a:ext cx="8229600" cy="85725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1/9/25</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6F9B8CD-342D-4579-98EC-A8FD6B7370E1}" type="datetimeFigureOut">
              <a:rPr lang="en-US" smtClean="0"/>
              <a:pPr/>
              <a:t>1/9/25</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4805958"/>
            <a:ext cx="1920240" cy="274320"/>
          </a:xfrm>
        </p:spPr>
        <p:txBody>
          <a:bodyPr/>
          <a:lstStyle/>
          <a:p>
            <a:pPr algn="r" eaLnBrk="1" latinLnBrk="0" hangingPunct="1"/>
            <a:fld id="{E6F9B8CD-342D-4579-98EC-A8FD6B7370E1}" type="datetimeFigureOut">
              <a:rPr lang="en-US" smtClean="0"/>
              <a:pPr algn="r" eaLnBrk="1" latinLnBrk="0" hangingPunct="1"/>
              <a:t>1/9/25</a:t>
            </a:fld>
            <a:endParaRPr lang="en-US" dirty="0"/>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pPr algn="r" eaLnBrk="1" latinLnBrk="0" hangingPunct="1"/>
            <a:fld id="{E6F9B8CD-342D-4579-98EC-A8FD6B7370E1}" type="datetimeFigureOut">
              <a:rPr lang="en-US" smtClean="0"/>
              <a:pPr algn="r" eaLnBrk="1" latinLnBrk="0" hangingPunct="1"/>
              <a:t>1/9/25</a:t>
            </a:fld>
            <a:endParaRPr lang="en-US"/>
          </a:p>
        </p:txBody>
      </p:sp>
      <p:sp>
        <p:nvSpPr>
          <p:cNvPr id="6" name="5 - Θέση υποσέλιδου"/>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2" name="1 - Τίτλος"/>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4343440"/>
            <a:ext cx="3402314" cy="810651"/>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E6F9B8CD-342D-4579-98EC-A8FD6B7370E1}" type="datetimeFigureOut">
              <a:rPr lang="en-US" smtClean="0"/>
              <a:pPr algn="r" eaLnBrk="1" latinLnBrk="0" hangingPunct="1"/>
              <a:t>1/9/25</a:t>
            </a:fld>
            <a:endParaRPr lang="en-US" dirty="0">
              <a:solidFill>
                <a:schemeClr val="tx2"/>
              </a:solidFill>
            </a:endParaRPr>
          </a:p>
        </p:txBody>
      </p:sp>
      <p:sp>
        <p:nvSpPr>
          <p:cNvPr id="22" name="21 - Θέση υποσέλιδου"/>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olidFill>
            </a:endParaRPr>
          </a:p>
        </p:txBody>
      </p:sp>
      <p:sp>
        <p:nvSpPr>
          <p:cNvPr id="18" name="17 - Θέση αριθμού διαφάνειας"/>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4" r:id="rId12"/>
    <p:sldLayoutId id="2147483805" r:id="rId13"/>
    <p:sldLayoutId id="2147483807" r:id="rId14"/>
    <p:sldLayoutId id="2147483810" r:id="rId15"/>
    <p:sldLayoutId id="2147483812" r:id="rId16"/>
    <p:sldLayoutId id="2147483813" r:id="rId17"/>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beral.gr/diethni-themata/rosia-i-mosha-aporriptei-kathe-anamixi-stis-ekloges-sti-roymania" TargetMode="External"/><Relationship Id="rId3" Type="http://schemas.openxmlformats.org/officeDocument/2006/relationships/hyperlink" Target="https://www.insider.gr/sites/default/files/styles/cover_image_725x500/public/2024-12/shutterstock_russia.jpg?itok=opYX0RPK" TargetMode="External"/><Relationship Id="rId7" Type="http://schemas.openxmlformats.org/officeDocument/2006/relationships/hyperlink" Target="https://www.kathimerini.gr/world/563338840/roymania-provadisma-sok-gia-ton-akrodexio-ypopsifio-stis-proedrikes-ekloges/" TargetMode="External"/><Relationship Id="rId2" Type="http://schemas.openxmlformats.org/officeDocument/2006/relationships/hyperlink" Target="https://www.consilium.europa.eu/el/infographics/gas-storage-capacity/" TargetMode="External"/><Relationship Id="rId1" Type="http://schemas.openxmlformats.org/officeDocument/2006/relationships/slideLayout" Target="../slideLayouts/slideLayout12.xml"/><Relationship Id="rId6" Type="http://schemas.openxmlformats.org/officeDocument/2006/relationships/hyperlink" Target="https://www.europarl.europa.eu/news/el/agenda/briefing/2024-11-13/6/anisuchia-gia-dimokratiki-diolisthisi-sti-georgia" TargetMode="External"/><Relationship Id="rId5" Type="http://schemas.openxmlformats.org/officeDocument/2006/relationships/hyperlink" Target="https://www.tovima.gr/2024/11/28/world/i-georgia-epistrefei-ton-pago-stin-eyropaiki-tis-entaksi/" TargetMode="External"/><Relationship Id="rId4" Type="http://schemas.openxmlformats.org/officeDocument/2006/relationships/hyperlink" Target="https://www.tovima.gr/2024/12/04/explainers/giati-flegetai-i-georgia-i-rosia-kai-i-notheia-stis-ekloges/" TargetMode="External"/><Relationship Id="rId9" Type="http://schemas.openxmlformats.org/officeDocument/2006/relationships/hyperlink" Target="https://www.liberal.gr/diethni-themata/ekloges-sti-roymania-anotato-dikastirio-akyrose-ta-apotelesmata-toy-protoy-gyro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hyperlink" Target="https://www.consilium.europa.eu/el/infographics/how-the-russian-invasion-of-ukraine-has-further-aggravated-the-global-food-crisis/" TargetMode="External"/><Relationship Id="rId3" Type="http://schemas.openxmlformats.org/officeDocument/2006/relationships/hyperlink" Target="https://commons.wikimedia.org/wiki/File:Russian_Empire_(orthographic_projection).svg" TargetMode="External"/><Relationship Id="rId7" Type="http://schemas.openxmlformats.org/officeDocument/2006/relationships/hyperlink" Target="https://commons.wikimedia.org/wiki/File:Union_of_Soviet_Socialist_Republics_(orthographic_projection).svg" TargetMode="External"/><Relationship Id="rId2" Type="http://schemas.openxmlformats.org/officeDocument/2006/relationships/hyperlink" Target="https://www.insider.gr/sites/default/files/styles/cover_image_725x500/public/2024-12/shutterstock_russia.jpg?itok=opYX0RPK" TargetMode="External"/><Relationship Id="rId1" Type="http://schemas.openxmlformats.org/officeDocument/2006/relationships/slideLayout" Target="../slideLayouts/slideLayout12.xml"/><Relationship Id="rId6" Type="http://schemas.openxmlformats.org/officeDocument/2006/relationships/hyperlink" Target="http://dspace.lib.uom.gr/handle/2159/19853" TargetMode="External"/><Relationship Id="rId5" Type="http://schemas.openxmlformats.org/officeDocument/2006/relationships/hyperlink" Target="https://doi.org/10.2307/296289" TargetMode="External"/><Relationship Id="rId4" Type="http://schemas.openxmlformats.org/officeDocument/2006/relationships/hyperlink" Target="https://el.wikipedia.org/wiki/%CE%99%CE%BC%CF%80%CE%B5%CF%81%CE%B9%CE%B1%CE%BB%CE%B9%CF%83%CE%BC%CF%8C%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884" name="Google Shape;1884;p35"/>
          <p:cNvSpPr txBox="1">
            <a:spLocks noGrp="1"/>
          </p:cNvSpPr>
          <p:nvPr>
            <p:ph type="ctrTitle"/>
          </p:nvPr>
        </p:nvSpPr>
        <p:spPr>
          <a:xfrm>
            <a:off x="4214810" y="714362"/>
            <a:ext cx="4929190" cy="22145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000" dirty="0">
                <a:ln w="1905"/>
                <a:solidFill>
                  <a:schemeClr val="tx1"/>
                </a:solidFill>
                <a:effectLst>
                  <a:innerShdw blurRad="69850" dist="43180" dir="5400000">
                    <a:srgbClr val="000000">
                      <a:alpha val="65000"/>
                    </a:srgbClr>
                  </a:innerShdw>
                </a:effectLst>
                <a:latin typeface="+mj-lt"/>
              </a:rPr>
              <a:t>«Ρωσικός Ιμπεριαλισμός:                 Η επίδραση στις διεθνείς σχέσεις και στο Χάσμα Βορρά – Νότου»</a:t>
            </a:r>
            <a:endParaRPr sz="2000">
              <a:ln w="1905"/>
              <a:solidFill>
                <a:schemeClr val="tx1"/>
              </a:solidFill>
              <a:effectLst>
                <a:innerShdw blurRad="69850" dist="43180" dir="5400000">
                  <a:srgbClr val="000000">
                    <a:alpha val="65000"/>
                  </a:srgbClr>
                </a:innerShdw>
              </a:effectLst>
              <a:latin typeface="+mj-lt"/>
            </a:endParaRPr>
          </a:p>
        </p:txBody>
      </p:sp>
      <p:pic>
        <p:nvPicPr>
          <p:cNvPr id="201" name="200 - Εικόνα" descr="eea_buildingentrancewithflag-1280x640-1.jpg"/>
          <p:cNvPicPr>
            <a:picLocks noChangeAspect="1"/>
          </p:cNvPicPr>
          <p:nvPr/>
        </p:nvPicPr>
        <p:blipFill>
          <a:blip r:embed="rId3"/>
          <a:stretch>
            <a:fillRect/>
          </a:stretch>
        </p:blipFill>
        <p:spPr>
          <a:xfrm>
            <a:off x="0" y="-1"/>
            <a:ext cx="3786182" cy="3940737"/>
          </a:xfrm>
          <a:prstGeom prst="rect">
            <a:avLst/>
          </a:prstGeom>
        </p:spPr>
      </p:pic>
      <p:sp>
        <p:nvSpPr>
          <p:cNvPr id="7" name="6 - TextBox"/>
          <p:cNvSpPr txBox="1"/>
          <p:nvPr/>
        </p:nvSpPr>
        <p:spPr>
          <a:xfrm>
            <a:off x="0" y="4497169"/>
            <a:ext cx="4643438" cy="646331"/>
          </a:xfrm>
          <a:prstGeom prst="rect">
            <a:avLst/>
          </a:prstGeom>
          <a:noFill/>
        </p:spPr>
        <p:txBody>
          <a:bodyPr wrap="square" rtlCol="0">
            <a:spAutoFit/>
          </a:bodyPr>
          <a:lstStyle/>
          <a:p>
            <a:r>
              <a:rPr lang="el-GR" sz="1200" dirty="0">
                <a:solidFill>
                  <a:schemeClr val="bg1"/>
                </a:solidFill>
              </a:rPr>
              <a:t>Εισαγωγή στις Διεθνείς Σχέσεις</a:t>
            </a:r>
          </a:p>
          <a:p>
            <a:r>
              <a:rPr lang="el-GR" sz="1200" dirty="0">
                <a:solidFill>
                  <a:schemeClr val="bg1"/>
                </a:solidFill>
              </a:rPr>
              <a:t>Δρ. Σοφία Τυπάλδου</a:t>
            </a:r>
          </a:p>
          <a:p>
            <a:r>
              <a:rPr lang="el-GR" sz="1200" dirty="0">
                <a:solidFill>
                  <a:schemeClr val="bg1"/>
                </a:solidFill>
              </a:rPr>
              <a:t>Πάντειο Πανεπιστήμιο Κοινωνικών και Πολιτικών Επιστημών</a:t>
            </a:r>
          </a:p>
        </p:txBody>
      </p:sp>
      <p:sp>
        <p:nvSpPr>
          <p:cNvPr id="8" name="7 - TextBox"/>
          <p:cNvSpPr txBox="1"/>
          <p:nvPr/>
        </p:nvSpPr>
        <p:spPr>
          <a:xfrm>
            <a:off x="6357950" y="4558725"/>
            <a:ext cx="2786050" cy="584775"/>
          </a:xfrm>
          <a:prstGeom prst="rect">
            <a:avLst/>
          </a:prstGeom>
          <a:noFill/>
        </p:spPr>
        <p:txBody>
          <a:bodyPr wrap="square" rtlCol="0">
            <a:spAutoFit/>
          </a:bodyPr>
          <a:lstStyle/>
          <a:p>
            <a:pPr algn="r"/>
            <a:r>
              <a:rPr lang="el-GR" sz="1600" dirty="0">
                <a:solidFill>
                  <a:schemeClr val="bg1"/>
                </a:solidFill>
              </a:rPr>
              <a:t>Λούζη Μιχαέλα</a:t>
            </a:r>
          </a:p>
          <a:p>
            <a:pPr algn="r"/>
            <a:r>
              <a:rPr lang="el-GR" sz="1600" dirty="0">
                <a:solidFill>
                  <a:schemeClr val="bg1"/>
                </a:solidFill>
              </a:rPr>
              <a:t>Δεκέμβριος 2024</a:t>
            </a:r>
          </a:p>
        </p:txBody>
      </p:sp>
      <p:pic>
        <p:nvPicPr>
          <p:cNvPr id="9" name="8 - Εικόνα" descr="logo_red_2gr.png"/>
          <p:cNvPicPr>
            <a:picLocks noChangeAspect="1"/>
          </p:cNvPicPr>
          <p:nvPr/>
        </p:nvPicPr>
        <p:blipFill>
          <a:blip r:embed="rId4"/>
          <a:stretch>
            <a:fillRect/>
          </a:stretch>
        </p:blipFill>
        <p:spPr>
          <a:xfrm>
            <a:off x="6072198" y="71420"/>
            <a:ext cx="2948276" cy="850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2976" y="0"/>
            <a:ext cx="6587132" cy="376034"/>
          </a:xfrm>
        </p:spPr>
        <p:txBody>
          <a:bodyPr/>
          <a:lstStyle/>
          <a:p>
            <a:r>
              <a:rPr lang="el-GR" sz="3600" u="sng" dirty="0">
                <a:effectLst>
                  <a:outerShdw blurRad="38100" dist="38100" dir="2700000" algn="tl">
                    <a:srgbClr val="000000">
                      <a:alpha val="43137"/>
                    </a:srgbClr>
                  </a:outerShdw>
                </a:effectLst>
                <a:latin typeface="Bahnschrift Light" pitchFamily="34" charset="0"/>
              </a:rPr>
              <a:t>Βιβλιογραφία - Πηγές</a:t>
            </a:r>
            <a:endParaRPr lang="el-GR" sz="3600" dirty="0"/>
          </a:p>
        </p:txBody>
      </p:sp>
      <p:sp>
        <p:nvSpPr>
          <p:cNvPr id="3" name="2 - Υπότιτλος"/>
          <p:cNvSpPr>
            <a:spLocks noGrp="1"/>
          </p:cNvSpPr>
          <p:nvPr>
            <p:ph type="subTitle" idx="1"/>
          </p:nvPr>
        </p:nvSpPr>
        <p:spPr>
          <a:xfrm>
            <a:off x="714348" y="714362"/>
            <a:ext cx="7486190" cy="4000528"/>
          </a:xfrm>
        </p:spPr>
        <p:txBody>
          <a:bodyPr/>
          <a:lstStyle/>
          <a:p>
            <a:pPr algn="just">
              <a:buFont typeface="Arial" pitchFamily="34" charset="0"/>
              <a:buChar char="•"/>
            </a:pPr>
            <a:r>
              <a:rPr lang="el-GR" sz="900" dirty="0">
                <a:latin typeface="Arial Black" pitchFamily="34" charset="0"/>
              </a:rPr>
              <a:t>Ευρωπαϊκό Συμβούλιο, «Πόσο αέριο έχουν αποθηκεύσει οι χώρες της ΕΕ;», Ενημερωτικά Γραφήματα,  Οκτώβριος 2024, </a:t>
            </a:r>
            <a:r>
              <a:rPr lang="es-AR" sz="900" dirty="0">
                <a:latin typeface="Arial Black" pitchFamily="34" charset="0"/>
                <a:hlinkClick r:id="rId2"/>
              </a:rPr>
              <a:t>https://www.consilium.europa.eu/el/infographics/gas-storage-capacity/</a:t>
            </a:r>
            <a:r>
              <a:rPr lang="el-GR" sz="900" dirty="0">
                <a:latin typeface="Arial Black" pitchFamily="34" charset="0"/>
                <a:hlinkClick r:id="rId3"/>
              </a:rPr>
              <a:t> </a:t>
            </a:r>
          </a:p>
          <a:p>
            <a:pPr algn="just">
              <a:buFont typeface="Arial" pitchFamily="34" charset="0"/>
              <a:buChar char="•"/>
            </a:pPr>
            <a:endParaRPr lang="el-GR" sz="900" dirty="0">
              <a:latin typeface="Arial Black" pitchFamily="34" charset="0"/>
              <a:hlinkClick r:id="rId3"/>
            </a:endParaRPr>
          </a:p>
          <a:p>
            <a:pPr algn="just">
              <a:buFont typeface="Arial" pitchFamily="34" charset="0"/>
              <a:buChar char="•"/>
            </a:pPr>
            <a:r>
              <a:rPr lang="el-GR" sz="900" dirty="0">
                <a:latin typeface="Arial Black" pitchFamily="34" charset="0"/>
              </a:rPr>
              <a:t>Άρθρο «ΤΟ ΒΗΜΑ», «Στους δρόμους οι Γεωργιανοί μετά το επίσημο πάγωμα της ένταξης στην ΕΕ», Νοέμβριος 2024 </a:t>
            </a:r>
            <a:r>
              <a:rPr lang="es-AR" sz="900" dirty="0">
                <a:latin typeface="Arial Black" pitchFamily="34" charset="0"/>
                <a:hlinkClick r:id="rId3"/>
              </a:rPr>
              <a:t>https://www.tovima.gr/2024/11/29/world/stous-dromous-oi-georgianoi-meta-to-episimo-pagoma-tis-entaksis-stin-ee/</a:t>
            </a:r>
            <a:endParaRPr lang="el-GR" sz="900" dirty="0">
              <a:latin typeface="Arial Black" pitchFamily="34" charset="0"/>
              <a:hlinkClick r:id="rId3"/>
            </a:endParaRP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Άρθρο «ΤΟ ΒΗΜΑ», Βασίλης Νάνης, «Γιατί φλέγεται η Γεωργία – Η Ρωσία και οι εκλογές της νοθείας», Δεκέμβριος 2024</a:t>
            </a:r>
            <a:r>
              <a:rPr lang="es-AR" sz="900" dirty="0">
                <a:latin typeface="Arial Black" pitchFamily="34" charset="0"/>
              </a:rPr>
              <a:t> </a:t>
            </a:r>
            <a:r>
              <a:rPr lang="es-AR" sz="900" dirty="0">
                <a:latin typeface="Arial Black" pitchFamily="34" charset="0"/>
                <a:hlinkClick r:id="rId4"/>
              </a:rPr>
              <a:t>https://www.tovima.gr/2024/12/04/explainers/giati-flegetai-i-georgia-i-rosia-kai-i-notheia-stis-ekloges/</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Άρθρο «ΤΟ ΒΗΜΑ», «Η Γεωργία «επιστρέφει» τον πάγο στην ευρωπαϊκή της ένταξη», Νοέμβριος 2024 </a:t>
            </a:r>
            <a:r>
              <a:rPr lang="es-AR" sz="900" dirty="0">
                <a:latin typeface="Arial Black" pitchFamily="34" charset="0"/>
                <a:hlinkClick r:id="rId5"/>
              </a:rPr>
              <a:t>https://www.tovima.gr/2024/11/28/world/i-georgia-epistrefei-ton-pago-stin-eyropaiki-tis-entaksi/</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Ευρωπαϊκό Κοινοβούλιο, Ημερήσια Διάταξη, Νέα της Ολομέλειας, «Ανησυχία για δημοκρατική διολίσθηση στη Γεωργία» Βρυξέλλες, 13-14 Νοεμβρίου 2024 </a:t>
            </a:r>
            <a:r>
              <a:rPr lang="es-AR" sz="900" dirty="0">
                <a:latin typeface="Arial Black" pitchFamily="34" charset="0"/>
                <a:hlinkClick r:id="rId6"/>
              </a:rPr>
              <a:t>https://www.europarl.europa.eu/news/el/agenda/briefing/2024-11-13/6/anisuchia-gia-dimokratiki-diolisthisi-sti-georgia</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Άρθρο «Η ΚΑΘΗΜΕΡΙΝΗ», «Ρουμανία: Προβάδισμα – σοκ για τον ακροδεξιό Καλίν Γκεοργκέσκου στις προεδρικές εκλογές», Νοέμβριος 2024, </a:t>
            </a:r>
            <a:r>
              <a:rPr lang="es-AR" sz="900" dirty="0">
                <a:latin typeface="Arial Black" pitchFamily="34" charset="0"/>
                <a:hlinkClick r:id="rId7"/>
              </a:rPr>
              <a:t>https://www.kathimerini.gr/world/563338840/roymania-provadisma-sok-gia-ton-akrodexio-ypopsifio-stis-proedrikes-ekloges/</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Άρθρο  «</a:t>
            </a:r>
            <a:r>
              <a:rPr lang="en-US" sz="900" dirty="0">
                <a:latin typeface="Arial Black" pitchFamily="34" charset="0"/>
              </a:rPr>
              <a:t>The Liberal</a:t>
            </a:r>
            <a:r>
              <a:rPr lang="el-GR" sz="900" dirty="0">
                <a:latin typeface="Arial Black" pitchFamily="34" charset="0"/>
              </a:rPr>
              <a:t>», «Ρωσία: Η Μόσχα απορρίπτει κάθε ανάμιξη στις εκλογές στη Ρουμανία» </a:t>
            </a:r>
            <a:r>
              <a:rPr lang="es-AR" sz="900" dirty="0">
                <a:latin typeface="Arial Black" pitchFamily="34" charset="0"/>
                <a:hlinkClick r:id="rId8"/>
              </a:rPr>
              <a:t>https://www.liberal.gr/diethni-themata/rosia-i-mosha-aporriptei-kathe-anamixi-stis-ekloges-sti-roymania</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r>
              <a:rPr lang="el-GR" sz="900" dirty="0">
                <a:latin typeface="Arial Black" pitchFamily="34" charset="0"/>
              </a:rPr>
              <a:t>Άρθρο «</a:t>
            </a:r>
            <a:r>
              <a:rPr lang="en-US" sz="900" dirty="0">
                <a:latin typeface="Arial Black" pitchFamily="34" charset="0"/>
              </a:rPr>
              <a:t>The Liberal</a:t>
            </a:r>
            <a:r>
              <a:rPr lang="el-GR" sz="900" dirty="0">
                <a:latin typeface="Arial Black" pitchFamily="34" charset="0"/>
              </a:rPr>
              <a:t>», «Το Ανώτατο Δικαστήριο ακύρωσε τα αποτελέσματα του πρώτου γύρου - Ζητά επανάληψη» </a:t>
            </a:r>
            <a:r>
              <a:rPr lang="es-AR" sz="900" dirty="0">
                <a:latin typeface="Arial Black" pitchFamily="34" charset="0"/>
                <a:hlinkClick r:id="rId9"/>
              </a:rPr>
              <a:t>https://www.liberal.gr/diethni-themata/ekloges-sti-roymania-anotato-dikastirio-akyrose-ta-apotelesmata-toy-protoy-gyroy</a:t>
            </a:r>
            <a:r>
              <a:rPr lang="el-GR" sz="900" dirty="0">
                <a:latin typeface="Arial Black" pitchFamily="34" charset="0"/>
              </a:rPr>
              <a:t> </a:t>
            </a:r>
          </a:p>
          <a:p>
            <a:pPr algn="just">
              <a:buFont typeface="Arial" pitchFamily="34" charset="0"/>
              <a:buChar char="•"/>
            </a:pPr>
            <a:endParaRPr lang="el-GR" sz="900" dirty="0">
              <a:latin typeface="Arial Black" pitchFamily="34" charset="0"/>
            </a:endParaRPr>
          </a:p>
          <a:p>
            <a:pPr algn="just">
              <a:buFont typeface="Arial" pitchFamily="34" charset="0"/>
              <a:buChar char="•"/>
            </a:pPr>
            <a:endParaRPr lang="el-GR" sz="900" dirty="0">
              <a:latin typeface="Arial Black" pitchFamily="34" charset="0"/>
            </a:endParaRPr>
          </a:p>
          <a:p>
            <a:pPr algn="just">
              <a:buFont typeface="Arial" pitchFamily="34" charset="0"/>
              <a:buChar char="•"/>
            </a:pPr>
            <a:endParaRPr lang="el-GR" sz="900" dirty="0">
              <a:latin typeface="Arial Black" pitchFamily="34" charset="0"/>
              <a:hlinkClick r:id="rId3"/>
            </a:endParaRPr>
          </a:p>
          <a:p>
            <a:pPr>
              <a:buFont typeface="Arial" pitchFamily="34" charset="0"/>
              <a:buChar char="•"/>
            </a:pPr>
            <a:endParaRPr lang="el-GR" sz="900" dirty="0">
              <a:latin typeface="Arial Black" pitchFamily="34" charset="0"/>
            </a:endParaRPr>
          </a:p>
        </p:txBody>
      </p:sp>
      <p:sp>
        <p:nvSpPr>
          <p:cNvPr id="4" name="3 - Ορθογώνιο"/>
          <p:cNvSpPr/>
          <p:nvPr/>
        </p:nvSpPr>
        <p:spPr>
          <a:xfrm>
            <a:off x="4572000" y="4620280"/>
            <a:ext cx="4572000" cy="523220"/>
          </a:xfrm>
          <a:prstGeom prst="rect">
            <a:avLst/>
          </a:prstGeom>
        </p:spPr>
        <p:txBody>
          <a:bodyPr>
            <a:spAutoFit/>
          </a:bodyPr>
          <a:lstStyle/>
          <a:p>
            <a:pPr algn="r"/>
            <a:r>
              <a:rPr lang="el-GR" dirty="0"/>
              <a:t>Λούζη Μιχαέλα</a:t>
            </a:r>
          </a:p>
          <a:p>
            <a:pPr algn="r"/>
            <a:r>
              <a:rPr lang="el-GR" dirty="0"/>
              <a:t>Δεκέμβριος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285866"/>
            <a:ext cx="3000396" cy="3143272"/>
          </a:xfrm>
        </p:spPr>
        <p:txBody>
          <a:bodyPr/>
          <a:lstStyle/>
          <a:p>
            <a:r>
              <a:rPr lang="el-GR" sz="3200" b="1" u="sng" dirty="0">
                <a:effectLst>
                  <a:outerShdw blurRad="38100" dist="38100" dir="2700000" algn="tl">
                    <a:srgbClr val="000000">
                      <a:alpha val="43137"/>
                    </a:srgbClr>
                  </a:outerShdw>
                </a:effectLst>
                <a:latin typeface="Bahnschrift Light" pitchFamily="34" charset="0"/>
              </a:rPr>
              <a:t>Εισαγωγή στον Ιμπεριαλισμό και στη Σχέση του με το Χάσμα Βορρά - Νότου</a:t>
            </a:r>
          </a:p>
        </p:txBody>
      </p:sp>
      <p:sp>
        <p:nvSpPr>
          <p:cNvPr id="3" name="2 - Υπότιτλος"/>
          <p:cNvSpPr>
            <a:spLocks noGrp="1"/>
          </p:cNvSpPr>
          <p:nvPr>
            <p:ph type="subTitle" idx="1"/>
          </p:nvPr>
        </p:nvSpPr>
        <p:spPr>
          <a:xfrm>
            <a:off x="3714744" y="214296"/>
            <a:ext cx="5072098" cy="4714908"/>
          </a:xfrm>
        </p:spPr>
        <p:txBody>
          <a:bodyPr/>
          <a:lstStyle/>
          <a:p>
            <a:endParaRPr lang="el-GR" dirty="0">
              <a:solidFill>
                <a:schemeClr val="bg1"/>
              </a:solidFill>
              <a:latin typeface="+mn-lt"/>
            </a:endParaRPr>
          </a:p>
          <a:p>
            <a:pPr>
              <a:buFont typeface="Arial" pitchFamily="34" charset="0"/>
              <a:buChar char="•"/>
            </a:pPr>
            <a:endParaRPr lang="el-GR" dirty="0">
              <a:solidFill>
                <a:schemeClr val="bg1"/>
              </a:solidFill>
              <a:latin typeface="+mn-lt"/>
            </a:endParaRPr>
          </a:p>
        </p:txBody>
      </p:sp>
      <p:grpSp>
        <p:nvGrpSpPr>
          <p:cNvPr id="5" name="Google Shape;2162;p39"/>
          <p:cNvGrpSpPr/>
          <p:nvPr/>
        </p:nvGrpSpPr>
        <p:grpSpPr>
          <a:xfrm>
            <a:off x="1214414" y="142858"/>
            <a:ext cx="1071570" cy="1071571"/>
            <a:chOff x="3614228" y="234880"/>
            <a:chExt cx="1915500" cy="1915500"/>
          </a:xfrm>
        </p:grpSpPr>
        <p:sp>
          <p:nvSpPr>
            <p:cNvPr id="6"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64;p39"/>
            <p:cNvSpPr/>
            <p:nvPr/>
          </p:nvSpPr>
          <p:spPr>
            <a:xfrm>
              <a:off x="3869711" y="490401"/>
              <a:ext cx="1404000" cy="1404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65;p39"/>
          <p:cNvSpPr txBox="1"/>
          <p:nvPr/>
        </p:nvSpPr>
        <p:spPr>
          <a:xfrm>
            <a:off x="1285852" y="285734"/>
            <a:ext cx="928694" cy="85725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l-GR" sz="3600" dirty="0">
                <a:solidFill>
                  <a:schemeClr val="dk2"/>
                </a:solidFill>
                <a:latin typeface="Arial Black" pitchFamily="34" charset="0"/>
                <a:ea typeface="Abel"/>
                <a:cs typeface="Abel"/>
                <a:sym typeface="Abel"/>
              </a:rPr>
              <a:t>01</a:t>
            </a:r>
          </a:p>
          <a:p>
            <a:pPr marL="0" lvl="0" indent="0" algn="ctr" rtl="0">
              <a:lnSpc>
                <a:spcPct val="115000"/>
              </a:lnSpc>
              <a:spcBef>
                <a:spcPts val="0"/>
              </a:spcBef>
              <a:spcAft>
                <a:spcPts val="0"/>
              </a:spcAft>
              <a:buNone/>
            </a:pPr>
            <a:endParaRPr>
              <a:solidFill>
                <a:schemeClr val="dk2"/>
              </a:solidFill>
              <a:latin typeface="Abel"/>
              <a:ea typeface="Abel"/>
              <a:cs typeface="Abel"/>
              <a:sym typeface="Abel"/>
            </a:endParaRPr>
          </a:p>
        </p:txBody>
      </p:sp>
      <p:sp>
        <p:nvSpPr>
          <p:cNvPr id="9" name="8 - TextBox"/>
          <p:cNvSpPr txBox="1"/>
          <p:nvPr/>
        </p:nvSpPr>
        <p:spPr>
          <a:xfrm>
            <a:off x="3786182" y="357172"/>
            <a:ext cx="4929222" cy="4572031"/>
          </a:xfrm>
          <a:prstGeom prst="rect">
            <a:avLst/>
          </a:prstGeom>
          <a:noFill/>
        </p:spPr>
        <p:txBody>
          <a:bodyPr wrap="square" rtlCol="0">
            <a:spAutoFit/>
          </a:bodyPr>
          <a:lstStyle/>
          <a:p>
            <a:pPr algn="just">
              <a:buFont typeface="Wingdings" pitchFamily="2" charset="2"/>
              <a:buChar char="Ø"/>
            </a:pPr>
            <a:r>
              <a:rPr lang="el-GR" dirty="0"/>
              <a:t>Ο ιμπεριαλισμός/επεκτατισμός (</a:t>
            </a:r>
            <a:r>
              <a:rPr lang="en-US" dirty="0"/>
              <a:t>Latin</a:t>
            </a:r>
            <a:r>
              <a:rPr lang="el-GR" dirty="0"/>
              <a:t>:</a:t>
            </a:r>
            <a:r>
              <a:rPr lang="en-US" dirty="0"/>
              <a:t>imperium – </a:t>
            </a:r>
            <a:r>
              <a:rPr lang="el-GR" dirty="0"/>
              <a:t>αυτοκρατορία) αποτελεί όρο που αναφέρεται στις πολιτικές επέκτασης ενός έθνους προς άλλα έθνη, περιλαμβάνοντας τόσο την εδαφική επέκταση, όσο και τις μεθόδους άσκησης ελέγχου στο εσωτερικό του έθνους. Χρησιμοποιείται ως μέσο απόκτησης ή διατήρησης μιας </a:t>
            </a:r>
            <a:br>
              <a:rPr lang="el-GR" dirty="0"/>
            </a:br>
            <a:r>
              <a:rPr lang="el-GR" dirty="0"/>
              <a:t>«αυτοκρατορίας».</a:t>
            </a:r>
          </a:p>
          <a:p>
            <a:pPr algn="just"/>
            <a:endParaRPr lang="el-GR" dirty="0"/>
          </a:p>
          <a:p>
            <a:pPr algn="just">
              <a:buFont typeface="Wingdings" pitchFamily="2" charset="2"/>
              <a:buChar char="Ø"/>
            </a:pPr>
            <a:r>
              <a:rPr lang="el-GR" dirty="0"/>
              <a:t>Το Χάσμα Βορρά – Νότου περιγράφει το χάσμα από άποψη πλούτου μεταξύ των βιομηχανικών περιοχών (Βορράς) και του υπόλοιπου κόσμου (Νότος).</a:t>
            </a:r>
          </a:p>
          <a:p>
            <a:pPr algn="just">
              <a:buFont typeface="Wingdings" pitchFamily="2" charset="2"/>
              <a:buChar char="Ø"/>
            </a:pPr>
            <a:endParaRPr lang="el-GR" dirty="0"/>
          </a:p>
          <a:p>
            <a:pPr algn="just">
              <a:buFont typeface="Wingdings" pitchFamily="2" charset="2"/>
              <a:buChar char="Ø"/>
            </a:pPr>
            <a:r>
              <a:rPr lang="el-GR" dirty="0"/>
              <a:t>Οι χώρες του παγκόσμιου Νότου συχνά αναφέρονται και ως ΛΑΧ (Λιγότερο Ανεπτυγμένες Χώρες)</a:t>
            </a:r>
          </a:p>
          <a:p>
            <a:pPr algn="just">
              <a:buFont typeface="Wingdings" pitchFamily="2" charset="2"/>
              <a:buChar char="Ø"/>
            </a:pPr>
            <a:endParaRPr lang="el-GR" dirty="0"/>
          </a:p>
          <a:p>
            <a:pPr algn="just">
              <a:buFont typeface="Wingdings" pitchFamily="2" charset="2"/>
              <a:buChar char="Ø"/>
            </a:pPr>
            <a:r>
              <a:rPr lang="el-GR" dirty="0"/>
              <a:t>Οι θεωρίες του Ιμπεριαλισμού προσπαθούν να εξηγήσουν αυτό το χάσμα, αποδίδοντας το στον ιστορικό αποικισμό των χωρών του Νότου από χώρες του Βορρά.</a:t>
            </a:r>
          </a:p>
          <a:p>
            <a:pPr algn="just">
              <a:buFont typeface="Wingdings" pitchFamily="2" charset="2"/>
              <a:buChar char="Ø"/>
            </a:pPr>
            <a:endParaRPr lang="el-GR" dirty="0"/>
          </a:p>
          <a:p>
            <a:pPr>
              <a:buFont typeface="Wingdings" pitchFamily="2" charset="2"/>
              <a:buChar char="Ø"/>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41"/>
          <p:cNvSpPr txBox="1">
            <a:spLocks noGrp="1"/>
          </p:cNvSpPr>
          <p:nvPr>
            <p:ph type="title"/>
          </p:nvPr>
        </p:nvSpPr>
        <p:spPr>
          <a:xfrm>
            <a:off x="285720" y="285734"/>
            <a:ext cx="8572560" cy="785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3200" u="sng" dirty="0">
                <a:effectLst>
                  <a:outerShdw blurRad="38100" dist="38100" dir="2700000" algn="tl">
                    <a:srgbClr val="000000">
                      <a:alpha val="43137"/>
                    </a:srgbClr>
                  </a:outerShdw>
                </a:effectLst>
                <a:latin typeface="Bahnschrift Light" pitchFamily="34" charset="0"/>
              </a:rPr>
              <a:t>Ιστορικές Εκφάνσεις Ρωσικού Ιμπεριαλισμού</a:t>
            </a:r>
            <a:endParaRPr sz="3200" b="1" u="sng">
              <a:effectLst>
                <a:outerShdw blurRad="38100" dist="38100" dir="2700000" algn="tl">
                  <a:srgbClr val="000000">
                    <a:alpha val="43137"/>
                  </a:srgbClr>
                </a:outerShdw>
              </a:effectLst>
              <a:latin typeface="Bahnschrift Light" pitchFamily="34" charset="0"/>
            </a:endParaRPr>
          </a:p>
        </p:txBody>
      </p:sp>
      <p:sp>
        <p:nvSpPr>
          <p:cNvPr id="2225" name="Google Shape;2225;p41"/>
          <p:cNvSpPr txBox="1">
            <a:spLocks noGrp="1"/>
          </p:cNvSpPr>
          <p:nvPr>
            <p:ph type="subTitle" idx="1"/>
          </p:nvPr>
        </p:nvSpPr>
        <p:spPr>
          <a:xfrm>
            <a:off x="1285852" y="1000114"/>
            <a:ext cx="2643206"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0070C0"/>
                </a:solidFill>
                <a:latin typeface="Arial" pitchFamily="34" charset="0"/>
                <a:cs typeface="Arial" pitchFamily="34" charset="0"/>
              </a:rPr>
              <a:t>Ρωσική Αυτοκρατορία</a:t>
            </a:r>
          </a:p>
          <a:p>
            <a:pPr marL="0" lvl="0" indent="0" algn="l" rtl="0">
              <a:spcBef>
                <a:spcPts val="0"/>
              </a:spcBef>
              <a:spcAft>
                <a:spcPts val="0"/>
              </a:spcAft>
              <a:buNone/>
            </a:pPr>
            <a:endParaRPr sz="1800">
              <a:latin typeface="Barlow Semi Condensed Medium" charset="0"/>
            </a:endParaRPr>
          </a:p>
        </p:txBody>
      </p:sp>
      <p:sp>
        <p:nvSpPr>
          <p:cNvPr id="2226" name="Google Shape;2226;p41"/>
          <p:cNvSpPr txBox="1">
            <a:spLocks noGrp="1"/>
          </p:cNvSpPr>
          <p:nvPr>
            <p:ph type="subTitle" idx="2"/>
          </p:nvPr>
        </p:nvSpPr>
        <p:spPr>
          <a:xfrm>
            <a:off x="1285852" y="1357304"/>
            <a:ext cx="3357586" cy="1571636"/>
          </a:xfrm>
          <a:prstGeom prst="rect">
            <a:avLst/>
          </a:prstGeom>
        </p:spPr>
        <p:txBody>
          <a:bodyPr spcFirstLastPara="1" wrap="square" lIns="91425" tIns="91425" rIns="91425" bIns="91425" anchor="t" anchorCtr="0">
            <a:noAutofit/>
          </a:bodyPr>
          <a:lstStyle/>
          <a:p>
            <a:pPr marL="0" indent="0" algn="just">
              <a:buFont typeface="Wingdings" pitchFamily="2" charset="2"/>
              <a:buChar char="Ø"/>
            </a:pPr>
            <a:r>
              <a:rPr lang="el-GR" sz="1150" dirty="0">
                <a:latin typeface="Arial" pitchFamily="34" charset="0"/>
                <a:cs typeface="Arial" pitchFamily="34" charset="0"/>
              </a:rPr>
              <a:t>Περίοδος 1721-1917</a:t>
            </a:r>
          </a:p>
          <a:p>
            <a:pPr marL="0" indent="0" algn="just">
              <a:buFont typeface="Wingdings" pitchFamily="2" charset="2"/>
              <a:buChar char="Ø"/>
            </a:pPr>
            <a:r>
              <a:rPr lang="el-GR" sz="1150" dirty="0">
                <a:latin typeface="Arial" pitchFamily="34" charset="0"/>
                <a:cs typeface="Arial" pitchFamily="34" charset="0"/>
              </a:rPr>
              <a:t>Συμπεριλάμβανε χώρες της Ανατολικής Ευρώπης, της Κεντρικής Ασίας και επεκτεινόταν έως και την Αλάσκα (μέσω αποικιών).</a:t>
            </a:r>
            <a:endParaRPr lang="en-US" sz="1150" dirty="0">
              <a:latin typeface="Arial" pitchFamily="34" charset="0"/>
              <a:cs typeface="Arial" pitchFamily="34" charset="0"/>
            </a:endParaRPr>
          </a:p>
          <a:p>
            <a:pPr marL="0" indent="0" algn="just">
              <a:buFont typeface="Wingdings" pitchFamily="2" charset="2"/>
              <a:buChar char="Ø"/>
            </a:pPr>
            <a:r>
              <a:rPr lang="el-GR" sz="1150" dirty="0">
                <a:latin typeface="Arial" pitchFamily="34" charset="0"/>
                <a:cs typeface="Arial" pitchFamily="34" charset="0"/>
              </a:rPr>
              <a:t>Πολιτιστική αφομοίωση, μέσω της ορθόδοξης πίστης</a:t>
            </a:r>
          </a:p>
          <a:p>
            <a:pPr marL="0" indent="0" algn="just">
              <a:buFont typeface="Wingdings" pitchFamily="2" charset="2"/>
              <a:buChar char="Ø"/>
            </a:pPr>
            <a:r>
              <a:rPr lang="el-GR" sz="1150" dirty="0">
                <a:latin typeface="Arial" pitchFamily="34" charset="0"/>
                <a:cs typeface="Arial" pitchFamily="34" charset="0"/>
              </a:rPr>
              <a:t>Η οικονομική εκμετάλλευση των φυσικών πόρων οδηγεί σε τοπικές ανισότητες</a:t>
            </a:r>
          </a:p>
          <a:p>
            <a:pPr marL="0" indent="0" algn="just">
              <a:buFont typeface="Wingdings" pitchFamily="2" charset="2"/>
              <a:buChar char="Ø"/>
            </a:pPr>
            <a:endParaRPr lang="el-GR" dirty="0">
              <a:latin typeface="Arial" pitchFamily="34" charset="0"/>
              <a:cs typeface="Arial" pitchFamily="34" charset="0"/>
            </a:endParaRPr>
          </a:p>
          <a:p>
            <a:pPr marL="0" lvl="0" indent="0" algn="l" rtl="0">
              <a:spcBef>
                <a:spcPts val="0"/>
              </a:spcBef>
              <a:spcAft>
                <a:spcPts val="0"/>
              </a:spcAft>
              <a:buNone/>
            </a:pPr>
            <a:endParaRPr>
              <a:solidFill>
                <a:schemeClr val="tx1"/>
              </a:solidFill>
              <a:latin typeface="Barlow Semi Condensed"/>
              <a:ea typeface="Barlow Semi Condensed"/>
              <a:cs typeface="Barlow Semi Condensed"/>
              <a:sym typeface="Barlow Semi Condensed"/>
            </a:endParaRPr>
          </a:p>
        </p:txBody>
      </p:sp>
      <p:sp>
        <p:nvSpPr>
          <p:cNvPr id="2227" name="Google Shape;2227;p41"/>
          <p:cNvSpPr txBox="1">
            <a:spLocks noGrp="1"/>
          </p:cNvSpPr>
          <p:nvPr>
            <p:ph type="subTitle" idx="3"/>
          </p:nvPr>
        </p:nvSpPr>
        <p:spPr>
          <a:xfrm>
            <a:off x="6143636" y="1142990"/>
            <a:ext cx="3000364" cy="5715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0070C0"/>
                </a:solidFill>
                <a:latin typeface="Arial" pitchFamily="34" charset="0"/>
                <a:cs typeface="Arial" pitchFamily="34" charset="0"/>
              </a:rPr>
              <a:t>Σοβιετικός Ιμπεριαλισμός</a:t>
            </a:r>
          </a:p>
          <a:p>
            <a:pPr marL="0" lvl="0" indent="0" algn="l" rtl="0">
              <a:spcBef>
                <a:spcPts val="0"/>
              </a:spcBef>
              <a:spcAft>
                <a:spcPts val="0"/>
              </a:spcAft>
              <a:buNone/>
            </a:pPr>
            <a:endParaRPr>
              <a:solidFill>
                <a:srgbClr val="0070C0"/>
              </a:solidFill>
            </a:endParaRPr>
          </a:p>
        </p:txBody>
      </p:sp>
      <p:sp>
        <p:nvSpPr>
          <p:cNvPr id="2228" name="Google Shape;2228;p41"/>
          <p:cNvSpPr txBox="1">
            <a:spLocks noGrp="1"/>
          </p:cNvSpPr>
          <p:nvPr>
            <p:ph type="subTitle" idx="4"/>
          </p:nvPr>
        </p:nvSpPr>
        <p:spPr>
          <a:xfrm>
            <a:off x="6143636" y="1500180"/>
            <a:ext cx="2500330" cy="1357322"/>
          </a:xfrm>
          <a:prstGeom prst="rect">
            <a:avLst/>
          </a:prstGeom>
        </p:spPr>
        <p:txBody>
          <a:bodyPr spcFirstLastPara="1" wrap="square" lIns="91425" tIns="91425" rIns="91425" bIns="91425" anchor="t" anchorCtr="0">
            <a:noAutofit/>
          </a:bodyPr>
          <a:lstStyle/>
          <a:p>
            <a:pPr marL="0" lvl="0" indent="0" algn="just">
              <a:buFont typeface="Wingdings" pitchFamily="2" charset="2"/>
              <a:buChar char="Ø"/>
            </a:pPr>
            <a:r>
              <a:rPr lang="el-GR" sz="1150" dirty="0">
                <a:latin typeface="Arial" pitchFamily="34" charset="0"/>
                <a:cs typeface="Arial" pitchFamily="34" charset="0"/>
              </a:rPr>
              <a:t>Οικονομική εξάρτηση της Κεντρικής Ασίας, δίχως όμως να υπάρχει ισορροπημένο εμπόριο.</a:t>
            </a:r>
          </a:p>
          <a:p>
            <a:pPr marL="0" lvl="0" indent="0" algn="just">
              <a:buFont typeface="Wingdings" pitchFamily="2" charset="2"/>
              <a:buChar char="Ø"/>
            </a:pPr>
            <a:r>
              <a:rPr lang="el-GR" sz="1150" dirty="0">
                <a:latin typeface="Arial" pitchFamily="34" charset="0"/>
                <a:cs typeface="Arial" pitchFamily="34" charset="0"/>
              </a:rPr>
              <a:t>Προώθηση σοσιαλιστικού μοντέλου παρά την έλλειψη του κοινωνικο-οικονομικού υπόβαθρου υποστήριξης</a:t>
            </a:r>
          </a:p>
          <a:p>
            <a:pPr marL="0" lvl="0" indent="0" algn="just">
              <a:buFont typeface="Wingdings" pitchFamily="2" charset="2"/>
              <a:buChar char="Ø"/>
            </a:pPr>
            <a:endParaRPr lang="el-GR" sz="1150" dirty="0">
              <a:latin typeface="Arial" pitchFamily="34" charset="0"/>
              <a:cs typeface="Arial" pitchFamily="34" charset="0"/>
            </a:endParaRPr>
          </a:p>
        </p:txBody>
      </p:sp>
      <p:sp>
        <p:nvSpPr>
          <p:cNvPr id="2229" name="Google Shape;2229;p41"/>
          <p:cNvSpPr txBox="1">
            <a:spLocks noGrp="1"/>
          </p:cNvSpPr>
          <p:nvPr>
            <p:ph type="subTitle" idx="5"/>
          </p:nvPr>
        </p:nvSpPr>
        <p:spPr>
          <a:xfrm>
            <a:off x="1571604" y="3143254"/>
            <a:ext cx="19452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0070C0"/>
                </a:solidFill>
                <a:latin typeface="Arial" pitchFamily="34" charset="0"/>
                <a:cs typeface="Arial" pitchFamily="34" charset="0"/>
              </a:rPr>
              <a:t>Ψυχρός Πόλεμος</a:t>
            </a:r>
            <a:endParaRPr>
              <a:solidFill>
                <a:srgbClr val="0070C0"/>
              </a:solidFill>
              <a:latin typeface="Arial" pitchFamily="34" charset="0"/>
              <a:cs typeface="Arial" pitchFamily="34" charset="0"/>
            </a:endParaRPr>
          </a:p>
        </p:txBody>
      </p:sp>
      <p:sp>
        <p:nvSpPr>
          <p:cNvPr id="2231" name="Google Shape;2231;p41"/>
          <p:cNvSpPr txBox="1">
            <a:spLocks noGrp="1"/>
          </p:cNvSpPr>
          <p:nvPr>
            <p:ph type="subTitle" idx="7"/>
          </p:nvPr>
        </p:nvSpPr>
        <p:spPr>
          <a:xfrm>
            <a:off x="6286512" y="3071816"/>
            <a:ext cx="2536348"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0070C0"/>
                </a:solidFill>
                <a:latin typeface="Arial" pitchFamily="34" charset="0"/>
                <a:cs typeface="Arial" pitchFamily="34" charset="0"/>
              </a:rPr>
              <a:t>Μετασοβιετική Εποχή</a:t>
            </a:r>
          </a:p>
          <a:p>
            <a:pPr marL="0" lvl="0" indent="0" algn="l" rtl="0">
              <a:spcBef>
                <a:spcPts val="0"/>
              </a:spcBef>
              <a:spcAft>
                <a:spcPts val="0"/>
              </a:spcAft>
              <a:buNone/>
            </a:pPr>
            <a:endParaRPr/>
          </a:p>
        </p:txBody>
      </p:sp>
      <p:sp>
        <p:nvSpPr>
          <p:cNvPr id="2232" name="Google Shape;2232;p41"/>
          <p:cNvSpPr txBox="1">
            <a:spLocks noGrp="1"/>
          </p:cNvSpPr>
          <p:nvPr>
            <p:ph type="subTitle" idx="8"/>
          </p:nvPr>
        </p:nvSpPr>
        <p:spPr>
          <a:xfrm>
            <a:off x="6286512" y="3429006"/>
            <a:ext cx="2714644" cy="1478488"/>
          </a:xfrm>
          <a:prstGeom prst="rect">
            <a:avLst/>
          </a:prstGeom>
        </p:spPr>
        <p:txBody>
          <a:bodyPr spcFirstLastPara="1" wrap="square" lIns="91425" tIns="91425" rIns="91425" bIns="91425" anchor="t" anchorCtr="0">
            <a:noAutofit/>
          </a:bodyPr>
          <a:lstStyle/>
          <a:p>
            <a:pPr marL="0" lvl="0" indent="0" algn="just">
              <a:buFont typeface="Wingdings" pitchFamily="2" charset="2"/>
              <a:buChar char="Ø"/>
            </a:pPr>
            <a:r>
              <a:rPr lang="el-GR" b="1" dirty="0">
                <a:latin typeface="Arial" pitchFamily="34" charset="0"/>
                <a:cs typeface="Arial" pitchFamily="34" charset="0"/>
              </a:rPr>
              <a:t>Ενεργειακή εξάρτηση: </a:t>
            </a:r>
            <a:r>
              <a:rPr lang="el-GR" dirty="0">
                <a:latin typeface="Arial" pitchFamily="34" charset="0"/>
                <a:cs typeface="Arial" pitchFamily="34" charset="0"/>
              </a:rPr>
              <a:t>Χώρες του Νότου και της Ανατολικής Ευρώπης εξαρτώνται από τη Ρωσία για φυσικό αέριο και ενέργεια.</a:t>
            </a:r>
          </a:p>
          <a:p>
            <a:pPr marL="0" lvl="0" indent="0" algn="just">
              <a:buFont typeface="Wingdings" pitchFamily="2" charset="2"/>
              <a:buChar char="Ø"/>
            </a:pPr>
            <a:r>
              <a:rPr lang="el-GR" b="1" dirty="0">
                <a:latin typeface="Arial" pitchFamily="34" charset="0"/>
                <a:cs typeface="Arial" pitchFamily="34" charset="0"/>
              </a:rPr>
              <a:t>Συγκρούσεις: </a:t>
            </a:r>
            <a:r>
              <a:rPr lang="el-GR" dirty="0">
                <a:latin typeface="Arial" pitchFamily="34" charset="0"/>
                <a:cs typeface="Arial" pitchFamily="34" charset="0"/>
              </a:rPr>
              <a:t>Επιθέσεις και παρεμβάσεις πολιτικού χαρακτήρα σε χώρες όπως η Γεωργία, η Ρουμανία και η Ουκρανία.</a:t>
            </a:r>
          </a:p>
        </p:txBody>
      </p:sp>
      <p:sp>
        <p:nvSpPr>
          <p:cNvPr id="2233" name="Google Shape;2233;p41"/>
          <p:cNvSpPr txBox="1"/>
          <p:nvPr/>
        </p:nvSpPr>
        <p:spPr>
          <a:xfrm>
            <a:off x="285720" y="1071552"/>
            <a:ext cx="1179600" cy="1079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solidFill>
                  <a:srgbClr val="0070C0"/>
                </a:solidFill>
                <a:latin typeface="Fjalla One"/>
                <a:ea typeface="Fjalla One"/>
                <a:cs typeface="Fjalla One"/>
                <a:sym typeface="Fjalla One"/>
              </a:rPr>
              <a:t>01</a:t>
            </a:r>
            <a:endParaRPr sz="6600">
              <a:solidFill>
                <a:srgbClr val="0070C0"/>
              </a:solidFill>
              <a:latin typeface="Fjalla One"/>
              <a:ea typeface="Fjalla One"/>
              <a:cs typeface="Fjalla One"/>
              <a:sym typeface="Fjalla One"/>
            </a:endParaRPr>
          </a:p>
        </p:txBody>
      </p:sp>
      <p:sp>
        <p:nvSpPr>
          <p:cNvPr id="2234" name="Google Shape;2234;p41"/>
          <p:cNvSpPr txBox="1"/>
          <p:nvPr/>
        </p:nvSpPr>
        <p:spPr>
          <a:xfrm>
            <a:off x="571472" y="3286130"/>
            <a:ext cx="1179600" cy="107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solidFill>
                  <a:srgbClr val="0070C0"/>
                </a:solidFill>
                <a:latin typeface="Fjalla One"/>
                <a:ea typeface="Fjalla One"/>
                <a:cs typeface="Fjalla One"/>
                <a:sym typeface="Fjalla One"/>
              </a:rPr>
              <a:t>03</a:t>
            </a:r>
            <a:endParaRPr sz="6600">
              <a:solidFill>
                <a:srgbClr val="0070C0"/>
              </a:solidFill>
              <a:latin typeface="Fjalla One"/>
              <a:ea typeface="Fjalla One"/>
              <a:cs typeface="Fjalla One"/>
              <a:sym typeface="Fjalla One"/>
            </a:endParaRPr>
          </a:p>
        </p:txBody>
      </p:sp>
      <p:sp>
        <p:nvSpPr>
          <p:cNvPr id="2235" name="Google Shape;2235;p41"/>
          <p:cNvSpPr txBox="1"/>
          <p:nvPr/>
        </p:nvSpPr>
        <p:spPr>
          <a:xfrm>
            <a:off x="5214942" y="3071816"/>
            <a:ext cx="1214446" cy="114300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solidFill>
                  <a:srgbClr val="0070C0"/>
                </a:solidFill>
                <a:latin typeface="Fjalla One"/>
                <a:ea typeface="Fjalla One"/>
                <a:cs typeface="Fjalla One"/>
                <a:sym typeface="Fjalla One"/>
              </a:rPr>
              <a:t>04</a:t>
            </a:r>
            <a:endParaRPr sz="6600">
              <a:solidFill>
                <a:srgbClr val="0070C0"/>
              </a:solidFill>
              <a:latin typeface="Fjalla One"/>
              <a:ea typeface="Fjalla One"/>
              <a:cs typeface="Fjalla One"/>
              <a:sym typeface="Fjalla One"/>
            </a:endParaRPr>
          </a:p>
        </p:txBody>
      </p:sp>
      <p:sp>
        <p:nvSpPr>
          <p:cNvPr id="2236" name="Google Shape;2236;p41"/>
          <p:cNvSpPr txBox="1"/>
          <p:nvPr/>
        </p:nvSpPr>
        <p:spPr>
          <a:xfrm>
            <a:off x="5072066" y="1285866"/>
            <a:ext cx="1143008" cy="100013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solidFill>
                  <a:srgbClr val="0070C0"/>
                </a:solidFill>
                <a:latin typeface="Fjalla One"/>
                <a:ea typeface="Fjalla One"/>
                <a:cs typeface="Fjalla One"/>
                <a:sym typeface="Fjalla One"/>
              </a:rPr>
              <a:t>02</a:t>
            </a:r>
            <a:endParaRPr sz="6600">
              <a:solidFill>
                <a:srgbClr val="0070C0"/>
              </a:solidFill>
              <a:latin typeface="Fjalla One"/>
              <a:ea typeface="Fjalla One"/>
              <a:cs typeface="Fjalla One"/>
              <a:sym typeface="Fjalla One"/>
            </a:endParaRPr>
          </a:p>
        </p:txBody>
      </p:sp>
      <p:sp>
        <p:nvSpPr>
          <p:cNvPr id="15" name="14 - Υπότιτλος"/>
          <p:cNvSpPr>
            <a:spLocks noGrp="1"/>
          </p:cNvSpPr>
          <p:nvPr>
            <p:ph type="subTitle" idx="6"/>
          </p:nvPr>
        </p:nvSpPr>
        <p:spPr>
          <a:xfrm>
            <a:off x="1571604" y="3429006"/>
            <a:ext cx="3214710" cy="1214428"/>
          </a:xfrm>
        </p:spPr>
        <p:txBody>
          <a:bodyPr/>
          <a:lstStyle/>
          <a:p>
            <a:pPr marL="0" indent="0" algn="just">
              <a:buFont typeface="Wingdings" pitchFamily="2" charset="2"/>
              <a:buChar char="Ø"/>
            </a:pPr>
            <a:r>
              <a:rPr lang="el-GR" sz="1050" dirty="0">
                <a:latin typeface="Arial" pitchFamily="34" charset="0"/>
                <a:cs typeface="Arial" pitchFamily="34" charset="0"/>
              </a:rPr>
              <a:t>Ταυτόχρονα με την προώθηση του σοβιετικού ιμπεριαλισμού, κατά τη διάρκεια του Ψυχρού Πολέμου, η ΕΣΣΔ υποστηρίζει αυταρχικά καθεστώτα, διαιωνίζοντας τις ανισότητες και καθυστερώντας την ανεξάρτητη οικονομική τους ανάπτυξη (Παραδείγματα: Κούβα-Φιντέλ Κάστρο, Αγκόλα-</a:t>
            </a:r>
            <a:r>
              <a:rPr lang="es-AR" sz="1050" dirty="0">
                <a:latin typeface="Arial" pitchFamily="34" charset="0"/>
                <a:cs typeface="Arial" pitchFamily="34" charset="0"/>
              </a:rPr>
              <a:t>MPLA</a:t>
            </a:r>
            <a:r>
              <a:rPr lang="el-GR" sz="1050" dirty="0">
                <a:latin typeface="Arial" pitchFamily="34" charset="0"/>
                <a:cs typeface="Arial" pitchFamily="34" charset="0"/>
              </a:rPr>
              <a:t>, Μοζαμβίκη-</a:t>
            </a:r>
            <a:r>
              <a:rPr lang="es-AR" sz="1050" dirty="0">
                <a:latin typeface="Arial" pitchFamily="34" charset="0"/>
                <a:cs typeface="Arial" pitchFamily="34" charset="0"/>
              </a:rPr>
              <a:t>FRELIMO</a:t>
            </a:r>
            <a:r>
              <a:rPr lang="el-GR" sz="1050" dirty="0">
                <a:latin typeface="Arial" pitchFamily="34" charset="0"/>
                <a:cs typeface="Arial" pitchFamily="34" charset="0"/>
              </a:rPr>
              <a:t>)</a:t>
            </a:r>
            <a:endParaRPr lang="en-US" sz="105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Υπότιτλος"/>
          <p:cNvSpPr>
            <a:spLocks noGrp="1"/>
          </p:cNvSpPr>
          <p:nvPr>
            <p:ph type="subTitle" idx="6"/>
          </p:nvPr>
        </p:nvSpPr>
        <p:spPr>
          <a:xfrm>
            <a:off x="785786" y="71420"/>
            <a:ext cx="3071834" cy="428628"/>
          </a:xfrm>
        </p:spPr>
        <p:txBody>
          <a:bodyPr/>
          <a:lstStyle/>
          <a:p>
            <a:pPr algn="ctr"/>
            <a:r>
              <a:rPr lang="el-GR" dirty="0">
                <a:latin typeface="Arial" pitchFamily="34" charset="0"/>
                <a:cs typeface="Arial" pitchFamily="34" charset="0"/>
              </a:rPr>
              <a:t>Η Ρωσική Αυτοκρατορία στην ακμή της (1867)</a:t>
            </a:r>
          </a:p>
          <a:p>
            <a:endParaRPr lang="el-GR" dirty="0"/>
          </a:p>
          <a:p>
            <a:endParaRPr lang="el-GR" dirty="0"/>
          </a:p>
        </p:txBody>
      </p:sp>
      <p:pic>
        <p:nvPicPr>
          <p:cNvPr id="11" name="10 - Εικόνα" descr="Russian_Empire_(orthographic_projection).svg.png"/>
          <p:cNvPicPr>
            <a:picLocks noChangeAspect="1"/>
          </p:cNvPicPr>
          <p:nvPr/>
        </p:nvPicPr>
        <p:blipFill>
          <a:blip r:embed="rId3"/>
          <a:stretch>
            <a:fillRect/>
          </a:stretch>
        </p:blipFill>
        <p:spPr>
          <a:xfrm>
            <a:off x="285720" y="571486"/>
            <a:ext cx="4500594" cy="4429138"/>
          </a:xfrm>
          <a:prstGeom prst="rect">
            <a:avLst/>
          </a:prstGeom>
        </p:spPr>
      </p:pic>
      <p:cxnSp>
        <p:nvCxnSpPr>
          <p:cNvPr id="15" name="14 - Ευθεία γραμμή σύνδεσης"/>
          <p:cNvCxnSpPr/>
          <p:nvPr/>
        </p:nvCxnSpPr>
        <p:spPr>
          <a:xfrm rot="16200000" flipH="1">
            <a:off x="2285993" y="2571759"/>
            <a:ext cx="521495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5429256" y="71420"/>
            <a:ext cx="3429024" cy="461665"/>
          </a:xfrm>
          <a:prstGeom prst="rect">
            <a:avLst/>
          </a:prstGeom>
          <a:noFill/>
        </p:spPr>
        <p:txBody>
          <a:bodyPr wrap="square" rtlCol="0">
            <a:spAutoFit/>
          </a:bodyPr>
          <a:lstStyle/>
          <a:p>
            <a:pPr marL="365760" indent="-256032" algn="ctr">
              <a:buClr>
                <a:schemeClr val="accent1"/>
              </a:buClr>
              <a:buSzPct val="68000"/>
            </a:pPr>
            <a:r>
              <a:rPr lang="el-GR" sz="1200" kern="1200" dirty="0">
                <a:solidFill>
                  <a:schemeClr val="tx1"/>
                </a:solidFill>
                <a:latin typeface="Arial" pitchFamily="34" charset="0"/>
                <a:ea typeface="Barlow Semi Condensed"/>
                <a:cs typeface="Arial" pitchFamily="34" charset="0"/>
                <a:sym typeface="Barlow Semi Condensed"/>
              </a:rPr>
              <a:t>Η Σοβιετική Ένωση μετά τον Β΄ Παγκόσμιο Πόλεμο</a:t>
            </a:r>
          </a:p>
        </p:txBody>
      </p:sp>
      <p:pic>
        <p:nvPicPr>
          <p:cNvPr id="18" name="17 - Εικόνα" descr="Union_of_Soviet_Socialist_Republics_(orthographic_projection).svg.png"/>
          <p:cNvPicPr>
            <a:picLocks noChangeAspect="1"/>
          </p:cNvPicPr>
          <p:nvPr/>
        </p:nvPicPr>
        <p:blipFill>
          <a:blip r:embed="rId4"/>
          <a:stretch>
            <a:fillRect/>
          </a:stretch>
        </p:blipFill>
        <p:spPr>
          <a:xfrm>
            <a:off x="4929158" y="714362"/>
            <a:ext cx="4214842" cy="42148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grpSp>
        <p:nvGrpSpPr>
          <p:cNvPr id="2620" name="Google Shape;2620;p47"/>
          <p:cNvGrpSpPr/>
          <p:nvPr/>
        </p:nvGrpSpPr>
        <p:grpSpPr>
          <a:xfrm>
            <a:off x="428596" y="1071552"/>
            <a:ext cx="3571900" cy="1357322"/>
            <a:chOff x="2771600" y="526920"/>
            <a:chExt cx="3480300" cy="1145236"/>
          </a:xfrm>
        </p:grpSpPr>
        <p:sp>
          <p:nvSpPr>
            <p:cNvPr id="2621" name="Google Shape;2621;p47"/>
            <p:cNvSpPr/>
            <p:nvPr/>
          </p:nvSpPr>
          <p:spPr>
            <a:xfrm>
              <a:off x="2771600" y="526920"/>
              <a:ext cx="3480300" cy="1145236"/>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7"/>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3" name="Google Shape;2623;p47"/>
          <p:cNvGrpSpPr/>
          <p:nvPr/>
        </p:nvGrpSpPr>
        <p:grpSpPr>
          <a:xfrm>
            <a:off x="5143504" y="2714626"/>
            <a:ext cx="3357586" cy="1214446"/>
            <a:chOff x="2771600" y="526920"/>
            <a:chExt cx="3480300" cy="1145100"/>
          </a:xfrm>
        </p:grpSpPr>
        <p:sp>
          <p:nvSpPr>
            <p:cNvPr id="2624" name="Google Shape;2624;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7"/>
            <p:cNvSpPr/>
            <p:nvPr/>
          </p:nvSpPr>
          <p:spPr>
            <a:xfrm>
              <a:off x="2845649" y="594279"/>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6" name="Google Shape;2626;p47"/>
          <p:cNvGrpSpPr/>
          <p:nvPr/>
        </p:nvGrpSpPr>
        <p:grpSpPr>
          <a:xfrm>
            <a:off x="4929190" y="1142990"/>
            <a:ext cx="3571900" cy="1214446"/>
            <a:chOff x="2771600" y="526920"/>
            <a:chExt cx="3480300" cy="1145100"/>
          </a:xfrm>
        </p:grpSpPr>
        <p:sp>
          <p:nvSpPr>
            <p:cNvPr id="2627" name="Google Shape;2627;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7"/>
            <p:cNvSpPr/>
            <p:nvPr/>
          </p:nvSpPr>
          <p:spPr>
            <a:xfrm>
              <a:off x="2849650" y="606775"/>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630;p47"/>
          <p:cNvSpPr txBox="1">
            <a:spLocks noGrp="1"/>
          </p:cNvSpPr>
          <p:nvPr>
            <p:ph type="title"/>
          </p:nvPr>
        </p:nvSpPr>
        <p:spPr>
          <a:xfrm>
            <a:off x="2643174" y="214296"/>
            <a:ext cx="5857916" cy="642925"/>
          </a:xfrm>
          <a:prstGeom prst="rect">
            <a:avLst/>
          </a:prstGeom>
        </p:spPr>
        <p:txBody>
          <a:bodyPr spcFirstLastPara="1" wrap="square" lIns="91425" tIns="91425" rIns="91425" bIns="91425" anchor="ctr" anchorCtr="0">
            <a:noAutofit/>
          </a:bodyPr>
          <a:lstStyle/>
          <a:p>
            <a:r>
              <a:rPr lang="el-GR" sz="2400" u="sng" dirty="0">
                <a:solidFill>
                  <a:schemeClr val="tx1"/>
                </a:solidFill>
                <a:effectLst>
                  <a:outerShdw blurRad="38100" dist="38100" dir="2700000" algn="tl">
                    <a:srgbClr val="000000">
                      <a:alpha val="43137"/>
                    </a:srgbClr>
                  </a:outerShdw>
                </a:effectLst>
                <a:latin typeface="Bahnschrift Light" pitchFamily="34" charset="0"/>
              </a:rPr>
              <a:t>Σύγχρονη Εποχή &amp; Χάσμα Βορρά-Νότου</a:t>
            </a:r>
            <a:endParaRPr lang="el-GR" sz="2400" b="1" u="sng" dirty="0">
              <a:solidFill>
                <a:schemeClr val="tx1"/>
              </a:solidFill>
              <a:effectLst>
                <a:outerShdw blurRad="38100" dist="38100" dir="2700000" algn="tl">
                  <a:srgbClr val="000000">
                    <a:alpha val="43137"/>
                  </a:srgbClr>
                </a:outerShdw>
              </a:effectLst>
              <a:latin typeface="Bahnschrift Light" pitchFamily="34" charset="0"/>
            </a:endParaRPr>
          </a:p>
        </p:txBody>
      </p:sp>
      <p:sp>
        <p:nvSpPr>
          <p:cNvPr id="2631" name="Google Shape;2631;p47"/>
          <p:cNvSpPr txBox="1">
            <a:spLocks noGrp="1"/>
          </p:cNvSpPr>
          <p:nvPr>
            <p:ph type="subTitle" idx="1"/>
          </p:nvPr>
        </p:nvSpPr>
        <p:spPr>
          <a:xfrm>
            <a:off x="500034" y="1500180"/>
            <a:ext cx="3429024" cy="857256"/>
          </a:xfrm>
          <a:prstGeom prst="rect">
            <a:avLst/>
          </a:prstGeom>
        </p:spPr>
        <p:txBody>
          <a:bodyPr spcFirstLastPara="1" wrap="square" lIns="91425" tIns="91425" rIns="91425" bIns="91425" anchor="ctr" anchorCtr="0">
            <a:noAutofit/>
          </a:bodyPr>
          <a:lstStyle/>
          <a:p>
            <a:pPr marL="0" indent="0" algn="just"/>
            <a:r>
              <a:rPr lang="el-GR" sz="1200" dirty="0">
                <a:latin typeface="Arial" pitchFamily="34" charset="0"/>
                <a:cs typeface="Arial" pitchFamily="34" charset="0"/>
              </a:rPr>
              <a:t>Λόγω του πολέμου, η Ουκρανία, ένας από τους μεγαλύτερους εξαγωγείς σιτηρών, υπέστη </a:t>
            </a:r>
            <a:r>
              <a:rPr lang="el-GR" sz="1200" b="1" dirty="0">
                <a:latin typeface="Arial" pitchFamily="34" charset="0"/>
                <a:cs typeface="Arial" pitchFamily="34" charset="0"/>
              </a:rPr>
              <a:t>δραματική μείωση των εξαγωγών της και η επίθεση οδήγησε σε περαιτέρω αύξηση των τιμών για τις αγορές.</a:t>
            </a:r>
          </a:p>
          <a:p>
            <a:pPr marL="0" indent="0" algn="just"/>
            <a:endParaRPr sz="1200">
              <a:solidFill>
                <a:schemeClr val="tx1"/>
              </a:solidFill>
              <a:latin typeface="Barlow Semi Condensed Medium" charset="0"/>
            </a:endParaRPr>
          </a:p>
        </p:txBody>
      </p:sp>
      <p:sp>
        <p:nvSpPr>
          <p:cNvPr id="2629" name="Google Shape;2629;p47"/>
          <p:cNvSpPr txBox="1">
            <a:spLocks noGrp="1"/>
          </p:cNvSpPr>
          <p:nvPr>
            <p:ph type="subTitle" idx="3"/>
          </p:nvPr>
        </p:nvSpPr>
        <p:spPr>
          <a:xfrm>
            <a:off x="642910" y="2857502"/>
            <a:ext cx="3094718" cy="685682"/>
          </a:xfrm>
          <a:prstGeom prst="rect">
            <a:avLst/>
          </a:prstGeom>
        </p:spPr>
        <p:txBody>
          <a:bodyPr spcFirstLastPara="1" wrap="square" lIns="91425" tIns="91425" rIns="91425" bIns="91425" anchor="ctr" anchorCtr="0">
            <a:noAutofit/>
          </a:bodyPr>
          <a:lstStyle/>
          <a:p>
            <a:pPr marL="0" lvl="0" indent="0" algn="just"/>
            <a:r>
              <a:rPr lang="el-GR" sz="1200" dirty="0"/>
              <a:t>Ενεργειακή εξάρτηση</a:t>
            </a:r>
            <a:endParaRPr sz="1200"/>
          </a:p>
        </p:txBody>
      </p:sp>
      <p:sp>
        <p:nvSpPr>
          <p:cNvPr id="2634" name="Google Shape;2634;p47"/>
          <p:cNvSpPr txBox="1">
            <a:spLocks noGrp="1"/>
          </p:cNvSpPr>
          <p:nvPr>
            <p:ph type="subTitle" idx="5"/>
          </p:nvPr>
        </p:nvSpPr>
        <p:spPr>
          <a:xfrm>
            <a:off x="571472" y="2714626"/>
            <a:ext cx="3198148" cy="1000132"/>
          </a:xfrm>
          <a:prstGeom prst="rect">
            <a:avLst/>
          </a:prstGeom>
        </p:spPr>
        <p:txBody>
          <a:bodyPr spcFirstLastPara="1" wrap="square" lIns="91425" tIns="91425" rIns="91425" bIns="91425" anchor="ctr" anchorCtr="0">
            <a:noAutofit/>
          </a:bodyPr>
          <a:lstStyle/>
          <a:p>
            <a:pPr marL="0" lvl="0" indent="0" algn="just"/>
            <a:r>
              <a:rPr lang="el-GR" sz="1200" dirty="0">
                <a:solidFill>
                  <a:schemeClr val="tx1"/>
                </a:solidFill>
              </a:rPr>
              <a:t>Πολιτική </a:t>
            </a:r>
            <a:r>
              <a:rPr lang="el-GR" sz="1200" dirty="0"/>
              <a:t>επίδραση – Περιπτώσεις Γεωργίας και Ρουμανίας)</a:t>
            </a:r>
          </a:p>
          <a:p>
            <a:pPr marL="0" indent="0" algn="just"/>
            <a:endParaRPr sz="1200">
              <a:solidFill>
                <a:schemeClr val="tx1"/>
              </a:solidFill>
              <a:latin typeface="Barlow Semi Condensed"/>
              <a:ea typeface="Barlow Semi Condensed"/>
              <a:cs typeface="Barlow Semi Condensed"/>
              <a:sym typeface="Barlow Semi Condensed"/>
            </a:endParaRPr>
          </a:p>
        </p:txBody>
      </p:sp>
      <p:grpSp>
        <p:nvGrpSpPr>
          <p:cNvPr id="30" name="Google Shape;2162;p39"/>
          <p:cNvGrpSpPr/>
          <p:nvPr/>
        </p:nvGrpSpPr>
        <p:grpSpPr>
          <a:xfrm>
            <a:off x="1571604" y="71420"/>
            <a:ext cx="1071570" cy="928694"/>
            <a:chOff x="3614228" y="234880"/>
            <a:chExt cx="1915500" cy="1915500"/>
          </a:xfrm>
        </p:grpSpPr>
        <p:sp>
          <p:nvSpPr>
            <p:cNvPr id="31"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4;p39"/>
            <p:cNvSpPr/>
            <p:nvPr/>
          </p:nvSpPr>
          <p:spPr>
            <a:xfrm>
              <a:off x="3869711" y="490401"/>
              <a:ext cx="1404000" cy="1404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32 - Ορθογώνιο"/>
          <p:cNvSpPr/>
          <p:nvPr/>
        </p:nvSpPr>
        <p:spPr>
          <a:xfrm>
            <a:off x="1643042" y="214296"/>
            <a:ext cx="928694" cy="691792"/>
          </a:xfrm>
          <a:prstGeom prst="rect">
            <a:avLst/>
          </a:prstGeom>
        </p:spPr>
        <p:txBody>
          <a:bodyPr wrap="square">
            <a:spAutoFit/>
          </a:bodyPr>
          <a:lstStyle/>
          <a:p>
            <a:pPr lvl="0" algn="ctr">
              <a:lnSpc>
                <a:spcPct val="115000"/>
              </a:lnSpc>
            </a:pPr>
            <a:r>
              <a:rPr lang="el-GR" sz="3600" dirty="0">
                <a:solidFill>
                  <a:schemeClr val="dk2"/>
                </a:solidFill>
                <a:latin typeface="Arial Black" pitchFamily="34" charset="0"/>
                <a:ea typeface="Abel"/>
                <a:cs typeface="Abel"/>
                <a:sym typeface="Abel"/>
              </a:rPr>
              <a:t>02</a:t>
            </a:r>
          </a:p>
        </p:txBody>
      </p:sp>
      <p:sp>
        <p:nvSpPr>
          <p:cNvPr id="27" name="26 - TextBox"/>
          <p:cNvSpPr txBox="1"/>
          <p:nvPr/>
        </p:nvSpPr>
        <p:spPr>
          <a:xfrm>
            <a:off x="785786" y="1142990"/>
            <a:ext cx="2595582" cy="307777"/>
          </a:xfrm>
          <a:prstGeom prst="rect">
            <a:avLst/>
          </a:prstGeom>
          <a:noFill/>
        </p:spPr>
        <p:txBody>
          <a:bodyPr wrap="none" rtlCol="0">
            <a:spAutoFit/>
          </a:bodyPr>
          <a:lstStyle/>
          <a:p>
            <a:r>
              <a:rPr lang="el-GR" b="1" u="sng" dirty="0"/>
              <a:t>Πόλεμος Ρωσίας-Ουκρανίας</a:t>
            </a:r>
          </a:p>
        </p:txBody>
      </p:sp>
      <p:grpSp>
        <p:nvGrpSpPr>
          <p:cNvPr id="28" name="Google Shape;2623;p47"/>
          <p:cNvGrpSpPr/>
          <p:nvPr/>
        </p:nvGrpSpPr>
        <p:grpSpPr>
          <a:xfrm>
            <a:off x="357158" y="2786064"/>
            <a:ext cx="3500462" cy="1143008"/>
            <a:chOff x="2771600" y="526920"/>
            <a:chExt cx="3480300" cy="1145100"/>
          </a:xfrm>
        </p:grpSpPr>
        <p:sp>
          <p:nvSpPr>
            <p:cNvPr id="29" name="Google Shape;2624;p47"/>
            <p:cNvSpPr/>
            <p:nvPr/>
          </p:nvSpPr>
          <p:spPr>
            <a:xfrm>
              <a:off x="2771600" y="526920"/>
              <a:ext cx="3480300" cy="11451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25;p47"/>
            <p:cNvSpPr/>
            <p:nvPr/>
          </p:nvSpPr>
          <p:spPr>
            <a:xfrm>
              <a:off x="2843038" y="598358"/>
              <a:ext cx="3324000" cy="985500"/>
            </a:xfrm>
            <a:prstGeom prst="roundRect">
              <a:avLst>
                <a:gd name="adj" fmla="val 16667"/>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36 - Δεξιό βέλος"/>
          <p:cNvSpPr/>
          <p:nvPr/>
        </p:nvSpPr>
        <p:spPr>
          <a:xfrm>
            <a:off x="4143372" y="1643056"/>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37 - Δεξιό βέλος"/>
          <p:cNvSpPr/>
          <p:nvPr/>
        </p:nvSpPr>
        <p:spPr>
          <a:xfrm>
            <a:off x="4214810" y="3214692"/>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45 - TextBox"/>
          <p:cNvSpPr txBox="1"/>
          <p:nvPr/>
        </p:nvSpPr>
        <p:spPr>
          <a:xfrm>
            <a:off x="5000628" y="1214428"/>
            <a:ext cx="3429024" cy="1015663"/>
          </a:xfrm>
          <a:prstGeom prst="rect">
            <a:avLst/>
          </a:prstGeom>
          <a:noFill/>
        </p:spPr>
        <p:txBody>
          <a:bodyPr wrap="square" rtlCol="0">
            <a:spAutoFit/>
          </a:bodyPr>
          <a:lstStyle/>
          <a:p>
            <a:pPr algn="just">
              <a:buClr>
                <a:schemeClr val="accent1"/>
              </a:buClr>
              <a:buSzPct val="68000"/>
            </a:pPr>
            <a:r>
              <a:rPr lang="el-GR" sz="1200" kern="1200" dirty="0">
                <a:solidFill>
                  <a:schemeClr val="dk2"/>
                </a:solidFill>
                <a:latin typeface="Arial" pitchFamily="34" charset="0"/>
                <a:ea typeface="Barlow Semi Condensed"/>
                <a:cs typeface="Arial" pitchFamily="34" charset="0"/>
                <a:sym typeface="Barlow Semi Condensed"/>
              </a:rPr>
              <a:t>Οι χώρες του Βορρά κατάφεραν να προσαρμοστούν στις αυξήσεις των τιμών, μέσω επιδοτήσεων και εσωτερικών μηχανισμών στήριξης, ενώ οι χώρες του Νότου αντιμετώπισαν λιμό και κοινωνική αναταραχή.</a:t>
            </a:r>
          </a:p>
        </p:txBody>
      </p:sp>
      <p:sp>
        <p:nvSpPr>
          <p:cNvPr id="47" name="46 - TextBox"/>
          <p:cNvSpPr txBox="1"/>
          <p:nvPr/>
        </p:nvSpPr>
        <p:spPr>
          <a:xfrm>
            <a:off x="785786" y="2857502"/>
            <a:ext cx="2714644" cy="307777"/>
          </a:xfrm>
          <a:prstGeom prst="rect">
            <a:avLst/>
          </a:prstGeom>
          <a:noFill/>
        </p:spPr>
        <p:txBody>
          <a:bodyPr wrap="square" rtlCol="0">
            <a:spAutoFit/>
          </a:bodyPr>
          <a:lstStyle/>
          <a:p>
            <a:pPr algn="ctr"/>
            <a:r>
              <a:rPr lang="el-GR" b="1" u="sng" dirty="0"/>
              <a:t>Ενεργειακή κρίση</a:t>
            </a:r>
          </a:p>
        </p:txBody>
      </p:sp>
      <p:sp>
        <p:nvSpPr>
          <p:cNvPr id="48" name="47 - TextBox"/>
          <p:cNvSpPr txBox="1"/>
          <p:nvPr/>
        </p:nvSpPr>
        <p:spPr>
          <a:xfrm>
            <a:off x="642910" y="3071816"/>
            <a:ext cx="2857520" cy="830997"/>
          </a:xfrm>
          <a:prstGeom prst="rect">
            <a:avLst/>
          </a:prstGeom>
          <a:noFill/>
        </p:spPr>
        <p:txBody>
          <a:bodyPr wrap="square" rtlCol="0">
            <a:spAutoFit/>
          </a:bodyPr>
          <a:lstStyle/>
          <a:p>
            <a:pPr algn="just">
              <a:buClr>
                <a:schemeClr val="accent1"/>
              </a:buClr>
              <a:buSzPct val="68000"/>
            </a:pPr>
            <a:r>
              <a:rPr lang="el-GR" sz="1200" kern="1200" dirty="0">
                <a:solidFill>
                  <a:schemeClr val="dk2"/>
                </a:solidFill>
                <a:latin typeface="Arial" pitchFamily="34" charset="0"/>
                <a:ea typeface="Barlow Semi Condensed"/>
                <a:cs typeface="Arial" pitchFamily="34" charset="0"/>
                <a:sym typeface="Barlow Semi Condensed"/>
              </a:rPr>
              <a:t>Η Ρωσία αξιοποιεί ως πολεμικό όπλο τη διακοπή του εφοδιασμού με αέριο και τη μείωση του εφοδιασμού πετρελαίου.</a:t>
            </a:r>
          </a:p>
        </p:txBody>
      </p:sp>
      <p:sp>
        <p:nvSpPr>
          <p:cNvPr id="49" name="48 - TextBox"/>
          <p:cNvSpPr txBox="1"/>
          <p:nvPr/>
        </p:nvSpPr>
        <p:spPr>
          <a:xfrm>
            <a:off x="5214942" y="2786064"/>
            <a:ext cx="3286148" cy="1015663"/>
          </a:xfrm>
          <a:prstGeom prst="rect">
            <a:avLst/>
          </a:prstGeom>
          <a:noFill/>
        </p:spPr>
        <p:txBody>
          <a:bodyPr wrap="square" rtlCol="0">
            <a:spAutoFit/>
          </a:bodyPr>
          <a:lstStyle/>
          <a:p>
            <a:pPr algn="just">
              <a:buClr>
                <a:schemeClr val="accent1"/>
              </a:buClr>
              <a:buSzPct val="68000"/>
            </a:pPr>
            <a:r>
              <a:rPr lang="el-GR" sz="1200" kern="1200" dirty="0">
                <a:solidFill>
                  <a:schemeClr val="dk2"/>
                </a:solidFill>
                <a:latin typeface="Arial" pitchFamily="34" charset="0"/>
                <a:ea typeface="Barlow Semi Condensed"/>
                <a:cs typeface="Arial" pitchFamily="34" charset="0"/>
                <a:sym typeface="Barlow Semi Condensed"/>
              </a:rPr>
              <a:t>Οι χώρες του Βορρά αναζήτησαν εναλλακτικές πηγές ενέργειας διατήρησαν κοινά αποθέματα ενέργειας, ενώ οι χώρες του Νότου έμειναν πίσω λόγω περιορισμένων πόρων.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7"/>
        <p:cNvGrpSpPr/>
        <p:nvPr/>
      </p:nvGrpSpPr>
      <p:grpSpPr>
        <a:xfrm>
          <a:off x="0" y="0"/>
          <a:ext cx="0" cy="0"/>
          <a:chOff x="0" y="0"/>
          <a:chExt cx="0" cy="0"/>
        </a:xfrm>
      </p:grpSpPr>
      <p:sp>
        <p:nvSpPr>
          <p:cNvPr id="3498" name="Google Shape;3498;p61"/>
          <p:cNvSpPr txBox="1">
            <a:spLocks noGrp="1"/>
          </p:cNvSpPr>
          <p:nvPr>
            <p:ph type="title"/>
          </p:nvPr>
        </p:nvSpPr>
        <p:spPr>
          <a:xfrm>
            <a:off x="428596" y="214296"/>
            <a:ext cx="8358246" cy="6429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3200" b="1" u="sng" dirty="0">
                <a:effectLst>
                  <a:outerShdw blurRad="38100" dist="38100" dir="2700000" algn="tl">
                    <a:srgbClr val="000000">
                      <a:alpha val="43137"/>
                    </a:srgbClr>
                  </a:outerShdw>
                </a:effectLst>
                <a:latin typeface="Bahnschrift Light" pitchFamily="34" charset="0"/>
              </a:rPr>
              <a:t>Πολιτικές Παρεμβάσεις &amp; Σφαίρα Επιρροής</a:t>
            </a:r>
            <a:endParaRPr sz="3200" b="1" u="sng">
              <a:effectLst>
                <a:outerShdw blurRad="38100" dist="38100" dir="2700000" algn="tl">
                  <a:srgbClr val="000000">
                    <a:alpha val="43137"/>
                  </a:srgbClr>
                </a:outerShdw>
              </a:effectLst>
              <a:latin typeface="Bahnschrift Light" pitchFamily="34" charset="0"/>
            </a:endParaRPr>
          </a:p>
        </p:txBody>
      </p:sp>
      <p:sp>
        <p:nvSpPr>
          <p:cNvPr id="3499" name="Google Shape;3499;p61"/>
          <p:cNvSpPr/>
          <p:nvPr/>
        </p:nvSpPr>
        <p:spPr>
          <a:xfrm>
            <a:off x="6000760" y="1142990"/>
            <a:ext cx="2676000" cy="3857652"/>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1"/>
          <p:cNvSpPr/>
          <p:nvPr/>
        </p:nvSpPr>
        <p:spPr>
          <a:xfrm>
            <a:off x="6215074" y="1357304"/>
            <a:ext cx="2305800" cy="3429024"/>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lvl="0" algn="ctr"/>
            <a:r>
              <a:rPr lang="el-GR" sz="950" b="1" dirty="0"/>
              <a:t>Εκλογές Ρουμανίας      Νοέμβριος 2024:</a:t>
            </a:r>
          </a:p>
          <a:p>
            <a:pPr algn="just">
              <a:buFont typeface="Wingdings" pitchFamily="2" charset="2"/>
              <a:buChar char="Ø"/>
            </a:pPr>
            <a:r>
              <a:rPr lang="el-GR" sz="950" dirty="0"/>
              <a:t>Στον πρώτο γύρο των προεδρικών εκλογών, προηγείται ο ακροδεξιός υποψήφιος Καλίν Γκεοργκέσκου, ο οποίος δεν διαθέτει καν κόμμα.</a:t>
            </a:r>
          </a:p>
          <a:p>
            <a:pPr algn="just">
              <a:buFont typeface="Wingdings" pitchFamily="2" charset="2"/>
              <a:buChar char="Ø"/>
            </a:pPr>
            <a:r>
              <a:rPr lang="el-GR" sz="950" dirty="0"/>
              <a:t>Επικρατούν έντονες διαμαρτυρίες και κατηγορίες για ρωσική ανάμιξη και νοθεία των εκλογών </a:t>
            </a:r>
          </a:p>
          <a:p>
            <a:pPr algn="just">
              <a:buFont typeface="Wingdings" pitchFamily="2" charset="2"/>
              <a:buChar char="Ø"/>
            </a:pPr>
            <a:r>
              <a:rPr lang="el-GR" sz="950" dirty="0"/>
              <a:t>6 Δεκεμβρίου: Το Συνταγματικό Δικαστήριο της Ρουμανίας ανακοινώνει την ακύρωση του αποτελέσματος του πρώτου γύρου προεδρικών εκλογών, λέγοντας ότι ολόκληρη η εκλογική διαδικασία θα πρέπει να ξαναγίνει από την αρχή, εν μέσω υποψιών για ρωσική ανάμιξη στις εκλογές.</a:t>
            </a:r>
          </a:p>
          <a:p>
            <a:pPr algn="just">
              <a:buFont typeface="Wingdings" pitchFamily="2" charset="2"/>
              <a:buChar char="Ø"/>
            </a:pPr>
            <a:r>
              <a:rPr lang="el-GR" sz="950" dirty="0"/>
              <a:t> Η Ρωσία αρνείται τις κατηγορίες – Ε.Ε. &amp; Η.Π.Α. εκδηλώνουν ανησυχίες </a:t>
            </a:r>
            <a:endParaRPr sz="950"/>
          </a:p>
        </p:txBody>
      </p:sp>
      <p:sp>
        <p:nvSpPr>
          <p:cNvPr id="3501" name="Google Shape;3501;p61"/>
          <p:cNvSpPr/>
          <p:nvPr/>
        </p:nvSpPr>
        <p:spPr>
          <a:xfrm>
            <a:off x="3143240" y="1142990"/>
            <a:ext cx="2714644" cy="3857652"/>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1"/>
          <p:cNvSpPr/>
          <p:nvPr/>
        </p:nvSpPr>
        <p:spPr>
          <a:xfrm>
            <a:off x="3357554" y="1357304"/>
            <a:ext cx="2305800" cy="3429024"/>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ctr"/>
            <a:r>
              <a:rPr lang="el-GR" sz="900" b="1" dirty="0"/>
              <a:t>Εκλογές Γεωργίας </a:t>
            </a:r>
          </a:p>
          <a:p>
            <a:pPr algn="ctr"/>
            <a:r>
              <a:rPr lang="el-GR" sz="900" b="1" dirty="0"/>
              <a:t>Οκτώβριος 2024:</a:t>
            </a:r>
          </a:p>
          <a:p>
            <a:pPr algn="just">
              <a:buFont typeface="Wingdings" pitchFamily="2" charset="2"/>
              <a:buChar char="Ø"/>
            </a:pPr>
            <a:r>
              <a:rPr lang="el-GR" sz="900" dirty="0"/>
              <a:t> Το φιλορωσικό κόμμα «Γεωργιανό Όνειρο» κερδίζει τις εκλογές.</a:t>
            </a:r>
          </a:p>
          <a:p>
            <a:pPr algn="just">
              <a:buFont typeface="Wingdings" pitchFamily="2" charset="2"/>
              <a:buChar char="Ø"/>
            </a:pPr>
            <a:r>
              <a:rPr lang="el-GR" sz="900" dirty="0"/>
              <a:t>Η φιλοδυτική αντιπολίτευση και η πρόεδρος της χώρας Σαλομέ Ζουραμπισβίλι καταγγέλλουν παρατυπίες στην εκλογική διαδικασία και επέμβαση της Ρωσίας.</a:t>
            </a:r>
          </a:p>
          <a:p>
            <a:pPr algn="just">
              <a:buFont typeface="Wingdings" pitchFamily="2" charset="2"/>
              <a:buChar char="Ø"/>
            </a:pPr>
            <a:r>
              <a:rPr lang="el-GR" sz="900" dirty="0"/>
              <a:t>Το κυβερνών φιλορωσικό κόμμα αναστέλλει κάθε διάλογο με τις Βρυξέλλες για την ένταξη της χώρας στην Ε.Ε. και απορρίπτει όλες τις ευρωπαϊκές επιχορηγήσεις.</a:t>
            </a:r>
          </a:p>
          <a:p>
            <a:pPr algn="just">
              <a:buFont typeface="Wingdings" pitchFamily="2" charset="2"/>
              <a:buChar char="Ø"/>
            </a:pPr>
            <a:r>
              <a:rPr lang="el-GR" sz="900" dirty="0"/>
              <a:t>Ο λαός ξεσπά σε διαδηλώσεις.</a:t>
            </a:r>
          </a:p>
          <a:p>
            <a:pPr algn="just">
              <a:buFont typeface="Wingdings" pitchFamily="2" charset="2"/>
              <a:buChar char="Ø"/>
            </a:pPr>
            <a:r>
              <a:rPr lang="el-GR" sz="900" dirty="0"/>
              <a:t> Η Ε.Ε. καταδικάζει τις παραβιάσεις των διεθνών προτύπων για ελεύθερες και δίκαιες εκλογές. Στο Ευρωπαϊκό Κοινοβούλιο κορυφαίοι ευρωβουλευτές επεσήμαναν επίσης παρατυπίες που εντοπίστηκαν από διεθνείς παρατηρητές και ζήτησαν τη δέουσα διερεύνηση των καταγγελιών για παραβιάσεις της νομοθεσίας.</a:t>
            </a:r>
          </a:p>
        </p:txBody>
      </p:sp>
      <p:sp>
        <p:nvSpPr>
          <p:cNvPr id="17" name="Google Shape;3501;p61"/>
          <p:cNvSpPr/>
          <p:nvPr/>
        </p:nvSpPr>
        <p:spPr>
          <a:xfrm>
            <a:off x="285720" y="1142990"/>
            <a:ext cx="2676000" cy="3786214"/>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02;p61"/>
          <p:cNvSpPr/>
          <p:nvPr/>
        </p:nvSpPr>
        <p:spPr>
          <a:xfrm>
            <a:off x="500034" y="1285866"/>
            <a:ext cx="2286016" cy="3500462"/>
          </a:xfrm>
          <a:prstGeom prst="roundRect">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lgn="just"/>
            <a:r>
              <a:rPr lang="el-GR" sz="1100" dirty="0"/>
              <a:t>Μπορούμε να εντοπίσουμε στη πολιτική σκηνή περιστατικά που υποδηλώνουν ότι ορισμένες χώρες, παρά τον διαχωρισμό τους από τη Ρωσία, εξακολουθούν να βρίσκονται στη σφαίρα επιρροής της. Η παρέμβαση της στα εσωτερικά ζητήματα άλλων χωρών αποτελεί σαφή ένδειξη του Ρωσικού Ιμπεριαλισμού, ωστόσο ο αντίκτυπος αυτών των παρεμβάσεων είναι εμφανής κυρίως στις εξελίξεις των διεθνών σχέσεων και όχι στη διεύρυνση του Χάσματος Βορρά-Νότου.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95" name="Google Shape;2195;p40"/>
          <p:cNvSpPr txBox="1">
            <a:spLocks noGrp="1"/>
          </p:cNvSpPr>
          <p:nvPr>
            <p:ph type="title"/>
          </p:nvPr>
        </p:nvSpPr>
        <p:spPr>
          <a:xfrm>
            <a:off x="2857488" y="214296"/>
            <a:ext cx="4572032" cy="9475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2400" u="sng" dirty="0">
                <a:effectLst>
                  <a:outerShdw blurRad="38100" dist="38100" dir="2700000" algn="tl">
                    <a:srgbClr val="000000">
                      <a:alpha val="43137"/>
                    </a:srgbClr>
                  </a:outerShdw>
                </a:effectLst>
                <a:latin typeface="Bahnschrift Light" pitchFamily="34" charset="0"/>
              </a:rPr>
              <a:t>Επιρροή στις διεθνείς σχέσεις</a:t>
            </a:r>
            <a:endParaRPr sz="3200" b="1" u="sng">
              <a:effectLst>
                <a:outerShdw blurRad="38100" dist="38100" dir="2700000" algn="tl">
                  <a:srgbClr val="000000">
                    <a:alpha val="43137"/>
                  </a:srgbClr>
                </a:outerShdw>
              </a:effectLst>
              <a:latin typeface="Bahnschrift Light" pitchFamily="34" charset="0"/>
            </a:endParaRPr>
          </a:p>
        </p:txBody>
      </p:sp>
      <p:sp>
        <p:nvSpPr>
          <p:cNvPr id="39" name="38 - Υπότιτλος"/>
          <p:cNvSpPr>
            <a:spLocks noGrp="1"/>
          </p:cNvSpPr>
          <p:nvPr>
            <p:ph type="subTitle" idx="1"/>
          </p:nvPr>
        </p:nvSpPr>
        <p:spPr>
          <a:xfrm>
            <a:off x="5143504" y="1785932"/>
            <a:ext cx="3357586" cy="428628"/>
          </a:xfrm>
        </p:spPr>
        <p:txBody>
          <a:bodyPr/>
          <a:lstStyle/>
          <a:p>
            <a:pPr algn="just"/>
            <a:r>
              <a:rPr lang="el-GR" b="1" dirty="0">
                <a:solidFill>
                  <a:schemeClr val="tx1"/>
                </a:solidFill>
                <a:latin typeface="Arial" pitchFamily="34" charset="0"/>
                <a:cs typeface="Arial" pitchFamily="34" charset="0"/>
              </a:rPr>
              <a:t>Ενίσχυση αντιπαραθέσεων</a:t>
            </a:r>
          </a:p>
          <a:p>
            <a:endParaRPr lang="el-GR" dirty="0"/>
          </a:p>
        </p:txBody>
      </p:sp>
      <p:sp>
        <p:nvSpPr>
          <p:cNvPr id="2197" name="Google Shape;2197;p40"/>
          <p:cNvSpPr txBox="1">
            <a:spLocks noGrp="1"/>
          </p:cNvSpPr>
          <p:nvPr>
            <p:ph type="subTitle" idx="2"/>
          </p:nvPr>
        </p:nvSpPr>
        <p:spPr>
          <a:xfrm>
            <a:off x="428596" y="1643056"/>
            <a:ext cx="3000396" cy="1285884"/>
          </a:xfrm>
          <a:prstGeom prst="rect">
            <a:avLst/>
          </a:prstGeom>
        </p:spPr>
        <p:txBody>
          <a:bodyPr spcFirstLastPara="1" wrap="square" lIns="91425" tIns="91425" rIns="91425" bIns="91425" anchor="t" anchorCtr="0">
            <a:noAutofit/>
          </a:bodyPr>
          <a:lstStyle/>
          <a:p>
            <a:pPr lvl="0">
              <a:lnSpc>
                <a:spcPct val="100000"/>
              </a:lnSpc>
              <a:buClr>
                <a:srgbClr val="FFAB40"/>
              </a:buClr>
              <a:buSzPts val="2800"/>
            </a:pPr>
            <a:r>
              <a:rPr lang="el-GR" sz="1600" b="1" dirty="0">
                <a:solidFill>
                  <a:schemeClr val="tx1"/>
                </a:solidFill>
                <a:latin typeface="Arial" pitchFamily="34" charset="0"/>
                <a:cs typeface="Arial" pitchFamily="34" charset="0"/>
              </a:rPr>
              <a:t>Έλλειψη εμπιστοσύνης μεταξύ των κρατών και υπονόμευση της Δημοκρατίας</a:t>
            </a:r>
          </a:p>
          <a:p>
            <a:pPr lvl="0" algn="l">
              <a:lnSpc>
                <a:spcPct val="100000"/>
              </a:lnSpc>
              <a:buClr>
                <a:srgbClr val="FFAB40"/>
              </a:buClr>
              <a:buSzPts val="2800"/>
            </a:pPr>
            <a:endParaRPr lang="en-US" b="1" dirty="0">
              <a:solidFill>
                <a:schemeClr val="tx1"/>
              </a:solidFill>
              <a:latin typeface="Arial" pitchFamily="34" charset="0"/>
              <a:cs typeface="Arial" pitchFamily="34" charset="0"/>
            </a:endParaRPr>
          </a:p>
          <a:p>
            <a:pPr marL="0" lvl="0" indent="0" algn="ctr" rtl="0">
              <a:spcBef>
                <a:spcPts val="0"/>
              </a:spcBef>
              <a:spcAft>
                <a:spcPts val="0"/>
              </a:spcAft>
              <a:buNone/>
            </a:pPr>
            <a:endParaRPr/>
          </a:p>
        </p:txBody>
      </p:sp>
      <p:sp>
        <p:nvSpPr>
          <p:cNvPr id="2199" name="Google Shape;2199;p40"/>
          <p:cNvSpPr txBox="1">
            <a:spLocks noGrp="1"/>
          </p:cNvSpPr>
          <p:nvPr>
            <p:ph type="subTitle" idx="3"/>
          </p:nvPr>
        </p:nvSpPr>
        <p:spPr>
          <a:xfrm>
            <a:off x="5000628" y="3357568"/>
            <a:ext cx="3571900" cy="714380"/>
          </a:xfrm>
          <a:prstGeom prst="rect">
            <a:avLst/>
          </a:prstGeom>
        </p:spPr>
        <p:txBody>
          <a:bodyPr spcFirstLastPara="1" wrap="square" lIns="91425" tIns="91425" rIns="91425" bIns="91425" anchor="t" anchorCtr="0">
            <a:noAutofit/>
          </a:bodyPr>
          <a:lstStyle/>
          <a:p>
            <a:pPr fontAlgn="t"/>
            <a:r>
              <a:rPr lang="el-GR" b="1" dirty="0">
                <a:solidFill>
                  <a:schemeClr val="tx1"/>
                </a:solidFill>
                <a:latin typeface="Arial" pitchFamily="34" charset="0"/>
                <a:cs typeface="Arial" pitchFamily="34" charset="0"/>
              </a:rPr>
              <a:t>Οικονομικές κυρώσεις και αντίμετρα που επιβαρύνουν όλες τις πλευρές</a:t>
            </a:r>
            <a:endParaRPr lang="el-GR" b="1" dirty="0">
              <a:solidFill>
                <a:schemeClr val="tx1"/>
              </a:solidFill>
              <a:latin typeface="Arial" pitchFamily="34" charset="0"/>
              <a:cs typeface="Arial" pitchFamily="34" charset="0"/>
              <a:sym typeface="Barlow Semi Condensed"/>
            </a:endParaRPr>
          </a:p>
        </p:txBody>
      </p:sp>
      <p:grpSp>
        <p:nvGrpSpPr>
          <p:cNvPr id="18" name="Google Shape;2162;p39"/>
          <p:cNvGrpSpPr/>
          <p:nvPr/>
        </p:nvGrpSpPr>
        <p:grpSpPr>
          <a:xfrm>
            <a:off x="1785918" y="142859"/>
            <a:ext cx="1071570" cy="1000132"/>
            <a:chOff x="3614228" y="234880"/>
            <a:chExt cx="1915500" cy="1915500"/>
          </a:xfrm>
        </p:grpSpPr>
        <p:sp>
          <p:nvSpPr>
            <p:cNvPr id="19"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4;p39"/>
            <p:cNvSpPr/>
            <p:nvPr/>
          </p:nvSpPr>
          <p:spPr>
            <a:xfrm>
              <a:off x="3869711" y="490401"/>
              <a:ext cx="1404000" cy="1404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20 - Ορθογώνιο"/>
          <p:cNvSpPr/>
          <p:nvPr/>
        </p:nvSpPr>
        <p:spPr>
          <a:xfrm>
            <a:off x="1857356" y="285734"/>
            <a:ext cx="928694" cy="977191"/>
          </a:xfrm>
          <a:prstGeom prst="rect">
            <a:avLst/>
          </a:prstGeom>
        </p:spPr>
        <p:txBody>
          <a:bodyPr wrap="square">
            <a:spAutoFit/>
          </a:bodyPr>
          <a:lstStyle/>
          <a:p>
            <a:pPr lvl="0" algn="ctr">
              <a:lnSpc>
                <a:spcPct val="115000"/>
              </a:lnSpc>
            </a:pPr>
            <a:r>
              <a:rPr lang="el-GR" sz="3600" dirty="0">
                <a:solidFill>
                  <a:schemeClr val="dk2"/>
                </a:solidFill>
                <a:latin typeface="Arial Black" pitchFamily="34" charset="0"/>
                <a:ea typeface="Abel"/>
                <a:cs typeface="Abel"/>
                <a:sym typeface="Abel"/>
              </a:rPr>
              <a:t>03</a:t>
            </a:r>
            <a:endParaRPr lang="el-GR" dirty="0">
              <a:solidFill>
                <a:schemeClr val="dk2"/>
              </a:solidFill>
              <a:latin typeface="Arial Black" pitchFamily="34" charset="0"/>
              <a:ea typeface="Abel"/>
              <a:cs typeface="Abel"/>
              <a:sym typeface="Abel"/>
            </a:endParaRPr>
          </a:p>
          <a:p>
            <a:pPr lvl="0" algn="ctr">
              <a:lnSpc>
                <a:spcPct val="115000"/>
              </a:lnSpc>
            </a:pPr>
            <a:endParaRPr lang="el-GR" dirty="0">
              <a:solidFill>
                <a:schemeClr val="dk2"/>
              </a:solidFill>
              <a:latin typeface="Arial Black" pitchFamily="34" charset="0"/>
              <a:ea typeface="Abel"/>
              <a:cs typeface="Abel"/>
              <a:sym typeface="Abel"/>
            </a:endParaRPr>
          </a:p>
        </p:txBody>
      </p:sp>
      <p:sp>
        <p:nvSpPr>
          <p:cNvPr id="22" name="Google Shape;13304;p76"/>
          <p:cNvSpPr/>
          <p:nvPr/>
        </p:nvSpPr>
        <p:spPr>
          <a:xfrm>
            <a:off x="1928794" y="1357304"/>
            <a:ext cx="340239" cy="340168"/>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3" name="Google Shape;13336;p76"/>
          <p:cNvGrpSpPr/>
          <p:nvPr/>
        </p:nvGrpSpPr>
        <p:grpSpPr>
          <a:xfrm>
            <a:off x="6500826" y="1357304"/>
            <a:ext cx="340608" cy="340168"/>
            <a:chOff x="5053900" y="2021500"/>
            <a:chExt cx="483750" cy="483125"/>
          </a:xfrm>
        </p:grpSpPr>
        <p:sp>
          <p:nvSpPr>
            <p:cNvPr id="24" name="Google Shape;13337;p7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13338;p7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13339;p7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13340;p7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13341;p7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13342;p7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13343;p7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 name="Google Shape;13344;p7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2" name="31 - Υπότιτλος"/>
          <p:cNvSpPr>
            <a:spLocks noGrp="1"/>
          </p:cNvSpPr>
          <p:nvPr>
            <p:ph type="subTitle" idx="4"/>
          </p:nvPr>
        </p:nvSpPr>
        <p:spPr>
          <a:xfrm>
            <a:off x="285720" y="3357568"/>
            <a:ext cx="3214710" cy="1079100"/>
          </a:xfrm>
        </p:spPr>
        <p:txBody>
          <a:bodyPr/>
          <a:lstStyle/>
          <a:p>
            <a:pPr algn="just"/>
            <a:r>
              <a:rPr lang="el-GR" b="1" dirty="0">
                <a:latin typeface="Arial" pitchFamily="34" charset="0"/>
                <a:cs typeface="Arial" pitchFamily="34" charset="0"/>
              </a:rPr>
              <a:t>    Για την Ευρώπη, τέτοιες πρακτικές σημαίνουν την απομάκρυνση από την Ευρωπαική Ολοκλήρωση</a:t>
            </a:r>
          </a:p>
        </p:txBody>
      </p:sp>
      <p:grpSp>
        <p:nvGrpSpPr>
          <p:cNvPr id="33" name="Google Shape;13336;p76"/>
          <p:cNvGrpSpPr/>
          <p:nvPr/>
        </p:nvGrpSpPr>
        <p:grpSpPr>
          <a:xfrm>
            <a:off x="1785918" y="3071816"/>
            <a:ext cx="340608" cy="340168"/>
            <a:chOff x="5053900" y="2021500"/>
            <a:chExt cx="483750" cy="483125"/>
          </a:xfrm>
        </p:grpSpPr>
        <p:sp>
          <p:nvSpPr>
            <p:cNvPr id="34" name="Google Shape;13337;p7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13338;p7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13339;p7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13340;p7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13341;p7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13342;p7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13343;p7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13344;p7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3" name="Google Shape;13304;p76"/>
          <p:cNvSpPr/>
          <p:nvPr/>
        </p:nvSpPr>
        <p:spPr>
          <a:xfrm>
            <a:off x="6715140" y="2928940"/>
            <a:ext cx="340239" cy="340168"/>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1"/>
          <p:cNvSpPr txBox="1">
            <a:spLocks noGrp="1"/>
          </p:cNvSpPr>
          <p:nvPr>
            <p:ph type="title"/>
          </p:nvPr>
        </p:nvSpPr>
        <p:spPr>
          <a:xfrm>
            <a:off x="714348" y="428610"/>
            <a:ext cx="5513518" cy="6429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2800" b="1" u="sng" dirty="0">
                <a:effectLst>
                  <a:outerShdw blurRad="38100" dist="38100" dir="2700000" algn="tl">
                    <a:srgbClr val="000000">
                      <a:alpha val="43137"/>
                    </a:srgbClr>
                  </a:outerShdw>
                </a:effectLst>
                <a:latin typeface="Bahnschrift Light" pitchFamily="34" charset="0"/>
              </a:rPr>
              <a:t>Συμπεράσματα-Ανακεφαλαίωση</a:t>
            </a:r>
            <a:br>
              <a:rPr lang="el-GR" b="1" u="sng" dirty="0">
                <a:effectLst>
                  <a:outerShdw blurRad="38100" dist="38100" dir="2700000" algn="tl">
                    <a:srgbClr val="000000">
                      <a:alpha val="43137"/>
                    </a:srgbClr>
                  </a:outerShdw>
                </a:effectLst>
                <a:latin typeface="Bahnschrift Light" pitchFamily="34" charset="0"/>
              </a:rPr>
            </a:br>
            <a:endParaRPr b="1" u="sng">
              <a:effectLst>
                <a:outerShdw blurRad="38100" dist="38100" dir="2700000" algn="tl">
                  <a:srgbClr val="000000">
                    <a:alpha val="43137"/>
                  </a:srgbClr>
                </a:outerShdw>
              </a:effectLst>
              <a:latin typeface="Bahnschrift Light" pitchFamily="34" charset="0"/>
            </a:endParaRPr>
          </a:p>
        </p:txBody>
      </p:sp>
      <p:sp>
        <p:nvSpPr>
          <p:cNvPr id="2932" name="Google Shape;2932;p51"/>
          <p:cNvSpPr txBox="1">
            <a:spLocks noGrp="1"/>
          </p:cNvSpPr>
          <p:nvPr>
            <p:ph type="subTitle" idx="1"/>
          </p:nvPr>
        </p:nvSpPr>
        <p:spPr>
          <a:xfrm>
            <a:off x="6286512" y="1285866"/>
            <a:ext cx="2643206" cy="8572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a:latin typeface="Arial" pitchFamily="34" charset="0"/>
                <a:cs typeface="Arial" pitchFamily="34" charset="0"/>
              </a:rPr>
              <a:t>Ο Ρωσικός Ιμπεριαλισμός, το Χάσμα και οι Διεθνείς Σχέσεις σήμερα</a:t>
            </a:r>
            <a:endParaRPr sz="1600">
              <a:latin typeface="Arial" pitchFamily="34" charset="0"/>
              <a:cs typeface="Arial" pitchFamily="34" charset="0"/>
            </a:endParaRPr>
          </a:p>
        </p:txBody>
      </p:sp>
      <p:sp>
        <p:nvSpPr>
          <p:cNvPr id="2931" name="Google Shape;2931;p51"/>
          <p:cNvSpPr txBox="1">
            <a:spLocks noGrp="1"/>
          </p:cNvSpPr>
          <p:nvPr>
            <p:ph type="subTitle" idx="2"/>
          </p:nvPr>
        </p:nvSpPr>
        <p:spPr>
          <a:xfrm>
            <a:off x="3000364" y="2285998"/>
            <a:ext cx="2643206"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a:latin typeface="Arial" pitchFamily="34" charset="0"/>
                <a:cs typeface="Arial" pitchFamily="34" charset="0"/>
              </a:rPr>
              <a:t>Ο Ρωσικός Ιμπεριαλισμός Ιστορικά</a:t>
            </a:r>
          </a:p>
        </p:txBody>
      </p:sp>
      <p:sp>
        <p:nvSpPr>
          <p:cNvPr id="2933" name="Google Shape;2933;p51"/>
          <p:cNvSpPr txBox="1">
            <a:spLocks noGrp="1"/>
          </p:cNvSpPr>
          <p:nvPr>
            <p:ph type="subTitle" idx="3"/>
          </p:nvPr>
        </p:nvSpPr>
        <p:spPr>
          <a:xfrm>
            <a:off x="214282" y="1357304"/>
            <a:ext cx="2286016" cy="7858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a:latin typeface="Arial" pitchFamily="34" charset="0"/>
                <a:cs typeface="Arial" pitchFamily="34" charset="0"/>
              </a:rPr>
              <a:t>Ο Ιμπεριαλισμός και το Χάσμα Βορρά Νότου</a:t>
            </a:r>
            <a:endParaRPr sz="1600">
              <a:latin typeface="Arial" pitchFamily="34" charset="0"/>
              <a:cs typeface="Arial" pitchFamily="34" charset="0"/>
            </a:endParaRPr>
          </a:p>
        </p:txBody>
      </p:sp>
      <p:sp>
        <p:nvSpPr>
          <p:cNvPr id="2934" name="Google Shape;2934;p51"/>
          <p:cNvSpPr txBox="1">
            <a:spLocks noGrp="1"/>
          </p:cNvSpPr>
          <p:nvPr>
            <p:ph type="subTitle" idx="4"/>
          </p:nvPr>
        </p:nvSpPr>
        <p:spPr>
          <a:xfrm>
            <a:off x="6215074" y="2071684"/>
            <a:ext cx="2714612" cy="135732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1100" dirty="0">
                <a:solidFill>
                  <a:schemeClr val="tx1"/>
                </a:solidFill>
                <a:latin typeface="Arial" pitchFamily="34" charset="0"/>
                <a:ea typeface="Barlow Semi Condensed"/>
                <a:cs typeface="Arial" pitchFamily="34" charset="0"/>
                <a:sym typeface="Barlow Semi Condensed"/>
              </a:rPr>
              <a:t>Ο  πόλεμος Ρωσίας – Ουκρανίας, η ενεργειακή και επισιτιστική κρίση, και οι παρεμβάσεις στα εσωτερικά ζητήματα ξένων χωρών είναι μερικά από τα παραδείγματα που πρέπει να συγκρατήσουμε για την επίδραση του Ρωσικού Ιμπεριαλισμού σήμερα.</a:t>
            </a:r>
          </a:p>
          <a:p>
            <a:pPr marL="0" lvl="0" indent="0" algn="just" rtl="0">
              <a:spcBef>
                <a:spcPts val="0"/>
              </a:spcBef>
              <a:spcAft>
                <a:spcPts val="0"/>
              </a:spcAft>
              <a:buNone/>
            </a:pPr>
            <a:r>
              <a:rPr lang="el-GR" sz="1100" dirty="0">
                <a:solidFill>
                  <a:schemeClr val="tx1"/>
                </a:solidFill>
                <a:latin typeface="Arial" pitchFamily="34" charset="0"/>
                <a:ea typeface="Barlow Semi Condensed"/>
                <a:cs typeface="Arial" pitchFamily="34" charset="0"/>
                <a:sym typeface="Barlow Semi Condensed"/>
              </a:rPr>
              <a:t> </a:t>
            </a:r>
            <a:endParaRPr sz="1100">
              <a:solidFill>
                <a:schemeClr val="tx1"/>
              </a:solidFill>
              <a:latin typeface="Arial" pitchFamily="34" charset="0"/>
              <a:ea typeface="Barlow Semi Condensed"/>
              <a:cs typeface="Arial" pitchFamily="34" charset="0"/>
              <a:sym typeface="Barlow Semi Condensed"/>
            </a:endParaRPr>
          </a:p>
        </p:txBody>
      </p:sp>
      <p:sp>
        <p:nvSpPr>
          <p:cNvPr id="2935" name="Google Shape;2935;p51"/>
          <p:cNvSpPr txBox="1">
            <a:spLocks noGrp="1"/>
          </p:cNvSpPr>
          <p:nvPr>
            <p:ph type="subTitle" idx="5"/>
          </p:nvPr>
        </p:nvSpPr>
        <p:spPr>
          <a:xfrm>
            <a:off x="3000364" y="2786064"/>
            <a:ext cx="2643206" cy="185738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1100" dirty="0">
                <a:solidFill>
                  <a:schemeClr val="tx1"/>
                </a:solidFill>
                <a:latin typeface="Arial" pitchFamily="34" charset="0"/>
                <a:cs typeface="Arial" pitchFamily="34" charset="0"/>
                <a:sym typeface="Barlow Semi Condensed"/>
              </a:rPr>
              <a:t>Από τη Ρωσική Αυτοκρατορία και τη Σοβιετική Ένωση, έως και τη Ρωσία σήμερα, ο Ρωσικός Ιμπεριαλισμός αποτελεί μία περίπτωση κλασσικής εφαρμογής της θεωρίας του ιμπεριαλισμού για το Χάσμα Βορρά-Νότου, από την οποία μπορούμε να αντλήσουμε ποικίλα παραδείγματα.</a:t>
            </a:r>
            <a:endParaRPr sz="1100">
              <a:solidFill>
                <a:schemeClr val="tx1"/>
              </a:solidFill>
              <a:latin typeface="Arial" pitchFamily="34" charset="0"/>
              <a:cs typeface="Arial" pitchFamily="34" charset="0"/>
              <a:sym typeface="Barlow Semi Condensed"/>
            </a:endParaRPr>
          </a:p>
        </p:txBody>
      </p:sp>
      <p:sp>
        <p:nvSpPr>
          <p:cNvPr id="2936" name="Google Shape;2936;p51"/>
          <p:cNvSpPr txBox="1">
            <a:spLocks noGrp="1"/>
          </p:cNvSpPr>
          <p:nvPr>
            <p:ph type="subTitle" idx="6"/>
          </p:nvPr>
        </p:nvSpPr>
        <p:spPr>
          <a:xfrm>
            <a:off x="214282" y="2000246"/>
            <a:ext cx="2214578" cy="185738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1100" dirty="0">
                <a:solidFill>
                  <a:schemeClr val="tx1"/>
                </a:solidFill>
                <a:latin typeface="Arial" pitchFamily="34" charset="0"/>
                <a:cs typeface="Arial" pitchFamily="34" charset="0"/>
              </a:rPr>
              <a:t>Οι θεωρίες του ιμπεριαλισμού εξηγούν το χάσμα Βορρά – Νότου, μέσω της αποικιοκρατίας, ωστόσο μπορούμε να εντοπίσουμε περισσότερους τρόπους στις διεθνείς σχέσεις σήμερα όπου ο Ιμπεριαλισμός μίας χώρας επηρεάζει τόσο το Χάσμα, όσο και τις διεθνείς σχέσεις</a:t>
            </a:r>
            <a:endParaRPr sz="1100">
              <a:solidFill>
                <a:schemeClr val="tx1"/>
              </a:solidFill>
              <a:latin typeface="Arial" pitchFamily="34" charset="0"/>
              <a:cs typeface="Arial" pitchFamily="34" charset="0"/>
              <a:sym typeface="Barlow Semi Condensed"/>
            </a:endParaRPr>
          </a:p>
        </p:txBody>
      </p:sp>
      <p:grpSp>
        <p:nvGrpSpPr>
          <p:cNvPr id="2739" name="Google Shape;2739;p51"/>
          <p:cNvGrpSpPr/>
          <p:nvPr/>
        </p:nvGrpSpPr>
        <p:grpSpPr>
          <a:xfrm>
            <a:off x="6429388" y="3429006"/>
            <a:ext cx="2714612" cy="1714494"/>
            <a:chOff x="277900" y="420125"/>
            <a:chExt cx="6852525" cy="4682425"/>
          </a:xfrm>
        </p:grpSpPr>
        <p:sp>
          <p:nvSpPr>
            <p:cNvPr id="2740" name="Google Shape;2740;p51"/>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1"/>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1"/>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1"/>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1"/>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1"/>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1"/>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1"/>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1"/>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1"/>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1"/>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1"/>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1"/>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1"/>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1"/>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1"/>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1"/>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1"/>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1"/>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1"/>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1"/>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1"/>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1"/>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1"/>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1"/>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1"/>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1"/>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1"/>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1"/>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1"/>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1"/>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1"/>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1"/>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1"/>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1"/>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1"/>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1"/>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1"/>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1"/>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1"/>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1"/>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1"/>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1"/>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1"/>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1"/>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1"/>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1"/>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1"/>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1"/>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1"/>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1"/>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1"/>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1"/>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1"/>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1"/>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1"/>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1"/>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1"/>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14947;p81"/>
          <p:cNvGrpSpPr/>
          <p:nvPr/>
        </p:nvGrpSpPr>
        <p:grpSpPr>
          <a:xfrm>
            <a:off x="0" y="4669619"/>
            <a:ext cx="416283" cy="473881"/>
            <a:chOff x="-20904875" y="2788575"/>
            <a:chExt cx="267775" cy="304825"/>
          </a:xfrm>
        </p:grpSpPr>
        <p:sp>
          <p:nvSpPr>
            <p:cNvPr id="235" name="Google Shape;14948;p81"/>
            <p:cNvSpPr/>
            <p:nvPr/>
          </p:nvSpPr>
          <p:spPr>
            <a:xfrm>
              <a:off x="-20904875" y="2788575"/>
              <a:ext cx="267775" cy="304825"/>
            </a:xfrm>
            <a:custGeom>
              <a:avLst/>
              <a:gdLst/>
              <a:ahLst/>
              <a:cxnLst/>
              <a:rect l="l" t="t" r="r" b="b"/>
              <a:pathLst>
                <a:path w="10711" h="12193" extrusionOk="0">
                  <a:moveTo>
                    <a:pt x="5294" y="725"/>
                  </a:moveTo>
                  <a:cubicBezTo>
                    <a:pt x="5483" y="725"/>
                    <a:pt x="5640" y="882"/>
                    <a:pt x="5640" y="1103"/>
                  </a:cubicBezTo>
                  <a:lnTo>
                    <a:pt x="5640" y="1166"/>
                  </a:lnTo>
                  <a:cubicBezTo>
                    <a:pt x="5640" y="1373"/>
                    <a:pt x="5803" y="1512"/>
                    <a:pt x="5977" y="1512"/>
                  </a:cubicBezTo>
                  <a:cubicBezTo>
                    <a:pt x="6068" y="1512"/>
                    <a:pt x="6163" y="1473"/>
                    <a:pt x="6239" y="1387"/>
                  </a:cubicBezTo>
                  <a:lnTo>
                    <a:pt x="6270" y="1355"/>
                  </a:lnTo>
                  <a:cubicBezTo>
                    <a:pt x="6341" y="1284"/>
                    <a:pt x="6429" y="1252"/>
                    <a:pt x="6514" y="1252"/>
                  </a:cubicBezTo>
                  <a:cubicBezTo>
                    <a:pt x="6695" y="1252"/>
                    <a:pt x="6869" y="1393"/>
                    <a:pt x="6869" y="1607"/>
                  </a:cubicBezTo>
                  <a:cubicBezTo>
                    <a:pt x="6869" y="1765"/>
                    <a:pt x="6774" y="1828"/>
                    <a:pt x="6711" y="1922"/>
                  </a:cubicBezTo>
                  <a:cubicBezTo>
                    <a:pt x="6459" y="2143"/>
                    <a:pt x="6617" y="2489"/>
                    <a:pt x="6932" y="2489"/>
                  </a:cubicBezTo>
                  <a:lnTo>
                    <a:pt x="7026" y="2489"/>
                  </a:lnTo>
                  <a:cubicBezTo>
                    <a:pt x="7215" y="2489"/>
                    <a:pt x="7373" y="2678"/>
                    <a:pt x="7373" y="2867"/>
                  </a:cubicBezTo>
                  <a:cubicBezTo>
                    <a:pt x="7373" y="3056"/>
                    <a:pt x="7215" y="3214"/>
                    <a:pt x="7026" y="3214"/>
                  </a:cubicBezTo>
                  <a:lnTo>
                    <a:pt x="6932" y="3214"/>
                  </a:lnTo>
                  <a:cubicBezTo>
                    <a:pt x="6774" y="3214"/>
                    <a:pt x="6648" y="3277"/>
                    <a:pt x="6617" y="3466"/>
                  </a:cubicBezTo>
                  <a:cubicBezTo>
                    <a:pt x="6585" y="3560"/>
                    <a:pt x="6585" y="3718"/>
                    <a:pt x="6711" y="3844"/>
                  </a:cubicBezTo>
                  <a:lnTo>
                    <a:pt x="6743" y="3875"/>
                  </a:lnTo>
                  <a:cubicBezTo>
                    <a:pt x="6806" y="3970"/>
                    <a:pt x="6869" y="4033"/>
                    <a:pt x="6869" y="4127"/>
                  </a:cubicBezTo>
                  <a:cubicBezTo>
                    <a:pt x="6869" y="4334"/>
                    <a:pt x="6693" y="4473"/>
                    <a:pt x="6518" y="4473"/>
                  </a:cubicBezTo>
                  <a:cubicBezTo>
                    <a:pt x="6427" y="4473"/>
                    <a:pt x="6335" y="4435"/>
                    <a:pt x="6270" y="4348"/>
                  </a:cubicBezTo>
                  <a:lnTo>
                    <a:pt x="6239" y="4316"/>
                  </a:lnTo>
                  <a:cubicBezTo>
                    <a:pt x="6156" y="4234"/>
                    <a:pt x="6063" y="4199"/>
                    <a:pt x="5976" y="4199"/>
                  </a:cubicBezTo>
                  <a:cubicBezTo>
                    <a:pt x="5797" y="4199"/>
                    <a:pt x="5640" y="4346"/>
                    <a:pt x="5640" y="4537"/>
                  </a:cubicBezTo>
                  <a:lnTo>
                    <a:pt x="5640" y="4632"/>
                  </a:lnTo>
                  <a:cubicBezTo>
                    <a:pt x="5640" y="4821"/>
                    <a:pt x="5483" y="4978"/>
                    <a:pt x="5294" y="4978"/>
                  </a:cubicBezTo>
                  <a:cubicBezTo>
                    <a:pt x="5073" y="4978"/>
                    <a:pt x="4916" y="4821"/>
                    <a:pt x="4916" y="4632"/>
                  </a:cubicBezTo>
                  <a:lnTo>
                    <a:pt x="4916" y="4537"/>
                  </a:lnTo>
                  <a:cubicBezTo>
                    <a:pt x="4958" y="4346"/>
                    <a:pt x="4801" y="4213"/>
                    <a:pt x="4626" y="4213"/>
                  </a:cubicBezTo>
                  <a:cubicBezTo>
                    <a:pt x="4541" y="4213"/>
                    <a:pt x="4452" y="4244"/>
                    <a:pt x="4380" y="4316"/>
                  </a:cubicBezTo>
                  <a:lnTo>
                    <a:pt x="4349" y="4348"/>
                  </a:lnTo>
                  <a:cubicBezTo>
                    <a:pt x="4270" y="4427"/>
                    <a:pt x="4175" y="4466"/>
                    <a:pt x="4081" y="4466"/>
                  </a:cubicBezTo>
                  <a:cubicBezTo>
                    <a:pt x="3986" y="4466"/>
                    <a:pt x="3892" y="4427"/>
                    <a:pt x="3813" y="4348"/>
                  </a:cubicBezTo>
                  <a:cubicBezTo>
                    <a:pt x="3655" y="4190"/>
                    <a:pt x="3655" y="4001"/>
                    <a:pt x="3813" y="3844"/>
                  </a:cubicBezTo>
                  <a:lnTo>
                    <a:pt x="3876" y="3812"/>
                  </a:lnTo>
                  <a:cubicBezTo>
                    <a:pt x="4096" y="3560"/>
                    <a:pt x="3939" y="3214"/>
                    <a:pt x="3624" y="3214"/>
                  </a:cubicBezTo>
                  <a:lnTo>
                    <a:pt x="3561" y="3214"/>
                  </a:lnTo>
                  <a:cubicBezTo>
                    <a:pt x="3340" y="3214"/>
                    <a:pt x="3183" y="3056"/>
                    <a:pt x="3183" y="2867"/>
                  </a:cubicBezTo>
                  <a:cubicBezTo>
                    <a:pt x="3183" y="2678"/>
                    <a:pt x="3340" y="2489"/>
                    <a:pt x="3561" y="2489"/>
                  </a:cubicBezTo>
                  <a:lnTo>
                    <a:pt x="3624" y="2489"/>
                  </a:lnTo>
                  <a:cubicBezTo>
                    <a:pt x="3939" y="2489"/>
                    <a:pt x="4096" y="2111"/>
                    <a:pt x="3876" y="1922"/>
                  </a:cubicBezTo>
                  <a:cubicBezTo>
                    <a:pt x="3813" y="1891"/>
                    <a:pt x="3718" y="1796"/>
                    <a:pt x="3718" y="1607"/>
                  </a:cubicBezTo>
                  <a:cubicBezTo>
                    <a:pt x="3718" y="1393"/>
                    <a:pt x="3892" y="1252"/>
                    <a:pt x="4063" y="1252"/>
                  </a:cubicBezTo>
                  <a:cubicBezTo>
                    <a:pt x="4144" y="1252"/>
                    <a:pt x="4225" y="1284"/>
                    <a:pt x="4286" y="1355"/>
                  </a:cubicBezTo>
                  <a:lnTo>
                    <a:pt x="4349" y="1387"/>
                  </a:lnTo>
                  <a:cubicBezTo>
                    <a:pt x="4424" y="1473"/>
                    <a:pt x="4515" y="1512"/>
                    <a:pt x="4602" y="1512"/>
                  </a:cubicBezTo>
                  <a:cubicBezTo>
                    <a:pt x="4767" y="1512"/>
                    <a:pt x="4916" y="1373"/>
                    <a:pt x="4916" y="1166"/>
                  </a:cubicBezTo>
                  <a:lnTo>
                    <a:pt x="4916" y="1103"/>
                  </a:lnTo>
                  <a:cubicBezTo>
                    <a:pt x="4916" y="882"/>
                    <a:pt x="5073" y="725"/>
                    <a:pt x="5294" y="725"/>
                  </a:cubicBezTo>
                  <a:close/>
                  <a:moveTo>
                    <a:pt x="757" y="5766"/>
                  </a:moveTo>
                  <a:lnTo>
                    <a:pt x="757" y="5766"/>
                  </a:lnTo>
                  <a:cubicBezTo>
                    <a:pt x="1482" y="5892"/>
                    <a:pt x="2647" y="6144"/>
                    <a:pt x="3120" y="6648"/>
                  </a:cubicBezTo>
                  <a:cubicBezTo>
                    <a:pt x="3624" y="7152"/>
                    <a:pt x="3624" y="7498"/>
                    <a:pt x="3340" y="7908"/>
                  </a:cubicBezTo>
                  <a:lnTo>
                    <a:pt x="2616" y="7152"/>
                  </a:lnTo>
                  <a:cubicBezTo>
                    <a:pt x="2537" y="7073"/>
                    <a:pt x="2442" y="7034"/>
                    <a:pt x="2348" y="7034"/>
                  </a:cubicBezTo>
                  <a:cubicBezTo>
                    <a:pt x="2253" y="7034"/>
                    <a:pt x="2159" y="7073"/>
                    <a:pt x="2080" y="7152"/>
                  </a:cubicBezTo>
                  <a:cubicBezTo>
                    <a:pt x="1923" y="7309"/>
                    <a:pt x="1923" y="7498"/>
                    <a:pt x="2080" y="7656"/>
                  </a:cubicBezTo>
                  <a:lnTo>
                    <a:pt x="2836" y="8412"/>
                  </a:lnTo>
                  <a:cubicBezTo>
                    <a:pt x="2695" y="8515"/>
                    <a:pt x="2554" y="8575"/>
                    <a:pt x="2401" y="8575"/>
                  </a:cubicBezTo>
                  <a:cubicBezTo>
                    <a:pt x="2176" y="8575"/>
                    <a:pt x="1925" y="8446"/>
                    <a:pt x="1608" y="8129"/>
                  </a:cubicBezTo>
                  <a:cubicBezTo>
                    <a:pt x="1135" y="7656"/>
                    <a:pt x="883" y="6490"/>
                    <a:pt x="757" y="5766"/>
                  </a:cubicBezTo>
                  <a:close/>
                  <a:moveTo>
                    <a:pt x="9893" y="6459"/>
                  </a:moveTo>
                  <a:cubicBezTo>
                    <a:pt x="9799" y="7183"/>
                    <a:pt x="9578" y="8381"/>
                    <a:pt x="9074" y="8853"/>
                  </a:cubicBezTo>
                  <a:cubicBezTo>
                    <a:pt x="8805" y="9123"/>
                    <a:pt x="8570" y="9287"/>
                    <a:pt x="8321" y="9287"/>
                  </a:cubicBezTo>
                  <a:cubicBezTo>
                    <a:pt x="8162" y="9287"/>
                    <a:pt x="7998" y="9221"/>
                    <a:pt x="7814" y="9074"/>
                  </a:cubicBezTo>
                  <a:lnTo>
                    <a:pt x="8570" y="8349"/>
                  </a:lnTo>
                  <a:cubicBezTo>
                    <a:pt x="8728" y="8192"/>
                    <a:pt x="8728" y="7971"/>
                    <a:pt x="8570" y="7814"/>
                  </a:cubicBezTo>
                  <a:cubicBezTo>
                    <a:pt x="8491" y="7735"/>
                    <a:pt x="8397" y="7695"/>
                    <a:pt x="8302" y="7695"/>
                  </a:cubicBezTo>
                  <a:cubicBezTo>
                    <a:pt x="8208" y="7695"/>
                    <a:pt x="8113" y="7735"/>
                    <a:pt x="8035" y="7814"/>
                  </a:cubicBezTo>
                  <a:lnTo>
                    <a:pt x="7278" y="8570"/>
                  </a:lnTo>
                  <a:cubicBezTo>
                    <a:pt x="7026" y="8192"/>
                    <a:pt x="7026" y="7814"/>
                    <a:pt x="7531" y="7309"/>
                  </a:cubicBezTo>
                  <a:cubicBezTo>
                    <a:pt x="8003" y="6837"/>
                    <a:pt x="9169" y="6553"/>
                    <a:pt x="9893" y="6459"/>
                  </a:cubicBezTo>
                  <a:close/>
                  <a:moveTo>
                    <a:pt x="5357" y="0"/>
                  </a:moveTo>
                  <a:cubicBezTo>
                    <a:pt x="4979" y="0"/>
                    <a:pt x="4601" y="221"/>
                    <a:pt x="4412" y="536"/>
                  </a:cubicBezTo>
                  <a:cubicBezTo>
                    <a:pt x="4313" y="500"/>
                    <a:pt x="4206" y="482"/>
                    <a:pt x="4097" y="482"/>
                  </a:cubicBezTo>
                  <a:cubicBezTo>
                    <a:pt x="3826" y="482"/>
                    <a:pt x="3543" y="594"/>
                    <a:pt x="3340" y="819"/>
                  </a:cubicBezTo>
                  <a:cubicBezTo>
                    <a:pt x="3088" y="1103"/>
                    <a:pt x="2962" y="1513"/>
                    <a:pt x="3088" y="1891"/>
                  </a:cubicBezTo>
                  <a:cubicBezTo>
                    <a:pt x="2710" y="2080"/>
                    <a:pt x="2521" y="2426"/>
                    <a:pt x="2521" y="2836"/>
                  </a:cubicBezTo>
                  <a:cubicBezTo>
                    <a:pt x="2521" y="3214"/>
                    <a:pt x="2773" y="3560"/>
                    <a:pt x="3088" y="3781"/>
                  </a:cubicBezTo>
                  <a:cubicBezTo>
                    <a:pt x="2962" y="4127"/>
                    <a:pt x="3057" y="4569"/>
                    <a:pt x="3340" y="4821"/>
                  </a:cubicBezTo>
                  <a:cubicBezTo>
                    <a:pt x="3549" y="5030"/>
                    <a:pt x="3844" y="5153"/>
                    <a:pt x="4123" y="5153"/>
                  </a:cubicBezTo>
                  <a:cubicBezTo>
                    <a:pt x="4223" y="5153"/>
                    <a:pt x="4320" y="5137"/>
                    <a:pt x="4412" y="5104"/>
                  </a:cubicBezTo>
                  <a:cubicBezTo>
                    <a:pt x="4538" y="5325"/>
                    <a:pt x="4758" y="5545"/>
                    <a:pt x="5010" y="5608"/>
                  </a:cubicBezTo>
                  <a:lnTo>
                    <a:pt x="5010" y="9483"/>
                  </a:lnTo>
                  <a:lnTo>
                    <a:pt x="3907" y="8381"/>
                  </a:lnTo>
                  <a:cubicBezTo>
                    <a:pt x="4538" y="7593"/>
                    <a:pt x="4380" y="6837"/>
                    <a:pt x="3655" y="6144"/>
                  </a:cubicBezTo>
                  <a:cubicBezTo>
                    <a:pt x="2773" y="5230"/>
                    <a:pt x="505" y="5041"/>
                    <a:pt x="410" y="5041"/>
                  </a:cubicBezTo>
                  <a:cubicBezTo>
                    <a:pt x="158" y="5041"/>
                    <a:pt x="1" y="5199"/>
                    <a:pt x="1" y="5419"/>
                  </a:cubicBezTo>
                  <a:cubicBezTo>
                    <a:pt x="1" y="5482"/>
                    <a:pt x="190" y="7751"/>
                    <a:pt x="1104" y="8696"/>
                  </a:cubicBezTo>
                  <a:cubicBezTo>
                    <a:pt x="1517" y="9091"/>
                    <a:pt x="1951" y="9312"/>
                    <a:pt x="2382" y="9312"/>
                  </a:cubicBezTo>
                  <a:cubicBezTo>
                    <a:pt x="2706" y="9312"/>
                    <a:pt x="3029" y="9187"/>
                    <a:pt x="3340" y="8916"/>
                  </a:cubicBezTo>
                  <a:lnTo>
                    <a:pt x="4979" y="10554"/>
                  </a:lnTo>
                  <a:lnTo>
                    <a:pt x="4979" y="11500"/>
                  </a:lnTo>
                  <a:lnTo>
                    <a:pt x="2490" y="11500"/>
                  </a:lnTo>
                  <a:cubicBezTo>
                    <a:pt x="2301" y="11500"/>
                    <a:pt x="2143" y="11657"/>
                    <a:pt x="2143" y="11846"/>
                  </a:cubicBezTo>
                  <a:cubicBezTo>
                    <a:pt x="2143" y="12035"/>
                    <a:pt x="2301" y="12193"/>
                    <a:pt x="2490" y="12193"/>
                  </a:cubicBezTo>
                  <a:lnTo>
                    <a:pt x="8192" y="12193"/>
                  </a:lnTo>
                  <a:cubicBezTo>
                    <a:pt x="8381" y="12193"/>
                    <a:pt x="8539" y="12035"/>
                    <a:pt x="8539" y="11846"/>
                  </a:cubicBezTo>
                  <a:cubicBezTo>
                    <a:pt x="8539" y="11657"/>
                    <a:pt x="8381" y="11500"/>
                    <a:pt x="8192" y="11500"/>
                  </a:cubicBezTo>
                  <a:lnTo>
                    <a:pt x="5703" y="11500"/>
                  </a:lnTo>
                  <a:lnTo>
                    <a:pt x="5703" y="11248"/>
                  </a:lnTo>
                  <a:lnTo>
                    <a:pt x="7342" y="9641"/>
                  </a:lnTo>
                  <a:cubicBezTo>
                    <a:pt x="7677" y="9909"/>
                    <a:pt x="8000" y="10034"/>
                    <a:pt x="8317" y="10034"/>
                  </a:cubicBezTo>
                  <a:cubicBezTo>
                    <a:pt x="8746" y="10034"/>
                    <a:pt x="9162" y="9805"/>
                    <a:pt x="9578" y="9389"/>
                  </a:cubicBezTo>
                  <a:cubicBezTo>
                    <a:pt x="10492" y="8507"/>
                    <a:pt x="10681" y="6238"/>
                    <a:pt x="10681" y="6144"/>
                  </a:cubicBezTo>
                  <a:cubicBezTo>
                    <a:pt x="10710" y="5910"/>
                    <a:pt x="10550" y="5731"/>
                    <a:pt x="10376" y="5731"/>
                  </a:cubicBezTo>
                  <a:cubicBezTo>
                    <a:pt x="10362" y="5731"/>
                    <a:pt x="10348" y="5732"/>
                    <a:pt x="10334" y="5734"/>
                  </a:cubicBezTo>
                  <a:cubicBezTo>
                    <a:pt x="10240" y="5734"/>
                    <a:pt x="8003" y="5923"/>
                    <a:pt x="7058" y="6837"/>
                  </a:cubicBezTo>
                  <a:cubicBezTo>
                    <a:pt x="6333" y="7561"/>
                    <a:pt x="6176" y="8286"/>
                    <a:pt x="6806" y="9074"/>
                  </a:cubicBezTo>
                  <a:lnTo>
                    <a:pt x="5703" y="10176"/>
                  </a:lnTo>
                  <a:lnTo>
                    <a:pt x="5703" y="5608"/>
                  </a:lnTo>
                  <a:cubicBezTo>
                    <a:pt x="5955" y="5545"/>
                    <a:pt x="6176" y="5356"/>
                    <a:pt x="6302" y="5104"/>
                  </a:cubicBezTo>
                  <a:cubicBezTo>
                    <a:pt x="6401" y="5140"/>
                    <a:pt x="6508" y="5158"/>
                    <a:pt x="6616" y="5158"/>
                  </a:cubicBezTo>
                  <a:cubicBezTo>
                    <a:pt x="6888" y="5158"/>
                    <a:pt x="7170" y="5046"/>
                    <a:pt x="7373" y="4821"/>
                  </a:cubicBezTo>
                  <a:cubicBezTo>
                    <a:pt x="7562" y="4632"/>
                    <a:pt x="7688" y="4348"/>
                    <a:pt x="7688" y="4096"/>
                  </a:cubicBezTo>
                  <a:cubicBezTo>
                    <a:pt x="7688" y="3970"/>
                    <a:pt x="7688" y="3875"/>
                    <a:pt x="7657" y="3781"/>
                  </a:cubicBezTo>
                  <a:cubicBezTo>
                    <a:pt x="8003" y="3560"/>
                    <a:pt x="8192" y="3214"/>
                    <a:pt x="8192" y="2836"/>
                  </a:cubicBezTo>
                  <a:cubicBezTo>
                    <a:pt x="8192" y="2426"/>
                    <a:pt x="7972" y="2080"/>
                    <a:pt x="7657" y="1891"/>
                  </a:cubicBezTo>
                  <a:cubicBezTo>
                    <a:pt x="7751" y="1513"/>
                    <a:pt x="7688" y="1103"/>
                    <a:pt x="7373" y="819"/>
                  </a:cubicBezTo>
                  <a:cubicBezTo>
                    <a:pt x="7164" y="610"/>
                    <a:pt x="6869" y="487"/>
                    <a:pt x="6590" y="487"/>
                  </a:cubicBezTo>
                  <a:cubicBezTo>
                    <a:pt x="6491" y="487"/>
                    <a:pt x="6393" y="503"/>
                    <a:pt x="6302" y="536"/>
                  </a:cubicBezTo>
                  <a:cubicBezTo>
                    <a:pt x="6113" y="189"/>
                    <a:pt x="5766" y="0"/>
                    <a:pt x="535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949;p81"/>
            <p:cNvSpPr/>
            <p:nvPr/>
          </p:nvSpPr>
          <p:spPr>
            <a:xfrm>
              <a:off x="-20788300" y="2842125"/>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040" y="1418"/>
                    <a:pt x="1418" y="1103"/>
                    <a:pt x="1418" y="725"/>
                  </a:cubicBezTo>
                  <a:cubicBezTo>
                    <a:pt x="1418" y="316"/>
                    <a:pt x="1103"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62;p39"/>
          <p:cNvGrpSpPr/>
          <p:nvPr/>
        </p:nvGrpSpPr>
        <p:grpSpPr>
          <a:xfrm>
            <a:off x="6858016" y="142858"/>
            <a:ext cx="1071570" cy="1000132"/>
            <a:chOff x="3614228" y="234880"/>
            <a:chExt cx="1915500" cy="1915500"/>
          </a:xfrm>
        </p:grpSpPr>
        <p:sp>
          <p:nvSpPr>
            <p:cNvPr id="206" name="Google Shape;2163;p39"/>
            <p:cNvSpPr/>
            <p:nvPr/>
          </p:nvSpPr>
          <p:spPr>
            <a:xfrm>
              <a:off x="3614228" y="234880"/>
              <a:ext cx="1915500" cy="191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4;p39"/>
            <p:cNvSpPr/>
            <p:nvPr/>
          </p:nvSpPr>
          <p:spPr>
            <a:xfrm>
              <a:off x="3869628" y="508523"/>
              <a:ext cx="1403999" cy="1404001"/>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209" name="208 - TextBox"/>
          <p:cNvSpPr txBox="1"/>
          <p:nvPr/>
        </p:nvSpPr>
        <p:spPr>
          <a:xfrm>
            <a:off x="7000892" y="357172"/>
            <a:ext cx="857256" cy="646331"/>
          </a:xfrm>
          <a:prstGeom prst="rect">
            <a:avLst/>
          </a:prstGeom>
          <a:noFill/>
        </p:spPr>
        <p:txBody>
          <a:bodyPr wrap="square" rtlCol="0">
            <a:spAutoFit/>
          </a:bodyPr>
          <a:lstStyle/>
          <a:p>
            <a:r>
              <a:rPr lang="el-GR" sz="3600" dirty="0">
                <a:solidFill>
                  <a:schemeClr val="tx1"/>
                </a:solidFill>
                <a:latin typeface="Arial Black" pitchFamily="34" charset="0"/>
                <a:ea typeface="Abel"/>
                <a:cs typeface="Abel"/>
                <a:sym typeface="Abel"/>
              </a:rPr>
              <a:t>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52" y="-71456"/>
            <a:ext cx="6500858" cy="428628"/>
          </a:xfrm>
        </p:spPr>
        <p:txBody>
          <a:bodyPr/>
          <a:lstStyle/>
          <a:p>
            <a:r>
              <a:rPr lang="el-GR" sz="3600" b="1" u="sng" dirty="0">
                <a:effectLst>
                  <a:outerShdw blurRad="38100" dist="38100" dir="2700000" algn="tl">
                    <a:srgbClr val="000000">
                      <a:alpha val="43137"/>
                    </a:srgbClr>
                  </a:outerShdw>
                </a:effectLst>
                <a:latin typeface="Bahnschrift Light" pitchFamily="34" charset="0"/>
              </a:rPr>
              <a:t>Βιβλιογραφία - Πηγές</a:t>
            </a:r>
          </a:p>
        </p:txBody>
      </p:sp>
      <p:sp>
        <p:nvSpPr>
          <p:cNvPr id="3" name="2 - Υπότιτλος"/>
          <p:cNvSpPr>
            <a:spLocks noGrp="1"/>
          </p:cNvSpPr>
          <p:nvPr>
            <p:ph type="subTitle" idx="1"/>
          </p:nvPr>
        </p:nvSpPr>
        <p:spPr>
          <a:xfrm>
            <a:off x="785786" y="642924"/>
            <a:ext cx="7500990" cy="4214842"/>
          </a:xfrm>
        </p:spPr>
        <p:txBody>
          <a:bodyPr/>
          <a:lstStyle/>
          <a:p>
            <a:pPr>
              <a:buFont typeface="Arial" pitchFamily="34" charset="0"/>
              <a:buChar char="•"/>
            </a:pPr>
            <a:r>
              <a:rPr lang="es-AR" sz="900" dirty="0">
                <a:latin typeface="Arial Black" pitchFamily="34" charset="0"/>
                <a:hlinkClick r:id="rId2"/>
              </a:rPr>
              <a:t>https://www.insider.gr/sites/default/files/styles/cover_image_725x500/public/2024-12/shutterstock_russia.jpg?itok=opYX0RPK</a:t>
            </a:r>
            <a:r>
              <a:rPr lang="el-GR" sz="900" dirty="0">
                <a:latin typeface="Arial Black" pitchFamily="34" charset="0"/>
              </a:rPr>
              <a:t> (ΕΙΚΟΝΑ 1)</a:t>
            </a:r>
          </a:p>
          <a:p>
            <a:pPr>
              <a:buFont typeface="Arial" pitchFamily="34" charset="0"/>
              <a:buChar char="•"/>
            </a:pPr>
            <a:endParaRPr lang="el-GR" sz="900" dirty="0">
              <a:latin typeface="Arial Black" pitchFamily="34" charset="0"/>
            </a:endParaRPr>
          </a:p>
          <a:p>
            <a:pPr>
              <a:buFont typeface="Arial" pitchFamily="34" charset="0"/>
              <a:buChar char="•"/>
            </a:pPr>
            <a:r>
              <a:rPr lang="es-AR" sz="900" dirty="0">
                <a:latin typeface="Arial Black" pitchFamily="34" charset="0"/>
                <a:hlinkClick r:id="rId3"/>
              </a:rPr>
              <a:t>https://commons.wikimedia.org/wiki/File:Russian_Empire_(orthographic_projection).svg</a:t>
            </a:r>
            <a:r>
              <a:rPr lang="el-GR" sz="900" dirty="0">
                <a:latin typeface="Arial Black" pitchFamily="34" charset="0"/>
              </a:rPr>
              <a:t> (ΕΙΚΟΝΑ 2)</a:t>
            </a:r>
          </a:p>
          <a:p>
            <a:pPr>
              <a:buFont typeface="Arial" pitchFamily="34" charset="0"/>
              <a:buChar char="•"/>
            </a:pPr>
            <a:endParaRPr lang="el-GR" sz="900" dirty="0">
              <a:latin typeface="Arial Black" pitchFamily="34" charset="0"/>
            </a:endParaRPr>
          </a:p>
          <a:p>
            <a:pPr>
              <a:buFont typeface="Arial" pitchFamily="34" charset="0"/>
              <a:buChar char="•"/>
            </a:pPr>
            <a:r>
              <a:rPr lang="en-US" sz="900" dirty="0">
                <a:latin typeface="Arial Black" pitchFamily="34" charset="0"/>
              </a:rPr>
              <a:t>Jon C. W. Pevehouse &amp; Joshua S. Goldstein</a:t>
            </a:r>
            <a:r>
              <a:rPr lang="el-GR" sz="900" dirty="0">
                <a:latin typeface="Arial Black" pitchFamily="34" charset="0"/>
              </a:rPr>
              <a:t>,</a:t>
            </a:r>
            <a:r>
              <a:rPr lang="en-US" sz="900" dirty="0">
                <a:latin typeface="Arial Black" pitchFamily="34" charset="0"/>
              </a:rPr>
              <a:t> </a:t>
            </a:r>
            <a:r>
              <a:rPr lang="el-GR" sz="900" dirty="0">
                <a:latin typeface="Arial Black" pitchFamily="34" charset="0"/>
              </a:rPr>
              <a:t>«Διεθνείς Σχέσεις», 12</a:t>
            </a:r>
            <a:r>
              <a:rPr lang="el-GR" sz="900" baseline="30000" dirty="0">
                <a:latin typeface="Arial Black" pitchFamily="34" charset="0"/>
              </a:rPr>
              <a:t>η</a:t>
            </a:r>
            <a:r>
              <a:rPr lang="el-GR" sz="900" dirty="0">
                <a:latin typeface="Arial Black" pitchFamily="34" charset="0"/>
              </a:rPr>
              <a:t> Έκδοση, Εκδόσεις ΤΖΙΟΛΑ, 2021, Κεφάλαιο 12 «Το χάσμα Βορρά-Νότου», σελ. 455-492</a:t>
            </a:r>
          </a:p>
          <a:p>
            <a:pPr>
              <a:buFont typeface="Arial" pitchFamily="34" charset="0"/>
              <a:buChar char="•"/>
            </a:pPr>
            <a:endParaRPr lang="el-GR" sz="900" dirty="0">
              <a:latin typeface="Arial Black" pitchFamily="34" charset="0"/>
            </a:endParaRPr>
          </a:p>
          <a:p>
            <a:pPr>
              <a:buFont typeface="Arial" pitchFamily="34" charset="0"/>
              <a:buChar char="•"/>
            </a:pPr>
            <a:r>
              <a:rPr lang="es-AR" sz="900" dirty="0">
                <a:latin typeface="Arial Black" pitchFamily="34" charset="0"/>
                <a:hlinkClick r:id="rId4"/>
              </a:rPr>
              <a:t>https://el.wikipedia.org/wiki/%CE%99%CE%BC%CF%80%CE%B5%CF%81%CE%B9%CE%B1%CE%BB%CE%B9%CF%83%CE%BC%CF%8C%CF%82</a:t>
            </a:r>
            <a:r>
              <a:rPr lang="el-GR" sz="900" dirty="0">
                <a:latin typeface="Arial Black" pitchFamily="34" charset="0"/>
              </a:rPr>
              <a:t> (Ορισμός Ιμπεριαλισμού)</a:t>
            </a:r>
          </a:p>
          <a:p>
            <a:pPr>
              <a:buFont typeface="Arial" pitchFamily="34" charset="0"/>
              <a:buChar char="•"/>
            </a:pPr>
            <a:endParaRPr lang="el-GR" sz="900" dirty="0">
              <a:latin typeface="Arial Black" pitchFamily="34" charset="0"/>
            </a:endParaRPr>
          </a:p>
          <a:p>
            <a:pPr>
              <a:buFont typeface="Arial" pitchFamily="34" charset="0"/>
              <a:buChar char="•"/>
            </a:pPr>
            <a:r>
              <a:rPr lang="en-US" sz="900" dirty="0">
                <a:latin typeface="Arial Black" pitchFamily="34" charset="0"/>
              </a:rPr>
              <a:t>Bryce, Viscount. “Religion as a Factor in the History of Empires.” The Journal of Roman Studies, vol. 5, 1915, pp. 1–22. JSTOR, </a:t>
            </a:r>
            <a:r>
              <a:rPr lang="en-US" sz="900" dirty="0">
                <a:latin typeface="Arial Black" pitchFamily="34" charset="0"/>
                <a:hlinkClick r:id="rId5"/>
              </a:rPr>
              <a:t>https://doi.org/10.2307/296289</a:t>
            </a:r>
            <a:endParaRPr lang="el-GR" sz="900" dirty="0">
              <a:latin typeface="Arial Black" pitchFamily="34" charset="0"/>
            </a:endParaRPr>
          </a:p>
          <a:p>
            <a:pPr>
              <a:buFont typeface="Arial" pitchFamily="34" charset="0"/>
              <a:buChar char="•"/>
            </a:pPr>
            <a:endParaRPr lang="el-GR" sz="900" dirty="0">
              <a:latin typeface="Arial Black" pitchFamily="34" charset="0"/>
            </a:endParaRPr>
          </a:p>
          <a:p>
            <a:pPr>
              <a:buFont typeface="Arial" pitchFamily="34" charset="0"/>
              <a:buChar char="•"/>
            </a:pPr>
            <a:r>
              <a:rPr lang="el-GR" sz="900" dirty="0">
                <a:latin typeface="Arial Black" pitchFamily="34" charset="0"/>
              </a:rPr>
              <a:t>Τσίρος Κωνσταντίνος, «ΕΝΕΡΓΕΙΑΚΗ ΑΣΦΑΛΕΙΑ ΚΑΙ ΣΧΕΣΕΙΣ ΕΕ – ΡΩΣΙΑΣ», Διατμηματικό Πρόγραμμα Μεταπτυχιακών Σπουδών στις Διεθνείς Σχέσεις και Ασφάλεια, Διπλωματική εργασία, Πανεπιστήμιο Μακεδονίας, Θεσσαλονίκη, Δεκέμβριος 2016, </a:t>
            </a:r>
            <a:r>
              <a:rPr lang="es-AR" sz="900" dirty="0">
                <a:latin typeface="Arial Black" pitchFamily="34" charset="0"/>
                <a:hlinkClick r:id="rId6"/>
              </a:rPr>
              <a:t>http://dspace.lib.uom.gr/handle/2159/19853</a:t>
            </a:r>
            <a:r>
              <a:rPr lang="el-GR" sz="900" dirty="0">
                <a:latin typeface="Arial Black" pitchFamily="34" charset="0"/>
              </a:rPr>
              <a:t> </a:t>
            </a:r>
          </a:p>
          <a:p>
            <a:pPr>
              <a:buFont typeface="Arial" pitchFamily="34" charset="0"/>
              <a:buChar char="•"/>
            </a:pPr>
            <a:endParaRPr lang="el-GR" sz="900" dirty="0">
              <a:latin typeface="Arial Black" pitchFamily="34" charset="0"/>
            </a:endParaRPr>
          </a:p>
          <a:p>
            <a:pPr>
              <a:buFont typeface="Arial" pitchFamily="34" charset="0"/>
              <a:buChar char="•"/>
            </a:pPr>
            <a:r>
              <a:rPr lang="es-AR" sz="900" dirty="0">
                <a:latin typeface="Arial Black" pitchFamily="34" charset="0"/>
                <a:hlinkClick r:id="rId7"/>
              </a:rPr>
              <a:t>https://commons.wikimedia.org/wiki/File:Union_of_Soviet_Socialist_Republics_(orthographic_projection).svg</a:t>
            </a:r>
            <a:r>
              <a:rPr lang="el-GR" sz="900" dirty="0">
                <a:latin typeface="Arial Black" pitchFamily="34" charset="0"/>
              </a:rPr>
              <a:t> (ΕΙΚΟΝΑ 3)</a:t>
            </a:r>
          </a:p>
          <a:p>
            <a:endParaRPr lang="el-GR" sz="900" dirty="0">
              <a:latin typeface="Arial Black" pitchFamily="34" charset="0"/>
            </a:endParaRPr>
          </a:p>
          <a:p>
            <a:pPr>
              <a:buFont typeface="Arial" pitchFamily="34" charset="0"/>
              <a:buChar char="•"/>
            </a:pPr>
            <a:r>
              <a:rPr lang="el-GR" sz="900" dirty="0">
                <a:latin typeface="Arial Black" pitchFamily="34" charset="0"/>
              </a:rPr>
              <a:t>Ευρωπαϊκό Συμβούλιο, «Πώς η εισβολή της Ρωσίας στην Ουκρανία επιδείνωσε περαιτέρω την παγκόσμια επισιτιστική κρίση», Ενημερωτικά Γραφήματα, Ιανουάριος 2024, </a:t>
            </a:r>
            <a:r>
              <a:rPr lang="es-AR" sz="900" dirty="0">
                <a:latin typeface="Arial Black" pitchFamily="34" charset="0"/>
                <a:hlinkClick r:id="rId8"/>
              </a:rPr>
              <a:t>https://www.consilium.europa.eu/el/infographics/how-the-russian-invasion-of-ukraine-has-further-aggravated-the-global-food-crisis/</a:t>
            </a:r>
            <a:r>
              <a:rPr lang="el-GR" sz="900" dirty="0">
                <a:latin typeface="Arial Black" pitchFamily="34" charset="0"/>
              </a:rPr>
              <a:t> </a:t>
            </a:r>
          </a:p>
          <a:p>
            <a:pPr>
              <a:buFont typeface="Arial" pitchFamily="34" charset="0"/>
              <a:buChar char="•"/>
            </a:pPr>
            <a:endParaRPr lang="el-GR" sz="900" dirty="0">
              <a:latin typeface="Arial Black" pitchFamily="34" charset="0"/>
            </a:endParaRPr>
          </a:p>
          <a:p>
            <a:pPr>
              <a:buFont typeface="Arial" pitchFamily="34" charset="0"/>
              <a:buChar char="•"/>
            </a:pPr>
            <a:endParaRPr lang="el-GR" sz="900" dirty="0">
              <a:latin typeface="Arial Black" pitchFamily="34" charset="0"/>
            </a:endParaRPr>
          </a:p>
        </p:txBody>
      </p:sp>
      <p:sp>
        <p:nvSpPr>
          <p:cNvPr id="11" name="10 - TextBox"/>
          <p:cNvSpPr txBox="1"/>
          <p:nvPr/>
        </p:nvSpPr>
        <p:spPr>
          <a:xfrm>
            <a:off x="6858016" y="4620280"/>
            <a:ext cx="2285984" cy="523220"/>
          </a:xfrm>
          <a:prstGeom prst="rect">
            <a:avLst/>
          </a:prstGeom>
          <a:noFill/>
        </p:spPr>
        <p:txBody>
          <a:bodyPr wrap="square" rtlCol="0">
            <a:spAutoFit/>
          </a:bodyPr>
          <a:lstStyle/>
          <a:p>
            <a:pPr algn="r"/>
            <a:r>
              <a:rPr lang="el-GR" dirty="0"/>
              <a:t>Λούζη Μιχαέλα</a:t>
            </a:r>
          </a:p>
          <a:p>
            <a:pPr algn="r"/>
            <a:r>
              <a:rPr lang="el-GR" dirty="0"/>
              <a:t>Δεκέμβριος 2024</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1484</TotalTime>
  <Words>2058</Words>
  <Application>Microsoft Macintosh PowerPoint</Application>
  <PresentationFormat>On-screen Show (16:9)</PresentationFormat>
  <Paragraphs>131</Paragraphs>
  <Slides>10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Fjalla One</vt:lpstr>
      <vt:lpstr>Wingdings 2</vt:lpstr>
      <vt:lpstr>Lucida Sans Unicode</vt:lpstr>
      <vt:lpstr>Wingdings 3</vt:lpstr>
      <vt:lpstr>Bahnschrift Light</vt:lpstr>
      <vt:lpstr>Abel</vt:lpstr>
      <vt:lpstr>Wingdings</vt:lpstr>
      <vt:lpstr>Barlow Semi Condensed</vt:lpstr>
      <vt:lpstr>Barlow Semi Condensed Medium</vt:lpstr>
      <vt:lpstr>Arial Black</vt:lpstr>
      <vt:lpstr>Arial</vt:lpstr>
      <vt:lpstr>Verdana</vt:lpstr>
      <vt:lpstr>Συγκέντρωση</vt:lpstr>
      <vt:lpstr>«Ρωσικός Ιμπεριαλισμός:                 Η επίδραση στις διεθνείς σχέσεις και στο Χάσμα Βορρά – Νότου»</vt:lpstr>
      <vt:lpstr>Εισαγωγή στον Ιμπεριαλισμό και στη Σχέση του με το Χάσμα Βορρά - Νότου</vt:lpstr>
      <vt:lpstr>Ιστορικές Εκφάνσεις Ρωσικού Ιμπεριαλισμού</vt:lpstr>
      <vt:lpstr>PowerPoint Presentation</vt:lpstr>
      <vt:lpstr>Σύγχρονη Εποχή &amp; Χάσμα Βορρά-Νότου</vt:lpstr>
      <vt:lpstr>Πολιτικές Παρεμβάσεις &amp; Σφαίρα Επιρροής</vt:lpstr>
      <vt:lpstr>Επιρροή στις διεθνείς σχέσεις</vt:lpstr>
      <vt:lpstr>Συμπεράσματα-Ανακεφαλαίωση </vt:lpstr>
      <vt:lpstr>Βιβλιογραφία - Πηγές</vt:lpstr>
      <vt:lpstr>Βιβλιογραφία - 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Ευρωπαϊκός Οργανισμός Περιβάλλοντος  (European Environment Agency - EEA)</dc:title>
  <cp:lastModifiedBy>Sofia Tipaldou</cp:lastModifiedBy>
  <cp:revision>39</cp:revision>
  <dcterms:modified xsi:type="dcterms:W3CDTF">2025-01-09T13:22:11Z</dcterms:modified>
</cp:coreProperties>
</file>