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558" autoAdjust="0"/>
  </p:normalViewPr>
  <p:slideViewPr>
    <p:cSldViewPr>
      <p:cViewPr varScale="1">
        <p:scale>
          <a:sx n="116" d="100"/>
          <a:sy n="116" d="100"/>
        </p:scale>
        <p:origin x="152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F670EC6-AFF9-4FC5-AB0F-3152DA73126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EA938AA-4B02-4E10-BEC0-5CC85DE0CDF6}" type="datetimeFigureOut">
              <a:rPr lang="el-GR" smtClean="0"/>
              <a:t>8/1/25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5F670EC6-AFF9-4FC5-AB0F-3152DA73126E}" type="slidenum">
              <a:rPr lang="el-GR" smtClean="0"/>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A938AA-4B02-4E10-BEC0-5CC85DE0CDF6}" type="datetimeFigureOut">
              <a:rPr lang="el-GR" smtClean="0"/>
              <a:t>8/1/25</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F670EC6-AFF9-4FC5-AB0F-3152DA73126E}" type="slidenum">
              <a:rPr lang="el-GR" smtClean="0"/>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a:t>Ισπανική Αποικιοκρατία, απαρχή τού Ιμπεριαλισμού 15</a:t>
            </a:r>
            <a:r>
              <a:rPr lang="el-GR" baseline="30000" dirty="0"/>
              <a:t>ος</a:t>
            </a:r>
            <a:r>
              <a:rPr lang="el-GR" dirty="0"/>
              <a:t>-16</a:t>
            </a:r>
            <a:r>
              <a:rPr lang="el-GR" baseline="30000" dirty="0"/>
              <a:t>ος</a:t>
            </a:r>
            <a:r>
              <a:rPr lang="el-GR" dirty="0"/>
              <a:t> αιώνας</a:t>
            </a:r>
          </a:p>
        </p:txBody>
      </p:sp>
      <p:pic>
        <p:nvPicPr>
          <p:cNvPr id="11268" name="Picture 4" descr="undefined"/>
          <p:cNvPicPr>
            <a:picLocks noChangeAspect="1" noChangeArrowheads="1"/>
          </p:cNvPicPr>
          <p:nvPr/>
        </p:nvPicPr>
        <p:blipFill>
          <a:blip r:embed="rId2"/>
          <a:srcRect/>
          <a:stretch>
            <a:fillRect/>
          </a:stretch>
        </p:blipFill>
        <p:spPr bwMode="auto">
          <a:xfrm>
            <a:off x="0" y="3374378"/>
            <a:ext cx="9144000" cy="3483621"/>
          </a:xfrm>
          <a:prstGeom prst="rect">
            <a:avLst/>
          </a:prstGeom>
          <a:noFill/>
        </p:spPr>
      </p:pic>
      <p:pic>
        <p:nvPicPr>
          <p:cNvPr id="11274" name="Picture 10" descr="Engraved Coin – Works – The Colonial Williamsburg Foundation"/>
          <p:cNvPicPr>
            <a:picLocks noChangeAspect="1" noChangeArrowheads="1"/>
          </p:cNvPicPr>
          <p:nvPr/>
        </p:nvPicPr>
        <p:blipFill>
          <a:blip r:embed="rId3"/>
          <a:srcRect/>
          <a:stretch>
            <a:fillRect/>
          </a:stretch>
        </p:blipFill>
        <p:spPr bwMode="auto">
          <a:xfrm>
            <a:off x="0" y="0"/>
            <a:ext cx="1490853" cy="1428760"/>
          </a:xfrm>
          <a:prstGeom prst="rect">
            <a:avLst/>
          </a:prstGeom>
          <a:noFill/>
        </p:spPr>
      </p:pic>
      <p:pic>
        <p:nvPicPr>
          <p:cNvPr id="11276" name="Picture 12" descr="Coat of Arms of Ferdinand the Catholic, Circa 1512 | Jaime Eguiguren Art &amp;  Antiques"/>
          <p:cNvPicPr>
            <a:picLocks noChangeAspect="1" noChangeArrowheads="1"/>
          </p:cNvPicPr>
          <p:nvPr/>
        </p:nvPicPr>
        <p:blipFill>
          <a:blip r:embed="rId4" cstate="print"/>
          <a:srcRect/>
          <a:stretch>
            <a:fillRect/>
          </a:stretch>
        </p:blipFill>
        <p:spPr bwMode="auto">
          <a:xfrm flipH="1">
            <a:off x="8215338" y="0"/>
            <a:ext cx="928662" cy="11554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Σας ευχαριστούμε για την προσοχή σας!</a:t>
            </a:r>
          </a:p>
        </p:txBody>
      </p:sp>
      <p:sp>
        <p:nvSpPr>
          <p:cNvPr id="3" name="2 - Θέση περιεχομένου"/>
          <p:cNvSpPr>
            <a:spLocks noGrp="1"/>
          </p:cNvSpPr>
          <p:nvPr>
            <p:ph idx="1"/>
          </p:nvPr>
        </p:nvSpPr>
        <p:spPr/>
        <p:txBody>
          <a:bodyPr>
            <a:normAutofit/>
          </a:bodyPr>
          <a:lstStyle/>
          <a:p>
            <a:pPr algn="ctr"/>
            <a:r>
              <a:rPr lang="el-GR" sz="4000" b="1" dirty="0"/>
              <a:t>Αριστείδης </a:t>
            </a:r>
            <a:r>
              <a:rPr lang="el-GR" sz="4000" b="1" dirty="0" err="1"/>
              <a:t>Ντούμας</a:t>
            </a:r>
            <a:endParaRPr lang="el-GR" sz="4000" b="1" dirty="0"/>
          </a:p>
          <a:p>
            <a:pPr algn="ctr"/>
            <a:r>
              <a:rPr lang="el-GR" sz="4000" b="1" dirty="0"/>
              <a:t>Χρήστος Δημήτριος Σιδέρης</a:t>
            </a:r>
          </a:p>
        </p:txBody>
      </p:sp>
      <p:pic>
        <p:nvPicPr>
          <p:cNvPr id="34818" name="Picture 2" descr="How 200 Conquistadors Conquered an Empire of 10 Million - On This Day"/>
          <p:cNvPicPr>
            <a:picLocks noChangeAspect="1" noChangeArrowheads="1"/>
          </p:cNvPicPr>
          <p:nvPr/>
        </p:nvPicPr>
        <p:blipFill>
          <a:blip r:embed="rId2"/>
          <a:srcRect/>
          <a:stretch>
            <a:fillRect/>
          </a:stretch>
        </p:blipFill>
        <p:spPr bwMode="auto">
          <a:xfrm>
            <a:off x="0" y="3373124"/>
            <a:ext cx="9144000" cy="34848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714488"/>
            <a:ext cx="6143668" cy="571496"/>
          </a:xfrm>
        </p:spPr>
        <p:txBody>
          <a:bodyPr>
            <a:normAutofit fontScale="90000"/>
          </a:bodyPr>
          <a:lstStyle/>
          <a:p>
            <a:pPr algn="ctr"/>
            <a:r>
              <a:rPr lang="el-GR" sz="3200" dirty="0"/>
              <a:t>Άλωση της Πόλης</a:t>
            </a:r>
            <a:br>
              <a:rPr lang="el-GR" sz="3200" dirty="0"/>
            </a:br>
            <a:r>
              <a:rPr lang="en-US" sz="3200" dirty="0"/>
              <a:t> 6 </a:t>
            </a:r>
            <a:r>
              <a:rPr lang="el-GR" sz="3200" dirty="0"/>
              <a:t>Απριλίου</a:t>
            </a:r>
            <a:r>
              <a:rPr lang="en-US" sz="3200" dirty="0"/>
              <a:t> – 29 </a:t>
            </a:r>
            <a:r>
              <a:rPr lang="el-GR" sz="3200" dirty="0"/>
              <a:t>Μαΐου</a:t>
            </a:r>
            <a:r>
              <a:rPr lang="en-US" sz="3200" dirty="0"/>
              <a:t> 1453</a:t>
            </a:r>
            <a:endParaRPr lang="el-GR" sz="3200" dirty="0"/>
          </a:p>
        </p:txBody>
      </p:sp>
      <p:pic>
        <p:nvPicPr>
          <p:cNvPr id="4" name="Picture 2" descr="https://upload.wikimedia.org/wikipedia/commons/6/65/MoldovitaConstantinople.jpg"/>
          <p:cNvPicPr>
            <a:picLocks noChangeAspect="1" noChangeArrowheads="1"/>
          </p:cNvPicPr>
          <p:nvPr/>
        </p:nvPicPr>
        <p:blipFill>
          <a:blip r:embed="rId2" cstate="print"/>
          <a:srcRect/>
          <a:stretch>
            <a:fillRect/>
          </a:stretch>
        </p:blipFill>
        <p:spPr bwMode="auto">
          <a:xfrm>
            <a:off x="5357818" y="0"/>
            <a:ext cx="3786182" cy="2713540"/>
          </a:xfrm>
          <a:prstGeom prst="rect">
            <a:avLst/>
          </a:prstGeom>
          <a:noFill/>
        </p:spPr>
      </p:pic>
      <p:sp>
        <p:nvSpPr>
          <p:cNvPr id="5" name="4 - Ορθογώνιο"/>
          <p:cNvSpPr/>
          <p:nvPr/>
        </p:nvSpPr>
        <p:spPr>
          <a:xfrm>
            <a:off x="0" y="2500306"/>
            <a:ext cx="9144000" cy="900246"/>
          </a:xfrm>
          <a:prstGeom prst="rect">
            <a:avLst/>
          </a:prstGeom>
        </p:spPr>
        <p:txBody>
          <a:bodyPr wrap="square">
            <a:spAutoFit/>
          </a:bodyPr>
          <a:lstStyle/>
          <a:p>
            <a:r>
              <a:rPr lang="el-GR" sz="1050" b="1" dirty="0"/>
              <a:t>Αναζήτηση νέων δρόμων για το εμπόριο</a:t>
            </a:r>
          </a:p>
          <a:p>
            <a:r>
              <a:rPr lang="el-GR" sz="1050" dirty="0"/>
              <a:t>Με την κατάληψη της Κωνσταντινούπολης από τους Οθωμανούς, η Δυτική Ευρώπη έχασε την πρόσβαση στους παραδοσιακούς εμπορικούς δρόμους που οδηγούσαν στην Ασία. Η Οθωμανική αυτοκρατορία περιόρισε την ελεύθερη κίνηση του εμπορίου μέσω της Μεσογείου και της Μαύρης Θάλασσας. Αυτό ώθησε τις χώρες της Δυτικής Ευρώπης, όπως η Πορτογαλία και η Ισπανία, να αναζητήσουν νέες εμπορικές διαδρομές προς την Ανατολή. Το αποτέλεσμα ήταν η εντατικοποίηση των θαλάσσιων εξερευνήσεων, όπως η ανακάλυψη νέων θαλάσσιων δρόμων προς την Ινδία και την Αμερική.</a:t>
            </a:r>
          </a:p>
        </p:txBody>
      </p:sp>
      <p:sp>
        <p:nvSpPr>
          <p:cNvPr id="6" name="5 - Ορθογώνιο"/>
          <p:cNvSpPr/>
          <p:nvPr/>
        </p:nvSpPr>
        <p:spPr>
          <a:xfrm>
            <a:off x="0" y="3357562"/>
            <a:ext cx="9144000" cy="900246"/>
          </a:xfrm>
          <a:prstGeom prst="rect">
            <a:avLst/>
          </a:prstGeom>
        </p:spPr>
        <p:txBody>
          <a:bodyPr wrap="square">
            <a:spAutoFit/>
          </a:bodyPr>
          <a:lstStyle/>
          <a:p>
            <a:r>
              <a:rPr lang="el-GR" sz="1050" b="1" dirty="0"/>
              <a:t>Ανάγκη για νέες πηγές πλούτου</a:t>
            </a:r>
          </a:p>
          <a:p>
            <a:r>
              <a:rPr lang="el-GR" sz="1050" dirty="0"/>
              <a:t>Η Άλωση της Κωνσταντινούπολης σηματοδότησε και την πλήρη επικράτηση του Ισλάμ στην περιοχή, γεγονός που απέκλεισε τις δυτικές δυνάμεις από την εκμετάλλευση των πλούσιων εμπορικών αγορών της Ανατολής. Αυτό δημιούργησε την ανάγκη για τη δημιουργία νέων πηγών πλούτου, καθώς οι οικονομικές δυνατότητες των ευρωπαϊκών κρατών </a:t>
            </a:r>
            <a:r>
              <a:rPr lang="el-GR" sz="1050" dirty="0" err="1"/>
              <a:t>εξαρτώνταν</a:t>
            </a:r>
            <a:r>
              <a:rPr lang="el-GR" sz="1050" dirty="0"/>
              <a:t> σε μεγάλο βαθμό από το εμπόριο με την Ανατολή. Η ανάγκη για εξόρυξη πλούτου από νέες περιοχές οδήγησε στην αποικιοκρατική επέκταση.</a:t>
            </a:r>
          </a:p>
        </p:txBody>
      </p:sp>
      <p:sp>
        <p:nvSpPr>
          <p:cNvPr id="7" name="6 - Ορθογώνιο"/>
          <p:cNvSpPr/>
          <p:nvPr/>
        </p:nvSpPr>
        <p:spPr>
          <a:xfrm>
            <a:off x="0" y="4214818"/>
            <a:ext cx="9144000" cy="2031325"/>
          </a:xfrm>
          <a:prstGeom prst="rect">
            <a:avLst/>
          </a:prstGeom>
        </p:spPr>
        <p:txBody>
          <a:bodyPr wrap="square">
            <a:spAutoFit/>
          </a:bodyPr>
          <a:lstStyle/>
          <a:p>
            <a:r>
              <a:rPr lang="el-GR" sz="1050" b="1" dirty="0"/>
              <a:t>Ενίσχυση των θαλάσσιων δυνάμεων</a:t>
            </a:r>
          </a:p>
          <a:p>
            <a:r>
              <a:rPr lang="el-GR" sz="1050" dirty="0"/>
              <a:t>Η πτώση της Κωνσταντινούπολης και η άνοδος των Οθωμανών δημιούργησαν μια ισχυρή θαλάσσια δύναμη στη Μεσόγειο, γεγονός που ενίσχυσε την ανάγκη των δυτικών κρατών για θαλάσσια ισχύ. Οι χώρες όπως η Πορτογαλία και η Ισπανία, με στόχο την εξασφάλιση ελεύθερης πρόσβασης σε εμπορικές οδούς, άρχισαν να επενδύουν σε νέες ναυτικές τεχνολογίες και να στέλνουν αποστολές σε μακρινές περιοχές του κόσμου, οδηγώντας στη δημιουργία αποικιών.</a:t>
            </a:r>
          </a:p>
          <a:p>
            <a:r>
              <a:rPr lang="el-GR" sz="1050" b="1" dirty="0"/>
              <a:t>Ανάδειξη νέων δυναμικών αποικιακών δυνάμεων</a:t>
            </a:r>
          </a:p>
          <a:p>
            <a:r>
              <a:rPr lang="el-GR" sz="1050" dirty="0"/>
              <a:t>Με την αναζήτηση νέων εμπορικών δρόμων και τη διεύρυνση των ναυτικών εξερευνήσεων, η Ισπανία και η Πορτογαλία έγιναν οι πρώτες μεγάλες αποικιακές δυνάμεις της Δυτικής Ευρώπης. Η ανακάλυψη της Αμερικής από τον Χριστόφορο Κολόμβο το 1492, που έγινε με την υποστήριξη της Ισπανίας, και οι θαλάσσιες αποστολές προς την Ινδία από την Πορτογαλία ενίσχυσαν τις αποικιακές φιλοδοξίες και τη δημιουργία αποικιών σε νέες ηπείρους.</a:t>
            </a:r>
          </a:p>
          <a:p>
            <a:r>
              <a:rPr lang="el-GR" sz="1050" b="1" dirty="0"/>
              <a:t>Συμπέρασμα</a:t>
            </a:r>
          </a:p>
          <a:p>
            <a:r>
              <a:rPr lang="el-GR" sz="1050" dirty="0"/>
              <a:t>Η Άλωση της Κωνσταντινούπολης ήταν καθοριστική για την κατεύθυνση των εξελίξεων στην Ευρώπη και συνέβαλε στην αρχή της αποικιοκρατίας της Δυτικής Ευρώπης, καθώς ώθησε τις ευρωπαϊκές χώρες να βρουν νέες εμπορικές οδούς και πηγές πλούτου. Η αναζήτηση νέων περιοχών για εκμετάλλευση, σε συνδυασμό με την πνευματική και τεχνολογική άνθιση της Αναγέννησης, δημιούργησε τις συνθήκες για την αποικιοκρατική επέκταση.</a:t>
            </a:r>
          </a:p>
        </p:txBody>
      </p:sp>
      <p:pic>
        <p:nvPicPr>
          <p:cNvPr id="28674" name="Picture 2" descr="https://upload.wikimedia.org/wikipedia/commons/thumb/f/f1/Siege_constantinople_bnf_fr2691.jpg/260px-Siege_constantinople_bnf_fr2691.jpg"/>
          <p:cNvPicPr>
            <a:picLocks noChangeAspect="1" noChangeArrowheads="1"/>
          </p:cNvPicPr>
          <p:nvPr/>
        </p:nvPicPr>
        <p:blipFill>
          <a:blip r:embed="rId3"/>
          <a:srcRect/>
          <a:stretch>
            <a:fillRect/>
          </a:stretch>
        </p:blipFill>
        <p:spPr bwMode="auto">
          <a:xfrm>
            <a:off x="0" y="0"/>
            <a:ext cx="2643206" cy="1428736"/>
          </a:xfrm>
          <a:prstGeom prst="rect">
            <a:avLst/>
          </a:prstGeom>
          <a:noFill/>
        </p:spPr>
      </p:pic>
      <p:pic>
        <p:nvPicPr>
          <p:cNvPr id="28676" name="Picture 4" descr="https://upload.wikimedia.org/wikipedia/commons/thumb/7/7d/162_-_Constantine_XI_Palaiologos_%28Mutinensis_-_color%29.png/220px-162_-_Constantine_XI_Palaiologos_%28Mutinensis_-_color%29.png"/>
          <p:cNvPicPr>
            <a:picLocks noChangeAspect="1" noChangeArrowheads="1"/>
          </p:cNvPicPr>
          <p:nvPr/>
        </p:nvPicPr>
        <p:blipFill>
          <a:blip r:embed="rId4"/>
          <a:srcRect/>
          <a:stretch>
            <a:fillRect/>
          </a:stretch>
        </p:blipFill>
        <p:spPr bwMode="auto">
          <a:xfrm>
            <a:off x="3357554" y="0"/>
            <a:ext cx="1357322" cy="14287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0"/>
            <a:ext cx="9144000" cy="6878806"/>
          </a:xfrm>
          <a:prstGeom prst="rect">
            <a:avLst/>
          </a:prstGeom>
        </p:spPr>
        <p:txBody>
          <a:bodyPr wrap="square">
            <a:spAutoFit/>
          </a:bodyPr>
          <a:lstStyle/>
          <a:p>
            <a:endParaRPr lang="el-GR" sz="1050" dirty="0"/>
          </a:p>
          <a:p>
            <a:endParaRPr lang="el-GR" sz="1050" dirty="0"/>
          </a:p>
          <a:p>
            <a:endParaRPr lang="el-GR" sz="1050" dirty="0"/>
          </a:p>
          <a:p>
            <a:endParaRPr lang="el-GR"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r>
              <a:rPr lang="el-GR" sz="1050" dirty="0"/>
              <a:t>Η </a:t>
            </a:r>
            <a:r>
              <a:rPr lang="el-GR" sz="1050" b="1" dirty="0"/>
              <a:t>Επανάκτηση της Ιβηρικής Χερσονήσου</a:t>
            </a:r>
            <a:r>
              <a:rPr lang="el-GR" sz="1050" dirty="0"/>
              <a:t> (ή </a:t>
            </a:r>
            <a:r>
              <a:rPr lang="el-GR" sz="1050" b="1" dirty="0" err="1"/>
              <a:t>Reconquista</a:t>
            </a:r>
            <a:r>
              <a:rPr lang="el-GR" sz="1050" dirty="0"/>
              <a:t>) αναφέρεται στην μακρά διαδικασία </a:t>
            </a:r>
            <a:r>
              <a:rPr lang="el-GR" sz="1050" dirty="0" err="1"/>
              <a:t>επανακατάκτησης</a:t>
            </a:r>
            <a:r>
              <a:rPr lang="el-GR" sz="1050" dirty="0"/>
              <a:t> των εδαφών της Ιβηρικής Χερσονήσου από τους Χριστιανούς, που είχαν καταληφθεί από τους Μουσουλμάνους, οι οποίοι είχαν εισβάλει και κυριεύσει μεγάλα τμήματα της περιοχής από τον 8ο αιώνα.</a:t>
            </a:r>
          </a:p>
          <a:p>
            <a:r>
              <a:rPr lang="el-GR" sz="1050" dirty="0"/>
              <a:t>Η ένωση της Καστίλλης με το </a:t>
            </a:r>
            <a:r>
              <a:rPr lang="el-GR" sz="1050" dirty="0" err="1"/>
              <a:t>Αραγόνιο</a:t>
            </a:r>
            <a:r>
              <a:rPr lang="el-GR" sz="1050" dirty="0"/>
              <a:t> Βασίλειο το 1469 μέσω του γάμου των Ισαβέλλας της Καστίλλης και Φερδινάνδου του </a:t>
            </a:r>
            <a:r>
              <a:rPr lang="el-GR" sz="1050" dirty="0" err="1"/>
              <a:t>Αραγόν</a:t>
            </a:r>
            <a:r>
              <a:rPr lang="el-GR" sz="1050" dirty="0"/>
              <a:t>, είχε καθοριστική επίδραση στην ισπανική αποικιοκρατική επέκταση και την εξερεύνηση του Νέου Κόσμου. Η ένωση αυτή δημιούργησε το πρώτο ισχυρό ενιαίο βασίλειο της Ισπανίας, το οποίο έπαιξε σημαντικό ρόλο στις μετέπειτα ναυτικές εξερευνήσεις και την κατάκτηση νέων εδαφών, ιδιαίτερα μετά την ανακάλυψη της Αμερικής από τον Χριστόφορο Κολόμβο το 1492.</a:t>
            </a:r>
            <a:endParaRPr lang="en-GB" sz="1050" dirty="0"/>
          </a:p>
          <a:p>
            <a:endParaRPr lang="en-GB" sz="1050" dirty="0"/>
          </a:p>
          <a:p>
            <a:r>
              <a:rPr lang="el-GR" sz="1050" b="1" dirty="0"/>
              <a:t>Ενίσχυση της πολιτικής και στρατιωτικής ισχύος της Ισπανίας</a:t>
            </a:r>
          </a:p>
          <a:p>
            <a:r>
              <a:rPr lang="el-GR" sz="1050" dirty="0"/>
              <a:t>Ο γάμος της Ισαβέλλας και του Φερδινάνδου ένωσε τα δύο σημαντικά και ισχυρά βασίλεια της Ιβηρικής Χερσονήσου — την Καστίλλη και το </a:t>
            </a:r>
            <a:r>
              <a:rPr lang="el-GR" sz="1050" dirty="0" err="1"/>
              <a:t>Αραγόν</a:t>
            </a:r>
            <a:r>
              <a:rPr lang="el-GR" sz="1050" dirty="0"/>
              <a:t> — και δημιούργησε μια ισχυρή και ενιαία πολιτική οντότητα. Αυτή η ένωση επέτρεψε στην Ισπανία να συγκεντρώσει περισσότερους πόρους και να έχει μια πιο οργανωμένη και συγκεντρωμένη στρατηγική για την εξωτερική πολιτική, περιλαμβανομένων των στρατιωτικών και ναυτικών αποστολών για την εξερεύνηση και την </a:t>
            </a:r>
            <a:r>
              <a:rPr lang="el-GR" sz="1050" dirty="0" err="1"/>
              <a:t>αποικιοποίηση</a:t>
            </a:r>
            <a:r>
              <a:rPr lang="el-GR" sz="1050" dirty="0"/>
              <a:t>.</a:t>
            </a:r>
          </a:p>
          <a:p>
            <a:r>
              <a:rPr lang="el-GR" sz="1050" b="1" dirty="0"/>
              <a:t>Οικονομική Σταθερότητα και Χρηματοδότηση των Εξερευνήσεων</a:t>
            </a:r>
          </a:p>
          <a:p>
            <a:r>
              <a:rPr lang="el-GR" sz="1050" dirty="0"/>
              <a:t>Η Καστίλλη, υπό την ηγεσία της Ισαβέλλας, είχε σημαντικά οικονομικά πλεονεκτήματα, όπως τον έλεγχο των πλούσιων εμπορικών οδών και την υποστήριξη του εμπορίου. Εν τω μεταξύ, το </a:t>
            </a:r>
            <a:r>
              <a:rPr lang="el-GR" sz="1050" dirty="0" err="1"/>
              <a:t>Αραγόν</a:t>
            </a:r>
            <a:r>
              <a:rPr lang="el-GR" sz="1050" dirty="0"/>
              <a:t>, με την ισχυρή ναυτική του δύναμη, είχε τη δυνατότητα να χρηματοδοτήσει και να υποστηρίξει ναυτικές αποστολές. Η οικονομική συνεργασία και η ενιαία στρατηγική έδιναν στην Ισπανία τους πόρους που απαιτούνταν για τη χρηματοδότηση μεγάλων θαλάσσιων εξερευνήσεων, όπως αυτή του Χριστόφορου Κολόμβου.</a:t>
            </a:r>
            <a:endParaRPr lang="en-GB" sz="1050" dirty="0"/>
          </a:p>
          <a:p>
            <a:endParaRPr lang="en-GB" sz="1050" dirty="0"/>
          </a:p>
          <a:p>
            <a:r>
              <a:rPr lang="el-GR" sz="1050" b="1" dirty="0"/>
              <a:t>Πολιτική Ενοποίησης και Εθνικής Ταυτότητας</a:t>
            </a:r>
          </a:p>
          <a:p>
            <a:r>
              <a:rPr lang="el-GR" sz="1050" dirty="0"/>
              <a:t>Η ένωση της Καστίλλης με το </a:t>
            </a:r>
            <a:r>
              <a:rPr lang="el-GR" sz="1050" dirty="0" err="1"/>
              <a:t>Αραγόν</a:t>
            </a:r>
            <a:r>
              <a:rPr lang="el-GR" sz="1050" dirty="0"/>
              <a:t> δημιουργούσε ένα ενιαίο βασίλειο με ισχυρό αίσθημα εθνικής ενότητας, το οποίο ήταν απαραίτητο για την προώθηση μεγάλων και μακροχρόνιων στόχων. Οι Ισαβέλλα και Φερδινάνδος είχαν έναν κοινό στόχο να εδραιώσουν τη Χριστιανική εξουσία στην Ιβηρική Χερσόνησο και να επεκτείνουν την επιρροή τους και πέρα από αυτήν, κάτι που έγινε μέσω των ναυτικών εξερευνήσεων και της αποικιοκρατίας</a:t>
            </a:r>
            <a:r>
              <a:rPr lang="en-GB" sz="1050" dirty="0"/>
              <a:t>.</a:t>
            </a:r>
            <a:endParaRPr lang="el-GR" sz="1050" dirty="0"/>
          </a:p>
          <a:p>
            <a:endParaRPr lang="el-GR" sz="1050" dirty="0"/>
          </a:p>
        </p:txBody>
      </p:sp>
      <p:pic>
        <p:nvPicPr>
          <p:cNvPr id="15363" name="Picture 3" descr="Map of Juan de la Cosa, 1500 AD : r/MapPorn"/>
          <p:cNvPicPr>
            <a:picLocks noChangeAspect="1" noChangeArrowheads="1"/>
          </p:cNvPicPr>
          <p:nvPr/>
        </p:nvPicPr>
        <p:blipFill>
          <a:blip r:embed="rId2"/>
          <a:srcRect/>
          <a:stretch>
            <a:fillRect/>
          </a:stretch>
        </p:blipFill>
        <p:spPr bwMode="auto">
          <a:xfrm>
            <a:off x="2071670" y="0"/>
            <a:ext cx="4357718" cy="2071678"/>
          </a:xfrm>
          <a:prstGeom prst="rect">
            <a:avLst/>
          </a:prstGeom>
          <a:noFill/>
        </p:spPr>
      </p:pic>
      <p:pic>
        <p:nvPicPr>
          <p:cNvPr id="15365" name="Picture 5" descr="Isabella I of Castile - Wikipedia"/>
          <p:cNvPicPr>
            <a:picLocks noChangeAspect="1" noChangeArrowheads="1"/>
          </p:cNvPicPr>
          <p:nvPr/>
        </p:nvPicPr>
        <p:blipFill>
          <a:blip r:embed="rId3"/>
          <a:srcRect/>
          <a:stretch>
            <a:fillRect/>
          </a:stretch>
        </p:blipFill>
        <p:spPr bwMode="auto">
          <a:xfrm>
            <a:off x="285720" y="0"/>
            <a:ext cx="1714512" cy="2071678"/>
          </a:xfrm>
          <a:prstGeom prst="rect">
            <a:avLst/>
          </a:prstGeom>
          <a:noFill/>
        </p:spPr>
      </p:pic>
      <p:pic>
        <p:nvPicPr>
          <p:cNvPr id="15367" name="Picture 7" descr="Ferdinand II of Aragon - Wikipedia"/>
          <p:cNvPicPr>
            <a:picLocks noChangeAspect="1" noChangeArrowheads="1"/>
          </p:cNvPicPr>
          <p:nvPr/>
        </p:nvPicPr>
        <p:blipFill>
          <a:blip r:embed="rId4" cstate="print"/>
          <a:srcRect/>
          <a:stretch>
            <a:fillRect/>
          </a:stretch>
        </p:blipFill>
        <p:spPr bwMode="auto">
          <a:xfrm>
            <a:off x="6572264" y="-24"/>
            <a:ext cx="2000264" cy="2071702"/>
          </a:xfrm>
          <a:prstGeom prst="rect">
            <a:avLst/>
          </a:prstGeom>
          <a:noFill/>
        </p:spPr>
      </p:pic>
      <p:sp>
        <p:nvSpPr>
          <p:cNvPr id="10" name="9 - TextBox"/>
          <p:cNvSpPr txBox="1"/>
          <p:nvPr/>
        </p:nvSpPr>
        <p:spPr>
          <a:xfrm>
            <a:off x="571472" y="2214554"/>
            <a:ext cx="7827784" cy="369332"/>
          </a:xfrm>
          <a:prstGeom prst="rect">
            <a:avLst/>
          </a:prstGeom>
          <a:solidFill>
            <a:schemeClr val="accent2"/>
          </a:solidFill>
        </p:spPr>
        <p:txBody>
          <a:bodyPr wrap="none" rtlCol="0">
            <a:spAutoFit/>
          </a:bodyPr>
          <a:lstStyle/>
          <a:p>
            <a:r>
              <a:rPr lang="el-GR" dirty="0"/>
              <a:t>Το Ηνωμένο Ισπανικό Κράτος και η έναρξη της εξερεύνησης του Νέου Κόσμου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1142984"/>
            <a:ext cx="7072362" cy="1285876"/>
          </a:xfrm>
        </p:spPr>
        <p:txBody>
          <a:bodyPr>
            <a:normAutofit/>
          </a:bodyPr>
          <a:lstStyle/>
          <a:p>
            <a:pPr algn="ctr"/>
            <a:r>
              <a:rPr lang="en-GB" sz="2400" dirty="0"/>
              <a:t>TO </a:t>
            </a:r>
            <a:r>
              <a:rPr lang="el-GR" sz="2400" dirty="0"/>
              <a:t>ΠΡΩΤΟ ΤΑΞΙΔΙ ΤΟΥ ΚΟΛΟΜΒΟΥ</a:t>
            </a:r>
          </a:p>
        </p:txBody>
      </p:sp>
      <p:sp>
        <p:nvSpPr>
          <p:cNvPr id="3" name="2 - Θέση περιεχομένου"/>
          <p:cNvSpPr>
            <a:spLocks noGrp="1"/>
          </p:cNvSpPr>
          <p:nvPr>
            <p:ph idx="1"/>
          </p:nvPr>
        </p:nvSpPr>
        <p:spPr>
          <a:xfrm>
            <a:off x="428596" y="2428868"/>
            <a:ext cx="8158162" cy="779140"/>
          </a:xfrm>
        </p:spPr>
        <p:txBody>
          <a:bodyPr>
            <a:normAutofit/>
          </a:bodyPr>
          <a:lstStyle/>
          <a:p>
            <a:r>
              <a:rPr lang="el-GR" sz="1050" dirty="0"/>
              <a:t>Το πρώτο ταξίδι του Χριστόφορου Κολόμβου, το οποίο ξεκίνησε το 1492, ήταν καθοριστικό για την ιστορία της ανακάλυψης των Νέων Κόσμων. Η αποστολή αυτή όχι μόνο άνοιξε τον δρόμο για τη συνάντηση των Ευρωπαίων με την Αμερική, αλλά και επέφερε σημαντικές επιπτώσεις στην ιστορία της ανθρωπότητας.</a:t>
            </a:r>
          </a:p>
        </p:txBody>
      </p:sp>
      <p:sp>
        <p:nvSpPr>
          <p:cNvPr id="4" name="3 - Ορθογώνιο"/>
          <p:cNvSpPr/>
          <p:nvPr/>
        </p:nvSpPr>
        <p:spPr>
          <a:xfrm>
            <a:off x="214282" y="3000372"/>
            <a:ext cx="8715436" cy="2793072"/>
          </a:xfrm>
          <a:prstGeom prst="rect">
            <a:avLst/>
          </a:prstGeom>
        </p:spPr>
        <p:txBody>
          <a:bodyPr wrap="square">
            <a:spAutoFit/>
          </a:bodyPr>
          <a:lstStyle/>
          <a:p>
            <a:r>
              <a:rPr lang="el-GR" sz="1050" b="1" dirty="0"/>
              <a:t>Οι επιτυχίες:</a:t>
            </a:r>
          </a:p>
          <a:p>
            <a:r>
              <a:rPr lang="el-GR" sz="1050" b="1" dirty="0"/>
              <a:t>Η ανακάλυψη της Αμερικής (12 Οκτωβρίου 1492):</a:t>
            </a:r>
            <a:r>
              <a:rPr lang="el-GR" sz="1050" dirty="0"/>
              <a:t> Ο Κολόμβος αναχώρησε από το </a:t>
            </a:r>
            <a:r>
              <a:rPr lang="el-GR" sz="1050" dirty="0" err="1"/>
              <a:t>Πάλμος</a:t>
            </a:r>
            <a:r>
              <a:rPr lang="el-GR" sz="1050" dirty="0"/>
              <a:t> της Ισπανίας με τρία πλοία (την </a:t>
            </a:r>
            <a:r>
              <a:rPr lang="el-GR" sz="1050" i="1" dirty="0" err="1"/>
              <a:t>Santa</a:t>
            </a:r>
            <a:r>
              <a:rPr lang="el-GR" sz="1050" i="1" dirty="0"/>
              <a:t> </a:t>
            </a:r>
            <a:r>
              <a:rPr lang="el-GR" sz="1050" i="1" dirty="0" err="1"/>
              <a:t>María</a:t>
            </a:r>
            <a:r>
              <a:rPr lang="el-GR" sz="1050" dirty="0"/>
              <a:t>, τη </a:t>
            </a:r>
            <a:r>
              <a:rPr lang="el-GR" sz="1050" i="1" dirty="0" err="1"/>
              <a:t>Pinta</a:t>
            </a:r>
            <a:r>
              <a:rPr lang="el-GR" sz="1050" dirty="0"/>
              <a:t> και τη </a:t>
            </a:r>
            <a:r>
              <a:rPr lang="el-GR" sz="1050" i="1" dirty="0" err="1"/>
              <a:t>Niña</a:t>
            </a:r>
            <a:r>
              <a:rPr lang="el-GR" sz="1050" dirty="0"/>
              <a:t>) στις 3 Αυγούστου 1492. Έπειτα από περίπου δύο μήνες στον Ατλαντικό, στις 12 Οκτωβρίου, το πλήρωμα του Κολόμβου αντίκρισε την πρώτη στεριά, το νησί </a:t>
            </a:r>
            <a:r>
              <a:rPr lang="el-GR" sz="1050" dirty="0" err="1"/>
              <a:t>Γουανανί</a:t>
            </a:r>
            <a:r>
              <a:rPr lang="el-GR" sz="1050" dirty="0"/>
              <a:t>, το οποίο βρίσκεται σήμερα στις Μπαχάμες. Το γεγονός αυτό θεωρείται η "ανακάλυψη" της Αμερικής, αν και για τους ντόπιους ήταν απλώς η αρχή της επαφής τους με τους Ευρωπαίους.</a:t>
            </a:r>
          </a:p>
          <a:p>
            <a:r>
              <a:rPr lang="el-GR" sz="1050" dirty="0"/>
              <a:t>Ο Κολόμβος πίστευε ότι είχε φτάσει στις Ινδίες, γι' αυτό και αποκάλεσε τους ντόπιους "Ινδιάνους". Ωστόσο, η ανακάλυψη αυτή θα είχε τεράστιες γεωπολιτικές και πολιτισμικές συνέπειες για τις επόμενες δεκαετίες και αιώνες.</a:t>
            </a:r>
          </a:p>
          <a:p>
            <a:r>
              <a:rPr lang="el-GR" sz="1050" b="1" dirty="0"/>
              <a:t>Τα μέρη που επισκέφθηκε:</a:t>
            </a:r>
            <a:endParaRPr lang="el-GR" sz="1050" dirty="0"/>
          </a:p>
          <a:p>
            <a:r>
              <a:rPr lang="el-GR" sz="1050" b="1" dirty="0"/>
              <a:t>Τα νησιά των </a:t>
            </a:r>
            <a:r>
              <a:rPr lang="el-GR" sz="1050" b="1" dirty="0" err="1"/>
              <a:t>Μπαχάμων</a:t>
            </a:r>
            <a:r>
              <a:rPr lang="el-GR" sz="1050" b="1" dirty="0"/>
              <a:t> (</a:t>
            </a:r>
            <a:r>
              <a:rPr lang="el-GR" sz="1050" b="1" dirty="0" err="1"/>
              <a:t>Γουανανί</a:t>
            </a:r>
            <a:r>
              <a:rPr lang="el-GR" sz="1050" b="1" dirty="0"/>
              <a:t>)</a:t>
            </a:r>
            <a:r>
              <a:rPr lang="el-GR" sz="1050" dirty="0"/>
              <a:t>: Το πρώτο μέρος που πάτησε ο Κολόμβος ήταν το νησί </a:t>
            </a:r>
            <a:r>
              <a:rPr lang="el-GR" sz="1050" dirty="0" err="1"/>
              <a:t>Γουανανί</a:t>
            </a:r>
            <a:r>
              <a:rPr lang="el-GR" sz="1050" dirty="0"/>
              <a:t>, το οποίο σήμερα ενσωματώνεται στις Μπαχάμες.</a:t>
            </a:r>
          </a:p>
          <a:p>
            <a:r>
              <a:rPr lang="el-GR" sz="1050" b="1" dirty="0"/>
              <a:t>Κούβα</a:t>
            </a:r>
            <a:r>
              <a:rPr lang="el-GR" sz="1050" dirty="0"/>
              <a:t>: Στη συνέχεια, ο Κολόμβος κατευθύνθηκε προς τα δυτικά και έφτασε στην Κούβα, την οποία αρχικά πίστευε ότι ήταν μέρος της Κίνας ή της Ιαπωνίας.</a:t>
            </a:r>
          </a:p>
          <a:p>
            <a:r>
              <a:rPr lang="el-GR" sz="1050" b="1" dirty="0"/>
              <a:t>Η </a:t>
            </a:r>
            <a:r>
              <a:rPr lang="el-GR" sz="1050" b="1" dirty="0" err="1"/>
              <a:t>Española</a:t>
            </a:r>
            <a:r>
              <a:rPr lang="el-GR" sz="1050" b="1" dirty="0"/>
              <a:t> (Αϊτή και Δομινικανή Δημοκρατία)</a:t>
            </a:r>
            <a:r>
              <a:rPr lang="el-GR" sz="1050" dirty="0"/>
              <a:t>: Στις 5 Δεκεμβρίου του 1492, ο Κολόμβος έφτασε στο νησί που ονόμασε </a:t>
            </a:r>
            <a:r>
              <a:rPr lang="el-GR" sz="1050" dirty="0" err="1"/>
              <a:t>Española</a:t>
            </a:r>
            <a:r>
              <a:rPr lang="el-GR" sz="1050" dirty="0"/>
              <a:t>, το οποίο ήταν αργότερα χωρισμένο σε δύο χώρες: την Αϊτή και τη Δομινικανή Δημοκρατία.</a:t>
            </a:r>
          </a:p>
          <a:p>
            <a:r>
              <a:rPr lang="el-GR" sz="1050" dirty="0"/>
              <a:t>Αυτά τα νησιά ήταν τα πρώτα που ανακάλυψε και εξερεύνησε ο Κολόμβος, και οι περιοχές αυτές αποτέλεσαν τη βάση για τη μετέπειτα ισπανική αποικιοκρατία</a:t>
            </a:r>
            <a:r>
              <a:rPr lang="el-GR" dirty="0"/>
              <a:t>.</a:t>
            </a:r>
          </a:p>
        </p:txBody>
      </p:sp>
      <p:sp>
        <p:nvSpPr>
          <p:cNvPr id="14337" name="Rectangle 1"/>
          <p:cNvSpPr>
            <a:spLocks noChangeArrowheads="1"/>
          </p:cNvSpPr>
          <p:nvPr/>
        </p:nvSpPr>
        <p:spPr bwMode="auto">
          <a:xfrm>
            <a:off x="1071538" y="5643578"/>
            <a:ext cx="6643734"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50" b="0" i="0" u="none" strike="noStrike" cap="none" normalizeH="0" baseline="0" dirty="0">
                <a:ln>
                  <a:noFill/>
                </a:ln>
                <a:solidFill>
                  <a:schemeClr val="tx1"/>
                </a:solidFill>
                <a:effectLst/>
                <a:latin typeface="Arial" charset="0"/>
                <a:cs typeface="Arial" charset="0"/>
              </a:rPr>
              <a:t>Η ανακάλυψη του Κολόμβου άνοιξε τον δρόμο για την εξερεύνηση και την αποικιοκρατία, με αποτέλεσμα την εκμετάλλευση των πόρων και των ιθαγενών πληθυσμών του Νέου Κόσμου. Η κληρονομιά του Κολόμβου είναι αμφιλεγόμενη: από τη μία, θεωρείται ήρωας της Ευρωπαϊκής εξάπλωσης, ενώ από την άλλη, θεωρείται υπεύθυνος για τη βίαιη εκδίωξη και καταπίεση των ντόπιων πληθυσμών.</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50" b="0" i="0" u="none" strike="noStrike" cap="none" normalizeH="0" baseline="0" dirty="0">
                <a:ln>
                  <a:noFill/>
                </a:ln>
                <a:solidFill>
                  <a:schemeClr val="tx1"/>
                </a:solidFill>
                <a:effectLst/>
                <a:latin typeface="Arial" charset="0"/>
                <a:cs typeface="Arial" charset="0"/>
              </a:rPr>
              <a:t>Το πρώτο ταξίδι του Κολόμβου, παρά τις αποτυχίες του να πετύχει τον αρχικό του στόχο, σηματοδότησε την αρχή μιας νέας εποχής εξερεύνησης και αλλαγής στην ιστορία της ανθρωπότητας.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charset="0"/>
              <a:cs typeface="Arial" charset="0"/>
            </a:endParaRPr>
          </a:p>
        </p:txBody>
      </p:sp>
      <p:pic>
        <p:nvPicPr>
          <p:cNvPr id="14339" name="Picture 3" descr="https://upload.wikimedia.org/wikipedia/commons/thumb/3/38/ColombusMap.jpg/350px-ColombusMap.jpg"/>
          <p:cNvPicPr>
            <a:picLocks noChangeAspect="1" noChangeArrowheads="1"/>
          </p:cNvPicPr>
          <p:nvPr/>
        </p:nvPicPr>
        <p:blipFill>
          <a:blip r:embed="rId2"/>
          <a:srcRect/>
          <a:stretch>
            <a:fillRect/>
          </a:stretch>
        </p:blipFill>
        <p:spPr bwMode="auto">
          <a:xfrm>
            <a:off x="5929322" y="0"/>
            <a:ext cx="3214678" cy="2057401"/>
          </a:xfrm>
          <a:prstGeom prst="rect">
            <a:avLst/>
          </a:prstGeom>
          <a:noFill/>
        </p:spPr>
      </p:pic>
      <p:pic>
        <p:nvPicPr>
          <p:cNvPr id="14341" name="Picture 5" descr="https://upload.wikimedia.org/wikipedia/commons/thumb/4/4f/Flag_of_Christopher_Columbus.svg/240px-Flag_of_Christopher_Columbus.svg.png"/>
          <p:cNvPicPr>
            <a:picLocks noChangeAspect="1" noChangeArrowheads="1"/>
          </p:cNvPicPr>
          <p:nvPr/>
        </p:nvPicPr>
        <p:blipFill>
          <a:blip r:embed="rId3"/>
          <a:srcRect/>
          <a:stretch>
            <a:fillRect/>
          </a:stretch>
        </p:blipFill>
        <p:spPr bwMode="auto">
          <a:xfrm>
            <a:off x="2071670" y="357166"/>
            <a:ext cx="3857652" cy="1666877"/>
          </a:xfrm>
          <a:prstGeom prst="rect">
            <a:avLst/>
          </a:prstGeom>
          <a:noFill/>
        </p:spPr>
      </p:pic>
      <p:pic>
        <p:nvPicPr>
          <p:cNvPr id="14343" name="Picture 7" descr="https://upload.wikimedia.org/wikipedia/commons/thumb/c/c2/Portrait_of_a_Man%2C_Said_to_be_Christopher_Columbus.jpg/220px-Portrait_of_a_Man%2C_Said_to_be_Christopher_Columbus.jpg"/>
          <p:cNvPicPr>
            <a:picLocks noChangeAspect="1" noChangeArrowheads="1"/>
          </p:cNvPicPr>
          <p:nvPr/>
        </p:nvPicPr>
        <p:blipFill>
          <a:blip r:embed="rId4"/>
          <a:srcRect/>
          <a:stretch>
            <a:fillRect/>
          </a:stretch>
        </p:blipFill>
        <p:spPr bwMode="auto">
          <a:xfrm>
            <a:off x="0" y="0"/>
            <a:ext cx="2071670" cy="23574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714488"/>
            <a:ext cx="8229600" cy="704104"/>
          </a:xfrm>
        </p:spPr>
        <p:txBody>
          <a:bodyPr>
            <a:normAutofit/>
          </a:bodyPr>
          <a:lstStyle/>
          <a:p>
            <a:pPr algn="ctr"/>
            <a:r>
              <a:rPr lang="el-GR" sz="2400" dirty="0"/>
              <a:t>ΟΙ ΠΡΩΤΕΣ ΑΠΟΙΚΙΕΣ ΣΤΟΝ ΝΈΟ ΚΟΣΜΟ</a:t>
            </a:r>
          </a:p>
        </p:txBody>
      </p:sp>
      <p:sp>
        <p:nvSpPr>
          <p:cNvPr id="3" name="2 - Θέση περιεχομένου"/>
          <p:cNvSpPr>
            <a:spLocks noGrp="1"/>
          </p:cNvSpPr>
          <p:nvPr>
            <p:ph idx="1"/>
          </p:nvPr>
        </p:nvSpPr>
        <p:spPr>
          <a:xfrm>
            <a:off x="0" y="2428868"/>
            <a:ext cx="9144000" cy="4429132"/>
          </a:xfrm>
        </p:spPr>
        <p:txBody>
          <a:bodyPr>
            <a:normAutofit fontScale="47500" lnSpcReduction="20000"/>
          </a:bodyPr>
          <a:lstStyle/>
          <a:p>
            <a:r>
              <a:rPr lang="el-GR" b="1" dirty="0"/>
              <a:t>Καραϊβική</a:t>
            </a:r>
            <a:r>
              <a:rPr lang="el-GR" dirty="0"/>
              <a:t>:</a:t>
            </a:r>
            <a:br>
              <a:rPr lang="el-GR" dirty="0"/>
            </a:br>
            <a:r>
              <a:rPr lang="el-GR" dirty="0"/>
              <a:t>Ο Κολόμβος, μετά την ανακάλυψη της Αμερικής το 1492, ίδρυσε την πρώτη ισπανική αποικία στην </a:t>
            </a:r>
            <a:r>
              <a:rPr lang="el-GR" b="1" dirty="0" err="1"/>
              <a:t>Española</a:t>
            </a:r>
            <a:r>
              <a:rPr lang="el-GR" dirty="0"/>
              <a:t> (Αϊτή και Δομινικανή Δημοκρατία), όπου δημιουργήθηκε η πρώτη ευρωπαϊκή πόλη στην Αμερική, η </a:t>
            </a:r>
            <a:r>
              <a:rPr lang="el-GR" b="1" dirty="0"/>
              <a:t>Σάντο </a:t>
            </a:r>
            <a:r>
              <a:rPr lang="el-GR" b="1" dirty="0" err="1"/>
              <a:t>Ντομίγκο</a:t>
            </a:r>
            <a:r>
              <a:rPr lang="el-GR" dirty="0"/>
              <a:t> (1496). Το νησί έγινε κέντρο των ισπανικών εξερευνήσεων στην Καραϊβική και σημείο εκκίνησης για τις μετέπειτα αποικιακές αποστολές.</a:t>
            </a:r>
          </a:p>
          <a:p>
            <a:r>
              <a:rPr lang="el-GR" b="1" dirty="0"/>
              <a:t>Κούβα</a:t>
            </a:r>
            <a:r>
              <a:rPr lang="el-GR" dirty="0"/>
              <a:t>:</a:t>
            </a:r>
            <a:br>
              <a:rPr lang="el-GR" dirty="0"/>
            </a:br>
            <a:r>
              <a:rPr lang="el-GR" dirty="0"/>
              <a:t>Η Κούβα, που ανακαλύφθηκε το 1492, εξελίχθηκε σε στρατηγικό σημείο για τους Ισπανούς λόγω της γεωγραφικής της θέσης. Σύντομα εγκαταστάθηκαν εκεί μόνιμοι ισπανικοί οικισμοί και στρατιωτικοί σταθμοί, ενώ η Κούβα έγινε βασικός κόμβος για τις εξερευνήσεις προς την Κεντρική Αμερική και τη Βόρεια Αμερική.</a:t>
            </a:r>
          </a:p>
          <a:p>
            <a:r>
              <a:rPr lang="el-GR" b="1" dirty="0"/>
              <a:t>Ίνκας</a:t>
            </a:r>
            <a:r>
              <a:rPr lang="el-GR" dirty="0"/>
              <a:t>:</a:t>
            </a:r>
            <a:br>
              <a:rPr lang="el-GR" dirty="0"/>
            </a:br>
            <a:r>
              <a:rPr lang="el-GR" dirty="0"/>
              <a:t>Το 1532, ο </a:t>
            </a:r>
            <a:r>
              <a:rPr lang="el-GR" b="1" dirty="0" err="1"/>
              <a:t>Φρανθίσκο</a:t>
            </a:r>
            <a:r>
              <a:rPr lang="el-GR" b="1" dirty="0"/>
              <a:t> </a:t>
            </a:r>
            <a:r>
              <a:rPr lang="el-GR" b="1" dirty="0" err="1"/>
              <a:t>Πιθάρο</a:t>
            </a:r>
            <a:r>
              <a:rPr lang="el-GR" dirty="0"/>
              <a:t> και οι Ισπανοί </a:t>
            </a:r>
            <a:r>
              <a:rPr lang="el-GR" dirty="0" err="1"/>
              <a:t>κονκισταντόρες</a:t>
            </a:r>
            <a:r>
              <a:rPr lang="el-GR" dirty="0"/>
              <a:t> κατέκτησαν την </a:t>
            </a:r>
            <a:r>
              <a:rPr lang="el-GR" b="1" dirty="0" err="1"/>
              <a:t>Ινκας</a:t>
            </a:r>
            <a:r>
              <a:rPr lang="el-GR" b="1" dirty="0"/>
              <a:t> Αυτοκρατορία</a:t>
            </a:r>
            <a:r>
              <a:rPr lang="el-GR" dirty="0"/>
              <a:t> στο Περού, μία από τις πιο οργανωμένες και πλούσιες αυτοκρατορίες της εποχής. Η κατάληψη του Κούσκο και η εκμετάλλευση του τεράστιου πλούτου σε χρυσό και ασημί έθεσαν τα θεμέλια για τη δημιουργία της αποικίας </a:t>
            </a:r>
            <a:r>
              <a:rPr lang="el-GR" b="1" dirty="0"/>
              <a:t>Νέα Καστίλη</a:t>
            </a:r>
            <a:r>
              <a:rPr lang="el-GR" dirty="0"/>
              <a:t>, η οποία απέφερε τεράστια κέρδη στην ισπανική αυτοκρατορία.</a:t>
            </a:r>
          </a:p>
          <a:p>
            <a:r>
              <a:rPr lang="el-GR" b="1" dirty="0"/>
              <a:t>Αντίσταση</a:t>
            </a:r>
            <a:r>
              <a:rPr lang="el-GR" dirty="0"/>
              <a:t>:</a:t>
            </a:r>
            <a:br>
              <a:rPr lang="el-GR" dirty="0"/>
            </a:br>
            <a:r>
              <a:rPr lang="el-GR" dirty="0"/>
              <a:t>Η αποικιοκρατία των Ισπανών προκαλούσε εκδίωξη και καταπίεση των ιθαγενών, κυρίως μέσω του συστήματος της </a:t>
            </a:r>
            <a:r>
              <a:rPr lang="el-GR" b="1" dirty="0" err="1"/>
              <a:t>ενκομιέντα</a:t>
            </a:r>
            <a:r>
              <a:rPr lang="el-GR" dirty="0"/>
              <a:t> (καταναγκαστική εργασία). Παρά τις σφοδρές αντιδράσεις και τις εξεγέρσεις, όπως η αντίσταση των </a:t>
            </a:r>
            <a:r>
              <a:rPr lang="el-GR" b="1" dirty="0"/>
              <a:t>Αζτέκων</a:t>
            </a:r>
            <a:r>
              <a:rPr lang="el-GR" dirty="0"/>
              <a:t> υπό τον </a:t>
            </a:r>
            <a:r>
              <a:rPr lang="el-GR" b="1" dirty="0" err="1"/>
              <a:t>Μοκτεζούμα</a:t>
            </a:r>
            <a:r>
              <a:rPr lang="el-GR" dirty="0"/>
              <a:t> και των </a:t>
            </a:r>
            <a:r>
              <a:rPr lang="el-GR" b="1" dirty="0" err="1"/>
              <a:t>Ινκας</a:t>
            </a:r>
            <a:r>
              <a:rPr lang="el-GR" dirty="0"/>
              <a:t> υπό τον </a:t>
            </a:r>
            <a:r>
              <a:rPr lang="el-GR" b="1" dirty="0" err="1"/>
              <a:t>Αταουάλπα</a:t>
            </a:r>
            <a:r>
              <a:rPr lang="el-GR" dirty="0"/>
              <a:t>, οι Ισπανοί κατόρθωσαν να υποτάξουν τους περισσότερους τοπικούς πληθυσμούς, με τις ασθένειες και τη βία να επιταχύνουν την καταστροφή των ιθαγενών κοινωνιών.</a:t>
            </a:r>
            <a:endParaRPr lang="en-US" dirty="0"/>
          </a:p>
          <a:p>
            <a:r>
              <a:rPr lang="el-GR" b="1" dirty="0"/>
              <a:t>Συμπέρασμα</a:t>
            </a:r>
            <a:r>
              <a:rPr lang="el-GR" dirty="0"/>
              <a:t>:</a:t>
            </a:r>
            <a:br>
              <a:rPr lang="el-GR" dirty="0"/>
            </a:br>
            <a:r>
              <a:rPr lang="el-GR" dirty="0"/>
              <a:t>Οι πρώτες ισπανικές αποικίες στον Νέο Κόσμο, ξεκινώντας από την Καραϊβική και την Κούβα, και συνεχίζοντας με την κατάκτηση των πολιτισμένων αυτοκρατοριών των Αζτέκων και των Ίνκας, δημιούργησαν τις βάσεις για την ισπανική αυτοκρατορία στην Αμερική. Παρά την αρχική τους επιτυχία, οι Ισπανοί εκμεταλλεύτηκαν και καταπίεσαν τους ιθαγενείς πληθυσμούς μέσω καταναγκαστικών εργασιών, βίας και ασθενειών, προκαλώντας σοβαρές αντιδράσεις. Οι αποικίες αυτές, πλούσιες σε φυσικούς πόρους όπως χρυσό και ασημί, έγιναν καθοριστικές για την οικονομική και πολιτική ισχύ της Ισπανίας, αλλά άφησαν και μια κληρονομιά εκμετάλλευσης και πολιτισμικής καταστροφής.</a:t>
            </a:r>
          </a:p>
          <a:p>
            <a:endParaRPr lang="el-GR" dirty="0"/>
          </a:p>
        </p:txBody>
      </p:sp>
      <p:pic>
        <p:nvPicPr>
          <p:cNvPr id="29698" name="Picture 2" descr="undefined"/>
          <p:cNvPicPr>
            <a:picLocks noChangeAspect="1" noChangeArrowheads="1"/>
          </p:cNvPicPr>
          <p:nvPr/>
        </p:nvPicPr>
        <p:blipFill>
          <a:blip r:embed="rId2"/>
          <a:srcRect/>
          <a:stretch>
            <a:fillRect/>
          </a:stretch>
        </p:blipFill>
        <p:spPr bwMode="auto">
          <a:xfrm>
            <a:off x="0" y="0"/>
            <a:ext cx="3571868" cy="2000240"/>
          </a:xfrm>
          <a:prstGeom prst="rect">
            <a:avLst/>
          </a:prstGeom>
          <a:noFill/>
        </p:spPr>
      </p:pic>
      <p:pic>
        <p:nvPicPr>
          <p:cNvPr id="29700" name="Picture 4" descr="https://upload.wikimedia.org/wikipedia/commons/thumb/6/6d/Luis_Montero_-_The_Funerals_of_Inca_Atahualpa_-_Google_Art_Project.jpg/300px-Luis_Montero_-_The_Funerals_of_Inca_Atahualpa_-_Google_Art_Project.jpg"/>
          <p:cNvPicPr>
            <a:picLocks noChangeAspect="1" noChangeArrowheads="1"/>
          </p:cNvPicPr>
          <p:nvPr/>
        </p:nvPicPr>
        <p:blipFill>
          <a:blip r:embed="rId3"/>
          <a:srcRect/>
          <a:stretch>
            <a:fillRect/>
          </a:stretch>
        </p:blipFill>
        <p:spPr bwMode="auto">
          <a:xfrm>
            <a:off x="5500694" y="0"/>
            <a:ext cx="3643306" cy="2071666"/>
          </a:xfrm>
          <a:prstGeom prst="rect">
            <a:avLst/>
          </a:prstGeom>
          <a:noFill/>
        </p:spPr>
      </p:pic>
      <p:pic>
        <p:nvPicPr>
          <p:cNvPr id="29702" name="Picture 6" descr="https://upload.wikimedia.org/wikipedia/en/thumb/b/bd/Pizarro_in_Lima.JPG/170px-Pizarro_in_Lima.JPG"/>
          <p:cNvPicPr>
            <a:picLocks noChangeAspect="1" noChangeArrowheads="1"/>
          </p:cNvPicPr>
          <p:nvPr/>
        </p:nvPicPr>
        <p:blipFill>
          <a:blip r:embed="rId4"/>
          <a:srcRect/>
          <a:stretch>
            <a:fillRect/>
          </a:stretch>
        </p:blipFill>
        <p:spPr bwMode="auto">
          <a:xfrm>
            <a:off x="3786182" y="0"/>
            <a:ext cx="1500198" cy="20002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00248"/>
            <a:ext cx="8229600" cy="1143000"/>
          </a:xfrm>
        </p:spPr>
        <p:txBody>
          <a:bodyPr>
            <a:normAutofit/>
          </a:bodyPr>
          <a:lstStyle/>
          <a:p>
            <a:r>
              <a:rPr lang="el-GR" sz="2400" dirty="0"/>
              <a:t>Καταλήστευση πλούτου Νέου Κόσμου και εισαγωγή νέων προϊόντων στην Γηραιά Ήπειρο</a:t>
            </a:r>
          </a:p>
        </p:txBody>
      </p:sp>
      <p:sp>
        <p:nvSpPr>
          <p:cNvPr id="3" name="2 - Θέση περιεχομένου"/>
          <p:cNvSpPr>
            <a:spLocks noGrp="1"/>
          </p:cNvSpPr>
          <p:nvPr>
            <p:ph idx="1"/>
          </p:nvPr>
        </p:nvSpPr>
        <p:spPr>
          <a:xfrm>
            <a:off x="457200" y="3183284"/>
            <a:ext cx="8229600" cy="4389120"/>
          </a:xfrm>
        </p:spPr>
        <p:txBody>
          <a:bodyPr>
            <a:normAutofit fontScale="55000" lnSpcReduction="20000"/>
          </a:bodyPr>
          <a:lstStyle/>
          <a:p>
            <a:r>
              <a:rPr lang="el-GR" b="1" dirty="0"/>
              <a:t>Οικονομική ανάπτυξη και πληθωρισμός</a:t>
            </a:r>
            <a:r>
              <a:rPr lang="el-GR" dirty="0"/>
              <a:t>:</a:t>
            </a:r>
            <a:br>
              <a:rPr lang="el-GR" dirty="0"/>
            </a:br>
            <a:r>
              <a:rPr lang="el-GR" dirty="0"/>
              <a:t>Ο χρυσός και το ασημί που εισάγονταν στην Ισπανία και τη Δυτική Ευρώπη δημιούργησαν μια άμεση ώθηση για τον εμπορικό τομέα, αλλά ταυτόχρονα προκάλεσαν </a:t>
            </a:r>
            <a:r>
              <a:rPr lang="el-GR" b="1" dirty="0"/>
              <a:t>πληθωρισμό</a:t>
            </a:r>
            <a:r>
              <a:rPr lang="el-GR" dirty="0"/>
              <a:t> στην Ευρώπη. Οι τιμές ανέβηκαν λόγω της </a:t>
            </a:r>
            <a:r>
              <a:rPr lang="el-GR" dirty="0" err="1"/>
              <a:t>υπερπληθώρας</a:t>
            </a:r>
            <a:r>
              <a:rPr lang="el-GR" dirty="0"/>
              <a:t> του χρήματος και της εισροής μεταλλικών πόρων.</a:t>
            </a:r>
          </a:p>
          <a:p>
            <a:r>
              <a:rPr lang="el-GR" b="1" dirty="0"/>
              <a:t>Ανάπτυξη του εμπορίου και των θαλάσσιων οδών</a:t>
            </a:r>
            <a:r>
              <a:rPr lang="el-GR" dirty="0"/>
              <a:t>:</a:t>
            </a:r>
            <a:br>
              <a:rPr lang="el-GR" dirty="0"/>
            </a:br>
            <a:r>
              <a:rPr lang="el-GR" dirty="0"/>
              <a:t>Η εμπορική δραστηριότητα αυξήθηκε και η </a:t>
            </a:r>
            <a:r>
              <a:rPr lang="el-GR" b="1" dirty="0"/>
              <a:t>Σαγκάη</a:t>
            </a:r>
            <a:r>
              <a:rPr lang="el-GR" dirty="0"/>
              <a:t>, η </a:t>
            </a:r>
            <a:r>
              <a:rPr lang="el-GR" b="1" dirty="0"/>
              <a:t>Σεβίλλη</a:t>
            </a:r>
            <a:r>
              <a:rPr lang="el-GR" dirty="0"/>
              <a:t> και άλλες ισπανικές πόλεις έγιναν κέντρα του εμπορίου, με την Ισπανία να κυριαρχεί στις εμπορικές διαδρομές μεταξύ Ευρώπης και Αμερικής. Παράλληλα, ο θαλάσσιος εμπορικός στόλος της Ισπανίας εξασφάλισε τη μεταφορά του πλούτου.</a:t>
            </a:r>
          </a:p>
          <a:p>
            <a:r>
              <a:rPr lang="el-GR" b="1" dirty="0"/>
              <a:t>Αντίκτυπος στην Ισπανία</a:t>
            </a:r>
            <a:r>
              <a:rPr lang="el-GR" dirty="0"/>
              <a:t>:</a:t>
            </a:r>
            <a:br>
              <a:rPr lang="el-GR" dirty="0"/>
            </a:br>
            <a:r>
              <a:rPr lang="el-GR" dirty="0"/>
              <a:t>Παρά την αρχική ευημερία, η </a:t>
            </a:r>
            <a:r>
              <a:rPr lang="el-GR" b="1" dirty="0"/>
              <a:t>Ισπανία</a:t>
            </a:r>
            <a:r>
              <a:rPr lang="el-GR" dirty="0"/>
              <a:t> αντιμετώπισε τελικά οικονομική κατάρρευση λόγω της κακοδιαχείρισης του πλούτου και των συνεχών πολέμων στην Ευρώπη. Η υπερβολική εξάρτηση από τα ασημένια αποθέματα και η καταστροφή της γεωργίας και της βιομηχανίας στην Ιβηρική Χερσόνησο οδήγησαν σε μακροχρόνια οικονομική ύφεση.</a:t>
            </a:r>
          </a:p>
          <a:p>
            <a:r>
              <a:rPr lang="el-GR" b="1" dirty="0"/>
              <a:t>Συνοπτικά:</a:t>
            </a:r>
          </a:p>
          <a:p>
            <a:r>
              <a:rPr lang="el-GR" dirty="0"/>
              <a:t>Ο πλούτος που καταλήστεψε η Ισπανική Αυτοκρατορία από τους ιθαγενείς του Νέου Κόσμου, μέσω των εκμεταλλεύσεων σε χρυσό, ασημί και άλλους πόρους, ενίσχυσε προσωρινά την Ευρωπαϊκή οικονομία, αλλά και προκάλεσε μακροχρόνιες οικονομικές και κοινωνικές ανισότητες. Παρά τα τεράστια κέρδη, οι υπερβολικές εισροές χρυσού και ασημιού ενίσχυσαν τον πληθωρισμό, ενώ η καταναγκαστική εργασία και οι ασθένειες οδήγησαν σε μαζική καταστροφή των ιθαγενών πολιτισμών.</a:t>
            </a:r>
          </a:p>
          <a:p>
            <a:endParaRPr lang="el-GR" dirty="0"/>
          </a:p>
        </p:txBody>
      </p:sp>
      <p:pic>
        <p:nvPicPr>
          <p:cNvPr id="30722" name="Picture 2" descr="The Return of Christopher Columbus [Eugène Delacroix] | Sartle - Rogue Art  History"/>
          <p:cNvPicPr>
            <a:picLocks noChangeAspect="1" noChangeArrowheads="1"/>
          </p:cNvPicPr>
          <p:nvPr/>
        </p:nvPicPr>
        <p:blipFill>
          <a:blip r:embed="rId2" cstate="print"/>
          <a:srcRect/>
          <a:stretch>
            <a:fillRect/>
          </a:stretch>
        </p:blipFill>
        <p:spPr bwMode="auto">
          <a:xfrm>
            <a:off x="0" y="0"/>
            <a:ext cx="2571736" cy="2428868"/>
          </a:xfrm>
          <a:prstGeom prst="rect">
            <a:avLst/>
          </a:prstGeom>
          <a:noFill/>
        </p:spPr>
      </p:pic>
      <p:pic>
        <p:nvPicPr>
          <p:cNvPr id="30724" name="Picture 4" descr="ReyesCatolicos_E"/>
          <p:cNvPicPr>
            <a:picLocks noChangeAspect="1" noChangeArrowheads="1"/>
          </p:cNvPicPr>
          <p:nvPr/>
        </p:nvPicPr>
        <p:blipFill>
          <a:blip r:embed="rId3"/>
          <a:srcRect/>
          <a:stretch>
            <a:fillRect/>
          </a:stretch>
        </p:blipFill>
        <p:spPr bwMode="auto">
          <a:xfrm>
            <a:off x="2786050" y="0"/>
            <a:ext cx="3357554" cy="2428868"/>
          </a:xfrm>
          <a:prstGeom prst="rect">
            <a:avLst/>
          </a:prstGeom>
          <a:noFill/>
        </p:spPr>
      </p:pic>
      <p:pic>
        <p:nvPicPr>
          <p:cNvPr id="30726" name="Picture 6" descr="Columbian Exchange | Diseases, Animals, &amp; Plants | Britannica"/>
          <p:cNvPicPr>
            <a:picLocks noChangeAspect="1" noChangeArrowheads="1"/>
          </p:cNvPicPr>
          <p:nvPr/>
        </p:nvPicPr>
        <p:blipFill>
          <a:blip r:embed="rId4" cstate="print"/>
          <a:srcRect/>
          <a:stretch>
            <a:fillRect/>
          </a:stretch>
        </p:blipFill>
        <p:spPr bwMode="auto">
          <a:xfrm>
            <a:off x="6357950" y="0"/>
            <a:ext cx="2786049" cy="25003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000240"/>
            <a:ext cx="8229600" cy="642942"/>
          </a:xfrm>
        </p:spPr>
        <p:txBody>
          <a:bodyPr>
            <a:noAutofit/>
          </a:bodyPr>
          <a:lstStyle/>
          <a:p>
            <a:pPr algn="ctr"/>
            <a:r>
              <a:rPr lang="el-GR" sz="2000" dirty="0"/>
              <a:t>Δουλεμπόριο και Κάστες στον Νέο Κόσμο: Η Κοινωνική Ιεραρχία της Ισπανικής Αποικιοκρατίας</a:t>
            </a:r>
          </a:p>
        </p:txBody>
      </p:sp>
      <p:sp>
        <p:nvSpPr>
          <p:cNvPr id="3" name="2 - Θέση περιεχομένου"/>
          <p:cNvSpPr>
            <a:spLocks noGrp="1"/>
          </p:cNvSpPr>
          <p:nvPr>
            <p:ph idx="1"/>
          </p:nvPr>
        </p:nvSpPr>
        <p:spPr>
          <a:xfrm>
            <a:off x="0" y="2643182"/>
            <a:ext cx="9144000" cy="3681418"/>
          </a:xfrm>
        </p:spPr>
        <p:txBody>
          <a:bodyPr>
            <a:normAutofit fontScale="55000" lnSpcReduction="20000"/>
          </a:bodyPr>
          <a:lstStyle/>
          <a:p>
            <a:r>
              <a:rPr lang="el-GR" b="1" dirty="0"/>
              <a:t> Ιθαγενείς και Δουλεία:</a:t>
            </a:r>
          </a:p>
          <a:p>
            <a:r>
              <a:rPr lang="el-GR" dirty="0"/>
              <a:t>Οι </a:t>
            </a:r>
            <a:r>
              <a:rPr lang="el-GR" b="1" dirty="0"/>
              <a:t>ιθαγενείς</a:t>
            </a:r>
            <a:r>
              <a:rPr lang="el-GR" dirty="0"/>
              <a:t> πληθυσμοί εξαναγκάστηκαν σε καταναγκαστική εργασία μέσω του συστήματος </a:t>
            </a:r>
            <a:r>
              <a:rPr lang="el-GR" b="1" dirty="0" err="1"/>
              <a:t>ενκομιέντα</a:t>
            </a:r>
            <a:r>
              <a:rPr lang="el-GR" dirty="0"/>
              <a:t> και αργότερα </a:t>
            </a:r>
            <a:r>
              <a:rPr lang="el-GR" b="1" dirty="0" err="1"/>
              <a:t>μίτα</a:t>
            </a:r>
            <a:r>
              <a:rPr lang="el-GR" dirty="0"/>
              <a:t>, κυρίως στα </a:t>
            </a:r>
            <a:r>
              <a:rPr lang="el-GR" b="1" dirty="0"/>
              <a:t>ορυχεία</a:t>
            </a:r>
            <a:r>
              <a:rPr lang="el-GR" dirty="0"/>
              <a:t> και τις </a:t>
            </a:r>
            <a:r>
              <a:rPr lang="el-GR" b="1" dirty="0"/>
              <a:t>φυτείες</a:t>
            </a:r>
            <a:r>
              <a:rPr lang="el-GR" dirty="0"/>
              <a:t>.</a:t>
            </a:r>
          </a:p>
          <a:p>
            <a:r>
              <a:rPr lang="el-GR" dirty="0"/>
              <a:t>Όταν οι ιθαγενείς μειώθηκαν λόγω ασθενειών και κακουχιών, οι Ισπανοί στραφήκαν στο </a:t>
            </a:r>
            <a:r>
              <a:rPr lang="el-GR" b="1" dirty="0"/>
              <a:t>δουλεμπόριο Αφρικανών σκλάβων</a:t>
            </a:r>
            <a:r>
              <a:rPr lang="el-GR" dirty="0"/>
              <a:t>, οι οποίοι αναγκάζονταν να εργάζονται υπό σκληρές συνθήκες.</a:t>
            </a:r>
          </a:p>
          <a:p>
            <a:pPr>
              <a:buNone/>
            </a:pPr>
            <a:r>
              <a:rPr lang="en-GB" b="1" dirty="0"/>
              <a:t>       </a:t>
            </a:r>
            <a:r>
              <a:rPr lang="el-GR" b="1" dirty="0"/>
              <a:t> Σύστημα Καστών:</a:t>
            </a:r>
          </a:p>
          <a:p>
            <a:r>
              <a:rPr lang="el-GR" dirty="0"/>
              <a:t>Το </a:t>
            </a:r>
            <a:r>
              <a:rPr lang="el-GR" b="1" dirty="0"/>
              <a:t>σύστημα καστών</a:t>
            </a:r>
            <a:r>
              <a:rPr lang="el-GR" dirty="0"/>
              <a:t> κατηγοριοποιούσε τους ανθρώπους ανάλογα με την καταγωγή τους και καθόριζε την κοινωνική τους θέση:</a:t>
            </a:r>
          </a:p>
          <a:p>
            <a:r>
              <a:rPr lang="el-GR" b="1" dirty="0" err="1"/>
              <a:t>Πενινσουλάριοι</a:t>
            </a:r>
            <a:r>
              <a:rPr lang="el-GR" dirty="0"/>
              <a:t>: Ισπανοί από την Ιβηρική Χερσόνησο (ανώτερη τάξη).</a:t>
            </a:r>
          </a:p>
          <a:p>
            <a:r>
              <a:rPr lang="el-GR" b="1" dirty="0" err="1"/>
              <a:t>Κρεόλοι</a:t>
            </a:r>
            <a:r>
              <a:rPr lang="el-GR" dirty="0"/>
              <a:t>: Ισπανοί γεννημένοι στην Αμερική (χαμηλότερη από τους </a:t>
            </a:r>
            <a:r>
              <a:rPr lang="el-GR" dirty="0" err="1"/>
              <a:t>πενινσουλάριους</a:t>
            </a:r>
            <a:r>
              <a:rPr lang="el-GR" dirty="0"/>
              <a:t>).</a:t>
            </a:r>
          </a:p>
          <a:p>
            <a:r>
              <a:rPr lang="el-GR" b="1" dirty="0" err="1"/>
              <a:t>Μεστίθοι</a:t>
            </a:r>
            <a:r>
              <a:rPr lang="el-GR" dirty="0"/>
              <a:t>: Μεικτή καταγωγή Ισπανών και ιθαγενών.</a:t>
            </a:r>
          </a:p>
          <a:p>
            <a:r>
              <a:rPr lang="el-GR" b="1" dirty="0" err="1"/>
              <a:t>Μουλάτοι</a:t>
            </a:r>
            <a:r>
              <a:rPr lang="el-GR" dirty="0"/>
              <a:t>: Μεικτή καταγωγή Ισπανών και Αφρικανών.</a:t>
            </a:r>
          </a:p>
          <a:p>
            <a:r>
              <a:rPr lang="el-GR" b="1" dirty="0"/>
              <a:t>Ιθαγενείς και Αφρικανοί σκλάβοι</a:t>
            </a:r>
            <a:r>
              <a:rPr lang="el-GR" dirty="0"/>
              <a:t>: Κατώτερες τάξεις, υπό εκμετάλλευση και καταναγκαστική εργασία.</a:t>
            </a:r>
          </a:p>
          <a:p>
            <a:r>
              <a:rPr lang="el-GR" dirty="0"/>
              <a:t>Το σύστημα των καστών ενίσχυε τη </a:t>
            </a:r>
            <a:r>
              <a:rPr lang="el-GR" b="1" dirty="0"/>
              <a:t>φυλετική ανισότητα</a:t>
            </a:r>
            <a:r>
              <a:rPr lang="el-GR" dirty="0"/>
              <a:t> και τη </a:t>
            </a:r>
            <a:r>
              <a:rPr lang="el-GR" b="1" dirty="0"/>
              <a:t>διακυβέρνηση των Ισπανών</a:t>
            </a:r>
            <a:r>
              <a:rPr lang="el-GR" dirty="0"/>
              <a:t> στον Νέο Κόσμο, περιορίζοντας τις ευκαιρίες για κοινωνική άνοδο.</a:t>
            </a:r>
          </a:p>
          <a:p>
            <a:endParaRPr lang="el-GR" dirty="0"/>
          </a:p>
        </p:txBody>
      </p:sp>
      <p:pic>
        <p:nvPicPr>
          <p:cNvPr id="31746" name="Picture 2" descr="Las Castas – Spanish Racial Classifications | Native Heritage Project"/>
          <p:cNvPicPr>
            <a:picLocks noChangeAspect="1" noChangeArrowheads="1"/>
          </p:cNvPicPr>
          <p:nvPr/>
        </p:nvPicPr>
        <p:blipFill>
          <a:blip r:embed="rId2"/>
          <a:srcRect/>
          <a:stretch>
            <a:fillRect/>
          </a:stretch>
        </p:blipFill>
        <p:spPr bwMode="auto">
          <a:xfrm>
            <a:off x="0" y="0"/>
            <a:ext cx="3500430" cy="1928778"/>
          </a:xfrm>
          <a:prstGeom prst="rect">
            <a:avLst/>
          </a:prstGeom>
          <a:noFill/>
        </p:spPr>
      </p:pic>
      <p:pic>
        <p:nvPicPr>
          <p:cNvPr id="31748" name="Picture 4" descr="https://upload.wikimedia.org/wikipedia/commons/thumb/c/c3/Castas_16indios_max.jpg/170px-Castas_16indios_max.jpg"/>
          <p:cNvPicPr>
            <a:picLocks noChangeAspect="1" noChangeArrowheads="1"/>
          </p:cNvPicPr>
          <p:nvPr/>
        </p:nvPicPr>
        <p:blipFill>
          <a:blip r:embed="rId3"/>
          <a:srcRect/>
          <a:stretch>
            <a:fillRect/>
          </a:stretch>
        </p:blipFill>
        <p:spPr bwMode="auto">
          <a:xfrm>
            <a:off x="3929058" y="0"/>
            <a:ext cx="2000264" cy="1928802"/>
          </a:xfrm>
          <a:prstGeom prst="rect">
            <a:avLst/>
          </a:prstGeom>
          <a:noFill/>
        </p:spPr>
      </p:pic>
      <p:pic>
        <p:nvPicPr>
          <p:cNvPr id="31750" name="Picture 6" descr="undefined"/>
          <p:cNvPicPr>
            <a:picLocks noChangeAspect="1" noChangeArrowheads="1"/>
          </p:cNvPicPr>
          <p:nvPr/>
        </p:nvPicPr>
        <p:blipFill>
          <a:blip r:embed="rId4" cstate="print"/>
          <a:srcRect/>
          <a:stretch>
            <a:fillRect/>
          </a:stretch>
        </p:blipFill>
        <p:spPr bwMode="auto">
          <a:xfrm>
            <a:off x="6286512" y="0"/>
            <a:ext cx="2857488" cy="1928802"/>
          </a:xfrm>
          <a:prstGeom prst="rect">
            <a:avLst/>
          </a:prstGeom>
          <a:noFill/>
        </p:spPr>
      </p:pic>
      <p:sp>
        <p:nvSpPr>
          <p:cNvPr id="7" name="6 - Ορθογώνιο"/>
          <p:cNvSpPr/>
          <p:nvPr/>
        </p:nvSpPr>
        <p:spPr>
          <a:xfrm>
            <a:off x="0" y="5715016"/>
            <a:ext cx="9144000" cy="1015663"/>
          </a:xfrm>
          <a:prstGeom prst="rect">
            <a:avLst/>
          </a:prstGeom>
        </p:spPr>
        <p:txBody>
          <a:bodyPr wrap="square">
            <a:spAutoFit/>
          </a:bodyPr>
          <a:lstStyle/>
          <a:p>
            <a:r>
              <a:rPr lang="el-GR" sz="1200" dirty="0"/>
              <a:t>Το </a:t>
            </a:r>
            <a:r>
              <a:rPr lang="el-GR" sz="1200" b="1" dirty="0"/>
              <a:t>δουλεμπόριο</a:t>
            </a:r>
            <a:r>
              <a:rPr lang="el-GR" sz="1200" dirty="0"/>
              <a:t> και το </a:t>
            </a:r>
            <a:r>
              <a:rPr lang="el-GR" sz="1200" b="1" dirty="0"/>
              <a:t>σύστημα καστών</a:t>
            </a:r>
            <a:r>
              <a:rPr lang="el-GR" sz="1200" dirty="0"/>
              <a:t> στον Νέο Κόσμο δημιούργησαν μια κοινωνία έντονα ταξική και φυλετικά </a:t>
            </a:r>
            <a:r>
              <a:rPr lang="el-GR" sz="1200" dirty="0" err="1"/>
              <a:t>διαστρωματωμένη</a:t>
            </a:r>
            <a:r>
              <a:rPr lang="el-GR" sz="1200" dirty="0"/>
              <a:t>, όπου οι ιθαγενείς, οι Αφρικανοί σκλάβοι και οι μεικτές </a:t>
            </a:r>
            <a:r>
              <a:rPr lang="el-GR" sz="1200" dirty="0" err="1"/>
              <a:t>εθνοτικές</a:t>
            </a:r>
            <a:r>
              <a:rPr lang="el-GR" sz="1200" dirty="0"/>
              <a:t> ομάδες αντιμετωπίζονταν ως κατώτερα στρώματα, εκμεταλλευόμενα από τους Ισπανούς αποίκους. Το σύστημα αυτό ενίσχυσε την κοινωνική αδικία, καθιέρωσε βαθιές ανισότητες και περιόρισε τις δυνατότητες κινητικότητας για τις κατώτερες ομάδες. Παρά την έντονη εκμετάλλευση, οι κοινωνικές και φυλετικές διακρίσεις που θεσπίστηκαν στον Νέο Κόσμο συνεχίζουν να έχουν αντίκτυπο ακόμα και στις σύγχρονες κοινωνίες της Λατινικής Αμερικής.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928802"/>
            <a:ext cx="8229600" cy="1143000"/>
          </a:xfrm>
        </p:spPr>
        <p:txBody>
          <a:bodyPr>
            <a:normAutofit fontScale="90000"/>
          </a:bodyPr>
          <a:lstStyle/>
          <a:p>
            <a:pPr algn="ctr"/>
            <a:r>
              <a:rPr lang="el-GR" dirty="0"/>
              <a:t>Διεθνείς Σχέσεις μετά την Μεγάλη Ανακάλυψη</a:t>
            </a:r>
          </a:p>
        </p:txBody>
      </p:sp>
      <p:sp>
        <p:nvSpPr>
          <p:cNvPr id="3" name="2 - Θέση περιεχομένου"/>
          <p:cNvSpPr>
            <a:spLocks noGrp="1"/>
          </p:cNvSpPr>
          <p:nvPr>
            <p:ph idx="1"/>
          </p:nvPr>
        </p:nvSpPr>
        <p:spPr>
          <a:xfrm>
            <a:off x="0" y="3071810"/>
            <a:ext cx="9144000" cy="3786190"/>
          </a:xfrm>
        </p:spPr>
        <p:txBody>
          <a:bodyPr>
            <a:noAutofit/>
          </a:bodyPr>
          <a:lstStyle/>
          <a:p>
            <a:r>
              <a:rPr lang="el-GR" sz="1200" dirty="0"/>
              <a:t>Η </a:t>
            </a:r>
            <a:r>
              <a:rPr lang="el-GR" sz="1200" b="1" dirty="0"/>
              <a:t>άνοδος της Ισπανικής Αυτοκρατορίας</a:t>
            </a:r>
            <a:r>
              <a:rPr lang="el-GR" sz="1200" dirty="0"/>
              <a:t> μετά την ανακάλυψη της Αμερικής είχε σημαντική επίδραση στις διεθνείς σχέσεις, διαμορφώνοντας την παγκόσμια πολιτική και οικονομία της εποχής. Η Ισπανία, εκμεταλλευόμενη τα πλούτη από τον Νέο Κόσμο, έγινε η μεγαλύτερη παγκόσμια δύναμη, προκαλώντας ανησυχία στις άλλες ευρωπαϊκές δυνάμεις, όπως η </a:t>
            </a:r>
            <a:r>
              <a:rPr lang="el-GR" sz="1200" b="1" dirty="0"/>
              <a:t>Πορτογαλία</a:t>
            </a:r>
            <a:r>
              <a:rPr lang="el-GR" sz="1200" dirty="0"/>
              <a:t>, η </a:t>
            </a:r>
            <a:r>
              <a:rPr lang="el-GR" sz="1200" b="1" dirty="0"/>
              <a:t>Γαλλία</a:t>
            </a:r>
            <a:r>
              <a:rPr lang="el-GR" sz="1200" dirty="0"/>
              <a:t>, η </a:t>
            </a:r>
            <a:r>
              <a:rPr lang="el-GR" sz="1200" b="1" dirty="0"/>
              <a:t>Αγγλία</a:t>
            </a:r>
            <a:r>
              <a:rPr lang="el-GR" sz="1200" dirty="0"/>
              <a:t> και οι </a:t>
            </a:r>
            <a:r>
              <a:rPr lang="el-GR" sz="1200" b="1" dirty="0"/>
              <a:t>Κάτω Χώρες</a:t>
            </a:r>
            <a:r>
              <a:rPr lang="el-GR" sz="1200" dirty="0"/>
              <a:t>, οι οποίες προσπάθησαν να επεκτείνουν τις δικές τους αποικιακές αυτοκρατορίες και να αμφισβητήσουν τη μονοπωλιακή κυριαρχία της Ισπανίας.</a:t>
            </a:r>
          </a:p>
          <a:p>
            <a:r>
              <a:rPr lang="el-GR" sz="1200" dirty="0"/>
              <a:t>Η </a:t>
            </a:r>
            <a:r>
              <a:rPr lang="el-GR" sz="1200" b="1" dirty="0"/>
              <a:t>Συνθήκη της </a:t>
            </a:r>
            <a:r>
              <a:rPr lang="el-GR" sz="1200" b="1" dirty="0" err="1"/>
              <a:t>Τορδεσίγιας</a:t>
            </a:r>
            <a:r>
              <a:rPr lang="el-GR" sz="1200" dirty="0"/>
              <a:t> του 1494 διαχώρισε τις σφαίρες επιρροής Ισπανίας και Πορτογαλίας, ενώ οι υπόλοιπες ευρωπαϊκές δυνάμεις επιδόθηκαν σε καταδρομικές επιθέσεις και πολέμους για να αποκτήσουν αποικίες και να αποσταθεροποιήσουν την ισπανική κυριαρχία. Παρά τις προσπάθειες των αντιπάλων της, η Ισπανία κυριάρχησε στις </a:t>
            </a:r>
            <a:r>
              <a:rPr lang="el-GR" sz="1200" b="1" dirty="0"/>
              <a:t>διεθνείς εμπορικές διαδρομές</a:t>
            </a:r>
            <a:r>
              <a:rPr lang="el-GR" sz="1200" dirty="0"/>
              <a:t>, τροφοδοτώντας τις ευρωπαϊκές οικονομίες με χρυσό και ασημί και δημιουργώντας νέες εμπορικές συνδέσεις μεταξύ Ευρώπης, Αφρικής και Αμερικής, ενώ το </a:t>
            </a:r>
            <a:r>
              <a:rPr lang="el-GR" sz="1200" b="1" dirty="0"/>
              <a:t>δουλεμπόριο</a:t>
            </a:r>
            <a:r>
              <a:rPr lang="el-GR" sz="1200" dirty="0"/>
              <a:t> έγινε κεντρική εμπορική δραστηριότητα.</a:t>
            </a:r>
          </a:p>
          <a:p>
            <a:r>
              <a:rPr lang="el-GR" sz="1200" dirty="0"/>
              <a:t>Η Ισπανία διατήρησε </a:t>
            </a:r>
            <a:r>
              <a:rPr lang="el-GR" sz="1200" b="1" dirty="0"/>
              <a:t>στρατηγική και διπλωματική επιρροή</a:t>
            </a:r>
            <a:r>
              <a:rPr lang="el-GR" sz="1200" dirty="0"/>
              <a:t> στην Ευρώπη, συμμετέχοντας σε πολέμους και συμμαχίες για να διατηρήσει την ηγεμονία της και να προστατεύσει τα αποικιακά της εδάφη. Η </a:t>
            </a:r>
            <a:r>
              <a:rPr lang="el-GR" sz="1200" b="1" dirty="0"/>
              <a:t>θρησκευτική επιρροή</a:t>
            </a:r>
            <a:r>
              <a:rPr lang="el-GR" sz="1200" dirty="0"/>
              <a:t> της, μέσω του καθολικισμού, ενίσχυσε την παρουσία της στον Νέο Κόσμο, ενώ η θρησκευτική ένταση με τις προτεσταντικές δυνάμεις συνέβαλε σε πολιτικές και στρατιωτικές συγκρούσεις.</a:t>
            </a:r>
          </a:p>
          <a:p>
            <a:r>
              <a:rPr lang="el-GR" sz="1200" dirty="0"/>
              <a:t>Συνολικά, η άνοδος της Ισπανικής Αυτοκρατορίας οδήγησε σε σημαντικές ανατροπές στις διεθνείς σχέσεις, ενισχύοντας τις ανταγωνιστικές δυνάμεις στην Ευρώπη και καθιερώνοντας τη </a:t>
            </a:r>
            <a:r>
              <a:rPr lang="el-GR" sz="1200" b="1" dirty="0"/>
              <a:t>μονοπωλιακή της κυριαρχία</a:t>
            </a:r>
            <a:r>
              <a:rPr lang="el-GR" sz="1200" dirty="0"/>
              <a:t> για έναν αιώνα, ενώ οι πιέσεις από άλλες ευρωπαϊκές χώρες τελικά επηρέασαν τη στρατηγική και την εξωτερική της πολιτική.</a:t>
            </a:r>
          </a:p>
          <a:p>
            <a:endParaRPr lang="el-GR" sz="1050" dirty="0"/>
          </a:p>
        </p:txBody>
      </p:sp>
      <p:pic>
        <p:nvPicPr>
          <p:cNvPr id="32770" name="Picture 2" descr="https://upload.wikimedia.org/wikipedia/commons/thumb/b/bc/Treaty_of_Tordesillas.jpg/220px-Treaty_of_Tordesillas.jpg"/>
          <p:cNvPicPr>
            <a:picLocks noChangeAspect="1" noChangeArrowheads="1"/>
          </p:cNvPicPr>
          <p:nvPr/>
        </p:nvPicPr>
        <p:blipFill>
          <a:blip r:embed="rId2"/>
          <a:srcRect/>
          <a:stretch>
            <a:fillRect/>
          </a:stretch>
        </p:blipFill>
        <p:spPr bwMode="auto">
          <a:xfrm>
            <a:off x="3786182" y="0"/>
            <a:ext cx="1571636" cy="1857340"/>
          </a:xfrm>
          <a:prstGeom prst="rect">
            <a:avLst/>
          </a:prstGeom>
          <a:noFill/>
        </p:spPr>
      </p:pic>
      <p:pic>
        <p:nvPicPr>
          <p:cNvPr id="32772" name="Picture 4" descr="Signing of Treaty of Tordesillas Between Spain and Portugal, June 7, 1494,  Spain' Giclee Print | Art.com"/>
          <p:cNvPicPr>
            <a:picLocks noChangeAspect="1" noChangeArrowheads="1"/>
          </p:cNvPicPr>
          <p:nvPr/>
        </p:nvPicPr>
        <p:blipFill>
          <a:blip r:embed="rId3"/>
          <a:srcRect/>
          <a:stretch>
            <a:fillRect/>
          </a:stretch>
        </p:blipFill>
        <p:spPr bwMode="auto">
          <a:xfrm>
            <a:off x="0" y="0"/>
            <a:ext cx="3810000" cy="1857363"/>
          </a:xfrm>
          <a:prstGeom prst="rect">
            <a:avLst/>
          </a:prstGeom>
          <a:noFill/>
        </p:spPr>
      </p:pic>
      <p:pic>
        <p:nvPicPr>
          <p:cNvPr id="32774" name="Picture 6" descr="Unknown - Santa Maria - Sailing Ship For Sale at 1stDibs"/>
          <p:cNvPicPr>
            <a:picLocks noChangeAspect="1" noChangeArrowheads="1"/>
          </p:cNvPicPr>
          <p:nvPr/>
        </p:nvPicPr>
        <p:blipFill>
          <a:blip r:embed="rId4"/>
          <a:srcRect/>
          <a:stretch>
            <a:fillRect/>
          </a:stretch>
        </p:blipFill>
        <p:spPr bwMode="auto">
          <a:xfrm>
            <a:off x="5357818" y="0"/>
            <a:ext cx="3786182" cy="18573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7242" y="714364"/>
            <a:ext cx="8229600" cy="1143000"/>
          </a:xfrm>
        </p:spPr>
        <p:txBody>
          <a:bodyPr>
            <a:normAutofit fontScale="90000"/>
          </a:bodyPr>
          <a:lstStyle/>
          <a:p>
            <a:r>
              <a:rPr lang="en-US" b="1" dirty="0" err="1"/>
              <a:t>Βασική</a:t>
            </a:r>
            <a:r>
              <a:rPr lang="en-US" b="1" dirty="0"/>
              <a:t> </a:t>
            </a:r>
            <a:r>
              <a:rPr lang="en-US" b="1" dirty="0" err="1"/>
              <a:t>Βιβλιογραφία</a:t>
            </a:r>
            <a:r>
              <a:rPr lang="en-US" b="1" dirty="0"/>
              <a:t> </a:t>
            </a:r>
            <a:r>
              <a:rPr lang="en-US" b="1" dirty="0" err="1"/>
              <a:t>και</a:t>
            </a:r>
            <a:r>
              <a:rPr lang="en-US" b="1" dirty="0"/>
              <a:t> </a:t>
            </a:r>
            <a:r>
              <a:rPr lang="en-US" b="1" dirty="0" err="1"/>
              <a:t>Πηγές</a:t>
            </a:r>
            <a:endParaRPr lang="el-GR" dirty="0"/>
          </a:p>
        </p:txBody>
      </p:sp>
      <p:sp>
        <p:nvSpPr>
          <p:cNvPr id="3" name="2 - Θέση περιεχομένου"/>
          <p:cNvSpPr>
            <a:spLocks noGrp="1"/>
          </p:cNvSpPr>
          <p:nvPr>
            <p:ph idx="1"/>
          </p:nvPr>
        </p:nvSpPr>
        <p:spPr>
          <a:xfrm>
            <a:off x="457200" y="1935480"/>
            <a:ext cx="8229600" cy="4389120"/>
          </a:xfrm>
        </p:spPr>
        <p:txBody>
          <a:bodyPr/>
          <a:lstStyle/>
          <a:p>
            <a:r>
              <a:rPr lang="en-US" b="1" dirty="0"/>
              <a:t>"1491: New Revelations of the Americas Before Columbus"</a:t>
            </a:r>
            <a:r>
              <a:rPr lang="en-US" dirty="0"/>
              <a:t> – Charles C. Mann</a:t>
            </a:r>
            <a:endParaRPr lang="el-GR" dirty="0"/>
          </a:p>
          <a:p>
            <a:r>
              <a:rPr lang="en-US" b="1" dirty="0"/>
              <a:t>"The Columbian Exchange: Biological and Cultural Consequences of 1492"</a:t>
            </a:r>
            <a:r>
              <a:rPr lang="en-US" dirty="0"/>
              <a:t> – Alfred W. Crosby</a:t>
            </a:r>
            <a:endParaRPr lang="el-GR" dirty="0"/>
          </a:p>
          <a:p>
            <a:r>
              <a:rPr lang="en-US" b="1" dirty="0"/>
              <a:t>"The Destruction of the Indies: A Brief Account"</a:t>
            </a:r>
            <a:r>
              <a:rPr lang="en-US" dirty="0"/>
              <a:t> – </a:t>
            </a:r>
            <a:r>
              <a:rPr lang="en-US" dirty="0" err="1"/>
              <a:t>Bartolomé</a:t>
            </a:r>
            <a:r>
              <a:rPr lang="en-US" dirty="0"/>
              <a:t> de </a:t>
            </a:r>
            <a:r>
              <a:rPr lang="en-US" dirty="0" err="1"/>
              <a:t>las</a:t>
            </a:r>
            <a:r>
              <a:rPr lang="en-US" dirty="0"/>
              <a:t> </a:t>
            </a:r>
            <a:r>
              <a:rPr lang="en-US" dirty="0" err="1"/>
              <a:t>Casas</a:t>
            </a:r>
            <a:endParaRPr lang="el-GR" dirty="0"/>
          </a:p>
          <a:p>
            <a:r>
              <a:rPr lang="en-US" b="1" dirty="0"/>
              <a:t>" </a:t>
            </a:r>
            <a:r>
              <a:rPr lang="el-GR" b="1" dirty="0"/>
              <a:t>Εισαγωγή στην Οικονομική Ιστορία της Ευρώπης</a:t>
            </a:r>
            <a:r>
              <a:rPr lang="en-US" b="1" dirty="0"/>
              <a:t> «</a:t>
            </a:r>
            <a:r>
              <a:rPr lang="el-GR" b="1" dirty="0"/>
              <a:t> – Βασίλης </a:t>
            </a:r>
            <a:r>
              <a:rPr lang="el-GR" b="1" dirty="0" err="1"/>
              <a:t>Κρεμμυδάς</a:t>
            </a:r>
            <a:endParaRPr lang="el-GR" b="1" dirty="0"/>
          </a:p>
          <a:p>
            <a:r>
              <a:rPr lang="el-GR" b="1" dirty="0"/>
              <a:t>Ημερολόγιο Πλοίου 1492-1493 – Χριστόφορος Κολόμβος</a:t>
            </a:r>
            <a:endParaRPr lang="el-GR" dirty="0"/>
          </a:p>
        </p:txBody>
      </p:sp>
      <p:pic>
        <p:nvPicPr>
          <p:cNvPr id="33794" name="Picture 2" descr="Ο εξερευνητής Χριστόφορος Κολόμβος | PLUS by gazzetta"/>
          <p:cNvPicPr>
            <a:picLocks noChangeAspect="1" noChangeArrowheads="1"/>
          </p:cNvPicPr>
          <p:nvPr/>
        </p:nvPicPr>
        <p:blipFill>
          <a:blip r:embed="rId2"/>
          <a:srcRect/>
          <a:stretch>
            <a:fillRect/>
          </a:stretch>
        </p:blipFill>
        <p:spPr bwMode="auto">
          <a:xfrm>
            <a:off x="0" y="0"/>
            <a:ext cx="9144000" cy="132091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606</TotalTime>
  <Words>2389</Words>
  <Application>Microsoft Macintosh PowerPoint</Application>
  <PresentationFormat>On-screen Show (4:3)</PresentationFormat>
  <Paragraphs>92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Constantia</vt:lpstr>
      <vt:lpstr>Wingdings 2</vt:lpstr>
      <vt:lpstr>Ροή</vt:lpstr>
      <vt:lpstr>Ισπανική Αποικιοκρατία, απαρχή τού Ιμπεριαλισμού 15ος-16ος αιώνας</vt:lpstr>
      <vt:lpstr>Άλωση της Πόλης  6 Απριλίου – 29 Μαΐου 1453</vt:lpstr>
      <vt:lpstr>PowerPoint Presentation</vt:lpstr>
      <vt:lpstr>TO ΠΡΩΤΟ ΤΑΞΙΔΙ ΤΟΥ ΚΟΛΟΜΒΟΥ</vt:lpstr>
      <vt:lpstr>ΟΙ ΠΡΩΤΕΣ ΑΠΟΙΚΙΕΣ ΣΤΟΝ ΝΈΟ ΚΟΣΜΟ</vt:lpstr>
      <vt:lpstr>Καταλήστευση πλούτου Νέου Κόσμου και εισαγωγή νέων προϊόντων στην Γηραιά Ήπειρο</vt:lpstr>
      <vt:lpstr>Δουλεμπόριο και Κάστες στον Νέο Κόσμο: Η Κοινωνική Ιεραρχία της Ισπανικής Αποικιοκρατίας</vt:lpstr>
      <vt:lpstr>Διεθνείς Σχέσεις μετά την Μεγάλη Ανακάλυψη</vt:lpstr>
      <vt:lpstr>Βασική Βιβλιογραφία και Πηγές</vt:lpstr>
      <vt:lpstr>Σας 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Giannis</dc:creator>
  <cp:lastModifiedBy>Sofia Tipaldou</cp:lastModifiedBy>
  <cp:revision>14</cp:revision>
  <dcterms:created xsi:type="dcterms:W3CDTF">2024-11-27T13:24:59Z</dcterms:created>
  <dcterms:modified xsi:type="dcterms:W3CDTF">2025-01-08T19:53:36Z</dcterms:modified>
</cp:coreProperties>
</file>