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66"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257"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6F9EAF-FE92-4760-A967-DBFAFE90417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E04BF7A5-7536-4E3B-8A65-82976FE57A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8835969C-E086-450E-815C-56A0050145B5}"/>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5" name="Θέση υποσέλιδου 4">
            <a:extLst>
              <a:ext uri="{FF2B5EF4-FFF2-40B4-BE49-F238E27FC236}">
                <a16:creationId xmlns:a16="http://schemas.microsoft.com/office/drawing/2014/main" id="{B9202F7E-A97A-4BAD-8953-19A4B2B9590F}"/>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CC30AEAE-2A61-4545-9636-F70EE4C24BA8}"/>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192696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E6045B-E825-4812-8933-B3A658693FDF}"/>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44F3504F-CE19-4CFC-ADAB-2B3F4BDF077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41EF5450-B930-4C8C-B27A-B2DE5F3A534A}"/>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5" name="Θέση υποσέλιδου 4">
            <a:extLst>
              <a:ext uri="{FF2B5EF4-FFF2-40B4-BE49-F238E27FC236}">
                <a16:creationId xmlns:a16="http://schemas.microsoft.com/office/drawing/2014/main" id="{AF8E0FF1-7264-4153-9F70-D6D583CAA4E3}"/>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F92246B-9035-4D84-860E-ECE3A40F229D}"/>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252967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93F71F0-B0B3-49E4-8452-6EC1504A4FB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3DE9B7D8-8C0F-4DC1-95DC-24974C38331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A7D104C0-641A-480F-A179-4F00A40D248E}"/>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5" name="Θέση υποσέλιδου 4">
            <a:extLst>
              <a:ext uri="{FF2B5EF4-FFF2-40B4-BE49-F238E27FC236}">
                <a16:creationId xmlns:a16="http://schemas.microsoft.com/office/drawing/2014/main" id="{8B3348F2-C853-4343-901F-B55C6017D88A}"/>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58CC602D-F4C9-4BBE-BDA2-E67E267DEA0E}"/>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212767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738014-2392-4CBB-A73E-D20735FF122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E5F5755E-F0E5-45B6-8A2D-AE1522F819B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985A1141-6447-458E-B196-EC68820A133C}"/>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5" name="Θέση υποσέλιδου 4">
            <a:extLst>
              <a:ext uri="{FF2B5EF4-FFF2-40B4-BE49-F238E27FC236}">
                <a16:creationId xmlns:a16="http://schemas.microsoft.com/office/drawing/2014/main" id="{D763306A-5A98-4080-BED6-7A3BDC07DAB3}"/>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10853666-F92F-45F0-8077-A098511B5D21}"/>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397037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2EFFBC-A007-4CDC-A3BF-AECE7D964A4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C232B57C-7D09-4FCC-B4B8-18B2345D9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911F25C-51A6-4164-8062-FE4C333F51DC}"/>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5" name="Θέση υποσέλιδου 4">
            <a:extLst>
              <a:ext uri="{FF2B5EF4-FFF2-40B4-BE49-F238E27FC236}">
                <a16:creationId xmlns:a16="http://schemas.microsoft.com/office/drawing/2014/main" id="{CBD90FDB-6CA6-4CC7-AB9F-90D41797BDFD}"/>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3EA714E6-D44D-4A35-B129-775617C47F99}"/>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415661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0FD428-3177-477E-919A-0C3B158BDEF5}"/>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063661F8-DAEE-4CCA-B417-D9E9F9A8776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4C15112E-2A17-4549-A9AA-8CAD856BA44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E73E4163-A273-4D05-9E37-6DE443DE9239}"/>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6" name="Θέση υποσέλιδου 5">
            <a:extLst>
              <a:ext uri="{FF2B5EF4-FFF2-40B4-BE49-F238E27FC236}">
                <a16:creationId xmlns:a16="http://schemas.microsoft.com/office/drawing/2014/main" id="{69D620DC-822B-48BB-9F75-A46431114C0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E5566C7A-0CCE-4B20-BF14-D63BA8638BD6}"/>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113601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8ECA13-010E-4BB3-B18A-ACDD2F3DD3B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2547E579-323A-4BB9-98CC-9DC156A279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F4F9206-E8FB-4CFD-97A5-E39CB6798E0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413521FB-D258-4CAE-B790-7763D9366A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10F8C27-9BC0-454F-A721-BFC2DD33516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349CE511-E73A-4D85-BE91-F214B98A8BCE}"/>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8" name="Θέση υποσέλιδου 7">
            <a:extLst>
              <a:ext uri="{FF2B5EF4-FFF2-40B4-BE49-F238E27FC236}">
                <a16:creationId xmlns:a16="http://schemas.microsoft.com/office/drawing/2014/main" id="{E709A5C2-6067-44CE-B51D-77383D082757}"/>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C4B50B6B-E733-4A8A-AA36-A9D4C2C9128B}"/>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172728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114A00-D5A7-4063-8091-D1B64E1B2DC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C0985FE7-B0FD-4893-AFB0-A4DCA1914A8D}"/>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4" name="Θέση υποσέλιδου 3">
            <a:extLst>
              <a:ext uri="{FF2B5EF4-FFF2-40B4-BE49-F238E27FC236}">
                <a16:creationId xmlns:a16="http://schemas.microsoft.com/office/drawing/2014/main" id="{65DECB57-9A97-4823-A714-8271B2ACB620}"/>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A4C3354D-EB69-4BFF-8676-57160A177267}"/>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163066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D44D8C1-2D2B-4E14-BD03-5A4A872B3ABD}"/>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3" name="Θέση υποσέλιδου 2">
            <a:extLst>
              <a:ext uri="{FF2B5EF4-FFF2-40B4-BE49-F238E27FC236}">
                <a16:creationId xmlns:a16="http://schemas.microsoft.com/office/drawing/2014/main" id="{BD399E01-1D44-4520-A33C-D9707A6DF4B0}"/>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A4ED8675-2D2E-46EB-BB44-C6703D99ED93}"/>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1381487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95CA59-87A3-421A-B45C-1B1086B5CF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359F6210-319E-45BF-A280-126203CBE9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C7566E17-D58A-4C2E-835E-43EAAB68A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B6DE649-1E1A-4F5B-9EE2-D8A1F18B783A}"/>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6" name="Θέση υποσέλιδου 5">
            <a:extLst>
              <a:ext uri="{FF2B5EF4-FFF2-40B4-BE49-F238E27FC236}">
                <a16:creationId xmlns:a16="http://schemas.microsoft.com/office/drawing/2014/main" id="{606433C5-32B3-4BE2-9F80-362F6537834A}"/>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A2DEC2F9-8D56-4373-B538-83262E119036}"/>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30741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815267-C53F-465D-9B89-B6CC2E73514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60B4353D-F773-410A-9FAB-E2D4E3EB3A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44262680-5504-49A9-8F23-8398792F9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A740BE0-FD36-4B47-A469-B2E2E1E83348}"/>
              </a:ext>
            </a:extLst>
          </p:cNvPr>
          <p:cNvSpPr>
            <a:spLocks noGrp="1"/>
          </p:cNvSpPr>
          <p:nvPr>
            <p:ph type="dt" sz="half" idx="10"/>
          </p:nvPr>
        </p:nvSpPr>
        <p:spPr/>
        <p:txBody>
          <a:bodyPr/>
          <a:lstStyle/>
          <a:p>
            <a:fld id="{70945BBB-3C34-4FAD-A083-5B4B0129C163}" type="datetimeFigureOut">
              <a:rPr lang="en-US" smtClean="0"/>
              <a:t>4/9/2021</a:t>
            </a:fld>
            <a:endParaRPr lang="en-US"/>
          </a:p>
        </p:txBody>
      </p:sp>
      <p:sp>
        <p:nvSpPr>
          <p:cNvPr id="6" name="Θέση υποσέλιδου 5">
            <a:extLst>
              <a:ext uri="{FF2B5EF4-FFF2-40B4-BE49-F238E27FC236}">
                <a16:creationId xmlns:a16="http://schemas.microsoft.com/office/drawing/2014/main" id="{D9F4BCF8-6A04-4DEE-BFAA-B0B9067F89F0}"/>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C231628C-DDA6-466F-B6F3-E95A8D544E57}"/>
              </a:ext>
            </a:extLst>
          </p:cNvPr>
          <p:cNvSpPr>
            <a:spLocks noGrp="1"/>
          </p:cNvSpPr>
          <p:nvPr>
            <p:ph type="sldNum" sz="quarter" idx="12"/>
          </p:nvPr>
        </p:nvSpPr>
        <p:spPr/>
        <p:txBody>
          <a:bodyPr/>
          <a:lstStyle/>
          <a:p>
            <a:fld id="{6223349E-CA0F-4B24-A2BD-7D2D916CD34A}" type="slidenum">
              <a:rPr lang="en-US" smtClean="0"/>
              <a:t>‹#›</a:t>
            </a:fld>
            <a:endParaRPr lang="en-US"/>
          </a:p>
        </p:txBody>
      </p:sp>
    </p:spTree>
    <p:extLst>
      <p:ext uri="{BB962C8B-B14F-4D97-AF65-F5344CB8AC3E}">
        <p14:creationId xmlns:p14="http://schemas.microsoft.com/office/powerpoint/2010/main" val="3635238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2EEB857-3CBA-4333-8573-57414C79BE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C8192DC9-2C46-44B4-904E-83C370CBDF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02AF246B-5B79-4691-BE61-BD77D440A0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45BBB-3C34-4FAD-A083-5B4B0129C163}" type="datetimeFigureOut">
              <a:rPr lang="en-US" smtClean="0"/>
              <a:t>4/9/2021</a:t>
            </a:fld>
            <a:endParaRPr lang="en-US"/>
          </a:p>
        </p:txBody>
      </p:sp>
      <p:sp>
        <p:nvSpPr>
          <p:cNvPr id="5" name="Θέση υποσέλιδου 4">
            <a:extLst>
              <a:ext uri="{FF2B5EF4-FFF2-40B4-BE49-F238E27FC236}">
                <a16:creationId xmlns:a16="http://schemas.microsoft.com/office/drawing/2014/main" id="{2097CBFF-A2B4-4981-A40D-7430B543D1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DDE98B38-E815-45C2-9D10-556CB92C0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3349E-CA0F-4B24-A2BD-7D2D916CD34A}" type="slidenum">
              <a:rPr lang="en-US" smtClean="0"/>
              <a:t>‹#›</a:t>
            </a:fld>
            <a:endParaRPr lang="en-US"/>
          </a:p>
        </p:txBody>
      </p:sp>
    </p:spTree>
    <p:extLst>
      <p:ext uri="{BB962C8B-B14F-4D97-AF65-F5344CB8AC3E}">
        <p14:creationId xmlns:p14="http://schemas.microsoft.com/office/powerpoint/2010/main" val="104536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AC5BD2-C3D5-477F-9A1F-593E1D171E65}"/>
              </a:ext>
            </a:extLst>
          </p:cNvPr>
          <p:cNvSpPr>
            <a:spLocks noGrp="1"/>
          </p:cNvSpPr>
          <p:nvPr>
            <p:ph type="ctrTitle"/>
          </p:nvPr>
        </p:nvSpPr>
        <p:spPr/>
        <p:txBody>
          <a:bodyPr>
            <a:normAutofit fontScale="90000"/>
          </a:bodyPr>
          <a:lstStyle/>
          <a:p>
            <a:r>
              <a:rPr lang="en-US" dirty="0"/>
              <a:t>O</a:t>
            </a:r>
            <a:r>
              <a:rPr lang="el-GR" dirty="0"/>
              <a:t>ι σημαντικότερες αποφάσεις του </a:t>
            </a:r>
            <a:r>
              <a:rPr lang="el-GR" dirty="0" err="1"/>
              <a:t>Ανωτάτου</a:t>
            </a:r>
            <a:r>
              <a:rPr lang="el-GR" dirty="0"/>
              <a:t> Δικαστηρίου των ΗΠΑ </a:t>
            </a:r>
            <a:endParaRPr lang="en-US" dirty="0"/>
          </a:p>
        </p:txBody>
      </p:sp>
      <p:sp>
        <p:nvSpPr>
          <p:cNvPr id="3" name="Υπότιτλος 2">
            <a:extLst>
              <a:ext uri="{FF2B5EF4-FFF2-40B4-BE49-F238E27FC236}">
                <a16:creationId xmlns:a16="http://schemas.microsoft.com/office/drawing/2014/main" id="{5957518B-8FAA-477A-9554-7069A16C83A1}"/>
              </a:ext>
            </a:extLst>
          </p:cNvPr>
          <p:cNvSpPr>
            <a:spLocks noGrp="1"/>
          </p:cNvSpPr>
          <p:nvPr>
            <p:ph type="subTitle" idx="1"/>
          </p:nvPr>
        </p:nvSpPr>
        <p:spPr/>
        <p:txBody>
          <a:bodyPr/>
          <a:lstStyle/>
          <a:p>
            <a:r>
              <a:rPr lang="el-GR" dirty="0" err="1"/>
              <a:t>Φερενίκη</a:t>
            </a:r>
            <a:r>
              <a:rPr lang="el-GR" dirty="0"/>
              <a:t> </a:t>
            </a:r>
            <a:r>
              <a:rPr lang="el-GR" dirty="0" err="1"/>
              <a:t>Παναγοπούλου</a:t>
            </a:r>
            <a:endParaRPr lang="el-GR" dirty="0"/>
          </a:p>
          <a:p>
            <a:r>
              <a:rPr lang="el-GR" dirty="0" err="1"/>
              <a:t>Επίκ</a:t>
            </a:r>
            <a:r>
              <a:rPr lang="el-GR" dirty="0"/>
              <a:t>. Καθηγήτρια </a:t>
            </a:r>
            <a:r>
              <a:rPr lang="el-GR" dirty="0" err="1"/>
              <a:t>Παντείου</a:t>
            </a:r>
            <a:r>
              <a:rPr lang="el-GR" dirty="0"/>
              <a:t> Πανεπιστημίου</a:t>
            </a:r>
            <a:endParaRPr lang="en-US" dirty="0"/>
          </a:p>
        </p:txBody>
      </p:sp>
    </p:spTree>
    <p:extLst>
      <p:ext uri="{BB962C8B-B14F-4D97-AF65-F5344CB8AC3E}">
        <p14:creationId xmlns:p14="http://schemas.microsoft.com/office/powerpoint/2010/main" val="1580865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3AE9B4-9483-4C7F-B2F2-51655CCA7E5D}"/>
              </a:ext>
            </a:extLst>
          </p:cNvPr>
          <p:cNvSpPr>
            <a:spLocks noGrp="1"/>
          </p:cNvSpPr>
          <p:nvPr>
            <p:ph type="title"/>
          </p:nvPr>
        </p:nvSpPr>
        <p:spPr/>
        <p:txBody>
          <a:bodyPr>
            <a:noAutofit/>
          </a:bodyPr>
          <a:lstStyle/>
          <a:p>
            <a:r>
              <a:rPr lang="el-GR" sz="3200" dirty="0" err="1"/>
              <a:t>McCulloch</a:t>
            </a:r>
            <a:r>
              <a:rPr lang="el-GR" sz="3200" dirty="0"/>
              <a:t> κατά </a:t>
            </a:r>
            <a:r>
              <a:rPr lang="el-GR" sz="3200" dirty="0" err="1"/>
              <a:t>Μέριλαντ</a:t>
            </a:r>
            <a:br>
              <a:rPr lang="el-GR" sz="3200" dirty="0"/>
            </a:br>
            <a:r>
              <a:rPr lang="el-GR" sz="3200" dirty="0"/>
              <a:t>6 Μαρτίου 1819,  Οι </a:t>
            </a:r>
            <a:r>
              <a:rPr lang="el-GR" sz="3200" dirty="0" err="1"/>
              <a:t>εξυπακουόμενες</a:t>
            </a:r>
            <a:r>
              <a:rPr lang="el-GR" sz="3200" dirty="0"/>
              <a:t> αρμοδιότητες</a:t>
            </a:r>
            <a:br>
              <a:rPr lang="el-GR" sz="3200" dirty="0"/>
            </a:br>
            <a:r>
              <a:rPr lang="el-GR" sz="3200" dirty="0"/>
              <a:t>της Ομοσπονδίας </a:t>
            </a:r>
            <a:endParaRPr lang="en-US" sz="3200" dirty="0"/>
          </a:p>
        </p:txBody>
      </p:sp>
      <p:sp>
        <p:nvSpPr>
          <p:cNvPr id="3" name="Θέση περιεχομένου 2">
            <a:extLst>
              <a:ext uri="{FF2B5EF4-FFF2-40B4-BE49-F238E27FC236}">
                <a16:creationId xmlns:a16="http://schemas.microsoft.com/office/drawing/2014/main" id="{E757821B-AA64-4A0C-92D9-660CC89D1AA4}"/>
              </a:ext>
            </a:extLst>
          </p:cNvPr>
          <p:cNvSpPr>
            <a:spLocks noGrp="1"/>
          </p:cNvSpPr>
          <p:nvPr>
            <p:ph idx="1"/>
          </p:nvPr>
        </p:nvSpPr>
        <p:spPr/>
        <p:txBody>
          <a:bodyPr>
            <a:normAutofit fontScale="70000" lnSpcReduction="20000"/>
          </a:bodyPr>
          <a:lstStyle/>
          <a:p>
            <a:pPr marL="0" indent="0">
              <a:buNone/>
            </a:pPr>
            <a:r>
              <a:rPr lang="el-GR" dirty="0"/>
              <a:t>Δύο διατάξεις του Συντάγματος, εκ πρώτης όψεως τουλάχιστον αντιφατικές μεταξύ τους, διεκδικούσαν να δώσουν τη λύση στο ζήτημα. Η πρώτη ήταν το Άρθρο Ι παρ. 8, τελευταία πρόταση, που ορίζει ότι το νομοθετικό σώμα της  Μέρος Πρώτο: Ποιος είναι ο κυρίαρχος, η Ομοσπονδία ή οι Πολιτείες; (1796 έως 1876) Η Ομοσπονδίας μπορεί να θεσπίσει «όλους τους νόμους που είναι αναγκαίοι και πρόσφοροι για την εκτέλεση των εξουσιών που προβλέπονται σε προηγούμενες διατάξεις και όλων των άλλων εξουσιών που ανατίθενται από το Σύνταγμα στην Κυβέρνηση των Ηνωμένων Πολιτειών ή σε οποιαδήποτε υπηρεσία ή αρχή αυτών».</a:t>
            </a:r>
          </a:p>
          <a:p>
            <a:pPr marL="0" indent="0">
              <a:buNone/>
            </a:pPr>
            <a:r>
              <a:rPr lang="el-GR" dirty="0"/>
              <a:t>Η δεύτερη διάταξη, είχε εισαχθεί στις 15 Δεκεμβρίου 1791, με την 10η Τροποποίηση του Συντάγματος. Σύμφωνα με τους ορισμούς της: «Οι εξουσίες που δεν έχουν ανατεθεί στις Ηνωμένες Πολιτείες από το Σύνταγμα και που το Σύνταγμα δεν έχει απαγορεύσει να ασκούνται από τις Πολιτείες, επιφυλάσσονται για τις Πολιτείες στην πρώτη περίπτωση και για το λαό στη δεύτερη».</a:t>
            </a:r>
          </a:p>
          <a:p>
            <a:pPr marL="0" indent="0">
              <a:buNone/>
            </a:pPr>
            <a:r>
              <a:rPr lang="el-GR" dirty="0"/>
              <a:t>Το 1791, ετέθη το ερμηνευτικό ζήτημα που η συνύπαρξη των δύο αυτών διατάξεων εγκυμονούσε και μάλιστα εξ αφορμής του ίδιου ακριβώς ζητήματος όπως στην υπόθεση </a:t>
            </a:r>
            <a:r>
              <a:rPr lang="el-GR" dirty="0" err="1"/>
              <a:t>McCulloch</a:t>
            </a:r>
            <a:r>
              <a:rPr lang="el-GR" dirty="0"/>
              <a:t>. Τότε, η λύση δόθηκε πολιτικά. Την έδωσε ο Πρόεδρος </a:t>
            </a:r>
            <a:r>
              <a:rPr lang="el-GR" dirty="0" err="1"/>
              <a:t>Washington</a:t>
            </a:r>
            <a:r>
              <a:rPr lang="el-GR" dirty="0"/>
              <a:t>, ο οποίος όμως είχε υπ’ </a:t>
            </a:r>
            <a:r>
              <a:rPr lang="el-GR" dirty="0" err="1"/>
              <a:t>όψιν</a:t>
            </a:r>
            <a:r>
              <a:rPr lang="el-GR" dirty="0"/>
              <a:t> του την αυτή νομική επιχειρηματολογία που αναπτύχθηκε αργότερα ενώπιον του </a:t>
            </a:r>
            <a:r>
              <a:rPr lang="el-GR" dirty="0" err="1"/>
              <a:t>Ανωτάτου</a:t>
            </a:r>
            <a:r>
              <a:rPr lang="el-GR" dirty="0"/>
              <a:t> Δικαστηρίου. </a:t>
            </a:r>
            <a:endParaRPr lang="en-US" dirty="0"/>
          </a:p>
        </p:txBody>
      </p:sp>
    </p:spTree>
    <p:extLst>
      <p:ext uri="{BB962C8B-B14F-4D97-AF65-F5344CB8AC3E}">
        <p14:creationId xmlns:p14="http://schemas.microsoft.com/office/powerpoint/2010/main" val="2845890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85851F-AD45-4CE6-BD3E-9244480BEF49}"/>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A9B25DB-DF5E-4DC2-9640-81CB72F2D0F5}"/>
              </a:ext>
            </a:extLst>
          </p:cNvPr>
          <p:cNvSpPr>
            <a:spLocks noGrp="1"/>
          </p:cNvSpPr>
          <p:nvPr>
            <p:ph idx="1"/>
          </p:nvPr>
        </p:nvSpPr>
        <p:spPr/>
        <p:txBody>
          <a:bodyPr>
            <a:normAutofit fontScale="70000" lnSpcReduction="20000"/>
          </a:bodyPr>
          <a:lstStyle/>
          <a:p>
            <a:pPr marL="0" indent="0">
              <a:buNone/>
            </a:pPr>
            <a:r>
              <a:rPr lang="el-GR" dirty="0"/>
              <a:t>Το 1791, ο υπουργός οικονομικών ξεκίνησε ένα φιλόδοξο πρόγραμμα οικονομικής ανάπτυξης του Έθνους με βάση πρωτοβουλίες της ομοσπονδιακής Κυβέρνησης. Μια από τις πρωτοβουλίες αυτές ήταν και η ίδρυση κεντρικής Τράπεζας, που θα εγγυούνταν την εξυπηρέτηση του δημόσιου χρέους και θα υποστήριζε το νόμισμα και τη δημόσια πίστη. Το νομοσχέδιο που την προέβλεπε ψηφίσθηκε εύκολα, υπήρχε όμως διχογνωμία αν πράγματι μπορούσε το νομοθετικό σώμα της Ομοσπονδίας να ιδρύσει κεντρική Τράπεζα, χωρίς να υπερβεί τις περιορισμένες εξουσίες που αναγνωρίζει το Σύνταγμα υπέρ της ομοσπονδιακής Κυβέρνησης. Το ζήτημα ήταν μεν νομικό, υπήρχε όμως </a:t>
            </a:r>
            <a:r>
              <a:rPr lang="el-GR" dirty="0" err="1"/>
              <a:t>πίσωαπό</a:t>
            </a:r>
            <a:r>
              <a:rPr lang="el-GR" dirty="0"/>
              <a:t> αυτό η έντονη πολιτική αντιπαράθεση που χαρακτήριζε εκείνη την εποχή.</a:t>
            </a:r>
          </a:p>
          <a:p>
            <a:pPr marL="0" indent="0">
              <a:buNone/>
            </a:pPr>
            <a:r>
              <a:rPr lang="el-GR" dirty="0"/>
              <a:t>Ο υπουργός οικονομικών </a:t>
            </a:r>
            <a:r>
              <a:rPr lang="el-GR" dirty="0" err="1"/>
              <a:t>Alexander</a:t>
            </a:r>
            <a:r>
              <a:rPr lang="el-GR" dirty="0"/>
              <a:t> </a:t>
            </a:r>
            <a:r>
              <a:rPr lang="el-GR" dirty="0" err="1"/>
              <a:t>Hamilton</a:t>
            </a:r>
            <a:r>
              <a:rPr lang="el-GR" dirty="0"/>
              <a:t>, πεπεισμένος φεντεραλιστής, πίστευε ότι το Έθνος θα αναπτυσσόταν μέσω της ανάπτυξης του μεγάλου εμπορίου, της επιχειρηματικότητας και της τραπεζικής πίστης. Γι’ αυτόν, οι πλούσιοι είχαν το χάρισμα της φύσης και το κράτος έπρεπε να τους στηρίξει ώστε με αυτούς στην πρώτη γραμμή όλο το Έθνος να πάει μπροστά. Στις απόψεις αυτές αντιπαρατέθηκαν οι ρεπουμπλικάνοι δημοκράτες με ηγέτη τον </a:t>
            </a:r>
            <a:r>
              <a:rPr lang="el-GR" dirty="0" err="1"/>
              <a:t>Thomas</a:t>
            </a:r>
            <a:r>
              <a:rPr lang="el-GR" dirty="0"/>
              <a:t> </a:t>
            </a:r>
            <a:r>
              <a:rPr lang="el-GR" dirty="0" err="1"/>
              <a:t>Jefferson</a:t>
            </a:r>
            <a:r>
              <a:rPr lang="el-GR" dirty="0"/>
              <a:t> και βασική τους ιδεολογία την υποστήριξη των δικαιωμάτων των Πολιτειών έναντι μιας «αδηφάγου» Ομοσπονδίας, στα χέρια του μεγάλου κεφαλαίου. Όλο αυτό το κλίμα αποκρυσταλλώθηκε στη νομική έριδα ως προς τη συνταγματικότητα της ίδρυσης κεντρικής ομοσπονδιακής Τράπεζας. Ο Πρόεδρος </a:t>
            </a:r>
            <a:r>
              <a:rPr lang="el-GR" dirty="0" err="1"/>
              <a:t>Washington</a:t>
            </a:r>
            <a:r>
              <a:rPr lang="el-GR" dirty="0"/>
              <a:t> θεωρούσε τον εαυτό του διαιτητή μεταξύ των αντιπάλων στρατοπέδων, γι’ αυτό, πριν κυρώσει το νομοθέτημα περί ιδρύσεως της Τράπεζας, ζήτησε να ακούσει τα εκατέρωθεν επιχειρήματα. </a:t>
            </a:r>
            <a:endParaRPr lang="en-US" dirty="0"/>
          </a:p>
        </p:txBody>
      </p:sp>
    </p:spTree>
    <p:extLst>
      <p:ext uri="{BB962C8B-B14F-4D97-AF65-F5344CB8AC3E}">
        <p14:creationId xmlns:p14="http://schemas.microsoft.com/office/powerpoint/2010/main" val="374510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3E09C4-F84C-45E8-B80D-0D5027F914C1}"/>
              </a:ext>
            </a:extLst>
          </p:cNvPr>
          <p:cNvSpPr>
            <a:spLocks noGrp="1"/>
          </p:cNvSpPr>
          <p:nvPr>
            <p:ph type="title"/>
          </p:nvPr>
        </p:nvSpPr>
        <p:spPr/>
        <p:txBody>
          <a:bodyPr>
            <a:noAutofit/>
          </a:bodyPr>
          <a:lstStyle/>
          <a:p>
            <a:r>
              <a:rPr lang="el-GR" sz="3200" dirty="0"/>
              <a:t>Η αρμοδιότητα της Ομοσπονδίας</a:t>
            </a:r>
            <a:br>
              <a:rPr lang="el-GR" sz="3200" dirty="0"/>
            </a:br>
            <a:r>
              <a:rPr lang="el-GR" sz="3200" dirty="0"/>
              <a:t>για τη ρύθμιση του εμπορίου, </a:t>
            </a:r>
            <a:r>
              <a:rPr lang="el-GR" sz="3200" dirty="0" err="1"/>
              <a:t>Gibbons</a:t>
            </a:r>
            <a:r>
              <a:rPr lang="el-GR" sz="3200" dirty="0"/>
              <a:t> κατά </a:t>
            </a:r>
            <a:r>
              <a:rPr lang="el-GR" sz="3200" dirty="0" err="1"/>
              <a:t>Ogden</a:t>
            </a:r>
            <a:br>
              <a:rPr lang="el-GR" sz="3200" dirty="0"/>
            </a:br>
            <a:r>
              <a:rPr lang="el-GR" sz="3200" dirty="0"/>
              <a:t>3 Μαρτίου 1824 </a:t>
            </a:r>
            <a:endParaRPr lang="en-US" sz="3200" dirty="0"/>
          </a:p>
        </p:txBody>
      </p:sp>
      <p:sp>
        <p:nvSpPr>
          <p:cNvPr id="3" name="Θέση περιεχομένου 2">
            <a:extLst>
              <a:ext uri="{FF2B5EF4-FFF2-40B4-BE49-F238E27FC236}">
                <a16:creationId xmlns:a16="http://schemas.microsoft.com/office/drawing/2014/main" id="{0ECD9A7C-8AFD-4850-AFF7-1DDA57FD8180}"/>
              </a:ext>
            </a:extLst>
          </p:cNvPr>
          <p:cNvSpPr>
            <a:spLocks noGrp="1"/>
          </p:cNvSpPr>
          <p:nvPr>
            <p:ph idx="1"/>
          </p:nvPr>
        </p:nvSpPr>
        <p:spPr>
          <a:xfrm>
            <a:off x="634014" y="2003178"/>
            <a:ext cx="10515600" cy="4351338"/>
          </a:xfrm>
        </p:spPr>
        <p:txBody>
          <a:bodyPr>
            <a:normAutofit fontScale="62500" lnSpcReduction="20000"/>
          </a:bodyPr>
          <a:lstStyle/>
          <a:p>
            <a:pPr marL="0" indent="0">
              <a:buNone/>
            </a:pPr>
            <a:r>
              <a:rPr lang="el-GR" dirty="0"/>
              <a:t>O </a:t>
            </a:r>
            <a:r>
              <a:rPr lang="el-GR" dirty="0" err="1"/>
              <a:t>Aaron</a:t>
            </a:r>
            <a:r>
              <a:rPr lang="el-GR" dirty="0"/>
              <a:t> </a:t>
            </a:r>
            <a:r>
              <a:rPr lang="el-GR" dirty="0" err="1"/>
              <a:t>Ogden</a:t>
            </a:r>
            <a:r>
              <a:rPr lang="el-GR" dirty="0"/>
              <a:t> κατείχε με παραχώρηση από την Πολιτεία της Νέας Υόρκης το μονοπώλιο της ατμοπλοϊκής ναυσιπλοΐας στα λιμάνια της Πολιτείας και χρησιμοποιούσε την άδεια που κατείχε για τη διαμετακόμιση επιβατών από το λιμάνι της Νέας Υόρκης στο λιμάνι </a:t>
            </a:r>
            <a:r>
              <a:rPr lang="el-GR" dirty="0" err="1"/>
              <a:t>Elisabeth</a:t>
            </a:r>
            <a:r>
              <a:rPr lang="el-GR" dirty="0"/>
              <a:t> </a:t>
            </a:r>
            <a:r>
              <a:rPr lang="el-GR" dirty="0" err="1"/>
              <a:t>Town</a:t>
            </a:r>
            <a:r>
              <a:rPr lang="el-GR" dirty="0"/>
              <a:t> της Πολιτείας Νιου </a:t>
            </a:r>
            <a:r>
              <a:rPr lang="el-GR" dirty="0" err="1"/>
              <a:t>Τζέρσε</a:t>
            </a:r>
            <a:r>
              <a:rPr lang="el-GR" dirty="0"/>
              <a:t>. Ο </a:t>
            </a:r>
            <a:r>
              <a:rPr lang="el-GR" dirty="0" err="1"/>
              <a:t>Thomas</a:t>
            </a:r>
            <a:r>
              <a:rPr lang="el-GR" dirty="0"/>
              <a:t> </a:t>
            </a:r>
            <a:r>
              <a:rPr lang="el-GR" dirty="0" err="1"/>
              <a:t>Gibbons</a:t>
            </a:r>
            <a:r>
              <a:rPr lang="el-GR" dirty="0"/>
              <a:t> κατείχε με παραχώρηση, αυτός όμως από την ομοσπονδιακή Κυβέρνηση, την άδεια να μεταφέρει επιβάτες από τα ίδια λιμάνια με δύο δικά του ατμόπλοια. Ο </a:t>
            </a:r>
            <a:r>
              <a:rPr lang="el-GR" dirty="0" err="1"/>
              <a:t>Ogden</a:t>
            </a:r>
            <a:r>
              <a:rPr lang="el-GR" dirty="0"/>
              <a:t> ζήτησε από το δικαστήριο της Νέας Υόρκης να απαγορεύσει στον </a:t>
            </a:r>
            <a:r>
              <a:rPr lang="el-GR" dirty="0" err="1"/>
              <a:t>Gibbons</a:t>
            </a:r>
            <a:r>
              <a:rPr lang="el-GR" dirty="0"/>
              <a:t> την διενέργεια των δρομολογίων κάτι που έγινε δεκτό και ο </a:t>
            </a:r>
            <a:r>
              <a:rPr lang="el-GR" dirty="0" err="1"/>
              <a:t>Gibbons</a:t>
            </a:r>
            <a:r>
              <a:rPr lang="el-GR" dirty="0"/>
              <a:t> προσέφυγε κατά της απόφασης του δικαστηρίου της Νέας Υόρκης στο Ανώτατο Δικαστήριο των Ηνωμένων Πολιτειών.</a:t>
            </a:r>
          </a:p>
          <a:p>
            <a:pPr marL="0" indent="0">
              <a:buNone/>
            </a:pPr>
            <a:r>
              <a:rPr lang="el-GR" dirty="0"/>
              <a:t>Στην υπόθεση </a:t>
            </a:r>
            <a:r>
              <a:rPr lang="el-GR" dirty="0" err="1"/>
              <a:t>ανεφύετο</a:t>
            </a:r>
            <a:r>
              <a:rPr lang="el-GR" dirty="0"/>
              <a:t> ένα ζήτημα σύγκρουσης αρμοδιοτήτων μεταξύ της Ομοσπονδίας, από τη μια μεριά, και των Πολιτειών, από την άλλη. Η Πολιτεία της Νέας Υόρκης </a:t>
            </a:r>
            <a:r>
              <a:rPr lang="el-GR" dirty="0" err="1"/>
              <a:t>προέβαλε</a:t>
            </a:r>
            <a:r>
              <a:rPr lang="el-GR" dirty="0"/>
              <a:t> ότι η αρμοδιότητα για τη ρύθμιση της ναυσιπλοΐας στα λιμάνια της και από τα λιμάνια της στα λιμάνια άλλης Πολιτείας δεν είχε παραχωρηθεί από το Σύνταγμα των Ηνωμένων Πολιτειών στην Ομοσπονδία και συνεπώς ανήκε στο χώρο των αρμοδιοτήτων που κυριαρχικά ασκούνταν από τις Πολιτείες. Η ομοσπονδιακή Κυβέρνηση αντιθέτως </a:t>
            </a:r>
            <a:r>
              <a:rPr lang="el-GR" dirty="0" err="1"/>
              <a:t>προέβαλε</a:t>
            </a:r>
            <a:r>
              <a:rPr lang="el-GR" dirty="0"/>
              <a:t> ότι η ναυσιπλοΐα μεταξύ των Πολιτειών συνιστά εμπόριο και ότι το Σύνταγμα των Ηνωμένων Πολιτειών είχε παραχωρήσει τη ρύθμιση του εμπορίου μεταξύ των Πολιτειών στην αποκλειστική αρμοδιότητα της Ομοσπονδίας.</a:t>
            </a:r>
          </a:p>
          <a:p>
            <a:pPr marL="0" indent="0">
              <a:buNone/>
            </a:pPr>
            <a:r>
              <a:rPr lang="el-GR" dirty="0"/>
              <a:t>Με γνώμη που συνέταξε ο πρόεδρος </a:t>
            </a:r>
            <a:r>
              <a:rPr lang="el-GR" dirty="0" err="1"/>
              <a:t>Marshall</a:t>
            </a:r>
            <a:r>
              <a:rPr lang="el-GR" dirty="0"/>
              <a:t>, το Ανώτατο Δικαστήριο, ομοφώνως κατά το διατακτικό, δικαίωσε τον </a:t>
            </a:r>
            <a:r>
              <a:rPr lang="el-GR" dirty="0" err="1"/>
              <a:t>Thomas</a:t>
            </a:r>
            <a:r>
              <a:rPr lang="el-GR" dirty="0"/>
              <a:t> </a:t>
            </a:r>
            <a:r>
              <a:rPr lang="el-GR" dirty="0" err="1"/>
              <a:t>Gibbons</a:t>
            </a:r>
            <a:r>
              <a:rPr lang="el-GR" dirty="0"/>
              <a:t>, αναγνωρίζοντας ότι τα δρομολόγια ναυσιπλοΐας μεταξύ Πολιτειών συνιστούν εμπορική δραστηριότητα υπαγόμενη στην αποκλειστική αρμοδιότητα της ομοσπονδιακής εξουσίας.</a:t>
            </a:r>
          </a:p>
          <a:p>
            <a:pPr marL="0" indent="0">
              <a:buNone/>
            </a:pPr>
            <a:endParaRPr lang="en-US" dirty="0"/>
          </a:p>
        </p:txBody>
      </p:sp>
    </p:spTree>
    <p:extLst>
      <p:ext uri="{BB962C8B-B14F-4D97-AF65-F5344CB8AC3E}">
        <p14:creationId xmlns:p14="http://schemas.microsoft.com/office/powerpoint/2010/main" val="3643087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1448E4-BF4D-4C99-80BD-4692A01073B2}"/>
              </a:ext>
            </a:extLst>
          </p:cNvPr>
          <p:cNvSpPr>
            <a:spLocks noGrp="1"/>
          </p:cNvSpPr>
          <p:nvPr>
            <p:ph type="title"/>
          </p:nvPr>
        </p:nvSpPr>
        <p:spPr/>
        <p:txBody>
          <a:bodyPr>
            <a:noAutofit/>
          </a:bodyPr>
          <a:lstStyle/>
          <a:p>
            <a:r>
              <a:rPr lang="el-GR" sz="2800" dirty="0"/>
              <a:t>Ο θεσμός της δουλείας,</a:t>
            </a:r>
            <a:br>
              <a:rPr lang="el-GR" sz="2800" dirty="0"/>
            </a:br>
            <a:r>
              <a:rPr lang="el-GR" sz="2800" dirty="0"/>
              <a:t>οι Πολιτείες και η Ομοσπονδία</a:t>
            </a:r>
            <a:br>
              <a:rPr lang="el-GR" sz="2800" dirty="0"/>
            </a:br>
            <a:r>
              <a:rPr lang="el-GR" sz="2800" dirty="0" err="1"/>
              <a:t>Dred</a:t>
            </a:r>
            <a:r>
              <a:rPr lang="el-GR" sz="2800" dirty="0"/>
              <a:t> </a:t>
            </a:r>
            <a:r>
              <a:rPr lang="el-GR" sz="2800" dirty="0" err="1"/>
              <a:t>Scott</a:t>
            </a:r>
            <a:r>
              <a:rPr lang="el-GR" sz="2800" dirty="0"/>
              <a:t> κατά </a:t>
            </a:r>
            <a:r>
              <a:rPr lang="el-GR" sz="2800" dirty="0" err="1"/>
              <a:t>Sandford</a:t>
            </a:r>
            <a:r>
              <a:rPr lang="el-GR" sz="2800" dirty="0"/>
              <a:t>, 6 Μαρτίου 1856 </a:t>
            </a:r>
            <a:endParaRPr lang="en-US" sz="2800" dirty="0"/>
          </a:p>
        </p:txBody>
      </p:sp>
      <p:sp>
        <p:nvSpPr>
          <p:cNvPr id="3" name="Θέση περιεχομένου 2">
            <a:extLst>
              <a:ext uri="{FF2B5EF4-FFF2-40B4-BE49-F238E27FC236}">
                <a16:creationId xmlns:a16="http://schemas.microsoft.com/office/drawing/2014/main" id="{8A108262-18BA-48B0-A672-3AEB58CE7421}"/>
              </a:ext>
            </a:extLst>
          </p:cNvPr>
          <p:cNvSpPr>
            <a:spLocks noGrp="1"/>
          </p:cNvSpPr>
          <p:nvPr>
            <p:ph idx="1"/>
          </p:nvPr>
        </p:nvSpPr>
        <p:spPr/>
        <p:txBody>
          <a:bodyPr>
            <a:normAutofit fontScale="55000" lnSpcReduction="20000"/>
          </a:bodyPr>
          <a:lstStyle/>
          <a:p>
            <a:pPr marL="0" indent="0">
              <a:buNone/>
            </a:pPr>
            <a:r>
              <a:rPr lang="el-GR" dirty="0"/>
              <a:t>Ο </a:t>
            </a:r>
            <a:r>
              <a:rPr lang="el-GR" dirty="0" err="1"/>
              <a:t>Dred</a:t>
            </a:r>
            <a:r>
              <a:rPr lang="el-GR" dirty="0"/>
              <a:t> </a:t>
            </a:r>
            <a:r>
              <a:rPr lang="el-GR" dirty="0" err="1"/>
              <a:t>Scott</a:t>
            </a:r>
            <a:r>
              <a:rPr lang="el-GR" dirty="0"/>
              <a:t>, ένας Αμερικανός δούλος από την Πολιτεία </a:t>
            </a:r>
            <a:r>
              <a:rPr lang="el-GR" dirty="0" err="1"/>
              <a:t>Μισούρι</a:t>
            </a:r>
            <a:r>
              <a:rPr lang="el-GR" dirty="0"/>
              <a:t>, μία Πολιτεία που αναγνώριζε τη δουλεία, μεταφέρθηκε από τον κύριό του σε περιοχές των Ηνωμένων Πολιτειών που δεν αναγνώριζαν τη δουλεία και που παρείχαν αυτομάτως την ελευθερία τους στους δούλους που βρίσκονταν στην επικράτειά τους. Μετά την επιστροφή του στο </a:t>
            </a:r>
            <a:r>
              <a:rPr lang="el-GR" dirty="0" err="1"/>
              <a:t>Μισσούρι</a:t>
            </a:r>
            <a:r>
              <a:rPr lang="el-GR" dirty="0"/>
              <a:t>, διεκδίκησε στα δικαστήρια της Πολιτείας την ελευθερία του υποστηρίζοντας ότι ως εκ της μεταβάσεώς του στα εν λόγω εδάφη είχε καταστεί ελεύθερος. Η δικαιοσύνη της Πολιτείας απέρριψε την προσφυγή του εξετάζοντάς την στην ουσία. Ο </a:t>
            </a:r>
            <a:r>
              <a:rPr lang="el-GR" dirty="0" err="1"/>
              <a:t>Dred</a:t>
            </a:r>
            <a:r>
              <a:rPr lang="el-GR" dirty="0"/>
              <a:t> </a:t>
            </a:r>
            <a:r>
              <a:rPr lang="el-GR" dirty="0" err="1"/>
              <a:t>Scott</a:t>
            </a:r>
            <a:r>
              <a:rPr lang="el-GR" dirty="0"/>
              <a:t> προσέφυγε τότε στην ομοσπονδιακή δικαιοσύνη. Ο φερόμενος κύριος αυτού – και συνεπώς αντίδικός του – είχε καταστεί στο μεταξύ πολίτης άλλης Πολιτείας, έτσι ώ- </a:t>
            </a:r>
            <a:r>
              <a:rPr lang="el-GR" dirty="0" err="1"/>
              <a:t>στε</a:t>
            </a:r>
            <a:r>
              <a:rPr lang="el-GR" dirty="0"/>
              <a:t> η διαφορά εμφανιζόταν ως διαφορά μεταξύ πολιτών διαφορετικών Πολιτειών, κάτι που έδινε κατ' αρχήν αρμοδιότητα στην αμερικανική ομοσπονδιακή δικαιοσύνη να κρίνει την υπόθεση.</a:t>
            </a:r>
          </a:p>
          <a:p>
            <a:pPr marL="0" indent="0">
              <a:buNone/>
            </a:pPr>
            <a:r>
              <a:rPr lang="el-GR" dirty="0"/>
              <a:t>Η υπόθεση ήχθη τελικά στο Ανώτατο Δικαστήριο των Ηνωμένων Πολιτειών. Αυτό, ενώ μπορούσε να απορρίψει την προσφυγή στηριζόμενο σε προηγούμενη νομολογία του σύμφωνα με την οποία η ελευθερία που αναγνωρίζεται υπέρ των </a:t>
            </a:r>
            <a:r>
              <a:rPr lang="el-GR" dirty="0" err="1"/>
              <a:t>αφροαμερικανών</a:t>
            </a:r>
            <a:r>
              <a:rPr lang="el-GR" dirty="0"/>
              <a:t> σε ορισμένες Πολιτείες δεν ισχύει εκτός του εδάφους των Πολιτειών αυτών, προτίμησε να απορρίψει την προσφυγή στηριζόμενο σε μια άλλη πολύ γενικότερη βάση. Το Δικαστήριο δέχθηκε ότι το Σύνταγμα των Ηνωμένων Πολιτειών δεν θεωρεί όσους είναι μαύρης φυλής και προέρχονται από το δουλεμπόριο της Αφρικής ως άτομα ικανά να θεωρηθούν ως πολίτες των Ηνωμένων Πολιτειών. Οι Πολιτείες, έκρινε το Δικαστήριο, μπορεί για τοπικούς σκοπούς να αναγνωρίζουν ως πολίτες τους και τους «νέγρους», δεν μπορούν όμως, γιατί το ομοσπονδιακό Σύνταγμα το απαγορεύει, να χορηγούν την ιδιότητα του πολίτη αυτών για ομοσπονδιακούς σκοπούς σε οποιονδήποτε από αυτούς. Συνεπώς, ο </a:t>
            </a:r>
            <a:r>
              <a:rPr lang="el-GR" dirty="0" err="1"/>
              <a:t>Dred</a:t>
            </a:r>
            <a:r>
              <a:rPr lang="el-GR" dirty="0"/>
              <a:t> </a:t>
            </a:r>
            <a:r>
              <a:rPr lang="el-GR" dirty="0" err="1"/>
              <a:t>Scott</a:t>
            </a:r>
            <a:r>
              <a:rPr lang="el-GR" dirty="0"/>
              <a:t>, που υπήρξε δούλος, δεν ήταν ποτέ δυνατόν κατά το ομοσπονδιακό δίκαιο να καταστεί πολίτης μιας Πολιτείας των Ηνωμένων Πολιτειών ώστε να δικαιούται να προσφεύγει στο Ανώτατο Δικαστήριο των Η.Π.Α.</a:t>
            </a:r>
          </a:p>
          <a:p>
            <a:pPr marL="0" indent="0">
              <a:buNone/>
            </a:pPr>
            <a:r>
              <a:rPr lang="el-GR" dirty="0"/>
              <a:t>Η απόφαση </a:t>
            </a:r>
            <a:r>
              <a:rPr lang="el-GR" dirty="0" err="1"/>
              <a:t>Dred</a:t>
            </a:r>
            <a:r>
              <a:rPr lang="el-GR" dirty="0"/>
              <a:t> </a:t>
            </a:r>
            <a:r>
              <a:rPr lang="el-GR" dirty="0" err="1"/>
              <a:t>Scott</a:t>
            </a:r>
            <a:r>
              <a:rPr lang="el-GR" dirty="0"/>
              <a:t>, άνοιξε τις πύλες της αβύσσου για τις Ηνωμένες Πολιτείες, γιατί κατέστησε αγεφύρωτες τις διαφορές των Βορείων και των Νοτίων Πολιτειών δυναμώνοντας εκατέρωθεν την αδιαλλαξία. </a:t>
            </a:r>
            <a:endParaRPr lang="en-US" dirty="0"/>
          </a:p>
        </p:txBody>
      </p:sp>
    </p:spTree>
    <p:extLst>
      <p:ext uri="{BB962C8B-B14F-4D97-AF65-F5344CB8AC3E}">
        <p14:creationId xmlns:p14="http://schemas.microsoft.com/office/powerpoint/2010/main" val="1583917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09CC40-82FF-4C74-8397-6C5D3CE0ACCB}"/>
              </a:ext>
            </a:extLst>
          </p:cNvPr>
          <p:cNvSpPr>
            <a:spLocks noGrp="1"/>
          </p:cNvSpPr>
          <p:nvPr>
            <p:ph type="title"/>
          </p:nvPr>
        </p:nvSpPr>
        <p:spPr/>
        <p:txBody>
          <a:bodyPr>
            <a:normAutofit/>
          </a:bodyPr>
          <a:lstStyle/>
          <a:p>
            <a:r>
              <a:rPr lang="el-GR" sz="2000" dirty="0"/>
              <a:t>Η νομική αδυναμία απόσχισης</a:t>
            </a:r>
            <a:br>
              <a:rPr lang="el-GR" sz="2000" dirty="0"/>
            </a:br>
            <a:r>
              <a:rPr lang="el-GR" sz="2000" dirty="0"/>
              <a:t>μιας Πολιτείας από την Ομοσπονδία</a:t>
            </a:r>
            <a:br>
              <a:rPr lang="el-GR" sz="2000" dirty="0"/>
            </a:br>
            <a:r>
              <a:rPr lang="el-GR" sz="2000" dirty="0"/>
              <a:t>Τέξας κατά </a:t>
            </a:r>
            <a:r>
              <a:rPr lang="el-GR" sz="2000" dirty="0" err="1"/>
              <a:t>White</a:t>
            </a:r>
            <a:br>
              <a:rPr lang="el-GR" sz="2000" dirty="0"/>
            </a:br>
            <a:r>
              <a:rPr lang="el-GR" sz="2000" dirty="0"/>
              <a:t>12 Απριλίου 1869</a:t>
            </a:r>
            <a:endParaRPr lang="en-US" sz="2000" dirty="0"/>
          </a:p>
        </p:txBody>
      </p:sp>
      <p:sp>
        <p:nvSpPr>
          <p:cNvPr id="3" name="Θέση περιεχομένου 2">
            <a:extLst>
              <a:ext uri="{FF2B5EF4-FFF2-40B4-BE49-F238E27FC236}">
                <a16:creationId xmlns:a16="http://schemas.microsoft.com/office/drawing/2014/main" id="{1C8AA39C-09B0-433C-9650-FBC8A92EE6CB}"/>
              </a:ext>
            </a:extLst>
          </p:cNvPr>
          <p:cNvSpPr>
            <a:spLocks noGrp="1"/>
          </p:cNvSpPr>
          <p:nvPr>
            <p:ph idx="1"/>
          </p:nvPr>
        </p:nvSpPr>
        <p:spPr/>
        <p:txBody>
          <a:bodyPr>
            <a:normAutofit fontScale="62500" lnSpcReduction="20000"/>
          </a:bodyPr>
          <a:lstStyle/>
          <a:p>
            <a:pPr marL="0" indent="0">
              <a:buNone/>
            </a:pPr>
            <a:r>
              <a:rPr lang="el-GR" dirty="0"/>
              <a:t>Το 1850, η Πολιτεία του Τέξας είχε δεχθεί από την ομοσπονδιακή Κυβέρνηση ως αποζημίωση για συνοριακές διευθετήσεις 10 εκατομμύρια δολάρια σε ομόλογα που ωρίμαζαν το 1864. Το 1862 η επαναστατική Κυβέρνηση του Τέξας, ευρισκόμενη σε κατάσταση έλλειψης πιστώσεων για τη συνέχιση του πολέμου κατά της Ομοσπονδίας, πώλησε ένα μέρος των ομολόγων αυτών κατά τρόπο που δεν ήταν ευθέως αντιληπτό στην αγορά ότι τα ομόλογα </a:t>
            </a:r>
            <a:r>
              <a:rPr lang="el-GR" dirty="0" err="1"/>
              <a:t>διετίθεντο</a:t>
            </a:r>
            <a:r>
              <a:rPr lang="el-GR" dirty="0"/>
              <a:t> με απόφαση της επαναστατικής Κυβέρνησης. Ο </a:t>
            </a:r>
            <a:r>
              <a:rPr lang="el-GR" dirty="0" err="1"/>
              <a:t>George</a:t>
            </a:r>
            <a:r>
              <a:rPr lang="el-GR" dirty="0"/>
              <a:t> </a:t>
            </a:r>
            <a:r>
              <a:rPr lang="el-GR" dirty="0" err="1"/>
              <a:t>White</a:t>
            </a:r>
            <a:r>
              <a:rPr lang="el-GR" dirty="0"/>
              <a:t> ήταν ένας από τους διαμεσολαβητές στην πώληση αυτή, ενώ ένας άλλος από τους καθ’ ων η προσφυγή, ο </a:t>
            </a:r>
            <a:r>
              <a:rPr lang="el-GR" dirty="0" err="1"/>
              <a:t>John</a:t>
            </a:r>
            <a:r>
              <a:rPr lang="el-GR" dirty="0"/>
              <a:t> </a:t>
            </a:r>
            <a:r>
              <a:rPr lang="el-GR" dirty="0" err="1"/>
              <a:t>Hardenburg</a:t>
            </a:r>
            <a:r>
              <a:rPr lang="el-GR" dirty="0"/>
              <a:t>, είχε αγοράσει τέτοια ομόλογα στη δευτερογενή αγορά της Νέας Υόρκης. Μετά την κατάκτηση του Τέξας από τον ομοσπονδιακό στρατό, η διορισμένη από την Ομοσπονδία προσωρινή Κυβέρνηση της  Πολιτείας διεκδίκησε πίσω τα ομόλογα από όσους τα κατείχαν θεωρώντας ότι η αρχική πώληση των ομολόγων ήταν παράνομη. Δικονομικά η διεκδίκηση έγινε μέσω αγωγής της Πολιτείας του Τέξας κατά των κατόχων ομολόγων, πολιτών άλλων Πολιτειών. Η αγωγή εκδικάσθηκε πρωτοδίκως από το Ανώτατο Δικαστήριο των Η.Π.Α. σύμφωνα με την οικεία διάταξη του Άρθρου ΙΙΙ του αμερικανικού Συντάγματος που δίδει σ’ αυτές τις περιπτώσεις πρωτόδικη αρμοδιότητα στο Δικαστήριο.</a:t>
            </a:r>
          </a:p>
          <a:p>
            <a:pPr marL="0" indent="0">
              <a:buNone/>
            </a:pPr>
            <a:r>
              <a:rPr lang="el-GR" dirty="0"/>
              <a:t>Δύο </a:t>
            </a:r>
            <a:r>
              <a:rPr lang="el-GR" dirty="0" err="1"/>
              <a:t>ήσαν</a:t>
            </a:r>
            <a:r>
              <a:rPr lang="el-GR" dirty="0"/>
              <a:t> τα καίρια νομικά ζητήματα που τέθηκαν στο Ανώτατο Δικαστήριο στην υπόθεση αυτή. Το πρώτο ήταν δικονομικό και αφορούσε την ύπαρξη της διαδίκου Πολιτείας ως Πολιτείας των Ηνωμένων Πολιτειών που μπορούσε να είναι ενάγουσα κατά το Άρθρο ΙΙΙ του Συντάγματος. Το δεύτερο ήταν ουσιαστικό και αναφερόταν στο </a:t>
            </a:r>
            <a:r>
              <a:rPr lang="el-GR" dirty="0" err="1"/>
              <a:t>ποιός</a:t>
            </a:r>
            <a:r>
              <a:rPr lang="el-GR" dirty="0"/>
              <a:t> εδικαιούτο κατά το έτος 1862 να προβεί, ως Πολιτεία του Τέξας, στην πώληση των ομολόγων. Και τα δύο ζητήματα </a:t>
            </a:r>
            <a:r>
              <a:rPr lang="el-GR" dirty="0" err="1"/>
              <a:t>ήσαν</a:t>
            </a:r>
            <a:r>
              <a:rPr lang="el-GR" dirty="0"/>
              <a:t> εξαιρετικής πολιτικής σημασίας για τις Ηνωμένες Πολιτείες που ζούσαν κατά την περίοδο εκδίκασης της υπόθεσης τη φάση ανασυγκρότησης των </a:t>
            </a:r>
            <a:r>
              <a:rPr lang="el-GR" dirty="0" err="1"/>
              <a:t>αποσχισθεισών</a:t>
            </a:r>
            <a:r>
              <a:rPr lang="el-GR" dirty="0"/>
              <a:t> Πολιτειών του Νότου. </a:t>
            </a:r>
            <a:endParaRPr lang="en-US" dirty="0"/>
          </a:p>
        </p:txBody>
      </p:sp>
    </p:spTree>
    <p:extLst>
      <p:ext uri="{BB962C8B-B14F-4D97-AF65-F5344CB8AC3E}">
        <p14:creationId xmlns:p14="http://schemas.microsoft.com/office/powerpoint/2010/main" val="120619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4897C8-45EC-4FC1-871D-D634F5D7B2F4}"/>
              </a:ext>
            </a:extLst>
          </p:cNvPr>
          <p:cNvSpPr>
            <a:spLocks noGrp="1"/>
          </p:cNvSpPr>
          <p:nvPr>
            <p:ph type="title"/>
          </p:nvPr>
        </p:nvSpPr>
        <p:spPr/>
        <p:txBody>
          <a:bodyPr>
            <a:noAutofit/>
          </a:bodyPr>
          <a:lstStyle/>
          <a:p>
            <a:r>
              <a:rPr lang="el-GR" sz="2800" dirty="0"/>
              <a:t>Η αντισυνταγματικότητα</a:t>
            </a:r>
            <a:br>
              <a:rPr lang="el-GR" sz="2800" dirty="0"/>
            </a:br>
            <a:r>
              <a:rPr lang="el-GR" sz="2800" dirty="0"/>
              <a:t>της φορολόγησης του εισοδήματος</a:t>
            </a:r>
            <a:br>
              <a:rPr lang="el-GR" sz="2800" dirty="0"/>
            </a:br>
            <a:r>
              <a:rPr lang="el-GR" sz="2800" dirty="0" err="1"/>
              <a:t>Pollock</a:t>
            </a:r>
            <a:r>
              <a:rPr lang="el-GR" sz="2800" dirty="0"/>
              <a:t> κατά </a:t>
            </a:r>
            <a:r>
              <a:rPr lang="el-GR" sz="2800" dirty="0" err="1"/>
              <a:t>Farmers</a:t>
            </a:r>
            <a:r>
              <a:rPr lang="el-GR" sz="2800" dirty="0"/>
              <a:t>’ </a:t>
            </a:r>
            <a:r>
              <a:rPr lang="el-GR" sz="2800" dirty="0" err="1"/>
              <a:t>Loan</a:t>
            </a:r>
            <a:r>
              <a:rPr lang="el-GR" sz="2800" dirty="0"/>
              <a:t> and </a:t>
            </a:r>
            <a:r>
              <a:rPr lang="el-GR" sz="2800" dirty="0" err="1"/>
              <a:t>Trust</a:t>
            </a:r>
            <a:r>
              <a:rPr lang="el-GR" sz="2800" dirty="0"/>
              <a:t> Co.</a:t>
            </a:r>
            <a:br>
              <a:rPr lang="el-GR" sz="2800" dirty="0"/>
            </a:br>
            <a:r>
              <a:rPr lang="el-GR" sz="2800" dirty="0"/>
              <a:t>8 Απριλίου και 20 Μαΐου 1895 </a:t>
            </a:r>
            <a:endParaRPr lang="en-US" sz="2800" dirty="0"/>
          </a:p>
        </p:txBody>
      </p:sp>
      <p:sp>
        <p:nvSpPr>
          <p:cNvPr id="3" name="Θέση περιεχομένου 2">
            <a:extLst>
              <a:ext uri="{FF2B5EF4-FFF2-40B4-BE49-F238E27FC236}">
                <a16:creationId xmlns:a16="http://schemas.microsoft.com/office/drawing/2014/main" id="{E65B14FD-BB5D-4EDA-A834-194A80863333}"/>
              </a:ext>
            </a:extLst>
          </p:cNvPr>
          <p:cNvSpPr>
            <a:spLocks noGrp="1"/>
          </p:cNvSpPr>
          <p:nvPr>
            <p:ph idx="1"/>
          </p:nvPr>
        </p:nvSpPr>
        <p:spPr/>
        <p:txBody>
          <a:bodyPr/>
          <a:lstStyle/>
          <a:p>
            <a:r>
              <a:rPr lang="el-GR" dirty="0"/>
              <a:t>Το Δικαστήριο απαγόρευσε ουσιαστικά στο νομοθετικό σώμα των Ηνωμένων Πολιτειών να υποβάλει σε φορολόγηση τα εισοδήματα από την ακίνητη και κινητή περιουσία. Για να ξεπεραστούν τα </a:t>
            </a:r>
            <a:r>
              <a:rPr lang="el-GR" dirty="0" err="1"/>
              <a:t>νομολογηθέντα</a:t>
            </a:r>
            <a:r>
              <a:rPr lang="el-GR" dirty="0"/>
              <a:t> με την απόφαση, έπρεπε, είκοσι ένα χρόνια αργότερα, να υιοθετηθεί η 16η Τροποποίηση του Συντάγματος των Ηνωμένων Πολιτειών. </a:t>
            </a:r>
            <a:endParaRPr lang="en-US" dirty="0"/>
          </a:p>
        </p:txBody>
      </p:sp>
    </p:spTree>
    <p:extLst>
      <p:ext uri="{BB962C8B-B14F-4D97-AF65-F5344CB8AC3E}">
        <p14:creationId xmlns:p14="http://schemas.microsoft.com/office/powerpoint/2010/main" val="3475613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F1039D-7B3A-4678-B61D-9B7A006EA88A}"/>
              </a:ext>
            </a:extLst>
          </p:cNvPr>
          <p:cNvSpPr>
            <a:spLocks noGrp="1"/>
          </p:cNvSpPr>
          <p:nvPr>
            <p:ph type="title"/>
          </p:nvPr>
        </p:nvSpPr>
        <p:spPr/>
        <p:txBody>
          <a:bodyPr/>
          <a:lstStyle/>
          <a:p>
            <a:r>
              <a:rPr lang="el-GR" dirty="0"/>
              <a:t>Το δικαστικό δόγμα “διαχωρισμένοι αλλά ίσοι’’ </a:t>
            </a:r>
            <a:r>
              <a:rPr lang="el-GR" dirty="0" err="1"/>
              <a:t>Plessy</a:t>
            </a:r>
            <a:r>
              <a:rPr lang="el-GR" dirty="0"/>
              <a:t> κατά </a:t>
            </a:r>
            <a:r>
              <a:rPr lang="el-GR" dirty="0" err="1"/>
              <a:t>Ferguson</a:t>
            </a:r>
            <a:r>
              <a:rPr lang="el-GR" dirty="0"/>
              <a:t> 18 Μαΐου 1896 </a:t>
            </a:r>
            <a:endParaRPr lang="en-US" dirty="0"/>
          </a:p>
        </p:txBody>
      </p:sp>
      <p:sp>
        <p:nvSpPr>
          <p:cNvPr id="3" name="Θέση περιεχομένου 2">
            <a:extLst>
              <a:ext uri="{FF2B5EF4-FFF2-40B4-BE49-F238E27FC236}">
                <a16:creationId xmlns:a16="http://schemas.microsoft.com/office/drawing/2014/main" id="{C0BDA006-CF7A-4B6A-9243-4BA19E868E3A}"/>
              </a:ext>
            </a:extLst>
          </p:cNvPr>
          <p:cNvSpPr>
            <a:spLocks noGrp="1"/>
          </p:cNvSpPr>
          <p:nvPr>
            <p:ph idx="1"/>
          </p:nvPr>
        </p:nvSpPr>
        <p:spPr/>
        <p:txBody>
          <a:bodyPr>
            <a:normAutofit fontScale="70000" lnSpcReduction="20000"/>
          </a:bodyPr>
          <a:lstStyle/>
          <a:p>
            <a:pPr marL="0" indent="0">
              <a:buNone/>
            </a:pPr>
            <a:r>
              <a:rPr lang="el-GR" dirty="0"/>
              <a:t>Το 1890, ένα νομοθέτημα της Πολιτείας </a:t>
            </a:r>
            <a:r>
              <a:rPr lang="el-GR" dirty="0" err="1"/>
              <a:t>Λουιζιάνα</a:t>
            </a:r>
            <a:r>
              <a:rPr lang="el-GR" dirty="0"/>
              <a:t> επέβαλε στις σιδηροδρομικές εταιρείες που εκτελούσαν εσωτερικά στην Πολιτεία δρομολόγια επιβατών να παρέχουν ίσες αλλά διαχωρισμένες διευκολύνσεις στους λευκούς και στους έγχρωμους πελάτες τους. Για τους έγχρωμους έπρεπε να διαθέτουν ξεχωριστά βαγόνια από ό,τι για τους λευκούς, με τις ίδιες διευκολύνσεις, όταν δε αυτό ήταν αδύνατο ένα βαγόνι έπρεπε να χωρίζεται σε δύο διαμερίσματα, ένα για τους λευκούς και ένα για τους έγχρωμους. Ο υπεύθυνος της σιδηροδρομικής γραμμής είχε αρμοδιότητα να διαχωρίζει τους επιβάτες στις δύο κατηγορίες και όποιος επιβάτης δεν συμμορφωνόταν απειλείτο με επιβολή ποινής στερητικής της ελευθερίας μέχρι 20 ημέρες και χρηματικό πρόστιμο 25 </a:t>
            </a:r>
            <a:r>
              <a:rPr lang="el-GR" dirty="0" err="1"/>
              <a:t>δολλαρίων</a:t>
            </a:r>
            <a:r>
              <a:rPr lang="el-GR" dirty="0"/>
              <a:t>. Ο προσφεύγων ενώπιον του </a:t>
            </a:r>
            <a:r>
              <a:rPr lang="el-GR" dirty="0" err="1"/>
              <a:t>Ανωτάτου</a:t>
            </a:r>
            <a:r>
              <a:rPr lang="el-GR" dirty="0"/>
              <a:t> Δικαστηρίου είχε καταδικασθεί από τον αντίδικό του δικαστή του ποινικού τοπικού δικαστηρίου γιατί αρνήθηκε να συμμορφωθεί με την υπόδειξη του υπεύθυνου της γραμμής, ο οποίος κατέταξε τον προσφεύγοντα μεταξύ των εγχρώμων. Ο ίδιος ισχυριζόταν ότι είχε αφρικανική καταγωγή μόνο κατά το 1/8 ενώ κατά τα 7/8 της καταγωγής του ήταν λευκής φυλής. Η υπόθεση, όπως την εξέτασε το Ανώτατο Δικαστήριο, δεν αναφερόταν σ’ αυτήν την πτυχή του πραγματικού. Το </a:t>
            </a:r>
            <a:r>
              <a:rPr lang="el-GR" dirty="0" err="1"/>
              <a:t>ποιός</a:t>
            </a:r>
            <a:r>
              <a:rPr lang="el-GR" dirty="0"/>
              <a:t> πρέπει να καταταγεί από ’’εδώ ή από εκεί’’ είναι άλλο ζήτημα, είπε στη γνώμη της η πλειοψηφία. Το κρίσιμο ζήτημα ήταν αν το νομοθέτημα που προέβλεπε την υποχρεωτική διάκριση λευκών από εγχρώμους στις εσωτερικές σιδηροδρομικές γραμμής της Πολιτείας ήταν σύμφωνο προς το Σύνταγμα και ιδιαίτερα στα δικαιώματα που κατοχυρώνονται με την 13η και την 14η Τροποποίηση του Συντάγματος των Ηνωμένων Πολιτειών. </a:t>
            </a:r>
            <a:endParaRPr lang="en-US" dirty="0"/>
          </a:p>
        </p:txBody>
      </p:sp>
    </p:spTree>
    <p:extLst>
      <p:ext uri="{BB962C8B-B14F-4D97-AF65-F5344CB8AC3E}">
        <p14:creationId xmlns:p14="http://schemas.microsoft.com/office/powerpoint/2010/main" val="687139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1CF973-F8E3-4641-B648-60629FF15032}"/>
              </a:ext>
            </a:extLst>
          </p:cNvPr>
          <p:cNvSpPr>
            <a:spLocks noGrp="1"/>
          </p:cNvSpPr>
          <p:nvPr>
            <p:ph type="title"/>
          </p:nvPr>
        </p:nvSpPr>
        <p:spPr/>
        <p:txBody>
          <a:bodyPr>
            <a:normAutofit fontScale="90000"/>
          </a:bodyPr>
          <a:lstStyle/>
          <a:p>
            <a:r>
              <a:rPr lang="el-GR" dirty="0"/>
              <a:t>Το μαχητό τεκμήριο της συνταγματικότητας των νόμων </a:t>
            </a:r>
            <a:r>
              <a:rPr lang="el-GR" dirty="0" err="1"/>
              <a:t>Lochner</a:t>
            </a:r>
            <a:r>
              <a:rPr lang="el-GR" dirty="0"/>
              <a:t> κατά Λαού της Νέας Υόρκης 17 Απριλίου 1905</a:t>
            </a:r>
            <a:endParaRPr lang="en-US" dirty="0"/>
          </a:p>
        </p:txBody>
      </p:sp>
      <p:sp>
        <p:nvSpPr>
          <p:cNvPr id="3" name="Θέση περιεχομένου 2">
            <a:extLst>
              <a:ext uri="{FF2B5EF4-FFF2-40B4-BE49-F238E27FC236}">
                <a16:creationId xmlns:a16="http://schemas.microsoft.com/office/drawing/2014/main" id="{4A832917-ED71-4690-A11B-7730E537B478}"/>
              </a:ext>
            </a:extLst>
          </p:cNvPr>
          <p:cNvSpPr>
            <a:spLocks noGrp="1"/>
          </p:cNvSpPr>
          <p:nvPr>
            <p:ph idx="1"/>
          </p:nvPr>
        </p:nvSpPr>
        <p:spPr/>
        <p:txBody>
          <a:bodyPr>
            <a:normAutofit fontScale="55000" lnSpcReduction="20000"/>
          </a:bodyPr>
          <a:lstStyle/>
          <a:p>
            <a:pPr marL="0" indent="0">
              <a:buNone/>
            </a:pPr>
            <a:r>
              <a:rPr lang="el-GR" dirty="0"/>
              <a:t>Η υπόθεση αφορά ποινική καταδίκη ενός αρτοποιού επειδή «ζήτησε και επέτρεψε» σε εργαζόμενο στην επιχείρησή του να απασχοληθεί πάνω από 60 ώρες την εβδομάδα και 10 ώρες ημερησίως. Η ειδική εργατική νομοθεσία της Πολιτείας της Νέας Υόρκης για τους όρους υγιεινής λειτουργίας των επιχειρήσεων παραγωγής και εμπορίας άρτου προέβλεπε περιορισμούς στο χρόνο απασχόλησης των εργαζομένων σ’ αυτές, η παραβίαση των οποίων από τον εργοδότη, όπως στην προκειμένη περίπτωση, συνεπαγόταν επιβολή χρηματικής ποινής και απειλή φυλάκισης σε περίπτωση μη συμμόρφωσης. Το Ανώτατο Δικαστήριο των Ηνωμένων Πολιτειών επελήφθη της υποθέσεως ύστερα από προσφυγή σ’ αυτό του καταδικασθέντος αρτοποιού κατά αποφάσεως αναιρετικού δικαστηρίου της Πολιτείας που επικύρωσε την καταδίκη του. Η βασική επιχειρηματολογία που αναπτύχθηκε υπέρ της προσφυγής συνίστατο στο ότι η επιβολή με νομοθέτημα της Πολιτείας των περιορισμών στο χρόνο απασχόλησης των εργαζομένων στα αρτοποιεία υπερέβαινε τις θεμιτές κατά το ομοσπονδιακό Σύνταγμα εξουσίες των Πολιτειών προς ρύθμιση ιδιωτικών σχέσεων και παραβίαζε τα δικαιώματα ελευθερίας που κατοχυρώνονται από τη 14η Τροποποίηση του Συντάγματος καθώς και την υποχρέωση των Πολιτειών να μη καταργούν ή αλλοιώνουν το περιεχόμενο ιδιωτικών συμβάσεων. Κατά την επιχειρηματολογία, η δυνατότητα αγοράς και πώλησης εργασίας στοιχειοθετούν όψεις του δικαιώματος ελευθερίας που προβλέπεται από την ανωτέρω Τροποποίηση, οι δε συμβάσεις μεταξύ εργοδοτών και εργαζομένων για αγορά και πώληση εργασίας αντιστοίχως συνιστούν συμβάσεις που προστατεύονται από το Σύνταγμα κατά πράξεων των Πολιτειών με τις οποίες αυτές καταργούνται ή αλλοιώνονται. Η νομοθέτηση περιορισμών στο χρόνο εργασίας των εργαζομένων στα αρτοποιεία εμφανίζεται, υπό την ανωτέρω συλλογιστική, ως επέμβαση στα συνταγματικά δικαιώματα επιχειρηματικής ελευθερίας και σεβασμού των συμβάσεων και μόνον τότε θα δικαιολογούνταν αν εμφανίζονταν ως μέτρα επίτευξης ενός θεμιτού σκοπού. Στη </a:t>
            </a:r>
            <a:r>
              <a:rPr lang="el-GR" dirty="0" err="1"/>
              <a:t>Lochner</a:t>
            </a:r>
            <a:r>
              <a:rPr lang="el-GR" dirty="0"/>
              <a:t>, μια απόφαση που εγκαινίασε νέα εποχή στη νομολογία, το Δικαστήριο διαπίστωσε, με πλειοψηφία πέντε έναντι τεσσάρων, ότι δεν υπήρχε εύλογος σύνδεσμος μεταξύ του επίδικου μέτρου και του σκοπού που διακηρυσσόταν ότι επεδίωκε, γι’ αυτό και θεώρησε τη ρύθμιση του ωραρίου απασχόλησης ως αντισυνταγματική. </a:t>
            </a:r>
            <a:endParaRPr lang="en-US" dirty="0"/>
          </a:p>
        </p:txBody>
      </p:sp>
    </p:spTree>
    <p:extLst>
      <p:ext uri="{BB962C8B-B14F-4D97-AF65-F5344CB8AC3E}">
        <p14:creationId xmlns:p14="http://schemas.microsoft.com/office/powerpoint/2010/main" val="300818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FFEEBC-0DBB-4032-B215-DBBD0B4F33BD}"/>
              </a:ext>
            </a:extLst>
          </p:cNvPr>
          <p:cNvSpPr>
            <a:spLocks noGrp="1"/>
          </p:cNvSpPr>
          <p:nvPr>
            <p:ph type="title"/>
          </p:nvPr>
        </p:nvSpPr>
        <p:spPr/>
        <p:txBody>
          <a:bodyPr/>
          <a:lstStyle/>
          <a:p>
            <a:r>
              <a:rPr lang="el-GR" dirty="0"/>
              <a:t>Η ελευθερία εκφράσεως </a:t>
            </a:r>
            <a:r>
              <a:rPr lang="el-GR" dirty="0" err="1"/>
              <a:t>Abrams</a:t>
            </a:r>
            <a:r>
              <a:rPr lang="el-GR" dirty="0"/>
              <a:t> κατά Ηνωμένων Πολιτειών 10 Νοεμβρίου 1919</a:t>
            </a:r>
            <a:endParaRPr lang="en-US" dirty="0"/>
          </a:p>
        </p:txBody>
      </p:sp>
      <p:sp>
        <p:nvSpPr>
          <p:cNvPr id="3" name="Θέση περιεχομένου 2">
            <a:extLst>
              <a:ext uri="{FF2B5EF4-FFF2-40B4-BE49-F238E27FC236}">
                <a16:creationId xmlns:a16="http://schemas.microsoft.com/office/drawing/2014/main" id="{99774A64-DB7E-449B-B4BB-2D16F68DE11B}"/>
              </a:ext>
            </a:extLst>
          </p:cNvPr>
          <p:cNvSpPr>
            <a:spLocks noGrp="1"/>
          </p:cNvSpPr>
          <p:nvPr>
            <p:ph idx="1"/>
          </p:nvPr>
        </p:nvSpPr>
        <p:spPr/>
        <p:txBody>
          <a:bodyPr>
            <a:normAutofit fontScale="77500" lnSpcReduction="20000"/>
          </a:bodyPr>
          <a:lstStyle/>
          <a:p>
            <a:pPr marL="0" indent="0">
              <a:buNone/>
            </a:pPr>
            <a:r>
              <a:rPr lang="el-GR" dirty="0"/>
              <a:t>Στις 3 Μαρτίου 1919, λίγους μόλις μήνες πριν από την έκδοση της εδώ παρουσιαζόμενης απόφασης </a:t>
            </a:r>
            <a:r>
              <a:rPr lang="el-GR" dirty="0" err="1"/>
              <a:t>Abrams</a:t>
            </a:r>
            <a:r>
              <a:rPr lang="el-GR" dirty="0"/>
              <a:t>, το Ανώτατο Δικαστήριο, εκδίδει ομόφωνα την απόφαση </a:t>
            </a:r>
            <a:r>
              <a:rPr lang="el-GR" dirty="0" err="1"/>
              <a:t>Schenk</a:t>
            </a:r>
            <a:r>
              <a:rPr lang="el-GR" dirty="0"/>
              <a:t> κατά Ηνωμένων Πολιτειών. Σ’ αυτή, ο δικαστής </a:t>
            </a:r>
            <a:r>
              <a:rPr lang="el-GR" dirty="0" err="1"/>
              <a:t>Holmes</a:t>
            </a:r>
            <a:r>
              <a:rPr lang="el-GR" dirty="0"/>
              <a:t>, που διατύπωσε τη γνώμη του Δικαστηρίου, εκθέτει σ’ ένα σκεπτικό που έγραψε ιστορία τη θεωρία τού «καθαρού και παρόντος κινδύνου» ως κριτηρίου διάκρισης του επιτρεπτού από το ανεπίτρεπτο στην έκφραση. Στην απόφαση </a:t>
            </a:r>
            <a:r>
              <a:rPr lang="el-GR" dirty="0" err="1"/>
              <a:t>Abrams</a:t>
            </a:r>
            <a:r>
              <a:rPr lang="el-GR" dirty="0"/>
              <a:t> όμως ο δικαστής </a:t>
            </a:r>
            <a:r>
              <a:rPr lang="el-GR" dirty="0" err="1"/>
              <a:t>Holmes</a:t>
            </a:r>
            <a:r>
              <a:rPr lang="el-GR" dirty="0"/>
              <a:t> μειοψηφεί. Η θεωρία του υιοθετήθηκε στην </a:t>
            </a:r>
            <a:r>
              <a:rPr lang="el-GR" dirty="0" err="1"/>
              <a:t>Schenk</a:t>
            </a:r>
            <a:r>
              <a:rPr lang="el-GR" dirty="0"/>
              <a:t> από παρεξήγηση. Αυτό φάνηκε καθαρότερα σε μια </a:t>
            </a:r>
            <a:r>
              <a:rPr lang="el-GR" dirty="0" err="1"/>
              <a:t>υστερότερη</a:t>
            </a:r>
            <a:r>
              <a:rPr lang="el-GR" dirty="0"/>
              <a:t> απόφαση του </a:t>
            </a:r>
            <a:r>
              <a:rPr lang="el-GR" dirty="0" err="1"/>
              <a:t>Ανωτάτου</a:t>
            </a:r>
            <a:r>
              <a:rPr lang="el-GR" dirty="0"/>
              <a:t> Δικαστηρίου, την </a:t>
            </a:r>
            <a:r>
              <a:rPr lang="el-GR" dirty="0" err="1"/>
              <a:t>Gitlow</a:t>
            </a:r>
            <a:r>
              <a:rPr lang="el-GR" dirty="0"/>
              <a:t>. </a:t>
            </a:r>
          </a:p>
          <a:p>
            <a:pPr marL="0" indent="0">
              <a:buNone/>
            </a:pPr>
            <a:r>
              <a:rPr lang="el-GR" dirty="0"/>
              <a:t>Και οι τρεις αφορούσαν περιστατικά που διαδραματίστηκαν σε μια εποχή όπου ο αμερικανικός λαός παρακολουθούσε με ανησυχία τις εξελίξεις στη </a:t>
            </a:r>
            <a:r>
              <a:rPr lang="el-GR" dirty="0" err="1"/>
              <a:t>Ρωσσία</a:t>
            </a:r>
            <a:r>
              <a:rPr lang="el-GR" dirty="0"/>
              <a:t> ενώ παράλληλα η χώρα βρισκόταν σε εμπόλεμη κατάσταση με τη γερμανική αυτοκρατορία. Ένας ομοσπονδιακός νόμος περί κατασκοπίας του Ιουνίου του 1917 και πολιτειακοί νόμοι της ίδιας περιόδου </a:t>
            </a:r>
            <a:r>
              <a:rPr lang="el-GR" dirty="0" err="1"/>
              <a:t>ποινικοποιούσαν</a:t>
            </a:r>
            <a:r>
              <a:rPr lang="el-GR" dirty="0"/>
              <a:t> τη διάδοση απόψεων που είχαν ως σκοπό να υποσκάψουν την πολεμική προσπάθεια του Έθνους ή να διεγείρουν το λαό σε ένοπλη στάση και βίαιη ανατροπή του δημοκρατικού πολιτεύματος. </a:t>
            </a:r>
            <a:endParaRPr lang="en-US" dirty="0"/>
          </a:p>
        </p:txBody>
      </p:sp>
    </p:spTree>
    <p:extLst>
      <p:ext uri="{BB962C8B-B14F-4D97-AF65-F5344CB8AC3E}">
        <p14:creationId xmlns:p14="http://schemas.microsoft.com/office/powerpoint/2010/main" val="4240310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C95B55-F77B-4F40-9305-BC91C1830BB0}"/>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3995ADA-479A-433C-94CD-59F3330D6BAF}"/>
              </a:ext>
            </a:extLst>
          </p:cNvPr>
          <p:cNvSpPr>
            <a:spLocks noGrp="1"/>
          </p:cNvSpPr>
          <p:nvPr>
            <p:ph idx="1"/>
          </p:nvPr>
        </p:nvSpPr>
        <p:spPr/>
        <p:txBody>
          <a:bodyPr>
            <a:normAutofit fontScale="85000" lnSpcReduction="20000"/>
          </a:bodyPr>
          <a:lstStyle/>
          <a:p>
            <a:pPr marL="0" indent="0">
              <a:buNone/>
            </a:pPr>
            <a:r>
              <a:rPr lang="el-GR" dirty="0"/>
              <a:t>Ο </a:t>
            </a:r>
            <a:r>
              <a:rPr lang="el-GR" dirty="0" err="1"/>
              <a:t>Schenk</a:t>
            </a:r>
            <a:r>
              <a:rPr lang="el-GR" dirty="0"/>
              <a:t>, που ήταν γενικός γραμματέας του Σοσιαλιστικού Κόμματος των Ηνωμένων Πολιτειών, κατηγορήθηκε μαζί με άλλα μέλη της οργάνωσης ότι το καλοκαίρι του 1917 συμμετείχαν στη σύνταξη, εκτύπωση και διανομή χιλιάδων φυλλαδίων με τα οποία καλούνταν οι νέοι Αμερικανοί να αρνηθούν τη στράτευσή τους στις αμερικανικές ένοπλες δυνάμεις που τότε μάχονταν στο μέτωπο της Ευρώπης. Το Ανώτατο Δικαστήριο απέρριψε την προσφυγή κατά της καταδίκης τους. Ο δικαστής </a:t>
            </a:r>
            <a:r>
              <a:rPr lang="el-GR" dirty="0" err="1"/>
              <a:t>Holmes</a:t>
            </a:r>
            <a:r>
              <a:rPr lang="el-GR" dirty="0"/>
              <a:t> που διατύπωσε την ομόφωνη γνώμη του Δικαστηρίου εξήγησε το γιατί: «Η πιο έντονη προστασία της ελευθερίας εκφράσεως, δεν θα προστατεύσει αυτόν που εν γνώσει της ανακρίβειας φωνάζει ’’φωτιά’’ μέσα σ’ ένα θέατρο και προκαλεί έτσι πανικό. (…) Το ερώτημα σε κάθε υπόθεση είναι αν οι λέξεις που χρησιμοποιήθηκαν, χρησιμοποιήθηκαν κάτω από τέτοιες συνθήκες και είναι τέτοιας φύσεως ώστε να δημιουργούν καθαρό και παρόντα κίνδυνο (…) Είναι ένα ζήτημα εγγύτητας και βαθμού. Όταν ένα έθνος είναι σε πόλεμο πολλά από αυτά που θα λέγονταν σε καιρό ειρήνης στοιχειοθετούν ένα τόσο ισχυρό εμπόδιο στην πολεμική προσπάθεια ώστε δεν μπορεί να γίνουν ανεκτά ενόσω οι άνδρες είναι στο μέτωπο». </a:t>
            </a:r>
            <a:endParaRPr lang="en-US" dirty="0"/>
          </a:p>
        </p:txBody>
      </p:sp>
    </p:spTree>
    <p:extLst>
      <p:ext uri="{BB962C8B-B14F-4D97-AF65-F5344CB8AC3E}">
        <p14:creationId xmlns:p14="http://schemas.microsoft.com/office/powerpoint/2010/main" val="393066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5743BB-C0A9-4FBF-B4E2-EEDD4BEABF0D}"/>
              </a:ext>
            </a:extLst>
          </p:cNvPr>
          <p:cNvSpPr>
            <a:spLocks noGrp="1"/>
          </p:cNvSpPr>
          <p:nvPr>
            <p:ph type="title"/>
          </p:nvPr>
        </p:nvSpPr>
        <p:spPr/>
        <p:txBody>
          <a:bodyPr>
            <a:normAutofit/>
          </a:bodyPr>
          <a:lstStyle/>
          <a:p>
            <a:r>
              <a:rPr lang="el-GR" dirty="0" err="1"/>
              <a:t>John</a:t>
            </a:r>
            <a:r>
              <a:rPr lang="el-GR" dirty="0"/>
              <a:t> </a:t>
            </a:r>
            <a:r>
              <a:rPr lang="el-GR" dirty="0" err="1"/>
              <a:t>Marshall</a:t>
            </a:r>
            <a:r>
              <a:rPr lang="el-GR" dirty="0"/>
              <a:t>, πρόεδρος από το 1801 έως το</a:t>
            </a:r>
            <a:br>
              <a:rPr lang="el-GR" dirty="0"/>
            </a:br>
            <a:r>
              <a:rPr lang="el-GR" dirty="0"/>
              <a:t>1835 </a:t>
            </a:r>
            <a:endParaRPr lang="en-US" dirty="0"/>
          </a:p>
        </p:txBody>
      </p:sp>
      <p:sp>
        <p:nvSpPr>
          <p:cNvPr id="3" name="Θέση περιεχομένου 2">
            <a:extLst>
              <a:ext uri="{FF2B5EF4-FFF2-40B4-BE49-F238E27FC236}">
                <a16:creationId xmlns:a16="http://schemas.microsoft.com/office/drawing/2014/main" id="{DE3F2AFA-21B1-4A46-9DC2-65A2053DDED4}"/>
              </a:ext>
            </a:extLst>
          </p:cNvPr>
          <p:cNvSpPr>
            <a:spLocks noGrp="1"/>
          </p:cNvSpPr>
          <p:nvPr>
            <p:ph idx="1"/>
          </p:nvPr>
        </p:nvSpPr>
        <p:spPr/>
        <p:txBody>
          <a:bodyPr>
            <a:normAutofit/>
          </a:bodyPr>
          <a:lstStyle/>
          <a:p>
            <a:r>
              <a:rPr lang="el-GR" dirty="0"/>
              <a:t>φεντεραλιστής ως προς τις πολιτικές του πεποιθήσεις,.</a:t>
            </a:r>
            <a:endParaRPr lang="de-DE" dirty="0"/>
          </a:p>
          <a:p>
            <a:r>
              <a:rPr lang="el-GR" dirty="0"/>
              <a:t>Συντάκτης ιστορικών αποφάσεων με κορυφαία την </a:t>
            </a:r>
            <a:r>
              <a:rPr lang="el-GR" dirty="0" err="1"/>
              <a:t>Marbury</a:t>
            </a:r>
            <a:r>
              <a:rPr lang="el-GR" dirty="0"/>
              <a:t> κατά </a:t>
            </a:r>
            <a:r>
              <a:rPr lang="el-GR" dirty="0" err="1"/>
              <a:t>Madison</a:t>
            </a:r>
            <a:r>
              <a:rPr lang="el-GR" dirty="0"/>
              <a:t> την πιο γνωστή ίσως απόφαση του </a:t>
            </a:r>
            <a:r>
              <a:rPr lang="el-GR" dirty="0" err="1"/>
              <a:t>Ανωτάτου</a:t>
            </a:r>
            <a:r>
              <a:rPr lang="el-GR" dirty="0"/>
              <a:t> Δικαστηρίου, στην οποία διακηρύχθηκε για πρώτη φορά η εξουσία του να ελέγχει τη συνταγματικότητα των νόμων. </a:t>
            </a:r>
            <a:endParaRPr lang="en-US" dirty="0"/>
          </a:p>
        </p:txBody>
      </p:sp>
    </p:spTree>
    <p:extLst>
      <p:ext uri="{BB962C8B-B14F-4D97-AF65-F5344CB8AC3E}">
        <p14:creationId xmlns:p14="http://schemas.microsoft.com/office/powerpoint/2010/main" val="1645242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9C2F4-C64F-4E10-9F77-8F4FD1CCC463}"/>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A18C13C0-8977-4BC5-9305-143BFDB5B98A}"/>
              </a:ext>
            </a:extLst>
          </p:cNvPr>
          <p:cNvSpPr>
            <a:spLocks noGrp="1"/>
          </p:cNvSpPr>
          <p:nvPr>
            <p:ph idx="1"/>
          </p:nvPr>
        </p:nvSpPr>
        <p:spPr/>
        <p:txBody>
          <a:bodyPr>
            <a:normAutofit fontScale="55000" lnSpcReduction="20000"/>
          </a:bodyPr>
          <a:lstStyle/>
          <a:p>
            <a:pPr marL="0" indent="0">
              <a:buNone/>
            </a:pPr>
            <a:r>
              <a:rPr lang="el-GR" dirty="0"/>
              <a:t>Στην υπόθεση </a:t>
            </a:r>
            <a:r>
              <a:rPr lang="el-GR" dirty="0" err="1"/>
              <a:t>Abrams</a:t>
            </a:r>
            <a:r>
              <a:rPr lang="el-GR" dirty="0"/>
              <a:t>, μια ομάδα μεταναστών από τη </a:t>
            </a:r>
            <a:r>
              <a:rPr lang="el-GR" dirty="0" err="1"/>
              <a:t>Ρωσσία</a:t>
            </a:r>
            <a:r>
              <a:rPr lang="el-GR" dirty="0"/>
              <a:t>, που εμφορούνταν με συμπάθεια προς την κομμουνιστική επανάσταση στη χώρα αυτή, εκφράστηκε γραπτώς κατά της αμερικανικής υποστήριξης στους αντίπαλους των Ρώσσων κομμουνιστών υποστηρίζοντας την οργάνωση γενικής απεργίας και άλλων δράσεων των Αμερικανών εργατών ώστε ο αμερικανικός στρατός να απασχοληθεί στις Ηνωμένες Πολιτείες με την τήρηση της τάξης αντί να ασχολείται με επιχειρήσεις κατά της </a:t>
            </a:r>
            <a:r>
              <a:rPr lang="el-GR" dirty="0" err="1"/>
              <a:t>ρωσσικής</a:t>
            </a:r>
            <a:r>
              <a:rPr lang="el-GR" dirty="0"/>
              <a:t> εργατικής τάξης στην Ευρώπη. Η πλειοψηφία του </a:t>
            </a:r>
            <a:r>
              <a:rPr lang="el-GR" dirty="0" err="1"/>
              <a:t>Ανωτάτου</a:t>
            </a:r>
            <a:r>
              <a:rPr lang="el-GR" dirty="0"/>
              <a:t> Δικαστηρίου, που δέχθηκε ότι η καταδίκη των ανωτέρω για το αδίκημα της συνωμοσίας υπέρ του εχθρού δεν παραβίαζε την ελευθερία εκφράσεως, στάθηκε στο κριτήριο της πρόθεσης προς επέλευση του επιβλαβούς αποτελέσματος: «[Ο] βασικός στόχος της προπαγάνδας τους ήταν, σε υπέρτατη πολεμική κρίση, να ωθήσουν σε εξέγερση». Εδώ ο δικαστής </a:t>
            </a:r>
            <a:r>
              <a:rPr lang="el-GR" dirty="0" err="1"/>
              <a:t>Holmes</a:t>
            </a:r>
            <a:r>
              <a:rPr lang="el-GR" dirty="0"/>
              <a:t> διαφώνησε. «Σ’ αυτήν την υπόθεση, έγραψε στη μειοψηφία του, ποινές 20 ετών κάθειρξης επιβλήθηκαν για τη δημοσίευση δύο φυλλαδίων που πιστεύω ότι οι καταδικασθέντες δικαιούνταν να δημοσιεύσουν όσο και η Κυβέρνηση δικαιούται να δημοσιεύσει το Σύνταγμα. (…) [Ο]ι κατηγορούμενοι θα υποφέρουν όχι γι’ αυτά που τους καταμαρτυρεί το κατηγορητήριο αλλά για τα πιστεύω τους, που θεωρώ ότι οφείλονται στην άγνοια και την ανωριμότητά τους (…). Όμως, όταν οι άνθρωποι κατανοούν ότι ο χρόνος ανέτρεψε πολλές δυναμικές ιδεολογίες, τότε αρχίζουν να πείθονται ότι (…) το ύστατο καλό που όλοι θέλουμε το πετυχαίνουμε με την ελεύθερη ανταλλαγή ιδεών, ότι ο καλλίτερος τρόπος για να διαπιστώσουμε την αλήθεια είναι η δύναμη της σκέψης όταν γίνεται αποδεκτή μέσα σε ένα ανταγωνισμό αντίστοιχο της αγοράς. (…) Αυτή είναι εν πάση </a:t>
            </a:r>
            <a:r>
              <a:rPr lang="el-GR" dirty="0" err="1"/>
              <a:t>περιπτώσει</a:t>
            </a:r>
            <a:r>
              <a:rPr lang="el-GR" dirty="0"/>
              <a:t> η θεωρία του Συντάγματος. Είναι εμπειρία που προκύπτει από δοκιμασία καθώς η ζωή η ίδια είναι μια αδιάκοπη σειρά ’’δοκιμασιών’’. Εν </a:t>
            </a:r>
            <a:r>
              <a:rPr lang="el-GR" dirty="0" err="1"/>
              <a:t>όσω</a:t>
            </a:r>
            <a:r>
              <a:rPr lang="el-GR" dirty="0"/>
              <a:t> αυτή η δοκιμασία συνιστά μέρος του συστήματός μας, (…) νομίζω ότι πρέπει να είμαστε αιωνίως προσεκτικοί κατά προσπαθειών ελέγχου της έκφρασης γνωμών που μας φοβίζουν και θεωρούμε άκρως επικίνδυνες, εκτός αν οι γνώμες αυτές απειλούν άμεσα και επικείμενα να διαταράξουν τη θεραπεία θεμιτών και επιτακτικών σκοπών του νόμου ώστε ο άμεσος έλεγχός τους απαιτείται για τη σωτηρία της χώρας». </a:t>
            </a:r>
            <a:endParaRPr lang="en-US" dirty="0"/>
          </a:p>
        </p:txBody>
      </p:sp>
    </p:spTree>
    <p:extLst>
      <p:ext uri="{BB962C8B-B14F-4D97-AF65-F5344CB8AC3E}">
        <p14:creationId xmlns:p14="http://schemas.microsoft.com/office/powerpoint/2010/main" val="2084789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4A2804-1CF0-4B07-A611-604698C005B1}"/>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B4420FB7-DC10-47B4-8BDF-AF7A1E91172B}"/>
              </a:ext>
            </a:extLst>
          </p:cNvPr>
          <p:cNvSpPr>
            <a:spLocks noGrp="1"/>
          </p:cNvSpPr>
          <p:nvPr>
            <p:ph idx="1"/>
          </p:nvPr>
        </p:nvSpPr>
        <p:spPr/>
        <p:txBody>
          <a:bodyPr>
            <a:normAutofit fontScale="62500" lnSpcReduction="20000"/>
          </a:bodyPr>
          <a:lstStyle/>
          <a:p>
            <a:pPr marL="0" indent="0">
              <a:buNone/>
            </a:pPr>
            <a:r>
              <a:rPr lang="el-GR" dirty="0"/>
              <a:t>Η υπόθεση </a:t>
            </a:r>
            <a:r>
              <a:rPr lang="el-GR" dirty="0" err="1"/>
              <a:t>Gitlow</a:t>
            </a:r>
            <a:r>
              <a:rPr lang="el-GR" dirty="0"/>
              <a:t>, τέλος, αφορούσε τη συνταγματικότητα ενός πολιτειακού νόμου που </a:t>
            </a:r>
            <a:r>
              <a:rPr lang="el-GR" dirty="0" err="1"/>
              <a:t>ποινικοποιούσε</a:t>
            </a:r>
            <a:r>
              <a:rPr lang="el-GR" dirty="0"/>
              <a:t> ευθέως την προπαγάνδα υπέρ της βίαιης ανατροπής του δημοκρατικού πολιτεύματος. Η πλειοψηφία του </a:t>
            </a:r>
            <a:r>
              <a:rPr lang="el-GR" dirty="0" err="1"/>
              <a:t>Ανωτάτου</a:t>
            </a:r>
            <a:r>
              <a:rPr lang="el-GR" dirty="0"/>
              <a:t> Δικαστηρίου εξηγεί στην απόφασή του επί της υποθέσεως αυτής, που εκδόθηκε έξι χρόνια μετά την </a:t>
            </a:r>
            <a:r>
              <a:rPr lang="el-GR" dirty="0" err="1"/>
              <a:t>Abrams</a:t>
            </a:r>
            <a:r>
              <a:rPr lang="el-GR" dirty="0"/>
              <a:t>, πώς αντιλαμβανόταν το κριτήριο του καθαρού και παρόντα κινδύνου που είχε αποδεχθεί ως κριτήριο ποινικοποίησης του λόγου στην απόφαση επί της υποθέσεως </a:t>
            </a:r>
            <a:r>
              <a:rPr lang="el-GR" dirty="0" err="1"/>
              <a:t>Schenk</a:t>
            </a:r>
            <a:r>
              <a:rPr lang="el-GR" dirty="0"/>
              <a:t>. Κατά την πλειοψηφία της </a:t>
            </a:r>
            <a:r>
              <a:rPr lang="el-GR" dirty="0" err="1"/>
              <a:t>Gitlow</a:t>
            </a:r>
            <a:r>
              <a:rPr lang="el-GR" dirty="0"/>
              <a:t>, ο νομοθέτης της Πολιτείας είχε το δικαίωμα, σταθμίζοντας ο ίδιος τους κινδύνους που εγκυμονούσε μια προπαγάνδα υπέρ της βίαιης ανατροπής του πολιτεύματος, να την απαγορεύσει αυτός ευθέως δια του νόμου, χωρίς να είναι υποχρεωμένος να αναθέσει σε δικαστήριο να προβαίνει αυτό, ανάλογα με τα δεδομένα της κάθε υπόθεσης, σε στάθμιση του κινδύνου. Η πλειοψηφία, επηρεασμένη προφανώς απ’ ό,τι συνέβη στη </a:t>
            </a:r>
            <a:r>
              <a:rPr lang="el-GR" dirty="0" err="1"/>
              <a:t>Ρωσσία</a:t>
            </a:r>
            <a:r>
              <a:rPr lang="el-GR" dirty="0"/>
              <a:t> λίγα χρόνια πριν, πιστεύει ότι ο κίνδυνος όπως μια σπίθα μετατραπεί σε </a:t>
            </a:r>
            <a:r>
              <a:rPr lang="el-GR" dirty="0" err="1"/>
              <a:t>πυρκαϊά</a:t>
            </a:r>
            <a:r>
              <a:rPr lang="el-GR" dirty="0"/>
              <a:t> είναι τόσο ισχυρός, ώστε ο νομοθέτης να μη εμπιστεύεται λεπτεπίλεπτες ζυγοσταθμίσεις ανάλογα με τα ειδικότερα χαρακτηριστικά κάθε υπόθεσης, αλλά να θελήσει να προβεί ο ίδιος προληπτικά στη στάθμιση. Όταν κάτι τέτοιο έχει συμβεί, το κριτήριο του καθαρού και παρόντος κινδύνου δεν εφαρμόζεται, εξαγγέλλει η πλειοψηφία. Ένα τέτοιο κριτήριο μπορεί να εφαρμοσθεί όπου ο νόμος δεν είναι σαφής και αφήνει έτσι ευχέρεια στη δικαιοσύνη να προβαίνει αυτή στις αναγκαίες σταθμίσεις. Ο δικαστής </a:t>
            </a:r>
            <a:r>
              <a:rPr lang="el-GR" dirty="0" err="1"/>
              <a:t>Holmes</a:t>
            </a:r>
            <a:r>
              <a:rPr lang="el-GR" dirty="0"/>
              <a:t> μειοψηφεί και εδώ. Δεν αντιλαμβάνεται τη διάκριση που επιχειρεί να εισαγάγει η πλειοψηφία μεταξύ έκφρασης ιδεών, που την κρίνει ελεύθερη, και παρώθησης σε πράξεις βίας, που μπορεί κατά την πλειοψηφία να </a:t>
            </a:r>
            <a:r>
              <a:rPr lang="el-GR" dirty="0" err="1"/>
              <a:t>ποινικοποιείται</a:t>
            </a:r>
            <a:r>
              <a:rPr lang="el-GR" dirty="0"/>
              <a:t>. «Κάθε ιδέα, γράφει στη μειοψηφία του ο δικαστής </a:t>
            </a:r>
            <a:r>
              <a:rPr lang="el-GR" dirty="0" err="1"/>
              <a:t>Holmes</a:t>
            </a:r>
            <a:r>
              <a:rPr lang="el-GR" dirty="0"/>
              <a:t>, είναι μια ώθηση σε πράξη. (…) Η μόνη διαφορά μεταξύ απλής έκφρασης και παρώθησης είναι το πόσο δυνατός είναι ο ενθουσιασμός του ομιλητή σχετικά με το αποτέλεσμα που μπορεί να προκύψει από τα λόγια του». </a:t>
            </a:r>
            <a:endParaRPr lang="en-US" dirty="0"/>
          </a:p>
        </p:txBody>
      </p:sp>
    </p:spTree>
    <p:extLst>
      <p:ext uri="{BB962C8B-B14F-4D97-AF65-F5344CB8AC3E}">
        <p14:creationId xmlns:p14="http://schemas.microsoft.com/office/powerpoint/2010/main" val="3742265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79B86C-42F3-4E95-9172-79291E2C46B2}"/>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F94FB210-5944-4BF5-895E-BB7E9DE1442E}"/>
              </a:ext>
            </a:extLst>
          </p:cNvPr>
          <p:cNvSpPr>
            <a:spLocks noGrp="1"/>
          </p:cNvSpPr>
          <p:nvPr>
            <p:ph idx="1"/>
          </p:nvPr>
        </p:nvSpPr>
        <p:spPr/>
        <p:txBody>
          <a:bodyPr>
            <a:normAutofit fontScale="77500" lnSpcReduction="20000"/>
          </a:bodyPr>
          <a:lstStyle/>
          <a:p>
            <a:pPr marL="0" indent="0">
              <a:buNone/>
            </a:pPr>
            <a:r>
              <a:rPr lang="el-GR" dirty="0"/>
              <a:t>Με την 1η Τροποποίηση στο Σύνταγμα των Ηνωμένων Πολιτειών ορίσθηκε ότι το νομοθετικό σώμα δεν θα ψηφίσει νόμο με τον οποίο θα παραβιάζεται η ελευθερία του λόγου και του Τύπου καθώς και η ελευθερία του </a:t>
            </a:r>
            <a:r>
              <a:rPr lang="el-GR" dirty="0" err="1"/>
              <a:t>συνέρχεσθαι</a:t>
            </a:r>
            <a:r>
              <a:rPr lang="el-GR" dirty="0"/>
              <a:t>. Η απαγόρευση που θεσπίζεται με τη διάταξη αυτή φαίνεται εκ πρώτης όψεως απόλυτη. Ερμηνεύοντας όμως τη ρύθμιση, το Ανώτατο Δικαστήριο εισήγαγε δύο σημαντικές εξαιρέσεις: Από τη μια, θεώρησε ότι μορφές έκφρασης οι οποίες παραδοσιακά θεωρούνται ως χαρακτηριζόμενες από έντονη κοινωνική απαξία δεν περιλαμβάνονται στην έννοια του «λόγου» που θέλησε να προστατεύσει ο συντακτικός νομοθέτης. Και από την άλλη, το Δικαστήριο έκρινε ότι ρυθμίσεις που θεσπίζονται για την προστασία της δημόσιας τάξης και που εμμέσως επηρεάζουν την έκφραση του λόγου δεν είναι per </a:t>
            </a:r>
            <a:r>
              <a:rPr lang="el-GR" dirty="0" err="1"/>
              <a:t>se</a:t>
            </a:r>
            <a:r>
              <a:rPr lang="el-GR" dirty="0"/>
              <a:t> αντίθετες στο Σύνταγμα, αλλά πρέπει να κρίνεται κάθε φορά κατά πόσο δικαιολογούνται εν όψει του σκοπού που θεραπεύουν. Η αφετηρία της ανάλυσης του </a:t>
            </a:r>
            <a:r>
              <a:rPr lang="el-GR" dirty="0" err="1"/>
              <a:t>Ανωτάτου</a:t>
            </a:r>
            <a:r>
              <a:rPr lang="el-GR" dirty="0"/>
              <a:t> Δικαστηρίου, προκειμένου να εξετάσει αν συντρέχουν οι δύο πιο πάνω εξαιρέσεις, είναι η διάκριση που πραγματοποιεί μεταξύ περιοριστικών της ελευθερίας εκφράσεως παρεμβάσεων που αποβλέπουν ευθέως στο περιεχόμενο του μηνύματος και παρεμβάσεις με άλλο αντικείμενο που απλώς έχουν ως αντίκτυπο να περιορίσουν την ελευθερία εκφράσεως. </a:t>
            </a:r>
            <a:endParaRPr lang="en-US" dirty="0"/>
          </a:p>
        </p:txBody>
      </p:sp>
    </p:spTree>
    <p:extLst>
      <p:ext uri="{BB962C8B-B14F-4D97-AF65-F5344CB8AC3E}">
        <p14:creationId xmlns:p14="http://schemas.microsoft.com/office/powerpoint/2010/main" val="3381758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56C171-645D-413E-83DF-E75BD6889108}"/>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91C1F02D-CC11-48DF-A338-F2C84FECE5C7}"/>
              </a:ext>
            </a:extLst>
          </p:cNvPr>
          <p:cNvSpPr>
            <a:spLocks noGrp="1"/>
          </p:cNvSpPr>
          <p:nvPr>
            <p:ph idx="1"/>
          </p:nvPr>
        </p:nvSpPr>
        <p:spPr/>
        <p:txBody>
          <a:bodyPr>
            <a:normAutofit fontScale="77500" lnSpcReduction="20000"/>
          </a:bodyPr>
          <a:lstStyle/>
          <a:p>
            <a:pPr marL="0" indent="0">
              <a:buNone/>
            </a:pPr>
            <a:r>
              <a:rPr lang="el-GR" dirty="0"/>
              <a:t>Στην πρώτη περίπτωση, το Δικαστήριο κρίνει ότι οι παρεμβάσεις αυτές είναι αντίθετες στο Σύνταγμα εκτός αν περιλαμβάνονται στις περιπτώσεις έκφρασης που λόγω της κοινωνικής τους απαξίας δεν καλύπτονται από την ελευθερία εκφράσεως. Τέτοιες περιπτώσεις είναι ο δυσφημιστικός λόγος, όταν δημοσιοποιούνται δυσαπόδεικτα γεγονότα με αποτέλεσμα να πλήττεται η τιμή και η υπόληψη προσώπου, ο εμπρηστικός λόγος, όταν απευθύνονται εκφράσεις χωρίς κοινωνική αξία σε ακροατήριο που έχουν ως άμεσο αντικείμενο την πρόκληση βίαιης αντίδρασης, το κάλεσμα σε παράνομη πράξη κατά τρόπο ευθύ και άμεσο, και η δημοσίευση και κυκλοφορία άσεμνου ή πορνογραφικού υλικού. Αν κριθεί ότι η επίδικη έκφραση εντάσσεται σε μια από της κατηγορίες αυτές, δεν καλύπτεται από την προστασία που εξασφαλίζει στην έκφραση η 1η Τροποποίηση, όμως το πρόβλημα είναι να διαπιστωθεί ότι πράγματι η έκφραση είναι τέτοιας κατηγορίας. Σε καμιά από τις τέσσερις πιο πάνω περιπτώσεις δεν είναι σαφή τα όρια. Το άσεμνο και η πορνογραφία εμπλέκεται με την πεζογραφία και την τέχνη, η έντονη, εριστική υποστήριξη ιδεολογιών, πεποιθήσεων και απόψεων ταυτίζεται πολλές φορές με την εξύβριση ή το κάλεσμα σε πολιτική δράση, η κριτική πολιτικού προσώπου για τις πράξεις του δύσκολα διαχωρίζεται από ό,τι θα χαρακτηριζόταν δυσφήμηση. </a:t>
            </a:r>
            <a:endParaRPr lang="en-US" dirty="0"/>
          </a:p>
        </p:txBody>
      </p:sp>
    </p:spTree>
    <p:extLst>
      <p:ext uri="{BB962C8B-B14F-4D97-AF65-F5344CB8AC3E}">
        <p14:creationId xmlns:p14="http://schemas.microsoft.com/office/powerpoint/2010/main" val="350150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E28617-41C6-4CD6-AFDB-232CDC7DC811}"/>
              </a:ext>
            </a:extLst>
          </p:cNvPr>
          <p:cNvSpPr>
            <a:spLocks noGrp="1"/>
          </p:cNvSpPr>
          <p:nvPr>
            <p:ph type="title"/>
          </p:nvPr>
        </p:nvSpPr>
        <p:spPr/>
        <p:txBody>
          <a:bodyPr>
            <a:normAutofit fontScale="90000"/>
          </a:bodyPr>
          <a:lstStyle/>
          <a:p>
            <a:r>
              <a:rPr lang="el-GR" dirty="0"/>
              <a:t>Συλλήψεις και έρευνες χωρίς πιθανολογούμενη αιτία </a:t>
            </a:r>
            <a:r>
              <a:rPr lang="el-GR" dirty="0" err="1"/>
              <a:t>Olmstead</a:t>
            </a:r>
            <a:r>
              <a:rPr lang="el-GR" dirty="0"/>
              <a:t> κατά Ηνωμένων Πολιτειών 4 Ιουνίου 1928 </a:t>
            </a:r>
            <a:endParaRPr lang="en-US" dirty="0"/>
          </a:p>
        </p:txBody>
      </p:sp>
      <p:sp>
        <p:nvSpPr>
          <p:cNvPr id="3" name="Θέση περιεχομένου 2">
            <a:extLst>
              <a:ext uri="{FF2B5EF4-FFF2-40B4-BE49-F238E27FC236}">
                <a16:creationId xmlns:a16="http://schemas.microsoft.com/office/drawing/2014/main" id="{E8BDAC5D-FE51-4D24-9771-FFD3D01DF6C1}"/>
              </a:ext>
            </a:extLst>
          </p:cNvPr>
          <p:cNvSpPr>
            <a:spLocks noGrp="1"/>
          </p:cNvSpPr>
          <p:nvPr>
            <p:ph idx="1"/>
          </p:nvPr>
        </p:nvSpPr>
        <p:spPr/>
        <p:txBody>
          <a:bodyPr>
            <a:normAutofit fontScale="55000" lnSpcReduction="20000"/>
          </a:bodyPr>
          <a:lstStyle/>
          <a:p>
            <a:pPr marL="0" indent="0">
              <a:buNone/>
            </a:pPr>
            <a:r>
              <a:rPr lang="el-GR" dirty="0"/>
              <a:t>Ο προσφεύγων ήταν αρχηγός μιας σπείρας κακοποιών οι οποίοι κατά την περίοδο της ποτοαπαγόρευσης εισήγαγαν, κατείχαν και εμπορεύονταν στις Ηνωμένες Πολιτείες αλκοολούχα ποτά. Τα ποτά εισάγονταν από τη βρετανική Κολούμπια στην Πολιτεία Ουάσιγκτον και κατόπιν, μέσω του </a:t>
            </a:r>
            <a:r>
              <a:rPr lang="el-GR" dirty="0" err="1"/>
              <a:t>Σεάτλ</a:t>
            </a:r>
            <a:r>
              <a:rPr lang="el-GR" dirty="0"/>
              <a:t>, διακινούνταν σε όλη την επικράτεια. Απασχολούσαν περί τα 50 άτομα και ο τζίρος της παράνομης αυτής επιχείρησης έφθανε τα 2 εκατομμύρια το έτος. Ο </a:t>
            </a:r>
            <a:r>
              <a:rPr lang="el-GR" dirty="0" err="1"/>
              <a:t>Olmstead</a:t>
            </a:r>
            <a:r>
              <a:rPr lang="el-GR" dirty="0"/>
              <a:t> αποκόμιζε το 50% των κερδών και οι λοιποί 11 συνέταιροί του το υπόλοιπο. Όλοι τους παγιδευτήκαν από τέσσερις ομοσπονδιακούς πράκτορες που, έχοντας εγκαταστήσει καλώδια στις τηλεφωνικές γραμμές μελών της σπείρας, παρακολουθούσαν και μαγνητοφωνούσαν τις συνομιλίες τους οι οποίες στη συνέχεια </a:t>
            </a:r>
            <a:r>
              <a:rPr lang="el-GR" dirty="0" err="1"/>
              <a:t>στενογραφήθηκαν</a:t>
            </a:r>
            <a:r>
              <a:rPr lang="el-GR" dirty="0"/>
              <a:t>. Οι συνδέσεις για την παρακολούθηση των επικοινωνιών είχαν γίνει εκτός του χώρου της κατοικίας των κακοποιών και δεν υπήρχε νομοθετική ρύθμιση που να την απαγορεύει. Το υλικό της παρακολούθησης χρησιμοποιήθηκε στη δίκη των συνωμοτών για αδικήματα σχετικά με την ποτοαπαγόρευση. Αυτοί προέβαλαν ότι με τη χρήση του υλικού στη δίκη παραβιάσθηκαν δύο Τροποποιήσεις στο αμερικανικό Σύνταγμα, η 4η που απαγορεύει στα όργανα της Ομοσπονδίας να προβαίνουν σε έρευνες και κατασχέσεις χωρίς τήρηση ειδικής διαδικασίας και η 5η που δεν επιτρέπει όπως υποχρεώνεται κάποιος από ομοσπονδιακό όργανο να ενοχοποιεί τον εαυτό του. Το 1911 ένας υπάλληλος ταχυδρομείου, είχε συλληφθεί για παράνομη διακίνηση λαχείων ύστερα από έρευνα στο σπίτι του που εντελώς αυθαίρετα είχαν πραγματοποιήσει αστυνομικοί της τοπικής υπηρεσίας οι οποίοι διαβίβασαν εν συνεχεία τα στοιχεία που κατείχαν στην ομοσπονδιακή δικαιοσύνη μέσω ομοσπονδιακών αστυνομικών. Για την υπόθεση αυτή, το Ανώτατο Δικαστήριο των Ηνωμένων Πολιτειών είχε για πρώτη φορά δεχθεί (</a:t>
            </a:r>
            <a:r>
              <a:rPr lang="el-GR" dirty="0" err="1"/>
              <a:t>Weeks</a:t>
            </a:r>
            <a:r>
              <a:rPr lang="el-GR" dirty="0"/>
              <a:t> κατά Ηνωμένων Πολιτειών, 24 Φεβρουαρίου 1914) ότι η άνευ </a:t>
            </a:r>
            <a:r>
              <a:rPr lang="el-GR" dirty="0" err="1"/>
              <a:t>νομίμου</a:t>
            </a:r>
            <a:r>
              <a:rPr lang="el-GR" dirty="0"/>
              <a:t> εντάλματος έρευνα σε ιδιωτική κατοικία παραβιάζει την απαγόρευση που προβλέπεται στην 4η Τροποποίηση κατά των άνευ λόγου ερευνών και κατασχέσεων και ότι αποδεικτικά μέσα που συγκεντρώνονται κατά τον τρόπο αυτό δεν χρησιμοποιούνται σε ομοσπονδιακές ποινικές διαδικασίες. Στην υπόθεση </a:t>
            </a:r>
            <a:r>
              <a:rPr lang="el-GR" dirty="0" err="1"/>
              <a:t>Olmstead</a:t>
            </a:r>
            <a:r>
              <a:rPr lang="el-GR" dirty="0"/>
              <a:t> το Ανώτατο Δικαστήριο, με πλειοψηφία μιας ψήφου, δέχθηκε ότι ούτε έρευνα ούτε κατάσχεση σε ιδιωτική κατοικία συνέτρεξε, διότι τα καλώδια δια των οποίων παρακολουθούνταν οι συνομιλίες είχαν συνδεθεί σε δημόσιο χώρο με τα καλώδια δια των οποίων διακινούνταν οι συνομιλίες αυτές και ότι, συνεπώς, η παρακολούθηση που έγινε ήταν σαν να γινόταν σε δημόσια οδό. </a:t>
            </a:r>
            <a:endParaRPr lang="en-US" dirty="0"/>
          </a:p>
        </p:txBody>
      </p:sp>
    </p:spTree>
    <p:extLst>
      <p:ext uri="{BB962C8B-B14F-4D97-AF65-F5344CB8AC3E}">
        <p14:creationId xmlns:p14="http://schemas.microsoft.com/office/powerpoint/2010/main" val="3921512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3703E4-C6A3-4733-9DB8-B7F789A06AA0}"/>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86F1EFBD-90F0-4C60-B2AC-383A716E56CC}"/>
              </a:ext>
            </a:extLst>
          </p:cNvPr>
          <p:cNvSpPr>
            <a:spLocks noGrp="1"/>
          </p:cNvSpPr>
          <p:nvPr>
            <p:ph idx="1"/>
          </p:nvPr>
        </p:nvSpPr>
        <p:spPr/>
        <p:txBody>
          <a:bodyPr>
            <a:normAutofit fontScale="92500" lnSpcReduction="20000"/>
          </a:bodyPr>
          <a:lstStyle/>
          <a:p>
            <a:pPr marL="0" indent="0">
              <a:buNone/>
            </a:pPr>
            <a:r>
              <a:rPr lang="el-GR" dirty="0"/>
              <a:t>Η </a:t>
            </a:r>
            <a:r>
              <a:rPr lang="el-GR" dirty="0" err="1"/>
              <a:t>Olmstead</a:t>
            </a:r>
            <a:r>
              <a:rPr lang="el-GR" dirty="0"/>
              <a:t> παραμένει πάντως ένα χαρακτηριστικό δείγμα γραφής μιας εποχής όπου για ορισμένους νομικούς οι κακοποιοί δεν έπρεπε να εκμεταλλεύονται τα συνταγματικώς κατοχυρωμένα δικαιώματα των τιμίων πολιτών για να γλυτώνουν την καταδίκη. Αυτή την αντίληψη εξέφρασε σαφώς ο πρόεδρος του Δικαστηρίου στη γνώμη του. Στηριζόμενος σε μια αυστηρά γραμματική και ιστορική ερμηνεία της 4ης Τροποποίησης απέρριψε τους ισχυρισμούς για εφαρμογή της Τροποποίησης στην κρινόμενη υπόθεση, όπως απέρριψε ομοίως εντελώς λακωνικά τον ισχυρισμό ότι μπορούσε να εφαρμοσθεί εν προκειμένω η 5η Τροποποίηση. Κατά τον πρόεδρο, αν επιθυμεί το νομοθετικό σώμα να παράσχει ειδική προστασία στις τηλεφωνικές συνδιαλέξεις μπορεί να το πράξει, όμως, ως έχουν τα πράγματα, η 4η Τροποποίηση δεν εφαρμόζεται εδώ διότι ούτε έρευνα ούτε κατάσχεση έγινε σε ιδιωτική κατοικία, στο πρόσωπο ή στα πράγματα κάποιου</a:t>
            </a:r>
            <a:endParaRPr lang="en-US" dirty="0"/>
          </a:p>
        </p:txBody>
      </p:sp>
    </p:spTree>
    <p:extLst>
      <p:ext uri="{BB962C8B-B14F-4D97-AF65-F5344CB8AC3E}">
        <p14:creationId xmlns:p14="http://schemas.microsoft.com/office/powerpoint/2010/main" val="3867790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C832E7-2B24-4895-A61D-CB3AA7B85096}"/>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A5E8AF90-26ED-436F-A9B1-C867240C65EF}"/>
              </a:ext>
            </a:extLst>
          </p:cNvPr>
          <p:cNvSpPr>
            <a:spLocks noGrp="1"/>
          </p:cNvSpPr>
          <p:nvPr>
            <p:ph idx="1"/>
          </p:nvPr>
        </p:nvSpPr>
        <p:spPr/>
        <p:txBody>
          <a:bodyPr>
            <a:normAutofit fontScale="92500" lnSpcReduction="10000"/>
          </a:bodyPr>
          <a:lstStyle/>
          <a:p>
            <a:pPr marL="0" indent="0">
              <a:buNone/>
            </a:pPr>
            <a:r>
              <a:rPr lang="el-GR" dirty="0"/>
              <a:t>Η κατανόηση της 4ης Τροποποίησης στηρίζεται στην ανάδειξη της δικαιολογητικής της βάσης, η οποία είναι, σύμφωνα με τη νεότερη νομολογία του Δικαστηρίου, όχι η προστασία ιδιοκτησιακών δικαιωμάτων, αλλά ο σεβασμός του ιδιωτικού βίου του ατόμου. Έτσι, </a:t>
            </a:r>
            <a:r>
              <a:rPr lang="el-GR" dirty="0" err="1"/>
              <a:t>στοιχειοθετείται</a:t>
            </a:r>
            <a:r>
              <a:rPr lang="el-GR" dirty="0"/>
              <a:t> μεν παραβίαση του δικαιώματος που κατοχυρώνεται με την πρώτη ρήτρα της Τροποποίησης, ακόμη και όταν δεν υφίσταται εισβολή στην ιδιοκτησία του ερευνώμενου, όπως με τις μακρόθεν παρακολουθήσεις των τηλεφωνικών συνδιαλέξεων, δεν υφίσταται δε παραβίαση όταν το άτομο έχει συναινέσει στην έρευνα ή την κράτηση οπότε έχει το ίδιο άρει την απαίτησή του για προστασία του ιδιωτικού του βίου. Κατά το Δικαστήριο, η ρήτρα προστατεύει την εύλογη προσδοκία του ατόμου για σεβασμό της </a:t>
            </a:r>
            <a:r>
              <a:rPr lang="el-GR" dirty="0" err="1"/>
              <a:t>ιδιωτικότητάς</a:t>
            </a:r>
            <a:r>
              <a:rPr lang="el-GR" dirty="0"/>
              <a:t> του εφόσον η κοινωνία είναι έτοιμη να προστατεύσει αυτήν την προσδοκία ως δικαιολογημένη (</a:t>
            </a:r>
            <a:r>
              <a:rPr lang="el-GR" dirty="0" err="1"/>
              <a:t>Smith</a:t>
            </a:r>
            <a:r>
              <a:rPr lang="el-GR" dirty="0"/>
              <a:t> κατά </a:t>
            </a:r>
            <a:r>
              <a:rPr lang="el-GR" dirty="0" err="1"/>
              <a:t>Μέριλαντ</a:t>
            </a:r>
            <a:r>
              <a:rPr lang="el-GR" dirty="0"/>
              <a:t>, 20 Ιουνίου 1979). </a:t>
            </a:r>
          </a:p>
          <a:p>
            <a:pPr marL="0" indent="0">
              <a:buNone/>
            </a:pPr>
            <a:endParaRPr lang="en-US" dirty="0"/>
          </a:p>
        </p:txBody>
      </p:sp>
    </p:spTree>
    <p:extLst>
      <p:ext uri="{BB962C8B-B14F-4D97-AF65-F5344CB8AC3E}">
        <p14:creationId xmlns:p14="http://schemas.microsoft.com/office/powerpoint/2010/main" val="448051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A1B2AF-4F71-418C-9919-6EE92F4B14F8}"/>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C14A0B49-3F47-441B-87B3-E5E796BBDB04}"/>
              </a:ext>
            </a:extLst>
          </p:cNvPr>
          <p:cNvSpPr>
            <a:spLocks noGrp="1"/>
          </p:cNvSpPr>
          <p:nvPr>
            <p:ph idx="1"/>
          </p:nvPr>
        </p:nvSpPr>
        <p:spPr/>
        <p:txBody>
          <a:bodyPr>
            <a:normAutofit fontScale="55000" lnSpcReduction="20000"/>
          </a:bodyPr>
          <a:lstStyle/>
          <a:p>
            <a:pPr marL="0" indent="0">
              <a:buNone/>
            </a:pPr>
            <a:r>
              <a:rPr lang="el-GR" dirty="0"/>
              <a:t>Η ιδέα αυτή διαπνέει τη σκέψη των δικαστών του </a:t>
            </a:r>
            <a:r>
              <a:rPr lang="el-GR" dirty="0" err="1"/>
              <a:t>Ανωτάτου</a:t>
            </a:r>
            <a:r>
              <a:rPr lang="el-GR" dirty="0"/>
              <a:t> Δικαστηρίου όταν ερμηνεύουν την κάθε λέξη που χρησιμοποιείται στην πρώτη ρήτρα της 4ης Τροποποίησης. Ένα λιβάδι, λ.χ. παρακείμενο στην οικία αυτού που ερευνάται και που είναι ιδιοκτησία του και μάλιστα περιφραγμένο, δεν εντάσσεται στο πλαίσιο προστασίας της 4ης Τροποποίησης γιατί δεν μπορεί να υφίσταται για την έκταση αυτή, που τη βλέπει κανείς χωρίς πρόβλημα από μακριά, εύλογη προσδοκία σεβασμού της </a:t>
            </a:r>
            <a:r>
              <a:rPr lang="el-GR" dirty="0" err="1"/>
              <a:t>ιδιωτικότητας</a:t>
            </a:r>
            <a:r>
              <a:rPr lang="el-GR" dirty="0"/>
              <a:t> (</a:t>
            </a:r>
            <a:r>
              <a:rPr lang="el-GR" dirty="0" err="1"/>
              <a:t>Hester</a:t>
            </a:r>
            <a:r>
              <a:rPr lang="el-GR" dirty="0"/>
              <a:t> κατά Ηνωμένων Πολιτειών, 5 Μαΐου 1924). Το ίδιο με τη θέαση από αεροσκάφους που πετά σε λογικό ύψος πάνω από ακίνητο (Dow </a:t>
            </a:r>
            <a:r>
              <a:rPr lang="el-GR" dirty="0" err="1"/>
              <a:t>Chemicals</a:t>
            </a:r>
            <a:r>
              <a:rPr lang="el-GR" dirty="0"/>
              <a:t> Co. κατά Ηνωμένων Πολιτικών, 19 Μαΐου 1986). Το ίδιο συμβαίνει με τον ταξιδιώτη που καλείται από την αστυνομία να του επιδείξει τα στοιχεία του (Φλόριντα κατά </a:t>
            </a:r>
            <a:r>
              <a:rPr lang="el-GR" dirty="0" err="1"/>
              <a:t>Royer</a:t>
            </a:r>
            <a:r>
              <a:rPr lang="el-GR" dirty="0"/>
              <a:t>, 23 Μαρτίου 1983) ή να υποβληθεί σε έλεγχο αποσκευών (Φλόριντα κατά </a:t>
            </a:r>
            <a:r>
              <a:rPr lang="el-GR" dirty="0" err="1"/>
              <a:t>Bostick</a:t>
            </a:r>
            <a:r>
              <a:rPr lang="el-GR" dirty="0"/>
              <a:t>, 20 Ιουνίου 1991), δεδομένου ότι στα σύνορα ή στα αεροδρόμια η προσδοκία του ατόμου για σεβασμό της </a:t>
            </a:r>
            <a:r>
              <a:rPr lang="el-GR" dirty="0" err="1"/>
              <a:t>ιδιωτικότητάς</a:t>
            </a:r>
            <a:r>
              <a:rPr lang="el-GR" dirty="0"/>
              <a:t> του μειώνεται. Λόγοι ασφαλείας επιβάλλουν αυξημένους ελέγχους για τον εντοπισμό παράνομων μεταναστών, εμπόρων ναρκωτικών ουσιών, τρομοκρατών, μεθυσμένων ή ανασφάλιστων που οδηγούν αυτοκίνητο (</a:t>
            </a:r>
            <a:r>
              <a:rPr lang="el-GR" dirty="0" err="1"/>
              <a:t>California</a:t>
            </a:r>
            <a:r>
              <a:rPr lang="el-GR" dirty="0"/>
              <a:t> κατά </a:t>
            </a:r>
            <a:r>
              <a:rPr lang="el-GR" dirty="0" err="1"/>
              <a:t>Carney</a:t>
            </a:r>
            <a:r>
              <a:rPr lang="el-GR" dirty="0"/>
              <a:t>, 18 Μαΐου 1985). Όταν το άτομο βρίσκεται στο αεροδρόμιο ή κινείται ως οδηγός σε δημόσιο δρόμο δεν έχει τις ίδιες απαιτήσεις σεβασμού της </a:t>
            </a:r>
            <a:r>
              <a:rPr lang="el-GR" dirty="0" err="1"/>
              <a:t>ιδιωτικότητάς</a:t>
            </a:r>
            <a:r>
              <a:rPr lang="el-GR" dirty="0"/>
              <a:t> του με αυτές που θα είχε αν ήταν στην οικία του (</a:t>
            </a:r>
            <a:r>
              <a:rPr lang="el-GR" dirty="0" err="1"/>
              <a:t>Commonwealth</a:t>
            </a:r>
            <a:r>
              <a:rPr lang="el-GR" dirty="0"/>
              <a:t> κατά </a:t>
            </a:r>
            <a:r>
              <a:rPr lang="el-GR" dirty="0" err="1"/>
              <a:t>Ortiz</a:t>
            </a:r>
            <a:r>
              <a:rPr lang="el-GR" dirty="0"/>
              <a:t>, 12 Σεπτεμβρίου 1978). Δεν στερείται όμως και παντελώς κάθε προστασίας. Ειδικώς για τον έλεγχο των οδηγών και των οχημάτων, το Ανώτατο Δικαστήριο απαιτεί όπως αυτός οργανώνεται κατά τέτοιο τρόπο που να μη χορηγείται ευρεία διακριτική ευχέρεια στα αστυνομικά όργανα να σταματούν και ελέγχουν, χωρίς κριτήρια, όποιον επιθυμούν (Ηνωμένες Πολιτείες κατά </a:t>
            </a:r>
            <a:r>
              <a:rPr lang="el-GR" dirty="0" err="1"/>
              <a:t>Villamonte</a:t>
            </a:r>
            <a:r>
              <a:rPr lang="el-GR" dirty="0"/>
              <a:t> - </a:t>
            </a:r>
            <a:r>
              <a:rPr lang="el-GR" dirty="0" err="1"/>
              <a:t>Marquez</a:t>
            </a:r>
            <a:r>
              <a:rPr lang="el-GR" dirty="0"/>
              <a:t>, 17 Ιουνίου 1983). Ο έλεγχος πρέπει κατ’ αρχήν να ασκείται σε συγκεκριμένα σημεία και να υφίσταται συγκεκριμένος λόγος για να ερευνώνται οδηγοί και οχήματα (Ηνωμένη Πολιτείες κατά </a:t>
            </a:r>
            <a:r>
              <a:rPr lang="el-GR" dirty="0" err="1"/>
              <a:t>Martinez</a:t>
            </a:r>
            <a:r>
              <a:rPr lang="el-GR" dirty="0"/>
              <a:t> - </a:t>
            </a:r>
            <a:r>
              <a:rPr lang="el-GR" dirty="0" err="1"/>
              <a:t>Fuerte</a:t>
            </a:r>
            <a:r>
              <a:rPr lang="el-GR" dirty="0"/>
              <a:t>, 6 Ιουλίου 1976). Αν η αστυνομία πραγματοποιεί έρευνα ύστερα από διάπραξη εγκλήματος για τη σύλληψη του ενόχου, πρέπει να υφίστανται συγκεκριμένες υποψίες εις βάρος αυτού στον οποίο δίδεται η οδηγία να σταματήσει τη διαδρομή του για να υποστεί τον έλεγχο (</a:t>
            </a:r>
            <a:r>
              <a:rPr lang="el-GR" dirty="0" err="1"/>
              <a:t>Knowles</a:t>
            </a:r>
            <a:r>
              <a:rPr lang="el-GR" dirty="0"/>
              <a:t> κατά </a:t>
            </a:r>
            <a:r>
              <a:rPr lang="el-GR" dirty="0" err="1"/>
              <a:t>Αιόβα</a:t>
            </a:r>
            <a:r>
              <a:rPr lang="el-GR" dirty="0"/>
              <a:t>, 8 Δεκεμβρίου 1998). Αν πάλι ή έρευνα διεξάγεται γενικώς για τον εντοπισμό πιθανών αδικημάτων, η επιλογή αυτών που θα υποστούν την έρευνα πρέπει να ανταποκρίνεται σε κριτήρια που δεν είναι αυθαίρετα και να τελεί σε συνάρτηση προς το αντικείμενο της έρευνας (</a:t>
            </a:r>
            <a:r>
              <a:rPr lang="el-GR" dirty="0" err="1"/>
              <a:t>Almelda</a:t>
            </a:r>
            <a:r>
              <a:rPr lang="el-GR" dirty="0"/>
              <a:t> - </a:t>
            </a:r>
            <a:r>
              <a:rPr lang="el-GR" dirty="0" err="1"/>
              <a:t>Sancher</a:t>
            </a:r>
            <a:r>
              <a:rPr lang="el-GR" dirty="0"/>
              <a:t> κατά Ηνωμένων Πολιτειών, 21 Ιουνίου 1973).</a:t>
            </a:r>
            <a:endParaRPr lang="en-US" dirty="0"/>
          </a:p>
        </p:txBody>
      </p:sp>
    </p:spTree>
    <p:extLst>
      <p:ext uri="{BB962C8B-B14F-4D97-AF65-F5344CB8AC3E}">
        <p14:creationId xmlns:p14="http://schemas.microsoft.com/office/powerpoint/2010/main" val="4124508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5ACBF4-93CC-43E4-9AE2-50BF3123D1E9}"/>
              </a:ext>
            </a:extLst>
          </p:cNvPr>
          <p:cNvSpPr>
            <a:spLocks noGrp="1"/>
          </p:cNvSpPr>
          <p:nvPr>
            <p:ph type="title"/>
          </p:nvPr>
        </p:nvSpPr>
        <p:spPr/>
        <p:txBody>
          <a:bodyPr>
            <a:normAutofit fontScale="90000"/>
          </a:bodyPr>
          <a:lstStyle/>
          <a:p>
            <a:r>
              <a:rPr lang="el-GR" dirty="0"/>
              <a:t>Το έναυσμα του αγώνα για φυλετική ισότητα Brown κατά Board of </a:t>
            </a:r>
            <a:r>
              <a:rPr lang="el-GR" dirty="0" err="1"/>
              <a:t>Education</a:t>
            </a:r>
            <a:r>
              <a:rPr lang="el-GR" dirty="0"/>
              <a:t> of </a:t>
            </a:r>
            <a:r>
              <a:rPr lang="el-GR" dirty="0" err="1"/>
              <a:t>Topeka</a:t>
            </a:r>
            <a:r>
              <a:rPr lang="el-GR" dirty="0"/>
              <a:t> 17 Μαΐου 1954</a:t>
            </a:r>
            <a:endParaRPr lang="en-US" dirty="0"/>
          </a:p>
        </p:txBody>
      </p:sp>
      <p:sp>
        <p:nvSpPr>
          <p:cNvPr id="3" name="Θέση περιεχομένου 2">
            <a:extLst>
              <a:ext uri="{FF2B5EF4-FFF2-40B4-BE49-F238E27FC236}">
                <a16:creationId xmlns:a16="http://schemas.microsoft.com/office/drawing/2014/main" id="{0853356A-2D38-4BFD-9875-C9024E8C985C}"/>
              </a:ext>
            </a:extLst>
          </p:cNvPr>
          <p:cNvSpPr>
            <a:spLocks noGrp="1"/>
          </p:cNvSpPr>
          <p:nvPr>
            <p:ph idx="1"/>
          </p:nvPr>
        </p:nvSpPr>
        <p:spPr/>
        <p:txBody>
          <a:bodyPr>
            <a:normAutofit fontScale="55000" lnSpcReduction="20000"/>
          </a:bodyPr>
          <a:lstStyle/>
          <a:p>
            <a:pPr marL="0" indent="0">
              <a:buNone/>
            </a:pPr>
            <a:r>
              <a:rPr lang="el-GR" dirty="0"/>
              <a:t>Η Brown είναι η πιο γνωστή απόφαση του </a:t>
            </a:r>
            <a:r>
              <a:rPr lang="el-GR" dirty="0" err="1"/>
              <a:t>Ανωτάτου</a:t>
            </a:r>
            <a:r>
              <a:rPr lang="el-GR" dirty="0"/>
              <a:t> Δικαστηρίου για τον 20ό αιώνα. Μ’ αυτήν το Δικαστήριο καταδίκασε ομόφωνα το σύστημα του φυλετικού διαχωρισμού στην εκπαίδευση και συγχρόνως σηματοδότησε την έναρξη ενός δυναμικού νομολογικού ακτιβισμού για το οριστικό γκρέμισμα κάθε φυλετικής διάκρισης στις Ηνωμένες Πολιτείες. Η υπόθεση αφορούσε το αίτημα των γονιών δεκατριών μαθητών, μαύρης φυλής, που κατοικούσαν στην πόλη </a:t>
            </a:r>
            <a:r>
              <a:rPr lang="el-GR" dirty="0" err="1"/>
              <a:t>Τοπέκα</a:t>
            </a:r>
            <a:r>
              <a:rPr lang="el-GR" dirty="0"/>
              <a:t>, πρωτεύουσα της Πολιτείας Κάνσας, να εγγραφούν τα παιδιά τους σε σχολεία λευκών. Η </a:t>
            </a:r>
            <a:r>
              <a:rPr lang="el-GR" dirty="0" err="1"/>
              <a:t>Τοπέκα</a:t>
            </a:r>
            <a:r>
              <a:rPr lang="el-GR" dirty="0"/>
              <a:t> είναι μια πόλη 250.000 κατοίκων που κατά την εποχή της υπόθεσης είχε ένα πληθυσμό μαύρων όχι ανώτερο του 10%. Η Brown ήταν η κόρη του πρώτου από τους γονείς αυτούς, ενός αναπληρωτή πάστορα. Η υπόθεση ήταν καταδικασμένη με βάση τη νομολογία </a:t>
            </a:r>
            <a:r>
              <a:rPr lang="el-GR" dirty="0" err="1"/>
              <a:t>Plessy</a:t>
            </a:r>
            <a:r>
              <a:rPr lang="el-GR" dirty="0"/>
              <a:t> που είχε θέσει την αρχή «διαχωρισμένοι αλλά ίσοι». Το Ανώτατο Δικαστήριο δέχθηκε πάντως να δικάσει τη διαφορά προκειμένου να επανεξετάσει την προηγούμενη νομολογία του. Η υπόθεση δικάσθηκε δύο φορές. Την πρώτη, την άνοιξη του 1953, έγινε κατανοητή η σοβαρότητά της δεδομένου ότι μια διαφαινόμενη πλειοψηφία μελών του Δικαστηρίου, τουλάχιστον πέντε μέλη, προβληματίζονταν. Ο πρόεδρος του Δικαστηρίου πέθανε το φθινόπωρο του 1953 και ο νέος πρόεδρος, που όπως καταδείχθηκε στη συνέχεια θα ηγείτο του πιο έντονου ακτιβισμού στην ιστορία του Δικαστηρίου, ο </a:t>
            </a:r>
            <a:r>
              <a:rPr lang="el-GR" dirty="0" err="1"/>
              <a:t>Earl</a:t>
            </a:r>
            <a:r>
              <a:rPr lang="el-GR" dirty="0"/>
              <a:t> </a:t>
            </a:r>
            <a:r>
              <a:rPr lang="el-GR" dirty="0" err="1"/>
              <a:t>Warren</a:t>
            </a:r>
            <a:r>
              <a:rPr lang="el-GR" dirty="0"/>
              <a:t>, τάχθηκε υπέρ της εκδόσεως μιας ομόφωνης απόφασης ανατροπής της νομολογίας «διαχωρισμένοι αλλά ίσοι». Στη νέα ακρόαση δόθηκε έμφαση στην παραβίαση της 14ης Τροποποίησης ως συνέπεια της αποδοχής του δόγματος «διαχωρισμένοι αλλά ίσοι» και τέθηκαν υπ’ </a:t>
            </a:r>
            <a:r>
              <a:rPr lang="el-GR" dirty="0" err="1"/>
              <a:t>όψιν</a:t>
            </a:r>
            <a:r>
              <a:rPr lang="el-GR" dirty="0"/>
              <a:t> του Δικαστηρίου στατιστικά στοιχεία και ψυχολογικές μελέτες σχετικά με τις δυνατότητες επιτυχίας των παιδιών που φοιτούν σε διαχωρισμένα σχολεία, την επίδραση του διαχωρισμού στην αυτοεκτίμηση ενός παιδιού και τις συνέπειες του αισθήματος κατωτερότητας που γεννιέται έτσι στη μετέπειτα ζωή του. Η απόφαση του Δικαστηρίου εκδόθηκε τελικά το Μάιο του 1954 και ήταν ομόφωνη και λακωνική. Φαίνεται ότι και τα δύο χαρακτηριστικά της, το ομόφωνο και το λακωνικό, αποτελούσαν ζητούμενο μιας στρατηγικής του νέου προέδρου του Δικαστηρίου, να επιβληθεί εύκολα η λύση της Brown στις Πολιτείες του Νότου των Ηνωμένων Πολιτειών.</a:t>
            </a:r>
            <a:endParaRPr lang="en-US" dirty="0"/>
          </a:p>
        </p:txBody>
      </p:sp>
    </p:spTree>
    <p:extLst>
      <p:ext uri="{BB962C8B-B14F-4D97-AF65-F5344CB8AC3E}">
        <p14:creationId xmlns:p14="http://schemas.microsoft.com/office/powerpoint/2010/main" val="3420821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BF39A3-9FA0-4FBF-BBE8-F3E5D4AD2FFB}"/>
              </a:ext>
            </a:extLst>
          </p:cNvPr>
          <p:cNvSpPr>
            <a:spLocks noGrp="1"/>
          </p:cNvSpPr>
          <p:nvPr>
            <p:ph type="title"/>
          </p:nvPr>
        </p:nvSpPr>
        <p:spPr/>
        <p:txBody>
          <a:bodyPr>
            <a:normAutofit fontScale="90000"/>
          </a:bodyPr>
          <a:lstStyle/>
          <a:p>
            <a:r>
              <a:rPr lang="el-GR" dirty="0"/>
              <a:t>Κριτήρια του άσεμνου και πορνογραφικού υλικού </a:t>
            </a:r>
            <a:r>
              <a:rPr lang="el-GR" dirty="0" err="1"/>
              <a:t>Roth</a:t>
            </a:r>
            <a:r>
              <a:rPr lang="el-GR" dirty="0"/>
              <a:t> κατά Ηνωμένων Πολιτειών 24 Ιουνίου 1957</a:t>
            </a:r>
            <a:endParaRPr lang="en-US" dirty="0"/>
          </a:p>
        </p:txBody>
      </p:sp>
      <p:sp>
        <p:nvSpPr>
          <p:cNvPr id="3" name="Θέση περιεχομένου 2">
            <a:extLst>
              <a:ext uri="{FF2B5EF4-FFF2-40B4-BE49-F238E27FC236}">
                <a16:creationId xmlns:a16="http://schemas.microsoft.com/office/drawing/2014/main" id="{7C13A090-DEF8-4E79-BA26-37F5100BA1E7}"/>
              </a:ext>
            </a:extLst>
          </p:cNvPr>
          <p:cNvSpPr>
            <a:spLocks noGrp="1"/>
          </p:cNvSpPr>
          <p:nvPr>
            <p:ph idx="1"/>
          </p:nvPr>
        </p:nvSpPr>
        <p:spPr/>
        <p:txBody>
          <a:bodyPr>
            <a:normAutofit fontScale="77500" lnSpcReduction="20000"/>
          </a:bodyPr>
          <a:lstStyle/>
          <a:p>
            <a:pPr marL="0" indent="0">
              <a:buNone/>
            </a:pPr>
            <a:r>
              <a:rPr lang="el-GR" dirty="0"/>
              <a:t>Με την απόφασή του της 24ης Ιουνίου 1957 το Δικαστήριο έκρινε δύο υποθέσεις, τις </a:t>
            </a:r>
            <a:r>
              <a:rPr lang="el-GR" dirty="0" err="1"/>
              <a:t>Roth</a:t>
            </a:r>
            <a:r>
              <a:rPr lang="el-GR" dirty="0"/>
              <a:t> και </a:t>
            </a:r>
            <a:r>
              <a:rPr lang="el-GR" dirty="0" err="1"/>
              <a:t>Alberts</a:t>
            </a:r>
            <a:r>
              <a:rPr lang="el-GR" dirty="0"/>
              <a:t>, που έθεταν κατά βάση το ίδιο ζήτημα αλλά από διαφορετική σκοπιά. Και οι δύο υποθέσεις αφορούσαν διαφήμιση πορνογραφικού περιεχομένου υλικού που είχε αποσταλεί σε αποδέκτες χωρίς να το ζητήσουν. Η υπόθεση </a:t>
            </a:r>
            <a:r>
              <a:rPr lang="el-GR" dirty="0" err="1"/>
              <a:t>Roth</a:t>
            </a:r>
            <a:r>
              <a:rPr lang="el-GR" dirty="0"/>
              <a:t> αφορούσε εφαρμογή ομοσπονδιακού νόμου που ρύθμιζε το εμπόριο και την αλληλογραφία στις Ηνωμένες Πολιτείες </a:t>
            </a:r>
            <a:r>
              <a:rPr lang="el-GR" dirty="0" err="1"/>
              <a:t>ποινικοποιώντας</a:t>
            </a:r>
            <a:r>
              <a:rPr lang="el-GR" dirty="0"/>
              <a:t> τη διακίνηση πορνογραφικού υλικού. Η υπόθεση </a:t>
            </a:r>
            <a:r>
              <a:rPr lang="el-GR" dirty="0" err="1"/>
              <a:t>Alberts</a:t>
            </a:r>
            <a:r>
              <a:rPr lang="el-GR" dirty="0"/>
              <a:t> ήταν σχετική με εφαρμογή νόμου της Πολιτείας Καλιφόρνια με τον οποίο, για λόγους προστασίας της δημόσιας ηθικής, </a:t>
            </a:r>
            <a:r>
              <a:rPr lang="el-GR" dirty="0" err="1"/>
              <a:t>ποινικοποιούνταν</a:t>
            </a:r>
            <a:r>
              <a:rPr lang="el-GR" dirty="0"/>
              <a:t> η πορνογραφία. Η απόφαση της 24ης Ιουνίου 1957 είναι η πρώτη μιας σειράς αποφάσεων που εξέδωσε το Ανώτατο Δικαστήριο με τις οποίες προσδιόρισε το συνταγματικό καθεστώς της πορνογραφίας εν όψει της διατάξεως της 1ης Τροποποίησης του Συντάγματος που επιβάλλει στο νομοθετικό σώμα να μη περιορίζει την ελευθερία του λόγου και του Τύπου. Η απόφαση επί των υποθέσεων </a:t>
            </a:r>
            <a:r>
              <a:rPr lang="el-GR" dirty="0" err="1"/>
              <a:t>Ruth</a:t>
            </a:r>
            <a:r>
              <a:rPr lang="el-GR" dirty="0"/>
              <a:t> και </a:t>
            </a:r>
            <a:r>
              <a:rPr lang="el-GR" dirty="0" err="1"/>
              <a:t>Alberts</a:t>
            </a:r>
            <a:r>
              <a:rPr lang="el-GR" dirty="0"/>
              <a:t> έκανε μια φιλελεύθερη τομή στη συνταγματική αντιμετώπιση της πορνογραφίας αλλά τελικά οι καταδίκες των δύο πρωταγωνιστών δεν ανατράπηκαν. Το Δικαστήριο έκρινε ότι έτσι όπως οι κρίσιμες ερωτήσεις είχαν διατυπωθεί προς τους ενόρκους από τα δικαστήρια της ουσίας κάλυπταν τις συνταγματικές απαιτήσεις και συνεπώς δεν </a:t>
            </a:r>
            <a:r>
              <a:rPr lang="el-GR" dirty="0" err="1"/>
              <a:t>ετίθετο</a:t>
            </a:r>
            <a:r>
              <a:rPr lang="el-GR" dirty="0"/>
              <a:t> θέμα παραβιάσεως της 1ης Τροποποίησης από τις επίδικες καταδίκες.</a:t>
            </a:r>
            <a:endParaRPr lang="en-US" dirty="0"/>
          </a:p>
        </p:txBody>
      </p:sp>
    </p:spTree>
    <p:extLst>
      <p:ext uri="{BB962C8B-B14F-4D97-AF65-F5344CB8AC3E}">
        <p14:creationId xmlns:p14="http://schemas.microsoft.com/office/powerpoint/2010/main" val="303383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89E8E4-3AD5-4699-B6C7-B1297F74D256}"/>
              </a:ext>
            </a:extLst>
          </p:cNvPr>
          <p:cNvSpPr>
            <a:spLocks noGrp="1"/>
          </p:cNvSpPr>
          <p:nvPr>
            <p:ph type="title"/>
          </p:nvPr>
        </p:nvSpPr>
        <p:spPr/>
        <p:txBody>
          <a:bodyPr>
            <a:normAutofit fontScale="90000"/>
          </a:bodyPr>
          <a:lstStyle/>
          <a:p>
            <a:r>
              <a:rPr lang="el-GR" dirty="0"/>
              <a:t> </a:t>
            </a:r>
            <a:r>
              <a:rPr lang="el-GR" dirty="0" err="1"/>
              <a:t>Roger</a:t>
            </a:r>
            <a:r>
              <a:rPr lang="el-GR" dirty="0"/>
              <a:t> </a:t>
            </a:r>
            <a:r>
              <a:rPr lang="el-GR" dirty="0" err="1"/>
              <a:t>Taney</a:t>
            </a:r>
            <a:r>
              <a:rPr lang="el-GR" dirty="0"/>
              <a:t>, διάδοχος του </a:t>
            </a:r>
            <a:r>
              <a:rPr lang="el-GR" dirty="0" err="1"/>
              <a:t>John</a:t>
            </a:r>
            <a:r>
              <a:rPr lang="el-GR" dirty="0"/>
              <a:t> </a:t>
            </a:r>
            <a:r>
              <a:rPr lang="el-GR" dirty="0" err="1"/>
              <a:t>Marshall</a:t>
            </a:r>
            <a:r>
              <a:rPr lang="el-GR" dirty="0"/>
              <a:t>, από το 1836 μέχρι το 1864</a:t>
            </a:r>
            <a:br>
              <a:rPr lang="el-GR" dirty="0"/>
            </a:br>
            <a:endParaRPr lang="en-US" dirty="0"/>
          </a:p>
        </p:txBody>
      </p:sp>
      <p:sp>
        <p:nvSpPr>
          <p:cNvPr id="3" name="Θέση περιεχομένου 2">
            <a:extLst>
              <a:ext uri="{FF2B5EF4-FFF2-40B4-BE49-F238E27FC236}">
                <a16:creationId xmlns:a16="http://schemas.microsoft.com/office/drawing/2014/main" id="{815E458F-9633-4FE0-9F92-DA1393DAFAA0}"/>
              </a:ext>
            </a:extLst>
          </p:cNvPr>
          <p:cNvSpPr>
            <a:spLocks noGrp="1"/>
          </p:cNvSpPr>
          <p:nvPr>
            <p:ph idx="1"/>
          </p:nvPr>
        </p:nvSpPr>
        <p:spPr/>
        <p:txBody>
          <a:bodyPr>
            <a:normAutofit/>
          </a:bodyPr>
          <a:lstStyle/>
          <a:p>
            <a:r>
              <a:rPr lang="el-GR" dirty="0"/>
              <a:t>ευαισθησία στα δικαιώματα των Πολιτειών</a:t>
            </a:r>
          </a:p>
          <a:p>
            <a:r>
              <a:rPr lang="el-GR" dirty="0"/>
              <a:t>Σπουδαίος νομικός, συνδέθηκε με την απόφαση </a:t>
            </a:r>
            <a:r>
              <a:rPr lang="el-GR" dirty="0" err="1"/>
              <a:t>Dred</a:t>
            </a:r>
            <a:r>
              <a:rPr lang="el-GR" dirty="0"/>
              <a:t> </a:t>
            </a:r>
            <a:r>
              <a:rPr lang="el-GR" dirty="0" err="1"/>
              <a:t>Scott</a:t>
            </a:r>
            <a:r>
              <a:rPr lang="el-GR" dirty="0"/>
              <a:t>, το όνειδος της συνταγματικής νομολογίας, όπου στη γνώμη που συνέταξε, προβάλλοντας τον αυτοπεριορισμό του δικαστή, κατέληξε να αποδώσει στο Σύνταγμα την έννοια ότι οι άνθρωποι μαύρης φυλής δεν μπορεί ποτέ να γίνουν πολίτες των Ηνωμένων Πολιτειών.</a:t>
            </a:r>
          </a:p>
          <a:p>
            <a:r>
              <a:rPr lang="el-GR" dirty="0"/>
              <a:t>Τεράστια είναι και η αντίδραση που προκαλείται από τις αποφάσεις αυτές, με κορυφαία την απόρριψη από μια μεγάλη μερίδα του λαού και του πολιτικού στερεώματος της απόφασης </a:t>
            </a:r>
            <a:r>
              <a:rPr lang="el-GR" dirty="0" err="1"/>
              <a:t>Dred</a:t>
            </a:r>
            <a:r>
              <a:rPr lang="el-GR" dirty="0"/>
              <a:t> </a:t>
            </a:r>
            <a:r>
              <a:rPr lang="el-GR" dirty="0" err="1"/>
              <a:t>Scott</a:t>
            </a:r>
            <a:r>
              <a:rPr lang="el-GR" dirty="0"/>
              <a:t>. </a:t>
            </a:r>
          </a:p>
          <a:p>
            <a:endParaRPr lang="en-US" dirty="0"/>
          </a:p>
        </p:txBody>
      </p:sp>
    </p:spTree>
    <p:extLst>
      <p:ext uri="{BB962C8B-B14F-4D97-AF65-F5344CB8AC3E}">
        <p14:creationId xmlns:p14="http://schemas.microsoft.com/office/powerpoint/2010/main" val="26638796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E3ADCC-CF52-48B1-AF16-9964A09130E5}"/>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3118B11-8C1D-43FA-9DF9-D48A37FA07B6}"/>
              </a:ext>
            </a:extLst>
          </p:cNvPr>
          <p:cNvSpPr>
            <a:spLocks noGrp="1"/>
          </p:cNvSpPr>
          <p:nvPr>
            <p:ph idx="1"/>
          </p:nvPr>
        </p:nvSpPr>
        <p:spPr/>
        <p:txBody>
          <a:bodyPr>
            <a:normAutofit fontScale="55000" lnSpcReduction="20000"/>
          </a:bodyPr>
          <a:lstStyle/>
          <a:p>
            <a:pPr marL="0" indent="0">
              <a:buNone/>
            </a:pPr>
            <a:r>
              <a:rPr lang="el-GR" dirty="0"/>
              <a:t>Η απόφαση επί των υποθέσεων </a:t>
            </a:r>
            <a:r>
              <a:rPr lang="el-GR" dirty="0" err="1"/>
              <a:t>Ruth</a:t>
            </a:r>
            <a:r>
              <a:rPr lang="el-GR" dirty="0"/>
              <a:t> και </a:t>
            </a:r>
            <a:r>
              <a:rPr lang="el-GR" dirty="0" err="1"/>
              <a:t>Alberts</a:t>
            </a:r>
            <a:r>
              <a:rPr lang="el-GR" dirty="0"/>
              <a:t> επέλυσε προκαταρκτικά το ζήτημα αν η πορνογραφία ήταν μορφή εκφράσεως από αυτές που καλύπτει και προστατεύει η 1η Τροποποίηση του Συντάγματος των Ηνωμένων Πολιτειών. Η απάντηση του Δικαστηρίου ήταν αρνητική. Όπως και η δυσφήμηση, η διακίνηση άσεμνου υλικού δεν είναι από τις δραστηριότητες που συνδέονται με εκείνες τις κοινωνικές και πολιτικές λειτουργίες τις οποίες θέλησε να προστατεύσει ο συντακτικός νομοθέτης. Το άσεμνο δεν προστατεύεται ως έκφραση από το Σύνταγμα. Με τη λύση αυτή το ζήτημα απλώς μετατοπιζόταν. Έπρεπε τώρα να </a:t>
            </a:r>
            <a:r>
              <a:rPr lang="el-GR" dirty="0" err="1"/>
              <a:t>οριοθετηθεί</a:t>
            </a:r>
            <a:r>
              <a:rPr lang="el-GR" dirty="0"/>
              <a:t> η έννοια του άσεμνου από ό,τι προστατεύεται ως έκφραση και λόγος από το Σύνταγμα. Το Δικαστήριο διακηρύσσει σχετικά ότι ό,τι είναι ερωτικό ή σχετικό με την γενετήσια λειτουργία δεν ταυτίζεται με το άσεμνο. Ο ερωτισμός είναι ένα μυστήριο της ανθρώπινης φύσης. Τέχνη και επιστήμη ασχολούνται μ’ αυτόν. Δεν μπορεί να απαγορευθούν ούτε τα έργα της λογοτεχνίας ούτε τα επιστημονικά συγγράμματα που ασχολούνται με τη γενετήσια λειτουργία και τον έρωτα. </a:t>
            </a:r>
          </a:p>
          <a:p>
            <a:pPr marL="0" indent="0">
              <a:buNone/>
            </a:pPr>
            <a:r>
              <a:rPr lang="el-GR" dirty="0"/>
              <a:t>Η απόφαση διαφοροποίησε το δίκαιο των Ηνωμένων Πολιτειών από το εθιμικό αγγλοσαξονικό δίκαιο. Η σχετική απόφαση του 1868, </a:t>
            </a:r>
            <a:r>
              <a:rPr lang="el-GR" dirty="0" err="1"/>
              <a:t>Regina</a:t>
            </a:r>
            <a:r>
              <a:rPr lang="el-GR" dirty="0"/>
              <a:t> κατά </a:t>
            </a:r>
            <a:r>
              <a:rPr lang="el-GR" dirty="0" err="1"/>
              <a:t>Hacking</a:t>
            </a:r>
            <a:r>
              <a:rPr lang="el-GR" dirty="0"/>
              <a:t>, όριζε στο δίκαιο αυτό ως άσεμνο οποιοδήποτε έργο περιείχε, έστω και απομονωμένα, στοιχεία που θα μπορούσαν να διεγείρουν ερωτικά και τον πλέον ευερέθιστο άνθρωπο. Έτσι όμως σημαντικά καλλιτεχνικά έργα θα μπορούσαν να θεωρηθούν ως άσεμνα και να απαγορευθούν ή τιμωρηθούν οι δημιουργοί τους, καθώς δεν κρίνονταν ως σύνολο αλλά αποσπασματικά, με εφαρμογή κριτηρίων υποκειμενικών που δεν ανταποκρίνονταν στο μέσο όρο των κριτηρίων της κοινωνίας. Η πλειοψηφία του </a:t>
            </a:r>
            <a:r>
              <a:rPr lang="el-GR" dirty="0" err="1"/>
              <a:t>Ανωτάτου</a:t>
            </a:r>
            <a:r>
              <a:rPr lang="el-GR" dirty="0"/>
              <a:t> Δικαστηρίου θεωρεί ότι για να αποτραπεί ο χαρακτηρισμός ως ασέμνων γνήσιων προϊόντων της τέχνης και της επιστήμης αρκεί να διορθωθούν κάπως τα κριτήρια του εθιμικού αγγλοσαξονικού δικαίου. Έτσι, για να κριθεί ένα έργο ως άσεμνο δεν θα εξετάζονται μεμονωμένα αποσπάσματά του, αλλά το έργο στο σύνολό του. Και επίσης, για να χαρακτηρισθεί έτσι το έργο δεν θα κρίνει ο ένορκος με τα δικά του προσωπικά κριτήρια, αλλά πρέπει να αναχθεί στο μέσο κοινωνό της κοινότητας όπου ζει.</a:t>
            </a:r>
            <a:endParaRPr lang="en-US" dirty="0"/>
          </a:p>
        </p:txBody>
      </p:sp>
    </p:spTree>
    <p:extLst>
      <p:ext uri="{BB962C8B-B14F-4D97-AF65-F5344CB8AC3E}">
        <p14:creationId xmlns:p14="http://schemas.microsoft.com/office/powerpoint/2010/main" val="1358124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797EBB-F68B-4B66-B7DE-11F34E6C0CD0}"/>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868BE6B6-1336-412C-91DC-7E6C1EDA44B9}"/>
              </a:ext>
            </a:extLst>
          </p:cNvPr>
          <p:cNvSpPr>
            <a:spLocks noGrp="1"/>
          </p:cNvSpPr>
          <p:nvPr>
            <p:ph idx="1"/>
          </p:nvPr>
        </p:nvSpPr>
        <p:spPr/>
        <p:txBody>
          <a:bodyPr>
            <a:normAutofit fontScale="55000" lnSpcReduction="20000"/>
          </a:bodyPr>
          <a:lstStyle/>
          <a:p>
            <a:pPr marL="0" indent="0">
              <a:buNone/>
            </a:pPr>
            <a:r>
              <a:rPr lang="el-GR" dirty="0"/>
              <a:t>Το ίδιο το Δικαστήριο δεν φάνηκε ικανοποιημένο από την απόφασή του και σύντομα άρχισε να αναζητεί καλύτερες λύσεις. Η παρέμβαση της ομοσπονδιακής εξουσίας για την προστασία της ηθικής του Έθνους στο σύνολό του ήταν προβληματική για πολλούς από τους δικαστές του. Μπορεί η πορνογραφία να μη προστατευόταν ως έκφραση από το Σύνταγμα, αυτό όμως δεν συνεπαγόταν αυτόματα ότι η Ομοσπονδία μπορούσε, ρυθμίζοντας το εμπόριο και την αλληλογραφία, να επιβάλει ένα ηθικό πρότυπο στο σύνολο της χώρας. Υπήρχε έπειτα ένα βαθύτερο ζήτημα. Έπρεπε να προσδιορισθεί τι ήταν αυτό το τόσο αντικοινωνικό στην πορνογραφία που προκαλεί επέμβαση του νομοθέτη ώστε να </a:t>
            </a:r>
            <a:r>
              <a:rPr lang="el-GR" dirty="0" err="1"/>
              <a:t>ποινικοποιηθεί</a:t>
            </a:r>
            <a:r>
              <a:rPr lang="el-GR" dirty="0"/>
              <a:t> η διακίνηση άσεμνου υλικού. Μήπως το άσεμνο προκαλεί αντικοινωνική συμπεριφορά σε όσους έρχονται σε επαφή μ’ αυτό ή μήπως απλώς και μόνον είναι αντίθετο σε κάποιες αντιλήψεις περί ηθικώς ορθού; Τέλος, η οριοθέτηση του απαγορευμένου από το επιτρεπόμενο ήταν απολύτως θολή για να μπορεί να χρησιμοποιηθεί ως βάση μιας ποινικής δίωξης και αργότερα καταδίκης. Το άσεμνο ήταν δύσκολο να ορισθεί όχι μόνον στα σύνορά του με το μη άσεμνο, αλλά ακόμη και καθ’ εαυτό, στα κεντρικά του στοιχεία, όταν ιδίως πρόκειται περί έργων καλλιτεχνικής φύσεως με επίκεντρο ερωτικές σχέσεις. </a:t>
            </a:r>
          </a:p>
          <a:p>
            <a:pPr marL="0" indent="0">
              <a:buNone/>
            </a:pPr>
            <a:r>
              <a:rPr lang="el-GR" dirty="0"/>
              <a:t>Για τον καθορισμό του ασέμνου το Ανώτατο Δικαστήριο χρησιμοποιεί μια δοκιμασία με εφαρμογή τριών κριτηρίων που πρέπει σωρευτικά να ικανοποιούνται (</a:t>
            </a:r>
            <a:r>
              <a:rPr lang="el-GR" dirty="0" err="1"/>
              <a:t>Miller</a:t>
            </a:r>
            <a:r>
              <a:rPr lang="el-GR" dirty="0"/>
              <a:t> κατά Καλιφόρνια, 21 Ιουνίου 1973): Η επίδικη έκφραση, για να χαρακτηρισθεί ως άσεμνη, πρέπει πρώτα να απευθύνεται στο λάγνο ενδιαφέρον αυτού στον οποίο απευθύνεται, πρέπει δηλαδή να αποσκοπεί σε διέγερση ερωτικών ενστίκτων. Πρέπει, ακόμη, να είναι προφανώς επιθετική, δηλαδή προσβλητική των αισθημάτων αιδούς του παραλήπτη, με εφαρμογή των κριτηρίων αποδεκτού που έχει ο μέσος κάτοικος της κοινότητας όπου εξωτερικεύεται το άσεμνο. Τέλος, η επίδικη έκφραση δεν πρέπει να έχει σοβαρή λογοτεχνική, καλλιτεχνική, πολιτική ή επιστημονική αξία. Όταν οι τρεις αυτές προϋποθέσεις συντρέχουν, η έκφραση που χαρακτηρίζεται ως άσεμνο δεν προστατεύεται. Οι Πολιτείες μπορούν συνεπώς να απαγορεύουν ‒ όπως άλλωστε μπορούν και να αφήνουν ελεύθερη ‒ την κυκλοφορία εντύπων ή κινηματογραφικών ταινιών με τέτοιο περιεχόμενο και η Ομοσπονδία, στο χώρο των αρμοδιοτήτων της, μπορεί επίσης να επιβάλλει απαγορεύσεις. </a:t>
            </a:r>
            <a:endParaRPr lang="en-US" dirty="0"/>
          </a:p>
        </p:txBody>
      </p:sp>
    </p:spTree>
    <p:extLst>
      <p:ext uri="{BB962C8B-B14F-4D97-AF65-F5344CB8AC3E}">
        <p14:creationId xmlns:p14="http://schemas.microsoft.com/office/powerpoint/2010/main" val="2942713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C1202E-69E9-4E7D-ACCD-3AF2D39847F0}"/>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7FD173DD-B59F-43C4-A515-602D1086A6A6}"/>
              </a:ext>
            </a:extLst>
          </p:cNvPr>
          <p:cNvSpPr>
            <a:spLocks noGrp="1"/>
          </p:cNvSpPr>
          <p:nvPr>
            <p:ph idx="1"/>
          </p:nvPr>
        </p:nvSpPr>
        <p:spPr/>
        <p:txBody>
          <a:bodyPr>
            <a:normAutofit fontScale="85000" lnSpcReduction="20000"/>
          </a:bodyPr>
          <a:lstStyle/>
          <a:p>
            <a:r>
              <a:rPr lang="el-GR" dirty="0"/>
              <a:t>Η ανάγκη προστασίας της παιδικής ηλικίας επιβάλλει διαφοροποιήσεις (</a:t>
            </a:r>
            <a:r>
              <a:rPr lang="el-GR" dirty="0" err="1"/>
              <a:t>New</a:t>
            </a:r>
            <a:r>
              <a:rPr lang="el-GR" dirty="0"/>
              <a:t> </a:t>
            </a:r>
            <a:r>
              <a:rPr lang="el-GR" dirty="0" err="1"/>
              <a:t>York</a:t>
            </a:r>
            <a:r>
              <a:rPr lang="el-GR" dirty="0"/>
              <a:t> κατά </a:t>
            </a:r>
            <a:r>
              <a:rPr lang="el-GR" dirty="0" err="1"/>
              <a:t>Ferber</a:t>
            </a:r>
            <a:r>
              <a:rPr lang="el-GR" dirty="0"/>
              <a:t>, 2 Ιουλίου 1982). Το Ανώτατο Δικαστήριο, προς προστασία των παιδιών, επιτρέπει απαγορεύσεις διακίνησης υλικού που μπορεί να προσβάλει την παιδική ψυχή και ακόμη την παραγωγή φωτογραφιών ή ταινιών όπου χρησιμοποιούνται παιδιά σε εικόνες με ερωτικό χαρακτήρα. Η απαγόρευση αυτή αποβλέπει στην αποτροπή χρήσης παιδιών ως πρωταγωνιστών σε ταινίες ερωτικού χαρακτήρα, γι’ αυτό και η κυκλοφορία «κόμικς» με τον ίδιο χαρακτήρα όπου απλώς ζωγραφίζονται νεαρά άτομα δεν απαγορεύεται (</a:t>
            </a:r>
            <a:r>
              <a:rPr lang="el-GR" dirty="0" err="1"/>
              <a:t>Ashcroft</a:t>
            </a:r>
            <a:r>
              <a:rPr lang="el-GR" dirty="0"/>
              <a:t> κατά Free </a:t>
            </a:r>
            <a:r>
              <a:rPr lang="el-GR" dirty="0" err="1"/>
              <a:t>Speech</a:t>
            </a:r>
            <a:r>
              <a:rPr lang="el-GR" dirty="0"/>
              <a:t> </a:t>
            </a:r>
            <a:r>
              <a:rPr lang="el-GR" dirty="0" err="1"/>
              <a:t>Coalition</a:t>
            </a:r>
            <a:r>
              <a:rPr lang="el-GR" dirty="0"/>
              <a:t>, 16 Απριλίου 2002). Δεν απαγορεύεται ακόμη η κατοχή πορνογραφικού υλικού από ιδιώτες για προσωπική τους χρήση και σε ιδιωτικό χώρο, εκτός της παιδικής πορνογραφίας (</a:t>
            </a:r>
            <a:r>
              <a:rPr lang="el-GR" dirty="0" err="1"/>
              <a:t>Osborne</a:t>
            </a:r>
            <a:r>
              <a:rPr lang="el-GR" dirty="0"/>
              <a:t> κατά </a:t>
            </a:r>
            <a:r>
              <a:rPr lang="el-GR" dirty="0" err="1"/>
              <a:t>Ohio</a:t>
            </a:r>
            <a:r>
              <a:rPr lang="el-GR" dirty="0"/>
              <a:t>, 18 Απριλίου 1990). Η κατοχή αυτή προστατεύεται λόγω του σεβασμού στην ιδιωτική ζωή του ατόμου και όχι ως έκφραση (1941 έως 1971) προστατευόμενη από την 1η Τροποποίηση. Η διακίνηση, η εμπορία, η ταχυδρόμηση πορνογραφικού υλικού μέχρι του τελικού παραλήπτη υπάγεται βεβαίως σε καθεστώς απαγόρευσης του ασέμνου.</a:t>
            </a:r>
            <a:endParaRPr lang="en-US" dirty="0"/>
          </a:p>
        </p:txBody>
      </p:sp>
    </p:spTree>
    <p:extLst>
      <p:ext uri="{BB962C8B-B14F-4D97-AF65-F5344CB8AC3E}">
        <p14:creationId xmlns:p14="http://schemas.microsoft.com/office/powerpoint/2010/main" val="695924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EFDD63-DF87-4E34-AAEA-41AA79F96DB9}"/>
              </a:ext>
            </a:extLst>
          </p:cNvPr>
          <p:cNvSpPr>
            <a:spLocks noGrp="1"/>
          </p:cNvSpPr>
          <p:nvPr>
            <p:ph type="title"/>
          </p:nvPr>
        </p:nvSpPr>
        <p:spPr/>
        <p:txBody>
          <a:bodyPr>
            <a:normAutofit fontScale="90000"/>
          </a:bodyPr>
          <a:lstStyle/>
          <a:p>
            <a:r>
              <a:rPr lang="el-GR" dirty="0"/>
              <a:t>Ελευθερία εκφράσεως και δυσφημιστικός λόγος </a:t>
            </a:r>
            <a:r>
              <a:rPr lang="el-GR" dirty="0" err="1"/>
              <a:t>New</a:t>
            </a:r>
            <a:r>
              <a:rPr lang="el-GR" dirty="0"/>
              <a:t> </a:t>
            </a:r>
            <a:r>
              <a:rPr lang="el-GR" dirty="0" err="1"/>
              <a:t>York</a:t>
            </a:r>
            <a:r>
              <a:rPr lang="el-GR" dirty="0"/>
              <a:t> </a:t>
            </a:r>
            <a:r>
              <a:rPr lang="el-GR" dirty="0" err="1"/>
              <a:t>Times</a:t>
            </a:r>
            <a:r>
              <a:rPr lang="el-GR" dirty="0"/>
              <a:t> κατά </a:t>
            </a:r>
            <a:r>
              <a:rPr lang="el-GR" dirty="0" err="1"/>
              <a:t>Sullivan</a:t>
            </a:r>
            <a:r>
              <a:rPr lang="el-GR" dirty="0"/>
              <a:t> 9 Μαρτίου 1964</a:t>
            </a:r>
            <a:endParaRPr lang="en-US" dirty="0"/>
          </a:p>
        </p:txBody>
      </p:sp>
      <p:sp>
        <p:nvSpPr>
          <p:cNvPr id="3" name="Θέση περιεχομένου 2">
            <a:extLst>
              <a:ext uri="{FF2B5EF4-FFF2-40B4-BE49-F238E27FC236}">
                <a16:creationId xmlns:a16="http://schemas.microsoft.com/office/drawing/2014/main" id="{E2B87A2A-0A23-40DD-A671-422113D2B963}"/>
              </a:ext>
            </a:extLst>
          </p:cNvPr>
          <p:cNvSpPr>
            <a:spLocks noGrp="1"/>
          </p:cNvSpPr>
          <p:nvPr>
            <p:ph idx="1"/>
          </p:nvPr>
        </p:nvSpPr>
        <p:spPr/>
        <p:txBody>
          <a:bodyPr>
            <a:normAutofit fontScale="55000" lnSpcReduction="20000"/>
          </a:bodyPr>
          <a:lstStyle/>
          <a:p>
            <a:pPr marL="0" indent="0">
              <a:buNone/>
            </a:pPr>
            <a:r>
              <a:rPr lang="el-GR" dirty="0"/>
              <a:t>Στην Αγγλία, της οποίας το σχετικό δίκαιο μεταφέρθηκε και στην Αμερική, η δυσφήμηση είχε δύο όψεις. Μία αστική και μια ποινική. Η προέλευσή τους ήταν εντελώς διαφορετική όπως και το νομικό τους καθεστώς. Η δυσφήμηση που διώκονταν στα πολιτικά δικαστήρια είχε θρησκευτική προέλευση, επρόκειτο για παραβίαση της βιβλικής εντολής «ου ψευδομαρτυρήσεις κατά του πλησίον σου </a:t>
            </a:r>
            <a:r>
              <a:rPr lang="el-GR" dirty="0" err="1"/>
              <a:t>μαρτυρίαν</a:t>
            </a:r>
            <a:r>
              <a:rPr lang="el-GR" dirty="0"/>
              <a:t> ψευδή», γι’ αυτό και η απόδειξη της αλήθειας του δυσφημιστικού γεγονότος απήλλασσε πάντα τον εναγόμενο. Η ποινικώς διωκόμενη δυσφήμηση απέβλεπε στη διατήρηση της δημόσιας τάξης που διαταρασσόταν από τη μονομαχία μεταξύ δυσφημιστή και δυσφημιζόμενου και την αλληλουχία εγκλημάτων τιμής που ακολουθούσαν. Σ’ αυτήν την περίπτωση, απαγορευόταν η απόδειξη της αλήθειας, γιατί εθεωρείτο ότι η αλήθεια δεν είχε επιρροή στον επιδιωκόμενο σκοπό της αποτροπής μονομαχιών. Με την εισαγωγή του κοινοβουλευτικού πολιτεύματος, έγινε αντιληπτό ότι η απόλυτη απαγόρευση της απόδειξης της αλήθειας έβλαπτε την ελευθερία κριτικής της κυβέρνησης, γι’ αυτό και εισήχθησαν εξαιρέσεις προκειμένου να μη εμποδίζεται η δημόσια συζήτηση σε θέματα γενικότερου ενδιαφέροντος. Το δίκαιο της δυσφήμησης παρέμεινε μέχρι και τις ημέρες μας τόσο στην Μεγάλη Βρετανία όσο και στην ηπειρωτική Ευρώπη, ένα δίκαιο με την ιδιορρυθμία ότι στηρίζεται σε τεκμήρια που είναι όλα προς όφελος του </a:t>
            </a:r>
            <a:r>
              <a:rPr lang="el-GR" dirty="0" err="1"/>
              <a:t>φερομένου</a:t>
            </a:r>
            <a:r>
              <a:rPr lang="el-GR" dirty="0"/>
              <a:t> ως θύματος δυσφήμησης. Έτσι, άπαξ και γίνει δεκτό ότι ένας ισχυρισμός έχει δυσφημιστικό χαρακτήρα, τεκμαίρεται η βλάβη που απορρέει από αυτόν στην τιμή και υπόληψη του θύματος. Ομοίως, τεκμαίρεται η αναλήθεια του γεγονότος που αποτελεί τη βάση του ισχυρισμού, έτσι ώστε εναπόκειται στον κατηγορούμενο ως δυσφημήσαντα να αποδείξει την αλήθεια του ισχυρισμού του. Τέλος, τεκμαίρεται και ο δόλος του τελευταίου, άλλως η κακή του πίστη, δεδομένου ότι θεωρείται ότι όποιος δημοσιεύει δυσφημιστικούς ισχυρισμούς δεν είναι δυνατόν να αγνοεί αυτό που κάνει. </a:t>
            </a:r>
            <a:endParaRPr lang="en-US" dirty="0"/>
          </a:p>
          <a:p>
            <a:pPr marL="0" indent="0">
              <a:buNone/>
            </a:pPr>
            <a:r>
              <a:rPr lang="el-GR" dirty="0"/>
              <a:t>Η επανάσταση που επέφερε η </a:t>
            </a:r>
            <a:r>
              <a:rPr lang="el-GR" dirty="0" err="1"/>
              <a:t>New</a:t>
            </a:r>
            <a:r>
              <a:rPr lang="el-GR" dirty="0"/>
              <a:t> </a:t>
            </a:r>
            <a:r>
              <a:rPr lang="el-GR" dirty="0" err="1"/>
              <a:t>York</a:t>
            </a:r>
            <a:r>
              <a:rPr lang="el-GR" dirty="0"/>
              <a:t> </a:t>
            </a:r>
            <a:r>
              <a:rPr lang="el-GR" dirty="0" err="1"/>
              <a:t>Times</a:t>
            </a:r>
            <a:r>
              <a:rPr lang="el-GR" dirty="0"/>
              <a:t> κατά </a:t>
            </a:r>
            <a:r>
              <a:rPr lang="el-GR" dirty="0" err="1"/>
              <a:t>Sullivan</a:t>
            </a:r>
            <a:r>
              <a:rPr lang="el-GR" dirty="0"/>
              <a:t> συνίσταται στο ότι ανέτρεψε, αναφορικά με τη δημόσια συζήτηση για τις πράξεις κρατικών οργάνων, τα ως άνω τεκμήρια της αναλήθειας και της κακοπιστίας. Επρόκειτο για μια αστικού δικαίου υπόθεση, στην οποία ο ενάγων, ένας εκλεγμένος διοικητής της αστυνομίας, θεώρησε ότι δυσφημήθηκε από μια πολιτική διαφήμιση που δημοσιεύθηκε στην εναγόμενη εφημερίδα, όπου ο διοικητής της αστυνομίας της πόλης του ενάγοντος κατηγορούνταν, χωρίς να κατονομάζεται, για υπερβολική χρήση βίας εις βάρος των μαύρων που διαδήλωναν για τα δικαιώματά τους. Η απόδειξη της αλήθειας του δυσφημιστικού γεγονότος δεν επετεύχθη και έτσι κατ’ </a:t>
            </a:r>
            <a:r>
              <a:rPr lang="el-GR" dirty="0" err="1"/>
              <a:t>εφαρμογήν</a:t>
            </a:r>
            <a:r>
              <a:rPr lang="el-GR" dirty="0"/>
              <a:t> των τεκμηρίων, η εφημερίδα και οι συντάκτες του κειμένου καταδικάσθηκαν σε καταβολή αποζημίωσης που όμως, σύμφωνα με τη σχετική νομοθεσία, δεν είχε μόνον </a:t>
            </a:r>
            <a:r>
              <a:rPr lang="el-GR" dirty="0" err="1"/>
              <a:t>αποζημιωτικό</a:t>
            </a:r>
            <a:r>
              <a:rPr lang="el-GR" dirty="0"/>
              <a:t> χαρακτήρα αλλά και κυρωτικό. Χωρίς απόδειξη βλάβης αλλά με το τεκμήριο κακής πίστης εις βάρος τους οι εναγόμενοι υποχρεώνονταν να καταβάλουν εξοντωτικά πρόστιμα.</a:t>
            </a:r>
            <a:endParaRPr lang="en-US" dirty="0"/>
          </a:p>
        </p:txBody>
      </p:sp>
    </p:spTree>
    <p:extLst>
      <p:ext uri="{BB962C8B-B14F-4D97-AF65-F5344CB8AC3E}">
        <p14:creationId xmlns:p14="http://schemas.microsoft.com/office/powerpoint/2010/main" val="2049728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95A9C9-7C52-46BB-A2FF-EB4374F66469}"/>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73A188A1-C8BE-40D1-9AC0-F52265D3EFBA}"/>
              </a:ext>
            </a:extLst>
          </p:cNvPr>
          <p:cNvSpPr>
            <a:spLocks noGrp="1"/>
          </p:cNvSpPr>
          <p:nvPr>
            <p:ph idx="1"/>
          </p:nvPr>
        </p:nvSpPr>
        <p:spPr/>
        <p:txBody>
          <a:bodyPr>
            <a:normAutofit fontScale="47500" lnSpcReduction="20000"/>
          </a:bodyPr>
          <a:lstStyle/>
          <a:p>
            <a:pPr marL="0" indent="0">
              <a:buNone/>
            </a:pPr>
            <a:r>
              <a:rPr lang="el-GR" dirty="0"/>
              <a:t>Με αποφάσεις του στη συνέχεια το Ανώτατο Δικαστήριο διευκρίνισε τη σχετική νομολογία. Στην απόφαση </a:t>
            </a:r>
            <a:r>
              <a:rPr lang="el-GR" dirty="0" err="1"/>
              <a:t>Garisson</a:t>
            </a:r>
            <a:r>
              <a:rPr lang="el-GR" dirty="0"/>
              <a:t> κατά </a:t>
            </a:r>
            <a:r>
              <a:rPr lang="el-GR" dirty="0" err="1"/>
              <a:t>Λουιζιάνα</a:t>
            </a:r>
            <a:r>
              <a:rPr lang="el-GR" dirty="0"/>
              <a:t> (23 Νοεμβρίου 1964), που εκδόθηκε το ίδιο έτος με την </a:t>
            </a:r>
            <a:r>
              <a:rPr lang="el-GR" dirty="0" err="1"/>
              <a:t>New</a:t>
            </a:r>
            <a:r>
              <a:rPr lang="el-GR" dirty="0"/>
              <a:t> </a:t>
            </a:r>
            <a:r>
              <a:rPr lang="el-GR" dirty="0" err="1"/>
              <a:t>York</a:t>
            </a:r>
            <a:r>
              <a:rPr lang="el-GR" dirty="0"/>
              <a:t> </a:t>
            </a:r>
            <a:r>
              <a:rPr lang="el-GR" dirty="0" err="1"/>
              <a:t>Times</a:t>
            </a:r>
            <a:r>
              <a:rPr lang="el-GR" dirty="0"/>
              <a:t> κατά </a:t>
            </a:r>
            <a:r>
              <a:rPr lang="el-GR" dirty="0" err="1"/>
              <a:t>Sullivan</a:t>
            </a:r>
            <a:r>
              <a:rPr lang="el-GR" dirty="0"/>
              <a:t>, δέχθηκε ότι τα </a:t>
            </a:r>
            <a:r>
              <a:rPr lang="el-GR" dirty="0" err="1"/>
              <a:t>νομολογηθέντα</a:t>
            </a:r>
            <a:r>
              <a:rPr lang="el-GR" dirty="0"/>
              <a:t> στην απόφαση αυτή για τις αστικής φύσεως διαφορές ισχύουν και στις ποινικές δίκες για δυσφήμηση. Στην απόφαση </a:t>
            </a:r>
            <a:r>
              <a:rPr lang="el-GR" dirty="0" err="1"/>
              <a:t>Curtis</a:t>
            </a:r>
            <a:r>
              <a:rPr lang="el-GR" dirty="0"/>
              <a:t> </a:t>
            </a:r>
            <a:r>
              <a:rPr lang="el-GR" dirty="0" err="1"/>
              <a:t>Publishing</a:t>
            </a:r>
            <a:r>
              <a:rPr lang="el-GR" dirty="0"/>
              <a:t> Co. κατά </a:t>
            </a:r>
            <a:r>
              <a:rPr lang="el-GR" dirty="0" err="1"/>
              <a:t>Butts</a:t>
            </a:r>
            <a:r>
              <a:rPr lang="el-GR" dirty="0"/>
              <a:t> (12 Ιουνίου 1967), το Δικαστήριο βρήκε ότι </a:t>
            </a:r>
            <a:r>
              <a:rPr lang="el-GR" dirty="0" err="1"/>
              <a:t>στοιχειοθετούνταν</a:t>
            </a:r>
            <a:r>
              <a:rPr lang="el-GR" dirty="0"/>
              <a:t> βαριά αμέλεια εις βάρος του δημοσιογράφου ο οποίος – με μόνη τη γραπτή μαρτυρία ενός ήδη καταδικασθέντος για ψευδή βεβαίωση ότι παρακολούθησε τηλεφωνική επικοινωνία μεταξύ δύο προσώπων που αγνοούσαν την παρακολούθηση – κατήγγειλε εις βάρος προπονητή ομάδας δημόσιου Πανεπιστημίου ότι «έστηνε παιχνίδια», χωρίς να ελέγξει περαιτέρω την εγκυρότητα της πληροφορίας αυτής. Με την απόφαση </a:t>
            </a:r>
            <a:r>
              <a:rPr lang="el-GR" dirty="0" err="1"/>
              <a:t>Associated</a:t>
            </a:r>
            <a:r>
              <a:rPr lang="el-GR" dirty="0"/>
              <a:t> </a:t>
            </a:r>
            <a:r>
              <a:rPr lang="el-GR" dirty="0" err="1"/>
              <a:t>Press</a:t>
            </a:r>
            <a:r>
              <a:rPr lang="el-GR" dirty="0"/>
              <a:t> κατά </a:t>
            </a:r>
            <a:r>
              <a:rPr lang="el-GR" dirty="0" err="1"/>
              <a:t>Walker</a:t>
            </a:r>
            <a:r>
              <a:rPr lang="el-GR" dirty="0"/>
              <a:t> (16 Οκτωβρίου 1967), το Ανώτατο Δικαστήριο επεξέτεινε τη νομολογία </a:t>
            </a:r>
            <a:r>
              <a:rPr lang="el-GR" dirty="0" err="1"/>
              <a:t>New</a:t>
            </a:r>
            <a:r>
              <a:rPr lang="el-GR" dirty="0"/>
              <a:t> </a:t>
            </a:r>
            <a:r>
              <a:rPr lang="el-GR" dirty="0" err="1"/>
              <a:t>York</a:t>
            </a:r>
            <a:r>
              <a:rPr lang="el-GR" dirty="0"/>
              <a:t> </a:t>
            </a:r>
            <a:r>
              <a:rPr lang="el-GR" dirty="0" err="1"/>
              <a:t>Times</a:t>
            </a:r>
            <a:r>
              <a:rPr lang="el-GR" dirty="0"/>
              <a:t> κατά </a:t>
            </a:r>
            <a:r>
              <a:rPr lang="el-GR" dirty="0" err="1"/>
              <a:t>Sullivan</a:t>
            </a:r>
            <a:r>
              <a:rPr lang="el-GR" dirty="0"/>
              <a:t> και στις δημόσιες προσωπικότητες, δηλαδή στα πρόσωπα που συμμετείχαν στη δημόσια ζωή χωρίς όμως να έχουν ιδιότητα κρατικού λειτουργού. Επρόκειτο για ένα πρώην στρατιωτικό που εργαζόταν για την οργάνωση διαδηλώσεων εις βάρος του κινήματος των μαύρων προς κατοχύρωση των ατομικών τους δικαιωμάτων. Οι διαδηλώσεις αυτές προκαλούσαν έκρηξη βίας και ο πρώην στρατιωτικός εμφανιζόταν συχνά στην τηλεόραση κατηγορώντας την αστυνομία για υπερβολικό ζήλο. Η εναντίον του κατηγορία ήταν ότι διέγειρε τους διαδηλωτές σε πράξεις βίας κατά των αστυνομικών δυνάμεων. Στην υπόθεση </a:t>
            </a:r>
            <a:r>
              <a:rPr lang="el-GR" dirty="0" err="1"/>
              <a:t>Gertz</a:t>
            </a:r>
            <a:r>
              <a:rPr lang="el-GR" dirty="0"/>
              <a:t> κατά </a:t>
            </a:r>
            <a:r>
              <a:rPr lang="el-GR" dirty="0" err="1"/>
              <a:t>Robert</a:t>
            </a:r>
            <a:r>
              <a:rPr lang="el-GR" dirty="0"/>
              <a:t> </a:t>
            </a:r>
            <a:r>
              <a:rPr lang="el-GR" dirty="0" err="1"/>
              <a:t>Welch</a:t>
            </a:r>
            <a:r>
              <a:rPr lang="el-GR" dirty="0"/>
              <a:t>, Inc (25 Ιουνίου 1974), το Ανώτατο Δικαστήριο, αρνούμενο να επεκτείνει περαιτέρω τη νομολογία του, έκρινε ότι ένας συνήγορος πολιτικής αγωγής σε μια πολύκροτη υπόθεση ανθρωποκτονίας με κατηγορούμενο αστυνομικό, δεν είναι ούτε κρατικός λειτουργός ούτε δημόσια φυσιογνωμία κατά την έννοια της νομολογίας </a:t>
            </a:r>
            <a:r>
              <a:rPr lang="el-GR" dirty="0" err="1"/>
              <a:t>New</a:t>
            </a:r>
            <a:r>
              <a:rPr lang="el-GR" dirty="0"/>
              <a:t> </a:t>
            </a:r>
            <a:r>
              <a:rPr lang="el-GR" dirty="0" err="1"/>
              <a:t>York</a:t>
            </a:r>
            <a:r>
              <a:rPr lang="el-GR" dirty="0"/>
              <a:t> </a:t>
            </a:r>
            <a:r>
              <a:rPr lang="el-GR" dirty="0" err="1"/>
              <a:t>Times</a:t>
            </a:r>
            <a:r>
              <a:rPr lang="el-GR" dirty="0"/>
              <a:t> κατά </a:t>
            </a:r>
            <a:r>
              <a:rPr lang="el-GR" dirty="0" err="1"/>
              <a:t>Sullivan</a:t>
            </a:r>
            <a:r>
              <a:rPr lang="el-GR" dirty="0"/>
              <a:t>, ακόμη κι αν η υπόθεση που έχει αναλάβει αφορά δήθεν κομμουνιστική συνομωσία προς επιβολή τυραννικού καθεστώτος στις Η.Π.Α. Ο συνήγορος, ήταν μεν ένας διάσημος στο χώρο του δικηγόρος, δεν ήταν όμως γνωστός στην κοινή γνώμη ούτε επεδίωξε να γίνει με δημόσιες εμφανίσεις και δηλώσεις. Γι’ αυτό, έκρινε το Δικαστήριο, θα ήταν ανεπιεικές στην περίπτωσή του να ανατραπεί το βάρος αποδείξεως και να οφείλει αυτός να αποδείξει την ανακρίβεια τού εις βάρος του ισχυρισμού, ότι δηλαδή είναι μέλος μιας</a:t>
            </a:r>
            <a:r>
              <a:rPr lang="de-DE" dirty="0"/>
              <a:t> </a:t>
            </a:r>
            <a:r>
              <a:rPr lang="el-GR" dirty="0"/>
              <a:t>κομμουνιστικής συνομωσίας. </a:t>
            </a:r>
          </a:p>
          <a:p>
            <a:pPr marL="0" indent="0">
              <a:buNone/>
            </a:pPr>
            <a:r>
              <a:rPr lang="el-GR" dirty="0"/>
              <a:t>Τέλος, στην απόφαση </a:t>
            </a:r>
            <a:r>
              <a:rPr lang="el-GR" dirty="0" err="1"/>
              <a:t>Dun</a:t>
            </a:r>
            <a:r>
              <a:rPr lang="el-GR" dirty="0"/>
              <a:t> and </a:t>
            </a:r>
            <a:r>
              <a:rPr lang="el-GR" dirty="0" err="1"/>
              <a:t>Bradstreet</a:t>
            </a:r>
            <a:r>
              <a:rPr lang="el-GR" dirty="0"/>
              <a:t>, Inc. κατά </a:t>
            </a:r>
            <a:r>
              <a:rPr lang="el-GR" dirty="0" err="1"/>
              <a:t>Greenmost</a:t>
            </a:r>
            <a:r>
              <a:rPr lang="el-GR" dirty="0"/>
              <a:t> </a:t>
            </a:r>
            <a:r>
              <a:rPr lang="el-GR" dirty="0" err="1"/>
              <a:t>Builders</a:t>
            </a:r>
            <a:r>
              <a:rPr lang="el-GR" dirty="0"/>
              <a:t> (26 Ιουνίου 1985), με μειοψηφούντα τέσσερα μέλη του, το Δικαστήριο έκρινε ότι η νομολογία </a:t>
            </a:r>
            <a:r>
              <a:rPr lang="el-GR" dirty="0" err="1"/>
              <a:t>New</a:t>
            </a:r>
            <a:r>
              <a:rPr lang="el-GR" dirty="0"/>
              <a:t> </a:t>
            </a:r>
            <a:r>
              <a:rPr lang="el-GR" dirty="0" err="1"/>
              <a:t>York</a:t>
            </a:r>
            <a:r>
              <a:rPr lang="el-GR" dirty="0"/>
              <a:t> </a:t>
            </a:r>
            <a:r>
              <a:rPr lang="el-GR" dirty="0" err="1"/>
              <a:t>Times</a:t>
            </a:r>
            <a:r>
              <a:rPr lang="el-GR" dirty="0"/>
              <a:t> κατά </a:t>
            </a:r>
            <a:r>
              <a:rPr lang="el-GR" dirty="0" err="1"/>
              <a:t>Sullivan</a:t>
            </a:r>
            <a:r>
              <a:rPr lang="el-GR" dirty="0"/>
              <a:t> δεν εφαρμόζεται στην περίπτωση ενός ιδιωτικού γραφείου χρηματοπιστωτικών υπηρεσιών που εσφαλμένα κοινοποίησε εμπιστευτικά σε πέντε πελάτες του τη χρεωκοπία μιας επιχείρησης, δεχόμενο έτσι ότι ο ενάγων εδικαιούτο κυρωτικής φύσεως αποζημίωση χωρίς να χρειάζεται να αποδείξει την κακή πίστη του χρηματοπιστωτικού γραφείου. Η μειοψηφία αντίθετα θεώρησε ότι το γραφείο αυτό παρέχει υπηρεσίες χρήσιμες στην οικονομία της αγοράς και γι’ αυτό πρέπει να τύχει της προστασίας της 1ης Τροποποίησης περί δικαιώματος στην ελευθερία εκφράσεως, εκ του λόγου δε αυτού πρέπει να υποχρεωθεί να καταβάλει στην ενάγουσα επιχείρηση μόνον ό,τι αντιστοιχεί στη ζημία που πράγματι υπέστη, όχι κατ’ αποκοπή αποζημίωση με κυρωτικό, δηλαδή ποινικό κατ’ </a:t>
            </a:r>
            <a:r>
              <a:rPr lang="el-GR" dirty="0" err="1"/>
              <a:t>ουσίαν</a:t>
            </a:r>
            <a:r>
              <a:rPr lang="el-GR" dirty="0"/>
              <a:t>, χαρακτήρα. </a:t>
            </a:r>
            <a:endParaRPr lang="en-US" dirty="0"/>
          </a:p>
        </p:txBody>
      </p:sp>
    </p:spTree>
    <p:extLst>
      <p:ext uri="{BB962C8B-B14F-4D97-AF65-F5344CB8AC3E}">
        <p14:creationId xmlns:p14="http://schemas.microsoft.com/office/powerpoint/2010/main" val="1593758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4C45C5-DE51-4EC7-A84F-449C6214709A}"/>
              </a:ext>
            </a:extLst>
          </p:cNvPr>
          <p:cNvSpPr>
            <a:spLocks noGrp="1"/>
          </p:cNvSpPr>
          <p:nvPr>
            <p:ph type="title"/>
          </p:nvPr>
        </p:nvSpPr>
        <p:spPr/>
        <p:txBody>
          <a:bodyPr>
            <a:normAutofit fontScale="90000"/>
          </a:bodyPr>
          <a:lstStyle/>
          <a:p>
            <a:r>
              <a:rPr lang="el-GR" dirty="0"/>
              <a:t>Η ουσιαστική ισότητα κάθε ψήφου στις πολιτικές εκλογές </a:t>
            </a:r>
            <a:r>
              <a:rPr lang="el-GR" dirty="0" err="1"/>
              <a:t>Reynolds</a:t>
            </a:r>
            <a:r>
              <a:rPr lang="el-GR" dirty="0"/>
              <a:t> κατά </a:t>
            </a:r>
            <a:r>
              <a:rPr lang="el-GR" dirty="0" err="1"/>
              <a:t>Sims</a:t>
            </a:r>
            <a:r>
              <a:rPr lang="el-GR" dirty="0"/>
              <a:t> 15 Ιουνίου 1964 </a:t>
            </a:r>
            <a:endParaRPr lang="en-US" dirty="0"/>
          </a:p>
        </p:txBody>
      </p:sp>
      <p:sp>
        <p:nvSpPr>
          <p:cNvPr id="3" name="Θέση περιεχομένου 2">
            <a:extLst>
              <a:ext uri="{FF2B5EF4-FFF2-40B4-BE49-F238E27FC236}">
                <a16:creationId xmlns:a16="http://schemas.microsoft.com/office/drawing/2014/main" id="{F2F7C4B5-A195-49C7-B453-A23EF8FE036F}"/>
              </a:ext>
            </a:extLst>
          </p:cNvPr>
          <p:cNvSpPr>
            <a:spLocks noGrp="1"/>
          </p:cNvSpPr>
          <p:nvPr>
            <p:ph idx="1"/>
          </p:nvPr>
        </p:nvSpPr>
        <p:spPr/>
        <p:txBody>
          <a:bodyPr>
            <a:normAutofit fontScale="62500" lnSpcReduction="20000"/>
          </a:bodyPr>
          <a:lstStyle/>
          <a:p>
            <a:r>
              <a:rPr lang="el-GR" dirty="0"/>
              <a:t>Η </a:t>
            </a:r>
            <a:r>
              <a:rPr lang="el-GR" dirty="0" err="1"/>
              <a:t>Reynolds</a:t>
            </a:r>
            <a:r>
              <a:rPr lang="el-GR" dirty="0"/>
              <a:t> αποτελεί μνημείο της νομικής σκέψης. Από πολλές απόψεις η απόφαση αυτή είναι μοναδική. Μαζί με τη </a:t>
            </a:r>
            <a:r>
              <a:rPr lang="el-GR" dirty="0" err="1"/>
              <a:t>Reynolds</a:t>
            </a:r>
            <a:r>
              <a:rPr lang="el-GR" dirty="0"/>
              <a:t> εκδόθηκαν, στις 15 Ιουνίου 1964, και άλλες πέντε αποφάσεις του </a:t>
            </a:r>
            <a:r>
              <a:rPr lang="el-GR" dirty="0" err="1"/>
              <a:t>Ανωτάτου</a:t>
            </a:r>
            <a:r>
              <a:rPr lang="el-GR" dirty="0"/>
              <a:t> Δικαστηρίου με τις οποίες έξι Πολιτείες των Ηνωμένων Πολιτειών υποχρεώθηκαν να ορίσουν τις εκλογικές περιφέρειες εντός των ορίων τους για τις εκλογές προς ανάδειξη τοπικών βουλευτών και γερουσιαστών σύμφωνα με την αρχή «ένας ψηφοφόρος, μια ισοδύναμη ψήφος». Είχαν προηγηθεί η απόφαση </a:t>
            </a:r>
            <a:r>
              <a:rPr lang="el-GR" dirty="0" err="1"/>
              <a:t>Baker</a:t>
            </a:r>
            <a:r>
              <a:rPr lang="el-GR" dirty="0"/>
              <a:t> κατά </a:t>
            </a:r>
            <a:r>
              <a:rPr lang="el-GR" dirty="0" err="1"/>
              <a:t>Carr</a:t>
            </a:r>
            <a:r>
              <a:rPr lang="el-GR" dirty="0"/>
              <a:t> (26 Μαρτίου 1962) με την οποία το Δικαστήριο έκρινε ότι τα ζητήματα που τίθενται από την εφαρμογή της αρχής της ισότητας στον καθορισμό των εκλογικών περιφερειών δεν είναι πολιτικής φύσεως αλλά μπορεί να εξετασθούν από τη δικαιοσύνη και οι αποφάσεις </a:t>
            </a:r>
            <a:r>
              <a:rPr lang="el-GR" dirty="0" err="1"/>
              <a:t>Gray</a:t>
            </a:r>
            <a:r>
              <a:rPr lang="el-GR" dirty="0"/>
              <a:t> κατά </a:t>
            </a:r>
            <a:r>
              <a:rPr lang="el-GR" dirty="0" err="1"/>
              <a:t>Sanders</a:t>
            </a:r>
            <a:r>
              <a:rPr lang="el-GR" dirty="0"/>
              <a:t> (18 Μαρτίου 1963) και </a:t>
            </a:r>
            <a:r>
              <a:rPr lang="el-GR" dirty="0" err="1"/>
              <a:t>Wesberry</a:t>
            </a:r>
            <a:r>
              <a:rPr lang="el-GR" dirty="0"/>
              <a:t> κατά </a:t>
            </a:r>
            <a:r>
              <a:rPr lang="el-GR" dirty="0" err="1"/>
              <a:t>Sanders</a:t>
            </a:r>
            <a:r>
              <a:rPr lang="el-GR" dirty="0"/>
              <a:t> (17 Φεβρουαρίου 1964) με τις οποίες το Ανώτατο Δικαστήριο δικάζον επί υποθέσεων σχετικών με ομοσπονδιακές εκλογές είχε, αφ’ ενός μεν, καταδικάσει την ταύτιση εκλογικής περιφέρειας και επαρχίας και, αφ’ ετέρου, υιοθετήσει την αρχή «ένας ψηφοφόρος, μια ισοδύναμη ψήφος». Με την απόφασή του επί της υποθέσεως </a:t>
            </a:r>
            <a:r>
              <a:rPr lang="el-GR" dirty="0" err="1"/>
              <a:t>Reynolds</a:t>
            </a:r>
            <a:r>
              <a:rPr lang="el-GR" dirty="0"/>
              <a:t>, για την οποία διατυπώθηκε από τον ίδιο τον πρόεδρο </a:t>
            </a:r>
            <a:r>
              <a:rPr lang="el-GR" dirty="0" err="1"/>
              <a:t>Warren</a:t>
            </a:r>
            <a:r>
              <a:rPr lang="el-GR" dirty="0"/>
              <a:t> η καθοδηγητική γνώμη και για τις άλλες πέντε υποθέσεις που κρίθηκαν την ίδια ημέρα, το Δικαστήριο εφάρμοσε την αρχή αυτή στις εκλογές που διεξάγονται για την ανάδειξη αντιπροσώπων σε νομοθετικά σώματα Πολιτειών. Διατύπωσε κατά τον πιο αδιάλλακτο τρόπο την αρχή της ισότητας ως αρχή κυβερνώσα τον καθορισμό των εκλογικών περιφερειών και με τον πιο δυναμικό τρόπο την επέβαλε στους πολιτειακούς νομοθέτες, θέτοντάς τους υπό τον πλήρη έλεγχο της δικαστικής εξουσίας. Συγχρόνως διατύπωσε δύο εξαιρετικής διεισδυτικότητας νομικές θεωρίες, προκειμένου να στηρίξει την κρίση του, η μία σχετικά με την αντιπροσωπευτικότατα στις δημοκρατίες και η άλλη ως προς τις σταθμίσεις που είναι επιτρεπτό να γίνονται για την εφαρμογή της αρχής της ισότητας όταν η εν λόγω αρχή εφαρμόζεται ως αποκλειστικός κανόνας.</a:t>
            </a:r>
            <a:endParaRPr lang="en-US" dirty="0"/>
          </a:p>
        </p:txBody>
      </p:sp>
    </p:spTree>
    <p:extLst>
      <p:ext uri="{BB962C8B-B14F-4D97-AF65-F5344CB8AC3E}">
        <p14:creationId xmlns:p14="http://schemas.microsoft.com/office/powerpoint/2010/main" val="19621995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F50750-3753-4EA2-B2D8-C07D32D21E60}"/>
              </a:ext>
            </a:extLst>
          </p:cNvPr>
          <p:cNvSpPr>
            <a:spLocks noGrp="1"/>
          </p:cNvSpPr>
          <p:nvPr>
            <p:ph type="title"/>
          </p:nvPr>
        </p:nvSpPr>
        <p:spPr/>
        <p:txBody>
          <a:bodyPr/>
          <a:lstStyle/>
          <a:p>
            <a:r>
              <a:rPr lang="el-GR" dirty="0"/>
              <a:t>Οι «κρυμμένες» ελευθερίες, </a:t>
            </a:r>
            <a:r>
              <a:rPr lang="el-GR" dirty="0" err="1"/>
              <a:t>Griswold</a:t>
            </a:r>
            <a:r>
              <a:rPr lang="el-GR" dirty="0"/>
              <a:t> κατά </a:t>
            </a:r>
            <a:r>
              <a:rPr lang="el-GR" dirty="0" err="1"/>
              <a:t>Κονέκτικατ</a:t>
            </a:r>
            <a:r>
              <a:rPr lang="el-GR" dirty="0"/>
              <a:t>, 7 Ιουνίου 1965 </a:t>
            </a:r>
            <a:endParaRPr lang="en-US" dirty="0"/>
          </a:p>
        </p:txBody>
      </p:sp>
      <p:sp>
        <p:nvSpPr>
          <p:cNvPr id="3" name="Θέση περιεχομένου 2">
            <a:extLst>
              <a:ext uri="{FF2B5EF4-FFF2-40B4-BE49-F238E27FC236}">
                <a16:creationId xmlns:a16="http://schemas.microsoft.com/office/drawing/2014/main" id="{6117049E-F8A8-4FB6-ABD7-A61A7E2C6A34}"/>
              </a:ext>
            </a:extLst>
          </p:cNvPr>
          <p:cNvSpPr>
            <a:spLocks noGrp="1"/>
          </p:cNvSpPr>
          <p:nvPr>
            <p:ph idx="1"/>
          </p:nvPr>
        </p:nvSpPr>
        <p:spPr/>
        <p:txBody>
          <a:bodyPr>
            <a:normAutofit fontScale="55000" lnSpcReduction="20000"/>
          </a:bodyPr>
          <a:lstStyle/>
          <a:p>
            <a:pPr marL="0" indent="0">
              <a:buNone/>
            </a:pPr>
            <a:r>
              <a:rPr lang="el-GR" dirty="0"/>
              <a:t>Με ένα νομοθέτημα της Πολιτείας </a:t>
            </a:r>
            <a:r>
              <a:rPr lang="el-GR" dirty="0" err="1"/>
              <a:t>Κονέκτικατ</a:t>
            </a:r>
            <a:r>
              <a:rPr lang="el-GR" dirty="0"/>
              <a:t> </a:t>
            </a:r>
            <a:r>
              <a:rPr lang="el-GR" dirty="0" err="1"/>
              <a:t>ποινικοποιείτο</a:t>
            </a:r>
            <a:r>
              <a:rPr lang="el-GR" dirty="0"/>
              <a:t> η χρήση οιουδήποτε μέσου αντισύλληψης. Ο διευθυντής της Ένωσης Οικογενειακού Προγραμματισμού της Πολιτείας και ένας γιατρός, καθηγητής του Πανεπιστημίου του </a:t>
            </a:r>
            <a:r>
              <a:rPr lang="el-GR" dirty="0" err="1"/>
              <a:t>Yale</a:t>
            </a:r>
            <a:r>
              <a:rPr lang="el-GR" dirty="0"/>
              <a:t>, καταδικάσθηκαν σε χρηματική ποινή 100 δολαρίων επειδή παρείχαν σε έγγαμους πληροφορίες και οδηγίες για τα μέσα που μπορούσαν να χρησιμοποιήσουν προς αποφυγή ανεπιθύμητης κύησης. Προέβαλαν ότι η καταδίκη τους παραβιάζει την 14η Τροποποίηση του Συντάγματος των Ηνωμένων Πολιτειών δεδομένου ότι οι πράξεις για τις οποίες καταδικάσθηκαν συνιστούσαν διευκόλυνση στην άσκηση του θεμελιώδους δικαιώματος ελευθερίας των εγγάμων να αποφασίζουν για τον οικογενειακό τους προγραμματισμό. Η ποινικοποίηση της χρήσης αντισυλληπτικών είχε εισαχθεί στην Πολιτεία </a:t>
            </a:r>
            <a:r>
              <a:rPr lang="el-GR" dirty="0" err="1"/>
              <a:t>Κονέκτικατ</a:t>
            </a:r>
            <a:r>
              <a:rPr lang="el-GR" dirty="0"/>
              <a:t> προκειμένου να διασφαλισθεί η ακεραιότητα του θεσμού του γάμου, με τη σκέψη ότι αν διευκολυνόταν η αντισύλληψη οι έγγαμες και έγγαμοι θα μπορούσαν ευκολότερα να επιδίδονται σε εξωσυζυγικές ερωτικές επαφές. Το αδίκημα είχε διατυπωθεί χωρίς ιδιαίτερες διακρίσεις. Δεν προβλεπόταν ειδική μεταχείριση για όσους προσέφευγαν στην αντισύλληψη για προστασία της υγείας ή της ζωής τους, ούτε για την περίπτωση όπου η αντισύλληψη θα χρησιμοποιούνταν από έγγαμους για αντισύλληψη εντός του γάμου τους. Όμως το Ανώτατο Δικαστήριο δεν στάθηκε στις διάφορες κατηγορίες περιπτώσεων στις οποίες μπορούσε να εφαρμοσθεί ο νόμος. Πήρε μια από αυτές, την απαγόρευση της αντισύλληψης εντός του γάμου, και έκρινε ότι μια τέτοια απαγόρευση παραβιάζει το δικαίωμα ιδιωτικής ζωής των συζύγων, το δικαίωμα δε αυτό δικαιούνταν να προβάλουν προς υπεράσπισή τους οι δύο κατηγορούμενοι, αν και τρίτοι από δικονομικής επόψεως, εν όψει του προφανούς εννόμου συμφέροντος που είχαν προκειμένου να επιτύχουν την αθώωσή τους. </a:t>
            </a:r>
          </a:p>
          <a:p>
            <a:pPr marL="0" indent="0">
              <a:buNone/>
            </a:pPr>
            <a:r>
              <a:rPr lang="el-GR" dirty="0"/>
              <a:t>Με την απόφασή του επί της υποθέσεως </a:t>
            </a:r>
            <a:r>
              <a:rPr lang="el-GR" dirty="0" err="1"/>
              <a:t>Griswold</a:t>
            </a:r>
            <a:r>
              <a:rPr lang="el-GR" dirty="0"/>
              <a:t> το Ανώτατο Δικαστήριο εισήγαγε στο δίκαιο των Ηνωμένων Πολιτειών το συνταγματικό δικαίωμα προς σεβασμό της ιδιωτικής ζωής. Ένα δικαίωμα που θα οδηγούσε αργότερα στην αποδοχή της νομιμότητας των αμβλώσεων και της διενέργειας ομοφυλοφιλικών πράξεων μεταξύ </a:t>
            </a:r>
            <a:r>
              <a:rPr lang="el-GR" dirty="0" err="1"/>
              <a:t>συναινούντων</a:t>
            </a:r>
            <a:r>
              <a:rPr lang="el-GR" dirty="0"/>
              <a:t> ενηλίκων. </a:t>
            </a:r>
            <a:endParaRPr lang="en-US" dirty="0"/>
          </a:p>
        </p:txBody>
      </p:sp>
    </p:spTree>
    <p:extLst>
      <p:ext uri="{BB962C8B-B14F-4D97-AF65-F5344CB8AC3E}">
        <p14:creationId xmlns:p14="http://schemas.microsoft.com/office/powerpoint/2010/main" val="2012378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FB3D1B-07FF-4D5D-906B-45CECBD5A9DB}"/>
              </a:ext>
            </a:extLst>
          </p:cNvPr>
          <p:cNvSpPr>
            <a:spLocks noGrp="1"/>
          </p:cNvSpPr>
          <p:nvPr>
            <p:ph type="title"/>
          </p:nvPr>
        </p:nvSpPr>
        <p:spPr/>
        <p:txBody>
          <a:bodyPr>
            <a:normAutofit/>
          </a:bodyPr>
          <a:lstStyle/>
          <a:p>
            <a:r>
              <a:rPr lang="el-GR" sz="3200" dirty="0"/>
              <a:t>Η προσβολή της δημόσιας τάξης με χρήση συμβόλων, </a:t>
            </a:r>
            <a:r>
              <a:rPr lang="el-GR" sz="3200" dirty="0" err="1"/>
              <a:t>Tinker</a:t>
            </a:r>
            <a:r>
              <a:rPr lang="el-GR" sz="3200" dirty="0"/>
              <a:t> κατά Des </a:t>
            </a:r>
            <a:r>
              <a:rPr lang="el-GR" sz="3200" dirty="0" err="1"/>
              <a:t>Moines</a:t>
            </a:r>
            <a:r>
              <a:rPr lang="el-GR" sz="3200" dirty="0"/>
              <a:t> </a:t>
            </a:r>
            <a:r>
              <a:rPr lang="el-GR" sz="3200" dirty="0" err="1"/>
              <a:t>School</a:t>
            </a:r>
            <a:r>
              <a:rPr lang="el-GR" sz="3200" dirty="0"/>
              <a:t> 24 Φεβρουαρίου 1969 </a:t>
            </a:r>
            <a:endParaRPr lang="en-US" sz="3200" dirty="0"/>
          </a:p>
        </p:txBody>
      </p:sp>
      <p:sp>
        <p:nvSpPr>
          <p:cNvPr id="3" name="Θέση περιεχομένου 2">
            <a:extLst>
              <a:ext uri="{FF2B5EF4-FFF2-40B4-BE49-F238E27FC236}">
                <a16:creationId xmlns:a16="http://schemas.microsoft.com/office/drawing/2014/main" id="{F45D278B-CA51-47FC-9F9A-57B09B2AEC38}"/>
              </a:ext>
            </a:extLst>
          </p:cNvPr>
          <p:cNvSpPr>
            <a:spLocks noGrp="1"/>
          </p:cNvSpPr>
          <p:nvPr>
            <p:ph idx="1"/>
          </p:nvPr>
        </p:nvSpPr>
        <p:spPr/>
        <p:txBody>
          <a:bodyPr>
            <a:normAutofit fontScale="62500" lnSpcReduction="20000"/>
          </a:bodyPr>
          <a:lstStyle/>
          <a:p>
            <a:pPr marL="0" indent="0">
              <a:buNone/>
            </a:pPr>
            <a:r>
              <a:rPr lang="el-GR" dirty="0"/>
              <a:t>Το Δεκέμβριο του 1965 μια ομάδα μαθητών που φοιτούσαν σε σχολεία της πόλεως Des </a:t>
            </a:r>
            <a:r>
              <a:rPr lang="el-GR" dirty="0" err="1"/>
              <a:t>Mοines</a:t>
            </a:r>
            <a:r>
              <a:rPr lang="el-GR" dirty="0"/>
              <a:t>, πρωτεύουσας της Πολιτείας </a:t>
            </a:r>
            <a:r>
              <a:rPr lang="el-GR" dirty="0" err="1"/>
              <a:t>Αιόβα</a:t>
            </a:r>
            <a:r>
              <a:rPr lang="el-GR" dirty="0"/>
              <a:t> των Ηνωμένων Πολιτειών, συγκεντρώθηκαν στο σπίτι ενός συμμαθητή τους και αποφάσισαν, σε ένδειξη διαμαρτυρίας για την εμπλοκή των Ηνωμένων Πολιτειών στον πόλεμο του Βιετνάμ και το θάνατο Αμερικανών στρατιωτών εκεί, να φορέσουν μαύρο κομμάτι πανί στο μπράτσο τους από τα μέσα Δεκεμβρίου μέχρι τις αρχές του επόμενου έτους. Η σχολική αρχή της πόλης μόλις πληροφορήθηκε την απόφαση απαγόρευσε σε όλους τους μαθητές εντός της δικαιοδοσίας της να φορέσουν στα σχολεία το περιβραχιόνιο και διέταξε την αποβολή όσων δεν θα συμμορφώνονταν. Από τους 18.000 χιλιάδες μαθητές της πόλεως, επτά φόρεσαν το περιβραχιόνιο στις ώρες των μαθημάτων. Δεν σημειώθηκαν επεισόδια. Αναφέρθηκε μόνον ότι κάποιοι μαθητές απείλησαν ότι αν πολλοί συμμαθητές τους έφεραν αυτά τα περιβραχιόνια, οι ίδιοι θα φορούσαν άλλου χρώματος σε ένδειξη αντίθεσης. Οι τέσσερις από τους επτά μαθητές, ηλικίας 15, 13, 11 και 8 ετών, ήταν παιδιά ενός εφημέριου, ο οποίος μισθοδοτούνταν από μια φιλειρηνική οργάνωση. Ένας άλλος δεκαπεντάχρονος μαθητής ήταν παιδί μιας γυναίκας που δραστηριοποιούνταν σε φιλειρηνική οργάνωση γυναικών. Τιμωρήθηκαν με αποβολή τρεις από τους επτά, τα δύο μεγαλύτερα σε ηλικία παιδιά του εφημέριου και ο δεκαπεντάχρονος μαθητής. Οι αρχές ενήργησαν με βάση διάταξη του εσωτερικού οργανισμού των σχολείων που τους επέτρεπε να επιβάλλουν μέτρα για την διατήρηση της τάξης στα σχολεία. Οργανώσεις προστασίας των ατομικών δικαιωμάτων χρηματοδότησαν τα έξοδα των δύο οικογενειών για προσφυγή ενώπιον της δικαιοσύνης και έτσι ξεκίνησε δικαστικός αγώνας κατά των αποφάσεων αποβολής των μαθητών. Η προσφυγή των μαθητών που αποβλήθηκαν στηρίχθηκε σε επίκληση της 1ης και της 14ης Τροποποίησης του Συντάγματος των Ηνωμένων Πολιτειών με τις οποίες κατοχυρώνεται και έναντι των Πολιτειών η ελευθερία εκφράσεως, ακόμη και μέσω της χρήσεως συμβόλων. Η υπόθεση ήχθη τελικώς στο Ανώτατο Δικαστήριο των Ηνωμένων Πολιτειών. </a:t>
            </a:r>
            <a:endParaRPr lang="en-US" dirty="0"/>
          </a:p>
        </p:txBody>
      </p:sp>
    </p:spTree>
    <p:extLst>
      <p:ext uri="{BB962C8B-B14F-4D97-AF65-F5344CB8AC3E}">
        <p14:creationId xmlns:p14="http://schemas.microsoft.com/office/powerpoint/2010/main" val="1865745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8979B5-8D75-4D27-B4BC-4AFF78B3213D}"/>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497B107-0FCD-466D-AFEB-4D896582D9A3}"/>
              </a:ext>
            </a:extLst>
          </p:cNvPr>
          <p:cNvSpPr>
            <a:spLocks noGrp="1"/>
          </p:cNvSpPr>
          <p:nvPr>
            <p:ph idx="1"/>
          </p:nvPr>
        </p:nvSpPr>
        <p:spPr/>
        <p:txBody>
          <a:bodyPr>
            <a:normAutofit fontScale="77500" lnSpcReduction="20000"/>
          </a:bodyPr>
          <a:lstStyle/>
          <a:p>
            <a:pPr marL="0" indent="0">
              <a:buNone/>
            </a:pPr>
            <a:r>
              <a:rPr lang="el-GR" dirty="0"/>
              <a:t>Κανένας δικαστής του </a:t>
            </a:r>
            <a:r>
              <a:rPr lang="el-GR" dirty="0" err="1"/>
              <a:t>Ανωτάτου</a:t>
            </a:r>
            <a:r>
              <a:rPr lang="el-GR" dirty="0"/>
              <a:t> Δικαστηρίου δεν διατύπωσε αντίρρηση στο ότι το μαύρο περιβραχιόνιο ήταν μια μορφή έκφρασης, συμβολικού χαρακτήρα. Κατά την πλειοψηφία των δικαστών, τα δικαιώματα στην ελευθερία εκφράσεως δεν παύουν να ισχύουν στις πόρτες του σχολείου. Καθηγητές και μαθητές εξακολουθούν να είναι φορείς των θεμελιωδών δικαιωμάτων ελευθερίας και ως καθηγητές ή μαθητές. Η ιδιαιτερότητα του σχολικού περιβάλλοντος επιβάλλει κάποιους περιορισμούς, αλλά αυτοί, για να μη παραβιάζουν το Σύνταγμα, πρέπει να είναι εύλογοι, και τέτοιος δεν ήταν ο περιορισμός που επιβλήθηκε στους προσφεύγοντες μαθητές. Για δύο λόγους δεν ήταν εύλογος έκρινε η πλειοψηφία. Ο πρώτος ήταν ότι σε τίποτε δεν κινδύνευσε η εσωτερική τάξη του σχολείου από την ενέργεια των μαθητών. Δεν αποδείχθηκε τίποτε συγκεκριμένο. Κάθε διαφωνία, κρίνει το Δικαστήριο, μπορεί να προκαλέσει διένεξη και αταξία, όμως αυτός ο κίνδυνος είναι ανεκτός στη Δημοκρατία, με αυτόν ζει το δημοκρατικό πολίτευμα. Ο δεύτερος λόγος ήταν ότι οι σχολικές αρχές είχαν ανεχθεί προηγουμένως από τους μαθητές τους άλλα σύμβολα, όπως κυρίως σύμβολα που δείχνουν υποστήριξη πολιτικών κομμάτων, ακόμη και το σύμβολο του ναζισμού. Δεν προκύπτει πώς αιτιολογείται η επιλεκτική μεταχείριση των μαύρων περιβραχιονίων. </a:t>
            </a:r>
            <a:endParaRPr lang="en-US" dirty="0"/>
          </a:p>
        </p:txBody>
      </p:sp>
    </p:spTree>
    <p:extLst>
      <p:ext uri="{BB962C8B-B14F-4D97-AF65-F5344CB8AC3E}">
        <p14:creationId xmlns:p14="http://schemas.microsoft.com/office/powerpoint/2010/main" val="1464585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9672D4-36A8-4E4A-93C2-4FEC61A31AD9}"/>
              </a:ext>
            </a:extLst>
          </p:cNvPr>
          <p:cNvSpPr>
            <a:spLocks noGrp="1"/>
          </p:cNvSpPr>
          <p:nvPr>
            <p:ph type="title"/>
          </p:nvPr>
        </p:nvSpPr>
        <p:spPr/>
        <p:txBody>
          <a:bodyPr>
            <a:normAutofit/>
          </a:bodyPr>
          <a:lstStyle/>
          <a:p>
            <a:r>
              <a:rPr lang="el-GR" sz="2800" dirty="0"/>
              <a:t>Θρησκευτική ουδετερότητα των Αρχών, θρησκευτική ελευθερία των πολιτών, </a:t>
            </a:r>
            <a:r>
              <a:rPr lang="el-GR" sz="2800" dirty="0" err="1"/>
              <a:t>Lemon</a:t>
            </a:r>
            <a:r>
              <a:rPr lang="el-GR" sz="2800" dirty="0"/>
              <a:t> κατά </a:t>
            </a:r>
            <a:r>
              <a:rPr lang="el-GR" sz="2800" dirty="0" err="1"/>
              <a:t>Kurtzman</a:t>
            </a:r>
            <a:r>
              <a:rPr lang="el-GR" sz="2800" dirty="0"/>
              <a:t> 28 Ιουνίου 1971 </a:t>
            </a:r>
            <a:endParaRPr lang="en-US" sz="2800" dirty="0"/>
          </a:p>
        </p:txBody>
      </p:sp>
      <p:sp>
        <p:nvSpPr>
          <p:cNvPr id="3" name="Θέση περιεχομένου 2">
            <a:extLst>
              <a:ext uri="{FF2B5EF4-FFF2-40B4-BE49-F238E27FC236}">
                <a16:creationId xmlns:a16="http://schemas.microsoft.com/office/drawing/2014/main" id="{AB4CDF59-6D57-42BC-B066-7EC6F1087478}"/>
              </a:ext>
            </a:extLst>
          </p:cNvPr>
          <p:cNvSpPr>
            <a:spLocks noGrp="1"/>
          </p:cNvSpPr>
          <p:nvPr>
            <p:ph idx="1"/>
          </p:nvPr>
        </p:nvSpPr>
        <p:spPr/>
        <p:txBody>
          <a:bodyPr>
            <a:normAutofit fontScale="55000" lnSpcReduction="20000"/>
          </a:bodyPr>
          <a:lstStyle/>
          <a:p>
            <a:pPr marL="0" indent="0">
              <a:buNone/>
            </a:pPr>
            <a:r>
              <a:rPr lang="el-GR" dirty="0"/>
              <a:t>H </a:t>
            </a:r>
            <a:r>
              <a:rPr lang="el-GR" dirty="0" err="1"/>
              <a:t>Lemon</a:t>
            </a:r>
            <a:r>
              <a:rPr lang="el-GR" dirty="0"/>
              <a:t> είναι διάσημη γιατί σ’ αυτήν εξήγγειλε το Δικαστήριο το λεγόμενο «</a:t>
            </a:r>
            <a:r>
              <a:rPr lang="el-GR" dirty="0" err="1"/>
              <a:t>Lemon</a:t>
            </a:r>
            <a:r>
              <a:rPr lang="el-GR" dirty="0"/>
              <a:t> </a:t>
            </a:r>
            <a:r>
              <a:rPr lang="el-GR" dirty="0" err="1"/>
              <a:t>test</a:t>
            </a:r>
            <a:r>
              <a:rPr lang="el-GR" dirty="0"/>
              <a:t>», μια «δοκιμασία» που πρέπει να ακολουθεί ο δικαστής ενώπιον του οποίου τίθεται ζήτημα παραβιάσεως της ρήτρας μη εγκαθίδρυσης επίσημης θρησκείας. Στην απόφασή του, το Δικαστήριο </a:t>
            </a:r>
            <a:r>
              <a:rPr lang="el-GR" dirty="0" err="1"/>
              <a:t>συνεκδίκασε</a:t>
            </a:r>
            <a:r>
              <a:rPr lang="el-GR" dirty="0"/>
              <a:t> δύο υποθέσεις. Η πρώτη αφορούσε νομοθέτημα της Πολιτείας </a:t>
            </a:r>
            <a:r>
              <a:rPr lang="el-GR" dirty="0" err="1"/>
              <a:t>Πενσιλβάνια</a:t>
            </a:r>
            <a:r>
              <a:rPr lang="el-GR" dirty="0"/>
              <a:t> με το οποίο </a:t>
            </a:r>
            <a:r>
              <a:rPr lang="el-GR" dirty="0" err="1"/>
              <a:t>παρείχετο</a:t>
            </a:r>
            <a:r>
              <a:rPr lang="el-GR" dirty="0"/>
              <a:t> οικονομική ενίσχυση σε μη δημόσια σχολεία για τους μισθούς των καθηγητών, τα σχολικά εγχειρίδια και το εκπαιδευτικό υλικό εφόσον με την ενίσχυση καλύπτονταν έξοδα κοσμικής και όχι θρησκευτικής εκπαίδευσης. Η δεύτερη υπόθεση αφορούσε νομοθέτημα του </a:t>
            </a:r>
            <a:r>
              <a:rPr lang="el-GR" dirty="0" err="1"/>
              <a:t>Ρόουντ</a:t>
            </a:r>
            <a:r>
              <a:rPr lang="el-GR" dirty="0"/>
              <a:t> </a:t>
            </a:r>
            <a:r>
              <a:rPr lang="el-GR" dirty="0" err="1"/>
              <a:t>Άιλαντ</a:t>
            </a:r>
            <a:r>
              <a:rPr lang="el-GR" dirty="0"/>
              <a:t> με το οποίο χορηγείτο ευθέως συμπλήρωμα στην αμοιβή των δασκάλων στα μη δημόσια σχολεία. Και τα δύο νομοθετήματα, κατά το γράμμα τους, δεν είχαν θρησκευτικό σκοπό, το πρώτο μάλιστα ρητώς απέκλειε κάτι τέτοιο. Όμως, όπως διαπίστωσε το Δικαστήριο, εκ της πραγματικής καταστάσεως στις δύο ως άνω Πολιτείες, ο κύριος, σχεδόν ο αποκλειστικός αποδέκτης της ενίσχυσης που θεσπιζόταν με τα νομοθετήματα, δεν μπορούσε να είναι άλλος παρά τα εκπαιδευτικά ιδρύματα της Καθολικής Εκκλησίας. Έτσι, </a:t>
            </a:r>
            <a:r>
              <a:rPr lang="el-GR" dirty="0" err="1"/>
              <a:t>στοιχειοθετούνταν</a:t>
            </a:r>
            <a:r>
              <a:rPr lang="el-GR" dirty="0"/>
              <a:t> το τρίτο κριτήριο του λεγόμενου «</a:t>
            </a:r>
            <a:r>
              <a:rPr lang="el-GR" dirty="0" err="1"/>
              <a:t>Lemon</a:t>
            </a:r>
            <a:r>
              <a:rPr lang="el-GR" dirty="0"/>
              <a:t> </a:t>
            </a:r>
            <a:r>
              <a:rPr lang="el-GR" dirty="0" err="1"/>
              <a:t>test</a:t>
            </a:r>
            <a:r>
              <a:rPr lang="el-GR" dirty="0"/>
              <a:t>». Οι Πολιτείες φαίνονταν να εναγκαλίζονται την Καθολική Εκκλησία κατά τρόπο ασυμβίβαστο με τις απαιτήσεις ουδετερότητας της κρατικής εξουσίας που θέλησε ο συντακτικός νομοθέτης σύμφωνα με την 1η Τροποποίηση. </a:t>
            </a:r>
          </a:p>
          <a:p>
            <a:pPr marL="0" indent="0">
              <a:buNone/>
            </a:pPr>
            <a:r>
              <a:rPr lang="el-GR" dirty="0"/>
              <a:t>Στην 1η Τροποποίηση του αμερικανικού ομοσπονδιακού Συντάγματος προβλέπονται δύο ρήτρες σχετικές με τη θρησκεία που και οι δύο, όπως ερμηνεύθηκαν, δεσμεύουν τόσο την Ομοσπονδία όσο και τις Πολιτείες. Με την πρώτη, απαγορεύεται η εγκαθίδρυση επίσημης θρησκείας, ενώ με τη δεύτερη διακηρύσσεται η ελευθερία των θρησκευτικών εκδηλώσεων. Η απαγόρευση εγκαθίδρυσης επίσημης θρησκείας έχει ερμηνευθεί ιδιαίτερα εκτεταμένα. Δεν απαγορεύεται απλώς η αναγνώριση ενός θρησκεύματος ως κυριάρχου με συνέπεια να χρηματοδοτείται ο κλήρος του, να ρυθμίζονται δια νόμου τα της οργανώσεώς του ή ακόμη να συμμετέχουν κληρικοί του θρησκεύματος και πολιτειακοί αξιωματούχοι σε κοινές εκδηλώσεις λατρευτικού χαρακτήρα. Απαγορεύεται ο εναγκαλισμός ενός θρησκεύματος ή της θρησκείας εν γένει από τις κρατικές αρχές σε σημείο που να αίρεται η ουδετερότητα του κράτους τόσο έναντι άλλων θρησκευμάτων όσο και σε σχέση με πεποιθήσεις αντίθετες ή αδιάφορες προς τη θρησκευτική πίστη. </a:t>
            </a:r>
            <a:endParaRPr lang="en-US" dirty="0"/>
          </a:p>
        </p:txBody>
      </p:sp>
    </p:spTree>
    <p:extLst>
      <p:ext uri="{BB962C8B-B14F-4D97-AF65-F5344CB8AC3E}">
        <p14:creationId xmlns:p14="http://schemas.microsoft.com/office/powerpoint/2010/main" val="3197690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66CA22-1188-4344-A444-A07D71CED536}"/>
              </a:ext>
            </a:extLst>
          </p:cNvPr>
          <p:cNvSpPr>
            <a:spLocks noGrp="1"/>
          </p:cNvSpPr>
          <p:nvPr>
            <p:ph type="title"/>
          </p:nvPr>
        </p:nvSpPr>
        <p:spPr/>
        <p:txBody>
          <a:bodyPr/>
          <a:lstStyle/>
          <a:p>
            <a:r>
              <a:rPr lang="el-GR" dirty="0" err="1"/>
              <a:t>Crisholm</a:t>
            </a:r>
            <a:r>
              <a:rPr lang="el-GR" dirty="0"/>
              <a:t> κατά Πολιτείας της Γεωργίας</a:t>
            </a:r>
            <a:br>
              <a:rPr lang="el-GR" dirty="0"/>
            </a:br>
            <a:r>
              <a:rPr lang="el-GR" dirty="0"/>
              <a:t>18 Φεβρουαρίου 1793</a:t>
            </a:r>
            <a:endParaRPr lang="en-US" dirty="0"/>
          </a:p>
        </p:txBody>
      </p:sp>
      <p:sp>
        <p:nvSpPr>
          <p:cNvPr id="3" name="Θέση περιεχομένου 2">
            <a:extLst>
              <a:ext uri="{FF2B5EF4-FFF2-40B4-BE49-F238E27FC236}">
                <a16:creationId xmlns:a16="http://schemas.microsoft.com/office/drawing/2014/main" id="{E3DD30F7-B735-4282-A44D-646115ABC91D}"/>
              </a:ext>
            </a:extLst>
          </p:cNvPr>
          <p:cNvSpPr>
            <a:spLocks noGrp="1"/>
          </p:cNvSpPr>
          <p:nvPr>
            <p:ph idx="1"/>
          </p:nvPr>
        </p:nvSpPr>
        <p:spPr/>
        <p:txBody>
          <a:bodyPr>
            <a:normAutofit fontScale="70000" lnSpcReduction="20000"/>
          </a:bodyPr>
          <a:lstStyle/>
          <a:p>
            <a:r>
              <a:rPr lang="el-GR" dirty="0"/>
              <a:t>η πρώτη σημαντική απόφαση του </a:t>
            </a:r>
            <a:r>
              <a:rPr lang="el-GR" dirty="0" err="1"/>
              <a:t>Ανωτάτου</a:t>
            </a:r>
            <a:r>
              <a:rPr lang="el-GR" dirty="0"/>
              <a:t> Δικαστηρίου των Ηνωμένων Πολιτειών και συγχρόνως η πιο σημαντική απόφαση που το Δικαστήριο εξέδωσε κατά τον 18ο αιώνα.</a:t>
            </a:r>
          </a:p>
          <a:p>
            <a:r>
              <a:rPr lang="el-GR" dirty="0"/>
              <a:t> </a:t>
            </a:r>
            <a:r>
              <a:rPr lang="el-GR" dirty="0" err="1"/>
              <a:t>Εξεδόθη</a:t>
            </a:r>
            <a:r>
              <a:rPr lang="el-GR" dirty="0"/>
              <a:t> δύο χρόνια μετά την έναρξη λειτουργίας του, όταν ακόμη ήταν εξαμελές. </a:t>
            </a:r>
          </a:p>
          <a:p>
            <a:r>
              <a:rPr lang="el-GR" dirty="0"/>
              <a:t>Κατά τη διάρκεια του επαναστατικού αγώνα για την ανεξαρτησία (1775-1783) η Πολιτεία Γεωργία συνήψε δάνειο με ένα έμπορο, τον </a:t>
            </a:r>
            <a:r>
              <a:rPr lang="el-GR" dirty="0" err="1"/>
              <a:t>Robert</a:t>
            </a:r>
            <a:r>
              <a:rPr lang="el-GR" dirty="0"/>
              <a:t> </a:t>
            </a:r>
            <a:r>
              <a:rPr lang="el-GR" dirty="0" err="1"/>
              <a:t>Farquhar</a:t>
            </a:r>
            <a:r>
              <a:rPr lang="el-GR" dirty="0"/>
              <a:t>. Μετά το πέρας του αγώνα, η Πολιτεία αρνήθηκε να αποπληρώσει το χρέος της, προβάλλοντας ότι ο </a:t>
            </a:r>
            <a:r>
              <a:rPr lang="el-GR" dirty="0" err="1"/>
              <a:t>Farquhar</a:t>
            </a:r>
            <a:r>
              <a:rPr lang="el-GR" dirty="0"/>
              <a:t> συμπεριφέρθηκε κατά την επανάσταση ως υποστηρικτής των βρετανικών συμφερόντων. Μετά το θάνατο του </a:t>
            </a:r>
            <a:r>
              <a:rPr lang="el-GR" dirty="0" err="1"/>
              <a:t>Farquhar</a:t>
            </a:r>
            <a:r>
              <a:rPr lang="el-GR" dirty="0"/>
              <a:t>, ο εκτελεστής της διαθήκης του, </a:t>
            </a:r>
            <a:r>
              <a:rPr lang="el-GR" dirty="0" err="1"/>
              <a:t>Alexander</a:t>
            </a:r>
            <a:r>
              <a:rPr lang="el-GR" dirty="0"/>
              <a:t> </a:t>
            </a:r>
            <a:r>
              <a:rPr lang="el-GR" dirty="0" err="1"/>
              <a:t>Crisholm</a:t>
            </a:r>
            <a:r>
              <a:rPr lang="el-GR" dirty="0"/>
              <a:t>, από την Νότια Καρολίνα, ενήγαγε την Πολιτεία Γεωργία ενώπιον του </a:t>
            </a:r>
            <a:r>
              <a:rPr lang="el-GR" dirty="0" err="1"/>
              <a:t>Ανωτάτου</a:t>
            </a:r>
            <a:r>
              <a:rPr lang="el-GR" dirty="0"/>
              <a:t> Δικαστηρίου των Ηνωμένων Πολιτειών προβάλλοντας την ενοχική αξίωση της κληρονομίας εκ του συναφθέντος δανείου.</a:t>
            </a:r>
          </a:p>
          <a:p>
            <a:r>
              <a:rPr lang="el-GR" dirty="0"/>
              <a:t>Οι αρμοδιότητες του </a:t>
            </a:r>
            <a:r>
              <a:rPr lang="el-GR" dirty="0" err="1"/>
              <a:t>Ανωτάτου</a:t>
            </a:r>
            <a:r>
              <a:rPr lang="el-GR" dirty="0"/>
              <a:t> Δικαστηρίου ορίζονται ρητώς στο Σύνταγμα των Ηνωμένων Πολιτειών και μία από αυτές είναι η εκδίκαση διαφορών που γεννώνται μεταξύ μιας Πολιτείας και ενός πολίτη άλλης Πολιτείας. Στην προκειμένη περίπτωση υπήρχε μετά </a:t>
            </a:r>
            <a:r>
              <a:rPr lang="el-GR" dirty="0" err="1"/>
              <a:t>βεβαιότητος</a:t>
            </a:r>
            <a:r>
              <a:rPr lang="el-GR" dirty="0"/>
              <a:t> μια διαφορά που προέκυψε από την άρνηση της Πολιτείας Γεωργία να εκπληρώσει το χρέος της και ενός πολίτη, του </a:t>
            </a:r>
            <a:r>
              <a:rPr lang="el-GR" dirty="0" err="1"/>
              <a:t>Crisholm</a:t>
            </a:r>
            <a:r>
              <a:rPr lang="el-GR" dirty="0"/>
              <a:t>, </a:t>
            </a:r>
            <a:r>
              <a:rPr lang="el-GR" dirty="0" err="1"/>
              <a:t>ενεργούντος</a:t>
            </a:r>
            <a:r>
              <a:rPr lang="el-GR" dirty="0"/>
              <a:t> ως εκτελεστή της διαθήκης του </a:t>
            </a:r>
            <a:r>
              <a:rPr lang="el-GR" dirty="0" err="1"/>
              <a:t>Farquhar</a:t>
            </a:r>
            <a:r>
              <a:rPr lang="el-GR" dirty="0"/>
              <a:t>, πολίτη άλλης Πολιτείας, ήτοι της Νότιας Καρολίνας. Εκ πρώτης όψεως φαίνεται να συνέτρεχαν οι προϋποθέσεις για να δεχθεί το Δικαστήριο την αρμοδιότητά του.</a:t>
            </a:r>
          </a:p>
          <a:p>
            <a:endParaRPr lang="en-US" dirty="0"/>
          </a:p>
        </p:txBody>
      </p:sp>
    </p:spTree>
    <p:extLst>
      <p:ext uri="{BB962C8B-B14F-4D97-AF65-F5344CB8AC3E}">
        <p14:creationId xmlns:p14="http://schemas.microsoft.com/office/powerpoint/2010/main" val="35318337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98F6A3-9CF8-428F-91AA-913420438757}"/>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F2A6F1BE-C0C9-4138-BC3C-34A222912163}"/>
              </a:ext>
            </a:extLst>
          </p:cNvPr>
          <p:cNvSpPr>
            <a:spLocks noGrp="1"/>
          </p:cNvSpPr>
          <p:nvPr>
            <p:ph idx="1"/>
          </p:nvPr>
        </p:nvSpPr>
        <p:spPr/>
        <p:txBody>
          <a:bodyPr>
            <a:normAutofit fontScale="55000" lnSpcReduction="20000"/>
          </a:bodyPr>
          <a:lstStyle/>
          <a:p>
            <a:pPr marL="0" indent="0">
              <a:buNone/>
            </a:pPr>
            <a:r>
              <a:rPr lang="el-GR" dirty="0"/>
              <a:t>Υπό την ως άνω έννοια της εγκαθίδρυσης, οι δύο ρήτρες εμφανίζονται συχνά να βρίσκονται σε αντίθεση. Σε πολλές περιπτώσεις, κρατικές ενέργειες που εμπνέονται από την προσπάθεια τήρησης της απαγόρευσης όπως ορίζεται στην πρώτη ρήτρα, επεμβαίνουν στο χώρο της θρησκευτικής ελευθερίας και την περιορίζουν, ενώ, αντίστοιχα, κρατικές ενέργειες προς στήριξη της θρησκευτικής ελευθερίας ως ατομικού δικαιώματος, εμφανίζονται να ενισχύουν τη θρησκεία δημιουργώντας έτσι μια κατάσταση απαγορευμένου εναγκαλισμού. Το «παιχνίδι στα σύνορα» ή «στο διάδρομο» μεταξύ των δύο ρητρών προκαλεί διαιρέσεις τόσο στην κοινωνία όσο και στο ίδιο το Ανώτατο Δικαστήριο που μπορεί μεν να είναι ευκταίο να αποφεύγονται, δεν καθίσταται όμως αυτό πάντα δυνατό. Έτσι, το Ανώτατο Δικαστήριο βρίσκεται συχνά στη δυσάρεστη θέση να οριοθετεί σύνορα όπου τα εκατέρωθεν εδάφη καλύπτονται από πυκνή ομίχλη. Ιδού μερικές χαρακτηριστικές περιπτώσεις από τη νομολογία: Η εγκατάσταση χριστουγεννιάτικης φάτνης σε δημόσιο χώρο αποτέλεσε αιτία πολεμικής. Συνδεδεμένη, με το χριστιανισμό αλλά συγχρόνως και με </a:t>
            </a:r>
            <a:r>
              <a:rPr lang="el-GR" dirty="0" err="1"/>
              <a:t>βαθειά</a:t>
            </a:r>
            <a:r>
              <a:rPr lang="el-GR" dirty="0"/>
              <a:t> ριζωμένες παραδόσεις του αμερικανικού λαού, η φάτνη των Χριστουγέννων μπορεί βέβαια να εγκαθίσταται χωρίς πρόβλημα από ιδιώτες σε ιδιωτικούς χώρους εφόσον δεν ενοχλεί τη δημόσια τάξη. Όταν όμως εγκαθίσταται σε δημόσιους χώρους είτε από ιδιώτες είτε από δημόσιες αρχές δημιουργείται ζήτημα «εναγκαλισμού» ενός θρησκεύματος από την κρατική εξουσία. Η νομολογία του </a:t>
            </a:r>
            <a:r>
              <a:rPr lang="el-GR" dirty="0" err="1"/>
              <a:t>Ανωτάτου</a:t>
            </a:r>
            <a:r>
              <a:rPr lang="el-GR" dirty="0"/>
              <a:t> Δικαστηρίου δεν είναι ιδιαίτερα σαφής εδώ. Δεν υφίσταται γενική απαγόρευση αλλά ούτε και επιτρέπεται γενικά. Σε δημόσιο κτήριο ως μόνη διακόσμηση για τις εορτές του τέλους του έτους, δεν φαίνεται ότι επιτρέπεται (</a:t>
            </a:r>
            <a:r>
              <a:rPr lang="el-GR" dirty="0" err="1"/>
              <a:t>County</a:t>
            </a:r>
            <a:r>
              <a:rPr lang="el-GR" dirty="0"/>
              <a:t> of </a:t>
            </a:r>
            <a:r>
              <a:rPr lang="el-GR" dirty="0" err="1"/>
              <a:t>Allegheny</a:t>
            </a:r>
            <a:r>
              <a:rPr lang="el-GR" dirty="0"/>
              <a:t> κατά A.C.L.U., 3 Ιουλίου 1989). Δεν απαγορεύεται όμως να τοποθετηθεί η φάτνη εντός δημόσιου πάρκου όπου μπορεί να συνυπάρχει με άλλα σύμβολα των Χριστουγέννων ή διακοσμήσεις μη συνδεόμενες με το χριστιανισμό (</a:t>
            </a:r>
            <a:r>
              <a:rPr lang="el-GR" dirty="0" err="1"/>
              <a:t>Lynch</a:t>
            </a:r>
            <a:r>
              <a:rPr lang="el-GR" dirty="0"/>
              <a:t> κατά </a:t>
            </a:r>
            <a:r>
              <a:rPr lang="el-GR" dirty="0" err="1"/>
              <a:t>Donnelly</a:t>
            </a:r>
            <a:r>
              <a:rPr lang="el-GR" dirty="0"/>
              <a:t>, 5 Μαρτίου 1984). Άλλη πολεμική προκλήθηκε εξ αφορμής γλυπτών σε δημόσιους χώρους όπου εμφανίζονται οι δέκα εντολές, πρώτο νομοθετικό κείμενο της ιουδαϊκής-χριστιανικής παράδοσης. Και εδώ πάλι η νομολογία του </a:t>
            </a:r>
            <a:r>
              <a:rPr lang="el-GR" dirty="0" err="1"/>
              <a:t>Ανωτάτου</a:t>
            </a:r>
            <a:r>
              <a:rPr lang="el-GR" dirty="0"/>
              <a:t> Δικαστηρίου είναι θολή. Εντός δικαστικού μεγάρου, η τοποθέτηση γλυπτού μεγάλων διαστάσεων με παράσταση σχετική με τις δέκα εντολές δεν επιτρέπεται εφόσον το κτήριο κυριαρχείται από το γλυπτό αυτό (</a:t>
            </a:r>
            <a:r>
              <a:rPr lang="el-GR" dirty="0" err="1"/>
              <a:t>McCreary</a:t>
            </a:r>
            <a:r>
              <a:rPr lang="el-GR" dirty="0"/>
              <a:t> </a:t>
            </a:r>
            <a:r>
              <a:rPr lang="el-GR" dirty="0" err="1"/>
              <a:t>County</a:t>
            </a:r>
            <a:r>
              <a:rPr lang="el-GR" dirty="0"/>
              <a:t> κατά A.C.L.U., 27 Ιουνίου 2005). Αλλά μπορεί να τοποθετηθεί ένα τέτοιο γλυπτό σε υπαίθριο δημόσιο χώρο ως παράσταση συνδεόμενη με μια από τις πολλές νομοθετικές παραδόσεις της χώρας (</a:t>
            </a:r>
            <a:r>
              <a:rPr lang="el-GR" dirty="0" err="1"/>
              <a:t>Van</a:t>
            </a:r>
            <a:r>
              <a:rPr lang="el-GR" dirty="0"/>
              <a:t> </a:t>
            </a:r>
            <a:r>
              <a:rPr lang="el-GR" dirty="0" err="1"/>
              <a:t>Orden</a:t>
            </a:r>
            <a:r>
              <a:rPr lang="el-GR" dirty="0"/>
              <a:t> κατά </a:t>
            </a:r>
            <a:r>
              <a:rPr lang="el-GR" dirty="0" err="1"/>
              <a:t>Perry</a:t>
            </a:r>
            <a:r>
              <a:rPr lang="el-GR" dirty="0"/>
              <a:t>, 27 Ιουνίου 2005). </a:t>
            </a:r>
            <a:endParaRPr lang="en-US" dirty="0"/>
          </a:p>
        </p:txBody>
      </p:sp>
    </p:spTree>
    <p:extLst>
      <p:ext uri="{BB962C8B-B14F-4D97-AF65-F5344CB8AC3E}">
        <p14:creationId xmlns:p14="http://schemas.microsoft.com/office/powerpoint/2010/main" val="40857212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CBE1D5-E545-4324-BFCD-3AD43D39E244}"/>
              </a:ext>
            </a:extLst>
          </p:cNvPr>
          <p:cNvSpPr>
            <a:spLocks noGrp="1"/>
          </p:cNvSpPr>
          <p:nvPr>
            <p:ph type="title"/>
          </p:nvPr>
        </p:nvSpPr>
        <p:spPr/>
        <p:txBody>
          <a:bodyPr>
            <a:normAutofit fontScale="90000"/>
          </a:bodyPr>
          <a:lstStyle/>
          <a:p>
            <a:r>
              <a:rPr lang="el-GR" dirty="0"/>
              <a:t>Η διακοπή της κύησης με απόφαση της κυοφορούσας, </a:t>
            </a:r>
            <a:r>
              <a:rPr lang="el-GR" dirty="0" err="1"/>
              <a:t>Roe</a:t>
            </a:r>
            <a:r>
              <a:rPr lang="el-GR" dirty="0"/>
              <a:t> κατά </a:t>
            </a:r>
            <a:r>
              <a:rPr lang="el-GR" dirty="0" err="1"/>
              <a:t>Wade</a:t>
            </a:r>
            <a:r>
              <a:rPr lang="el-GR" dirty="0"/>
              <a:t> 22 Ιανουαρίου 1973</a:t>
            </a:r>
            <a:endParaRPr lang="en-US" dirty="0"/>
          </a:p>
        </p:txBody>
      </p:sp>
      <p:sp>
        <p:nvSpPr>
          <p:cNvPr id="3" name="Θέση περιεχομένου 2">
            <a:extLst>
              <a:ext uri="{FF2B5EF4-FFF2-40B4-BE49-F238E27FC236}">
                <a16:creationId xmlns:a16="http://schemas.microsoft.com/office/drawing/2014/main" id="{AD51A9D6-78EC-4145-AE25-0186E87B85D6}"/>
              </a:ext>
            </a:extLst>
          </p:cNvPr>
          <p:cNvSpPr>
            <a:spLocks noGrp="1"/>
          </p:cNvSpPr>
          <p:nvPr>
            <p:ph idx="1"/>
          </p:nvPr>
        </p:nvSpPr>
        <p:spPr/>
        <p:txBody>
          <a:bodyPr/>
          <a:lstStyle/>
          <a:p>
            <a:r>
              <a:rPr lang="el-GR" dirty="0"/>
              <a:t>Στην προκειμένη περίπτωση η έγκυος γυναίκα </a:t>
            </a:r>
            <a:r>
              <a:rPr lang="el-GR" dirty="0" err="1"/>
              <a:t>Roe</a:t>
            </a:r>
            <a:r>
              <a:rPr lang="el-GR" dirty="0"/>
              <a:t>, ηλικίας είκοσι ετών, κάτοικος της πολιτείας του Τέξας επεδίωξε να διακόψει την εγκυμοσύνη της. Δεδομένου ότι ήταν ανύπαντρη θα ήταν υποχρεωμένη να δώσει το παιδί της για υιοθεσία, σύμφωνα με τη νομοθεσία της πολιτείας του Τέξας, που απαγόρευε την τεχνητή διακοπή της κυήσεως με εξαίρεση την περίπτωση που συντρέχει κίνδυνος της ζωής της μητέρας. Το μωρό αυτό (το οποίο είχε ήδη</a:t>
            </a:r>
            <a:endParaRPr lang="en-US" dirty="0"/>
          </a:p>
        </p:txBody>
      </p:sp>
    </p:spTree>
    <p:extLst>
      <p:ext uri="{BB962C8B-B14F-4D97-AF65-F5344CB8AC3E}">
        <p14:creationId xmlns:p14="http://schemas.microsoft.com/office/powerpoint/2010/main" val="8897971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F4BA77-F7F8-4C0C-A37C-4B57DFCD21C6}"/>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9B5CE40F-CF34-4F4C-8789-2334775F5F7C}"/>
              </a:ext>
            </a:extLst>
          </p:cNvPr>
          <p:cNvSpPr>
            <a:spLocks noGrp="1"/>
          </p:cNvSpPr>
          <p:nvPr>
            <p:ph idx="1"/>
          </p:nvPr>
        </p:nvSpPr>
        <p:spPr/>
        <p:txBody>
          <a:bodyPr>
            <a:normAutofit fontScale="62500" lnSpcReduction="20000"/>
          </a:bodyPr>
          <a:lstStyle/>
          <a:p>
            <a:pPr marL="0" indent="0">
              <a:buNone/>
            </a:pPr>
            <a:r>
              <a:rPr lang="el-GR" dirty="0"/>
              <a:t>γεννηθεί, όταν εκδόθηκε η απόφαση του </a:t>
            </a:r>
            <a:r>
              <a:rPr lang="el-GR" dirty="0" err="1"/>
              <a:t>Ανωτάτου</a:t>
            </a:r>
            <a:r>
              <a:rPr lang="el-GR" dirty="0"/>
              <a:t> Δικαστηρίου) ήταν το τρίτο μωρό που η </a:t>
            </a:r>
            <a:r>
              <a:rPr lang="el-GR" dirty="0" err="1"/>
              <a:t>Roe</a:t>
            </a:r>
            <a:r>
              <a:rPr lang="el-GR" dirty="0"/>
              <a:t> έδινε για υιοθεσία. Η </a:t>
            </a:r>
            <a:r>
              <a:rPr lang="el-GR" dirty="0" err="1"/>
              <a:t>Roe</a:t>
            </a:r>
            <a:r>
              <a:rPr lang="el-GR" dirty="0"/>
              <a:t> </a:t>
            </a:r>
            <a:r>
              <a:rPr lang="el-GR" dirty="0" err="1"/>
              <a:t>προσέβαλε</a:t>
            </a:r>
            <a:r>
              <a:rPr lang="el-GR" dirty="0"/>
              <a:t> τη συνταγματικότητα των ποινικών διατάξεων της πολιτείας του Τέξας, οι οποίες απαγόρευαν τη διακοπή της κυήσεως με εξαίρεση όταν τίθεται εν </a:t>
            </a:r>
            <a:r>
              <a:rPr lang="el-GR" dirty="0" err="1"/>
              <a:t>κινδύνω</a:t>
            </a:r>
            <a:r>
              <a:rPr lang="el-GR" dirty="0"/>
              <a:t> η ζωή της μητέρας. Όταν έμεινε έγκυος στο τρίτο παιδί της αναζήτησε τρόπο να το αποβάλει, αλλά δεν διέθετε τα μέσα για να μεταβεί σε άλλη πολιτεία, στην οποία επιτρέπονταν οι αμβλώσεις. Υπέβαλε δύο αιτήματα ενώπιον του Δικαστηρίου του Τέξας, ένα αναγνωριστικό ότι η απαγόρευση των αμβλώσεων στην πολιτεία του Τέξας είναι αντισυνταγματική, καθώς είναι αντίθετη με το δικαίωμα στην ιδιωτική ζωή που κατοχυρώνει η 14η Τροποποίηση του Αμερικανικού Συντάγματος και ένα διαπλαστικό να διαταχθεί η διωκτική αρχή να μην αναλάβει ή μετά τη διακοπή της κυήσεως να διακόψει κάθε ποινική δίωξη εις βάρος της. Το Δικαστήριο του Τέξας δεν ικανοποίησε τα αιτήματά της και η υπόθεση ήχθη στο Ανώτατο Δικαστήριο. Η προσφεύγουσα </a:t>
            </a:r>
            <a:r>
              <a:rPr lang="el-GR" dirty="0" err="1"/>
              <a:t>προέβαλε</a:t>
            </a:r>
            <a:r>
              <a:rPr lang="el-GR" dirty="0"/>
              <a:t> ενώπιον του </a:t>
            </a:r>
            <a:r>
              <a:rPr lang="el-GR" dirty="0" err="1"/>
              <a:t>Ανωτάτου</a:t>
            </a:r>
            <a:r>
              <a:rPr lang="el-GR" dirty="0"/>
              <a:t> Δικαστηρίου ότι το δικαίωμά της στην ιδιωτική ζωή ήταν απόλυτο και δεν μπορούσε να υποβληθεί σε περιορισμούς ή διαρρυθμίσεις προς ικανοποίηση άλλων δικαιωμάτων ή συμφερόντων. Η απαγόρευση διακοπής μιας ανεπιθύμητης εγκυμοσύνης της περιόριζε, κατά τους ισχυρισμούς της, το δικαίωμά της να διαθέσει το σώμα της, όπως αυτή έκρινε παρεμβαίνοντας καίρια στην ιδιωτική και οικογενειακή ζωή της. Η ανεπιθύμητη εγκυμοσύνη και η επικείμενη γέννηση ενός παιδιού που δεν το επιθυμούσε η ίδια της προκαλούσαν ψυχολογική αναστάτωση, οικονομική αβεβαιότητα, ανατροπή των δεδομένων της προσωπικής της ζωής. Σύμφωνα με τους ισχυρισμούς της, η υπεράσπιση μιας ηθικής αντιλήψεως για την ανθρώπινη ζωή ή για το χρονικό σημείο που αρχίζει να υπάρχει ο άνθρωπος δεν είναι επαρκείς λόγοι σε μια κοινωνία που δεν έχουν όλοι τις ίδιες πεποιθήσεις για την έναρξη της ζωής, ώστε να παρέμβει ο νομοθέτης στο όνομα της ηθικής περιορίζοντας μια συνταγματικώς κατοχυρωμένη ελευθερία. </a:t>
            </a:r>
            <a:endParaRPr lang="en-US" dirty="0"/>
          </a:p>
        </p:txBody>
      </p:sp>
    </p:spTree>
    <p:extLst>
      <p:ext uri="{BB962C8B-B14F-4D97-AF65-F5344CB8AC3E}">
        <p14:creationId xmlns:p14="http://schemas.microsoft.com/office/powerpoint/2010/main" val="4045320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5DE801-B876-4C5D-88FB-29721DF14B8C}"/>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C4458E04-3549-4A72-9216-C39973CE58F7}"/>
              </a:ext>
            </a:extLst>
          </p:cNvPr>
          <p:cNvSpPr>
            <a:spLocks noGrp="1"/>
          </p:cNvSpPr>
          <p:nvPr>
            <p:ph idx="1"/>
          </p:nvPr>
        </p:nvSpPr>
        <p:spPr/>
        <p:txBody>
          <a:bodyPr>
            <a:normAutofit fontScale="62500" lnSpcReduction="20000"/>
          </a:bodyPr>
          <a:lstStyle/>
          <a:p>
            <a:pPr marL="0" indent="0">
              <a:buNone/>
            </a:pPr>
            <a:r>
              <a:rPr lang="el-GR" dirty="0" err="1"/>
              <a:t>To</a:t>
            </a:r>
            <a:r>
              <a:rPr lang="el-GR" dirty="0"/>
              <a:t> </a:t>
            </a:r>
            <a:r>
              <a:rPr lang="el-GR" dirty="0" err="1"/>
              <a:t>Aνώτατο</a:t>
            </a:r>
            <a:r>
              <a:rPr lang="el-GR" dirty="0"/>
              <a:t> Δικαστήριο </a:t>
            </a:r>
            <a:r>
              <a:rPr lang="el-GR" dirty="0" err="1"/>
              <a:t>απεφάνθη</a:t>
            </a:r>
            <a:r>
              <a:rPr lang="el-GR" dirty="0"/>
              <a:t> με ψήφους επτά προς δύο ότι ο νόμος της πολιτείας του Τέξας που καθιστούσε την άμβλωση ως έγκλημα, εκτός αν είχε διαπραχθεί χάριν της προστασίας της ζωής της μητέρας, ήταν αντισυνταγματικός, με την αιτιολογία ότι αντίκειται στη ρήτρα περί ορθής απονομής της δικαιοσύνης (</a:t>
            </a:r>
            <a:r>
              <a:rPr lang="el-GR" dirty="0" err="1"/>
              <a:t>due</a:t>
            </a:r>
            <a:r>
              <a:rPr lang="el-GR" dirty="0"/>
              <a:t> </a:t>
            </a:r>
            <a:r>
              <a:rPr lang="el-GR" dirty="0" err="1"/>
              <a:t>process</a:t>
            </a:r>
            <a:r>
              <a:rPr lang="el-GR" dirty="0"/>
              <a:t> </a:t>
            </a:r>
            <a:r>
              <a:rPr lang="el-GR" dirty="0" err="1"/>
              <a:t>clause</a:t>
            </a:r>
            <a:r>
              <a:rPr lang="el-GR" dirty="0"/>
              <a:t>) της 5ης και 14ης Τροποποιήσεως του Αμερικανικού Συντάγματος, σύμφωνα με την οποία οι νόμοι πρέπει να είναι δίκαιοι και εύλογοι τόσο σε περιεχόμενο όσο κατά την εφαρμογή τους. Το Δικαστήριο προχώρησε ένα βήμα περαιτέρω ορίζοντας ότι οποιοσδήποτε πολιτειακός νόμος (πέραν δηλαδή της πολιτείας του Τέξας) απαγορεύει τις αμβλώσεις χάριν προστασίας του εμβρύου κατά τα δύο πρώτα τρίμηνα της εγκυμοσύνης είναι αντισυνταγματικός και ως εκ τούτου οι πολιτείες έχουν την εξουσία να απαγορεύουν τις αμβλώσεις μόνο στο τρίτο τρίμηνο της εγκυμοσύνης, τροποποιώντας με τον τρόπο αυτό με μια απόφαση τους νόμους όλων σχεδόν των πολιτειών. </a:t>
            </a:r>
            <a:r>
              <a:rPr lang="el-GR" dirty="0" err="1"/>
              <a:t>To</a:t>
            </a:r>
            <a:r>
              <a:rPr lang="el-GR" dirty="0"/>
              <a:t> Ανώτατο Δικαστήριο έκρινε ότι το δικαίωμα στην ιδιωτική ζωή της γυναίκας είναι τόσο ευρύ, ώστε να περιλαμβάνει την απόφαση της γυναίκας αναφορικά με το αν θα διακόψει την εγκυμοσύνη της ή όχι. Ωστόσο, απέρριψε την επιχειρηματολογία της προσφεύγουσας περί απολύτου χαρακτήρα του δικαιώματός της στην ιδιωτική ζωή, καθώς θεμιτά συμφέροντα της πολιτείας πρέπει να ληφθούν και αυτά υπ’ </a:t>
            </a:r>
            <a:r>
              <a:rPr lang="el-GR" dirty="0" err="1"/>
              <a:t>όψιν</a:t>
            </a:r>
            <a:r>
              <a:rPr lang="el-GR" dirty="0"/>
              <a:t>. Υπό αυτή την έννοια, το δικαίωμα στην ιδιωτική ζωή προστατεύει το δικαίωμα της γυναίκας να καθορίζει το σώμα της, με διαφορετική διατύπωση να αποφασίζει εάν θέλει αυτό που είναι μέσα της να αναπτυχθεί. Το δικαίωμα αυτό στην ιδιωτική ζωή δεν επεκτείνεται συνεπώς σε κάτι που είναι εκτός του σώματος της γυναίκας, και συνεπώς η γυναίκα δεν έχει το δικαίωμα να τερματίσει τη ζωή του ήδη γεννηθέντος τέκνου </a:t>
            </a:r>
            <a:r>
              <a:rPr lang="el-GR" dirty="0" err="1"/>
              <a:t>της.Η</a:t>
            </a:r>
            <a:r>
              <a:rPr lang="el-GR" dirty="0"/>
              <a:t> προστασία της ανθρώπινης ζωής αντιμετωπίζεται από το Δικαστήριο απλώς ως δημόσιο συμφέρον, στη βάση του </a:t>
            </a:r>
            <a:endParaRPr lang="en-US" dirty="0"/>
          </a:p>
        </p:txBody>
      </p:sp>
    </p:spTree>
    <p:extLst>
      <p:ext uri="{BB962C8B-B14F-4D97-AF65-F5344CB8AC3E}">
        <p14:creationId xmlns:p14="http://schemas.microsoft.com/office/powerpoint/2010/main" val="1195622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2C3F79-E7FB-4D6E-91B9-C671B34B7974}"/>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DF9A6A13-5BB4-497B-BB29-9787ACECBC64}"/>
              </a:ext>
            </a:extLst>
          </p:cNvPr>
          <p:cNvSpPr>
            <a:spLocks noGrp="1"/>
          </p:cNvSpPr>
          <p:nvPr>
            <p:ph idx="1"/>
          </p:nvPr>
        </p:nvSpPr>
        <p:spPr/>
        <p:txBody>
          <a:bodyPr>
            <a:normAutofit fontScale="70000" lnSpcReduction="20000"/>
          </a:bodyPr>
          <a:lstStyle/>
          <a:p>
            <a:pPr marL="0" indent="0">
              <a:buNone/>
            </a:pPr>
            <a:r>
              <a:rPr lang="el-GR" dirty="0"/>
              <a:t>οποίου το Κράτος μπορεί να απαγορεύσει την τεχνητή διακοπή της κυήσεως από το χρονικό σημείο της βιωσιμότητας και μετά, εκτός εάν είναι αναγκαία για να προστατευθεί η ζωή ή η υγεία της μητέρας. Το Δικαστήριο έκρινε ότι έως τους τρεις πρώτους μήνες της εγκυμοσύνης η απόφαση για την άμβλωση πρέπει να επαφίεται στην κρίση του μαιευτήρα-γυναικολόγου που παρακολουθεί την έγκυο. Μετά από το πρώτο τρίμηνο η πολιτεία μπορεί να επιλέξει να ρυθμίσει τη διαδικασία της τεχνητής διακοπής της κυήσεως κατά τρόπο συνδεόμενο με την υγεία της μητέρας. Τέλος, στο τελευταίο τρίμηνο, στάδιο που έπεται της βιωσιμότητας, η πολιτεία μπορεί προκειμένου να κατοχυρώσει το συμφέρον της στη δυνητικότητα της ανθρώπινης ζωής να ρυθμίσει, αλλά και να απαγορεύσει την άμβλωση, εκτός εάν αυτή κρίνεται απαραίτητη για την προάσπιση της ζωής ή της υγείας της </a:t>
            </a:r>
            <a:r>
              <a:rPr lang="el-GR" dirty="0" err="1"/>
              <a:t>μητέρας.Εν</a:t>
            </a:r>
            <a:r>
              <a:rPr lang="el-GR" dirty="0"/>
              <a:t> ολίγοις, το Ανώτατο Δικαστήριο έκρινε ότι το κράτος έχει δικαιολογημένο συμφέρον να ρυθμίσει τις αμβλώσεις, σεβόμενο όμως το ατομικό δικαίωμα αναπαραγωγής. Το γεγονός ότι η εν λόγω διάκριση ανά τρίμηνο μπορεί να είναι αυθαίρετη δεν σημαίνει πάντως ότι δεν είναι θεμιτή. </a:t>
            </a:r>
            <a:r>
              <a:rPr lang="el-GR" dirty="0" err="1"/>
              <a:t>Kατά</a:t>
            </a:r>
            <a:r>
              <a:rPr lang="el-GR" dirty="0"/>
              <a:t> την απόφαση, κρίσιμο δεν είναι αν το έμβρυο αποτελεί πρόσωπο, αλλά αν το κράτος έχει δικαιολογημένο ενδιαφέρον να ρυθμίσει ή να απαγορεύσει τις αμβλώσεις. Το συμπέρασμα της αποφάσεως είναι ότι στο ζήτημα των αμβλώσεων η πολιτεία οφείλει να προασπίσει ορισμένα θετικά συμφέροντά της. Τα συμφέροντα αυτά δεν συνίστανται στην προστασία του γάμου από τη διευκόλυνση των εξωσυζυγικών σχέσεων μέσω των αμβλώσεων ούτε στην προστασία της ζωής του εμβρύου ως προσώπου εξομοιωμένου </a:t>
            </a:r>
            <a:r>
              <a:rPr lang="el-GR" dirty="0" err="1"/>
              <a:t>καθ’όλα</a:t>
            </a:r>
            <a:r>
              <a:rPr lang="el-GR" dirty="0"/>
              <a:t> με άνθρωπο, κάτι που δέχονται ορισμένες θρησκείες, αλλά δεν προκύπτει από το Σύνταγμα. Τα συμφέροντα</a:t>
            </a:r>
            <a:endParaRPr lang="en-US" dirty="0"/>
          </a:p>
        </p:txBody>
      </p:sp>
    </p:spTree>
    <p:extLst>
      <p:ext uri="{BB962C8B-B14F-4D97-AF65-F5344CB8AC3E}">
        <p14:creationId xmlns:p14="http://schemas.microsoft.com/office/powerpoint/2010/main" val="2974464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CEE784-205D-4737-AC37-D2D57F2C03D2}"/>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EB5AB4EE-B9DB-4585-AEB2-6D9EE8A2CD8B}"/>
              </a:ext>
            </a:extLst>
          </p:cNvPr>
          <p:cNvSpPr>
            <a:spLocks noGrp="1"/>
          </p:cNvSpPr>
          <p:nvPr>
            <p:ph idx="1"/>
          </p:nvPr>
        </p:nvSpPr>
        <p:spPr/>
        <p:txBody>
          <a:bodyPr>
            <a:normAutofit fontScale="92500" lnSpcReduction="20000"/>
          </a:bodyPr>
          <a:lstStyle/>
          <a:p>
            <a:pPr marL="0" indent="0">
              <a:buNone/>
            </a:pPr>
            <a:r>
              <a:rPr lang="el-GR" dirty="0"/>
              <a:t>που επιδιώκει να προασπίσει η πολιτεία είναι πρώτον η υγεία της </a:t>
            </a:r>
            <a:r>
              <a:rPr lang="el-GR" dirty="0" err="1"/>
              <a:t>κυοφορούσης</a:t>
            </a:r>
            <a:r>
              <a:rPr lang="el-GR" dirty="0"/>
              <a:t> που επιθυμεί να διακόψει την εγκυμοσύνη της, δεύτερον η ακεραιότητα του ιατρικού επαγγέλματος, καθώς η ιατρική επέμβαση δεν πρέπει να ασκείται χωρίς προϋποθέσεις και εγγυήσεις υπέρ του ιατρού που την αναλαμβάνει και χωρίς κανόνες που εξασφαλίζουν την τήρηση της ιατρικής δεοντολογίας και τρίτον η προστασία της ζωής πριν από τη γέννηση.368 Το Δικαστήριο τοποθετεί όλα τα εμπλεκόμενα συμφέροντα σε μια κλίμακα εννιά μηνών παρατηρώντας ότι η ένταση του ενός που είναι πολύ ισχυρή στην αρχή βαίνει μειούμενη με την αντίστοιχη ισχυροποίηση της εντάσεως του άλλου. Ως εκ τούτου, τα συμφέροντα της </a:t>
            </a:r>
            <a:r>
              <a:rPr lang="el-GR" dirty="0" err="1"/>
              <a:t>κυοφορούσης</a:t>
            </a:r>
            <a:r>
              <a:rPr lang="el-GR" dirty="0"/>
              <a:t> είναι πολύ ισχυρά κατά το πρώτο διάστημα της εγκυμοσύνης, ενώ το συμφέρον του κυοφορούμενου ισχυροποιείται όσο ολοκληρώνεται η κύηση. Περαιτέρω, τα συμφέροντα υγείας της </a:t>
            </a:r>
            <a:r>
              <a:rPr lang="el-GR" dirty="0" err="1"/>
              <a:t>κυοφορούσης</a:t>
            </a:r>
            <a:r>
              <a:rPr lang="el-GR" dirty="0"/>
              <a:t> και προστασίας ακεραιότητας του ιατρικού επαγγέλματος χρήζουν μεγαλύτερης προσοχής και λεπτομερέστερης ρυθμίσεως όσο προχωρεί η εγκυμοσύνη. </a:t>
            </a:r>
            <a:endParaRPr lang="en-US" dirty="0"/>
          </a:p>
        </p:txBody>
      </p:sp>
    </p:spTree>
    <p:extLst>
      <p:ext uri="{BB962C8B-B14F-4D97-AF65-F5344CB8AC3E}">
        <p14:creationId xmlns:p14="http://schemas.microsoft.com/office/powerpoint/2010/main" val="35585399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0F95DD-E239-4174-93E9-73FBBF03FFF0}"/>
              </a:ext>
            </a:extLst>
          </p:cNvPr>
          <p:cNvSpPr>
            <a:spLocks noGrp="1"/>
          </p:cNvSpPr>
          <p:nvPr>
            <p:ph type="title"/>
          </p:nvPr>
        </p:nvSpPr>
        <p:spPr/>
        <p:txBody>
          <a:bodyPr>
            <a:normAutofit fontScale="90000"/>
          </a:bodyPr>
          <a:lstStyle/>
          <a:p>
            <a:r>
              <a:rPr lang="el-GR" dirty="0"/>
              <a:t>Η ευλογία από ιερέα της συνεδρίασης κοινοβουλευτικού σώματος, </a:t>
            </a:r>
            <a:r>
              <a:rPr lang="el-GR" dirty="0" err="1"/>
              <a:t>Marsh</a:t>
            </a:r>
            <a:r>
              <a:rPr lang="el-GR" dirty="0"/>
              <a:t> κατά </a:t>
            </a:r>
            <a:r>
              <a:rPr lang="el-GR" dirty="0" err="1"/>
              <a:t>Chambers</a:t>
            </a:r>
            <a:r>
              <a:rPr lang="el-GR" dirty="0"/>
              <a:t> 5 Ιουλίου 1983 </a:t>
            </a:r>
            <a:endParaRPr lang="en-US" dirty="0"/>
          </a:p>
        </p:txBody>
      </p:sp>
      <p:sp>
        <p:nvSpPr>
          <p:cNvPr id="3" name="Θέση περιεχομένου 2">
            <a:extLst>
              <a:ext uri="{FF2B5EF4-FFF2-40B4-BE49-F238E27FC236}">
                <a16:creationId xmlns:a16="http://schemas.microsoft.com/office/drawing/2014/main" id="{16DDDC4C-FA07-4E8B-9578-6B6AB9AB30AD}"/>
              </a:ext>
            </a:extLst>
          </p:cNvPr>
          <p:cNvSpPr>
            <a:spLocks noGrp="1"/>
          </p:cNvSpPr>
          <p:nvPr>
            <p:ph idx="1"/>
          </p:nvPr>
        </p:nvSpPr>
        <p:spPr/>
        <p:txBody>
          <a:bodyPr>
            <a:normAutofit fontScale="62500" lnSpcReduction="20000"/>
          </a:bodyPr>
          <a:lstStyle/>
          <a:p>
            <a:pPr marL="0" indent="0">
              <a:buNone/>
            </a:pPr>
            <a:r>
              <a:rPr lang="el-GR" dirty="0"/>
              <a:t>Το νομοθετικό σώμα της Πολιτείας </a:t>
            </a:r>
            <a:r>
              <a:rPr lang="el-GR" dirty="0" err="1"/>
              <a:t>Νεμπράσκα</a:t>
            </a:r>
            <a:r>
              <a:rPr lang="el-GR" dirty="0"/>
              <a:t> ξεκινούσε τις καθημερινές εργασίες του με την ανάγνωση μιας προσευχής από ιερέα που πληρωνόταν γι' αυτό με δημόσιο χρήμα. Επί δεκαέξι χρόνια είχε υπηρετήσει ως ιερέας του κοινοβουλίου ο ίδιος εφημέριος που ανήκε σε </a:t>
            </a:r>
            <a:r>
              <a:rPr lang="el-GR" dirty="0" err="1"/>
              <a:t>μεταρρυθμένο</a:t>
            </a:r>
            <a:r>
              <a:rPr lang="el-GR" dirty="0"/>
              <a:t> χριστιανικό δόγμα και </a:t>
            </a:r>
            <a:r>
              <a:rPr lang="el-GR" dirty="0" err="1"/>
              <a:t>ανέγνωζε</a:t>
            </a:r>
            <a:r>
              <a:rPr lang="el-GR" dirty="0"/>
              <a:t> προσευχές με χριστιανικό περιεχόμενο. Η πρακτική αυτή, όταν προέκυψε η διαφορά που δικάστηκε από το Ανώτατο Δικαστήριο, διαρκούσε ήδη επί ένα αιώνα. Ένα μέλος του νομοθετικού σώματος, βρίσκοντας ότι η ανάγνωση χριστιανικών προσευχών από ιερέα που πληρωνόταν με δημόσιο χρήμα κατά την έναρξη των νομοθετικών εργασιών παραβίαζε τη ρήτρα του ομοσπονδιακού Συντάγματος που απαγόρευε την εγκαθίδρυση επίσημης θρησκείας, ζήτησε από το ομοσπονδιακό πρωτοδικείο να απαγορεύσει την προσευχή στο νομοθετικό σώμα αλλά και την πληρωμή του ιερέα από δημόσιο χρήμα. Το δικαστήριο τον δικαίωσε εν μέρει ως προς την πληρωμή του ιερέα διατάσσοντας να σταματήσει η πληρωμή του από το κοινοβούλιο. Το ομοσπονδιακό εφετείο στο οποίο ήχθη η υπόθεση, δέχθηκε συνολικά τις αιτιάσεις του βουλευτή κρίνοντας ότι η πρακτική της εκφώνησης προσευχής ήταν αντίθετη στη ρήτρα μη εγκαθίδρυσης επίσημης θρησκείας. Η υπόθεση κατόπιν τούτου ήχθη στο Ανώτατο Δικαστήριο των Ηνωμένων Πολιτειών το οποίο δέχθηκε να τη δικάσει. Υπήρχε μια ήδη καλά διαμορφωμένη νομολογία του Δικαστηρίου η οποία, αφ’ ενός μεν, επεξέτεινε τη ρήτρα και στις Πολιτείες και, αφ’ ετέρου, εφάρμοζε εξαιρετικώς αυστηρά κριτήρια προκειμένου να δεχθεί ότι κυβερνητική ανάμειξη σε θρησκευτικά ζητήματα ήταν σύμφωνη με το Σύνταγμα. Για να γίνει δεκτό κάτι τέτοιο το Ανώτατο Δικαστήριο απαιτούσε όπως η ανάμειξη δεν εμπνέεται από θρησκευτικό σκοπό, όπως δεν έχει αποτελέσματα προώθησης ή παρεμπόδισης μιας λατρείας και όπως δεν εμφανίζει την κρατική εξουσία να εμπλέκεται σε θρησκευτικά ζητήματα υποστηρίζοντας ένα θρήσκευμα. Με πλειοψηφία 6 προς 3, το Ανώτατο Δικαστήριο έκρινε, στην υπόθεση </a:t>
            </a:r>
            <a:r>
              <a:rPr lang="el-GR" dirty="0" err="1"/>
              <a:t>Marsh</a:t>
            </a:r>
            <a:r>
              <a:rPr lang="el-GR" dirty="0"/>
              <a:t> κατά </a:t>
            </a:r>
            <a:r>
              <a:rPr lang="el-GR" dirty="0" err="1"/>
              <a:t>Chambers</a:t>
            </a:r>
            <a:r>
              <a:rPr lang="el-GR" dirty="0"/>
              <a:t>, ότι δεν παραβίαζε το Σύνταγμα η πρακτική της προσευχής στο νομοθετικό σώμα της </a:t>
            </a:r>
            <a:r>
              <a:rPr lang="el-GR" dirty="0" err="1"/>
              <a:t>Νεμπράσκα</a:t>
            </a:r>
            <a:r>
              <a:rPr lang="el-GR" dirty="0"/>
              <a:t>.</a:t>
            </a:r>
            <a:endParaRPr lang="en-US" dirty="0"/>
          </a:p>
        </p:txBody>
      </p:sp>
    </p:spTree>
    <p:extLst>
      <p:ext uri="{BB962C8B-B14F-4D97-AF65-F5344CB8AC3E}">
        <p14:creationId xmlns:p14="http://schemas.microsoft.com/office/powerpoint/2010/main" val="16774385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0F469D-0B14-44F9-B879-C0F6BDB7F22E}"/>
              </a:ext>
            </a:extLst>
          </p:cNvPr>
          <p:cNvSpPr>
            <a:spLocks noGrp="1"/>
          </p:cNvSpPr>
          <p:nvPr>
            <p:ph type="title"/>
          </p:nvPr>
        </p:nvSpPr>
        <p:spPr/>
        <p:txBody>
          <a:bodyPr>
            <a:normAutofit fontScale="90000"/>
          </a:bodyPr>
          <a:lstStyle/>
          <a:p>
            <a:r>
              <a:rPr lang="el-GR" dirty="0"/>
              <a:t>Η βεβήλωση της σημαίας των Ηνωμένων Πολιτειών, Τέξας κατά Johnson 21 Ιουνίου 1989</a:t>
            </a:r>
            <a:endParaRPr lang="en-US" dirty="0"/>
          </a:p>
        </p:txBody>
      </p:sp>
      <p:sp>
        <p:nvSpPr>
          <p:cNvPr id="3" name="Θέση περιεχομένου 2">
            <a:extLst>
              <a:ext uri="{FF2B5EF4-FFF2-40B4-BE49-F238E27FC236}">
                <a16:creationId xmlns:a16="http://schemas.microsoft.com/office/drawing/2014/main" id="{04333BA0-1CE4-413B-9CC9-E27EDBA53625}"/>
              </a:ext>
            </a:extLst>
          </p:cNvPr>
          <p:cNvSpPr>
            <a:spLocks noGrp="1"/>
          </p:cNvSpPr>
          <p:nvPr>
            <p:ph idx="1"/>
          </p:nvPr>
        </p:nvSpPr>
        <p:spPr/>
        <p:txBody>
          <a:bodyPr>
            <a:normAutofit fontScale="47500" lnSpcReduction="20000"/>
          </a:bodyPr>
          <a:lstStyle/>
          <a:p>
            <a:pPr marL="0" indent="0">
              <a:buNone/>
            </a:pPr>
            <a:r>
              <a:rPr lang="el-GR" dirty="0"/>
              <a:t>Το 1984 οργανώθηκε στο Ντάλας του Τέξας από το Ρεπουμπλικανικό Κόμμα των Ηνωμένων Πολιτειών η εθνική συνέλευση του Κόμματος με την οποία ο </a:t>
            </a:r>
            <a:r>
              <a:rPr lang="el-GR" dirty="0" err="1"/>
              <a:t>Ronald</a:t>
            </a:r>
            <a:r>
              <a:rPr lang="el-GR" dirty="0"/>
              <a:t> </a:t>
            </a:r>
            <a:r>
              <a:rPr lang="el-GR" dirty="0" err="1"/>
              <a:t>Reagan</a:t>
            </a:r>
            <a:r>
              <a:rPr lang="el-GR" dirty="0"/>
              <a:t>, Πρόεδρος των Ηνωμένων Πολιτειών από το 1981, ορίσθηκε ως ο υποψήφιος του Κόμματος για μια δεύτερη προεδρική θητεία. Ο Πρόεδρος είχε εξαγγείλει μια πολιτική μαζικού πυρηνικού </a:t>
            </a:r>
            <a:r>
              <a:rPr lang="el-GR" dirty="0" err="1"/>
              <a:t>επανεξοπλισμού</a:t>
            </a:r>
            <a:r>
              <a:rPr lang="el-GR" dirty="0"/>
              <a:t> της χώρας που εκλαμβανόταν από τους φιλειρηνιστές ως νέα επικίνδυνη πορεία για ένα πυρηνικό ολοκαύτωμα. Η διαδήλωση στο Ντάλας κινήθηκε μέσω των βασικών οδών της πόλεως με στάσεις σε ορισμένα </a:t>
            </a:r>
            <a:r>
              <a:rPr lang="el-GR" dirty="0" err="1"/>
              <a:t>στοχευμένα</a:t>
            </a:r>
            <a:r>
              <a:rPr lang="el-GR" dirty="0"/>
              <a:t> κτήρια. Μερικοί διαδηλωτές έγραφαν συνθήματα σε </a:t>
            </a:r>
            <a:r>
              <a:rPr lang="el-GR" dirty="0" err="1"/>
              <a:t>τoίχους</a:t>
            </a:r>
            <a:r>
              <a:rPr lang="el-GR" dirty="0"/>
              <a:t> και άλλοι αναποδογύριζαν δημοτικές γλάστρες με φυτά. Ο Χ ήταν μαζί τους αλλά δεν έλαβε μέρος σε τέτοιες δραστηριότητες. Ένας διαδηλωτής του έδωσε σε κάποια στιγμή μια αμερικανική σημαία που είχε ξεκρεμάσει από δημόσιο κτήριο. Μπροστά στο Δημαρχείο ο Χ περιέβρεξε τη σημαία με κηροζίνη και της άναψε φωτιά. Όταν η σημαία καίγονταν οι διαδηλωτές φώναζαν: «Αμερική, με το κόκκινο, το λευκό και το μπλε, φτύνουμε επάνω σου». Ένας μάρτυρας, όταν έφυγαν οι διαδηλωτές, </a:t>
            </a:r>
            <a:r>
              <a:rPr lang="el-GR" dirty="0" err="1"/>
              <a:t>περισυνέλεξε</a:t>
            </a:r>
            <a:r>
              <a:rPr lang="el-GR" dirty="0"/>
              <a:t> ό,τι είχε απομείνει από τη σημαία και την έθαψε με σεβασμό. Κανείς δεν έπαθε τίποτα ούτε κινδύνευσε να πάθει. Μερικοί αυτόπτες μάρτυρες κατέθεσαν ότι αισθάνθηκαν βαθύτατα προσβεβλημένοι από την προσβολή της σημαίας. Ο Χ κρίθηκε ένοχος για βεβήλωση της αμερικανικής σημαίας, ένα ειδικό αδίκημα, και καταδικάσθηκε σε ένα χρόνο φυλάκιση και 2.000 δολάρια χρηματικό πρόστιμο. Η καταδίκη του όμως ανετράπη από το ποινικό εφετείο του Τέξας που έκρινε ότι η συμπεριφορά του Χ αποτελούσε «συμβολικό λόγο» και ως τέτοια υπαγόταν στην κατοχύρωση της ελευθερίας του λόγου που θεσπίζεται με την 1η Τροποποίηση. Το Ανώτατο Δικαστήριο, ύστερα από προσφυγή </a:t>
            </a:r>
            <a:r>
              <a:rPr lang="el-GR" dirty="0" err="1"/>
              <a:t>ενώπιόν</a:t>
            </a:r>
            <a:r>
              <a:rPr lang="el-GR" dirty="0"/>
              <a:t> του της Πολιτείας, δέχθηκε να δικάσει την υπόθεση αναγνωρίζοντας την πρωτοτυπία της. </a:t>
            </a:r>
          </a:p>
          <a:p>
            <a:pPr marL="0" indent="0">
              <a:buNone/>
            </a:pPr>
            <a:r>
              <a:rPr lang="el-GR" dirty="0"/>
              <a:t>Η απόφαση του </a:t>
            </a:r>
            <a:r>
              <a:rPr lang="el-GR" dirty="0" err="1"/>
              <a:t>Ανωτάτου</a:t>
            </a:r>
            <a:r>
              <a:rPr lang="el-GR" dirty="0"/>
              <a:t> Δικαστηρίου εκδόθηκε σε μια περίοδο δραματικών εξελίξεων στην παγκόσμια σκηνή. Είχε προηγηθεί, λίγες εβδομάδες μόλις, η αιματηρή καταστολή των διαδηλώσεων στην κινεζική πρωτεύουσα, όπου οι φοιτητές ζητούσαν περισσότερες ελευθερίες, ενώ, όταν εκδιδόταν η απόφαση, η Πολωνία, υπό κομμουνιστικό καθεστώς επί δεκαετίες, βρισκόταν στη μεταβατική φάση προς το κοινοβουλευτικό πολίτευμα. Λίγους μήνες μετά, από τον Οκτώβριο του 1989, το ένα μετά το άλλο τα καθεστώτα των λαϊκών δημοκρατιών της Ανατολικής Ευρώπης κατέρρεαν και δυο χρόνια αργότερα διαλυόταν η Σοβιετική Ένωση. Η Αμερική, ύστερα από την ταπείνωση της ήττας στο Βιετνάμ και της μακρόχρονης ομηρίας των διπλωματικών της υπαλλήλων στο Ιράν, κέρδιζε τον ψυχρό πόλεμο. Σ’ αυτήν την περίοδο, η έναρξη της οποίας σηματοδοτούνταν τον Ιούνιο του 1989, η πλειοψηφία του </a:t>
            </a:r>
            <a:r>
              <a:rPr lang="el-GR" dirty="0" err="1"/>
              <a:t>Ανωτάτου</a:t>
            </a:r>
            <a:r>
              <a:rPr lang="el-GR" dirty="0"/>
              <a:t> Δικαστηρίου διακηρύσσει ότι η ανοχή στο κάψιμο της σημαίας του Έθνους από διαδηλωτές είναι επιβεβαίωση των αξιών που ενσωματώνονται σ’ αυτήν. Δεν βεβηλώνεται συνεπώς η αμερικανική σημαία όταν την καίνε διαδηλωτές με εχθρότητα προς αυτήν. Αντιθέτως επιβεβαιώνεται ως σύμβολο της ελευθερίας.</a:t>
            </a:r>
            <a:endParaRPr lang="en-US" dirty="0"/>
          </a:p>
        </p:txBody>
      </p:sp>
    </p:spTree>
    <p:extLst>
      <p:ext uri="{BB962C8B-B14F-4D97-AF65-F5344CB8AC3E}">
        <p14:creationId xmlns:p14="http://schemas.microsoft.com/office/powerpoint/2010/main" val="35798441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878FAC-4393-4B78-8305-5A0DE2CE950B}"/>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51FDE23E-5A87-4A26-AFE5-EEB3EB23766B}"/>
              </a:ext>
            </a:extLst>
          </p:cNvPr>
          <p:cNvSpPr>
            <a:spLocks noGrp="1"/>
          </p:cNvSpPr>
          <p:nvPr>
            <p:ph idx="1"/>
          </p:nvPr>
        </p:nvSpPr>
        <p:spPr/>
        <p:txBody>
          <a:bodyPr>
            <a:normAutofit fontScale="62500" lnSpcReduction="20000"/>
          </a:bodyPr>
          <a:lstStyle/>
          <a:p>
            <a:r>
              <a:rPr lang="el-GR" dirty="0"/>
              <a:t>Το Ανώτατο Δικαστήριο υπενθύμισε στην απόφασή του ότι ως «λόγος» κατά την 1η Τροποποίηση δεν προστατεύονται μόνον οι ομιλίες ή τα γραπτά κείμενα, αλλά και πράξεις δια των οποίων εκπέμπεται ένα μήνυμα </a:t>
            </a:r>
            <a:r>
              <a:rPr lang="el-GR" dirty="0" err="1"/>
              <a:t>εξομοιούμενο</a:t>
            </a:r>
            <a:r>
              <a:rPr lang="el-GR" dirty="0"/>
              <a:t> προς λόγο. Υπό την έννοια αυτή, μια ενδυμασία ή μια καθιστική διαδήλωση είναι «λόγος» προστατευόμενος από την 1η Τροποποίηση. Εξ άλλου, υπενθύμισε το Δικαστήριο, η 1η Τροποποίηση δεν προστατεύει μόνον το λόγο που αρέσει ή που εμφανίζεται αδιάφορος, αλλά και τον προκλητικό λόγο, αυτόν που θίγει ή που εκλαμβάνεται ως επιθετικός. Για να </a:t>
            </a:r>
            <a:r>
              <a:rPr lang="el-GR" dirty="0" err="1"/>
              <a:t>ποινικοποιηθεί</a:t>
            </a:r>
            <a:r>
              <a:rPr lang="el-GR" dirty="0"/>
              <a:t> μια έκφραση, πρέπει είτε να μη υπάγεται ως έκφραση στην εμβέλεια της 1ης Τροποποίησης, όπως συμβαίνει με τη δυσφήμηση και την πορνογραφία, είτε το μέσο που τη διοχετεύει να θίγει τόσο καίρια δημόσια αγαθά, που να δικαιολογείται η καταστολή της εκφράσεως λόγω της επικινδυνότητας του μέσου που τη διακινεί. Το Δικαστήριο εξέτασε την υπόθεση υπό το φως των ως άνω δύο κριτηρίων. Υπό τα δεδομένα της υπόθεσης, το κάψιμο της σημαίας δεν προκάλεσε κάποιο κίνδυνο διασάλευσης της τάξης ή σωματικών βλαβών, όπως άλλωστε φάνηκε και από ό,τι επακολούθησε. Δεν μπορεί συνεπώς η Πολιτεία του Τέξας να προβάλει ότι υφίστατο επιτακτική ανάγκη απαγόρευσης μια τέτοιας ενέργειας εν όψει των υπαρκτών κινδύνων που εγκυμονούσε. Η ενέργεια του Χ ήταν έκφραση μιας συγκεκριμένης αντίληψης για την αμερικανική πολιτική, που η σημαία μπορεί να θεωρηθεί ότι εξέφραζε. Το κάψιμό της συνιστά απόρριψη της πολιτικής αυτής που είναι μεν προκλητική και υπερβολική, ως απόρριψη του συμβόλου ενός ολόκληρου Έθνους, αλλά αυτό περιλαμβάνεται στο χώρο της εκφράσεως που προστατεύεται συνταγματικά. Ο πατριωτισμός δεν επιβάλλεται με ποινές. Ο ίδιος ο Χ είχε δηλώσει προς υπεράσπισή του: «Η αμερικανική σημαία καιγόταν καθώς ο </a:t>
            </a:r>
            <a:r>
              <a:rPr lang="el-GR" dirty="0" err="1"/>
              <a:t>Ronald</a:t>
            </a:r>
            <a:r>
              <a:rPr lang="el-GR" dirty="0"/>
              <a:t> </a:t>
            </a:r>
            <a:r>
              <a:rPr lang="el-GR" dirty="0" err="1"/>
              <a:t>Reagan</a:t>
            </a:r>
            <a:r>
              <a:rPr lang="el-GR" dirty="0"/>
              <a:t> ορίζεται εκ νέου για υποψήφιος Πρόεδρος. Καμιά πιο δυνατή εκδήλωση συμβολικού λόγου, είτε συμφωνεί κανείς είτε όχι, δεν θα μπορούσε να γίνει εκείνη τη στιγμή. Ήταν μια αντιπαράθεση: είχαμε το νέο πατριωτισμό και το μη πατριωτισμό». </a:t>
            </a:r>
            <a:endParaRPr lang="en-US" dirty="0"/>
          </a:p>
        </p:txBody>
      </p:sp>
    </p:spTree>
    <p:extLst>
      <p:ext uri="{BB962C8B-B14F-4D97-AF65-F5344CB8AC3E}">
        <p14:creationId xmlns:p14="http://schemas.microsoft.com/office/powerpoint/2010/main" val="3763797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C3FC8D-27F5-40BD-BFAF-5BC184D9A8EA}"/>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DCACBDD7-EA2B-498F-9817-10C4D618CF4B}"/>
              </a:ext>
            </a:extLst>
          </p:cNvPr>
          <p:cNvSpPr>
            <a:spLocks noGrp="1"/>
          </p:cNvSpPr>
          <p:nvPr>
            <p:ph idx="1"/>
          </p:nvPr>
        </p:nvSpPr>
        <p:spPr/>
        <p:txBody>
          <a:bodyPr>
            <a:normAutofit fontScale="85000" lnSpcReduction="10000"/>
          </a:bodyPr>
          <a:lstStyle/>
          <a:p>
            <a:pPr marL="0" indent="0">
              <a:buNone/>
            </a:pPr>
            <a:r>
              <a:rPr lang="el-GR" dirty="0"/>
              <a:t>Για να γίνει κατανοητή η έκταση της ελευθερίας εκφράσεως εν γένει που αναγνωρίζεται στις Ηνωμένες Πολιτείες, αξίζει να σημειωθεί εδώ ότι στην Εθνικό Σοσιαλιστικό Κόμμα των Ηνωμένων Πολιτειών κατά </a:t>
            </a:r>
            <a:r>
              <a:rPr lang="el-GR" dirty="0" err="1"/>
              <a:t>Skokie</a:t>
            </a:r>
            <a:r>
              <a:rPr lang="el-GR" dirty="0"/>
              <a:t> (14 Ιουνίου 1977), το Ανώτατο Δικαστήριο δικαίωσε μια ολιγομελή ομάδα ναζιστών στην οποία απαγορεύθηκε από το δήμαρχο μιας πόλης </a:t>
            </a:r>
            <a:r>
              <a:rPr lang="el-GR" dirty="0" err="1"/>
              <a:t>κατοικούμενης</a:t>
            </a:r>
            <a:r>
              <a:rPr lang="el-GR" dirty="0"/>
              <a:t> κατά πλειοψηφία από Εβραίους, να διαδηλώσουν με κάποιους προσχηματικούς λόγους μπροστά στο Δημαρχείο της πόλης φορώντας ναζιστική ενδυμασία. </a:t>
            </a:r>
          </a:p>
          <a:p>
            <a:pPr marL="0" indent="0">
              <a:buNone/>
            </a:pPr>
            <a:r>
              <a:rPr lang="el-GR" dirty="0"/>
              <a:t>Ομοίως, στην </a:t>
            </a:r>
            <a:r>
              <a:rPr lang="el-GR" dirty="0" err="1"/>
              <a:t>Snyder</a:t>
            </a:r>
            <a:r>
              <a:rPr lang="el-GR" dirty="0"/>
              <a:t> κατά </a:t>
            </a:r>
            <a:r>
              <a:rPr lang="el-GR" dirty="0" err="1"/>
              <a:t>Phelps</a:t>
            </a:r>
            <a:r>
              <a:rPr lang="el-GR" dirty="0"/>
              <a:t> (2 Μαρτίου 2011), το Ανώτατο Δικαστήριο δικαίωσε ένα διαδηλωτή ο οποίος διαδήλωνε μαζί με μια μικρή ομάδα οπαδών του την ώρα της κηδείας </a:t>
            </a:r>
            <a:r>
              <a:rPr lang="el-GR" dirty="0" err="1"/>
              <a:t>αμερικανού</a:t>
            </a:r>
            <a:r>
              <a:rPr lang="el-GR" dirty="0"/>
              <a:t> στρατιώτη που είχε σκοτωθεί στο Ιράκ, με συνθήματα κατά της ομοφυλοφιλίας την οποία θεωρούσε υπεύθυνη για την τιμωρία που υφίστατο από το Θεό η χώρα, και ενώ ο πατέρας του φονευθέντος ήταν ο ίδιος ομοφυλόφιλος και είχε προηγούμενα με τον οργανωτή της διαδήλωσης αναφορικά με τα δικαιώματα των ομοφυλοφίλων στη χώρα.</a:t>
            </a:r>
            <a:endParaRPr lang="en-US" dirty="0"/>
          </a:p>
        </p:txBody>
      </p:sp>
    </p:spTree>
    <p:extLst>
      <p:ext uri="{BB962C8B-B14F-4D97-AF65-F5344CB8AC3E}">
        <p14:creationId xmlns:p14="http://schemas.microsoft.com/office/powerpoint/2010/main" val="4091037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BE2AA9-DDBB-4CB2-B87F-CB5641124FA5}"/>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5CB1AE36-91DB-4883-88DF-63B592E2DB56}"/>
              </a:ext>
            </a:extLst>
          </p:cNvPr>
          <p:cNvSpPr>
            <a:spLocks noGrp="1"/>
          </p:cNvSpPr>
          <p:nvPr>
            <p:ph idx="1"/>
          </p:nvPr>
        </p:nvSpPr>
        <p:spPr/>
        <p:txBody>
          <a:bodyPr>
            <a:normAutofit fontScale="77500" lnSpcReduction="20000"/>
          </a:bodyPr>
          <a:lstStyle/>
          <a:p>
            <a:r>
              <a:rPr lang="el-GR" dirty="0"/>
              <a:t>Το παραδεκτό της προσφυγής ήγειρε όμως ένα σοβαρότατο ζήτημα. Η εναγόμενη Πολιτεία είχε αρνηθεί να εμφανισθεί ως εναγόμενη ενώπιον του ομοσπονδιακού δικαστηρίου, προβάλλοντας, σε μια διαμαρτυρία διατυπωθείσα από τον Κυβερνήτη και από τον γενικό εισαγγελέα της, ότι ως κυρίαρχη Πολιτεία δεν μπορεί να δικασθεί από κανένα δικαστήριο παρά μόνον αν η ίδια συναινεί, και τέτοια συναίνεση δεν υπήρχε. Το ζήτημα δηλαδή που τέθηκε ενώπιον του </a:t>
            </a:r>
            <a:r>
              <a:rPr lang="el-GR" dirty="0" err="1"/>
              <a:t>Ανωτάτου</a:t>
            </a:r>
            <a:r>
              <a:rPr lang="el-GR" dirty="0"/>
              <a:t> Δικαστηρίου ήταν η ερμηνεία της κρίσιμης ρήτρας περί των αρμοδιοτήτων του, εν όψει της γενικής αρχής ότι ο Κυρίαρχος δεν δικάζεται παρά μόνον αν συναινεί σε αυτό, κάτι που προϋπέθετε βεβαίως την επίλυση ενός άλλου, βασικότατου για την νέα Ομοσπονδία ζητήματος, αν δηλαδή οι Πολιτείες που τη συνέθεταν, παρέμειναν, μετά την συγκρότηση των Ηνωμένων Πολιτειών κατά το ομοσπονδιακό Σύνταγμα, κυρίαρχες.</a:t>
            </a:r>
          </a:p>
          <a:p>
            <a:r>
              <a:rPr lang="el-GR" dirty="0"/>
              <a:t>Ποιος είναι ο κυρίαρχος σε αυτήν τη χώρα; Αυτό το ζήτημα καλούνταν να επιλύσουν οι δικαστές της σύνθεσης. Δύο υπεξέφυγαν προβάλλοντας επιχειρήματα εκ του γράμματος του Συντάγματος. Οι άλλοι τρεις όμως πήραν θέση. Και η θέση τους αυτή καθόρισε έκτοτε τη νομική θεωρία περί του κυρίαρχου στις Ηνωμένες Πολιτείες. </a:t>
            </a:r>
            <a:endParaRPr lang="en-US" dirty="0"/>
          </a:p>
        </p:txBody>
      </p:sp>
    </p:spTree>
    <p:extLst>
      <p:ext uri="{BB962C8B-B14F-4D97-AF65-F5344CB8AC3E}">
        <p14:creationId xmlns:p14="http://schemas.microsoft.com/office/powerpoint/2010/main" val="9345901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9234B7-C2E1-453C-8C74-967CC87D438C}"/>
              </a:ext>
            </a:extLst>
          </p:cNvPr>
          <p:cNvSpPr>
            <a:spLocks noGrp="1"/>
          </p:cNvSpPr>
          <p:nvPr>
            <p:ph type="title"/>
          </p:nvPr>
        </p:nvSpPr>
        <p:spPr/>
        <p:txBody>
          <a:bodyPr>
            <a:normAutofit fontScale="90000"/>
          </a:bodyPr>
          <a:lstStyle/>
          <a:p>
            <a:r>
              <a:rPr lang="el-GR" dirty="0"/>
              <a:t>Η προεδρική εκλογή ενώπιον του Δικαστηρίου </a:t>
            </a:r>
            <a:r>
              <a:rPr lang="el-GR" dirty="0" err="1"/>
              <a:t>Bush</a:t>
            </a:r>
            <a:r>
              <a:rPr lang="el-GR" dirty="0"/>
              <a:t> κατά </a:t>
            </a:r>
            <a:r>
              <a:rPr lang="el-GR" dirty="0" err="1"/>
              <a:t>Gore</a:t>
            </a:r>
            <a:r>
              <a:rPr lang="el-GR" dirty="0"/>
              <a:t> 12 Δεκεμβρίου 2000</a:t>
            </a:r>
            <a:endParaRPr lang="en-US" dirty="0"/>
          </a:p>
        </p:txBody>
      </p:sp>
      <p:sp>
        <p:nvSpPr>
          <p:cNvPr id="3" name="Θέση περιεχομένου 2">
            <a:extLst>
              <a:ext uri="{FF2B5EF4-FFF2-40B4-BE49-F238E27FC236}">
                <a16:creationId xmlns:a16="http://schemas.microsoft.com/office/drawing/2014/main" id="{6558A186-5194-473B-8D06-975373516946}"/>
              </a:ext>
            </a:extLst>
          </p:cNvPr>
          <p:cNvSpPr>
            <a:spLocks noGrp="1"/>
          </p:cNvSpPr>
          <p:nvPr>
            <p:ph idx="1"/>
          </p:nvPr>
        </p:nvSpPr>
        <p:spPr/>
        <p:txBody>
          <a:bodyPr>
            <a:normAutofit fontScale="92500" lnSpcReduction="20000"/>
          </a:bodyPr>
          <a:lstStyle/>
          <a:p>
            <a:pPr marL="0" indent="0">
              <a:buNone/>
            </a:pPr>
            <a:r>
              <a:rPr lang="el-GR" dirty="0"/>
              <a:t>Στις Ηνωμένες Πολιτείες ο Πρόεδρος δεν εκλέγεται με καθολική ενιαία ψηφοφορία του αμερικανικού λαού, ώστε να αναδεικνύεται νικητής όποιος πλειοψηφήσει στο σύνολο των ψηφοφόρων της χώρας. Κατά το Σύνταγμα, οι Πολιτείες επιλέγουν με νομοθετική τους πράξη, πώς θα επιλέγονται οι εκλέκτορες που ως εκπρόσωποι της Πολιτείας συμμετέχουν στην εθνική συνέλευση των εκλεκτόρων η οποία εκλέγει τον Πρόεδρο με απόλυτη πλειοψηφία. Η Πολιτεία Φλόριντα εδικαιούτο να αποστείλει 25 εκλέκτορες που όλοι θα εκπροσωπούσαν τον </a:t>
            </a:r>
            <a:r>
              <a:rPr lang="el-GR" dirty="0" err="1"/>
              <a:t>πλειοψηφήσαντα</a:t>
            </a:r>
            <a:r>
              <a:rPr lang="el-GR" dirty="0"/>
              <a:t> στην Πολιτεία υποψήφιο και θα ψήφιζαν υπέρ αυτού. Πλην της Φλόριντα, στις εκλογές της 7ης Νοεμβρίου 2000, η προτίμηση όλων των Πολιτειών ήταν </a:t>
            </a:r>
            <a:r>
              <a:rPr lang="el-GR" dirty="0" err="1"/>
              <a:t>ξακάθαρη</a:t>
            </a:r>
            <a:r>
              <a:rPr lang="el-GR" dirty="0"/>
              <a:t>. Από τους 25 εκλέκτορες της Φλόριντα εξαρτιόταν </a:t>
            </a:r>
            <a:r>
              <a:rPr lang="el-GR" dirty="0" err="1"/>
              <a:t>ποιός</a:t>
            </a:r>
            <a:r>
              <a:rPr lang="el-GR" dirty="0"/>
              <a:t> από τους προεδρικούς υποψηφίους </a:t>
            </a:r>
            <a:r>
              <a:rPr lang="el-GR" dirty="0" err="1"/>
              <a:t>Bush</a:t>
            </a:r>
            <a:r>
              <a:rPr lang="el-GR" dirty="0"/>
              <a:t> ή </a:t>
            </a:r>
            <a:r>
              <a:rPr lang="el-GR" dirty="0" err="1"/>
              <a:t>Gore</a:t>
            </a:r>
            <a:r>
              <a:rPr lang="el-GR" dirty="0"/>
              <a:t> θα συγκέντρωνε τον αριθμό των 270 εκλεκτόρων που του χρειάζονταν για την εκλογή του. Εξ </a:t>
            </a:r>
            <a:r>
              <a:rPr lang="el-GR" dirty="0" err="1"/>
              <a:t>ού</a:t>
            </a:r>
            <a:r>
              <a:rPr lang="el-GR" dirty="0"/>
              <a:t> και η δραματική τροπή που πήρε η υπόθεση. </a:t>
            </a:r>
            <a:endParaRPr lang="en-US" dirty="0"/>
          </a:p>
        </p:txBody>
      </p:sp>
    </p:spTree>
    <p:extLst>
      <p:ext uri="{BB962C8B-B14F-4D97-AF65-F5344CB8AC3E}">
        <p14:creationId xmlns:p14="http://schemas.microsoft.com/office/powerpoint/2010/main" val="17271997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0EB1D6-8AC0-4852-8206-511F84EFAB92}"/>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86F69ED4-21A2-454C-AFD0-E8765EDBFAD2}"/>
              </a:ext>
            </a:extLst>
          </p:cNvPr>
          <p:cNvSpPr>
            <a:spLocks noGrp="1"/>
          </p:cNvSpPr>
          <p:nvPr>
            <p:ph idx="1"/>
          </p:nvPr>
        </p:nvSpPr>
        <p:spPr/>
        <p:txBody>
          <a:bodyPr>
            <a:normAutofit fontScale="92500" lnSpcReduction="10000"/>
          </a:bodyPr>
          <a:lstStyle/>
          <a:p>
            <a:pPr marL="0" indent="0">
              <a:buNone/>
            </a:pPr>
            <a:r>
              <a:rPr lang="el-GR" dirty="0"/>
              <a:t>Στο σύστημα που χρησιμοποιήθηκε στη Φλόριντα η προτίμηση του ψηφοφόρου έπρεπε να αποτυπωθεί στο ψηφοδέλτιο με την αφαίρεση από το χαρτί του ψηφοδελτίου ενός τετραγώνου δίπλα από το όνομα του προτεινομένου υποψηφίου. Ο ψηφοφόρος τρυπάει δηλαδή το ψηφοδέλτιο μέσω ενός ειδικού αιχμηρού εργαλείου, ώστε να αφαιρεθεί από αυτό ένα ομοιόμορφων διαστάσεων «χαρτάκι», το δε κενό που σχηματίζεται δίπλα από το όνομα του υποψηφίου αποτελεί την εκδήλωση της εκλογικής του βούλησης. Με το σύστημα αυτό, αφ’ ενός μεν, η προτίμηση του καθενός εκδηλώνεται με ομοιομορφία παραμένοντας μυστική και, αφ’ ετέρου, η καταμέτρηση είναι ευκολότερη γιατί ένα μηχάνημα με αυτοματισμό μπορεί να αναγνωρίσει, ανάλογα με το πού τρυπήθηκε το ψηφοδέλτιο, τον υποψήφιο που προτιμήθηκε από τον ψηφοφόρο. </a:t>
            </a:r>
            <a:endParaRPr lang="en-US" dirty="0"/>
          </a:p>
        </p:txBody>
      </p:sp>
    </p:spTree>
    <p:extLst>
      <p:ext uri="{BB962C8B-B14F-4D97-AF65-F5344CB8AC3E}">
        <p14:creationId xmlns:p14="http://schemas.microsoft.com/office/powerpoint/2010/main" val="16694936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AD7749-C1DD-4250-A093-A550A7239B89}"/>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6A6B6A2-BDD5-438F-9892-DC32062ABB30}"/>
              </a:ext>
            </a:extLst>
          </p:cNvPr>
          <p:cNvSpPr>
            <a:spLocks noGrp="1"/>
          </p:cNvSpPr>
          <p:nvPr>
            <p:ph idx="1"/>
          </p:nvPr>
        </p:nvSpPr>
        <p:spPr/>
        <p:txBody>
          <a:bodyPr>
            <a:normAutofit fontScale="62500" lnSpcReduction="20000"/>
          </a:bodyPr>
          <a:lstStyle/>
          <a:p>
            <a:pPr marL="0" indent="0">
              <a:buNone/>
            </a:pPr>
            <a:r>
              <a:rPr lang="el-GR" dirty="0"/>
              <a:t>Στην πράξη το σύστημα αυτό εμφάνισε προβλήματα όπως φάνηκε από την ψηφοφορία στη Φλόριντα στις 7 Νοεμβρίου 2000. Μεταξύ του </a:t>
            </a:r>
            <a:r>
              <a:rPr lang="el-GR" dirty="0" err="1"/>
              <a:t>ρεπουμπλικανού</a:t>
            </a:r>
            <a:r>
              <a:rPr lang="el-GR" dirty="0"/>
              <a:t> υποψηφίου </a:t>
            </a:r>
            <a:r>
              <a:rPr lang="el-GR" dirty="0" err="1"/>
              <a:t>Bush</a:t>
            </a:r>
            <a:r>
              <a:rPr lang="el-GR" dirty="0"/>
              <a:t> και του δημοκρατικού </a:t>
            </a:r>
            <a:r>
              <a:rPr lang="el-GR" dirty="0" err="1"/>
              <a:t>Gore</a:t>
            </a:r>
            <a:r>
              <a:rPr lang="el-GR" dirty="0"/>
              <a:t>, το αποτέλεσμα έδειξε μια μικρή διαφορά 1.784 περίπου ψήφων υπέρ του πρώτου επί 6 εκατομμυρίων και πλέον ψηφοφόρων και ύστερα από νέα καταμέτρηση που έγινε υποχρεωτικά γιατί η διαφορά ήταν μικρότερη από μισή μονάδα στα εκατό, η διαφορά περιορίστηκε σε λιγότερο από 500 ψήφους. Νικητής αναδείχθηκε ο υποψήφιος </a:t>
            </a:r>
            <a:r>
              <a:rPr lang="el-GR" dirty="0" err="1"/>
              <a:t>Bush</a:t>
            </a:r>
            <a:r>
              <a:rPr lang="el-GR" dirty="0"/>
              <a:t> αλλά ο αντίπαλός του, στηριζόμενος στη διαφορά που έδειξε η </a:t>
            </a:r>
            <a:r>
              <a:rPr lang="el-GR" dirty="0" err="1"/>
              <a:t>ανακαταμέτρηση</a:t>
            </a:r>
            <a:r>
              <a:rPr lang="el-GR" dirty="0"/>
              <a:t>, ζήτησε από τις αρχές τεσσάρων επαρχιών, που ψηφίζουν κατά παράδοση δημοκρατικούς υποψηφίους, την εκ νέου καταμέτρηση από ανθρώπους και όχι μηχανές. Προσφυγή του </a:t>
            </a:r>
            <a:r>
              <a:rPr lang="el-GR" dirty="0" err="1"/>
              <a:t>Bush</a:t>
            </a:r>
            <a:r>
              <a:rPr lang="el-GR" dirty="0"/>
              <a:t> απορρίφθηκε από το Ανώτατο Δικαστήριο της Φλόριντα, αλλά η απόφαση του δικαστηρίου αυτού ακυρώθηκε με απόφαση του </a:t>
            </a:r>
            <a:r>
              <a:rPr lang="el-GR" dirty="0" err="1"/>
              <a:t>Ανωτάτου</a:t>
            </a:r>
            <a:r>
              <a:rPr lang="el-GR" dirty="0"/>
              <a:t> Δικαστηρίου των Ηνωμένων Πολιτειών. Στις 26 Νοεμβρίου, με βάση τα μέχρι τότε αποτελέσματα, κηρύχθηκε νικητής των εκλογών ο υποψήφιος </a:t>
            </a:r>
            <a:r>
              <a:rPr lang="el-GR" dirty="0" err="1"/>
              <a:t>Bush</a:t>
            </a:r>
            <a:r>
              <a:rPr lang="el-GR" dirty="0"/>
              <a:t>. Νέα προσφυγή την επόμενη ημέρα του υποψήφιου </a:t>
            </a:r>
            <a:r>
              <a:rPr lang="el-GR" dirty="0" err="1"/>
              <a:t>Gore</a:t>
            </a:r>
            <a:r>
              <a:rPr lang="el-GR" dirty="0"/>
              <a:t> στη δικαιοσύνη της Πολιτείας στηρίχθηκε στην παρατήρηση ότι σε μία από τις τέσσερις ως άνω επαρχίες εμφανίσθηκαν 9.000 ψηφοδέλτια χωρίς να έχει καταμετρηθεί σ’ αυτά προτίμηση υπέρ κανενός υποψηφίου, κάτι ανώμαλο, εν όψει δε της μικρής διαφοράς των υποψηφίων, η προσφυγή περιείχε το αίτημα της ανθρώπινης εξέτασης των ψηφοδελτίων ώστε να διαπιστωθεί η πραγματική βούληση του ψηφοφόρου. Στις 8 Δεκεμβρίου, το Ανώτατο Δικαστήριο της Φλόριντα τον δικαίωσε εκ νέου, διατάσσοντας την δια χειρός καταμέτρηση του συνόλου των ψηφοδελτίων της Πολιτείας στα οποία δεν είχε διαγνωσθεί προτίμηση υπέρ υποψηφίου. Την ίδια ημέρα ο υποψήφιος </a:t>
            </a:r>
            <a:r>
              <a:rPr lang="el-GR" dirty="0" err="1"/>
              <a:t>Bush</a:t>
            </a:r>
            <a:r>
              <a:rPr lang="el-GR" dirty="0"/>
              <a:t> προσέφυγε στο Ανώτατο Δικαστήριο των Η.Π.Α., το οποίο στις 9 Δεκεμβρίου δέχθηκε να δικάσει την υπόθεση και στις 12 Δεκεμβρίου, με οριστική απόφασή του, δέχθηκε την προσφυγή του υποψηφίου </a:t>
            </a:r>
            <a:r>
              <a:rPr lang="el-GR" dirty="0" err="1"/>
              <a:t>Bush</a:t>
            </a:r>
            <a:r>
              <a:rPr lang="el-GR" dirty="0"/>
              <a:t> και ακύρωσε την απόφαση του </a:t>
            </a:r>
            <a:r>
              <a:rPr lang="el-GR" dirty="0" err="1"/>
              <a:t>Ανωτάτου</a:t>
            </a:r>
            <a:r>
              <a:rPr lang="el-GR" dirty="0"/>
              <a:t> Δικαστηρίου της Φλόριντα. </a:t>
            </a:r>
            <a:endParaRPr lang="en-US" dirty="0"/>
          </a:p>
        </p:txBody>
      </p:sp>
    </p:spTree>
    <p:extLst>
      <p:ext uri="{BB962C8B-B14F-4D97-AF65-F5344CB8AC3E}">
        <p14:creationId xmlns:p14="http://schemas.microsoft.com/office/powerpoint/2010/main" val="32782211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E00279-0DF3-47A5-BA54-C8476986E04A}"/>
              </a:ext>
            </a:extLst>
          </p:cNvPr>
          <p:cNvSpPr>
            <a:spLocks noGrp="1"/>
          </p:cNvSpPr>
          <p:nvPr>
            <p:ph type="title"/>
          </p:nvPr>
        </p:nvSpPr>
        <p:spPr/>
        <p:txBody>
          <a:bodyPr>
            <a:normAutofit fontScale="90000"/>
          </a:bodyPr>
          <a:lstStyle/>
          <a:p>
            <a:r>
              <a:rPr lang="el-GR" dirty="0"/>
              <a:t>Είναι επιτρεπτές οι θετικές διακρίσεις με βάση τη φυλή και το φύλο; </a:t>
            </a:r>
            <a:r>
              <a:rPr lang="el-GR" dirty="0" err="1"/>
              <a:t>Grutter</a:t>
            </a:r>
            <a:r>
              <a:rPr lang="el-GR" dirty="0"/>
              <a:t> κατά </a:t>
            </a:r>
            <a:r>
              <a:rPr lang="el-GR" dirty="0" err="1"/>
              <a:t>Bollinger</a:t>
            </a:r>
            <a:r>
              <a:rPr lang="el-GR" dirty="0"/>
              <a:t>, 23 Ιουνίου 2003</a:t>
            </a:r>
            <a:endParaRPr lang="en-US" dirty="0"/>
          </a:p>
        </p:txBody>
      </p:sp>
      <p:sp>
        <p:nvSpPr>
          <p:cNvPr id="3" name="Θέση περιεχομένου 2">
            <a:extLst>
              <a:ext uri="{FF2B5EF4-FFF2-40B4-BE49-F238E27FC236}">
                <a16:creationId xmlns:a16="http://schemas.microsoft.com/office/drawing/2014/main" id="{37B7DFF7-7485-480F-989C-5DC15C5EE180}"/>
              </a:ext>
            </a:extLst>
          </p:cNvPr>
          <p:cNvSpPr>
            <a:spLocks noGrp="1"/>
          </p:cNvSpPr>
          <p:nvPr>
            <p:ph idx="1"/>
          </p:nvPr>
        </p:nvSpPr>
        <p:spPr/>
        <p:txBody>
          <a:bodyPr>
            <a:normAutofit fontScale="55000" lnSpcReduction="20000"/>
          </a:bodyPr>
          <a:lstStyle/>
          <a:p>
            <a:pPr marL="0" indent="0">
              <a:buNone/>
            </a:pPr>
            <a:r>
              <a:rPr lang="el-GR" dirty="0"/>
              <a:t>Η Υ υπέβαλε αίτηση εγγραφής στη νομική σχολή του Πανεπιστημίου του </a:t>
            </a:r>
            <a:r>
              <a:rPr lang="el-GR" dirty="0" err="1"/>
              <a:t>Μίτσιγκαν</a:t>
            </a:r>
            <a:r>
              <a:rPr lang="el-GR" dirty="0"/>
              <a:t>, όμως η αίτησή της δεν έγινε δεκτή γιατί στη θέση της προτιμήθηκε άλλος υποψήφιος που αν και με χαμηλότερους βαθμούς προερχόταν από ευνοούμενη από τη σχολή φυλετική ομάδα. Η υποψήφια προσέφυγε στην ομοσπονδιακή δικαιοσύνη προβάλλοντας παραβίαση της 14ης Τροποποίησης του Συντάγματος των Ηνωμένων Πολιτειών με την οποία απαγορεύεται στις Πολιτείες, και άρα στα δημόσια Πανεπιστήμια, η άνιση ενώπιον του νόμου μεταχείριση των προσώπων. Η υπόθεση έφθασε στο Ανώτατο Δικαστήριο. Η Υ ήταν λευκής φυλής. Οι βαθμοί της στις προκαταρτικές εξετάσεις ήταν μεν καλοί αλλά όχι τόσο ώστε να περιληφθεί στο 85% των υποψηφίων που γίνονταν δεκτοί αποκλειστικά και μόνον λόγω των βαθμών τους. Η σχολή ακολουθούσε μια πολιτική ανοίγματος των πυλών της σε </a:t>
            </a:r>
            <a:r>
              <a:rPr lang="el-GR" dirty="0" err="1"/>
              <a:t>υποεκπροσωπούμενες</a:t>
            </a:r>
            <a:r>
              <a:rPr lang="el-GR" dirty="0"/>
              <a:t> μειονότητες, όχι για να αποκαταστήσει αδικίες του παρελθόντος, αλλά, όπως ισχυριζόταν, για να δημιουργήσει ένα πανεπιστημιακό περιβάλλον, καθρέπτη της αμερικανικής κοινωνίας, όπου οι φοιτητές θα βίωναν τη διαφορετικότητα του κάθε ατόμου. Η σχολή δεν ήθελε φοιτητές αποκλειστικά λευκούς που θα έβγαιναν σε μια κοινωνία με δυνατές φυλετικές </a:t>
            </a:r>
            <a:r>
              <a:rPr lang="el-GR" dirty="0" err="1"/>
              <a:t>μειοψηφίες</a:t>
            </a:r>
            <a:r>
              <a:rPr lang="el-GR" dirty="0"/>
              <a:t>. Αλλά ούτε και αρκούνταν σε ένα τόσο περιορισμένο αριθμό φοιτητών από φυλετικές μειονότητες όπου ο καθένας από αυτούς θα αισθανόταν και θα ήταν στα μάτια των άλλων ο στερεοτυπικός εκπρόσωπος μιας φυλής. Για να καταπολεμηθούν τα στερεότυπα, κάθε μεγάλη μειονότητα έπρεπε, κατά τη σχολή, να αντανακλάται στο πανεπιστημιακό περιβάλλον από ένα τέτοιο αριθμό φοιτητών ώστε εντός αυτών να αναδεικνύεται η διαφορετικότητα και των ίδιων, έτσι που καμιά φυλή να μη ταυτίζεται με ορισμένο τύπο ανθρώπου. Τρεις ήταν οι προτιμώμενες φυλές: οι </a:t>
            </a:r>
            <a:r>
              <a:rPr lang="el-GR" dirty="0" err="1"/>
              <a:t>αφροαμερικάνοι</a:t>
            </a:r>
            <a:r>
              <a:rPr lang="el-GR" dirty="0"/>
              <a:t>, οι </a:t>
            </a:r>
            <a:r>
              <a:rPr lang="el-GR" dirty="0" err="1"/>
              <a:t>λατίνοι</a:t>
            </a:r>
            <a:r>
              <a:rPr lang="el-GR" dirty="0"/>
              <a:t> και οι ινδιάνοι. Η σχολή δεν εφάρμοζε ένα σύστημα ποσοστώσεων υπέρ των υποψηφίων με την ως άνω φυλετική προέλευση. Κάθε υποψήφιος κρινόταν ατομικά ως προς τις δυνατότητές του να προσφέρει στη διαφορετικότητα του πανεπιστημιακού περιβάλλοντος ενώ, όχι μόνον η φυλετική προέλευση, αλλά και κάθε είδους άλλη ιδιότητα μπορούσε να αξιολογηθεί για την προστιθέμενη αξία που θα είχε. Ένα δώδεκα με δεκατρία τις εκατό των υποψηφίων επιλέγονταν έτσι, εκτοπίζοντας άλλους υποψηφίους με καλύτερους βαθμούς από αυτούς. Η Υ ήταν μια από τις </a:t>
            </a:r>
            <a:r>
              <a:rPr lang="el-GR" dirty="0" err="1"/>
              <a:t>εκτοπισθείσες</a:t>
            </a:r>
            <a:r>
              <a:rPr lang="el-GR" dirty="0"/>
              <a:t>. </a:t>
            </a:r>
            <a:endParaRPr lang="en-US" dirty="0"/>
          </a:p>
        </p:txBody>
      </p:sp>
    </p:spTree>
    <p:extLst>
      <p:ext uri="{BB962C8B-B14F-4D97-AF65-F5344CB8AC3E}">
        <p14:creationId xmlns:p14="http://schemas.microsoft.com/office/powerpoint/2010/main" val="5901361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CF139C-A9EC-4ADA-8F4B-11AE1D0A4361}"/>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4557E30B-4BD4-4A17-B9F6-2D7D564155E8}"/>
              </a:ext>
            </a:extLst>
          </p:cNvPr>
          <p:cNvSpPr>
            <a:spLocks noGrp="1"/>
          </p:cNvSpPr>
          <p:nvPr>
            <p:ph idx="1"/>
          </p:nvPr>
        </p:nvSpPr>
        <p:spPr/>
        <p:txBody>
          <a:bodyPr>
            <a:normAutofit fontScale="55000" lnSpcReduction="20000"/>
          </a:bodyPr>
          <a:lstStyle/>
          <a:p>
            <a:pPr marL="0" indent="0">
              <a:buNone/>
            </a:pPr>
            <a:r>
              <a:rPr lang="el-GR" dirty="0"/>
              <a:t>Η υπόθεση έθετε δύο προκαταρτικά νομικά ζητήματα, τα οποία το Ανώτατο Δικαστήριο ξεπέρασε με ευκολία: πρώτον, αν είναι συνταγματικώς επιτρεπτή η διάκριση των προσώπων με βάση τη φυλετική τους προέλευση και, δεύτερον, αν η δημιουργία ενός σώματος φοιτητών με διαφορετικότητα μπορεί να δικαιολογήσει διακρίσεις με βάση το φυλετικό κριτήριο. Διάκριση με βάση τη φυλή είχε ήδη δεχθεί το Ανώτατο Δικαστήριο στην υπόθεση </a:t>
            </a:r>
            <a:r>
              <a:rPr lang="el-GR" dirty="0" err="1"/>
              <a:t>Korematsu</a:t>
            </a:r>
            <a:r>
              <a:rPr lang="el-GR" dirty="0"/>
              <a:t> όταν έκρινε ότι η εκτόπιση των ιαπωνικής καταγωγής Αμερικανών πολιτών για λόγους εθνικής ασφαλείας κατά την περίοδο της εμπόλεμης κατάστασης των Ηνωμένων Πολιτειών με την Ιαπωνία δεν παραβίαζε το Σύνταγμα. Διάκριση με βάση τη φυλή χάριν της διαφορετικότητας δεν είχε γίνει προηγουμένως δεκτή ως σύμφωνη προς το Σύνταγμα από πλειοψηφία του Δικαστηρίου. Μια μεμονωμένη γνώμη δικαστή είχε εμφανισθεί </a:t>
            </a:r>
            <a:r>
              <a:rPr lang="el-GR" dirty="0" err="1"/>
              <a:t>υποστηρίζουσα</a:t>
            </a:r>
            <a:r>
              <a:rPr lang="el-GR" dirty="0"/>
              <a:t> αυτή τη θέση, η οποία είχε τεράστια απήχηση στη νομική κοινότητα (ατομική γνώμη του δικαστή </a:t>
            </a:r>
            <a:r>
              <a:rPr lang="el-GR" dirty="0" err="1"/>
              <a:t>Powell</a:t>
            </a:r>
            <a:r>
              <a:rPr lang="el-GR" dirty="0"/>
              <a:t> στην </a:t>
            </a:r>
            <a:r>
              <a:rPr lang="el-GR" dirty="0" err="1"/>
              <a:t>Regents</a:t>
            </a:r>
            <a:r>
              <a:rPr lang="el-GR" dirty="0"/>
              <a:t> of the </a:t>
            </a:r>
            <a:r>
              <a:rPr lang="el-GR" dirty="0" err="1"/>
              <a:t>University</a:t>
            </a:r>
            <a:r>
              <a:rPr lang="el-GR" dirty="0"/>
              <a:t> of </a:t>
            </a:r>
            <a:r>
              <a:rPr lang="el-GR" dirty="0" err="1"/>
              <a:t>California</a:t>
            </a:r>
            <a:r>
              <a:rPr lang="el-GR" dirty="0"/>
              <a:t> κατά </a:t>
            </a:r>
            <a:r>
              <a:rPr lang="el-GR" dirty="0" err="1"/>
              <a:t>Bakke</a:t>
            </a:r>
            <a:r>
              <a:rPr lang="el-GR" dirty="0"/>
              <a:t>, 28 Ιουνίου 1978). Τη θέση αυτή χωρίς ιδιαίτερη αιτιολογία υιοθέτησε στην υπόθεση </a:t>
            </a:r>
            <a:r>
              <a:rPr lang="el-GR" dirty="0" err="1"/>
              <a:t>Gutter</a:t>
            </a:r>
            <a:r>
              <a:rPr lang="el-GR" dirty="0"/>
              <a:t> πλειοψηφία πέντε μελών. Μετά το ξεπέρασμα των προκαταρκτικών ζητημάτων, το ενδιαφέρον και ο προβληματισμός μετατοπίσθηκαν στην εξέταση της αναλογικότητας του μέτρου έναντι του </a:t>
            </a:r>
            <a:r>
              <a:rPr lang="el-GR" dirty="0" err="1"/>
              <a:t>επιδιωκομένου</a:t>
            </a:r>
            <a:r>
              <a:rPr lang="el-GR" dirty="0"/>
              <a:t> σκοπού. Η </a:t>
            </a:r>
            <a:r>
              <a:rPr lang="el-GR" dirty="0" err="1"/>
              <a:t>πλειοψηφήσασα</a:t>
            </a:r>
            <a:r>
              <a:rPr lang="el-GR" dirty="0"/>
              <a:t> γνώμη εφάρμοσε τον τύπο του «αυστηρού δικαστικού ελέγχου» προκειμένου να αποφανθεί αν το μέτρο εξυπηρετούσε πράγματι τον επιδιωκόμενο από αυτό σκοπό. Την έρευνά της εντόπισε στο κατά πόσον με τις επιλογές που γίνονταν κατ’ </a:t>
            </a:r>
            <a:r>
              <a:rPr lang="el-GR" dirty="0" err="1"/>
              <a:t>εφαρμογήν</a:t>
            </a:r>
            <a:r>
              <a:rPr lang="el-GR" dirty="0"/>
              <a:t> του επίδικου μέτρου επιβάλλονταν ανοίκεια θυσία σε τρίτους, όπως στην προσφεύγουσα. Η δυσκολία που αντιμετώπισε η πλειοψηφία ήταν ιδίως να δικαιολογήσει την πολιτική της σχολής να συγκροτεί από καθεμιά από τις τρεις ευνοούμενες φυλετικές μειονότητες μια πληθυσμιακή ομάδα με ικανό αριθμό μελών ώστε εντός κάθε ομάδας να είναι εμφανής η διαφορετικότητα των κατ’ ιδίαν μελών της. Ως προς το σημείο αυτό η </a:t>
            </a:r>
            <a:r>
              <a:rPr lang="el-GR" dirty="0" err="1"/>
              <a:t>πλειοψηφήσασα</a:t>
            </a:r>
            <a:r>
              <a:rPr lang="el-GR" dirty="0"/>
              <a:t> γνώμη απορρίπτει την προσέγγιση που θα την οδηγούσε να επανεξετάσει μια προς μια τις υποψηφιότητες της κρίσιμης περιόδου και να αποφανθεί αυτή για το ποιοι έπρεπε να επιλεγούν και σε ποιόν αριθμό. Στο χώρο αυτό του αυστηρού δικαστικού ελέγχου η πλειοψηφία δεν αναζητεί αν υπήρχε άλλη ευνοϊκότερη λύση για την προσφεύγουσα που θα επέτρεπε πάντως στη σχολή να επιδιώξει επιτυχώς το σκοπό της. Δεν αναζητείται δηλαδή η </a:t>
            </a:r>
            <a:r>
              <a:rPr lang="el-GR" dirty="0" err="1"/>
              <a:t>ολιγότερον</a:t>
            </a:r>
            <a:r>
              <a:rPr lang="el-GR" dirty="0"/>
              <a:t> επαχθής λύση. Ερευνάται όμως αν η λύση που δόθηκε επιβάλλει μη δέοντα βάρη σε τρίτους. Τέτοια δεν επιβάλλει, κρίνει η πλειοψηφία, εν όψει του σκοπού που εξυπηρετεί, που δεν είναι η αριστεία αυτοτελώς, αλλά η αριστεία μέσω και της διαφορετικότητας. Δύο δικαστές της πλειοψηφίας σε ιδιαίτερη γνώμη τους έδωσαν βαρύτητα στην προσωρινότητα του μέτρου, η δε πλειοψηφία, υιοθετώντας την άποψη αυτή, όρισε ότι ένα τέτοιο μέτρο δεν μπορεί να έχει διάρκεια μεγαλύτερη από εικοσιπέντε χρόνια. </a:t>
            </a:r>
            <a:endParaRPr lang="en-US" dirty="0"/>
          </a:p>
        </p:txBody>
      </p:sp>
    </p:spTree>
    <p:extLst>
      <p:ext uri="{BB962C8B-B14F-4D97-AF65-F5344CB8AC3E}">
        <p14:creationId xmlns:p14="http://schemas.microsoft.com/office/powerpoint/2010/main" val="32272178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2D3BE5-79DC-4A9D-858C-D44E9DB5A292}"/>
              </a:ext>
            </a:extLst>
          </p:cNvPr>
          <p:cNvSpPr>
            <a:spLocks noGrp="1"/>
          </p:cNvSpPr>
          <p:nvPr>
            <p:ph type="title"/>
          </p:nvPr>
        </p:nvSpPr>
        <p:spPr/>
        <p:txBody>
          <a:bodyPr>
            <a:normAutofit fontScale="90000"/>
          </a:bodyPr>
          <a:lstStyle/>
          <a:p>
            <a:r>
              <a:rPr lang="el-GR" dirty="0"/>
              <a:t>Πότε και πώς δικαιολογούνται οι ανατροπές στη νομολογία; </a:t>
            </a:r>
            <a:r>
              <a:rPr lang="el-GR" dirty="0" err="1"/>
              <a:t>Lawrence</a:t>
            </a:r>
            <a:r>
              <a:rPr lang="el-GR" dirty="0"/>
              <a:t> κατά Τέξας, 26 Ιουνίου 2003</a:t>
            </a:r>
            <a:endParaRPr lang="en-US" dirty="0"/>
          </a:p>
        </p:txBody>
      </p:sp>
      <p:sp>
        <p:nvSpPr>
          <p:cNvPr id="3" name="Θέση περιεχομένου 2">
            <a:extLst>
              <a:ext uri="{FF2B5EF4-FFF2-40B4-BE49-F238E27FC236}">
                <a16:creationId xmlns:a16="http://schemas.microsoft.com/office/drawing/2014/main" id="{D71A79AD-5398-48E1-B4E2-C23AA736E5B8}"/>
              </a:ext>
            </a:extLst>
          </p:cNvPr>
          <p:cNvSpPr>
            <a:spLocks noGrp="1"/>
          </p:cNvSpPr>
          <p:nvPr>
            <p:ph idx="1"/>
          </p:nvPr>
        </p:nvSpPr>
        <p:spPr/>
        <p:txBody>
          <a:bodyPr>
            <a:normAutofit fontScale="55000" lnSpcReduction="20000"/>
          </a:bodyPr>
          <a:lstStyle/>
          <a:p>
            <a:pPr marL="0" indent="0">
              <a:buNone/>
            </a:pPr>
            <a:r>
              <a:rPr lang="el-GR" dirty="0"/>
              <a:t>Η υπόθεση </a:t>
            </a:r>
            <a:r>
              <a:rPr lang="el-GR" dirty="0" err="1"/>
              <a:t>Lawrence</a:t>
            </a:r>
            <a:r>
              <a:rPr lang="el-GR" dirty="0"/>
              <a:t> έδωσε την ευκαιρία στο Ανώτατο Δικαστήριο να ανατρέψει προηγούμενη νομολογία του και να δεχθεί ότι στο περιεχόμενο της ελευθερίας, όπως ορίζεται στο Σύνταγμα, περιλαμβάνεται και το δικαίωμα ερωτικής σχέσης μεταξύ </a:t>
            </a:r>
            <a:r>
              <a:rPr lang="el-GR" dirty="0" err="1"/>
              <a:t>συναινούντων</a:t>
            </a:r>
            <a:r>
              <a:rPr lang="el-GR" dirty="0"/>
              <a:t> ενηλίκων ατόμων του ιδίου φύλου. Όταν εκδόθηκε η απόφαση επί της υποθέσεως, σε δέκα Πολιτείες των Ηνωμένων Πολιτειών απαγορευόταν ο σοδομισμός, ανεξαρτήτως φύλου, και σε τέσσερις, μεταξύ των οποίων και η διάδικος Πολιτεία του Τέξας, οι ομοφυλοφιλικές πράξεις. Όμως, η απαγόρευση εφαρμοζόταν στην πράξη μόνον αν εμπλέκονταν ανήλικος ή άτομο που δεν συναινούσε ή δεν μπορούσε να συναινέσει, ή τελούσε σε σχέση εξάρτησης. Στην υπόθεση </a:t>
            </a:r>
            <a:r>
              <a:rPr lang="el-GR" dirty="0" err="1"/>
              <a:t>Lawrence</a:t>
            </a:r>
            <a:r>
              <a:rPr lang="el-GR" dirty="0"/>
              <a:t> τίποτε από αυτά δεν συνέτρεχε, η δε αστυνομία επενέβη, τουλάχιστον κατά τις περιγραφές, κάτω από συνθήκες εντελώς εξαιρετικές, αν όχι ύποπτες. Στις 17 Σεπτεμβρίου 1998 τρεις ομοφυλόφιλοι βρέθηκαν μαζί στο ίδιο διαμέρισμα να πίνουν. Ο Χ διέμενε σ’ αυτό και είχε προσκαλέσει τους άλλους δύο, κατά διαστήματα συντρόφους του, να τον βοηθήσουν σε μετακόμιση. Φαίνεται ότι με ένα από τους δύο ο Χ άρχισε να φλερτάρει και ο άλλος θυμωμένος εγκατέλειψε το διαμέρισμα. Δεν αναφέρθηκε ότι απειλήθηκε με όπλο. Όμως κατεβαίνοντας τηλεφώνησε στην αστυνομία ότι σε διαμέρισμα της περιοχής ένας νέγρος με όπλο προβαίνει σε απειλές. Ο φίλος του ήταν πράγματι </a:t>
            </a:r>
            <a:r>
              <a:rPr lang="el-GR" dirty="0" err="1"/>
              <a:t>αφροαμερικανός</a:t>
            </a:r>
            <a:r>
              <a:rPr lang="el-GR" dirty="0"/>
              <a:t>. Η αστυνομία που κατέφθασε εισήλθε στο διαμέρισμα και εκεί αρχικά βρέθηκε και ένας τέταρτος άνδρας. Οι δυο αστυνομικοί που πλησίασαν στο υπνοδωμάτιο κατέθεσαν μετά ότι είδαν εντελώς διαφορετικό θέαμα. Ο ένας είπε ότι είδε τον Χ να </a:t>
            </a:r>
            <a:r>
              <a:rPr lang="el-GR" dirty="0" err="1"/>
              <a:t>σοδομίζει</a:t>
            </a:r>
            <a:r>
              <a:rPr lang="el-GR" dirty="0"/>
              <a:t> ένα άνδρα και να εξακολουθεί να το πράττει ένα λεπτό μετά την είσοδο των αστυνομικών και παρά την εντολή τους να απομακρυνθούν ο ένας από τον άλλο. </a:t>
            </a:r>
          </a:p>
          <a:p>
            <a:pPr marL="0" indent="0">
              <a:buNone/>
            </a:pPr>
            <a:r>
              <a:rPr lang="el-GR" dirty="0"/>
              <a:t>Ο άλλος αστυνομικός κατέθεσε ότι η επαφή ήταν στοματική και ότι την διέκοψαν αμέσως. Οι δύο άνδρες συνελήφθησαν και καταδικάσθηκαν την άλλη μέρα για παραβίαση του νόμου που απαγορεύει τις ομοφυλοφιλικές ενέργειες. Αρνήθηκαν την κατηγορία ισχυριζόμενοι ότι δεν έπραξαν κάτι τέτοιο. Σε προσφυγή τους αργότερα ισχυρίσθηκαν ότι είχαν δικαίωμα από το Σύνταγμα να προβαίνουν σε τέλεση ομοφυλοφιλικών πράξεων και ότι συνεπώς το νομοθέτημα που προέβλεπε το αδίκημα για το οποίο τιμωρήθηκαν ήταν αντισυνταγματικό. </a:t>
            </a:r>
            <a:endParaRPr lang="en-US" dirty="0"/>
          </a:p>
        </p:txBody>
      </p:sp>
    </p:spTree>
    <p:extLst>
      <p:ext uri="{BB962C8B-B14F-4D97-AF65-F5344CB8AC3E}">
        <p14:creationId xmlns:p14="http://schemas.microsoft.com/office/powerpoint/2010/main" val="35556199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2F653A-145D-4176-9746-BC0AB2E39B76}"/>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65FED805-87D5-4BB6-8C3C-DC00BD61E879}"/>
              </a:ext>
            </a:extLst>
          </p:cNvPr>
          <p:cNvSpPr>
            <a:spLocks noGrp="1"/>
          </p:cNvSpPr>
          <p:nvPr>
            <p:ph idx="1"/>
          </p:nvPr>
        </p:nvSpPr>
        <p:spPr/>
        <p:txBody>
          <a:bodyPr>
            <a:normAutofit fontScale="92500" lnSpcReduction="10000"/>
          </a:bodyPr>
          <a:lstStyle/>
          <a:p>
            <a:pPr marL="0" indent="0">
              <a:buNone/>
            </a:pPr>
            <a:r>
              <a:rPr lang="el-GR" dirty="0"/>
              <a:t>Με πλειοψηφία 6 μελών το Ανώτατο Δικαστήριο των Ηνωμένων Πολιτειών τους δικαίωσε. Ο δικαστής </a:t>
            </a:r>
            <a:r>
              <a:rPr lang="el-GR" dirty="0" err="1"/>
              <a:t>Kennedy</a:t>
            </a:r>
            <a:r>
              <a:rPr lang="el-GR" dirty="0"/>
              <a:t>, ο οποίος διατύπωσε τη γνώμη του Δικαστηρίου δεν είχε ιδιαίτερες δυσκολίες να εξηγήσει γιατί η ερωτική συμπεριφορά που αποτέλεσε αντικείμενο της ποινικής καταστολής στην υπόθεση δεν ήταν επιτρεπτό κατά το Σύνταγμα να απαγορεύεται. Οι ενήλικες που με συνείδηση των </a:t>
            </a:r>
            <a:r>
              <a:rPr lang="el-GR" dirty="0" err="1"/>
              <a:t>πραττομένων</a:t>
            </a:r>
            <a:r>
              <a:rPr lang="el-GR" dirty="0"/>
              <a:t> συναινούν και που δεν βρίσκονται σε δημόσιο χώρο ούτε τους εαυτούς τους βλάπτουν ούτε τους τρίτους αν επιδίδονται σε ομοφυλοφιλικές πράξεις. Το ότι για την ηθική ορισμένων αυτό είναι ανεπίτρεπτο δεν σημαίνει ότι πρέπει να είναι και για το νομοθέτη. Οι </a:t>
            </a:r>
            <a:r>
              <a:rPr lang="el-GR" dirty="0" err="1"/>
              <a:t>συναινούντες</a:t>
            </a:r>
            <a:r>
              <a:rPr lang="el-GR" dirty="0"/>
              <a:t> ενήλικοι ενεργούν στο πλαίσιο της ελευθερίας του ιδιωτικού τους βίου, που τυγχάνει της προστασίας του Συντάγματος και που χωρίς θεμιτό σκοπό δεν μπορεί να περιορισθεί από την κρατική εξουσία. </a:t>
            </a:r>
            <a:endParaRPr lang="en-US" dirty="0"/>
          </a:p>
        </p:txBody>
      </p:sp>
    </p:spTree>
    <p:extLst>
      <p:ext uri="{BB962C8B-B14F-4D97-AF65-F5344CB8AC3E}">
        <p14:creationId xmlns:p14="http://schemas.microsoft.com/office/powerpoint/2010/main" val="26636209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19961F-9B2B-40D9-94DF-21E0EE8D859F}"/>
              </a:ext>
            </a:extLst>
          </p:cNvPr>
          <p:cNvSpPr>
            <a:spLocks noGrp="1"/>
          </p:cNvSpPr>
          <p:nvPr>
            <p:ph type="title"/>
          </p:nvPr>
        </p:nvSpPr>
        <p:spPr/>
        <p:txBody>
          <a:bodyPr>
            <a:normAutofit fontScale="90000"/>
          </a:bodyPr>
          <a:lstStyle/>
          <a:p>
            <a:r>
              <a:rPr lang="el-GR" dirty="0"/>
              <a:t>Είναι ακόμη σύμφωνη με το Σύνταγμα η επιβολή της θανατικής ποινής; </a:t>
            </a:r>
            <a:r>
              <a:rPr lang="el-GR" dirty="0" err="1"/>
              <a:t>Kennedy</a:t>
            </a:r>
            <a:r>
              <a:rPr lang="el-GR" dirty="0"/>
              <a:t> κατά </a:t>
            </a:r>
            <a:r>
              <a:rPr lang="el-GR" dirty="0" err="1"/>
              <a:t>Louisiana</a:t>
            </a:r>
            <a:r>
              <a:rPr lang="el-GR" dirty="0"/>
              <a:t> 25 Ιουνίου 2008 (1 Οκτ. 2008) </a:t>
            </a:r>
            <a:endParaRPr lang="en-US" dirty="0"/>
          </a:p>
        </p:txBody>
      </p:sp>
      <p:sp>
        <p:nvSpPr>
          <p:cNvPr id="3" name="Θέση περιεχομένου 2">
            <a:extLst>
              <a:ext uri="{FF2B5EF4-FFF2-40B4-BE49-F238E27FC236}">
                <a16:creationId xmlns:a16="http://schemas.microsoft.com/office/drawing/2014/main" id="{A7F59A1F-041B-4990-B7E9-FBC13F54A72E}"/>
              </a:ext>
            </a:extLst>
          </p:cNvPr>
          <p:cNvSpPr>
            <a:spLocks noGrp="1"/>
          </p:cNvSpPr>
          <p:nvPr>
            <p:ph idx="1"/>
          </p:nvPr>
        </p:nvSpPr>
        <p:spPr/>
        <p:txBody>
          <a:bodyPr/>
          <a:lstStyle/>
          <a:p>
            <a:pPr marL="0" indent="0">
              <a:buNone/>
            </a:pPr>
            <a:r>
              <a:rPr lang="el-GR" dirty="0"/>
              <a:t>Εξ αφορμής της υπόθεσης </a:t>
            </a:r>
            <a:r>
              <a:rPr lang="el-GR" dirty="0" err="1"/>
              <a:t>Kennedy</a:t>
            </a:r>
            <a:r>
              <a:rPr lang="el-GR" dirty="0"/>
              <a:t> – όπου το όνομα του προσφεύγοντος </a:t>
            </a:r>
            <a:r>
              <a:rPr lang="el-GR" dirty="0" err="1"/>
              <a:t>συνέπεσε</a:t>
            </a:r>
            <a:r>
              <a:rPr lang="el-GR" dirty="0"/>
              <a:t> να είναι το ίδιο με το όνομα του δικαστή που έγραψε την γνώμη της πλειοψηφίας –, το Δικαστήριο απάντησε στο ερώτημα αν, κατά το αμερικανικό Σύνταγμα, η θανατική ποινή μπορεί να επιβληθεί μόνον σε καταδικασθέντες για δολοφονία. Η υπόθεση που διαδραματίστηκε στην Πολιτεία </a:t>
            </a:r>
            <a:r>
              <a:rPr lang="el-GR" dirty="0" err="1"/>
              <a:t>Λουιζιάνα</a:t>
            </a:r>
            <a:r>
              <a:rPr lang="el-GR" dirty="0"/>
              <a:t> των Ηνωμένων Πολιτειών αφορούσε βιασμό ανηλίκου χωρίς να υφίσταται πρόθεση του καταδικασθέντος για το βιασμό να προκαλέσει και το θάνατο του θύματος. </a:t>
            </a:r>
            <a:endParaRPr lang="en-US" dirty="0"/>
          </a:p>
        </p:txBody>
      </p:sp>
    </p:spTree>
    <p:extLst>
      <p:ext uri="{BB962C8B-B14F-4D97-AF65-F5344CB8AC3E}">
        <p14:creationId xmlns:p14="http://schemas.microsoft.com/office/powerpoint/2010/main" val="15640071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F210EA-E444-4184-A2ED-5A4BCE2B55B1}"/>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719F50E8-BAE2-4942-8A16-A96C6E8D9843}"/>
              </a:ext>
            </a:extLst>
          </p:cNvPr>
          <p:cNvSpPr>
            <a:spLocks noGrp="1"/>
          </p:cNvSpPr>
          <p:nvPr>
            <p:ph idx="1"/>
          </p:nvPr>
        </p:nvSpPr>
        <p:spPr/>
        <p:txBody>
          <a:bodyPr>
            <a:normAutofit fontScale="70000" lnSpcReduction="20000"/>
          </a:bodyPr>
          <a:lstStyle/>
          <a:p>
            <a:pPr marL="0" indent="0">
              <a:buNone/>
            </a:pPr>
            <a:r>
              <a:rPr lang="el-GR" dirty="0"/>
              <a:t>Ένα </a:t>
            </a:r>
            <a:r>
              <a:rPr lang="el-GR" dirty="0" err="1"/>
              <a:t>πρωϊ</a:t>
            </a:r>
            <a:r>
              <a:rPr lang="el-GR" dirty="0"/>
              <a:t>, ο αργότερα καταδικασθείς για το βιασμό τηλεφώνησε στην αστυνομία και κατήγγειλε ότι η θετή του κόρη, ηλικίας οκτώ ετών, είχε πέσει θύμα βιασμού στον κήπο του σπιτιού τους, από νεαρούς που απομακρύνθηκαν έχοντας ένα ποδήλατο. Η αστυνομία έφθασε επί τόπου λίγα μόλις λεπτά αργότερα και διαπίστωσε την αιμορραγία του κοριτσιού, το οποίο, όπως </a:t>
            </a:r>
            <a:r>
              <a:rPr lang="el-GR" dirty="0" err="1"/>
              <a:t>περιγράφηκε</a:t>
            </a:r>
            <a:r>
              <a:rPr lang="el-GR" dirty="0"/>
              <a:t> στη συνέχεια από τον ιατροδικαστή που την εξέτασε, είχε κατακρεουργηθεί. Στην αρχή έγινε πιστευτή η εξήγηση του θετού πατέρα, όμως μετά λίγες ημέρες η αστυνομία διαπίστωσε ότι ο τελευταίος το </a:t>
            </a:r>
            <a:r>
              <a:rPr lang="el-GR" dirty="0" err="1"/>
              <a:t>πρωϊ</a:t>
            </a:r>
            <a:r>
              <a:rPr lang="el-GR" dirty="0"/>
              <a:t> του βιασμού είχε κάνει δύο τηλέφωνα αναζητώντας βοήθεια για την απάλειψη κηλίδων αίματος από χαλί, ενώ συγχρόνως το ποδήλατο των δήθεν δραστών, όπως το περιέγραψε ο </a:t>
            </a:r>
            <a:r>
              <a:rPr lang="el-GR" dirty="0" err="1"/>
              <a:t>καταγγείλας</a:t>
            </a:r>
            <a:r>
              <a:rPr lang="el-GR" dirty="0"/>
              <a:t> πατέρας, βρέθηκε μεν σε γειτονικό σπίτι αλλά είχε τις ρόδες ξεφούσκωτες και ήταν γεμάτο αράχνες. Επί πλέον, στην πίσω μεριά του στρώματος στο κρεβάτι του κοριτσιού διαπιστώθηκαν κηλίδες αίματός της. Το κορίτσι αρχικά αρνιόταν ότι της είχε επιτεθεί ο θετός πατέρας της, αλλά στη δίκη, που έγινε πέντε χρόνια αργότερα, το δέχθηκε. Ο θετός πατέρας βρέθηκε ένοχος για το βιασμό του παιδιού και, κατ’ εφαρμογή ενός νόμου της Πολιτείας </a:t>
            </a:r>
            <a:r>
              <a:rPr lang="el-GR" dirty="0" err="1"/>
              <a:t>Λουιζιάνα</a:t>
            </a:r>
            <a:r>
              <a:rPr lang="el-GR" dirty="0"/>
              <a:t> του 1995, του επιβλήθηκε η θανατική ποινή. Το Ανώτατο Δικαστήριο δέχθηκε να εξετάσει την υπόθεση διότι είχε παλαιότερα </a:t>
            </a:r>
            <a:r>
              <a:rPr lang="el-GR" dirty="0" err="1"/>
              <a:t>νομολογήσει</a:t>
            </a:r>
            <a:r>
              <a:rPr lang="el-GR" dirty="0"/>
              <a:t> για περίπτωση βιασμού ενηλίκου - όχι ανηλίκου - ότι δεν μπορεί να επιβληθεί στο δράστη θανατική ποινή εφόσον δεν διαπιστώνεται σ’ αυτόν πρόθεση θανάτωσης και διότι </a:t>
            </a:r>
            <a:r>
              <a:rPr lang="el-GR" dirty="0" err="1"/>
              <a:t>παρετηρείτο</a:t>
            </a:r>
            <a:r>
              <a:rPr lang="el-GR" dirty="0"/>
              <a:t> κατά τη δεκαετία πριν από την </a:t>
            </a:r>
            <a:r>
              <a:rPr lang="el-GR" dirty="0" err="1"/>
              <a:t>Kennedy</a:t>
            </a:r>
            <a:r>
              <a:rPr lang="el-GR" dirty="0"/>
              <a:t> μια τάση στις Πολιτείες επαναφοράς της θανατικής ποινής στις περιπτώσεις βιασμού ανηλίκου. </a:t>
            </a:r>
            <a:endParaRPr lang="en-US" dirty="0"/>
          </a:p>
        </p:txBody>
      </p:sp>
    </p:spTree>
    <p:extLst>
      <p:ext uri="{BB962C8B-B14F-4D97-AF65-F5344CB8AC3E}">
        <p14:creationId xmlns:p14="http://schemas.microsoft.com/office/powerpoint/2010/main" val="41230269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5D2EF6-BF3C-4DD2-A18B-AA028917187D}"/>
              </a:ext>
            </a:extLst>
          </p:cNvPr>
          <p:cNvSpPr>
            <a:spLocks noGrp="1"/>
          </p:cNvSpPr>
          <p:nvPr>
            <p:ph type="title"/>
          </p:nvPr>
        </p:nvSpPr>
        <p:spPr/>
        <p:txBody>
          <a:bodyPr>
            <a:normAutofit fontScale="90000"/>
          </a:bodyPr>
          <a:lstStyle/>
          <a:p>
            <a:r>
              <a:rPr lang="el-GR" dirty="0"/>
              <a:t>Το δικαίωμα των υπόπτων τρομοκρατίας στην προσωπική ελευθερία </a:t>
            </a:r>
            <a:r>
              <a:rPr lang="el-GR" dirty="0" err="1"/>
              <a:t>Boumediene</a:t>
            </a:r>
            <a:r>
              <a:rPr lang="el-GR" dirty="0"/>
              <a:t> και άλλοι κατά </a:t>
            </a:r>
            <a:r>
              <a:rPr lang="el-GR" dirty="0" err="1"/>
              <a:t>Bush</a:t>
            </a:r>
            <a:r>
              <a:rPr lang="el-GR" dirty="0"/>
              <a:t> 12 Ιουνίου 2008</a:t>
            </a:r>
            <a:endParaRPr lang="en-US" dirty="0"/>
          </a:p>
        </p:txBody>
      </p:sp>
      <p:sp>
        <p:nvSpPr>
          <p:cNvPr id="3" name="Θέση περιεχομένου 2">
            <a:extLst>
              <a:ext uri="{FF2B5EF4-FFF2-40B4-BE49-F238E27FC236}">
                <a16:creationId xmlns:a16="http://schemas.microsoft.com/office/drawing/2014/main" id="{E33C55E8-4AC9-498F-9F61-59C8D9CD7E77}"/>
              </a:ext>
            </a:extLst>
          </p:cNvPr>
          <p:cNvSpPr>
            <a:spLocks noGrp="1"/>
          </p:cNvSpPr>
          <p:nvPr>
            <p:ph idx="1"/>
          </p:nvPr>
        </p:nvSpPr>
        <p:spPr/>
        <p:txBody>
          <a:bodyPr>
            <a:normAutofit fontScale="77500" lnSpcReduction="20000"/>
          </a:bodyPr>
          <a:lstStyle/>
          <a:p>
            <a:pPr marL="0" indent="0">
              <a:buNone/>
            </a:pPr>
            <a:r>
              <a:rPr lang="el-GR" dirty="0"/>
              <a:t>Η υπόθεση </a:t>
            </a:r>
            <a:r>
              <a:rPr lang="el-GR" dirty="0" err="1"/>
              <a:t>Boumediene</a:t>
            </a:r>
            <a:r>
              <a:rPr lang="el-GR" dirty="0"/>
              <a:t> μας μεταφέρει στο πεδίο σύγκρουσης των παραδοσιακών αρχών της αμερικανικής δημοκρατίας για την προστασία της προσωπικής ελευθερίας του ατόμου και της αδήριτης ανάγκης να προστατευθούν αθώοι πολίτες από τα τυφλά κτυπήματα τρομοκρατών, ο εντοπισμός των οποίων απαιτεί περιορισμούς στα ατομικά δικαιώματα. Το λεγόμενο </a:t>
            </a:r>
            <a:r>
              <a:rPr lang="el-GR" dirty="0" err="1"/>
              <a:t>writ</a:t>
            </a:r>
            <a:r>
              <a:rPr lang="el-GR" dirty="0"/>
              <a:t> of </a:t>
            </a:r>
            <a:r>
              <a:rPr lang="el-GR" dirty="0" err="1"/>
              <a:t>habeas</a:t>
            </a:r>
            <a:r>
              <a:rPr lang="el-GR" dirty="0"/>
              <a:t> </a:t>
            </a:r>
            <a:r>
              <a:rPr lang="el-GR" dirty="0" err="1"/>
              <a:t>corpus</a:t>
            </a:r>
            <a:r>
              <a:rPr lang="el-GR" dirty="0"/>
              <a:t> είναι το αρχέγονο για τους αγγλοσάξονες δικαίωμα του πολίτη που στερήθηκε την ελευθερία του να ζητήσει να προσαχθεί ενώπιον δικαστή, ο οποίος έχει την εξουσία να διατάξει την απελευθέρωσή του αν διαπιστώσει ότι ο εκτελών την κράτηση στερείται τέτοιας εξουσίας ή ότι η κράτηση δεν δικαιολογείται. Το δικαίωμα αυτό δεν κατοχυρώθηκε στις Ηνωμένες Πολιτείες με κάποια από τις Τροποποιήσεις του ομοσπονδιακού Συντάγματος. Κατοχυρώθηκε στο ίδιο το Σύνταγμα, Άρθρο Ι παρ. 9 </a:t>
            </a:r>
            <a:r>
              <a:rPr lang="el-GR" dirty="0" err="1"/>
              <a:t>εδάφ</a:t>
            </a:r>
            <a:r>
              <a:rPr lang="el-GR" dirty="0"/>
              <a:t>. 2 αυτού, κάτι που δείχνει την ιδιαίτερη σημασία του. Η διάταξη ορίζει, εκλαμβάνοντας ότι το δικαίωμα υφίσταται ήδη στο εθιμικό αγγλοσαξονικό δίκαιο, ότι το προνόμιο της διαταγής </a:t>
            </a:r>
            <a:r>
              <a:rPr lang="el-GR" dirty="0" err="1"/>
              <a:t>habeas</a:t>
            </a:r>
            <a:r>
              <a:rPr lang="el-GR" dirty="0"/>
              <a:t> </a:t>
            </a:r>
            <a:r>
              <a:rPr lang="el-GR" dirty="0" err="1"/>
              <a:t>corpus</a:t>
            </a:r>
            <a:r>
              <a:rPr lang="el-GR" dirty="0"/>
              <a:t> δεν μπορεί να ανασταλεί με νομοθετική πράξη παρά μόνον εάν αυτό απαιτείται προς αντιμετώπιση εσωτερικής εξέγερσης ή εισβολής ξένης δύναμης. Το καίριο ζήτημα στην υπόθεση </a:t>
            </a:r>
            <a:r>
              <a:rPr lang="el-GR" dirty="0" err="1"/>
              <a:t>Boumediene</a:t>
            </a:r>
            <a:r>
              <a:rPr lang="el-GR" dirty="0"/>
              <a:t> ήταν η αναστολή του προνομίου.</a:t>
            </a:r>
            <a:endParaRPr lang="en-US" dirty="0"/>
          </a:p>
        </p:txBody>
      </p:sp>
    </p:spTree>
    <p:extLst>
      <p:ext uri="{BB962C8B-B14F-4D97-AF65-F5344CB8AC3E}">
        <p14:creationId xmlns:p14="http://schemas.microsoft.com/office/powerpoint/2010/main" val="334703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A9AC20-7D67-4936-8062-163D6E4B55EF}"/>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B1F0CBD4-5BE3-4D8D-89AD-C30F574E04B2}"/>
              </a:ext>
            </a:extLst>
          </p:cNvPr>
          <p:cNvSpPr>
            <a:spLocks noGrp="1"/>
          </p:cNvSpPr>
          <p:nvPr>
            <p:ph idx="1"/>
          </p:nvPr>
        </p:nvSpPr>
        <p:spPr/>
        <p:txBody>
          <a:bodyPr>
            <a:normAutofit fontScale="77500" lnSpcReduction="20000"/>
          </a:bodyPr>
          <a:lstStyle/>
          <a:p>
            <a:r>
              <a:rPr lang="el-GR" dirty="0"/>
              <a:t>θεωρία περί του ενιαίου της κυριαρχίας</a:t>
            </a:r>
          </a:p>
          <a:p>
            <a:r>
              <a:rPr lang="el-GR" dirty="0"/>
              <a:t>ένας ήταν ο κυρίαρχος: ο λαός των Ηνωμένων Πολιτειών. Ο λαός που εμφανίζεται ως πρωταγωνιστής στο Σύνταγμα της Ομοσπονδίας, αυτός που υιοθετεί το Σύνταγμα και διατάσσει την εφαρμογή του. Ο κυρίαρχος λαός των Ηνωμένων Πολιτειών συγκρότησε ένα σύστημα εξουσίας όπου η Ομοσπονδία και οι Πολιτείες ασκούν τις αρμοδιότητες που τους έχουν ανατεθεί, χωρίς οι Πολιτείες να μπορεί να διεκδικήσουν ένα χώρο δικής τους κυριαρχίας, ως ανεξάρτητες κρατικές οντότητες. </a:t>
            </a:r>
          </a:p>
          <a:p>
            <a:r>
              <a:rPr lang="el-GR" dirty="0"/>
              <a:t>Η δικαστική εξουσία στις Ηνωμένες Πολιτείες έχει ως φορέα της το Ανώτατο Δικαστήριο του οποίου οι αρμοδιότητες ασκούνται απευθείας έτσι όπως ορίζεται στο Σύνταγμα χωρίς να περιορίζονται από κάποια υποκείμενη αρχή σεβασμού κυριαρχικών δικαιωμάτων των Πολιτειών. Τίποτε δεν εμποδίζει το Δικαστήριο να ερμηνεύσει τη διάταξη το Συντάγματος που προβλέπει ότι το Δικαστήριο δικάζει τις διαφορές μεταξύ μιας Πολιτείας και ενός πολίτη άλλης Πολιτείας, ως εννοούσα και τις διαφορές μεταξύ ενός πολίτη μιας Πολιτείας κατά άλλης Πολιτείας. Αντίθετα μάλιστα επιβάλλεται να δοθεί μια τέτοια ερμηνεία καθόσον, κατά γενική αρχή του δικαίου, όποιος έχει ένα δικαίωμα έχει και τα δικαστικά μέσα για την προστασία του. </a:t>
            </a:r>
            <a:endParaRPr lang="en-US" dirty="0"/>
          </a:p>
        </p:txBody>
      </p:sp>
    </p:spTree>
    <p:extLst>
      <p:ext uri="{BB962C8B-B14F-4D97-AF65-F5344CB8AC3E}">
        <p14:creationId xmlns:p14="http://schemas.microsoft.com/office/powerpoint/2010/main" val="27104767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9F2BF4-5D7F-4759-AE4C-1CDDB381343A}"/>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CDC32B2B-E736-4614-B8B1-3400BACB8E1D}"/>
              </a:ext>
            </a:extLst>
          </p:cNvPr>
          <p:cNvSpPr>
            <a:spLocks noGrp="1"/>
          </p:cNvSpPr>
          <p:nvPr>
            <p:ph idx="1"/>
          </p:nvPr>
        </p:nvSpPr>
        <p:spPr/>
        <p:txBody>
          <a:bodyPr>
            <a:normAutofit fontScale="62500" lnSpcReduction="20000"/>
          </a:bodyPr>
          <a:lstStyle/>
          <a:p>
            <a:pPr marL="0" indent="0">
              <a:buNone/>
            </a:pPr>
            <a:r>
              <a:rPr lang="el-GR" dirty="0"/>
              <a:t>Το νομοθετικό σώμα των Ηνωμένων Πολιτειών αμέσως μετά το τρομοκρατικό κτύπημα στους δίδυμους πύργους έδωσε την εξουσία στον </a:t>
            </a:r>
            <a:r>
              <a:rPr lang="el-GR" dirty="0" err="1"/>
              <a:t>αμερικανό</a:t>
            </a:r>
            <a:r>
              <a:rPr lang="el-GR" dirty="0"/>
              <a:t> Πρόεδρο να χρησιμοποιήσει κάθε αναγκαία και κατάλληλη δύναμη κατά των προσώπων που ο ίδιος θα προσδιόριζε ότι συνέδραμαν τους συντελεστές των τρομοκρατικών κτυπημάτων της 11.9.2001, ώστε να εμποδισθεί στο μέλλον η επανάληψη τέτοιων ενεργειών. Η ευρύτατη αυτή εξουσιοδότηση, επέτρεψε στον Πρόεδρο των Ηνωμένων Πολιτειών να προβεί σε συλλήψεις υπόπτων εκτός του εδάφους των Ηνωμένων Πολιτειών, από το Αφγανιστάν μέχρι τη Γκάμπια και τη Βοσνία. Οι συλληφθέντες μεταφέρθηκαν στην Κούβα όπου εκεί, από τον Ιανουάριο του 2002, λειτουργούσε κέντρο κρατουμένων σε αμερικανική ναυτική βάση στην οποία οι Η.Π.Α. ασκούσαν εν τοις </a:t>
            </a:r>
            <a:r>
              <a:rPr lang="el-GR" dirty="0" err="1"/>
              <a:t>πράγμασι</a:t>
            </a:r>
            <a:r>
              <a:rPr lang="el-GR" dirty="0"/>
              <a:t> κυριαρχία ενώ η Δημοκρατία της Κούβας, σύμφωνα με σχετική συμφωνία, διατηρούσε την τυπική κρατική κυριαρχία χωρίς πραγματική εξουσία επί του εδάφους και των προσώπων που </a:t>
            </a:r>
            <a:r>
              <a:rPr lang="el-GR" dirty="0" err="1"/>
              <a:t>ήσαν</a:t>
            </a:r>
            <a:r>
              <a:rPr lang="el-GR" dirty="0"/>
              <a:t> εκεί. Οι κρατούμενοι, περίπου επτακόσιοι στον αριθμό, ξεκίνησαν μέσω των οικείων τους και οργανώσεων που ανέλαβαν την προστασία τους, ένα δικαστικό αγώνα για αναγνώριση των δικαιωμάτων τους και την εξέταση από την αμερικανική δικαιοσύνη του </a:t>
            </a:r>
            <a:r>
              <a:rPr lang="el-GR" dirty="0" err="1"/>
              <a:t>νόμῳ</a:t>
            </a:r>
            <a:r>
              <a:rPr lang="el-GR" dirty="0"/>
              <a:t> και </a:t>
            </a:r>
            <a:r>
              <a:rPr lang="el-GR" dirty="0" err="1"/>
              <a:t>ουσίᾳ</a:t>
            </a:r>
            <a:r>
              <a:rPr lang="el-GR" dirty="0"/>
              <a:t> </a:t>
            </a:r>
            <a:r>
              <a:rPr lang="el-GR" dirty="0" err="1"/>
              <a:t>βασίμου</a:t>
            </a:r>
            <a:r>
              <a:rPr lang="el-GR" dirty="0"/>
              <a:t> της κράτησής τους. Ύστερα από τις πρώτες αποφάσεις του </a:t>
            </a:r>
            <a:r>
              <a:rPr lang="el-GR" dirty="0" err="1"/>
              <a:t>Ανωτάτου</a:t>
            </a:r>
            <a:r>
              <a:rPr lang="el-GR" dirty="0"/>
              <a:t> Δικαστηρίου των Ηνωμένων Πολιτειών σχετικά με το ζήτημα, το νομοθετικό σώμα των Ηνωμένων Πολιτειών ψήφισε νομοθεσία που προέβλεψε την έρευνα από ένα ειδικό δικαστήριο της ιδιότητας των κρατουμένων ως «εχθρικών μαχητών» κατά των Ηνωμένων Πολιτειών, ιδιότητα που δικαιολογούσε την κράτηση, προβλέφθηκε δε ακόμη το δικαίωμα των κρατουμένων να προσφύγουν στο ομοσπονδιακό εφετείο κατά της απόφασης του ειδικού δικαστηρίου. Με ρητή διάταξη νόμου αποκλείσθηκε η άσκηση από αυτούς οποιουδήποτε άλλου ένδικου μέσου. Αποκλείσθηκε έτσι και η δυνατότητα άσκησης του προνομίου </a:t>
            </a:r>
            <a:r>
              <a:rPr lang="el-GR" dirty="0" err="1"/>
              <a:t>habeas</a:t>
            </a:r>
            <a:r>
              <a:rPr lang="el-GR" dirty="0"/>
              <a:t> </a:t>
            </a:r>
            <a:r>
              <a:rPr lang="el-GR" dirty="0" err="1"/>
              <a:t>corpus</a:t>
            </a:r>
            <a:r>
              <a:rPr lang="el-GR" dirty="0"/>
              <a:t>. </a:t>
            </a:r>
            <a:endParaRPr lang="en-US" dirty="0"/>
          </a:p>
        </p:txBody>
      </p:sp>
    </p:spTree>
    <p:extLst>
      <p:ext uri="{BB962C8B-B14F-4D97-AF65-F5344CB8AC3E}">
        <p14:creationId xmlns:p14="http://schemas.microsoft.com/office/powerpoint/2010/main" val="3581323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5BE684-4DC8-4CAD-BA7E-86F8174679A0}"/>
              </a:ext>
            </a:extLst>
          </p:cNvPr>
          <p:cNvSpPr>
            <a:spLocks noGrp="1"/>
          </p:cNvSpPr>
          <p:nvPr>
            <p:ph type="title"/>
          </p:nvPr>
        </p:nvSpPr>
        <p:spPr/>
        <p:txBody>
          <a:bodyPr>
            <a:normAutofit/>
          </a:bodyPr>
          <a:lstStyle/>
          <a:p>
            <a:r>
              <a:rPr lang="el-GR" sz="2400" dirty="0"/>
              <a:t>Τα ατομικά δικαιώματα οπλοκατοχής και οπλοφορίας </a:t>
            </a:r>
            <a:r>
              <a:rPr lang="el-GR" sz="2400" dirty="0" err="1"/>
              <a:t>District</a:t>
            </a:r>
            <a:r>
              <a:rPr lang="el-GR" sz="2400" dirty="0"/>
              <a:t> of </a:t>
            </a:r>
            <a:r>
              <a:rPr lang="el-GR" sz="2400" dirty="0" err="1"/>
              <a:t>Columbia</a:t>
            </a:r>
            <a:r>
              <a:rPr lang="el-GR" sz="2400" dirty="0"/>
              <a:t> κατά </a:t>
            </a:r>
            <a:r>
              <a:rPr lang="el-GR" sz="2400" dirty="0" err="1"/>
              <a:t>Heller</a:t>
            </a:r>
            <a:r>
              <a:rPr lang="el-GR" sz="2400" dirty="0"/>
              <a:t>,       26 Ιουνίου 2008</a:t>
            </a:r>
            <a:endParaRPr lang="en-US" sz="2400" dirty="0"/>
          </a:p>
        </p:txBody>
      </p:sp>
      <p:sp>
        <p:nvSpPr>
          <p:cNvPr id="3" name="Θέση περιεχομένου 2">
            <a:extLst>
              <a:ext uri="{FF2B5EF4-FFF2-40B4-BE49-F238E27FC236}">
                <a16:creationId xmlns:a16="http://schemas.microsoft.com/office/drawing/2014/main" id="{CD22BBC9-407F-4E2D-84C6-B4E41C2AB7A7}"/>
              </a:ext>
            </a:extLst>
          </p:cNvPr>
          <p:cNvSpPr>
            <a:spLocks noGrp="1"/>
          </p:cNvSpPr>
          <p:nvPr>
            <p:ph idx="1"/>
          </p:nvPr>
        </p:nvSpPr>
        <p:spPr/>
        <p:txBody>
          <a:bodyPr>
            <a:normAutofit fontScale="55000" lnSpcReduction="20000"/>
          </a:bodyPr>
          <a:lstStyle/>
          <a:p>
            <a:pPr marL="0" indent="0">
              <a:buNone/>
            </a:pPr>
            <a:r>
              <a:rPr lang="el-GR" dirty="0"/>
              <a:t>Η 2η Τροποποίηση του Συντάγματος των Ηνωμένων Πολιτειών εγγυήθηκε στο λαό ότι το δικαίωμά του να φέρει όπλα δεν θα περιορισθεί. Στην Τροποποίηση ορίζονται τα ακόλουθα: «Καθώς μια καλώς οργανωμένη εθνοφυλακή είναι αναγκαία σε ένα ελεύθερο κράτος, το δικαίωμα του λαού να κατέχει και να φέρει όπλα δεν θα παραβιασθεί». Η υπόθεση για την οποία εκδόθηκε η απόφαση </a:t>
            </a:r>
            <a:r>
              <a:rPr lang="el-GR" dirty="0" err="1"/>
              <a:t>Heller</a:t>
            </a:r>
            <a:r>
              <a:rPr lang="el-GR" dirty="0"/>
              <a:t> αφορούσε τη συνταγματικότητα μιας νομοθετικής ρύθμισης που ουσιαστικά απαγόρευσε την κατοχή και χρήση πυροβόλου όπλου. </a:t>
            </a:r>
          </a:p>
          <a:p>
            <a:pPr marL="0" indent="0">
              <a:buNone/>
            </a:pPr>
            <a:r>
              <a:rPr lang="el-GR" dirty="0" err="1"/>
              <a:t>Tο</a:t>
            </a:r>
            <a:r>
              <a:rPr lang="el-GR" dirty="0"/>
              <a:t> θέμα που απασχόλησε το Ανώτατο Δικαστήριο στην υπόθεση αυτή είναι κυριολεκτικά φλέγον για τις Ηνωμένες Πολιτείες όπου συχνότατα ψυχοπαθή άτομα προβαίνουν σε μαζικές ανθρωποκτονίες με τη χρήση πυροβόλων όπλων που εύκολα προμηθεύονται. Ο Χ, ένας αξιωματικός της αστυνομίας ο οποίος δικαιούνταν να οπλοφορεί κατά την άσκηση των υπηρεσιακών του καθηκόντων, ζήτησε από τις αρχές της Διοίκησης της Κολούμπια, μιας αυτόνομης περιοχής των Η.Π.Α. που δεν εντάσσεται σε καμιά Πολιτεία, την άδεια να κατέχει για προσωπική του χρήση και προστασία ένα πιστόλι. Οι αρχές, με βάση ένα τοπικό νομοθέτημα που απαγόρευε τη χορήγηση αδειών για πιστόλια, απέρριψαν το αίτημα. Το πρωτοβάθμιο δικαστήριο απέρριψε τη σχετική προσφυγή του Χ, αλλά το εφετείο την έκανε δεκτή κρίνοντας ότι η απαγόρευση που είχε θεσπίσει η Διοίκηση ήταν τόσο ευρεία ώστε παραβιάζονταν με αυτήν η 2η Τροποποίηση του αμερικανικού Συντάγματος. Το Ανώτατο Δικαστήριο δέχθηκε να κρίνει την προσφυγή κατά της ως άνω αποφάσεως του εφετείου προκειμένου να ξεκαθαρίσει την έννοια της διατάξεως της 2ης Τροποποίησης, η οποία ελάχιστα το είχε απασχολήσει στο παρελθόν. Η νομοθεσία της Διοίκησης της Κολούμπια προέβλεπε ότι απαγορευόταν η χωρίς άδεια οπλοφορία, ότι όποιος κατείχε στο σπίτι του πυροβόλα όπλα έπρεπε να τα τηρεί χωρίς σφαίρες ή να κλειδώνει τη σκανδάλη τους με ειδικό μηχανισμό και ότι απαγορευόταν τελείως η άδεια κατοχής πιστολιού. Την αντισυνταγματικότητα ειδικότερα αυτής της τελευταίας διάταξης αντιμετώπισε το Δικαστήριο δεδομένου ότι ο προσφεύγων ήθελε, χάριν της προσωπικής του ασφάλειας, να του αναγνωρισθεί το δικαίωμα να κατέχει και να φέρει ένα πιστόλι που να μπορεί να το χρησιμοποιεί εύκολα όταν παραστεί ανάγκη αυτοάμυνας. Στην απόφασή του, το Ανώτατο Δικαστήριο μοιράσθηκε. Οι πέντε δικαστές του που είχαν ορισθεί από </a:t>
            </a:r>
            <a:r>
              <a:rPr lang="el-GR" dirty="0" err="1"/>
              <a:t>ρεπουμπλικανούς</a:t>
            </a:r>
            <a:r>
              <a:rPr lang="el-GR" dirty="0"/>
              <a:t> Προέδρους, έκριναν τη ρύθμιση αντισυνταγματική και τη γνώμη της πλειοψηφίας διατύπωσε ο δικαστής </a:t>
            </a:r>
            <a:r>
              <a:rPr lang="el-GR" dirty="0" err="1"/>
              <a:t>Scalia</a:t>
            </a:r>
            <a:r>
              <a:rPr lang="el-GR" dirty="0"/>
              <a:t>. Οι τέσσερεις άλλοι, ορισμένοι από δημοκρατικούς Προέδρους, έκριναν ότι η ρύθμιση δεν παραβίαζε το Σύνταγμα. Από τους τελευταίους, ο δικαστής </a:t>
            </a:r>
            <a:r>
              <a:rPr lang="el-GR" dirty="0" err="1"/>
              <a:t>Stevens</a:t>
            </a:r>
            <a:r>
              <a:rPr lang="el-GR" dirty="0"/>
              <a:t> έδωσε έμφαση στον καθορισμό των ορίων εφαρμογής της, ενώ ο δικαστής </a:t>
            </a:r>
            <a:r>
              <a:rPr lang="el-GR" dirty="0" err="1"/>
              <a:t>Breyer</a:t>
            </a:r>
            <a:r>
              <a:rPr lang="el-GR" dirty="0"/>
              <a:t> ασχολήθηκε με ζητήματα στάθμισης αντικρουόμενων συμφερόντων.</a:t>
            </a:r>
            <a:endParaRPr lang="en-US" dirty="0"/>
          </a:p>
        </p:txBody>
      </p:sp>
    </p:spTree>
    <p:extLst>
      <p:ext uri="{BB962C8B-B14F-4D97-AF65-F5344CB8AC3E}">
        <p14:creationId xmlns:p14="http://schemas.microsoft.com/office/powerpoint/2010/main" val="33224061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857258-DE9C-41E5-B9B1-CE2C8B70B29D}"/>
              </a:ext>
            </a:extLst>
          </p:cNvPr>
          <p:cNvSpPr>
            <a:spLocks noGrp="1"/>
          </p:cNvSpPr>
          <p:nvPr>
            <p:ph type="title"/>
          </p:nvPr>
        </p:nvSpPr>
        <p:spPr/>
        <p:txBody>
          <a:bodyPr>
            <a:normAutofit/>
          </a:bodyPr>
          <a:lstStyle/>
          <a:p>
            <a:r>
              <a:rPr lang="el-GR" sz="2400" dirty="0"/>
              <a:t>Η αναγνώριση από την Ένωση του γάμου προσώπων του ιδίου φύλου Ηνωμένες Πολιτείες κατά </a:t>
            </a:r>
            <a:r>
              <a:rPr lang="el-GR" sz="2400" dirty="0" err="1"/>
              <a:t>Windsor</a:t>
            </a:r>
            <a:r>
              <a:rPr lang="el-GR" sz="2400" dirty="0"/>
              <a:t>, 26 Ιουνίου 2013 </a:t>
            </a:r>
            <a:endParaRPr lang="en-US" sz="2400" dirty="0"/>
          </a:p>
        </p:txBody>
      </p:sp>
      <p:sp>
        <p:nvSpPr>
          <p:cNvPr id="3" name="Θέση περιεχομένου 2">
            <a:extLst>
              <a:ext uri="{FF2B5EF4-FFF2-40B4-BE49-F238E27FC236}">
                <a16:creationId xmlns:a16="http://schemas.microsoft.com/office/drawing/2014/main" id="{E4B86816-C10D-4997-8FC5-4B96378FF102}"/>
              </a:ext>
            </a:extLst>
          </p:cNvPr>
          <p:cNvSpPr>
            <a:spLocks noGrp="1"/>
          </p:cNvSpPr>
          <p:nvPr>
            <p:ph idx="1"/>
          </p:nvPr>
        </p:nvSpPr>
        <p:spPr/>
        <p:txBody>
          <a:bodyPr>
            <a:normAutofit fontScale="55000" lnSpcReduction="20000"/>
          </a:bodyPr>
          <a:lstStyle/>
          <a:p>
            <a:r>
              <a:rPr lang="el-GR" dirty="0"/>
              <a:t>Μια από πιο πολυσυζητημένες αποφάσεις του </a:t>
            </a:r>
            <a:r>
              <a:rPr lang="el-GR" dirty="0" err="1"/>
              <a:t>Ανωτάτου</a:t>
            </a:r>
            <a:r>
              <a:rPr lang="el-GR" dirty="0"/>
              <a:t> Δικαστηρίου, η </a:t>
            </a:r>
            <a:r>
              <a:rPr lang="el-GR" dirty="0" err="1"/>
              <a:t>Windsοr</a:t>
            </a:r>
            <a:r>
              <a:rPr lang="el-GR" dirty="0"/>
              <a:t>, έλυσε το ζήτημα της συνταγματικότητας του ομοσπονδιακού νόμου, που για κάθε νόμιμη συνέπεια, περιόριζε το εννοιολογικό περιεχόμενο των όρων «γάμος» και «σύζυγος» στις ενώσεις ατόμων διαφορετικού φύλου. Η προσφεύγουσα είχε τελέσει νόμιμο γάμο κατά τη νομοθεσία της Πολιτείας της Νέας Υόρκης, όπου ζούσε, με την αποθανούσα σύντροφό της, η οποία την είχε καταστήσει κληρονόμο της. Όμως, εξ αφορμής ακριβώς του ομοσπονδιακού νόμου που δεν αναγνώριζε γάμο μεταξύ ατόμων του ιδίου φύλου, η κληρονομιά επιβαρύνθηκε με ένα ομοσπονδιακό φόρο τον οποίο η προσφεύγουσα δεν θα </a:t>
            </a:r>
            <a:r>
              <a:rPr lang="el-GR" dirty="0" err="1"/>
              <a:t>εκαλείτο</a:t>
            </a:r>
            <a:r>
              <a:rPr lang="el-GR" dirty="0"/>
              <a:t> να πληρώσει αν η ένωσή της με την θανούσα σύντροφό της αναγνωριζόταν από την ομοσπονδιακή νομοθεσία ως γάμος. Έτσι ξεκίνησε η διαφορά που τελικώς ήχθη ενώπιον του </a:t>
            </a:r>
            <a:r>
              <a:rPr lang="el-GR" dirty="0" err="1"/>
              <a:t>Ανωτάτου</a:t>
            </a:r>
            <a:r>
              <a:rPr lang="el-GR" dirty="0"/>
              <a:t> Δικαστηρίου των Ηνωμένων Πολιτειών προς επίλυση. Ο γάμος μεταξύ ατόμων του ιδίου φύλου είναι ένα ζήτημα που διχάζει την κοινή γνώμη στις Ηνωμένες Πολιτείες τα τελευταία χρόνια. Το κύριο ζήτημα δεν αφορά τόσο τη θέσπιση ενός είδους νομικής ενώσεως μεταξύ των ενδιαφερομένων ούτε η έκταση των εκατέρωθεν δικαιωμάτων και υποχρεώσεων. Το βασικό θέμα που διχάζει είναι αν η ένωση αυτή των δύο ατόμων του ιδίου φύλου θα αποκαλείται «γάμος» και αν τα μέλη της μπορεί να αποκαλούνται «σύζυγοι», αν μπορεί δηλαδή κατά </a:t>
            </a:r>
            <a:r>
              <a:rPr lang="el-GR" dirty="0" err="1"/>
              <a:t>νόμον</a:t>
            </a:r>
            <a:r>
              <a:rPr lang="el-GR" dirty="0"/>
              <a:t> να χρησιμοποιείται για τις ενώσεις αυτές μια ορολογία που αναφέρεται παραδοσιακά στη νομική ένωση ενός άνδρα με μια γυναίκα. Η νομική επιχειρηματολογία που αναπτύσσεται υπέρ της επεκτάσεως της χρήσεως των όρων και στα ζευγάρια ιδίου φύλου είναι ότι η μη επέκτασή τους συνιστά αδικαιολόγητη δυσμενή μεταχείριση όμοιας κατά βάση περιπτώσεως που οφείλεται σε προκατάληψη εις βάρος μιας κατηγορίας προσώπων λόγω γενετήσιου προσανατολισμού και που έχει ως συνέπεια την προσβολή της αξιοπρέπειάς τους και τον κοινωνικό τους στιγματισμό, χωρίς να προωθείται κανένας θεμιτός πολιτειακός σκοπός. Αυτή είναι η καρδιά του ζητήματος. Όμως η </a:t>
            </a:r>
            <a:r>
              <a:rPr lang="el-GR" dirty="0" err="1"/>
              <a:t>Windsor</a:t>
            </a:r>
            <a:r>
              <a:rPr lang="el-GR" dirty="0"/>
              <a:t> δεν επέλυσε αυτό το ζήτημα. Δεν αποφάνθηκε δηλαδή με ισχύ για όλη την αμερικανική επικράτεια, όπως συνέβη αργότερα ότι επιβάλλεται από το Σύνταγμα οι ενώσεις μεταξύ ατόμων ιδίου φύλου να αποκαλούνται «γάμοι» και τα μέλη τους «σύζυγοι». Ασχολήθηκε με το ειδικότερο ζήτημα αν η Ομοσπονδία μπορεί, σε ό,τι αφορά την εφαρμογή της δικής της νομοθεσίας, να μη αναγνωρίζει ως γάμους και ως συζύγους, γάμους και συζύγους που αναγνωρίζονται ως τέτοιοι από τη νομοθεσία της αρμόδιας κάθε φορά Πολιτείας. Το Δικαστήριο, με πλειοψηφία 5 προς 4, έκρινε αντισυνταγματικό τον ομοσπονδιακό νόμο. Κατά την πλειοψηφία, ναι μεν κάθε Πολιτεία είναι ελεύθερη να υιοθετεί ή μη το θεσμό του γάμου μεταξύ ατόμων ιδίου φύλου, η Ομοσπονδία όμως, δηλαδή η Κυβέρνηση των Ηνωμένων Πολιτειών, δεσμεύεται από τον ορισμό αυτό και δεν μπορεί να θεωρήσει ότι δεν υφίσταται γάμος εκεί που η νομοθεσία μιας Πολιτείας έχει ορίσει το αντίθετο. </a:t>
            </a:r>
            <a:endParaRPr lang="en-US" dirty="0"/>
          </a:p>
        </p:txBody>
      </p:sp>
    </p:spTree>
    <p:extLst>
      <p:ext uri="{BB962C8B-B14F-4D97-AF65-F5344CB8AC3E}">
        <p14:creationId xmlns:p14="http://schemas.microsoft.com/office/powerpoint/2010/main" val="33855095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13866B-7D1A-4739-A7FB-2DFFFE5DAC5A}"/>
              </a:ext>
            </a:extLst>
          </p:cNvPr>
          <p:cNvSpPr>
            <a:spLocks noGrp="1"/>
          </p:cNvSpPr>
          <p:nvPr>
            <p:ph type="title"/>
          </p:nvPr>
        </p:nvSpPr>
        <p:spPr/>
        <p:txBody>
          <a:bodyPr/>
          <a:lstStyle/>
          <a:p>
            <a:r>
              <a:rPr lang="el-GR" dirty="0"/>
              <a:t>Πηγή</a:t>
            </a:r>
            <a:endParaRPr lang="en-US" dirty="0"/>
          </a:p>
        </p:txBody>
      </p:sp>
      <p:sp>
        <p:nvSpPr>
          <p:cNvPr id="3" name="Θέση περιεχομένου 2">
            <a:extLst>
              <a:ext uri="{FF2B5EF4-FFF2-40B4-BE49-F238E27FC236}">
                <a16:creationId xmlns:a16="http://schemas.microsoft.com/office/drawing/2014/main" id="{96EF051E-1C92-4D3E-A06D-41DD522C41F6}"/>
              </a:ext>
            </a:extLst>
          </p:cNvPr>
          <p:cNvSpPr>
            <a:spLocks noGrp="1"/>
          </p:cNvSpPr>
          <p:nvPr>
            <p:ph idx="1"/>
          </p:nvPr>
        </p:nvSpPr>
        <p:spPr/>
        <p:txBody>
          <a:bodyPr/>
          <a:lstStyle/>
          <a:p>
            <a:r>
              <a:rPr lang="el-GR" dirty="0"/>
              <a:t>Ιωάννης Σαρμάς,</a:t>
            </a:r>
            <a:r>
              <a:rPr lang="en-US" dirty="0"/>
              <a:t> </a:t>
            </a:r>
            <a:r>
              <a:rPr lang="el-GR" dirty="0"/>
              <a:t>Εμείς ο λαός, Η ΣΥΝΤΑΓΜΑΤΙΚΗ ΝΟΜΟΛΟΓΙΑ ΤΟΥ ΑΝΩΤΑΤΟΥ ΔΙΚΑΣΤΗΡΙΟΥ ΤΩΝ ΗΝΩΜΕΝΩΝ ΠΟΛΙΤΕΙΩΝ, Εκδόσεις </a:t>
            </a:r>
            <a:r>
              <a:rPr lang="el-GR" dirty="0" err="1"/>
              <a:t>Σάκκουλα</a:t>
            </a:r>
            <a:r>
              <a:rPr lang="el-GR" dirty="0"/>
              <a:t>, Αθήνα-Θεσσαλονίκη 2016</a:t>
            </a:r>
            <a:endParaRPr lang="en-US" dirty="0"/>
          </a:p>
        </p:txBody>
      </p:sp>
    </p:spTree>
    <p:extLst>
      <p:ext uri="{BB962C8B-B14F-4D97-AF65-F5344CB8AC3E}">
        <p14:creationId xmlns:p14="http://schemas.microsoft.com/office/powerpoint/2010/main" val="71106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2740C7-F74E-4B9D-A706-6D41EEFED8AF}"/>
              </a:ext>
            </a:extLst>
          </p:cNvPr>
          <p:cNvSpPr>
            <a:spLocks noGrp="1"/>
          </p:cNvSpPr>
          <p:nvPr>
            <p:ph type="title"/>
          </p:nvPr>
        </p:nvSpPr>
        <p:spPr/>
        <p:txBody>
          <a:bodyPr/>
          <a:lstStyle/>
          <a:p>
            <a:r>
              <a:rPr lang="el-GR" dirty="0"/>
              <a:t>Αντιδράσεις </a:t>
            </a:r>
            <a:endParaRPr lang="en-US" dirty="0"/>
          </a:p>
        </p:txBody>
      </p:sp>
      <p:sp>
        <p:nvSpPr>
          <p:cNvPr id="3" name="Θέση περιεχομένου 2">
            <a:extLst>
              <a:ext uri="{FF2B5EF4-FFF2-40B4-BE49-F238E27FC236}">
                <a16:creationId xmlns:a16="http://schemas.microsoft.com/office/drawing/2014/main" id="{2608C1F1-F624-4558-967F-8CD929D9EE60}"/>
              </a:ext>
            </a:extLst>
          </p:cNvPr>
          <p:cNvSpPr>
            <a:spLocks noGrp="1"/>
          </p:cNvSpPr>
          <p:nvPr>
            <p:ph idx="1"/>
          </p:nvPr>
        </p:nvSpPr>
        <p:spPr/>
        <p:txBody>
          <a:bodyPr>
            <a:normAutofit fontScale="62500" lnSpcReduction="20000"/>
          </a:bodyPr>
          <a:lstStyle/>
          <a:p>
            <a:r>
              <a:rPr lang="el-GR" dirty="0"/>
              <a:t>Η απόφαση </a:t>
            </a:r>
            <a:r>
              <a:rPr lang="el-GR" dirty="0" err="1"/>
              <a:t>Crisholm</a:t>
            </a:r>
            <a:r>
              <a:rPr lang="el-GR" dirty="0"/>
              <a:t> προκάλεσε ένα τεράστιο κίνημα διαμαρτυρίας σε ολόκληρο το αμερικανικό Έθνος. Οι εφημερίδες ενός ευρέος φάσματος πολιτικών ιδεών διαμαρτυρήθηκαν κατά μιας απρόσμενης επίθεσης στην κυριαρχική αυτοτέλεια των Πολιτειών, ενώ άλλοι αναφέρθηκαν ευθέως σε επιδρομή ιδιωτών κατά του θησαυροφυλακίου των Πολιτειών. Στην Γεωργία ψήφισαν αμέσως ένα νόμο που προέβλεπε ότι όποιος προσπαθούσε να εφαρμόσει την απόφαση </a:t>
            </a:r>
            <a:r>
              <a:rPr lang="el-GR" dirty="0" err="1"/>
              <a:t>Crisholm</a:t>
            </a:r>
            <a:r>
              <a:rPr lang="el-GR" dirty="0"/>
              <a:t> θα καταδικαζόταν για κακούργημα σε θάνατο και θα τον </a:t>
            </a:r>
            <a:r>
              <a:rPr lang="el-GR" dirty="0" err="1"/>
              <a:t>κρέμαζαν</a:t>
            </a:r>
            <a:r>
              <a:rPr lang="el-GR" dirty="0"/>
              <a:t> χωρίς ευχές από ιερέα. </a:t>
            </a:r>
          </a:p>
          <a:p>
            <a:r>
              <a:rPr lang="el-GR" dirty="0"/>
              <a:t>Το νομοθετικό σώμα της Μασαχουσέτης κάλεσε τις Πολιτείες και την Ομοσπονδία να κάνουν ό,τι χρειάζεται ώστε να αφαιρέσουν από το ομοσπονδιακό Σύνταγμα ό,τι στηρίζει την απόφαση αυτή.</a:t>
            </a:r>
          </a:p>
          <a:p>
            <a:r>
              <a:rPr lang="el-GR" dirty="0"/>
              <a:t>Αμέσως άρχισε η διαδικασία προσθήκης στο Σύνταγμα μιας Τροποποίησης, που ονομάσθηκε αργότερα ως η 11η, ώστε να ακυρωθούν τα αποτελέσματα της </a:t>
            </a:r>
            <a:r>
              <a:rPr lang="el-GR" dirty="0" err="1"/>
              <a:t>Crisholm</a:t>
            </a:r>
            <a:r>
              <a:rPr lang="el-GR" dirty="0"/>
              <a:t>. Το σχέδιο Τροποποίησης εισήχθη την επομένη της δημοσίευσης της απόφασης, υιοθετήθηκε από το ομοσπονδιακό νομοθετικό σώμα μέσα σε δύο μήνες σχεδόν ομόφωνα και εν συνεχεία κυρώθηκε πανηγυρικά από τις Πολιτείες. </a:t>
            </a:r>
          </a:p>
          <a:p>
            <a:r>
              <a:rPr lang="el-GR" dirty="0"/>
              <a:t>Η 11η Τροποποίηση, που άρχισε να ισχύει από τις 8 Ιανουαρίου του 1798, ορίζει τα ακόλουθα: «Η δικαστική εξουσία των Ηνωμένων Πολιτειών δεν θα γίνεται αντιληπτό ότι εκτείνεται σε οιαδήποτε αγωγή στηριζόμενη σε κανόνα του ιδιωτικού ή του δημοσίου δικαίου κατά μιας από τις ομόσπονδες Πολιτείες από πολίτες άλλης Πολιτείας ή από πολίτες ή υπηκόους οιουδήποτε ξένου Κράτους». </a:t>
            </a:r>
            <a:endParaRPr lang="en-US" dirty="0"/>
          </a:p>
        </p:txBody>
      </p:sp>
    </p:spTree>
    <p:extLst>
      <p:ext uri="{BB962C8B-B14F-4D97-AF65-F5344CB8AC3E}">
        <p14:creationId xmlns:p14="http://schemas.microsoft.com/office/powerpoint/2010/main" val="18787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CB0A88-9EBA-448B-9A63-0D9013FE3788}"/>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11A36754-6799-4327-A0DF-BB0303A913BA}"/>
              </a:ext>
            </a:extLst>
          </p:cNvPr>
          <p:cNvSpPr>
            <a:spLocks noGrp="1"/>
          </p:cNvSpPr>
          <p:nvPr>
            <p:ph idx="1"/>
          </p:nvPr>
        </p:nvSpPr>
        <p:spPr/>
        <p:txBody>
          <a:bodyPr>
            <a:normAutofit fontScale="62500" lnSpcReduction="20000"/>
          </a:bodyPr>
          <a:lstStyle/>
          <a:p>
            <a:r>
              <a:rPr lang="el-GR" dirty="0"/>
              <a:t>Κατά την ερμηνεία της 11ης Τροποποίησης, το Ανώτατο Δικαστήριο χρησιμοποίησε κάθε είδους μέθοδο προκειμένου να περιορίσει την έκταση της εφαρμογής της.</a:t>
            </a:r>
          </a:p>
          <a:p>
            <a:r>
              <a:rPr lang="el-GR" dirty="0"/>
              <a:t>Έτσι, το Δικαστήριο έκρινε ότι η 11η Τροποποίηση δεν αφορά πολιτειακά νομικά πρόσωπα που δεν χρηματοδοτούνται κατά νόμο από την Πολιτεία για τα τυχόν χρέη τους (</a:t>
            </a:r>
            <a:r>
              <a:rPr lang="el-GR" dirty="0" err="1"/>
              <a:t>Tennessee</a:t>
            </a:r>
            <a:r>
              <a:rPr lang="el-GR" dirty="0"/>
              <a:t> </a:t>
            </a:r>
            <a:r>
              <a:rPr lang="el-GR" dirty="0" err="1"/>
              <a:t>Student</a:t>
            </a:r>
            <a:r>
              <a:rPr lang="el-GR" dirty="0"/>
              <a:t> Assistance Corp. κατά </a:t>
            </a:r>
            <a:r>
              <a:rPr lang="el-GR" dirty="0" err="1"/>
              <a:t>Hood</a:t>
            </a:r>
            <a:r>
              <a:rPr lang="el-GR" dirty="0"/>
              <a:t>, 17 Μαΐου 2004), ούτε και αγωγές κατά υπαλλήλων της Πολιτείας όταν αυτές στρέφονται προσωπικώς κατά των υπαλλήλων, έστω και αν η επίδικη πράξη αφορά άσκηση υπηρεσιακών τους καθηκόντων (</a:t>
            </a:r>
            <a:r>
              <a:rPr lang="el-GR" dirty="0" err="1"/>
              <a:t>Frew</a:t>
            </a:r>
            <a:r>
              <a:rPr lang="el-GR" dirty="0"/>
              <a:t> κατά </a:t>
            </a:r>
            <a:r>
              <a:rPr lang="el-GR" dirty="0" err="1"/>
              <a:t>Hawkins</a:t>
            </a:r>
            <a:r>
              <a:rPr lang="el-GR" dirty="0"/>
              <a:t>, 14 Ιανουαρίου 2004). Επίσης, το Δικαστήριο έκρινε ότι οι Πολιτείες μπορεί εμμέσως να εναχθούν από ιδιώτες σε ομοσπονδιακά δικαστήρια μέσω προσφυγής στρεφόμενης ευθέως κατά του αρμοδίου οργάνου τους, που είναι υποχρεωμένο να εφαρμόσει ομοσπονδιακό νομοθέτημα, προκειμένου έτσι να αρθεί η παράλειψη του οργάνου να εφαρμόσει στο μέλλον τον ομοσπονδιακό νόμο (</a:t>
            </a:r>
            <a:r>
              <a:rPr lang="el-GR" dirty="0" err="1"/>
              <a:t>Ex</a:t>
            </a:r>
            <a:r>
              <a:rPr lang="el-GR" dirty="0"/>
              <a:t> </a:t>
            </a:r>
            <a:r>
              <a:rPr lang="el-GR" dirty="0" err="1"/>
              <a:t>parte</a:t>
            </a:r>
            <a:r>
              <a:rPr lang="el-GR" dirty="0"/>
              <a:t> Young, 23 Μαρτίου 1908).</a:t>
            </a:r>
          </a:p>
          <a:p>
            <a:r>
              <a:rPr lang="el-GR" dirty="0"/>
              <a:t>Η 11η Τροποποίηση κρίθηκε ότι αφορά μόνον τις διατάξεις του Συντάγματος που ίσχυαν κατά τη θέση της σε ισχύ και όχι τις </a:t>
            </a:r>
            <a:r>
              <a:rPr lang="el-GR" dirty="0" err="1"/>
              <a:t>νεώτερες</a:t>
            </a:r>
            <a:r>
              <a:rPr lang="el-GR" dirty="0"/>
              <a:t>. Έτσι, το Δικαστήριο δέχθηκε ότι η Τροποποίηση αυτή δεν εμποδίζει αγωγές ιδιωτών κατά Πολιτειών που αναφέρονται σε παράλειψη των Πολιτειών να συμμορφωθούν προς τις υποχρεώσεις τους που απορρέουν από τη 14η Τροποποίηση, να σέβονται την αρχή της ισότητας και αναλογικότητας ως προς τον περιορισμό των ατομικών δικαιωμάτων (</a:t>
            </a:r>
            <a:r>
              <a:rPr lang="el-GR" dirty="0" err="1"/>
              <a:t>Fitzpatrick</a:t>
            </a:r>
            <a:r>
              <a:rPr lang="el-GR" dirty="0"/>
              <a:t> κατά </a:t>
            </a:r>
            <a:r>
              <a:rPr lang="el-GR" dirty="0" err="1"/>
              <a:t>Bitzer</a:t>
            </a:r>
            <a:r>
              <a:rPr lang="el-GR" dirty="0"/>
              <a:t>, 28 Ιουνίου 1976). Επίσης, έγινε δεκτό ότι η 11η Τροποποίηση, ως εισάγουσα προνόμιο υπέρ των Πολιτειών, μπορεί να μη εφαρμόζεται στις περιπτώσεις όπου οι Πολιτείες συναινούν στη μη εφαρμογή της (</a:t>
            </a:r>
            <a:r>
              <a:rPr lang="el-GR" dirty="0" err="1"/>
              <a:t>College</a:t>
            </a:r>
            <a:r>
              <a:rPr lang="el-GR" dirty="0"/>
              <a:t> </a:t>
            </a:r>
            <a:r>
              <a:rPr lang="el-GR" dirty="0" err="1"/>
              <a:t>Savings</a:t>
            </a:r>
            <a:r>
              <a:rPr lang="el-GR" dirty="0"/>
              <a:t> Bank κατά </a:t>
            </a:r>
            <a:r>
              <a:rPr lang="el-GR" dirty="0" err="1"/>
              <a:t>Florida</a:t>
            </a:r>
            <a:r>
              <a:rPr lang="el-GR" dirty="0"/>
              <a:t> </a:t>
            </a:r>
            <a:r>
              <a:rPr lang="el-GR" dirty="0" err="1"/>
              <a:t>Pre-Paid</a:t>
            </a:r>
            <a:r>
              <a:rPr lang="el-GR" dirty="0"/>
              <a:t> </a:t>
            </a:r>
            <a:r>
              <a:rPr lang="el-GR" dirty="0" err="1"/>
              <a:t>Postsecondary</a:t>
            </a:r>
            <a:r>
              <a:rPr lang="el-GR" dirty="0"/>
              <a:t> </a:t>
            </a:r>
            <a:r>
              <a:rPr lang="el-GR" dirty="0" err="1"/>
              <a:t>Education</a:t>
            </a:r>
            <a:r>
              <a:rPr lang="el-GR" dirty="0"/>
              <a:t> </a:t>
            </a:r>
            <a:r>
              <a:rPr lang="el-GR" dirty="0" err="1"/>
              <a:t>Expense</a:t>
            </a:r>
            <a:r>
              <a:rPr lang="el-GR" dirty="0"/>
              <a:t> Board, 23 Ιουνίου 1999). </a:t>
            </a:r>
            <a:endParaRPr lang="en-US" dirty="0"/>
          </a:p>
        </p:txBody>
      </p:sp>
    </p:spTree>
    <p:extLst>
      <p:ext uri="{BB962C8B-B14F-4D97-AF65-F5344CB8AC3E}">
        <p14:creationId xmlns:p14="http://schemas.microsoft.com/office/powerpoint/2010/main" val="1597511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A94825-3298-48B7-B223-7F3903593EBC}"/>
              </a:ext>
            </a:extLst>
          </p:cNvPr>
          <p:cNvSpPr>
            <a:spLocks noGrp="1"/>
          </p:cNvSpPr>
          <p:nvPr>
            <p:ph type="title"/>
          </p:nvPr>
        </p:nvSpPr>
        <p:spPr/>
        <p:txBody>
          <a:bodyPr>
            <a:normAutofit fontScale="90000"/>
          </a:bodyPr>
          <a:lstStyle/>
          <a:p>
            <a:r>
              <a:rPr lang="en-US" dirty="0"/>
              <a:t>Marbury </a:t>
            </a:r>
            <a:r>
              <a:rPr lang="el-GR" dirty="0"/>
              <a:t>κατά </a:t>
            </a:r>
            <a:r>
              <a:rPr lang="en-US" dirty="0"/>
              <a:t>Madison</a:t>
            </a:r>
            <a:br>
              <a:rPr lang="en-US" dirty="0"/>
            </a:br>
            <a:r>
              <a:rPr lang="en-US" dirty="0"/>
              <a:t>24 </a:t>
            </a:r>
            <a:r>
              <a:rPr lang="el-GR" dirty="0"/>
              <a:t>Φεβρουαρίου 1803, Η ομοσπονδιακή δικαστική εξουσία</a:t>
            </a:r>
            <a:endParaRPr lang="en-US" dirty="0"/>
          </a:p>
        </p:txBody>
      </p:sp>
      <p:sp>
        <p:nvSpPr>
          <p:cNvPr id="3" name="Θέση περιεχομένου 2">
            <a:extLst>
              <a:ext uri="{FF2B5EF4-FFF2-40B4-BE49-F238E27FC236}">
                <a16:creationId xmlns:a16="http://schemas.microsoft.com/office/drawing/2014/main" id="{BE7B9C0D-7D38-4F76-96A8-40132ECF8DC7}"/>
              </a:ext>
            </a:extLst>
          </p:cNvPr>
          <p:cNvSpPr>
            <a:spLocks noGrp="1"/>
          </p:cNvSpPr>
          <p:nvPr>
            <p:ph idx="1"/>
          </p:nvPr>
        </p:nvSpPr>
        <p:spPr/>
        <p:txBody>
          <a:bodyPr>
            <a:normAutofit fontScale="85000" lnSpcReduction="20000"/>
          </a:bodyPr>
          <a:lstStyle/>
          <a:p>
            <a:pPr marL="0" indent="0">
              <a:buNone/>
            </a:pPr>
            <a:r>
              <a:rPr lang="el-GR" dirty="0"/>
              <a:t>Πρωταγωνιστές της υπόθεσης </a:t>
            </a:r>
            <a:r>
              <a:rPr lang="el-GR" dirty="0" err="1"/>
              <a:t>Marbury</a:t>
            </a:r>
            <a:r>
              <a:rPr lang="el-GR" dirty="0"/>
              <a:t> κατά </a:t>
            </a:r>
            <a:r>
              <a:rPr lang="el-GR" dirty="0" err="1"/>
              <a:t>Madison</a:t>
            </a:r>
            <a:r>
              <a:rPr lang="el-GR" dirty="0"/>
              <a:t> είναι τρία πρόσωπα: ο πρόεδρος του </a:t>
            </a:r>
            <a:r>
              <a:rPr lang="el-GR" dirty="0" err="1"/>
              <a:t>Ανωτάτου</a:t>
            </a:r>
            <a:r>
              <a:rPr lang="el-GR" dirty="0"/>
              <a:t> Δικαστηρίου </a:t>
            </a:r>
            <a:r>
              <a:rPr lang="el-GR" dirty="0" err="1"/>
              <a:t>John</a:t>
            </a:r>
            <a:r>
              <a:rPr lang="el-GR" dirty="0"/>
              <a:t> </a:t>
            </a:r>
            <a:r>
              <a:rPr lang="el-GR" dirty="0" err="1"/>
              <a:t>Marshall</a:t>
            </a:r>
            <a:r>
              <a:rPr lang="el-GR" dirty="0"/>
              <a:t> που συνέταξε την απόφαση, ο προσφεύγων </a:t>
            </a:r>
            <a:r>
              <a:rPr lang="el-GR" dirty="0" err="1"/>
              <a:t>William</a:t>
            </a:r>
            <a:r>
              <a:rPr lang="el-GR" dirty="0"/>
              <a:t> </a:t>
            </a:r>
            <a:r>
              <a:rPr lang="el-GR" dirty="0" err="1"/>
              <a:t>Marbury</a:t>
            </a:r>
            <a:r>
              <a:rPr lang="el-GR" dirty="0"/>
              <a:t>, διορισμένος ειρηνοδίκης που όμως η νέα Κυβέρνηση δεν εκτελούσε την πράξη διορισμού του, και ο </a:t>
            </a:r>
            <a:r>
              <a:rPr lang="el-GR" dirty="0" err="1"/>
              <a:t>καθ’ου</a:t>
            </a:r>
            <a:r>
              <a:rPr lang="el-GR" dirty="0"/>
              <a:t> η προσφυγή </a:t>
            </a:r>
            <a:r>
              <a:rPr lang="el-GR" dirty="0" err="1"/>
              <a:t>James</a:t>
            </a:r>
            <a:r>
              <a:rPr lang="el-GR" dirty="0"/>
              <a:t> </a:t>
            </a:r>
            <a:r>
              <a:rPr lang="el-GR" dirty="0" err="1"/>
              <a:t>Madison</a:t>
            </a:r>
            <a:r>
              <a:rPr lang="el-GR" dirty="0"/>
              <a:t>, γενικός γραμματέας της νέας Κυβέρνησης ο οποίος αρνιόταν να εκτελέσει το διορισμό. Ο επίδικος διορισμός είχε υπογραφεί και σφραγισθεί την τελευταία ημέρα της παλαιάς Κυβέρνησης και νέα η Κυβέρνηση θα έπρεπε, για να ολοκληρωθεί η διαδικασία, να επιδώσει την πράξη στον </a:t>
            </a:r>
            <a:r>
              <a:rPr lang="el-GR" dirty="0" err="1"/>
              <a:t>Marbury</a:t>
            </a:r>
            <a:r>
              <a:rPr lang="el-GR" dirty="0"/>
              <a:t>. O </a:t>
            </a:r>
            <a:r>
              <a:rPr lang="el-GR" dirty="0" err="1"/>
              <a:t>Madison</a:t>
            </a:r>
            <a:r>
              <a:rPr lang="el-GR" dirty="0"/>
              <a:t> δεν το έπραξε. Στην προσφυγή του, ο </a:t>
            </a:r>
            <a:r>
              <a:rPr lang="el-GR" dirty="0" err="1"/>
              <a:t>Marbury</a:t>
            </a:r>
            <a:r>
              <a:rPr lang="el-GR" dirty="0"/>
              <a:t> ζητούσε από το Ανώτατο Δικαστήριο να διατάξει τον </a:t>
            </a:r>
            <a:r>
              <a:rPr lang="el-GR" dirty="0" err="1"/>
              <a:t>Madison</a:t>
            </a:r>
            <a:r>
              <a:rPr lang="el-GR" dirty="0"/>
              <a:t> να εκτελέσει. Το Δικαστήριο, με γνώμη που διατύπωσε ο πρόεδρός του, έκρινε ότι, αν και πράγματι ο νόμος που προβλέπει τις αρμοδιότητές του, τού δίνει την εξουσία να διατάσσει την Κυβέρνηση, εν τούτοις ο νόμος αυτός είναι αντισυνταγματικός γιατί το Σύνταγμα, που ρυθμίζει τις αρμοδιότητες του Δικαστηρίου, δεν ανέχεται να έχει το Δικαστήριο τέτοια εξουσία παρέμβασης στις ενέργειες της εκτελεστικής εξουσίας. </a:t>
            </a:r>
          </a:p>
        </p:txBody>
      </p:sp>
    </p:spTree>
    <p:extLst>
      <p:ext uri="{BB962C8B-B14F-4D97-AF65-F5344CB8AC3E}">
        <p14:creationId xmlns:p14="http://schemas.microsoft.com/office/powerpoint/2010/main" val="90997473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17220</Words>
  <Application>Microsoft Office PowerPoint</Application>
  <PresentationFormat>Ευρεία οθόνη</PresentationFormat>
  <Paragraphs>130</Paragraphs>
  <Slides>63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63</vt:i4>
      </vt:variant>
    </vt:vector>
  </HeadingPairs>
  <TitlesOfParts>
    <vt:vector size="67" baseType="lpstr">
      <vt:lpstr>Arial</vt:lpstr>
      <vt:lpstr>Calibri</vt:lpstr>
      <vt:lpstr>Calibri Light</vt:lpstr>
      <vt:lpstr>Θέμα του Office</vt:lpstr>
      <vt:lpstr>Oι σημαντικότερες αποφάσεις του Ανωτάτου Δικαστηρίου των ΗΠΑ </vt:lpstr>
      <vt:lpstr>John Marshall, πρόεδρος από το 1801 έως το 1835 </vt:lpstr>
      <vt:lpstr> Roger Taney, διάδοχος του John Marshall, από το 1836 μέχρι το 1864 </vt:lpstr>
      <vt:lpstr>Crisholm κατά Πολιτείας της Γεωργίας 18 Φεβρουαρίου 1793</vt:lpstr>
      <vt:lpstr>Παρουσίαση του PowerPoint</vt:lpstr>
      <vt:lpstr>Παρουσίαση του PowerPoint</vt:lpstr>
      <vt:lpstr>Αντιδράσεις </vt:lpstr>
      <vt:lpstr>Παρουσίαση του PowerPoint</vt:lpstr>
      <vt:lpstr>Marbury κατά Madison 24 Φεβρουαρίου 1803, Η ομοσπονδιακή δικαστική εξουσία</vt:lpstr>
      <vt:lpstr>McCulloch κατά Μέριλαντ 6 Μαρτίου 1819,  Οι εξυπακουόμενες αρμοδιότητες της Ομοσπονδίας </vt:lpstr>
      <vt:lpstr>Παρουσίαση του PowerPoint</vt:lpstr>
      <vt:lpstr>Η αρμοδιότητα της Ομοσπονδίας για τη ρύθμιση του εμπορίου, Gibbons κατά Ogden 3 Μαρτίου 1824 </vt:lpstr>
      <vt:lpstr>Ο θεσμός της δουλείας, οι Πολιτείες και η Ομοσπονδία Dred Scott κατά Sandford, 6 Μαρτίου 1856 </vt:lpstr>
      <vt:lpstr>Η νομική αδυναμία απόσχισης μιας Πολιτείας από την Ομοσπονδία Τέξας κατά White 12 Απριλίου 1869</vt:lpstr>
      <vt:lpstr>Η αντισυνταγματικότητα της φορολόγησης του εισοδήματος Pollock κατά Farmers’ Loan and Trust Co. 8 Απριλίου και 20 Μαΐου 1895 </vt:lpstr>
      <vt:lpstr>Το δικαστικό δόγμα “διαχωρισμένοι αλλά ίσοι’’ Plessy κατά Ferguson 18 Μαΐου 1896 </vt:lpstr>
      <vt:lpstr>Το μαχητό τεκμήριο της συνταγματικότητας των νόμων Lochner κατά Λαού της Νέας Υόρκης 17 Απριλίου 1905</vt:lpstr>
      <vt:lpstr>Η ελευθερία εκφράσεως Abrams κατά Ηνωμένων Πολιτειών 10 Νοεμβρίου 1919</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Συλλήψεις και έρευνες χωρίς πιθανολογούμενη αιτία Olmstead κατά Ηνωμένων Πολιτειών 4 Ιουνίου 1928 </vt:lpstr>
      <vt:lpstr>Παρουσίαση του PowerPoint</vt:lpstr>
      <vt:lpstr>Παρουσίαση του PowerPoint</vt:lpstr>
      <vt:lpstr>Παρουσίαση του PowerPoint</vt:lpstr>
      <vt:lpstr>Το έναυσμα του αγώνα για φυλετική ισότητα Brown κατά Board of Education of Topeka 17 Μαΐου 1954</vt:lpstr>
      <vt:lpstr>Κριτήρια του άσεμνου και πορνογραφικού υλικού Roth κατά Ηνωμένων Πολιτειών 24 Ιουνίου 1957</vt:lpstr>
      <vt:lpstr>Παρουσίαση του PowerPoint</vt:lpstr>
      <vt:lpstr>Παρουσίαση του PowerPoint</vt:lpstr>
      <vt:lpstr>Παρουσίαση του PowerPoint</vt:lpstr>
      <vt:lpstr>Ελευθερία εκφράσεως και δυσφημιστικός λόγος New York Times κατά Sullivan 9 Μαρτίου 1964</vt:lpstr>
      <vt:lpstr>Παρουσίαση του PowerPoint</vt:lpstr>
      <vt:lpstr>Η ουσιαστική ισότητα κάθε ψήφου στις πολιτικές εκλογές Reynolds κατά Sims 15 Ιουνίου 1964 </vt:lpstr>
      <vt:lpstr>Οι «κρυμμένες» ελευθερίες, Griswold κατά Κονέκτικατ, 7 Ιουνίου 1965 </vt:lpstr>
      <vt:lpstr>Η προσβολή της δημόσιας τάξης με χρήση συμβόλων, Tinker κατά Des Moines School 24 Φεβρουαρίου 1969 </vt:lpstr>
      <vt:lpstr>Παρουσίαση του PowerPoint</vt:lpstr>
      <vt:lpstr>Θρησκευτική ουδετερότητα των Αρχών, θρησκευτική ελευθερία των πολιτών, Lemon κατά Kurtzman 28 Ιουνίου 1971 </vt:lpstr>
      <vt:lpstr>Παρουσίαση του PowerPoint</vt:lpstr>
      <vt:lpstr>Η διακοπή της κύησης με απόφαση της κυοφορούσας, Roe κατά Wade 22 Ιανουαρίου 1973</vt:lpstr>
      <vt:lpstr>Παρουσίαση του PowerPoint</vt:lpstr>
      <vt:lpstr>Παρουσίαση του PowerPoint</vt:lpstr>
      <vt:lpstr>Παρουσίαση του PowerPoint</vt:lpstr>
      <vt:lpstr>Παρουσίαση του PowerPoint</vt:lpstr>
      <vt:lpstr>Η ευλογία από ιερέα της συνεδρίασης κοινοβουλευτικού σώματος, Marsh κατά Chambers 5 Ιουλίου 1983 </vt:lpstr>
      <vt:lpstr>Η βεβήλωση της σημαίας των Ηνωμένων Πολιτειών, Τέξας κατά Johnson 21 Ιουνίου 1989</vt:lpstr>
      <vt:lpstr>Παρουσίαση του PowerPoint</vt:lpstr>
      <vt:lpstr>Παρουσίαση του PowerPoint</vt:lpstr>
      <vt:lpstr>Η προεδρική εκλογή ενώπιον του Δικαστηρίου Bush κατά Gore 12 Δεκεμβρίου 2000</vt:lpstr>
      <vt:lpstr>Παρουσίαση του PowerPoint</vt:lpstr>
      <vt:lpstr>Παρουσίαση του PowerPoint</vt:lpstr>
      <vt:lpstr>Είναι επιτρεπτές οι θετικές διακρίσεις με βάση τη φυλή και το φύλο; Grutter κατά Bollinger, 23 Ιουνίου 2003</vt:lpstr>
      <vt:lpstr>Παρουσίαση του PowerPoint</vt:lpstr>
      <vt:lpstr>Πότε και πώς δικαιολογούνται οι ανατροπές στη νομολογία; Lawrence κατά Τέξας, 26 Ιουνίου 2003</vt:lpstr>
      <vt:lpstr>Παρουσίαση του PowerPoint</vt:lpstr>
      <vt:lpstr>Είναι ακόμη σύμφωνη με το Σύνταγμα η επιβολή της θανατικής ποινής; Kennedy κατά Louisiana 25 Ιουνίου 2008 (1 Οκτ. 2008) </vt:lpstr>
      <vt:lpstr>Παρουσίαση του PowerPoint</vt:lpstr>
      <vt:lpstr>Το δικαίωμα των υπόπτων τρομοκρατίας στην προσωπική ελευθερία Boumediene και άλλοι κατά Bush 12 Ιουνίου 2008</vt:lpstr>
      <vt:lpstr>Παρουσίαση του PowerPoint</vt:lpstr>
      <vt:lpstr>Τα ατομικά δικαιώματα οπλοκατοχής και οπλοφορίας District of Columbia κατά Heller,       26 Ιουνίου 2008</vt:lpstr>
      <vt:lpstr>Η αναγνώριση από την Ένωση του γάμου προσώπων του ιδίου φύλου Ηνωμένες Πολιτείες κατά Windsor, 26 Ιουνίου 2013 </vt:lpstr>
      <vt:lpstr>Πηγή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Oι σημαντικότερες αποφάσεις του Ανωτάτου Δικαστηρίου των ΗΠΑ </dc:title>
  <dc:creator>ΦΕΡΕΝΙΚΗ ΠΑΝΑΓΟΠΟΥΛΟΥ</dc:creator>
  <cp:lastModifiedBy>ΦΕΡΕΝΙΚΗ ΠΑΝΑΓΟΠΟΥΛΟΥ</cp:lastModifiedBy>
  <cp:revision>20</cp:revision>
  <dcterms:created xsi:type="dcterms:W3CDTF">2021-04-09T09:22:09Z</dcterms:created>
  <dcterms:modified xsi:type="dcterms:W3CDTF">2021-04-09T14:44:51Z</dcterms:modified>
</cp:coreProperties>
</file>