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1" r:id="rId3"/>
    <p:sldId id="340" r:id="rId4"/>
    <p:sldId id="360" r:id="rId5"/>
    <p:sldId id="341" r:id="rId6"/>
    <p:sldId id="361" r:id="rId7"/>
    <p:sldId id="343" r:id="rId8"/>
    <p:sldId id="344" r:id="rId9"/>
    <p:sldId id="345" r:id="rId10"/>
    <p:sldId id="346" r:id="rId11"/>
    <p:sldId id="347" r:id="rId12"/>
    <p:sldId id="348" r:id="rId13"/>
    <p:sldId id="352" r:id="rId14"/>
    <p:sldId id="356" r:id="rId15"/>
    <p:sldId id="362" r:id="rId16"/>
    <p:sldId id="349" r:id="rId17"/>
    <p:sldId id="353" r:id="rId18"/>
    <p:sldId id="350" r:id="rId19"/>
    <p:sldId id="354" r:id="rId20"/>
    <p:sldId id="358" r:id="rId21"/>
    <p:sldId id="359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3F2"/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F78083-1CE4-4AF0-BAD0-AEA0713DC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AA37710-D3D2-4BDB-8DD1-A792FC0B3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7F5455-97F1-4EA4-9444-A424108D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929400-F23E-45BE-99A0-A7742C26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6295C1-7A92-4B71-8BED-474FE1AD0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189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FA8D60-4A02-465A-9D4F-82EF841A6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C7941C3-1944-4905-81A9-142AB55D4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168F46-8BE0-455D-8FC8-FBAFF77D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F52424-04F5-4124-B394-D3009F0C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25345B-D064-4911-88B2-ECC179FB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584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5320BB0-3716-4535-A70A-F19684C80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536BF76-9EDA-4B0B-9679-BF6D2BC68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6DD23A-0772-4DFD-A3E3-E32461DF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E4C4C1-6A2B-42A2-AB9B-678230BB9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9ABD7C-D10B-4210-BDAF-1902E7FB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289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9ED667-A6E5-4295-87EA-C6585BD0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F40193-C1F9-4439-93E9-EE8ECB07B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9CE9F9A-F4AB-47C1-BC68-67643D6E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0EA154-8B89-4020-9B34-6C80371D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00194B-C3E2-4813-9B70-92B215D5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02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8DA4CC-4060-440F-8A43-67EFFFA5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5478F5-CB24-4592-BA20-46F98FB66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D114D9-D5D5-43B5-BB6B-0E6C116E4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C9B802-0B03-4E74-8830-19AEDB4A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4BEDF4-C0E1-4A00-A025-479AA7F5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09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11D9BC-0AE7-4969-BDE3-C25EB754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02D570-4BEA-4B66-8580-D6D3F0E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598035A-0E8A-4757-A48E-2201F459B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9C94E6D-E900-4227-B037-7548EF26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021C5C1-18DE-42EA-9217-9F25C603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507E5B0-A5F4-46F4-AFC4-5ECE66D2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439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08CB41-926F-4074-9962-3ABA5CE3F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70BD77B-CA0C-460C-8145-6296FBF9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9F4BC0-13C2-41EA-84DD-5F153925F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C2CD4A7-AB18-400B-87B3-9A93C89BB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568C53-9A68-4810-A058-D59A1F4B8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712C101-55C0-4A5A-A526-6C244E78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A6860FE-04FA-4B55-8F92-F55D7A25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11BB6D4-9685-4952-82AA-63856A2C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858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2FC7F1-126B-440C-A5E0-AC104691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02EEBFF-8F7B-44D0-BCBD-45F9369D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81BFE0E-1D9F-4C43-BDE1-68197E95D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755FACB-70BE-4A51-A72A-E366CDBA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196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2794655-40F9-43E8-A487-A9BAC05D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C12A2C3-FE1D-4A33-9020-CE29E945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A1C0A80-A325-4889-9548-B5FBAE21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326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636596-4957-4DB2-B2F8-2176029A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FCB814-085A-440C-8917-D655BFD40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B90B94C-B5DF-4373-A4DE-712E358F4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FC3AFB-5263-4325-B54A-6EE54F39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1DB6555-CD2E-4318-88EB-C0B06610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5EBCA2F-E00E-4277-AB42-48C84E0A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276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D63AAD-B079-43BE-A1D7-9418BE5A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951D28F-83F0-4480-B76C-B42CBC3BF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6A88446-8E8B-44A9-82DB-CB61D9437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2D5C4A3-5ABE-40B0-9BA2-31E45683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78C13A4-07B4-40BF-BB4A-F95F4190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E0951DD-04FF-44A4-8431-39080D5A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189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5E6E4B2-4B85-4C2D-8220-E8FD7704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2491D20-2E8D-41CE-8B51-89FE8B1EE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07F86D-4D79-41C7-A0D8-C19B9A4D5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2326-640F-4143-B3E3-9197A2DEB198}" type="datetimeFigureOut">
              <a:rPr lang="el-GR" smtClean="0"/>
              <a:pPr/>
              <a:t>2/2/2023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183086-9226-4099-98EE-D08A5B24F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D78E13-AE24-419B-9410-E37655CBF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AAE1-0F30-4974-8153-B149BF21535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16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W36819 | Watercolor Prisms Blue, Grey &amp; White Wallpaper">
            <a:extLst>
              <a:ext uri="{FF2B5EF4-FFF2-40B4-BE49-F238E27FC236}">
                <a16:creationId xmlns:a16="http://schemas.microsoft.com/office/drawing/2014/main" id="{6DE44B85-5A67-4036-BD65-868C186AD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772" y="1530220"/>
            <a:ext cx="5757539" cy="477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EE5471-E09D-4E96-BE36-012D5C4FC1C3}"/>
              </a:ext>
            </a:extLst>
          </p:cNvPr>
          <p:cNvSpPr txBox="1"/>
          <p:nvPr/>
        </p:nvSpPr>
        <p:spPr>
          <a:xfrm>
            <a:off x="2341985" y="2450236"/>
            <a:ext cx="6279502" cy="233910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dirty="0" err="1">
                <a:solidFill>
                  <a:prstClr val="white"/>
                </a:solidFill>
                <a:latin typeface="Arial Narrow" panose="020B0606020202030204" pitchFamily="34" charset="0"/>
              </a:rPr>
              <a:t>Χαρισματικότητα</a:t>
            </a:r>
            <a:r>
              <a:rPr lang="el-GR" sz="3200" dirty="0">
                <a:solidFill>
                  <a:prstClr val="white"/>
                </a:solidFill>
                <a:latin typeface="Arial Narrow" panose="020B0606020202030204" pitchFamily="34" charset="0"/>
              </a:rPr>
              <a:t> και χαρισματικό άτομο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Βασιλική Μπελογιάννη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Μεταδιδακτορική ερευνήτρια, </a:t>
            </a:r>
            <a:r>
              <a:rPr kumimoji="0" lang="el-GR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Χαροκόπειο</a:t>
            </a:r>
            <a: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Πανεπιστήμιο</a:t>
            </a:r>
            <a:b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Ακαδημαϊκή υπότροφος- Διδάσκουσα, Πανεπιστήμιο Δυτικής Αττικής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vbeloyianni@hua.gr</a:t>
            </a:r>
            <a: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D8AA14-AD37-2C2F-F3F6-C59AF6F5AE5B}"/>
              </a:ext>
            </a:extLst>
          </p:cNvPr>
          <p:cNvSpPr txBox="1"/>
          <p:nvPr/>
        </p:nvSpPr>
        <p:spPr>
          <a:xfrm>
            <a:off x="122075" y="93698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ΤΜΗΜΑ ΨΥΧΟΛΟΓΙΑΣ</a:t>
            </a:r>
            <a:br>
              <a:rPr 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ΠΜΣ «ΨΥΧΟΛΟΓΙΑ»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srgbClr val="84ACB6">
                    <a:lumMod val="50000"/>
                  </a:srgbClr>
                </a:solidFill>
                <a:latin typeface="Arial Narrow" panose="020B0606020202030204" pitchFamily="34" charset="0"/>
              </a:rPr>
              <a:t>ΕΦΑΡΜΟΣΜΕΝΗ ΓΝΩΣΤΙΚΗ ΚΑΙ ΑΝΑΠΤΥΞΙΑΚΗ ΨΥΧΟΛΟΓΙΑ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rgbClr val="84ACB6">
                  <a:lumMod val="5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1" u="none" strike="noStrike" kern="1200" cap="none" spc="0" normalizeH="0" baseline="0" noProof="0" dirty="0">
                <a:ln>
                  <a:noFill/>
                </a:ln>
                <a:solidFill>
                  <a:srgbClr val="84ACB6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ΑΚΑΔΗΜΑΪΚΟ ΕΤΟΣ 2022-2023</a:t>
            </a:r>
          </a:p>
        </p:txBody>
      </p:sp>
      <p:pic>
        <p:nvPicPr>
          <p:cNvPr id="3" name="Picture 2" descr="Νέα">
            <a:extLst>
              <a:ext uri="{FF2B5EF4-FFF2-40B4-BE49-F238E27FC236}">
                <a16:creationId xmlns:a16="http://schemas.microsoft.com/office/drawing/2014/main" id="{9643468F-973D-3BAC-77D8-71ABB271D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122270"/>
            <a:ext cx="28575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7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A1E5C6-ACDC-A2C9-B705-1F0F34837BCE}"/>
              </a:ext>
            </a:extLst>
          </p:cNvPr>
          <p:cNvSpPr txBox="1"/>
          <p:nvPr/>
        </p:nvSpPr>
        <p:spPr>
          <a:xfrm>
            <a:off x="2358312" y="2863239"/>
            <a:ext cx="77560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Διαδεδομένη άποψη: </a:t>
            </a:r>
          </a:p>
          <a:p>
            <a:pPr algn="ctr"/>
            <a:endParaRPr lang="el-GR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l-G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«Στην Ελλάδα δεν υπάρχει καμία μέριμνα για τον εντοπισμό και την υποστήριξη των χαρισματικών μαθητών»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495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2636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Ως «προικισμένοι μαθητές» νοούνται εκείνοι που έχουν «νοητικές ικανότητες και ταλέντα που αναπτύσσονται στο  βαθμό  που  υπερβαίνουν  κατά  πολύ  τις προσδοκίες της ηλικιακής τους ομάδας» (Ν. 3699/2008). 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Ο εντοπισμός της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χαρισματικότητας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βασίζεται στις επιδόσεις σε σταθμισμένα τεστ νοημοσύνης (ΔΝ </a:t>
            </a:r>
            <a:r>
              <a:rPr lang="en-US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&gt;120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ανωτέρα, ΔΝ&gt; 130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ανωτάτη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WISC-V, Raven’s CPM)</a:t>
            </a: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Δεν υπάρχει σαφής ορισμός των ταλέντων – Υπάρχουν εμπλουτισμένα ΑΠΣ που απευθύνονται σε χαρισματικούς μαθητές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Η χαρισματικότητα στην Ελλάδα</a:t>
            </a:r>
          </a:p>
        </p:txBody>
      </p:sp>
    </p:spTree>
    <p:extLst>
      <p:ext uri="{BB962C8B-B14F-4D97-AF65-F5344CB8AC3E}">
        <p14:creationId xmlns:p14="http://schemas.microsoft.com/office/powerpoint/2010/main" val="176530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A1E5C6-ACDC-A2C9-B705-1F0F34837BCE}"/>
              </a:ext>
            </a:extLst>
          </p:cNvPr>
          <p:cNvSpPr txBox="1"/>
          <p:nvPr/>
        </p:nvSpPr>
        <p:spPr>
          <a:xfrm>
            <a:off x="2358312" y="2863239"/>
            <a:ext cx="77560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Διαδεδομένη άποψη:</a:t>
            </a:r>
          </a:p>
          <a:p>
            <a:pPr algn="ctr"/>
            <a:endParaRPr lang="el-GR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l-G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«Όλα τα παιδιά είναι χαρισματικά με τον τρόπο τους»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94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3821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ικανότητα σε κάθε τομέα δραστηριότητας ακολουθεί την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κανονική κατανομή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(κωδωνοειδής καμπύλη), συνεπώς υπάρχουν «άκρα» εξαιρετικά φτωχών και υψηλών ικανοτήτων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Τα </a:t>
            </a:r>
            <a:r>
              <a:rPr lang="el-GR" altLang="el-GR" sz="1400" u="sng" dirty="0">
                <a:solidFill>
                  <a:prstClr val="black"/>
                </a:solidFill>
                <a:latin typeface="Arial Narrow" panose="020B0606020202030204" pitchFamily="34" charset="0"/>
              </a:rPr>
              <a:t>πέντε βασικά κριτήρια </a:t>
            </a:r>
            <a:r>
              <a:rPr lang="el-GR" altLang="el-GR" sz="1400" u="sng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χαρισματικότητας</a:t>
            </a:r>
            <a:r>
              <a:rPr lang="el-GR" altLang="el-GR" sz="1400" u="sng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και της χαρισματικής συμπεριφοράς κατά </a:t>
            </a:r>
            <a:r>
              <a:rPr lang="en-US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Sternberg </a:t>
            </a:r>
            <a:r>
              <a:rPr lang="en-US" altLang="el-GR" sz="1050" dirty="0">
                <a:solidFill>
                  <a:prstClr val="black"/>
                </a:solidFill>
                <a:latin typeface="Arial Narrow" panose="020B0606020202030204" pitchFamily="34" charset="0"/>
              </a:rPr>
              <a:t>(1993)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i="1" dirty="0">
                <a:solidFill>
                  <a:schemeClr val="accent2"/>
                </a:solidFill>
                <a:latin typeface="Arial Narrow" panose="020B0606020202030204" pitchFamily="34" charset="0"/>
              </a:rPr>
              <a:t>Αριστεία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- το άτομο υπερτερεί σε έναν ή περισσότερους δομημένους τομείς δραστηριότητας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i="1" dirty="0">
                <a:solidFill>
                  <a:schemeClr val="accent2"/>
                </a:solidFill>
                <a:latin typeface="Arial Narrow" panose="020B0606020202030204" pitchFamily="34" charset="0"/>
              </a:rPr>
              <a:t>Σπανιότητα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- η ανώτερη επίδοση θα πρέπει να μην είναι συνήθης μεταξύ συνομηλίκων ατόμων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i="1" dirty="0">
                <a:solidFill>
                  <a:schemeClr val="accent2"/>
                </a:solidFill>
                <a:latin typeface="Arial Narrow" panose="020B0606020202030204" pitchFamily="34" charset="0"/>
              </a:rPr>
              <a:t>Παραγωγικότητα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- το άτομο οδηγείται σε παραγωγή πρωτότυπων άυλων ή υλικών προϊόντων,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i="1" dirty="0">
                <a:solidFill>
                  <a:schemeClr val="accent2"/>
                </a:solidFill>
                <a:latin typeface="Arial Narrow" panose="020B0606020202030204" pitchFamily="34" charset="0"/>
              </a:rPr>
              <a:t>Τεκμηρίωση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- οι υψηλές ικανότητες τεκμηριώνονται μέσω έγκυρων και αξιόπιστων μεθόδων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i="1" dirty="0">
                <a:solidFill>
                  <a:schemeClr val="accent2"/>
                </a:solidFill>
                <a:latin typeface="Arial Narrow" panose="020B0606020202030204" pitchFamily="34" charset="0"/>
              </a:rPr>
              <a:t>Αξία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– το πεδίο υπέροχης αναγνωρίζεται ως αξιόλογο και σημαντικό από το πολιτισμικό πλαίσιο εντός του οποίου εκδηλώνεται.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Η χαρισματικότητα ως κοινοτοπία</a:t>
            </a:r>
          </a:p>
        </p:txBody>
      </p:sp>
    </p:spTree>
    <p:extLst>
      <p:ext uri="{BB962C8B-B14F-4D97-AF65-F5344CB8AC3E}">
        <p14:creationId xmlns:p14="http://schemas.microsoft.com/office/powerpoint/2010/main" val="1737279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3975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«ΝΕΥΡΟΦΥΣΙΟΛΟΓΙΑ» ΤΗΣ ΧΑΡΙΣΜΑΤΙΚΟΤΗΤΑΣ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Τα χαρισματικά άτομα τείνουν να παρουσιάζουν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υψηλότερη </a:t>
            </a:r>
            <a:r>
              <a:rPr lang="el-GR" altLang="el-GR" sz="1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διασυνδεσιμότητα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μεταξύ διαφορετικών περιοχών του εγκεφάλου</a:t>
            </a:r>
          </a:p>
          <a:p>
            <a:pPr lvl="0" algn="r">
              <a:lnSpc>
                <a:spcPct val="150000"/>
              </a:lnSpc>
              <a:defRPr/>
            </a:pPr>
            <a:r>
              <a:rPr lang="nb-NO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(Geake &amp; Hansen, 2005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nb-NO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O'Boyle, 2008)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Τείνουν να παρουσιάζουν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ελαφρώς μεγαλύτερη ανάπτυξη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σε περιοχές του μετωπιαίου φλοιού</a:t>
            </a:r>
          </a:p>
          <a:p>
            <a:pPr lvl="0" algn="r">
              <a:lnSpc>
                <a:spcPct val="150000"/>
              </a:lnSpc>
              <a:defRPr/>
            </a:pP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fr-F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Geake</a:t>
            </a: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2008; </a:t>
            </a:r>
            <a:r>
              <a:rPr lang="fr-F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Navas-Sánchez</a:t>
            </a: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et al., 2016)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Αυξημένη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ταχύτητα επεξεργασίας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και υψηλή επίδοση στις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εκτελεστικές λειτουργίες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(Munro, 2013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Ωστόσο, οι χαρισματικοί μαθητές αποτελούν μια </a:t>
            </a:r>
            <a:r>
              <a:rPr lang="el-GR" altLang="el-GR" sz="1400" u="sng" dirty="0">
                <a:solidFill>
                  <a:prstClr val="black"/>
                </a:solidFill>
                <a:latin typeface="Arial Narrow" panose="020B0606020202030204" pitchFamily="34" charset="0"/>
              </a:rPr>
              <a:t>ετερογενή ομάδα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με διαφορετικές κλίσεις, δυνατότητες και δυσκολίες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(Da Costa Pereira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Lubart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2016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McCoach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Siegle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2003)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Η χαρισματικότητα ως κοινοτοπία</a:t>
            </a:r>
          </a:p>
        </p:txBody>
      </p:sp>
    </p:spTree>
    <p:extLst>
      <p:ext uri="{BB962C8B-B14F-4D97-AF65-F5344CB8AC3E}">
        <p14:creationId xmlns:p14="http://schemas.microsoft.com/office/powerpoint/2010/main" val="134367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5176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«ΝΕΥΡΟΦΥΣΙΟΛΟΓΙΑ» ΤΗΣ ΧΑΡΙΣΜΑΤΙΚΟΤΗΤΑΣ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Τα χαρισματικά άτομα τείνουν να παρουσιάζουν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υψηλότερη </a:t>
            </a:r>
            <a:r>
              <a:rPr lang="el-GR" altLang="el-GR" sz="14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διασυνδεσιμότητα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μεταξύ διαφορετικών περιοχών του εγκεφάλου</a:t>
            </a:r>
          </a:p>
          <a:p>
            <a:pPr lvl="0" algn="r">
              <a:lnSpc>
                <a:spcPct val="150000"/>
              </a:lnSpc>
              <a:defRPr/>
            </a:pPr>
            <a:r>
              <a:rPr lang="nb-NO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(Geake &amp; Hansen, 2005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nb-NO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O'Boyle, 2008)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Τείνουν να παρουσιάζουν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ελαφρώς μεγαλύτερη ανάπτυξη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σε περιοχές του μετωπιαίου φλοιού</a:t>
            </a:r>
          </a:p>
          <a:p>
            <a:pPr lvl="0" algn="r">
              <a:lnSpc>
                <a:spcPct val="150000"/>
              </a:lnSpc>
              <a:defRPr/>
            </a:pP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fr-F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Geake</a:t>
            </a: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2008; </a:t>
            </a:r>
            <a:r>
              <a:rPr lang="fr-F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Navas-Sánchez</a:t>
            </a: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et al., 2016)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Αυξημένη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ταχύτητα επεξεργασίας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και υψηλή επίδοση στις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εκτελεστικές λειτουργίες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(Munro, 2013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Ωστόσο, οι χαρισματικοί μαθητές αποτελούν μια </a:t>
            </a:r>
            <a:r>
              <a:rPr lang="el-GR" altLang="el-GR" sz="1400" u="sng" dirty="0">
                <a:solidFill>
                  <a:prstClr val="black"/>
                </a:solidFill>
                <a:latin typeface="Arial Narrow" panose="020B0606020202030204" pitchFamily="34" charset="0"/>
              </a:rPr>
              <a:t>ετερογενή ομάδα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με διαφορετικές κλίσεις, δυνατότητες και δυσκολίες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(Da Costa Pereira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Lubart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2016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McCoach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Siegle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2003)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Αλλά…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…</a:t>
            </a:r>
            <a:r>
              <a:rPr lang="el-GR" altLang="el-GR" sz="14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l-GR" altLang="el-GR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πρόωρη γνωστική ανάπτυξη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που τους επιτρέπει να μαθαίνουν με μεγαλύτερη ευχέρεια και ταχύτητα σε σχέση με τους συνομηλίκους 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…ένταση</a:t>
            </a:r>
            <a:r>
              <a:rPr lang="el-GR" altLang="el-GR" sz="1400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(αυξημένη κινητοποίηση) κατά τη μαθησιακή διαδικασία τόσο σε γνωστικό, όσο και σε συναισθηματικό επίπεδο</a:t>
            </a:r>
          </a:p>
          <a:p>
            <a:pPr lvl="0" algn="just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Η χαρισματικότητα ως κοινοτοπία</a:t>
            </a:r>
          </a:p>
        </p:txBody>
      </p:sp>
    </p:spTree>
    <p:extLst>
      <p:ext uri="{BB962C8B-B14F-4D97-AF65-F5344CB8AC3E}">
        <p14:creationId xmlns:p14="http://schemas.microsoft.com/office/powerpoint/2010/main" val="1914789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A1E5C6-ACDC-A2C9-B705-1F0F34837BCE}"/>
              </a:ext>
            </a:extLst>
          </p:cNvPr>
          <p:cNvSpPr txBox="1"/>
          <p:nvPr/>
        </p:nvSpPr>
        <p:spPr>
          <a:xfrm>
            <a:off x="2358312" y="2863239"/>
            <a:ext cx="77560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Διαδεδομένη άποψη:</a:t>
            </a:r>
          </a:p>
          <a:p>
            <a:pPr algn="ctr"/>
            <a:endParaRPr lang="el-GR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l-G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«Τα χαρισματικά άτομα είναι συναισθηματικά απόμακρα και αφοσιωμένα στα ειδικά ενδιαφέροντά τους»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98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5499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Στερεότυπα βασισμένα σε ανακριβείς αναπαραστάσεις της υψηλής ευφυίας (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μμε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τέχνες) 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(Galbraith &amp; Delisle, 2015)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υψηλή αντιληπτική ικανότητα και η προσαρμοστικότητα συνδέεται με αυξημένη συναισθηματική και κοινωνική ευαισθησία</a:t>
            </a:r>
          </a:p>
          <a:p>
            <a:pPr lvl="0" algn="r">
              <a:lnSpc>
                <a:spcPct val="150000"/>
              </a:lnSpc>
              <a:defRPr/>
            </a:pP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(Richards, </a:t>
            </a:r>
            <a:r>
              <a:rPr lang="fr-F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Encel</a:t>
            </a: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</a:t>
            </a:r>
            <a:r>
              <a:rPr lang="fr-F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Shute</a:t>
            </a:r>
            <a:r>
              <a:rPr lang="fr-F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2003)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  <a:defRPr/>
            </a:pP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Ωστόσο, η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κοινωνικοσυναισθηματική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ανάπτυξη επηρεάζεται από πλήθος περιβαλλοντικών παραγόντων (π.χ. πρώιμες παιδικές εμπειρίες, προσδοκίες σημαντικών άλλων, πολιτισμικά ερεθίσματα, κοινωνικές αντιλήψεις)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Cross, 2009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Olszewski-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Kubilius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Lee, &amp; Thomson, 2014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Ασύγχρονη ανάπτυξη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– Τα χαρισματικά παιδιά υπερέχουν από τους συνομηλίκους τους κυρίως σε γνωστικούς τομείς, αλλά τείνουν να έχουν παρόμοιες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κοινωνικοσυναισθηματικές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ανάγκες με εκείνους 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(Davis,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Rimm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Siegle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2011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</a:t>
            </a:r>
            <a:r>
              <a:rPr lang="el-GR" sz="28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κοινωνικοσυναισθηματική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ανάπτυξη</a:t>
            </a:r>
          </a:p>
        </p:txBody>
      </p:sp>
    </p:spTree>
    <p:extLst>
      <p:ext uri="{BB962C8B-B14F-4D97-AF65-F5344CB8AC3E}">
        <p14:creationId xmlns:p14="http://schemas.microsoft.com/office/powerpoint/2010/main" val="811338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A1E5C6-ACDC-A2C9-B705-1F0F34837BCE}"/>
              </a:ext>
            </a:extLst>
          </p:cNvPr>
          <p:cNvSpPr txBox="1"/>
          <p:nvPr/>
        </p:nvSpPr>
        <p:spPr>
          <a:xfrm>
            <a:off x="2358312" y="2863239"/>
            <a:ext cx="77560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Διαδεδο</a:t>
            </a:r>
            <a:r>
              <a:rPr lang="el-GR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μένη άποψη:</a:t>
            </a:r>
          </a:p>
          <a:p>
            <a:pPr algn="ctr"/>
            <a:endParaRPr lang="el-GR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l-G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«Οι χαρισματικοί μαθητές αριστεύουν στο σχολείο και δεν χρειάζονται ειδική παιδαγωγική προσέγγιση»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6255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452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Σχολική και ακαδημαϊκή υποεπίδοση στο 20-50% των χαρισματικών μαθητών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σχολική ή ακαδημαϊκή επίδοση χαμηλότερη από αυτή που προβλέπει το νοητικό τους δυναμικό</a:t>
            </a: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Beloyianni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Zbainos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2020, Phillipson, 2008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Reis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McCoach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2000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υποεπίδοση εμφανίζεται ή αυξάνει κυρίως με τη μετάβαση στη δευτεροβάθμια εκπαίδευση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(Γκόγκος, Μπελογιάννη &amp; </a:t>
            </a:r>
            <a:r>
              <a:rPr lang="el-G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Ζμπάινος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2019, 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Montgomery, 2008)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χαρισματικότητα ως ειδική εκπαιδευτική ανάγκη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Μαθητές διπλής ιδιαιτερότητας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– Όταν η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συνυπάρχει με μαθησιακές ή άλλες αναπτυξιακές δυσκολίες (π.χ. ΕΜΔ, ΔΕΠΥ)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(Brody &amp; Mills, 1997)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ακαδημαϊκή αριστεία</a:t>
            </a:r>
          </a:p>
        </p:txBody>
      </p:sp>
    </p:spTree>
    <p:extLst>
      <p:ext uri="{BB962C8B-B14F-4D97-AF65-F5344CB8AC3E}">
        <p14:creationId xmlns:p14="http://schemas.microsoft.com/office/powerpoint/2010/main" val="331701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A1E5C6-ACDC-A2C9-B705-1F0F34837BCE}"/>
              </a:ext>
            </a:extLst>
          </p:cNvPr>
          <p:cNvSpPr txBox="1"/>
          <p:nvPr/>
        </p:nvSpPr>
        <p:spPr>
          <a:xfrm>
            <a:off x="2358312" y="2863239"/>
            <a:ext cx="77560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Διαδεδομένη άποψη: </a:t>
            </a:r>
          </a:p>
          <a:p>
            <a:pPr algn="ctr"/>
            <a:endParaRPr lang="el-GR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l-G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«Η υψηλή νοημοσύνη αποτελεί το αποκλειστικό διαγνωστικό κριτήριο της </a:t>
            </a:r>
            <a:r>
              <a:rPr lang="el-G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χαρισματικότητας</a:t>
            </a:r>
            <a:r>
              <a:rPr lang="el-G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189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328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ΠΑΡΑΓΟΝΤΕΣ ΠΟΥ ΣΥΝΔΕΟΝΤΑΙ ΜΕ ΤΗ ΣΧΟΛΙΚΗ ΥΠΟΕΠΙΔΟΣΗ ΧΑΡΙΣΜΑΤΙΚΩΝ ΜΑΘΗΤΩΝ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Τελειοθηρία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Απουσία μαθησιακών προκλήσεων – έλλειψη κινήτρων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Χαμηλόκοινωνικοοικονομικό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υπόβαθρο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Άγχος σχετικό με τις αυξημένες προσδοκίες της οικογένειας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Χαμηλή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γονεϊκή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εμπλοκή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Φτωχές σχολικές αντιλήψεις και ακαδημαϊκές αυτοαντιλήψεις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ακαδημαϊκή αριστεία</a:t>
            </a:r>
          </a:p>
        </p:txBody>
      </p:sp>
    </p:spTree>
    <p:extLst>
      <p:ext uri="{BB962C8B-B14F-4D97-AF65-F5344CB8AC3E}">
        <p14:creationId xmlns:p14="http://schemas.microsoft.com/office/powerpoint/2010/main" val="1479943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2636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ΜΟΡΦΕΣ ΕΚΠΑΙΔΕΥΤΙΚΗΣ ΥΠΟΣΤΗΡΙΞΗΣ ΧΑΡΙΣΜΑΤΙΚΩΝ ΜΑΘΗΤΩΝ</a:t>
            </a:r>
          </a:p>
          <a:p>
            <a:pPr lvl="0" algn="just">
              <a:lnSpc>
                <a:spcPct val="150000"/>
              </a:lnSpc>
              <a:defRPr/>
            </a:pPr>
            <a:endParaRPr lang="el-GR" altLang="el-GR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Επιτάχυνση – μεταπήδηση σε μεγαλύτερες τάξεις και βαθμίδες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Όμιλοι ή τάξεις χαρισματικών μαθητών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Εμπλουτισμός ΑΠΣ – Φαινόμενο </a:t>
            </a:r>
            <a:r>
              <a:rPr lang="en-US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“big fish little pond”</a:t>
            </a: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ακαδημαϊκή αριστεία</a:t>
            </a:r>
          </a:p>
        </p:txBody>
      </p:sp>
    </p:spTree>
    <p:extLst>
      <p:ext uri="{BB962C8B-B14F-4D97-AF65-F5344CB8AC3E}">
        <p14:creationId xmlns:p14="http://schemas.microsoft.com/office/powerpoint/2010/main" val="100701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375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ΨΥΧΟΜΕΤΡΙΚΗ ΘΕΩΡΗΣΗ ΤΗΣ ΧΑΡΙΣΜΑΤΙΚΟΤΗΤΑΣ</a:t>
            </a:r>
          </a:p>
          <a:p>
            <a:pPr lvl="0">
              <a:lnSpc>
                <a:spcPct val="150000"/>
              </a:lnSpc>
              <a:defRPr/>
            </a:pPr>
            <a:endParaRPr lang="el-GR" altLang="el-GR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εξαιρετική επίδοση στις δοκιμασίες νοημοσύνης ως μία από τις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βασικότερες διαγνωστικές προϋποθέσεις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κατά τον εντοπισμό των χαρισματικών ατόμων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Carman, 2013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Guignard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Kermarrec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Tordjman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2016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Ως χαρισματικά νοούνται άτομα που ανήκουν στο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υψηλότερο 2-5% της νοητικής ικανότητας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σε σχέση με τους συνομηλίκους τους 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50" dirty="0">
                <a:solidFill>
                  <a:prstClr val="black"/>
                </a:solidFill>
                <a:latin typeface="Arial Narrow" panose="020B0606020202030204" pitchFamily="34" charset="0"/>
              </a:rPr>
              <a:t>(Ελληνικό τμήμα </a:t>
            </a:r>
            <a:r>
              <a:rPr lang="en-US" altLang="el-GR" sz="1050" dirty="0">
                <a:solidFill>
                  <a:prstClr val="black"/>
                </a:solidFill>
                <a:latin typeface="Arial Narrow" panose="020B0606020202030204" pitchFamily="34" charset="0"/>
              </a:rPr>
              <a:t>MENSA, 2000)</a:t>
            </a:r>
            <a:endParaRPr lang="el-GR" altLang="el-GR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Ορισμένοι ερευνητές ταυτίζουν τη χαρισματικότητα με την υψηλή επίδοση σε δοκιμασίες που αξιολογούν τον γενικό νοητικό παράγοντα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g factor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R="0" lvl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Heacox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&amp; Cash, 2013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Robinson,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Zigler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Gallagher, 2000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lvl="0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134719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463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ΨΥΧΟΜΕΤΡΙΚΗ ΘΕΩΡΗΣΗ ΤΗΣ ΧΑΡΙΣΜΑΤΙΚΟΤΗΤΑΣ</a:t>
            </a:r>
          </a:p>
          <a:p>
            <a:pPr lvl="0">
              <a:lnSpc>
                <a:spcPct val="150000"/>
              </a:lnSpc>
              <a:defRPr/>
            </a:pPr>
            <a:endParaRPr lang="el-GR" altLang="el-GR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εξαιρετική επίδοση στις δοκιμασίες νοημοσύνης ως μία από τις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βασικότερες διαγνωστικές προϋποθέσεις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κατά τον εντοπισμό των χαρισματικών ατόμων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Carman, 2013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Guignard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Kermarrec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Tordjman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2016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Ως χαρισματικά νοούνται άτομα που ανήκουν στο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υψηλότερο 2-5% της νοητικής ικανότητας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σε σχέση με τους συνομηλίκους τους 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50" dirty="0">
                <a:solidFill>
                  <a:prstClr val="black"/>
                </a:solidFill>
                <a:latin typeface="Arial Narrow" panose="020B0606020202030204" pitchFamily="34" charset="0"/>
              </a:rPr>
              <a:t>(Ελληνικό τμήμα </a:t>
            </a:r>
            <a:r>
              <a:rPr lang="en-US" altLang="el-GR" sz="1050" dirty="0">
                <a:solidFill>
                  <a:prstClr val="black"/>
                </a:solidFill>
                <a:latin typeface="Arial Narrow" panose="020B0606020202030204" pitchFamily="34" charset="0"/>
              </a:rPr>
              <a:t>MENSA, 2000)</a:t>
            </a:r>
            <a:endParaRPr lang="el-GR" altLang="el-GR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Ορισμένοι ερευνητές ταυτίζουν τη χαρισματικότητα με την υψηλή επίδοση σε δοκιμασίες που αξιολογούν τον γενικό νοητικό παράγοντα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g factor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marR="0" lvl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Heacox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&amp; Cash, 2013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Robinson,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Zigler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Gallagher, 2000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lvl="0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Αλλά… 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4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…όσο περισσότεροι είναι οι ορισμοί και οι τρόποι μέτρησης του ΔΝ, τόσοι είναι και οι ορισμοί της </a:t>
            </a:r>
            <a:r>
              <a:rPr lang="el-GR" altLang="el-GR" sz="1400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χαρισματικότητας</a:t>
            </a:r>
            <a:endParaRPr lang="el-GR" altLang="el-GR" sz="14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150000"/>
              </a:lnSpc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423458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2694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ΧΑΡΙΣΜΑΤΙΚΟΤΗΤΑ Ή/ΚΑΙ ΤΑΛΕΝΤΟ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b="1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μπορεί να συνδέεται με εξέχουσες επιδόσεις σε </a:t>
            </a:r>
            <a:r>
              <a:rPr lang="el-GR" altLang="el-GR" sz="1400" u="sng" dirty="0">
                <a:solidFill>
                  <a:prstClr val="black"/>
                </a:solidFill>
                <a:latin typeface="Arial Narrow" panose="020B0606020202030204" pitchFamily="34" charset="0"/>
              </a:rPr>
              <a:t>διαφορετικά πεδία δραστηριότητας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–ακόμη κι αν το άτομο έχει μέσο ΔΝ</a:t>
            </a:r>
            <a:endParaRPr lang="el-GR" altLang="el-GR" sz="1400" u="sng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l-G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Carman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2013; </a:t>
            </a:r>
            <a:r>
              <a:rPr lang="el-G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Endepohls-Ulpe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2009; </a:t>
            </a:r>
            <a:r>
              <a:rPr lang="el-G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Renzulli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2005)</a:t>
            </a:r>
          </a:p>
          <a:p>
            <a:pPr lvl="0" algn="r">
              <a:lnSpc>
                <a:spcPct val="150000"/>
              </a:lnSpc>
              <a:defRPr/>
            </a:pP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altLang="el-GR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Δυναμικό Μοντέλο του Μονάχου (</a:t>
            </a:r>
            <a:r>
              <a:rPr kumimoji="0" lang="el-GR" altLang="el-GR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Munich</a:t>
            </a:r>
            <a:r>
              <a:rPr kumimoji="0" lang="el-GR" altLang="el-GR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l-GR" altLang="el-GR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Model</a:t>
            </a:r>
            <a:r>
              <a:rPr kumimoji="0" lang="el-GR" altLang="el-GR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of </a:t>
            </a:r>
            <a:r>
              <a:rPr kumimoji="0" lang="el-GR" altLang="el-GR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Dynamic</a:t>
            </a:r>
            <a:r>
              <a:rPr kumimoji="0" lang="el-GR" altLang="el-GR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l-GR" altLang="el-GR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Giftedness</a:t>
            </a:r>
            <a:r>
              <a:rPr kumimoji="0" lang="el-GR" altLang="el-GR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and </a:t>
            </a:r>
            <a:r>
              <a:rPr kumimoji="0" lang="el-GR" altLang="el-GR" sz="1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Talent</a:t>
            </a:r>
            <a:r>
              <a:rPr kumimoji="0" lang="el-GR" altLang="el-GR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):  </a:t>
            </a:r>
            <a:r>
              <a:rPr kumimoji="0" lang="el-GR" altLang="el-G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Τα χαρισματικά άτομα μπορεί να διαφέρουν στους τομείς στους οποίους παρουσιάζουν εξαιρετικές επιδόσεις, αλλά και στα ποιοτικά χαρακτηριστικά των επιδόσεών τους στους τομείς αυτούς 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US" alt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Heller, 2013</a:t>
            </a:r>
            <a:r>
              <a:rPr kumimoji="0" lang="el-GR" alt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</a:t>
            </a:r>
            <a:r>
              <a:rPr kumimoji="0" lang="en-US" alt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Ziegler &amp; Heller, 2000</a:t>
            </a:r>
            <a:r>
              <a:rPr kumimoji="0" lang="el-GR" altLang="el-G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</a:t>
            </a:r>
          </a:p>
          <a:p>
            <a:pPr lvl="0" algn="r">
              <a:lnSpc>
                <a:spcPct val="150000"/>
              </a:lnSpc>
              <a:defRPr/>
            </a:pP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204104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4DD8E-FDC9-BCE6-E419-1C405D6BF525}"/>
              </a:ext>
            </a:extLst>
          </p:cNvPr>
          <p:cNvSpPr txBox="1"/>
          <p:nvPr/>
        </p:nvSpPr>
        <p:spPr>
          <a:xfrm>
            <a:off x="2528596" y="1839892"/>
            <a:ext cx="7137918" cy="4167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 marR="413385" algn="just">
              <a:lnSpc>
                <a:spcPct val="150000"/>
              </a:lnSpc>
              <a:spcAft>
                <a:spcPts val="800"/>
              </a:spcAft>
            </a:pPr>
            <a:r>
              <a:rPr lang="el-GR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 χαρισματικά άτομα παρουσιάζουν </a:t>
            </a:r>
            <a:r>
              <a:rPr lang="el-GR" sz="1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εξέχουσες ικανότητες μάθησης και αντίληψης 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r>
              <a:rPr lang="el-GR" sz="1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εξαιρετική τεκμηριωμένη επίδοση 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που τους τοποθετεί </a:t>
            </a:r>
            <a:r>
              <a:rPr lang="el-GR" sz="1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 υψηλότερο 10% 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των συνομηλίκων τους σε δομημένα πεδία δραστηριότητας με το δικό τους συμβολικό σύστημα (π.χ. μαθηματικά, γλώσσα, μουσική) </a:t>
            </a:r>
            <a:r>
              <a:rPr lang="el-GR" sz="1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ή/και σε έναν τομέα ψυχοκινητικών δεξιοτήτων 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(π.χ. εικαστικά, άθληση, χορός). Η ανάπτυξη της ικανότητας ή του ταλέντου αποτελεί μια δια βίου διαδικασία. Στα νεαρά παιδιά μπορεί να </a:t>
            </a:r>
            <a:r>
              <a:rPr lang="el-GR" sz="13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απαντά ως εξαιρετική επίδοση σε ψυχομετρικά κριτήρια ικανότητας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ως </a:t>
            </a:r>
            <a:r>
              <a:rPr lang="el-GR" sz="13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ταχύτατος ρυθμός μάθησης 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σε σχέση με τους συνομηλίκους ή ως </a:t>
            </a:r>
            <a:r>
              <a:rPr lang="el-GR" sz="13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χαρακτηριστικά υψηλή εκφραζόμενη επίδοση σε έναν τομέα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Κατά το πέρασμα στην εφηβεία, τα υψηλά επιτεύγματα και τα </a:t>
            </a:r>
            <a:r>
              <a:rPr lang="el-GR" sz="1300" b="1" i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αυξημένα κίνητρα μάθησης </a:t>
            </a:r>
            <a:r>
              <a:rPr lang="el-GR" sz="1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αποτελούν τα κυρίαρχα χαρακτηριστικά των χαρισματικών ατόμων. Παρόλα αυτά, </a:t>
            </a:r>
            <a:r>
              <a:rPr lang="el-GR" sz="13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διάφοροι παράγοντες μπορεί να ενισχύσουν ή να περιορίσουν την ανάπτυξη και την έκφραση των υψηλών ικανοτήτων</a:t>
            </a:r>
            <a:r>
              <a:rPr lang="el-GR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450215" marR="413385" algn="just">
              <a:lnSpc>
                <a:spcPct val="150000"/>
              </a:lnSpc>
              <a:spcAft>
                <a:spcPts val="800"/>
              </a:spcAft>
            </a:pPr>
            <a:endParaRPr lang="el-GR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marR="413385" algn="r">
              <a:lnSpc>
                <a:spcPct val="150000"/>
              </a:lnSpc>
              <a:spcAft>
                <a:spcPts val="800"/>
              </a:spcAft>
            </a:pPr>
            <a:r>
              <a:rPr lang="el-G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Αμερικανική Εταιρεία για τα Χαρισματικά Παιδιά (ΝΑ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CG, 2010</a:t>
            </a:r>
            <a:r>
              <a:rPr lang="el-G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90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4622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ΣΥΝΘΕΤΕΣ ΘΕΩΡΗΣΕΙΣ ΤΗΣ ΧΑΡΙΣΜΑΤΙΚΟΤΗΤΑΣ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Θεωρία Τριών Δακτυλίων </a:t>
            </a:r>
            <a:r>
              <a:rPr lang="el-GR" altLang="el-GR" sz="1400" b="1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Χαρισματικότητας</a:t>
            </a:r>
            <a:r>
              <a:rPr lang="el-GR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 (</a:t>
            </a:r>
            <a:r>
              <a:rPr lang="en-US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Three Ring Conception of Giftedness)</a:t>
            </a:r>
            <a:r>
              <a:rPr lang="el-GR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: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χαρισματικότητα ως κατάσταση που γνωρίζει διακυμάνσεις στη ζωή του ατόμου και η οποία εξαρτάται τόσο από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ενδοατομικούς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όσο και από περιβαλλοντικούς παράγοντες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Renzulli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2003)</a:t>
            </a:r>
          </a:p>
          <a:p>
            <a:pPr lvl="0" algn="just">
              <a:lnSpc>
                <a:spcPct val="150000"/>
              </a:lnSpc>
              <a:defRPr/>
            </a:pPr>
            <a:endParaRPr lang="en-US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E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μφανίζεται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σε άτομα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υψηλών γνωστικών ικανοτήτων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κάτω από ειδικές συνθήκες και σε συγκεκριμένες χρονικές περιόδου</a:t>
            </a: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Gagné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2004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Renzulli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2005, Ziegler, 2005)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n-US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«</a:t>
            </a:r>
            <a:r>
              <a:rPr lang="el-GR" altLang="el-GR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Χαρισματικές συμπεριφορές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» αντί για «</a:t>
            </a:r>
            <a:r>
              <a:rPr lang="el-GR" altLang="el-GR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χαρισματικά άτομα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»;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Άτομα με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γνωστικό προφίλ που ευνοεί την ανάπτυξη χαρισματικών συμπεριφορών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(νοημοσύνη, δημιουργικότητα,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ανοιχτοσύνη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σθένος, προσαρμοστικότητα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κίνητρα)</a:t>
            </a: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Reis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Renzulli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, 2003,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Renzulli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, 2005)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Η εκδήλωση της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χαρισματικότητας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προϋποθέτει ένα </a:t>
            </a: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περιβάλλον πλούσιο σε πολιτισμικά ερεθίσματα</a:t>
            </a:r>
            <a:endParaRPr lang="en-US" altLang="el-GR" sz="1400" b="1" dirty="0">
              <a:solidFill>
                <a:prstClr val="black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Renzulli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Reid,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Gubbins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1992)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53391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2452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ΣΥΝΘΕΤΕΣ ΘΕΩΡΗΣΕΙΣ ΤΗΣ ΧΑΡΙΣΜΑΤΙΚΟΤΗΤΑΣ</a:t>
            </a:r>
          </a:p>
          <a:p>
            <a:pPr lvl="0">
              <a:lnSpc>
                <a:spcPct val="150000"/>
              </a:lnSpc>
              <a:defRPr/>
            </a:pPr>
            <a:endParaRPr lang="el-GR" altLang="el-GR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«</a:t>
            </a:r>
            <a:r>
              <a:rPr lang="el-GR" altLang="el-GR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Δεν γεννιέται κανείς χαρισματικός, αλλά μπορεί να γίνει χαρισματικός μέσα από την πραγμάτωση των εγγενών υψηλών γνωστικών ικανοτήτων του (</a:t>
            </a:r>
            <a:r>
              <a:rPr lang="el-GR" altLang="el-GR" sz="1400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gifts</a:t>
            </a:r>
            <a:r>
              <a:rPr lang="el-GR" altLang="el-GR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) σε υψηλές επιδόσεις σε συγκεκριμένους τομείς μάθησης και δραστηριότητας (</a:t>
            </a:r>
            <a:r>
              <a:rPr lang="el-GR" altLang="el-GR" sz="1400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talents</a:t>
            </a:r>
            <a:r>
              <a:rPr lang="el-GR" altLang="el-GR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) υπό την επίδραση μιας σειράς ατομικών και περιβαλλοντικών παραγόντων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» </a:t>
            </a:r>
            <a:endParaRPr lang="en-US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Gagne, 2001, 2004)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n-US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Το αυξημένο νοητικό ή/και δημιουργικό δυναμικό αναγνωρίζεται τελικά </a:t>
            </a:r>
            <a:r>
              <a:rPr lang="el-GR" altLang="el-GR" sz="1400" u="sng" dirty="0">
                <a:solidFill>
                  <a:prstClr val="black"/>
                </a:solidFill>
                <a:latin typeface="Arial Narrow" panose="020B0606020202030204" pitchFamily="34" charset="0"/>
              </a:rPr>
              <a:t>ως προϋπόθεση 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για την </a:t>
            </a:r>
            <a:r>
              <a:rPr lang="el-GR" altLang="el-GR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</a:t>
            </a:r>
            <a:endParaRPr lang="en-US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l-G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Kaufman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&amp; </a:t>
            </a:r>
            <a:r>
              <a:rPr lang="el-GR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Sternberg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2008)</a:t>
            </a: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151385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507FC-C971-BDF0-F69F-A37C3A557051}"/>
              </a:ext>
            </a:extLst>
          </p:cNvPr>
          <p:cNvSpPr txBox="1"/>
          <p:nvPr/>
        </p:nvSpPr>
        <p:spPr>
          <a:xfrm>
            <a:off x="838200" y="1690688"/>
            <a:ext cx="10925284" cy="3560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l-GR" altLang="el-GR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ΣΥΣΤΗΜΙΚΗ ΘΕΩΡΗΣΗ ΤΗΣ ΧΑΡΙΣΜΑΤΙΚΟΤΗΤΑΣ</a:t>
            </a:r>
          </a:p>
          <a:p>
            <a:pPr lvl="0">
              <a:lnSpc>
                <a:spcPct val="150000"/>
              </a:lnSpc>
              <a:defRPr/>
            </a:pPr>
            <a:endParaRPr lang="el-GR" altLang="el-GR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b="1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Δρασιοτοπικό</a:t>
            </a:r>
            <a:r>
              <a:rPr lang="el-GR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 Μοντέλο </a:t>
            </a:r>
            <a:r>
              <a:rPr lang="el-GR" altLang="el-GR" sz="1400" b="1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Χαρισματικότητας</a:t>
            </a:r>
            <a:r>
              <a:rPr lang="el-GR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 (</a:t>
            </a:r>
            <a:r>
              <a:rPr lang="en-US" altLang="el-GR" sz="1400" b="1" i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Actiotope</a:t>
            </a:r>
            <a:r>
              <a:rPr lang="en-US" altLang="el-GR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 Model of Giftedness)</a:t>
            </a: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: Η χαρισματικότητα ως υποπροϊόν της αποτελεσματικής αλληλεπίδρασης των υψηλών ικανοτήτων του ατόμου με ενδογενείς και εξωγενείς παράγοντες </a:t>
            </a:r>
          </a:p>
          <a:p>
            <a:pPr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Ziegler, 2011)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l-GR" altLang="el-GR" sz="1400" dirty="0">
                <a:solidFill>
                  <a:prstClr val="black"/>
                </a:solidFill>
                <a:latin typeface="Arial Narrow" panose="020B0606020202030204" pitchFamily="34" charset="0"/>
              </a:rPr>
              <a:t>Η χαρισματικότητα δεν ενυπάρχει απλά στο άτομο – Η εκδήλωση της απαιτεί συνειδητή προσπάθεια και ένα ευνοϊκό πλαίσιο για την καλλιέργεια και την έκφραση των ταλέντων</a:t>
            </a:r>
          </a:p>
          <a:p>
            <a:pPr algn="r">
              <a:lnSpc>
                <a:spcPct val="150000"/>
              </a:lnSpc>
              <a:defRPr/>
            </a:pP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Ziegler, 2011</a:t>
            </a:r>
            <a:r>
              <a:rPr lang="el-GR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Ziegler,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Vialle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&amp; </a:t>
            </a:r>
            <a:r>
              <a:rPr lang="en-US" altLang="el-GR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Wimmer</a:t>
            </a:r>
            <a:r>
              <a:rPr lang="en-US" altLang="el-GR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2013)</a:t>
            </a: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endParaRPr lang="el-GR" altLang="el-GR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l-GR" altLang="el-GR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7F7CF105-2659-DB43-5DAA-E2B6C756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Χαρισματικότητα και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1720307341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1646</Words>
  <Application>Microsoft Office PowerPoint</Application>
  <PresentationFormat>Ευρεία οθόνη</PresentationFormat>
  <Paragraphs>181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Times New Roman</vt:lpstr>
      <vt:lpstr>Wingdings</vt:lpstr>
      <vt:lpstr>1_Θέμα του Office</vt:lpstr>
      <vt:lpstr>Παρουσίαση του PowerPoint</vt:lpstr>
      <vt:lpstr>Παρουσίαση του PowerPoint</vt:lpstr>
      <vt:lpstr>Χαρισματικότητα και νοημοσύνη</vt:lpstr>
      <vt:lpstr>Χαρισματικότητα και νοημοσύνη</vt:lpstr>
      <vt:lpstr>Χαρισματικότητα και νοημοσύνη</vt:lpstr>
      <vt:lpstr>Χαρισματικότητα και νοημοσύνη</vt:lpstr>
      <vt:lpstr>Χαρισματικότητα και νοημοσύνη</vt:lpstr>
      <vt:lpstr>Χαρισματικότητα και νοημοσύνη</vt:lpstr>
      <vt:lpstr>Χαρισματικότητα και νοημοσύνη</vt:lpstr>
      <vt:lpstr>Παρουσίαση του PowerPoint</vt:lpstr>
      <vt:lpstr>Η χαρισματικότητα στην Ελλάδα</vt:lpstr>
      <vt:lpstr>Παρουσίαση του PowerPoint</vt:lpstr>
      <vt:lpstr>Η χαρισματικότητα ως κοινοτοπία</vt:lpstr>
      <vt:lpstr>Η χαρισματικότητα ως κοινοτοπία</vt:lpstr>
      <vt:lpstr>Η χαρισματικότητα ως κοινοτοπία</vt:lpstr>
      <vt:lpstr>Παρουσίαση του PowerPoint</vt:lpstr>
      <vt:lpstr>Χαρισματικότητα και κοινωνικοσυναισθηματική ανάπτυξη</vt:lpstr>
      <vt:lpstr>Παρουσίαση του PowerPoint</vt:lpstr>
      <vt:lpstr>Χαρισματικότητα και ακαδημαϊκή αριστεία</vt:lpstr>
      <vt:lpstr>Χαρισματικότητα και ακαδημαϊκή αριστεία</vt:lpstr>
      <vt:lpstr>Χαρισματικότητα και ακαδημαϊκή αριστεία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VilBel</dc:creator>
  <cp:lastModifiedBy>VilBel</cp:lastModifiedBy>
  <cp:revision>51</cp:revision>
  <dcterms:created xsi:type="dcterms:W3CDTF">2022-11-18T18:43:34Z</dcterms:created>
  <dcterms:modified xsi:type="dcterms:W3CDTF">2023-02-02T17:23:17Z</dcterms:modified>
</cp:coreProperties>
</file>