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Default Extension="svg" ContentType="image/svg+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1292" r:id="rId2"/>
    <p:sldId id="1214" r:id="rId3"/>
    <p:sldId id="1220" r:id="rId4"/>
    <p:sldId id="1260" r:id="rId5"/>
    <p:sldId id="1261" r:id="rId6"/>
    <p:sldId id="1262" r:id="rId7"/>
    <p:sldId id="1243" r:id="rId8"/>
    <p:sldId id="1263" r:id="rId9"/>
    <p:sldId id="1264" r:id="rId10"/>
    <p:sldId id="1265" r:id="rId11"/>
    <p:sldId id="1266" r:id="rId12"/>
    <p:sldId id="1267" r:id="rId13"/>
    <p:sldId id="1268" r:id="rId14"/>
    <p:sldId id="1269" r:id="rId15"/>
    <p:sldId id="1270" r:id="rId16"/>
    <p:sldId id="1271" r:id="rId17"/>
    <p:sldId id="1272" r:id="rId18"/>
    <p:sldId id="1273" r:id="rId19"/>
    <p:sldId id="1274" r:id="rId20"/>
    <p:sldId id="1275" r:id="rId21"/>
    <p:sldId id="1276" r:id="rId22"/>
    <p:sldId id="1278" r:id="rId23"/>
    <p:sldId id="1293" r:id="rId24"/>
    <p:sldId id="1279" r:id="rId25"/>
    <p:sldId id="1280" r:id="rId26"/>
    <p:sldId id="1281" r:id="rId27"/>
    <p:sldId id="1282" r:id="rId28"/>
    <p:sldId id="1284" r:id="rId29"/>
    <p:sldId id="1294" r:id="rId30"/>
    <p:sldId id="1296" r:id="rId31"/>
    <p:sldId id="1286" r:id="rId32"/>
    <p:sldId id="1287" r:id="rId33"/>
    <p:sldId id="1295" r:id="rId34"/>
    <p:sldId id="1289" r:id="rId35"/>
    <p:sldId id="1165"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guide id="3" orient="horz" pos="336">
          <p15:clr>
            <a:srgbClr val="A4A3A4"/>
          </p15:clr>
        </p15:guide>
        <p15:guide id="4" orient="horz" pos="3984">
          <p15:clr>
            <a:srgbClr val="A4A3A4"/>
          </p15:clr>
        </p15:guide>
        <p15:guide id="5" orient="horz" pos="720">
          <p15:clr>
            <a:srgbClr val="A4A3A4"/>
          </p15:clr>
        </p15:guide>
        <p15:guide id="6" orient="horz" pos="1056">
          <p15:clr>
            <a:srgbClr val="A4A3A4"/>
          </p15:clr>
        </p15:guide>
        <p15:guide id="7" orient="horz" pos="1392">
          <p15:clr>
            <a:srgbClr val="A4A3A4"/>
          </p15:clr>
        </p15:guide>
        <p15:guide id="8" pos="288">
          <p15:clr>
            <a:srgbClr val="A4A3A4"/>
          </p15:clr>
        </p15:guide>
        <p15:guide id="9" pos="5472">
          <p15:clr>
            <a:srgbClr val="A4A3A4"/>
          </p15:clr>
        </p15:guide>
        <p15:guide id="10" pos="4224">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 Mohanapriya" initials="D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7FA3"/>
    <a:srgbClr val="D4EAE4"/>
    <a:srgbClr val="99008C"/>
    <a:srgbClr val="001581"/>
    <a:srgbClr val="82007C"/>
    <a:srgbClr val="96008F"/>
    <a:srgbClr val="595375"/>
    <a:srgbClr val="6B638B"/>
    <a:srgbClr val="000000"/>
    <a:srgbClr val="FDB94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81" autoAdjust="0"/>
    <p:restoredTop sz="84088" autoAdjust="0"/>
  </p:normalViewPr>
  <p:slideViewPr>
    <p:cSldViewPr>
      <p:cViewPr varScale="1">
        <p:scale>
          <a:sx n="77" d="100"/>
          <a:sy n="77" d="100"/>
        </p:scale>
        <p:origin x="-1566" y="-90"/>
      </p:cViewPr>
      <p:guideLst>
        <p:guide orient="horz" pos="2160"/>
        <p:guide orient="horz" pos="336"/>
        <p:guide orient="horz" pos="3984"/>
        <p:guide orient="horz" pos="720"/>
        <p:guide orient="horz" pos="1056"/>
        <p:guide orient="horz" pos="1392"/>
        <p:guide pos="2880"/>
        <p:guide pos="288"/>
        <p:guide pos="5472"/>
        <p:guide pos="4224"/>
      </p:guideLst>
    </p:cSldViewPr>
  </p:slideViewPr>
  <p:outlineViewPr>
    <p:cViewPr>
      <p:scale>
        <a:sx n="33" d="100"/>
        <a:sy n="33" d="100"/>
      </p:scale>
      <p:origin x="0" y="14712"/>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5" d="100"/>
          <a:sy n="55" d="100"/>
        </p:scale>
        <p:origin x="2880"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5/22/2022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a:t>Εάν αυτή η παρουσίαση του PowerPoint περιέχει μαθηματικές εξισώσεις, ίσως χρειαστεί να ελέγξετε ότι ο υπολογιστής σας έχει εγκατεστημένα τα ακόλουθα:</a:t>
            </a:r>
            <a:endParaRPr lang="en-US" dirty="0"/>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l-GR" dirty="0"/>
              <a:t>Πρόσθετο </a:t>
            </a:r>
            <a:r>
              <a:rPr lang="el-GR" dirty="0" err="1"/>
              <a:t>MathType</a:t>
            </a:r>
            <a:endParaRPr lang="en-US" dirty="0"/>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l-GR" dirty="0" err="1" smtClean="0"/>
              <a:t>Math</a:t>
            </a:r>
            <a:r>
              <a:rPr lang="el-GR" dirty="0" smtClean="0"/>
              <a:t> </a:t>
            </a:r>
            <a:r>
              <a:rPr lang="el-GR" dirty="0"/>
              <a:t>Player (διαθέσιμη δωρεάν έκδοση)</a:t>
            </a: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l-GR" dirty="0"/>
              <a:t>NVDA </a:t>
            </a:r>
            <a:r>
              <a:rPr lang="el-GR" dirty="0" err="1"/>
              <a:t>Reader</a:t>
            </a:r>
            <a:r>
              <a:rPr lang="el-GR" dirty="0"/>
              <a:t> (διαθέσιμη δωρεάν έκδοση)</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 xmlns:p14="http://schemas.microsoft.com/office/powerpoint/2010/main" val="41500272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Τόσο η λήξη όσο και ο κίνδυνος έχουν σημασία για τον προσδιορισμό των επιτοκίων. Ωστόσο, ο συγγραφέας θέλει να επικεντρωθεί εδώ στον ρόλο της λήξης και, κατά συνέπεια, στον ρόλο των προσδοκιών, επομένως αγνοεί τον κίνδυνο προς το παρόν και θα τον επαναφέρει αργότερα</a:t>
            </a:r>
            <a:r>
              <a:rPr lang="en-US" sz="1200" b="0" i="0" u="none" strike="noStrike" kern="1200" baseline="0" dirty="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l-GR" dirty="0"/>
              <a:t>Πρέπει να καθορίσουμε ορισμένους όρους εδώ για να κατανοήσουμε την παρακάτω συζήτηση</a:t>
            </a:r>
            <a:r>
              <a:rPr lang="en-US" dirty="0"/>
              <a:t>.</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11</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Σημειώστε ότι στο Διάγραμμα 14-2, την 1η Νοεμβρίου 2000, η ​​καμπύλη αποδόσεων ήταν ελαφρώς καθοδική, πέφτοντας από επιτόκιο τριών μηνών 6,2% σε επιτόκιο 30 ετών 5,8%. Με άλλα λόγια, τα μακροπρόθεσμα επιτόκια ήταν ελαφρώς χαμηλότερα από τα βραχυπρόθεσμα επιτόκια. Σημειώστε ότι, επτά μήνες αργότερα, την 1η Ιουνίου 2001, η καμπύλη αποδόσεων είχε έντονη ανοδική κλίση, αυξάνοντας από επιτόκιο τριμήνου 3,5% σε επιτόκιο 30 ετών 5,7%. Με άλλα λόγια, τα μακροπρόθεσμα επιτόκια ήταν πολύ υψηλότερα από τα βραχυπρόθεσμα επιτόκια.</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 Ο κατακόρυφος άξονας του γραφήματος φέρει την ένδειξη </a:t>
            </a:r>
            <a:r>
              <a:rPr lang="el-GR" sz="1200" b="0" i="0" u="none" strike="noStrike" kern="1200" baseline="0" dirty="0" smtClean="0">
                <a:solidFill>
                  <a:schemeClr val="tx1"/>
                </a:solidFill>
                <a:latin typeface="+mn-lt"/>
                <a:ea typeface="+mn-ea"/>
                <a:cs typeface="+mn-cs"/>
              </a:rPr>
              <a:t>«Απόδοση </a:t>
            </a:r>
            <a:r>
              <a:rPr lang="el-GR" sz="1200" b="0" i="0" u="none" strike="noStrike" kern="1200" baseline="0" dirty="0">
                <a:solidFill>
                  <a:schemeClr val="tx1"/>
                </a:solidFill>
                <a:latin typeface="+mn-lt"/>
                <a:ea typeface="+mn-ea"/>
                <a:cs typeface="+mn-cs"/>
              </a:rPr>
              <a:t>(ποσοστό</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και κυμαίνεται από 3 έως 7, σε προσαυξήσεις του 1. Ο οριζόντιος άξονας του γραφήματος φέρει την ένδειξη «</a:t>
            </a:r>
            <a:r>
              <a:rPr lang="el-GR" sz="1200" b="0" i="0" u="none" strike="noStrike" kern="1200" baseline="0" dirty="0" smtClean="0">
                <a:solidFill>
                  <a:schemeClr val="tx1"/>
                </a:solidFill>
                <a:latin typeface="+mn-lt"/>
                <a:ea typeface="+mn-ea"/>
                <a:cs typeface="+mn-cs"/>
              </a:rPr>
              <a:t>Λήξη» </a:t>
            </a:r>
            <a:r>
              <a:rPr lang="el-GR" sz="1200" b="0" i="0" u="none" strike="noStrike" kern="1200" baseline="0" dirty="0">
                <a:solidFill>
                  <a:schemeClr val="tx1"/>
                </a:solidFill>
                <a:latin typeface="+mn-lt"/>
                <a:ea typeface="+mn-ea"/>
                <a:cs typeface="+mn-cs"/>
              </a:rPr>
              <a:t>και αντιπροσωπεύει διαφορετικές περιόδους ωριμότητας ως </a:t>
            </a:r>
            <a:r>
              <a:rPr lang="el-GR" sz="1200" b="0" i="0" u="none" strike="noStrike" kern="1200" baseline="0" dirty="0" smtClean="0">
                <a:solidFill>
                  <a:schemeClr val="tx1"/>
                </a:solidFill>
                <a:latin typeface="+mn-lt"/>
                <a:ea typeface="+mn-ea"/>
                <a:cs typeface="+mn-cs"/>
              </a:rPr>
              <a:t>3 μήνες, 6 </a:t>
            </a:r>
            <a:r>
              <a:rPr lang="el-GR" sz="1200" b="0" i="0" u="none" strike="noStrike" kern="1200" baseline="0" dirty="0">
                <a:solidFill>
                  <a:schemeClr val="tx1"/>
                </a:solidFill>
                <a:latin typeface="+mn-lt"/>
                <a:ea typeface="+mn-ea"/>
                <a:cs typeface="+mn-cs"/>
              </a:rPr>
              <a:t>μήνες , </a:t>
            </a:r>
            <a:r>
              <a:rPr lang="el-GR" sz="1200" b="0" i="0" u="none" strike="noStrike" kern="1200" baseline="0" dirty="0" smtClean="0">
                <a:solidFill>
                  <a:schemeClr val="tx1"/>
                </a:solidFill>
                <a:latin typeface="+mn-lt"/>
                <a:ea typeface="+mn-ea"/>
                <a:cs typeface="+mn-cs"/>
              </a:rPr>
              <a:t>1 έτος, 2, 3, 5, 10 και 30 έτη. </a:t>
            </a:r>
            <a:r>
              <a:rPr lang="el-GR" sz="1200" b="0" i="0" u="none" strike="noStrike" kern="1200" baseline="0" dirty="0">
                <a:solidFill>
                  <a:schemeClr val="tx1"/>
                </a:solidFill>
                <a:latin typeface="+mn-lt"/>
                <a:ea typeface="+mn-ea"/>
                <a:cs typeface="+mn-cs"/>
              </a:rPr>
              <a:t>Η γραμμή με την ένδειξη «Νοέμβριος 2000» δείχνει τις ακόλουθες πληροφορίες: 3 μήνες, 6.2; 6 μήνες, 6,1; 1 έτος, 5,9; 2 </a:t>
            </a:r>
            <a:r>
              <a:rPr lang="el-GR" sz="1200" b="0" i="0" u="none" strike="noStrike" kern="1200" baseline="0" dirty="0" smtClean="0">
                <a:solidFill>
                  <a:schemeClr val="tx1"/>
                </a:solidFill>
                <a:latin typeface="+mn-lt"/>
                <a:ea typeface="+mn-ea"/>
                <a:cs typeface="+mn-cs"/>
              </a:rPr>
              <a:t>έτη, </a:t>
            </a:r>
            <a:r>
              <a:rPr lang="el-GR" sz="1200" b="0" i="0" u="none" strike="noStrike" kern="1200" baseline="0" dirty="0">
                <a:solidFill>
                  <a:schemeClr val="tx1"/>
                </a:solidFill>
                <a:latin typeface="+mn-lt"/>
                <a:ea typeface="+mn-ea"/>
                <a:cs typeface="+mn-cs"/>
              </a:rPr>
              <a:t>6; 3 </a:t>
            </a:r>
            <a:r>
              <a:rPr lang="el-GR" sz="1200" b="0" i="0" u="none" strike="noStrike" kern="1200" baseline="0" dirty="0" smtClean="0">
                <a:solidFill>
                  <a:schemeClr val="tx1"/>
                </a:solidFill>
                <a:latin typeface="+mn-lt"/>
                <a:ea typeface="+mn-ea"/>
                <a:cs typeface="+mn-cs"/>
              </a:rPr>
              <a:t>έτη, </a:t>
            </a:r>
            <a:r>
              <a:rPr lang="el-GR" sz="1200" b="0" i="0" u="none" strike="noStrike" kern="1200" baseline="0" dirty="0">
                <a:solidFill>
                  <a:schemeClr val="tx1"/>
                </a:solidFill>
                <a:latin typeface="+mn-lt"/>
                <a:ea typeface="+mn-ea"/>
                <a:cs typeface="+mn-cs"/>
              </a:rPr>
              <a:t>5,8; 5 </a:t>
            </a:r>
            <a:r>
              <a:rPr lang="el-GR" sz="1200" b="0" i="0" u="none" strike="noStrike" kern="1200" baseline="0" dirty="0" smtClean="0">
                <a:solidFill>
                  <a:schemeClr val="tx1"/>
                </a:solidFill>
                <a:latin typeface="+mn-lt"/>
                <a:ea typeface="+mn-ea"/>
                <a:cs typeface="+mn-cs"/>
              </a:rPr>
              <a:t>έτη, </a:t>
            </a:r>
            <a:r>
              <a:rPr lang="el-GR" sz="1200" b="0" i="0" u="none" strike="noStrike" kern="1200" baseline="0" dirty="0">
                <a:solidFill>
                  <a:schemeClr val="tx1"/>
                </a:solidFill>
                <a:latin typeface="+mn-lt"/>
                <a:ea typeface="+mn-ea"/>
                <a:cs typeface="+mn-cs"/>
              </a:rPr>
              <a:t>5,7; 10 </a:t>
            </a:r>
            <a:r>
              <a:rPr lang="el-GR" sz="1200" b="0" i="0" u="none" strike="noStrike" kern="1200" baseline="0" dirty="0" smtClean="0">
                <a:solidFill>
                  <a:schemeClr val="tx1"/>
                </a:solidFill>
                <a:latin typeface="+mn-lt"/>
                <a:ea typeface="+mn-ea"/>
                <a:cs typeface="+mn-cs"/>
              </a:rPr>
              <a:t>έτη, </a:t>
            </a:r>
            <a:r>
              <a:rPr lang="el-GR" sz="1200" b="0" i="0" u="none" strike="noStrike" kern="1200" baseline="0" dirty="0">
                <a:solidFill>
                  <a:schemeClr val="tx1"/>
                </a:solidFill>
                <a:latin typeface="+mn-lt"/>
                <a:ea typeface="+mn-ea"/>
                <a:cs typeface="+mn-cs"/>
              </a:rPr>
              <a:t>5,8; 30 </a:t>
            </a:r>
            <a:r>
              <a:rPr lang="el-GR" sz="1200" b="0" i="0" u="none" strike="noStrike" kern="1200" baseline="0" dirty="0" smtClean="0">
                <a:solidFill>
                  <a:schemeClr val="tx1"/>
                </a:solidFill>
                <a:latin typeface="+mn-lt"/>
                <a:ea typeface="+mn-ea"/>
                <a:cs typeface="+mn-cs"/>
              </a:rPr>
              <a:t>έτη, </a:t>
            </a:r>
            <a:r>
              <a:rPr lang="el-GR" sz="1200" b="0" i="0" u="none" strike="noStrike" kern="1200" baseline="0" dirty="0">
                <a:solidFill>
                  <a:schemeClr val="tx1"/>
                </a:solidFill>
                <a:latin typeface="+mn-lt"/>
                <a:ea typeface="+mn-ea"/>
                <a:cs typeface="+mn-cs"/>
              </a:rPr>
              <a:t>5,9. Η γραμμή με την ένδειξη «Ιούνιος 2001» δείχνει τις ακόλουθες πληροφορίες: 3 μήνες, 3,5; 6 μήνες, 3,4; 1 έτος, 3,3; 2 </a:t>
            </a:r>
            <a:r>
              <a:rPr lang="el-GR" sz="1200" b="0" i="0" u="none" strike="noStrike" kern="1200" baseline="0" dirty="0" smtClean="0">
                <a:solidFill>
                  <a:schemeClr val="tx1"/>
                </a:solidFill>
                <a:latin typeface="+mn-lt"/>
                <a:ea typeface="+mn-ea"/>
                <a:cs typeface="+mn-cs"/>
              </a:rPr>
              <a:t>έτη, </a:t>
            </a:r>
            <a:r>
              <a:rPr lang="el-GR" sz="1200" b="0" i="0" u="none" strike="noStrike" kern="1200" baseline="0" dirty="0">
                <a:solidFill>
                  <a:schemeClr val="tx1"/>
                </a:solidFill>
                <a:latin typeface="+mn-lt"/>
                <a:ea typeface="+mn-ea"/>
                <a:cs typeface="+mn-cs"/>
              </a:rPr>
              <a:t>4,2; 3 </a:t>
            </a:r>
            <a:r>
              <a:rPr lang="el-GR" sz="1200" b="0" i="0" u="none" strike="noStrike" kern="1200" baseline="0" dirty="0" smtClean="0">
                <a:solidFill>
                  <a:schemeClr val="tx1"/>
                </a:solidFill>
                <a:latin typeface="+mn-lt"/>
                <a:ea typeface="+mn-ea"/>
                <a:cs typeface="+mn-cs"/>
              </a:rPr>
              <a:t>έτη, </a:t>
            </a:r>
            <a:r>
              <a:rPr lang="el-GR" sz="1200" b="0" i="0" u="none" strike="noStrike" kern="1200" baseline="0" dirty="0">
                <a:solidFill>
                  <a:schemeClr val="tx1"/>
                </a:solidFill>
                <a:latin typeface="+mn-lt"/>
                <a:ea typeface="+mn-ea"/>
                <a:cs typeface="+mn-cs"/>
              </a:rPr>
              <a:t>4,5; 5 </a:t>
            </a:r>
            <a:r>
              <a:rPr lang="el-GR" sz="1200" b="0" i="0" u="none" strike="noStrike" kern="1200" baseline="0" dirty="0" smtClean="0">
                <a:solidFill>
                  <a:schemeClr val="tx1"/>
                </a:solidFill>
                <a:latin typeface="+mn-lt"/>
                <a:ea typeface="+mn-ea"/>
                <a:cs typeface="+mn-cs"/>
              </a:rPr>
              <a:t>έτη, </a:t>
            </a:r>
            <a:r>
              <a:rPr lang="el-GR" sz="1200" b="0" i="0" u="none" strike="noStrike" kern="1200" baseline="0" dirty="0">
                <a:solidFill>
                  <a:schemeClr val="tx1"/>
                </a:solidFill>
                <a:latin typeface="+mn-lt"/>
                <a:ea typeface="+mn-ea"/>
                <a:cs typeface="+mn-cs"/>
              </a:rPr>
              <a:t>4,8; 10 </a:t>
            </a:r>
            <a:r>
              <a:rPr lang="el-GR" sz="1200" b="0" i="0" u="none" strike="noStrike" kern="1200" baseline="0" dirty="0" smtClean="0">
                <a:solidFill>
                  <a:schemeClr val="tx1"/>
                </a:solidFill>
                <a:latin typeface="+mn-lt"/>
                <a:ea typeface="+mn-ea"/>
                <a:cs typeface="+mn-cs"/>
              </a:rPr>
              <a:t>έτη, </a:t>
            </a:r>
            <a:r>
              <a:rPr lang="el-GR" sz="1200" b="0" i="0" u="none" strike="noStrike" kern="1200" baseline="0" dirty="0">
                <a:solidFill>
                  <a:schemeClr val="tx1"/>
                </a:solidFill>
                <a:latin typeface="+mn-lt"/>
                <a:ea typeface="+mn-ea"/>
                <a:cs typeface="+mn-cs"/>
              </a:rPr>
              <a:t>5,4; 30 </a:t>
            </a:r>
            <a:r>
              <a:rPr lang="el-GR" sz="1200" b="0" i="0" u="none" strike="noStrike" kern="1200" baseline="0" dirty="0" smtClean="0">
                <a:solidFill>
                  <a:schemeClr val="tx1"/>
                </a:solidFill>
                <a:latin typeface="+mn-lt"/>
                <a:ea typeface="+mn-ea"/>
                <a:cs typeface="+mn-cs"/>
              </a:rPr>
              <a:t>έτη, </a:t>
            </a:r>
            <a:r>
              <a:rPr lang="el-GR" sz="1200" b="0" i="0" u="none" strike="noStrike" kern="1200" baseline="0" dirty="0">
                <a:solidFill>
                  <a:schemeClr val="tx1"/>
                </a:solidFill>
                <a:latin typeface="+mn-lt"/>
                <a:ea typeface="+mn-ea"/>
                <a:cs typeface="+mn-cs"/>
              </a:rPr>
              <a:t>5,8. Όλες οι τιμές είναι κατά προσέγγιση.</a:t>
            </a:r>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12</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Η κατανόηση του βασικού λεξιλογίου των χρηματοπιστωτικών αγορών θα βοηθήσει να γίνουν (λίγο) λιγότερο μυστηριώδεις. Εδώ παρουσιάζεται μια επισκόπηση του βασικού λεξιλογίου.</a:t>
            </a:r>
            <a:endParaRPr lang="en-US" b="0"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13</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l-GR" dirty="0"/>
              <a:t>Συνέχεια του λεξιλογίου ομολόγων</a:t>
            </a:r>
            <a:r>
              <a:rPr lang="en-US" dirty="0"/>
              <a:t>.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14</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31774" rtl="0" eaLnBrk="1" fontAlgn="auto" latinLnBrk="0" hangingPunct="1">
              <a:lnSpc>
                <a:spcPct val="100000"/>
              </a:lnSpc>
              <a:spcBef>
                <a:spcPts val="0"/>
              </a:spcBef>
              <a:spcAft>
                <a:spcPts val="0"/>
              </a:spcAft>
              <a:buClrTx/>
              <a:buSzTx/>
              <a:buFontTx/>
              <a:buNone/>
              <a:tabLst/>
              <a:defRPr/>
            </a:pPr>
            <a:r>
              <a:rPr lang="el-GR" dirty="0"/>
              <a:t>Συνέχεια του λεξιλογίου ομολόγων</a:t>
            </a:r>
            <a:r>
              <a:rPr lang="en-US" dirty="0"/>
              <a:t>. </a:t>
            </a:r>
          </a:p>
          <a:p>
            <a:pPr defTabSz="931774">
              <a:defRPr/>
            </a:pP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15</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Σε αυτήν την ενότητα, θα εξετάσουμε μόνο δύο είδη ομολόγων: ένα ομόλογο που υπόσχεται μια πληρωμή 100 $ σε ένα έτος — ένα ομόλογο ενός έτους — και ένα ομόλογο που υπόσχεται μια πληρωμή 100 $ σε δύο χρόνια — ένα ομόλογο δύο </a:t>
            </a:r>
            <a:r>
              <a:rPr lang="el-GR" sz="1200" b="0" i="0" u="none" strike="noStrike" kern="1200" baseline="0" dirty="0" smtClean="0">
                <a:solidFill>
                  <a:schemeClr val="tx1"/>
                </a:solidFill>
                <a:latin typeface="+mn-lt"/>
                <a:ea typeface="+mn-ea"/>
                <a:cs typeface="+mn-cs"/>
              </a:rPr>
              <a:t>ετών. </a:t>
            </a:r>
            <a:r>
              <a:rPr lang="el-GR" sz="1200" b="0" i="0" u="none" strike="noStrike" kern="1200" baseline="0" dirty="0">
                <a:solidFill>
                  <a:schemeClr val="tx1"/>
                </a:solidFill>
                <a:latin typeface="+mn-lt"/>
                <a:ea typeface="+mn-ea"/>
                <a:cs typeface="+mn-cs"/>
              </a:rPr>
              <a:t>Μόλις καταλάβετε πώς καθορίζονται οι τιμές και οι αποδόσεις τους, θα είναι εύκολο να γενικεύσετε τα αποτελέσματα σε ομόλογα οποιασδήποτε </a:t>
            </a:r>
            <a:r>
              <a:rPr lang="el-GR" sz="1200" b="0" i="0" u="none" strike="noStrike" kern="1200" baseline="0" dirty="0" smtClean="0">
                <a:solidFill>
                  <a:schemeClr val="tx1"/>
                </a:solidFill>
                <a:latin typeface="+mn-lt"/>
                <a:ea typeface="+mn-ea"/>
                <a:cs typeface="+mn-cs"/>
              </a:rPr>
              <a:t>διάρκεια.</a:t>
            </a:r>
            <a:r>
              <a:rPr lang="en-US" sz="1200" b="0" i="0" u="none" strike="noStrike" kern="1200" baseline="0" dirty="0" smtClean="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16</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l-GR" dirty="0"/>
              <a:t>Η επάνω γραμμή του Σχήματος 14.3 δείχνει τη μηχανική του υπολογισμού των αποδόσεων για ομόλογα ενός έτους. Η δεύτερη γραμμή δείχνει πώς να υπολογίσετε τις αποδόσεις για ένα ομόλογο δύο ετών</a:t>
            </a:r>
          </a:p>
          <a:p>
            <a:pPr defTabSz="931774">
              <a:defRPr/>
            </a:pPr>
            <a:endParaRPr lang="el-GR"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17</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Με την υπόθεση ότι εσείς και άλλοι χρηματοοικονομικοί επενδυτές ενδιαφέρεστε μόνο για την αναμενόμενη απόδοση, προκύπτει ότι τα δύο ομόλογα πρέπει να προσφέρουν την ίδια αναμενόμενη απόδοση ενός έτους.</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18</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Ακριβώς όπως η τιμή ενός ομολόγου ενός έτους φέτος εξαρτάται από το ετήσιο επιτόκιο του τρέχοντος έτους, η τιμή ενός ομολόγου ενός έτους το επόμενο έτος θα εξαρτηθεί από το ετήσιο επιτόκιο του επόμενου έτους. Αυτό που δείξαμε είναι ότι το αρμπιτράζ μεταξύ ομολόγων ενός και δύο ετών υποδηλώνει ότι η τιμή των διετούς ομολόγων είναι η παρούσα αξία της πληρωμής σε δύο χρόνια, δηλαδή 100 $, </a:t>
            </a:r>
            <a:r>
              <a:rPr lang="el-GR" sz="1200" b="0" i="0" u="none" strike="noStrike" kern="1200" baseline="0" dirty="0" err="1">
                <a:solidFill>
                  <a:schemeClr val="tx1"/>
                </a:solidFill>
                <a:latin typeface="+mn-lt"/>
                <a:ea typeface="+mn-ea"/>
                <a:cs typeface="+mn-cs"/>
              </a:rPr>
              <a:t>προεξοφλημένη</a:t>
            </a:r>
            <a:r>
              <a:rPr lang="el-GR" sz="1200" b="0" i="0" u="none" strike="noStrike" kern="1200" baseline="0" dirty="0">
                <a:solidFill>
                  <a:schemeClr val="tx1"/>
                </a:solidFill>
                <a:latin typeface="+mn-lt"/>
                <a:ea typeface="+mn-ea"/>
                <a:cs typeface="+mn-cs"/>
              </a:rPr>
              <a:t> με βάση τα αναμενόμενα ετήσια επιτόκια του τρέχοντος και του επόμενου έτους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19</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Έχοντας εξετάσει τις τιμές των ομολόγων, προχωράμε τώρα στις αποδόσεις των ομολόγων. Το βασικό σημείο: Οι αποδόσεις των ομολόγων περιέχουν τις ίδιες πληροφορίες για τα μελλοντικά αναμενόμενα επιτόκια με τις τιμές των ομολόγων. Απλώς το κάνουν με πολύ πιο ξεκάθαρο τρόπο.</a:t>
            </a:r>
            <a:r>
              <a:rPr lang="en-US" sz="1200" b="0" i="0" u="none" strike="noStrike" kern="1200" baseline="0" dirty="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20</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Ας πάρουμε την περίπτωση όπου το ετήσιο επιτόκιο αναμένεται να είναι το ίδιο το επόμενο έτος με φέτος. Τότε, το διετές επιτόκιο θα υπερβεί το ετήσιο επιτόκιο  κατά έναν όρο που αντικατοπτρίζει τον κίνδυνο διατήρησης διετών ομολόγων. Καθώς ο κίνδυνος σχετικά με την τιμή αυξάνεται με τη λήξη των ομολόγων, το ασφάλιστρο κινδύνου συνήθως αυξάνεται με τη λήξη, φθάνοντας συνήθως το 1-2% για τα μακροπρόθεσμα ομόλογα. Αυτό σημαίνει ότι, κατά μέσο όρο, η καμπύλη αποδόσεων είναι ελαφρώς ανοδική, αντανακλώντας τον υψηλότερο κίνδυνο που ενέχει η διατήρηση ομολόγων μεγαλύτερης διάρκειας</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21</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Ενώ οι κυβερνήσεις αυτοχρηματοδοτούνται εκδίδοντας ομόλογα, δεν ισχύει το ίδιο για τις επιχειρήσεις. Οι επιχειρήσεις χρηματοδοτούνται με τέσσερις τρόπους.</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22</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Σ’ αυτή την ενότητα επικεντρωνόμαστε στον προσδιορισμό των τιμών των μετοχών. Ως τρόπος εισαγωγής των θεμάτων, ας δούμε τη συμπεριφορά ενός δείκτη τιμών μετοχών στις ΗΠΑ, του Standard &amp; </a:t>
            </a:r>
            <a:r>
              <a:rPr lang="el-GR" sz="1200" b="0" i="0" u="none" strike="noStrike" kern="1200" baseline="0" dirty="0" err="1">
                <a:solidFill>
                  <a:schemeClr val="tx1"/>
                </a:solidFill>
                <a:latin typeface="+mn-lt"/>
                <a:ea typeface="+mn-ea"/>
                <a:cs typeface="+mn-cs"/>
              </a:rPr>
              <a:t>Poor's</a:t>
            </a:r>
            <a:r>
              <a:rPr lang="el-GR" sz="1200" b="0" i="0" u="none" strike="noStrike" kern="1200" baseline="0" dirty="0">
                <a:solidFill>
                  <a:schemeClr val="tx1"/>
                </a:solidFill>
                <a:latin typeface="+mn-lt"/>
                <a:ea typeface="+mn-ea"/>
                <a:cs typeface="+mn-cs"/>
              </a:rPr>
              <a:t> 500 </a:t>
            </a:r>
            <a:r>
              <a:rPr lang="el-GR" sz="1200" b="0" i="0" u="none" strike="noStrike" kern="1200" baseline="0" dirty="0" err="1">
                <a:solidFill>
                  <a:schemeClr val="tx1"/>
                </a:solidFill>
                <a:latin typeface="+mn-lt"/>
                <a:ea typeface="+mn-ea"/>
                <a:cs typeface="+mn-cs"/>
              </a:rPr>
              <a:t>Composite</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Index</a:t>
            </a:r>
            <a:r>
              <a:rPr lang="el-GR" sz="1200" b="0" i="0" u="none" strike="noStrike" kern="1200" baseline="0" dirty="0">
                <a:solidFill>
                  <a:schemeClr val="tx1"/>
                </a:solidFill>
                <a:latin typeface="+mn-lt"/>
                <a:ea typeface="+mn-ea"/>
                <a:cs typeface="+mn-cs"/>
              </a:rPr>
              <a:t> (ο δείκτης S&amp;P) από το 1980. Οι κινήσεις στον δείκτη S&amp;P μετρούν τις κινήσεις στη μέση τιμή της μετοχής  500 μεγάλων επιχειρήσεων. Το Σχήμα 14-4 απεικονίζει τον πραγματικό δείκτη τιμών μετοχών που κατασκευάστηκε διαιρώντας τον δείκτη S&amp;P με τον δείκτη τιμών καταναλωτή (CPI) για κάθε μήνα και ομαλοποιώντας, έτσι ώστε ο δείκτης να είναι ίσος με 1 το 1970.</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r>
              <a:rPr lang="el-GR" sz="1200" b="0" i="0" u="none" strike="noStrike" kern="1200" baseline="0" dirty="0" smtClean="0">
                <a:solidFill>
                  <a:schemeClr val="tx1"/>
                </a:solidFill>
                <a:latin typeface="+mn-lt"/>
                <a:ea typeface="+mn-ea"/>
                <a:cs typeface="+mn-cs"/>
              </a:rPr>
              <a:t>: Ο </a:t>
            </a:r>
            <a:r>
              <a:rPr lang="el-GR" sz="1200" b="0" i="0" u="none" strike="noStrike" kern="1200" baseline="0" dirty="0">
                <a:solidFill>
                  <a:schemeClr val="tx1"/>
                </a:solidFill>
                <a:latin typeface="+mn-lt"/>
                <a:ea typeface="+mn-ea"/>
                <a:cs typeface="+mn-cs"/>
              </a:rPr>
              <a:t>κατακόρυφος άξονας του γραφήματος φέρει την ένδειξη «</a:t>
            </a:r>
            <a:r>
              <a:rPr lang="el-GR" sz="1200" b="0" i="0" u="none" strike="noStrike" kern="1200" baseline="0" dirty="0" smtClean="0">
                <a:solidFill>
                  <a:schemeClr val="tx1"/>
                </a:solidFill>
                <a:latin typeface="+mn-lt"/>
                <a:ea typeface="+mn-ea"/>
                <a:cs typeface="+mn-cs"/>
              </a:rPr>
              <a:t>Δείκτης 1970=1.0» </a:t>
            </a:r>
            <a:r>
              <a:rPr lang="el-GR" sz="1200" b="0" i="0" u="none" strike="noStrike" kern="1200" baseline="0" dirty="0">
                <a:solidFill>
                  <a:schemeClr val="tx1"/>
                </a:solidFill>
                <a:latin typeface="+mn-lt"/>
                <a:ea typeface="+mn-ea"/>
                <a:cs typeface="+mn-cs"/>
              </a:rPr>
              <a:t>και κυμαίνεται από 0 έως 6, σε προσαυξήσεις του 1. Ο οριζόντιος άξονας του γραφήματος αντιπροσωπεύει τα έτη από το 1970 έως το 2015, σε προσαυξήσεις των 5 ετών. Η γραμμή που απεικονίζεται στο γράφημα δείχνει τις ακόλουθες </a:t>
            </a:r>
            <a:r>
              <a:rPr lang="el-GR" sz="1200" b="0" i="0" u="none" strike="noStrike" kern="1200" baseline="0" dirty="0" smtClean="0">
                <a:solidFill>
                  <a:schemeClr val="tx1"/>
                </a:solidFill>
                <a:latin typeface="+mn-lt"/>
                <a:ea typeface="+mn-ea"/>
                <a:cs typeface="+mn-cs"/>
              </a:rPr>
              <a:t>πληροφορίες: </a:t>
            </a:r>
            <a:r>
              <a:rPr lang="el-GR" sz="1200" b="0" i="0" u="none" strike="noStrike" kern="1200" baseline="0" dirty="0">
                <a:solidFill>
                  <a:schemeClr val="tx1"/>
                </a:solidFill>
                <a:latin typeface="+mn-lt"/>
                <a:ea typeface="+mn-ea"/>
                <a:cs typeface="+mn-cs"/>
              </a:rPr>
              <a:t>1970, 1; 1975, 0.6; 1980, 0,5; 1985, 0.6; 1990, 1.3; 1995, 1.7; 2000, 3.8; 2005, 2.8; 2010, 2.7; 2015, 3.8. Όλες οι τιμές είναι κατά προσέγγιση.</a:t>
            </a:r>
            <a:r>
              <a:rPr lang="en-US" sz="1200" b="0" i="0" u="none" strike="noStrike" kern="1200" baseline="0" dirty="0">
                <a:solidFill>
                  <a:schemeClr val="tx1"/>
                </a:solidFill>
                <a:latin typeface="+mn-lt"/>
                <a:ea typeface="+mn-ea"/>
                <a:cs typeface="+mn-cs"/>
              </a:rPr>
              <a:t>  </a:t>
            </a:r>
          </a:p>
          <a:p>
            <a:endParaRPr lang="en-US"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23</a:t>
            </a:fld>
            <a:endParaRPr lang="en-US" dirty="0"/>
          </a:p>
        </p:txBody>
      </p:sp>
    </p:spTree>
    <p:extLst>
      <p:ext uri="{BB962C8B-B14F-4D97-AF65-F5344CB8AC3E}">
        <p14:creationId xmlns="" xmlns:p14="http://schemas.microsoft.com/office/powerpoint/2010/main" val="6845714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Τι καθορίζει την τιμή μιας μετοχής που υπόσχεται μια σειρά μερισμάτων στο μέλλον; Η τιμή της μετοχής πρέπει να είναι ίση με την παρούσα αξία των μελλοντικών αναμενόμενων μερισμάτων. Ακριβώς όπως κάναμε για τα ομόλογα, ας εξαγάγουμε αυτό το αποτέλεσμα εξετάζοντας τις επιπτώσεις του </a:t>
            </a:r>
            <a:r>
              <a:rPr lang="el-GR" sz="1200" b="0" i="0" u="none" strike="noStrike" kern="1200" baseline="0" dirty="0" err="1">
                <a:solidFill>
                  <a:schemeClr val="tx1"/>
                </a:solidFill>
                <a:latin typeface="+mn-lt"/>
                <a:ea typeface="+mn-ea"/>
                <a:cs typeface="+mn-cs"/>
              </a:rPr>
              <a:t>arbitrage</a:t>
            </a:r>
            <a:r>
              <a:rPr lang="el-GR" sz="1200" b="0" i="0" u="none" strike="noStrike" kern="1200" baseline="0" dirty="0">
                <a:solidFill>
                  <a:schemeClr val="tx1"/>
                </a:solidFill>
                <a:latin typeface="+mn-lt"/>
                <a:ea typeface="+mn-ea"/>
                <a:cs typeface="+mn-cs"/>
              </a:rPr>
              <a:t> μεταξύ ομολόγων και μετοχών ενός έτους.</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r>
              <a:rPr lang="el-GR" sz="1200" b="0" i="0" u="none" strike="noStrike" kern="1200" baseline="0" dirty="0" smtClean="0">
                <a:solidFill>
                  <a:schemeClr val="tx1"/>
                </a:solidFill>
                <a:latin typeface="+mn-lt"/>
                <a:ea typeface="+mn-ea"/>
                <a:cs typeface="+mn-cs"/>
              </a:rPr>
              <a:t>: Η </a:t>
            </a:r>
            <a:r>
              <a:rPr lang="el-GR" sz="1200" b="0" i="0" u="none" strike="noStrike" kern="1200" baseline="0" dirty="0">
                <a:solidFill>
                  <a:schemeClr val="tx1"/>
                </a:solidFill>
                <a:latin typeface="+mn-lt"/>
                <a:ea typeface="+mn-ea"/>
                <a:cs typeface="+mn-cs"/>
              </a:rPr>
              <a:t>απεικόνιση ότι για ομόλογα 1 έτους, στο </a:t>
            </a:r>
            <a:r>
              <a:rPr lang="el-GR" sz="1200" b="0" i="0" u="none" strike="noStrike" kern="1200" baseline="0" dirty="0" smtClean="0">
                <a:solidFill>
                  <a:schemeClr val="tx1"/>
                </a:solidFill>
                <a:latin typeface="+mn-lt"/>
                <a:ea typeface="+mn-ea"/>
                <a:cs typeface="+mn-cs"/>
              </a:rPr>
              <a:t>Έτος t, </a:t>
            </a:r>
            <a:r>
              <a:rPr lang="el-GR" sz="1200" b="0" i="0" u="none" strike="noStrike" kern="1200" baseline="0" dirty="0">
                <a:solidFill>
                  <a:schemeClr val="tx1"/>
                </a:solidFill>
                <a:latin typeface="+mn-lt"/>
                <a:ea typeface="+mn-ea"/>
                <a:cs typeface="+mn-cs"/>
              </a:rPr>
              <a:t>1 δολάριο δίνει </a:t>
            </a:r>
            <a:r>
              <a:rPr lang="el-GR" sz="1200" b="0" i="0" u="none" strike="noStrike" kern="1200" baseline="0" dirty="0" smtClean="0">
                <a:solidFill>
                  <a:schemeClr val="tx1"/>
                </a:solidFill>
                <a:latin typeface="+mn-lt"/>
                <a:ea typeface="+mn-ea"/>
                <a:cs typeface="+mn-cs"/>
              </a:rPr>
              <a:t>1 </a:t>
            </a:r>
            <a:r>
              <a:rPr lang="el-GR" sz="1200" b="0" i="0" u="none" strike="noStrike" kern="1200" baseline="0" dirty="0">
                <a:solidFill>
                  <a:schemeClr val="tx1"/>
                </a:solidFill>
                <a:latin typeface="+mn-lt"/>
                <a:ea typeface="+mn-ea"/>
                <a:cs typeface="+mn-cs"/>
              </a:rPr>
              <a:t>δολάριο επί (</a:t>
            </a:r>
            <a:r>
              <a:rPr lang="el-GR" sz="1200" b="0" i="0" u="none" strike="noStrike" kern="1200" baseline="0" dirty="0" smtClean="0">
                <a:solidFill>
                  <a:schemeClr val="tx1"/>
                </a:solidFill>
                <a:latin typeface="+mn-lt"/>
                <a:ea typeface="+mn-ea"/>
                <a:cs typeface="+mn-cs"/>
              </a:rPr>
              <a:t>1+i</a:t>
            </a:r>
            <a:r>
              <a:rPr lang="en-US" sz="1200" kern="1200" baseline="-25000" dirty="0" smtClean="0">
                <a:solidFill>
                  <a:schemeClr val="tx1"/>
                </a:solidFill>
                <a:effectLst/>
                <a:latin typeface="+mn-lt"/>
                <a:ea typeface="+mn-ea"/>
                <a:cs typeface="+mn-cs"/>
              </a:rPr>
              <a:t>1t</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στο </a:t>
            </a:r>
            <a:r>
              <a:rPr lang="el-GR" sz="1200" b="0" i="0" u="none" strike="noStrike" kern="1200" baseline="0" dirty="0" smtClean="0">
                <a:solidFill>
                  <a:schemeClr val="tx1"/>
                </a:solidFill>
                <a:latin typeface="+mn-lt"/>
                <a:ea typeface="+mn-ea"/>
                <a:cs typeface="+mn-cs"/>
              </a:rPr>
              <a:t>έτος t+1. </a:t>
            </a:r>
            <a:r>
              <a:rPr lang="el-GR" sz="1200" b="0" i="0" u="none" strike="noStrike" kern="1200" baseline="0" dirty="0">
                <a:solidFill>
                  <a:schemeClr val="tx1"/>
                </a:solidFill>
                <a:latin typeface="+mn-lt"/>
                <a:ea typeface="+mn-ea"/>
                <a:cs typeface="+mn-cs"/>
              </a:rPr>
              <a:t>Για τις μετοχές, στο </a:t>
            </a:r>
            <a:r>
              <a:rPr lang="el-GR" sz="1200" b="0" i="0" u="none" strike="noStrike" kern="1200" baseline="0" dirty="0" smtClean="0">
                <a:solidFill>
                  <a:schemeClr val="tx1"/>
                </a:solidFill>
                <a:latin typeface="+mn-lt"/>
                <a:ea typeface="+mn-ea"/>
                <a:cs typeface="+mn-cs"/>
              </a:rPr>
              <a:t>έτος t, </a:t>
            </a:r>
            <a:r>
              <a:rPr lang="el-GR" sz="1200" b="0" i="0" u="none" strike="noStrike" kern="1200" baseline="0" dirty="0">
                <a:solidFill>
                  <a:schemeClr val="tx1"/>
                </a:solidFill>
                <a:latin typeface="+mn-lt"/>
                <a:ea typeface="+mn-ea"/>
                <a:cs typeface="+mn-cs"/>
              </a:rPr>
              <a:t>1 δολάριο δίνει </a:t>
            </a:r>
            <a:r>
              <a:rPr lang="el-GR" sz="1200" b="0" i="0" u="none" strike="noStrike" kern="1200" baseline="0" dirty="0" smtClean="0">
                <a:solidFill>
                  <a:schemeClr val="tx1"/>
                </a:solidFill>
                <a:latin typeface="+mn-lt"/>
                <a:ea typeface="+mn-ea"/>
                <a:cs typeface="+mn-cs"/>
              </a:rPr>
              <a:t>1 </a:t>
            </a:r>
            <a:r>
              <a:rPr lang="el-GR" sz="1200" b="0" i="0" u="none" strike="noStrike" kern="1200" baseline="0" dirty="0">
                <a:solidFill>
                  <a:schemeClr val="tx1"/>
                </a:solidFill>
                <a:latin typeface="+mn-lt"/>
                <a:ea typeface="+mn-ea"/>
                <a:cs typeface="+mn-cs"/>
              </a:rPr>
              <a:t>δολάριο </a:t>
            </a:r>
            <a:r>
              <a:rPr lang="el-GR" sz="1200" b="0" i="0" u="none" strike="noStrike" kern="1200" baseline="0" dirty="0" smtClean="0">
                <a:solidFill>
                  <a:schemeClr val="tx1"/>
                </a:solidFill>
                <a:latin typeface="+mn-lt"/>
                <a:ea typeface="+mn-ea"/>
                <a:cs typeface="+mn-cs"/>
              </a:rPr>
              <a:t>επί (</a:t>
            </a:r>
            <a:r>
              <a:rPr lang="en-US" sz="1200" b="0" i="0" u="none" strike="noStrike" kern="1200" baseline="0" dirty="0" smtClean="0">
                <a:solidFill>
                  <a:schemeClr val="tx1"/>
                </a:solidFill>
                <a:latin typeface="+mn-lt"/>
                <a:ea typeface="+mn-ea"/>
                <a:cs typeface="+mn-cs"/>
              </a:rPr>
              <a:t>D</a:t>
            </a:r>
            <a:r>
              <a:rPr lang="en-US" sz="1200" b="0" i="0" u="none" strike="noStrike" kern="1200" baseline="30000" dirty="0" smtClean="0">
                <a:solidFill>
                  <a:schemeClr val="tx1"/>
                </a:solidFill>
                <a:latin typeface="+mn-lt"/>
                <a:ea typeface="+mn-ea"/>
                <a:cs typeface="+mn-cs"/>
              </a:rPr>
              <a:t>e</a:t>
            </a:r>
            <a:r>
              <a:rPr lang="en-US" sz="1200" b="0" i="0" u="none" strike="noStrike" kern="1200" baseline="-25000" dirty="0" smtClean="0">
                <a:solidFill>
                  <a:schemeClr val="tx1"/>
                </a:solidFill>
                <a:latin typeface="+mn-lt"/>
                <a:ea typeface="+mn-ea"/>
                <a:cs typeface="+mn-cs"/>
              </a:rPr>
              <a:t>t+1</a:t>
            </a:r>
            <a:r>
              <a:rPr lang="en-US" sz="1200" b="0" i="0" u="none" strike="noStrike" kern="1200" baseline="0" dirty="0" smtClean="0">
                <a:solidFill>
                  <a:schemeClr val="tx1"/>
                </a:solidFill>
                <a:latin typeface="+mn-lt"/>
                <a:ea typeface="+mn-ea"/>
                <a:cs typeface="+mn-cs"/>
              </a:rPr>
              <a:t>+Q</a:t>
            </a:r>
            <a:r>
              <a:rPr lang="en-US" sz="1200" b="0" i="0" u="none" strike="noStrike" kern="1200" baseline="30000" dirty="0" smtClean="0">
                <a:solidFill>
                  <a:schemeClr val="tx1"/>
                </a:solidFill>
                <a:latin typeface="+mn-lt"/>
                <a:ea typeface="+mn-ea"/>
                <a:cs typeface="+mn-cs"/>
              </a:rPr>
              <a:t>e</a:t>
            </a:r>
            <a:r>
              <a:rPr lang="en-US" sz="1200" b="0" i="0" u="none" strike="noStrike" kern="1200" baseline="-25000" dirty="0" smtClean="0">
                <a:solidFill>
                  <a:schemeClr val="tx1"/>
                </a:solidFill>
                <a:latin typeface="+mn-lt"/>
                <a:ea typeface="+mn-ea"/>
                <a:cs typeface="+mn-cs"/>
              </a:rPr>
              <a:t>t+1</a:t>
            </a:r>
            <a:r>
              <a:rPr lang="en-US" sz="1200" b="0" i="0" u="none" strike="noStrike" kern="1200" baseline="0" dirty="0" smtClean="0">
                <a:solidFill>
                  <a:schemeClr val="tx1"/>
                </a:solidFill>
                <a:latin typeface="+mn-lt"/>
                <a:ea typeface="+mn-ea"/>
                <a:cs typeface="+mn-cs"/>
              </a:rPr>
              <a:t>) Q</a:t>
            </a:r>
            <a:r>
              <a:rPr lang="en-US" sz="1200" b="0" i="0" u="none" strike="noStrike" kern="1200" baseline="-25000" dirty="0" smtClean="0">
                <a:solidFill>
                  <a:schemeClr val="tx1"/>
                </a:solidFill>
                <a:latin typeface="+mn-lt"/>
                <a:ea typeface="+mn-ea"/>
                <a:cs typeface="+mn-cs"/>
              </a:rPr>
              <a:t>t</a:t>
            </a:r>
            <a:r>
              <a:rPr lang="el-GR" sz="1200" b="0" i="0" u="none" strike="noStrike" kern="1200" baseline="0" dirty="0" smtClean="0">
                <a:solidFill>
                  <a:schemeClr val="tx1"/>
                </a:solidFill>
                <a:latin typeface="+mn-lt"/>
                <a:ea typeface="+mn-ea"/>
                <a:cs typeface="+mn-cs"/>
              </a:rPr>
              <a:t>.</a:t>
            </a:r>
            <a:endParaRPr lang="en-US" dirty="0">
              <a:effectLst/>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24</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Το </a:t>
            </a:r>
            <a:r>
              <a:rPr lang="el-GR" sz="1200" b="0" i="0" u="none" strike="noStrike" kern="1200" baseline="0" dirty="0" smtClean="0">
                <a:solidFill>
                  <a:schemeClr val="tx1"/>
                </a:solidFill>
                <a:latin typeface="+mn-lt"/>
                <a:ea typeface="+mn-ea"/>
                <a:cs typeface="+mn-cs"/>
              </a:rPr>
              <a:t>αρμπιτράζ συνεπάγεται </a:t>
            </a:r>
            <a:r>
              <a:rPr lang="el-GR" sz="1200" b="0" i="0" u="none" strike="noStrike" kern="1200" baseline="0" dirty="0">
                <a:solidFill>
                  <a:schemeClr val="tx1"/>
                </a:solidFill>
                <a:latin typeface="+mn-lt"/>
                <a:ea typeface="+mn-ea"/>
                <a:cs typeface="+mn-cs"/>
              </a:rPr>
              <a:t>ότι η τιμή της μετοχής σήμερα πρέπει να είναι ίση με την παρούσα αξία του αναμενόμενου μερίσματος συν την παρούσα αξία της αναμενόμενης τιμής της μετοχής το επόμενο έτος</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25</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Η τιμή της μετοχής ισούται με την παρούσα αξία του μερίσματος του επόμενου έτους, </a:t>
            </a:r>
            <a:r>
              <a:rPr lang="el-GR" sz="1200" b="0" i="0" u="none" strike="noStrike" kern="1200" baseline="0" dirty="0" err="1">
                <a:solidFill>
                  <a:schemeClr val="tx1"/>
                </a:solidFill>
                <a:latin typeface="+mn-lt"/>
                <a:ea typeface="+mn-ea"/>
                <a:cs typeface="+mn-cs"/>
              </a:rPr>
              <a:t>προεξοφλημένη</a:t>
            </a:r>
            <a:r>
              <a:rPr lang="el-GR" sz="1200" b="0" i="0" u="none" strike="noStrike" kern="1200" baseline="0" dirty="0">
                <a:solidFill>
                  <a:schemeClr val="tx1"/>
                </a:solidFill>
                <a:latin typeface="+mn-lt"/>
                <a:ea typeface="+mn-ea"/>
                <a:cs typeface="+mn-cs"/>
              </a:rPr>
              <a:t> με βάση το τρέχον επιτόκιο ενός έτους συν το ασφάλιστρο, συν την παρούσα αξία του μερίσματος σε δύο χρόνια από τώρα, </a:t>
            </a:r>
            <a:r>
              <a:rPr lang="el-GR" sz="1200" b="0" i="0" u="none" strike="noStrike" kern="1200" baseline="0" dirty="0" err="1">
                <a:solidFill>
                  <a:schemeClr val="tx1"/>
                </a:solidFill>
                <a:latin typeface="+mn-lt"/>
                <a:ea typeface="+mn-ea"/>
                <a:cs typeface="+mn-cs"/>
              </a:rPr>
              <a:t>προεξοφλημένη</a:t>
            </a:r>
            <a:r>
              <a:rPr lang="el-GR" sz="1200" b="0" i="0" u="none" strike="noStrike" kern="1200" baseline="0" dirty="0">
                <a:solidFill>
                  <a:schemeClr val="tx1"/>
                </a:solidFill>
                <a:latin typeface="+mn-lt"/>
                <a:ea typeface="+mn-ea"/>
                <a:cs typeface="+mn-cs"/>
              </a:rPr>
              <a:t> με βάση και το ετήσιο επιτόκιο για φέτος και το αναμενόμενο ετήσιο επιτόκιο του επόμενου έτους, συν το ασφάλιστρο, και ούτω καθεξής.</a:t>
            </a:r>
            <a:r>
              <a:rPr lang="en-US" sz="1200" b="0" i="0" u="none" strike="noStrike" kern="1200" baseline="0" dirty="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26</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Η εξίσωση (14.16) δίνει την τιμή της μετοχής ως την παρούσα αξία των ονομαστικών μερισμάτων, </a:t>
            </a:r>
            <a:r>
              <a:rPr lang="el-GR" sz="1200" b="0" i="0" u="none" strike="noStrike" kern="1200" baseline="0" dirty="0" err="1">
                <a:solidFill>
                  <a:schemeClr val="tx1"/>
                </a:solidFill>
                <a:latin typeface="+mn-lt"/>
                <a:ea typeface="+mn-ea"/>
                <a:cs typeface="+mn-cs"/>
              </a:rPr>
              <a:t>προεξοφλημένη</a:t>
            </a:r>
            <a:r>
              <a:rPr lang="el-GR" sz="1200" b="0" i="0" u="none" strike="noStrike" kern="1200" baseline="0" dirty="0">
                <a:solidFill>
                  <a:schemeClr val="tx1"/>
                </a:solidFill>
                <a:latin typeface="+mn-lt"/>
                <a:ea typeface="+mn-ea"/>
                <a:cs typeface="+mn-cs"/>
              </a:rPr>
              <a:t> με ονομαστικά επιτόκια. Από την Ενότητα 14-1, γνωρίζουμε ότι μπορούμε να ξαναγράψουμε αυτήν την εξίσωση για να εκφράσουμε την πραγματική τιμή της μετοχής ως την παρούσα αξία των πραγματικών μερισμάτων, </a:t>
            </a:r>
            <a:r>
              <a:rPr lang="el-GR" sz="1200" b="0" i="0" u="none" strike="noStrike" kern="1200" baseline="0" dirty="0" err="1">
                <a:solidFill>
                  <a:schemeClr val="tx1"/>
                </a:solidFill>
                <a:latin typeface="+mn-lt"/>
                <a:ea typeface="+mn-ea"/>
                <a:cs typeface="+mn-cs"/>
              </a:rPr>
              <a:t>προεξοφλημένη</a:t>
            </a:r>
            <a:r>
              <a:rPr lang="el-GR" sz="1200" b="0" i="0" u="none" strike="noStrike" kern="1200" baseline="0" dirty="0">
                <a:solidFill>
                  <a:schemeClr val="tx1"/>
                </a:solidFill>
                <a:latin typeface="+mn-lt"/>
                <a:ea typeface="+mn-ea"/>
                <a:cs typeface="+mn-cs"/>
              </a:rPr>
              <a:t> με τα πραγματικά επιτόκια. Μπορούμε λοιπόν να ξαναγράψουμε την πραγματική τιμή της μετοχής ως Εξίσωση (14.17).</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27</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Ας υποθέσουμε ότι η οικονομία βρίσκεται σε ύφεση και η </a:t>
            </a:r>
            <a:r>
              <a:rPr lang="el-GR" sz="1200" b="0" i="0" u="none" strike="noStrike" kern="1200" baseline="0" dirty="0" err="1">
                <a:solidFill>
                  <a:schemeClr val="tx1"/>
                </a:solidFill>
                <a:latin typeface="+mn-lt"/>
                <a:ea typeface="+mn-ea"/>
                <a:cs typeface="+mn-cs"/>
              </a:rPr>
              <a:t>Fed</a:t>
            </a:r>
            <a:r>
              <a:rPr lang="el-GR" sz="1200" b="0" i="0" u="none" strike="noStrike" kern="1200" baseline="0" dirty="0">
                <a:solidFill>
                  <a:schemeClr val="tx1"/>
                </a:solidFill>
                <a:latin typeface="+mn-lt"/>
                <a:ea typeface="+mn-ea"/>
                <a:cs typeface="+mn-cs"/>
              </a:rPr>
              <a:t> αποφασίζει να μειώσει το επιτόκιο. Η καμπύλη LM μετατοπίζεται προς τα κάτω σε LM′ στο Σχήμα 14-6 και το προϊόν ισορροπίας μετατοπίζεται από το σημείο Α στο σημείο Α′. Πώς θα αντιδράσει το χρηματιστήριο; Η απάντηση εξαρτάται από το τι περίμεναν οι συμμετέχοντες στο χρηματιστήριο από τη νομισματική πολιτική πριν από την κίνηση της </a:t>
            </a:r>
            <a:r>
              <a:rPr lang="el-GR" sz="1200" b="0" i="0" u="none" strike="noStrike" kern="1200" baseline="0" dirty="0" err="1">
                <a:solidFill>
                  <a:schemeClr val="tx1"/>
                </a:solidFill>
                <a:latin typeface="+mn-lt"/>
                <a:ea typeface="+mn-ea"/>
                <a:cs typeface="+mn-cs"/>
              </a:rPr>
              <a:t>Fed</a:t>
            </a:r>
            <a:r>
              <a:rPr lang="el-GR" sz="1200" b="0" i="0" u="none" strike="noStrike" kern="1200" baseline="0" dirty="0">
                <a:solidFill>
                  <a:schemeClr val="tx1"/>
                </a:solidFill>
                <a:latin typeface="+mn-lt"/>
                <a:ea typeface="+mn-ea"/>
                <a:cs typeface="+mn-cs"/>
              </a:rPr>
              <a:t>.</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 Ο κατακόρυφος άξονας του γραφήματος φέρει την ένδειξη </a:t>
            </a:r>
            <a:r>
              <a:rPr lang="el-GR" sz="1200" b="0" i="0" u="none" strike="noStrike" kern="1200" baseline="0" dirty="0" smtClean="0">
                <a:solidFill>
                  <a:schemeClr val="tx1"/>
                </a:solidFill>
                <a:latin typeface="+mn-lt"/>
                <a:ea typeface="+mn-ea"/>
                <a:cs typeface="+mn-cs"/>
              </a:rPr>
              <a:t>«Ονομαστικό </a:t>
            </a:r>
            <a:r>
              <a:rPr lang="el-GR" sz="1200" b="0" i="0" u="none" strike="noStrike" kern="1200" baseline="0" dirty="0">
                <a:solidFill>
                  <a:schemeClr val="tx1"/>
                </a:solidFill>
                <a:latin typeface="+mn-lt"/>
                <a:ea typeface="+mn-ea"/>
                <a:cs typeface="+mn-cs"/>
              </a:rPr>
              <a:t>επιτόκιο, r» με δύο σημεία </a:t>
            </a:r>
            <a:r>
              <a:rPr lang="el-GR" sz="1200" b="0" i="0" u="none" strike="noStrike" kern="1200" baseline="0" dirty="0" smtClean="0">
                <a:solidFill>
                  <a:schemeClr val="tx1"/>
                </a:solidFill>
                <a:latin typeface="+mn-lt"/>
                <a:ea typeface="+mn-ea"/>
                <a:cs typeface="+mn-cs"/>
              </a:rPr>
              <a:t>r </a:t>
            </a:r>
            <a:r>
              <a:rPr lang="el-GR" sz="1200" b="0" i="0" u="none" strike="noStrike" kern="1200" baseline="0" dirty="0">
                <a:solidFill>
                  <a:schemeClr val="tx1"/>
                </a:solidFill>
                <a:latin typeface="+mn-lt"/>
                <a:ea typeface="+mn-ea"/>
                <a:cs typeface="+mn-cs"/>
              </a:rPr>
              <a:t>και r’ σημειωμένα από πάνω προς τα κάτω. Ο οριζόντιος άξονας του γραφήματος φέρει την ένδειξη «Προϊόν, Υ» με ένα σημείο </a:t>
            </a:r>
            <a:r>
              <a:rPr lang="el-GR" sz="1200" b="0" i="0" u="none" strike="noStrike" kern="1200" baseline="0" dirty="0" smtClean="0">
                <a:solidFill>
                  <a:schemeClr val="tx1"/>
                </a:solidFill>
                <a:latin typeface="+mn-lt"/>
                <a:ea typeface="+mn-ea"/>
                <a:cs typeface="+mn-cs"/>
              </a:rPr>
              <a:t>Υ </a:t>
            </a:r>
            <a:r>
              <a:rPr lang="el-GR" sz="1200" b="0" i="0" u="none" strike="noStrike" kern="1200" baseline="0" dirty="0">
                <a:solidFill>
                  <a:schemeClr val="tx1"/>
                </a:solidFill>
                <a:latin typeface="+mn-lt"/>
                <a:ea typeface="+mn-ea"/>
                <a:cs typeface="+mn-cs"/>
              </a:rPr>
              <a:t>σημειωμένο πάνω του. Δύο </a:t>
            </a:r>
            <a:r>
              <a:rPr lang="el-GR" sz="1200" b="0" i="0" u="none" strike="noStrike" kern="1200" baseline="0" dirty="0" smtClean="0">
                <a:solidFill>
                  <a:schemeClr val="tx1"/>
                </a:solidFill>
                <a:latin typeface="+mn-lt"/>
                <a:ea typeface="+mn-ea"/>
                <a:cs typeface="+mn-cs"/>
              </a:rPr>
              <a:t>ευθείες γραμμές LM </a:t>
            </a:r>
            <a:r>
              <a:rPr lang="el-GR" sz="1200" b="0" i="0" u="none" strike="noStrike" kern="1200" baseline="0" dirty="0">
                <a:solidFill>
                  <a:schemeClr val="tx1"/>
                </a:solidFill>
                <a:latin typeface="+mn-lt"/>
                <a:ea typeface="+mn-ea"/>
                <a:cs typeface="+mn-cs"/>
              </a:rPr>
              <a:t>και </a:t>
            </a:r>
            <a:r>
              <a:rPr lang="el-GR" sz="1200" b="0" i="0" u="none" strike="noStrike" kern="1200" baseline="0" dirty="0" smtClean="0">
                <a:solidFill>
                  <a:schemeClr val="tx1"/>
                </a:solidFill>
                <a:latin typeface="+mn-lt"/>
                <a:ea typeface="+mn-ea"/>
                <a:cs typeface="+mn-cs"/>
              </a:rPr>
              <a:t>LM</a:t>
            </a:r>
            <a:r>
              <a:rPr lang="el-GR" sz="1200" b="0" i="0" u="none" strike="noStrike" kern="1200" baseline="0" dirty="0">
                <a:solidFill>
                  <a:schemeClr val="tx1"/>
                </a:solidFill>
                <a:latin typeface="+mn-lt"/>
                <a:ea typeface="+mn-ea"/>
                <a:cs typeface="+mn-cs"/>
              </a:rPr>
              <a:t>’ σχεδιάζονται παράλληλα στον οριζόντιο άξονα από το σημείο </a:t>
            </a:r>
            <a:r>
              <a:rPr lang="el-GR" sz="1200" b="0" i="0" u="none" strike="noStrike" kern="1200" baseline="0" dirty="0" smtClean="0">
                <a:solidFill>
                  <a:schemeClr val="tx1"/>
                </a:solidFill>
                <a:latin typeface="+mn-lt"/>
                <a:ea typeface="+mn-ea"/>
                <a:cs typeface="+mn-cs"/>
              </a:rPr>
              <a:t>r </a:t>
            </a:r>
            <a:r>
              <a:rPr lang="el-GR" sz="1200" b="0" i="0" u="none" strike="noStrike" kern="1200" baseline="0" dirty="0">
                <a:solidFill>
                  <a:schemeClr val="tx1"/>
                </a:solidFill>
                <a:latin typeface="+mn-lt"/>
                <a:ea typeface="+mn-ea"/>
                <a:cs typeface="+mn-cs"/>
              </a:rPr>
              <a:t>και r</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αντίστοιχα. Μια φθίνουσα, </a:t>
            </a:r>
            <a:r>
              <a:rPr lang="el-GR" sz="1200" b="0" i="0" u="none" strike="noStrike" kern="1200" baseline="0" dirty="0" smtClean="0">
                <a:solidFill>
                  <a:schemeClr val="tx1"/>
                </a:solidFill>
                <a:latin typeface="+mn-lt"/>
                <a:ea typeface="+mn-ea"/>
                <a:cs typeface="+mn-cs"/>
              </a:rPr>
              <a:t>κυρτή </a:t>
            </a:r>
            <a:r>
              <a:rPr lang="el-GR" sz="1200" b="0" i="0" u="none" strike="noStrike" kern="1200" baseline="0" dirty="0">
                <a:solidFill>
                  <a:schemeClr val="tx1"/>
                </a:solidFill>
                <a:latin typeface="+mn-lt"/>
                <a:ea typeface="+mn-ea"/>
                <a:cs typeface="+mn-cs"/>
              </a:rPr>
              <a:t>καμπύλη </a:t>
            </a:r>
            <a:r>
              <a:rPr lang="el-GR" sz="1200" b="0" i="0" u="none" strike="noStrike" kern="1200" baseline="0" dirty="0" smtClean="0">
                <a:solidFill>
                  <a:schemeClr val="tx1"/>
                </a:solidFill>
                <a:latin typeface="+mn-lt"/>
                <a:ea typeface="+mn-ea"/>
                <a:cs typeface="+mn-cs"/>
              </a:rPr>
              <a:t>IS </a:t>
            </a:r>
            <a:r>
              <a:rPr lang="el-GR" sz="1200" b="0" i="0" u="none" strike="noStrike" kern="1200" baseline="0" dirty="0">
                <a:solidFill>
                  <a:schemeClr val="tx1"/>
                </a:solidFill>
                <a:latin typeface="+mn-lt"/>
                <a:ea typeface="+mn-ea"/>
                <a:cs typeface="+mn-cs"/>
              </a:rPr>
              <a:t>σχεδιάζεται έτσι ώστε να τέμνει την κύρια καμπύλη </a:t>
            </a:r>
            <a:r>
              <a:rPr lang="el-GR" sz="1200" b="0" i="0" u="none" strike="noStrike" kern="1200" baseline="0" dirty="0" smtClean="0">
                <a:solidFill>
                  <a:schemeClr val="tx1"/>
                </a:solidFill>
                <a:latin typeface="+mn-lt"/>
                <a:ea typeface="+mn-ea"/>
                <a:cs typeface="+mn-cs"/>
              </a:rPr>
              <a:t>LM </a:t>
            </a:r>
            <a:r>
              <a:rPr lang="el-GR" sz="1200" b="0" i="0" u="none" strike="noStrike" kern="1200" baseline="0" dirty="0">
                <a:solidFill>
                  <a:schemeClr val="tx1"/>
                </a:solidFill>
                <a:latin typeface="+mn-lt"/>
                <a:ea typeface="+mn-ea"/>
                <a:cs typeface="+mn-cs"/>
              </a:rPr>
              <a:t>στο A και την LM’ στο A’. Το σημείο A’ βρίσκεται απέναντι από το r’ στον κατακόρυφο άξονα και το </a:t>
            </a:r>
            <a:r>
              <a:rPr lang="el-GR" sz="1200" b="0" i="0" u="none" strike="noStrike" kern="1200" baseline="0" dirty="0" smtClean="0">
                <a:solidFill>
                  <a:schemeClr val="tx1"/>
                </a:solidFill>
                <a:latin typeface="+mn-lt"/>
                <a:ea typeface="+mn-ea"/>
                <a:cs typeface="+mn-cs"/>
              </a:rPr>
              <a:t>Y </a:t>
            </a:r>
            <a:r>
              <a:rPr lang="el-GR" sz="1200" b="0" i="0" u="none" strike="noStrike" kern="1200" baseline="0" dirty="0">
                <a:solidFill>
                  <a:schemeClr val="tx1"/>
                </a:solidFill>
                <a:latin typeface="+mn-lt"/>
                <a:ea typeface="+mn-ea"/>
                <a:cs typeface="+mn-cs"/>
              </a:rPr>
              <a:t>στον οριζόντιο άξονα. Το σημείο A’ βρίσκεται απέναντι από το </a:t>
            </a:r>
            <a:r>
              <a:rPr lang="en-US" sz="1200" b="0" i="0" u="none" strike="noStrike" kern="1200" baseline="0" dirty="0">
                <a:solidFill>
                  <a:schemeClr val="tx1"/>
                </a:solidFill>
                <a:latin typeface="+mn-lt"/>
                <a:ea typeface="+mn-ea"/>
                <a:cs typeface="+mn-cs"/>
              </a:rPr>
              <a:t>r’</a:t>
            </a:r>
            <a:r>
              <a:rPr lang="el-GR" sz="1200" b="0" i="0" u="none" strike="noStrike" kern="1200" baseline="0" dirty="0">
                <a:solidFill>
                  <a:schemeClr val="tx1"/>
                </a:solidFill>
                <a:latin typeface="+mn-lt"/>
                <a:ea typeface="+mn-ea"/>
                <a:cs typeface="+mn-cs"/>
              </a:rPr>
              <a:t> στον κατακόρυφο άξονα και στα δεξιά του σημείου Y στον οριζόντιο άξονα. Ένα βέλος προς τα κάτω δείχνει τη μετατόπιση προς τα κάτω της καμπύλης </a:t>
            </a:r>
            <a:r>
              <a:rPr lang="el-GR" sz="1200" b="0" i="0" u="none" strike="noStrike" kern="1200" baseline="0" dirty="0" smtClean="0">
                <a:solidFill>
                  <a:schemeClr val="tx1"/>
                </a:solidFill>
                <a:latin typeface="+mn-lt"/>
                <a:ea typeface="+mn-ea"/>
                <a:cs typeface="+mn-cs"/>
              </a:rPr>
              <a:t>LM </a:t>
            </a:r>
            <a:r>
              <a:rPr lang="el-GR" sz="1200" b="0" i="0" u="none" strike="noStrike" kern="1200" baseline="0" dirty="0">
                <a:solidFill>
                  <a:schemeClr val="tx1"/>
                </a:solidFill>
                <a:latin typeface="+mn-lt"/>
                <a:ea typeface="+mn-ea"/>
                <a:cs typeface="+mn-cs"/>
              </a:rPr>
              <a:t>σε </a:t>
            </a:r>
            <a:r>
              <a:rPr lang="el-GR" sz="1200" b="0" i="0" u="none" strike="noStrike" kern="1200" baseline="0" dirty="0" smtClean="0">
                <a:solidFill>
                  <a:schemeClr val="tx1"/>
                </a:solidFill>
                <a:latin typeface="+mn-lt"/>
                <a:ea typeface="+mn-ea"/>
                <a:cs typeface="+mn-cs"/>
              </a:rPr>
              <a:t>LM</a:t>
            </a:r>
            <a:r>
              <a:rPr lang="el-GR" sz="1200" b="0" i="0" u="none" strike="noStrike" kern="1200" baseline="0" dirty="0">
                <a:solidFill>
                  <a:schemeClr val="tx1"/>
                </a:solidFill>
                <a:latin typeface="+mn-lt"/>
                <a:ea typeface="+mn-ea"/>
                <a:cs typeface="+mn-cs"/>
              </a:rPr>
              <a:t>’.</a:t>
            </a:r>
            <a:r>
              <a:rPr lang="en-US" sz="1200" b="0" i="0" u="none" strike="noStrike" kern="1200" baseline="0" dirty="0">
                <a:solidFill>
                  <a:schemeClr val="tx1"/>
                </a:solidFill>
                <a:latin typeface="+mn-lt"/>
                <a:ea typeface="+mn-ea"/>
                <a:cs typeface="+mn-cs"/>
              </a:rPr>
              <a:t>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28</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Τώρα εξετάστε μια απροσδόκητη μετατόπιση της καμπύλης IS προς τα δεξιά, που προκύπτει, για παράδειγμα, από μεγαλύτερες από τις αναμενόμενες καταναλωτικές δαπάνες. Ως αποτέλεσμα της μετατόπισης, το προϊόν στο Σχήμα 14-7 αυξάνεται από Α σε Α'. Θα αυξηθούν οι τιμές των μετοχών; Ίσως μπείτε στον πειρασμό να πείτε ναι. Μια ισχυρότερη οικονομία σημαίνει υψηλότερα κέρδη και υψηλότερα μερίσματα για κάποιο χρονικό διάστημα. Αλλά αυτή η απάντηση δεν είναι απαραίτητα σωστή. Ο τρόπος με τον οποίο οι τιμές των μετοχών ανταποκρίνονται σε μια μεταβολή της παραγωγής εξαρτάται (1) από το τι περίμενε η αγορά αρχικά, (2) την πηγή των σοκ πίσω από τη μεταβολή της παραγωγής και (3) το πώς η αγορά αναμένει να αντιδράσει η κεντρική τράπεζα στην μεταβολή του προϊόντος.</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r>
              <a:rPr lang="el-GR" sz="1200" b="0" i="0" u="none" strike="noStrike" kern="1200" baseline="0" dirty="0" smtClean="0">
                <a:solidFill>
                  <a:schemeClr val="tx1"/>
                </a:solidFill>
                <a:latin typeface="+mn-lt"/>
                <a:ea typeface="+mn-ea"/>
                <a:cs typeface="+mn-cs"/>
              </a:rPr>
              <a:t>: Ο </a:t>
            </a:r>
            <a:r>
              <a:rPr lang="el-GR" sz="1200" b="0" i="0" u="none" strike="noStrike" kern="1200" baseline="0" dirty="0">
                <a:solidFill>
                  <a:schemeClr val="tx1"/>
                </a:solidFill>
                <a:latin typeface="+mn-lt"/>
                <a:ea typeface="+mn-ea"/>
                <a:cs typeface="+mn-cs"/>
              </a:rPr>
              <a:t>κατακόρυφος άξονας του γραφήματος φέρει την ένδειξη </a:t>
            </a:r>
            <a:r>
              <a:rPr lang="el-GR" sz="1200" b="0" i="0" u="none" strike="noStrike" kern="1200" baseline="0" dirty="0" smtClean="0">
                <a:solidFill>
                  <a:schemeClr val="tx1"/>
                </a:solidFill>
                <a:latin typeface="+mn-lt"/>
                <a:ea typeface="+mn-ea"/>
                <a:cs typeface="+mn-cs"/>
              </a:rPr>
              <a:t>«Ονομαστικό </a:t>
            </a:r>
            <a:r>
              <a:rPr lang="el-GR" sz="1200" b="0" i="0" u="none" strike="noStrike" kern="1200" baseline="0" dirty="0">
                <a:solidFill>
                  <a:schemeClr val="tx1"/>
                </a:solidFill>
                <a:latin typeface="+mn-lt"/>
                <a:ea typeface="+mn-ea"/>
                <a:cs typeface="+mn-cs"/>
              </a:rPr>
              <a:t>επιτόκιο, </a:t>
            </a:r>
            <a:r>
              <a:rPr lang="el-GR" sz="1200" b="0" i="0" u="none" strike="noStrike" kern="1200" baseline="0" dirty="0" smtClean="0">
                <a:solidFill>
                  <a:schemeClr val="tx1"/>
                </a:solidFill>
                <a:latin typeface="+mn-lt"/>
                <a:ea typeface="+mn-ea"/>
                <a:cs typeface="+mn-cs"/>
              </a:rPr>
              <a:t>r</a:t>
            </a:r>
            <a:r>
              <a:rPr lang="el-GR" sz="1200" b="0" i="0" u="none" strike="noStrike" kern="1200" baseline="0" dirty="0">
                <a:solidFill>
                  <a:schemeClr val="tx1"/>
                </a:solidFill>
                <a:latin typeface="+mn-lt"/>
                <a:ea typeface="+mn-ea"/>
                <a:cs typeface="+mn-cs"/>
              </a:rPr>
              <a:t>» με δύο σημεία </a:t>
            </a:r>
            <a:r>
              <a:rPr lang="el-GR" sz="1200" b="0" i="0" u="none" strike="noStrike" kern="1200" baseline="0" dirty="0" smtClean="0">
                <a:solidFill>
                  <a:schemeClr val="tx1"/>
                </a:solidFill>
                <a:latin typeface="+mn-lt"/>
                <a:ea typeface="+mn-ea"/>
                <a:cs typeface="+mn-cs"/>
              </a:rPr>
              <a:t>r </a:t>
            </a:r>
            <a:r>
              <a:rPr lang="el-GR" sz="1200" b="0" i="0" u="none" strike="noStrike" kern="1200" baseline="0" dirty="0">
                <a:solidFill>
                  <a:schemeClr val="tx1"/>
                </a:solidFill>
                <a:latin typeface="+mn-lt"/>
                <a:ea typeface="+mn-ea"/>
                <a:cs typeface="+mn-cs"/>
              </a:rPr>
              <a:t>και </a:t>
            </a:r>
            <a:r>
              <a:rPr lang="el-GR" sz="1200" b="0" i="0" u="none" strike="noStrike" kern="1200" baseline="0" dirty="0" smtClean="0">
                <a:solidFill>
                  <a:schemeClr val="tx1"/>
                </a:solidFill>
                <a:latin typeface="+mn-lt"/>
                <a:ea typeface="+mn-ea"/>
                <a:cs typeface="+mn-cs"/>
              </a:rPr>
              <a:t>r’ </a:t>
            </a:r>
            <a:r>
              <a:rPr lang="el-GR" sz="1200" b="0" i="0" u="none" strike="noStrike" kern="1200" baseline="0" dirty="0">
                <a:solidFill>
                  <a:schemeClr val="tx1"/>
                </a:solidFill>
                <a:latin typeface="+mn-lt"/>
                <a:ea typeface="+mn-ea"/>
                <a:cs typeface="+mn-cs"/>
              </a:rPr>
              <a:t>σημειωμένα από κάτω προς τα πάνω. Ο οριζόντιος άξονας του γραφήματος φέρει την ένδειξη </a:t>
            </a:r>
            <a:r>
              <a:rPr lang="el-GR" sz="1200" b="0" i="0" u="none" strike="noStrike" kern="1200" baseline="0" dirty="0" smtClean="0">
                <a:solidFill>
                  <a:schemeClr val="tx1"/>
                </a:solidFill>
                <a:latin typeface="+mn-lt"/>
                <a:ea typeface="+mn-ea"/>
                <a:cs typeface="+mn-cs"/>
              </a:rPr>
              <a:t>Προϊόν</a:t>
            </a:r>
            <a:r>
              <a:rPr lang="el-GR" sz="1200" b="0" i="0" u="none" strike="noStrike" kern="1200" baseline="0" dirty="0">
                <a:solidFill>
                  <a:schemeClr val="tx1"/>
                </a:solidFill>
                <a:latin typeface="+mn-lt"/>
                <a:ea typeface="+mn-ea"/>
                <a:cs typeface="+mn-cs"/>
              </a:rPr>
              <a:t>, </a:t>
            </a:r>
            <a:r>
              <a:rPr lang="el-GR" sz="1200" b="0" i="0" u="none" strike="noStrike" kern="1200" baseline="0" dirty="0" smtClean="0">
                <a:solidFill>
                  <a:schemeClr val="tx1"/>
                </a:solidFill>
                <a:latin typeface="+mn-lt"/>
                <a:ea typeface="+mn-ea"/>
                <a:cs typeface="+mn-cs"/>
              </a:rPr>
              <a:t>Υ </a:t>
            </a:r>
            <a:r>
              <a:rPr lang="el-GR" sz="1200" b="0" i="0" u="none" strike="noStrike" kern="1200" baseline="0" dirty="0">
                <a:solidFill>
                  <a:schemeClr val="tx1"/>
                </a:solidFill>
                <a:latin typeface="+mn-lt"/>
                <a:ea typeface="+mn-ea"/>
                <a:cs typeface="+mn-cs"/>
              </a:rPr>
              <a:t>με ένα σημείο </a:t>
            </a:r>
            <a:r>
              <a:rPr lang="el-GR" sz="1200" b="0" i="0" u="none" strike="noStrike" kern="1200" baseline="0" dirty="0" smtClean="0">
                <a:solidFill>
                  <a:schemeClr val="tx1"/>
                </a:solidFill>
                <a:latin typeface="+mn-lt"/>
                <a:ea typeface="+mn-ea"/>
                <a:cs typeface="+mn-cs"/>
              </a:rPr>
              <a:t>Υ</a:t>
            </a:r>
            <a:r>
              <a:rPr lang="el-GR" sz="1200" b="0" i="0" u="none" strike="noStrike" kern="1200" baseline="-25000" dirty="0" smtClean="0">
                <a:solidFill>
                  <a:schemeClr val="tx1"/>
                </a:solidFill>
                <a:latin typeface="+mn-lt"/>
                <a:ea typeface="+mn-ea"/>
                <a:cs typeface="+mn-cs"/>
              </a:rPr>
              <a:t>Α</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σημειωμένο πάνω του. Δύο </a:t>
            </a:r>
            <a:r>
              <a:rPr lang="el-GR" sz="1200" b="0" i="0" u="none" strike="noStrike" kern="1200" baseline="0" dirty="0" smtClean="0">
                <a:solidFill>
                  <a:schemeClr val="tx1"/>
                </a:solidFill>
                <a:latin typeface="+mn-lt"/>
                <a:ea typeface="+mn-ea"/>
                <a:cs typeface="+mn-cs"/>
              </a:rPr>
              <a:t>ευθείες γραμμές LM </a:t>
            </a:r>
            <a:r>
              <a:rPr lang="el-GR" sz="1200" b="0" i="0" u="none" strike="noStrike" kern="1200" baseline="0" dirty="0">
                <a:solidFill>
                  <a:schemeClr val="tx1"/>
                </a:solidFill>
                <a:latin typeface="+mn-lt"/>
                <a:ea typeface="+mn-ea"/>
                <a:cs typeface="+mn-cs"/>
              </a:rPr>
              <a:t>και </a:t>
            </a:r>
            <a:r>
              <a:rPr lang="el-GR" sz="1200" b="0" i="0" u="none" strike="noStrike" kern="1200" baseline="0" dirty="0" smtClean="0">
                <a:solidFill>
                  <a:schemeClr val="tx1"/>
                </a:solidFill>
                <a:latin typeface="+mn-lt"/>
                <a:ea typeface="+mn-ea"/>
                <a:cs typeface="+mn-cs"/>
              </a:rPr>
              <a:t>LM’ </a:t>
            </a:r>
            <a:r>
              <a:rPr lang="el-GR" sz="1200" b="0" i="0" u="none" strike="noStrike" kern="1200" baseline="0" dirty="0">
                <a:solidFill>
                  <a:schemeClr val="tx1"/>
                </a:solidFill>
                <a:latin typeface="+mn-lt"/>
                <a:ea typeface="+mn-ea"/>
                <a:cs typeface="+mn-cs"/>
              </a:rPr>
              <a:t>σχεδιάζονται παράλληλα στον οριζόντιο άξονα από </a:t>
            </a:r>
            <a:r>
              <a:rPr lang="el-GR" sz="1200" b="0" i="0" u="none" strike="noStrike" kern="1200" baseline="0" dirty="0" smtClean="0">
                <a:solidFill>
                  <a:schemeClr val="tx1"/>
                </a:solidFill>
                <a:latin typeface="+mn-lt"/>
                <a:ea typeface="+mn-ea"/>
                <a:cs typeface="+mn-cs"/>
              </a:rPr>
              <a:t>τα σημεία r </a:t>
            </a:r>
            <a:r>
              <a:rPr lang="el-GR" sz="1200" b="0" i="0" u="none" strike="noStrike" kern="1200" baseline="0" dirty="0">
                <a:solidFill>
                  <a:schemeClr val="tx1"/>
                </a:solidFill>
                <a:latin typeface="+mn-lt"/>
                <a:ea typeface="+mn-ea"/>
                <a:cs typeface="+mn-cs"/>
              </a:rPr>
              <a:t>και </a:t>
            </a:r>
            <a:r>
              <a:rPr lang="el-GR" sz="1200" b="0" i="0" u="none" strike="noStrike" kern="1200" baseline="0" dirty="0" smtClean="0">
                <a:solidFill>
                  <a:schemeClr val="tx1"/>
                </a:solidFill>
                <a:latin typeface="+mn-lt"/>
                <a:ea typeface="+mn-ea"/>
                <a:cs typeface="+mn-cs"/>
              </a:rPr>
              <a:t>r’ </a:t>
            </a:r>
            <a:r>
              <a:rPr lang="el-GR" sz="1200" b="0" i="0" u="none" strike="noStrike" kern="1200" baseline="0" dirty="0">
                <a:solidFill>
                  <a:schemeClr val="tx1"/>
                </a:solidFill>
                <a:latin typeface="+mn-lt"/>
                <a:ea typeface="+mn-ea"/>
                <a:cs typeface="+mn-cs"/>
              </a:rPr>
              <a:t>αντίστοιχα. Δύο φθίνουσες, </a:t>
            </a:r>
            <a:r>
              <a:rPr lang="el-GR" sz="1200" b="0" i="0" u="none" strike="noStrike" kern="1200" baseline="0" dirty="0" smtClean="0">
                <a:solidFill>
                  <a:schemeClr val="tx1"/>
                </a:solidFill>
                <a:latin typeface="+mn-lt"/>
                <a:ea typeface="+mn-ea"/>
                <a:cs typeface="+mn-cs"/>
              </a:rPr>
              <a:t>κυρτές </a:t>
            </a:r>
            <a:r>
              <a:rPr lang="el-GR" sz="1200" b="0" i="0" u="none" strike="noStrike" kern="1200" baseline="0" dirty="0">
                <a:solidFill>
                  <a:schemeClr val="tx1"/>
                </a:solidFill>
                <a:latin typeface="+mn-lt"/>
                <a:ea typeface="+mn-ea"/>
                <a:cs typeface="+mn-cs"/>
              </a:rPr>
              <a:t>καμπύλες </a:t>
            </a:r>
            <a:r>
              <a:rPr lang="el-GR" sz="1200" b="0" i="0" u="none" strike="noStrike" kern="1200" baseline="0" dirty="0" smtClean="0">
                <a:solidFill>
                  <a:schemeClr val="tx1"/>
                </a:solidFill>
                <a:latin typeface="+mn-lt"/>
                <a:ea typeface="+mn-ea"/>
                <a:cs typeface="+mn-cs"/>
              </a:rPr>
              <a:t>IS </a:t>
            </a:r>
            <a:r>
              <a:rPr lang="el-GR" sz="1200" b="0" i="0" u="none" strike="noStrike" kern="1200" baseline="0" dirty="0">
                <a:solidFill>
                  <a:schemeClr val="tx1"/>
                </a:solidFill>
                <a:latin typeface="+mn-lt"/>
                <a:ea typeface="+mn-ea"/>
                <a:cs typeface="+mn-cs"/>
              </a:rPr>
              <a:t>και </a:t>
            </a:r>
            <a:r>
              <a:rPr lang="el-GR" sz="1200" b="0" i="0" u="none" strike="noStrike" kern="1200" baseline="0" dirty="0" smtClean="0">
                <a:solidFill>
                  <a:schemeClr val="tx1"/>
                </a:solidFill>
                <a:latin typeface="+mn-lt"/>
                <a:ea typeface="+mn-ea"/>
                <a:cs typeface="+mn-cs"/>
              </a:rPr>
              <a:t>IS’ </a:t>
            </a:r>
            <a:r>
              <a:rPr lang="el-GR" sz="1200" b="0" i="0" u="none" strike="noStrike" kern="1200" baseline="0" dirty="0">
                <a:solidFill>
                  <a:schemeClr val="tx1"/>
                </a:solidFill>
                <a:latin typeface="+mn-lt"/>
                <a:ea typeface="+mn-ea"/>
                <a:cs typeface="+mn-cs"/>
              </a:rPr>
              <a:t>σχεδιάζονται έτσι ώστε η καμπύλη </a:t>
            </a:r>
            <a:r>
              <a:rPr lang="el-GR" sz="1200" b="0" i="0" u="none" strike="noStrike" kern="1200" baseline="0" dirty="0" smtClean="0">
                <a:solidFill>
                  <a:schemeClr val="tx1"/>
                </a:solidFill>
                <a:latin typeface="+mn-lt"/>
                <a:ea typeface="+mn-ea"/>
                <a:cs typeface="+mn-cs"/>
              </a:rPr>
              <a:t>IS </a:t>
            </a:r>
            <a:r>
              <a:rPr lang="el-GR" sz="1200" b="0" i="0" u="none" strike="noStrike" kern="1200" baseline="0" dirty="0">
                <a:solidFill>
                  <a:schemeClr val="tx1"/>
                </a:solidFill>
                <a:latin typeface="+mn-lt"/>
                <a:ea typeface="+mn-ea"/>
                <a:cs typeface="+mn-cs"/>
              </a:rPr>
              <a:t>να τέμνει την καμπύλη </a:t>
            </a:r>
            <a:r>
              <a:rPr lang="el-GR" sz="1200" b="0" i="0" u="none" strike="noStrike" kern="1200" baseline="0" dirty="0" smtClean="0">
                <a:solidFill>
                  <a:schemeClr val="tx1"/>
                </a:solidFill>
                <a:latin typeface="+mn-lt"/>
                <a:ea typeface="+mn-ea"/>
                <a:cs typeface="+mn-cs"/>
              </a:rPr>
              <a:t>LM </a:t>
            </a:r>
            <a:r>
              <a:rPr lang="el-GR" sz="1200" b="0" i="0" u="none" strike="noStrike" kern="1200" baseline="0" dirty="0">
                <a:solidFill>
                  <a:schemeClr val="tx1"/>
                </a:solidFill>
                <a:latin typeface="+mn-lt"/>
                <a:ea typeface="+mn-ea"/>
                <a:cs typeface="+mn-cs"/>
              </a:rPr>
              <a:t>στο σημείο A που βρίσκεται απέναντι από το r στον κατακόρυφο άξονα και το </a:t>
            </a:r>
            <a:r>
              <a:rPr lang="el-GR" sz="1200" b="0" i="0" u="none" strike="noStrike" kern="1200" baseline="0" dirty="0" smtClean="0">
                <a:solidFill>
                  <a:schemeClr val="tx1"/>
                </a:solidFill>
                <a:latin typeface="+mn-lt"/>
                <a:ea typeface="+mn-ea"/>
                <a:cs typeface="+mn-cs"/>
              </a:rPr>
              <a:t>Y</a:t>
            </a:r>
            <a:r>
              <a:rPr lang="el-GR" sz="1200" b="0" i="0" u="none" strike="noStrike" kern="1200" baseline="-25000" dirty="0" smtClean="0">
                <a:solidFill>
                  <a:schemeClr val="tx1"/>
                </a:solidFill>
                <a:latin typeface="+mn-lt"/>
                <a:ea typeface="+mn-ea"/>
                <a:cs typeface="+mn-cs"/>
              </a:rPr>
              <a:t>A</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στον οριζόντιο άξονα. Η πρώτη καμπύλη </a:t>
            </a:r>
            <a:r>
              <a:rPr lang="el-GR" sz="1200" b="0" i="0" u="none" strike="noStrike" kern="1200" baseline="0" dirty="0" smtClean="0">
                <a:solidFill>
                  <a:schemeClr val="tx1"/>
                </a:solidFill>
                <a:latin typeface="+mn-lt"/>
                <a:ea typeface="+mn-ea"/>
                <a:cs typeface="+mn-cs"/>
              </a:rPr>
              <a:t>IS </a:t>
            </a:r>
            <a:r>
              <a:rPr lang="el-GR" sz="1200" b="0" i="0" u="none" strike="noStrike" kern="1200" baseline="0" dirty="0">
                <a:solidFill>
                  <a:schemeClr val="tx1"/>
                </a:solidFill>
                <a:latin typeface="+mn-lt"/>
                <a:ea typeface="+mn-ea"/>
                <a:cs typeface="+mn-cs"/>
              </a:rPr>
              <a:t>τέμνει την καμπύλη </a:t>
            </a:r>
            <a:r>
              <a:rPr lang="el-GR" sz="1200" b="0" i="0" u="none" strike="noStrike" kern="1200" baseline="0" dirty="0" smtClean="0">
                <a:solidFill>
                  <a:schemeClr val="tx1"/>
                </a:solidFill>
                <a:latin typeface="+mn-lt"/>
                <a:ea typeface="+mn-ea"/>
                <a:cs typeface="+mn-cs"/>
              </a:rPr>
              <a:t>LM</a:t>
            </a:r>
            <a:r>
              <a:rPr lang="el-GR" sz="1200" b="0" i="0" u="none" strike="noStrike" kern="1200" baseline="0" dirty="0">
                <a:solidFill>
                  <a:schemeClr val="tx1"/>
                </a:solidFill>
                <a:latin typeface="+mn-lt"/>
                <a:ea typeface="+mn-ea"/>
                <a:cs typeface="+mn-cs"/>
              </a:rPr>
              <a:t>’ στο σημείο A’’ που βρίσκεται απέναντι από το r’ στον κατακόρυφο άξονα και το </a:t>
            </a:r>
            <a:r>
              <a:rPr lang="el-GR" sz="1200" b="0" i="0" u="none" strike="noStrike" kern="1200" baseline="0" dirty="0" smtClean="0">
                <a:solidFill>
                  <a:schemeClr val="tx1"/>
                </a:solidFill>
                <a:latin typeface="+mn-lt"/>
                <a:ea typeface="+mn-ea"/>
                <a:cs typeface="+mn-cs"/>
              </a:rPr>
              <a:t>Y</a:t>
            </a:r>
            <a:r>
              <a:rPr lang="el-GR" sz="1200" b="0" i="0" u="none" strike="noStrike" kern="1200" baseline="-25000" dirty="0" smtClean="0">
                <a:solidFill>
                  <a:schemeClr val="tx1"/>
                </a:solidFill>
                <a:latin typeface="+mn-lt"/>
                <a:ea typeface="+mn-ea"/>
                <a:cs typeface="+mn-cs"/>
              </a:rPr>
              <a:t>A</a:t>
            </a:r>
            <a:r>
              <a:rPr lang="el-GR" sz="1200" b="0" i="0" u="none" strike="noStrike" kern="1200" baseline="0" dirty="0" smtClean="0">
                <a:solidFill>
                  <a:schemeClr val="tx1"/>
                </a:solidFill>
                <a:latin typeface="+mn-lt"/>
                <a:ea typeface="+mn-ea"/>
                <a:cs typeface="+mn-cs"/>
              </a:rPr>
              <a:t> στον </a:t>
            </a:r>
            <a:r>
              <a:rPr lang="el-GR" sz="1200" b="0" i="0" u="none" strike="noStrike" kern="1200" baseline="0" dirty="0">
                <a:solidFill>
                  <a:schemeClr val="tx1"/>
                </a:solidFill>
                <a:latin typeface="+mn-lt"/>
                <a:ea typeface="+mn-ea"/>
                <a:cs typeface="+mn-cs"/>
              </a:rPr>
              <a:t>οριζόντιο άξονα. Τέμνει περαιτέρω την καμπύλη </a:t>
            </a:r>
            <a:r>
              <a:rPr lang="el-GR" sz="1200" b="0" i="0" u="none" strike="noStrike" kern="1200" baseline="0" dirty="0" smtClean="0">
                <a:solidFill>
                  <a:schemeClr val="tx1"/>
                </a:solidFill>
                <a:latin typeface="+mn-lt"/>
                <a:ea typeface="+mn-ea"/>
                <a:cs typeface="+mn-cs"/>
              </a:rPr>
              <a:t>LM </a:t>
            </a:r>
            <a:r>
              <a:rPr lang="el-GR" sz="1200" b="0" i="0" u="none" strike="noStrike" kern="1200" baseline="0" dirty="0">
                <a:solidFill>
                  <a:schemeClr val="tx1"/>
                </a:solidFill>
                <a:latin typeface="+mn-lt"/>
                <a:ea typeface="+mn-ea"/>
                <a:cs typeface="+mn-cs"/>
              </a:rPr>
              <a:t>στο σημείο A’ που βρίσκεται απέναντι από το r στον κατακόρυφο άξονα και στα δεξιά του σημείου Α.</a:t>
            </a:r>
            <a:r>
              <a:rPr lang="en-US" sz="1200" b="0" i="0" u="none" strike="noStrike" kern="1200" baseline="0" dirty="0">
                <a:solidFill>
                  <a:schemeClr val="tx1"/>
                </a:solidFill>
                <a:latin typeface="+mn-lt"/>
                <a:ea typeface="+mn-ea"/>
                <a:cs typeface="+mn-cs"/>
              </a:rPr>
              <a:t>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29</a:t>
            </a:fld>
            <a:endParaRPr lang="en-US" dirty="0"/>
          </a:p>
        </p:txBody>
      </p:sp>
    </p:spTree>
    <p:extLst>
      <p:ext uri="{BB962C8B-B14F-4D97-AF65-F5344CB8AC3E}">
        <p14:creationId xmlns="" xmlns:p14="http://schemas.microsoft.com/office/powerpoint/2010/main" val="804384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Όπως θα δείτε, όχι μόνο οι τιμές των περιουσιακών στοιχείων επηρεάζονται από την τρέχουσα και την αναμενόμενη μελλοντική δραστηριότητα, αλλά με τη σειρά τους επηρεάζουν αποφάσεις που επηρεάζουν την τρέχουσα οικονομική δραστηριότητα. Η κατανόηση των προσδιοριστικών παραγόντων τους είναι επομένως κεντρικής σημασίας για την κατανόηση των διακυμάνσεων.</a:t>
            </a:r>
            <a:r>
              <a:rPr lang="en-US" sz="1200" b="0" i="0" u="none" strike="noStrike" kern="1200" baseline="0" dirty="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Ακολουθούν μερικά αποσπάσματα από τη </a:t>
            </a:r>
            <a:r>
              <a:rPr lang="el-GR" sz="1200" b="0" i="0" u="none" strike="noStrike" kern="1200" baseline="0" dirty="0" err="1">
                <a:solidFill>
                  <a:schemeClr val="tx1"/>
                </a:solidFill>
                <a:latin typeface="+mn-lt"/>
                <a:ea typeface="+mn-ea"/>
                <a:cs typeface="+mn-cs"/>
              </a:rPr>
              <a:t>Wall</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Street</a:t>
            </a:r>
            <a:r>
              <a:rPr lang="el-GR" sz="1200" b="0" i="0" u="none" strike="noStrike" kern="1200" baseline="0" dirty="0">
                <a:solidFill>
                  <a:schemeClr val="tx1"/>
                </a:solidFill>
                <a:latin typeface="+mn-lt"/>
                <a:ea typeface="+mn-ea"/>
                <a:cs typeface="+mn-cs"/>
              </a:rPr>
              <a:t> Journal από τον Απρίλιο του 1997 έως τον Αύγουστο του 2001. Προσπαθήστε να τα κατανοήσετε, εφαρμόζοντας αυτά που μόλις μάθατε. (Και αν έχετε χρόνο, βρείτε τα δικά σας αποσπάσματα.) Το Πλαίσιο επικέντρωσης περιέχει μερικές επιπλέον αναφορές που θα θέλετε να δείτε</a:t>
            </a:r>
            <a:r>
              <a:rPr lang="en-US" sz="1200" b="0" i="0" u="none" strike="noStrike" kern="1200" baseline="0" dirty="0">
                <a:solidFill>
                  <a:schemeClr val="tx1"/>
                </a:solidFill>
                <a:latin typeface="+mn-lt"/>
                <a:ea typeface="+mn-ea"/>
                <a:cs typeface="+mn-cs"/>
              </a:rPr>
              <a:t>. </a:t>
            </a:r>
            <a:endParaRPr lang="en-US" b="0"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30</a:t>
            </a:fld>
            <a:endParaRPr lang="en-US" dirty="0"/>
          </a:p>
        </p:txBody>
      </p:sp>
    </p:spTree>
    <p:extLst>
      <p:ext uri="{BB962C8B-B14F-4D97-AF65-F5344CB8AC3E}">
        <p14:creationId xmlns="" xmlns:p14="http://schemas.microsoft.com/office/powerpoint/2010/main" val="198360648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Όλες οι κινήσεις στις τιμές των μετοχών και άλλων περιουσιακών στοιχείων προκύπτουν ως αποτέλεσμα ειδήσεων για μελλοντικά μερίσματα ή επιτόκια; Η απάντηση είναι όχι, για δύο λόγους: Ο πρώτος είναι ότι οι αντιλήψεις περί κινδύνου μεταβάλλονται διαχρονικά</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Ο δεύτερος είναι οι αποκλίσεις των τιμών από τη θεμελιώδη τους αξία, δηλαδή φούσκες ή μόδες. Ας δούμε τον καθένα με τη σειρά του.</a:t>
            </a:r>
            <a:r>
              <a:rPr lang="en-US" sz="1200" b="0" i="0" u="none" strike="noStrike" kern="1200" baseline="0" dirty="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31</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Τον 17ο αιώνα, οι τουλίπες γίνονταν όλο και πιο δημοφιλείς στους κήπους της Δυτικής Ευρώπης. Αναπτύχθηκε μια αγορά </a:t>
            </a:r>
            <a:r>
              <a:rPr lang="el-GR" sz="1200" b="0" i="0" u="none" strike="noStrike" kern="1200" baseline="0" dirty="0" smtClean="0">
                <a:solidFill>
                  <a:schemeClr val="tx1"/>
                </a:solidFill>
                <a:latin typeface="+mn-lt"/>
                <a:ea typeface="+mn-ea"/>
                <a:cs typeface="+mn-cs"/>
              </a:rPr>
              <a:t>στην </a:t>
            </a:r>
            <a:r>
              <a:rPr lang="el-GR" sz="1200" b="0" i="0" u="none" strike="noStrike" kern="1200" baseline="0" dirty="0">
                <a:solidFill>
                  <a:schemeClr val="tx1"/>
                </a:solidFill>
                <a:latin typeface="+mn-lt"/>
                <a:ea typeface="+mn-ea"/>
                <a:cs typeface="+mn-cs"/>
              </a:rPr>
              <a:t>Ολλανδία τόσο για σπάνιες όσο και για κοινές μορφές βολβών τουλίπας. Ένα επεισόδιο γνωστό ως «φούσκα της τουλίπας» έλαβε χώρα από το 1634 έως το 1637. Η δεύτερη φούσκα, η πυραμίδα MMM του 1994, ήταν ουσιαστικά ένα σχήμα </a:t>
            </a:r>
            <a:r>
              <a:rPr lang="el-GR" sz="1200" b="0" i="0" u="none" strike="noStrike" kern="1200" baseline="0" dirty="0" err="1">
                <a:solidFill>
                  <a:schemeClr val="tx1"/>
                </a:solidFill>
                <a:latin typeface="+mn-lt"/>
                <a:ea typeface="+mn-ea"/>
                <a:cs typeface="+mn-cs"/>
              </a:rPr>
              <a:t>Ponz</a:t>
            </a:r>
            <a:r>
              <a:rPr lang="en-US" sz="1200" b="0" i="0" u="none" strike="noStrike" kern="1200" baseline="0" dirty="0" err="1">
                <a:solidFill>
                  <a:schemeClr val="tx1"/>
                </a:solidFill>
                <a:latin typeface="+mn-lt"/>
                <a:ea typeface="+mn-ea"/>
                <a:cs typeface="+mn-cs"/>
              </a:rPr>
              <a:t>i</a:t>
            </a:r>
            <a:r>
              <a:rPr lang="en-US" sz="1200" b="0" i="0" u="none" strike="noStrike" kern="1200" baseline="0" dirty="0">
                <a:solidFill>
                  <a:schemeClr val="tx1"/>
                </a:solidFill>
                <a:latin typeface="+mn-lt"/>
                <a:ea typeface="+mn-ea"/>
                <a:cs typeface="+mn-cs"/>
              </a:rPr>
              <a:t>.</a:t>
            </a:r>
            <a:endParaRPr lang="en-US" b="0"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32</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600"/>
              </a:spcBef>
            </a:pPr>
            <a:r>
              <a:rPr lang="el-GR" sz="1200" dirty="0">
                <a:ea typeface="ヒラギノ角ゴ Pro W3" pitchFamily="-84" charset="-128"/>
              </a:rPr>
              <a:t>Σε πραγματικό χρόνο, υπήρξε ελάχιστη συμφωνία για το κατά πόσο η μεγάλη αύξηση των τιμών των κατοικιών τη δεκαετία του 2000 ήταν μια φούσκα. Οι απαισιόδοξοι υποστήριξαν ότι η αύξηση των τιμών των κατοικιών δεν συνοδεύτηκε από παράλληλη αύξηση των ενοικίων. Οι αισιόδοξοι υποστήριξαν ότι ο αυξανόμενος λόγος τιμής προς μίσθωμα αντανακλά τη μείωση του πραγματικού επιτοκίου και τη μεταβαλλόμενη αγορά ενυπόθηκων στεγαστικών δανείων.</a:t>
            </a:r>
          </a:p>
          <a:p>
            <a:pPr>
              <a:spcBef>
                <a:spcPts val="600"/>
              </a:spcBef>
            </a:pPr>
            <a:endParaRPr lang="el-GR" sz="1200" dirty="0">
              <a:ea typeface="ヒラギノ角ゴ Pro W3" pitchFamily="-84" charset="-128"/>
            </a:endParaRPr>
          </a:p>
          <a:p>
            <a:pPr>
              <a:spcBef>
                <a:spcPts val="600"/>
              </a:spcBef>
            </a:pPr>
            <a:r>
              <a:rPr lang="el-GR" sz="1200" dirty="0">
                <a:ea typeface="ヒラギノ角ゴ Pro W3" pitchFamily="-84" charset="-128"/>
              </a:rPr>
              <a:t>Μεγάλη περιγραφή</a:t>
            </a:r>
            <a:r>
              <a:rPr lang="el-GR" sz="1200" dirty="0" smtClean="0">
                <a:ea typeface="ヒラギノ角ゴ Pro W3" pitchFamily="-84" charset="-128"/>
              </a:rPr>
              <a:t>: Ο </a:t>
            </a:r>
            <a:r>
              <a:rPr lang="el-GR" sz="1200" dirty="0">
                <a:ea typeface="ヒラギノ角ゴ Pro W3" pitchFamily="-84" charset="-128"/>
              </a:rPr>
              <a:t>κατακόρυφος άξονας του γραφήματος δεν έχει ετικέτα και κυμαίνεται από 90 έως 160, σε προσαυξήσεις του 10. Ο οριζόντιος άξονας του γραφήματος δεν έχει ετικέτα και αντιπροσωπεύει την περίοδο μεταξύ Ιανουαρίου 1987 και Ιανουαρίου 2018. Η γραμμή που απεικονίζεται στο γράφημα δείχνει τις εξής πληροφορίες: Ιανουάριος 1987, 100; Μάιος 1988, 105; Σεπτέμβριος 1989, 107; Ιανουάριος 1991, 100; Μάιος 1982, 98; Σεπτέμβριος 1993, 99; Ιανουάριος 1995, 98; Μάιος 1996, 98; Σεπτέμβριος 1997, 98; Ιανουάριος 1999, 101; Μάιος 2000, 109; Σεπτέμβριος 2001, 114; Ιανουάριος 2003, 120; Μάιος 2004, 130; Σεπτέμβριος 2005, 157; Ιανουάριος 2007, 145; Μάιος 2008, 123; Σεπτέμβριος 2009, 112; Ιανουάριος 2011, 107; Μάιος 2012, 104; Σεπτέμβριος 2013, 115; Ιανουάριος 2015, 118; Μάιος 2016, 115; Σεπτέμβριος 2017, 120; Ιανουάριος 2018, 125. Όλες οι τιμές είναι κατά προσέγγιση.</a:t>
            </a:r>
            <a:endParaRPr lang="en-US" dirty="0"/>
          </a:p>
          <a:p>
            <a:pPr defTabSz="931774">
              <a:defRPr/>
            </a:pPr>
            <a:endParaRPr lang="en-US" dirty="0">
              <a:effectLst/>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33</a:t>
            </a:fld>
            <a:endParaRPr lang="en-US" dirty="0"/>
          </a:p>
        </p:txBody>
      </p:sp>
    </p:spTree>
    <p:extLst>
      <p:ext uri="{BB962C8B-B14F-4D97-AF65-F5344CB8AC3E}">
        <p14:creationId xmlns="" xmlns:p14="http://schemas.microsoft.com/office/powerpoint/2010/main" val="66120229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Αυτό το παράρτημά δείχνει ότι οι δύο τρόποι έκφρασης της παρούσας αξίας προεξόφλησης, οι εξισώσεις (14.1) και (14.3), είναι ισοδύναμοι.</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34</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Σκεφτείτε το πρόβλημα που αντιμετωπίζει ένας διευθυντής που αποφασίζει αν θα αγοράσει ή όχι ένα νέο μηχάνημα. Από τη μία πλευρά, η αγορά και η εγκατάσταση του μηχανήματος συνεπάγεται κόστος σήμερα. Από την άλλη, το μηχάνημα επιτρέπει μεγαλύτερη παραγωγή, υψηλότερες πωλήσεις και μεγαλύτερα κέρδη στο μέλλον. Το ερώτημα που αντιμετωπίζει ο διευθυντής είναι εάν η αξία αυτών των αναμενόμενων κερδών είναι υψηλότερη από το κόστος αγοράς και εγκατάστασης του μηχανήματος. Εδώ είναι χρήσιμη η έννοια της αναμενόμενης παρούσας αξίας προεξόφλησης.</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4</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Η λέξη παρούσα προκύπτει από το γεγονός ότι εξετάζουμε την αξία μιας πληρωμής το επόμενο έτος σε δολάρια σήμερα.</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5</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Αντίστοιχα, ο δανεισμός ενός δολαρίου φέτος συνεπάγεται επιστροφή 1 + δολάριο το επόμενο έτος. Υπό αυτή την έννοια, ένα δολάριο φέτος αξίζει 1 + το δολάριο του χρόνου. Αυτή η σχέση αναπαρίσταται γραφικά στην πρώτη γραμμή του Σχήματος 14-1. Αντιστρέψτε το επιχείρημα και ρωτήστε: Πόσο αξίζει ένα δολάριο τον επόμενο χρόνο φέτος; Η απάντηση, που φαίνεται στη δεύτερη γραμμή του Σχήματος 14-1, είναι </a:t>
            </a:r>
            <a:r>
              <a:rPr lang="en-US" sz="1200" b="0" i="0" u="none" strike="noStrike" kern="1200" baseline="0" dirty="0">
                <a:solidFill>
                  <a:schemeClr val="tx1"/>
                </a:solidFill>
                <a:latin typeface="+mn-lt"/>
                <a:ea typeface="+mn-ea"/>
                <a:cs typeface="+mn-cs"/>
              </a:rPr>
              <a:t>1/(1 + </a:t>
            </a:r>
            <a:r>
              <a:rPr lang="en-US" sz="1200" b="0" i="1" u="none" strike="noStrike" kern="1200" baseline="0" dirty="0">
                <a:solidFill>
                  <a:schemeClr val="tx1"/>
                </a:solidFill>
                <a:latin typeface="+mn-lt"/>
                <a:ea typeface="+mn-ea"/>
                <a:cs typeface="+mn-cs"/>
              </a:rPr>
              <a:t>i</a:t>
            </a:r>
            <a:r>
              <a:rPr lang="en-US" sz="1200" b="0" i="1" u="none" strike="noStrike" kern="1200" baseline="-25000" dirty="0">
                <a:solidFill>
                  <a:schemeClr val="tx1"/>
                </a:solidFill>
                <a:latin typeface="+mn-lt"/>
                <a:ea typeface="+mn-ea"/>
                <a:cs typeface="+mn-cs"/>
              </a:rPr>
              <a:t>t</a:t>
            </a:r>
            <a:r>
              <a:rPr lang="el-GR" sz="1200" b="0" i="0" u="none" strike="noStrike" kern="1200" baseline="0" dirty="0">
                <a:solidFill>
                  <a:schemeClr val="tx1"/>
                </a:solidFill>
                <a:latin typeface="+mn-lt"/>
                <a:ea typeface="+mn-ea"/>
                <a:cs typeface="+mn-cs"/>
              </a:rPr>
              <a:t>) δολάρια. Εάν σήμερα δανείσετε ένα δολάριο για δύο χρόνια, θα λάβετε </a:t>
            </a:r>
            <a:r>
              <a:rPr lang="en-US" sz="1200" b="0" i="0" u="none" strike="noStrike" kern="1200" baseline="0" dirty="0">
                <a:solidFill>
                  <a:schemeClr val="tx1"/>
                </a:solidFill>
                <a:latin typeface="+mn-lt"/>
                <a:ea typeface="+mn-ea"/>
                <a:cs typeface="+mn-cs"/>
              </a:rPr>
              <a:t>(1 + </a:t>
            </a:r>
            <a:r>
              <a:rPr lang="en-US" sz="1200" b="0" i="1" u="none" strike="noStrike" kern="1200" baseline="0" dirty="0">
                <a:solidFill>
                  <a:schemeClr val="tx1"/>
                </a:solidFill>
                <a:latin typeface="+mn-lt"/>
                <a:ea typeface="+mn-ea"/>
                <a:cs typeface="+mn-cs"/>
              </a:rPr>
              <a:t>i</a:t>
            </a:r>
            <a:r>
              <a:rPr lang="en-US" sz="1200" b="0" i="1" u="none" strike="noStrike" kern="1200" baseline="-25000" dirty="0">
                <a:solidFill>
                  <a:schemeClr val="tx1"/>
                </a:solidFill>
                <a:latin typeface="+mn-lt"/>
                <a:ea typeface="+mn-ea"/>
                <a:cs typeface="+mn-cs"/>
              </a:rPr>
              <a:t>t</a:t>
            </a:r>
            <a:r>
              <a:rPr lang="en-US" sz="1200" b="0" i="0" u="none" strike="noStrike" kern="1200" baseline="0" dirty="0">
                <a:solidFill>
                  <a:schemeClr val="tx1"/>
                </a:solidFill>
                <a:latin typeface="+mn-lt"/>
                <a:ea typeface="+mn-ea"/>
                <a:cs typeface="+mn-cs"/>
              </a:rPr>
              <a:t>)(1 + </a:t>
            </a:r>
            <a:r>
              <a:rPr lang="en-US" sz="1200" b="0" i="1" u="none" strike="noStrike" kern="1200" baseline="0" dirty="0">
                <a:solidFill>
                  <a:schemeClr val="tx1"/>
                </a:solidFill>
                <a:latin typeface="+mn-lt"/>
                <a:ea typeface="+mn-ea"/>
                <a:cs typeface="+mn-cs"/>
              </a:rPr>
              <a:t>i</a:t>
            </a:r>
            <a:r>
              <a:rPr lang="en-US" sz="1200" b="0" i="1" u="none" strike="noStrike" kern="1200" baseline="-25000" dirty="0">
                <a:solidFill>
                  <a:schemeClr val="tx1"/>
                </a:solidFill>
                <a:latin typeface="+mn-lt"/>
                <a:ea typeface="+mn-ea"/>
                <a:cs typeface="+mn-cs"/>
              </a:rPr>
              <a:t>t</a:t>
            </a:r>
            <a:r>
              <a:rPr lang="en-US" sz="1200" b="0" i="1" u="none" strike="noStrike" kern="1200" baseline="0" dirty="0">
                <a:solidFill>
                  <a:schemeClr val="tx1"/>
                </a:solidFill>
                <a:latin typeface="+mn-lt"/>
                <a:ea typeface="+mn-ea"/>
                <a:cs typeface="+mn-cs"/>
              </a:rPr>
              <a:t> </a:t>
            </a:r>
            <a:r>
              <a:rPr lang="en-US" sz="1200" b="0" i="0" u="none" strike="noStrike" kern="1200" baseline="-25000" dirty="0">
                <a:solidFill>
                  <a:schemeClr val="tx1"/>
                </a:solidFill>
                <a:latin typeface="+mn-lt"/>
                <a:ea typeface="+mn-ea"/>
                <a:cs typeface="+mn-cs"/>
              </a:rPr>
              <a:t>+ 1</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 δολάρια σε δύο χρόνια από τώρα. Με άλλα λόγια, ένα δολάριο σήμερα αξίζει </a:t>
            </a:r>
            <a:r>
              <a:rPr lang="en-US" sz="1200" b="0" i="0" u="none" strike="noStrike" kern="1200" baseline="0" dirty="0">
                <a:solidFill>
                  <a:schemeClr val="tx1"/>
                </a:solidFill>
                <a:latin typeface="+mn-lt"/>
                <a:ea typeface="+mn-ea"/>
                <a:cs typeface="+mn-cs"/>
              </a:rPr>
              <a:t>(1 + </a:t>
            </a:r>
            <a:r>
              <a:rPr lang="en-US" sz="1200" b="0" i="1" u="none" strike="noStrike" kern="1200" baseline="0" dirty="0">
                <a:solidFill>
                  <a:schemeClr val="tx1"/>
                </a:solidFill>
                <a:latin typeface="+mn-lt"/>
                <a:ea typeface="+mn-ea"/>
                <a:cs typeface="+mn-cs"/>
              </a:rPr>
              <a:t>i</a:t>
            </a:r>
            <a:r>
              <a:rPr lang="en-US" sz="1200" b="0" i="1" u="none" strike="noStrike" kern="1200" baseline="-25000" dirty="0">
                <a:solidFill>
                  <a:schemeClr val="tx1"/>
                </a:solidFill>
                <a:latin typeface="+mn-lt"/>
                <a:ea typeface="+mn-ea"/>
                <a:cs typeface="+mn-cs"/>
              </a:rPr>
              <a:t>t</a:t>
            </a:r>
            <a:r>
              <a:rPr lang="en-US" sz="1200" b="0" i="0" u="none" strike="noStrike" kern="1200" baseline="0" dirty="0">
                <a:solidFill>
                  <a:schemeClr val="tx1"/>
                </a:solidFill>
                <a:latin typeface="+mn-lt"/>
                <a:ea typeface="+mn-ea"/>
                <a:cs typeface="+mn-cs"/>
              </a:rPr>
              <a:t>)(1 + </a:t>
            </a:r>
            <a:r>
              <a:rPr lang="en-US" sz="1200" b="0" i="1" u="none" strike="noStrike" kern="1200" baseline="0" dirty="0">
                <a:solidFill>
                  <a:schemeClr val="tx1"/>
                </a:solidFill>
                <a:latin typeface="+mn-lt"/>
                <a:ea typeface="+mn-ea"/>
                <a:cs typeface="+mn-cs"/>
              </a:rPr>
              <a:t>i</a:t>
            </a:r>
            <a:r>
              <a:rPr lang="en-US" sz="1200" b="0" i="1" u="none" strike="noStrike" kern="1200" baseline="-25000" dirty="0">
                <a:solidFill>
                  <a:schemeClr val="tx1"/>
                </a:solidFill>
                <a:latin typeface="+mn-lt"/>
                <a:ea typeface="+mn-ea"/>
                <a:cs typeface="+mn-cs"/>
              </a:rPr>
              <a:t>t</a:t>
            </a:r>
            <a:r>
              <a:rPr lang="en-US" sz="1200" b="0" i="1" u="none" strike="noStrike" kern="1200" baseline="0" dirty="0">
                <a:solidFill>
                  <a:schemeClr val="tx1"/>
                </a:solidFill>
                <a:latin typeface="+mn-lt"/>
                <a:ea typeface="+mn-ea"/>
                <a:cs typeface="+mn-cs"/>
              </a:rPr>
              <a:t> </a:t>
            </a:r>
            <a:r>
              <a:rPr lang="en-US" sz="1200" b="0" i="0" u="none" strike="noStrike" kern="1200" baseline="-25000" dirty="0">
                <a:solidFill>
                  <a:schemeClr val="tx1"/>
                </a:solidFill>
                <a:latin typeface="+mn-lt"/>
                <a:ea typeface="+mn-ea"/>
                <a:cs typeface="+mn-cs"/>
              </a:rPr>
              <a:t>+ 1 </a:t>
            </a:r>
            <a:r>
              <a:rPr lang="el-GR" sz="1200" b="0" i="0" u="none" strike="noStrike" kern="1200" baseline="0" dirty="0">
                <a:solidFill>
                  <a:schemeClr val="tx1"/>
                </a:solidFill>
                <a:latin typeface="+mn-lt"/>
                <a:ea typeface="+mn-ea"/>
                <a:cs typeface="+mn-cs"/>
              </a:rPr>
              <a:t>) δολάρια σε δύο χρόνια από τώρα. Αυτή η σχέση αναπαρίσταται στην τρίτη γραμμή του Σχήματος 14-1.</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a:t>
            </a:r>
            <a:r>
              <a:rPr lang="el-GR" sz="1200" b="0" i="0" u="none" strike="noStrike" kern="1200" baseline="0" dirty="0" smtClean="0">
                <a:solidFill>
                  <a:schemeClr val="tx1"/>
                </a:solidFill>
                <a:latin typeface="+mn-lt"/>
                <a:ea typeface="+mn-ea"/>
                <a:cs typeface="+mn-cs"/>
              </a:rPr>
              <a:t>περιγραφή: Η </a:t>
            </a:r>
            <a:r>
              <a:rPr lang="el-GR" sz="1200" b="0" i="0" u="none" strike="noStrike" kern="1200" baseline="0" dirty="0">
                <a:solidFill>
                  <a:schemeClr val="tx1"/>
                </a:solidFill>
                <a:latin typeface="+mn-lt"/>
                <a:ea typeface="+mn-ea"/>
                <a:cs typeface="+mn-cs"/>
              </a:rPr>
              <a:t>εικόνα δείχνει τον υπολογισμό των προεξοφλημένων τιμών ως εξής: Ένα δολάριο φέτος </a:t>
            </a:r>
            <a:r>
              <a:rPr lang="el-GR" sz="1200" b="0" i="0" u="none" strike="noStrike" kern="1200" baseline="0" dirty="0" smtClean="0">
                <a:solidFill>
                  <a:schemeClr val="tx1"/>
                </a:solidFill>
                <a:latin typeface="+mn-lt"/>
                <a:ea typeface="+mn-ea"/>
                <a:cs typeface="+mn-cs"/>
              </a:rPr>
              <a:t>δίνει </a:t>
            </a:r>
            <a:r>
              <a:rPr lang="en-US" sz="1200" kern="1200" dirty="0" smtClean="0">
                <a:solidFill>
                  <a:schemeClr val="tx1"/>
                </a:solidFill>
                <a:effectLst/>
                <a:latin typeface="+mn-lt"/>
                <a:ea typeface="+mn-ea"/>
                <a:cs typeface="+mn-cs"/>
              </a:rPr>
              <a:t>1</a:t>
            </a:r>
            <a:r>
              <a:rPr lang="el-GR" sz="1200"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i</a:t>
            </a:r>
            <a:r>
              <a:rPr lang="en-US" sz="1200" kern="1200" baseline="-25000" dirty="0" smtClean="0">
                <a:solidFill>
                  <a:schemeClr val="tx1"/>
                </a:solidFill>
                <a:effectLst/>
                <a:latin typeface="+mn-lt"/>
                <a:ea typeface="+mn-ea"/>
                <a:cs typeface="+mn-cs"/>
              </a:rPr>
              <a:t>t</a:t>
            </a:r>
            <a:r>
              <a:rPr lang="el-GR" sz="1200" kern="1200" dirty="0" smtClean="0">
                <a:solidFill>
                  <a:schemeClr val="tx1"/>
                </a:solidFill>
                <a:effectLst/>
                <a:latin typeface="+mn-lt"/>
                <a:ea typeface="+mn-ea"/>
                <a:cs typeface="+mn-cs"/>
              </a:rPr>
              <a:t> </a:t>
            </a:r>
            <a:r>
              <a:rPr lang="el-GR" sz="1200" b="0" i="0" u="none" strike="noStrike" kern="1200" baseline="0" dirty="0" smtClean="0">
                <a:solidFill>
                  <a:schemeClr val="tx1"/>
                </a:solidFill>
                <a:latin typeface="+mn-lt"/>
                <a:ea typeface="+mn-ea"/>
                <a:cs typeface="+mn-cs"/>
              </a:rPr>
              <a:t>δολάριο του </a:t>
            </a:r>
            <a:r>
              <a:rPr lang="el-GR" sz="1200" b="0" i="0" u="none" strike="noStrike" kern="1200" baseline="0" dirty="0">
                <a:solidFill>
                  <a:schemeClr val="tx1"/>
                </a:solidFill>
                <a:latin typeface="+mn-lt"/>
                <a:ea typeface="+mn-ea"/>
                <a:cs typeface="+mn-cs"/>
              </a:rPr>
              <a:t>επόμενου </a:t>
            </a:r>
            <a:r>
              <a:rPr lang="el-GR" sz="1200" b="0" i="0" u="none" strike="noStrike" kern="1200" baseline="0" dirty="0" smtClean="0">
                <a:solidFill>
                  <a:schemeClr val="tx1"/>
                </a:solidFill>
                <a:latin typeface="+mn-lt"/>
                <a:ea typeface="+mn-ea"/>
                <a:cs typeface="+mn-cs"/>
              </a:rPr>
              <a:t>έτους. </a:t>
            </a:r>
            <a:r>
              <a:rPr lang="el-GR" sz="1200" b="0" i="0" u="none" strike="noStrike" kern="1200" baseline="0" dirty="0">
                <a:solidFill>
                  <a:schemeClr val="tx1"/>
                </a:solidFill>
                <a:latin typeface="+mn-lt"/>
                <a:ea typeface="+mn-ea"/>
                <a:cs typeface="+mn-cs"/>
              </a:rPr>
              <a:t>Το 1 δολάριο του επόμενου έτους δίνει </a:t>
            </a:r>
            <a:r>
              <a:rPr lang="en-US" sz="1200" kern="1200" dirty="0" smtClean="0">
                <a:solidFill>
                  <a:schemeClr val="tx1"/>
                </a:solidFill>
                <a:effectLst/>
                <a:latin typeface="+mn-lt"/>
                <a:ea typeface="+mn-ea"/>
                <a:cs typeface="+mn-cs"/>
              </a:rPr>
              <a:t>1</a:t>
            </a:r>
            <a:r>
              <a:rPr lang="el-GR" sz="1200"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1</a:t>
            </a:r>
            <a:r>
              <a:rPr lang="el-GR" sz="1200"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i</a:t>
            </a:r>
            <a:r>
              <a:rPr lang="en-US" sz="1200" kern="1200" baseline="-25000" dirty="0" smtClean="0">
                <a:solidFill>
                  <a:schemeClr val="tx1"/>
                </a:solidFill>
                <a:effectLst/>
                <a:latin typeface="+mn-lt"/>
                <a:ea typeface="+mn-ea"/>
                <a:cs typeface="+mn-cs"/>
              </a:rPr>
              <a:t>t</a:t>
            </a:r>
            <a:r>
              <a:rPr lang="el-GR" sz="1200" kern="1200" dirty="0" smtClean="0">
                <a:solidFill>
                  <a:schemeClr val="tx1"/>
                </a:solidFill>
                <a:effectLst/>
                <a:latin typeface="+mn-lt"/>
                <a:ea typeface="+mn-ea"/>
                <a:cs typeface="+mn-cs"/>
              </a:rPr>
              <a:t>) του </a:t>
            </a:r>
            <a:r>
              <a:rPr lang="el-GR" sz="1200" kern="1200" dirty="0">
                <a:solidFill>
                  <a:schemeClr val="tx1"/>
                </a:solidFill>
                <a:effectLst/>
                <a:latin typeface="+mn-lt"/>
                <a:ea typeface="+mn-ea"/>
                <a:cs typeface="+mn-cs"/>
              </a:rPr>
              <a:t>φετινού. </a:t>
            </a:r>
            <a:r>
              <a:rPr lang="el-GR" sz="1200" kern="1200" dirty="0" smtClean="0">
                <a:solidFill>
                  <a:schemeClr val="tx1"/>
                </a:solidFill>
                <a:effectLst/>
                <a:latin typeface="+mn-lt"/>
                <a:ea typeface="+mn-ea"/>
                <a:cs typeface="+mn-cs"/>
              </a:rPr>
              <a:t>Ένα</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δολάριο φέτος δίνει το </a:t>
            </a:r>
            <a:r>
              <a:rPr lang="el-GR" sz="1200" b="0" i="0" u="none" strike="noStrike" kern="1200" baseline="0" dirty="0" smtClean="0">
                <a:solidFill>
                  <a:schemeClr val="tx1"/>
                </a:solidFill>
                <a:latin typeface="+mn-lt"/>
                <a:ea typeface="+mn-ea"/>
                <a:cs typeface="+mn-cs"/>
              </a:rPr>
              <a:t>δολάριο </a:t>
            </a:r>
            <a:r>
              <a:rPr lang="el-GR" sz="1200" b="0" i="0" u="none" strike="noStrike" kern="1200" baseline="0" dirty="0">
                <a:solidFill>
                  <a:schemeClr val="tx1"/>
                </a:solidFill>
                <a:latin typeface="+mn-lt"/>
                <a:ea typeface="+mn-ea"/>
                <a:cs typeface="+mn-cs"/>
              </a:rPr>
              <a:t>του επόμενου έτους </a:t>
            </a:r>
            <a:r>
              <a:rPr lang="el-GR" sz="1200" b="0" i="0" u="none" strike="noStrike" kern="1200" baseline="0" dirty="0" smtClean="0">
                <a:solidFill>
                  <a:schemeClr val="tx1"/>
                </a:solidFill>
                <a:latin typeface="+mn-lt"/>
                <a:ea typeface="+mn-ea"/>
                <a:cs typeface="+mn-cs"/>
              </a:rPr>
              <a:t>επί (</a:t>
            </a:r>
            <a:r>
              <a:rPr lang="en-US" sz="1200" kern="1200" dirty="0" smtClean="0">
                <a:solidFill>
                  <a:schemeClr val="tx1"/>
                </a:solidFill>
                <a:effectLst/>
                <a:latin typeface="+mn-lt"/>
                <a:ea typeface="+mn-ea"/>
                <a:cs typeface="+mn-cs"/>
              </a:rPr>
              <a:t>1</a:t>
            </a:r>
            <a:r>
              <a:rPr lang="el-GR" sz="1200"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i</a:t>
            </a:r>
            <a:r>
              <a:rPr lang="en-US" sz="1200" kern="1200" baseline="-25000" dirty="0" smtClean="0">
                <a:solidFill>
                  <a:schemeClr val="tx1"/>
                </a:solidFill>
                <a:effectLst/>
                <a:latin typeface="+mn-lt"/>
                <a:ea typeface="+mn-ea"/>
                <a:cs typeface="+mn-cs"/>
              </a:rPr>
              <a:t>t</a:t>
            </a:r>
            <a:r>
              <a:rPr lang="el-GR" sz="1200" b="0" i="0" u="none" strike="noStrike" kern="1200" baseline="0" dirty="0" smtClean="0">
                <a:solidFill>
                  <a:schemeClr val="tx1"/>
                </a:solidFill>
                <a:latin typeface="+mn-lt"/>
                <a:ea typeface="+mn-ea"/>
                <a:cs typeface="+mn-cs"/>
              </a:rPr>
              <a:t>) σε </a:t>
            </a:r>
            <a:r>
              <a:rPr lang="el-GR" sz="1200" b="0" i="0" u="none" strike="noStrike" kern="1200" baseline="0" dirty="0">
                <a:solidFill>
                  <a:schemeClr val="tx1"/>
                </a:solidFill>
                <a:latin typeface="+mn-lt"/>
                <a:ea typeface="+mn-ea"/>
                <a:cs typeface="+mn-cs"/>
              </a:rPr>
              <a:t>2 χρόνια από </a:t>
            </a:r>
            <a:r>
              <a:rPr lang="el-GR" sz="1200" b="0" i="0" u="none" strike="noStrike" kern="1200" baseline="0" dirty="0" smtClean="0">
                <a:solidFill>
                  <a:schemeClr val="tx1"/>
                </a:solidFill>
                <a:latin typeface="+mn-lt"/>
                <a:ea typeface="+mn-ea"/>
                <a:cs typeface="+mn-cs"/>
              </a:rPr>
              <a:t>τώρα, δηλαδή (</a:t>
            </a:r>
            <a:r>
              <a:rPr lang="en-US" sz="1200" kern="1200" dirty="0" smtClean="0">
                <a:solidFill>
                  <a:schemeClr val="tx1"/>
                </a:solidFill>
                <a:effectLst/>
                <a:latin typeface="+mn-lt"/>
                <a:ea typeface="+mn-ea"/>
                <a:cs typeface="+mn-cs"/>
              </a:rPr>
              <a:t>1</a:t>
            </a:r>
            <a:r>
              <a:rPr lang="el-GR" sz="1200"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i</a:t>
            </a:r>
            <a:r>
              <a:rPr lang="en-US" sz="1200" kern="1200" baseline="-25000" dirty="0" smtClean="0">
                <a:solidFill>
                  <a:schemeClr val="tx1"/>
                </a:solidFill>
                <a:effectLst/>
                <a:latin typeface="+mn-lt"/>
                <a:ea typeface="+mn-ea"/>
                <a:cs typeface="+mn-cs"/>
              </a:rPr>
              <a:t>t</a:t>
            </a:r>
            <a:r>
              <a:rPr lang="el-GR" sz="1200" b="0" i="0" u="none" strike="noStrike" kern="1200" baseline="0" dirty="0" smtClean="0">
                <a:solidFill>
                  <a:schemeClr val="tx1"/>
                </a:solidFill>
                <a:latin typeface="+mn-lt"/>
                <a:ea typeface="+mn-ea"/>
                <a:cs typeface="+mn-cs"/>
              </a:rPr>
              <a:t>) (</a:t>
            </a:r>
            <a:r>
              <a:rPr lang="en-US" sz="1200" kern="1200" dirty="0" smtClean="0">
                <a:solidFill>
                  <a:schemeClr val="tx1"/>
                </a:solidFill>
                <a:effectLst/>
                <a:latin typeface="+mn-lt"/>
                <a:ea typeface="+mn-ea"/>
                <a:cs typeface="+mn-cs"/>
              </a:rPr>
              <a:t>1</a:t>
            </a:r>
            <a:r>
              <a:rPr lang="el-GR" sz="1200"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i</a:t>
            </a:r>
            <a:r>
              <a:rPr lang="en-US" sz="1200" kern="1200" baseline="-25000" dirty="0" smtClean="0">
                <a:solidFill>
                  <a:schemeClr val="tx1"/>
                </a:solidFill>
                <a:effectLst/>
                <a:latin typeface="+mn-lt"/>
                <a:ea typeface="+mn-ea"/>
                <a:cs typeface="+mn-cs"/>
              </a:rPr>
              <a:t>t</a:t>
            </a:r>
            <a:r>
              <a:rPr lang="el-GR" sz="1200" kern="1200" baseline="-25000" dirty="0" smtClean="0">
                <a:solidFill>
                  <a:schemeClr val="tx1"/>
                </a:solidFill>
                <a:effectLst/>
                <a:latin typeface="+mn-lt"/>
                <a:ea typeface="+mn-ea"/>
                <a:cs typeface="+mn-cs"/>
              </a:rPr>
              <a:t>+1</a:t>
            </a:r>
            <a:r>
              <a:rPr lang="el-GR" sz="1200" b="0" i="0" u="none" strike="noStrike" kern="1200" baseline="0" dirty="0" smtClean="0">
                <a:solidFill>
                  <a:schemeClr val="tx1"/>
                </a:solidFill>
                <a:latin typeface="+mn-lt"/>
                <a:ea typeface="+mn-ea"/>
                <a:cs typeface="+mn-cs"/>
              </a:rPr>
              <a:t>).</a:t>
            </a:r>
            <a:r>
              <a:rPr lang="en-US" sz="1200" b="0" i="0" u="none" strike="noStrike" kern="1200" baseline="0" dirty="0" smtClean="0">
                <a:solidFill>
                  <a:schemeClr val="tx1"/>
                </a:solidFill>
                <a:latin typeface="+mn-lt"/>
                <a:ea typeface="+mn-ea"/>
                <a:cs typeface="+mn-cs"/>
              </a:rPr>
              <a:t> </a:t>
            </a:r>
            <a:endParaRPr lang="en-US"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6</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Πώς υπολογίζουμε την αναμενόμενη παρούσα αξία προεξόφλησης όταν οι μελλοντικές πληρωμές και τα επιτόκια είναι αβέβαια; Βασικά με τον ίδιο τρόπο όπως πριν, αλλά αντικαθιστώντας τις γνωστές μελλοντικές πληρωμές και τα γνωστά επιτόκια με αναμενόμενες μελλοντικές πληρωμές και αναμενόμενα επιτόκια.</a:t>
            </a:r>
            <a:r>
              <a:rPr lang="en-US" sz="1200" b="0" i="0" u="none" strike="noStrike" kern="1200" baseline="0" dirty="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7</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Ας υποθέσουμε ότι αντ' αυτού θέλουμε να υπολογίσουμε την παρούσα αξία μιας ακολουθίας πραγματικών </a:t>
            </a:r>
            <a:r>
              <a:rPr lang="el-GR" sz="1200" b="0" i="0" u="none" strike="noStrike" kern="1200" baseline="0" dirty="0" smtClean="0">
                <a:solidFill>
                  <a:schemeClr val="tx1"/>
                </a:solidFill>
                <a:latin typeface="+mn-lt"/>
                <a:ea typeface="+mn-ea"/>
                <a:cs typeface="+mn-cs"/>
              </a:rPr>
              <a:t>πληρωμών — δηλαδή </a:t>
            </a:r>
            <a:r>
              <a:rPr lang="el-GR" sz="1200" b="0" i="0" u="none" strike="noStrike" kern="1200" baseline="0" dirty="0">
                <a:solidFill>
                  <a:schemeClr val="tx1"/>
                </a:solidFill>
                <a:latin typeface="+mn-lt"/>
                <a:ea typeface="+mn-ea"/>
                <a:cs typeface="+mn-cs"/>
              </a:rPr>
              <a:t>πληρωμές σε όρους ενός καλαθιού αγαθών και όχι σε όρους δολαρίων. Ακολουθώντας την ίδια λογική όπως πριν, πρέπει να χρησιμοποιήσουμε τα σωστά επιτόκια για αυτήν την περίπτωση, δηλαδή τα επιτόκια ως προς το καλάθι των </a:t>
            </a:r>
            <a:r>
              <a:rPr lang="el-GR" sz="1200" b="0" i="0" u="none" strike="noStrike" kern="1200" baseline="0" dirty="0" smtClean="0">
                <a:solidFill>
                  <a:schemeClr val="tx1"/>
                </a:solidFill>
                <a:latin typeface="+mn-lt"/>
                <a:ea typeface="+mn-ea"/>
                <a:cs typeface="+mn-cs"/>
              </a:rPr>
              <a:t>αγαθών — πραγματικά </a:t>
            </a:r>
            <a:r>
              <a:rPr lang="el-GR" sz="1200" b="0" i="0" u="none" strike="noStrike" kern="1200" baseline="0" dirty="0">
                <a:solidFill>
                  <a:schemeClr val="tx1"/>
                </a:solidFill>
                <a:latin typeface="+mn-lt"/>
                <a:ea typeface="+mn-ea"/>
                <a:cs typeface="+mn-cs"/>
              </a:rPr>
              <a:t>επιτόκια. Συγκεκριμένα, μπορούμε να γράψουμε την παρούσα αξία μιας ακολουθίας πραγματικών πληρωμών ως Εξίσωση 14.3.</a:t>
            </a:r>
            <a:r>
              <a:rPr lang="en-US" sz="1200" b="0" i="0" u="none" strike="noStrike" kern="1200" baseline="0" dirty="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8</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Οι δύο τρόποι δίνουν την ίδια απάντηση. Χρειαζόμαστε και τους δύο τύπους; </a:t>
            </a:r>
            <a:r>
              <a:rPr lang="el-GR" sz="1200" b="0" i="0" u="none" strike="noStrike" kern="1200" baseline="0" dirty="0" err="1">
                <a:solidFill>
                  <a:schemeClr val="tx1"/>
                </a:solidFill>
                <a:latin typeface="+mn-lt"/>
                <a:ea typeface="+mn-ea"/>
                <a:cs typeface="+mn-cs"/>
              </a:rPr>
              <a:t>Ναί</a:t>
            </a:r>
            <a:r>
              <a:rPr lang="el-GR" sz="1200" b="0" i="0" u="none" strike="noStrike" kern="1200" baseline="0" dirty="0">
                <a:solidFill>
                  <a:schemeClr val="tx1"/>
                </a:solidFill>
                <a:latin typeface="+mn-lt"/>
                <a:ea typeface="+mn-ea"/>
                <a:cs typeface="+mn-cs"/>
              </a:rPr>
              <a:t>. Το ποιος είναι πιο χρήσιμος εξαρτάται από το πλαίσιο.</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9</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TextBox 8"/>
          <p:cNvSpPr txBox="1"/>
          <p:nvPr userDrawn="1"/>
        </p:nvSpPr>
        <p:spPr>
          <a:xfrm>
            <a:off x="1533525" y="6374626"/>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dirty="0">
                <a:latin typeface="Verdana" panose="020B0604030504040204" pitchFamily="34" charset="0"/>
              </a:rPr>
              <a:t>Copyright © 2020 by Pearson Education, Inc. All Rights Reserved</a:t>
            </a:r>
          </a:p>
        </p:txBody>
      </p:sp>
      <p:pic>
        <p:nvPicPr>
          <p:cNvPr id="11" name="Picture 10" descr="Pearson Logo"/>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8382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47675" y="3048000"/>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5" name="Content Placeholder 4"/>
          <p:cNvSpPr>
            <a:spLocks noGrp="1"/>
          </p:cNvSpPr>
          <p:nvPr>
            <p:ph sz="quarter" idx="14"/>
          </p:nvPr>
        </p:nvSpPr>
        <p:spPr>
          <a:xfrm>
            <a:off x="457200" y="4495800"/>
            <a:ext cx="8153400" cy="685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9" name="Picture Placeholder 8"/>
          <p:cNvSpPr>
            <a:spLocks noGrp="1"/>
          </p:cNvSpPr>
          <p:nvPr>
            <p:ph type="pic" sz="quarter" idx="15"/>
          </p:nvPr>
        </p:nvSpPr>
        <p:spPr>
          <a:xfrm>
            <a:off x="533400" y="5486400"/>
            <a:ext cx="7848600" cy="609600"/>
          </a:xfrm>
        </p:spPr>
        <p:txBody>
          <a:bodyPr/>
          <a:lstStyle/>
          <a:p>
            <a:endParaRPr lang="en-IN"/>
          </a:p>
        </p:txBody>
      </p:sp>
    </p:spTree>
    <p:extLst>
      <p:ext uri="{BB962C8B-B14F-4D97-AF65-F5344CB8AC3E}">
        <p14:creationId xmlns="" xmlns:p14="http://schemas.microsoft.com/office/powerpoint/2010/main" val="2058026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8382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47675" y="2771775"/>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5" name="Content Placeholder 4"/>
          <p:cNvSpPr>
            <a:spLocks noGrp="1"/>
          </p:cNvSpPr>
          <p:nvPr>
            <p:ph sz="quarter" idx="14"/>
          </p:nvPr>
        </p:nvSpPr>
        <p:spPr>
          <a:xfrm>
            <a:off x="457200" y="3686175"/>
            <a:ext cx="8153400" cy="685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9" name="Content Placeholder 8"/>
          <p:cNvSpPr>
            <a:spLocks noGrp="1"/>
          </p:cNvSpPr>
          <p:nvPr>
            <p:ph sz="quarter" idx="15"/>
          </p:nvPr>
        </p:nvSpPr>
        <p:spPr>
          <a:xfrm>
            <a:off x="457200" y="5029200"/>
            <a:ext cx="8153400" cy="76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10" name="Picture Placeholder 9"/>
          <p:cNvSpPr>
            <a:spLocks noGrp="1"/>
          </p:cNvSpPr>
          <p:nvPr>
            <p:ph type="pic" sz="quarter" idx="16"/>
          </p:nvPr>
        </p:nvSpPr>
        <p:spPr>
          <a:xfrm>
            <a:off x="457200" y="5638800"/>
            <a:ext cx="8305800" cy="533400"/>
          </a:xfrm>
        </p:spPr>
        <p:txBody>
          <a:bodyPr/>
          <a:lstStyle/>
          <a:p>
            <a:endParaRPr lang="en-IN"/>
          </a:p>
        </p:txBody>
      </p:sp>
    </p:spTree>
    <p:extLst>
      <p:ext uri="{BB962C8B-B14F-4D97-AF65-F5344CB8AC3E}">
        <p14:creationId xmlns="" xmlns:p14="http://schemas.microsoft.com/office/powerpoint/2010/main" val="18363517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Content Placeholder 2"/>
          <p:cNvSpPr>
            <a:spLocks noGrp="1"/>
          </p:cNvSpPr>
          <p:nvPr>
            <p:ph idx="14"/>
          </p:nvPr>
        </p:nvSpPr>
        <p:spPr>
          <a:xfrm>
            <a:off x="609600" y="41148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 xmlns:p14="http://schemas.microsoft.com/office/powerpoint/2010/main" val="31837902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37547041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18551265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5/22/2022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7" name="TextBox 6"/>
          <p:cNvSpPr txBox="1"/>
          <p:nvPr userDrawn="1"/>
        </p:nvSpPr>
        <p:spPr>
          <a:xfrm>
            <a:off x="1533525" y="6374626"/>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dirty="0">
                <a:latin typeface="Verdana" panose="020B0604030504040204" pitchFamily="34" charset="0"/>
              </a:rPr>
              <a:t>Copyright © 2020 by Pearson Education, Inc. All Rights Reserved</a:t>
            </a:r>
          </a:p>
        </p:txBody>
      </p:sp>
      <p:pic>
        <p:nvPicPr>
          <p:cNvPr id="11" name="Picture 10" descr="Pearson Logo"/>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 xmlns:p14="http://schemas.microsoft.com/office/powerpoint/2010/main" val="37111366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3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solidFill>
                <a:prstClr val="black"/>
              </a:solidFill>
            </a:endParaRPr>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5/22/2022</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12" name="Picture 11" descr="Pearson Logo"/>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
        <p:nvSpPr>
          <p:cNvPr id="14" name="Content Placeholder 16"/>
          <p:cNvSpPr>
            <a:spLocks noGrp="1"/>
          </p:cNvSpPr>
          <p:nvPr>
            <p:ph sz="quarter" idx="19" hasCustomPrompt="1"/>
          </p:nvPr>
        </p:nvSpPr>
        <p:spPr>
          <a:xfrm>
            <a:off x="2906049" y="6416475"/>
            <a:ext cx="5943600" cy="184666"/>
          </a:xfrm>
          <a:prstGeom prst="rect">
            <a:avLst/>
          </a:prstGeom>
        </p:spPr>
        <p:txBody>
          <a:bodyPr wrap="square" lIns="0" tIns="0" rIns="0" bIns="0">
            <a:spAutoFit/>
          </a:bodyPr>
          <a:lstStyle>
            <a:lvl1pPr marL="0" indent="0" eaLnBrk="1" fontAlgn="auto" hangingPunct="1">
              <a:spcBef>
                <a:spcPts val="0"/>
              </a:spcBef>
              <a:spcAft>
                <a:spcPts val="0"/>
              </a:spcAft>
              <a:buNone/>
              <a:defRPr sz="1200">
                <a:latin typeface="Verdana" panose="020B0604030504040204" pitchFamily="34" charset="0"/>
                <a:ea typeface="Verdana" panose="020B0604030504040204" pitchFamily="34" charset="0"/>
                <a:cs typeface="Verdana" panose="020B0604030504040204" pitchFamily="34" charset="0"/>
              </a:defRPr>
            </a:lvl1pPr>
            <a:lvl2pPr marL="457200" indent="0">
              <a:buNone/>
              <a:defRPr sz="1200">
                <a:latin typeface="Verdana" panose="020B0604030504040204" pitchFamily="34" charset="0"/>
                <a:ea typeface="Verdana" panose="020B0604030504040204" pitchFamily="34" charset="0"/>
                <a:cs typeface="Verdana" panose="020B0604030504040204" pitchFamily="34" charset="0"/>
              </a:defRPr>
            </a:lvl2pPr>
            <a:lvl3pPr marL="914400" indent="0">
              <a:buNone/>
              <a:defRPr sz="1200">
                <a:latin typeface="Verdana" panose="020B0604030504040204" pitchFamily="34" charset="0"/>
                <a:ea typeface="Verdana" panose="020B0604030504040204" pitchFamily="34" charset="0"/>
                <a:cs typeface="Verdana" panose="020B0604030504040204" pitchFamily="34" charset="0"/>
              </a:defRPr>
            </a:lvl3pPr>
            <a:lvl4pPr marL="1371600" indent="0">
              <a:buNone/>
              <a:defRPr sz="1200">
                <a:latin typeface="Verdana" panose="020B0604030504040204" pitchFamily="34" charset="0"/>
                <a:ea typeface="Verdana" panose="020B0604030504040204" pitchFamily="34" charset="0"/>
                <a:cs typeface="Verdana" panose="020B0604030504040204" pitchFamily="34" charset="0"/>
              </a:defRPr>
            </a:lvl4pPr>
            <a:lvl5pPr marL="1828800" indent="0">
              <a:buNone/>
              <a:defRPr sz="1200">
                <a:latin typeface="Verdana" panose="020B0604030504040204" pitchFamily="34" charset="0"/>
                <a:ea typeface="Verdana" panose="020B0604030504040204" pitchFamily="34" charset="0"/>
                <a:cs typeface="Verdana" panose="020B0604030504040204" pitchFamily="34" charset="0"/>
              </a:defRPr>
            </a:lvl5pPr>
          </a:lstStyle>
          <a:p>
            <a:pPr eaLnBrk="1" fontAlgn="auto" hangingPunct="1">
              <a:spcBef>
                <a:spcPts val="0"/>
              </a:spcBef>
              <a:spcAft>
                <a:spcPts val="0"/>
              </a:spcAft>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a:t>
            </a:r>
            <a:r>
              <a:rPr lang="en-IN" sz="1200" dirty="0">
                <a:latin typeface="Verdana" panose="020B0604030504040204" pitchFamily="34" charset="0"/>
                <a:ea typeface="Verdana" panose="020B0604030504040204" pitchFamily="34" charset="0"/>
                <a:cs typeface="Verdana" panose="020B0604030504040204" pitchFamily="34" charset="0"/>
              </a:rPr>
              <a:t>2021, 2017, 2013</a:t>
            </a:r>
            <a:r>
              <a:rPr lang="en-US" altLang="en-US" sz="1200" dirty="0">
                <a:latin typeface="Verdana" panose="020B0604030504040204" pitchFamily="34" charset="0"/>
                <a:ea typeface="Verdana" panose="020B0604030504040204" pitchFamily="34" charset="0"/>
                <a:cs typeface="Verdana" panose="020B0604030504040204" pitchFamily="34" charset="0"/>
              </a:rPr>
              <a:t> Pearson Education, Inc. All Rights Reserved</a:t>
            </a:r>
          </a:p>
        </p:txBody>
      </p:sp>
      <p:sp>
        <p:nvSpPr>
          <p:cNvPr id="3" name="Picture Placeholder 2"/>
          <p:cNvSpPr>
            <a:spLocks noGrp="1"/>
          </p:cNvSpPr>
          <p:nvPr>
            <p:ph type="pic" sz="quarter" idx="20"/>
          </p:nvPr>
        </p:nvSpPr>
        <p:spPr>
          <a:xfrm>
            <a:off x="762000" y="2057400"/>
            <a:ext cx="3429000" cy="3657600"/>
          </a:xfrm>
        </p:spPr>
        <p:txBody>
          <a:bodyPr/>
          <a:lstStyle/>
          <a:p>
            <a:endParaRPr lang="en-IN"/>
          </a:p>
        </p:txBody>
      </p:sp>
    </p:spTree>
    <p:extLst>
      <p:ext uri="{BB962C8B-B14F-4D97-AF65-F5344CB8AC3E}">
        <p14:creationId xmlns="" xmlns:p14="http://schemas.microsoft.com/office/powerpoint/2010/main" val="26054625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8382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47675" y="3048000"/>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5" name="Content Placeholder 4"/>
          <p:cNvSpPr>
            <a:spLocks noGrp="1"/>
          </p:cNvSpPr>
          <p:nvPr>
            <p:ph sz="quarter" idx="14"/>
          </p:nvPr>
        </p:nvSpPr>
        <p:spPr>
          <a:xfrm>
            <a:off x="457200" y="4495800"/>
            <a:ext cx="8153400" cy="685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Tree>
    <p:extLst>
      <p:ext uri="{BB962C8B-B14F-4D97-AF65-F5344CB8AC3E}">
        <p14:creationId xmlns="" xmlns:p14="http://schemas.microsoft.com/office/powerpoint/2010/main" val="2079082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5/22/2022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 xmlns:p14="http://schemas.microsoft.com/office/powerpoint/2010/main" val="2981062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5/22/2022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sz="3600">
                <a:latin typeface="+mj-lt"/>
              </a:defRPr>
            </a:lvl1p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5/22/2022</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27520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5/22/2022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12" name="TextBox 11"/>
          <p:cNvSpPr txBox="1"/>
          <p:nvPr userDrawn="1"/>
        </p:nvSpPr>
        <p:spPr>
          <a:xfrm>
            <a:off x="1533525" y="6374626"/>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dirty="0">
                <a:latin typeface="Verdana" panose="020B0604030504040204" pitchFamily="34" charset="0"/>
              </a:rPr>
              <a:t>Copyright © 2020 by Pearson Education, Inc. All Rights Reserved</a:t>
            </a:r>
          </a:p>
        </p:txBody>
      </p:sp>
      <p:pic>
        <p:nvPicPr>
          <p:cNvPr id="13" name="Picture 12" descr="Pearson Logo"/>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 xmlns:p14="http://schemas.microsoft.com/office/powerpoint/2010/main" val="220379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2362201"/>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Content Placeholder 2"/>
          <p:cNvSpPr>
            <a:spLocks noGrp="1"/>
          </p:cNvSpPr>
          <p:nvPr>
            <p:ph idx="14"/>
          </p:nvPr>
        </p:nvSpPr>
        <p:spPr>
          <a:xfrm>
            <a:off x="457200" y="3048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5"/>
          </p:nvPr>
        </p:nvSpPr>
        <p:spPr>
          <a:xfrm>
            <a:off x="457200" y="3810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idx="16"/>
          </p:nvPr>
        </p:nvSpPr>
        <p:spPr>
          <a:xfrm>
            <a:off x="457200" y="4648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p:cNvSpPr>
            <a:spLocks noGrp="1"/>
          </p:cNvSpPr>
          <p:nvPr>
            <p:ph idx="17"/>
          </p:nvPr>
        </p:nvSpPr>
        <p:spPr>
          <a:xfrm>
            <a:off x="609600" y="4800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 xmlns:p14="http://schemas.microsoft.com/office/powerpoint/2010/main" val="315479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2362201"/>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Content Placeholder 2"/>
          <p:cNvSpPr>
            <a:spLocks noGrp="1"/>
          </p:cNvSpPr>
          <p:nvPr>
            <p:ph idx="14"/>
          </p:nvPr>
        </p:nvSpPr>
        <p:spPr>
          <a:xfrm>
            <a:off x="457200" y="3048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5"/>
          </p:nvPr>
        </p:nvSpPr>
        <p:spPr>
          <a:xfrm>
            <a:off x="457200" y="3810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idx="16"/>
          </p:nvPr>
        </p:nvSpPr>
        <p:spPr>
          <a:xfrm>
            <a:off x="457200" y="4648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p:cNvSpPr>
            <a:spLocks noGrp="1"/>
          </p:cNvSpPr>
          <p:nvPr>
            <p:ph idx="17"/>
          </p:nvPr>
        </p:nvSpPr>
        <p:spPr>
          <a:xfrm>
            <a:off x="609600" y="4800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
          <p:cNvSpPr>
            <a:spLocks noGrp="1"/>
          </p:cNvSpPr>
          <p:nvPr>
            <p:ph idx="18"/>
          </p:nvPr>
        </p:nvSpPr>
        <p:spPr>
          <a:xfrm>
            <a:off x="762000" y="4953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p:cNvSpPr>
            <a:spLocks noGrp="1"/>
          </p:cNvSpPr>
          <p:nvPr>
            <p:ph idx="19"/>
          </p:nvPr>
        </p:nvSpPr>
        <p:spPr>
          <a:xfrm>
            <a:off x="914400" y="51054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2"/>
          <p:cNvSpPr>
            <a:spLocks noGrp="1"/>
          </p:cNvSpPr>
          <p:nvPr>
            <p:ph idx="20"/>
          </p:nvPr>
        </p:nvSpPr>
        <p:spPr>
          <a:xfrm>
            <a:off x="1066800" y="52578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2"/>
          <p:cNvSpPr>
            <a:spLocks noGrp="1"/>
          </p:cNvSpPr>
          <p:nvPr>
            <p:ph idx="21"/>
          </p:nvPr>
        </p:nvSpPr>
        <p:spPr>
          <a:xfrm>
            <a:off x="1219200" y="5410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2"/>
          <p:cNvSpPr>
            <a:spLocks noGrp="1"/>
          </p:cNvSpPr>
          <p:nvPr>
            <p:ph idx="22"/>
          </p:nvPr>
        </p:nvSpPr>
        <p:spPr>
          <a:xfrm>
            <a:off x="1371600" y="5562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2"/>
          <p:cNvSpPr>
            <a:spLocks noGrp="1"/>
          </p:cNvSpPr>
          <p:nvPr>
            <p:ph idx="23"/>
          </p:nvPr>
        </p:nvSpPr>
        <p:spPr>
          <a:xfrm>
            <a:off x="1524000" y="5715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 xmlns:p14="http://schemas.microsoft.com/office/powerpoint/2010/main" val="1225967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2302139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sp>
        <p:nvSpPr>
          <p:cNvPr id="9" name="TextBox 8"/>
          <p:cNvSpPr txBox="1"/>
          <p:nvPr userDrawn="1"/>
        </p:nvSpPr>
        <p:spPr>
          <a:xfrm>
            <a:off x="1532389" y="6378267"/>
            <a:ext cx="7162800" cy="276999"/>
          </a:xfrm>
          <a:prstGeom prst="rect">
            <a:avLst/>
          </a:prstGeom>
          <a:noFill/>
        </p:spPr>
        <p:txBody>
          <a:bodyPr wrap="square" rtlCol="0">
            <a:spAutoFit/>
          </a:bodyPr>
          <a:lstStyle/>
          <a:p>
            <a:pPr algn="r"/>
            <a:r>
              <a:rPr lang="en-IN" sz="1200" dirty="0">
                <a:latin typeface="Verdana" panose="020B0604030504040204" pitchFamily="34" charset="0"/>
                <a:ea typeface="Verdana" panose="020B0604030504040204" pitchFamily="34" charset="0"/>
                <a:cs typeface="Verdana" panose="020B0604030504040204" pitchFamily="34" charset="0"/>
              </a:rPr>
              <a:t>Copyright © 2021, 2017, 2013 Pearson Education, Inc. All Rights Reserved</a:t>
            </a:r>
          </a:p>
        </p:txBody>
      </p:sp>
      <p:pic>
        <p:nvPicPr>
          <p:cNvPr id="10" name="Picture 9" descr="Pearson Logo"/>
          <p:cNvPicPr>
            <a:picLocks noChangeAspect="1"/>
          </p:cNvPicPr>
          <p:nvPr userDrawn="1"/>
        </p:nvPicPr>
        <p:blipFill>
          <a:blip r:embed="rId19"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62" r:id="rId8"/>
    <p:sldLayoutId id="2147483661" r:id="rId9"/>
    <p:sldLayoutId id="2147483665" r:id="rId10"/>
    <p:sldLayoutId id="2147483666" r:id="rId11"/>
    <p:sldLayoutId id="2147483663" r:id="rId12"/>
    <p:sldLayoutId id="2147483651" r:id="rId13"/>
    <p:sldLayoutId id="2147483654" r:id="rId14"/>
    <p:sldLayoutId id="2147483655" r:id="rId15"/>
    <p:sldLayoutId id="2147483668" r:id="rId16"/>
    <p:sldLayoutId id="2147483669" r:id="rId17"/>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9.xml"/><Relationship Id="rId4" Type="http://schemas.openxmlformats.org/officeDocument/2006/relationships/image" Target="../media/image11.png"/></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8.xml"/><Relationship Id="rId1" Type="http://schemas.openxmlformats.org/officeDocument/2006/relationships/slideLayout" Target="../slideLayouts/slideLayout9.xml"/><Relationship Id="rId4" Type="http://schemas.openxmlformats.org/officeDocument/2006/relationships/image" Target="../media/image14.png"/></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9.xml"/><Relationship Id="rId1" Type="http://schemas.openxmlformats.org/officeDocument/2006/relationships/slideLayout" Target="../slideLayouts/slideLayout10.xml"/><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0.xml"/><Relationship Id="rId1" Type="http://schemas.openxmlformats.org/officeDocument/2006/relationships/slideLayout" Target="../slideLayouts/slideLayout10.xml"/><Relationship Id="rId4" Type="http://schemas.openxmlformats.org/officeDocument/2006/relationships/image" Target="../media/image18.png"/></Relationships>
</file>

<file path=ppt/slides/_rels/slide2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1.xml"/><Relationship Id="rId1" Type="http://schemas.openxmlformats.org/officeDocument/2006/relationships/slideLayout" Target="../slideLayouts/slideLayout10.xml"/><Relationship Id="rId4" Type="http://schemas.openxmlformats.org/officeDocument/2006/relationships/image" Target="../media/image20.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5.xml"/><Relationship Id="rId1" Type="http://schemas.openxmlformats.org/officeDocument/2006/relationships/slideLayout" Target="../slideLayouts/slideLayout9.xml"/><Relationship Id="rId4" Type="http://schemas.openxmlformats.org/officeDocument/2006/relationships/image" Target="../media/image24.png"/></Relationships>
</file>

<file path=ppt/slides/_rels/slide2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26.xml"/><Relationship Id="rId1" Type="http://schemas.openxmlformats.org/officeDocument/2006/relationships/slideLayout" Target="../slideLayouts/slideLayout9.xml"/><Relationship Id="rId4" Type="http://schemas.openxmlformats.org/officeDocument/2006/relationships/image" Target="../media/image26.png"/></Relationships>
</file>

<file path=ppt/slides/_rels/slide2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28.xm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29.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33.xml"/><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34.xml"/><Relationship Id="rId1" Type="http://schemas.openxmlformats.org/officeDocument/2006/relationships/slideLayout" Target="../slideLayouts/slideLayout10.xml"/><Relationship Id="rId4" Type="http://schemas.openxmlformats.org/officeDocument/2006/relationships/image" Target="../media/image32.png"/></Relationships>
</file>

<file path=ppt/slides/_rels/slide35.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image" Target="../media/image3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6725" y="82022"/>
            <a:ext cx="8229600" cy="557174"/>
          </a:xfrm>
        </p:spPr>
        <p:txBody>
          <a:bodyPr>
            <a:noAutofit/>
          </a:bodyPr>
          <a:lstStyle/>
          <a:p>
            <a:r>
              <a:rPr lang="el-GR" sz="3600" dirty="0">
                <a:latin typeface="+mj-lt"/>
              </a:rPr>
              <a:t>Μακροοικονομική</a:t>
            </a:r>
            <a:endParaRPr lang="en-IN" sz="3600" dirty="0">
              <a:latin typeface="+mj-lt"/>
            </a:endParaRPr>
          </a:p>
        </p:txBody>
      </p:sp>
      <p:sp>
        <p:nvSpPr>
          <p:cNvPr id="3" name="Text Placeholder 2"/>
          <p:cNvSpPr>
            <a:spLocks noGrp="1"/>
          </p:cNvSpPr>
          <p:nvPr>
            <p:ph type="body" sz="quarter" idx="13"/>
          </p:nvPr>
        </p:nvSpPr>
        <p:spPr>
          <a:xfrm>
            <a:off x="457200" y="762000"/>
            <a:ext cx="8229600" cy="381000"/>
          </a:xfrm>
        </p:spPr>
        <p:txBody>
          <a:bodyPr>
            <a:noAutofit/>
          </a:bodyPr>
          <a:lstStyle/>
          <a:p>
            <a:r>
              <a:rPr lang="el-GR" dirty="0" smtClean="0"/>
              <a:t>Όγδοη </a:t>
            </a:r>
            <a:r>
              <a:rPr lang="el-GR" dirty="0"/>
              <a:t>έκδοση</a:t>
            </a:r>
            <a:endParaRPr lang="en-US" dirty="0"/>
          </a:p>
        </p:txBody>
      </p:sp>
      <p:sp>
        <p:nvSpPr>
          <p:cNvPr id="10" name="Text Placeholder 1">
            <a:extLst>
              <a:ext uri="{FF2B5EF4-FFF2-40B4-BE49-F238E27FC236}">
                <a16:creationId xmlns="" xmlns:a16="http://schemas.microsoft.com/office/drawing/2014/main" id="{B90BF7CC-C13E-4975-9A72-17609AD86A49}"/>
              </a:ext>
            </a:extLst>
          </p:cNvPr>
          <p:cNvSpPr>
            <a:spLocks noGrp="1"/>
          </p:cNvSpPr>
          <p:nvPr>
            <p:ph type="body" sz="quarter" idx="4294967295"/>
          </p:nvPr>
        </p:nvSpPr>
        <p:spPr>
          <a:xfrm>
            <a:off x="4581525" y="2828925"/>
            <a:ext cx="4114800" cy="558800"/>
          </a:xfrm>
        </p:spPr>
        <p:txBody>
          <a:bodyPr wrap="square">
            <a:noAutofit/>
          </a:bodyPr>
          <a:lstStyle/>
          <a:p>
            <a:pPr marL="0" indent="0" algn="ctr">
              <a:buNone/>
            </a:pPr>
            <a:r>
              <a:rPr lang="el-GR" sz="3200" dirty="0" smtClean="0">
                <a:solidFill>
                  <a:schemeClr val="tx1"/>
                </a:solidFill>
              </a:rPr>
              <a:t>Κεφάλαιο</a:t>
            </a:r>
            <a:r>
              <a:rPr lang="en-US" sz="3200" dirty="0" smtClean="0">
                <a:solidFill>
                  <a:schemeClr val="tx1"/>
                </a:solidFill>
              </a:rPr>
              <a:t> </a:t>
            </a:r>
            <a:r>
              <a:rPr lang="en-US" sz="3200" dirty="0">
                <a:solidFill>
                  <a:schemeClr val="tx1"/>
                </a:solidFill>
              </a:rPr>
              <a:t>14</a:t>
            </a:r>
          </a:p>
        </p:txBody>
      </p:sp>
      <p:sp>
        <p:nvSpPr>
          <p:cNvPr id="4" name="Text Placeholder 3"/>
          <p:cNvSpPr>
            <a:spLocks noGrp="1"/>
          </p:cNvSpPr>
          <p:nvPr>
            <p:ph type="body" sz="quarter" idx="14"/>
          </p:nvPr>
        </p:nvSpPr>
        <p:spPr>
          <a:xfrm>
            <a:off x="4572000" y="3495675"/>
            <a:ext cx="4114800" cy="466725"/>
          </a:xfrm>
        </p:spPr>
        <p:txBody>
          <a:bodyPr vert="horz" wrap="square" lIns="0" tIns="0" rIns="0" bIns="0" rtlCol="0" anchor="ctr">
            <a:noAutofit/>
          </a:bodyPr>
          <a:lstStyle/>
          <a:p>
            <a:pPr algn="ctr"/>
            <a:r>
              <a:rPr lang="el-GR" sz="2000" dirty="0">
                <a:ea typeface="ヒラギノ角ゴ Pro W3" pitchFamily="-84" charset="-128"/>
              </a:rPr>
              <a:t>Χρηματοοικονομικές Αγορές και Προσδοκίες</a:t>
            </a:r>
            <a:endParaRPr lang="en-US" sz="2000" dirty="0">
              <a:latin typeface="Times New Roman" panose="02020603050405020304" pitchFamily="18" charset="0"/>
              <a:cs typeface="Times New Roman" panose="02020603050405020304" pitchFamily="18" charset="0"/>
            </a:endParaRPr>
          </a:p>
        </p:txBody>
      </p:sp>
      <p:pic>
        <p:nvPicPr>
          <p:cNvPr id="12" name="Picture Placeholder 11" descr="Front Cover: Macroeconomics, Eighth Edition by Olivier Blanchard">
            <a:extLst>
              <a:ext uri="{FF2B5EF4-FFF2-40B4-BE49-F238E27FC236}">
                <a16:creationId xmlns="" xmlns:a16="http://schemas.microsoft.com/office/drawing/2014/main" id="{4B7C0549-CC8A-406F-AE51-9FCA19C1137C}"/>
              </a:ext>
            </a:extLst>
          </p:cNvPr>
          <p:cNvPicPr>
            <a:picLocks noGrp="1" noChangeAspect="1"/>
          </p:cNvPicPr>
          <p:nvPr>
            <p:ph type="pic" sz="quarter" idx="20"/>
          </p:nvPr>
        </p:nvPicPr>
        <p:blipFill>
          <a:blip r:embed="rId3" cstate="print">
            <a:extLst>
              <a:ext uri="{28A0092B-C50C-407E-A947-70E740481C1C}">
                <a14:useLocalDpi xmlns="" xmlns:a14="http://schemas.microsoft.com/office/drawing/2010/main" val="0"/>
              </a:ext>
            </a:extLst>
          </a:blip>
          <a:stretch>
            <a:fillRect/>
          </a:stretch>
        </p:blipFill>
        <p:spPr>
          <a:xfrm>
            <a:off x="457200" y="1268227"/>
            <a:ext cx="4037479" cy="5046848"/>
          </a:xfrm>
          <a:prstGeom prst="rect">
            <a:avLst/>
          </a:prstGeom>
        </p:spPr>
      </p:pic>
      <p:sp>
        <p:nvSpPr>
          <p:cNvPr id="9" name="Text Placeholder 1">
            <a:extLst>
              <a:ext uri="{FF2B5EF4-FFF2-40B4-BE49-F238E27FC236}">
                <a16:creationId xmlns="" xmlns:a16="http://schemas.microsoft.com/office/drawing/2014/main" id="{B90BF7CC-C13E-4975-9A72-17609AD86A49}"/>
              </a:ext>
            </a:extLst>
          </p:cNvPr>
          <p:cNvSpPr>
            <a:spLocks noGrp="1"/>
          </p:cNvSpPr>
          <p:nvPr>
            <p:ph type="body" sz="quarter" idx="4294967295"/>
          </p:nvPr>
        </p:nvSpPr>
        <p:spPr>
          <a:xfrm>
            <a:off x="2819400" y="6410324"/>
            <a:ext cx="5943600" cy="219075"/>
          </a:xfrm>
        </p:spPr>
        <p:txBody>
          <a:bodyPr wrap="square">
            <a:noAutofit/>
          </a:bodyPr>
          <a:lstStyle/>
          <a:p>
            <a:pPr marL="0" indent="0">
              <a:spcBef>
                <a:spcPts val="0"/>
              </a:spcBef>
              <a:buNone/>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a:t>
            </a:r>
            <a:r>
              <a:rPr lang="en-IN" sz="1200" dirty="0">
                <a:latin typeface="Verdana" panose="020B0604030504040204" pitchFamily="34" charset="0"/>
                <a:ea typeface="Verdana" panose="020B0604030504040204" pitchFamily="34" charset="0"/>
                <a:cs typeface="Verdana" panose="020B0604030504040204" pitchFamily="34" charset="0"/>
              </a:rPr>
              <a:t>2021, 2017, 2013</a:t>
            </a:r>
            <a:r>
              <a:rPr lang="en-US" altLang="en-US" sz="1200" dirty="0">
                <a:latin typeface="Verdana" panose="020B0604030504040204" pitchFamily="34" charset="0"/>
                <a:ea typeface="Verdana" panose="020B0604030504040204" pitchFamily="34" charset="0"/>
                <a:cs typeface="Verdana" panose="020B0604030504040204" pitchFamily="34" charset="0"/>
              </a:rPr>
              <a:t> Pearson Education, Inc. All Rights Reserved</a:t>
            </a:r>
          </a:p>
        </p:txBody>
      </p:sp>
      <p:sp>
        <p:nvSpPr>
          <p:cNvPr id="8" name="TextBox 9"/>
          <p:cNvSpPr txBox="1"/>
          <p:nvPr/>
        </p:nvSpPr>
        <p:spPr>
          <a:xfrm>
            <a:off x="5333992" y="4419600"/>
            <a:ext cx="2971808" cy="57573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1000" dirty="0">
                <a:solidFill>
                  <a:schemeClr val="bg1"/>
                </a:solidFill>
              </a:rPr>
              <a:t>Slide in this Presentation Contain Hyperlinks. JAWS users should be able to get a list of links by using INSERT+F7</a:t>
            </a:r>
          </a:p>
        </p:txBody>
      </p:sp>
    </p:spTree>
    <p:extLst>
      <p:ext uri="{BB962C8B-B14F-4D97-AF65-F5344CB8AC3E}">
        <p14:creationId xmlns="" xmlns:p14="http://schemas.microsoft.com/office/powerpoint/2010/main" val="511230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30887"/>
          </a:xfrm>
        </p:spPr>
        <p:txBody>
          <a:bodyPr wrap="square">
            <a:spAutoFit/>
          </a:bodyPr>
          <a:lstStyle/>
          <a:p>
            <a:r>
              <a:rPr lang="en-US" sz="2800" dirty="0">
                <a:latin typeface="+mj-lt"/>
              </a:rPr>
              <a:t>14.2 </a:t>
            </a:r>
            <a:r>
              <a:rPr lang="el-GR" sz="2800" dirty="0">
                <a:latin typeface="+mj-lt"/>
              </a:rPr>
              <a:t>Τιμές και Αποδόσεις Ομολόγων</a:t>
            </a:r>
            <a:r>
              <a:rPr lang="en-US" sz="2800" dirty="0">
                <a:latin typeface="+mj-lt"/>
              </a:rPr>
              <a:t> </a:t>
            </a:r>
            <a:r>
              <a:rPr lang="en-US" sz="2800" dirty="0" smtClean="0">
                <a:latin typeface="+mj-lt"/>
              </a:rPr>
              <a:t>(</a:t>
            </a:r>
            <a:r>
              <a:rPr lang="en-US" sz="2800" dirty="0">
                <a:latin typeface="+mj-lt"/>
              </a:rPr>
              <a:t>1 </a:t>
            </a:r>
            <a:r>
              <a:rPr lang="el-GR" sz="2800" dirty="0">
                <a:latin typeface="+mj-lt"/>
              </a:rPr>
              <a:t>από</a:t>
            </a:r>
            <a:r>
              <a:rPr lang="en-US" sz="2800" dirty="0">
                <a:latin typeface="+mj-lt"/>
              </a:rPr>
              <a:t> 9)</a:t>
            </a:r>
            <a:endParaRPr lang="en-US" sz="2800" dirty="0"/>
          </a:p>
        </p:txBody>
      </p:sp>
      <p:sp>
        <p:nvSpPr>
          <p:cNvPr id="3" name="Content Placeholder 2"/>
          <p:cNvSpPr>
            <a:spLocks noGrp="1"/>
          </p:cNvSpPr>
          <p:nvPr>
            <p:ph idx="1"/>
          </p:nvPr>
        </p:nvSpPr>
        <p:spPr>
          <a:xfrm>
            <a:off x="457200" y="1371600"/>
            <a:ext cx="8229600" cy="3200876"/>
          </a:xfrm>
        </p:spPr>
        <p:txBody>
          <a:bodyPr wrap="square">
            <a:spAutoFit/>
          </a:bodyPr>
          <a:lstStyle/>
          <a:p>
            <a:r>
              <a:rPr lang="el-GR" sz="2200" dirty="0" smtClean="0">
                <a:solidFill>
                  <a:srgbClr val="000000"/>
                </a:solidFill>
                <a:effectLst/>
                <a:ea typeface="Times New Roman" panose="02020603050405020304" pitchFamily="18" charset="0"/>
                <a:cs typeface="Arial" panose="020B0604020202020204" pitchFamily="34" charset="0"/>
                <a:sym typeface="Symbol" panose="05050102010706020507" pitchFamily="18" charset="2"/>
              </a:rPr>
              <a:t>Τα ομόλογα διαφέρουν σε δυο βασικές διαστάσεις:</a:t>
            </a:r>
            <a:endParaRPr lang="en-US" sz="2200" dirty="0">
              <a:effectLst/>
              <a:ea typeface="Times New Roman" panose="02020603050405020304" pitchFamily="18" charset="0"/>
              <a:cs typeface="Times New Roman" panose="02020603050405020304" pitchFamily="18" charset="0"/>
            </a:endParaRPr>
          </a:p>
          <a:p>
            <a:pPr lvl="1"/>
            <a:r>
              <a:rPr lang="el-GR" sz="2200" dirty="0" smtClean="0">
                <a:solidFill>
                  <a:srgbClr val="000000"/>
                </a:solidFill>
                <a:effectLst/>
                <a:ea typeface="Times New Roman" panose="02020603050405020304" pitchFamily="18" charset="0"/>
                <a:cs typeface="Arial" panose="020B0604020202020204" pitchFamily="34" charset="0"/>
                <a:sym typeface="Symbol" panose="05050102010706020507" pitchFamily="18" charset="2"/>
              </a:rPr>
              <a:t>Λήξη</a:t>
            </a:r>
            <a:r>
              <a:rPr lang="el-GR" sz="2200" dirty="0" smtClean="0">
                <a:solidFill>
                  <a:srgbClr val="000000"/>
                </a:solidFill>
                <a:effectLst/>
                <a:ea typeface="Times New Roman" panose="02020603050405020304" pitchFamily="18" charset="0"/>
              </a:rPr>
              <a:t>, ο χρόνος για τον οποίο το ομόλογο υπόσχεται να καταβάλει πληρωμές στον κάτοχο του ομολόγου. </a:t>
            </a:r>
            <a:endParaRPr lang="en-US" sz="2200" dirty="0">
              <a:ea typeface="ヒラギノ角ゴ Pro W3" pitchFamily="-84" charset="-128"/>
            </a:endParaRPr>
          </a:p>
          <a:p>
            <a:pPr lvl="1"/>
            <a:r>
              <a:rPr lang="el-GR" sz="2200" dirty="0" smtClean="0">
                <a:solidFill>
                  <a:srgbClr val="000000"/>
                </a:solidFill>
                <a:effectLst/>
                <a:ea typeface="Times New Roman" panose="02020603050405020304" pitchFamily="18" charset="0"/>
                <a:cs typeface="Arial" panose="020B0604020202020204" pitchFamily="34" charset="0"/>
                <a:sym typeface="Symbol" panose="05050102010706020507" pitchFamily="18" charset="2"/>
              </a:rPr>
              <a:t>Κίνδυνος: </a:t>
            </a:r>
            <a:r>
              <a:rPr lang="el-GR" sz="2200" dirty="0" smtClean="0">
                <a:solidFill>
                  <a:srgbClr val="000000"/>
                </a:solidFill>
                <a:effectLst/>
                <a:ea typeface="Times New Roman" panose="02020603050405020304" pitchFamily="18" charset="0"/>
                <a:cs typeface="Times New Roman" panose="02020603050405020304" pitchFamily="18" charset="0"/>
              </a:rPr>
              <a:t>(</a:t>
            </a:r>
            <a:r>
              <a:rPr lang="el-GR" sz="2200" dirty="0">
                <a:solidFill>
                  <a:srgbClr val="000000"/>
                </a:solidFill>
                <a:effectLst/>
                <a:ea typeface="Times New Roman" panose="02020603050405020304" pitchFamily="18" charset="0"/>
                <a:cs typeface="Times New Roman" panose="02020603050405020304" pitchFamily="18" charset="0"/>
              </a:rPr>
              <a:t>1) </a:t>
            </a:r>
            <a:r>
              <a:rPr lang="el-GR" sz="2200" dirty="0" smtClean="0">
                <a:solidFill>
                  <a:srgbClr val="000000"/>
                </a:solidFill>
                <a:ea typeface="Times New Roman" panose="02020603050405020304" pitchFamily="18" charset="0"/>
                <a:cs typeface="Arial" panose="020B0604020202020204" pitchFamily="34" charset="0"/>
                <a:sym typeface="Symbol" panose="05050102010706020507" pitchFamily="18" charset="2"/>
              </a:rPr>
              <a:t>Κίνδυνος μη καταβολής οφειλής, ο κίνδυνος ότι ο εκδότης του ομολόγου δεν θα αποδώσει το πλήρες ποσό που υποσχέθηκε με το ομόλογο. </a:t>
            </a:r>
            <a:r>
              <a:rPr lang="el-GR" sz="2200" dirty="0" smtClean="0">
                <a:solidFill>
                  <a:srgbClr val="000000"/>
                </a:solidFill>
                <a:effectLst/>
                <a:ea typeface="Times New Roman" panose="02020603050405020304" pitchFamily="18" charset="0"/>
                <a:cs typeface="Times New Roman" panose="02020603050405020304" pitchFamily="18" charset="0"/>
              </a:rPr>
              <a:t>(</a:t>
            </a:r>
            <a:r>
              <a:rPr lang="el-GR" sz="2200" dirty="0">
                <a:solidFill>
                  <a:srgbClr val="000000"/>
                </a:solidFill>
                <a:effectLst/>
                <a:ea typeface="Times New Roman" panose="02020603050405020304" pitchFamily="18" charset="0"/>
                <a:cs typeface="Times New Roman" panose="02020603050405020304" pitchFamily="18" charset="0"/>
              </a:rPr>
              <a:t>2) </a:t>
            </a:r>
            <a:r>
              <a:rPr lang="el-GR" sz="2200" dirty="0" smtClean="0">
                <a:solidFill>
                  <a:srgbClr val="000000"/>
                </a:solidFill>
                <a:effectLst/>
                <a:ea typeface="Times New Roman" panose="02020603050405020304" pitchFamily="18" charset="0"/>
                <a:cs typeface="Times New Roman" panose="02020603050405020304" pitchFamily="18" charset="0"/>
              </a:rPr>
              <a:t>Κίνδυνος </a:t>
            </a:r>
            <a:r>
              <a:rPr lang="el-GR" sz="2200" dirty="0">
                <a:solidFill>
                  <a:srgbClr val="000000"/>
                </a:solidFill>
                <a:effectLst/>
                <a:ea typeface="Times New Roman" panose="02020603050405020304" pitchFamily="18" charset="0"/>
                <a:cs typeface="Times New Roman" panose="02020603050405020304" pitchFamily="18" charset="0"/>
              </a:rPr>
              <a:t>τιμής, η αβεβαιότητα αναφορικά με την τιμή στην οποία θα μπορείτε να πουλήσετε το ομόλογο στο μέλλον, αν θέλετε να το πουλήσετε πριν τη λήξη του</a:t>
            </a:r>
            <a:r>
              <a:rPr lang="el-GR" sz="2200" dirty="0" smtClean="0">
                <a:solidFill>
                  <a:srgbClr val="000000"/>
                </a:solidFill>
                <a:effectLst/>
                <a:ea typeface="Times New Roman" panose="02020603050405020304" pitchFamily="18" charset="0"/>
                <a:cs typeface="Times New Roman" panose="02020603050405020304" pitchFamily="18" charset="0"/>
              </a:rPr>
              <a:t>.</a:t>
            </a:r>
            <a:endParaRPr lang="en-US" sz="2200" dirty="0">
              <a:ea typeface="ヒラギノ角ゴ Pro W3" pitchFamily="-84" charset="-128"/>
            </a:endParaRPr>
          </a:p>
        </p:txBody>
      </p:sp>
    </p:spTree>
    <p:extLst>
      <p:ext uri="{BB962C8B-B14F-4D97-AF65-F5344CB8AC3E}">
        <p14:creationId xmlns="" xmlns:p14="http://schemas.microsoft.com/office/powerpoint/2010/main" val="3643414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30887"/>
          </a:xfrm>
        </p:spPr>
        <p:txBody>
          <a:bodyPr wrap="square">
            <a:spAutoFit/>
          </a:bodyPr>
          <a:lstStyle/>
          <a:p>
            <a:r>
              <a:rPr lang="en-US" sz="2800" dirty="0">
                <a:latin typeface="+mj-lt"/>
              </a:rPr>
              <a:t>14.2 </a:t>
            </a:r>
            <a:r>
              <a:rPr lang="el-GR" sz="2800" dirty="0">
                <a:latin typeface="+mj-lt"/>
              </a:rPr>
              <a:t>Τιμές και Αποδόσεις Ομολόγων</a:t>
            </a:r>
            <a:r>
              <a:rPr lang="en-US" sz="2800" dirty="0">
                <a:latin typeface="+mj-lt"/>
              </a:rPr>
              <a:t> </a:t>
            </a:r>
            <a:r>
              <a:rPr lang="en-US" sz="2800" dirty="0" smtClean="0">
                <a:latin typeface="+mj-lt"/>
              </a:rPr>
              <a:t>(</a:t>
            </a:r>
            <a:r>
              <a:rPr lang="el-GR" sz="2800" dirty="0">
                <a:latin typeface="+mj-lt"/>
              </a:rPr>
              <a:t>2</a:t>
            </a:r>
            <a:r>
              <a:rPr lang="en-US" sz="2800" dirty="0">
                <a:latin typeface="+mj-lt"/>
              </a:rPr>
              <a:t> </a:t>
            </a:r>
            <a:r>
              <a:rPr lang="el-GR" sz="2800" dirty="0">
                <a:latin typeface="+mj-lt"/>
              </a:rPr>
              <a:t>από</a:t>
            </a:r>
            <a:r>
              <a:rPr lang="en-US" sz="2800" dirty="0">
                <a:latin typeface="+mj-lt"/>
              </a:rPr>
              <a:t> 9) </a:t>
            </a:r>
            <a:endParaRPr lang="en-US" sz="2800" dirty="0"/>
          </a:p>
        </p:txBody>
      </p:sp>
      <p:sp>
        <p:nvSpPr>
          <p:cNvPr id="3" name="Content Placeholder 2"/>
          <p:cNvSpPr>
            <a:spLocks noGrp="1"/>
          </p:cNvSpPr>
          <p:nvPr>
            <p:ph idx="1"/>
          </p:nvPr>
        </p:nvSpPr>
        <p:spPr>
          <a:xfrm>
            <a:off x="457200" y="1371600"/>
            <a:ext cx="8229600" cy="3285515"/>
          </a:xfrm>
        </p:spPr>
        <p:txBody>
          <a:bodyPr wrap="square">
            <a:spAutoFit/>
          </a:bodyPr>
          <a:lstStyle/>
          <a:p>
            <a:r>
              <a:rPr lang="el-GR" sz="2200" b="1" dirty="0">
                <a:ea typeface="ヒラギノ角ゴ Pro W3" pitchFamily="-84" charset="-128"/>
              </a:rPr>
              <a:t>Απόδοση ως τη λήξη ή απόδοση</a:t>
            </a:r>
            <a:r>
              <a:rPr lang="en-US" sz="2200" dirty="0">
                <a:ea typeface="ヒラギノ角ゴ Pro W3" pitchFamily="-84" charset="-128"/>
              </a:rPr>
              <a:t>: </a:t>
            </a:r>
            <a:r>
              <a:rPr lang="el-GR" sz="2200" dirty="0">
                <a:ea typeface="ヒラギノ角ゴ Pro W3" pitchFamily="-84" charset="-128"/>
              </a:rPr>
              <a:t>Τα επιτόκια που σχετίζονται με ομόλογα διαφορετικής διάρκειας</a:t>
            </a:r>
          </a:p>
          <a:p>
            <a:r>
              <a:rPr lang="el-GR" sz="2200" b="1" dirty="0">
                <a:ea typeface="ヒラギノ角ゴ Pro W3" pitchFamily="-84" charset="-128"/>
              </a:rPr>
              <a:t>Βραχυπρόθεσμα επιτόκια</a:t>
            </a:r>
            <a:r>
              <a:rPr lang="el-GR" sz="2200" dirty="0">
                <a:ea typeface="ヒラギノ角ゴ Pro W3" pitchFamily="-84" charset="-128"/>
              </a:rPr>
              <a:t>: Οι αποδόσεις των ομολόγων με μικρή διάρκεια, συνήθως ένα έτος ή λιγότερο</a:t>
            </a:r>
          </a:p>
          <a:p>
            <a:r>
              <a:rPr lang="el-GR" sz="2200" b="1" dirty="0">
                <a:ea typeface="ヒラギノ角ゴ Pro W3" pitchFamily="-84" charset="-128"/>
              </a:rPr>
              <a:t>Μακροπρόθεσμα επιτόκια</a:t>
            </a:r>
            <a:r>
              <a:rPr lang="el-GR" sz="2200" dirty="0">
                <a:ea typeface="ヒラギノ角ゴ Pro W3" pitchFamily="-84" charset="-128"/>
              </a:rPr>
              <a:t>: Οι αποδόσεις των ομολόγων με διάρκεια μεγαλύτερη του έτους</a:t>
            </a:r>
          </a:p>
          <a:p>
            <a:r>
              <a:rPr lang="el-GR" sz="2200" b="1" dirty="0">
                <a:ea typeface="ヒラギノ角ゴ Pro W3" pitchFamily="-84" charset="-128"/>
              </a:rPr>
              <a:t>Χρονική διάρθρωση ή καμπύλη απόδοσης</a:t>
            </a:r>
            <a:r>
              <a:rPr lang="el-GR" sz="2200" dirty="0">
                <a:ea typeface="ヒラギノ角ゴ Pro W3" pitchFamily="-84" charset="-128"/>
              </a:rPr>
              <a:t>: Η σχέση μεταξύ λήξης και απόδοσης</a:t>
            </a:r>
            <a:endParaRPr lang="en-US" sz="2200" dirty="0">
              <a:ea typeface="ヒラギノ角ゴ Pro W3" pitchFamily="-84" charset="-128"/>
            </a:endParaRPr>
          </a:p>
        </p:txBody>
      </p:sp>
    </p:spTree>
    <p:extLst>
      <p:ext uri="{BB962C8B-B14F-4D97-AF65-F5344CB8AC3E}">
        <p14:creationId xmlns="" xmlns:p14="http://schemas.microsoft.com/office/powerpoint/2010/main" val="1427018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390831"/>
          </a:xfrm>
        </p:spPr>
        <p:txBody>
          <a:bodyPr wrap="square">
            <a:noAutofit/>
          </a:bodyPr>
          <a:lstStyle/>
          <a:p>
            <a:r>
              <a:rPr lang="en-US" sz="2800" dirty="0">
                <a:latin typeface="+mj-lt"/>
              </a:rPr>
              <a:t>14.2 </a:t>
            </a:r>
            <a:r>
              <a:rPr lang="el-GR" sz="2800" dirty="0">
                <a:latin typeface="+mj-lt"/>
              </a:rPr>
              <a:t>Τιμές και Αποδόσεις Ομολόγων</a:t>
            </a:r>
            <a:r>
              <a:rPr lang="en-US" sz="2800" dirty="0">
                <a:latin typeface="+mj-lt"/>
              </a:rPr>
              <a:t> </a:t>
            </a:r>
            <a:r>
              <a:rPr lang="en-US" sz="2800" dirty="0" smtClean="0">
                <a:latin typeface="+mj-lt"/>
              </a:rPr>
              <a:t>(</a:t>
            </a:r>
            <a:r>
              <a:rPr lang="el-GR" sz="2800" dirty="0">
                <a:latin typeface="+mj-lt"/>
              </a:rPr>
              <a:t>3 από</a:t>
            </a:r>
            <a:r>
              <a:rPr lang="en-US" sz="2800" dirty="0">
                <a:latin typeface="+mj-lt"/>
              </a:rPr>
              <a:t> 9) </a:t>
            </a:r>
            <a:endParaRPr lang="en-US" sz="2800" dirty="0"/>
          </a:p>
        </p:txBody>
      </p:sp>
      <p:sp>
        <p:nvSpPr>
          <p:cNvPr id="3" name="Content Placeholder 2"/>
          <p:cNvSpPr>
            <a:spLocks noGrp="1"/>
          </p:cNvSpPr>
          <p:nvPr>
            <p:ph idx="1"/>
          </p:nvPr>
        </p:nvSpPr>
        <p:spPr>
          <a:xfrm>
            <a:off x="457200" y="914400"/>
            <a:ext cx="8229600" cy="705464"/>
          </a:xfrm>
        </p:spPr>
        <p:txBody>
          <a:bodyPr wrap="square">
            <a:noAutofit/>
          </a:bodyPr>
          <a:lstStyle/>
          <a:p>
            <a:pPr marL="0" marR="191135" indent="0">
              <a:spcAft>
                <a:spcPts val="800"/>
              </a:spcAft>
              <a:buNone/>
            </a:pPr>
            <a:r>
              <a:rPr lang="el-GR" sz="2200" b="1" dirty="0"/>
              <a:t>Απεικόνιση</a:t>
            </a:r>
            <a:r>
              <a:rPr lang="en-US" sz="2200" b="1" dirty="0"/>
              <a:t> 14.2 </a:t>
            </a:r>
            <a:r>
              <a:rPr lang="el-GR" sz="2200" dirty="0" smtClean="0"/>
              <a:t>Καμπύλες απόδοσης των ΗΠΑ, 1</a:t>
            </a:r>
            <a:r>
              <a:rPr lang="el-GR" sz="2200" baseline="30000" dirty="0" smtClean="0"/>
              <a:t>η</a:t>
            </a:r>
            <a:r>
              <a:rPr lang="el-GR" sz="2200" dirty="0" smtClean="0"/>
              <a:t> Νοεμβρίου 2000 και 1</a:t>
            </a:r>
            <a:r>
              <a:rPr lang="el-GR" sz="2200" baseline="30000" dirty="0" smtClean="0"/>
              <a:t>η</a:t>
            </a:r>
            <a:r>
              <a:rPr lang="el-GR" sz="2200" dirty="0" smtClean="0"/>
              <a:t> Ιουλίου 2001</a:t>
            </a:r>
            <a:endParaRPr lang="en-US" sz="2200" dirty="0"/>
          </a:p>
        </p:txBody>
      </p:sp>
      <p:sp>
        <p:nvSpPr>
          <p:cNvPr id="7" name="Content Placeholder 6"/>
          <p:cNvSpPr>
            <a:spLocks noGrp="1"/>
          </p:cNvSpPr>
          <p:nvPr>
            <p:ph sz="quarter" idx="14"/>
          </p:nvPr>
        </p:nvSpPr>
        <p:spPr>
          <a:xfrm>
            <a:off x="457200" y="5953432"/>
            <a:ext cx="8229600" cy="371168"/>
          </a:xfrm>
        </p:spPr>
        <p:txBody>
          <a:bodyPr/>
          <a:lstStyle/>
          <a:p>
            <a:pPr>
              <a:buNone/>
            </a:pPr>
            <a:r>
              <a:rPr lang="el-GR" sz="1200" i="1" dirty="0"/>
              <a:t>Πηγή</a:t>
            </a:r>
            <a:r>
              <a:rPr lang="en-IN" sz="1200" i="1" dirty="0"/>
              <a:t>: </a:t>
            </a:r>
            <a:r>
              <a:rPr lang="en-US" sz="1200" dirty="0"/>
              <a:t>FRED. Series DGS1MO, DGS3MO, DGS6MO, DGS1, DGS2, DGS3, DGS5, DGS7, DGS10, DGS20, DGS30.</a:t>
            </a:r>
            <a:endParaRPr lang="en-IN" sz="1200" dirty="0"/>
          </a:p>
        </p:txBody>
      </p:sp>
      <p:pic>
        <p:nvPicPr>
          <p:cNvPr id="2050" name="Picture 2"/>
          <p:cNvPicPr>
            <a:picLocks noChangeAspect="1" noChangeArrowheads="1"/>
          </p:cNvPicPr>
          <p:nvPr/>
        </p:nvPicPr>
        <p:blipFill>
          <a:blip r:embed="rId3" cstate="print"/>
          <a:srcRect/>
          <a:stretch>
            <a:fillRect/>
          </a:stretch>
        </p:blipFill>
        <p:spPr bwMode="auto">
          <a:xfrm>
            <a:off x="728662" y="1752600"/>
            <a:ext cx="7653338" cy="3678973"/>
          </a:xfrm>
          <a:prstGeom prst="rect">
            <a:avLst/>
          </a:prstGeom>
          <a:noFill/>
          <a:ln w="9525">
            <a:noFill/>
            <a:miter lim="800000"/>
            <a:headEnd/>
            <a:tailEnd/>
          </a:ln>
        </p:spPr>
      </p:pic>
    </p:spTree>
    <p:extLst>
      <p:ext uri="{BB962C8B-B14F-4D97-AF65-F5344CB8AC3E}">
        <p14:creationId xmlns="" xmlns:p14="http://schemas.microsoft.com/office/powerpoint/2010/main" val="29419680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l-GR" sz="2800" dirty="0">
                <a:latin typeface="+mj-lt"/>
                <a:ea typeface="ヒラギノ角ゴ Pro W3" pitchFamily="-84" charset="-128"/>
              </a:rPr>
              <a:t>ΠΛΑΙΣΙΟ ΕΠΙΚΕΝΤΡΩΣΗΣ</a:t>
            </a:r>
            <a:r>
              <a:rPr lang="en-US" sz="2800" dirty="0">
                <a:latin typeface="+mj-lt"/>
                <a:ea typeface="ヒラギノ角ゴ Pro W3" pitchFamily="-84" charset="-128"/>
              </a:rPr>
              <a:t>: </a:t>
            </a:r>
            <a:r>
              <a:rPr lang="el-GR" sz="2800" dirty="0">
                <a:latin typeface="+mj-lt"/>
                <a:ea typeface="ヒラギノ角ゴ Pro W3" pitchFamily="-84" charset="-128"/>
              </a:rPr>
              <a:t>Το Λεξιλόγιο των Αγορών Ομολόγων</a:t>
            </a:r>
            <a:r>
              <a:rPr lang="en-US" sz="2800" dirty="0">
                <a:latin typeface="+mj-lt"/>
                <a:ea typeface="ヒラギノ角ゴ Pro W3" pitchFamily="-84" charset="-128"/>
              </a:rPr>
              <a:t> (1 </a:t>
            </a:r>
            <a:r>
              <a:rPr lang="el-GR" sz="2800" dirty="0">
                <a:latin typeface="+mj-lt"/>
                <a:ea typeface="ヒラギノ角ゴ Pro W3" pitchFamily="-84" charset="-128"/>
              </a:rPr>
              <a:t>από</a:t>
            </a:r>
            <a:r>
              <a:rPr lang="en-US" sz="2800" dirty="0">
                <a:latin typeface="+mj-lt"/>
                <a:ea typeface="ヒラギノ角ゴ Pro W3" pitchFamily="-84" charset="-128"/>
              </a:rPr>
              <a:t> 3)</a:t>
            </a:r>
            <a:endParaRPr lang="en-US" sz="2800" dirty="0">
              <a:latin typeface="+mj-lt"/>
            </a:endParaRPr>
          </a:p>
        </p:txBody>
      </p:sp>
      <p:sp>
        <p:nvSpPr>
          <p:cNvPr id="3" name="Content Placeholder 2"/>
          <p:cNvSpPr>
            <a:spLocks noGrp="1"/>
          </p:cNvSpPr>
          <p:nvPr>
            <p:ph idx="1"/>
          </p:nvPr>
        </p:nvSpPr>
        <p:spPr>
          <a:xfrm>
            <a:off x="457200" y="1373670"/>
            <a:ext cx="8229600" cy="4008790"/>
          </a:xfrm>
        </p:spPr>
        <p:txBody>
          <a:bodyPr wrap="square">
            <a:spAutoFit/>
          </a:bodyPr>
          <a:lstStyle/>
          <a:p>
            <a:r>
              <a:rPr lang="el-GR" sz="2200" b="1" dirty="0">
                <a:ea typeface="ヒラギノ角ゴ Pro W3" pitchFamily="-84" charset="-128"/>
              </a:rPr>
              <a:t>Κρατικά ομόλογα</a:t>
            </a:r>
            <a:r>
              <a:rPr lang="en-US" sz="2200" dirty="0">
                <a:ea typeface="ヒラギノ角ゴ Pro W3" pitchFamily="-84" charset="-128"/>
              </a:rPr>
              <a:t>: </a:t>
            </a:r>
            <a:r>
              <a:rPr lang="el-GR" sz="2200" dirty="0">
                <a:ea typeface="ヒラギノ角ゴ Pro W3" pitchFamily="-84" charset="-128"/>
              </a:rPr>
              <a:t>Ομόλογα που εκδίδονται από το κράτος</a:t>
            </a:r>
            <a:endParaRPr lang="en-US" sz="2200" dirty="0">
              <a:ea typeface="ヒラギノ角ゴ Pro W3" pitchFamily="-84" charset="-128"/>
            </a:endParaRPr>
          </a:p>
          <a:p>
            <a:r>
              <a:rPr lang="el-GR" sz="2200" b="1" dirty="0">
                <a:ea typeface="ヒラギノ角ゴ Pro W3" pitchFamily="-84" charset="-128"/>
              </a:rPr>
              <a:t>Εταιρικά ομόλογα</a:t>
            </a:r>
            <a:r>
              <a:rPr lang="en-US" sz="2200" dirty="0">
                <a:ea typeface="ヒラギノ角ゴ Pro W3" pitchFamily="-84" charset="-128"/>
              </a:rPr>
              <a:t>: </a:t>
            </a:r>
            <a:r>
              <a:rPr lang="el-GR" sz="2200" dirty="0">
                <a:ea typeface="ヒラギノ角ゴ Pro W3" pitchFamily="-84" charset="-128"/>
              </a:rPr>
              <a:t>Ομόλογα που εκδίδονται από επιχειρήσεις</a:t>
            </a:r>
            <a:endParaRPr lang="en-US" sz="2200" dirty="0">
              <a:ea typeface="ヒラギノ角ゴ Pro W3" pitchFamily="-84" charset="-128"/>
            </a:endParaRPr>
          </a:p>
          <a:p>
            <a:r>
              <a:rPr lang="el-GR" sz="2200" b="1" dirty="0">
                <a:ea typeface="ヒラギノ角ゴ Pro W3" pitchFamily="-84" charset="-128"/>
              </a:rPr>
              <a:t>Αξιολόγηση ομολόγων</a:t>
            </a:r>
            <a:r>
              <a:rPr lang="en-US" sz="2200" dirty="0">
                <a:ea typeface="ヒラギノ角ゴ Pro W3" pitchFamily="-84" charset="-128"/>
              </a:rPr>
              <a:t>: </a:t>
            </a:r>
            <a:r>
              <a:rPr lang="el-GR" sz="2200" dirty="0">
                <a:ea typeface="ヒラギノ角ゴ Pro W3" pitchFamily="-84" charset="-128"/>
              </a:rPr>
              <a:t>αξιολόγηση κινδύνου χρεοκοπίας</a:t>
            </a:r>
            <a:endParaRPr lang="en-US" sz="2200" dirty="0">
              <a:ea typeface="ヒラギノ角ゴ Pro W3" pitchFamily="-84" charset="-128"/>
            </a:endParaRPr>
          </a:p>
          <a:p>
            <a:r>
              <a:rPr lang="el-GR" sz="2200" b="1" dirty="0">
                <a:ea typeface="ヒラギノ角ゴ Pro W3" pitchFamily="-84" charset="-128"/>
              </a:rPr>
              <a:t>Ασφάλιστρο κινδύνου:</a:t>
            </a:r>
            <a:r>
              <a:rPr lang="en-US" sz="2200" dirty="0">
                <a:ea typeface="ヒラギノ角ゴ Pro W3" pitchFamily="-84" charset="-128"/>
              </a:rPr>
              <a:t> </a:t>
            </a:r>
            <a:r>
              <a:rPr lang="el-GR" sz="2200" dirty="0">
                <a:ea typeface="ヒラギノ角ゴ Pro W3" pitchFamily="-84" charset="-128"/>
              </a:rPr>
              <a:t>Η διαφορά μεταξύ του επιτοκίου που καταβάλλεται για ένα δεδομένο ομόλογο και του επιτοκίου του ομολόγου με την καλύτερη αξιολόγηση </a:t>
            </a:r>
            <a:endParaRPr lang="en-US" sz="2200" dirty="0">
              <a:ea typeface="ヒラギノ角ゴ Pro W3" pitchFamily="-84" charset="-128"/>
            </a:endParaRPr>
          </a:p>
          <a:p>
            <a:r>
              <a:rPr lang="el-GR" sz="2200" b="1" dirty="0">
                <a:ea typeface="ヒラギノ角ゴ Pro W3" pitchFamily="-84" charset="-128"/>
              </a:rPr>
              <a:t>Επισφαλή ομόλογα</a:t>
            </a:r>
            <a:r>
              <a:rPr lang="en-US" sz="2200" dirty="0">
                <a:ea typeface="ヒラギノ角ゴ Pro W3" pitchFamily="-84" charset="-128"/>
              </a:rPr>
              <a:t>: </a:t>
            </a:r>
            <a:r>
              <a:rPr lang="el-GR" sz="2200" dirty="0">
                <a:ea typeface="ヒラギノ角ゴ Pro W3" pitchFamily="-84" charset="-128"/>
              </a:rPr>
              <a:t>Ομόλογα με υψηλό κίνδυνο χρεοκοπίας</a:t>
            </a:r>
            <a:endParaRPr lang="en-US" sz="2200" dirty="0">
              <a:ea typeface="ヒラギノ角ゴ Pro W3" pitchFamily="-84" charset="-128"/>
            </a:endParaRPr>
          </a:p>
          <a:p>
            <a:r>
              <a:rPr lang="el-GR" sz="2200" b="1" dirty="0">
                <a:ea typeface="ヒラギノ角ゴ Pro W3" pitchFamily="-84" charset="-128"/>
              </a:rPr>
              <a:t>Προεξοφλητικά ομόλογα</a:t>
            </a:r>
            <a:r>
              <a:rPr lang="en-US" sz="2200" dirty="0">
                <a:ea typeface="ヒラギノ角ゴ Pro W3" pitchFamily="-84" charset="-128"/>
              </a:rPr>
              <a:t>: </a:t>
            </a:r>
            <a:r>
              <a:rPr lang="el-GR" sz="2200" dirty="0">
                <a:ea typeface="ヒラギノ角ゴ Pro W3" pitchFamily="-84" charset="-128"/>
              </a:rPr>
              <a:t>Ομόλογα που υπόσχονται μια και μόνη πληρωμή με τη λήξη τους.</a:t>
            </a:r>
            <a:endParaRPr lang="en-US" sz="2200" b="1" dirty="0">
              <a:ea typeface="ヒラギノ角ゴ Pro W3" pitchFamily="-84" charset="-128"/>
            </a:endParaRPr>
          </a:p>
        </p:txBody>
      </p:sp>
    </p:spTree>
    <p:extLst>
      <p:ext uri="{BB962C8B-B14F-4D97-AF65-F5344CB8AC3E}">
        <p14:creationId xmlns="" xmlns:p14="http://schemas.microsoft.com/office/powerpoint/2010/main" val="2852006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l-GR" sz="2800" dirty="0">
                <a:latin typeface="+mj-lt"/>
                <a:ea typeface="ヒラギノ角ゴ Pro W3" pitchFamily="-84" charset="-128"/>
              </a:rPr>
              <a:t>ΠΛΑΙΣΙΟ ΕΠΙΚΕΝΤΡΩΣΗΣ</a:t>
            </a:r>
            <a:r>
              <a:rPr lang="en-US" sz="2800" dirty="0">
                <a:latin typeface="+mj-lt"/>
                <a:ea typeface="ヒラギノ角ゴ Pro W3" pitchFamily="-84" charset="-128"/>
              </a:rPr>
              <a:t>: </a:t>
            </a:r>
            <a:r>
              <a:rPr lang="el-GR" sz="2800" dirty="0">
                <a:latin typeface="+mj-lt"/>
                <a:ea typeface="ヒラギノ角ゴ Pro W3" pitchFamily="-84" charset="-128"/>
              </a:rPr>
              <a:t>Το Λεξιλόγιο των Αγορών Ομολόγων</a:t>
            </a:r>
            <a:r>
              <a:rPr lang="en-US" sz="2800" dirty="0">
                <a:latin typeface="+mj-lt"/>
                <a:ea typeface="ヒラギノ角ゴ Pro W3" pitchFamily="-84" charset="-128"/>
              </a:rPr>
              <a:t> (2 </a:t>
            </a:r>
            <a:r>
              <a:rPr lang="el-GR" sz="2800" dirty="0">
                <a:latin typeface="+mj-lt"/>
                <a:ea typeface="ヒラギノ角ゴ Pro W3" pitchFamily="-84" charset="-128"/>
              </a:rPr>
              <a:t>από</a:t>
            </a:r>
            <a:r>
              <a:rPr lang="en-US" sz="2800" dirty="0">
                <a:latin typeface="+mj-lt"/>
                <a:ea typeface="ヒラギノ角ゴ Pro W3" pitchFamily="-84" charset="-128"/>
              </a:rPr>
              <a:t> 3)</a:t>
            </a:r>
            <a:endParaRPr lang="en-US" sz="2800" dirty="0">
              <a:latin typeface="+mj-lt"/>
            </a:endParaRPr>
          </a:p>
        </p:txBody>
      </p:sp>
      <p:sp>
        <p:nvSpPr>
          <p:cNvPr id="3" name="Content Placeholder 2"/>
          <p:cNvSpPr>
            <a:spLocks noGrp="1"/>
          </p:cNvSpPr>
          <p:nvPr>
            <p:ph idx="1"/>
          </p:nvPr>
        </p:nvSpPr>
        <p:spPr>
          <a:xfrm>
            <a:off x="457200" y="1373670"/>
            <a:ext cx="8229600" cy="4347344"/>
          </a:xfrm>
        </p:spPr>
        <p:txBody>
          <a:bodyPr wrap="square">
            <a:spAutoFit/>
          </a:bodyPr>
          <a:lstStyle/>
          <a:p>
            <a:r>
              <a:rPr lang="el-GR" sz="2200" b="1" dirty="0">
                <a:ea typeface="ヒラギノ角ゴ Pro W3" pitchFamily="-84" charset="-128"/>
              </a:rPr>
              <a:t>Τοκομερίδια: </a:t>
            </a:r>
            <a:r>
              <a:rPr lang="el-GR" sz="2200" dirty="0">
                <a:ea typeface="ヒラギノ角ゴ Pro W3" pitchFamily="-84" charset="-128"/>
              </a:rPr>
              <a:t>Ομόλογα που υπόσχονται πολλαπλές πληρωμές πριν από τη λήξη και μία πληρωμή στη λήξη</a:t>
            </a:r>
          </a:p>
          <a:p>
            <a:r>
              <a:rPr lang="el-GR" sz="2200" b="1" dirty="0">
                <a:ea typeface="ヒラギノ角ゴ Pro W3" pitchFamily="-84" charset="-128"/>
              </a:rPr>
              <a:t>Πληρωμές τοκομεριδίων</a:t>
            </a:r>
            <a:r>
              <a:rPr lang="el-GR" sz="2200" dirty="0">
                <a:ea typeface="ヒラギノ角ゴ Pro W3" pitchFamily="-84" charset="-128"/>
              </a:rPr>
              <a:t>: Οι πληρωμές πριν τη λήξη</a:t>
            </a:r>
          </a:p>
          <a:p>
            <a:r>
              <a:rPr lang="el-GR" sz="2200" b="1" dirty="0">
                <a:ea typeface="ヒラギノ角ゴ Pro W3" pitchFamily="-84" charset="-128"/>
              </a:rPr>
              <a:t>Επιτόκιο τοκομεριδίου</a:t>
            </a:r>
            <a:r>
              <a:rPr lang="el-GR" sz="2200" dirty="0">
                <a:ea typeface="ヒラギノ角ゴ Pro W3" pitchFamily="-84" charset="-128"/>
              </a:rPr>
              <a:t>: Ο λόγος των πληρωμών του τοκομεριδίου προς την ονομαστική αξία</a:t>
            </a:r>
          </a:p>
          <a:p>
            <a:r>
              <a:rPr lang="el-GR" sz="2200" b="1" dirty="0">
                <a:ea typeface="ヒラギノ角ゴ Pro W3" pitchFamily="-84" charset="-128"/>
              </a:rPr>
              <a:t>Τρέχουσα απόδοση</a:t>
            </a:r>
            <a:r>
              <a:rPr lang="el-GR" sz="2200" dirty="0">
                <a:ea typeface="ヒラギノ角ゴ Pro W3" pitchFamily="-84" charset="-128"/>
              </a:rPr>
              <a:t>: Ο λόγος της πληρωμής του τοκομεριδίου προς την τιμή του </a:t>
            </a:r>
          </a:p>
          <a:p>
            <a:r>
              <a:rPr lang="el-GR" sz="2200" b="1" dirty="0">
                <a:ea typeface="ヒラギノ角ゴ Pro W3" pitchFamily="-84" charset="-128"/>
              </a:rPr>
              <a:t>Ζωή</a:t>
            </a:r>
            <a:r>
              <a:rPr lang="el-GR" sz="2200" dirty="0">
                <a:ea typeface="ヒラギノ角ゴ Pro W3" pitchFamily="-84" charset="-128"/>
              </a:rPr>
              <a:t>: Ο χρόνος που απομένει μέχρι τη λήξη του ομολόγου</a:t>
            </a:r>
          </a:p>
          <a:p>
            <a:r>
              <a:rPr lang="el-GR" sz="2200" b="1" dirty="0">
                <a:ea typeface="ヒラギノ角ゴ Pro W3" pitchFamily="-84" charset="-128"/>
              </a:rPr>
              <a:t>Γραμμάτια του Δημοσίου</a:t>
            </a:r>
            <a:r>
              <a:rPr lang="el-GR" sz="2200" dirty="0">
                <a:ea typeface="ヒラギノ角ゴ Pro W3" pitchFamily="-84" charset="-128"/>
              </a:rPr>
              <a:t>: Ομόλογα του Δημοσίου των ΗΠΑ με διάρκεια έως και ένα έτος.</a:t>
            </a:r>
            <a:endParaRPr lang="en-US" sz="2200" b="1" dirty="0">
              <a:ea typeface="ヒラギノ角ゴ Pro W3" pitchFamily="-84" charset="-128"/>
            </a:endParaRPr>
          </a:p>
        </p:txBody>
      </p:sp>
    </p:spTree>
    <p:extLst>
      <p:ext uri="{BB962C8B-B14F-4D97-AF65-F5344CB8AC3E}">
        <p14:creationId xmlns="" xmlns:p14="http://schemas.microsoft.com/office/powerpoint/2010/main" val="8448170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l-GR" sz="2800" dirty="0">
                <a:latin typeface="+mj-lt"/>
                <a:ea typeface="ヒラギノ角ゴ Pro W3" pitchFamily="-84" charset="-128"/>
              </a:rPr>
              <a:t>ΠΛΑΙΣΙΟ ΕΠΙΚΕΝΤΡΩΣΗΣ</a:t>
            </a:r>
            <a:r>
              <a:rPr lang="en-US" sz="2800" dirty="0">
                <a:latin typeface="+mj-lt"/>
                <a:ea typeface="ヒラギノ角ゴ Pro W3" pitchFamily="-84" charset="-128"/>
              </a:rPr>
              <a:t>: </a:t>
            </a:r>
            <a:r>
              <a:rPr lang="el-GR" sz="2800" dirty="0">
                <a:latin typeface="+mj-lt"/>
                <a:ea typeface="ヒラギノ角ゴ Pro W3" pitchFamily="-84" charset="-128"/>
              </a:rPr>
              <a:t>Το Λεξιλόγιο των Αγορών Ομολόγων</a:t>
            </a:r>
            <a:r>
              <a:rPr lang="en-US" sz="2800" dirty="0">
                <a:latin typeface="+mj-lt"/>
                <a:ea typeface="ヒラギノ角ゴ Pro W3" pitchFamily="-84" charset="-128"/>
              </a:rPr>
              <a:t> (</a:t>
            </a:r>
            <a:r>
              <a:rPr lang="el-GR" sz="2800" dirty="0">
                <a:latin typeface="+mj-lt"/>
                <a:ea typeface="ヒラギノ角ゴ Pro W3" pitchFamily="-84" charset="-128"/>
              </a:rPr>
              <a:t>3</a:t>
            </a:r>
            <a:r>
              <a:rPr lang="en-US" sz="2800" dirty="0">
                <a:latin typeface="+mj-lt"/>
                <a:ea typeface="ヒラギノ角ゴ Pro W3" pitchFamily="-84" charset="-128"/>
              </a:rPr>
              <a:t> </a:t>
            </a:r>
            <a:r>
              <a:rPr lang="el-GR" sz="2800" dirty="0">
                <a:latin typeface="+mj-lt"/>
                <a:ea typeface="ヒラギノ角ゴ Pro W3" pitchFamily="-84" charset="-128"/>
              </a:rPr>
              <a:t>από</a:t>
            </a:r>
            <a:r>
              <a:rPr lang="en-US" sz="2800" dirty="0">
                <a:latin typeface="+mj-lt"/>
                <a:ea typeface="ヒラギノ角ゴ Pro W3" pitchFamily="-84" charset="-128"/>
              </a:rPr>
              <a:t> 3)</a:t>
            </a:r>
            <a:endParaRPr lang="en-US" sz="2800" dirty="0">
              <a:latin typeface="+mj-lt"/>
            </a:endParaRPr>
          </a:p>
        </p:txBody>
      </p:sp>
      <p:sp>
        <p:nvSpPr>
          <p:cNvPr id="3" name="Content Placeholder 2"/>
          <p:cNvSpPr>
            <a:spLocks noGrp="1"/>
          </p:cNvSpPr>
          <p:nvPr>
            <p:ph idx="1"/>
          </p:nvPr>
        </p:nvSpPr>
        <p:spPr>
          <a:xfrm>
            <a:off x="457200" y="1373670"/>
            <a:ext cx="8229600" cy="4154984"/>
          </a:xfrm>
        </p:spPr>
        <p:txBody>
          <a:bodyPr wrap="square">
            <a:spAutoFit/>
          </a:bodyPr>
          <a:lstStyle/>
          <a:p>
            <a:r>
              <a:rPr lang="el-GR" sz="2200" b="1" dirty="0">
                <a:ea typeface="ヒラギノ角ゴ Pro W3" pitchFamily="-84" charset="-128"/>
              </a:rPr>
              <a:t>Γραμμάτια του Δημοσίου</a:t>
            </a:r>
            <a:r>
              <a:rPr lang="el-GR" sz="2200" dirty="0">
                <a:ea typeface="ヒラギノ角ゴ Pro W3" pitchFamily="-84" charset="-128"/>
              </a:rPr>
              <a:t>: Ομόλογα του Δημοσίου των ΗΠΑ με διάρκεια από 1 έως 10 έτη</a:t>
            </a:r>
          </a:p>
          <a:p>
            <a:r>
              <a:rPr lang="el-GR" sz="2200" b="1" dirty="0">
                <a:ea typeface="ヒラギノ角ゴ Pro W3" pitchFamily="-84" charset="-128"/>
              </a:rPr>
              <a:t>Δημόσια ομόλογα</a:t>
            </a:r>
            <a:r>
              <a:rPr lang="el-GR" sz="2200" dirty="0">
                <a:ea typeface="ヒラギノ角ゴ Pro W3" pitchFamily="-84" charset="-128"/>
              </a:rPr>
              <a:t>: κρατικά ομόλογα των ΗΠΑ με διάρκεια 10 ή περισσότερων ετών</a:t>
            </a:r>
          </a:p>
          <a:p>
            <a:r>
              <a:rPr lang="el-GR" sz="2200" b="1" dirty="0">
                <a:ea typeface="ヒラギノ角ゴ Pro W3" pitchFamily="-84" charset="-128"/>
              </a:rPr>
              <a:t>Προθεσμιακό ασφάλιστρο</a:t>
            </a:r>
            <a:r>
              <a:rPr lang="el-GR" sz="2200" dirty="0">
                <a:ea typeface="ヒラギノ角ゴ Pro W3" pitchFamily="-84" charset="-128"/>
              </a:rPr>
              <a:t>: Το ασφάλιστρο που σχετίζεται με μεγαλύτερες προθεσμίες</a:t>
            </a:r>
          </a:p>
          <a:p>
            <a:r>
              <a:rPr lang="el-GR" sz="2200" b="1" dirty="0" err="1">
                <a:ea typeface="ヒラギノ角ゴ Pro W3" pitchFamily="-84" charset="-128"/>
              </a:rPr>
              <a:t>Τιμαριθμοποιημένα</a:t>
            </a:r>
            <a:r>
              <a:rPr lang="el-GR" sz="2200" b="1" dirty="0">
                <a:ea typeface="ヒラギノ角ゴ Pro W3" pitchFamily="-84" charset="-128"/>
              </a:rPr>
              <a:t> ομόλογα</a:t>
            </a:r>
            <a:r>
              <a:rPr lang="el-GR" sz="2200" dirty="0">
                <a:ea typeface="ヒラギノ角ゴ Pro W3" pitchFamily="-84" charset="-128"/>
              </a:rPr>
              <a:t>: Ομόλογα που υπόσχονται πληρωμές προσαρμοσμένες για τον πληθωρισμό</a:t>
            </a:r>
          </a:p>
          <a:p>
            <a:r>
              <a:rPr lang="el-GR" sz="2200" b="1" dirty="0">
                <a:ea typeface="ヒラギノ角ゴ Pro W3" pitchFamily="-84" charset="-128"/>
              </a:rPr>
              <a:t>Αντιπληθωριστικά ομόλογα: </a:t>
            </a:r>
            <a:r>
              <a:rPr lang="el-GR" sz="2200" dirty="0" err="1">
                <a:ea typeface="ヒラギノ角ゴ Pro W3" pitchFamily="-84" charset="-128"/>
              </a:rPr>
              <a:t>Τιμαριθμοποιημένα</a:t>
            </a:r>
            <a:r>
              <a:rPr lang="el-GR" sz="2200" dirty="0">
                <a:ea typeface="ヒラギノ角ゴ Pro W3" pitchFamily="-84" charset="-128"/>
              </a:rPr>
              <a:t> ομόλογα που εισήχθησαν στις Ηνωμένες Πολιτείες το 1997.</a:t>
            </a:r>
            <a:endParaRPr lang="en-US" sz="2200" dirty="0">
              <a:ea typeface="ヒラギノ角ゴ Pro W3" pitchFamily="-84" charset="-128"/>
            </a:endParaRPr>
          </a:p>
        </p:txBody>
      </p:sp>
    </p:spTree>
    <p:extLst>
      <p:ext uri="{BB962C8B-B14F-4D97-AF65-F5344CB8AC3E}">
        <p14:creationId xmlns="" xmlns:p14="http://schemas.microsoft.com/office/powerpoint/2010/main" val="9134892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30887"/>
          </a:xfrm>
        </p:spPr>
        <p:txBody>
          <a:bodyPr wrap="square">
            <a:spAutoFit/>
          </a:bodyPr>
          <a:lstStyle/>
          <a:p>
            <a:r>
              <a:rPr lang="en-US" sz="2800" dirty="0">
                <a:latin typeface="+mj-lt"/>
              </a:rPr>
              <a:t>14.2 </a:t>
            </a:r>
            <a:r>
              <a:rPr lang="el-GR" sz="2800" dirty="0">
                <a:latin typeface="+mj-lt"/>
              </a:rPr>
              <a:t>Τιμές και Αποδόσεις Ομολόγων</a:t>
            </a:r>
            <a:r>
              <a:rPr lang="en-US" sz="2800" dirty="0">
                <a:latin typeface="+mj-lt"/>
              </a:rPr>
              <a:t> </a:t>
            </a:r>
            <a:r>
              <a:rPr lang="en-US" sz="2800" dirty="0" smtClean="0">
                <a:latin typeface="+mj-lt"/>
              </a:rPr>
              <a:t>(</a:t>
            </a:r>
            <a:r>
              <a:rPr lang="en-US" sz="2800" dirty="0">
                <a:latin typeface="+mj-lt"/>
              </a:rPr>
              <a:t>4 </a:t>
            </a:r>
            <a:r>
              <a:rPr lang="el-GR" sz="2800" dirty="0">
                <a:latin typeface="+mj-lt"/>
              </a:rPr>
              <a:t>από</a:t>
            </a:r>
            <a:r>
              <a:rPr lang="en-US" sz="2800" dirty="0">
                <a:latin typeface="+mj-lt"/>
              </a:rPr>
              <a:t> 9)</a:t>
            </a:r>
            <a:endParaRPr lang="en-US" sz="2800" dirty="0"/>
          </a:p>
        </p:txBody>
      </p:sp>
      <p:sp>
        <p:nvSpPr>
          <p:cNvPr id="3" name="Content Placeholder 2"/>
          <p:cNvSpPr>
            <a:spLocks noGrp="1"/>
          </p:cNvSpPr>
          <p:nvPr>
            <p:ph idx="1"/>
          </p:nvPr>
        </p:nvSpPr>
        <p:spPr>
          <a:xfrm>
            <a:off x="457200" y="1356956"/>
            <a:ext cx="8229600" cy="677108"/>
          </a:xfrm>
        </p:spPr>
        <p:txBody>
          <a:bodyPr wrap="square">
            <a:spAutoFit/>
          </a:bodyPr>
          <a:lstStyle/>
          <a:p>
            <a:r>
              <a:rPr lang="el-GR" sz="2200" dirty="0">
                <a:ea typeface="ヒラギノ角ゴ Pro W3" pitchFamily="-84" charset="-128"/>
              </a:rPr>
              <a:t>Η τιμή ενός ετήσιου ομόλογου που υπόσχεται να πληρώσει</a:t>
            </a:r>
            <a:r>
              <a:rPr lang="en-US" sz="2200" dirty="0">
                <a:ea typeface="ヒラギノ角ゴ Pro W3" pitchFamily="-84" charset="-128"/>
              </a:rPr>
              <a:t> $100 </a:t>
            </a:r>
            <a:r>
              <a:rPr lang="el-GR" sz="2200" dirty="0">
                <a:ea typeface="ヒラギノ角ゴ Pro W3" pitchFamily="-84" charset="-128"/>
              </a:rPr>
              <a:t>τον επόμενο χρόνο</a:t>
            </a:r>
            <a:r>
              <a:rPr lang="en-US" sz="22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5" name="Object 4"/>
              <p:cNvSpPr txBox="1"/>
              <p:nvPr/>
            </p:nvSpPr>
            <p:spPr>
              <a:xfrm>
                <a:off x="2063673" y="2148206"/>
                <a:ext cx="5007790" cy="799368"/>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𝑃</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$100</m:t>
                          </m:r>
                        </m:num>
                        <m:den>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sub>
                          </m:sSub>
                        </m:den>
                      </m:f>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14.4</m:t>
                          </m:r>
                        </m:e>
                      </m:d>
                    </m:oMath>
                  </m:oMathPara>
                </a14:m>
                <a:endParaRPr lang="en-US" dirty="0"/>
              </a:p>
            </p:txBody>
          </p:sp>
        </mc:Choice>
        <mc:Fallback>
          <p:sp>
            <p:nvSpPr>
              <p:cNvPr id="5" name="Object 4"/>
              <p:cNvSpPr txBox="1">
                <a:spLocks noRot="1" noChangeAspect="1" noMove="1" noResize="1" noEditPoints="1" noAdjustHandles="1" noChangeArrowheads="1" noChangeShapeType="1" noTextEdit="1"/>
              </p:cNvSpPr>
              <p:nvPr/>
            </p:nvSpPr>
            <p:spPr>
              <a:xfrm>
                <a:off x="2063673" y="2148206"/>
                <a:ext cx="5007790" cy="799368"/>
              </a:xfrm>
              <a:prstGeom prst="rect">
                <a:avLst/>
              </a:prstGeom>
              <a:blipFill>
                <a:blip r:embed="rId3" cstate="print"/>
                <a:stretch>
                  <a:fillRect/>
                </a:stretch>
              </a:blipFill>
            </p:spPr>
            <p:txBody>
              <a:bodyPr/>
              <a:lstStyle/>
              <a:p>
                <a:r>
                  <a:rPr lang="en-US">
                    <a:noFill/>
                  </a:rPr>
                  <a:t> </a:t>
                </a:r>
              </a:p>
            </p:txBody>
          </p:sp>
        </mc:Fallback>
      </mc:AlternateContent>
      <p:sp>
        <p:nvSpPr>
          <p:cNvPr id="4" name="Content Placeholder 3"/>
          <p:cNvSpPr>
            <a:spLocks noGrp="1"/>
          </p:cNvSpPr>
          <p:nvPr>
            <p:ph idx="13"/>
          </p:nvPr>
        </p:nvSpPr>
        <p:spPr>
          <a:xfrm>
            <a:off x="457200" y="3429000"/>
            <a:ext cx="8229600" cy="677108"/>
          </a:xfrm>
        </p:spPr>
        <p:txBody>
          <a:bodyPr>
            <a:spAutoFit/>
          </a:bodyPr>
          <a:lstStyle/>
          <a:p>
            <a:r>
              <a:rPr lang="el-GR" sz="2200" dirty="0">
                <a:ea typeface="ヒラギノ角ゴ Pro W3" pitchFamily="-84" charset="-128"/>
              </a:rPr>
              <a:t>Η τιμή ενός διετούς ομολόγου που υπόσχεται να πληρώσει</a:t>
            </a:r>
            <a:r>
              <a:rPr lang="en-US" sz="2200" dirty="0">
                <a:ea typeface="ヒラギノ角ゴ Pro W3" pitchFamily="-84" charset="-128"/>
              </a:rPr>
              <a:t> $100 </a:t>
            </a:r>
            <a:r>
              <a:rPr lang="el-GR" sz="2200" dirty="0">
                <a:ea typeface="ヒラギノ角ゴ Pro W3" pitchFamily="-84" charset="-128"/>
              </a:rPr>
              <a:t>σε δυο </a:t>
            </a:r>
            <a:r>
              <a:rPr lang="el-GR" sz="2200" dirty="0" smtClean="0">
                <a:ea typeface="ヒラギノ角ゴ Pro W3" pitchFamily="-84" charset="-128"/>
              </a:rPr>
              <a:t>χρόνια</a:t>
            </a:r>
            <a:r>
              <a:rPr lang="en-US" sz="2200" dirty="0" smtClean="0">
                <a:ea typeface="ヒラギノ角ゴ Pro W3" pitchFamily="-84" charset="-128"/>
              </a:rPr>
              <a:t>:</a:t>
            </a:r>
            <a:endParaRPr lang="en-US" sz="2200" dirty="0">
              <a:ea typeface="ヒラギノ角ゴ Pro W3" pitchFamily="-84" charset="-128"/>
            </a:endParaRPr>
          </a:p>
        </p:txBody>
      </p:sp>
      <mc:AlternateContent xmlns:mc="http://schemas.openxmlformats.org/markup-compatibility/2006">
        <mc:Choice xmlns="" xmlns:a14="http://schemas.microsoft.com/office/drawing/2010/main" Requires="a14">
          <p:sp>
            <p:nvSpPr>
              <p:cNvPr id="6" name="Object 5"/>
              <p:cNvSpPr txBox="1"/>
              <p:nvPr/>
            </p:nvSpPr>
            <p:spPr>
              <a:xfrm>
                <a:off x="1676400" y="4370608"/>
                <a:ext cx="5772938" cy="861286"/>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𝑃</m:t>
                          </m:r>
                        </m:e>
                        <m:sub>
                          <m:r>
                            <a:rPr lang="en-US" i="1">
                              <a:solidFill>
                                <a:srgbClr val="000000"/>
                              </a:solidFill>
                              <a:latin typeface="Cambria Math" panose="02040503050406030204" pitchFamily="18" charset="0"/>
                            </a:rPr>
                            <m:t>2</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$100</m:t>
                          </m:r>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sub>
                              </m:sSub>
                            </m:e>
                          </m:d>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e>
                          </m:d>
                        </m:den>
                      </m:f>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14.5</m:t>
                          </m:r>
                        </m:e>
                      </m:d>
                    </m:oMath>
                  </m:oMathPara>
                </a14:m>
                <a:endParaRPr lang="en-US" dirty="0"/>
              </a:p>
            </p:txBody>
          </p:sp>
        </mc:Choice>
        <mc:Fallback>
          <p:sp>
            <p:nvSpPr>
              <p:cNvPr id="6" name="Object 5"/>
              <p:cNvSpPr txBox="1">
                <a:spLocks noRot="1" noChangeAspect="1" noMove="1" noResize="1" noEditPoints="1" noAdjustHandles="1" noChangeArrowheads="1" noChangeShapeType="1" noTextEdit="1"/>
              </p:cNvSpPr>
              <p:nvPr/>
            </p:nvSpPr>
            <p:spPr>
              <a:xfrm>
                <a:off x="1676400" y="4370608"/>
                <a:ext cx="5772938" cy="861286"/>
              </a:xfrm>
              <a:prstGeom prst="rect">
                <a:avLst/>
              </a:prstGeom>
              <a:blipFill>
                <a:blip r:embed="rId4" cstate="print"/>
                <a:stretch>
                  <a:fillRect/>
                </a:stretch>
              </a:blipFill>
            </p:spPr>
            <p:txBody>
              <a:bodyPr/>
              <a:lstStyle/>
              <a:p>
                <a:r>
                  <a:rPr lang="en-US">
                    <a:noFill/>
                  </a:rPr>
                  <a:t> </a:t>
                </a:r>
              </a:p>
            </p:txBody>
          </p:sp>
        </mc:Fallback>
      </mc:AlternateContent>
    </p:spTree>
    <p:extLst>
      <p:ext uri="{BB962C8B-B14F-4D97-AF65-F5344CB8AC3E}">
        <p14:creationId xmlns="" xmlns:p14="http://schemas.microsoft.com/office/powerpoint/2010/main" val="13277525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30887"/>
          </a:xfrm>
        </p:spPr>
        <p:txBody>
          <a:bodyPr wrap="square">
            <a:spAutoFit/>
          </a:bodyPr>
          <a:lstStyle/>
          <a:p>
            <a:r>
              <a:rPr lang="en-US" sz="2800" dirty="0">
                <a:latin typeface="+mj-lt"/>
              </a:rPr>
              <a:t>14.2 </a:t>
            </a:r>
            <a:r>
              <a:rPr lang="el-GR" sz="2800" dirty="0">
                <a:latin typeface="+mj-lt"/>
              </a:rPr>
              <a:t>Τιμές και Αποδόσεις Ομολόγων</a:t>
            </a:r>
            <a:r>
              <a:rPr lang="en-US" sz="2800" dirty="0">
                <a:latin typeface="+mj-lt"/>
              </a:rPr>
              <a:t> (5 </a:t>
            </a:r>
            <a:r>
              <a:rPr lang="el-GR" sz="2800" dirty="0">
                <a:latin typeface="+mj-lt"/>
              </a:rPr>
              <a:t>από</a:t>
            </a:r>
            <a:r>
              <a:rPr lang="en-US" sz="2800" dirty="0">
                <a:latin typeface="+mj-lt"/>
              </a:rPr>
              <a:t> 9)</a:t>
            </a:r>
            <a:endParaRPr lang="en-US" sz="2800" dirty="0"/>
          </a:p>
        </p:txBody>
      </p:sp>
      <p:sp>
        <p:nvSpPr>
          <p:cNvPr id="3" name="Content Placeholder 2"/>
          <p:cNvSpPr>
            <a:spLocks noGrp="1"/>
          </p:cNvSpPr>
          <p:nvPr>
            <p:ph idx="1"/>
          </p:nvPr>
        </p:nvSpPr>
        <p:spPr>
          <a:xfrm>
            <a:off x="457200" y="1167745"/>
            <a:ext cx="8229600" cy="1118255"/>
          </a:xfrm>
        </p:spPr>
        <p:txBody>
          <a:bodyPr wrap="square">
            <a:spAutoFit/>
          </a:bodyPr>
          <a:lstStyle/>
          <a:p>
            <a:pPr marL="0" marR="43815" indent="0">
              <a:spcBef>
                <a:spcPts val="0"/>
              </a:spcBef>
              <a:spcAft>
                <a:spcPts val="800"/>
              </a:spcAft>
              <a:buNone/>
            </a:pPr>
            <a:r>
              <a:rPr lang="el-GR" sz="2200" b="1" dirty="0"/>
              <a:t>Απεικόνιση</a:t>
            </a:r>
            <a:r>
              <a:rPr lang="en-US" sz="2200" b="1" dirty="0"/>
              <a:t> 14.3</a:t>
            </a:r>
            <a:r>
              <a:rPr lang="en-US" sz="2200" dirty="0"/>
              <a:t> </a:t>
            </a:r>
            <a:r>
              <a:rPr lang="el-GR" sz="2200" dirty="0" smtClean="0"/>
              <a:t>Αποδόσεις κατοχής μονοετών και διετών ομολόγων για ένα χρόνο</a:t>
            </a:r>
            <a:endParaRPr lang="en-US" sz="2200" dirty="0">
              <a:effectLst/>
              <a:ea typeface="Times New Roman" panose="02020603050405020304" pitchFamily="18" charset="0"/>
              <a:cs typeface="Times New Roman" panose="02020603050405020304" pitchFamily="18" charset="0"/>
            </a:endParaRPr>
          </a:p>
          <a:p>
            <a:pPr marL="0" indent="0">
              <a:spcBef>
                <a:spcPts val="0"/>
              </a:spcBef>
              <a:buNone/>
            </a:pPr>
            <a:r>
              <a:rPr lang="en-US" sz="2200" dirty="0"/>
              <a:t> </a:t>
            </a:r>
          </a:p>
        </p:txBody>
      </p:sp>
      <p:pic>
        <p:nvPicPr>
          <p:cNvPr id="3074" name="Picture 2"/>
          <p:cNvPicPr>
            <a:picLocks noChangeAspect="1" noChangeArrowheads="1"/>
          </p:cNvPicPr>
          <p:nvPr/>
        </p:nvPicPr>
        <p:blipFill>
          <a:blip r:embed="rId3" cstate="print"/>
          <a:srcRect/>
          <a:stretch>
            <a:fillRect/>
          </a:stretch>
        </p:blipFill>
        <p:spPr bwMode="auto">
          <a:xfrm>
            <a:off x="1295400" y="2562225"/>
            <a:ext cx="6750765" cy="2085975"/>
          </a:xfrm>
          <a:prstGeom prst="rect">
            <a:avLst/>
          </a:prstGeom>
          <a:noFill/>
          <a:ln w="9525">
            <a:noFill/>
            <a:miter lim="800000"/>
            <a:headEnd/>
            <a:tailEnd/>
          </a:ln>
        </p:spPr>
      </p:pic>
    </p:spTree>
    <p:extLst>
      <p:ext uri="{BB962C8B-B14F-4D97-AF65-F5344CB8AC3E}">
        <p14:creationId xmlns="" xmlns:p14="http://schemas.microsoft.com/office/powerpoint/2010/main" val="5269466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84885"/>
          </a:xfrm>
        </p:spPr>
        <p:txBody>
          <a:bodyPr wrap="square">
            <a:spAutoFit/>
          </a:bodyPr>
          <a:lstStyle/>
          <a:p>
            <a:r>
              <a:rPr lang="en-US" sz="3600" dirty="0">
                <a:latin typeface="+mj-lt"/>
              </a:rPr>
              <a:t>14.2 </a:t>
            </a:r>
            <a:r>
              <a:rPr lang="el-GR" sz="3600" dirty="0">
                <a:latin typeface="+mj-lt"/>
              </a:rPr>
              <a:t>Τιμές και Αποδόσεις Ομολόγων</a:t>
            </a:r>
            <a:r>
              <a:rPr lang="en-US" sz="3600" dirty="0">
                <a:latin typeface="+mj-lt"/>
              </a:rPr>
              <a:t>     </a:t>
            </a:r>
            <a:r>
              <a:rPr lang="en-US" sz="2800" dirty="0">
                <a:latin typeface="+mj-lt"/>
              </a:rPr>
              <a:t>(6 </a:t>
            </a:r>
            <a:r>
              <a:rPr lang="el-GR" sz="2800" dirty="0">
                <a:latin typeface="+mj-lt"/>
              </a:rPr>
              <a:t>από</a:t>
            </a:r>
            <a:r>
              <a:rPr lang="en-US" sz="2800" dirty="0">
                <a:latin typeface="+mj-lt"/>
              </a:rPr>
              <a:t> 9)</a:t>
            </a:r>
            <a:endParaRPr lang="en-US" sz="3600" dirty="0"/>
          </a:p>
        </p:txBody>
      </p:sp>
      <p:sp>
        <p:nvSpPr>
          <p:cNvPr id="3" name="Content Placeholder 2"/>
          <p:cNvSpPr>
            <a:spLocks noGrp="1"/>
          </p:cNvSpPr>
          <p:nvPr>
            <p:ph idx="1"/>
          </p:nvPr>
        </p:nvSpPr>
        <p:spPr>
          <a:xfrm>
            <a:off x="457200" y="1426220"/>
            <a:ext cx="8229600" cy="2231380"/>
          </a:xfrm>
        </p:spPr>
        <p:txBody>
          <a:bodyPr wrap="square">
            <a:spAutoFit/>
          </a:bodyPr>
          <a:lstStyle/>
          <a:p>
            <a:r>
              <a:rPr lang="el-GR" sz="2000" b="1" dirty="0" smtClean="0">
                <a:ea typeface="ヒラギノ角ゴ Pro W3" pitchFamily="-84" charset="-128"/>
              </a:rPr>
              <a:t>Αρμπιτράζ: </a:t>
            </a:r>
            <a:r>
              <a:rPr lang="el-GR" sz="2000" dirty="0">
                <a:ea typeface="ヒラギノ角ゴ Pro W3" pitchFamily="-84" charset="-128"/>
              </a:rPr>
              <a:t>Οι αναμενόμενες αποδόσεις δύο περιουσιακών στοιχείων πρέπει να είναι ίσες.</a:t>
            </a:r>
          </a:p>
          <a:p>
            <a:r>
              <a:rPr lang="el-GR" sz="2000" b="1" dirty="0">
                <a:ea typeface="ヒラギノ角ゴ Pro W3" pitchFamily="-84" charset="-128"/>
              </a:rPr>
              <a:t>Υπόθεση προσδοκιών</a:t>
            </a:r>
            <a:r>
              <a:rPr lang="el-GR" sz="2000" dirty="0">
                <a:ea typeface="ヒラギノ角ゴ Pro W3" pitchFamily="-84" charset="-128"/>
              </a:rPr>
              <a:t>: Οι επενδυτές ενδιαφέρονται μόνο για τις αναμενόμενες αποδόσεις και δεν ενδιαφέρονται για τον κίνδυνο.</a:t>
            </a:r>
          </a:p>
          <a:p>
            <a:r>
              <a:rPr lang="el-GR" sz="2000" dirty="0">
                <a:ea typeface="ヒラギノ角ゴ Pro W3" pitchFamily="-84" charset="-128"/>
              </a:rPr>
              <a:t>Δύο ομόλογα στο Διάγραμμα 14.3 πρέπει να προσφέρουν την ίδια αναμενόμενη απόδοση ενός έτους:</a:t>
            </a:r>
            <a:endParaRPr lang="en-US" sz="2000" dirty="0">
              <a:ea typeface="ヒラギノ角ゴ Pro W3" pitchFamily="-84" charset="-128"/>
            </a:endParaRPr>
          </a:p>
        </p:txBody>
      </p:sp>
      <mc:AlternateContent xmlns:mc="http://schemas.openxmlformats.org/markup-compatibility/2006">
        <mc:Choice xmlns="" xmlns:a14="http://schemas.microsoft.com/office/drawing/2010/main" Requires="a14">
          <p:sp>
            <p:nvSpPr>
              <p:cNvPr id="5" name="Object 4"/>
              <p:cNvSpPr txBox="1"/>
              <p:nvPr/>
            </p:nvSpPr>
            <p:spPr>
              <a:xfrm>
                <a:off x="2324187" y="3962400"/>
                <a:ext cx="2857413" cy="838200"/>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𝑃</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num>
                        <m:den>
                          <m:r>
                            <a:rPr lang="en-US" i="1">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𝑃</m:t>
                              </m:r>
                            </m:e>
                            <m:sub>
                              <m:r>
                                <a:rPr lang="en-US" i="1">
                                  <a:solidFill>
                                    <a:srgbClr val="000000"/>
                                  </a:solidFill>
                                  <a:latin typeface="Cambria Math" panose="02040503050406030204" pitchFamily="18" charset="0"/>
                                </a:rPr>
                                <m:t>2</m:t>
                              </m:r>
                              <m:r>
                                <a:rPr lang="en-US" i="1">
                                  <a:solidFill>
                                    <a:srgbClr val="000000"/>
                                  </a:solidFill>
                                  <a:latin typeface="Cambria Math" panose="02040503050406030204" pitchFamily="18" charset="0"/>
                                </a:rPr>
                                <m:t>𝑡</m:t>
                              </m:r>
                            </m:sub>
                          </m:sSub>
                        </m:den>
                      </m:f>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14.6</m:t>
                          </m:r>
                        </m:e>
                      </m:d>
                    </m:oMath>
                  </m:oMathPara>
                </a14:m>
                <a:br>
                  <a:rPr lang="en-US" i="1" dirty="0">
                    <a:solidFill>
                      <a:srgbClr val="000000"/>
                    </a:solidFill>
                    <a:latin typeface="Cambria Math" panose="02040503050406030204" pitchFamily="18" charset="0"/>
                  </a:rPr>
                </a:br>
                <a:endParaRPr lang="en-US" dirty="0"/>
              </a:p>
            </p:txBody>
          </p:sp>
        </mc:Choice>
        <mc:Fallback>
          <p:sp>
            <p:nvSpPr>
              <p:cNvPr id="5" name="Object 4"/>
              <p:cNvSpPr txBox="1">
                <a:spLocks noRot="1" noChangeAspect="1" noMove="1" noResize="1" noEditPoints="1" noAdjustHandles="1" noChangeArrowheads="1" noChangeShapeType="1" noTextEdit="1"/>
              </p:cNvSpPr>
              <p:nvPr/>
            </p:nvSpPr>
            <p:spPr>
              <a:xfrm>
                <a:off x="2324187" y="3962400"/>
                <a:ext cx="2857413" cy="838200"/>
              </a:xfrm>
              <a:prstGeom prst="rect">
                <a:avLst/>
              </a:prstGeom>
              <a:blipFill>
                <a:blip r:embed="rId3" cstate="print"/>
                <a:stretch>
                  <a:fillRect/>
                </a:stretch>
              </a:blipFill>
            </p:spPr>
            <p:txBody>
              <a:bodyPr/>
              <a:lstStyle/>
              <a:p>
                <a:r>
                  <a:rPr lang="en-US">
                    <a:noFill/>
                  </a:rPr>
                  <a:t> </a:t>
                </a:r>
              </a:p>
            </p:txBody>
          </p:sp>
        </mc:Fallback>
      </mc:AlternateContent>
      <mc:AlternateContent xmlns:mc="http://schemas.openxmlformats.org/markup-compatibility/2006">
        <mc:Choice xmlns="" xmlns:a14="http://schemas.microsoft.com/office/drawing/2010/main" Requires="a14">
          <p:sp>
            <p:nvSpPr>
              <p:cNvPr id="8" name="Rectangle 7">
                <a:extLst>
                  <a:ext uri="{FF2B5EF4-FFF2-40B4-BE49-F238E27FC236}">
                    <a16:creationId xmlns:a16="http://schemas.microsoft.com/office/drawing/2014/main" id="{2580BC8B-F974-4383-9F7F-55B2A2CE324F}"/>
                  </a:ext>
                </a:extLst>
              </p:cNvPr>
              <p:cNvSpPr/>
              <p:nvPr/>
            </p:nvSpPr>
            <p:spPr>
              <a:xfrm>
                <a:off x="2324187" y="4673800"/>
                <a:ext cx="2855654" cy="67717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i="1" smtClean="0">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𝑃</m:t>
                          </m:r>
                        </m:e>
                        <m:sub>
                          <m:r>
                            <a:rPr lang="en-US" i="1">
                              <a:solidFill>
                                <a:srgbClr val="000000"/>
                              </a:solidFill>
                              <a:latin typeface="Cambria Math" panose="02040503050406030204" pitchFamily="18" charset="0"/>
                            </a:rPr>
                            <m:t>2</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𝑃</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num>
                        <m:den>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sub>
                          </m:sSub>
                        </m:den>
                      </m:f>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14.7</m:t>
                          </m:r>
                        </m:e>
                      </m:d>
                    </m:oMath>
                  </m:oMathPara>
                </a14:m>
                <a:endParaRPr lang="en-US" dirty="0"/>
              </a:p>
            </p:txBody>
          </p:sp>
        </mc:Choice>
        <mc:Fallback>
          <p:sp>
            <p:nvSpPr>
              <p:cNvPr id="8" name="Rectangle 7">
                <a:extLst>
                  <a:ext uri="{FF2B5EF4-FFF2-40B4-BE49-F238E27FC236}">
                    <a16:creationId xmlns:a14="http://schemas.microsoft.com/office/drawing/2010/main" xmlns="" xmlns:a16="http://schemas.microsoft.com/office/drawing/2014/main" id="{2580BC8B-F974-4383-9F7F-55B2A2CE324F}"/>
                  </a:ext>
                </a:extLst>
              </p:cNvPr>
              <p:cNvSpPr>
                <a:spLocks noRot="1" noChangeAspect="1" noMove="1" noResize="1" noEditPoints="1" noAdjustHandles="1" noChangeArrowheads="1" noChangeShapeType="1" noTextEdit="1"/>
              </p:cNvSpPr>
              <p:nvPr/>
            </p:nvSpPr>
            <p:spPr>
              <a:xfrm>
                <a:off x="2324187" y="4673800"/>
                <a:ext cx="2855654" cy="677173"/>
              </a:xfrm>
              <a:prstGeom prst="rect">
                <a:avLst/>
              </a:prstGeom>
              <a:blipFill>
                <a:blip r:embed="rId4" cstate="print"/>
                <a:stretch>
                  <a:fillRect/>
                </a:stretch>
              </a:blipFill>
            </p:spPr>
            <p:txBody>
              <a:bodyPr/>
              <a:lstStyle/>
              <a:p>
                <a:r>
                  <a:rPr lang="en-US">
                    <a:noFill/>
                  </a:rPr>
                  <a:t> </a:t>
                </a:r>
              </a:p>
            </p:txBody>
          </p:sp>
        </mc:Fallback>
      </mc:AlternateContent>
      <p:sp>
        <p:nvSpPr>
          <p:cNvPr id="4" name="Content Placeholder 3"/>
          <p:cNvSpPr>
            <a:spLocks noGrp="1"/>
          </p:cNvSpPr>
          <p:nvPr>
            <p:ph idx="13"/>
          </p:nvPr>
        </p:nvSpPr>
        <p:spPr>
          <a:xfrm>
            <a:off x="457200" y="5575303"/>
            <a:ext cx="8229600" cy="615553"/>
          </a:xfrm>
        </p:spPr>
        <p:txBody>
          <a:bodyPr>
            <a:spAutoFit/>
          </a:bodyPr>
          <a:lstStyle/>
          <a:p>
            <a:pPr marL="287338" indent="0">
              <a:spcBef>
                <a:spcPts val="1200"/>
              </a:spcBef>
              <a:buNone/>
            </a:pPr>
            <a:r>
              <a:rPr lang="el-GR" sz="2000" dirty="0" smtClean="0">
                <a:ea typeface="ヒラギノ角ゴ Pro W3" pitchFamily="-84" charset="-128"/>
              </a:rPr>
              <a:t>που </a:t>
            </a:r>
            <a:r>
              <a:rPr lang="el-GR" sz="2000" dirty="0">
                <a:ea typeface="ヒラギノ角ゴ Pro W3" pitchFamily="-84" charset="-128"/>
              </a:rPr>
              <a:t>σημαίνει ότι η τιμή ενός διετούς ομολόγου σήμερα είναι η παρούσα αξία του ομολόγου σε ένα χρόνο</a:t>
            </a:r>
            <a:r>
              <a:rPr lang="en-US" sz="2000" dirty="0">
                <a:ea typeface="ヒラギノ角ゴ Pro W3" pitchFamily="-84" charset="-128"/>
              </a:rPr>
              <a:t>.</a:t>
            </a:r>
          </a:p>
        </p:txBody>
      </p:sp>
    </p:spTree>
    <p:extLst>
      <p:ext uri="{BB962C8B-B14F-4D97-AF65-F5344CB8AC3E}">
        <p14:creationId xmlns="" xmlns:p14="http://schemas.microsoft.com/office/powerpoint/2010/main" val="41880163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30887"/>
          </a:xfrm>
        </p:spPr>
        <p:txBody>
          <a:bodyPr wrap="square">
            <a:spAutoFit/>
          </a:bodyPr>
          <a:lstStyle/>
          <a:p>
            <a:r>
              <a:rPr lang="en-US" sz="2800" dirty="0">
                <a:latin typeface="+mj-lt"/>
              </a:rPr>
              <a:t>14.2 </a:t>
            </a:r>
            <a:r>
              <a:rPr lang="el-GR" sz="2800" dirty="0">
                <a:latin typeface="+mj-lt"/>
              </a:rPr>
              <a:t>Τιμές και Αποδόσεις Ομολόγων</a:t>
            </a:r>
            <a:r>
              <a:rPr lang="en-US" sz="2800" dirty="0">
                <a:latin typeface="+mj-lt"/>
              </a:rPr>
              <a:t> </a:t>
            </a:r>
            <a:r>
              <a:rPr lang="en-US" sz="2800" dirty="0" smtClean="0">
                <a:latin typeface="+mj-lt"/>
              </a:rPr>
              <a:t>(</a:t>
            </a:r>
            <a:r>
              <a:rPr lang="el-GR" sz="2800" dirty="0">
                <a:latin typeface="+mj-lt"/>
              </a:rPr>
              <a:t>7</a:t>
            </a:r>
            <a:r>
              <a:rPr lang="en-US" sz="2800" dirty="0">
                <a:latin typeface="+mj-lt"/>
              </a:rPr>
              <a:t> </a:t>
            </a:r>
            <a:r>
              <a:rPr lang="el-GR" sz="2800" dirty="0">
                <a:latin typeface="+mj-lt"/>
              </a:rPr>
              <a:t>από</a:t>
            </a:r>
            <a:r>
              <a:rPr lang="en-US" sz="2800" dirty="0">
                <a:latin typeface="+mj-lt"/>
              </a:rPr>
              <a:t> 9) </a:t>
            </a:r>
            <a:endParaRPr lang="en-US" sz="2800" dirty="0"/>
          </a:p>
        </p:txBody>
      </p:sp>
      <p:sp>
        <p:nvSpPr>
          <p:cNvPr id="3" name="Content Placeholder 2"/>
          <p:cNvSpPr>
            <a:spLocks noGrp="1"/>
          </p:cNvSpPr>
          <p:nvPr>
            <p:ph idx="1"/>
          </p:nvPr>
        </p:nvSpPr>
        <p:spPr>
          <a:xfrm>
            <a:off x="457200" y="1371600"/>
            <a:ext cx="8229600" cy="677108"/>
          </a:xfrm>
        </p:spPr>
        <p:txBody>
          <a:bodyPr wrap="square">
            <a:spAutoFit/>
          </a:bodyPr>
          <a:lstStyle/>
          <a:p>
            <a:r>
              <a:rPr lang="el-GR" sz="2200" dirty="0">
                <a:ea typeface="ヒラギノ角ゴ Pro W3" pitchFamily="-84" charset="-128"/>
              </a:rPr>
              <a:t>Η αναμενόμενη τιμή ετήσιων ομολόγων σε ένα χρόνο με πληρωμή</a:t>
            </a:r>
            <a:r>
              <a:rPr lang="en-US" sz="2200" dirty="0">
                <a:ea typeface="ヒラギノ角ゴ Pro W3" pitchFamily="-84" charset="-128"/>
              </a:rPr>
              <a:t> $100:</a:t>
            </a:r>
          </a:p>
        </p:txBody>
      </p:sp>
      <mc:AlternateContent xmlns:mc="http://schemas.openxmlformats.org/markup-compatibility/2006">
        <mc:Choice xmlns="" xmlns:a14="http://schemas.microsoft.com/office/drawing/2010/main" Requires="a14">
          <p:sp>
            <p:nvSpPr>
              <p:cNvPr id="6" name="Object 5"/>
              <p:cNvSpPr txBox="1"/>
              <p:nvPr/>
            </p:nvSpPr>
            <p:spPr>
              <a:xfrm>
                <a:off x="2138405" y="2278564"/>
                <a:ext cx="4845262" cy="845636"/>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𝑃</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$100</m:t>
                          </m:r>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e>
                          </m:d>
                        </m:den>
                      </m:f>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14.8</m:t>
                          </m:r>
                        </m:e>
                      </m:d>
                    </m:oMath>
                  </m:oMathPara>
                </a14:m>
                <a:endParaRPr lang="en-US" dirty="0"/>
              </a:p>
            </p:txBody>
          </p:sp>
        </mc:Choice>
        <mc:Fallback>
          <p:sp>
            <p:nvSpPr>
              <p:cNvPr id="6" name="Object 5"/>
              <p:cNvSpPr txBox="1">
                <a:spLocks noRot="1" noChangeAspect="1" noMove="1" noResize="1" noEditPoints="1" noAdjustHandles="1" noChangeArrowheads="1" noChangeShapeType="1" noTextEdit="1"/>
              </p:cNvSpPr>
              <p:nvPr/>
            </p:nvSpPr>
            <p:spPr>
              <a:xfrm>
                <a:off x="2138405" y="2278564"/>
                <a:ext cx="4845262" cy="845636"/>
              </a:xfrm>
              <a:prstGeom prst="rect">
                <a:avLst/>
              </a:prstGeom>
              <a:blipFill>
                <a:blip r:embed="rId3" cstate="print"/>
                <a:stretch>
                  <a:fillRect/>
                </a:stretch>
              </a:blipFill>
            </p:spPr>
            <p:txBody>
              <a:bodyPr/>
              <a:lstStyle/>
              <a:p>
                <a:r>
                  <a:rPr lang="en-US">
                    <a:noFill/>
                  </a:rPr>
                  <a:t> </a:t>
                </a:r>
              </a:p>
            </p:txBody>
          </p:sp>
        </mc:Fallback>
      </mc:AlternateContent>
      <p:sp>
        <p:nvSpPr>
          <p:cNvPr id="4" name="Content Placeholder 3"/>
          <p:cNvSpPr>
            <a:spLocks noGrp="1"/>
          </p:cNvSpPr>
          <p:nvPr>
            <p:ph idx="13"/>
          </p:nvPr>
        </p:nvSpPr>
        <p:spPr>
          <a:xfrm>
            <a:off x="447675" y="3429000"/>
            <a:ext cx="8229600" cy="338554"/>
          </a:xfrm>
        </p:spPr>
        <p:txBody>
          <a:bodyPr>
            <a:spAutoFit/>
          </a:bodyPr>
          <a:lstStyle/>
          <a:p>
            <a:pPr marL="287338" indent="0">
              <a:spcBef>
                <a:spcPts val="1200"/>
              </a:spcBef>
              <a:buNone/>
            </a:pPr>
            <a:r>
              <a:rPr lang="en-US" sz="2200" dirty="0">
                <a:ea typeface="ヒラギノ角ゴ Pro W3" pitchFamily="-84" charset="-128"/>
              </a:rPr>
              <a:t> </a:t>
            </a:r>
            <a:r>
              <a:rPr lang="el-GR" sz="2200" dirty="0">
                <a:ea typeface="ヒラギノ角ゴ Pro W3" pitchFamily="-84" charset="-128"/>
              </a:rPr>
              <a:t>έτσι ώστε</a:t>
            </a:r>
            <a:endParaRPr lang="en-US" sz="2200" dirty="0">
              <a:ea typeface="ヒラギノ角ゴ Pro W3" pitchFamily="-84" charset="-128"/>
            </a:endParaRPr>
          </a:p>
        </p:txBody>
      </p:sp>
      <mc:AlternateContent xmlns:mc="http://schemas.openxmlformats.org/markup-compatibility/2006">
        <mc:Choice xmlns="" xmlns:a14="http://schemas.microsoft.com/office/drawing/2010/main" Requires="a14">
          <p:sp>
            <p:nvSpPr>
              <p:cNvPr id="8" name="Object 7"/>
              <p:cNvSpPr txBox="1"/>
              <p:nvPr/>
            </p:nvSpPr>
            <p:spPr>
              <a:xfrm>
                <a:off x="1905000" y="3962400"/>
                <a:ext cx="5092700" cy="757238"/>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𝑃</m:t>
                          </m:r>
                        </m:e>
                        <m:sub>
                          <m:r>
                            <a:rPr lang="en-US" i="1">
                              <a:solidFill>
                                <a:srgbClr val="000000"/>
                              </a:solidFill>
                              <a:latin typeface="Cambria Math" panose="02040503050406030204" pitchFamily="18" charset="0"/>
                            </a:rPr>
                            <m:t>2</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$100</m:t>
                          </m:r>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sub>
                              </m:sSub>
                            </m:e>
                          </m:d>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e>
                          </m:d>
                        </m:den>
                      </m:f>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14.9</m:t>
                          </m:r>
                        </m:e>
                      </m:d>
                    </m:oMath>
                  </m:oMathPara>
                </a14:m>
                <a:endParaRPr lang="en-US" dirty="0"/>
              </a:p>
            </p:txBody>
          </p:sp>
        </mc:Choice>
        <mc:Fallback>
          <p:sp>
            <p:nvSpPr>
              <p:cNvPr id="8" name="Object 7"/>
              <p:cNvSpPr txBox="1">
                <a:spLocks noRot="1" noChangeAspect="1" noMove="1" noResize="1" noEditPoints="1" noAdjustHandles="1" noChangeArrowheads="1" noChangeShapeType="1" noTextEdit="1"/>
              </p:cNvSpPr>
              <p:nvPr/>
            </p:nvSpPr>
            <p:spPr>
              <a:xfrm>
                <a:off x="1905000" y="3962400"/>
                <a:ext cx="5092700" cy="757238"/>
              </a:xfrm>
              <a:prstGeom prst="rect">
                <a:avLst/>
              </a:prstGeom>
              <a:blipFill>
                <a:blip r:embed="rId4" cstate="print"/>
                <a:stretch>
                  <a:fillRect/>
                </a:stretch>
              </a:blipFill>
            </p:spPr>
            <p:txBody>
              <a:bodyPr/>
              <a:lstStyle/>
              <a:p>
                <a:r>
                  <a:rPr lang="en-US">
                    <a:noFill/>
                  </a:rPr>
                  <a:t> </a:t>
                </a:r>
              </a:p>
            </p:txBody>
          </p:sp>
        </mc:Fallback>
      </mc:AlternateContent>
      <p:sp>
        <p:nvSpPr>
          <p:cNvPr id="5" name="Content Placeholder 4"/>
          <p:cNvSpPr>
            <a:spLocks noGrp="1"/>
          </p:cNvSpPr>
          <p:nvPr>
            <p:ph sz="quarter" idx="14"/>
          </p:nvPr>
        </p:nvSpPr>
        <p:spPr>
          <a:xfrm>
            <a:off x="457200" y="4876800"/>
            <a:ext cx="8229600" cy="381000"/>
          </a:xfrm>
        </p:spPr>
        <p:txBody>
          <a:bodyPr/>
          <a:lstStyle/>
          <a:p>
            <a:pPr marL="287338" indent="0">
              <a:spcBef>
                <a:spcPts val="1200"/>
              </a:spcBef>
              <a:buNone/>
            </a:pPr>
            <a:r>
              <a:rPr lang="el-GR" sz="2200" dirty="0">
                <a:ea typeface="ヒラギノ角ゴ Pro W3" pitchFamily="-84" charset="-128"/>
              </a:rPr>
              <a:t>Που είναι το ίδιο με την εξίσωση</a:t>
            </a:r>
            <a:r>
              <a:rPr lang="en-US" sz="2200" dirty="0">
                <a:ea typeface="ヒラギノ角ゴ Pro W3" pitchFamily="-84" charset="-128"/>
              </a:rPr>
              <a:t> (14.5)</a:t>
            </a:r>
          </a:p>
        </p:txBody>
      </p:sp>
    </p:spTree>
    <p:extLst>
      <p:ext uri="{BB962C8B-B14F-4D97-AF65-F5344CB8AC3E}">
        <p14:creationId xmlns="" xmlns:p14="http://schemas.microsoft.com/office/powerpoint/2010/main" val="1727339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507"/>
            <a:ext cx="8229600" cy="553998"/>
          </a:xfrm>
        </p:spPr>
        <p:txBody>
          <a:bodyPr wrap="square">
            <a:spAutoFit/>
          </a:bodyPr>
          <a:lstStyle/>
          <a:p>
            <a:r>
              <a:rPr lang="el-GR" sz="3600" dirty="0">
                <a:latin typeface="+mj-lt"/>
              </a:rPr>
              <a:t>Σχεδιάγραμμα Κεφαλαίου</a:t>
            </a:r>
            <a:r>
              <a:rPr lang="en-US" sz="3600" dirty="0">
                <a:latin typeface="+mj-lt"/>
              </a:rPr>
              <a:t> 14</a:t>
            </a:r>
          </a:p>
        </p:txBody>
      </p:sp>
      <p:sp>
        <p:nvSpPr>
          <p:cNvPr id="3" name="Content Placeholder 2"/>
          <p:cNvSpPr>
            <a:spLocks noGrp="1"/>
          </p:cNvSpPr>
          <p:nvPr>
            <p:ph idx="1"/>
          </p:nvPr>
        </p:nvSpPr>
        <p:spPr>
          <a:xfrm>
            <a:off x="457200" y="838200"/>
            <a:ext cx="8229600" cy="4655121"/>
          </a:xfrm>
        </p:spPr>
        <p:txBody>
          <a:bodyPr wrap="square">
            <a:spAutoFit/>
          </a:bodyPr>
          <a:lstStyle/>
          <a:p>
            <a:pPr marL="0" indent="0">
              <a:buNone/>
              <a:defRPr/>
            </a:pPr>
            <a:r>
              <a:rPr lang="el-GR" sz="2400" b="1" kern="0" dirty="0">
                <a:ea typeface="ヒラギノ角ゴ Pro W3" pitchFamily="-84" charset="-128"/>
              </a:rPr>
              <a:t>Χρηματοοικονομικές Αγορές και Προσδοκίες</a:t>
            </a:r>
            <a:endParaRPr lang="en-US" sz="2400" kern="0" dirty="0">
              <a:ea typeface="ヒラギノ角ゴ Pro W3" pitchFamily="-84" charset="-128"/>
            </a:endParaRPr>
          </a:p>
          <a:p>
            <a:pPr marL="0" indent="0">
              <a:buNone/>
              <a:defRPr/>
            </a:pPr>
            <a:r>
              <a:rPr lang="en-US" sz="2400" b="1" kern="0" dirty="0">
                <a:solidFill>
                  <a:srgbClr val="007FA3"/>
                </a:solidFill>
                <a:ea typeface="ヒラギノ角ゴ Pro W3" pitchFamily="-84" charset="-128"/>
              </a:rPr>
              <a:t>14.1 </a:t>
            </a:r>
            <a:r>
              <a:rPr lang="el-GR" sz="2400" kern="0" dirty="0">
                <a:ea typeface="ヒラギノ角ゴ Pro W3" pitchFamily="-84" charset="-128"/>
              </a:rPr>
              <a:t>Αναμενόμενες Παρούσες Αξίες Προεξόφλησης</a:t>
            </a:r>
            <a:endParaRPr lang="en-US" sz="2400" kern="0" dirty="0">
              <a:ea typeface="ヒラギノ角ゴ Pro W3" pitchFamily="-84" charset="-128"/>
            </a:endParaRPr>
          </a:p>
          <a:p>
            <a:pPr marL="0" indent="0">
              <a:buNone/>
              <a:defRPr/>
            </a:pPr>
            <a:r>
              <a:rPr lang="en-US" sz="2400" b="1" kern="0" dirty="0">
                <a:solidFill>
                  <a:srgbClr val="007FA3"/>
                </a:solidFill>
                <a:ea typeface="ヒラギノ角ゴ Pro W3" pitchFamily="-84" charset="-128"/>
              </a:rPr>
              <a:t>14.2 </a:t>
            </a:r>
            <a:r>
              <a:rPr lang="el-GR" sz="2400" kern="0" dirty="0">
                <a:ea typeface="ヒラギノ角ゴ Pro W3" pitchFamily="-84" charset="-128"/>
              </a:rPr>
              <a:t>τιμές και Αποδόσεις Ομολόγων</a:t>
            </a:r>
            <a:endParaRPr lang="en-US" sz="2400" kern="0" dirty="0">
              <a:ea typeface="ヒラギノ角ゴ Pro W3" pitchFamily="-84" charset="-128"/>
            </a:endParaRPr>
          </a:p>
          <a:p>
            <a:pPr marL="0" indent="0">
              <a:buNone/>
              <a:defRPr/>
            </a:pPr>
            <a:r>
              <a:rPr lang="en-US" sz="2400" b="1" kern="0" dirty="0">
                <a:solidFill>
                  <a:srgbClr val="007FA3"/>
                </a:solidFill>
                <a:ea typeface="ヒラギノ角ゴ Pro W3" pitchFamily="-84" charset="-128"/>
              </a:rPr>
              <a:t>14.3 </a:t>
            </a:r>
            <a:r>
              <a:rPr lang="el-GR" sz="2400" kern="0" dirty="0">
                <a:ea typeface="ヒラギノ角ゴ Pro W3" pitchFamily="-84" charset="-128"/>
              </a:rPr>
              <a:t>Το Χρηματιστήριο και οι Διακυμάνσεις των Τιμών των Μετοχών</a:t>
            </a:r>
            <a:endParaRPr lang="en-US" sz="2400" kern="0" dirty="0">
              <a:ea typeface="ヒラギノ角ゴ Pro W3" pitchFamily="-84" charset="-128"/>
            </a:endParaRPr>
          </a:p>
          <a:p>
            <a:pPr marL="0" indent="0">
              <a:buNone/>
              <a:defRPr/>
            </a:pPr>
            <a:r>
              <a:rPr lang="en-US" sz="2400" b="1" kern="0" dirty="0">
                <a:solidFill>
                  <a:srgbClr val="007FA3"/>
                </a:solidFill>
                <a:ea typeface="ヒラギノ角ゴ Pro W3" pitchFamily="-84" charset="-128"/>
              </a:rPr>
              <a:t>14.4 </a:t>
            </a:r>
            <a:r>
              <a:rPr lang="el-GR" sz="2400" kern="0" dirty="0">
                <a:ea typeface="ヒラギノ角ゴ Pro W3" pitchFamily="-84" charset="-128"/>
              </a:rPr>
              <a:t>Κίνδυνος, Φούσκες, Μόδες και Τιμές Περιουσιακών Στοιχείων</a:t>
            </a:r>
            <a:endParaRPr lang="en-US" sz="2400" kern="0" dirty="0">
              <a:ea typeface="ヒラギノ角ゴ Pro W3" pitchFamily="-84" charset="-128"/>
            </a:endParaRPr>
          </a:p>
          <a:p>
            <a:pPr marL="2149475" indent="-2149475">
              <a:buNone/>
              <a:defRPr/>
            </a:pPr>
            <a:r>
              <a:rPr lang="el-GR" sz="2400" b="1" kern="0" dirty="0" smtClean="0">
                <a:solidFill>
                  <a:schemeClr val="bg2"/>
                </a:solidFill>
                <a:ea typeface="ヒラギノ角ゴ Pro W3" pitchFamily="-84" charset="-128"/>
              </a:rPr>
              <a:t>ΠΑΡΑΡΤΗΜΑ</a:t>
            </a:r>
            <a:r>
              <a:rPr lang="el-GR" sz="2400" kern="0" dirty="0" smtClean="0">
                <a:ea typeface="ヒラギノ角ゴ Pro W3" pitchFamily="-84" charset="-128"/>
              </a:rPr>
              <a:t>	Εξαγωγή </a:t>
            </a:r>
            <a:r>
              <a:rPr lang="el-GR" sz="2400" kern="0" dirty="0">
                <a:ea typeface="ヒラギノ角ゴ Pro W3" pitchFamily="-84" charset="-128"/>
              </a:rPr>
              <a:t>της αναμενόμενης παρούσας αξίας με χρήση πραγματικών ή ονομαστικών επιτοκίων</a:t>
            </a:r>
            <a:endParaRPr lang="en-US" sz="2400" kern="0" dirty="0">
              <a:ea typeface="ヒラギノ角ゴ Pro W3" pitchFamily="-84" charset="-128"/>
            </a:endParaRPr>
          </a:p>
        </p:txBody>
      </p:sp>
    </p:spTree>
    <p:extLst>
      <p:ext uri="{BB962C8B-B14F-4D97-AF65-F5344CB8AC3E}">
        <p14:creationId xmlns="" xmlns:p14="http://schemas.microsoft.com/office/powerpoint/2010/main" val="10360422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30887"/>
          </a:xfrm>
        </p:spPr>
        <p:txBody>
          <a:bodyPr wrap="square">
            <a:spAutoFit/>
          </a:bodyPr>
          <a:lstStyle/>
          <a:p>
            <a:r>
              <a:rPr lang="en-US" sz="2800" dirty="0">
                <a:latin typeface="+mj-lt"/>
              </a:rPr>
              <a:t>14.2 </a:t>
            </a:r>
            <a:r>
              <a:rPr lang="el-GR" sz="2800" dirty="0">
                <a:latin typeface="+mj-lt"/>
              </a:rPr>
              <a:t>Τιμές και Αποδόσεις Ομολόγων</a:t>
            </a:r>
            <a:r>
              <a:rPr lang="en-US" sz="2800" dirty="0">
                <a:latin typeface="+mj-lt"/>
              </a:rPr>
              <a:t> </a:t>
            </a:r>
            <a:r>
              <a:rPr lang="en-US" sz="2800" dirty="0" smtClean="0">
                <a:latin typeface="+mj-lt"/>
              </a:rPr>
              <a:t>(</a:t>
            </a:r>
            <a:r>
              <a:rPr lang="el-GR" sz="2800" dirty="0">
                <a:latin typeface="+mj-lt"/>
              </a:rPr>
              <a:t>8</a:t>
            </a:r>
            <a:r>
              <a:rPr lang="en-US" sz="2800" dirty="0">
                <a:latin typeface="+mj-lt"/>
              </a:rPr>
              <a:t> </a:t>
            </a:r>
            <a:r>
              <a:rPr lang="el-GR" sz="2800" dirty="0">
                <a:latin typeface="+mj-lt"/>
              </a:rPr>
              <a:t>από</a:t>
            </a:r>
            <a:r>
              <a:rPr lang="en-US" sz="2800" dirty="0">
                <a:latin typeface="+mj-lt"/>
              </a:rPr>
              <a:t> 9) </a:t>
            </a:r>
            <a:endParaRPr lang="en-US" sz="2800" dirty="0"/>
          </a:p>
        </p:txBody>
      </p:sp>
      <p:sp>
        <p:nvSpPr>
          <p:cNvPr id="3" name="Content Placeholder 2"/>
          <p:cNvSpPr>
            <a:spLocks noGrp="1"/>
          </p:cNvSpPr>
          <p:nvPr>
            <p:ph idx="1"/>
          </p:nvPr>
        </p:nvSpPr>
        <p:spPr>
          <a:xfrm>
            <a:off x="457200" y="914400"/>
            <a:ext cx="8229600" cy="2223686"/>
          </a:xfrm>
        </p:spPr>
        <p:txBody>
          <a:bodyPr wrap="square">
            <a:spAutoFit/>
          </a:bodyPr>
          <a:lstStyle/>
          <a:p>
            <a:r>
              <a:rPr lang="el-GR" sz="2200" dirty="0">
                <a:ea typeface="ヒラギノ角ゴ Pro W3" pitchFamily="-84" charset="-128"/>
              </a:rPr>
              <a:t>Η απόδοση στη λήξη ενός n-</a:t>
            </a:r>
            <a:r>
              <a:rPr lang="el-GR" sz="2200" dirty="0" err="1">
                <a:ea typeface="ヒラギノ角ゴ Pro W3" pitchFamily="-84" charset="-128"/>
              </a:rPr>
              <a:t>ετούς</a:t>
            </a:r>
            <a:r>
              <a:rPr lang="el-GR" sz="2200" dirty="0">
                <a:ea typeface="ヒラギノ角ゴ Pro W3" pitchFamily="-84" charset="-128"/>
              </a:rPr>
              <a:t> ομολόγου (επιτόκιο</a:t>
            </a:r>
            <a:r>
              <a:rPr lang="en-US" sz="2200" dirty="0">
                <a:ea typeface="ヒラギノ角ゴ Pro W3" pitchFamily="-84" charset="-128"/>
              </a:rPr>
              <a:t> n</a:t>
            </a:r>
            <a:r>
              <a:rPr lang="el-GR" sz="2200" dirty="0">
                <a:ea typeface="ヒラギノ角ゴ Pro W3" pitchFamily="-84" charset="-128"/>
              </a:rPr>
              <a:t> ετών) είναι το σταθερό ετήσιο επιτόκιο που καθιστά την τιμή του ομολόγου σήμερα ίση με την παρούσα αξία των μελλοντικών πληρωμών του</a:t>
            </a:r>
          </a:p>
          <a:p>
            <a:r>
              <a:rPr lang="el-GR" sz="2200" dirty="0" smtClean="0">
                <a:ea typeface="ヒラギノ角ゴ Pro W3" pitchFamily="-84" charset="-128"/>
              </a:rPr>
              <a:t>Η </a:t>
            </a:r>
            <a:r>
              <a:rPr lang="el-GR" sz="2200" dirty="0">
                <a:ea typeface="ヒラギノ角ゴ Pro W3" pitchFamily="-84" charset="-128"/>
              </a:rPr>
              <a:t>απόδοση στη λήξη ενός διετούς ομολόγου που ικανοποιεί τη σχέση:</a:t>
            </a:r>
            <a:endParaRPr lang="en-US" sz="2200" dirty="0">
              <a:ea typeface="ヒラギノ角ゴ Pro W3" pitchFamily="-84" charset="-128"/>
            </a:endParaRPr>
          </a:p>
        </p:txBody>
      </p:sp>
      <mc:AlternateContent xmlns:mc="http://schemas.openxmlformats.org/markup-compatibility/2006">
        <mc:Choice xmlns="" xmlns:a14="http://schemas.microsoft.com/office/drawing/2010/main" Requires="a14">
          <p:sp>
            <p:nvSpPr>
              <p:cNvPr id="6" name="Object 5"/>
              <p:cNvSpPr txBox="1"/>
              <p:nvPr/>
            </p:nvSpPr>
            <p:spPr>
              <a:xfrm>
                <a:off x="2332345" y="2971800"/>
                <a:ext cx="4479311" cy="756779"/>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𝑃</m:t>
                          </m:r>
                        </m:e>
                        <m:sub>
                          <m:r>
                            <a:rPr lang="en-US" i="1">
                              <a:solidFill>
                                <a:srgbClr val="000000"/>
                              </a:solidFill>
                              <a:latin typeface="Cambria Math" panose="02040503050406030204" pitchFamily="18" charset="0"/>
                            </a:rPr>
                            <m:t>2</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$100</m:t>
                          </m:r>
                        </m:num>
                        <m:den>
                          <m:sSup>
                            <m:sSupPr>
                              <m:ctrlPr>
                                <a:rPr lang="en-US" i="1">
                                  <a:solidFill>
                                    <a:srgbClr val="000000"/>
                                  </a:solidFill>
                                  <a:latin typeface="Cambria Math" panose="02040503050406030204" pitchFamily="18" charset="0"/>
                                </a:rPr>
                              </m:ctrlPr>
                            </m:sSupPr>
                            <m:e>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2</m:t>
                                      </m:r>
                                      <m:r>
                                        <a:rPr lang="en-US" i="1">
                                          <a:solidFill>
                                            <a:srgbClr val="000000"/>
                                          </a:solidFill>
                                          <a:latin typeface="Cambria Math" panose="02040503050406030204" pitchFamily="18" charset="0"/>
                                        </a:rPr>
                                        <m:t>𝑡</m:t>
                                      </m:r>
                                    </m:sub>
                                  </m:sSub>
                                </m:e>
                              </m:d>
                            </m:e>
                            <m:sup>
                              <m:r>
                                <a:rPr lang="en-US" i="1">
                                  <a:solidFill>
                                    <a:srgbClr val="000000"/>
                                  </a:solidFill>
                                  <a:latin typeface="Cambria Math" panose="02040503050406030204" pitchFamily="18" charset="0"/>
                                </a:rPr>
                                <m:t>2</m:t>
                              </m:r>
                            </m:sup>
                          </m:sSup>
                        </m:den>
                      </m:f>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14.10</m:t>
                          </m:r>
                        </m:e>
                      </m:d>
                    </m:oMath>
                  </m:oMathPara>
                </a14:m>
                <a:endParaRPr lang="en-US" dirty="0"/>
              </a:p>
            </p:txBody>
          </p:sp>
        </mc:Choice>
        <mc:Fallback>
          <p:sp>
            <p:nvSpPr>
              <p:cNvPr id="6" name="Object 5"/>
              <p:cNvSpPr txBox="1">
                <a:spLocks noRot="1" noChangeAspect="1" noMove="1" noResize="1" noEditPoints="1" noAdjustHandles="1" noChangeArrowheads="1" noChangeShapeType="1" noTextEdit="1"/>
              </p:cNvSpPr>
              <p:nvPr/>
            </p:nvSpPr>
            <p:spPr>
              <a:xfrm>
                <a:off x="2332345" y="2971800"/>
                <a:ext cx="4479311" cy="756779"/>
              </a:xfrm>
              <a:prstGeom prst="rect">
                <a:avLst/>
              </a:prstGeom>
              <a:blipFill>
                <a:blip r:embed="rId3" cstate="print"/>
                <a:stretch>
                  <a:fillRect/>
                </a:stretch>
              </a:blipFill>
            </p:spPr>
            <p:txBody>
              <a:bodyPr/>
              <a:lstStyle/>
              <a:p>
                <a:r>
                  <a:rPr lang="en-US">
                    <a:noFill/>
                  </a:rPr>
                  <a:t> </a:t>
                </a:r>
              </a:p>
            </p:txBody>
          </p:sp>
        </mc:Fallback>
      </mc:AlternateContent>
      <p:sp>
        <p:nvSpPr>
          <p:cNvPr id="4" name="Content Placeholder 3"/>
          <p:cNvSpPr>
            <a:spLocks noGrp="1"/>
          </p:cNvSpPr>
          <p:nvPr>
            <p:ph idx="13"/>
          </p:nvPr>
        </p:nvSpPr>
        <p:spPr>
          <a:xfrm>
            <a:off x="447675" y="4004846"/>
            <a:ext cx="8229600" cy="338554"/>
          </a:xfrm>
        </p:spPr>
        <p:txBody>
          <a:bodyPr>
            <a:spAutoFit/>
          </a:bodyPr>
          <a:lstStyle/>
          <a:p>
            <a:pPr marL="287338" indent="0">
              <a:spcBef>
                <a:spcPts val="1200"/>
              </a:spcBef>
              <a:buNone/>
            </a:pPr>
            <a:r>
              <a:rPr lang="el-GR" sz="2200" dirty="0">
                <a:ea typeface="ヒラギノ角ゴ Pro W3" pitchFamily="-84" charset="-128"/>
              </a:rPr>
              <a:t>Είναι:</a:t>
            </a:r>
            <a:endParaRPr lang="en-US" sz="2200" dirty="0">
              <a:ea typeface="ヒラギノ角ゴ Pro W3" pitchFamily="-84" charset="-128"/>
            </a:endParaRPr>
          </a:p>
        </p:txBody>
      </p:sp>
      <mc:AlternateContent xmlns:mc="http://schemas.openxmlformats.org/markup-compatibility/2006">
        <mc:Choice xmlns="" xmlns:a14="http://schemas.microsoft.com/office/drawing/2010/main" Requires="a14">
          <p:sp>
            <p:nvSpPr>
              <p:cNvPr id="7" name="Object 6"/>
              <p:cNvSpPr txBox="1"/>
              <p:nvPr/>
            </p:nvSpPr>
            <p:spPr>
              <a:xfrm>
                <a:off x="1978099" y="4343400"/>
                <a:ext cx="5184701" cy="737276"/>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sSub>
                        <m:sSubPr>
                          <m:ctrlPr>
                            <a:rPr lang="en-US" i="1" smtClean="0">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2</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num>
                        <m:den>
                          <m:r>
                            <a:rPr lang="en-US" i="1">
                              <a:solidFill>
                                <a:srgbClr val="000000"/>
                              </a:solidFill>
                              <a:latin typeface="Cambria Math" panose="02040503050406030204" pitchFamily="18" charset="0"/>
                            </a:rPr>
                            <m:t>2</m:t>
                          </m:r>
                        </m:den>
                      </m:f>
                      <m:d>
                        <m:dPr>
                          <m:ctrlPr>
                            <a:rPr lang="en-US" i="1">
                              <a:solidFill>
                                <a:srgbClr val="000000"/>
                              </a:solidFill>
                              <a:latin typeface="Cambria Math" panose="02040503050406030204" pitchFamily="18" charset="0"/>
                            </a:rPr>
                          </m:ctrlPr>
                        </m:dPr>
                        <m:e>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e>
                      </m:d>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14.11</m:t>
                          </m:r>
                        </m:e>
                      </m:d>
                    </m:oMath>
                  </m:oMathPara>
                </a14:m>
                <a:endParaRPr lang="en-US" dirty="0"/>
              </a:p>
            </p:txBody>
          </p:sp>
        </mc:Choice>
        <mc:Fallback>
          <p:sp>
            <p:nvSpPr>
              <p:cNvPr id="7" name="Object 6"/>
              <p:cNvSpPr txBox="1">
                <a:spLocks noRot="1" noChangeAspect="1" noMove="1" noResize="1" noEditPoints="1" noAdjustHandles="1" noChangeArrowheads="1" noChangeShapeType="1" noTextEdit="1"/>
              </p:cNvSpPr>
              <p:nvPr/>
            </p:nvSpPr>
            <p:spPr>
              <a:xfrm>
                <a:off x="1978099" y="4343400"/>
                <a:ext cx="5184701" cy="737276"/>
              </a:xfrm>
              <a:prstGeom prst="rect">
                <a:avLst/>
              </a:prstGeom>
              <a:blipFill>
                <a:blip r:embed="rId4" cstate="print"/>
                <a:stretch>
                  <a:fillRect/>
                </a:stretch>
              </a:blipFill>
            </p:spPr>
            <p:txBody>
              <a:bodyPr/>
              <a:lstStyle/>
              <a:p>
                <a:r>
                  <a:rPr lang="en-US">
                    <a:noFill/>
                  </a:rPr>
                  <a:t> </a:t>
                </a:r>
              </a:p>
            </p:txBody>
          </p:sp>
        </mc:Fallback>
      </mc:AlternateContent>
      <p:sp>
        <p:nvSpPr>
          <p:cNvPr id="5" name="Content Placeholder 4"/>
          <p:cNvSpPr>
            <a:spLocks noGrp="1"/>
          </p:cNvSpPr>
          <p:nvPr>
            <p:ph sz="quarter" idx="14"/>
          </p:nvPr>
        </p:nvSpPr>
        <p:spPr>
          <a:xfrm>
            <a:off x="457200" y="5080337"/>
            <a:ext cx="8229600" cy="1015663"/>
          </a:xfrm>
        </p:spPr>
        <p:txBody>
          <a:bodyPr>
            <a:spAutoFit/>
          </a:bodyPr>
          <a:lstStyle/>
          <a:p>
            <a:pPr marL="346075" indent="-346075">
              <a:buNone/>
            </a:pPr>
            <a:r>
              <a:rPr lang="en-US" sz="2200" dirty="0">
                <a:ea typeface="ヒラギノ角ゴ Pro W3" pitchFamily="-84" charset="-128"/>
              </a:rPr>
              <a:t>	</a:t>
            </a:r>
            <a:r>
              <a:rPr lang="el-GR" sz="2200" dirty="0" smtClean="0">
                <a:ea typeface="ヒラギノ角ゴ Pro W3" pitchFamily="-84" charset="-128"/>
              </a:rPr>
              <a:t>που </a:t>
            </a:r>
            <a:r>
              <a:rPr lang="el-GR" sz="2200" dirty="0">
                <a:ea typeface="ヒラギノ角ゴ Pro W3" pitchFamily="-84" charset="-128"/>
              </a:rPr>
              <a:t>σημαίνει ότι το διετές επιτόκιο είναι (περίπου) ο μέσος όρος του τρέχοντος επιτοκίου ενός έτους και του αναμενόμενου ετήσιου επιτοκίου του επόμενου έτους.</a:t>
            </a:r>
            <a:endParaRPr lang="en-US" sz="2200" dirty="0">
              <a:ea typeface="ヒラギノ角ゴ Pro W3" pitchFamily="-84" charset="-128"/>
            </a:endParaRPr>
          </a:p>
        </p:txBody>
      </p:sp>
    </p:spTree>
    <p:extLst>
      <p:ext uri="{BB962C8B-B14F-4D97-AF65-F5344CB8AC3E}">
        <p14:creationId xmlns="" xmlns:p14="http://schemas.microsoft.com/office/powerpoint/2010/main" val="5625177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30887"/>
          </a:xfrm>
        </p:spPr>
        <p:txBody>
          <a:bodyPr wrap="square">
            <a:spAutoFit/>
          </a:bodyPr>
          <a:lstStyle/>
          <a:p>
            <a:r>
              <a:rPr lang="en-US" sz="2800" dirty="0">
                <a:latin typeface="+mj-lt"/>
              </a:rPr>
              <a:t>14.2 </a:t>
            </a:r>
            <a:r>
              <a:rPr lang="el-GR" sz="2800" dirty="0">
                <a:latin typeface="+mj-lt"/>
              </a:rPr>
              <a:t>Τιμές και Αποδόσεις Ομολόγων</a:t>
            </a:r>
            <a:r>
              <a:rPr lang="en-US" sz="2800" dirty="0">
                <a:latin typeface="+mj-lt"/>
              </a:rPr>
              <a:t> </a:t>
            </a:r>
            <a:r>
              <a:rPr lang="en-US" sz="2800" dirty="0" smtClean="0">
                <a:latin typeface="+mj-lt"/>
              </a:rPr>
              <a:t>(</a:t>
            </a:r>
            <a:r>
              <a:rPr lang="el-GR" sz="2800" dirty="0">
                <a:latin typeface="+mj-lt"/>
              </a:rPr>
              <a:t>9 από</a:t>
            </a:r>
            <a:r>
              <a:rPr lang="en-US" sz="2800" dirty="0">
                <a:latin typeface="+mj-lt"/>
              </a:rPr>
              <a:t> 9) </a:t>
            </a:r>
            <a:endParaRPr lang="en-US" sz="2800" dirty="0"/>
          </a:p>
        </p:txBody>
      </p:sp>
      <p:sp>
        <p:nvSpPr>
          <p:cNvPr id="3" name="Content Placeholder 2"/>
          <p:cNvSpPr>
            <a:spLocks noGrp="1"/>
          </p:cNvSpPr>
          <p:nvPr>
            <p:ph idx="1"/>
          </p:nvPr>
        </p:nvSpPr>
        <p:spPr>
          <a:xfrm>
            <a:off x="457200" y="1600200"/>
            <a:ext cx="8229600" cy="338554"/>
          </a:xfrm>
        </p:spPr>
        <p:txBody>
          <a:bodyPr wrap="square">
            <a:spAutoFit/>
          </a:bodyPr>
          <a:lstStyle/>
          <a:p>
            <a:r>
              <a:rPr lang="el-GR" sz="2200" dirty="0">
                <a:ea typeface="ヒラギノ角ゴ Pro W3" pitchFamily="-84" charset="-128"/>
              </a:rPr>
              <a:t>Η εξίσωση</a:t>
            </a:r>
            <a:r>
              <a:rPr lang="en-US" sz="2200" dirty="0">
                <a:ea typeface="ヒラギノ角ゴ Pro W3" pitchFamily="-84" charset="-128"/>
              </a:rPr>
              <a:t> (14.8) </a:t>
            </a:r>
            <a:r>
              <a:rPr lang="el-GR" sz="2200" dirty="0">
                <a:ea typeface="ヒラギノ角ゴ Pro W3" pitchFamily="-84" charset="-128"/>
              </a:rPr>
              <a:t>με ασφάλιστρο</a:t>
            </a:r>
            <a:r>
              <a:rPr lang="en-US" sz="2200" dirty="0">
                <a:ea typeface="ヒラギノ角ゴ Pro W3" pitchFamily="-84" charset="-128"/>
              </a:rPr>
              <a:t> </a:t>
            </a:r>
            <a:r>
              <a:rPr lang="el-GR" sz="2200" dirty="0">
                <a:ea typeface="ヒラギノ角ゴ Pro W3" pitchFamily="-84" charset="-128"/>
              </a:rPr>
              <a:t>κινδύνου </a:t>
            </a:r>
            <a:r>
              <a:rPr lang="en-US" sz="2200" i="1" dirty="0">
                <a:ea typeface="ヒラギノ角ゴ Pro W3" pitchFamily="-84" charset="-128"/>
                <a:cs typeface="Times New Roman" panose="02020603050405020304" pitchFamily="18" charset="0"/>
              </a:rPr>
              <a:t>x</a:t>
            </a:r>
            <a:r>
              <a:rPr lang="en-US" sz="2200" dirty="0">
                <a:ea typeface="ヒラギノ角ゴ Pro W3" pitchFamily="-84" charset="-128"/>
              </a:rPr>
              <a:t> </a:t>
            </a:r>
            <a:r>
              <a:rPr lang="el-GR" sz="2200" dirty="0">
                <a:ea typeface="ヒラギノ角ゴ Pro W3" pitchFamily="-84" charset="-128"/>
              </a:rPr>
              <a:t>στο διετές ομόλογο</a:t>
            </a:r>
            <a:r>
              <a:rPr lang="en-US" sz="22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6" name="Object 5"/>
              <p:cNvSpPr txBox="1"/>
              <p:nvPr/>
            </p:nvSpPr>
            <p:spPr>
              <a:xfrm>
                <a:off x="1279371" y="2253382"/>
                <a:ext cx="6547159" cy="832457"/>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𝑃</m:t>
                          </m:r>
                        </m:e>
                        <m:sub>
                          <m:r>
                            <a:rPr lang="en-US" i="1">
                              <a:solidFill>
                                <a:srgbClr val="000000"/>
                              </a:solidFill>
                              <a:latin typeface="Cambria Math" panose="02040503050406030204" pitchFamily="18" charset="0"/>
                            </a:rPr>
                            <m:t>2</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$100</m:t>
                          </m:r>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sub>
                              </m:sSub>
                            </m:e>
                          </m:d>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𝑥</m:t>
                              </m:r>
                            </m:e>
                          </m:d>
                        </m:den>
                      </m:f>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14.12</m:t>
                          </m:r>
                        </m:e>
                      </m:d>
                    </m:oMath>
                  </m:oMathPara>
                </a14:m>
                <a:endParaRPr lang="en-US" dirty="0"/>
              </a:p>
            </p:txBody>
          </p:sp>
        </mc:Choice>
        <mc:Fallback>
          <p:sp>
            <p:nvSpPr>
              <p:cNvPr id="6" name="Object 5"/>
              <p:cNvSpPr txBox="1">
                <a:spLocks noRot="1" noChangeAspect="1" noMove="1" noResize="1" noEditPoints="1" noAdjustHandles="1" noChangeArrowheads="1" noChangeShapeType="1" noTextEdit="1"/>
              </p:cNvSpPr>
              <p:nvPr/>
            </p:nvSpPr>
            <p:spPr>
              <a:xfrm>
                <a:off x="1279371" y="2253382"/>
                <a:ext cx="6547159" cy="832457"/>
              </a:xfrm>
              <a:prstGeom prst="rect">
                <a:avLst/>
              </a:prstGeom>
              <a:blipFill>
                <a:blip r:embed="rId3" cstate="print"/>
                <a:stretch>
                  <a:fillRect/>
                </a:stretch>
              </a:blipFill>
            </p:spPr>
            <p:txBody>
              <a:bodyPr/>
              <a:lstStyle/>
              <a:p>
                <a:r>
                  <a:rPr lang="en-US">
                    <a:noFill/>
                  </a:rPr>
                  <a:t> </a:t>
                </a:r>
              </a:p>
            </p:txBody>
          </p:sp>
        </mc:Fallback>
      </mc:AlternateContent>
      <p:sp>
        <p:nvSpPr>
          <p:cNvPr id="4" name="Content Placeholder 3"/>
          <p:cNvSpPr>
            <a:spLocks noGrp="1"/>
          </p:cNvSpPr>
          <p:nvPr>
            <p:ph idx="13"/>
          </p:nvPr>
        </p:nvSpPr>
        <p:spPr>
          <a:xfrm>
            <a:off x="447675" y="3352800"/>
            <a:ext cx="8229600" cy="338554"/>
          </a:xfrm>
        </p:spPr>
        <p:txBody>
          <a:bodyPr>
            <a:spAutoFit/>
          </a:bodyPr>
          <a:lstStyle/>
          <a:p>
            <a:pPr marL="287338" indent="0">
              <a:spcBef>
                <a:spcPts val="1200"/>
              </a:spcBef>
              <a:buNone/>
            </a:pPr>
            <a:r>
              <a:rPr lang="el-GR" sz="2200" dirty="0">
                <a:ea typeface="ヒラギノ角ゴ Pro W3" pitchFamily="-84" charset="-128"/>
              </a:rPr>
              <a:t>Έτσι ώστε η διετής απόδοση είναι</a:t>
            </a:r>
            <a:r>
              <a:rPr lang="en-IN" sz="22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7" name="Object 6"/>
              <p:cNvSpPr txBox="1"/>
              <p:nvPr/>
            </p:nvSpPr>
            <p:spPr>
              <a:xfrm>
                <a:off x="1486229" y="3810000"/>
                <a:ext cx="6286171" cy="767212"/>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sSub>
                        <m:sSubPr>
                          <m:ctrlPr>
                            <a:rPr lang="en-US" i="1" smtClean="0">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2</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num>
                        <m:den>
                          <m:r>
                            <a:rPr lang="en-US" i="1">
                              <a:solidFill>
                                <a:srgbClr val="000000"/>
                              </a:solidFill>
                              <a:latin typeface="Cambria Math" panose="02040503050406030204" pitchFamily="18" charset="0"/>
                            </a:rPr>
                            <m:t>2</m:t>
                          </m:r>
                        </m:den>
                      </m:f>
                      <m:d>
                        <m:dPr>
                          <m:ctrlPr>
                            <a:rPr lang="en-US" i="1">
                              <a:solidFill>
                                <a:srgbClr val="000000"/>
                              </a:solidFill>
                              <a:latin typeface="Cambria Math" panose="02040503050406030204" pitchFamily="18" charset="0"/>
                            </a:rPr>
                          </m:ctrlPr>
                        </m:dPr>
                        <m:e>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𝑥</m:t>
                          </m:r>
                        </m:e>
                      </m:d>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14.13</m:t>
                          </m:r>
                        </m:e>
                      </m:d>
                    </m:oMath>
                  </m:oMathPara>
                </a14:m>
                <a:endParaRPr lang="en-US" dirty="0"/>
              </a:p>
            </p:txBody>
          </p:sp>
        </mc:Choice>
        <mc:Fallback>
          <p:sp>
            <p:nvSpPr>
              <p:cNvPr id="7" name="Object 6"/>
              <p:cNvSpPr txBox="1">
                <a:spLocks noRot="1" noChangeAspect="1" noMove="1" noResize="1" noEditPoints="1" noAdjustHandles="1" noChangeArrowheads="1" noChangeShapeType="1" noTextEdit="1"/>
              </p:cNvSpPr>
              <p:nvPr/>
            </p:nvSpPr>
            <p:spPr>
              <a:xfrm>
                <a:off x="1486229" y="3810000"/>
                <a:ext cx="6286171" cy="767212"/>
              </a:xfrm>
              <a:prstGeom prst="rect">
                <a:avLst/>
              </a:prstGeom>
              <a:blipFill>
                <a:blip r:embed="rId4" cstate="print"/>
                <a:stretch>
                  <a:fillRect/>
                </a:stretch>
              </a:blipFill>
            </p:spPr>
            <p:txBody>
              <a:bodyPr/>
              <a:lstStyle/>
              <a:p>
                <a:r>
                  <a:rPr lang="en-US">
                    <a:noFill/>
                  </a:rPr>
                  <a:t> </a:t>
                </a:r>
              </a:p>
            </p:txBody>
          </p:sp>
        </mc:Fallback>
      </mc:AlternateContent>
      <p:sp>
        <p:nvSpPr>
          <p:cNvPr id="5" name="Content Placeholder 4"/>
          <p:cNvSpPr>
            <a:spLocks noGrp="1"/>
          </p:cNvSpPr>
          <p:nvPr>
            <p:ph sz="quarter" idx="14"/>
          </p:nvPr>
        </p:nvSpPr>
        <p:spPr>
          <a:xfrm>
            <a:off x="457200" y="4692802"/>
            <a:ext cx="8229600" cy="677108"/>
          </a:xfrm>
        </p:spPr>
        <p:txBody>
          <a:bodyPr>
            <a:spAutoFit/>
          </a:bodyPr>
          <a:lstStyle/>
          <a:p>
            <a:pPr marL="346075" indent="-22225">
              <a:buNone/>
            </a:pPr>
            <a:r>
              <a:rPr lang="el-GR" sz="2200" dirty="0" smtClean="0">
                <a:ea typeface="ヒラギノ角ゴ Pro W3" pitchFamily="-84" charset="-128"/>
              </a:rPr>
              <a:t>που </a:t>
            </a:r>
            <a:r>
              <a:rPr lang="el-GR" sz="2200" dirty="0">
                <a:ea typeface="ヒラギノ角ゴ Pro W3" pitchFamily="-84" charset="-128"/>
              </a:rPr>
              <a:t>είναι ο μέσος όρος του τρέχοντος και αναμενόμενου ετήσιου επιτοκίου συν ένα ασφάλιστρο κινδύνου</a:t>
            </a:r>
            <a:r>
              <a:rPr lang="en-IN" sz="2200" dirty="0">
                <a:ea typeface="ヒラギノ角ゴ Pro W3" pitchFamily="-84" charset="-128"/>
              </a:rPr>
              <a:t>.</a:t>
            </a:r>
          </a:p>
        </p:txBody>
      </p:sp>
    </p:spTree>
    <p:extLst>
      <p:ext uri="{BB962C8B-B14F-4D97-AF65-F5344CB8AC3E}">
        <p14:creationId xmlns="" xmlns:p14="http://schemas.microsoft.com/office/powerpoint/2010/main" val="29370919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IN" sz="2800" dirty="0">
                <a:latin typeface="+mj-lt"/>
              </a:rPr>
              <a:t>14.3 </a:t>
            </a:r>
            <a:r>
              <a:rPr lang="el-GR" sz="2800" dirty="0">
                <a:latin typeface="+mj-lt"/>
              </a:rPr>
              <a:t>Το Χρηματιστήριο και οι Διακυμάνσεις των Τιμών των Μετοχών </a:t>
            </a:r>
            <a:r>
              <a:rPr lang="en-IN" sz="2800" dirty="0">
                <a:latin typeface="+mj-lt"/>
              </a:rPr>
              <a:t>(1 </a:t>
            </a:r>
            <a:r>
              <a:rPr lang="el-GR" sz="2800" dirty="0">
                <a:latin typeface="+mj-lt"/>
              </a:rPr>
              <a:t>από</a:t>
            </a:r>
            <a:r>
              <a:rPr lang="en-IN" sz="2800" dirty="0">
                <a:latin typeface="+mj-lt"/>
              </a:rPr>
              <a:t> 8)</a:t>
            </a:r>
            <a:endParaRPr lang="en-US" sz="2800" dirty="0"/>
          </a:p>
        </p:txBody>
      </p:sp>
      <p:sp>
        <p:nvSpPr>
          <p:cNvPr id="3" name="Content Placeholder 2"/>
          <p:cNvSpPr>
            <a:spLocks noGrp="1"/>
          </p:cNvSpPr>
          <p:nvPr>
            <p:ph idx="1"/>
          </p:nvPr>
        </p:nvSpPr>
        <p:spPr>
          <a:xfrm>
            <a:off x="457200" y="1699498"/>
            <a:ext cx="8229600" cy="2339102"/>
          </a:xfrm>
        </p:spPr>
        <p:txBody>
          <a:bodyPr wrap="square">
            <a:spAutoFit/>
          </a:bodyPr>
          <a:lstStyle/>
          <a:p>
            <a:r>
              <a:rPr lang="el-GR" sz="2200" dirty="0">
                <a:ea typeface="ヒラギノ角ゴ Pro W3" pitchFamily="-84" charset="-128"/>
              </a:rPr>
              <a:t>Οι επιχειρήσεις χρηματοδοτούνται μέσω</a:t>
            </a:r>
            <a:r>
              <a:rPr lang="el-GR" sz="2200" dirty="0" smtClean="0">
                <a:ea typeface="ヒラギノ角ゴ Pro W3" pitchFamily="-84" charset="-128"/>
              </a:rPr>
              <a:t>:</a:t>
            </a:r>
            <a:endParaRPr lang="en-US" sz="2200" dirty="0">
              <a:ea typeface="ヒラギノ角ゴ Pro W3" pitchFamily="-84" charset="-128"/>
            </a:endParaRPr>
          </a:p>
          <a:p>
            <a:pPr lvl="1"/>
            <a:r>
              <a:rPr lang="el-GR" sz="2200" b="1" dirty="0">
                <a:ea typeface="ヒラギノ角ゴ Pro W3" pitchFamily="-84" charset="-128"/>
              </a:rPr>
              <a:t>Εσωτερική χρηματοδότηση</a:t>
            </a:r>
            <a:r>
              <a:rPr lang="el-GR" sz="2200" dirty="0">
                <a:ea typeface="ヒラギノ角ゴ Pro W3" pitchFamily="-84" charset="-128"/>
              </a:rPr>
              <a:t>: Με χρήση ιδίων κεφαλαίων</a:t>
            </a:r>
            <a:endParaRPr lang="en-US" sz="2200" dirty="0">
              <a:ea typeface="ヒラギノ角ゴ Pro W3" pitchFamily="-84" charset="-128"/>
            </a:endParaRPr>
          </a:p>
          <a:p>
            <a:pPr lvl="1"/>
            <a:r>
              <a:rPr lang="el-GR" sz="2200" b="1" dirty="0">
                <a:ea typeface="ヒラギノ角ゴ Pro W3" pitchFamily="-84" charset="-128"/>
              </a:rPr>
              <a:t>Εξωτερική χρηματοδότηση:</a:t>
            </a:r>
            <a:r>
              <a:rPr lang="el-GR" sz="2200" dirty="0">
                <a:ea typeface="ヒラギノ角ゴ Pro W3" pitchFamily="-84" charset="-128"/>
              </a:rPr>
              <a:t> Τραπεζικά δάνεια</a:t>
            </a:r>
            <a:endParaRPr lang="en-US" sz="2200" dirty="0">
              <a:ea typeface="ヒラギノ角ゴ Pro W3" pitchFamily="-84" charset="-128"/>
            </a:endParaRPr>
          </a:p>
          <a:p>
            <a:pPr lvl="1"/>
            <a:r>
              <a:rPr lang="el-GR" sz="2200" b="1" dirty="0">
                <a:ea typeface="ヒラギノ角ゴ Pro W3" pitchFamily="-84" charset="-128"/>
              </a:rPr>
              <a:t>Χρηματοδότηση χρέους: </a:t>
            </a:r>
            <a:r>
              <a:rPr lang="el-GR" sz="2200" dirty="0">
                <a:ea typeface="ヒラギノ角ゴ Pro W3" pitchFamily="-84" charset="-128"/>
              </a:rPr>
              <a:t>Ομόλογα και δάνεια</a:t>
            </a:r>
            <a:endParaRPr lang="en-US" sz="2200" dirty="0">
              <a:ea typeface="ヒラギノ角ゴ Pro W3" pitchFamily="-84" charset="-128"/>
            </a:endParaRPr>
          </a:p>
          <a:p>
            <a:pPr lvl="1"/>
            <a:r>
              <a:rPr lang="el-GR" sz="2200" b="1" dirty="0">
                <a:ea typeface="ヒラギノ角ゴ Pro W3" pitchFamily="-84" charset="-128"/>
              </a:rPr>
              <a:t>Χρηματοδότηση κεφαλαίου</a:t>
            </a:r>
            <a:r>
              <a:rPr lang="en-US" sz="2200" dirty="0">
                <a:ea typeface="ヒラギノ角ゴ Pro W3" pitchFamily="-84" charset="-128"/>
              </a:rPr>
              <a:t>: </a:t>
            </a:r>
            <a:r>
              <a:rPr lang="el-GR" sz="2200" dirty="0">
                <a:ea typeface="ヒラギノ角ゴ Pro W3" pitchFamily="-84" charset="-128"/>
              </a:rPr>
              <a:t>Έκδοση μετοχών που αποδίδουν μερίσματα</a:t>
            </a:r>
            <a:endParaRPr lang="en-US" sz="2200" b="1" dirty="0">
              <a:ea typeface="ヒラギノ角ゴ Pro W3" pitchFamily="-84" charset="-128"/>
            </a:endParaRPr>
          </a:p>
        </p:txBody>
      </p:sp>
    </p:spTree>
    <p:extLst>
      <p:ext uri="{BB962C8B-B14F-4D97-AF65-F5344CB8AC3E}">
        <p14:creationId xmlns="" xmlns:p14="http://schemas.microsoft.com/office/powerpoint/2010/main" val="1634479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02"/>
            <a:ext cx="8229600" cy="910698"/>
          </a:xfrm>
        </p:spPr>
        <p:txBody>
          <a:bodyPr wrap="square">
            <a:noAutofit/>
          </a:bodyPr>
          <a:lstStyle/>
          <a:p>
            <a:r>
              <a:rPr lang="en-IN" sz="2800" dirty="0">
                <a:latin typeface="+mj-lt"/>
              </a:rPr>
              <a:t>14.3 </a:t>
            </a:r>
            <a:r>
              <a:rPr lang="el-GR" sz="2800" dirty="0">
                <a:latin typeface="+mj-lt"/>
              </a:rPr>
              <a:t>Το Χρηματιστήριο και οι Διακυμάνσεις των Τιμών των Μετοχών </a:t>
            </a:r>
            <a:r>
              <a:rPr lang="en-IN" sz="2800" dirty="0">
                <a:latin typeface="+mj-lt"/>
              </a:rPr>
              <a:t>(</a:t>
            </a:r>
            <a:r>
              <a:rPr lang="el-GR" sz="2800" dirty="0">
                <a:latin typeface="+mj-lt"/>
              </a:rPr>
              <a:t>2</a:t>
            </a:r>
            <a:r>
              <a:rPr lang="en-IN" sz="2800" dirty="0">
                <a:latin typeface="+mj-lt"/>
              </a:rPr>
              <a:t> </a:t>
            </a:r>
            <a:r>
              <a:rPr lang="el-GR" sz="2800" dirty="0">
                <a:latin typeface="+mj-lt"/>
              </a:rPr>
              <a:t>από</a:t>
            </a:r>
            <a:r>
              <a:rPr lang="en-IN" sz="2800" dirty="0">
                <a:latin typeface="+mj-lt"/>
              </a:rPr>
              <a:t> 8) </a:t>
            </a:r>
            <a:endParaRPr lang="en-US" sz="2800" dirty="0"/>
          </a:p>
        </p:txBody>
      </p:sp>
      <p:sp>
        <p:nvSpPr>
          <p:cNvPr id="4" name="Content Placeholder 3"/>
          <p:cNvSpPr>
            <a:spLocks noGrp="1"/>
          </p:cNvSpPr>
          <p:nvPr>
            <p:ph idx="13"/>
          </p:nvPr>
        </p:nvSpPr>
        <p:spPr>
          <a:xfrm>
            <a:off x="465431" y="1447800"/>
            <a:ext cx="8229600" cy="609600"/>
          </a:xfrm>
        </p:spPr>
        <p:txBody>
          <a:bodyPr>
            <a:noAutofit/>
          </a:bodyPr>
          <a:lstStyle/>
          <a:p>
            <a:pPr marL="0" marR="164465" indent="0">
              <a:spcAft>
                <a:spcPts val="800"/>
              </a:spcAft>
              <a:buNone/>
            </a:pPr>
            <a:r>
              <a:rPr lang="el-GR" sz="2200" b="1" dirty="0"/>
              <a:t>Απεικόνιση</a:t>
            </a:r>
            <a:r>
              <a:rPr lang="en-US" sz="2200" b="1" dirty="0"/>
              <a:t> 14.4</a:t>
            </a:r>
            <a:r>
              <a:rPr lang="en-US" sz="2200" dirty="0"/>
              <a:t> </a:t>
            </a:r>
            <a:r>
              <a:rPr lang="el-GR" sz="2200" dirty="0" smtClean="0"/>
              <a:t> Ο δείκτης τιμών μετοχών </a:t>
            </a:r>
            <a:r>
              <a:rPr lang="en-US" sz="2200" dirty="0" smtClean="0">
                <a:solidFill>
                  <a:srgbClr val="000000"/>
                </a:solidFill>
                <a:effectLst/>
                <a:ea typeface="Times New Roman" panose="02020603050405020304" pitchFamily="18" charset="0"/>
                <a:cs typeface="Times New Roman" panose="02020603050405020304" pitchFamily="18" charset="0"/>
              </a:rPr>
              <a:t>Standard</a:t>
            </a:r>
            <a:r>
              <a:rPr lang="el-GR" sz="2200" dirty="0" smtClean="0">
                <a:solidFill>
                  <a:srgbClr val="000000"/>
                </a:solidFill>
                <a:effectLst/>
                <a:ea typeface="Times New Roman" panose="02020603050405020304" pitchFamily="18" charset="0"/>
                <a:cs typeface="Times New Roman" panose="02020603050405020304" pitchFamily="18" charset="0"/>
              </a:rPr>
              <a:t> </a:t>
            </a:r>
            <a:r>
              <a:rPr lang="el-GR" sz="2200" dirty="0">
                <a:solidFill>
                  <a:srgbClr val="000000"/>
                </a:solidFill>
                <a:effectLst/>
                <a:ea typeface="Times New Roman" panose="02020603050405020304" pitchFamily="18" charset="0"/>
                <a:cs typeface="Times New Roman" panose="02020603050405020304" pitchFamily="18" charset="0"/>
              </a:rPr>
              <a:t>&amp; </a:t>
            </a:r>
            <a:r>
              <a:rPr lang="en-US" sz="2200" dirty="0">
                <a:solidFill>
                  <a:srgbClr val="000000"/>
                </a:solidFill>
                <a:effectLst/>
                <a:ea typeface="Times New Roman" panose="02020603050405020304" pitchFamily="18" charset="0"/>
                <a:cs typeface="Times New Roman" panose="02020603050405020304" pitchFamily="18" charset="0"/>
              </a:rPr>
              <a:t>Poor</a:t>
            </a:r>
            <a:r>
              <a:rPr lang="el-GR" sz="2200" dirty="0">
                <a:solidFill>
                  <a:srgbClr val="000000"/>
                </a:solidFill>
                <a:effectLst/>
                <a:ea typeface="Times New Roman" panose="02020603050405020304" pitchFamily="18" charset="0"/>
                <a:cs typeface="Times New Roman" panose="02020603050405020304" pitchFamily="18" charset="0"/>
              </a:rPr>
              <a:t>, </a:t>
            </a:r>
            <a:r>
              <a:rPr lang="el-GR" sz="2200" dirty="0" smtClean="0">
                <a:solidFill>
                  <a:srgbClr val="000000"/>
                </a:solidFill>
                <a:effectLst/>
                <a:ea typeface="Times New Roman" panose="02020603050405020304" pitchFamily="18" charset="0"/>
                <a:cs typeface="Times New Roman" panose="02020603050405020304" pitchFamily="18" charset="0"/>
              </a:rPr>
              <a:t>σε πραγματικ</a:t>
            </a:r>
            <a:r>
              <a:rPr lang="el-GR" sz="2200" dirty="0" smtClean="0">
                <a:solidFill>
                  <a:srgbClr val="000000"/>
                </a:solidFill>
                <a:ea typeface="Times New Roman" panose="02020603050405020304" pitchFamily="18" charset="0"/>
                <a:cs typeface="Times New Roman" panose="02020603050405020304" pitchFamily="18" charset="0"/>
              </a:rPr>
              <a:t>ές τιμές, από </a:t>
            </a:r>
            <a:r>
              <a:rPr lang="el-GR" sz="2200" dirty="0" smtClean="0">
                <a:solidFill>
                  <a:srgbClr val="000000"/>
                </a:solidFill>
                <a:effectLst/>
                <a:ea typeface="Times New Roman" panose="02020603050405020304" pitchFamily="18" charset="0"/>
                <a:cs typeface="Times New Roman" panose="02020603050405020304" pitchFamily="18" charset="0"/>
              </a:rPr>
              <a:t>το </a:t>
            </a:r>
            <a:r>
              <a:rPr lang="el-GR" sz="2200" dirty="0">
                <a:solidFill>
                  <a:srgbClr val="000000"/>
                </a:solidFill>
                <a:effectLst/>
                <a:ea typeface="Times New Roman" panose="02020603050405020304" pitchFamily="18" charset="0"/>
                <a:cs typeface="Times New Roman" panose="02020603050405020304" pitchFamily="18" charset="0"/>
              </a:rPr>
              <a:t>1970 </a:t>
            </a:r>
            <a:endParaRPr lang="en-US" sz="2200" dirty="0">
              <a:effectLst/>
              <a:ea typeface="Times New Roman" panose="02020603050405020304" pitchFamily="18" charset="0"/>
              <a:cs typeface="Times New Roman" panose="02020603050405020304" pitchFamily="18" charset="0"/>
            </a:endParaRPr>
          </a:p>
          <a:p>
            <a:pPr marL="0" indent="0">
              <a:buNone/>
            </a:pPr>
            <a:endParaRPr lang="en-US" sz="2200" dirty="0"/>
          </a:p>
        </p:txBody>
      </p:sp>
      <p:sp>
        <p:nvSpPr>
          <p:cNvPr id="6" name="Content Placeholder 5"/>
          <p:cNvSpPr>
            <a:spLocks noGrp="1"/>
          </p:cNvSpPr>
          <p:nvPr>
            <p:ph sz="quarter" idx="15"/>
          </p:nvPr>
        </p:nvSpPr>
        <p:spPr>
          <a:xfrm>
            <a:off x="457200" y="6019800"/>
            <a:ext cx="8237831" cy="304800"/>
          </a:xfrm>
        </p:spPr>
        <p:txBody>
          <a:bodyPr>
            <a:noAutofit/>
          </a:bodyPr>
          <a:lstStyle/>
          <a:p>
            <a:pPr marL="0" indent="0">
              <a:buNone/>
            </a:pPr>
            <a:r>
              <a:rPr lang="el-GR" sz="1200" i="1" dirty="0"/>
              <a:t>Πηγή</a:t>
            </a:r>
            <a:r>
              <a:rPr lang="en-US" sz="1200" i="1" dirty="0"/>
              <a:t>: </a:t>
            </a:r>
            <a:r>
              <a:rPr lang="en-US" sz="1200" dirty="0"/>
              <a:t>FRED SP500, CPIAUCSL.</a:t>
            </a:r>
          </a:p>
        </p:txBody>
      </p:sp>
      <p:pic>
        <p:nvPicPr>
          <p:cNvPr id="4098" name="Picture 2"/>
          <p:cNvPicPr>
            <a:picLocks noChangeAspect="1" noChangeArrowheads="1"/>
          </p:cNvPicPr>
          <p:nvPr/>
        </p:nvPicPr>
        <p:blipFill>
          <a:blip r:embed="rId3" cstate="print"/>
          <a:srcRect/>
          <a:stretch>
            <a:fillRect/>
          </a:stretch>
        </p:blipFill>
        <p:spPr bwMode="auto">
          <a:xfrm>
            <a:off x="371475" y="2209800"/>
            <a:ext cx="8239125" cy="3590925"/>
          </a:xfrm>
          <a:prstGeom prst="rect">
            <a:avLst/>
          </a:prstGeom>
          <a:noFill/>
          <a:ln w="9525">
            <a:noFill/>
            <a:miter lim="800000"/>
            <a:headEnd/>
            <a:tailEnd/>
          </a:ln>
        </p:spPr>
      </p:pic>
    </p:spTree>
    <p:extLst>
      <p:ext uri="{BB962C8B-B14F-4D97-AF65-F5344CB8AC3E}">
        <p14:creationId xmlns="" xmlns:p14="http://schemas.microsoft.com/office/powerpoint/2010/main" val="11136386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IN" sz="2800" dirty="0">
                <a:latin typeface="+mj-lt"/>
              </a:rPr>
              <a:t>14.3 </a:t>
            </a:r>
            <a:r>
              <a:rPr lang="el-GR" sz="2800" dirty="0">
                <a:latin typeface="+mj-lt"/>
              </a:rPr>
              <a:t>Το Χρηματιστήριο και οι Διακυμάνσεις των Τιμών των Μετοχών </a:t>
            </a:r>
            <a:r>
              <a:rPr lang="en-IN" sz="2800" dirty="0">
                <a:latin typeface="+mj-lt"/>
              </a:rPr>
              <a:t>(</a:t>
            </a:r>
            <a:r>
              <a:rPr lang="el-GR" sz="2800" dirty="0">
                <a:latin typeface="+mj-lt"/>
              </a:rPr>
              <a:t>3</a:t>
            </a:r>
            <a:r>
              <a:rPr lang="en-IN" sz="2800" dirty="0">
                <a:latin typeface="+mj-lt"/>
              </a:rPr>
              <a:t> </a:t>
            </a:r>
            <a:r>
              <a:rPr lang="el-GR" sz="2800" dirty="0">
                <a:latin typeface="+mj-lt"/>
              </a:rPr>
              <a:t>από</a:t>
            </a:r>
            <a:r>
              <a:rPr lang="en-IN" sz="2800" dirty="0">
                <a:latin typeface="+mj-lt"/>
              </a:rPr>
              <a:t> 8) </a:t>
            </a:r>
            <a:endParaRPr lang="en-US" sz="2800" dirty="0"/>
          </a:p>
        </p:txBody>
      </p:sp>
      <p:sp>
        <p:nvSpPr>
          <p:cNvPr id="3" name="Content Placeholder 2"/>
          <p:cNvSpPr>
            <a:spLocks noGrp="1"/>
          </p:cNvSpPr>
          <p:nvPr>
            <p:ph idx="1"/>
          </p:nvPr>
        </p:nvSpPr>
        <p:spPr>
          <a:xfrm>
            <a:off x="457200" y="1374056"/>
            <a:ext cx="8229600" cy="677108"/>
          </a:xfrm>
        </p:spPr>
        <p:txBody>
          <a:bodyPr wrap="square">
            <a:spAutoFit/>
          </a:bodyPr>
          <a:lstStyle/>
          <a:p>
            <a:pPr marL="0" indent="0">
              <a:buNone/>
            </a:pPr>
            <a:r>
              <a:rPr lang="el-GR" sz="2200" b="1" dirty="0"/>
              <a:t>Απεικόνιση</a:t>
            </a:r>
            <a:r>
              <a:rPr lang="en-US" sz="2200" b="1" dirty="0"/>
              <a:t> 14.5 </a:t>
            </a:r>
            <a:r>
              <a:rPr lang="el-GR" sz="2200" dirty="0"/>
              <a:t>Αποδόσεις διατήρησης ετήσιων μετοχών για ένα έτος</a:t>
            </a:r>
            <a:endParaRPr lang="en-US" sz="2200" dirty="0"/>
          </a:p>
        </p:txBody>
      </p:sp>
      <p:sp>
        <p:nvSpPr>
          <p:cNvPr id="4" name="Content Placeholder 3"/>
          <p:cNvSpPr>
            <a:spLocks noGrp="1"/>
          </p:cNvSpPr>
          <p:nvPr>
            <p:ph idx="13"/>
          </p:nvPr>
        </p:nvSpPr>
        <p:spPr>
          <a:xfrm>
            <a:off x="457200" y="4267200"/>
            <a:ext cx="8229600" cy="1905000"/>
          </a:xfrm>
        </p:spPr>
        <p:txBody>
          <a:bodyPr/>
          <a:lstStyle/>
          <a:p>
            <a:pPr marL="285750" indent="-285750"/>
            <a:r>
              <a:rPr lang="en-US" sz="2200" dirty="0"/>
              <a:t>$</a:t>
            </a:r>
            <a:r>
              <a:rPr lang="en-US" sz="2200" i="1" dirty="0"/>
              <a:t>Q</a:t>
            </a:r>
            <a:r>
              <a:rPr lang="en-US" sz="2200" dirty="0"/>
              <a:t> </a:t>
            </a:r>
            <a:r>
              <a:rPr lang="el-GR" sz="2200" dirty="0"/>
              <a:t>η τιμή της μετοχής</a:t>
            </a:r>
            <a:endParaRPr lang="en-US" sz="2200" dirty="0"/>
          </a:p>
          <a:p>
            <a:pPr marL="285750" indent="-285750"/>
            <a:r>
              <a:rPr lang="en-US" sz="2200" dirty="0"/>
              <a:t>$</a:t>
            </a:r>
            <a:r>
              <a:rPr lang="en-US" sz="2200" i="1" dirty="0"/>
              <a:t>D</a:t>
            </a:r>
            <a:r>
              <a:rPr lang="en-US" sz="2200" i="1" baseline="30000" dirty="0"/>
              <a:t>e</a:t>
            </a:r>
            <a:r>
              <a:rPr lang="en-US" sz="2200" dirty="0"/>
              <a:t> </a:t>
            </a:r>
            <a:r>
              <a:rPr lang="el-GR" sz="2200" dirty="0"/>
              <a:t>το αναμενόμενο μέρισμα</a:t>
            </a:r>
            <a:endParaRPr lang="en-US" sz="2200" dirty="0"/>
          </a:p>
          <a:p>
            <a:pPr marL="285750" indent="-285750"/>
            <a:r>
              <a:rPr lang="el-GR" sz="2200" b="1" dirty="0"/>
              <a:t>Τιμή εκτός μερίσματος</a:t>
            </a:r>
            <a:r>
              <a:rPr lang="en-US" sz="2200" dirty="0"/>
              <a:t>: </a:t>
            </a:r>
            <a:r>
              <a:rPr lang="el-GR" sz="2200" dirty="0"/>
              <a:t>Η τιμή της μετοχής αφού πληρωθεί το ετήσιο μέρισμα</a:t>
            </a:r>
            <a:endParaRPr lang="en-US" sz="2200" dirty="0"/>
          </a:p>
        </p:txBody>
      </p:sp>
      <p:pic>
        <p:nvPicPr>
          <p:cNvPr id="1026" name="Picture 2"/>
          <p:cNvPicPr>
            <a:picLocks noChangeAspect="1" noChangeArrowheads="1"/>
          </p:cNvPicPr>
          <p:nvPr/>
        </p:nvPicPr>
        <p:blipFill>
          <a:blip r:embed="rId3" cstate="print"/>
          <a:srcRect/>
          <a:stretch>
            <a:fillRect/>
          </a:stretch>
        </p:blipFill>
        <p:spPr bwMode="auto">
          <a:xfrm>
            <a:off x="1752600" y="2209800"/>
            <a:ext cx="5486400" cy="1743075"/>
          </a:xfrm>
          <a:prstGeom prst="rect">
            <a:avLst/>
          </a:prstGeom>
          <a:noFill/>
          <a:ln w="9525">
            <a:noFill/>
            <a:miter lim="800000"/>
            <a:headEnd/>
            <a:tailEnd/>
          </a:ln>
        </p:spPr>
      </p:pic>
    </p:spTree>
    <p:extLst>
      <p:ext uri="{BB962C8B-B14F-4D97-AF65-F5344CB8AC3E}">
        <p14:creationId xmlns="" xmlns:p14="http://schemas.microsoft.com/office/powerpoint/2010/main" val="35163770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IN" sz="2800" dirty="0">
                <a:latin typeface="+mj-lt"/>
              </a:rPr>
              <a:t>14.3 </a:t>
            </a:r>
            <a:r>
              <a:rPr lang="el-GR" sz="2800" dirty="0">
                <a:latin typeface="+mj-lt"/>
              </a:rPr>
              <a:t>Το Χρηματιστήριο και οι Διακυμάνσεις των Τιμών των Μετοχών </a:t>
            </a:r>
            <a:r>
              <a:rPr lang="en-IN" sz="2800" dirty="0">
                <a:latin typeface="+mj-lt"/>
              </a:rPr>
              <a:t>(</a:t>
            </a:r>
            <a:r>
              <a:rPr lang="el-GR" sz="2800" dirty="0">
                <a:latin typeface="+mj-lt"/>
              </a:rPr>
              <a:t>4</a:t>
            </a:r>
            <a:r>
              <a:rPr lang="en-IN" sz="2800" dirty="0">
                <a:latin typeface="+mj-lt"/>
              </a:rPr>
              <a:t> </a:t>
            </a:r>
            <a:r>
              <a:rPr lang="el-GR" sz="2800" dirty="0">
                <a:latin typeface="+mj-lt"/>
              </a:rPr>
              <a:t>από</a:t>
            </a:r>
            <a:r>
              <a:rPr lang="en-IN" sz="2800" dirty="0">
                <a:latin typeface="+mj-lt"/>
              </a:rPr>
              <a:t> 8) </a:t>
            </a:r>
            <a:endParaRPr lang="en-US" sz="2800" dirty="0"/>
          </a:p>
        </p:txBody>
      </p:sp>
      <p:sp>
        <p:nvSpPr>
          <p:cNvPr id="3" name="Content Placeholder 2"/>
          <p:cNvSpPr>
            <a:spLocks noGrp="1"/>
          </p:cNvSpPr>
          <p:nvPr>
            <p:ph idx="1"/>
          </p:nvPr>
        </p:nvSpPr>
        <p:spPr>
          <a:xfrm>
            <a:off x="228600" y="1374056"/>
            <a:ext cx="8763000" cy="1354217"/>
          </a:xfrm>
        </p:spPr>
        <p:txBody>
          <a:bodyPr wrap="square">
            <a:spAutoFit/>
          </a:bodyPr>
          <a:lstStyle/>
          <a:p>
            <a:r>
              <a:rPr lang="el-GR" sz="2200" dirty="0"/>
              <a:t>Για να υπάρχει ισορροπία πρέπει το αναμενόμενο ποσοστό απόδοσης από τη διατήρηση μετοχών για ένα έτος (αριστερή πλευρά) να είναι ίδιο με το ποσοστό απόδοσης των ομολόγων ενός έτους συν το ασφάλιστρο μετοχών x (δεξιά πλευρά):</a:t>
            </a:r>
            <a:endParaRPr lang="en-IN" sz="2200" dirty="0"/>
          </a:p>
        </p:txBody>
      </p:sp>
      <mc:AlternateContent xmlns:mc="http://schemas.openxmlformats.org/markup-compatibility/2006">
        <mc:Choice xmlns="" xmlns:a14="http://schemas.microsoft.com/office/drawing/2010/main" Requires="a14">
          <p:sp>
            <p:nvSpPr>
              <p:cNvPr id="5" name="Object 4"/>
              <p:cNvSpPr txBox="1"/>
              <p:nvPr/>
            </p:nvSpPr>
            <p:spPr>
              <a:xfrm>
                <a:off x="1295400" y="2996114"/>
                <a:ext cx="4833392" cy="966286"/>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𝐷</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𝑄</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num>
                        <m:den>
                          <m:r>
                            <a:rPr lang="en-US" i="1">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𝑄</m:t>
                              </m:r>
                            </m:e>
                            <m:sub>
                              <m:r>
                                <a:rPr lang="en-US" i="1">
                                  <a:solidFill>
                                    <a:srgbClr val="000000"/>
                                  </a:solidFill>
                                  <a:latin typeface="Cambria Math" panose="02040503050406030204" pitchFamily="18" charset="0"/>
                                </a:rPr>
                                <m:t>𝑡</m:t>
                              </m:r>
                            </m:sub>
                          </m:sSub>
                        </m:den>
                      </m:f>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𝑥</m:t>
                      </m:r>
                    </m:oMath>
                  </m:oMathPara>
                </a14:m>
                <a:endParaRPr lang="en-US" dirty="0"/>
              </a:p>
            </p:txBody>
          </p:sp>
        </mc:Choice>
        <mc:Fallback>
          <p:sp>
            <p:nvSpPr>
              <p:cNvPr id="5" name="Object 4"/>
              <p:cNvSpPr txBox="1">
                <a:spLocks noRot="1" noChangeAspect="1" noMove="1" noResize="1" noEditPoints="1" noAdjustHandles="1" noChangeArrowheads="1" noChangeShapeType="1" noTextEdit="1"/>
              </p:cNvSpPr>
              <p:nvPr/>
            </p:nvSpPr>
            <p:spPr>
              <a:xfrm>
                <a:off x="1295400" y="2996114"/>
                <a:ext cx="4833392" cy="966286"/>
              </a:xfrm>
              <a:prstGeom prst="rect">
                <a:avLst/>
              </a:prstGeom>
              <a:blipFill>
                <a:blip r:embed="rId3" cstate="print"/>
                <a:stretch>
                  <a:fillRect/>
                </a:stretch>
              </a:blipFill>
            </p:spPr>
            <p:txBody>
              <a:bodyPr/>
              <a:lstStyle/>
              <a:p>
                <a:r>
                  <a:rPr lang="en-US">
                    <a:noFill/>
                  </a:rPr>
                  <a:t> </a:t>
                </a:r>
              </a:p>
            </p:txBody>
          </p:sp>
        </mc:Fallback>
      </mc:AlternateContent>
      <p:sp>
        <p:nvSpPr>
          <p:cNvPr id="4" name="Content Placeholder 3"/>
          <p:cNvSpPr>
            <a:spLocks noGrp="1"/>
          </p:cNvSpPr>
          <p:nvPr>
            <p:ph idx="13"/>
          </p:nvPr>
        </p:nvSpPr>
        <p:spPr>
          <a:xfrm>
            <a:off x="457200" y="4102371"/>
            <a:ext cx="8229600" cy="381000"/>
          </a:xfrm>
        </p:spPr>
        <p:txBody>
          <a:bodyPr/>
          <a:lstStyle/>
          <a:p>
            <a:pPr marL="457200" lvl="1" indent="0">
              <a:buNone/>
            </a:pPr>
            <a:r>
              <a:rPr lang="en-US" sz="2200" dirty="0">
                <a:ea typeface="ヒラギノ角ゴ Pro W3" pitchFamily="-84" charset="-128"/>
              </a:rPr>
              <a:t> </a:t>
            </a:r>
            <a:r>
              <a:rPr lang="el-GR" sz="2200" dirty="0">
                <a:ea typeface="ヒラギノ角ゴ Pro W3" pitchFamily="-84" charset="-128"/>
              </a:rPr>
              <a:t>ή</a:t>
            </a:r>
            <a:endParaRPr lang="en-US" sz="2200" dirty="0"/>
          </a:p>
        </p:txBody>
      </p:sp>
      <mc:AlternateContent xmlns:mc="http://schemas.openxmlformats.org/markup-compatibility/2006">
        <mc:Choice xmlns="" xmlns:a14="http://schemas.microsoft.com/office/drawing/2010/main" Requires="a14">
          <p:sp>
            <p:nvSpPr>
              <p:cNvPr id="8" name="Object 7"/>
              <p:cNvSpPr txBox="1"/>
              <p:nvPr/>
            </p:nvSpPr>
            <p:spPr>
              <a:xfrm>
                <a:off x="1100994" y="4800600"/>
                <a:ext cx="6942013" cy="1007273"/>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𝑄</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𝐷</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𝑥</m:t>
                              </m:r>
                            </m:e>
                          </m:d>
                        </m:den>
                      </m:f>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𝑄</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𝑥</m:t>
                              </m:r>
                            </m:e>
                          </m:d>
                        </m:den>
                      </m:f>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14.14</m:t>
                          </m:r>
                        </m:e>
                      </m:d>
                    </m:oMath>
                  </m:oMathPara>
                </a14:m>
                <a:endParaRPr lang="en-US" dirty="0"/>
              </a:p>
            </p:txBody>
          </p:sp>
        </mc:Choice>
        <mc:Fallback>
          <p:sp>
            <p:nvSpPr>
              <p:cNvPr id="8" name="Object 7"/>
              <p:cNvSpPr txBox="1">
                <a:spLocks noRot="1" noChangeAspect="1" noMove="1" noResize="1" noEditPoints="1" noAdjustHandles="1" noChangeArrowheads="1" noChangeShapeType="1" noTextEdit="1"/>
              </p:cNvSpPr>
              <p:nvPr/>
            </p:nvSpPr>
            <p:spPr>
              <a:xfrm>
                <a:off x="1100994" y="4800600"/>
                <a:ext cx="6942013" cy="1007273"/>
              </a:xfrm>
              <a:prstGeom prst="rect">
                <a:avLst/>
              </a:prstGeom>
              <a:blipFill>
                <a:blip r:embed="rId4" cstate="print"/>
                <a:stretch>
                  <a:fillRect/>
                </a:stretch>
              </a:blipFill>
            </p:spPr>
            <p:txBody>
              <a:bodyPr/>
              <a:lstStyle/>
              <a:p>
                <a:r>
                  <a:rPr lang="en-US">
                    <a:noFill/>
                  </a:rPr>
                  <a:t> </a:t>
                </a:r>
              </a:p>
            </p:txBody>
          </p:sp>
        </mc:Fallback>
      </mc:AlternateContent>
    </p:spTree>
    <p:extLst>
      <p:ext uri="{BB962C8B-B14F-4D97-AF65-F5344CB8AC3E}">
        <p14:creationId xmlns="" xmlns:p14="http://schemas.microsoft.com/office/powerpoint/2010/main" val="27736434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IN" sz="2800" dirty="0">
                <a:latin typeface="+mj-lt"/>
              </a:rPr>
              <a:t>14.3 </a:t>
            </a:r>
            <a:r>
              <a:rPr lang="el-GR" sz="2800" dirty="0">
                <a:latin typeface="+mj-lt"/>
              </a:rPr>
              <a:t>Το Χρηματιστήριο και οι Διακυμάνσεις των Τιμών των Μετοχών </a:t>
            </a:r>
            <a:r>
              <a:rPr lang="en-IN" sz="2800" dirty="0">
                <a:latin typeface="+mj-lt"/>
              </a:rPr>
              <a:t>(</a:t>
            </a:r>
            <a:r>
              <a:rPr lang="el-GR" sz="2800" dirty="0">
                <a:latin typeface="+mj-lt"/>
              </a:rPr>
              <a:t>5</a:t>
            </a:r>
            <a:r>
              <a:rPr lang="en-IN" sz="2800" dirty="0">
                <a:latin typeface="+mj-lt"/>
              </a:rPr>
              <a:t> </a:t>
            </a:r>
            <a:r>
              <a:rPr lang="el-GR" sz="2800" dirty="0">
                <a:latin typeface="+mj-lt"/>
              </a:rPr>
              <a:t>από</a:t>
            </a:r>
            <a:r>
              <a:rPr lang="en-IN" sz="2800" dirty="0">
                <a:latin typeface="+mj-lt"/>
              </a:rPr>
              <a:t> 8)</a:t>
            </a:r>
            <a:endParaRPr lang="en-US" sz="2800" dirty="0"/>
          </a:p>
        </p:txBody>
      </p:sp>
      <p:sp>
        <p:nvSpPr>
          <p:cNvPr id="3" name="Content Placeholder 2"/>
          <p:cNvSpPr>
            <a:spLocks noGrp="1"/>
          </p:cNvSpPr>
          <p:nvPr>
            <p:ph idx="1"/>
          </p:nvPr>
        </p:nvSpPr>
        <p:spPr>
          <a:xfrm>
            <a:off x="457200" y="1374056"/>
            <a:ext cx="8229600" cy="677108"/>
          </a:xfrm>
        </p:spPr>
        <p:txBody>
          <a:bodyPr wrap="square">
            <a:spAutoFit/>
          </a:bodyPr>
          <a:lstStyle/>
          <a:p>
            <a:r>
              <a:rPr lang="el-GR" sz="2200" dirty="0"/>
              <a:t>Αν οι αναμενόμενες τιμές σε</a:t>
            </a:r>
            <a:r>
              <a:rPr lang="en-IN" sz="2200" dirty="0"/>
              <a:t> </a:t>
            </a:r>
            <a:r>
              <a:rPr lang="en-IN" sz="2200" i="1" dirty="0"/>
              <a:t>n</a:t>
            </a:r>
            <a:r>
              <a:rPr lang="en-IN" sz="2200" dirty="0"/>
              <a:t> </a:t>
            </a:r>
            <a:r>
              <a:rPr lang="el-GR" sz="2200" dirty="0"/>
              <a:t>χρόνια ισούνται με τις παρούσες αξίες των αναμενόμενων τιμών και μερισμάτων</a:t>
            </a:r>
            <a:r>
              <a:rPr lang="en-IN" sz="2200" dirty="0"/>
              <a:t>: </a:t>
            </a:r>
          </a:p>
        </p:txBody>
      </p:sp>
      <mc:AlternateContent xmlns:mc="http://schemas.openxmlformats.org/markup-compatibility/2006">
        <mc:Choice xmlns="" xmlns:a14="http://schemas.microsoft.com/office/drawing/2010/main" Requires="a14">
          <p:sp>
            <p:nvSpPr>
              <p:cNvPr id="5" name="Object 4"/>
              <p:cNvSpPr txBox="1"/>
              <p:nvPr/>
            </p:nvSpPr>
            <p:spPr>
              <a:xfrm>
                <a:off x="862255" y="2355037"/>
                <a:ext cx="7400440" cy="1487526"/>
              </a:xfrm>
              <a:prstGeom prst="rect">
                <a:avLst/>
              </a:prstGeom>
            </p:spPr>
            <p:txBody>
              <a:bodyPr>
                <a:normAutofit fontScale="85000" lnSpcReduction="10000"/>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𝑄</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𝐷</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𝑥</m:t>
                              </m:r>
                            </m:e>
                          </m:d>
                        </m:den>
                      </m:f>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m:rPr>
                                  <m:sty m:val="p"/>
                                </m:rPr>
                                <a:rPr lang="en-US">
                                  <a:solidFill>
                                    <a:srgbClr val="000000"/>
                                  </a:solidFill>
                                  <a:latin typeface="Cambria Math" panose="02040503050406030204" pitchFamily="18" charset="0"/>
                                </a:rPr>
                                <m:t>D</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+2</m:t>
                              </m:r>
                            </m:sub>
                            <m:sup>
                              <m:r>
                                <a:rPr lang="en-US" i="1">
                                  <a:solidFill>
                                    <a:srgbClr val="000000"/>
                                  </a:solidFill>
                                  <a:latin typeface="Cambria Math" panose="02040503050406030204" pitchFamily="18" charset="0"/>
                                </a:rPr>
                                <m:t>𝑒</m:t>
                              </m:r>
                            </m:sup>
                          </m:sSubSup>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𝑥</m:t>
                              </m:r>
                            </m:e>
                          </m:d>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𝑥</m:t>
                              </m:r>
                            </m:e>
                          </m:d>
                        </m:den>
                      </m:f>
                      <m:r>
                        <a:rPr lang="en-US" i="1">
                          <a:solidFill>
                            <a:srgbClr val="000000"/>
                          </a:solidFill>
                          <a:latin typeface="Cambria Math" panose="02040503050406030204" pitchFamily="18" charset="0"/>
                        </a:rPr>
                        <m:t>+...</m:t>
                      </m:r>
                    </m:oMath>
                    <m:oMath xmlns:m="http://schemas.openxmlformats.org/officeDocument/2006/math">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𝐷</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𝑛</m:t>
                              </m:r>
                            </m:sub>
                            <m:sup>
                              <m:r>
                                <a:rPr lang="en-US" i="1">
                                  <a:solidFill>
                                    <a:srgbClr val="000000"/>
                                  </a:solidFill>
                                  <a:latin typeface="Cambria Math" panose="02040503050406030204" pitchFamily="18" charset="0"/>
                                </a:rPr>
                                <m:t>𝑒</m:t>
                              </m:r>
                            </m:sup>
                          </m:sSubSup>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𝑥</m:t>
                              </m:r>
                            </m:e>
                          </m:d>
                          <m:r>
                            <a:rPr lang="en-US" i="1">
                              <a:solidFill>
                                <a:srgbClr val="000000"/>
                              </a:solidFill>
                              <a:latin typeface="Cambria Math" panose="02040503050406030204" pitchFamily="18" charset="0"/>
                            </a:rPr>
                            <m:t>...</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𝑛</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𝑥</m:t>
                              </m:r>
                            </m:e>
                          </m:d>
                        </m:den>
                      </m:f>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𝑄</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𝑛</m:t>
                              </m:r>
                            </m:sub>
                            <m:sup>
                              <m:r>
                                <a:rPr lang="en-US" i="1">
                                  <a:solidFill>
                                    <a:srgbClr val="000000"/>
                                  </a:solidFill>
                                  <a:latin typeface="Cambria Math" panose="02040503050406030204" pitchFamily="18" charset="0"/>
                                </a:rPr>
                                <m:t>𝑒</m:t>
                              </m:r>
                            </m:sup>
                          </m:sSubSup>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𝑥</m:t>
                              </m:r>
                            </m:e>
                          </m:d>
                          <m:r>
                            <a:rPr lang="en-US" i="1">
                              <a:solidFill>
                                <a:srgbClr val="000000"/>
                              </a:solidFill>
                              <a:latin typeface="Cambria Math" panose="02040503050406030204" pitchFamily="18" charset="0"/>
                            </a:rPr>
                            <m:t>...</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𝑛</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𝑥</m:t>
                              </m:r>
                            </m:e>
                          </m:d>
                        </m:den>
                      </m:f>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14.15</m:t>
                          </m:r>
                        </m:e>
                      </m:d>
                    </m:oMath>
                  </m:oMathPara>
                </a14:m>
                <a:endParaRPr lang="en-US" dirty="0"/>
              </a:p>
            </p:txBody>
          </p:sp>
        </mc:Choice>
        <mc:Fallback>
          <p:sp>
            <p:nvSpPr>
              <p:cNvPr id="5" name="Object 4"/>
              <p:cNvSpPr txBox="1">
                <a:spLocks noRot="1" noChangeAspect="1" noMove="1" noResize="1" noEditPoints="1" noAdjustHandles="1" noChangeArrowheads="1" noChangeShapeType="1" noTextEdit="1"/>
              </p:cNvSpPr>
              <p:nvPr/>
            </p:nvSpPr>
            <p:spPr>
              <a:xfrm>
                <a:off x="862255" y="2355037"/>
                <a:ext cx="7400440" cy="1487526"/>
              </a:xfrm>
              <a:prstGeom prst="rect">
                <a:avLst/>
              </a:prstGeom>
              <a:blipFill>
                <a:blip r:embed="rId3" cstate="print"/>
                <a:stretch>
                  <a:fillRect/>
                </a:stretch>
              </a:blipFill>
            </p:spPr>
            <p:txBody>
              <a:bodyPr/>
              <a:lstStyle/>
              <a:p>
                <a:r>
                  <a:rPr lang="en-US">
                    <a:noFill/>
                  </a:rPr>
                  <a:t> </a:t>
                </a:r>
              </a:p>
            </p:txBody>
          </p:sp>
        </mc:Fallback>
      </mc:AlternateContent>
      <p:sp>
        <p:nvSpPr>
          <p:cNvPr id="4" name="Content Placeholder 3"/>
          <p:cNvSpPr>
            <a:spLocks noGrp="1"/>
          </p:cNvSpPr>
          <p:nvPr>
            <p:ph idx="13"/>
          </p:nvPr>
        </p:nvSpPr>
        <p:spPr>
          <a:xfrm>
            <a:off x="457200" y="4038600"/>
            <a:ext cx="8229600" cy="381000"/>
          </a:xfrm>
        </p:spPr>
        <p:txBody>
          <a:bodyPr/>
          <a:lstStyle/>
          <a:p>
            <a:r>
              <a:rPr lang="el-GR" sz="2200" dirty="0">
                <a:ea typeface="ヒラギノ角ゴ Pro W3" pitchFamily="-84" charset="-128"/>
              </a:rPr>
              <a:t>Αν το επιτόκιο είναι θετικό, τότε</a:t>
            </a:r>
            <a:r>
              <a:rPr lang="en-IN" sz="22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6" name="Object 5"/>
              <p:cNvSpPr txBox="1"/>
              <p:nvPr/>
            </p:nvSpPr>
            <p:spPr>
              <a:xfrm>
                <a:off x="685800" y="4566661"/>
                <a:ext cx="7490927" cy="1636279"/>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𝑄</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𝐷</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𝑥</m:t>
                              </m:r>
                            </m:e>
                          </m:d>
                        </m:den>
                      </m:f>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m:rPr>
                                  <m:sty m:val="p"/>
                                </m:rPr>
                                <a:rPr lang="en-US">
                                  <a:solidFill>
                                    <a:srgbClr val="000000"/>
                                  </a:solidFill>
                                  <a:latin typeface="Cambria Math" panose="02040503050406030204" pitchFamily="18" charset="0"/>
                                </a:rPr>
                                <m:t>D</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+2</m:t>
                              </m:r>
                            </m:sub>
                            <m:sup>
                              <m:r>
                                <a:rPr lang="en-US" i="1">
                                  <a:solidFill>
                                    <a:srgbClr val="000000"/>
                                  </a:solidFill>
                                  <a:latin typeface="Cambria Math" panose="02040503050406030204" pitchFamily="18" charset="0"/>
                                </a:rPr>
                                <m:t>𝑒</m:t>
                              </m:r>
                            </m:sup>
                          </m:sSubSup>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𝑥</m:t>
                              </m:r>
                            </m:e>
                          </m:d>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𝑥</m:t>
                              </m:r>
                            </m:e>
                          </m:d>
                        </m:den>
                      </m:f>
                      <m:r>
                        <a:rPr lang="en-US" i="1">
                          <a:solidFill>
                            <a:srgbClr val="000000"/>
                          </a:solidFill>
                          <a:latin typeface="Cambria Math" panose="02040503050406030204" pitchFamily="18" charset="0"/>
                        </a:rPr>
                        <m:t>+...</m:t>
                      </m:r>
                    </m:oMath>
                    <m:oMath xmlns:m="http://schemas.openxmlformats.org/officeDocument/2006/math">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𝐷</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𝑛</m:t>
                              </m:r>
                            </m:sub>
                            <m:sup>
                              <m:r>
                                <a:rPr lang="en-US" i="1">
                                  <a:solidFill>
                                    <a:srgbClr val="000000"/>
                                  </a:solidFill>
                                  <a:latin typeface="Cambria Math" panose="02040503050406030204" pitchFamily="18" charset="0"/>
                                </a:rPr>
                                <m:t>𝑒</m:t>
                              </m:r>
                            </m:sup>
                          </m:sSubSup>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𝑥</m:t>
                              </m:r>
                            </m:e>
                          </m:d>
                          <m:r>
                            <a:rPr lang="en-US" i="1">
                              <a:solidFill>
                                <a:srgbClr val="000000"/>
                              </a:solidFill>
                              <a:latin typeface="Cambria Math" panose="02040503050406030204" pitchFamily="18" charset="0"/>
                            </a:rPr>
                            <m:t>...</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𝑛</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𝑥</m:t>
                              </m:r>
                            </m:e>
                          </m:d>
                        </m:den>
                      </m:f>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14.16</m:t>
                          </m:r>
                        </m:e>
                      </m:d>
                    </m:oMath>
                  </m:oMathPara>
                </a14:m>
                <a:endParaRPr lang="en-US" dirty="0"/>
              </a:p>
            </p:txBody>
          </p:sp>
        </mc:Choice>
        <mc:Fallback>
          <p:sp>
            <p:nvSpPr>
              <p:cNvPr id="6" name="Object 5"/>
              <p:cNvSpPr txBox="1">
                <a:spLocks noRot="1" noChangeAspect="1" noMove="1" noResize="1" noEditPoints="1" noAdjustHandles="1" noChangeArrowheads="1" noChangeShapeType="1" noTextEdit="1"/>
              </p:cNvSpPr>
              <p:nvPr/>
            </p:nvSpPr>
            <p:spPr>
              <a:xfrm>
                <a:off x="685800" y="4566661"/>
                <a:ext cx="7490927" cy="1636279"/>
              </a:xfrm>
              <a:prstGeom prst="rect">
                <a:avLst/>
              </a:prstGeom>
              <a:blipFill>
                <a:blip r:embed="rId4" cstate="print"/>
                <a:stretch>
                  <a:fillRect/>
                </a:stretch>
              </a:blipFill>
            </p:spPr>
            <p:txBody>
              <a:bodyPr/>
              <a:lstStyle/>
              <a:p>
                <a:r>
                  <a:rPr lang="en-US">
                    <a:noFill/>
                  </a:rPr>
                  <a:t> </a:t>
                </a:r>
              </a:p>
            </p:txBody>
          </p:sp>
        </mc:Fallback>
      </mc:AlternateContent>
    </p:spTree>
    <p:extLst>
      <p:ext uri="{BB962C8B-B14F-4D97-AF65-F5344CB8AC3E}">
        <p14:creationId xmlns="" xmlns:p14="http://schemas.microsoft.com/office/powerpoint/2010/main" val="23172917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IN" sz="2800" dirty="0">
                <a:latin typeface="+mj-lt"/>
              </a:rPr>
              <a:t>14.3 </a:t>
            </a:r>
            <a:r>
              <a:rPr lang="el-GR" sz="2800" dirty="0">
                <a:latin typeface="+mj-lt"/>
              </a:rPr>
              <a:t>Το Χρηματιστήριο και οι Διακυμάνσεις των Τιμών των Μετοχών </a:t>
            </a:r>
            <a:r>
              <a:rPr lang="en-IN" sz="2800" dirty="0">
                <a:latin typeface="+mj-lt"/>
              </a:rPr>
              <a:t>(</a:t>
            </a:r>
            <a:r>
              <a:rPr lang="el-GR" sz="2800" dirty="0">
                <a:latin typeface="+mj-lt"/>
              </a:rPr>
              <a:t>6</a:t>
            </a:r>
            <a:r>
              <a:rPr lang="en-IN" sz="2800" dirty="0">
                <a:latin typeface="+mj-lt"/>
              </a:rPr>
              <a:t> </a:t>
            </a:r>
            <a:r>
              <a:rPr lang="el-GR" sz="2800" dirty="0">
                <a:latin typeface="+mj-lt"/>
              </a:rPr>
              <a:t>από</a:t>
            </a:r>
            <a:r>
              <a:rPr lang="en-IN" sz="2800" dirty="0">
                <a:latin typeface="+mj-lt"/>
              </a:rPr>
              <a:t> 8)</a:t>
            </a:r>
            <a:endParaRPr lang="en-US" sz="2800" dirty="0"/>
          </a:p>
        </p:txBody>
      </p:sp>
      <p:sp>
        <p:nvSpPr>
          <p:cNvPr id="3" name="Content Placeholder 2"/>
          <p:cNvSpPr>
            <a:spLocks noGrp="1"/>
          </p:cNvSpPr>
          <p:nvPr>
            <p:ph idx="1"/>
          </p:nvPr>
        </p:nvSpPr>
        <p:spPr>
          <a:xfrm>
            <a:off x="457200" y="1441847"/>
            <a:ext cx="8229600" cy="615553"/>
          </a:xfrm>
        </p:spPr>
        <p:txBody>
          <a:bodyPr wrap="square">
            <a:spAutoFit/>
          </a:bodyPr>
          <a:lstStyle/>
          <a:p>
            <a:r>
              <a:rPr lang="el-GR" sz="2000" dirty="0">
                <a:ea typeface="ヒラギノ角ゴ Pro W3" pitchFamily="-84" charset="-128"/>
              </a:rPr>
              <a:t>Αντικαθιστώντας τα ονομαστικά επιτόκια με πραγματικά επιτόκια, η πραγματική τιμή μετοχών είναι</a:t>
            </a:r>
            <a:r>
              <a:rPr lang="en-US" sz="2000" dirty="0">
                <a:ea typeface="ヒラギノ角ゴ Pro W3" pitchFamily="-84" charset="-128"/>
              </a:rPr>
              <a:t>: </a:t>
            </a:r>
          </a:p>
        </p:txBody>
      </p:sp>
      <mc:AlternateContent xmlns:mc="http://schemas.openxmlformats.org/markup-compatibility/2006">
        <mc:Choice xmlns="" xmlns:a14="http://schemas.microsoft.com/office/drawing/2010/main" Requires="a14">
          <p:sp>
            <p:nvSpPr>
              <p:cNvPr id="5" name="Object 4"/>
              <p:cNvSpPr txBox="1"/>
              <p:nvPr/>
            </p:nvSpPr>
            <p:spPr>
              <a:xfrm>
                <a:off x="1208807" y="2363408"/>
                <a:ext cx="6688287" cy="797685"/>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sSub>
                        <m:sSubPr>
                          <m:ctrlPr>
                            <a:rPr lang="en-US" i="1" smtClean="0">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𝑄</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𝐷</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𝑥</m:t>
                              </m:r>
                            </m:e>
                          </m:d>
                        </m:den>
                      </m:f>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𝐷</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+2</m:t>
                              </m:r>
                            </m:sub>
                            <m:sup>
                              <m:r>
                                <a:rPr lang="en-US" i="1">
                                  <a:solidFill>
                                    <a:srgbClr val="000000"/>
                                  </a:solidFill>
                                  <a:latin typeface="Cambria Math" panose="02040503050406030204" pitchFamily="18" charset="0"/>
                                </a:rPr>
                                <m:t>𝑒</m:t>
                              </m:r>
                            </m:sup>
                          </m:sSubSup>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𝑥</m:t>
                              </m:r>
                            </m:e>
                          </m:d>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𝑥</m:t>
                              </m:r>
                            </m:e>
                          </m:d>
                        </m:den>
                      </m:f>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14.17</m:t>
                          </m:r>
                        </m:e>
                      </m:d>
                    </m:oMath>
                  </m:oMathPara>
                </a14:m>
                <a:endParaRPr lang="en-US" dirty="0"/>
              </a:p>
            </p:txBody>
          </p:sp>
        </mc:Choice>
        <mc:Fallback>
          <p:sp>
            <p:nvSpPr>
              <p:cNvPr id="5" name="Object 4"/>
              <p:cNvSpPr txBox="1">
                <a:spLocks noRot="1" noChangeAspect="1" noMove="1" noResize="1" noEditPoints="1" noAdjustHandles="1" noChangeArrowheads="1" noChangeShapeType="1" noTextEdit="1"/>
              </p:cNvSpPr>
              <p:nvPr/>
            </p:nvSpPr>
            <p:spPr>
              <a:xfrm>
                <a:off x="1208807" y="2363408"/>
                <a:ext cx="6688287" cy="797685"/>
              </a:xfrm>
              <a:prstGeom prst="rect">
                <a:avLst/>
              </a:prstGeom>
              <a:blipFill>
                <a:blip r:embed="rId3" cstate="print"/>
                <a:stretch>
                  <a:fillRect/>
                </a:stretch>
              </a:blipFill>
            </p:spPr>
            <p:txBody>
              <a:bodyPr/>
              <a:lstStyle/>
              <a:p>
                <a:r>
                  <a:rPr lang="en-US">
                    <a:noFill/>
                  </a:rPr>
                  <a:t> </a:t>
                </a:r>
              </a:p>
            </p:txBody>
          </p:sp>
        </mc:Fallback>
      </mc:AlternateContent>
      <p:sp>
        <p:nvSpPr>
          <p:cNvPr id="4" name="Content Placeholder 3"/>
          <p:cNvSpPr>
            <a:spLocks noGrp="1"/>
          </p:cNvSpPr>
          <p:nvPr>
            <p:ph idx="13"/>
          </p:nvPr>
        </p:nvSpPr>
        <p:spPr>
          <a:xfrm>
            <a:off x="457200" y="3429000"/>
            <a:ext cx="8229600" cy="2438400"/>
          </a:xfrm>
        </p:spPr>
        <p:txBody>
          <a:bodyPr/>
          <a:lstStyle/>
          <a:p>
            <a:r>
              <a:rPr lang="el-GR" sz="2000" dirty="0">
                <a:ea typeface="ヒラギノ角ゴ Pro W3" pitchFamily="-84" charset="-128"/>
              </a:rPr>
              <a:t>Επιπτώσεις:</a:t>
            </a:r>
            <a:endParaRPr lang="en-US" sz="2000" dirty="0">
              <a:ea typeface="ヒラギノ角ゴ Pro W3" pitchFamily="-84" charset="-128"/>
            </a:endParaRPr>
          </a:p>
          <a:p>
            <a:pPr lvl="1"/>
            <a:r>
              <a:rPr lang="el-GR" sz="2000" dirty="0">
                <a:ea typeface="ヒラギノ角ゴ Pro W3" pitchFamily="-84" charset="-128"/>
              </a:rPr>
              <a:t>Τα υψηλότερα αναμενόμενα μελλοντικά πραγματικά μερίσματα οδηγούν σε υψηλότερη πραγματική τιμή της μετοχής</a:t>
            </a:r>
            <a:r>
              <a:rPr lang="en-US" sz="2000" dirty="0">
                <a:ea typeface="ヒラギノ角ゴ Pro W3" pitchFamily="-84" charset="-128"/>
              </a:rPr>
              <a:t>.</a:t>
            </a:r>
          </a:p>
          <a:p>
            <a:pPr lvl="1"/>
            <a:r>
              <a:rPr lang="el-GR" sz="2000" dirty="0">
                <a:ea typeface="ヒラギノ角ゴ Pro W3" pitchFamily="-84" charset="-128"/>
              </a:rPr>
              <a:t>Τα υψηλότερα τρέχοντα και αναμενόμενα μελλοντικά πραγματικά επιτόκια ενός έτους οδηγούν σε χαμηλότερη πραγματική τιμή της μετοχής.</a:t>
            </a:r>
            <a:endParaRPr lang="en-US" sz="2000" dirty="0">
              <a:ea typeface="ヒラギノ角ゴ Pro W3" pitchFamily="-84" charset="-128"/>
            </a:endParaRPr>
          </a:p>
          <a:p>
            <a:pPr lvl="1"/>
            <a:r>
              <a:rPr lang="el-GR" sz="2000" dirty="0">
                <a:ea typeface="ヒラギノ角ゴ Pro W3" pitchFamily="-84" charset="-128"/>
              </a:rPr>
              <a:t>Ένα υψηλότερο ασφάλιστρο οδηγεί σε χαμηλότερη τιμή της μετοχής.</a:t>
            </a:r>
            <a:endParaRPr lang="en-US" sz="2000" dirty="0">
              <a:ea typeface="ヒラギノ角ゴ Pro W3" pitchFamily="-84" charset="-128"/>
            </a:endParaRPr>
          </a:p>
        </p:txBody>
      </p:sp>
    </p:spTree>
    <p:extLst>
      <p:ext uri="{BB962C8B-B14F-4D97-AF65-F5344CB8AC3E}">
        <p14:creationId xmlns="" xmlns:p14="http://schemas.microsoft.com/office/powerpoint/2010/main" val="41728399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IN" sz="2800" dirty="0">
                <a:latin typeface="+mj-lt"/>
              </a:rPr>
              <a:t>14.3 </a:t>
            </a:r>
            <a:r>
              <a:rPr lang="el-GR" sz="2800" dirty="0">
                <a:latin typeface="+mj-lt"/>
              </a:rPr>
              <a:t>Το Χρηματιστήριο και οι Διακυμάνσεις των Τιμών των Μετοχών </a:t>
            </a:r>
            <a:r>
              <a:rPr lang="en-IN" sz="2800" dirty="0">
                <a:latin typeface="+mj-lt"/>
              </a:rPr>
              <a:t>(</a:t>
            </a:r>
            <a:r>
              <a:rPr lang="el-GR" sz="2800" dirty="0">
                <a:latin typeface="+mj-lt"/>
              </a:rPr>
              <a:t>7</a:t>
            </a:r>
            <a:r>
              <a:rPr lang="en-IN" sz="2800" dirty="0">
                <a:latin typeface="+mj-lt"/>
              </a:rPr>
              <a:t> </a:t>
            </a:r>
            <a:r>
              <a:rPr lang="el-GR" sz="2800" dirty="0">
                <a:latin typeface="+mj-lt"/>
              </a:rPr>
              <a:t>από</a:t>
            </a:r>
            <a:r>
              <a:rPr lang="en-IN" sz="2800" dirty="0">
                <a:latin typeface="+mj-lt"/>
              </a:rPr>
              <a:t> 8) </a:t>
            </a:r>
            <a:endParaRPr lang="en-US" sz="2800" dirty="0"/>
          </a:p>
        </p:txBody>
      </p:sp>
      <p:sp>
        <p:nvSpPr>
          <p:cNvPr id="4" name="Content Placeholder 3"/>
          <p:cNvSpPr>
            <a:spLocks noGrp="1"/>
          </p:cNvSpPr>
          <p:nvPr>
            <p:ph idx="13"/>
          </p:nvPr>
        </p:nvSpPr>
        <p:spPr>
          <a:xfrm>
            <a:off x="447675" y="990600"/>
            <a:ext cx="8229600" cy="381000"/>
          </a:xfrm>
        </p:spPr>
        <p:txBody>
          <a:bodyPr>
            <a:noAutofit/>
          </a:bodyPr>
          <a:lstStyle/>
          <a:p>
            <a:pPr marL="0" indent="0">
              <a:buNone/>
            </a:pPr>
            <a:r>
              <a:rPr lang="el-GR" sz="2200" b="1" dirty="0"/>
              <a:t>Απεικόνιση</a:t>
            </a:r>
            <a:r>
              <a:rPr lang="en-IN" sz="2200" b="1" dirty="0"/>
              <a:t> 14.6 </a:t>
            </a:r>
            <a:r>
              <a:rPr lang="el-GR" sz="2200" dirty="0"/>
              <a:t>Επεκτατική νομισματική πολιτική και Χρηματιστήριο</a:t>
            </a:r>
            <a:endParaRPr lang="en-IN" sz="2200" dirty="0"/>
          </a:p>
        </p:txBody>
      </p:sp>
      <p:sp>
        <p:nvSpPr>
          <p:cNvPr id="5" name="Content Placeholder 4"/>
          <p:cNvSpPr>
            <a:spLocks noGrp="1"/>
          </p:cNvSpPr>
          <p:nvPr>
            <p:ph sz="quarter" idx="14"/>
          </p:nvPr>
        </p:nvSpPr>
        <p:spPr>
          <a:xfrm>
            <a:off x="457200" y="2057400"/>
            <a:ext cx="2286000" cy="3810000"/>
          </a:xfrm>
        </p:spPr>
        <p:txBody>
          <a:bodyPr/>
          <a:lstStyle/>
          <a:p>
            <a:pPr marL="0" indent="0">
              <a:buNone/>
            </a:pPr>
            <a:r>
              <a:rPr lang="el-GR" sz="1800" dirty="0"/>
              <a:t>Μια νομισματική επέκταση μειώνει το επιτόκιο και αυξάνει την παραγωγή. Το τι θα συμβεί στο χρηματιστήριο εξαρτάται από το αν οι χρηματοπιστωτικές αγορές ανέμεναν ή όχι τη νομισματική επέκταση.</a:t>
            </a:r>
            <a:endParaRPr lang="en-IN" sz="1800" dirty="0"/>
          </a:p>
        </p:txBody>
      </p:sp>
      <p:pic>
        <p:nvPicPr>
          <p:cNvPr id="6" name="Picture 2"/>
          <p:cNvPicPr>
            <a:picLocks noChangeAspect="1" noChangeArrowheads="1"/>
          </p:cNvPicPr>
          <p:nvPr/>
        </p:nvPicPr>
        <p:blipFill>
          <a:blip r:embed="rId3" cstate="print"/>
          <a:srcRect/>
          <a:stretch>
            <a:fillRect/>
          </a:stretch>
        </p:blipFill>
        <p:spPr bwMode="auto">
          <a:xfrm>
            <a:off x="3150345" y="1447800"/>
            <a:ext cx="5155455" cy="4464325"/>
          </a:xfrm>
          <a:prstGeom prst="rect">
            <a:avLst/>
          </a:prstGeom>
          <a:noFill/>
          <a:ln w="9525">
            <a:noFill/>
            <a:miter lim="800000"/>
            <a:headEnd/>
            <a:tailEnd/>
          </a:ln>
        </p:spPr>
      </p:pic>
    </p:spTree>
    <p:extLst>
      <p:ext uri="{BB962C8B-B14F-4D97-AF65-F5344CB8AC3E}">
        <p14:creationId xmlns="" xmlns:p14="http://schemas.microsoft.com/office/powerpoint/2010/main" val="11489056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1774"/>
          </a:xfrm>
        </p:spPr>
        <p:txBody>
          <a:bodyPr wrap="square">
            <a:spAutoFit/>
          </a:bodyPr>
          <a:lstStyle/>
          <a:p>
            <a:r>
              <a:rPr lang="en-IN" sz="2800" dirty="0">
                <a:latin typeface="+mj-lt"/>
              </a:rPr>
              <a:t>14.3 </a:t>
            </a:r>
            <a:r>
              <a:rPr lang="el-GR" sz="2800" dirty="0">
                <a:latin typeface="+mj-lt"/>
              </a:rPr>
              <a:t>Το Χρηματιστήριο και οι Διακυμάνσεις των Τιμών των Μετοχών </a:t>
            </a:r>
            <a:r>
              <a:rPr lang="en-IN" sz="2800" dirty="0">
                <a:latin typeface="+mj-lt"/>
              </a:rPr>
              <a:t>(</a:t>
            </a:r>
            <a:r>
              <a:rPr lang="el-GR" sz="2800" dirty="0">
                <a:latin typeface="+mj-lt"/>
              </a:rPr>
              <a:t>8</a:t>
            </a:r>
            <a:r>
              <a:rPr lang="en-IN" sz="2800" dirty="0">
                <a:latin typeface="+mj-lt"/>
              </a:rPr>
              <a:t> </a:t>
            </a:r>
            <a:r>
              <a:rPr lang="el-GR" sz="2800" dirty="0">
                <a:latin typeface="+mj-lt"/>
              </a:rPr>
              <a:t>από</a:t>
            </a:r>
            <a:r>
              <a:rPr lang="en-IN" sz="2800" dirty="0">
                <a:latin typeface="+mj-lt"/>
              </a:rPr>
              <a:t> 8) </a:t>
            </a:r>
            <a:endParaRPr lang="en-US" sz="2800" dirty="0"/>
          </a:p>
        </p:txBody>
      </p:sp>
      <p:sp>
        <p:nvSpPr>
          <p:cNvPr id="4" name="Content Placeholder 3"/>
          <p:cNvSpPr>
            <a:spLocks noGrp="1"/>
          </p:cNvSpPr>
          <p:nvPr>
            <p:ph idx="13"/>
          </p:nvPr>
        </p:nvSpPr>
        <p:spPr>
          <a:xfrm>
            <a:off x="456553" y="1143000"/>
            <a:ext cx="8229600" cy="372122"/>
          </a:xfrm>
        </p:spPr>
        <p:txBody>
          <a:bodyPr>
            <a:noAutofit/>
          </a:bodyPr>
          <a:lstStyle/>
          <a:p>
            <a:pPr marL="0" indent="0">
              <a:buNone/>
            </a:pPr>
            <a:r>
              <a:rPr lang="el-GR" sz="2200" b="1" dirty="0"/>
              <a:t>Απεικόνιση</a:t>
            </a:r>
            <a:r>
              <a:rPr lang="en-IN" sz="2200" b="1" dirty="0"/>
              <a:t> 14.7 </a:t>
            </a:r>
            <a:r>
              <a:rPr lang="el-GR" sz="2200" dirty="0"/>
              <a:t>Αύξηση της δαπάνης για κατανάλωση και Χρηματιστήριο</a:t>
            </a:r>
            <a:endParaRPr lang="en-IN" sz="2200" dirty="0"/>
          </a:p>
        </p:txBody>
      </p:sp>
      <p:sp>
        <p:nvSpPr>
          <p:cNvPr id="5" name="Content Placeholder 4"/>
          <p:cNvSpPr>
            <a:spLocks noGrp="1"/>
          </p:cNvSpPr>
          <p:nvPr>
            <p:ph sz="quarter" idx="14"/>
          </p:nvPr>
        </p:nvSpPr>
        <p:spPr>
          <a:xfrm>
            <a:off x="457200" y="1981200"/>
            <a:ext cx="8153400" cy="685800"/>
          </a:xfrm>
        </p:spPr>
        <p:txBody>
          <a:bodyPr lIns="36000">
            <a:noAutofit/>
          </a:bodyPr>
          <a:lstStyle/>
          <a:p>
            <a:pPr marL="0" indent="0">
              <a:spcBef>
                <a:spcPts val="600"/>
              </a:spcBef>
              <a:buNone/>
            </a:pPr>
            <a:r>
              <a:rPr lang="el-GR" sz="1800" dirty="0"/>
              <a:t>Μια αύξηση της κατανάλωσης οδηγεί σε υψηλότερο επίπεδο προϊόντος. </a:t>
            </a:r>
            <a:r>
              <a:rPr lang="el-GR" sz="1800" dirty="0" smtClean="0"/>
              <a:t/>
            </a:r>
            <a:br>
              <a:rPr lang="el-GR" sz="1800" dirty="0" smtClean="0"/>
            </a:br>
            <a:r>
              <a:rPr lang="el-GR" sz="1800" dirty="0" smtClean="0"/>
              <a:t>Το </a:t>
            </a:r>
            <a:r>
              <a:rPr lang="el-GR" sz="1800" dirty="0"/>
              <a:t>τι θα συμβεί στο χρηματιστήριο εξαρτάται από την αντίδραση της</a:t>
            </a:r>
            <a:r>
              <a:rPr lang="en-US" sz="1800" dirty="0"/>
              <a:t> Fed. </a:t>
            </a:r>
          </a:p>
        </p:txBody>
      </p:sp>
      <p:pic>
        <p:nvPicPr>
          <p:cNvPr id="5123" name="Picture 3"/>
          <p:cNvPicPr>
            <a:picLocks noChangeAspect="1" noChangeArrowheads="1"/>
          </p:cNvPicPr>
          <p:nvPr/>
        </p:nvPicPr>
        <p:blipFill>
          <a:blip r:embed="rId3" cstate="print"/>
          <a:srcRect/>
          <a:stretch>
            <a:fillRect/>
          </a:stretch>
        </p:blipFill>
        <p:spPr bwMode="auto">
          <a:xfrm>
            <a:off x="2500312" y="2739469"/>
            <a:ext cx="4510088" cy="3356531"/>
          </a:xfrm>
          <a:prstGeom prst="rect">
            <a:avLst/>
          </a:prstGeom>
          <a:noFill/>
          <a:ln w="9525">
            <a:noFill/>
            <a:miter lim="800000"/>
            <a:headEnd/>
            <a:tailEnd/>
          </a:ln>
        </p:spPr>
      </p:pic>
    </p:spTree>
    <p:extLst>
      <p:ext uri="{BB962C8B-B14F-4D97-AF65-F5344CB8AC3E}">
        <p14:creationId xmlns="" xmlns:p14="http://schemas.microsoft.com/office/powerpoint/2010/main" val="2164777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30887"/>
          </a:xfrm>
        </p:spPr>
        <p:txBody>
          <a:bodyPr wrap="square">
            <a:spAutoFit/>
          </a:bodyPr>
          <a:lstStyle/>
          <a:p>
            <a:r>
              <a:rPr lang="el-GR" sz="2800" dirty="0">
                <a:latin typeface="+mj-lt"/>
              </a:rPr>
              <a:t>Χρηματοοικονομικές Αγορές και Προσδοκίες</a:t>
            </a:r>
            <a:endParaRPr lang="en-US" sz="2800" dirty="0"/>
          </a:p>
        </p:txBody>
      </p:sp>
      <p:sp>
        <p:nvSpPr>
          <p:cNvPr id="3" name="Content Placeholder 2"/>
          <p:cNvSpPr>
            <a:spLocks noGrp="1"/>
          </p:cNvSpPr>
          <p:nvPr>
            <p:ph idx="1"/>
          </p:nvPr>
        </p:nvSpPr>
        <p:spPr>
          <a:xfrm>
            <a:off x="457200" y="1131600"/>
            <a:ext cx="8229600" cy="2754600"/>
          </a:xfrm>
        </p:spPr>
        <p:txBody>
          <a:bodyPr wrap="square">
            <a:spAutoFit/>
          </a:bodyPr>
          <a:lstStyle/>
          <a:p>
            <a:r>
              <a:rPr lang="el-GR" sz="2200" dirty="0">
                <a:ea typeface="ヒラギノ角ゴ Pro W3" pitchFamily="-84" charset="-128"/>
              </a:rPr>
              <a:t>Σε ολόκληρο αυτό το κεφάλαιο θα επικεντρωθούμε στο ρόλο που παίζουν οι προσδοκίες στον καθορισμό των τιμών των περιουσιακών στοιχείων, από ομόλογα, έως μετοχές και κατοικίες.</a:t>
            </a:r>
          </a:p>
          <a:p>
            <a:r>
              <a:rPr lang="el-GR" sz="2200" dirty="0">
                <a:ea typeface="ヒラギノ角ゴ Pro W3" pitchFamily="-84" charset="-128"/>
              </a:rPr>
              <a:t>Συζητήσαμε τον ρόλο των προσδοκιών ανεπίσημα σε διάφορα σημεία στον πυρήνα.</a:t>
            </a:r>
          </a:p>
          <a:p>
            <a:r>
              <a:rPr lang="el-GR" sz="2200" dirty="0">
                <a:ea typeface="ヒラギノ角ゴ Pro W3" pitchFamily="-84" charset="-128"/>
              </a:rPr>
              <a:t>Είναι πλέον καιρός να το κάνουμε πιο επίσημα.</a:t>
            </a:r>
            <a:endParaRPr lang="en-US" sz="2200" dirty="0">
              <a:ea typeface="ヒラギノ角ゴ Pro W3" pitchFamily="-84" charset="-128"/>
            </a:endParaRPr>
          </a:p>
        </p:txBody>
      </p:sp>
    </p:spTree>
    <p:extLst>
      <p:ext uri="{BB962C8B-B14F-4D97-AF65-F5344CB8AC3E}">
        <p14:creationId xmlns="" xmlns:p14="http://schemas.microsoft.com/office/powerpoint/2010/main" val="7220999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07996"/>
          </a:xfrm>
        </p:spPr>
        <p:txBody>
          <a:bodyPr wrap="square">
            <a:spAutoFit/>
          </a:bodyPr>
          <a:lstStyle/>
          <a:p>
            <a:r>
              <a:rPr lang="el-GR" sz="2400" dirty="0">
                <a:latin typeface="+mj-lt"/>
              </a:rPr>
              <a:t>ΠΛΑΙΣΙΟ ΕΠΙΚΕΝΤΡΩΣΗΣ</a:t>
            </a:r>
            <a:r>
              <a:rPr lang="en-IN" sz="2400" dirty="0">
                <a:latin typeface="+mj-lt"/>
              </a:rPr>
              <a:t>: </a:t>
            </a:r>
            <a:r>
              <a:rPr lang="el-GR" sz="2400" dirty="0">
                <a:latin typeface="+mj-lt"/>
              </a:rPr>
              <a:t>Βγάζοντας (κάποιο) νόημα από μια (φαινομενική) ανοησία: Γιατί κινήθηκε χθες το χρηματιστήριο και άλλες ιστορίες</a:t>
            </a:r>
            <a:endParaRPr lang="en-US" sz="2400" dirty="0"/>
          </a:p>
        </p:txBody>
      </p:sp>
      <p:sp>
        <p:nvSpPr>
          <p:cNvPr id="4" name="Content Placeholder 3"/>
          <p:cNvSpPr>
            <a:spLocks noGrp="1"/>
          </p:cNvSpPr>
          <p:nvPr>
            <p:ph idx="13"/>
          </p:nvPr>
        </p:nvSpPr>
        <p:spPr>
          <a:xfrm>
            <a:off x="447675" y="1447800"/>
            <a:ext cx="8229600" cy="4343400"/>
          </a:xfrm>
        </p:spPr>
        <p:txBody>
          <a:bodyPr>
            <a:noAutofit/>
          </a:bodyPr>
          <a:lstStyle/>
          <a:p>
            <a:r>
              <a:rPr lang="el-GR" sz="2000" dirty="0"/>
              <a:t>Απρίλιος</a:t>
            </a:r>
            <a:r>
              <a:rPr lang="en-US" sz="2000" dirty="0"/>
              <a:t> 1997. </a:t>
            </a:r>
            <a:r>
              <a:rPr lang="el-GR" sz="2000" dirty="0"/>
              <a:t>Καλά νέα για την οικονομία, που οδήγησαν σε αύξηση των τιμών των μετοχών: «Οι επενδυτές γιόρτασαν τη δημοσιοποίηση φιλικών προς την αγορά οικονομικών δεδομένων επιστρέφοντας ατάκτως στις αγορές μετοχών και ομολόγων, ωθώντας τον μέσο όρο του βιομηχανικού δείκτη Dow </a:t>
            </a:r>
            <a:r>
              <a:rPr lang="el-GR" sz="2000" dirty="0" err="1"/>
              <a:t>Jones</a:t>
            </a:r>
            <a:r>
              <a:rPr lang="el-GR" sz="2000" dirty="0"/>
              <a:t> στη δεύτερη μεγαλύτερη σημειακή του άνοδο στην ιστορία και βάζοντας τον δείκτη </a:t>
            </a:r>
            <a:r>
              <a:rPr lang="el-GR" sz="2000" dirty="0" err="1"/>
              <a:t>blue-chip</a:t>
            </a:r>
            <a:r>
              <a:rPr lang="el-GR" sz="2000" dirty="0"/>
              <a:t> σε απόσταση βολής από ένα ρεκόρ μόλις λίγες εβδομάδες μετά τον κλονισμό του».</a:t>
            </a:r>
            <a:endParaRPr lang="en-US" sz="2000" dirty="0"/>
          </a:p>
          <a:p>
            <a:r>
              <a:rPr lang="el-GR" sz="2000" dirty="0"/>
              <a:t>Δεκέμβριος 1999. Καλά νέα για την οικονομία, που οδηγούν σε μείωση των τιμών των μετοχών: «Τα καλά οικονομικά νέα ήταν κακά νέα για τις μετοχές και χειρότερα νέα για τα ομόλογα ... Η ανακοίνωση των μεγαλύτερων του αναμενόμενου στοιχείων λιανικών πωλήσεων Νοεμβρίου δεν ήταν καλοδεχούμενη. Η οικονομική ευρωστία δημιουργεί φόβους πληθωρισμού και οξύνει τον κίνδυνο η Κεντρική Τράπεζα να αυξήσει ξανά τα επιτόκια».</a:t>
            </a:r>
            <a:endParaRPr lang="en-US" sz="2000" dirty="0">
              <a:ea typeface="ヒラギノ角ゴ Pro W3" pitchFamily="-84" charset="-128"/>
            </a:endParaRPr>
          </a:p>
        </p:txBody>
      </p:sp>
    </p:spTree>
    <p:extLst>
      <p:ext uri="{BB962C8B-B14F-4D97-AF65-F5344CB8AC3E}">
        <p14:creationId xmlns="" xmlns:p14="http://schemas.microsoft.com/office/powerpoint/2010/main" val="13106512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IN" sz="2800" dirty="0">
                <a:latin typeface="+mj-lt"/>
              </a:rPr>
              <a:t>14.4 </a:t>
            </a:r>
            <a:r>
              <a:rPr lang="el-GR" sz="2800" dirty="0">
                <a:latin typeface="+mj-lt"/>
              </a:rPr>
              <a:t>Κίνδυνος, Φούσκες, Μόδες και Τιμές Περιουσιακών Στοιχείων</a:t>
            </a:r>
            <a:endParaRPr lang="en-US" sz="2800" dirty="0"/>
          </a:p>
        </p:txBody>
      </p:sp>
      <p:sp>
        <p:nvSpPr>
          <p:cNvPr id="4" name="Content Placeholder 3"/>
          <p:cNvSpPr>
            <a:spLocks noGrp="1"/>
          </p:cNvSpPr>
          <p:nvPr>
            <p:ph idx="13"/>
          </p:nvPr>
        </p:nvSpPr>
        <p:spPr>
          <a:xfrm>
            <a:off x="447675" y="1600200"/>
            <a:ext cx="8229600" cy="2971800"/>
          </a:xfrm>
        </p:spPr>
        <p:txBody>
          <a:bodyPr>
            <a:noAutofit/>
          </a:bodyPr>
          <a:lstStyle/>
          <a:p>
            <a:r>
              <a:rPr lang="el-GR" sz="2200" b="1" dirty="0">
                <a:ea typeface="ヒラギノ角ゴ Pro W3" pitchFamily="-84" charset="-128"/>
              </a:rPr>
              <a:t>Θεμελιώδης αξία: </a:t>
            </a:r>
            <a:r>
              <a:rPr lang="el-GR" sz="2200" dirty="0">
                <a:ea typeface="ヒラギノ角ゴ Pro W3" pitchFamily="-84" charset="-128"/>
              </a:rPr>
              <a:t>Η παρούσα αξία των αναμενόμενων μερισμάτων που δίνεται στην εξίσωση (14.17) και το ότι οι μετοχές είναι μερικές φορές υποτιμημένες ή υπερτιμημένες.</a:t>
            </a:r>
          </a:p>
          <a:p>
            <a:r>
              <a:rPr lang="el-GR" sz="2200" b="1" dirty="0">
                <a:ea typeface="ヒラギノ角ゴ Pro W3" pitchFamily="-84" charset="-128"/>
              </a:rPr>
              <a:t>Ορθολογικές κερδοσκοπικές φούσκες: </a:t>
            </a:r>
            <a:r>
              <a:rPr lang="el-GR" sz="2200" dirty="0">
                <a:ea typeface="ヒラギノ角ゴ Pro W3" pitchFamily="-84" charset="-128"/>
              </a:rPr>
              <a:t>Οι τιμές των μετοχών αυξάνονται μόνο και μόνο επειδή αυτό περιμένουν οι επενδυτές</a:t>
            </a:r>
            <a:r>
              <a:rPr lang="el-GR" sz="2200" b="1" dirty="0">
                <a:ea typeface="ヒラギノ角ゴ Pro W3" pitchFamily="-84" charset="-128"/>
              </a:rPr>
              <a:t>.</a:t>
            </a:r>
          </a:p>
          <a:p>
            <a:r>
              <a:rPr lang="el-GR" sz="2200" b="1" dirty="0">
                <a:ea typeface="ヒラギノ角ゴ Pro W3" pitchFamily="-84" charset="-128"/>
              </a:rPr>
              <a:t>Μόδες: </a:t>
            </a:r>
            <a:r>
              <a:rPr lang="el-GR" sz="2200" dirty="0">
                <a:ea typeface="ヒラギノ角ゴ Pro W3" pitchFamily="-84" charset="-128"/>
              </a:rPr>
              <a:t>Οι τιμές των μετοχών αυξάνουν για κανέναν άλλο λόγο, εκτός από το ότι η τιμή τους έχει αυξηθεί στο παρελθόν</a:t>
            </a:r>
            <a:r>
              <a:rPr lang="el-GR" sz="2200" b="1" dirty="0">
                <a:ea typeface="ヒラギノ角ゴ Pro W3" pitchFamily="-84" charset="-128"/>
              </a:rPr>
              <a:t>.</a:t>
            </a:r>
            <a:endParaRPr lang="en-US" sz="2200" dirty="0">
              <a:ea typeface="ヒラギノ角ゴ Pro W3" pitchFamily="-84" charset="-128"/>
            </a:endParaRPr>
          </a:p>
        </p:txBody>
      </p:sp>
    </p:spTree>
    <p:extLst>
      <p:ext uri="{BB962C8B-B14F-4D97-AF65-F5344CB8AC3E}">
        <p14:creationId xmlns="" xmlns:p14="http://schemas.microsoft.com/office/powerpoint/2010/main" val="2927313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2662"/>
          </a:xfrm>
        </p:spPr>
        <p:txBody>
          <a:bodyPr wrap="square">
            <a:spAutoFit/>
          </a:bodyPr>
          <a:lstStyle/>
          <a:p>
            <a:r>
              <a:rPr lang="el-GR" sz="2800" dirty="0">
                <a:latin typeface="+mj-lt"/>
              </a:rPr>
              <a:t>ΠΛΑΙΣΙΟ ΕΠΙΚΕΝΤΡΩΣΗΣ</a:t>
            </a:r>
            <a:r>
              <a:rPr lang="en-IN" sz="2800" dirty="0">
                <a:latin typeface="+mj-lt"/>
              </a:rPr>
              <a:t>: </a:t>
            </a:r>
            <a:r>
              <a:rPr lang="el-GR" sz="2800" dirty="0">
                <a:latin typeface="+mj-lt"/>
              </a:rPr>
              <a:t>Διάσημες Φούσκες</a:t>
            </a:r>
            <a:r>
              <a:rPr lang="en-IN" sz="2800" dirty="0">
                <a:latin typeface="+mj-lt"/>
              </a:rPr>
              <a:t>: </a:t>
            </a:r>
            <a:r>
              <a:rPr lang="el-GR" sz="2800" dirty="0">
                <a:latin typeface="+mj-lt"/>
              </a:rPr>
              <a:t>Από την </a:t>
            </a:r>
            <a:r>
              <a:rPr lang="el-GR" sz="2800" dirty="0" err="1">
                <a:latin typeface="+mj-lt"/>
              </a:rPr>
              <a:t>Τουλιπομανία</a:t>
            </a:r>
            <a:r>
              <a:rPr lang="el-GR" sz="2800" dirty="0">
                <a:latin typeface="+mj-lt"/>
              </a:rPr>
              <a:t> στην Ολλανδία το 17</a:t>
            </a:r>
            <a:r>
              <a:rPr lang="el-GR" sz="2800" baseline="30000" dirty="0">
                <a:latin typeface="+mj-lt"/>
              </a:rPr>
              <a:t>ο</a:t>
            </a:r>
            <a:r>
              <a:rPr lang="el-GR" sz="2800" dirty="0">
                <a:latin typeface="+mj-lt"/>
              </a:rPr>
              <a:t> αιώνα στη Ρωσία του</a:t>
            </a:r>
            <a:r>
              <a:rPr lang="en-IN" sz="2800" dirty="0">
                <a:latin typeface="+mj-lt"/>
              </a:rPr>
              <a:t> 1994</a:t>
            </a:r>
            <a:endParaRPr lang="en-US" sz="2800" dirty="0"/>
          </a:p>
        </p:txBody>
      </p:sp>
      <p:sp>
        <p:nvSpPr>
          <p:cNvPr id="4" name="Content Placeholder 3"/>
          <p:cNvSpPr>
            <a:spLocks noGrp="1"/>
          </p:cNvSpPr>
          <p:nvPr>
            <p:ph idx="13"/>
          </p:nvPr>
        </p:nvSpPr>
        <p:spPr>
          <a:xfrm>
            <a:off x="447675" y="1524000"/>
            <a:ext cx="8229600" cy="4333568"/>
          </a:xfrm>
        </p:spPr>
        <p:txBody>
          <a:bodyPr>
            <a:noAutofit/>
          </a:bodyPr>
          <a:lstStyle/>
          <a:p>
            <a:r>
              <a:rPr lang="el-GR" sz="2000" dirty="0">
                <a:ea typeface="ヒラギノ角ゴ Pro W3" pitchFamily="-84" charset="-128"/>
              </a:rPr>
              <a:t>Το 1634, μια «φούσκα </a:t>
            </a:r>
            <a:r>
              <a:rPr lang="el-GR" sz="2000" dirty="0" smtClean="0">
                <a:ea typeface="ヒラギノ角ゴ Pro W3" pitchFamily="-84" charset="-128"/>
              </a:rPr>
              <a:t>της τουλίπας</a:t>
            </a:r>
            <a:r>
              <a:rPr lang="el-GR" sz="2000" dirty="0">
                <a:ea typeface="ヒラギノ角ゴ Pro W3" pitchFamily="-84" charset="-128"/>
              </a:rPr>
              <a:t>» άρχισε να εμφανίζεται καθώς η τιμή των σπάνιων βολβών άρχισε να αυξάνεται και οι κερδοσκόποι αγόρασαν βολβούς τουλίπας εν αναμονή ακόμη υψηλότερων τιμών αργότερα.</a:t>
            </a:r>
          </a:p>
          <a:p>
            <a:r>
              <a:rPr lang="el-GR" sz="2000" dirty="0">
                <a:ea typeface="ヒラギノ角ゴ Pro W3" pitchFamily="-84" charset="-128"/>
              </a:rPr>
              <a:t>Η τιμή ενός βολβού που ονομάζεται «</a:t>
            </a:r>
            <a:r>
              <a:rPr lang="el-GR" sz="2000" dirty="0" err="1">
                <a:ea typeface="ヒラギノ角ゴ Pro W3" pitchFamily="-84" charset="-128"/>
              </a:rPr>
              <a:t>Admiral</a:t>
            </a:r>
            <a:r>
              <a:rPr lang="el-GR" sz="2000" dirty="0">
                <a:ea typeface="ヒラギノ角ゴ Pro W3" pitchFamily="-84" charset="-128"/>
              </a:rPr>
              <a:t> </a:t>
            </a:r>
            <a:r>
              <a:rPr lang="el-GR" sz="2000" dirty="0" err="1">
                <a:ea typeface="ヒラギノ角ゴ Pro W3" pitchFamily="-84" charset="-128"/>
              </a:rPr>
              <a:t>Van</a:t>
            </a:r>
            <a:r>
              <a:rPr lang="el-GR" sz="2000" dirty="0">
                <a:ea typeface="ヒラギノ角ゴ Pro W3" pitchFamily="-84" charset="-128"/>
              </a:rPr>
              <a:t> de </a:t>
            </a:r>
            <a:r>
              <a:rPr lang="el-GR" sz="2000" dirty="0" err="1">
                <a:ea typeface="ヒラギノ角ゴ Pro W3" pitchFamily="-84" charset="-128"/>
              </a:rPr>
              <a:t>Eyck</a:t>
            </a:r>
            <a:r>
              <a:rPr lang="el-GR" sz="2000" dirty="0">
                <a:ea typeface="ヒラギノ角ゴ Pro W3" pitchFamily="-84" charset="-128"/>
              </a:rPr>
              <a:t>» εκτινάχθηκε από 1.500 γκινέες το 1634 σε 7.500 γκινέες το 1637.</a:t>
            </a:r>
          </a:p>
          <a:p>
            <a:r>
              <a:rPr lang="el-GR" sz="2000" dirty="0">
                <a:ea typeface="ヒラギノ角ゴ Pro W3" pitchFamily="-84" charset="-128"/>
              </a:rPr>
              <a:t>Το 1994, ένας Ρώσος «χρηματοδότης» δημιούργησε μια εταιρεία με το όνομα </a:t>
            </a:r>
            <a:r>
              <a:rPr lang="el-GR" sz="2000" dirty="0" smtClean="0">
                <a:ea typeface="ヒラギノ角ゴ Pro W3" pitchFamily="-84" charset="-128"/>
              </a:rPr>
              <a:t>MMM </a:t>
            </a:r>
            <a:r>
              <a:rPr lang="el-GR" sz="2000" dirty="0">
                <a:ea typeface="ヒラギノ角ゴ Pro W3" pitchFamily="-84" charset="-128"/>
              </a:rPr>
              <a:t>και υποσχέθηκε στους μετόχους ένα ποσοστό απόδοσης τουλάχιστον 3.000% ετησίως.</a:t>
            </a:r>
          </a:p>
          <a:p>
            <a:r>
              <a:rPr lang="el-GR" sz="2000" dirty="0">
                <a:ea typeface="ヒラギノ角ゴ Pro W3" pitchFamily="-84" charset="-128"/>
              </a:rPr>
              <a:t>Παρόλο που η </a:t>
            </a:r>
            <a:r>
              <a:rPr lang="el-GR" sz="2000" dirty="0" smtClean="0">
                <a:ea typeface="ヒラギノ角ゴ Pro W3" pitchFamily="-84" charset="-128"/>
              </a:rPr>
              <a:t>MMM </a:t>
            </a:r>
            <a:r>
              <a:rPr lang="el-GR" sz="2000" dirty="0">
                <a:ea typeface="ヒラギノ角ゴ Pro W3" pitchFamily="-84" charset="-128"/>
              </a:rPr>
              <a:t>δεν συμμετείχε σε κανένα είδος παραγωγής και δεν είχε περιουσιακά στοιχεία, οι τιμές των μετοχών της αυξήθηκαν από 1.600 ρούβλια τον Φεβρουάριο σε 105.000 τον Ιούλιο.</a:t>
            </a:r>
            <a:endParaRPr lang="en-US" sz="2000" dirty="0">
              <a:ea typeface="ヒラギノ角ゴ Pro W3" pitchFamily="-84" charset="-128"/>
            </a:endParaRPr>
          </a:p>
          <a:p>
            <a:endParaRPr lang="en-US" sz="2000" dirty="0">
              <a:ea typeface="ヒラギノ角ゴ Pro W3" pitchFamily="-84" charset="-128"/>
            </a:endParaRPr>
          </a:p>
        </p:txBody>
      </p:sp>
    </p:spTree>
    <p:extLst>
      <p:ext uri="{BB962C8B-B14F-4D97-AF65-F5344CB8AC3E}">
        <p14:creationId xmlns="" xmlns:p14="http://schemas.microsoft.com/office/powerpoint/2010/main" val="40915640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wrap="square">
            <a:noAutofit/>
          </a:bodyPr>
          <a:lstStyle/>
          <a:p>
            <a:r>
              <a:rPr lang="el-GR" sz="2800" dirty="0">
                <a:latin typeface="+mj-lt"/>
              </a:rPr>
              <a:t>ΠΛΑΙΣΙΟ ΕΠΙΚΕΝΤΡΩΣΗΣ</a:t>
            </a:r>
            <a:r>
              <a:rPr lang="en-IN" sz="2800" dirty="0">
                <a:latin typeface="+mj-lt"/>
              </a:rPr>
              <a:t>: </a:t>
            </a:r>
            <a:r>
              <a:rPr lang="el-GR" sz="2800" dirty="0">
                <a:latin typeface="+mj-lt"/>
              </a:rPr>
              <a:t>Η αύξηση των τιμών στέγασης στις ΗΠΑ</a:t>
            </a:r>
            <a:r>
              <a:rPr lang="en-IN" sz="2800" dirty="0">
                <a:latin typeface="+mj-lt"/>
              </a:rPr>
              <a:t>: </a:t>
            </a:r>
            <a:r>
              <a:rPr lang="el-GR" sz="2800" dirty="0">
                <a:latin typeface="+mj-lt"/>
              </a:rPr>
              <a:t>Πραγματικότητα ή φούσκα;</a:t>
            </a:r>
            <a:endParaRPr lang="en-US" sz="2800" dirty="0"/>
          </a:p>
        </p:txBody>
      </p:sp>
      <p:sp>
        <p:nvSpPr>
          <p:cNvPr id="5" name="Content Placeholder 4"/>
          <p:cNvSpPr>
            <a:spLocks noGrp="1"/>
          </p:cNvSpPr>
          <p:nvPr>
            <p:ph idx="13"/>
          </p:nvPr>
        </p:nvSpPr>
        <p:spPr>
          <a:xfrm>
            <a:off x="457200" y="1219200"/>
            <a:ext cx="8229600" cy="295922"/>
          </a:xfrm>
        </p:spPr>
        <p:txBody>
          <a:bodyPr>
            <a:noAutofit/>
          </a:bodyPr>
          <a:lstStyle/>
          <a:p>
            <a:pPr marL="0" indent="0">
              <a:buNone/>
            </a:pPr>
            <a:r>
              <a:rPr lang="el-GR" sz="2200" b="1" dirty="0"/>
              <a:t>Σχήμα</a:t>
            </a:r>
            <a:r>
              <a:rPr lang="en-US" sz="2200" b="1" dirty="0"/>
              <a:t> 1 </a:t>
            </a:r>
            <a:r>
              <a:rPr lang="el-GR" sz="2200" dirty="0"/>
              <a:t>Ο λόγος τιμών προς ενοίκια στις ΗΠΑ από το 1987</a:t>
            </a:r>
            <a:endParaRPr lang="en-US" sz="2200" dirty="0"/>
          </a:p>
        </p:txBody>
      </p:sp>
      <p:pic>
        <p:nvPicPr>
          <p:cNvPr id="8" name="Picture Placeholder 7" descr="A line graph has the vertical axis ranging from 90 to 160, in increments of 10 and the horizontal axis representing the period between January 1987 and January 2018.&#10;Long description is available in notes, press F6.">
            <a:extLst>
              <a:ext uri="{FF2B5EF4-FFF2-40B4-BE49-F238E27FC236}">
                <a16:creationId xmlns="" xmlns:a16="http://schemas.microsoft.com/office/drawing/2014/main" id="{67631A24-A0D0-4059-9AF5-8F6881B81E5B}"/>
              </a:ext>
            </a:extLst>
          </p:cNvPr>
          <p:cNvPicPr>
            <a:picLocks noGrp="1" noChangeAspect="1"/>
          </p:cNvPicPr>
          <p:nvPr>
            <p:ph type="pic" sz="quarter" idx="15"/>
          </p:nvPr>
        </p:nvPicPr>
        <p:blipFill>
          <a:blip r:embed="rId3" cstate="print">
            <a:extLst>
              <a:ext uri="{28A0092B-C50C-407E-A947-70E740481C1C}">
                <a14:useLocalDpi xmlns="" xmlns:a14="http://schemas.microsoft.com/office/drawing/2010/main" val="0"/>
              </a:ext>
            </a:extLst>
          </a:blip>
          <a:stretch>
            <a:fillRect/>
          </a:stretch>
        </p:blipFill>
        <p:spPr>
          <a:xfrm>
            <a:off x="1219200" y="1676400"/>
            <a:ext cx="6553200" cy="4072347"/>
          </a:xfrm>
          <a:prstGeom prst="rect">
            <a:avLst/>
          </a:prstGeom>
        </p:spPr>
      </p:pic>
      <p:sp>
        <p:nvSpPr>
          <p:cNvPr id="3" name="Content Placeholder 2"/>
          <p:cNvSpPr>
            <a:spLocks noGrp="1"/>
          </p:cNvSpPr>
          <p:nvPr>
            <p:ph sz="quarter" idx="14"/>
          </p:nvPr>
        </p:nvSpPr>
        <p:spPr>
          <a:xfrm>
            <a:off x="457200" y="5943600"/>
            <a:ext cx="8229600" cy="533400"/>
          </a:xfrm>
        </p:spPr>
        <p:txBody>
          <a:bodyPr>
            <a:noAutofit/>
          </a:bodyPr>
          <a:lstStyle/>
          <a:p>
            <a:pPr marL="0" indent="0">
              <a:buNone/>
            </a:pPr>
            <a:r>
              <a:rPr lang="el-GR" sz="1200" i="1" dirty="0"/>
              <a:t>Πηγή</a:t>
            </a:r>
            <a:r>
              <a:rPr lang="en-IN" sz="1200" i="1" dirty="0"/>
              <a:t>: </a:t>
            </a:r>
            <a:r>
              <a:rPr lang="en-US" sz="1200" dirty="0"/>
              <a:t>FRED: CSUSHPISA: Case-Shiller Home Price Index. CUSR0000SEHA, Rent of Primary Residence.</a:t>
            </a:r>
            <a:endParaRPr lang="en-IN" sz="1200" dirty="0"/>
          </a:p>
        </p:txBody>
      </p:sp>
    </p:spTree>
    <p:extLst>
      <p:ext uri="{BB962C8B-B14F-4D97-AF65-F5344CB8AC3E}">
        <p14:creationId xmlns="" xmlns:p14="http://schemas.microsoft.com/office/powerpoint/2010/main" val="24443836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wrap="square">
            <a:noAutofit/>
          </a:bodyPr>
          <a:lstStyle/>
          <a:p>
            <a:r>
              <a:rPr lang="el-GR" sz="2800" dirty="0">
                <a:latin typeface="+mj-lt"/>
              </a:rPr>
              <a:t>ΠΑΡΑΡΤΗΜΑ</a:t>
            </a:r>
            <a:r>
              <a:rPr lang="en-IN" sz="2800" dirty="0">
                <a:latin typeface="+mj-lt"/>
              </a:rPr>
              <a:t>: </a:t>
            </a:r>
            <a:r>
              <a:rPr lang="el-GR" sz="2800" dirty="0" smtClean="0">
                <a:latin typeface="+mj-lt"/>
              </a:rPr>
              <a:t>Εξαγωγή </a:t>
            </a:r>
            <a:r>
              <a:rPr lang="el-GR" sz="2800" dirty="0">
                <a:latin typeface="+mj-lt"/>
              </a:rPr>
              <a:t>της αναμενόμενης παρούσας αξίας </a:t>
            </a:r>
            <a:r>
              <a:rPr lang="el-GR" sz="2800" dirty="0" smtClean="0">
                <a:latin typeface="+mj-lt"/>
              </a:rPr>
              <a:t>προεξόφλησης </a:t>
            </a:r>
            <a:r>
              <a:rPr lang="el-GR" sz="2800" dirty="0">
                <a:latin typeface="+mj-lt"/>
              </a:rPr>
              <a:t>με χρήση πραγματικών ή ονομαστικών επιτοκίων</a:t>
            </a:r>
            <a:endParaRPr lang="en-US" sz="2800" dirty="0"/>
          </a:p>
        </p:txBody>
      </p:sp>
      <p:sp>
        <p:nvSpPr>
          <p:cNvPr id="3" name="Content Placeholder 2"/>
          <p:cNvSpPr>
            <a:spLocks noGrp="1"/>
          </p:cNvSpPr>
          <p:nvPr>
            <p:ph idx="1"/>
          </p:nvPr>
        </p:nvSpPr>
        <p:spPr>
          <a:xfrm>
            <a:off x="457200" y="1646240"/>
            <a:ext cx="8229600" cy="1423467"/>
          </a:xfrm>
        </p:spPr>
        <p:txBody>
          <a:bodyPr wrap="square">
            <a:spAutoFit/>
          </a:bodyPr>
          <a:lstStyle/>
          <a:p>
            <a:r>
              <a:rPr lang="el-GR" sz="2000" dirty="0">
                <a:ea typeface="ヒラギノ角ゴ Pro W3" pitchFamily="-84" charset="-128"/>
              </a:rPr>
              <a:t>Οι εξισώσεις</a:t>
            </a:r>
            <a:r>
              <a:rPr lang="en-US" sz="2000" dirty="0">
                <a:ea typeface="ヒラギノ角ゴ Pro W3" pitchFamily="-84" charset="-128"/>
              </a:rPr>
              <a:t> (14.1)</a:t>
            </a:r>
            <a:r>
              <a:rPr lang="el-GR" sz="2000" dirty="0">
                <a:ea typeface="ヒラギノ角ゴ Pro W3" pitchFamily="-84" charset="-128"/>
              </a:rPr>
              <a:t> και </a:t>
            </a:r>
            <a:r>
              <a:rPr lang="en-US" sz="2000" dirty="0">
                <a:ea typeface="ヒラギノ角ゴ Pro W3" pitchFamily="-84" charset="-128"/>
              </a:rPr>
              <a:t>(14.3) </a:t>
            </a:r>
            <a:r>
              <a:rPr lang="el-GR" sz="2000" dirty="0">
                <a:ea typeface="ヒラギノ角ゴ Pro W3" pitchFamily="-84" charset="-128"/>
              </a:rPr>
              <a:t>είναι ισοδύναμες στον τρόπο που εκφράζουν τις παρούσες αξίες προεξόφλησης</a:t>
            </a:r>
            <a:r>
              <a:rPr lang="en-US" sz="2000" dirty="0">
                <a:ea typeface="ヒラギノ角ゴ Pro W3" pitchFamily="-84" charset="-128"/>
              </a:rPr>
              <a:t>.</a:t>
            </a:r>
          </a:p>
          <a:p>
            <a:r>
              <a:rPr lang="el-GR" sz="2000" dirty="0">
                <a:ea typeface="ヒラギノ角ゴ Pro W3" pitchFamily="-84" charset="-128"/>
              </a:rPr>
              <a:t>Διαιρούμε και τα δυο μέρη της εξίσωσης</a:t>
            </a:r>
            <a:r>
              <a:rPr lang="en-US" sz="2000" dirty="0">
                <a:ea typeface="ヒラギノ角ゴ Pro W3" pitchFamily="-84" charset="-128"/>
              </a:rPr>
              <a:t> (14.1) </a:t>
            </a:r>
            <a:r>
              <a:rPr lang="el-GR" sz="2000" dirty="0">
                <a:ea typeface="ヒラギノ角ゴ Pro W3" pitchFamily="-84" charset="-128"/>
              </a:rPr>
              <a:t>με την τρέχουσα τιμή</a:t>
            </a:r>
            <a:r>
              <a:rPr lang="en-US" sz="2000" dirty="0">
                <a:ea typeface="ヒラギノ角ゴ Pro W3" pitchFamily="-84" charset="-128"/>
              </a:rPr>
              <a:t> (</a:t>
            </a:r>
            <a:r>
              <a:rPr lang="en-US" sz="2000" i="1" dirty="0">
                <a:ea typeface="ヒラギノ角ゴ Pro W3" pitchFamily="-84" charset="-128"/>
                <a:cs typeface="Times New Roman" panose="02020603050405020304" pitchFamily="18" charset="0"/>
              </a:rPr>
              <a:t>P</a:t>
            </a:r>
            <a:r>
              <a:rPr lang="en-US" sz="2000" i="1" baseline="-25000" dirty="0">
                <a:ea typeface="ヒラギノ角ゴ Pro W3" pitchFamily="-84" charset="-128"/>
                <a:cs typeface="Times New Roman" panose="02020603050405020304" pitchFamily="18" charset="0"/>
              </a:rPr>
              <a:t>t</a:t>
            </a:r>
            <a:r>
              <a:rPr lang="en-US" sz="20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6" name="Object 5"/>
              <p:cNvSpPr txBox="1"/>
              <p:nvPr/>
            </p:nvSpPr>
            <p:spPr>
              <a:xfrm>
                <a:off x="1227857" y="3088515"/>
                <a:ext cx="6688287" cy="797685"/>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f>
                        <m:fPr>
                          <m:ctrlPr>
                            <a:rPr lang="en-US" i="1" smtClean="0">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𝑉</m:t>
                              </m:r>
                            </m:e>
                            <m:sub>
                              <m:r>
                                <a:rPr lang="en-US" i="1">
                                  <a:solidFill>
                                    <a:srgbClr val="000000"/>
                                  </a:solidFill>
                                  <a:latin typeface="Cambria Math" panose="02040503050406030204" pitchFamily="18" charset="0"/>
                                </a:rPr>
                                <m:t>𝑡</m:t>
                              </m:r>
                            </m:sub>
                          </m:sSub>
                        </m:num>
                        <m:den>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𝑃</m:t>
                              </m:r>
                            </m:e>
                            <m:sub>
                              <m:r>
                                <a:rPr lang="en-US" i="1">
                                  <a:solidFill>
                                    <a:srgbClr val="000000"/>
                                  </a:solidFill>
                                  <a:latin typeface="Cambria Math" panose="02040503050406030204" pitchFamily="18" charset="0"/>
                                </a:rPr>
                                <m:t>𝑡</m:t>
                              </m:r>
                            </m:sub>
                          </m:sSub>
                        </m:den>
                      </m:f>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𝑧</m:t>
                              </m:r>
                            </m:e>
                            <m:sub>
                              <m:r>
                                <a:rPr lang="en-US" i="1">
                                  <a:solidFill>
                                    <a:srgbClr val="000000"/>
                                  </a:solidFill>
                                  <a:latin typeface="Cambria Math" panose="02040503050406030204" pitchFamily="18" charset="0"/>
                                </a:rPr>
                                <m:t>𝑡</m:t>
                              </m:r>
                            </m:sub>
                          </m:sSub>
                        </m:num>
                        <m:den>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𝑃</m:t>
                              </m:r>
                            </m:e>
                            <m:sub>
                              <m:r>
                                <a:rPr lang="en-US" i="1">
                                  <a:solidFill>
                                    <a:srgbClr val="000000"/>
                                  </a:solidFill>
                                  <a:latin typeface="Cambria Math" panose="02040503050406030204" pitchFamily="18" charset="0"/>
                                </a:rPr>
                                <m:t>𝑡</m:t>
                              </m:r>
                            </m:sub>
                          </m:sSub>
                        </m:den>
                      </m:f>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num>
                        <m:den>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𝑡</m:t>
                              </m:r>
                            </m:sub>
                          </m:sSub>
                        </m:den>
                      </m:f>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𝑧</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num>
                        <m:den>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𝑃</m:t>
                              </m:r>
                            </m:e>
                            <m:sub>
                              <m:r>
                                <a:rPr lang="en-US" i="1">
                                  <a:solidFill>
                                    <a:srgbClr val="000000"/>
                                  </a:solidFill>
                                  <a:latin typeface="Cambria Math" panose="02040503050406030204" pitchFamily="18" charset="0"/>
                                </a:rPr>
                                <m:t>𝑡</m:t>
                              </m:r>
                            </m:sub>
                          </m:sSub>
                        </m:den>
                      </m:f>
                      <m:r>
                        <a:rPr lang="en-US" i="1">
                          <a:solidFill>
                            <a:srgbClr val="000000"/>
                          </a:solidFill>
                          <a:latin typeface="Cambria Math" panose="02040503050406030204" pitchFamily="18" charset="0"/>
                        </a:rPr>
                        <m:t> +</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𝑡</m:t>
                                  </m:r>
                                </m:sub>
                              </m:sSub>
                            </m:e>
                          </m:d>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1+ </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e>
                          </m:d>
                        </m:den>
                      </m:f>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𝑧</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+2</m:t>
                              </m:r>
                            </m:sub>
                            <m:sup>
                              <m:r>
                                <a:rPr lang="en-US" i="1">
                                  <a:solidFill>
                                    <a:srgbClr val="000000"/>
                                  </a:solidFill>
                                  <a:latin typeface="Cambria Math" panose="02040503050406030204" pitchFamily="18" charset="0"/>
                                </a:rPr>
                                <m:t>𝑒</m:t>
                              </m:r>
                            </m:sup>
                          </m:sSubSup>
                        </m:num>
                        <m:den>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𝑃</m:t>
                              </m:r>
                            </m:e>
                            <m:sub>
                              <m:r>
                                <a:rPr lang="en-US" i="1">
                                  <a:solidFill>
                                    <a:srgbClr val="000000"/>
                                  </a:solidFill>
                                  <a:latin typeface="Cambria Math" panose="02040503050406030204" pitchFamily="18" charset="0"/>
                                </a:rPr>
                                <m:t>𝑡</m:t>
                              </m:r>
                            </m:sub>
                          </m:sSub>
                        </m:den>
                      </m:f>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14.</m:t>
                          </m:r>
                          <m:r>
                            <m:rPr>
                              <m:sty m:val="p"/>
                            </m:rPr>
                            <a:rPr lang="en-US" i="0">
                              <a:solidFill>
                                <a:srgbClr val="000000"/>
                              </a:solidFill>
                              <a:latin typeface="Cambria Math" panose="02040503050406030204" pitchFamily="18" charset="0"/>
                            </a:rPr>
                            <m:t>A</m:t>
                          </m:r>
                          <m:r>
                            <a:rPr lang="en-US" i="1">
                              <a:solidFill>
                                <a:srgbClr val="000000"/>
                              </a:solidFill>
                              <a:latin typeface="Cambria Math" panose="02040503050406030204" pitchFamily="18" charset="0"/>
                            </a:rPr>
                            <m:t>1</m:t>
                          </m:r>
                        </m:e>
                      </m:d>
                    </m:oMath>
                  </m:oMathPara>
                </a14:m>
                <a:endParaRPr lang="en-US" dirty="0"/>
              </a:p>
            </p:txBody>
          </p:sp>
        </mc:Choice>
        <mc:Fallback>
          <p:sp>
            <p:nvSpPr>
              <p:cNvPr id="6" name="Object 5"/>
              <p:cNvSpPr txBox="1">
                <a:spLocks noRot="1" noChangeAspect="1" noMove="1" noResize="1" noEditPoints="1" noAdjustHandles="1" noChangeArrowheads="1" noChangeShapeType="1" noTextEdit="1"/>
              </p:cNvSpPr>
              <p:nvPr/>
            </p:nvSpPr>
            <p:spPr>
              <a:xfrm>
                <a:off x="1227857" y="3088515"/>
                <a:ext cx="6688287" cy="797685"/>
              </a:xfrm>
              <a:prstGeom prst="rect">
                <a:avLst/>
              </a:prstGeom>
              <a:blipFill>
                <a:blip r:embed="rId3" cstate="print"/>
                <a:stretch>
                  <a:fillRect/>
                </a:stretch>
              </a:blipFill>
            </p:spPr>
            <p:txBody>
              <a:bodyPr/>
              <a:lstStyle/>
              <a:p>
                <a:r>
                  <a:rPr lang="en-US">
                    <a:noFill/>
                  </a:rPr>
                  <a:t> </a:t>
                </a:r>
              </a:p>
            </p:txBody>
          </p:sp>
        </mc:Fallback>
      </mc:AlternateContent>
      <p:sp>
        <p:nvSpPr>
          <p:cNvPr id="4" name="Content Placeholder 3"/>
          <p:cNvSpPr>
            <a:spLocks noGrp="1"/>
          </p:cNvSpPr>
          <p:nvPr>
            <p:ph idx="13"/>
          </p:nvPr>
        </p:nvSpPr>
        <p:spPr>
          <a:xfrm>
            <a:off x="447675" y="4340423"/>
            <a:ext cx="8229600" cy="307777"/>
          </a:xfrm>
        </p:spPr>
        <p:txBody>
          <a:bodyPr>
            <a:spAutoFit/>
          </a:bodyPr>
          <a:lstStyle/>
          <a:p>
            <a:r>
              <a:rPr lang="el-GR" sz="2000" dirty="0">
                <a:ea typeface="ヒラギノ角ゴ Pro W3" pitchFamily="-84" charset="-128"/>
              </a:rPr>
              <a:t>Ας θυμηθούμε την εξίσωση </a:t>
            </a:r>
            <a:r>
              <a:rPr lang="en-US" sz="2000" dirty="0">
                <a:ea typeface="ヒラギノ角ゴ Pro W3" pitchFamily="-84" charset="-128"/>
              </a:rPr>
              <a:t>(14.3):</a:t>
            </a:r>
          </a:p>
        </p:txBody>
      </p:sp>
      <mc:AlternateContent xmlns:mc="http://schemas.openxmlformats.org/markup-compatibility/2006">
        <mc:Choice xmlns="" xmlns:a14="http://schemas.microsoft.com/office/drawing/2010/main" Requires="a14">
          <p:sp>
            <p:nvSpPr>
              <p:cNvPr id="7" name="Object 6"/>
              <p:cNvSpPr txBox="1"/>
              <p:nvPr/>
            </p:nvSpPr>
            <p:spPr>
              <a:xfrm>
                <a:off x="1202848" y="4648200"/>
                <a:ext cx="6687505" cy="871259"/>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sSub>
                        <m:sSubPr>
                          <m:ctrlPr>
                            <a:rPr lang="en-US" i="1" smtClean="0">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𝑉</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𝑧</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num>
                        <m:den>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𝑡</m:t>
                              </m:r>
                            </m:sub>
                          </m:sSub>
                        </m:den>
                      </m:f>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𝑧</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𝑡</m:t>
                                  </m:r>
                                </m:sub>
                              </m:sSub>
                            </m:e>
                          </m:d>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e>
                          </m:d>
                        </m:den>
                      </m:f>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𝑧</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+2</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14.3</m:t>
                          </m:r>
                        </m:e>
                      </m:d>
                    </m:oMath>
                  </m:oMathPara>
                </a14:m>
                <a:endParaRPr lang="en-US" dirty="0"/>
              </a:p>
            </p:txBody>
          </p:sp>
        </mc:Choice>
        <mc:Fallback>
          <p:sp>
            <p:nvSpPr>
              <p:cNvPr id="7" name="Object 6"/>
              <p:cNvSpPr txBox="1">
                <a:spLocks noRot="1" noChangeAspect="1" noMove="1" noResize="1" noEditPoints="1" noAdjustHandles="1" noChangeArrowheads="1" noChangeShapeType="1" noTextEdit="1"/>
              </p:cNvSpPr>
              <p:nvPr/>
            </p:nvSpPr>
            <p:spPr>
              <a:xfrm>
                <a:off x="1202848" y="4648200"/>
                <a:ext cx="6687505" cy="871259"/>
              </a:xfrm>
              <a:prstGeom prst="rect">
                <a:avLst/>
              </a:prstGeom>
              <a:blipFill>
                <a:blip r:embed="rId4" cstate="print"/>
                <a:stretch>
                  <a:fillRect/>
                </a:stretch>
              </a:blipFill>
            </p:spPr>
            <p:txBody>
              <a:bodyPr/>
              <a:lstStyle/>
              <a:p>
                <a:r>
                  <a:rPr lang="en-US">
                    <a:noFill/>
                  </a:rPr>
                  <a:t> </a:t>
                </a:r>
              </a:p>
            </p:txBody>
          </p:sp>
        </mc:Fallback>
      </mc:AlternateContent>
      <p:sp>
        <p:nvSpPr>
          <p:cNvPr id="5" name="Content Placeholder 4"/>
          <p:cNvSpPr>
            <a:spLocks noGrp="1"/>
          </p:cNvSpPr>
          <p:nvPr>
            <p:ph sz="quarter" idx="14"/>
          </p:nvPr>
        </p:nvSpPr>
        <p:spPr>
          <a:xfrm>
            <a:off x="457200" y="5486400"/>
            <a:ext cx="8229600" cy="615553"/>
          </a:xfrm>
        </p:spPr>
        <p:txBody>
          <a:bodyPr>
            <a:spAutoFit/>
          </a:bodyPr>
          <a:lstStyle/>
          <a:p>
            <a:r>
              <a:rPr lang="el-GR" sz="2000" dirty="0">
                <a:ea typeface="ヒラギノ角ゴ Pro W3" pitchFamily="-84" charset="-128"/>
              </a:rPr>
              <a:t>Κάθε όρος στο δεξί μέρος της εξίσωσης </a:t>
            </a:r>
            <a:r>
              <a:rPr lang="en-IN" sz="2000" dirty="0">
                <a:ea typeface="ヒラギノ角ゴ Pro W3" pitchFamily="-84" charset="-128"/>
              </a:rPr>
              <a:t>(14.3) </a:t>
            </a:r>
            <a:r>
              <a:rPr lang="el-GR" sz="2000" dirty="0">
                <a:ea typeface="ヒラギノ角ゴ Pro W3" pitchFamily="-84" charset="-128"/>
              </a:rPr>
              <a:t>ισούται με τον αντίστοιχο όρο στην εξίσωση</a:t>
            </a:r>
            <a:r>
              <a:rPr lang="en-IN" sz="2000" dirty="0">
                <a:ea typeface="ヒラギノ角ゴ Pro W3" pitchFamily="-84" charset="-128"/>
              </a:rPr>
              <a:t> (14.A1).</a:t>
            </a:r>
          </a:p>
        </p:txBody>
      </p:sp>
    </p:spTree>
    <p:extLst>
      <p:ext uri="{BB962C8B-B14F-4D97-AF65-F5344CB8AC3E}">
        <p14:creationId xmlns="" xmlns:p14="http://schemas.microsoft.com/office/powerpoint/2010/main" val="12830189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6154" y="74652"/>
            <a:ext cx="8230646" cy="553998"/>
          </a:xfrm>
        </p:spPr>
        <p:txBody>
          <a:bodyPr wrap="square">
            <a:spAutoFit/>
          </a:bodyPr>
          <a:lstStyle/>
          <a:p>
            <a:r>
              <a:rPr lang="en-US" sz="3600" dirty="0">
                <a:latin typeface="+mj-lt"/>
              </a:rPr>
              <a:t>Copyright</a:t>
            </a:r>
            <a:endParaRPr lang="en-US" sz="3600" b="0" dirty="0">
              <a:latin typeface="+mj-lt"/>
            </a:endParaRPr>
          </a:p>
        </p:txBody>
      </p:sp>
      <p:pic>
        <p:nvPicPr>
          <p:cNvPr id="7" name="Graphic 6" descr="Warning">
            <a:extLst>
              <a:ext uri="{FF2B5EF4-FFF2-40B4-BE49-F238E27FC236}">
                <a16:creationId xmlns="" xmlns:a16="http://schemas.microsoft.com/office/drawing/2014/main" id="{C06FB2D2-3F36-42C9-A5A6-B6234DC54C96}"/>
              </a:ext>
            </a:extLst>
          </p:cNvPr>
          <p:cNvPicPr>
            <a:picLocks noChangeAspect="1"/>
          </p:cNvPicPr>
          <p:nvPr/>
        </p:nvPicPr>
        <p:blipFill>
          <a:blip r:embed="rId2" cstate="print">
            <a:extLst>
              <a:ext uri="{96DAC541-7B7A-43D3-8B79-37D633B846F1}">
                <asvg:svgBlip xmlns="" xmlns:asvg="http://schemas.microsoft.com/office/drawing/2016/SVG/main" r:embed="rId3"/>
              </a:ext>
            </a:extLst>
          </a:blip>
          <a:stretch>
            <a:fillRect/>
          </a:stretch>
        </p:blipFill>
        <p:spPr>
          <a:xfrm>
            <a:off x="493574" y="2338447"/>
            <a:ext cx="1240235" cy="1391851"/>
          </a:xfrm>
          <a:prstGeom prst="rect">
            <a:avLst/>
          </a:prstGeom>
        </p:spPr>
      </p:pic>
      <p:sp>
        <p:nvSpPr>
          <p:cNvPr id="8" name="Text Placeholder 1">
            <a:extLst>
              <a:ext uri="{FF2B5EF4-FFF2-40B4-BE49-F238E27FC236}">
                <a16:creationId xmlns="" xmlns:a16="http://schemas.microsoft.com/office/drawing/2014/main" id="{AD5FAE7B-F718-4307-B112-AD6256157E8F}"/>
              </a:ext>
            </a:extLst>
          </p:cNvPr>
          <p:cNvSpPr txBox="1">
            <a:spLocks/>
          </p:cNvSpPr>
          <p:nvPr/>
        </p:nvSpPr>
        <p:spPr>
          <a:xfrm>
            <a:off x="1819274" y="1894227"/>
            <a:ext cx="6858001" cy="2770875"/>
          </a:xfrm>
          <a:prstGeom prst="rect">
            <a:avLst/>
          </a:prstGeom>
        </p:spPr>
        <p:style>
          <a:lnRef idx="2">
            <a:schemeClr val="dk1"/>
          </a:lnRef>
          <a:fillRef idx="1">
            <a:schemeClr val="lt1"/>
          </a:fillRef>
          <a:effectRef idx="0">
            <a:schemeClr val="dk1"/>
          </a:effectRef>
          <a:fontRef idx="minor">
            <a:schemeClr val="dk1"/>
          </a:fontRef>
        </p:style>
        <p:txBody>
          <a:bodyPr vert="horz" lIns="182880" tIns="182880" rIns="182880" bIns="182880" rtlCol="0" anchor="ctr">
            <a:noAutofit/>
          </a:bodyPr>
          <a:lst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dk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dk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9pPr>
          </a:lstStyle>
          <a:p>
            <a:pPr marL="101600" indent="0">
              <a:buNone/>
            </a:pPr>
            <a:r>
              <a:rPr lang="el-GR" sz="1400" b="1" dirty="0" smtClean="0"/>
              <a:t>Αυτό το έργο προστατεύεται από τους νόμους περί πνευματικών δικαιωμάτων των Ηνωμένων Πολιτειών και παρέχεται αποκλειστικά για τη χρήση των εκπαιδευτών για τη διδασκαλία των μαθημάτων τους και την αξιολόγηση της μάθησης των μαθητών. Η διάδοση ή η πώληση οποιουδήποτε μέρους αυτού του έργου (συμπεριλαμβανομένου του Παγκόσμιου Ιστού) θα καταστρέψει την ακεραιότητα του έργου και δεν επιτρέπεται. Το έργο και το υλικό από αυτό δεν πρέπει ποτέ να διατίθενται στους μαθητές παρά μόνο από εκπαιδευτές που χρησιμοποιούν το συνοδευτικό κείμενο στις τάξεις τους. Όλοι οι αποδέκτες αυτής της εργασίας αναμένεται να συμμορφωθούν με αυτούς τους περιορισμούς και να τιμήσουν τους επιδιωκόμενους παιδαγωγικούς σκοπούς και τις ανάγκες άλλων εκπαιδευτών που βασίζονται σε αυτά τα υλικά.</a:t>
            </a:r>
            <a:endParaRPr lang="en-US" sz="1400" b="1" dirty="0"/>
          </a:p>
        </p:txBody>
      </p:sp>
    </p:spTree>
    <p:extLst>
      <p:ext uri="{BB962C8B-B14F-4D97-AF65-F5344CB8AC3E}">
        <p14:creationId xmlns="" xmlns:p14="http://schemas.microsoft.com/office/powerpoint/2010/main" val="3341268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rPr>
              <a:t>14.1 </a:t>
            </a:r>
            <a:r>
              <a:rPr lang="el-GR" sz="2800" kern="0" dirty="0">
                <a:latin typeface="+mj-lt"/>
                <a:ea typeface="ヒラギノ角ゴ Pro W3" pitchFamily="-84" charset="-128"/>
              </a:rPr>
              <a:t>Αναμενόμενες Παρούσες Αξίες Προεξόφλησης </a:t>
            </a:r>
            <a:r>
              <a:rPr lang="en-US" sz="2800" dirty="0">
                <a:latin typeface="+mj-lt"/>
              </a:rPr>
              <a:t>(1 </a:t>
            </a:r>
            <a:r>
              <a:rPr lang="el-GR" sz="2800" dirty="0">
                <a:latin typeface="+mj-lt"/>
              </a:rPr>
              <a:t>από</a:t>
            </a:r>
            <a:r>
              <a:rPr lang="en-US" sz="2800" dirty="0">
                <a:latin typeface="+mj-lt"/>
              </a:rPr>
              <a:t> 6)</a:t>
            </a:r>
          </a:p>
        </p:txBody>
      </p:sp>
      <p:sp>
        <p:nvSpPr>
          <p:cNvPr id="3" name="Content Placeholder 2"/>
          <p:cNvSpPr>
            <a:spLocks noGrp="1"/>
          </p:cNvSpPr>
          <p:nvPr>
            <p:ph idx="1"/>
          </p:nvPr>
        </p:nvSpPr>
        <p:spPr>
          <a:xfrm>
            <a:off x="457200" y="1491005"/>
            <a:ext cx="8229600" cy="2623795"/>
          </a:xfrm>
        </p:spPr>
        <p:txBody>
          <a:bodyPr wrap="square">
            <a:spAutoFit/>
          </a:bodyPr>
          <a:lstStyle/>
          <a:p>
            <a:r>
              <a:rPr lang="el-GR" sz="2200" dirty="0">
                <a:ea typeface="ヒラギノ角ゴ Pro W3" pitchFamily="-84" charset="-128"/>
              </a:rPr>
              <a:t>Η αναμενόμενη παρούσα </a:t>
            </a:r>
            <a:r>
              <a:rPr lang="el-GR" sz="2200" dirty="0" smtClean="0">
                <a:ea typeface="ヒラギノ角ゴ Pro W3" pitchFamily="-84" charset="-128"/>
              </a:rPr>
              <a:t>αξία </a:t>
            </a:r>
            <a:r>
              <a:rPr lang="el-GR" sz="2400" dirty="0" smtClean="0"/>
              <a:t>προεξόφλησης </a:t>
            </a:r>
            <a:r>
              <a:rPr lang="el-GR" sz="2200" dirty="0" smtClean="0">
                <a:ea typeface="ヒラギノ角ゴ Pro W3" pitchFamily="-84" charset="-128"/>
              </a:rPr>
              <a:t>μιας </a:t>
            </a:r>
            <a:r>
              <a:rPr lang="el-GR" sz="2200" dirty="0">
                <a:ea typeface="ヒラギノ角ゴ Pro W3" pitchFamily="-84" charset="-128"/>
              </a:rPr>
              <a:t>ακολουθίας μελλοντικών πληρωμών είναι η σημερινή αξία αυτής της αναμενόμενης ακολουθίας πληρωμών.</a:t>
            </a:r>
          </a:p>
          <a:p>
            <a:r>
              <a:rPr lang="el-GR" sz="2200" dirty="0">
                <a:ea typeface="ヒラギノ角ゴ Pro W3" pitchFamily="-84" charset="-128"/>
              </a:rPr>
              <a:t>Οι αναμενόμενες παρούσες </a:t>
            </a:r>
            <a:r>
              <a:rPr lang="el-GR" sz="2200" dirty="0" smtClean="0">
                <a:ea typeface="ヒラギノ角ゴ Pro W3" pitchFamily="-84" charset="-128"/>
              </a:rPr>
              <a:t>αξίες </a:t>
            </a:r>
            <a:r>
              <a:rPr lang="el-GR" sz="2400" dirty="0" smtClean="0"/>
              <a:t>προεξόφλησης </a:t>
            </a:r>
            <a:r>
              <a:rPr lang="el-GR" sz="2200" dirty="0" smtClean="0">
                <a:ea typeface="ヒラギノ角ゴ Pro W3" pitchFamily="-84" charset="-128"/>
              </a:rPr>
              <a:t>δεν </a:t>
            </a:r>
            <a:r>
              <a:rPr lang="el-GR" sz="2200" dirty="0">
                <a:ea typeface="ヒラギノ角ゴ Pro W3" pitchFamily="-84" charset="-128"/>
              </a:rPr>
              <a:t>είναι άμεσα </a:t>
            </a:r>
            <a:r>
              <a:rPr lang="el-GR" sz="2200" dirty="0" err="1">
                <a:ea typeface="ヒラギノ角ゴ Pro W3" pitchFamily="-84" charset="-128"/>
              </a:rPr>
              <a:t>παρατηρήσιμες</a:t>
            </a:r>
            <a:r>
              <a:rPr lang="el-GR" sz="2200" dirty="0">
                <a:ea typeface="ヒラギノ角ゴ Pro W3" pitchFamily="-84" charset="-128"/>
              </a:rPr>
              <a:t> αλλά πρέπει να δημιουργηθούν από πληροφορίες σχετικά με την ακολουθία των αναμενόμενων πληρωμών και αναμενόμενων </a:t>
            </a:r>
            <a:r>
              <a:rPr lang="el-GR" sz="2200" dirty="0" smtClean="0">
                <a:ea typeface="ヒラギノ角ゴ Pro W3" pitchFamily="-84" charset="-128"/>
              </a:rPr>
              <a:t>επιτοκίων.</a:t>
            </a:r>
            <a:endParaRPr lang="en-US" sz="2200" dirty="0">
              <a:ea typeface="ヒラギノ角ゴ Pro W3" pitchFamily="-84" charset="-128"/>
            </a:endParaRPr>
          </a:p>
        </p:txBody>
      </p:sp>
    </p:spTree>
    <p:extLst>
      <p:ext uri="{BB962C8B-B14F-4D97-AF65-F5344CB8AC3E}">
        <p14:creationId xmlns="" xmlns:p14="http://schemas.microsoft.com/office/powerpoint/2010/main" val="4112745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rPr>
              <a:t>14.1 </a:t>
            </a:r>
            <a:r>
              <a:rPr lang="el-GR" sz="2800" kern="0" dirty="0">
                <a:latin typeface="+mn-lt"/>
                <a:ea typeface="ヒラギノ角ゴ Pro W3" pitchFamily="-84" charset="-128"/>
              </a:rPr>
              <a:t>Αναμενόμενες Παρούσες Αξίες Προεξόφλησης </a:t>
            </a:r>
            <a:r>
              <a:rPr lang="en-US" sz="2800" dirty="0">
                <a:latin typeface="+mj-lt"/>
              </a:rPr>
              <a:t>(</a:t>
            </a:r>
            <a:r>
              <a:rPr lang="el-GR" sz="2800" dirty="0">
                <a:latin typeface="+mj-lt"/>
              </a:rPr>
              <a:t>2</a:t>
            </a:r>
            <a:r>
              <a:rPr lang="en-US" sz="2800" dirty="0">
                <a:latin typeface="+mj-lt"/>
              </a:rPr>
              <a:t> </a:t>
            </a:r>
            <a:r>
              <a:rPr lang="el-GR" sz="2800" dirty="0">
                <a:latin typeface="+mj-lt"/>
              </a:rPr>
              <a:t>από</a:t>
            </a:r>
            <a:r>
              <a:rPr lang="en-US" sz="2800" dirty="0">
                <a:latin typeface="+mj-lt"/>
              </a:rPr>
              <a:t> 6) </a:t>
            </a:r>
            <a:endParaRPr lang="en-US" sz="2800" dirty="0"/>
          </a:p>
        </p:txBody>
      </p:sp>
      <p:sp>
        <p:nvSpPr>
          <p:cNvPr id="3" name="Content Placeholder 2"/>
          <p:cNvSpPr>
            <a:spLocks noGrp="1"/>
          </p:cNvSpPr>
          <p:nvPr>
            <p:ph idx="1"/>
          </p:nvPr>
        </p:nvSpPr>
        <p:spPr>
          <a:xfrm>
            <a:off x="457200" y="1371600"/>
            <a:ext cx="8229600" cy="2777683"/>
          </a:xfrm>
        </p:spPr>
        <p:txBody>
          <a:bodyPr wrap="square">
            <a:spAutoFit/>
          </a:bodyPr>
          <a:lstStyle/>
          <a:p>
            <a:r>
              <a:rPr lang="en-US" sz="2400" dirty="0">
                <a:ea typeface="ヒラギノ角ゴ Pro W3" pitchFamily="-84" charset="-128"/>
              </a:rPr>
              <a:t>1/(1 + </a:t>
            </a:r>
            <a:r>
              <a:rPr lang="en-US" sz="2400" i="1" dirty="0">
                <a:ea typeface="ヒラギノ角ゴ Pro W3" pitchFamily="-84" charset="-128"/>
              </a:rPr>
              <a:t>i</a:t>
            </a:r>
            <a:r>
              <a:rPr lang="en-US" sz="2400" i="1" baseline="-25000" dirty="0">
                <a:ea typeface="ヒラギノ角ゴ Pro W3" pitchFamily="-84" charset="-128"/>
              </a:rPr>
              <a:t>t</a:t>
            </a:r>
            <a:r>
              <a:rPr lang="en-US" sz="2400" dirty="0">
                <a:ea typeface="ヒラギノ角ゴ Pro W3" pitchFamily="-84" charset="-128"/>
              </a:rPr>
              <a:t>) </a:t>
            </a:r>
            <a:r>
              <a:rPr lang="el-GR" sz="2400" dirty="0">
                <a:ea typeface="ヒラギノ角ゴ Pro W3" pitchFamily="-84" charset="-128"/>
              </a:rPr>
              <a:t>είναι ο </a:t>
            </a:r>
            <a:r>
              <a:rPr lang="el-GR" sz="2400" b="1" dirty="0">
                <a:ea typeface="ヒラギノ角ゴ Pro W3" pitchFamily="-84" charset="-128"/>
              </a:rPr>
              <a:t>συντελεστής προεξόφλησης</a:t>
            </a:r>
            <a:r>
              <a:rPr lang="el-GR" sz="2400" dirty="0">
                <a:ea typeface="ヒラギノ角ゴ Pro W3" pitchFamily="-84" charset="-128"/>
              </a:rPr>
              <a:t> με το </a:t>
            </a:r>
            <a:r>
              <a:rPr lang="el-GR" sz="2400" b="1" dirty="0">
                <a:ea typeface="ヒラギノ角ゴ Pro W3" pitchFamily="-84" charset="-128"/>
              </a:rPr>
              <a:t>προεξοφλητικό επιτόκιο </a:t>
            </a:r>
            <a:r>
              <a:rPr lang="en-US" sz="2400" i="1" dirty="0">
                <a:ea typeface="ヒラギノ角ゴ Pro W3" pitchFamily="-84" charset="-128"/>
              </a:rPr>
              <a:t>i</a:t>
            </a:r>
            <a:r>
              <a:rPr lang="en-US" sz="2400" i="1" baseline="-25000" dirty="0">
                <a:ea typeface="ヒラギノ角ゴ Pro W3" pitchFamily="-84" charset="-128"/>
              </a:rPr>
              <a:t>t </a:t>
            </a:r>
            <a:r>
              <a:rPr lang="el-GR" sz="2400" dirty="0">
                <a:ea typeface="ヒラギノ角ゴ Pro W3" pitchFamily="-84" charset="-128"/>
              </a:rPr>
              <a:t>, το οποίο χρησιμοποιείται για τον υπολογισμό της παρούσας </a:t>
            </a:r>
            <a:r>
              <a:rPr lang="el-GR" sz="2400" dirty="0" err="1">
                <a:ea typeface="ヒラギノ角ゴ Pro W3" pitchFamily="-84" charset="-128"/>
              </a:rPr>
              <a:t>προεξοφλημένης</a:t>
            </a:r>
            <a:r>
              <a:rPr lang="el-GR" sz="2400" dirty="0">
                <a:ea typeface="ヒラギノ角ゴ Pro W3" pitchFamily="-84" charset="-128"/>
              </a:rPr>
              <a:t> αξίας ενός δολαρίου που θα ληφθεί το επόμενο έτος.</a:t>
            </a:r>
          </a:p>
          <a:p>
            <a:r>
              <a:rPr lang="el-GR" sz="2400" dirty="0">
                <a:ea typeface="ヒラギノ角ゴ Pro W3" pitchFamily="-84" charset="-128"/>
              </a:rPr>
              <a:t>Όσο υψηλότερο είναι το ονομαστικό επιτόκιο, τόσο χαμηλότερη είναι η σημερινή αξία ενός δολαρίου που θα λάβουμε το επόμενο έτος</a:t>
            </a:r>
            <a:r>
              <a:rPr lang="en-US" sz="2400" dirty="0">
                <a:ea typeface="ヒラギノ角ゴ Pro W3" pitchFamily="-84" charset="-128"/>
              </a:rPr>
              <a:t>.</a:t>
            </a:r>
          </a:p>
        </p:txBody>
      </p:sp>
    </p:spTree>
    <p:extLst>
      <p:ext uri="{BB962C8B-B14F-4D97-AF65-F5344CB8AC3E}">
        <p14:creationId xmlns="" xmlns:p14="http://schemas.microsoft.com/office/powerpoint/2010/main" val="3528948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ea typeface="ヒラギノ角ゴ Pro W3" pitchFamily="-65" charset="-128"/>
              </a:rPr>
              <a:t>14.1 </a:t>
            </a:r>
            <a:r>
              <a:rPr lang="el-GR" sz="2800" kern="0" dirty="0">
                <a:latin typeface="+mj-lt"/>
                <a:ea typeface="ヒラギノ角ゴ Pro W3" pitchFamily="-84" charset="-128"/>
              </a:rPr>
              <a:t>Αναμενόμενες Παρούσες Αξίες Προεξόφλησης </a:t>
            </a:r>
            <a:r>
              <a:rPr lang="en-US" sz="2800" dirty="0">
                <a:latin typeface="+mj-lt"/>
              </a:rPr>
              <a:t>(</a:t>
            </a:r>
            <a:r>
              <a:rPr lang="el-GR" sz="2800" dirty="0">
                <a:latin typeface="+mj-lt"/>
              </a:rPr>
              <a:t>3</a:t>
            </a:r>
            <a:r>
              <a:rPr lang="en-US" sz="2800" dirty="0">
                <a:latin typeface="+mj-lt"/>
              </a:rPr>
              <a:t> </a:t>
            </a:r>
            <a:r>
              <a:rPr lang="el-GR" sz="2800" dirty="0">
                <a:latin typeface="+mj-lt"/>
              </a:rPr>
              <a:t>από</a:t>
            </a:r>
            <a:r>
              <a:rPr lang="en-US" sz="2800" dirty="0">
                <a:latin typeface="+mj-lt"/>
              </a:rPr>
              <a:t> 6) </a:t>
            </a:r>
          </a:p>
        </p:txBody>
      </p:sp>
      <p:sp>
        <p:nvSpPr>
          <p:cNvPr id="3" name="Content Placeholder 2"/>
          <p:cNvSpPr>
            <a:spLocks noGrp="1"/>
          </p:cNvSpPr>
          <p:nvPr>
            <p:ph idx="1"/>
          </p:nvPr>
        </p:nvSpPr>
        <p:spPr>
          <a:xfrm>
            <a:off x="457200" y="2542401"/>
            <a:ext cx="8229600" cy="276999"/>
          </a:xfrm>
        </p:spPr>
        <p:txBody>
          <a:bodyPr wrap="square">
            <a:spAutoFit/>
          </a:bodyPr>
          <a:lstStyle/>
          <a:p>
            <a:pPr>
              <a:buNone/>
            </a:pPr>
            <a:r>
              <a:rPr lang="el-GR" sz="1800" dirty="0">
                <a:ea typeface="ヒラギノ角ゴ Pro W3" pitchFamily="-84" charset="-128"/>
              </a:rPr>
              <a:t>Παράδειγμα</a:t>
            </a:r>
            <a:r>
              <a:rPr lang="en-US" sz="1800" dirty="0">
                <a:ea typeface="ヒラギノ角ゴ Pro W3" pitchFamily="-84" charset="-128"/>
              </a:rPr>
              <a:t>: </a:t>
            </a:r>
            <a:r>
              <a:rPr lang="el-GR" sz="1800" dirty="0">
                <a:ea typeface="ヒラギノ角ゴ Pro W3" pitchFamily="-84" charset="-128"/>
              </a:rPr>
              <a:t>Σημερινή αξία ενός δολαρίου που θα λάβουμε σε δυο χρόνια</a:t>
            </a:r>
            <a:r>
              <a:rPr lang="en-US" sz="1800" dirty="0">
                <a:ea typeface="ヒラギノ角ゴ Pro W3" pitchFamily="-84" charset="-128"/>
              </a:rPr>
              <a:t>.</a:t>
            </a:r>
          </a:p>
        </p:txBody>
      </p:sp>
      <p:sp>
        <p:nvSpPr>
          <p:cNvPr id="7" name="Content Placeholder 6"/>
          <p:cNvSpPr>
            <a:spLocks noGrp="1"/>
          </p:cNvSpPr>
          <p:nvPr>
            <p:ph idx="13"/>
          </p:nvPr>
        </p:nvSpPr>
        <p:spPr>
          <a:xfrm>
            <a:off x="457200" y="1380292"/>
            <a:ext cx="8218622" cy="677108"/>
          </a:xfrm>
        </p:spPr>
        <p:txBody>
          <a:bodyPr wrap="square">
            <a:spAutoFit/>
          </a:bodyPr>
          <a:lstStyle/>
          <a:p>
            <a:pPr marL="0" indent="0">
              <a:buNone/>
            </a:pPr>
            <a:r>
              <a:rPr lang="el-GR" sz="2200" b="1" dirty="0" smtClean="0"/>
              <a:t>Απεικόνιση</a:t>
            </a:r>
            <a:r>
              <a:rPr lang="en-US" sz="2200" b="1" dirty="0" smtClean="0"/>
              <a:t> </a:t>
            </a:r>
            <a:r>
              <a:rPr lang="en-US" sz="2200" b="1" dirty="0"/>
              <a:t>14.1 </a:t>
            </a:r>
            <a:r>
              <a:rPr lang="el-GR" sz="2200" dirty="0"/>
              <a:t>Υπολογισμός των παρουσών αξιών προεξόφλησης</a:t>
            </a:r>
            <a:endParaRPr lang="en-US" sz="2200" dirty="0"/>
          </a:p>
        </p:txBody>
      </p:sp>
      <p:pic>
        <p:nvPicPr>
          <p:cNvPr id="1026" name="Picture 2"/>
          <p:cNvPicPr>
            <a:picLocks noChangeAspect="1" noChangeArrowheads="1"/>
          </p:cNvPicPr>
          <p:nvPr/>
        </p:nvPicPr>
        <p:blipFill>
          <a:blip r:embed="rId3" cstate="print"/>
          <a:srcRect/>
          <a:stretch>
            <a:fillRect/>
          </a:stretch>
        </p:blipFill>
        <p:spPr bwMode="auto">
          <a:xfrm>
            <a:off x="1066800" y="3276600"/>
            <a:ext cx="6915150" cy="2181225"/>
          </a:xfrm>
          <a:prstGeom prst="rect">
            <a:avLst/>
          </a:prstGeom>
          <a:noFill/>
          <a:ln w="9525">
            <a:noFill/>
            <a:miter lim="800000"/>
            <a:headEnd/>
            <a:tailEnd/>
          </a:ln>
        </p:spPr>
      </p:pic>
    </p:spTree>
    <p:extLst>
      <p:ext uri="{BB962C8B-B14F-4D97-AF65-F5344CB8AC3E}">
        <p14:creationId xmlns="" xmlns:p14="http://schemas.microsoft.com/office/powerpoint/2010/main" val="2012187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ea typeface="ヒラギノ角ゴ Pro W3" pitchFamily="-65" charset="-128"/>
              </a:rPr>
              <a:t>14.1 </a:t>
            </a:r>
            <a:r>
              <a:rPr lang="el-GR" sz="2800" kern="0" dirty="0">
                <a:latin typeface="+mj-lt"/>
                <a:ea typeface="ヒラギノ角ゴ Pro W3" pitchFamily="-84" charset="-128"/>
              </a:rPr>
              <a:t>Αναμενόμενες Παρούσες Αξίες Προεξόφλησης </a:t>
            </a:r>
            <a:r>
              <a:rPr lang="en-US" sz="2800" dirty="0">
                <a:latin typeface="+mj-lt"/>
              </a:rPr>
              <a:t>(</a:t>
            </a:r>
            <a:r>
              <a:rPr lang="el-GR" sz="2800" dirty="0">
                <a:latin typeface="+mj-lt"/>
              </a:rPr>
              <a:t>4</a:t>
            </a:r>
            <a:r>
              <a:rPr lang="en-US" sz="2800" dirty="0">
                <a:latin typeface="+mj-lt"/>
              </a:rPr>
              <a:t> </a:t>
            </a:r>
            <a:r>
              <a:rPr lang="el-GR" sz="2800" dirty="0">
                <a:latin typeface="+mj-lt"/>
              </a:rPr>
              <a:t>από</a:t>
            </a:r>
            <a:r>
              <a:rPr lang="en-US" sz="2800" dirty="0">
                <a:latin typeface="+mj-lt"/>
              </a:rPr>
              <a:t> 6) </a:t>
            </a:r>
          </a:p>
        </p:txBody>
      </p:sp>
      <p:sp>
        <p:nvSpPr>
          <p:cNvPr id="3" name="Content Placeholder 2"/>
          <p:cNvSpPr>
            <a:spLocks noGrp="1"/>
          </p:cNvSpPr>
          <p:nvPr>
            <p:ph idx="1"/>
          </p:nvPr>
        </p:nvSpPr>
        <p:spPr>
          <a:xfrm>
            <a:off x="457200" y="1496781"/>
            <a:ext cx="8229600" cy="615553"/>
          </a:xfrm>
        </p:spPr>
        <p:txBody>
          <a:bodyPr wrap="square">
            <a:spAutoFit/>
          </a:bodyPr>
          <a:lstStyle/>
          <a:p>
            <a:r>
              <a:rPr lang="el-GR" sz="2000" dirty="0">
                <a:ea typeface="ヒラギノ角ゴ Pro W3" pitchFamily="-84" charset="-128"/>
              </a:rPr>
              <a:t>Η </a:t>
            </a:r>
            <a:r>
              <a:rPr lang="el-GR" sz="2000" b="1" dirty="0">
                <a:ea typeface="ヒラギノ角ゴ Pro W3" pitchFamily="-84" charset="-128"/>
              </a:rPr>
              <a:t>αναμενόμενη παρούσα </a:t>
            </a:r>
            <a:r>
              <a:rPr lang="el-GR" sz="2000" b="1" dirty="0" smtClean="0">
                <a:ea typeface="ヒラギノ角ゴ Pro W3" pitchFamily="-84" charset="-128"/>
              </a:rPr>
              <a:t>αξία </a:t>
            </a:r>
            <a:r>
              <a:rPr lang="el-GR" sz="2000" b="1" dirty="0" smtClean="0"/>
              <a:t>προεξόφλησης </a:t>
            </a:r>
            <a:r>
              <a:rPr lang="el-GR" sz="2000" b="1" dirty="0" smtClean="0">
                <a:ea typeface="ヒラギノ角ゴ Pro W3" pitchFamily="-84" charset="-128"/>
              </a:rPr>
              <a:t>ή </a:t>
            </a:r>
            <a:r>
              <a:rPr lang="el-GR" sz="2000" b="1" dirty="0">
                <a:ea typeface="ヒラギノ角ゴ Pro W3" pitchFamily="-84" charset="-128"/>
              </a:rPr>
              <a:t>παρούσα αξία </a:t>
            </a:r>
            <a:r>
              <a:rPr lang="el-GR" sz="2000" dirty="0">
                <a:ea typeface="ヒラギノ角ゴ Pro W3" pitchFamily="-84" charset="-128"/>
              </a:rPr>
              <a:t>μιας πληρωμής</a:t>
            </a:r>
            <a:r>
              <a:rPr lang="en-US" sz="2000" dirty="0">
                <a:ea typeface="ヒラギノ角ゴ Pro W3" pitchFamily="-84" charset="-128"/>
              </a:rPr>
              <a:t> $</a:t>
            </a:r>
            <a:r>
              <a:rPr lang="en-US" sz="2000" i="1" dirty="0">
                <a:solidFill>
                  <a:srgbClr val="000000"/>
                </a:solidFill>
                <a:ea typeface="ヒラギノ角ゴ Pro W3" pitchFamily="-84" charset="-128"/>
                <a:cs typeface="Times New Roman" panose="02020603050405020304" pitchFamily="18" charset="0"/>
              </a:rPr>
              <a:t>z</a:t>
            </a:r>
            <a:r>
              <a:rPr lang="en-US" sz="2000" dirty="0">
                <a:ea typeface="ヒラギノ角ゴ Pro W3" pitchFamily="-84" charset="-128"/>
              </a:rPr>
              <a:t> </a:t>
            </a:r>
            <a:r>
              <a:rPr lang="el-GR" sz="2000" dirty="0">
                <a:ea typeface="ヒラギノ角ゴ Pro W3" pitchFamily="-84" charset="-128"/>
              </a:rPr>
              <a:t>και της αναμενόμενης πληρωμής</a:t>
            </a:r>
            <a:r>
              <a:rPr lang="en-US" sz="2000" dirty="0">
                <a:ea typeface="ヒラギノ角ゴ Pro W3" pitchFamily="-84" charset="-128"/>
              </a:rPr>
              <a:t> $</a:t>
            </a:r>
            <a:r>
              <a:rPr lang="en-US" sz="2000" i="1" dirty="0" err="1">
                <a:ea typeface="ヒラギノ角ゴ Pro W3" pitchFamily="-84" charset="-128"/>
                <a:cs typeface="Times New Roman" panose="02020603050405020304" pitchFamily="18" charset="0"/>
              </a:rPr>
              <a:t>z</a:t>
            </a:r>
            <a:r>
              <a:rPr lang="en-US" sz="2000" i="1" baseline="30000" dirty="0" err="1">
                <a:ea typeface="ヒラギノ角ゴ Pro W3" pitchFamily="-84" charset="-128"/>
                <a:cs typeface="Times New Roman" panose="02020603050405020304" pitchFamily="18" charset="0"/>
              </a:rPr>
              <a:t>e</a:t>
            </a:r>
            <a:r>
              <a:rPr lang="en-US" sz="2000" i="1" dirty="0">
                <a:ea typeface="ヒラギノ角ゴ Pro W3" pitchFamily="-84" charset="-128"/>
              </a:rPr>
              <a:t> </a:t>
            </a:r>
            <a:r>
              <a:rPr lang="el-GR" sz="2000" i="1" dirty="0">
                <a:ea typeface="ヒラギノ角ゴ Pro W3" pitchFamily="-84" charset="-128"/>
              </a:rPr>
              <a:t>στο μέλλον</a:t>
            </a:r>
            <a:r>
              <a:rPr lang="en-US" sz="20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5" name="Object 4"/>
              <p:cNvSpPr txBox="1"/>
              <p:nvPr/>
            </p:nvSpPr>
            <p:spPr>
              <a:xfrm>
                <a:off x="1143000" y="2209800"/>
                <a:ext cx="6850194" cy="792053"/>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𝑉</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𝑧</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𝑡</m:t>
                                  </m:r>
                                </m:sub>
                              </m:sSub>
                            </m:e>
                          </m:d>
                        </m:den>
                      </m:f>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𝑧</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𝑡</m:t>
                                  </m:r>
                                </m:sub>
                              </m:sSub>
                            </m:e>
                          </m:d>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e>
                          </m:d>
                        </m:den>
                      </m:f>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𝑧</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+2</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14.1</m:t>
                          </m:r>
                        </m:e>
                      </m:d>
                    </m:oMath>
                  </m:oMathPara>
                </a14:m>
                <a:endParaRPr lang="en-US" dirty="0"/>
              </a:p>
            </p:txBody>
          </p:sp>
        </mc:Choice>
        <mc:Fallback>
          <p:sp>
            <p:nvSpPr>
              <p:cNvPr id="5" name="Object 4"/>
              <p:cNvSpPr txBox="1">
                <a:spLocks noRot="1" noChangeAspect="1" noMove="1" noResize="1" noEditPoints="1" noAdjustHandles="1" noChangeArrowheads="1" noChangeShapeType="1" noTextEdit="1"/>
              </p:cNvSpPr>
              <p:nvPr/>
            </p:nvSpPr>
            <p:spPr>
              <a:xfrm>
                <a:off x="1143000" y="2209800"/>
                <a:ext cx="6850194" cy="792053"/>
              </a:xfrm>
              <a:prstGeom prst="rect">
                <a:avLst/>
              </a:prstGeom>
              <a:blipFill>
                <a:blip r:embed="rId3" cstate="print"/>
                <a:stretch>
                  <a:fillRect/>
                </a:stretch>
              </a:blipFill>
            </p:spPr>
            <p:txBody>
              <a:bodyPr/>
              <a:lstStyle/>
              <a:p>
                <a:r>
                  <a:rPr lang="en-US">
                    <a:noFill/>
                  </a:rPr>
                  <a:t> </a:t>
                </a:r>
              </a:p>
            </p:txBody>
          </p:sp>
        </mc:Fallback>
      </mc:AlternateContent>
      <p:sp>
        <p:nvSpPr>
          <p:cNvPr id="7" name="Content Placeholder 6"/>
          <p:cNvSpPr>
            <a:spLocks noGrp="1"/>
          </p:cNvSpPr>
          <p:nvPr>
            <p:ph idx="13"/>
          </p:nvPr>
        </p:nvSpPr>
        <p:spPr>
          <a:xfrm>
            <a:off x="457200" y="3273623"/>
            <a:ext cx="8229600" cy="307777"/>
          </a:xfrm>
        </p:spPr>
        <p:txBody>
          <a:bodyPr>
            <a:spAutoFit/>
          </a:bodyPr>
          <a:lstStyle/>
          <a:p>
            <a:r>
              <a:rPr lang="el-GR" sz="2000" dirty="0">
                <a:ea typeface="ヒラギノ角ゴ Pro W3" pitchFamily="-84" charset="-128"/>
              </a:rPr>
              <a:t>Για σταθερά επιτόκια</a:t>
            </a:r>
            <a:r>
              <a:rPr lang="en-US" sz="2000" dirty="0">
                <a:ea typeface="ヒラギノ角ゴ Pro W3" pitchFamily="-84" charset="-128"/>
              </a:rPr>
              <a:t> </a:t>
            </a:r>
            <a:r>
              <a:rPr lang="en-US" sz="2000" i="1" dirty="0">
                <a:solidFill>
                  <a:srgbClr val="000000"/>
                </a:solidFill>
                <a:ea typeface="ヒラギノ角ゴ Pro W3" pitchFamily="-84" charset="-128"/>
                <a:cs typeface="Times New Roman" panose="02020603050405020304" pitchFamily="18" charset="0"/>
              </a:rPr>
              <a:t>i</a:t>
            </a:r>
            <a:r>
              <a:rPr lang="en-US" sz="20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6" name="Object 5"/>
              <p:cNvSpPr txBox="1"/>
              <p:nvPr/>
            </p:nvSpPr>
            <p:spPr>
              <a:xfrm>
                <a:off x="1072178" y="3739067"/>
                <a:ext cx="6940320" cy="756733"/>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𝑉</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𝑧</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𝑡</m:t>
                                  </m:r>
                                </m:sub>
                              </m:sSub>
                            </m:e>
                          </m:d>
                        </m:den>
                      </m:f>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𝑧</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𝑖</m:t>
                                  </m:r>
                                </m:e>
                                <m:sub>
                                  <m:r>
                                    <a:rPr lang="en-US" i="1">
                                      <a:solidFill>
                                        <a:srgbClr val="000000"/>
                                      </a:solidFill>
                                      <a:latin typeface="Cambria Math" panose="02040503050406030204" pitchFamily="18" charset="0"/>
                                    </a:rPr>
                                    <m:t>𝑡</m:t>
                                  </m:r>
                                </m:sub>
                              </m:sSub>
                            </m:e>
                          </m:d>
                        </m:den>
                      </m:f>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𝑧</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+2</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14.2</m:t>
                          </m:r>
                        </m:e>
                      </m:d>
                    </m:oMath>
                  </m:oMathPara>
                </a14:m>
                <a:endParaRPr lang="en-US" dirty="0"/>
              </a:p>
            </p:txBody>
          </p:sp>
        </mc:Choice>
        <mc:Fallback>
          <p:sp>
            <p:nvSpPr>
              <p:cNvPr id="6" name="Object 5"/>
              <p:cNvSpPr txBox="1">
                <a:spLocks noRot="1" noChangeAspect="1" noMove="1" noResize="1" noEditPoints="1" noAdjustHandles="1" noChangeArrowheads="1" noChangeShapeType="1" noTextEdit="1"/>
              </p:cNvSpPr>
              <p:nvPr/>
            </p:nvSpPr>
            <p:spPr>
              <a:xfrm>
                <a:off x="1072178" y="3739067"/>
                <a:ext cx="6940320" cy="756733"/>
              </a:xfrm>
              <a:prstGeom prst="rect">
                <a:avLst/>
              </a:prstGeom>
              <a:blipFill>
                <a:blip r:embed="rId4" cstate="print"/>
                <a:stretch>
                  <a:fillRect/>
                </a:stretch>
              </a:blipFill>
            </p:spPr>
            <p:txBody>
              <a:bodyPr/>
              <a:lstStyle/>
              <a:p>
                <a:r>
                  <a:rPr lang="en-US">
                    <a:noFill/>
                  </a:rPr>
                  <a:t> </a:t>
                </a:r>
              </a:p>
            </p:txBody>
          </p:sp>
        </mc:Fallback>
      </mc:AlternateContent>
      <p:sp>
        <p:nvSpPr>
          <p:cNvPr id="4" name="Content Placeholder 3"/>
          <p:cNvSpPr>
            <a:spLocks noGrp="1"/>
          </p:cNvSpPr>
          <p:nvPr>
            <p:ph idx="14"/>
          </p:nvPr>
        </p:nvSpPr>
        <p:spPr>
          <a:xfrm>
            <a:off x="457200" y="4873823"/>
            <a:ext cx="8229600" cy="307777"/>
          </a:xfrm>
        </p:spPr>
        <p:txBody>
          <a:bodyPr>
            <a:spAutoFit/>
          </a:bodyPr>
          <a:lstStyle/>
          <a:p>
            <a:r>
              <a:rPr lang="el-GR" sz="2000" dirty="0">
                <a:ea typeface="ヒラギノ角ゴ Pro W3" pitchFamily="-84" charset="-128"/>
              </a:rPr>
              <a:t>Για σταθερά επιτόκια και σταθερές πληρωμές</a:t>
            </a:r>
            <a:r>
              <a:rPr lang="en-US" sz="2000" dirty="0">
                <a:ea typeface="ヒラギノ角ゴ Pro W3" pitchFamily="-84" charset="-128"/>
              </a:rPr>
              <a:t> </a:t>
            </a:r>
            <a:r>
              <a:rPr lang="en-US" sz="2000" dirty="0">
                <a:solidFill>
                  <a:srgbClr val="000000"/>
                </a:solidFill>
                <a:ea typeface="ヒラギノ角ゴ Pro W3" pitchFamily="-84" charset="-128"/>
              </a:rPr>
              <a:t>$</a:t>
            </a:r>
            <a:r>
              <a:rPr lang="en-US" sz="2000" i="1" dirty="0">
                <a:solidFill>
                  <a:srgbClr val="000000"/>
                </a:solidFill>
                <a:ea typeface="ヒラギノ角ゴ Pro W3" pitchFamily="-84" charset="-128"/>
                <a:cs typeface="Times New Roman" panose="02020603050405020304" pitchFamily="18" charset="0"/>
              </a:rPr>
              <a:t>z</a:t>
            </a:r>
            <a:r>
              <a:rPr lang="en-US" sz="20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8" name="Object 7"/>
              <p:cNvSpPr txBox="1"/>
              <p:nvPr/>
            </p:nvSpPr>
            <p:spPr>
              <a:xfrm>
                <a:off x="2494307" y="5303449"/>
                <a:ext cx="4117286" cy="944951"/>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𝑉</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𝑧</m:t>
                      </m:r>
                      <m:d>
                        <m:dPr>
                          <m:begChr m:val="["/>
                          <m:endChr m:val="]"/>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𝑖</m:t>
                                  </m:r>
                                </m:e>
                              </m:d>
                            </m:den>
                          </m:f>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num>
                            <m:den>
                              <m:sSup>
                                <m:sSupPr>
                                  <m:ctrlPr>
                                    <a:rPr lang="en-US" i="1">
                                      <a:solidFill>
                                        <a:srgbClr val="000000"/>
                                      </a:solidFill>
                                      <a:latin typeface="Cambria Math" panose="02040503050406030204" pitchFamily="18" charset="0"/>
                                    </a:rPr>
                                  </m:ctrlPr>
                                </m:sSupPr>
                                <m:e>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𝑖</m:t>
                                      </m:r>
                                    </m:e>
                                  </m:d>
                                </m:e>
                                <m:sup>
                                  <m:r>
                                    <a:rPr lang="en-US" i="1">
                                      <a:solidFill>
                                        <a:srgbClr val="000000"/>
                                      </a:solidFill>
                                      <a:latin typeface="Cambria Math" panose="02040503050406030204" pitchFamily="18" charset="0"/>
                                    </a:rPr>
                                    <m:t>𝑛</m:t>
                                  </m:r>
                                  <m:r>
                                    <a:rPr lang="en-US" i="1">
                                      <a:solidFill>
                                        <a:srgbClr val="000000"/>
                                      </a:solidFill>
                                      <a:latin typeface="Cambria Math" panose="02040503050406030204" pitchFamily="18" charset="0"/>
                                    </a:rPr>
                                    <m:t>−1</m:t>
                                  </m:r>
                                </m:sup>
                              </m:sSup>
                            </m:den>
                          </m:f>
                        </m:e>
                      </m:d>
                    </m:oMath>
                  </m:oMathPara>
                </a14:m>
                <a:endParaRPr lang="en-US" dirty="0"/>
              </a:p>
            </p:txBody>
          </p:sp>
        </mc:Choice>
        <mc:Fallback>
          <p:sp>
            <p:nvSpPr>
              <p:cNvPr id="8" name="Object 7"/>
              <p:cNvSpPr txBox="1">
                <a:spLocks noRot="1" noChangeAspect="1" noMove="1" noResize="1" noEditPoints="1" noAdjustHandles="1" noChangeArrowheads="1" noChangeShapeType="1" noTextEdit="1"/>
              </p:cNvSpPr>
              <p:nvPr/>
            </p:nvSpPr>
            <p:spPr>
              <a:xfrm>
                <a:off x="2494307" y="5303449"/>
                <a:ext cx="4117286" cy="944951"/>
              </a:xfrm>
              <a:prstGeom prst="rect">
                <a:avLst/>
              </a:prstGeom>
              <a:blipFill>
                <a:blip r:embed="rId5" cstate="print"/>
                <a:stretch>
                  <a:fillRect/>
                </a:stretch>
              </a:blipFill>
            </p:spPr>
            <p:txBody>
              <a:bodyPr/>
              <a:lstStyle/>
              <a:p>
                <a:r>
                  <a:rPr lang="en-US">
                    <a:noFill/>
                  </a:rPr>
                  <a:t> </a:t>
                </a:r>
              </a:p>
            </p:txBody>
          </p:sp>
        </mc:Fallback>
      </mc:AlternateContent>
    </p:spTree>
    <p:extLst>
      <p:ext uri="{BB962C8B-B14F-4D97-AF65-F5344CB8AC3E}">
        <p14:creationId xmlns="" xmlns:p14="http://schemas.microsoft.com/office/powerpoint/2010/main" val="217960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ea typeface="ヒラギノ角ゴ Pro W3" pitchFamily="-65" charset="-128"/>
              </a:rPr>
              <a:t>14.1 </a:t>
            </a:r>
            <a:r>
              <a:rPr lang="el-GR" sz="2800" kern="0" dirty="0">
                <a:latin typeface="+mj-lt"/>
                <a:ea typeface="ヒラギノ角ゴ Pro W3" pitchFamily="-84" charset="-128"/>
              </a:rPr>
              <a:t>Αναμενόμενες Παρούσες Αξίες Προεξόφλησης </a:t>
            </a:r>
            <a:r>
              <a:rPr lang="en-US" sz="2800" dirty="0">
                <a:latin typeface="+mj-lt"/>
              </a:rPr>
              <a:t>(</a:t>
            </a:r>
            <a:r>
              <a:rPr lang="el-GR" sz="2800" dirty="0">
                <a:latin typeface="+mj-lt"/>
              </a:rPr>
              <a:t>5</a:t>
            </a:r>
            <a:r>
              <a:rPr lang="en-US" sz="2800" dirty="0">
                <a:latin typeface="+mj-lt"/>
              </a:rPr>
              <a:t> </a:t>
            </a:r>
            <a:r>
              <a:rPr lang="el-GR" sz="2800" dirty="0">
                <a:latin typeface="+mj-lt"/>
              </a:rPr>
              <a:t>από</a:t>
            </a:r>
            <a:r>
              <a:rPr lang="en-US" sz="2800" dirty="0">
                <a:latin typeface="+mj-lt"/>
              </a:rPr>
              <a:t> 6) </a:t>
            </a:r>
          </a:p>
        </p:txBody>
      </p:sp>
      <p:sp>
        <p:nvSpPr>
          <p:cNvPr id="3" name="Content Placeholder 2"/>
          <p:cNvSpPr>
            <a:spLocks noGrp="1"/>
          </p:cNvSpPr>
          <p:nvPr>
            <p:ph idx="1"/>
          </p:nvPr>
        </p:nvSpPr>
        <p:spPr>
          <a:xfrm>
            <a:off x="457200" y="1521305"/>
            <a:ext cx="8229600" cy="338554"/>
          </a:xfrm>
        </p:spPr>
        <p:txBody>
          <a:bodyPr wrap="square">
            <a:spAutoFit/>
          </a:bodyPr>
          <a:lstStyle/>
          <a:p>
            <a:r>
              <a:rPr lang="el-GR" sz="2200" dirty="0">
                <a:ea typeface="ヒラギノ角ゴ Pro W3" pitchFamily="-84" charset="-128"/>
              </a:rPr>
              <a:t>Για σταθερά επιτόκια και πληρωμές δια βίου</a:t>
            </a:r>
            <a:r>
              <a:rPr lang="en-US" sz="2200" dirty="0">
                <a:ea typeface="ヒラギノ角ゴ Pro W3" pitchFamily="-84" charset="-128"/>
              </a:rPr>
              <a:t> :</a:t>
            </a:r>
          </a:p>
        </p:txBody>
      </p:sp>
      <mc:AlternateContent xmlns:mc="http://schemas.openxmlformats.org/markup-compatibility/2006">
        <mc:Choice xmlns="" xmlns:a14="http://schemas.microsoft.com/office/drawing/2010/main" Requires="a14">
          <p:sp>
            <p:nvSpPr>
              <p:cNvPr id="4" name="Object 3"/>
              <p:cNvSpPr txBox="1"/>
              <p:nvPr/>
            </p:nvSpPr>
            <p:spPr>
              <a:xfrm>
                <a:off x="4067887" y="1905000"/>
                <a:ext cx="961313" cy="634059"/>
              </a:xfrm>
              <a:prstGeom prst="rect">
                <a:avLst/>
              </a:prstGeom>
            </p:spPr>
            <p:txBody>
              <a:bodyPr>
                <a:normAutofit fontScale="85000" lnSpcReduction="10000"/>
              </a:bodyPr>
              <a:lstStyle/>
              <a:p>
                <a:pPr/>
                <a14:m>
                  <m:oMathPara xmlns:m="http://schemas.openxmlformats.org/officeDocument/2006/math">
                    <m:oMathParaPr>
                      <m:jc m:val="left"/>
                    </m:oMathParaPr>
                    <m:oMath xmlns:m="http://schemas.openxmlformats.org/officeDocument/2006/math">
                      <m:r>
                        <a:rPr lang="en-US" i="1">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𝑉</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𝑧</m:t>
                          </m:r>
                        </m:num>
                        <m:den>
                          <m:r>
                            <a:rPr lang="en-US" i="1">
                              <a:solidFill>
                                <a:srgbClr val="000000"/>
                              </a:solidFill>
                              <a:latin typeface="Cambria Math" panose="02040503050406030204" pitchFamily="18" charset="0"/>
                            </a:rPr>
                            <m:t>𝑖</m:t>
                          </m:r>
                        </m:den>
                      </m:f>
                    </m:oMath>
                  </m:oMathPara>
                </a14:m>
                <a:endParaRPr lang="en-US" dirty="0"/>
              </a:p>
            </p:txBody>
          </p:sp>
        </mc:Choice>
        <mc:Fallback>
          <p:sp>
            <p:nvSpPr>
              <p:cNvPr id="4" name="Object 3"/>
              <p:cNvSpPr txBox="1">
                <a:spLocks noRot="1" noChangeAspect="1" noMove="1" noResize="1" noEditPoints="1" noAdjustHandles="1" noChangeArrowheads="1" noChangeShapeType="1" noTextEdit="1"/>
              </p:cNvSpPr>
              <p:nvPr/>
            </p:nvSpPr>
            <p:spPr>
              <a:xfrm>
                <a:off x="4067887" y="1905000"/>
                <a:ext cx="961313" cy="634059"/>
              </a:xfrm>
              <a:prstGeom prst="rect">
                <a:avLst/>
              </a:prstGeom>
              <a:blipFill>
                <a:blip r:embed="rId3" cstate="print"/>
                <a:stretch>
                  <a:fillRect/>
                </a:stretch>
              </a:blipFill>
            </p:spPr>
            <p:txBody>
              <a:bodyPr/>
              <a:lstStyle/>
              <a:p>
                <a:r>
                  <a:rPr lang="en-US">
                    <a:noFill/>
                  </a:rPr>
                  <a:t> </a:t>
                </a:r>
              </a:p>
            </p:txBody>
          </p:sp>
        </mc:Fallback>
      </mc:AlternateContent>
      <p:sp>
        <p:nvSpPr>
          <p:cNvPr id="7" name="Content Placeholder 6"/>
          <p:cNvSpPr>
            <a:spLocks noGrp="1"/>
          </p:cNvSpPr>
          <p:nvPr>
            <p:ph idx="13"/>
          </p:nvPr>
        </p:nvSpPr>
        <p:spPr>
          <a:xfrm>
            <a:off x="457200" y="2839269"/>
            <a:ext cx="8229600" cy="1885131"/>
          </a:xfrm>
        </p:spPr>
        <p:txBody>
          <a:bodyPr>
            <a:spAutoFit/>
          </a:bodyPr>
          <a:lstStyle/>
          <a:p>
            <a:r>
              <a:rPr lang="el-GR" sz="2200" dirty="0">
                <a:ea typeface="ヒラギノ角ゴ Pro W3" pitchFamily="-84" charset="-128"/>
              </a:rPr>
              <a:t>Αν </a:t>
            </a:r>
            <a:r>
              <a:rPr lang="en-US" sz="2200" dirty="0">
                <a:ea typeface="ヒラギノ角ゴ Pro W3" pitchFamily="-84" charset="-128"/>
              </a:rPr>
              <a:t>f </a:t>
            </a:r>
            <a:r>
              <a:rPr lang="en-US" sz="2200" i="1" dirty="0" err="1">
                <a:solidFill>
                  <a:srgbClr val="000000"/>
                </a:solidFill>
                <a:ea typeface="ヒラギノ角ゴ Pro W3" pitchFamily="-84" charset="-128"/>
                <a:cs typeface="Times New Roman" panose="02020603050405020304" pitchFamily="18" charset="0"/>
              </a:rPr>
              <a:t>i</a:t>
            </a:r>
            <a:r>
              <a:rPr lang="en-US" sz="2200" dirty="0">
                <a:ea typeface="ヒラギノ角ゴ Pro W3" pitchFamily="-84" charset="-128"/>
              </a:rPr>
              <a:t> = 0, </a:t>
            </a:r>
            <a:r>
              <a:rPr lang="el-GR" sz="2200" dirty="0">
                <a:ea typeface="ヒラギノ角ゴ Pro W3" pitchFamily="-84" charset="-128"/>
              </a:rPr>
              <a:t>τότε η παρούσα αξία προεξόφλησης μιας ακολουθίας αναμενόμενων πληρωμών, είναι απλώς το άθροισμα αυτών των αναμενόμενων πληρωμών</a:t>
            </a:r>
            <a:r>
              <a:rPr lang="en-US" sz="2200" dirty="0">
                <a:ea typeface="ヒラギノ角ゴ Pro W3" pitchFamily="-84" charset="-128"/>
              </a:rPr>
              <a:t>.</a:t>
            </a:r>
          </a:p>
          <a:p>
            <a:r>
              <a:rPr lang="el-GR" sz="2200" dirty="0">
                <a:ea typeface="ヒラギノ角ゴ Pro W3" pitchFamily="-84" charset="-128"/>
              </a:rPr>
              <a:t>Η παρούσα αξία μιας ακολουθίας πραγματικών πληρωμών</a:t>
            </a:r>
            <a:r>
              <a:rPr lang="en-US" sz="2200" dirty="0">
                <a:ea typeface="ヒラギノ角ゴ Pro W3" pitchFamily="-84" charset="-128"/>
              </a:rPr>
              <a:t> (</a:t>
            </a:r>
            <a:r>
              <a:rPr lang="el-GR" sz="2200" dirty="0" err="1">
                <a:ea typeface="ヒラギノ角ゴ Pro W3" pitchFamily="-84" charset="-128"/>
              </a:rPr>
              <a:t>προεξοφλημένες</a:t>
            </a:r>
            <a:r>
              <a:rPr lang="el-GR" sz="2200" dirty="0">
                <a:ea typeface="ヒラギノ角ゴ Pro W3" pitchFamily="-84" charset="-128"/>
              </a:rPr>
              <a:t> με πραγματικά επιτόκια</a:t>
            </a:r>
            <a:r>
              <a:rPr lang="en-US" sz="2200" dirty="0">
                <a:ea typeface="ヒラギノ角ゴ Pro W3" pitchFamily="-84" charset="-128"/>
              </a:rPr>
              <a:t> </a:t>
            </a:r>
            <a:r>
              <a:rPr lang="en-US" sz="2200" i="1" dirty="0">
                <a:solidFill>
                  <a:srgbClr val="000000"/>
                </a:solidFill>
                <a:ea typeface="ヒラギノ角ゴ Pro W3" pitchFamily="-84" charset="-128"/>
                <a:cs typeface="Times New Roman" panose="02020603050405020304" pitchFamily="18" charset="0"/>
              </a:rPr>
              <a:t>r</a:t>
            </a:r>
            <a:r>
              <a:rPr lang="en-US" sz="2200" i="1" baseline="-25000" dirty="0">
                <a:ea typeface="ヒラギノ角ゴ Pro W3" pitchFamily="-84" charset="-128"/>
              </a:rPr>
              <a:t>t</a:t>
            </a:r>
            <a:r>
              <a:rPr lang="en-US" sz="22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5" name="Object 4"/>
              <p:cNvSpPr txBox="1"/>
              <p:nvPr/>
            </p:nvSpPr>
            <p:spPr>
              <a:xfrm>
                <a:off x="1037231" y="5058312"/>
                <a:ext cx="7028634" cy="915703"/>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sSub>
                        <m:sSubPr>
                          <m:ctrlPr>
                            <a:rPr lang="en-US" i="1" smtClean="0">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𝑉</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𝑧</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𝑡</m:t>
                                  </m:r>
                                </m:sub>
                              </m:sSub>
                            </m:e>
                          </m:d>
                        </m:den>
                      </m:f>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𝑧</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𝑡</m:t>
                                  </m:r>
                                </m:sub>
                              </m:sSub>
                            </m:e>
                          </m:d>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e>
                          </m:d>
                        </m:den>
                      </m:f>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𝑧</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+2</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14.3</m:t>
                          </m:r>
                        </m:e>
                      </m:d>
                    </m:oMath>
                  </m:oMathPara>
                </a14:m>
                <a:endParaRPr lang="en-US" dirty="0"/>
              </a:p>
            </p:txBody>
          </p:sp>
        </mc:Choice>
        <mc:Fallback>
          <p:sp>
            <p:nvSpPr>
              <p:cNvPr id="5" name="Object 4"/>
              <p:cNvSpPr txBox="1">
                <a:spLocks noRot="1" noChangeAspect="1" noMove="1" noResize="1" noEditPoints="1" noAdjustHandles="1" noChangeArrowheads="1" noChangeShapeType="1" noTextEdit="1"/>
              </p:cNvSpPr>
              <p:nvPr/>
            </p:nvSpPr>
            <p:spPr>
              <a:xfrm>
                <a:off x="1037231" y="5058312"/>
                <a:ext cx="7028634" cy="915703"/>
              </a:xfrm>
              <a:prstGeom prst="rect">
                <a:avLst/>
              </a:prstGeom>
              <a:blipFill>
                <a:blip r:embed="rId4" cstate="print"/>
                <a:stretch>
                  <a:fillRect/>
                </a:stretch>
              </a:blipFill>
            </p:spPr>
            <p:txBody>
              <a:bodyPr/>
              <a:lstStyle/>
              <a:p>
                <a:r>
                  <a:rPr lang="en-US">
                    <a:noFill/>
                  </a:rPr>
                  <a:t> </a:t>
                </a:r>
              </a:p>
            </p:txBody>
          </p:sp>
        </mc:Fallback>
      </mc:AlternateContent>
    </p:spTree>
    <p:extLst>
      <p:ext uri="{BB962C8B-B14F-4D97-AF65-F5344CB8AC3E}">
        <p14:creationId xmlns="" xmlns:p14="http://schemas.microsoft.com/office/powerpoint/2010/main" val="27671206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rPr>
              <a:t>14.1 </a:t>
            </a:r>
            <a:r>
              <a:rPr lang="el-GR" sz="2800" kern="0" dirty="0">
                <a:latin typeface="+mn-lt"/>
                <a:ea typeface="ヒラギノ角ゴ Pro W3" pitchFamily="-84" charset="-128"/>
              </a:rPr>
              <a:t>Αναμενόμενες Παρούσες Αξίες Προεξόφλησης </a:t>
            </a:r>
            <a:r>
              <a:rPr lang="en-US" sz="2800" dirty="0">
                <a:latin typeface="+mj-lt"/>
              </a:rPr>
              <a:t>(</a:t>
            </a:r>
            <a:r>
              <a:rPr lang="el-GR" sz="2800" dirty="0">
                <a:latin typeface="+mj-lt"/>
              </a:rPr>
              <a:t>6 από</a:t>
            </a:r>
            <a:r>
              <a:rPr lang="en-US" sz="2800" dirty="0">
                <a:latin typeface="+mj-lt"/>
              </a:rPr>
              <a:t> 6) </a:t>
            </a:r>
            <a:endParaRPr lang="en-US" sz="2800" dirty="0"/>
          </a:p>
        </p:txBody>
      </p:sp>
      <p:sp>
        <p:nvSpPr>
          <p:cNvPr id="3" name="Content Placeholder 2"/>
          <p:cNvSpPr>
            <a:spLocks noGrp="1"/>
          </p:cNvSpPr>
          <p:nvPr>
            <p:ph idx="1"/>
          </p:nvPr>
        </p:nvSpPr>
        <p:spPr>
          <a:xfrm>
            <a:off x="457200" y="1447800"/>
            <a:ext cx="8229600" cy="3539430"/>
          </a:xfrm>
        </p:spPr>
        <p:txBody>
          <a:bodyPr wrap="square">
            <a:spAutoFit/>
          </a:bodyPr>
          <a:lstStyle/>
          <a:p>
            <a:r>
              <a:rPr lang="el-GR" sz="2200" dirty="0" smtClean="0">
                <a:solidFill>
                  <a:srgbClr val="000000"/>
                </a:solidFill>
                <a:effectLst/>
                <a:ea typeface="Times New Roman" panose="02020603050405020304" pitchFamily="18" charset="0"/>
                <a:cs typeface="Arial" panose="020B0604020202020204" pitchFamily="34" charset="0"/>
                <a:sym typeface="Symbol" panose="05050102010706020507" pitchFamily="18" charset="2"/>
              </a:rPr>
              <a:t>Μπορούμε να υπολογίσουμε την παρούσα αξία μιας ακολουθίας καταβολών με δυο τρόπους:</a:t>
            </a:r>
            <a:endParaRPr lang="en-US" sz="2200" dirty="0">
              <a:ea typeface="ヒラギノ角ゴ Pro W3" pitchFamily="-84" charset="-128"/>
            </a:endParaRPr>
          </a:p>
          <a:p>
            <a:pPr marL="914400" lvl="1" indent="-457200">
              <a:buFont typeface="+mj-lt"/>
              <a:buAutoNum type="arabicPeriod"/>
            </a:pPr>
            <a:r>
              <a:rPr lang="el-GR" sz="2200" dirty="0" smtClean="0">
                <a:solidFill>
                  <a:srgbClr val="000000"/>
                </a:solidFill>
                <a:effectLst/>
                <a:ea typeface="Times New Roman" panose="02020603050405020304" pitchFamily="18" charset="0"/>
                <a:cs typeface="Arial" panose="020B0604020202020204" pitchFamily="34" charset="0"/>
                <a:sym typeface="Symbol" panose="05050102010706020507" pitchFamily="18" charset="2"/>
              </a:rPr>
              <a:t>Υπολογίζουμε την </a:t>
            </a:r>
            <a:r>
              <a:rPr lang="el-GR" sz="2200" dirty="0" smtClean="0">
                <a:solidFill>
                  <a:srgbClr val="000000"/>
                </a:solidFill>
                <a:ea typeface="Times New Roman" panose="02020603050405020304" pitchFamily="18" charset="0"/>
                <a:cs typeface="Arial" panose="020B0604020202020204" pitchFamily="34" charset="0"/>
                <a:sym typeface="Symbol" panose="05050102010706020507" pitchFamily="18" charset="2"/>
              </a:rPr>
              <a:t>παρούσα αξία της ακολουθίας καταβολών εκφρασμένης σε δολάρια, προεξοφλώντας την με τη χρήση των ονομαστικών επιτοκίων και κατόπιν διαιρώντας με το σημερινό επίπεδο τιμών.</a:t>
            </a:r>
            <a:r>
              <a:rPr lang="el-GR" sz="2200" dirty="0" smtClean="0">
                <a:solidFill>
                  <a:srgbClr val="000000"/>
                </a:solidFill>
                <a:effectLst/>
                <a:ea typeface="Times New Roman" panose="02020603050405020304" pitchFamily="18" charset="0"/>
              </a:rPr>
              <a:t> </a:t>
            </a:r>
            <a:endParaRPr lang="en-US" sz="2200" dirty="0">
              <a:ea typeface="ヒラギノ角ゴ Pro W3" pitchFamily="-84" charset="-128"/>
            </a:endParaRPr>
          </a:p>
          <a:p>
            <a:pPr marL="914400" lvl="1" indent="-457200">
              <a:buFont typeface="+mj-lt"/>
              <a:buAutoNum type="arabicPeriod"/>
            </a:pPr>
            <a:r>
              <a:rPr lang="el-GR" sz="2200" dirty="0" smtClean="0">
                <a:solidFill>
                  <a:srgbClr val="000000"/>
                </a:solidFill>
                <a:ea typeface="Times New Roman" panose="02020603050405020304" pitchFamily="18" charset="0"/>
                <a:cs typeface="Arial" panose="020B0604020202020204" pitchFamily="34" charset="0"/>
                <a:sym typeface="Symbol" panose="05050102010706020507" pitchFamily="18" charset="2"/>
              </a:rPr>
              <a:t>Υπολογίζουμε την παρούσα αξία της ακολουθίας καταβολών εκφρασμένης σε </a:t>
            </a:r>
            <a:r>
              <a:rPr lang="el-GR" sz="2200" dirty="0" smtClean="0">
                <a:solidFill>
                  <a:srgbClr val="000000"/>
                </a:solidFill>
                <a:ea typeface="Times New Roman" panose="02020603050405020304" pitchFamily="18" charset="0"/>
                <a:cs typeface="Arial" panose="020B0604020202020204" pitchFamily="34" charset="0"/>
                <a:sym typeface="Symbol" panose="05050102010706020507" pitchFamily="18" charset="2"/>
              </a:rPr>
              <a:t>πραγματικούς όρους, προεξοφλώντας </a:t>
            </a:r>
            <a:r>
              <a:rPr lang="el-GR" sz="2200" dirty="0" smtClean="0">
                <a:solidFill>
                  <a:srgbClr val="000000"/>
                </a:solidFill>
                <a:ea typeface="Times New Roman" panose="02020603050405020304" pitchFamily="18" charset="0"/>
                <a:cs typeface="Arial" panose="020B0604020202020204" pitchFamily="34" charset="0"/>
                <a:sym typeface="Symbol" panose="05050102010706020507" pitchFamily="18" charset="2"/>
              </a:rPr>
              <a:t>την με τη χρήση των </a:t>
            </a:r>
            <a:r>
              <a:rPr lang="el-GR" sz="2200" dirty="0" smtClean="0">
                <a:solidFill>
                  <a:srgbClr val="000000"/>
                </a:solidFill>
                <a:ea typeface="Times New Roman" panose="02020603050405020304" pitchFamily="18" charset="0"/>
                <a:cs typeface="Arial" panose="020B0604020202020204" pitchFamily="34" charset="0"/>
                <a:sym typeface="Symbol" panose="05050102010706020507" pitchFamily="18" charset="2"/>
              </a:rPr>
              <a:t>πραγματικών επιτοκίων. </a:t>
            </a:r>
            <a:endParaRPr lang="en-US" sz="2200" dirty="0">
              <a:ea typeface="ヒラギノ角ゴ Pro W3" pitchFamily="-84" charset="-128"/>
            </a:endParaRPr>
          </a:p>
        </p:txBody>
      </p:sp>
    </p:spTree>
    <p:extLst>
      <p:ext uri="{BB962C8B-B14F-4D97-AF65-F5344CB8AC3E}">
        <p14:creationId xmlns="" xmlns:p14="http://schemas.microsoft.com/office/powerpoint/2010/main" val="470769164"/>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2254</TotalTime>
  <Words>5057</Words>
  <Application>Microsoft Office PowerPoint</Application>
  <PresentationFormat>Προβολή στην οθόνη (4:3)</PresentationFormat>
  <Paragraphs>254</Paragraphs>
  <Slides>35</Slides>
  <Notes>34</Notes>
  <HiddenSlides>0</HiddenSlides>
  <MMClips>0</MMClips>
  <ScaleCrop>false</ScaleCrop>
  <HeadingPairs>
    <vt:vector size="4" baseType="variant">
      <vt:variant>
        <vt:lpstr>Θέμα</vt:lpstr>
      </vt:variant>
      <vt:variant>
        <vt:i4>1</vt:i4>
      </vt:variant>
      <vt:variant>
        <vt:lpstr>Τίτλοι διαφανειών</vt:lpstr>
      </vt:variant>
      <vt:variant>
        <vt:i4>35</vt:i4>
      </vt:variant>
    </vt:vector>
  </HeadingPairs>
  <TitlesOfParts>
    <vt:vector size="36" baseType="lpstr">
      <vt:lpstr>508 Lecture</vt:lpstr>
      <vt:lpstr>Μακροοικονομική</vt:lpstr>
      <vt:lpstr>Σχεδιάγραμμα Κεφαλαίου 14</vt:lpstr>
      <vt:lpstr>Χρηματοοικονομικές Αγορές και Προσδοκίες</vt:lpstr>
      <vt:lpstr>14.1 Αναμενόμενες Παρούσες Αξίες Προεξόφλησης (1 από 6)</vt:lpstr>
      <vt:lpstr>14.1 Αναμενόμενες Παρούσες Αξίες Προεξόφλησης (2 από 6) </vt:lpstr>
      <vt:lpstr>14.1 Αναμενόμενες Παρούσες Αξίες Προεξόφλησης (3 από 6) </vt:lpstr>
      <vt:lpstr>14.1 Αναμενόμενες Παρούσες Αξίες Προεξόφλησης (4 από 6) </vt:lpstr>
      <vt:lpstr>14.1 Αναμενόμενες Παρούσες Αξίες Προεξόφλησης (5 από 6) </vt:lpstr>
      <vt:lpstr>14.1 Αναμενόμενες Παρούσες Αξίες Προεξόφλησης (6 από 6) </vt:lpstr>
      <vt:lpstr>14.2 Τιμές και Αποδόσεις Ομολόγων (1 από 9)</vt:lpstr>
      <vt:lpstr>14.2 Τιμές και Αποδόσεις Ομολόγων (2 από 9) </vt:lpstr>
      <vt:lpstr>14.2 Τιμές και Αποδόσεις Ομολόγων (3 από 9) </vt:lpstr>
      <vt:lpstr>ΠΛΑΙΣΙΟ ΕΠΙΚΕΝΤΡΩΣΗΣ: Το Λεξιλόγιο των Αγορών Ομολόγων (1 από 3)</vt:lpstr>
      <vt:lpstr>ΠΛΑΙΣΙΟ ΕΠΙΚΕΝΤΡΩΣΗΣ: Το Λεξιλόγιο των Αγορών Ομολόγων (2 από 3)</vt:lpstr>
      <vt:lpstr>ΠΛΑΙΣΙΟ ΕΠΙΚΕΝΤΡΩΣΗΣ: Το Λεξιλόγιο των Αγορών Ομολόγων (3 από 3)</vt:lpstr>
      <vt:lpstr>14.2 Τιμές και Αποδόσεις Ομολόγων (4 από 9)</vt:lpstr>
      <vt:lpstr>14.2 Τιμές και Αποδόσεις Ομολόγων (5 από 9)</vt:lpstr>
      <vt:lpstr>14.2 Τιμές και Αποδόσεις Ομολόγων     (6 από 9)</vt:lpstr>
      <vt:lpstr>14.2 Τιμές και Αποδόσεις Ομολόγων (7 από 9) </vt:lpstr>
      <vt:lpstr>14.2 Τιμές και Αποδόσεις Ομολόγων (8 από 9) </vt:lpstr>
      <vt:lpstr>14.2 Τιμές και Αποδόσεις Ομολόγων (9 από 9) </vt:lpstr>
      <vt:lpstr>14.3 Το Χρηματιστήριο και οι Διακυμάνσεις των Τιμών των Μετοχών (1 από 8)</vt:lpstr>
      <vt:lpstr>14.3 Το Χρηματιστήριο και οι Διακυμάνσεις των Τιμών των Μετοχών (2 από 8) </vt:lpstr>
      <vt:lpstr>14.3 Το Χρηματιστήριο και οι Διακυμάνσεις των Τιμών των Μετοχών (3 από 8) </vt:lpstr>
      <vt:lpstr>14.3 Το Χρηματιστήριο και οι Διακυμάνσεις των Τιμών των Μετοχών (4 από 8) </vt:lpstr>
      <vt:lpstr>14.3 Το Χρηματιστήριο και οι Διακυμάνσεις των Τιμών των Μετοχών (5 από 8)</vt:lpstr>
      <vt:lpstr>14.3 Το Χρηματιστήριο και οι Διακυμάνσεις των Τιμών των Μετοχών (6 από 8)</vt:lpstr>
      <vt:lpstr>14.3 Το Χρηματιστήριο και οι Διακυμάνσεις των Τιμών των Μετοχών (7 από 8) </vt:lpstr>
      <vt:lpstr>14.3 Το Χρηματιστήριο και οι Διακυμάνσεις των Τιμών των Μετοχών (8 από 8) </vt:lpstr>
      <vt:lpstr>ΠΛΑΙΣΙΟ ΕΠΙΚΕΝΤΡΩΣΗΣ: Βγάζοντας (κάποιο) νόημα από μια (φαινομενική) ανοησία: Γιατί κινήθηκε χθες το χρηματιστήριο και άλλες ιστορίες</vt:lpstr>
      <vt:lpstr>14.4 Κίνδυνος, Φούσκες, Μόδες και Τιμές Περιουσιακών Στοιχείων</vt:lpstr>
      <vt:lpstr>ΠΛΑΙΣΙΟ ΕΠΙΚΕΝΤΡΩΣΗΣ: Διάσημες Φούσκες: Από την Τουλιπομανία στην Ολλανδία το 17ο αιώνα στη Ρωσία του 1994</vt:lpstr>
      <vt:lpstr>ΠΛΑΙΣΙΟ ΕΠΙΚΕΝΤΡΩΣΗΣ: Η αύξηση των τιμών στέγασης στις ΗΠΑ: Πραγματικότητα ή φούσκα;</vt:lpstr>
      <vt:lpstr>ΠΑΡΑΡΤΗΜΑ: Εξαγωγή της αναμενόμενης παρούσας αξίας προεξόφλησης με χρήση πραγματικών ή ονομαστικών επιτοκίων</vt:lpstr>
      <vt:lpstr>Copyright</vt:lpstr>
    </vt:vector>
  </TitlesOfParts>
  <Company>Pearson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Macroeconomics, Eighth Edition, Chapter 14, Financial Markets and Expectations</dc:title>
  <dc:subject>Economics</dc:subject>
  <dc:creator>Blanchard</dc:creator>
  <cp:keywords>Economics</cp:keywords>
  <cp:lastModifiedBy>VOTIS</cp:lastModifiedBy>
  <cp:revision>5106</cp:revision>
  <dcterms:created xsi:type="dcterms:W3CDTF">2014-07-14T20:04:21Z</dcterms:created>
  <dcterms:modified xsi:type="dcterms:W3CDTF">2022-05-22T16:09:21Z</dcterms:modified>
</cp:coreProperties>
</file>