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83" r:id="rId3"/>
    <p:sldId id="284" r:id="rId4"/>
    <p:sldId id="285" r:id="rId5"/>
    <p:sldId id="286" r:id="rId6"/>
    <p:sldId id="287" r:id="rId7"/>
    <p:sldId id="288" r:id="rId8"/>
    <p:sldId id="289" r:id="rId9"/>
    <p:sldId id="290" r:id="rId10"/>
    <p:sldId id="293" r:id="rId11"/>
    <p:sldId id="294" r:id="rId12"/>
    <p:sldId id="279" r:id="rId13"/>
    <p:sldId id="295" r:id="rId14"/>
    <p:sldId id="296" r:id="rId15"/>
    <p:sldId id="297" r:id="rId16"/>
    <p:sldId id="265" r:id="rId17"/>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6" autoAdjust="0"/>
    <p:restoredTop sz="94694" autoAdjust="0"/>
  </p:normalViewPr>
  <p:slideViewPr>
    <p:cSldViewPr snapToGrid="0" showGuides="1">
      <p:cViewPr varScale="1">
        <p:scale>
          <a:sx n="117" d="100"/>
          <a:sy n="117" d="100"/>
        </p:scale>
        <p:origin x="448" y="168"/>
      </p:cViewPr>
      <p:guideLst>
        <p:guide orient="horz" pos="2160"/>
        <p:guide pos="3840"/>
        <p:guide orient="horz" pos="3113"/>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07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a16="http://schemas.microsoft.com/office/drawing/2014/main"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07A7DB7-586C-46A6-803B-3ACCA90CEC99}" type="datetime1">
              <a:rPr lang="el-GR" smtClean="0"/>
              <a:t>17/1/25</a:t>
            </a:fld>
            <a:endParaRPr lang="el-GR" dirty="0"/>
          </a:p>
        </p:txBody>
      </p:sp>
      <p:sp>
        <p:nvSpPr>
          <p:cNvPr id="4" name="Θέση υποσέλιδου 3">
            <a:extLst>
              <a:ext uri="{FF2B5EF4-FFF2-40B4-BE49-F238E27FC236}">
                <a16:creationId xmlns:a16="http://schemas.microsoft.com/office/drawing/2014/main"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a16="http://schemas.microsoft.com/office/drawing/2014/main"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00C303-0EDA-42E1-9745-6C6A39A7B5C4}" type="slidenum">
              <a:rPr lang="el-GR" smtClean="0"/>
              <a:t>‹#›</a:t>
            </a:fld>
            <a:endParaRPr lang="el-GR"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FE9AE63-D3BC-4E57-9D4E-B4FCCA1DCBA0}" type="datetime1">
              <a:rPr lang="el-GR" noProof="0" smtClean="0"/>
              <a:t>17/1/25</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C40A10-6036-4879-816D-55C01FC94846}" type="slidenum">
              <a:rPr lang="el-GR" noProof="0" smtClean="0"/>
              <a:t>‹#›</a:t>
            </a:fld>
            <a:endParaRPr lang="el-GR" noProof="0"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6FC40A10-6036-4879-816D-55C01FC94846}" type="slidenum">
              <a:rPr lang="el-GR" smtClean="0"/>
              <a:t>1</a:t>
            </a:fld>
            <a:endParaRPr lang="el-GR" dirty="0"/>
          </a:p>
        </p:txBody>
      </p:sp>
    </p:spTree>
    <p:extLst>
      <p:ext uri="{BB962C8B-B14F-4D97-AF65-F5344CB8AC3E}">
        <p14:creationId xmlns:p14="http://schemas.microsoft.com/office/powerpoint/2010/main" val="384833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rtl="0"/>
            <a:fld id="{6FC40A10-6036-4879-816D-55C01FC94846}" type="slidenum">
              <a:rPr lang="el-GR" noProof="0" smtClean="0"/>
              <a:t>2</a:t>
            </a:fld>
            <a:endParaRPr lang="el-GR" noProof="0" dirty="0"/>
          </a:p>
        </p:txBody>
      </p:sp>
    </p:spTree>
    <p:extLst>
      <p:ext uri="{BB962C8B-B14F-4D97-AF65-F5344CB8AC3E}">
        <p14:creationId xmlns:p14="http://schemas.microsoft.com/office/powerpoint/2010/main" val="261795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6FC40A10-6036-4879-816D-55C01FC94846}" type="slidenum">
              <a:rPr lang="el-GR" smtClean="0"/>
              <a:t>12</a:t>
            </a:fld>
            <a:endParaRPr lang="el-GR" dirty="0"/>
          </a:p>
        </p:txBody>
      </p:sp>
    </p:spTree>
    <p:extLst>
      <p:ext uri="{BB962C8B-B14F-4D97-AF65-F5344CB8AC3E}">
        <p14:creationId xmlns:p14="http://schemas.microsoft.com/office/powerpoint/2010/main" val="74083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6FC40A10-6036-4879-816D-55C01FC94846}" type="slidenum">
              <a:rPr lang="el-GR" smtClean="0"/>
              <a:t>13</a:t>
            </a:fld>
            <a:endParaRPr lang="el-GR" dirty="0"/>
          </a:p>
        </p:txBody>
      </p:sp>
    </p:spTree>
    <p:extLst>
      <p:ext uri="{BB962C8B-B14F-4D97-AF65-F5344CB8AC3E}">
        <p14:creationId xmlns:p14="http://schemas.microsoft.com/office/powerpoint/2010/main" val="315339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6FC40A10-6036-4879-816D-55C01FC94846}" type="slidenum">
              <a:rPr lang="el-GR" smtClean="0"/>
              <a:t>16</a:t>
            </a:fld>
            <a:endParaRPr lang="el-GR" dirty="0"/>
          </a:p>
        </p:txBody>
      </p:sp>
    </p:spTree>
    <p:extLst>
      <p:ext uri="{BB962C8B-B14F-4D97-AF65-F5344CB8AC3E}">
        <p14:creationId xmlns:p14="http://schemas.microsoft.com/office/powerpoint/2010/main" val="100459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με λογότυπο">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2" name="Τίτλος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rtlCol="0" anchor="b"/>
          <a:lstStyle>
            <a:lvl1pPr algn="ctr">
              <a:defRPr sz="6000"/>
            </a:lvl1pPr>
          </a:lstStyle>
          <a:p>
            <a:pPr rtl="0"/>
            <a:r>
              <a:rPr lang="el-GR" noProof="0" dirty="0"/>
              <a:t>ΚΑΝΤΕ ΚΛΙΚ ΓΙΑ ΝΑ ΕΠΕΞΕΡΓΑΣΤΕΙΤΕ ΤΟ ΣΤΥΛ ΤΙΤΛΟΥ ΤΟΥ ΥΠΟΔΕΙΓΜΑΤΟΣ</a:t>
            </a:r>
          </a:p>
        </p:txBody>
      </p:sp>
      <p:sp>
        <p:nvSpPr>
          <p:cNvPr id="4" name="Θέση ημερομηνίας 3">
            <a:extLst>
              <a:ext uri="{FF2B5EF4-FFF2-40B4-BE49-F238E27FC236}">
                <a16:creationId xmlns:a16="http://schemas.microsoft.com/office/drawing/2014/main" id="{7E17A3CB-B083-4E49-9123-A5E47559DCDB}"/>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A8C4102C-4609-416C-A808-0FFE0051DAA1}"/>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7" name="Ορθογώνιο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 name="Υπότιτλος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rtlCol="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10" name="Θέση εικόνας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grpSp>
        <p:nvGrpSpPr>
          <p:cNvPr id="15" name="Ομάδα 14">
            <a:extLst>
              <a:ext uri="{FF2B5EF4-FFF2-40B4-BE49-F238E27FC236}">
                <a16:creationId xmlns:a16="http://schemas.microsoft.com/office/drawing/2014/main" id="{676B4374-8F24-43DE-860D-E5C6EA850AB4}"/>
              </a:ext>
            </a:extLst>
          </p:cNvPr>
          <p:cNvGrpSpPr/>
          <p:nvPr userDrawn="1"/>
        </p:nvGrpSpPr>
        <p:grpSpPr>
          <a:xfrm>
            <a:off x="2059412" y="2253996"/>
            <a:ext cx="8046297" cy="100584"/>
            <a:chOff x="3631692" y="2253996"/>
            <a:chExt cx="8046297" cy="100584"/>
          </a:xfrm>
        </p:grpSpPr>
        <p:sp>
          <p:nvSpPr>
            <p:cNvPr id="11" name="Έλλειψη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3" name="Ευθεία γραμμή σύνδεσης 12">
              <a:extLst>
                <a:ext uri="{FF2B5EF4-FFF2-40B4-BE49-F238E27FC236}">
                  <a16:creationId xmlns:a16="http://schemas.microsoft.com/office/drawing/2014/main" id="{64C71ABE-575A-48CF-82B1-EDE8535F3993}"/>
                </a:ext>
              </a:extLst>
            </p:cNvPr>
            <p:cNvCxnSpPr/>
            <p:nvPr userDrawn="1"/>
          </p:nvCxnSpPr>
          <p:spPr>
            <a:xfrm>
              <a:off x="3681984" y="2307679"/>
              <a:ext cx="7948800"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E3C1EA63-78B2-4715-B4DC-63D98AC7F354}"/>
                </a:ext>
              </a:extLst>
            </p:cNvPr>
            <p:cNvSpPr/>
            <p:nvPr userDrawn="1"/>
          </p:nvSpPr>
          <p:spPr>
            <a:xfrm>
              <a:off x="11577405"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grpSp>
        <p:nvGrpSpPr>
          <p:cNvPr id="16" name="Ομάδα 15">
            <a:extLst>
              <a:ext uri="{FF2B5EF4-FFF2-40B4-BE49-F238E27FC236}">
                <a16:creationId xmlns:a16="http://schemas.microsoft.com/office/drawing/2014/main" id="{E9BB74A1-0BEA-4AD8-8138-0641A45D8B40}"/>
              </a:ext>
            </a:extLst>
          </p:cNvPr>
          <p:cNvGrpSpPr/>
          <p:nvPr userDrawn="1"/>
        </p:nvGrpSpPr>
        <p:grpSpPr>
          <a:xfrm>
            <a:off x="3247731" y="5305363"/>
            <a:ext cx="5713160" cy="100584"/>
            <a:chOff x="3631690" y="2253996"/>
            <a:chExt cx="9951496" cy="100584"/>
          </a:xfrm>
        </p:grpSpPr>
        <p:sp>
          <p:nvSpPr>
            <p:cNvPr id="17" name="Έλλειψη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A6085D92-5F70-4097-A2FF-C15B13788D08}"/>
                </a:ext>
              </a:extLst>
            </p:cNvPr>
            <p:cNvCxnSpPr/>
            <p:nvPr userDrawn="1"/>
          </p:nvCxnSpPr>
          <p:spPr>
            <a:xfrm>
              <a:off x="3681984" y="2307679"/>
              <a:ext cx="9795426"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BE68EB6C-48D0-4EBF-8541-926D16790F52}"/>
                </a:ext>
              </a:extLst>
            </p:cNvPr>
            <p:cNvSpPr/>
            <p:nvPr userDrawn="1"/>
          </p:nvSpPr>
          <p:spPr>
            <a:xfrm>
              <a:off x="13407607"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Σύγκριση αριθμών">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rtlCol="0" anchor="b">
            <a:normAutofit/>
          </a:bodyPr>
          <a:lstStyle>
            <a:lvl1pPr algn="l">
              <a:defRPr sz="3600"/>
            </a:lvl1pPr>
          </a:lstStyle>
          <a:p>
            <a:pPr rtl="0"/>
            <a:r>
              <a:rPr lang="el-GR" noProof="0"/>
              <a:t>Κάντε κλικ για να επεξεργαστείτε τον τίτλο υποδείγματος</a:t>
            </a:r>
            <a:endParaRPr lang="el-GR" noProof="0" dirty="0"/>
          </a:p>
        </p:txBody>
      </p:sp>
      <p:sp>
        <p:nvSpPr>
          <p:cNvPr id="9" name="Θέση κειμένου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rtlCol="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6" name="Θέση κειμένου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rtlCol="0" anchor="ctr" anchorCtr="0">
            <a:noAutofit/>
          </a:bodyPr>
          <a:lstStyle>
            <a:lvl1pPr marL="0" indent="0" algn="l">
              <a:buNone/>
              <a:defRPr sz="7000" b="1">
                <a:ln w="6350">
                  <a:solidFill>
                    <a:schemeClr val="tx1"/>
                  </a:solidFill>
                </a:ln>
                <a:noFill/>
                <a:latin typeface="+mj-lt"/>
              </a:defRPr>
            </a:lvl1pPr>
          </a:lstStyle>
          <a:p>
            <a:pPr lvl="0" rtl="0"/>
            <a:r>
              <a:rPr lang="el-GR" noProof="0" dirty="0"/>
              <a:t>12.345 €</a:t>
            </a:r>
          </a:p>
        </p:txBody>
      </p:sp>
      <p:sp>
        <p:nvSpPr>
          <p:cNvPr id="34" name="Θέση κειμένου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6" name="Θέση κειμένου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26" name="Θέση κειμένου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rtlCol="0" anchor="ctr" anchorCtr="0">
            <a:noAutofit/>
          </a:bodyPr>
          <a:lstStyle>
            <a:lvl1pPr marL="0" indent="0" algn="l">
              <a:buNone/>
              <a:defRPr sz="7000" b="1">
                <a:ln w="6350">
                  <a:solidFill>
                    <a:schemeClr val="tx1"/>
                  </a:solidFill>
                </a:ln>
                <a:noFill/>
                <a:latin typeface="+mj-lt"/>
              </a:defRPr>
            </a:lvl1pPr>
          </a:lstStyle>
          <a:p>
            <a:pPr lvl="0" rtl="0"/>
            <a:r>
              <a:rPr lang="el-GR" noProof="0" dirty="0"/>
              <a:t>6.789 €</a:t>
            </a:r>
          </a:p>
        </p:txBody>
      </p:sp>
      <p:sp>
        <p:nvSpPr>
          <p:cNvPr id="27" name="Θέση κειμένου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28" name="Θέση κειμένου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Tree>
    <p:extLst>
      <p:ext uri="{BB962C8B-B14F-4D97-AF65-F5344CB8AC3E}">
        <p14:creationId xmlns:p14="http://schemas.microsoft.com/office/powerpoint/2010/main" val="34041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με κύκλους">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rtlCol="0" anchor="b">
            <a:normAutofit/>
          </a:bodyPr>
          <a:lstStyle>
            <a:lvl1pPr>
              <a:defRPr sz="3600"/>
            </a:lvl1pPr>
          </a:lstStyle>
          <a:p>
            <a:pPr rtl="0"/>
            <a:r>
              <a:rPr lang="el-GR" noProof="0" dirty="0"/>
              <a:t>ΚΆΝΤΕ ΚΛΙΚ ΓΙΑ ΕΠΕΞΕΡΓΑΣΊΑ</a:t>
            </a:r>
          </a:p>
        </p:txBody>
      </p:sp>
      <p:sp>
        <p:nvSpPr>
          <p:cNvPr id="3" name="Θέση κειμένου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8" name="Ομάδα 14"/>
          <p:cNvGrpSpPr/>
          <p:nvPr userDrawn="1"/>
        </p:nvGrpSpPr>
        <p:grpSpPr>
          <a:xfrm>
            <a:off x="0" y="4584572"/>
            <a:ext cx="2631304" cy="100800"/>
            <a:chOff x="0" y="4584572"/>
            <a:chExt cx="2631304"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a:cxnSpLocks/>
            </p:cNvCxnSpPr>
            <p:nvPr userDrawn="1"/>
          </p:nvCxnSpPr>
          <p:spPr>
            <a:xfrm>
              <a:off x="0" y="4631782"/>
              <a:ext cx="257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Έλλειψη 13">
              <a:extLst>
                <a:ext uri="{FF2B5EF4-FFF2-40B4-BE49-F238E27FC236}">
                  <a16:creationId xmlns:a16="http://schemas.microsoft.com/office/drawing/2014/main" id="{01ED729F-F8A5-4244-9776-4935C260F11F}"/>
                </a:ext>
              </a:extLst>
            </p:cNvPr>
            <p:cNvSpPr/>
            <p:nvPr userDrawn="1"/>
          </p:nvSpPr>
          <p:spPr>
            <a:xfrm flipH="1">
              <a:off x="2530504" y="4584572"/>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6" name="Θέση κειμένου 2">
            <a:extLst>
              <a:ext uri="{FF2B5EF4-FFF2-40B4-BE49-F238E27FC236}">
                <a16:creationId xmlns:a16="http://schemas.microsoft.com/office/drawing/2014/main" id="{BB522941-5C7D-4701-9AD7-BB4C11C6EBCE}"/>
              </a:ext>
            </a:extLst>
          </p:cNvPr>
          <p:cNvSpPr>
            <a:spLocks noGrp="1"/>
          </p:cNvSpPr>
          <p:nvPr userDrawn="1">
            <p:ph type="body" idx="14" hasCustomPrompt="1"/>
          </p:nvPr>
        </p:nvSpPr>
        <p:spPr>
          <a:xfrm>
            <a:off x="5533023" y="4551485"/>
            <a:ext cx="5855702" cy="1208079"/>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Έλλειψη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21" name="Έλλειψη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22" name="Έλλειψη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27" name="Θέση κειμένου 15">
            <a:extLst>
              <a:ext uri="{FF2B5EF4-FFF2-40B4-BE49-F238E27FC236}">
                <a16:creationId xmlns:a16="http://schemas.microsoft.com/office/drawing/2014/main" id="{5F221D05-AC12-4B7C-A00B-E28F93E23D7A}"/>
              </a:ext>
            </a:extLst>
          </p:cNvPr>
          <p:cNvSpPr>
            <a:spLocks noGrp="1"/>
          </p:cNvSpPr>
          <p:nvPr userDrawn="1">
            <p:ph type="body" sz="quarter" idx="26" hasCustomPrompt="1"/>
          </p:nvPr>
        </p:nvSpPr>
        <p:spPr>
          <a:xfrm>
            <a:off x="3851931" y="1382322"/>
            <a:ext cx="168109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25 €</a:t>
            </a:r>
          </a:p>
        </p:txBody>
      </p:sp>
      <p:sp>
        <p:nvSpPr>
          <p:cNvPr id="28" name="Θέση κειμένου 2">
            <a:extLst>
              <a:ext uri="{FF2B5EF4-FFF2-40B4-BE49-F238E27FC236}">
                <a16:creationId xmlns:a16="http://schemas.microsoft.com/office/drawing/2014/main" id="{A3904B01-A725-4CE3-9321-D42F3E296703}"/>
              </a:ext>
            </a:extLst>
          </p:cNvPr>
          <p:cNvSpPr>
            <a:spLocks noGrp="1"/>
          </p:cNvSpPr>
          <p:nvPr userDrawn="1">
            <p:ph type="body" idx="29" hasCustomPrompt="1"/>
          </p:nvPr>
        </p:nvSpPr>
        <p:spPr>
          <a:xfrm>
            <a:off x="3927524" y="2363691"/>
            <a:ext cx="1519848" cy="617093"/>
          </a:xfrm>
        </p:spPr>
        <p:txBody>
          <a:bodyPr lIns="0" tIns="0" rIns="0" bIns="0" rtlCol="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Ενότητα 1</a:t>
            </a:r>
            <a:br>
              <a:rPr lang="el-GR" noProof="0" dirty="0"/>
            </a:br>
            <a:r>
              <a:rPr lang="el-GR" noProof="0" dirty="0"/>
              <a:t>Τίτλος</a:t>
            </a:r>
          </a:p>
        </p:txBody>
      </p:sp>
      <p:sp>
        <p:nvSpPr>
          <p:cNvPr id="29" name="Θέση κειμένου 2">
            <a:extLst>
              <a:ext uri="{FF2B5EF4-FFF2-40B4-BE49-F238E27FC236}">
                <a16:creationId xmlns:a16="http://schemas.microsoft.com/office/drawing/2014/main" id="{D9CE08AF-782B-4514-BE33-D3AED71A7344}"/>
              </a:ext>
            </a:extLst>
          </p:cNvPr>
          <p:cNvSpPr>
            <a:spLocks noGrp="1"/>
          </p:cNvSpPr>
          <p:nvPr userDrawn="1">
            <p:ph type="body" idx="30" hasCustomPrompt="1"/>
          </p:nvPr>
        </p:nvSpPr>
        <p:spPr>
          <a:xfrm>
            <a:off x="3806132" y="1185842"/>
            <a:ext cx="1519848" cy="250619"/>
          </a:xfrm>
        </p:spPr>
        <p:txBody>
          <a:bodyPr lIns="0" tIns="0" rIns="0" bIns="0" rtlCol="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ΔΙΣΕΚΑΤΟΜΜΥΡΙΟ</a:t>
            </a:r>
          </a:p>
        </p:txBody>
      </p:sp>
      <p:sp>
        <p:nvSpPr>
          <p:cNvPr id="30" name="Θέση κειμένου 15">
            <a:extLst>
              <a:ext uri="{FF2B5EF4-FFF2-40B4-BE49-F238E27FC236}">
                <a16:creationId xmlns:a16="http://schemas.microsoft.com/office/drawing/2014/main" id="{614098B4-704D-42A8-B776-2C93C30C39DA}"/>
              </a:ext>
            </a:extLst>
          </p:cNvPr>
          <p:cNvSpPr>
            <a:spLocks noGrp="1"/>
          </p:cNvSpPr>
          <p:nvPr userDrawn="1">
            <p:ph type="body" sz="quarter" idx="31" hasCustomPrompt="1"/>
          </p:nvPr>
        </p:nvSpPr>
        <p:spPr>
          <a:xfrm>
            <a:off x="6113495" y="1767897"/>
            <a:ext cx="168109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50 €</a:t>
            </a:r>
          </a:p>
        </p:txBody>
      </p:sp>
      <p:sp>
        <p:nvSpPr>
          <p:cNvPr id="31" name="Θέση κειμένου 2">
            <a:extLst>
              <a:ext uri="{FF2B5EF4-FFF2-40B4-BE49-F238E27FC236}">
                <a16:creationId xmlns:a16="http://schemas.microsoft.com/office/drawing/2014/main" id="{CE6465F4-0B4D-4B43-BE59-BC984FE8EF05}"/>
              </a:ext>
            </a:extLst>
          </p:cNvPr>
          <p:cNvSpPr>
            <a:spLocks noGrp="1"/>
          </p:cNvSpPr>
          <p:nvPr userDrawn="1">
            <p:ph type="body" idx="32" hasCustomPrompt="1"/>
          </p:nvPr>
        </p:nvSpPr>
        <p:spPr>
          <a:xfrm>
            <a:off x="6189088" y="2753338"/>
            <a:ext cx="1519848" cy="617093"/>
          </a:xfrm>
        </p:spPr>
        <p:txBody>
          <a:bodyPr lIns="0" tIns="0" rIns="0" bIns="0" rtlCol="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Ενότητα 1</a:t>
            </a:r>
            <a:br>
              <a:rPr lang="el-GR" noProof="0" dirty="0"/>
            </a:br>
            <a:r>
              <a:rPr lang="el-GR" noProof="0" dirty="0"/>
              <a:t>Τίτλος</a:t>
            </a:r>
          </a:p>
        </p:txBody>
      </p:sp>
      <p:sp>
        <p:nvSpPr>
          <p:cNvPr id="32" name="Θέση κειμένου 2">
            <a:extLst>
              <a:ext uri="{FF2B5EF4-FFF2-40B4-BE49-F238E27FC236}">
                <a16:creationId xmlns:a16="http://schemas.microsoft.com/office/drawing/2014/main" id="{4DBC997E-F996-4F59-A610-3C8558F180CA}"/>
              </a:ext>
            </a:extLst>
          </p:cNvPr>
          <p:cNvSpPr>
            <a:spLocks noGrp="1"/>
          </p:cNvSpPr>
          <p:nvPr userDrawn="1">
            <p:ph type="body" idx="33" hasCustomPrompt="1"/>
          </p:nvPr>
        </p:nvSpPr>
        <p:spPr>
          <a:xfrm>
            <a:off x="6067696" y="1537655"/>
            <a:ext cx="1519848" cy="250619"/>
          </a:xfrm>
        </p:spPr>
        <p:txBody>
          <a:bodyPr lIns="0" tIns="0" rIns="0" bIns="0" rtlCol="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ΔΙΣΕΚΑΤΟΜΜΥΡΙΟ</a:t>
            </a:r>
          </a:p>
        </p:txBody>
      </p:sp>
      <p:sp>
        <p:nvSpPr>
          <p:cNvPr id="33" name="Θέση κειμένου 15">
            <a:extLst>
              <a:ext uri="{FF2B5EF4-FFF2-40B4-BE49-F238E27FC236}">
                <a16:creationId xmlns:a16="http://schemas.microsoft.com/office/drawing/2014/main" id="{D2098E46-8023-469E-86ED-39848BCA69B9}"/>
              </a:ext>
            </a:extLst>
          </p:cNvPr>
          <p:cNvSpPr>
            <a:spLocks noGrp="1"/>
          </p:cNvSpPr>
          <p:nvPr userDrawn="1">
            <p:ph type="body" sz="quarter" idx="34" hasCustomPrompt="1"/>
          </p:nvPr>
        </p:nvSpPr>
        <p:spPr>
          <a:xfrm>
            <a:off x="8714444" y="2049128"/>
            <a:ext cx="2010420"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100 €</a:t>
            </a:r>
          </a:p>
        </p:txBody>
      </p:sp>
      <p:sp>
        <p:nvSpPr>
          <p:cNvPr id="34" name="Θέση κειμένου 2">
            <a:extLst>
              <a:ext uri="{FF2B5EF4-FFF2-40B4-BE49-F238E27FC236}">
                <a16:creationId xmlns:a16="http://schemas.microsoft.com/office/drawing/2014/main" id="{93715D94-9DBE-476D-B2A4-208BC6D40C35}"/>
              </a:ext>
            </a:extLst>
          </p:cNvPr>
          <p:cNvSpPr>
            <a:spLocks noGrp="1"/>
          </p:cNvSpPr>
          <p:nvPr userDrawn="1">
            <p:ph type="body" idx="35" hasCustomPrompt="1"/>
          </p:nvPr>
        </p:nvSpPr>
        <p:spPr>
          <a:xfrm>
            <a:off x="8981735" y="3034569"/>
            <a:ext cx="1519848" cy="617093"/>
          </a:xfrm>
        </p:spPr>
        <p:txBody>
          <a:bodyPr lIns="0" tIns="0" rIns="0" bIns="0" rtlCol="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Ενότητα 1</a:t>
            </a:r>
            <a:br>
              <a:rPr lang="el-GR" noProof="0" dirty="0"/>
            </a:br>
            <a:r>
              <a:rPr lang="el-GR" noProof="0" dirty="0"/>
              <a:t>Τίτλος</a:t>
            </a:r>
          </a:p>
        </p:txBody>
      </p:sp>
      <p:sp>
        <p:nvSpPr>
          <p:cNvPr id="35" name="Θέση κειμένου 2">
            <a:extLst>
              <a:ext uri="{FF2B5EF4-FFF2-40B4-BE49-F238E27FC236}">
                <a16:creationId xmlns:a16="http://schemas.microsoft.com/office/drawing/2014/main" id="{C6E1A50B-8AFF-497B-8AEC-C61D95DC0685}"/>
              </a:ext>
            </a:extLst>
          </p:cNvPr>
          <p:cNvSpPr>
            <a:spLocks noGrp="1"/>
          </p:cNvSpPr>
          <p:nvPr userDrawn="1">
            <p:ph type="body" idx="36" hasCustomPrompt="1"/>
          </p:nvPr>
        </p:nvSpPr>
        <p:spPr>
          <a:xfrm>
            <a:off x="9089050" y="1818886"/>
            <a:ext cx="1519848" cy="250619"/>
          </a:xfrm>
        </p:spPr>
        <p:txBody>
          <a:bodyPr lIns="0" tIns="0" rIns="0" bIns="0" rtlCol="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ΔΙΣΕΚΑΤΟΜΜΥΡΙΟ</a:t>
            </a:r>
          </a:p>
        </p:txBody>
      </p:sp>
    </p:spTree>
    <p:extLst>
      <p:ext uri="{BB962C8B-B14F-4D97-AF65-F5344CB8AC3E}">
        <p14:creationId xmlns:p14="http://schemas.microsoft.com/office/powerpoint/2010/main" val="394292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με υπότιτλο">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rtlCol="0" anchor="b">
            <a:normAutofit/>
          </a:bodyPr>
          <a:lstStyle>
            <a:lvl1pPr algn="l">
              <a:defRPr sz="3600"/>
            </a:lvl1pPr>
          </a:lstStyle>
          <a:p>
            <a:pPr rtl="0"/>
            <a:r>
              <a:rPr lang="el-GR" noProof="0" dirty="0"/>
              <a:t>ΚΑΝΤΕ ΚΛΙΚ ΓΙΑ ΝΑ ΕΠΕΞΕΡΓΑΣΤΕΙΤΕ ΤΟΝ ΤΙΤΛΟ</a:t>
            </a:r>
          </a:p>
        </p:txBody>
      </p:sp>
      <p:sp>
        <p:nvSpPr>
          <p:cNvPr id="9" name="Θέση κειμένου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rtlCol="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4" name="Θέση κειμένου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6" name="Θέση κειμένου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23" name="Θέση κειμένου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24" name="Θέση κειμένου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Tree>
    <p:extLst>
      <p:ext uri="{BB962C8B-B14F-4D97-AF65-F5344CB8AC3E}">
        <p14:creationId xmlns:p14="http://schemas.microsoft.com/office/powerpoint/2010/main" val="77808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Διάταξη γραφήματος">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rtlCol="0" anchor="b">
            <a:normAutofit/>
          </a:bodyPr>
          <a:lstStyle>
            <a:lvl1pPr algn="l">
              <a:defRPr sz="3600"/>
            </a:lvl1pPr>
          </a:lstStyle>
          <a:p>
            <a:pPr rtl="0"/>
            <a:r>
              <a:rPr lang="el-GR" noProof="0" dirty="0"/>
              <a:t>ΚΑΝΤΕ ΚΛΙΚ ΓΙΑ ΕΠΕΞΕΡΓΑΣΙΑ</a:t>
            </a:r>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a:off x="-6" y="1374243"/>
            <a:ext cx="3969429" cy="100800"/>
            <a:chOff x="646012" y="3239179"/>
            <a:chExt cx="2023620"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00046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2618244"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1" name="Θέση εικόνας 11" descr="Τεταρτημόριο λογότυπων ανταγωνιστών">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rtlCol="0" anchor="ctr" anchorCtr="0">
            <a:noAutofit/>
          </a:bodyPr>
          <a:lstStyle>
            <a:lvl1pPr marL="0" indent="0" algn="ctr">
              <a:buNone/>
              <a:defRPr sz="1600" i="1">
                <a:solidFill>
                  <a:schemeClr val="tx1"/>
                </a:solidFill>
              </a:defRPr>
            </a:lvl1pPr>
          </a:lstStyle>
          <a:p>
            <a:pPr rtl="0"/>
            <a:r>
              <a:rPr lang="el-GR" noProof="0" dirty="0"/>
              <a:t>Ανταγωνιστής 2</a:t>
            </a:r>
          </a:p>
          <a:p>
            <a:pPr rtl="0"/>
            <a:r>
              <a:rPr lang="el-GR" noProof="0" dirty="0"/>
              <a:t>Λογότυπο</a:t>
            </a:r>
          </a:p>
        </p:txBody>
      </p:sp>
      <p:sp>
        <p:nvSpPr>
          <p:cNvPr id="22" name="Θέση εικόνας 11" descr="Τεταρτημόριο λογότυπων ανταγωνιστών">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rtlCol="0" anchor="ctr" anchorCtr="0">
            <a:noAutofit/>
          </a:bodyPr>
          <a:lstStyle>
            <a:lvl1pPr marL="0" indent="0" algn="ctr">
              <a:buNone/>
              <a:defRPr sz="1600" i="1">
                <a:solidFill>
                  <a:schemeClr val="tx1"/>
                </a:solidFill>
              </a:defRPr>
            </a:lvl1pPr>
          </a:lstStyle>
          <a:p>
            <a:pPr rtl="0"/>
            <a:r>
              <a:rPr lang="el-GR" noProof="0" dirty="0"/>
              <a:t>Ανταγωνιστής 1</a:t>
            </a:r>
          </a:p>
          <a:p>
            <a:pPr rtl="0"/>
            <a:r>
              <a:rPr lang="el-GR" noProof="0" dirty="0"/>
              <a:t>Λογότυπο</a:t>
            </a:r>
          </a:p>
        </p:txBody>
      </p:sp>
      <p:sp>
        <p:nvSpPr>
          <p:cNvPr id="25" name="Θέση εικόνας 11" descr="Τεταρτημόριο λογότυπων ανταγωνιστών">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rtlCol="0" anchor="ctr" anchorCtr="0">
            <a:noAutofit/>
          </a:bodyPr>
          <a:lstStyle>
            <a:lvl1pPr marL="0" indent="0" algn="ctr">
              <a:buNone/>
              <a:defRPr sz="1600" i="1">
                <a:solidFill>
                  <a:schemeClr val="tx1"/>
                </a:solidFill>
              </a:defRPr>
            </a:lvl1pPr>
          </a:lstStyle>
          <a:p>
            <a:pPr rtl="0"/>
            <a:r>
              <a:rPr lang="el-GR" noProof="0" dirty="0"/>
              <a:t>Ανταγωνιστής 3</a:t>
            </a:r>
          </a:p>
          <a:p>
            <a:pPr rtl="0"/>
            <a:r>
              <a:rPr lang="el-GR" noProof="0" dirty="0"/>
              <a:t>Λογότυπο</a:t>
            </a:r>
          </a:p>
        </p:txBody>
      </p:sp>
      <p:sp>
        <p:nvSpPr>
          <p:cNvPr id="26" name="Θέση εικόνας 11" descr="Τεταρτημόριο λογότυπων ανταγωνιστών">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rtlCol="0" anchor="ctr" anchorCtr="0">
            <a:noAutofit/>
          </a:bodyPr>
          <a:lstStyle>
            <a:lvl1pPr marL="0" indent="0" algn="ctr">
              <a:buNone/>
              <a:defRPr sz="1600" i="1">
                <a:solidFill>
                  <a:schemeClr val="tx1"/>
                </a:solidFill>
              </a:defRPr>
            </a:lvl1pPr>
          </a:lstStyle>
          <a:p>
            <a:pPr rtl="0"/>
            <a:r>
              <a:rPr lang="el-GR" noProof="0" dirty="0"/>
              <a:t>Ανταγωνιστής 4</a:t>
            </a:r>
          </a:p>
          <a:p>
            <a:pPr rtl="0"/>
            <a:r>
              <a:rPr lang="el-GR" noProof="0" dirty="0"/>
              <a:t>Λογότυπο</a:t>
            </a:r>
          </a:p>
        </p:txBody>
      </p:sp>
      <p:sp>
        <p:nvSpPr>
          <p:cNvPr id="27" name="Θέση εικόνας 11" descr="Τεταρτημόριο λογότυπων ανταγωνιστών">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rtlCol="0" anchor="ctr" anchorCtr="0">
            <a:noAutofit/>
          </a:bodyPr>
          <a:lstStyle>
            <a:lvl1pPr marL="0" indent="0" algn="ctr">
              <a:buNone/>
              <a:defRPr sz="1600" i="1">
                <a:solidFill>
                  <a:schemeClr val="tx1"/>
                </a:solidFill>
              </a:defRPr>
            </a:lvl1pPr>
          </a:lstStyle>
          <a:p>
            <a:pPr rtl="0"/>
            <a:r>
              <a:rPr lang="el-GR" noProof="0" dirty="0"/>
              <a:t>Ανταγωνιστής 5</a:t>
            </a:r>
          </a:p>
          <a:p>
            <a:pPr rtl="0"/>
            <a:r>
              <a:rPr lang="el-GR" noProof="0" dirty="0"/>
              <a:t>Λογότυπο</a:t>
            </a:r>
          </a:p>
        </p:txBody>
      </p:sp>
      <p:sp>
        <p:nvSpPr>
          <p:cNvPr id="28" name="Θέση εικόνας 11" descr="Τεταρτημόριο λογότυπων ανταγωνιστών">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rtlCol="0" anchor="ctr" anchorCtr="0">
            <a:noAutofit/>
          </a:bodyPr>
          <a:lstStyle>
            <a:lvl1pPr marL="0" indent="0" algn="ctr">
              <a:buNone/>
              <a:defRPr sz="1600" i="1">
                <a:solidFill>
                  <a:schemeClr val="tx1"/>
                </a:solidFill>
              </a:defRPr>
            </a:lvl1pPr>
          </a:lstStyle>
          <a:p>
            <a:pPr rtl="0"/>
            <a:r>
              <a:rPr lang="el-GR" noProof="0" dirty="0"/>
              <a:t>Ανταγωνιστής 6</a:t>
            </a:r>
          </a:p>
          <a:p>
            <a:pPr rtl="0"/>
            <a:r>
              <a:rPr lang="el-GR" noProof="0" dirty="0"/>
              <a:t>Λογότυπο</a:t>
            </a:r>
          </a:p>
        </p:txBody>
      </p:sp>
      <p:sp>
        <p:nvSpPr>
          <p:cNvPr id="29" name="Θέση κειμένου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rtlCol="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rtl="0"/>
            <a:r>
              <a:rPr lang="el-GR" noProof="0" dirty="0"/>
              <a:t>Πιο ακριβό</a:t>
            </a:r>
          </a:p>
        </p:txBody>
      </p:sp>
      <p:sp>
        <p:nvSpPr>
          <p:cNvPr id="30" name="Θέση κειμένου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rtlCol="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rtl="0"/>
            <a:r>
              <a:rPr lang="el-GR" noProof="0" dirty="0"/>
              <a:t>Λιγότερο εξυπηρετικό</a:t>
            </a:r>
          </a:p>
        </p:txBody>
      </p:sp>
      <p:sp>
        <p:nvSpPr>
          <p:cNvPr id="31" name="Θέση κειμένου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rtlCol="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rtl="0"/>
            <a:r>
              <a:rPr lang="el-GR" noProof="0" dirty="0"/>
              <a:t>Πιο εξυπηρετικός</a:t>
            </a:r>
          </a:p>
        </p:txBody>
      </p:sp>
      <p:sp>
        <p:nvSpPr>
          <p:cNvPr id="32" name="Θέση εικόνας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rtlCol="0" anchor="ctr" anchorCtr="0">
            <a:noAutofit/>
          </a:bodyPr>
          <a:lstStyle>
            <a:lvl1pPr marL="0" indent="0" algn="ctr">
              <a:buNone/>
              <a:defRPr sz="1400">
                <a:solidFill>
                  <a:schemeClr val="tx1"/>
                </a:solidFill>
              </a:defRPr>
            </a:lvl1pPr>
          </a:lstStyle>
          <a:p>
            <a:pPr rtl="0"/>
            <a:r>
              <a:rPr lang="el-GR" noProof="0"/>
              <a:t>Κάντε κλικ στο εικονίδιο για να προσθέσετε εικόνα</a:t>
            </a:r>
            <a:endParaRPr lang="el-GR" noProof="0" dirty="0"/>
          </a:p>
        </p:txBody>
      </p:sp>
      <p:sp>
        <p:nvSpPr>
          <p:cNvPr id="33" name="Θέση κειμένου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rtlCol="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rtl="0"/>
            <a:r>
              <a:rPr lang="el-GR" noProof="0" dirty="0"/>
              <a:t>Λιγότερο ακριβό</a:t>
            </a:r>
          </a:p>
        </p:txBody>
      </p:sp>
      <p:grpSp>
        <p:nvGrpSpPr>
          <p:cNvPr id="4" name="Ομάδα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Ευθεία γραμμή σύνδεσης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Έλλειψη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grpSp>
        <p:nvGrpSpPr>
          <p:cNvPr id="37" name="Ομάδα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Ευθεία γραμμή σύνδεσης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Έλλειψη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τριών ενοτήτων">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3" name="Θέση κειμένου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5" name="Ομάδα 14">
            <a:extLst>
              <a:ext uri="{FF2B5EF4-FFF2-40B4-BE49-F238E27FC236}">
                <a16:creationId xmlns:a16="http://schemas.microsoft.com/office/drawing/2014/main" id="{B7317392-EF87-4050-8BBE-32F74B0CF15A}"/>
              </a:ext>
            </a:extLst>
          </p:cNvPr>
          <p:cNvGrpSpPr/>
          <p:nvPr userDrawn="1"/>
        </p:nvGrpSpPr>
        <p:grpSpPr>
          <a:xfrm>
            <a:off x="0" y="2897696"/>
            <a:ext cx="3190391" cy="100800"/>
            <a:chOff x="0" y="3240138"/>
            <a:chExt cx="3190391"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p:nvPr userDrawn="1"/>
          </p:nvCxnSpPr>
          <p:spPr>
            <a:xfrm>
              <a:off x="0" y="3290538"/>
              <a:ext cx="31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1BBC5D9C-B8FB-455B-9398-36DB21F2765E}"/>
                </a:ext>
              </a:extLst>
            </p:cNvPr>
            <p:cNvSpPr/>
            <p:nvPr userDrawn="1"/>
          </p:nvSpPr>
          <p:spPr>
            <a:xfrm>
              <a:off x="3089591"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Θέση κειμένου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1</a:t>
            </a:r>
          </a:p>
        </p:txBody>
      </p:sp>
      <p:sp>
        <p:nvSpPr>
          <p:cNvPr id="22" name="Θέση κειμένου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2</a:t>
            </a:r>
          </a:p>
        </p:txBody>
      </p:sp>
      <p:sp>
        <p:nvSpPr>
          <p:cNvPr id="23" name="Θέση κειμένου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3</a:t>
            </a:r>
          </a:p>
        </p:txBody>
      </p:sp>
      <p:cxnSp>
        <p:nvCxnSpPr>
          <p:cNvPr id="24" name="Ευθεία γραμμή σύνδεσης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Θέση κειμένου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0" name="Θέση κειμένου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1" name="Θέση κειμένου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
        <p:nvSpPr>
          <p:cNvPr id="43" name="Θέση κειμένου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4" name="Θέση κειμένου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5" name="Θέση κειμένου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
        <p:nvSpPr>
          <p:cNvPr id="46" name="Θέση κειμένου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7" name="Θέση κειμένου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8" name="Θέση κειμένου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rtlCol="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Tree>
    <p:extLst>
      <p:ext uri="{BB962C8B-B14F-4D97-AF65-F5344CB8AC3E}">
        <p14:creationId xmlns:p14="http://schemas.microsoft.com/office/powerpoint/2010/main" val="30782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πίνακα και γραφήματος">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rtlCol="0" anchor="b">
            <a:normAutofit/>
          </a:bodyPr>
          <a:lstStyle>
            <a:lvl1pPr algn="l">
              <a:defRPr sz="3600"/>
            </a:lvl1pPr>
          </a:lstStyle>
          <a:p>
            <a:pPr rtl="0"/>
            <a:r>
              <a:rPr lang="el-GR" noProof="0" dirty="0"/>
              <a:t>ΚΑΝΤΕ ΚΛΙΚ ΓΙΑ ΝΑ ΕΠΕΞΕΡΓΑΣΤΕΙΤΕ ΤΟΝ ΤΙΤΛΟ</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6" name="Θέση κειμένου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24" name="Θέση κειμένου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 name="Θέση περιεχομένου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rtlCol="0">
            <a:normAutofit/>
          </a:bodyPr>
          <a:lstStyle>
            <a:lvl1pPr>
              <a:defRPr sz="1400"/>
            </a:lvl1pPr>
            <a:lvl2pPr>
              <a:defRPr sz="1400"/>
            </a:lvl2pPr>
            <a:lvl3pPr>
              <a:defRPr sz="1400"/>
            </a:lvl3pPr>
            <a:lvl4pPr>
              <a:defRPr sz="1400"/>
            </a:lvl4pPr>
            <a:lvl5pPr>
              <a:defRPr sz="1400"/>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22" name="Θέση περιεχομένου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rtlCol="0">
            <a:normAutofit/>
          </a:bodyPr>
          <a:lstStyle>
            <a:lvl1pPr>
              <a:defRPr sz="1400"/>
            </a:lvl1pPr>
            <a:lvl2pPr>
              <a:defRPr sz="1400"/>
            </a:lvl2pPr>
            <a:lvl3pPr>
              <a:defRPr sz="1400"/>
            </a:lvl3pPr>
            <a:lvl4pPr>
              <a:defRPr sz="1400"/>
            </a:lvl4pPr>
            <a:lvl5pPr>
              <a:defRPr sz="1400"/>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Tree>
    <p:extLst>
      <p:ext uri="{BB962C8B-B14F-4D97-AF65-F5344CB8AC3E}">
        <p14:creationId xmlns:p14="http://schemas.microsoft.com/office/powerpoint/2010/main" val="77891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της λωρίδας χρόνου">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rtlCol="0" anchor="b">
            <a:normAutofit/>
          </a:bodyPr>
          <a:lstStyle>
            <a:lvl1pPr algn="r">
              <a:defRPr sz="3600"/>
            </a:lvl1pPr>
          </a:lstStyle>
          <a:p>
            <a:pPr rtl="0"/>
            <a:r>
              <a:rPr lang="el-GR" noProof="0" dirty="0"/>
              <a:t>ΛΩΡΙΔΑ ΧΡΟΝΟΥ</a:t>
            </a:r>
          </a:p>
        </p:txBody>
      </p:sp>
      <p:sp>
        <p:nvSpPr>
          <p:cNvPr id="9" name="Θέση κειμένου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rtlCol="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9715156" y="1375202"/>
            <a:ext cx="2467580" cy="100800"/>
            <a:chOff x="2733901" y="3240138"/>
            <a:chExt cx="1257970"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p:cNvCxnSpPr>
            <p:nvPr userDrawn="1"/>
          </p:nvCxnSpPr>
          <p:spPr>
            <a:xfrm>
              <a:off x="2733901" y="3290538"/>
              <a:ext cx="1235141"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940483"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6" name="Θέση κειμένου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20XX</a:t>
            </a:r>
          </a:p>
        </p:txBody>
      </p:sp>
      <p:sp>
        <p:nvSpPr>
          <p:cNvPr id="34" name="Θέση κειμένου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6" name="Θέση κειμένου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cxnSp>
        <p:nvCxnSpPr>
          <p:cNvPr id="14" name="Ευθεία γραμμή σύνδεσης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Έλλειψη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29" name="Έλλειψη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30" name="Έλλειψη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31" name="Έλλειψη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32" name="Θέση κειμένου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3" name="Θέση κειμένου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5" name="Θέση κειμένου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7" name="Θέση κειμένου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8" name="Θέση κειμένου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9" name="Θέση κειμένου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rtlCol="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0" name="Θέση κειμένου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20XX</a:t>
            </a:r>
          </a:p>
        </p:txBody>
      </p:sp>
      <p:sp>
        <p:nvSpPr>
          <p:cNvPr id="41" name="Θέση κειμένου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20XX</a:t>
            </a:r>
          </a:p>
        </p:txBody>
      </p:sp>
      <p:sp>
        <p:nvSpPr>
          <p:cNvPr id="42" name="Θέση κειμένου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20XX</a:t>
            </a:r>
          </a:p>
        </p:txBody>
      </p:sp>
    </p:spTree>
    <p:extLst>
      <p:ext uri="{BB962C8B-B14F-4D97-AF65-F5344CB8AC3E}">
        <p14:creationId xmlns:p14="http://schemas.microsoft.com/office/powerpoint/2010/main" val="362753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Διάταξη πίνακα">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3" name="Θέση κειμένου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5" name="Ομάδα 14">
            <a:extLst>
              <a:ext uri="{FF2B5EF4-FFF2-40B4-BE49-F238E27FC236}">
                <a16:creationId xmlns:a16="http://schemas.microsoft.com/office/drawing/2014/main" id="{B7317392-EF87-4050-8BBE-32F74B0CF15A}"/>
              </a:ext>
            </a:extLst>
          </p:cNvPr>
          <p:cNvGrpSpPr/>
          <p:nvPr userDrawn="1"/>
        </p:nvGrpSpPr>
        <p:grpSpPr>
          <a:xfrm>
            <a:off x="0" y="3598737"/>
            <a:ext cx="3486848" cy="100800"/>
            <a:chOff x="-1228304" y="3240138"/>
            <a:chExt cx="3486848"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4272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1BBC5D9C-B8FB-455B-9398-36DB21F2765E}"/>
                </a:ext>
              </a:extLst>
            </p:cNvPr>
            <p:cNvSpPr/>
            <p:nvPr userDrawn="1"/>
          </p:nvSpPr>
          <p:spPr>
            <a:xfrm>
              <a:off x="2157744"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Θέση πίνακα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rtlCol="0" anchor="ctr" anchorCtr="0">
            <a:normAutofit/>
          </a:bodyPr>
          <a:lstStyle>
            <a:lvl1pPr marL="0" indent="0" algn="ctr">
              <a:buNone/>
              <a:defRPr sz="2000"/>
            </a:lvl1pPr>
          </a:lstStyle>
          <a:p>
            <a:pPr rtl="0"/>
            <a:r>
              <a:rPr lang="el-GR" noProof="0"/>
              <a:t>Κάντε κλικ στο εικονίδιο για να προσθέσετε έναν πίνακα</a:t>
            </a:r>
            <a:endParaRPr lang="el-GR" noProof="0" dirty="0"/>
          </a:p>
        </p:txBody>
      </p:sp>
    </p:spTree>
    <p:extLst>
      <p:ext uri="{BB962C8B-B14F-4D97-AF65-F5344CB8AC3E}">
        <p14:creationId xmlns:p14="http://schemas.microsoft.com/office/powerpoint/2010/main" val="31839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ομάδας">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3" name="Θέση κειμένου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5" name="Ομάδα 14">
            <a:extLst>
              <a:ext uri="{FF2B5EF4-FFF2-40B4-BE49-F238E27FC236}">
                <a16:creationId xmlns:a16="http://schemas.microsoft.com/office/drawing/2014/main" id="{B7317392-EF87-4050-8BBE-32F74B0CF15A}"/>
              </a:ext>
            </a:extLst>
          </p:cNvPr>
          <p:cNvGrpSpPr/>
          <p:nvPr userDrawn="1"/>
        </p:nvGrpSpPr>
        <p:grpSpPr>
          <a:xfrm>
            <a:off x="0" y="2993948"/>
            <a:ext cx="3844813" cy="100800"/>
            <a:chOff x="0" y="3240138"/>
            <a:chExt cx="3844813"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p:nvPr userDrawn="1"/>
          </p:nvCxnSpPr>
          <p:spPr>
            <a:xfrm>
              <a:off x="0" y="3290538"/>
              <a:ext cx="378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1BBC5D9C-B8FB-455B-9398-36DB21F2765E}"/>
                </a:ext>
              </a:extLst>
            </p:cNvPr>
            <p:cNvSpPr/>
            <p:nvPr userDrawn="1"/>
          </p:nvSpPr>
          <p:spPr>
            <a:xfrm>
              <a:off x="3744013"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Θέση κειμένου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rtlCol="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0" name="Θέση κειμένου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1" name="Θέση κειμένου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
        <p:nvSpPr>
          <p:cNvPr id="9" name="Θέση εικόνας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
        <p:nvSpPr>
          <p:cNvPr id="35" name="Θέση εικόνας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
        <p:nvSpPr>
          <p:cNvPr id="36" name="Θέση εικόνας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
        <p:nvSpPr>
          <p:cNvPr id="37" name="Θέση κειμένου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rtlCol="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8" name="Θέση κειμένου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9" name="Θέση κειμένου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
        <p:nvSpPr>
          <p:cNvPr id="41" name="Θέση κειμένου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rtlCol="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2" name="Θέση κειμένου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9" name="Θέση κειμένου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rtlCol="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cxnSp>
        <p:nvCxnSpPr>
          <p:cNvPr id="32" name="Ευθεία γραμμή σύνδεσης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Διαφάνεια διάταξης περιεχομένου ομάδας">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rtlCol="0" anchor="b">
            <a:normAutofit/>
          </a:bodyPr>
          <a:lstStyle>
            <a:lvl1pPr algn="r">
              <a:defRPr sz="3600"/>
            </a:lvl1pPr>
          </a:lstStyle>
          <a:p>
            <a:pPr rtl="0"/>
            <a:r>
              <a:rPr lang="el-GR" noProof="0"/>
              <a:t>Κάντε κλικ για να επεξεργαστείτε τον τίτλο υποδείγματος</a:t>
            </a:r>
            <a:endParaRPr lang="el-GR" noProof="0" dirty="0"/>
          </a:p>
        </p:txBody>
      </p:sp>
      <p:sp>
        <p:nvSpPr>
          <p:cNvPr id="9" name="Θέση κειμένου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rtlCol="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5414000" y="1375202"/>
            <a:ext cx="6769737" cy="100800"/>
            <a:chOff x="444661" y="3240138"/>
            <a:chExt cx="4226778"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p:cNvCxnSpPr>
            <p:nvPr userDrawn="1"/>
          </p:nvCxnSpPr>
          <p:spPr>
            <a:xfrm>
              <a:off x="444661" y="3290538"/>
              <a:ext cx="4198721"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4605715"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4" name="Θέση κειμένου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Θέση κειμένου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
        <p:nvSpPr>
          <p:cNvPr id="3" name="Θέση εικόνας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cxnSp>
        <p:nvCxnSpPr>
          <p:cNvPr id="23" name="Ευθεία γραμμή σύνδεσης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Θέση κειμένου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1" name="Θέση κειμένου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
        <p:nvSpPr>
          <p:cNvPr id="42" name="Θέση εικόνας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cxnSp>
        <p:nvCxnSpPr>
          <p:cNvPr id="43" name="Ευθεία γραμμή σύνδεσης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Θέση κειμένου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5" name="Θέση κειμένου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
        <p:nvSpPr>
          <p:cNvPr id="47" name="Θέση κειμένου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48" name="Θέση κειμένου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
        <p:nvSpPr>
          <p:cNvPr id="50" name="Θέση κειμένου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51" name="Θέση κειμένου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sp>
        <p:nvSpPr>
          <p:cNvPr id="53" name="Θέση κειμένου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54" name="Θέση κειμένου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κειμένου υποδείγματος</a:t>
            </a:r>
          </a:p>
        </p:txBody>
      </p:sp>
      <p:cxnSp>
        <p:nvCxnSpPr>
          <p:cNvPr id="56" name="Ευθεία γραμμή σύνδεσης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Θέση εικόνας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
        <p:nvSpPr>
          <p:cNvPr id="55" name="Θέση εικόνας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
        <p:nvSpPr>
          <p:cNvPr id="46" name="Θέση εικόνας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
        <p:nvSpPr>
          <p:cNvPr id="52" name="Θέση εικόνας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1744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με εικόνα">
    <p:spTree>
      <p:nvGrpSpPr>
        <p:cNvPr id="1" name=""/>
        <p:cNvGrpSpPr/>
        <p:nvPr/>
      </p:nvGrpSpPr>
      <p:grpSpPr>
        <a:xfrm>
          <a:off x="0" y="0"/>
          <a:ext cx="0" cy="0"/>
          <a:chOff x="0" y="0"/>
          <a:chExt cx="0" cy="0"/>
        </a:xfrm>
      </p:grpSpPr>
      <p:sp>
        <p:nvSpPr>
          <p:cNvPr id="8" name="Θέση εικόνας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rtlCol="0" anchor="ctr" anchorCtr="0">
            <a:normAutofit/>
          </a:bodyPr>
          <a:lstStyle>
            <a:lvl1pPr marL="0" indent="0" algn="ctr">
              <a:buNone/>
              <a:defRPr sz="1800"/>
            </a:lvl1pPr>
          </a:lstStyle>
          <a:p>
            <a:pPr rtl="0"/>
            <a:r>
              <a:rPr lang="el-GR" noProof="0"/>
              <a:t>Κάντε κλικ στο εικονίδιο για να προσθέσετε εικόνα</a:t>
            </a:r>
            <a:endParaRPr lang="el-GR" noProof="0" dirty="0"/>
          </a:p>
        </p:txBody>
      </p:sp>
      <p:sp>
        <p:nvSpPr>
          <p:cNvPr id="7" name="Ορθογώνιο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rtlCol="0" anchor="b" anchorCtr="0">
            <a:noAutofit/>
          </a:bodyPr>
          <a:lstStyle>
            <a:lvl1pPr>
              <a:defRPr sz="6000"/>
            </a:lvl1pPr>
          </a:lstStyle>
          <a:p>
            <a:pPr rtl="0"/>
            <a:r>
              <a:rPr lang="el-GR" noProof="0" dirty="0"/>
              <a:t>ΣΥΝΟΠΤΙΚΗ</a:t>
            </a:r>
            <a:br>
              <a:rPr lang="el-GR" noProof="0" dirty="0"/>
            </a:br>
            <a:r>
              <a:rPr lang="el-GR" noProof="0" dirty="0"/>
              <a:t>ΠΑΡΟΥΣΙΑΣΗ</a:t>
            </a:r>
            <a:br>
              <a:rPr lang="el-GR" noProof="0" dirty="0"/>
            </a:br>
            <a:r>
              <a:rPr lang="el-GR" noProof="0" dirty="0"/>
              <a:t>ΤΙΤΛΟΣ</a:t>
            </a:r>
          </a:p>
        </p:txBody>
      </p:sp>
      <p:sp>
        <p:nvSpPr>
          <p:cNvPr id="4" name="Θέση ημερομηνίας 3">
            <a:extLst>
              <a:ext uri="{FF2B5EF4-FFF2-40B4-BE49-F238E27FC236}">
                <a16:creationId xmlns:a16="http://schemas.microsoft.com/office/drawing/2014/main" id="{2472534F-03A6-408A-9BF1-303D0A440BA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0A24E181-0C50-4F43-A5A7-6FDD1500C708}"/>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grpSp>
        <p:nvGrpSpPr>
          <p:cNvPr id="9" name="Ομάδα 8">
            <a:extLst>
              <a:ext uri="{FF2B5EF4-FFF2-40B4-BE49-F238E27FC236}">
                <a16:creationId xmlns:a16="http://schemas.microsoft.com/office/drawing/2014/main" id="{6F3E26A6-6962-4A35-AA86-805537D45296}"/>
              </a:ext>
            </a:extLst>
          </p:cNvPr>
          <p:cNvGrpSpPr/>
          <p:nvPr userDrawn="1"/>
        </p:nvGrpSpPr>
        <p:grpSpPr>
          <a:xfrm>
            <a:off x="6769768" y="1947412"/>
            <a:ext cx="4080013" cy="102440"/>
            <a:chOff x="3631690" y="2252140"/>
            <a:chExt cx="7106796" cy="102440"/>
          </a:xfrm>
        </p:grpSpPr>
        <p:sp>
          <p:nvSpPr>
            <p:cNvPr id="10" name="Έλλειψη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1" name="Ευθεία γραμμή σύνδεσης 10">
              <a:extLst>
                <a:ext uri="{FF2B5EF4-FFF2-40B4-BE49-F238E27FC236}">
                  <a16:creationId xmlns:a16="http://schemas.microsoft.com/office/drawing/2014/main" id="{192040D0-01C2-4643-8F84-3B8F334E545C}"/>
                </a:ext>
              </a:extLst>
            </p:cNvPr>
            <p:cNvCxnSpPr/>
            <p:nvPr userDrawn="1"/>
          </p:nvCxnSpPr>
          <p:spPr>
            <a:xfrm>
              <a:off x="3681984" y="2307679"/>
              <a:ext cx="6960457"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Έλλειψη 11">
              <a:extLst>
                <a:ext uri="{FF2B5EF4-FFF2-40B4-BE49-F238E27FC236}">
                  <a16:creationId xmlns:a16="http://schemas.microsoft.com/office/drawing/2014/main" id="{7ED601E9-2BFC-460B-A2A8-69A787A4988E}"/>
                </a:ext>
              </a:extLst>
            </p:cNvPr>
            <p:cNvSpPr/>
            <p:nvPr userDrawn="1"/>
          </p:nvSpPr>
          <p:spPr>
            <a:xfrm>
              <a:off x="10562907"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grpSp>
        <p:nvGrpSpPr>
          <p:cNvPr id="13" name="Ομάδα 12">
            <a:extLst>
              <a:ext uri="{FF2B5EF4-FFF2-40B4-BE49-F238E27FC236}">
                <a16:creationId xmlns:a16="http://schemas.microsoft.com/office/drawing/2014/main" id="{BB49A8A6-FEDB-4D20-B581-A84DB8EFE977}"/>
              </a:ext>
            </a:extLst>
          </p:cNvPr>
          <p:cNvGrpSpPr/>
          <p:nvPr userDrawn="1"/>
        </p:nvGrpSpPr>
        <p:grpSpPr>
          <a:xfrm>
            <a:off x="6769768" y="4654084"/>
            <a:ext cx="4080012" cy="100584"/>
            <a:chOff x="3631690" y="2253996"/>
            <a:chExt cx="7106799" cy="100584"/>
          </a:xfrm>
        </p:grpSpPr>
        <p:sp>
          <p:nvSpPr>
            <p:cNvPr id="14" name="Έλλειψη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5" name="Ευθεία γραμμή σύνδεσης 14">
              <a:extLst>
                <a:ext uri="{FF2B5EF4-FFF2-40B4-BE49-F238E27FC236}">
                  <a16:creationId xmlns:a16="http://schemas.microsoft.com/office/drawing/2014/main" id="{7CC5D776-F60A-4A0C-AA7C-EFACDA2CEA88}"/>
                </a:ext>
              </a:extLst>
            </p:cNvPr>
            <p:cNvCxnSpPr/>
            <p:nvPr userDrawn="1"/>
          </p:nvCxnSpPr>
          <p:spPr>
            <a:xfrm>
              <a:off x="3681984" y="2307679"/>
              <a:ext cx="6960463"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Έλλειψη 15">
              <a:extLst>
                <a:ext uri="{FF2B5EF4-FFF2-40B4-BE49-F238E27FC236}">
                  <a16:creationId xmlns:a16="http://schemas.microsoft.com/office/drawing/2014/main" id="{AEAFE309-55C5-409C-92ED-748307C74318}"/>
                </a:ext>
              </a:extLst>
            </p:cNvPr>
            <p:cNvSpPr/>
            <p:nvPr userDrawn="1"/>
          </p:nvSpPr>
          <p:spPr>
            <a:xfrm>
              <a:off x="10562910"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
        <p:nvSpPr>
          <p:cNvPr id="17" name="Υπότιτλος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rtlCol="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18" name="Θέση εικόνας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90769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Διάταξη γραφήματος πίτας">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3" name="Θέση κειμένου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5" name="Ομάδα 14">
            <a:extLst>
              <a:ext uri="{FF2B5EF4-FFF2-40B4-BE49-F238E27FC236}">
                <a16:creationId xmlns:a16="http://schemas.microsoft.com/office/drawing/2014/main" id="{B7317392-EF87-4050-8BBE-32F74B0CF15A}"/>
              </a:ext>
            </a:extLst>
          </p:cNvPr>
          <p:cNvGrpSpPr/>
          <p:nvPr userDrawn="1"/>
        </p:nvGrpSpPr>
        <p:grpSpPr>
          <a:xfrm>
            <a:off x="0" y="2811097"/>
            <a:ext cx="4332502" cy="100800"/>
            <a:chOff x="-1228304" y="3250524"/>
            <a:chExt cx="4332502"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26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1BBC5D9C-B8FB-455B-9398-36DB21F2765E}"/>
                </a:ext>
              </a:extLst>
            </p:cNvPr>
            <p:cNvSpPr/>
            <p:nvPr userDrawn="1"/>
          </p:nvSpPr>
          <p:spPr>
            <a:xfrm>
              <a:off x="300339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Θέση κειμένου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1.500.000 €</a:t>
            </a:r>
          </a:p>
        </p:txBody>
      </p:sp>
      <p:sp>
        <p:nvSpPr>
          <p:cNvPr id="37" name="Θέση κειμένου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Τίτλος κατηγορίας</a:t>
            </a:r>
          </a:p>
        </p:txBody>
      </p:sp>
      <p:sp>
        <p:nvSpPr>
          <p:cNvPr id="39" name="Θέση κειμένου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1.500.000 €</a:t>
            </a:r>
          </a:p>
        </p:txBody>
      </p:sp>
      <p:sp>
        <p:nvSpPr>
          <p:cNvPr id="40" name="Θέση κειμένου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Τίτλος κατηγορίας</a:t>
            </a:r>
          </a:p>
        </p:txBody>
      </p:sp>
      <p:sp>
        <p:nvSpPr>
          <p:cNvPr id="42" name="Θέση κειμένου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1.500.000 €</a:t>
            </a:r>
          </a:p>
        </p:txBody>
      </p:sp>
      <p:sp>
        <p:nvSpPr>
          <p:cNvPr id="43" name="Θέση κειμένου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Τίτλος κατηγορίας</a:t>
            </a:r>
          </a:p>
        </p:txBody>
      </p:sp>
      <p:sp>
        <p:nvSpPr>
          <p:cNvPr id="45" name="Θέση κειμένου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1.500.000 €</a:t>
            </a:r>
          </a:p>
        </p:txBody>
      </p:sp>
      <p:sp>
        <p:nvSpPr>
          <p:cNvPr id="46" name="Θέση κειμένου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Τίτλος κατηγορίας</a:t>
            </a:r>
          </a:p>
        </p:txBody>
      </p:sp>
      <p:sp>
        <p:nvSpPr>
          <p:cNvPr id="48" name="Θέση κειμένου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1.500.000 €</a:t>
            </a:r>
          </a:p>
        </p:txBody>
      </p:sp>
      <p:sp>
        <p:nvSpPr>
          <p:cNvPr id="49" name="Θέση κειμένου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Τίτλος κατηγορίας</a:t>
            </a:r>
          </a:p>
        </p:txBody>
      </p:sp>
      <p:sp>
        <p:nvSpPr>
          <p:cNvPr id="51" name="Θέση κειμένου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rtlCol="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1.500.000 €</a:t>
            </a:r>
          </a:p>
        </p:txBody>
      </p:sp>
      <p:sp>
        <p:nvSpPr>
          <p:cNvPr id="52" name="Θέση κειμένου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rtlCol="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Τίτλος κατηγορίας</a:t>
            </a:r>
          </a:p>
        </p:txBody>
      </p:sp>
      <p:sp>
        <p:nvSpPr>
          <p:cNvPr id="8" name="Έλλειψη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54" name="Έλλειψη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55" name="Έλλειψη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56" name="Έλλειψη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57" name="Έλλειψη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58" name="Έλλειψη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12" name="Θέση γραφήματος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ένα γράφημα</a:t>
            </a:r>
            <a:endParaRPr lang="el-GR" noProof="0" dirty="0"/>
          </a:p>
        </p:txBody>
      </p:sp>
      <p:sp>
        <p:nvSpPr>
          <p:cNvPr id="35" name="Έλλειψη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38" name="Έλλειψη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cxnSp>
        <p:nvCxnSpPr>
          <p:cNvPr id="41" name="Ευθεία γραμμή σύνδεσης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Διάταξη τίτλου και περιεχομένου">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9" name="Θέση κειμένου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4" name="Θέση κειμένου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Θέση εικόνας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rtlCol="0" anchor="ctr" anchorCtr="0">
            <a:normAutofit/>
          </a:bodyPr>
          <a:lstStyle>
            <a:lvl1pPr marL="0" indent="0" algn="ctr">
              <a:buNone/>
              <a:defRPr sz="1800"/>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12869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ευχαριστιών">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3" name="Θέση εικόνας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rtlCol="0" anchor="ctr" anchorCtr="0">
            <a:normAutofit/>
          </a:bodyPr>
          <a:lstStyle>
            <a:lvl1pPr marL="0" indent="0" algn="ctr">
              <a:buNone/>
              <a:defRPr sz="2000"/>
            </a:lvl1pPr>
          </a:lstStyle>
          <a:p>
            <a:pPr rtl="0"/>
            <a:r>
              <a:rPr lang="el-GR" noProof="0"/>
              <a:t>Κάντε κλικ στο εικονίδιο για να προσθέσετε εικόνα</a:t>
            </a:r>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sp>
        <p:nvSpPr>
          <p:cNvPr id="21" name="Τίτλος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rtlCol="0" anchor="b" anchorCtr="0">
            <a:noAutofit/>
          </a:bodyPr>
          <a:lstStyle>
            <a:lvl1pPr>
              <a:defRPr sz="5500"/>
            </a:lvl1pPr>
          </a:lstStyle>
          <a:p>
            <a:pPr rtl="0"/>
            <a:r>
              <a:rPr lang="el-GR" noProof="0" dirty="0"/>
              <a:t>ΕΥΧΑΡΙΣΤΟΥΜΕ!</a:t>
            </a:r>
          </a:p>
        </p:txBody>
      </p:sp>
      <p:sp>
        <p:nvSpPr>
          <p:cNvPr id="22" name="Θέση κειμένου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rtlCol="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l-GR" noProof="0" dirty="0"/>
              <a:t>Πέτρος </a:t>
            </a:r>
            <a:r>
              <a:rPr lang="el-GR" noProof="0" dirty="0" err="1"/>
              <a:t>Ντούντης</a:t>
            </a:r>
            <a:endParaRPr lang="el-GR" noProof="0" dirty="0"/>
          </a:p>
        </p:txBody>
      </p:sp>
      <p:sp>
        <p:nvSpPr>
          <p:cNvPr id="23" name="Θέση κειμένου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l-GR" noProof="0" dirty="0"/>
              <a:t>Τηλέφωνο:</a:t>
            </a:r>
          </a:p>
        </p:txBody>
      </p:sp>
      <p:sp>
        <p:nvSpPr>
          <p:cNvPr id="24" name="Θέση κειμένου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l-GR" noProof="0" dirty="0"/>
              <a:t>+7 888 999-000-11</a:t>
            </a:r>
          </a:p>
        </p:txBody>
      </p:sp>
      <p:sp>
        <p:nvSpPr>
          <p:cNvPr id="25" name="Θέση κειμένου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l-GR" noProof="0" dirty="0"/>
              <a:t>Email:</a:t>
            </a:r>
          </a:p>
        </p:txBody>
      </p:sp>
      <p:sp>
        <p:nvSpPr>
          <p:cNvPr id="26" name="Θέση κειμένου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l-GR" noProof="0" dirty="0"/>
              <a:t>Bergqvist@vanarsdelltd.com</a:t>
            </a:r>
          </a:p>
        </p:txBody>
      </p:sp>
      <p:sp>
        <p:nvSpPr>
          <p:cNvPr id="27" name="Θέση κειμένου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l-GR" noProof="0" dirty="0"/>
              <a:t>Τοποθεσία Web:</a:t>
            </a:r>
          </a:p>
        </p:txBody>
      </p:sp>
      <p:sp>
        <p:nvSpPr>
          <p:cNvPr id="28" name="Θέση κειμένου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l-GR" noProof="0" dirty="0"/>
              <a:t>www.vanarsdelltd.com</a:t>
            </a:r>
          </a:p>
        </p:txBody>
      </p:sp>
      <p:grpSp>
        <p:nvGrpSpPr>
          <p:cNvPr id="4" name="Ομάδα 3">
            <a:extLst>
              <a:ext uri="{FF2B5EF4-FFF2-40B4-BE49-F238E27FC236}">
                <a16:creationId xmlns:a16="http://schemas.microsoft.com/office/drawing/2014/main" id="{5F591C52-0202-44BA-A6BE-E2362516B893}"/>
              </a:ext>
            </a:extLst>
          </p:cNvPr>
          <p:cNvGrpSpPr/>
          <p:nvPr userDrawn="1"/>
        </p:nvGrpSpPr>
        <p:grpSpPr>
          <a:xfrm>
            <a:off x="801548" y="2750589"/>
            <a:ext cx="4749190" cy="100800"/>
            <a:chOff x="808553" y="2750589"/>
            <a:chExt cx="4749190" cy="100800"/>
          </a:xfrm>
        </p:grpSpPr>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808553" y="2750589"/>
              <a:ext cx="4685297" cy="100800"/>
              <a:chOff x="379494" y="3240138"/>
              <a:chExt cx="3054906"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p:nvPr userDrawn="1"/>
            </p:nvCxnSpPr>
            <p:spPr>
              <a:xfrm>
                <a:off x="379494" y="3285674"/>
                <a:ext cx="300450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29" name="Έλλειψη 28">
              <a:extLst>
                <a:ext uri="{FF2B5EF4-FFF2-40B4-BE49-F238E27FC236}">
                  <a16:creationId xmlns:a16="http://schemas.microsoft.com/office/drawing/2014/main" id="{BECBEDE0-51BB-48BD-AAAD-63B6F60C1D57}"/>
                </a:ext>
              </a:extLst>
            </p:cNvPr>
            <p:cNvSpPr/>
            <p:nvPr userDrawn="1"/>
          </p:nvSpPr>
          <p:spPr>
            <a:xfrm flipH="1">
              <a:off x="54569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grpSp>
        <p:nvGrpSpPr>
          <p:cNvPr id="32" name="Ομάδα 31">
            <a:extLst>
              <a:ext uri="{FF2B5EF4-FFF2-40B4-BE49-F238E27FC236}">
                <a16:creationId xmlns:a16="http://schemas.microsoft.com/office/drawing/2014/main" id="{63E1608D-F119-4C0D-8D91-7CB089C037C8}"/>
              </a:ext>
            </a:extLst>
          </p:cNvPr>
          <p:cNvGrpSpPr/>
          <p:nvPr userDrawn="1"/>
        </p:nvGrpSpPr>
        <p:grpSpPr>
          <a:xfrm>
            <a:off x="801548" y="1660573"/>
            <a:ext cx="4736782" cy="105664"/>
            <a:chOff x="808553" y="2745725"/>
            <a:chExt cx="4736782" cy="105664"/>
          </a:xfrm>
        </p:grpSpPr>
        <p:grpSp>
          <p:nvGrpSpPr>
            <p:cNvPr id="33" name="Ομάδα 32">
              <a:extLst>
                <a:ext uri="{FF2B5EF4-FFF2-40B4-BE49-F238E27FC236}">
                  <a16:creationId xmlns:a16="http://schemas.microsoft.com/office/drawing/2014/main" id="{EBDC0121-6865-4B65-A28B-1CEDB16AAD9E}"/>
                </a:ext>
              </a:extLst>
            </p:cNvPr>
            <p:cNvGrpSpPr/>
            <p:nvPr userDrawn="1"/>
          </p:nvGrpSpPr>
          <p:grpSpPr>
            <a:xfrm flipH="1">
              <a:off x="808553" y="2750589"/>
              <a:ext cx="4685297" cy="100800"/>
              <a:chOff x="379494" y="3240138"/>
              <a:chExt cx="3054906" cy="100800"/>
            </a:xfrm>
          </p:grpSpPr>
          <p:cxnSp>
            <p:nvCxnSpPr>
              <p:cNvPr id="35" name="Ευθεία γραμμή σύνδεσης 34">
                <a:extLst>
                  <a:ext uri="{FF2B5EF4-FFF2-40B4-BE49-F238E27FC236}">
                    <a16:creationId xmlns:a16="http://schemas.microsoft.com/office/drawing/2014/main" id="{386E3714-07DE-4318-B5BC-25F879B97D59}"/>
                  </a:ext>
                </a:extLst>
              </p:cNvPr>
              <p:cNvCxnSpPr/>
              <p:nvPr userDrawn="1"/>
            </p:nvCxnSpPr>
            <p:spPr>
              <a:xfrm>
                <a:off x="379494" y="3285674"/>
                <a:ext cx="300450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Έλλειψη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34" name="Έλλειψη 33">
              <a:extLst>
                <a:ext uri="{FF2B5EF4-FFF2-40B4-BE49-F238E27FC236}">
                  <a16:creationId xmlns:a16="http://schemas.microsoft.com/office/drawing/2014/main" id="{09817AEC-C67C-49A3-AC5A-669FD4D6D586}"/>
                </a:ext>
              </a:extLst>
            </p:cNvPr>
            <p:cNvSpPr/>
            <p:nvPr userDrawn="1"/>
          </p:nvSpPr>
          <p:spPr>
            <a:xfrm flipH="1">
              <a:off x="544453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παραρτήματος">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3" name="Θέση εικόνας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rtlCol="0" anchor="b">
            <a:normAutofit/>
          </a:bodyPr>
          <a:lstStyle>
            <a:lvl1pPr algn="ctr">
              <a:defRPr sz="3600"/>
            </a:lvl1pPr>
          </a:lstStyle>
          <a:p>
            <a:pPr rtl="0"/>
            <a:r>
              <a:rPr lang="el-GR" noProof="0" dirty="0"/>
              <a:t>ΠΑΡΑΡΤΗΜΑ</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4" name="Ομάδα 3">
            <a:extLst>
              <a:ext uri="{FF2B5EF4-FFF2-40B4-BE49-F238E27FC236}">
                <a16:creationId xmlns:a16="http://schemas.microsoft.com/office/drawing/2014/main" id="{908B302A-0F76-466E-9FCE-DCEECCBCF6C9}"/>
              </a:ext>
            </a:extLst>
          </p:cNvPr>
          <p:cNvGrpSpPr/>
          <p:nvPr userDrawn="1"/>
        </p:nvGrpSpPr>
        <p:grpSpPr>
          <a:xfrm>
            <a:off x="4806898" y="1509426"/>
            <a:ext cx="2591264" cy="100800"/>
            <a:chOff x="4732222" y="1509426"/>
            <a:chExt cx="2591264" cy="100800"/>
          </a:xfrm>
        </p:grpSpPr>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4732222" y="1509426"/>
              <a:ext cx="2561296" cy="100800"/>
              <a:chOff x="1764387" y="3240138"/>
              <a:chExt cx="1670013"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p:nvPr userDrawn="1"/>
            </p:nvCxnSpPr>
            <p:spPr>
              <a:xfrm>
                <a:off x="1764387" y="3290538"/>
                <a:ext cx="1619614"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21" name="Έλλειψη 20">
              <a:extLst>
                <a:ext uri="{FF2B5EF4-FFF2-40B4-BE49-F238E27FC236}">
                  <a16:creationId xmlns:a16="http://schemas.microsoft.com/office/drawing/2014/main" id="{427C0C4F-6341-4BE0-931E-AAA6EA2AF137}"/>
                </a:ext>
              </a:extLst>
            </p:cNvPr>
            <p:cNvSpPr/>
            <p:nvPr userDrawn="1"/>
          </p:nvSpPr>
          <p:spPr>
            <a:xfrm flipH="1">
              <a:off x="7222685"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μαρτυριών πελατών">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rtlCol="0" anchor="b">
            <a:normAutofit/>
          </a:bodyPr>
          <a:lstStyle>
            <a:lvl1pPr algn="r">
              <a:defRPr sz="3600"/>
            </a:lvl1pPr>
          </a:lstStyle>
          <a:p>
            <a:pPr rtl="0"/>
            <a:r>
              <a:rPr lang="el-GR" noProof="0" dirty="0"/>
              <a:t>ΜΑΡΤΥΡΙΕΣ ΠΕΛΑΤΩΝ</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7226413" y="1375202"/>
            <a:ext cx="4966013" cy="100800"/>
            <a:chOff x="675241" y="3240138"/>
            <a:chExt cx="3100607"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p:cNvCxnSpPr>
            <p:nvPr userDrawn="1"/>
          </p:nvCxnSpPr>
          <p:spPr>
            <a:xfrm>
              <a:off x="675241" y="3290538"/>
              <a:ext cx="306138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710124"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40" name="Θέση κειμένου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Τίτλος πελάτη</a:t>
            </a:r>
          </a:p>
        </p:txBody>
      </p:sp>
      <p:sp>
        <p:nvSpPr>
          <p:cNvPr id="41" name="Θέση κειμένου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πρωτοτύπου</a:t>
            </a:r>
            <a:br>
              <a:rPr lang="el-GR" noProof="0" dirty="0"/>
            </a:br>
            <a:r>
              <a:rPr lang="el-GR" noProof="0" dirty="0"/>
              <a:t>κείμενο</a:t>
            </a:r>
          </a:p>
        </p:txBody>
      </p:sp>
      <p:sp>
        <p:nvSpPr>
          <p:cNvPr id="42" name="Θέση εικόνας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cxnSp>
        <p:nvCxnSpPr>
          <p:cNvPr id="43" name="Ευθεία γραμμή σύνδεσης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Θέση κειμένου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rtlCol="0">
            <a:normAutofit/>
          </a:bodyPr>
          <a:lstStyle>
            <a:lvl1pPr marL="0" indent="0">
              <a:buNone/>
              <a:defRPr sz="1400">
                <a:solidFill>
                  <a:schemeClr val="tx2"/>
                </a:solidFill>
              </a:defRPr>
            </a:lvl1pPr>
          </a:lstStyle>
          <a:p>
            <a:pPr lvl="0" rtl="0"/>
            <a:r>
              <a:rPr lang="el-GR" noProof="0"/>
              <a:t>Στυλ κειμένου υποδείγματος</a:t>
            </a:r>
          </a:p>
        </p:txBody>
      </p:sp>
      <p:sp>
        <p:nvSpPr>
          <p:cNvPr id="24" name="Έλλειψη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58" name="Θέση κειμένου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Τίτλος πελάτη</a:t>
            </a:r>
          </a:p>
        </p:txBody>
      </p:sp>
      <p:sp>
        <p:nvSpPr>
          <p:cNvPr id="59" name="Θέση κειμένου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πρωτοτύπου</a:t>
            </a:r>
            <a:br>
              <a:rPr lang="el-GR" noProof="0" dirty="0"/>
            </a:br>
            <a:r>
              <a:rPr lang="el-GR" noProof="0" dirty="0"/>
              <a:t>κείμενο</a:t>
            </a:r>
          </a:p>
        </p:txBody>
      </p:sp>
      <p:sp>
        <p:nvSpPr>
          <p:cNvPr id="60" name="Θέση εικόνας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cxnSp>
        <p:nvCxnSpPr>
          <p:cNvPr id="61" name="Ευθεία γραμμή σύνδεσης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Θέση κειμένου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rtlCol="0">
            <a:normAutofit/>
          </a:bodyPr>
          <a:lstStyle>
            <a:lvl1pPr marL="0" indent="0">
              <a:buNone/>
              <a:defRPr sz="1400">
                <a:solidFill>
                  <a:schemeClr val="tx2"/>
                </a:solidFill>
              </a:defRPr>
            </a:lvl1pPr>
          </a:lstStyle>
          <a:p>
            <a:pPr lvl="0" rtl="0"/>
            <a:r>
              <a:rPr lang="el-GR" noProof="0"/>
              <a:t>Στυλ κειμένου υποδείγματος</a:t>
            </a:r>
          </a:p>
        </p:txBody>
      </p:sp>
      <p:sp>
        <p:nvSpPr>
          <p:cNvPr id="63" name="Έλλειψη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64" name="Θέση κειμένου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Τίτλος πελάτη</a:t>
            </a:r>
          </a:p>
        </p:txBody>
      </p:sp>
      <p:sp>
        <p:nvSpPr>
          <p:cNvPr id="65" name="Θέση κειμένου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πρωτοτύπου</a:t>
            </a:r>
            <a:br>
              <a:rPr lang="el-GR" noProof="0" dirty="0"/>
            </a:br>
            <a:r>
              <a:rPr lang="el-GR" noProof="0" dirty="0"/>
              <a:t>κείμενο</a:t>
            </a:r>
          </a:p>
        </p:txBody>
      </p:sp>
      <p:sp>
        <p:nvSpPr>
          <p:cNvPr id="66" name="Θέση εικόνας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cxnSp>
        <p:nvCxnSpPr>
          <p:cNvPr id="67" name="Ευθεία γραμμή σύνδεσης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Θέση κειμένου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rtlCol="0">
            <a:normAutofit/>
          </a:bodyPr>
          <a:lstStyle>
            <a:lvl1pPr marL="0" indent="0">
              <a:buNone/>
              <a:defRPr sz="1400">
                <a:solidFill>
                  <a:schemeClr val="tx2"/>
                </a:solidFill>
              </a:defRPr>
            </a:lvl1pPr>
          </a:lstStyle>
          <a:p>
            <a:pPr lvl="0" rtl="0"/>
            <a:r>
              <a:rPr lang="el-GR" noProof="0"/>
              <a:t>Στυλ κειμένου υποδείγματος</a:t>
            </a:r>
          </a:p>
        </p:txBody>
      </p:sp>
      <p:sp>
        <p:nvSpPr>
          <p:cNvPr id="69" name="Έλλειψη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Tree>
    <p:extLst>
      <p:ext uri="{BB962C8B-B14F-4D97-AF65-F5344CB8AC3E}">
        <p14:creationId xmlns:p14="http://schemas.microsoft.com/office/powerpoint/2010/main" val="86413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περιπτωσιολογικής μελέτης">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rtlCol="0" anchor="b">
            <a:normAutofit/>
          </a:bodyPr>
          <a:lstStyle>
            <a:lvl1pPr>
              <a:defRPr sz="3600"/>
            </a:lvl1pPr>
          </a:lstStyle>
          <a:p>
            <a:pPr rtl="0"/>
            <a:r>
              <a:rPr lang="el-GR" noProof="0" dirty="0"/>
              <a:t>ΠΕΡΙΠΤΩΣΙΟΛΟΓΙΚΗ ΜΕΛΕΤΗ</a:t>
            </a:r>
          </a:p>
        </p:txBody>
      </p:sp>
      <p:sp>
        <p:nvSpPr>
          <p:cNvPr id="3" name="Θέση κειμένου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5" name="Ομάδα 14">
            <a:extLst>
              <a:ext uri="{FF2B5EF4-FFF2-40B4-BE49-F238E27FC236}">
                <a16:creationId xmlns:a16="http://schemas.microsoft.com/office/drawing/2014/main" id="{B7317392-EF87-4050-8BBE-32F74B0CF15A}"/>
              </a:ext>
            </a:extLst>
          </p:cNvPr>
          <p:cNvGrpSpPr/>
          <p:nvPr userDrawn="1"/>
        </p:nvGrpSpPr>
        <p:grpSpPr>
          <a:xfrm>
            <a:off x="0" y="3319328"/>
            <a:ext cx="4601514" cy="100800"/>
            <a:chOff x="-1228304" y="3240138"/>
            <a:chExt cx="4601514"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53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1BBC5D9C-B8FB-455B-9398-36DB21F2765E}"/>
                </a:ext>
              </a:extLst>
            </p:cNvPr>
            <p:cNvSpPr/>
            <p:nvPr userDrawn="1"/>
          </p:nvSpPr>
          <p:spPr>
            <a:xfrm>
              <a:off x="327241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Θέση κειμένου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8" name="Θέση κειμένου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Tree>
    <p:extLst>
      <p:ext uri="{BB962C8B-B14F-4D97-AF65-F5344CB8AC3E}">
        <p14:creationId xmlns:p14="http://schemas.microsoft.com/office/powerpoint/2010/main" val="220595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Κινητό τηλέφωνο και Διάταξη περιεχομένου">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rtlCol="0" anchor="b">
            <a:normAutofit/>
          </a:bodyPr>
          <a:lstStyle>
            <a:lvl1pPr algn="l">
              <a:defRPr sz="3600"/>
            </a:lvl1pPr>
          </a:lstStyle>
          <a:p>
            <a:pPr rtl="0"/>
            <a:r>
              <a:rPr lang="el-GR" noProof="0" dirty="0"/>
              <a:t>ΚΑΝΤΕ ΚΛΙΚ ΓΙΑ ΝΑ ΕΠΕΞΕΡΓΑΣΤΕΙΤΕ ΤΟΝ ΤΙΤΛΟ</a:t>
            </a:r>
          </a:p>
        </p:txBody>
      </p:sp>
      <p:sp>
        <p:nvSpPr>
          <p:cNvPr id="9" name="Θέση κειμένου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rtlCol="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3" name="Θέση κειμένου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 name="Ορθογώνιο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21" name="Θέση εικόνας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
        <p:nvSpPr>
          <p:cNvPr id="22" name="Θέση εικόνας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319576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Εγχειρίδιο">
    <p:spTree>
      <p:nvGrpSpPr>
        <p:cNvPr id="1" name=""/>
        <p:cNvGrpSpPr/>
        <p:nvPr/>
      </p:nvGrpSpPr>
      <p:grpSpPr>
        <a:xfrm>
          <a:off x="0" y="0"/>
          <a:ext cx="0" cy="0"/>
          <a:chOff x="0" y="0"/>
          <a:chExt cx="0" cy="0"/>
        </a:xfrm>
      </p:grpSpPr>
      <p:sp>
        <p:nvSpPr>
          <p:cNvPr id="35" name="Ορθογώνιο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1" name="Θέση κειμένου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rtlCol="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22" name="Θέση κειμένου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rtlCol="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dirty="0"/>
              <a:t>Κείμενο υποδείγματος</a:t>
            </a:r>
            <a:br>
              <a:rPr lang="el-GR" noProof="0" dirty="0"/>
            </a:br>
            <a:r>
              <a:rPr lang="el-GR" noProof="0" dirty="0"/>
              <a:t>στυλ</a:t>
            </a:r>
          </a:p>
        </p:txBody>
      </p:sp>
      <p:sp>
        <p:nvSpPr>
          <p:cNvPr id="23" name="Θέση κειμένου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rtlCol="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l-GR" noProof="0"/>
              <a:t>Στυλ κειμένου υποδείγματος</a:t>
            </a:r>
          </a:p>
        </p:txBody>
      </p:sp>
      <p:sp>
        <p:nvSpPr>
          <p:cNvPr id="24" name="Θέση εικόνας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rtlCol="0" anchor="ctr" anchorCtr="0">
            <a:noAutofit/>
          </a:bodyPr>
          <a:lstStyle>
            <a:lvl1pPr marL="0" indent="0" algn="ctr">
              <a:buNone/>
              <a:defRPr sz="1400">
                <a:solidFill>
                  <a:schemeClr val="tx1"/>
                </a:solidFill>
              </a:defRPr>
            </a:lvl1pPr>
          </a:lstStyle>
          <a:p>
            <a:pPr rtl="0"/>
            <a:r>
              <a:rPr lang="el-GR" noProof="0"/>
              <a:t>Κάντε κλικ στο εικονίδιο για να προσθέσετε εικόνα</a:t>
            </a:r>
            <a:endParaRPr lang="el-GR" noProof="0" dirty="0"/>
          </a:p>
        </p:txBody>
      </p:sp>
      <p:sp>
        <p:nvSpPr>
          <p:cNvPr id="25" name="Θέση εικόνας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rtlCol="0" anchor="ctr" anchorCtr="0">
            <a:noAutofit/>
          </a:bodyPr>
          <a:lstStyle>
            <a:lvl1pPr marL="0" indent="0" algn="ctr">
              <a:buNone/>
              <a:defRPr sz="1400">
                <a:solidFill>
                  <a:schemeClr val="tx1"/>
                </a:solidFill>
              </a:defRPr>
            </a:lvl1pPr>
          </a:lstStyle>
          <a:p>
            <a:pPr rtl="0"/>
            <a:r>
              <a:rPr lang="el-GR" noProof="0"/>
              <a:t>Κάντε κλικ στο εικονίδιο για να προσθέσετε εικόνα</a:t>
            </a:r>
            <a:endParaRPr lang="el-GR" noProof="0" dirty="0"/>
          </a:p>
        </p:txBody>
      </p:sp>
      <p:sp>
        <p:nvSpPr>
          <p:cNvPr id="26" name="Θέση κειμένου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l-GR" noProof="0"/>
              <a:t>Στυλ κειμένου υποδείγματος</a:t>
            </a:r>
          </a:p>
        </p:txBody>
      </p:sp>
      <p:sp>
        <p:nvSpPr>
          <p:cNvPr id="27" name="Θέση κειμένου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rtlCol="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dirty="0"/>
              <a:t>Κείμενο υποδείγματος</a:t>
            </a:r>
            <a:br>
              <a:rPr lang="el-GR" noProof="0" dirty="0"/>
            </a:br>
            <a:r>
              <a:rPr lang="el-GR" noProof="0" dirty="0"/>
              <a:t>στυλ</a:t>
            </a:r>
          </a:p>
        </p:txBody>
      </p:sp>
      <p:sp>
        <p:nvSpPr>
          <p:cNvPr id="28" name="Θέση εικόνας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rtlCol="0" anchor="ctr" anchorCtr="0">
            <a:noAutofit/>
          </a:bodyPr>
          <a:lstStyle>
            <a:lvl1pPr marL="0" indent="0" algn="ctr">
              <a:buNone/>
              <a:defRPr sz="1400">
                <a:solidFill>
                  <a:schemeClr val="tx1"/>
                </a:solidFill>
              </a:defRPr>
            </a:lvl1pPr>
          </a:lstStyle>
          <a:p>
            <a:pPr rtl="0"/>
            <a:r>
              <a:rPr lang="el-GR" noProof="0"/>
              <a:t>Κάντε κλικ στο εικονίδιο για να προσθέσετε εικόνα</a:t>
            </a:r>
            <a:endParaRPr lang="el-GR" noProof="0" dirty="0"/>
          </a:p>
        </p:txBody>
      </p:sp>
      <p:sp>
        <p:nvSpPr>
          <p:cNvPr id="29" name="Θέση κειμένου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l-GR" noProof="0"/>
              <a:t>Στυλ κειμένου υποδείγματος</a:t>
            </a:r>
          </a:p>
        </p:txBody>
      </p:sp>
      <p:sp>
        <p:nvSpPr>
          <p:cNvPr id="30" name="Θέση κειμένου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rtlCol="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dirty="0"/>
              <a:t>Κείμενο υποδείγματος</a:t>
            </a:r>
            <a:br>
              <a:rPr lang="el-GR" noProof="0" dirty="0"/>
            </a:br>
            <a:r>
              <a:rPr lang="el-GR" noProof="0" dirty="0"/>
              <a:t>στυλ</a:t>
            </a:r>
          </a:p>
        </p:txBody>
      </p:sp>
      <p:sp>
        <p:nvSpPr>
          <p:cNvPr id="32" name="Θέση κειμένου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l-GR" noProof="0"/>
              <a:t>Στυλ κειμένου υποδείγματος</a:t>
            </a:r>
          </a:p>
        </p:txBody>
      </p:sp>
      <p:sp>
        <p:nvSpPr>
          <p:cNvPr id="33" name="Θέση κειμένου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l-GR" noProof="0"/>
              <a:t>Στυλ κειμένου υποδείγματος</a:t>
            </a:r>
          </a:p>
        </p:txBody>
      </p:sp>
      <p:sp>
        <p:nvSpPr>
          <p:cNvPr id="34" name="Θέση κειμένου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rtl="0"/>
            <a:r>
              <a:rPr lang="el-GR" noProof="0" dirty="0"/>
              <a:t>1</a:t>
            </a:r>
          </a:p>
        </p:txBody>
      </p:sp>
      <p:sp>
        <p:nvSpPr>
          <p:cNvPr id="36" name="Θέση κειμένου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l-GR" noProof="0" dirty="0"/>
              <a:t>1</a:t>
            </a:r>
          </a:p>
        </p:txBody>
      </p:sp>
      <p:sp>
        <p:nvSpPr>
          <p:cNvPr id="37" name="Θέση κειμένου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l-GR" noProof="0" dirty="0"/>
              <a:t>1</a:t>
            </a:r>
          </a:p>
        </p:txBody>
      </p:sp>
      <p:sp>
        <p:nvSpPr>
          <p:cNvPr id="40" name="Θέση κειμένου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38" name="Τίτλος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rtlCol="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pPr rtl="0"/>
            <a:r>
              <a:rPr lang="el-GR" noProof="0" dirty="0"/>
              <a:t>ΠΩΣ ΝΑ ΧΡΗΣΙΜΟΠΟΙΗΣΕΤΕ ΑΥΤΟ ΤΟ ΠΡΟΤΥΠΟ</a:t>
            </a:r>
          </a:p>
        </p:txBody>
      </p:sp>
      <p:sp>
        <p:nvSpPr>
          <p:cNvPr id="41" name="Θέση εικόνας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grpSp>
        <p:nvGrpSpPr>
          <p:cNvPr id="31" name="Ομάδα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Ευθεία γραμμή σύνδεσης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Έλλειψη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2" name="Τίτλος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rtlCol="0" anchor="b"/>
          <a:lstStyle>
            <a:lvl1pPr algn="ctr">
              <a:defRPr sz="6000"/>
            </a:lvl1pPr>
          </a:lstStyle>
          <a:p>
            <a:pPr rtl="0"/>
            <a:r>
              <a:rPr lang="el-GR" noProof="0" dirty="0"/>
              <a:t>ΚΑΝΤΕ ΚΛΙΚ ΓΙΑ ΝΑ ΕΠΕΞΕΡΓΑΣΤΕΙΤΕ ΤΟ ΣΤΥΛ ΤΙΤΛΟΥ ΤΟΥ ΥΠΟΔΕΙΓΜΑΤΟΣ</a:t>
            </a:r>
          </a:p>
        </p:txBody>
      </p:sp>
      <p:sp>
        <p:nvSpPr>
          <p:cNvPr id="4" name="Θέση ημερομηνίας 3">
            <a:extLst>
              <a:ext uri="{FF2B5EF4-FFF2-40B4-BE49-F238E27FC236}">
                <a16:creationId xmlns:a16="http://schemas.microsoft.com/office/drawing/2014/main" id="{7E17A3CB-B083-4E49-9123-A5E47559DCDB}"/>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A8C4102C-4609-416C-A808-0FFE0051DAA1}"/>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7" name="Ορθογώνιο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 name="Υπότιτλος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rtlCol="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grpSp>
        <p:nvGrpSpPr>
          <p:cNvPr id="15" name="Ομάδα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Έλλειψη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3" name="Ευθεία γραμμή σύνδεσης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grpSp>
        <p:nvGrpSpPr>
          <p:cNvPr id="16" name="Ομάδα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Έλλειψη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Tree>
    <p:extLst>
      <p:ext uri="{BB962C8B-B14F-4D97-AF65-F5344CB8AC3E}">
        <p14:creationId xmlns:p14="http://schemas.microsoft.com/office/powerpoint/2010/main" val="136418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rtlCol="0" anchor="b" anchorCtr="0">
            <a:noAutofit/>
          </a:bodyPr>
          <a:lstStyle>
            <a:lvl1pPr>
              <a:defRPr sz="6000"/>
            </a:lvl1pPr>
          </a:lstStyle>
          <a:p>
            <a:pPr rtl="0"/>
            <a:r>
              <a:rPr lang="el-GR" noProof="0" dirty="0"/>
              <a:t>ΣΥΝΟΠΤΙΚΗ</a:t>
            </a:r>
            <a:br>
              <a:rPr lang="el-GR" noProof="0" dirty="0"/>
            </a:br>
            <a:r>
              <a:rPr lang="el-GR" noProof="0" dirty="0"/>
              <a:t>ΠΑΡΟΥΣΙΑΣΗ</a:t>
            </a:r>
            <a:br>
              <a:rPr lang="el-GR" noProof="0" dirty="0"/>
            </a:br>
            <a:r>
              <a:rPr lang="el-GR" noProof="0" dirty="0"/>
              <a:t>ΤΙΤΛΟΣ</a:t>
            </a:r>
          </a:p>
        </p:txBody>
      </p:sp>
      <p:sp>
        <p:nvSpPr>
          <p:cNvPr id="4" name="Θέση ημερομηνίας 3">
            <a:extLst>
              <a:ext uri="{FF2B5EF4-FFF2-40B4-BE49-F238E27FC236}">
                <a16:creationId xmlns:a16="http://schemas.microsoft.com/office/drawing/2014/main" id="{2472534F-03A6-408A-9BF1-303D0A440BA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0A24E181-0C50-4F43-A5A7-6FDD1500C708}"/>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grpSp>
        <p:nvGrpSpPr>
          <p:cNvPr id="9" name="Ομάδα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Έλλειψη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1" name="Ευθεία γραμμή σύνδεσης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Έλλειψη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grpSp>
        <p:nvGrpSpPr>
          <p:cNvPr id="13" name="Ομάδα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Έλλειψη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5" name="Ευθεία γραμμή σύνδεσης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Έλλειψη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
        <p:nvSpPr>
          <p:cNvPr id="17" name="Υπότιτλος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rtlCol="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37919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με εικόνα">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3" name="Θέση κειμένου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5" name="Ομάδα 14">
            <a:extLst>
              <a:ext uri="{FF2B5EF4-FFF2-40B4-BE49-F238E27FC236}">
                <a16:creationId xmlns:a16="http://schemas.microsoft.com/office/drawing/2014/main" id="{B7317392-EF87-4050-8BBE-32F74B0CF15A}"/>
              </a:ext>
            </a:extLst>
          </p:cNvPr>
          <p:cNvGrpSpPr/>
          <p:nvPr userDrawn="1"/>
        </p:nvGrpSpPr>
        <p:grpSpPr>
          <a:xfrm>
            <a:off x="0" y="2993948"/>
            <a:ext cx="4438456" cy="100800"/>
            <a:chOff x="0" y="3240138"/>
            <a:chExt cx="4438456"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p:nvPr userDrawn="1"/>
          </p:nvCxnSpPr>
          <p:spPr>
            <a:xfrm>
              <a:off x="0" y="3290538"/>
              <a:ext cx="439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1BBC5D9C-B8FB-455B-9398-36DB21F2765E}"/>
                </a:ext>
              </a:extLst>
            </p:cNvPr>
            <p:cNvSpPr/>
            <p:nvPr userDrawn="1"/>
          </p:nvSpPr>
          <p:spPr>
            <a:xfrm>
              <a:off x="433765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6" name="Θέση κειμένου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rtlCol="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Θέση εικόνας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rtlCol="0" anchor="ctr" anchorCtr="0">
            <a:normAutofit/>
          </a:bodyPr>
          <a:lstStyle>
            <a:lvl1pPr marL="0" indent="0" algn="ctr">
              <a:buNone/>
              <a:defRPr sz="1800"/>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2539969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ημερομηνίας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el-GR" noProof="0" dirty="0"/>
              <a:t>ΗΗ.ΜΜ.20XX</a:t>
            </a:r>
          </a:p>
        </p:txBody>
      </p:sp>
      <p:sp>
        <p:nvSpPr>
          <p:cNvPr id="4" name="Θέση υποσέλιδου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el-GR" noProof="0" dirty="0"/>
              <a:t>ΠΡΟΣΘΗΚΗ ΥΠΟΣΕΛΙΔΟΥ</a:t>
            </a:r>
          </a:p>
        </p:txBody>
      </p:sp>
      <p:sp>
        <p:nvSpPr>
          <p:cNvPr id="5" name="Θέση αριθμού διαφάνειας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el-GR" noProof="0" smtClean="0"/>
              <a:pPr/>
              <a:t>‹#›</a:t>
            </a:fld>
            <a:endParaRPr lang="el-GR" noProof="0" dirty="0"/>
          </a:p>
        </p:txBody>
      </p:sp>
      <p:sp>
        <p:nvSpPr>
          <p:cNvPr id="6" name="Θέση περιεχομένου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Tree>
    <p:extLst>
      <p:ext uri="{BB962C8B-B14F-4D97-AF65-F5344CB8AC3E}">
        <p14:creationId xmlns:p14="http://schemas.microsoft.com/office/powerpoint/2010/main" val="78446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ημερομηνίας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el-GR" noProof="0" dirty="0"/>
              <a:t>ΗΗ.ΜΜ.20XX</a:t>
            </a:r>
          </a:p>
        </p:txBody>
      </p:sp>
      <p:sp>
        <p:nvSpPr>
          <p:cNvPr id="4" name="Θέση υποσέλιδου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el-GR" noProof="0" dirty="0"/>
              <a:t>ΠΡΟΣΘΗΚΗ ΥΠΟΣΕΛΙΔΟΥ</a:t>
            </a:r>
          </a:p>
        </p:txBody>
      </p:sp>
      <p:sp>
        <p:nvSpPr>
          <p:cNvPr id="5" name="Θέση αριθμού διαφάνειας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el-GR" noProof="0" smtClean="0"/>
              <a:pPr/>
              <a:t>‹#›</a:t>
            </a:fld>
            <a:endParaRPr lang="el-GR" noProof="0" dirty="0"/>
          </a:p>
        </p:txBody>
      </p:sp>
      <p:sp>
        <p:nvSpPr>
          <p:cNvPr id="7" name="Θέση περιεχομένου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rtlCol="0">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8" name="Θέση περιεχομένου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rtlCol="0">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Tree>
    <p:extLst>
      <p:ext uri="{BB962C8B-B14F-4D97-AF65-F5344CB8AC3E}">
        <p14:creationId xmlns:p14="http://schemas.microsoft.com/office/powerpoint/2010/main" val="884915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ημερομηνίας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el-GR" noProof="0" dirty="0"/>
              <a:t>ΗΗ.ΜΜ.20XX</a:t>
            </a:r>
          </a:p>
        </p:txBody>
      </p:sp>
      <p:sp>
        <p:nvSpPr>
          <p:cNvPr id="4" name="Θέση υποσέλιδου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el-GR" noProof="0" dirty="0"/>
              <a:t>ΠΡΟΣΘΗΚΗ ΥΠΟΣΕΛΙΔΟΥ</a:t>
            </a:r>
          </a:p>
        </p:txBody>
      </p:sp>
      <p:sp>
        <p:nvSpPr>
          <p:cNvPr id="5" name="Θέση αριθμού διαφάνειας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el-GR" noProof="0" smtClean="0"/>
              <a:pPr/>
              <a:t>‹#›</a:t>
            </a:fld>
            <a:endParaRPr lang="el-GR" noProof="0" dirty="0"/>
          </a:p>
        </p:txBody>
      </p:sp>
      <p:sp>
        <p:nvSpPr>
          <p:cNvPr id="7" name="Θέση κειμένου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rtlCol="0"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8" name="Θέση περιεχομένου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rtlCol="0">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9" name="Θέση κειμένου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rtlCol="0"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10" name="Θέση περιεχομένου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rtlCol="0">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Tree>
    <p:extLst>
      <p:ext uri="{BB962C8B-B14F-4D97-AF65-F5344CB8AC3E}">
        <p14:creationId xmlns:p14="http://schemas.microsoft.com/office/powerpoint/2010/main" val="214080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3" name="Θέση ημερομηνίας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el-GR" noProof="0" dirty="0"/>
              <a:t>ΗΗ.ΜΜ.20XX</a:t>
            </a:r>
          </a:p>
        </p:txBody>
      </p:sp>
      <p:sp>
        <p:nvSpPr>
          <p:cNvPr id="4" name="Θέση υποσέλιδου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el-GR" noProof="0" dirty="0"/>
              <a:t>ΠΡΟΣΘΗΚΗ ΥΠΟΣΕΛΙΔΟΥ</a:t>
            </a:r>
          </a:p>
        </p:txBody>
      </p:sp>
      <p:sp>
        <p:nvSpPr>
          <p:cNvPr id="5" name="Θέση αριθμού διαφάνειας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el-GR" noProof="0" smtClean="0"/>
              <a:pPr/>
              <a:t>‹#›</a:t>
            </a:fld>
            <a:endParaRPr lang="el-GR" noProof="0" dirty="0"/>
          </a:p>
        </p:txBody>
      </p:sp>
      <p:sp>
        <p:nvSpPr>
          <p:cNvPr id="8" name="Τίτλος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9" name="Θέση κειμένου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10" name="Θέση περιεχομένου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rtlCol="0">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Tree>
    <p:extLst>
      <p:ext uri="{BB962C8B-B14F-4D97-AF65-F5344CB8AC3E}">
        <p14:creationId xmlns:p14="http://schemas.microsoft.com/office/powerpoint/2010/main" val="2127999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3" name="Θέση ημερομηνίας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el-GR" noProof="0" dirty="0"/>
              <a:t>ΗΗ.ΜΜ.20XX</a:t>
            </a:r>
          </a:p>
        </p:txBody>
      </p:sp>
      <p:sp>
        <p:nvSpPr>
          <p:cNvPr id="4" name="Θέση υποσέλιδου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el-GR" noProof="0" dirty="0"/>
              <a:t>ΠΡΟΣΘΗΚΗ ΥΠΟΣΕΛΙΔΟΥ</a:t>
            </a:r>
          </a:p>
        </p:txBody>
      </p:sp>
      <p:sp>
        <p:nvSpPr>
          <p:cNvPr id="5" name="Θέση αριθμού διαφάνειας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el-GR" noProof="0" smtClean="0"/>
              <a:pPr/>
              <a:t>‹#›</a:t>
            </a:fld>
            <a:endParaRPr lang="el-GR" noProof="0" dirty="0"/>
          </a:p>
        </p:txBody>
      </p:sp>
      <p:sp>
        <p:nvSpPr>
          <p:cNvPr id="8" name="Τίτλος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9" name="Θέση κειμένου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11" name="Θέση εικόνας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rtlCol="0">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25853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ημερομηνίας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el-GR" noProof="0" dirty="0"/>
              <a:t>ΗΗ.ΜΜ.20XX</a:t>
            </a:r>
          </a:p>
        </p:txBody>
      </p:sp>
      <p:sp>
        <p:nvSpPr>
          <p:cNvPr id="4" name="Θέση υποσέλιδου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el-GR" noProof="0" dirty="0"/>
              <a:t>ΠΡΟΣΘΗΚΗ ΥΠΟΣΕΛΙΔΟΥ</a:t>
            </a:r>
          </a:p>
        </p:txBody>
      </p:sp>
      <p:sp>
        <p:nvSpPr>
          <p:cNvPr id="5" name="Θέση αριθμού διαφάνειας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el-GR" noProof="0" smtClean="0"/>
              <a:pPr/>
              <a:t>‹#›</a:t>
            </a:fld>
            <a:endParaRPr lang="el-GR" noProof="0" dirty="0"/>
          </a:p>
        </p:txBody>
      </p:sp>
    </p:spTree>
    <p:extLst>
      <p:ext uri="{BB962C8B-B14F-4D97-AF65-F5344CB8AC3E}">
        <p14:creationId xmlns:p14="http://schemas.microsoft.com/office/powerpoint/2010/main" val="883991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3" name="Θέση ημερομηνίας 2">
            <a:extLst>
              <a:ext uri="{FF2B5EF4-FFF2-40B4-BE49-F238E27FC236}">
                <a16:creationId xmlns:a16="http://schemas.microsoft.com/office/drawing/2014/main" id="{046047C4-77C4-4E19-8DD7-2ED3165B7637}"/>
              </a:ext>
            </a:extLst>
          </p:cNvPr>
          <p:cNvSpPr>
            <a:spLocks noGrp="1"/>
          </p:cNvSpPr>
          <p:nvPr>
            <p:ph type="dt" sz="half" idx="10"/>
          </p:nvPr>
        </p:nvSpPr>
        <p:spPr/>
        <p:txBody>
          <a:bodyPr rtlCol="0"/>
          <a:lstStyle/>
          <a:p>
            <a:pPr rtl="0"/>
            <a:r>
              <a:rPr lang="el-GR" noProof="0" dirty="0"/>
              <a:t>ΗΗ.ΜΜ.20XX</a:t>
            </a:r>
          </a:p>
        </p:txBody>
      </p:sp>
      <p:sp>
        <p:nvSpPr>
          <p:cNvPr id="4" name="Θέση υποσέλιδου 3">
            <a:extLst>
              <a:ext uri="{FF2B5EF4-FFF2-40B4-BE49-F238E27FC236}">
                <a16:creationId xmlns:a16="http://schemas.microsoft.com/office/drawing/2014/main" id="{D250B5CF-1C4F-4BA2-8E78-5F48C92A9DA1}"/>
              </a:ext>
            </a:extLst>
          </p:cNvPr>
          <p:cNvSpPr>
            <a:spLocks noGrp="1"/>
          </p:cNvSpPr>
          <p:nvPr>
            <p:ph type="ftr" sz="quarter" idx="11"/>
          </p:nvPr>
        </p:nvSpPr>
        <p:spPr/>
        <p:txBody>
          <a:bodyPr rtlCol="0"/>
          <a:lstStyle/>
          <a:p>
            <a:pPr rtl="0"/>
            <a:r>
              <a:rPr lang="el-GR" noProof="0" dirty="0"/>
              <a:t>ΠΡΟΣΘΗΚΗ ΥΠΟΣΕΛΙΔΟΥ</a:t>
            </a:r>
          </a:p>
        </p:txBody>
      </p:sp>
      <p:sp>
        <p:nvSpPr>
          <p:cNvPr id="5" name="Θέση αριθμού διαφάνειας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rtlCol="0"/>
          <a:lstStyle/>
          <a:p>
            <a:pPr rtl="0"/>
            <a:fld id="{8D581BC7-E183-40DB-AC97-C19EA4EB8894}" type="slidenum">
              <a:rPr lang="el-GR" noProof="0" smtClean="0"/>
              <a:pPr/>
              <a:t>‹#›</a:t>
            </a:fld>
            <a:endParaRPr lang="el-GR" noProof="0" dirty="0"/>
          </a:p>
        </p:txBody>
      </p:sp>
    </p:spTree>
    <p:extLst>
      <p:ext uri="{BB962C8B-B14F-4D97-AF65-F5344CB8AC3E}">
        <p14:creationId xmlns:p14="http://schemas.microsoft.com/office/powerpoint/2010/main" val="22317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Τίτλος, διάταξη εικόνας και περιεχομένου">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9" name="Θέση κειμένου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4" name="Θέση κειμένου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Θέση εικόνας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rtlCol="0" anchor="ctr" anchorCtr="0">
            <a:normAutofit/>
          </a:bodyPr>
          <a:lstStyle>
            <a:lvl1pPr marL="0" indent="0" algn="ctr">
              <a:buNone/>
              <a:defRPr sz="1800"/>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12476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ιάταξη τίτλου και περιεχομένου ver 2">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5" name="Ομάδα 14">
            <a:extLst>
              <a:ext uri="{FF2B5EF4-FFF2-40B4-BE49-F238E27FC236}">
                <a16:creationId xmlns:a16="http://schemas.microsoft.com/office/drawing/2014/main" id="{B7317392-EF87-4050-8BBE-32F74B0CF15A}"/>
              </a:ext>
            </a:extLst>
          </p:cNvPr>
          <p:cNvGrpSpPr/>
          <p:nvPr userDrawn="1"/>
        </p:nvGrpSpPr>
        <p:grpSpPr>
          <a:xfrm>
            <a:off x="0" y="3122284"/>
            <a:ext cx="1829708" cy="100800"/>
            <a:chOff x="0" y="3240138"/>
            <a:chExt cx="1829708"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p:nvPr userDrawn="1"/>
          </p:nvCxnSpPr>
          <p:spPr>
            <a:xfrm>
              <a:off x="0" y="3290538"/>
              <a:ext cx="176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1BBC5D9C-B8FB-455B-9398-36DB21F2765E}"/>
                </a:ext>
              </a:extLst>
            </p:cNvPr>
            <p:cNvSpPr/>
            <p:nvPr userDrawn="1"/>
          </p:nvSpPr>
          <p:spPr>
            <a:xfrm>
              <a:off x="172890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Θέση κειμένου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23" name="Θέση εικόνας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rtlCol="0" anchor="ctr" anchorCtr="0">
            <a:normAutofit/>
          </a:bodyPr>
          <a:lstStyle>
            <a:lvl1pPr marL="0" indent="0" algn="ctr">
              <a:buNone/>
              <a:defRPr sz="1800"/>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2310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εικονιδίων">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9" name="Θέση κειμένου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4" name="Θέση κειμένου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4" name="Θέση εικόνας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rtlCol="0" anchor="ctr" anchorCtr="0">
            <a:normAutofit/>
          </a:bodyPr>
          <a:lstStyle>
            <a:lvl1pPr marL="0" indent="0" algn="ctr">
              <a:buNone/>
              <a:defRPr sz="900"/>
            </a:lvl1pPr>
          </a:lstStyle>
          <a:p>
            <a:pPr rtl="0"/>
            <a:r>
              <a:rPr lang="el-GR" noProof="0"/>
              <a:t>Κάντε κλικ στο εικονίδιο για να προσθέσετε εικόνα</a:t>
            </a:r>
            <a:endParaRPr lang="el-GR" noProof="0" dirty="0"/>
          </a:p>
        </p:txBody>
      </p:sp>
      <p:sp>
        <p:nvSpPr>
          <p:cNvPr id="22" name="Θέση κειμένου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rtlCol="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a:t>
            </a:r>
          </a:p>
        </p:txBody>
      </p:sp>
      <p:sp>
        <p:nvSpPr>
          <p:cNvPr id="23" name="Θέση κειμένου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24" name="Θέση εικόνας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rtlCol="0" anchor="ctr" anchorCtr="0">
            <a:normAutofit/>
          </a:bodyPr>
          <a:lstStyle>
            <a:lvl1pPr marL="0" indent="0" algn="ctr">
              <a:buNone/>
              <a:defRPr sz="900"/>
            </a:lvl1pPr>
          </a:lstStyle>
          <a:p>
            <a:pPr rtl="0"/>
            <a:r>
              <a:rPr lang="el-GR" noProof="0"/>
              <a:t>Κάντε κλικ στο εικονίδιο για να προσθέσετε εικόνα</a:t>
            </a:r>
            <a:endParaRPr lang="el-GR" noProof="0" dirty="0"/>
          </a:p>
        </p:txBody>
      </p:sp>
      <p:sp>
        <p:nvSpPr>
          <p:cNvPr id="25" name="Θέση κειμένου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rtlCol="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a:t>
            </a:r>
          </a:p>
        </p:txBody>
      </p:sp>
      <p:sp>
        <p:nvSpPr>
          <p:cNvPr id="26" name="Θέση κειμένου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27" name="Θέση εικόνας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rtlCol="0" anchor="ctr" anchorCtr="0">
            <a:normAutofit/>
          </a:bodyPr>
          <a:lstStyle>
            <a:lvl1pPr marL="0" indent="0" algn="ctr">
              <a:buNone/>
              <a:defRPr sz="900"/>
            </a:lvl1pPr>
          </a:lstStyle>
          <a:p>
            <a:pPr rtl="0"/>
            <a:r>
              <a:rPr lang="el-GR" noProof="0"/>
              <a:t>Κάντε κλικ στο εικονίδιο για να προσθέσετε εικόνα</a:t>
            </a:r>
            <a:endParaRPr lang="el-GR" noProof="0" dirty="0"/>
          </a:p>
        </p:txBody>
      </p:sp>
      <p:sp>
        <p:nvSpPr>
          <p:cNvPr id="28" name="Θέση κειμένου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rtlCol="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a:t>
            </a:r>
          </a:p>
        </p:txBody>
      </p:sp>
      <p:sp>
        <p:nvSpPr>
          <p:cNvPr id="29" name="Θέση κειμένου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0" name="Θέση εικόνας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rtlCol="0" anchor="ctr" anchorCtr="0">
            <a:normAutofit/>
          </a:bodyPr>
          <a:lstStyle>
            <a:lvl1pPr marL="0" indent="0" algn="ctr">
              <a:buNone/>
              <a:defRPr sz="900"/>
            </a:lvl1pPr>
          </a:lstStyle>
          <a:p>
            <a:pPr rtl="0"/>
            <a:r>
              <a:rPr lang="el-GR" noProof="0"/>
              <a:t>Κάντε κλικ στο εικονίδιο για να προσθέσετε εικόνα</a:t>
            </a:r>
            <a:endParaRPr lang="el-GR" noProof="0" dirty="0"/>
          </a:p>
        </p:txBody>
      </p:sp>
      <p:sp>
        <p:nvSpPr>
          <p:cNvPr id="31" name="Θέση κειμένου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rtlCol="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a:t>
            </a:r>
          </a:p>
        </p:txBody>
      </p:sp>
    </p:spTree>
    <p:extLst>
      <p:ext uri="{BB962C8B-B14F-4D97-AF65-F5344CB8AC3E}">
        <p14:creationId xmlns:p14="http://schemas.microsoft.com/office/powerpoint/2010/main" val="33114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αρακολούθηση και διάταξη τίτλου">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rtlCol="0" anchor="b">
            <a:normAutofit/>
          </a:bodyPr>
          <a:lstStyle>
            <a:lvl1pPr>
              <a:defRPr sz="3600"/>
            </a:lvl1pPr>
          </a:lstStyle>
          <a:p>
            <a:pPr rtl="0"/>
            <a:r>
              <a:rPr lang="el-GR" noProof="0" dirty="0"/>
              <a:t>ΚΑΝΤΕ ΚΛΙΚ ΓΙΑ ΕΠΕΞΕΡΓΑΣΙΑ</a:t>
            </a:r>
          </a:p>
        </p:txBody>
      </p:sp>
      <p:sp>
        <p:nvSpPr>
          <p:cNvPr id="3" name="Θέση κειμένου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rtlCol="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Ορθογώνιο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5" name="Ομάδα 14">
            <a:extLst>
              <a:ext uri="{FF2B5EF4-FFF2-40B4-BE49-F238E27FC236}">
                <a16:creationId xmlns:a16="http://schemas.microsoft.com/office/drawing/2014/main" id="{B7317392-EF87-4050-8BBE-32F74B0CF15A}"/>
              </a:ext>
            </a:extLst>
          </p:cNvPr>
          <p:cNvGrpSpPr/>
          <p:nvPr userDrawn="1"/>
        </p:nvGrpSpPr>
        <p:grpSpPr>
          <a:xfrm>
            <a:off x="0" y="2993948"/>
            <a:ext cx="2546884" cy="100800"/>
            <a:chOff x="0" y="3240138"/>
            <a:chExt cx="2546884"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p:nvPr userDrawn="1"/>
          </p:nvCxnSpPr>
          <p:spPr>
            <a:xfrm>
              <a:off x="0" y="3290538"/>
              <a:ext cx="24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1BBC5D9C-B8FB-455B-9398-36DB21F2765E}"/>
                </a:ext>
              </a:extLst>
            </p:cNvPr>
            <p:cNvSpPr/>
            <p:nvPr userDrawn="1"/>
          </p:nvSpPr>
          <p:spPr>
            <a:xfrm>
              <a:off x="2446084"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6" name="Θέση κειμένου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rtlCol="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Θέση εικόνας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2698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Διάταξη περιεχομένου τίτλων και υποτίτλων">
    <p:spTree>
      <p:nvGrpSpPr>
        <p:cNvPr id="1" name=""/>
        <p:cNvGrpSpPr/>
        <p:nvPr/>
      </p:nvGrpSpPr>
      <p:grpSpPr>
        <a:xfrm>
          <a:off x="0" y="0"/>
          <a:ext cx="0" cy="0"/>
          <a:chOff x="0" y="0"/>
          <a:chExt cx="0" cy="0"/>
        </a:xfrm>
      </p:grpSpPr>
      <p:sp>
        <p:nvSpPr>
          <p:cNvPr id="22" name="Θέση εικόνας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rtlCol="0" anchor="ctr" anchorCtr="0">
            <a:normAutofit/>
          </a:bodyPr>
          <a:lstStyle>
            <a:lvl1pPr marL="0" indent="0" algn="ctr">
              <a:buNone/>
              <a:defRPr sz="1800"/>
            </a:lvl1pPr>
          </a:lstStyle>
          <a:p>
            <a:pPr rtl="0"/>
            <a:r>
              <a:rPr lang="el-GR" noProof="0"/>
              <a:t>Κάντε κλικ στο εικονίδιο για να προσθέσετε εικόνα</a:t>
            </a:r>
            <a:endParaRPr lang="el-GR" noProof="0" dirty="0"/>
          </a:p>
        </p:txBody>
      </p:sp>
      <p:sp>
        <p:nvSpPr>
          <p:cNvPr id="7" name="Ορθογώνιο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2" name="Τίτλος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rtlCol="0" anchor="b">
            <a:normAutofit/>
          </a:bodyPr>
          <a:lstStyle>
            <a:lvl1pPr algn="ctr">
              <a:defRPr sz="3600"/>
            </a:lvl1pPr>
          </a:lstStyle>
          <a:p>
            <a:pPr rtl="0"/>
            <a:r>
              <a:rPr lang="el-GR" noProof="0" dirty="0"/>
              <a:t>ΚΑΝΤΕ ΚΛΙΚ ΓΙΑ ΕΠΕΞΕΡΓΑΣΙΑ</a:t>
            </a:r>
          </a:p>
        </p:txBody>
      </p:sp>
      <p:sp>
        <p:nvSpPr>
          <p:cNvPr id="3" name="Θέση κειμένου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rtlCol="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4" name="Θέση ημερομηνίας 3">
            <a:extLst>
              <a:ext uri="{FF2B5EF4-FFF2-40B4-BE49-F238E27FC236}">
                <a16:creationId xmlns:a16="http://schemas.microsoft.com/office/drawing/2014/main" id="{49EFC6D7-3241-401C-A16A-4A7CC2653954}"/>
              </a:ext>
            </a:extLst>
          </p:cNvPr>
          <p:cNvSpPr>
            <a:spLocks noGrp="1"/>
          </p:cNvSpPr>
          <p:nvPr>
            <p:ph type="dt" sz="half" idx="10"/>
          </p:nvPr>
        </p:nvSpPr>
        <p:spPr/>
        <p:txBody>
          <a:bodyPr rtlCol="0"/>
          <a:lstStyle/>
          <a:p>
            <a:pPr rtl="0"/>
            <a:r>
              <a:rPr lang="el-GR" noProof="0" dirty="0"/>
              <a:t>ΗΗ.ΜΜ.20XX</a:t>
            </a:r>
          </a:p>
        </p:txBody>
      </p:sp>
      <p:sp>
        <p:nvSpPr>
          <p:cNvPr id="5" name="Θέση υποσέλιδου 4">
            <a:extLst>
              <a:ext uri="{FF2B5EF4-FFF2-40B4-BE49-F238E27FC236}">
                <a16:creationId xmlns:a16="http://schemas.microsoft.com/office/drawing/2014/main" id="{F345D6DC-ABA5-4D00-9CD3-92FFDD1FA2DC}"/>
              </a:ext>
            </a:extLst>
          </p:cNvPr>
          <p:cNvSpPr>
            <a:spLocks noGrp="1"/>
          </p:cNvSpPr>
          <p:nvPr>
            <p:ph type="ftr" sz="quarter" idx="11"/>
          </p:nvPr>
        </p:nvSpPr>
        <p:spPr/>
        <p:txBody>
          <a:bodyPr rtlCol="0"/>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11" name="Θέση εικόνας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sp>
        <p:nvSpPr>
          <p:cNvPr id="17" name="Έλλειψη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8" name="Ευθεία γραμμή σύνδεσης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Έλλειψη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20" name="Ευθεία γραμμή σύνδεσης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Ομάδα 8">
            <a:extLst>
              <a:ext uri="{FF2B5EF4-FFF2-40B4-BE49-F238E27FC236}">
                <a16:creationId xmlns:a16="http://schemas.microsoft.com/office/drawing/2014/main" id="{78842051-6173-4CC2-8C4A-8AE31FE7BA54}"/>
              </a:ext>
            </a:extLst>
          </p:cNvPr>
          <p:cNvGrpSpPr/>
          <p:nvPr userDrawn="1"/>
        </p:nvGrpSpPr>
        <p:grpSpPr>
          <a:xfrm>
            <a:off x="4711041" y="1373283"/>
            <a:ext cx="2750042" cy="100800"/>
            <a:chOff x="2746062" y="1373283"/>
            <a:chExt cx="2750042" cy="100800"/>
          </a:xfrm>
        </p:grpSpPr>
        <p:grpSp>
          <p:nvGrpSpPr>
            <p:cNvPr id="15" name="Ομάδα 14">
              <a:extLst>
                <a:ext uri="{FF2B5EF4-FFF2-40B4-BE49-F238E27FC236}">
                  <a16:creationId xmlns:a16="http://schemas.microsoft.com/office/drawing/2014/main" id="{B7317392-EF87-4050-8BBE-32F74B0CF15A}"/>
                </a:ext>
              </a:extLst>
            </p:cNvPr>
            <p:cNvGrpSpPr/>
            <p:nvPr userDrawn="1"/>
          </p:nvGrpSpPr>
          <p:grpSpPr>
            <a:xfrm>
              <a:off x="2790887" y="1373283"/>
              <a:ext cx="2705217" cy="100800"/>
              <a:chOff x="-358591" y="3237441"/>
              <a:chExt cx="2705217" cy="100800"/>
            </a:xfrm>
          </p:grpSpPr>
          <p:cxnSp>
            <p:nvCxnSpPr>
              <p:cNvPr id="13" name="Ευθεία γραμμή σύνδεσης 12">
                <a:extLst>
                  <a:ext uri="{FF2B5EF4-FFF2-40B4-BE49-F238E27FC236}">
                    <a16:creationId xmlns:a16="http://schemas.microsoft.com/office/drawing/2014/main" id="{785A4134-866D-4143-AC1E-8A2FFDB49855}"/>
                  </a:ext>
                </a:extLst>
              </p:cNvPr>
              <p:cNvCxnSpPr/>
              <p:nvPr userDrawn="1"/>
            </p:nvCxnSpPr>
            <p:spPr>
              <a:xfrm>
                <a:off x="-358591" y="3290538"/>
                <a:ext cx="26352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Έλλειψη 13">
                <a:extLst>
                  <a:ext uri="{FF2B5EF4-FFF2-40B4-BE49-F238E27FC236}">
                    <a16:creationId xmlns:a16="http://schemas.microsoft.com/office/drawing/2014/main" id="{1BBC5D9C-B8FB-455B-9398-36DB21F2765E}"/>
                  </a:ext>
                </a:extLst>
              </p:cNvPr>
              <p:cNvSpPr/>
              <p:nvPr userDrawn="1"/>
            </p:nvSpPr>
            <p:spPr>
              <a:xfrm>
                <a:off x="2245826"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21" name="Έλλειψη 20">
              <a:extLst>
                <a:ext uri="{FF2B5EF4-FFF2-40B4-BE49-F238E27FC236}">
                  <a16:creationId xmlns:a16="http://schemas.microsoft.com/office/drawing/2014/main" id="{5D1C3636-C306-4492-8D46-194288459CAF}"/>
                </a:ext>
              </a:extLst>
            </p:cNvPr>
            <p:cNvSpPr/>
            <p:nvPr userDrawn="1"/>
          </p:nvSpPr>
          <p:spPr>
            <a:xfrm>
              <a:off x="2746062"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Tree>
    <p:extLst>
      <p:ext uri="{BB962C8B-B14F-4D97-AF65-F5344CB8AC3E}">
        <p14:creationId xmlns:p14="http://schemas.microsoft.com/office/powerpoint/2010/main" val="32350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Διάταξη τριών περιεχομένων">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l-GR" noProof="0" dirty="0"/>
          </a:p>
        </p:txBody>
      </p:sp>
      <p:sp>
        <p:nvSpPr>
          <p:cNvPr id="5" name="Θέση ημερομηνίας 4">
            <a:extLst>
              <a:ext uri="{FF2B5EF4-FFF2-40B4-BE49-F238E27FC236}">
                <a16:creationId xmlns:a16="http://schemas.microsoft.com/office/drawing/2014/main" id="{2D9775F3-A041-479A-8038-652B7D9C72E9}"/>
              </a:ext>
            </a:extLst>
          </p:cNvPr>
          <p:cNvSpPr>
            <a:spLocks noGrp="1"/>
          </p:cNvSpPr>
          <p:nvPr>
            <p:ph type="dt" sz="half" idx="10"/>
          </p:nvPr>
        </p:nvSpPr>
        <p:spPr/>
        <p:txBody>
          <a:bodyPr rtlCol="0"/>
          <a:lstStyle/>
          <a:p>
            <a:pPr rtl="0"/>
            <a:r>
              <a:rPr lang="el-GR" noProof="0" dirty="0"/>
              <a:t>ΗΗ.ΜΜ.20XX</a:t>
            </a:r>
          </a:p>
        </p:txBody>
      </p:sp>
      <p:sp>
        <p:nvSpPr>
          <p:cNvPr id="6" name="Θέση υποσέλιδου 5">
            <a:extLst>
              <a:ext uri="{FF2B5EF4-FFF2-40B4-BE49-F238E27FC236}">
                <a16:creationId xmlns:a16="http://schemas.microsoft.com/office/drawing/2014/main" id="{29BEDD04-BE4E-4B91-B13E-0C4FB3E1658F}"/>
              </a:ext>
            </a:extLst>
          </p:cNvPr>
          <p:cNvSpPr>
            <a:spLocks noGrp="1"/>
          </p:cNvSpPr>
          <p:nvPr>
            <p:ph type="ftr" sz="quarter" idx="11"/>
          </p:nvPr>
        </p:nvSpPr>
        <p:spPr/>
        <p:txBody>
          <a:bodyPr rtlCol="0"/>
          <a:lstStyle/>
          <a:p>
            <a:pPr rtl="0"/>
            <a:r>
              <a:rPr lang="el-GR" noProof="0" dirty="0"/>
              <a:t>ΠΡΟΣΘΗΚΗ ΥΠΟΣΕΛΙΔΟΥ</a:t>
            </a:r>
          </a:p>
        </p:txBody>
      </p:sp>
      <p:sp>
        <p:nvSpPr>
          <p:cNvPr id="7" name="Θέση αριθμού διαφάνειας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rtlCol="0"/>
          <a:lstStyle/>
          <a:p>
            <a:pPr rtl="0"/>
            <a:fld id="{8D581BC7-E183-40DB-AC97-C19EA4EB8894}" type="slidenum">
              <a:rPr lang="el-GR" noProof="0" smtClean="0"/>
              <a:t>‹#›</a:t>
            </a:fld>
            <a:endParaRPr lang="el-GR" noProof="0" dirty="0"/>
          </a:p>
        </p:txBody>
      </p:sp>
      <p:sp>
        <p:nvSpPr>
          <p:cNvPr id="8" name="Τίτλος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rtlCol="0" anchor="b">
            <a:normAutofit/>
          </a:bodyPr>
          <a:lstStyle>
            <a:lvl1pPr algn="r">
              <a:defRPr sz="3600"/>
            </a:lvl1pPr>
          </a:lstStyle>
          <a:p>
            <a:pPr rtl="0"/>
            <a:r>
              <a:rPr lang="el-GR" noProof="0"/>
              <a:t>Κάντε κλικ για να επεξεργαστείτε τον τίτλο υποδείγματος</a:t>
            </a:r>
            <a:endParaRPr lang="el-GR" noProof="0" dirty="0"/>
          </a:p>
        </p:txBody>
      </p:sp>
      <p:sp>
        <p:nvSpPr>
          <p:cNvPr id="9" name="Θέση κειμένου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rtlCol="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ΤΟΥ ΣΤΥΛ ΤΙΤΛΟΥ ΥΠΟΔΕΙΓΜΑΤΟΣ</a:t>
            </a:r>
          </a:p>
        </p:txBody>
      </p:sp>
      <p:sp>
        <p:nvSpPr>
          <p:cNvPr id="10" name="Θέση εικόνας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rtlCol="0" anchor="ctr" anchorCtr="0">
            <a:normAutofit/>
          </a:bodyPr>
          <a:lstStyle>
            <a:lvl1pPr marL="0" indent="0" algn="ctr">
              <a:buNone/>
              <a:defRPr sz="1200"/>
            </a:lvl1pPr>
          </a:lstStyle>
          <a:p>
            <a:pPr rtl="0"/>
            <a:r>
              <a:rPr lang="el-GR" noProof="0"/>
              <a:t>Κάντε κλικ στο εικονίδιο για να προσθέσετε εικόνα</a:t>
            </a:r>
            <a:endParaRPr lang="el-GR" noProof="0" dirty="0"/>
          </a:p>
        </p:txBody>
      </p:sp>
      <p:grpSp>
        <p:nvGrpSpPr>
          <p:cNvPr id="11" name="Ομάδα 10">
            <a:extLst>
              <a:ext uri="{FF2B5EF4-FFF2-40B4-BE49-F238E27FC236}">
                <a16:creationId xmlns:a16="http://schemas.microsoft.com/office/drawing/2014/main" id="{59E4D57E-4989-4939-A31F-637543FAB606}"/>
              </a:ext>
            </a:extLst>
          </p:cNvPr>
          <p:cNvGrpSpPr/>
          <p:nvPr userDrawn="1"/>
        </p:nvGrpSpPr>
        <p:grpSpPr>
          <a:xfrm flipH="1">
            <a:off x="5969006" y="1375202"/>
            <a:ext cx="6211705" cy="100800"/>
            <a:chOff x="311688" y="3240138"/>
            <a:chExt cx="3878365" cy="100800"/>
          </a:xfrm>
        </p:grpSpPr>
        <p:cxnSp>
          <p:nvCxnSpPr>
            <p:cNvPr id="12" name="Ευθεία γραμμή σύνδεσης 11">
              <a:extLst>
                <a:ext uri="{FF2B5EF4-FFF2-40B4-BE49-F238E27FC236}">
                  <a16:creationId xmlns:a16="http://schemas.microsoft.com/office/drawing/2014/main" id="{370B72A7-B625-48B8-88E6-BCE2A4DD531E}"/>
                </a:ext>
              </a:extLst>
            </p:cNvPr>
            <p:cNvCxnSpPr>
              <a:cxnSpLocks/>
            </p:cNvCxnSpPr>
            <p:nvPr userDrawn="1"/>
          </p:nvCxnSpPr>
          <p:spPr>
            <a:xfrm>
              <a:off x="311688" y="3290538"/>
              <a:ext cx="385032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Έλλειψη 12">
              <a:extLst>
                <a:ext uri="{FF2B5EF4-FFF2-40B4-BE49-F238E27FC236}">
                  <a16:creationId xmlns:a16="http://schemas.microsoft.com/office/drawing/2014/main" id="{01ED729F-F8A5-4244-9776-4935C260F11F}"/>
                </a:ext>
              </a:extLst>
            </p:cNvPr>
            <p:cNvSpPr/>
            <p:nvPr userDrawn="1"/>
          </p:nvSpPr>
          <p:spPr>
            <a:xfrm>
              <a:off x="412432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l-GR" noProof="0" dirty="0"/>
            </a:p>
          </p:txBody>
        </p:sp>
      </p:grpSp>
      <p:sp>
        <p:nvSpPr>
          <p:cNvPr id="14" name="Θέση κειμένου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cxnSp>
        <p:nvCxnSpPr>
          <p:cNvPr id="17" name="Ευθεία γραμμή σύνδεσης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Έλλειψη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9" name="Ευθεία γραμμή σύνδεσης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Έλλειψη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Θέση κειμένου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16" name="Θέση κειμένου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1</a:t>
            </a:r>
          </a:p>
        </p:txBody>
      </p:sp>
      <p:sp>
        <p:nvSpPr>
          <p:cNvPr id="34" name="Θέση κειμένου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5" name="Θέση κειμένου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2</a:t>
            </a:r>
          </a:p>
        </p:txBody>
      </p:sp>
      <p:sp>
        <p:nvSpPr>
          <p:cNvPr id="36" name="Θέση κειμένου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7" name="Θέση κειμένου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rtlCol="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sp>
        <p:nvSpPr>
          <p:cNvPr id="38" name="Θέση κειμένου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rtlCol="0" anchor="ctr" anchorCtr="0">
            <a:noAutofit/>
          </a:bodyPr>
          <a:lstStyle>
            <a:lvl1pPr marL="0" indent="0" algn="ctr">
              <a:buNone/>
              <a:defRPr sz="7000" b="1">
                <a:ln w="6350">
                  <a:solidFill>
                    <a:schemeClr val="tx1"/>
                  </a:solidFill>
                </a:ln>
                <a:noFill/>
                <a:latin typeface="+mj-lt"/>
              </a:defRPr>
            </a:lvl1pPr>
          </a:lstStyle>
          <a:p>
            <a:pPr lvl="0" rtl="0"/>
            <a:r>
              <a:rPr lang="el-GR" noProof="0" dirty="0"/>
              <a:t>3</a:t>
            </a:r>
          </a:p>
        </p:txBody>
      </p:sp>
      <p:sp>
        <p:nvSpPr>
          <p:cNvPr id="39" name="Θέση κειμένου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rtlCol="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dirty="0"/>
              <a:t>Επεξεργασία στυλ κειμένου υποδείγματος</a:t>
            </a:r>
          </a:p>
        </p:txBody>
      </p:sp>
      <p:cxnSp>
        <p:nvCxnSpPr>
          <p:cNvPr id="21" name="Ευθεία γραμμή σύνδεσης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l-GR" noProof="0" dirty="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ημερομηνίας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pPr rtl="0"/>
            <a:r>
              <a:rPr lang="el-GR" noProof="0" dirty="0"/>
              <a:t>ΗΗ.ΜΜ.20XX</a:t>
            </a:r>
          </a:p>
        </p:txBody>
      </p:sp>
      <p:sp>
        <p:nvSpPr>
          <p:cNvPr id="5" name="Θέση υποσέλιδου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pPr rtl="0"/>
            <a:fld id="{8D581BC7-E183-40DB-AC97-C19EA4EB8894}" type="slidenum">
              <a:rPr lang="el-GR" noProof="0" smtClean="0"/>
              <a:pPr/>
              <a:t>‹#›</a:t>
            </a:fld>
            <a:endParaRPr lang="el-GR" noProof="0" dirty="0"/>
          </a:p>
        </p:txBody>
      </p:sp>
      <p:sp>
        <p:nvSpPr>
          <p:cNvPr id="7" name="Έλλειψη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0" name="Ευθεία γραμμή σύνδεσης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Έλλειψη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cxnSp>
        <p:nvCxnSpPr>
          <p:cNvPr id="13" name="Ευθεία γραμμή σύνδεσης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90" r:id="rId33"/>
    <p:sldLayoutId id="2147483691" r:id="rId34"/>
    <p:sldLayoutId id="2147483688" r:id="rId35"/>
    <p:sldLayoutId id="2147483689" r:id="rId36"/>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hyperlink" Target="https://el.wikipedia.org/wiki/%CE%91%CF%86%CE%B3%CE%B1%CE%BD%CE%B9%CF%83%CF%84%CE%AC%CE%BD" TargetMode="Externa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εικόνας 7">
            <a:extLst>
              <a:ext uri="{FF2B5EF4-FFF2-40B4-BE49-F238E27FC236}">
                <a16:creationId xmlns:a16="http://schemas.microsoft.com/office/drawing/2014/main" id="{5AC8404E-7DF1-4D08-B34F-2D19B5819250}"/>
              </a:ext>
            </a:extLst>
          </p:cNvPr>
          <p:cNvPicPr>
            <a:picLocks noGrp="1" noChangeAspect="1"/>
          </p:cNvPicPr>
          <p:nvPr>
            <p:ph type="pic" sz="quarter" idx="13"/>
          </p:nvPr>
        </p:nvPicPr>
        <p:blipFill>
          <a:blip r:embed="rId3"/>
          <a:srcRect t="11635" b="11635"/>
          <a:stretch>
            <a:fillRect/>
          </a:stretch>
        </p:blipFill>
        <p:spPr>
          <a:xfrm>
            <a:off x="0" y="0"/>
            <a:ext cx="12192000" cy="4419600"/>
          </a:xfrm>
        </p:spPr>
      </p:pic>
      <p:sp>
        <p:nvSpPr>
          <p:cNvPr id="5" name="Υπότιτλος 4">
            <a:extLst>
              <a:ext uri="{FF2B5EF4-FFF2-40B4-BE49-F238E27FC236}">
                <a16:creationId xmlns:a16="http://schemas.microsoft.com/office/drawing/2014/main" id="{F40A11AA-C85D-4AF4-92B2-0F4E36F4EC91}"/>
              </a:ext>
            </a:extLst>
          </p:cNvPr>
          <p:cNvSpPr>
            <a:spLocks noGrp="1"/>
          </p:cNvSpPr>
          <p:nvPr>
            <p:ph type="subTitle" idx="1"/>
          </p:nvPr>
        </p:nvSpPr>
        <p:spPr>
          <a:xfrm>
            <a:off x="1927412" y="4132729"/>
            <a:ext cx="7951694" cy="860613"/>
          </a:xfrm>
          <a:solidFill>
            <a:schemeClr val="accent5">
              <a:lumMod val="75000"/>
            </a:schemeClr>
          </a:solidFill>
        </p:spPr>
        <p:txBody>
          <a:bodyPr rtlCol="0">
            <a:normAutofit/>
          </a:bodyPr>
          <a:lstStyle/>
          <a:p>
            <a:pPr rtl="0"/>
            <a:r>
              <a:rPr lang="el-GR" dirty="0">
                <a:solidFill>
                  <a:schemeClr val="bg2"/>
                </a:solidFill>
                <a:latin typeface="+mj-lt"/>
              </a:rPr>
              <a:t>ΑΝΘΡΩΠΙΝΑ ΔΙΚΑΙΩΜΑΤΑ ΣΤΟ ΑΦΓΑΝΙΣΤΑΝ : ΜΙΑ ΔΙΑΡΚΗΣ ΠΑΛΗ ΓΙΑ ΤΗΝ ΕΛΕΥΘΕΡΙΑ</a:t>
            </a:r>
          </a:p>
        </p:txBody>
      </p:sp>
      <p:sp>
        <p:nvSpPr>
          <p:cNvPr id="9" name="TextBox 8">
            <a:extLst>
              <a:ext uri="{FF2B5EF4-FFF2-40B4-BE49-F238E27FC236}">
                <a16:creationId xmlns:a16="http://schemas.microsoft.com/office/drawing/2014/main" id="{2D9C3695-76E8-4053-9DFE-C831AAE10E2A}"/>
              </a:ext>
            </a:extLst>
          </p:cNvPr>
          <p:cNvSpPr txBox="1"/>
          <p:nvPr/>
        </p:nvSpPr>
        <p:spPr>
          <a:xfrm>
            <a:off x="5004621" y="5397932"/>
            <a:ext cx="2802193" cy="1015663"/>
          </a:xfrm>
          <a:prstGeom prst="rect">
            <a:avLst/>
          </a:prstGeom>
          <a:noFill/>
        </p:spPr>
        <p:txBody>
          <a:bodyPr wrap="square" rtlCol="0">
            <a:spAutoFit/>
          </a:bodyPr>
          <a:lstStyle/>
          <a:p>
            <a:r>
              <a:rPr lang="el-GR" sz="2000" dirty="0">
                <a:solidFill>
                  <a:schemeClr val="bg2"/>
                </a:solidFill>
                <a:latin typeface="+mj-lt"/>
              </a:rPr>
              <a:t>ΜΠΟΥΓΙΟΥΚΟΥ ΑΝΘΗ</a:t>
            </a:r>
          </a:p>
          <a:p>
            <a:r>
              <a:rPr lang="el-GR" sz="2000" dirty="0">
                <a:solidFill>
                  <a:schemeClr val="bg2"/>
                </a:solidFill>
                <a:latin typeface="+mj-lt"/>
              </a:rPr>
              <a:t>ΤΡΙΟΥΛΙΔΗ ΒΕΡΟΝΙΚΗ</a:t>
            </a:r>
          </a:p>
          <a:p>
            <a:r>
              <a:rPr lang="el-GR" sz="2000" dirty="0">
                <a:solidFill>
                  <a:schemeClr val="bg2"/>
                </a:solidFill>
                <a:latin typeface="+mj-lt"/>
              </a:rPr>
              <a:t>ΠΑΤΡΑΜΑΝΗ ΜΑΡΙΝΑ</a:t>
            </a:r>
          </a:p>
        </p:txBody>
      </p:sp>
    </p:spTree>
    <p:extLst>
      <p:ext uri="{BB962C8B-B14F-4D97-AF65-F5344CB8AC3E}">
        <p14:creationId xmlns:p14="http://schemas.microsoft.com/office/powerpoint/2010/main" val="21040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7D76AE8-8FCF-4494-8D49-CCB7B6F763C8}"/>
              </a:ext>
            </a:extLst>
          </p:cNvPr>
          <p:cNvSpPr>
            <a:spLocks noGrp="1"/>
          </p:cNvSpPr>
          <p:nvPr>
            <p:ph type="sldNum" sz="quarter" idx="12"/>
          </p:nvPr>
        </p:nvSpPr>
        <p:spPr/>
        <p:txBody>
          <a:bodyPr/>
          <a:lstStyle/>
          <a:p>
            <a:pPr rtl="0"/>
            <a:fld id="{8D581BC7-E183-40DB-AC97-C19EA4EB8894}" type="slidenum">
              <a:rPr lang="el-GR" noProof="0" smtClean="0"/>
              <a:pPr rtl="0"/>
              <a:t>10</a:t>
            </a:fld>
            <a:endParaRPr lang="el-GR" noProof="0" dirty="0"/>
          </a:p>
        </p:txBody>
      </p:sp>
      <p:sp>
        <p:nvSpPr>
          <p:cNvPr id="6" name="TextBox 5">
            <a:extLst>
              <a:ext uri="{FF2B5EF4-FFF2-40B4-BE49-F238E27FC236}">
                <a16:creationId xmlns:a16="http://schemas.microsoft.com/office/drawing/2014/main" id="{F23FD81B-5DBD-44D1-A62D-20DFE76BF6F8}"/>
              </a:ext>
            </a:extLst>
          </p:cNvPr>
          <p:cNvSpPr txBox="1"/>
          <p:nvPr/>
        </p:nvSpPr>
        <p:spPr>
          <a:xfrm>
            <a:off x="955889" y="824915"/>
            <a:ext cx="9712111" cy="523220"/>
          </a:xfrm>
          <a:prstGeom prst="rect">
            <a:avLst/>
          </a:prstGeom>
          <a:noFill/>
        </p:spPr>
        <p:txBody>
          <a:bodyPr wrap="square" rtlCol="0">
            <a:spAutoFit/>
          </a:bodyPr>
          <a:lstStyle/>
          <a:p>
            <a:r>
              <a:rPr lang="el-GR" sz="2800" b="1" u="sng" dirty="0"/>
              <a:t>Χαμένες Ελευθερίες: Η καθημερινή καταπίεση των γυναικών </a:t>
            </a:r>
          </a:p>
        </p:txBody>
      </p:sp>
      <p:sp>
        <p:nvSpPr>
          <p:cNvPr id="2" name="TextBox 1">
            <a:extLst>
              <a:ext uri="{FF2B5EF4-FFF2-40B4-BE49-F238E27FC236}">
                <a16:creationId xmlns:a16="http://schemas.microsoft.com/office/drawing/2014/main" id="{BF5EF8B2-7B91-1B49-4AC4-D03933DDA1A0}"/>
              </a:ext>
            </a:extLst>
          </p:cNvPr>
          <p:cNvSpPr txBox="1"/>
          <p:nvPr/>
        </p:nvSpPr>
        <p:spPr>
          <a:xfrm>
            <a:off x="778643" y="1602658"/>
            <a:ext cx="10280223" cy="5167568"/>
          </a:xfrm>
          <a:prstGeom prst="rect">
            <a:avLst/>
          </a:prstGeom>
          <a:noFill/>
        </p:spPr>
        <p:txBody>
          <a:bodyPr wrap="square" rtlCol="0">
            <a:spAutoFit/>
          </a:bodyPr>
          <a:lstStyle/>
          <a:p>
            <a:pPr algn="just"/>
            <a:r>
              <a:rPr lang="el-GR" sz="2000" dirty="0">
                <a:solidFill>
                  <a:schemeClr val="bg2"/>
                </a:solidFill>
                <a:latin typeface="+mj-lt"/>
              </a:rPr>
              <a:t>Η κατάσταση των δικαιωμάτων των γυναικών στο Αφγανιστάν έχει επιδεινωθεί δραματικά μετά την επιστροφή των Ταλιμπάν στην εξουσία το </a:t>
            </a:r>
            <a:r>
              <a:rPr lang="el-GR" sz="2000" b="1" dirty="0">
                <a:solidFill>
                  <a:schemeClr val="bg2"/>
                </a:solidFill>
                <a:latin typeface="+mj-lt"/>
              </a:rPr>
              <a:t>2021.</a:t>
            </a:r>
            <a:r>
              <a:rPr lang="el-GR" sz="2000" dirty="0">
                <a:solidFill>
                  <a:schemeClr val="bg2"/>
                </a:solidFill>
                <a:latin typeface="+mj-lt"/>
              </a:rPr>
              <a:t> Οι περιορισμοί και οι απαγορεύσεις που έχουν επιβληθεί στις γυναίκες και τα κορίτσια είναι πρωτοφανείς σε παγκόσμιο επίπεδο και αποτελούν σοβαρή απειλή για τις πολυάριθμες κατακτήσεις των αφγανών γυναικών τις τελευταίες δύο δεκαετίες.</a:t>
            </a:r>
          </a:p>
          <a:p>
            <a:pPr algn="just"/>
            <a:r>
              <a:rPr lang="el-GR" sz="2000" dirty="0">
                <a:solidFill>
                  <a:schemeClr val="bg2"/>
                </a:solidFill>
                <a:latin typeface="+mj-lt"/>
              </a:rPr>
              <a:t>Οι Ταλιμπάν έχουν εκδώσει </a:t>
            </a:r>
            <a:r>
              <a:rPr lang="el-GR" sz="2000" b="1" dirty="0">
                <a:solidFill>
                  <a:schemeClr val="bg2"/>
                </a:solidFill>
                <a:latin typeface="+mj-lt"/>
              </a:rPr>
              <a:t>πάνω από 70 διατάγματα</a:t>
            </a:r>
            <a:r>
              <a:rPr lang="el-GR" sz="2000" dirty="0">
                <a:solidFill>
                  <a:schemeClr val="bg2"/>
                </a:solidFill>
                <a:latin typeface="+mj-lt"/>
              </a:rPr>
              <a:t> με πολλούς περιορισμούς ή απαγορεύσεις που αφορούν τομείς όπως:</a:t>
            </a:r>
            <a:r>
              <a:rPr lang="en-US" sz="2000" dirty="0">
                <a:solidFill>
                  <a:schemeClr val="bg2"/>
                </a:solidFill>
                <a:latin typeface="+mj-lt"/>
              </a:rPr>
              <a:t> </a:t>
            </a:r>
          </a:p>
          <a:p>
            <a:pPr algn="just">
              <a:lnSpc>
                <a:spcPct val="107000"/>
              </a:lnSpc>
              <a:spcAft>
                <a:spcPts val="800"/>
              </a:spcAft>
            </a:pPr>
            <a:r>
              <a:rPr lang="el-GR" sz="2000" b="1" u="sng" dirty="0">
                <a:solidFill>
                  <a:schemeClr val="bg2"/>
                </a:solidFill>
                <a:latin typeface="+mj-lt"/>
              </a:rPr>
              <a:t>Η εκπαίδευση</a:t>
            </a:r>
            <a:r>
              <a:rPr lang="el-GR" sz="2000" dirty="0">
                <a:solidFill>
                  <a:schemeClr val="bg2"/>
                </a:solidFill>
                <a:latin typeface="+mj-lt"/>
              </a:rPr>
              <a:t>: Απαγορεύεται η φοίτηση των κοριτσιών σε σχολεία δευτεροβάθμιας εκπαίδευσης, ενώ η πρόσβαση των γυναικών στην τριτοβάθμια εκπαίδευση και η συμμετοχή σε πανεπιστημιακά ιδρύματα έχει απαγορευτεί από τον Δεκέμβριο του 2022.</a:t>
            </a:r>
          </a:p>
          <a:p>
            <a:pPr algn="just">
              <a:lnSpc>
                <a:spcPct val="107000"/>
              </a:lnSpc>
              <a:spcAft>
                <a:spcPts val="800"/>
              </a:spcAft>
            </a:pPr>
            <a:r>
              <a:rPr lang="el-GR" sz="2000" b="1" u="sng" dirty="0">
                <a:solidFill>
                  <a:schemeClr val="bg2"/>
                </a:solidFill>
                <a:latin typeface="+mj-lt"/>
              </a:rPr>
              <a:t>Η ενδυμασία και η δημόσια εμφάνιση</a:t>
            </a:r>
            <a:r>
              <a:rPr lang="el-GR" sz="2000" dirty="0">
                <a:solidFill>
                  <a:schemeClr val="bg2"/>
                </a:solidFill>
                <a:latin typeface="+mj-lt"/>
              </a:rPr>
              <a:t>: Οι γυναίκες υποχρεούνται να καλύπτουν πλήρως το σώμα και το πρόσωπό τους σε δημόσιους χώρους, ενώ οι ενδυματολογικοί κανόνες είναι αυστηροί και περιοριστικοί.</a:t>
            </a:r>
          </a:p>
          <a:p>
            <a:pPr algn="just">
              <a:lnSpc>
                <a:spcPct val="107000"/>
              </a:lnSpc>
              <a:spcAft>
                <a:spcPts val="800"/>
              </a:spcAft>
            </a:pPr>
            <a:r>
              <a:rPr lang="el-GR" sz="2000" kern="100" dirty="0">
                <a:solidFill>
                  <a:schemeClr val="bg2"/>
                </a:solidFill>
                <a:effectLst/>
                <a:latin typeface="+mj-lt"/>
                <a:ea typeface="Calibri" panose="020F0502020204030204" pitchFamily="34" charset="0"/>
                <a:cs typeface="Times New Roman" panose="02020603050405020304" pitchFamily="18" charset="0"/>
              </a:rPr>
              <a:t> </a:t>
            </a:r>
          </a:p>
          <a:p>
            <a:pPr algn="just"/>
            <a:endParaRPr lang="el-GR" sz="2000" dirty="0">
              <a:solidFill>
                <a:schemeClr val="bg2"/>
              </a:solidFill>
              <a:latin typeface="+mj-lt"/>
            </a:endParaRPr>
          </a:p>
        </p:txBody>
      </p:sp>
    </p:spTree>
    <p:extLst>
      <p:ext uri="{BB962C8B-B14F-4D97-AF65-F5344CB8AC3E}">
        <p14:creationId xmlns:p14="http://schemas.microsoft.com/office/powerpoint/2010/main" val="185207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48926E6-927D-4957-9599-01A31070DADD}"/>
              </a:ext>
            </a:extLst>
          </p:cNvPr>
          <p:cNvSpPr>
            <a:spLocks noGrp="1"/>
          </p:cNvSpPr>
          <p:nvPr>
            <p:ph type="sldNum" sz="quarter" idx="12"/>
          </p:nvPr>
        </p:nvSpPr>
        <p:spPr/>
        <p:txBody>
          <a:bodyPr/>
          <a:lstStyle/>
          <a:p>
            <a:pPr rtl="0"/>
            <a:fld id="{8D581BC7-E183-40DB-AC97-C19EA4EB8894}" type="slidenum">
              <a:rPr lang="el-GR" noProof="0" smtClean="0"/>
              <a:pPr rtl="0"/>
              <a:t>11</a:t>
            </a:fld>
            <a:endParaRPr lang="el-GR" noProof="0" dirty="0"/>
          </a:p>
        </p:txBody>
      </p:sp>
      <p:sp>
        <p:nvSpPr>
          <p:cNvPr id="6" name="TextBox 5">
            <a:extLst>
              <a:ext uri="{FF2B5EF4-FFF2-40B4-BE49-F238E27FC236}">
                <a16:creationId xmlns:a16="http://schemas.microsoft.com/office/drawing/2014/main" id="{23D1117F-AC2F-4B34-A237-A255FA23210E}"/>
              </a:ext>
            </a:extLst>
          </p:cNvPr>
          <p:cNvSpPr txBox="1"/>
          <p:nvPr/>
        </p:nvSpPr>
        <p:spPr>
          <a:xfrm>
            <a:off x="895683" y="906907"/>
            <a:ext cx="10400634" cy="8094524"/>
          </a:xfrm>
          <a:prstGeom prst="rect">
            <a:avLst/>
          </a:prstGeom>
          <a:noFill/>
        </p:spPr>
        <p:txBody>
          <a:bodyPr wrap="square" rtlCol="0">
            <a:spAutoFit/>
          </a:bodyPr>
          <a:lstStyle/>
          <a:p>
            <a:pPr algn="just"/>
            <a:r>
              <a:rPr lang="el-GR" sz="2000" b="1" u="sng" dirty="0">
                <a:solidFill>
                  <a:schemeClr val="bg2"/>
                </a:solidFill>
                <a:latin typeface="+mj-lt"/>
              </a:rPr>
              <a:t>Η εργασία και η κοινωνική συμμετοχή: </a:t>
            </a:r>
            <a:r>
              <a:rPr lang="el-GR" sz="2000" dirty="0">
                <a:solidFill>
                  <a:schemeClr val="bg2"/>
                </a:solidFill>
                <a:latin typeface="+mj-lt"/>
              </a:rPr>
              <a:t>Οι γυναίκες δεν επιτρέπεται να εργάζονται σε ΜΚΟ, ενώ έχει περιοριστεί η δυνατότητά τους να συμμετέχουν σε όλους τομείς της εργασιακής αγοράς.</a:t>
            </a:r>
          </a:p>
          <a:p>
            <a:pPr algn="just"/>
            <a:r>
              <a:rPr lang="el-GR" sz="2000" b="1" u="sng" dirty="0">
                <a:solidFill>
                  <a:schemeClr val="bg2"/>
                </a:solidFill>
                <a:latin typeface="+mj-lt"/>
              </a:rPr>
              <a:t>Η κυκλοφορία και οι κοινωνικές δραστηριότητες: </a:t>
            </a:r>
            <a:r>
              <a:rPr lang="el-GR" sz="2000" dirty="0">
                <a:solidFill>
                  <a:schemeClr val="bg2"/>
                </a:solidFill>
                <a:latin typeface="+mj-lt"/>
              </a:rPr>
              <a:t>Οι γυναίκες δεν επιτρέπεται να κυκλοφορούν ελεύθερα χωρίς τη συνοδεία ενός αρσενικού κηδεμόνα (</a:t>
            </a:r>
            <a:r>
              <a:rPr lang="el-GR" sz="2000" dirty="0" err="1">
                <a:solidFill>
                  <a:schemeClr val="bg2"/>
                </a:solidFill>
                <a:latin typeface="+mj-lt"/>
              </a:rPr>
              <a:t>mahram</a:t>
            </a:r>
            <a:r>
              <a:rPr lang="el-GR" sz="2000" dirty="0">
                <a:solidFill>
                  <a:schemeClr val="bg2"/>
                </a:solidFill>
                <a:latin typeface="+mj-lt"/>
              </a:rPr>
              <a:t>), κάτι που περιορίζει την κινητικότητα και την ανεξαρτησία τους.</a:t>
            </a:r>
          </a:p>
          <a:p>
            <a:pPr algn="just"/>
            <a:r>
              <a:rPr lang="el-GR" sz="2000" b="1" u="sng" dirty="0">
                <a:solidFill>
                  <a:schemeClr val="bg2"/>
                </a:solidFill>
                <a:latin typeface="+mj-lt"/>
              </a:rPr>
              <a:t>Η πρόσβαση στο νομικό σύστημα: </a:t>
            </a:r>
            <a:r>
              <a:rPr lang="el-GR" sz="2000" dirty="0">
                <a:solidFill>
                  <a:schemeClr val="bg2"/>
                </a:solidFill>
                <a:latin typeface="+mj-lt"/>
              </a:rPr>
              <a:t>Η θέση των γυναικών στο νομικό σύστημα έχει αποδυναμωθεί πλήρως. Η αναστολή του Συντάγματος του 2004 και η διάλυση του ανεξάρτητου νομικού συστήματος καθιστούν τις γυναίκες ευάλωτες και χωρίς προστασία.</a:t>
            </a:r>
          </a:p>
          <a:p>
            <a:pPr algn="just"/>
            <a:endParaRPr lang="el-GR" sz="2000" dirty="0">
              <a:solidFill>
                <a:schemeClr val="bg2"/>
              </a:solidFill>
              <a:latin typeface="+mj-lt"/>
            </a:endParaRPr>
          </a:p>
          <a:p>
            <a:pPr algn="just"/>
            <a:r>
              <a:rPr lang="el-GR" sz="2000" dirty="0">
                <a:solidFill>
                  <a:schemeClr val="bg2"/>
                </a:solidFill>
                <a:latin typeface="+mj-lt"/>
              </a:rPr>
              <a:t>Η κατάσταση συνεχώς επιδεινώνεται, με πρόσφατη απόφαση των Ταλιμπάν  τον Αύγουστο του 2024 να απαγορεύσουν τη δημόσια έκφραση της φωνής των γυναικών, αποδεικνύοντας ότι οι περιορισμοί στην προσωπική και κοινωνική ελευθερία των γυναικών στο Αφγανιστάν είναι ακραίοι και προκαλώντας  σοβαρές αντιδράσεις από διεθνείς οργανισμούς, κυβερνήσεις και ανθρωπιστικές οργανώσεις, οι οποίες καταδικάζουν τις πρακτικές αυτές ως καταπάτηση των θεμελιωδών ανθρωπίνων δικαιωμάτων. </a:t>
            </a:r>
            <a:endParaRPr lang="en-US" sz="2000" dirty="0">
              <a:solidFill>
                <a:schemeClr val="bg2"/>
              </a:solidFill>
              <a:latin typeface="+mj-lt"/>
            </a:endParaRPr>
          </a:p>
          <a:p>
            <a:pPr algn="just"/>
            <a:endParaRPr lang="en-US" sz="2000" dirty="0">
              <a:solidFill>
                <a:schemeClr val="bg2"/>
              </a:solidFill>
              <a:latin typeface="+mj-lt"/>
            </a:endParaRPr>
          </a:p>
          <a:p>
            <a:pPr algn="just"/>
            <a:endParaRPr lang="en-US" sz="2000" dirty="0">
              <a:solidFill>
                <a:schemeClr val="bg2"/>
              </a:solidFill>
              <a:latin typeface="+mj-lt"/>
            </a:endParaRPr>
          </a:p>
          <a:p>
            <a:pPr algn="just"/>
            <a:endParaRPr lang="en-US" sz="2000" dirty="0">
              <a:solidFill>
                <a:schemeClr val="bg2"/>
              </a:solidFill>
              <a:latin typeface="+mj-lt"/>
            </a:endParaRPr>
          </a:p>
          <a:p>
            <a:pPr algn="just"/>
            <a:endParaRPr lang="en-US" sz="2000" dirty="0">
              <a:solidFill>
                <a:schemeClr val="bg2"/>
              </a:solidFill>
              <a:latin typeface="+mj-lt"/>
            </a:endParaRPr>
          </a:p>
          <a:p>
            <a:pPr algn="just"/>
            <a:endParaRPr lang="en-US" sz="2000" dirty="0">
              <a:solidFill>
                <a:schemeClr val="bg2"/>
              </a:solidFill>
              <a:latin typeface="+mj-lt"/>
            </a:endParaRPr>
          </a:p>
          <a:p>
            <a:pPr algn="just"/>
            <a:endParaRPr lang="en-US" sz="2000" dirty="0">
              <a:solidFill>
                <a:schemeClr val="bg2"/>
              </a:solidFill>
              <a:latin typeface="+mj-lt"/>
            </a:endParaRPr>
          </a:p>
          <a:p>
            <a:pPr algn="just"/>
            <a:endParaRPr lang="en-US" sz="2000" dirty="0">
              <a:solidFill>
                <a:schemeClr val="bg2"/>
              </a:solidFill>
              <a:latin typeface="+mj-lt"/>
            </a:endParaRPr>
          </a:p>
          <a:p>
            <a:pPr algn="just"/>
            <a:endParaRPr lang="en-US" sz="2000" dirty="0">
              <a:solidFill>
                <a:schemeClr val="bg2"/>
              </a:solidFill>
              <a:latin typeface="+mj-lt"/>
            </a:endParaRPr>
          </a:p>
          <a:p>
            <a:pPr algn="just"/>
            <a:endParaRPr lang="en-US" sz="2000" dirty="0">
              <a:solidFill>
                <a:schemeClr val="bg2"/>
              </a:solidFill>
              <a:latin typeface="+mj-lt"/>
            </a:endParaRPr>
          </a:p>
          <a:p>
            <a:pPr algn="just"/>
            <a:endParaRPr lang="en-US" sz="2000" dirty="0">
              <a:solidFill>
                <a:schemeClr val="bg2"/>
              </a:solidFill>
              <a:latin typeface="+mj-lt"/>
            </a:endParaRPr>
          </a:p>
          <a:p>
            <a:pPr algn="just"/>
            <a:endParaRPr lang="el-GR" sz="2000" dirty="0">
              <a:solidFill>
                <a:schemeClr val="bg2"/>
              </a:solidFill>
              <a:latin typeface="+mj-lt"/>
            </a:endParaRPr>
          </a:p>
        </p:txBody>
      </p:sp>
    </p:spTree>
    <p:extLst>
      <p:ext uri="{BB962C8B-B14F-4D97-AF65-F5344CB8AC3E}">
        <p14:creationId xmlns:p14="http://schemas.microsoft.com/office/powerpoint/2010/main" val="383935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8D098301-1531-4D1F-B3B5-AA2E1383189F}"/>
              </a:ext>
            </a:extLst>
          </p:cNvPr>
          <p:cNvSpPr>
            <a:spLocks noGrp="1"/>
          </p:cNvSpPr>
          <p:nvPr>
            <p:ph type="title"/>
          </p:nvPr>
        </p:nvSpPr>
        <p:spPr>
          <a:xfrm>
            <a:off x="7059561" y="961721"/>
            <a:ext cx="3913239" cy="464878"/>
          </a:xfrm>
        </p:spPr>
        <p:txBody>
          <a:bodyPr rtlCol="0">
            <a:normAutofit fontScale="90000"/>
          </a:bodyPr>
          <a:lstStyle/>
          <a:p>
            <a:pPr rtl="0"/>
            <a:r>
              <a:rPr lang="el-GR" dirty="0"/>
              <a:t>Η Γνώμη των Νέων </a:t>
            </a:r>
          </a:p>
        </p:txBody>
      </p:sp>
      <p:sp>
        <p:nvSpPr>
          <p:cNvPr id="10" name="Θέση κειμένου 9">
            <a:extLst>
              <a:ext uri="{FF2B5EF4-FFF2-40B4-BE49-F238E27FC236}">
                <a16:creationId xmlns:a16="http://schemas.microsoft.com/office/drawing/2014/main" id="{21D41190-7F39-488F-9E5D-4AE05DDC58E3}"/>
              </a:ext>
            </a:extLst>
          </p:cNvPr>
          <p:cNvSpPr>
            <a:spLocks noGrp="1"/>
          </p:cNvSpPr>
          <p:nvPr>
            <p:ph type="body" sz="quarter" idx="49"/>
          </p:nvPr>
        </p:nvSpPr>
        <p:spPr>
          <a:xfrm>
            <a:off x="815416" y="2505275"/>
            <a:ext cx="3044973" cy="1463805"/>
          </a:xfrm>
        </p:spPr>
        <p:txBody>
          <a:bodyPr rtlCol="0">
            <a:normAutofit/>
          </a:bodyPr>
          <a:lstStyle/>
          <a:p>
            <a:pPr rtl="0"/>
            <a:r>
              <a:rPr lang="el-GR" sz="1800" b="1" dirty="0">
                <a:latin typeface="Book Antiqua" panose="02040602050305030304" pitchFamily="18" charset="0"/>
              </a:rPr>
              <a:t>Θα σταθούμε και πάλι στα πόδια μας, δεν έχουμε την πολυτέλεια να μην ελπίζουμε.</a:t>
            </a:r>
          </a:p>
        </p:txBody>
      </p:sp>
      <p:sp>
        <p:nvSpPr>
          <p:cNvPr id="8" name="Θέση κειμένου 7">
            <a:extLst>
              <a:ext uri="{FF2B5EF4-FFF2-40B4-BE49-F238E27FC236}">
                <a16:creationId xmlns:a16="http://schemas.microsoft.com/office/drawing/2014/main" id="{6794967E-8F70-4233-99EA-5336D5F27F17}"/>
              </a:ext>
            </a:extLst>
          </p:cNvPr>
          <p:cNvSpPr>
            <a:spLocks noGrp="1"/>
          </p:cNvSpPr>
          <p:nvPr>
            <p:ph type="body" idx="35"/>
          </p:nvPr>
        </p:nvSpPr>
        <p:spPr>
          <a:xfrm>
            <a:off x="1929609" y="4330013"/>
            <a:ext cx="2194119" cy="444487"/>
          </a:xfrm>
        </p:spPr>
        <p:txBody>
          <a:bodyPr rtlCol="0">
            <a:normAutofit/>
          </a:bodyPr>
          <a:lstStyle/>
          <a:p>
            <a:pPr algn="ctr" rtl="0"/>
            <a:r>
              <a:rPr lang="el-GR" dirty="0"/>
              <a:t>Shahrzad Koofi</a:t>
            </a:r>
          </a:p>
        </p:txBody>
      </p:sp>
      <p:sp>
        <p:nvSpPr>
          <p:cNvPr id="7" name="Θέση κειμένου 6">
            <a:extLst>
              <a:ext uri="{FF2B5EF4-FFF2-40B4-BE49-F238E27FC236}">
                <a16:creationId xmlns:a16="http://schemas.microsoft.com/office/drawing/2014/main" id="{BA0576E1-AFC7-43F6-8EF6-A945CD9BFC4B}"/>
              </a:ext>
            </a:extLst>
          </p:cNvPr>
          <p:cNvSpPr>
            <a:spLocks noGrp="1"/>
          </p:cNvSpPr>
          <p:nvPr>
            <p:ph type="body" idx="34"/>
          </p:nvPr>
        </p:nvSpPr>
        <p:spPr>
          <a:xfrm>
            <a:off x="873450" y="4805212"/>
            <a:ext cx="3987537" cy="540155"/>
          </a:xfrm>
        </p:spPr>
        <p:txBody>
          <a:bodyPr rtlCol="0">
            <a:normAutofit fontScale="85000" lnSpcReduction="20000"/>
          </a:bodyPr>
          <a:lstStyle/>
          <a:p>
            <a:pPr rtl="0"/>
            <a:r>
              <a:rPr lang="el-GR" dirty="0"/>
              <a:t>Κόρη της </a:t>
            </a:r>
            <a:r>
              <a:rPr lang="el-GR" b="1" dirty="0"/>
              <a:t>Fawzia Koofi </a:t>
            </a:r>
            <a:r>
              <a:rPr lang="el-GR" dirty="0"/>
              <a:t>, της πρώτης γυναίκας σε θέση αντιπροέδρου του Κοινοβουλίου του Αφγανιστάν</a:t>
            </a:r>
          </a:p>
        </p:txBody>
      </p:sp>
      <p:sp>
        <p:nvSpPr>
          <p:cNvPr id="14" name="Θέση κειμένου 13">
            <a:extLst>
              <a:ext uri="{FF2B5EF4-FFF2-40B4-BE49-F238E27FC236}">
                <a16:creationId xmlns:a16="http://schemas.microsoft.com/office/drawing/2014/main" id="{59AFD75A-51EE-4D37-BEC2-840C26DF40CB}"/>
              </a:ext>
            </a:extLst>
          </p:cNvPr>
          <p:cNvSpPr>
            <a:spLocks noGrp="1"/>
          </p:cNvSpPr>
          <p:nvPr>
            <p:ph type="body" sz="quarter" idx="53"/>
          </p:nvPr>
        </p:nvSpPr>
        <p:spPr>
          <a:xfrm>
            <a:off x="4453007" y="1823951"/>
            <a:ext cx="3249213" cy="2145129"/>
          </a:xfrm>
        </p:spPr>
        <p:txBody>
          <a:bodyPr rtlCol="0">
            <a:normAutofit fontScale="85000" lnSpcReduction="10000"/>
          </a:bodyPr>
          <a:lstStyle/>
          <a:p>
            <a:r>
              <a:rPr lang="el-GR" sz="1800" b="1" dirty="0">
                <a:latin typeface="Book Antiqua" panose="02040602050305030304" pitchFamily="18" charset="0"/>
              </a:rPr>
              <a:t>Αν τα κορίτσια και οι γυναίκες στο Αφγανιστάν είναι μορφωμένες, δεν θα αποδεχθούν ποτέ μια κυβέρνηση που εκμεταλλεύεται το Ισλάμ και το Κοράνι. Θα υπερασπίζονται τα δικαιώματά τους (...) αυτό είναι που φοβάται η κυβέρνηση</a:t>
            </a:r>
          </a:p>
        </p:txBody>
      </p:sp>
      <p:sp>
        <p:nvSpPr>
          <p:cNvPr id="12" name="Θέση κειμένου 11">
            <a:extLst>
              <a:ext uri="{FF2B5EF4-FFF2-40B4-BE49-F238E27FC236}">
                <a16:creationId xmlns:a16="http://schemas.microsoft.com/office/drawing/2014/main" id="{251DECD4-A8B1-4A96-A9C8-05065862365F}"/>
              </a:ext>
            </a:extLst>
          </p:cNvPr>
          <p:cNvSpPr>
            <a:spLocks noGrp="1"/>
          </p:cNvSpPr>
          <p:nvPr>
            <p:ph type="body" idx="51"/>
          </p:nvPr>
        </p:nvSpPr>
        <p:spPr>
          <a:xfrm>
            <a:off x="5419246" y="4256433"/>
            <a:ext cx="2871019" cy="518067"/>
          </a:xfrm>
        </p:spPr>
        <p:txBody>
          <a:bodyPr rtlCol="0"/>
          <a:lstStyle/>
          <a:p>
            <a:pPr algn="ctr" rtl="0"/>
            <a:r>
              <a:rPr lang="el-GR" dirty="0"/>
              <a:t>Ουαχίντα Ντουράνι </a:t>
            </a:r>
          </a:p>
        </p:txBody>
      </p:sp>
      <p:sp>
        <p:nvSpPr>
          <p:cNvPr id="11" name="Θέση κειμένου 10">
            <a:extLst>
              <a:ext uri="{FF2B5EF4-FFF2-40B4-BE49-F238E27FC236}">
                <a16:creationId xmlns:a16="http://schemas.microsoft.com/office/drawing/2014/main" id="{D025FF9A-0032-4520-B1C4-7AB210C8D49D}"/>
              </a:ext>
            </a:extLst>
          </p:cNvPr>
          <p:cNvSpPr>
            <a:spLocks noGrp="1"/>
          </p:cNvSpPr>
          <p:nvPr>
            <p:ph type="body" idx="50"/>
          </p:nvPr>
        </p:nvSpPr>
        <p:spPr>
          <a:xfrm>
            <a:off x="4955254" y="4801677"/>
            <a:ext cx="3799002" cy="540155"/>
          </a:xfrm>
        </p:spPr>
        <p:txBody>
          <a:bodyPr rtlCol="0">
            <a:normAutofit fontScale="85000" lnSpcReduction="20000"/>
          </a:bodyPr>
          <a:lstStyle/>
          <a:p>
            <a:pPr rtl="0"/>
            <a:r>
              <a:rPr lang="el-GR" dirty="0"/>
              <a:t>Φοιτήτρια η οποία αναγκάστηκε να σταματήσει τις σπουδές της στη δημοσιογραφία στην πόλη Χεράτ</a:t>
            </a:r>
          </a:p>
        </p:txBody>
      </p:sp>
      <p:sp>
        <p:nvSpPr>
          <p:cNvPr id="18" name="Θέση κειμένου 17">
            <a:extLst>
              <a:ext uri="{FF2B5EF4-FFF2-40B4-BE49-F238E27FC236}">
                <a16:creationId xmlns:a16="http://schemas.microsoft.com/office/drawing/2014/main" id="{60D0B87D-CB88-40FC-B9B2-76F6F933EACC}"/>
              </a:ext>
            </a:extLst>
          </p:cNvPr>
          <p:cNvSpPr>
            <a:spLocks noGrp="1"/>
          </p:cNvSpPr>
          <p:nvPr>
            <p:ph type="body" sz="quarter" idx="57"/>
          </p:nvPr>
        </p:nvSpPr>
        <p:spPr/>
        <p:txBody>
          <a:bodyPr rtlCol="0"/>
          <a:lstStyle/>
          <a:p>
            <a:pPr rtl="0"/>
            <a:r>
              <a:rPr lang="el-GR" sz="1500" b="1" dirty="0">
                <a:latin typeface="Book Antiqua" panose="02040602050305030304" pitchFamily="18" charset="0"/>
              </a:rPr>
              <a:t>Είναι θεμελιώδες δικαίωμα των γυναικών. Ακόμη και το να παρακολουθούν μαθήματα άλλες μέρες (από τα αγόρια), δεν είναι πρόβλημα. Έχουν το δικαίωμα στην εκπαίδευση και αυτό το δικαίωμα πρέπει να τους δοθεί. </a:t>
            </a:r>
          </a:p>
        </p:txBody>
      </p:sp>
      <p:sp>
        <p:nvSpPr>
          <p:cNvPr id="16" name="Θέση κειμένου 15">
            <a:extLst>
              <a:ext uri="{FF2B5EF4-FFF2-40B4-BE49-F238E27FC236}">
                <a16:creationId xmlns:a16="http://schemas.microsoft.com/office/drawing/2014/main" id="{145029F8-F63F-48BD-8D26-E0FB1877D54A}"/>
              </a:ext>
            </a:extLst>
          </p:cNvPr>
          <p:cNvSpPr>
            <a:spLocks noGrp="1"/>
          </p:cNvSpPr>
          <p:nvPr>
            <p:ph type="body" idx="55"/>
          </p:nvPr>
        </p:nvSpPr>
        <p:spPr>
          <a:xfrm>
            <a:off x="9585783" y="4062318"/>
            <a:ext cx="2167260" cy="691510"/>
          </a:xfrm>
        </p:spPr>
        <p:txBody>
          <a:bodyPr rtlCol="0"/>
          <a:lstStyle/>
          <a:p>
            <a:pPr algn="ctr" rtl="0"/>
            <a:r>
              <a:rPr lang="el-GR" dirty="0"/>
              <a:t>Εζατουλάχ Νεζάτι</a:t>
            </a:r>
          </a:p>
        </p:txBody>
      </p:sp>
      <p:sp>
        <p:nvSpPr>
          <p:cNvPr id="15" name="Θέση κειμένου 14">
            <a:extLst>
              <a:ext uri="{FF2B5EF4-FFF2-40B4-BE49-F238E27FC236}">
                <a16:creationId xmlns:a16="http://schemas.microsoft.com/office/drawing/2014/main" id="{7C674253-BB9C-4BB6-BEC6-066264345C61}"/>
              </a:ext>
            </a:extLst>
          </p:cNvPr>
          <p:cNvSpPr>
            <a:spLocks noGrp="1"/>
          </p:cNvSpPr>
          <p:nvPr>
            <p:ph type="body" idx="54"/>
          </p:nvPr>
        </p:nvSpPr>
        <p:spPr>
          <a:xfrm>
            <a:off x="8883997" y="4749851"/>
            <a:ext cx="3308003" cy="444487"/>
          </a:xfrm>
        </p:spPr>
        <p:txBody>
          <a:bodyPr rtlCol="0">
            <a:normAutofit/>
          </a:bodyPr>
          <a:lstStyle/>
          <a:p>
            <a:pPr rtl="0"/>
            <a:r>
              <a:rPr lang="el-GR" sz="1400" dirty="0"/>
              <a:t>φοιτητής μηχανολογίας στο πανεπιστήμιο της Καμπούλ</a:t>
            </a:r>
          </a:p>
        </p:txBody>
      </p:sp>
      <p:sp>
        <p:nvSpPr>
          <p:cNvPr id="4" name="Θέση αριθμού διαφάνειας 3">
            <a:extLst>
              <a:ext uri="{FF2B5EF4-FFF2-40B4-BE49-F238E27FC236}">
                <a16:creationId xmlns:a16="http://schemas.microsoft.com/office/drawing/2014/main" id="{C7702740-202F-4187-9EDA-814B3E4A28F0}"/>
              </a:ext>
            </a:extLst>
          </p:cNvPr>
          <p:cNvSpPr>
            <a:spLocks noGrp="1"/>
          </p:cNvSpPr>
          <p:nvPr>
            <p:ph type="sldNum" sz="quarter" idx="12"/>
          </p:nvPr>
        </p:nvSpPr>
        <p:spPr/>
        <p:txBody>
          <a:bodyPr rtlCol="0"/>
          <a:lstStyle/>
          <a:p>
            <a:pPr rtl="0"/>
            <a:fld id="{8D581BC7-E183-40DB-AC97-C19EA4EB8894}" type="slidenum">
              <a:rPr lang="el-GR" smtClean="0"/>
              <a:t>12</a:t>
            </a:fld>
            <a:endParaRPr lang="el-GR" dirty="0"/>
          </a:p>
        </p:txBody>
      </p:sp>
    </p:spTree>
    <p:extLst>
      <p:ext uri="{BB962C8B-B14F-4D97-AF65-F5344CB8AC3E}">
        <p14:creationId xmlns:p14="http://schemas.microsoft.com/office/powerpoint/2010/main" val="334348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614A7D-F5FD-4464-9E7C-8E9500264E6D}"/>
              </a:ext>
            </a:extLst>
          </p:cNvPr>
          <p:cNvSpPr txBox="1"/>
          <p:nvPr/>
        </p:nvSpPr>
        <p:spPr>
          <a:xfrm>
            <a:off x="886119" y="412422"/>
            <a:ext cx="9785023" cy="523220"/>
          </a:xfrm>
          <a:prstGeom prst="rect">
            <a:avLst/>
          </a:prstGeom>
          <a:noFill/>
        </p:spPr>
        <p:txBody>
          <a:bodyPr wrap="square" rtlCol="0">
            <a:spAutoFit/>
          </a:bodyPr>
          <a:lstStyle/>
          <a:p>
            <a:pPr algn="ctr"/>
            <a:r>
              <a:rPr lang="el-GR" sz="2800" b="1" u="sng" dirty="0"/>
              <a:t>Η θέση του ΟΗΕ</a:t>
            </a:r>
          </a:p>
        </p:txBody>
      </p:sp>
      <p:sp>
        <p:nvSpPr>
          <p:cNvPr id="7" name="TextBox 6">
            <a:extLst>
              <a:ext uri="{FF2B5EF4-FFF2-40B4-BE49-F238E27FC236}">
                <a16:creationId xmlns:a16="http://schemas.microsoft.com/office/drawing/2014/main" id="{08003A43-EDB3-4627-B02A-5C0F711ED14B}"/>
              </a:ext>
            </a:extLst>
          </p:cNvPr>
          <p:cNvSpPr txBox="1"/>
          <p:nvPr/>
        </p:nvSpPr>
        <p:spPr>
          <a:xfrm>
            <a:off x="548148" y="1376713"/>
            <a:ext cx="11095703" cy="3170099"/>
          </a:xfrm>
          <a:prstGeom prst="rect">
            <a:avLst/>
          </a:prstGeom>
          <a:noFill/>
        </p:spPr>
        <p:txBody>
          <a:bodyPr wrap="square" rtlCol="0">
            <a:spAutoFit/>
          </a:bodyPr>
          <a:lstStyle/>
          <a:p>
            <a:pPr algn="just"/>
            <a:r>
              <a:rPr lang="el-GR" sz="2000" dirty="0">
                <a:solidFill>
                  <a:schemeClr val="bg2"/>
                </a:solidFill>
                <a:latin typeface="+mj-lt"/>
              </a:rPr>
              <a:t>«Προτρέπω τους Ταλιμπάν να ανακαλέσουν την απόφασή τους και επαναλαμβάνω τη βούλησή μου να μεταβώ στο Αφγανιστάν». Αυτά είναι τα λόγια του ειδικού εισηγητή για τα ανθρώπινα δικαιώματα Ρίτσαρντ Μπένετ του οποίου έχει απαγορευτεί η είσοδος στο Αφγανιστάν από τους Ταλιμπάν . Ο Μπένετ σε δηλώσεις του τονίζει πως παρά την συγκεκριμένη απαγόρευση που του έχει τεθεί θα συνεχίσει να συνδιαλέγεται με τον αφγανικό λαό και θα θέσει συγκεκριμένες  πρακτικές και  συστάσεις για βελτίωση της κατάστασης προσφέροντας τεχνική βοήθεια</a:t>
            </a:r>
            <a:r>
              <a:rPr lang="en-US" sz="2000" dirty="0">
                <a:solidFill>
                  <a:schemeClr val="bg2"/>
                </a:solidFill>
                <a:latin typeface="+mj-lt"/>
              </a:rPr>
              <a:t>. </a:t>
            </a:r>
            <a:r>
              <a:rPr lang="el-GR" sz="2000" dirty="0">
                <a:solidFill>
                  <a:schemeClr val="bg2"/>
                </a:solidFill>
                <a:latin typeface="+mj-lt"/>
              </a:rPr>
              <a:t>"Η δημόσια ανακοίνωση από τους </a:t>
            </a:r>
            <a:r>
              <a:rPr lang="el-GR" sz="2000" dirty="0" err="1">
                <a:solidFill>
                  <a:schemeClr val="bg2"/>
                </a:solidFill>
                <a:latin typeface="+mj-lt"/>
              </a:rPr>
              <a:t>Ταλιμπάν</a:t>
            </a:r>
            <a:r>
              <a:rPr lang="el-GR" sz="2000" dirty="0">
                <a:solidFill>
                  <a:schemeClr val="bg2"/>
                </a:solidFill>
                <a:latin typeface="+mj-lt"/>
              </a:rPr>
              <a:t> ότι δεν θα με αφήνουν πλέον να εισέρχομαι στο Αφγανιστάν συνιστά μια οπισθοδρόμηση και στέλνει ένα ανησυχητικό μήνυμα για τη δέσμευσή τους στα Ηνωμένα Έθνη και τη διεθνή κοινότητα στο θέμα των ανθρωπίνων δικαιωμάτων", δήλωσε ο Μπένετ σε δελτίο Τύπου.</a:t>
            </a:r>
            <a:r>
              <a:rPr lang="en-US" sz="2000" dirty="0">
                <a:solidFill>
                  <a:schemeClr val="bg2"/>
                </a:solidFill>
                <a:latin typeface="+mj-lt"/>
              </a:rPr>
              <a:t> </a:t>
            </a:r>
            <a:r>
              <a:rPr lang="el-GR" sz="2000" dirty="0">
                <a:solidFill>
                  <a:schemeClr val="bg2"/>
                </a:solidFill>
                <a:latin typeface="+mj-lt"/>
              </a:rPr>
              <a:t>Διαβεβαιώνει ότι θα συνεχίσει ωστόσο να ερευνά την κατάσταση των ανθρωπίνων δικαιωμάτων στη χώρα.</a:t>
            </a:r>
          </a:p>
        </p:txBody>
      </p:sp>
      <p:pic>
        <p:nvPicPr>
          <p:cNvPr id="2" name="Εικόνα 1">
            <a:extLst>
              <a:ext uri="{FF2B5EF4-FFF2-40B4-BE49-F238E27FC236}">
                <a16:creationId xmlns:a16="http://schemas.microsoft.com/office/drawing/2014/main" id="{E8D04BBB-BCB8-41D4-ACC2-835971495CAE}"/>
              </a:ext>
            </a:extLst>
          </p:cNvPr>
          <p:cNvPicPr>
            <a:picLocks noChangeAspect="1"/>
          </p:cNvPicPr>
          <p:nvPr/>
        </p:nvPicPr>
        <p:blipFill>
          <a:blip r:embed="rId3"/>
          <a:stretch>
            <a:fillRect/>
          </a:stretch>
        </p:blipFill>
        <p:spPr>
          <a:xfrm>
            <a:off x="4081408" y="4546812"/>
            <a:ext cx="4029184" cy="2006996"/>
          </a:xfrm>
          <a:prstGeom prst="rect">
            <a:avLst/>
          </a:prstGeom>
        </p:spPr>
      </p:pic>
    </p:spTree>
    <p:extLst>
      <p:ext uri="{BB962C8B-B14F-4D97-AF65-F5344CB8AC3E}">
        <p14:creationId xmlns:p14="http://schemas.microsoft.com/office/powerpoint/2010/main" val="170032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B8C75-8297-46AD-A73B-878D3DC86658}"/>
              </a:ext>
            </a:extLst>
          </p:cNvPr>
          <p:cNvSpPr>
            <a:spLocks noGrp="1"/>
          </p:cNvSpPr>
          <p:nvPr>
            <p:ph type="title"/>
          </p:nvPr>
        </p:nvSpPr>
        <p:spPr>
          <a:xfrm>
            <a:off x="715650" y="512609"/>
            <a:ext cx="10515600" cy="652969"/>
          </a:xfrm>
        </p:spPr>
        <p:txBody>
          <a:bodyPr>
            <a:normAutofit/>
          </a:bodyPr>
          <a:lstStyle/>
          <a:p>
            <a:pPr algn="ctr"/>
            <a:r>
              <a:rPr lang="el-GR" sz="2800" u="sng" dirty="0">
                <a:solidFill>
                  <a:schemeClr val="tx1"/>
                </a:solidFill>
                <a:latin typeface="+mn-lt"/>
                <a:ea typeface="+mn-ea"/>
                <a:cs typeface="+mn-cs"/>
              </a:rPr>
              <a:t>Η στάση της ΕΕ για την σταθερότητα στο Αφγανιστάν</a:t>
            </a:r>
          </a:p>
        </p:txBody>
      </p:sp>
      <p:sp>
        <p:nvSpPr>
          <p:cNvPr id="5" name="Θέση αριθμού διαφάνειας 4">
            <a:extLst>
              <a:ext uri="{FF2B5EF4-FFF2-40B4-BE49-F238E27FC236}">
                <a16:creationId xmlns:a16="http://schemas.microsoft.com/office/drawing/2014/main" id="{1CA0504E-909C-4E25-9860-5E242C1E46A6}"/>
              </a:ext>
            </a:extLst>
          </p:cNvPr>
          <p:cNvSpPr>
            <a:spLocks noGrp="1"/>
          </p:cNvSpPr>
          <p:nvPr>
            <p:ph type="sldNum" sz="quarter" idx="12"/>
          </p:nvPr>
        </p:nvSpPr>
        <p:spPr/>
        <p:txBody>
          <a:bodyPr/>
          <a:lstStyle/>
          <a:p>
            <a:pPr rtl="0"/>
            <a:fld id="{8D581BC7-E183-40DB-AC97-C19EA4EB8894}" type="slidenum">
              <a:rPr lang="el-GR" noProof="0" smtClean="0"/>
              <a:pPr rtl="0"/>
              <a:t>14</a:t>
            </a:fld>
            <a:endParaRPr lang="el-GR" noProof="0" dirty="0"/>
          </a:p>
        </p:txBody>
      </p:sp>
      <p:sp>
        <p:nvSpPr>
          <p:cNvPr id="6" name="TextBox 5">
            <a:extLst>
              <a:ext uri="{FF2B5EF4-FFF2-40B4-BE49-F238E27FC236}">
                <a16:creationId xmlns:a16="http://schemas.microsoft.com/office/drawing/2014/main" id="{C43740A8-0482-4152-AE8A-8D489A1A35F9}"/>
              </a:ext>
            </a:extLst>
          </p:cNvPr>
          <p:cNvSpPr txBox="1"/>
          <p:nvPr/>
        </p:nvSpPr>
        <p:spPr>
          <a:xfrm>
            <a:off x="1173483" y="1602657"/>
            <a:ext cx="9779651" cy="4168877"/>
          </a:xfrm>
          <a:prstGeom prst="rect">
            <a:avLst/>
          </a:prstGeom>
          <a:noFill/>
        </p:spPr>
        <p:txBody>
          <a:bodyPr wrap="square" rtlCol="0">
            <a:spAutoFit/>
          </a:bodyPr>
          <a:lstStyle/>
          <a:p>
            <a:pPr algn="just"/>
            <a:r>
              <a:rPr lang="el-GR" sz="2000" dirty="0">
                <a:solidFill>
                  <a:schemeClr val="bg2"/>
                </a:solidFill>
                <a:latin typeface="+mj-lt"/>
              </a:rPr>
              <a:t>Τον Μάρτιο του 2023, το Συμβούλιο της ΕΕ επανέλαβε τη δέσμευσή του στην ειρήνη και τη σταθερότητα στο Αφγανιστάν, υπογραμμίζοντας την ανάγκη για σεβασμό των ανθρωπίνων δικαιωμάτων και προστασία των γυναικών και κοριτσιών. Κάλεσε τους Ταλιμπάν να σχηματίσουν μια συμπεριληπτική κυβέρνηση, να αποτρέψουν τη χρήση του Αφγανιστάν για τρομοκρατία και να επιτρέψουν τη χωρίς εμπόδια παροχή ανθρωπιστικής βοήθειας . Η ΕΕ επισήμανε , ότι </a:t>
            </a:r>
            <a:r>
              <a:rPr lang="el-GR" sz="2000" b="1" dirty="0">
                <a:solidFill>
                  <a:schemeClr val="bg2"/>
                </a:solidFill>
                <a:latin typeface="+mj-lt"/>
              </a:rPr>
              <a:t>η ύπαρξη ενός σταθερού Αφγανιστάν είναι προς το συμφέρον της διεθνούς κοινότητας στο σύνολό της</a:t>
            </a:r>
            <a:r>
              <a:rPr lang="el-GR" sz="2000" dirty="0">
                <a:solidFill>
                  <a:schemeClr val="bg2"/>
                </a:solidFill>
                <a:latin typeface="+mj-lt"/>
              </a:rPr>
              <a:t>, για την πρόληψη της περιφερειακής αστάθειας, των τρομοκρατικών απειλών, του αναγκαστικού εκτοπισμού και της μετανάστευσης. Παράλληλα συνεχίζει να παρέχει ανθρωπιστική βοήθεια, υπό την προϋπόθεση ότι οι γυναίκες θα συμμετέχουν ουσιαστικά στη χορήγησή της. Επίσης είναι έτοιμη να ενισχύσει την πλήρη συμμετοχή όλων των Αφγανών, συμπεριλαμβανομένων των γυναικών, των κοριτσιών και των ατόμων που ανήκουν σε εθνοτικές και θρησκευτικές μειονότητες, σε όλους τους τομείς της ζωής στο Αφγανιστάν</a:t>
            </a:r>
            <a:r>
              <a:rPr lang="el-GR" sz="2000" dirty="0">
                <a:solidFill>
                  <a:schemeClr val="bg2"/>
                </a:solidFill>
              </a:rPr>
              <a:t>.</a:t>
            </a:r>
          </a:p>
        </p:txBody>
      </p:sp>
    </p:spTree>
    <p:extLst>
      <p:ext uri="{BB962C8B-B14F-4D97-AF65-F5344CB8AC3E}">
        <p14:creationId xmlns:p14="http://schemas.microsoft.com/office/powerpoint/2010/main" val="306629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7A63FC-170C-4A24-9D32-5934C32081B0}"/>
              </a:ext>
            </a:extLst>
          </p:cNvPr>
          <p:cNvSpPr>
            <a:spLocks noGrp="1"/>
          </p:cNvSpPr>
          <p:nvPr>
            <p:ph type="title"/>
          </p:nvPr>
        </p:nvSpPr>
        <p:spPr/>
        <p:txBody>
          <a:bodyPr>
            <a:normAutofit/>
          </a:bodyPr>
          <a:lstStyle/>
          <a:p>
            <a:pPr algn="ctr"/>
            <a:r>
              <a:rPr lang="el-GR" sz="2800" u="sng" dirty="0">
                <a:solidFill>
                  <a:schemeClr val="tx1"/>
                </a:solidFill>
                <a:latin typeface="+mn-lt"/>
                <a:ea typeface="+mn-ea"/>
                <a:cs typeface="+mn-cs"/>
              </a:rPr>
              <a:t>Πηγές</a:t>
            </a:r>
          </a:p>
        </p:txBody>
      </p:sp>
      <p:sp>
        <p:nvSpPr>
          <p:cNvPr id="5" name="Θέση αριθμού διαφάνειας 4">
            <a:extLst>
              <a:ext uri="{FF2B5EF4-FFF2-40B4-BE49-F238E27FC236}">
                <a16:creationId xmlns:a16="http://schemas.microsoft.com/office/drawing/2014/main" id="{43D7D3DF-ED2D-4468-BBBE-5EA7144259CF}"/>
              </a:ext>
            </a:extLst>
          </p:cNvPr>
          <p:cNvSpPr>
            <a:spLocks noGrp="1"/>
          </p:cNvSpPr>
          <p:nvPr>
            <p:ph type="sldNum" sz="quarter" idx="12"/>
          </p:nvPr>
        </p:nvSpPr>
        <p:spPr/>
        <p:txBody>
          <a:bodyPr/>
          <a:lstStyle/>
          <a:p>
            <a:pPr rtl="0"/>
            <a:fld id="{8D581BC7-E183-40DB-AC97-C19EA4EB8894}" type="slidenum">
              <a:rPr lang="el-GR" noProof="0" smtClean="0"/>
              <a:pPr rtl="0"/>
              <a:t>15</a:t>
            </a:fld>
            <a:endParaRPr lang="el-GR" noProof="0" dirty="0"/>
          </a:p>
        </p:txBody>
      </p:sp>
      <p:sp>
        <p:nvSpPr>
          <p:cNvPr id="6" name="TextBox 5">
            <a:extLst>
              <a:ext uri="{FF2B5EF4-FFF2-40B4-BE49-F238E27FC236}">
                <a16:creationId xmlns:a16="http://schemas.microsoft.com/office/drawing/2014/main" id="{D297F05A-BF74-4F99-97E6-09E4E61913D2}"/>
              </a:ext>
            </a:extLst>
          </p:cNvPr>
          <p:cNvSpPr txBox="1"/>
          <p:nvPr/>
        </p:nvSpPr>
        <p:spPr>
          <a:xfrm>
            <a:off x="1133134" y="1443841"/>
            <a:ext cx="9918323" cy="435719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solidFill>
                <a:latin typeface="+mj-lt"/>
              </a:rPr>
              <a:t>https://www.europarl.europa.eu/doceo/document/TA-9-2022-0417_EL.html</a:t>
            </a:r>
          </a:p>
          <a:p>
            <a:pPr marL="285750" indent="-285750">
              <a:buFont typeface="Arial" panose="020B0604020202020204" pitchFamily="34" charset="0"/>
              <a:buChar char="•"/>
            </a:pPr>
            <a:r>
              <a:rPr lang="en-US" dirty="0">
                <a:solidFill>
                  <a:schemeClr val="bg2"/>
                </a:solidFill>
                <a:latin typeface="+mj-lt"/>
              </a:rPr>
              <a:t>https://www.consilium.europa.eu/el/policies/afghanistan-eu-response/</a:t>
            </a:r>
          </a:p>
          <a:p>
            <a:pPr marL="285750" indent="-285750">
              <a:buFont typeface="Arial" panose="020B0604020202020204" pitchFamily="34" charset="0"/>
              <a:buChar char="•"/>
            </a:pPr>
            <a:r>
              <a:rPr lang="en-US" dirty="0">
                <a:solidFill>
                  <a:schemeClr val="bg2"/>
                </a:solidFill>
                <a:latin typeface="+mj-lt"/>
              </a:rPr>
              <a:t>https://www.amnesty.gr/news/press/article/28535/afganistan-nea-ekthesi-ton-inomenon-ethnon-tonizei-tin-anagki-oi-talimpan</a:t>
            </a:r>
          </a:p>
          <a:p>
            <a:pPr marL="285750" indent="-285750">
              <a:buFont typeface="Arial" panose="020B0604020202020204" pitchFamily="34" charset="0"/>
              <a:buChar char="•"/>
            </a:pPr>
            <a:r>
              <a:rPr lang="en-US" dirty="0">
                <a:solidFill>
                  <a:schemeClr val="bg2"/>
                </a:solidFill>
                <a:latin typeface="+mj-lt"/>
              </a:rPr>
              <a:t>https://www.amna.gr/home/videos/713220/Afganistan-Oi-andres-epistrefoun-sto-panepistimio--ochi-omos-kai-oi-gunaikesrn</a:t>
            </a:r>
          </a:p>
          <a:p>
            <a:pPr marL="285750" indent="-285750">
              <a:buFont typeface="Arial" panose="020B0604020202020204" pitchFamily="34" charset="0"/>
              <a:buChar char="•"/>
            </a:pPr>
            <a:r>
              <a:rPr lang="en-US" dirty="0">
                <a:solidFill>
                  <a:schemeClr val="bg2"/>
                </a:solidFill>
                <a:latin typeface="+mj-lt"/>
              </a:rPr>
              <a:t>https://unric.org/el/%CE%B1%CE%BD%CE%B8%CF%81%CF%8E%CF%80%CE%B9%CE%BD%CE%B1-%CE%B4%CE%B9%CE%BA%CE%B1%CE%B9%CF%8E%CE%BC%CE%B1%CF%84%CE%B1-2/</a:t>
            </a:r>
          </a:p>
          <a:p>
            <a:pPr marL="285750" indent="-285750">
              <a:buFont typeface="Arial" panose="020B0604020202020204" pitchFamily="34" charset="0"/>
              <a:buChar char="•"/>
            </a:pPr>
            <a:r>
              <a:rPr lang="en-US" dirty="0">
                <a:solidFill>
                  <a:schemeClr val="bg2"/>
                </a:solidFill>
                <a:latin typeface="+mj-lt"/>
              </a:rPr>
              <a:t>https://www.makthes.gr/oie-opisthodromisi-kataggellei-o-eidikos-eisigitis-gia-ta-anthropina-dikaiomata-toy-apagoreytike-i-eisodos-sto-afganistan-719091</a:t>
            </a:r>
          </a:p>
          <a:p>
            <a:pPr marL="285750" indent="-285750">
              <a:buFont typeface="Arial" panose="020B0604020202020204" pitchFamily="34" charset="0"/>
              <a:buChar char="•"/>
            </a:pPr>
            <a:r>
              <a:rPr lang="en-US" dirty="0">
                <a:solidFill>
                  <a:schemeClr val="bg2"/>
                </a:solidFill>
                <a:latin typeface="+mj-lt"/>
                <a:hlinkClick r:id="rId2">
                  <a:extLst>
                    <a:ext uri="{A12FA001-AC4F-418D-AE19-62706E023703}">
                      <ahyp:hlinkClr xmlns:ahyp="http://schemas.microsoft.com/office/drawing/2018/hyperlinkcolor" val="tx"/>
                    </a:ext>
                  </a:extLst>
                </a:hlinkClick>
              </a:rPr>
              <a:t>https://el.wikipedia.org/wiki/%CE%91%CF%86%CE%B3%CE%B1%CE%BD%CE%B9%CF%83%CF%84%CE%AC%CE%BD</a:t>
            </a:r>
            <a:endParaRPr lang="el-GR" dirty="0">
              <a:solidFill>
                <a:schemeClr val="bg2"/>
              </a:solidFill>
              <a:latin typeface="+mj-lt"/>
            </a:endParaRPr>
          </a:p>
          <a:p>
            <a:pPr marL="285750" indent="-285750">
              <a:buFont typeface="Arial" panose="020B0604020202020204" pitchFamily="34" charset="0"/>
              <a:buChar char="•"/>
            </a:pPr>
            <a:r>
              <a:rPr lang="en-US" dirty="0">
                <a:solidFill>
                  <a:schemeClr val="bg2"/>
                </a:solidFill>
                <a:latin typeface="+mj-lt"/>
              </a:rPr>
              <a:t>https://www.naftemporiki.gr</a:t>
            </a:r>
          </a:p>
          <a:p>
            <a:pPr marL="285750" indent="-285750">
              <a:buFont typeface="Arial" panose="020B0604020202020204" pitchFamily="34" charset="0"/>
              <a:buChar char="•"/>
            </a:pPr>
            <a:r>
              <a:rPr lang="en-US" dirty="0">
                <a:solidFill>
                  <a:schemeClr val="bg2"/>
                </a:solidFill>
                <a:latin typeface="+mj-lt"/>
              </a:rPr>
              <a:t>https://sh.wikipedia.org/wiki/Pa%C5%A1tuni</a:t>
            </a:r>
          </a:p>
          <a:p>
            <a:pPr marL="285750" indent="-285750">
              <a:buFont typeface="Arial" panose="020B0604020202020204" pitchFamily="34" charset="0"/>
              <a:buChar char="•"/>
            </a:pPr>
            <a:endParaRPr lang="en-US" dirty="0">
              <a:solidFill>
                <a:schemeClr val="bg2"/>
              </a:solidFill>
              <a:latin typeface="+mj-lt"/>
            </a:endParaRPr>
          </a:p>
        </p:txBody>
      </p:sp>
    </p:spTree>
    <p:extLst>
      <p:ext uri="{BB962C8B-B14F-4D97-AF65-F5344CB8AC3E}">
        <p14:creationId xmlns:p14="http://schemas.microsoft.com/office/powerpoint/2010/main" val="357113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2B9E0CB5-2F64-4439-AFE9-1BB3ACE6FA9D}"/>
              </a:ext>
            </a:extLst>
          </p:cNvPr>
          <p:cNvSpPr>
            <a:spLocks noGrp="1"/>
          </p:cNvSpPr>
          <p:nvPr>
            <p:ph type="sldNum" sz="quarter" idx="12"/>
          </p:nvPr>
        </p:nvSpPr>
        <p:spPr/>
        <p:txBody>
          <a:bodyPr rtlCol="0"/>
          <a:lstStyle/>
          <a:p>
            <a:pPr rtl="0"/>
            <a:fld id="{8D581BC7-E183-40DB-AC97-C19EA4EB8894}" type="slidenum">
              <a:rPr lang="el-GR" smtClean="0"/>
              <a:t>16</a:t>
            </a:fld>
            <a:endParaRPr lang="el-GR" dirty="0"/>
          </a:p>
        </p:txBody>
      </p:sp>
      <p:pic>
        <p:nvPicPr>
          <p:cNvPr id="22" name="Εικόνα 21">
            <a:extLst>
              <a:ext uri="{FF2B5EF4-FFF2-40B4-BE49-F238E27FC236}">
                <a16:creationId xmlns:a16="http://schemas.microsoft.com/office/drawing/2014/main" id="{3EF3C39B-A224-4682-AB36-40B9A8963D64}"/>
              </a:ext>
            </a:extLst>
          </p:cNvPr>
          <p:cNvPicPr>
            <a:picLocks noChangeAspect="1"/>
          </p:cNvPicPr>
          <p:nvPr/>
        </p:nvPicPr>
        <p:blipFill>
          <a:blip r:embed="rId3"/>
          <a:stretch>
            <a:fillRect/>
          </a:stretch>
        </p:blipFill>
        <p:spPr>
          <a:xfrm>
            <a:off x="6353666" y="1659118"/>
            <a:ext cx="4835949" cy="3129698"/>
          </a:xfrm>
          <a:prstGeom prst="rect">
            <a:avLst/>
          </a:prstGeom>
        </p:spPr>
      </p:pic>
      <p:sp>
        <p:nvSpPr>
          <p:cNvPr id="2" name="TextBox 1">
            <a:extLst>
              <a:ext uri="{FF2B5EF4-FFF2-40B4-BE49-F238E27FC236}">
                <a16:creationId xmlns:a16="http://schemas.microsoft.com/office/drawing/2014/main" id="{688F0912-1E82-9EDD-00BC-A25A471AA27B}"/>
              </a:ext>
            </a:extLst>
          </p:cNvPr>
          <p:cNvSpPr txBox="1"/>
          <p:nvPr/>
        </p:nvSpPr>
        <p:spPr>
          <a:xfrm>
            <a:off x="1133135" y="3105089"/>
            <a:ext cx="4994787" cy="430887"/>
          </a:xfrm>
          <a:prstGeom prst="rect">
            <a:avLst/>
          </a:prstGeom>
          <a:noFill/>
        </p:spPr>
        <p:txBody>
          <a:bodyPr wrap="square" rtlCol="0">
            <a:spAutoFit/>
          </a:bodyPr>
          <a:lstStyle/>
          <a:p>
            <a:r>
              <a:rPr lang="el-GR" sz="2200" b="1" i="1" dirty="0"/>
              <a:t>Ευχαριστούμε για την προσοχή σας!!</a:t>
            </a:r>
          </a:p>
        </p:txBody>
      </p:sp>
    </p:spTree>
    <p:extLst>
      <p:ext uri="{BB962C8B-B14F-4D97-AF65-F5344CB8AC3E}">
        <p14:creationId xmlns:p14="http://schemas.microsoft.com/office/powerpoint/2010/main" val="376680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BCE74DA-7C97-4D6F-926E-9E0E6499FC1C}"/>
              </a:ext>
            </a:extLst>
          </p:cNvPr>
          <p:cNvSpPr>
            <a:spLocks noGrp="1"/>
          </p:cNvSpPr>
          <p:nvPr>
            <p:ph type="sldNum" sz="quarter" idx="12"/>
          </p:nvPr>
        </p:nvSpPr>
        <p:spPr/>
        <p:txBody>
          <a:bodyPr/>
          <a:lstStyle/>
          <a:p>
            <a:pPr rtl="0"/>
            <a:fld id="{8D581BC7-E183-40DB-AC97-C19EA4EB8894}" type="slidenum">
              <a:rPr lang="el-GR" noProof="0" smtClean="0"/>
              <a:pPr rtl="0"/>
              <a:t>2</a:t>
            </a:fld>
            <a:endParaRPr lang="el-GR" noProof="0" dirty="0"/>
          </a:p>
        </p:txBody>
      </p:sp>
      <p:sp>
        <p:nvSpPr>
          <p:cNvPr id="5" name="TextBox 4">
            <a:extLst>
              <a:ext uri="{FF2B5EF4-FFF2-40B4-BE49-F238E27FC236}">
                <a16:creationId xmlns:a16="http://schemas.microsoft.com/office/drawing/2014/main" id="{EF371272-7632-42C5-A1F2-98FC556071D5}"/>
              </a:ext>
            </a:extLst>
          </p:cNvPr>
          <p:cNvSpPr txBox="1"/>
          <p:nvPr/>
        </p:nvSpPr>
        <p:spPr>
          <a:xfrm>
            <a:off x="1133135" y="779351"/>
            <a:ext cx="9050771" cy="523220"/>
          </a:xfrm>
          <a:prstGeom prst="rect">
            <a:avLst/>
          </a:prstGeom>
          <a:noFill/>
        </p:spPr>
        <p:txBody>
          <a:bodyPr wrap="square" rtlCol="0">
            <a:spAutoFit/>
          </a:bodyPr>
          <a:lstStyle/>
          <a:p>
            <a:pPr algn="ctr"/>
            <a:r>
              <a:rPr lang="el-GR" sz="2800" b="1" u="sng" dirty="0"/>
              <a:t>Περιεχόμενα</a:t>
            </a:r>
          </a:p>
        </p:txBody>
      </p:sp>
      <p:sp>
        <p:nvSpPr>
          <p:cNvPr id="3" name="TextBox 2">
            <a:extLst>
              <a:ext uri="{FF2B5EF4-FFF2-40B4-BE49-F238E27FC236}">
                <a16:creationId xmlns:a16="http://schemas.microsoft.com/office/drawing/2014/main" id="{E4C1783D-38C0-8DA4-DEC4-A4970B150AFC}"/>
              </a:ext>
            </a:extLst>
          </p:cNvPr>
          <p:cNvSpPr txBox="1"/>
          <p:nvPr/>
        </p:nvSpPr>
        <p:spPr>
          <a:xfrm>
            <a:off x="1408516" y="1907459"/>
            <a:ext cx="10655664" cy="3816429"/>
          </a:xfrm>
          <a:prstGeom prst="rect">
            <a:avLst/>
          </a:prstGeom>
          <a:noFill/>
        </p:spPr>
        <p:txBody>
          <a:bodyPr wrap="square" rtlCol="0">
            <a:spAutoFit/>
          </a:bodyPr>
          <a:lstStyle/>
          <a:p>
            <a:pPr algn="just"/>
            <a:r>
              <a:rPr lang="el-GR" sz="2200" b="1" dirty="0">
                <a:solidFill>
                  <a:schemeClr val="bg2"/>
                </a:solidFill>
                <a:latin typeface="+mj-lt"/>
              </a:rPr>
              <a:t>Α. </a:t>
            </a:r>
            <a:r>
              <a:rPr lang="el-GR" sz="2200" dirty="0">
                <a:solidFill>
                  <a:schemeClr val="bg2"/>
                </a:solidFill>
                <a:latin typeface="+mj-lt"/>
              </a:rPr>
              <a:t>Εισαγωγή στα Ανθρώπινα Δικαιώματα</a:t>
            </a:r>
          </a:p>
          <a:p>
            <a:pPr algn="just"/>
            <a:r>
              <a:rPr lang="el-GR" sz="2200" b="1" dirty="0">
                <a:solidFill>
                  <a:schemeClr val="bg2"/>
                </a:solidFill>
                <a:latin typeface="+mj-lt"/>
              </a:rPr>
              <a:t>Β. </a:t>
            </a:r>
            <a:r>
              <a:rPr lang="el-GR" sz="2200" dirty="0">
                <a:solidFill>
                  <a:schemeClr val="bg2"/>
                </a:solidFill>
                <a:latin typeface="+mj-lt"/>
              </a:rPr>
              <a:t>Αφγανιστάν: από την σκιά των αυτοκρατοριών στην αναζήτηση της αυτονομίας</a:t>
            </a:r>
          </a:p>
          <a:p>
            <a:pPr algn="just"/>
            <a:r>
              <a:rPr lang="el-GR" sz="2200" b="1" dirty="0">
                <a:solidFill>
                  <a:schemeClr val="bg2"/>
                </a:solidFill>
                <a:latin typeface="+mj-lt"/>
              </a:rPr>
              <a:t>Γ. </a:t>
            </a:r>
            <a:r>
              <a:rPr lang="el-GR" sz="2200" dirty="0">
                <a:solidFill>
                  <a:schemeClr val="bg2"/>
                </a:solidFill>
                <a:latin typeface="+mj-lt"/>
              </a:rPr>
              <a:t>Μειονότητες: η καταπίεση των δικαιωμάτων τους</a:t>
            </a:r>
          </a:p>
          <a:p>
            <a:pPr marL="342900" indent="-342900" algn="just">
              <a:buFont typeface="+mj-lt"/>
              <a:buAutoNum type="arabicPeriod"/>
            </a:pPr>
            <a:r>
              <a:rPr lang="el-GR" sz="2200" dirty="0">
                <a:solidFill>
                  <a:schemeClr val="bg2"/>
                </a:solidFill>
                <a:latin typeface="+mj-lt"/>
              </a:rPr>
              <a:t>Θρησκευτικές μειονότητες</a:t>
            </a:r>
          </a:p>
          <a:p>
            <a:pPr marL="342900" indent="-342900" algn="just">
              <a:buFont typeface="+mj-lt"/>
              <a:buAutoNum type="arabicPeriod"/>
            </a:pPr>
            <a:r>
              <a:rPr lang="el-GR" sz="2200" dirty="0">
                <a:solidFill>
                  <a:schemeClr val="bg2"/>
                </a:solidFill>
                <a:latin typeface="+mj-lt"/>
              </a:rPr>
              <a:t>Εθνοτικές Μειονότητες </a:t>
            </a:r>
          </a:p>
          <a:p>
            <a:pPr marL="342900" indent="-342900" algn="just">
              <a:buFont typeface="+mj-lt"/>
              <a:buAutoNum type="arabicPeriod"/>
            </a:pPr>
            <a:r>
              <a:rPr lang="el-GR" sz="2200" dirty="0">
                <a:solidFill>
                  <a:schemeClr val="bg2"/>
                </a:solidFill>
                <a:latin typeface="+mj-lt"/>
              </a:rPr>
              <a:t>Χαμένες Ελευθερίες: Η καθημερινή καταπίεση των γυναικών </a:t>
            </a:r>
          </a:p>
          <a:p>
            <a:pPr algn="just"/>
            <a:r>
              <a:rPr lang="el-GR" sz="2200" b="1" dirty="0">
                <a:solidFill>
                  <a:schemeClr val="bg2"/>
                </a:solidFill>
                <a:latin typeface="+mj-lt"/>
              </a:rPr>
              <a:t>Δ. </a:t>
            </a:r>
            <a:r>
              <a:rPr lang="el-GR" sz="2200" dirty="0">
                <a:solidFill>
                  <a:schemeClr val="bg2"/>
                </a:solidFill>
                <a:latin typeface="+mj-lt"/>
              </a:rPr>
              <a:t>Η θέση του ΟΗΕ</a:t>
            </a:r>
          </a:p>
          <a:p>
            <a:pPr algn="just"/>
            <a:r>
              <a:rPr lang="el-GR" sz="2200" b="1" dirty="0">
                <a:solidFill>
                  <a:schemeClr val="bg2"/>
                </a:solidFill>
                <a:latin typeface="+mj-lt"/>
              </a:rPr>
              <a:t>Ε. </a:t>
            </a:r>
            <a:r>
              <a:rPr lang="el-GR" sz="2200" dirty="0">
                <a:solidFill>
                  <a:schemeClr val="bg2"/>
                </a:solidFill>
                <a:latin typeface="+mj-lt"/>
              </a:rPr>
              <a:t>Η στάση της ΕΕ για την σταθερότητα στο Αφγανιστάν</a:t>
            </a:r>
          </a:p>
          <a:p>
            <a:pPr algn="just"/>
            <a:r>
              <a:rPr lang="el-GR" sz="2200" b="1" dirty="0">
                <a:solidFill>
                  <a:schemeClr val="bg2"/>
                </a:solidFill>
                <a:latin typeface="+mj-lt"/>
              </a:rPr>
              <a:t>ΣΤ. </a:t>
            </a:r>
            <a:r>
              <a:rPr lang="el-GR" sz="2200" dirty="0">
                <a:solidFill>
                  <a:schemeClr val="bg2"/>
                </a:solidFill>
                <a:latin typeface="+mj-lt"/>
              </a:rPr>
              <a:t>Πηγές</a:t>
            </a:r>
          </a:p>
          <a:p>
            <a:pPr marL="342900" indent="-342900" algn="just">
              <a:buFont typeface="+mj-lt"/>
              <a:buAutoNum type="arabicPeriod"/>
            </a:pPr>
            <a:endParaRPr lang="el-GR" sz="2200" dirty="0">
              <a:solidFill>
                <a:schemeClr val="bg2"/>
              </a:solidFill>
              <a:latin typeface="+mj-lt"/>
            </a:endParaRPr>
          </a:p>
          <a:p>
            <a:pPr algn="just"/>
            <a:endParaRPr lang="el-GR" sz="2200" dirty="0">
              <a:solidFill>
                <a:schemeClr val="bg2"/>
              </a:solidFill>
              <a:latin typeface="+mj-lt"/>
            </a:endParaRPr>
          </a:p>
        </p:txBody>
      </p:sp>
    </p:spTree>
    <p:extLst>
      <p:ext uri="{BB962C8B-B14F-4D97-AF65-F5344CB8AC3E}">
        <p14:creationId xmlns:p14="http://schemas.microsoft.com/office/powerpoint/2010/main" val="124142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FC3BEC2-7F53-49F8-87F3-C93A244AED91}"/>
              </a:ext>
            </a:extLst>
          </p:cNvPr>
          <p:cNvSpPr>
            <a:spLocks noGrp="1"/>
          </p:cNvSpPr>
          <p:nvPr>
            <p:ph type="sldNum" sz="quarter" idx="12"/>
          </p:nvPr>
        </p:nvSpPr>
        <p:spPr/>
        <p:txBody>
          <a:bodyPr/>
          <a:lstStyle/>
          <a:p>
            <a:pPr rtl="0"/>
            <a:fld id="{8D581BC7-E183-40DB-AC97-C19EA4EB8894}" type="slidenum">
              <a:rPr lang="el-GR" noProof="0" smtClean="0"/>
              <a:pPr rtl="0"/>
              <a:t>3</a:t>
            </a:fld>
            <a:endParaRPr lang="el-GR" noProof="0" dirty="0"/>
          </a:p>
        </p:txBody>
      </p:sp>
      <p:sp>
        <p:nvSpPr>
          <p:cNvPr id="6" name="TextBox 5">
            <a:extLst>
              <a:ext uri="{FF2B5EF4-FFF2-40B4-BE49-F238E27FC236}">
                <a16:creationId xmlns:a16="http://schemas.microsoft.com/office/drawing/2014/main" id="{8082ECA7-648C-4D68-BCFD-097ADF595726}"/>
              </a:ext>
            </a:extLst>
          </p:cNvPr>
          <p:cNvSpPr txBox="1"/>
          <p:nvPr/>
        </p:nvSpPr>
        <p:spPr>
          <a:xfrm>
            <a:off x="601763" y="1828605"/>
            <a:ext cx="10622562" cy="3760004"/>
          </a:xfrm>
          <a:prstGeom prst="rect">
            <a:avLst/>
          </a:prstGeom>
          <a:noFill/>
        </p:spPr>
        <p:txBody>
          <a:bodyPr wrap="square" rtlCol="0">
            <a:spAutoFit/>
          </a:bodyPr>
          <a:lstStyle/>
          <a:p>
            <a:pPr marL="360000" algn="just">
              <a:lnSpc>
                <a:spcPts val="2160"/>
              </a:lnSpc>
              <a:spcBef>
                <a:spcPts val="100"/>
              </a:spcBef>
            </a:pPr>
            <a:r>
              <a:rPr lang="el-GR" sz="2000" dirty="0">
                <a:solidFill>
                  <a:schemeClr val="bg2"/>
                </a:solidFill>
                <a:latin typeface="+mj-lt"/>
              </a:rPr>
              <a:t>Τα </a:t>
            </a:r>
            <a:r>
              <a:rPr lang="el-GR" sz="2000" b="1" dirty="0">
                <a:solidFill>
                  <a:schemeClr val="bg2"/>
                </a:solidFill>
                <a:latin typeface="+mj-lt"/>
              </a:rPr>
              <a:t>ανθρώπινα δικαιώματα </a:t>
            </a:r>
            <a:r>
              <a:rPr lang="el-GR" sz="2000" dirty="0">
                <a:solidFill>
                  <a:schemeClr val="bg2"/>
                </a:solidFill>
                <a:latin typeface="+mj-lt"/>
              </a:rPr>
              <a:t>αποτελούν ηθικές αρχές που θέτουν συγκεκριμένα πρότυπα ανθρώπινης συμπεριφοράς και συνήθως προστατεύονται ως νόμιμα δικαιώματα κατά το εθνικό και διεθνές δίκαιο. Θεωρούνται ως «κοινώς αντιλαμβανόμενα αναπαλλοτρίωτα θεμελιώδη δικαιώματα που κάθε άτομο δικαιούται από τη στιγμή της γέννησής του, απλώς και μόνο επειδή είναι ανθρώπινο ον»</a:t>
            </a:r>
            <a:r>
              <a:rPr lang="en-US" sz="2000" dirty="0">
                <a:solidFill>
                  <a:schemeClr val="bg2"/>
                </a:solidFill>
                <a:latin typeface="+mj-lt"/>
              </a:rPr>
              <a:t>. </a:t>
            </a:r>
            <a:r>
              <a:rPr lang="el-GR" sz="2000" dirty="0">
                <a:solidFill>
                  <a:schemeClr val="bg2"/>
                </a:solidFill>
                <a:latin typeface="+mj-lt"/>
              </a:rPr>
              <a:t>Η ανάγκη για επίσημη αναγνώριση των ανθρωπίνων δικαιωμάτων διαμορφώθηκε ως επακόλουθο του Β΄ Παγκοσμίου Πολέμου και των θηριωδιών του Ολοκαυτώματος. Η Οικουμενική Διακήρυξη για τα Δικαιώματα του Ανθρώπου, που υιοθετήθηκε από τη Γενική Συνέλευση το 1948, καθορίζει τα θεμελιώδη δικαιώματα και τις ελευθερίες, για όλες τις γυναίκες και όλους τους άντρες. Μεταξύ αυτών, είναι το δικαίωμα στη ζωή, την ελευθερία και την ιθαγένεια, στην ελευθερία της σκέψης, της συνείδησης και της θρησκείας, στην εργασία, στην εκπαίδευση, το δικαίωμα στην τροφή και την κατοικία και το δικαίωμα συμμετοχής στη διακυβέρνηση. Η Διακήρυξη έθεσε τις βάσεις για περισσότερες από 80 συνθήκες και διακηρύξεις για τα ανθρώπινα δικαιώματα.</a:t>
            </a:r>
          </a:p>
        </p:txBody>
      </p:sp>
      <p:sp>
        <p:nvSpPr>
          <p:cNvPr id="7" name="TextBox 6">
            <a:extLst>
              <a:ext uri="{FF2B5EF4-FFF2-40B4-BE49-F238E27FC236}">
                <a16:creationId xmlns:a16="http://schemas.microsoft.com/office/drawing/2014/main" id="{DA59A2AD-62F7-4CCF-BCE4-E21F3382468D}"/>
              </a:ext>
            </a:extLst>
          </p:cNvPr>
          <p:cNvSpPr txBox="1"/>
          <p:nvPr/>
        </p:nvSpPr>
        <p:spPr>
          <a:xfrm>
            <a:off x="1887891" y="727008"/>
            <a:ext cx="8050306" cy="523220"/>
          </a:xfrm>
          <a:prstGeom prst="rect">
            <a:avLst/>
          </a:prstGeom>
          <a:noFill/>
        </p:spPr>
        <p:txBody>
          <a:bodyPr wrap="square" rtlCol="0">
            <a:spAutoFit/>
          </a:bodyPr>
          <a:lstStyle/>
          <a:p>
            <a:pPr algn="ctr"/>
            <a:r>
              <a:rPr lang="el-GR" sz="2800" b="1" u="sng" dirty="0"/>
              <a:t>Εισαγωγή στα Ανθρώπινα Δικαιώματα</a:t>
            </a:r>
          </a:p>
        </p:txBody>
      </p:sp>
    </p:spTree>
    <p:extLst>
      <p:ext uri="{BB962C8B-B14F-4D97-AF65-F5344CB8AC3E}">
        <p14:creationId xmlns:p14="http://schemas.microsoft.com/office/powerpoint/2010/main" val="333340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0D24AA1-4BF7-4021-B75A-A49C79171F01}"/>
              </a:ext>
            </a:extLst>
          </p:cNvPr>
          <p:cNvSpPr>
            <a:spLocks noGrp="1"/>
          </p:cNvSpPr>
          <p:nvPr>
            <p:ph type="sldNum" sz="quarter" idx="12"/>
          </p:nvPr>
        </p:nvSpPr>
        <p:spPr/>
        <p:txBody>
          <a:bodyPr/>
          <a:lstStyle/>
          <a:p>
            <a:pPr rtl="0"/>
            <a:fld id="{8D581BC7-E183-40DB-AC97-C19EA4EB8894}" type="slidenum">
              <a:rPr lang="el-GR" noProof="0" smtClean="0"/>
              <a:pPr rtl="0"/>
              <a:t>4</a:t>
            </a:fld>
            <a:endParaRPr lang="el-GR" noProof="0" dirty="0"/>
          </a:p>
        </p:txBody>
      </p:sp>
      <p:sp>
        <p:nvSpPr>
          <p:cNvPr id="6" name="TextBox 5">
            <a:extLst>
              <a:ext uri="{FF2B5EF4-FFF2-40B4-BE49-F238E27FC236}">
                <a16:creationId xmlns:a16="http://schemas.microsoft.com/office/drawing/2014/main" id="{7E25D095-77FF-4652-B533-52C61DE0E833}"/>
              </a:ext>
            </a:extLst>
          </p:cNvPr>
          <p:cNvSpPr txBox="1"/>
          <p:nvPr/>
        </p:nvSpPr>
        <p:spPr>
          <a:xfrm>
            <a:off x="617278" y="1773404"/>
            <a:ext cx="10796079" cy="4106252"/>
          </a:xfrm>
          <a:prstGeom prst="rect">
            <a:avLst/>
          </a:prstGeom>
          <a:noFill/>
        </p:spPr>
        <p:txBody>
          <a:bodyPr wrap="square" rtlCol="0">
            <a:spAutoFit/>
          </a:bodyPr>
          <a:lstStyle/>
          <a:p>
            <a:pPr marL="360000" algn="just">
              <a:spcBef>
                <a:spcPts val="100"/>
              </a:spcBef>
            </a:pPr>
            <a:r>
              <a:rPr lang="el-GR" sz="2000" dirty="0">
                <a:solidFill>
                  <a:schemeClr val="bg2"/>
                </a:solidFill>
                <a:latin typeface="+mj-lt"/>
              </a:rPr>
              <a:t>Το Αφγανιστάν είναι μία χώρα στη νότια κεντρική Ασία. Ο πληθυσμός της ανέρχεται σε 42.647.000 κατοίκους, σύμφωνα με επίσημη εκτίμηση για το 2024. Οι κάτοικοι ανήκουν κυρίως στις εθνότητες των </a:t>
            </a:r>
            <a:r>
              <a:rPr lang="el-GR" sz="2000" dirty="0" err="1">
                <a:solidFill>
                  <a:schemeClr val="bg2"/>
                </a:solidFill>
                <a:latin typeface="+mj-lt"/>
              </a:rPr>
              <a:t>Παστούν</a:t>
            </a:r>
            <a:r>
              <a:rPr lang="el-GR" sz="2000" dirty="0">
                <a:solidFill>
                  <a:schemeClr val="bg2"/>
                </a:solidFill>
                <a:latin typeface="+mj-lt"/>
              </a:rPr>
              <a:t>, των </a:t>
            </a:r>
            <a:r>
              <a:rPr lang="el-GR" sz="2000" dirty="0" err="1">
                <a:solidFill>
                  <a:schemeClr val="bg2"/>
                </a:solidFill>
                <a:latin typeface="+mj-lt"/>
              </a:rPr>
              <a:t>Τατζίκων</a:t>
            </a:r>
            <a:r>
              <a:rPr lang="el-GR" sz="2000" dirty="0">
                <a:solidFill>
                  <a:schemeClr val="bg2"/>
                </a:solidFill>
                <a:latin typeface="+mj-lt"/>
              </a:rPr>
              <a:t>, των Χαζάρων και των </a:t>
            </a:r>
            <a:r>
              <a:rPr lang="el-GR" sz="2000" dirty="0" err="1">
                <a:solidFill>
                  <a:schemeClr val="bg2"/>
                </a:solidFill>
                <a:latin typeface="+mj-lt"/>
              </a:rPr>
              <a:t>Ουζμπέκων</a:t>
            </a:r>
            <a:r>
              <a:rPr lang="el-GR" sz="2000" dirty="0">
                <a:solidFill>
                  <a:schemeClr val="bg2"/>
                </a:solidFill>
                <a:latin typeface="+mj-lt"/>
              </a:rPr>
              <a:t>. </a:t>
            </a:r>
          </a:p>
          <a:p>
            <a:pPr marL="360000" algn="just">
              <a:spcBef>
                <a:spcPts val="100"/>
              </a:spcBef>
            </a:pPr>
            <a:r>
              <a:rPr lang="el-GR" sz="2000" dirty="0">
                <a:solidFill>
                  <a:schemeClr val="bg2"/>
                </a:solidFill>
                <a:latin typeface="+mj-lt"/>
              </a:rPr>
              <a:t>Η νεότερη ιστορία του Αφγανιστάν ξεκινά τον 18ο αιώνα με τις δυναστείες των Χοτάκ και των Ντουρανί. Προς τα τέλη του 19ου αιώνα, η περιοχή ανακηρύσσεται σε </a:t>
            </a:r>
            <a:r>
              <a:rPr lang="el-GR" sz="2000" b="1" dirty="0">
                <a:solidFill>
                  <a:schemeClr val="bg2"/>
                </a:solidFill>
                <a:latin typeface="+mj-lt"/>
              </a:rPr>
              <a:t>«ουδέτερη ζώνη» </a:t>
            </a:r>
            <a:r>
              <a:rPr lang="el-GR" sz="2000" dirty="0">
                <a:solidFill>
                  <a:schemeClr val="bg2"/>
                </a:solidFill>
                <a:latin typeface="+mj-lt"/>
              </a:rPr>
              <a:t>λόγω της διεκδίκησής της από τη Βρετανική και τη Ρωσική αυτοκρατορία. Μετά τον τρίτο Αγγλο-αφγανικό πόλεμο του 1919, η χώρα έγινε ανεξάρτητη σχηματίζοντας το 1926 το </a:t>
            </a:r>
            <a:r>
              <a:rPr lang="el-GR" sz="2000" b="1" dirty="0">
                <a:solidFill>
                  <a:schemeClr val="bg2"/>
                </a:solidFill>
                <a:latin typeface="+mj-lt"/>
              </a:rPr>
              <a:t>Βασίλειο του Αφγανιστάν</a:t>
            </a:r>
            <a:r>
              <a:rPr lang="el-GR" sz="2000" dirty="0">
                <a:solidFill>
                  <a:schemeClr val="bg2"/>
                </a:solidFill>
                <a:latin typeface="+mj-lt"/>
              </a:rPr>
              <a:t>. Το 1973, μετά την εκδίωξη του Βασιλιά Μοχάμεντ Ζαχίρ Σαχ ύστερα από πραξικόπημα, σχηματίστηκε η </a:t>
            </a:r>
            <a:r>
              <a:rPr lang="el-GR" sz="2000" b="1" dirty="0">
                <a:solidFill>
                  <a:schemeClr val="bg2"/>
                </a:solidFill>
                <a:latin typeface="+mj-lt"/>
              </a:rPr>
              <a:t>Δημοκρατία του Αφγανιστάν</a:t>
            </a:r>
            <a:r>
              <a:rPr lang="el-GR" sz="2000" dirty="0">
                <a:solidFill>
                  <a:schemeClr val="bg2"/>
                </a:solidFill>
                <a:latin typeface="+mj-lt"/>
              </a:rPr>
              <a:t>. Το 1978 ωστόσο, και πάλι μετά από στρατιωτικό πραξικόπημα, στην εξουσία ανήλθε το κομμουνιστικό Λαϊκό Δημοκρατικό Κόμμα και η χώρα ονομάστηκε </a:t>
            </a:r>
            <a:r>
              <a:rPr lang="el-GR" sz="2000" b="1" dirty="0">
                <a:solidFill>
                  <a:schemeClr val="bg2"/>
                </a:solidFill>
                <a:latin typeface="+mj-lt"/>
              </a:rPr>
              <a:t>Λαϊκή Δημοκρατία του Αφγανιστάν</a:t>
            </a:r>
            <a:r>
              <a:rPr lang="el-GR" sz="2000" dirty="0">
                <a:solidFill>
                  <a:schemeClr val="bg2"/>
                </a:solidFill>
                <a:latin typeface="+mj-lt"/>
              </a:rPr>
              <a:t>. Το 1979 ξέσπασε ο Σοβιετο-αφγανικός πόλεμος, όταν η Σοβιετική Ένωση εισέβαλλε στη χώρα προκειμένου να υπερασπιστεί την κυβέρνησή της και το καθεστώς από την εξέγερση των Μουτζαχεντίν.</a:t>
            </a:r>
          </a:p>
        </p:txBody>
      </p:sp>
      <p:sp>
        <p:nvSpPr>
          <p:cNvPr id="8" name="TextBox 7">
            <a:extLst>
              <a:ext uri="{FF2B5EF4-FFF2-40B4-BE49-F238E27FC236}">
                <a16:creationId xmlns:a16="http://schemas.microsoft.com/office/drawing/2014/main" id="{AE4D249D-36C1-4786-8A8A-1AC4D2BCCB08}"/>
              </a:ext>
            </a:extLst>
          </p:cNvPr>
          <p:cNvSpPr txBox="1"/>
          <p:nvPr/>
        </p:nvSpPr>
        <p:spPr>
          <a:xfrm>
            <a:off x="2029218" y="517154"/>
            <a:ext cx="8184777" cy="954107"/>
          </a:xfrm>
          <a:prstGeom prst="rect">
            <a:avLst/>
          </a:prstGeom>
          <a:noFill/>
        </p:spPr>
        <p:txBody>
          <a:bodyPr wrap="square" rtlCol="0">
            <a:spAutoFit/>
          </a:bodyPr>
          <a:lstStyle/>
          <a:p>
            <a:pPr algn="ctr"/>
            <a:r>
              <a:rPr lang="el-GR" sz="2800" b="1" u="sng" dirty="0"/>
              <a:t>Αφγανιστάν: από την σκιά των αυτοκρατοριών στην αναζήτηση της αυτονομίας </a:t>
            </a:r>
          </a:p>
        </p:txBody>
      </p:sp>
    </p:spTree>
    <p:extLst>
      <p:ext uri="{BB962C8B-B14F-4D97-AF65-F5344CB8AC3E}">
        <p14:creationId xmlns:p14="http://schemas.microsoft.com/office/powerpoint/2010/main" val="41404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8019EA0-34CA-46E7-AE5F-FBFB9C4C7819}"/>
              </a:ext>
            </a:extLst>
          </p:cNvPr>
          <p:cNvSpPr>
            <a:spLocks noGrp="1"/>
          </p:cNvSpPr>
          <p:nvPr>
            <p:ph type="dt" sz="half" idx="10"/>
          </p:nvPr>
        </p:nvSpPr>
        <p:spPr/>
        <p:txBody>
          <a:bodyPr/>
          <a:lstStyle/>
          <a:p>
            <a:pPr rtl="0"/>
            <a:r>
              <a:rPr lang="el-GR" noProof="0"/>
              <a:t>ΗΗ.ΜΜ.20XX</a:t>
            </a:r>
            <a:endParaRPr lang="el-GR" noProof="0" dirty="0"/>
          </a:p>
        </p:txBody>
      </p:sp>
      <p:sp>
        <p:nvSpPr>
          <p:cNvPr id="4" name="Θέση αριθμού διαφάνειας 3">
            <a:extLst>
              <a:ext uri="{FF2B5EF4-FFF2-40B4-BE49-F238E27FC236}">
                <a16:creationId xmlns:a16="http://schemas.microsoft.com/office/drawing/2014/main" id="{D38B477D-EB90-4735-B4D1-057DA2E1887E}"/>
              </a:ext>
            </a:extLst>
          </p:cNvPr>
          <p:cNvSpPr>
            <a:spLocks noGrp="1"/>
          </p:cNvSpPr>
          <p:nvPr>
            <p:ph type="sldNum" sz="quarter" idx="12"/>
          </p:nvPr>
        </p:nvSpPr>
        <p:spPr>
          <a:xfrm>
            <a:off x="336191" y="6164381"/>
            <a:ext cx="354492" cy="297307"/>
          </a:xfrm>
        </p:spPr>
        <p:txBody>
          <a:bodyPr/>
          <a:lstStyle/>
          <a:p>
            <a:pPr rtl="0"/>
            <a:fld id="{8D581BC7-E183-40DB-AC97-C19EA4EB8894}" type="slidenum">
              <a:rPr lang="el-GR" noProof="0" smtClean="0"/>
              <a:pPr rtl="0"/>
              <a:t>5</a:t>
            </a:fld>
            <a:endParaRPr lang="el-GR" noProof="0" dirty="0"/>
          </a:p>
        </p:txBody>
      </p:sp>
      <p:sp>
        <p:nvSpPr>
          <p:cNvPr id="5" name="TextBox 4">
            <a:extLst>
              <a:ext uri="{FF2B5EF4-FFF2-40B4-BE49-F238E27FC236}">
                <a16:creationId xmlns:a16="http://schemas.microsoft.com/office/drawing/2014/main" id="{0A727F7E-E51F-4170-89D5-7B1E3EEFB687}"/>
              </a:ext>
            </a:extLst>
          </p:cNvPr>
          <p:cNvSpPr txBox="1"/>
          <p:nvPr/>
        </p:nvSpPr>
        <p:spPr>
          <a:xfrm>
            <a:off x="336191" y="829879"/>
            <a:ext cx="6396463" cy="5483155"/>
          </a:xfrm>
          <a:prstGeom prst="rect">
            <a:avLst/>
          </a:prstGeom>
          <a:noFill/>
        </p:spPr>
        <p:txBody>
          <a:bodyPr wrap="square" rtlCol="0">
            <a:spAutoFit/>
          </a:bodyPr>
          <a:lstStyle/>
          <a:p>
            <a:pPr marL="360000" algn="just">
              <a:spcBef>
                <a:spcPts val="100"/>
              </a:spcBef>
            </a:pPr>
            <a:r>
              <a:rPr lang="el-GR" dirty="0">
                <a:solidFill>
                  <a:schemeClr val="bg2"/>
                </a:solidFill>
                <a:latin typeface="+mj-lt"/>
              </a:rPr>
              <a:t>Με την απόσυρση των Σοβιετικών στρατευμάτων το 1996, η χώρα περιήλθε υπό το κράτος Ισλαμιστών φονταμενταλιστών, των Ταλιμπάν, οι οποίοι κυβέρνησαν ως το 2001 εγκαθιδρύοντας </a:t>
            </a:r>
            <a:r>
              <a:rPr lang="el-GR" b="1" dirty="0">
                <a:solidFill>
                  <a:schemeClr val="bg2"/>
                </a:solidFill>
                <a:latin typeface="+mj-lt"/>
              </a:rPr>
              <a:t>το Ισλαμικό Εμιράτο του Αφγανιστάν</a:t>
            </a:r>
            <a:r>
              <a:rPr lang="el-GR" dirty="0">
                <a:solidFill>
                  <a:schemeClr val="bg2"/>
                </a:solidFill>
                <a:latin typeface="+mj-lt"/>
              </a:rPr>
              <a:t>. Η επέμβαση των Αμερικανών αυτή τη φορά, και </a:t>
            </a:r>
            <a:r>
              <a:rPr lang="el-GR" b="1" dirty="0">
                <a:solidFill>
                  <a:schemeClr val="bg2"/>
                </a:solidFill>
                <a:latin typeface="+mj-lt"/>
              </a:rPr>
              <a:t>ο Πόλεμος κατά της Τρομοκρατίας </a:t>
            </a:r>
            <a:r>
              <a:rPr lang="el-GR" dirty="0">
                <a:solidFill>
                  <a:schemeClr val="bg2"/>
                </a:solidFill>
                <a:latin typeface="+mj-lt"/>
              </a:rPr>
              <a:t>θα διαλύσει το Ισλαμικό Εμιράτο, και στη θέση του θα εγκαταστήσει την </a:t>
            </a:r>
            <a:r>
              <a:rPr lang="el-GR" b="1" dirty="0">
                <a:solidFill>
                  <a:schemeClr val="bg2"/>
                </a:solidFill>
                <a:latin typeface="+mj-lt"/>
              </a:rPr>
              <a:t>Ισλαμική Δημοκρατία του Αφγανιστάν</a:t>
            </a:r>
            <a:r>
              <a:rPr lang="el-GR" dirty="0">
                <a:solidFill>
                  <a:schemeClr val="bg2"/>
                </a:solidFill>
                <a:latin typeface="+mj-lt"/>
              </a:rPr>
              <a:t>, το 2001. Η χώρα θα διολισθήσει στον εμφύλιο πόλεμο, από τον οποίο (και παρόλη την με όλα τα μέσα στήριξη του εθνικού στρατού από τους Αμερικανούς), νικητές θα εξέλθουν οι Ταλιμπάν. Με την οριστική αποχώρηση και των τελευταίων αμερικανικών στρατευμάτων, τον Αύγουστο του 2021, οι Ταλιμπάν, ολοκλήρωσαν την κατάληψη της χώρας, επαναδημιουργώντας το Ισλαμικό Εμιράτο. Αν και το νέο καθεστώς έχει αναλάβει την εξουσία από τις 16 Αυγούστου του 2021 (μετά την είσοδο των Ταλιμπάν στην πρωτεύουσα της χώρας Καμπούλ), προς το παρόν </a:t>
            </a:r>
            <a:r>
              <a:rPr lang="el-GR" b="1" u="sng" dirty="0">
                <a:solidFill>
                  <a:schemeClr val="bg2"/>
                </a:solidFill>
                <a:latin typeface="+mj-lt"/>
              </a:rPr>
              <a:t>δεν έχει αναγνωριστεί από κανένα κράτος</a:t>
            </a:r>
            <a:r>
              <a:rPr lang="el-GR" u="sng" dirty="0">
                <a:solidFill>
                  <a:schemeClr val="bg2"/>
                </a:solidFill>
                <a:latin typeface="+mj-lt"/>
              </a:rPr>
              <a:t>.</a:t>
            </a:r>
          </a:p>
        </p:txBody>
      </p:sp>
      <p:pic>
        <p:nvPicPr>
          <p:cNvPr id="10" name="Εικόνα 9">
            <a:extLst>
              <a:ext uri="{FF2B5EF4-FFF2-40B4-BE49-F238E27FC236}">
                <a16:creationId xmlns:a16="http://schemas.microsoft.com/office/drawing/2014/main" id="{EF3D5AB1-1263-4A06-9961-2120F682FF0F}"/>
              </a:ext>
            </a:extLst>
          </p:cNvPr>
          <p:cNvPicPr>
            <a:picLocks noChangeAspect="1"/>
          </p:cNvPicPr>
          <p:nvPr/>
        </p:nvPicPr>
        <p:blipFill rotWithShape="1">
          <a:blip r:embed="rId2"/>
          <a:srcRect r="-598" b="8487"/>
          <a:stretch/>
        </p:blipFill>
        <p:spPr>
          <a:xfrm>
            <a:off x="6939006" y="1424015"/>
            <a:ext cx="4791890" cy="3399864"/>
          </a:xfrm>
          <a:prstGeom prst="rect">
            <a:avLst/>
          </a:prstGeom>
        </p:spPr>
      </p:pic>
    </p:spTree>
    <p:extLst>
      <p:ext uri="{BB962C8B-B14F-4D97-AF65-F5344CB8AC3E}">
        <p14:creationId xmlns:p14="http://schemas.microsoft.com/office/powerpoint/2010/main" val="110755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83E60D3-31D7-4922-ADF8-B81CCAA1E522}"/>
              </a:ext>
            </a:extLst>
          </p:cNvPr>
          <p:cNvSpPr>
            <a:spLocks noGrp="1"/>
          </p:cNvSpPr>
          <p:nvPr>
            <p:ph type="sldNum" sz="quarter" idx="12"/>
          </p:nvPr>
        </p:nvSpPr>
        <p:spPr/>
        <p:txBody>
          <a:bodyPr/>
          <a:lstStyle/>
          <a:p>
            <a:pPr rtl="0"/>
            <a:fld id="{8D581BC7-E183-40DB-AC97-C19EA4EB8894}" type="slidenum">
              <a:rPr lang="el-GR" noProof="0" smtClean="0"/>
              <a:pPr rtl="0"/>
              <a:t>6</a:t>
            </a:fld>
            <a:endParaRPr lang="el-GR" noProof="0" dirty="0"/>
          </a:p>
        </p:txBody>
      </p:sp>
      <p:pic>
        <p:nvPicPr>
          <p:cNvPr id="12" name="Εικόνα 11">
            <a:extLst>
              <a:ext uri="{FF2B5EF4-FFF2-40B4-BE49-F238E27FC236}">
                <a16:creationId xmlns:a16="http://schemas.microsoft.com/office/drawing/2014/main" id="{7B06C1E5-DBBA-4F14-BE82-E39F5D2F0A52}"/>
              </a:ext>
            </a:extLst>
          </p:cNvPr>
          <p:cNvPicPr>
            <a:picLocks noChangeAspect="1"/>
          </p:cNvPicPr>
          <p:nvPr/>
        </p:nvPicPr>
        <p:blipFill rotWithShape="1">
          <a:blip r:embed="rId2"/>
          <a:srcRect t="15925" r="-1883" b="12505"/>
          <a:stretch/>
        </p:blipFill>
        <p:spPr>
          <a:xfrm>
            <a:off x="955889" y="1461246"/>
            <a:ext cx="4122057" cy="2895601"/>
          </a:xfrm>
          <a:prstGeom prst="rect">
            <a:avLst/>
          </a:prstGeom>
        </p:spPr>
      </p:pic>
      <p:pic>
        <p:nvPicPr>
          <p:cNvPr id="14" name="Εικόνα 13">
            <a:extLst>
              <a:ext uri="{FF2B5EF4-FFF2-40B4-BE49-F238E27FC236}">
                <a16:creationId xmlns:a16="http://schemas.microsoft.com/office/drawing/2014/main" id="{B0D41519-ADA9-49B4-80B6-DB45635DEA05}"/>
              </a:ext>
            </a:extLst>
          </p:cNvPr>
          <p:cNvPicPr>
            <a:picLocks noChangeAspect="1"/>
          </p:cNvPicPr>
          <p:nvPr/>
        </p:nvPicPr>
        <p:blipFill>
          <a:blip r:embed="rId3"/>
          <a:stretch>
            <a:fillRect/>
          </a:stretch>
        </p:blipFill>
        <p:spPr>
          <a:xfrm>
            <a:off x="7114056" y="2109228"/>
            <a:ext cx="3831849" cy="1915925"/>
          </a:xfrm>
          <a:prstGeom prst="rect">
            <a:avLst/>
          </a:prstGeom>
        </p:spPr>
      </p:pic>
      <p:sp>
        <p:nvSpPr>
          <p:cNvPr id="15" name="TextBox 14">
            <a:extLst>
              <a:ext uri="{FF2B5EF4-FFF2-40B4-BE49-F238E27FC236}">
                <a16:creationId xmlns:a16="http://schemas.microsoft.com/office/drawing/2014/main" id="{137DCEA5-DF50-4463-BC1C-95A00F9ABA2E}"/>
              </a:ext>
            </a:extLst>
          </p:cNvPr>
          <p:cNvSpPr txBox="1"/>
          <p:nvPr/>
        </p:nvSpPr>
        <p:spPr>
          <a:xfrm>
            <a:off x="1133135" y="4240306"/>
            <a:ext cx="3689877" cy="400110"/>
          </a:xfrm>
          <a:prstGeom prst="rect">
            <a:avLst/>
          </a:prstGeom>
          <a:noFill/>
        </p:spPr>
        <p:txBody>
          <a:bodyPr wrap="square" rtlCol="0">
            <a:spAutoFit/>
          </a:bodyPr>
          <a:lstStyle/>
          <a:p>
            <a:pPr algn="ctr"/>
            <a:r>
              <a:rPr lang="el-GR" sz="2000" b="1" dirty="0">
                <a:solidFill>
                  <a:schemeClr val="bg2"/>
                </a:solidFill>
              </a:rPr>
              <a:t>Η σημαία του Αφγανιστάν </a:t>
            </a:r>
          </a:p>
        </p:txBody>
      </p:sp>
      <p:sp>
        <p:nvSpPr>
          <p:cNvPr id="16" name="TextBox 15">
            <a:extLst>
              <a:ext uri="{FF2B5EF4-FFF2-40B4-BE49-F238E27FC236}">
                <a16:creationId xmlns:a16="http://schemas.microsoft.com/office/drawing/2014/main" id="{29E22428-A502-4E60-841B-ABD84D235973}"/>
              </a:ext>
            </a:extLst>
          </p:cNvPr>
          <p:cNvSpPr txBox="1"/>
          <p:nvPr/>
        </p:nvSpPr>
        <p:spPr>
          <a:xfrm>
            <a:off x="7368990" y="4040251"/>
            <a:ext cx="3437405" cy="400110"/>
          </a:xfrm>
          <a:prstGeom prst="rect">
            <a:avLst/>
          </a:prstGeom>
          <a:noFill/>
        </p:spPr>
        <p:txBody>
          <a:bodyPr wrap="square" rtlCol="0">
            <a:spAutoFit/>
          </a:bodyPr>
          <a:lstStyle/>
          <a:p>
            <a:pPr algn="ctr"/>
            <a:r>
              <a:rPr lang="el-GR" sz="2000" b="1" dirty="0">
                <a:solidFill>
                  <a:schemeClr val="bg2"/>
                </a:solidFill>
              </a:rPr>
              <a:t>Η σημαία των Ταλιμπάν</a:t>
            </a:r>
          </a:p>
        </p:txBody>
      </p:sp>
    </p:spTree>
    <p:extLst>
      <p:ext uri="{BB962C8B-B14F-4D97-AF65-F5344CB8AC3E}">
        <p14:creationId xmlns:p14="http://schemas.microsoft.com/office/powerpoint/2010/main" val="363776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B4D7AFF-6087-42AB-A721-D4FE2B54F105}"/>
              </a:ext>
            </a:extLst>
          </p:cNvPr>
          <p:cNvSpPr>
            <a:spLocks noGrp="1"/>
          </p:cNvSpPr>
          <p:nvPr>
            <p:ph type="sldNum" sz="quarter" idx="12"/>
          </p:nvPr>
        </p:nvSpPr>
        <p:spPr/>
        <p:txBody>
          <a:bodyPr/>
          <a:lstStyle/>
          <a:p>
            <a:pPr rtl="0"/>
            <a:fld id="{8D581BC7-E183-40DB-AC97-C19EA4EB8894}" type="slidenum">
              <a:rPr lang="el-GR" noProof="0" smtClean="0"/>
              <a:pPr rtl="0"/>
              <a:t>7</a:t>
            </a:fld>
            <a:endParaRPr lang="el-GR" noProof="0" dirty="0"/>
          </a:p>
        </p:txBody>
      </p:sp>
      <p:sp>
        <p:nvSpPr>
          <p:cNvPr id="6" name="TextBox 5">
            <a:extLst>
              <a:ext uri="{FF2B5EF4-FFF2-40B4-BE49-F238E27FC236}">
                <a16:creationId xmlns:a16="http://schemas.microsoft.com/office/drawing/2014/main" id="{268D7FBF-23E6-4865-B02B-DF7E30358E40}"/>
              </a:ext>
            </a:extLst>
          </p:cNvPr>
          <p:cNvSpPr txBox="1"/>
          <p:nvPr/>
        </p:nvSpPr>
        <p:spPr>
          <a:xfrm>
            <a:off x="1172463" y="1543423"/>
            <a:ext cx="9651406" cy="1617984"/>
          </a:xfrm>
          <a:prstGeom prst="rect">
            <a:avLst/>
          </a:prstGeom>
          <a:noFill/>
        </p:spPr>
        <p:txBody>
          <a:bodyPr wrap="square" rtlCol="0">
            <a:spAutoFit/>
          </a:bodyPr>
          <a:lstStyle/>
          <a:p>
            <a:pPr algn="just"/>
            <a:r>
              <a:rPr lang="el-GR" sz="2000" dirty="0">
                <a:solidFill>
                  <a:schemeClr val="bg2"/>
                </a:solidFill>
                <a:latin typeface="+mj-lt"/>
              </a:rPr>
              <a:t>Οι μειονότητες στο Αφγανιστάν αντιμετωπίζουν ένα ευρύ φάσμα προκλήσεων, από την πολιτική και κοινωνική περιθωριοποίηση έως τις ένοπλες επιθέσεις και τις διώξεις. Ο διαχωρισμός σε εθνοτικές και θρησκευτικές ομάδες έχει βαθιές ιστορικές ρίζες, και η πολιτική αστάθεια και η κυριαρχία εξτρεμιστικών ομάδων συνεχίζουν να επιδεινώνουν τις συνθήκες για τις μειονότητες. </a:t>
            </a:r>
          </a:p>
        </p:txBody>
      </p:sp>
      <p:pic>
        <p:nvPicPr>
          <p:cNvPr id="10" name="Εικόνα 9">
            <a:extLst>
              <a:ext uri="{FF2B5EF4-FFF2-40B4-BE49-F238E27FC236}">
                <a16:creationId xmlns:a16="http://schemas.microsoft.com/office/drawing/2014/main" id="{7D64D2AF-2EE7-42F7-B0B8-90866545FAD6}"/>
              </a:ext>
            </a:extLst>
          </p:cNvPr>
          <p:cNvPicPr>
            <a:picLocks noChangeAspect="1"/>
          </p:cNvPicPr>
          <p:nvPr/>
        </p:nvPicPr>
        <p:blipFill>
          <a:blip r:embed="rId2"/>
          <a:stretch>
            <a:fillRect/>
          </a:stretch>
        </p:blipFill>
        <p:spPr>
          <a:xfrm>
            <a:off x="2628129" y="3269945"/>
            <a:ext cx="6935741" cy="3066570"/>
          </a:xfrm>
          <a:prstGeom prst="rect">
            <a:avLst/>
          </a:prstGeom>
        </p:spPr>
      </p:pic>
      <p:sp>
        <p:nvSpPr>
          <p:cNvPr id="11" name="TextBox 10">
            <a:extLst>
              <a:ext uri="{FF2B5EF4-FFF2-40B4-BE49-F238E27FC236}">
                <a16:creationId xmlns:a16="http://schemas.microsoft.com/office/drawing/2014/main" id="{3CFAC36E-7B6D-47F3-A4CC-D134C88AA722}"/>
              </a:ext>
            </a:extLst>
          </p:cNvPr>
          <p:cNvSpPr txBox="1"/>
          <p:nvPr/>
        </p:nvSpPr>
        <p:spPr>
          <a:xfrm>
            <a:off x="1025444" y="521485"/>
            <a:ext cx="9798425" cy="523220"/>
          </a:xfrm>
          <a:prstGeom prst="rect">
            <a:avLst/>
          </a:prstGeom>
          <a:noFill/>
        </p:spPr>
        <p:txBody>
          <a:bodyPr wrap="square" rtlCol="0">
            <a:spAutoFit/>
          </a:bodyPr>
          <a:lstStyle/>
          <a:p>
            <a:pPr algn="ctr"/>
            <a:r>
              <a:rPr lang="el-GR" sz="2800" b="1" u="sng" dirty="0"/>
              <a:t>Μειονότητες: η καταπίεση των δικαιωμάτων τους</a:t>
            </a:r>
          </a:p>
        </p:txBody>
      </p:sp>
    </p:spTree>
    <p:extLst>
      <p:ext uri="{BB962C8B-B14F-4D97-AF65-F5344CB8AC3E}">
        <p14:creationId xmlns:p14="http://schemas.microsoft.com/office/powerpoint/2010/main" val="12416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0891A33-F13A-467F-A342-68F8B928754E}"/>
              </a:ext>
            </a:extLst>
          </p:cNvPr>
          <p:cNvSpPr>
            <a:spLocks noGrp="1"/>
          </p:cNvSpPr>
          <p:nvPr>
            <p:ph type="sldNum" sz="quarter" idx="12"/>
          </p:nvPr>
        </p:nvSpPr>
        <p:spPr>
          <a:xfrm>
            <a:off x="480161" y="6057309"/>
            <a:ext cx="238394" cy="382654"/>
          </a:xfrm>
        </p:spPr>
        <p:txBody>
          <a:bodyPr/>
          <a:lstStyle/>
          <a:p>
            <a:pPr rtl="0"/>
            <a:fld id="{8D581BC7-E183-40DB-AC97-C19EA4EB8894}" type="slidenum">
              <a:rPr lang="el-GR" noProof="0" smtClean="0"/>
              <a:pPr rtl="0"/>
              <a:t>8</a:t>
            </a:fld>
            <a:endParaRPr lang="el-GR" noProof="0" dirty="0"/>
          </a:p>
        </p:txBody>
      </p:sp>
      <p:sp>
        <p:nvSpPr>
          <p:cNvPr id="5" name="TextBox 4">
            <a:extLst>
              <a:ext uri="{FF2B5EF4-FFF2-40B4-BE49-F238E27FC236}">
                <a16:creationId xmlns:a16="http://schemas.microsoft.com/office/drawing/2014/main" id="{D0981FB2-E01C-47FF-8D9C-ED3CCE5341E1}"/>
              </a:ext>
            </a:extLst>
          </p:cNvPr>
          <p:cNvSpPr txBox="1"/>
          <p:nvPr/>
        </p:nvSpPr>
        <p:spPr>
          <a:xfrm>
            <a:off x="1775427" y="418037"/>
            <a:ext cx="8095129" cy="523220"/>
          </a:xfrm>
          <a:prstGeom prst="rect">
            <a:avLst/>
          </a:prstGeom>
          <a:noFill/>
        </p:spPr>
        <p:txBody>
          <a:bodyPr wrap="square" rtlCol="0">
            <a:spAutoFit/>
          </a:bodyPr>
          <a:lstStyle/>
          <a:p>
            <a:pPr algn="ctr"/>
            <a:r>
              <a:rPr lang="el-GR" sz="2800" b="1" u="sng" dirty="0"/>
              <a:t>1. Θρησκευτικές μειονότητες</a:t>
            </a:r>
          </a:p>
        </p:txBody>
      </p:sp>
      <p:sp>
        <p:nvSpPr>
          <p:cNvPr id="6" name="TextBox 5">
            <a:extLst>
              <a:ext uri="{FF2B5EF4-FFF2-40B4-BE49-F238E27FC236}">
                <a16:creationId xmlns:a16="http://schemas.microsoft.com/office/drawing/2014/main" id="{128C32DB-5CAB-427E-8481-4B5CE5657051}"/>
              </a:ext>
            </a:extLst>
          </p:cNvPr>
          <p:cNvSpPr txBox="1"/>
          <p:nvPr/>
        </p:nvSpPr>
        <p:spPr>
          <a:xfrm>
            <a:off x="352258" y="1453983"/>
            <a:ext cx="7210676" cy="4801314"/>
          </a:xfrm>
          <a:prstGeom prst="rect">
            <a:avLst/>
          </a:prstGeom>
          <a:noFill/>
        </p:spPr>
        <p:txBody>
          <a:bodyPr wrap="square" rtlCol="0">
            <a:spAutoFit/>
          </a:bodyPr>
          <a:lstStyle/>
          <a:p>
            <a:pPr algn="just"/>
            <a:endParaRPr lang="el-GR" dirty="0">
              <a:solidFill>
                <a:schemeClr val="bg2"/>
              </a:solidFill>
              <a:latin typeface="+mj-lt"/>
            </a:endParaRPr>
          </a:p>
          <a:p>
            <a:pPr algn="just"/>
            <a:r>
              <a:rPr lang="el-GR" b="1" u="sng" dirty="0" err="1">
                <a:solidFill>
                  <a:schemeClr val="bg2"/>
                </a:solidFill>
                <a:latin typeface="+mj-lt"/>
              </a:rPr>
              <a:t>Σιίτες</a:t>
            </a:r>
            <a:r>
              <a:rPr lang="el-GR" b="1" u="sng" dirty="0">
                <a:solidFill>
                  <a:schemeClr val="bg2"/>
                </a:solidFill>
                <a:latin typeface="+mj-lt"/>
              </a:rPr>
              <a:t> Χαζάροι:</a:t>
            </a:r>
            <a:r>
              <a:rPr lang="el-GR" b="1" dirty="0">
                <a:solidFill>
                  <a:schemeClr val="bg2"/>
                </a:solidFill>
                <a:latin typeface="+mj-lt"/>
              </a:rPr>
              <a:t> </a:t>
            </a:r>
            <a:r>
              <a:rPr lang="el-GR" dirty="0">
                <a:solidFill>
                  <a:schemeClr val="bg2"/>
                </a:solidFill>
                <a:latin typeface="+mj-lt"/>
              </a:rPr>
              <a:t>είναι μια από τις μεγαλύτερες θρησκευτικές μειονότητες στο Αφγανιστάν και ακολουθεί τον Σιιτισμό. Οι Χαζάροι αποτελούν περίπου το 10-20% του πληθυσμού και έχουν υποστεί ιστορική καταπίεση και βία, κυρίως από τους Σουνίτες, οι οποίοι αποτελούν την πλειονότητα του πληθυσμού. Οι Χαζάροι συχνά αντιμετωπίζουν ρατσισμό, εκτοπισμό και ακόμα και βίαιες επιθέσεις από τρομοκρατικές οργανώσεις, όπως το ΙΚ (ISIS).</a:t>
            </a:r>
          </a:p>
          <a:p>
            <a:pPr algn="just"/>
            <a:endParaRPr lang="el-GR" dirty="0">
              <a:solidFill>
                <a:schemeClr val="bg2"/>
              </a:solidFill>
              <a:latin typeface="+mj-lt"/>
            </a:endParaRPr>
          </a:p>
          <a:p>
            <a:pPr algn="just"/>
            <a:r>
              <a:rPr lang="el-GR" b="1" u="sng" dirty="0" err="1">
                <a:solidFill>
                  <a:schemeClr val="bg2"/>
                </a:solidFill>
                <a:latin typeface="+mj-lt"/>
              </a:rPr>
              <a:t>Σιίτες</a:t>
            </a:r>
            <a:r>
              <a:rPr lang="el-GR" b="1" u="sng" dirty="0">
                <a:solidFill>
                  <a:schemeClr val="bg2"/>
                </a:solidFill>
                <a:latin typeface="+mj-lt"/>
              </a:rPr>
              <a:t> και </a:t>
            </a:r>
            <a:r>
              <a:rPr lang="el-GR" b="1" u="sng" dirty="0" err="1">
                <a:solidFill>
                  <a:schemeClr val="bg2"/>
                </a:solidFill>
                <a:latin typeface="+mj-lt"/>
              </a:rPr>
              <a:t>Αλαουίτες</a:t>
            </a:r>
            <a:r>
              <a:rPr lang="el-GR" b="1" u="sng" dirty="0">
                <a:solidFill>
                  <a:schemeClr val="bg2"/>
                </a:solidFill>
                <a:latin typeface="+mj-lt"/>
              </a:rPr>
              <a:t>:</a:t>
            </a:r>
            <a:r>
              <a:rPr lang="el-GR" b="1" dirty="0">
                <a:solidFill>
                  <a:schemeClr val="bg2"/>
                </a:solidFill>
                <a:latin typeface="+mj-lt"/>
              </a:rPr>
              <a:t> </a:t>
            </a:r>
            <a:r>
              <a:rPr lang="el-GR" dirty="0">
                <a:solidFill>
                  <a:schemeClr val="bg2"/>
                </a:solidFill>
                <a:latin typeface="+mj-lt"/>
              </a:rPr>
              <a:t>έχουν αντιμετωπίσει αντιξοότητες από τις κυρίαρχες </a:t>
            </a:r>
            <a:r>
              <a:rPr lang="el-GR" dirty="0" err="1">
                <a:solidFill>
                  <a:schemeClr val="bg2"/>
                </a:solidFill>
                <a:latin typeface="+mj-lt"/>
              </a:rPr>
              <a:t>σουνιτικές</a:t>
            </a:r>
            <a:r>
              <a:rPr lang="el-GR" dirty="0">
                <a:solidFill>
                  <a:schemeClr val="bg2"/>
                </a:solidFill>
                <a:latin typeface="+mj-lt"/>
              </a:rPr>
              <a:t> δυνάμεις, αν και σε μικρότερο βαθμό από τους Χαζάρους.</a:t>
            </a:r>
          </a:p>
          <a:p>
            <a:pPr algn="just"/>
            <a:endParaRPr lang="el-GR" dirty="0">
              <a:solidFill>
                <a:schemeClr val="bg2"/>
              </a:solidFill>
              <a:latin typeface="+mj-lt"/>
            </a:endParaRPr>
          </a:p>
          <a:p>
            <a:pPr algn="just"/>
            <a:r>
              <a:rPr lang="el-GR" b="1" u="sng" dirty="0">
                <a:solidFill>
                  <a:schemeClr val="bg2"/>
                </a:solidFill>
                <a:latin typeface="+mj-lt"/>
              </a:rPr>
              <a:t>Χριστιανοί:</a:t>
            </a:r>
            <a:r>
              <a:rPr lang="el-GR" b="1" dirty="0">
                <a:solidFill>
                  <a:schemeClr val="bg2"/>
                </a:solidFill>
                <a:latin typeface="+mj-lt"/>
              </a:rPr>
              <a:t> </a:t>
            </a:r>
            <a:r>
              <a:rPr lang="el-GR" dirty="0">
                <a:solidFill>
                  <a:schemeClr val="bg2"/>
                </a:solidFill>
                <a:latin typeface="+mj-lt"/>
              </a:rPr>
              <a:t>οι Χριστιανοί στο Αφγανιστάν αποτελούν μια εξαιρετικά μικρή και ευάλωτη μειονότητα. Η κατασκευή εκκλησιών είναι παράνομη και οι Χριστιανοί συχνά ζουν με το φόβο διώξεων, εκτοπισμού ή ακόμα και θανάτου.</a:t>
            </a:r>
          </a:p>
          <a:p>
            <a:pPr algn="just"/>
            <a:endParaRPr lang="el-GR" dirty="0">
              <a:solidFill>
                <a:schemeClr val="bg2"/>
              </a:solidFill>
              <a:latin typeface="+mj-lt"/>
            </a:endParaRPr>
          </a:p>
        </p:txBody>
      </p:sp>
      <p:pic>
        <p:nvPicPr>
          <p:cNvPr id="3" name="Εικόνα 2">
            <a:extLst>
              <a:ext uri="{FF2B5EF4-FFF2-40B4-BE49-F238E27FC236}">
                <a16:creationId xmlns:a16="http://schemas.microsoft.com/office/drawing/2014/main" id="{110B7FE2-CBAE-ABA7-4B18-48BB0A925A8E}"/>
              </a:ext>
            </a:extLst>
          </p:cNvPr>
          <p:cNvPicPr>
            <a:picLocks noChangeAspect="1"/>
          </p:cNvPicPr>
          <p:nvPr/>
        </p:nvPicPr>
        <p:blipFill>
          <a:blip r:embed="rId2"/>
          <a:stretch>
            <a:fillRect/>
          </a:stretch>
        </p:blipFill>
        <p:spPr>
          <a:xfrm>
            <a:off x="7671163" y="1244353"/>
            <a:ext cx="4140935" cy="2484021"/>
          </a:xfrm>
          <a:prstGeom prst="rect">
            <a:avLst/>
          </a:prstGeom>
        </p:spPr>
      </p:pic>
      <p:sp>
        <p:nvSpPr>
          <p:cNvPr id="7" name="TextBox 6">
            <a:extLst>
              <a:ext uri="{FF2B5EF4-FFF2-40B4-BE49-F238E27FC236}">
                <a16:creationId xmlns:a16="http://schemas.microsoft.com/office/drawing/2014/main" id="{CE1544CE-566F-AAD1-0266-B5CD44E6BD74}"/>
              </a:ext>
            </a:extLst>
          </p:cNvPr>
          <p:cNvSpPr txBox="1"/>
          <p:nvPr/>
        </p:nvSpPr>
        <p:spPr>
          <a:xfrm>
            <a:off x="7562934" y="3854640"/>
            <a:ext cx="4357394" cy="2585323"/>
          </a:xfrm>
          <a:prstGeom prst="rect">
            <a:avLst/>
          </a:prstGeom>
          <a:noFill/>
        </p:spPr>
        <p:txBody>
          <a:bodyPr wrap="square" rtlCol="0">
            <a:spAutoFit/>
          </a:bodyPr>
          <a:lstStyle/>
          <a:p>
            <a:pPr algn="just"/>
            <a:r>
              <a:rPr lang="el-GR" b="1" u="sng" dirty="0">
                <a:solidFill>
                  <a:schemeClr val="bg2"/>
                </a:solidFill>
                <a:latin typeface="+mj-lt"/>
              </a:rPr>
              <a:t>Ινδουιστές και </a:t>
            </a:r>
            <a:r>
              <a:rPr lang="el-GR" b="1" u="sng" dirty="0" err="1">
                <a:solidFill>
                  <a:schemeClr val="bg2"/>
                </a:solidFill>
                <a:latin typeface="+mj-lt"/>
              </a:rPr>
              <a:t>Σίκχοι</a:t>
            </a:r>
            <a:r>
              <a:rPr lang="el-GR" b="1" u="sng" dirty="0">
                <a:solidFill>
                  <a:schemeClr val="bg2"/>
                </a:solidFill>
                <a:latin typeface="+mj-lt"/>
              </a:rPr>
              <a:t>:</a:t>
            </a:r>
            <a:r>
              <a:rPr lang="el-GR" dirty="0">
                <a:solidFill>
                  <a:schemeClr val="bg2"/>
                </a:solidFill>
                <a:latin typeface="+mj-lt"/>
              </a:rPr>
              <a:t> Υπάρχουν επίσης μικρές κοινότητες Ινδουιστών και </a:t>
            </a:r>
            <a:r>
              <a:rPr lang="el-GR" dirty="0" err="1">
                <a:solidFill>
                  <a:schemeClr val="bg2"/>
                </a:solidFill>
                <a:latin typeface="+mj-lt"/>
              </a:rPr>
              <a:t>Σίκχων</a:t>
            </a:r>
            <a:r>
              <a:rPr lang="el-GR" dirty="0">
                <a:solidFill>
                  <a:schemeClr val="bg2"/>
                </a:solidFill>
                <a:latin typeface="+mj-lt"/>
              </a:rPr>
              <a:t>, οι οποίοι αντιμετωπίζουν περιθωριοποίηση και συχνά ζουν σε συνθήκες φτώχειας και κοινωνικής απομόνωσης. Οι τρομοκρατικές επιθέσεις και η επιδείνωση της πολιτικής κατάστασης έχουν κάνει τη ζωή τους πιο δύσκολη, ενώ πολλοί έχουν εκτοπιστεί ή έχουν μεταναστεύσει σε άλλες χώρες.</a:t>
            </a:r>
          </a:p>
        </p:txBody>
      </p:sp>
    </p:spTree>
    <p:extLst>
      <p:ext uri="{BB962C8B-B14F-4D97-AF65-F5344CB8AC3E}">
        <p14:creationId xmlns:p14="http://schemas.microsoft.com/office/powerpoint/2010/main" val="23477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455812-AE41-41F2-932E-7A62A1AF3E42}"/>
              </a:ext>
            </a:extLst>
          </p:cNvPr>
          <p:cNvSpPr txBox="1"/>
          <p:nvPr/>
        </p:nvSpPr>
        <p:spPr>
          <a:xfrm>
            <a:off x="1924808" y="361192"/>
            <a:ext cx="7646894" cy="523220"/>
          </a:xfrm>
          <a:prstGeom prst="rect">
            <a:avLst/>
          </a:prstGeom>
          <a:noFill/>
        </p:spPr>
        <p:txBody>
          <a:bodyPr wrap="square" rtlCol="0">
            <a:spAutoFit/>
          </a:bodyPr>
          <a:lstStyle/>
          <a:p>
            <a:pPr algn="ctr"/>
            <a:r>
              <a:rPr lang="el-GR" sz="2800" b="1" u="sng" dirty="0"/>
              <a:t>2. Εθνοτικές Μειονότητες </a:t>
            </a:r>
          </a:p>
        </p:txBody>
      </p:sp>
      <p:sp>
        <p:nvSpPr>
          <p:cNvPr id="6" name="TextBox 5">
            <a:extLst>
              <a:ext uri="{FF2B5EF4-FFF2-40B4-BE49-F238E27FC236}">
                <a16:creationId xmlns:a16="http://schemas.microsoft.com/office/drawing/2014/main" id="{1E6560BA-6ACF-40C1-BA0C-5A0E7E8411DA}"/>
              </a:ext>
            </a:extLst>
          </p:cNvPr>
          <p:cNvSpPr txBox="1"/>
          <p:nvPr/>
        </p:nvSpPr>
        <p:spPr>
          <a:xfrm>
            <a:off x="824203" y="1091682"/>
            <a:ext cx="10836854" cy="2551404"/>
          </a:xfrm>
          <a:prstGeom prst="rect">
            <a:avLst/>
          </a:prstGeom>
          <a:noFill/>
        </p:spPr>
        <p:txBody>
          <a:bodyPr wrap="square" rtlCol="0">
            <a:spAutoFit/>
          </a:bodyPr>
          <a:lstStyle/>
          <a:p>
            <a:pPr algn="just">
              <a:lnSpc>
                <a:spcPct val="107000"/>
              </a:lnSpc>
              <a:spcAft>
                <a:spcPts val="800"/>
              </a:spcAft>
            </a:pPr>
            <a:r>
              <a:rPr lang="el-GR" sz="1800" b="1" u="sng" kern="100" dirty="0" err="1">
                <a:solidFill>
                  <a:schemeClr val="bg2"/>
                </a:solidFill>
                <a:effectLst/>
                <a:latin typeface="+mj-lt"/>
                <a:ea typeface="Calibri" panose="020F0502020204030204" pitchFamily="34" charset="0"/>
                <a:cs typeface="Times New Roman" panose="02020603050405020304" pitchFamily="18" charset="0"/>
              </a:rPr>
              <a:t>Τατζίκοι</a:t>
            </a:r>
            <a:r>
              <a:rPr lang="el-GR" sz="1800" b="1" u="sng" kern="100" dirty="0">
                <a:solidFill>
                  <a:schemeClr val="bg2"/>
                </a:solidFill>
                <a:effectLst/>
                <a:latin typeface="+mj-lt"/>
                <a:ea typeface="Calibri" panose="020F0502020204030204" pitchFamily="34" charset="0"/>
                <a:cs typeface="Times New Roman" panose="02020603050405020304" pitchFamily="18" charset="0"/>
              </a:rPr>
              <a:t>:</a:t>
            </a:r>
            <a:r>
              <a:rPr lang="el-GR" sz="1800" kern="100" dirty="0">
                <a:solidFill>
                  <a:schemeClr val="bg2"/>
                </a:solidFill>
                <a:effectLst/>
                <a:latin typeface="+mj-lt"/>
                <a:ea typeface="Calibri" panose="020F0502020204030204" pitchFamily="34" charset="0"/>
                <a:cs typeface="Times New Roman" panose="02020603050405020304" pitchFamily="18" charset="0"/>
              </a:rPr>
              <a:t> Οι Τατζίκοι είναι μια από τις μεγαλύτερες εθνοτικές ομάδες του Αφγανιστάν και αποτελούν περίπου το 25-30% του πληθυσμού. Αν και παραδοσιακά έχουν καλές σχέσεις με την κεντρική κυβέρνηση και την πολιτική ελίτ, η πολιτική αστάθεια και οι φυλετικοί ανταγωνισμοί έχουν προκαλέσει συγκρούσεις με άλλες εθνοτικές ομάδες, όπως οι Παστούνοι.</a:t>
            </a:r>
          </a:p>
          <a:p>
            <a:pPr algn="just">
              <a:lnSpc>
                <a:spcPct val="107000"/>
              </a:lnSpc>
              <a:spcAft>
                <a:spcPts val="800"/>
              </a:spcAft>
            </a:pPr>
            <a:r>
              <a:rPr lang="el-GR" sz="1800" b="1" u="sng" kern="100" dirty="0">
                <a:solidFill>
                  <a:schemeClr val="bg2"/>
                </a:solidFill>
                <a:effectLst/>
                <a:latin typeface="+mj-lt"/>
                <a:ea typeface="Calibri" panose="020F0502020204030204" pitchFamily="34" charset="0"/>
                <a:cs typeface="Times New Roman" panose="02020603050405020304" pitchFamily="18" charset="0"/>
              </a:rPr>
              <a:t>Ουζμπέκοι: </a:t>
            </a:r>
            <a:r>
              <a:rPr lang="el-GR" sz="1800" kern="100" dirty="0">
                <a:solidFill>
                  <a:schemeClr val="bg2"/>
                </a:solidFill>
                <a:effectLst/>
                <a:latin typeface="+mj-lt"/>
                <a:ea typeface="Calibri" panose="020F0502020204030204" pitchFamily="34" charset="0"/>
                <a:cs typeface="Times New Roman" panose="02020603050405020304" pitchFamily="18" charset="0"/>
              </a:rPr>
              <a:t> Οι Ουζμπέκοι είναι μια σημαντική εθνοτική ομάδα στο βόρειο Αφγανιστάν. Η σχέση τους με τους </a:t>
            </a:r>
            <a:r>
              <a:rPr lang="el-GR" sz="1800" kern="100" dirty="0" err="1">
                <a:solidFill>
                  <a:schemeClr val="bg2"/>
                </a:solidFill>
                <a:effectLst/>
                <a:latin typeface="+mj-lt"/>
                <a:ea typeface="Calibri" panose="020F0502020204030204" pitchFamily="34" charset="0"/>
                <a:cs typeface="Times New Roman" panose="02020603050405020304" pitchFamily="18" charset="0"/>
              </a:rPr>
              <a:t>Παστούνους</a:t>
            </a:r>
            <a:r>
              <a:rPr lang="el-GR" sz="1800" kern="100" dirty="0">
                <a:solidFill>
                  <a:schemeClr val="bg2"/>
                </a:solidFill>
                <a:effectLst/>
                <a:latin typeface="+mj-lt"/>
                <a:ea typeface="Calibri" panose="020F0502020204030204" pitchFamily="34" charset="0"/>
                <a:cs typeface="Times New Roman" panose="02020603050405020304" pitchFamily="18" charset="0"/>
              </a:rPr>
              <a:t> μπορεί να είναι τεταμένη, καθώς πολλοί Ουζμπέκοι έχουν ιστορικούς δεσμούς με την πρώην Σοβιετική Ένωση και μερικές φορές τάσσονται εναντίον των ισλαμιστικών δυνάμεων που κυριαρχούν στις νότιες περιοχές του Αφγανιστάν.</a:t>
            </a:r>
          </a:p>
        </p:txBody>
      </p:sp>
      <p:pic>
        <p:nvPicPr>
          <p:cNvPr id="3" name="Εικόνα 2">
            <a:extLst>
              <a:ext uri="{FF2B5EF4-FFF2-40B4-BE49-F238E27FC236}">
                <a16:creationId xmlns:a16="http://schemas.microsoft.com/office/drawing/2014/main" id="{A0164ACB-3567-F505-586C-54E773E6F4C9}"/>
              </a:ext>
            </a:extLst>
          </p:cNvPr>
          <p:cNvPicPr>
            <a:picLocks noChangeAspect="1"/>
          </p:cNvPicPr>
          <p:nvPr/>
        </p:nvPicPr>
        <p:blipFill>
          <a:blip r:embed="rId2"/>
          <a:stretch>
            <a:fillRect/>
          </a:stretch>
        </p:blipFill>
        <p:spPr>
          <a:xfrm>
            <a:off x="432060" y="3679443"/>
            <a:ext cx="3976831" cy="2868841"/>
          </a:xfrm>
          <a:prstGeom prst="rect">
            <a:avLst/>
          </a:prstGeom>
        </p:spPr>
      </p:pic>
      <p:sp>
        <p:nvSpPr>
          <p:cNvPr id="9" name="TextBox 8">
            <a:extLst>
              <a:ext uri="{FF2B5EF4-FFF2-40B4-BE49-F238E27FC236}">
                <a16:creationId xmlns:a16="http://schemas.microsoft.com/office/drawing/2014/main" id="{B1B0CF99-6C1C-426A-F23C-AC14305519AB}"/>
              </a:ext>
            </a:extLst>
          </p:cNvPr>
          <p:cNvSpPr txBox="1"/>
          <p:nvPr/>
        </p:nvSpPr>
        <p:spPr>
          <a:xfrm>
            <a:off x="4533876" y="3627730"/>
            <a:ext cx="7127181" cy="1477328"/>
          </a:xfrm>
          <a:prstGeom prst="rect">
            <a:avLst/>
          </a:prstGeom>
          <a:noFill/>
        </p:spPr>
        <p:txBody>
          <a:bodyPr wrap="square" rtlCol="0">
            <a:spAutoFit/>
          </a:bodyPr>
          <a:lstStyle/>
          <a:p>
            <a:pPr algn="just"/>
            <a:r>
              <a:rPr lang="el-GR" b="1" u="sng" dirty="0" err="1">
                <a:solidFill>
                  <a:schemeClr val="bg2"/>
                </a:solidFill>
                <a:latin typeface="+mj-lt"/>
              </a:rPr>
              <a:t>Παστούνοι</a:t>
            </a:r>
            <a:r>
              <a:rPr lang="el-GR" b="1" u="sng" dirty="0">
                <a:solidFill>
                  <a:schemeClr val="bg2"/>
                </a:solidFill>
                <a:latin typeface="+mj-lt"/>
              </a:rPr>
              <a:t>:</a:t>
            </a:r>
            <a:r>
              <a:rPr lang="el-GR" dirty="0">
                <a:solidFill>
                  <a:schemeClr val="bg2"/>
                </a:solidFill>
                <a:latin typeface="+mj-lt"/>
              </a:rPr>
              <a:t> Οι </a:t>
            </a:r>
            <a:r>
              <a:rPr lang="el-GR" dirty="0" err="1">
                <a:solidFill>
                  <a:schemeClr val="bg2"/>
                </a:solidFill>
                <a:latin typeface="+mj-lt"/>
              </a:rPr>
              <a:t>Παστούνοι</a:t>
            </a:r>
            <a:r>
              <a:rPr lang="el-GR" dirty="0">
                <a:solidFill>
                  <a:schemeClr val="bg2"/>
                </a:solidFill>
                <a:latin typeface="+mj-lt"/>
              </a:rPr>
              <a:t> είναι η μεγαλύτερη </a:t>
            </a:r>
            <a:r>
              <a:rPr lang="el-GR" dirty="0" err="1">
                <a:solidFill>
                  <a:schemeClr val="bg2"/>
                </a:solidFill>
                <a:latin typeface="+mj-lt"/>
              </a:rPr>
              <a:t>εθνοτική</a:t>
            </a:r>
            <a:r>
              <a:rPr lang="el-GR" dirty="0">
                <a:solidFill>
                  <a:schemeClr val="bg2"/>
                </a:solidFill>
                <a:latin typeface="+mj-lt"/>
              </a:rPr>
              <a:t> ομάδα στο Αφγανιστάν και η κυρίαρχη πολιτική ομάδα. Αν και έχουν ιστορικά την πλειοψηφία στην πολιτική και στρατιωτική εξουσία, η τάση τους να κυριαρχούν μπορεί να προκαλεί εντάσεις με τις άλλες </a:t>
            </a:r>
            <a:r>
              <a:rPr lang="el-GR" dirty="0" err="1">
                <a:solidFill>
                  <a:schemeClr val="bg2"/>
                </a:solidFill>
                <a:latin typeface="+mj-lt"/>
              </a:rPr>
              <a:t>εθνοτικές</a:t>
            </a:r>
            <a:r>
              <a:rPr lang="el-GR" dirty="0">
                <a:solidFill>
                  <a:schemeClr val="bg2"/>
                </a:solidFill>
                <a:latin typeface="+mj-lt"/>
              </a:rPr>
              <a:t> ομάδες. </a:t>
            </a:r>
          </a:p>
          <a:p>
            <a:pPr algn="just"/>
            <a:endParaRPr lang="el-GR" dirty="0">
              <a:solidFill>
                <a:schemeClr val="bg2"/>
              </a:solidFill>
              <a:latin typeface="+mj-lt"/>
            </a:endParaRPr>
          </a:p>
        </p:txBody>
      </p:sp>
      <p:sp>
        <p:nvSpPr>
          <p:cNvPr id="10" name="TextBox 9">
            <a:extLst>
              <a:ext uri="{FF2B5EF4-FFF2-40B4-BE49-F238E27FC236}">
                <a16:creationId xmlns:a16="http://schemas.microsoft.com/office/drawing/2014/main" id="{68AD9EA7-9B6B-C1E7-FB0B-05F117D8FB95}"/>
              </a:ext>
            </a:extLst>
          </p:cNvPr>
          <p:cNvSpPr txBox="1"/>
          <p:nvPr/>
        </p:nvSpPr>
        <p:spPr>
          <a:xfrm>
            <a:off x="4533876" y="4896577"/>
            <a:ext cx="7127181" cy="1477328"/>
          </a:xfrm>
          <a:prstGeom prst="rect">
            <a:avLst/>
          </a:prstGeom>
          <a:noFill/>
        </p:spPr>
        <p:txBody>
          <a:bodyPr wrap="square" rtlCol="0">
            <a:spAutoFit/>
          </a:bodyPr>
          <a:lstStyle/>
          <a:p>
            <a:pPr algn="just"/>
            <a:r>
              <a:rPr lang="el-GR" b="1" u="sng" dirty="0">
                <a:solidFill>
                  <a:schemeClr val="bg2"/>
                </a:solidFill>
                <a:latin typeface="+mj-lt"/>
              </a:rPr>
              <a:t>Αφγανοί-Χαζάροι (</a:t>
            </a:r>
            <a:r>
              <a:rPr lang="el-GR" b="1" u="sng" dirty="0" err="1">
                <a:solidFill>
                  <a:schemeClr val="bg2"/>
                </a:solidFill>
                <a:latin typeface="+mj-lt"/>
              </a:rPr>
              <a:t>Hazara</a:t>
            </a:r>
            <a:r>
              <a:rPr lang="el-GR" b="1" u="sng" dirty="0">
                <a:solidFill>
                  <a:schemeClr val="bg2"/>
                </a:solidFill>
                <a:latin typeface="+mj-lt"/>
              </a:rPr>
              <a:t>)</a:t>
            </a:r>
            <a:r>
              <a:rPr lang="el-GR" dirty="0">
                <a:solidFill>
                  <a:schemeClr val="bg2"/>
                </a:solidFill>
                <a:latin typeface="+mj-lt"/>
              </a:rPr>
              <a:t>: Οι Χαζάροι, ως μία από τις πιο καταπιεσμένες μειονότητες, έχουν υποστεί εκτοπισμούς και τρομοκρατικές επιθέσεις, ιδίως μετά την αναρρίχηση των </a:t>
            </a:r>
            <a:r>
              <a:rPr lang="el-GR" dirty="0" err="1">
                <a:solidFill>
                  <a:schemeClr val="bg2"/>
                </a:solidFill>
                <a:latin typeface="+mj-lt"/>
              </a:rPr>
              <a:t>Ταλιμπάν</a:t>
            </a:r>
            <a:r>
              <a:rPr lang="el-GR" dirty="0">
                <a:solidFill>
                  <a:schemeClr val="bg2"/>
                </a:solidFill>
                <a:latin typeface="+mj-lt"/>
              </a:rPr>
              <a:t> στην εξουσία το 2021. Οι Χαζάροι συχνά αντιπροσωπεύουν το κατώτερο κοινωνικό και οικονομικό επίπεδο στο Αφγανιστάν.</a:t>
            </a:r>
          </a:p>
        </p:txBody>
      </p:sp>
    </p:spTree>
    <p:extLst>
      <p:ext uri="{BB962C8B-B14F-4D97-AF65-F5344CB8AC3E}">
        <p14:creationId xmlns:p14="http://schemas.microsoft.com/office/powerpoint/2010/main" val="2271229590"/>
      </p:ext>
    </p:extLst>
  </p:cSld>
  <p:clrMapOvr>
    <a:masterClrMapping/>
  </p:clrMapOvr>
</p:sld>
</file>

<file path=ppt/theme/theme1.xml><?xml version="1.0" encoding="utf-8"?>
<a:theme xmlns:a="http://schemas.openxmlformats.org/drawingml/2006/main" name="Θέμα του Offic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5055131_TF56488565" id="{1DBB24AA-805B-49B1-BCBF-2AC42B785324}" vid="{B8D19ED9-D6DC-4AA8-AA5C-875E61E38A8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Φουτουριστική συνοπτική παρουσίαση</Template>
  <TotalTime>1927</TotalTime>
  <Words>2108</Words>
  <Application>Microsoft Macintosh PowerPoint</Application>
  <PresentationFormat>Widescreen</PresentationFormat>
  <Paragraphs>101</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 Antiqua</vt:lpstr>
      <vt:lpstr>Calibri</vt:lpstr>
      <vt:lpstr>Courier New</vt:lpstr>
      <vt:lpstr>Gill Sans MT</vt:lpstr>
      <vt:lpstr>Segoe UI Light</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Η Γνώμη των Νέων </vt:lpstr>
      <vt:lpstr>PowerPoint Presentation</vt:lpstr>
      <vt:lpstr>Η στάση της ΕΕ για την σταθερότητα στο Αφγανιστάν</vt:lpstr>
      <vt:lpstr>Πηγές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Sofia Tipaldou</cp:lastModifiedBy>
  <cp:revision>45</cp:revision>
  <dcterms:created xsi:type="dcterms:W3CDTF">2024-11-14T12:35:50Z</dcterms:created>
  <dcterms:modified xsi:type="dcterms:W3CDTF">2025-01-17T07:54:26Z</dcterms:modified>
</cp:coreProperties>
</file>