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5"/>
  </p:notesMasterIdLst>
  <p:handoutMasterIdLst>
    <p:handoutMasterId r:id="rId16"/>
  </p:handoutMasterIdLst>
  <p:sldIdLst>
    <p:sldId id="281" r:id="rId5"/>
    <p:sldId id="283" r:id="rId6"/>
    <p:sldId id="284" r:id="rId7"/>
    <p:sldId id="287" r:id="rId8"/>
    <p:sldId id="285" r:id="rId9"/>
    <p:sldId id="286" r:id="rId10"/>
    <p:sldId id="288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1" autoAdjust="0"/>
    <p:restoredTop sz="94879" autoAdjust="0"/>
  </p:normalViewPr>
  <p:slideViewPr>
    <p:cSldViewPr snapToGrid="0">
      <p:cViewPr varScale="1">
        <p:scale>
          <a:sx n="109" d="100"/>
          <a:sy n="109" d="100"/>
        </p:scale>
        <p:origin x="-63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2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3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36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72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4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43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74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423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3522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4796A3-781D-5244-DAB8-2D6EE0AC3B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4225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9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24186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E25A87-9155-9E07-878F-CEC0B137C2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89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63727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577E27-B60E-C6DD-BAAF-5CCC3D59E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xmlns="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29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xmlns="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85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xmlns="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D8DCC6D-8B88-7BE0-7240-F743AE09E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4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xmlns="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xmlns="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15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D847DE-29F2-8ABB-1718-34BED4F377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xmlns="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099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16296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41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8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75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70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6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91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7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68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659" r:id="rId20"/>
    <p:sldLayoutId id="2147483650" r:id="rId21"/>
    <p:sldLayoutId id="2147483649" r:id="rId22"/>
    <p:sldLayoutId id="2147483662" r:id="rId23"/>
    <p:sldLayoutId id="2147483663" r:id="rId24"/>
    <p:sldLayoutId id="2147483652" r:id="rId25"/>
    <p:sldLayoutId id="2147483666" r:id="rId26"/>
    <p:sldLayoutId id="2147483664" r:id="rId27"/>
    <p:sldLayoutId id="2147483665" r:id="rId28"/>
    <p:sldLayoutId id="2147483661" r:id="rId2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Understanding K-Means Clustering for Text </a:t>
            </a:r>
            <a:r>
              <a:rPr lang="en-US" sz="4400" b="1" dirty="0" smtClean="0">
                <a:solidFill>
                  <a:schemeClr val="tx1"/>
                </a:solidFill>
              </a:rPr>
              <a:t>Documents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Grouping Similar Documents Based on TF-IDF </a:t>
            </a:r>
            <a:r>
              <a:rPr lang="en-US" sz="1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word scores</a:t>
            </a:r>
            <a:endParaRPr lang="en-US" sz="4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FCCBCA-B2DC-56BC-E341-AB15937C0518}"/>
              </a:ext>
            </a:extLst>
          </p:cNvPr>
          <p:cNvSpPr txBox="1"/>
          <p:nvPr/>
        </p:nvSpPr>
        <p:spPr>
          <a:xfrm>
            <a:off x="8029302" y="6235337"/>
            <a:ext cx="4162697" cy="465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cap="all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Stats </a:t>
            </a:r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II- Andreas </a:t>
            </a:r>
            <a:r>
              <a:rPr lang="en-US" sz="2000" cap="all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kollias</a:t>
            </a:r>
            <a:endParaRPr lang="en-US" sz="2000" cap="all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xmlns="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2216" r="21022" b="-2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03" y="457200"/>
            <a:ext cx="10685889" cy="935502"/>
          </a:xfrm>
        </p:spPr>
        <p:txBody>
          <a:bodyPr/>
          <a:lstStyle/>
          <a:p>
            <a:r>
              <a:rPr lang="en-US" b="1" dirty="0" smtClean="0"/>
              <a:t>Step 1: Assigning a New Document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11384"/>
            <a:ext cx="11364686" cy="474617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New Document</a:t>
            </a:r>
            <a:r>
              <a:rPr lang="en-US" dirty="0" smtClean="0"/>
              <a:t>: {"election":0.7, "president":0.6}</a:t>
            </a:r>
            <a:br>
              <a:rPr lang="en-US" dirty="0" smtClean="0"/>
            </a:br>
            <a:r>
              <a:rPr lang="en-US" i="1" dirty="0" smtClean="0"/>
              <a:t>(Headline: "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Election Update: President Leads Polls</a:t>
            </a:r>
            <a:r>
              <a:rPr lang="en-US" i="1" dirty="0" smtClean="0"/>
              <a:t>")</a:t>
            </a:r>
            <a:endParaRPr lang="en-US" dirty="0" smtClean="0"/>
          </a:p>
          <a:p>
            <a:r>
              <a:rPr lang="en-US" b="1" dirty="0" smtClean="0"/>
              <a:t>Calculate Cosine Similarity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Dot product with </a:t>
            </a:r>
            <a:r>
              <a:rPr lang="en-US" dirty="0" err="1" smtClean="0"/>
              <a:t>centroid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(0.7*0.5 + 0.6*0.5) = 0.35 + 0.30 = 0.65</a:t>
            </a:r>
          </a:p>
          <a:p>
            <a:pPr lvl="1"/>
            <a:r>
              <a:rPr lang="en-US" dirty="0" smtClean="0"/>
              <a:t>New doc magnitude:</a:t>
            </a:r>
            <a:br>
              <a:rPr lang="en-US" dirty="0" smtClean="0"/>
            </a:br>
            <a:r>
              <a:rPr lang="en-US" dirty="0" err="1" smtClean="0"/>
              <a:t>sqrt</a:t>
            </a:r>
            <a:r>
              <a:rPr lang="en-US" dirty="0" smtClean="0"/>
              <a:t>(0.7² + 0.6²) = </a:t>
            </a:r>
            <a:r>
              <a:rPr lang="en-US" dirty="0" err="1" smtClean="0"/>
              <a:t>sqrt</a:t>
            </a:r>
            <a:r>
              <a:rPr lang="en-US" dirty="0" smtClean="0"/>
              <a:t>(0.49 + 0.36) ≈ 0.92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Centroid</a:t>
            </a:r>
            <a:r>
              <a:rPr lang="en-US" dirty="0" smtClean="0"/>
              <a:t> </a:t>
            </a:r>
            <a:r>
              <a:rPr lang="en-US" dirty="0" smtClean="0"/>
              <a:t>magnitude:</a:t>
            </a:r>
            <a:br>
              <a:rPr lang="en-US" dirty="0" smtClean="0"/>
            </a:br>
            <a:r>
              <a:rPr lang="en-US" dirty="0" err="1" smtClean="0"/>
              <a:t>sqrt</a:t>
            </a:r>
            <a:r>
              <a:rPr lang="en-US" dirty="0" smtClean="0"/>
              <a:t>(0.5² + 0.5² + 0.15² + ...) ≈ 0.74 (simplified)</a:t>
            </a:r>
          </a:p>
          <a:p>
            <a:pPr lvl="1"/>
            <a:r>
              <a:rPr lang="en-US" b="1" dirty="0" smtClean="0"/>
              <a:t>Cosine similarity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0.65 / (0.92 * 0.74) ≈ 0.95 → Very high!</a:t>
            </a:r>
          </a:p>
          <a:p>
            <a:r>
              <a:rPr lang="en-US" b="1" dirty="0" smtClean="0"/>
              <a:t>Result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Assigned to this cluster (high similarity with </a:t>
            </a:r>
            <a:r>
              <a:rPr lang="en-US" dirty="0" err="1" smtClean="0"/>
              <a:t>centroid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661" y="3051627"/>
            <a:ext cx="3714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92045" y="2888121"/>
            <a:ext cx="23338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Measures alignment between the document and </a:t>
            </a:r>
            <a:r>
              <a:rPr lang="en-US" sz="1050" dirty="0" err="1" smtClean="0"/>
              <a:t>centroid</a:t>
            </a:r>
            <a:r>
              <a:rPr lang="en-US" sz="1050" dirty="0" smtClean="0"/>
              <a:t>. </a:t>
            </a:r>
            <a:endParaRPr lang="en-US" sz="1050" dirty="0" smtClean="0"/>
          </a:p>
          <a:p>
            <a:r>
              <a:rPr lang="en-US" sz="1050" dirty="0" smtClean="0"/>
              <a:t>Higher </a:t>
            </a:r>
            <a:r>
              <a:rPr lang="en-US" sz="1050" dirty="0" smtClean="0"/>
              <a:t>values = stronger match.</a:t>
            </a:r>
            <a:endParaRPr lang="en-US" sz="1050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6975" y="3822745"/>
            <a:ext cx="207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368937" y="3576097"/>
            <a:ext cx="3483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Represents the "length" of the document’s TF-IDF vector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Normalizes the dot product to account for document size.</a:t>
            </a:r>
            <a:endParaRPr lang="en-US" sz="1200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9799" y="4637949"/>
            <a:ext cx="2924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7786" y="5315585"/>
            <a:ext cx="3429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-Means Clustering using Python. Welcome back guys! Hope you had 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5432" y="4947556"/>
            <a:ext cx="4313357" cy="179723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What is K-Means Clustering?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1706880"/>
            <a:ext cx="9004663" cy="4850674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1900" b="1" cap="none" dirty="0" smtClean="0"/>
              <a:t>Unsupervised learning</a:t>
            </a:r>
            <a:r>
              <a:rPr lang="en-US" sz="1900" cap="none" dirty="0" smtClean="0"/>
              <a:t> algorithm for grouping similar data points.</a:t>
            </a:r>
          </a:p>
          <a:p>
            <a:pPr>
              <a:buFont typeface="Arial" pitchFamily="34" charset="0"/>
              <a:buChar char="•"/>
            </a:pPr>
            <a:r>
              <a:rPr lang="en-US" sz="1900" cap="none" dirty="0" smtClean="0"/>
              <a:t>Unsupervised learning in artificial intelligence is </a:t>
            </a:r>
            <a:r>
              <a:rPr lang="en-US" sz="1900" b="1" cap="none" dirty="0" smtClean="0"/>
              <a:t>a type of machine learning that learns from data without human supervision</a:t>
            </a:r>
            <a:r>
              <a:rPr lang="en-US" sz="1900" cap="none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1900" cap="none" dirty="0" smtClean="0"/>
              <a:t>Unlike supervised learning, unsupervised machine learning models are given unlabeled data and allowed to discover patterns and insights without any explicit guidance or instruction.</a:t>
            </a:r>
          </a:p>
          <a:p>
            <a:pPr>
              <a:buFont typeface="Arial" pitchFamily="34" charset="0"/>
              <a:buChar char="•"/>
            </a:pPr>
            <a:r>
              <a:rPr lang="en-US" sz="1900" b="1" cap="none" dirty="0" smtClean="0"/>
              <a:t>Partitions data into k clusters</a:t>
            </a:r>
            <a:r>
              <a:rPr lang="en-US" sz="1900" cap="none" dirty="0" smtClean="0"/>
              <a:t>, where each data point belongs to the nearest cluster center.</a:t>
            </a:r>
          </a:p>
          <a:p>
            <a:pPr>
              <a:buFont typeface="Arial" pitchFamily="34" charset="0"/>
              <a:buChar char="•"/>
            </a:pPr>
            <a:r>
              <a:rPr lang="en-US" sz="1900" cap="none" dirty="0" smtClean="0"/>
              <a:t>Works well for </a:t>
            </a:r>
            <a:r>
              <a:rPr lang="en-US" sz="1900" b="1" cap="none" dirty="0" smtClean="0"/>
              <a:t>numerical data</a:t>
            </a:r>
            <a:r>
              <a:rPr lang="en-US" sz="1900" cap="none" dirty="0" smtClean="0"/>
              <a:t>, including text represented as vectors (</a:t>
            </a:r>
            <a:r>
              <a:rPr lang="en-US" sz="1900" cap="none" dirty="0" smtClean="0"/>
              <a:t>TF-IDF</a:t>
            </a:r>
            <a:r>
              <a:rPr lang="en-US" sz="1900" cap="none" dirty="0" smtClean="0"/>
              <a:t>).</a:t>
            </a:r>
          </a:p>
          <a:p>
            <a:r>
              <a:rPr lang="en-US" b="1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Key idea:</a:t>
            </a:r>
            <a:endParaRPr lang="en-US" cap="non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cap="none" dirty="0" smtClean="0"/>
              <a:t>Documents with similar </a:t>
            </a:r>
            <a:r>
              <a:rPr lang="en-US" b="1" cap="none" dirty="0" smtClean="0"/>
              <a:t>key terms</a:t>
            </a:r>
            <a:r>
              <a:rPr lang="en-US" cap="none" dirty="0" smtClean="0"/>
              <a:t> (high TF-IDF scores) </a:t>
            </a:r>
          </a:p>
          <a:p>
            <a:r>
              <a:rPr lang="en-US" cap="none" dirty="0" smtClean="0"/>
              <a:t>should belong to the same cluster.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57200"/>
            <a:ext cx="11034232" cy="935502"/>
          </a:xfrm>
        </p:spPr>
        <p:txBody>
          <a:bodyPr/>
          <a:lstStyle/>
          <a:p>
            <a:r>
              <a:rPr lang="en-US" b="1" dirty="0" smtClean="0"/>
              <a:t>Text document pre-processing and TF-IDF word scores</a:t>
            </a:r>
            <a:endParaRPr lang="en-US" b="1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2854" y="1742985"/>
            <a:ext cx="3705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How K-Means Works (Step-by-Step)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1706880"/>
            <a:ext cx="7579360" cy="48506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cap="none" dirty="0" smtClean="0"/>
              <a:t>Choose K</a:t>
            </a:r>
            <a:r>
              <a:rPr lang="en-US" cap="none" dirty="0" smtClean="0"/>
              <a:t> (number of clusters).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cap="none" dirty="0" smtClean="0"/>
              <a:t>Initialize </a:t>
            </a:r>
            <a:r>
              <a:rPr lang="en-US" b="1" cap="none" dirty="0" err="1" smtClean="0"/>
              <a:t>centroids</a:t>
            </a:r>
            <a:r>
              <a:rPr lang="en-US" cap="none" dirty="0" smtClean="0"/>
              <a:t> (randomly or using smart selection).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cap="none" dirty="0" smtClean="0"/>
              <a:t>Assign documents</a:t>
            </a:r>
            <a:r>
              <a:rPr lang="en-US" cap="none" dirty="0" smtClean="0"/>
              <a:t> to the nearest </a:t>
            </a:r>
            <a:r>
              <a:rPr lang="en-US" cap="none" dirty="0" err="1" smtClean="0"/>
              <a:t>centroid</a:t>
            </a:r>
            <a:r>
              <a:rPr lang="en-US" cap="none" dirty="0" smtClean="0"/>
              <a:t> (using distance metric).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cap="none" dirty="0" smtClean="0"/>
              <a:t>Recalculate </a:t>
            </a:r>
            <a:r>
              <a:rPr lang="en-US" b="1" cap="none" dirty="0" err="1" smtClean="0"/>
              <a:t>centroids</a:t>
            </a:r>
            <a:r>
              <a:rPr lang="en-US" cap="none" dirty="0" smtClean="0"/>
              <a:t> (mean of all documents in the cluster).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cap="none" dirty="0" smtClean="0"/>
              <a:t>Repeat</a:t>
            </a:r>
            <a:r>
              <a:rPr lang="en-US" cap="none" dirty="0" smtClean="0"/>
              <a:t> until </a:t>
            </a:r>
            <a:r>
              <a:rPr lang="en-US" cap="none" dirty="0" err="1" smtClean="0"/>
              <a:t>centroids</a:t>
            </a:r>
            <a:r>
              <a:rPr lang="en-US" cap="none" dirty="0" smtClean="0"/>
              <a:t> stabilize (convergence).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cap="none" dirty="0" smtClean="0"/>
              <a:t>Visualization:</a:t>
            </a:r>
            <a:endParaRPr lang="en-US" cap="none" dirty="0" smtClean="0"/>
          </a:p>
          <a:p>
            <a:pPr marL="800100" lvl="1" indent="-342900"/>
            <a:r>
              <a:rPr lang="en-US" cap="none" dirty="0" smtClean="0"/>
              <a:t>Before clustering → after clustering (grouped documents).</a:t>
            </a:r>
            <a:endParaRPr lang="en-US" cap="none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821" y="1316944"/>
            <a:ext cx="3264129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What is a </a:t>
            </a:r>
            <a:r>
              <a:rPr lang="en-US" b="1" dirty="0" err="1" smtClean="0"/>
              <a:t>Centroid</a:t>
            </a:r>
            <a:r>
              <a:rPr lang="en-US" b="1" dirty="0" smtClean="0"/>
              <a:t> in K-Means Clustering?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1706880"/>
            <a:ext cx="11094720" cy="4850674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n-US" cap="none" dirty="0" smtClean="0"/>
              <a:t>A </a:t>
            </a:r>
            <a:r>
              <a:rPr lang="en-US" b="1" cap="none" dirty="0" err="1" smtClean="0"/>
              <a:t>centroid</a:t>
            </a:r>
            <a:r>
              <a:rPr lang="en-US" cap="none" dirty="0" smtClean="0"/>
              <a:t> is the </a:t>
            </a:r>
            <a:r>
              <a:rPr lang="en-US" b="1" cap="none" dirty="0" smtClean="0"/>
              <a:t>central point</a:t>
            </a:r>
            <a:r>
              <a:rPr lang="en-US" cap="none" dirty="0" smtClean="0"/>
              <a:t> of a cluster in k-means. It represents the </a:t>
            </a:r>
            <a:r>
              <a:rPr lang="en-US" b="1" cap="none" dirty="0" smtClean="0"/>
              <a:t>average position</a:t>
            </a:r>
            <a:r>
              <a:rPr lang="en-US" cap="none" dirty="0" smtClean="0"/>
              <a:t> of all data points (documents) in that cluster. </a:t>
            </a:r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  <a:p>
            <a:r>
              <a:rPr lang="en-US" b="1" dirty="0" smtClean="0"/>
              <a:t>Key Properties of a </a:t>
            </a:r>
            <a:r>
              <a:rPr lang="en-US" b="1" dirty="0" err="1" smtClean="0"/>
              <a:t>Centroid</a:t>
            </a:r>
            <a:endParaRPr lang="en-US" b="1" dirty="0" smtClean="0"/>
          </a:p>
          <a:p>
            <a:r>
              <a:rPr lang="en-US" b="1" dirty="0" smtClean="0"/>
              <a:t>Mathematical Mean</a:t>
            </a:r>
            <a:endParaRPr lang="en-US" dirty="0" smtClean="0"/>
          </a:p>
          <a:p>
            <a:pPr lvl="1"/>
            <a:r>
              <a:rPr lang="en-US" sz="1600" cap="none" dirty="0" smtClean="0"/>
              <a:t>Calculated as the </a:t>
            </a:r>
            <a:r>
              <a:rPr lang="en-US" sz="1600" b="1" cap="none" dirty="0" smtClean="0"/>
              <a:t>average of all vectors</a:t>
            </a:r>
            <a:r>
              <a:rPr lang="en-US" sz="1600" cap="none" dirty="0" smtClean="0"/>
              <a:t> in the cluster.</a:t>
            </a:r>
          </a:p>
          <a:p>
            <a:pPr lvl="1"/>
            <a:r>
              <a:rPr lang="en-US" sz="1600" b="1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For text data (</a:t>
            </a:r>
            <a:r>
              <a:rPr lang="en-US" sz="1600" b="1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tf-idf</a:t>
            </a:r>
            <a:r>
              <a:rPr lang="en-US" sz="1600" b="1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vectors), it’s the average of word weights</a:t>
            </a:r>
            <a:r>
              <a:rPr lang="en-US" sz="1600" b="1" cap="none" dirty="0" smtClean="0"/>
              <a:t>.</a:t>
            </a:r>
          </a:p>
          <a:p>
            <a:r>
              <a:rPr lang="en-US" b="1" dirty="0" smtClean="0"/>
              <a:t>Dynamic </a:t>
            </a:r>
            <a:r>
              <a:rPr lang="en-US" b="1" dirty="0" smtClean="0"/>
              <a:t>Position</a:t>
            </a:r>
            <a:endParaRPr lang="en-US" dirty="0" smtClean="0"/>
          </a:p>
          <a:p>
            <a:pPr lvl="1"/>
            <a:r>
              <a:rPr lang="en-US" cap="none" dirty="0" smtClean="0"/>
              <a:t>Changes as documents are reassigned during clustering.</a:t>
            </a:r>
          </a:p>
          <a:p>
            <a:pPr lvl="1"/>
            <a:r>
              <a:rPr lang="en-US" cap="none" dirty="0" smtClean="0"/>
              <a:t>Stabilizes when the algorithm converges.</a:t>
            </a:r>
          </a:p>
          <a:p>
            <a:r>
              <a:rPr lang="en-US" b="1" dirty="0" smtClean="0"/>
              <a:t>Virtual </a:t>
            </a:r>
            <a:r>
              <a:rPr lang="en-US" b="1" dirty="0" smtClean="0"/>
              <a:t>Point</a:t>
            </a:r>
            <a:endParaRPr lang="en-US" dirty="0" smtClean="0"/>
          </a:p>
          <a:p>
            <a:pPr lvl="1"/>
            <a:r>
              <a:rPr lang="en-US" cap="none" dirty="0" smtClean="0"/>
              <a:t>May </a:t>
            </a:r>
            <a:r>
              <a:rPr lang="en-US" b="1" cap="none" dirty="0" smtClean="0"/>
              <a:t>not match any real document</a:t>
            </a:r>
            <a:r>
              <a:rPr lang="en-US" cap="none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How </a:t>
            </a:r>
            <a:r>
              <a:rPr lang="en-US" b="1" dirty="0" err="1" smtClean="0"/>
              <a:t>Centroids</a:t>
            </a:r>
            <a:r>
              <a:rPr lang="en-US" b="1" dirty="0" smtClean="0"/>
              <a:t> Work in K-Means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1706880"/>
            <a:ext cx="11094720" cy="485067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Initialization</a:t>
            </a:r>
            <a:endParaRPr lang="en-US" dirty="0" smtClean="0"/>
          </a:p>
          <a:p>
            <a:pPr lvl="1"/>
            <a:r>
              <a:rPr lang="en-US" cap="none" dirty="0" smtClean="0"/>
              <a:t>Randomly pick </a:t>
            </a:r>
            <a:r>
              <a:rPr lang="en-US" i="1" cap="none" dirty="0" smtClean="0"/>
              <a:t>K</a:t>
            </a:r>
            <a:r>
              <a:rPr lang="en-US" cap="none" dirty="0" smtClean="0"/>
              <a:t> documents as starting </a:t>
            </a:r>
            <a:r>
              <a:rPr lang="en-US" cap="none" dirty="0" err="1" smtClean="0"/>
              <a:t>centroids</a:t>
            </a:r>
            <a:r>
              <a:rPr lang="en-US" cap="none" dirty="0" smtClean="0"/>
              <a:t> (or use smarter methods like k-means++).</a:t>
            </a:r>
          </a:p>
          <a:p>
            <a:r>
              <a:rPr lang="en-US" b="1" dirty="0" smtClean="0"/>
              <a:t>Assignment </a:t>
            </a:r>
            <a:r>
              <a:rPr lang="en-US" b="1" dirty="0" smtClean="0"/>
              <a:t>Step</a:t>
            </a:r>
            <a:endParaRPr lang="en-US" dirty="0" smtClean="0"/>
          </a:p>
          <a:p>
            <a:pPr lvl="1"/>
            <a:r>
              <a:rPr lang="en-US" cap="none" dirty="0" smtClean="0"/>
              <a:t>Each document is assigned to the </a:t>
            </a:r>
            <a:r>
              <a:rPr lang="en-US" b="1" cap="none" dirty="0" smtClean="0"/>
              <a:t>nearest </a:t>
            </a:r>
            <a:r>
              <a:rPr lang="en-US" b="1" cap="none" dirty="0" err="1" smtClean="0"/>
              <a:t>centroid</a:t>
            </a:r>
            <a:r>
              <a:rPr lang="en-US" cap="none" dirty="0" smtClean="0"/>
              <a:t> (using distance metrics like cosine similarity).</a:t>
            </a:r>
          </a:p>
          <a:p>
            <a:r>
              <a:rPr lang="en-US" b="1" dirty="0" smtClean="0"/>
              <a:t>Update </a:t>
            </a:r>
            <a:r>
              <a:rPr lang="en-US" b="1" dirty="0" smtClean="0"/>
              <a:t>Step</a:t>
            </a:r>
            <a:endParaRPr lang="en-US" dirty="0" smtClean="0"/>
          </a:p>
          <a:p>
            <a:pPr lvl="1"/>
            <a:r>
              <a:rPr lang="en-US" cap="none" dirty="0" err="1" smtClean="0"/>
              <a:t>Centroids</a:t>
            </a:r>
            <a:r>
              <a:rPr lang="en-US" cap="none" dirty="0" smtClean="0"/>
              <a:t> are recalculated as the </a:t>
            </a:r>
            <a:r>
              <a:rPr lang="en-US" b="1" cap="none" dirty="0" smtClean="0"/>
              <a:t>mean of all documents</a:t>
            </a:r>
            <a:r>
              <a:rPr lang="en-US" cap="none" dirty="0" smtClean="0"/>
              <a:t> in their cluster.</a:t>
            </a:r>
          </a:p>
          <a:p>
            <a:r>
              <a:rPr lang="en-US" b="1" dirty="0" smtClean="0"/>
              <a:t>Convergence</a:t>
            </a:r>
            <a:endParaRPr lang="en-US" dirty="0" smtClean="0"/>
          </a:p>
          <a:p>
            <a:pPr lvl="1"/>
            <a:r>
              <a:rPr lang="en-US" cap="none" dirty="0" smtClean="0"/>
              <a:t>Stops when </a:t>
            </a:r>
            <a:r>
              <a:rPr lang="en-US" cap="none" dirty="0" err="1" smtClean="0"/>
              <a:t>centroids</a:t>
            </a:r>
            <a:r>
              <a:rPr lang="en-US" cap="none" dirty="0" smtClean="0"/>
              <a:t> </a:t>
            </a:r>
            <a:r>
              <a:rPr lang="en-US" b="1" cap="none" dirty="0" smtClean="0"/>
              <a:t>no longer move significantly</a:t>
            </a:r>
            <a:r>
              <a:rPr lang="en-US" cap="none" dirty="0" smtClean="0"/>
              <a:t> (or after max iterations).</a:t>
            </a:r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92" y="178526"/>
            <a:ext cx="5523914" cy="935502"/>
          </a:xfrm>
        </p:spPr>
        <p:txBody>
          <a:bodyPr/>
          <a:lstStyle/>
          <a:p>
            <a:r>
              <a:rPr lang="en-US" b="1" dirty="0" smtClean="0"/>
              <a:t>Example with Text Data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7" y="1706880"/>
            <a:ext cx="5312228" cy="485067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Cluster 1 (Politics):</a:t>
            </a:r>
            <a:endParaRPr lang="en-US" dirty="0" smtClean="0"/>
          </a:p>
          <a:p>
            <a:r>
              <a:rPr lang="en-US" b="1" dirty="0" smtClean="0"/>
              <a:t>Doc1</a:t>
            </a:r>
            <a:r>
              <a:rPr lang="en-US" dirty="0" smtClean="0"/>
              <a:t>: "election vote democracy president"</a:t>
            </a:r>
          </a:p>
          <a:p>
            <a:r>
              <a:rPr lang="en-US" b="1" dirty="0" smtClean="0"/>
              <a:t>Doc2</a:t>
            </a:r>
            <a:r>
              <a:rPr lang="en-US" dirty="0" smtClean="0"/>
              <a:t>: "election campaign policy </a:t>
            </a:r>
            <a:r>
              <a:rPr lang="en-US" dirty="0" smtClean="0"/>
              <a:t>president“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Interpretation</a:t>
            </a:r>
            <a:endParaRPr lang="en-US" dirty="0" smtClean="0"/>
          </a:p>
          <a:p>
            <a:r>
              <a:rPr lang="en-US" dirty="0" smtClean="0"/>
              <a:t>"election": 0.5 </a:t>
            </a:r>
            <a:r>
              <a:rPr lang="en-US" cap="none" dirty="0" smtClean="0"/>
              <a:t>→ The word "election" has an </a:t>
            </a:r>
            <a:r>
              <a:rPr lang="en-US" b="1" cap="none" dirty="0" smtClean="0"/>
              <a:t>average importance</a:t>
            </a:r>
            <a:r>
              <a:rPr lang="en-US" cap="none" dirty="0" smtClean="0"/>
              <a:t> of 0.5 in this cluster.</a:t>
            </a:r>
            <a:endParaRPr lang="en-US" dirty="0" smtClean="0"/>
          </a:p>
          <a:p>
            <a:r>
              <a:rPr lang="en-US" cap="none" dirty="0" smtClean="0"/>
              <a:t>Higher values (e.g., 0.5 for "election") </a:t>
            </a:r>
            <a:r>
              <a:rPr lang="en-US" cap="none" dirty="0" smtClean="0"/>
              <a:t>reveal the </a:t>
            </a:r>
            <a:r>
              <a:rPr lang="en-US" b="1" cap="none" dirty="0" smtClean="0"/>
              <a:t>core theme</a:t>
            </a:r>
            <a:r>
              <a:rPr lang="en-US" cap="none" dirty="0" smtClean="0"/>
              <a:t> of the cluster.</a:t>
            </a:r>
            <a:endParaRPr lang="en-US" b="1" cap="none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8584" y="2414049"/>
            <a:ext cx="5783495" cy="349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209210" y="2598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TF-IDF Values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centroid</a:t>
            </a:r>
            <a:r>
              <a:rPr lang="en-US" dirty="0" smtClean="0"/>
              <a:t> is </a:t>
            </a:r>
            <a:r>
              <a:rPr lang="en-US" dirty="0" smtClean="0"/>
              <a:t>the </a:t>
            </a:r>
            <a:r>
              <a:rPr lang="en-US" b="1" dirty="0" smtClean="0"/>
              <a:t>average TF-IDF weight</a:t>
            </a:r>
            <a:r>
              <a:rPr lang="en-US" dirty="0" smtClean="0"/>
              <a:t> of that word across all documents in the cluster.</a:t>
            </a:r>
          </a:p>
          <a:p>
            <a:r>
              <a:rPr lang="en-US" dirty="0" smtClean="0"/>
              <a:t>Calculated as: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2161" y="1634175"/>
            <a:ext cx="4133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3813" y="6276975"/>
            <a:ext cx="2924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37132" y="6488668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Centroid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magnitude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0" y="6357757"/>
            <a:ext cx="3619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 smtClean="0"/>
              <a:t>How These Numbers Are </a:t>
            </a:r>
            <a:r>
              <a:rPr lang="en-US" b="1" dirty="0" smtClean="0"/>
              <a:t>Used?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2612570"/>
            <a:ext cx="11094720" cy="3944983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New documents containing “election” or “president” will be strongly pulled into this cluster.</a:t>
            </a:r>
          </a:p>
          <a:p>
            <a:r>
              <a:rPr lang="en-US" cap="none" dirty="0" smtClean="0"/>
              <a:t>Documents with only “vote” or “policy” might belong to other clusters.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03" y="457200"/>
            <a:ext cx="10685889" cy="935502"/>
          </a:xfrm>
        </p:spPr>
        <p:txBody>
          <a:bodyPr/>
          <a:lstStyle/>
          <a:p>
            <a:r>
              <a:rPr lang="en-US" b="1" dirty="0" smtClean="0"/>
              <a:t>Iterative K-Means Assignment with the Corrected </a:t>
            </a:r>
            <a:r>
              <a:rPr lang="en-US" b="1" dirty="0" err="1" smtClean="0"/>
              <a:t>Centroid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6" y="2612570"/>
            <a:ext cx="11094720" cy="3944983"/>
          </a:xfrm>
        </p:spPr>
        <p:txBody>
          <a:bodyPr>
            <a:normAutofit/>
          </a:bodyPr>
          <a:lstStyle/>
          <a:p>
            <a:r>
              <a:rPr lang="en-US" b="1" dirty="0" smtClean="0"/>
              <a:t>Current Cluster State</a:t>
            </a:r>
            <a:r>
              <a:rPr lang="en-US" dirty="0" smtClean="0"/>
              <a:t>:</a:t>
            </a:r>
          </a:p>
          <a:p>
            <a:r>
              <a:rPr lang="en-US" b="1" dirty="0" err="1" smtClean="0"/>
              <a:t>Centroid</a:t>
            </a:r>
            <a:r>
              <a:rPr lang="en-US" dirty="0" smtClean="0"/>
              <a:t>: {"election":0.5, "president":0.5, "vote":0.15, "democracy":0.2, "campaign":0.15, "policy":0.1}</a:t>
            </a:r>
          </a:p>
          <a:p>
            <a:r>
              <a:rPr lang="en-US" b="1" dirty="0" smtClean="0"/>
              <a:t>Documents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Doc1: {"election":0.6, "vote":0.3, "democracy":0.4, "president":0.5}</a:t>
            </a:r>
          </a:p>
          <a:p>
            <a:pPr lvl="1"/>
            <a:r>
              <a:rPr lang="en-US" dirty="0" smtClean="0"/>
              <a:t>Doc2: {"election":0.4, "president":0.5, "campaign":0.3, "policy":0.2}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b="1" cap="none" dirty="0" smtClean="0"/>
          </a:p>
        </p:txBody>
      </p:sp>
    </p:spTree>
    <p:extLst>
      <p:ext uri="{BB962C8B-B14F-4D97-AF65-F5344CB8AC3E}">
        <p14:creationId xmlns:p14="http://schemas.microsoft.com/office/powerpoint/2010/main" xmlns="" val="3394362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622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Understanding K-Means Clustering for Text Documents Grouping Similar Documents Based on TF-IDF word scores</vt:lpstr>
      <vt:lpstr>What is K-Means Clustering?</vt:lpstr>
      <vt:lpstr>Text document pre-processing and TF-IDF word scores</vt:lpstr>
      <vt:lpstr>How K-Means Works (Step-by-Step)</vt:lpstr>
      <vt:lpstr>What is a Centroid in K-Means Clustering?</vt:lpstr>
      <vt:lpstr>How Centroids Work in K-Means</vt:lpstr>
      <vt:lpstr>Example with Text Data</vt:lpstr>
      <vt:lpstr>How These Numbers Are Used?</vt:lpstr>
      <vt:lpstr>Iterative K-Means Assignment with the Corrected Centroid</vt:lpstr>
      <vt:lpstr>Step 1: Assigning a New Document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Frequency - Inverse Document Frequency  (TF-IDF)</dc:title>
  <dc:creator>Andreas Kollias</dc:creator>
  <cp:lastModifiedBy>Andreas Kollias</cp:lastModifiedBy>
  <cp:revision>10</cp:revision>
  <dcterms:created xsi:type="dcterms:W3CDTF">2025-04-27T22:42:16Z</dcterms:created>
  <dcterms:modified xsi:type="dcterms:W3CDTF">2025-05-11T23:57:41Z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