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1351" r:id="rId2"/>
    <p:sldId id="1214" r:id="rId3"/>
    <p:sldId id="1266" r:id="rId4"/>
    <p:sldId id="1267" r:id="rId5"/>
    <p:sldId id="1321" r:id="rId6"/>
    <p:sldId id="1322" r:id="rId7"/>
    <p:sldId id="1323" r:id="rId8"/>
    <p:sldId id="1324" r:id="rId9"/>
    <p:sldId id="1325" r:id="rId10"/>
    <p:sldId id="1326" r:id="rId11"/>
    <p:sldId id="1327" r:id="rId12"/>
    <p:sldId id="1328" r:id="rId13"/>
    <p:sldId id="1329" r:id="rId14"/>
    <p:sldId id="1330" r:id="rId15"/>
    <p:sldId id="1331" r:id="rId16"/>
    <p:sldId id="1332" r:id="rId17"/>
    <p:sldId id="1333" r:id="rId18"/>
    <p:sldId id="1334" r:id="rId19"/>
    <p:sldId id="1335" r:id="rId20"/>
    <p:sldId id="1336" r:id="rId21"/>
    <p:sldId id="1337" r:id="rId22"/>
    <p:sldId id="1338" r:id="rId23"/>
    <p:sldId id="1339" r:id="rId24"/>
    <p:sldId id="1340" r:id="rId25"/>
    <p:sldId id="1341" r:id="rId26"/>
    <p:sldId id="1342" r:id="rId27"/>
    <p:sldId id="1343" r:id="rId28"/>
    <p:sldId id="1350" r:id="rId29"/>
    <p:sldId id="1344" r:id="rId30"/>
    <p:sldId id="1345" r:id="rId31"/>
    <p:sldId id="1346" r:id="rId32"/>
    <p:sldId id="1347" r:id="rId33"/>
    <p:sldId id="1348" r:id="rId34"/>
    <p:sldId id="1349" r:id="rId35"/>
    <p:sldId id="116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guide id="10" pos="4704">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4EAE4"/>
    <a:srgbClr val="007FA3"/>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82743" autoAdjust="0"/>
  </p:normalViewPr>
  <p:slideViewPr>
    <p:cSldViewPr>
      <p:cViewPr varScale="1">
        <p:scale>
          <a:sx n="75" d="100"/>
          <a:sy n="75" d="100"/>
        </p:scale>
        <p:origin x="-1620" y="-102"/>
      </p:cViewPr>
      <p:guideLst>
        <p:guide orient="horz" pos="2160"/>
        <p:guide orient="horz" pos="336"/>
        <p:guide orient="horz" pos="3984"/>
        <p:guide orient="horz" pos="720"/>
        <p:guide orient="horz" pos="1056"/>
        <p:guide orient="horz" pos="1392"/>
        <p:guide pos="2880"/>
        <p:guide pos="288"/>
        <p:guide pos="5472"/>
        <p:guide pos="4704"/>
      </p:guideLst>
    </p:cSldViewPr>
  </p:slideViewPr>
  <p:outlineViewPr>
    <p:cViewPr>
      <p:scale>
        <a:sx n="33" d="100"/>
        <a:sy n="33" d="100"/>
      </p:scale>
      <p:origin x="0" y="1456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1362789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σχέση μεταξύ κατανάλωσης και διαθέσιμου εισοδήματος που φαίνεται στην εξίσωση (3.2) φαίνεται στο Σχήμα 3-1. Επειδή είναι μια γραμμική σχέση, αντιπροσωπεύεται από μια ευθεία γραμμή. Η τομή της με τον κατακόρυφο άξονα είναι </a:t>
            </a:r>
            <a:r>
              <a:rPr lang="el-GR" sz="1200" b="0" i="0" u="none" strike="noStrike" kern="1200" baseline="0" dirty="0" smtClean="0">
                <a:solidFill>
                  <a:schemeClr val="tx1"/>
                </a:solidFill>
                <a:latin typeface="+mn-lt"/>
                <a:ea typeface="+mn-ea"/>
                <a:cs typeface="+mn-cs"/>
              </a:rPr>
              <a:t>c</a:t>
            </a:r>
            <a:r>
              <a:rPr lang="el-GR" sz="1200" i="0" baseline="-25000" dirty="0" smtClean="0">
                <a:ea typeface="ヒラギノ角ゴ Pro W3" pitchFamily="-84" charset="-128"/>
              </a:rPr>
              <a:t>0</a:t>
            </a:r>
            <a:r>
              <a:rPr lang="el-GR" sz="1200" b="0" i="0" u="none" strike="noStrike" kern="1200" baseline="0" dirty="0" smtClean="0">
                <a:solidFill>
                  <a:schemeClr val="tx1"/>
                </a:solidFill>
                <a:latin typeface="+mn-lt"/>
                <a:ea typeface="+mn-ea"/>
                <a:cs typeface="+mn-cs"/>
              </a:rPr>
              <a:t>. Η </a:t>
            </a:r>
            <a:r>
              <a:rPr lang="el-GR" sz="1200" b="0" i="0" u="none" strike="noStrike" kern="1200" baseline="0" dirty="0">
                <a:solidFill>
                  <a:schemeClr val="tx1"/>
                </a:solidFill>
                <a:latin typeface="+mn-lt"/>
                <a:ea typeface="+mn-ea"/>
                <a:cs typeface="+mn-cs"/>
              </a:rPr>
              <a:t>κλίση της είναι </a:t>
            </a:r>
            <a:r>
              <a:rPr lang="el-GR" sz="1200" b="0" i="0" u="none" strike="noStrike" kern="1200" baseline="0" dirty="0" smtClean="0">
                <a:solidFill>
                  <a:schemeClr val="tx1"/>
                </a:solidFill>
                <a:latin typeface="+mn-lt"/>
                <a:ea typeface="+mn-ea"/>
                <a:cs typeface="+mn-cs"/>
              </a:rPr>
              <a:t>c</a:t>
            </a:r>
            <a:r>
              <a:rPr lang="el-GR" sz="1200" i="0" baseline="-25000" dirty="0" smtClean="0">
                <a:ea typeface="ヒラギノ角ゴ Pro W3" pitchFamily="-84" charset="-128"/>
              </a:rPr>
              <a:t>1</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Επειδή το </a:t>
            </a:r>
            <a:r>
              <a:rPr lang="el-GR" sz="1200" b="0" i="0" u="none" strike="noStrike" kern="1200" baseline="0" dirty="0" smtClean="0">
                <a:solidFill>
                  <a:schemeClr val="tx1"/>
                </a:solidFill>
                <a:latin typeface="+mn-lt"/>
                <a:ea typeface="+mn-ea"/>
                <a:cs typeface="+mn-cs"/>
              </a:rPr>
              <a:t>c</a:t>
            </a:r>
            <a:r>
              <a:rPr lang="el-GR" sz="1200" i="0" baseline="-25000" dirty="0" smtClean="0">
                <a:ea typeface="ヒラギノ角ゴ Pro W3" pitchFamily="-84" charset="-128"/>
              </a:rPr>
              <a:t>1</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είναι μικρότερο από 1, η κλίση της γραμμής είναι μικρότερη από 1: Ισοδύναμα, η γραμμή είναι πιο επίπεδη από μια γραμμή 45 μοιρών. Εάν η τιμή του </a:t>
            </a:r>
            <a:r>
              <a:rPr lang="el-GR" sz="1200" b="0" i="0" u="none" strike="noStrike" kern="1200" baseline="0" dirty="0" smtClean="0">
                <a:solidFill>
                  <a:schemeClr val="tx1"/>
                </a:solidFill>
                <a:latin typeface="+mn-lt"/>
                <a:ea typeface="+mn-ea"/>
                <a:cs typeface="+mn-cs"/>
              </a:rPr>
              <a:t>c</a:t>
            </a:r>
            <a:r>
              <a:rPr lang="el-GR" sz="1200" i="0" baseline="-25000" dirty="0" smtClean="0">
                <a:ea typeface="ヒラギノ角ゴ Pro W3" pitchFamily="-84" charset="-128"/>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αυξηθεί, τότε η γραμμή μετατοπίζεται προς τα πάνω κατά το ίδιο ποσό.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Ο </a:t>
            </a:r>
            <a:r>
              <a:rPr lang="el-GR" sz="1200" b="0" i="0" u="none" strike="noStrike" kern="1200" baseline="0" dirty="0">
                <a:solidFill>
                  <a:schemeClr val="tx1"/>
                </a:solidFill>
                <a:latin typeface="+mn-lt"/>
                <a:ea typeface="+mn-ea"/>
                <a:cs typeface="+mn-cs"/>
              </a:rPr>
              <a:t>οριζόντιος άξονας αντιπροσωπεύει το διαθέσιμο </a:t>
            </a:r>
            <a:r>
              <a:rPr lang="el-GR" sz="1200" b="0" i="0" u="none" strike="noStrike" kern="1200" baseline="0" dirty="0" smtClean="0">
                <a:solidFill>
                  <a:schemeClr val="tx1"/>
                </a:solidFill>
                <a:latin typeface="+mn-lt"/>
                <a:ea typeface="+mn-ea"/>
                <a:cs typeface="+mn-cs"/>
              </a:rPr>
              <a:t>εισόδημα Υ</a:t>
            </a:r>
            <a:r>
              <a:rPr lang="en-US" sz="1200" i="0" baseline="-25000" dirty="0" smtClean="0">
                <a:ea typeface="ヒラギノ角ゴ Pro W3" pitchFamily="-84" charset="-128"/>
              </a:rPr>
              <a:t>D</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ο κατακόρυφος άξονας αντιπροσωπεύει την </a:t>
            </a:r>
            <a:r>
              <a:rPr lang="el-GR" sz="1200" b="0" i="0" u="none" strike="noStrike" kern="1200" baseline="0" dirty="0" smtClean="0">
                <a:solidFill>
                  <a:schemeClr val="tx1"/>
                </a:solidFill>
                <a:latin typeface="+mn-lt"/>
                <a:ea typeface="+mn-ea"/>
                <a:cs typeface="+mn-cs"/>
              </a:rPr>
              <a:t>κατανάλωση C</a:t>
            </a:r>
            <a:r>
              <a:rPr lang="el-GR" sz="1200" b="0" i="0" u="none" strike="noStrike" kern="1200" baseline="0" dirty="0">
                <a:solidFill>
                  <a:schemeClr val="tx1"/>
                </a:solidFill>
                <a:latin typeface="+mn-lt"/>
                <a:ea typeface="+mn-ea"/>
                <a:cs typeface="+mn-cs"/>
              </a:rPr>
              <a:t>. Το γράφημα δείχνει μια γραμμή με </a:t>
            </a:r>
            <a:r>
              <a:rPr lang="el-GR" sz="1200" b="0" i="0" u="none" strike="noStrike" kern="1200" baseline="0" dirty="0" smtClean="0">
                <a:solidFill>
                  <a:schemeClr val="tx1"/>
                </a:solidFill>
                <a:latin typeface="+mn-lt"/>
                <a:ea typeface="+mn-ea"/>
                <a:cs typeface="+mn-cs"/>
              </a:rPr>
              <a:t>θετική </a:t>
            </a:r>
            <a:r>
              <a:rPr lang="el-GR" sz="1200" b="0" i="0" u="none" strike="noStrike" kern="1200" baseline="0" dirty="0">
                <a:solidFill>
                  <a:schemeClr val="tx1"/>
                </a:solidFill>
                <a:latin typeface="+mn-lt"/>
                <a:ea typeface="+mn-ea"/>
                <a:cs typeface="+mn-cs"/>
              </a:rPr>
              <a:t>κλίση,  με τομή στο </a:t>
            </a:r>
            <a:r>
              <a:rPr lang="el-GR" sz="1200" b="0" i="0" u="none" strike="noStrike" kern="1200" baseline="0" dirty="0" smtClean="0">
                <a:solidFill>
                  <a:schemeClr val="tx1"/>
                </a:solidFill>
                <a:latin typeface="+mn-lt"/>
                <a:ea typeface="+mn-ea"/>
                <a:cs typeface="+mn-cs"/>
              </a:rPr>
              <a:t>c</a:t>
            </a:r>
            <a:r>
              <a:rPr lang="en-US" sz="1200" i="0" baseline="-25000" dirty="0" smtClean="0">
                <a:ea typeface="ヒラギノ角ゴ Pro W3" pitchFamily="-84" charset="-128"/>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κλίση </a:t>
            </a:r>
            <a:r>
              <a:rPr lang="el-GR" sz="1200" b="0" i="0" u="none" strike="noStrike" kern="1200" baseline="0" dirty="0" smtClean="0">
                <a:solidFill>
                  <a:schemeClr val="tx1"/>
                </a:solidFill>
                <a:latin typeface="+mn-lt"/>
                <a:ea typeface="+mn-ea"/>
                <a:cs typeface="+mn-cs"/>
              </a:rPr>
              <a:t>c</a:t>
            </a:r>
            <a:r>
              <a:rPr lang="en-US" sz="1200" i="0" baseline="-25000" dirty="0" smtClean="0">
                <a:ea typeface="ヒラギノ角ゴ Pro W3" pitchFamily="-84" charset="-128"/>
              </a:rPr>
              <a:t>1</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Ένα κείμενο στα δεξιά της γραμμής </a:t>
            </a:r>
            <a:r>
              <a:rPr lang="el-GR" sz="1200" b="0" i="0" u="none" strike="noStrike" kern="1200" baseline="0" dirty="0" smtClean="0">
                <a:solidFill>
                  <a:schemeClr val="tx1"/>
                </a:solidFill>
                <a:latin typeface="+mn-lt"/>
                <a:ea typeface="+mn-ea"/>
                <a:cs typeface="+mn-cs"/>
              </a:rPr>
              <a:t>αναγράφει: συνάρτηση </a:t>
            </a:r>
            <a:r>
              <a:rPr lang="el-GR" sz="1200" b="0" i="0" u="none" strike="noStrike" kern="1200" baseline="0" dirty="0">
                <a:solidFill>
                  <a:schemeClr val="tx1"/>
                </a:solidFill>
                <a:latin typeface="+mn-lt"/>
                <a:ea typeface="+mn-ea"/>
                <a:cs typeface="+mn-cs"/>
              </a:rPr>
              <a:t>κατανάλωσης </a:t>
            </a:r>
            <a:r>
              <a:rPr lang="el-GR" sz="1200" b="0" i="0" u="none" strike="noStrike" kern="1200" baseline="0" dirty="0" smtClean="0">
                <a:solidFill>
                  <a:schemeClr val="tx1"/>
                </a:solidFill>
                <a:latin typeface="+mn-lt"/>
                <a:ea typeface="+mn-ea"/>
                <a:cs typeface="+mn-cs"/>
              </a:rPr>
              <a:t> C </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c</a:t>
            </a:r>
            <a:r>
              <a:rPr lang="en-US" sz="1200" i="0" baseline="-25000" dirty="0" smtClean="0">
                <a:ea typeface="ヒラギノ角ゴ Pro W3" pitchFamily="-84" charset="-128"/>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c</a:t>
            </a:r>
            <a:r>
              <a:rPr lang="en-US" sz="1200" i="0" baseline="-25000" dirty="0" smtClean="0">
                <a:ea typeface="ヒラギノ角ゴ Pro W3" pitchFamily="-84" charset="-128"/>
              </a:rPr>
              <a:t>1</a:t>
            </a:r>
            <a:r>
              <a:rPr lang="el-GR" sz="1200" b="0" i="0" u="none" strike="noStrike" kern="1200" baseline="0" dirty="0" smtClean="0">
                <a:solidFill>
                  <a:schemeClr val="tx1"/>
                </a:solidFill>
                <a:latin typeface="+mn-lt"/>
                <a:ea typeface="+mn-ea"/>
                <a:cs typeface="+mn-cs"/>
              </a:rPr>
              <a:t> Υ</a:t>
            </a:r>
            <a:r>
              <a:rPr lang="en-US" sz="1200" i="0" baseline="-25000" dirty="0" smtClean="0">
                <a:ea typeface="ヒラギノ角ゴ Pro W3" pitchFamily="-84" charset="-128"/>
              </a:rPr>
              <a:t>D</a:t>
            </a:r>
            <a:r>
              <a:rPr lang="el-GR" sz="1200" b="0" i="0" u="none" strike="noStrike" kern="1200" baseline="0" dirty="0" smtClean="0">
                <a:solidFill>
                  <a:schemeClr val="tx1"/>
                </a:solidFill>
                <a:latin typeface="+mn-lt"/>
                <a:ea typeface="+mn-ea"/>
                <a:cs typeface="+mn-cs"/>
              </a:rPr>
              <a:t>.</a:t>
            </a:r>
          </a:p>
          <a:p>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εξίσωση (3.3) μας λέει ότι η κατανάλωση C είναι συνάρτηση του εισοδήματος Y και των φόρων T. Το υψηλότερο εισόδημα αυξάνει την κατανάλωση, αλλά λιγότερο από ένα προς ένα. Οι υψηλότεροι φόροι μειώνουν την κατανάλωση, επίσης λιγότερο από ένα προς ένα.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Τα υποδείγματα έχουν δύο τύπους μεταβλητών. Ορισμένες μεταβλητές εξαρτώνται από άλλες μεταβλητές του υποδείγματος και επομένως επεξηγούνται μέσα στο υπόδειγμα. Μεταβλητές σαν αυτές ονομάζονται </a:t>
            </a:r>
            <a:r>
              <a:rPr lang="el-GR" sz="1200" b="1" i="0" u="none" strike="noStrike" kern="1200" baseline="0" dirty="0">
                <a:solidFill>
                  <a:schemeClr val="tx1"/>
                </a:solidFill>
                <a:latin typeface="+mn-lt"/>
                <a:ea typeface="+mn-ea"/>
                <a:cs typeface="+mn-cs"/>
              </a:rPr>
              <a:t>ενδογενείς μεταβλητές</a:t>
            </a:r>
            <a:r>
              <a:rPr lang="el-GR" sz="1200" b="0" i="0" u="none" strike="noStrike" kern="1200" baseline="0" dirty="0">
                <a:solidFill>
                  <a:schemeClr val="tx1"/>
                </a:solidFill>
                <a:latin typeface="+mn-lt"/>
                <a:ea typeface="+mn-ea"/>
                <a:cs typeface="+mn-cs"/>
              </a:rPr>
              <a:t>. Αυτό ίσχυε για την κατανάλωση που δόθηκε προηγουμένως. Άλλες μεταβλητές δεν επεξηγούνται στο υπόδειγμα, αλλά λαμβάνονται ως δεδομένες. Μεταβλητές σαν αυτές ονομάζονται </a:t>
            </a:r>
            <a:r>
              <a:rPr lang="el-GR" sz="1200" b="1" i="0" u="none" strike="noStrike" kern="1200" baseline="0" dirty="0">
                <a:solidFill>
                  <a:schemeClr val="tx1"/>
                </a:solidFill>
                <a:latin typeface="+mn-lt"/>
                <a:ea typeface="+mn-ea"/>
                <a:cs typeface="+mn-cs"/>
              </a:rPr>
              <a:t>εξωγενείς μεταβλητές</a:t>
            </a:r>
            <a:r>
              <a:rPr lang="el-GR" sz="1200" b="0" i="0" u="none" strike="noStrike" kern="1200" baseline="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sz="1200" b="0" i="0" u="none" strike="noStrike" kern="1200" baseline="0" dirty="0">
                <a:solidFill>
                  <a:schemeClr val="tx1"/>
                </a:solidFill>
                <a:latin typeface="+mn-lt"/>
                <a:ea typeface="+mn-ea"/>
                <a:cs typeface="+mn-cs"/>
              </a:rPr>
              <a:t>Η τρίτη συνιστώσα της ζήτησης στο υπόδειγμα μας είναι οι κρατικές δαπάνες, G.</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Ας στραφούμε τώρα στην </a:t>
            </a:r>
            <a:r>
              <a:rPr lang="el-GR" sz="1200" b="1" i="0" u="none" strike="noStrike" kern="1200" baseline="0" dirty="0">
                <a:solidFill>
                  <a:schemeClr val="tx1"/>
                </a:solidFill>
                <a:latin typeface="+mn-lt"/>
                <a:ea typeface="+mn-ea"/>
                <a:cs typeface="+mn-cs"/>
              </a:rPr>
              <a:t>ισορροπία</a:t>
            </a:r>
            <a:r>
              <a:rPr lang="el-GR" sz="1200" b="0" i="0" u="none" strike="noStrike" kern="1200" baseline="0" dirty="0">
                <a:solidFill>
                  <a:schemeClr val="tx1"/>
                </a:solidFill>
                <a:latin typeface="+mn-lt"/>
                <a:ea typeface="+mn-ea"/>
                <a:cs typeface="+mn-cs"/>
              </a:rPr>
              <a:t> στην αγορά αγαθών και στη σχέση μεταξύ παραγωγής και ζήτησης. Εάν οι επιχειρήσεις διατηρούν αποθέματα, τότε η παραγωγή δεν χρειάζεται να είναι ίση με τη ζήτηση. Για παράδειγμα, οι επιχειρήσεις μπορούν να ικανοποιήσουν μια αύξηση της ζήτησης αντλώντας από τα αποθέματά τους — έχοντας αρνητική επένδυση αποθεμάτων. Μπορούν να ανταποκριθούν στη μείωση της ζήτησης συνεχίζοντας να παράγουν και να συσσωρεύουν αποθέματα — έχοντας θετική επένδυση αποθεμάτων. Ας αγνοήσουμε αρχικά αυτή την επιπλοκή και ας ξεκινήσουμε υποθέτοντας ότι οι εταιρείες επιχειρήσεις δεν διατηρούν αποθέματα.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Σημειώστε ότι χρησιμοποιούμε το ίδιο σύμβολο Y για το προϊόν και το εισόδημα. Αυτό δεν είναι τυχαίο! Όπως είδατε στο Κεφάλαιο 2, μπορούμε να δούμε το ΑΕΠ είτε από την πλευρά της παραγωγής είτε από την πλευρά του εισοδήματος. Η παραγωγή και το εισόδημα είναι ίσα και ταυτόσημα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επίλυση ενός υποδείγματος σημαίνει όχι μόνο την επίλυση του αλγεβρικά αλλά και την κατανόηση του γιατί τα αποτελέσματα είναι αυτά που είναι. Σε αυτό το βιβλίο, η επίλυση ενός υποδείγματος θα σημαίνει επίσης τον χαρακτηρισμό των αποτελεσμάτων χρησιμοποιώντας </a:t>
            </a:r>
            <a:r>
              <a:rPr lang="el-GR" sz="1200" b="0" i="0" u="none" strike="noStrike" kern="1200" baseline="0" dirty="0" smtClean="0">
                <a:solidFill>
                  <a:schemeClr val="tx1"/>
                </a:solidFill>
                <a:latin typeface="+mn-lt"/>
                <a:ea typeface="+mn-ea"/>
                <a:cs typeface="+mn-cs"/>
              </a:rPr>
              <a:t>διαγράμματα —</a:t>
            </a:r>
            <a:r>
              <a:rPr lang="el-GR" sz="1200" b="0" i="0" u="none" strike="noStrike" kern="1200" baseline="0" dirty="0">
                <a:solidFill>
                  <a:schemeClr val="tx1"/>
                </a:solidFill>
                <a:latin typeface="+mn-lt"/>
                <a:ea typeface="+mn-ea"/>
                <a:cs typeface="+mn-cs"/>
              </a:rPr>
              <a:t>μερικές φορές παρακάμπτοντας εντελώς την άλγεβρα</a:t>
            </a:r>
            <a:r>
              <a:rPr lang="el-GR" sz="1200" b="0" i="0" u="none" strike="noStrike" kern="1200" baseline="0" dirty="0" smtClean="0">
                <a:solidFill>
                  <a:schemeClr val="tx1"/>
                </a:solidFill>
                <a:latin typeface="+mn-lt"/>
                <a:ea typeface="+mn-ea"/>
                <a:cs typeface="+mn-cs"/>
              </a:rPr>
              <a:t>— και </a:t>
            </a:r>
            <a:r>
              <a:rPr lang="el-GR" sz="1200" b="0" i="0" u="none" strike="noStrike" kern="1200" baseline="0" dirty="0">
                <a:solidFill>
                  <a:schemeClr val="tx1"/>
                </a:solidFill>
                <a:latin typeface="+mn-lt"/>
                <a:ea typeface="+mn-ea"/>
                <a:cs typeface="+mn-cs"/>
              </a:rPr>
              <a:t>περιγράφοντας τα αποτελέσματα και τους μηχανισμούς με λέξεις.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εξίσωση (3.8) περιγράφει το προϊόν ισορροπίας, δηλαδή το επίπεδο προϊόντος τέτοιο ώστε η παραγωγή να ισούται με τη ζήτηση.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Εξετάσαμε την αύξηση της κατανάλωσης, αλλά η εξίσωση (3.8) καθιστά σαφές ότι οποιαδήποτε αλλαγή στις αυτόνομες δαπάνες —από μεταβολή των επενδύσεων, σε μεταβολή των κρατικών δαπανών, σε μεταβολή των φόρων— θα έχει το ίδιο ποιοτικό αποτέλεσμα: Θα αλλάξει την παραγωγή περισσότερο από την άμεση επίδρασή της στις αυτόνομες δαπάνες.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 καλύτερος τρόπος για να περιγράψουμε αυτόν τον μηχανισμό είναι να αναπαραστήσουμε την ισορροπία χρησιμοποιώντας ένα γράφημα. Αυτά είναι τα βήματα που χρησιμοποιούνται για τη δημιουργία του παρακάτω γραφήματος.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Στο Σχήμα 3-2, μετρούμε το προϊόν στον κατακόρυφο άξονα. Μετρούμε το εισόδημα στον οριζόντιο άξονα. Η σχεδίαση της παραγωγής ως συνάρτηση του εισοδήματος είναι απλή: Θυμηθείτε ότι η παραγωγή και το εισόδημα είναι πανομοιότυπα ίσα. Έτσι, η σχέση μεταξύ τους είναι η γραμμή 45 μοιρών, η γραμμή με κλίση ίση με 1.</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οριζόντιος άξονας αντιπροσωπεύει το εισόδημα, το Y, και ο κατακόρυφος άξονας αντιπροσωπεύει τη ζήτηση, Z, και το προϊόν Y. Το γράφημα απεικονίζει δύο γραμμές με θετική κλίση, μία για τη ζήτηση,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και την άλλη για την παραγωγή. Η γραμμή παραγωγής έχει από την αρχή  κλίση = 1 σε γωνία 45 μοιρών με τον οριζόντιο άξονα. Η γραμμή ζήτησης αυξάνει από ένα σημείο στον κατακόρυφο άξονα με κλίση = </a:t>
            </a:r>
            <a:r>
              <a:rPr lang="el-GR" sz="1200" b="0" i="0" u="none" strike="noStrike" kern="1200" baseline="0" dirty="0" smtClean="0">
                <a:solidFill>
                  <a:schemeClr val="tx1"/>
                </a:solidFill>
                <a:latin typeface="+mn-lt"/>
                <a:ea typeface="+mn-ea"/>
                <a:cs typeface="+mn-cs"/>
              </a:rPr>
              <a:t>c</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a:solidFill>
                  <a:schemeClr val="tx1"/>
                </a:solidFill>
                <a:latin typeface="+mn-lt"/>
                <a:ea typeface="+mn-ea"/>
                <a:cs typeface="+mn-cs"/>
              </a:rPr>
              <a:t>. Τέμνει τη γραμμή ζήτησης στο σημείο Α ή στο σημείο ισορροπίας, όπου Y = Z. Η απόσταση μεταξύ των σημείων όπου οι δύο γραμμές αγγίζουν τον άξονα y επισημαίνεται «αυτόνομες δαπάνες».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Ας υποθέσουμε ότι το c</a:t>
            </a:r>
            <a:r>
              <a:rPr lang="el-GR" sz="1200" b="0" i="0" u="none" strike="noStrike" kern="1200" baseline="-25000" dirty="0">
                <a:solidFill>
                  <a:schemeClr val="tx1"/>
                </a:solidFill>
                <a:latin typeface="+mn-lt"/>
                <a:ea typeface="+mn-ea"/>
                <a:cs typeface="+mn-cs"/>
              </a:rPr>
              <a:t>0</a:t>
            </a:r>
            <a:r>
              <a:rPr lang="el-GR" sz="1200" b="0" i="0" u="none" strike="noStrike" kern="1200" baseline="0" dirty="0">
                <a:solidFill>
                  <a:schemeClr val="tx1"/>
                </a:solidFill>
                <a:latin typeface="+mn-lt"/>
                <a:ea typeface="+mn-ea"/>
                <a:cs typeface="+mn-cs"/>
              </a:rPr>
              <a:t> αυξάνεται κατά 1 δισεκατομμύριο $. Στο αρχικό επίπεδο εισοδήματος (το επίπεδο του διαθέσιμου εισοδήματος που σχετίζεται με το σημείο Α αφού το T είναι αμετάβλητο σε αυτό το παράδειγμα), οι καταναλωτές αυξάνουν την κατανάλωσή τους κατά 1 δισεκατομμύριο δολάρια. Το τι συμβαίνει φαίνεται στο Σχήμα 3-3, το οποίο βασίζεται στο Σχήμα 3-2.</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οριζόντιος άξονας αντιπροσωπεύει το εισόδημα Y, και ο κατακόρυφος άξονας αντιπροσωπεύει τη ζήτηση, Z και το προϊόν Y. Το γράφημα απεικονίζει 2 συμπαγείς και 1 διακεκομμένες γραμμές. Η συμπαγής γραμμή </a:t>
            </a:r>
            <a:r>
              <a:rPr lang="el-GR" sz="1200" b="0" i="0" u="none" strike="noStrike" kern="1200" baseline="0" dirty="0" smtClean="0">
                <a:solidFill>
                  <a:schemeClr val="tx1"/>
                </a:solidFill>
                <a:latin typeface="+mn-lt"/>
                <a:ea typeface="+mn-ea"/>
                <a:cs typeface="+mn-cs"/>
              </a:rPr>
              <a:t>ZZ’ και </a:t>
            </a:r>
            <a:r>
              <a:rPr lang="el-GR" sz="1200" b="0" i="0" u="none" strike="noStrike" kern="1200" baseline="0" dirty="0">
                <a:solidFill>
                  <a:schemeClr val="tx1"/>
                </a:solidFill>
                <a:latin typeface="+mn-lt"/>
                <a:ea typeface="+mn-ea"/>
                <a:cs typeface="+mn-cs"/>
              </a:rPr>
              <a:t>μια παράλληλη διακεκομμένη γραμμή κάτω από αυτήν, </a:t>
            </a:r>
            <a:r>
              <a:rPr lang="el-GR" sz="1200" b="0" i="0" u="none" strike="noStrike" kern="1200" baseline="0" dirty="0" smtClean="0">
                <a:solidFill>
                  <a:schemeClr val="tx1"/>
                </a:solidFill>
                <a:latin typeface="+mn-lt"/>
                <a:ea typeface="+mn-ea"/>
                <a:cs typeface="+mn-cs"/>
              </a:rPr>
              <a:t>ZZ</a:t>
            </a:r>
            <a:r>
              <a:rPr lang="el-GR" sz="1200" b="0" i="0" u="none" strike="noStrike" kern="1200" baseline="0" dirty="0">
                <a:solidFill>
                  <a:schemeClr val="tx1"/>
                </a:solidFill>
                <a:latin typeface="+mn-lt"/>
                <a:ea typeface="+mn-ea"/>
                <a:cs typeface="+mn-cs"/>
              </a:rPr>
              <a:t>, αντιπροσωπεύουν τη ζήτηση και μια συμπαγής γραμμή αντιπροσωπεύει την παραγωγή. Ένα ανοδικό βέλος από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έως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σημειώνεται με 1 δισεκατομμύριο δολάρια. Η γραμμή παραγωγής κάνει γωνία 45 μοιρών με τον οριζόντιο άξονα και τέμνει τη γραμμή ζήτησης </a:t>
            </a:r>
            <a:r>
              <a:rPr lang="el-GR" sz="1200" b="0" i="0" u="none" strike="noStrike" kern="1200" baseline="0" dirty="0" smtClean="0">
                <a:solidFill>
                  <a:schemeClr val="tx1"/>
                </a:solidFill>
                <a:latin typeface="+mn-lt"/>
                <a:ea typeface="+mn-ea"/>
                <a:cs typeface="+mn-cs"/>
              </a:rPr>
              <a:t>ΖΖ’ </a:t>
            </a:r>
            <a:r>
              <a:rPr lang="el-GR" sz="1200" b="0" i="0" u="none" strike="noStrike" kern="1200" baseline="0" dirty="0">
                <a:solidFill>
                  <a:schemeClr val="tx1"/>
                </a:solidFill>
                <a:latin typeface="+mn-lt"/>
                <a:ea typeface="+mn-ea"/>
                <a:cs typeface="+mn-cs"/>
              </a:rPr>
              <a:t>σε ένα σημείο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και την άλλη γραμμή ζήτησης </a:t>
            </a:r>
            <a:r>
              <a:rPr lang="el-GR" sz="1200" b="0" i="0" u="none" strike="noStrike" kern="1200" baseline="0" dirty="0" smtClean="0">
                <a:solidFill>
                  <a:schemeClr val="tx1"/>
                </a:solidFill>
                <a:latin typeface="+mn-lt"/>
                <a:ea typeface="+mn-ea"/>
                <a:cs typeface="+mn-cs"/>
              </a:rPr>
              <a:t>ΖΖ </a:t>
            </a:r>
            <a:r>
              <a:rPr lang="el-GR" sz="1200" b="0" i="0" u="none" strike="noStrike" kern="1200" baseline="0" dirty="0">
                <a:solidFill>
                  <a:schemeClr val="tx1"/>
                </a:solidFill>
                <a:latin typeface="+mn-lt"/>
                <a:ea typeface="+mn-ea"/>
                <a:cs typeface="+mn-cs"/>
              </a:rPr>
              <a:t>σε ένα σημείο Α. Οι συντεταγμένες του Α είναι (y, y) και του </a:t>
            </a:r>
            <a:r>
              <a:rPr lang="el-GR" sz="1200" b="0" i="0" u="none" strike="noStrike" kern="1200" baseline="0" dirty="0" smtClean="0">
                <a:solidFill>
                  <a:schemeClr val="tx1"/>
                </a:solidFill>
                <a:latin typeface="+mn-lt"/>
                <a:ea typeface="+mn-ea"/>
                <a:cs typeface="+mn-cs"/>
              </a:rPr>
              <a:t>Α’ </a:t>
            </a:r>
            <a:r>
              <a:rPr lang="el-GR" sz="1200" b="0" i="0" u="none" strike="noStrike" kern="1200" baseline="0" dirty="0">
                <a:solidFill>
                  <a:schemeClr val="tx1"/>
                </a:solidFill>
                <a:latin typeface="+mn-lt"/>
                <a:ea typeface="+mn-ea"/>
                <a:cs typeface="+mn-cs"/>
              </a:rPr>
              <a:t>είναι (</a:t>
            </a:r>
            <a:r>
              <a:rPr lang="el-GR" sz="1200" b="0" i="0" u="none" strike="noStrike" kern="1200" baseline="0" dirty="0" smtClean="0">
                <a:solidFill>
                  <a:schemeClr val="tx1"/>
                </a:solidFill>
                <a:latin typeface="+mn-lt"/>
                <a:ea typeface="+mn-ea"/>
                <a:cs typeface="+mn-cs"/>
              </a:rPr>
              <a:t>y’, y’). Μια </a:t>
            </a:r>
            <a:r>
              <a:rPr lang="el-GR" sz="1200" b="0" i="0" u="none" strike="noStrike" kern="1200" baseline="0" dirty="0">
                <a:solidFill>
                  <a:schemeClr val="tx1"/>
                </a:solidFill>
                <a:latin typeface="+mn-lt"/>
                <a:ea typeface="+mn-ea"/>
                <a:cs typeface="+mn-cs"/>
              </a:rPr>
              <a:t>κάθετη διακεκομμένη γραμμή από το A αγγίζει την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στο B. Μια οριζόντια διακεκομμένη γραμμή από το B αγγίζει τη γραμμή παραγωγής στο C. Μια κάθετη διακεκομμένη γραμμή από το C αγγίζει την </a:t>
            </a:r>
            <a:r>
              <a:rPr lang="el-GR" sz="1200" b="0" i="0" u="none" strike="noStrike" kern="1200" baseline="0" dirty="0" smtClean="0">
                <a:solidFill>
                  <a:schemeClr val="tx1"/>
                </a:solidFill>
                <a:latin typeface="+mn-lt"/>
                <a:ea typeface="+mn-ea"/>
                <a:cs typeface="+mn-cs"/>
              </a:rPr>
              <a:t>ZZ’ </a:t>
            </a:r>
            <a:r>
              <a:rPr lang="el-GR" sz="1200" b="0" i="0" u="none" strike="noStrike" kern="1200" baseline="0" dirty="0">
                <a:solidFill>
                  <a:schemeClr val="tx1"/>
                </a:solidFill>
                <a:latin typeface="+mn-lt"/>
                <a:ea typeface="+mn-ea"/>
                <a:cs typeface="+mn-cs"/>
              </a:rPr>
              <a:t>στο D. Μια οριζόντια διακεκομμένη γραμμή από το D αγγίζει τη γραμμή παραγωγής στο 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γεωμετρικές σειρές θα εμφανίζονται συχνά σε αυτό το βιβλίο. Μια υπενθύμιση δίνεται στο Παράρτημα 2 στο τέλος του βιβλίου.</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Για να σας δώσουμε μια αίσθηση του τι είναι η οικονομετρία και πώς χρησιμοποιείται, διαβάστε το Παράρτημα 3 στο τέλος του βιβλίου.</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στιγμιαία προσαρμογή δεν είναι πραγματικά εύλογη. Για παράδειγμα, μια επιχείρηση που αντιμετωπίζει αύξηση της ζήτησης μπορεί κάλλιστα να αποφασίσει να περιμένει προτού προσαρμόσει την παραγωγή της, εν τω μεταξύ μειώνοντας τα αποθέματά της για να ικανοποιήσει τη ζήτηση. Ένας εργαζόμενος που λαμβάνει αύξηση μισθού μπορεί να μην προσαρμόσει την κατανάλωσή του αμέσως. Αυτές οι καθυστερήσεις υποδηλώνουν ότι η προσαρμογή της παραγωγής θα πάρει χρόνο. Ο χρόνος που διαρκεί η προσαρμογή εξαρτάται από το πόσο γρήγορα ανταποκρίνονται οι καταναλωτές στις αλλαγές του εισοδήματος και πόσο γρήγορα ανταποκρίνονται οι επιχειρήσεις στις μεταβολές των πωλήσεων.</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Γιατί να μειώσουν οι καταναλωτές την κατανάλωση εάν το διαθέσιμο εισόδημά τους δεν έχει αλλάξει; Ή, όσον αφορά την εξίσωση (3.2), γιατί μπορεί να μειωθεί το </a:t>
            </a:r>
            <a:r>
              <a:rPr lang="el-GR" sz="1200" b="0" i="0" u="none" strike="noStrike" kern="1200" baseline="0" dirty="0" smtClean="0">
                <a:solidFill>
                  <a:schemeClr val="tx1"/>
                </a:solidFill>
                <a:latin typeface="+mn-lt"/>
                <a:ea typeface="+mn-ea"/>
                <a:cs typeface="+mn-cs"/>
              </a:rPr>
              <a:t>c</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 οδηγώντας </a:t>
            </a:r>
            <a:r>
              <a:rPr lang="el-GR" sz="1200" b="0" i="0" u="none" strike="noStrike" kern="1200" baseline="0" dirty="0">
                <a:solidFill>
                  <a:schemeClr val="tx1"/>
                </a:solidFill>
                <a:latin typeface="+mn-lt"/>
                <a:ea typeface="+mn-ea"/>
                <a:cs typeface="+mn-cs"/>
              </a:rPr>
              <a:t>με τη σειρά του σε μείωση της ζήτησης, της παραγωγής κ.λπ.; Ένας από τους πρώτους λόγους που έρχεται στο μυαλό είναι ότι, ακόμα κι αν το τρέχον εισόδημά τους δεν έχει αλλάξει, οι καταναλωτές αρχίζουν να ανησυχούν για το μέλλον και αποφασίζουν να αποταμιεύσουν περισσότερα.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1 απεικονίζει, από το πρώτο τρίμηνο του 2008 έως το τρίτο τρίμηνο του 2009, τη συμπεριφορά τριών μεταβλητών: διαθέσιμο εισόδημα, συνολική κατανάλωση και κατανάλωση διαρκών αγαθών.</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οριζόντιος άξονας αντιπροσωπεύει τις τριμηνιαίες περιόδους από το 1ο τρίμηνο του 2008 έως το 3ο τρίμηνο του 2009 και ο κάθετος άξονας αντιπροσωπεύει τον δείκτη, Q1 = 1,00 το 2008, και κυμαίνεται από 0,88 έως 1,04 σε προσαυξήσεις 0,02 μονάδων. Η κατανάλωση μειώνεται σταδιακά από (1ο τρίμηνο 2008, 1,00) σε (3ο τρίμηνο 2009, 0,97). Το διαθέσιμο εισόδημα αυξάνει από (1ο τρίμηνο 2008, 1,00) σε (2ο τρίμηνο 2008, 1,02) και στη συνέχεια μειώνεται στο (3ο τρίμηνο 2009, 0,99). Η κατανάλωση διαρκών αγαθών μειώνεται απότομα από (1ο τρίμηνο 2008, 1,00) σε (4ο τρίμηνο 2008, 0,89). Παραμένει σχεδόν ίδια μέχρι το δεύτερο τρίμηνο του 2009 και στη συνέχεια αυξάνει στο 0,92 το τρίτο τρίμηνο του 2009. Όλες οι τιμές είναι εκτιμήσεις.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a:solidFill>
                  <a:schemeClr val="tx1"/>
                </a:solidFill>
                <a:effectLst/>
                <a:latin typeface="+mn-lt"/>
                <a:ea typeface="+mn-ea"/>
                <a:cs typeface="+mn-cs"/>
              </a:rPr>
              <a:t>Για τους περισσότερους ανθρώπους, η κύρια ένδειξη του προβλήματος ήταν αυτό που διάβαζαν στις εφημερίδες: Παρόλο που είχαν ακόμα τη δουλειά τους και λάμβαναν τις μηνιαίες επιταγές τους, τα γεγονότα τους θύμισαν τις ιστορίες της Μεγάλης Ύφεσης και τον πόνο που συνεπαγόταν. Ένας τρόπος για να το διαπιστώσετε αυτό είναι να δείτε τη σειρά </a:t>
            </a:r>
            <a:r>
              <a:rPr lang="el-GR" sz="1200" kern="1200" dirty="0" err="1">
                <a:solidFill>
                  <a:schemeClr val="tx1"/>
                </a:solidFill>
                <a:effectLst/>
                <a:latin typeface="+mn-lt"/>
                <a:ea typeface="+mn-ea"/>
                <a:cs typeface="+mn-cs"/>
              </a:rPr>
              <a:t>Google</a:t>
            </a:r>
            <a:r>
              <a:rPr lang="el-GR" sz="1200" kern="1200" dirty="0">
                <a:solidFill>
                  <a:schemeClr val="tx1"/>
                </a:solidFill>
                <a:effectLst/>
                <a:latin typeface="+mn-lt"/>
                <a:ea typeface="+mn-ea"/>
                <a:cs typeface="+mn-cs"/>
              </a:rPr>
              <a:t> </a:t>
            </a:r>
            <a:r>
              <a:rPr lang="el-GR" sz="1200" kern="1200" dirty="0" err="1">
                <a:solidFill>
                  <a:schemeClr val="tx1"/>
                </a:solidFill>
                <a:effectLst/>
                <a:latin typeface="+mn-lt"/>
                <a:ea typeface="+mn-ea"/>
                <a:cs typeface="+mn-cs"/>
              </a:rPr>
              <a:t>Trends</a:t>
            </a:r>
            <a:r>
              <a:rPr lang="el-GR" sz="1200" kern="1200" dirty="0">
                <a:solidFill>
                  <a:schemeClr val="tx1"/>
                </a:solidFill>
                <a:effectLst/>
                <a:latin typeface="+mn-lt"/>
                <a:ea typeface="+mn-ea"/>
                <a:cs typeface="+mn-cs"/>
              </a:rPr>
              <a:t> που δίνει τον αριθμό των αναζητήσεων για τη "Μεγάλη Ύφεση", από τον Ιανουάριο του 2008 έως τον Σεπτέμβριο του 2009, και απεικονίζεται στο Σχήμα 2.</a:t>
            </a:r>
          </a:p>
          <a:p>
            <a:endParaRPr lang="el-GR"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Μεγάλη περιγραφή</a:t>
            </a:r>
            <a:r>
              <a:rPr lang="el-GR" sz="1200" kern="1200" dirty="0" smtClean="0">
                <a:solidFill>
                  <a:schemeClr val="tx1"/>
                </a:solidFill>
                <a:effectLst/>
                <a:latin typeface="+mn-lt"/>
                <a:ea typeface="+mn-ea"/>
                <a:cs typeface="+mn-cs"/>
              </a:rPr>
              <a:t>: Ο </a:t>
            </a:r>
            <a:r>
              <a:rPr lang="el-GR" sz="1200" kern="1200" dirty="0">
                <a:solidFill>
                  <a:schemeClr val="tx1"/>
                </a:solidFill>
                <a:effectLst/>
                <a:latin typeface="+mn-lt"/>
                <a:ea typeface="+mn-ea"/>
                <a:cs typeface="+mn-cs"/>
              </a:rPr>
              <a:t>οριζόντιος άξονας αντιπροσωπεύει ημερομηνίες από 6 Ιανουαρίου 2008 έως 27 Σεπτεμβρίου 2009, σε προσαυξήσεις των 21 ημερών. Ο κατακόρυφος άξονας αντιπροσωπεύει δείκτη με μέσο όρο περιόδου = 1,00 και κυμαίνεται από 0 έως 3,5 σε προσαυξήσεις 0,5. Το γράφημα ξεκινά στο 0,9 στις 6 Ιανουαρίου 2008 και πέφτει στο χαμηλό του 0,2 στις 3 Αυγούστου 2008. Το γράφημα κορυφώνεται στο 3,1 στις 5 Οκτωβρίου 2008. Το γράφημα σχεδιάζει μια καμπύλη που κυμαίνεται απότομα από το 1,2 στις 30 Μαρτίου 2008, στη συνέχεια πέφτει στο 0,3 στις 24 Αυγούστου 2008, πέφτει περαιτέρω στο 3 στις 5 Οκτωβρίου 2008, και στη συνέχεια μειώνεται ξανά και τελικά τελειώνει στο 1,0 στις 27 Σεπτεμβρίου 2009. Όλες οι τιμές είναι εκτιμήσεις</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Μέχρι στιγμής, σκεφτόμαστε την ισορροπία στην αγορά αγαθών ως προς την ισότητα της παραγωγής και της ζήτησης αγαθών. Ένας εναλλακτικός </a:t>
            </a:r>
            <a:r>
              <a:rPr lang="el-GR" sz="1200" b="0" i="0" u="none" strike="noStrike" kern="1200" baseline="0" dirty="0" smtClean="0">
                <a:solidFill>
                  <a:schemeClr val="tx1"/>
                </a:solidFill>
                <a:latin typeface="+mn-lt"/>
                <a:ea typeface="+mn-ea"/>
                <a:cs typeface="+mn-cs"/>
              </a:rPr>
              <a:t>– αλλά</a:t>
            </a:r>
            <a:r>
              <a:rPr lang="el-GR" sz="1200" b="0" i="0" u="none" strike="noStrike" kern="1200" baseline="0" dirty="0">
                <a:solidFill>
                  <a:schemeClr val="tx1"/>
                </a:solidFill>
                <a:latin typeface="+mn-lt"/>
                <a:ea typeface="+mn-ea"/>
                <a:cs typeface="+mn-cs"/>
              </a:rPr>
              <a:t>, όπως αποδεικνύεται, </a:t>
            </a:r>
            <a:r>
              <a:rPr lang="el-GR" sz="1200" b="0" i="0" u="none" strike="noStrike" kern="1200" baseline="0" dirty="0" smtClean="0">
                <a:solidFill>
                  <a:schemeClr val="tx1"/>
                </a:solidFill>
                <a:latin typeface="+mn-lt"/>
                <a:ea typeface="+mn-ea"/>
                <a:cs typeface="+mn-cs"/>
              </a:rPr>
              <a:t>ισοδύναμος – τρόπος </a:t>
            </a:r>
            <a:r>
              <a:rPr lang="el-GR" sz="1200" b="0" i="0" u="none" strike="noStrike" kern="1200" baseline="0" dirty="0">
                <a:solidFill>
                  <a:schemeClr val="tx1"/>
                </a:solidFill>
                <a:latin typeface="+mn-lt"/>
                <a:ea typeface="+mn-ea"/>
                <a:cs typeface="+mn-cs"/>
              </a:rPr>
              <a:t>σκέψης για την ισορροπία επικεντρώνεται αντί αυτού στις επενδύσεις και την αποταμίευση</a:t>
            </a:r>
            <a:r>
              <a:rPr lang="el-GR" sz="1200" b="0" i="0" u="none" strike="noStrike" kern="1200" baseline="0" dirty="0" smtClean="0">
                <a:solidFill>
                  <a:schemeClr val="tx1"/>
                </a:solidFill>
                <a:latin typeface="+mn-lt"/>
                <a:ea typeface="+mn-ea"/>
                <a:cs typeface="+mn-cs"/>
              </a:rPr>
              <a:t>. Αυτός </a:t>
            </a:r>
            <a:r>
              <a:rPr lang="el-GR" sz="1200" b="0" i="0" u="none" strike="noStrike" kern="1200" baseline="0" dirty="0">
                <a:solidFill>
                  <a:schemeClr val="tx1"/>
                </a:solidFill>
                <a:latin typeface="+mn-lt"/>
                <a:ea typeface="+mn-ea"/>
                <a:cs typeface="+mn-cs"/>
              </a:rPr>
              <a:t>είναι ο τρόπος με τον οποίο ο </a:t>
            </a:r>
            <a:r>
              <a:rPr lang="el-GR" sz="1200" b="0" i="0" u="none" strike="noStrike" kern="1200" baseline="0" dirty="0" err="1">
                <a:solidFill>
                  <a:schemeClr val="tx1"/>
                </a:solidFill>
                <a:latin typeface="+mn-lt"/>
                <a:ea typeface="+mn-ea"/>
                <a:cs typeface="+mn-cs"/>
              </a:rPr>
              <a:t>John</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Maynard</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Keynes</a:t>
            </a:r>
            <a:r>
              <a:rPr lang="el-GR" sz="1200" b="0" i="0" u="none" strike="noStrike" kern="1200" baseline="0" dirty="0">
                <a:solidFill>
                  <a:schemeClr val="tx1"/>
                </a:solidFill>
                <a:latin typeface="+mn-lt"/>
                <a:ea typeface="+mn-ea"/>
                <a:cs typeface="+mn-cs"/>
              </a:rPr>
              <a:t> διατύπωσε για πρώτη φορά αυτό το υπόδειγμα το 1936, στη Γενική Θεωρία της Απασχόλησης, του Τόκου και του Χρήματος.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Με άλλα λόγια, αυτό που θέλουν να επενδύσουν οι επιχειρήσεις πρέπει να είναι ίσο με αυτό που θέλουν να αποταμιεύσουν οι άνθρωποι και το κράτος.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l-GR" dirty="0"/>
              <a:t>Αυτό το κεφάλαιο εστιάζει στην κατανόηση αυτών των αλληλεπιδράσεων.</a:t>
            </a:r>
            <a:r>
              <a:rPr lang="en-US" dirty="0"/>
              <a:t>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smtClean="0">
                <a:solidFill>
                  <a:schemeClr val="tx1"/>
                </a:solidFill>
                <a:latin typeface="+mn-lt"/>
                <a:ea typeface="+mn-ea"/>
                <a:cs typeface="+mn-cs"/>
              </a:rPr>
              <a:t>Σε </a:t>
            </a:r>
            <a:r>
              <a:rPr lang="el-GR" sz="1200" b="0" i="0" u="none" strike="noStrike" kern="1200" baseline="0" dirty="0">
                <a:solidFill>
                  <a:schemeClr val="tx1"/>
                </a:solidFill>
                <a:latin typeface="+mn-lt"/>
                <a:ea typeface="+mn-ea"/>
                <a:cs typeface="+mn-cs"/>
              </a:rPr>
              <a:t>μια σύγχρονη οικονομία, ωστόσο, οι επενδυτικές αποφάσεις λαμβάνονται από τις επιχειρήσεις, ενώ οι αποφάσεις αποταμίευσης λαμβάνονται από τους καταναλωτές και την κυβέρνηση. Στην ισορροπία, η εξίσωση (3.10) μας λέει ότι όλες αυτές οι αποφάσεις πρέπει να είναι συνεπείς: Η επένδυση πρέπει να ισούται με την αποταμίευση.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ροπή για αποταμίευση μας λέει πόσο από μια επιπλέον μονάδα εισοδήματος αποταμιεύουν οι άνθρωποι.</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εξίσωση (3.12) είναι ακριβώς η ίδια με την εξίσωση (3.8). Αυτό δεν πρέπει να αποτελεί έκπληξη. Εξετάζουμε την ίδια συνθήκη ισορροπίας, απλώς με διαφορετικό τρόπο. Αυτός ο εναλλακτικός τρόπος θα αποδειχθεί χρήσιμος σε διάφορες εφαρμογές αργότερα στο βιβλίο.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Μπορείτε να δείτε ότι μια προσπάθεια για μεγαλύτερη αποταμίευση, είτε από τους καταναλωτές είτε από το κράτος, θα οδηγούσε σε χαμηλότερη παραγωγή, χαμηλότερες επενδύσεις και κατ' επέκταση χαμηλότερη αποταμίευση!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Εν ολίγοις, η πρόταση ότι, χρησιμοποιώντας τη δημοσιονομική πολιτική, η κυβέρνηση μπορεί να επηρεάσει τη ζήτηση και την παραγωγή βραχυπρόθεσμα είναι μια σημαντική και σωστή πρόταση. Καθώς όμως τελειοποιούμε την ανάλυσή μας, θα δούμε ότι ο ρόλος της κυβέρνησης γενικά, και η επιτυχής χρήση της δημοσιονομικής πολιτικής ειδικότερα, γίνονται όλο και πιο δύσκολα: για τις κυβερνήσεις, τα πράγματα δε θα είναι ποτέ τόσο καλά </a:t>
            </a:r>
            <a:r>
              <a:rPr lang="el-GR" sz="1200" b="0" i="0" u="none" strike="noStrike" kern="1200" baseline="0">
                <a:solidFill>
                  <a:schemeClr val="tx1"/>
                </a:solidFill>
                <a:latin typeface="+mn-lt"/>
                <a:ea typeface="+mn-ea"/>
                <a:cs typeface="+mn-cs"/>
              </a:rPr>
              <a:t>όσο </a:t>
            </a:r>
            <a:r>
              <a:rPr lang="el-GR" sz="1200" b="0" i="0" u="none" strike="noStrike" kern="1200" baseline="0" smtClean="0">
                <a:solidFill>
                  <a:schemeClr val="tx1"/>
                </a:solidFill>
                <a:latin typeface="+mn-lt"/>
                <a:ea typeface="+mn-ea"/>
                <a:cs typeface="+mn-cs"/>
              </a:rPr>
              <a:t>σε </a:t>
            </a:r>
            <a:r>
              <a:rPr lang="el-GR" sz="1200" b="0" i="0" u="none" strike="noStrike" kern="1200" baseline="0" dirty="0">
                <a:solidFill>
                  <a:schemeClr val="tx1"/>
                </a:solidFill>
                <a:latin typeface="+mn-lt"/>
                <a:ea typeface="+mn-ea"/>
                <a:cs typeface="+mn-cs"/>
              </a:rPr>
              <a:t>αυτό το </a:t>
            </a:r>
            <a:r>
              <a:rPr lang="el-GR" sz="1200" b="0" i="0" u="none" strike="noStrike" kern="1200" baseline="0">
                <a:solidFill>
                  <a:schemeClr val="tx1"/>
                </a:solidFill>
                <a:latin typeface="+mn-lt"/>
                <a:ea typeface="+mn-ea"/>
                <a:cs typeface="+mn-cs"/>
              </a:rPr>
              <a:t>κεφάλαιο.</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Αν θέλουμε να καταλάβουμε τι καθορίζει τη ζήτηση για αγαθά, είναι λογικό να αποσυνθέσουμε τ</a:t>
            </a:r>
            <a:r>
              <a:rPr lang="en-US" sz="1200" b="0" i="0" u="none" strike="noStrike" kern="1200" baseline="0" dirty="0">
                <a:solidFill>
                  <a:schemeClr val="tx1"/>
                </a:solidFill>
                <a:latin typeface="+mn-lt"/>
                <a:ea typeface="+mn-ea"/>
                <a:cs typeface="+mn-cs"/>
              </a:rPr>
              <a:t>o </a:t>
            </a:r>
            <a:r>
              <a:rPr lang="el-GR" sz="1200" b="0" i="0" u="none" strike="noStrike" kern="1200" baseline="0" dirty="0">
                <a:solidFill>
                  <a:schemeClr val="tx1"/>
                </a:solidFill>
                <a:latin typeface="+mn-lt"/>
                <a:ea typeface="+mn-ea"/>
                <a:cs typeface="+mn-cs"/>
              </a:rPr>
              <a:t>συνολικό προϊόν (ΑΕΠ) από την άποψη των διαφορετικών αγαθών που παράγονται και από τη σκοπιά των διαφορετικών αγοραστών για αυτά τα αγαθά.</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διαφορά μεταξύ εξαγωγών και εισαγωγών ονομάζεται </a:t>
            </a:r>
            <a:r>
              <a:rPr lang="el-GR" sz="1200" b="1" i="0" u="none" strike="noStrike" kern="1200" baseline="0" dirty="0">
                <a:solidFill>
                  <a:schemeClr val="tx1"/>
                </a:solidFill>
                <a:latin typeface="+mn-lt"/>
                <a:ea typeface="+mn-ea"/>
                <a:cs typeface="+mn-cs"/>
              </a:rPr>
              <a:t>καθαρές εξαγωγές</a:t>
            </a:r>
            <a:r>
              <a:rPr lang="el-GR" sz="1200" b="0" i="0" u="none" strike="noStrike" kern="1200" baseline="0" dirty="0">
                <a:solidFill>
                  <a:schemeClr val="tx1"/>
                </a:solidFill>
                <a:latin typeface="+mn-lt"/>
                <a:ea typeface="+mn-ea"/>
                <a:cs typeface="+mn-cs"/>
              </a:rPr>
              <a:t> (X – IM), ή </a:t>
            </a:r>
            <a:r>
              <a:rPr lang="el-GR" sz="1200" b="1" i="0" u="none" strike="noStrike" kern="1200" baseline="0" dirty="0">
                <a:solidFill>
                  <a:schemeClr val="tx1"/>
                </a:solidFill>
                <a:latin typeface="+mn-lt"/>
                <a:ea typeface="+mn-ea"/>
                <a:cs typeface="+mn-cs"/>
              </a:rPr>
              <a:t>εμπορικό ισοζύγιο</a:t>
            </a:r>
            <a:r>
              <a:rPr lang="el-GR" sz="1200" b="0" i="0" u="none" strike="noStrike" kern="1200" baseline="0" dirty="0">
                <a:solidFill>
                  <a:schemeClr val="tx1"/>
                </a:solidFill>
                <a:latin typeface="+mn-lt"/>
                <a:ea typeface="+mn-ea"/>
                <a:cs typeface="+mn-cs"/>
              </a:rPr>
              <a:t>. Εάν οι εξαγωγές υπερβαίνουν τις εισαγωγές, η χώρα λέγεται ότι παρουσιάζει εμπορικό πλεόνασμα. Εάν οι εξαγωγές είναι λιγότερες από τις εισαγωγές, η χώρα λέγεται ότι παρουσιάζει εμπορικό έλλειμμα. Το 2018, οι εξαγωγές των ΗΠΑ αντιστοιχούσαν στο 12,4% του ΑΕΠ. Οι εισαγωγές των ΗΠΑ ήταν ίσες με 15,4% του ΑΕΠ, επομένως οι Ηνωμένες Πολιτείες είχαν εμπορικό έλλειμμα ίσο με 3,0% του ΑΕΠ.</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αποσύνθεση του ΑΕΠ (την οποία συμβολίζουμε με το γράμμα Υ όταν χρησιμοποιούμε άλγεβρα σε αυτό το βιβλίο) που χρησιμοποιείται συνήθως από </a:t>
            </a:r>
            <a:r>
              <a:rPr lang="el-GR" sz="1200" b="0" i="0" u="none" strike="noStrike" kern="1200" baseline="0" dirty="0" err="1">
                <a:solidFill>
                  <a:schemeClr val="tx1"/>
                </a:solidFill>
                <a:latin typeface="+mn-lt"/>
                <a:ea typeface="+mn-ea"/>
                <a:cs typeface="+mn-cs"/>
              </a:rPr>
              <a:t>μακροοικονομολόγους</a:t>
            </a:r>
            <a:r>
              <a:rPr lang="el-GR" sz="1200" b="0" i="0" u="none" strike="noStrike" kern="1200" baseline="0" dirty="0">
                <a:solidFill>
                  <a:schemeClr val="tx1"/>
                </a:solidFill>
                <a:latin typeface="+mn-lt"/>
                <a:ea typeface="+mn-ea"/>
                <a:cs typeface="+mn-cs"/>
              </a:rPr>
              <a:t> φαίνεται στον Πίνακα 3-1 (μια πιο λεπτομερής έκδοση, με ακριβείς ορισμούς, εμφανίζεται στο Παράρτημα 1 στο τέλος του βιβλίου).</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Συμβολίζουμε τη συνολική ζήτηση για αγαθά με Z. Χρησιμοποιώντας την αποσύνθεση του ΑΕΠ που είδαμε στην Ενότητα 3-1, μπορούμε να γράψουμε την Ζ όπως φαίνεται παραπάνω. Ορίζει την Z ως το άθροισμα της κατανάλωσης, συν τις επενδύσεις, συν τις κρατικές δαπάνες, συν τις εξαγωγές, μείον τις εισαγωγές.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αποφάσεις για την κατανάλωση εξαρτώνται από πολλούς παράγοντες. Αλλά ο κυριότερος είναι ασφαλώς το εισόδημα, ή, πιο συγκεκριμένα, το </a:t>
            </a:r>
            <a:r>
              <a:rPr lang="el-GR" sz="1200" b="1" i="0" u="none" strike="noStrike" kern="1200" baseline="0" dirty="0">
                <a:solidFill>
                  <a:schemeClr val="tx1"/>
                </a:solidFill>
                <a:latin typeface="+mn-lt"/>
                <a:ea typeface="+mn-ea"/>
                <a:cs typeface="+mn-cs"/>
              </a:rPr>
              <a:t>διαθέσιμο εισόδημα </a:t>
            </a:r>
            <a:r>
              <a:rPr lang="el-GR" sz="1200" b="0" i="0" u="none" strike="noStrike" kern="1200" baseline="0" dirty="0">
                <a:solidFill>
                  <a:schemeClr val="tx1"/>
                </a:solidFill>
                <a:latin typeface="+mn-lt"/>
                <a:ea typeface="+mn-ea"/>
                <a:cs typeface="+mn-cs"/>
              </a:rPr>
              <a:t>(YD), το εισόδημα που παραμένει όταν οι καταναλωτές λάβουν μεταβιβαστικές πληρωμές από το κράτος και πληρώσουν τους φόρους τους. Όταν το διαθέσιμο εισόδημά τους αυξάνεται, οι άνθρωποι αγοράζουν περισσότερα αγαθά. όταν πέφτει, αγοράζουν λιγότερα αγαθά.</a:t>
            </a: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παράμετρος c1 ονομάζεται </a:t>
            </a:r>
            <a:r>
              <a:rPr lang="el-GR" sz="1200" b="1" i="0" u="none" strike="noStrike" kern="1200" baseline="0" dirty="0">
                <a:solidFill>
                  <a:schemeClr val="tx1"/>
                </a:solidFill>
                <a:latin typeface="+mn-lt"/>
                <a:ea typeface="+mn-ea"/>
                <a:cs typeface="+mn-cs"/>
              </a:rPr>
              <a:t>ροπή για κατανάλωση</a:t>
            </a:r>
            <a:r>
              <a:rPr lang="el-GR" sz="1200" b="0" i="0" u="none" strike="noStrike" kern="1200" baseline="0" dirty="0">
                <a:solidFill>
                  <a:schemeClr val="tx1"/>
                </a:solidFill>
                <a:latin typeface="+mn-lt"/>
                <a:ea typeface="+mn-ea"/>
                <a:cs typeface="+mn-cs"/>
              </a:rPr>
              <a:t>. (Ονομάζεται επίσης οριακή  ροπή για κατανάλωση. Θα αφαιρέσω τη λέξη οριακή για απλότητα.) Δίνει την επίδραση που έχει ένα επιπλέον δολάριο διαθέσιμου εισοδήματος στην κατανάλωση.</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215987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8"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1.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11.xml"/><Relationship Id="rId5" Type="http://schemas.openxmlformats.org/officeDocument/2006/relationships/image" Target="../media/image18.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a:t>
            </a:r>
            <a:r>
              <a:rPr lang="el-GR" dirty="0" smtClean="0"/>
              <a:t>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3</a:t>
            </a:r>
          </a:p>
        </p:txBody>
      </p:sp>
      <p:sp>
        <p:nvSpPr>
          <p:cNvPr id="4" name="Text Placeholder 3"/>
          <p:cNvSpPr>
            <a:spLocks noGrp="1"/>
          </p:cNvSpPr>
          <p:nvPr>
            <p:ph type="body" sz="quarter" idx="14"/>
          </p:nvPr>
        </p:nvSpPr>
        <p:spPr>
          <a:xfrm>
            <a:off x="4572000" y="3495675"/>
            <a:ext cx="4114800" cy="466725"/>
          </a:xfrm>
        </p:spPr>
        <p:txBody>
          <a:bodyPr vert="horz" wrap="square" lIns="0" tIns="0" rIns="0" bIns="0" rtlCol="0" anchor="ctr">
            <a:noAutofit/>
          </a:bodyPr>
          <a:lstStyle/>
          <a:p>
            <a:pPr algn="ctr"/>
            <a:r>
              <a:rPr lang="el-GR" sz="2000" dirty="0">
                <a:ea typeface="ヒラギノ角ゴ Pro W3" pitchFamily="-84" charset="-128"/>
              </a:rPr>
              <a:t>Η Αγορά Αγαθών</a:t>
            </a:r>
            <a:endParaRPr lang="en-US" sz="2000" dirty="0"/>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 xmlns:p14="http://schemas.microsoft.com/office/powerpoint/2010/main" val="786001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369332"/>
          </a:xfrm>
        </p:spPr>
        <p:txBody>
          <a:bodyPr wrap="square">
            <a:noAutofit/>
          </a:bodyPr>
          <a:lstStyle/>
          <a:p>
            <a:pPr>
              <a:spcBef>
                <a:spcPct val="0"/>
              </a:spcBef>
              <a:buFontTx/>
              <a:buNone/>
            </a:pPr>
            <a:r>
              <a:rPr lang="el-GR" sz="2200" b="1" dirty="0"/>
              <a:t>Απεικόνιση</a:t>
            </a:r>
            <a:r>
              <a:rPr lang="en-US" sz="2200" b="1" dirty="0"/>
              <a:t> 3.1 </a:t>
            </a:r>
            <a:r>
              <a:rPr lang="el-GR" sz="2200" dirty="0"/>
              <a:t>Κατανάλωση και διαθέσιμο εισόδημα</a:t>
            </a:r>
            <a:endParaRPr lang="en-US" sz="2200" dirty="0"/>
          </a:p>
        </p:txBody>
      </p:sp>
      <p:sp>
        <p:nvSpPr>
          <p:cNvPr id="4" name="Content Placeholder 3"/>
          <p:cNvSpPr>
            <a:spLocks noGrp="1"/>
          </p:cNvSpPr>
          <p:nvPr>
            <p:ph idx="13"/>
          </p:nvPr>
        </p:nvSpPr>
        <p:spPr>
          <a:xfrm>
            <a:off x="504825" y="1371600"/>
            <a:ext cx="8229600" cy="838200"/>
          </a:xfrm>
        </p:spPr>
        <p:txBody>
          <a:bodyPr>
            <a:noAutofit/>
          </a:bodyPr>
          <a:lstStyle/>
          <a:p>
            <a:pPr marL="0" indent="0">
              <a:spcBef>
                <a:spcPts val="525"/>
              </a:spcBef>
              <a:buNone/>
            </a:pPr>
            <a:r>
              <a:rPr lang="el-GR" sz="1800" dirty="0">
                <a:ea typeface="ヒラギノ角ゴ Pro W3" pitchFamily="-84" charset="-128"/>
              </a:rPr>
              <a:t>Η κατανάλωση αυξάνεται με το διαθέσιμο εισόδημα αλλά λιγότερο από </a:t>
            </a:r>
            <a:r>
              <a:rPr lang="el-GR" sz="1800" dirty="0" smtClean="0">
                <a:ea typeface="ヒラギノ角ゴ Pro W3" pitchFamily="-84" charset="-128"/>
              </a:rPr>
              <a:t>1:1.</a:t>
            </a:r>
            <a:endParaRPr lang="el-GR" sz="1800" dirty="0">
              <a:ea typeface="ヒラギノ角ゴ Pro W3" pitchFamily="-84" charset="-128"/>
            </a:endParaRPr>
          </a:p>
          <a:p>
            <a:pPr marL="0" indent="0">
              <a:spcBef>
                <a:spcPts val="525"/>
              </a:spcBef>
              <a:buNone/>
            </a:pPr>
            <a:r>
              <a:rPr lang="el-GR" sz="1800" dirty="0">
                <a:ea typeface="ヒラギノ角ゴ Pro W3" pitchFamily="-84" charset="-128"/>
              </a:rPr>
              <a:t>Μια χαμηλότερη τιμή </a:t>
            </a:r>
            <a:r>
              <a:rPr lang="el-GR" sz="1800" dirty="0" smtClean="0">
                <a:ea typeface="ヒラギノ角ゴ Pro W3" pitchFamily="-84" charset="-128"/>
              </a:rPr>
              <a:t>c</a:t>
            </a:r>
            <a:r>
              <a:rPr lang="el-GR" sz="1800" i="1" baseline="-25000" dirty="0" smtClean="0">
                <a:ea typeface="ヒラギノ角ゴ Pro W3" pitchFamily="-84" charset="-128"/>
              </a:rPr>
              <a:t>0</a:t>
            </a:r>
            <a:r>
              <a:rPr lang="el-GR" sz="1800" dirty="0" smtClean="0">
                <a:ea typeface="ヒラギノ角ゴ Pro W3" pitchFamily="-84" charset="-128"/>
              </a:rPr>
              <a:t> </a:t>
            </a:r>
            <a:r>
              <a:rPr lang="el-GR" sz="1800" dirty="0">
                <a:ea typeface="ヒラギノ角ゴ Pro W3" pitchFamily="-84" charset="-128"/>
              </a:rPr>
              <a:t>θα μετατοπίσει ολόκληρη την ευθεία προς τα κάτω</a:t>
            </a:r>
            <a:r>
              <a:rPr lang="en-IN" sz="1800" dirty="0">
                <a:ea typeface="ヒラギノ角ゴ Pro W3" pitchFamily="-84" charset="-128"/>
              </a:rPr>
              <a:t>.</a:t>
            </a:r>
          </a:p>
        </p:txBody>
      </p:sp>
      <p:pic>
        <p:nvPicPr>
          <p:cNvPr id="2050" name="Picture 2"/>
          <p:cNvPicPr>
            <a:picLocks noChangeAspect="1" noChangeArrowheads="1"/>
          </p:cNvPicPr>
          <p:nvPr/>
        </p:nvPicPr>
        <p:blipFill>
          <a:blip r:embed="rId3" cstate="print"/>
          <a:srcRect/>
          <a:stretch>
            <a:fillRect/>
          </a:stretch>
        </p:blipFill>
        <p:spPr bwMode="auto">
          <a:xfrm>
            <a:off x="1905000" y="1981200"/>
            <a:ext cx="5410200" cy="4181475"/>
          </a:xfrm>
          <a:prstGeom prst="rect">
            <a:avLst/>
          </a:prstGeom>
          <a:noFill/>
          <a:ln w="9525">
            <a:noFill/>
            <a:miter lim="800000"/>
            <a:headEnd/>
            <a:tailEnd/>
          </a:ln>
        </p:spPr>
      </p:pic>
      <p:sp>
        <p:nvSpPr>
          <p:cNvPr id="7" name="Title 1"/>
          <p:cNvSpPr>
            <a:spLocks noGrp="1"/>
          </p:cNvSpPr>
          <p:nvPr>
            <p:ph type="title"/>
          </p:nvPr>
        </p:nvSpPr>
        <p:spPr>
          <a:xfrm>
            <a:off x="457200" y="0"/>
            <a:ext cx="8153400" cy="430887"/>
          </a:xfrm>
        </p:spPr>
        <p:txBody>
          <a:bodyPr wrap="square">
            <a:spAutoFit/>
          </a:bodyPr>
          <a:lstStyle/>
          <a:p>
            <a:r>
              <a:rPr lang="en-IN" sz="2800" dirty="0">
                <a:latin typeface="+mj-lt"/>
              </a:rPr>
              <a:t>3.2 </a:t>
            </a:r>
            <a:r>
              <a:rPr lang="el-GR" sz="2800" dirty="0">
                <a:latin typeface="+mj-lt"/>
              </a:rPr>
              <a:t>Η Ζήτηση Αγαθών</a:t>
            </a:r>
            <a:r>
              <a:rPr lang="en-IN" sz="2800" dirty="0">
                <a:latin typeface="+mj-lt"/>
              </a:rPr>
              <a:t> </a:t>
            </a:r>
            <a:r>
              <a:rPr lang="en-IN" sz="2800" dirty="0" smtClean="0">
                <a:latin typeface="+mj-lt"/>
              </a:rPr>
              <a:t>(</a:t>
            </a:r>
            <a:r>
              <a:rPr lang="el-GR" sz="2800" dirty="0" smtClean="0">
                <a:latin typeface="+mj-lt"/>
              </a:rPr>
              <a:t>4</a:t>
            </a:r>
            <a:r>
              <a:rPr lang="en-IN" sz="2800" dirty="0" smtClean="0">
                <a:latin typeface="+mj-lt"/>
              </a:rPr>
              <a:t> </a:t>
            </a:r>
            <a:r>
              <a:rPr lang="el-GR" sz="2800" dirty="0">
                <a:latin typeface="+mj-lt"/>
              </a:rPr>
              <a:t>από</a:t>
            </a:r>
            <a:r>
              <a:rPr lang="en-IN" sz="2800" dirty="0">
                <a:latin typeface="+mj-lt"/>
              </a:rPr>
              <a:t> 7)</a:t>
            </a:r>
            <a:endParaRPr lang="en-US" sz="2800" dirty="0">
              <a:latin typeface="+mj-lt"/>
            </a:endParaRPr>
          </a:p>
        </p:txBody>
      </p:sp>
    </p:spTree>
    <p:extLst>
      <p:ext uri="{BB962C8B-B14F-4D97-AF65-F5344CB8AC3E}">
        <p14:creationId xmlns="" xmlns:p14="http://schemas.microsoft.com/office/powerpoint/2010/main" val="4167531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369332"/>
          </a:xfrm>
        </p:spPr>
        <p:txBody>
          <a:bodyPr wrap="square">
            <a:noAutofit/>
          </a:bodyPr>
          <a:lstStyle/>
          <a:p>
            <a:pPr>
              <a:spcBef>
                <a:spcPts val="525"/>
              </a:spcBef>
              <a:defRPr/>
            </a:pPr>
            <a:r>
              <a:rPr lang="el-GR" sz="2000" dirty="0">
                <a:ea typeface="ヒラギノ角ゴ Pro W3" pitchFamily="-84" charset="-128"/>
              </a:rPr>
              <a:t>Το διαθέσιμο εισόδημα είναι</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8" name="Object 7"/>
              <p:cNvSpPr txBox="1"/>
              <p:nvPr/>
            </p:nvSpPr>
            <p:spPr>
              <a:xfrm>
                <a:off x="3865562" y="1466850"/>
                <a:ext cx="2154237" cy="66675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sz="2000" i="1">
                              <a:solidFill>
                                <a:srgbClr val="000000"/>
                              </a:solidFill>
                              <a:latin typeface="Cambria Math" panose="02040503050406030204" pitchFamily="18" charset="0"/>
                            </a:rPr>
                          </m:ctrlPr>
                        </m:sSubPr>
                        <m:e>
                          <m:r>
                            <m:rPr>
                              <m:sty m:val="p"/>
                            </m:rPr>
                            <a:rPr lang="en-US" sz="2000" i="1">
                              <a:solidFill>
                                <a:srgbClr val="000000"/>
                              </a:solidFill>
                              <a:latin typeface="Cambria Math" panose="02040503050406030204" pitchFamily="18" charset="0"/>
                            </a:rPr>
                            <m:t>Y</m:t>
                          </m:r>
                        </m:e>
                        <m:sub>
                          <m:r>
                            <m:rPr>
                              <m:sty m:val="p"/>
                            </m:rPr>
                            <a:rPr lang="en-US" sz="2000" i="1">
                              <a:solidFill>
                                <a:srgbClr val="000000"/>
                              </a:solidFill>
                              <a:latin typeface="Cambria Math" panose="02040503050406030204" pitchFamily="18" charset="0"/>
                            </a:rPr>
                            <m:t>D</m:t>
                          </m:r>
                        </m:sub>
                      </m:sSub>
                      <m:r>
                        <a:rPr lang="en-US" sz="2000" i="1">
                          <a:solidFill>
                            <a:srgbClr val="000000"/>
                          </a:solidFill>
                          <a:latin typeface="Cambria Math" panose="02040503050406030204" pitchFamily="18" charset="0"/>
                        </a:rPr>
                        <m:t>≡</m:t>
                      </m:r>
                      <m:r>
                        <m:rPr>
                          <m:sty m:val="p"/>
                        </m:rPr>
                        <a:rPr lang="en-US" sz="2000" i="1">
                          <a:solidFill>
                            <a:srgbClr val="000000"/>
                          </a:solidFill>
                          <a:latin typeface="Cambria Math" panose="02040503050406030204" pitchFamily="18" charset="0"/>
                        </a:rPr>
                        <m:t>Y</m:t>
                      </m:r>
                      <m:r>
                        <a:rPr lang="en-US" sz="2000" i="1">
                          <a:solidFill>
                            <a:srgbClr val="000000"/>
                          </a:solidFill>
                          <a:latin typeface="Cambria Math" panose="02040503050406030204" pitchFamily="18" charset="0"/>
                        </a:rPr>
                        <m:t>−</m:t>
                      </m:r>
                      <m:r>
                        <m:rPr>
                          <m:sty m:val="p"/>
                        </m:rPr>
                        <a:rPr lang="en-US" sz="2000" i="1">
                          <a:solidFill>
                            <a:srgbClr val="000000"/>
                          </a:solidFill>
                          <a:latin typeface="Cambria Math" panose="02040503050406030204" pitchFamily="18" charset="0"/>
                        </a:rPr>
                        <m:t>T</m:t>
                      </m:r>
                    </m:oMath>
                  </m:oMathPara>
                </a14:m>
                <a:endParaRPr lang="en-US" sz="2000" dirty="0"/>
              </a:p>
            </p:txBody>
          </p:sp>
        </mc:Choice>
        <mc:Fallback>
          <p:sp>
            <p:nvSpPr>
              <p:cNvPr id="8" name="Object 7"/>
              <p:cNvSpPr txBox="1">
                <a:spLocks noRot="1" noChangeAspect="1" noMove="1" noResize="1" noEditPoints="1" noAdjustHandles="1" noChangeArrowheads="1" noChangeShapeType="1" noTextEdit="1"/>
              </p:cNvSpPr>
              <p:nvPr/>
            </p:nvSpPr>
            <p:spPr>
              <a:xfrm>
                <a:off x="3865562" y="1466850"/>
                <a:ext cx="2154237" cy="666750"/>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47675" y="2133600"/>
            <a:ext cx="8229600" cy="802784"/>
          </a:xfrm>
        </p:spPr>
        <p:txBody>
          <a:bodyPr>
            <a:noAutofit/>
          </a:bodyPr>
          <a:lstStyle/>
          <a:p>
            <a:pPr marL="255600" lvl="1" indent="0">
              <a:spcBef>
                <a:spcPts val="525"/>
              </a:spcBef>
              <a:buNone/>
            </a:pPr>
            <a:r>
              <a:rPr lang="el-GR" sz="2000" dirty="0">
                <a:ea typeface="ヒラギノ角ゴ Pro W3" pitchFamily="-84" charset="-128"/>
              </a:rPr>
              <a:t>όπου</a:t>
            </a:r>
            <a:r>
              <a:rPr lang="en-IN" sz="2000" dirty="0">
                <a:ea typeface="ヒラギノ角ゴ Pro W3" pitchFamily="-84" charset="-128"/>
              </a:rPr>
              <a:t> </a:t>
            </a:r>
            <a:r>
              <a:rPr lang="en-IN" sz="2000" i="1" dirty="0">
                <a:ea typeface="ヒラギノ角ゴ Pro W3" pitchFamily="-84" charset="-128"/>
              </a:rPr>
              <a:t>Y</a:t>
            </a:r>
            <a:r>
              <a:rPr lang="en-IN" sz="2000" dirty="0">
                <a:ea typeface="ヒラギノ角ゴ Pro W3" pitchFamily="-84" charset="-128"/>
              </a:rPr>
              <a:t> </a:t>
            </a:r>
            <a:r>
              <a:rPr lang="el-GR" sz="2000" dirty="0">
                <a:ea typeface="ヒラギノ角ゴ Pro W3" pitchFamily="-84" charset="-128"/>
              </a:rPr>
              <a:t>είναι το εισόδημα και </a:t>
            </a:r>
            <a:r>
              <a:rPr lang="en-IN" sz="2000" i="1" dirty="0">
                <a:ea typeface="ヒラギノ角ゴ Pro W3" pitchFamily="-84" charset="-128"/>
              </a:rPr>
              <a:t>T</a:t>
            </a:r>
            <a:r>
              <a:rPr lang="en-IN" sz="2000" dirty="0">
                <a:ea typeface="ヒラギノ角ゴ Pro W3" pitchFamily="-84" charset="-128"/>
              </a:rPr>
              <a:t> </a:t>
            </a:r>
            <a:r>
              <a:rPr lang="el-GR" sz="2000" dirty="0">
                <a:ea typeface="ヒラギノ角ゴ Pro W3" pitchFamily="-84" charset="-128"/>
              </a:rPr>
              <a:t>είναι οι φόροι μείον τις μεταβιβαστικές πληρωμές</a:t>
            </a:r>
            <a:r>
              <a:rPr lang="en-IN" sz="2000" dirty="0">
                <a:ea typeface="ヒラギノ角ゴ Pro W3" pitchFamily="-84" charset="-128"/>
              </a:rPr>
              <a:t>.</a:t>
            </a:r>
          </a:p>
        </p:txBody>
      </p:sp>
      <p:sp>
        <p:nvSpPr>
          <p:cNvPr id="5" name="Content Placeholder 4"/>
          <p:cNvSpPr>
            <a:spLocks noGrp="1"/>
          </p:cNvSpPr>
          <p:nvPr>
            <p:ph sz="quarter" idx="14"/>
          </p:nvPr>
        </p:nvSpPr>
        <p:spPr>
          <a:xfrm>
            <a:off x="457200" y="3593068"/>
            <a:ext cx="8153400" cy="369332"/>
          </a:xfrm>
        </p:spPr>
        <p:txBody>
          <a:bodyPr>
            <a:noAutofit/>
          </a:bodyPr>
          <a:lstStyle/>
          <a:p>
            <a:r>
              <a:rPr lang="el-GR" sz="2000" dirty="0">
                <a:ea typeface="ヒラギノ角ゴ Pro W3" pitchFamily="-84" charset="-128"/>
              </a:rPr>
              <a:t>Αντικαθιστώντας το</a:t>
            </a:r>
            <a:r>
              <a:rPr lang="en-US" sz="2000" dirty="0">
                <a:ea typeface="ヒラギノ角ゴ Pro W3" pitchFamily="-84" charset="-128"/>
              </a:rPr>
              <a:t> </a:t>
            </a:r>
            <a:r>
              <a:rPr lang="en-US" sz="2000" i="1" spc="-300" dirty="0">
                <a:ea typeface="ヒラギノ角ゴ Pro W3" pitchFamily="-84" charset="-128"/>
              </a:rPr>
              <a:t>Y </a:t>
            </a:r>
            <a:r>
              <a:rPr lang="en-US" sz="2000" i="1" baseline="-25000" dirty="0">
                <a:ea typeface="ヒラギノ角ゴ Pro W3" pitchFamily="-84" charset="-128"/>
              </a:rPr>
              <a:t>D</a:t>
            </a:r>
            <a:r>
              <a:rPr lang="en-US" sz="2000" dirty="0">
                <a:ea typeface="ヒラギノ角ゴ Pro W3" pitchFamily="-84" charset="-128"/>
              </a:rPr>
              <a:t> </a:t>
            </a:r>
            <a:r>
              <a:rPr lang="el-GR" sz="2000" dirty="0">
                <a:ea typeface="ヒラギノ角ゴ Pro W3" pitchFamily="-84" charset="-128"/>
              </a:rPr>
              <a:t>στην εξίσωση</a:t>
            </a:r>
            <a:r>
              <a:rPr lang="en-US" sz="2000" dirty="0">
                <a:ea typeface="ヒラギノ角ゴ Pro W3" pitchFamily="-84" charset="-128"/>
              </a:rPr>
              <a:t> (3.2) </a:t>
            </a:r>
            <a:r>
              <a:rPr lang="el-GR" sz="2000" dirty="0">
                <a:ea typeface="ヒラギノ角ゴ Pro W3" pitchFamily="-84" charset="-128"/>
              </a:rPr>
              <a:t>μας δίνει</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2692400" y="4102100"/>
                <a:ext cx="4165600" cy="92710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𝐶</m:t>
                      </m:r>
                      <m:r>
                        <m:rPr>
                          <m:nor/>
                        </m:rPr>
                        <a:rPr lang="en-US" sz="2000" i="0">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0</m:t>
                          </m:r>
                        </m:sub>
                      </m:sSub>
                      <m:r>
                        <m:rPr>
                          <m:nor/>
                        </m:rPr>
                        <a:rPr lang="en-US" sz="2000" i="0">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𝑌</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𝑇</m:t>
                      </m:r>
                      <m:r>
                        <a:rPr lang="en-US" sz="2000" i="1">
                          <a:solidFill>
                            <a:srgbClr val="000000"/>
                          </a:solidFill>
                          <a:latin typeface="Cambria Math" panose="02040503050406030204" pitchFamily="18" charset="0"/>
                        </a:rPr>
                        <m:t>)		(3.3)</m:t>
                      </m:r>
                    </m:oMath>
                  </m:oMathPara>
                </a14:m>
                <a:endParaRPr lang="en-US" sz="2000" dirty="0"/>
              </a:p>
            </p:txBody>
          </p:sp>
        </mc:Choice>
        <mc:Fallback>
          <p:sp>
            <p:nvSpPr>
              <p:cNvPr id="6" name="Object 5"/>
              <p:cNvSpPr txBox="1">
                <a:spLocks noRot="1" noChangeAspect="1" noMove="1" noResize="1" noEditPoints="1" noAdjustHandles="1" noChangeArrowheads="1" noChangeShapeType="1" noTextEdit="1"/>
              </p:cNvSpPr>
              <p:nvPr/>
            </p:nvSpPr>
            <p:spPr>
              <a:xfrm>
                <a:off x="2692400" y="4102100"/>
                <a:ext cx="4165600" cy="927100"/>
              </a:xfrm>
              <a:prstGeom prst="rect">
                <a:avLst/>
              </a:prstGeom>
              <a:blipFill>
                <a:blip r:embed="rId4" cstate="print"/>
                <a:stretch>
                  <a:fillRect/>
                </a:stretch>
              </a:blipFill>
            </p:spPr>
            <p:txBody>
              <a:bodyPr/>
              <a:lstStyle/>
              <a:p>
                <a:r>
                  <a:rPr lang="en-US">
                    <a:noFill/>
                  </a:rPr>
                  <a:t> </a:t>
                </a:r>
              </a:p>
            </p:txBody>
          </p:sp>
        </mc:Fallback>
      </mc:AlternateContent>
      <p:sp>
        <p:nvSpPr>
          <p:cNvPr id="10" name="Title 1"/>
          <p:cNvSpPr>
            <a:spLocks noGrp="1"/>
          </p:cNvSpPr>
          <p:nvPr>
            <p:ph type="title"/>
          </p:nvPr>
        </p:nvSpPr>
        <p:spPr>
          <a:xfrm>
            <a:off x="457200" y="0"/>
            <a:ext cx="8153400" cy="430887"/>
          </a:xfrm>
        </p:spPr>
        <p:txBody>
          <a:bodyPr wrap="square">
            <a:spAutoFit/>
          </a:bodyPr>
          <a:lstStyle/>
          <a:p>
            <a:r>
              <a:rPr lang="en-IN" sz="2800" dirty="0">
                <a:latin typeface="+mj-lt"/>
              </a:rPr>
              <a:t>3.2 </a:t>
            </a:r>
            <a:r>
              <a:rPr lang="el-GR" sz="2800" dirty="0">
                <a:latin typeface="+mj-lt"/>
              </a:rPr>
              <a:t>Η Ζήτηση Αγαθών</a:t>
            </a:r>
            <a:r>
              <a:rPr lang="en-IN" sz="2800" dirty="0">
                <a:latin typeface="+mj-lt"/>
              </a:rPr>
              <a:t> </a:t>
            </a:r>
            <a:r>
              <a:rPr lang="en-IN" sz="2800" dirty="0" smtClean="0">
                <a:latin typeface="+mj-lt"/>
              </a:rPr>
              <a:t>(</a:t>
            </a:r>
            <a:r>
              <a:rPr lang="el-GR" sz="2800" dirty="0" smtClean="0">
                <a:latin typeface="+mj-lt"/>
              </a:rPr>
              <a:t>5</a:t>
            </a:r>
            <a:r>
              <a:rPr lang="en-IN" sz="2800" dirty="0" smtClean="0">
                <a:latin typeface="+mj-lt"/>
              </a:rPr>
              <a:t> </a:t>
            </a:r>
            <a:r>
              <a:rPr lang="el-GR" sz="2800" dirty="0">
                <a:latin typeface="+mj-lt"/>
              </a:rPr>
              <a:t>από</a:t>
            </a:r>
            <a:r>
              <a:rPr lang="en-IN" sz="2800" dirty="0">
                <a:latin typeface="+mj-lt"/>
              </a:rPr>
              <a:t> 7)</a:t>
            </a:r>
            <a:endParaRPr lang="en-US" sz="2800" dirty="0">
              <a:latin typeface="+mj-lt"/>
            </a:endParaRPr>
          </a:p>
        </p:txBody>
      </p:sp>
    </p:spTree>
    <p:extLst>
      <p:ext uri="{BB962C8B-B14F-4D97-AF65-F5344CB8AC3E}">
        <p14:creationId xmlns="" xmlns:p14="http://schemas.microsoft.com/office/powerpoint/2010/main" val="1816331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6068"/>
            <a:ext cx="8229600" cy="1541448"/>
          </a:xfrm>
        </p:spPr>
        <p:txBody>
          <a:bodyPr wrap="square">
            <a:noAutofit/>
          </a:bodyPr>
          <a:lstStyle/>
          <a:p>
            <a:pPr>
              <a:spcBef>
                <a:spcPts val="525"/>
              </a:spcBef>
            </a:pPr>
            <a:r>
              <a:rPr lang="el-GR" sz="2000" b="1" dirty="0">
                <a:ea typeface="ヒラギノ角ゴ Pro W3" pitchFamily="-84" charset="-128"/>
              </a:rPr>
              <a:t>Ενδογενείς μεταβλητές:</a:t>
            </a:r>
            <a:r>
              <a:rPr lang="el-GR" sz="2000" dirty="0">
                <a:ea typeface="ヒラギノ角ゴ Pro W3" pitchFamily="-84" charset="-128"/>
              </a:rPr>
              <a:t> οι μεταβλητές εξαρτώνται από άλλες μεταβλητές του υποδείγματος</a:t>
            </a:r>
          </a:p>
          <a:p>
            <a:pPr>
              <a:spcBef>
                <a:spcPts val="525"/>
              </a:spcBef>
            </a:pPr>
            <a:r>
              <a:rPr lang="el-GR" sz="2000" b="1" dirty="0">
                <a:ea typeface="ヒラギノ角ゴ Pro W3" pitchFamily="-84" charset="-128"/>
              </a:rPr>
              <a:t>Εξωγενείς μεταβλητές:</a:t>
            </a:r>
            <a:r>
              <a:rPr lang="el-GR" sz="2000" dirty="0">
                <a:ea typeface="ヒラギノ角ゴ Pro W3" pitchFamily="-84" charset="-128"/>
              </a:rPr>
              <a:t> μεταβλητές που δεν εξηγούνται στο υπόδειγμα, αλλά λαμβάνονται ως δεδομένες</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6" name="Object 5"/>
              <p:cNvSpPr txBox="1"/>
              <p:nvPr/>
            </p:nvSpPr>
            <p:spPr>
              <a:xfrm>
                <a:off x="3305175" y="2554288"/>
                <a:ext cx="2867025" cy="569912"/>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𝐼</m:t>
                      </m:r>
                      <m:r>
                        <a:rPr lang="en-US" sz="2000" i="1">
                          <a:solidFill>
                            <a:srgbClr val="000000"/>
                          </a:solidFill>
                          <a:latin typeface="Cambria Math" panose="02040503050406030204" pitchFamily="18" charset="0"/>
                        </a:rPr>
                        <m:t>=</m:t>
                      </m:r>
                      <m:bar>
                        <m:barPr>
                          <m:pos m:val="top"/>
                          <m:ctrlPr>
                            <a:rPr lang="en-US" sz="2000" i="1">
                              <a:solidFill>
                                <a:srgbClr val="000000"/>
                              </a:solidFill>
                              <a:latin typeface="Cambria Math" panose="02040503050406030204" pitchFamily="18" charset="0"/>
                            </a:rPr>
                          </m:ctrlPr>
                        </m:barPr>
                        <m:e>
                          <m:r>
                            <a:rPr lang="en-US" sz="2000" i="1">
                              <a:solidFill>
                                <a:srgbClr val="000000"/>
                              </a:solidFill>
                              <a:latin typeface="Cambria Math" panose="02040503050406030204" pitchFamily="18" charset="0"/>
                            </a:rPr>
                            <m:t>𝐼</m:t>
                          </m:r>
                        </m:e>
                      </m:bar>
                      <m:r>
                        <a:rPr lang="en-US" sz="2000" i="1">
                          <a:solidFill>
                            <a:srgbClr val="000000"/>
                          </a:solidFill>
                          <a:latin typeface="Cambria Math" panose="02040503050406030204" pitchFamily="18" charset="0"/>
                        </a:rPr>
                        <m:t>		(3.4)</m:t>
                      </m:r>
                    </m:oMath>
                  </m:oMathPara>
                </a14:m>
                <a:endParaRPr lang="en-US" sz="2000" dirty="0"/>
              </a:p>
            </p:txBody>
          </p:sp>
        </mc:Choice>
        <mc:Fallback>
          <p:sp>
            <p:nvSpPr>
              <p:cNvPr id="6" name="Object 5"/>
              <p:cNvSpPr txBox="1">
                <a:spLocks noRot="1" noChangeAspect="1" noMove="1" noResize="1" noEditPoints="1" noAdjustHandles="1" noChangeArrowheads="1" noChangeShapeType="1" noTextEdit="1"/>
              </p:cNvSpPr>
              <p:nvPr/>
            </p:nvSpPr>
            <p:spPr>
              <a:xfrm>
                <a:off x="3305175" y="2554288"/>
                <a:ext cx="2867025" cy="569912"/>
              </a:xfrm>
              <a:prstGeom prst="rect">
                <a:avLst/>
              </a:prstGeom>
              <a:blipFill>
                <a:blip r:embed="rId3" cstate="print"/>
                <a:stretch>
                  <a:fillRect/>
                </a:stretch>
              </a:blipFill>
            </p:spPr>
            <p:txBody>
              <a:bodyPr/>
              <a:lstStyle/>
              <a:p>
                <a:r>
                  <a:rPr lang="en-US">
                    <a:noFill/>
                  </a:rPr>
                  <a:t> </a:t>
                </a:r>
              </a:p>
            </p:txBody>
          </p:sp>
        </mc:Fallback>
      </mc:AlternateContent>
      <p:sp>
        <p:nvSpPr>
          <p:cNvPr id="5" name="Content Placeholder 4"/>
          <p:cNvSpPr>
            <a:spLocks noGrp="1"/>
          </p:cNvSpPr>
          <p:nvPr>
            <p:ph sz="quarter" idx="14"/>
          </p:nvPr>
        </p:nvSpPr>
        <p:spPr>
          <a:xfrm>
            <a:off x="457200" y="3364468"/>
            <a:ext cx="8229600" cy="369332"/>
          </a:xfrm>
        </p:spPr>
        <p:txBody>
          <a:bodyPr>
            <a:noAutofit/>
          </a:bodyPr>
          <a:lstStyle/>
          <a:p>
            <a:pPr>
              <a:spcBef>
                <a:spcPts val="525"/>
              </a:spcBef>
            </a:pPr>
            <a:r>
              <a:rPr lang="el-GR" sz="2000" dirty="0">
                <a:ea typeface="ヒラギノ角ゴ Pro W3" pitchFamily="-84" charset="-128"/>
              </a:rPr>
              <a:t>Μια γραμμή πάνω από την επένδυση σημαίνει ότι η επένδυση θεωρείται δεδομένη</a:t>
            </a:r>
            <a:r>
              <a:rPr lang="en-US" sz="2000" dirty="0">
                <a:ea typeface="ヒラギノ角ゴ Pro W3" pitchFamily="-84" charset="-128"/>
              </a:rPr>
              <a:t>.</a:t>
            </a:r>
          </a:p>
        </p:txBody>
      </p:sp>
      <p:sp>
        <p:nvSpPr>
          <p:cNvPr id="8" name="Title 1"/>
          <p:cNvSpPr>
            <a:spLocks noGrp="1"/>
          </p:cNvSpPr>
          <p:nvPr>
            <p:ph type="title"/>
          </p:nvPr>
        </p:nvSpPr>
        <p:spPr>
          <a:xfrm>
            <a:off x="457200" y="0"/>
            <a:ext cx="8153400" cy="430887"/>
          </a:xfrm>
        </p:spPr>
        <p:txBody>
          <a:bodyPr wrap="square">
            <a:spAutoFit/>
          </a:bodyPr>
          <a:lstStyle/>
          <a:p>
            <a:r>
              <a:rPr lang="en-IN" sz="2800" dirty="0">
                <a:latin typeface="+mj-lt"/>
              </a:rPr>
              <a:t>3.2 </a:t>
            </a:r>
            <a:r>
              <a:rPr lang="el-GR" sz="2800" dirty="0">
                <a:latin typeface="+mj-lt"/>
              </a:rPr>
              <a:t>Η Ζήτηση Αγαθών</a:t>
            </a:r>
            <a:r>
              <a:rPr lang="en-IN" sz="2800" dirty="0">
                <a:latin typeface="+mj-lt"/>
              </a:rPr>
              <a:t> </a:t>
            </a:r>
            <a:r>
              <a:rPr lang="en-IN" sz="2800" dirty="0" smtClean="0">
                <a:latin typeface="+mj-lt"/>
              </a:rPr>
              <a:t>(</a:t>
            </a:r>
            <a:r>
              <a:rPr lang="el-GR" sz="2800" dirty="0" smtClean="0">
                <a:latin typeface="+mj-lt"/>
              </a:rPr>
              <a:t>6</a:t>
            </a:r>
            <a:r>
              <a:rPr lang="en-IN" sz="2800" dirty="0" smtClean="0">
                <a:latin typeface="+mj-lt"/>
              </a:rPr>
              <a:t> </a:t>
            </a:r>
            <a:r>
              <a:rPr lang="el-GR" sz="2800" dirty="0">
                <a:latin typeface="+mj-lt"/>
              </a:rPr>
              <a:t>από</a:t>
            </a:r>
            <a:r>
              <a:rPr lang="en-IN" sz="2800" dirty="0">
                <a:latin typeface="+mj-lt"/>
              </a:rPr>
              <a:t> 7)</a:t>
            </a:r>
            <a:endParaRPr lang="en-US" sz="2800" dirty="0">
              <a:latin typeface="+mj-lt"/>
            </a:endParaRPr>
          </a:p>
        </p:txBody>
      </p:sp>
    </p:spTree>
    <p:extLst>
      <p:ext uri="{BB962C8B-B14F-4D97-AF65-F5344CB8AC3E}">
        <p14:creationId xmlns="" xmlns:p14="http://schemas.microsoft.com/office/powerpoint/2010/main" val="3935902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385"/>
            <a:ext cx="8229600" cy="3147015"/>
          </a:xfrm>
        </p:spPr>
        <p:txBody>
          <a:bodyPr wrap="square">
            <a:noAutofit/>
          </a:bodyPr>
          <a:lstStyle/>
          <a:p>
            <a:pPr>
              <a:spcBef>
                <a:spcPts val="525"/>
              </a:spcBef>
            </a:pPr>
            <a:r>
              <a:rPr lang="el-GR" sz="2000" i="1" dirty="0">
                <a:ea typeface="ヒラギノ角ゴ Pro W3" pitchFamily="-84" charset="-128"/>
              </a:rPr>
              <a:t>Τα T και G περιγράφουν τη </a:t>
            </a:r>
            <a:r>
              <a:rPr lang="el-GR" sz="2000" b="1" i="1" dirty="0">
                <a:ea typeface="ヒラギノ角ゴ Pro W3" pitchFamily="-84" charset="-128"/>
              </a:rPr>
              <a:t>δημοσιονομική </a:t>
            </a:r>
            <a:r>
              <a:rPr lang="el-GR" sz="2000" b="1" i="1" dirty="0" smtClean="0">
                <a:ea typeface="ヒラギノ角ゴ Pro W3" pitchFamily="-84" charset="-128"/>
              </a:rPr>
              <a:t>πολιτική </a:t>
            </a:r>
            <a:r>
              <a:rPr lang="el-GR" sz="2000" dirty="0" smtClean="0">
                <a:ea typeface="ヒラギノ角ゴ Pro W3" pitchFamily="-84" charset="-128"/>
              </a:rPr>
              <a:t>–</a:t>
            </a:r>
            <a:r>
              <a:rPr lang="el-GR" sz="2000" i="1" dirty="0" smtClean="0">
                <a:ea typeface="ヒラギノ角ゴ Pro W3" pitchFamily="-84" charset="-128"/>
              </a:rPr>
              <a:t> την </a:t>
            </a:r>
            <a:r>
              <a:rPr lang="el-GR" sz="2000" i="1" dirty="0">
                <a:ea typeface="ヒラギノ角ゴ Pro W3" pitchFamily="-84" charset="-128"/>
              </a:rPr>
              <a:t>επιλογή των φόρων και των δαπανών από την κυβέρνηση.</a:t>
            </a:r>
          </a:p>
          <a:p>
            <a:pPr>
              <a:spcBef>
                <a:spcPts val="525"/>
              </a:spcBef>
            </a:pPr>
            <a:r>
              <a:rPr lang="el-GR" sz="2000" i="1" dirty="0">
                <a:ea typeface="ヒラギノ角ゴ Pro W3" pitchFamily="-84" charset="-128"/>
              </a:rPr>
              <a:t>Τα G και T είναι εξωγενή επειδή:</a:t>
            </a:r>
            <a:endParaRPr lang="en-US" sz="2000" dirty="0">
              <a:ea typeface="ヒラギノ角ゴ Pro W3" pitchFamily="-84" charset="-128"/>
            </a:endParaRPr>
          </a:p>
          <a:p>
            <a:pPr lvl="1">
              <a:spcBef>
                <a:spcPts val="525"/>
              </a:spcBef>
            </a:pPr>
            <a:r>
              <a:rPr lang="el-GR" sz="2000" i="1" dirty="0">
                <a:ea typeface="ヒラギノ角ゴ Pro W3" pitchFamily="-84" charset="-128"/>
              </a:rPr>
              <a:t>Οι κυβερνήσεις δεν συμπεριφέρονται με την ίδια κανονικότητα όπως οι καταναλωτές ή οι επιχειρήσεις.</a:t>
            </a:r>
          </a:p>
          <a:p>
            <a:pPr lvl="1">
              <a:spcBef>
                <a:spcPts val="525"/>
              </a:spcBef>
            </a:pPr>
            <a:r>
              <a:rPr lang="el-GR" sz="2000" i="1" dirty="0">
                <a:ea typeface="ヒラギノ角ゴ Pro W3" pitchFamily="-84" charset="-128"/>
              </a:rPr>
              <a:t>Σ’ αυτό το βιβλίο αντιμετωπίζουμε συνήθως το G και το T ως μεταβλητές που επιλέγονται από την κυβέρνηση και δεν προσπαθούμε να τις εξηγήσουμε στο υπόδειγμα.</a:t>
            </a:r>
            <a:endParaRPr lang="en-US" sz="2000" dirty="0">
              <a:ea typeface="ヒラギノ角ゴ Pro W3" pitchFamily="-84" charset="-128"/>
            </a:endParaRPr>
          </a:p>
        </p:txBody>
      </p:sp>
      <p:sp>
        <p:nvSpPr>
          <p:cNvPr id="5" name="Title 1"/>
          <p:cNvSpPr>
            <a:spLocks noGrp="1"/>
          </p:cNvSpPr>
          <p:nvPr>
            <p:ph type="title"/>
          </p:nvPr>
        </p:nvSpPr>
        <p:spPr>
          <a:xfrm>
            <a:off x="457200" y="0"/>
            <a:ext cx="8153400" cy="430887"/>
          </a:xfrm>
        </p:spPr>
        <p:txBody>
          <a:bodyPr wrap="square">
            <a:spAutoFit/>
          </a:bodyPr>
          <a:lstStyle/>
          <a:p>
            <a:r>
              <a:rPr lang="en-IN" sz="2800" dirty="0">
                <a:latin typeface="+mj-lt"/>
              </a:rPr>
              <a:t>3.2 </a:t>
            </a:r>
            <a:r>
              <a:rPr lang="el-GR" sz="2800" dirty="0">
                <a:latin typeface="+mj-lt"/>
              </a:rPr>
              <a:t>Η Ζήτηση Αγαθών</a:t>
            </a:r>
            <a:r>
              <a:rPr lang="en-IN" sz="2800" dirty="0">
                <a:latin typeface="+mj-lt"/>
              </a:rPr>
              <a:t> </a:t>
            </a:r>
            <a:r>
              <a:rPr lang="en-IN" sz="2800" dirty="0" smtClean="0">
                <a:latin typeface="+mj-lt"/>
              </a:rPr>
              <a:t>(</a:t>
            </a:r>
            <a:r>
              <a:rPr lang="el-GR" sz="2800" dirty="0" smtClean="0">
                <a:latin typeface="+mj-lt"/>
              </a:rPr>
              <a:t>7</a:t>
            </a:r>
            <a:r>
              <a:rPr lang="en-IN" sz="2800" dirty="0" smtClean="0">
                <a:latin typeface="+mj-lt"/>
              </a:rPr>
              <a:t> </a:t>
            </a:r>
            <a:r>
              <a:rPr lang="el-GR" sz="2800" dirty="0">
                <a:latin typeface="+mj-lt"/>
              </a:rPr>
              <a:t>από</a:t>
            </a:r>
            <a:r>
              <a:rPr lang="en-IN" sz="2800" dirty="0">
                <a:latin typeface="+mj-lt"/>
              </a:rPr>
              <a:t> 7)</a:t>
            </a:r>
            <a:endParaRPr lang="en-US" sz="2800" dirty="0">
              <a:latin typeface="+mj-lt"/>
            </a:endParaRPr>
          </a:p>
        </p:txBody>
      </p:sp>
    </p:spTree>
    <p:extLst>
      <p:ext uri="{BB962C8B-B14F-4D97-AF65-F5344CB8AC3E}">
        <p14:creationId xmlns="" xmlns:p14="http://schemas.microsoft.com/office/powerpoint/2010/main" val="3535092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n-IN" sz="2800" dirty="0">
                <a:latin typeface="+mj-lt"/>
              </a:rPr>
              <a:t>1 </a:t>
            </a:r>
            <a:r>
              <a:rPr lang="el-GR" sz="2800" dirty="0">
                <a:latin typeface="+mj-lt"/>
              </a:rPr>
              <a:t>από</a:t>
            </a:r>
            <a:r>
              <a:rPr lang="en-IN" sz="2800" dirty="0">
                <a:latin typeface="+mj-lt"/>
              </a:rPr>
              <a:t> 11)</a:t>
            </a:r>
            <a:endParaRPr lang="en-US" sz="2800" dirty="0">
              <a:latin typeface="+mj-lt"/>
            </a:endParaRPr>
          </a:p>
        </p:txBody>
      </p:sp>
      <p:sp>
        <p:nvSpPr>
          <p:cNvPr id="5" name="Content Placeholder 4"/>
          <p:cNvSpPr>
            <a:spLocks noGrp="1"/>
          </p:cNvSpPr>
          <p:nvPr>
            <p:ph idx="1"/>
          </p:nvPr>
        </p:nvSpPr>
        <p:spPr>
          <a:xfrm>
            <a:off x="457200" y="1547336"/>
            <a:ext cx="8229600" cy="369332"/>
          </a:xfrm>
        </p:spPr>
        <p:txBody>
          <a:bodyPr>
            <a:noAutofit/>
          </a:bodyPr>
          <a:lstStyle/>
          <a:p>
            <a:r>
              <a:rPr lang="el-GR" sz="2000" dirty="0">
                <a:ea typeface="ヒラギノ角ゴ Pro W3" pitchFamily="-84" charset="-128"/>
              </a:rPr>
              <a:t>Υποθέτουμε ότι</a:t>
            </a:r>
            <a:r>
              <a:rPr lang="en-US" sz="2000" dirty="0">
                <a:ea typeface="ヒラギノ角ゴ Pro W3" pitchFamily="-84" charset="-128"/>
              </a:rPr>
              <a:t> </a:t>
            </a:r>
            <a:r>
              <a:rPr lang="en-US" sz="2000" i="1" dirty="0">
                <a:ea typeface="ヒラギノ角ゴ Pro W3" pitchFamily="-84" charset="-128"/>
                <a:cs typeface="Times New Roman" panose="02020603050405020304" pitchFamily="18" charset="0"/>
              </a:rPr>
              <a:t>X=</a:t>
            </a:r>
            <a:r>
              <a:rPr lang="en-US" sz="2000" i="1" kern="0" spc="-350" dirty="0">
                <a:ea typeface="ヒラギノ角ゴ Pro W3" pitchFamily="-84" charset="-128"/>
                <a:cs typeface="Times New Roman" panose="02020603050405020304" pitchFamily="18" charset="0"/>
              </a:rPr>
              <a:t>I </a:t>
            </a:r>
            <a:r>
              <a:rPr lang="en-US" sz="2000" i="1" dirty="0">
                <a:ea typeface="ヒラギノ角ゴ Pro W3" pitchFamily="-84" charset="-128"/>
                <a:cs typeface="Times New Roman" panose="02020603050405020304" pitchFamily="18" charset="0"/>
              </a:rPr>
              <a:t>M=0</a:t>
            </a:r>
            <a:r>
              <a:rPr lang="en-US" sz="2000" dirty="0">
                <a:ea typeface="ヒラギノ角ゴ Pro W3" pitchFamily="-84" charset="-128"/>
              </a:rPr>
              <a:t>, </a:t>
            </a:r>
            <a:r>
              <a:rPr lang="el-GR" sz="2000" dirty="0">
                <a:ea typeface="ヒラギノ角ゴ Pro W3" pitchFamily="-84" charset="-128"/>
              </a:rPr>
              <a:t>άρα</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9" name="Object 8"/>
              <p:cNvSpPr txBox="1"/>
              <p:nvPr/>
            </p:nvSpPr>
            <p:spPr>
              <a:xfrm>
                <a:off x="3657600" y="1914525"/>
                <a:ext cx="2438400" cy="52387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𝑍</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𝐼</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𝐺</m:t>
                      </m:r>
                    </m:oMath>
                  </m:oMathPara>
                </a14:m>
                <a:endParaRPr lang="en-US" sz="2000" dirty="0"/>
              </a:p>
            </p:txBody>
          </p:sp>
        </mc:Choice>
        <mc:Fallback>
          <p:sp>
            <p:nvSpPr>
              <p:cNvPr id="9" name="Object 8"/>
              <p:cNvSpPr txBox="1">
                <a:spLocks noRot="1" noChangeAspect="1" noMove="1" noResize="1" noEditPoints="1" noAdjustHandles="1" noChangeArrowheads="1" noChangeShapeType="1" noTextEdit="1"/>
              </p:cNvSpPr>
              <p:nvPr/>
            </p:nvSpPr>
            <p:spPr>
              <a:xfrm>
                <a:off x="3657600" y="1914525"/>
                <a:ext cx="2438400" cy="523875"/>
              </a:xfrm>
              <a:prstGeom prst="rect">
                <a:avLst/>
              </a:prstGeom>
              <a:blipFill>
                <a:blip r:embed="rId3" cstate="print"/>
                <a:stretch>
                  <a:fillRect/>
                </a:stretch>
              </a:blipFill>
            </p:spPr>
            <p:txBody>
              <a:bodyPr/>
              <a:lstStyle/>
              <a:p>
                <a:r>
                  <a:rPr lang="en-US">
                    <a:noFill/>
                  </a:rPr>
                  <a:t> </a:t>
                </a:r>
              </a:p>
            </p:txBody>
          </p:sp>
        </mc:Fallback>
      </mc:AlternateContent>
      <p:sp>
        <p:nvSpPr>
          <p:cNvPr id="6" name="Content Placeholder 5"/>
          <p:cNvSpPr>
            <a:spLocks noGrp="1"/>
          </p:cNvSpPr>
          <p:nvPr>
            <p:ph idx="13"/>
          </p:nvPr>
        </p:nvSpPr>
        <p:spPr>
          <a:xfrm>
            <a:off x="447675" y="2526268"/>
            <a:ext cx="8229600" cy="369332"/>
          </a:xfrm>
        </p:spPr>
        <p:txBody>
          <a:bodyPr>
            <a:noAutofit/>
          </a:bodyPr>
          <a:lstStyle/>
          <a:p>
            <a:r>
              <a:rPr lang="el-GR" sz="2000" dirty="0">
                <a:ea typeface="ヒラギノ角ゴ Pro W3" pitchFamily="-84" charset="-128"/>
              </a:rPr>
              <a:t>Αντικαθιστώντας</a:t>
            </a:r>
            <a:r>
              <a:rPr lang="en-US" sz="2000" dirty="0">
                <a:ea typeface="ヒラギノ角ゴ Pro W3" pitchFamily="-84" charset="-128"/>
              </a:rPr>
              <a:t> </a:t>
            </a:r>
            <a:r>
              <a:rPr lang="en-US" sz="2000" i="1" dirty="0">
                <a:ea typeface="ヒラギノ角ゴ Pro W3" pitchFamily="-84" charset="-128"/>
                <a:cs typeface="Times New Roman" panose="02020603050405020304" pitchFamily="18" charset="0"/>
              </a:rPr>
              <a:t>C</a:t>
            </a:r>
            <a:r>
              <a:rPr lang="en-US" sz="2000" dirty="0">
                <a:ea typeface="ヒラギノ角ゴ Pro W3" pitchFamily="-84" charset="-128"/>
              </a:rPr>
              <a:t> </a:t>
            </a:r>
            <a:r>
              <a:rPr lang="el-GR" sz="2000" dirty="0">
                <a:ea typeface="ヒラギノ角ゴ Pro W3" pitchFamily="-84" charset="-128"/>
              </a:rPr>
              <a:t>και</a:t>
            </a:r>
            <a:r>
              <a:rPr lang="en-US" sz="2000" dirty="0">
                <a:ea typeface="ヒラギノ角ゴ Pro W3" pitchFamily="-84" charset="-128"/>
              </a:rPr>
              <a:t> </a:t>
            </a:r>
            <a:r>
              <a:rPr lang="en-US" sz="2000" i="1" dirty="0">
                <a:ea typeface="ヒラギノ角ゴ Pro W3" pitchFamily="-84" charset="-128"/>
                <a:cs typeface="Times New Roman" panose="02020603050405020304" pitchFamily="18" charset="0"/>
              </a:rPr>
              <a:t>I</a:t>
            </a:r>
            <a:r>
              <a:rPr lang="en-US" sz="2000" dirty="0">
                <a:ea typeface="ヒラギノ角ゴ Pro W3" pitchFamily="-84" charset="-128"/>
              </a:rPr>
              <a:t> </a:t>
            </a:r>
            <a:r>
              <a:rPr lang="el-GR" sz="2000" dirty="0">
                <a:ea typeface="ヒラギノ角ゴ Pro W3" pitchFamily="-84" charset="-128"/>
              </a:rPr>
              <a:t>από τις εξισώσεις</a:t>
            </a:r>
            <a:r>
              <a:rPr lang="en-US" sz="2000" dirty="0">
                <a:ea typeface="ヒラギノ角ゴ Pro W3" pitchFamily="-84" charset="-128"/>
              </a:rPr>
              <a:t> (3.3) </a:t>
            </a:r>
            <a:r>
              <a:rPr lang="el-GR" sz="2000" dirty="0">
                <a:ea typeface="ヒラギノ角ゴ Pro W3" pitchFamily="-84" charset="-128"/>
              </a:rPr>
              <a:t>και</a:t>
            </a:r>
            <a:r>
              <a:rPr lang="en-US" sz="2000" dirty="0">
                <a:ea typeface="ヒラギノ角ゴ Pro W3" pitchFamily="-84" charset="-128"/>
              </a:rPr>
              <a:t> (3.4):</a:t>
            </a:r>
          </a:p>
        </p:txBody>
      </p:sp>
      <mc:AlternateContent xmlns:mc="http://schemas.openxmlformats.org/markup-compatibility/2006">
        <mc:Choice xmlns="" xmlns:a14="http://schemas.microsoft.com/office/drawing/2010/main" Requires="a14">
          <p:sp>
            <p:nvSpPr>
              <p:cNvPr id="4" name="Object 3"/>
              <p:cNvSpPr txBox="1"/>
              <p:nvPr/>
            </p:nvSpPr>
            <p:spPr>
              <a:xfrm>
                <a:off x="2085975" y="3019425"/>
                <a:ext cx="5153025" cy="66675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sz="2000" i="0" smtClean="0">
                          <a:solidFill>
                            <a:srgbClr val="000000"/>
                          </a:solidFill>
                          <a:latin typeface="Cambria Math" panose="02040503050406030204" pitchFamily="18" charset="0"/>
                        </a:rPr>
                        <m:t>Z</m:t>
                      </m:r>
                      <m:r>
                        <m:rPr>
                          <m:nor/>
                        </m:rPr>
                        <a:rPr lang="en-US" sz="2000" i="0" smtClean="0">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0</m:t>
                          </m:r>
                        </m:sub>
                      </m:sSub>
                      <m:r>
                        <m:rPr>
                          <m:nor/>
                        </m:rPr>
                        <a:rPr lang="en-US" sz="2000" i="0">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r>
                            <m:rPr>
                              <m:nor/>
                            </m:rPr>
                            <a:rPr lang="en-US" sz="2000" i="0">
                              <a:solidFill>
                                <a:srgbClr val="000000"/>
                              </a:solidFill>
                              <a:latin typeface="Cambria Math" panose="02040503050406030204" pitchFamily="18" charset="0"/>
                            </a:rPr>
                            <m:t>c</m:t>
                          </m:r>
                        </m:e>
                        <m:sub>
                          <m:r>
                            <a:rPr lang="en-US" sz="2000" i="0">
                              <a:solidFill>
                                <a:srgbClr val="000000"/>
                              </a:solidFill>
                              <a:latin typeface="Cambria Math" panose="02040503050406030204" pitchFamily="18" charset="0"/>
                            </a:rPr>
                            <m:t>1</m:t>
                          </m:r>
                        </m:sub>
                      </m:sSub>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𝑌</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𝑇</m:t>
                          </m:r>
                        </m:e>
                      </m:d>
                      <m:r>
                        <m:rPr>
                          <m:nor/>
                        </m:rPr>
                        <a:rPr lang="en-US" sz="2000" i="0">
                          <a:solidFill>
                            <a:srgbClr val="000000"/>
                          </a:solidFill>
                          <a:latin typeface="Cambria Math" panose="02040503050406030204" pitchFamily="18" charset="0"/>
                        </a:rPr>
                        <m:t> + </m:t>
                      </m:r>
                      <m:bar>
                        <m:barPr>
                          <m:pos m:val="top"/>
                          <m:ctrlPr>
                            <a:rPr lang="en-US" sz="2000" i="1">
                              <a:solidFill>
                                <a:srgbClr val="000000"/>
                              </a:solidFill>
                              <a:latin typeface="Cambria Math" panose="02040503050406030204" pitchFamily="18" charset="0"/>
                            </a:rPr>
                          </m:ctrlPr>
                        </m:barPr>
                        <m:e>
                          <m:r>
                            <a:rPr lang="en-US" sz="2000" i="1">
                              <a:solidFill>
                                <a:srgbClr val="000000"/>
                              </a:solidFill>
                              <a:latin typeface="Cambria Math" panose="02040503050406030204" pitchFamily="18" charset="0"/>
                            </a:rPr>
                            <m:t>𝐼</m:t>
                          </m:r>
                        </m:e>
                      </m:bar>
                      <m:r>
                        <m:rPr>
                          <m:nor/>
                        </m:rPr>
                        <a:rPr lang="en-US" sz="2000" i="0">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𝐺</m:t>
                      </m:r>
                      <m:r>
                        <a:rPr lang="en-US" sz="2000" i="1">
                          <a:solidFill>
                            <a:srgbClr val="000000"/>
                          </a:solidFill>
                          <a:latin typeface="Cambria Math" panose="02040503050406030204" pitchFamily="18" charset="0"/>
                        </a:rPr>
                        <m:t>		 (3.5)</m:t>
                      </m:r>
                    </m:oMath>
                  </m:oMathPara>
                </a14:m>
                <a:endParaRPr lang="en-US" sz="2000" dirty="0"/>
              </a:p>
            </p:txBody>
          </p:sp>
        </mc:Choice>
        <mc:Fallback>
          <p:sp>
            <p:nvSpPr>
              <p:cNvPr id="4" name="Object 3"/>
              <p:cNvSpPr txBox="1">
                <a:spLocks noRot="1" noChangeAspect="1" noMove="1" noResize="1" noEditPoints="1" noAdjustHandles="1" noChangeArrowheads="1" noChangeShapeType="1" noTextEdit="1"/>
              </p:cNvSpPr>
              <p:nvPr/>
            </p:nvSpPr>
            <p:spPr>
              <a:xfrm>
                <a:off x="2085975" y="3019425"/>
                <a:ext cx="5153025" cy="666750"/>
              </a:xfrm>
              <a:prstGeom prst="rect">
                <a:avLst/>
              </a:prstGeom>
              <a:blipFill>
                <a:blip r:embed="rId4" cstate="print"/>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11" name="Object 10"/>
              <p:cNvSpPr txBox="1"/>
              <p:nvPr/>
            </p:nvSpPr>
            <p:spPr bwMode="auto">
              <a:xfrm>
                <a:off x="2751138" y="4292600"/>
                <a:ext cx="4262437" cy="395288"/>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a:rPr lang="en-US" sz="2000" i="1" smtClean="0">
                          <a:solidFill>
                            <a:srgbClr val="000000"/>
                          </a:solidFill>
                          <a:latin typeface="Cambria Math" panose="02040503050406030204" pitchFamily="18" charset="0"/>
                        </a:rPr>
                        <m:t>𝑌</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𝑍</m:t>
                      </m:r>
                      <m:r>
                        <a:rPr lang="en-US" sz="2000" i="1">
                          <a:solidFill>
                            <a:srgbClr val="000000"/>
                          </a:solidFill>
                          <a:latin typeface="Cambria Math" panose="02040503050406030204" pitchFamily="18" charset="0"/>
                        </a:rPr>
                        <m:t>				 (3.6)</m:t>
                      </m:r>
                    </m:oMath>
                  </m:oMathPara>
                </a14:m>
                <a:endParaRPr lang="en-US" sz="2000" dirty="0"/>
              </a:p>
            </p:txBody>
          </p:sp>
        </mc:Choice>
        <mc:Fallback>
          <p:sp>
            <p:nvSpPr>
              <p:cNvPr id="11" name="Object 10"/>
              <p:cNvSpPr txBox="1">
                <a:spLocks noRot="1" noChangeAspect="1" noMove="1" noResize="1" noEditPoints="1" noAdjustHandles="1" noChangeArrowheads="1" noChangeShapeType="1" noTextEdit="1"/>
              </p:cNvSpPr>
              <p:nvPr/>
            </p:nvSpPr>
            <p:spPr bwMode="auto">
              <a:xfrm>
                <a:off x="2751138" y="4292600"/>
                <a:ext cx="4262437" cy="395288"/>
              </a:xfrm>
              <a:prstGeom prst="rect">
                <a:avLst/>
              </a:prstGeom>
              <a:blipFill>
                <a:blip r:embed="rId5" cstate="print"/>
                <a:stretch>
                  <a:fillRect b="-29231"/>
                </a:stretch>
              </a:blipFill>
              <a:ln>
                <a:noFill/>
              </a:ln>
            </p:spPr>
            <p:txBody>
              <a:bodyPr/>
              <a:lstStyle/>
              <a:p>
                <a:r>
                  <a:rPr lang="en-US">
                    <a:noFill/>
                  </a:rPr>
                  <a:t> </a:t>
                </a:r>
              </a:p>
            </p:txBody>
          </p:sp>
        </mc:Fallback>
      </mc:AlternateContent>
      <p:sp>
        <p:nvSpPr>
          <p:cNvPr id="8" name="Content Placeholder 7"/>
          <p:cNvSpPr>
            <a:spLocks noGrp="1"/>
          </p:cNvSpPr>
          <p:nvPr>
            <p:ph sz="quarter" idx="15"/>
          </p:nvPr>
        </p:nvSpPr>
        <p:spPr>
          <a:xfrm>
            <a:off x="457200" y="5117068"/>
            <a:ext cx="8229600" cy="369332"/>
          </a:xfrm>
        </p:spPr>
        <p:txBody>
          <a:bodyPr>
            <a:noAutofit/>
          </a:bodyPr>
          <a:lstStyle/>
          <a:p>
            <a:r>
              <a:rPr lang="el-GR" sz="2000" dirty="0"/>
              <a:t>Αυτή είναι η </a:t>
            </a:r>
            <a:r>
              <a:rPr lang="el-GR" sz="2000" b="1" dirty="0"/>
              <a:t>συνθήκη ισορροπίας</a:t>
            </a:r>
            <a:r>
              <a:rPr lang="en-IN" sz="2000" dirty="0"/>
              <a:t>.</a:t>
            </a:r>
          </a:p>
        </p:txBody>
      </p:sp>
      <p:sp>
        <p:nvSpPr>
          <p:cNvPr id="10" name="Content Placeholder 5"/>
          <p:cNvSpPr txBox="1">
            <a:spLocks/>
          </p:cNvSpPr>
          <p:nvPr/>
        </p:nvSpPr>
        <p:spPr>
          <a:xfrm>
            <a:off x="457200" y="3985736"/>
            <a:ext cx="8229600" cy="369332"/>
          </a:xfrm>
          <a:prstGeom prst="rect">
            <a:avLst/>
          </a:prstGeom>
        </p:spPr>
        <p:txBody>
          <a:bodyPr vert="horz" lIns="0" tIns="0" rIns="0" bIns="0" rtlCol="0">
            <a:noAutofit/>
          </a:bodyPr>
          <a:lstStyle/>
          <a:p>
            <a:pPr marL="256032" lvl="0" indent="-256032">
              <a:spcBef>
                <a:spcPts val="1500"/>
              </a:spcBef>
              <a:buClr>
                <a:srgbClr val="007FA3"/>
              </a:buClr>
              <a:buFont typeface="Arial" panose="020B0604020202020204" pitchFamily="34" charset="0"/>
              <a:buChar char="•"/>
            </a:pPr>
            <a:r>
              <a:rPr lang="el-GR" sz="2000" dirty="0" smtClean="0"/>
              <a:t>Για να έχουμε</a:t>
            </a:r>
            <a:r>
              <a:rPr lang="el-GR" sz="2000" b="1" dirty="0" smtClean="0"/>
              <a:t> ισορροπία στην αγορά αγαθών, </a:t>
            </a:r>
            <a:r>
              <a:rPr lang="el-GR" sz="2000" dirty="0" smtClean="0"/>
              <a:t>πρέπει</a:t>
            </a:r>
            <a:r>
              <a:rPr kumimoji="0" lang="en-US" sz="2000" b="0" i="0" u="none" strike="noStrike" kern="1200" cap="none" spc="0" normalizeH="0" baseline="0" noProof="0" dirty="0" smtClean="0">
                <a:ln>
                  <a:noFill/>
                </a:ln>
                <a:solidFill>
                  <a:schemeClr val="tx1"/>
                </a:solidFill>
                <a:effectLst/>
                <a:uLnTx/>
                <a:uFillTx/>
                <a:latin typeface="+mn-lt"/>
                <a:ea typeface="ヒラギノ角ゴ Pro W3" pitchFamily="-84" charset="-128"/>
                <a:cs typeface="+mn-cs"/>
              </a:rPr>
              <a:t>:</a:t>
            </a:r>
            <a:endParaRPr kumimoji="0" lang="en-US" sz="2000" b="0" i="0" u="none" strike="noStrike" kern="1200" cap="none" spc="0" normalizeH="0" baseline="0" noProof="0" dirty="0">
              <a:ln>
                <a:noFill/>
              </a:ln>
              <a:solidFill>
                <a:schemeClr val="tx1"/>
              </a:solidFill>
              <a:effectLst/>
              <a:uLnTx/>
              <a:uFillTx/>
              <a:latin typeface="+mn-lt"/>
              <a:ea typeface="ヒラギノ角ゴ Pro W3" pitchFamily="-84" charset="-128"/>
              <a:cs typeface="+mn-cs"/>
            </a:endParaRPr>
          </a:p>
        </p:txBody>
      </p:sp>
    </p:spTree>
    <p:extLst>
      <p:ext uri="{BB962C8B-B14F-4D97-AF65-F5344CB8AC3E}">
        <p14:creationId xmlns="" xmlns:p14="http://schemas.microsoft.com/office/powerpoint/2010/main" val="3785253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752600"/>
            <a:ext cx="8229600" cy="369332"/>
          </a:xfrm>
        </p:spPr>
        <p:txBody>
          <a:bodyPr>
            <a:noAutofit/>
          </a:bodyPr>
          <a:lstStyle/>
          <a:p>
            <a:pPr>
              <a:spcBef>
                <a:spcPts val="525"/>
              </a:spcBef>
              <a:spcAft>
                <a:spcPts val="1200"/>
              </a:spcAft>
            </a:pPr>
            <a:r>
              <a:rPr lang="el-GR" sz="2000" dirty="0">
                <a:ea typeface="ヒラギノ角ゴ Pro W3" pitchFamily="-84" charset="-128"/>
              </a:rPr>
              <a:t>Αντικαθιστώντας το</a:t>
            </a:r>
            <a:r>
              <a:rPr lang="en-US" sz="2000" dirty="0">
                <a:ea typeface="ヒラギノ角ゴ Pro W3" pitchFamily="-84" charset="-128"/>
              </a:rPr>
              <a:t> </a:t>
            </a:r>
            <a:r>
              <a:rPr lang="en-US" sz="2000" dirty="0">
                <a:ea typeface="ヒラギノ角ゴ Pro W3" pitchFamily="-84" charset="-128"/>
                <a:cs typeface="Times New Roman" panose="02020603050405020304" pitchFamily="18" charset="0"/>
              </a:rPr>
              <a:t>Z</a:t>
            </a:r>
            <a:r>
              <a:rPr lang="en-US" sz="2000" dirty="0">
                <a:ea typeface="ヒラギノ角ゴ Pro W3" pitchFamily="-84" charset="-128"/>
              </a:rPr>
              <a:t> </a:t>
            </a:r>
            <a:r>
              <a:rPr lang="el-GR" sz="2000" dirty="0">
                <a:ea typeface="ヒラギノ角ゴ Pro W3" pitchFamily="-84" charset="-128"/>
              </a:rPr>
              <a:t>στην </a:t>
            </a:r>
            <a:r>
              <a:rPr lang="en-US" sz="2000" dirty="0">
                <a:ea typeface="ヒラギノ角ゴ Pro W3" pitchFamily="-84" charset="-128"/>
              </a:rPr>
              <a:t>(3.6) </a:t>
            </a:r>
            <a:r>
              <a:rPr lang="el-GR" sz="2000" dirty="0">
                <a:ea typeface="ヒラギノ角ゴ Pro W3" pitchFamily="-84" charset="-128"/>
              </a:rPr>
              <a:t>με την εξίσωση</a:t>
            </a:r>
            <a:r>
              <a:rPr lang="en-US" sz="2000" dirty="0">
                <a:ea typeface="ヒラギノ角ゴ Pro W3" pitchFamily="-84" charset="-128"/>
              </a:rPr>
              <a:t> (3.5) </a:t>
            </a:r>
            <a:r>
              <a:rPr lang="el-GR" sz="2000" dirty="0">
                <a:ea typeface="ヒラギノ角ゴ Pro W3" pitchFamily="-84" charset="-128"/>
              </a:rPr>
              <a:t>έχουμε</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3" name="Object 2"/>
              <p:cNvSpPr txBox="1"/>
              <p:nvPr/>
            </p:nvSpPr>
            <p:spPr>
              <a:xfrm>
                <a:off x="2033588" y="2185988"/>
                <a:ext cx="6043612" cy="728662"/>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smtClean="0">
                          <a:solidFill>
                            <a:srgbClr val="000000"/>
                          </a:solidFill>
                          <a:latin typeface="Cambria Math" panose="02040503050406030204" pitchFamily="18" charset="0"/>
                        </a:rPr>
                        <m:t>𝑌</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0</m:t>
                          </m:r>
                        </m:sub>
                      </m:sSub>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1</m:t>
                          </m:r>
                        </m:sub>
                      </m:sSub>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𝑌</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𝑇</m:t>
                          </m:r>
                        </m:e>
                      </m:d>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bar>
                        <m:barPr>
                          <m:pos m:val="top"/>
                          <m:ctrlPr>
                            <a:rPr lang="en-US" sz="2000" i="1">
                              <a:solidFill>
                                <a:srgbClr val="000000"/>
                              </a:solidFill>
                              <a:latin typeface="Cambria Math" panose="02040503050406030204" pitchFamily="18" charset="0"/>
                            </a:rPr>
                          </m:ctrlPr>
                        </m:barPr>
                        <m:e>
                          <m:r>
                            <a:rPr lang="en-US" sz="2000" i="1">
                              <a:solidFill>
                                <a:srgbClr val="000000"/>
                              </a:solidFill>
                              <a:latin typeface="Cambria Math" panose="02040503050406030204" pitchFamily="18" charset="0"/>
                            </a:rPr>
                            <m:t>𝐼</m:t>
                          </m:r>
                        </m:e>
                      </m:ba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𝐺</m:t>
                      </m:r>
                      <m:r>
                        <a:rPr lang="en-US" sz="2000" i="1">
                          <a:solidFill>
                            <a:srgbClr val="000000"/>
                          </a:solidFill>
                          <a:latin typeface="Cambria Math" panose="02040503050406030204" pitchFamily="18" charset="0"/>
                        </a:rPr>
                        <m:t>		 (3.7)</m:t>
                      </m:r>
                    </m:oMath>
                  </m:oMathPara>
                </a14:m>
                <a:endParaRPr lang="en-US" sz="2000" dirty="0"/>
              </a:p>
            </p:txBody>
          </p:sp>
        </mc:Choice>
        <mc:Fallback>
          <p:sp>
            <p:nvSpPr>
              <p:cNvPr id="3" name="Object 2"/>
              <p:cNvSpPr txBox="1">
                <a:spLocks noRot="1" noChangeAspect="1" noMove="1" noResize="1" noEditPoints="1" noAdjustHandles="1" noChangeArrowheads="1" noChangeShapeType="1" noTextEdit="1"/>
              </p:cNvSpPr>
              <p:nvPr/>
            </p:nvSpPr>
            <p:spPr>
              <a:xfrm>
                <a:off x="2033588" y="2185988"/>
                <a:ext cx="6043612" cy="728662"/>
              </a:xfrm>
              <a:prstGeom prst="rect">
                <a:avLst/>
              </a:prstGeom>
              <a:blipFill>
                <a:blip r:embed="rId3" cstate="print"/>
                <a:stretch>
                  <a:fillRect/>
                </a:stretch>
              </a:blipFill>
            </p:spPr>
            <p:txBody>
              <a:bodyPr/>
              <a:lstStyle/>
              <a:p>
                <a:r>
                  <a:rPr lang="en-US">
                    <a:noFill/>
                  </a:rPr>
                  <a:t> </a:t>
                </a:r>
              </a:p>
            </p:txBody>
          </p:sp>
        </mc:Fallback>
      </mc:AlternateContent>
      <p:sp>
        <p:nvSpPr>
          <p:cNvPr id="6" name="Content Placeholder 5"/>
          <p:cNvSpPr>
            <a:spLocks noGrp="1"/>
          </p:cNvSpPr>
          <p:nvPr>
            <p:ph idx="13"/>
          </p:nvPr>
        </p:nvSpPr>
        <p:spPr>
          <a:xfrm>
            <a:off x="447675" y="3295650"/>
            <a:ext cx="8229600" cy="1107996"/>
          </a:xfrm>
        </p:spPr>
        <p:txBody>
          <a:bodyPr>
            <a:noAutofit/>
          </a:bodyPr>
          <a:lstStyle/>
          <a:p>
            <a:pPr>
              <a:spcBef>
                <a:spcPts val="525"/>
              </a:spcBef>
            </a:pPr>
            <a:r>
              <a:rPr lang="el-GR" sz="2000" dirty="0">
                <a:ea typeface="ヒラギノ角ゴ Pro W3" pitchFamily="-84" charset="-128"/>
              </a:rPr>
              <a:t>Στην ισορροπία, το προϊόν (Y) είναι ίσο με τη ζήτηση, η οποία με τη σειρά της εξαρτάται από το εισόδημα (Y), το οποίο είναι επίσης ίσο με το προϊόν.</a:t>
            </a:r>
            <a:endParaRPr lang="en-US" sz="2000" dirty="0">
              <a:ea typeface="ヒラギノ角ゴ Pro W3" pitchFamily="-84" charset="-128"/>
            </a:endParaRPr>
          </a:p>
        </p:txBody>
      </p:sp>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650434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828800"/>
            <a:ext cx="8229600" cy="1669688"/>
          </a:xfrm>
        </p:spPr>
        <p:txBody>
          <a:bodyPr>
            <a:noAutofit/>
          </a:bodyPr>
          <a:lstStyle/>
          <a:p>
            <a:pPr>
              <a:spcBef>
                <a:spcPts val="525"/>
              </a:spcBef>
            </a:pPr>
            <a:r>
              <a:rPr lang="el-GR" sz="2200" dirty="0">
                <a:ea typeface="ヒラギノ角ゴ Pro W3" pitchFamily="-84" charset="-128"/>
              </a:rPr>
              <a:t>Οι </a:t>
            </a:r>
            <a:r>
              <a:rPr lang="el-GR" sz="2200" dirty="0" err="1">
                <a:ea typeface="ヒラギノ角ゴ Pro W3" pitchFamily="-84" charset="-128"/>
              </a:rPr>
              <a:t>μακροοικονομολόγοι</a:t>
            </a:r>
            <a:r>
              <a:rPr lang="el-GR" sz="2200" dirty="0">
                <a:ea typeface="ヒラギノ角ゴ Pro W3" pitchFamily="-84" charset="-128"/>
              </a:rPr>
              <a:t> χρησιμοποιούν πάντα τρία εργαλεία:</a:t>
            </a:r>
            <a:endParaRPr lang="en-US" sz="2200" dirty="0">
              <a:ea typeface="ヒラギノ角ゴ Pro W3" pitchFamily="-84" charset="-128"/>
            </a:endParaRPr>
          </a:p>
          <a:p>
            <a:pPr marL="857250" lvl="1" indent="-457200">
              <a:spcBef>
                <a:spcPts val="525"/>
              </a:spcBef>
              <a:buFont typeface="Verdana" panose="020B0604030504040204" pitchFamily="34" charset="0"/>
              <a:buAutoNum type="arabicPeriod"/>
            </a:pPr>
            <a:r>
              <a:rPr lang="el-GR" sz="2200" dirty="0">
                <a:ea typeface="ヒラギノ角ゴ Pro W3" pitchFamily="-84" charset="-128"/>
              </a:rPr>
              <a:t>Άλγεβρα για να βεβαιωθούν ότι η λογική είναι σωστή</a:t>
            </a:r>
          </a:p>
          <a:p>
            <a:pPr marL="857250" lvl="1" indent="-457200">
              <a:spcBef>
                <a:spcPts val="525"/>
              </a:spcBef>
              <a:buFont typeface="Verdana" panose="020B0604030504040204" pitchFamily="34" charset="0"/>
              <a:buAutoNum type="arabicPeriod"/>
            </a:pPr>
            <a:r>
              <a:rPr lang="el-GR" sz="2200" dirty="0">
                <a:ea typeface="ヒラギノ角ゴ Pro W3" pitchFamily="-84" charset="-128"/>
              </a:rPr>
              <a:t>Διαγράμματα για ανάπτυξη της διαίσθησης</a:t>
            </a:r>
          </a:p>
          <a:p>
            <a:pPr marL="857250" lvl="1" indent="-457200">
              <a:spcBef>
                <a:spcPts val="525"/>
              </a:spcBef>
              <a:buFont typeface="Verdana" panose="020B0604030504040204" pitchFamily="34" charset="0"/>
              <a:buAutoNum type="arabicPeriod"/>
            </a:pPr>
            <a:r>
              <a:rPr lang="el-GR" sz="2200" dirty="0">
                <a:ea typeface="ヒラギノ角ゴ Pro W3" pitchFamily="-84" charset="-128"/>
              </a:rPr>
              <a:t>Λέξεις που εξηγούν τα αποτελέσματα</a:t>
            </a:r>
            <a:endParaRPr lang="en-US" sz="2200" dirty="0">
              <a:ea typeface="ヒラギノ角ゴ Pro W3" pitchFamily="-84" charset="-128"/>
            </a:endParaRPr>
          </a:p>
        </p:txBody>
      </p:sp>
      <p:sp>
        <p:nvSpPr>
          <p:cNvPr id="6"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901943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97568"/>
            <a:ext cx="8229600" cy="369332"/>
          </a:xfrm>
        </p:spPr>
        <p:txBody>
          <a:bodyPr>
            <a:noAutofit/>
          </a:bodyPr>
          <a:lstStyle/>
          <a:p>
            <a:pPr>
              <a:spcBef>
                <a:spcPts val="525"/>
              </a:spcBef>
              <a:spcAft>
                <a:spcPts val="1200"/>
              </a:spcAft>
            </a:pPr>
            <a:r>
              <a:rPr lang="el-GR" sz="2000" dirty="0">
                <a:ea typeface="ヒラギノ角ゴ Pro W3" pitchFamily="-84" charset="-128"/>
              </a:rPr>
              <a:t>Ξαναγράφουμε την </a:t>
            </a:r>
            <a:r>
              <a:rPr lang="el-GR" sz="2000" dirty="0" smtClean="0">
                <a:ea typeface="ヒラギノ角ゴ Pro W3" pitchFamily="-84" charset="-128"/>
              </a:rPr>
              <a:t>εξίσωση</a:t>
            </a:r>
            <a:r>
              <a:rPr lang="en-US" sz="2000" dirty="0" smtClean="0">
                <a:ea typeface="ヒラギノ角ゴ Pro W3" pitchFamily="-84" charset="-128"/>
              </a:rPr>
              <a:t> </a:t>
            </a:r>
            <a:r>
              <a:rPr lang="en-US" sz="2000" dirty="0">
                <a:ea typeface="ヒラギノ角ゴ Pro W3" pitchFamily="-84" charset="-128"/>
              </a:rPr>
              <a:t>(3.7):</a:t>
            </a:r>
          </a:p>
        </p:txBody>
      </p:sp>
      <mc:AlternateContent xmlns:mc="http://schemas.openxmlformats.org/markup-compatibility/2006">
        <mc:Choice xmlns="" xmlns:a14="http://schemas.microsoft.com/office/drawing/2010/main" Requires="a14">
          <p:sp>
            <p:nvSpPr>
              <p:cNvPr id="3" name="Object 2"/>
              <p:cNvSpPr txBox="1"/>
              <p:nvPr/>
            </p:nvSpPr>
            <p:spPr>
              <a:xfrm>
                <a:off x="2601912" y="1846263"/>
                <a:ext cx="4179887" cy="72231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𝑌</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0</m:t>
                          </m:r>
                        </m:sub>
                      </m:sSub>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𝑌</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𝑇</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bar>
                        <m:barPr>
                          <m:pos m:val="top"/>
                          <m:ctrlPr>
                            <a:rPr lang="en-US" sz="2000" i="1">
                              <a:solidFill>
                                <a:srgbClr val="000000"/>
                              </a:solidFill>
                              <a:latin typeface="Cambria Math" panose="02040503050406030204" pitchFamily="18" charset="0"/>
                            </a:rPr>
                          </m:ctrlPr>
                        </m:barPr>
                        <m:e>
                          <m:r>
                            <a:rPr lang="en-US" sz="2000" i="1">
                              <a:solidFill>
                                <a:srgbClr val="000000"/>
                              </a:solidFill>
                              <a:latin typeface="Cambria Math" panose="02040503050406030204" pitchFamily="18" charset="0"/>
                            </a:rPr>
                            <m:t>𝐼</m:t>
                          </m:r>
                        </m:e>
                      </m:ba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𝐺</m:t>
                      </m:r>
                    </m:oMath>
                  </m:oMathPara>
                </a14:m>
                <a:endParaRPr lang="en-US" sz="2000" dirty="0"/>
              </a:p>
            </p:txBody>
          </p:sp>
        </mc:Choice>
        <mc:Fallback>
          <p:sp>
            <p:nvSpPr>
              <p:cNvPr id="3" name="Object 2"/>
              <p:cNvSpPr txBox="1">
                <a:spLocks noRot="1" noChangeAspect="1" noMove="1" noResize="1" noEditPoints="1" noAdjustHandles="1" noChangeArrowheads="1" noChangeShapeType="1" noTextEdit="1"/>
              </p:cNvSpPr>
              <p:nvPr/>
            </p:nvSpPr>
            <p:spPr>
              <a:xfrm>
                <a:off x="2601912" y="1846263"/>
                <a:ext cx="4179887" cy="722310"/>
              </a:xfrm>
              <a:prstGeom prst="rect">
                <a:avLst/>
              </a:prstGeom>
              <a:blipFill>
                <a:blip r:embed="rId3" cstate="print"/>
                <a:stretch>
                  <a:fillRect/>
                </a:stretch>
              </a:blipFill>
            </p:spPr>
            <p:txBody>
              <a:bodyPr/>
              <a:lstStyle/>
              <a:p>
                <a:r>
                  <a:rPr lang="en-US">
                    <a:noFill/>
                  </a:rPr>
                  <a:t> </a:t>
                </a:r>
              </a:p>
            </p:txBody>
          </p:sp>
        </mc:Fallback>
      </mc:AlternateContent>
      <p:sp>
        <p:nvSpPr>
          <p:cNvPr id="6" name="Content Placeholder 5"/>
          <p:cNvSpPr>
            <a:spLocks noGrp="1"/>
          </p:cNvSpPr>
          <p:nvPr>
            <p:ph idx="13"/>
          </p:nvPr>
        </p:nvSpPr>
        <p:spPr>
          <a:xfrm>
            <a:off x="447675" y="2615170"/>
            <a:ext cx="8229600" cy="369332"/>
          </a:xfrm>
        </p:spPr>
        <p:txBody>
          <a:bodyPr>
            <a:noAutofit/>
          </a:bodyPr>
          <a:lstStyle/>
          <a:p>
            <a:pPr>
              <a:spcBef>
                <a:spcPts val="525"/>
              </a:spcBef>
              <a:spcAft>
                <a:spcPts val="1200"/>
              </a:spcAft>
            </a:pPr>
            <a:r>
              <a:rPr lang="el-GR" sz="2000" dirty="0">
                <a:ea typeface="ヒラギノ角ゴ Pro W3" pitchFamily="-84" charset="-128"/>
              </a:rPr>
              <a:t>Αναδιοργανώνουμε την εξίσωση</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4" name="Object 3"/>
              <p:cNvSpPr txBox="1"/>
              <p:nvPr/>
            </p:nvSpPr>
            <p:spPr>
              <a:xfrm>
                <a:off x="2598738" y="2971800"/>
                <a:ext cx="4030662" cy="68476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(1</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𝑌</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0</m:t>
                          </m:r>
                        </m:sub>
                      </m:sSub>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bar>
                        <m:barPr>
                          <m:pos m:val="top"/>
                          <m:ctrlPr>
                            <a:rPr lang="en-US" sz="2000" i="1">
                              <a:solidFill>
                                <a:srgbClr val="000000"/>
                              </a:solidFill>
                              <a:latin typeface="Cambria Math" panose="02040503050406030204" pitchFamily="18" charset="0"/>
                            </a:rPr>
                          </m:ctrlPr>
                        </m:barPr>
                        <m:e>
                          <m:r>
                            <a:rPr lang="en-US" sz="2000" i="1">
                              <a:solidFill>
                                <a:srgbClr val="000000"/>
                              </a:solidFill>
                              <a:latin typeface="Cambria Math" panose="02040503050406030204" pitchFamily="18" charset="0"/>
                            </a:rPr>
                            <m:t>𝐼</m:t>
                          </m:r>
                        </m:e>
                      </m:ba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𝐺</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𝑇</m:t>
                      </m:r>
                    </m:oMath>
                  </m:oMathPara>
                </a14:m>
                <a:endParaRPr lang="en-US" sz="2000" dirty="0"/>
              </a:p>
            </p:txBody>
          </p:sp>
        </mc:Choice>
        <mc:Fallback>
          <p:sp>
            <p:nvSpPr>
              <p:cNvPr id="4" name="Object 3"/>
              <p:cNvSpPr txBox="1">
                <a:spLocks noRot="1" noChangeAspect="1" noMove="1" noResize="1" noEditPoints="1" noAdjustHandles="1" noChangeArrowheads="1" noChangeShapeType="1" noTextEdit="1"/>
              </p:cNvSpPr>
              <p:nvPr/>
            </p:nvSpPr>
            <p:spPr>
              <a:xfrm>
                <a:off x="2598738" y="2971800"/>
                <a:ext cx="4030662" cy="684766"/>
              </a:xfrm>
              <a:prstGeom prst="rect">
                <a:avLst/>
              </a:prstGeom>
              <a:blipFill>
                <a:blip r:embed="rId4" cstate="print"/>
                <a:stretch>
                  <a:fillRect l="-755"/>
                </a:stretch>
              </a:blipFill>
            </p:spPr>
            <p:txBody>
              <a:bodyPr/>
              <a:lstStyle/>
              <a:p>
                <a:r>
                  <a:rPr lang="en-US">
                    <a:noFill/>
                  </a:rPr>
                  <a:t> </a:t>
                </a:r>
              </a:p>
            </p:txBody>
          </p:sp>
        </mc:Fallback>
      </mc:AlternateContent>
      <p:sp>
        <p:nvSpPr>
          <p:cNvPr id="7" name="Content Placeholder 6"/>
          <p:cNvSpPr>
            <a:spLocks noGrp="1"/>
          </p:cNvSpPr>
          <p:nvPr>
            <p:ph sz="quarter" idx="14"/>
          </p:nvPr>
        </p:nvSpPr>
        <p:spPr>
          <a:xfrm>
            <a:off x="457200" y="3812143"/>
            <a:ext cx="8229600" cy="369332"/>
          </a:xfrm>
        </p:spPr>
        <p:txBody>
          <a:bodyPr>
            <a:noAutofit/>
          </a:bodyPr>
          <a:lstStyle/>
          <a:p>
            <a:pPr>
              <a:spcBef>
                <a:spcPts val="525"/>
              </a:spcBef>
              <a:spcAft>
                <a:spcPts val="1200"/>
              </a:spcAft>
            </a:pPr>
            <a:r>
              <a:rPr lang="el-GR" sz="2000" dirty="0">
                <a:ea typeface="ヒラギノ角ゴ Pro W3" pitchFamily="-84" charset="-128"/>
              </a:rPr>
              <a:t>Διαιρούμε και τα δυο μέρη με</a:t>
            </a:r>
            <a:r>
              <a:rPr lang="en-US" sz="2000" dirty="0">
                <a:ea typeface="ヒラギノ角ゴ Pro W3" pitchFamily="-84" charset="-128"/>
              </a:rPr>
              <a:t> </a:t>
            </a:r>
            <a:r>
              <a:rPr lang="en-US" sz="2000" dirty="0" smtClean="0">
                <a:ea typeface="ヒラギノ角ゴ Pro W3" pitchFamily="-84" charset="-128"/>
              </a:rPr>
              <a:t>(</a:t>
            </a:r>
            <a:r>
              <a:rPr lang="en-US" sz="2000" dirty="0">
                <a:ea typeface="ヒラギノ角ゴ Pro W3" pitchFamily="-84" charset="-128"/>
              </a:rPr>
              <a:t>1 − </a:t>
            </a:r>
            <a:r>
              <a:rPr lang="en-US" sz="2000" i="1" dirty="0">
                <a:ea typeface="ヒラギノ角ゴ Pro W3" pitchFamily="-84" charset="-128"/>
              </a:rPr>
              <a:t>c</a:t>
            </a:r>
            <a:r>
              <a:rPr lang="en-US" sz="2000" baseline="-25000" dirty="0">
                <a:ea typeface="ヒラギノ角ゴ Pro W3" pitchFamily="-84" charset="-128"/>
              </a:rPr>
              <a:t>1</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9" name="Object 8"/>
              <p:cNvSpPr txBox="1"/>
              <p:nvPr/>
            </p:nvSpPr>
            <p:spPr bwMode="auto">
              <a:xfrm>
                <a:off x="1676400" y="4191000"/>
                <a:ext cx="5834063" cy="817563"/>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𝑌</m:t>
                      </m:r>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0">
                              <a:solidFill>
                                <a:srgbClr val="000000"/>
                              </a:solidFill>
                              <a:latin typeface="Cambria Math" panose="02040503050406030204" pitchFamily="18" charset="0"/>
                            </a:rPr>
                            <m:t>1</m:t>
                          </m:r>
                        </m:num>
                        <m:den>
                          <m:r>
                            <m:rPr>
                              <m:nor/>
                            </m:rPr>
                            <a:rPr lang="en-US" sz="2000" i="0">
                              <a:solidFill>
                                <a:srgbClr val="000000"/>
                              </a:solidFill>
                              <a:latin typeface="Cambria Math" panose="02040503050406030204" pitchFamily="18" charset="0"/>
                            </a:rPr>
                            <m:t>1 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1</m:t>
                              </m:r>
                            </m:sub>
                          </m:sSub>
                        </m:den>
                      </m:f>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0</m:t>
                          </m:r>
                        </m:sub>
                      </m:sSub>
                      <m:r>
                        <m:rPr>
                          <m:nor/>
                        </m:rPr>
                        <a:rPr lang="en-US" sz="2000" i="0">
                          <a:solidFill>
                            <a:srgbClr val="000000"/>
                          </a:solidFill>
                          <a:latin typeface="Cambria Math" panose="02040503050406030204" pitchFamily="18" charset="0"/>
                        </a:rPr>
                        <m:t> + </m:t>
                      </m:r>
                      <m:bar>
                        <m:barPr>
                          <m:pos m:val="top"/>
                          <m:ctrlPr>
                            <a:rPr lang="en-US" sz="2000" i="1">
                              <a:solidFill>
                                <a:srgbClr val="000000"/>
                              </a:solidFill>
                              <a:latin typeface="Cambria Math" panose="02040503050406030204" pitchFamily="18" charset="0"/>
                            </a:rPr>
                          </m:ctrlPr>
                        </m:barPr>
                        <m:e>
                          <m:r>
                            <a:rPr lang="en-US" sz="2000" i="1">
                              <a:solidFill>
                                <a:srgbClr val="000000"/>
                              </a:solidFill>
                              <a:latin typeface="Cambria Math" panose="02040503050406030204" pitchFamily="18" charset="0"/>
                            </a:rPr>
                            <m:t>𝐼</m:t>
                          </m:r>
                        </m:e>
                      </m:bar>
                      <m:r>
                        <m:rPr>
                          <m:nor/>
                        </m:rPr>
                        <a:rPr lang="en-US" sz="2000" i="0">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𝐺</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1</m:t>
                          </m:r>
                        </m:sub>
                      </m:sSub>
                      <m:r>
                        <m:rPr>
                          <m:sty m:val="p"/>
                        </m:rPr>
                        <a:rPr lang="en-US" sz="2000" i="0">
                          <a:solidFill>
                            <a:srgbClr val="000000"/>
                          </a:solidFill>
                          <a:latin typeface="Cambria Math" panose="02040503050406030204" pitchFamily="18" charset="0"/>
                        </a:rPr>
                        <m:t>T</m:t>
                      </m:r>
                      <m:r>
                        <a:rPr lang="en-US" sz="2000" i="1">
                          <a:solidFill>
                            <a:srgbClr val="000000"/>
                          </a:solidFill>
                          <a:latin typeface="Cambria Math" panose="02040503050406030204" pitchFamily="18" charset="0"/>
                        </a:rPr>
                        <m:t>]		(3.8)</m:t>
                      </m:r>
                    </m:oMath>
                  </m:oMathPara>
                </a14:m>
                <a:endParaRPr lang="en-US" sz="2000" dirty="0"/>
              </a:p>
            </p:txBody>
          </p:sp>
        </mc:Choice>
        <mc:Fallback>
          <p:sp>
            <p:nvSpPr>
              <p:cNvPr id="9" name="Object 8"/>
              <p:cNvSpPr txBox="1">
                <a:spLocks noRot="1" noChangeAspect="1" noMove="1" noResize="1" noEditPoints="1" noAdjustHandles="1" noChangeArrowheads="1" noChangeShapeType="1" noTextEdit="1"/>
              </p:cNvSpPr>
              <p:nvPr/>
            </p:nvSpPr>
            <p:spPr bwMode="auto">
              <a:xfrm>
                <a:off x="1676400" y="4191000"/>
                <a:ext cx="5834063" cy="817563"/>
              </a:xfrm>
              <a:prstGeom prst="rect">
                <a:avLst/>
              </a:prstGeom>
              <a:blipFill>
                <a:blip r:embed="rId5" cstate="print"/>
                <a:stretch>
                  <a:fillRect/>
                </a:stretch>
              </a:blipFill>
              <a:ln>
                <a:noFill/>
              </a:ln>
            </p:spPr>
            <p:txBody>
              <a:bodyPr/>
              <a:lstStyle/>
              <a:p>
                <a:r>
                  <a:rPr lang="en-US">
                    <a:noFill/>
                  </a:rPr>
                  <a:t> </a:t>
                </a:r>
              </a:p>
            </p:txBody>
          </p:sp>
        </mc:Fallback>
      </mc:AlternateContent>
      <p:sp>
        <p:nvSpPr>
          <p:cNvPr id="8" name="Content Placeholder 7"/>
          <p:cNvSpPr>
            <a:spLocks noGrp="1"/>
          </p:cNvSpPr>
          <p:nvPr>
            <p:ph sz="quarter" idx="15"/>
          </p:nvPr>
        </p:nvSpPr>
        <p:spPr>
          <a:xfrm>
            <a:off x="457200" y="5105400"/>
            <a:ext cx="8229600" cy="369332"/>
          </a:xfrm>
        </p:spPr>
        <p:txBody>
          <a:bodyPr>
            <a:noAutofit/>
          </a:bodyPr>
          <a:lstStyle/>
          <a:p>
            <a:pPr marL="255600" indent="-255600">
              <a:spcBef>
                <a:spcPts val="525"/>
              </a:spcBef>
              <a:buNone/>
            </a:pPr>
            <a:r>
              <a:rPr lang="el-GR" sz="2000" dirty="0" smtClean="0">
                <a:ea typeface="ヒラギノ角ゴ Pro W3" pitchFamily="-84" charset="-128"/>
              </a:rPr>
              <a:t>	που </a:t>
            </a:r>
            <a:r>
              <a:rPr lang="el-GR" sz="2000" dirty="0">
                <a:ea typeface="ヒラギノ角ゴ Pro W3" pitchFamily="-84" charset="-128"/>
              </a:rPr>
              <a:t>περιγράφει το προϊόν ισορροπίας αλγεβρικά</a:t>
            </a:r>
            <a:r>
              <a:rPr lang="en-US" sz="2000" dirty="0">
                <a:ea typeface="ヒラギノ角ゴ Pro W3" pitchFamily="-84" charset="-128"/>
              </a:rPr>
              <a:t>.</a:t>
            </a:r>
          </a:p>
        </p:txBody>
      </p:sp>
      <p:sp>
        <p:nvSpPr>
          <p:cNvPr id="11"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4</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3184093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457200" y="1676400"/>
            <a:ext cx="8229600" cy="4114799"/>
          </a:xfrm>
        </p:spPr>
        <p:txBody>
          <a:bodyPr/>
          <a:lstStyle/>
          <a:p>
            <a:r>
              <a:rPr lang="el-GR" sz="2000" b="1" dirty="0" smtClean="0"/>
              <a:t>Αυτόνομη δαπάνη</a:t>
            </a:r>
            <a:r>
              <a:rPr lang="el-GR" sz="2000" dirty="0" smtClean="0"/>
              <a:t>:</a:t>
            </a:r>
          </a:p>
          <a:p>
            <a:endParaRPr lang="el-GR" sz="2000" dirty="0" smtClean="0"/>
          </a:p>
          <a:p>
            <a:r>
              <a:rPr lang="el-GR" sz="2000" dirty="0" smtClean="0"/>
              <a:t>Η </a:t>
            </a:r>
            <a:r>
              <a:rPr lang="el-GR" sz="2000" dirty="0" smtClean="0"/>
              <a:t>αυτόνομη δαπάνη είναι θετική, επειδή, </a:t>
            </a:r>
            <a:br>
              <a:rPr lang="el-GR" sz="2000" dirty="0" smtClean="0"/>
            </a:br>
            <a:r>
              <a:rPr lang="el-GR" sz="2000" dirty="0" smtClean="0"/>
              <a:t>αν </a:t>
            </a:r>
            <a:r>
              <a:rPr lang="en-US" sz="2000" dirty="0" smtClean="0"/>
              <a:t>G=T </a:t>
            </a:r>
            <a:r>
              <a:rPr lang="el-GR" sz="2000" dirty="0" smtClean="0"/>
              <a:t>(</a:t>
            </a:r>
            <a:r>
              <a:rPr lang="el-GR" sz="2000" b="1" dirty="0" smtClean="0"/>
              <a:t>ισοσκελισμένος προϋπολογισμός</a:t>
            </a:r>
            <a:r>
              <a:rPr lang="el-GR" sz="2000" dirty="0" smtClean="0"/>
              <a:t>) και 0&lt;</a:t>
            </a:r>
            <a:r>
              <a:rPr lang="en-US" sz="2000" dirty="0" smtClean="0"/>
              <a:t>c</a:t>
            </a:r>
            <a:r>
              <a:rPr lang="en-US" sz="2000" baseline="-25000" dirty="0" smtClean="0"/>
              <a:t>1</a:t>
            </a:r>
            <a:r>
              <a:rPr lang="en-US" sz="2000" dirty="0" smtClean="0"/>
              <a:t>&lt;1 </a:t>
            </a:r>
            <a:r>
              <a:rPr lang="el-GR" sz="2000" dirty="0" smtClean="0"/>
              <a:t/>
            </a:r>
            <a:br>
              <a:rPr lang="el-GR" sz="2000" dirty="0" smtClean="0"/>
            </a:br>
            <a:r>
              <a:rPr lang="el-GR" sz="2000" dirty="0" smtClean="0"/>
              <a:t>τότε</a:t>
            </a:r>
            <a:r>
              <a:rPr lang="en-US" sz="2000" dirty="0" smtClean="0"/>
              <a:t> </a:t>
            </a:r>
            <a:r>
              <a:rPr lang="el-GR" sz="2000" dirty="0" smtClean="0"/>
              <a:t>το </a:t>
            </a:r>
            <a:r>
              <a:rPr lang="en-US" sz="2000" dirty="0" smtClean="0"/>
              <a:t>G</a:t>
            </a:r>
            <a:r>
              <a:rPr lang="el-GR" sz="2000" dirty="0" smtClean="0"/>
              <a:t> – </a:t>
            </a:r>
            <a:r>
              <a:rPr lang="en-US" sz="2000" dirty="0" smtClean="0"/>
              <a:t>c</a:t>
            </a:r>
            <a:r>
              <a:rPr lang="en-US" sz="2000" baseline="-25000" dirty="0" smtClean="0"/>
              <a:t>1</a:t>
            </a:r>
            <a:r>
              <a:rPr lang="en-US" sz="2000" dirty="0" smtClean="0"/>
              <a:t>T</a:t>
            </a:r>
            <a:r>
              <a:rPr lang="el-GR" sz="2000" dirty="0" smtClean="0"/>
              <a:t> είναι θετικό.</a:t>
            </a:r>
          </a:p>
          <a:p>
            <a:r>
              <a:rPr lang="el-GR" sz="2000" dirty="0" smtClean="0"/>
              <a:t>Ο όρος 1/(1–</a:t>
            </a:r>
            <a:r>
              <a:rPr lang="en-US" sz="2000" dirty="0" smtClean="0"/>
              <a:t>c</a:t>
            </a:r>
            <a:r>
              <a:rPr lang="en-US" sz="2000" baseline="-25000" dirty="0" smtClean="0"/>
              <a:t>1</a:t>
            </a:r>
            <a:r>
              <a:rPr lang="el-GR" sz="2000" dirty="0" smtClean="0"/>
              <a:t>) είναι ο </a:t>
            </a:r>
            <a:r>
              <a:rPr lang="el-GR" sz="2000" b="1" dirty="0" smtClean="0"/>
              <a:t>πολλαπλασιαστής</a:t>
            </a:r>
            <a:r>
              <a:rPr lang="el-GR" sz="2000" dirty="0" smtClean="0"/>
              <a:t>, που είναι μεγαλύτερος όταν το </a:t>
            </a:r>
            <a:r>
              <a:rPr lang="en-US" sz="2000" dirty="0" smtClean="0"/>
              <a:t>c</a:t>
            </a:r>
            <a:r>
              <a:rPr lang="en-US" sz="2000" baseline="-25000" dirty="0" smtClean="0"/>
              <a:t>1</a:t>
            </a:r>
            <a:r>
              <a:rPr lang="el-GR" sz="2000" dirty="0" smtClean="0"/>
              <a:t> είναι κοντά στο 1.</a:t>
            </a:r>
          </a:p>
          <a:p>
            <a:r>
              <a:rPr lang="el-GR" sz="2000" dirty="0" smtClean="0"/>
              <a:t>Για παράδειγμα, αν </a:t>
            </a:r>
            <a:r>
              <a:rPr lang="en-US" sz="2000" dirty="0" smtClean="0"/>
              <a:t>c</a:t>
            </a:r>
            <a:r>
              <a:rPr lang="en-US" sz="2000" baseline="-25000" dirty="0" smtClean="0"/>
              <a:t>1</a:t>
            </a:r>
            <a:r>
              <a:rPr lang="el-GR" sz="2000" dirty="0" smtClean="0"/>
              <a:t>=0,6 τότε 1/(1–</a:t>
            </a:r>
            <a:r>
              <a:rPr lang="en-US" sz="2000" dirty="0" smtClean="0"/>
              <a:t>c</a:t>
            </a:r>
            <a:r>
              <a:rPr lang="en-US" sz="2000" baseline="-25000" dirty="0" smtClean="0"/>
              <a:t>1</a:t>
            </a:r>
            <a:r>
              <a:rPr lang="el-GR" sz="2000" dirty="0" smtClean="0"/>
              <a:t>)=2,5</a:t>
            </a:r>
            <a:br>
              <a:rPr lang="el-GR" sz="2000" dirty="0" smtClean="0"/>
            </a:br>
            <a:r>
              <a:rPr lang="el-GR" sz="2000" dirty="0" smtClean="0"/>
              <a:t>κάτι που σημαίνει ότι αν η κατανάλωση αυξηθεί κατά 1 δισεκατομμύριο, η παραγωγή θα αυξηθεί κατά 2,5 δισεκατομμύρια.</a:t>
            </a:r>
            <a:endParaRPr lang="el-GR" sz="2000" dirty="0"/>
          </a:p>
        </p:txBody>
      </p:sp>
      <p:pic>
        <p:nvPicPr>
          <p:cNvPr id="6146" name="Picture 2"/>
          <p:cNvPicPr>
            <a:picLocks noChangeAspect="1" noChangeArrowheads="1"/>
          </p:cNvPicPr>
          <p:nvPr/>
        </p:nvPicPr>
        <p:blipFill>
          <a:blip r:embed="rId3" cstate="print"/>
          <a:srcRect/>
          <a:stretch>
            <a:fillRect/>
          </a:stretch>
        </p:blipFill>
        <p:spPr bwMode="auto">
          <a:xfrm>
            <a:off x="3429000" y="1524000"/>
            <a:ext cx="2762250" cy="581025"/>
          </a:xfrm>
          <a:prstGeom prst="rect">
            <a:avLst/>
          </a:prstGeom>
          <a:noFill/>
          <a:ln w="9525">
            <a:noFill/>
            <a:miter lim="800000"/>
            <a:headEnd/>
            <a:tailEnd/>
          </a:ln>
        </p:spPr>
      </p:pic>
      <p:sp>
        <p:nvSpPr>
          <p:cNvPr id="6"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5</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2845272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80468"/>
            <a:ext cx="8229600" cy="2586732"/>
          </a:xfrm>
        </p:spPr>
        <p:txBody>
          <a:bodyPr>
            <a:noAutofit/>
          </a:bodyPr>
          <a:lstStyle/>
          <a:p>
            <a:pPr>
              <a:spcBef>
                <a:spcPts val="525"/>
              </a:spcBef>
              <a:spcAft>
                <a:spcPts val="1200"/>
              </a:spcAft>
              <a:defRPr/>
            </a:pPr>
            <a:r>
              <a:rPr lang="el-GR" sz="2000" dirty="0">
                <a:ea typeface="ヒラギノ角ゴ Pro W3" pitchFamily="-84" charset="-128"/>
              </a:rPr>
              <a:t>Βήματα για την διαγραμματική περιγραφή της ισορροπίας:</a:t>
            </a:r>
            <a:endParaRPr lang="en-US" sz="2000" dirty="0">
              <a:ea typeface="ヒラギノ角ゴ Pro W3" pitchFamily="-84" charset="-128"/>
            </a:endParaRPr>
          </a:p>
          <a:p>
            <a:pPr marL="857250" lvl="1" indent="-457200">
              <a:spcBef>
                <a:spcPts val="525"/>
              </a:spcBef>
              <a:spcAft>
                <a:spcPts val="600"/>
              </a:spcAft>
              <a:buFont typeface="+mj-lt"/>
              <a:buAutoNum type="arabicPeriod"/>
              <a:defRPr/>
            </a:pPr>
            <a:r>
              <a:rPr lang="el-GR" sz="2000" dirty="0">
                <a:ea typeface="ヒラギノ角ゴ Pro W3" pitchFamily="-84" charset="-128"/>
              </a:rPr>
              <a:t>Σχεδιάζουμε το προϊόν ως συνάρτηση του εισοδήματος. Επειδή η παραγωγή ισούται με εισόδημα, η σχέση τους είναι η γραμμή 45 μοιρών.</a:t>
            </a:r>
          </a:p>
          <a:p>
            <a:pPr marL="857250" lvl="1" indent="-457200">
              <a:spcBef>
                <a:spcPts val="525"/>
              </a:spcBef>
              <a:spcAft>
                <a:spcPts val="600"/>
              </a:spcAft>
              <a:buFont typeface="+mj-lt"/>
              <a:buAutoNum type="arabicPeriod"/>
              <a:defRPr/>
            </a:pPr>
            <a:r>
              <a:rPr lang="el-GR" sz="2000" dirty="0">
                <a:ea typeface="ヒラギノ角ゴ Pro W3" pitchFamily="-84" charset="-128"/>
              </a:rPr>
              <a:t>Σχεδιάζουμε τη ζήτηση ως συνάρτηση του εισοδήματος.</a:t>
            </a:r>
            <a:r>
              <a:rPr lang="en-US" sz="2000" dirty="0">
                <a:ea typeface="ヒラギノ角ゴ Pro W3" pitchFamily="-84" charset="-128"/>
              </a:rPr>
              <a:t> .</a:t>
            </a:r>
          </a:p>
        </p:txBody>
      </p:sp>
      <mc:AlternateContent xmlns:mc="http://schemas.openxmlformats.org/markup-compatibility/2006">
        <mc:Choice xmlns="" xmlns:a14="http://schemas.microsoft.com/office/drawing/2010/main" Requires="a14">
          <p:sp>
            <p:nvSpPr>
              <p:cNvPr id="3" name="Object 2"/>
              <p:cNvSpPr txBox="1"/>
              <p:nvPr/>
            </p:nvSpPr>
            <p:spPr>
              <a:xfrm>
                <a:off x="1150938" y="3760788"/>
                <a:ext cx="6929437" cy="495300"/>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smtClean="0">
                          <a:solidFill>
                            <a:srgbClr val="000000"/>
                          </a:solidFill>
                          <a:latin typeface="Cambria Math" panose="02040503050406030204" pitchFamily="18" charset="0"/>
                        </a:rPr>
                        <m:t>𝑍</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d>
                        <m:dPr>
                          <m:ctrlPr>
                            <a:rPr lang="en-US" sz="2000" i="1">
                              <a:solidFill>
                                <a:srgbClr val="000000"/>
                              </a:solidFill>
                              <a:latin typeface="Cambria Math" panose="02040503050406030204" pitchFamily="18" charset="0"/>
                            </a:rPr>
                          </m:ctrlPr>
                        </m:dPr>
                        <m:e>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0</m:t>
                              </m:r>
                            </m:sub>
                          </m:sSub>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bar>
                            <m:barPr>
                              <m:pos m:val="top"/>
                              <m:ctrlPr>
                                <a:rPr lang="en-US" sz="2000" i="1">
                                  <a:solidFill>
                                    <a:srgbClr val="000000"/>
                                  </a:solidFill>
                                  <a:latin typeface="Cambria Math" panose="02040503050406030204" pitchFamily="18" charset="0"/>
                                </a:rPr>
                              </m:ctrlPr>
                            </m:barPr>
                            <m:e>
                              <m:r>
                                <a:rPr lang="en-US" sz="2000" i="1">
                                  <a:solidFill>
                                    <a:srgbClr val="000000"/>
                                  </a:solidFill>
                                  <a:latin typeface="Cambria Math" panose="02040503050406030204" pitchFamily="18" charset="0"/>
                                </a:rPr>
                                <m:t>𝐼</m:t>
                              </m:r>
                            </m:e>
                          </m:ba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𝐺</m:t>
                          </m:r>
                          <m: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𝑇</m:t>
                          </m:r>
                        </m:e>
                      </m:d>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1</m:t>
                          </m:r>
                        </m:sub>
                      </m:sSub>
                      <m:r>
                        <a:rPr lang="en-US" sz="2000" i="1">
                          <a:solidFill>
                            <a:srgbClr val="000000"/>
                          </a:solidFill>
                          <a:latin typeface="Cambria Math" panose="02040503050406030204" pitchFamily="18" charset="0"/>
                        </a:rPr>
                        <m:t>𝑌</m:t>
                      </m:r>
                      <m:r>
                        <a:rPr lang="en-US" sz="2000" i="1">
                          <a:solidFill>
                            <a:srgbClr val="000000"/>
                          </a:solidFill>
                          <a:latin typeface="Cambria Math" panose="02040503050406030204" pitchFamily="18" charset="0"/>
                        </a:rPr>
                        <m:t>			 (3.9)</m:t>
                      </m:r>
                    </m:oMath>
                  </m:oMathPara>
                </a14:m>
                <a:endParaRPr lang="en-US" sz="2000" dirty="0"/>
              </a:p>
            </p:txBody>
          </p:sp>
        </mc:Choice>
        <mc:Fallback>
          <p:sp>
            <p:nvSpPr>
              <p:cNvPr id="3" name="Object 2"/>
              <p:cNvSpPr txBox="1">
                <a:spLocks noRot="1" noChangeAspect="1" noMove="1" noResize="1" noEditPoints="1" noAdjustHandles="1" noChangeArrowheads="1" noChangeShapeType="1" noTextEdit="1"/>
              </p:cNvSpPr>
              <p:nvPr/>
            </p:nvSpPr>
            <p:spPr>
              <a:xfrm>
                <a:off x="1150938" y="3760788"/>
                <a:ext cx="6929437" cy="495300"/>
              </a:xfrm>
              <a:prstGeom prst="rect">
                <a:avLst/>
              </a:prstGeom>
              <a:blipFill>
                <a:blip r:embed="rId3" cstate="print"/>
                <a:stretch>
                  <a:fillRect b="-2469"/>
                </a:stretch>
              </a:blipFill>
            </p:spPr>
            <p:txBody>
              <a:bodyPr/>
              <a:lstStyle/>
              <a:p>
                <a:r>
                  <a:rPr lang="en-US">
                    <a:noFill/>
                  </a:rPr>
                  <a:t> </a:t>
                </a:r>
              </a:p>
            </p:txBody>
          </p:sp>
        </mc:Fallback>
      </mc:AlternateContent>
      <p:sp>
        <p:nvSpPr>
          <p:cNvPr id="6" name="Content Placeholder 5"/>
          <p:cNvSpPr>
            <a:spLocks noGrp="1"/>
          </p:cNvSpPr>
          <p:nvPr>
            <p:ph idx="13"/>
          </p:nvPr>
        </p:nvSpPr>
        <p:spPr>
          <a:xfrm>
            <a:off x="447675" y="4659868"/>
            <a:ext cx="8229600" cy="369332"/>
          </a:xfrm>
        </p:spPr>
        <p:txBody>
          <a:bodyPr>
            <a:noAutofit/>
          </a:bodyPr>
          <a:lstStyle/>
          <a:p>
            <a:pPr marL="876300" indent="-466725">
              <a:spcBef>
                <a:spcPts val="525"/>
              </a:spcBef>
              <a:spcAft>
                <a:spcPts val="1200"/>
              </a:spcAft>
              <a:buFont typeface="+mj-lt"/>
              <a:buAutoNum type="arabicPeriod" startAt="3"/>
            </a:pPr>
            <a:r>
              <a:rPr lang="el-GR" sz="2200" dirty="0">
                <a:ea typeface="ヒラギノ角ゴ Pro W3" pitchFamily="-84" charset="-128"/>
              </a:rPr>
              <a:t>Στην ισορροπία, η παραγωγή ισούται με τη ζήτηση</a:t>
            </a:r>
            <a:r>
              <a:rPr lang="en-US" sz="2200" dirty="0">
                <a:ea typeface="ヒラギノ角ゴ Pro W3" pitchFamily="-84" charset="-128"/>
              </a:rPr>
              <a:t>.</a:t>
            </a:r>
          </a:p>
        </p:txBody>
      </p:sp>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6</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17489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153400" cy="553998"/>
          </a:xfrm>
        </p:spPr>
        <p:txBody>
          <a:bodyPr wrap="square">
            <a:spAutoFit/>
          </a:bodyPr>
          <a:lstStyle/>
          <a:p>
            <a:r>
              <a:rPr lang="el-GR" sz="3600" dirty="0">
                <a:latin typeface="+mj-lt"/>
              </a:rPr>
              <a:t>Σχεδιάγραμμα Κεφαλαίου</a:t>
            </a:r>
            <a:r>
              <a:rPr lang="en-US" sz="3600" dirty="0">
                <a:latin typeface="+mj-lt"/>
              </a:rPr>
              <a:t> 3</a:t>
            </a:r>
          </a:p>
        </p:txBody>
      </p:sp>
      <p:sp>
        <p:nvSpPr>
          <p:cNvPr id="3" name="Content Placeholder 2"/>
          <p:cNvSpPr>
            <a:spLocks noGrp="1"/>
          </p:cNvSpPr>
          <p:nvPr>
            <p:ph idx="1"/>
          </p:nvPr>
        </p:nvSpPr>
        <p:spPr>
          <a:xfrm>
            <a:off x="457200" y="1064835"/>
            <a:ext cx="8229600" cy="3354765"/>
          </a:xfrm>
        </p:spPr>
        <p:txBody>
          <a:bodyPr wrap="square">
            <a:spAutoFit/>
          </a:bodyPr>
          <a:lstStyle/>
          <a:p>
            <a:pPr marL="533400" lvl="0" indent="-533400">
              <a:spcBef>
                <a:spcPts val="1200"/>
              </a:spcBef>
              <a:buClr>
                <a:schemeClr val="lt1"/>
              </a:buClr>
              <a:buSzPct val="25000"/>
              <a:buNone/>
            </a:pPr>
            <a:r>
              <a:rPr lang="el-GR" sz="2400" b="1" dirty="0"/>
              <a:t>Η Αγορά Αγαθών</a:t>
            </a:r>
            <a:endParaRPr lang="en-IN" sz="2400" b="1" dirty="0"/>
          </a:p>
          <a:p>
            <a:pPr marL="533400" lvl="0" indent="-533400">
              <a:spcBef>
                <a:spcPts val="1200"/>
              </a:spcBef>
              <a:buClr>
                <a:schemeClr val="lt1"/>
              </a:buClr>
              <a:buSzPct val="25000"/>
              <a:buNone/>
            </a:pPr>
            <a:r>
              <a:rPr lang="en-IN" sz="2400" b="1" dirty="0">
                <a:solidFill>
                  <a:schemeClr val="bg2"/>
                </a:solidFill>
              </a:rPr>
              <a:t>3.1</a:t>
            </a:r>
            <a:r>
              <a:rPr lang="en-IN" sz="2400" dirty="0"/>
              <a:t>	</a:t>
            </a:r>
            <a:r>
              <a:rPr lang="el-GR" sz="2400" dirty="0"/>
              <a:t>Η Σύνθεση του ΑΕΠ</a:t>
            </a:r>
            <a:endParaRPr lang="en-IN" sz="2400" dirty="0"/>
          </a:p>
          <a:p>
            <a:pPr marL="533400" lvl="0" indent="-533400">
              <a:spcBef>
                <a:spcPts val="1200"/>
              </a:spcBef>
              <a:buClr>
                <a:schemeClr val="lt1"/>
              </a:buClr>
              <a:buSzPct val="25000"/>
              <a:buNone/>
            </a:pPr>
            <a:r>
              <a:rPr lang="en-IN" sz="2400" b="1" dirty="0">
                <a:solidFill>
                  <a:schemeClr val="bg2"/>
                </a:solidFill>
              </a:rPr>
              <a:t>3.2</a:t>
            </a:r>
            <a:r>
              <a:rPr lang="en-IN" sz="2400" dirty="0"/>
              <a:t>	</a:t>
            </a:r>
            <a:r>
              <a:rPr lang="el-GR" sz="2400" dirty="0"/>
              <a:t>Η Ζήτηση Αγαθών</a:t>
            </a:r>
            <a:endParaRPr lang="en-IN" sz="2400" dirty="0"/>
          </a:p>
          <a:p>
            <a:pPr marL="533400" lvl="0" indent="-533400">
              <a:spcBef>
                <a:spcPts val="1200"/>
              </a:spcBef>
              <a:buClr>
                <a:schemeClr val="lt1"/>
              </a:buClr>
              <a:buSzPct val="25000"/>
              <a:buNone/>
            </a:pPr>
            <a:r>
              <a:rPr lang="en-IN" sz="2400" b="1" dirty="0">
                <a:solidFill>
                  <a:schemeClr val="bg2"/>
                </a:solidFill>
              </a:rPr>
              <a:t>3.3</a:t>
            </a:r>
            <a:r>
              <a:rPr lang="en-IN" sz="2400" dirty="0"/>
              <a:t>	</a:t>
            </a:r>
            <a:r>
              <a:rPr lang="el-GR" sz="2400" dirty="0"/>
              <a:t>Ο Ορισμός του Προϊόντος Ισορροπίας</a:t>
            </a:r>
            <a:endParaRPr lang="en-IN" sz="2400" dirty="0"/>
          </a:p>
          <a:p>
            <a:pPr marL="533400" lvl="0" indent="-533400">
              <a:spcBef>
                <a:spcPts val="1200"/>
              </a:spcBef>
              <a:buClr>
                <a:schemeClr val="lt1"/>
              </a:buClr>
              <a:buSzPct val="25000"/>
              <a:buNone/>
            </a:pPr>
            <a:r>
              <a:rPr lang="en-IN" sz="2400" b="1" dirty="0">
                <a:solidFill>
                  <a:schemeClr val="bg2"/>
                </a:solidFill>
              </a:rPr>
              <a:t>3.4</a:t>
            </a:r>
            <a:r>
              <a:rPr lang="en-IN" sz="2400" dirty="0"/>
              <a:t>	</a:t>
            </a:r>
            <a:r>
              <a:rPr lang="el-GR" sz="2400" dirty="0"/>
              <a:t>Επένδυση ίση με Αποταμίευση</a:t>
            </a:r>
            <a:r>
              <a:rPr lang="en-IN" sz="2400" dirty="0"/>
              <a:t>: </a:t>
            </a:r>
            <a:r>
              <a:rPr lang="el-GR" sz="2400" dirty="0"/>
              <a:t>Ένας Εναλλακτικός Τρόπος Θεώρησης της Ισορροπίας στην Αγορά Αγαθών</a:t>
            </a:r>
            <a:r>
              <a:rPr lang="en-IN" sz="2400" dirty="0"/>
              <a:t> </a:t>
            </a:r>
          </a:p>
          <a:p>
            <a:pPr marL="533400" lvl="0" indent="-533400">
              <a:spcBef>
                <a:spcPts val="1200"/>
              </a:spcBef>
              <a:buClr>
                <a:schemeClr val="lt1"/>
              </a:buClr>
              <a:buSzPct val="25000"/>
              <a:buNone/>
            </a:pPr>
            <a:r>
              <a:rPr lang="en-IN" sz="2400" b="1" dirty="0">
                <a:solidFill>
                  <a:schemeClr val="bg2"/>
                </a:solidFill>
              </a:rPr>
              <a:t>3.5</a:t>
            </a:r>
            <a:r>
              <a:rPr lang="en-IN" sz="2400" dirty="0"/>
              <a:t>	</a:t>
            </a:r>
            <a:r>
              <a:rPr lang="el-GR" sz="2400" dirty="0"/>
              <a:t>Είναι το Κράτος Παντοδύναμο; Μια Προειδοποίηση</a:t>
            </a:r>
            <a:endParaRPr lang="en-IN" sz="2400" dirty="0"/>
          </a:p>
        </p:txBody>
      </p:sp>
    </p:spTree>
    <p:extLst>
      <p:ext uri="{BB962C8B-B14F-4D97-AF65-F5344CB8AC3E}">
        <p14:creationId xmlns="" xmlns:p14="http://schemas.microsoft.com/office/powerpoint/2010/main" val="103604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71600"/>
            <a:ext cx="8229600" cy="369332"/>
          </a:xfrm>
        </p:spPr>
        <p:txBody>
          <a:bodyPr>
            <a:noAutofit/>
          </a:bodyPr>
          <a:lstStyle/>
          <a:p>
            <a:pPr>
              <a:spcBef>
                <a:spcPct val="0"/>
              </a:spcBef>
              <a:buFontTx/>
              <a:buNone/>
            </a:pPr>
            <a:r>
              <a:rPr lang="el-GR" sz="2200" b="1" dirty="0"/>
              <a:t>Απεικόνιση</a:t>
            </a:r>
            <a:r>
              <a:rPr lang="en-US" sz="2200" b="1" dirty="0"/>
              <a:t> 3.2 </a:t>
            </a:r>
            <a:r>
              <a:rPr lang="el-GR" sz="2200" dirty="0"/>
              <a:t>Ισορροπία στην αγορά αγαθών</a:t>
            </a:r>
            <a:endParaRPr lang="en-US" sz="2200" dirty="0"/>
          </a:p>
        </p:txBody>
      </p:sp>
      <p:sp>
        <p:nvSpPr>
          <p:cNvPr id="6" name="Content Placeholder 5"/>
          <p:cNvSpPr>
            <a:spLocks noGrp="1"/>
          </p:cNvSpPr>
          <p:nvPr>
            <p:ph idx="13"/>
          </p:nvPr>
        </p:nvSpPr>
        <p:spPr>
          <a:xfrm>
            <a:off x="447675" y="1915633"/>
            <a:ext cx="8229600" cy="738664"/>
          </a:xfrm>
        </p:spPr>
        <p:txBody>
          <a:bodyPr>
            <a:noAutofit/>
          </a:bodyPr>
          <a:lstStyle/>
          <a:p>
            <a:pPr marL="0" indent="0">
              <a:spcBef>
                <a:spcPct val="0"/>
              </a:spcBef>
              <a:buNone/>
            </a:pPr>
            <a:r>
              <a:rPr lang="el-GR" sz="1800" dirty="0"/>
              <a:t>Το προϊόν ισορροπίας καθορίζεται από τη συνθήκη ότι το προϊόν είναι ίσο με τη ζήτηση.</a:t>
            </a:r>
            <a:endParaRPr lang="en-US" sz="1800" dirty="0"/>
          </a:p>
        </p:txBody>
      </p:sp>
      <p:pic>
        <p:nvPicPr>
          <p:cNvPr id="3074" name="Picture 2"/>
          <p:cNvPicPr>
            <a:picLocks noChangeAspect="1" noChangeArrowheads="1"/>
          </p:cNvPicPr>
          <p:nvPr/>
        </p:nvPicPr>
        <p:blipFill>
          <a:blip r:embed="rId3" cstate="print"/>
          <a:srcRect/>
          <a:stretch>
            <a:fillRect/>
          </a:stretch>
        </p:blipFill>
        <p:spPr bwMode="auto">
          <a:xfrm>
            <a:off x="2438400" y="2286000"/>
            <a:ext cx="4159469" cy="3954905"/>
          </a:xfrm>
          <a:prstGeom prst="rect">
            <a:avLst/>
          </a:prstGeom>
          <a:noFill/>
          <a:ln w="9525">
            <a:noFill/>
            <a:miter lim="800000"/>
            <a:headEnd/>
            <a:tailEnd/>
          </a:ln>
        </p:spPr>
      </p:pic>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7</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465973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526268"/>
            <a:ext cx="2743200" cy="2807732"/>
          </a:xfrm>
        </p:spPr>
        <p:txBody>
          <a:bodyPr>
            <a:noAutofit/>
          </a:bodyPr>
          <a:lstStyle/>
          <a:p>
            <a:pPr>
              <a:spcBef>
                <a:spcPct val="0"/>
              </a:spcBef>
            </a:pPr>
            <a:r>
              <a:rPr lang="el-GR" sz="1800" dirty="0"/>
              <a:t>Υποθέτουμε ότι το</a:t>
            </a:r>
            <a:r>
              <a:rPr lang="en-US" sz="1800" dirty="0"/>
              <a:t> </a:t>
            </a:r>
            <a:r>
              <a:rPr lang="en-US" sz="1800" i="1" dirty="0"/>
              <a:t>c</a:t>
            </a:r>
            <a:r>
              <a:rPr lang="en-US" sz="1800" baseline="-25000" dirty="0"/>
              <a:t>0</a:t>
            </a:r>
            <a:r>
              <a:rPr lang="en-US" sz="1800" dirty="0"/>
              <a:t> </a:t>
            </a:r>
            <a:r>
              <a:rPr lang="el-GR" sz="1800" dirty="0"/>
              <a:t>αυξάνει </a:t>
            </a:r>
            <a:r>
              <a:rPr lang="el-GR" sz="1800" dirty="0" smtClean="0"/>
              <a:t>κατά</a:t>
            </a:r>
            <a:r>
              <a:rPr lang="en-US" sz="1800" dirty="0" smtClean="0"/>
              <a:t> </a:t>
            </a:r>
            <a:r>
              <a:rPr lang="en-US" sz="1800" dirty="0"/>
              <a:t>$1 </a:t>
            </a:r>
            <a:r>
              <a:rPr lang="el-GR" sz="1800" dirty="0"/>
              <a:t>δισ</a:t>
            </a:r>
            <a:r>
              <a:rPr lang="el-GR" sz="1800" dirty="0" smtClean="0"/>
              <a:t>.</a:t>
            </a:r>
          </a:p>
          <a:p>
            <a:pPr>
              <a:spcBef>
                <a:spcPct val="0"/>
              </a:spcBef>
            </a:pPr>
            <a:endParaRPr lang="el-GR" sz="1800" dirty="0" smtClean="0"/>
          </a:p>
          <a:p>
            <a:pPr>
              <a:spcBef>
                <a:spcPct val="0"/>
              </a:spcBef>
            </a:pPr>
            <a:r>
              <a:rPr lang="el-GR" sz="1800" dirty="0" smtClean="0"/>
              <a:t>Μια αύξηση στις αυτόνομες δαπάνες έχει μεγαλύτερη από 1:1 επίπτωση στο προϊόν ισορροπίας.</a:t>
            </a:r>
            <a:endParaRPr lang="en-US" sz="1800" dirty="0"/>
          </a:p>
        </p:txBody>
      </p:sp>
      <p:sp>
        <p:nvSpPr>
          <p:cNvPr id="6" name="Content Placeholder 5"/>
          <p:cNvSpPr>
            <a:spLocks noGrp="1"/>
          </p:cNvSpPr>
          <p:nvPr>
            <p:ph idx="13"/>
          </p:nvPr>
        </p:nvSpPr>
        <p:spPr>
          <a:xfrm>
            <a:off x="447675" y="1295400"/>
            <a:ext cx="8010525" cy="990600"/>
          </a:xfrm>
        </p:spPr>
        <p:txBody>
          <a:bodyPr>
            <a:noAutofit/>
          </a:bodyPr>
          <a:lstStyle/>
          <a:p>
            <a:pPr marL="0" indent="0">
              <a:spcBef>
                <a:spcPct val="0"/>
              </a:spcBef>
              <a:buNone/>
            </a:pPr>
            <a:r>
              <a:rPr lang="el-GR" sz="2200" b="1" dirty="0"/>
              <a:t>Απεικόνιση</a:t>
            </a:r>
            <a:r>
              <a:rPr lang="en-IN" sz="2200" b="1" dirty="0"/>
              <a:t> 3.3 </a:t>
            </a:r>
            <a:r>
              <a:rPr lang="el-GR" sz="2200" dirty="0"/>
              <a:t>Οι επιπτώσεις μιας αύξησης των αυτόνομων δαπανών στο προϊόν</a:t>
            </a:r>
            <a:endParaRPr lang="en-IN" sz="2200" dirty="0"/>
          </a:p>
        </p:txBody>
      </p:sp>
      <p:pic>
        <p:nvPicPr>
          <p:cNvPr id="4098" name="Picture 2"/>
          <p:cNvPicPr>
            <a:picLocks noChangeAspect="1" noChangeArrowheads="1"/>
          </p:cNvPicPr>
          <p:nvPr/>
        </p:nvPicPr>
        <p:blipFill>
          <a:blip r:embed="rId3" cstate="print"/>
          <a:srcRect/>
          <a:stretch>
            <a:fillRect/>
          </a:stretch>
        </p:blipFill>
        <p:spPr bwMode="auto">
          <a:xfrm>
            <a:off x="3428999" y="1752600"/>
            <a:ext cx="4886033" cy="4495800"/>
          </a:xfrm>
          <a:prstGeom prst="rect">
            <a:avLst/>
          </a:prstGeom>
          <a:noFill/>
          <a:ln w="9525">
            <a:noFill/>
            <a:miter lim="800000"/>
            <a:headEnd/>
            <a:tailEnd/>
          </a:ln>
        </p:spPr>
      </p:pic>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8</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1297445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47800"/>
            <a:ext cx="8229600" cy="2103140"/>
          </a:xfrm>
        </p:spPr>
        <p:txBody>
          <a:bodyPr>
            <a:noAutofit/>
          </a:bodyPr>
          <a:lstStyle/>
          <a:p>
            <a:pPr>
              <a:spcBef>
                <a:spcPts val="525"/>
              </a:spcBef>
              <a:defRPr/>
            </a:pPr>
            <a:r>
              <a:rPr lang="el-GR" sz="2000" i="1" kern="0" dirty="0" smtClean="0">
                <a:ea typeface="ヒラギノ角ゴ Pro W3" pitchFamily="-84" charset="-128"/>
              </a:rPr>
              <a:t>ΑΒ</a:t>
            </a:r>
            <a:r>
              <a:rPr lang="el-GR" sz="2000" i="1" kern="0" dirty="0">
                <a:ea typeface="ヒラギノ角ゴ Pro W3" pitchFamily="-84" charset="-128"/>
              </a:rPr>
              <a:t>: αύξηση της παραγωγής στον πρώτο γύρο</a:t>
            </a:r>
          </a:p>
          <a:p>
            <a:pPr>
              <a:spcBef>
                <a:spcPts val="525"/>
              </a:spcBef>
              <a:defRPr/>
            </a:pPr>
            <a:r>
              <a:rPr lang="en-US" sz="2000" i="1" kern="0" dirty="0">
                <a:ea typeface="ヒラギノ角ゴ Pro W3" pitchFamily="-84" charset="-128"/>
              </a:rPr>
              <a:t>BC</a:t>
            </a:r>
            <a:r>
              <a:rPr lang="el-GR" sz="2000" i="1" kern="0" dirty="0">
                <a:ea typeface="ヒラギノ角ゴ Pro W3" pitchFamily="-84" charset="-128"/>
              </a:rPr>
              <a:t>: αύξηση εισοδήματος πρώτου γύρου</a:t>
            </a:r>
          </a:p>
          <a:p>
            <a:pPr>
              <a:spcBef>
                <a:spcPts val="525"/>
              </a:spcBef>
              <a:defRPr/>
            </a:pPr>
            <a:r>
              <a:rPr lang="en-US" sz="2000" i="1" kern="0" dirty="0">
                <a:ea typeface="ヒラギノ角ゴ Pro W3" pitchFamily="-84" charset="-128"/>
              </a:rPr>
              <a:t>CD</a:t>
            </a:r>
            <a:r>
              <a:rPr lang="el-GR" sz="2000" i="1" kern="0" dirty="0">
                <a:ea typeface="ヒラギノ角ゴ Pro W3" pitchFamily="-84" charset="-128"/>
              </a:rPr>
              <a:t>: αύξηση της ζήτησης σε δεύτερο γύρο</a:t>
            </a:r>
            <a:endParaRPr lang="en-US" sz="2000" i="1" kern="0" dirty="0">
              <a:ea typeface="ヒラギノ角ゴ Pro W3" pitchFamily="-84" charset="-128"/>
            </a:endParaRPr>
          </a:p>
          <a:p>
            <a:pPr>
              <a:spcBef>
                <a:spcPts val="525"/>
              </a:spcBef>
              <a:defRPr/>
            </a:pPr>
            <a:r>
              <a:rPr lang="en-US" sz="2000" i="1" kern="0" dirty="0">
                <a:ea typeface="ヒラギノ角ゴ Pro W3" pitchFamily="-84" charset="-128"/>
              </a:rPr>
              <a:t>DE</a:t>
            </a:r>
            <a:r>
              <a:rPr lang="el-GR" sz="2000" i="1" kern="0" dirty="0">
                <a:ea typeface="ヒラギノ角ゴ Pro W3" pitchFamily="-84" charset="-128"/>
              </a:rPr>
              <a:t>: αύξηση παραγωγής και εισοδήματος σε δεύτερο </a:t>
            </a:r>
            <a:r>
              <a:rPr lang="el-GR" sz="2000" i="1" kern="0" dirty="0" smtClean="0">
                <a:ea typeface="ヒラギノ角ゴ Pro W3" pitchFamily="-84" charset="-128"/>
              </a:rPr>
              <a:t>γύρο</a:t>
            </a:r>
          </a:p>
          <a:p>
            <a:pPr>
              <a:spcBef>
                <a:spcPts val="525"/>
              </a:spcBef>
              <a:defRPr/>
            </a:pPr>
            <a:r>
              <a:rPr lang="el-GR" sz="2000" i="1" kern="0" dirty="0" smtClean="0">
                <a:ea typeface="ヒラギノ角ゴ Pro W3" pitchFamily="-84" charset="-128"/>
              </a:rPr>
              <a:t>Η </a:t>
            </a:r>
            <a:r>
              <a:rPr lang="el-GR" sz="2000" i="1" kern="0" dirty="0">
                <a:ea typeface="ヒラギノ角ゴ Pro W3" pitchFamily="-84" charset="-128"/>
              </a:rPr>
              <a:t>συνολική αύξηση της παραγωγής μετά από n+1 </a:t>
            </a:r>
            <a:r>
              <a:rPr lang="el-GR" sz="2000" i="1" kern="0" dirty="0" smtClean="0">
                <a:ea typeface="ヒラギノ角ゴ Pro W3" pitchFamily="-84" charset="-128"/>
              </a:rPr>
              <a:t>γύρους</a:t>
            </a:r>
            <a:r>
              <a:rPr lang="en-US" sz="2000" dirty="0" smtClean="0">
                <a:ea typeface="ヒラギノ角ゴ Pro W3" pitchFamily="-84" charset="-128"/>
              </a:rPr>
              <a:t>:</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3" name="Object 2"/>
              <p:cNvSpPr txBox="1"/>
              <p:nvPr/>
            </p:nvSpPr>
            <p:spPr>
              <a:xfrm>
                <a:off x="2957513" y="3614738"/>
                <a:ext cx="3227387" cy="601662"/>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sz="2000" i="0">
                          <a:solidFill>
                            <a:srgbClr val="000000"/>
                          </a:solidFill>
                          <a:latin typeface="Cambria Math" panose="02040503050406030204" pitchFamily="18" charset="0"/>
                        </a:rPr>
                        <m:t>1 +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1</m:t>
                          </m:r>
                        </m:sub>
                      </m:sSub>
                      <m:r>
                        <m:rPr>
                          <m:nor/>
                        </m:rPr>
                        <a:rPr lang="en-US" sz="2000" i="0">
                          <a:solidFill>
                            <a:srgbClr val="000000"/>
                          </a:solidFill>
                          <a:latin typeface="Cambria Math" panose="02040503050406030204" pitchFamily="18" charset="0"/>
                        </a:rPr>
                        <m:t> + </m:t>
                      </m:r>
                      <m:sSup>
                        <m:sSupPr>
                          <m:ctrlPr>
                            <a:rPr lang="en-US" sz="2000" i="1">
                              <a:solidFill>
                                <a:srgbClr val="000000"/>
                              </a:solidFill>
                              <a:latin typeface="Cambria Math" panose="02040503050406030204" pitchFamily="18" charset="0"/>
                            </a:rPr>
                          </m:ctrlPr>
                        </m:sSupPr>
                        <m:e>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1</m:t>
                              </m:r>
                            </m:sub>
                          </m:sSub>
                        </m:e>
                        <m:sup>
                          <m:r>
                            <a:rPr lang="en-US" sz="2000" i="1">
                              <a:solidFill>
                                <a:srgbClr val="000000"/>
                              </a:solidFill>
                              <a:latin typeface="Cambria Math" panose="02040503050406030204" pitchFamily="18" charset="0"/>
                            </a:rPr>
                            <m:t>2</m:t>
                          </m:r>
                        </m:sup>
                      </m:sSup>
                      <m:r>
                        <a:rPr lang="en-US" sz="2000" i="0">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m:t>
                      </m:r>
                      <m:sSup>
                        <m:sSupPr>
                          <m:ctrlPr>
                            <a:rPr lang="en-US" sz="2000" i="1">
                              <a:solidFill>
                                <a:srgbClr val="000000"/>
                              </a:solidFill>
                              <a:latin typeface="Cambria Math" panose="02040503050406030204" pitchFamily="18" charset="0"/>
                            </a:rPr>
                          </m:ctrlPr>
                        </m:sSupPr>
                        <m:e>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1">
                                  <a:solidFill>
                                    <a:srgbClr val="000000"/>
                                  </a:solidFill>
                                  <a:latin typeface="Cambria Math" panose="02040503050406030204" pitchFamily="18" charset="0"/>
                                </a:rPr>
                                <m:t>1</m:t>
                              </m:r>
                            </m:sub>
                          </m:sSub>
                        </m:e>
                        <m:sup>
                          <m:r>
                            <a:rPr lang="en-US" sz="2000" i="1">
                              <a:solidFill>
                                <a:srgbClr val="000000"/>
                              </a:solidFill>
                              <a:latin typeface="Cambria Math" panose="02040503050406030204" pitchFamily="18" charset="0"/>
                            </a:rPr>
                            <m:t>𝑛</m:t>
                          </m:r>
                        </m:sup>
                      </m:sSup>
                    </m:oMath>
                  </m:oMathPara>
                </a14:m>
                <a:endParaRPr lang="en-US" sz="2000" dirty="0"/>
              </a:p>
            </p:txBody>
          </p:sp>
        </mc:Choice>
        <mc:Fallback>
          <p:sp>
            <p:nvSpPr>
              <p:cNvPr id="3" name="Object 2"/>
              <p:cNvSpPr txBox="1">
                <a:spLocks noRot="1" noChangeAspect="1" noMove="1" noResize="1" noEditPoints="1" noAdjustHandles="1" noChangeArrowheads="1" noChangeShapeType="1" noTextEdit="1"/>
              </p:cNvSpPr>
              <p:nvPr/>
            </p:nvSpPr>
            <p:spPr>
              <a:xfrm>
                <a:off x="2957513" y="3614738"/>
                <a:ext cx="3227387" cy="601662"/>
              </a:xfrm>
              <a:prstGeom prst="rect">
                <a:avLst/>
              </a:prstGeom>
              <a:blipFill>
                <a:blip r:embed="rId3" cstate="print"/>
                <a:stretch>
                  <a:fillRect/>
                </a:stretch>
              </a:blipFill>
            </p:spPr>
            <p:txBody>
              <a:bodyPr/>
              <a:lstStyle/>
              <a:p>
                <a:r>
                  <a:rPr lang="en-US">
                    <a:noFill/>
                  </a:rPr>
                  <a:t> </a:t>
                </a:r>
              </a:p>
            </p:txBody>
          </p:sp>
        </mc:Fallback>
      </mc:AlternateContent>
      <p:sp>
        <p:nvSpPr>
          <p:cNvPr id="6" name="Content Placeholder 5"/>
          <p:cNvSpPr>
            <a:spLocks noGrp="1"/>
          </p:cNvSpPr>
          <p:nvPr>
            <p:ph idx="13"/>
          </p:nvPr>
        </p:nvSpPr>
        <p:spPr>
          <a:xfrm>
            <a:off x="447675" y="4372233"/>
            <a:ext cx="8239125" cy="369332"/>
          </a:xfrm>
        </p:spPr>
        <p:txBody>
          <a:bodyPr>
            <a:noAutofit/>
          </a:bodyPr>
          <a:lstStyle/>
          <a:p>
            <a:pPr marL="341313" indent="0">
              <a:spcBef>
                <a:spcPts val="525"/>
              </a:spcBef>
              <a:buNone/>
              <a:defRPr/>
            </a:pPr>
            <a:r>
              <a:rPr lang="el-GR" sz="2000" dirty="0">
                <a:ea typeface="ヒラギノ角ゴ Pro W3" pitchFamily="-84" charset="-128"/>
              </a:rPr>
              <a:t>Που είναι μια </a:t>
            </a:r>
            <a:r>
              <a:rPr lang="el-GR" sz="2000" b="1" dirty="0">
                <a:ea typeface="ヒラギノ角ゴ Pro W3" pitchFamily="-84" charset="-128"/>
              </a:rPr>
              <a:t>γεωμετρική </a:t>
            </a:r>
            <a:r>
              <a:rPr lang="el-GR" sz="2000" b="1" dirty="0" smtClean="0">
                <a:ea typeface="ヒラギノ角ゴ Pro W3" pitchFamily="-84" charset="-128"/>
              </a:rPr>
              <a:t>σειρά</a:t>
            </a:r>
            <a:r>
              <a:rPr lang="el-GR" sz="2000" dirty="0" smtClean="0">
                <a:ea typeface="ヒラギノ角ゴ Pro W3" pitchFamily="-84" charset="-128"/>
              </a:rPr>
              <a:t> </a:t>
            </a:r>
            <a:r>
              <a:rPr lang="el-GR" sz="2000" dirty="0">
                <a:ea typeface="ヒラギノ角ゴ Pro W3" pitchFamily="-84" charset="-128"/>
              </a:rPr>
              <a:t>με όριο</a:t>
            </a:r>
            <a:r>
              <a:rPr lang="en-US" sz="2000" dirty="0">
                <a:ea typeface="ヒラギノ角ゴ Pro W3" pitchFamily="-84" charset="-128"/>
              </a:rPr>
              <a:t> 1/(1</a:t>
            </a:r>
            <a:r>
              <a:rPr lang="en-US" sz="2000" dirty="0">
                <a:latin typeface="Arial"/>
                <a:ea typeface="ヒラギノ角ゴ Pro W3" pitchFamily="-84" charset="-128"/>
                <a:cs typeface="Arial"/>
              </a:rPr>
              <a:t>−</a:t>
            </a:r>
            <a:r>
              <a:rPr lang="en-US" sz="2000" i="1" dirty="0">
                <a:ea typeface="ヒラギノ角ゴ Pro W3" pitchFamily="-84" charset="-128"/>
              </a:rPr>
              <a:t>c</a:t>
            </a:r>
            <a:r>
              <a:rPr lang="en-US" sz="2000" baseline="-25000" dirty="0">
                <a:ea typeface="ヒラギノ角ゴ Pro W3" pitchFamily="-84" charset="-128"/>
              </a:rPr>
              <a:t>1</a:t>
            </a:r>
            <a:r>
              <a:rPr lang="en-US" sz="2000" dirty="0">
                <a:ea typeface="ヒラギノ角ゴ Pro W3" pitchFamily="-84" charset="-128"/>
              </a:rPr>
              <a:t>).</a:t>
            </a:r>
          </a:p>
        </p:txBody>
      </p:sp>
      <p:sp>
        <p:nvSpPr>
          <p:cNvPr id="8"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a:t>
            </a:r>
            <a:r>
              <a:rPr lang="el-GR" sz="2800" dirty="0" smtClean="0">
                <a:latin typeface="+mj-lt"/>
              </a:rPr>
              <a:t>9</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4217183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71600"/>
            <a:ext cx="8229600" cy="4319131"/>
          </a:xfrm>
        </p:spPr>
        <p:txBody>
          <a:bodyPr>
            <a:noAutofit/>
          </a:bodyPr>
          <a:lstStyle/>
          <a:p>
            <a:pPr>
              <a:spcBef>
                <a:spcPts val="525"/>
              </a:spcBef>
            </a:pPr>
            <a:r>
              <a:rPr lang="el-GR" sz="2000" dirty="0">
                <a:ea typeface="ヒラギノ角ゴ Pro W3" pitchFamily="-84" charset="-128"/>
              </a:rPr>
              <a:t>Για να συνοψίσουμε τα ευρήματα μας με λέξεις</a:t>
            </a:r>
            <a:r>
              <a:rPr lang="en-US" sz="2000" dirty="0">
                <a:ea typeface="ヒラギノ角ゴ Pro W3" pitchFamily="-84" charset="-128"/>
              </a:rPr>
              <a:t>:</a:t>
            </a:r>
          </a:p>
          <a:p>
            <a:pPr lvl="1">
              <a:spcBef>
                <a:spcPts val="525"/>
              </a:spcBef>
            </a:pPr>
            <a:r>
              <a:rPr lang="el-GR" sz="2000" dirty="0">
                <a:ea typeface="ヒラギノ角ゴ Pro W3" pitchFamily="-84" charset="-128"/>
              </a:rPr>
              <a:t>Το προϊόν εξαρτάται από τη ζήτηση, η οποία εξαρτάται από το εισόδημα, το οποίο είναι επίσης ίσο με το προϊόν.</a:t>
            </a:r>
          </a:p>
          <a:p>
            <a:pPr lvl="1">
              <a:spcBef>
                <a:spcPts val="525"/>
              </a:spcBef>
            </a:pPr>
            <a:r>
              <a:rPr lang="el-GR" sz="2000" dirty="0">
                <a:ea typeface="ヒラギノ角ゴ Pro W3" pitchFamily="-84" charset="-128"/>
              </a:rPr>
              <a:t>Η αύξηση της ζήτησης οδηγεί σε αύξηση της παραγωγής και του εισοδήματος, που με τη σειρά του οδηγεί σε μελλοντική αύξηση της ζήτησης.</a:t>
            </a:r>
          </a:p>
          <a:p>
            <a:pPr lvl="1">
              <a:spcBef>
                <a:spcPts val="525"/>
              </a:spcBef>
            </a:pPr>
            <a:r>
              <a:rPr lang="el-GR" sz="2000" dirty="0">
                <a:ea typeface="ヒラギノ角ゴ Pro W3" pitchFamily="-84" charset="-128"/>
              </a:rPr>
              <a:t>Η αύξηση του προϊόντος είναι μεγαλύτερη από την αρχική μετατόπιση της ζήτησης, κατά συντελεστή ίσο με τον πολλαπλασιαστή.</a:t>
            </a:r>
          </a:p>
          <a:p>
            <a:pPr lvl="1">
              <a:spcBef>
                <a:spcPts val="525"/>
              </a:spcBef>
            </a:pPr>
            <a:r>
              <a:rPr lang="el-GR" sz="2000" dirty="0">
                <a:ea typeface="ヒラギノ角ゴ Pro W3" pitchFamily="-84" charset="-128"/>
              </a:rPr>
              <a:t>Ο πολλαπλασιαστής εξαρτάται από την ροπή για κατανάλωση, η οποία μπορεί να εκτιμηθεί χρησιμοποιώντας την </a:t>
            </a:r>
            <a:r>
              <a:rPr lang="el-GR" sz="2000" b="1" dirty="0">
                <a:ea typeface="ヒラギノ角ゴ Pro W3" pitchFamily="-84" charset="-128"/>
              </a:rPr>
              <a:t>οικονομετρία</a:t>
            </a:r>
            <a:r>
              <a:rPr lang="el-GR" sz="2000" dirty="0">
                <a:ea typeface="ヒラギノ角ゴ Pro W3" pitchFamily="-84" charset="-128"/>
              </a:rPr>
              <a:t> </a:t>
            </a:r>
            <a:r>
              <a:rPr lang="el-GR" sz="2000" dirty="0" smtClean="0">
                <a:ea typeface="ヒラギノ角ゴ Pro W3" pitchFamily="-84" charset="-128"/>
              </a:rPr>
              <a:t>– το </a:t>
            </a:r>
            <a:r>
              <a:rPr lang="el-GR" sz="2000" dirty="0">
                <a:ea typeface="ヒラギノ角ゴ Pro W3" pitchFamily="-84" charset="-128"/>
              </a:rPr>
              <a:t>σύνολο των στατιστικών μεθόδων που χρησιμοποιούνται στα οικονομικά.</a:t>
            </a:r>
            <a:r>
              <a:rPr lang="en-US" sz="2000" dirty="0">
                <a:ea typeface="ヒラギノ角ゴ Pro W3" pitchFamily="-84" charset="-128"/>
              </a:rPr>
              <a:t> </a:t>
            </a:r>
          </a:p>
        </p:txBody>
      </p:sp>
      <p:sp>
        <p:nvSpPr>
          <p:cNvPr id="6"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(1</a:t>
            </a:r>
            <a:r>
              <a:rPr lang="el-GR" sz="2800" dirty="0" smtClean="0">
                <a:latin typeface="+mj-lt"/>
              </a:rPr>
              <a:t>0</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3205949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887552"/>
            <a:ext cx="8229600" cy="1541448"/>
          </a:xfrm>
        </p:spPr>
        <p:txBody>
          <a:bodyPr>
            <a:noAutofit/>
          </a:bodyPr>
          <a:lstStyle/>
          <a:p>
            <a:pPr>
              <a:spcBef>
                <a:spcPts val="525"/>
              </a:spcBef>
            </a:pPr>
            <a:r>
              <a:rPr lang="el-GR" sz="2200" dirty="0">
                <a:ea typeface="ヒラギノ角ゴ Pro W3" pitchFamily="-84" charset="-128"/>
              </a:rPr>
              <a:t>Η προσαρμογή της παραγωγής στο χρόνο ονομάζεται </a:t>
            </a:r>
            <a:r>
              <a:rPr lang="el-GR" sz="2200" b="1" dirty="0">
                <a:ea typeface="ヒラギノ角ゴ Pro W3" pitchFamily="-84" charset="-128"/>
              </a:rPr>
              <a:t>δυναμική</a:t>
            </a:r>
            <a:r>
              <a:rPr lang="el-GR" sz="2200" dirty="0">
                <a:ea typeface="ヒラギノ角ゴ Pro W3" pitchFamily="-84" charset="-128"/>
              </a:rPr>
              <a:t> προσαρμογής.</a:t>
            </a:r>
          </a:p>
          <a:p>
            <a:pPr>
              <a:spcBef>
                <a:spcPts val="525"/>
              </a:spcBef>
            </a:pPr>
            <a:r>
              <a:rPr lang="el-GR" sz="2200" dirty="0">
                <a:ea typeface="ヒラギノ角ゴ Pro W3" pitchFamily="-84" charset="-128"/>
              </a:rPr>
              <a:t>Ο χρόνος που διαρκεί η προσαρμογή εξαρτάται από το πώς </a:t>
            </a:r>
            <a:r>
              <a:rPr lang="el-GR" sz="2200" dirty="0" smtClean="0">
                <a:ea typeface="ヒラギノ角ゴ Pro W3" pitchFamily="-84" charset="-128"/>
              </a:rPr>
              <a:t/>
            </a:r>
            <a:br>
              <a:rPr lang="el-GR" sz="2200" dirty="0" smtClean="0">
                <a:ea typeface="ヒラギノ角ゴ Pro W3" pitchFamily="-84" charset="-128"/>
              </a:rPr>
            </a:br>
            <a:r>
              <a:rPr lang="el-GR" sz="2200" dirty="0" smtClean="0">
                <a:ea typeface="ヒラギノ角ゴ Pro W3" pitchFamily="-84" charset="-128"/>
              </a:rPr>
              <a:t>και </a:t>
            </a:r>
            <a:r>
              <a:rPr lang="el-GR" sz="2200" dirty="0">
                <a:ea typeface="ヒラギノ角ゴ Pro W3" pitchFamily="-84" charset="-128"/>
              </a:rPr>
              <a:t>πότε οι επιχειρήσεις αναθεωρούν το πρόγραμμα </a:t>
            </a:r>
            <a:r>
              <a:rPr lang="el-GR" sz="2200" dirty="0" smtClean="0">
                <a:ea typeface="ヒラギノ角ゴ Pro W3" pitchFamily="-84" charset="-128"/>
              </a:rPr>
              <a:t/>
            </a:r>
            <a:br>
              <a:rPr lang="el-GR" sz="2200" dirty="0" smtClean="0">
                <a:ea typeface="ヒラギノ角ゴ Pro W3" pitchFamily="-84" charset="-128"/>
              </a:rPr>
            </a:br>
            <a:r>
              <a:rPr lang="el-GR" sz="2200" dirty="0" smtClean="0">
                <a:ea typeface="ヒラギノ角ゴ Pro W3" pitchFamily="-84" charset="-128"/>
              </a:rPr>
              <a:t>παραγωγής </a:t>
            </a:r>
            <a:r>
              <a:rPr lang="el-GR" sz="2200" dirty="0">
                <a:ea typeface="ヒラギノ角ゴ Pro W3" pitchFamily="-84" charset="-128"/>
              </a:rPr>
              <a:t>τους.</a:t>
            </a:r>
            <a:r>
              <a:rPr lang="en-US" sz="2200" dirty="0">
                <a:ea typeface="ヒラギノ角ゴ Pro W3" pitchFamily="-84" charset="-128"/>
              </a:rPr>
              <a:t> </a:t>
            </a:r>
          </a:p>
        </p:txBody>
      </p:sp>
      <p:sp>
        <p:nvSpPr>
          <p:cNvPr id="6" name="Title 1"/>
          <p:cNvSpPr>
            <a:spLocks noGrp="1"/>
          </p:cNvSpPr>
          <p:nvPr>
            <p:ph type="title"/>
          </p:nvPr>
        </p:nvSpPr>
        <p:spPr>
          <a:xfrm>
            <a:off x="457200" y="0"/>
            <a:ext cx="8229600" cy="838200"/>
          </a:xfrm>
        </p:spPr>
        <p:txBody>
          <a:bodyPr wrap="square">
            <a:noAutofit/>
          </a:bodyPr>
          <a:lstStyle/>
          <a:p>
            <a:r>
              <a:rPr lang="en-IN" sz="2800" dirty="0">
                <a:latin typeface="+mj-lt"/>
              </a:rPr>
              <a:t>3.3 </a:t>
            </a:r>
            <a:r>
              <a:rPr lang="el-GR" sz="2800" dirty="0">
                <a:latin typeface="+mj-lt"/>
              </a:rPr>
              <a:t>Ο Ορισμός του Προϊόντος Ισορροπίας</a:t>
            </a:r>
            <a:r>
              <a:rPr lang="en-IN" sz="2800" dirty="0">
                <a:latin typeface="+mj-lt"/>
              </a:rPr>
              <a:t> </a:t>
            </a:r>
            <a:r>
              <a:rPr lang="el-GR" sz="2800" dirty="0" smtClean="0">
                <a:latin typeface="+mj-lt"/>
              </a:rPr>
              <a:t/>
            </a:r>
            <a:br>
              <a:rPr lang="el-GR" sz="2800" dirty="0" smtClean="0">
                <a:latin typeface="+mj-lt"/>
              </a:rPr>
            </a:br>
            <a:r>
              <a:rPr lang="en-IN" sz="2800" dirty="0" smtClean="0">
                <a:latin typeface="+mj-lt"/>
              </a:rPr>
              <a:t>(1</a:t>
            </a:r>
            <a:r>
              <a:rPr lang="el-GR" sz="2800" dirty="0" smtClean="0">
                <a:latin typeface="+mj-lt"/>
              </a:rPr>
              <a:t>1</a:t>
            </a:r>
            <a:r>
              <a:rPr lang="en-IN" sz="2800" dirty="0" smtClean="0">
                <a:latin typeface="+mj-lt"/>
              </a:rPr>
              <a:t> </a:t>
            </a:r>
            <a:r>
              <a:rPr lang="el-GR" sz="2800" dirty="0">
                <a:latin typeface="+mj-lt"/>
              </a:rPr>
              <a:t>από</a:t>
            </a:r>
            <a:r>
              <a:rPr lang="en-IN" sz="2800" dirty="0">
                <a:latin typeface="+mj-lt"/>
              </a:rPr>
              <a:t> 11)</a:t>
            </a:r>
            <a:endParaRPr lang="en-US" sz="2800" dirty="0">
              <a:latin typeface="+mj-lt"/>
            </a:endParaRPr>
          </a:p>
        </p:txBody>
      </p:sp>
    </p:spTree>
    <p:extLst>
      <p:ext uri="{BB962C8B-B14F-4D97-AF65-F5344CB8AC3E}">
        <p14:creationId xmlns="" xmlns:p14="http://schemas.microsoft.com/office/powerpoint/2010/main" val="2325108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872"/>
            <a:ext cx="8229600" cy="1553528"/>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χρεοκοπία της</a:t>
            </a:r>
            <a:r>
              <a:rPr lang="en-IN" sz="2800" dirty="0">
                <a:latin typeface="+mj-lt"/>
              </a:rPr>
              <a:t> Lehman</a:t>
            </a:r>
            <a:r>
              <a:rPr lang="el-GR" sz="2800" dirty="0">
                <a:latin typeface="+mj-lt"/>
              </a:rPr>
              <a:t>, φόβοι για μια νέα μεγάλη ύφεση και μεταβολές στη συνάρτηση κατανάλωσης</a:t>
            </a:r>
            <a:r>
              <a:rPr lang="en-IN" sz="2800" dirty="0">
                <a:latin typeface="+mj-lt"/>
              </a:rPr>
              <a:t> </a:t>
            </a:r>
            <a:r>
              <a:rPr lang="el-GR" sz="2800" dirty="0" smtClean="0">
                <a:latin typeface="+mj-lt"/>
              </a:rPr>
              <a:t/>
            </a:r>
            <a:br>
              <a:rPr lang="el-GR" sz="2800" dirty="0" smtClean="0">
                <a:latin typeface="+mj-lt"/>
              </a:rPr>
            </a:br>
            <a:r>
              <a:rPr lang="en-IN" sz="2400" dirty="0" smtClean="0">
                <a:latin typeface="+mj-lt"/>
              </a:rPr>
              <a:t>(</a:t>
            </a:r>
            <a:r>
              <a:rPr lang="en-IN" sz="2400" dirty="0">
                <a:latin typeface="+mj-lt"/>
              </a:rPr>
              <a:t>1 </a:t>
            </a:r>
            <a:r>
              <a:rPr lang="el-GR" sz="2400" dirty="0">
                <a:latin typeface="+mj-lt"/>
              </a:rPr>
              <a:t>από</a:t>
            </a:r>
            <a:r>
              <a:rPr lang="en-IN" sz="2400" dirty="0">
                <a:latin typeface="+mj-lt"/>
              </a:rPr>
              <a:t> 3)</a:t>
            </a:r>
            <a:endParaRPr lang="en-US" sz="2400" dirty="0">
              <a:latin typeface="+mj-lt"/>
            </a:endParaRPr>
          </a:p>
        </p:txBody>
      </p:sp>
      <p:sp>
        <p:nvSpPr>
          <p:cNvPr id="5" name="Content Placeholder 4"/>
          <p:cNvSpPr>
            <a:spLocks noGrp="1"/>
          </p:cNvSpPr>
          <p:nvPr>
            <p:ph idx="1"/>
          </p:nvPr>
        </p:nvSpPr>
        <p:spPr>
          <a:xfrm>
            <a:off x="457200" y="2022505"/>
            <a:ext cx="8229600" cy="3082895"/>
          </a:xfrm>
        </p:spPr>
        <p:txBody>
          <a:bodyPr>
            <a:noAutofit/>
          </a:bodyPr>
          <a:lstStyle/>
          <a:p>
            <a:pPr>
              <a:spcBef>
                <a:spcPts val="525"/>
              </a:spcBef>
            </a:pPr>
            <a:r>
              <a:rPr lang="el-GR" sz="2200" dirty="0">
                <a:ea typeface="ヒラギノ角ゴ Pro W3" pitchFamily="-84" charset="-128"/>
              </a:rPr>
              <a:t>Όταν οι άνθρωποι αρχίζουν να ανησυχούν για το μέλλον, αποφασίζουν να αποταμιεύουν περισσότερα ακόμα κι αν το τρέχον εισόδημά τους δεν έχει αλλάξει.</a:t>
            </a:r>
          </a:p>
          <a:p>
            <a:pPr>
              <a:spcBef>
                <a:spcPts val="525"/>
              </a:spcBef>
            </a:pPr>
            <a:r>
              <a:rPr lang="el-GR" sz="2200" dirty="0">
                <a:ea typeface="ヒラギノ角ゴ Pro W3" pitchFamily="-84" charset="-128"/>
              </a:rPr>
              <a:t>Οι ειδήσεις σχετικά με τη χρεοκοπία της </a:t>
            </a:r>
            <a:r>
              <a:rPr lang="el-GR" sz="2200" dirty="0" err="1">
                <a:ea typeface="ヒラギノ角ゴ Pro W3" pitchFamily="-84" charset="-128"/>
              </a:rPr>
              <a:t>Lehman</a:t>
            </a:r>
            <a:r>
              <a:rPr lang="el-GR" sz="2200" dirty="0">
                <a:ea typeface="ヒラギノ角ゴ Pro W3" pitchFamily="-84" charset="-128"/>
              </a:rPr>
              <a:t> </a:t>
            </a:r>
            <a:r>
              <a:rPr lang="el-GR" sz="2200" dirty="0" err="1">
                <a:ea typeface="ヒラギノ角ゴ Pro W3" pitchFamily="-84" charset="-128"/>
              </a:rPr>
              <a:t>Brothers</a:t>
            </a:r>
            <a:r>
              <a:rPr lang="el-GR" sz="2200" dirty="0">
                <a:ea typeface="ヒラギノ角ゴ Pro W3" pitchFamily="-84" charset="-128"/>
              </a:rPr>
              <a:t> τον Σεπτέμβριο του 2008 θύμισαν στους ανθρώπους τη Μεγάλη Ύφεση, όπως επιβεβαιώθηκε από τον αριθμό των αναζητήσεων για τη «Μεγάλη Ύφεση» στο </a:t>
            </a:r>
            <a:r>
              <a:rPr lang="el-GR" sz="2200" dirty="0" err="1">
                <a:ea typeface="ヒラギノ角ゴ Pro W3" pitchFamily="-84" charset="-128"/>
              </a:rPr>
              <a:t>Google</a:t>
            </a:r>
            <a:r>
              <a:rPr lang="el-GR" sz="2200" dirty="0">
                <a:ea typeface="ヒラギノ角ゴ Pro W3" pitchFamily="-84" charset="-128"/>
              </a:rPr>
              <a:t>.</a:t>
            </a:r>
          </a:p>
          <a:p>
            <a:pPr>
              <a:spcBef>
                <a:spcPts val="525"/>
              </a:spcBef>
            </a:pPr>
            <a:r>
              <a:rPr lang="el-GR" sz="2200" dirty="0">
                <a:ea typeface="ヒラギノ角ゴ Pro W3" pitchFamily="-84" charset="-128"/>
              </a:rPr>
              <a:t>Η κατανάλωση μειώθηκε, παρόλο που το διαθέσιμο εισόδημα δεν είχε ακόμη αλλάξει.</a:t>
            </a:r>
            <a:endParaRPr lang="en-US" sz="2200" dirty="0">
              <a:ea typeface="ヒラギノ角ゴ Pro W3" pitchFamily="-84" charset="-128"/>
            </a:endParaRPr>
          </a:p>
        </p:txBody>
      </p:sp>
    </p:spTree>
    <p:extLst>
      <p:ext uri="{BB962C8B-B14F-4D97-AF65-F5344CB8AC3E}">
        <p14:creationId xmlns="" xmlns:p14="http://schemas.microsoft.com/office/powerpoint/2010/main" val="1592892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6"/>
            <a:ext cx="8229600" cy="1545733"/>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χρεοκοπία της</a:t>
            </a:r>
            <a:r>
              <a:rPr lang="en-IN" sz="2800" dirty="0">
                <a:latin typeface="+mj-lt"/>
              </a:rPr>
              <a:t> Lehman</a:t>
            </a:r>
            <a:r>
              <a:rPr lang="el-GR" sz="2800" dirty="0">
                <a:latin typeface="+mj-lt"/>
              </a:rPr>
              <a:t>, φόβοι για μια νέα μεγάλη ύφεση και μεταβολές στη συνάρτηση κατανάλωσης</a:t>
            </a:r>
            <a:r>
              <a:rPr lang="en-IN" sz="2800" dirty="0">
                <a:latin typeface="+mj-lt"/>
              </a:rPr>
              <a:t> </a:t>
            </a:r>
            <a:r>
              <a:rPr lang="el-GR" sz="2800" dirty="0" smtClean="0">
                <a:latin typeface="+mj-lt"/>
              </a:rPr>
              <a:t/>
            </a:r>
            <a:br>
              <a:rPr lang="el-GR" sz="2800" dirty="0" smtClean="0">
                <a:latin typeface="+mj-lt"/>
              </a:rPr>
            </a:br>
            <a:r>
              <a:rPr lang="en-IN" sz="2400" dirty="0" smtClean="0">
                <a:latin typeface="+mj-lt"/>
              </a:rPr>
              <a:t>(</a:t>
            </a:r>
            <a:r>
              <a:rPr lang="el-GR" sz="2400" dirty="0">
                <a:latin typeface="+mj-lt"/>
              </a:rPr>
              <a:t>2</a:t>
            </a:r>
            <a:r>
              <a:rPr lang="en-IN" sz="2400" dirty="0">
                <a:latin typeface="+mj-lt"/>
              </a:rPr>
              <a:t> </a:t>
            </a:r>
            <a:r>
              <a:rPr lang="el-GR" sz="2400" dirty="0">
                <a:latin typeface="+mj-lt"/>
              </a:rPr>
              <a:t>από</a:t>
            </a:r>
            <a:r>
              <a:rPr lang="en-IN" sz="2400" dirty="0">
                <a:latin typeface="+mj-lt"/>
              </a:rPr>
              <a:t> 3)</a:t>
            </a:r>
            <a:endParaRPr lang="en-US" sz="2400" dirty="0">
              <a:latin typeface="+mj-lt"/>
            </a:endParaRPr>
          </a:p>
        </p:txBody>
      </p:sp>
      <p:sp>
        <p:nvSpPr>
          <p:cNvPr id="6" name="Content Placeholder 5" descr="A graph plots disposable income, consumption, and consumption of durable goods in the United States, from Q1 2008 to Q3 2009. The horizontal axis represents quarterly periods from Q1 2008 to Q3 2009, and the vertical axis represents index, 2008 Q1 = 1.00, and ranges from 0.88 to 1.04 in increments of 0.02 units. &#10;Consumption gradually falls from (Q1 2008, 1.00) to (Q3 2009, 0.97). &#10;Disposable income rises from (Q1 2008, 1.00) to (Q2 2008, 0.97) then falls to (Q3 2009, 0.99). Consumption of durable goods falls steeply from (Q1 2008, 1.00) to (Q4 2008, 0.89). It stays almost the same until Q2 2009 and then rises to 0.92 in Q3 2009. All values are estimated."/>
          <p:cNvSpPr>
            <a:spLocks noGrp="1"/>
          </p:cNvSpPr>
          <p:nvPr>
            <p:ph idx="1"/>
          </p:nvPr>
        </p:nvSpPr>
        <p:spPr>
          <a:xfrm>
            <a:off x="457200" y="1828800"/>
            <a:ext cx="8229600" cy="762000"/>
          </a:xfrm>
        </p:spPr>
        <p:txBody>
          <a:bodyPr>
            <a:noAutofit/>
          </a:bodyPr>
          <a:lstStyle/>
          <a:p>
            <a:pPr marL="0" indent="0">
              <a:spcBef>
                <a:spcPct val="0"/>
              </a:spcBef>
              <a:buNone/>
            </a:pPr>
            <a:r>
              <a:rPr lang="el-GR" sz="2200" b="1" dirty="0"/>
              <a:t>Σχήμα</a:t>
            </a:r>
            <a:r>
              <a:rPr lang="en-IN" sz="2200" b="1" dirty="0"/>
              <a:t> 1</a:t>
            </a:r>
            <a:r>
              <a:rPr lang="en-IN" sz="2200" dirty="0"/>
              <a:t> </a:t>
            </a:r>
            <a:r>
              <a:rPr lang="el-GR" sz="2200" dirty="0"/>
              <a:t>Διαθέσιμο εισόδημα, κατανάλωση και κατανάλωση διαρκών καταναλωτικών αγαθών στις ΗΠΑ</a:t>
            </a:r>
            <a:r>
              <a:rPr lang="en-IN" sz="2200" dirty="0"/>
              <a:t>, 2008:1 </a:t>
            </a:r>
            <a:r>
              <a:rPr lang="el-GR" sz="2200" dirty="0"/>
              <a:t>έως</a:t>
            </a:r>
            <a:r>
              <a:rPr lang="en-IN" sz="2200" dirty="0"/>
              <a:t> 2009:3</a:t>
            </a:r>
          </a:p>
        </p:txBody>
      </p:sp>
      <p:sp>
        <p:nvSpPr>
          <p:cNvPr id="3" name="Content Placeholder 2"/>
          <p:cNvSpPr>
            <a:spLocks noGrp="1"/>
          </p:cNvSpPr>
          <p:nvPr>
            <p:ph idx="13"/>
          </p:nvPr>
        </p:nvSpPr>
        <p:spPr>
          <a:xfrm>
            <a:off x="457200" y="6019800"/>
            <a:ext cx="8229600" cy="381000"/>
          </a:xfrm>
        </p:spPr>
        <p:txBody>
          <a:bodyPr/>
          <a:lstStyle/>
          <a:p>
            <a:pPr marL="0" indent="0">
              <a:buNone/>
            </a:pPr>
            <a:r>
              <a:rPr lang="el-GR" sz="1200" i="1" dirty="0" smtClean="0"/>
              <a:t>Πηγή</a:t>
            </a:r>
            <a:r>
              <a:rPr lang="en-US" sz="1200" i="1" dirty="0" smtClean="0"/>
              <a:t>: </a:t>
            </a:r>
            <a:r>
              <a:rPr lang="en-US" sz="1200" dirty="0"/>
              <a:t>FRED: DPIC96, PCECC96, PCD</a:t>
            </a:r>
            <a:r>
              <a:rPr lang="en-US" sz="1200" spc="-200" dirty="0"/>
              <a:t>G C </a:t>
            </a:r>
            <a:r>
              <a:rPr lang="en-US" sz="1200" dirty="0"/>
              <a:t>C96. </a:t>
            </a:r>
          </a:p>
        </p:txBody>
      </p:sp>
      <p:pic>
        <p:nvPicPr>
          <p:cNvPr id="5122" name="Picture 2"/>
          <p:cNvPicPr>
            <a:picLocks noChangeAspect="1" noChangeArrowheads="1"/>
          </p:cNvPicPr>
          <p:nvPr/>
        </p:nvPicPr>
        <p:blipFill>
          <a:blip r:embed="rId3" cstate="print"/>
          <a:srcRect/>
          <a:stretch>
            <a:fillRect/>
          </a:stretch>
        </p:blipFill>
        <p:spPr bwMode="auto">
          <a:xfrm>
            <a:off x="1676400" y="2569744"/>
            <a:ext cx="5943600" cy="3297656"/>
          </a:xfrm>
          <a:prstGeom prst="rect">
            <a:avLst/>
          </a:prstGeom>
          <a:noFill/>
          <a:ln w="9525">
            <a:noFill/>
            <a:miter lim="800000"/>
            <a:headEnd/>
            <a:tailEnd/>
          </a:ln>
        </p:spPr>
      </p:pic>
    </p:spTree>
    <p:extLst>
      <p:ext uri="{BB962C8B-B14F-4D97-AF65-F5344CB8AC3E}">
        <p14:creationId xmlns="" xmlns:p14="http://schemas.microsoft.com/office/powerpoint/2010/main" val="4224734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6"/>
            <a:ext cx="8229600" cy="1545733"/>
          </a:xfrm>
        </p:spPr>
        <p:txBody>
          <a:bodyPr wrap="square">
            <a:noAutofit/>
          </a:bodyPr>
          <a:lstStyle/>
          <a:p>
            <a:r>
              <a:rPr lang="el-GR" sz="2800" dirty="0">
                <a:latin typeface="+mj-lt"/>
              </a:rPr>
              <a:t>ΠΛΑΙΣΙΟ ΕΠΙΚΕΝΤΡΩΣΗΣ</a:t>
            </a:r>
            <a:r>
              <a:rPr lang="en-IN" sz="2800" dirty="0">
                <a:latin typeface="+mj-lt"/>
              </a:rPr>
              <a:t>: </a:t>
            </a:r>
            <a:r>
              <a:rPr lang="el-GR" sz="2800" dirty="0">
                <a:latin typeface="+mj-lt"/>
              </a:rPr>
              <a:t>Η χρεοκοπία της</a:t>
            </a:r>
            <a:r>
              <a:rPr lang="en-IN" sz="2800" dirty="0">
                <a:latin typeface="+mj-lt"/>
              </a:rPr>
              <a:t> Lehman</a:t>
            </a:r>
            <a:r>
              <a:rPr lang="el-GR" sz="2800" dirty="0">
                <a:latin typeface="+mj-lt"/>
              </a:rPr>
              <a:t>, φόβοι για μια νέα μεγάλη ύφεση και μεταβολές στη συνάρτηση κατανάλωσης</a:t>
            </a:r>
            <a:r>
              <a:rPr lang="en-IN" sz="2800" dirty="0">
                <a:latin typeface="+mj-lt"/>
              </a:rPr>
              <a:t> </a:t>
            </a:r>
            <a:r>
              <a:rPr lang="el-GR" sz="2800" dirty="0" smtClean="0">
                <a:latin typeface="+mj-lt"/>
              </a:rPr>
              <a:t/>
            </a:r>
            <a:br>
              <a:rPr lang="el-GR" sz="2800" dirty="0" smtClean="0">
                <a:latin typeface="+mj-lt"/>
              </a:rPr>
            </a:br>
            <a:r>
              <a:rPr lang="en-IN" sz="2400" dirty="0" smtClean="0">
                <a:latin typeface="+mj-lt"/>
              </a:rPr>
              <a:t>(</a:t>
            </a:r>
            <a:r>
              <a:rPr lang="el-GR" sz="2400" dirty="0">
                <a:latin typeface="+mj-lt"/>
              </a:rPr>
              <a:t>3</a:t>
            </a:r>
            <a:r>
              <a:rPr lang="en-IN" sz="2400" dirty="0">
                <a:latin typeface="+mj-lt"/>
              </a:rPr>
              <a:t> </a:t>
            </a:r>
            <a:r>
              <a:rPr lang="el-GR" sz="2400" dirty="0">
                <a:latin typeface="+mj-lt"/>
              </a:rPr>
              <a:t>από</a:t>
            </a:r>
            <a:r>
              <a:rPr lang="en-IN" sz="2400" dirty="0">
                <a:latin typeface="+mj-lt"/>
              </a:rPr>
              <a:t> 3)</a:t>
            </a:r>
            <a:endParaRPr lang="en-US" sz="2400" dirty="0">
              <a:latin typeface="+mj-lt"/>
            </a:endParaRPr>
          </a:p>
        </p:txBody>
      </p:sp>
      <p:sp>
        <p:nvSpPr>
          <p:cNvPr id="6" name="Content Placeholder 5"/>
          <p:cNvSpPr>
            <a:spLocks noGrp="1"/>
          </p:cNvSpPr>
          <p:nvPr>
            <p:ph idx="1"/>
          </p:nvPr>
        </p:nvSpPr>
        <p:spPr>
          <a:xfrm>
            <a:off x="457200" y="1901224"/>
            <a:ext cx="8229600" cy="758385"/>
          </a:xfrm>
        </p:spPr>
        <p:txBody>
          <a:bodyPr>
            <a:noAutofit/>
          </a:bodyPr>
          <a:lstStyle/>
          <a:p>
            <a:pPr marL="0" indent="0">
              <a:buFontTx/>
              <a:buNone/>
            </a:pPr>
            <a:r>
              <a:rPr lang="el-GR" sz="2200" b="1" dirty="0">
                <a:ea typeface="ヒラギノ角ゴ Pro W3" pitchFamily="-84" charset="-128"/>
              </a:rPr>
              <a:t>Σχήμα</a:t>
            </a:r>
            <a:r>
              <a:rPr lang="en-US" sz="2200" b="1" dirty="0">
                <a:ea typeface="ヒラギノ角ゴ Pro W3" pitchFamily="-84" charset="-128"/>
              </a:rPr>
              <a:t> 2 </a:t>
            </a:r>
            <a:r>
              <a:rPr lang="el-GR" sz="2200" dirty="0">
                <a:ea typeface="ヒラギノ角ゴ Pro W3" pitchFamily="-84" charset="-128"/>
              </a:rPr>
              <a:t>Αριθμός αναζητήσεων </a:t>
            </a:r>
            <a:r>
              <a:rPr lang="en-US" sz="2200" dirty="0">
                <a:ea typeface="ヒラギノ角ゴ Pro W3" pitchFamily="-84" charset="-128"/>
              </a:rPr>
              <a:t>Google</a:t>
            </a:r>
            <a:r>
              <a:rPr lang="el-GR" sz="2200" dirty="0">
                <a:ea typeface="ヒラギノ角ゴ Pro W3" pitchFamily="-84" charset="-128"/>
              </a:rPr>
              <a:t> για «Μεγάλη Ύφεση»,</a:t>
            </a:r>
            <a:r>
              <a:rPr lang="en-US" sz="2200" dirty="0">
                <a:ea typeface="ヒラギノ角ゴ Pro W3" pitchFamily="-84" charset="-128"/>
              </a:rPr>
              <a:t> </a:t>
            </a:r>
            <a:r>
              <a:rPr lang="el-GR" sz="2200" dirty="0">
                <a:ea typeface="ヒラギノ角ゴ Pro W3" pitchFamily="-84" charset="-128"/>
              </a:rPr>
              <a:t>Ιανουάριος</a:t>
            </a:r>
            <a:r>
              <a:rPr lang="en-US" sz="2200" dirty="0">
                <a:ea typeface="ヒラギノ角ゴ Pro W3" pitchFamily="-84" charset="-128"/>
              </a:rPr>
              <a:t> 2008 </a:t>
            </a:r>
            <a:r>
              <a:rPr lang="el-GR" sz="2200" dirty="0">
                <a:ea typeface="ヒラギノ角ゴ Pro W3" pitchFamily="-84" charset="-128"/>
              </a:rPr>
              <a:t>με Σεπτέμβριο</a:t>
            </a:r>
            <a:r>
              <a:rPr lang="en-US" sz="2200" dirty="0">
                <a:ea typeface="ヒラギノ角ゴ Pro W3" pitchFamily="-84" charset="-128"/>
              </a:rPr>
              <a:t> 2009</a:t>
            </a:r>
          </a:p>
        </p:txBody>
      </p:sp>
      <p:sp>
        <p:nvSpPr>
          <p:cNvPr id="3" name="Content Placeholder 2"/>
          <p:cNvSpPr>
            <a:spLocks noGrp="1"/>
          </p:cNvSpPr>
          <p:nvPr>
            <p:ph idx="13"/>
          </p:nvPr>
        </p:nvSpPr>
        <p:spPr>
          <a:xfrm>
            <a:off x="457200" y="6010747"/>
            <a:ext cx="8229600" cy="304800"/>
          </a:xfrm>
        </p:spPr>
        <p:txBody>
          <a:bodyPr/>
          <a:lstStyle/>
          <a:p>
            <a:pPr marL="0" indent="0">
              <a:buNone/>
            </a:pPr>
            <a:r>
              <a:rPr lang="el-GR" sz="1200" i="1" dirty="0" smtClean="0"/>
              <a:t>Πηγή</a:t>
            </a:r>
            <a:r>
              <a:rPr lang="en-US" sz="1200" i="1" dirty="0" smtClean="0"/>
              <a:t>: </a:t>
            </a:r>
            <a:r>
              <a:rPr lang="en-US" sz="1200" dirty="0"/>
              <a:t>Google Trends, “Great Depression.”</a:t>
            </a:r>
          </a:p>
        </p:txBody>
      </p:sp>
      <p:pic>
        <p:nvPicPr>
          <p:cNvPr id="7170" name="Picture 2"/>
          <p:cNvPicPr>
            <a:picLocks noChangeAspect="1" noChangeArrowheads="1"/>
          </p:cNvPicPr>
          <p:nvPr/>
        </p:nvPicPr>
        <p:blipFill>
          <a:blip r:embed="rId3" cstate="print"/>
          <a:srcRect/>
          <a:stretch>
            <a:fillRect/>
          </a:stretch>
        </p:blipFill>
        <p:spPr bwMode="auto">
          <a:xfrm>
            <a:off x="1371600" y="2667000"/>
            <a:ext cx="6634163" cy="3106297"/>
          </a:xfrm>
          <a:prstGeom prst="rect">
            <a:avLst/>
          </a:prstGeom>
          <a:noFill/>
          <a:ln w="9525">
            <a:noFill/>
            <a:miter lim="800000"/>
            <a:headEnd/>
            <a:tailEnd/>
          </a:ln>
        </p:spPr>
      </p:pic>
    </p:spTree>
    <p:extLst>
      <p:ext uri="{BB962C8B-B14F-4D97-AF65-F5344CB8AC3E}">
        <p14:creationId xmlns="" xmlns:p14="http://schemas.microsoft.com/office/powerpoint/2010/main" val="1028743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33"/>
            <a:ext cx="8229600" cy="1233368"/>
          </a:xfrm>
        </p:spPr>
        <p:txBody>
          <a:bodyPr wrap="square">
            <a:noAutofit/>
          </a:bodyPr>
          <a:lstStyle/>
          <a:p>
            <a:r>
              <a:rPr lang="en-IN" sz="2800" dirty="0">
                <a:latin typeface="+mj-lt"/>
              </a:rPr>
              <a:t>3.4 </a:t>
            </a:r>
            <a:r>
              <a:rPr lang="el-GR" sz="2800" dirty="0">
                <a:latin typeface="+mj-lt"/>
              </a:rPr>
              <a:t>Επένδυση ίση με Αποταμίευση</a:t>
            </a:r>
            <a:r>
              <a:rPr lang="en-IN" sz="2800" dirty="0">
                <a:latin typeface="+mj-lt"/>
              </a:rPr>
              <a:t>: </a:t>
            </a:r>
            <a:r>
              <a:rPr lang="el-GR" sz="2800" dirty="0">
                <a:latin typeface="+mj-lt"/>
              </a:rPr>
              <a:t>Ένας Εναλλακτικός Τρόπος Θεώρησης της Ισορροπίας στην Αγορά Εργασίας </a:t>
            </a:r>
            <a:r>
              <a:rPr lang="en-IN" sz="2800" dirty="0" smtClean="0">
                <a:latin typeface="+mj-lt"/>
              </a:rPr>
              <a:t>(</a:t>
            </a:r>
            <a:r>
              <a:rPr lang="en-IN" sz="2800" dirty="0">
                <a:latin typeface="+mj-lt"/>
              </a:rPr>
              <a:t>1 </a:t>
            </a:r>
            <a:r>
              <a:rPr lang="el-GR" sz="2800" dirty="0">
                <a:latin typeface="+mj-lt"/>
              </a:rPr>
              <a:t>από</a:t>
            </a:r>
            <a:r>
              <a:rPr lang="en-IN" sz="2800" dirty="0">
                <a:latin typeface="+mj-lt"/>
              </a:rPr>
              <a:t> 5)</a:t>
            </a:r>
            <a:endParaRPr lang="en-US" sz="2800" dirty="0">
              <a:latin typeface="+mj-lt"/>
            </a:endParaRPr>
          </a:p>
        </p:txBody>
      </p:sp>
      <p:sp>
        <p:nvSpPr>
          <p:cNvPr id="5" name="Content Placeholder 4"/>
          <p:cNvSpPr>
            <a:spLocks noGrp="1"/>
          </p:cNvSpPr>
          <p:nvPr>
            <p:ph idx="1"/>
          </p:nvPr>
        </p:nvSpPr>
        <p:spPr>
          <a:xfrm>
            <a:off x="457200" y="1676400"/>
            <a:ext cx="8229600" cy="4495800"/>
          </a:xfrm>
        </p:spPr>
        <p:txBody>
          <a:bodyPr>
            <a:noAutofit/>
          </a:bodyPr>
          <a:lstStyle/>
          <a:p>
            <a:pPr>
              <a:spcBef>
                <a:spcPts val="525"/>
              </a:spcBef>
              <a:spcAft>
                <a:spcPts val="600"/>
              </a:spcAft>
              <a:defRPr/>
            </a:pPr>
            <a:r>
              <a:rPr lang="el-GR" sz="2200" dirty="0">
                <a:ea typeface="ヒラギノ角ゴ Pro W3" pitchFamily="-84" charset="-128"/>
              </a:rPr>
              <a:t>Ο </a:t>
            </a:r>
            <a:r>
              <a:rPr lang="el-GR" sz="2200" dirty="0" err="1">
                <a:ea typeface="ヒラギノ角ゴ Pro W3" pitchFamily="-84" charset="-128"/>
              </a:rPr>
              <a:t>John</a:t>
            </a:r>
            <a:r>
              <a:rPr lang="el-GR" sz="2200" dirty="0">
                <a:ea typeface="ヒラギノ角ゴ Pro W3" pitchFamily="-84" charset="-128"/>
              </a:rPr>
              <a:t> </a:t>
            </a:r>
            <a:r>
              <a:rPr lang="el-GR" sz="2200" dirty="0" err="1">
                <a:ea typeface="ヒラギノ角ゴ Pro W3" pitchFamily="-84" charset="-128"/>
              </a:rPr>
              <a:t>Maynard</a:t>
            </a:r>
            <a:r>
              <a:rPr lang="el-GR" sz="2200" dirty="0">
                <a:ea typeface="ヒラギノ角ゴ Pro W3" pitchFamily="-84" charset="-128"/>
              </a:rPr>
              <a:t> </a:t>
            </a:r>
            <a:r>
              <a:rPr lang="el-GR" sz="2200" dirty="0" err="1">
                <a:ea typeface="ヒラギノ角ゴ Pro W3" pitchFamily="-84" charset="-128"/>
              </a:rPr>
              <a:t>Keynes</a:t>
            </a:r>
            <a:r>
              <a:rPr lang="el-GR" sz="2200" dirty="0">
                <a:ea typeface="ヒラギノ角ゴ Pro W3" pitchFamily="-84" charset="-128"/>
              </a:rPr>
              <a:t> ανέπτυξε ένα εναλλακτικό υπόδειγμα που επικεντρώνεται αντίθετα στις επενδύσεις και την αποταμίευση στη Γενική Θεωρία της Απασχόλησης, του Τόκου και του Χρήματος το 1936.</a:t>
            </a:r>
            <a:endParaRPr lang="en-US" sz="2200" dirty="0">
              <a:ea typeface="ヒラギノ角ゴ Pro W3" pitchFamily="-84" charset="-128"/>
            </a:endParaRPr>
          </a:p>
          <a:p>
            <a:pPr>
              <a:spcBef>
                <a:spcPts val="525"/>
              </a:spcBef>
              <a:spcAft>
                <a:spcPts val="600"/>
              </a:spcAft>
              <a:defRPr/>
            </a:pPr>
            <a:r>
              <a:rPr lang="el-GR" sz="2200" b="1" dirty="0">
                <a:ea typeface="ヒラギノ角ゴ Pro W3" pitchFamily="-84" charset="-128"/>
              </a:rPr>
              <a:t>Η Ιδιωτική Επένδυση</a:t>
            </a:r>
            <a:r>
              <a:rPr lang="en-US" sz="2200" b="1" dirty="0">
                <a:ea typeface="ヒラギノ角ゴ Pro W3" pitchFamily="-84" charset="-128"/>
              </a:rPr>
              <a:t> </a:t>
            </a:r>
            <a:r>
              <a:rPr lang="en-US" sz="2200" dirty="0">
                <a:ea typeface="ヒラギノ角ゴ Pro W3" pitchFamily="-84" charset="-128"/>
              </a:rPr>
              <a:t>(</a:t>
            </a:r>
            <a:r>
              <a:rPr lang="en-US" sz="2200" i="1" dirty="0">
                <a:ea typeface="ヒラギノ角ゴ Pro W3" pitchFamily="-84" charset="-128"/>
                <a:cs typeface="Times New Roman" panose="02020603050405020304" pitchFamily="18" charset="0"/>
              </a:rPr>
              <a:t>S</a:t>
            </a:r>
            <a:r>
              <a:rPr lang="en-US" sz="2200" dirty="0">
                <a:ea typeface="ヒラギノ角ゴ Pro W3" pitchFamily="-84" charset="-128"/>
              </a:rPr>
              <a:t>) </a:t>
            </a:r>
            <a:r>
              <a:rPr lang="el-GR" sz="2200" dirty="0" smtClean="0">
                <a:ea typeface="ヒラギノ角ゴ Pro W3" pitchFamily="-84" charset="-128"/>
              </a:rPr>
              <a:t>είναι:</a:t>
            </a:r>
          </a:p>
          <a:p>
            <a:pPr>
              <a:spcBef>
                <a:spcPts val="525"/>
              </a:spcBef>
              <a:spcAft>
                <a:spcPts val="600"/>
              </a:spcAft>
              <a:defRPr/>
            </a:pPr>
            <a:endParaRPr lang="el-GR" sz="2200" dirty="0" smtClean="0">
              <a:ea typeface="ヒラギノ角ゴ Pro W3" pitchFamily="-84" charset="-128"/>
            </a:endParaRPr>
          </a:p>
          <a:p>
            <a:pPr>
              <a:spcBef>
                <a:spcPts val="525"/>
              </a:spcBef>
              <a:spcAft>
                <a:spcPts val="600"/>
              </a:spcAft>
              <a:defRPr/>
            </a:pPr>
            <a:endParaRPr lang="el-GR" sz="2200" dirty="0" smtClean="0">
              <a:ea typeface="ヒラギノ角ゴ Pro W3" pitchFamily="-84" charset="-128"/>
            </a:endParaRPr>
          </a:p>
          <a:p>
            <a:pPr>
              <a:spcBef>
                <a:spcPts val="525"/>
              </a:spcBef>
              <a:spcAft>
                <a:spcPts val="600"/>
              </a:spcAft>
              <a:defRPr/>
            </a:pPr>
            <a:r>
              <a:rPr lang="el-GR" sz="2200" dirty="0" smtClean="0">
                <a:ea typeface="ヒラギノ角ゴ Pro W3" pitchFamily="-84" charset="-128"/>
              </a:rPr>
              <a:t>Εξ ορισμού, η </a:t>
            </a:r>
            <a:r>
              <a:rPr lang="el-GR" sz="2200" b="1" dirty="0" smtClean="0">
                <a:ea typeface="ヒラギノ角ゴ Pro W3" pitchFamily="-84" charset="-128"/>
              </a:rPr>
              <a:t>Δημόσια αποταμίευση</a:t>
            </a:r>
            <a:r>
              <a:rPr lang="el-GR" sz="2200" dirty="0" smtClean="0">
                <a:ea typeface="ヒラギノ角ゴ Pro W3" pitchFamily="-84" charset="-128"/>
              </a:rPr>
              <a:t> = </a:t>
            </a:r>
            <a:r>
              <a:rPr lang="en-US" sz="2200" dirty="0" smtClean="0">
                <a:ea typeface="ヒラギノ角ゴ Pro W3" pitchFamily="-84" charset="-128"/>
              </a:rPr>
              <a:t>T – G </a:t>
            </a:r>
          </a:p>
          <a:p>
            <a:pPr>
              <a:spcBef>
                <a:spcPts val="525"/>
              </a:spcBef>
              <a:spcAft>
                <a:spcPts val="600"/>
              </a:spcAft>
              <a:defRPr/>
            </a:pPr>
            <a:r>
              <a:rPr lang="el-GR" sz="2200" dirty="0" smtClean="0">
                <a:ea typeface="ヒラギノ角ゴ Pro W3" pitchFamily="-84" charset="-128"/>
              </a:rPr>
              <a:t>Δημόσια αποταμίευση</a:t>
            </a:r>
            <a:r>
              <a:rPr lang="en-US" sz="2200" dirty="0" smtClean="0">
                <a:ea typeface="ヒラギノ角ゴ Pro W3" pitchFamily="-84" charset="-128"/>
              </a:rPr>
              <a:t> &gt; 0 </a:t>
            </a:r>
            <a:r>
              <a:rPr lang="el-GR" sz="2200" dirty="0" smtClean="0">
                <a:latin typeface="Arial Unicode MS"/>
                <a:ea typeface="Arial Unicode MS"/>
                <a:cs typeface="Arial Unicode MS"/>
              </a:rPr>
              <a:t>⇔ </a:t>
            </a:r>
            <a:r>
              <a:rPr lang="el-GR" sz="2200" b="1" dirty="0" smtClean="0">
                <a:latin typeface="Arial Unicode MS"/>
                <a:ea typeface="Arial Unicode MS"/>
                <a:cs typeface="Arial Unicode MS"/>
              </a:rPr>
              <a:t>Δημοσιονομικό Πλεόνασμα</a:t>
            </a:r>
          </a:p>
          <a:p>
            <a:pPr>
              <a:spcBef>
                <a:spcPts val="525"/>
              </a:spcBef>
              <a:spcAft>
                <a:spcPts val="600"/>
              </a:spcAft>
              <a:defRPr/>
            </a:pPr>
            <a:r>
              <a:rPr lang="el-GR" sz="2200" dirty="0" smtClean="0">
                <a:ea typeface="ヒラギノ角ゴ Pro W3" pitchFamily="-84" charset="-128"/>
              </a:rPr>
              <a:t>Δημόσια αποταμίευση</a:t>
            </a:r>
            <a:r>
              <a:rPr lang="en-US" sz="2200" dirty="0" smtClean="0">
                <a:ea typeface="ヒラギノ角ゴ Pro W3" pitchFamily="-84" charset="-128"/>
              </a:rPr>
              <a:t> </a:t>
            </a:r>
            <a:r>
              <a:rPr lang="el-GR" sz="2200" dirty="0" smtClean="0">
                <a:ea typeface="ヒラギノ角ゴ Pro W3" pitchFamily="-84" charset="-128"/>
              </a:rPr>
              <a:t>&lt;</a:t>
            </a:r>
            <a:r>
              <a:rPr lang="en-US" sz="2200" dirty="0" smtClean="0">
                <a:ea typeface="ヒラギノ角ゴ Pro W3" pitchFamily="-84" charset="-128"/>
              </a:rPr>
              <a:t> 0 </a:t>
            </a:r>
            <a:r>
              <a:rPr lang="el-GR" sz="2200" dirty="0" smtClean="0">
                <a:latin typeface="Arial Unicode MS"/>
                <a:ea typeface="Arial Unicode MS"/>
                <a:cs typeface="Arial Unicode MS"/>
              </a:rPr>
              <a:t>⇔ </a:t>
            </a:r>
            <a:r>
              <a:rPr lang="el-GR" sz="2200" b="1" dirty="0" smtClean="0">
                <a:latin typeface="Arial Unicode MS"/>
                <a:ea typeface="Arial Unicode MS"/>
                <a:cs typeface="Arial Unicode MS"/>
              </a:rPr>
              <a:t>Δημοσιονομικό Έλλειμμα</a:t>
            </a:r>
            <a:endParaRPr lang="en-US" sz="2200" b="1" dirty="0">
              <a:ea typeface="ヒラギノ角ゴ Pro W3" pitchFamily="-84" charset="-128"/>
            </a:endParaRPr>
          </a:p>
        </p:txBody>
      </p:sp>
      <p:pic>
        <p:nvPicPr>
          <p:cNvPr id="8194" name="Picture 2"/>
          <p:cNvPicPr>
            <a:picLocks noChangeAspect="1" noChangeArrowheads="1"/>
          </p:cNvPicPr>
          <p:nvPr/>
        </p:nvPicPr>
        <p:blipFill>
          <a:blip r:embed="rId3" cstate="print"/>
          <a:srcRect/>
          <a:stretch>
            <a:fillRect/>
          </a:stretch>
        </p:blipFill>
        <p:spPr bwMode="auto">
          <a:xfrm>
            <a:off x="5043488" y="3124200"/>
            <a:ext cx="1952625" cy="447675"/>
          </a:xfrm>
          <a:prstGeom prst="rect">
            <a:avLst/>
          </a:prstGeom>
          <a:noFill/>
          <a:ln w="9525">
            <a:noFill/>
            <a:miter lim="800000"/>
            <a:headEnd/>
            <a:tailEnd/>
          </a:ln>
        </p:spPr>
      </p:pic>
      <p:pic>
        <p:nvPicPr>
          <p:cNvPr id="8195" name="Picture 3"/>
          <p:cNvPicPr>
            <a:picLocks noChangeAspect="1" noChangeArrowheads="1"/>
          </p:cNvPicPr>
          <p:nvPr/>
        </p:nvPicPr>
        <p:blipFill>
          <a:blip r:embed="rId4" cstate="print"/>
          <a:srcRect/>
          <a:stretch>
            <a:fillRect/>
          </a:stretch>
        </p:blipFill>
        <p:spPr bwMode="auto">
          <a:xfrm>
            <a:off x="5048250" y="3548062"/>
            <a:ext cx="2419350" cy="409575"/>
          </a:xfrm>
          <a:prstGeom prst="rect">
            <a:avLst/>
          </a:prstGeom>
          <a:noFill/>
          <a:ln w="9525">
            <a:noFill/>
            <a:miter lim="800000"/>
            <a:headEnd/>
            <a:tailEnd/>
          </a:ln>
        </p:spPr>
      </p:pic>
    </p:spTree>
    <p:extLst>
      <p:ext uri="{BB962C8B-B14F-4D97-AF65-F5344CB8AC3E}">
        <p14:creationId xmlns="" xmlns:p14="http://schemas.microsoft.com/office/powerpoint/2010/main" val="957900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33"/>
            <a:ext cx="8229600" cy="1309567"/>
          </a:xfrm>
        </p:spPr>
        <p:txBody>
          <a:bodyPr wrap="square">
            <a:noAutofit/>
          </a:bodyPr>
          <a:lstStyle/>
          <a:p>
            <a:r>
              <a:rPr lang="en-IN" sz="2800" dirty="0">
                <a:latin typeface="+mj-lt"/>
              </a:rPr>
              <a:t>3.4 </a:t>
            </a:r>
            <a:r>
              <a:rPr lang="el-GR" sz="2800" dirty="0">
                <a:latin typeface="+mj-lt"/>
              </a:rPr>
              <a:t>Επένδυση ίση με Αποταμίευση</a:t>
            </a:r>
            <a:r>
              <a:rPr lang="en-IN" sz="2800" dirty="0">
                <a:latin typeface="+mj-lt"/>
              </a:rPr>
              <a:t>: </a:t>
            </a:r>
            <a:r>
              <a:rPr lang="el-GR" sz="2800" dirty="0">
                <a:latin typeface="+mj-lt"/>
              </a:rPr>
              <a:t>Ένας Εναλλακτικός Τρόπος Θεώρησης της Ισορροπίας στην Αγορά Εργασίας </a:t>
            </a:r>
            <a:r>
              <a:rPr lang="en-IN" sz="2800" dirty="0">
                <a:latin typeface="+mj-lt"/>
              </a:rPr>
              <a:t>(</a:t>
            </a:r>
            <a:r>
              <a:rPr lang="el-GR" sz="2800" dirty="0">
                <a:latin typeface="+mj-lt"/>
              </a:rPr>
              <a:t>2</a:t>
            </a:r>
            <a:r>
              <a:rPr lang="en-IN" sz="2800" dirty="0">
                <a:latin typeface="+mj-lt"/>
              </a:rPr>
              <a:t> </a:t>
            </a:r>
            <a:r>
              <a:rPr lang="el-GR" sz="2800" dirty="0">
                <a:latin typeface="+mj-lt"/>
              </a:rPr>
              <a:t>από</a:t>
            </a:r>
            <a:r>
              <a:rPr lang="en-IN" sz="2800" dirty="0">
                <a:latin typeface="+mj-lt"/>
              </a:rPr>
              <a:t> 5) </a:t>
            </a:r>
            <a:endParaRPr lang="en-US" sz="2800" dirty="0">
              <a:latin typeface="+mj-lt"/>
            </a:endParaRPr>
          </a:p>
        </p:txBody>
      </p:sp>
      <p:sp>
        <p:nvSpPr>
          <p:cNvPr id="5" name="Content Placeholder 4"/>
          <p:cNvSpPr>
            <a:spLocks noGrp="1"/>
          </p:cNvSpPr>
          <p:nvPr>
            <p:ph idx="1"/>
          </p:nvPr>
        </p:nvSpPr>
        <p:spPr>
          <a:xfrm>
            <a:off x="457200" y="1600200"/>
            <a:ext cx="8229600" cy="369332"/>
          </a:xfrm>
        </p:spPr>
        <p:txBody>
          <a:bodyPr>
            <a:noAutofit/>
          </a:bodyPr>
          <a:lstStyle/>
          <a:p>
            <a:pPr>
              <a:spcBef>
                <a:spcPts val="525"/>
              </a:spcBef>
              <a:spcAft>
                <a:spcPts val="600"/>
              </a:spcAft>
              <a:defRPr/>
            </a:pPr>
            <a:r>
              <a:rPr lang="el-GR" sz="2200" dirty="0">
                <a:ea typeface="ヒラギノ角ゴ Pro W3" pitchFamily="-84" charset="-128"/>
              </a:rPr>
              <a:t>Σε ισορροπία</a:t>
            </a:r>
            <a:r>
              <a:rPr lang="en-US" sz="2200" dirty="0" smtClean="0">
                <a:ea typeface="ヒラギノ角ゴ Pro W3" pitchFamily="-84" charset="-128"/>
              </a:rPr>
              <a:t>:</a:t>
            </a:r>
            <a:r>
              <a:rPr lang="el-GR" sz="2200" dirty="0" smtClean="0">
                <a:ea typeface="ヒラギノ角ゴ Pro W3" pitchFamily="-84" charset="-128"/>
              </a:rPr>
              <a:t>	</a:t>
            </a:r>
            <a:r>
              <a:rPr lang="en-US" sz="2200" i="1" dirty="0" smtClean="0">
                <a:ea typeface="ヒラギノ角ゴ Pro W3" pitchFamily="-84" charset="-128"/>
              </a:rPr>
              <a:t>Y = C + I + G</a:t>
            </a:r>
            <a:endParaRPr lang="en-US" sz="2200" i="1" dirty="0">
              <a:ea typeface="ヒラギノ角ゴ Pro W3" pitchFamily="-84" charset="-128"/>
            </a:endParaRPr>
          </a:p>
        </p:txBody>
      </p:sp>
      <p:sp>
        <p:nvSpPr>
          <p:cNvPr id="6" name="Content Placeholder 5"/>
          <p:cNvSpPr>
            <a:spLocks noGrp="1"/>
          </p:cNvSpPr>
          <p:nvPr>
            <p:ph idx="13"/>
          </p:nvPr>
        </p:nvSpPr>
        <p:spPr>
          <a:xfrm>
            <a:off x="457200" y="2066925"/>
            <a:ext cx="8229600" cy="1277408"/>
          </a:xfrm>
        </p:spPr>
        <p:txBody>
          <a:bodyPr>
            <a:noAutofit/>
          </a:bodyPr>
          <a:lstStyle/>
          <a:p>
            <a:pPr>
              <a:spcBef>
                <a:spcPts val="525"/>
              </a:spcBef>
              <a:spcAft>
                <a:spcPts val="600"/>
              </a:spcAft>
              <a:defRPr/>
            </a:pPr>
            <a:r>
              <a:rPr lang="el-GR" sz="2200" dirty="0">
                <a:ea typeface="ヒラギノ角ゴ Pro W3" pitchFamily="-84" charset="-128"/>
              </a:rPr>
              <a:t>Αφαιρούμε το</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T</a:t>
            </a:r>
            <a:r>
              <a:rPr lang="en-US" sz="2200" dirty="0">
                <a:ea typeface="ヒラギノ角ゴ Pro W3" pitchFamily="-84" charset="-128"/>
              </a:rPr>
              <a:t> </a:t>
            </a:r>
            <a:r>
              <a:rPr lang="el-GR" sz="2200" dirty="0">
                <a:ea typeface="ヒラギノ角ゴ Pro W3" pitchFamily="-84" charset="-128"/>
              </a:rPr>
              <a:t>από τα δυο μέρη και μεταφέρουμε το</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C</a:t>
            </a:r>
            <a:r>
              <a:rPr lang="en-US" sz="2200" dirty="0">
                <a:ea typeface="ヒラギノ角ゴ Pro W3" pitchFamily="-84" charset="-128"/>
              </a:rPr>
              <a:t> </a:t>
            </a:r>
            <a:r>
              <a:rPr lang="el-GR" sz="2200" dirty="0">
                <a:ea typeface="ヒラギノ角ゴ Pro W3" pitchFamily="-84" charset="-128"/>
              </a:rPr>
              <a:t>στο αριστερό μέρος</a:t>
            </a:r>
            <a:r>
              <a:rPr lang="en-US" sz="2200" dirty="0" smtClean="0">
                <a:ea typeface="ヒラギノ角ゴ Pro W3" pitchFamily="-84" charset="-128"/>
              </a:rPr>
              <a:t>:	</a:t>
            </a:r>
          </a:p>
          <a:p>
            <a:pPr>
              <a:spcBef>
                <a:spcPts val="525"/>
              </a:spcBef>
              <a:spcAft>
                <a:spcPts val="600"/>
              </a:spcAft>
              <a:buNone/>
              <a:defRPr/>
            </a:pPr>
            <a:r>
              <a:rPr lang="en-US" sz="2200" dirty="0" smtClean="0">
                <a:ea typeface="ヒラギノ角ゴ Pro W3" pitchFamily="-84" charset="-128"/>
              </a:rPr>
              <a:t>				</a:t>
            </a:r>
            <a:r>
              <a:rPr lang="en-US" sz="2200" i="1" dirty="0" smtClean="0">
                <a:ea typeface="ヒラギノ角ゴ Pro W3" pitchFamily="-84" charset="-128"/>
              </a:rPr>
              <a:t>Y – T – C = I + G – T</a:t>
            </a:r>
            <a:r>
              <a:rPr lang="en-US" sz="2200" dirty="0" smtClean="0">
                <a:ea typeface="ヒラギノ角ゴ Pro W3" pitchFamily="-84" charset="-128"/>
              </a:rPr>
              <a:t> </a:t>
            </a:r>
            <a:endParaRPr lang="en-US" sz="2200" dirty="0">
              <a:ea typeface="ヒラギノ角ゴ Pro W3" pitchFamily="-84" charset="-128"/>
            </a:endParaRPr>
          </a:p>
        </p:txBody>
      </p:sp>
      <p:sp>
        <p:nvSpPr>
          <p:cNvPr id="4" name="Content Placeholder 3"/>
          <p:cNvSpPr>
            <a:spLocks noGrp="1"/>
          </p:cNvSpPr>
          <p:nvPr>
            <p:ph idx="14"/>
          </p:nvPr>
        </p:nvSpPr>
        <p:spPr>
          <a:xfrm>
            <a:off x="457200" y="3475567"/>
            <a:ext cx="8229600" cy="935566"/>
          </a:xfrm>
        </p:spPr>
        <p:txBody>
          <a:bodyPr>
            <a:noAutofit/>
          </a:bodyPr>
          <a:lstStyle/>
          <a:p>
            <a:r>
              <a:rPr lang="el-GR" sz="2200" dirty="0">
                <a:ea typeface="ヒラギノ角ゴ Pro W3" pitchFamily="-84" charset="-128"/>
              </a:rPr>
              <a:t>Το αριστερό μέρος της εξίσωσης είναι </a:t>
            </a:r>
            <a:r>
              <a:rPr lang="el-GR" sz="2200" dirty="0" smtClean="0">
                <a:ea typeface="ヒラギノ角ゴ Pro W3" pitchFamily="-84" charset="-128"/>
              </a:rPr>
              <a:t>ίσο με </a:t>
            </a:r>
            <a:r>
              <a:rPr lang="en-US" sz="2200" i="1" dirty="0" smtClean="0">
                <a:ea typeface="ヒラギノ角ゴ Pro W3" pitchFamily="-84" charset="-128"/>
                <a:cs typeface="Times New Roman" panose="02020603050405020304" pitchFamily="18" charset="0"/>
              </a:rPr>
              <a:t>S</a:t>
            </a:r>
            <a:r>
              <a:rPr lang="en-US" sz="2200" dirty="0">
                <a:ea typeface="ヒラギノ角ゴ Pro W3" pitchFamily="-84" charset="-128"/>
              </a:rPr>
              <a:t>, </a:t>
            </a:r>
            <a:r>
              <a:rPr lang="el-GR" sz="2200" dirty="0" smtClean="0">
                <a:ea typeface="ヒラギノ角ゴ Pro W3" pitchFamily="-84" charset="-128"/>
              </a:rPr>
              <a:t>έτσι:</a:t>
            </a:r>
          </a:p>
          <a:p>
            <a:pPr>
              <a:buNone/>
            </a:pPr>
            <a:r>
              <a:rPr lang="el-GR" sz="2200" dirty="0" smtClean="0">
                <a:ea typeface="ヒラギノ角ゴ Pro W3" pitchFamily="-84" charset="-128"/>
              </a:rPr>
              <a:t>				</a:t>
            </a:r>
            <a:r>
              <a:rPr lang="en-US" sz="2200" i="1" dirty="0" smtClean="0">
                <a:ea typeface="ヒラギノ角ゴ Pro W3" pitchFamily="-84" charset="-128"/>
              </a:rPr>
              <a:t>S = I + G – T</a:t>
            </a:r>
            <a:endParaRPr lang="en-US" sz="2200" dirty="0">
              <a:ea typeface="ヒラギノ角ゴ Pro W3" pitchFamily="-84" charset="-128"/>
            </a:endParaRPr>
          </a:p>
        </p:txBody>
      </p:sp>
      <p:sp>
        <p:nvSpPr>
          <p:cNvPr id="7" name="Content Placeholder 6"/>
          <p:cNvSpPr>
            <a:spLocks noGrp="1"/>
          </p:cNvSpPr>
          <p:nvPr>
            <p:ph idx="15"/>
          </p:nvPr>
        </p:nvSpPr>
        <p:spPr>
          <a:xfrm>
            <a:off x="457200" y="4650217"/>
            <a:ext cx="8229600" cy="370516"/>
          </a:xfrm>
        </p:spPr>
        <p:txBody>
          <a:bodyPr>
            <a:noAutofit/>
          </a:bodyPr>
          <a:lstStyle/>
          <a:p>
            <a:r>
              <a:rPr lang="el-GR" sz="2200" dirty="0" smtClean="0">
                <a:ea typeface="ヒラギノ角ゴ Pro W3" pitchFamily="-84" charset="-128"/>
              </a:rPr>
              <a:t>Ή αντίστοιχα</a:t>
            </a:r>
            <a:r>
              <a:rPr lang="en-US" sz="2200" dirty="0" smtClean="0">
                <a:ea typeface="ヒラギノ角ゴ Pro W3" pitchFamily="-84" charset="-128"/>
              </a:rPr>
              <a:t>:	</a:t>
            </a:r>
            <a:r>
              <a:rPr lang="en-US" sz="2200" i="1" dirty="0" smtClean="0">
                <a:ea typeface="ヒラギノ角ゴ Pro W3" pitchFamily="-84" charset="-128"/>
              </a:rPr>
              <a:t>I = S + (T – G)</a:t>
            </a:r>
            <a:endParaRPr lang="en-US" sz="2200" dirty="0" smtClean="0">
              <a:ea typeface="ヒラギノ角ゴ Pro W3" pitchFamily="-84" charset="-128"/>
            </a:endParaRPr>
          </a:p>
          <a:p>
            <a:endParaRPr lang="en-US" sz="2200" dirty="0">
              <a:ea typeface="ヒラギノ角ゴ Pro W3" pitchFamily="-84" charset="-128"/>
            </a:endParaRPr>
          </a:p>
        </p:txBody>
      </p:sp>
      <p:sp>
        <p:nvSpPr>
          <p:cNvPr id="8" name="Content Placeholder 7"/>
          <p:cNvSpPr>
            <a:spLocks noGrp="1"/>
          </p:cNvSpPr>
          <p:nvPr>
            <p:ph idx="16"/>
          </p:nvPr>
        </p:nvSpPr>
        <p:spPr>
          <a:xfrm>
            <a:off x="457200" y="5257800"/>
            <a:ext cx="8229600" cy="843262"/>
          </a:xfrm>
        </p:spPr>
        <p:txBody>
          <a:bodyPr>
            <a:noAutofit/>
          </a:bodyPr>
          <a:lstStyle/>
          <a:p>
            <a:r>
              <a:rPr lang="el-GR" sz="2200" dirty="0">
                <a:ea typeface="ヒラギノ角ゴ Pro W3" pitchFamily="-84" charset="-128"/>
              </a:rPr>
              <a:t>Αυτή είναι η </a:t>
            </a:r>
            <a:r>
              <a:rPr lang="el-GR" sz="2200" b="1" dirty="0">
                <a:ea typeface="ヒラギノ角ゴ Pro W3" pitchFamily="-84" charset="-128"/>
              </a:rPr>
              <a:t>σχέση</a:t>
            </a:r>
            <a:r>
              <a:rPr lang="en-US" sz="2200" dirty="0">
                <a:ea typeface="ヒラギノ角ゴ Pro W3" pitchFamily="-84" charset="-128"/>
              </a:rPr>
              <a:t> </a:t>
            </a:r>
            <a:r>
              <a:rPr lang="en-US" sz="2200" b="1" i="1" kern="0" spc="-350" dirty="0">
                <a:ea typeface="ヒラギノ角ゴ Pro W3" pitchFamily="-84" charset="-128"/>
              </a:rPr>
              <a:t>I </a:t>
            </a:r>
            <a:r>
              <a:rPr lang="en-US" sz="2200" b="1" i="1" dirty="0">
                <a:ea typeface="ヒラギノ角ゴ Pro W3" pitchFamily="-84" charset="-128"/>
              </a:rPr>
              <a:t>S</a:t>
            </a:r>
            <a:r>
              <a:rPr lang="en-US" sz="2200" dirty="0">
                <a:ea typeface="ヒラギノ角ゴ Pro W3" pitchFamily="-84" charset="-128"/>
              </a:rPr>
              <a:t>, </a:t>
            </a:r>
            <a:r>
              <a:rPr lang="el-GR" sz="2200" dirty="0">
                <a:ea typeface="ヒラギノ角ゴ Pro W3" pitchFamily="-84" charset="-128"/>
              </a:rPr>
              <a:t>που υποδηλώνει ότι </a:t>
            </a:r>
            <a:r>
              <a:rPr lang="el-GR" sz="2200" dirty="0" smtClean="0">
                <a:ea typeface="ヒラギノ角ゴ Pro W3" pitchFamily="-84" charset="-128"/>
              </a:rPr>
              <a:t/>
            </a:r>
            <a:br>
              <a:rPr lang="el-GR" sz="2200" dirty="0" smtClean="0">
                <a:ea typeface="ヒラギノ角ゴ Pro W3" pitchFamily="-84" charset="-128"/>
              </a:rPr>
            </a:br>
            <a:r>
              <a:rPr lang="el-GR" sz="2200" dirty="0" smtClean="0">
                <a:ea typeface="ヒラギノ角ゴ Pro W3" pitchFamily="-84" charset="-128"/>
              </a:rPr>
              <a:t>«Επένδυση </a:t>
            </a:r>
            <a:r>
              <a:rPr lang="el-GR" sz="2200" dirty="0">
                <a:ea typeface="ヒラギノ角ゴ Pro W3" pitchFamily="-84" charset="-128"/>
              </a:rPr>
              <a:t>ίσον Αποταμίευση»</a:t>
            </a:r>
            <a:r>
              <a:rPr lang="en-US" sz="2200" dirty="0">
                <a:ea typeface="ヒラギノ角ゴ Pro W3" pitchFamily="-84" charset="-128"/>
              </a:rPr>
              <a:t>.</a:t>
            </a:r>
          </a:p>
        </p:txBody>
      </p:sp>
    </p:spTree>
    <p:extLst>
      <p:ext uri="{BB962C8B-B14F-4D97-AF65-F5344CB8AC3E}">
        <p14:creationId xmlns="" xmlns:p14="http://schemas.microsoft.com/office/powerpoint/2010/main" val="938561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l-GR" sz="2800" dirty="0">
                <a:latin typeface="+mj-lt"/>
              </a:rPr>
              <a:t>Η Αγορά Αγαθών</a:t>
            </a:r>
            <a:endParaRPr lang="en-US" sz="2800" dirty="0">
              <a:latin typeface="+mj-lt"/>
            </a:endParaRPr>
          </a:p>
        </p:txBody>
      </p:sp>
      <p:sp>
        <p:nvSpPr>
          <p:cNvPr id="3" name="Content Placeholder 2"/>
          <p:cNvSpPr>
            <a:spLocks noGrp="1"/>
          </p:cNvSpPr>
          <p:nvPr>
            <p:ph idx="1"/>
          </p:nvPr>
        </p:nvSpPr>
        <p:spPr>
          <a:xfrm>
            <a:off x="457200" y="1157913"/>
            <a:ext cx="8229600" cy="3185487"/>
          </a:xfrm>
        </p:spPr>
        <p:txBody>
          <a:bodyPr wrap="square">
            <a:noAutofit/>
          </a:bodyPr>
          <a:lstStyle/>
          <a:p>
            <a:pPr>
              <a:spcBef>
                <a:spcPts val="525"/>
              </a:spcBef>
            </a:pPr>
            <a:r>
              <a:rPr lang="el-GR" sz="2200" dirty="0">
                <a:ea typeface="ヒラギノ角ゴ Pro W3" pitchFamily="-84" charset="-128"/>
              </a:rPr>
              <a:t>Όταν οι οικονομολόγοι σκέφτονται τις ετήσιες μεταβολές της οικονομικής δραστηριότητας, εστιάζουν στις αλληλεπιδράσεις μεταξύ ζήτησης, προϊόντος και εισοδήματος:</a:t>
            </a:r>
            <a:endParaRPr lang="en-US" sz="2200" dirty="0">
              <a:ea typeface="ヒラギノ角ゴ Pro W3" pitchFamily="-84" charset="-128"/>
            </a:endParaRPr>
          </a:p>
          <a:p>
            <a:pPr lvl="1"/>
            <a:r>
              <a:rPr lang="el-GR" sz="2200" dirty="0">
                <a:ea typeface="ヒラギノ角ゴ Pro W3" pitchFamily="-84" charset="-128"/>
              </a:rPr>
              <a:t>Οι μεταβολές στη ζήτηση για αγαθά οδηγούν σε μεταβολές του προϊόντος.</a:t>
            </a:r>
          </a:p>
          <a:p>
            <a:pPr lvl="1"/>
            <a:r>
              <a:rPr lang="el-GR" sz="2200" dirty="0">
                <a:ea typeface="ヒラギノ角ゴ Pro W3" pitchFamily="-84" charset="-128"/>
              </a:rPr>
              <a:t>Οι μεταβολές του προϊόντος οδηγούν σε μεταβολές του εισοδήματος</a:t>
            </a:r>
          </a:p>
          <a:p>
            <a:pPr lvl="1"/>
            <a:r>
              <a:rPr lang="el-GR" sz="2200" dirty="0">
                <a:ea typeface="ヒラギノ角ゴ Pro W3" pitchFamily="-84" charset="-128"/>
              </a:rPr>
              <a:t>Οι μεταβολές του εισοδήματος οδηγούν σε μεταβολές της ζήτησης για αγαθά.</a:t>
            </a:r>
            <a:r>
              <a:rPr lang="en-US" sz="2200" dirty="0">
                <a:ea typeface="ヒラギノ角ゴ Pro W3" pitchFamily="-84" charset="-128"/>
              </a:rPr>
              <a:t> </a:t>
            </a:r>
          </a:p>
        </p:txBody>
      </p:sp>
    </p:spTree>
    <p:extLst>
      <p:ext uri="{BB962C8B-B14F-4D97-AF65-F5344CB8AC3E}">
        <p14:creationId xmlns="" xmlns:p14="http://schemas.microsoft.com/office/powerpoint/2010/main" val="1177666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269"/>
            <a:ext cx="8229600" cy="1236131"/>
          </a:xfrm>
        </p:spPr>
        <p:txBody>
          <a:bodyPr wrap="square">
            <a:noAutofit/>
          </a:bodyPr>
          <a:lstStyle/>
          <a:p>
            <a:r>
              <a:rPr lang="en-IN" sz="2800" dirty="0">
                <a:latin typeface="+mj-lt"/>
              </a:rPr>
              <a:t>3.4 </a:t>
            </a:r>
            <a:r>
              <a:rPr lang="el-GR" sz="2800" dirty="0">
                <a:latin typeface="+mj-lt"/>
              </a:rPr>
              <a:t>Επένδυση ίση με Αποταμίευση</a:t>
            </a:r>
            <a:r>
              <a:rPr lang="en-IN" sz="2800" dirty="0">
                <a:latin typeface="+mj-lt"/>
              </a:rPr>
              <a:t>: </a:t>
            </a:r>
            <a:r>
              <a:rPr lang="el-GR" sz="2800" dirty="0">
                <a:latin typeface="+mj-lt"/>
              </a:rPr>
              <a:t>Ένας Εναλλακτικός Τρόπος Θεώρησης της Ισορροπίας στην Αγορά Εργασίας </a:t>
            </a:r>
            <a:r>
              <a:rPr lang="en-IN" sz="2800" dirty="0">
                <a:latin typeface="+mj-lt"/>
              </a:rPr>
              <a:t>(</a:t>
            </a:r>
            <a:r>
              <a:rPr lang="el-GR" sz="2800" dirty="0">
                <a:latin typeface="+mj-lt"/>
              </a:rPr>
              <a:t>3</a:t>
            </a:r>
            <a:r>
              <a:rPr lang="en-IN" sz="2800" dirty="0">
                <a:latin typeface="+mj-lt"/>
              </a:rPr>
              <a:t> </a:t>
            </a:r>
            <a:r>
              <a:rPr lang="el-GR" sz="2800" dirty="0">
                <a:latin typeface="+mj-lt"/>
              </a:rPr>
              <a:t>από</a:t>
            </a:r>
            <a:r>
              <a:rPr lang="en-IN" sz="2800" dirty="0">
                <a:latin typeface="+mj-lt"/>
              </a:rPr>
              <a:t> 5) </a:t>
            </a:r>
            <a:endParaRPr lang="en-US" sz="2800" dirty="0">
              <a:latin typeface="+mj-lt"/>
            </a:endParaRPr>
          </a:p>
        </p:txBody>
      </p:sp>
      <p:sp>
        <p:nvSpPr>
          <p:cNvPr id="5" name="Content Placeholder 4"/>
          <p:cNvSpPr>
            <a:spLocks noGrp="1"/>
          </p:cNvSpPr>
          <p:nvPr>
            <p:ph idx="1"/>
          </p:nvPr>
        </p:nvSpPr>
        <p:spPr>
          <a:xfrm>
            <a:off x="457200" y="1981203"/>
            <a:ext cx="8229600" cy="762000"/>
          </a:xfrm>
        </p:spPr>
        <p:txBody>
          <a:bodyPr>
            <a:noAutofit/>
          </a:bodyPr>
          <a:lstStyle/>
          <a:p>
            <a:pPr>
              <a:spcBef>
                <a:spcPts val="525"/>
              </a:spcBef>
              <a:spcAft>
                <a:spcPts val="600"/>
              </a:spcAft>
              <a:defRPr/>
            </a:pPr>
            <a:r>
              <a:rPr lang="el-GR" sz="2200" dirty="0">
                <a:ea typeface="ヒラギノ角ゴ Pro W3" pitchFamily="-84" charset="-128"/>
              </a:rPr>
              <a:t>Δυο ισοδύναμοι τρόποι για να δηλώσουμε τη συνθήκη ισορροπίας στην αγορά αγαθών</a:t>
            </a:r>
            <a:r>
              <a:rPr lang="en-US" sz="2200" dirty="0">
                <a:ea typeface="ヒラギノ角ゴ Pro W3" pitchFamily="-84" charset="-128"/>
              </a:rPr>
              <a:t>:</a:t>
            </a:r>
          </a:p>
        </p:txBody>
      </p:sp>
      <p:sp>
        <p:nvSpPr>
          <p:cNvPr id="3" name="Content Placeholder 2"/>
          <p:cNvSpPr>
            <a:spLocks noGrp="1"/>
          </p:cNvSpPr>
          <p:nvPr>
            <p:ph idx="13"/>
          </p:nvPr>
        </p:nvSpPr>
        <p:spPr>
          <a:xfrm>
            <a:off x="448733" y="3124200"/>
            <a:ext cx="8229600" cy="990600"/>
          </a:xfrm>
        </p:spPr>
        <p:txBody>
          <a:bodyPr/>
          <a:lstStyle/>
          <a:p>
            <a:pPr marL="0" indent="0" algn="ctr">
              <a:spcBef>
                <a:spcPts val="525"/>
              </a:spcBef>
              <a:spcAft>
                <a:spcPts val="600"/>
              </a:spcAft>
              <a:buFontTx/>
              <a:buNone/>
              <a:defRPr/>
            </a:pPr>
            <a:r>
              <a:rPr lang="el-GR" sz="2200" dirty="0">
                <a:ea typeface="ヒラギノ角ゴ Pro W3" pitchFamily="-84" charset="-128"/>
              </a:rPr>
              <a:t>Παραγωγή</a:t>
            </a:r>
            <a:r>
              <a:rPr lang="en-US" sz="2200" dirty="0">
                <a:ea typeface="ヒラギノ角ゴ Pro W3" pitchFamily="-84" charset="-128"/>
              </a:rPr>
              <a:t> = </a:t>
            </a:r>
            <a:r>
              <a:rPr lang="el-GR" sz="2200" dirty="0">
                <a:ea typeface="ヒラギノ角ゴ Pro W3" pitchFamily="-84" charset="-128"/>
              </a:rPr>
              <a:t>Ζήτηση</a:t>
            </a:r>
            <a:endParaRPr lang="en-US" sz="2200" dirty="0">
              <a:ea typeface="ヒラギノ角ゴ Pro W3" pitchFamily="-84" charset="-128"/>
            </a:endParaRPr>
          </a:p>
          <a:p>
            <a:pPr marL="0" indent="0" algn="ctr">
              <a:spcBef>
                <a:spcPts val="525"/>
              </a:spcBef>
              <a:spcAft>
                <a:spcPts val="600"/>
              </a:spcAft>
              <a:buFontTx/>
              <a:buNone/>
              <a:defRPr/>
            </a:pPr>
            <a:r>
              <a:rPr lang="el-GR" sz="2200" dirty="0">
                <a:ea typeface="ヒラギノ角ゴ Pro W3" pitchFamily="-84" charset="-128"/>
              </a:rPr>
              <a:t>Επένδυση</a:t>
            </a:r>
            <a:r>
              <a:rPr lang="en-US" sz="2200" dirty="0">
                <a:ea typeface="ヒラギノ角ゴ Pro W3" pitchFamily="-84" charset="-128"/>
              </a:rPr>
              <a:t> = </a:t>
            </a:r>
            <a:r>
              <a:rPr lang="el-GR" sz="2200" dirty="0">
                <a:ea typeface="ヒラギノ角ゴ Pro W3" pitchFamily="-84" charset="-128"/>
              </a:rPr>
              <a:t>Αποταμίευση</a:t>
            </a:r>
            <a:endParaRPr lang="en-US" sz="2200" dirty="0">
              <a:ea typeface="ヒラギノ角ゴ Pro W3" pitchFamily="-84" charset="-128"/>
            </a:endParaRPr>
          </a:p>
        </p:txBody>
      </p:sp>
    </p:spTree>
    <p:extLst>
      <p:ext uri="{BB962C8B-B14F-4D97-AF65-F5344CB8AC3E}">
        <p14:creationId xmlns="" xmlns:p14="http://schemas.microsoft.com/office/powerpoint/2010/main" val="36122833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33"/>
            <a:ext cx="8229600" cy="1309567"/>
          </a:xfrm>
        </p:spPr>
        <p:txBody>
          <a:bodyPr wrap="square">
            <a:noAutofit/>
          </a:bodyPr>
          <a:lstStyle/>
          <a:p>
            <a:r>
              <a:rPr lang="en-IN" sz="2800" dirty="0">
                <a:latin typeface="+mj-lt"/>
              </a:rPr>
              <a:t>3.4 </a:t>
            </a:r>
            <a:r>
              <a:rPr lang="el-GR" sz="2800" dirty="0">
                <a:latin typeface="+mj-lt"/>
              </a:rPr>
              <a:t>Επένδυση ίση με Αποταμίευση</a:t>
            </a:r>
            <a:r>
              <a:rPr lang="en-IN" sz="2800" dirty="0">
                <a:latin typeface="+mj-lt"/>
              </a:rPr>
              <a:t>: </a:t>
            </a:r>
            <a:r>
              <a:rPr lang="el-GR" sz="2800" dirty="0">
                <a:latin typeface="+mj-lt"/>
              </a:rPr>
              <a:t>Ένας Εναλλακτικός Τρόπος Θεώρησης της Ισορροπίας στην Αγορά Εργασίας </a:t>
            </a:r>
            <a:r>
              <a:rPr lang="en-IN" sz="2800" dirty="0">
                <a:latin typeface="+mj-lt"/>
              </a:rPr>
              <a:t>(</a:t>
            </a:r>
            <a:r>
              <a:rPr lang="el-GR" sz="2800" dirty="0">
                <a:latin typeface="+mj-lt"/>
              </a:rPr>
              <a:t>4</a:t>
            </a:r>
            <a:r>
              <a:rPr lang="en-IN" sz="2800" dirty="0">
                <a:latin typeface="+mj-lt"/>
              </a:rPr>
              <a:t> </a:t>
            </a:r>
            <a:r>
              <a:rPr lang="el-GR" sz="2800" dirty="0">
                <a:latin typeface="+mj-lt"/>
              </a:rPr>
              <a:t>από</a:t>
            </a:r>
            <a:r>
              <a:rPr lang="en-IN" sz="2800" dirty="0">
                <a:latin typeface="+mj-lt"/>
              </a:rPr>
              <a:t> 5) </a:t>
            </a:r>
            <a:endParaRPr lang="en-US" sz="2800" dirty="0">
              <a:latin typeface="+mj-lt"/>
            </a:endParaRPr>
          </a:p>
        </p:txBody>
      </p:sp>
      <p:sp>
        <p:nvSpPr>
          <p:cNvPr id="5" name="Content Placeholder 4"/>
          <p:cNvSpPr>
            <a:spLocks noGrp="1"/>
          </p:cNvSpPr>
          <p:nvPr>
            <p:ph idx="1"/>
          </p:nvPr>
        </p:nvSpPr>
        <p:spPr>
          <a:xfrm>
            <a:off x="457200" y="1905000"/>
            <a:ext cx="8229600" cy="1905000"/>
          </a:xfrm>
        </p:spPr>
        <p:txBody>
          <a:bodyPr>
            <a:noAutofit/>
          </a:bodyPr>
          <a:lstStyle/>
          <a:p>
            <a:pPr>
              <a:spcBef>
                <a:spcPts val="525"/>
              </a:spcBef>
              <a:spcAft>
                <a:spcPts val="600"/>
              </a:spcAft>
              <a:defRPr/>
            </a:pPr>
            <a:r>
              <a:rPr lang="el-GR" sz="2200" dirty="0">
                <a:ea typeface="ヒラギノ角ゴ Pro W3" pitchFamily="-84" charset="-128"/>
              </a:rPr>
              <a:t>Μπορούμε επίσης να εξάγουμε την εξίσωση</a:t>
            </a:r>
            <a:r>
              <a:rPr lang="en-US" sz="2200" dirty="0">
                <a:ea typeface="ヒラギノ角ゴ Pro W3" pitchFamily="-84" charset="-128"/>
              </a:rPr>
              <a:t> (3.8) </a:t>
            </a:r>
            <a:r>
              <a:rPr lang="el-GR" sz="2200" dirty="0" smtClean="0">
                <a:ea typeface="ヒラギノ角ゴ Pro W3" pitchFamily="-84" charset="-128"/>
              </a:rPr>
              <a:t>από την </a:t>
            </a:r>
            <a:r>
              <a:rPr lang="el-GR" sz="2200" dirty="0">
                <a:ea typeface="ヒラギノ角ゴ Pro W3" pitchFamily="-84" charset="-128"/>
              </a:rPr>
              <a:t>εξίσωση</a:t>
            </a:r>
            <a:r>
              <a:rPr lang="en-US" sz="2200" dirty="0">
                <a:ea typeface="ヒラギノ角ゴ Pro W3" pitchFamily="-84" charset="-128"/>
              </a:rPr>
              <a:t> (3.10).</a:t>
            </a:r>
          </a:p>
          <a:p>
            <a:pPr>
              <a:spcBef>
                <a:spcPts val="525"/>
              </a:spcBef>
              <a:spcAft>
                <a:spcPts val="600"/>
              </a:spcAft>
              <a:defRPr/>
            </a:pPr>
            <a:r>
              <a:rPr lang="el-GR" sz="2200" dirty="0">
                <a:ea typeface="ヒラギノ角ゴ Pro W3" pitchFamily="-84" charset="-128"/>
              </a:rPr>
              <a:t>Επειδή η καταναλωτική συμπεριφορά υποδηλώνει ότι</a:t>
            </a:r>
            <a:r>
              <a:rPr lang="en-US" sz="2200" dirty="0" smtClean="0">
                <a:ea typeface="ヒラギノ角ゴ Pro W3" pitchFamily="-84" charset="-128"/>
              </a:rPr>
              <a:t>:</a:t>
            </a:r>
            <a:endParaRPr lang="el-GR" sz="2200" dirty="0" smtClean="0">
              <a:ea typeface="ヒラギノ角ゴ Pro W3" pitchFamily="-84" charset="-128"/>
            </a:endParaRPr>
          </a:p>
          <a:p>
            <a:pPr>
              <a:spcBef>
                <a:spcPts val="525"/>
              </a:spcBef>
              <a:spcAft>
                <a:spcPts val="600"/>
              </a:spcAft>
              <a:buNone/>
              <a:defRPr/>
            </a:pPr>
            <a:r>
              <a:rPr lang="el-GR" sz="2200" dirty="0" smtClean="0">
                <a:ea typeface="ヒラギノ角ゴ Pro W3" pitchFamily="-84" charset="-128"/>
              </a:rPr>
              <a:t>			</a:t>
            </a:r>
            <a:r>
              <a:rPr lang="en-US" sz="2200" i="1" dirty="0" smtClean="0">
                <a:ea typeface="ヒラギノ角ゴ Pro W3" pitchFamily="-84" charset="-128"/>
              </a:rPr>
              <a:t>S = Y – T – C = Y – T – c</a:t>
            </a:r>
            <a:r>
              <a:rPr lang="en-US" sz="2200" i="1" baseline="-25000" dirty="0" smtClean="0">
                <a:ea typeface="ヒラギノ角ゴ Pro W3" pitchFamily="-84" charset="-128"/>
              </a:rPr>
              <a:t>0</a:t>
            </a:r>
            <a:r>
              <a:rPr lang="en-US" sz="2200" i="1" dirty="0" smtClean="0">
                <a:ea typeface="ヒラギノ角ゴ Pro W3" pitchFamily="-84" charset="-128"/>
              </a:rPr>
              <a:t> – c</a:t>
            </a:r>
            <a:r>
              <a:rPr lang="en-US" sz="2200" i="1" baseline="-25000" dirty="0" smtClean="0">
                <a:ea typeface="ヒラギノ角ゴ Pro W3" pitchFamily="-84" charset="-128"/>
              </a:rPr>
              <a:t>1</a:t>
            </a:r>
            <a:r>
              <a:rPr lang="en-US" sz="2200" i="1" dirty="0" smtClean="0">
                <a:ea typeface="ヒラギノ角ゴ Pro W3" pitchFamily="-84" charset="-128"/>
              </a:rPr>
              <a:t> (Y – T) </a:t>
            </a:r>
            <a:endParaRPr lang="en-US" sz="2200" i="1" dirty="0">
              <a:ea typeface="ヒラギノ角ゴ Pro W3" pitchFamily="-84" charset="-128"/>
            </a:endParaRPr>
          </a:p>
        </p:txBody>
      </p:sp>
      <p:sp>
        <p:nvSpPr>
          <p:cNvPr id="6" name="Content Placeholder 5"/>
          <p:cNvSpPr>
            <a:spLocks noGrp="1"/>
          </p:cNvSpPr>
          <p:nvPr>
            <p:ph idx="13"/>
          </p:nvPr>
        </p:nvSpPr>
        <p:spPr>
          <a:xfrm>
            <a:off x="457200" y="3810000"/>
            <a:ext cx="8229600" cy="1676400"/>
          </a:xfrm>
        </p:spPr>
        <p:txBody>
          <a:bodyPr>
            <a:noAutofit/>
          </a:bodyPr>
          <a:lstStyle/>
          <a:p>
            <a:pPr marL="0" indent="285750">
              <a:spcBef>
                <a:spcPts val="525"/>
              </a:spcBef>
              <a:spcAft>
                <a:spcPts val="600"/>
              </a:spcAft>
              <a:buNone/>
              <a:defRPr/>
            </a:pPr>
            <a:r>
              <a:rPr lang="el-GR" sz="2200" dirty="0" smtClean="0">
                <a:ea typeface="ヒラギノ角ゴ Pro W3" pitchFamily="-84" charset="-128"/>
              </a:rPr>
              <a:t>Αναδιατάσσοντας:</a:t>
            </a:r>
          </a:p>
          <a:p>
            <a:pPr marL="0" indent="285750">
              <a:spcBef>
                <a:spcPts val="525"/>
              </a:spcBef>
              <a:spcAft>
                <a:spcPts val="600"/>
              </a:spcAft>
              <a:buNone/>
              <a:defRPr/>
            </a:pPr>
            <a:r>
              <a:rPr lang="el-GR" sz="2200" dirty="0" smtClean="0">
                <a:ea typeface="ヒラギノ角ゴ Pro W3" pitchFamily="-84" charset="-128"/>
              </a:rPr>
              <a:t>		</a:t>
            </a:r>
            <a:r>
              <a:rPr lang="en-US" sz="2200" i="1" dirty="0" smtClean="0">
                <a:ea typeface="ヒラギノ角ゴ Pro W3" pitchFamily="-84" charset="-128"/>
              </a:rPr>
              <a:t>S = – c</a:t>
            </a:r>
            <a:r>
              <a:rPr lang="en-US" sz="2200" i="1" baseline="-25000" dirty="0" smtClean="0">
                <a:ea typeface="ヒラギノ角ゴ Pro W3" pitchFamily="-84" charset="-128"/>
              </a:rPr>
              <a:t>0</a:t>
            </a:r>
            <a:r>
              <a:rPr lang="en-US" sz="2200" i="1" dirty="0" smtClean="0">
                <a:ea typeface="ヒラギノ角ゴ Pro W3" pitchFamily="-84" charset="-128"/>
              </a:rPr>
              <a:t> </a:t>
            </a:r>
            <a:r>
              <a:rPr lang="el-GR" sz="2200" i="1" dirty="0" smtClean="0">
                <a:ea typeface="ヒラギノ角ゴ Pro W3" pitchFamily="-84" charset="-128"/>
              </a:rPr>
              <a:t>+ (1 </a:t>
            </a:r>
            <a:r>
              <a:rPr lang="en-US" sz="2200" i="1" dirty="0" smtClean="0">
                <a:ea typeface="ヒラギノ角ゴ Pro W3" pitchFamily="-84" charset="-128"/>
              </a:rPr>
              <a:t>– c</a:t>
            </a:r>
            <a:r>
              <a:rPr lang="en-US" sz="2200" i="1" baseline="-25000" dirty="0" smtClean="0">
                <a:ea typeface="ヒラギノ角ゴ Pro W3" pitchFamily="-84" charset="-128"/>
              </a:rPr>
              <a:t>1</a:t>
            </a:r>
            <a:r>
              <a:rPr lang="el-GR" sz="2200" i="1" dirty="0" smtClean="0">
                <a:ea typeface="ヒラギノ角ゴ Pro W3" pitchFamily="-84" charset="-128"/>
              </a:rPr>
              <a:t>)</a:t>
            </a:r>
            <a:r>
              <a:rPr lang="en-US" sz="2200" i="1" dirty="0" smtClean="0">
                <a:ea typeface="ヒラギノ角ゴ Pro W3" pitchFamily="-84" charset="-128"/>
              </a:rPr>
              <a:t> (Y – T) </a:t>
            </a:r>
            <a:endParaRPr lang="en-US" sz="2200" dirty="0">
              <a:ea typeface="ヒラギノ角ゴ Pro W3" pitchFamily="-84" charset="-128"/>
            </a:endParaRPr>
          </a:p>
        </p:txBody>
      </p:sp>
      <p:sp>
        <p:nvSpPr>
          <p:cNvPr id="4" name="Content Placeholder 3"/>
          <p:cNvSpPr>
            <a:spLocks noGrp="1"/>
          </p:cNvSpPr>
          <p:nvPr>
            <p:ph idx="14"/>
          </p:nvPr>
        </p:nvSpPr>
        <p:spPr>
          <a:xfrm>
            <a:off x="457200" y="4900136"/>
            <a:ext cx="8229600" cy="738664"/>
          </a:xfrm>
        </p:spPr>
        <p:txBody>
          <a:bodyPr>
            <a:noAutofit/>
          </a:bodyPr>
          <a:lstStyle/>
          <a:p>
            <a:pPr>
              <a:spcBef>
                <a:spcPts val="525"/>
              </a:spcBef>
              <a:spcAft>
                <a:spcPts val="600"/>
              </a:spcAft>
              <a:defRPr/>
            </a:pPr>
            <a:r>
              <a:rPr lang="en-US" sz="2200" dirty="0">
                <a:ea typeface="ヒラギノ角ゴ Pro W3" pitchFamily="-84" charset="-128"/>
                <a:cs typeface="Times New Roman" panose="02020603050405020304" pitchFamily="18" charset="0"/>
              </a:rPr>
              <a:t>(1−</a:t>
            </a:r>
            <a:r>
              <a:rPr lang="en-US" sz="2200" i="1" dirty="0">
                <a:ea typeface="ヒラギノ角ゴ Pro W3" pitchFamily="-84" charset="-128"/>
                <a:cs typeface="Times New Roman" panose="02020603050405020304" pitchFamily="18" charset="0"/>
              </a:rPr>
              <a:t>c</a:t>
            </a:r>
            <a:r>
              <a:rPr lang="en-US" sz="2200" baseline="-25000" dirty="0">
                <a:ea typeface="ヒラギノ角ゴ Pro W3" pitchFamily="-84" charset="-128"/>
                <a:cs typeface="Times New Roman" panose="02020603050405020304" pitchFamily="18" charset="0"/>
              </a:rPr>
              <a:t>1</a:t>
            </a: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είναι η </a:t>
            </a:r>
            <a:r>
              <a:rPr lang="el-GR" sz="2200" b="1" dirty="0">
                <a:ea typeface="ヒラギノ角ゴ Pro W3" pitchFamily="-84" charset="-128"/>
                <a:cs typeface="Times New Roman" panose="02020603050405020304" pitchFamily="18" charset="0"/>
              </a:rPr>
              <a:t>ροπή για αποταμίευση</a:t>
            </a:r>
            <a:r>
              <a:rPr lang="el-GR" sz="2200" dirty="0">
                <a:ea typeface="ヒラギノ角ゴ Pro W3" pitchFamily="-84" charset="-128"/>
                <a:cs typeface="Times New Roman" panose="02020603050405020304" pitchFamily="18" charset="0"/>
              </a:rPr>
              <a:t>, η οποία είναι ανάμεσα στο μηδέν και το ένα</a:t>
            </a:r>
            <a:r>
              <a:rPr lang="en-US" sz="2200" dirty="0">
                <a:ea typeface="ヒラギノ角ゴ Pro W3" pitchFamily="-84" charset="-128"/>
              </a:rPr>
              <a:t>.</a:t>
            </a:r>
          </a:p>
        </p:txBody>
      </p:sp>
    </p:spTree>
    <p:extLst>
      <p:ext uri="{BB962C8B-B14F-4D97-AF65-F5344CB8AC3E}">
        <p14:creationId xmlns="" xmlns:p14="http://schemas.microsoft.com/office/powerpoint/2010/main" val="908825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33"/>
            <a:ext cx="8229600" cy="1233367"/>
          </a:xfrm>
        </p:spPr>
        <p:txBody>
          <a:bodyPr wrap="square">
            <a:noAutofit/>
          </a:bodyPr>
          <a:lstStyle/>
          <a:p>
            <a:r>
              <a:rPr lang="en-IN" sz="2800" dirty="0">
                <a:latin typeface="+mj-lt"/>
              </a:rPr>
              <a:t>3.4 </a:t>
            </a:r>
            <a:r>
              <a:rPr lang="el-GR" sz="2800" dirty="0">
                <a:latin typeface="+mj-lt"/>
              </a:rPr>
              <a:t>Επένδυση ίση με Αποταμίευση</a:t>
            </a:r>
            <a:r>
              <a:rPr lang="en-IN" sz="2800" dirty="0">
                <a:latin typeface="+mj-lt"/>
              </a:rPr>
              <a:t>: </a:t>
            </a:r>
            <a:r>
              <a:rPr lang="el-GR" sz="2800" dirty="0">
                <a:latin typeface="+mj-lt"/>
              </a:rPr>
              <a:t>Ένας Εναλλακτικός Τρόπος Θεώρησης της Ισορροπίας στην Αγορά Εργασίας </a:t>
            </a:r>
            <a:r>
              <a:rPr lang="en-IN" sz="2800" dirty="0">
                <a:latin typeface="+mj-lt"/>
              </a:rPr>
              <a:t>(</a:t>
            </a:r>
            <a:r>
              <a:rPr lang="el-GR" sz="2800" dirty="0">
                <a:latin typeface="+mj-lt"/>
              </a:rPr>
              <a:t>5</a:t>
            </a:r>
            <a:r>
              <a:rPr lang="en-IN" sz="2800" dirty="0">
                <a:latin typeface="+mj-lt"/>
              </a:rPr>
              <a:t> </a:t>
            </a:r>
            <a:r>
              <a:rPr lang="el-GR" sz="2800" dirty="0">
                <a:latin typeface="+mj-lt"/>
              </a:rPr>
              <a:t>από</a:t>
            </a:r>
            <a:r>
              <a:rPr lang="en-IN" sz="2800" dirty="0">
                <a:latin typeface="+mj-lt"/>
              </a:rPr>
              <a:t> 5) </a:t>
            </a:r>
            <a:endParaRPr lang="en-US" sz="2800" dirty="0">
              <a:latin typeface="+mj-lt"/>
            </a:endParaRPr>
          </a:p>
        </p:txBody>
      </p:sp>
      <p:sp>
        <p:nvSpPr>
          <p:cNvPr id="5" name="Content Placeholder 4"/>
          <p:cNvSpPr>
            <a:spLocks noGrp="1"/>
          </p:cNvSpPr>
          <p:nvPr>
            <p:ph idx="1"/>
          </p:nvPr>
        </p:nvSpPr>
        <p:spPr>
          <a:xfrm>
            <a:off x="457200" y="1981200"/>
            <a:ext cx="8229600" cy="1295400"/>
          </a:xfrm>
        </p:spPr>
        <p:txBody>
          <a:bodyPr>
            <a:noAutofit/>
          </a:bodyPr>
          <a:lstStyle/>
          <a:p>
            <a:pPr>
              <a:spcBef>
                <a:spcPts val="525"/>
              </a:spcBef>
              <a:spcAft>
                <a:spcPts val="600"/>
              </a:spcAft>
              <a:defRPr/>
            </a:pPr>
            <a:r>
              <a:rPr lang="el-GR" sz="2200" dirty="0">
                <a:ea typeface="ヒラギノ角ゴ Pro W3" pitchFamily="-84" charset="-128"/>
              </a:rPr>
              <a:t>Στην </a:t>
            </a:r>
            <a:r>
              <a:rPr lang="el-GR" sz="2200" dirty="0" smtClean="0">
                <a:ea typeface="ヒラギノ角ゴ Pro W3" pitchFamily="-84" charset="-128"/>
              </a:rPr>
              <a:t>ισορροπία είναι </a:t>
            </a:r>
            <a:r>
              <a:rPr lang="en-US" sz="2200" i="1" dirty="0" smtClean="0">
                <a:ea typeface="ヒラギノ角ゴ Pro W3" pitchFamily="-84" charset="-128"/>
                <a:cs typeface="Times New Roman" panose="02020603050405020304" pitchFamily="18" charset="0"/>
              </a:rPr>
              <a:t>I=S</a:t>
            </a:r>
            <a:r>
              <a:rPr lang="en-US" sz="2200" dirty="0">
                <a:ea typeface="ヒラギノ角ゴ Pro W3" pitchFamily="-84" charset="-128"/>
              </a:rPr>
              <a:t>, </a:t>
            </a:r>
            <a:r>
              <a:rPr lang="el-GR" sz="2200" dirty="0">
                <a:ea typeface="ヒラギノ角ゴ Pro W3" pitchFamily="-84" charset="-128"/>
              </a:rPr>
              <a:t>άρα η εξίσωση</a:t>
            </a:r>
            <a:r>
              <a:rPr lang="en-US" sz="2200" dirty="0">
                <a:ea typeface="ヒラギノ角ゴ Pro W3" pitchFamily="-84" charset="-128"/>
              </a:rPr>
              <a:t> (3.10) </a:t>
            </a:r>
            <a:r>
              <a:rPr lang="el-GR" sz="2200" dirty="0">
                <a:ea typeface="ヒラギノ角ゴ Pro W3" pitchFamily="-84" charset="-128"/>
              </a:rPr>
              <a:t>γίνεται</a:t>
            </a:r>
            <a:r>
              <a:rPr lang="en-US" sz="2200" dirty="0" smtClean="0">
                <a:ea typeface="ヒラギノ角ゴ Pro W3" pitchFamily="-84" charset="-128"/>
              </a:rPr>
              <a:t>:</a:t>
            </a:r>
            <a:endParaRPr lang="el-GR" sz="2200" dirty="0" smtClean="0">
              <a:ea typeface="ヒラギノ角ゴ Pro W3" pitchFamily="-84" charset="-128"/>
            </a:endParaRPr>
          </a:p>
          <a:p>
            <a:pPr>
              <a:spcBef>
                <a:spcPts val="525"/>
              </a:spcBef>
              <a:spcAft>
                <a:spcPts val="600"/>
              </a:spcAft>
              <a:buNone/>
              <a:defRPr/>
            </a:pPr>
            <a:r>
              <a:rPr lang="el-GR" sz="2200" dirty="0" smtClean="0">
                <a:ea typeface="ヒラギノ角ゴ Pro W3" pitchFamily="-84" charset="-128"/>
              </a:rPr>
              <a:t>			</a:t>
            </a:r>
            <a:r>
              <a:rPr lang="en-US" sz="2200" i="1" dirty="0" smtClean="0">
                <a:ea typeface="ヒラギノ角ゴ Pro W3" pitchFamily="-84" charset="-128"/>
              </a:rPr>
              <a:t> I = – c</a:t>
            </a:r>
            <a:r>
              <a:rPr lang="en-US" sz="2200" i="1" baseline="-25000" dirty="0" smtClean="0">
                <a:ea typeface="ヒラギノ角ゴ Pro W3" pitchFamily="-84" charset="-128"/>
              </a:rPr>
              <a:t>0</a:t>
            </a:r>
            <a:r>
              <a:rPr lang="en-US" sz="2200" i="1" dirty="0" smtClean="0">
                <a:ea typeface="ヒラギノ角ゴ Pro W3" pitchFamily="-84" charset="-128"/>
              </a:rPr>
              <a:t> </a:t>
            </a:r>
            <a:r>
              <a:rPr lang="el-GR" sz="2200" i="1" dirty="0" smtClean="0">
                <a:ea typeface="ヒラギノ角ゴ Pro W3" pitchFamily="-84" charset="-128"/>
              </a:rPr>
              <a:t>+ (1 </a:t>
            </a:r>
            <a:r>
              <a:rPr lang="en-US" sz="2200" i="1" dirty="0" smtClean="0">
                <a:ea typeface="ヒラギノ角ゴ Pro W3" pitchFamily="-84" charset="-128"/>
              </a:rPr>
              <a:t>– c</a:t>
            </a:r>
            <a:r>
              <a:rPr lang="en-US" sz="2200" i="1" baseline="-25000" dirty="0" smtClean="0">
                <a:ea typeface="ヒラギノ角ゴ Pro W3" pitchFamily="-84" charset="-128"/>
              </a:rPr>
              <a:t>1</a:t>
            </a:r>
            <a:r>
              <a:rPr lang="el-GR" sz="2200" i="1" dirty="0" smtClean="0">
                <a:ea typeface="ヒラギノ角ゴ Pro W3" pitchFamily="-84" charset="-128"/>
              </a:rPr>
              <a:t>)</a:t>
            </a:r>
            <a:r>
              <a:rPr lang="en-US" sz="2200" i="1" dirty="0" smtClean="0">
                <a:ea typeface="ヒラギノ角ゴ Pro W3" pitchFamily="-84" charset="-128"/>
              </a:rPr>
              <a:t> (Y – T) </a:t>
            </a:r>
            <a:r>
              <a:rPr lang="el-GR" sz="2200" i="1" dirty="0" smtClean="0">
                <a:ea typeface="ヒラギノ角ゴ Pro W3" pitchFamily="-84" charset="-128"/>
              </a:rPr>
              <a:t>+ (</a:t>
            </a:r>
            <a:r>
              <a:rPr lang="en-US" sz="2200" i="1" dirty="0" smtClean="0">
                <a:ea typeface="ヒラギノ角ゴ Pro W3" pitchFamily="-84" charset="-128"/>
              </a:rPr>
              <a:t>T – G)</a:t>
            </a:r>
            <a:endParaRPr lang="en-US" sz="2200" dirty="0">
              <a:ea typeface="ヒラギノ角ゴ Pro W3" pitchFamily="-84" charset="-128"/>
            </a:endParaRPr>
          </a:p>
        </p:txBody>
      </p:sp>
      <p:sp>
        <p:nvSpPr>
          <p:cNvPr id="6" name="Content Placeholder 5"/>
          <p:cNvSpPr>
            <a:spLocks noGrp="1"/>
          </p:cNvSpPr>
          <p:nvPr>
            <p:ph idx="13"/>
          </p:nvPr>
        </p:nvSpPr>
        <p:spPr>
          <a:xfrm>
            <a:off x="457200" y="3200400"/>
            <a:ext cx="8229600" cy="369332"/>
          </a:xfrm>
        </p:spPr>
        <p:txBody>
          <a:bodyPr>
            <a:noAutofit/>
          </a:bodyPr>
          <a:lstStyle/>
          <a:p>
            <a:pPr>
              <a:spcBef>
                <a:spcPts val="1200"/>
              </a:spcBef>
              <a:spcAft>
                <a:spcPts val="600"/>
              </a:spcAft>
              <a:defRPr/>
            </a:pPr>
            <a:r>
              <a:rPr lang="el-GR" sz="2200" dirty="0">
                <a:ea typeface="ヒラギノ角ゴ Pro W3" pitchFamily="-84" charset="-128"/>
              </a:rPr>
              <a:t>Λύνοντας ως προς το προϊόν</a:t>
            </a:r>
            <a:r>
              <a:rPr lang="en-US" sz="2200" dirty="0">
                <a:ea typeface="ヒラギノ角ゴ Pro W3" pitchFamily="-84" charset="-128"/>
              </a:rPr>
              <a:t>:</a:t>
            </a:r>
          </a:p>
        </p:txBody>
      </p:sp>
      <p:sp>
        <p:nvSpPr>
          <p:cNvPr id="4" name="Content Placeholder 3"/>
          <p:cNvSpPr>
            <a:spLocks noGrp="1"/>
          </p:cNvSpPr>
          <p:nvPr>
            <p:ph idx="14"/>
          </p:nvPr>
        </p:nvSpPr>
        <p:spPr>
          <a:xfrm>
            <a:off x="457200" y="4812268"/>
            <a:ext cx="8229600" cy="369332"/>
          </a:xfrm>
        </p:spPr>
        <p:txBody>
          <a:bodyPr>
            <a:noAutofit/>
          </a:bodyPr>
          <a:lstStyle/>
          <a:p>
            <a:pPr marL="0" indent="339725">
              <a:spcBef>
                <a:spcPts val="525"/>
              </a:spcBef>
              <a:spcAft>
                <a:spcPts val="600"/>
              </a:spcAft>
              <a:buFontTx/>
              <a:buNone/>
              <a:defRPr/>
            </a:pPr>
            <a:r>
              <a:rPr lang="el-GR" sz="2200" dirty="0">
                <a:ea typeface="ヒラギノ角ゴ Pro W3" pitchFamily="-84" charset="-128"/>
              </a:rPr>
              <a:t>Πού είναι η ίδια σχέση με την εξίσωση</a:t>
            </a:r>
            <a:r>
              <a:rPr lang="en-US" sz="2200" dirty="0">
                <a:ea typeface="ヒラギノ角ゴ Pro W3" pitchFamily="-84" charset="-128"/>
              </a:rPr>
              <a:t> (3.8).</a:t>
            </a:r>
          </a:p>
        </p:txBody>
      </p:sp>
      <p:pic>
        <p:nvPicPr>
          <p:cNvPr id="9218" name="Picture 2"/>
          <p:cNvPicPr>
            <a:picLocks noChangeAspect="1" noChangeArrowheads="1"/>
          </p:cNvPicPr>
          <p:nvPr/>
        </p:nvPicPr>
        <p:blipFill>
          <a:blip r:embed="rId3" cstate="print"/>
          <a:srcRect/>
          <a:stretch>
            <a:fillRect/>
          </a:stretch>
        </p:blipFill>
        <p:spPr bwMode="auto">
          <a:xfrm>
            <a:off x="2395538" y="3714750"/>
            <a:ext cx="4352925" cy="857250"/>
          </a:xfrm>
          <a:prstGeom prst="rect">
            <a:avLst/>
          </a:prstGeom>
          <a:noFill/>
          <a:ln w="9525">
            <a:noFill/>
            <a:miter lim="800000"/>
            <a:headEnd/>
            <a:tailEnd/>
          </a:ln>
        </p:spPr>
      </p:pic>
    </p:spTree>
    <p:extLst>
      <p:ext uri="{BB962C8B-B14F-4D97-AF65-F5344CB8AC3E}">
        <p14:creationId xmlns="" xmlns:p14="http://schemas.microsoft.com/office/powerpoint/2010/main" val="389756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
            <a:ext cx="8229600" cy="847726"/>
          </a:xfrm>
        </p:spPr>
        <p:txBody>
          <a:bodyPr wrap="square">
            <a:noAutofit/>
          </a:bodyPr>
          <a:lstStyle/>
          <a:p>
            <a:r>
              <a:rPr lang="el-GR" sz="2800" dirty="0">
                <a:latin typeface="+mj-lt"/>
              </a:rPr>
              <a:t>ΠΛΑΙΣΙΟ ΕΠΙΚΕΝΤΡΩΣΗΣ</a:t>
            </a:r>
            <a:r>
              <a:rPr lang="en-IN" sz="2800" dirty="0">
                <a:latin typeface="+mj-lt"/>
              </a:rPr>
              <a:t>:</a:t>
            </a:r>
            <a:r>
              <a:rPr lang="el-GR" sz="2800" dirty="0">
                <a:latin typeface="+mj-lt"/>
              </a:rPr>
              <a:t> Το Παράδοξο της Φειδούς</a:t>
            </a:r>
            <a:endParaRPr lang="en-US" sz="2800" dirty="0">
              <a:latin typeface="+mj-lt"/>
            </a:endParaRPr>
          </a:p>
        </p:txBody>
      </p:sp>
      <p:sp>
        <p:nvSpPr>
          <p:cNvPr id="5" name="Content Placeholder 4"/>
          <p:cNvSpPr>
            <a:spLocks noGrp="1"/>
          </p:cNvSpPr>
          <p:nvPr>
            <p:ph idx="1"/>
          </p:nvPr>
        </p:nvSpPr>
        <p:spPr>
          <a:xfrm>
            <a:off x="457200" y="1295400"/>
            <a:ext cx="8229600" cy="3810000"/>
          </a:xfrm>
        </p:spPr>
        <p:txBody>
          <a:bodyPr>
            <a:noAutofit/>
          </a:bodyPr>
          <a:lstStyle/>
          <a:p>
            <a:pPr>
              <a:spcBef>
                <a:spcPts val="525"/>
              </a:spcBef>
              <a:spcAft>
                <a:spcPts val="600"/>
              </a:spcAft>
              <a:defRPr/>
            </a:pPr>
            <a:r>
              <a:rPr lang="el-GR" sz="2200" dirty="0">
                <a:ea typeface="ヒラギノ角ゴ Pro W3" pitchFamily="-84" charset="-128"/>
              </a:rPr>
              <a:t>Διδασκόμαστε για τις αρετές της αποταμίευσης καθώς μεγαλώνουμε, αλλά το υπόδειγμα σε αυτό το κεφάλαιο λέει μια διαφορετική ιστορία.</a:t>
            </a:r>
          </a:p>
          <a:p>
            <a:pPr>
              <a:spcBef>
                <a:spcPts val="525"/>
              </a:spcBef>
              <a:spcAft>
                <a:spcPts val="600"/>
              </a:spcAft>
              <a:defRPr/>
            </a:pPr>
            <a:r>
              <a:rPr lang="el-GR" sz="2200" dirty="0">
                <a:ea typeface="ヒラギノ角ゴ Pro W3" pitchFamily="-84" charset="-128"/>
              </a:rPr>
              <a:t>Ας υποθέσουμε ότι οι καταναλωτές αποφασίζουν να αποταμιεύσουν περισσότερα, οπότε το c</a:t>
            </a:r>
            <a:r>
              <a:rPr lang="el-GR" sz="2200" baseline="-25000" dirty="0">
                <a:ea typeface="ヒラギノ角ゴ Pro W3" pitchFamily="-84" charset="-128"/>
              </a:rPr>
              <a:t>0</a:t>
            </a:r>
            <a:r>
              <a:rPr lang="el-GR" sz="2200" dirty="0">
                <a:ea typeface="ヒラギノ角ゴ Pro W3" pitchFamily="-84" charset="-128"/>
              </a:rPr>
              <a:t> μειώνεται.</a:t>
            </a:r>
          </a:p>
          <a:p>
            <a:pPr>
              <a:spcBef>
                <a:spcPts val="525"/>
              </a:spcBef>
              <a:spcAft>
                <a:spcPts val="600"/>
              </a:spcAft>
              <a:defRPr/>
            </a:pPr>
            <a:r>
              <a:rPr lang="el-GR" sz="2200" dirty="0">
                <a:ea typeface="ヒラギノ角ゴ Pro W3" pitchFamily="-84" charset="-128"/>
              </a:rPr>
              <a:t>Η εξίσωση (3.12) υποδηλώνει ότι το προϊόν μειώνεται.</a:t>
            </a:r>
          </a:p>
          <a:p>
            <a:pPr>
              <a:spcBef>
                <a:spcPts val="525"/>
              </a:spcBef>
              <a:spcAft>
                <a:spcPts val="600"/>
              </a:spcAft>
              <a:defRPr/>
            </a:pPr>
            <a:r>
              <a:rPr lang="el-GR" sz="2200" dirty="0">
                <a:ea typeface="ヒラギノ角ゴ Pro W3" pitchFamily="-84" charset="-128"/>
              </a:rPr>
              <a:t>Η αποταμίευση δεν μπορεί να μεταβληθεί, γιατί η εξίσωση (3.10) υποδηλώνει ότι σε κατάσταση ισορροπίας</a:t>
            </a:r>
            <a:r>
              <a:rPr lang="el-GR" sz="2200" dirty="0" smtClean="0">
                <a:ea typeface="ヒラギノ角ゴ Pro W3" pitchFamily="-84" charset="-128"/>
              </a:rPr>
              <a:t>:</a:t>
            </a:r>
            <a:endParaRPr lang="en-US" sz="2200" dirty="0" smtClean="0">
              <a:ea typeface="ヒラギノ角ゴ Pro W3" pitchFamily="-84" charset="-128"/>
            </a:endParaRPr>
          </a:p>
          <a:p>
            <a:pPr>
              <a:spcBef>
                <a:spcPts val="525"/>
              </a:spcBef>
              <a:spcAft>
                <a:spcPts val="600"/>
              </a:spcAft>
              <a:buNone/>
              <a:defRPr/>
            </a:pPr>
            <a:r>
              <a:rPr lang="en-US" sz="2200" dirty="0" smtClean="0">
                <a:ea typeface="ヒラギノ角ゴ Pro W3" pitchFamily="-84" charset="-128"/>
              </a:rPr>
              <a:t>				</a:t>
            </a:r>
            <a:r>
              <a:rPr lang="en-US" sz="2200" i="1" dirty="0" smtClean="0">
                <a:ea typeface="ヒラギノ角ゴ Pro W3" pitchFamily="-84" charset="-128"/>
              </a:rPr>
              <a:t>I = S + (T – G)</a:t>
            </a:r>
            <a:endParaRPr lang="en-US" sz="2200" i="1" dirty="0">
              <a:ea typeface="ヒラギノ角ゴ Pro W3" pitchFamily="-84" charset="-128"/>
            </a:endParaRPr>
          </a:p>
        </p:txBody>
      </p:sp>
      <p:sp>
        <p:nvSpPr>
          <p:cNvPr id="6" name="Content Placeholder 5"/>
          <p:cNvSpPr>
            <a:spLocks noGrp="1"/>
          </p:cNvSpPr>
          <p:nvPr>
            <p:ph idx="13"/>
          </p:nvPr>
        </p:nvSpPr>
        <p:spPr>
          <a:xfrm>
            <a:off x="457200" y="5191125"/>
            <a:ext cx="8229600" cy="800219"/>
          </a:xfrm>
        </p:spPr>
        <p:txBody>
          <a:bodyPr>
            <a:noAutofit/>
          </a:bodyPr>
          <a:lstStyle/>
          <a:p>
            <a:pPr>
              <a:spcBef>
                <a:spcPts val="525"/>
              </a:spcBef>
              <a:spcAft>
                <a:spcPts val="600"/>
              </a:spcAft>
              <a:defRPr/>
            </a:pPr>
            <a:r>
              <a:rPr lang="el-GR" sz="2200" i="1" dirty="0">
                <a:ea typeface="ヒラギノ角ゴ Pro W3" pitchFamily="-84" charset="-128"/>
                <a:cs typeface="Times New Roman" panose="02020603050405020304" pitchFamily="18" charset="0"/>
              </a:rPr>
              <a:t>Το </a:t>
            </a:r>
            <a:r>
              <a:rPr lang="en-US" sz="2200" i="1" dirty="0">
                <a:ea typeface="ヒラギノ角ゴ Pro W3" pitchFamily="-84" charset="-128"/>
                <a:cs typeface="Times New Roman" panose="02020603050405020304" pitchFamily="18" charset="0"/>
              </a:rPr>
              <a:t>S</a:t>
            </a:r>
            <a:r>
              <a:rPr lang="en-US" sz="2200" dirty="0">
                <a:ea typeface="ヒラギノ角ゴ Pro W3" pitchFamily="-84" charset="-128"/>
                <a:cs typeface="Times New Roman" panose="02020603050405020304" pitchFamily="18" charset="0"/>
              </a:rPr>
              <a:t> </a:t>
            </a:r>
            <a:r>
              <a:rPr lang="el-GR" sz="2200" dirty="0">
                <a:ea typeface="ヒラギノ角ゴ Pro W3" pitchFamily="-84" charset="-128"/>
                <a:cs typeface="Times New Roman" panose="02020603050405020304" pitchFamily="18" charset="0"/>
              </a:rPr>
              <a:t>δεν μπορεί να μεταβληθεί, διότι τα</a:t>
            </a:r>
            <a:r>
              <a:rPr lang="en-US" sz="2200" dirty="0">
                <a:ea typeface="ヒラギノ角ゴ Pro W3" pitchFamily="-84" charset="-128"/>
                <a:cs typeface="Times New Roman" panose="02020603050405020304" pitchFamily="18" charset="0"/>
              </a:rPr>
              <a:t> </a:t>
            </a:r>
            <a:r>
              <a:rPr lang="en-US" sz="2200" i="1" dirty="0">
                <a:ea typeface="ヒラギノ角ゴ Pro W3" pitchFamily="-84" charset="-128"/>
                <a:cs typeface="Times New Roman" panose="02020603050405020304" pitchFamily="18" charset="0"/>
              </a:rPr>
              <a:t>I, T </a:t>
            </a:r>
            <a:r>
              <a:rPr lang="el-GR" sz="2200" i="1" dirty="0">
                <a:ea typeface="ヒラギノ角ゴ Pro W3" pitchFamily="-84" charset="-128"/>
                <a:cs typeface="Times New Roman" panose="02020603050405020304" pitchFamily="18" charset="0"/>
              </a:rPr>
              <a:t>και</a:t>
            </a:r>
            <a:r>
              <a:rPr lang="en-US" sz="2200" i="1" dirty="0">
                <a:ea typeface="ヒラギノ角ゴ Pro W3" pitchFamily="-84" charset="-128"/>
                <a:cs typeface="Times New Roman" panose="02020603050405020304" pitchFamily="18" charset="0"/>
              </a:rPr>
              <a:t> G </a:t>
            </a:r>
            <a:r>
              <a:rPr lang="el-GR" sz="2200" i="1" dirty="0">
                <a:ea typeface="ヒラギノ角ゴ Pro W3" pitchFamily="-84" charset="-128"/>
                <a:cs typeface="Times New Roman" panose="02020603050405020304" pitchFamily="18" charset="0"/>
              </a:rPr>
              <a:t>δεν μεταβάλλονται, με βάση τις υποθέσεις μας</a:t>
            </a:r>
            <a:r>
              <a:rPr lang="en-US" sz="2200" dirty="0">
                <a:ea typeface="ヒラギノ角ゴ Pro W3" pitchFamily="-84" charset="-128"/>
                <a:cs typeface="Times New Roman" panose="02020603050405020304" pitchFamily="18" charset="0"/>
              </a:rPr>
              <a:t>.</a:t>
            </a:r>
          </a:p>
        </p:txBody>
      </p:sp>
    </p:spTree>
    <p:extLst>
      <p:ext uri="{BB962C8B-B14F-4D97-AF65-F5344CB8AC3E}">
        <p14:creationId xmlns="" xmlns:p14="http://schemas.microsoft.com/office/powerpoint/2010/main" val="26987370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wrap="square">
            <a:noAutofit/>
          </a:bodyPr>
          <a:lstStyle/>
          <a:p>
            <a:r>
              <a:rPr lang="en-IN" sz="2800" dirty="0">
                <a:latin typeface="+mj-lt"/>
              </a:rPr>
              <a:t>3.5 </a:t>
            </a:r>
            <a:r>
              <a:rPr lang="el-GR" sz="2800" dirty="0">
                <a:latin typeface="+mj-lt"/>
              </a:rPr>
              <a:t>Είναι το κράτος παντοδύναμο; Μια προειδοποίηση</a:t>
            </a:r>
            <a:endParaRPr lang="en-US" sz="2800" dirty="0">
              <a:latin typeface="+mj-lt"/>
            </a:endParaRPr>
          </a:p>
        </p:txBody>
      </p:sp>
      <p:sp>
        <p:nvSpPr>
          <p:cNvPr id="5" name="Content Placeholder 4"/>
          <p:cNvSpPr>
            <a:spLocks noGrp="1"/>
          </p:cNvSpPr>
          <p:nvPr>
            <p:ph idx="1"/>
          </p:nvPr>
        </p:nvSpPr>
        <p:spPr>
          <a:xfrm>
            <a:off x="457200" y="1143000"/>
            <a:ext cx="8229600" cy="4939814"/>
          </a:xfrm>
        </p:spPr>
        <p:txBody>
          <a:bodyPr>
            <a:noAutofit/>
          </a:bodyPr>
          <a:lstStyle/>
          <a:p>
            <a:pPr>
              <a:spcBef>
                <a:spcPts val="600"/>
              </a:spcBef>
              <a:spcAft>
                <a:spcPts val="600"/>
              </a:spcAft>
              <a:defRPr/>
            </a:pPr>
            <a:r>
              <a:rPr lang="el-GR" sz="2000" dirty="0">
                <a:ea typeface="ヒラギノ角ゴ Pro W3" pitchFamily="-84" charset="-128"/>
              </a:rPr>
              <a:t>Η εξίσωση (3.8) υποδηλώνει ότι η κυβέρνηση μπορεί να επιλέξει το επίπεδο G ή T για να επηρεάσει το επίπεδο παραγωγής που θέλει.</a:t>
            </a:r>
          </a:p>
          <a:p>
            <a:pPr>
              <a:spcBef>
                <a:spcPts val="600"/>
              </a:spcBef>
              <a:spcAft>
                <a:spcPts val="600"/>
              </a:spcAft>
              <a:defRPr/>
            </a:pPr>
            <a:r>
              <a:rPr lang="el-GR" sz="2000" dirty="0">
                <a:ea typeface="ヒラギノ角ゴ Pro W3" pitchFamily="-84" charset="-128"/>
              </a:rPr>
              <a:t>Όμως, υπάρχουν πολλές πτυχές της πραγματικότητας που δεν έχουμε ενσωματώσει στο υπόδειγμα μας</a:t>
            </a:r>
            <a:r>
              <a:rPr lang="en-US" sz="2000" dirty="0">
                <a:ea typeface="ヒラギノ角ゴ Pro W3" pitchFamily="-84" charset="-128"/>
              </a:rPr>
              <a:t>:</a:t>
            </a:r>
          </a:p>
          <a:p>
            <a:pPr lvl="1">
              <a:spcAft>
                <a:spcPts val="0"/>
              </a:spcAft>
              <a:defRPr/>
            </a:pPr>
            <a:r>
              <a:rPr lang="el-GR" sz="2000" dirty="0">
                <a:ea typeface="ヒラギノ角ゴ Pro W3" pitchFamily="-84" charset="-128"/>
              </a:rPr>
              <a:t>Η μεταβολή των G ή T δεν είναι εύκολη.</a:t>
            </a:r>
          </a:p>
          <a:p>
            <a:pPr lvl="1">
              <a:spcAft>
                <a:spcPts val="0"/>
              </a:spcAft>
              <a:defRPr/>
            </a:pPr>
            <a:r>
              <a:rPr lang="el-GR" sz="2000" dirty="0">
                <a:ea typeface="ヒラギノ角ゴ Pro W3" pitchFamily="-84" charset="-128"/>
              </a:rPr>
              <a:t>Οι επενδύσεις και οι εισαγωγές μπορεί να μεταβληθούν, γεγονός που καθιστά δύσκολο για τις κυβερνήσεις να αξιολογήσουν τα αποτελέσματα των πολιτικών τους (Κεφάλαια 5, 9 και 18 έως 20).</a:t>
            </a:r>
          </a:p>
          <a:p>
            <a:pPr lvl="1">
              <a:spcAft>
                <a:spcPts val="0"/>
              </a:spcAft>
              <a:defRPr/>
            </a:pPr>
            <a:r>
              <a:rPr lang="el-GR" sz="2000" dirty="0">
                <a:ea typeface="ヒラギノ角ゴ Pro W3" pitchFamily="-84" charset="-128"/>
              </a:rPr>
              <a:t>Οι προσδοκίες είναι πιθανά σημαντικές (Κεφάλαια 14 έως 16).</a:t>
            </a:r>
          </a:p>
          <a:p>
            <a:pPr lvl="1">
              <a:spcAft>
                <a:spcPts val="0"/>
              </a:spcAft>
              <a:defRPr/>
            </a:pPr>
            <a:r>
              <a:rPr lang="el-GR" sz="2000" dirty="0">
                <a:ea typeface="ヒラギノ角ゴ Pro W3" pitchFamily="-84" charset="-128"/>
              </a:rPr>
              <a:t>Οι επιπτώσεις στην παραγωγή μπορεί να είναι μη βιώσιμες μεσοπρόθεσμα (Κεφάλαιο 9).</a:t>
            </a:r>
          </a:p>
          <a:p>
            <a:pPr lvl="1">
              <a:spcAft>
                <a:spcPts val="0"/>
              </a:spcAft>
              <a:defRPr/>
            </a:pPr>
            <a:r>
              <a:rPr lang="el-GR" sz="2000" dirty="0">
                <a:ea typeface="ヒラギノ角ゴ Pro W3" pitchFamily="-84" charset="-128"/>
              </a:rPr>
              <a:t>Η μείωση του T ή η αύξηση του G μπορεί να οδηγήσει σε μεγάλα δημοσιονομικά ελλείμματα και δημόσιο χρέος μακροπρόθεσμα (Κεφάλαια 9, 11, 16 και 22).</a:t>
            </a:r>
            <a:endParaRPr lang="en-US" sz="2000" dirty="0">
              <a:ea typeface="ヒラギノ角ゴ Pro W3" pitchFamily="-84" charset="-128"/>
            </a:endParaRPr>
          </a:p>
        </p:txBody>
      </p:sp>
    </p:spTree>
    <p:extLst>
      <p:ext uri="{BB962C8B-B14F-4D97-AF65-F5344CB8AC3E}">
        <p14:creationId xmlns="" xmlns:p14="http://schemas.microsoft.com/office/powerpoint/2010/main" val="8530882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n-IN" sz="2800" dirty="0">
                <a:latin typeface="+mj-lt"/>
              </a:rPr>
              <a:t>3.1 </a:t>
            </a:r>
            <a:r>
              <a:rPr lang="el-GR" sz="2800" dirty="0">
                <a:latin typeface="+mj-lt"/>
              </a:rPr>
              <a:t>Η Σύνθεση του ΑΕΠ</a:t>
            </a:r>
            <a:r>
              <a:rPr lang="en-IN" sz="2800" dirty="0">
                <a:latin typeface="+mj-lt"/>
              </a:rPr>
              <a:t> (1 </a:t>
            </a:r>
            <a:r>
              <a:rPr lang="el-GR" sz="2800" dirty="0">
                <a:latin typeface="+mj-lt"/>
              </a:rPr>
              <a:t>από</a:t>
            </a:r>
            <a:r>
              <a:rPr lang="en-IN" sz="2800" dirty="0">
                <a:latin typeface="+mj-lt"/>
              </a:rPr>
              <a:t> 3)</a:t>
            </a:r>
            <a:endParaRPr lang="en-US" sz="2800" dirty="0">
              <a:latin typeface="+mj-lt"/>
            </a:endParaRPr>
          </a:p>
        </p:txBody>
      </p:sp>
      <p:sp>
        <p:nvSpPr>
          <p:cNvPr id="3" name="Content Placeholder 2"/>
          <p:cNvSpPr>
            <a:spLocks noGrp="1"/>
          </p:cNvSpPr>
          <p:nvPr>
            <p:ph idx="1"/>
          </p:nvPr>
        </p:nvSpPr>
        <p:spPr>
          <a:xfrm>
            <a:off x="457200" y="1248837"/>
            <a:ext cx="8229600" cy="2713563"/>
          </a:xfrm>
        </p:spPr>
        <p:txBody>
          <a:bodyPr wrap="square">
            <a:noAutofit/>
          </a:bodyPr>
          <a:lstStyle/>
          <a:p>
            <a:pPr>
              <a:spcBef>
                <a:spcPts val="525"/>
              </a:spcBef>
            </a:pPr>
            <a:r>
              <a:rPr lang="el-GR" sz="2200" b="1" dirty="0">
                <a:ea typeface="ヒラギノ角ゴ Pro W3" pitchFamily="-84" charset="-128"/>
              </a:rPr>
              <a:t>Κατανάλωση (C)</a:t>
            </a:r>
            <a:r>
              <a:rPr lang="el-GR" sz="2200" dirty="0">
                <a:ea typeface="ヒラギノ角ゴ Pro W3" pitchFamily="-84" charset="-128"/>
              </a:rPr>
              <a:t>: αγαθά και υπηρεσίες που αγοράζουν οι καταναλωτές</a:t>
            </a:r>
          </a:p>
          <a:p>
            <a:pPr>
              <a:spcBef>
                <a:spcPts val="525"/>
              </a:spcBef>
            </a:pPr>
            <a:r>
              <a:rPr lang="el-GR" sz="2200" b="1" dirty="0">
                <a:ea typeface="ヒラギノ角ゴ Pro W3" pitchFamily="-84" charset="-128"/>
              </a:rPr>
              <a:t>Επένδυση (I)</a:t>
            </a:r>
            <a:r>
              <a:rPr lang="el-GR" sz="2200" dirty="0">
                <a:ea typeface="ヒラギノ角ゴ Pro W3" pitchFamily="-84" charset="-128"/>
              </a:rPr>
              <a:t> ή πάγια επένδυση: το άθροισμα των επενδύσεων σε τομείς εκτός κατοικιών και των επενδύσεων σε κατοικίες</a:t>
            </a:r>
          </a:p>
          <a:p>
            <a:pPr>
              <a:spcBef>
                <a:spcPts val="525"/>
              </a:spcBef>
            </a:pPr>
            <a:r>
              <a:rPr lang="el-GR" sz="2200" b="1" dirty="0">
                <a:ea typeface="ヒラギノ角ゴ Pro W3" pitchFamily="-84" charset="-128"/>
              </a:rPr>
              <a:t>Κρατικές δαπάνες (G)</a:t>
            </a:r>
            <a:r>
              <a:rPr lang="el-GR" sz="2200" dirty="0">
                <a:ea typeface="ヒラギノ角ゴ Pro W3" pitchFamily="-84" charset="-128"/>
              </a:rPr>
              <a:t>: αγορές αγαθών και υπηρεσιών από τις ομοσπονδιακές, πολιτειακές και τοπικές κυβερνήσεις, εξαιρουμένων των </a:t>
            </a:r>
            <a:r>
              <a:rPr lang="el-GR" sz="2200" b="1" dirty="0">
                <a:ea typeface="ヒラギノ角ゴ Pro W3" pitchFamily="-84" charset="-128"/>
              </a:rPr>
              <a:t>κρατικών μεταβιβαστικών πληρωμών</a:t>
            </a:r>
            <a:endParaRPr lang="en-US" sz="2200" b="1" dirty="0">
              <a:ea typeface="ヒラギノ角ゴ Pro W3" pitchFamily="-84" charset="-128"/>
            </a:endParaRPr>
          </a:p>
        </p:txBody>
      </p:sp>
    </p:spTree>
    <p:extLst>
      <p:ext uri="{BB962C8B-B14F-4D97-AF65-F5344CB8AC3E}">
        <p14:creationId xmlns="" xmlns:p14="http://schemas.microsoft.com/office/powerpoint/2010/main" val="45912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n-IN" sz="2800" dirty="0">
                <a:latin typeface="+mj-lt"/>
              </a:rPr>
              <a:t>3.1 </a:t>
            </a:r>
            <a:r>
              <a:rPr lang="el-GR" sz="2800" dirty="0">
                <a:latin typeface="+mj-lt"/>
              </a:rPr>
              <a:t>Η Σύνθεση του ΑΕΠ</a:t>
            </a:r>
            <a:r>
              <a:rPr lang="en-IN" sz="2800" dirty="0">
                <a:latin typeface="+mj-lt"/>
              </a:rPr>
              <a:t> (</a:t>
            </a:r>
            <a:r>
              <a:rPr lang="el-GR" sz="2800" dirty="0">
                <a:latin typeface="+mj-lt"/>
              </a:rPr>
              <a:t>2 από</a:t>
            </a:r>
            <a:r>
              <a:rPr lang="en-IN" sz="2800" dirty="0">
                <a:latin typeface="+mj-lt"/>
              </a:rPr>
              <a:t> 3)</a:t>
            </a:r>
            <a:endParaRPr lang="en-US" sz="2800" dirty="0">
              <a:latin typeface="+mj-lt"/>
            </a:endParaRPr>
          </a:p>
        </p:txBody>
      </p:sp>
      <p:sp>
        <p:nvSpPr>
          <p:cNvPr id="3" name="Content Placeholder 2"/>
          <p:cNvSpPr>
            <a:spLocks noGrp="1"/>
          </p:cNvSpPr>
          <p:nvPr>
            <p:ph idx="1"/>
          </p:nvPr>
        </p:nvSpPr>
        <p:spPr>
          <a:xfrm>
            <a:off x="457200" y="1117822"/>
            <a:ext cx="8229600" cy="4216178"/>
          </a:xfrm>
        </p:spPr>
        <p:txBody>
          <a:bodyPr wrap="square">
            <a:noAutofit/>
          </a:bodyPr>
          <a:lstStyle/>
          <a:p>
            <a:pPr>
              <a:spcBef>
                <a:spcPts val="525"/>
              </a:spcBef>
            </a:pPr>
            <a:r>
              <a:rPr lang="el-GR" sz="2200" b="1" dirty="0">
                <a:ea typeface="ヒラギノ角ゴ Pro W3" pitchFamily="-84" charset="-128"/>
              </a:rPr>
              <a:t>Εξαγωγές (X):</a:t>
            </a:r>
            <a:r>
              <a:rPr lang="el-GR" sz="2200" dirty="0">
                <a:ea typeface="ヒラギノ角ゴ Pro W3" pitchFamily="-84" charset="-128"/>
              </a:rPr>
              <a:t> αγορές προϊόντων και υπηρεσιών των ΗΠΑ από αλλοδαπούς</a:t>
            </a:r>
          </a:p>
          <a:p>
            <a:pPr>
              <a:spcBef>
                <a:spcPts val="525"/>
              </a:spcBef>
            </a:pPr>
            <a:r>
              <a:rPr lang="el-GR" sz="2200" b="1" dirty="0">
                <a:ea typeface="ヒラギノ角ゴ Pro W3" pitchFamily="-84" charset="-128"/>
              </a:rPr>
              <a:t>Εισαγωγές (</a:t>
            </a:r>
            <a:r>
              <a:rPr lang="el-GR" sz="2200" b="1" dirty="0" smtClean="0">
                <a:ea typeface="ヒラギノ角ゴ Pro W3" pitchFamily="-84" charset="-128"/>
              </a:rPr>
              <a:t>IM</a:t>
            </a:r>
            <a:r>
              <a:rPr lang="el-GR" sz="2200" b="1" dirty="0">
                <a:ea typeface="ヒラギノ角ゴ Pro W3" pitchFamily="-84" charset="-128"/>
              </a:rPr>
              <a:t>):</a:t>
            </a:r>
            <a:r>
              <a:rPr lang="el-GR" sz="2200" dirty="0">
                <a:ea typeface="ヒラギノ角ゴ Pro W3" pitchFamily="-84" charset="-128"/>
              </a:rPr>
              <a:t> αγορές ξένων αγαθών και υπηρεσιών από καταναλωτές των ΗΠΑ, επιχειρήσεις των ΗΠΑ και την κυβέρνηση των Η.Π.Α.</a:t>
            </a:r>
          </a:p>
          <a:p>
            <a:pPr>
              <a:spcBef>
                <a:spcPts val="525"/>
              </a:spcBef>
            </a:pPr>
            <a:r>
              <a:rPr lang="el-GR" sz="2200" b="1" dirty="0">
                <a:ea typeface="ヒラギノ角ゴ Pro W3" pitchFamily="-84" charset="-128"/>
              </a:rPr>
              <a:t>Καθαρές εξαγωγές ή εμπορικό ισοζύγιο:</a:t>
            </a:r>
            <a:r>
              <a:rPr lang="el-GR" sz="2200" dirty="0">
                <a:ea typeface="ヒラギノ角ゴ Pro W3" pitchFamily="-84" charset="-128"/>
              </a:rPr>
              <a:t> X − IM Εξαγωγές &gt; Εισαγωγές ⇔ εμπορικό πλεόνασμα</a:t>
            </a:r>
          </a:p>
          <a:p>
            <a:pPr>
              <a:spcBef>
                <a:spcPts val="525"/>
              </a:spcBef>
            </a:pPr>
            <a:r>
              <a:rPr lang="el-GR" sz="2200" dirty="0">
                <a:ea typeface="ヒラギノ角ゴ Pro W3" pitchFamily="-84" charset="-128"/>
              </a:rPr>
              <a:t>Εισαγωγές &gt; Εξαγωγές </a:t>
            </a:r>
            <a:r>
              <a:rPr lang="el-GR" sz="2200" dirty="0" smtClean="0">
                <a:ea typeface="ヒラギノ角ゴ Pro W3" pitchFamily="-84" charset="-128"/>
              </a:rPr>
              <a:t>⇔ εμπορικό </a:t>
            </a:r>
            <a:r>
              <a:rPr lang="el-GR" sz="2200" dirty="0">
                <a:ea typeface="ヒラギノ角ゴ Pro W3" pitchFamily="-84" charset="-128"/>
              </a:rPr>
              <a:t>έλλειμμα</a:t>
            </a:r>
          </a:p>
          <a:p>
            <a:pPr>
              <a:spcBef>
                <a:spcPts val="525"/>
              </a:spcBef>
            </a:pPr>
            <a:r>
              <a:rPr lang="el-GR" sz="2200" dirty="0">
                <a:ea typeface="ヒラギノ角ゴ Pro W3" pitchFamily="-84" charset="-128"/>
              </a:rPr>
              <a:t>Επένδυση αποθεμάτων: διαφορά μεταξύ παραγωγής και πωλήσεων</a:t>
            </a:r>
            <a:endParaRPr lang="en-US" sz="2200" dirty="0">
              <a:ea typeface="ヒラギノ角ゴ Pro W3" pitchFamily="-84" charset="-128"/>
            </a:endParaRPr>
          </a:p>
        </p:txBody>
      </p:sp>
    </p:spTree>
    <p:extLst>
      <p:ext uri="{BB962C8B-B14F-4D97-AF65-F5344CB8AC3E}">
        <p14:creationId xmlns="" xmlns:p14="http://schemas.microsoft.com/office/powerpoint/2010/main" val="353143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30887"/>
          </a:xfrm>
        </p:spPr>
        <p:txBody>
          <a:bodyPr wrap="square">
            <a:spAutoFit/>
          </a:bodyPr>
          <a:lstStyle/>
          <a:p>
            <a:r>
              <a:rPr lang="en-IN" sz="2800" dirty="0">
                <a:latin typeface="+mj-lt"/>
              </a:rPr>
              <a:t>3.1 </a:t>
            </a:r>
            <a:r>
              <a:rPr lang="el-GR" sz="2800" dirty="0">
                <a:latin typeface="+mj-lt"/>
              </a:rPr>
              <a:t>Η Σύνθεση του ΑΕΠ</a:t>
            </a:r>
            <a:r>
              <a:rPr lang="en-IN" sz="2800" dirty="0">
                <a:latin typeface="+mj-lt"/>
              </a:rPr>
              <a:t> (</a:t>
            </a:r>
            <a:r>
              <a:rPr lang="el-GR" sz="2800" dirty="0">
                <a:latin typeface="+mj-lt"/>
              </a:rPr>
              <a:t>3 από</a:t>
            </a:r>
            <a:r>
              <a:rPr lang="en-IN" sz="2800" dirty="0">
                <a:latin typeface="+mj-lt"/>
              </a:rPr>
              <a:t> 3) </a:t>
            </a:r>
            <a:endParaRPr lang="en-US" sz="2800" dirty="0">
              <a:latin typeface="+mj-lt"/>
            </a:endParaRPr>
          </a:p>
        </p:txBody>
      </p:sp>
      <p:sp>
        <p:nvSpPr>
          <p:cNvPr id="3" name="Content Placeholder 2"/>
          <p:cNvSpPr>
            <a:spLocks noGrp="1"/>
          </p:cNvSpPr>
          <p:nvPr>
            <p:ph idx="1"/>
          </p:nvPr>
        </p:nvSpPr>
        <p:spPr>
          <a:xfrm>
            <a:off x="457200" y="834424"/>
            <a:ext cx="8229600" cy="353792"/>
          </a:xfrm>
        </p:spPr>
        <p:txBody>
          <a:bodyPr wrap="square">
            <a:noAutofit/>
          </a:bodyPr>
          <a:lstStyle/>
          <a:p>
            <a:pPr>
              <a:buFontTx/>
              <a:buNone/>
            </a:pPr>
            <a:r>
              <a:rPr lang="el-GR" sz="2200" b="1" dirty="0">
                <a:ea typeface="ヒラギノ角ゴ Pro W3" pitchFamily="-84" charset="-128"/>
              </a:rPr>
              <a:t>Πίνακας</a:t>
            </a:r>
            <a:r>
              <a:rPr lang="en-US" sz="2200" b="1" dirty="0">
                <a:ea typeface="ヒラギノ角ゴ Pro W3" pitchFamily="-84" charset="-128"/>
              </a:rPr>
              <a:t> 3.1 </a:t>
            </a:r>
            <a:r>
              <a:rPr lang="el-GR" sz="2200" dirty="0" smtClean="0">
                <a:ea typeface="ヒラギノ角ゴ Pro W3" pitchFamily="-84" charset="-128"/>
              </a:rPr>
              <a:t>Η σύνθεση </a:t>
            </a:r>
            <a:r>
              <a:rPr lang="el-GR" sz="2200" dirty="0">
                <a:ea typeface="ヒラギノ角ゴ Pro W3" pitchFamily="-84" charset="-128"/>
              </a:rPr>
              <a:t>του ΑΕΠ των ΗΠΑ</a:t>
            </a:r>
            <a:r>
              <a:rPr lang="en-US" sz="2200" dirty="0">
                <a:ea typeface="ヒラギノ角ゴ Pro W3" pitchFamily="-84" charset="-128"/>
              </a:rPr>
              <a:t>, 2018</a:t>
            </a:r>
          </a:p>
        </p:txBody>
      </p:sp>
      <p:sp>
        <p:nvSpPr>
          <p:cNvPr id="5" name="Content Placeholder 4"/>
          <p:cNvSpPr>
            <a:spLocks noGrp="1"/>
          </p:cNvSpPr>
          <p:nvPr>
            <p:ph idx="13"/>
          </p:nvPr>
        </p:nvSpPr>
        <p:spPr>
          <a:xfrm>
            <a:off x="457200" y="6010747"/>
            <a:ext cx="8229600" cy="304800"/>
          </a:xfrm>
        </p:spPr>
        <p:txBody>
          <a:bodyPr/>
          <a:lstStyle/>
          <a:p>
            <a:pPr marL="0" indent="0">
              <a:buNone/>
            </a:pPr>
            <a:r>
              <a:rPr lang="el-GR" sz="1200" i="1" dirty="0" smtClean="0"/>
              <a:t>Πηγή</a:t>
            </a:r>
            <a:r>
              <a:rPr lang="en-US" sz="1200" i="1" dirty="0" smtClean="0"/>
              <a:t>: </a:t>
            </a:r>
            <a:r>
              <a:rPr lang="en-US" sz="1200" dirty="0"/>
              <a:t>Survey of Current Business, February 2019, Table 1-1-5</a:t>
            </a:r>
          </a:p>
        </p:txBody>
      </p:sp>
      <p:pic>
        <p:nvPicPr>
          <p:cNvPr id="1026" name="Picture 2"/>
          <p:cNvPicPr>
            <a:picLocks noChangeAspect="1" noChangeArrowheads="1"/>
          </p:cNvPicPr>
          <p:nvPr/>
        </p:nvPicPr>
        <p:blipFill>
          <a:blip r:embed="rId3" cstate="print"/>
          <a:srcRect/>
          <a:stretch>
            <a:fillRect/>
          </a:stretch>
        </p:blipFill>
        <p:spPr bwMode="auto">
          <a:xfrm>
            <a:off x="457200" y="1371600"/>
            <a:ext cx="8087056" cy="4359852"/>
          </a:xfrm>
          <a:prstGeom prst="rect">
            <a:avLst/>
          </a:prstGeom>
          <a:noFill/>
          <a:ln w="9525">
            <a:noFill/>
            <a:miter lim="800000"/>
            <a:headEnd/>
            <a:tailEnd/>
          </a:ln>
        </p:spPr>
      </p:pic>
    </p:spTree>
    <p:extLst>
      <p:ext uri="{BB962C8B-B14F-4D97-AF65-F5344CB8AC3E}">
        <p14:creationId xmlns="" xmlns:p14="http://schemas.microsoft.com/office/powerpoint/2010/main" val="2889136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n-IN" sz="2800" dirty="0">
                <a:latin typeface="+mj-lt"/>
              </a:rPr>
              <a:t>3.2 </a:t>
            </a:r>
            <a:r>
              <a:rPr lang="el-GR" sz="2800" dirty="0">
                <a:latin typeface="+mj-lt"/>
              </a:rPr>
              <a:t>Η Ζήτηση Αγαθών</a:t>
            </a:r>
            <a:r>
              <a:rPr lang="en-IN" sz="2800" dirty="0">
                <a:latin typeface="+mj-lt"/>
              </a:rPr>
              <a:t> (1 </a:t>
            </a:r>
            <a:r>
              <a:rPr lang="el-GR" sz="2800" dirty="0">
                <a:latin typeface="+mj-lt"/>
              </a:rPr>
              <a:t>από</a:t>
            </a:r>
            <a:r>
              <a:rPr lang="en-IN" sz="2800" dirty="0">
                <a:latin typeface="+mj-lt"/>
              </a:rPr>
              <a:t> 7)</a:t>
            </a:r>
            <a:endParaRPr lang="en-US" sz="2800" dirty="0">
              <a:latin typeface="+mj-lt"/>
            </a:endParaRPr>
          </a:p>
        </p:txBody>
      </p:sp>
      <mc:AlternateContent xmlns:mc="http://schemas.openxmlformats.org/markup-compatibility/2006">
        <mc:Choice xmlns="" xmlns:a14="http://schemas.microsoft.com/office/drawing/2010/main" Requires="a14">
          <p:sp>
            <p:nvSpPr>
              <p:cNvPr id="6" name="Object 5"/>
              <p:cNvSpPr txBox="1"/>
              <p:nvPr/>
            </p:nvSpPr>
            <p:spPr>
              <a:xfrm>
                <a:off x="2743201" y="1166813"/>
                <a:ext cx="3581400" cy="509587"/>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𝑍</m:t>
                      </m:r>
                      <m:r>
                        <a:rPr lang="en-US" sz="2000" i="1">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𝐼</m:t>
                      </m:r>
                      <m:r>
                        <a:rPr lang="en-US" sz="2000" i="1">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𝐺</m:t>
                      </m:r>
                      <m:r>
                        <a:rPr lang="en-US" sz="2000" i="1">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𝑋</m:t>
                      </m:r>
                      <m:r>
                        <a:rPr lang="en-US" sz="2000" i="1">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𝐼𝑀</m:t>
                      </m:r>
                    </m:oMath>
                  </m:oMathPara>
                </a14:m>
                <a:endParaRPr lang="en-US" sz="2000" dirty="0"/>
              </a:p>
            </p:txBody>
          </p:sp>
        </mc:Choice>
        <mc:Fallback>
          <p:sp>
            <p:nvSpPr>
              <p:cNvPr id="6" name="Object 5"/>
              <p:cNvSpPr txBox="1">
                <a:spLocks noRot="1" noChangeAspect="1" noMove="1" noResize="1" noEditPoints="1" noAdjustHandles="1" noChangeArrowheads="1" noChangeShapeType="1" noTextEdit="1"/>
              </p:cNvSpPr>
              <p:nvPr/>
            </p:nvSpPr>
            <p:spPr>
              <a:xfrm>
                <a:off x="2743201" y="1166813"/>
                <a:ext cx="3581400" cy="509587"/>
              </a:xfrm>
              <a:prstGeom prst="rect">
                <a:avLst/>
              </a:prstGeom>
              <a:blipFill>
                <a:blip r:embed="rId3" cstate="print"/>
                <a:stretch>
                  <a:fillRect/>
                </a:stretch>
              </a:blipFill>
            </p:spPr>
            <p:txBody>
              <a:bodyPr/>
              <a:lstStyle/>
              <a:p>
                <a:r>
                  <a:rPr lang="en-US">
                    <a:noFill/>
                  </a:rPr>
                  <a:t> </a:t>
                </a:r>
              </a:p>
            </p:txBody>
          </p:sp>
        </mc:Fallback>
      </mc:AlternateContent>
      <p:sp>
        <p:nvSpPr>
          <p:cNvPr id="3" name="Content Placeholder 2"/>
          <p:cNvSpPr>
            <a:spLocks noGrp="1"/>
          </p:cNvSpPr>
          <p:nvPr>
            <p:ph idx="1"/>
          </p:nvPr>
        </p:nvSpPr>
        <p:spPr>
          <a:xfrm>
            <a:off x="457200" y="1735152"/>
            <a:ext cx="8229600" cy="1541448"/>
          </a:xfrm>
        </p:spPr>
        <p:txBody>
          <a:bodyPr wrap="square">
            <a:noAutofit/>
          </a:bodyPr>
          <a:lstStyle/>
          <a:p>
            <a:pPr>
              <a:spcBef>
                <a:spcPts val="525"/>
              </a:spcBef>
              <a:defRPr/>
            </a:pPr>
            <a:r>
              <a:rPr lang="el-GR" sz="2000" dirty="0">
                <a:ea typeface="ヒラギノ角ゴ Pro W3" pitchFamily="-84" charset="-128"/>
              </a:rPr>
              <a:t>Η παραπάνω ταυτότητα ορίζει τη συνολική ζήτηση για αγαθά (Ζ) ως κατανάλωση, συν την επένδυση, συν το κράτος, συν τις εξαγωγές, μείον τις εισαγωγές</a:t>
            </a:r>
            <a:r>
              <a:rPr lang="el-GR" sz="2000" dirty="0" smtClean="0">
                <a:ea typeface="ヒラギノ角ゴ Pro W3" pitchFamily="-84" charset="-128"/>
              </a:rPr>
              <a:t>.</a:t>
            </a:r>
          </a:p>
          <a:p>
            <a:pPr>
              <a:spcBef>
                <a:spcPts val="525"/>
              </a:spcBef>
              <a:defRPr/>
            </a:pPr>
            <a:endParaRPr lang="el-GR" sz="2000" dirty="0">
              <a:ea typeface="ヒラギノ角ゴ Pro W3" pitchFamily="-84" charset="-128"/>
            </a:endParaRPr>
          </a:p>
          <a:p>
            <a:pPr>
              <a:spcBef>
                <a:spcPts val="525"/>
              </a:spcBef>
              <a:defRPr/>
            </a:pPr>
            <a:r>
              <a:rPr lang="el-GR" sz="2000" dirty="0">
                <a:ea typeface="ヒラギノ角ゴ Pro W3" pitchFamily="-84" charset="-128"/>
              </a:rPr>
              <a:t>Σε μια κλειστή οικονομία (X = </a:t>
            </a:r>
            <a:r>
              <a:rPr lang="el-GR" sz="2000" dirty="0" smtClean="0">
                <a:ea typeface="ヒラギノ角ゴ Pro W3" pitchFamily="-84" charset="-128"/>
              </a:rPr>
              <a:t>I, </a:t>
            </a:r>
            <a:r>
              <a:rPr lang="el-GR" sz="2000" dirty="0">
                <a:ea typeface="ヒラギノ角ゴ Pro W3" pitchFamily="-84" charset="-128"/>
              </a:rPr>
              <a:t>M = 0):</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7" name="Object 6"/>
              <p:cNvSpPr txBox="1"/>
              <p:nvPr/>
            </p:nvSpPr>
            <p:spPr>
              <a:xfrm>
                <a:off x="3352800" y="3502025"/>
                <a:ext cx="2666999" cy="53657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𝑍</m:t>
                      </m:r>
                      <m:r>
                        <a:rPr lang="en-US" sz="2000" i="1">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𝐶</m:t>
                      </m:r>
                      <m:r>
                        <a:rPr lang="en-US" sz="2000" i="1">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𝐼</m:t>
                      </m:r>
                      <m:r>
                        <a:rPr lang="en-US" sz="2000" i="1">
                          <a:solidFill>
                            <a:srgbClr val="000000"/>
                          </a:solidFill>
                          <a:latin typeface="Cambria Math" panose="02040503050406030204" pitchFamily="18" charset="0"/>
                        </a:rPr>
                        <m:t> + </m:t>
                      </m:r>
                      <m:r>
                        <a:rPr lang="en-US" sz="2000" i="1">
                          <a:solidFill>
                            <a:srgbClr val="000000"/>
                          </a:solidFill>
                          <a:latin typeface="Cambria Math" panose="02040503050406030204" pitchFamily="18" charset="0"/>
                        </a:rPr>
                        <m:t>𝐺</m:t>
                      </m:r>
                    </m:oMath>
                  </m:oMathPara>
                </a14:m>
                <a:endParaRPr lang="en-US" sz="2000" dirty="0"/>
              </a:p>
            </p:txBody>
          </p:sp>
        </mc:Choice>
        <mc:Fallback>
          <p:sp>
            <p:nvSpPr>
              <p:cNvPr id="7" name="Object 6"/>
              <p:cNvSpPr txBox="1">
                <a:spLocks noRot="1" noChangeAspect="1" noMove="1" noResize="1" noEditPoints="1" noAdjustHandles="1" noChangeArrowheads="1" noChangeShapeType="1" noTextEdit="1"/>
              </p:cNvSpPr>
              <p:nvPr/>
            </p:nvSpPr>
            <p:spPr>
              <a:xfrm>
                <a:off x="3352800" y="3502025"/>
                <a:ext cx="2666999" cy="536575"/>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1371006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78"/>
            <a:ext cx="8229600" cy="1325523"/>
          </a:xfrm>
        </p:spPr>
        <p:txBody>
          <a:bodyPr wrap="square">
            <a:noAutofit/>
          </a:bodyPr>
          <a:lstStyle/>
          <a:p>
            <a:pPr>
              <a:spcBef>
                <a:spcPts val="525"/>
              </a:spcBef>
            </a:pPr>
            <a:r>
              <a:rPr lang="el-GR" sz="2000" dirty="0">
                <a:ea typeface="ヒラギノ角ゴ Pro W3" pitchFamily="-84" charset="-128"/>
              </a:rPr>
              <a:t>Η κατανάλωση (C) είναι συνάρτηση του διαθέσιμου εισοδήματος (Y D), το οποίο είναι το εισόδημα που απομένει αφού οι καταναλωτές λάβουν τις κρατικές μεταβιβαστικές πληρωμές και πληρώσουν τους φόρους τους.</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2732088" y="2133600"/>
                <a:ext cx="4202112" cy="979488"/>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nor/>
                        </m:rPr>
                        <a:rPr lang="en-US" sz="2000" i="0">
                          <a:solidFill>
                            <a:srgbClr val="000000"/>
                          </a:solidFill>
                          <a:latin typeface="Cambria Math" panose="02040503050406030204" pitchFamily="18" charset="0"/>
                        </a:rPr>
                        <m:t>C</m:t>
                      </m:r>
                      <m:r>
                        <m:rPr>
                          <m:nor/>
                        </m:rPr>
                        <a:rPr lang="en-US" sz="2000" i="0">
                          <a:solidFill>
                            <a:srgbClr val="000000"/>
                          </a:solidFill>
                          <a:latin typeface="Cambria Math" panose="02040503050406030204" pitchFamily="18" charset="0"/>
                        </a:rPr>
                        <m:t> = </m:t>
                      </m:r>
                      <m:r>
                        <m:rPr>
                          <m:nor/>
                        </m:rPr>
                        <a:rPr lang="en-US" sz="2000" i="0">
                          <a:solidFill>
                            <a:srgbClr val="000000"/>
                          </a:solidFill>
                          <a:latin typeface="Cambria Math" panose="02040503050406030204" pitchFamily="18" charset="0"/>
                        </a:rPr>
                        <m:t>C</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𝑌</m:t>
                          </m:r>
                        </m:e>
                        <m:sub>
                          <m:r>
                            <m:rPr>
                              <m:sty m:val="p"/>
                            </m:rPr>
                            <a:rPr lang="en-US" sz="2000" i="0">
                              <a:solidFill>
                                <a:srgbClr val="000000"/>
                              </a:solidFill>
                              <a:latin typeface="Cambria Math" panose="02040503050406030204" pitchFamily="18" charset="0"/>
                            </a:rPr>
                            <m:t>D</m:t>
                          </m:r>
                        </m:sub>
                      </m:sSub>
                      <m:r>
                        <a:rPr lang="en-US" sz="2000" i="1">
                          <a:solidFill>
                            <a:srgbClr val="000000"/>
                          </a:solidFill>
                          <a:latin typeface="Cambria Math" panose="02040503050406030204" pitchFamily="18" charset="0"/>
                        </a:rPr>
                        <m:t>)		(3.1)</m:t>
                      </m:r>
                    </m:oMath>
                    <m:oMath xmlns:m="http://schemas.openxmlformats.org/officeDocument/2006/math">
                      <m:r>
                        <m:rPr>
                          <m:nor/>
                        </m:rPr>
                        <a:rPr lang="en-US" sz="2000" i="0">
                          <a:solidFill>
                            <a:srgbClr val="000000"/>
                          </a:solidFill>
                          <a:latin typeface="Cambria Math" panose="02040503050406030204" pitchFamily="18" charset="0"/>
                        </a:rPr>
                        <m:t>          </m:t>
                      </m:r>
                      <m:r>
                        <a:rPr lang="en-US" sz="2000" i="1">
                          <a:solidFill>
                            <a:srgbClr val="000000"/>
                          </a:solidFill>
                          <a:latin typeface="Cambria Math" panose="02040503050406030204" pitchFamily="18" charset="0"/>
                        </a:rPr>
                        <m:t>(</m:t>
                      </m:r>
                      <m:r>
                        <a:rPr lang="en-US" sz="2000" i="0">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m:t>
                      </m:r>
                    </m:oMath>
                  </m:oMathPara>
                </a14:m>
                <a:endParaRPr lang="en-US" sz="2000" dirty="0"/>
              </a:p>
            </p:txBody>
          </p:sp>
        </mc:Choice>
        <mc:Fallback>
          <p:sp>
            <p:nvSpPr>
              <p:cNvPr id="5" name="Object 4"/>
              <p:cNvSpPr txBox="1">
                <a:spLocks noRot="1" noChangeAspect="1" noMove="1" noResize="1" noEditPoints="1" noAdjustHandles="1" noChangeArrowheads="1" noChangeShapeType="1" noTextEdit="1"/>
              </p:cNvSpPr>
              <p:nvPr/>
            </p:nvSpPr>
            <p:spPr>
              <a:xfrm>
                <a:off x="2732088" y="2133600"/>
                <a:ext cx="4202112" cy="979488"/>
              </a:xfrm>
              <a:prstGeom prst="rect">
                <a:avLst/>
              </a:prstGeom>
              <a:blipFill>
                <a:blip r:embed="rId3" cstate="print"/>
                <a:stretch>
                  <a:fillRect/>
                </a:stretch>
              </a:blipFill>
            </p:spPr>
            <p:txBody>
              <a:bodyPr/>
              <a:lstStyle/>
              <a:p>
                <a:r>
                  <a:rPr lang="en-US">
                    <a:noFill/>
                  </a:rPr>
                  <a:t> </a:t>
                </a:r>
              </a:p>
            </p:txBody>
          </p:sp>
        </mc:Fallback>
      </mc:AlternateContent>
      <p:sp>
        <p:nvSpPr>
          <p:cNvPr id="4" name="Content Placeholder 3"/>
          <p:cNvSpPr>
            <a:spLocks noGrp="1"/>
          </p:cNvSpPr>
          <p:nvPr>
            <p:ph idx="13"/>
          </p:nvPr>
        </p:nvSpPr>
        <p:spPr>
          <a:xfrm>
            <a:off x="457200" y="3265489"/>
            <a:ext cx="8229600" cy="2144711"/>
          </a:xfrm>
        </p:spPr>
        <p:txBody>
          <a:bodyPr>
            <a:noAutofit/>
          </a:bodyPr>
          <a:lstStyle/>
          <a:p>
            <a:pPr>
              <a:spcBef>
                <a:spcPts val="525"/>
              </a:spcBef>
            </a:pPr>
            <a:r>
              <a:rPr lang="el-GR" sz="2000" i="1" dirty="0">
                <a:ea typeface="ヒラギノ角ゴ Pro W3" pitchFamily="-84" charset="-128"/>
                <a:cs typeface="Times New Roman" panose="02020603050405020304" pitchFamily="18" charset="0"/>
              </a:rPr>
              <a:t>Η </a:t>
            </a:r>
            <a:r>
              <a:rPr lang="el-GR" sz="2000" i="1" dirty="0" smtClean="0">
                <a:ea typeface="ヒラギノ角ゴ Pro W3" pitchFamily="-84" charset="-128"/>
                <a:cs typeface="Times New Roman" panose="02020603050405020304" pitchFamily="18" charset="0"/>
              </a:rPr>
              <a:t>C(Y</a:t>
            </a:r>
            <a:r>
              <a:rPr lang="el-GR" sz="2000" i="1" baseline="-25000" dirty="0" smtClean="0">
                <a:ea typeface="ヒラギノ角ゴ Pro W3" pitchFamily="-84" charset="-128"/>
                <a:cs typeface="Times New Roman" panose="02020603050405020304" pitchFamily="18" charset="0"/>
              </a:rPr>
              <a:t>D</a:t>
            </a:r>
            <a:r>
              <a:rPr lang="el-GR" sz="2000" i="1" dirty="0">
                <a:ea typeface="ヒラギノ角ゴ Pro W3" pitchFamily="-84" charset="-128"/>
                <a:cs typeface="Times New Roman" panose="02020603050405020304" pitchFamily="18" charset="0"/>
              </a:rPr>
              <a:t>) ονομάζεται </a:t>
            </a:r>
            <a:r>
              <a:rPr lang="el-GR" sz="2000" b="1" i="1" dirty="0">
                <a:ea typeface="ヒラギノ角ゴ Pro W3" pitchFamily="-84" charset="-128"/>
                <a:cs typeface="Times New Roman" panose="02020603050405020304" pitchFamily="18" charset="0"/>
              </a:rPr>
              <a:t>συνάρτηση κατανάλωσης</a:t>
            </a:r>
          </a:p>
          <a:p>
            <a:pPr>
              <a:spcBef>
                <a:spcPts val="525"/>
              </a:spcBef>
            </a:pPr>
            <a:r>
              <a:rPr lang="el-GR" sz="2000" i="1" dirty="0" smtClean="0">
                <a:ea typeface="ヒラギノ角ゴ Pro W3" pitchFamily="-84" charset="-128"/>
                <a:cs typeface="Times New Roman" panose="02020603050405020304" pitchFamily="18" charset="0"/>
              </a:rPr>
              <a:t>Αυτή </a:t>
            </a:r>
            <a:r>
              <a:rPr lang="el-GR" sz="2000" i="1" dirty="0">
                <a:ea typeface="ヒラギノ角ゴ Pro W3" pitchFamily="-84" charset="-128"/>
                <a:cs typeface="Times New Roman" panose="02020603050405020304" pitchFamily="18" charset="0"/>
              </a:rPr>
              <a:t>είναι μια </a:t>
            </a:r>
            <a:r>
              <a:rPr lang="el-GR" sz="2000" b="1" i="1" dirty="0" err="1">
                <a:ea typeface="ヒラギノ角ゴ Pro W3" pitchFamily="-84" charset="-128"/>
                <a:cs typeface="Times New Roman" panose="02020603050405020304" pitchFamily="18" charset="0"/>
              </a:rPr>
              <a:t>συμπεριφορική</a:t>
            </a:r>
            <a:r>
              <a:rPr lang="el-GR" sz="2000" b="1" i="1" dirty="0">
                <a:ea typeface="ヒラギノ角ゴ Pro W3" pitchFamily="-84" charset="-128"/>
                <a:cs typeface="Times New Roman" panose="02020603050405020304" pitchFamily="18" charset="0"/>
              </a:rPr>
              <a:t> εξίσωση,</a:t>
            </a:r>
            <a:r>
              <a:rPr lang="el-GR" sz="2000" i="1" dirty="0">
                <a:ea typeface="ヒラギノ角ゴ Pro W3" pitchFamily="-84" charset="-128"/>
                <a:cs typeface="Times New Roman" panose="02020603050405020304" pitchFamily="18" charset="0"/>
              </a:rPr>
              <a:t> που αποτυπώνει τη συμπεριφορά των καταναλωτών</a:t>
            </a:r>
            <a:endParaRPr lang="en-US" sz="2000" dirty="0">
              <a:ea typeface="ヒラギノ角ゴ Pro W3" pitchFamily="-84" charset="-128"/>
            </a:endParaRPr>
          </a:p>
        </p:txBody>
      </p:sp>
      <p:sp>
        <p:nvSpPr>
          <p:cNvPr id="7" name="Title 1"/>
          <p:cNvSpPr>
            <a:spLocks noGrp="1"/>
          </p:cNvSpPr>
          <p:nvPr>
            <p:ph type="title"/>
          </p:nvPr>
        </p:nvSpPr>
        <p:spPr>
          <a:xfrm>
            <a:off x="457200" y="0"/>
            <a:ext cx="8153400" cy="430887"/>
          </a:xfrm>
        </p:spPr>
        <p:txBody>
          <a:bodyPr wrap="square">
            <a:spAutoFit/>
          </a:bodyPr>
          <a:lstStyle/>
          <a:p>
            <a:r>
              <a:rPr lang="en-IN" sz="2800" dirty="0">
                <a:latin typeface="+mj-lt"/>
              </a:rPr>
              <a:t>3.2 </a:t>
            </a:r>
            <a:r>
              <a:rPr lang="el-GR" sz="2800" dirty="0">
                <a:latin typeface="+mj-lt"/>
              </a:rPr>
              <a:t>Η Ζήτηση Αγαθών</a:t>
            </a:r>
            <a:r>
              <a:rPr lang="en-IN" sz="2800" dirty="0">
                <a:latin typeface="+mj-lt"/>
              </a:rPr>
              <a:t> </a:t>
            </a:r>
            <a:r>
              <a:rPr lang="en-IN" sz="2800" dirty="0" smtClean="0">
                <a:latin typeface="+mj-lt"/>
              </a:rPr>
              <a:t>(</a:t>
            </a:r>
            <a:r>
              <a:rPr lang="el-GR" sz="2800" dirty="0" smtClean="0">
                <a:latin typeface="+mj-lt"/>
              </a:rPr>
              <a:t>2</a:t>
            </a:r>
            <a:r>
              <a:rPr lang="en-IN" sz="2800" dirty="0" smtClean="0">
                <a:latin typeface="+mj-lt"/>
              </a:rPr>
              <a:t> </a:t>
            </a:r>
            <a:r>
              <a:rPr lang="el-GR" sz="2800" dirty="0">
                <a:latin typeface="+mj-lt"/>
              </a:rPr>
              <a:t>από</a:t>
            </a:r>
            <a:r>
              <a:rPr lang="en-IN" sz="2800" dirty="0">
                <a:latin typeface="+mj-lt"/>
              </a:rPr>
              <a:t> 7)</a:t>
            </a:r>
            <a:endParaRPr lang="en-US" sz="2800" dirty="0">
              <a:latin typeface="+mj-lt"/>
            </a:endParaRPr>
          </a:p>
        </p:txBody>
      </p:sp>
    </p:spTree>
    <p:extLst>
      <p:ext uri="{BB962C8B-B14F-4D97-AF65-F5344CB8AC3E}">
        <p14:creationId xmlns="" xmlns:p14="http://schemas.microsoft.com/office/powerpoint/2010/main" val="300031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738664"/>
          </a:xfrm>
        </p:spPr>
        <p:txBody>
          <a:bodyPr wrap="square">
            <a:noAutofit/>
          </a:bodyPr>
          <a:lstStyle/>
          <a:p>
            <a:pPr>
              <a:spcBef>
                <a:spcPts val="525"/>
              </a:spcBef>
            </a:pPr>
            <a:r>
              <a:rPr lang="el-GR" sz="2000" dirty="0">
                <a:ea typeface="ヒラギノ角ゴ Pro W3" pitchFamily="-84" charset="-128"/>
              </a:rPr>
              <a:t>Ας υποθέσουμε ότι η συνάρτηση κατανάλωσης είναι μια </a:t>
            </a:r>
            <a:r>
              <a:rPr lang="el-GR" sz="2000" b="1" dirty="0">
                <a:ea typeface="ヒラギノ角ゴ Pro W3" pitchFamily="-84" charset="-128"/>
              </a:rPr>
              <a:t>γραμμική σχέση </a:t>
            </a:r>
            <a:r>
              <a:rPr lang="el-GR" sz="2000" dirty="0">
                <a:ea typeface="ヒラギノ角ゴ Pro W3" pitchFamily="-84" charset="-128"/>
              </a:rPr>
              <a:t>με δύο </a:t>
            </a:r>
            <a:r>
              <a:rPr lang="el-GR" sz="2000" b="1" dirty="0">
                <a:ea typeface="ヒラギノ角ゴ Pro W3" pitchFamily="-84" charset="-128"/>
              </a:rPr>
              <a:t>παραμέτρους</a:t>
            </a:r>
            <a:r>
              <a:rPr lang="el-GR" sz="2000" dirty="0">
                <a:ea typeface="ヒラギノ角ゴ Pro W3" pitchFamily="-84" charset="-128"/>
              </a:rPr>
              <a:t>, </a:t>
            </a:r>
            <a:r>
              <a:rPr lang="el-GR" sz="2000" dirty="0" smtClean="0">
                <a:ea typeface="ヒラギノ角ゴ Pro W3" pitchFamily="-84" charset="-128"/>
              </a:rPr>
              <a:t>c</a:t>
            </a:r>
            <a:r>
              <a:rPr lang="el-GR" sz="2000" i="1" baseline="-25000" dirty="0" smtClean="0">
                <a:ea typeface="ヒラギノ角ゴ Pro W3" pitchFamily="-84" charset="-128"/>
              </a:rPr>
              <a:t>0</a:t>
            </a:r>
            <a:r>
              <a:rPr lang="el-GR" sz="2000" dirty="0" smtClean="0">
                <a:ea typeface="ヒラギノ角ゴ Pro W3" pitchFamily="-84" charset="-128"/>
              </a:rPr>
              <a:t> </a:t>
            </a:r>
            <a:r>
              <a:rPr lang="el-GR" sz="2000" dirty="0">
                <a:ea typeface="ヒラギノ角ゴ Pro W3" pitchFamily="-84" charset="-128"/>
              </a:rPr>
              <a:t>και </a:t>
            </a:r>
            <a:r>
              <a:rPr lang="el-GR" sz="2000" dirty="0" smtClean="0">
                <a:ea typeface="ヒラギノ角ゴ Pro W3" pitchFamily="-84" charset="-128"/>
              </a:rPr>
              <a:t>c</a:t>
            </a:r>
            <a:r>
              <a:rPr lang="el-GR" sz="2000" i="1" baseline="-25000" dirty="0" smtClean="0">
                <a:ea typeface="ヒラギノ角ゴ Pro W3" pitchFamily="-84" charset="-128"/>
              </a:rPr>
              <a:t>1</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2133600" y="1828800"/>
                <a:ext cx="4724400" cy="44767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𝐶</m:t>
                      </m:r>
                      <m:r>
                        <m:rPr>
                          <m:nor/>
                        </m:rPr>
                        <a:rPr lang="en-US" sz="2000" i="0">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0</m:t>
                          </m:r>
                        </m:sub>
                      </m:sSub>
                      <m:r>
                        <m:rPr>
                          <m:nor/>
                        </m:rPr>
                        <a:rPr lang="en-US" sz="2000" i="0">
                          <a:solidFill>
                            <a:srgbClr val="000000"/>
                          </a:solidFill>
                          <a:latin typeface="Cambria Math" panose="02040503050406030204" pitchFamily="18" charset="0"/>
                        </a:rPr>
                        <m:t> + </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𝑐</m:t>
                          </m:r>
                        </m:e>
                        <m:sub>
                          <m:r>
                            <a:rPr lang="en-US" sz="2000" i="0">
                              <a:solidFill>
                                <a:srgbClr val="000000"/>
                              </a:solidFill>
                              <a:latin typeface="Cambria Math" panose="02040503050406030204" pitchFamily="18" charset="0"/>
                            </a:rPr>
                            <m:t>1</m:t>
                          </m:r>
                        </m:sub>
                      </m:sSub>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𝑌</m:t>
                          </m:r>
                        </m:e>
                        <m:sub>
                          <m:r>
                            <m:rPr>
                              <m:sty m:val="p"/>
                            </m:rPr>
                            <a:rPr lang="en-US" sz="2000" i="0">
                              <a:solidFill>
                                <a:srgbClr val="000000"/>
                              </a:solidFill>
                              <a:latin typeface="Cambria Math" panose="02040503050406030204" pitchFamily="18" charset="0"/>
                            </a:rPr>
                            <m:t>D</m:t>
                          </m:r>
                        </m:sub>
                      </m:sSub>
                      <m:r>
                        <a:rPr lang="en-US" sz="2000" i="1">
                          <a:solidFill>
                            <a:srgbClr val="000000"/>
                          </a:solidFill>
                          <a:latin typeface="Cambria Math" panose="02040503050406030204" pitchFamily="18" charset="0"/>
                        </a:rPr>
                        <m:t>		(3.2)</m:t>
                      </m:r>
                    </m:oMath>
                  </m:oMathPara>
                </a14:m>
                <a:endParaRPr lang="en-US" sz="2000" dirty="0"/>
              </a:p>
            </p:txBody>
          </p:sp>
        </mc:Choice>
        <mc:Fallback>
          <p:sp>
            <p:nvSpPr>
              <p:cNvPr id="5" name="Object 4"/>
              <p:cNvSpPr txBox="1">
                <a:spLocks noRot="1" noChangeAspect="1" noMove="1" noResize="1" noEditPoints="1" noAdjustHandles="1" noChangeArrowheads="1" noChangeShapeType="1" noTextEdit="1"/>
              </p:cNvSpPr>
              <p:nvPr/>
            </p:nvSpPr>
            <p:spPr>
              <a:xfrm>
                <a:off x="2133600" y="1828800"/>
                <a:ext cx="4724400" cy="447675"/>
              </a:xfrm>
              <a:prstGeom prst="rect">
                <a:avLst/>
              </a:prstGeom>
              <a:blipFill>
                <a:blip r:embed="rId3" cstate="print"/>
                <a:stretch>
                  <a:fillRect b="-5479"/>
                </a:stretch>
              </a:blipFill>
            </p:spPr>
            <p:txBody>
              <a:bodyPr/>
              <a:lstStyle/>
              <a:p>
                <a:r>
                  <a:rPr lang="en-US">
                    <a:noFill/>
                  </a:rPr>
                  <a:t> </a:t>
                </a:r>
              </a:p>
            </p:txBody>
          </p:sp>
        </mc:Fallback>
      </mc:AlternateContent>
      <p:sp>
        <p:nvSpPr>
          <p:cNvPr id="4" name="Content Placeholder 3"/>
          <p:cNvSpPr>
            <a:spLocks noGrp="1"/>
          </p:cNvSpPr>
          <p:nvPr>
            <p:ph idx="13"/>
          </p:nvPr>
        </p:nvSpPr>
        <p:spPr>
          <a:xfrm>
            <a:off x="457200" y="2635200"/>
            <a:ext cx="8229600" cy="1974900"/>
          </a:xfrm>
        </p:spPr>
        <p:txBody>
          <a:bodyPr>
            <a:noAutofit/>
          </a:bodyPr>
          <a:lstStyle/>
          <a:p>
            <a:pPr>
              <a:spcBef>
                <a:spcPts val="525"/>
              </a:spcBef>
            </a:pPr>
            <a:r>
              <a:rPr lang="el-GR" sz="2000" i="1" dirty="0">
                <a:ea typeface="ヒラギノ角ゴ Pro W3" pitchFamily="-84" charset="-128"/>
              </a:rPr>
              <a:t>c</a:t>
            </a:r>
            <a:r>
              <a:rPr lang="el-GR" sz="2000" i="1" baseline="-25000" dirty="0">
                <a:ea typeface="ヒラギノ角ゴ Pro W3" pitchFamily="-84" charset="-128"/>
              </a:rPr>
              <a:t>1</a:t>
            </a:r>
            <a:r>
              <a:rPr lang="el-GR" sz="2000" i="1" dirty="0">
                <a:ea typeface="ヒラギノ角ゴ Pro W3" pitchFamily="-84" charset="-128"/>
              </a:rPr>
              <a:t> είναι η </a:t>
            </a:r>
            <a:r>
              <a:rPr lang="el-GR" sz="2000" b="1" i="1" dirty="0">
                <a:ea typeface="ヒラギノ角ゴ Pro W3" pitchFamily="-84" charset="-128"/>
              </a:rPr>
              <a:t>ροπή για κατανάλωση</a:t>
            </a:r>
            <a:r>
              <a:rPr lang="el-GR" sz="2000" i="1" dirty="0">
                <a:ea typeface="ヒラギノ角ゴ Pro W3" pitchFamily="-84" charset="-128"/>
              </a:rPr>
              <a:t>.</a:t>
            </a:r>
          </a:p>
          <a:p>
            <a:pPr>
              <a:spcBef>
                <a:spcPts val="525"/>
              </a:spcBef>
            </a:pPr>
            <a:r>
              <a:rPr lang="el-GR" sz="2000" i="1" dirty="0" smtClean="0">
                <a:ea typeface="ヒラギノ角ゴ Pro W3" pitchFamily="-84" charset="-128"/>
              </a:rPr>
              <a:t>c</a:t>
            </a:r>
            <a:r>
              <a:rPr lang="el-GR" sz="2000" i="1" baseline="-25000" dirty="0" smtClean="0">
                <a:ea typeface="ヒラギノ角ゴ Pro W3" pitchFamily="-84" charset="-128"/>
              </a:rPr>
              <a:t>0</a:t>
            </a:r>
            <a:r>
              <a:rPr lang="el-GR" sz="2000" i="1" dirty="0" smtClean="0">
                <a:ea typeface="ヒラギノ角ゴ Pro W3" pitchFamily="-84" charset="-128"/>
              </a:rPr>
              <a:t> </a:t>
            </a:r>
            <a:r>
              <a:rPr lang="el-GR" sz="2000" i="1" dirty="0">
                <a:ea typeface="ヒラギノ角ゴ Pro W3" pitchFamily="-84" charset="-128"/>
              </a:rPr>
              <a:t>είναι αυτό που θα κατανάλωναν οι άνθρωποι αν το διαθέσιμο εισόδημά τους ήταν ίσο με μηδέν.</a:t>
            </a:r>
          </a:p>
          <a:p>
            <a:pPr>
              <a:spcBef>
                <a:spcPts val="525"/>
              </a:spcBef>
            </a:pPr>
            <a:r>
              <a:rPr lang="el-GR" sz="2000" i="1" dirty="0">
                <a:ea typeface="ヒラギノ角ゴ Pro W3" pitchFamily="-84" charset="-128"/>
              </a:rPr>
              <a:t>Οι αλλαγές στο </a:t>
            </a:r>
            <a:r>
              <a:rPr lang="el-GR" sz="2000" i="1" dirty="0" smtClean="0">
                <a:ea typeface="ヒラギノ角ゴ Pro W3" pitchFamily="-84" charset="-128"/>
              </a:rPr>
              <a:t>c</a:t>
            </a:r>
            <a:r>
              <a:rPr lang="el-GR" sz="2000" i="1" baseline="-25000" dirty="0" smtClean="0">
                <a:ea typeface="ヒラギノ角ゴ Pro W3" pitchFamily="-84" charset="-128"/>
              </a:rPr>
              <a:t>0</a:t>
            </a:r>
            <a:r>
              <a:rPr lang="el-GR" sz="2000" i="1" dirty="0" smtClean="0">
                <a:ea typeface="ヒラギノ角ゴ Pro W3" pitchFamily="-84" charset="-128"/>
              </a:rPr>
              <a:t> </a:t>
            </a:r>
            <a:r>
              <a:rPr lang="el-GR" sz="2000" i="1" dirty="0">
                <a:ea typeface="ヒラギノ角ゴ Pro W3" pitchFamily="-84" charset="-128"/>
              </a:rPr>
              <a:t>αντικατοπτρίζουν τις μεταβολές της κατανάλωσης για ένα δεδομένο επίπεδο διαθέσιμου εισοδήματος.</a:t>
            </a:r>
            <a:r>
              <a:rPr lang="en-US" sz="2000" i="1" dirty="0">
                <a:ea typeface="ヒラギノ角ゴ Pro W3" pitchFamily="-84" charset="-128"/>
              </a:rPr>
              <a:t> </a:t>
            </a:r>
            <a:endParaRPr lang="en-US" sz="2000" dirty="0">
              <a:ea typeface="ヒラギノ角ゴ Pro W3" pitchFamily="-84" charset="-128"/>
            </a:endParaRPr>
          </a:p>
        </p:txBody>
      </p:sp>
      <p:sp>
        <p:nvSpPr>
          <p:cNvPr id="7" name="Title 1"/>
          <p:cNvSpPr>
            <a:spLocks noGrp="1"/>
          </p:cNvSpPr>
          <p:nvPr>
            <p:ph type="title"/>
          </p:nvPr>
        </p:nvSpPr>
        <p:spPr>
          <a:xfrm>
            <a:off x="457200" y="0"/>
            <a:ext cx="8153400" cy="430887"/>
          </a:xfrm>
        </p:spPr>
        <p:txBody>
          <a:bodyPr wrap="square">
            <a:spAutoFit/>
          </a:bodyPr>
          <a:lstStyle/>
          <a:p>
            <a:r>
              <a:rPr lang="en-IN" sz="2800" dirty="0">
                <a:latin typeface="+mj-lt"/>
              </a:rPr>
              <a:t>3.2 </a:t>
            </a:r>
            <a:r>
              <a:rPr lang="el-GR" sz="2800" dirty="0">
                <a:latin typeface="+mj-lt"/>
              </a:rPr>
              <a:t>Η Ζήτηση Αγαθών</a:t>
            </a:r>
            <a:r>
              <a:rPr lang="en-IN" sz="2800" dirty="0">
                <a:latin typeface="+mj-lt"/>
              </a:rPr>
              <a:t> </a:t>
            </a:r>
            <a:r>
              <a:rPr lang="en-IN" sz="2800" dirty="0" smtClean="0">
                <a:latin typeface="+mj-lt"/>
              </a:rPr>
              <a:t>(</a:t>
            </a:r>
            <a:r>
              <a:rPr lang="el-GR" sz="2800" dirty="0" smtClean="0">
                <a:latin typeface="+mj-lt"/>
              </a:rPr>
              <a:t>3</a:t>
            </a:r>
            <a:r>
              <a:rPr lang="en-IN" sz="2800" dirty="0" smtClean="0">
                <a:latin typeface="+mj-lt"/>
              </a:rPr>
              <a:t> </a:t>
            </a:r>
            <a:r>
              <a:rPr lang="el-GR" sz="2800" dirty="0">
                <a:latin typeface="+mj-lt"/>
              </a:rPr>
              <a:t>από</a:t>
            </a:r>
            <a:r>
              <a:rPr lang="en-IN" sz="2800" dirty="0">
                <a:latin typeface="+mj-lt"/>
              </a:rPr>
              <a:t> 7)</a:t>
            </a:r>
            <a:endParaRPr lang="en-US" sz="2800" dirty="0">
              <a:latin typeface="+mj-lt"/>
            </a:endParaRPr>
          </a:p>
        </p:txBody>
      </p:sp>
    </p:spTree>
    <p:extLst>
      <p:ext uri="{BB962C8B-B14F-4D97-AF65-F5344CB8AC3E}">
        <p14:creationId xmlns="" xmlns:p14="http://schemas.microsoft.com/office/powerpoint/2010/main" val="2770197539"/>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5951</TotalTime>
  <Words>4425</Words>
  <Application>Microsoft Office PowerPoint</Application>
  <PresentationFormat>Προβολή στην οθόνη (4:3)</PresentationFormat>
  <Paragraphs>274</Paragraphs>
  <Slides>35</Slides>
  <Notes>34</Notes>
  <HiddenSlides>0</HiddenSlides>
  <MMClips>0</MMClips>
  <ScaleCrop>false</ScaleCrop>
  <HeadingPairs>
    <vt:vector size="4" baseType="variant">
      <vt:variant>
        <vt:lpstr>Θέμα</vt:lpstr>
      </vt:variant>
      <vt:variant>
        <vt:i4>1</vt:i4>
      </vt:variant>
      <vt:variant>
        <vt:lpstr>Τίτλοι διαφανειών</vt:lpstr>
      </vt:variant>
      <vt:variant>
        <vt:i4>35</vt:i4>
      </vt:variant>
    </vt:vector>
  </HeadingPairs>
  <TitlesOfParts>
    <vt:vector size="36" baseType="lpstr">
      <vt:lpstr>508 Lecture</vt:lpstr>
      <vt:lpstr>Μακροοικονομική</vt:lpstr>
      <vt:lpstr>Σχεδιάγραμμα Κεφαλαίου 3</vt:lpstr>
      <vt:lpstr>Η Αγορά Αγαθών</vt:lpstr>
      <vt:lpstr>3.1 Η Σύνθεση του ΑΕΠ (1 από 3)</vt:lpstr>
      <vt:lpstr>3.1 Η Σύνθεση του ΑΕΠ (2 από 3)</vt:lpstr>
      <vt:lpstr>3.1 Η Σύνθεση του ΑΕΠ (3 από 3) </vt:lpstr>
      <vt:lpstr>3.2 Η Ζήτηση Αγαθών (1 από 7)</vt:lpstr>
      <vt:lpstr>3.2 Η Ζήτηση Αγαθών (2 από 7)</vt:lpstr>
      <vt:lpstr>3.2 Η Ζήτηση Αγαθών (3 από 7)</vt:lpstr>
      <vt:lpstr>3.2 Η Ζήτηση Αγαθών (4 από 7)</vt:lpstr>
      <vt:lpstr>3.2 Η Ζήτηση Αγαθών (5 από 7)</vt:lpstr>
      <vt:lpstr>3.2 Η Ζήτηση Αγαθών (6 από 7)</vt:lpstr>
      <vt:lpstr>3.2 Η Ζήτηση Αγαθών (7 από 7)</vt:lpstr>
      <vt:lpstr>3.3 Ο Ορισμός του Προϊόντος Ισορροπίας  (1 από 11)</vt:lpstr>
      <vt:lpstr>3.3 Ο Ορισμός του Προϊόντος Ισορροπίας  (2 από 11)</vt:lpstr>
      <vt:lpstr>3.3 Ο Ορισμός του Προϊόντος Ισορροπίας  (3 από 11)</vt:lpstr>
      <vt:lpstr>3.3 Ο Ορισμός του Προϊόντος Ισορροπίας  (4 από 11)</vt:lpstr>
      <vt:lpstr>3.3 Ο Ορισμός του Προϊόντος Ισορροπίας  (5 από 11)</vt:lpstr>
      <vt:lpstr>3.3 Ο Ορισμός του Προϊόντος Ισορροπίας  (6 από 11)</vt:lpstr>
      <vt:lpstr>3.3 Ο Ορισμός του Προϊόντος Ισορροπίας  (7 από 11)</vt:lpstr>
      <vt:lpstr>3.3 Ο Ορισμός του Προϊόντος Ισορροπίας  (8 από 11)</vt:lpstr>
      <vt:lpstr>3.3 Ο Ορισμός του Προϊόντος Ισορροπίας  (9 από 11)</vt:lpstr>
      <vt:lpstr>3.3 Ο Ορισμός του Προϊόντος Ισορροπίας  (10 από 11)</vt:lpstr>
      <vt:lpstr>3.3 Ο Ορισμός του Προϊόντος Ισορροπίας  (11 από 11)</vt:lpstr>
      <vt:lpstr>ΠΛΑΙΣΙΟ ΕΠΙΚΕΝΤΡΩΣΗΣ: Η χρεοκοπία της Lehman, φόβοι για μια νέα μεγάλη ύφεση και μεταβολές στη συνάρτηση κατανάλωσης  (1 από 3)</vt:lpstr>
      <vt:lpstr>ΠΛΑΙΣΙΟ ΕΠΙΚΕΝΤΡΩΣΗΣ: Η χρεοκοπία της Lehman, φόβοι για μια νέα μεγάλη ύφεση και μεταβολές στη συνάρτηση κατανάλωσης  (2 από 3)</vt:lpstr>
      <vt:lpstr>ΠΛΑΙΣΙΟ ΕΠΙΚΕΝΤΡΩΣΗΣ: Η χρεοκοπία της Lehman, φόβοι για μια νέα μεγάλη ύφεση και μεταβολές στη συνάρτηση κατανάλωσης  (3 από 3)</vt:lpstr>
      <vt:lpstr>3.4 Επένδυση ίση με Αποταμίευση: Ένας Εναλλακτικός Τρόπος Θεώρησης της Ισορροπίας στην Αγορά Εργασίας (1 από 5)</vt:lpstr>
      <vt:lpstr>3.4 Επένδυση ίση με Αποταμίευση: Ένας Εναλλακτικός Τρόπος Θεώρησης της Ισορροπίας στην Αγορά Εργασίας (2 από 5) </vt:lpstr>
      <vt:lpstr>3.4 Επένδυση ίση με Αποταμίευση: Ένας Εναλλακτικός Τρόπος Θεώρησης της Ισορροπίας στην Αγορά Εργασίας (3 από 5) </vt:lpstr>
      <vt:lpstr>3.4 Επένδυση ίση με Αποταμίευση: Ένας Εναλλακτικός Τρόπος Θεώρησης της Ισορροπίας στην Αγορά Εργασίας (4 από 5) </vt:lpstr>
      <vt:lpstr>3.4 Επένδυση ίση με Αποταμίευση: Ένας Εναλλακτικός Τρόπος Θεώρησης της Ισορροπίας στην Αγορά Εργασίας (5 από 5) </vt:lpstr>
      <vt:lpstr>ΠΛΑΙΣΙΟ ΕΠΙΚΕΝΤΡΩΣΗΣ: Το Παράδοξο της Φειδούς</vt:lpstr>
      <vt:lpstr>3.5 Είναι το κράτος παντοδύναμο; Μια προειδοποίηση</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3, The Goods Market</dc:title>
  <dc:subject>Economics</dc:subject>
  <dc:creator>Blanchard</dc:creator>
  <cp:keywords>Economics</cp:keywords>
  <cp:lastModifiedBy>VOTIS</cp:lastModifiedBy>
  <cp:revision>5034</cp:revision>
  <dcterms:created xsi:type="dcterms:W3CDTF">2014-07-14T20:04:21Z</dcterms:created>
  <dcterms:modified xsi:type="dcterms:W3CDTF">2022-05-22T10:57:53Z</dcterms:modified>
</cp:coreProperties>
</file>