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6"/>
  </p:notesMasterIdLst>
  <p:handoutMasterIdLst>
    <p:handoutMasterId r:id="rId17"/>
  </p:handoutMasterIdLst>
  <p:sldIdLst>
    <p:sldId id="281" r:id="rId5"/>
    <p:sldId id="283" r:id="rId6"/>
    <p:sldId id="284" r:id="rId7"/>
    <p:sldId id="287" r:id="rId8"/>
    <p:sldId id="285" r:id="rId9"/>
    <p:sldId id="286" r:id="rId10"/>
    <p:sldId id="288" r:id="rId11"/>
    <p:sldId id="290" r:id="rId12"/>
    <p:sldId id="291" r:id="rId13"/>
    <p:sldId id="293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1" autoAdjust="0"/>
    <p:restoredTop sz="94879" autoAdjust="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2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3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36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472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4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943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7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1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42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3522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34796A3-781D-5244-DAB8-2D6EE0AC3B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84225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9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2418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E25A87-9155-9E07-878F-CEC0B137C2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789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6372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9577E27-B60E-C6DD-BAAF-5CCC3D59E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=""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=""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29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=""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85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=""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D8DCC6D-8B88-7BE0-7240-F743AE09EC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54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=""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15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=""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D847DE-29F2-8ABB-1718-34BED4F37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0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6099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1629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41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8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7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7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86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91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3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68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59" r:id="rId20"/>
    <p:sldLayoutId id="2147483650" r:id="rId21"/>
    <p:sldLayoutId id="2147483649" r:id="rId22"/>
    <p:sldLayoutId id="2147483662" r:id="rId23"/>
    <p:sldLayoutId id="2147483663" r:id="rId24"/>
    <p:sldLayoutId id="2147483652" r:id="rId25"/>
    <p:sldLayoutId id="2147483666" r:id="rId26"/>
    <p:sldLayoutId id="2147483664" r:id="rId27"/>
    <p:sldLayoutId id="2147483665" r:id="rId28"/>
    <p:sldLayoutId id="2147483661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Hierarchical Clustering of Texts: Concepts and Applications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FCCBCA-B2DC-56BC-E341-AB15937C0518}"/>
              </a:ext>
            </a:extLst>
          </p:cNvPr>
          <p:cNvSpPr txBox="1"/>
          <p:nvPr/>
        </p:nvSpPr>
        <p:spPr>
          <a:xfrm>
            <a:off x="8029302" y="6235337"/>
            <a:ext cx="4162697" cy="465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Stats </a:t>
            </a: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II- Andreas </a:t>
            </a:r>
            <a:r>
              <a:rPr lang="en-US" sz="2000" cap="all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kollias</a:t>
            </a:r>
            <a:endParaRPr lang="en-US" sz="2000" cap="all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7" descr="abstract image">
            <a:extLst>
              <a:ext uri="{FF2B5EF4-FFF2-40B4-BE49-F238E27FC236}">
                <a16:creationId xmlns=""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216" r="21022" b="-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457200"/>
            <a:ext cx="10685889" cy="935502"/>
          </a:xfrm>
        </p:spPr>
        <p:txBody>
          <a:bodyPr/>
          <a:lstStyle/>
          <a:p>
            <a:r>
              <a:rPr lang="en-US" dirty="0" err="1" smtClean="0"/>
              <a:t>Dendrogram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2612570"/>
            <a:ext cx="11094720" cy="394498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A visual representation of the clustering process.</a:t>
            </a:r>
          </a:p>
          <a:p>
            <a:r>
              <a:rPr lang="en-US" cap="none" dirty="0" smtClean="0"/>
              <a:t>Vertical axis = distance at which clusters were merged.</a:t>
            </a:r>
          </a:p>
          <a:p>
            <a:r>
              <a:rPr lang="en-US" cap="none" dirty="0" smtClean="0"/>
              <a:t>You can “cut” the </a:t>
            </a:r>
            <a:r>
              <a:rPr lang="en-US" cap="none" dirty="0" err="1" smtClean="0"/>
              <a:t>dendrogram</a:t>
            </a:r>
            <a:r>
              <a:rPr lang="en-US" cap="none" dirty="0" smtClean="0"/>
              <a:t> at any height to define cluster groups.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457200"/>
            <a:ext cx="10685889" cy="935502"/>
          </a:xfrm>
        </p:spPr>
        <p:txBody>
          <a:bodyPr/>
          <a:lstStyle/>
          <a:p>
            <a:r>
              <a:rPr lang="en-US" dirty="0" smtClean="0"/>
              <a:t>Advantages vs. Disadvantages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2612570"/>
            <a:ext cx="11094720" cy="394498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Advantages: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No need to predefine cluster count</a:t>
            </a:r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Produces interpretable tree structure</a:t>
            </a:r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Good for visual exploration</a:t>
            </a:r>
          </a:p>
          <a:p>
            <a:r>
              <a:rPr lang="en-US" b="1" dirty="0" smtClean="0"/>
              <a:t>Disadvantages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cap="none" dirty="0" smtClean="0"/>
              <a:t>Computationally expensive for large datasets</a:t>
            </a:r>
          </a:p>
          <a:p>
            <a:r>
              <a:rPr lang="en-US" cap="none" dirty="0" smtClean="0"/>
              <a:t>Sensitive to noise and outliers</a:t>
            </a:r>
          </a:p>
          <a:p>
            <a:r>
              <a:rPr lang="en-US" cap="none" dirty="0" smtClean="0"/>
              <a:t>Cannot fix earlier merge decisions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-Means Clustering using Python. Welcome back guys! Hope you had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5432" y="4947556"/>
            <a:ext cx="4313357" cy="179723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smtClean="0"/>
              <a:t>Hierarchical Clustering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9004663" cy="4850674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Understand the logic behind hierarchical clustering.</a:t>
            </a:r>
          </a:p>
          <a:p>
            <a:r>
              <a:rPr lang="en-US" cap="none" dirty="0" smtClean="0"/>
              <a:t>Learn how it applies to text data (e.g., Documents, articles).</a:t>
            </a:r>
          </a:p>
          <a:p>
            <a:r>
              <a:rPr lang="en-US" cap="none" dirty="0" smtClean="0"/>
              <a:t>Visualize clusters using </a:t>
            </a:r>
            <a:r>
              <a:rPr lang="en-US" cap="none" dirty="0" err="1" smtClean="0"/>
              <a:t>dendrograms</a:t>
            </a:r>
            <a:r>
              <a:rPr lang="en-US" cap="none" dirty="0" smtClean="0"/>
              <a:t>.</a:t>
            </a:r>
          </a:p>
          <a:p>
            <a:r>
              <a:rPr lang="en-US" cap="none" dirty="0" smtClean="0"/>
              <a:t>Compare hierarchical clustering to other methods (e.g., K-means).</a:t>
            </a:r>
          </a:p>
          <a:p>
            <a:r>
              <a:rPr lang="en-US" cap="none" dirty="0" smtClean="0"/>
              <a:t>Walk through a simple example.</a:t>
            </a:r>
          </a:p>
          <a:p>
            <a:pPr>
              <a:buFont typeface="Arial" pitchFamily="34" charset="0"/>
              <a:buChar char="•"/>
            </a:pPr>
            <a:endParaRPr lang="en-US" cap="none" dirty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57200"/>
            <a:ext cx="11034232" cy="935502"/>
          </a:xfrm>
        </p:spPr>
        <p:txBody>
          <a:bodyPr/>
          <a:lstStyle/>
          <a:p>
            <a:r>
              <a:rPr lang="en-US" b="1" dirty="0" smtClean="0"/>
              <a:t>What Is Hierarchical Clustering?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4731" y="1645920"/>
            <a:ext cx="10555261" cy="4242816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b="1" cap="none" dirty="0" smtClean="0">
                <a:latin typeface="Arial" charset="0"/>
                <a:cs typeface="Arial" charset="0"/>
              </a:rPr>
              <a:t>Definition:</a:t>
            </a:r>
            <a:r>
              <a:rPr lang="en-US" cap="none" dirty="0" smtClean="0">
                <a:latin typeface="Arial" charset="0"/>
                <a:cs typeface="Arial" charset="0"/>
              </a:rPr>
              <a:t> A method of cluster analysis which seeks to build a hierarchy of clusters</a:t>
            </a:r>
            <a:r>
              <a:rPr lang="en-US" cap="none" dirty="0" smtClean="0">
                <a:latin typeface="Arial" charset="0"/>
                <a:cs typeface="Arial" charset="0"/>
              </a:rPr>
              <a:t>.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cap="none" dirty="0" smtClean="0">
              <a:latin typeface="Arial" charset="0"/>
              <a:cs typeface="Arial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b="1" cap="none" dirty="0" smtClean="0">
                <a:latin typeface="Arial" charset="0"/>
                <a:cs typeface="Arial" charset="0"/>
              </a:rPr>
              <a:t>Two types:</a:t>
            </a:r>
            <a:endParaRPr lang="en-US" cap="none" dirty="0" smtClean="0">
              <a:latin typeface="Arial" charset="0"/>
              <a:cs typeface="Arial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cap="none" dirty="0" smtClean="0">
                <a:latin typeface="Arial" charset="0"/>
                <a:cs typeface="Arial" charset="0"/>
              </a:rPr>
              <a:t>Agglomerative (bottom-up):</a:t>
            </a:r>
            <a:r>
              <a:rPr lang="en-US" cap="none" dirty="0" smtClean="0">
                <a:latin typeface="Arial" charset="0"/>
                <a:cs typeface="Arial" charset="0"/>
              </a:rPr>
              <a:t> Start with each document as its own cluster, then merge</a:t>
            </a:r>
            <a:r>
              <a:rPr lang="en-US" cap="none" dirty="0" smtClean="0">
                <a:latin typeface="Arial" charset="0"/>
                <a:cs typeface="Arial" charset="0"/>
              </a:rPr>
              <a:t>.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cap="none" dirty="0" smtClean="0">
              <a:latin typeface="Arial" charset="0"/>
              <a:cs typeface="Arial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cap="none" dirty="0" smtClean="0">
                <a:latin typeface="Arial" charset="0"/>
                <a:cs typeface="Arial" charset="0"/>
              </a:rPr>
              <a:t>Divisive (top-down):</a:t>
            </a:r>
            <a:r>
              <a:rPr lang="en-US" cap="none" dirty="0" smtClean="0">
                <a:latin typeface="Arial" charset="0"/>
                <a:cs typeface="Arial" charset="0"/>
              </a:rPr>
              <a:t> Start with one cluster and split recursively</a:t>
            </a:r>
            <a:r>
              <a:rPr lang="en-US" cap="none" dirty="0" smtClean="0">
                <a:latin typeface="Arial" charset="0"/>
                <a:cs typeface="Arial" charset="0"/>
              </a:rPr>
              <a:t>.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cap="none" dirty="0" smtClean="0">
              <a:latin typeface="Arial" charset="0"/>
              <a:cs typeface="Arial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cap="none" dirty="0" smtClean="0">
                <a:latin typeface="Arial" charset="0"/>
                <a:cs typeface="Arial" charset="0"/>
              </a:rPr>
              <a:t>Output:</a:t>
            </a:r>
            <a:r>
              <a:rPr lang="en-US" cap="none" dirty="0" smtClean="0">
                <a:latin typeface="Arial" charset="0"/>
                <a:cs typeface="Arial" charset="0"/>
              </a:rPr>
              <a:t> A </a:t>
            </a:r>
            <a:r>
              <a:rPr lang="en-US" cap="none" dirty="0" err="1" smtClean="0">
                <a:latin typeface="Arial" charset="0"/>
                <a:cs typeface="Arial" charset="0"/>
              </a:rPr>
              <a:t>dendrogram</a:t>
            </a:r>
            <a:r>
              <a:rPr lang="en-US" cap="none" dirty="0" smtClean="0">
                <a:latin typeface="Arial" charset="0"/>
                <a:cs typeface="Arial" charset="0"/>
              </a:rPr>
              <a:t>—a tree-like structure showing cluster merges.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dirty="0" smtClean="0"/>
              <a:t>Why Use It for Texts?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5" y="1706880"/>
            <a:ext cx="9892937" cy="4850674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Texts (documents) can be represented as high-dimensional vectors.</a:t>
            </a:r>
          </a:p>
          <a:p>
            <a:r>
              <a:rPr lang="en-US" cap="none" dirty="0" smtClean="0"/>
              <a:t>Useful for:</a:t>
            </a:r>
          </a:p>
          <a:p>
            <a:r>
              <a:rPr lang="en-US" cap="none" dirty="0" smtClean="0"/>
              <a:t>Grouping similar documents/articles.</a:t>
            </a:r>
          </a:p>
          <a:p>
            <a:r>
              <a:rPr lang="en-US" cap="none" dirty="0" smtClean="0"/>
              <a:t>Identifying thematic structures.</a:t>
            </a:r>
          </a:p>
          <a:p>
            <a:r>
              <a:rPr lang="en-US" cap="none" dirty="0" smtClean="0"/>
              <a:t>Creating taxonomies or document maps.</a:t>
            </a:r>
          </a:p>
          <a:p>
            <a:r>
              <a:rPr lang="en-US" cap="none" dirty="0" smtClean="0"/>
              <a:t>Doesn’t require you to predefine the number of clusters (unlike k-means).</a:t>
            </a:r>
            <a:endParaRPr lang="en-US" cap="none" dirty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dirty="0" smtClean="0"/>
              <a:t>Text Preprocessing Steps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11094720" cy="485067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Tokenization</a:t>
            </a:r>
            <a:r>
              <a:rPr lang="en-US" dirty="0" smtClean="0"/>
              <a:t> (split text into words)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Stopword</a:t>
            </a:r>
            <a:r>
              <a:rPr lang="en-US" b="1" dirty="0" smtClean="0"/>
              <a:t> removal</a:t>
            </a:r>
            <a:r>
              <a:rPr lang="en-US" dirty="0" smtClean="0"/>
              <a:t> (e.g., "and", "the", "is")</a:t>
            </a:r>
          </a:p>
          <a:p>
            <a:pPr>
              <a:buFont typeface="Arial" pitchFamily="34" charset="0"/>
              <a:buChar char="•"/>
            </a:pPr>
            <a:r>
              <a:rPr lang="en-US" b="1" cap="none" dirty="0" smtClean="0"/>
              <a:t>Stemming or lemmatization</a:t>
            </a:r>
            <a:r>
              <a:rPr lang="en-US" cap="none" dirty="0" smtClean="0"/>
              <a:t> (optional)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TF-IDF </a:t>
            </a:r>
            <a:r>
              <a:rPr lang="en-US" b="1" cap="none" dirty="0" err="1" smtClean="0"/>
              <a:t>vectorization</a:t>
            </a:r>
            <a:endParaRPr lang="en-US" dirty="0" smtClean="0"/>
          </a:p>
          <a:p>
            <a:r>
              <a:rPr lang="en-US" cap="none" dirty="0" smtClean="0"/>
              <a:t>Converts text into numerical vectors based on term frequency.</a:t>
            </a:r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dirty="0" smtClean="0"/>
              <a:t>Representing Texts as Vectors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11094720" cy="4850674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 Document:</a:t>
            </a:r>
            <a:r>
              <a:rPr lang="en-US" dirty="0" smtClean="0"/>
              <a:t> “Cats chase mice”</a:t>
            </a:r>
          </a:p>
          <a:p>
            <a:r>
              <a:rPr lang="en-US" b="1" dirty="0" smtClean="0"/>
              <a:t>Vocabulary:</a:t>
            </a:r>
            <a:r>
              <a:rPr lang="en-US" dirty="0" smtClean="0"/>
              <a:t> [cats, chase, dogs, mice]</a:t>
            </a:r>
          </a:p>
          <a:p>
            <a:r>
              <a:rPr lang="en-US" b="1" dirty="0" smtClean="0"/>
              <a:t>TF-IDF Vector for Doc 1:</a:t>
            </a:r>
            <a:r>
              <a:rPr lang="en-US" dirty="0" smtClean="0"/>
              <a:t> [0.8, 0.9, 0.0, 1.0]</a:t>
            </a:r>
          </a:p>
          <a:p>
            <a:r>
              <a:rPr lang="en-US" dirty="0" smtClean="0"/>
              <a:t>Each document becomes a point in a high-dimensional space.</a:t>
            </a:r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2" y="178526"/>
            <a:ext cx="5523914" cy="935502"/>
          </a:xfrm>
        </p:spPr>
        <p:txBody>
          <a:bodyPr/>
          <a:lstStyle/>
          <a:p>
            <a:r>
              <a:rPr lang="en-US" dirty="0" smtClean="0"/>
              <a:t>Measuring Similarity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7" y="1706880"/>
            <a:ext cx="5312228" cy="4850674"/>
          </a:xfrm>
        </p:spPr>
        <p:txBody>
          <a:bodyPr>
            <a:normAutofit/>
          </a:bodyPr>
          <a:lstStyle/>
          <a:p>
            <a:r>
              <a:rPr lang="en-US" b="1" dirty="0" smtClean="0"/>
              <a:t>Cosine similarity</a:t>
            </a:r>
            <a:r>
              <a:rPr lang="en-US" dirty="0" smtClean="0"/>
              <a:t> is commonly used for text</a:t>
            </a:r>
            <a:r>
              <a:rPr lang="en-US" dirty="0" smtClean="0"/>
              <a:t>:</a:t>
            </a:r>
          </a:p>
          <a:p>
            <a:endParaRPr lang="en-US" b="1" cap="none" dirty="0" smtClean="0"/>
          </a:p>
          <a:p>
            <a:endParaRPr lang="en-US" b="1" cap="none" dirty="0" smtClean="0"/>
          </a:p>
          <a:p>
            <a:r>
              <a:rPr lang="en-US" dirty="0" smtClean="0"/>
              <a:t>Cosine distance = 1 - similarity</a:t>
            </a:r>
            <a:endParaRPr lang="en-US" b="1" cap="none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6148" y="3273834"/>
            <a:ext cx="2638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dirty="0" smtClean="0"/>
              <a:t>Linkage Criteria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2612570"/>
            <a:ext cx="11094720" cy="3944983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the distance between clusters?</a:t>
            </a:r>
          </a:p>
          <a:p>
            <a:r>
              <a:rPr lang="en-US" b="1" dirty="0" smtClean="0"/>
              <a:t>Single Linkage:</a:t>
            </a:r>
            <a:r>
              <a:rPr lang="en-US" dirty="0" smtClean="0"/>
              <a:t> Closest points between clusters</a:t>
            </a:r>
          </a:p>
          <a:p>
            <a:r>
              <a:rPr lang="en-US" b="1" dirty="0" smtClean="0"/>
              <a:t>Complete Linkage:</a:t>
            </a:r>
            <a:r>
              <a:rPr lang="en-US" dirty="0" smtClean="0"/>
              <a:t> Farthest points</a:t>
            </a:r>
          </a:p>
          <a:p>
            <a:r>
              <a:rPr lang="en-US" b="1" dirty="0" smtClean="0"/>
              <a:t>Average Linkage (UPGMA):</a:t>
            </a:r>
            <a:r>
              <a:rPr lang="en-US" dirty="0" smtClean="0"/>
              <a:t> Average distance</a:t>
            </a:r>
          </a:p>
          <a:p>
            <a:r>
              <a:rPr lang="en-US" b="1" dirty="0" err="1" smtClean="0"/>
              <a:t>Centroid</a:t>
            </a:r>
            <a:r>
              <a:rPr lang="en-US" b="1" dirty="0" smtClean="0"/>
              <a:t> Linkage:</a:t>
            </a:r>
            <a:r>
              <a:rPr lang="en-US" dirty="0" smtClean="0"/>
              <a:t> Distance between cluster </a:t>
            </a:r>
            <a:r>
              <a:rPr lang="en-US" dirty="0" err="1" smtClean="0"/>
              <a:t>centroids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457200"/>
            <a:ext cx="10685889" cy="935502"/>
          </a:xfrm>
        </p:spPr>
        <p:txBody>
          <a:bodyPr/>
          <a:lstStyle/>
          <a:p>
            <a:r>
              <a:rPr lang="en-US" dirty="0" smtClean="0"/>
              <a:t>Agglomerative Clustering Steps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2612570"/>
            <a:ext cx="11094720" cy="394498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cap="none" dirty="0" smtClean="0"/>
              <a:t>Compute distance matrix for all documents.</a:t>
            </a:r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Find the pair with the smallest distance.</a:t>
            </a:r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Merge them into a new cluster.</a:t>
            </a:r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Update the distance matrix using the chosen linkage.</a:t>
            </a:r>
          </a:p>
          <a:p>
            <a:pPr>
              <a:buFont typeface="Arial" pitchFamily="34" charset="0"/>
              <a:buChar char="•"/>
            </a:pPr>
            <a:r>
              <a:rPr lang="en-US" cap="none" dirty="0" smtClean="0"/>
              <a:t>Repeat until all items are in a single cluster.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="" xmlns:p14="http://schemas.microsoft.com/office/powerpoint/2010/main" val="339436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425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Hierarchical Clustering of Texts: Concepts and Applications </vt:lpstr>
      <vt:lpstr>What is Hierarchical Clustering</vt:lpstr>
      <vt:lpstr>What Is Hierarchical Clustering?</vt:lpstr>
      <vt:lpstr>Why Use It for Texts?</vt:lpstr>
      <vt:lpstr>Text Preprocessing Steps</vt:lpstr>
      <vt:lpstr>Representing Texts as Vectors</vt:lpstr>
      <vt:lpstr>Measuring Similarity</vt:lpstr>
      <vt:lpstr>Linkage Criteria</vt:lpstr>
      <vt:lpstr>Agglomerative Clustering Steps</vt:lpstr>
      <vt:lpstr>Dendrogram</vt:lpstr>
      <vt:lpstr>Advantages vs. Disadvantages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Frequency - Inverse Document Frequency  (TF-IDF)</dc:title>
  <dc:creator>Andreas Kollias</dc:creator>
  <cp:lastModifiedBy>Andreas Kollias</cp:lastModifiedBy>
  <cp:revision>13</cp:revision>
  <dcterms:created xsi:type="dcterms:W3CDTF">2025-04-27T22:42:16Z</dcterms:created>
  <dcterms:modified xsi:type="dcterms:W3CDTF">2025-05-19T05:55:03Z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