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emf" ContentType="image/x-emf"/>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Default Extension="svg" ContentType="image/svg+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handoutMasterIdLst>
    <p:handoutMasterId r:id="rId35"/>
  </p:handoutMasterIdLst>
  <p:sldIdLst>
    <p:sldId id="1297" r:id="rId2"/>
    <p:sldId id="1294" r:id="rId3"/>
    <p:sldId id="1266" r:id="rId4"/>
    <p:sldId id="1267" r:id="rId5"/>
    <p:sldId id="1268" r:id="rId6"/>
    <p:sldId id="1269" r:id="rId7"/>
    <p:sldId id="1270" r:id="rId8"/>
    <p:sldId id="1271" r:id="rId9"/>
    <p:sldId id="1272" r:id="rId10"/>
    <p:sldId id="1273" r:id="rId11"/>
    <p:sldId id="1274" r:id="rId12"/>
    <p:sldId id="1275" r:id="rId13"/>
    <p:sldId id="1276" r:id="rId14"/>
    <p:sldId id="1277" r:id="rId15"/>
    <p:sldId id="1278" r:id="rId16"/>
    <p:sldId id="1279" r:id="rId17"/>
    <p:sldId id="1280" r:id="rId18"/>
    <p:sldId id="1281" r:id="rId19"/>
    <p:sldId id="1282" r:id="rId20"/>
    <p:sldId id="1284" r:id="rId21"/>
    <p:sldId id="1283" r:id="rId22"/>
    <p:sldId id="1285" r:id="rId23"/>
    <p:sldId id="1286" r:id="rId24"/>
    <p:sldId id="1287" r:id="rId25"/>
    <p:sldId id="1288" r:id="rId26"/>
    <p:sldId id="1289" r:id="rId27"/>
    <p:sldId id="1296" r:id="rId28"/>
    <p:sldId id="1290" r:id="rId29"/>
    <p:sldId id="1291" r:id="rId30"/>
    <p:sldId id="1292" r:id="rId31"/>
    <p:sldId id="1293" r:id="rId32"/>
    <p:sldId id="1165"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2" pos="2880">
          <p15:clr>
            <a:srgbClr val="A4A3A4"/>
          </p15:clr>
        </p15:guide>
        <p15:guide id="3" orient="horz" pos="336">
          <p15:clr>
            <a:srgbClr val="A4A3A4"/>
          </p15:clr>
        </p15:guide>
        <p15:guide id="4" orient="horz" pos="3984">
          <p15:clr>
            <a:srgbClr val="A4A3A4"/>
          </p15:clr>
        </p15:guide>
        <p15:guide id="8" pos="288">
          <p15:clr>
            <a:srgbClr val="A4A3A4"/>
          </p15:clr>
        </p15:guide>
        <p15:guide id="9" pos="5472">
          <p15:clr>
            <a:srgbClr val="A4A3A4"/>
          </p15:clr>
        </p15:guide>
      </p15:sldGuideLst>
    </p:ext>
    <p:ext uri="{2D200454-40CA-4A62-9FC3-DE9A4176ACB9}">
      <p15:notesGuideLst xmlns=""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 Mohanapriya" initials="DM"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D4EAE4"/>
    <a:srgbClr val="007FA3"/>
    <a:srgbClr val="99008C"/>
    <a:srgbClr val="001581"/>
    <a:srgbClr val="82007C"/>
    <a:srgbClr val="96008F"/>
    <a:srgbClr val="595375"/>
    <a:srgbClr val="6B638B"/>
    <a:srgbClr val="000000"/>
    <a:srgbClr val="FDB94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069" autoAdjust="0"/>
    <p:restoredTop sz="83265" autoAdjust="0"/>
  </p:normalViewPr>
  <p:slideViewPr>
    <p:cSldViewPr>
      <p:cViewPr varScale="1">
        <p:scale>
          <a:sx n="76" d="100"/>
          <a:sy n="76" d="100"/>
        </p:scale>
        <p:origin x="-1884" y="-90"/>
      </p:cViewPr>
      <p:guideLst>
        <p:guide orient="horz" pos="336"/>
        <p:guide orient="horz" pos="3984"/>
        <p:guide pos="2880"/>
        <p:guide pos="288"/>
        <p:guide pos="5472"/>
      </p:guideLst>
    </p:cSldViewPr>
  </p:slideViewPr>
  <p:outlineViewPr>
    <p:cViewPr>
      <p:scale>
        <a:sx n="33" d="100"/>
        <a:sy n="33" d="100"/>
      </p:scale>
      <p:origin x="0" y="6966"/>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55" d="100"/>
          <a:sy n="55" d="100"/>
        </p:scale>
        <p:origin x="2880" y="96"/>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0DCAA22-461C-45B4-A301-BFCA580174EF}" type="slidenum">
              <a:rPr lang="en-US" smtClean="0"/>
              <a:pPr/>
              <a:t>‹#›</a:t>
            </a:fld>
            <a:endParaRPr lang="en-US" dirty="0"/>
          </a:p>
        </p:txBody>
      </p:sp>
    </p:spTree>
    <p:extLst>
      <p:ext uri="{BB962C8B-B14F-4D97-AF65-F5344CB8AC3E}">
        <p14:creationId xmlns="" xmlns:p14="http://schemas.microsoft.com/office/powerpoint/2010/main" val="4901922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A051F04-9E25-42C3-8BC5-EC2E8469D95E}" type="datetimeFigureOut">
              <a:rPr lang="en-US" smtClean="0"/>
              <a:pPr/>
              <a:t>5/22/2022</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3D6722-9B4D-4E29-B226-C325925A8118}" type="slidenum">
              <a:rPr lang="en-US" smtClean="0"/>
              <a:pPr/>
              <a:t>‹#›</a:t>
            </a:fld>
            <a:endParaRPr lang="en-US" dirty="0"/>
          </a:p>
        </p:txBody>
      </p:sp>
    </p:spTree>
    <p:extLst>
      <p:ext uri="{BB962C8B-B14F-4D97-AF65-F5344CB8AC3E}">
        <p14:creationId xmlns="" xmlns:p14="http://schemas.microsoft.com/office/powerpoint/2010/main" val="3529598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dirty="0"/>
              <a:t>Εάν αυτή η παρουσίαση του PowerPoint περιέχει μαθηματικές εξισώσεις, ίσως χρειαστεί να ελέγξετε ότι ο υπολογιστής σας έχει εγκατεστημένα τα ακόλουθα:</a:t>
            </a:r>
            <a:endParaRPr lang="en-US" dirty="0"/>
          </a:p>
          <a:p>
            <a:pPr marL="228600" marR="0" indent="-228600" algn="l" defTabSz="914400" rtl="0" eaLnBrk="1" fontAlgn="auto" latinLnBrk="0" hangingPunct="1">
              <a:lnSpc>
                <a:spcPct val="100000"/>
              </a:lnSpc>
              <a:spcBef>
                <a:spcPts val="0"/>
              </a:spcBef>
              <a:spcAft>
                <a:spcPts val="0"/>
              </a:spcAft>
              <a:buClrTx/>
              <a:buSzTx/>
              <a:buFontTx/>
              <a:buAutoNum type="arabicParenR"/>
              <a:tabLst/>
              <a:defRPr/>
            </a:pPr>
            <a:r>
              <a:rPr lang="el-GR" dirty="0"/>
              <a:t>Πρόσθετο </a:t>
            </a:r>
            <a:r>
              <a:rPr lang="el-GR" dirty="0" err="1"/>
              <a:t>MathType</a:t>
            </a:r>
            <a:endParaRPr lang="en-US" dirty="0"/>
          </a:p>
          <a:p>
            <a:pPr marL="228600" marR="0" indent="-228600" algn="l" defTabSz="914400" rtl="0" eaLnBrk="1" fontAlgn="auto" latinLnBrk="0" hangingPunct="1">
              <a:lnSpc>
                <a:spcPct val="100000"/>
              </a:lnSpc>
              <a:spcBef>
                <a:spcPts val="0"/>
              </a:spcBef>
              <a:spcAft>
                <a:spcPts val="0"/>
              </a:spcAft>
              <a:buClrTx/>
              <a:buSzTx/>
              <a:buFontTx/>
              <a:buAutoNum type="arabicParenR"/>
              <a:tabLst/>
              <a:defRPr/>
            </a:pPr>
            <a:r>
              <a:rPr lang="el-GR" dirty="0" err="1" smtClean="0"/>
              <a:t>Math</a:t>
            </a:r>
            <a:r>
              <a:rPr lang="el-GR" dirty="0" smtClean="0"/>
              <a:t> </a:t>
            </a:r>
            <a:r>
              <a:rPr lang="el-GR" dirty="0"/>
              <a:t>Player (διαθέσιμη δωρεάν έκδοση)</a:t>
            </a:r>
          </a:p>
          <a:p>
            <a:pPr marL="228600" marR="0" indent="-228600" algn="l" defTabSz="914400" rtl="0" eaLnBrk="1" fontAlgn="auto" latinLnBrk="0" hangingPunct="1">
              <a:lnSpc>
                <a:spcPct val="100000"/>
              </a:lnSpc>
              <a:spcBef>
                <a:spcPts val="0"/>
              </a:spcBef>
              <a:spcAft>
                <a:spcPts val="0"/>
              </a:spcAft>
              <a:buClrTx/>
              <a:buSzTx/>
              <a:buFontTx/>
              <a:buAutoNum type="arabicParenR"/>
              <a:tabLst/>
              <a:defRPr/>
            </a:pPr>
            <a:r>
              <a:rPr lang="el-GR" dirty="0"/>
              <a:t>NVDA </a:t>
            </a:r>
            <a:r>
              <a:rPr lang="el-GR" dirty="0" err="1"/>
              <a:t>Reader</a:t>
            </a:r>
            <a:r>
              <a:rPr lang="el-GR" dirty="0"/>
              <a:t> (διαθέσιμη δωρεάν έκδοση)</a:t>
            </a:r>
            <a:r>
              <a:rPr lang="en-US" dirty="0"/>
              <a: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a:t>
            </a:fld>
            <a:endParaRPr lang="en-US" dirty="0"/>
          </a:p>
        </p:txBody>
      </p:sp>
    </p:spTree>
    <p:extLst>
      <p:ext uri="{BB962C8B-B14F-4D97-AF65-F5344CB8AC3E}">
        <p14:creationId xmlns="" xmlns:p14="http://schemas.microsoft.com/office/powerpoint/2010/main" val="59206280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Στο Σχήμα 11-2 το προϊόν ανά εργαζόμενο μετριέται στον κατακόρυφο άξονα και το κεφάλαιο ανά εργαζόμενο  στον οριζόντιο άξονα. Στο Σχήμα 11-2, δείτε πρώτα την καμπύλη που αντιπροσωπεύει την παραγωγή ανά εργαζόμενο, f (</a:t>
            </a:r>
            <a:r>
              <a:rPr lang="el-GR" sz="1200" b="0" i="0" u="none" strike="noStrike" kern="1200" baseline="0" dirty="0" err="1">
                <a:solidFill>
                  <a:schemeClr val="tx1"/>
                </a:solidFill>
                <a:latin typeface="+mn-lt"/>
                <a:ea typeface="+mn-ea"/>
                <a:cs typeface="+mn-cs"/>
              </a:rPr>
              <a:t>Kt</a:t>
            </a:r>
            <a:r>
              <a:rPr lang="el-GR" sz="1200" b="0" i="0" u="none" strike="noStrike" kern="1200" baseline="0" dirty="0">
                <a:solidFill>
                  <a:schemeClr val="tx1"/>
                </a:solidFill>
                <a:latin typeface="+mn-lt"/>
                <a:ea typeface="+mn-ea"/>
                <a:cs typeface="+mn-cs"/>
              </a:rPr>
              <a:t>/N), ως συνάρτηση του κεφαλαίου ανά εργαζόμενο. Το προϊόν ανά εργαζόμενο αυξάνει με το κεφάλαιο ανά εργαζόμενο, αλλά, λόγω της φθίνουσας απόδοσης κεφαλαίου, το προϊόν είναι μικρότερο όσο υψηλότερο είναι το επίπεδο του κεφαλαίου ανά εργαζόμενο.</a:t>
            </a:r>
          </a:p>
          <a:p>
            <a:endParaRPr lang="el-GR" sz="1200" b="0" i="0" u="none" strike="noStrike" kern="1200" baseline="0" dirty="0">
              <a:solidFill>
                <a:schemeClr val="tx1"/>
              </a:solidFill>
              <a:latin typeface="+mn-lt"/>
              <a:ea typeface="+mn-ea"/>
              <a:cs typeface="+mn-cs"/>
            </a:endParaRPr>
          </a:p>
          <a:p>
            <a:r>
              <a:rPr lang="el-GR" sz="1200" b="0" i="0" u="none" strike="noStrike" kern="1200" baseline="0" dirty="0">
                <a:solidFill>
                  <a:schemeClr val="tx1"/>
                </a:solidFill>
                <a:latin typeface="+mn-lt"/>
                <a:ea typeface="+mn-ea"/>
                <a:cs typeface="+mn-cs"/>
              </a:rPr>
              <a:t>Μεγάλη περιγραφή:</a:t>
            </a:r>
          </a:p>
          <a:p>
            <a:r>
              <a:rPr lang="el-GR" sz="1200" b="0" i="0" u="none" strike="noStrike" kern="1200" baseline="0" dirty="0">
                <a:solidFill>
                  <a:schemeClr val="tx1"/>
                </a:solidFill>
                <a:latin typeface="+mn-lt"/>
                <a:ea typeface="+mn-ea"/>
                <a:cs typeface="+mn-cs"/>
              </a:rPr>
              <a:t>Ο κατακόρυφος άξονας του γραφήματος φέρει την ετικέτα «Προϊόν ανά εργαζόμενο, </a:t>
            </a:r>
            <a:r>
              <a:rPr lang="el-GR" sz="1200" b="0" i="0" u="none" strike="noStrike" kern="1200" baseline="0" dirty="0" smtClean="0">
                <a:solidFill>
                  <a:schemeClr val="tx1"/>
                </a:solidFill>
                <a:latin typeface="+mn-lt"/>
                <a:ea typeface="+mn-ea"/>
                <a:cs typeface="+mn-cs"/>
              </a:rPr>
              <a:t>Υ/Ν» </a:t>
            </a:r>
            <a:r>
              <a:rPr lang="el-GR" sz="1200" b="0" i="0" u="none" strike="noStrike" kern="1200" baseline="0" dirty="0">
                <a:solidFill>
                  <a:schemeClr val="tx1"/>
                </a:solidFill>
                <a:latin typeface="+mn-lt"/>
                <a:ea typeface="+mn-ea"/>
                <a:cs typeface="+mn-cs"/>
              </a:rPr>
              <a:t>και ο οριζόντιος άξονας φέρει την ένδειξη </a:t>
            </a:r>
            <a:r>
              <a:rPr lang="el-GR" sz="1200" b="0" i="0" u="none" strike="noStrike" kern="1200" baseline="0" dirty="0" smtClean="0">
                <a:solidFill>
                  <a:schemeClr val="tx1"/>
                </a:solidFill>
                <a:latin typeface="+mn-lt"/>
                <a:ea typeface="+mn-ea"/>
                <a:cs typeface="+mn-cs"/>
              </a:rPr>
              <a:t>«Κεφάλαιο </a:t>
            </a:r>
            <a:r>
              <a:rPr lang="el-GR" sz="1200" b="0" i="0" u="none" strike="noStrike" kern="1200" baseline="0" dirty="0">
                <a:solidFill>
                  <a:schemeClr val="tx1"/>
                </a:solidFill>
                <a:latin typeface="+mn-lt"/>
                <a:ea typeface="+mn-ea"/>
                <a:cs typeface="+mn-cs"/>
              </a:rPr>
              <a:t>ανά εργαζόμενο, </a:t>
            </a:r>
            <a:r>
              <a:rPr lang="el-GR" sz="1200" b="0" i="0" u="none" strike="noStrike" kern="1200" baseline="0" dirty="0" smtClean="0">
                <a:solidFill>
                  <a:schemeClr val="tx1"/>
                </a:solidFill>
                <a:latin typeface="+mn-lt"/>
                <a:ea typeface="+mn-ea"/>
                <a:cs typeface="+mn-cs"/>
              </a:rPr>
              <a:t>Κ/Ν». </a:t>
            </a:r>
            <a:r>
              <a:rPr lang="el-GR" sz="1200" b="0" i="0" u="none" strike="noStrike" kern="1200" baseline="0" dirty="0">
                <a:solidFill>
                  <a:schemeClr val="tx1"/>
                </a:solidFill>
                <a:latin typeface="+mn-lt"/>
                <a:ea typeface="+mn-ea"/>
                <a:cs typeface="+mn-cs"/>
              </a:rPr>
              <a:t>Δύο κοίλες καμπύλες, η μία στο κάτω μέρος με την ένδειξη </a:t>
            </a:r>
            <a:r>
              <a:rPr lang="el-GR" sz="1200" b="0" i="0" u="none" strike="noStrike" kern="1200" baseline="0" dirty="0" smtClean="0">
                <a:solidFill>
                  <a:schemeClr val="tx1"/>
                </a:solidFill>
                <a:latin typeface="+mn-lt"/>
                <a:ea typeface="+mn-ea"/>
                <a:cs typeface="+mn-cs"/>
              </a:rPr>
              <a:t>«Επενδύσεις </a:t>
            </a:r>
            <a:r>
              <a:rPr lang="el-GR" sz="1200" b="0" i="0" u="none" strike="noStrike" kern="1200" baseline="0" dirty="0">
                <a:solidFill>
                  <a:schemeClr val="tx1"/>
                </a:solidFill>
                <a:latin typeface="+mn-lt"/>
                <a:ea typeface="+mn-ea"/>
                <a:cs typeface="+mn-cs"/>
              </a:rPr>
              <a:t>ανά </a:t>
            </a:r>
            <a:r>
              <a:rPr lang="el-GR" sz="1200" b="0" i="0" u="none" strike="noStrike" kern="1200" baseline="0" dirty="0" smtClean="0">
                <a:solidFill>
                  <a:schemeClr val="tx1"/>
                </a:solidFill>
                <a:latin typeface="+mn-lt"/>
                <a:ea typeface="+mn-ea"/>
                <a:cs typeface="+mn-cs"/>
              </a:rPr>
              <a:t>εργαζόμενο» </a:t>
            </a:r>
            <a:r>
              <a:rPr lang="el-GR" sz="1200" b="0" i="0" u="none" strike="noStrike" kern="1200" baseline="0" dirty="0">
                <a:solidFill>
                  <a:schemeClr val="tx1"/>
                </a:solidFill>
                <a:latin typeface="+mn-lt"/>
                <a:ea typeface="+mn-ea"/>
                <a:cs typeface="+mn-cs"/>
              </a:rPr>
              <a:t>και η άλλη στο </a:t>
            </a:r>
            <a:r>
              <a:rPr lang="el-GR" sz="1200" b="0" i="0" u="none" strike="noStrike" kern="1200" baseline="0" dirty="0" smtClean="0">
                <a:solidFill>
                  <a:schemeClr val="tx1"/>
                </a:solidFill>
                <a:latin typeface="+mn-lt"/>
                <a:ea typeface="+mn-ea"/>
                <a:cs typeface="+mn-cs"/>
              </a:rPr>
              <a:t>πάνω </a:t>
            </a:r>
            <a:r>
              <a:rPr lang="el-GR" sz="1200" b="0" i="0" u="none" strike="noStrike" kern="1200" baseline="0" dirty="0">
                <a:solidFill>
                  <a:schemeClr val="tx1"/>
                </a:solidFill>
                <a:latin typeface="+mn-lt"/>
                <a:ea typeface="+mn-ea"/>
                <a:cs typeface="+mn-cs"/>
              </a:rPr>
              <a:t>μέρος με την ένδειξη «</a:t>
            </a:r>
            <a:r>
              <a:rPr lang="el-GR" sz="1200" b="0" i="0" u="none" strike="noStrike" kern="1200" baseline="0" dirty="0" smtClean="0">
                <a:solidFill>
                  <a:schemeClr val="tx1"/>
                </a:solidFill>
                <a:latin typeface="+mn-lt"/>
                <a:ea typeface="+mn-ea"/>
                <a:cs typeface="+mn-cs"/>
              </a:rPr>
              <a:t>Παραγωγή </a:t>
            </a:r>
            <a:r>
              <a:rPr lang="el-GR" sz="1200" b="0" i="0" u="none" strike="noStrike" kern="1200" baseline="0" dirty="0">
                <a:solidFill>
                  <a:schemeClr val="tx1"/>
                </a:solidFill>
                <a:latin typeface="+mn-lt"/>
                <a:ea typeface="+mn-ea"/>
                <a:cs typeface="+mn-cs"/>
              </a:rPr>
              <a:t>ανά </a:t>
            </a:r>
            <a:r>
              <a:rPr lang="el-GR" sz="1200" b="0" i="0" u="none" strike="noStrike" kern="1200" baseline="0" dirty="0" smtClean="0">
                <a:solidFill>
                  <a:schemeClr val="tx1"/>
                </a:solidFill>
                <a:latin typeface="+mn-lt"/>
                <a:ea typeface="+mn-ea"/>
                <a:cs typeface="+mn-cs"/>
              </a:rPr>
              <a:t>εργαζόμενο» </a:t>
            </a:r>
            <a:r>
              <a:rPr lang="el-GR" sz="1200" b="0" i="0" u="none" strike="noStrike" kern="1200" baseline="0" dirty="0">
                <a:solidFill>
                  <a:schemeClr val="tx1"/>
                </a:solidFill>
                <a:latin typeface="+mn-lt"/>
                <a:ea typeface="+mn-ea"/>
                <a:cs typeface="+mn-cs"/>
              </a:rPr>
              <a:t>σχεδιάζονται από το σημείο αφετηρίας με αύξουσες κλίσεις.</a:t>
            </a:r>
          </a:p>
          <a:p>
            <a:r>
              <a:rPr lang="el-GR" sz="1200" b="0" i="0" u="none" strike="noStrike" kern="1200" baseline="0" dirty="0">
                <a:solidFill>
                  <a:schemeClr val="tx1"/>
                </a:solidFill>
                <a:latin typeface="+mn-lt"/>
                <a:ea typeface="+mn-ea"/>
                <a:cs typeface="+mn-cs"/>
              </a:rPr>
              <a:t>Η καμπύλη επένδυσης ανά εργαζόμενο διέρχεται από δύο σημεία: το πρώτο φέρει την ένδειξη </a:t>
            </a:r>
            <a:r>
              <a:rPr lang="el-GR" sz="1200" b="0" i="0" u="none" strike="noStrike" kern="1200" baseline="0" dirty="0" smtClean="0">
                <a:solidFill>
                  <a:schemeClr val="tx1"/>
                </a:solidFill>
                <a:latin typeface="+mn-lt"/>
                <a:ea typeface="+mn-ea"/>
                <a:cs typeface="+mn-cs"/>
              </a:rPr>
              <a:t>C </a:t>
            </a:r>
            <a:r>
              <a:rPr lang="el-GR" sz="1200" b="0" i="0" u="none" strike="noStrike" kern="1200" baseline="0" dirty="0">
                <a:solidFill>
                  <a:schemeClr val="tx1"/>
                </a:solidFill>
                <a:latin typeface="+mn-lt"/>
                <a:ea typeface="+mn-ea"/>
                <a:cs typeface="+mn-cs"/>
              </a:rPr>
              <a:t>και το δεύτερο σημείο δεν επισημαίνεται. Η καμπύλη παραγωγής ανά εργαζόμενο διέρχεται από δύο σημεία: το πρώτο φέρει την ένδειξη </a:t>
            </a:r>
            <a:r>
              <a:rPr lang="el-GR" sz="1200" b="0" i="0" u="none" strike="noStrike" kern="1200" baseline="0" dirty="0" smtClean="0">
                <a:solidFill>
                  <a:schemeClr val="tx1"/>
                </a:solidFill>
                <a:latin typeface="+mn-lt"/>
                <a:ea typeface="+mn-ea"/>
                <a:cs typeface="+mn-cs"/>
              </a:rPr>
              <a:t>B </a:t>
            </a:r>
            <a:r>
              <a:rPr lang="el-GR" sz="1200" b="0" i="0" u="none" strike="noStrike" kern="1200" baseline="0" dirty="0">
                <a:solidFill>
                  <a:schemeClr val="tx1"/>
                </a:solidFill>
                <a:latin typeface="+mn-lt"/>
                <a:ea typeface="+mn-ea"/>
                <a:cs typeface="+mn-cs"/>
              </a:rPr>
              <a:t>(κάθετα πάνω από το σημείο C) και το δεύτερο σημείο (που βρίσκεται κάθετα πάνω από το δεύτερο σημείο της καμπύλης </a:t>
            </a:r>
            <a:r>
              <a:rPr lang="el-GR" sz="1200" b="0" i="0" u="none" strike="noStrike" kern="1200" baseline="0" dirty="0" smtClean="0">
                <a:solidFill>
                  <a:schemeClr val="tx1"/>
                </a:solidFill>
                <a:latin typeface="+mn-lt"/>
                <a:ea typeface="+mn-ea"/>
                <a:cs typeface="+mn-cs"/>
              </a:rPr>
              <a:t>επενδύσεων </a:t>
            </a:r>
            <a:r>
              <a:rPr lang="el-GR" sz="1200" b="0" i="0" u="none" strike="noStrike" kern="1200" baseline="0" dirty="0">
                <a:solidFill>
                  <a:schemeClr val="tx1"/>
                </a:solidFill>
                <a:latin typeface="+mn-lt"/>
                <a:ea typeface="+mn-ea"/>
                <a:cs typeface="+mn-cs"/>
              </a:rPr>
              <a:t>ανά εργαζόμενο) δεν επισημαίνεται.</a:t>
            </a:r>
          </a:p>
          <a:p>
            <a:r>
              <a:rPr lang="el-GR" sz="1200" b="0" i="0" u="none" strike="noStrike" kern="1200" baseline="0" dirty="0">
                <a:solidFill>
                  <a:schemeClr val="tx1"/>
                </a:solidFill>
                <a:latin typeface="+mn-lt"/>
                <a:ea typeface="+mn-ea"/>
                <a:cs typeface="+mn-cs"/>
              </a:rPr>
              <a:t>Μια ευθεία γραμμή θετικής κλίσης με την ένδειξη «Απόσβεση ανά </a:t>
            </a:r>
            <a:r>
              <a:rPr lang="el-GR" sz="1200" b="0" i="0" u="none" strike="noStrike" kern="1200" baseline="0" dirty="0" smtClean="0">
                <a:solidFill>
                  <a:schemeClr val="tx1"/>
                </a:solidFill>
                <a:latin typeface="+mn-lt"/>
                <a:ea typeface="+mn-ea"/>
                <a:cs typeface="+mn-cs"/>
              </a:rPr>
              <a:t>εργαζόμενο» </a:t>
            </a:r>
            <a:r>
              <a:rPr lang="el-GR" sz="1200" b="0" i="0" u="none" strike="noStrike" kern="1200" baseline="0" dirty="0">
                <a:solidFill>
                  <a:schemeClr val="tx1"/>
                </a:solidFill>
                <a:latin typeface="+mn-lt"/>
                <a:ea typeface="+mn-ea"/>
                <a:cs typeface="+mn-cs"/>
              </a:rPr>
              <a:t>σχεδιάζεται από το σημείο αφετηρίας. Η ευθεία γραμμή διέρχεται από ένα σημείο με την ένδειξη </a:t>
            </a:r>
            <a:r>
              <a:rPr lang="el-GR" sz="1200" b="0" i="0" u="none" strike="noStrike" kern="1200" baseline="0" dirty="0" smtClean="0">
                <a:solidFill>
                  <a:schemeClr val="tx1"/>
                </a:solidFill>
                <a:latin typeface="+mn-lt"/>
                <a:ea typeface="+mn-ea"/>
                <a:cs typeface="+mn-cs"/>
              </a:rPr>
              <a:t>D </a:t>
            </a:r>
            <a:r>
              <a:rPr lang="el-GR" sz="1200" b="0" i="0" u="none" strike="noStrike" kern="1200" baseline="0" dirty="0">
                <a:solidFill>
                  <a:schemeClr val="tx1"/>
                </a:solidFill>
                <a:latin typeface="+mn-lt"/>
                <a:ea typeface="+mn-ea"/>
                <a:cs typeface="+mn-cs"/>
              </a:rPr>
              <a:t>(που βρίσκεται κάθετα κάτω από το σημείο C) και από το δεύτερο σημείο που σημειώνεται στην καμπύλη </a:t>
            </a:r>
            <a:r>
              <a:rPr lang="el-GR" sz="1200" b="0" i="0" u="none" strike="noStrike" kern="1200" baseline="0" dirty="0" smtClean="0">
                <a:solidFill>
                  <a:schemeClr val="tx1"/>
                </a:solidFill>
                <a:latin typeface="+mn-lt"/>
                <a:ea typeface="+mn-ea"/>
                <a:cs typeface="+mn-cs"/>
              </a:rPr>
              <a:t>επενδύσεων </a:t>
            </a:r>
            <a:r>
              <a:rPr lang="el-GR" sz="1200" b="0" i="0" u="none" strike="noStrike" kern="1200" baseline="0" dirty="0">
                <a:solidFill>
                  <a:schemeClr val="tx1"/>
                </a:solidFill>
                <a:latin typeface="+mn-lt"/>
                <a:ea typeface="+mn-ea"/>
                <a:cs typeface="+mn-cs"/>
              </a:rPr>
              <a:t>ανά εργαζόμενο.</a:t>
            </a:r>
          </a:p>
          <a:p>
            <a:r>
              <a:rPr lang="el-GR" sz="1200" b="0" i="0" u="none" strike="noStrike" kern="1200" baseline="0" dirty="0">
                <a:solidFill>
                  <a:schemeClr val="tx1"/>
                </a:solidFill>
                <a:latin typeface="+mn-lt"/>
                <a:ea typeface="+mn-ea"/>
                <a:cs typeface="+mn-cs"/>
              </a:rPr>
              <a:t>Μια  διακεκομμένη ευθεία γραμμή σχεδιάζεται κατακόρυφα από το σημείο Β, το οποίο διέρχεται από το σημείο Γ, και το σημείο Δ στο σημείο Α ή </a:t>
            </a:r>
            <a:r>
              <a:rPr lang="el-GR" sz="1200" b="0" i="0" u="none" strike="noStrike" kern="1200" baseline="0" dirty="0" smtClean="0">
                <a:solidFill>
                  <a:schemeClr val="tx1"/>
                </a:solidFill>
                <a:latin typeface="+mn-lt"/>
                <a:ea typeface="+mn-ea"/>
                <a:cs typeface="+mn-cs"/>
              </a:rPr>
              <a:t>Κ</a:t>
            </a:r>
            <a:r>
              <a:rPr lang="el-GR" sz="1200" b="0" i="0" u="none" strike="noStrike" kern="1200" baseline="-25000" dirty="0" smtClean="0">
                <a:solidFill>
                  <a:schemeClr val="tx1"/>
                </a:solidFill>
                <a:latin typeface="+mn-lt"/>
                <a:ea typeface="+mn-ea"/>
                <a:cs typeface="+mn-cs"/>
              </a:rPr>
              <a:t>0</a:t>
            </a:r>
            <a:r>
              <a:rPr lang="el-GR" sz="1200" b="0" i="0" u="none" strike="noStrike" kern="1200" baseline="0" dirty="0" smtClean="0">
                <a:solidFill>
                  <a:schemeClr val="tx1"/>
                </a:solidFill>
                <a:latin typeface="+mn-lt"/>
                <a:ea typeface="+mn-ea"/>
                <a:cs typeface="+mn-cs"/>
              </a:rPr>
              <a:t>/Ν </a:t>
            </a:r>
            <a:r>
              <a:rPr lang="el-GR" sz="1200" b="0" i="0" u="none" strike="noStrike" kern="1200" baseline="0" dirty="0">
                <a:solidFill>
                  <a:schemeClr val="tx1"/>
                </a:solidFill>
                <a:latin typeface="+mn-lt"/>
                <a:ea typeface="+mn-ea"/>
                <a:cs typeface="+mn-cs"/>
              </a:rPr>
              <a:t>σημειωμένο στον οριζόντιο άξονα.</a:t>
            </a:r>
          </a:p>
          <a:p>
            <a:r>
              <a:rPr lang="el-GR" sz="1200" b="0" i="0" u="none" strike="noStrike" kern="1200" baseline="0" dirty="0">
                <a:solidFill>
                  <a:schemeClr val="tx1"/>
                </a:solidFill>
                <a:latin typeface="+mn-lt"/>
                <a:ea typeface="+mn-ea"/>
                <a:cs typeface="+mn-cs"/>
              </a:rPr>
              <a:t>Μια άλλη  διακεκομμένη ευθεία γραμμή σχεδιάζεται κατακόρυφα από το δεύτερο σημείο της καμπύλης παραγωγής ανά εργαζόμενο, το οποίο διέρχεται από το σημείο τομής της καμπύλης απόσβεσης ανά εργαζόμενο και της καμπύλης </a:t>
            </a:r>
            <a:r>
              <a:rPr lang="el-GR" sz="1200" b="0" i="0" u="none" strike="noStrike" kern="1200" baseline="0" dirty="0" smtClean="0">
                <a:solidFill>
                  <a:schemeClr val="tx1"/>
                </a:solidFill>
                <a:latin typeface="+mn-lt"/>
                <a:ea typeface="+mn-ea"/>
                <a:cs typeface="+mn-cs"/>
              </a:rPr>
              <a:t>επενδύσεων </a:t>
            </a:r>
            <a:r>
              <a:rPr lang="el-GR" sz="1200" b="0" i="0" u="none" strike="noStrike" kern="1200" baseline="0" dirty="0">
                <a:solidFill>
                  <a:schemeClr val="tx1"/>
                </a:solidFill>
                <a:latin typeface="+mn-lt"/>
                <a:ea typeface="+mn-ea"/>
                <a:cs typeface="+mn-cs"/>
              </a:rPr>
              <a:t>ανά εργαζόμενο, και καταλήγει σε ένα σημείο με την ένδειξη </a:t>
            </a:r>
            <a:r>
              <a:rPr lang="el-GR" sz="1200" b="0" i="0" u="none" strike="noStrike" kern="1200" baseline="0" dirty="0" smtClean="0">
                <a:solidFill>
                  <a:schemeClr val="tx1"/>
                </a:solidFill>
                <a:latin typeface="+mn-lt"/>
                <a:ea typeface="+mn-ea"/>
                <a:cs typeface="+mn-cs"/>
              </a:rPr>
              <a:t>Κ*/Ν </a:t>
            </a:r>
            <a:r>
              <a:rPr lang="el-GR" sz="1200" b="0" i="0" u="none" strike="noStrike" kern="1200" baseline="0" dirty="0">
                <a:solidFill>
                  <a:schemeClr val="tx1"/>
                </a:solidFill>
                <a:latin typeface="+mn-lt"/>
                <a:ea typeface="+mn-ea"/>
                <a:cs typeface="+mn-cs"/>
              </a:rPr>
              <a:t>στον οριζόντιο </a:t>
            </a:r>
            <a:r>
              <a:rPr lang="el-GR" sz="1200" b="0" i="0" u="none" strike="noStrike" kern="1200" baseline="0" dirty="0" smtClean="0">
                <a:solidFill>
                  <a:schemeClr val="tx1"/>
                </a:solidFill>
                <a:latin typeface="+mn-lt"/>
                <a:ea typeface="+mn-ea"/>
                <a:cs typeface="+mn-cs"/>
              </a:rPr>
              <a:t>άξονα. Μια </a:t>
            </a:r>
            <a:r>
              <a:rPr lang="el-GR" sz="1200" b="0" i="0" u="none" strike="noStrike" kern="1200" baseline="0" dirty="0">
                <a:solidFill>
                  <a:schemeClr val="tx1"/>
                </a:solidFill>
                <a:latin typeface="+mn-lt"/>
                <a:ea typeface="+mn-ea"/>
                <a:cs typeface="+mn-cs"/>
              </a:rPr>
              <a:t>διακεκομμένη ευθεία γραμμή σχεδιάζεται οριζόντια από το δεύτερο σημείο της καμπύλης προϊόντος ανά εργαζόμενο σε ένα σημείο με την ένδειξη </a:t>
            </a:r>
            <a:r>
              <a:rPr lang="el-GR" sz="1200" b="0" i="0" u="none" strike="noStrike" kern="1200" baseline="0" dirty="0" smtClean="0">
                <a:solidFill>
                  <a:schemeClr val="tx1"/>
                </a:solidFill>
                <a:latin typeface="+mn-lt"/>
                <a:ea typeface="+mn-ea"/>
                <a:cs typeface="+mn-cs"/>
              </a:rPr>
              <a:t>Y*/N </a:t>
            </a:r>
            <a:r>
              <a:rPr lang="el-GR" sz="1200" b="0" i="0" u="none" strike="noStrike" kern="1200" baseline="0" dirty="0">
                <a:solidFill>
                  <a:schemeClr val="tx1"/>
                </a:solidFill>
                <a:latin typeface="+mn-lt"/>
                <a:ea typeface="+mn-ea"/>
                <a:cs typeface="+mn-cs"/>
              </a:rPr>
              <a:t>σημειωμένο στον κατακόρυφο άξονα.</a:t>
            </a:r>
          </a:p>
          <a:p>
            <a:r>
              <a:rPr lang="el-GR" sz="1200" b="0" i="0" u="none" strike="noStrike" kern="1200" baseline="0" dirty="0">
                <a:solidFill>
                  <a:schemeClr val="tx1"/>
                </a:solidFill>
                <a:latin typeface="+mn-lt"/>
                <a:ea typeface="+mn-ea"/>
                <a:cs typeface="+mn-cs"/>
              </a:rPr>
              <a:t>Τέσσερα βέλη που βλέπουν πάνω δεξιά σχεδιάζονται πριν από το δεύτερο σημείο της καμπύλης προϊόντος ανά εργαζόμενο και τρία βέλη που βλέπουν κάτω αριστερά σχεδιάζονται μετά το δεύτερο σημείο της καμπύλης προϊόντος ανά εργαζόμενο.</a:t>
            </a:r>
          </a:p>
          <a:p>
            <a:r>
              <a:rPr lang="el-GR" sz="1200" b="0" i="0" u="none" strike="noStrike" kern="1200" baseline="0" dirty="0">
                <a:solidFill>
                  <a:schemeClr val="tx1"/>
                </a:solidFill>
                <a:latin typeface="+mn-lt"/>
                <a:ea typeface="+mn-ea"/>
                <a:cs typeface="+mn-cs"/>
              </a:rPr>
              <a:t>Τέσσερα βέλη που βλέπουν προς τα δεξιά σχεδιάζονται μεταξύ των δύο σημείων στον οριζόντιο άξονα και τρία βέλη που κοιτούν προς τα αριστερά σχεδιάζονται μετά το σημείο με την ένδειξη </a:t>
            </a:r>
            <a:r>
              <a:rPr lang="el-GR" sz="1200" b="0" i="0" u="none" strike="noStrike" kern="1200" baseline="0" dirty="0" smtClean="0">
                <a:solidFill>
                  <a:schemeClr val="tx1"/>
                </a:solidFill>
                <a:latin typeface="+mn-lt"/>
                <a:ea typeface="+mn-ea"/>
                <a:cs typeface="+mn-cs"/>
              </a:rPr>
              <a:t>Κ*/Ν </a:t>
            </a:r>
            <a:r>
              <a:rPr lang="el-GR" sz="1200" b="0" i="0" u="none" strike="noStrike" kern="1200" baseline="0" dirty="0">
                <a:solidFill>
                  <a:schemeClr val="tx1"/>
                </a:solidFill>
                <a:latin typeface="+mn-lt"/>
                <a:ea typeface="+mn-ea"/>
                <a:cs typeface="+mn-cs"/>
              </a:rPr>
              <a:t>στον οριζόντιο άξονα.</a:t>
            </a:r>
          </a:p>
        </p:txBody>
      </p:sp>
      <p:sp>
        <p:nvSpPr>
          <p:cNvPr id="4" name="Slide Number Placeholder 3"/>
          <p:cNvSpPr>
            <a:spLocks noGrp="1"/>
          </p:cNvSpPr>
          <p:nvPr>
            <p:ph type="sldNum" sz="quarter" idx="10"/>
          </p:nvPr>
        </p:nvSpPr>
        <p:spPr/>
        <p:txBody>
          <a:bodyPr/>
          <a:lstStyle/>
          <a:p>
            <a:fld id="{A73D6722-9B4D-4E29-B226-C325925A8118}" type="slidenum">
              <a:rPr lang="en-US" smtClean="0"/>
              <a:pPr/>
              <a:t>10</a:t>
            </a:fld>
            <a:endParaRPr lang="en-US" dirty="0"/>
          </a:p>
        </p:txBody>
      </p:sp>
    </p:spTree>
    <p:extLst>
      <p:ext uri="{BB962C8B-B14F-4D97-AF65-F5344CB8AC3E}">
        <p14:creationId xmlns="" xmlns:p14="http://schemas.microsoft.com/office/powerpoint/2010/main" val="21249796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Δεδομένου του κεφαλαίου σταθερής κατάστασης ανά εργαζόμενο (K*/N), η τιμή σταθερής κατάστασης της παραγωγής ανά εργαζόμενο (Y*/N) δίνεται από τη συνάρτηση παραγωγής Εξίσωση 11.5. Τώρα έχουμε όλα τα στοιχεία που χρειαζόμαστε για να συζητήσουμε τις επιπτώσεις του ποσοστού αποταμίευσης στην παραγωγή ανά εργαζόμενο, τόσο σε βάθος χρόνου όσο και σε σταθερή κατάσταση.</a:t>
            </a:r>
          </a:p>
        </p:txBody>
      </p:sp>
      <p:sp>
        <p:nvSpPr>
          <p:cNvPr id="4" name="Slide Number Placeholder 3"/>
          <p:cNvSpPr>
            <a:spLocks noGrp="1"/>
          </p:cNvSpPr>
          <p:nvPr>
            <p:ph type="sldNum" sz="quarter" idx="10"/>
          </p:nvPr>
        </p:nvSpPr>
        <p:spPr/>
        <p:txBody>
          <a:bodyPr/>
          <a:lstStyle/>
          <a:p>
            <a:fld id="{A73D6722-9B4D-4E29-B226-C325925A8118}" type="slidenum">
              <a:rPr lang="en-US" smtClean="0"/>
              <a:pPr/>
              <a:t>11</a:t>
            </a:fld>
            <a:endParaRPr lang="en-US" dirty="0"/>
          </a:p>
        </p:txBody>
      </p:sp>
    </p:spTree>
    <p:extLst>
      <p:ext uri="{BB962C8B-B14F-4D97-AF65-F5344CB8AC3E}">
        <p14:creationId xmlns="" xmlns:p14="http://schemas.microsoft.com/office/powerpoint/2010/main" val="21249796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Σκεφτείτε, για παράδειγμα, μια χώρα που χάνει μέρος του κεφαλαίου της, ας πούμε ως αποτέλεσμα βομβαρδισμών κατά τη διάρκεια ενός πολέμου. Ο μηχανισμός που μόλις είδαμε υποδηλώνει ότι, εάν η χώρα έχει υποστεί μεγαλύτερες απώλειες κεφαλαίου από απώλειες πληθυσμού, θα βγει από τον πόλεμο με χαμηλό επίπεδο κεφαλαίου ανά </a:t>
            </a:r>
            <a:r>
              <a:rPr lang="el-GR" sz="1200" b="0" i="0" u="none" strike="noStrike" kern="1200" baseline="0" dirty="0" smtClean="0">
                <a:solidFill>
                  <a:schemeClr val="tx1"/>
                </a:solidFill>
                <a:latin typeface="+mn-lt"/>
                <a:ea typeface="+mn-ea"/>
                <a:cs typeface="+mn-cs"/>
              </a:rPr>
              <a:t>εργαζόμενο, </a:t>
            </a:r>
            <a:r>
              <a:rPr lang="el-GR" sz="1200" b="0" i="0" u="none" strike="noStrike" kern="1200" baseline="0" dirty="0">
                <a:solidFill>
                  <a:schemeClr val="tx1"/>
                </a:solidFill>
                <a:latin typeface="+mn-lt"/>
                <a:ea typeface="+mn-ea"/>
                <a:cs typeface="+mn-cs"/>
              </a:rPr>
              <a:t>δηλαδή σε σημείο αριστερά του Κ*/Ν. Στη συνέχεια, η χώρα θα βιώσει μεγάλη αύξηση, τόσο στο κεφάλαιο ανά εργαζόμενο όσο και στην παραγωγή ανά εργαζόμενο για κάποιο χρονικό διάστημα. Αυτό περιγράφει καλά τι συνέβη μετά τον Β’ Παγκόσμιο Πόλεμο σε χώρες που είχαν αναλογικά μεγαλύτερες καταστροφές κεφαλαίου από απώλειες ανθρώπινων </a:t>
            </a:r>
            <a:r>
              <a:rPr lang="el-GR" sz="1200" b="0" i="0" u="none" strike="noStrike" kern="1200" baseline="0" dirty="0" smtClean="0">
                <a:solidFill>
                  <a:schemeClr val="tx1"/>
                </a:solidFill>
                <a:latin typeface="+mn-lt"/>
                <a:ea typeface="+mn-ea"/>
                <a:cs typeface="+mn-cs"/>
              </a:rPr>
              <a:t>ζωών.</a:t>
            </a:r>
            <a:endParaRPr lang="el-GR" sz="1200" b="0" i="0" u="none" strike="noStrike" kern="1200" baseline="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A73D6722-9B4D-4E29-B226-C325925A8118}" type="slidenum">
              <a:rPr lang="en-US" smtClean="0"/>
              <a:pPr/>
              <a:t>12</a:t>
            </a:fld>
            <a:endParaRPr lang="en-US" dirty="0"/>
          </a:p>
        </p:txBody>
      </p:sp>
    </p:spTree>
    <p:extLst>
      <p:ext uri="{BB962C8B-B14F-4D97-AF65-F5344CB8AC3E}">
        <p14:creationId xmlns="" xmlns:p14="http://schemas.microsoft.com/office/powerpoint/2010/main" val="212497966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Πώς επηρεάζει το ποσοστό αποταμίευσης τον ρυθμό αύξησης της παραγωγής ανά εργαζόμενο; Η ανάλυσή μας οδηγεί σε μια απάντηση τριών μερών που παρατίθεται εδώ.</a:t>
            </a:r>
          </a:p>
        </p:txBody>
      </p:sp>
      <p:sp>
        <p:nvSpPr>
          <p:cNvPr id="4" name="Slide Number Placeholder 3"/>
          <p:cNvSpPr>
            <a:spLocks noGrp="1"/>
          </p:cNvSpPr>
          <p:nvPr>
            <p:ph type="sldNum" sz="quarter" idx="10"/>
          </p:nvPr>
        </p:nvSpPr>
        <p:spPr/>
        <p:txBody>
          <a:bodyPr/>
          <a:lstStyle/>
          <a:p>
            <a:fld id="{A73D6722-9B4D-4E29-B226-C325925A8118}" type="slidenum">
              <a:rPr lang="en-US" smtClean="0"/>
              <a:pPr/>
              <a:t>13</a:t>
            </a:fld>
            <a:endParaRPr lang="en-US" dirty="0"/>
          </a:p>
        </p:txBody>
      </p:sp>
    </p:spTree>
    <p:extLst>
      <p:ext uri="{BB962C8B-B14F-4D97-AF65-F5344CB8AC3E}">
        <p14:creationId xmlns="" xmlns:p14="http://schemas.microsoft.com/office/powerpoint/2010/main" val="212497966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Με όλα τα υπόλοιπα σταθερά,, οι χώρες με υψηλότερο ποσοστό αποταμίευσης θα επιτύχουν υψηλότερο προϊόν ανά εργαζόμενο μακροπρόθεσμα. Το Σχήμα 11-3 απεικονίζει αυτό το σημείο. Εξετάστε δύο χώρες με την ίδια συνάρτηση παραγωγής, το ίδιο επίπεδο απασχόλησης και το ίδιο ποσοστό απόσβεσης, αλλά με διαφορετικά ποσοστά αποταμίευσης, ας πούμε s</a:t>
            </a:r>
            <a:r>
              <a:rPr lang="el-GR" sz="1200" b="0" i="0" u="none" strike="noStrike" kern="1200" baseline="-25000" dirty="0">
                <a:solidFill>
                  <a:schemeClr val="tx1"/>
                </a:solidFill>
                <a:latin typeface="+mn-lt"/>
                <a:ea typeface="+mn-ea"/>
                <a:cs typeface="+mn-cs"/>
              </a:rPr>
              <a:t>0</a:t>
            </a:r>
            <a:r>
              <a:rPr lang="el-GR" sz="1200" b="0" i="0" u="none" strike="noStrike" kern="1200" baseline="0" dirty="0">
                <a:solidFill>
                  <a:schemeClr val="tx1"/>
                </a:solidFill>
                <a:latin typeface="+mn-lt"/>
                <a:ea typeface="+mn-ea"/>
                <a:cs typeface="+mn-cs"/>
              </a:rPr>
              <a:t> και </a:t>
            </a:r>
            <a:r>
              <a:rPr lang="el-GR" sz="1200" b="0" i="0" u="none" strike="noStrike" kern="1200" baseline="0" dirty="0" smtClean="0">
                <a:solidFill>
                  <a:schemeClr val="tx1"/>
                </a:solidFill>
                <a:latin typeface="+mn-lt"/>
                <a:ea typeface="+mn-ea"/>
                <a:cs typeface="+mn-cs"/>
              </a:rPr>
              <a:t>s</a:t>
            </a:r>
            <a:r>
              <a:rPr lang="el-GR" sz="1200" b="0" i="0" u="none" strike="noStrike" kern="1200" baseline="-25000" dirty="0" smtClean="0">
                <a:solidFill>
                  <a:schemeClr val="tx1"/>
                </a:solidFill>
                <a:latin typeface="+mn-lt"/>
                <a:ea typeface="+mn-ea"/>
                <a:cs typeface="+mn-cs"/>
              </a:rPr>
              <a:t>1</a:t>
            </a:r>
            <a:r>
              <a:rPr lang="el-GR" sz="1200" b="0" i="0" u="none" strike="noStrike" kern="1200" baseline="0" dirty="0" smtClean="0">
                <a:solidFill>
                  <a:schemeClr val="tx1"/>
                </a:solidFill>
                <a:latin typeface="+mn-lt"/>
                <a:ea typeface="+mn-ea"/>
                <a:cs typeface="+mn-cs"/>
              </a:rPr>
              <a:t>&gt;s</a:t>
            </a:r>
            <a:r>
              <a:rPr lang="el-GR" sz="1200" b="0" i="0" u="none" strike="noStrike" kern="1200" baseline="-25000" dirty="0" smtClean="0">
                <a:solidFill>
                  <a:schemeClr val="tx1"/>
                </a:solidFill>
                <a:latin typeface="+mn-lt"/>
                <a:ea typeface="+mn-ea"/>
                <a:cs typeface="+mn-cs"/>
              </a:rPr>
              <a:t>0</a:t>
            </a:r>
            <a:r>
              <a:rPr lang="el-GR" sz="1200" b="0" i="0" u="none" strike="noStrike" kern="1200" baseline="0" dirty="0" smtClean="0">
                <a:solidFill>
                  <a:schemeClr val="tx1"/>
                </a:solidFill>
                <a:latin typeface="+mn-lt"/>
                <a:ea typeface="+mn-ea"/>
                <a:cs typeface="+mn-cs"/>
              </a:rPr>
              <a:t>. </a:t>
            </a:r>
            <a:r>
              <a:rPr lang="el-GR" sz="1200" b="0" i="0" u="none" strike="noStrike" kern="1200" baseline="0" dirty="0">
                <a:solidFill>
                  <a:schemeClr val="tx1"/>
                </a:solidFill>
                <a:latin typeface="+mn-lt"/>
                <a:ea typeface="+mn-ea"/>
                <a:cs typeface="+mn-cs"/>
              </a:rPr>
              <a:t>Το σχήμα 11-3 σχεδιάζει την κοινή συνάρτηση παραγωγής τους, </a:t>
            </a:r>
            <a:r>
              <a:rPr lang="el-GR" sz="1200" b="0" i="0" u="none" strike="noStrike" kern="1200" baseline="0" dirty="0" smtClean="0">
                <a:solidFill>
                  <a:schemeClr val="tx1"/>
                </a:solidFill>
                <a:latin typeface="+mn-lt"/>
                <a:ea typeface="+mn-ea"/>
                <a:cs typeface="+mn-cs"/>
              </a:rPr>
              <a:t>f(K</a:t>
            </a:r>
            <a:r>
              <a:rPr lang="en-US" sz="1200" b="0" i="0" u="none" strike="noStrike" kern="1200" baseline="-25000" dirty="0" smtClean="0">
                <a:solidFill>
                  <a:schemeClr val="tx1"/>
                </a:solidFill>
                <a:latin typeface="+mn-lt"/>
                <a:ea typeface="+mn-ea"/>
                <a:cs typeface="+mn-cs"/>
              </a:rPr>
              <a:t>t</a:t>
            </a:r>
            <a:r>
              <a:rPr lang="el-GR" sz="1200" b="0" i="0" u="none" strike="noStrike" kern="1200" baseline="0" dirty="0" smtClean="0">
                <a:solidFill>
                  <a:schemeClr val="tx1"/>
                </a:solidFill>
                <a:latin typeface="+mn-lt"/>
                <a:ea typeface="+mn-ea"/>
                <a:cs typeface="+mn-cs"/>
              </a:rPr>
              <a:t>/N</a:t>
            </a:r>
            <a:r>
              <a:rPr lang="el-GR" sz="1200" b="0" i="0" u="none" strike="noStrike" kern="1200" baseline="0" dirty="0">
                <a:solidFill>
                  <a:schemeClr val="tx1"/>
                </a:solidFill>
                <a:latin typeface="+mn-lt"/>
                <a:ea typeface="+mn-ea"/>
                <a:cs typeface="+mn-cs"/>
              </a:rPr>
              <a:t>) και τις συναρτήσεις που δείχνουν την αποταμίευση/επένδυση ανά εργαζόμενο ως συνάρτηση του κεφαλαίου ανά εργαζόμενο για καθεμία από τις δύο χώρες, </a:t>
            </a:r>
            <a:r>
              <a:rPr lang="el-GR" sz="1200" b="0" i="0" u="none" strike="noStrike" kern="1200" baseline="0" dirty="0" smtClean="0">
                <a:solidFill>
                  <a:schemeClr val="tx1"/>
                </a:solidFill>
                <a:latin typeface="+mn-lt"/>
                <a:ea typeface="+mn-ea"/>
                <a:cs typeface="+mn-cs"/>
              </a:rPr>
              <a:t>s</a:t>
            </a:r>
            <a:r>
              <a:rPr lang="el-GR" sz="1200" b="0" i="0" u="none" strike="noStrike" kern="1200" baseline="-25000" dirty="0" smtClean="0">
                <a:solidFill>
                  <a:schemeClr val="tx1"/>
                </a:solidFill>
                <a:latin typeface="+mn-lt"/>
                <a:ea typeface="+mn-ea"/>
                <a:cs typeface="+mn-cs"/>
              </a:rPr>
              <a:t>0</a:t>
            </a:r>
            <a:r>
              <a:rPr lang="el-GR" sz="1200" b="0" i="0" u="none" strike="noStrike" kern="1200" baseline="0" dirty="0" smtClean="0">
                <a:solidFill>
                  <a:schemeClr val="tx1"/>
                </a:solidFill>
                <a:latin typeface="+mn-lt"/>
                <a:ea typeface="+mn-ea"/>
                <a:cs typeface="+mn-cs"/>
              </a:rPr>
              <a:t> f(K</a:t>
            </a:r>
            <a:r>
              <a:rPr lang="en-US" sz="1200" b="0" i="0" u="none" strike="noStrike" kern="1200" baseline="-25000" dirty="0" smtClean="0">
                <a:solidFill>
                  <a:schemeClr val="tx1"/>
                </a:solidFill>
                <a:latin typeface="+mn-lt"/>
                <a:ea typeface="+mn-ea"/>
                <a:cs typeface="+mn-cs"/>
              </a:rPr>
              <a:t>t</a:t>
            </a:r>
            <a:r>
              <a:rPr lang="el-GR" sz="1200" b="0" i="0" u="none" strike="noStrike" kern="1200" baseline="0" dirty="0" smtClean="0">
                <a:solidFill>
                  <a:schemeClr val="tx1"/>
                </a:solidFill>
                <a:latin typeface="+mn-lt"/>
                <a:ea typeface="+mn-ea"/>
                <a:cs typeface="+mn-cs"/>
              </a:rPr>
              <a:t>/N</a:t>
            </a:r>
            <a:r>
              <a:rPr lang="el-GR" sz="1200" b="0" i="0" u="none" strike="noStrike" kern="1200" baseline="0" dirty="0">
                <a:solidFill>
                  <a:schemeClr val="tx1"/>
                </a:solidFill>
                <a:latin typeface="+mn-lt"/>
                <a:ea typeface="+mn-ea"/>
                <a:cs typeface="+mn-cs"/>
              </a:rPr>
              <a:t>) και </a:t>
            </a:r>
            <a:r>
              <a:rPr lang="el-GR" sz="1200" b="0" i="0" u="none" strike="noStrike" kern="1200" baseline="0" dirty="0" smtClean="0">
                <a:solidFill>
                  <a:schemeClr val="tx1"/>
                </a:solidFill>
                <a:latin typeface="+mn-lt"/>
                <a:ea typeface="+mn-ea"/>
                <a:cs typeface="+mn-cs"/>
              </a:rPr>
              <a:t>s</a:t>
            </a:r>
            <a:r>
              <a:rPr lang="en-US" sz="1200" b="0" i="0" u="none" strike="noStrike" kern="1200" baseline="-25000" dirty="0" smtClean="0">
                <a:solidFill>
                  <a:schemeClr val="tx1"/>
                </a:solidFill>
                <a:latin typeface="+mn-lt"/>
                <a:ea typeface="+mn-ea"/>
                <a:cs typeface="+mn-cs"/>
              </a:rPr>
              <a:t>1</a:t>
            </a:r>
            <a:r>
              <a:rPr lang="el-GR" sz="1200" b="0" i="0" u="none" strike="noStrike" kern="1200" baseline="0" dirty="0" smtClean="0">
                <a:solidFill>
                  <a:schemeClr val="tx1"/>
                </a:solidFill>
                <a:latin typeface="+mn-lt"/>
                <a:ea typeface="+mn-ea"/>
                <a:cs typeface="+mn-cs"/>
              </a:rPr>
              <a:t> f(K</a:t>
            </a:r>
            <a:r>
              <a:rPr lang="en-US" sz="1200" b="0" i="0" u="none" strike="noStrike" kern="1200" baseline="-25000" dirty="0" smtClean="0">
                <a:solidFill>
                  <a:schemeClr val="tx1"/>
                </a:solidFill>
                <a:latin typeface="+mn-lt"/>
                <a:ea typeface="+mn-ea"/>
                <a:cs typeface="+mn-cs"/>
              </a:rPr>
              <a:t>t</a:t>
            </a:r>
            <a:r>
              <a:rPr lang="el-GR" sz="1200" b="0" i="0" u="none" strike="noStrike" kern="1200" baseline="0" dirty="0" smtClean="0">
                <a:solidFill>
                  <a:schemeClr val="tx1"/>
                </a:solidFill>
                <a:latin typeface="+mn-lt"/>
                <a:ea typeface="+mn-ea"/>
                <a:cs typeface="+mn-cs"/>
              </a:rPr>
              <a:t>/N</a:t>
            </a:r>
            <a:r>
              <a:rPr lang="el-GR" sz="1200" b="0" i="0" u="none" strike="noStrike" kern="1200" baseline="0" dirty="0">
                <a:solidFill>
                  <a:schemeClr val="tx1"/>
                </a:solidFill>
                <a:latin typeface="+mn-lt"/>
                <a:ea typeface="+mn-ea"/>
                <a:cs typeface="+mn-cs"/>
              </a:rPr>
              <a:t>). Μακροπρόθεσμα, η χώρα με ποσοστό αποταμίευσης </a:t>
            </a:r>
            <a:r>
              <a:rPr lang="el-GR" sz="1200" b="0" i="0" u="none" strike="noStrike" kern="1200" baseline="0" dirty="0" smtClean="0">
                <a:solidFill>
                  <a:schemeClr val="tx1"/>
                </a:solidFill>
                <a:latin typeface="+mn-lt"/>
                <a:ea typeface="+mn-ea"/>
                <a:cs typeface="+mn-cs"/>
              </a:rPr>
              <a:t>s</a:t>
            </a:r>
            <a:r>
              <a:rPr lang="el-GR" sz="1200" b="0" i="0" u="none" strike="noStrike" kern="1200" baseline="-25000" dirty="0" smtClean="0">
                <a:solidFill>
                  <a:schemeClr val="tx1"/>
                </a:solidFill>
                <a:latin typeface="+mn-lt"/>
                <a:ea typeface="+mn-ea"/>
                <a:cs typeface="+mn-cs"/>
              </a:rPr>
              <a:t>0</a:t>
            </a:r>
            <a:r>
              <a:rPr lang="el-GR" sz="1200" b="0" i="0" u="none" strike="noStrike" kern="1200" baseline="0" dirty="0" smtClean="0">
                <a:solidFill>
                  <a:schemeClr val="tx1"/>
                </a:solidFill>
                <a:latin typeface="+mn-lt"/>
                <a:ea typeface="+mn-ea"/>
                <a:cs typeface="+mn-cs"/>
              </a:rPr>
              <a:t> </a:t>
            </a:r>
            <a:r>
              <a:rPr lang="el-GR" sz="1200" b="0" i="0" u="none" strike="noStrike" kern="1200" baseline="0" dirty="0">
                <a:solidFill>
                  <a:schemeClr val="tx1"/>
                </a:solidFill>
                <a:latin typeface="+mn-lt"/>
                <a:ea typeface="+mn-ea"/>
                <a:cs typeface="+mn-cs"/>
              </a:rPr>
              <a:t>θα φτάσει στο επίπεδο του κεφαλαίου ανά εργαζόμενο </a:t>
            </a:r>
            <a:r>
              <a:rPr lang="el-GR" sz="1200" b="0" i="0" u="none" strike="noStrike" kern="1200" baseline="0" dirty="0" smtClean="0">
                <a:solidFill>
                  <a:schemeClr val="tx1"/>
                </a:solidFill>
                <a:latin typeface="+mn-lt"/>
                <a:ea typeface="+mn-ea"/>
                <a:cs typeface="+mn-cs"/>
              </a:rPr>
              <a:t>K</a:t>
            </a:r>
            <a:r>
              <a:rPr lang="el-GR" sz="1200" b="0" i="0" u="none" strike="noStrike" kern="1200" baseline="-25000" dirty="0" smtClean="0">
                <a:solidFill>
                  <a:schemeClr val="tx1"/>
                </a:solidFill>
                <a:latin typeface="+mn-lt"/>
                <a:ea typeface="+mn-ea"/>
                <a:cs typeface="+mn-cs"/>
              </a:rPr>
              <a:t>0</a:t>
            </a:r>
            <a:r>
              <a:rPr lang="el-GR" sz="1200" b="0" i="0" u="none" strike="noStrike" kern="1200" baseline="0" dirty="0" smtClean="0">
                <a:solidFill>
                  <a:schemeClr val="tx1"/>
                </a:solidFill>
                <a:latin typeface="+mn-lt"/>
                <a:ea typeface="+mn-ea"/>
                <a:cs typeface="+mn-cs"/>
              </a:rPr>
              <a:t>&gt;N </a:t>
            </a:r>
            <a:r>
              <a:rPr lang="el-GR" sz="1200" b="0" i="0" u="none" strike="noStrike" kern="1200" baseline="0" dirty="0">
                <a:solidFill>
                  <a:schemeClr val="tx1"/>
                </a:solidFill>
                <a:latin typeface="+mn-lt"/>
                <a:ea typeface="+mn-ea"/>
                <a:cs typeface="+mn-cs"/>
              </a:rPr>
              <a:t>και της παραγωγής ανά εργαζόμενο </a:t>
            </a:r>
            <a:r>
              <a:rPr lang="el-GR" sz="1200" b="0" i="0" u="none" strike="noStrike" kern="1200" baseline="0" dirty="0" smtClean="0">
                <a:solidFill>
                  <a:schemeClr val="tx1"/>
                </a:solidFill>
                <a:latin typeface="+mn-lt"/>
                <a:ea typeface="+mn-ea"/>
                <a:cs typeface="+mn-cs"/>
              </a:rPr>
              <a:t>Y</a:t>
            </a:r>
            <a:r>
              <a:rPr lang="el-GR" sz="1200" b="0" i="0" u="none" strike="noStrike" kern="1200" baseline="-25000" dirty="0" smtClean="0">
                <a:solidFill>
                  <a:schemeClr val="tx1"/>
                </a:solidFill>
                <a:latin typeface="+mn-lt"/>
                <a:ea typeface="+mn-ea"/>
                <a:cs typeface="+mn-cs"/>
              </a:rPr>
              <a:t>0</a:t>
            </a:r>
            <a:r>
              <a:rPr lang="el-GR" sz="1200" b="0" i="0" u="none" strike="noStrike" kern="1200" baseline="0" dirty="0" smtClean="0">
                <a:solidFill>
                  <a:schemeClr val="tx1"/>
                </a:solidFill>
                <a:latin typeface="+mn-lt"/>
                <a:ea typeface="+mn-ea"/>
                <a:cs typeface="+mn-cs"/>
              </a:rPr>
              <a:t>&gt;N</a:t>
            </a:r>
            <a:r>
              <a:rPr lang="el-GR" sz="1200" b="0" i="0" u="none" strike="noStrike" kern="1200" baseline="0" dirty="0">
                <a:solidFill>
                  <a:schemeClr val="tx1"/>
                </a:solidFill>
                <a:latin typeface="+mn-lt"/>
                <a:ea typeface="+mn-ea"/>
                <a:cs typeface="+mn-cs"/>
              </a:rPr>
              <a:t>. Η χώρα με ποσοστό αποταμίευσης </a:t>
            </a:r>
            <a:r>
              <a:rPr lang="el-GR" sz="1200" b="0" i="0" u="none" strike="noStrike" kern="1200" baseline="0" dirty="0" smtClean="0">
                <a:solidFill>
                  <a:schemeClr val="tx1"/>
                </a:solidFill>
                <a:latin typeface="+mn-lt"/>
                <a:ea typeface="+mn-ea"/>
                <a:cs typeface="+mn-cs"/>
              </a:rPr>
              <a:t>s</a:t>
            </a:r>
            <a:r>
              <a:rPr lang="en-US" sz="1200" b="0" i="0" u="none" strike="noStrike" kern="1200" baseline="-25000" dirty="0" smtClean="0">
                <a:solidFill>
                  <a:schemeClr val="tx1"/>
                </a:solidFill>
                <a:latin typeface="+mn-lt"/>
                <a:ea typeface="+mn-ea"/>
                <a:cs typeface="+mn-cs"/>
              </a:rPr>
              <a:t>1</a:t>
            </a:r>
            <a:r>
              <a:rPr lang="el-GR" sz="1200" b="0" i="0" u="none" strike="noStrike" kern="1200" baseline="0" dirty="0" smtClean="0">
                <a:solidFill>
                  <a:schemeClr val="tx1"/>
                </a:solidFill>
                <a:latin typeface="+mn-lt"/>
                <a:ea typeface="+mn-ea"/>
                <a:cs typeface="+mn-cs"/>
              </a:rPr>
              <a:t> </a:t>
            </a:r>
            <a:r>
              <a:rPr lang="el-GR" sz="1200" b="0" i="0" u="none" strike="noStrike" kern="1200" baseline="0" dirty="0">
                <a:solidFill>
                  <a:schemeClr val="tx1"/>
                </a:solidFill>
                <a:latin typeface="+mn-lt"/>
                <a:ea typeface="+mn-ea"/>
                <a:cs typeface="+mn-cs"/>
              </a:rPr>
              <a:t>θα φτάσει στα υψηλότερα επίπεδα </a:t>
            </a:r>
            <a:r>
              <a:rPr lang="el-GR" sz="1200" b="0" i="0" u="none" strike="noStrike" kern="1200" baseline="0" dirty="0" smtClean="0">
                <a:solidFill>
                  <a:schemeClr val="tx1"/>
                </a:solidFill>
                <a:latin typeface="+mn-lt"/>
                <a:ea typeface="+mn-ea"/>
                <a:cs typeface="+mn-cs"/>
              </a:rPr>
              <a:t>K</a:t>
            </a:r>
            <a:r>
              <a:rPr lang="en-US" sz="1200" b="0" i="0" u="none" strike="noStrike" kern="1200" baseline="-25000" dirty="0" smtClean="0">
                <a:solidFill>
                  <a:schemeClr val="tx1"/>
                </a:solidFill>
                <a:latin typeface="+mn-lt"/>
                <a:ea typeface="+mn-ea"/>
                <a:cs typeface="+mn-cs"/>
              </a:rPr>
              <a:t>1</a:t>
            </a:r>
            <a:r>
              <a:rPr lang="el-GR" sz="1200" b="0" i="0" u="none" strike="noStrike" kern="1200" baseline="0" dirty="0" smtClean="0">
                <a:solidFill>
                  <a:schemeClr val="tx1"/>
                </a:solidFill>
                <a:latin typeface="+mn-lt"/>
                <a:ea typeface="+mn-ea"/>
                <a:cs typeface="+mn-cs"/>
              </a:rPr>
              <a:t>&gt;N </a:t>
            </a:r>
            <a:r>
              <a:rPr lang="el-GR" sz="1200" b="0" i="0" u="none" strike="noStrike" kern="1200" baseline="0" dirty="0">
                <a:solidFill>
                  <a:schemeClr val="tx1"/>
                </a:solidFill>
                <a:latin typeface="+mn-lt"/>
                <a:ea typeface="+mn-ea"/>
                <a:cs typeface="+mn-cs"/>
              </a:rPr>
              <a:t>και </a:t>
            </a:r>
            <a:r>
              <a:rPr lang="el-GR" sz="1200" b="0" i="0" u="none" strike="noStrike" kern="1200" baseline="0" dirty="0" smtClean="0">
                <a:solidFill>
                  <a:schemeClr val="tx1"/>
                </a:solidFill>
                <a:latin typeface="+mn-lt"/>
                <a:ea typeface="+mn-ea"/>
                <a:cs typeface="+mn-cs"/>
              </a:rPr>
              <a:t>Y</a:t>
            </a:r>
            <a:r>
              <a:rPr lang="en-US" sz="1200" b="0" i="0" u="none" strike="noStrike" kern="1200" baseline="-25000" dirty="0" smtClean="0">
                <a:solidFill>
                  <a:schemeClr val="tx1"/>
                </a:solidFill>
                <a:latin typeface="+mn-lt"/>
                <a:ea typeface="+mn-ea"/>
                <a:cs typeface="+mn-cs"/>
              </a:rPr>
              <a:t>1</a:t>
            </a:r>
            <a:r>
              <a:rPr lang="el-GR" sz="1200" b="0" i="0" u="none" strike="noStrike" kern="1200" baseline="0" dirty="0" smtClean="0">
                <a:solidFill>
                  <a:schemeClr val="tx1"/>
                </a:solidFill>
                <a:latin typeface="+mn-lt"/>
                <a:ea typeface="+mn-ea"/>
                <a:cs typeface="+mn-cs"/>
              </a:rPr>
              <a:t>&gt;N</a:t>
            </a:r>
            <a:r>
              <a:rPr lang="el-GR" sz="1200" b="0" i="0" u="none" strike="noStrike" kern="1200" baseline="0" dirty="0">
                <a:solidFill>
                  <a:schemeClr val="tx1"/>
                </a:solidFill>
                <a:latin typeface="+mn-lt"/>
                <a:ea typeface="+mn-ea"/>
                <a:cs typeface="+mn-cs"/>
              </a:rPr>
              <a:t>.</a:t>
            </a:r>
          </a:p>
          <a:p>
            <a:endParaRPr lang="el-GR" sz="1200" b="0" i="0" u="none" strike="noStrike" kern="1200" baseline="0" dirty="0">
              <a:solidFill>
                <a:schemeClr val="tx1"/>
              </a:solidFill>
              <a:latin typeface="+mn-lt"/>
              <a:ea typeface="+mn-ea"/>
              <a:cs typeface="+mn-cs"/>
            </a:endParaRPr>
          </a:p>
          <a:p>
            <a:r>
              <a:rPr lang="el-GR" sz="1200" b="0" i="0" u="none" strike="noStrike" kern="1200" baseline="0" dirty="0">
                <a:solidFill>
                  <a:schemeClr val="tx1"/>
                </a:solidFill>
                <a:latin typeface="+mn-lt"/>
                <a:ea typeface="+mn-ea"/>
                <a:cs typeface="+mn-cs"/>
              </a:rPr>
              <a:t>Μεγάλη περιγραφή:</a:t>
            </a:r>
          </a:p>
          <a:p>
            <a:r>
              <a:rPr lang="el-GR" sz="1200" b="0" i="0" u="none" strike="noStrike" kern="1200" baseline="0" dirty="0">
                <a:solidFill>
                  <a:schemeClr val="tx1"/>
                </a:solidFill>
                <a:latin typeface="+mn-lt"/>
                <a:ea typeface="+mn-ea"/>
                <a:cs typeface="+mn-cs"/>
              </a:rPr>
              <a:t>Ο κατακόρυφος άξονας του γραφήματος φέρει την ετικέτα «</a:t>
            </a:r>
            <a:r>
              <a:rPr lang="el-GR" sz="1200" b="0" i="0" u="none" strike="noStrike" kern="1200" baseline="0" dirty="0" smtClean="0">
                <a:solidFill>
                  <a:schemeClr val="tx1"/>
                </a:solidFill>
                <a:latin typeface="+mn-lt"/>
                <a:ea typeface="+mn-ea"/>
                <a:cs typeface="+mn-cs"/>
              </a:rPr>
              <a:t>Παραγωγή </a:t>
            </a:r>
            <a:r>
              <a:rPr lang="el-GR" sz="1200" b="0" i="0" u="none" strike="noStrike" kern="1200" baseline="0" dirty="0">
                <a:solidFill>
                  <a:schemeClr val="tx1"/>
                </a:solidFill>
                <a:latin typeface="+mn-lt"/>
                <a:ea typeface="+mn-ea"/>
                <a:cs typeface="+mn-cs"/>
              </a:rPr>
              <a:t>ανά </a:t>
            </a:r>
            <a:r>
              <a:rPr lang="el-GR" sz="1200" b="0" i="0" u="none" strike="noStrike" kern="1200" baseline="0" dirty="0" smtClean="0">
                <a:solidFill>
                  <a:schemeClr val="tx1"/>
                </a:solidFill>
                <a:latin typeface="+mn-lt"/>
                <a:ea typeface="+mn-ea"/>
                <a:cs typeface="+mn-cs"/>
              </a:rPr>
              <a:t>εργαζόμενο» </a:t>
            </a:r>
            <a:r>
              <a:rPr lang="el-GR" sz="1200" b="0" i="0" u="none" strike="noStrike" kern="1200" baseline="0" dirty="0">
                <a:solidFill>
                  <a:schemeClr val="tx1"/>
                </a:solidFill>
                <a:latin typeface="+mn-lt"/>
                <a:ea typeface="+mn-ea"/>
                <a:cs typeface="+mn-cs"/>
              </a:rPr>
              <a:t>και ο οριζόντιος άξονας φέρει την ένδειξη </a:t>
            </a:r>
            <a:r>
              <a:rPr lang="el-GR" sz="1200" b="0" i="0" u="none" strike="noStrike" kern="1200" baseline="0" dirty="0" smtClean="0">
                <a:solidFill>
                  <a:schemeClr val="tx1"/>
                </a:solidFill>
                <a:latin typeface="+mn-lt"/>
                <a:ea typeface="+mn-ea"/>
                <a:cs typeface="+mn-cs"/>
              </a:rPr>
              <a:t>«Κεφάλαιο </a:t>
            </a:r>
            <a:r>
              <a:rPr lang="el-GR" sz="1200" b="0" i="0" u="none" strike="noStrike" kern="1200" baseline="0" dirty="0">
                <a:solidFill>
                  <a:schemeClr val="tx1"/>
                </a:solidFill>
                <a:latin typeface="+mn-lt"/>
                <a:ea typeface="+mn-ea"/>
                <a:cs typeface="+mn-cs"/>
              </a:rPr>
              <a:t>ανά </a:t>
            </a:r>
            <a:r>
              <a:rPr lang="el-GR" sz="1200" b="0" i="0" u="none" strike="noStrike" kern="1200" baseline="0" dirty="0" smtClean="0">
                <a:solidFill>
                  <a:schemeClr val="tx1"/>
                </a:solidFill>
                <a:latin typeface="+mn-lt"/>
                <a:ea typeface="+mn-ea"/>
                <a:cs typeface="+mn-cs"/>
              </a:rPr>
              <a:t>εργαζόμενο». </a:t>
            </a:r>
            <a:r>
              <a:rPr lang="el-GR" sz="1200" b="0" i="0" u="none" strike="noStrike" kern="1200" baseline="0" dirty="0">
                <a:solidFill>
                  <a:schemeClr val="tx1"/>
                </a:solidFill>
                <a:latin typeface="+mn-lt"/>
                <a:ea typeface="+mn-ea"/>
                <a:cs typeface="+mn-cs"/>
              </a:rPr>
              <a:t>Τρεις κοίλες καμπύλες σχεδιάζονται από το σημείο αφετηρίας με αύξουσες κλίσεις. Η πρώτη καμπύλη βρίσκεται στο κάτω μέρος και φέρει την ένδειξη </a:t>
            </a:r>
            <a:r>
              <a:rPr lang="el-GR" sz="1200" b="0" i="0" u="none" strike="noStrike" kern="1200" baseline="0" dirty="0" smtClean="0">
                <a:solidFill>
                  <a:schemeClr val="tx1"/>
                </a:solidFill>
                <a:latin typeface="+mn-lt"/>
                <a:ea typeface="+mn-ea"/>
                <a:cs typeface="+mn-cs"/>
              </a:rPr>
              <a:t>«Επενδύσεις </a:t>
            </a:r>
            <a:r>
              <a:rPr lang="el-GR" sz="1200" b="0" i="0" u="none" strike="noStrike" kern="1200" baseline="0" dirty="0">
                <a:solidFill>
                  <a:schemeClr val="tx1"/>
                </a:solidFill>
                <a:latin typeface="+mn-lt"/>
                <a:ea typeface="+mn-ea"/>
                <a:cs typeface="+mn-cs"/>
              </a:rPr>
              <a:t>ανά </a:t>
            </a:r>
            <a:r>
              <a:rPr lang="el-GR" sz="1200" b="0" i="0" u="none" strike="noStrike" kern="1200" baseline="0" dirty="0" smtClean="0">
                <a:solidFill>
                  <a:schemeClr val="tx1"/>
                </a:solidFill>
                <a:latin typeface="+mn-lt"/>
                <a:ea typeface="+mn-ea"/>
                <a:cs typeface="+mn-cs"/>
              </a:rPr>
              <a:t>εργαζόμενο, s</a:t>
            </a:r>
            <a:r>
              <a:rPr lang="en-US" sz="1200" b="0" i="0" u="none" strike="noStrike" kern="1200" baseline="-25000" dirty="0" smtClean="0">
                <a:solidFill>
                  <a:schemeClr val="tx1"/>
                </a:solidFill>
                <a:latin typeface="+mn-lt"/>
                <a:ea typeface="+mn-ea"/>
                <a:cs typeface="+mn-cs"/>
              </a:rPr>
              <a:t>0</a:t>
            </a:r>
            <a:r>
              <a:rPr lang="el-GR" sz="1200" b="0" i="0" u="none" strike="noStrike" kern="1200" baseline="0" dirty="0" smtClean="0">
                <a:solidFill>
                  <a:schemeClr val="tx1"/>
                </a:solidFill>
                <a:latin typeface="+mn-lt"/>
                <a:ea typeface="+mn-ea"/>
                <a:cs typeface="+mn-cs"/>
              </a:rPr>
              <a:t>f(Κ</a:t>
            </a:r>
            <a:r>
              <a:rPr lang="en-US" sz="1200" b="0" i="0" u="none" strike="noStrike" kern="1200" baseline="-25000" dirty="0" smtClean="0">
                <a:solidFill>
                  <a:schemeClr val="tx1"/>
                </a:solidFill>
                <a:latin typeface="+mn-lt"/>
                <a:ea typeface="+mn-ea"/>
                <a:cs typeface="+mn-cs"/>
              </a:rPr>
              <a:t>t</a:t>
            </a:r>
            <a:r>
              <a:rPr lang="en-US" sz="1200" b="0" i="0" u="none" strike="noStrike" kern="1200" baseline="0" dirty="0" smtClean="0">
                <a:solidFill>
                  <a:schemeClr val="tx1"/>
                </a:solidFill>
                <a:latin typeface="+mn-lt"/>
                <a:ea typeface="+mn-ea"/>
                <a:cs typeface="+mn-cs"/>
              </a:rPr>
              <a:t>/</a:t>
            </a:r>
            <a:r>
              <a:rPr lang="el-GR" sz="1200" b="0" i="0" u="none" strike="noStrike" kern="1200" baseline="0" dirty="0" smtClean="0">
                <a:solidFill>
                  <a:schemeClr val="tx1"/>
                </a:solidFill>
                <a:latin typeface="+mn-lt"/>
                <a:ea typeface="+mn-ea"/>
                <a:cs typeface="+mn-cs"/>
              </a:rPr>
              <a:t>N)». </a:t>
            </a:r>
            <a:r>
              <a:rPr lang="el-GR" sz="1200" b="0" i="0" u="none" strike="noStrike" kern="1200" baseline="0" dirty="0">
                <a:solidFill>
                  <a:schemeClr val="tx1"/>
                </a:solidFill>
                <a:latin typeface="+mn-lt"/>
                <a:ea typeface="+mn-ea"/>
                <a:cs typeface="+mn-cs"/>
              </a:rPr>
              <a:t>Η δεύτερη καμπύλη βρίσκεται στη μέση και φέρει την ένδειξη </a:t>
            </a:r>
            <a:r>
              <a:rPr lang="el-GR" sz="1200" b="0" i="0" u="none" strike="noStrike" kern="1200" baseline="0" dirty="0" smtClean="0">
                <a:solidFill>
                  <a:schemeClr val="tx1"/>
                </a:solidFill>
                <a:latin typeface="+mn-lt"/>
                <a:ea typeface="+mn-ea"/>
                <a:cs typeface="+mn-cs"/>
              </a:rPr>
              <a:t>«Επενδύσεις </a:t>
            </a:r>
            <a:r>
              <a:rPr lang="el-GR" sz="1200" b="0" i="0" u="none" strike="noStrike" kern="1200" baseline="0" dirty="0">
                <a:solidFill>
                  <a:schemeClr val="tx1"/>
                </a:solidFill>
                <a:latin typeface="+mn-lt"/>
                <a:ea typeface="+mn-ea"/>
                <a:cs typeface="+mn-cs"/>
              </a:rPr>
              <a:t>ανά εργαζόμενο, </a:t>
            </a:r>
            <a:r>
              <a:rPr lang="el-GR" sz="1200" b="0" i="0" u="none" strike="noStrike" kern="1200" baseline="0" dirty="0" smtClean="0">
                <a:solidFill>
                  <a:schemeClr val="tx1"/>
                </a:solidFill>
                <a:latin typeface="+mn-lt"/>
                <a:ea typeface="+mn-ea"/>
                <a:cs typeface="+mn-cs"/>
              </a:rPr>
              <a:t>s</a:t>
            </a:r>
            <a:r>
              <a:rPr lang="en-US" sz="1200" b="0" i="0" u="none" strike="noStrike" kern="1200" baseline="-25000" dirty="0" smtClean="0">
                <a:solidFill>
                  <a:schemeClr val="tx1"/>
                </a:solidFill>
                <a:latin typeface="+mn-lt"/>
                <a:ea typeface="+mn-ea"/>
                <a:cs typeface="+mn-cs"/>
              </a:rPr>
              <a:t>1</a:t>
            </a:r>
            <a:r>
              <a:rPr lang="el-GR" sz="1200" b="0" i="0" u="none" strike="noStrike" kern="1200" baseline="0" dirty="0" smtClean="0">
                <a:solidFill>
                  <a:schemeClr val="tx1"/>
                </a:solidFill>
                <a:latin typeface="+mn-lt"/>
                <a:ea typeface="+mn-ea"/>
                <a:cs typeface="+mn-cs"/>
              </a:rPr>
              <a:t>f(Κ</a:t>
            </a:r>
            <a:r>
              <a:rPr lang="en-US" sz="1200" b="0" i="0" u="none" strike="noStrike" kern="1200" baseline="-25000" dirty="0" smtClean="0">
                <a:solidFill>
                  <a:schemeClr val="tx1"/>
                </a:solidFill>
                <a:latin typeface="+mn-lt"/>
                <a:ea typeface="+mn-ea"/>
                <a:cs typeface="+mn-cs"/>
              </a:rPr>
              <a:t>t</a:t>
            </a:r>
            <a:r>
              <a:rPr lang="en-US" sz="1200" b="0" i="0" u="none" strike="noStrike" kern="1200" baseline="0" dirty="0" smtClean="0">
                <a:solidFill>
                  <a:schemeClr val="tx1"/>
                </a:solidFill>
                <a:latin typeface="+mn-lt"/>
                <a:ea typeface="+mn-ea"/>
                <a:cs typeface="+mn-cs"/>
              </a:rPr>
              <a:t>/</a:t>
            </a:r>
            <a:r>
              <a:rPr lang="el-GR" sz="1200" b="0" i="0" u="none" strike="noStrike" kern="1200" baseline="0" dirty="0" smtClean="0">
                <a:solidFill>
                  <a:schemeClr val="tx1"/>
                </a:solidFill>
                <a:latin typeface="+mn-lt"/>
                <a:ea typeface="+mn-ea"/>
                <a:cs typeface="+mn-cs"/>
              </a:rPr>
              <a:t>N)». </a:t>
            </a:r>
            <a:r>
              <a:rPr lang="el-GR" sz="1200" b="0" i="0" u="none" strike="noStrike" kern="1200" baseline="0" dirty="0">
                <a:solidFill>
                  <a:schemeClr val="tx1"/>
                </a:solidFill>
                <a:latin typeface="+mn-lt"/>
                <a:ea typeface="+mn-ea"/>
                <a:cs typeface="+mn-cs"/>
              </a:rPr>
              <a:t>Η τρίτη καμπύλη βρίσκεται στην κορυφή και φέρει την ένδειξη </a:t>
            </a:r>
            <a:r>
              <a:rPr lang="el-GR" sz="1200" b="0" i="0" u="none" strike="noStrike" kern="1200" baseline="0" dirty="0" smtClean="0">
                <a:solidFill>
                  <a:schemeClr val="tx1"/>
                </a:solidFill>
                <a:latin typeface="+mn-lt"/>
                <a:ea typeface="+mn-ea"/>
                <a:cs typeface="+mn-cs"/>
              </a:rPr>
              <a:t>«Παραγωγή ανά </a:t>
            </a:r>
            <a:r>
              <a:rPr lang="el-GR" sz="1200" b="0" i="0" u="none" strike="noStrike" kern="1200" baseline="0" dirty="0">
                <a:solidFill>
                  <a:schemeClr val="tx1"/>
                </a:solidFill>
                <a:latin typeface="+mn-lt"/>
                <a:ea typeface="+mn-ea"/>
                <a:cs typeface="+mn-cs"/>
              </a:rPr>
              <a:t>εργαζόμενο, </a:t>
            </a:r>
            <a:r>
              <a:rPr lang="el-GR" sz="1200" b="0" i="0" u="none" strike="noStrike" kern="1200" baseline="0" dirty="0" smtClean="0">
                <a:solidFill>
                  <a:schemeClr val="tx1"/>
                </a:solidFill>
                <a:latin typeface="+mn-lt"/>
                <a:ea typeface="+mn-ea"/>
                <a:cs typeface="+mn-cs"/>
              </a:rPr>
              <a:t>f(Κ</a:t>
            </a:r>
            <a:r>
              <a:rPr lang="en-US" sz="1200" b="0" i="0" u="none" strike="noStrike" kern="1200" baseline="-25000" dirty="0" smtClean="0">
                <a:solidFill>
                  <a:schemeClr val="tx1"/>
                </a:solidFill>
                <a:latin typeface="+mn-lt"/>
                <a:ea typeface="+mn-ea"/>
                <a:cs typeface="+mn-cs"/>
              </a:rPr>
              <a:t>t</a:t>
            </a:r>
            <a:r>
              <a:rPr lang="en-US" sz="1200" b="0" i="0" u="none" strike="noStrike" kern="1200" baseline="0" dirty="0" smtClean="0">
                <a:solidFill>
                  <a:schemeClr val="tx1"/>
                </a:solidFill>
                <a:latin typeface="+mn-lt"/>
                <a:ea typeface="+mn-ea"/>
                <a:cs typeface="+mn-cs"/>
              </a:rPr>
              <a:t>/</a:t>
            </a:r>
            <a:r>
              <a:rPr lang="el-GR" sz="1200" b="0" i="0" u="none" strike="noStrike" kern="1200" baseline="0" dirty="0" smtClean="0">
                <a:solidFill>
                  <a:schemeClr val="tx1"/>
                </a:solidFill>
                <a:latin typeface="+mn-lt"/>
                <a:ea typeface="+mn-ea"/>
                <a:cs typeface="+mn-cs"/>
              </a:rPr>
              <a:t>N)». Η </a:t>
            </a:r>
            <a:r>
              <a:rPr lang="el-GR" sz="1200" b="0" i="0" u="none" strike="noStrike" kern="1200" baseline="0" dirty="0">
                <a:solidFill>
                  <a:schemeClr val="tx1"/>
                </a:solidFill>
                <a:latin typeface="+mn-lt"/>
                <a:ea typeface="+mn-ea"/>
                <a:cs typeface="+mn-cs"/>
              </a:rPr>
              <a:t>πρώτη και η δεύτερη καμπύλη </a:t>
            </a:r>
            <a:r>
              <a:rPr lang="el-GR" sz="1200" b="0" i="0" u="none" strike="noStrike" kern="1200" baseline="0" dirty="0" smtClean="0">
                <a:solidFill>
                  <a:schemeClr val="tx1"/>
                </a:solidFill>
                <a:latin typeface="+mn-lt"/>
                <a:ea typeface="+mn-ea"/>
                <a:cs typeface="+mn-cs"/>
              </a:rPr>
              <a:t>επενδύσεων </a:t>
            </a:r>
            <a:r>
              <a:rPr lang="el-GR" sz="1200" b="0" i="0" u="none" strike="noStrike" kern="1200" baseline="0" dirty="0">
                <a:solidFill>
                  <a:schemeClr val="tx1"/>
                </a:solidFill>
                <a:latin typeface="+mn-lt"/>
                <a:ea typeface="+mn-ea"/>
                <a:cs typeface="+mn-cs"/>
              </a:rPr>
              <a:t>διέρχονται από δύο σημεία, τα οποία δεν επισημαίνονται. Η καμπύλη παραγωγής ανά εργαζόμενο διέρχεται από δύο σημεία: το πρώτο βρίσκεται κατακόρυφα πάνω από το σημείο της πρώτης καμπύλης </a:t>
            </a:r>
            <a:r>
              <a:rPr lang="el-GR" sz="1200" b="0" i="0" u="none" strike="noStrike" kern="1200" baseline="0" dirty="0" smtClean="0">
                <a:solidFill>
                  <a:schemeClr val="tx1"/>
                </a:solidFill>
                <a:latin typeface="+mn-lt"/>
                <a:ea typeface="+mn-ea"/>
                <a:cs typeface="+mn-cs"/>
              </a:rPr>
              <a:t>επενδύσεων και </a:t>
            </a:r>
            <a:r>
              <a:rPr lang="el-GR" sz="1200" b="0" i="0" u="none" strike="noStrike" kern="1200" baseline="0" dirty="0">
                <a:solidFill>
                  <a:schemeClr val="tx1"/>
                </a:solidFill>
                <a:latin typeface="+mn-lt"/>
                <a:ea typeface="+mn-ea"/>
                <a:cs typeface="+mn-cs"/>
              </a:rPr>
              <a:t>το δεύτερο βρίσκεται κάθετα πάνω από το σημείο στη δεύτερη καμπύλη επένδυσης. Υπάρχει ένα βέλος προς τα πάνω μεταξύ της πρώτης και της δεύτερης καμπύλης </a:t>
            </a:r>
            <a:r>
              <a:rPr lang="el-GR" sz="1200" b="0" i="0" u="none" strike="noStrike" kern="1200" baseline="0" dirty="0" smtClean="0">
                <a:solidFill>
                  <a:schemeClr val="tx1"/>
                </a:solidFill>
                <a:latin typeface="+mn-lt"/>
                <a:ea typeface="+mn-ea"/>
                <a:cs typeface="+mn-cs"/>
              </a:rPr>
              <a:t>επενδύσεων .</a:t>
            </a:r>
            <a:endParaRPr lang="el-GR" sz="1200" b="0" i="0" u="none" strike="noStrike" kern="1200" baseline="0" dirty="0">
              <a:solidFill>
                <a:schemeClr val="tx1"/>
              </a:solidFill>
              <a:latin typeface="+mn-lt"/>
              <a:ea typeface="+mn-ea"/>
              <a:cs typeface="+mn-cs"/>
            </a:endParaRPr>
          </a:p>
          <a:p>
            <a:r>
              <a:rPr lang="el-GR" sz="1200" b="0" i="0" u="none" strike="noStrike" kern="1200" baseline="0" dirty="0">
                <a:solidFill>
                  <a:schemeClr val="tx1"/>
                </a:solidFill>
                <a:latin typeface="+mn-lt"/>
                <a:ea typeface="+mn-ea"/>
                <a:cs typeface="+mn-cs"/>
              </a:rPr>
              <a:t>Μια ευθεία γραμμή θετικής κλίσης με την ένδειξη «Απόσβεση ανά </a:t>
            </a:r>
            <a:r>
              <a:rPr lang="el-GR" sz="1200" b="0" i="0" u="none" strike="noStrike" kern="1200" baseline="0" dirty="0" smtClean="0">
                <a:solidFill>
                  <a:schemeClr val="tx1"/>
                </a:solidFill>
                <a:latin typeface="+mn-lt"/>
                <a:ea typeface="+mn-ea"/>
                <a:cs typeface="+mn-cs"/>
              </a:rPr>
              <a:t>εργαζόμενο» </a:t>
            </a:r>
            <a:r>
              <a:rPr lang="el-GR" sz="1200" b="0" i="0" u="none" strike="noStrike" kern="1200" baseline="0" dirty="0">
                <a:solidFill>
                  <a:schemeClr val="tx1"/>
                </a:solidFill>
                <a:latin typeface="+mn-lt"/>
                <a:ea typeface="+mn-ea"/>
                <a:cs typeface="+mn-cs"/>
              </a:rPr>
              <a:t>σχεδιάζεται από το σημείο αφετηρίας. Η ευθεία γραμμή διέρχεται από τα σημεία της πρώτης και της δεύτερης καμπύλης </a:t>
            </a:r>
            <a:r>
              <a:rPr lang="el-GR" sz="1200" b="0" i="0" u="none" strike="noStrike" kern="1200" baseline="0" dirty="0" smtClean="0">
                <a:solidFill>
                  <a:schemeClr val="tx1"/>
                </a:solidFill>
                <a:latin typeface="+mn-lt"/>
                <a:ea typeface="+mn-ea"/>
                <a:cs typeface="+mn-cs"/>
              </a:rPr>
              <a:t>επενδύσεων.</a:t>
            </a:r>
            <a:endParaRPr lang="el-GR" sz="1200" b="0" i="0" u="none" strike="noStrike" kern="1200" baseline="0" dirty="0">
              <a:solidFill>
                <a:schemeClr val="tx1"/>
              </a:solidFill>
              <a:latin typeface="+mn-lt"/>
              <a:ea typeface="+mn-ea"/>
              <a:cs typeface="+mn-cs"/>
            </a:endParaRPr>
          </a:p>
          <a:p>
            <a:r>
              <a:rPr lang="el-GR" sz="1200" b="0" i="0" u="none" strike="noStrike" kern="1200" baseline="0" dirty="0">
                <a:solidFill>
                  <a:schemeClr val="tx1"/>
                </a:solidFill>
                <a:latin typeface="+mn-lt"/>
                <a:ea typeface="+mn-ea"/>
                <a:cs typeface="+mn-cs"/>
              </a:rPr>
              <a:t>Μια ευθεία διακεκομμένη γραμμή σχεδιάζεται κατακόρυφα από το πρώτο σημείο της καμπύλης παραγωγής, η οποία διέρχεται από το σημείο της πρώτης καμπύλης </a:t>
            </a:r>
            <a:r>
              <a:rPr lang="el-GR" sz="1200" b="0" i="0" u="none" strike="noStrike" kern="1200" baseline="0" dirty="0" smtClean="0">
                <a:solidFill>
                  <a:schemeClr val="tx1"/>
                </a:solidFill>
                <a:latin typeface="+mn-lt"/>
                <a:ea typeface="+mn-ea"/>
                <a:cs typeface="+mn-cs"/>
              </a:rPr>
              <a:t>επενδύσεων σε </a:t>
            </a:r>
            <a:r>
              <a:rPr lang="el-GR" sz="1200" b="0" i="0" u="none" strike="noStrike" kern="1200" baseline="0" dirty="0">
                <a:solidFill>
                  <a:schemeClr val="tx1"/>
                </a:solidFill>
                <a:latin typeface="+mn-lt"/>
                <a:ea typeface="+mn-ea"/>
                <a:cs typeface="+mn-cs"/>
              </a:rPr>
              <a:t>ένα σημείο με την ένδειξη </a:t>
            </a:r>
            <a:r>
              <a:rPr lang="el-GR" sz="1200" b="0" i="0" u="none" strike="noStrike" kern="1200" baseline="0" dirty="0" smtClean="0">
                <a:solidFill>
                  <a:schemeClr val="tx1"/>
                </a:solidFill>
                <a:latin typeface="+mn-lt"/>
                <a:ea typeface="+mn-ea"/>
                <a:cs typeface="+mn-cs"/>
              </a:rPr>
              <a:t>Κ</a:t>
            </a:r>
            <a:r>
              <a:rPr lang="el-GR" sz="1200" b="0" i="0" u="none" strike="noStrike" kern="1200" baseline="-25000" dirty="0" smtClean="0">
                <a:solidFill>
                  <a:schemeClr val="tx1"/>
                </a:solidFill>
                <a:latin typeface="+mn-lt"/>
                <a:ea typeface="+mn-ea"/>
                <a:cs typeface="+mn-cs"/>
              </a:rPr>
              <a:t>0</a:t>
            </a:r>
            <a:r>
              <a:rPr lang="el-GR" sz="1200" b="0" i="0" u="none" strike="noStrike" kern="1200" baseline="0" dirty="0" smtClean="0">
                <a:solidFill>
                  <a:schemeClr val="tx1"/>
                </a:solidFill>
                <a:latin typeface="+mn-lt"/>
                <a:ea typeface="+mn-ea"/>
                <a:cs typeface="+mn-cs"/>
              </a:rPr>
              <a:t>/N </a:t>
            </a:r>
            <a:r>
              <a:rPr lang="el-GR" sz="1200" b="0" i="0" u="none" strike="noStrike" kern="1200" baseline="0" dirty="0">
                <a:solidFill>
                  <a:schemeClr val="tx1"/>
                </a:solidFill>
                <a:latin typeface="+mn-lt"/>
                <a:ea typeface="+mn-ea"/>
                <a:cs typeface="+mn-cs"/>
              </a:rPr>
              <a:t>σημειωμένο στον οριζόντιο άξονα. Μια διακεκομμένη ευθεία γραμμή σχεδιάζεται οριζόντια από το ίδιο σημείο σε ένα σημείο με την ένδειξη </a:t>
            </a:r>
            <a:r>
              <a:rPr lang="el-GR" sz="1200" b="0" i="0" u="none" strike="noStrike" kern="1200" baseline="0" dirty="0" smtClean="0">
                <a:solidFill>
                  <a:schemeClr val="tx1"/>
                </a:solidFill>
                <a:latin typeface="+mn-lt"/>
                <a:ea typeface="+mn-ea"/>
                <a:cs typeface="+mn-cs"/>
              </a:rPr>
              <a:t>Y</a:t>
            </a:r>
            <a:r>
              <a:rPr lang="el-GR" sz="1200" b="0" i="0" u="none" strike="noStrike" kern="1200" baseline="-25000" dirty="0" smtClean="0">
                <a:solidFill>
                  <a:schemeClr val="tx1"/>
                </a:solidFill>
                <a:latin typeface="+mn-lt"/>
                <a:ea typeface="+mn-ea"/>
                <a:cs typeface="+mn-cs"/>
              </a:rPr>
              <a:t>0</a:t>
            </a:r>
            <a:r>
              <a:rPr lang="el-GR" sz="1200" b="0" i="0" u="none" strike="noStrike" kern="1200" baseline="0" dirty="0" smtClean="0">
                <a:solidFill>
                  <a:schemeClr val="tx1"/>
                </a:solidFill>
                <a:latin typeface="+mn-lt"/>
                <a:ea typeface="+mn-ea"/>
                <a:cs typeface="+mn-cs"/>
              </a:rPr>
              <a:t>/N </a:t>
            </a:r>
            <a:r>
              <a:rPr lang="el-GR" sz="1200" b="0" i="0" u="none" strike="noStrike" kern="1200" baseline="0" dirty="0">
                <a:solidFill>
                  <a:schemeClr val="tx1"/>
                </a:solidFill>
                <a:latin typeface="+mn-lt"/>
                <a:ea typeface="+mn-ea"/>
                <a:cs typeface="+mn-cs"/>
              </a:rPr>
              <a:t>που σημειώνεται στον κατακόρυφο άξονα.</a:t>
            </a:r>
          </a:p>
          <a:p>
            <a:r>
              <a:rPr lang="el-GR" sz="1200" b="0" i="0" u="none" strike="noStrike" kern="1200" baseline="0" dirty="0">
                <a:solidFill>
                  <a:schemeClr val="tx1"/>
                </a:solidFill>
                <a:latin typeface="+mn-lt"/>
                <a:ea typeface="+mn-ea"/>
                <a:cs typeface="+mn-cs"/>
              </a:rPr>
              <a:t>Μια άλλη διακεκομμένη ευθεία γραμμή σχεδιάζεται κατακόρυφα από το δεύτερο σημείο της καμπύλης παραγωγής, το οποίο διέρχεται από το σημείο της δεύτερης καμπύλης </a:t>
            </a:r>
            <a:r>
              <a:rPr lang="el-GR" sz="1200" b="0" i="0" u="none" strike="noStrike" kern="1200" baseline="0" dirty="0" smtClean="0">
                <a:solidFill>
                  <a:schemeClr val="tx1"/>
                </a:solidFill>
                <a:latin typeface="+mn-lt"/>
                <a:ea typeface="+mn-ea"/>
                <a:cs typeface="+mn-cs"/>
              </a:rPr>
              <a:t>επενδύσεων σε </a:t>
            </a:r>
            <a:r>
              <a:rPr lang="el-GR" sz="1200" b="0" i="0" u="none" strike="noStrike" kern="1200" baseline="0" dirty="0">
                <a:solidFill>
                  <a:schemeClr val="tx1"/>
                </a:solidFill>
                <a:latin typeface="+mn-lt"/>
                <a:ea typeface="+mn-ea"/>
                <a:cs typeface="+mn-cs"/>
              </a:rPr>
              <a:t>ένα σημείο με την ένδειξη </a:t>
            </a:r>
            <a:r>
              <a:rPr lang="el-GR" sz="1200" b="0" i="0" u="none" strike="noStrike" kern="1200" baseline="0" dirty="0" smtClean="0">
                <a:solidFill>
                  <a:schemeClr val="tx1"/>
                </a:solidFill>
                <a:latin typeface="+mn-lt"/>
                <a:ea typeface="+mn-ea"/>
                <a:cs typeface="+mn-cs"/>
              </a:rPr>
              <a:t>Κ</a:t>
            </a:r>
            <a:r>
              <a:rPr lang="el-GR" sz="1200" b="0" i="0" u="none" strike="noStrike" kern="1200" baseline="-25000" dirty="0" smtClean="0">
                <a:solidFill>
                  <a:schemeClr val="tx1"/>
                </a:solidFill>
                <a:latin typeface="+mn-lt"/>
                <a:ea typeface="+mn-ea"/>
                <a:cs typeface="+mn-cs"/>
              </a:rPr>
              <a:t>1</a:t>
            </a:r>
            <a:r>
              <a:rPr lang="el-GR" sz="1200" b="0" i="0" u="none" strike="noStrike" kern="1200" baseline="0" dirty="0" smtClean="0">
                <a:solidFill>
                  <a:schemeClr val="tx1"/>
                </a:solidFill>
                <a:latin typeface="+mn-lt"/>
                <a:ea typeface="+mn-ea"/>
                <a:cs typeface="+mn-cs"/>
              </a:rPr>
              <a:t>/N σημειωμένο </a:t>
            </a:r>
            <a:r>
              <a:rPr lang="el-GR" sz="1200" b="0" i="0" u="none" strike="noStrike" kern="1200" baseline="0" dirty="0">
                <a:solidFill>
                  <a:schemeClr val="tx1"/>
                </a:solidFill>
                <a:latin typeface="+mn-lt"/>
                <a:ea typeface="+mn-ea"/>
                <a:cs typeface="+mn-cs"/>
              </a:rPr>
              <a:t>στον οριζόντιο άξονα. Μια διακεκομμένη ευθεία γραμμή σχεδιάζεται οριζόντια από το ίδιο σημείο σε ένα σημείο με την ένδειξη </a:t>
            </a:r>
            <a:r>
              <a:rPr lang="el-GR" sz="1200" b="0" i="0" u="none" strike="noStrike" kern="1200" baseline="0" dirty="0" smtClean="0">
                <a:solidFill>
                  <a:schemeClr val="tx1"/>
                </a:solidFill>
                <a:latin typeface="+mn-lt"/>
                <a:ea typeface="+mn-ea"/>
                <a:cs typeface="+mn-cs"/>
              </a:rPr>
              <a:t>Y</a:t>
            </a:r>
            <a:r>
              <a:rPr lang="el-GR" sz="1200" b="0" i="0" u="none" strike="noStrike" kern="1200" baseline="-25000" dirty="0" smtClean="0">
                <a:solidFill>
                  <a:schemeClr val="tx1"/>
                </a:solidFill>
                <a:latin typeface="+mn-lt"/>
                <a:ea typeface="+mn-ea"/>
                <a:cs typeface="+mn-cs"/>
              </a:rPr>
              <a:t>1</a:t>
            </a:r>
            <a:r>
              <a:rPr lang="el-GR" sz="1200" b="0" i="0" u="none" strike="noStrike" kern="1200" baseline="0" dirty="0" smtClean="0">
                <a:solidFill>
                  <a:schemeClr val="tx1"/>
                </a:solidFill>
                <a:latin typeface="+mn-lt"/>
                <a:ea typeface="+mn-ea"/>
                <a:cs typeface="+mn-cs"/>
              </a:rPr>
              <a:t>/N που </a:t>
            </a:r>
            <a:r>
              <a:rPr lang="el-GR" sz="1200" b="0" i="0" u="none" strike="noStrike" kern="1200" baseline="0" dirty="0">
                <a:solidFill>
                  <a:schemeClr val="tx1"/>
                </a:solidFill>
                <a:latin typeface="+mn-lt"/>
                <a:ea typeface="+mn-ea"/>
                <a:cs typeface="+mn-cs"/>
              </a:rPr>
              <a:t>σημειώνεται στον κατακόρυφο άξονα.</a:t>
            </a:r>
          </a:p>
          <a:p>
            <a:r>
              <a:rPr lang="el-GR" sz="1200" b="0" i="0" u="none" strike="noStrike" kern="1200" baseline="0" dirty="0">
                <a:solidFill>
                  <a:schemeClr val="tx1"/>
                </a:solidFill>
                <a:latin typeface="+mn-lt"/>
                <a:ea typeface="+mn-ea"/>
                <a:cs typeface="+mn-cs"/>
              </a:rPr>
              <a:t>Τρία βέλη προς πάνω δεξιά σχεδιάζονται μεταξύ των σημείων στην καμπύλη παραγωγής ανά εργαζόμενο. Τρία βέλη  προς τα δεξιά σχεδιάζονται μεταξύ των σημείων στον οριζόντιο άξονα.</a:t>
            </a:r>
          </a:p>
        </p:txBody>
      </p:sp>
      <p:sp>
        <p:nvSpPr>
          <p:cNvPr id="4" name="Slide Number Placeholder 3"/>
          <p:cNvSpPr>
            <a:spLocks noGrp="1"/>
          </p:cNvSpPr>
          <p:nvPr>
            <p:ph type="sldNum" sz="quarter" idx="10"/>
          </p:nvPr>
        </p:nvSpPr>
        <p:spPr/>
        <p:txBody>
          <a:bodyPr/>
          <a:lstStyle/>
          <a:p>
            <a:fld id="{A73D6722-9B4D-4E29-B226-C325925A8118}" type="slidenum">
              <a:rPr lang="en-US" smtClean="0"/>
              <a:pPr/>
              <a:t>14</a:t>
            </a:fld>
            <a:endParaRPr lang="en-US" dirty="0"/>
          </a:p>
        </p:txBody>
      </p:sp>
    </p:spTree>
    <p:extLst>
      <p:ext uri="{BB962C8B-B14F-4D97-AF65-F5344CB8AC3E}">
        <p14:creationId xmlns="" xmlns:p14="http://schemas.microsoft.com/office/powerpoint/2010/main" val="212497966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Η μεταβολή της παραγωγής ανά εργαζόμενο απεικονίζεται σε συνάρτηση με το χρόνο στο Σχήμα 11-4. Η παραγωγή ανά εργαζόμενο είναι αρχικά σταθερή στο επίπεδο Y</a:t>
            </a:r>
            <a:r>
              <a:rPr lang="el-GR" sz="1200" b="0" i="0" u="none" strike="noStrike" kern="1200" baseline="-25000" dirty="0">
                <a:solidFill>
                  <a:schemeClr val="tx1"/>
                </a:solidFill>
                <a:latin typeface="+mn-lt"/>
                <a:ea typeface="+mn-ea"/>
                <a:cs typeface="+mn-cs"/>
              </a:rPr>
              <a:t>0</a:t>
            </a:r>
            <a:r>
              <a:rPr lang="el-GR" sz="1200" b="0" i="0" u="none" strike="noStrike" kern="1200" baseline="0" dirty="0">
                <a:solidFill>
                  <a:schemeClr val="tx1"/>
                </a:solidFill>
                <a:latin typeface="+mn-lt"/>
                <a:ea typeface="+mn-ea"/>
                <a:cs typeface="+mn-cs"/>
              </a:rPr>
              <a:t>&gt;N. Μετά από μια αύξηση του ποσοστού αποταμίευσης τη στιγμή t, η παραγωγή ανά εργαζόμενο αυξάνεται για κάποιο χρονικό διάστημα έως ότου φτάσει στο </a:t>
            </a:r>
            <a:r>
              <a:rPr lang="el-GR" sz="1200" b="0" i="0" u="none" strike="noStrike" kern="1200" baseline="0" dirty="0" smtClean="0">
                <a:solidFill>
                  <a:schemeClr val="tx1"/>
                </a:solidFill>
                <a:latin typeface="+mn-lt"/>
                <a:ea typeface="+mn-ea"/>
                <a:cs typeface="+mn-cs"/>
              </a:rPr>
              <a:t>Y</a:t>
            </a:r>
            <a:r>
              <a:rPr lang="el-GR" sz="1200" b="0" i="0" u="none" strike="noStrike" kern="1200" baseline="-25000" dirty="0" smtClean="0">
                <a:solidFill>
                  <a:schemeClr val="tx1"/>
                </a:solidFill>
                <a:latin typeface="+mn-lt"/>
                <a:ea typeface="+mn-ea"/>
                <a:cs typeface="+mn-cs"/>
              </a:rPr>
              <a:t>1</a:t>
            </a:r>
            <a:r>
              <a:rPr lang="el-GR" sz="1200" b="0" i="0" u="none" strike="noStrike" kern="1200" baseline="0" dirty="0" smtClean="0">
                <a:solidFill>
                  <a:schemeClr val="tx1"/>
                </a:solidFill>
                <a:latin typeface="+mn-lt"/>
                <a:ea typeface="+mn-ea"/>
                <a:cs typeface="+mn-cs"/>
              </a:rPr>
              <a:t>&gt;N </a:t>
            </a:r>
            <a:r>
              <a:rPr lang="el-GR" sz="1200" b="0" i="0" u="none" strike="noStrike" kern="1200" baseline="0" dirty="0">
                <a:solidFill>
                  <a:schemeClr val="tx1"/>
                </a:solidFill>
                <a:latin typeface="+mn-lt"/>
                <a:ea typeface="+mn-ea"/>
                <a:cs typeface="+mn-cs"/>
              </a:rPr>
              <a:t>και ο ρυθμός ανάπτυξης επιστρέφει στο μηδέν. Μόλις η επένδυση εξισωθεί με την απόσβεση, η ανάπτυξη τελειώνει.</a:t>
            </a:r>
          </a:p>
          <a:p>
            <a:endParaRPr lang="el-GR" sz="1200" b="0" i="0" u="none" strike="noStrike" kern="1200" baseline="0" dirty="0">
              <a:solidFill>
                <a:schemeClr val="tx1"/>
              </a:solidFill>
              <a:latin typeface="+mn-lt"/>
              <a:ea typeface="+mn-ea"/>
              <a:cs typeface="+mn-cs"/>
            </a:endParaRPr>
          </a:p>
          <a:p>
            <a:r>
              <a:rPr lang="el-GR" sz="1200" b="0" i="0" u="none" strike="noStrike" kern="1200" baseline="0" dirty="0">
                <a:solidFill>
                  <a:schemeClr val="tx1"/>
                </a:solidFill>
                <a:latin typeface="+mn-lt"/>
                <a:ea typeface="+mn-ea"/>
                <a:cs typeface="+mn-cs"/>
              </a:rPr>
              <a:t>Μεγάλη περιγραφή:</a:t>
            </a:r>
          </a:p>
          <a:p>
            <a:r>
              <a:rPr lang="el-GR" sz="1200" b="0" i="0" u="none" strike="noStrike" kern="1200" baseline="0" dirty="0">
                <a:solidFill>
                  <a:schemeClr val="tx1"/>
                </a:solidFill>
                <a:latin typeface="+mn-lt"/>
                <a:ea typeface="+mn-ea"/>
                <a:cs typeface="+mn-cs"/>
              </a:rPr>
              <a:t>Ο κατακόρυφος άξονας του γραφήματος φέρει την ετικέτα «</a:t>
            </a:r>
            <a:r>
              <a:rPr lang="el-GR" sz="1200" b="0" i="0" u="none" strike="noStrike" kern="1200" baseline="0" dirty="0" smtClean="0">
                <a:solidFill>
                  <a:schemeClr val="tx1"/>
                </a:solidFill>
                <a:latin typeface="+mn-lt"/>
                <a:ea typeface="+mn-ea"/>
                <a:cs typeface="+mn-cs"/>
              </a:rPr>
              <a:t>Παραγωγή </a:t>
            </a:r>
            <a:r>
              <a:rPr lang="el-GR" sz="1200" b="0" i="0" u="none" strike="noStrike" kern="1200" baseline="0" dirty="0">
                <a:solidFill>
                  <a:schemeClr val="tx1"/>
                </a:solidFill>
                <a:latin typeface="+mn-lt"/>
                <a:ea typeface="+mn-ea"/>
                <a:cs typeface="+mn-cs"/>
              </a:rPr>
              <a:t>ανά εργαζόμενο, </a:t>
            </a:r>
            <a:r>
              <a:rPr lang="el-GR" sz="1200" b="0" i="0" u="none" strike="noStrike" kern="1200" baseline="0" dirty="0" smtClean="0">
                <a:solidFill>
                  <a:schemeClr val="tx1"/>
                </a:solidFill>
                <a:latin typeface="+mn-lt"/>
                <a:ea typeface="+mn-ea"/>
                <a:cs typeface="+mn-cs"/>
              </a:rPr>
              <a:t>Υ/Να» </a:t>
            </a:r>
            <a:r>
              <a:rPr lang="el-GR" sz="1200" b="0" i="0" u="none" strike="noStrike" kern="1200" baseline="0" dirty="0">
                <a:solidFill>
                  <a:schemeClr val="tx1"/>
                </a:solidFill>
                <a:latin typeface="+mn-lt"/>
                <a:ea typeface="+mn-ea"/>
                <a:cs typeface="+mn-cs"/>
              </a:rPr>
              <a:t>και ο οριζόντιος άξονας φέρει την ένδειξη </a:t>
            </a:r>
            <a:r>
              <a:rPr lang="el-GR" sz="1200" b="0" i="0" u="none" strike="noStrike" kern="1200" baseline="0" dirty="0" smtClean="0">
                <a:solidFill>
                  <a:schemeClr val="tx1"/>
                </a:solidFill>
                <a:latin typeface="+mn-lt"/>
                <a:ea typeface="+mn-ea"/>
                <a:cs typeface="+mn-cs"/>
              </a:rPr>
              <a:t>«Χρόνος». </a:t>
            </a:r>
            <a:r>
              <a:rPr lang="el-GR" sz="1200" b="0" i="0" u="none" strike="noStrike" kern="1200" baseline="0" dirty="0">
                <a:solidFill>
                  <a:schemeClr val="tx1"/>
                </a:solidFill>
                <a:latin typeface="+mn-lt"/>
                <a:ea typeface="+mn-ea"/>
                <a:cs typeface="+mn-cs"/>
              </a:rPr>
              <a:t>Δύο  διακεκομμένες ευθείες γραμμές σχεδιάζονται οριζόντια από δύο σημεία στον κατακόρυφο άξονα. Η πρώτη γραμμή που σχετίζεται με το ρυθμό αποταμίευσης, </a:t>
            </a:r>
            <a:r>
              <a:rPr lang="el-GR" sz="1200" b="0" i="0" u="none" strike="noStrike" kern="1200" baseline="0" dirty="0" smtClean="0">
                <a:solidFill>
                  <a:schemeClr val="tx1"/>
                </a:solidFill>
                <a:latin typeface="+mn-lt"/>
                <a:ea typeface="+mn-ea"/>
                <a:cs typeface="+mn-cs"/>
              </a:rPr>
              <a:t>S</a:t>
            </a:r>
            <a:r>
              <a:rPr lang="el-GR" sz="1200" b="0" i="0" u="none" strike="noStrike" kern="1200" baseline="-25000" dirty="0" smtClean="0">
                <a:solidFill>
                  <a:schemeClr val="tx1"/>
                </a:solidFill>
                <a:latin typeface="+mn-lt"/>
                <a:ea typeface="+mn-ea"/>
                <a:cs typeface="+mn-cs"/>
              </a:rPr>
              <a:t>0</a:t>
            </a:r>
            <a:r>
              <a:rPr lang="el-GR" sz="1200" b="0" i="0" u="none" strike="noStrike" kern="1200" baseline="0" dirty="0" smtClean="0">
                <a:solidFill>
                  <a:schemeClr val="tx1"/>
                </a:solidFill>
                <a:latin typeface="+mn-lt"/>
                <a:ea typeface="+mn-ea"/>
                <a:cs typeface="+mn-cs"/>
              </a:rPr>
              <a:t>, </a:t>
            </a:r>
            <a:r>
              <a:rPr lang="el-GR" sz="1200" b="0" i="0" u="none" strike="noStrike" kern="1200" baseline="0" dirty="0">
                <a:solidFill>
                  <a:schemeClr val="tx1"/>
                </a:solidFill>
                <a:latin typeface="+mn-lt"/>
                <a:ea typeface="+mn-ea"/>
                <a:cs typeface="+mn-cs"/>
              </a:rPr>
              <a:t>σχεδιάζεται από το σημείο με την ένδειξη </a:t>
            </a:r>
            <a:r>
              <a:rPr lang="el-GR" sz="1200" b="0" i="0" u="none" strike="noStrike" kern="1200" baseline="0" dirty="0" smtClean="0">
                <a:solidFill>
                  <a:schemeClr val="tx1"/>
                </a:solidFill>
                <a:latin typeface="+mn-lt"/>
                <a:ea typeface="+mn-ea"/>
                <a:cs typeface="+mn-cs"/>
              </a:rPr>
              <a:t>Y</a:t>
            </a:r>
            <a:r>
              <a:rPr lang="el-GR" sz="1200" b="0" i="0" u="none" strike="noStrike" kern="1200" baseline="-25000" dirty="0" smtClean="0">
                <a:solidFill>
                  <a:schemeClr val="tx1"/>
                </a:solidFill>
                <a:latin typeface="+mn-lt"/>
                <a:ea typeface="+mn-ea"/>
                <a:cs typeface="+mn-cs"/>
              </a:rPr>
              <a:t>0</a:t>
            </a:r>
            <a:r>
              <a:rPr lang="el-GR" sz="1200" b="0" i="0" u="none" strike="noStrike" kern="1200" baseline="0" dirty="0" smtClean="0">
                <a:solidFill>
                  <a:schemeClr val="tx1"/>
                </a:solidFill>
                <a:latin typeface="+mn-lt"/>
                <a:ea typeface="+mn-ea"/>
                <a:cs typeface="+mn-cs"/>
              </a:rPr>
              <a:t>/N </a:t>
            </a:r>
            <a:r>
              <a:rPr lang="el-GR" sz="1200" b="0" i="0" u="none" strike="noStrike" kern="1200" baseline="0" dirty="0">
                <a:solidFill>
                  <a:schemeClr val="tx1"/>
                </a:solidFill>
                <a:latin typeface="+mn-lt"/>
                <a:ea typeface="+mn-ea"/>
                <a:cs typeface="+mn-cs"/>
              </a:rPr>
              <a:t>στο κάτω μέρος του κατακόρυφου άξονα. Η δεύτερη γραμμή που σχετίζεται με το ποσοστό αποταμίευσης, </a:t>
            </a:r>
            <a:r>
              <a:rPr lang="el-GR" sz="1200" b="0" i="0" u="none" strike="noStrike" kern="1200" baseline="0" dirty="0" smtClean="0">
                <a:solidFill>
                  <a:schemeClr val="tx1"/>
                </a:solidFill>
                <a:latin typeface="+mn-lt"/>
                <a:ea typeface="+mn-ea"/>
                <a:cs typeface="+mn-cs"/>
              </a:rPr>
              <a:t>S</a:t>
            </a:r>
            <a:r>
              <a:rPr lang="el-GR" sz="1200" b="0" i="0" u="none" strike="noStrike" kern="1200" baseline="-25000" dirty="0" smtClean="0">
                <a:solidFill>
                  <a:schemeClr val="tx1"/>
                </a:solidFill>
                <a:latin typeface="+mn-lt"/>
                <a:ea typeface="+mn-ea"/>
                <a:cs typeface="+mn-cs"/>
              </a:rPr>
              <a:t>1</a:t>
            </a:r>
            <a:r>
              <a:rPr lang="el-GR" sz="1200" b="0" i="0" u="none" strike="noStrike" kern="1200" baseline="0" dirty="0" smtClean="0">
                <a:solidFill>
                  <a:schemeClr val="tx1"/>
                </a:solidFill>
                <a:latin typeface="+mn-lt"/>
                <a:ea typeface="+mn-ea"/>
                <a:cs typeface="+mn-cs"/>
              </a:rPr>
              <a:t>&gt;S</a:t>
            </a:r>
            <a:r>
              <a:rPr lang="el-GR" sz="1200" b="0" i="0" u="none" strike="noStrike" kern="1200" baseline="-25000" dirty="0" smtClean="0">
                <a:solidFill>
                  <a:schemeClr val="tx1"/>
                </a:solidFill>
                <a:latin typeface="+mn-lt"/>
                <a:ea typeface="+mn-ea"/>
                <a:cs typeface="+mn-cs"/>
              </a:rPr>
              <a:t>0</a:t>
            </a:r>
            <a:r>
              <a:rPr lang="el-GR" sz="1200" b="0" i="0" u="none" strike="noStrike" kern="1200" baseline="0" dirty="0" smtClean="0">
                <a:solidFill>
                  <a:schemeClr val="tx1"/>
                </a:solidFill>
                <a:latin typeface="+mn-lt"/>
                <a:ea typeface="+mn-ea"/>
                <a:cs typeface="+mn-cs"/>
              </a:rPr>
              <a:t>, </a:t>
            </a:r>
            <a:r>
              <a:rPr lang="el-GR" sz="1200" b="0" i="0" u="none" strike="noStrike" kern="1200" baseline="0" dirty="0">
                <a:solidFill>
                  <a:schemeClr val="tx1"/>
                </a:solidFill>
                <a:latin typeface="+mn-lt"/>
                <a:ea typeface="+mn-ea"/>
                <a:cs typeface="+mn-cs"/>
              </a:rPr>
              <a:t>σχεδιάζεται από το σημείο με την ένδειξη </a:t>
            </a:r>
            <a:r>
              <a:rPr lang="el-GR" sz="1200" b="0" i="0" u="none" strike="noStrike" kern="1200" baseline="0" dirty="0" smtClean="0">
                <a:solidFill>
                  <a:schemeClr val="tx1"/>
                </a:solidFill>
                <a:latin typeface="+mn-lt"/>
                <a:ea typeface="+mn-ea"/>
                <a:cs typeface="+mn-cs"/>
              </a:rPr>
              <a:t>Y</a:t>
            </a:r>
            <a:r>
              <a:rPr lang="el-GR" sz="1200" b="0" i="0" u="none" strike="noStrike" kern="1200" baseline="-25000" dirty="0" smtClean="0">
                <a:solidFill>
                  <a:schemeClr val="tx1"/>
                </a:solidFill>
                <a:latin typeface="+mn-lt"/>
                <a:ea typeface="+mn-ea"/>
                <a:cs typeface="+mn-cs"/>
              </a:rPr>
              <a:t>1</a:t>
            </a:r>
            <a:r>
              <a:rPr lang="el-GR" sz="1200" b="0" i="0" u="none" strike="noStrike" kern="1200" baseline="0" dirty="0" smtClean="0">
                <a:solidFill>
                  <a:schemeClr val="tx1"/>
                </a:solidFill>
                <a:latin typeface="+mn-lt"/>
                <a:ea typeface="+mn-ea"/>
                <a:cs typeface="+mn-cs"/>
              </a:rPr>
              <a:t>/N </a:t>
            </a:r>
            <a:r>
              <a:rPr lang="el-GR" sz="1200" b="0" i="0" u="none" strike="noStrike" kern="1200" baseline="0" dirty="0">
                <a:solidFill>
                  <a:schemeClr val="tx1"/>
                </a:solidFill>
                <a:latin typeface="+mn-lt"/>
                <a:ea typeface="+mn-ea"/>
                <a:cs typeface="+mn-cs"/>
              </a:rPr>
              <a:t>στην κορυφή του κατακόρυφου άξονα. Δείχνει μια καμπύλη που αρχίζει πάνω από την πρώτη γραμμή από το σημείο με την ένδειξη </a:t>
            </a:r>
            <a:r>
              <a:rPr lang="el-GR" sz="1200" b="0" i="0" u="none" strike="noStrike" kern="1200" baseline="0" dirty="0" smtClean="0">
                <a:solidFill>
                  <a:schemeClr val="tx1"/>
                </a:solidFill>
                <a:latin typeface="+mn-lt"/>
                <a:ea typeface="+mn-ea"/>
                <a:cs typeface="+mn-cs"/>
              </a:rPr>
              <a:t>Y</a:t>
            </a:r>
            <a:r>
              <a:rPr lang="el-GR" sz="1200" b="0" i="0" u="none" strike="noStrike" kern="1200" baseline="-25000" dirty="0" smtClean="0">
                <a:solidFill>
                  <a:schemeClr val="tx1"/>
                </a:solidFill>
                <a:latin typeface="+mn-lt"/>
                <a:ea typeface="+mn-ea"/>
                <a:cs typeface="+mn-cs"/>
              </a:rPr>
              <a:t>0</a:t>
            </a:r>
            <a:r>
              <a:rPr lang="el-GR" sz="1200" b="0" i="0" u="none" strike="noStrike" kern="1200" baseline="0" dirty="0" smtClean="0">
                <a:solidFill>
                  <a:schemeClr val="tx1"/>
                </a:solidFill>
                <a:latin typeface="+mn-lt"/>
                <a:ea typeface="+mn-ea"/>
                <a:cs typeface="+mn-cs"/>
              </a:rPr>
              <a:t>/N </a:t>
            </a:r>
            <a:r>
              <a:rPr lang="el-GR" sz="1200" b="0" i="0" u="none" strike="noStrike" kern="1200" baseline="0" dirty="0">
                <a:solidFill>
                  <a:schemeClr val="tx1"/>
                </a:solidFill>
                <a:latin typeface="+mn-lt"/>
                <a:ea typeface="+mn-ea"/>
                <a:cs typeface="+mn-cs"/>
              </a:rPr>
              <a:t>σε ένα σημείο και στη συνέχεια ανεβαίνει με αύξουσα κλίση προς το τέλος της δεύτερης γραμμής. Μια κατακόρυφη διακεκομμένη γραμμή σχεδιάζεται από ένα σημείο της δεύτερης γραμμής, η οποία διέρχεται από το σημείο από όπου η καμπύλη ανεβαίνει προς τα πάνω, σε ένα σημείο με την ένδειξη </a:t>
            </a:r>
            <a:r>
              <a:rPr lang="el-GR" sz="1200" b="0" i="0" u="none" strike="noStrike" kern="1200" baseline="0" dirty="0" smtClean="0">
                <a:solidFill>
                  <a:schemeClr val="tx1"/>
                </a:solidFill>
                <a:latin typeface="+mn-lt"/>
                <a:ea typeface="+mn-ea"/>
                <a:cs typeface="+mn-cs"/>
              </a:rPr>
              <a:t>t </a:t>
            </a:r>
            <a:r>
              <a:rPr lang="el-GR" sz="1200" b="0" i="0" u="none" strike="noStrike" kern="1200" baseline="0" dirty="0">
                <a:solidFill>
                  <a:schemeClr val="tx1"/>
                </a:solidFill>
                <a:latin typeface="+mn-lt"/>
                <a:ea typeface="+mn-ea"/>
                <a:cs typeface="+mn-cs"/>
              </a:rPr>
              <a:t>στον οριζόντιο άξονα.</a:t>
            </a:r>
          </a:p>
        </p:txBody>
      </p:sp>
      <p:sp>
        <p:nvSpPr>
          <p:cNvPr id="4" name="Slide Number Placeholder 3"/>
          <p:cNvSpPr>
            <a:spLocks noGrp="1"/>
          </p:cNvSpPr>
          <p:nvPr>
            <p:ph type="sldNum" sz="quarter" idx="10"/>
          </p:nvPr>
        </p:nvSpPr>
        <p:spPr/>
        <p:txBody>
          <a:bodyPr/>
          <a:lstStyle/>
          <a:p>
            <a:fld id="{A73D6722-9B4D-4E29-B226-C325925A8118}" type="slidenum">
              <a:rPr lang="en-US" smtClean="0"/>
              <a:pPr/>
              <a:t>15</a:t>
            </a:fld>
            <a:endParaRPr lang="en-US" dirty="0"/>
          </a:p>
        </p:txBody>
      </p:sp>
    </p:spTree>
    <p:extLst>
      <p:ext uri="{BB962C8B-B14F-4D97-AF65-F5344CB8AC3E}">
        <p14:creationId xmlns="" xmlns:p14="http://schemas.microsoft.com/office/powerpoint/2010/main" val="212497966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Το Σχήμα 11-5 επεκτείνει το Σχήμα 11-4 σχεδιάζοντας την επίδραση της αύξησης του ποσοστού αποταμίευσης σε μια οικονομία με θετική τεχνολογική πρόοδο. Το σχήμα χρησιμοποιεί μια λογαριθμική κλίμακα για τη μέτρηση της παραγωγής ανά εργαζόμενο. Από αυτό προκύπτει ότι μια οικονομία στην οποία η παραγωγή ανά εργαζόμενο αυξάνεται με σταθερό ρυθμό, αντιπροσωπεύεται από μια γραμμή με κλίση ίση με αυτόν τον ρυθμό ανάπτυξης. Με τον αρχικό ρυθμό αποταμίευσης, s</a:t>
            </a:r>
            <a:r>
              <a:rPr lang="el-GR" sz="1200" b="0" i="0" u="none" strike="noStrike" kern="1200" baseline="-25000" dirty="0">
                <a:solidFill>
                  <a:schemeClr val="tx1"/>
                </a:solidFill>
                <a:latin typeface="+mn-lt"/>
                <a:ea typeface="+mn-ea"/>
                <a:cs typeface="+mn-cs"/>
              </a:rPr>
              <a:t>0</a:t>
            </a:r>
            <a:r>
              <a:rPr lang="el-GR" sz="1200" b="0" i="0" u="none" strike="noStrike" kern="1200" baseline="0" dirty="0">
                <a:solidFill>
                  <a:schemeClr val="tx1"/>
                </a:solidFill>
                <a:latin typeface="+mn-lt"/>
                <a:ea typeface="+mn-ea"/>
                <a:cs typeface="+mn-cs"/>
              </a:rPr>
              <a:t>, η οικονομία κινείται κατά μήκος της AA. Εάν, τη χρονική στιγμή t, το ποσοστό αποταμίευσης αυξηθεί σε </a:t>
            </a:r>
            <a:r>
              <a:rPr lang="el-GR" sz="1200" b="0" i="0" u="none" strike="noStrike" kern="1200" baseline="0" dirty="0" smtClean="0">
                <a:solidFill>
                  <a:schemeClr val="tx1"/>
                </a:solidFill>
                <a:latin typeface="+mn-lt"/>
                <a:ea typeface="+mn-ea"/>
                <a:cs typeface="+mn-cs"/>
              </a:rPr>
              <a:t>s</a:t>
            </a:r>
            <a:r>
              <a:rPr lang="el-GR" sz="1200" b="0" i="0" u="none" strike="noStrike" kern="1200" baseline="-25000" dirty="0" smtClean="0">
                <a:solidFill>
                  <a:schemeClr val="tx1"/>
                </a:solidFill>
                <a:latin typeface="+mn-lt"/>
                <a:ea typeface="+mn-ea"/>
                <a:cs typeface="+mn-cs"/>
              </a:rPr>
              <a:t>1</a:t>
            </a:r>
            <a:r>
              <a:rPr lang="el-GR" sz="1200" b="0" i="0" u="none" strike="noStrike" kern="1200" baseline="0" dirty="0" smtClean="0">
                <a:solidFill>
                  <a:schemeClr val="tx1"/>
                </a:solidFill>
                <a:latin typeface="+mn-lt"/>
                <a:ea typeface="+mn-ea"/>
                <a:cs typeface="+mn-cs"/>
              </a:rPr>
              <a:t>, </a:t>
            </a:r>
            <a:r>
              <a:rPr lang="el-GR" sz="1200" b="0" i="0" u="none" strike="noStrike" kern="1200" baseline="0" dirty="0">
                <a:solidFill>
                  <a:schemeClr val="tx1"/>
                </a:solidFill>
                <a:latin typeface="+mn-lt"/>
                <a:ea typeface="+mn-ea"/>
                <a:cs typeface="+mn-cs"/>
              </a:rPr>
              <a:t>η οικονομία παρουσιάζει υψηλότερη ανάπτυξη για κάποιο χρονικό διάστημα μέχρι να φτάσει στη νέα, υψηλότερη πορεία, την BB. Ο ρυθμός ανάπτυξης γίνεται τότε ο ίδιος όπως πριν από την αύξηση του ποσοστού αποταμίευσης (δηλαδή, η κλίση της ΒΒ είναι ίδια με την κλίση της ΑΑ).</a:t>
            </a:r>
          </a:p>
          <a:p>
            <a:endParaRPr lang="el-GR" sz="1200" b="0" i="0" u="none" strike="noStrike" kern="1200" baseline="0" dirty="0">
              <a:solidFill>
                <a:schemeClr val="tx1"/>
              </a:solidFill>
              <a:latin typeface="+mn-lt"/>
              <a:ea typeface="+mn-ea"/>
              <a:cs typeface="+mn-cs"/>
            </a:endParaRPr>
          </a:p>
          <a:p>
            <a:r>
              <a:rPr lang="el-GR" sz="1200" b="0" i="0" u="none" strike="noStrike" kern="1200" baseline="0" dirty="0">
                <a:solidFill>
                  <a:schemeClr val="tx1"/>
                </a:solidFill>
                <a:latin typeface="+mn-lt"/>
                <a:ea typeface="+mn-ea"/>
                <a:cs typeface="+mn-cs"/>
              </a:rPr>
              <a:t>Μεγάλη περιγραφή:</a:t>
            </a:r>
          </a:p>
          <a:p>
            <a:r>
              <a:rPr lang="el-GR" sz="1200" b="0" i="0" u="none" strike="noStrike" kern="1200" baseline="0" dirty="0">
                <a:solidFill>
                  <a:schemeClr val="tx1"/>
                </a:solidFill>
                <a:latin typeface="+mn-lt"/>
                <a:ea typeface="+mn-ea"/>
                <a:cs typeface="+mn-cs"/>
              </a:rPr>
              <a:t>Ο κατακόρυφος άξονας του γραφήματος φέρει την ένδειξη «</a:t>
            </a:r>
            <a:r>
              <a:rPr lang="el-GR" sz="1200" b="0" i="0" u="none" strike="noStrike" kern="1200" baseline="0" dirty="0" smtClean="0">
                <a:solidFill>
                  <a:schemeClr val="tx1"/>
                </a:solidFill>
                <a:latin typeface="+mn-lt"/>
                <a:ea typeface="+mn-ea"/>
                <a:cs typeface="+mn-cs"/>
              </a:rPr>
              <a:t>Παραγωγή </a:t>
            </a:r>
            <a:r>
              <a:rPr lang="el-GR" sz="1200" b="0" i="0" u="none" strike="noStrike" kern="1200" baseline="0" dirty="0">
                <a:solidFill>
                  <a:schemeClr val="tx1"/>
                </a:solidFill>
                <a:latin typeface="+mn-lt"/>
                <a:ea typeface="+mn-ea"/>
                <a:cs typeface="+mn-cs"/>
              </a:rPr>
              <a:t>ανά </a:t>
            </a:r>
            <a:r>
              <a:rPr lang="el-GR" sz="1200" b="0" i="0" u="none" strike="noStrike" kern="1200" baseline="0" dirty="0" smtClean="0">
                <a:solidFill>
                  <a:schemeClr val="tx1"/>
                </a:solidFill>
                <a:latin typeface="+mn-lt"/>
                <a:ea typeface="+mn-ea"/>
                <a:cs typeface="+mn-cs"/>
              </a:rPr>
              <a:t>εργαζόμενο» </a:t>
            </a:r>
            <a:r>
              <a:rPr lang="el-GR" sz="1200" b="0" i="0" u="none" strike="noStrike" kern="1200" baseline="0" dirty="0">
                <a:solidFill>
                  <a:schemeClr val="tx1"/>
                </a:solidFill>
                <a:latin typeface="+mn-lt"/>
                <a:ea typeface="+mn-ea"/>
                <a:cs typeface="+mn-cs"/>
              </a:rPr>
              <a:t>και ο οριζόντιος άξονας φέρει την ένδειξη </a:t>
            </a:r>
            <a:r>
              <a:rPr lang="el-GR" sz="1200" b="0" i="0" u="none" strike="noStrike" kern="1200" baseline="0" dirty="0" smtClean="0">
                <a:solidFill>
                  <a:schemeClr val="tx1"/>
                </a:solidFill>
                <a:latin typeface="+mn-lt"/>
                <a:ea typeface="+mn-ea"/>
                <a:cs typeface="+mn-cs"/>
              </a:rPr>
              <a:t>«Χρόνος». </a:t>
            </a:r>
            <a:r>
              <a:rPr lang="el-GR" sz="1200" b="0" i="0" u="none" strike="noStrike" kern="1200" baseline="0" dirty="0">
                <a:solidFill>
                  <a:schemeClr val="tx1"/>
                </a:solidFill>
                <a:latin typeface="+mn-lt"/>
                <a:ea typeface="+mn-ea"/>
                <a:cs typeface="+mn-cs"/>
              </a:rPr>
              <a:t>Δύο θετικής </a:t>
            </a:r>
            <a:r>
              <a:rPr lang="el-GR" sz="1200" b="0" i="0" u="none" strike="noStrike" kern="1200" baseline="0" dirty="0" smtClean="0">
                <a:solidFill>
                  <a:schemeClr val="tx1"/>
                </a:solidFill>
                <a:latin typeface="+mn-lt"/>
                <a:ea typeface="+mn-ea"/>
                <a:cs typeface="+mn-cs"/>
              </a:rPr>
              <a:t>κλίσης </a:t>
            </a:r>
            <a:r>
              <a:rPr lang="el-GR" sz="1200" b="0" i="0" u="none" strike="noStrike" kern="1200" baseline="0" dirty="0">
                <a:solidFill>
                  <a:schemeClr val="tx1"/>
                </a:solidFill>
                <a:latin typeface="+mn-lt"/>
                <a:ea typeface="+mn-ea"/>
                <a:cs typeface="+mn-cs"/>
              </a:rPr>
              <a:t>ευθείες διακεκομμένες γραμμές σχεδιάζονται από δύο σημεία στον κατακόρυφο άξονα.</a:t>
            </a:r>
          </a:p>
          <a:p>
            <a:r>
              <a:rPr lang="el-GR" sz="1200" b="0" i="0" u="none" strike="noStrike" kern="1200" baseline="0" dirty="0">
                <a:solidFill>
                  <a:schemeClr val="tx1"/>
                </a:solidFill>
                <a:latin typeface="+mn-lt"/>
                <a:ea typeface="+mn-ea"/>
                <a:cs typeface="+mn-cs"/>
              </a:rPr>
              <a:t>Η πρώτη γραμμή που σχετίζεται με το ποσοστό αποταμίευσης, </a:t>
            </a:r>
            <a:r>
              <a:rPr lang="el-GR" sz="1200" b="0" i="0" u="none" strike="noStrike" kern="1200" baseline="0" dirty="0" smtClean="0">
                <a:solidFill>
                  <a:schemeClr val="tx1"/>
                </a:solidFill>
                <a:latin typeface="+mn-lt"/>
                <a:ea typeface="+mn-ea"/>
                <a:cs typeface="+mn-cs"/>
              </a:rPr>
              <a:t>S</a:t>
            </a:r>
            <a:r>
              <a:rPr lang="el-GR" sz="1200" b="0" i="0" u="none" strike="noStrike" kern="1200" baseline="-25000" dirty="0" smtClean="0">
                <a:solidFill>
                  <a:schemeClr val="tx1"/>
                </a:solidFill>
                <a:latin typeface="+mn-lt"/>
                <a:ea typeface="+mn-ea"/>
                <a:cs typeface="+mn-cs"/>
              </a:rPr>
              <a:t>0</a:t>
            </a:r>
            <a:r>
              <a:rPr lang="el-GR" sz="1200" b="0" i="0" u="none" strike="noStrike" kern="1200" baseline="0" dirty="0" smtClean="0">
                <a:solidFill>
                  <a:schemeClr val="tx1"/>
                </a:solidFill>
                <a:latin typeface="+mn-lt"/>
                <a:ea typeface="+mn-ea"/>
                <a:cs typeface="+mn-cs"/>
              </a:rPr>
              <a:t>, </a:t>
            </a:r>
            <a:r>
              <a:rPr lang="el-GR" sz="1200" b="0" i="0" u="none" strike="noStrike" kern="1200" baseline="0" dirty="0">
                <a:solidFill>
                  <a:schemeClr val="tx1"/>
                </a:solidFill>
                <a:latin typeface="+mn-lt"/>
                <a:ea typeface="+mn-ea"/>
                <a:cs typeface="+mn-cs"/>
              </a:rPr>
              <a:t>σχεδιάζεται από ένα σημείο στο κάτω μέρος του κατακόρυφου άξονα. Και τα δύο άκρα της γραμμής φέρουν την ένδειξη </a:t>
            </a:r>
            <a:r>
              <a:rPr lang="el-GR" sz="1200" b="0" i="0" u="none" strike="noStrike" kern="1200" baseline="0" dirty="0" smtClean="0">
                <a:solidFill>
                  <a:schemeClr val="tx1"/>
                </a:solidFill>
                <a:latin typeface="+mn-lt"/>
                <a:ea typeface="+mn-ea"/>
                <a:cs typeface="+mn-cs"/>
              </a:rPr>
              <a:t>A. </a:t>
            </a:r>
          </a:p>
          <a:p>
            <a:r>
              <a:rPr lang="el-GR" sz="1200" b="0" i="0" u="none" strike="noStrike" kern="1200" baseline="0" dirty="0" smtClean="0">
                <a:solidFill>
                  <a:schemeClr val="tx1"/>
                </a:solidFill>
                <a:latin typeface="+mn-lt"/>
                <a:ea typeface="+mn-ea"/>
                <a:cs typeface="+mn-cs"/>
              </a:rPr>
              <a:t>Η </a:t>
            </a:r>
            <a:r>
              <a:rPr lang="el-GR" sz="1200" b="0" i="0" u="none" strike="noStrike" kern="1200" baseline="0" dirty="0">
                <a:solidFill>
                  <a:schemeClr val="tx1"/>
                </a:solidFill>
                <a:latin typeface="+mn-lt"/>
                <a:ea typeface="+mn-ea"/>
                <a:cs typeface="+mn-cs"/>
              </a:rPr>
              <a:t>δεύτερη γραμμή που σχετίζεται με το ποσοστό αποταμίευσης, </a:t>
            </a:r>
            <a:r>
              <a:rPr lang="el-GR" sz="1200" b="0" i="0" u="none" strike="noStrike" kern="1200" baseline="0" dirty="0" smtClean="0">
                <a:solidFill>
                  <a:schemeClr val="tx1"/>
                </a:solidFill>
                <a:latin typeface="+mn-lt"/>
                <a:ea typeface="+mn-ea"/>
                <a:cs typeface="+mn-cs"/>
              </a:rPr>
              <a:t>S</a:t>
            </a:r>
            <a:r>
              <a:rPr lang="el-GR" sz="1200" b="0" i="0" u="none" strike="noStrike" kern="1200" baseline="-25000" dirty="0" smtClean="0">
                <a:solidFill>
                  <a:schemeClr val="tx1"/>
                </a:solidFill>
                <a:latin typeface="+mn-lt"/>
                <a:ea typeface="+mn-ea"/>
                <a:cs typeface="+mn-cs"/>
              </a:rPr>
              <a:t>1</a:t>
            </a:r>
            <a:r>
              <a:rPr lang="el-GR" sz="1200" b="0" i="0" u="none" strike="noStrike" kern="1200" baseline="0" dirty="0" smtClean="0">
                <a:solidFill>
                  <a:schemeClr val="tx1"/>
                </a:solidFill>
                <a:latin typeface="+mn-lt"/>
                <a:ea typeface="+mn-ea"/>
                <a:cs typeface="+mn-cs"/>
              </a:rPr>
              <a:t>&gt;S</a:t>
            </a:r>
            <a:r>
              <a:rPr lang="el-GR" sz="1200" b="0" i="0" u="none" strike="noStrike" kern="1200" baseline="-25000" dirty="0" smtClean="0">
                <a:solidFill>
                  <a:schemeClr val="tx1"/>
                </a:solidFill>
                <a:latin typeface="+mn-lt"/>
                <a:ea typeface="+mn-ea"/>
                <a:cs typeface="+mn-cs"/>
              </a:rPr>
              <a:t>0</a:t>
            </a:r>
            <a:r>
              <a:rPr lang="el-GR" sz="1200" b="0" i="0" u="none" strike="noStrike" kern="1200" baseline="0" dirty="0" smtClean="0">
                <a:solidFill>
                  <a:schemeClr val="tx1"/>
                </a:solidFill>
                <a:latin typeface="+mn-lt"/>
                <a:ea typeface="+mn-ea"/>
                <a:cs typeface="+mn-cs"/>
              </a:rPr>
              <a:t>, </a:t>
            </a:r>
            <a:r>
              <a:rPr lang="el-GR" sz="1200" b="0" i="0" u="none" strike="noStrike" kern="1200" baseline="0" dirty="0">
                <a:solidFill>
                  <a:schemeClr val="tx1"/>
                </a:solidFill>
                <a:latin typeface="+mn-lt"/>
                <a:ea typeface="+mn-ea"/>
                <a:cs typeface="+mn-cs"/>
              </a:rPr>
              <a:t>σχεδιάζεται από ένα σημείο στην κορυφή του κατακόρυφου άξονα. Και τα δύο άκρα της γραμμής φέρουν την ένδειξη </a:t>
            </a:r>
            <a:r>
              <a:rPr lang="el-GR" sz="1200" b="0" i="0" u="none" strike="noStrike" kern="1200" baseline="0" dirty="0" smtClean="0">
                <a:solidFill>
                  <a:schemeClr val="tx1"/>
                </a:solidFill>
                <a:latin typeface="+mn-lt"/>
                <a:ea typeface="+mn-ea"/>
                <a:cs typeface="+mn-cs"/>
              </a:rPr>
              <a:t>B. </a:t>
            </a:r>
            <a:r>
              <a:rPr lang="el-GR" sz="1200" b="0" i="0" u="none" strike="noStrike" kern="1200" baseline="0" dirty="0">
                <a:solidFill>
                  <a:schemeClr val="tx1"/>
                </a:solidFill>
                <a:latin typeface="+mn-lt"/>
                <a:ea typeface="+mn-ea"/>
                <a:cs typeface="+mn-cs"/>
              </a:rPr>
              <a:t>Δείχνει μια καμπύλη που ξεκινά </a:t>
            </a:r>
            <a:r>
              <a:rPr lang="el-GR" sz="1200" b="0" i="0" u="none" strike="noStrike" kern="1200" baseline="0" dirty="0" smtClean="0">
                <a:solidFill>
                  <a:schemeClr val="tx1"/>
                </a:solidFill>
                <a:latin typeface="+mn-lt"/>
                <a:ea typeface="+mn-ea"/>
                <a:cs typeface="+mn-cs"/>
              </a:rPr>
              <a:t>με </a:t>
            </a:r>
            <a:r>
              <a:rPr lang="el-GR" sz="1200" b="0" i="0" u="none" strike="noStrike" kern="1200" baseline="0" dirty="0">
                <a:solidFill>
                  <a:schemeClr val="tx1"/>
                </a:solidFill>
                <a:latin typeface="+mn-lt"/>
                <a:ea typeface="+mn-ea"/>
                <a:cs typeface="+mn-cs"/>
              </a:rPr>
              <a:t>θετική κλίση πάνω από την πρώτη γραμμή σε ένα σημείο και στη συνέχεια </a:t>
            </a:r>
            <a:r>
              <a:rPr lang="el-GR" sz="1200" b="0" i="0" u="none" strike="noStrike" kern="1200" baseline="0" dirty="0" smtClean="0">
                <a:solidFill>
                  <a:schemeClr val="tx1"/>
                </a:solidFill>
                <a:latin typeface="+mn-lt"/>
                <a:ea typeface="+mn-ea"/>
                <a:cs typeface="+mn-cs"/>
              </a:rPr>
              <a:t>ανεβαίνει </a:t>
            </a:r>
            <a:r>
              <a:rPr lang="el-GR" sz="1200" b="0" i="0" u="none" strike="noStrike" kern="1200" baseline="0" dirty="0">
                <a:solidFill>
                  <a:schemeClr val="tx1"/>
                </a:solidFill>
                <a:latin typeface="+mn-lt"/>
                <a:ea typeface="+mn-ea"/>
                <a:cs typeface="+mn-cs"/>
              </a:rPr>
              <a:t>με αύξουσα κλίση προς το τέλος της δεύτερης γραμμής. </a:t>
            </a:r>
            <a:endParaRPr lang="el-GR" sz="1200" b="0" i="0" u="none" strike="noStrike" kern="1200" baseline="0" dirty="0" smtClean="0">
              <a:solidFill>
                <a:schemeClr val="tx1"/>
              </a:solidFill>
              <a:latin typeface="+mn-lt"/>
              <a:ea typeface="+mn-ea"/>
              <a:cs typeface="+mn-cs"/>
            </a:endParaRPr>
          </a:p>
          <a:p>
            <a:r>
              <a:rPr lang="el-GR" sz="1200" b="0" i="0" u="none" strike="noStrike" kern="1200" baseline="0" dirty="0" smtClean="0">
                <a:solidFill>
                  <a:schemeClr val="tx1"/>
                </a:solidFill>
                <a:latin typeface="+mn-lt"/>
                <a:ea typeface="+mn-ea"/>
                <a:cs typeface="+mn-cs"/>
              </a:rPr>
              <a:t>Μια </a:t>
            </a:r>
            <a:r>
              <a:rPr lang="el-GR" sz="1200" b="0" i="0" u="none" strike="noStrike" kern="1200" baseline="0" dirty="0">
                <a:solidFill>
                  <a:schemeClr val="tx1"/>
                </a:solidFill>
                <a:latin typeface="+mn-lt"/>
                <a:ea typeface="+mn-ea"/>
                <a:cs typeface="+mn-cs"/>
              </a:rPr>
              <a:t>κατακόρυφη διακεκομμένη γραμμή σχεδιάζεται από ένα σημείο πάνω από τη δεύτερη γραμμή, η οποία διέρχεται από το σημείο από όπου η καμπύλη ανεβαίνει προς τα πάνω, σε ένα σημείο με την ένδειξη </a:t>
            </a:r>
            <a:r>
              <a:rPr lang="el-GR" sz="1200" b="0" i="0" u="none" strike="noStrike" kern="1200" baseline="0" dirty="0" smtClean="0">
                <a:solidFill>
                  <a:schemeClr val="tx1"/>
                </a:solidFill>
                <a:latin typeface="+mn-lt"/>
                <a:ea typeface="+mn-ea"/>
                <a:cs typeface="+mn-cs"/>
              </a:rPr>
              <a:t>t </a:t>
            </a:r>
            <a:r>
              <a:rPr lang="el-GR" sz="1200" b="0" i="0" u="none" strike="noStrike" kern="1200" baseline="0" dirty="0">
                <a:solidFill>
                  <a:schemeClr val="tx1"/>
                </a:solidFill>
                <a:latin typeface="+mn-lt"/>
                <a:ea typeface="+mn-ea"/>
                <a:cs typeface="+mn-cs"/>
              </a:rPr>
              <a:t>στον οριζόντιο άξονα.</a:t>
            </a:r>
          </a:p>
        </p:txBody>
      </p:sp>
      <p:sp>
        <p:nvSpPr>
          <p:cNvPr id="4" name="Slide Number Placeholder 3"/>
          <p:cNvSpPr>
            <a:spLocks noGrp="1"/>
          </p:cNvSpPr>
          <p:nvPr>
            <p:ph type="sldNum" sz="quarter" idx="10"/>
          </p:nvPr>
        </p:nvSpPr>
        <p:spPr/>
        <p:txBody>
          <a:bodyPr/>
          <a:lstStyle/>
          <a:p>
            <a:fld id="{A73D6722-9B4D-4E29-B226-C325925A8118}" type="slidenum">
              <a:rPr lang="en-US" smtClean="0"/>
              <a:pPr/>
              <a:t>16</a:t>
            </a:fld>
            <a:endParaRPr lang="en-US" dirty="0"/>
          </a:p>
        </p:txBody>
      </p:sp>
    </p:spTree>
    <p:extLst>
      <p:ext uri="{BB962C8B-B14F-4D97-AF65-F5344CB8AC3E}">
        <p14:creationId xmlns="" xmlns:p14="http://schemas.microsoft.com/office/powerpoint/2010/main" val="212497966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l-GR" dirty="0"/>
              <a:t>Οι κυβερνήσεις πρέπει να στοχεύουν στο επιτόκιο αποταμίευσης που δημιουργεί το επίπεδο κεφαλαίου του χρυσού κανόνα. Αυτό το επίπεδο κεφαλαίου έχει ως αποτέλεσμα το υψηλότερο επίπεδο κατανάλωσης σε σταθερή κατάσταση.</a:t>
            </a:r>
          </a:p>
        </p:txBody>
      </p:sp>
      <p:sp>
        <p:nvSpPr>
          <p:cNvPr id="4" name="Slide Number Placeholder 3"/>
          <p:cNvSpPr>
            <a:spLocks noGrp="1"/>
          </p:cNvSpPr>
          <p:nvPr>
            <p:ph type="sldNum" sz="quarter" idx="10"/>
          </p:nvPr>
        </p:nvSpPr>
        <p:spPr/>
        <p:txBody>
          <a:bodyPr/>
          <a:lstStyle/>
          <a:p>
            <a:fld id="{A73D6722-9B4D-4E29-B226-C325925A8118}" type="slidenum">
              <a:rPr lang="en-US" smtClean="0"/>
              <a:pPr/>
              <a:t>17</a:t>
            </a:fld>
            <a:endParaRPr lang="en-US" dirty="0"/>
          </a:p>
        </p:txBody>
      </p:sp>
    </p:spTree>
    <p:extLst>
      <p:ext uri="{BB962C8B-B14F-4D97-AF65-F5344CB8AC3E}">
        <p14:creationId xmlns="" xmlns:p14="http://schemas.microsoft.com/office/powerpoint/2010/main" val="212497966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Αυτό το  επιχείρημα του επιπέδου κεφαλαίου χρυσού κανόνα </a:t>
            </a:r>
            <a:r>
              <a:rPr lang="el-GR" sz="1200" b="0" i="0" u="none" strike="noStrike" kern="1200" baseline="0" dirty="0" smtClean="0">
                <a:solidFill>
                  <a:schemeClr val="tx1"/>
                </a:solidFill>
                <a:latin typeface="+mn-lt"/>
                <a:ea typeface="+mn-ea"/>
                <a:cs typeface="+mn-cs"/>
              </a:rPr>
              <a:t>παρουσιάζεται </a:t>
            </a:r>
            <a:r>
              <a:rPr lang="el-GR" sz="1200" b="0" i="0" u="none" strike="noStrike" kern="1200" baseline="0" dirty="0">
                <a:solidFill>
                  <a:schemeClr val="tx1"/>
                </a:solidFill>
                <a:latin typeface="+mn-lt"/>
                <a:ea typeface="+mn-ea"/>
                <a:cs typeface="+mn-cs"/>
              </a:rPr>
              <a:t>στο Σχήμα 11-6, το οποίο απεικονίζει την κατανάλωση ανά εργαζόμενο σε σταθερή κατάσταση (στον κάθετο άξονα) έναντι του ποσοστού αποταμίευσης (στον οριζόντιο άξονα).</a:t>
            </a:r>
          </a:p>
          <a:p>
            <a:endParaRPr lang="el-GR" sz="1200" b="0" i="0" u="none" strike="noStrike" kern="1200" baseline="0" dirty="0">
              <a:solidFill>
                <a:schemeClr val="tx1"/>
              </a:solidFill>
              <a:latin typeface="+mn-lt"/>
              <a:ea typeface="+mn-ea"/>
              <a:cs typeface="+mn-cs"/>
            </a:endParaRPr>
          </a:p>
          <a:p>
            <a:r>
              <a:rPr lang="el-GR" sz="1200" b="0" i="0" u="none" strike="noStrike" kern="1200" baseline="0" dirty="0">
                <a:solidFill>
                  <a:schemeClr val="tx1"/>
                </a:solidFill>
                <a:latin typeface="+mn-lt"/>
                <a:ea typeface="+mn-ea"/>
                <a:cs typeface="+mn-cs"/>
              </a:rPr>
              <a:t>Μεγάλη περιγραφή:</a:t>
            </a:r>
          </a:p>
          <a:p>
            <a:r>
              <a:rPr lang="el-GR" sz="1200" b="0" i="0" u="none" strike="noStrike" kern="1200" baseline="0" dirty="0">
                <a:solidFill>
                  <a:schemeClr val="tx1"/>
                </a:solidFill>
                <a:latin typeface="+mn-lt"/>
                <a:ea typeface="+mn-ea"/>
                <a:cs typeface="+mn-cs"/>
              </a:rPr>
              <a:t>Ο κατακόρυφος άξονας φέρει την ένδειξη </a:t>
            </a:r>
            <a:r>
              <a:rPr lang="el-GR" sz="1200" b="0" i="0" u="none" strike="noStrike" kern="1200" baseline="0" dirty="0" smtClean="0">
                <a:solidFill>
                  <a:schemeClr val="tx1"/>
                </a:solidFill>
                <a:latin typeface="+mn-lt"/>
                <a:ea typeface="+mn-ea"/>
                <a:cs typeface="+mn-cs"/>
              </a:rPr>
              <a:t>«Κατανάλωση </a:t>
            </a:r>
            <a:r>
              <a:rPr lang="el-GR" sz="1200" b="0" i="0" u="none" strike="noStrike" kern="1200" baseline="0" dirty="0">
                <a:solidFill>
                  <a:schemeClr val="tx1"/>
                </a:solidFill>
                <a:latin typeface="+mn-lt"/>
                <a:ea typeface="+mn-ea"/>
                <a:cs typeface="+mn-cs"/>
              </a:rPr>
              <a:t>ανά εργαζόμενο, </a:t>
            </a:r>
            <a:r>
              <a:rPr lang="el-GR" sz="1200" b="0" i="0" u="none" strike="noStrike" kern="1200" baseline="0" dirty="0" smtClean="0">
                <a:solidFill>
                  <a:schemeClr val="tx1"/>
                </a:solidFill>
                <a:latin typeface="+mn-lt"/>
                <a:ea typeface="+mn-ea"/>
                <a:cs typeface="+mn-cs"/>
              </a:rPr>
              <a:t>C/N» </a:t>
            </a:r>
            <a:r>
              <a:rPr lang="el-GR" sz="1200" b="0" i="0" u="none" strike="noStrike" kern="1200" baseline="0" dirty="0">
                <a:solidFill>
                  <a:schemeClr val="tx1"/>
                </a:solidFill>
                <a:latin typeface="+mn-lt"/>
                <a:ea typeface="+mn-ea"/>
                <a:cs typeface="+mn-cs"/>
              </a:rPr>
              <a:t>και ο οριζόντιος άξονας φέρει την ένδειξη </a:t>
            </a:r>
            <a:r>
              <a:rPr lang="el-GR" sz="1200" b="0" i="0" u="none" strike="noStrike" kern="1200" baseline="0" dirty="0" smtClean="0">
                <a:solidFill>
                  <a:schemeClr val="tx1"/>
                </a:solidFill>
                <a:latin typeface="+mn-lt"/>
                <a:ea typeface="+mn-ea"/>
                <a:cs typeface="+mn-cs"/>
              </a:rPr>
              <a:t>«Ποσοστό </a:t>
            </a:r>
            <a:r>
              <a:rPr lang="el-GR" sz="1200" b="0" i="0" u="none" strike="noStrike" kern="1200" baseline="0" dirty="0">
                <a:solidFill>
                  <a:schemeClr val="tx1"/>
                </a:solidFill>
                <a:latin typeface="+mn-lt"/>
                <a:ea typeface="+mn-ea"/>
                <a:cs typeface="+mn-cs"/>
              </a:rPr>
              <a:t>αποταμίευσης, </a:t>
            </a:r>
            <a:r>
              <a:rPr lang="el-GR" sz="1200" b="0" i="0" u="none" strike="noStrike" kern="1200" baseline="0" dirty="0" smtClean="0">
                <a:solidFill>
                  <a:schemeClr val="tx1"/>
                </a:solidFill>
                <a:latin typeface="+mn-lt"/>
                <a:ea typeface="+mn-ea"/>
                <a:cs typeface="+mn-cs"/>
              </a:rPr>
              <a:t>s». </a:t>
            </a:r>
            <a:r>
              <a:rPr lang="el-GR" sz="1200" b="0" i="0" u="none" strike="noStrike" kern="1200" baseline="0" dirty="0">
                <a:solidFill>
                  <a:schemeClr val="tx1"/>
                </a:solidFill>
                <a:latin typeface="+mn-lt"/>
                <a:ea typeface="+mn-ea"/>
                <a:cs typeface="+mn-cs"/>
              </a:rPr>
              <a:t>Εμφανίζει μια </a:t>
            </a:r>
            <a:r>
              <a:rPr lang="el-GR" sz="1200" b="0" i="0" u="none" strike="noStrike" kern="1200" baseline="0" dirty="0" smtClean="0">
                <a:solidFill>
                  <a:schemeClr val="tx1"/>
                </a:solidFill>
                <a:latin typeface="+mn-lt"/>
                <a:ea typeface="+mn-ea"/>
                <a:cs typeface="+mn-cs"/>
              </a:rPr>
              <a:t>κοίλη καμπύλη </a:t>
            </a:r>
            <a:r>
              <a:rPr lang="el-GR" sz="1200" b="0" i="0" u="none" strike="noStrike" kern="1200" baseline="0" dirty="0">
                <a:solidFill>
                  <a:schemeClr val="tx1"/>
                </a:solidFill>
                <a:latin typeface="+mn-lt"/>
                <a:ea typeface="+mn-ea"/>
                <a:cs typeface="+mn-cs"/>
              </a:rPr>
              <a:t>που ξεκινά από το σημείο αφετηρίας με την ένδειξη </a:t>
            </a:r>
            <a:r>
              <a:rPr lang="el-GR" sz="1200" b="0" i="0" u="none" strike="noStrike" kern="1200" baseline="0" dirty="0" smtClean="0">
                <a:solidFill>
                  <a:schemeClr val="tx1"/>
                </a:solidFill>
                <a:latin typeface="+mn-lt"/>
                <a:ea typeface="+mn-ea"/>
                <a:cs typeface="+mn-cs"/>
              </a:rPr>
              <a:t>0 </a:t>
            </a:r>
            <a:r>
              <a:rPr lang="el-GR" sz="1200" b="0" i="0" u="none" strike="noStrike" kern="1200" baseline="0" dirty="0">
                <a:solidFill>
                  <a:schemeClr val="tx1"/>
                </a:solidFill>
                <a:latin typeface="+mn-lt"/>
                <a:ea typeface="+mn-ea"/>
                <a:cs typeface="+mn-cs"/>
              </a:rPr>
              <a:t>με αύξουσα κλίση, σε ένα σημείο με την ένδειξη </a:t>
            </a:r>
            <a:r>
              <a:rPr lang="el-GR" sz="1200" b="0" i="0" u="none" strike="noStrike" kern="1200" baseline="0" dirty="0" smtClean="0">
                <a:solidFill>
                  <a:schemeClr val="tx1"/>
                </a:solidFill>
                <a:latin typeface="+mn-lt"/>
                <a:ea typeface="+mn-ea"/>
                <a:cs typeface="+mn-cs"/>
              </a:rPr>
              <a:t>«Μέγιστη </a:t>
            </a:r>
            <a:r>
              <a:rPr lang="el-GR" sz="1200" b="0" i="0" u="none" strike="noStrike" kern="1200" baseline="0" dirty="0">
                <a:solidFill>
                  <a:schemeClr val="tx1"/>
                </a:solidFill>
                <a:latin typeface="+mn-lt"/>
                <a:ea typeface="+mn-ea"/>
                <a:cs typeface="+mn-cs"/>
              </a:rPr>
              <a:t>κατανάλωση σταθερής κατάστασης ανά </a:t>
            </a:r>
            <a:r>
              <a:rPr lang="el-GR" sz="1200" b="0" i="0" u="none" strike="noStrike" kern="1200" baseline="0" dirty="0" smtClean="0">
                <a:solidFill>
                  <a:schemeClr val="tx1"/>
                </a:solidFill>
                <a:latin typeface="+mn-lt"/>
                <a:ea typeface="+mn-ea"/>
                <a:cs typeface="+mn-cs"/>
              </a:rPr>
              <a:t>εργαζόμενο» </a:t>
            </a:r>
            <a:r>
              <a:rPr lang="el-GR" sz="1200" b="0" i="0" u="none" strike="noStrike" kern="1200" baseline="0" dirty="0">
                <a:solidFill>
                  <a:schemeClr val="tx1"/>
                </a:solidFill>
                <a:latin typeface="+mn-lt"/>
                <a:ea typeface="+mn-ea"/>
                <a:cs typeface="+mn-cs"/>
              </a:rPr>
              <a:t>και στη συνέχεια κινείται προς τα κάτω με φθίνουσα κλίση σε ένα σημείο με την ένδειξη </a:t>
            </a:r>
            <a:r>
              <a:rPr lang="el-GR" sz="1200" b="0" i="0" u="none" strike="noStrike" kern="1200" baseline="0" dirty="0" smtClean="0">
                <a:solidFill>
                  <a:schemeClr val="tx1"/>
                </a:solidFill>
                <a:latin typeface="+mn-lt"/>
                <a:ea typeface="+mn-ea"/>
                <a:cs typeface="+mn-cs"/>
              </a:rPr>
              <a:t>1 </a:t>
            </a:r>
            <a:r>
              <a:rPr lang="el-GR" sz="1200" b="0" i="0" u="none" strike="noStrike" kern="1200" baseline="0" dirty="0">
                <a:solidFill>
                  <a:schemeClr val="tx1"/>
                </a:solidFill>
                <a:latin typeface="+mn-lt"/>
                <a:ea typeface="+mn-ea"/>
                <a:cs typeface="+mn-cs"/>
              </a:rPr>
              <a:t>στον οριζόντιο άξονα.</a:t>
            </a:r>
          </a:p>
          <a:p>
            <a:r>
              <a:rPr lang="el-GR" sz="1200" b="0" i="0" u="none" strike="noStrike" kern="1200" baseline="0" dirty="0">
                <a:solidFill>
                  <a:schemeClr val="tx1"/>
                </a:solidFill>
                <a:latin typeface="+mn-lt"/>
                <a:ea typeface="+mn-ea"/>
                <a:cs typeface="+mn-cs"/>
              </a:rPr>
              <a:t>Δύο ευθείες διακεκομμένες γραμμές σχεδιάζονται στο σημείο από όπου η καμπύλη κινείται με φθίνουσα κλίση, η μία οριζόντια στον κατακόρυφο άξονα και η άλλη κατακόρυφα σε ένα σημείο με την ένδειξη </a:t>
            </a:r>
            <a:r>
              <a:rPr lang="el-GR" sz="1200" b="0" i="0" u="none" strike="noStrike" kern="1200" baseline="0" dirty="0" smtClean="0">
                <a:solidFill>
                  <a:schemeClr val="tx1"/>
                </a:solidFill>
                <a:latin typeface="+mn-lt"/>
                <a:ea typeface="+mn-ea"/>
                <a:cs typeface="+mn-cs"/>
              </a:rPr>
              <a:t>S</a:t>
            </a:r>
            <a:r>
              <a:rPr lang="el-GR" sz="1200" b="0" i="0" u="none" strike="noStrike" kern="1200" baseline="-25000" dirty="0" smtClean="0">
                <a:solidFill>
                  <a:schemeClr val="tx1"/>
                </a:solidFill>
                <a:latin typeface="+mn-lt"/>
                <a:ea typeface="+mn-ea"/>
                <a:cs typeface="+mn-cs"/>
              </a:rPr>
              <a:t>G</a:t>
            </a:r>
            <a:r>
              <a:rPr lang="el-GR" sz="1200" b="0" i="0" u="none" strike="noStrike" kern="1200" baseline="0" dirty="0" smtClean="0">
                <a:solidFill>
                  <a:schemeClr val="tx1"/>
                </a:solidFill>
                <a:latin typeface="+mn-lt"/>
                <a:ea typeface="+mn-ea"/>
                <a:cs typeface="+mn-cs"/>
              </a:rPr>
              <a:t> </a:t>
            </a:r>
            <a:r>
              <a:rPr lang="el-GR" sz="1200" b="0" i="0" u="none" strike="noStrike" kern="1200" baseline="0" dirty="0">
                <a:solidFill>
                  <a:schemeClr val="tx1"/>
                </a:solidFill>
                <a:latin typeface="+mn-lt"/>
                <a:ea typeface="+mn-ea"/>
                <a:cs typeface="+mn-cs"/>
              </a:rPr>
              <a:t>στον οριζόντιο άξονα.</a:t>
            </a:r>
          </a:p>
        </p:txBody>
      </p:sp>
      <p:sp>
        <p:nvSpPr>
          <p:cNvPr id="4" name="Slide Number Placeholder 3"/>
          <p:cNvSpPr>
            <a:spLocks noGrp="1"/>
          </p:cNvSpPr>
          <p:nvPr>
            <p:ph type="sldNum" sz="quarter" idx="10"/>
          </p:nvPr>
        </p:nvSpPr>
        <p:spPr/>
        <p:txBody>
          <a:bodyPr/>
          <a:lstStyle/>
          <a:p>
            <a:fld id="{A73D6722-9B4D-4E29-B226-C325925A8118}" type="slidenum">
              <a:rPr lang="en-US" smtClean="0"/>
              <a:pPr/>
              <a:t>18</a:t>
            </a:fld>
            <a:endParaRPr lang="en-US" dirty="0"/>
          </a:p>
        </p:txBody>
      </p:sp>
    </p:spTree>
    <p:extLst>
      <p:ext uri="{BB962C8B-B14F-4D97-AF65-F5344CB8AC3E}">
        <p14:creationId xmlns="" xmlns:p14="http://schemas.microsoft.com/office/powerpoint/2010/main" val="212497966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Αυτό σημαίνει ότι, στην πράξη, οι κυβερνήσεις αντιμετωπίζουν ένα συμβιβασμό: Η αύξηση του ποσοστού αποταμίευσης οδηγεί σε χαμηλότερη κατανάλωση για κάποιο χρονικό διάστημα, αλλά μεγαλύτερη κατανάλωση αργότερα. Τι πρέπει λοιπόν να κάνουν οι κυβερνήσεις; Πόσο κοντά στον χρυσό κανόνα πρέπει να προσπαθήσουν να φτάσουν; Αυτό εξαρτάται από το πόσο βάρος δίνουν στην ευημερία των σημερινών γενεών </a:t>
            </a:r>
            <a:r>
              <a:rPr lang="el-GR" sz="1200" b="0" i="0" u="none" strike="noStrike" kern="1200" baseline="0" dirty="0" smtClean="0">
                <a:solidFill>
                  <a:schemeClr val="tx1"/>
                </a:solidFill>
                <a:latin typeface="+mn-lt"/>
                <a:ea typeface="+mn-ea"/>
                <a:cs typeface="+mn-cs"/>
              </a:rPr>
              <a:t>– που </a:t>
            </a:r>
            <a:r>
              <a:rPr lang="el-GR" sz="1200" b="0" i="0" u="none" strike="noStrike" kern="1200" baseline="0" dirty="0">
                <a:solidFill>
                  <a:schemeClr val="tx1"/>
                </a:solidFill>
                <a:latin typeface="+mn-lt"/>
                <a:ea typeface="+mn-ea"/>
                <a:cs typeface="+mn-cs"/>
              </a:rPr>
              <a:t>είναι πιο πιθανό να ζημιώσουν από πολιτικές που στοχεύουν στην αύξηση του ποσοστού </a:t>
            </a:r>
            <a:r>
              <a:rPr lang="el-GR" sz="1200" b="0" i="0" u="none" strike="noStrike" kern="1200" baseline="0" dirty="0" smtClean="0">
                <a:solidFill>
                  <a:schemeClr val="tx1"/>
                </a:solidFill>
                <a:latin typeface="+mn-lt"/>
                <a:ea typeface="+mn-ea"/>
                <a:cs typeface="+mn-cs"/>
              </a:rPr>
              <a:t>αποταμίευσης – </a:t>
            </a:r>
            <a:r>
              <a:rPr lang="el-GR" sz="1200" b="0" i="0" u="none" strike="noStrike" kern="1200" baseline="0" dirty="0">
                <a:solidFill>
                  <a:schemeClr val="tx1"/>
                </a:solidFill>
                <a:latin typeface="+mn-lt"/>
                <a:ea typeface="+mn-ea"/>
                <a:cs typeface="+mn-cs"/>
              </a:rPr>
              <a:t>έναντι της ευημερίας των μελλοντικών </a:t>
            </a:r>
            <a:r>
              <a:rPr lang="el-GR" sz="1200" b="0" i="0" u="none" strike="noStrike" kern="1200" baseline="0" dirty="0" smtClean="0">
                <a:solidFill>
                  <a:schemeClr val="tx1"/>
                </a:solidFill>
                <a:latin typeface="+mn-lt"/>
                <a:ea typeface="+mn-ea"/>
                <a:cs typeface="+mn-cs"/>
              </a:rPr>
              <a:t>γενεών – </a:t>
            </a:r>
            <a:r>
              <a:rPr lang="el-GR" sz="1200" b="0" i="0" u="none" strike="noStrike" kern="1200" baseline="0" dirty="0">
                <a:solidFill>
                  <a:schemeClr val="tx1"/>
                </a:solidFill>
                <a:latin typeface="+mn-lt"/>
                <a:ea typeface="+mn-ea"/>
                <a:cs typeface="+mn-cs"/>
              </a:rPr>
              <a:t>που είναι πιο πιθανό να κερδίσουν.</a:t>
            </a:r>
          </a:p>
        </p:txBody>
      </p:sp>
      <p:sp>
        <p:nvSpPr>
          <p:cNvPr id="4" name="Slide Number Placeholder 3"/>
          <p:cNvSpPr>
            <a:spLocks noGrp="1"/>
          </p:cNvSpPr>
          <p:nvPr>
            <p:ph type="sldNum" sz="quarter" idx="10"/>
          </p:nvPr>
        </p:nvSpPr>
        <p:spPr/>
        <p:txBody>
          <a:bodyPr/>
          <a:lstStyle/>
          <a:p>
            <a:fld id="{A73D6722-9B4D-4E29-B226-C325925A8118}" type="slidenum">
              <a:rPr lang="en-US" smtClean="0"/>
              <a:pPr/>
              <a:t>19</a:t>
            </a:fld>
            <a:endParaRPr lang="en-US" dirty="0"/>
          </a:p>
        </p:txBody>
      </p:sp>
    </p:spTree>
    <p:extLst>
      <p:ext uri="{BB962C8B-B14F-4D97-AF65-F5344CB8AC3E}">
        <p14:creationId xmlns="" xmlns:p14="http://schemas.microsoft.com/office/powerpoint/2010/main" val="21249796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a:t>
            </a:fld>
            <a:endParaRPr lang="en-US" dirty="0"/>
          </a:p>
        </p:txBody>
      </p:sp>
    </p:spTree>
    <p:extLst>
      <p:ext uri="{BB962C8B-B14F-4D97-AF65-F5344CB8AC3E}">
        <p14:creationId xmlns="" xmlns:p14="http://schemas.microsoft.com/office/powerpoint/2010/main" val="212497966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Αυτά τα ζητήματα μεταξύ των γενεών βρίσκονται στην πρώτη γραμμή της συζήτησης για τη μεταρρύθμιση της κοινωνικής ασφάλισης στις Ηνωμένες Πολιτείες.</a:t>
            </a:r>
          </a:p>
        </p:txBody>
      </p:sp>
      <p:sp>
        <p:nvSpPr>
          <p:cNvPr id="4" name="Slide Number Placeholder 3"/>
          <p:cNvSpPr>
            <a:spLocks noGrp="1"/>
          </p:cNvSpPr>
          <p:nvPr>
            <p:ph type="sldNum" sz="quarter" idx="10"/>
          </p:nvPr>
        </p:nvSpPr>
        <p:spPr/>
        <p:txBody>
          <a:bodyPr/>
          <a:lstStyle/>
          <a:p>
            <a:fld id="{A73D6722-9B4D-4E29-B226-C325925A8118}" type="slidenum">
              <a:rPr lang="en-US" smtClean="0"/>
              <a:pPr/>
              <a:t>20</a:t>
            </a:fld>
            <a:endParaRPr lang="en-US" dirty="0"/>
          </a:p>
        </p:txBody>
      </p:sp>
    </p:spTree>
    <p:extLst>
      <p:ext uri="{BB962C8B-B14F-4D97-AF65-F5344CB8AC3E}">
        <p14:creationId xmlns="" xmlns:p14="http://schemas.microsoft.com/office/powerpoint/2010/main" val="212497966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Πόσο μεγάλο αντίκτυπο έχει μια μεταβολή της ροπής για αποταμίευση στην παραγωγή μακροπρόθεσμα; Για πόσο χρονικό διάστημα και κατά πόσο επηρεάζει την ανάπτυξη η αύξηση της ροπής για αποταμίευσης Πόσο απέχουν οι Ηνωμένες Πολιτείες από το επίπεδο του κεφαλαίου του χρυσού κανόνα; Για να κατανοήσουμε καλύτερα τις απαντήσεις σε αυτές τις ερωτήσεις, ας κάνουμε τώρα πιο συγκεκριμένες υποθέσεις, ας θέσουμε κάποιες τιμές και ας δούμε το αποτέλεσμα.</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21</a:t>
            </a:fld>
            <a:endParaRPr lang="en-US" dirty="0"/>
          </a:p>
        </p:txBody>
      </p:sp>
    </p:spTree>
    <p:extLst>
      <p:ext uri="{BB962C8B-B14F-4D97-AF65-F5344CB8AC3E}">
        <p14:creationId xmlns="" xmlns:p14="http://schemas.microsoft.com/office/powerpoint/2010/main" val="212497966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Ένα υψηλότερο ποσοστό αποταμίευσης και ένα χαμηλότερο ποσοστό απόσβεσης οδηγούν και τα δύο σε υψηλότερο κεφάλαιο σταθερής κατάστασης ανά εργαζόμενο (εξίσωση </a:t>
            </a:r>
            <a:r>
              <a:rPr lang="el-GR" sz="1200" b="0" i="0" u="none" strike="noStrike" kern="1200" baseline="0" dirty="0" smtClean="0">
                <a:solidFill>
                  <a:schemeClr val="tx1"/>
                </a:solidFill>
                <a:latin typeface="+mn-lt"/>
                <a:ea typeface="+mn-ea"/>
                <a:cs typeface="+mn-cs"/>
              </a:rPr>
              <a:t>11.8) </a:t>
            </a:r>
            <a:r>
              <a:rPr lang="el-GR" sz="1200" b="0" i="0" u="none" strike="noStrike" kern="1200" baseline="0" dirty="0">
                <a:solidFill>
                  <a:schemeClr val="tx1"/>
                </a:solidFill>
                <a:latin typeface="+mn-lt"/>
                <a:ea typeface="+mn-ea"/>
                <a:cs typeface="+mn-cs"/>
              </a:rPr>
              <a:t>και υψηλότερη παραγωγή σταθερής κατάστασης ανά εργαζόμενο (εξίσωση </a:t>
            </a:r>
            <a:r>
              <a:rPr lang="el-GR" sz="1200" b="0" i="0" u="none" strike="noStrike" kern="1200" baseline="0" dirty="0" smtClean="0">
                <a:solidFill>
                  <a:schemeClr val="tx1"/>
                </a:solidFill>
                <a:latin typeface="+mn-lt"/>
                <a:ea typeface="+mn-ea"/>
                <a:cs typeface="+mn-cs"/>
              </a:rPr>
              <a:t>11.9).</a:t>
            </a:r>
            <a:endParaRPr lang="el-GR" sz="1200" b="0" i="0" u="none" strike="noStrike" kern="1200" baseline="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A73D6722-9B4D-4E29-B226-C325925A8118}" type="slidenum">
              <a:rPr lang="en-US" smtClean="0"/>
              <a:pPr/>
              <a:t>22</a:t>
            </a:fld>
            <a:endParaRPr lang="en-US" dirty="0"/>
          </a:p>
        </p:txBody>
      </p:sp>
    </p:spTree>
    <p:extLst>
      <p:ext uri="{BB962C8B-B14F-4D97-AF65-F5344CB8AC3E}">
        <p14:creationId xmlns="" xmlns:p14="http://schemas.microsoft.com/office/powerpoint/2010/main" val="212497966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Το Σχήμα 11-7 δείχνει ξεκάθαρα ότι η προσαρμογή στη νέα, υψηλότερη, μακροπρόθεσμη ισορροπία διαρκεί πολύ. Ολοκληρώνεται μόνο το 40% μετά από 10 χρόνια και το 63% ολοκληρώνεται μετά από 20 χρόνια. Με άλλα λόγια, η αύξηση του ποσοστού αποταμίευσης αυξάνει τον ρυθμό αύξησης της παραγωγής ανά εργαζόμενο για μεγάλο χρονικό διάστημα.</a:t>
            </a:r>
          </a:p>
          <a:p>
            <a:r>
              <a:rPr lang="el-GR" sz="1200" b="0" i="0" u="none" strike="noStrike" kern="1200" baseline="0" dirty="0">
                <a:solidFill>
                  <a:schemeClr val="tx1"/>
                </a:solidFill>
                <a:latin typeface="+mn-lt"/>
                <a:ea typeface="+mn-ea"/>
                <a:cs typeface="+mn-cs"/>
              </a:rPr>
              <a:t>Μεγάλη περιγραφή:</a:t>
            </a:r>
          </a:p>
          <a:p>
            <a:r>
              <a:rPr lang="el-GR" sz="1200" b="0" i="0" u="none" strike="noStrike" kern="1200" baseline="0" dirty="0">
                <a:solidFill>
                  <a:schemeClr val="tx1"/>
                </a:solidFill>
                <a:latin typeface="+mn-lt"/>
                <a:ea typeface="+mn-ea"/>
                <a:cs typeface="+mn-cs"/>
              </a:rPr>
              <a:t>Ένα διάγραμμα δείχνει τις επιπτώσεις μιας αύξησης του ποσοστού αποταμίευσης στο επίπεδο παραγωγής ανά εργαζόμενο. Ο κατακόρυφος άξονας φέρει την ένδειξη </a:t>
            </a:r>
            <a:r>
              <a:rPr lang="el-GR" sz="1200" b="0" i="0" u="none" strike="noStrike" kern="1200" baseline="0" dirty="0" smtClean="0">
                <a:solidFill>
                  <a:schemeClr val="tx1"/>
                </a:solidFill>
                <a:latin typeface="+mn-lt"/>
                <a:ea typeface="+mn-ea"/>
                <a:cs typeface="+mn-cs"/>
              </a:rPr>
              <a:t>«Παραγωγή ανά εργαζόμενο» </a:t>
            </a:r>
            <a:r>
              <a:rPr lang="el-GR" sz="1200" b="0" i="0" u="none" strike="noStrike" kern="1200" baseline="0" dirty="0">
                <a:solidFill>
                  <a:schemeClr val="tx1"/>
                </a:solidFill>
                <a:latin typeface="+mn-lt"/>
                <a:ea typeface="+mn-ea"/>
                <a:cs typeface="+mn-cs"/>
              </a:rPr>
              <a:t>και κυμαίνεται από 1 έως 2 σε προσαυξήσεις 0,25. Ο οριζόντιος άξονας φέρει την ένδειξη «Έτη» και κυμαίνεται από 0 έως 50 σε προσαυξήσεις των 10. Δείχνει μια </a:t>
            </a:r>
            <a:r>
              <a:rPr lang="el-GR" sz="1200" b="0" i="0" u="none" strike="noStrike" kern="1200" baseline="0" dirty="0" smtClean="0">
                <a:solidFill>
                  <a:schemeClr val="tx1"/>
                </a:solidFill>
                <a:latin typeface="+mn-lt"/>
                <a:ea typeface="+mn-ea"/>
                <a:cs typeface="+mn-cs"/>
              </a:rPr>
              <a:t>κοίλη καμπύλη </a:t>
            </a:r>
            <a:r>
              <a:rPr lang="el-GR" sz="1200" b="0" i="0" u="none" strike="noStrike" kern="1200" baseline="0" dirty="0">
                <a:solidFill>
                  <a:schemeClr val="tx1"/>
                </a:solidFill>
                <a:latin typeface="+mn-lt"/>
                <a:ea typeface="+mn-ea"/>
                <a:cs typeface="+mn-cs"/>
              </a:rPr>
              <a:t>με αύξουσα κλίση.</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23</a:t>
            </a:fld>
            <a:endParaRPr lang="en-US" dirty="0"/>
          </a:p>
        </p:txBody>
      </p:sp>
    </p:spTree>
    <p:extLst>
      <p:ext uri="{BB962C8B-B14F-4D97-AF65-F5344CB8AC3E}">
        <p14:creationId xmlns="" xmlns:p14="http://schemas.microsoft.com/office/powerpoint/2010/main" val="212497966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Για να επιστρέψουμε στο ερώτημα που τέθηκε στην αρχή του κεφαλαίου, θα ήταν η ανάπτυξη των ΗΠΑ σημαντικά υψηλότερη εάν το ποσοστό αποταμίευσης ήταν υψηλότερο μετά το 1950; Η απάντηση θα ήταν ναι εάν οι Ηνωμένες Πολιτείες είχαν υψηλότερο ποσοστό αποταμίευσης στο παρελθόν και εάν αυτό το ποσοστό αποταμίευσης είχε μειωθεί σημαντικά τα τελευταία 70 χρόνια. Στη συνέχεια, αυτή η πτώση του ποσοστού αποταμίευσης θα είχε οδηγήσει, με όλα τα υπόλοιπα αμετάβλητα, σε χαμηλότερη ανάπτυξη στις Ηνωμένες Πολιτείες τα τελευταία 70 χρόνια σύμφωνα με τον μηχανισμό στο Σχήμα 11-7 (με το πρόσημο ανεστραμμένο, καθώς θα βλέπαμε μείωση, όχι αύξηση, του ποσοστού αποταμίευσης). Αλλά αυτό δεν ισχύει. Το ποσοστό αποταμίευσης στις ΗΠΑ είναι χαμηλό εδώ και πολύ καιρό.</a:t>
            </a:r>
          </a:p>
          <a:p>
            <a:endParaRPr lang="el-GR" sz="1200" b="0" i="0" u="none" strike="noStrike" kern="1200" baseline="0" dirty="0">
              <a:solidFill>
                <a:schemeClr val="tx1"/>
              </a:solidFill>
              <a:latin typeface="+mn-lt"/>
              <a:ea typeface="+mn-ea"/>
              <a:cs typeface="+mn-cs"/>
            </a:endParaRPr>
          </a:p>
          <a:p>
            <a:r>
              <a:rPr lang="el-GR" sz="1200" b="0" i="0" u="none" strike="noStrike" kern="1200" baseline="0" dirty="0">
                <a:solidFill>
                  <a:schemeClr val="tx1"/>
                </a:solidFill>
                <a:latin typeface="+mn-lt"/>
                <a:ea typeface="+mn-ea"/>
                <a:cs typeface="+mn-cs"/>
              </a:rPr>
              <a:t>Μεγάλη περιγραφή:</a:t>
            </a:r>
          </a:p>
          <a:p>
            <a:r>
              <a:rPr lang="el-GR" sz="1200" b="0" i="0" u="none" strike="noStrike" kern="1200" baseline="0" dirty="0">
                <a:solidFill>
                  <a:schemeClr val="tx1"/>
                </a:solidFill>
                <a:latin typeface="+mn-lt"/>
                <a:ea typeface="+mn-ea"/>
                <a:cs typeface="+mn-cs"/>
              </a:rPr>
              <a:t>Ένα διάγραμμα δείχνει τις επιπτώσεις της αύξησης του ποσοστού αποταμίευσης στην αύξηση της παραγωγής. Ο κατακόρυφος άξονας φέρει την ένδειξη </a:t>
            </a:r>
            <a:r>
              <a:rPr lang="el-GR" sz="1200" b="0" i="0" u="none" strike="noStrike" kern="1200" baseline="0" dirty="0" smtClean="0">
                <a:solidFill>
                  <a:schemeClr val="tx1"/>
                </a:solidFill>
                <a:latin typeface="+mn-lt"/>
                <a:ea typeface="+mn-ea"/>
                <a:cs typeface="+mn-cs"/>
              </a:rPr>
              <a:t>«Ρυθμός ανάπτυξης ανά </a:t>
            </a:r>
            <a:r>
              <a:rPr lang="el-GR" sz="1200" b="0" i="0" u="none" strike="noStrike" kern="1200" baseline="0" dirty="0">
                <a:solidFill>
                  <a:schemeClr val="tx1"/>
                </a:solidFill>
                <a:latin typeface="+mn-lt"/>
                <a:ea typeface="+mn-ea"/>
                <a:cs typeface="+mn-cs"/>
              </a:rPr>
              <a:t>εργαζόμενο (ποσοστό</a:t>
            </a:r>
            <a:r>
              <a:rPr lang="el-GR" sz="1200" b="0" i="0" u="none" strike="noStrike" kern="1200" baseline="0" dirty="0" smtClean="0">
                <a:solidFill>
                  <a:schemeClr val="tx1"/>
                </a:solidFill>
                <a:latin typeface="+mn-lt"/>
                <a:ea typeface="+mn-ea"/>
                <a:cs typeface="+mn-cs"/>
              </a:rPr>
              <a:t>)» </a:t>
            </a:r>
            <a:r>
              <a:rPr lang="el-GR" sz="1200" b="0" i="0" u="none" strike="noStrike" kern="1200" baseline="0" dirty="0">
                <a:solidFill>
                  <a:schemeClr val="tx1"/>
                </a:solidFill>
                <a:latin typeface="+mn-lt"/>
                <a:ea typeface="+mn-ea"/>
                <a:cs typeface="+mn-cs"/>
              </a:rPr>
              <a:t>και κυμαίνεται από 0 έως 5 σε προσαυξήσεις του 1. Ο οριζόντιος άξονας φέρει την ένδειξη </a:t>
            </a:r>
            <a:r>
              <a:rPr lang="el-GR" sz="1200" b="0" i="0" u="none" strike="noStrike" kern="1200" baseline="0" dirty="0" smtClean="0">
                <a:solidFill>
                  <a:schemeClr val="tx1"/>
                </a:solidFill>
                <a:latin typeface="+mn-lt"/>
                <a:ea typeface="+mn-ea"/>
                <a:cs typeface="+mn-cs"/>
              </a:rPr>
              <a:t>«Έτη» </a:t>
            </a:r>
            <a:r>
              <a:rPr lang="el-GR" sz="1200" b="0" i="0" u="none" strike="noStrike" kern="1200" baseline="0" dirty="0">
                <a:solidFill>
                  <a:schemeClr val="tx1"/>
                </a:solidFill>
                <a:latin typeface="+mn-lt"/>
                <a:ea typeface="+mn-ea"/>
                <a:cs typeface="+mn-cs"/>
              </a:rPr>
              <a:t>και κυμαίνεται από 0 έως 50 σε προσαυξήσεις των 10. Εμφανίζει μια </a:t>
            </a:r>
            <a:r>
              <a:rPr lang="el-GR" sz="1200" b="0" i="0" u="none" strike="noStrike" kern="1200" baseline="0" dirty="0" smtClean="0">
                <a:solidFill>
                  <a:schemeClr val="tx1"/>
                </a:solidFill>
                <a:latin typeface="+mn-lt"/>
                <a:ea typeface="+mn-ea"/>
                <a:cs typeface="+mn-cs"/>
              </a:rPr>
              <a:t>κυρτή καμπύλη </a:t>
            </a:r>
            <a:r>
              <a:rPr lang="el-GR" sz="1200" b="0" i="0" u="none" strike="noStrike" kern="1200" baseline="0" dirty="0">
                <a:solidFill>
                  <a:schemeClr val="tx1"/>
                </a:solidFill>
                <a:latin typeface="+mn-lt"/>
                <a:ea typeface="+mn-ea"/>
                <a:cs typeface="+mn-cs"/>
              </a:rPr>
              <a:t>με φθίνουσα κλίση.</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24</a:t>
            </a:fld>
            <a:endParaRPr lang="en-US" dirty="0"/>
          </a:p>
        </p:txBody>
      </p:sp>
    </p:spTree>
    <p:extLst>
      <p:ext uri="{BB962C8B-B14F-4D97-AF65-F5344CB8AC3E}">
        <p14:creationId xmlns="" xmlns:p14="http://schemas.microsoft.com/office/powerpoint/2010/main" val="212497966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Η κατανάλωση σταθερής κατάστασης ανά εργαζόμενο είναι μεγαλύτερη όταν το s ισούται με 1/2. Με άλλα λόγια, το επίπεδο του χρυσού κανόνα του κεφαλαίου συνδέεται με ποσοστό αποταμίευσης 50%. Κάτω από αυτό το επίπεδο, οι αυξήσεις στο ποσοστό αποταμίευσης οδηγούν σε αύξηση της μακροχρόνιας κατανάλωσης ανά εργαζόμενο.</a:t>
            </a:r>
          </a:p>
        </p:txBody>
      </p:sp>
      <p:sp>
        <p:nvSpPr>
          <p:cNvPr id="4" name="Slide Number Placeholder 3"/>
          <p:cNvSpPr>
            <a:spLocks noGrp="1"/>
          </p:cNvSpPr>
          <p:nvPr>
            <p:ph type="sldNum" sz="quarter" idx="10"/>
          </p:nvPr>
        </p:nvSpPr>
        <p:spPr/>
        <p:txBody>
          <a:bodyPr/>
          <a:lstStyle/>
          <a:p>
            <a:fld id="{A73D6722-9B4D-4E29-B226-C325925A8118}" type="slidenum">
              <a:rPr lang="en-US" smtClean="0"/>
              <a:pPr/>
              <a:t>25</a:t>
            </a:fld>
            <a:endParaRPr lang="en-US" dirty="0"/>
          </a:p>
        </p:txBody>
      </p:sp>
    </p:spTree>
    <p:extLst>
      <p:ext uri="{BB962C8B-B14F-4D97-AF65-F5344CB8AC3E}">
        <p14:creationId xmlns="" xmlns:p14="http://schemas.microsoft.com/office/powerpoint/2010/main" val="212497966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Ο Πίνακας 11-1 δίνει τις τιμές σταθερής κατάστασης του κεφαλαίου ανά εργαζόμενο, της παραγωγής ανά εργαζόμενο και της κατανάλωσης ανά εργαζόμενο για διαφορετικές τιμές του ποσοστού αποταμίευσης (και για ποσοστό απόσβεσης ίσο με 10%).</a:t>
            </a:r>
          </a:p>
        </p:txBody>
      </p:sp>
      <p:sp>
        <p:nvSpPr>
          <p:cNvPr id="4" name="Slide Number Placeholder 3"/>
          <p:cNvSpPr>
            <a:spLocks noGrp="1"/>
          </p:cNvSpPr>
          <p:nvPr>
            <p:ph type="sldNum" sz="quarter" idx="10"/>
          </p:nvPr>
        </p:nvSpPr>
        <p:spPr/>
        <p:txBody>
          <a:bodyPr/>
          <a:lstStyle/>
          <a:p>
            <a:fld id="{A73D6722-9B4D-4E29-B226-C325925A8118}" type="slidenum">
              <a:rPr lang="en-US" smtClean="0"/>
              <a:pPr/>
              <a:t>26</a:t>
            </a:fld>
            <a:endParaRPr lang="en-US" dirty="0"/>
          </a:p>
        </p:txBody>
      </p:sp>
    </p:spTree>
    <p:extLst>
      <p:ext uri="{BB962C8B-B14F-4D97-AF65-F5344CB8AC3E}">
        <p14:creationId xmlns="" xmlns:p14="http://schemas.microsoft.com/office/powerpoint/2010/main" val="212497966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Οι </a:t>
            </a:r>
            <a:r>
              <a:rPr lang="el-GR" sz="1200" b="0" i="0" u="none" strike="noStrike" kern="1200" baseline="0" dirty="0" err="1">
                <a:solidFill>
                  <a:schemeClr val="tx1"/>
                </a:solidFill>
                <a:latin typeface="+mn-lt"/>
                <a:ea typeface="+mn-ea"/>
                <a:cs typeface="+mn-cs"/>
              </a:rPr>
              <a:t>Richard</a:t>
            </a:r>
            <a:r>
              <a:rPr lang="el-GR" sz="1200" b="0" i="0" u="none" strike="noStrike" kern="1200" baseline="0" dirty="0">
                <a:solidFill>
                  <a:schemeClr val="tx1"/>
                </a:solidFill>
                <a:latin typeface="+mn-lt"/>
                <a:ea typeface="+mn-ea"/>
                <a:cs typeface="+mn-cs"/>
              </a:rPr>
              <a:t> </a:t>
            </a:r>
            <a:r>
              <a:rPr lang="el-GR" sz="1200" b="0" i="0" u="none" strike="noStrike" kern="1200" baseline="0" dirty="0" err="1">
                <a:solidFill>
                  <a:schemeClr val="tx1"/>
                </a:solidFill>
                <a:latin typeface="+mn-lt"/>
                <a:ea typeface="+mn-ea"/>
                <a:cs typeface="+mn-cs"/>
              </a:rPr>
              <a:t>Thaler</a:t>
            </a:r>
            <a:r>
              <a:rPr lang="el-GR" sz="1200" b="0" i="0" u="none" strike="noStrike" kern="1200" baseline="0" dirty="0">
                <a:solidFill>
                  <a:schemeClr val="tx1"/>
                </a:solidFill>
                <a:latin typeface="+mn-lt"/>
                <a:ea typeface="+mn-ea"/>
                <a:cs typeface="+mn-cs"/>
              </a:rPr>
              <a:t> και </a:t>
            </a:r>
            <a:r>
              <a:rPr lang="el-GR" sz="1200" b="0" i="0" u="none" strike="noStrike" kern="1200" baseline="0" dirty="0" err="1">
                <a:solidFill>
                  <a:schemeClr val="tx1"/>
                </a:solidFill>
                <a:latin typeface="+mn-lt"/>
                <a:ea typeface="+mn-ea"/>
                <a:cs typeface="+mn-cs"/>
              </a:rPr>
              <a:t>Shlomo</a:t>
            </a:r>
            <a:r>
              <a:rPr lang="el-GR" sz="1200" b="0" i="0" u="none" strike="noStrike" kern="1200" baseline="0" dirty="0">
                <a:solidFill>
                  <a:schemeClr val="tx1"/>
                </a:solidFill>
                <a:latin typeface="+mn-lt"/>
                <a:ea typeface="+mn-ea"/>
                <a:cs typeface="+mn-cs"/>
              </a:rPr>
              <a:t> </a:t>
            </a:r>
            <a:r>
              <a:rPr lang="el-GR" sz="1200" b="0" i="0" u="none" strike="noStrike" kern="1200" baseline="0" dirty="0" err="1">
                <a:solidFill>
                  <a:schemeClr val="tx1"/>
                </a:solidFill>
                <a:latin typeface="+mn-lt"/>
                <a:ea typeface="+mn-ea"/>
                <a:cs typeface="+mn-cs"/>
              </a:rPr>
              <a:t>Benartzi</a:t>
            </a:r>
            <a:r>
              <a:rPr lang="el-GR" sz="1200" b="0" i="0" u="none" strike="noStrike" kern="1200" baseline="0" dirty="0">
                <a:solidFill>
                  <a:schemeClr val="tx1"/>
                </a:solidFill>
                <a:latin typeface="+mn-lt"/>
                <a:ea typeface="+mn-ea"/>
                <a:cs typeface="+mn-cs"/>
              </a:rPr>
              <a:t> σχεδίασαν μια προσέγγιση που ονομάζεται «</a:t>
            </a:r>
            <a:r>
              <a:rPr lang="el-GR" sz="1200" b="0" i="0" u="none" strike="noStrike" kern="1200" baseline="0" dirty="0" err="1">
                <a:solidFill>
                  <a:schemeClr val="tx1"/>
                </a:solidFill>
                <a:latin typeface="+mn-lt"/>
                <a:ea typeface="+mn-ea"/>
                <a:cs typeface="+mn-cs"/>
              </a:rPr>
              <a:t>Save</a:t>
            </a:r>
            <a:r>
              <a:rPr lang="el-GR" sz="1200" b="0" i="0" u="none" strike="noStrike" kern="1200" baseline="0" dirty="0">
                <a:solidFill>
                  <a:schemeClr val="tx1"/>
                </a:solidFill>
                <a:latin typeface="+mn-lt"/>
                <a:ea typeface="+mn-ea"/>
                <a:cs typeface="+mn-cs"/>
              </a:rPr>
              <a:t> </a:t>
            </a:r>
            <a:r>
              <a:rPr lang="el-GR" sz="1200" b="0" i="0" u="none" strike="noStrike" kern="1200" baseline="0" dirty="0" err="1">
                <a:solidFill>
                  <a:schemeClr val="tx1"/>
                </a:solidFill>
                <a:latin typeface="+mn-lt"/>
                <a:ea typeface="+mn-ea"/>
                <a:cs typeface="+mn-cs"/>
              </a:rPr>
              <a:t>More</a:t>
            </a:r>
            <a:r>
              <a:rPr lang="el-GR" sz="1200" b="0" i="0" u="none" strike="noStrike" kern="1200" baseline="0" dirty="0">
                <a:solidFill>
                  <a:schemeClr val="tx1"/>
                </a:solidFill>
                <a:latin typeface="+mn-lt"/>
                <a:ea typeface="+mn-ea"/>
                <a:cs typeface="+mn-cs"/>
              </a:rPr>
              <a:t> </a:t>
            </a:r>
            <a:r>
              <a:rPr lang="el-GR" sz="1200" b="0" i="0" u="none" strike="noStrike" kern="1200" baseline="0" dirty="0" err="1">
                <a:solidFill>
                  <a:schemeClr val="tx1"/>
                </a:solidFill>
                <a:latin typeface="+mn-lt"/>
                <a:ea typeface="+mn-ea"/>
                <a:cs typeface="+mn-cs"/>
              </a:rPr>
              <a:t>Tomorrow</a:t>
            </a:r>
            <a:r>
              <a:rPr lang="el-GR" sz="1200" b="0" i="0" u="none" strike="noStrike" kern="1200" baseline="0" dirty="0">
                <a:solidFill>
                  <a:schemeClr val="tx1"/>
                </a:solidFill>
                <a:latin typeface="+mn-lt"/>
                <a:ea typeface="+mn-ea"/>
                <a:cs typeface="+mn-cs"/>
              </a:rPr>
              <a:t>» με στόχο την αντιμετώπιση αυτών των δύο ζητημάτων στην ανθρώπινη συμπεριφορά. 1) οι άνθρωποι θέτουν μεγάλο βάρος στην άμεση κατανάλωση και 2) οι άνθρωποι αναβάλλουν. Στην προσέγγιση «</a:t>
            </a:r>
            <a:r>
              <a:rPr lang="el-GR" sz="1200" b="0" i="0" u="none" strike="noStrike" kern="1200" baseline="0" dirty="0" err="1">
                <a:solidFill>
                  <a:schemeClr val="tx1"/>
                </a:solidFill>
                <a:latin typeface="+mn-lt"/>
                <a:ea typeface="+mn-ea"/>
                <a:cs typeface="+mn-cs"/>
              </a:rPr>
              <a:t>Save</a:t>
            </a:r>
            <a:r>
              <a:rPr lang="el-GR" sz="1200" b="0" i="0" u="none" strike="noStrike" kern="1200" baseline="0" dirty="0">
                <a:solidFill>
                  <a:schemeClr val="tx1"/>
                </a:solidFill>
                <a:latin typeface="+mn-lt"/>
                <a:ea typeface="+mn-ea"/>
                <a:cs typeface="+mn-cs"/>
              </a:rPr>
              <a:t> </a:t>
            </a:r>
            <a:r>
              <a:rPr lang="el-GR" sz="1200" b="0" i="0" u="none" strike="noStrike" kern="1200" baseline="0" dirty="0" err="1">
                <a:solidFill>
                  <a:schemeClr val="tx1"/>
                </a:solidFill>
                <a:latin typeface="+mn-lt"/>
                <a:ea typeface="+mn-ea"/>
                <a:cs typeface="+mn-cs"/>
              </a:rPr>
              <a:t>More</a:t>
            </a:r>
            <a:r>
              <a:rPr lang="el-GR" sz="1200" b="0" i="0" u="none" strike="noStrike" kern="1200" baseline="0" dirty="0">
                <a:solidFill>
                  <a:schemeClr val="tx1"/>
                </a:solidFill>
                <a:latin typeface="+mn-lt"/>
                <a:ea typeface="+mn-ea"/>
                <a:cs typeface="+mn-cs"/>
              </a:rPr>
              <a:t> </a:t>
            </a:r>
            <a:r>
              <a:rPr lang="el-GR" sz="1200" b="0" i="0" u="none" strike="noStrike" kern="1200" baseline="0" dirty="0" err="1">
                <a:solidFill>
                  <a:schemeClr val="tx1"/>
                </a:solidFill>
                <a:latin typeface="+mn-lt"/>
                <a:ea typeface="+mn-ea"/>
                <a:cs typeface="+mn-cs"/>
              </a:rPr>
              <a:t>Tomorrow</a:t>
            </a:r>
            <a:r>
              <a:rPr lang="el-GR" sz="1200" b="0" i="0" u="none" strike="noStrike" kern="1200" baseline="0" dirty="0">
                <a:solidFill>
                  <a:schemeClr val="tx1"/>
                </a:solidFill>
                <a:latin typeface="+mn-lt"/>
                <a:ea typeface="+mn-ea"/>
                <a:cs typeface="+mn-cs"/>
              </a:rPr>
              <a:t>» ζητήθηκε από τους ανθρώπους να λάβουν αποφάσεις πολύ πριν τις εφαρμόσουν, έτσι ώστε να μην χρειάζεται να αυξήσουν την αποταμίευση και να μειώσουν την κατανάλωση σήμερα, αλλά να δεσμευτούν να το κάνουν στο μέλλον, κάτι ψυχολογικά πολύ λιγότερο επώδυνο. Δεύτερον, και ακόμη πιο σημαντικό, η επιλογή προγράμματος με αποταμίευση, αντί  προγράμματος χωρίς αποταμίευση, ήταν η προεπιλογή στην επιλογή των προγραμμάτων. Αυτό το σχέδιο έχει γνωρίσει τεράστια επιτυχία.</a:t>
            </a:r>
          </a:p>
        </p:txBody>
      </p:sp>
      <p:sp>
        <p:nvSpPr>
          <p:cNvPr id="4" name="Slide Number Placeholder 3"/>
          <p:cNvSpPr>
            <a:spLocks noGrp="1"/>
          </p:cNvSpPr>
          <p:nvPr>
            <p:ph type="sldNum" sz="quarter" idx="10"/>
          </p:nvPr>
        </p:nvSpPr>
        <p:spPr/>
        <p:txBody>
          <a:bodyPr/>
          <a:lstStyle/>
          <a:p>
            <a:fld id="{A73D6722-9B4D-4E29-B226-C325925A8118}" type="slidenum">
              <a:rPr lang="en-US" smtClean="0"/>
              <a:pPr/>
              <a:t>27</a:t>
            </a:fld>
            <a:endParaRPr lang="en-US" dirty="0"/>
          </a:p>
        </p:txBody>
      </p:sp>
    </p:spTree>
    <p:extLst>
      <p:ext uri="{BB962C8B-B14F-4D97-AF65-F5344CB8AC3E}">
        <p14:creationId xmlns="" xmlns:p14="http://schemas.microsoft.com/office/powerpoint/2010/main" val="293849367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Έχουμε επικεντρωθεί μέχρι στιγμής στο φυσικό κεφάλαιο—μηχανές, εγκαταστάσεις, κτίρια γραφείων και ούτω καθεξής. Αλλά οι οικονομίες έχουν ένα άλλο είδος κεφαλαίου: τις δεξιότητες των εργαζομένων στην οικονομία ή αυτό που οι οικονομολόγοι αποκαλούν ανθρώπινο κεφάλαιο. Μια οικονομία με πολλούς εργαζομένους υψηλής εξειδίκευσης είναι πιθανό να είναι πολύ πιο παραγωγική από μια οικονομία στην οποία οι περισσότεροι εργαζόμενοι δεν μπορούν να διαβάσουν ή να γράψουν.</a:t>
            </a:r>
          </a:p>
        </p:txBody>
      </p:sp>
      <p:sp>
        <p:nvSpPr>
          <p:cNvPr id="4" name="Slide Number Placeholder 3"/>
          <p:cNvSpPr>
            <a:spLocks noGrp="1"/>
          </p:cNvSpPr>
          <p:nvPr>
            <p:ph type="sldNum" sz="quarter" idx="10"/>
          </p:nvPr>
        </p:nvSpPr>
        <p:spPr/>
        <p:txBody>
          <a:bodyPr/>
          <a:lstStyle/>
          <a:p>
            <a:fld id="{A73D6722-9B4D-4E29-B226-C325925A8118}" type="slidenum">
              <a:rPr lang="en-US" smtClean="0"/>
              <a:pPr/>
              <a:t>28</a:t>
            </a:fld>
            <a:endParaRPr lang="en-US" dirty="0"/>
          </a:p>
        </p:txBody>
      </p:sp>
    </p:spTree>
    <p:extLst>
      <p:ext uri="{BB962C8B-B14F-4D97-AF65-F5344CB8AC3E}">
        <p14:creationId xmlns="" xmlns:p14="http://schemas.microsoft.com/office/powerpoint/2010/main" val="212497966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Τα υποδείγματα που παράγουν σταθερή ανάπτυξη ακόμη και χωρίς τεχνολογική πρόοδο ονομάζονται </a:t>
            </a:r>
            <a:r>
              <a:rPr lang="el-GR" sz="1200" b="1" i="0" u="none" strike="noStrike" kern="1200" baseline="0" dirty="0">
                <a:solidFill>
                  <a:schemeClr val="tx1"/>
                </a:solidFill>
                <a:latin typeface="+mn-lt"/>
                <a:ea typeface="+mn-ea"/>
                <a:cs typeface="+mn-cs"/>
              </a:rPr>
              <a:t>υποδείγματα ενδογενούς ανάπτυξης</a:t>
            </a:r>
            <a:r>
              <a:rPr lang="el-GR" sz="1200" b="0" i="0" u="none" strike="noStrike" kern="1200" baseline="0" dirty="0">
                <a:solidFill>
                  <a:schemeClr val="tx1"/>
                </a:solidFill>
                <a:latin typeface="+mn-lt"/>
                <a:ea typeface="+mn-ea"/>
                <a:cs typeface="+mn-cs"/>
              </a:rPr>
              <a:t> - σε αντίθεση με το υπόδειγμα που είδαμε σε προηγούμενες ενότητες αυτού του κεφαλαίου - ο ρυθμός ανάπτυξης εξαρτάται, ακόμη και μακροπρόθεσμα, από μεταβλητές όπως το ποσοστό αποταμίευσης και το ποσοστό δαπανών για την εκπαίδευση.</a:t>
            </a:r>
          </a:p>
        </p:txBody>
      </p:sp>
      <p:sp>
        <p:nvSpPr>
          <p:cNvPr id="4" name="Slide Number Placeholder 3"/>
          <p:cNvSpPr>
            <a:spLocks noGrp="1"/>
          </p:cNvSpPr>
          <p:nvPr>
            <p:ph type="sldNum" sz="quarter" idx="10"/>
          </p:nvPr>
        </p:nvSpPr>
        <p:spPr/>
        <p:txBody>
          <a:bodyPr/>
          <a:lstStyle/>
          <a:p>
            <a:fld id="{A73D6722-9B4D-4E29-B226-C325925A8118}" type="slidenum">
              <a:rPr lang="en-US" smtClean="0"/>
              <a:pPr/>
              <a:t>29</a:t>
            </a:fld>
            <a:endParaRPr lang="en-US" dirty="0"/>
          </a:p>
        </p:txBody>
      </p:sp>
    </p:spTree>
    <p:extLst>
      <p:ext uri="{BB962C8B-B14F-4D97-AF65-F5344CB8AC3E}">
        <p14:creationId xmlns="" xmlns:p14="http://schemas.microsoft.com/office/powerpoint/2010/main" val="21249796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Αυτό το κεφάλαιο εστιάζει στις επιπτώσεις του ποσοστού αποταμίευσης στο επίπεδο και τον ρυθμό αύξησης της παραγωγής.</a:t>
            </a:r>
          </a:p>
        </p:txBody>
      </p:sp>
      <p:sp>
        <p:nvSpPr>
          <p:cNvPr id="4" name="Slide Number Placeholder 3"/>
          <p:cNvSpPr>
            <a:spLocks noGrp="1"/>
          </p:cNvSpPr>
          <p:nvPr>
            <p:ph type="sldNum" sz="quarter" idx="10"/>
          </p:nvPr>
        </p:nvSpPr>
        <p:spPr/>
        <p:txBody>
          <a:bodyPr/>
          <a:lstStyle/>
          <a:p>
            <a:fld id="{A73D6722-9B4D-4E29-B226-C325925A8118}" type="slidenum">
              <a:rPr lang="en-US" smtClean="0"/>
              <a:pPr/>
              <a:t>3</a:t>
            </a:fld>
            <a:endParaRPr lang="en-US" dirty="0"/>
          </a:p>
        </p:txBody>
      </p:sp>
    </p:spTree>
    <p:extLst>
      <p:ext uri="{BB962C8B-B14F-4D97-AF65-F5344CB8AC3E}">
        <p14:creationId xmlns="" xmlns:p14="http://schemas.microsoft.com/office/powerpoint/2010/main" val="212497966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Το 1928, ο </a:t>
            </a:r>
            <a:r>
              <a:rPr lang="en-US" sz="1200" b="0" i="0" u="none" strike="noStrike" kern="1200" baseline="0" dirty="0">
                <a:solidFill>
                  <a:schemeClr val="tx1"/>
                </a:solidFill>
                <a:latin typeface="+mn-lt"/>
                <a:ea typeface="+mn-ea"/>
                <a:cs typeface="+mn-cs"/>
              </a:rPr>
              <a:t>Charles Cobb</a:t>
            </a:r>
            <a:r>
              <a:rPr lang="el-GR" sz="1200" b="0" i="0" u="none" strike="noStrike" kern="1200" baseline="0" dirty="0">
                <a:solidFill>
                  <a:schemeClr val="tx1"/>
                </a:solidFill>
                <a:latin typeface="+mn-lt"/>
                <a:ea typeface="+mn-ea"/>
                <a:cs typeface="+mn-cs"/>
              </a:rPr>
              <a:t> (μαθηματικός) και ο </a:t>
            </a:r>
            <a:r>
              <a:rPr lang="en-US" sz="1200" b="0" i="0" u="none" strike="noStrike" kern="1200" baseline="0" dirty="0">
                <a:solidFill>
                  <a:schemeClr val="tx1"/>
                </a:solidFill>
                <a:latin typeface="+mn-lt"/>
                <a:ea typeface="+mn-ea"/>
                <a:cs typeface="+mn-cs"/>
              </a:rPr>
              <a:t>Paul Douglas</a:t>
            </a:r>
            <a:r>
              <a:rPr lang="el-GR" sz="1200" b="0" i="0" u="none" strike="noStrike" kern="1200" baseline="0" dirty="0">
                <a:solidFill>
                  <a:schemeClr val="tx1"/>
                </a:solidFill>
                <a:latin typeface="+mn-lt"/>
                <a:ea typeface="+mn-ea"/>
                <a:cs typeface="+mn-cs"/>
              </a:rPr>
              <a:t> (οικονομολόγος, ο οποίος στη συνέχεια έγινε γερουσιαστής των ΗΠΑ) κατέληξαν στο συμπέρασμα ότι η συνάρτηση παραγωγής που δίνεται από την Εξίσωση 11.Α1 παρείχε μια καλή περιγραφή της σχέσης μεταξύ παραγωγής, φυσικού κεφαλαίου και εργασίας στις Ηνωμένες Πολιτείες από το 1899 έως το 1922.</a:t>
            </a:r>
          </a:p>
        </p:txBody>
      </p:sp>
      <p:sp>
        <p:nvSpPr>
          <p:cNvPr id="4" name="Slide Number Placeholder 3"/>
          <p:cNvSpPr>
            <a:spLocks noGrp="1"/>
          </p:cNvSpPr>
          <p:nvPr>
            <p:ph type="sldNum" sz="quarter" idx="10"/>
          </p:nvPr>
        </p:nvSpPr>
        <p:spPr/>
        <p:txBody>
          <a:bodyPr/>
          <a:lstStyle/>
          <a:p>
            <a:fld id="{A73D6722-9B4D-4E29-B226-C325925A8118}" type="slidenum">
              <a:rPr lang="en-US" smtClean="0"/>
              <a:pPr/>
              <a:t>30</a:t>
            </a:fld>
            <a:endParaRPr lang="en-US" dirty="0"/>
          </a:p>
        </p:txBody>
      </p:sp>
    </p:spTree>
    <p:extLst>
      <p:ext uri="{BB962C8B-B14F-4D97-AF65-F5344CB8AC3E}">
        <p14:creationId xmlns="" xmlns:p14="http://schemas.microsoft.com/office/powerpoint/2010/main" val="212497966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Ακόμη και σήμερα, η συνάρτηση παραγωγής (11.A1), γνωστή πλέον ως </a:t>
            </a:r>
            <a:r>
              <a:rPr lang="el-GR" sz="1200" b="1" i="0" u="none" strike="noStrike" kern="1200" baseline="0" dirty="0">
                <a:solidFill>
                  <a:schemeClr val="tx1"/>
                </a:solidFill>
                <a:latin typeface="+mn-lt"/>
                <a:ea typeface="+mn-ea"/>
                <a:cs typeface="+mn-cs"/>
              </a:rPr>
              <a:t>συνάρτηση παραγωγής </a:t>
            </a:r>
            <a:r>
              <a:rPr lang="el-GR" sz="1200" b="1" i="0" u="none" strike="noStrike" kern="1200" baseline="0" dirty="0" err="1">
                <a:solidFill>
                  <a:schemeClr val="tx1"/>
                </a:solidFill>
                <a:latin typeface="+mn-lt"/>
                <a:ea typeface="+mn-ea"/>
                <a:cs typeface="+mn-cs"/>
              </a:rPr>
              <a:t>Cobb-Douglas</a:t>
            </a:r>
            <a:r>
              <a:rPr lang="el-GR" sz="1200" b="0" i="0" u="none" strike="noStrike" kern="1200" baseline="0" dirty="0">
                <a:solidFill>
                  <a:schemeClr val="tx1"/>
                </a:solidFill>
                <a:latin typeface="+mn-lt"/>
                <a:ea typeface="+mn-ea"/>
                <a:cs typeface="+mn-cs"/>
              </a:rPr>
              <a:t>, εξακολουθεί να παρέχει μια καλή περιγραφή της σχέσης μεταξύ παραγωγής, κεφαλαίου και εργασίας στις Ηνωμένες Πολιτείες, και έχει γίνει ένα τυπικό εργαλείο στην εργαλειοθήκη του </a:t>
            </a:r>
            <a:r>
              <a:rPr lang="el-GR" sz="1200" b="0" i="0" u="none" strike="noStrike" kern="1200" baseline="0">
                <a:solidFill>
                  <a:schemeClr val="tx1"/>
                </a:solidFill>
                <a:latin typeface="+mn-lt"/>
                <a:ea typeface="+mn-ea"/>
                <a:cs typeface="+mn-cs"/>
              </a:rPr>
              <a:t>οικονομολόγου.</a:t>
            </a:r>
            <a:endParaRPr lang="el-GR" sz="1200" b="0" i="0" u="none" strike="noStrike" kern="1200" baseline="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A73D6722-9B4D-4E29-B226-C325925A8118}" type="slidenum">
              <a:rPr lang="en-US" smtClean="0"/>
              <a:pPr/>
              <a:t>31</a:t>
            </a:fld>
            <a:endParaRPr lang="en-US" dirty="0"/>
          </a:p>
        </p:txBody>
      </p:sp>
    </p:spTree>
    <p:extLst>
      <p:ext uri="{BB962C8B-B14F-4D97-AF65-F5344CB8AC3E}">
        <p14:creationId xmlns="" xmlns:p14="http://schemas.microsoft.com/office/powerpoint/2010/main" val="21249796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Μαζί, αυτές οι δύο σχέσεις, που παρουσιάζονται στο Σχήμα 11-1 στην επόμενη διαφάνεια, καθορίζουν την εξέλιξη της παραγωγής και του κεφαλαίου διαχρονικά</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4</a:t>
            </a:fld>
            <a:endParaRPr lang="en-US" dirty="0"/>
          </a:p>
        </p:txBody>
      </p:sp>
    </p:spTree>
    <p:extLst>
      <p:ext uri="{BB962C8B-B14F-4D97-AF65-F5344CB8AC3E}">
        <p14:creationId xmlns="" xmlns:p14="http://schemas.microsoft.com/office/powerpoint/2010/main" val="21249796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dirty="0"/>
              <a:t>Στο Σχήμα 11.1 το πράσινο βέλος αποτυπώνει την πρώτη σχέση, από το κεφάλαιο στο προϊόν. Τα μπλε και μωβ βέλη αποτυπώνουν τα δύο μέρη της δεύτερης σχέσης, από την παραγωγή στην αποταμίευση και την επένδυση και από την επένδυση στη μεταβολή </a:t>
            </a:r>
            <a:r>
              <a:rPr lang="el-GR" dirty="0" smtClean="0"/>
              <a:t>του αποθέματος </a:t>
            </a:r>
            <a:r>
              <a:rPr lang="el-GR" dirty="0"/>
              <a:t>κεφαλαίου.</a:t>
            </a:r>
          </a:p>
          <a:p>
            <a:endParaRPr lang="el-GR" dirty="0"/>
          </a:p>
          <a:p>
            <a:r>
              <a:rPr lang="el-GR" dirty="0"/>
              <a:t>Μεγάλη περιγραφή:</a:t>
            </a:r>
          </a:p>
          <a:p>
            <a:r>
              <a:rPr lang="el-GR" dirty="0"/>
              <a:t>Η εικόνα δείχνει την ποσότητα του </a:t>
            </a:r>
            <a:r>
              <a:rPr lang="el-GR" dirty="0" smtClean="0"/>
              <a:t>«κεφαλαιουχικού αποθέματος» </a:t>
            </a:r>
            <a:r>
              <a:rPr lang="el-GR" dirty="0"/>
              <a:t>που βοηθά στον προσδιορισμό της ποσότητας «</a:t>
            </a:r>
            <a:r>
              <a:rPr lang="el-GR" dirty="0" smtClean="0"/>
              <a:t>Προϊόντος/</a:t>
            </a:r>
            <a:r>
              <a:rPr lang="el-GR" dirty="0" err="1" smtClean="0"/>
              <a:t>Εισοδήματος</a:t>
            </a:r>
            <a:r>
              <a:rPr lang="el-GR" dirty="0" smtClean="0"/>
              <a:t>» </a:t>
            </a:r>
            <a:r>
              <a:rPr lang="el-GR" dirty="0"/>
              <a:t>που παράγεται. Η ποσότητα της παραγωγής βοηθά περαιτέρω στον προσδιορισμό της ποσότητας της «</a:t>
            </a:r>
            <a:r>
              <a:rPr lang="el-GR" dirty="0" smtClean="0"/>
              <a:t>Αποταμίευσης/</a:t>
            </a:r>
            <a:r>
              <a:rPr lang="el-GR" dirty="0" err="1" smtClean="0"/>
              <a:t>Επενδύσεων</a:t>
            </a:r>
            <a:r>
              <a:rPr lang="el-GR" dirty="0" smtClean="0"/>
              <a:t>», </a:t>
            </a:r>
            <a:r>
              <a:rPr lang="el-GR" dirty="0"/>
              <a:t>η οποία με τη σειρά της καθορίζει τη «Μεταβολή στο </a:t>
            </a:r>
            <a:r>
              <a:rPr lang="el-GR" dirty="0" smtClean="0"/>
              <a:t>κεφαλαιουχικό απόθεμα» </a:t>
            </a:r>
            <a:r>
              <a:rPr lang="el-GR" dirty="0"/>
              <a:t>που συσσωρεύεται διαχρονικά.</a:t>
            </a:r>
          </a:p>
        </p:txBody>
      </p:sp>
      <p:sp>
        <p:nvSpPr>
          <p:cNvPr id="4" name="Slide Number Placeholder 3"/>
          <p:cNvSpPr>
            <a:spLocks noGrp="1"/>
          </p:cNvSpPr>
          <p:nvPr>
            <p:ph type="sldNum" sz="quarter" idx="10"/>
          </p:nvPr>
        </p:nvSpPr>
        <p:spPr/>
        <p:txBody>
          <a:bodyPr/>
          <a:lstStyle/>
          <a:p>
            <a:fld id="{A73D6722-9B4D-4E29-B226-C325925A8118}" type="slidenum">
              <a:rPr lang="en-US" smtClean="0"/>
              <a:pPr/>
              <a:t>5</a:t>
            </a:fld>
            <a:endParaRPr lang="en-US" dirty="0"/>
          </a:p>
        </p:txBody>
      </p:sp>
    </p:spTree>
    <p:extLst>
      <p:ext uri="{BB962C8B-B14F-4D97-AF65-F5344CB8AC3E}">
        <p14:creationId xmlns="" xmlns:p14="http://schemas.microsoft.com/office/powerpoint/2010/main" val="21249796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Με αυτές τις δύο παραδοχές (π.χ. το N είναι σταθερό και η f δεν αλλάζει διαχρονικά), η πρώτη μας σχέση μεταξύ του προϊόντος και του κεφαλαίου ανά εργαζόμενο, από την πλευρά της παραγωγής, μπορεί να γραφτεί ως Εξίσωση 11.1 που αναφέρεται παραπάνω. Έχουμε εισαγάγει χρονικούς δείκτες για την παραγωγή και το κεφάλαιο — αλλά όχι για την εργασία, N, που υποθέτουμε ότι είναι σταθερή και επομένως δεν χρειάζεται χρονικό δείκτη.</a:t>
            </a:r>
          </a:p>
        </p:txBody>
      </p:sp>
      <p:sp>
        <p:nvSpPr>
          <p:cNvPr id="4" name="Slide Number Placeholder 3"/>
          <p:cNvSpPr>
            <a:spLocks noGrp="1"/>
          </p:cNvSpPr>
          <p:nvPr>
            <p:ph type="sldNum" sz="quarter" idx="10"/>
          </p:nvPr>
        </p:nvSpPr>
        <p:spPr/>
        <p:txBody>
          <a:bodyPr/>
          <a:lstStyle/>
          <a:p>
            <a:fld id="{A73D6722-9B4D-4E29-B226-C325925A8118}" type="slidenum">
              <a:rPr lang="en-US" smtClean="0"/>
              <a:pPr/>
              <a:t>6</a:t>
            </a:fld>
            <a:endParaRPr lang="en-US" dirty="0"/>
          </a:p>
        </p:txBody>
      </p:sp>
    </p:spTree>
    <p:extLst>
      <p:ext uri="{BB962C8B-B14F-4D97-AF65-F5344CB8AC3E}">
        <p14:creationId xmlns="" xmlns:p14="http://schemas.microsoft.com/office/powerpoint/2010/main" val="21249796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l-GR" sz="1200" b="0" i="0" u="none" strike="noStrike" kern="1200" baseline="0" dirty="0">
                <a:solidFill>
                  <a:schemeClr val="tx1"/>
                </a:solidFill>
                <a:latin typeface="+mn-lt"/>
                <a:ea typeface="+mn-ea"/>
                <a:cs typeface="+mn-cs"/>
              </a:rPr>
              <a:t>Για να εξαγάγουμε τη σχέση μεταξύ παραγωγής και επένδυσης, κάνουμε αυτές τις τρεις υποθέσεις.</a:t>
            </a:r>
            <a:r>
              <a:rPr lang="en-US" sz="1200" b="0" i="0" u="none" strike="noStrike" kern="1200" baseline="0" dirty="0">
                <a:solidFill>
                  <a:schemeClr val="tx1"/>
                </a:solidFill>
                <a:latin typeface="+mn-lt"/>
                <a:ea typeface="+mn-ea"/>
                <a:cs typeface="+mn-cs"/>
              </a:rPr>
              <a:t>.</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7</a:t>
            </a:fld>
            <a:endParaRPr lang="en-US" dirty="0"/>
          </a:p>
        </p:txBody>
      </p:sp>
    </p:spTree>
    <p:extLst>
      <p:ext uri="{BB962C8B-B14F-4D97-AF65-F5344CB8AC3E}">
        <p14:creationId xmlns="" xmlns:p14="http://schemas.microsoft.com/office/powerpoint/2010/main" val="21249796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Το δεύτερο βήμα συσχετίζει την επένδυση, η οποία είναι μια ροή (οι νέες μηχανές που παράγονται και οι νέες εγκαταστάσεις που κατασκευάζονται κατά τη διάρκεια μιας δεδομένης περιόδου), με το κεφάλαιο, το οποίο είναι ένα απόθεμα (τα υπάρχοντα μηχανήματα και εγκαταστάσεις στην οικονομία σε μια χρονική στιγμή). Η εξίσωση 11.2 μας δίνει τη δεύτερη σχέση μεταξύ παραγωγής και κεφαλαίου ανά εργαζόμενο.</a:t>
            </a:r>
          </a:p>
        </p:txBody>
      </p:sp>
      <p:sp>
        <p:nvSpPr>
          <p:cNvPr id="4" name="Slide Number Placeholder 3"/>
          <p:cNvSpPr>
            <a:spLocks noGrp="1"/>
          </p:cNvSpPr>
          <p:nvPr>
            <p:ph type="sldNum" sz="quarter" idx="10"/>
          </p:nvPr>
        </p:nvSpPr>
        <p:spPr/>
        <p:txBody>
          <a:bodyPr/>
          <a:lstStyle/>
          <a:p>
            <a:fld id="{A73D6722-9B4D-4E29-B226-C325925A8118}" type="slidenum">
              <a:rPr lang="en-US" smtClean="0"/>
              <a:pPr/>
              <a:t>8</a:t>
            </a:fld>
            <a:endParaRPr lang="en-US" dirty="0"/>
          </a:p>
        </p:txBody>
      </p:sp>
    </p:spTree>
    <p:extLst>
      <p:ext uri="{BB962C8B-B14F-4D97-AF65-F5344CB8AC3E}">
        <p14:creationId xmlns="" xmlns:p14="http://schemas.microsoft.com/office/powerpoint/2010/main" val="21249796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Μπορούμε τώρα να συνδυάσουμε τις δύο σχέσεις που προέκυψαν στην προηγούμενη ενότητα και να δούμε πώς καθορίζουν τη συμπεριφορά της παραγωγής και του κεφαλαίου στο χρόνο. Αυτή η σχέση που δίνεται στην Εξίσωση 11.3 περιγράφει τι συμβαίνει με το κεφάλαιο ανά εργαζόμενο.</a:t>
            </a:r>
          </a:p>
        </p:txBody>
      </p:sp>
      <p:sp>
        <p:nvSpPr>
          <p:cNvPr id="4" name="Slide Number Placeholder 3"/>
          <p:cNvSpPr>
            <a:spLocks noGrp="1"/>
          </p:cNvSpPr>
          <p:nvPr>
            <p:ph type="sldNum" sz="quarter" idx="10"/>
          </p:nvPr>
        </p:nvSpPr>
        <p:spPr/>
        <p:txBody>
          <a:bodyPr/>
          <a:lstStyle/>
          <a:p>
            <a:fld id="{A73D6722-9B4D-4E29-B226-C325925A8118}" type="slidenum">
              <a:rPr lang="en-US" smtClean="0"/>
              <a:pPr/>
              <a:t>9</a:t>
            </a:fld>
            <a:endParaRPr lang="en-US" dirty="0"/>
          </a:p>
        </p:txBody>
      </p:sp>
    </p:spTree>
    <p:extLst>
      <p:ext uri="{BB962C8B-B14F-4D97-AF65-F5344CB8AC3E}">
        <p14:creationId xmlns="" xmlns:p14="http://schemas.microsoft.com/office/powerpoint/2010/main" val="212497966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bwMode="white">
          <a:xfrm>
            <a:off x="0" y="0"/>
            <a:ext cx="9144000" cy="3886200"/>
          </a:xfrm>
          <a:prstGeom prst="rect">
            <a:avLst/>
          </a:prstGeom>
          <a:solidFill>
            <a:srgbClr val="007FA3"/>
          </a:solidFill>
          <a:ln>
            <a:solidFill>
              <a:srgbClr val="007FA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685800" y="762000"/>
            <a:ext cx="7772400" cy="2838451"/>
          </a:xfrm>
        </p:spPr>
        <p:txBody>
          <a:bodyPr anchor="b">
            <a:noAutofit/>
          </a:bodyPr>
          <a:lstStyle>
            <a:lvl1pPr algn="l">
              <a:defRPr sz="3600">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674687" y="3962400"/>
            <a:ext cx="7794626" cy="1752600"/>
          </a:xfrm>
        </p:spPr>
        <p:txBody>
          <a:bodyPr>
            <a:noAutofit/>
          </a:bodyPr>
          <a:lstStyle>
            <a:lvl1pPr marL="0" indent="0" algn="l">
              <a:spcBef>
                <a:spcPts val="0"/>
              </a:spcBef>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12"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5/22/2022</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
        <p:nvSpPr>
          <p:cNvPr id="9" name="TextBox 8"/>
          <p:cNvSpPr txBox="1"/>
          <p:nvPr userDrawn="1"/>
        </p:nvSpPr>
        <p:spPr>
          <a:xfrm>
            <a:off x="1533525" y="6374626"/>
            <a:ext cx="7162800" cy="276999"/>
          </a:xfrm>
          <a:prstGeom prst="rect">
            <a:avLst/>
          </a:prstGeom>
          <a:noFill/>
        </p:spPr>
        <p:txBody>
          <a:bodyPr wrap="square" rtlCol="0">
            <a:spAutoFit/>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altLang="en-US" sz="1200" dirty="0">
                <a:latin typeface="Verdana" panose="020B0604030504040204" pitchFamily="34" charset="0"/>
              </a:rPr>
              <a:t>Copyright © 2020 by Pearson Education, Inc. All Rights Reserved</a:t>
            </a:r>
          </a:p>
        </p:txBody>
      </p:sp>
      <p:pic>
        <p:nvPicPr>
          <p:cNvPr id="11" name="Picture 10" descr="Pearson Logo"/>
          <p:cNvPicPr>
            <a:picLocks noChangeAspect="1"/>
          </p:cNvPicPr>
          <p:nvPr userDrawn="1"/>
        </p:nvPicPr>
        <p:blipFill>
          <a:blip r:embed="rId2" cstate="print">
            <a:extLst>
              <a:ext uri="{28A0092B-C50C-407E-A947-70E740481C1C}">
                <a14:useLocalDpi xmlns="" xmlns:a14="http://schemas.microsoft.com/office/drawing/2010/main" val="0"/>
              </a:ext>
            </a:extLst>
          </a:blip>
          <a:stretch>
            <a:fillRect/>
          </a:stretch>
        </p:blipFill>
        <p:spPr>
          <a:xfrm>
            <a:off x="457200" y="6376789"/>
            <a:ext cx="918000" cy="279915"/>
          </a:xfrm>
          <a:prstGeom prst="rect">
            <a:avLst/>
          </a:prstGeom>
        </p:spPr>
      </p:pic>
    </p:spTree>
    <p:extLst>
      <p:ext uri="{BB962C8B-B14F-4D97-AF65-F5344CB8AC3E}">
        <p14:creationId xmlns="" xmlns:p14="http://schemas.microsoft.com/office/powerpoint/2010/main" val="8879806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_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457200" y="1600201"/>
            <a:ext cx="8229600" cy="8382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3"/>
          </p:nvPr>
        </p:nvSpPr>
        <p:spPr>
          <a:xfrm>
            <a:off x="447675" y="3048000"/>
            <a:ext cx="8229600" cy="6096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5/22/2022</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
        <p:nvSpPr>
          <p:cNvPr id="5" name="Content Placeholder 4"/>
          <p:cNvSpPr>
            <a:spLocks noGrp="1"/>
          </p:cNvSpPr>
          <p:nvPr>
            <p:ph sz="quarter" idx="14"/>
          </p:nvPr>
        </p:nvSpPr>
        <p:spPr>
          <a:xfrm>
            <a:off x="457200" y="4495800"/>
            <a:ext cx="8153400" cy="685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Tree>
    <p:extLst>
      <p:ext uri="{BB962C8B-B14F-4D97-AF65-F5344CB8AC3E}">
        <p14:creationId xmlns="" xmlns:p14="http://schemas.microsoft.com/office/powerpoint/2010/main" val="20580261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5_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457200" y="1600201"/>
            <a:ext cx="8229600" cy="8382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3"/>
          </p:nvPr>
        </p:nvSpPr>
        <p:spPr>
          <a:xfrm>
            <a:off x="447675" y="2771775"/>
            <a:ext cx="8229600" cy="6096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5/22/2022</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
        <p:nvSpPr>
          <p:cNvPr id="5" name="Content Placeholder 4"/>
          <p:cNvSpPr>
            <a:spLocks noGrp="1"/>
          </p:cNvSpPr>
          <p:nvPr>
            <p:ph sz="quarter" idx="14"/>
          </p:nvPr>
        </p:nvSpPr>
        <p:spPr>
          <a:xfrm>
            <a:off x="457200" y="3686175"/>
            <a:ext cx="8153400" cy="685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
        <p:nvSpPr>
          <p:cNvPr id="9" name="Content Placeholder 8"/>
          <p:cNvSpPr>
            <a:spLocks noGrp="1"/>
          </p:cNvSpPr>
          <p:nvPr>
            <p:ph sz="quarter" idx="15"/>
          </p:nvPr>
        </p:nvSpPr>
        <p:spPr>
          <a:xfrm>
            <a:off x="457200" y="5029200"/>
            <a:ext cx="8153400" cy="76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Tree>
    <p:extLst>
      <p:ext uri="{BB962C8B-B14F-4D97-AF65-F5344CB8AC3E}">
        <p14:creationId xmlns="" xmlns:p14="http://schemas.microsoft.com/office/powerpoint/2010/main" val="18363517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_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457200" y="16002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3"/>
          </p:nvPr>
        </p:nvSpPr>
        <p:spPr>
          <a:xfrm>
            <a:off x="457200" y="39624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5/22/2022</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
        <p:nvSpPr>
          <p:cNvPr id="9" name="Content Placeholder 2"/>
          <p:cNvSpPr>
            <a:spLocks noGrp="1"/>
          </p:cNvSpPr>
          <p:nvPr>
            <p:ph idx="14"/>
          </p:nvPr>
        </p:nvSpPr>
        <p:spPr>
          <a:xfrm>
            <a:off x="609600" y="41148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 xmlns:p14="http://schemas.microsoft.com/office/powerpoint/2010/main" val="31837902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1447800"/>
            <a:ext cx="7772400" cy="2152651"/>
          </a:xfrm>
        </p:spPr>
        <p:txBody>
          <a:bodyPr anchor="b">
            <a:noAutofit/>
          </a:bodyPr>
          <a:lstStyle>
            <a:lvl1pPr algn="l">
              <a:defRPr sz="3400" b="1" cap="none" baseline="0">
                <a:solidFill>
                  <a:srgbClr val="007FA3"/>
                </a:solidFill>
              </a:defRPr>
            </a:lvl1pPr>
          </a:lstStyle>
          <a:p>
            <a:r>
              <a:rPr lang="en-US" dirty="0"/>
              <a:t>Click to edit Master title style</a:t>
            </a:r>
          </a:p>
        </p:txBody>
      </p:sp>
      <p:sp>
        <p:nvSpPr>
          <p:cNvPr id="3" name="Text Placeholder 2"/>
          <p:cNvSpPr>
            <a:spLocks noGrp="1"/>
          </p:cNvSpPr>
          <p:nvPr>
            <p:ph type="body" idx="1"/>
          </p:nvPr>
        </p:nvSpPr>
        <p:spPr>
          <a:xfrm>
            <a:off x="674687" y="3962400"/>
            <a:ext cx="7794627" cy="1752600"/>
          </a:xfrm>
        </p:spPr>
        <p:txBody>
          <a:bodyPr anchor="t">
            <a:noAutofit/>
          </a:bodyPr>
          <a:lstStyle>
            <a:lvl1pPr marL="0" indent="0">
              <a:spcBef>
                <a:spcPts val="0"/>
              </a:spcBef>
              <a:buNone/>
              <a:defRPr sz="1600">
                <a:solidFill>
                  <a:srgbClr val="007FA3"/>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9"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5/22/2022</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 xmlns:p14="http://schemas.microsoft.com/office/powerpoint/2010/main" val="37547041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Click to edit Master title style</a:t>
            </a:r>
          </a:p>
        </p:txBody>
      </p:sp>
      <p:sp>
        <p:nvSpPr>
          <p:cNvPr id="9" name="Footer Placeholder 3"/>
          <p:cNvSpPr>
            <a:spLocks noGrp="1"/>
          </p:cNvSpPr>
          <p:nvPr>
            <p:ph type="ftr" sz="quarter" idx="11"/>
          </p:nvPr>
        </p:nvSpPr>
        <p:spPr>
          <a:xfrm>
            <a:off x="93969" y="6172200"/>
            <a:ext cx="8595360" cy="235463"/>
          </a:xfrm>
        </p:spPr>
        <p:txBody>
          <a:bodyPr/>
          <a:lstStyle/>
          <a:p>
            <a:endParaRPr lang="en-US" dirty="0"/>
          </a:p>
        </p:txBody>
      </p:sp>
      <p:sp>
        <p:nvSpPr>
          <p:cNvPr id="3" name="Date Placeholder 2"/>
          <p:cNvSpPr>
            <a:spLocks noGrp="1"/>
          </p:cNvSpPr>
          <p:nvPr>
            <p:ph type="dt" sz="half" idx="10"/>
          </p:nvPr>
        </p:nvSpPr>
        <p:spPr/>
        <p:txBody>
          <a:bodyPr/>
          <a:lstStyle/>
          <a:p>
            <a:fld id="{A9DF6EFB-3F44-496C-A842-1E0B3D3B975A}" type="datetimeFigureOut">
              <a:rPr lang="en-US" smtClean="0"/>
              <a:pPr/>
              <a:t>5/22/2022</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 xmlns:p14="http://schemas.microsoft.com/office/powerpoint/2010/main" val="185512659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8" name="Footer Placeholder 2"/>
          <p:cNvSpPr>
            <a:spLocks noGrp="1"/>
          </p:cNvSpPr>
          <p:nvPr>
            <p:ph type="ftr" sz="quarter" idx="11"/>
          </p:nvPr>
        </p:nvSpPr>
        <p:spPr>
          <a:xfrm>
            <a:off x="93969" y="6172200"/>
            <a:ext cx="8595360" cy="235463"/>
          </a:xfrm>
        </p:spPr>
        <p:txBody>
          <a:bodyPr/>
          <a:lstStyle/>
          <a:p>
            <a:endParaRPr lang="en-US" dirty="0"/>
          </a:p>
        </p:txBody>
      </p:sp>
      <p:sp>
        <p:nvSpPr>
          <p:cNvPr id="2" name="Date Placeholder 1"/>
          <p:cNvSpPr>
            <a:spLocks noGrp="1"/>
          </p:cNvSpPr>
          <p:nvPr>
            <p:ph type="dt" sz="half" idx="10"/>
          </p:nvPr>
        </p:nvSpPr>
        <p:spPr/>
        <p:txBody>
          <a:bodyPr/>
          <a:lstStyle>
            <a:lvl1pPr>
              <a:defRPr>
                <a:solidFill>
                  <a:schemeClr val="tx1"/>
                </a:solidFill>
              </a:defRPr>
            </a:lvl1pPr>
          </a:lstStyle>
          <a:p>
            <a:fld id="{A9DF6EFB-3F44-496C-A842-1E0B3D3B975A}" type="datetimeFigureOut">
              <a:rPr lang="en-US" smtClean="0"/>
              <a:pPr/>
              <a:t>5/22/2022</a:t>
            </a:fld>
            <a:endParaRPr lang="en-US" dirty="0"/>
          </a:p>
        </p:txBody>
      </p:sp>
      <p:sp>
        <p:nvSpPr>
          <p:cNvPr id="4" name="Slide Number Placeholder 3"/>
          <p:cNvSpPr>
            <a:spLocks noGrp="1"/>
          </p:cNvSpPr>
          <p:nvPr>
            <p:ph type="sldNum" sz="quarter" idx="12"/>
          </p:nvPr>
        </p:nvSpPr>
        <p:spPr/>
        <p:txBody>
          <a:bodyPr/>
          <a:lstStyle>
            <a:lvl1pPr>
              <a:defRPr>
                <a:solidFill>
                  <a:schemeClr val="tx1"/>
                </a:solidFill>
              </a:defRPr>
            </a:lvl1pPr>
          </a:lstStyle>
          <a:p>
            <a:fld id="{200B2350-5261-4F5C-9DF5-EF0D264FC8D2}" type="slidenum">
              <a:rPr lang="en-US" smtClean="0"/>
              <a:pPr/>
              <a:t>‹#›</a:t>
            </a:fld>
            <a:endParaRPr lang="en-US" dirty="0"/>
          </a:p>
        </p:txBody>
      </p:sp>
      <p:sp>
        <p:nvSpPr>
          <p:cNvPr id="7" name="TextBox 6"/>
          <p:cNvSpPr txBox="1"/>
          <p:nvPr userDrawn="1"/>
        </p:nvSpPr>
        <p:spPr>
          <a:xfrm>
            <a:off x="1533525" y="6374626"/>
            <a:ext cx="7162800" cy="276999"/>
          </a:xfrm>
          <a:prstGeom prst="rect">
            <a:avLst/>
          </a:prstGeom>
          <a:noFill/>
        </p:spPr>
        <p:txBody>
          <a:bodyPr wrap="square" rtlCol="0">
            <a:spAutoFit/>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altLang="en-US" sz="1200" dirty="0">
                <a:latin typeface="Verdana" panose="020B0604030504040204" pitchFamily="34" charset="0"/>
              </a:rPr>
              <a:t>Copyright © 2020 by Pearson Education, Inc. All Rights Reserved</a:t>
            </a:r>
          </a:p>
        </p:txBody>
      </p:sp>
      <p:pic>
        <p:nvPicPr>
          <p:cNvPr id="11" name="Picture 10" descr="Pearson Logo"/>
          <p:cNvPicPr>
            <a:picLocks noChangeAspect="1"/>
          </p:cNvPicPr>
          <p:nvPr userDrawn="1"/>
        </p:nvPicPr>
        <p:blipFill>
          <a:blip r:embed="rId2" cstate="print">
            <a:extLst>
              <a:ext uri="{28A0092B-C50C-407E-A947-70E740481C1C}">
                <a14:useLocalDpi xmlns="" xmlns:a14="http://schemas.microsoft.com/office/drawing/2010/main" val="0"/>
              </a:ext>
            </a:extLst>
          </a:blip>
          <a:stretch>
            <a:fillRect/>
          </a:stretch>
        </p:blipFill>
        <p:spPr>
          <a:xfrm>
            <a:off x="457200" y="6376789"/>
            <a:ext cx="918000" cy="279915"/>
          </a:xfrm>
          <a:prstGeom prst="rect">
            <a:avLst/>
          </a:prstGeom>
        </p:spPr>
      </p:pic>
    </p:spTree>
    <p:extLst>
      <p:ext uri="{BB962C8B-B14F-4D97-AF65-F5344CB8AC3E}">
        <p14:creationId xmlns="" xmlns:p14="http://schemas.microsoft.com/office/powerpoint/2010/main" val="371113668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userDrawn="1">
  <p:cSld name="3_Chapter Opener">
    <p:spTree>
      <p:nvGrpSpPr>
        <p:cNvPr id="1" name=""/>
        <p:cNvGrpSpPr/>
        <p:nvPr/>
      </p:nvGrpSpPr>
      <p:grpSpPr>
        <a:xfrm>
          <a:off x="0" y="0"/>
          <a:ext cx="0" cy="0"/>
          <a:chOff x="0" y="0"/>
          <a:chExt cx="0" cy="0"/>
        </a:xfrm>
      </p:grpSpPr>
      <p:sp>
        <p:nvSpPr>
          <p:cNvPr id="11" name="Title 10"/>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Text Placeholder 6"/>
          <p:cNvSpPr>
            <a:spLocks noGrp="1"/>
          </p:cNvSpPr>
          <p:nvPr>
            <p:ph type="body" sz="quarter" idx="13" hasCustomPrompt="1"/>
          </p:nvPr>
        </p:nvSpPr>
        <p:spPr>
          <a:xfrm>
            <a:off x="457200" y="816430"/>
            <a:ext cx="8229600" cy="478970"/>
          </a:xfrm>
        </p:spPr>
        <p:txBody>
          <a:bodyPr>
            <a:noAutofit/>
          </a:bodyPr>
          <a:lstStyle>
            <a:lvl1pPr marL="0" indent="0">
              <a:spcBef>
                <a:spcPts val="0"/>
              </a:spcBef>
              <a:buNone/>
              <a:defRPr sz="20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Add edition here</a:t>
            </a:r>
          </a:p>
        </p:txBody>
      </p:sp>
      <p:sp>
        <p:nvSpPr>
          <p:cNvPr id="9" name="Text Placeholder 8"/>
          <p:cNvSpPr>
            <a:spLocks noGrp="1"/>
          </p:cNvSpPr>
          <p:nvPr>
            <p:ph type="body" sz="quarter" idx="14" hasCustomPrompt="1"/>
          </p:nvPr>
        </p:nvSpPr>
        <p:spPr>
          <a:xfrm>
            <a:off x="5029200" y="1600201"/>
            <a:ext cx="3657600" cy="1600199"/>
          </a:xfrm>
        </p:spPr>
        <p:txBody>
          <a:bodyPr anchor="b">
            <a:noAutofit/>
          </a:bodyPr>
          <a:lstStyle>
            <a:lvl1pPr marL="0" indent="0">
              <a:spcBef>
                <a:spcPts val="0"/>
              </a:spcBef>
              <a:buNone/>
              <a:defRPr sz="3000" baseline="0"/>
            </a:lvl1pPr>
            <a:lvl2pPr marL="0" indent="0">
              <a:spcBef>
                <a:spcPts val="0"/>
              </a:spcBef>
              <a:buNone/>
              <a:defRPr sz="4400"/>
            </a:lvl2pPr>
            <a:lvl3pPr marL="0" indent="0">
              <a:spcBef>
                <a:spcPts val="0"/>
              </a:spcBef>
              <a:buNone/>
              <a:defRPr sz="4400"/>
            </a:lvl3pPr>
            <a:lvl4pPr marL="0" indent="0">
              <a:spcBef>
                <a:spcPts val="0"/>
              </a:spcBef>
              <a:buNone/>
              <a:defRPr sz="4400"/>
            </a:lvl4pPr>
            <a:lvl5pPr marL="0" indent="0">
              <a:spcBef>
                <a:spcPts val="0"/>
              </a:spcBef>
              <a:buNone/>
              <a:defRPr sz="4400"/>
            </a:lvl5pPr>
            <a:lvl6pPr marL="0" indent="0">
              <a:spcBef>
                <a:spcPts val="0"/>
              </a:spcBef>
              <a:buNone/>
              <a:defRPr sz="4400"/>
            </a:lvl6pPr>
            <a:lvl7pPr marL="0" indent="0">
              <a:spcBef>
                <a:spcPts val="0"/>
              </a:spcBef>
              <a:buNone/>
              <a:defRPr sz="4400"/>
            </a:lvl7pPr>
            <a:lvl8pPr marL="0" indent="0">
              <a:spcBef>
                <a:spcPts val="0"/>
              </a:spcBef>
              <a:buNone/>
              <a:defRPr sz="4400"/>
            </a:lvl8pPr>
            <a:lvl9pPr marL="0" indent="0">
              <a:spcBef>
                <a:spcPts val="0"/>
              </a:spcBef>
              <a:buNone/>
              <a:defRPr sz="4400"/>
            </a:lvl9pPr>
          </a:lstStyle>
          <a:p>
            <a:pPr lvl="0"/>
            <a:r>
              <a:rPr lang="en-US" dirty="0"/>
              <a:t>Chapter ##</a:t>
            </a:r>
          </a:p>
        </p:txBody>
      </p:sp>
      <p:sp>
        <p:nvSpPr>
          <p:cNvPr id="10" name="Text Placeholder 8"/>
          <p:cNvSpPr>
            <a:spLocks noGrp="1"/>
          </p:cNvSpPr>
          <p:nvPr>
            <p:ph type="body" sz="quarter" idx="15" hasCustomPrompt="1"/>
          </p:nvPr>
        </p:nvSpPr>
        <p:spPr>
          <a:xfrm>
            <a:off x="5029200" y="3200400"/>
            <a:ext cx="3657600" cy="2925763"/>
          </a:xfrm>
        </p:spPr>
        <p:txBody>
          <a:bodyPr>
            <a:noAutofit/>
          </a:bodyPr>
          <a:lstStyle>
            <a:lvl1pPr marL="0" indent="0">
              <a:spcBef>
                <a:spcPts val="0"/>
              </a:spcBef>
              <a:buNone/>
              <a:defRPr sz="2200"/>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dirty="0"/>
              <a:t>Chapter title</a:t>
            </a:r>
          </a:p>
        </p:txBody>
      </p:sp>
      <p:sp>
        <p:nvSpPr>
          <p:cNvPr id="16" name="Footer Placeholder 2"/>
          <p:cNvSpPr>
            <a:spLocks noGrp="1"/>
          </p:cNvSpPr>
          <p:nvPr>
            <p:ph type="ftr" sz="quarter" idx="10"/>
          </p:nvPr>
        </p:nvSpPr>
        <p:spPr>
          <a:xfrm>
            <a:off x="93969" y="6165337"/>
            <a:ext cx="8595360" cy="235463"/>
          </a:xfrm>
        </p:spPr>
        <p:txBody>
          <a:bodyPr/>
          <a:lstStyle/>
          <a:p>
            <a:endParaRPr lang="en-US" dirty="0">
              <a:solidFill>
                <a:prstClr val="black"/>
              </a:solidFill>
            </a:endParaRPr>
          </a:p>
        </p:txBody>
      </p:sp>
      <p:sp>
        <p:nvSpPr>
          <p:cNvPr id="4" name="Date Placeholder 3"/>
          <p:cNvSpPr>
            <a:spLocks noGrp="1"/>
          </p:cNvSpPr>
          <p:nvPr>
            <p:ph type="dt" sz="half" idx="11"/>
          </p:nvPr>
        </p:nvSpPr>
        <p:spPr/>
        <p:txBody>
          <a:bodyPr/>
          <a:lstStyle/>
          <a:p>
            <a:fld id="{A9DF6EFB-3F44-496C-A842-1E0B3D3B975A}" type="datetimeFigureOut">
              <a:rPr lang="en-US" smtClean="0">
                <a:solidFill>
                  <a:prstClr val="white"/>
                </a:solidFill>
              </a:rPr>
              <a:pPr/>
              <a:t>5/22/2022</a:t>
            </a:fld>
            <a:endParaRPr lang="en-US" dirty="0">
              <a:solidFill>
                <a:prstClr val="white"/>
              </a:solidFill>
            </a:endParaRPr>
          </a:p>
        </p:txBody>
      </p:sp>
      <p:sp>
        <p:nvSpPr>
          <p:cNvPr id="5" name="Slide Number Placeholder 4"/>
          <p:cNvSpPr>
            <a:spLocks noGrp="1"/>
          </p:cNvSpPr>
          <p:nvPr>
            <p:ph type="sldNum" sz="quarter" idx="12"/>
          </p:nvPr>
        </p:nvSpPr>
        <p:spPr/>
        <p:txBody>
          <a:bodyPr/>
          <a:lstStyle/>
          <a:p>
            <a:fld id="{200B2350-5261-4F5C-9DF5-EF0D264FC8D2}" type="slidenum">
              <a:rPr lang="en-US" smtClean="0">
                <a:solidFill>
                  <a:prstClr val="white"/>
                </a:solidFill>
              </a:rPr>
              <a:pPr/>
              <a:t>‹#›</a:t>
            </a:fld>
            <a:endParaRPr lang="en-US" dirty="0">
              <a:solidFill>
                <a:prstClr val="white"/>
              </a:solidFill>
            </a:endParaRPr>
          </a:p>
        </p:txBody>
      </p:sp>
      <p:pic>
        <p:nvPicPr>
          <p:cNvPr id="12" name="Picture 11" descr="Pearson Logo"/>
          <p:cNvPicPr>
            <a:picLocks noChangeAspect="1"/>
          </p:cNvPicPr>
          <p:nvPr userDrawn="1"/>
        </p:nvPicPr>
        <p:blipFill>
          <a:blip r:embed="rId2" cstate="print">
            <a:extLst>
              <a:ext uri="{28A0092B-C50C-407E-A947-70E740481C1C}">
                <a14:useLocalDpi xmlns="" xmlns:a14="http://schemas.microsoft.com/office/drawing/2010/main" val="0"/>
              </a:ext>
            </a:extLst>
          </a:blip>
          <a:stretch>
            <a:fillRect/>
          </a:stretch>
        </p:blipFill>
        <p:spPr>
          <a:xfrm>
            <a:off x="457200" y="6376789"/>
            <a:ext cx="918000" cy="279915"/>
          </a:xfrm>
          <a:prstGeom prst="rect">
            <a:avLst/>
          </a:prstGeom>
        </p:spPr>
      </p:pic>
      <p:sp>
        <p:nvSpPr>
          <p:cNvPr id="14" name="Content Placeholder 16"/>
          <p:cNvSpPr>
            <a:spLocks noGrp="1"/>
          </p:cNvSpPr>
          <p:nvPr>
            <p:ph sz="quarter" idx="19" hasCustomPrompt="1"/>
          </p:nvPr>
        </p:nvSpPr>
        <p:spPr>
          <a:xfrm>
            <a:off x="2906049" y="6416475"/>
            <a:ext cx="5943600" cy="184666"/>
          </a:xfrm>
          <a:prstGeom prst="rect">
            <a:avLst/>
          </a:prstGeom>
        </p:spPr>
        <p:txBody>
          <a:bodyPr wrap="square" lIns="0" tIns="0" rIns="0" bIns="0">
            <a:spAutoFit/>
          </a:bodyPr>
          <a:lstStyle>
            <a:lvl1pPr marL="0" indent="0" eaLnBrk="1" fontAlgn="auto" hangingPunct="1">
              <a:spcBef>
                <a:spcPts val="0"/>
              </a:spcBef>
              <a:spcAft>
                <a:spcPts val="0"/>
              </a:spcAft>
              <a:buNone/>
              <a:defRPr sz="1200">
                <a:latin typeface="Verdana" panose="020B0604030504040204" pitchFamily="34" charset="0"/>
                <a:ea typeface="Verdana" panose="020B0604030504040204" pitchFamily="34" charset="0"/>
                <a:cs typeface="Verdana" panose="020B0604030504040204" pitchFamily="34" charset="0"/>
              </a:defRPr>
            </a:lvl1pPr>
            <a:lvl2pPr marL="457200" indent="0">
              <a:buNone/>
              <a:defRPr sz="1200">
                <a:latin typeface="Verdana" panose="020B0604030504040204" pitchFamily="34" charset="0"/>
                <a:ea typeface="Verdana" panose="020B0604030504040204" pitchFamily="34" charset="0"/>
                <a:cs typeface="Verdana" panose="020B0604030504040204" pitchFamily="34" charset="0"/>
              </a:defRPr>
            </a:lvl2pPr>
            <a:lvl3pPr marL="914400" indent="0">
              <a:buNone/>
              <a:defRPr sz="1200">
                <a:latin typeface="Verdana" panose="020B0604030504040204" pitchFamily="34" charset="0"/>
                <a:ea typeface="Verdana" panose="020B0604030504040204" pitchFamily="34" charset="0"/>
                <a:cs typeface="Verdana" panose="020B0604030504040204" pitchFamily="34" charset="0"/>
              </a:defRPr>
            </a:lvl3pPr>
            <a:lvl4pPr marL="1371600" indent="0">
              <a:buNone/>
              <a:defRPr sz="1200">
                <a:latin typeface="Verdana" panose="020B0604030504040204" pitchFamily="34" charset="0"/>
                <a:ea typeface="Verdana" panose="020B0604030504040204" pitchFamily="34" charset="0"/>
                <a:cs typeface="Verdana" panose="020B0604030504040204" pitchFamily="34" charset="0"/>
              </a:defRPr>
            </a:lvl4pPr>
            <a:lvl5pPr marL="1828800" indent="0">
              <a:buNone/>
              <a:defRPr sz="1200">
                <a:latin typeface="Verdana" panose="020B0604030504040204" pitchFamily="34" charset="0"/>
                <a:ea typeface="Verdana" panose="020B0604030504040204" pitchFamily="34" charset="0"/>
                <a:cs typeface="Verdana" panose="020B0604030504040204" pitchFamily="34" charset="0"/>
              </a:defRPr>
            </a:lvl5pPr>
          </a:lstStyle>
          <a:p>
            <a:pPr eaLnBrk="1" fontAlgn="auto" hangingPunct="1">
              <a:spcBef>
                <a:spcPts val="0"/>
              </a:spcBef>
              <a:spcAft>
                <a:spcPts val="0"/>
              </a:spcAft>
              <a:defRPr/>
            </a:pPr>
            <a:r>
              <a:rPr lang="en-US" altLang="en-US" sz="1200" dirty="0">
                <a:latin typeface="Verdana" panose="020B0604030504040204" pitchFamily="34" charset="0"/>
                <a:ea typeface="Verdana" panose="020B0604030504040204" pitchFamily="34" charset="0"/>
                <a:cs typeface="Verdana" panose="020B0604030504040204" pitchFamily="34" charset="0"/>
              </a:rPr>
              <a:t>Copyright © </a:t>
            </a:r>
            <a:r>
              <a:rPr lang="en-IN" sz="1200" dirty="0">
                <a:latin typeface="Verdana" panose="020B0604030504040204" pitchFamily="34" charset="0"/>
                <a:ea typeface="Verdana" panose="020B0604030504040204" pitchFamily="34" charset="0"/>
                <a:cs typeface="Verdana" panose="020B0604030504040204" pitchFamily="34" charset="0"/>
              </a:rPr>
              <a:t>2021, 2017, 2013</a:t>
            </a:r>
            <a:r>
              <a:rPr lang="en-US" altLang="en-US" sz="1200" dirty="0">
                <a:latin typeface="Verdana" panose="020B0604030504040204" pitchFamily="34" charset="0"/>
                <a:ea typeface="Verdana" panose="020B0604030504040204" pitchFamily="34" charset="0"/>
                <a:cs typeface="Verdana" panose="020B0604030504040204" pitchFamily="34" charset="0"/>
              </a:rPr>
              <a:t> Pearson Education, Inc. All Rights Reserved</a:t>
            </a:r>
          </a:p>
        </p:txBody>
      </p:sp>
      <p:sp>
        <p:nvSpPr>
          <p:cNvPr id="3" name="Picture Placeholder 2"/>
          <p:cNvSpPr>
            <a:spLocks noGrp="1"/>
          </p:cNvSpPr>
          <p:nvPr>
            <p:ph type="pic" sz="quarter" idx="20"/>
          </p:nvPr>
        </p:nvSpPr>
        <p:spPr>
          <a:xfrm>
            <a:off x="762000" y="2057400"/>
            <a:ext cx="3429000" cy="3657600"/>
          </a:xfrm>
        </p:spPr>
        <p:txBody>
          <a:bodyPr/>
          <a:lstStyle/>
          <a:p>
            <a:endParaRPr lang="en-IN"/>
          </a:p>
        </p:txBody>
      </p:sp>
    </p:spTree>
    <p:extLst>
      <p:ext uri="{BB962C8B-B14F-4D97-AF65-F5344CB8AC3E}">
        <p14:creationId xmlns="" xmlns:p14="http://schemas.microsoft.com/office/powerpoint/2010/main" val="3846712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hapter Opener">
    <p:spTree>
      <p:nvGrpSpPr>
        <p:cNvPr id="1" name=""/>
        <p:cNvGrpSpPr/>
        <p:nvPr/>
      </p:nvGrpSpPr>
      <p:grpSpPr>
        <a:xfrm>
          <a:off x="0" y="0"/>
          <a:ext cx="0" cy="0"/>
          <a:chOff x="0" y="0"/>
          <a:chExt cx="0" cy="0"/>
        </a:xfrm>
      </p:grpSpPr>
      <p:sp>
        <p:nvSpPr>
          <p:cNvPr id="11" name="Title 10"/>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Text Placeholder 6"/>
          <p:cNvSpPr>
            <a:spLocks noGrp="1"/>
          </p:cNvSpPr>
          <p:nvPr>
            <p:ph type="body" sz="quarter" idx="13" hasCustomPrompt="1"/>
          </p:nvPr>
        </p:nvSpPr>
        <p:spPr>
          <a:xfrm>
            <a:off x="457200" y="816430"/>
            <a:ext cx="8229600" cy="478970"/>
          </a:xfrm>
        </p:spPr>
        <p:txBody>
          <a:bodyPr>
            <a:noAutofit/>
          </a:bodyPr>
          <a:lstStyle>
            <a:lvl1pPr marL="0" indent="0">
              <a:spcBef>
                <a:spcPts val="0"/>
              </a:spcBef>
              <a:buNone/>
              <a:defRPr sz="20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Add edition here</a:t>
            </a:r>
          </a:p>
        </p:txBody>
      </p:sp>
      <p:sp>
        <p:nvSpPr>
          <p:cNvPr id="9" name="Text Placeholder 8"/>
          <p:cNvSpPr>
            <a:spLocks noGrp="1"/>
          </p:cNvSpPr>
          <p:nvPr>
            <p:ph type="body" sz="quarter" idx="14" hasCustomPrompt="1"/>
          </p:nvPr>
        </p:nvSpPr>
        <p:spPr>
          <a:xfrm>
            <a:off x="5029200" y="1600201"/>
            <a:ext cx="3657600" cy="1600199"/>
          </a:xfrm>
        </p:spPr>
        <p:txBody>
          <a:bodyPr anchor="b">
            <a:noAutofit/>
          </a:bodyPr>
          <a:lstStyle>
            <a:lvl1pPr marL="0" indent="0">
              <a:spcBef>
                <a:spcPts val="0"/>
              </a:spcBef>
              <a:buNone/>
              <a:defRPr sz="3000" baseline="0"/>
            </a:lvl1pPr>
            <a:lvl2pPr marL="0" indent="0">
              <a:spcBef>
                <a:spcPts val="0"/>
              </a:spcBef>
              <a:buNone/>
              <a:defRPr sz="4400"/>
            </a:lvl2pPr>
            <a:lvl3pPr marL="0" indent="0">
              <a:spcBef>
                <a:spcPts val="0"/>
              </a:spcBef>
              <a:buNone/>
              <a:defRPr sz="4400"/>
            </a:lvl3pPr>
            <a:lvl4pPr marL="0" indent="0">
              <a:spcBef>
                <a:spcPts val="0"/>
              </a:spcBef>
              <a:buNone/>
              <a:defRPr sz="4400"/>
            </a:lvl4pPr>
            <a:lvl5pPr marL="0" indent="0">
              <a:spcBef>
                <a:spcPts val="0"/>
              </a:spcBef>
              <a:buNone/>
              <a:defRPr sz="4400"/>
            </a:lvl5pPr>
            <a:lvl6pPr marL="0" indent="0">
              <a:spcBef>
                <a:spcPts val="0"/>
              </a:spcBef>
              <a:buNone/>
              <a:defRPr sz="4400"/>
            </a:lvl6pPr>
            <a:lvl7pPr marL="0" indent="0">
              <a:spcBef>
                <a:spcPts val="0"/>
              </a:spcBef>
              <a:buNone/>
              <a:defRPr sz="4400"/>
            </a:lvl7pPr>
            <a:lvl8pPr marL="0" indent="0">
              <a:spcBef>
                <a:spcPts val="0"/>
              </a:spcBef>
              <a:buNone/>
              <a:defRPr sz="4400"/>
            </a:lvl8pPr>
            <a:lvl9pPr marL="0" indent="0">
              <a:spcBef>
                <a:spcPts val="0"/>
              </a:spcBef>
              <a:buNone/>
              <a:defRPr sz="4400"/>
            </a:lvl9pPr>
          </a:lstStyle>
          <a:p>
            <a:pPr lvl="0"/>
            <a:r>
              <a:rPr lang="en-US" dirty="0"/>
              <a:t>Chapter ##</a:t>
            </a:r>
          </a:p>
        </p:txBody>
      </p:sp>
      <p:sp>
        <p:nvSpPr>
          <p:cNvPr id="10" name="Text Placeholder 8"/>
          <p:cNvSpPr>
            <a:spLocks noGrp="1"/>
          </p:cNvSpPr>
          <p:nvPr>
            <p:ph type="body" sz="quarter" idx="15" hasCustomPrompt="1"/>
          </p:nvPr>
        </p:nvSpPr>
        <p:spPr>
          <a:xfrm>
            <a:off x="5029200" y="3200400"/>
            <a:ext cx="3657600" cy="2925763"/>
          </a:xfrm>
        </p:spPr>
        <p:txBody>
          <a:bodyPr>
            <a:noAutofit/>
          </a:bodyPr>
          <a:lstStyle>
            <a:lvl1pPr marL="0" indent="0">
              <a:spcBef>
                <a:spcPts val="0"/>
              </a:spcBef>
              <a:buNone/>
              <a:defRPr sz="2200"/>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dirty="0"/>
              <a:t>Chapter title</a:t>
            </a:r>
          </a:p>
        </p:txBody>
      </p:sp>
      <p:sp>
        <p:nvSpPr>
          <p:cNvPr id="16" name="Footer Placeholder 2"/>
          <p:cNvSpPr>
            <a:spLocks noGrp="1"/>
          </p:cNvSpPr>
          <p:nvPr>
            <p:ph type="ftr" sz="quarter" idx="10"/>
          </p:nvPr>
        </p:nvSpPr>
        <p:spPr>
          <a:xfrm>
            <a:off x="93969" y="6165337"/>
            <a:ext cx="8595360" cy="235463"/>
          </a:xfrm>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5/22/2022</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pic>
        <p:nvPicPr>
          <p:cNvPr id="13" name="Picture 12" descr="Pearson Logo"/>
          <p:cNvPicPr>
            <a:picLocks noChangeAspect="1"/>
          </p:cNvPicPr>
          <p:nvPr userDrawn="1"/>
        </p:nvPicPr>
        <p:blipFill>
          <a:blip r:embed="rId2" cstate="print">
            <a:extLst>
              <a:ext uri="{28A0092B-C50C-407E-A947-70E740481C1C}">
                <a14:useLocalDpi xmlns="" xmlns:a14="http://schemas.microsoft.com/office/drawing/2010/main" val="0"/>
              </a:ext>
            </a:extLst>
          </a:blip>
          <a:stretch>
            <a:fillRect/>
          </a:stretch>
        </p:blipFill>
        <p:spPr>
          <a:xfrm>
            <a:off x="457200" y="6376789"/>
            <a:ext cx="918000" cy="279915"/>
          </a:xfrm>
          <a:prstGeom prst="rect">
            <a:avLst/>
          </a:prstGeom>
        </p:spPr>
      </p:pic>
    </p:spTree>
    <p:extLst>
      <p:ext uri="{BB962C8B-B14F-4D97-AF65-F5344CB8AC3E}">
        <p14:creationId xmlns="" xmlns:p14="http://schemas.microsoft.com/office/powerpoint/2010/main" val="2981062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 Learning Objectives and Content">
    <p:spTree>
      <p:nvGrpSpPr>
        <p:cNvPr id="1" name=""/>
        <p:cNvGrpSpPr/>
        <p:nvPr/>
      </p:nvGrpSpPr>
      <p:grpSpPr>
        <a:xfrm>
          <a:off x="0" y="0"/>
          <a:ext cx="0" cy="0"/>
          <a:chOff x="0" y="0"/>
          <a:chExt cx="0" cy="0"/>
        </a:xfrm>
      </p:grpSpPr>
      <p:sp>
        <p:nvSpPr>
          <p:cNvPr id="8" name="Title 7"/>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Learning Objectives Placeholder 6"/>
          <p:cNvSpPr>
            <a:spLocks noGrp="1"/>
          </p:cNvSpPr>
          <p:nvPr>
            <p:ph type="body" sz="quarter" idx="13" hasCustomPrompt="1"/>
          </p:nvPr>
        </p:nvSpPr>
        <p:spPr>
          <a:xfrm>
            <a:off x="457200" y="816430"/>
            <a:ext cx="8229600" cy="402770"/>
          </a:xfrm>
        </p:spPr>
        <p:txBody>
          <a:bodyPr>
            <a:noAutofit/>
          </a:bodyPr>
          <a:lstStyle>
            <a:lvl1pPr marL="0" indent="0">
              <a:spcBef>
                <a:spcPts val="0"/>
              </a:spcBef>
              <a:buNone/>
              <a:defRPr sz="16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Click to add Learning Objective(s)</a:t>
            </a:r>
          </a:p>
        </p:txBody>
      </p:sp>
      <p:sp>
        <p:nvSpPr>
          <p:cNvPr id="9" name="Content Placeholder 8"/>
          <p:cNvSpPr>
            <a:spLocks noGrp="1"/>
          </p:cNvSpPr>
          <p:nvPr>
            <p:ph sz="quarter" idx="14"/>
          </p:nvPr>
        </p:nvSpPr>
        <p:spPr>
          <a:xfrm>
            <a:off x="457200" y="1600200"/>
            <a:ext cx="8229600" cy="4525963"/>
          </a:xfrm>
        </p:spPr>
        <p:txBody>
          <a:bodyPr/>
          <a:lstStyle>
            <a:lvl5pPr>
              <a:defRPr/>
            </a:lvl5pPr>
            <a:lvl6pPr>
              <a:defRPr/>
            </a:lvl6pPr>
            <a:lvl7pPr>
              <a:defRPr/>
            </a:lvl7pPr>
            <a:lvl8pPr>
              <a:defRPr/>
            </a:lvl8pPr>
            <a:lvl9pP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2" name="Footer Placeholder 2"/>
          <p:cNvSpPr>
            <a:spLocks noGrp="1"/>
          </p:cNvSpPr>
          <p:nvPr>
            <p:ph type="ftr" sz="quarter" idx="10"/>
          </p:nvPr>
        </p:nvSpPr>
        <p:spPr>
          <a:xfrm>
            <a:off x="93969" y="6172200"/>
            <a:ext cx="8595360" cy="235463"/>
          </a:xfrm>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5/22/2022</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 xmlns:p14="http://schemas.microsoft.com/office/powerpoint/2010/main" val="11524630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lvl1pPr>
              <a:defRPr sz="3600">
                <a:latin typeface="+mj-lt"/>
              </a:defRPr>
            </a:lvl1pPr>
          </a:lstStyle>
          <a:p>
            <a:r>
              <a:rPr lang="en-US" dirty="0"/>
              <a:t>Click to edit Master title style</a:t>
            </a:r>
          </a:p>
        </p:txBody>
      </p:sp>
      <p:sp>
        <p:nvSpPr>
          <p:cNvPr id="3" name="Content Placeholder 2"/>
          <p:cNvSpPr>
            <a:spLocks noGrp="1"/>
          </p:cNvSpPr>
          <p:nvPr>
            <p:ph idx="1"/>
          </p:nvPr>
        </p:nvSpPr>
        <p:spPr/>
        <p:txBody>
          <a:bodyPr/>
          <a:lstStyle>
            <a:lvl1pPr>
              <a:buClr>
                <a:srgbClr val="007FA3"/>
              </a:buClr>
              <a:buSzPct val="100000"/>
              <a:defRPr/>
            </a:lvl1pPr>
            <a:lvl2pPr>
              <a:buClr>
                <a:srgbClr val="007FA3"/>
              </a:buClr>
              <a:defRPr/>
            </a:lvl2pPr>
            <a:lvl3pPr>
              <a:buClr>
                <a:srgbClr val="007FA3"/>
              </a:buClr>
              <a:defRPr/>
            </a:lvl3pPr>
            <a:lvl4pPr>
              <a:buClr>
                <a:srgbClr val="007FA3"/>
              </a:buClr>
              <a:defRPr/>
            </a:lvl4pPr>
            <a:lvl5pPr>
              <a:buClr>
                <a:srgbClr val="007FA3"/>
              </a:buClr>
              <a:defRPr/>
            </a:lvl5pPr>
            <a:lvl6pPr>
              <a:buClr>
                <a:srgbClr val="007FA3"/>
              </a:buClr>
              <a:defRPr/>
            </a:lvl6pPr>
            <a:lvl7pPr>
              <a:buClr>
                <a:srgbClr val="007FA3"/>
              </a:buClr>
              <a:defRPr/>
            </a:lvl7pPr>
            <a:lvl8pPr>
              <a:buClr>
                <a:srgbClr val="007FA3"/>
              </a:buClr>
              <a:defRPr/>
            </a:lvl8pPr>
            <a:lvl9pPr>
              <a:buClr>
                <a:srgbClr val="007FA3"/>
              </a:buCl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6" name="Footer Placeholder 4"/>
          <p:cNvSpPr>
            <a:spLocks noGrp="1"/>
          </p:cNvSpPr>
          <p:nvPr>
            <p:ph type="ftr" sz="quarter" idx="11"/>
          </p:nvPr>
        </p:nvSpPr>
        <p:spPr>
          <a:xfrm>
            <a:off x="93969" y="6172200"/>
            <a:ext cx="8595360" cy="235463"/>
          </a:xfrm>
        </p:spPr>
        <p:txBody>
          <a:bodyPr/>
          <a:lstStyle/>
          <a:p>
            <a:endParaRPr lang="en-US" dirty="0"/>
          </a:p>
        </p:txBody>
      </p:sp>
      <p:sp>
        <p:nvSpPr>
          <p:cNvPr id="9" name="Date Placeholder 3"/>
          <p:cNvSpPr>
            <a:spLocks noGrp="1"/>
          </p:cNvSpPr>
          <p:nvPr>
            <p:ph type="dt" sz="half" idx="10"/>
          </p:nvPr>
        </p:nvSpPr>
        <p:spPr>
          <a:xfrm>
            <a:off x="6335713" y="113072"/>
            <a:ext cx="2133600" cy="182880"/>
          </a:xfrm>
        </p:spPr>
        <p:txBody>
          <a:bodyPr/>
          <a:lstStyle/>
          <a:p>
            <a:fld id="{A9DF6EFB-3F44-496C-A842-1E0B3D3B975A}" type="datetimeFigureOut">
              <a:rPr lang="en-US" smtClean="0"/>
              <a:pPr/>
              <a:t>5/22/2022</a:t>
            </a:fld>
            <a:endParaRPr lang="en-US" dirty="0"/>
          </a:p>
        </p:txBody>
      </p:sp>
      <p:sp>
        <p:nvSpPr>
          <p:cNvPr id="10" name="Slide Number Placeholder 5"/>
          <p:cNvSpPr>
            <a:spLocks noGrp="1"/>
          </p:cNvSpPr>
          <p:nvPr>
            <p:ph type="sldNum" sz="quarter" idx="12"/>
          </p:nvPr>
        </p:nvSpPr>
        <p:spPr>
          <a:xfrm>
            <a:off x="8469312" y="113072"/>
            <a:ext cx="551783" cy="182880"/>
          </a:xfrm>
        </p:spPr>
        <p:txBody>
          <a:bodyPr/>
          <a:lstStyle/>
          <a:p>
            <a:fld id="{200B2350-5261-4F5C-9DF5-EF0D264FC8D2}" type="slidenum">
              <a:rPr lang="en-US" smtClean="0"/>
              <a:pPr/>
              <a:t>‹#›</a:t>
            </a:fld>
            <a:endParaRPr lang="en-US" dirty="0"/>
          </a:p>
        </p:txBody>
      </p:sp>
    </p:spTree>
    <p:extLst>
      <p:ext uri="{BB962C8B-B14F-4D97-AF65-F5344CB8AC3E}">
        <p14:creationId xmlns="" xmlns:p14="http://schemas.microsoft.com/office/powerpoint/2010/main" val="12109093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Learning Objective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marL="118872" indent="-118872">
              <a:buClr>
                <a:srgbClr val="007FA3"/>
              </a:buClr>
              <a:buSzPct val="25000"/>
              <a:defRPr sz="1600"/>
            </a:lvl1pPr>
            <a:lvl2pPr marL="569913" indent="-285750">
              <a:buClr>
                <a:srgbClr val="007FA3"/>
              </a:buClr>
              <a:defRPr sz="1600"/>
            </a:lvl2pPr>
            <a:lvl3pPr>
              <a:buClr>
                <a:srgbClr val="007FA3"/>
              </a:buClr>
              <a:defRPr sz="1600"/>
            </a:lvl3pPr>
            <a:lvl4pPr>
              <a:buClr>
                <a:srgbClr val="007FA3"/>
              </a:buClr>
              <a:defRPr sz="1600"/>
            </a:lvl4pPr>
            <a:lvl5pPr>
              <a:buClr>
                <a:srgbClr val="007FA3"/>
              </a:buClr>
              <a:defRPr sz="1600"/>
            </a:lvl5pPr>
            <a:lvl6pPr>
              <a:buClr>
                <a:srgbClr val="007FA3"/>
              </a:buClr>
              <a:defRPr sz="1600"/>
            </a:lvl6pPr>
            <a:lvl7pPr>
              <a:buClr>
                <a:srgbClr val="007FA3"/>
              </a:buClr>
              <a:defRPr sz="1600"/>
            </a:lvl7pPr>
            <a:lvl8pPr>
              <a:buClr>
                <a:srgbClr val="007FA3"/>
              </a:buClr>
              <a:defRPr sz="1600"/>
            </a:lvl8pPr>
            <a:lvl9pPr>
              <a:buClr>
                <a:srgbClr val="007FA3"/>
              </a:buCl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0"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5/22/2022</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 xmlns:p14="http://schemas.microsoft.com/office/powerpoint/2010/main" val="2752008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Figure + Caption">
    <p:spTree>
      <p:nvGrpSpPr>
        <p:cNvPr id="1" name=""/>
        <p:cNvGrpSpPr/>
        <p:nvPr/>
      </p:nvGrpSpPr>
      <p:grpSpPr>
        <a:xfrm>
          <a:off x="0" y="0"/>
          <a:ext cx="0" cy="0"/>
          <a:chOff x="0" y="0"/>
          <a:chExt cx="0" cy="0"/>
        </a:xfrm>
      </p:grpSpPr>
      <p:sp>
        <p:nvSpPr>
          <p:cNvPr id="8" name="Title 7"/>
          <p:cNvSpPr>
            <a:spLocks noGrp="1"/>
          </p:cNvSpPr>
          <p:nvPr>
            <p:ph type="title" hasCustomPrompt="1"/>
          </p:nvPr>
        </p:nvSpPr>
        <p:spPr>
          <a:xfrm>
            <a:off x="457200" y="228600"/>
            <a:ext cx="8229600" cy="1066800"/>
          </a:xfrm>
        </p:spPr>
        <p:txBody>
          <a:bodyPr anchor="t"/>
          <a:lstStyle>
            <a:lvl1pPr>
              <a:defRPr sz="3400">
                <a:solidFill>
                  <a:srgbClr val="007FA3"/>
                </a:solidFill>
              </a:defRPr>
            </a:lvl1pPr>
          </a:lstStyle>
          <a:p>
            <a:r>
              <a:rPr lang="en-US" dirty="0"/>
              <a:t>Click to add figure number and title</a:t>
            </a:r>
          </a:p>
        </p:txBody>
      </p:sp>
      <p:sp>
        <p:nvSpPr>
          <p:cNvPr id="10" name="Text Placeholder 9"/>
          <p:cNvSpPr>
            <a:spLocks noGrp="1"/>
          </p:cNvSpPr>
          <p:nvPr>
            <p:ph type="body" sz="quarter" idx="13" hasCustomPrompt="1"/>
          </p:nvPr>
        </p:nvSpPr>
        <p:spPr>
          <a:xfrm>
            <a:off x="457200" y="5368160"/>
            <a:ext cx="8229600" cy="916856"/>
          </a:xfrm>
        </p:spPr>
        <p:txBody>
          <a:bodyPr anchor="b"/>
          <a:lstStyle>
            <a:lvl1pPr marL="0" indent="0">
              <a:spcBef>
                <a:spcPts val="0"/>
              </a:spcBef>
              <a:buNone/>
              <a:defRPr sz="800"/>
            </a:lvl1pPr>
            <a:lvl2pPr marL="0" indent="0">
              <a:spcBef>
                <a:spcPts val="0"/>
              </a:spcBef>
              <a:buNone/>
              <a:defRPr sz="1600"/>
            </a:lvl2pPr>
            <a:lvl3pPr marL="0" indent="0">
              <a:spcBef>
                <a:spcPts val="0"/>
              </a:spcBef>
              <a:buNone/>
              <a:defRPr sz="1600"/>
            </a:lvl3pPr>
            <a:lvl4pPr marL="0" indent="0">
              <a:spcBef>
                <a:spcPts val="0"/>
              </a:spcBef>
              <a:buNone/>
              <a:defRPr sz="1600"/>
            </a:lvl4pPr>
            <a:lvl5pPr marL="0" indent="0">
              <a:spcBef>
                <a:spcPts val="0"/>
              </a:spcBef>
              <a:buNone/>
              <a:defRPr sz="1600"/>
            </a:lvl5pPr>
            <a:lvl6pPr marL="0" indent="0">
              <a:spcBef>
                <a:spcPts val="0"/>
              </a:spcBef>
              <a:buNone/>
              <a:defRPr sz="1600"/>
            </a:lvl6pPr>
            <a:lvl7pPr marL="0" indent="0">
              <a:spcBef>
                <a:spcPts val="0"/>
              </a:spcBef>
              <a:buNone/>
              <a:defRPr sz="1600"/>
            </a:lvl7pPr>
            <a:lvl8pPr marL="0" indent="0">
              <a:spcBef>
                <a:spcPts val="0"/>
              </a:spcBef>
              <a:buNone/>
              <a:defRPr sz="1600"/>
            </a:lvl8pPr>
            <a:lvl9pPr marL="0" indent="0">
              <a:spcBef>
                <a:spcPts val="0"/>
              </a:spcBef>
              <a:buNone/>
              <a:defRPr sz="1600"/>
            </a:lvl9pPr>
          </a:lstStyle>
          <a:p>
            <a:pPr lvl="0"/>
            <a:r>
              <a:rPr lang="en-US" dirty="0"/>
              <a:t>Click to add caption</a:t>
            </a:r>
          </a:p>
        </p:txBody>
      </p:sp>
      <p:sp>
        <p:nvSpPr>
          <p:cNvPr id="11" name="Footer Placeholder 2"/>
          <p:cNvSpPr>
            <a:spLocks noGrp="1"/>
          </p:cNvSpPr>
          <p:nvPr>
            <p:ph type="ftr" sz="quarter" idx="11"/>
          </p:nvPr>
        </p:nvSpPr>
        <p:spPr>
          <a:xfrm>
            <a:off x="93969" y="6172200"/>
            <a:ext cx="8595360" cy="235463"/>
          </a:xfrm>
        </p:spPr>
        <p:txBody>
          <a:bodyPr/>
          <a:lstStyle/>
          <a:p>
            <a:endParaRPr lang="en-US" dirty="0"/>
          </a:p>
        </p:txBody>
      </p:sp>
      <p:sp>
        <p:nvSpPr>
          <p:cNvPr id="2" name="Date Placeholder 1"/>
          <p:cNvSpPr>
            <a:spLocks noGrp="1"/>
          </p:cNvSpPr>
          <p:nvPr>
            <p:ph type="dt" sz="half" idx="10"/>
          </p:nvPr>
        </p:nvSpPr>
        <p:spPr/>
        <p:txBody>
          <a:bodyPr/>
          <a:lstStyle>
            <a:lvl1pPr>
              <a:defRPr>
                <a:solidFill>
                  <a:schemeClr val="tx1"/>
                </a:solidFill>
              </a:defRPr>
            </a:lvl1pPr>
          </a:lstStyle>
          <a:p>
            <a:fld id="{A9DF6EFB-3F44-496C-A842-1E0B3D3B975A}" type="datetimeFigureOut">
              <a:rPr lang="en-US" smtClean="0"/>
              <a:pPr/>
              <a:t>5/22/2022</a:t>
            </a:fld>
            <a:endParaRPr lang="en-US" dirty="0"/>
          </a:p>
        </p:txBody>
      </p:sp>
      <p:sp>
        <p:nvSpPr>
          <p:cNvPr id="4" name="Slide Number Placeholder 3"/>
          <p:cNvSpPr>
            <a:spLocks noGrp="1"/>
          </p:cNvSpPr>
          <p:nvPr>
            <p:ph type="sldNum" sz="quarter" idx="12"/>
          </p:nvPr>
        </p:nvSpPr>
        <p:spPr/>
        <p:txBody>
          <a:bodyPr/>
          <a:lstStyle>
            <a:lvl1pPr>
              <a:defRPr>
                <a:solidFill>
                  <a:schemeClr val="tx1"/>
                </a:solidFill>
              </a:defRPr>
            </a:lvl1pPr>
          </a:lstStyle>
          <a:p>
            <a:fld id="{200B2350-5261-4F5C-9DF5-EF0D264FC8D2}" type="slidenum">
              <a:rPr lang="en-US" smtClean="0"/>
              <a:pPr/>
              <a:t>‹#›</a:t>
            </a:fld>
            <a:endParaRPr lang="en-US" dirty="0"/>
          </a:p>
        </p:txBody>
      </p:sp>
      <p:sp>
        <p:nvSpPr>
          <p:cNvPr id="12" name="TextBox 11"/>
          <p:cNvSpPr txBox="1"/>
          <p:nvPr userDrawn="1"/>
        </p:nvSpPr>
        <p:spPr>
          <a:xfrm>
            <a:off x="1533525" y="6374626"/>
            <a:ext cx="7162800" cy="276999"/>
          </a:xfrm>
          <a:prstGeom prst="rect">
            <a:avLst/>
          </a:prstGeom>
          <a:noFill/>
        </p:spPr>
        <p:txBody>
          <a:bodyPr wrap="square" rtlCol="0">
            <a:spAutoFit/>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altLang="en-US" sz="1200" dirty="0">
                <a:latin typeface="Verdana" panose="020B0604030504040204" pitchFamily="34" charset="0"/>
              </a:rPr>
              <a:t>Copyright © 2020 by Pearson Education, Inc. All Rights Reserved</a:t>
            </a:r>
          </a:p>
        </p:txBody>
      </p:sp>
      <p:pic>
        <p:nvPicPr>
          <p:cNvPr id="13" name="Picture 12" descr="Pearson Logo"/>
          <p:cNvPicPr>
            <a:picLocks noChangeAspect="1"/>
          </p:cNvPicPr>
          <p:nvPr userDrawn="1"/>
        </p:nvPicPr>
        <p:blipFill>
          <a:blip r:embed="rId2" cstate="print">
            <a:extLst>
              <a:ext uri="{28A0092B-C50C-407E-A947-70E740481C1C}">
                <a14:useLocalDpi xmlns="" xmlns:a14="http://schemas.microsoft.com/office/drawing/2010/main" val="0"/>
              </a:ext>
            </a:extLst>
          </a:blip>
          <a:stretch>
            <a:fillRect/>
          </a:stretch>
        </p:blipFill>
        <p:spPr>
          <a:xfrm>
            <a:off x="457200" y="6376789"/>
            <a:ext cx="918000" cy="279915"/>
          </a:xfrm>
          <a:prstGeom prst="rect">
            <a:avLst/>
          </a:prstGeom>
        </p:spPr>
      </p:pic>
    </p:spTree>
    <p:extLst>
      <p:ext uri="{BB962C8B-B14F-4D97-AF65-F5344CB8AC3E}">
        <p14:creationId xmlns="" xmlns:p14="http://schemas.microsoft.com/office/powerpoint/2010/main" val="22037960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457200" y="1600201"/>
            <a:ext cx="8229600" cy="6096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3"/>
          </p:nvPr>
        </p:nvSpPr>
        <p:spPr>
          <a:xfrm>
            <a:off x="457200" y="2362201"/>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5/22/2022</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
        <p:nvSpPr>
          <p:cNvPr id="9" name="Content Placeholder 2"/>
          <p:cNvSpPr>
            <a:spLocks noGrp="1"/>
          </p:cNvSpPr>
          <p:nvPr>
            <p:ph idx="14"/>
          </p:nvPr>
        </p:nvSpPr>
        <p:spPr>
          <a:xfrm>
            <a:off x="457200" y="30480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2"/>
          <p:cNvSpPr>
            <a:spLocks noGrp="1"/>
          </p:cNvSpPr>
          <p:nvPr>
            <p:ph idx="15"/>
          </p:nvPr>
        </p:nvSpPr>
        <p:spPr>
          <a:xfrm>
            <a:off x="457200" y="38100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2"/>
          <p:cNvSpPr>
            <a:spLocks noGrp="1"/>
          </p:cNvSpPr>
          <p:nvPr>
            <p:ph idx="16"/>
          </p:nvPr>
        </p:nvSpPr>
        <p:spPr>
          <a:xfrm>
            <a:off x="457200" y="46482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Content Placeholder 2"/>
          <p:cNvSpPr>
            <a:spLocks noGrp="1"/>
          </p:cNvSpPr>
          <p:nvPr>
            <p:ph idx="17"/>
          </p:nvPr>
        </p:nvSpPr>
        <p:spPr>
          <a:xfrm>
            <a:off x="609600" y="48006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 xmlns:p14="http://schemas.microsoft.com/office/powerpoint/2010/main" val="3154799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457200" y="1600201"/>
            <a:ext cx="8229600" cy="6096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3"/>
          </p:nvPr>
        </p:nvSpPr>
        <p:spPr>
          <a:xfrm>
            <a:off x="457200" y="2362201"/>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5/22/2022</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
        <p:nvSpPr>
          <p:cNvPr id="9" name="Content Placeholder 2"/>
          <p:cNvSpPr>
            <a:spLocks noGrp="1"/>
          </p:cNvSpPr>
          <p:nvPr>
            <p:ph idx="14"/>
          </p:nvPr>
        </p:nvSpPr>
        <p:spPr>
          <a:xfrm>
            <a:off x="457200" y="30480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2"/>
          <p:cNvSpPr>
            <a:spLocks noGrp="1"/>
          </p:cNvSpPr>
          <p:nvPr>
            <p:ph idx="15"/>
          </p:nvPr>
        </p:nvSpPr>
        <p:spPr>
          <a:xfrm>
            <a:off x="457200" y="38100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2"/>
          <p:cNvSpPr>
            <a:spLocks noGrp="1"/>
          </p:cNvSpPr>
          <p:nvPr>
            <p:ph idx="16"/>
          </p:nvPr>
        </p:nvSpPr>
        <p:spPr>
          <a:xfrm>
            <a:off x="457200" y="46482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Content Placeholder 2"/>
          <p:cNvSpPr>
            <a:spLocks noGrp="1"/>
          </p:cNvSpPr>
          <p:nvPr>
            <p:ph idx="17"/>
          </p:nvPr>
        </p:nvSpPr>
        <p:spPr>
          <a:xfrm>
            <a:off x="609600" y="48006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Content Placeholder 2"/>
          <p:cNvSpPr>
            <a:spLocks noGrp="1"/>
          </p:cNvSpPr>
          <p:nvPr>
            <p:ph idx="18"/>
          </p:nvPr>
        </p:nvSpPr>
        <p:spPr>
          <a:xfrm>
            <a:off x="762000" y="49530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Content Placeholder 2"/>
          <p:cNvSpPr>
            <a:spLocks noGrp="1"/>
          </p:cNvSpPr>
          <p:nvPr>
            <p:ph idx="19"/>
          </p:nvPr>
        </p:nvSpPr>
        <p:spPr>
          <a:xfrm>
            <a:off x="914400" y="51054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Content Placeholder 2"/>
          <p:cNvSpPr>
            <a:spLocks noGrp="1"/>
          </p:cNvSpPr>
          <p:nvPr>
            <p:ph idx="20"/>
          </p:nvPr>
        </p:nvSpPr>
        <p:spPr>
          <a:xfrm>
            <a:off x="1066800" y="52578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 name="Content Placeholder 2"/>
          <p:cNvSpPr>
            <a:spLocks noGrp="1"/>
          </p:cNvSpPr>
          <p:nvPr>
            <p:ph idx="21"/>
          </p:nvPr>
        </p:nvSpPr>
        <p:spPr>
          <a:xfrm>
            <a:off x="1219200" y="54102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8" name="Content Placeholder 2"/>
          <p:cNvSpPr>
            <a:spLocks noGrp="1"/>
          </p:cNvSpPr>
          <p:nvPr>
            <p:ph idx="22"/>
          </p:nvPr>
        </p:nvSpPr>
        <p:spPr>
          <a:xfrm>
            <a:off x="1371600" y="55626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9" name="Content Placeholder 2"/>
          <p:cNvSpPr>
            <a:spLocks noGrp="1"/>
          </p:cNvSpPr>
          <p:nvPr>
            <p:ph idx="23"/>
          </p:nvPr>
        </p:nvSpPr>
        <p:spPr>
          <a:xfrm>
            <a:off x="1524000" y="57150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 xmlns:p14="http://schemas.microsoft.com/office/powerpoint/2010/main" val="12259676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457200" y="16002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3"/>
          </p:nvPr>
        </p:nvSpPr>
        <p:spPr>
          <a:xfrm>
            <a:off x="457200" y="39624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5/22/2022</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 xmlns:p14="http://schemas.microsoft.com/office/powerpoint/2010/main" val="23021397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15372"/>
            <a:ext cx="8229600" cy="1097280"/>
          </a:xfrm>
          <a:prstGeom prst="rect">
            <a:avLst/>
          </a:prstGeom>
        </p:spPr>
        <p:txBody>
          <a:bodyPr vert="horz" lIns="0" tIns="0" rIns="0" bIns="0" rtlCol="0" anchor="b">
            <a:noAutofit/>
          </a:bodyPr>
          <a:lstStyle/>
          <a:p>
            <a:r>
              <a:rPr lang="en-US" dirty="0"/>
              <a:t>Click to edit </a:t>
            </a:r>
            <a:br>
              <a:rPr lang="en-US" dirty="0"/>
            </a:br>
            <a:r>
              <a:rPr lang="en-US" dirty="0"/>
              <a:t>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1" name="Footer Placeholder 4"/>
          <p:cNvSpPr>
            <a:spLocks noGrp="1"/>
          </p:cNvSpPr>
          <p:nvPr>
            <p:ph type="ftr" sz="quarter" idx="3"/>
          </p:nvPr>
        </p:nvSpPr>
        <p:spPr>
          <a:xfrm>
            <a:off x="93969" y="6172200"/>
            <a:ext cx="8595360" cy="235463"/>
          </a:xfrm>
          <a:prstGeom prst="rect">
            <a:avLst/>
          </a:prstGeom>
        </p:spPr>
        <p:txBody>
          <a:bodyPr vert="horz" lIns="0" tIns="0" rIns="0" bIns="0" rtlCol="0" anchor="b"/>
          <a:lstStyle>
            <a:lvl1pPr algn="l">
              <a:defRPr sz="1100">
                <a:solidFill>
                  <a:schemeClr val="tx1"/>
                </a:solidFill>
              </a:defRPr>
            </a:lvl1pPr>
          </a:lstStyle>
          <a:p>
            <a:endParaRPr lang="en-US" dirty="0"/>
          </a:p>
        </p:txBody>
      </p:sp>
      <p:sp>
        <p:nvSpPr>
          <p:cNvPr id="4" name="Date Placeholder 3"/>
          <p:cNvSpPr>
            <a:spLocks noGrp="1"/>
          </p:cNvSpPr>
          <p:nvPr>
            <p:ph type="dt" sz="half" idx="2"/>
          </p:nvPr>
        </p:nvSpPr>
        <p:spPr>
          <a:xfrm>
            <a:off x="6335713" y="113072"/>
            <a:ext cx="2133600" cy="182880"/>
          </a:xfrm>
          <a:prstGeom prst="rect">
            <a:avLst/>
          </a:prstGeom>
        </p:spPr>
        <p:txBody>
          <a:bodyPr vert="horz" lIns="91440" tIns="45720" rIns="91440" bIns="45720" rtlCol="0" anchor="ctr"/>
          <a:lstStyle>
            <a:lvl1pPr algn="r">
              <a:defRPr sz="900">
                <a:solidFill>
                  <a:schemeClr val="bg1"/>
                </a:solidFill>
              </a:defRPr>
            </a:lvl1pPr>
          </a:lstStyle>
          <a:p>
            <a:fld id="{A9DF6EFB-3F44-496C-A842-1E0B3D3B975A}" type="datetimeFigureOut">
              <a:rPr lang="en-US" smtClean="0"/>
              <a:pPr/>
              <a:t>5/22/2022</a:t>
            </a:fld>
            <a:endParaRPr lang="en-US" dirty="0"/>
          </a:p>
        </p:txBody>
      </p:sp>
      <p:sp>
        <p:nvSpPr>
          <p:cNvPr id="6" name="Slide Number Placeholder 5"/>
          <p:cNvSpPr>
            <a:spLocks noGrp="1"/>
          </p:cNvSpPr>
          <p:nvPr>
            <p:ph type="sldNum" sz="quarter" idx="4"/>
          </p:nvPr>
        </p:nvSpPr>
        <p:spPr>
          <a:xfrm>
            <a:off x="8469312" y="113072"/>
            <a:ext cx="551783" cy="182880"/>
          </a:xfrm>
          <a:prstGeom prst="rect">
            <a:avLst/>
          </a:prstGeom>
        </p:spPr>
        <p:txBody>
          <a:bodyPr vert="horz" lIns="91440" tIns="45720" rIns="91440" bIns="45720" rtlCol="0" anchor="ctr"/>
          <a:lstStyle>
            <a:lvl1pPr algn="r">
              <a:defRPr sz="900">
                <a:solidFill>
                  <a:schemeClr val="bg1"/>
                </a:solidFill>
              </a:defRPr>
            </a:lvl1pPr>
          </a:lstStyle>
          <a:p>
            <a:fld id="{200B2350-5261-4F5C-9DF5-EF0D264FC8D2}" type="slidenum">
              <a:rPr lang="en-US" smtClean="0"/>
              <a:pPr/>
              <a:t>‹#›</a:t>
            </a:fld>
            <a:endParaRPr lang="en-US" dirty="0"/>
          </a:p>
        </p:txBody>
      </p:sp>
      <p:sp>
        <p:nvSpPr>
          <p:cNvPr id="9" name="TextBox 8"/>
          <p:cNvSpPr txBox="1"/>
          <p:nvPr userDrawn="1"/>
        </p:nvSpPr>
        <p:spPr>
          <a:xfrm>
            <a:off x="1532389" y="6378267"/>
            <a:ext cx="7162800" cy="276999"/>
          </a:xfrm>
          <a:prstGeom prst="rect">
            <a:avLst/>
          </a:prstGeom>
          <a:noFill/>
        </p:spPr>
        <p:txBody>
          <a:bodyPr wrap="square" rtlCol="0">
            <a:spAutoFit/>
          </a:bodyPr>
          <a:lstStyle/>
          <a:p>
            <a:pPr algn="r"/>
            <a:r>
              <a:rPr lang="en-IN" sz="1200" dirty="0">
                <a:latin typeface="Verdana" panose="020B0604030504040204" pitchFamily="34" charset="0"/>
                <a:ea typeface="Verdana" panose="020B0604030504040204" pitchFamily="34" charset="0"/>
                <a:cs typeface="Verdana" panose="020B0604030504040204" pitchFamily="34" charset="0"/>
              </a:rPr>
              <a:t>Copyright © 2021, 2017, 2013 Pearson Education, Inc. All Rights Reserved</a:t>
            </a:r>
          </a:p>
        </p:txBody>
      </p:sp>
      <p:pic>
        <p:nvPicPr>
          <p:cNvPr id="10" name="Picture 9" descr="Pearson Logo"/>
          <p:cNvPicPr>
            <a:picLocks noChangeAspect="1"/>
          </p:cNvPicPr>
          <p:nvPr userDrawn="1"/>
        </p:nvPicPr>
        <p:blipFill>
          <a:blip r:embed="rId18" cstate="print">
            <a:extLst>
              <a:ext uri="{28A0092B-C50C-407E-A947-70E740481C1C}">
                <a14:useLocalDpi xmlns="" xmlns:a14="http://schemas.microsoft.com/office/drawing/2010/main" val="0"/>
              </a:ext>
            </a:extLst>
          </a:blip>
          <a:stretch>
            <a:fillRect/>
          </a:stretch>
        </p:blipFill>
        <p:spPr>
          <a:xfrm>
            <a:off x="457200" y="6376789"/>
            <a:ext cx="918000" cy="279915"/>
          </a:xfrm>
          <a:prstGeom prst="rect">
            <a:avLst/>
          </a:prstGeom>
        </p:spPr>
      </p:pic>
    </p:spTree>
    <p:extLst>
      <p:ext uri="{BB962C8B-B14F-4D97-AF65-F5344CB8AC3E}">
        <p14:creationId xmlns="" xmlns:p14="http://schemas.microsoft.com/office/powerpoint/2010/main" val="3691570016"/>
      </p:ext>
    </p:extLst>
  </p:cSld>
  <p:clrMap bg1="lt1" tx1="dk1" bg2="lt2" tx2="dk2" accent1="accent1" accent2="accent2" accent3="accent3" accent4="accent4" accent5="accent5" accent6="accent6" hlink="hlink" folHlink="folHlink"/>
  <p:sldLayoutIdLst>
    <p:sldLayoutId id="2147483649" r:id="rId1"/>
    <p:sldLayoutId id="2147483657" r:id="rId2"/>
    <p:sldLayoutId id="2147483656" r:id="rId3"/>
    <p:sldLayoutId id="2147483650" r:id="rId4"/>
    <p:sldLayoutId id="2147483659" r:id="rId5"/>
    <p:sldLayoutId id="2147483658" r:id="rId6"/>
    <p:sldLayoutId id="2147483660" r:id="rId7"/>
    <p:sldLayoutId id="2147483662" r:id="rId8"/>
    <p:sldLayoutId id="2147483661" r:id="rId9"/>
    <p:sldLayoutId id="2147483665" r:id="rId10"/>
    <p:sldLayoutId id="2147483666" r:id="rId11"/>
    <p:sldLayoutId id="2147483663" r:id="rId12"/>
    <p:sldLayoutId id="2147483651" r:id="rId13"/>
    <p:sldLayoutId id="2147483654" r:id="rId14"/>
    <p:sldLayoutId id="2147483655" r:id="rId15"/>
    <p:sldLayoutId id="2147483668" r:id="rId16"/>
  </p:sldLayoutIdLst>
  <p:txStyles>
    <p:titleStyle>
      <a:lvl1pPr algn="l" defTabSz="914400" rtl="0" eaLnBrk="1" latinLnBrk="0" hangingPunct="1">
        <a:lnSpc>
          <a:spcPct val="100000"/>
        </a:lnSpc>
        <a:spcBef>
          <a:spcPct val="0"/>
        </a:spcBef>
        <a:buNone/>
        <a:defRPr sz="3400" b="1" kern="1200">
          <a:solidFill>
            <a:srgbClr val="007FA3"/>
          </a:solidFill>
          <a:latin typeface="Times New Roman" panose="02020603050405020304" pitchFamily="18" charset="0"/>
          <a:ea typeface="+mj-ea"/>
          <a:cs typeface="Times New Roman" panose="02020603050405020304" pitchFamily="18" charset="0"/>
        </a:defRPr>
      </a:lvl1pPr>
    </p:titleStyle>
    <p:bodyStyle>
      <a:lvl1pPr marL="256032" indent="-256032" algn="l" defTabSz="914400" rtl="0" eaLnBrk="1" latinLnBrk="0" hangingPunct="1">
        <a:spcBef>
          <a:spcPts val="1500"/>
        </a:spcBef>
        <a:buClr>
          <a:srgbClr val="007FA3"/>
        </a:buClr>
        <a:buFont typeface="Arial" panose="020B0604020202020204" pitchFamily="34" charset="0"/>
        <a:buChar char="•"/>
        <a:defRPr sz="1600" kern="1200">
          <a:solidFill>
            <a:schemeClr val="tx1"/>
          </a:solidFill>
          <a:latin typeface="+mn-lt"/>
          <a:ea typeface="+mn-ea"/>
          <a:cs typeface="+mn-cs"/>
        </a:defRPr>
      </a:lvl1pPr>
      <a:lvl2pPr marL="742950" indent="-28575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spcBef>
          <a:spcPts val="600"/>
        </a:spcBef>
        <a:buClr>
          <a:srgbClr val="007FA3"/>
        </a:buClr>
        <a:buFont typeface="Wingdings" panose="05000000000000000000" pitchFamily="2" charset="2"/>
        <a:buChar char="§"/>
        <a:defRPr sz="1600" kern="1200">
          <a:solidFill>
            <a:schemeClr val="tx1"/>
          </a:solidFill>
          <a:latin typeface="+mn-lt"/>
          <a:ea typeface="+mn-ea"/>
          <a:cs typeface="+mn-cs"/>
        </a:defRPr>
      </a:lvl3pPr>
      <a:lvl4pPr marL="1600200" indent="-22860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6.xml"/></Relationships>
</file>

<file path=ppt/slides/_rels/slide1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0.xml"/><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1.xml"/><Relationship Id="rId1" Type="http://schemas.openxmlformats.org/officeDocument/2006/relationships/slideLayout" Target="../slideLayouts/slideLayout11.xml"/><Relationship Id="rId4" Type="http://schemas.openxmlformats.org/officeDocument/2006/relationships/image" Target="../media/image15.png"/></Relationships>
</file>

<file path=ppt/slides/_rels/slide12.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2.xml"/><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4.xml"/><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5.xml"/><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6.xml"/><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18.xml"/><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1.xml"/></Relationships>
</file>

<file path=ppt/slides/_rels/slide21.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21.xml"/><Relationship Id="rId1" Type="http://schemas.openxmlformats.org/officeDocument/2006/relationships/slideLayout" Target="../slideLayouts/slideLayout11.xml"/><Relationship Id="rId4" Type="http://schemas.openxmlformats.org/officeDocument/2006/relationships/image" Target="../media/image22.png"/></Relationships>
</file>

<file path=ppt/slides/_rels/slide22.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22.xml"/><Relationship Id="rId1" Type="http://schemas.openxmlformats.org/officeDocument/2006/relationships/slideLayout" Target="../slideLayouts/slideLayout11.xml"/><Relationship Id="rId4" Type="http://schemas.openxmlformats.org/officeDocument/2006/relationships/image" Target="../media/image24.png"/></Relationships>
</file>

<file path=ppt/slides/_rels/slide23.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23.xml"/><Relationship Id="rId1" Type="http://schemas.openxmlformats.org/officeDocument/2006/relationships/slideLayout" Target="../slideLayouts/slideLayout11.xml"/></Relationships>
</file>

<file path=ppt/slides/_rels/slide24.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notesSlide" Target="../notesSlides/notesSlide24.xml"/><Relationship Id="rId1" Type="http://schemas.openxmlformats.org/officeDocument/2006/relationships/slideLayout" Target="../slideLayouts/slideLayout11.xml"/></Relationships>
</file>

<file path=ppt/slides/_rels/slide25.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25.xml"/><Relationship Id="rId1" Type="http://schemas.openxmlformats.org/officeDocument/2006/relationships/slideLayout" Target="../slideLayouts/slideLayout11.xml"/><Relationship Id="rId4" Type="http://schemas.openxmlformats.org/officeDocument/2006/relationships/image" Target="../media/image28.png"/></Relationships>
</file>

<file path=ppt/slides/_rels/slide26.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notesSlide" Target="../notesSlides/notesSlide26.xml"/><Relationship Id="rId1" Type="http://schemas.openxmlformats.org/officeDocument/2006/relationships/slideLayout" Target="../slideLayouts/slideLayout1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1.xml"/></Relationships>
</file>

<file path=ppt/slides/_rels/slide28.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notesSlide" Target="../notesSlides/notesSlide28.xml"/><Relationship Id="rId1" Type="http://schemas.openxmlformats.org/officeDocument/2006/relationships/slideLayout" Target="../slideLayouts/slideLayout1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_rels/slide30.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notesSlide" Target="../notesSlides/notesSlide30.xml"/><Relationship Id="rId1" Type="http://schemas.openxmlformats.org/officeDocument/2006/relationships/slideLayout" Target="../slideLayouts/slideLayout11.xml"/><Relationship Id="rId4" Type="http://schemas.openxmlformats.org/officeDocument/2006/relationships/image" Target="../media/image32.png"/></Relationships>
</file>

<file path=ppt/slides/_rels/slide31.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notesSlide" Target="../notesSlides/notesSlide31.xml"/><Relationship Id="rId1" Type="http://schemas.openxmlformats.org/officeDocument/2006/relationships/slideLayout" Target="../slideLayouts/slideLayout11.xml"/><Relationship Id="rId5" Type="http://schemas.openxmlformats.org/officeDocument/2006/relationships/image" Target="../media/image35.png"/><Relationship Id="rId4" Type="http://schemas.openxmlformats.org/officeDocument/2006/relationships/image" Target="../media/image34.png"/></Relationships>
</file>

<file path=ppt/slides/_rels/slide32.xml.rels><?xml version="1.0" encoding="UTF-8" standalone="yes"?>
<Relationships xmlns="http://schemas.openxmlformats.org/package/2006/relationships"><Relationship Id="rId3" Type="http://schemas.openxmlformats.org/officeDocument/2006/relationships/image" Target="../media/image26.svg"/><Relationship Id="rId2" Type="http://schemas.openxmlformats.org/officeDocument/2006/relationships/image" Target="../media/image36.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11.xml"/><Relationship Id="rId5" Type="http://schemas.openxmlformats.org/officeDocument/2006/relationships/image" Target="../media/image6.png"/><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11.xml"/><Relationship Id="rId5" Type="http://schemas.openxmlformats.org/officeDocument/2006/relationships/image" Target="../media/image10.png"/><Relationship Id="rId4" Type="http://schemas.openxmlformats.org/officeDocument/2006/relationships/image" Target="../media/image9.png"/></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9.xml"/><Relationship Id="rId1" Type="http://schemas.openxmlformats.org/officeDocument/2006/relationships/slideLayout" Target="../slideLayouts/slideLayout11.xml"/><Relationship Id="rId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6725" y="82022"/>
            <a:ext cx="8229600" cy="557174"/>
          </a:xfrm>
        </p:spPr>
        <p:txBody>
          <a:bodyPr>
            <a:noAutofit/>
          </a:bodyPr>
          <a:lstStyle/>
          <a:p>
            <a:r>
              <a:rPr lang="el-GR" sz="3600" dirty="0">
                <a:latin typeface="+mj-lt"/>
              </a:rPr>
              <a:t>Μακροοικονομική</a:t>
            </a:r>
            <a:endParaRPr lang="en-IN" sz="3600" dirty="0">
              <a:latin typeface="+mj-lt"/>
            </a:endParaRPr>
          </a:p>
        </p:txBody>
      </p:sp>
      <p:sp>
        <p:nvSpPr>
          <p:cNvPr id="3" name="Text Placeholder 2"/>
          <p:cNvSpPr>
            <a:spLocks noGrp="1"/>
          </p:cNvSpPr>
          <p:nvPr>
            <p:ph type="body" sz="quarter" idx="13"/>
          </p:nvPr>
        </p:nvSpPr>
        <p:spPr>
          <a:xfrm>
            <a:off x="457200" y="762000"/>
            <a:ext cx="8229600" cy="381000"/>
          </a:xfrm>
        </p:spPr>
        <p:txBody>
          <a:bodyPr>
            <a:noAutofit/>
          </a:bodyPr>
          <a:lstStyle/>
          <a:p>
            <a:r>
              <a:rPr lang="el-GR" dirty="0"/>
              <a:t>Όγδοη Έκδοση</a:t>
            </a:r>
            <a:endParaRPr lang="en-US" dirty="0"/>
          </a:p>
        </p:txBody>
      </p:sp>
      <p:sp>
        <p:nvSpPr>
          <p:cNvPr id="10" name="Text Placeholder 1">
            <a:extLst>
              <a:ext uri="{FF2B5EF4-FFF2-40B4-BE49-F238E27FC236}">
                <a16:creationId xmlns="" xmlns:a16="http://schemas.microsoft.com/office/drawing/2014/main" id="{B90BF7CC-C13E-4975-9A72-17609AD86A49}"/>
              </a:ext>
            </a:extLst>
          </p:cNvPr>
          <p:cNvSpPr>
            <a:spLocks noGrp="1"/>
          </p:cNvSpPr>
          <p:nvPr>
            <p:ph type="body" sz="quarter" idx="4294967295"/>
          </p:nvPr>
        </p:nvSpPr>
        <p:spPr>
          <a:xfrm>
            <a:off x="4581525" y="2828925"/>
            <a:ext cx="4114800" cy="558800"/>
          </a:xfrm>
        </p:spPr>
        <p:txBody>
          <a:bodyPr wrap="square">
            <a:noAutofit/>
          </a:bodyPr>
          <a:lstStyle/>
          <a:p>
            <a:pPr marL="0" indent="0" algn="ctr">
              <a:buNone/>
            </a:pPr>
            <a:r>
              <a:rPr lang="el-GR" sz="3200" dirty="0">
                <a:solidFill>
                  <a:schemeClr val="tx1"/>
                </a:solidFill>
              </a:rPr>
              <a:t>Κεφάλαιο</a:t>
            </a:r>
            <a:r>
              <a:rPr lang="en-US" sz="3200" dirty="0">
                <a:solidFill>
                  <a:schemeClr val="tx1"/>
                </a:solidFill>
              </a:rPr>
              <a:t> 11</a:t>
            </a:r>
          </a:p>
        </p:txBody>
      </p:sp>
      <p:sp>
        <p:nvSpPr>
          <p:cNvPr id="4" name="Text Placeholder 3"/>
          <p:cNvSpPr>
            <a:spLocks noGrp="1"/>
          </p:cNvSpPr>
          <p:nvPr>
            <p:ph type="body" sz="quarter" idx="14"/>
          </p:nvPr>
        </p:nvSpPr>
        <p:spPr>
          <a:xfrm>
            <a:off x="4572000" y="3495675"/>
            <a:ext cx="4114800" cy="771525"/>
          </a:xfrm>
        </p:spPr>
        <p:txBody>
          <a:bodyPr vert="horz" wrap="square" lIns="0" tIns="0" rIns="0" bIns="0" rtlCol="0" anchor="ctr">
            <a:noAutofit/>
          </a:bodyPr>
          <a:lstStyle/>
          <a:p>
            <a:pPr algn="ctr"/>
            <a:r>
              <a:rPr lang="el-GR" sz="2000" dirty="0">
                <a:ea typeface="ヒラギノ角ゴ Pro W3" pitchFamily="-84" charset="-128"/>
              </a:rPr>
              <a:t>Αποταμίευση, συσσώρευση κεφαλαίου και προϊόν</a:t>
            </a:r>
            <a:endParaRPr lang="en-US" sz="2000" dirty="0">
              <a:latin typeface="Times New Roman" panose="02020603050405020304" pitchFamily="18" charset="0"/>
              <a:cs typeface="Times New Roman" panose="02020603050405020304" pitchFamily="18" charset="0"/>
            </a:endParaRPr>
          </a:p>
        </p:txBody>
      </p:sp>
      <p:pic>
        <p:nvPicPr>
          <p:cNvPr id="12" name="Picture Placeholder 11" descr="Front Cover: Macroeconomics, Eighth Edition by Olivier Blanchard">
            <a:extLst>
              <a:ext uri="{FF2B5EF4-FFF2-40B4-BE49-F238E27FC236}">
                <a16:creationId xmlns="" xmlns:a16="http://schemas.microsoft.com/office/drawing/2014/main" id="{4B7C0549-CC8A-406F-AE51-9FCA19C1137C}"/>
              </a:ext>
            </a:extLst>
          </p:cNvPr>
          <p:cNvPicPr>
            <a:picLocks noGrp="1" noChangeAspect="1"/>
          </p:cNvPicPr>
          <p:nvPr>
            <p:ph type="pic" sz="quarter" idx="20"/>
          </p:nvPr>
        </p:nvPicPr>
        <p:blipFill>
          <a:blip r:embed="rId3" cstate="print">
            <a:extLst>
              <a:ext uri="{28A0092B-C50C-407E-A947-70E740481C1C}">
                <a14:useLocalDpi xmlns="" xmlns:a14="http://schemas.microsoft.com/office/drawing/2010/main" val="0"/>
              </a:ext>
            </a:extLst>
          </a:blip>
          <a:stretch>
            <a:fillRect/>
          </a:stretch>
        </p:blipFill>
        <p:spPr>
          <a:xfrm>
            <a:off x="457200" y="1268227"/>
            <a:ext cx="4037479" cy="5046848"/>
          </a:xfrm>
          <a:prstGeom prst="rect">
            <a:avLst/>
          </a:prstGeom>
        </p:spPr>
      </p:pic>
      <p:sp>
        <p:nvSpPr>
          <p:cNvPr id="9" name="Text Placeholder 1">
            <a:extLst>
              <a:ext uri="{FF2B5EF4-FFF2-40B4-BE49-F238E27FC236}">
                <a16:creationId xmlns="" xmlns:a16="http://schemas.microsoft.com/office/drawing/2014/main" id="{B90BF7CC-C13E-4975-9A72-17609AD86A49}"/>
              </a:ext>
            </a:extLst>
          </p:cNvPr>
          <p:cNvSpPr>
            <a:spLocks noGrp="1"/>
          </p:cNvSpPr>
          <p:nvPr>
            <p:ph type="body" sz="quarter" idx="4294967295"/>
          </p:nvPr>
        </p:nvSpPr>
        <p:spPr>
          <a:xfrm>
            <a:off x="2819400" y="6410324"/>
            <a:ext cx="5943600" cy="219075"/>
          </a:xfrm>
        </p:spPr>
        <p:txBody>
          <a:bodyPr wrap="square">
            <a:noAutofit/>
          </a:bodyPr>
          <a:lstStyle/>
          <a:p>
            <a:pPr marL="0" indent="0">
              <a:spcBef>
                <a:spcPts val="0"/>
              </a:spcBef>
              <a:buNone/>
              <a:defRPr/>
            </a:pPr>
            <a:r>
              <a:rPr lang="en-US" altLang="en-US" sz="1200" dirty="0">
                <a:latin typeface="Verdana" panose="020B0604030504040204" pitchFamily="34" charset="0"/>
                <a:ea typeface="Verdana" panose="020B0604030504040204" pitchFamily="34" charset="0"/>
                <a:cs typeface="Verdana" panose="020B0604030504040204" pitchFamily="34" charset="0"/>
              </a:rPr>
              <a:t>Copyright © </a:t>
            </a:r>
            <a:r>
              <a:rPr lang="en-IN" sz="1200" dirty="0">
                <a:latin typeface="Verdana" panose="020B0604030504040204" pitchFamily="34" charset="0"/>
                <a:ea typeface="Verdana" panose="020B0604030504040204" pitchFamily="34" charset="0"/>
                <a:cs typeface="Verdana" panose="020B0604030504040204" pitchFamily="34" charset="0"/>
              </a:rPr>
              <a:t>2021, 2017, 2013</a:t>
            </a:r>
            <a:r>
              <a:rPr lang="en-US" altLang="en-US" sz="1200" dirty="0">
                <a:latin typeface="Verdana" panose="020B0604030504040204" pitchFamily="34" charset="0"/>
                <a:ea typeface="Verdana" panose="020B0604030504040204" pitchFamily="34" charset="0"/>
                <a:cs typeface="Verdana" panose="020B0604030504040204" pitchFamily="34" charset="0"/>
              </a:rPr>
              <a:t> Pearson Education, Inc. All Rights Reserved</a:t>
            </a:r>
          </a:p>
        </p:txBody>
      </p:sp>
    </p:spTree>
    <p:extLst>
      <p:ext uri="{BB962C8B-B14F-4D97-AF65-F5344CB8AC3E}">
        <p14:creationId xmlns="" xmlns:p14="http://schemas.microsoft.com/office/powerpoint/2010/main" val="23366415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47011"/>
          </a:xfrm>
        </p:spPr>
        <p:txBody>
          <a:bodyPr wrap="square">
            <a:noAutofit/>
          </a:bodyPr>
          <a:lstStyle/>
          <a:p>
            <a:r>
              <a:rPr lang="en-IN" sz="2800" dirty="0">
                <a:latin typeface="+mj-lt"/>
              </a:rPr>
              <a:t>11.2 </a:t>
            </a:r>
            <a:r>
              <a:rPr lang="el-GR" sz="2800" dirty="0">
                <a:latin typeface="+mj-lt"/>
              </a:rPr>
              <a:t>Οι επιπτώσεις εναλλακτικών ροπών αποταμίευσης</a:t>
            </a:r>
            <a:r>
              <a:rPr lang="en-IN" sz="2800" dirty="0">
                <a:latin typeface="+mj-lt"/>
              </a:rPr>
              <a:t> (2 </a:t>
            </a:r>
            <a:r>
              <a:rPr lang="el-GR" sz="2800" dirty="0">
                <a:latin typeface="+mj-lt"/>
              </a:rPr>
              <a:t>από</a:t>
            </a:r>
            <a:r>
              <a:rPr lang="en-IN" sz="2800" dirty="0">
                <a:latin typeface="+mj-lt"/>
              </a:rPr>
              <a:t> 10)</a:t>
            </a:r>
            <a:endParaRPr lang="en-US" sz="2800" dirty="0">
              <a:latin typeface="+mj-lt"/>
            </a:endParaRPr>
          </a:p>
        </p:txBody>
      </p:sp>
      <p:sp>
        <p:nvSpPr>
          <p:cNvPr id="3" name="Content Placeholder 2"/>
          <p:cNvSpPr>
            <a:spLocks noGrp="1"/>
          </p:cNvSpPr>
          <p:nvPr>
            <p:ph idx="1"/>
          </p:nvPr>
        </p:nvSpPr>
        <p:spPr>
          <a:xfrm>
            <a:off x="457200" y="1143000"/>
            <a:ext cx="8229600" cy="307777"/>
          </a:xfrm>
        </p:spPr>
        <p:txBody>
          <a:bodyPr wrap="square">
            <a:noAutofit/>
          </a:bodyPr>
          <a:lstStyle/>
          <a:p>
            <a:pPr marL="0" indent="0">
              <a:buNone/>
            </a:pPr>
            <a:r>
              <a:rPr lang="el-GR" sz="2000" b="1" dirty="0">
                <a:ea typeface="ヒラギノ角ゴ Pro W3" pitchFamily="-84" charset="-128"/>
              </a:rPr>
              <a:t>Απεικόνιση</a:t>
            </a:r>
            <a:r>
              <a:rPr lang="en-IN" sz="2000" b="1" dirty="0">
                <a:ea typeface="ヒラギノ角ゴ Pro W3" pitchFamily="-84" charset="-128"/>
              </a:rPr>
              <a:t> 11.2 </a:t>
            </a:r>
            <a:r>
              <a:rPr lang="el-GR" sz="2000" dirty="0">
                <a:ea typeface="ヒラギノ角ゴ Pro W3" pitchFamily="-84" charset="-128"/>
              </a:rPr>
              <a:t>Δυναμικές κεφαλαίου και παραγωγής</a:t>
            </a:r>
            <a:endParaRPr lang="en-IN" sz="2000" dirty="0">
              <a:ea typeface="ヒラギノ角ゴ Pro W3" pitchFamily="-84" charset="-128"/>
            </a:endParaRPr>
          </a:p>
        </p:txBody>
      </p:sp>
      <p:sp>
        <p:nvSpPr>
          <p:cNvPr id="4" name="Content Placeholder 3"/>
          <p:cNvSpPr>
            <a:spLocks noGrp="1"/>
          </p:cNvSpPr>
          <p:nvPr>
            <p:ph idx="13"/>
          </p:nvPr>
        </p:nvSpPr>
        <p:spPr>
          <a:xfrm>
            <a:off x="457200" y="1600200"/>
            <a:ext cx="8229599" cy="1143000"/>
          </a:xfrm>
        </p:spPr>
        <p:txBody>
          <a:bodyPr>
            <a:noAutofit/>
          </a:bodyPr>
          <a:lstStyle/>
          <a:p>
            <a:pPr marL="0" indent="0">
              <a:buNone/>
            </a:pPr>
            <a:r>
              <a:rPr lang="el-GR" sz="1800" dirty="0" smtClean="0"/>
              <a:t>Όταν το κεφάλαιο και η παραγωγή είναι χαμηλή, οι επενδύσεις υπερβαίνουν την απόσβεση και το κεφάλαιο αυξάνει. Όταν το κεφάλαιο και η παραγωγή είναι υψηλά, η επένδυση είναι μικρότερη από την απόσβεση και το κεφάλαιο μειώνεται.</a:t>
            </a:r>
            <a:endParaRPr lang="en-US" sz="1800" dirty="0"/>
          </a:p>
        </p:txBody>
      </p:sp>
      <p:pic>
        <p:nvPicPr>
          <p:cNvPr id="2050" name="Picture 2"/>
          <p:cNvPicPr>
            <a:picLocks noChangeAspect="1" noChangeArrowheads="1"/>
          </p:cNvPicPr>
          <p:nvPr/>
        </p:nvPicPr>
        <p:blipFill>
          <a:blip r:embed="rId3" cstate="print"/>
          <a:srcRect/>
          <a:stretch>
            <a:fillRect/>
          </a:stretch>
        </p:blipFill>
        <p:spPr bwMode="auto">
          <a:xfrm>
            <a:off x="1752600" y="2590800"/>
            <a:ext cx="5662613" cy="3499969"/>
          </a:xfrm>
          <a:prstGeom prst="rect">
            <a:avLst/>
          </a:prstGeom>
          <a:noFill/>
          <a:ln w="9525">
            <a:noFill/>
            <a:miter lim="800000"/>
            <a:headEnd/>
            <a:tailEnd/>
          </a:ln>
        </p:spPr>
      </p:pic>
    </p:spTree>
    <p:extLst>
      <p:ext uri="{BB962C8B-B14F-4D97-AF65-F5344CB8AC3E}">
        <p14:creationId xmlns="" xmlns:p14="http://schemas.microsoft.com/office/powerpoint/2010/main" val="889137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wrap="square">
            <a:noAutofit/>
          </a:bodyPr>
          <a:lstStyle/>
          <a:p>
            <a:r>
              <a:rPr lang="en-IN" sz="2800" dirty="0">
                <a:latin typeface="+mj-lt"/>
              </a:rPr>
              <a:t>11.2 </a:t>
            </a:r>
            <a:r>
              <a:rPr lang="el-GR" sz="2800" dirty="0">
                <a:latin typeface="+mj-lt"/>
              </a:rPr>
              <a:t>Οι επιπτώσεις εναλλακτικών ροπών αποταμίευσης</a:t>
            </a:r>
            <a:r>
              <a:rPr lang="en-IN" sz="2800" dirty="0">
                <a:latin typeface="+mj-lt"/>
              </a:rPr>
              <a:t> (3 </a:t>
            </a:r>
            <a:r>
              <a:rPr lang="el-GR" sz="2800" dirty="0">
                <a:latin typeface="+mj-lt"/>
              </a:rPr>
              <a:t>από</a:t>
            </a:r>
            <a:r>
              <a:rPr lang="en-IN" sz="2800" dirty="0">
                <a:latin typeface="+mj-lt"/>
              </a:rPr>
              <a:t> 10)</a:t>
            </a:r>
            <a:endParaRPr lang="en-US" sz="2800" dirty="0">
              <a:latin typeface="+mj-lt"/>
            </a:endParaRPr>
          </a:p>
        </p:txBody>
      </p:sp>
      <p:sp>
        <p:nvSpPr>
          <p:cNvPr id="3" name="Content Placeholder 2"/>
          <p:cNvSpPr>
            <a:spLocks noGrp="1"/>
          </p:cNvSpPr>
          <p:nvPr>
            <p:ph idx="1"/>
          </p:nvPr>
        </p:nvSpPr>
        <p:spPr>
          <a:xfrm>
            <a:off x="457200" y="1371600"/>
            <a:ext cx="8229600" cy="1107996"/>
          </a:xfrm>
        </p:spPr>
        <p:txBody>
          <a:bodyPr wrap="square">
            <a:noAutofit/>
          </a:bodyPr>
          <a:lstStyle/>
          <a:p>
            <a:r>
              <a:rPr lang="el-GR" sz="2200" dirty="0">
                <a:ea typeface="ヒラギノ角ゴ Pro W3" pitchFamily="-84" charset="-128"/>
              </a:rPr>
              <a:t>Η κατάσταση στην οποία το προϊόν ανά εργαζόμενο και το κεφάλαιο ανά εργαζόμενο δεν αλλάζουν πλέον ονομάζεται </a:t>
            </a:r>
            <a:r>
              <a:rPr lang="el-GR" sz="2200" b="1" dirty="0">
                <a:ea typeface="ヒラギノ角ゴ Pro W3" pitchFamily="-84" charset="-128"/>
              </a:rPr>
              <a:t>σταθερή κατάσταση</a:t>
            </a:r>
            <a:r>
              <a:rPr lang="el-GR" sz="2200" dirty="0">
                <a:ea typeface="ヒラギノ角ゴ Pro W3" pitchFamily="-84" charset="-128"/>
              </a:rPr>
              <a:t> της οικονομίας. </a:t>
            </a:r>
            <a:endParaRPr lang="en-US" sz="2200" dirty="0">
              <a:ea typeface="ヒラギノ角ゴ Pro W3" pitchFamily="-84" charset="-128"/>
            </a:endParaRPr>
          </a:p>
        </p:txBody>
      </p:sp>
      <mc:AlternateContent xmlns:mc="http://schemas.openxmlformats.org/markup-compatibility/2006">
        <mc:Choice xmlns="" xmlns:a14="http://schemas.microsoft.com/office/drawing/2010/main" Requires="a14">
          <p:sp>
            <p:nvSpPr>
              <p:cNvPr id="5" name="Object 4"/>
              <p:cNvSpPr txBox="1"/>
              <p:nvPr/>
            </p:nvSpPr>
            <p:spPr>
              <a:xfrm>
                <a:off x="2751667" y="2743200"/>
                <a:ext cx="3620266" cy="695419"/>
              </a:xfrm>
              <a:prstGeom prst="rect">
                <a:avLst/>
              </a:prstGeom>
            </p:spPr>
            <p:txBody>
              <a:bodyPr>
                <a:normAutofit fontScale="92500"/>
              </a:bodyPr>
              <a:lstStyle/>
              <a:p>
                <a:pPr/>
                <a14:m>
                  <m:oMathPara xmlns:m="http://schemas.openxmlformats.org/officeDocument/2006/math">
                    <m:oMathParaPr>
                      <m:jc m:val="left"/>
                    </m:oMathParaPr>
                    <m:oMath xmlns:m="http://schemas.openxmlformats.org/officeDocument/2006/math">
                      <m:r>
                        <m:rPr>
                          <m:nor/>
                        </m:rPr>
                        <a:rPr lang="en-US" i="0" smtClean="0">
                          <a:solidFill>
                            <a:srgbClr val="000000"/>
                          </a:solidFill>
                          <a:latin typeface="Cambria Math" panose="02040503050406030204" pitchFamily="18" charset="0"/>
                        </a:rPr>
                        <m:t>s</m:t>
                      </m:r>
                      <m:r>
                        <m:rPr>
                          <m:nor/>
                        </m:rPr>
                        <a:rPr lang="en-US" i="0" smtClean="0">
                          <a:solidFill>
                            <a:srgbClr val="000000"/>
                          </a:solidFill>
                          <a:latin typeface="Cambria Math" panose="02040503050406030204" pitchFamily="18" charset="0"/>
                        </a:rPr>
                        <m:t> </m:t>
                      </m:r>
                      <m:r>
                        <a:rPr lang="en-US" i="1">
                          <a:solidFill>
                            <a:srgbClr val="000000"/>
                          </a:solidFill>
                          <a:latin typeface="Cambria Math" panose="02040503050406030204" pitchFamily="18" charset="0"/>
                        </a:rPr>
                        <m:t>𝑓</m:t>
                      </m:r>
                      <m:d>
                        <m:dPr>
                          <m:ctrlPr>
                            <a:rPr lang="en-US" i="1">
                              <a:solidFill>
                                <a:srgbClr val="000000"/>
                              </a:solidFill>
                              <a:latin typeface="Cambria Math" panose="02040503050406030204" pitchFamily="18" charset="0"/>
                            </a:rPr>
                          </m:ctrlPr>
                        </m:dPr>
                        <m:e>
                          <m:f>
                            <m:fPr>
                              <m:ctrlPr>
                                <a:rPr lang="en-US" i="1">
                                  <a:solidFill>
                                    <a:srgbClr val="000000"/>
                                  </a:solidFill>
                                  <a:latin typeface="Cambria Math" panose="02040503050406030204" pitchFamily="18" charset="0"/>
                                </a:rPr>
                              </m:ctrlPr>
                            </m:fPr>
                            <m:num>
                              <m:r>
                                <a:rPr lang="en-US" i="1">
                                  <a:solidFill>
                                    <a:srgbClr val="000000"/>
                                  </a:solidFill>
                                  <a:latin typeface="Cambria Math" panose="02040503050406030204" pitchFamily="18" charset="0"/>
                                </a:rPr>
                                <m:t>𝐾</m:t>
                              </m:r>
                              <m:r>
                                <a:rPr lang="en-US" i="1">
                                  <a:solidFill>
                                    <a:srgbClr val="000000"/>
                                  </a:solidFill>
                                  <a:latin typeface="Cambria Math" panose="02040503050406030204" pitchFamily="18" charset="0"/>
                                </a:rPr>
                                <m:t>∗</m:t>
                              </m:r>
                            </m:num>
                            <m:den>
                              <m:r>
                                <a:rPr lang="en-US" i="1">
                                  <a:solidFill>
                                    <a:srgbClr val="000000"/>
                                  </a:solidFill>
                                  <a:latin typeface="Cambria Math" panose="02040503050406030204" pitchFamily="18" charset="0"/>
                                </a:rPr>
                                <m:t>𝑁</m:t>
                              </m:r>
                            </m:den>
                          </m:f>
                        </m:e>
                      </m:d>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𝛿</m:t>
                      </m:r>
                      <m:f>
                        <m:fPr>
                          <m:ctrlPr>
                            <a:rPr lang="en-US" i="1">
                              <a:solidFill>
                                <a:srgbClr val="000000"/>
                              </a:solidFill>
                              <a:latin typeface="Cambria Math" panose="02040503050406030204" pitchFamily="18" charset="0"/>
                            </a:rPr>
                          </m:ctrlPr>
                        </m:fPr>
                        <m:num>
                          <m:r>
                            <a:rPr lang="en-US" i="1">
                              <a:solidFill>
                                <a:srgbClr val="000000"/>
                              </a:solidFill>
                              <a:latin typeface="Cambria Math" panose="02040503050406030204" pitchFamily="18" charset="0"/>
                            </a:rPr>
                            <m:t>𝐾</m:t>
                          </m:r>
                          <m:r>
                            <a:rPr lang="en-US" i="1">
                              <a:solidFill>
                                <a:srgbClr val="000000"/>
                              </a:solidFill>
                              <a:latin typeface="Cambria Math" panose="02040503050406030204" pitchFamily="18" charset="0"/>
                            </a:rPr>
                            <m:t>∗</m:t>
                          </m:r>
                        </m:num>
                        <m:den>
                          <m:r>
                            <a:rPr lang="en-US" i="1">
                              <a:solidFill>
                                <a:srgbClr val="000000"/>
                              </a:solidFill>
                              <a:latin typeface="Cambria Math" panose="02040503050406030204" pitchFamily="18" charset="0"/>
                            </a:rPr>
                            <m:t>𝑁</m:t>
                          </m:r>
                        </m:den>
                      </m:f>
                      <m:r>
                        <a:rPr lang="en-US" i="1">
                          <a:solidFill>
                            <a:srgbClr val="000000"/>
                          </a:solidFill>
                          <a:latin typeface="Cambria Math" panose="02040503050406030204" pitchFamily="18" charset="0"/>
                        </a:rPr>
                        <m:t>		</m:t>
                      </m:r>
                      <m:r>
                        <a:rPr lang="en-US" b="0" i="1" smtClean="0">
                          <a:solidFill>
                            <a:srgbClr val="000000"/>
                          </a:solidFill>
                          <a:latin typeface="Cambria Math" panose="02040503050406030204" pitchFamily="18" charset="0"/>
                        </a:rPr>
                        <m:t>                       </m:t>
                      </m:r>
                      <m:r>
                        <a:rPr lang="en-US" i="1">
                          <a:solidFill>
                            <a:srgbClr val="000000"/>
                          </a:solidFill>
                          <a:latin typeface="Cambria Math" panose="02040503050406030204" pitchFamily="18" charset="0"/>
                        </a:rPr>
                        <m:t>(11.4)</m:t>
                      </m:r>
                    </m:oMath>
                  </m:oMathPara>
                </a14:m>
                <a:endParaRPr lang="en-US" dirty="0"/>
              </a:p>
            </p:txBody>
          </p:sp>
        </mc:Choice>
        <mc:Fallback>
          <p:sp>
            <p:nvSpPr>
              <p:cNvPr id="5" name="Object 4"/>
              <p:cNvSpPr txBox="1">
                <a:spLocks noRot="1" noChangeAspect="1" noMove="1" noResize="1" noEditPoints="1" noAdjustHandles="1" noChangeArrowheads="1" noChangeShapeType="1" noTextEdit="1"/>
              </p:cNvSpPr>
              <p:nvPr/>
            </p:nvSpPr>
            <p:spPr>
              <a:xfrm>
                <a:off x="2751667" y="2743200"/>
                <a:ext cx="3620266" cy="695419"/>
              </a:xfrm>
              <a:prstGeom prst="rect">
                <a:avLst/>
              </a:prstGeom>
              <a:blipFill>
                <a:blip r:embed="rId3" cstate="print"/>
                <a:stretch>
                  <a:fillRect/>
                </a:stretch>
              </a:blipFill>
            </p:spPr>
            <p:txBody>
              <a:bodyPr/>
              <a:lstStyle/>
              <a:p>
                <a:r>
                  <a:rPr lang="en-US">
                    <a:noFill/>
                  </a:rPr>
                  <a:t> </a:t>
                </a:r>
              </a:p>
            </p:txBody>
          </p:sp>
        </mc:Fallback>
      </mc:AlternateContent>
      <p:sp>
        <p:nvSpPr>
          <p:cNvPr id="4" name="Content Placeholder 3"/>
          <p:cNvSpPr>
            <a:spLocks noGrp="1"/>
          </p:cNvSpPr>
          <p:nvPr>
            <p:ph idx="13"/>
          </p:nvPr>
        </p:nvSpPr>
        <p:spPr>
          <a:xfrm>
            <a:off x="457200" y="3609975"/>
            <a:ext cx="8229599" cy="1107996"/>
          </a:xfrm>
        </p:spPr>
        <p:txBody>
          <a:bodyPr>
            <a:noAutofit/>
          </a:bodyPr>
          <a:lstStyle/>
          <a:p>
            <a:r>
              <a:rPr lang="el-GR" sz="2200" dirty="0">
                <a:ea typeface="ヒラギノ角ゴ Pro W3" pitchFamily="-84" charset="-128"/>
              </a:rPr>
              <a:t>Η αξία του κεφαλαίου ανά εργαζόμενο σε σταθερή κατάσταση είναι τέτοια ώστε, η ποσότητα της αποταμίευσης ανά εργαζόμενο είναι αρκετή για να καλύψει την απόσβεση του κεφαλαίου ανά εργαζόμενο.</a:t>
            </a:r>
            <a:endParaRPr lang="en-US" sz="2200" dirty="0">
              <a:ea typeface="ヒラギノ角ゴ Pro W3" pitchFamily="-84" charset="-128"/>
            </a:endParaRPr>
          </a:p>
        </p:txBody>
      </p:sp>
      <mc:AlternateContent xmlns:mc="http://schemas.openxmlformats.org/markup-compatibility/2006">
        <mc:Choice xmlns="" xmlns:a14="http://schemas.microsoft.com/office/drawing/2010/main" Requires="a14">
          <p:sp>
            <p:nvSpPr>
              <p:cNvPr id="6" name="Object 5"/>
              <p:cNvSpPr txBox="1"/>
              <p:nvPr/>
            </p:nvSpPr>
            <p:spPr bwMode="auto">
              <a:xfrm>
                <a:off x="2743200" y="5181600"/>
                <a:ext cx="3602038" cy="695325"/>
              </a:xfrm>
              <a:prstGeom prst="rect">
                <a:avLst/>
              </a:prstGeom>
              <a:noFill/>
              <a:ln>
                <a:noFill/>
              </a:ln>
            </p:spPr>
            <p:txBody>
              <a:bodyPr>
                <a:normAutofit fontScale="92500"/>
              </a:bodyPr>
              <a:lstStyle/>
              <a:p>
                <a:pPr/>
                <a14:m>
                  <m:oMathPara xmlns:m="http://schemas.openxmlformats.org/officeDocument/2006/math">
                    <m:oMathParaPr>
                      <m:jc m:val="left"/>
                    </m:oMathParaPr>
                    <m:oMath xmlns:m="http://schemas.openxmlformats.org/officeDocument/2006/math">
                      <m:d>
                        <m:dPr>
                          <m:ctrlPr>
                            <a:rPr lang="en-US" i="1" smtClean="0">
                              <a:solidFill>
                                <a:srgbClr val="000000"/>
                              </a:solidFill>
                              <a:latin typeface="Cambria Math" panose="02040503050406030204" pitchFamily="18" charset="0"/>
                            </a:rPr>
                          </m:ctrlPr>
                        </m:dPr>
                        <m:e>
                          <m:f>
                            <m:fPr>
                              <m:ctrlPr>
                                <a:rPr lang="en-US" i="1">
                                  <a:solidFill>
                                    <a:srgbClr val="000000"/>
                                  </a:solidFill>
                                  <a:latin typeface="Cambria Math" panose="02040503050406030204" pitchFamily="18" charset="0"/>
                                </a:rPr>
                              </m:ctrlPr>
                            </m:fPr>
                            <m:num>
                              <m:r>
                                <a:rPr lang="en-US" i="1">
                                  <a:solidFill>
                                    <a:srgbClr val="000000"/>
                                  </a:solidFill>
                                  <a:latin typeface="Cambria Math" panose="02040503050406030204" pitchFamily="18" charset="0"/>
                                </a:rPr>
                                <m:t>𝑌</m:t>
                              </m:r>
                              <m:r>
                                <a:rPr lang="en-US" i="1">
                                  <a:solidFill>
                                    <a:srgbClr val="000000"/>
                                  </a:solidFill>
                                  <a:latin typeface="Cambria Math" panose="02040503050406030204" pitchFamily="18" charset="0"/>
                                </a:rPr>
                                <m:t>∗</m:t>
                              </m:r>
                            </m:num>
                            <m:den>
                              <m:r>
                                <a:rPr lang="en-US" i="1">
                                  <a:solidFill>
                                    <a:srgbClr val="000000"/>
                                  </a:solidFill>
                                  <a:latin typeface="Cambria Math" panose="02040503050406030204" pitchFamily="18" charset="0"/>
                                </a:rPr>
                                <m:t>𝑁</m:t>
                              </m:r>
                            </m:den>
                          </m:f>
                        </m:e>
                      </m:d>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𝑓</m:t>
                      </m:r>
                      <m:d>
                        <m:dPr>
                          <m:ctrlPr>
                            <a:rPr lang="en-US" i="1">
                              <a:solidFill>
                                <a:srgbClr val="000000"/>
                              </a:solidFill>
                              <a:latin typeface="Cambria Math" panose="02040503050406030204" pitchFamily="18" charset="0"/>
                            </a:rPr>
                          </m:ctrlPr>
                        </m:dPr>
                        <m:e>
                          <m:f>
                            <m:fPr>
                              <m:ctrlPr>
                                <a:rPr lang="en-US" i="1">
                                  <a:solidFill>
                                    <a:srgbClr val="000000"/>
                                  </a:solidFill>
                                  <a:latin typeface="Cambria Math" panose="02040503050406030204" pitchFamily="18" charset="0"/>
                                </a:rPr>
                              </m:ctrlPr>
                            </m:fPr>
                            <m:num>
                              <m:r>
                                <a:rPr lang="en-US" i="1">
                                  <a:solidFill>
                                    <a:srgbClr val="000000"/>
                                  </a:solidFill>
                                  <a:latin typeface="Cambria Math" panose="02040503050406030204" pitchFamily="18" charset="0"/>
                                </a:rPr>
                                <m:t>𝐾</m:t>
                              </m:r>
                              <m:r>
                                <a:rPr lang="en-US" i="1">
                                  <a:solidFill>
                                    <a:srgbClr val="000000"/>
                                  </a:solidFill>
                                  <a:latin typeface="Cambria Math" panose="02040503050406030204" pitchFamily="18" charset="0"/>
                                </a:rPr>
                                <m:t>∗</m:t>
                              </m:r>
                            </m:num>
                            <m:den>
                              <m:r>
                                <a:rPr lang="en-US" i="1">
                                  <a:solidFill>
                                    <a:srgbClr val="000000"/>
                                  </a:solidFill>
                                  <a:latin typeface="Cambria Math" panose="02040503050406030204" pitchFamily="18" charset="0"/>
                                </a:rPr>
                                <m:t>𝑁</m:t>
                              </m:r>
                            </m:den>
                          </m:f>
                        </m:e>
                      </m:d>
                      <m:r>
                        <a:rPr lang="en-US" i="1">
                          <a:solidFill>
                            <a:srgbClr val="000000"/>
                          </a:solidFill>
                          <a:latin typeface="Cambria Math" panose="02040503050406030204" pitchFamily="18" charset="0"/>
                        </a:rPr>
                        <m:t>		</m:t>
                      </m:r>
                      <m:r>
                        <a:rPr lang="en-US" b="0" i="1" smtClean="0">
                          <a:solidFill>
                            <a:srgbClr val="000000"/>
                          </a:solidFill>
                          <a:latin typeface="Cambria Math" panose="02040503050406030204" pitchFamily="18" charset="0"/>
                        </a:rPr>
                        <m:t>                        </m:t>
                      </m:r>
                      <m:r>
                        <a:rPr lang="en-US" i="1">
                          <a:solidFill>
                            <a:srgbClr val="000000"/>
                          </a:solidFill>
                          <a:latin typeface="Cambria Math" panose="02040503050406030204" pitchFamily="18" charset="0"/>
                        </a:rPr>
                        <m:t>(11.5)</m:t>
                      </m:r>
                    </m:oMath>
                  </m:oMathPara>
                </a14:m>
                <a:endParaRPr lang="en-US" dirty="0"/>
              </a:p>
            </p:txBody>
          </p:sp>
        </mc:Choice>
        <mc:Fallback>
          <p:sp>
            <p:nvSpPr>
              <p:cNvPr id="6" name="Object 5"/>
              <p:cNvSpPr txBox="1">
                <a:spLocks noRot="1" noChangeAspect="1" noMove="1" noResize="1" noEditPoints="1" noAdjustHandles="1" noChangeArrowheads="1" noChangeShapeType="1" noTextEdit="1"/>
              </p:cNvSpPr>
              <p:nvPr/>
            </p:nvSpPr>
            <p:spPr bwMode="auto">
              <a:xfrm>
                <a:off x="2743200" y="5181600"/>
                <a:ext cx="3602038" cy="695325"/>
              </a:xfrm>
              <a:prstGeom prst="rect">
                <a:avLst/>
              </a:prstGeom>
              <a:blipFill>
                <a:blip r:embed="rId4" cstate="print"/>
                <a:stretch>
                  <a:fillRect/>
                </a:stretch>
              </a:blipFill>
              <a:ln>
                <a:noFill/>
              </a:ln>
            </p:spPr>
            <p:txBody>
              <a:bodyPr/>
              <a:lstStyle/>
              <a:p>
                <a:r>
                  <a:rPr lang="en-US">
                    <a:noFill/>
                  </a:rPr>
                  <a:t> </a:t>
                </a:r>
              </a:p>
            </p:txBody>
          </p:sp>
        </mc:Fallback>
      </mc:AlternateContent>
    </p:spTree>
    <p:extLst>
      <p:ext uri="{BB962C8B-B14F-4D97-AF65-F5344CB8AC3E}">
        <p14:creationId xmlns="" xmlns:p14="http://schemas.microsoft.com/office/powerpoint/2010/main" val="3736098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95400"/>
          </a:xfrm>
        </p:spPr>
        <p:txBody>
          <a:bodyPr wrap="square">
            <a:noAutofit/>
          </a:bodyPr>
          <a:lstStyle/>
          <a:p>
            <a:r>
              <a:rPr lang="el-GR" sz="2800" dirty="0">
                <a:latin typeface="+mj-lt"/>
              </a:rPr>
              <a:t>ΠΛΑΙΣΙΟ ΕΠΙΚΕΝΤΡΩΣΗΣ</a:t>
            </a:r>
            <a:r>
              <a:rPr lang="en-IN" sz="2800" dirty="0">
                <a:latin typeface="+mj-lt"/>
              </a:rPr>
              <a:t>: </a:t>
            </a:r>
            <a:r>
              <a:rPr lang="el-GR" sz="2800" dirty="0">
                <a:latin typeface="+mj-lt"/>
              </a:rPr>
              <a:t>Συσσώρευση κεφαλαίου και ανάπτυξη στη Γαλλία </a:t>
            </a:r>
            <a:r>
              <a:rPr lang="el-GR" sz="2800" dirty="0" smtClean="0">
                <a:latin typeface="+mj-lt"/>
              </a:rPr>
              <a:t/>
            </a:r>
            <a:br>
              <a:rPr lang="el-GR" sz="2800" dirty="0" smtClean="0">
                <a:latin typeface="+mj-lt"/>
              </a:rPr>
            </a:br>
            <a:r>
              <a:rPr lang="el-GR" sz="2800" dirty="0" smtClean="0">
                <a:latin typeface="+mj-lt"/>
              </a:rPr>
              <a:t>μετά </a:t>
            </a:r>
            <a:r>
              <a:rPr lang="el-GR" sz="2800" dirty="0">
                <a:latin typeface="+mj-lt"/>
              </a:rPr>
              <a:t>τον </a:t>
            </a:r>
            <a:r>
              <a:rPr lang="el-GR" sz="2800" dirty="0" smtClean="0">
                <a:latin typeface="+mj-lt"/>
              </a:rPr>
              <a:t>Β΄ </a:t>
            </a:r>
            <a:r>
              <a:rPr lang="el-GR" sz="2800" dirty="0">
                <a:latin typeface="+mj-lt"/>
              </a:rPr>
              <a:t>Παγκόσμιο Πόλεμο</a:t>
            </a:r>
            <a:endParaRPr lang="en-US" sz="2800" dirty="0"/>
          </a:p>
        </p:txBody>
      </p:sp>
      <p:sp>
        <p:nvSpPr>
          <p:cNvPr id="3" name="Content Placeholder 2"/>
          <p:cNvSpPr>
            <a:spLocks noGrp="1"/>
          </p:cNvSpPr>
          <p:nvPr>
            <p:ph idx="1"/>
          </p:nvPr>
        </p:nvSpPr>
        <p:spPr>
          <a:xfrm>
            <a:off x="457200" y="1981199"/>
            <a:ext cx="8153400" cy="1752601"/>
          </a:xfrm>
        </p:spPr>
        <p:txBody>
          <a:bodyPr wrap="square">
            <a:noAutofit/>
          </a:bodyPr>
          <a:lstStyle/>
          <a:p>
            <a:pPr>
              <a:spcBef>
                <a:spcPts val="600"/>
              </a:spcBef>
            </a:pPr>
            <a:r>
              <a:rPr lang="el-GR" dirty="0">
                <a:ea typeface="ヒラギノ角ゴ Pro W3" pitchFamily="-84" charset="-128"/>
              </a:rPr>
              <a:t>Η Γαλλία υπέστη μεγάλες απώλειες κεφαλαίου όταν τελείωσε ο </a:t>
            </a:r>
            <a:r>
              <a:rPr lang="el-GR" dirty="0" smtClean="0">
                <a:ea typeface="ヒラギノ角ゴ Pro W3" pitchFamily="-84" charset="-128"/>
              </a:rPr>
              <a:t>Β΄ </a:t>
            </a:r>
            <a:r>
              <a:rPr lang="el-GR" dirty="0">
                <a:ea typeface="ヒラギノ角ゴ Pro W3" pitchFamily="-84" charset="-128"/>
              </a:rPr>
              <a:t>Παγκόσμιος Πόλεμος το 1945.</a:t>
            </a:r>
          </a:p>
          <a:p>
            <a:pPr>
              <a:spcBef>
                <a:spcPts val="600"/>
              </a:spcBef>
            </a:pPr>
            <a:r>
              <a:rPr lang="el-GR" dirty="0">
                <a:ea typeface="ヒラギノ角ゴ Pro W3" pitchFamily="-84" charset="-128"/>
              </a:rPr>
              <a:t>Το υπόδειγμα ανάπτυξης προβλέπει ότι η Γαλλία θα </a:t>
            </a:r>
            <a:r>
              <a:rPr lang="el-GR" dirty="0" smtClean="0">
                <a:ea typeface="ヒラギノ角ゴ Pro W3" pitchFamily="-84" charset="-128"/>
              </a:rPr>
              <a:t>είχε υψηλή </a:t>
            </a:r>
            <a:r>
              <a:rPr lang="el-GR" dirty="0">
                <a:ea typeface="ヒラギノ角ゴ Pro W3" pitchFamily="-84" charset="-128"/>
              </a:rPr>
              <a:t>συσσώρευση κεφαλαίου και αύξηση </a:t>
            </a:r>
            <a:r>
              <a:rPr lang="el-GR" dirty="0" smtClean="0">
                <a:ea typeface="ヒラギノ角ゴ Pro W3" pitchFamily="-84" charset="-128"/>
              </a:rPr>
              <a:t>παραγωγής </a:t>
            </a:r>
            <a:r>
              <a:rPr lang="el-GR" dirty="0">
                <a:ea typeface="ヒラギノ角ゴ Pro W3" pitchFamily="-84" charset="-128"/>
              </a:rPr>
              <a:t>για κάποιο χρονικό διάστημα.</a:t>
            </a:r>
          </a:p>
          <a:p>
            <a:pPr>
              <a:spcBef>
                <a:spcPts val="600"/>
              </a:spcBef>
            </a:pPr>
            <a:r>
              <a:rPr lang="el-GR" dirty="0" smtClean="0">
                <a:ea typeface="ヒラギノ角ゴ Pro W3" pitchFamily="-84" charset="-128"/>
              </a:rPr>
              <a:t>Μεταξύ 1946-1950</a:t>
            </a:r>
            <a:r>
              <a:rPr lang="el-GR" dirty="0">
                <a:ea typeface="ヒラギノ角ゴ Pro W3" pitchFamily="-84" charset="-128"/>
              </a:rPr>
              <a:t>, το γαλλικό πραγματικό ΑΕΠ αυξήθηκε </a:t>
            </a:r>
            <a:r>
              <a:rPr lang="el-GR" dirty="0" smtClean="0">
                <a:ea typeface="ヒラギノ角ゴ Pro W3" pitchFamily="-84" charset="-128"/>
              </a:rPr>
              <a:t>κατά </a:t>
            </a:r>
            <a:r>
              <a:rPr lang="el-GR" dirty="0">
                <a:ea typeface="ヒラギノ角ゴ Pro W3" pitchFamily="-84" charset="-128"/>
              </a:rPr>
              <a:t>9,6% ετησίως. </a:t>
            </a:r>
            <a:endParaRPr lang="en-US" dirty="0">
              <a:ea typeface="ヒラギノ角ゴ Pro W3" pitchFamily="-84" charset="-128"/>
            </a:endParaRPr>
          </a:p>
        </p:txBody>
      </p:sp>
      <p:sp>
        <p:nvSpPr>
          <p:cNvPr id="4" name="Content Placeholder 3"/>
          <p:cNvSpPr>
            <a:spLocks noGrp="1"/>
          </p:cNvSpPr>
          <p:nvPr>
            <p:ph idx="13"/>
          </p:nvPr>
        </p:nvSpPr>
        <p:spPr>
          <a:xfrm>
            <a:off x="447675" y="1371600"/>
            <a:ext cx="8229600" cy="609600"/>
          </a:xfrm>
        </p:spPr>
        <p:txBody>
          <a:bodyPr>
            <a:noAutofit/>
          </a:bodyPr>
          <a:lstStyle/>
          <a:p>
            <a:pPr marL="0" indent="0">
              <a:buNone/>
            </a:pPr>
            <a:r>
              <a:rPr lang="el-GR" sz="1800" b="1" dirty="0"/>
              <a:t>Πίνακας</a:t>
            </a:r>
            <a:r>
              <a:rPr lang="en-US" sz="1800" b="1" dirty="0"/>
              <a:t> 1 </a:t>
            </a:r>
            <a:r>
              <a:rPr lang="el-GR" sz="1800" dirty="0"/>
              <a:t>Ποσοστό του κεφαλαιουχικού αποθέματος της Γαλλίας που </a:t>
            </a:r>
            <a:r>
              <a:rPr lang="el-GR" sz="1800" dirty="0" smtClean="0"/>
              <a:t>είχε </a:t>
            </a:r>
            <a:r>
              <a:rPr lang="el-GR" sz="1800" dirty="0"/>
              <a:t>καταστραφεί στο τέλος του </a:t>
            </a:r>
            <a:r>
              <a:rPr lang="el-GR" sz="1800" dirty="0" smtClean="0"/>
              <a:t>Β΄ </a:t>
            </a:r>
            <a:r>
              <a:rPr lang="el-GR" sz="1800" dirty="0"/>
              <a:t>Παγκοσμίου Πολέμου</a:t>
            </a:r>
            <a:endParaRPr lang="en-US" sz="1800" dirty="0">
              <a:latin typeface="Times New Roman" panose="02020603050405020304" pitchFamily="18" charset="0"/>
              <a:cs typeface="Times New Roman" panose="02020603050405020304" pitchFamily="18" charset="0"/>
            </a:endParaRPr>
          </a:p>
        </p:txBody>
      </p:sp>
      <p:sp>
        <p:nvSpPr>
          <p:cNvPr id="5" name="Content Placeholder 4"/>
          <p:cNvSpPr>
            <a:spLocks noGrp="1"/>
          </p:cNvSpPr>
          <p:nvPr>
            <p:ph sz="quarter" idx="14"/>
          </p:nvPr>
        </p:nvSpPr>
        <p:spPr>
          <a:xfrm>
            <a:off x="457200" y="5966936"/>
            <a:ext cx="8458200" cy="738664"/>
          </a:xfrm>
        </p:spPr>
        <p:txBody>
          <a:bodyPr>
            <a:noAutofit/>
          </a:bodyPr>
          <a:lstStyle/>
          <a:p>
            <a:pPr marL="0" indent="0">
              <a:buNone/>
            </a:pPr>
            <a:r>
              <a:rPr lang="el-GR" sz="1200" i="1" dirty="0" smtClean="0"/>
              <a:t>Πηγή</a:t>
            </a:r>
            <a:r>
              <a:rPr lang="en-IN" sz="1200" i="1" dirty="0" smtClean="0"/>
              <a:t>: </a:t>
            </a:r>
            <a:r>
              <a:rPr lang="en-IN" sz="1200" dirty="0"/>
              <a:t>Gilles Saint-Paul, “Economic Reconstruction in France, </a:t>
            </a:r>
            <a:r>
              <a:rPr lang="de-DE" sz="1200" dirty="0"/>
              <a:t>1945–1958,” in Rudiger Dornbusch, Willem Nolling, and </a:t>
            </a:r>
            <a:r>
              <a:rPr lang="en-IN" sz="1200" dirty="0"/>
              <a:t>Richard Layard, eds. </a:t>
            </a:r>
            <a:r>
              <a:rPr lang="en-IN" sz="1200" i="1" dirty="0" err="1"/>
              <a:t>Postwar</a:t>
            </a:r>
            <a:r>
              <a:rPr lang="en-IN" sz="1200" i="1" dirty="0"/>
              <a:t> Economic Reconstruction and Lessons for the East Today </a:t>
            </a:r>
            <a:r>
              <a:rPr lang="en-IN" sz="1200" dirty="0"/>
              <a:t>(Cambridge, </a:t>
            </a:r>
            <a:r>
              <a:rPr lang="en-IN" sz="1200" spc="-200" dirty="0"/>
              <a:t>M </a:t>
            </a:r>
            <a:r>
              <a:rPr lang="en-IN" sz="1200" dirty="0"/>
              <a:t>A: </a:t>
            </a:r>
            <a:r>
              <a:rPr lang="en-IN" sz="1200" spc="-200" dirty="0"/>
              <a:t>M I </a:t>
            </a:r>
            <a:r>
              <a:rPr lang="en-IN" sz="1200" dirty="0"/>
              <a:t>T Press, 1993).</a:t>
            </a:r>
          </a:p>
        </p:txBody>
      </p:sp>
      <p:pic>
        <p:nvPicPr>
          <p:cNvPr id="3074" name="Picture 2"/>
          <p:cNvPicPr>
            <a:picLocks noChangeAspect="1" noChangeArrowheads="1"/>
          </p:cNvPicPr>
          <p:nvPr/>
        </p:nvPicPr>
        <p:blipFill>
          <a:blip r:embed="rId3" cstate="print"/>
          <a:srcRect/>
          <a:stretch>
            <a:fillRect/>
          </a:stretch>
        </p:blipFill>
        <p:spPr bwMode="auto">
          <a:xfrm>
            <a:off x="460997" y="3352800"/>
            <a:ext cx="8302003" cy="2438400"/>
          </a:xfrm>
          <a:prstGeom prst="rect">
            <a:avLst/>
          </a:prstGeom>
          <a:noFill/>
          <a:ln w="9525">
            <a:noFill/>
            <a:miter lim="800000"/>
            <a:headEnd/>
            <a:tailEnd/>
          </a:ln>
        </p:spPr>
      </p:pic>
    </p:spTree>
    <p:extLst>
      <p:ext uri="{BB962C8B-B14F-4D97-AF65-F5344CB8AC3E}">
        <p14:creationId xmlns="" xmlns:p14="http://schemas.microsoft.com/office/powerpoint/2010/main" val="42600141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47011"/>
          </a:xfrm>
        </p:spPr>
        <p:txBody>
          <a:bodyPr wrap="square">
            <a:noAutofit/>
          </a:bodyPr>
          <a:lstStyle/>
          <a:p>
            <a:r>
              <a:rPr lang="en-IN" sz="2800" dirty="0">
                <a:latin typeface="+mj-lt"/>
              </a:rPr>
              <a:t>11.2 </a:t>
            </a:r>
            <a:r>
              <a:rPr lang="el-GR" sz="2800" dirty="0">
                <a:latin typeface="+mj-lt"/>
              </a:rPr>
              <a:t>Οι επιπτώσεις εναλλακτικών ροπών αποταμίευσης</a:t>
            </a:r>
            <a:r>
              <a:rPr lang="en-IN" sz="2800" dirty="0">
                <a:latin typeface="+mj-lt"/>
              </a:rPr>
              <a:t> (4 </a:t>
            </a:r>
            <a:r>
              <a:rPr lang="el-GR" sz="2800" dirty="0">
                <a:latin typeface="+mj-lt"/>
              </a:rPr>
              <a:t>από</a:t>
            </a:r>
            <a:r>
              <a:rPr lang="en-IN" sz="2800" dirty="0">
                <a:latin typeface="+mj-lt"/>
              </a:rPr>
              <a:t> 10)</a:t>
            </a:r>
            <a:endParaRPr lang="en-US" sz="2800" dirty="0">
              <a:latin typeface="+mj-lt"/>
            </a:endParaRPr>
          </a:p>
        </p:txBody>
      </p:sp>
      <p:sp>
        <p:nvSpPr>
          <p:cNvPr id="3" name="Content Placeholder 2"/>
          <p:cNvSpPr>
            <a:spLocks noGrp="1"/>
          </p:cNvSpPr>
          <p:nvPr>
            <p:ph idx="1"/>
          </p:nvPr>
        </p:nvSpPr>
        <p:spPr>
          <a:xfrm>
            <a:off x="457200" y="1516320"/>
            <a:ext cx="8229600" cy="2369880"/>
          </a:xfrm>
        </p:spPr>
        <p:txBody>
          <a:bodyPr wrap="square">
            <a:noAutofit/>
          </a:bodyPr>
          <a:lstStyle/>
          <a:p>
            <a:pPr>
              <a:spcBef>
                <a:spcPts val="600"/>
              </a:spcBef>
            </a:pPr>
            <a:r>
              <a:rPr lang="el-GR" sz="2200" dirty="0">
                <a:ea typeface="ヒラギノ角ゴ Pro W3" pitchFamily="-84" charset="-128"/>
              </a:rPr>
              <a:t>Το ποσοστό αποταμίευσης δεν έχει καμία επίδραση στον μακροπρόθεσμο ρυθμό αύξησης της παραγωγής ανά εργαζόμενο, ο οποίος είναι ίσος με μηδέν.</a:t>
            </a:r>
          </a:p>
          <a:p>
            <a:pPr>
              <a:spcBef>
                <a:spcPts val="600"/>
              </a:spcBef>
            </a:pPr>
            <a:r>
              <a:rPr lang="el-GR" sz="2200" dirty="0">
                <a:ea typeface="ヒラギノ角ゴ Pro W3" pitchFamily="-84" charset="-128"/>
              </a:rPr>
              <a:t>Το ποσοστό αποταμίευσης καθορίζει το επίπεδο παραγωγής ανά εργαζόμενο μακροπρόθεσμα.</a:t>
            </a:r>
          </a:p>
          <a:p>
            <a:pPr>
              <a:spcBef>
                <a:spcPts val="600"/>
              </a:spcBef>
            </a:pPr>
            <a:r>
              <a:rPr lang="el-GR" sz="2200" dirty="0">
                <a:ea typeface="ヒラギノ角ゴ Pro W3" pitchFamily="-84" charset="-128"/>
              </a:rPr>
              <a:t>Η αύξηση του ποσοστού αποταμίευσης θα οδηγήσει σε υψηλότερη αύξηση της παραγωγής ανά εργαζόμενο για κάποιο χρονικό διάστημα, αλλά όχι για πάντα.</a:t>
            </a:r>
            <a:endParaRPr lang="en-US" sz="2200" dirty="0">
              <a:ea typeface="ヒラギノ角ゴ Pro W3" pitchFamily="-84" charset="-128"/>
            </a:endParaRPr>
          </a:p>
        </p:txBody>
      </p:sp>
    </p:spTree>
    <p:extLst>
      <p:ext uri="{BB962C8B-B14F-4D97-AF65-F5344CB8AC3E}">
        <p14:creationId xmlns="" xmlns:p14="http://schemas.microsoft.com/office/powerpoint/2010/main" val="15296408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47011"/>
          </a:xfrm>
        </p:spPr>
        <p:txBody>
          <a:bodyPr wrap="square">
            <a:noAutofit/>
          </a:bodyPr>
          <a:lstStyle/>
          <a:p>
            <a:r>
              <a:rPr lang="en-IN" sz="2800" dirty="0">
                <a:latin typeface="+mj-lt"/>
              </a:rPr>
              <a:t>11.2 </a:t>
            </a:r>
            <a:r>
              <a:rPr lang="el-GR" sz="2800" dirty="0">
                <a:latin typeface="+mj-lt"/>
              </a:rPr>
              <a:t>Οι επιπτώσεις εναλλακτικών ροπών αποταμίευσης</a:t>
            </a:r>
            <a:r>
              <a:rPr lang="en-IN" sz="2800" dirty="0">
                <a:latin typeface="+mj-lt"/>
              </a:rPr>
              <a:t> (5 </a:t>
            </a:r>
            <a:r>
              <a:rPr lang="el-GR" sz="2800" dirty="0">
                <a:latin typeface="+mj-lt"/>
              </a:rPr>
              <a:t>από</a:t>
            </a:r>
            <a:r>
              <a:rPr lang="en-IN" sz="2800" dirty="0">
                <a:latin typeface="+mj-lt"/>
              </a:rPr>
              <a:t> 10)</a:t>
            </a:r>
            <a:endParaRPr lang="en-US" sz="2800" dirty="0">
              <a:latin typeface="+mj-lt"/>
            </a:endParaRPr>
          </a:p>
        </p:txBody>
      </p:sp>
      <p:sp>
        <p:nvSpPr>
          <p:cNvPr id="3" name="Content Placeholder 2"/>
          <p:cNvSpPr>
            <a:spLocks noGrp="1"/>
          </p:cNvSpPr>
          <p:nvPr>
            <p:ph idx="1"/>
          </p:nvPr>
        </p:nvSpPr>
        <p:spPr>
          <a:xfrm>
            <a:off x="457200" y="1140023"/>
            <a:ext cx="8229600" cy="307777"/>
          </a:xfrm>
        </p:spPr>
        <p:txBody>
          <a:bodyPr wrap="square">
            <a:noAutofit/>
          </a:bodyPr>
          <a:lstStyle/>
          <a:p>
            <a:pPr marL="0" indent="0">
              <a:buNone/>
            </a:pPr>
            <a:r>
              <a:rPr lang="el-GR" sz="2000" b="1" dirty="0">
                <a:ea typeface="ヒラギノ角ゴ Pro W3" pitchFamily="-84" charset="-128"/>
              </a:rPr>
              <a:t>Απεικόνιση</a:t>
            </a:r>
            <a:r>
              <a:rPr lang="en-IN" sz="2000" b="1" dirty="0">
                <a:ea typeface="ヒラギノ角ゴ Pro W3" pitchFamily="-84" charset="-128"/>
              </a:rPr>
              <a:t> 11.3 </a:t>
            </a:r>
            <a:r>
              <a:rPr lang="el-GR" sz="2000" dirty="0">
                <a:ea typeface="ヒラギノ角ゴ Pro W3" pitchFamily="-84" charset="-128"/>
              </a:rPr>
              <a:t>Οι επιπτώσεις διαφορετικών ροπών για αποταμίευση</a:t>
            </a:r>
            <a:endParaRPr lang="en-IN" sz="2000" dirty="0">
              <a:ea typeface="ヒラギノ角ゴ Pro W3" pitchFamily="-84" charset="-128"/>
            </a:endParaRPr>
          </a:p>
        </p:txBody>
      </p:sp>
      <p:sp>
        <p:nvSpPr>
          <p:cNvPr id="4" name="Content Placeholder 3"/>
          <p:cNvSpPr>
            <a:spLocks noGrp="1"/>
          </p:cNvSpPr>
          <p:nvPr>
            <p:ph idx="13"/>
          </p:nvPr>
        </p:nvSpPr>
        <p:spPr>
          <a:xfrm>
            <a:off x="457200" y="1600200"/>
            <a:ext cx="8229599" cy="615553"/>
          </a:xfrm>
        </p:spPr>
        <p:txBody>
          <a:bodyPr>
            <a:noAutofit/>
          </a:bodyPr>
          <a:lstStyle/>
          <a:p>
            <a:pPr marL="0" indent="0">
              <a:buNone/>
            </a:pPr>
            <a:r>
              <a:rPr lang="el-GR" sz="1800" dirty="0" smtClean="0"/>
              <a:t>Μια χώρα με υψηλότερη ροπή για αποταμίευση επιτυγχάνει υψηλότερο επίπεδο παραγωγής ανά εργαζόμενο, σε σταθερή κατάσταση.</a:t>
            </a:r>
            <a:endParaRPr lang="en-IN" sz="1800" dirty="0"/>
          </a:p>
        </p:txBody>
      </p:sp>
      <p:pic>
        <p:nvPicPr>
          <p:cNvPr id="4098" name="Picture 2"/>
          <p:cNvPicPr>
            <a:picLocks noChangeAspect="1" noChangeArrowheads="1"/>
          </p:cNvPicPr>
          <p:nvPr/>
        </p:nvPicPr>
        <p:blipFill>
          <a:blip r:embed="rId3" cstate="print"/>
          <a:srcRect/>
          <a:stretch>
            <a:fillRect/>
          </a:stretch>
        </p:blipFill>
        <p:spPr bwMode="auto">
          <a:xfrm>
            <a:off x="1344195" y="2286001"/>
            <a:ext cx="6199605" cy="3810000"/>
          </a:xfrm>
          <a:prstGeom prst="rect">
            <a:avLst/>
          </a:prstGeom>
          <a:noFill/>
          <a:ln w="9525">
            <a:noFill/>
            <a:miter lim="800000"/>
            <a:headEnd/>
            <a:tailEnd/>
          </a:ln>
        </p:spPr>
      </p:pic>
    </p:spTree>
    <p:extLst>
      <p:ext uri="{BB962C8B-B14F-4D97-AF65-F5344CB8AC3E}">
        <p14:creationId xmlns="" xmlns:p14="http://schemas.microsoft.com/office/powerpoint/2010/main" val="35517286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wrap="square">
            <a:noAutofit/>
          </a:bodyPr>
          <a:lstStyle/>
          <a:p>
            <a:r>
              <a:rPr lang="en-IN" sz="2800" dirty="0">
                <a:latin typeface="+mj-lt"/>
              </a:rPr>
              <a:t>11.2 </a:t>
            </a:r>
            <a:r>
              <a:rPr lang="el-GR" sz="2800" dirty="0">
                <a:latin typeface="+mj-lt"/>
              </a:rPr>
              <a:t>Οι επιπτώσεις εναλλακτικών ροπών αποταμίευσης</a:t>
            </a:r>
            <a:r>
              <a:rPr lang="en-IN" sz="2800" dirty="0">
                <a:latin typeface="+mj-lt"/>
              </a:rPr>
              <a:t> (6 </a:t>
            </a:r>
            <a:r>
              <a:rPr lang="el-GR" sz="2800" dirty="0">
                <a:latin typeface="+mj-lt"/>
              </a:rPr>
              <a:t>από</a:t>
            </a:r>
            <a:r>
              <a:rPr lang="en-IN" sz="2800" dirty="0">
                <a:latin typeface="+mj-lt"/>
              </a:rPr>
              <a:t> 10)</a:t>
            </a:r>
            <a:endParaRPr lang="en-US" sz="2800" dirty="0">
              <a:latin typeface="+mj-lt"/>
            </a:endParaRPr>
          </a:p>
        </p:txBody>
      </p:sp>
      <p:sp>
        <p:nvSpPr>
          <p:cNvPr id="3" name="Content Placeholder 2"/>
          <p:cNvSpPr>
            <a:spLocks noGrp="1"/>
          </p:cNvSpPr>
          <p:nvPr>
            <p:ph idx="1"/>
          </p:nvPr>
        </p:nvSpPr>
        <p:spPr>
          <a:xfrm>
            <a:off x="457200" y="990600"/>
            <a:ext cx="8229600" cy="715021"/>
          </a:xfrm>
        </p:spPr>
        <p:txBody>
          <a:bodyPr wrap="square">
            <a:noAutofit/>
          </a:bodyPr>
          <a:lstStyle/>
          <a:p>
            <a:pPr marL="0" indent="0">
              <a:buNone/>
            </a:pPr>
            <a:r>
              <a:rPr lang="el-GR" sz="2000" b="1" dirty="0">
                <a:ea typeface="ヒラギノ角ゴ Pro W3" pitchFamily="-84" charset="-128"/>
              </a:rPr>
              <a:t>Απεικόνιση</a:t>
            </a:r>
            <a:r>
              <a:rPr lang="en-IN" sz="2000" b="1" dirty="0">
                <a:ea typeface="ヒラギノ角ゴ Pro W3" pitchFamily="-84" charset="-128"/>
              </a:rPr>
              <a:t> 11.4 </a:t>
            </a:r>
            <a:r>
              <a:rPr lang="el-GR" sz="2000" dirty="0">
                <a:ea typeface="ヒラギノ角ゴ Pro W3" pitchFamily="-84" charset="-128"/>
              </a:rPr>
              <a:t>Οι επιπτώσεις μιας αύξησης στη ροπή για αποταμίευση στην παραγωγή ανά εργαζόμενο, σε μια οικονομία χωρίς τεχνική πρόοδο</a:t>
            </a:r>
            <a:endParaRPr lang="en-IN" sz="2000" dirty="0">
              <a:ea typeface="ヒラギノ角ゴ Pro W3" pitchFamily="-84" charset="-128"/>
            </a:endParaRPr>
          </a:p>
        </p:txBody>
      </p:sp>
      <p:sp>
        <p:nvSpPr>
          <p:cNvPr id="4" name="Content Placeholder 3"/>
          <p:cNvSpPr>
            <a:spLocks noGrp="1"/>
          </p:cNvSpPr>
          <p:nvPr>
            <p:ph idx="13"/>
          </p:nvPr>
        </p:nvSpPr>
        <p:spPr>
          <a:xfrm>
            <a:off x="457200" y="2133600"/>
            <a:ext cx="8229599" cy="615553"/>
          </a:xfrm>
        </p:spPr>
        <p:txBody>
          <a:bodyPr>
            <a:noAutofit/>
          </a:bodyPr>
          <a:lstStyle/>
          <a:p>
            <a:pPr marL="0" indent="0">
              <a:buNone/>
            </a:pPr>
            <a:r>
              <a:rPr lang="el-GR" sz="1800" dirty="0" smtClean="0"/>
              <a:t>Αύξηση της ροπής για αποταμίευση οδηγεί σε μια περίοδο υψηλότερης ανάπτυξης έως ότου η παραγωγή φτάσει στο νέο υψηλότερο επίπεδο σταθερής κατάστασης.</a:t>
            </a:r>
            <a:endParaRPr lang="en-US" sz="1800" dirty="0"/>
          </a:p>
        </p:txBody>
      </p:sp>
      <p:pic>
        <p:nvPicPr>
          <p:cNvPr id="5122" name="Picture 2"/>
          <p:cNvPicPr>
            <a:picLocks noChangeAspect="1" noChangeArrowheads="1"/>
          </p:cNvPicPr>
          <p:nvPr/>
        </p:nvPicPr>
        <p:blipFill>
          <a:blip r:embed="rId3" cstate="print"/>
          <a:srcRect/>
          <a:stretch>
            <a:fillRect/>
          </a:stretch>
        </p:blipFill>
        <p:spPr bwMode="auto">
          <a:xfrm>
            <a:off x="1914525" y="2743200"/>
            <a:ext cx="5540798" cy="3505200"/>
          </a:xfrm>
          <a:prstGeom prst="rect">
            <a:avLst/>
          </a:prstGeom>
          <a:noFill/>
          <a:ln w="9525">
            <a:noFill/>
            <a:miter lim="800000"/>
            <a:headEnd/>
            <a:tailEnd/>
          </a:ln>
        </p:spPr>
      </p:pic>
    </p:spTree>
    <p:extLst>
      <p:ext uri="{BB962C8B-B14F-4D97-AF65-F5344CB8AC3E}">
        <p14:creationId xmlns="" xmlns:p14="http://schemas.microsoft.com/office/powerpoint/2010/main" val="37930332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47011"/>
          </a:xfrm>
        </p:spPr>
        <p:txBody>
          <a:bodyPr wrap="square">
            <a:noAutofit/>
          </a:bodyPr>
          <a:lstStyle/>
          <a:p>
            <a:r>
              <a:rPr lang="en-IN" sz="2800" dirty="0">
                <a:latin typeface="+mj-lt"/>
              </a:rPr>
              <a:t>11.2 </a:t>
            </a:r>
            <a:r>
              <a:rPr lang="el-GR" sz="2800" dirty="0">
                <a:latin typeface="+mj-lt"/>
              </a:rPr>
              <a:t>Οι επιπτώσεις εναλλακτικών ροπών αποταμίευσης</a:t>
            </a:r>
            <a:r>
              <a:rPr lang="en-IN" sz="2800" dirty="0">
                <a:latin typeface="+mj-lt"/>
              </a:rPr>
              <a:t> (7 </a:t>
            </a:r>
            <a:r>
              <a:rPr lang="el-GR" sz="2800" dirty="0">
                <a:latin typeface="+mj-lt"/>
              </a:rPr>
              <a:t>από</a:t>
            </a:r>
            <a:r>
              <a:rPr lang="en-IN" sz="2800" dirty="0">
                <a:latin typeface="+mj-lt"/>
              </a:rPr>
              <a:t> 10)</a:t>
            </a:r>
            <a:endParaRPr lang="en-US" sz="2800" dirty="0">
              <a:latin typeface="+mj-lt"/>
            </a:endParaRPr>
          </a:p>
        </p:txBody>
      </p:sp>
      <p:sp>
        <p:nvSpPr>
          <p:cNvPr id="3" name="Content Placeholder 2"/>
          <p:cNvSpPr>
            <a:spLocks noGrp="1"/>
          </p:cNvSpPr>
          <p:nvPr>
            <p:ph idx="1"/>
          </p:nvPr>
        </p:nvSpPr>
        <p:spPr>
          <a:xfrm>
            <a:off x="457200" y="1066800"/>
            <a:ext cx="8229600" cy="615553"/>
          </a:xfrm>
        </p:spPr>
        <p:txBody>
          <a:bodyPr wrap="square">
            <a:noAutofit/>
          </a:bodyPr>
          <a:lstStyle/>
          <a:p>
            <a:pPr marL="0" indent="0">
              <a:buNone/>
            </a:pPr>
            <a:r>
              <a:rPr lang="el-GR" sz="2000" b="1" dirty="0">
                <a:ea typeface="ヒラギノ角ゴ Pro W3" pitchFamily="-84" charset="-128"/>
              </a:rPr>
              <a:t>Απεικόνιση</a:t>
            </a:r>
            <a:r>
              <a:rPr lang="en-IN" sz="2000" b="1" dirty="0">
                <a:ea typeface="ヒラギノ角ゴ Pro W3" pitchFamily="-84" charset="-128"/>
              </a:rPr>
              <a:t> 11.5 </a:t>
            </a:r>
            <a:r>
              <a:rPr lang="el-GR" sz="2000" dirty="0">
                <a:ea typeface="ヒラギノ角ゴ Pro W3" pitchFamily="-84" charset="-128"/>
              </a:rPr>
              <a:t>Οι επιπτώσεις μια αύξησης της ροπής για αποταμίευση στην παραγωγή ανά εργαζόμενο, σε μια οικονομία με τεχνική πρόοδο</a:t>
            </a:r>
            <a:r>
              <a:rPr lang="en-IN" sz="2000" dirty="0">
                <a:ea typeface="ヒラギノ角ゴ Pro W3" pitchFamily="-84" charset="-128"/>
              </a:rPr>
              <a:t> </a:t>
            </a:r>
          </a:p>
        </p:txBody>
      </p:sp>
      <p:sp>
        <p:nvSpPr>
          <p:cNvPr id="4" name="Content Placeholder 3"/>
          <p:cNvSpPr>
            <a:spLocks noGrp="1"/>
          </p:cNvSpPr>
          <p:nvPr>
            <p:ph idx="13"/>
          </p:nvPr>
        </p:nvSpPr>
        <p:spPr>
          <a:xfrm>
            <a:off x="457200" y="1899047"/>
            <a:ext cx="8229599" cy="615553"/>
          </a:xfrm>
        </p:spPr>
        <p:txBody>
          <a:bodyPr>
            <a:noAutofit/>
          </a:bodyPr>
          <a:lstStyle/>
          <a:p>
            <a:pPr marL="0" indent="0">
              <a:buNone/>
            </a:pPr>
            <a:r>
              <a:rPr lang="el-GR" sz="1800" dirty="0" smtClean="0"/>
              <a:t>Αύξηση της ροπής για αποταμίευση οδηγεί σε μια περίοδο υψηλότερης ανάπτυξης έως ότου η παραγωγή φτάσει σε μια νέα, υψηλότερη πορεία.</a:t>
            </a:r>
            <a:endParaRPr lang="en-US" sz="1800" dirty="0"/>
          </a:p>
        </p:txBody>
      </p:sp>
      <p:pic>
        <p:nvPicPr>
          <p:cNvPr id="6146" name="Picture 2"/>
          <p:cNvPicPr>
            <a:picLocks noChangeAspect="1" noChangeArrowheads="1"/>
          </p:cNvPicPr>
          <p:nvPr/>
        </p:nvPicPr>
        <p:blipFill>
          <a:blip r:embed="rId3" cstate="print"/>
          <a:srcRect/>
          <a:stretch>
            <a:fillRect/>
          </a:stretch>
        </p:blipFill>
        <p:spPr bwMode="auto">
          <a:xfrm>
            <a:off x="2362200" y="2571293"/>
            <a:ext cx="4419600" cy="3677107"/>
          </a:xfrm>
          <a:prstGeom prst="rect">
            <a:avLst/>
          </a:prstGeom>
          <a:noFill/>
          <a:ln w="9525">
            <a:noFill/>
            <a:miter lim="800000"/>
            <a:headEnd/>
            <a:tailEnd/>
          </a:ln>
        </p:spPr>
      </p:pic>
    </p:spTree>
    <p:extLst>
      <p:ext uri="{BB962C8B-B14F-4D97-AF65-F5344CB8AC3E}">
        <p14:creationId xmlns="" xmlns:p14="http://schemas.microsoft.com/office/powerpoint/2010/main" val="19680153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47011"/>
          </a:xfrm>
        </p:spPr>
        <p:txBody>
          <a:bodyPr wrap="square">
            <a:noAutofit/>
          </a:bodyPr>
          <a:lstStyle/>
          <a:p>
            <a:r>
              <a:rPr lang="en-IN" sz="2800" dirty="0">
                <a:latin typeface="+mj-lt"/>
              </a:rPr>
              <a:t>11.2 </a:t>
            </a:r>
            <a:r>
              <a:rPr lang="el-GR" sz="2800" dirty="0">
                <a:latin typeface="+mj-lt"/>
              </a:rPr>
              <a:t>Οι επιπτώσεις εναλλακτικών ροπών αποταμίευσης</a:t>
            </a:r>
            <a:r>
              <a:rPr lang="en-IN" sz="2800" dirty="0">
                <a:latin typeface="+mj-lt"/>
              </a:rPr>
              <a:t> (8 </a:t>
            </a:r>
            <a:r>
              <a:rPr lang="el-GR" sz="2800" dirty="0">
                <a:latin typeface="+mj-lt"/>
              </a:rPr>
              <a:t>από</a:t>
            </a:r>
            <a:r>
              <a:rPr lang="en-IN" sz="2800" dirty="0">
                <a:latin typeface="+mj-lt"/>
              </a:rPr>
              <a:t> 10)</a:t>
            </a:r>
            <a:endParaRPr lang="en-US" sz="2800" dirty="0">
              <a:latin typeface="+mj-lt"/>
            </a:endParaRPr>
          </a:p>
        </p:txBody>
      </p:sp>
      <p:sp>
        <p:nvSpPr>
          <p:cNvPr id="3" name="Content Placeholder 2"/>
          <p:cNvSpPr>
            <a:spLocks noGrp="1"/>
          </p:cNvSpPr>
          <p:nvPr>
            <p:ph idx="1"/>
          </p:nvPr>
        </p:nvSpPr>
        <p:spPr>
          <a:xfrm>
            <a:off x="457200" y="1371600"/>
            <a:ext cx="8229600" cy="3262432"/>
          </a:xfrm>
        </p:spPr>
        <p:txBody>
          <a:bodyPr wrap="square">
            <a:noAutofit/>
          </a:bodyPr>
          <a:lstStyle/>
          <a:p>
            <a:pPr>
              <a:spcBef>
                <a:spcPts val="600"/>
              </a:spcBef>
            </a:pPr>
            <a:r>
              <a:rPr lang="el-GR" sz="2200" dirty="0">
                <a:ea typeface="ヒラギノ角ゴ Pro W3" pitchFamily="-84" charset="-128"/>
              </a:rPr>
              <a:t>Αυτό που έχει σημασία για τους ανθρώπους δεν είναι πόσα παράγονται, αλλά πόσα καταναλώνουν.</a:t>
            </a:r>
          </a:p>
          <a:p>
            <a:pPr>
              <a:spcBef>
                <a:spcPts val="600"/>
              </a:spcBef>
            </a:pPr>
            <a:r>
              <a:rPr lang="el-GR" sz="2200" dirty="0">
                <a:ea typeface="ヒラギノ角ゴ Pro W3" pitchFamily="-84" charset="-128"/>
              </a:rPr>
              <a:t>Οι κυβερνήσεις μπορούν να επηρεάσουν το ποσοστό αποταμίευσης με:</a:t>
            </a:r>
            <a:endParaRPr lang="en-US" sz="2200" dirty="0">
              <a:ea typeface="ヒラギノ角ゴ Pro W3" pitchFamily="-84" charset="-128"/>
            </a:endParaRPr>
          </a:p>
          <a:p>
            <a:pPr lvl="1"/>
            <a:r>
              <a:rPr lang="el-GR" sz="2200" dirty="0">
                <a:ea typeface="ヒラギノ角ゴ Pro W3" pitchFamily="-84" charset="-128"/>
              </a:rPr>
              <a:t>μεταβολή της δημόσιας αποταμίευσης (πλεόνασμα προϋπολογισμού)</a:t>
            </a:r>
          </a:p>
          <a:p>
            <a:pPr lvl="1"/>
            <a:r>
              <a:rPr lang="el-GR" sz="2200" dirty="0">
                <a:ea typeface="ヒラギノ角ゴ Pro W3" pitchFamily="-84" charset="-128"/>
              </a:rPr>
              <a:t>χρήση φόρων για να επηρεάσουν την ιδιωτική αποταμίευση</a:t>
            </a:r>
            <a:endParaRPr lang="en-US" sz="2200" dirty="0">
              <a:ea typeface="ヒラギノ角ゴ Pro W3" pitchFamily="-84" charset="-128"/>
            </a:endParaRPr>
          </a:p>
          <a:p>
            <a:pPr lvl="1"/>
            <a:r>
              <a:rPr lang="el-GR" sz="2200" b="1" dirty="0">
                <a:ea typeface="ヒラギノ角ゴ Pro W3" pitchFamily="-84" charset="-128"/>
              </a:rPr>
              <a:t>Επίπεδο κεφαλαίου βάσει του χρυσού κανόνα</a:t>
            </a:r>
            <a:r>
              <a:rPr lang="el-GR" sz="2200" dirty="0">
                <a:ea typeface="ヒラギノ角ゴ Pro W3" pitchFamily="-84" charset="-128"/>
              </a:rPr>
              <a:t>: Το επίπεδο κεφαλαίου που σχετίζεται με το ποσοστό αποταμίευσης που αποφέρει το υψηλότερο επίπεδο κατανάλωσης σε σταθερή κατάσταση.</a:t>
            </a:r>
            <a:endParaRPr lang="en-US" sz="2200" dirty="0">
              <a:ea typeface="ヒラギノ角ゴ Pro W3" pitchFamily="-84" charset="-128"/>
            </a:endParaRPr>
          </a:p>
        </p:txBody>
      </p:sp>
    </p:spTree>
    <p:extLst>
      <p:ext uri="{BB962C8B-B14F-4D97-AF65-F5344CB8AC3E}">
        <p14:creationId xmlns="" xmlns:p14="http://schemas.microsoft.com/office/powerpoint/2010/main" val="5487068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47011"/>
          </a:xfrm>
        </p:spPr>
        <p:txBody>
          <a:bodyPr wrap="square">
            <a:noAutofit/>
          </a:bodyPr>
          <a:lstStyle/>
          <a:p>
            <a:r>
              <a:rPr lang="en-IN" sz="2800" dirty="0">
                <a:latin typeface="+mj-lt"/>
              </a:rPr>
              <a:t>11.2 </a:t>
            </a:r>
            <a:r>
              <a:rPr lang="el-GR" sz="2800" dirty="0">
                <a:latin typeface="+mj-lt"/>
              </a:rPr>
              <a:t>Οι επιπτώσεις εναλλακτικών ροπών αποταμίευσης</a:t>
            </a:r>
            <a:r>
              <a:rPr lang="en-IN" sz="2800" dirty="0">
                <a:latin typeface="+mj-lt"/>
              </a:rPr>
              <a:t> (9 </a:t>
            </a:r>
            <a:r>
              <a:rPr lang="el-GR" sz="2800" dirty="0">
                <a:latin typeface="+mj-lt"/>
              </a:rPr>
              <a:t>από</a:t>
            </a:r>
            <a:r>
              <a:rPr lang="en-IN" sz="2800" dirty="0">
                <a:latin typeface="+mj-lt"/>
              </a:rPr>
              <a:t> 10)</a:t>
            </a:r>
            <a:endParaRPr lang="en-US" sz="2800" dirty="0">
              <a:latin typeface="+mj-lt"/>
            </a:endParaRPr>
          </a:p>
        </p:txBody>
      </p:sp>
      <p:sp>
        <p:nvSpPr>
          <p:cNvPr id="3" name="Content Placeholder 2"/>
          <p:cNvSpPr>
            <a:spLocks noGrp="1"/>
          </p:cNvSpPr>
          <p:nvPr>
            <p:ph idx="1"/>
          </p:nvPr>
        </p:nvSpPr>
        <p:spPr>
          <a:xfrm>
            <a:off x="457200" y="1066800"/>
            <a:ext cx="8229600" cy="615553"/>
          </a:xfrm>
        </p:spPr>
        <p:txBody>
          <a:bodyPr wrap="square">
            <a:noAutofit/>
          </a:bodyPr>
          <a:lstStyle/>
          <a:p>
            <a:pPr marL="0" indent="0">
              <a:buNone/>
            </a:pPr>
            <a:r>
              <a:rPr lang="el-GR" sz="2000" b="1" dirty="0">
                <a:ea typeface="ヒラギノ角ゴ Pro W3" pitchFamily="-84" charset="-128"/>
              </a:rPr>
              <a:t>Απεικόνιση</a:t>
            </a:r>
            <a:r>
              <a:rPr lang="en-IN" sz="2000" b="1" dirty="0">
                <a:ea typeface="ヒラギノ角ゴ Pro W3" pitchFamily="-84" charset="-128"/>
              </a:rPr>
              <a:t> 11.6 </a:t>
            </a:r>
            <a:r>
              <a:rPr lang="el-GR" sz="2000" dirty="0">
                <a:ea typeface="ヒラギノ角ゴ Pro W3" pitchFamily="-84" charset="-128"/>
              </a:rPr>
              <a:t>Οι επιπτώσεις της ροπής για αποταμίευση στην κατανάλωση σταθερής κατάστασης ανά εργαζόμενο</a:t>
            </a:r>
            <a:endParaRPr lang="en-IN" sz="2000" dirty="0">
              <a:ea typeface="ヒラギノ角ゴ Pro W3" pitchFamily="-84" charset="-128"/>
            </a:endParaRPr>
          </a:p>
        </p:txBody>
      </p:sp>
      <p:sp>
        <p:nvSpPr>
          <p:cNvPr id="4" name="Content Placeholder 3"/>
          <p:cNvSpPr>
            <a:spLocks noGrp="1"/>
          </p:cNvSpPr>
          <p:nvPr>
            <p:ph idx="13"/>
          </p:nvPr>
        </p:nvSpPr>
        <p:spPr>
          <a:xfrm>
            <a:off x="457200" y="1828800"/>
            <a:ext cx="8229599" cy="615553"/>
          </a:xfrm>
        </p:spPr>
        <p:txBody>
          <a:bodyPr>
            <a:noAutofit/>
          </a:bodyPr>
          <a:lstStyle/>
          <a:p>
            <a:pPr marL="0" indent="0">
              <a:buNone/>
            </a:pPr>
            <a:r>
              <a:rPr lang="el-GR" sz="1800" dirty="0" smtClean="0"/>
              <a:t>Αύξηση της ροπής για αποταμίευση οδηγεί σε αύξηση και, στη συνέχεια σε μείωση της κατανάλωσης σε σταθερή κατάσταση ανά εργαζόμενο.</a:t>
            </a:r>
            <a:endParaRPr lang="en-US" sz="1800" dirty="0"/>
          </a:p>
        </p:txBody>
      </p:sp>
      <p:pic>
        <p:nvPicPr>
          <p:cNvPr id="7170" name="Picture 2"/>
          <p:cNvPicPr>
            <a:picLocks noChangeAspect="1" noChangeArrowheads="1"/>
          </p:cNvPicPr>
          <p:nvPr/>
        </p:nvPicPr>
        <p:blipFill>
          <a:blip r:embed="rId3" cstate="print"/>
          <a:srcRect/>
          <a:stretch>
            <a:fillRect/>
          </a:stretch>
        </p:blipFill>
        <p:spPr bwMode="auto">
          <a:xfrm>
            <a:off x="2209800" y="2499546"/>
            <a:ext cx="4648200" cy="3748854"/>
          </a:xfrm>
          <a:prstGeom prst="rect">
            <a:avLst/>
          </a:prstGeom>
          <a:noFill/>
          <a:ln w="9525">
            <a:noFill/>
            <a:miter lim="800000"/>
            <a:headEnd/>
            <a:tailEnd/>
          </a:ln>
        </p:spPr>
      </p:pic>
    </p:spTree>
    <p:extLst>
      <p:ext uri="{BB962C8B-B14F-4D97-AF65-F5344CB8AC3E}">
        <p14:creationId xmlns="" xmlns:p14="http://schemas.microsoft.com/office/powerpoint/2010/main" val="12284970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47011"/>
          </a:xfrm>
        </p:spPr>
        <p:txBody>
          <a:bodyPr wrap="square">
            <a:noAutofit/>
          </a:bodyPr>
          <a:lstStyle/>
          <a:p>
            <a:r>
              <a:rPr lang="en-IN" sz="2800" dirty="0">
                <a:latin typeface="+mj-lt"/>
              </a:rPr>
              <a:t>11.2 </a:t>
            </a:r>
            <a:r>
              <a:rPr lang="el-GR" sz="2800" dirty="0">
                <a:latin typeface="+mj-lt"/>
              </a:rPr>
              <a:t>Οι επιπτώσεις εναλλακτικών ροπών αποταμίευσης</a:t>
            </a:r>
            <a:r>
              <a:rPr lang="en-IN" sz="2800" dirty="0">
                <a:latin typeface="+mj-lt"/>
              </a:rPr>
              <a:t> (10 </a:t>
            </a:r>
            <a:r>
              <a:rPr lang="el-GR" sz="2800" dirty="0">
                <a:latin typeface="+mj-lt"/>
              </a:rPr>
              <a:t>από</a:t>
            </a:r>
            <a:r>
              <a:rPr lang="en-IN" sz="2800" dirty="0">
                <a:latin typeface="+mj-lt"/>
              </a:rPr>
              <a:t> 10)</a:t>
            </a:r>
            <a:endParaRPr lang="en-US" sz="2800" dirty="0">
              <a:latin typeface="+mj-lt"/>
            </a:endParaRPr>
          </a:p>
        </p:txBody>
      </p:sp>
      <p:sp>
        <p:nvSpPr>
          <p:cNvPr id="3" name="Content Placeholder 2"/>
          <p:cNvSpPr>
            <a:spLocks noGrp="1"/>
          </p:cNvSpPr>
          <p:nvPr>
            <p:ph idx="1"/>
          </p:nvPr>
        </p:nvSpPr>
        <p:spPr>
          <a:xfrm>
            <a:off x="457200" y="1219200"/>
            <a:ext cx="8229600" cy="3477875"/>
          </a:xfrm>
        </p:spPr>
        <p:txBody>
          <a:bodyPr wrap="square">
            <a:noAutofit/>
          </a:bodyPr>
          <a:lstStyle/>
          <a:p>
            <a:pPr>
              <a:spcBef>
                <a:spcPts val="600"/>
              </a:spcBef>
            </a:pPr>
            <a:r>
              <a:rPr lang="el-GR" sz="2200" dirty="0">
                <a:ea typeface="ヒラギノ角ゴ Pro W3" pitchFamily="-84" charset="-128"/>
              </a:rPr>
              <a:t>Για ένα ποσοστό αποταμίευσης μεταξύ του μηδενός και του επιπέδου του χρυσού κανόνα, ένα υψηλότερο ποσοστό αποταμίευσης οδηγεί σε υψηλότερο κεφάλαιο ανά εργαζόμενο, υψηλότερη παραγωγή ανά εργαζόμενο και υψηλότερη κατανάλωση ανά εργαζόμενο.</a:t>
            </a:r>
          </a:p>
          <a:p>
            <a:pPr>
              <a:spcBef>
                <a:spcPts val="600"/>
              </a:spcBef>
            </a:pPr>
            <a:r>
              <a:rPr lang="el-GR" sz="2200" dirty="0">
                <a:ea typeface="ヒラギノ角ゴ Pro W3" pitchFamily="-84" charset="-128"/>
              </a:rPr>
              <a:t>Για ένα ποσοστό αποταμίευσης μεγαλύτερο από το επίπεδο του χρυσού κανόνα, ένα υψηλότερο ποσοστό αποταμίευσης εξακολουθεί να οδηγεί σε υψηλότερο κεφάλαιο ανά εργαζόμενο και παραγωγή ανά εργαζόμενο, αλλά χαμηλότερη κατανάλωση ανά εργαζόμενο.</a:t>
            </a:r>
          </a:p>
          <a:p>
            <a:pPr>
              <a:spcBef>
                <a:spcPts val="600"/>
              </a:spcBef>
            </a:pPr>
            <a:r>
              <a:rPr lang="el-GR" sz="2200" dirty="0">
                <a:ea typeface="ヒラギノ角ゴ Pro W3" pitchFamily="-84" charset="-128"/>
              </a:rPr>
              <a:t>Η αύξηση του ποσοστού αποταμίευσης οδηγεί σε χαμηλότερη κατανάλωση για κάποιο χρονικό διάστημα, αλλά μεγαλύτερη κατανάλωση αργότερα.</a:t>
            </a:r>
            <a:r>
              <a:rPr lang="en-US" sz="2200" dirty="0">
                <a:ea typeface="ヒラギノ角ゴ Pro W3" pitchFamily="-84" charset="-128"/>
              </a:rPr>
              <a:t> </a:t>
            </a:r>
          </a:p>
        </p:txBody>
      </p:sp>
    </p:spTree>
    <p:extLst>
      <p:ext uri="{BB962C8B-B14F-4D97-AF65-F5344CB8AC3E}">
        <p14:creationId xmlns="" xmlns:p14="http://schemas.microsoft.com/office/powerpoint/2010/main" val="27793724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6675"/>
            <a:ext cx="8229600" cy="553998"/>
          </a:xfrm>
        </p:spPr>
        <p:txBody>
          <a:bodyPr wrap="square">
            <a:spAutoFit/>
          </a:bodyPr>
          <a:lstStyle/>
          <a:p>
            <a:r>
              <a:rPr lang="el-GR" sz="3600" dirty="0" smtClean="0">
                <a:latin typeface="+mj-lt"/>
              </a:rPr>
              <a:t>Σχεδιάγραμμα Κεφαλαίου</a:t>
            </a:r>
            <a:r>
              <a:rPr lang="en-US" sz="3600" dirty="0" smtClean="0">
                <a:latin typeface="+mj-lt"/>
              </a:rPr>
              <a:t> 11</a:t>
            </a:r>
            <a:endParaRPr lang="en-US" sz="3600" dirty="0">
              <a:latin typeface="+mj-lt"/>
            </a:endParaRPr>
          </a:p>
        </p:txBody>
      </p:sp>
      <p:sp>
        <p:nvSpPr>
          <p:cNvPr id="3" name="Content Placeholder 2"/>
          <p:cNvSpPr>
            <a:spLocks noGrp="1"/>
          </p:cNvSpPr>
          <p:nvPr>
            <p:ph idx="1"/>
          </p:nvPr>
        </p:nvSpPr>
        <p:spPr>
          <a:xfrm>
            <a:off x="457200" y="838200"/>
            <a:ext cx="8229600" cy="2462213"/>
          </a:xfrm>
        </p:spPr>
        <p:txBody>
          <a:bodyPr wrap="square">
            <a:spAutoFit/>
          </a:bodyPr>
          <a:lstStyle/>
          <a:p>
            <a:pPr marL="533400" lvl="0" indent="-533400">
              <a:spcBef>
                <a:spcPts val="1200"/>
              </a:spcBef>
              <a:buClr>
                <a:schemeClr val="lt1"/>
              </a:buClr>
              <a:buSzPct val="25000"/>
              <a:buNone/>
            </a:pPr>
            <a:r>
              <a:rPr lang="el-GR" sz="2400" b="1" dirty="0" smtClean="0"/>
              <a:t>Αποταμίευση, συσσώρευση κεφαλαίου και προϊόν</a:t>
            </a:r>
            <a:endParaRPr lang="en-IN" sz="2400" b="1" dirty="0"/>
          </a:p>
          <a:p>
            <a:pPr marL="533400" lvl="0" indent="-533400">
              <a:spcBef>
                <a:spcPts val="1200"/>
              </a:spcBef>
              <a:buClr>
                <a:schemeClr val="lt1"/>
              </a:buClr>
              <a:buSzPct val="25000"/>
              <a:buNone/>
            </a:pPr>
            <a:r>
              <a:rPr lang="en-IN" sz="2400" b="1" dirty="0">
                <a:solidFill>
                  <a:schemeClr val="bg2"/>
                </a:solidFill>
              </a:rPr>
              <a:t>11.1 </a:t>
            </a:r>
            <a:r>
              <a:rPr lang="el-GR" sz="2400" dirty="0"/>
              <a:t>Αλληλεπιδράσεις μεταξύ προϊόντος και κεφαλαίου</a:t>
            </a:r>
            <a:endParaRPr lang="en-IN" sz="2400" dirty="0"/>
          </a:p>
          <a:p>
            <a:pPr marL="533400" indent="-533400">
              <a:spcBef>
                <a:spcPts val="1200"/>
              </a:spcBef>
              <a:buClr>
                <a:schemeClr val="lt1"/>
              </a:buClr>
              <a:buSzPct val="25000"/>
              <a:buNone/>
            </a:pPr>
            <a:r>
              <a:rPr lang="en-IN" sz="2400" b="1" dirty="0">
                <a:solidFill>
                  <a:schemeClr val="bg2"/>
                </a:solidFill>
              </a:rPr>
              <a:t>11.2 </a:t>
            </a:r>
            <a:r>
              <a:rPr lang="el-GR" sz="2400" dirty="0"/>
              <a:t>Οι συνέπειες εναλλακτικών ροπών για αποταμίευση</a:t>
            </a:r>
            <a:endParaRPr lang="en-IN" sz="2400" dirty="0"/>
          </a:p>
          <a:p>
            <a:pPr marL="533400" lvl="0" indent="-533400">
              <a:spcBef>
                <a:spcPts val="1200"/>
              </a:spcBef>
              <a:buClr>
                <a:schemeClr val="lt1"/>
              </a:buClr>
              <a:buSzPct val="25000"/>
              <a:buNone/>
            </a:pPr>
            <a:r>
              <a:rPr lang="en-IN" sz="2400" b="1" dirty="0">
                <a:solidFill>
                  <a:schemeClr val="bg2"/>
                </a:solidFill>
              </a:rPr>
              <a:t>11.3 </a:t>
            </a:r>
            <a:r>
              <a:rPr lang="el-GR" sz="2400" dirty="0"/>
              <a:t>Αποκτώντας μια αίσθηση μεγέθους</a:t>
            </a:r>
            <a:endParaRPr lang="en-IN" sz="2400" dirty="0"/>
          </a:p>
          <a:p>
            <a:pPr marL="533400" lvl="0" indent="-533400">
              <a:spcBef>
                <a:spcPts val="1200"/>
              </a:spcBef>
              <a:buClr>
                <a:schemeClr val="lt1"/>
              </a:buClr>
              <a:buSzPct val="25000"/>
              <a:buNone/>
            </a:pPr>
            <a:r>
              <a:rPr lang="en-IN" sz="2400" b="1" dirty="0">
                <a:solidFill>
                  <a:schemeClr val="bg2"/>
                </a:solidFill>
              </a:rPr>
              <a:t>11.4 </a:t>
            </a:r>
            <a:r>
              <a:rPr lang="el-GR" sz="2400" dirty="0"/>
              <a:t>Υλικό έναντι ανθρώπινου κεφαλαίου</a:t>
            </a:r>
            <a:endParaRPr lang="en-IN" sz="2400" dirty="0"/>
          </a:p>
        </p:txBody>
      </p:sp>
      <p:sp>
        <p:nvSpPr>
          <p:cNvPr id="4" name="Content Placeholder 3"/>
          <p:cNvSpPr>
            <a:spLocks noGrp="1"/>
          </p:cNvSpPr>
          <p:nvPr>
            <p:ph idx="13"/>
          </p:nvPr>
        </p:nvSpPr>
        <p:spPr>
          <a:xfrm>
            <a:off x="457200" y="3429000"/>
            <a:ext cx="8229600" cy="762000"/>
          </a:xfrm>
        </p:spPr>
        <p:txBody>
          <a:bodyPr/>
          <a:lstStyle/>
          <a:p>
            <a:pPr marL="1982788" lvl="0" indent="-1982788">
              <a:spcBef>
                <a:spcPts val="1200"/>
              </a:spcBef>
              <a:buClr>
                <a:schemeClr val="lt1"/>
              </a:buClr>
              <a:buSzPct val="25000"/>
              <a:buNone/>
            </a:pPr>
            <a:r>
              <a:rPr lang="el-GR" sz="2400" b="1" dirty="0" smtClean="0">
                <a:solidFill>
                  <a:schemeClr val="bg2"/>
                </a:solidFill>
              </a:rPr>
              <a:t>ΠΑΡΑΡΤΗΜΑ	</a:t>
            </a:r>
            <a:r>
              <a:rPr lang="el-GR" sz="2400" dirty="0" smtClean="0"/>
              <a:t>Η </a:t>
            </a:r>
            <a:r>
              <a:rPr lang="el-GR" sz="2400" dirty="0"/>
              <a:t>συνάρτηση παραγωγής </a:t>
            </a:r>
            <a:r>
              <a:rPr lang="en-IN" sz="2400" dirty="0"/>
              <a:t>Cobb-Douglas</a:t>
            </a:r>
            <a:r>
              <a:rPr lang="el-GR" sz="2400" dirty="0"/>
              <a:t> και η σταθερή κατάσταση</a:t>
            </a:r>
            <a:endParaRPr lang="en-IN" sz="2400" dirty="0"/>
          </a:p>
        </p:txBody>
      </p:sp>
    </p:spTree>
    <p:extLst>
      <p:ext uri="{BB962C8B-B14F-4D97-AF65-F5344CB8AC3E}">
        <p14:creationId xmlns="" xmlns:p14="http://schemas.microsoft.com/office/powerpoint/2010/main" val="21180375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95400"/>
          </a:xfrm>
        </p:spPr>
        <p:txBody>
          <a:bodyPr wrap="square">
            <a:noAutofit/>
          </a:bodyPr>
          <a:lstStyle/>
          <a:p>
            <a:r>
              <a:rPr lang="el-GR" sz="2800" dirty="0">
                <a:latin typeface="+mj-lt"/>
              </a:rPr>
              <a:t>ΠΛΑΙΣΙΟ ΕΠΙΚΕΝΤΡΩΣΗΣ</a:t>
            </a:r>
            <a:r>
              <a:rPr lang="en-IN" sz="2800" dirty="0">
                <a:latin typeface="+mj-lt"/>
              </a:rPr>
              <a:t>: </a:t>
            </a:r>
            <a:r>
              <a:rPr lang="el-GR" sz="2800" dirty="0">
                <a:latin typeface="+mj-lt"/>
              </a:rPr>
              <a:t>Κοινωνική Ασφάλιση, αποταμίευση και συσσώρευση κεφαλαίου στις ΗΠΑ</a:t>
            </a:r>
            <a:endParaRPr lang="en-US" sz="2800" dirty="0">
              <a:latin typeface="+mj-lt"/>
            </a:endParaRPr>
          </a:p>
        </p:txBody>
      </p:sp>
      <p:sp>
        <p:nvSpPr>
          <p:cNvPr id="3" name="Content Placeholder 2"/>
          <p:cNvSpPr>
            <a:spLocks noGrp="1"/>
          </p:cNvSpPr>
          <p:nvPr>
            <p:ph idx="1"/>
          </p:nvPr>
        </p:nvSpPr>
        <p:spPr>
          <a:xfrm>
            <a:off x="457200" y="1422261"/>
            <a:ext cx="8229600" cy="4216539"/>
          </a:xfrm>
        </p:spPr>
        <p:txBody>
          <a:bodyPr wrap="square">
            <a:noAutofit/>
          </a:bodyPr>
          <a:lstStyle/>
          <a:p>
            <a:pPr>
              <a:spcBef>
                <a:spcPts val="600"/>
              </a:spcBef>
            </a:pPr>
            <a:r>
              <a:rPr lang="el-GR" sz="2000" dirty="0">
                <a:ea typeface="ヒラギノ角ゴ Pro W3" pitchFamily="-84" charset="-128"/>
              </a:rPr>
              <a:t>Η κοινωνική ασφάλιση, που εισήχθη το 1935, οδήγησε σε χαμηλότερο ποσοστό αποταμίευσης στις ΗΠΑ και, συνεπώς, χαμηλότερη συσσώρευση κεφαλαίου και χαμηλότερη παραγωγή ανά άτομο μακροπρόθεσμα.</a:t>
            </a:r>
          </a:p>
          <a:p>
            <a:pPr>
              <a:spcBef>
                <a:spcPts val="600"/>
              </a:spcBef>
            </a:pPr>
            <a:r>
              <a:rPr lang="el-GR" sz="2000" dirty="0">
                <a:ea typeface="ヒラギノ角ゴ Pro W3" pitchFamily="-84" charset="-128"/>
              </a:rPr>
              <a:t>Η Κοινωνική Ασφάλιση είναι ένα σύστημα εισφορών, που φορολογεί τους εργαζόμενους και αναδιανέμει τις φορολογικές εισφορές ως παροχές στους σημερινούς συνταξιούχους, με αποτέλεσμα χαμηλότερη ιδιωτική αποταμίευση καθώς οι εργαζόμενοι αναμένουν να λάβουν επιδόματα όταν συνταξιοδοτηθούν.</a:t>
            </a:r>
          </a:p>
          <a:p>
            <a:pPr>
              <a:spcBef>
                <a:spcPts val="600"/>
              </a:spcBef>
            </a:pPr>
            <a:r>
              <a:rPr lang="el-GR" sz="2000" dirty="0">
                <a:ea typeface="ヒラギノ角ゴ Pro W3" pitchFamily="-84" charset="-128"/>
              </a:rPr>
              <a:t>Μια εναλλακτική λύση είναι ένα </a:t>
            </a:r>
            <a:r>
              <a:rPr lang="el-GR" sz="2000" b="1" dirty="0">
                <a:ea typeface="ヒラギノ角ゴ Pro W3" pitchFamily="-84" charset="-128"/>
              </a:rPr>
              <a:t>πλήρως χρηματοδοτούμενο</a:t>
            </a:r>
            <a:r>
              <a:rPr lang="el-GR" sz="2000" dirty="0">
                <a:ea typeface="ヒラギノ角ゴ Pro W3" pitchFamily="-84" charset="-128"/>
              </a:rPr>
              <a:t> σύστημα που επιστρέφει το κεφάλαιο συν τους τόκους στους εργαζόμενους όταν συνταξιοδοτούνται, με αποτέλεσμα χαμηλότερη ιδιωτική αποταμίευση αλλά υψηλότερη δημόσια αποταμίευση καθώς το σύστημα επενδύει τις εισφορές τους σε χρηματοοικονομικά περιουσιακά στοιχεία.</a:t>
            </a:r>
            <a:endParaRPr lang="en-US" sz="2000" dirty="0">
              <a:ea typeface="ヒラギノ角ゴ Pro W3" pitchFamily="-84" charset="-128"/>
            </a:endParaRPr>
          </a:p>
        </p:txBody>
      </p:sp>
    </p:spTree>
    <p:extLst>
      <p:ext uri="{BB962C8B-B14F-4D97-AF65-F5344CB8AC3E}">
        <p14:creationId xmlns="" xmlns:p14="http://schemas.microsoft.com/office/powerpoint/2010/main" val="37787675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wrap="square">
            <a:noAutofit/>
          </a:bodyPr>
          <a:lstStyle/>
          <a:p>
            <a:r>
              <a:rPr lang="en-IN" sz="2800" dirty="0">
                <a:latin typeface="+mj-lt"/>
              </a:rPr>
              <a:t>11.3 </a:t>
            </a:r>
            <a:r>
              <a:rPr lang="el-GR" sz="2800" dirty="0">
                <a:latin typeface="+mj-lt"/>
              </a:rPr>
              <a:t>Αποκτώντας μια αίσθηση </a:t>
            </a:r>
            <a:r>
              <a:rPr lang="el-GR" sz="2800" dirty="0" smtClean="0">
                <a:latin typeface="+mj-lt"/>
              </a:rPr>
              <a:t>μεγέθους </a:t>
            </a:r>
            <a:br>
              <a:rPr lang="el-GR" sz="2800" dirty="0" smtClean="0">
                <a:latin typeface="+mj-lt"/>
              </a:rPr>
            </a:br>
            <a:r>
              <a:rPr lang="en-IN" sz="2800" dirty="0" smtClean="0">
                <a:latin typeface="+mj-lt"/>
              </a:rPr>
              <a:t>(1 </a:t>
            </a:r>
            <a:r>
              <a:rPr lang="el-GR" sz="2800" dirty="0">
                <a:latin typeface="+mj-lt"/>
              </a:rPr>
              <a:t>από</a:t>
            </a:r>
            <a:r>
              <a:rPr lang="en-IN" sz="2800" dirty="0">
                <a:latin typeface="+mj-lt"/>
              </a:rPr>
              <a:t> 6)</a:t>
            </a:r>
            <a:endParaRPr lang="en-US" sz="2800" dirty="0">
              <a:latin typeface="+mj-lt"/>
            </a:endParaRPr>
          </a:p>
        </p:txBody>
      </p:sp>
      <p:sp>
        <p:nvSpPr>
          <p:cNvPr id="3" name="Content Placeholder 2"/>
          <p:cNvSpPr>
            <a:spLocks noGrp="1"/>
          </p:cNvSpPr>
          <p:nvPr>
            <p:ph idx="1"/>
          </p:nvPr>
        </p:nvSpPr>
        <p:spPr>
          <a:xfrm>
            <a:off x="457200" y="990600"/>
            <a:ext cx="8229600" cy="369332"/>
          </a:xfrm>
        </p:spPr>
        <p:txBody>
          <a:bodyPr wrap="square">
            <a:noAutofit/>
          </a:bodyPr>
          <a:lstStyle/>
          <a:p>
            <a:r>
              <a:rPr lang="el-GR" sz="2200" dirty="0" smtClean="0">
                <a:ea typeface="ヒラギノ角ゴ Pro W3" pitchFamily="-84" charset="-128"/>
              </a:rPr>
              <a:t>Έστω </a:t>
            </a:r>
            <a:r>
              <a:rPr lang="el-GR" sz="2200" dirty="0">
                <a:ea typeface="ヒラギノ角ゴ Pro W3" pitchFamily="-84" charset="-128"/>
              </a:rPr>
              <a:t>η συνάρτηση παραγωγής</a:t>
            </a:r>
            <a:r>
              <a:rPr lang="en-US" sz="2200" dirty="0">
                <a:ea typeface="ヒラギノ角ゴ Pro W3" pitchFamily="-84" charset="-128"/>
              </a:rPr>
              <a:t> </a:t>
            </a:r>
            <a:r>
              <a:rPr lang="en-US" sz="2200" i="1" dirty="0">
                <a:ea typeface="ヒラギノ角ゴ Pro W3" pitchFamily="-84" charset="-128"/>
              </a:rPr>
              <a:t>f</a:t>
            </a:r>
            <a:r>
              <a:rPr lang="en-US" sz="2200" dirty="0">
                <a:ea typeface="ヒラギノ角ゴ Pro W3" pitchFamily="-84" charset="-128"/>
              </a:rPr>
              <a:t>:</a:t>
            </a:r>
          </a:p>
        </p:txBody>
      </p:sp>
      <mc:AlternateContent xmlns:mc="http://schemas.openxmlformats.org/markup-compatibility/2006">
        <mc:Choice xmlns="" xmlns:a14="http://schemas.microsoft.com/office/drawing/2010/main" Requires="a14">
          <p:sp>
            <p:nvSpPr>
              <p:cNvPr id="5" name="Object 4"/>
              <p:cNvSpPr txBox="1"/>
              <p:nvPr/>
            </p:nvSpPr>
            <p:spPr>
              <a:xfrm>
                <a:off x="2562187" y="1428369"/>
                <a:ext cx="3982293" cy="427478"/>
              </a:xfrm>
              <a:prstGeom prst="rect">
                <a:avLst/>
              </a:prstGeom>
            </p:spPr>
            <p:txBody>
              <a:bodyPr>
                <a:normAutofit/>
              </a:bodyPr>
              <a:lstStyle/>
              <a:p>
                <a:pPr/>
                <a14:m>
                  <m:oMathPara xmlns:m="http://schemas.openxmlformats.org/officeDocument/2006/math">
                    <m:oMathParaPr>
                      <m:jc m:val="left"/>
                    </m:oMathParaPr>
                    <m:oMath xmlns:m="http://schemas.openxmlformats.org/officeDocument/2006/math">
                      <m:r>
                        <a:rPr lang="en-US" i="1" smtClean="0">
                          <a:solidFill>
                            <a:srgbClr val="000000"/>
                          </a:solidFill>
                          <a:latin typeface="Cambria Math" panose="02040503050406030204" pitchFamily="18" charset="0"/>
                        </a:rPr>
                        <m:t>𝑌</m:t>
                      </m:r>
                      <m:r>
                        <m:rPr>
                          <m:nor/>
                        </m:rPr>
                        <a:rPr lang="en-US" i="0">
                          <a:solidFill>
                            <a:srgbClr val="000000"/>
                          </a:solidFill>
                          <a:latin typeface="Cambria Math" panose="02040503050406030204" pitchFamily="18" charset="0"/>
                        </a:rPr>
                        <m:t> = </m:t>
                      </m:r>
                      <m:rad>
                        <m:radPr>
                          <m:degHide m:val="on"/>
                          <m:ctrlPr>
                            <a:rPr lang="en-US" i="1">
                              <a:solidFill>
                                <a:srgbClr val="000000"/>
                              </a:solidFill>
                              <a:latin typeface="Cambria Math" panose="02040503050406030204" pitchFamily="18" charset="0"/>
                            </a:rPr>
                          </m:ctrlPr>
                        </m:radPr>
                        <m:deg/>
                        <m:e>
                          <m:r>
                            <m:rPr>
                              <m:sty m:val="p"/>
                            </m:rPr>
                            <a:rPr lang="en-US" i="0">
                              <a:solidFill>
                                <a:srgbClr val="000000"/>
                              </a:solidFill>
                              <a:latin typeface="Cambria Math" panose="02040503050406030204" pitchFamily="18" charset="0"/>
                            </a:rPr>
                            <m:t>K</m:t>
                          </m:r>
                        </m:e>
                      </m:rad>
                      <m:r>
                        <a:rPr lang="en-US" i="0">
                          <a:solidFill>
                            <a:srgbClr val="000000"/>
                          </a:solidFill>
                          <a:latin typeface="Cambria Math" panose="02040503050406030204" pitchFamily="18" charset="0"/>
                        </a:rPr>
                        <m:t> </m:t>
                      </m:r>
                      <m:rad>
                        <m:radPr>
                          <m:degHide m:val="on"/>
                          <m:ctrlPr>
                            <a:rPr lang="en-US" i="1">
                              <a:solidFill>
                                <a:srgbClr val="000000"/>
                              </a:solidFill>
                              <a:latin typeface="Cambria Math" panose="02040503050406030204" pitchFamily="18" charset="0"/>
                            </a:rPr>
                          </m:ctrlPr>
                        </m:radPr>
                        <m:deg/>
                        <m:e>
                          <m:r>
                            <m:rPr>
                              <m:sty m:val="p"/>
                            </m:rPr>
                            <a:rPr lang="en-US" i="0">
                              <a:solidFill>
                                <a:srgbClr val="000000"/>
                              </a:solidFill>
                              <a:latin typeface="Cambria Math" panose="02040503050406030204" pitchFamily="18" charset="0"/>
                            </a:rPr>
                            <m:t>N</m:t>
                          </m:r>
                        </m:e>
                      </m:rad>
                      <m:r>
                        <a:rPr lang="en-US" i="1">
                          <a:solidFill>
                            <a:srgbClr val="000000"/>
                          </a:solidFill>
                          <a:latin typeface="Cambria Math" panose="02040503050406030204" pitchFamily="18" charset="0"/>
                        </a:rPr>
                        <m:t>			</m:t>
                      </m:r>
                      <m:r>
                        <a:rPr lang="en-US" b="0" i="1" smtClean="0">
                          <a:solidFill>
                            <a:srgbClr val="000000"/>
                          </a:solidFill>
                          <a:latin typeface="Cambria Math" panose="02040503050406030204" pitchFamily="18" charset="0"/>
                        </a:rPr>
                        <m:t>                                      </m:t>
                      </m:r>
                      <m:r>
                        <a:rPr lang="en-US" i="1">
                          <a:solidFill>
                            <a:srgbClr val="000000"/>
                          </a:solidFill>
                          <a:latin typeface="Cambria Math" panose="02040503050406030204" pitchFamily="18" charset="0"/>
                        </a:rPr>
                        <m:t>(11.6)</m:t>
                      </m:r>
                    </m:oMath>
                  </m:oMathPara>
                </a14:m>
                <a:endParaRPr lang="en-US" dirty="0"/>
              </a:p>
            </p:txBody>
          </p:sp>
        </mc:Choice>
        <mc:Fallback>
          <p:sp>
            <p:nvSpPr>
              <p:cNvPr id="5" name="Object 4"/>
              <p:cNvSpPr txBox="1">
                <a:spLocks noRot="1" noChangeAspect="1" noMove="1" noResize="1" noEditPoints="1" noAdjustHandles="1" noChangeArrowheads="1" noChangeShapeType="1" noTextEdit="1"/>
              </p:cNvSpPr>
              <p:nvPr/>
            </p:nvSpPr>
            <p:spPr>
              <a:xfrm>
                <a:off x="2562187" y="1428369"/>
                <a:ext cx="3982293" cy="427478"/>
              </a:xfrm>
              <a:prstGeom prst="rect">
                <a:avLst/>
              </a:prstGeom>
              <a:blipFill>
                <a:blip r:embed="rId3" cstate="print"/>
                <a:stretch>
                  <a:fillRect b="-7143"/>
                </a:stretch>
              </a:blipFill>
            </p:spPr>
            <p:txBody>
              <a:bodyPr/>
              <a:lstStyle/>
              <a:p>
                <a:r>
                  <a:rPr lang="en-US">
                    <a:noFill/>
                  </a:rPr>
                  <a:t> </a:t>
                </a:r>
              </a:p>
            </p:txBody>
          </p:sp>
        </mc:Fallback>
      </mc:AlternateContent>
      <p:sp>
        <p:nvSpPr>
          <p:cNvPr id="4" name="Content Placeholder 3"/>
          <p:cNvSpPr>
            <a:spLocks noGrp="1"/>
          </p:cNvSpPr>
          <p:nvPr>
            <p:ph idx="13"/>
          </p:nvPr>
        </p:nvSpPr>
        <p:spPr>
          <a:xfrm>
            <a:off x="457200" y="2219325"/>
            <a:ext cx="8229599" cy="369332"/>
          </a:xfrm>
        </p:spPr>
        <p:txBody>
          <a:bodyPr>
            <a:noAutofit/>
          </a:bodyPr>
          <a:lstStyle/>
          <a:p>
            <a:pPr>
              <a:spcBef>
                <a:spcPts val="1800"/>
              </a:spcBef>
            </a:pPr>
            <a:r>
              <a:rPr lang="el-GR" sz="2200" dirty="0">
                <a:ea typeface="ヒラギノ角ゴ Pro W3" pitchFamily="-84" charset="-128"/>
              </a:rPr>
              <a:t>Οπότε η εξίσωση</a:t>
            </a:r>
            <a:r>
              <a:rPr lang="en-US" sz="2200" dirty="0">
                <a:ea typeface="ヒラギノ角ゴ Pro W3" pitchFamily="-84" charset="-128"/>
              </a:rPr>
              <a:t> (11.3) </a:t>
            </a:r>
            <a:r>
              <a:rPr lang="el-GR" sz="2200" dirty="0">
                <a:ea typeface="ヒラギノ角ゴ Pro W3" pitchFamily="-84" charset="-128"/>
              </a:rPr>
              <a:t>γίνεται</a:t>
            </a:r>
            <a:r>
              <a:rPr lang="en-US" sz="2200" dirty="0">
                <a:ea typeface="ヒラギノ角ゴ Pro W3" pitchFamily="-84" charset="-128"/>
              </a:rPr>
              <a:t>:</a:t>
            </a:r>
          </a:p>
        </p:txBody>
      </p:sp>
      <mc:AlternateContent xmlns:mc="http://schemas.openxmlformats.org/markup-compatibility/2006">
        <mc:Choice xmlns="" xmlns:a14="http://schemas.microsoft.com/office/drawing/2010/main" Requires="a14">
          <p:sp>
            <p:nvSpPr>
              <p:cNvPr id="7" name="Object 6"/>
              <p:cNvSpPr txBox="1"/>
              <p:nvPr/>
            </p:nvSpPr>
            <p:spPr>
              <a:xfrm>
                <a:off x="1676400" y="2641541"/>
                <a:ext cx="4792250" cy="787459"/>
              </a:xfrm>
              <a:prstGeom prst="rect">
                <a:avLst/>
              </a:prstGeom>
            </p:spPr>
            <p:txBody>
              <a:bodyPr>
                <a:normAutofit fontScale="85000" lnSpcReduction="10000"/>
              </a:bodyPr>
              <a:lstStyle/>
              <a:p>
                <a:pPr/>
                <a14:m>
                  <m:oMathPara xmlns:m="http://schemas.openxmlformats.org/officeDocument/2006/math">
                    <m:oMathParaPr>
                      <m:jc m:val="left"/>
                    </m:oMathParaPr>
                    <m:oMath xmlns:m="http://schemas.openxmlformats.org/officeDocument/2006/math">
                      <m:f>
                        <m:fPr>
                          <m:ctrlPr>
                            <a:rPr lang="en-US" i="1" smtClean="0">
                              <a:solidFill>
                                <a:srgbClr val="000000"/>
                              </a:solidFill>
                              <a:latin typeface="Cambria Math" panose="02040503050406030204" pitchFamily="18" charset="0"/>
                            </a:rPr>
                          </m:ctrlPr>
                        </m:fPr>
                        <m:num>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𝐾</m:t>
                              </m:r>
                            </m:e>
                            <m:sub>
                              <m:r>
                                <a:rPr lang="en-US" i="1">
                                  <a:solidFill>
                                    <a:srgbClr val="000000"/>
                                  </a:solidFill>
                                  <a:latin typeface="Cambria Math" panose="02040503050406030204" pitchFamily="18" charset="0"/>
                                </a:rPr>
                                <m:t>𝑡</m:t>
                              </m:r>
                              <m:r>
                                <a:rPr lang="en-US" i="1">
                                  <a:solidFill>
                                    <a:srgbClr val="000000"/>
                                  </a:solidFill>
                                  <a:latin typeface="Cambria Math" panose="02040503050406030204" pitchFamily="18" charset="0"/>
                                </a:rPr>
                                <m:t>+1</m:t>
                              </m:r>
                            </m:sub>
                          </m:sSub>
                        </m:num>
                        <m:den>
                          <m:r>
                            <a:rPr lang="en-US" i="1">
                              <a:solidFill>
                                <a:srgbClr val="000000"/>
                              </a:solidFill>
                              <a:latin typeface="Cambria Math" panose="02040503050406030204" pitchFamily="18" charset="0"/>
                            </a:rPr>
                            <m:t>𝑁</m:t>
                          </m:r>
                        </m:den>
                      </m:f>
                      <m:r>
                        <a:rPr lang="en-US" i="1">
                          <a:solidFill>
                            <a:srgbClr val="000000"/>
                          </a:solidFill>
                          <a:latin typeface="Cambria Math" panose="02040503050406030204" pitchFamily="18" charset="0"/>
                        </a:rPr>
                        <m:t>−</m:t>
                      </m:r>
                      <m:f>
                        <m:fPr>
                          <m:ctrlPr>
                            <a:rPr lang="en-US" i="1">
                              <a:solidFill>
                                <a:srgbClr val="000000"/>
                              </a:solidFill>
                              <a:latin typeface="Cambria Math" panose="02040503050406030204" pitchFamily="18" charset="0"/>
                            </a:rPr>
                          </m:ctrlPr>
                        </m:fPr>
                        <m:num>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𝐾</m:t>
                              </m:r>
                            </m:e>
                            <m:sub>
                              <m:r>
                                <a:rPr lang="en-US" i="1">
                                  <a:solidFill>
                                    <a:srgbClr val="000000"/>
                                  </a:solidFill>
                                  <a:latin typeface="Cambria Math" panose="02040503050406030204" pitchFamily="18" charset="0"/>
                                </a:rPr>
                                <m:t>𝑡</m:t>
                              </m:r>
                            </m:sub>
                          </m:sSub>
                        </m:num>
                        <m:den>
                          <m:r>
                            <a:rPr lang="en-US" i="1">
                              <a:solidFill>
                                <a:srgbClr val="000000"/>
                              </a:solidFill>
                              <a:latin typeface="Cambria Math" panose="02040503050406030204" pitchFamily="18" charset="0"/>
                            </a:rPr>
                            <m:t>𝑁</m:t>
                          </m:r>
                        </m:den>
                      </m:f>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𝑠</m:t>
                      </m:r>
                      <m:rad>
                        <m:radPr>
                          <m:degHide m:val="on"/>
                          <m:ctrlPr>
                            <a:rPr lang="en-US" i="1">
                              <a:solidFill>
                                <a:srgbClr val="000000"/>
                              </a:solidFill>
                              <a:latin typeface="Cambria Math" panose="02040503050406030204" pitchFamily="18" charset="0"/>
                            </a:rPr>
                          </m:ctrlPr>
                        </m:radPr>
                        <m:deg/>
                        <m:e>
                          <m:f>
                            <m:fPr>
                              <m:ctrlPr>
                                <a:rPr lang="en-US" i="1">
                                  <a:solidFill>
                                    <a:srgbClr val="000000"/>
                                  </a:solidFill>
                                  <a:latin typeface="Cambria Math" panose="02040503050406030204" pitchFamily="18" charset="0"/>
                                </a:rPr>
                              </m:ctrlPr>
                            </m:fPr>
                            <m:num>
                              <m:r>
                                <a:rPr lang="en-US" i="1">
                                  <a:solidFill>
                                    <a:srgbClr val="000000"/>
                                  </a:solidFill>
                                  <a:latin typeface="Cambria Math" panose="02040503050406030204" pitchFamily="18" charset="0"/>
                                </a:rPr>
                                <m:t>𝐾𝑡</m:t>
                              </m:r>
                            </m:num>
                            <m:den>
                              <m:r>
                                <a:rPr lang="en-US" i="1">
                                  <a:solidFill>
                                    <a:srgbClr val="000000"/>
                                  </a:solidFill>
                                  <a:latin typeface="Cambria Math" panose="02040503050406030204" pitchFamily="18" charset="0"/>
                                </a:rPr>
                                <m:t>𝑁</m:t>
                              </m:r>
                            </m:den>
                          </m:f>
                        </m:e>
                      </m:rad>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𝛿</m:t>
                      </m:r>
                      <m:f>
                        <m:fPr>
                          <m:ctrlPr>
                            <a:rPr lang="en-US" i="1">
                              <a:solidFill>
                                <a:srgbClr val="000000"/>
                              </a:solidFill>
                              <a:latin typeface="Cambria Math" panose="02040503050406030204" pitchFamily="18" charset="0"/>
                            </a:rPr>
                          </m:ctrlPr>
                        </m:fPr>
                        <m:num>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𝐾</m:t>
                              </m:r>
                            </m:e>
                            <m:sub>
                              <m:r>
                                <a:rPr lang="en-US" i="1">
                                  <a:solidFill>
                                    <a:srgbClr val="000000"/>
                                  </a:solidFill>
                                  <a:latin typeface="Cambria Math" panose="02040503050406030204" pitchFamily="18" charset="0"/>
                                </a:rPr>
                                <m:t>𝑡</m:t>
                              </m:r>
                            </m:sub>
                          </m:sSub>
                        </m:num>
                        <m:den>
                          <m:r>
                            <a:rPr lang="en-US" i="1">
                              <a:solidFill>
                                <a:srgbClr val="000000"/>
                              </a:solidFill>
                              <a:latin typeface="Cambria Math" panose="02040503050406030204" pitchFamily="18" charset="0"/>
                            </a:rPr>
                            <m:t>𝑁</m:t>
                          </m:r>
                        </m:den>
                      </m:f>
                      <m:r>
                        <a:rPr lang="en-US" i="1">
                          <a:solidFill>
                            <a:srgbClr val="000000"/>
                          </a:solidFill>
                          <a:latin typeface="Cambria Math" panose="02040503050406030204" pitchFamily="18" charset="0"/>
                        </a:rPr>
                        <m:t>		</m:t>
                      </m:r>
                      <m:r>
                        <a:rPr lang="en-US" b="0" i="1" smtClean="0">
                          <a:solidFill>
                            <a:srgbClr val="000000"/>
                          </a:solidFill>
                          <a:latin typeface="Cambria Math" panose="02040503050406030204" pitchFamily="18" charset="0"/>
                        </a:rPr>
                        <m:t>                                              </m:t>
                      </m:r>
                      <m:r>
                        <a:rPr lang="en-US" i="1">
                          <a:solidFill>
                            <a:srgbClr val="000000"/>
                          </a:solidFill>
                          <a:latin typeface="Cambria Math" panose="02040503050406030204" pitchFamily="18" charset="0"/>
                        </a:rPr>
                        <m:t>(11.7)</m:t>
                      </m:r>
                    </m:oMath>
                  </m:oMathPara>
                </a14:m>
                <a:endParaRPr lang="en-US" dirty="0"/>
              </a:p>
            </p:txBody>
          </p:sp>
        </mc:Choice>
        <mc:Fallback>
          <p:sp>
            <p:nvSpPr>
              <p:cNvPr id="7" name="Object 6"/>
              <p:cNvSpPr txBox="1">
                <a:spLocks noRot="1" noChangeAspect="1" noMove="1" noResize="1" noEditPoints="1" noAdjustHandles="1" noChangeArrowheads="1" noChangeShapeType="1" noTextEdit="1"/>
              </p:cNvSpPr>
              <p:nvPr/>
            </p:nvSpPr>
            <p:spPr>
              <a:xfrm>
                <a:off x="1676400" y="2641541"/>
                <a:ext cx="4792250" cy="787459"/>
              </a:xfrm>
              <a:prstGeom prst="rect">
                <a:avLst/>
              </a:prstGeom>
              <a:blipFill>
                <a:blip r:embed="rId4" cstate="print"/>
                <a:stretch>
                  <a:fillRect/>
                </a:stretch>
              </a:blipFill>
            </p:spPr>
            <p:txBody>
              <a:bodyPr/>
              <a:lstStyle/>
              <a:p>
                <a:r>
                  <a:rPr lang="en-US">
                    <a:noFill/>
                  </a:rPr>
                  <a:t> </a:t>
                </a:r>
              </a:p>
            </p:txBody>
          </p:sp>
        </mc:Fallback>
      </mc:AlternateContent>
      <p:sp>
        <p:nvSpPr>
          <p:cNvPr id="8" name="Content Placeholder 7"/>
          <p:cNvSpPr>
            <a:spLocks noGrp="1"/>
          </p:cNvSpPr>
          <p:nvPr>
            <p:ph sz="quarter" idx="15"/>
          </p:nvPr>
        </p:nvSpPr>
        <p:spPr>
          <a:xfrm>
            <a:off x="457200" y="3733800"/>
            <a:ext cx="8229600" cy="369332"/>
          </a:xfrm>
        </p:spPr>
        <p:txBody>
          <a:bodyPr>
            <a:noAutofit/>
          </a:bodyPr>
          <a:lstStyle/>
          <a:p>
            <a:pPr>
              <a:spcBef>
                <a:spcPts val="1200"/>
              </a:spcBef>
            </a:pPr>
            <a:r>
              <a:rPr lang="el-GR" sz="2200" dirty="0">
                <a:ea typeface="ヒラギノ角ゴ Pro W3" pitchFamily="-84" charset="-128"/>
              </a:rPr>
              <a:t>Που περιγράφει την εξέλιξη του κεφαλαίου διαχρονικά</a:t>
            </a:r>
            <a:r>
              <a:rPr lang="en-US" sz="2200" dirty="0">
                <a:ea typeface="ヒラギノ角ゴ Pro W3" pitchFamily="-84" charset="-128"/>
              </a:rPr>
              <a:t>.</a:t>
            </a:r>
          </a:p>
        </p:txBody>
      </p:sp>
    </p:spTree>
    <p:extLst>
      <p:ext uri="{BB962C8B-B14F-4D97-AF65-F5344CB8AC3E}">
        <p14:creationId xmlns="" xmlns:p14="http://schemas.microsoft.com/office/powerpoint/2010/main" val="15324753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wrap="square">
            <a:noAutofit/>
          </a:bodyPr>
          <a:lstStyle/>
          <a:p>
            <a:r>
              <a:rPr lang="en-IN" sz="2800" dirty="0">
                <a:latin typeface="+mj-lt"/>
              </a:rPr>
              <a:t>11.3 </a:t>
            </a:r>
            <a:r>
              <a:rPr lang="el-GR" sz="2800" dirty="0">
                <a:latin typeface="+mj-lt"/>
              </a:rPr>
              <a:t>Αποκτώντας μια αίσθηση μεγέθους</a:t>
            </a:r>
            <a:r>
              <a:rPr lang="en-IN" sz="2800" dirty="0">
                <a:latin typeface="+mj-lt"/>
              </a:rPr>
              <a:t> </a:t>
            </a:r>
            <a:r>
              <a:rPr lang="el-GR" sz="2800" dirty="0">
                <a:latin typeface="+mj-lt"/>
              </a:rPr>
              <a:t/>
            </a:r>
            <a:br>
              <a:rPr lang="el-GR" sz="2800" dirty="0">
                <a:latin typeface="+mj-lt"/>
              </a:rPr>
            </a:br>
            <a:r>
              <a:rPr lang="en-IN" sz="2800" dirty="0" smtClean="0">
                <a:latin typeface="+mj-lt"/>
              </a:rPr>
              <a:t>(</a:t>
            </a:r>
            <a:r>
              <a:rPr lang="en-IN" sz="2800" dirty="0">
                <a:latin typeface="+mj-lt"/>
              </a:rPr>
              <a:t>2 </a:t>
            </a:r>
            <a:r>
              <a:rPr lang="el-GR" sz="2800" dirty="0">
                <a:latin typeface="+mj-lt"/>
              </a:rPr>
              <a:t>από</a:t>
            </a:r>
            <a:r>
              <a:rPr lang="en-IN" sz="2800" dirty="0">
                <a:latin typeface="+mj-lt"/>
              </a:rPr>
              <a:t> 6)</a:t>
            </a:r>
            <a:endParaRPr lang="en-US" sz="2800" dirty="0">
              <a:latin typeface="+mj-lt"/>
            </a:endParaRPr>
          </a:p>
        </p:txBody>
      </p:sp>
      <p:sp>
        <p:nvSpPr>
          <p:cNvPr id="3" name="Content Placeholder 2"/>
          <p:cNvSpPr>
            <a:spLocks noGrp="1"/>
          </p:cNvSpPr>
          <p:nvPr>
            <p:ph idx="1"/>
          </p:nvPr>
        </p:nvSpPr>
        <p:spPr>
          <a:xfrm>
            <a:off x="457200" y="1013936"/>
            <a:ext cx="8229600" cy="738664"/>
          </a:xfrm>
        </p:spPr>
        <p:txBody>
          <a:bodyPr wrap="square">
            <a:noAutofit/>
          </a:bodyPr>
          <a:lstStyle/>
          <a:p>
            <a:r>
              <a:rPr lang="el-GR" sz="2200" dirty="0">
                <a:ea typeface="ヒラギノ角ゴ Pro W3" pitchFamily="-84" charset="-128"/>
              </a:rPr>
              <a:t>Η εξίσωση (11.7) συνεπάγεται ότι το κεφάλαιο ανά εργαζόμενο στη σταθερή κατάσταση (K*/N) γίνεται:</a:t>
            </a:r>
            <a:endParaRPr lang="en-US" sz="2200" dirty="0">
              <a:ea typeface="ヒラギノ角ゴ Pro W3" pitchFamily="-84" charset="-128"/>
            </a:endParaRPr>
          </a:p>
        </p:txBody>
      </p:sp>
      <mc:AlternateContent xmlns:mc="http://schemas.openxmlformats.org/markup-compatibility/2006">
        <mc:Choice xmlns="" xmlns:a14="http://schemas.microsoft.com/office/drawing/2010/main" Requires="a14">
          <p:sp>
            <p:nvSpPr>
              <p:cNvPr id="5" name="Object 4"/>
              <p:cNvSpPr txBox="1"/>
              <p:nvPr/>
            </p:nvSpPr>
            <p:spPr>
              <a:xfrm>
                <a:off x="3276600" y="1770584"/>
                <a:ext cx="3843336" cy="807974"/>
              </a:xfrm>
              <a:prstGeom prst="rect">
                <a:avLst/>
              </a:prstGeom>
            </p:spPr>
            <p:txBody>
              <a:bodyPr>
                <a:normAutofit/>
              </a:bodyPr>
              <a:lstStyle/>
              <a:p>
                <a:pPr/>
                <a14:m>
                  <m:oMathPara xmlns:m="http://schemas.openxmlformats.org/officeDocument/2006/math">
                    <m:oMathParaPr>
                      <m:jc m:val="left"/>
                    </m:oMathParaPr>
                    <m:oMath xmlns:m="http://schemas.openxmlformats.org/officeDocument/2006/math">
                      <m:f>
                        <m:fPr>
                          <m:ctrlPr>
                            <a:rPr lang="en-US" i="1" smtClean="0">
                              <a:solidFill>
                                <a:srgbClr val="000000"/>
                              </a:solidFill>
                              <a:latin typeface="Cambria Math" panose="02040503050406030204" pitchFamily="18" charset="0"/>
                            </a:rPr>
                          </m:ctrlPr>
                        </m:fPr>
                        <m:num>
                          <m:r>
                            <a:rPr lang="en-US" i="1">
                              <a:solidFill>
                                <a:srgbClr val="000000"/>
                              </a:solidFill>
                              <a:latin typeface="Cambria Math" panose="02040503050406030204" pitchFamily="18" charset="0"/>
                            </a:rPr>
                            <m:t>𝐾</m:t>
                          </m:r>
                          <m:r>
                            <a:rPr lang="en-US" i="1">
                              <a:solidFill>
                                <a:srgbClr val="000000"/>
                              </a:solidFill>
                              <a:latin typeface="Cambria Math" panose="02040503050406030204" pitchFamily="18" charset="0"/>
                            </a:rPr>
                            <m:t>∗</m:t>
                          </m:r>
                        </m:num>
                        <m:den>
                          <m:r>
                            <a:rPr lang="en-US" i="1">
                              <a:solidFill>
                                <a:srgbClr val="000000"/>
                              </a:solidFill>
                              <a:latin typeface="Cambria Math" panose="02040503050406030204" pitchFamily="18" charset="0"/>
                            </a:rPr>
                            <m:t>𝑁</m:t>
                          </m:r>
                        </m:den>
                      </m:f>
                      <m:r>
                        <a:rPr lang="en-US" i="1">
                          <a:solidFill>
                            <a:srgbClr val="000000"/>
                          </a:solidFill>
                          <a:latin typeface="Cambria Math" panose="02040503050406030204" pitchFamily="18" charset="0"/>
                        </a:rPr>
                        <m:t>=</m:t>
                      </m:r>
                      <m:sSup>
                        <m:sSupPr>
                          <m:ctrlPr>
                            <a:rPr lang="en-US" i="1">
                              <a:solidFill>
                                <a:srgbClr val="000000"/>
                              </a:solidFill>
                              <a:latin typeface="Cambria Math" panose="02040503050406030204" pitchFamily="18" charset="0"/>
                            </a:rPr>
                          </m:ctrlPr>
                        </m:sSupPr>
                        <m:e>
                          <m:d>
                            <m:dPr>
                              <m:ctrlPr>
                                <a:rPr lang="en-US" i="1">
                                  <a:solidFill>
                                    <a:srgbClr val="000000"/>
                                  </a:solidFill>
                                  <a:latin typeface="Cambria Math" panose="02040503050406030204" pitchFamily="18" charset="0"/>
                                </a:rPr>
                              </m:ctrlPr>
                            </m:dPr>
                            <m:e>
                              <m:f>
                                <m:fPr>
                                  <m:ctrlPr>
                                    <a:rPr lang="en-US" i="1">
                                      <a:solidFill>
                                        <a:srgbClr val="000000"/>
                                      </a:solidFill>
                                      <a:latin typeface="Cambria Math" panose="02040503050406030204" pitchFamily="18" charset="0"/>
                                    </a:rPr>
                                  </m:ctrlPr>
                                </m:fPr>
                                <m:num>
                                  <m:r>
                                    <a:rPr lang="en-US" i="1">
                                      <a:solidFill>
                                        <a:srgbClr val="000000"/>
                                      </a:solidFill>
                                      <a:latin typeface="Cambria Math" panose="02040503050406030204" pitchFamily="18" charset="0"/>
                                    </a:rPr>
                                    <m:t>𝑠</m:t>
                                  </m:r>
                                </m:num>
                                <m:den>
                                  <m:r>
                                    <a:rPr lang="en-US" i="1">
                                      <a:solidFill>
                                        <a:srgbClr val="000000"/>
                                      </a:solidFill>
                                      <a:latin typeface="Cambria Math" panose="02040503050406030204" pitchFamily="18" charset="0"/>
                                    </a:rPr>
                                    <m:t>𝛿</m:t>
                                  </m:r>
                                </m:den>
                              </m:f>
                            </m:e>
                          </m:d>
                        </m:e>
                        <m:sup>
                          <m:r>
                            <a:rPr lang="en-US" i="1">
                              <a:solidFill>
                                <a:srgbClr val="000000"/>
                              </a:solidFill>
                              <a:latin typeface="Cambria Math" panose="02040503050406030204" pitchFamily="18" charset="0"/>
                            </a:rPr>
                            <m:t>2</m:t>
                          </m:r>
                        </m:sup>
                      </m:sSup>
                      <m:r>
                        <a:rPr lang="en-US" i="1">
                          <a:solidFill>
                            <a:srgbClr val="000000"/>
                          </a:solidFill>
                          <a:latin typeface="Cambria Math" panose="02040503050406030204" pitchFamily="18" charset="0"/>
                        </a:rPr>
                        <m:t>			</m:t>
                      </m:r>
                      <m:r>
                        <a:rPr lang="en-US" b="0" i="1" smtClean="0">
                          <a:solidFill>
                            <a:srgbClr val="000000"/>
                          </a:solidFill>
                          <a:latin typeface="Cambria Math" panose="02040503050406030204" pitchFamily="18" charset="0"/>
                        </a:rPr>
                        <m:t>                                  </m:t>
                      </m:r>
                      <m:r>
                        <a:rPr lang="en-US" i="1">
                          <a:solidFill>
                            <a:srgbClr val="000000"/>
                          </a:solidFill>
                          <a:latin typeface="Cambria Math" panose="02040503050406030204" pitchFamily="18" charset="0"/>
                        </a:rPr>
                        <m:t>(11.8)</m:t>
                      </m:r>
                    </m:oMath>
                  </m:oMathPara>
                </a14:m>
                <a:endParaRPr lang="en-US" dirty="0"/>
              </a:p>
            </p:txBody>
          </p:sp>
        </mc:Choice>
        <mc:Fallback>
          <p:sp>
            <p:nvSpPr>
              <p:cNvPr id="5" name="Object 4"/>
              <p:cNvSpPr txBox="1">
                <a:spLocks noRot="1" noChangeAspect="1" noMove="1" noResize="1" noEditPoints="1" noAdjustHandles="1" noChangeArrowheads="1" noChangeShapeType="1" noTextEdit="1"/>
              </p:cNvSpPr>
              <p:nvPr/>
            </p:nvSpPr>
            <p:spPr>
              <a:xfrm>
                <a:off x="3276600" y="1770584"/>
                <a:ext cx="3843336" cy="807974"/>
              </a:xfrm>
              <a:prstGeom prst="rect">
                <a:avLst/>
              </a:prstGeom>
              <a:blipFill>
                <a:blip r:embed="rId3" cstate="print"/>
                <a:stretch>
                  <a:fillRect/>
                </a:stretch>
              </a:blipFill>
            </p:spPr>
            <p:txBody>
              <a:bodyPr/>
              <a:lstStyle/>
              <a:p>
                <a:r>
                  <a:rPr lang="en-US">
                    <a:noFill/>
                  </a:rPr>
                  <a:t> </a:t>
                </a:r>
              </a:p>
            </p:txBody>
          </p:sp>
        </mc:Fallback>
      </mc:AlternateContent>
      <p:sp>
        <p:nvSpPr>
          <p:cNvPr id="4" name="Content Placeholder 3"/>
          <p:cNvSpPr>
            <a:spLocks noGrp="1"/>
          </p:cNvSpPr>
          <p:nvPr>
            <p:ph idx="13"/>
          </p:nvPr>
        </p:nvSpPr>
        <p:spPr>
          <a:xfrm>
            <a:off x="457200" y="2966561"/>
            <a:ext cx="8229599" cy="738664"/>
          </a:xfrm>
        </p:spPr>
        <p:txBody>
          <a:bodyPr>
            <a:noAutofit/>
          </a:bodyPr>
          <a:lstStyle/>
          <a:p>
            <a:pPr>
              <a:spcBef>
                <a:spcPts val="1200"/>
              </a:spcBef>
            </a:pPr>
            <a:r>
              <a:rPr lang="el-GR" sz="2200" dirty="0">
                <a:ea typeface="ヒラギノ角ゴ Pro W3" pitchFamily="-84" charset="-128"/>
              </a:rPr>
              <a:t>Ο συνδυασμός των εξισώσεων (11.6) και (11.8) δίνει την παραγωγή σταθερής κατάστασης ανά εργαζόμενο:</a:t>
            </a:r>
            <a:endParaRPr lang="en-US" sz="2200" dirty="0">
              <a:ea typeface="ヒラギノ角ゴ Pro W3" pitchFamily="-84" charset="-128"/>
            </a:endParaRPr>
          </a:p>
        </p:txBody>
      </p:sp>
      <mc:AlternateContent xmlns:mc="http://schemas.openxmlformats.org/markup-compatibility/2006">
        <mc:Choice xmlns="" xmlns:a14="http://schemas.microsoft.com/office/drawing/2010/main" Requires="a14">
          <p:sp>
            <p:nvSpPr>
              <p:cNvPr id="6" name="Object 5"/>
              <p:cNvSpPr txBox="1"/>
              <p:nvPr/>
            </p:nvSpPr>
            <p:spPr bwMode="auto">
              <a:xfrm>
                <a:off x="1676400" y="3653560"/>
                <a:ext cx="5491560" cy="816119"/>
              </a:xfrm>
              <a:prstGeom prst="rect">
                <a:avLst/>
              </a:prstGeom>
              <a:noFill/>
              <a:ln>
                <a:noFill/>
              </a:ln>
            </p:spPr>
            <p:txBody>
              <a:bodyPr>
                <a:normAutofit fontScale="85000" lnSpcReduction="10000"/>
              </a:bodyPr>
              <a:lstStyle/>
              <a:p>
                <a:pPr/>
                <a14:m>
                  <m:oMathPara xmlns:m="http://schemas.openxmlformats.org/officeDocument/2006/math">
                    <m:oMathParaPr>
                      <m:jc m:val="left"/>
                    </m:oMathParaPr>
                    <m:oMath xmlns:m="http://schemas.openxmlformats.org/officeDocument/2006/math">
                      <m:f>
                        <m:fPr>
                          <m:ctrlPr>
                            <a:rPr lang="en-US" i="1" smtClean="0">
                              <a:solidFill>
                                <a:srgbClr val="000000"/>
                              </a:solidFill>
                              <a:latin typeface="Cambria Math" panose="02040503050406030204" pitchFamily="18" charset="0"/>
                            </a:rPr>
                          </m:ctrlPr>
                        </m:fPr>
                        <m:num>
                          <m:r>
                            <a:rPr lang="en-US" i="1">
                              <a:solidFill>
                                <a:srgbClr val="000000"/>
                              </a:solidFill>
                              <a:latin typeface="Cambria Math" panose="02040503050406030204" pitchFamily="18" charset="0"/>
                            </a:rPr>
                            <m:t>𝑌</m:t>
                          </m:r>
                          <m:r>
                            <a:rPr lang="en-US" i="1">
                              <a:solidFill>
                                <a:srgbClr val="000000"/>
                              </a:solidFill>
                              <a:latin typeface="Cambria Math" panose="02040503050406030204" pitchFamily="18" charset="0"/>
                            </a:rPr>
                            <m:t>∗</m:t>
                          </m:r>
                        </m:num>
                        <m:den>
                          <m:r>
                            <a:rPr lang="en-US" i="1">
                              <a:solidFill>
                                <a:srgbClr val="000000"/>
                              </a:solidFill>
                              <a:latin typeface="Cambria Math" panose="02040503050406030204" pitchFamily="18" charset="0"/>
                            </a:rPr>
                            <m:t>𝑁</m:t>
                          </m:r>
                        </m:den>
                      </m:f>
                      <m:r>
                        <a:rPr lang="en-US" i="1">
                          <a:solidFill>
                            <a:srgbClr val="000000"/>
                          </a:solidFill>
                          <a:latin typeface="Cambria Math" panose="02040503050406030204" pitchFamily="18" charset="0"/>
                        </a:rPr>
                        <m:t>=</m:t>
                      </m:r>
                      <m:rad>
                        <m:radPr>
                          <m:degHide m:val="on"/>
                          <m:ctrlPr>
                            <a:rPr lang="en-US" i="1">
                              <a:solidFill>
                                <a:srgbClr val="000000"/>
                              </a:solidFill>
                              <a:latin typeface="Cambria Math" panose="02040503050406030204" pitchFamily="18" charset="0"/>
                            </a:rPr>
                          </m:ctrlPr>
                        </m:radPr>
                        <m:deg/>
                        <m:e>
                          <m:f>
                            <m:fPr>
                              <m:ctrlPr>
                                <a:rPr lang="en-US" i="1">
                                  <a:solidFill>
                                    <a:srgbClr val="000000"/>
                                  </a:solidFill>
                                  <a:latin typeface="Cambria Math" panose="02040503050406030204" pitchFamily="18" charset="0"/>
                                </a:rPr>
                              </m:ctrlPr>
                            </m:fPr>
                            <m:num>
                              <m:r>
                                <a:rPr lang="en-US" i="1">
                                  <a:solidFill>
                                    <a:srgbClr val="000000"/>
                                  </a:solidFill>
                                  <a:latin typeface="Cambria Math" panose="02040503050406030204" pitchFamily="18" charset="0"/>
                                </a:rPr>
                                <m:t>𝐾</m:t>
                              </m:r>
                              <m:r>
                                <a:rPr lang="en-US" i="1">
                                  <a:solidFill>
                                    <a:srgbClr val="000000"/>
                                  </a:solidFill>
                                  <a:latin typeface="Cambria Math" panose="02040503050406030204" pitchFamily="18" charset="0"/>
                                </a:rPr>
                                <m:t>∗</m:t>
                              </m:r>
                            </m:num>
                            <m:den>
                              <m:r>
                                <a:rPr lang="en-US" i="1">
                                  <a:solidFill>
                                    <a:srgbClr val="000000"/>
                                  </a:solidFill>
                                  <a:latin typeface="Cambria Math" panose="02040503050406030204" pitchFamily="18" charset="0"/>
                                </a:rPr>
                                <m:t>𝑁</m:t>
                              </m:r>
                            </m:den>
                          </m:f>
                        </m:e>
                      </m:rad>
                      <m:r>
                        <a:rPr lang="en-US" i="1">
                          <a:solidFill>
                            <a:srgbClr val="000000"/>
                          </a:solidFill>
                          <a:latin typeface="Cambria Math" panose="02040503050406030204" pitchFamily="18" charset="0"/>
                        </a:rPr>
                        <m:t>=</m:t>
                      </m:r>
                      <m:sSup>
                        <m:sSupPr>
                          <m:ctrlPr>
                            <a:rPr lang="en-US" i="1">
                              <a:solidFill>
                                <a:srgbClr val="000000"/>
                              </a:solidFill>
                              <a:latin typeface="Cambria Math" panose="02040503050406030204" pitchFamily="18" charset="0"/>
                            </a:rPr>
                          </m:ctrlPr>
                        </m:sSupPr>
                        <m:e>
                          <m:d>
                            <m:dPr>
                              <m:ctrlPr>
                                <a:rPr lang="en-US" i="1">
                                  <a:solidFill>
                                    <a:srgbClr val="000000"/>
                                  </a:solidFill>
                                  <a:latin typeface="Cambria Math" panose="02040503050406030204" pitchFamily="18" charset="0"/>
                                </a:rPr>
                              </m:ctrlPr>
                            </m:dPr>
                            <m:e>
                              <m:f>
                                <m:fPr>
                                  <m:ctrlPr>
                                    <a:rPr lang="en-US" i="1">
                                      <a:solidFill>
                                        <a:srgbClr val="000000"/>
                                      </a:solidFill>
                                      <a:latin typeface="Cambria Math" panose="02040503050406030204" pitchFamily="18" charset="0"/>
                                    </a:rPr>
                                  </m:ctrlPr>
                                </m:fPr>
                                <m:num>
                                  <m:r>
                                    <a:rPr lang="en-US" i="1">
                                      <a:solidFill>
                                        <a:srgbClr val="000000"/>
                                      </a:solidFill>
                                      <a:latin typeface="Cambria Math" panose="02040503050406030204" pitchFamily="18" charset="0"/>
                                    </a:rPr>
                                    <m:t>𝑠</m:t>
                                  </m:r>
                                </m:num>
                                <m:den>
                                  <m:r>
                                    <a:rPr lang="en-US" i="1">
                                      <a:solidFill>
                                        <a:srgbClr val="000000"/>
                                      </a:solidFill>
                                      <a:latin typeface="Cambria Math" panose="02040503050406030204" pitchFamily="18" charset="0"/>
                                    </a:rPr>
                                    <m:t>𝛿</m:t>
                                  </m:r>
                                </m:den>
                              </m:f>
                            </m:e>
                          </m:d>
                        </m:e>
                        <m:sup>
                          <m:r>
                            <a:rPr lang="en-US" i="1">
                              <a:solidFill>
                                <a:srgbClr val="000000"/>
                              </a:solidFill>
                              <a:latin typeface="Cambria Math" panose="02040503050406030204" pitchFamily="18" charset="0"/>
                            </a:rPr>
                            <m:t>2</m:t>
                          </m:r>
                        </m:sup>
                      </m:sSup>
                      <m:r>
                        <a:rPr lang="en-US" i="1">
                          <a:solidFill>
                            <a:srgbClr val="000000"/>
                          </a:solidFill>
                          <a:latin typeface="Cambria Math" panose="02040503050406030204" pitchFamily="18" charset="0"/>
                        </a:rPr>
                        <m:t>=</m:t>
                      </m:r>
                      <m:f>
                        <m:fPr>
                          <m:ctrlPr>
                            <a:rPr lang="en-US" i="1">
                              <a:solidFill>
                                <a:srgbClr val="000000"/>
                              </a:solidFill>
                              <a:latin typeface="Cambria Math" panose="02040503050406030204" pitchFamily="18" charset="0"/>
                            </a:rPr>
                          </m:ctrlPr>
                        </m:fPr>
                        <m:num>
                          <m:r>
                            <a:rPr lang="en-US" i="1">
                              <a:solidFill>
                                <a:srgbClr val="000000"/>
                              </a:solidFill>
                              <a:latin typeface="Cambria Math" panose="02040503050406030204" pitchFamily="18" charset="0"/>
                            </a:rPr>
                            <m:t>𝑠</m:t>
                          </m:r>
                        </m:num>
                        <m:den>
                          <m:r>
                            <a:rPr lang="en-US" i="1">
                              <a:solidFill>
                                <a:srgbClr val="000000"/>
                              </a:solidFill>
                              <a:latin typeface="Cambria Math" panose="02040503050406030204" pitchFamily="18" charset="0"/>
                            </a:rPr>
                            <m:t>𝛿</m:t>
                          </m:r>
                        </m:den>
                      </m:f>
                      <m:r>
                        <a:rPr lang="en-US" i="1">
                          <a:solidFill>
                            <a:srgbClr val="000000"/>
                          </a:solidFill>
                          <a:latin typeface="Cambria Math" panose="02040503050406030204" pitchFamily="18" charset="0"/>
                        </a:rPr>
                        <m:t>			</m:t>
                      </m:r>
                      <m:r>
                        <a:rPr lang="en-US" b="0" i="1" smtClean="0">
                          <a:solidFill>
                            <a:srgbClr val="000000"/>
                          </a:solidFill>
                          <a:latin typeface="Cambria Math" panose="02040503050406030204" pitchFamily="18" charset="0"/>
                        </a:rPr>
                        <m:t>                                                                 </m:t>
                      </m:r>
                      <m:r>
                        <a:rPr lang="en-US" i="1">
                          <a:solidFill>
                            <a:srgbClr val="000000"/>
                          </a:solidFill>
                          <a:latin typeface="Cambria Math" panose="02040503050406030204" pitchFamily="18" charset="0"/>
                        </a:rPr>
                        <m:t>(11.9)</m:t>
                      </m:r>
                    </m:oMath>
                  </m:oMathPara>
                </a14:m>
                <a:endParaRPr lang="en-US" dirty="0"/>
              </a:p>
            </p:txBody>
          </p:sp>
        </mc:Choice>
        <mc:Fallback>
          <p:sp>
            <p:nvSpPr>
              <p:cNvPr id="6" name="Object 5"/>
              <p:cNvSpPr txBox="1">
                <a:spLocks noRot="1" noChangeAspect="1" noMove="1" noResize="1" noEditPoints="1" noAdjustHandles="1" noChangeArrowheads="1" noChangeShapeType="1" noTextEdit="1"/>
              </p:cNvSpPr>
              <p:nvPr/>
            </p:nvSpPr>
            <p:spPr bwMode="auto">
              <a:xfrm>
                <a:off x="1676400" y="3653560"/>
                <a:ext cx="5491560" cy="816119"/>
              </a:xfrm>
              <a:prstGeom prst="rect">
                <a:avLst/>
              </a:prstGeom>
              <a:blipFill>
                <a:blip r:embed="rId4" cstate="print"/>
                <a:stretch>
                  <a:fillRect/>
                </a:stretch>
              </a:blipFill>
              <a:ln>
                <a:noFill/>
              </a:ln>
            </p:spPr>
            <p:txBody>
              <a:bodyPr/>
              <a:lstStyle/>
              <a:p>
                <a:r>
                  <a:rPr lang="en-US">
                    <a:noFill/>
                  </a:rPr>
                  <a:t> </a:t>
                </a:r>
              </a:p>
            </p:txBody>
          </p:sp>
        </mc:Fallback>
      </mc:AlternateContent>
      <p:sp>
        <p:nvSpPr>
          <p:cNvPr id="8" name="Content Placeholder 7"/>
          <p:cNvSpPr>
            <a:spLocks noGrp="1"/>
          </p:cNvSpPr>
          <p:nvPr>
            <p:ph sz="quarter" idx="15"/>
          </p:nvPr>
        </p:nvSpPr>
        <p:spPr>
          <a:xfrm>
            <a:off x="457200" y="4519136"/>
            <a:ext cx="8229600" cy="738664"/>
          </a:xfrm>
        </p:spPr>
        <p:txBody>
          <a:bodyPr>
            <a:noAutofit/>
          </a:bodyPr>
          <a:lstStyle/>
          <a:p>
            <a:pPr>
              <a:spcBef>
                <a:spcPts val="1200"/>
              </a:spcBef>
            </a:pPr>
            <a:r>
              <a:rPr lang="el-GR" sz="2200" dirty="0">
                <a:ea typeface="ヒラギノ角ゴ Pro W3" pitchFamily="-84" charset="-128"/>
              </a:rPr>
              <a:t>Μακροπρόθεσμα, η παραγωγή ανά εργαζόμενο διπλασιάζεται όταν διπλασιάζεται το ποσοστό αποταμίευσης</a:t>
            </a:r>
            <a:r>
              <a:rPr lang="en-US" sz="2200" dirty="0">
                <a:ea typeface="ヒラギノ角ゴ Pro W3" pitchFamily="-84" charset="-128"/>
              </a:rPr>
              <a:t>.		</a:t>
            </a:r>
          </a:p>
        </p:txBody>
      </p:sp>
    </p:spTree>
    <p:extLst>
      <p:ext uri="{BB962C8B-B14F-4D97-AF65-F5344CB8AC3E}">
        <p14:creationId xmlns="" xmlns:p14="http://schemas.microsoft.com/office/powerpoint/2010/main" val="10929034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wrap="square">
            <a:noAutofit/>
          </a:bodyPr>
          <a:lstStyle/>
          <a:p>
            <a:r>
              <a:rPr lang="en-IN" sz="2800" dirty="0">
                <a:latin typeface="+mj-lt"/>
              </a:rPr>
              <a:t>11.3 </a:t>
            </a:r>
            <a:r>
              <a:rPr lang="el-GR" sz="2800" dirty="0">
                <a:latin typeface="+mj-lt"/>
              </a:rPr>
              <a:t>Αποκτώντας μια αίσθηση μεγέθους</a:t>
            </a:r>
            <a:r>
              <a:rPr lang="en-IN" sz="2800" dirty="0">
                <a:latin typeface="+mj-lt"/>
              </a:rPr>
              <a:t> </a:t>
            </a:r>
            <a:r>
              <a:rPr lang="el-GR" sz="2800" dirty="0">
                <a:latin typeface="+mj-lt"/>
              </a:rPr>
              <a:t/>
            </a:r>
            <a:br>
              <a:rPr lang="el-GR" sz="2800" dirty="0">
                <a:latin typeface="+mj-lt"/>
              </a:rPr>
            </a:br>
            <a:r>
              <a:rPr lang="en-IN" sz="2800" dirty="0" smtClean="0">
                <a:latin typeface="+mj-lt"/>
              </a:rPr>
              <a:t>(</a:t>
            </a:r>
            <a:r>
              <a:rPr lang="en-IN" sz="2800" dirty="0">
                <a:latin typeface="+mj-lt"/>
              </a:rPr>
              <a:t>3 </a:t>
            </a:r>
            <a:r>
              <a:rPr lang="el-GR" sz="2800" dirty="0">
                <a:latin typeface="+mj-lt"/>
              </a:rPr>
              <a:t>από</a:t>
            </a:r>
            <a:r>
              <a:rPr lang="en-IN" sz="2800" dirty="0">
                <a:latin typeface="+mj-lt"/>
              </a:rPr>
              <a:t> 6)</a:t>
            </a:r>
            <a:endParaRPr lang="en-US" sz="2800" dirty="0">
              <a:latin typeface="+mj-lt"/>
            </a:endParaRPr>
          </a:p>
        </p:txBody>
      </p:sp>
      <p:sp>
        <p:nvSpPr>
          <p:cNvPr id="3" name="Content Placeholder 2"/>
          <p:cNvSpPr>
            <a:spLocks noGrp="1"/>
          </p:cNvSpPr>
          <p:nvPr>
            <p:ph idx="1"/>
          </p:nvPr>
        </p:nvSpPr>
        <p:spPr>
          <a:xfrm>
            <a:off x="457200" y="885825"/>
            <a:ext cx="8229600" cy="923330"/>
          </a:xfrm>
        </p:spPr>
        <p:txBody>
          <a:bodyPr wrap="square">
            <a:noAutofit/>
          </a:bodyPr>
          <a:lstStyle/>
          <a:p>
            <a:pPr marL="0" indent="0">
              <a:buNone/>
            </a:pPr>
            <a:r>
              <a:rPr lang="el-GR" sz="2000" b="1" dirty="0">
                <a:ea typeface="ヒラギノ角ゴ Pro W3" pitchFamily="-84" charset="-128"/>
              </a:rPr>
              <a:t>Απεικόνιση</a:t>
            </a:r>
            <a:r>
              <a:rPr lang="en-IN" sz="2000" b="1" dirty="0">
                <a:ea typeface="ヒラギノ角ゴ Pro W3" pitchFamily="-84" charset="-128"/>
              </a:rPr>
              <a:t> </a:t>
            </a:r>
            <a:r>
              <a:rPr lang="en-IN" sz="2000" b="1" dirty="0" smtClean="0">
                <a:ea typeface="ヒラギノ角ゴ Pro W3" pitchFamily="-84" charset="-128"/>
              </a:rPr>
              <a:t>11.7(</a:t>
            </a:r>
            <a:r>
              <a:rPr lang="el-GR" sz="2000" b="1" dirty="0" smtClean="0">
                <a:ea typeface="ヒラギノ角ゴ Pro W3" pitchFamily="-84" charset="-128"/>
              </a:rPr>
              <a:t>α</a:t>
            </a:r>
            <a:r>
              <a:rPr lang="en-IN" sz="2000" b="1" dirty="0" smtClean="0">
                <a:ea typeface="ヒラギノ角ゴ Pro W3" pitchFamily="-84" charset="-128"/>
              </a:rPr>
              <a:t>) </a:t>
            </a:r>
            <a:r>
              <a:rPr lang="el-GR" sz="2000" dirty="0">
                <a:ea typeface="ヒラギノ角ゴ Pro W3" pitchFamily="-84" charset="-128"/>
              </a:rPr>
              <a:t>Οι δυναμικές επιπτώσεις μιας αύξησης της ροπής για αποταμίευση από </a:t>
            </a:r>
            <a:r>
              <a:rPr lang="en-IN" sz="2000" dirty="0">
                <a:ea typeface="ヒラギノ角ゴ Pro W3" pitchFamily="-84" charset="-128"/>
              </a:rPr>
              <a:t>10% </a:t>
            </a:r>
            <a:r>
              <a:rPr lang="el-GR" sz="2000" dirty="0">
                <a:ea typeface="ヒラギノ角ゴ Pro W3" pitchFamily="-84" charset="-128"/>
              </a:rPr>
              <a:t>σε</a:t>
            </a:r>
            <a:r>
              <a:rPr lang="en-IN" sz="2000" dirty="0">
                <a:ea typeface="ヒラギノ角ゴ Pro W3" pitchFamily="-84" charset="-128"/>
              </a:rPr>
              <a:t> 20% </a:t>
            </a:r>
            <a:r>
              <a:rPr lang="el-GR" sz="2000" dirty="0">
                <a:ea typeface="ヒラギノ角ゴ Pro W3" pitchFamily="-84" charset="-128"/>
              </a:rPr>
              <a:t>στο επίπεδο και στον ρυθμό αύξησης του προϊόντος ανά εργαζόμενο</a:t>
            </a:r>
            <a:r>
              <a:rPr lang="en-IN" sz="2000" dirty="0">
                <a:ea typeface="ヒラギノ角ゴ Pro W3" pitchFamily="-84" charset="-128"/>
              </a:rPr>
              <a:t> </a:t>
            </a:r>
          </a:p>
        </p:txBody>
      </p:sp>
      <p:sp>
        <p:nvSpPr>
          <p:cNvPr id="4" name="Content Placeholder 3"/>
          <p:cNvSpPr>
            <a:spLocks noGrp="1"/>
          </p:cNvSpPr>
          <p:nvPr>
            <p:ph idx="13"/>
          </p:nvPr>
        </p:nvSpPr>
        <p:spPr>
          <a:xfrm>
            <a:off x="457200" y="1972270"/>
            <a:ext cx="8229599" cy="923330"/>
          </a:xfrm>
        </p:spPr>
        <p:txBody>
          <a:bodyPr>
            <a:noAutofit/>
          </a:bodyPr>
          <a:lstStyle/>
          <a:p>
            <a:pPr marL="0" indent="0">
              <a:buNone/>
            </a:pPr>
            <a:r>
              <a:rPr lang="el-GR" dirty="0" smtClean="0"/>
              <a:t>Χρειάζεται πολύς χρόνος ώστε το προϊόν να προσαρμοστεί στο νέο υψηλότερο επίπεδο μετά από μια αύξηση του ρυθμού αποταμίευσης. Με άλλα λόγια, η αύξηση του ρυθμού αποταμίευσης οδηγεί σε μια μακρά περίοδο υψηλότερης ανάπτυξης.</a:t>
            </a:r>
            <a:endParaRPr lang="en-IN" dirty="0"/>
          </a:p>
        </p:txBody>
      </p:sp>
      <p:pic>
        <p:nvPicPr>
          <p:cNvPr id="8194" name="Picture 2"/>
          <p:cNvPicPr>
            <a:picLocks noChangeAspect="1" noChangeArrowheads="1"/>
          </p:cNvPicPr>
          <p:nvPr/>
        </p:nvPicPr>
        <p:blipFill>
          <a:blip r:embed="rId3" cstate="print"/>
          <a:srcRect/>
          <a:stretch>
            <a:fillRect/>
          </a:stretch>
        </p:blipFill>
        <p:spPr bwMode="auto">
          <a:xfrm>
            <a:off x="1143000" y="2841077"/>
            <a:ext cx="6934200" cy="3407323"/>
          </a:xfrm>
          <a:prstGeom prst="rect">
            <a:avLst/>
          </a:prstGeom>
          <a:noFill/>
          <a:ln w="9525">
            <a:noFill/>
            <a:miter lim="800000"/>
            <a:headEnd/>
            <a:tailEnd/>
          </a:ln>
        </p:spPr>
      </p:pic>
    </p:spTree>
    <p:extLst>
      <p:ext uri="{BB962C8B-B14F-4D97-AF65-F5344CB8AC3E}">
        <p14:creationId xmlns="" xmlns:p14="http://schemas.microsoft.com/office/powerpoint/2010/main" val="410069685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wrap="square">
            <a:noAutofit/>
          </a:bodyPr>
          <a:lstStyle/>
          <a:p>
            <a:r>
              <a:rPr lang="en-IN" sz="2800" dirty="0">
                <a:latin typeface="+mj-lt"/>
              </a:rPr>
              <a:t>11.3 </a:t>
            </a:r>
            <a:r>
              <a:rPr lang="el-GR" sz="2800" dirty="0">
                <a:latin typeface="+mj-lt"/>
              </a:rPr>
              <a:t>Αποκτώντας μια αίσθηση μεγέθους</a:t>
            </a:r>
            <a:r>
              <a:rPr lang="en-IN" sz="2800" dirty="0">
                <a:latin typeface="+mj-lt"/>
              </a:rPr>
              <a:t> </a:t>
            </a:r>
            <a:r>
              <a:rPr lang="el-GR" sz="2800" dirty="0">
                <a:latin typeface="+mj-lt"/>
              </a:rPr>
              <a:t/>
            </a:r>
            <a:br>
              <a:rPr lang="el-GR" sz="2800" dirty="0">
                <a:latin typeface="+mj-lt"/>
              </a:rPr>
            </a:br>
            <a:r>
              <a:rPr lang="en-IN" sz="2800" dirty="0">
                <a:latin typeface="+mj-lt"/>
              </a:rPr>
              <a:t>(4 </a:t>
            </a:r>
            <a:r>
              <a:rPr lang="el-GR" sz="2800" dirty="0">
                <a:latin typeface="+mj-lt"/>
              </a:rPr>
              <a:t>από</a:t>
            </a:r>
            <a:r>
              <a:rPr lang="en-IN" sz="2800" dirty="0">
                <a:latin typeface="+mj-lt"/>
              </a:rPr>
              <a:t> 6)</a:t>
            </a:r>
            <a:endParaRPr lang="en-US" sz="2800" dirty="0">
              <a:latin typeface="+mj-lt"/>
            </a:endParaRPr>
          </a:p>
        </p:txBody>
      </p:sp>
      <p:sp>
        <p:nvSpPr>
          <p:cNvPr id="3" name="Content Placeholder 2"/>
          <p:cNvSpPr>
            <a:spLocks noGrp="1"/>
          </p:cNvSpPr>
          <p:nvPr>
            <p:ph idx="1"/>
          </p:nvPr>
        </p:nvSpPr>
        <p:spPr>
          <a:xfrm>
            <a:off x="457200" y="1066800"/>
            <a:ext cx="8229600" cy="923330"/>
          </a:xfrm>
        </p:spPr>
        <p:txBody>
          <a:bodyPr wrap="square">
            <a:noAutofit/>
          </a:bodyPr>
          <a:lstStyle/>
          <a:p>
            <a:pPr marL="0" indent="0">
              <a:buNone/>
            </a:pPr>
            <a:r>
              <a:rPr lang="el-GR" sz="2000" b="1" dirty="0">
                <a:ea typeface="ヒラギノ角ゴ Pro W3" pitchFamily="-84" charset="-128"/>
              </a:rPr>
              <a:t>Απεικόνιση</a:t>
            </a:r>
            <a:r>
              <a:rPr lang="en-IN" sz="2000" b="1" dirty="0">
                <a:ea typeface="ヒラギノ角ゴ Pro W3" pitchFamily="-84" charset="-128"/>
              </a:rPr>
              <a:t> </a:t>
            </a:r>
            <a:r>
              <a:rPr lang="en-IN" sz="2000" b="1" dirty="0" smtClean="0">
                <a:ea typeface="ヒラギノ角ゴ Pro W3" pitchFamily="-84" charset="-128"/>
              </a:rPr>
              <a:t>11.7(</a:t>
            </a:r>
            <a:r>
              <a:rPr lang="el-GR" sz="2000" b="1" dirty="0" smtClean="0">
                <a:ea typeface="ヒラギノ角ゴ Pro W3" pitchFamily="-84" charset="-128"/>
              </a:rPr>
              <a:t>β</a:t>
            </a:r>
            <a:r>
              <a:rPr lang="en-IN" sz="2000" b="1" dirty="0" smtClean="0">
                <a:ea typeface="ヒラギノ角ゴ Pro W3" pitchFamily="-84" charset="-128"/>
              </a:rPr>
              <a:t>) </a:t>
            </a:r>
            <a:r>
              <a:rPr lang="el-GR" sz="2000" dirty="0">
                <a:ea typeface="ヒラギノ角ゴ Pro W3" pitchFamily="-84" charset="-128"/>
              </a:rPr>
              <a:t>Οι δυναμικές επιπτώσεις μιας αύξησης της ροπής για αποταμίευση από </a:t>
            </a:r>
            <a:r>
              <a:rPr lang="en-IN" sz="2000" dirty="0">
                <a:ea typeface="ヒラギノ角ゴ Pro W3" pitchFamily="-84" charset="-128"/>
              </a:rPr>
              <a:t>10% </a:t>
            </a:r>
            <a:r>
              <a:rPr lang="el-GR" sz="2000" dirty="0">
                <a:ea typeface="ヒラギノ角ゴ Pro W3" pitchFamily="-84" charset="-128"/>
              </a:rPr>
              <a:t>σε</a:t>
            </a:r>
            <a:r>
              <a:rPr lang="en-IN" sz="2000" dirty="0">
                <a:ea typeface="ヒラギノ角ゴ Pro W3" pitchFamily="-84" charset="-128"/>
              </a:rPr>
              <a:t> 20% </a:t>
            </a:r>
            <a:r>
              <a:rPr lang="el-GR" sz="2000" dirty="0">
                <a:ea typeface="ヒラギノ角ゴ Pro W3" pitchFamily="-84" charset="-128"/>
              </a:rPr>
              <a:t>στο επίπεδο και στον ρυθμό αύξησης του προϊόντος ανά εργαζόμενο</a:t>
            </a:r>
            <a:r>
              <a:rPr lang="en-IN" sz="2000" dirty="0">
                <a:ea typeface="ヒラギノ角ゴ Pro W3" pitchFamily="-84" charset="-128"/>
              </a:rPr>
              <a:t> </a:t>
            </a:r>
          </a:p>
          <a:p>
            <a:pPr marL="0" indent="0">
              <a:buNone/>
            </a:pPr>
            <a:endParaRPr lang="en-IN" sz="2000" dirty="0">
              <a:ea typeface="ヒラギノ角ゴ Pro W3" pitchFamily="-84" charset="-128"/>
            </a:endParaRPr>
          </a:p>
        </p:txBody>
      </p:sp>
      <p:pic>
        <p:nvPicPr>
          <p:cNvPr id="9218" name="Picture 2"/>
          <p:cNvPicPr>
            <a:picLocks noChangeAspect="1" noChangeArrowheads="1"/>
          </p:cNvPicPr>
          <p:nvPr/>
        </p:nvPicPr>
        <p:blipFill>
          <a:blip r:embed="rId3" cstate="print"/>
          <a:srcRect/>
          <a:stretch>
            <a:fillRect/>
          </a:stretch>
        </p:blipFill>
        <p:spPr bwMode="auto">
          <a:xfrm>
            <a:off x="1085850" y="2243865"/>
            <a:ext cx="6991350" cy="3547335"/>
          </a:xfrm>
          <a:prstGeom prst="rect">
            <a:avLst/>
          </a:prstGeom>
          <a:noFill/>
          <a:ln w="9525">
            <a:noFill/>
            <a:miter lim="800000"/>
            <a:headEnd/>
            <a:tailEnd/>
          </a:ln>
        </p:spPr>
      </p:pic>
    </p:spTree>
    <p:extLst>
      <p:ext uri="{BB962C8B-B14F-4D97-AF65-F5344CB8AC3E}">
        <p14:creationId xmlns="" xmlns:p14="http://schemas.microsoft.com/office/powerpoint/2010/main" val="235447355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wrap="square">
            <a:noAutofit/>
          </a:bodyPr>
          <a:lstStyle/>
          <a:p>
            <a:r>
              <a:rPr lang="en-IN" sz="2800" dirty="0">
                <a:latin typeface="+mj-lt"/>
              </a:rPr>
              <a:t>11.3 </a:t>
            </a:r>
            <a:r>
              <a:rPr lang="el-GR" sz="2800" dirty="0">
                <a:latin typeface="+mj-lt"/>
              </a:rPr>
              <a:t>Αποκτώντας μια αίσθηση μεγέθους</a:t>
            </a:r>
            <a:r>
              <a:rPr lang="en-IN" sz="2800" dirty="0">
                <a:latin typeface="+mj-lt"/>
              </a:rPr>
              <a:t> </a:t>
            </a:r>
            <a:r>
              <a:rPr lang="el-GR" sz="2800" dirty="0">
                <a:latin typeface="+mj-lt"/>
              </a:rPr>
              <a:t/>
            </a:r>
            <a:br>
              <a:rPr lang="el-GR" sz="2800" dirty="0">
                <a:latin typeface="+mj-lt"/>
              </a:rPr>
            </a:br>
            <a:r>
              <a:rPr lang="en-IN" sz="2800" dirty="0">
                <a:latin typeface="+mj-lt"/>
              </a:rPr>
              <a:t>(5 </a:t>
            </a:r>
            <a:r>
              <a:rPr lang="el-GR" sz="2800" dirty="0">
                <a:latin typeface="+mj-lt"/>
              </a:rPr>
              <a:t>από</a:t>
            </a:r>
            <a:r>
              <a:rPr lang="en-IN" sz="2800" dirty="0">
                <a:latin typeface="+mj-lt"/>
              </a:rPr>
              <a:t> 6)</a:t>
            </a:r>
            <a:endParaRPr lang="en-US" sz="2800" dirty="0">
              <a:latin typeface="+mj-lt"/>
            </a:endParaRPr>
          </a:p>
        </p:txBody>
      </p:sp>
      <p:sp>
        <p:nvSpPr>
          <p:cNvPr id="3" name="Content Placeholder 2"/>
          <p:cNvSpPr>
            <a:spLocks noGrp="1"/>
          </p:cNvSpPr>
          <p:nvPr>
            <p:ph idx="1"/>
          </p:nvPr>
        </p:nvSpPr>
        <p:spPr>
          <a:xfrm>
            <a:off x="457200" y="1025604"/>
            <a:ext cx="8229600" cy="369332"/>
          </a:xfrm>
        </p:spPr>
        <p:txBody>
          <a:bodyPr wrap="square">
            <a:noAutofit/>
          </a:bodyPr>
          <a:lstStyle/>
          <a:p>
            <a:r>
              <a:rPr lang="el-GR" sz="2200" dirty="0">
                <a:ea typeface="ヒラギノ角ゴ Pro W3" pitchFamily="-84" charset="-128"/>
              </a:rPr>
              <a:t>Σε σταθερή κατάσταση, η κατανάλωση ανά εργαζόμενο είναι</a:t>
            </a:r>
            <a:r>
              <a:rPr lang="en-US" sz="2200" dirty="0">
                <a:ea typeface="ヒラギノ角ゴ Pro W3" pitchFamily="-84" charset="-128"/>
              </a:rPr>
              <a:t>:</a:t>
            </a:r>
          </a:p>
        </p:txBody>
      </p:sp>
      <mc:AlternateContent xmlns:mc="http://schemas.openxmlformats.org/markup-compatibility/2006">
        <mc:Choice xmlns="" xmlns:a14="http://schemas.microsoft.com/office/drawing/2010/main" Requires="a14">
          <p:sp>
            <p:nvSpPr>
              <p:cNvPr id="5" name="Object 4"/>
              <p:cNvSpPr txBox="1"/>
              <p:nvPr/>
            </p:nvSpPr>
            <p:spPr>
              <a:xfrm>
                <a:off x="3871667" y="1444629"/>
                <a:ext cx="1384087" cy="640400"/>
              </a:xfrm>
              <a:prstGeom prst="rect">
                <a:avLst/>
              </a:prstGeom>
            </p:spPr>
            <p:txBody>
              <a:bodyPr>
                <a:normAutofit fontScale="92500"/>
              </a:bodyPr>
              <a:lstStyle/>
              <a:p>
                <a:pPr/>
                <a14:m>
                  <m:oMathPara xmlns:m="http://schemas.openxmlformats.org/officeDocument/2006/math">
                    <m:oMathParaPr>
                      <m:jc m:val="left"/>
                    </m:oMathParaPr>
                    <m:oMath xmlns:m="http://schemas.openxmlformats.org/officeDocument/2006/math">
                      <m:f>
                        <m:fPr>
                          <m:ctrlPr>
                            <a:rPr lang="en-US" i="1">
                              <a:solidFill>
                                <a:srgbClr val="000000"/>
                              </a:solidFill>
                              <a:latin typeface="Cambria Math" panose="02040503050406030204" pitchFamily="18" charset="0"/>
                            </a:rPr>
                          </m:ctrlPr>
                        </m:fPr>
                        <m:num>
                          <m:r>
                            <a:rPr lang="en-US" i="1">
                              <a:solidFill>
                                <a:srgbClr val="000000"/>
                              </a:solidFill>
                              <a:latin typeface="Cambria Math" panose="02040503050406030204" pitchFamily="18" charset="0"/>
                            </a:rPr>
                            <m:t>𝐶</m:t>
                          </m:r>
                        </m:num>
                        <m:den>
                          <m:r>
                            <a:rPr lang="en-US" i="1">
                              <a:solidFill>
                                <a:srgbClr val="000000"/>
                              </a:solidFill>
                              <a:latin typeface="Cambria Math" panose="02040503050406030204" pitchFamily="18" charset="0"/>
                            </a:rPr>
                            <m:t>𝑁</m:t>
                          </m:r>
                        </m:den>
                      </m:f>
                      <m:r>
                        <a:rPr lang="en-US" i="1">
                          <a:solidFill>
                            <a:srgbClr val="000000"/>
                          </a:solidFill>
                          <a:latin typeface="Cambria Math" panose="02040503050406030204" pitchFamily="18" charset="0"/>
                        </a:rPr>
                        <m:t>=</m:t>
                      </m:r>
                      <m:f>
                        <m:fPr>
                          <m:ctrlPr>
                            <a:rPr lang="en-US" i="1">
                              <a:solidFill>
                                <a:srgbClr val="000000"/>
                              </a:solidFill>
                              <a:latin typeface="Cambria Math" panose="02040503050406030204" pitchFamily="18" charset="0"/>
                            </a:rPr>
                          </m:ctrlPr>
                        </m:fPr>
                        <m:num>
                          <m:r>
                            <a:rPr lang="en-US" i="1">
                              <a:solidFill>
                                <a:srgbClr val="000000"/>
                              </a:solidFill>
                              <a:latin typeface="Cambria Math" panose="02040503050406030204" pitchFamily="18" charset="0"/>
                            </a:rPr>
                            <m:t>𝑌</m:t>
                          </m:r>
                        </m:num>
                        <m:den>
                          <m:r>
                            <a:rPr lang="en-US" i="1">
                              <a:solidFill>
                                <a:srgbClr val="000000"/>
                              </a:solidFill>
                              <a:latin typeface="Cambria Math" panose="02040503050406030204" pitchFamily="18" charset="0"/>
                            </a:rPr>
                            <m:t>𝑁</m:t>
                          </m:r>
                        </m:den>
                      </m:f>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𝛿</m:t>
                      </m:r>
                      <m:f>
                        <m:fPr>
                          <m:ctrlPr>
                            <a:rPr lang="en-US" i="1">
                              <a:solidFill>
                                <a:srgbClr val="000000"/>
                              </a:solidFill>
                              <a:latin typeface="Cambria Math" panose="02040503050406030204" pitchFamily="18" charset="0"/>
                            </a:rPr>
                          </m:ctrlPr>
                        </m:fPr>
                        <m:num>
                          <m:r>
                            <a:rPr lang="en-US" i="1">
                              <a:solidFill>
                                <a:srgbClr val="000000"/>
                              </a:solidFill>
                              <a:latin typeface="Cambria Math" panose="02040503050406030204" pitchFamily="18" charset="0"/>
                            </a:rPr>
                            <m:t>𝐾</m:t>
                          </m:r>
                        </m:num>
                        <m:den>
                          <m:r>
                            <a:rPr lang="en-US" i="1">
                              <a:solidFill>
                                <a:srgbClr val="000000"/>
                              </a:solidFill>
                              <a:latin typeface="Cambria Math" panose="02040503050406030204" pitchFamily="18" charset="0"/>
                            </a:rPr>
                            <m:t>𝑁</m:t>
                          </m:r>
                        </m:den>
                      </m:f>
                    </m:oMath>
                  </m:oMathPara>
                </a14:m>
                <a:endParaRPr lang="en-US" dirty="0"/>
              </a:p>
            </p:txBody>
          </p:sp>
        </mc:Choice>
        <mc:Fallback>
          <p:sp>
            <p:nvSpPr>
              <p:cNvPr id="5" name="Object 4"/>
              <p:cNvSpPr txBox="1">
                <a:spLocks noRot="1" noChangeAspect="1" noMove="1" noResize="1" noEditPoints="1" noAdjustHandles="1" noChangeArrowheads="1" noChangeShapeType="1" noTextEdit="1"/>
              </p:cNvSpPr>
              <p:nvPr/>
            </p:nvSpPr>
            <p:spPr>
              <a:xfrm>
                <a:off x="3871667" y="1444629"/>
                <a:ext cx="1384087" cy="640400"/>
              </a:xfrm>
              <a:prstGeom prst="rect">
                <a:avLst/>
              </a:prstGeom>
              <a:blipFill>
                <a:blip r:embed="rId3" cstate="print"/>
                <a:stretch>
                  <a:fillRect/>
                </a:stretch>
              </a:blipFill>
            </p:spPr>
            <p:txBody>
              <a:bodyPr/>
              <a:lstStyle/>
              <a:p>
                <a:r>
                  <a:rPr lang="en-US">
                    <a:noFill/>
                  </a:rPr>
                  <a:t> </a:t>
                </a:r>
              </a:p>
            </p:txBody>
          </p:sp>
        </mc:Fallback>
      </mc:AlternateContent>
      <p:sp>
        <p:nvSpPr>
          <p:cNvPr id="4" name="Content Placeholder 3"/>
          <p:cNvSpPr>
            <a:spLocks noGrp="1"/>
          </p:cNvSpPr>
          <p:nvPr>
            <p:ph idx="13"/>
          </p:nvPr>
        </p:nvSpPr>
        <p:spPr>
          <a:xfrm>
            <a:off x="457200" y="2540079"/>
            <a:ext cx="8229599" cy="738664"/>
          </a:xfrm>
        </p:spPr>
        <p:txBody>
          <a:bodyPr>
            <a:noAutofit/>
          </a:bodyPr>
          <a:lstStyle/>
          <a:p>
            <a:r>
              <a:rPr lang="el-GR" sz="2200" dirty="0">
                <a:ea typeface="ヒラギノ角ゴ Pro W3" pitchFamily="-84" charset="-128"/>
              </a:rPr>
              <a:t>Με βάση τις εξισώσεις</a:t>
            </a:r>
            <a:r>
              <a:rPr lang="en-US" sz="2200" dirty="0">
                <a:ea typeface="ヒラギノ角ゴ Pro W3" pitchFamily="-84" charset="-128"/>
              </a:rPr>
              <a:t> (11.8) </a:t>
            </a:r>
            <a:r>
              <a:rPr lang="el-GR" sz="2200" dirty="0">
                <a:ea typeface="ヒラギノ角ゴ Pro W3" pitchFamily="-84" charset="-128"/>
              </a:rPr>
              <a:t>και</a:t>
            </a:r>
            <a:r>
              <a:rPr lang="en-US" sz="2200" dirty="0">
                <a:ea typeface="ヒラギノ角ゴ Pro W3" pitchFamily="-84" charset="-128"/>
              </a:rPr>
              <a:t> (11.9), </a:t>
            </a:r>
            <a:r>
              <a:rPr lang="el-GR" sz="2200" dirty="0">
                <a:ea typeface="ヒラギノ角ゴ Pro W3" pitchFamily="-84" charset="-128"/>
              </a:rPr>
              <a:t>η κατανάλωση σταθερής κατάστασης ανά εργαζόμενο είναι</a:t>
            </a:r>
            <a:r>
              <a:rPr lang="en-US" sz="2200" dirty="0">
                <a:ea typeface="ヒラギノ角ゴ Pro W3" pitchFamily="-84" charset="-128"/>
              </a:rPr>
              <a:t>:</a:t>
            </a:r>
          </a:p>
        </p:txBody>
      </p:sp>
      <mc:AlternateContent xmlns:mc="http://schemas.openxmlformats.org/markup-compatibility/2006">
        <mc:Choice xmlns="" xmlns:a14="http://schemas.microsoft.com/office/drawing/2010/main" Requires="a14">
          <p:sp>
            <p:nvSpPr>
              <p:cNvPr id="6" name="Object 5"/>
              <p:cNvSpPr txBox="1"/>
              <p:nvPr/>
            </p:nvSpPr>
            <p:spPr bwMode="auto">
              <a:xfrm>
                <a:off x="3133619" y="3311446"/>
                <a:ext cx="2818448" cy="839947"/>
              </a:xfrm>
              <a:prstGeom prst="rect">
                <a:avLst/>
              </a:prstGeom>
              <a:noFill/>
              <a:ln>
                <a:noFill/>
              </a:ln>
            </p:spPr>
            <p:txBody>
              <a:bodyPr>
                <a:normAutofit/>
              </a:bodyPr>
              <a:lstStyle/>
              <a:p>
                <a:pPr/>
                <a14:m>
                  <m:oMathPara xmlns:m="http://schemas.openxmlformats.org/officeDocument/2006/math">
                    <m:oMathParaPr>
                      <m:jc m:val="left"/>
                    </m:oMathParaPr>
                    <m:oMath xmlns:m="http://schemas.openxmlformats.org/officeDocument/2006/math">
                      <m:f>
                        <m:fPr>
                          <m:ctrlPr>
                            <a:rPr lang="en-US" i="1">
                              <a:solidFill>
                                <a:srgbClr val="000000"/>
                              </a:solidFill>
                              <a:latin typeface="Cambria Math" panose="02040503050406030204" pitchFamily="18" charset="0"/>
                            </a:rPr>
                          </m:ctrlPr>
                        </m:fPr>
                        <m:num>
                          <m:r>
                            <a:rPr lang="en-US" i="1">
                              <a:solidFill>
                                <a:srgbClr val="000000"/>
                              </a:solidFill>
                              <a:latin typeface="Cambria Math" panose="02040503050406030204" pitchFamily="18" charset="0"/>
                            </a:rPr>
                            <m:t>𝐶</m:t>
                          </m:r>
                        </m:num>
                        <m:den>
                          <m:r>
                            <a:rPr lang="en-US" i="1">
                              <a:solidFill>
                                <a:srgbClr val="000000"/>
                              </a:solidFill>
                              <a:latin typeface="Cambria Math" panose="02040503050406030204" pitchFamily="18" charset="0"/>
                            </a:rPr>
                            <m:t>𝑁</m:t>
                          </m:r>
                        </m:den>
                      </m:f>
                      <m:r>
                        <a:rPr lang="en-US" i="1">
                          <a:solidFill>
                            <a:srgbClr val="000000"/>
                          </a:solidFill>
                          <a:latin typeface="Cambria Math" panose="02040503050406030204" pitchFamily="18" charset="0"/>
                        </a:rPr>
                        <m:t>=</m:t>
                      </m:r>
                      <m:f>
                        <m:fPr>
                          <m:ctrlPr>
                            <a:rPr lang="en-US" i="1">
                              <a:solidFill>
                                <a:srgbClr val="000000"/>
                              </a:solidFill>
                              <a:latin typeface="Cambria Math" panose="02040503050406030204" pitchFamily="18" charset="0"/>
                            </a:rPr>
                          </m:ctrlPr>
                        </m:fPr>
                        <m:num>
                          <m:r>
                            <a:rPr lang="en-US" i="1">
                              <a:solidFill>
                                <a:srgbClr val="000000"/>
                              </a:solidFill>
                              <a:latin typeface="Cambria Math" panose="02040503050406030204" pitchFamily="18" charset="0"/>
                            </a:rPr>
                            <m:t>𝑠</m:t>
                          </m:r>
                        </m:num>
                        <m:den>
                          <m:r>
                            <a:rPr lang="en-US" i="1">
                              <a:solidFill>
                                <a:srgbClr val="000000"/>
                              </a:solidFill>
                              <a:latin typeface="Cambria Math" panose="02040503050406030204" pitchFamily="18" charset="0"/>
                            </a:rPr>
                            <m:t>𝛿</m:t>
                          </m:r>
                        </m:den>
                      </m:f>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𝛿</m:t>
                      </m:r>
                      <m:sSup>
                        <m:sSupPr>
                          <m:ctrlPr>
                            <a:rPr lang="en-US" i="1">
                              <a:solidFill>
                                <a:srgbClr val="000000"/>
                              </a:solidFill>
                              <a:latin typeface="Cambria Math" panose="02040503050406030204" pitchFamily="18" charset="0"/>
                            </a:rPr>
                          </m:ctrlPr>
                        </m:sSupPr>
                        <m:e>
                          <m:d>
                            <m:dPr>
                              <m:ctrlPr>
                                <a:rPr lang="en-US" i="1">
                                  <a:solidFill>
                                    <a:srgbClr val="000000"/>
                                  </a:solidFill>
                                  <a:latin typeface="Cambria Math" panose="02040503050406030204" pitchFamily="18" charset="0"/>
                                </a:rPr>
                              </m:ctrlPr>
                            </m:dPr>
                            <m:e>
                              <m:f>
                                <m:fPr>
                                  <m:ctrlPr>
                                    <a:rPr lang="en-US" i="1">
                                      <a:solidFill>
                                        <a:srgbClr val="000000"/>
                                      </a:solidFill>
                                      <a:latin typeface="Cambria Math" panose="02040503050406030204" pitchFamily="18" charset="0"/>
                                    </a:rPr>
                                  </m:ctrlPr>
                                </m:fPr>
                                <m:num>
                                  <m:r>
                                    <a:rPr lang="en-US" i="1">
                                      <a:solidFill>
                                        <a:srgbClr val="000000"/>
                                      </a:solidFill>
                                      <a:latin typeface="Cambria Math" panose="02040503050406030204" pitchFamily="18" charset="0"/>
                                    </a:rPr>
                                    <m:t>𝑠</m:t>
                                  </m:r>
                                </m:num>
                                <m:den>
                                  <m:r>
                                    <a:rPr lang="en-US" i="1">
                                      <a:solidFill>
                                        <a:srgbClr val="000000"/>
                                      </a:solidFill>
                                      <a:latin typeface="Cambria Math" panose="02040503050406030204" pitchFamily="18" charset="0"/>
                                    </a:rPr>
                                    <m:t>𝛿</m:t>
                                  </m:r>
                                </m:den>
                              </m:f>
                            </m:e>
                          </m:d>
                        </m:e>
                        <m:sup>
                          <m:r>
                            <a:rPr lang="en-US" i="1">
                              <a:solidFill>
                                <a:srgbClr val="000000"/>
                              </a:solidFill>
                              <a:latin typeface="Cambria Math" panose="02040503050406030204" pitchFamily="18" charset="0"/>
                            </a:rPr>
                            <m:t>2</m:t>
                          </m:r>
                        </m:sup>
                      </m:sSup>
                      <m:r>
                        <a:rPr lang="en-US" i="1">
                          <a:solidFill>
                            <a:srgbClr val="000000"/>
                          </a:solidFill>
                          <a:latin typeface="Cambria Math" panose="02040503050406030204" pitchFamily="18" charset="0"/>
                        </a:rPr>
                        <m:t>=</m:t>
                      </m:r>
                      <m:f>
                        <m:fPr>
                          <m:ctrlPr>
                            <a:rPr lang="en-US" i="1">
                              <a:solidFill>
                                <a:srgbClr val="000000"/>
                              </a:solidFill>
                              <a:latin typeface="Cambria Math" panose="02040503050406030204" pitchFamily="18" charset="0"/>
                            </a:rPr>
                          </m:ctrlPr>
                        </m:fPr>
                        <m:num>
                          <m:r>
                            <a:rPr lang="en-US" i="1">
                              <a:solidFill>
                                <a:srgbClr val="000000"/>
                              </a:solidFill>
                              <a:latin typeface="Cambria Math" panose="02040503050406030204" pitchFamily="18" charset="0"/>
                            </a:rPr>
                            <m:t>𝑠</m:t>
                          </m:r>
                          <m:r>
                            <a:rPr lang="en-US" i="1">
                              <a:solidFill>
                                <a:srgbClr val="000000"/>
                              </a:solidFill>
                              <a:latin typeface="Cambria Math" panose="02040503050406030204" pitchFamily="18" charset="0"/>
                            </a:rPr>
                            <m:t>(1−</m:t>
                          </m:r>
                          <m:r>
                            <a:rPr lang="en-US" i="1">
                              <a:solidFill>
                                <a:srgbClr val="000000"/>
                              </a:solidFill>
                              <a:latin typeface="Cambria Math" panose="02040503050406030204" pitchFamily="18" charset="0"/>
                            </a:rPr>
                            <m:t>𝑠</m:t>
                          </m:r>
                          <m:r>
                            <a:rPr lang="en-US" i="1">
                              <a:solidFill>
                                <a:srgbClr val="000000"/>
                              </a:solidFill>
                              <a:latin typeface="Cambria Math" panose="02040503050406030204" pitchFamily="18" charset="0"/>
                            </a:rPr>
                            <m:t>)</m:t>
                          </m:r>
                        </m:num>
                        <m:den>
                          <m:r>
                            <a:rPr lang="en-US" i="1">
                              <a:solidFill>
                                <a:srgbClr val="000000"/>
                              </a:solidFill>
                              <a:latin typeface="Cambria Math" panose="02040503050406030204" pitchFamily="18" charset="0"/>
                            </a:rPr>
                            <m:t>𝛿</m:t>
                          </m:r>
                        </m:den>
                      </m:f>
                    </m:oMath>
                  </m:oMathPara>
                </a14:m>
                <a:endParaRPr lang="en-US" dirty="0"/>
              </a:p>
            </p:txBody>
          </p:sp>
        </mc:Choice>
        <mc:Fallback>
          <p:sp>
            <p:nvSpPr>
              <p:cNvPr id="6" name="Object 5"/>
              <p:cNvSpPr txBox="1">
                <a:spLocks noRot="1" noChangeAspect="1" noMove="1" noResize="1" noEditPoints="1" noAdjustHandles="1" noChangeArrowheads="1" noChangeShapeType="1" noTextEdit="1"/>
              </p:cNvSpPr>
              <p:nvPr/>
            </p:nvSpPr>
            <p:spPr bwMode="auto">
              <a:xfrm>
                <a:off x="3133619" y="3311446"/>
                <a:ext cx="2818448" cy="839947"/>
              </a:xfrm>
              <a:prstGeom prst="rect">
                <a:avLst/>
              </a:prstGeom>
              <a:blipFill>
                <a:blip r:embed="rId4" cstate="print"/>
                <a:stretch>
                  <a:fillRect/>
                </a:stretch>
              </a:blipFill>
              <a:ln>
                <a:noFill/>
              </a:ln>
            </p:spPr>
            <p:txBody>
              <a:bodyPr/>
              <a:lstStyle/>
              <a:p>
                <a:r>
                  <a:rPr lang="en-US">
                    <a:noFill/>
                  </a:rPr>
                  <a:t> </a:t>
                </a:r>
              </a:p>
            </p:txBody>
          </p:sp>
        </mc:Fallback>
      </mc:AlternateContent>
      <p:sp>
        <p:nvSpPr>
          <p:cNvPr id="8" name="Content Placeholder 7"/>
          <p:cNvSpPr>
            <a:spLocks noGrp="1"/>
          </p:cNvSpPr>
          <p:nvPr>
            <p:ph sz="quarter" idx="15"/>
          </p:nvPr>
        </p:nvSpPr>
        <p:spPr>
          <a:xfrm>
            <a:off x="457200" y="4454604"/>
            <a:ext cx="8229600" cy="1107996"/>
          </a:xfrm>
        </p:spPr>
        <p:txBody>
          <a:bodyPr>
            <a:noAutofit/>
          </a:bodyPr>
          <a:lstStyle/>
          <a:p>
            <a:pPr>
              <a:spcBef>
                <a:spcPts val="1800"/>
              </a:spcBef>
            </a:pPr>
            <a:r>
              <a:rPr lang="el-GR" sz="2200" dirty="0">
                <a:ea typeface="ヒラギノ角ゴ Pro W3" pitchFamily="-84" charset="-128"/>
              </a:rPr>
              <a:t>Ο Πίνακας 11.1 δίνει τις τιμές σταθερής κατάστασης του κεφαλαίου ανά εργαζόμενο, της παραγωγής ανά εργαζόμενο και της κατανάλωσης ανά εργαζόμενο για διαφορετικά ποσοστά αποταμίευσης (με δεδομένο δ=10%)</a:t>
            </a:r>
            <a:endParaRPr lang="en-US" sz="2200" dirty="0">
              <a:ea typeface="ヒラギノ角ゴ Pro W3" pitchFamily="-84" charset="-128"/>
            </a:endParaRPr>
          </a:p>
        </p:txBody>
      </p:sp>
    </p:spTree>
    <p:extLst>
      <p:ext uri="{BB962C8B-B14F-4D97-AF65-F5344CB8AC3E}">
        <p14:creationId xmlns="" xmlns:p14="http://schemas.microsoft.com/office/powerpoint/2010/main" val="360125403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wrap="square">
            <a:noAutofit/>
          </a:bodyPr>
          <a:lstStyle/>
          <a:p>
            <a:r>
              <a:rPr lang="en-IN" sz="2800" dirty="0">
                <a:latin typeface="+mj-lt"/>
              </a:rPr>
              <a:t>11.3 </a:t>
            </a:r>
            <a:r>
              <a:rPr lang="el-GR" sz="2800" dirty="0">
                <a:latin typeface="+mj-lt"/>
              </a:rPr>
              <a:t>Αποκτώντας μια αίσθηση μεγέθους</a:t>
            </a:r>
            <a:r>
              <a:rPr lang="en-IN" sz="2800" dirty="0">
                <a:latin typeface="+mj-lt"/>
              </a:rPr>
              <a:t> </a:t>
            </a:r>
            <a:r>
              <a:rPr lang="el-GR" sz="2800" dirty="0">
                <a:latin typeface="+mj-lt"/>
              </a:rPr>
              <a:t/>
            </a:r>
            <a:br>
              <a:rPr lang="el-GR" sz="2800" dirty="0">
                <a:latin typeface="+mj-lt"/>
              </a:rPr>
            </a:br>
            <a:r>
              <a:rPr lang="en-IN" sz="2800" dirty="0" smtClean="0">
                <a:latin typeface="+mj-lt"/>
              </a:rPr>
              <a:t>(</a:t>
            </a:r>
            <a:r>
              <a:rPr lang="en-IN" sz="2800" dirty="0">
                <a:latin typeface="+mj-lt"/>
              </a:rPr>
              <a:t>6 </a:t>
            </a:r>
            <a:r>
              <a:rPr lang="el-GR" sz="2800" dirty="0">
                <a:latin typeface="+mj-lt"/>
              </a:rPr>
              <a:t>από</a:t>
            </a:r>
            <a:r>
              <a:rPr lang="en-IN" sz="2800" dirty="0">
                <a:latin typeface="+mj-lt"/>
              </a:rPr>
              <a:t> 6)</a:t>
            </a:r>
            <a:endParaRPr lang="en-US" sz="2800" dirty="0">
              <a:latin typeface="+mj-lt"/>
            </a:endParaRPr>
          </a:p>
        </p:txBody>
      </p:sp>
      <p:sp>
        <p:nvSpPr>
          <p:cNvPr id="3" name="Content Placeholder 2"/>
          <p:cNvSpPr>
            <a:spLocks noGrp="1"/>
          </p:cNvSpPr>
          <p:nvPr>
            <p:ph idx="1"/>
          </p:nvPr>
        </p:nvSpPr>
        <p:spPr>
          <a:xfrm>
            <a:off x="457200" y="1066800"/>
            <a:ext cx="8229600" cy="738664"/>
          </a:xfrm>
        </p:spPr>
        <p:txBody>
          <a:bodyPr wrap="square">
            <a:noAutofit/>
          </a:bodyPr>
          <a:lstStyle/>
          <a:p>
            <a:pPr marL="0" indent="0">
              <a:buNone/>
            </a:pPr>
            <a:r>
              <a:rPr lang="el-GR" sz="2200" b="1" dirty="0">
                <a:ea typeface="ヒラギノ角ゴ Pro W3" pitchFamily="-84" charset="-128"/>
              </a:rPr>
              <a:t>Πίνακας </a:t>
            </a:r>
            <a:r>
              <a:rPr lang="en-IN" sz="2200" b="1" dirty="0">
                <a:ea typeface="ヒラギノ角ゴ Pro W3" pitchFamily="-84" charset="-128"/>
              </a:rPr>
              <a:t>11.1 </a:t>
            </a:r>
            <a:r>
              <a:rPr lang="el-GR" sz="2200" dirty="0">
                <a:ea typeface="ヒラギノ角ゴ Pro W3" pitchFamily="-84" charset="-128"/>
              </a:rPr>
              <a:t>Η ροπή για αποταμίευση και τα επίπεδα σταθερής κατάστασης κεφαλαίου, προϊόντος και κατανάλωσης</a:t>
            </a:r>
            <a:endParaRPr lang="en-IN" sz="2200" dirty="0">
              <a:ea typeface="ヒラギノ角ゴ Pro W3" pitchFamily="-84" charset="-128"/>
            </a:endParaRPr>
          </a:p>
        </p:txBody>
      </p:sp>
      <p:pic>
        <p:nvPicPr>
          <p:cNvPr id="10242" name="Picture 2"/>
          <p:cNvPicPr>
            <a:picLocks noChangeAspect="1" noChangeArrowheads="1"/>
          </p:cNvPicPr>
          <p:nvPr/>
        </p:nvPicPr>
        <p:blipFill>
          <a:blip r:embed="rId3" cstate="print"/>
          <a:srcRect/>
          <a:stretch>
            <a:fillRect/>
          </a:stretch>
        </p:blipFill>
        <p:spPr bwMode="auto">
          <a:xfrm>
            <a:off x="299397" y="1905000"/>
            <a:ext cx="8539803" cy="4038600"/>
          </a:xfrm>
          <a:prstGeom prst="rect">
            <a:avLst/>
          </a:prstGeom>
          <a:noFill/>
          <a:ln w="9525">
            <a:noFill/>
            <a:miter lim="800000"/>
            <a:headEnd/>
            <a:tailEnd/>
          </a:ln>
        </p:spPr>
      </p:pic>
    </p:spTree>
    <p:extLst>
      <p:ext uri="{BB962C8B-B14F-4D97-AF65-F5344CB8AC3E}">
        <p14:creationId xmlns="" xmlns:p14="http://schemas.microsoft.com/office/powerpoint/2010/main" val="3271996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95400"/>
          </a:xfrm>
        </p:spPr>
        <p:txBody>
          <a:bodyPr wrap="square">
            <a:noAutofit/>
          </a:bodyPr>
          <a:lstStyle/>
          <a:p>
            <a:r>
              <a:rPr lang="el-GR" sz="2800" dirty="0">
                <a:latin typeface="+mj-lt"/>
              </a:rPr>
              <a:t>ΠΛΑΙΣΙΟ ΕΠΙΚΕΝΤΡΩΣΗΣ</a:t>
            </a:r>
            <a:r>
              <a:rPr lang="en-IN" sz="2800" dirty="0">
                <a:latin typeface="+mj-lt"/>
              </a:rPr>
              <a:t>: </a:t>
            </a:r>
            <a:r>
              <a:rPr lang="el-GR" sz="2800" dirty="0">
                <a:latin typeface="+mj-lt"/>
              </a:rPr>
              <a:t>Υποκίνηση των αμερικανικών νοικοκυριών για αύξηση της αποταμίευσης</a:t>
            </a:r>
            <a:endParaRPr lang="en-US" sz="2800" dirty="0">
              <a:latin typeface="+mj-lt"/>
            </a:endParaRPr>
          </a:p>
        </p:txBody>
      </p:sp>
      <p:sp>
        <p:nvSpPr>
          <p:cNvPr id="3" name="Content Placeholder 2"/>
          <p:cNvSpPr>
            <a:spLocks noGrp="1"/>
          </p:cNvSpPr>
          <p:nvPr>
            <p:ph idx="1"/>
          </p:nvPr>
        </p:nvSpPr>
        <p:spPr>
          <a:xfrm>
            <a:off x="457200" y="1524000"/>
            <a:ext cx="8229600" cy="4953000"/>
          </a:xfrm>
        </p:spPr>
        <p:txBody>
          <a:bodyPr wrap="square">
            <a:noAutofit/>
          </a:bodyPr>
          <a:lstStyle/>
          <a:p>
            <a:r>
              <a:rPr lang="el-GR" sz="2000" dirty="0"/>
              <a:t>Τα νοικοκυριά των ΗΠΑ αποταμιεύουν ελάχιστα: Το ποσοστό αποταμίευσης (ροπή για αποταμίευση) των νοικοκυριών, που ορίζεται ως ο λόγος της αποταμίευσης των νοικοκυριών προς το διαθέσιμο εισόδημα των νοικοκυριών, είναι κατά μέσο όρο 6%, μετά το 2000.</a:t>
            </a:r>
          </a:p>
          <a:p>
            <a:r>
              <a:rPr lang="el-GR" sz="2000" dirty="0"/>
              <a:t>Οι διαδοχικές κυβερνήσεις προσπάθησαν να αυξήσουν το ποσοστό αποταμίευσης δίνοντας φορολογικές ελαφρύνσεις, οι οποίες έκαναν την αποταμίευση πιο ελκυστική, αλλά με περιορισμένη επιτυχία.</a:t>
            </a:r>
          </a:p>
          <a:p>
            <a:r>
              <a:rPr lang="el-GR" sz="2000" dirty="0"/>
              <a:t>Ο </a:t>
            </a:r>
            <a:r>
              <a:rPr lang="el-GR" sz="2000" dirty="0" smtClean="0"/>
              <a:t>νομπελίστας </a:t>
            </a:r>
            <a:r>
              <a:rPr lang="el-GR" sz="2000" dirty="0" err="1"/>
              <a:t>Richard</a:t>
            </a:r>
            <a:r>
              <a:rPr lang="el-GR" sz="2000" dirty="0"/>
              <a:t> </a:t>
            </a:r>
            <a:r>
              <a:rPr lang="el-GR" sz="2000" dirty="0" err="1"/>
              <a:t>Thaler</a:t>
            </a:r>
            <a:r>
              <a:rPr lang="el-GR" sz="2000" dirty="0"/>
              <a:t>, που θεωρείται ένας από τους ιδρυτές της </a:t>
            </a:r>
            <a:r>
              <a:rPr lang="el-GR" sz="2000" dirty="0" err="1"/>
              <a:t>συμπεριφορικής</a:t>
            </a:r>
            <a:r>
              <a:rPr lang="el-GR" sz="2000" dirty="0"/>
              <a:t> οικονομικής, σχεδίασε ένα πρόγραμμα για την αύξηση της αποταμίευσης με βάση την ανθρώπινη συμπεριφορά</a:t>
            </a:r>
            <a:r>
              <a:rPr lang="el-GR" sz="2000" dirty="0" smtClean="0"/>
              <a:t>. </a:t>
            </a:r>
            <a:br>
              <a:rPr lang="el-GR" sz="2000" dirty="0" smtClean="0"/>
            </a:br>
            <a:r>
              <a:rPr lang="el-GR" sz="2000" dirty="0" smtClean="0"/>
              <a:t>Οι </a:t>
            </a:r>
            <a:r>
              <a:rPr lang="el-GR" sz="2000" dirty="0" err="1"/>
              <a:t>Thaler</a:t>
            </a:r>
            <a:r>
              <a:rPr lang="el-GR" sz="2000" dirty="0"/>
              <a:t> και </a:t>
            </a:r>
            <a:r>
              <a:rPr lang="el-GR" sz="2000" dirty="0" err="1"/>
              <a:t>Benartzi</a:t>
            </a:r>
            <a:r>
              <a:rPr lang="el-GR" sz="2000" dirty="0"/>
              <a:t> ανέπτυξαν την προσέγγιση «</a:t>
            </a:r>
            <a:r>
              <a:rPr lang="el-GR" sz="2000" dirty="0" err="1"/>
              <a:t>Save</a:t>
            </a:r>
            <a:r>
              <a:rPr lang="el-GR" sz="2000" dirty="0"/>
              <a:t> </a:t>
            </a:r>
            <a:r>
              <a:rPr lang="el-GR" sz="2000" dirty="0" err="1"/>
              <a:t>More</a:t>
            </a:r>
            <a:r>
              <a:rPr lang="el-GR" sz="2000" dirty="0"/>
              <a:t> </a:t>
            </a:r>
            <a:r>
              <a:rPr lang="el-GR" sz="2000" dirty="0" err="1"/>
              <a:t>Tomorrow</a:t>
            </a:r>
            <a:r>
              <a:rPr lang="el-GR" sz="2000" dirty="0"/>
              <a:t>» η οποία βοήθησε περίπου 15 εκατομμύρια Αμερικανούς να αυξήσουν σημαντικά το ποσοστό αποταμίευσής τους.</a:t>
            </a:r>
            <a:endParaRPr lang="en-US" sz="2000" dirty="0">
              <a:ea typeface="ヒラギノ角ゴ Pro W3" pitchFamily="-84" charset="-128"/>
            </a:endParaRPr>
          </a:p>
        </p:txBody>
      </p:sp>
    </p:spTree>
    <p:extLst>
      <p:ext uri="{BB962C8B-B14F-4D97-AF65-F5344CB8AC3E}">
        <p14:creationId xmlns="" xmlns:p14="http://schemas.microsoft.com/office/powerpoint/2010/main" val="297805862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wrap="square">
            <a:noAutofit/>
          </a:bodyPr>
          <a:lstStyle/>
          <a:p>
            <a:r>
              <a:rPr lang="en-IN" sz="2800" dirty="0">
                <a:latin typeface="+mj-lt"/>
              </a:rPr>
              <a:t>11.4 </a:t>
            </a:r>
            <a:r>
              <a:rPr lang="el-GR" sz="2800" dirty="0">
                <a:latin typeface="+mj-lt"/>
              </a:rPr>
              <a:t>Υλικό έναντι ανθρώπινου κεφαλαίου</a:t>
            </a:r>
            <a:r>
              <a:rPr lang="en-IN" sz="2800" dirty="0">
                <a:latin typeface="+mj-lt"/>
              </a:rPr>
              <a:t> </a:t>
            </a:r>
            <a:r>
              <a:rPr lang="el-GR" sz="2800" dirty="0" smtClean="0">
                <a:latin typeface="+mj-lt"/>
              </a:rPr>
              <a:t/>
            </a:r>
            <a:br>
              <a:rPr lang="el-GR" sz="2800" dirty="0" smtClean="0">
                <a:latin typeface="+mj-lt"/>
              </a:rPr>
            </a:br>
            <a:r>
              <a:rPr lang="en-IN" sz="2800" dirty="0" smtClean="0">
                <a:latin typeface="+mj-lt"/>
              </a:rPr>
              <a:t>(</a:t>
            </a:r>
            <a:r>
              <a:rPr lang="en-IN" sz="2800" dirty="0">
                <a:latin typeface="+mj-lt"/>
              </a:rPr>
              <a:t>1 </a:t>
            </a:r>
            <a:r>
              <a:rPr lang="el-GR" sz="2800" dirty="0">
                <a:latin typeface="+mj-lt"/>
              </a:rPr>
              <a:t>από</a:t>
            </a:r>
            <a:r>
              <a:rPr lang="en-IN" sz="2800" dirty="0">
                <a:latin typeface="+mj-lt"/>
              </a:rPr>
              <a:t> 2)</a:t>
            </a:r>
            <a:endParaRPr lang="en-US" sz="2800" dirty="0">
              <a:latin typeface="+mj-lt"/>
            </a:endParaRPr>
          </a:p>
        </p:txBody>
      </p:sp>
      <p:sp>
        <p:nvSpPr>
          <p:cNvPr id="3" name="Content Placeholder 2"/>
          <p:cNvSpPr>
            <a:spLocks noGrp="1"/>
          </p:cNvSpPr>
          <p:nvPr>
            <p:ph idx="1"/>
          </p:nvPr>
        </p:nvSpPr>
        <p:spPr>
          <a:xfrm>
            <a:off x="457200" y="997029"/>
            <a:ext cx="8229600" cy="1184940"/>
          </a:xfrm>
        </p:spPr>
        <p:txBody>
          <a:bodyPr wrap="square">
            <a:noAutofit/>
          </a:bodyPr>
          <a:lstStyle/>
          <a:p>
            <a:pPr>
              <a:spcBef>
                <a:spcPts val="600"/>
              </a:spcBef>
            </a:pPr>
            <a:r>
              <a:rPr lang="el-GR" sz="2000" b="1" dirty="0">
                <a:ea typeface="ヒラギノ角ゴ Pro W3" pitchFamily="-84" charset="-128"/>
              </a:rPr>
              <a:t>Ανθρώπινο κεφάλαιο</a:t>
            </a:r>
            <a:r>
              <a:rPr lang="el-GR" sz="2000" dirty="0">
                <a:ea typeface="ヒラギノ角ゴ Pro W3" pitchFamily="-84" charset="-128"/>
              </a:rPr>
              <a:t> (Η): Το σύνολο των δεξιοτήτων των εργαζομένων στην οικονομία που αναπτύσσονται μέσω της εκπαίδευσης και της κατάρτισης στην εργασία.</a:t>
            </a:r>
          </a:p>
          <a:p>
            <a:pPr>
              <a:spcBef>
                <a:spcPts val="600"/>
              </a:spcBef>
            </a:pPr>
            <a:r>
              <a:rPr lang="el-GR" sz="2000" dirty="0">
                <a:ea typeface="ヒラギノ角ゴ Pro W3" pitchFamily="-84" charset="-128"/>
              </a:rPr>
              <a:t>Η συνάρτηση παραγωγής με ανθρώπινο κεφάλαιο:</a:t>
            </a:r>
            <a:endParaRPr lang="en-US" sz="2000" dirty="0">
              <a:ea typeface="ヒラギノ角ゴ Pro W3" pitchFamily="-84" charset="-128"/>
            </a:endParaRPr>
          </a:p>
        </p:txBody>
      </p:sp>
      <mc:AlternateContent xmlns:mc="http://schemas.openxmlformats.org/markup-compatibility/2006">
        <mc:Choice xmlns="" xmlns:a14="http://schemas.microsoft.com/office/drawing/2010/main" Requires="a14">
          <p:sp>
            <p:nvSpPr>
              <p:cNvPr id="5" name="Object 4"/>
              <p:cNvSpPr txBox="1"/>
              <p:nvPr/>
            </p:nvSpPr>
            <p:spPr>
              <a:xfrm>
                <a:off x="1954320" y="2302642"/>
                <a:ext cx="5208480" cy="1236716"/>
              </a:xfrm>
              <a:prstGeom prst="rect">
                <a:avLst/>
              </a:prstGeom>
            </p:spPr>
            <p:txBody>
              <a:bodyPr>
                <a:normAutofit/>
              </a:bodyPr>
              <a:lstStyle/>
              <a:p>
                <a:pPr/>
                <a14:m>
                  <m:oMathPara xmlns:m="http://schemas.openxmlformats.org/officeDocument/2006/math">
                    <m:oMathParaPr>
                      <m:jc m:val="left"/>
                    </m:oMathParaPr>
                    <m:oMath xmlns:m="http://schemas.openxmlformats.org/officeDocument/2006/math">
                      <m:f>
                        <m:fPr>
                          <m:ctrlPr>
                            <a:rPr lang="en-US" i="1" smtClean="0">
                              <a:solidFill>
                                <a:srgbClr val="000000"/>
                              </a:solidFill>
                              <a:latin typeface="Cambria Math" panose="02040503050406030204" pitchFamily="18" charset="0"/>
                            </a:rPr>
                          </m:ctrlPr>
                        </m:fPr>
                        <m:num>
                          <m:r>
                            <a:rPr lang="en-US" i="1">
                              <a:solidFill>
                                <a:srgbClr val="000000"/>
                              </a:solidFill>
                              <a:latin typeface="Cambria Math" panose="02040503050406030204" pitchFamily="18" charset="0"/>
                            </a:rPr>
                            <m:t>𝑌</m:t>
                          </m:r>
                        </m:num>
                        <m:den>
                          <m:r>
                            <a:rPr lang="en-US" i="1">
                              <a:solidFill>
                                <a:srgbClr val="000000"/>
                              </a:solidFill>
                              <a:latin typeface="Cambria Math" panose="02040503050406030204" pitchFamily="18" charset="0"/>
                            </a:rPr>
                            <m:t>𝑁</m:t>
                          </m:r>
                        </m:den>
                      </m:f>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𝑓</m:t>
                      </m:r>
                      <m:d>
                        <m:dPr>
                          <m:ctrlPr>
                            <a:rPr lang="en-US" i="1">
                              <a:solidFill>
                                <a:srgbClr val="000000"/>
                              </a:solidFill>
                              <a:latin typeface="Cambria Math" panose="02040503050406030204" pitchFamily="18" charset="0"/>
                            </a:rPr>
                          </m:ctrlPr>
                        </m:dPr>
                        <m:e>
                          <m:f>
                            <m:fPr>
                              <m:ctrlPr>
                                <a:rPr lang="en-US" i="1">
                                  <a:solidFill>
                                    <a:srgbClr val="000000"/>
                                  </a:solidFill>
                                  <a:latin typeface="Cambria Math" panose="02040503050406030204" pitchFamily="18" charset="0"/>
                                </a:rPr>
                              </m:ctrlPr>
                            </m:fPr>
                            <m:num>
                              <m:r>
                                <a:rPr lang="en-US" i="1">
                                  <a:solidFill>
                                    <a:srgbClr val="000000"/>
                                  </a:solidFill>
                                  <a:latin typeface="Cambria Math" panose="02040503050406030204" pitchFamily="18" charset="0"/>
                                </a:rPr>
                                <m:t>𝐾</m:t>
                              </m:r>
                            </m:num>
                            <m:den>
                              <m:r>
                                <a:rPr lang="en-US" i="1">
                                  <a:solidFill>
                                    <a:srgbClr val="000000"/>
                                  </a:solidFill>
                                  <a:latin typeface="Cambria Math" panose="02040503050406030204" pitchFamily="18" charset="0"/>
                                </a:rPr>
                                <m:t>𝑁</m:t>
                              </m:r>
                            </m:den>
                          </m:f>
                          <m:r>
                            <a:rPr lang="en-US" i="1">
                              <a:solidFill>
                                <a:srgbClr val="000000"/>
                              </a:solidFill>
                              <a:latin typeface="Cambria Math" panose="02040503050406030204" pitchFamily="18" charset="0"/>
                            </a:rPr>
                            <m:t>,</m:t>
                          </m:r>
                          <m:f>
                            <m:fPr>
                              <m:ctrlPr>
                                <a:rPr lang="en-US" i="1">
                                  <a:solidFill>
                                    <a:srgbClr val="000000"/>
                                  </a:solidFill>
                                  <a:latin typeface="Cambria Math" panose="02040503050406030204" pitchFamily="18" charset="0"/>
                                </a:rPr>
                              </m:ctrlPr>
                            </m:fPr>
                            <m:num>
                              <m:r>
                                <a:rPr lang="en-US" i="1">
                                  <a:solidFill>
                                    <a:srgbClr val="000000"/>
                                  </a:solidFill>
                                  <a:latin typeface="Cambria Math" panose="02040503050406030204" pitchFamily="18" charset="0"/>
                                </a:rPr>
                                <m:t>𝐻</m:t>
                              </m:r>
                            </m:num>
                            <m:den>
                              <m:r>
                                <a:rPr lang="en-US" i="1">
                                  <a:solidFill>
                                    <a:srgbClr val="000000"/>
                                  </a:solidFill>
                                  <a:latin typeface="Cambria Math" panose="02040503050406030204" pitchFamily="18" charset="0"/>
                                </a:rPr>
                                <m:t>𝑁</m:t>
                              </m:r>
                            </m:den>
                          </m:f>
                        </m:e>
                      </m:d>
                      <m:r>
                        <a:rPr lang="en-US" i="1">
                          <a:solidFill>
                            <a:srgbClr val="000000"/>
                          </a:solidFill>
                          <a:latin typeface="Cambria Math" panose="02040503050406030204" pitchFamily="18" charset="0"/>
                        </a:rPr>
                        <m:t>			</m:t>
                      </m:r>
                      <m:r>
                        <a:rPr lang="en-US" b="0" i="1" smtClean="0">
                          <a:solidFill>
                            <a:srgbClr val="000000"/>
                          </a:solidFill>
                          <a:latin typeface="Cambria Math" panose="02040503050406030204" pitchFamily="18" charset="0"/>
                        </a:rPr>
                        <m:t>                                                     </m:t>
                      </m:r>
                      <m:r>
                        <a:rPr lang="en-US" i="1">
                          <a:solidFill>
                            <a:srgbClr val="000000"/>
                          </a:solidFill>
                          <a:latin typeface="Cambria Math" panose="02040503050406030204" pitchFamily="18" charset="0"/>
                        </a:rPr>
                        <m:t>(11.10)</m:t>
                      </m:r>
                    </m:oMath>
                    <m:oMath xmlns:m="http://schemas.openxmlformats.org/officeDocument/2006/math">
                      <m:r>
                        <a:rPr lang="en-US" i="1">
                          <a:solidFill>
                            <a:srgbClr val="000000"/>
                          </a:solidFill>
                          <a:latin typeface="Cambria Math" panose="02040503050406030204" pitchFamily="18" charset="0"/>
                        </a:rPr>
                        <m:t>	</m:t>
                      </m:r>
                      <m:r>
                        <a:rPr lang="en-US" b="0" i="1" smtClean="0">
                          <a:solidFill>
                            <a:srgbClr val="000000"/>
                          </a:solidFill>
                          <a:latin typeface="Cambria Math" panose="02040503050406030204" pitchFamily="18" charset="0"/>
                        </a:rPr>
                        <m:t>             </m:t>
                      </m:r>
                      <m:r>
                        <a:rPr lang="en-US" i="1">
                          <a:solidFill>
                            <a:srgbClr val="000000"/>
                          </a:solidFill>
                          <a:latin typeface="Cambria Math" panose="02040503050406030204" pitchFamily="18" charset="0"/>
                        </a:rPr>
                        <m:t>(+,+)</m:t>
                      </m:r>
                    </m:oMath>
                  </m:oMathPara>
                </a14:m>
                <a:endParaRPr lang="en-US" dirty="0"/>
              </a:p>
            </p:txBody>
          </p:sp>
        </mc:Choice>
        <mc:Fallback>
          <p:sp>
            <p:nvSpPr>
              <p:cNvPr id="5" name="Object 4"/>
              <p:cNvSpPr txBox="1">
                <a:spLocks noRot="1" noChangeAspect="1" noMove="1" noResize="1" noEditPoints="1" noAdjustHandles="1" noChangeArrowheads="1" noChangeShapeType="1" noTextEdit="1"/>
              </p:cNvSpPr>
              <p:nvPr/>
            </p:nvSpPr>
            <p:spPr>
              <a:xfrm>
                <a:off x="1954320" y="2302642"/>
                <a:ext cx="5208480" cy="1236716"/>
              </a:xfrm>
              <a:prstGeom prst="rect">
                <a:avLst/>
              </a:prstGeom>
              <a:blipFill>
                <a:blip r:embed="rId3" cstate="print"/>
                <a:stretch>
                  <a:fillRect/>
                </a:stretch>
              </a:blipFill>
            </p:spPr>
            <p:txBody>
              <a:bodyPr/>
              <a:lstStyle/>
              <a:p>
                <a:r>
                  <a:rPr lang="en-US">
                    <a:noFill/>
                  </a:rPr>
                  <a:t> </a:t>
                </a:r>
              </a:p>
            </p:txBody>
          </p:sp>
        </mc:Fallback>
      </mc:AlternateContent>
      <p:sp>
        <p:nvSpPr>
          <p:cNvPr id="4" name="Content Placeholder 3"/>
          <p:cNvSpPr>
            <a:spLocks noGrp="1"/>
          </p:cNvSpPr>
          <p:nvPr>
            <p:ph idx="13"/>
          </p:nvPr>
        </p:nvSpPr>
        <p:spPr>
          <a:xfrm>
            <a:off x="457200" y="3997404"/>
            <a:ext cx="8229599" cy="1107996"/>
          </a:xfrm>
        </p:spPr>
        <p:txBody>
          <a:bodyPr>
            <a:noAutofit/>
          </a:bodyPr>
          <a:lstStyle/>
          <a:p>
            <a:pPr>
              <a:spcBef>
                <a:spcPts val="1800"/>
              </a:spcBef>
            </a:pPr>
            <a:r>
              <a:rPr lang="el-GR" sz="2000" dirty="0">
                <a:ea typeface="ヒラギノ角ゴ Pro W3" pitchFamily="-84" charset="-128"/>
              </a:rPr>
              <a:t>Όσον αφορά τη συσσώρευση φυσικού κεφαλαίου (Κ), οι χώρες που αποταμιεύουν περισσότερο ή δαπανούν περισσότερο για την εκπαίδευση, μπορούν να επιτύχουν υψηλότερα επίπεδα παραγωγής σε σταθερή κατάσταση ανά εργαζόμενο.</a:t>
            </a:r>
            <a:endParaRPr lang="en-US" sz="2000" dirty="0">
              <a:ea typeface="ヒラギノ角ゴ Pro W3" pitchFamily="-84" charset="-128"/>
            </a:endParaRPr>
          </a:p>
        </p:txBody>
      </p:sp>
    </p:spTree>
    <p:extLst>
      <p:ext uri="{BB962C8B-B14F-4D97-AF65-F5344CB8AC3E}">
        <p14:creationId xmlns="" xmlns:p14="http://schemas.microsoft.com/office/powerpoint/2010/main" val="50880765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wrap="square">
            <a:noAutofit/>
          </a:bodyPr>
          <a:lstStyle/>
          <a:p>
            <a:r>
              <a:rPr lang="en-IN" sz="2800" dirty="0">
                <a:latin typeface="+mj-lt"/>
              </a:rPr>
              <a:t>11.4 </a:t>
            </a:r>
            <a:r>
              <a:rPr lang="el-GR" sz="2800" dirty="0">
                <a:latin typeface="+mj-lt"/>
              </a:rPr>
              <a:t>Υλικό έναντι ανθρώπινου κεφαλαίου</a:t>
            </a:r>
            <a:r>
              <a:rPr lang="en-IN" sz="2800" dirty="0">
                <a:latin typeface="+mj-lt"/>
              </a:rPr>
              <a:t> </a:t>
            </a:r>
            <a:r>
              <a:rPr lang="el-GR" sz="2800" dirty="0" smtClean="0">
                <a:latin typeface="+mj-lt"/>
              </a:rPr>
              <a:t/>
            </a:r>
            <a:br>
              <a:rPr lang="el-GR" sz="2800" dirty="0" smtClean="0">
                <a:latin typeface="+mj-lt"/>
              </a:rPr>
            </a:br>
            <a:r>
              <a:rPr lang="en-IN" sz="2800" dirty="0" smtClean="0">
                <a:latin typeface="+mj-lt"/>
              </a:rPr>
              <a:t>(</a:t>
            </a:r>
            <a:r>
              <a:rPr lang="en-IN" sz="2800" dirty="0">
                <a:latin typeface="+mj-lt"/>
              </a:rPr>
              <a:t>2 </a:t>
            </a:r>
            <a:r>
              <a:rPr lang="el-GR" sz="2800" dirty="0">
                <a:latin typeface="+mj-lt"/>
              </a:rPr>
              <a:t>από</a:t>
            </a:r>
            <a:r>
              <a:rPr lang="en-IN" sz="2800" dirty="0">
                <a:latin typeface="+mj-lt"/>
              </a:rPr>
              <a:t> 2)</a:t>
            </a:r>
            <a:endParaRPr lang="en-US" sz="2800" dirty="0">
              <a:latin typeface="+mj-lt"/>
            </a:endParaRPr>
          </a:p>
        </p:txBody>
      </p:sp>
      <p:sp>
        <p:nvSpPr>
          <p:cNvPr id="3" name="Content Placeholder 2"/>
          <p:cNvSpPr>
            <a:spLocks noGrp="1"/>
          </p:cNvSpPr>
          <p:nvPr>
            <p:ph idx="1"/>
          </p:nvPr>
        </p:nvSpPr>
        <p:spPr>
          <a:xfrm>
            <a:off x="457200" y="1371600"/>
            <a:ext cx="8229600" cy="3031599"/>
          </a:xfrm>
        </p:spPr>
        <p:txBody>
          <a:bodyPr wrap="square">
            <a:noAutofit/>
          </a:bodyPr>
          <a:lstStyle/>
          <a:p>
            <a:pPr>
              <a:spcBef>
                <a:spcPts val="600"/>
              </a:spcBef>
            </a:pPr>
            <a:r>
              <a:rPr lang="el-GR" sz="2400" b="1" dirty="0">
                <a:ea typeface="ヒラギノ角ゴ Pro W3" pitchFamily="-84" charset="-128"/>
              </a:rPr>
              <a:t>Υποδείγματα ενδογενούς ανάπτυξης</a:t>
            </a:r>
            <a:r>
              <a:rPr lang="el-GR" sz="2400" dirty="0">
                <a:ea typeface="ヒラギノ角ゴ Pro W3" pitchFamily="-84" charset="-128"/>
              </a:rPr>
              <a:t>: Η σταθερή αύξηση της παραγωγής ανά εργαζόμενο εξαρτάται από μεταβλητές όπως το ποσοστό αποταμίευσης και το ποσοστό δαπανών για την εκπαίδευση, ακόμη και χωρίς τεχνολογική πρόοδο.</a:t>
            </a:r>
          </a:p>
          <a:p>
            <a:pPr>
              <a:spcBef>
                <a:spcPts val="600"/>
              </a:spcBef>
            </a:pPr>
            <a:r>
              <a:rPr lang="el-GR" sz="2400" dirty="0">
                <a:ea typeface="ヒラギノ角ゴ Pro W3" pitchFamily="-84" charset="-128"/>
              </a:rPr>
              <a:t>Ωστόσο, η τρέχουσα άποψη είναι ότι, δεδομένου του ρυθμού τεχνολογικής προόδου, τα υψηλότερα ποσοστά αποταμίευσης ή δαπανών για την εκπαίδευση δεν οδηγούν σε μόνιμα υψηλότερο ρυθμό ανάπτυξης.</a:t>
            </a:r>
            <a:endParaRPr lang="en-US" sz="2400" dirty="0">
              <a:ea typeface="ヒラギノ角ゴ Pro W3" pitchFamily="-84" charset="-128"/>
            </a:endParaRPr>
          </a:p>
        </p:txBody>
      </p:sp>
    </p:spTree>
    <p:extLst>
      <p:ext uri="{BB962C8B-B14F-4D97-AF65-F5344CB8AC3E}">
        <p14:creationId xmlns="" xmlns:p14="http://schemas.microsoft.com/office/powerpoint/2010/main" val="8436026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84885"/>
          </a:xfrm>
        </p:spPr>
        <p:txBody>
          <a:bodyPr wrap="square">
            <a:spAutoFit/>
          </a:bodyPr>
          <a:lstStyle/>
          <a:p>
            <a:r>
              <a:rPr lang="el-GR" sz="3200" dirty="0">
                <a:latin typeface="+mj-lt"/>
              </a:rPr>
              <a:t>Αποταμίευση, συσσώρευση κεφαλαίου και προϊόν</a:t>
            </a:r>
            <a:endParaRPr lang="en-US" sz="3200" dirty="0">
              <a:latin typeface="+mj-lt"/>
            </a:endParaRPr>
          </a:p>
        </p:txBody>
      </p:sp>
      <p:sp>
        <p:nvSpPr>
          <p:cNvPr id="3" name="Content Placeholder 2"/>
          <p:cNvSpPr>
            <a:spLocks noGrp="1"/>
          </p:cNvSpPr>
          <p:nvPr>
            <p:ph idx="1"/>
          </p:nvPr>
        </p:nvSpPr>
        <p:spPr>
          <a:xfrm>
            <a:off x="457200" y="1401648"/>
            <a:ext cx="8229600" cy="2408352"/>
          </a:xfrm>
        </p:spPr>
        <p:txBody>
          <a:bodyPr wrap="square">
            <a:noAutofit/>
          </a:bodyPr>
          <a:lstStyle/>
          <a:p>
            <a:r>
              <a:rPr lang="el-GR" sz="2200" dirty="0">
                <a:ea typeface="ヒラギノ角ゴ Pro W3" pitchFamily="-84" charset="-128"/>
              </a:rPr>
              <a:t>Από το 1970, το ποσοστό αποταμίευσης των ΗΠΑ – ο λόγος της αποταμίευσης προς το ακαθάριστο εγχώριο προϊόν - είναι κατά μέσο όρο μόνο 17%, σε σύγκριση με 23% στη Γερμανία και 29% στην Ιαπωνία.</a:t>
            </a:r>
          </a:p>
          <a:p>
            <a:r>
              <a:rPr lang="el-GR" sz="2200" dirty="0">
                <a:ea typeface="ヒラギノ角ゴ Pro W3" pitchFamily="-84" charset="-128"/>
              </a:rPr>
              <a:t>Ακόμη κι αν ένα χαμηλότερο ποσοστό αποταμίευσης δεν επηρεάζει μόνιμα τον ρυθμό ανάπτυξης, επηρεάζει το επίπεδο της παραγωγής και το βιοτικό επίπεδο.</a:t>
            </a:r>
            <a:endParaRPr lang="en-US" sz="2200" dirty="0">
              <a:ea typeface="ヒラギノ角ゴ Pro W3" pitchFamily="-84" charset="-128"/>
            </a:endParaRPr>
          </a:p>
        </p:txBody>
      </p:sp>
    </p:spTree>
    <p:extLst>
      <p:ext uri="{BB962C8B-B14F-4D97-AF65-F5344CB8AC3E}">
        <p14:creationId xmlns="" xmlns:p14="http://schemas.microsoft.com/office/powerpoint/2010/main" val="117766637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
            <a:ext cx="8229600" cy="838199"/>
          </a:xfrm>
        </p:spPr>
        <p:txBody>
          <a:bodyPr wrap="square">
            <a:noAutofit/>
          </a:bodyPr>
          <a:lstStyle/>
          <a:p>
            <a:r>
              <a:rPr lang="el-GR" sz="2800" dirty="0">
                <a:latin typeface="+mj-lt"/>
              </a:rPr>
              <a:t>ΠΑΡΑΡΤΗΜΑ</a:t>
            </a:r>
            <a:r>
              <a:rPr lang="en-IN" sz="2800" dirty="0">
                <a:latin typeface="+mj-lt"/>
              </a:rPr>
              <a:t>: </a:t>
            </a:r>
            <a:r>
              <a:rPr lang="el-GR" sz="2800" dirty="0">
                <a:latin typeface="+mj-lt"/>
              </a:rPr>
              <a:t>Η συνάρτηση παραγωγής </a:t>
            </a:r>
            <a:r>
              <a:rPr lang="en-IN" sz="2800" dirty="0">
                <a:latin typeface="+mj-lt"/>
              </a:rPr>
              <a:t>Cobb-Douglas </a:t>
            </a:r>
            <a:r>
              <a:rPr lang="el-GR" sz="2800" dirty="0">
                <a:latin typeface="+mj-lt"/>
              </a:rPr>
              <a:t>και η σταθερή </a:t>
            </a:r>
            <a:r>
              <a:rPr lang="el-GR" sz="2800" dirty="0" smtClean="0">
                <a:latin typeface="+mj-lt"/>
              </a:rPr>
              <a:t>κατάσταση</a:t>
            </a:r>
            <a:r>
              <a:rPr lang="en-IN" sz="2800" dirty="0" smtClean="0">
                <a:latin typeface="+mj-lt"/>
              </a:rPr>
              <a:t> </a:t>
            </a:r>
            <a:r>
              <a:rPr lang="en-IN" sz="2800" dirty="0">
                <a:latin typeface="+mj-lt"/>
              </a:rPr>
              <a:t>(1 </a:t>
            </a:r>
            <a:r>
              <a:rPr lang="el-GR" sz="2800" dirty="0">
                <a:latin typeface="+mj-lt"/>
              </a:rPr>
              <a:t>από</a:t>
            </a:r>
            <a:r>
              <a:rPr lang="en-IN" sz="2800" dirty="0">
                <a:latin typeface="+mj-lt"/>
              </a:rPr>
              <a:t> 2)</a:t>
            </a:r>
            <a:endParaRPr lang="en-US" sz="2800" dirty="0">
              <a:latin typeface="+mj-lt"/>
            </a:endParaRPr>
          </a:p>
        </p:txBody>
      </p:sp>
      <p:sp>
        <p:nvSpPr>
          <p:cNvPr id="3" name="Content Placeholder 2"/>
          <p:cNvSpPr>
            <a:spLocks noGrp="1"/>
          </p:cNvSpPr>
          <p:nvPr>
            <p:ph idx="1"/>
          </p:nvPr>
        </p:nvSpPr>
        <p:spPr>
          <a:xfrm>
            <a:off x="457200" y="1307068"/>
            <a:ext cx="8229600" cy="369332"/>
          </a:xfrm>
        </p:spPr>
        <p:txBody>
          <a:bodyPr wrap="square">
            <a:noAutofit/>
          </a:bodyPr>
          <a:lstStyle/>
          <a:p>
            <a:r>
              <a:rPr lang="el-GR" sz="2200" dirty="0">
                <a:ea typeface="ヒラギノ角ゴ Pro W3" pitchFamily="-84" charset="-128"/>
              </a:rPr>
              <a:t>Η συνάρτηση παραγωγής</a:t>
            </a:r>
            <a:r>
              <a:rPr lang="en-US" sz="2200" dirty="0">
                <a:ea typeface="ヒラギノ角ゴ Pro W3" pitchFamily="-84" charset="-128"/>
              </a:rPr>
              <a:t> Cobb-Douglas:</a:t>
            </a:r>
          </a:p>
        </p:txBody>
      </p:sp>
      <mc:AlternateContent xmlns:mc="http://schemas.openxmlformats.org/markup-compatibility/2006">
        <mc:Choice xmlns="" xmlns:a14="http://schemas.microsoft.com/office/drawing/2010/main" Requires="a14">
          <p:sp>
            <p:nvSpPr>
              <p:cNvPr id="6" name="Object 5"/>
              <p:cNvSpPr txBox="1"/>
              <p:nvPr/>
            </p:nvSpPr>
            <p:spPr>
              <a:xfrm>
                <a:off x="3473940" y="1905000"/>
                <a:ext cx="4603260" cy="445477"/>
              </a:xfrm>
              <a:prstGeom prst="rect">
                <a:avLst/>
              </a:prstGeom>
            </p:spPr>
            <p:txBody>
              <a:bodyPr>
                <a:normAutofit fontScale="92500"/>
              </a:bodyPr>
              <a:lstStyle/>
              <a:p>
                <a:pPr/>
                <a14:m>
                  <m:oMathPara xmlns:m="http://schemas.openxmlformats.org/officeDocument/2006/math">
                    <m:oMathParaPr>
                      <m:jc m:val="left"/>
                    </m:oMathParaPr>
                    <m:oMath xmlns:m="http://schemas.openxmlformats.org/officeDocument/2006/math">
                      <m:r>
                        <a:rPr lang="en-US" i="1" smtClean="0">
                          <a:solidFill>
                            <a:srgbClr val="000000"/>
                          </a:solidFill>
                          <a:latin typeface="Cambria Math" panose="02040503050406030204" pitchFamily="18" charset="0"/>
                        </a:rPr>
                        <m:t>𝑌</m:t>
                      </m:r>
                      <m:r>
                        <a:rPr lang="en-US" i="1" smtClean="0">
                          <a:solidFill>
                            <a:srgbClr val="000000"/>
                          </a:solidFill>
                          <a:latin typeface="Cambria Math" panose="02040503050406030204" pitchFamily="18" charset="0"/>
                        </a:rPr>
                        <m:t>=</m:t>
                      </m:r>
                      <m:r>
                        <a:rPr lang="en-US" i="0">
                          <a:solidFill>
                            <a:srgbClr val="000000"/>
                          </a:solidFill>
                          <a:latin typeface="Cambria Math" panose="02040503050406030204" pitchFamily="18" charset="0"/>
                        </a:rPr>
                        <m:t> </m:t>
                      </m:r>
                      <m:sSup>
                        <m:sSupPr>
                          <m:ctrlPr>
                            <a:rPr lang="en-US" i="1">
                              <a:solidFill>
                                <a:srgbClr val="000000"/>
                              </a:solidFill>
                              <a:latin typeface="Cambria Math" panose="02040503050406030204" pitchFamily="18" charset="0"/>
                            </a:rPr>
                          </m:ctrlPr>
                        </m:sSupPr>
                        <m:e>
                          <m:r>
                            <a:rPr lang="en-US" i="1">
                              <a:solidFill>
                                <a:srgbClr val="000000"/>
                              </a:solidFill>
                              <a:latin typeface="Cambria Math" panose="02040503050406030204" pitchFamily="18" charset="0"/>
                            </a:rPr>
                            <m:t>𝐾</m:t>
                          </m:r>
                        </m:e>
                        <m:sup>
                          <m:r>
                            <a:rPr lang="en-US" i="1">
                              <a:solidFill>
                                <a:srgbClr val="000000"/>
                              </a:solidFill>
                              <a:latin typeface="Cambria Math" panose="02040503050406030204" pitchFamily="18" charset="0"/>
                            </a:rPr>
                            <m:t>𝛼</m:t>
                          </m:r>
                        </m:sup>
                      </m:sSup>
                      <m:sSup>
                        <m:sSupPr>
                          <m:ctrlPr>
                            <a:rPr lang="en-US" i="1">
                              <a:solidFill>
                                <a:srgbClr val="000000"/>
                              </a:solidFill>
                              <a:latin typeface="Cambria Math" panose="02040503050406030204" pitchFamily="18" charset="0"/>
                            </a:rPr>
                          </m:ctrlPr>
                        </m:sSupPr>
                        <m:e>
                          <m:r>
                            <a:rPr lang="en-US" i="1">
                              <a:solidFill>
                                <a:srgbClr val="000000"/>
                              </a:solidFill>
                              <a:latin typeface="Cambria Math" panose="02040503050406030204" pitchFamily="18" charset="0"/>
                            </a:rPr>
                            <m:t>𝑁</m:t>
                          </m:r>
                        </m:e>
                        <m:sup>
                          <m:r>
                            <a:rPr lang="en-US" i="1">
                              <a:solidFill>
                                <a:srgbClr val="000000"/>
                              </a:solidFill>
                              <a:latin typeface="Cambria Math" panose="02040503050406030204" pitchFamily="18" charset="0"/>
                            </a:rPr>
                            <m:t>1−</m:t>
                          </m:r>
                          <m:r>
                            <a:rPr lang="en-US" i="1">
                              <a:solidFill>
                                <a:srgbClr val="000000"/>
                              </a:solidFill>
                              <a:latin typeface="Cambria Math" panose="02040503050406030204" pitchFamily="18" charset="0"/>
                            </a:rPr>
                            <m:t>𝛼</m:t>
                          </m:r>
                        </m:sup>
                      </m:sSup>
                      <m:r>
                        <a:rPr lang="en-US" i="1">
                          <a:solidFill>
                            <a:srgbClr val="000000"/>
                          </a:solidFill>
                          <a:latin typeface="Cambria Math" panose="02040503050406030204" pitchFamily="18" charset="0"/>
                        </a:rPr>
                        <m:t>			</m:t>
                      </m:r>
                      <m:r>
                        <a:rPr lang="en-US" b="0" i="1" smtClean="0">
                          <a:solidFill>
                            <a:srgbClr val="000000"/>
                          </a:solidFill>
                          <a:latin typeface="Cambria Math" panose="02040503050406030204" pitchFamily="18" charset="0"/>
                        </a:rPr>
                        <m:t>                                               </m:t>
                      </m:r>
                      <m:r>
                        <a:rPr lang="en-US" i="1">
                          <a:solidFill>
                            <a:srgbClr val="000000"/>
                          </a:solidFill>
                          <a:latin typeface="Cambria Math" panose="02040503050406030204" pitchFamily="18" charset="0"/>
                        </a:rPr>
                        <m:t>(11.</m:t>
                      </m:r>
                      <m:func>
                        <m:funcPr>
                          <m:ctrlPr>
                            <a:rPr lang="en-US" i="1">
                              <a:solidFill>
                                <a:srgbClr val="000000"/>
                              </a:solidFill>
                              <a:latin typeface="Cambria Math" panose="02040503050406030204" pitchFamily="18" charset="0"/>
                            </a:rPr>
                          </m:ctrlPr>
                        </m:funcPr>
                        <m:fName>
                          <m:r>
                            <m:rPr>
                              <m:sty m:val="p"/>
                            </m:rPr>
                            <a:rPr lang="en-US" i="0">
                              <a:solidFill>
                                <a:srgbClr val="000000"/>
                              </a:solidFill>
                              <a:latin typeface="Cambria Math" panose="02040503050406030204" pitchFamily="18" charset="0"/>
                            </a:rPr>
                            <m:t>A</m:t>
                          </m:r>
                        </m:fName>
                        <m:e>
                          <m:r>
                            <a:rPr lang="en-US" i="1">
                              <a:solidFill>
                                <a:srgbClr val="000000"/>
                              </a:solidFill>
                              <a:latin typeface="Cambria Math" panose="02040503050406030204" pitchFamily="18" charset="0"/>
                            </a:rPr>
                            <m:t>1</m:t>
                          </m:r>
                        </m:e>
                      </m:func>
                      <m:r>
                        <a:rPr lang="en-US" i="1">
                          <a:solidFill>
                            <a:srgbClr val="000000"/>
                          </a:solidFill>
                          <a:latin typeface="Cambria Math" panose="02040503050406030204" pitchFamily="18" charset="0"/>
                        </a:rPr>
                        <m:t>)</m:t>
                      </m:r>
                    </m:oMath>
                  </m:oMathPara>
                </a14:m>
                <a:endParaRPr lang="en-US" dirty="0"/>
              </a:p>
            </p:txBody>
          </p:sp>
        </mc:Choice>
        <mc:Fallback>
          <p:sp>
            <p:nvSpPr>
              <p:cNvPr id="6" name="Object 5"/>
              <p:cNvSpPr txBox="1">
                <a:spLocks noRot="1" noChangeAspect="1" noMove="1" noResize="1" noEditPoints="1" noAdjustHandles="1" noChangeArrowheads="1" noChangeShapeType="1" noTextEdit="1"/>
              </p:cNvSpPr>
              <p:nvPr/>
            </p:nvSpPr>
            <p:spPr>
              <a:xfrm>
                <a:off x="3473940" y="1905000"/>
                <a:ext cx="4603260" cy="445477"/>
              </a:xfrm>
              <a:prstGeom prst="rect">
                <a:avLst/>
              </a:prstGeom>
              <a:blipFill>
                <a:blip r:embed="rId3" cstate="print"/>
                <a:stretch>
                  <a:fillRect/>
                </a:stretch>
              </a:blipFill>
            </p:spPr>
            <p:txBody>
              <a:bodyPr/>
              <a:lstStyle/>
              <a:p>
                <a:r>
                  <a:rPr lang="en-US">
                    <a:noFill/>
                  </a:rPr>
                  <a:t> </a:t>
                </a:r>
              </a:p>
            </p:txBody>
          </p:sp>
        </mc:Fallback>
      </mc:AlternateContent>
      <p:sp>
        <p:nvSpPr>
          <p:cNvPr id="4" name="Content Placeholder 3"/>
          <p:cNvSpPr>
            <a:spLocks noGrp="1"/>
          </p:cNvSpPr>
          <p:nvPr>
            <p:ph idx="13"/>
          </p:nvPr>
        </p:nvSpPr>
        <p:spPr>
          <a:xfrm>
            <a:off x="457200" y="2438400"/>
            <a:ext cx="8229599" cy="1923604"/>
          </a:xfrm>
        </p:spPr>
        <p:txBody>
          <a:bodyPr>
            <a:noAutofit/>
          </a:bodyPr>
          <a:lstStyle/>
          <a:p>
            <a:pPr marL="346075" indent="0">
              <a:spcBef>
                <a:spcPts val="600"/>
              </a:spcBef>
              <a:buNone/>
            </a:pPr>
            <a:r>
              <a:rPr lang="el-GR" sz="2200" dirty="0">
                <a:ea typeface="ヒラギノ角ゴ Pro W3" pitchFamily="-84" charset="-128"/>
              </a:rPr>
              <a:t>που δίνει μια καλή περιγραφή της σχέσης μεταξύ παραγωγής, φυσικού κεφαλαίου και εργασίας στις Ηνωμένες Πολιτείες από το 1899 έως το 1922.</a:t>
            </a:r>
          </a:p>
          <a:p>
            <a:pPr>
              <a:spcBef>
                <a:spcPts val="600"/>
              </a:spcBef>
            </a:pPr>
            <a:r>
              <a:rPr lang="el-GR" sz="2200" dirty="0">
                <a:ea typeface="ヒラギノ角ゴ Pro W3" pitchFamily="-84" charset="-128"/>
              </a:rPr>
              <a:t>Σε σταθερή κατάσταση, η αποταμίευση ανά εργαζόμενο πρέπει να είναι ίση με την απόσβεση ανά εργαζόμενο, υπονοώντας ότι:</a:t>
            </a:r>
            <a:endParaRPr lang="en-US" sz="2200" dirty="0">
              <a:ea typeface="ヒラギノ角ゴ Pro W3" pitchFamily="-84" charset="-128"/>
            </a:endParaRPr>
          </a:p>
        </p:txBody>
      </p:sp>
      <mc:AlternateContent xmlns:mc="http://schemas.openxmlformats.org/markup-compatibility/2006">
        <mc:Choice xmlns="" xmlns:a14="http://schemas.microsoft.com/office/drawing/2010/main" Requires="a14">
          <p:sp>
            <p:nvSpPr>
              <p:cNvPr id="5" name="Object 4"/>
              <p:cNvSpPr txBox="1"/>
              <p:nvPr/>
            </p:nvSpPr>
            <p:spPr>
              <a:xfrm>
                <a:off x="3133724" y="4572000"/>
                <a:ext cx="2840567" cy="419100"/>
              </a:xfrm>
              <a:prstGeom prst="rect">
                <a:avLst/>
              </a:prstGeom>
            </p:spPr>
            <p:txBody>
              <a:bodyPr>
                <a:normAutofit/>
              </a:bodyPr>
              <a:lstStyle/>
              <a:p>
                <a:pPr/>
                <a14:m>
                  <m:oMathPara xmlns:m="http://schemas.openxmlformats.org/officeDocument/2006/math">
                    <m:oMathParaPr>
                      <m:jc m:val="left"/>
                    </m:oMathParaPr>
                    <m:oMath xmlns:m="http://schemas.openxmlformats.org/officeDocument/2006/math">
                      <m:r>
                        <m:rPr>
                          <m:sty m:val="p"/>
                        </m:rPr>
                        <a:rPr lang="en-US" i="1">
                          <a:solidFill>
                            <a:srgbClr val="000000"/>
                          </a:solidFill>
                          <a:latin typeface="Cambria Math" panose="02040503050406030204" pitchFamily="18" charset="0"/>
                        </a:rPr>
                        <m:t>s</m:t>
                      </m:r>
                      <m:r>
                        <a:rPr lang="en-US" i="1">
                          <a:solidFill>
                            <a:srgbClr val="000000"/>
                          </a:solidFill>
                          <a:latin typeface="Cambria Math" panose="02040503050406030204" pitchFamily="18" charset="0"/>
                        </a:rPr>
                        <m:t>(</m:t>
                      </m:r>
                      <m:sSup>
                        <m:sSupPr>
                          <m:ctrlPr>
                            <a:rPr lang="en-US" i="1">
                              <a:solidFill>
                                <a:srgbClr val="000000"/>
                              </a:solidFill>
                              <a:latin typeface="Cambria Math" panose="02040503050406030204" pitchFamily="18" charset="0"/>
                            </a:rPr>
                          </m:ctrlPr>
                        </m:sSupPr>
                        <m:e>
                          <m:r>
                            <m:rPr>
                              <m:sty m:val="p"/>
                            </m:rPr>
                            <a:rPr lang="en-US" i="1">
                              <a:solidFill>
                                <a:srgbClr val="000000"/>
                              </a:solidFill>
                              <a:latin typeface="Cambria Math" panose="02040503050406030204" pitchFamily="18" charset="0"/>
                            </a:rPr>
                            <m:t>K</m:t>
                          </m:r>
                        </m:e>
                        <m:sup>
                          <m:r>
                            <a:rPr lang="en-US" i="1">
                              <a:solidFill>
                                <a:srgbClr val="000000"/>
                              </a:solidFill>
                              <a:latin typeface="Cambria Math" panose="02040503050406030204" pitchFamily="18" charset="0"/>
                            </a:rPr>
                            <m:t>∗</m:t>
                          </m:r>
                        </m:sup>
                      </m:sSup>
                      <m:r>
                        <a:rPr lang="en-US" i="1">
                          <a:solidFill>
                            <a:srgbClr val="000000"/>
                          </a:solidFill>
                          <a:latin typeface="Cambria Math" panose="02040503050406030204" pitchFamily="18" charset="0"/>
                        </a:rPr>
                        <m:t>/</m:t>
                      </m:r>
                      <m:r>
                        <m:rPr>
                          <m:sty m:val="p"/>
                        </m:rPr>
                        <a:rPr lang="en-US" i="1">
                          <a:solidFill>
                            <a:srgbClr val="000000"/>
                          </a:solidFill>
                          <a:latin typeface="Cambria Math" panose="02040503050406030204" pitchFamily="18" charset="0"/>
                        </a:rPr>
                        <m:t>N</m:t>
                      </m:r>
                      <m:sSup>
                        <m:sSupPr>
                          <m:ctrlPr>
                            <a:rPr lang="en-US" i="1">
                              <a:solidFill>
                                <a:srgbClr val="000000"/>
                              </a:solidFill>
                              <a:latin typeface="Cambria Math" panose="02040503050406030204" pitchFamily="18" charset="0"/>
                            </a:rPr>
                          </m:ctrlPr>
                        </m:sSupPr>
                        <m:e>
                          <m:r>
                            <a:rPr lang="en-US" i="1">
                              <a:solidFill>
                                <a:srgbClr val="000000"/>
                              </a:solidFill>
                              <a:latin typeface="Cambria Math" panose="02040503050406030204" pitchFamily="18" charset="0"/>
                            </a:rPr>
                            <m:t>)</m:t>
                          </m:r>
                        </m:e>
                        <m:sup>
                          <m:r>
                            <m:rPr>
                              <m:sty m:val="p"/>
                            </m:rPr>
                            <a:rPr lang="en-US" i="1">
                              <a:solidFill>
                                <a:srgbClr val="000000"/>
                              </a:solidFill>
                              <a:latin typeface="Cambria Math" panose="02040503050406030204" pitchFamily="18" charset="0"/>
                            </a:rPr>
                            <m:t>α</m:t>
                          </m:r>
                        </m:sup>
                      </m:sSup>
                      <m:r>
                        <a:rPr lang="en-US" i="1">
                          <a:solidFill>
                            <a:srgbClr val="000000"/>
                          </a:solidFill>
                          <a:latin typeface="Cambria Math" panose="02040503050406030204" pitchFamily="18" charset="0"/>
                        </a:rPr>
                        <m:t>= </m:t>
                      </m:r>
                      <m:r>
                        <m:rPr>
                          <m:sty m:val="p"/>
                        </m:rPr>
                        <a:rPr lang="en-US" i="1">
                          <a:solidFill>
                            <a:srgbClr val="000000"/>
                          </a:solidFill>
                          <a:latin typeface="Cambria Math" panose="02040503050406030204" pitchFamily="18" charset="0"/>
                        </a:rPr>
                        <m:t>δ</m:t>
                      </m:r>
                      <m:r>
                        <a:rPr lang="en-US" i="1">
                          <a:solidFill>
                            <a:srgbClr val="000000"/>
                          </a:solidFill>
                          <a:latin typeface="Cambria Math" panose="02040503050406030204" pitchFamily="18" charset="0"/>
                        </a:rPr>
                        <m:t>(</m:t>
                      </m:r>
                      <m:sSup>
                        <m:sSupPr>
                          <m:ctrlPr>
                            <a:rPr lang="en-US" i="1">
                              <a:solidFill>
                                <a:srgbClr val="000000"/>
                              </a:solidFill>
                              <a:latin typeface="Cambria Math" panose="02040503050406030204" pitchFamily="18" charset="0"/>
                            </a:rPr>
                          </m:ctrlPr>
                        </m:sSupPr>
                        <m:e>
                          <m:r>
                            <m:rPr>
                              <m:sty m:val="p"/>
                            </m:rPr>
                            <a:rPr lang="en-US" i="1">
                              <a:solidFill>
                                <a:srgbClr val="000000"/>
                              </a:solidFill>
                              <a:latin typeface="Cambria Math" panose="02040503050406030204" pitchFamily="18" charset="0"/>
                            </a:rPr>
                            <m:t>K</m:t>
                          </m:r>
                        </m:e>
                        <m:sup>
                          <m:r>
                            <a:rPr lang="en-US" i="1">
                              <a:solidFill>
                                <a:srgbClr val="000000"/>
                              </a:solidFill>
                              <a:latin typeface="Cambria Math" panose="02040503050406030204" pitchFamily="18" charset="0"/>
                            </a:rPr>
                            <m:t>∗</m:t>
                          </m:r>
                        </m:sup>
                      </m:sSup>
                      <m:r>
                        <a:rPr lang="en-US" i="1">
                          <a:solidFill>
                            <a:srgbClr val="000000"/>
                          </a:solidFill>
                          <a:latin typeface="Cambria Math" panose="02040503050406030204" pitchFamily="18" charset="0"/>
                        </a:rPr>
                        <m:t>/</m:t>
                      </m:r>
                      <m:r>
                        <m:rPr>
                          <m:sty m:val="p"/>
                        </m:rPr>
                        <a:rPr lang="en-US" i="1">
                          <a:solidFill>
                            <a:srgbClr val="000000"/>
                          </a:solidFill>
                          <a:latin typeface="Cambria Math" panose="02040503050406030204" pitchFamily="18" charset="0"/>
                        </a:rPr>
                        <m:t>N</m:t>
                      </m:r>
                      <m:r>
                        <a:rPr lang="en-US" i="1">
                          <a:solidFill>
                            <a:srgbClr val="000000"/>
                          </a:solidFill>
                          <a:latin typeface="Cambria Math" panose="02040503050406030204" pitchFamily="18" charset="0"/>
                        </a:rPr>
                        <m:t>)</m:t>
                      </m:r>
                    </m:oMath>
                  </m:oMathPara>
                </a14:m>
                <a:endParaRPr lang="en-US" dirty="0"/>
              </a:p>
            </p:txBody>
          </p:sp>
        </mc:Choice>
        <mc:Fallback>
          <p:sp>
            <p:nvSpPr>
              <p:cNvPr id="5" name="Object 4"/>
              <p:cNvSpPr txBox="1">
                <a:spLocks noRot="1" noChangeAspect="1" noMove="1" noResize="1" noEditPoints="1" noAdjustHandles="1" noChangeArrowheads="1" noChangeShapeType="1" noTextEdit="1"/>
              </p:cNvSpPr>
              <p:nvPr/>
            </p:nvSpPr>
            <p:spPr>
              <a:xfrm>
                <a:off x="3133724" y="4572000"/>
                <a:ext cx="2840567" cy="419100"/>
              </a:xfrm>
              <a:prstGeom prst="rect">
                <a:avLst/>
              </a:prstGeom>
              <a:blipFill>
                <a:blip r:embed="rId4" cstate="print"/>
                <a:stretch>
                  <a:fillRect/>
                </a:stretch>
              </a:blipFill>
            </p:spPr>
            <p:txBody>
              <a:bodyPr/>
              <a:lstStyle/>
              <a:p>
                <a:r>
                  <a:rPr lang="en-US">
                    <a:noFill/>
                  </a:rPr>
                  <a:t> </a:t>
                </a:r>
              </a:p>
            </p:txBody>
          </p:sp>
        </mc:Fallback>
      </mc:AlternateContent>
      <p:sp>
        <p:nvSpPr>
          <p:cNvPr id="8" name="Content Placeholder 7"/>
          <p:cNvSpPr>
            <a:spLocks noGrp="1"/>
          </p:cNvSpPr>
          <p:nvPr>
            <p:ph sz="quarter" idx="15"/>
          </p:nvPr>
        </p:nvSpPr>
        <p:spPr>
          <a:xfrm>
            <a:off x="457200" y="5105400"/>
            <a:ext cx="8229600" cy="369332"/>
          </a:xfrm>
        </p:spPr>
        <p:txBody>
          <a:bodyPr>
            <a:noAutofit/>
          </a:bodyPr>
          <a:lstStyle/>
          <a:p>
            <a:pPr indent="0">
              <a:spcBef>
                <a:spcPts val="1200"/>
              </a:spcBef>
              <a:buNone/>
            </a:pPr>
            <a:r>
              <a:rPr lang="el-GR" sz="2200" dirty="0">
                <a:ea typeface="ヒラギノ角ゴ Pro W3" pitchFamily="-84" charset="-128"/>
                <a:cs typeface="Times New Roman" panose="02020603050405020304" pitchFamily="18" charset="0"/>
              </a:rPr>
              <a:t>όπου</a:t>
            </a:r>
            <a:r>
              <a:rPr lang="en-US" sz="2200" dirty="0">
                <a:ea typeface="ヒラギノ角ゴ Pro W3" pitchFamily="-84" charset="-128"/>
                <a:cs typeface="Times New Roman" panose="02020603050405020304" pitchFamily="18" charset="0"/>
              </a:rPr>
              <a:t> </a:t>
            </a:r>
            <a:r>
              <a:rPr lang="en-US" sz="2200" i="1" dirty="0">
                <a:ea typeface="ヒラギノ角ゴ Pro W3" pitchFamily="-84" charset="-128"/>
                <a:cs typeface="Times New Roman" panose="02020603050405020304" pitchFamily="18" charset="0"/>
              </a:rPr>
              <a:t>K</a:t>
            </a:r>
            <a:r>
              <a:rPr lang="en-US" sz="2200" i="1" baseline="30000" dirty="0">
                <a:ea typeface="ヒラギノ角ゴ Pro W3" pitchFamily="-84" charset="-128"/>
                <a:cs typeface="Times New Roman" panose="02020603050405020304" pitchFamily="18" charset="0"/>
              </a:rPr>
              <a:t>*</a:t>
            </a:r>
            <a:r>
              <a:rPr lang="en-US" sz="2200" dirty="0">
                <a:ea typeface="ヒラギノ角ゴ Pro W3" pitchFamily="-84" charset="-128"/>
                <a:cs typeface="Times New Roman" panose="02020603050405020304" pitchFamily="18" charset="0"/>
              </a:rPr>
              <a:t> </a:t>
            </a:r>
            <a:r>
              <a:rPr lang="el-GR" sz="2200" dirty="0">
                <a:ea typeface="ヒラギノ角ゴ Pro W3" pitchFamily="-84" charset="-128"/>
                <a:cs typeface="Times New Roman" panose="02020603050405020304" pitchFamily="18" charset="0"/>
              </a:rPr>
              <a:t>είναι το επίπεδο κεφαλαίου σταθερής κατάστασης</a:t>
            </a:r>
            <a:r>
              <a:rPr lang="en-US" sz="2200" dirty="0">
                <a:ea typeface="ヒラギノ角ゴ Pro W3" pitchFamily="-84" charset="-128"/>
                <a:cs typeface="Times New Roman" panose="02020603050405020304" pitchFamily="18" charset="0"/>
              </a:rPr>
              <a:t>.</a:t>
            </a:r>
          </a:p>
        </p:txBody>
      </p:sp>
    </p:spTree>
    <p:extLst>
      <p:ext uri="{BB962C8B-B14F-4D97-AF65-F5344CB8AC3E}">
        <p14:creationId xmlns="" xmlns:p14="http://schemas.microsoft.com/office/powerpoint/2010/main" val="48168381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wrap="square">
            <a:noAutofit/>
          </a:bodyPr>
          <a:lstStyle/>
          <a:p>
            <a:r>
              <a:rPr lang="el-GR" sz="2800" dirty="0">
                <a:latin typeface="+mj-lt"/>
              </a:rPr>
              <a:t>ΠΑΡΑΡΤΗΜΑ</a:t>
            </a:r>
            <a:r>
              <a:rPr lang="en-IN" sz="2800" dirty="0">
                <a:latin typeface="+mj-lt"/>
              </a:rPr>
              <a:t>: </a:t>
            </a:r>
            <a:r>
              <a:rPr lang="el-GR" sz="2800" dirty="0">
                <a:latin typeface="+mj-lt"/>
              </a:rPr>
              <a:t>Η συνάρτηση παραγωγής </a:t>
            </a:r>
            <a:r>
              <a:rPr lang="en-IN" sz="2800" dirty="0">
                <a:latin typeface="+mj-lt"/>
              </a:rPr>
              <a:t>Cobb-Douglas </a:t>
            </a:r>
            <a:r>
              <a:rPr lang="el-GR" sz="2800" dirty="0">
                <a:latin typeface="+mj-lt"/>
              </a:rPr>
              <a:t>και η σταθερή κατάσταση </a:t>
            </a:r>
            <a:r>
              <a:rPr lang="en-IN" sz="2800" dirty="0">
                <a:latin typeface="+mj-lt"/>
              </a:rPr>
              <a:t> (2 </a:t>
            </a:r>
            <a:r>
              <a:rPr lang="el-GR" sz="2800" dirty="0" smtClean="0">
                <a:latin typeface="+mj-lt"/>
              </a:rPr>
              <a:t>από</a:t>
            </a:r>
            <a:r>
              <a:rPr lang="en-IN" sz="2800" dirty="0" smtClean="0">
                <a:latin typeface="+mj-lt"/>
              </a:rPr>
              <a:t> </a:t>
            </a:r>
            <a:r>
              <a:rPr lang="en-IN" sz="2800" dirty="0">
                <a:latin typeface="+mj-lt"/>
              </a:rPr>
              <a:t>2)</a:t>
            </a:r>
            <a:endParaRPr lang="en-US" sz="2800" dirty="0">
              <a:latin typeface="+mj-lt"/>
            </a:endParaRPr>
          </a:p>
        </p:txBody>
      </p:sp>
      <p:sp>
        <p:nvSpPr>
          <p:cNvPr id="3" name="Content Placeholder 2"/>
          <p:cNvSpPr>
            <a:spLocks noGrp="1"/>
          </p:cNvSpPr>
          <p:nvPr>
            <p:ph idx="1"/>
          </p:nvPr>
        </p:nvSpPr>
        <p:spPr>
          <a:xfrm>
            <a:off x="457200" y="1524000"/>
            <a:ext cx="8229600" cy="369332"/>
          </a:xfrm>
        </p:spPr>
        <p:txBody>
          <a:bodyPr wrap="square">
            <a:noAutofit/>
          </a:bodyPr>
          <a:lstStyle/>
          <a:p>
            <a:r>
              <a:rPr lang="el-GR" sz="2200" dirty="0">
                <a:ea typeface="ヒラギノ角ゴ Pro W3" pitchFamily="-84" charset="-128"/>
              </a:rPr>
              <a:t>Η προηγούμενη έκφραση μπορεί να ξαναγραφτεί ως</a:t>
            </a:r>
            <a:r>
              <a:rPr lang="en-US" sz="2200" dirty="0">
                <a:ea typeface="ヒラギノ角ゴ Pro W3" pitchFamily="-84" charset="-128"/>
              </a:rPr>
              <a:t>:</a:t>
            </a:r>
          </a:p>
        </p:txBody>
      </p:sp>
      <mc:AlternateContent xmlns:mc="http://schemas.openxmlformats.org/markup-compatibility/2006">
        <mc:Choice xmlns="" xmlns:a14="http://schemas.microsoft.com/office/drawing/2010/main" Requires="a14">
          <p:sp>
            <p:nvSpPr>
              <p:cNvPr id="5" name="Object 4"/>
              <p:cNvSpPr txBox="1"/>
              <p:nvPr/>
            </p:nvSpPr>
            <p:spPr>
              <a:xfrm>
                <a:off x="3648075" y="1933575"/>
                <a:ext cx="1862138" cy="419100"/>
              </a:xfrm>
              <a:prstGeom prst="rect">
                <a:avLst/>
              </a:prstGeom>
            </p:spPr>
            <p:txBody>
              <a:bodyPr>
                <a:normAutofit fontScale="92500"/>
              </a:bodyPr>
              <a:lstStyle/>
              <a:p>
                <a:pPr/>
                <a14:m>
                  <m:oMathPara xmlns:m="http://schemas.openxmlformats.org/officeDocument/2006/math">
                    <m:oMathParaPr>
                      <m:jc m:val="left"/>
                    </m:oMathParaPr>
                    <m:oMath xmlns:m="http://schemas.openxmlformats.org/officeDocument/2006/math">
                      <m:r>
                        <a:rPr lang="en-US" i="1">
                          <a:solidFill>
                            <a:srgbClr val="000000"/>
                          </a:solidFill>
                          <a:latin typeface="Cambria Math" panose="02040503050406030204" pitchFamily="18" charset="0"/>
                        </a:rPr>
                        <m:t>𝑠</m:t>
                      </m:r>
                      <m:r>
                        <a:rPr lang="en-US" i="1">
                          <a:solidFill>
                            <a:srgbClr val="000000"/>
                          </a:solidFill>
                          <a:latin typeface="Cambria Math" panose="02040503050406030204" pitchFamily="18" charset="0"/>
                        </a:rPr>
                        <m:t> = </m:t>
                      </m:r>
                      <m:r>
                        <a:rPr lang="en-US" i="1">
                          <a:solidFill>
                            <a:srgbClr val="000000"/>
                          </a:solidFill>
                          <a:latin typeface="Cambria Math" panose="02040503050406030204" pitchFamily="18" charset="0"/>
                        </a:rPr>
                        <m:t>𝛿</m:t>
                      </m:r>
                      <m:r>
                        <a:rPr lang="en-US" i="1">
                          <a:solidFill>
                            <a:srgbClr val="000000"/>
                          </a:solidFill>
                          <a:latin typeface="Cambria Math" panose="02040503050406030204" pitchFamily="18" charset="0"/>
                        </a:rPr>
                        <m:t>(</m:t>
                      </m:r>
                      <m:sSup>
                        <m:sSupPr>
                          <m:ctrlPr>
                            <a:rPr lang="en-US" i="1">
                              <a:solidFill>
                                <a:srgbClr val="000000"/>
                              </a:solidFill>
                              <a:latin typeface="Cambria Math" panose="02040503050406030204" pitchFamily="18" charset="0"/>
                            </a:rPr>
                          </m:ctrlPr>
                        </m:sSupPr>
                        <m:e>
                          <m:r>
                            <a:rPr lang="en-US" i="1">
                              <a:solidFill>
                                <a:srgbClr val="000000"/>
                              </a:solidFill>
                              <a:latin typeface="Cambria Math" panose="02040503050406030204" pitchFamily="18" charset="0"/>
                            </a:rPr>
                            <m:t>𝐾</m:t>
                          </m:r>
                        </m:e>
                        <m:sup>
                          <m:r>
                            <a:rPr lang="en-US" i="1">
                              <a:solidFill>
                                <a:srgbClr val="000000"/>
                              </a:solidFill>
                              <a:latin typeface="Cambria Math" panose="02040503050406030204" pitchFamily="18" charset="0"/>
                            </a:rPr>
                            <m:t>∗</m:t>
                          </m:r>
                        </m:sup>
                      </m:sSup>
                      <m:r>
                        <a:rPr lang="en-US" i="0">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𝑁</m:t>
                      </m:r>
                      <m:sSup>
                        <m:sSupPr>
                          <m:ctrlPr>
                            <a:rPr lang="en-US" i="1">
                              <a:solidFill>
                                <a:srgbClr val="000000"/>
                              </a:solidFill>
                              <a:latin typeface="Cambria Math" panose="02040503050406030204" pitchFamily="18" charset="0"/>
                            </a:rPr>
                          </m:ctrlPr>
                        </m:sSupPr>
                        <m:e>
                          <m:r>
                            <a:rPr lang="en-US" i="1">
                              <a:solidFill>
                                <a:srgbClr val="000000"/>
                              </a:solidFill>
                              <a:latin typeface="Cambria Math" panose="02040503050406030204" pitchFamily="18" charset="0"/>
                            </a:rPr>
                            <m:t>)</m:t>
                          </m:r>
                        </m:e>
                        <m:sup>
                          <m:r>
                            <a:rPr lang="en-US" i="1">
                              <a:solidFill>
                                <a:srgbClr val="000000"/>
                              </a:solidFill>
                              <a:latin typeface="Cambria Math" panose="02040503050406030204" pitchFamily="18" charset="0"/>
                            </a:rPr>
                            <m:t>1−</m:t>
                          </m:r>
                          <m:r>
                            <a:rPr lang="en-US" i="1">
                              <a:solidFill>
                                <a:srgbClr val="000000"/>
                              </a:solidFill>
                              <a:latin typeface="Cambria Math" panose="02040503050406030204" pitchFamily="18" charset="0"/>
                            </a:rPr>
                            <m:t>𝛼</m:t>
                          </m:r>
                        </m:sup>
                      </m:sSup>
                    </m:oMath>
                  </m:oMathPara>
                </a14:m>
                <a:endParaRPr lang="en-US" dirty="0"/>
              </a:p>
            </p:txBody>
          </p:sp>
        </mc:Choice>
        <mc:Fallback>
          <p:sp>
            <p:nvSpPr>
              <p:cNvPr id="5" name="Object 4"/>
              <p:cNvSpPr txBox="1">
                <a:spLocks noRot="1" noChangeAspect="1" noMove="1" noResize="1" noEditPoints="1" noAdjustHandles="1" noChangeArrowheads="1" noChangeShapeType="1" noTextEdit="1"/>
              </p:cNvSpPr>
              <p:nvPr/>
            </p:nvSpPr>
            <p:spPr>
              <a:xfrm>
                <a:off x="3648075" y="1933575"/>
                <a:ext cx="1862138" cy="419100"/>
              </a:xfrm>
              <a:prstGeom prst="rect">
                <a:avLst/>
              </a:prstGeom>
              <a:blipFill>
                <a:blip r:embed="rId3" cstate="print"/>
                <a:stretch>
                  <a:fillRect/>
                </a:stretch>
              </a:blipFill>
            </p:spPr>
            <p:txBody>
              <a:bodyPr/>
              <a:lstStyle/>
              <a:p>
                <a:r>
                  <a:rPr lang="en-US">
                    <a:noFill/>
                  </a:rPr>
                  <a:t> </a:t>
                </a:r>
              </a:p>
            </p:txBody>
          </p:sp>
        </mc:Fallback>
      </mc:AlternateContent>
      <p:sp>
        <p:nvSpPr>
          <p:cNvPr id="4" name="Content Placeholder 3"/>
          <p:cNvSpPr>
            <a:spLocks noGrp="1"/>
          </p:cNvSpPr>
          <p:nvPr>
            <p:ph idx="13"/>
          </p:nvPr>
        </p:nvSpPr>
        <p:spPr>
          <a:xfrm>
            <a:off x="457200" y="2642711"/>
            <a:ext cx="8229599" cy="369332"/>
          </a:xfrm>
        </p:spPr>
        <p:txBody>
          <a:bodyPr>
            <a:noAutofit/>
          </a:bodyPr>
          <a:lstStyle/>
          <a:p>
            <a:pPr>
              <a:spcBef>
                <a:spcPts val="1200"/>
              </a:spcBef>
            </a:pPr>
            <a:r>
              <a:rPr lang="el-GR" sz="2200" dirty="0">
                <a:ea typeface="ヒラギノ角ゴ Pro W3" pitchFamily="-84" charset="-128"/>
              </a:rPr>
              <a:t>Το επίπεδο κεφαλαίου σταθερής κατάστασης ανά εργαζόμενο γίνεται</a:t>
            </a:r>
            <a:r>
              <a:rPr lang="en-US" sz="2200" dirty="0">
                <a:ea typeface="ヒラギノ角ゴ Pro W3" pitchFamily="-84" charset="-128"/>
              </a:rPr>
              <a:t>:</a:t>
            </a:r>
          </a:p>
        </p:txBody>
      </p:sp>
      <mc:AlternateContent xmlns:mc="http://schemas.openxmlformats.org/markup-compatibility/2006">
        <mc:Choice xmlns="" xmlns:a14="http://schemas.microsoft.com/office/drawing/2010/main" Requires="a14">
          <p:sp>
            <p:nvSpPr>
              <p:cNvPr id="6" name="Object 5"/>
              <p:cNvSpPr txBox="1"/>
              <p:nvPr/>
            </p:nvSpPr>
            <p:spPr>
              <a:xfrm>
                <a:off x="3671888" y="3038475"/>
                <a:ext cx="2551112" cy="414338"/>
              </a:xfrm>
              <a:prstGeom prst="rect">
                <a:avLst/>
              </a:prstGeom>
            </p:spPr>
            <p:txBody>
              <a:bodyPr>
                <a:normAutofit/>
              </a:bodyPr>
              <a:lstStyle/>
              <a:p>
                <a:pPr/>
                <a14:m>
                  <m:oMathPara xmlns:m="http://schemas.openxmlformats.org/officeDocument/2006/math">
                    <m:oMathParaPr>
                      <m:jc m:val="left"/>
                    </m:oMathParaPr>
                    <m:oMath xmlns:m="http://schemas.openxmlformats.org/officeDocument/2006/math">
                      <m:r>
                        <a:rPr lang="en-US" i="1">
                          <a:solidFill>
                            <a:srgbClr val="000000"/>
                          </a:solidFill>
                          <a:latin typeface="Cambria Math" panose="02040503050406030204" pitchFamily="18" charset="0"/>
                        </a:rPr>
                        <m:t>(</m:t>
                      </m:r>
                      <m:sSup>
                        <m:sSupPr>
                          <m:ctrlPr>
                            <a:rPr lang="en-US" i="1">
                              <a:solidFill>
                                <a:srgbClr val="000000"/>
                              </a:solidFill>
                              <a:latin typeface="Cambria Math" panose="02040503050406030204" pitchFamily="18" charset="0"/>
                            </a:rPr>
                          </m:ctrlPr>
                        </m:sSupPr>
                        <m:e>
                          <m:r>
                            <a:rPr lang="en-US" i="1">
                              <a:solidFill>
                                <a:srgbClr val="000000"/>
                              </a:solidFill>
                              <a:latin typeface="Cambria Math" panose="02040503050406030204" pitchFamily="18" charset="0"/>
                            </a:rPr>
                            <m:t>𝐾</m:t>
                          </m:r>
                        </m:e>
                        <m:sup>
                          <m:r>
                            <a:rPr lang="en-US" i="1">
                              <a:solidFill>
                                <a:srgbClr val="000000"/>
                              </a:solidFill>
                              <a:latin typeface="Cambria Math" panose="02040503050406030204" pitchFamily="18" charset="0"/>
                            </a:rPr>
                            <m:t>∗</m:t>
                          </m:r>
                        </m:sup>
                      </m:sSup>
                      <m:r>
                        <a:rPr lang="en-US" i="0">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𝑁</m:t>
                      </m:r>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𝑠</m:t>
                      </m:r>
                      <m:r>
                        <a:rPr lang="en-US" i="0">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𝛿</m:t>
                      </m:r>
                      <m:sSup>
                        <m:sSupPr>
                          <m:ctrlPr>
                            <a:rPr lang="en-US" i="1">
                              <a:solidFill>
                                <a:srgbClr val="000000"/>
                              </a:solidFill>
                              <a:latin typeface="Cambria Math" panose="02040503050406030204" pitchFamily="18" charset="0"/>
                            </a:rPr>
                          </m:ctrlPr>
                        </m:sSupPr>
                        <m:e>
                          <m:sSup>
                            <m:sSupPr>
                              <m:ctrlPr>
                                <a:rPr lang="en-US" i="1">
                                  <a:solidFill>
                                    <a:srgbClr val="000000"/>
                                  </a:solidFill>
                                  <a:latin typeface="Cambria Math" panose="02040503050406030204" pitchFamily="18" charset="0"/>
                                </a:rPr>
                              </m:ctrlPr>
                            </m:sSupPr>
                            <m:e>
                              <m:r>
                                <a:rPr lang="en-US" i="1">
                                  <a:solidFill>
                                    <a:srgbClr val="000000"/>
                                  </a:solidFill>
                                  <a:latin typeface="Cambria Math" panose="02040503050406030204" pitchFamily="18" charset="0"/>
                                </a:rPr>
                                <m:t>)</m:t>
                              </m:r>
                            </m:e>
                            <m:sup>
                              <m:r>
                                <m:rPr>
                                  <m:sty m:val="p"/>
                                </m:rPr>
                                <a:rPr lang="en-US" i="1">
                                  <a:solidFill>
                                    <a:srgbClr val="000000"/>
                                  </a:solidFill>
                                  <a:latin typeface="Cambria Math" panose="02040503050406030204" pitchFamily="18" charset="0"/>
                                </a:rPr>
                                <m:t>α</m:t>
                              </m:r>
                            </m:sup>
                          </m:sSup>
                        </m:e>
                        <m:sup>
                          <m:r>
                            <a:rPr lang="en-US" i="0">
                              <a:solidFill>
                                <a:srgbClr val="000000"/>
                              </a:solidFill>
                              <a:latin typeface="Cambria Math" panose="02040503050406030204" pitchFamily="18" charset="0"/>
                            </a:rPr>
                            <m:t>/</m:t>
                          </m:r>
                          <m:r>
                            <a:rPr lang="en-US" i="1">
                              <a:solidFill>
                                <a:srgbClr val="000000"/>
                              </a:solidFill>
                              <a:latin typeface="Cambria Math" panose="02040503050406030204" pitchFamily="18" charset="0"/>
                            </a:rPr>
                            <m:t>(1−</m:t>
                          </m:r>
                          <m:r>
                            <a:rPr lang="en-US" i="1">
                              <a:solidFill>
                                <a:srgbClr val="000000"/>
                              </a:solidFill>
                              <a:latin typeface="Cambria Math" panose="02040503050406030204" pitchFamily="18" charset="0"/>
                            </a:rPr>
                            <m:t>𝛼</m:t>
                          </m:r>
                          <m:r>
                            <a:rPr lang="en-US" i="1">
                              <a:solidFill>
                                <a:srgbClr val="000000"/>
                              </a:solidFill>
                              <a:latin typeface="Cambria Math" panose="02040503050406030204" pitchFamily="18" charset="0"/>
                            </a:rPr>
                            <m:t>)</m:t>
                          </m:r>
                        </m:sup>
                      </m:sSup>
                    </m:oMath>
                  </m:oMathPara>
                </a14:m>
                <a:endParaRPr lang="en-US" dirty="0"/>
              </a:p>
            </p:txBody>
          </p:sp>
        </mc:Choice>
        <mc:Fallback>
          <p:sp>
            <p:nvSpPr>
              <p:cNvPr id="6" name="Object 5"/>
              <p:cNvSpPr txBox="1">
                <a:spLocks noRot="1" noChangeAspect="1" noMove="1" noResize="1" noEditPoints="1" noAdjustHandles="1" noChangeArrowheads="1" noChangeShapeType="1" noTextEdit="1"/>
              </p:cNvSpPr>
              <p:nvPr/>
            </p:nvSpPr>
            <p:spPr>
              <a:xfrm>
                <a:off x="3671888" y="3038475"/>
                <a:ext cx="2551112" cy="414338"/>
              </a:xfrm>
              <a:prstGeom prst="rect">
                <a:avLst/>
              </a:prstGeom>
              <a:blipFill>
                <a:blip r:embed="rId4" cstate="print"/>
                <a:stretch>
                  <a:fillRect l="-716" b="-13235"/>
                </a:stretch>
              </a:blipFill>
            </p:spPr>
            <p:txBody>
              <a:bodyPr/>
              <a:lstStyle/>
              <a:p>
                <a:r>
                  <a:rPr lang="en-US">
                    <a:noFill/>
                  </a:rPr>
                  <a:t> </a:t>
                </a:r>
              </a:p>
            </p:txBody>
          </p:sp>
        </mc:Fallback>
      </mc:AlternateContent>
      <p:sp>
        <p:nvSpPr>
          <p:cNvPr id="7" name="Content Placeholder 6"/>
          <p:cNvSpPr>
            <a:spLocks noGrp="1"/>
          </p:cNvSpPr>
          <p:nvPr>
            <p:ph sz="quarter" idx="14"/>
          </p:nvPr>
        </p:nvSpPr>
        <p:spPr>
          <a:xfrm>
            <a:off x="457200" y="3771900"/>
            <a:ext cx="8229600" cy="430887"/>
          </a:xfrm>
        </p:spPr>
        <p:txBody>
          <a:bodyPr>
            <a:noAutofit/>
          </a:bodyPr>
          <a:lstStyle/>
          <a:p>
            <a:r>
              <a:rPr lang="el-GR" sz="2200" dirty="0">
                <a:ea typeface="ヒラギノ角ゴ Pro W3" pitchFamily="-84" charset="-128"/>
              </a:rPr>
              <a:t>Αν</a:t>
            </a:r>
            <a:r>
              <a:rPr lang="en-US" sz="2200" dirty="0">
                <a:ea typeface="ヒラギノ角ゴ Pro W3" pitchFamily="-84" charset="-128"/>
              </a:rPr>
              <a:t> </a:t>
            </a:r>
            <a:r>
              <a:rPr lang="el-GR" sz="2200" i="1" dirty="0">
                <a:solidFill>
                  <a:srgbClr val="000000"/>
                </a:solidFill>
                <a:ea typeface="ヒラギノ角ゴ Pro W3" pitchFamily="-84" charset="-128"/>
                <a:cs typeface="Times New Roman" panose="02020603050405020304" pitchFamily="18" charset="0"/>
              </a:rPr>
              <a:t>α</a:t>
            </a:r>
            <a:r>
              <a:rPr lang="el-GR" sz="2200" i="1" baseline="30000" dirty="0">
                <a:solidFill>
                  <a:srgbClr val="000000"/>
                </a:solidFill>
                <a:ea typeface="ヒラギノ角ゴ Pro W3" pitchFamily="-84" charset="-128"/>
                <a:cs typeface="Times New Roman" panose="02020603050405020304" pitchFamily="18" charset="0"/>
              </a:rPr>
              <a:t> </a:t>
            </a:r>
            <a:r>
              <a:rPr lang="en-US" sz="2200" dirty="0">
                <a:ea typeface="ヒラギノ角ゴ Pro W3" pitchFamily="-84" charset="-128"/>
              </a:rPr>
              <a:t>= 0.5, </a:t>
            </a:r>
            <a:r>
              <a:rPr lang="el-GR" sz="2200" dirty="0">
                <a:ea typeface="ヒラギノ角ゴ Pro W3" pitchFamily="-84" charset="-128"/>
              </a:rPr>
              <a:t>τότε</a:t>
            </a:r>
            <a:r>
              <a:rPr lang="en-US" sz="2200" dirty="0">
                <a:ea typeface="ヒラギノ角ゴ Pro W3" pitchFamily="-84" charset="-128"/>
              </a:rPr>
              <a:t>:</a:t>
            </a:r>
          </a:p>
        </p:txBody>
      </p:sp>
      <mc:AlternateContent xmlns:mc="http://schemas.openxmlformats.org/markup-compatibility/2006">
        <mc:Choice xmlns="" xmlns:a14="http://schemas.microsoft.com/office/drawing/2010/main" Requires="a14">
          <p:sp>
            <p:nvSpPr>
              <p:cNvPr id="9" name="Object 8"/>
              <p:cNvSpPr txBox="1"/>
              <p:nvPr/>
            </p:nvSpPr>
            <p:spPr>
              <a:xfrm>
                <a:off x="3768725" y="4194175"/>
                <a:ext cx="1554163" cy="368300"/>
              </a:xfrm>
              <a:prstGeom prst="rect">
                <a:avLst/>
              </a:prstGeom>
            </p:spPr>
            <p:txBody>
              <a:bodyPr>
                <a:normAutofit/>
              </a:bodyPr>
              <a:lstStyle/>
              <a:p>
                <a:pPr/>
                <a14:m>
                  <m:oMathPara xmlns:m="http://schemas.openxmlformats.org/officeDocument/2006/math">
                    <m:oMathParaPr>
                      <m:jc m:val="left"/>
                    </m:oMathParaPr>
                    <m:oMath xmlns:m="http://schemas.openxmlformats.org/officeDocument/2006/math">
                      <m:sSup>
                        <m:sSupPr>
                          <m:ctrlPr>
                            <a:rPr lang="en-US" i="1">
                              <a:solidFill>
                                <a:srgbClr val="000000"/>
                              </a:solidFill>
                              <a:latin typeface="Cambria Math" panose="02040503050406030204" pitchFamily="18" charset="0"/>
                            </a:rPr>
                          </m:ctrlPr>
                        </m:sSupPr>
                        <m:e>
                          <m:r>
                            <a:rPr lang="en-US" i="1">
                              <a:solidFill>
                                <a:srgbClr val="000000"/>
                              </a:solidFill>
                              <a:latin typeface="Cambria Math" panose="02040503050406030204" pitchFamily="18" charset="0"/>
                            </a:rPr>
                            <m:t>𝐾</m:t>
                          </m:r>
                        </m:e>
                        <m:sup>
                          <m:r>
                            <a:rPr lang="en-US" i="1">
                              <a:solidFill>
                                <a:srgbClr val="000000"/>
                              </a:solidFill>
                              <a:latin typeface="Cambria Math" panose="02040503050406030204" pitchFamily="18" charset="0"/>
                            </a:rPr>
                            <m:t>∗</m:t>
                          </m:r>
                        </m:sup>
                      </m:sSup>
                      <m:r>
                        <a:rPr lang="en-US" i="0">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𝑁</m:t>
                      </m:r>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𝑠</m:t>
                      </m:r>
                      <m:r>
                        <a:rPr lang="en-US" i="0">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𝛿</m:t>
                      </m:r>
                    </m:oMath>
                  </m:oMathPara>
                </a14:m>
                <a:endParaRPr lang="en-US" dirty="0"/>
              </a:p>
            </p:txBody>
          </p:sp>
        </mc:Choice>
        <mc:Fallback>
          <p:sp>
            <p:nvSpPr>
              <p:cNvPr id="9" name="Object 8"/>
              <p:cNvSpPr txBox="1">
                <a:spLocks noRot="1" noChangeAspect="1" noMove="1" noResize="1" noEditPoints="1" noAdjustHandles="1" noChangeArrowheads="1" noChangeShapeType="1" noTextEdit="1"/>
              </p:cNvSpPr>
              <p:nvPr/>
            </p:nvSpPr>
            <p:spPr>
              <a:xfrm>
                <a:off x="3768725" y="4194175"/>
                <a:ext cx="1554163" cy="368300"/>
              </a:xfrm>
              <a:prstGeom prst="rect">
                <a:avLst/>
              </a:prstGeom>
              <a:blipFill>
                <a:blip r:embed="rId5" cstate="print"/>
                <a:stretch>
                  <a:fillRect b="-16667"/>
                </a:stretch>
              </a:blipFill>
            </p:spPr>
            <p:txBody>
              <a:bodyPr/>
              <a:lstStyle/>
              <a:p>
                <a:r>
                  <a:rPr lang="en-US">
                    <a:noFill/>
                  </a:rPr>
                  <a:t> </a:t>
                </a:r>
              </a:p>
            </p:txBody>
          </p:sp>
        </mc:Fallback>
      </mc:AlternateContent>
      <p:sp>
        <p:nvSpPr>
          <p:cNvPr id="8" name="Content Placeholder 7"/>
          <p:cNvSpPr>
            <a:spLocks noGrp="1"/>
          </p:cNvSpPr>
          <p:nvPr>
            <p:ph sz="quarter" idx="15"/>
          </p:nvPr>
        </p:nvSpPr>
        <p:spPr>
          <a:xfrm>
            <a:off x="457200" y="4867275"/>
            <a:ext cx="8229600" cy="738664"/>
          </a:xfrm>
        </p:spPr>
        <p:txBody>
          <a:bodyPr>
            <a:noAutofit/>
          </a:bodyPr>
          <a:lstStyle/>
          <a:p>
            <a:pPr indent="0">
              <a:spcBef>
                <a:spcPts val="1200"/>
              </a:spcBef>
              <a:buNone/>
            </a:pPr>
            <a:r>
              <a:rPr lang="el-GR" sz="2200" dirty="0">
                <a:ea typeface="ヒラギノ角ゴ Pro W3" pitchFamily="-84" charset="-128"/>
              </a:rPr>
              <a:t>που σημαίνει ότι ο διπλασιασμός του ποσοστού αποταμίευσης οδηγεί σε διπλασιασμό της παραγωγής σε σταθερή κατάσταση ανά εργαζόμενο.</a:t>
            </a:r>
            <a:endParaRPr lang="en-US" sz="2200" dirty="0">
              <a:ea typeface="ヒラギノ角ゴ Pro W3" pitchFamily="-84" charset="-128"/>
            </a:endParaRPr>
          </a:p>
        </p:txBody>
      </p:sp>
    </p:spTree>
    <p:extLst>
      <p:ext uri="{BB962C8B-B14F-4D97-AF65-F5344CB8AC3E}">
        <p14:creationId xmlns="" xmlns:p14="http://schemas.microsoft.com/office/powerpoint/2010/main" val="100559452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6154" y="74652"/>
            <a:ext cx="8230646" cy="553998"/>
          </a:xfrm>
        </p:spPr>
        <p:txBody>
          <a:bodyPr wrap="square">
            <a:spAutoFit/>
          </a:bodyPr>
          <a:lstStyle/>
          <a:p>
            <a:r>
              <a:rPr lang="en-US" sz="3600" dirty="0">
                <a:latin typeface="+mj-lt"/>
              </a:rPr>
              <a:t>Copyright</a:t>
            </a:r>
            <a:endParaRPr lang="en-US" sz="3600" b="0" dirty="0">
              <a:latin typeface="+mj-lt"/>
            </a:endParaRPr>
          </a:p>
        </p:txBody>
      </p:sp>
      <p:pic>
        <p:nvPicPr>
          <p:cNvPr id="7" name="Graphic 6" descr="Warning">
            <a:extLst>
              <a:ext uri="{FF2B5EF4-FFF2-40B4-BE49-F238E27FC236}">
                <a16:creationId xmlns="" xmlns:a16="http://schemas.microsoft.com/office/drawing/2014/main" id="{C06FB2D2-3F36-42C9-A5A6-B6234DC54C96}"/>
              </a:ext>
            </a:extLst>
          </p:cNvPr>
          <p:cNvPicPr>
            <a:picLocks noChangeAspect="1"/>
          </p:cNvPicPr>
          <p:nvPr/>
        </p:nvPicPr>
        <p:blipFill>
          <a:blip r:embed="rId2" cstate="print">
            <a:extLst>
              <a:ext uri="{96DAC541-7B7A-43D3-8B79-37D633B846F1}">
                <asvg:svgBlip xmlns="" xmlns:asvg="http://schemas.microsoft.com/office/drawing/2016/SVG/main" r:embed="rId3"/>
              </a:ext>
            </a:extLst>
          </a:blip>
          <a:stretch>
            <a:fillRect/>
          </a:stretch>
        </p:blipFill>
        <p:spPr>
          <a:xfrm>
            <a:off x="493574" y="2338447"/>
            <a:ext cx="1240235" cy="1391851"/>
          </a:xfrm>
          <a:prstGeom prst="rect">
            <a:avLst/>
          </a:prstGeom>
        </p:spPr>
      </p:pic>
      <p:sp>
        <p:nvSpPr>
          <p:cNvPr id="8" name="Text Placeholder 1">
            <a:extLst>
              <a:ext uri="{FF2B5EF4-FFF2-40B4-BE49-F238E27FC236}">
                <a16:creationId xmlns="" xmlns:a16="http://schemas.microsoft.com/office/drawing/2014/main" id="{AD5FAE7B-F718-4307-B112-AD6256157E8F}"/>
              </a:ext>
            </a:extLst>
          </p:cNvPr>
          <p:cNvSpPr txBox="1">
            <a:spLocks/>
          </p:cNvSpPr>
          <p:nvPr/>
        </p:nvSpPr>
        <p:spPr>
          <a:xfrm>
            <a:off x="1819274" y="1894227"/>
            <a:ext cx="6858001" cy="2770875"/>
          </a:xfrm>
          <a:prstGeom prst="rect">
            <a:avLst/>
          </a:prstGeom>
        </p:spPr>
        <p:style>
          <a:lnRef idx="2">
            <a:schemeClr val="dk1"/>
          </a:lnRef>
          <a:fillRef idx="1">
            <a:schemeClr val="lt1"/>
          </a:fillRef>
          <a:effectRef idx="0">
            <a:schemeClr val="dk1"/>
          </a:effectRef>
          <a:fontRef idx="minor">
            <a:schemeClr val="dk1"/>
          </a:fontRef>
        </p:style>
        <p:txBody>
          <a:bodyPr vert="horz" lIns="182880" tIns="182880" rIns="182880" bIns="182880" rtlCol="0" anchor="ctr">
            <a:noAutofit/>
          </a:bodyPr>
          <a:lstStyle>
            <a:lvl1pPr marL="256032" indent="-256032" algn="l" defTabSz="914400" rtl="0" eaLnBrk="1" latinLnBrk="0" hangingPunct="1">
              <a:spcBef>
                <a:spcPts val="1500"/>
              </a:spcBef>
              <a:buClr>
                <a:srgbClr val="007FA3"/>
              </a:buClr>
              <a:buFont typeface="Arial" panose="020B0604020202020204" pitchFamily="34" charset="0"/>
              <a:buChar char="•"/>
              <a:defRPr sz="1600" kern="1200">
                <a:solidFill>
                  <a:schemeClr val="dk1"/>
                </a:solidFill>
                <a:latin typeface="+mn-lt"/>
                <a:ea typeface="+mn-ea"/>
                <a:cs typeface="+mn-cs"/>
              </a:defRPr>
            </a:lvl1pPr>
            <a:lvl2pPr marL="742950" indent="-285750" algn="l" defTabSz="914400" rtl="0" eaLnBrk="1" latinLnBrk="0" hangingPunct="1">
              <a:spcBef>
                <a:spcPts val="600"/>
              </a:spcBef>
              <a:buClr>
                <a:srgbClr val="007FA3"/>
              </a:buClr>
              <a:buFont typeface="Arial" panose="020B0604020202020204" pitchFamily="34" charset="0"/>
              <a:buChar char="–"/>
              <a:defRPr sz="1600" kern="1200">
                <a:solidFill>
                  <a:schemeClr val="dk1"/>
                </a:solidFill>
                <a:latin typeface="+mn-lt"/>
                <a:ea typeface="+mn-ea"/>
                <a:cs typeface="+mn-cs"/>
              </a:defRPr>
            </a:lvl2pPr>
            <a:lvl3pPr marL="1143000" indent="-228600" algn="l" defTabSz="914400" rtl="0" eaLnBrk="1" latinLnBrk="0" hangingPunct="1">
              <a:spcBef>
                <a:spcPts val="600"/>
              </a:spcBef>
              <a:buClr>
                <a:srgbClr val="007FA3"/>
              </a:buClr>
              <a:buFont typeface="Wingdings" panose="05000000000000000000" pitchFamily="2" charset="2"/>
              <a:buChar char="§"/>
              <a:defRPr sz="1600" kern="1200">
                <a:solidFill>
                  <a:schemeClr val="dk1"/>
                </a:solidFill>
                <a:latin typeface="+mn-lt"/>
                <a:ea typeface="+mn-ea"/>
                <a:cs typeface="+mn-cs"/>
              </a:defRPr>
            </a:lvl3pPr>
            <a:lvl4pPr marL="1600200" indent="-228600" algn="l" defTabSz="914400" rtl="0" eaLnBrk="1" latinLnBrk="0" hangingPunct="1">
              <a:spcBef>
                <a:spcPts val="600"/>
              </a:spcBef>
              <a:buClr>
                <a:srgbClr val="007FA3"/>
              </a:buClr>
              <a:buFont typeface="Arial" panose="020B0604020202020204" pitchFamily="34" charset="0"/>
              <a:buChar char="–"/>
              <a:defRPr sz="1600" kern="1200">
                <a:solidFill>
                  <a:schemeClr val="dk1"/>
                </a:solidFill>
                <a:latin typeface="+mn-lt"/>
                <a:ea typeface="+mn-ea"/>
                <a:cs typeface="+mn-cs"/>
              </a:defRPr>
            </a:lvl4pPr>
            <a:lvl5pPr marL="2057400" indent="-228600" algn="l" defTabSz="914400" rtl="0" eaLnBrk="1" latinLnBrk="0" hangingPunct="1">
              <a:spcBef>
                <a:spcPts val="600"/>
              </a:spcBef>
              <a:buClr>
                <a:srgbClr val="007FA3"/>
              </a:buClr>
              <a:buFont typeface="Arial" panose="020B0604020202020204" pitchFamily="34" charset="0"/>
              <a:buChar char="•"/>
              <a:defRPr sz="1600" kern="1200">
                <a:solidFill>
                  <a:schemeClr val="dk1"/>
                </a:solidFill>
                <a:latin typeface="+mn-lt"/>
                <a:ea typeface="+mn-ea"/>
                <a:cs typeface="+mn-cs"/>
              </a:defRPr>
            </a:lvl5pPr>
            <a:lvl6pPr marL="2514600" indent="-228600" algn="l" defTabSz="914400" rtl="0" eaLnBrk="1" latinLnBrk="0" hangingPunct="1">
              <a:spcBef>
                <a:spcPts val="300"/>
              </a:spcBef>
              <a:buClr>
                <a:srgbClr val="007FA3"/>
              </a:buClr>
              <a:buFont typeface="Arial" panose="020B0604020202020204" pitchFamily="34" charset="0"/>
              <a:buChar char="•"/>
              <a:defRPr sz="1600" kern="1200">
                <a:solidFill>
                  <a:schemeClr val="dk1"/>
                </a:solidFill>
                <a:latin typeface="+mn-lt"/>
                <a:ea typeface="+mn-ea"/>
                <a:cs typeface="+mn-cs"/>
              </a:defRPr>
            </a:lvl6pPr>
            <a:lvl7pPr marL="2971800" indent="-228600" algn="l" defTabSz="914400" rtl="0" eaLnBrk="1" latinLnBrk="0" hangingPunct="1">
              <a:spcBef>
                <a:spcPts val="300"/>
              </a:spcBef>
              <a:buClr>
                <a:srgbClr val="007FA3"/>
              </a:buClr>
              <a:buFont typeface="Arial" panose="020B0604020202020204" pitchFamily="34" charset="0"/>
              <a:buChar char="•"/>
              <a:defRPr sz="1600" kern="1200">
                <a:solidFill>
                  <a:schemeClr val="dk1"/>
                </a:solidFill>
                <a:latin typeface="+mn-lt"/>
                <a:ea typeface="+mn-ea"/>
                <a:cs typeface="+mn-cs"/>
              </a:defRPr>
            </a:lvl7pPr>
            <a:lvl8pPr marL="3429000" indent="-228600" algn="l" defTabSz="914400" rtl="0" eaLnBrk="1" latinLnBrk="0" hangingPunct="1">
              <a:spcBef>
                <a:spcPts val="300"/>
              </a:spcBef>
              <a:buClr>
                <a:srgbClr val="007FA3"/>
              </a:buClr>
              <a:buFont typeface="Arial" panose="020B0604020202020204" pitchFamily="34" charset="0"/>
              <a:buChar char="•"/>
              <a:defRPr sz="1600" kern="1200">
                <a:solidFill>
                  <a:schemeClr val="dk1"/>
                </a:solidFill>
                <a:latin typeface="+mn-lt"/>
                <a:ea typeface="+mn-ea"/>
                <a:cs typeface="+mn-cs"/>
              </a:defRPr>
            </a:lvl8pPr>
            <a:lvl9pPr marL="3886200" indent="-228600" algn="l" defTabSz="914400" rtl="0" eaLnBrk="1" latinLnBrk="0" hangingPunct="1">
              <a:spcBef>
                <a:spcPts val="300"/>
              </a:spcBef>
              <a:buClr>
                <a:srgbClr val="007FA3"/>
              </a:buClr>
              <a:buFont typeface="Arial" panose="020B0604020202020204" pitchFamily="34" charset="0"/>
              <a:buChar char="•"/>
              <a:defRPr sz="1600" kern="1200">
                <a:solidFill>
                  <a:schemeClr val="dk1"/>
                </a:solidFill>
                <a:latin typeface="+mn-lt"/>
                <a:ea typeface="+mn-ea"/>
                <a:cs typeface="+mn-cs"/>
              </a:defRPr>
            </a:lvl9pPr>
          </a:lstStyle>
          <a:p>
            <a:pPr marL="101600" indent="0">
              <a:buNone/>
            </a:pPr>
            <a:r>
              <a:rPr lang="el-GR" sz="1400" b="1" dirty="0" smtClean="0"/>
              <a:t>Αυτό το έργο προστατεύεται από τους νόμους περί πνευματικών δικαιωμάτων των Ηνωμένων Πολιτειών και παρέχεται αποκλειστικά για τη χρήση των εκπαιδευτών για τη διδασκαλία των μαθημάτων τους και την αξιολόγηση της μάθησης των μαθητών. Η διάδοση ή η πώληση οποιουδήποτε μέρους αυτού του έργου (συμπεριλαμβανομένου του Παγκόσμιου Ιστού) θα καταστρέψει την ακεραιότητα του έργου και δεν επιτρέπεται. Το έργο και το υλικό από αυτό δεν πρέπει ποτέ να διατίθενται στους μαθητές παρά μόνο από εκπαιδευτές που χρησιμοποιούν το συνοδευτικό κείμενο στις τάξεις τους. Όλοι οι αποδέκτες αυτής της εργασίας αναμένεται να συμμορφωθούν με αυτούς τους περιορισμούς και να τιμήσουν τους επιδιωκόμενους παιδαγωγικούς σκοπούς και τις ανάγκες άλλων εκπαιδευτών που βασίζονται σε αυτά τα υλικά.</a:t>
            </a:r>
            <a:endParaRPr lang="en-US" sz="1400" b="1" dirty="0"/>
          </a:p>
        </p:txBody>
      </p:sp>
    </p:spTree>
    <p:extLst>
      <p:ext uri="{BB962C8B-B14F-4D97-AF65-F5344CB8AC3E}">
        <p14:creationId xmlns="" xmlns:p14="http://schemas.microsoft.com/office/powerpoint/2010/main" val="33412688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84885"/>
          </a:xfrm>
        </p:spPr>
        <p:txBody>
          <a:bodyPr wrap="square">
            <a:noAutofit/>
          </a:bodyPr>
          <a:lstStyle/>
          <a:p>
            <a:r>
              <a:rPr lang="en-IN" sz="2800" dirty="0">
                <a:latin typeface="+mj-lt"/>
              </a:rPr>
              <a:t>11.1 </a:t>
            </a:r>
            <a:r>
              <a:rPr lang="el-GR" sz="2800" dirty="0">
                <a:latin typeface="+mj-lt"/>
              </a:rPr>
              <a:t>Αλληλεπιδράσεις μεταξύ προϊόντος και κεφαλαίου</a:t>
            </a:r>
            <a:r>
              <a:rPr lang="en-IN" sz="2800" dirty="0">
                <a:latin typeface="+mj-lt"/>
              </a:rPr>
              <a:t> (1 </a:t>
            </a:r>
            <a:r>
              <a:rPr lang="el-GR" sz="2800" dirty="0">
                <a:latin typeface="+mj-lt"/>
              </a:rPr>
              <a:t>από</a:t>
            </a:r>
            <a:r>
              <a:rPr lang="en-IN" sz="2800" dirty="0">
                <a:latin typeface="+mj-lt"/>
              </a:rPr>
              <a:t> 5)</a:t>
            </a:r>
            <a:endParaRPr lang="en-US" sz="2800" dirty="0">
              <a:latin typeface="+mj-lt"/>
            </a:endParaRPr>
          </a:p>
        </p:txBody>
      </p:sp>
      <p:sp>
        <p:nvSpPr>
          <p:cNvPr id="3" name="Content Placeholder 2"/>
          <p:cNvSpPr>
            <a:spLocks noGrp="1"/>
          </p:cNvSpPr>
          <p:nvPr>
            <p:ph idx="1"/>
          </p:nvPr>
        </p:nvSpPr>
        <p:spPr>
          <a:xfrm>
            <a:off x="457200" y="1371600"/>
            <a:ext cx="8229600" cy="2895600"/>
          </a:xfrm>
        </p:spPr>
        <p:txBody>
          <a:bodyPr wrap="square">
            <a:noAutofit/>
          </a:bodyPr>
          <a:lstStyle/>
          <a:p>
            <a:r>
              <a:rPr lang="el-GR" sz="2200" dirty="0">
                <a:ea typeface="ヒラギノ角ゴ Pro W3" pitchFamily="-84" charset="-128"/>
              </a:rPr>
              <a:t>Μακροχρόνια, το προϊόν εξαρτάται από δυο σχέσεις</a:t>
            </a:r>
            <a:r>
              <a:rPr lang="en-US" sz="2200" dirty="0">
                <a:ea typeface="ヒラギノ角ゴ Pro W3" pitchFamily="-84" charset="-128"/>
              </a:rPr>
              <a:t>:</a:t>
            </a:r>
          </a:p>
          <a:p>
            <a:pPr lvl="1"/>
            <a:r>
              <a:rPr lang="el-GR" sz="2200" dirty="0">
                <a:ea typeface="ヒラギノ角ゴ Pro W3" pitchFamily="-84" charset="-128"/>
              </a:rPr>
              <a:t>Η ποσότητα του κεφαλαίου καθορίζει την ποσότητα του προϊόντος που παράγεται.</a:t>
            </a:r>
          </a:p>
          <a:p>
            <a:pPr lvl="1"/>
            <a:r>
              <a:rPr lang="el-GR" sz="2200" dirty="0">
                <a:ea typeface="ヒラギノ角ゴ Pro W3" pitchFamily="-84" charset="-128"/>
              </a:rPr>
              <a:t>Η ποσότητα του παραγόμενου προϊόντος καθορίζει την ποσότητα της αποταμίευσης, η οποία με τη σειρά της καθορίζει την ποσότητα του κεφαλαίου που συσσωρεύεται με την πάροδο του χρόνου</a:t>
            </a:r>
            <a:endParaRPr lang="en-US" sz="2200" dirty="0">
              <a:ea typeface="ヒラギノ角ゴ Pro W3" pitchFamily="-84" charset="-128"/>
            </a:endParaRPr>
          </a:p>
        </p:txBody>
      </p:sp>
    </p:spTree>
    <p:extLst>
      <p:ext uri="{BB962C8B-B14F-4D97-AF65-F5344CB8AC3E}">
        <p14:creationId xmlns="" xmlns:p14="http://schemas.microsoft.com/office/powerpoint/2010/main" val="38421448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
            <a:ext cx="8229600" cy="838199"/>
          </a:xfrm>
        </p:spPr>
        <p:txBody>
          <a:bodyPr wrap="square">
            <a:noAutofit/>
          </a:bodyPr>
          <a:lstStyle/>
          <a:p>
            <a:r>
              <a:rPr lang="en-IN" sz="2800" dirty="0">
                <a:latin typeface="+mj-lt"/>
              </a:rPr>
              <a:t>11.1 </a:t>
            </a:r>
            <a:r>
              <a:rPr lang="el-GR" sz="2800" dirty="0">
                <a:latin typeface="+mj-lt"/>
              </a:rPr>
              <a:t>Αλληλεπιδράσεις μεταξύ προϊόντος και κεφαλαίου</a:t>
            </a:r>
            <a:r>
              <a:rPr lang="en-IN" sz="2800" dirty="0">
                <a:latin typeface="+mj-lt"/>
              </a:rPr>
              <a:t>  (2 </a:t>
            </a:r>
            <a:r>
              <a:rPr lang="el-GR" sz="2800" dirty="0">
                <a:latin typeface="+mj-lt"/>
              </a:rPr>
              <a:t>από</a:t>
            </a:r>
            <a:r>
              <a:rPr lang="en-IN" sz="2800" dirty="0">
                <a:latin typeface="+mj-lt"/>
              </a:rPr>
              <a:t> 5)</a:t>
            </a:r>
            <a:endParaRPr lang="en-US" sz="2800" dirty="0">
              <a:latin typeface="+mj-lt"/>
            </a:endParaRPr>
          </a:p>
        </p:txBody>
      </p:sp>
      <p:sp>
        <p:nvSpPr>
          <p:cNvPr id="3" name="Content Placeholder 2"/>
          <p:cNvSpPr>
            <a:spLocks noGrp="1"/>
          </p:cNvSpPr>
          <p:nvPr>
            <p:ph idx="1"/>
          </p:nvPr>
        </p:nvSpPr>
        <p:spPr>
          <a:xfrm>
            <a:off x="457200" y="1371600"/>
            <a:ext cx="8229600" cy="369332"/>
          </a:xfrm>
        </p:spPr>
        <p:txBody>
          <a:bodyPr wrap="square">
            <a:noAutofit/>
          </a:bodyPr>
          <a:lstStyle/>
          <a:p>
            <a:pPr marL="0" indent="0">
              <a:buNone/>
            </a:pPr>
            <a:r>
              <a:rPr lang="el-GR" sz="2200" b="1" dirty="0">
                <a:ea typeface="ヒラギノ角ゴ Pro W3" pitchFamily="-84" charset="-128"/>
              </a:rPr>
              <a:t>Απεικόνιση</a:t>
            </a:r>
            <a:r>
              <a:rPr lang="en-IN" sz="2200" b="1" dirty="0">
                <a:ea typeface="ヒラギノ角ゴ Pro W3" pitchFamily="-84" charset="-128"/>
              </a:rPr>
              <a:t> 11.1 </a:t>
            </a:r>
            <a:r>
              <a:rPr lang="el-GR" sz="2200" dirty="0">
                <a:ea typeface="ヒラギノ角ゴ Pro W3" pitchFamily="-84" charset="-128"/>
              </a:rPr>
              <a:t>Κεφάλαιο, Προϊόν και </a:t>
            </a:r>
            <a:r>
              <a:rPr lang="el-GR" sz="2200" dirty="0" smtClean="0">
                <a:ea typeface="ヒラギノ角ゴ Pro W3" pitchFamily="-84" charset="-128"/>
              </a:rPr>
              <a:t>Αποταμίευση/επενδύσεις</a:t>
            </a:r>
            <a:endParaRPr lang="en-IN" sz="2200" dirty="0">
              <a:ea typeface="ヒラギノ角ゴ Pro W3" pitchFamily="-84" charset="-128"/>
            </a:endParaRPr>
          </a:p>
        </p:txBody>
      </p:sp>
      <p:pic>
        <p:nvPicPr>
          <p:cNvPr id="1027" name="Picture 3"/>
          <p:cNvPicPr>
            <a:picLocks noChangeAspect="1" noChangeArrowheads="1"/>
          </p:cNvPicPr>
          <p:nvPr/>
        </p:nvPicPr>
        <p:blipFill>
          <a:blip r:embed="rId3" cstate="print"/>
          <a:srcRect/>
          <a:stretch>
            <a:fillRect/>
          </a:stretch>
        </p:blipFill>
        <p:spPr bwMode="auto">
          <a:xfrm>
            <a:off x="1304925" y="2124075"/>
            <a:ext cx="6315075" cy="3057525"/>
          </a:xfrm>
          <a:prstGeom prst="rect">
            <a:avLst/>
          </a:prstGeom>
          <a:noFill/>
          <a:ln w="9525">
            <a:noFill/>
            <a:miter lim="800000"/>
            <a:headEnd/>
            <a:tailEnd/>
          </a:ln>
        </p:spPr>
      </p:pic>
    </p:spTree>
    <p:extLst>
      <p:ext uri="{BB962C8B-B14F-4D97-AF65-F5344CB8AC3E}">
        <p14:creationId xmlns="" xmlns:p14="http://schemas.microsoft.com/office/powerpoint/2010/main" val="5760029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
            <a:ext cx="8229600" cy="838200"/>
          </a:xfrm>
        </p:spPr>
        <p:txBody>
          <a:bodyPr wrap="square">
            <a:noAutofit/>
          </a:bodyPr>
          <a:lstStyle/>
          <a:p>
            <a:r>
              <a:rPr lang="en-IN" sz="2800" dirty="0">
                <a:latin typeface="+mj-lt"/>
              </a:rPr>
              <a:t>11.1 </a:t>
            </a:r>
            <a:r>
              <a:rPr lang="el-GR" sz="2800" dirty="0">
                <a:latin typeface="+mj-lt"/>
              </a:rPr>
              <a:t>Αλληλεπιδράσεις μεταξύ προϊόντος και κεφαλαίου</a:t>
            </a:r>
            <a:r>
              <a:rPr lang="en-IN" sz="2800" dirty="0">
                <a:latin typeface="+mj-lt"/>
              </a:rPr>
              <a:t> (3 </a:t>
            </a:r>
            <a:r>
              <a:rPr lang="el-GR" sz="2800" dirty="0">
                <a:latin typeface="+mj-lt"/>
              </a:rPr>
              <a:t>από</a:t>
            </a:r>
            <a:r>
              <a:rPr lang="en-IN" sz="2800" dirty="0">
                <a:latin typeface="+mj-lt"/>
              </a:rPr>
              <a:t> 5)</a:t>
            </a:r>
            <a:endParaRPr lang="en-US" sz="2800" dirty="0">
              <a:latin typeface="+mj-lt"/>
            </a:endParaRPr>
          </a:p>
        </p:txBody>
      </p:sp>
      <p:sp>
        <p:nvSpPr>
          <p:cNvPr id="3" name="Content Placeholder 2"/>
          <p:cNvSpPr>
            <a:spLocks noGrp="1"/>
          </p:cNvSpPr>
          <p:nvPr>
            <p:ph idx="1"/>
          </p:nvPr>
        </p:nvSpPr>
        <p:spPr>
          <a:xfrm>
            <a:off x="457200" y="1371600"/>
            <a:ext cx="8229600" cy="369332"/>
          </a:xfrm>
        </p:spPr>
        <p:txBody>
          <a:bodyPr wrap="square">
            <a:noAutofit/>
          </a:bodyPr>
          <a:lstStyle/>
          <a:p>
            <a:r>
              <a:rPr lang="el-GR" sz="2200" dirty="0">
                <a:ea typeface="ヒラギノ角ゴ Pro W3" pitchFamily="-84" charset="-128"/>
              </a:rPr>
              <a:t>Θυμηθείτε το Κεφάλαιο</a:t>
            </a:r>
            <a:r>
              <a:rPr lang="en-US" sz="2200" dirty="0">
                <a:ea typeface="ヒラギノ角ゴ Pro W3" pitchFamily="-84" charset="-128"/>
              </a:rPr>
              <a:t> 10:</a:t>
            </a:r>
          </a:p>
        </p:txBody>
      </p:sp>
      <mc:AlternateContent xmlns:mc="http://schemas.openxmlformats.org/markup-compatibility/2006">
        <mc:Choice xmlns="" xmlns:a14="http://schemas.microsoft.com/office/drawing/2010/main" Requires="a14">
          <p:sp>
            <p:nvSpPr>
              <p:cNvPr id="5" name="Object 4"/>
              <p:cNvSpPr txBox="1"/>
              <p:nvPr/>
            </p:nvSpPr>
            <p:spPr>
              <a:xfrm>
                <a:off x="2593583" y="1870229"/>
                <a:ext cx="1597417" cy="764961"/>
              </a:xfrm>
              <a:prstGeom prst="rect">
                <a:avLst/>
              </a:prstGeom>
            </p:spPr>
            <p:txBody>
              <a:bodyPr>
                <a:normAutofit/>
              </a:bodyPr>
              <a:lstStyle/>
              <a:p>
                <a:pPr/>
                <a14:m>
                  <m:oMathPara xmlns:m="http://schemas.openxmlformats.org/officeDocument/2006/math">
                    <m:oMathParaPr>
                      <m:jc m:val="left"/>
                    </m:oMathParaPr>
                    <m:oMath xmlns:m="http://schemas.openxmlformats.org/officeDocument/2006/math">
                      <m:f>
                        <m:fPr>
                          <m:ctrlPr>
                            <a:rPr lang="en-US" i="1">
                              <a:solidFill>
                                <a:srgbClr val="000000"/>
                              </a:solidFill>
                              <a:latin typeface="Cambria Math" panose="02040503050406030204" pitchFamily="18" charset="0"/>
                            </a:rPr>
                          </m:ctrlPr>
                        </m:fPr>
                        <m:num>
                          <m:r>
                            <a:rPr lang="en-US" i="1">
                              <a:solidFill>
                                <a:srgbClr val="000000"/>
                              </a:solidFill>
                              <a:latin typeface="Cambria Math" panose="02040503050406030204" pitchFamily="18" charset="0"/>
                            </a:rPr>
                            <m:t>𝑌</m:t>
                          </m:r>
                        </m:num>
                        <m:den>
                          <m:r>
                            <a:rPr lang="en-US" i="1">
                              <a:solidFill>
                                <a:srgbClr val="000000"/>
                              </a:solidFill>
                              <a:latin typeface="Cambria Math" panose="02040503050406030204" pitchFamily="18" charset="0"/>
                            </a:rPr>
                            <m:t>𝑁</m:t>
                          </m:r>
                        </m:den>
                      </m:f>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𝐹</m:t>
                      </m:r>
                      <m:d>
                        <m:dPr>
                          <m:ctrlPr>
                            <a:rPr lang="en-US" i="1">
                              <a:solidFill>
                                <a:srgbClr val="000000"/>
                              </a:solidFill>
                              <a:latin typeface="Cambria Math" panose="02040503050406030204" pitchFamily="18" charset="0"/>
                            </a:rPr>
                          </m:ctrlPr>
                        </m:dPr>
                        <m:e>
                          <m:f>
                            <m:fPr>
                              <m:ctrlPr>
                                <a:rPr lang="en-US" i="1">
                                  <a:solidFill>
                                    <a:srgbClr val="000000"/>
                                  </a:solidFill>
                                  <a:latin typeface="Cambria Math" panose="02040503050406030204" pitchFamily="18" charset="0"/>
                                </a:rPr>
                              </m:ctrlPr>
                            </m:fPr>
                            <m:num>
                              <m:r>
                                <a:rPr lang="en-US" i="1">
                                  <a:solidFill>
                                    <a:srgbClr val="000000"/>
                                  </a:solidFill>
                                  <a:latin typeface="Cambria Math" panose="02040503050406030204" pitchFamily="18" charset="0"/>
                                </a:rPr>
                                <m:t>𝐾</m:t>
                              </m:r>
                            </m:num>
                            <m:den>
                              <m:r>
                                <a:rPr lang="en-US" i="1">
                                  <a:solidFill>
                                    <a:srgbClr val="000000"/>
                                  </a:solidFill>
                                  <a:latin typeface="Cambria Math" panose="02040503050406030204" pitchFamily="18" charset="0"/>
                                </a:rPr>
                                <m:t>𝑁</m:t>
                              </m:r>
                            </m:den>
                          </m:f>
                          <m:r>
                            <a:rPr lang="en-US" i="1">
                              <a:solidFill>
                                <a:srgbClr val="000000"/>
                              </a:solidFill>
                              <a:latin typeface="Cambria Math" panose="02040503050406030204" pitchFamily="18" charset="0"/>
                            </a:rPr>
                            <m:t>,1</m:t>
                          </m:r>
                        </m:e>
                      </m:d>
                    </m:oMath>
                  </m:oMathPara>
                </a14:m>
                <a:endParaRPr lang="en-US" dirty="0"/>
              </a:p>
            </p:txBody>
          </p:sp>
        </mc:Choice>
        <mc:Fallback>
          <p:sp>
            <p:nvSpPr>
              <p:cNvPr id="5" name="Object 4"/>
              <p:cNvSpPr txBox="1">
                <a:spLocks noRot="1" noChangeAspect="1" noMove="1" noResize="1" noEditPoints="1" noAdjustHandles="1" noChangeArrowheads="1" noChangeShapeType="1" noTextEdit="1"/>
              </p:cNvSpPr>
              <p:nvPr/>
            </p:nvSpPr>
            <p:spPr>
              <a:xfrm>
                <a:off x="2593583" y="1870229"/>
                <a:ext cx="1597417" cy="764961"/>
              </a:xfrm>
              <a:prstGeom prst="rect">
                <a:avLst/>
              </a:prstGeom>
              <a:blipFill>
                <a:blip r:embed="rId3" cstate="print"/>
                <a:stretch>
                  <a:fillRect/>
                </a:stretch>
              </a:blipFill>
            </p:spPr>
            <p:txBody>
              <a:bodyPr/>
              <a:lstStyle/>
              <a:p>
                <a:r>
                  <a:rPr lang="en-US">
                    <a:noFill/>
                  </a:rPr>
                  <a:t> </a:t>
                </a:r>
              </a:p>
            </p:txBody>
          </p:sp>
        </mc:Fallback>
      </mc:AlternateContent>
      <p:sp>
        <p:nvSpPr>
          <p:cNvPr id="4" name="Content Placeholder 3"/>
          <p:cNvSpPr>
            <a:spLocks noGrp="1"/>
          </p:cNvSpPr>
          <p:nvPr>
            <p:ph idx="13"/>
          </p:nvPr>
        </p:nvSpPr>
        <p:spPr>
          <a:xfrm>
            <a:off x="4411123" y="2019300"/>
            <a:ext cx="314325" cy="369332"/>
          </a:xfrm>
        </p:spPr>
        <p:txBody>
          <a:bodyPr>
            <a:noAutofit/>
          </a:bodyPr>
          <a:lstStyle/>
          <a:p>
            <a:pPr marL="0" indent="0">
              <a:buNone/>
            </a:pPr>
            <a:r>
              <a:rPr lang="el-GR" sz="2200" dirty="0" smtClean="0">
                <a:ea typeface="ヒラギノ角ゴ Pro W3" pitchFamily="-84" charset="-128"/>
              </a:rPr>
              <a:t>ή</a:t>
            </a:r>
            <a:endParaRPr lang="en-US" sz="2200" dirty="0">
              <a:ea typeface="ヒラギノ角ゴ Pro W3" pitchFamily="-84" charset="-128"/>
            </a:endParaRPr>
          </a:p>
        </p:txBody>
      </p:sp>
      <mc:AlternateContent xmlns:mc="http://schemas.openxmlformats.org/markup-compatibility/2006">
        <mc:Choice xmlns="" xmlns:a14="http://schemas.microsoft.com/office/drawing/2010/main" Requires="a14">
          <p:sp>
            <p:nvSpPr>
              <p:cNvPr id="12" name="Object 11"/>
              <p:cNvSpPr txBox="1"/>
              <p:nvPr/>
            </p:nvSpPr>
            <p:spPr>
              <a:xfrm>
                <a:off x="5335555" y="1825839"/>
                <a:ext cx="2092390" cy="764961"/>
              </a:xfrm>
              <a:prstGeom prst="rect">
                <a:avLst/>
              </a:prstGeom>
            </p:spPr>
            <p:txBody>
              <a:bodyPr>
                <a:normAutofit/>
              </a:bodyPr>
              <a:lstStyle/>
              <a:p>
                <a:pPr/>
                <a14:m>
                  <m:oMathPara xmlns:m="http://schemas.openxmlformats.org/officeDocument/2006/math">
                    <m:oMathParaPr>
                      <m:jc m:val="left"/>
                    </m:oMathParaPr>
                    <m:oMath xmlns:m="http://schemas.openxmlformats.org/officeDocument/2006/math">
                      <m:r>
                        <a:rPr lang="en-US" i="1">
                          <a:solidFill>
                            <a:srgbClr val="000000"/>
                          </a:solidFill>
                          <a:latin typeface="Cambria Math" panose="02040503050406030204" pitchFamily="18" charset="0"/>
                        </a:rPr>
                        <m:t>𝑓</m:t>
                      </m:r>
                      <m:d>
                        <m:dPr>
                          <m:ctrlPr>
                            <a:rPr lang="en-US" i="1">
                              <a:solidFill>
                                <a:srgbClr val="000000"/>
                              </a:solidFill>
                              <a:latin typeface="Cambria Math" panose="02040503050406030204" pitchFamily="18" charset="0"/>
                            </a:rPr>
                          </m:ctrlPr>
                        </m:dPr>
                        <m:e>
                          <m:f>
                            <m:fPr>
                              <m:ctrlPr>
                                <a:rPr lang="en-US" i="1">
                                  <a:solidFill>
                                    <a:srgbClr val="000000"/>
                                  </a:solidFill>
                                  <a:latin typeface="Cambria Math" panose="02040503050406030204" pitchFamily="18" charset="0"/>
                                </a:rPr>
                              </m:ctrlPr>
                            </m:fPr>
                            <m:num>
                              <m:r>
                                <a:rPr lang="en-US" i="1">
                                  <a:solidFill>
                                    <a:srgbClr val="000000"/>
                                  </a:solidFill>
                                  <a:latin typeface="Cambria Math" panose="02040503050406030204" pitchFamily="18" charset="0"/>
                                </a:rPr>
                                <m:t>𝐾</m:t>
                              </m:r>
                            </m:num>
                            <m:den>
                              <m:r>
                                <a:rPr lang="en-US" i="1">
                                  <a:solidFill>
                                    <a:srgbClr val="000000"/>
                                  </a:solidFill>
                                  <a:latin typeface="Cambria Math" panose="02040503050406030204" pitchFamily="18" charset="0"/>
                                </a:rPr>
                                <m:t>𝑁</m:t>
                              </m:r>
                            </m:den>
                          </m:f>
                        </m:e>
                      </m:d>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𝐹</m:t>
                      </m:r>
                      <m:d>
                        <m:dPr>
                          <m:ctrlPr>
                            <a:rPr lang="en-US" i="1">
                              <a:solidFill>
                                <a:srgbClr val="000000"/>
                              </a:solidFill>
                              <a:latin typeface="Cambria Math" panose="02040503050406030204" pitchFamily="18" charset="0"/>
                            </a:rPr>
                          </m:ctrlPr>
                        </m:dPr>
                        <m:e>
                          <m:f>
                            <m:fPr>
                              <m:ctrlPr>
                                <a:rPr lang="en-US" i="1">
                                  <a:solidFill>
                                    <a:srgbClr val="000000"/>
                                  </a:solidFill>
                                  <a:latin typeface="Cambria Math" panose="02040503050406030204" pitchFamily="18" charset="0"/>
                                </a:rPr>
                              </m:ctrlPr>
                            </m:fPr>
                            <m:num>
                              <m:r>
                                <a:rPr lang="en-US" i="1">
                                  <a:solidFill>
                                    <a:srgbClr val="000000"/>
                                  </a:solidFill>
                                  <a:latin typeface="Cambria Math" panose="02040503050406030204" pitchFamily="18" charset="0"/>
                                </a:rPr>
                                <m:t>𝐾</m:t>
                              </m:r>
                            </m:num>
                            <m:den>
                              <m:r>
                                <a:rPr lang="en-US" i="1">
                                  <a:solidFill>
                                    <a:srgbClr val="000000"/>
                                  </a:solidFill>
                                  <a:latin typeface="Cambria Math" panose="02040503050406030204" pitchFamily="18" charset="0"/>
                                </a:rPr>
                                <m:t>𝑁</m:t>
                              </m:r>
                            </m:den>
                          </m:f>
                          <m:r>
                            <a:rPr lang="en-US" i="1">
                              <a:solidFill>
                                <a:srgbClr val="000000"/>
                              </a:solidFill>
                              <a:latin typeface="Cambria Math" panose="02040503050406030204" pitchFamily="18" charset="0"/>
                            </a:rPr>
                            <m:t>,1</m:t>
                          </m:r>
                        </m:e>
                      </m:d>
                    </m:oMath>
                  </m:oMathPara>
                </a14:m>
                <a:endParaRPr lang="en-US" dirty="0"/>
              </a:p>
            </p:txBody>
          </p:sp>
        </mc:Choice>
        <mc:Fallback>
          <p:sp>
            <p:nvSpPr>
              <p:cNvPr id="12" name="Object 11"/>
              <p:cNvSpPr txBox="1">
                <a:spLocks noRot="1" noChangeAspect="1" noMove="1" noResize="1" noEditPoints="1" noAdjustHandles="1" noChangeArrowheads="1" noChangeShapeType="1" noTextEdit="1"/>
              </p:cNvSpPr>
              <p:nvPr/>
            </p:nvSpPr>
            <p:spPr>
              <a:xfrm>
                <a:off x="5335555" y="1825839"/>
                <a:ext cx="2092390" cy="764961"/>
              </a:xfrm>
              <a:prstGeom prst="rect">
                <a:avLst/>
              </a:prstGeom>
              <a:blipFill>
                <a:blip r:embed="rId4" cstate="print"/>
                <a:stretch>
                  <a:fillRect/>
                </a:stretch>
              </a:blipFill>
            </p:spPr>
            <p:txBody>
              <a:bodyPr/>
              <a:lstStyle/>
              <a:p>
                <a:r>
                  <a:rPr lang="en-US">
                    <a:noFill/>
                  </a:rPr>
                  <a:t> </a:t>
                </a:r>
              </a:p>
            </p:txBody>
          </p:sp>
        </mc:Fallback>
      </mc:AlternateContent>
      <p:sp>
        <p:nvSpPr>
          <p:cNvPr id="7" name="Content Placeholder 6"/>
          <p:cNvSpPr>
            <a:spLocks noGrp="1"/>
          </p:cNvSpPr>
          <p:nvPr>
            <p:ph sz="quarter" idx="14"/>
          </p:nvPr>
        </p:nvSpPr>
        <p:spPr>
          <a:xfrm>
            <a:off x="457200" y="2819400"/>
            <a:ext cx="8229600" cy="738664"/>
          </a:xfrm>
        </p:spPr>
        <p:txBody>
          <a:bodyPr>
            <a:noAutofit/>
          </a:bodyPr>
          <a:lstStyle/>
          <a:p>
            <a:r>
              <a:rPr lang="el-GR" sz="2200" dirty="0">
                <a:ea typeface="ヒラギノ角ゴ Pro W3" pitchFamily="-84" charset="-128"/>
              </a:rPr>
              <a:t>Ας υποθέσουμε ότι το N είναι σταθερό και δεν υπάρχει τεχνολογική πρόοδος, οπότε η f δεν αλλάζει με την πάροδο του χρόνου:</a:t>
            </a:r>
            <a:endParaRPr lang="en-US" sz="2200" dirty="0">
              <a:ea typeface="ヒラギノ角ゴ Pro W3" pitchFamily="-84" charset="-128"/>
            </a:endParaRPr>
          </a:p>
        </p:txBody>
      </p:sp>
      <mc:AlternateContent xmlns:mc="http://schemas.openxmlformats.org/markup-compatibility/2006">
        <mc:Choice xmlns="" xmlns:a14="http://schemas.microsoft.com/office/drawing/2010/main" Requires="a14">
          <p:sp>
            <p:nvSpPr>
              <p:cNvPr id="13" name="Object 12"/>
              <p:cNvSpPr txBox="1"/>
              <p:nvPr/>
            </p:nvSpPr>
            <p:spPr>
              <a:xfrm>
                <a:off x="2620998" y="3730839"/>
                <a:ext cx="3959793" cy="764961"/>
              </a:xfrm>
              <a:prstGeom prst="rect">
                <a:avLst/>
              </a:prstGeom>
            </p:spPr>
            <p:txBody>
              <a:bodyPr>
                <a:normAutofit/>
              </a:bodyPr>
              <a:lstStyle/>
              <a:p>
                <a:pPr/>
                <a14:m>
                  <m:oMathPara xmlns:m="http://schemas.openxmlformats.org/officeDocument/2006/math">
                    <m:oMathParaPr>
                      <m:jc m:val="left"/>
                    </m:oMathParaPr>
                    <m:oMath xmlns:m="http://schemas.openxmlformats.org/officeDocument/2006/math">
                      <m:f>
                        <m:fPr>
                          <m:ctrlPr>
                            <a:rPr lang="en-US" i="1" smtClean="0">
                              <a:solidFill>
                                <a:srgbClr val="000000"/>
                              </a:solidFill>
                              <a:latin typeface="Cambria Math" panose="02040503050406030204" pitchFamily="18" charset="0"/>
                            </a:rPr>
                          </m:ctrlPr>
                        </m:fPr>
                        <m:num>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𝑌</m:t>
                              </m:r>
                            </m:e>
                            <m:sub>
                              <m:r>
                                <a:rPr lang="en-US" i="1">
                                  <a:solidFill>
                                    <a:srgbClr val="000000"/>
                                  </a:solidFill>
                                  <a:latin typeface="Cambria Math" panose="02040503050406030204" pitchFamily="18" charset="0"/>
                                </a:rPr>
                                <m:t>𝑡</m:t>
                              </m:r>
                            </m:sub>
                          </m:sSub>
                        </m:num>
                        <m:den>
                          <m:r>
                            <a:rPr lang="en-US" i="1">
                              <a:solidFill>
                                <a:srgbClr val="000000"/>
                              </a:solidFill>
                              <a:latin typeface="Cambria Math" panose="02040503050406030204" pitchFamily="18" charset="0"/>
                            </a:rPr>
                            <m:t>𝑁</m:t>
                          </m:r>
                        </m:den>
                      </m:f>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𝑓</m:t>
                      </m:r>
                      <m:d>
                        <m:dPr>
                          <m:ctrlPr>
                            <a:rPr lang="en-US" i="1">
                              <a:solidFill>
                                <a:srgbClr val="000000"/>
                              </a:solidFill>
                              <a:latin typeface="Cambria Math" panose="02040503050406030204" pitchFamily="18" charset="0"/>
                            </a:rPr>
                          </m:ctrlPr>
                        </m:dPr>
                        <m:e>
                          <m:f>
                            <m:fPr>
                              <m:ctrlPr>
                                <a:rPr lang="en-US" i="1">
                                  <a:solidFill>
                                    <a:srgbClr val="000000"/>
                                  </a:solidFill>
                                  <a:latin typeface="Cambria Math" panose="02040503050406030204" pitchFamily="18" charset="0"/>
                                </a:rPr>
                              </m:ctrlPr>
                            </m:fPr>
                            <m:num>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𝐾</m:t>
                                  </m:r>
                                </m:e>
                                <m:sub>
                                  <m:r>
                                    <a:rPr lang="en-US" i="1">
                                      <a:solidFill>
                                        <a:srgbClr val="000000"/>
                                      </a:solidFill>
                                      <a:latin typeface="Cambria Math" panose="02040503050406030204" pitchFamily="18" charset="0"/>
                                    </a:rPr>
                                    <m:t>𝑡</m:t>
                                  </m:r>
                                </m:sub>
                              </m:sSub>
                            </m:num>
                            <m:den>
                              <m:r>
                                <a:rPr lang="en-US" i="1">
                                  <a:solidFill>
                                    <a:srgbClr val="000000"/>
                                  </a:solidFill>
                                  <a:latin typeface="Cambria Math" panose="02040503050406030204" pitchFamily="18" charset="0"/>
                                </a:rPr>
                                <m:t>𝑁</m:t>
                              </m:r>
                            </m:den>
                          </m:f>
                        </m:e>
                      </m:d>
                      <m:r>
                        <a:rPr lang="en-US" i="1">
                          <a:solidFill>
                            <a:srgbClr val="000000"/>
                          </a:solidFill>
                          <a:latin typeface="Cambria Math" panose="02040503050406030204" pitchFamily="18" charset="0"/>
                        </a:rPr>
                        <m:t>			</m:t>
                      </m:r>
                      <m:r>
                        <a:rPr lang="en-US" b="0" i="1" smtClean="0">
                          <a:solidFill>
                            <a:srgbClr val="000000"/>
                          </a:solidFill>
                          <a:latin typeface="Cambria Math" panose="02040503050406030204" pitchFamily="18" charset="0"/>
                        </a:rPr>
                        <m:t>                                   </m:t>
                      </m:r>
                      <m:r>
                        <a:rPr lang="en-US" i="1">
                          <a:solidFill>
                            <a:srgbClr val="000000"/>
                          </a:solidFill>
                          <a:latin typeface="Cambria Math" panose="02040503050406030204" pitchFamily="18" charset="0"/>
                        </a:rPr>
                        <m:t>(11.1)</m:t>
                      </m:r>
                    </m:oMath>
                  </m:oMathPara>
                </a14:m>
                <a:endParaRPr lang="en-US" dirty="0"/>
              </a:p>
            </p:txBody>
          </p:sp>
        </mc:Choice>
        <mc:Fallback>
          <p:sp>
            <p:nvSpPr>
              <p:cNvPr id="13" name="Object 12"/>
              <p:cNvSpPr txBox="1">
                <a:spLocks noRot="1" noChangeAspect="1" noMove="1" noResize="1" noEditPoints="1" noAdjustHandles="1" noChangeArrowheads="1" noChangeShapeType="1" noTextEdit="1"/>
              </p:cNvSpPr>
              <p:nvPr/>
            </p:nvSpPr>
            <p:spPr>
              <a:xfrm>
                <a:off x="2620998" y="3730839"/>
                <a:ext cx="3959793" cy="764961"/>
              </a:xfrm>
              <a:prstGeom prst="rect">
                <a:avLst/>
              </a:prstGeom>
              <a:blipFill>
                <a:blip r:embed="rId5" cstate="print"/>
                <a:stretch>
                  <a:fillRect/>
                </a:stretch>
              </a:blipFill>
            </p:spPr>
            <p:txBody>
              <a:bodyPr/>
              <a:lstStyle/>
              <a:p>
                <a:r>
                  <a:rPr lang="en-US">
                    <a:noFill/>
                  </a:rPr>
                  <a:t> </a:t>
                </a:r>
              </a:p>
            </p:txBody>
          </p:sp>
        </mc:Fallback>
      </mc:AlternateContent>
      <p:sp>
        <p:nvSpPr>
          <p:cNvPr id="8" name="Content Placeholder 7"/>
          <p:cNvSpPr>
            <a:spLocks noGrp="1"/>
          </p:cNvSpPr>
          <p:nvPr>
            <p:ph sz="quarter" idx="15"/>
          </p:nvPr>
        </p:nvSpPr>
        <p:spPr>
          <a:xfrm>
            <a:off x="457200" y="4648200"/>
            <a:ext cx="8229600" cy="738664"/>
          </a:xfrm>
        </p:spPr>
        <p:txBody>
          <a:bodyPr>
            <a:noAutofit/>
          </a:bodyPr>
          <a:lstStyle/>
          <a:p>
            <a:r>
              <a:rPr lang="el-GR" sz="2200" dirty="0">
                <a:ea typeface="ヒラギノ角ゴ Pro W3" pitchFamily="-84" charset="-128"/>
              </a:rPr>
              <a:t>Το υψηλότερο κεφάλαιο ανά εργαζόμενο οδηγεί σε υψηλότερη παραγωγή ανά εργαζόμενο.</a:t>
            </a:r>
            <a:endParaRPr lang="en-US" sz="2200" dirty="0">
              <a:ea typeface="ヒラギノ角ゴ Pro W3" pitchFamily="-84" charset="-128"/>
            </a:endParaRPr>
          </a:p>
        </p:txBody>
      </p:sp>
    </p:spTree>
    <p:extLst>
      <p:ext uri="{BB962C8B-B14F-4D97-AF65-F5344CB8AC3E}">
        <p14:creationId xmlns="" xmlns:p14="http://schemas.microsoft.com/office/powerpoint/2010/main" val="9704156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
            <a:ext cx="8229600" cy="838200"/>
          </a:xfrm>
        </p:spPr>
        <p:txBody>
          <a:bodyPr wrap="square">
            <a:noAutofit/>
          </a:bodyPr>
          <a:lstStyle/>
          <a:p>
            <a:r>
              <a:rPr lang="en-IN" sz="2800" dirty="0">
                <a:latin typeface="+mj-lt"/>
              </a:rPr>
              <a:t>11.1 </a:t>
            </a:r>
            <a:r>
              <a:rPr lang="el-GR" sz="2800" dirty="0">
                <a:latin typeface="+mj-lt"/>
              </a:rPr>
              <a:t>Αλληλεπιδράσεις μεταξύ προϊόντος και κεφαλαίου</a:t>
            </a:r>
            <a:r>
              <a:rPr lang="en-IN" sz="2800" dirty="0">
                <a:latin typeface="+mj-lt"/>
              </a:rPr>
              <a:t>  (4 </a:t>
            </a:r>
            <a:r>
              <a:rPr lang="el-GR" sz="2800" dirty="0">
                <a:latin typeface="+mj-lt"/>
              </a:rPr>
              <a:t>από</a:t>
            </a:r>
            <a:r>
              <a:rPr lang="en-IN" sz="2800" dirty="0">
                <a:latin typeface="+mj-lt"/>
              </a:rPr>
              <a:t> 5)</a:t>
            </a:r>
            <a:endParaRPr lang="en-US" sz="2800" dirty="0">
              <a:latin typeface="+mj-lt"/>
            </a:endParaRPr>
          </a:p>
        </p:txBody>
      </p:sp>
      <p:sp>
        <p:nvSpPr>
          <p:cNvPr id="3" name="Content Placeholder 2"/>
          <p:cNvSpPr>
            <a:spLocks noGrp="1"/>
          </p:cNvSpPr>
          <p:nvPr>
            <p:ph idx="1"/>
          </p:nvPr>
        </p:nvSpPr>
        <p:spPr>
          <a:xfrm>
            <a:off x="457200" y="1362074"/>
            <a:ext cx="8229600" cy="2524125"/>
          </a:xfrm>
        </p:spPr>
        <p:txBody>
          <a:bodyPr wrap="square">
            <a:noAutofit/>
          </a:bodyPr>
          <a:lstStyle/>
          <a:p>
            <a:pPr>
              <a:spcBef>
                <a:spcPts val="600"/>
              </a:spcBef>
            </a:pPr>
            <a:r>
              <a:rPr lang="el-GR" sz="2200" dirty="0">
                <a:ea typeface="ヒラギノ角ゴ Pro W3" pitchFamily="-84" charset="-128"/>
              </a:rPr>
              <a:t>Υποθέτουμε</a:t>
            </a:r>
            <a:r>
              <a:rPr lang="en-US" sz="2200" dirty="0">
                <a:ea typeface="ヒラギノ角ゴ Pro W3" pitchFamily="-84" charset="-128"/>
              </a:rPr>
              <a:t>:</a:t>
            </a:r>
          </a:p>
          <a:p>
            <a:pPr lvl="1"/>
            <a:r>
              <a:rPr lang="el-GR" sz="2200" dirty="0">
                <a:ea typeface="ヒラギノ角ゴ Pro W3" pitchFamily="-84" charset="-128"/>
              </a:rPr>
              <a:t>Η οικονομία είναι κλειστή</a:t>
            </a:r>
            <a:r>
              <a:rPr lang="en-US" sz="2200" dirty="0">
                <a:ea typeface="ヒラギノ角ゴ Pro W3" pitchFamily="-84" charset="-128"/>
              </a:rPr>
              <a:t>: </a:t>
            </a:r>
            <a:r>
              <a:rPr lang="en-US" sz="2200" i="1" dirty="0">
                <a:ea typeface="ヒラギノ角ゴ Pro W3" pitchFamily="-84" charset="-128"/>
              </a:rPr>
              <a:t>I = S + </a:t>
            </a:r>
            <a:r>
              <a:rPr lang="en-US" sz="2200" dirty="0">
                <a:ea typeface="ヒラギノ角ゴ Pro W3" pitchFamily="-84" charset="-128"/>
              </a:rPr>
              <a:t>(</a:t>
            </a:r>
            <a:r>
              <a:rPr lang="en-US" sz="2200" i="1" dirty="0">
                <a:ea typeface="ヒラギノ角ゴ Pro W3" pitchFamily="-84" charset="-128"/>
              </a:rPr>
              <a:t>T − G</a:t>
            </a:r>
            <a:r>
              <a:rPr lang="en-US" sz="2200" dirty="0">
                <a:ea typeface="ヒラギノ角ゴ Pro W3" pitchFamily="-84" charset="-128"/>
              </a:rPr>
              <a:t>)</a:t>
            </a:r>
          </a:p>
          <a:p>
            <a:pPr lvl="1"/>
            <a:r>
              <a:rPr lang="el-GR" sz="2200" dirty="0">
                <a:ea typeface="ヒラギノ角ゴ Pro W3" pitchFamily="-84" charset="-128"/>
              </a:rPr>
              <a:t>Δημόσια αποταμίευση</a:t>
            </a:r>
            <a:r>
              <a:rPr lang="en-US" sz="2200" dirty="0">
                <a:ea typeface="ヒラギノ角ゴ Pro W3" pitchFamily="-84" charset="-128"/>
              </a:rPr>
              <a:t> (</a:t>
            </a:r>
            <a:r>
              <a:rPr lang="en-US" sz="2200" i="1" dirty="0">
                <a:ea typeface="ヒラギノ角ゴ Pro W3" pitchFamily="-84" charset="-128"/>
              </a:rPr>
              <a:t>T − G</a:t>
            </a:r>
            <a:r>
              <a:rPr lang="en-US" sz="2200" dirty="0">
                <a:ea typeface="ヒラギノ角ゴ Pro W3" pitchFamily="-84" charset="-128"/>
              </a:rPr>
              <a:t>) is 0: </a:t>
            </a:r>
            <a:r>
              <a:rPr lang="en-US" sz="2200" i="1" dirty="0">
                <a:ea typeface="ヒラギノ角ゴ Pro W3" pitchFamily="-84" charset="-128"/>
              </a:rPr>
              <a:t>I = S </a:t>
            </a:r>
          </a:p>
          <a:p>
            <a:pPr lvl="1"/>
            <a:r>
              <a:rPr lang="el-GR" sz="2200" dirty="0">
                <a:ea typeface="ヒラギノ角ゴ Pro W3" pitchFamily="-84" charset="-128"/>
              </a:rPr>
              <a:t>Η ιδιωτική αποταμίευση είναι ανάλογη με το εισόδημα</a:t>
            </a:r>
            <a:r>
              <a:rPr lang="en-US" sz="2200" dirty="0">
                <a:ea typeface="ヒラギノ角ゴ Pro W3" pitchFamily="-84" charset="-128"/>
              </a:rPr>
              <a:t>: </a:t>
            </a:r>
            <a:r>
              <a:rPr lang="el-GR" sz="2200" dirty="0" smtClean="0">
                <a:ea typeface="ヒラギノ角ゴ Pro W3" pitchFamily="-84" charset="-128"/>
              </a:rPr>
              <a:t/>
            </a:r>
            <a:br>
              <a:rPr lang="el-GR" sz="2200" dirty="0" smtClean="0">
                <a:ea typeface="ヒラギノ角ゴ Pro W3" pitchFamily="-84" charset="-128"/>
              </a:rPr>
            </a:br>
            <a:r>
              <a:rPr lang="en-US" sz="2200" i="1" dirty="0" smtClean="0">
                <a:ea typeface="ヒラギノ角ゴ Pro W3" pitchFamily="-84" charset="-128"/>
              </a:rPr>
              <a:t>S </a:t>
            </a:r>
            <a:r>
              <a:rPr lang="en-US" sz="2200" i="1" dirty="0">
                <a:ea typeface="ヒラギノ角ゴ Pro W3" pitchFamily="-84" charset="-128"/>
              </a:rPr>
              <a:t>= </a:t>
            </a:r>
            <a:r>
              <a:rPr lang="en-US" sz="2200" i="1" dirty="0" err="1">
                <a:ea typeface="ヒラギノ角ゴ Pro W3" pitchFamily="-84" charset="-128"/>
              </a:rPr>
              <a:t>sY</a:t>
            </a:r>
            <a:endParaRPr lang="en-US" sz="2200" i="1" dirty="0">
              <a:ea typeface="ヒラギノ角ゴ Pro W3" pitchFamily="-84" charset="-128"/>
            </a:endParaRPr>
          </a:p>
          <a:p>
            <a:pPr>
              <a:spcBef>
                <a:spcPts val="600"/>
              </a:spcBef>
            </a:pPr>
            <a:r>
              <a:rPr lang="el-GR" sz="2200" dirty="0" smtClean="0">
                <a:ea typeface="ヒラギノ角ゴ Pro W3" pitchFamily="-84" charset="-128"/>
              </a:rPr>
              <a:t>Άρα, </a:t>
            </a:r>
            <a:r>
              <a:rPr lang="el-GR" sz="2200" dirty="0">
                <a:ea typeface="ヒラギノ角ゴ Pro W3" pitchFamily="-84" charset="-128"/>
              </a:rPr>
              <a:t>η σχέση μεταξύ προϊόντος και επένδυσης</a:t>
            </a:r>
            <a:r>
              <a:rPr lang="en-US" sz="2200" dirty="0">
                <a:ea typeface="ヒラギノ角ゴ Pro W3" pitchFamily="-84" charset="-128"/>
              </a:rPr>
              <a:t>:</a:t>
            </a:r>
          </a:p>
        </p:txBody>
      </p:sp>
      <mc:AlternateContent xmlns:mc="http://schemas.openxmlformats.org/markup-compatibility/2006">
        <mc:Choice xmlns="" xmlns:a14="http://schemas.microsoft.com/office/drawing/2010/main" Requires="a14">
          <p:sp>
            <p:nvSpPr>
              <p:cNvPr id="13" name="Object 12"/>
              <p:cNvSpPr txBox="1"/>
              <p:nvPr/>
            </p:nvSpPr>
            <p:spPr>
              <a:xfrm>
                <a:off x="4067175" y="3768060"/>
                <a:ext cx="990600" cy="429260"/>
              </a:xfrm>
              <a:prstGeom prst="rect">
                <a:avLst/>
              </a:prstGeom>
            </p:spPr>
            <p:txBody>
              <a:bodyPr>
                <a:normAutofit/>
              </a:bodyPr>
              <a:lstStyle/>
              <a:p>
                <a:pPr/>
                <a14:m>
                  <m:oMathPara xmlns:m="http://schemas.openxmlformats.org/officeDocument/2006/math">
                    <m:oMathParaPr>
                      <m:jc m:val="left"/>
                    </m:oMathParaPr>
                    <m:oMath xmlns:m="http://schemas.openxmlformats.org/officeDocument/2006/math">
                      <m:sSub>
                        <m:sSubPr>
                          <m:ctrlPr>
                            <a:rPr lang="en-US" i="1">
                              <a:solidFill>
                                <a:srgbClr val="000000"/>
                              </a:solidFill>
                              <a:latin typeface="Cambria Math" panose="02040503050406030204" pitchFamily="18" charset="0"/>
                            </a:rPr>
                          </m:ctrlPr>
                        </m:sSubPr>
                        <m:e>
                          <m:r>
                            <m:rPr>
                              <m:sty m:val="p"/>
                            </m:rPr>
                            <a:rPr lang="en-US" i="1">
                              <a:solidFill>
                                <a:srgbClr val="000000"/>
                              </a:solidFill>
                              <a:latin typeface="Cambria Math" panose="02040503050406030204" pitchFamily="18" charset="0"/>
                            </a:rPr>
                            <m:t>I</m:t>
                          </m:r>
                        </m:e>
                        <m:sub>
                          <m:r>
                            <m:rPr>
                              <m:sty m:val="p"/>
                            </m:rPr>
                            <a:rPr lang="en-US" i="1">
                              <a:solidFill>
                                <a:srgbClr val="000000"/>
                              </a:solidFill>
                              <a:latin typeface="Cambria Math" panose="02040503050406030204" pitchFamily="18" charset="0"/>
                            </a:rPr>
                            <m:t>t</m:t>
                          </m:r>
                        </m:sub>
                      </m:sSub>
                      <m:r>
                        <a:rPr lang="en-US" i="1">
                          <a:solidFill>
                            <a:srgbClr val="000000"/>
                          </a:solidFill>
                          <a:latin typeface="Cambria Math" panose="02040503050406030204" pitchFamily="18" charset="0"/>
                        </a:rPr>
                        <m:t>=</m:t>
                      </m:r>
                      <m:r>
                        <m:rPr>
                          <m:sty m:val="p"/>
                        </m:rPr>
                        <a:rPr lang="en-US" i="1">
                          <a:solidFill>
                            <a:srgbClr val="000000"/>
                          </a:solidFill>
                          <a:latin typeface="Cambria Math" panose="02040503050406030204" pitchFamily="18" charset="0"/>
                        </a:rPr>
                        <m:t>s</m:t>
                      </m:r>
                      <m:sSub>
                        <m:sSubPr>
                          <m:ctrlPr>
                            <a:rPr lang="en-US" i="1">
                              <a:solidFill>
                                <a:srgbClr val="000000"/>
                              </a:solidFill>
                              <a:latin typeface="Cambria Math" panose="02040503050406030204" pitchFamily="18" charset="0"/>
                            </a:rPr>
                          </m:ctrlPr>
                        </m:sSubPr>
                        <m:e>
                          <m:r>
                            <m:rPr>
                              <m:sty m:val="p"/>
                            </m:rPr>
                            <a:rPr lang="en-US" i="1">
                              <a:solidFill>
                                <a:srgbClr val="000000"/>
                              </a:solidFill>
                              <a:latin typeface="Cambria Math" panose="02040503050406030204" pitchFamily="18" charset="0"/>
                            </a:rPr>
                            <m:t>Y</m:t>
                          </m:r>
                        </m:e>
                        <m:sub>
                          <m:r>
                            <m:rPr>
                              <m:sty m:val="p"/>
                            </m:rPr>
                            <a:rPr lang="en-US" i="1">
                              <a:solidFill>
                                <a:srgbClr val="000000"/>
                              </a:solidFill>
                              <a:latin typeface="Cambria Math" panose="02040503050406030204" pitchFamily="18" charset="0"/>
                            </a:rPr>
                            <m:t>t</m:t>
                          </m:r>
                        </m:sub>
                      </m:sSub>
                    </m:oMath>
                  </m:oMathPara>
                </a14:m>
                <a:endParaRPr lang="en-US" dirty="0"/>
              </a:p>
            </p:txBody>
          </p:sp>
        </mc:Choice>
        <mc:Fallback>
          <p:sp>
            <p:nvSpPr>
              <p:cNvPr id="13" name="Object 12"/>
              <p:cNvSpPr txBox="1">
                <a:spLocks noRot="1" noChangeAspect="1" noMove="1" noResize="1" noEditPoints="1" noAdjustHandles="1" noChangeArrowheads="1" noChangeShapeType="1" noTextEdit="1"/>
              </p:cNvSpPr>
              <p:nvPr/>
            </p:nvSpPr>
            <p:spPr>
              <a:xfrm>
                <a:off x="4067175" y="3768060"/>
                <a:ext cx="990600" cy="429260"/>
              </a:xfrm>
              <a:prstGeom prst="rect">
                <a:avLst/>
              </a:prstGeom>
              <a:blipFill>
                <a:blip r:embed="rId3" cstate="print"/>
                <a:stretch>
                  <a:fillRect/>
                </a:stretch>
              </a:blipFill>
            </p:spPr>
            <p:txBody>
              <a:bodyPr/>
              <a:lstStyle/>
              <a:p>
                <a:r>
                  <a:rPr lang="en-US">
                    <a:noFill/>
                  </a:rPr>
                  <a:t> </a:t>
                </a:r>
              </a:p>
            </p:txBody>
          </p:sp>
        </mc:Fallback>
      </mc:AlternateContent>
      <p:sp>
        <p:nvSpPr>
          <p:cNvPr id="7" name="Content Placeholder 6"/>
          <p:cNvSpPr>
            <a:spLocks noGrp="1"/>
          </p:cNvSpPr>
          <p:nvPr>
            <p:ph sz="quarter" idx="14"/>
          </p:nvPr>
        </p:nvSpPr>
        <p:spPr>
          <a:xfrm>
            <a:off x="457200" y="4339560"/>
            <a:ext cx="8229600" cy="1451640"/>
          </a:xfrm>
        </p:spPr>
        <p:txBody>
          <a:bodyPr>
            <a:noAutofit/>
          </a:bodyPr>
          <a:lstStyle/>
          <a:p>
            <a:pPr>
              <a:spcBef>
                <a:spcPts val="600"/>
              </a:spcBef>
            </a:pPr>
            <a:r>
              <a:rPr lang="el-GR" sz="2200" dirty="0">
                <a:ea typeface="ヒラギノ角ゴ Pro W3" pitchFamily="-84" charset="-128"/>
              </a:rPr>
              <a:t>Η επένδυση είναι ανάλογη της παραγωγής</a:t>
            </a:r>
            <a:r>
              <a:rPr lang="el-GR" sz="2200" dirty="0" smtClean="0">
                <a:ea typeface="ヒラギノ角ゴ Pro W3" pitchFamily="-84" charset="-128"/>
              </a:rPr>
              <a:t>. Όσο </a:t>
            </a:r>
            <a:r>
              <a:rPr lang="el-GR" sz="2200" dirty="0">
                <a:ea typeface="ヒラギノ角ゴ Pro W3" pitchFamily="-84" charset="-128"/>
              </a:rPr>
              <a:t>υψηλότερη (χαμηλότερη) είναι η παραγωγή, τόσο μεγαλύτερη (χαμηλότερη) είναι η αποταμίευση και επομένως τόσο υψηλότερη (χαμηλότερη) είναι η επένδυση.</a:t>
            </a:r>
            <a:endParaRPr lang="en-US" sz="2200" dirty="0">
              <a:ea typeface="ヒラギノ角ゴ Pro W3" pitchFamily="-84" charset="-128"/>
            </a:endParaRPr>
          </a:p>
        </p:txBody>
      </p:sp>
    </p:spTree>
    <p:extLst>
      <p:ext uri="{BB962C8B-B14F-4D97-AF65-F5344CB8AC3E}">
        <p14:creationId xmlns="" xmlns:p14="http://schemas.microsoft.com/office/powerpoint/2010/main" val="18476444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
            <a:ext cx="8229600" cy="838200"/>
          </a:xfrm>
        </p:spPr>
        <p:txBody>
          <a:bodyPr wrap="square">
            <a:noAutofit/>
          </a:bodyPr>
          <a:lstStyle/>
          <a:p>
            <a:r>
              <a:rPr lang="en-IN" sz="2800" dirty="0">
                <a:latin typeface="+mj-lt"/>
              </a:rPr>
              <a:t>11.1 </a:t>
            </a:r>
            <a:r>
              <a:rPr lang="el-GR" sz="2800" dirty="0">
                <a:latin typeface="+mj-lt"/>
              </a:rPr>
              <a:t>Αλληλεπιδράσεις μεταξύ προϊόντος και κεφαλαίου</a:t>
            </a:r>
            <a:r>
              <a:rPr lang="en-IN" sz="2800" dirty="0">
                <a:latin typeface="+mj-lt"/>
              </a:rPr>
              <a:t>  (5 </a:t>
            </a:r>
            <a:r>
              <a:rPr lang="el-GR" sz="2800" dirty="0">
                <a:latin typeface="+mj-lt"/>
              </a:rPr>
              <a:t>από</a:t>
            </a:r>
            <a:r>
              <a:rPr lang="en-IN" sz="2800" dirty="0">
                <a:latin typeface="+mj-lt"/>
              </a:rPr>
              <a:t> 5)</a:t>
            </a:r>
            <a:endParaRPr lang="en-US" sz="2800" dirty="0">
              <a:latin typeface="+mj-lt"/>
            </a:endParaRPr>
          </a:p>
        </p:txBody>
      </p:sp>
      <p:sp>
        <p:nvSpPr>
          <p:cNvPr id="3" name="Content Placeholder 2"/>
          <p:cNvSpPr>
            <a:spLocks noGrp="1"/>
          </p:cNvSpPr>
          <p:nvPr>
            <p:ph idx="1"/>
          </p:nvPr>
        </p:nvSpPr>
        <p:spPr>
          <a:xfrm>
            <a:off x="457200" y="1371600"/>
            <a:ext cx="8229600" cy="369332"/>
          </a:xfrm>
        </p:spPr>
        <p:txBody>
          <a:bodyPr wrap="square">
            <a:noAutofit/>
          </a:bodyPr>
          <a:lstStyle/>
          <a:p>
            <a:r>
              <a:rPr lang="el-GR" sz="2200" dirty="0">
                <a:ea typeface="ヒラギノ角ゴ Pro W3" pitchFamily="-84" charset="-128"/>
              </a:rPr>
              <a:t>Η εξέλιξη του αποθέματος κεφαλαίου είναι</a:t>
            </a:r>
            <a:r>
              <a:rPr lang="en-US" sz="2200" dirty="0">
                <a:ea typeface="ヒラギノ角ゴ Pro W3" pitchFamily="-84" charset="-128"/>
              </a:rPr>
              <a:t>:</a:t>
            </a:r>
          </a:p>
        </p:txBody>
      </p:sp>
      <mc:AlternateContent xmlns:mc="http://schemas.openxmlformats.org/markup-compatibility/2006">
        <mc:Choice xmlns="" xmlns:a14="http://schemas.microsoft.com/office/drawing/2010/main" Requires="a14">
          <p:sp>
            <p:nvSpPr>
              <p:cNvPr id="9" name="Object 8"/>
              <p:cNvSpPr txBox="1"/>
              <p:nvPr/>
            </p:nvSpPr>
            <p:spPr bwMode="auto">
              <a:xfrm>
                <a:off x="3389313" y="1905000"/>
                <a:ext cx="2366962" cy="420688"/>
              </a:xfrm>
              <a:prstGeom prst="rect">
                <a:avLst/>
              </a:prstGeom>
              <a:noFill/>
              <a:ln>
                <a:noFill/>
              </a:ln>
            </p:spPr>
            <p:txBody>
              <a:bodyPr>
                <a:normAutofit/>
              </a:bodyPr>
              <a:lstStyle/>
              <a:p>
                <a:pPr/>
                <a14:m>
                  <m:oMathPara xmlns:m="http://schemas.openxmlformats.org/officeDocument/2006/math">
                    <m:oMathParaPr>
                      <m:jc m:val="left"/>
                    </m:oMathParaPr>
                    <m:oMath xmlns:m="http://schemas.openxmlformats.org/officeDocument/2006/math">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𝐾</m:t>
                          </m:r>
                        </m:e>
                        <m:sub>
                          <m:r>
                            <a:rPr lang="en-US" i="1">
                              <a:solidFill>
                                <a:srgbClr val="000000"/>
                              </a:solidFill>
                              <a:latin typeface="Cambria Math" panose="02040503050406030204" pitchFamily="18" charset="0"/>
                            </a:rPr>
                            <m:t>𝑡</m:t>
                          </m:r>
                          <m:r>
                            <a:rPr lang="en-US" i="1">
                              <a:solidFill>
                                <a:srgbClr val="000000"/>
                              </a:solidFill>
                              <a:latin typeface="Cambria Math" panose="02040503050406030204" pitchFamily="18" charset="0"/>
                            </a:rPr>
                            <m:t>+1</m:t>
                          </m:r>
                        </m:sub>
                      </m:sSub>
                      <m:r>
                        <a:rPr lang="en-US" i="1">
                          <a:solidFill>
                            <a:srgbClr val="000000"/>
                          </a:solidFill>
                          <a:latin typeface="Cambria Math" panose="02040503050406030204" pitchFamily="18" charset="0"/>
                        </a:rPr>
                        <m:t>=(1−</m:t>
                      </m:r>
                      <m:r>
                        <a:rPr lang="en-US" i="1">
                          <a:solidFill>
                            <a:srgbClr val="000000"/>
                          </a:solidFill>
                          <a:latin typeface="Cambria Math" panose="02040503050406030204" pitchFamily="18" charset="0"/>
                        </a:rPr>
                        <m:t>𝛿</m:t>
                      </m:r>
                      <m:r>
                        <a:rPr lang="en-US" i="1">
                          <a:solidFill>
                            <a:srgbClr val="000000"/>
                          </a:solidFill>
                          <a:latin typeface="Cambria Math" panose="02040503050406030204" pitchFamily="18" charset="0"/>
                        </a:rPr>
                        <m:t>)</m:t>
                      </m:r>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𝐾</m:t>
                          </m:r>
                        </m:e>
                        <m:sub>
                          <m:r>
                            <a:rPr lang="en-US" i="1">
                              <a:solidFill>
                                <a:srgbClr val="000000"/>
                              </a:solidFill>
                              <a:latin typeface="Cambria Math" panose="02040503050406030204" pitchFamily="18" charset="0"/>
                            </a:rPr>
                            <m:t>𝑡</m:t>
                          </m:r>
                        </m:sub>
                      </m:sSub>
                      <m:r>
                        <a:rPr lang="en-US" i="1">
                          <a:solidFill>
                            <a:srgbClr val="000000"/>
                          </a:solidFill>
                          <a:latin typeface="Cambria Math" panose="02040503050406030204" pitchFamily="18" charset="0"/>
                        </a:rPr>
                        <m:t>+</m:t>
                      </m:r>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𝐼</m:t>
                          </m:r>
                        </m:e>
                        <m:sub>
                          <m:r>
                            <a:rPr lang="en-US" i="1">
                              <a:solidFill>
                                <a:srgbClr val="000000"/>
                              </a:solidFill>
                              <a:latin typeface="Cambria Math" panose="02040503050406030204" pitchFamily="18" charset="0"/>
                            </a:rPr>
                            <m:t>𝑡</m:t>
                          </m:r>
                        </m:sub>
                      </m:sSub>
                    </m:oMath>
                  </m:oMathPara>
                </a14:m>
                <a:endParaRPr lang="en-US" dirty="0"/>
              </a:p>
            </p:txBody>
          </p:sp>
        </mc:Choice>
        <mc:Fallback>
          <p:sp>
            <p:nvSpPr>
              <p:cNvPr id="9" name="Object 8"/>
              <p:cNvSpPr txBox="1">
                <a:spLocks noRot="1" noChangeAspect="1" noMove="1" noResize="1" noEditPoints="1" noAdjustHandles="1" noChangeArrowheads="1" noChangeShapeType="1" noTextEdit="1"/>
              </p:cNvSpPr>
              <p:nvPr/>
            </p:nvSpPr>
            <p:spPr bwMode="auto">
              <a:xfrm>
                <a:off x="3389313" y="1905000"/>
                <a:ext cx="2366962" cy="420688"/>
              </a:xfrm>
              <a:prstGeom prst="rect">
                <a:avLst/>
              </a:prstGeom>
              <a:blipFill>
                <a:blip r:embed="rId3" cstate="print"/>
                <a:stretch>
                  <a:fillRect/>
                </a:stretch>
              </a:blipFill>
              <a:ln>
                <a:noFill/>
              </a:ln>
            </p:spPr>
            <p:txBody>
              <a:bodyPr/>
              <a:lstStyle/>
              <a:p>
                <a:r>
                  <a:rPr lang="en-US">
                    <a:noFill/>
                  </a:rPr>
                  <a:t> </a:t>
                </a:r>
              </a:p>
            </p:txBody>
          </p:sp>
        </mc:Fallback>
      </mc:AlternateContent>
      <p:sp>
        <p:nvSpPr>
          <p:cNvPr id="4" name="Content Placeholder 3"/>
          <p:cNvSpPr>
            <a:spLocks noGrp="1"/>
          </p:cNvSpPr>
          <p:nvPr>
            <p:ph idx="13"/>
          </p:nvPr>
        </p:nvSpPr>
        <p:spPr>
          <a:xfrm>
            <a:off x="457200" y="2490311"/>
            <a:ext cx="8229599" cy="738664"/>
          </a:xfrm>
        </p:spPr>
        <p:txBody>
          <a:bodyPr>
            <a:noAutofit/>
          </a:bodyPr>
          <a:lstStyle/>
          <a:p>
            <a:r>
              <a:rPr lang="el-GR" sz="2200" dirty="0">
                <a:ea typeface="ヒラギノ角ゴ Pro W3" pitchFamily="-84" charset="-128"/>
              </a:rPr>
              <a:t>Αντικαταστήστε την επένδυση με την παραπάνω έκφραση και διαιρέστε και τις δύο πλευρές με N:</a:t>
            </a:r>
            <a:endParaRPr lang="en-US" sz="2200" dirty="0">
              <a:ea typeface="ヒラギノ角ゴ Pro W3" pitchFamily="-84" charset="-128"/>
            </a:endParaRPr>
          </a:p>
        </p:txBody>
      </p:sp>
      <mc:AlternateContent xmlns:mc="http://schemas.openxmlformats.org/markup-compatibility/2006">
        <mc:Choice xmlns="" xmlns:a14="http://schemas.microsoft.com/office/drawing/2010/main" Requires="a14">
          <p:sp>
            <p:nvSpPr>
              <p:cNvPr id="6" name="Object 5"/>
              <p:cNvSpPr txBox="1"/>
              <p:nvPr/>
            </p:nvSpPr>
            <p:spPr>
              <a:xfrm>
                <a:off x="2514601" y="3462865"/>
                <a:ext cx="3241674" cy="723900"/>
              </a:xfrm>
              <a:prstGeom prst="rect">
                <a:avLst/>
              </a:prstGeom>
            </p:spPr>
            <p:txBody>
              <a:bodyPr>
                <a:normAutofit/>
              </a:bodyPr>
              <a:lstStyle/>
              <a:p>
                <a:pPr/>
                <a14:m>
                  <m:oMathPara xmlns:m="http://schemas.openxmlformats.org/officeDocument/2006/math">
                    <m:oMathParaPr>
                      <m:jc m:val="left"/>
                    </m:oMathParaPr>
                    <m:oMath xmlns:m="http://schemas.openxmlformats.org/officeDocument/2006/math">
                      <m:f>
                        <m:fPr>
                          <m:ctrlPr>
                            <a:rPr lang="en-US" i="1">
                              <a:solidFill>
                                <a:srgbClr val="000000"/>
                              </a:solidFill>
                              <a:latin typeface="Cambria Math" panose="02040503050406030204" pitchFamily="18" charset="0"/>
                            </a:rPr>
                          </m:ctrlPr>
                        </m:fPr>
                        <m:num>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𝐾</m:t>
                              </m:r>
                            </m:e>
                            <m:sub>
                              <m:r>
                                <a:rPr lang="en-US" i="1">
                                  <a:solidFill>
                                    <a:srgbClr val="000000"/>
                                  </a:solidFill>
                                  <a:latin typeface="Cambria Math" panose="02040503050406030204" pitchFamily="18" charset="0"/>
                                </a:rPr>
                                <m:t>𝑡</m:t>
                              </m:r>
                              <m:r>
                                <a:rPr lang="en-US" i="1">
                                  <a:solidFill>
                                    <a:srgbClr val="000000"/>
                                  </a:solidFill>
                                  <a:latin typeface="Cambria Math" panose="02040503050406030204" pitchFamily="18" charset="0"/>
                                </a:rPr>
                                <m:t>+1</m:t>
                              </m:r>
                            </m:sub>
                          </m:sSub>
                        </m:num>
                        <m:den>
                          <m:r>
                            <a:rPr lang="en-US" i="1">
                              <a:solidFill>
                                <a:srgbClr val="000000"/>
                              </a:solidFill>
                              <a:latin typeface="Cambria Math" panose="02040503050406030204" pitchFamily="18" charset="0"/>
                            </a:rPr>
                            <m:t>𝑁</m:t>
                          </m:r>
                        </m:den>
                      </m:f>
                      <m:r>
                        <a:rPr lang="en-US" i="1">
                          <a:solidFill>
                            <a:srgbClr val="000000"/>
                          </a:solidFill>
                          <a:latin typeface="Cambria Math" panose="02040503050406030204" pitchFamily="18" charset="0"/>
                        </a:rPr>
                        <m:t>=(1−</m:t>
                      </m:r>
                      <m:r>
                        <a:rPr lang="en-US" i="1">
                          <a:solidFill>
                            <a:srgbClr val="000000"/>
                          </a:solidFill>
                          <a:latin typeface="Cambria Math" panose="02040503050406030204" pitchFamily="18" charset="0"/>
                        </a:rPr>
                        <m:t>𝛿</m:t>
                      </m:r>
                      <m:r>
                        <a:rPr lang="en-US" i="1">
                          <a:solidFill>
                            <a:srgbClr val="000000"/>
                          </a:solidFill>
                          <a:latin typeface="Cambria Math" panose="02040503050406030204" pitchFamily="18" charset="0"/>
                        </a:rPr>
                        <m:t>)</m:t>
                      </m:r>
                      <m:f>
                        <m:fPr>
                          <m:ctrlPr>
                            <a:rPr lang="en-US" i="1">
                              <a:solidFill>
                                <a:srgbClr val="000000"/>
                              </a:solidFill>
                              <a:latin typeface="Cambria Math" panose="02040503050406030204" pitchFamily="18" charset="0"/>
                            </a:rPr>
                          </m:ctrlPr>
                        </m:fPr>
                        <m:num>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𝐾</m:t>
                              </m:r>
                            </m:e>
                            <m:sub>
                              <m:r>
                                <a:rPr lang="en-US" i="1">
                                  <a:solidFill>
                                    <a:srgbClr val="000000"/>
                                  </a:solidFill>
                                  <a:latin typeface="Cambria Math" panose="02040503050406030204" pitchFamily="18" charset="0"/>
                                </a:rPr>
                                <m:t>𝑡</m:t>
                              </m:r>
                            </m:sub>
                          </m:sSub>
                        </m:num>
                        <m:den>
                          <m:r>
                            <a:rPr lang="en-US" i="1">
                              <a:solidFill>
                                <a:srgbClr val="000000"/>
                              </a:solidFill>
                              <a:latin typeface="Cambria Math" panose="02040503050406030204" pitchFamily="18" charset="0"/>
                            </a:rPr>
                            <m:t>𝑁</m:t>
                          </m:r>
                        </m:den>
                      </m:f>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𝑠</m:t>
                      </m:r>
                      <m:f>
                        <m:fPr>
                          <m:ctrlPr>
                            <a:rPr lang="en-US" i="1">
                              <a:solidFill>
                                <a:srgbClr val="000000"/>
                              </a:solidFill>
                              <a:latin typeface="Cambria Math" panose="02040503050406030204" pitchFamily="18" charset="0"/>
                            </a:rPr>
                          </m:ctrlPr>
                        </m:fPr>
                        <m:num>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𝑌</m:t>
                              </m:r>
                            </m:e>
                            <m:sub>
                              <m:r>
                                <a:rPr lang="en-US" i="1">
                                  <a:solidFill>
                                    <a:srgbClr val="000000"/>
                                  </a:solidFill>
                                  <a:latin typeface="Cambria Math" panose="02040503050406030204" pitchFamily="18" charset="0"/>
                                </a:rPr>
                                <m:t>𝑡</m:t>
                              </m:r>
                            </m:sub>
                          </m:sSub>
                        </m:num>
                        <m:den>
                          <m:r>
                            <a:rPr lang="en-US" i="1">
                              <a:solidFill>
                                <a:srgbClr val="000000"/>
                              </a:solidFill>
                              <a:latin typeface="Cambria Math" panose="02040503050406030204" pitchFamily="18" charset="0"/>
                            </a:rPr>
                            <m:t>𝑁</m:t>
                          </m:r>
                        </m:den>
                      </m:f>
                    </m:oMath>
                  </m:oMathPara>
                </a14:m>
                <a:endParaRPr lang="en-US" dirty="0"/>
              </a:p>
            </p:txBody>
          </p:sp>
        </mc:Choice>
        <mc:Fallback>
          <p:sp>
            <p:nvSpPr>
              <p:cNvPr id="6" name="Object 5"/>
              <p:cNvSpPr txBox="1">
                <a:spLocks noRot="1" noChangeAspect="1" noMove="1" noResize="1" noEditPoints="1" noAdjustHandles="1" noChangeArrowheads="1" noChangeShapeType="1" noTextEdit="1"/>
              </p:cNvSpPr>
              <p:nvPr/>
            </p:nvSpPr>
            <p:spPr>
              <a:xfrm>
                <a:off x="2514601" y="3462865"/>
                <a:ext cx="3241674" cy="723900"/>
              </a:xfrm>
              <a:prstGeom prst="rect">
                <a:avLst/>
              </a:prstGeom>
              <a:blipFill>
                <a:blip r:embed="rId4" cstate="print"/>
                <a:stretch>
                  <a:fillRect/>
                </a:stretch>
              </a:blipFill>
            </p:spPr>
            <p:txBody>
              <a:bodyPr/>
              <a:lstStyle/>
              <a:p>
                <a:r>
                  <a:rPr lang="en-US">
                    <a:noFill/>
                  </a:rPr>
                  <a:t> </a:t>
                </a:r>
              </a:p>
            </p:txBody>
          </p:sp>
        </mc:Fallback>
      </mc:AlternateContent>
      <p:sp>
        <p:nvSpPr>
          <p:cNvPr id="7" name="Content Placeholder 6"/>
          <p:cNvSpPr>
            <a:spLocks noGrp="1"/>
          </p:cNvSpPr>
          <p:nvPr>
            <p:ph sz="quarter" idx="14"/>
          </p:nvPr>
        </p:nvSpPr>
        <p:spPr>
          <a:xfrm>
            <a:off x="457200" y="4260876"/>
            <a:ext cx="8229600" cy="369332"/>
          </a:xfrm>
        </p:spPr>
        <p:txBody>
          <a:bodyPr>
            <a:noAutofit/>
          </a:bodyPr>
          <a:lstStyle/>
          <a:p>
            <a:pPr marL="0" indent="266700">
              <a:buNone/>
            </a:pPr>
            <a:r>
              <a:rPr lang="el-GR" sz="2200" dirty="0">
                <a:ea typeface="ヒラギノ角ゴ Pro W3" pitchFamily="-84" charset="-128"/>
              </a:rPr>
              <a:t>ή</a:t>
            </a:r>
            <a:endParaRPr lang="en-US" sz="2200" dirty="0">
              <a:ea typeface="ヒラギノ角ゴ Pro W3" pitchFamily="-84" charset="-128"/>
            </a:endParaRPr>
          </a:p>
        </p:txBody>
      </p:sp>
      <mc:AlternateContent xmlns:mc="http://schemas.openxmlformats.org/markup-compatibility/2006">
        <mc:Choice xmlns="" xmlns:a14="http://schemas.microsoft.com/office/drawing/2010/main" Requires="a14">
          <p:sp>
            <p:nvSpPr>
              <p:cNvPr id="10" name="Object 9"/>
              <p:cNvSpPr txBox="1"/>
              <p:nvPr/>
            </p:nvSpPr>
            <p:spPr bwMode="auto">
              <a:xfrm>
                <a:off x="2514600" y="4741334"/>
                <a:ext cx="4989513" cy="723900"/>
              </a:xfrm>
              <a:prstGeom prst="rect">
                <a:avLst/>
              </a:prstGeom>
              <a:noFill/>
              <a:ln>
                <a:noFill/>
              </a:ln>
            </p:spPr>
            <p:txBody>
              <a:bodyPr>
                <a:normAutofit/>
              </a:bodyPr>
              <a:lstStyle/>
              <a:p>
                <a:pPr/>
                <a14:m>
                  <m:oMathPara xmlns:m="http://schemas.openxmlformats.org/officeDocument/2006/math">
                    <m:oMathParaPr>
                      <m:jc m:val="left"/>
                    </m:oMathParaPr>
                    <m:oMath xmlns:m="http://schemas.openxmlformats.org/officeDocument/2006/math">
                      <m:f>
                        <m:fPr>
                          <m:ctrlPr>
                            <a:rPr lang="en-US" i="1" smtClean="0">
                              <a:solidFill>
                                <a:srgbClr val="000000"/>
                              </a:solidFill>
                              <a:latin typeface="Cambria Math" panose="02040503050406030204" pitchFamily="18" charset="0"/>
                            </a:rPr>
                          </m:ctrlPr>
                        </m:fPr>
                        <m:num>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𝐾</m:t>
                              </m:r>
                            </m:e>
                            <m:sub>
                              <m:r>
                                <a:rPr lang="en-US" i="1">
                                  <a:solidFill>
                                    <a:srgbClr val="000000"/>
                                  </a:solidFill>
                                  <a:latin typeface="Cambria Math" panose="02040503050406030204" pitchFamily="18" charset="0"/>
                                </a:rPr>
                                <m:t>𝑡</m:t>
                              </m:r>
                              <m:r>
                                <a:rPr lang="en-US" i="1">
                                  <a:solidFill>
                                    <a:srgbClr val="000000"/>
                                  </a:solidFill>
                                  <a:latin typeface="Cambria Math" panose="02040503050406030204" pitchFamily="18" charset="0"/>
                                </a:rPr>
                                <m:t>+1</m:t>
                              </m:r>
                            </m:sub>
                          </m:sSub>
                        </m:num>
                        <m:den>
                          <m:r>
                            <a:rPr lang="en-US" i="1">
                              <a:solidFill>
                                <a:srgbClr val="000000"/>
                              </a:solidFill>
                              <a:latin typeface="Cambria Math" panose="02040503050406030204" pitchFamily="18" charset="0"/>
                            </a:rPr>
                            <m:t>𝑁</m:t>
                          </m:r>
                        </m:den>
                      </m:f>
                      <m:r>
                        <a:rPr lang="en-US" i="1">
                          <a:solidFill>
                            <a:srgbClr val="000000"/>
                          </a:solidFill>
                          <a:latin typeface="Cambria Math" panose="02040503050406030204" pitchFamily="18" charset="0"/>
                        </a:rPr>
                        <m:t>−</m:t>
                      </m:r>
                      <m:f>
                        <m:fPr>
                          <m:ctrlPr>
                            <a:rPr lang="en-US" i="1">
                              <a:solidFill>
                                <a:srgbClr val="000000"/>
                              </a:solidFill>
                              <a:latin typeface="Cambria Math" panose="02040503050406030204" pitchFamily="18" charset="0"/>
                            </a:rPr>
                          </m:ctrlPr>
                        </m:fPr>
                        <m:num>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𝐾</m:t>
                              </m:r>
                            </m:e>
                            <m:sub>
                              <m:r>
                                <a:rPr lang="en-US" i="1">
                                  <a:solidFill>
                                    <a:srgbClr val="000000"/>
                                  </a:solidFill>
                                  <a:latin typeface="Cambria Math" panose="02040503050406030204" pitchFamily="18" charset="0"/>
                                </a:rPr>
                                <m:t>𝑡</m:t>
                              </m:r>
                            </m:sub>
                          </m:sSub>
                        </m:num>
                        <m:den>
                          <m:r>
                            <a:rPr lang="en-US" i="1">
                              <a:solidFill>
                                <a:srgbClr val="000000"/>
                              </a:solidFill>
                              <a:latin typeface="Cambria Math" panose="02040503050406030204" pitchFamily="18" charset="0"/>
                            </a:rPr>
                            <m:t>𝑁</m:t>
                          </m:r>
                        </m:den>
                      </m:f>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𝑠</m:t>
                      </m:r>
                      <m:f>
                        <m:fPr>
                          <m:ctrlPr>
                            <a:rPr lang="en-US" i="1">
                              <a:solidFill>
                                <a:srgbClr val="000000"/>
                              </a:solidFill>
                              <a:latin typeface="Cambria Math" panose="02040503050406030204" pitchFamily="18" charset="0"/>
                            </a:rPr>
                          </m:ctrlPr>
                        </m:fPr>
                        <m:num>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𝑌</m:t>
                              </m:r>
                            </m:e>
                            <m:sub>
                              <m:r>
                                <a:rPr lang="en-US" i="1">
                                  <a:solidFill>
                                    <a:srgbClr val="000000"/>
                                  </a:solidFill>
                                  <a:latin typeface="Cambria Math" panose="02040503050406030204" pitchFamily="18" charset="0"/>
                                </a:rPr>
                                <m:t>𝑡</m:t>
                              </m:r>
                            </m:sub>
                          </m:sSub>
                        </m:num>
                        <m:den>
                          <m:r>
                            <a:rPr lang="en-US" i="1">
                              <a:solidFill>
                                <a:srgbClr val="000000"/>
                              </a:solidFill>
                              <a:latin typeface="Cambria Math" panose="02040503050406030204" pitchFamily="18" charset="0"/>
                            </a:rPr>
                            <m:t>𝑁</m:t>
                          </m:r>
                        </m:den>
                      </m:f>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𝛿</m:t>
                      </m:r>
                      <m:f>
                        <m:fPr>
                          <m:ctrlPr>
                            <a:rPr lang="en-US" i="1">
                              <a:solidFill>
                                <a:srgbClr val="000000"/>
                              </a:solidFill>
                              <a:latin typeface="Cambria Math" panose="02040503050406030204" pitchFamily="18" charset="0"/>
                            </a:rPr>
                          </m:ctrlPr>
                        </m:fPr>
                        <m:num>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𝐾</m:t>
                              </m:r>
                            </m:e>
                            <m:sub>
                              <m:r>
                                <a:rPr lang="en-US" i="1">
                                  <a:solidFill>
                                    <a:srgbClr val="000000"/>
                                  </a:solidFill>
                                  <a:latin typeface="Cambria Math" panose="02040503050406030204" pitchFamily="18" charset="0"/>
                                </a:rPr>
                                <m:t>𝑡</m:t>
                              </m:r>
                            </m:sub>
                          </m:sSub>
                        </m:num>
                        <m:den>
                          <m:r>
                            <a:rPr lang="en-US" i="1">
                              <a:solidFill>
                                <a:srgbClr val="000000"/>
                              </a:solidFill>
                              <a:latin typeface="Cambria Math" panose="02040503050406030204" pitchFamily="18" charset="0"/>
                            </a:rPr>
                            <m:t>𝑁</m:t>
                          </m:r>
                        </m:den>
                      </m:f>
                      <m:r>
                        <a:rPr lang="en-US" i="1">
                          <a:solidFill>
                            <a:srgbClr val="000000"/>
                          </a:solidFill>
                          <a:latin typeface="Cambria Math" panose="02040503050406030204" pitchFamily="18" charset="0"/>
                        </a:rPr>
                        <m:t>		</m:t>
                      </m:r>
                      <m:r>
                        <a:rPr lang="en-US" b="0" i="1" smtClean="0">
                          <a:solidFill>
                            <a:srgbClr val="000000"/>
                          </a:solidFill>
                          <a:latin typeface="Cambria Math" panose="02040503050406030204" pitchFamily="18" charset="0"/>
                        </a:rPr>
                        <m:t>                                   </m:t>
                      </m:r>
                      <m:r>
                        <a:rPr lang="en-US" i="1">
                          <a:solidFill>
                            <a:srgbClr val="000000"/>
                          </a:solidFill>
                          <a:latin typeface="Cambria Math" panose="02040503050406030204" pitchFamily="18" charset="0"/>
                        </a:rPr>
                        <m:t>(11.2)</m:t>
                      </m:r>
                    </m:oMath>
                  </m:oMathPara>
                </a14:m>
                <a:endParaRPr lang="en-US" dirty="0"/>
              </a:p>
            </p:txBody>
          </p:sp>
        </mc:Choice>
        <mc:Fallback>
          <p:sp>
            <p:nvSpPr>
              <p:cNvPr id="10" name="Object 9"/>
              <p:cNvSpPr txBox="1">
                <a:spLocks noRot="1" noChangeAspect="1" noMove="1" noResize="1" noEditPoints="1" noAdjustHandles="1" noChangeArrowheads="1" noChangeShapeType="1" noTextEdit="1"/>
              </p:cNvSpPr>
              <p:nvPr/>
            </p:nvSpPr>
            <p:spPr bwMode="auto">
              <a:xfrm>
                <a:off x="2514600" y="4741334"/>
                <a:ext cx="4989513" cy="723900"/>
              </a:xfrm>
              <a:prstGeom prst="rect">
                <a:avLst/>
              </a:prstGeom>
              <a:blipFill>
                <a:blip r:embed="rId5" cstate="print"/>
                <a:stretch>
                  <a:fillRect/>
                </a:stretch>
              </a:blipFill>
              <a:ln>
                <a:noFill/>
              </a:ln>
            </p:spPr>
            <p:txBody>
              <a:bodyPr/>
              <a:lstStyle/>
              <a:p>
                <a:r>
                  <a:rPr lang="en-US">
                    <a:noFill/>
                  </a:rPr>
                  <a:t> </a:t>
                </a:r>
              </a:p>
            </p:txBody>
          </p:sp>
        </mc:Fallback>
      </mc:AlternateContent>
      <p:sp>
        <p:nvSpPr>
          <p:cNvPr id="8" name="Content Placeholder 7"/>
          <p:cNvSpPr>
            <a:spLocks noGrp="1"/>
          </p:cNvSpPr>
          <p:nvPr>
            <p:ph sz="quarter" idx="15"/>
          </p:nvPr>
        </p:nvSpPr>
        <p:spPr>
          <a:xfrm>
            <a:off x="457200" y="5566886"/>
            <a:ext cx="8229600" cy="738664"/>
          </a:xfrm>
        </p:spPr>
        <p:txBody>
          <a:bodyPr>
            <a:noAutofit/>
          </a:bodyPr>
          <a:lstStyle/>
          <a:p>
            <a:r>
              <a:rPr lang="el-GR" sz="2200" dirty="0">
                <a:ea typeface="ヒラギノ角ゴ Pro W3" pitchFamily="-84" charset="-128"/>
              </a:rPr>
              <a:t>Η μεταβολή του αποθέματος κεφαλαίου ανά εργαζόμενο ισούται με την αποταμίευση ανά εργαζόμενο μείον τις αποσβέσεις.</a:t>
            </a:r>
            <a:endParaRPr lang="en-US" sz="2200" dirty="0">
              <a:ea typeface="ヒラギノ角ゴ Pro W3" pitchFamily="-84" charset="-128"/>
            </a:endParaRPr>
          </a:p>
        </p:txBody>
      </p:sp>
    </p:spTree>
    <p:extLst>
      <p:ext uri="{BB962C8B-B14F-4D97-AF65-F5344CB8AC3E}">
        <p14:creationId xmlns="" xmlns:p14="http://schemas.microsoft.com/office/powerpoint/2010/main" val="31253615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47011"/>
          </a:xfrm>
        </p:spPr>
        <p:txBody>
          <a:bodyPr wrap="square">
            <a:noAutofit/>
          </a:bodyPr>
          <a:lstStyle/>
          <a:p>
            <a:r>
              <a:rPr lang="en-IN" sz="2800" dirty="0">
                <a:latin typeface="+mj-lt"/>
              </a:rPr>
              <a:t>11.2 </a:t>
            </a:r>
            <a:r>
              <a:rPr lang="el-GR" sz="2800" dirty="0">
                <a:latin typeface="+mj-lt"/>
              </a:rPr>
              <a:t>Οι επιπτώσεις εναλλακτικών ροπών αποταμίευσης</a:t>
            </a:r>
            <a:r>
              <a:rPr lang="en-IN" sz="2800" dirty="0">
                <a:latin typeface="+mj-lt"/>
              </a:rPr>
              <a:t> (1 </a:t>
            </a:r>
            <a:r>
              <a:rPr lang="el-GR" sz="2800" dirty="0">
                <a:latin typeface="+mj-lt"/>
              </a:rPr>
              <a:t>από</a:t>
            </a:r>
            <a:r>
              <a:rPr lang="en-IN" sz="2800" dirty="0">
                <a:latin typeface="+mj-lt"/>
              </a:rPr>
              <a:t> 10)</a:t>
            </a:r>
            <a:endParaRPr lang="en-US" sz="2800" dirty="0">
              <a:latin typeface="+mj-lt"/>
            </a:endParaRPr>
          </a:p>
        </p:txBody>
      </p:sp>
      <p:sp>
        <p:nvSpPr>
          <p:cNvPr id="3" name="Content Placeholder 2"/>
          <p:cNvSpPr>
            <a:spLocks noGrp="1"/>
          </p:cNvSpPr>
          <p:nvPr>
            <p:ph idx="1"/>
          </p:nvPr>
        </p:nvSpPr>
        <p:spPr>
          <a:xfrm>
            <a:off x="457200" y="1371600"/>
            <a:ext cx="8229600" cy="369332"/>
          </a:xfrm>
        </p:spPr>
        <p:txBody>
          <a:bodyPr wrap="square">
            <a:noAutofit/>
          </a:bodyPr>
          <a:lstStyle/>
          <a:p>
            <a:r>
              <a:rPr lang="el-GR" sz="2200" dirty="0">
                <a:ea typeface="ヒラギノ角ゴ Pro W3" pitchFamily="-84" charset="-128"/>
              </a:rPr>
              <a:t>Συνδυάζοντας τις εξισώσεις</a:t>
            </a:r>
            <a:r>
              <a:rPr lang="en-US" sz="2200" dirty="0">
                <a:ea typeface="ヒラギノ角ゴ Pro W3" pitchFamily="-84" charset="-128"/>
              </a:rPr>
              <a:t> (11.1) </a:t>
            </a:r>
            <a:r>
              <a:rPr lang="el-GR" sz="2200" dirty="0">
                <a:ea typeface="ヒラギノ角ゴ Pro W3" pitchFamily="-84" charset="-128"/>
              </a:rPr>
              <a:t>και</a:t>
            </a:r>
            <a:r>
              <a:rPr lang="en-US" sz="2200" dirty="0">
                <a:ea typeface="ヒラギノ角ゴ Pro W3" pitchFamily="-84" charset="-128"/>
              </a:rPr>
              <a:t> (11.2): </a:t>
            </a:r>
          </a:p>
        </p:txBody>
      </p:sp>
      <mc:AlternateContent xmlns:mc="http://schemas.openxmlformats.org/markup-compatibility/2006">
        <mc:Choice xmlns="" xmlns:a14="http://schemas.microsoft.com/office/drawing/2010/main" Requires="a14">
          <p:sp>
            <p:nvSpPr>
              <p:cNvPr id="6" name="Object 5"/>
              <p:cNvSpPr txBox="1"/>
              <p:nvPr/>
            </p:nvSpPr>
            <p:spPr bwMode="auto">
              <a:xfrm>
                <a:off x="1385967" y="1981200"/>
                <a:ext cx="6389529" cy="874872"/>
              </a:xfrm>
              <a:prstGeom prst="rect">
                <a:avLst/>
              </a:prstGeom>
              <a:noFill/>
              <a:ln>
                <a:noFill/>
              </a:ln>
            </p:spPr>
            <p:txBody>
              <a:bodyPr>
                <a:normAutofit/>
              </a:bodyPr>
              <a:lstStyle/>
              <a:p>
                <a:pPr/>
                <a14:m>
                  <m:oMathPara xmlns:m="http://schemas.openxmlformats.org/officeDocument/2006/math">
                    <m:oMathParaPr>
                      <m:jc m:val="left"/>
                    </m:oMathParaPr>
                    <m:oMath xmlns:m="http://schemas.openxmlformats.org/officeDocument/2006/math">
                      <m:f>
                        <m:fPr>
                          <m:ctrlPr>
                            <a:rPr lang="en-US" i="1" smtClean="0">
                              <a:solidFill>
                                <a:srgbClr val="000000"/>
                              </a:solidFill>
                              <a:latin typeface="Cambria Math" panose="02040503050406030204" pitchFamily="18" charset="0"/>
                            </a:rPr>
                          </m:ctrlPr>
                        </m:fPr>
                        <m:num>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𝐾</m:t>
                              </m:r>
                            </m:e>
                            <m:sub>
                              <m:r>
                                <a:rPr lang="en-US" i="1">
                                  <a:solidFill>
                                    <a:srgbClr val="000000"/>
                                  </a:solidFill>
                                  <a:latin typeface="Cambria Math" panose="02040503050406030204" pitchFamily="18" charset="0"/>
                                </a:rPr>
                                <m:t>𝑡</m:t>
                              </m:r>
                              <m:r>
                                <a:rPr lang="en-US" i="1">
                                  <a:solidFill>
                                    <a:srgbClr val="000000"/>
                                  </a:solidFill>
                                  <a:latin typeface="Cambria Math" panose="02040503050406030204" pitchFamily="18" charset="0"/>
                                </a:rPr>
                                <m:t>+1</m:t>
                              </m:r>
                            </m:sub>
                          </m:sSub>
                        </m:num>
                        <m:den>
                          <m:r>
                            <a:rPr lang="en-US" i="1">
                              <a:solidFill>
                                <a:srgbClr val="000000"/>
                              </a:solidFill>
                              <a:latin typeface="Cambria Math" panose="02040503050406030204" pitchFamily="18" charset="0"/>
                            </a:rPr>
                            <m:t>𝑁</m:t>
                          </m:r>
                        </m:den>
                      </m:f>
                      <m:r>
                        <a:rPr lang="en-US" i="1">
                          <a:solidFill>
                            <a:srgbClr val="000000"/>
                          </a:solidFill>
                          <a:latin typeface="Cambria Math" panose="02040503050406030204" pitchFamily="18" charset="0"/>
                        </a:rPr>
                        <m:t>−</m:t>
                      </m:r>
                      <m:f>
                        <m:fPr>
                          <m:ctrlPr>
                            <a:rPr lang="en-US" i="1">
                              <a:solidFill>
                                <a:srgbClr val="000000"/>
                              </a:solidFill>
                              <a:latin typeface="Cambria Math" panose="02040503050406030204" pitchFamily="18" charset="0"/>
                            </a:rPr>
                          </m:ctrlPr>
                        </m:fPr>
                        <m:num>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𝐾</m:t>
                              </m:r>
                            </m:e>
                            <m:sub>
                              <m:r>
                                <a:rPr lang="en-US" i="1">
                                  <a:solidFill>
                                    <a:srgbClr val="000000"/>
                                  </a:solidFill>
                                  <a:latin typeface="Cambria Math" panose="02040503050406030204" pitchFamily="18" charset="0"/>
                                </a:rPr>
                                <m:t>𝑡</m:t>
                              </m:r>
                            </m:sub>
                          </m:sSub>
                        </m:num>
                        <m:den>
                          <m:r>
                            <a:rPr lang="en-US" i="1">
                              <a:solidFill>
                                <a:srgbClr val="000000"/>
                              </a:solidFill>
                              <a:latin typeface="Cambria Math" panose="02040503050406030204" pitchFamily="18" charset="0"/>
                            </a:rPr>
                            <m:t>𝑁</m:t>
                          </m:r>
                        </m:den>
                      </m:f>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𝑠𝑓</m:t>
                      </m:r>
                      <m:d>
                        <m:dPr>
                          <m:ctrlPr>
                            <a:rPr lang="en-US" i="1">
                              <a:solidFill>
                                <a:srgbClr val="000000"/>
                              </a:solidFill>
                              <a:latin typeface="Cambria Math" panose="02040503050406030204" pitchFamily="18" charset="0"/>
                            </a:rPr>
                          </m:ctrlPr>
                        </m:dPr>
                        <m:e>
                          <m:f>
                            <m:fPr>
                              <m:ctrlPr>
                                <a:rPr lang="en-US" i="1">
                                  <a:solidFill>
                                    <a:srgbClr val="000000"/>
                                  </a:solidFill>
                                  <a:latin typeface="Cambria Math" panose="02040503050406030204" pitchFamily="18" charset="0"/>
                                </a:rPr>
                              </m:ctrlPr>
                            </m:fPr>
                            <m:num>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𝐾</m:t>
                                  </m:r>
                                </m:e>
                                <m:sub>
                                  <m:r>
                                    <a:rPr lang="en-US" i="1">
                                      <a:solidFill>
                                        <a:srgbClr val="000000"/>
                                      </a:solidFill>
                                      <a:latin typeface="Cambria Math" panose="02040503050406030204" pitchFamily="18" charset="0"/>
                                    </a:rPr>
                                    <m:t>𝑡</m:t>
                                  </m:r>
                                </m:sub>
                              </m:sSub>
                            </m:num>
                            <m:den>
                              <m:r>
                                <a:rPr lang="en-US" i="1">
                                  <a:solidFill>
                                    <a:srgbClr val="000000"/>
                                  </a:solidFill>
                                  <a:latin typeface="Cambria Math" panose="02040503050406030204" pitchFamily="18" charset="0"/>
                                </a:rPr>
                                <m:t>𝑁</m:t>
                              </m:r>
                            </m:den>
                          </m:f>
                        </m:e>
                      </m:d>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𝛿</m:t>
                      </m:r>
                      <m:f>
                        <m:fPr>
                          <m:ctrlPr>
                            <a:rPr lang="en-US" i="1">
                              <a:solidFill>
                                <a:srgbClr val="000000"/>
                              </a:solidFill>
                              <a:latin typeface="Cambria Math" panose="02040503050406030204" pitchFamily="18" charset="0"/>
                            </a:rPr>
                          </m:ctrlPr>
                        </m:fPr>
                        <m:num>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𝐾</m:t>
                              </m:r>
                            </m:e>
                            <m:sub>
                              <m:r>
                                <a:rPr lang="en-US" i="1">
                                  <a:solidFill>
                                    <a:srgbClr val="000000"/>
                                  </a:solidFill>
                                  <a:latin typeface="Cambria Math" panose="02040503050406030204" pitchFamily="18" charset="0"/>
                                </a:rPr>
                                <m:t>𝑡</m:t>
                              </m:r>
                            </m:sub>
                          </m:sSub>
                        </m:num>
                        <m:den>
                          <m:r>
                            <a:rPr lang="en-US" i="1">
                              <a:solidFill>
                                <a:srgbClr val="000000"/>
                              </a:solidFill>
                              <a:latin typeface="Cambria Math" panose="02040503050406030204" pitchFamily="18" charset="0"/>
                            </a:rPr>
                            <m:t>𝑁</m:t>
                          </m:r>
                        </m:den>
                      </m:f>
                      <m:r>
                        <a:rPr lang="en-US" i="1">
                          <a:solidFill>
                            <a:srgbClr val="000000"/>
                          </a:solidFill>
                          <a:latin typeface="Cambria Math" panose="02040503050406030204" pitchFamily="18" charset="0"/>
                        </a:rPr>
                        <m:t>			</m:t>
                      </m:r>
                      <m:r>
                        <a:rPr lang="en-US" b="0" i="1" smtClean="0">
                          <a:solidFill>
                            <a:srgbClr val="000000"/>
                          </a:solidFill>
                          <a:latin typeface="Cambria Math" panose="02040503050406030204" pitchFamily="18" charset="0"/>
                        </a:rPr>
                        <m:t>                                                     </m:t>
                      </m:r>
                      <m:r>
                        <a:rPr lang="en-US" i="1">
                          <a:solidFill>
                            <a:srgbClr val="000000"/>
                          </a:solidFill>
                          <a:latin typeface="Cambria Math" panose="02040503050406030204" pitchFamily="18" charset="0"/>
                        </a:rPr>
                        <m:t>(11.3)</m:t>
                      </m:r>
                    </m:oMath>
                  </m:oMathPara>
                </a14:m>
                <a:endParaRPr lang="en-US" dirty="0"/>
              </a:p>
            </p:txBody>
          </p:sp>
        </mc:Choice>
        <mc:Fallback>
          <p:sp>
            <p:nvSpPr>
              <p:cNvPr id="6" name="Object 5"/>
              <p:cNvSpPr txBox="1">
                <a:spLocks noRot="1" noChangeAspect="1" noMove="1" noResize="1" noEditPoints="1" noAdjustHandles="1" noChangeArrowheads="1" noChangeShapeType="1" noTextEdit="1"/>
              </p:cNvSpPr>
              <p:nvPr/>
            </p:nvSpPr>
            <p:spPr bwMode="auto">
              <a:xfrm>
                <a:off x="1385967" y="1981200"/>
                <a:ext cx="6389529" cy="874872"/>
              </a:xfrm>
              <a:prstGeom prst="rect">
                <a:avLst/>
              </a:prstGeom>
              <a:blipFill>
                <a:blip r:embed="rId3" cstate="print"/>
                <a:stretch>
                  <a:fillRect/>
                </a:stretch>
              </a:blipFill>
              <a:ln>
                <a:noFill/>
              </a:ln>
            </p:spPr>
            <p:txBody>
              <a:bodyPr/>
              <a:lstStyle/>
              <a:p>
                <a:r>
                  <a:rPr lang="en-US">
                    <a:noFill/>
                  </a:rPr>
                  <a:t> </a:t>
                </a:r>
              </a:p>
            </p:txBody>
          </p:sp>
        </mc:Fallback>
      </mc:AlternateContent>
      <mc:AlternateContent xmlns:mc="http://schemas.openxmlformats.org/markup-compatibility/2006">
        <mc:Choice xmlns="" xmlns:a14="http://schemas.microsoft.com/office/drawing/2010/main" Requires="a14">
          <p:sp>
            <p:nvSpPr>
              <p:cNvPr id="8" name="Object 7"/>
              <p:cNvSpPr txBox="1"/>
              <p:nvPr/>
            </p:nvSpPr>
            <p:spPr>
              <a:xfrm>
                <a:off x="1752600" y="3133065"/>
                <a:ext cx="5591710" cy="709397"/>
              </a:xfrm>
              <a:prstGeom prst="rect">
                <a:avLst/>
              </a:prstGeom>
            </p:spPr>
            <p:txBody>
              <a:bodyPr>
                <a:normAutofit/>
              </a:bodyPr>
              <a:lstStyle/>
              <a:p>
                <a:pPr/>
                <a:r>
                  <a:rPr lang="el-GR" dirty="0">
                    <a:solidFill>
                      <a:srgbClr val="000000"/>
                    </a:solidFill>
                  </a:rPr>
                  <a:t>Μεταβολή κεφαλαίου</a:t>
                </a:r>
                <a14:m>
                  <m:oMath xmlns:m="http://schemas.openxmlformats.org/officeDocument/2006/math">
                    <m:r>
                      <m:rPr>
                        <m:nor/>
                      </m:rPr>
                      <a:rPr lang="en-US" i="0">
                        <a:solidFill>
                          <a:srgbClr val="000000"/>
                        </a:solidFill>
                        <a:latin typeface="Cambria Math" panose="02040503050406030204" pitchFamily="18" charset="0"/>
                      </a:rPr>
                      <m:t>     =  </m:t>
                    </m:r>
                    <m:r>
                      <m:rPr>
                        <m:nor/>
                      </m:rPr>
                      <a:rPr lang="el-GR" b="0" i="0" smtClean="0">
                        <a:solidFill>
                          <a:srgbClr val="000000"/>
                        </a:solidFill>
                        <a:latin typeface="Cambria Math" panose="02040503050406030204" pitchFamily="18" charset="0"/>
                      </a:rPr>
                      <m:t>Επένδυση</m:t>
                    </m:r>
                    <m:r>
                      <m:rPr>
                        <m:nor/>
                      </m:rPr>
                      <a:rPr lang="en-US" i="0">
                        <a:solidFill>
                          <a:srgbClr val="000000"/>
                        </a:solidFill>
                        <a:latin typeface="Cambria Math" panose="02040503050406030204" pitchFamily="18" charset="0"/>
                      </a:rPr>
                      <m:t> </m:t>
                    </m:r>
                    <m:r>
                      <a:rPr lang="en-US" i="1">
                        <a:solidFill>
                          <a:srgbClr val="000000"/>
                        </a:solidFill>
                        <a:latin typeface="Cambria Math" panose="02040503050406030204" pitchFamily="18" charset="0"/>
                      </a:rPr>
                      <m:t>−</m:t>
                    </m:r>
                    <m:r>
                      <m:rPr>
                        <m:nor/>
                      </m:rPr>
                      <a:rPr lang="en-US" i="0">
                        <a:solidFill>
                          <a:srgbClr val="000000"/>
                        </a:solidFill>
                        <a:latin typeface="Cambria Math" panose="02040503050406030204" pitchFamily="18" charset="0"/>
                      </a:rPr>
                      <m:t> </m:t>
                    </m:r>
                    <m:r>
                      <m:rPr>
                        <m:nor/>
                      </m:rPr>
                      <a:rPr lang="el-GR" b="0" i="0" smtClean="0">
                        <a:solidFill>
                          <a:srgbClr val="000000"/>
                        </a:solidFill>
                        <a:latin typeface="Cambria Math" panose="02040503050406030204" pitchFamily="18" charset="0"/>
                      </a:rPr>
                      <m:t>απόσβεση</m:t>
                    </m:r>
                  </m:oMath>
                </a14:m>
                <a:br>
                  <a:rPr lang="en-US" i="0" dirty="0">
                    <a:solidFill>
                      <a:srgbClr val="000000"/>
                    </a:solidFill>
                    <a:latin typeface="Cambria Math" panose="02040503050406030204" pitchFamily="18" charset="0"/>
                  </a:rPr>
                </a:br>
                <a:r>
                  <a:rPr lang="el-GR" i="0" dirty="0">
                    <a:solidFill>
                      <a:srgbClr val="000000"/>
                    </a:solidFill>
                    <a:latin typeface="Cambria Math" panose="02040503050406030204" pitchFamily="18" charset="0"/>
                  </a:rPr>
                  <a:t>από το έτος</a:t>
                </a:r>
                <a14:m>
                  <m:oMath xmlns:m="http://schemas.openxmlformats.org/officeDocument/2006/math">
                    <m:r>
                      <m:rPr>
                        <m:nor/>
                      </m:rPr>
                      <a:rPr lang="en-US" i="0">
                        <a:solidFill>
                          <a:srgbClr val="000000"/>
                        </a:solidFill>
                        <a:latin typeface="Cambria Math" panose="02040503050406030204" pitchFamily="18" charset="0"/>
                      </a:rPr>
                      <m:t> </m:t>
                    </m:r>
                    <m:r>
                      <a:rPr lang="en-US" i="1">
                        <a:solidFill>
                          <a:srgbClr val="000000"/>
                        </a:solidFill>
                        <a:latin typeface="Cambria Math" panose="02040503050406030204" pitchFamily="18" charset="0"/>
                      </a:rPr>
                      <m:t>𝑡</m:t>
                    </m:r>
                    <m:r>
                      <m:rPr>
                        <m:nor/>
                      </m:rPr>
                      <a:rPr lang="en-US" i="0">
                        <a:solidFill>
                          <a:srgbClr val="000000"/>
                        </a:solidFill>
                        <a:latin typeface="Cambria Math" panose="02040503050406030204" pitchFamily="18" charset="0"/>
                      </a:rPr>
                      <m:t> </m:t>
                    </m:r>
                    <m:r>
                      <m:rPr>
                        <m:nor/>
                      </m:rPr>
                      <a:rPr lang="el-GR" b="0" i="0" smtClean="0">
                        <a:solidFill>
                          <a:srgbClr val="000000"/>
                        </a:solidFill>
                        <a:latin typeface="Cambria Math" panose="02040503050406030204" pitchFamily="18" charset="0"/>
                      </a:rPr>
                      <m:t>έως</m:t>
                    </m:r>
                    <m:r>
                      <m:rPr>
                        <m:nor/>
                      </m:rPr>
                      <a:rPr lang="en-US" i="0">
                        <a:solidFill>
                          <a:srgbClr val="000000"/>
                        </a:solidFill>
                        <a:latin typeface="Cambria Math" panose="02040503050406030204" pitchFamily="18" charset="0"/>
                      </a:rPr>
                      <m:t> </m:t>
                    </m:r>
                    <m:r>
                      <a:rPr lang="en-US" i="1">
                        <a:solidFill>
                          <a:srgbClr val="000000"/>
                        </a:solidFill>
                        <a:latin typeface="Cambria Math" panose="02040503050406030204" pitchFamily="18" charset="0"/>
                      </a:rPr>
                      <m:t>𝑡</m:t>
                    </m:r>
                    <m:r>
                      <m:rPr>
                        <m:nor/>
                      </m:rPr>
                      <a:rPr lang="en-US" i="0">
                        <a:solidFill>
                          <a:srgbClr val="000000"/>
                        </a:solidFill>
                        <a:latin typeface="Cambria Math" panose="02040503050406030204" pitchFamily="18" charset="0"/>
                      </a:rPr>
                      <m:t> + 1     </m:t>
                    </m:r>
                    <m:r>
                      <m:rPr>
                        <m:nor/>
                      </m:rPr>
                      <a:rPr lang="el-GR" b="0" i="0" smtClean="0">
                        <a:solidFill>
                          <a:srgbClr val="000000"/>
                        </a:solidFill>
                        <a:latin typeface="Cambria Math" panose="02040503050406030204" pitchFamily="18" charset="0"/>
                      </a:rPr>
                      <m:t>έτος</m:t>
                    </m:r>
                    <m:r>
                      <m:rPr>
                        <m:nor/>
                      </m:rPr>
                      <a:rPr lang="en-US" i="0">
                        <a:solidFill>
                          <a:srgbClr val="000000"/>
                        </a:solidFill>
                        <a:latin typeface="Cambria Math" panose="02040503050406030204" pitchFamily="18" charset="0"/>
                      </a:rPr>
                      <m:t> </m:t>
                    </m:r>
                    <m:r>
                      <m:rPr>
                        <m:nor/>
                      </m:rPr>
                      <a:rPr lang="en-US" i="0">
                        <a:solidFill>
                          <a:srgbClr val="000000"/>
                        </a:solidFill>
                        <a:latin typeface="Cambria Math" panose="02040503050406030204" pitchFamily="18" charset="0"/>
                      </a:rPr>
                      <m:t>t</m:t>
                    </m:r>
                    <m:r>
                      <m:rPr>
                        <m:nor/>
                      </m:rPr>
                      <a:rPr lang="en-US" i="0">
                        <a:solidFill>
                          <a:srgbClr val="000000"/>
                        </a:solidFill>
                        <a:latin typeface="Cambria Math" panose="02040503050406030204" pitchFamily="18" charset="0"/>
                      </a:rPr>
                      <m:t>   </m:t>
                    </m:r>
                    <m:r>
                      <m:rPr>
                        <m:nor/>
                      </m:rPr>
                      <a:rPr lang="el-GR" b="0" i="0" smtClean="0">
                        <a:solidFill>
                          <a:srgbClr val="000000"/>
                        </a:solidFill>
                        <a:latin typeface="Cambria Math" panose="02040503050406030204" pitchFamily="18" charset="0"/>
                      </a:rPr>
                      <m:t>            </m:t>
                    </m:r>
                    <m:r>
                      <m:rPr>
                        <m:nor/>
                      </m:rPr>
                      <a:rPr lang="el-GR" b="0" i="0" smtClean="0">
                        <a:solidFill>
                          <a:srgbClr val="000000"/>
                        </a:solidFill>
                        <a:latin typeface="Cambria Math" panose="02040503050406030204" pitchFamily="18" charset="0"/>
                      </a:rPr>
                      <m:t>έτος</m:t>
                    </m:r>
                    <m:r>
                      <m:rPr>
                        <m:nor/>
                      </m:rPr>
                      <a:rPr lang="en-US" i="0">
                        <a:solidFill>
                          <a:srgbClr val="000000"/>
                        </a:solidFill>
                        <a:latin typeface="Cambria Math" panose="02040503050406030204" pitchFamily="18" charset="0"/>
                      </a:rPr>
                      <m:t> </m:t>
                    </m:r>
                    <m:r>
                      <m:rPr>
                        <m:nor/>
                      </m:rPr>
                      <a:rPr lang="en-US" i="0">
                        <a:solidFill>
                          <a:srgbClr val="000000"/>
                        </a:solidFill>
                        <a:latin typeface="Cambria Math" panose="02040503050406030204" pitchFamily="18" charset="0"/>
                      </a:rPr>
                      <m:t>t</m:t>
                    </m:r>
                    <m:r>
                      <m:rPr>
                        <m:nor/>
                      </m:rPr>
                      <a:rPr lang="el-GR" b="0" i="0" smtClean="0">
                        <a:solidFill>
                          <a:srgbClr val="000000"/>
                        </a:solidFill>
                        <a:latin typeface="Cambria Math" panose="02040503050406030204" pitchFamily="18" charset="0"/>
                      </a:rPr>
                      <m:t>+1</m:t>
                    </m:r>
                  </m:oMath>
                </a14:m>
                <a:endParaRPr lang="en-US" dirty="0"/>
              </a:p>
            </p:txBody>
          </p:sp>
        </mc:Choice>
        <mc:Fallback>
          <p:sp>
            <p:nvSpPr>
              <p:cNvPr id="8" name="Object 7"/>
              <p:cNvSpPr txBox="1">
                <a:spLocks noRot="1" noChangeAspect="1" noMove="1" noResize="1" noEditPoints="1" noAdjustHandles="1" noChangeArrowheads="1" noChangeShapeType="1" noTextEdit="1"/>
              </p:cNvSpPr>
              <p:nvPr/>
            </p:nvSpPr>
            <p:spPr>
              <a:xfrm>
                <a:off x="1752600" y="3133065"/>
                <a:ext cx="5591710" cy="709397"/>
              </a:xfrm>
              <a:prstGeom prst="rect">
                <a:avLst/>
              </a:prstGeom>
              <a:blipFill>
                <a:blip r:embed="rId4" cstate="print"/>
                <a:stretch>
                  <a:fillRect l="-981" t="-5172" b="-3448"/>
                </a:stretch>
              </a:blipFill>
            </p:spPr>
            <p:txBody>
              <a:bodyPr/>
              <a:lstStyle/>
              <a:p>
                <a:r>
                  <a:rPr lang="en-US">
                    <a:noFill/>
                  </a:rPr>
                  <a:t> </a:t>
                </a:r>
              </a:p>
            </p:txBody>
          </p:sp>
        </mc:Fallback>
      </mc:AlternateContent>
      <p:sp>
        <p:nvSpPr>
          <p:cNvPr id="4" name="Content Placeholder 3"/>
          <p:cNvSpPr>
            <a:spLocks noGrp="1"/>
          </p:cNvSpPr>
          <p:nvPr>
            <p:ph idx="13"/>
          </p:nvPr>
        </p:nvSpPr>
        <p:spPr>
          <a:xfrm>
            <a:off x="457200" y="4035504"/>
            <a:ext cx="8229599" cy="1107996"/>
          </a:xfrm>
        </p:spPr>
        <p:txBody>
          <a:bodyPr>
            <a:noAutofit/>
          </a:bodyPr>
          <a:lstStyle/>
          <a:p>
            <a:r>
              <a:rPr lang="el-GR" sz="2200" dirty="0">
                <a:ea typeface="ヒラギノ角ゴ Pro W3" pitchFamily="-84" charset="-128"/>
              </a:rPr>
              <a:t>Εάν η επένδυση ανά εργαζόμενο υπερβαίνει (είναι μικρότερη από) την απόσβεση ανά εργαζόμενο, η μεταβολή του κεφαλαίου ανά εργαζόμενο είναι θετική (αρνητική).</a:t>
            </a:r>
            <a:r>
              <a:rPr lang="en-US" sz="2200" dirty="0">
                <a:ea typeface="ヒラギノ角ゴ Pro W3" pitchFamily="-84" charset="-128"/>
              </a:rPr>
              <a:t> </a:t>
            </a:r>
          </a:p>
        </p:txBody>
      </p:sp>
    </p:spTree>
    <p:extLst>
      <p:ext uri="{BB962C8B-B14F-4D97-AF65-F5344CB8AC3E}">
        <p14:creationId xmlns="" xmlns:p14="http://schemas.microsoft.com/office/powerpoint/2010/main" val="3136599936"/>
      </p:ext>
    </p:extLst>
  </p:cSld>
  <p:clrMapOvr>
    <a:masterClrMapping/>
  </p:clrMapOvr>
</p:sld>
</file>

<file path=ppt/theme/theme1.xml><?xml version="1.0" encoding="utf-8"?>
<a:theme xmlns:a="http://schemas.openxmlformats.org/drawingml/2006/main" name="508 Lecture">
  <a:themeElements>
    <a:clrScheme name="Custom 7">
      <a:dk1>
        <a:sysClr val="windowText" lastClr="000000"/>
      </a:dk1>
      <a:lt1>
        <a:sysClr val="window" lastClr="FFFFFF"/>
      </a:lt1>
      <a:dk2>
        <a:srgbClr val="000000"/>
      </a:dk2>
      <a:lt2>
        <a:srgbClr val="007FA3"/>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sz="20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sz="2000" dirty="0" err="1" smtClean="0"/>
        </a:defPPr>
      </a:lstStyle>
    </a:txDef>
  </a:objectDefaults>
  <a:extraClrSchemeLst/>
</a:theme>
</file>

<file path=ppt/theme/theme2.xml><?xml version="1.0" encoding="utf-8"?>
<a:theme xmlns:a="http://schemas.openxmlformats.org/drawingml/2006/main" name="Office Theme">
  <a:themeElements>
    <a:clrScheme name="Pearson 508">
      <a:dk1>
        <a:sysClr val="windowText" lastClr="000000"/>
      </a:dk1>
      <a:lt1>
        <a:sysClr val="window" lastClr="FFFFFF"/>
      </a:lt1>
      <a:dk2>
        <a:srgbClr val="000000"/>
      </a:dk2>
      <a:lt2>
        <a:srgbClr val="EEEEEE"/>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Pearson 508">
      <a:dk1>
        <a:sysClr val="windowText" lastClr="000000"/>
      </a:dk1>
      <a:lt1>
        <a:sysClr val="window" lastClr="FFFFFF"/>
      </a:lt1>
      <a:dk2>
        <a:srgbClr val="000000"/>
      </a:dk2>
      <a:lt2>
        <a:srgbClr val="EEEEEE"/>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454</TotalTime>
  <Words>5371</Words>
  <Application>Microsoft Office PowerPoint</Application>
  <PresentationFormat>Προβολή στην οθόνη (4:3)</PresentationFormat>
  <Paragraphs>249</Paragraphs>
  <Slides>32</Slides>
  <Notes>31</Notes>
  <HiddenSlides>0</HiddenSlides>
  <MMClips>0</MMClips>
  <ScaleCrop>false</ScaleCrop>
  <HeadingPairs>
    <vt:vector size="4" baseType="variant">
      <vt:variant>
        <vt:lpstr>Θέμα</vt:lpstr>
      </vt:variant>
      <vt:variant>
        <vt:i4>1</vt:i4>
      </vt:variant>
      <vt:variant>
        <vt:lpstr>Τίτλοι διαφανειών</vt:lpstr>
      </vt:variant>
      <vt:variant>
        <vt:i4>32</vt:i4>
      </vt:variant>
    </vt:vector>
  </HeadingPairs>
  <TitlesOfParts>
    <vt:vector size="33" baseType="lpstr">
      <vt:lpstr>508 Lecture</vt:lpstr>
      <vt:lpstr>Μακροοικονομική</vt:lpstr>
      <vt:lpstr>Σχεδιάγραμμα Κεφαλαίου 11</vt:lpstr>
      <vt:lpstr>Αποταμίευση, συσσώρευση κεφαλαίου και προϊόν</vt:lpstr>
      <vt:lpstr>11.1 Αλληλεπιδράσεις μεταξύ προϊόντος και κεφαλαίου (1 από 5)</vt:lpstr>
      <vt:lpstr>11.1 Αλληλεπιδράσεις μεταξύ προϊόντος και κεφαλαίου  (2 από 5)</vt:lpstr>
      <vt:lpstr>11.1 Αλληλεπιδράσεις μεταξύ προϊόντος και κεφαλαίου (3 από 5)</vt:lpstr>
      <vt:lpstr>11.1 Αλληλεπιδράσεις μεταξύ προϊόντος και κεφαλαίου  (4 από 5)</vt:lpstr>
      <vt:lpstr>11.1 Αλληλεπιδράσεις μεταξύ προϊόντος και κεφαλαίου  (5 από 5)</vt:lpstr>
      <vt:lpstr>11.2 Οι επιπτώσεις εναλλακτικών ροπών αποταμίευσης (1 από 10)</vt:lpstr>
      <vt:lpstr>11.2 Οι επιπτώσεις εναλλακτικών ροπών αποταμίευσης (2 από 10)</vt:lpstr>
      <vt:lpstr>11.2 Οι επιπτώσεις εναλλακτικών ροπών αποταμίευσης (3 από 10)</vt:lpstr>
      <vt:lpstr>ΠΛΑΙΣΙΟ ΕΠΙΚΕΝΤΡΩΣΗΣ: Συσσώρευση κεφαλαίου και ανάπτυξη στη Γαλλία  μετά τον Β΄ Παγκόσμιο Πόλεμο</vt:lpstr>
      <vt:lpstr>11.2 Οι επιπτώσεις εναλλακτικών ροπών αποταμίευσης (4 από 10)</vt:lpstr>
      <vt:lpstr>11.2 Οι επιπτώσεις εναλλακτικών ροπών αποταμίευσης (5 από 10)</vt:lpstr>
      <vt:lpstr>11.2 Οι επιπτώσεις εναλλακτικών ροπών αποταμίευσης (6 από 10)</vt:lpstr>
      <vt:lpstr>11.2 Οι επιπτώσεις εναλλακτικών ροπών αποταμίευσης (7 από 10)</vt:lpstr>
      <vt:lpstr>11.2 Οι επιπτώσεις εναλλακτικών ροπών αποταμίευσης (8 από 10)</vt:lpstr>
      <vt:lpstr>11.2 Οι επιπτώσεις εναλλακτικών ροπών αποταμίευσης (9 από 10)</vt:lpstr>
      <vt:lpstr>11.2 Οι επιπτώσεις εναλλακτικών ροπών αποταμίευσης (10 από 10)</vt:lpstr>
      <vt:lpstr>ΠΛΑΙΣΙΟ ΕΠΙΚΕΝΤΡΩΣΗΣ: Κοινωνική Ασφάλιση, αποταμίευση και συσσώρευση κεφαλαίου στις ΗΠΑ</vt:lpstr>
      <vt:lpstr>11.3 Αποκτώντας μια αίσθηση μεγέθους  (1 από 6)</vt:lpstr>
      <vt:lpstr>11.3 Αποκτώντας μια αίσθηση μεγέθους  (2 από 6)</vt:lpstr>
      <vt:lpstr>11.3 Αποκτώντας μια αίσθηση μεγέθους  (3 από 6)</vt:lpstr>
      <vt:lpstr>11.3 Αποκτώντας μια αίσθηση μεγέθους  (4 από 6)</vt:lpstr>
      <vt:lpstr>11.3 Αποκτώντας μια αίσθηση μεγέθους  (5 από 6)</vt:lpstr>
      <vt:lpstr>11.3 Αποκτώντας μια αίσθηση μεγέθους  (6 από 6)</vt:lpstr>
      <vt:lpstr>ΠΛΑΙΣΙΟ ΕΠΙΚΕΝΤΡΩΣΗΣ: Υποκίνηση των αμερικανικών νοικοκυριών για αύξηση της αποταμίευσης</vt:lpstr>
      <vt:lpstr>11.4 Υλικό έναντι ανθρώπινου κεφαλαίου  (1 από 2)</vt:lpstr>
      <vt:lpstr>11.4 Υλικό έναντι ανθρώπινου κεφαλαίου  (2 από 2)</vt:lpstr>
      <vt:lpstr>ΠΑΡΑΡΤΗΜΑ: Η συνάρτηση παραγωγής Cobb-Douglas και η σταθερή κατάσταση (1 από 2)</vt:lpstr>
      <vt:lpstr>ΠΑΡΑΡΤΗΜΑ: Η συνάρτηση παραγωγής Cobb-Douglas και η σταθερή κατάσταση  (2 από 2)</vt:lpstr>
      <vt:lpstr>Copyright</vt:lpstr>
    </vt:vector>
  </TitlesOfParts>
  <Company>Pearson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Macroeconomics, Eighth Edition, Chapter 11, Saving, Capital Accumulation, and Output</dc:title>
  <dc:subject>Economics</dc:subject>
  <dc:creator>Blanchard</dc:creator>
  <cp:keywords>Economics</cp:keywords>
  <cp:lastModifiedBy>VOTIS</cp:lastModifiedBy>
  <cp:revision>5169</cp:revision>
  <dcterms:created xsi:type="dcterms:W3CDTF">2014-07-14T20:04:21Z</dcterms:created>
  <dcterms:modified xsi:type="dcterms:W3CDTF">2022-05-22T15:36:33Z</dcterms:modified>
</cp:coreProperties>
</file>