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15"/>
  </p:notesMasterIdLst>
  <p:sldIdLst>
    <p:sldId id="256" r:id="rId2"/>
    <p:sldId id="257" r:id="rId3"/>
    <p:sldId id="258" r:id="rId4"/>
    <p:sldId id="262" r:id="rId5"/>
    <p:sldId id="274" r:id="rId6"/>
    <p:sldId id="272" r:id="rId7"/>
    <p:sldId id="273" r:id="rId8"/>
    <p:sldId id="259" r:id="rId9"/>
    <p:sldId id="275" r:id="rId10"/>
    <p:sldId id="316" r:id="rId11"/>
    <p:sldId id="317" r:id="rId12"/>
    <p:sldId id="320" r:id="rId13"/>
    <p:sldId id="321" r:id="rId14"/>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02"/>
    <p:restoredTop sz="94640"/>
  </p:normalViewPr>
  <p:slideViewPr>
    <p:cSldViewPr snapToGrid="0">
      <p:cViewPr varScale="1">
        <p:scale>
          <a:sx n="72" d="100"/>
          <a:sy n="72" d="100"/>
        </p:scale>
        <p:origin x="216"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A2F5A-D5A9-B74E-A0EB-3232B2C3D195}" type="datetimeFigureOut">
              <a:rPr lang="en-GR" smtClean="0"/>
              <a:t>7/1/25</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56356-C6BD-664B-BF99-37F2B0E422D1}" type="slidenum">
              <a:rPr lang="en-GR" smtClean="0"/>
              <a:t>‹#›</a:t>
            </a:fld>
            <a:endParaRPr lang="en-GR"/>
          </a:p>
        </p:txBody>
      </p:sp>
    </p:spTree>
    <p:extLst>
      <p:ext uri="{BB962C8B-B14F-4D97-AF65-F5344CB8AC3E}">
        <p14:creationId xmlns:p14="http://schemas.microsoft.com/office/powerpoint/2010/main" val="305089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9">
            <a:extLst>
              <a:ext uri="{FF2B5EF4-FFF2-40B4-BE49-F238E27FC236}">
                <a16:creationId xmlns:a16="http://schemas.microsoft.com/office/drawing/2014/main" id="{44AC6200-76DF-6E35-CEC8-46C637BE414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FF76E7E8-22A9-E444-B838-13D49C7A68C9}" type="slidenum">
              <a:rPr lang="el-GR" altLang="en-US">
                <a:solidFill>
                  <a:srgbClr val="000000"/>
                </a:solidFill>
                <a:latin typeface="Times New Roman" panose="02020603050405020304" pitchFamily="18" charset="0"/>
              </a:rPr>
              <a:pPr>
                <a:lnSpc>
                  <a:spcPct val="95000"/>
                </a:lnSpc>
                <a:buClrTx/>
                <a:buFontTx/>
                <a:buNone/>
              </a:pPr>
              <a:t>4</a:t>
            </a:fld>
            <a:endParaRPr lang="el-GR" altLang="en-US">
              <a:solidFill>
                <a:srgbClr val="000000"/>
              </a:solidFill>
              <a:latin typeface="Times New Roman" panose="02020603050405020304" pitchFamily="18" charset="0"/>
            </a:endParaRPr>
          </a:p>
        </p:txBody>
      </p:sp>
      <p:sp>
        <p:nvSpPr>
          <p:cNvPr id="21507" name="Rectangle 1">
            <a:extLst>
              <a:ext uri="{FF2B5EF4-FFF2-40B4-BE49-F238E27FC236}">
                <a16:creationId xmlns:a16="http://schemas.microsoft.com/office/drawing/2014/main" id="{DE1CFBB5-8DEA-4BDD-AE03-93DBEAF53F38}"/>
              </a:ext>
            </a:extLst>
          </p:cNvPr>
          <p:cNvSpPr txBox="1">
            <a:spLocks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a:extLst>
              <a:ext uri="{FF2B5EF4-FFF2-40B4-BE49-F238E27FC236}">
                <a16:creationId xmlns:a16="http://schemas.microsoft.com/office/drawing/2014/main" id="{2D3D7353-715E-5BA7-3AC8-A7EEED8A8FD3}"/>
              </a:ext>
            </a:extLst>
          </p:cNvPr>
          <p:cNvSpPr txBox="1">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1509" name="Text Box 3">
            <a:extLst>
              <a:ext uri="{FF2B5EF4-FFF2-40B4-BE49-F238E27FC236}">
                <a16:creationId xmlns:a16="http://schemas.microsoft.com/office/drawing/2014/main" id="{5723CAC2-CC72-48D6-CE67-1587C6985D9F}"/>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buClrTx/>
              <a:buFontTx/>
              <a:buNone/>
            </a:pPr>
            <a:fld id="{47F93663-62C8-5F4E-9F4E-41405036412B}" type="slidenum">
              <a:rPr lang="el-GR" altLang="en-US" sz="1200">
                <a:solidFill>
                  <a:srgbClr val="000000"/>
                </a:solidFill>
              </a:rPr>
              <a:pPr algn="r" eaLnBrk="1" hangingPunct="1">
                <a:lnSpc>
                  <a:spcPct val="100000"/>
                </a:lnSpc>
                <a:buClrTx/>
                <a:buFontTx/>
                <a:buNone/>
              </a:pPr>
              <a:t>4</a:t>
            </a:fld>
            <a:endParaRPr lang="el-GR" altLang="en-US"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9">
            <a:extLst>
              <a:ext uri="{FF2B5EF4-FFF2-40B4-BE49-F238E27FC236}">
                <a16:creationId xmlns:a16="http://schemas.microsoft.com/office/drawing/2014/main" id="{67D61B97-9757-56BB-382C-3EA7575DA14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F27A3D15-C4ED-F24A-86B8-D4E016805142}" type="slidenum">
              <a:rPr lang="el-GR" altLang="en-US">
                <a:solidFill>
                  <a:srgbClr val="000000"/>
                </a:solidFill>
                <a:latin typeface="Times New Roman" panose="02020603050405020304" pitchFamily="18" charset="0"/>
              </a:rPr>
              <a:pPr>
                <a:lnSpc>
                  <a:spcPct val="95000"/>
                </a:lnSpc>
                <a:buClrTx/>
                <a:buFontTx/>
                <a:buNone/>
              </a:pPr>
              <a:t>6</a:t>
            </a:fld>
            <a:endParaRPr lang="el-GR" altLang="en-US">
              <a:solidFill>
                <a:srgbClr val="000000"/>
              </a:solidFill>
              <a:latin typeface="Times New Roman" panose="02020603050405020304" pitchFamily="18" charset="0"/>
            </a:endParaRPr>
          </a:p>
        </p:txBody>
      </p:sp>
      <p:sp>
        <p:nvSpPr>
          <p:cNvPr id="41987" name="Rectangle 1">
            <a:extLst>
              <a:ext uri="{FF2B5EF4-FFF2-40B4-BE49-F238E27FC236}">
                <a16:creationId xmlns:a16="http://schemas.microsoft.com/office/drawing/2014/main" id="{903FE12C-FD27-B13D-55F9-ACE718C2EC0C}"/>
              </a:ext>
            </a:extLst>
          </p:cNvPr>
          <p:cNvSpPr txBox="1">
            <a:spLocks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9F22012D-D545-5582-6BC6-1623F0497FC8}"/>
              </a:ext>
            </a:extLst>
          </p:cNvPr>
          <p:cNvSpPr txBox="1">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1989" name="Text Box 3">
            <a:extLst>
              <a:ext uri="{FF2B5EF4-FFF2-40B4-BE49-F238E27FC236}">
                <a16:creationId xmlns:a16="http://schemas.microsoft.com/office/drawing/2014/main" id="{F4950586-750D-A8CE-57AD-EF76E299F105}"/>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buClrTx/>
              <a:buFontTx/>
              <a:buNone/>
            </a:pPr>
            <a:fld id="{1C4523A7-E4E3-8842-91F2-628457DC6002}" type="slidenum">
              <a:rPr lang="el-GR" altLang="en-US" sz="1200">
                <a:solidFill>
                  <a:srgbClr val="000000"/>
                </a:solidFill>
              </a:rPr>
              <a:pPr algn="r" eaLnBrk="1" hangingPunct="1">
                <a:lnSpc>
                  <a:spcPct val="100000"/>
                </a:lnSpc>
                <a:buClrTx/>
                <a:buFontTx/>
                <a:buNone/>
              </a:pPr>
              <a:t>6</a:t>
            </a:fld>
            <a:endParaRPr lang="el-GR" alt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a:extLst>
              <a:ext uri="{FF2B5EF4-FFF2-40B4-BE49-F238E27FC236}">
                <a16:creationId xmlns:a16="http://schemas.microsoft.com/office/drawing/2014/main" id="{98D23DC5-F1F7-0951-740E-3E44D1FA39C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F328A910-C9CD-6D45-B6C0-C7AEC9C408F5}" type="slidenum">
              <a:rPr lang="el-GR" altLang="en-US">
                <a:solidFill>
                  <a:srgbClr val="000000"/>
                </a:solidFill>
                <a:latin typeface="Times New Roman" panose="02020603050405020304" pitchFamily="18" charset="0"/>
              </a:rPr>
              <a:pPr>
                <a:lnSpc>
                  <a:spcPct val="95000"/>
                </a:lnSpc>
                <a:buClrTx/>
                <a:buFontTx/>
                <a:buNone/>
              </a:pPr>
              <a:t>7</a:t>
            </a:fld>
            <a:endParaRPr lang="el-GR" altLang="en-US">
              <a:solidFill>
                <a:srgbClr val="000000"/>
              </a:solidFill>
              <a:latin typeface="Times New Roman" panose="02020603050405020304" pitchFamily="18" charset="0"/>
            </a:endParaRPr>
          </a:p>
        </p:txBody>
      </p:sp>
      <p:sp>
        <p:nvSpPr>
          <p:cNvPr id="44035" name="Rectangle 1">
            <a:extLst>
              <a:ext uri="{FF2B5EF4-FFF2-40B4-BE49-F238E27FC236}">
                <a16:creationId xmlns:a16="http://schemas.microsoft.com/office/drawing/2014/main" id="{716CC501-9E7A-B84A-AC6F-3684A35CD154}"/>
              </a:ext>
            </a:extLst>
          </p:cNvPr>
          <p:cNvSpPr txBox="1">
            <a:spLocks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a:extLst>
              <a:ext uri="{FF2B5EF4-FFF2-40B4-BE49-F238E27FC236}">
                <a16:creationId xmlns:a16="http://schemas.microsoft.com/office/drawing/2014/main" id="{D350480C-93F7-2878-CD09-4B1E31015713}"/>
              </a:ext>
            </a:extLst>
          </p:cNvPr>
          <p:cNvSpPr txBox="1">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4037" name="Text Box 3">
            <a:extLst>
              <a:ext uri="{FF2B5EF4-FFF2-40B4-BE49-F238E27FC236}">
                <a16:creationId xmlns:a16="http://schemas.microsoft.com/office/drawing/2014/main" id="{A71E04F6-ADF5-E308-E1C2-D6B4F419597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buClrTx/>
              <a:buFontTx/>
              <a:buNone/>
            </a:pPr>
            <a:fld id="{A807F2DF-FF87-954A-A739-324F2956E01B}" type="slidenum">
              <a:rPr lang="el-GR" altLang="en-US" sz="1200">
                <a:solidFill>
                  <a:srgbClr val="000000"/>
                </a:solidFill>
              </a:rPr>
              <a:pPr algn="r" eaLnBrk="1" hangingPunct="1">
                <a:lnSpc>
                  <a:spcPct val="100000"/>
                </a:lnSpc>
                <a:buClrTx/>
                <a:buFontTx/>
                <a:buNone/>
              </a:pPr>
              <a:t>7</a:t>
            </a:fld>
            <a:endParaRPr lang="el-GR" alt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9">
            <a:extLst>
              <a:ext uri="{FF2B5EF4-FFF2-40B4-BE49-F238E27FC236}">
                <a16:creationId xmlns:a16="http://schemas.microsoft.com/office/drawing/2014/main" id="{BBC7FBB1-3392-CFF6-F890-7A6C03E048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05EFCF82-C885-E44E-92CB-D7ACDC0BF4D8}" type="slidenum">
              <a:rPr lang="el-GR" altLang="en-US">
                <a:solidFill>
                  <a:srgbClr val="000000"/>
                </a:solidFill>
                <a:latin typeface="Times New Roman" panose="02020603050405020304" pitchFamily="18" charset="0"/>
              </a:rPr>
              <a:pPr>
                <a:lnSpc>
                  <a:spcPct val="95000"/>
                </a:lnSpc>
                <a:buClrTx/>
                <a:buFontTx/>
                <a:buNone/>
              </a:pPr>
              <a:t>10</a:t>
            </a:fld>
            <a:endParaRPr lang="el-GR" altLang="en-US">
              <a:solidFill>
                <a:srgbClr val="000000"/>
              </a:solidFill>
              <a:latin typeface="Times New Roman" panose="02020603050405020304" pitchFamily="18" charset="0"/>
            </a:endParaRPr>
          </a:p>
        </p:txBody>
      </p:sp>
      <p:sp>
        <p:nvSpPr>
          <p:cNvPr id="132099" name="Rectangle 1">
            <a:extLst>
              <a:ext uri="{FF2B5EF4-FFF2-40B4-BE49-F238E27FC236}">
                <a16:creationId xmlns:a16="http://schemas.microsoft.com/office/drawing/2014/main" id="{ACFFA7AE-1BFC-6574-7421-C982336C6CCA}"/>
              </a:ext>
            </a:extLst>
          </p:cNvPr>
          <p:cNvSpPr txBox="1">
            <a:spLocks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100" name="Rectangle 2">
            <a:extLst>
              <a:ext uri="{FF2B5EF4-FFF2-40B4-BE49-F238E27FC236}">
                <a16:creationId xmlns:a16="http://schemas.microsoft.com/office/drawing/2014/main" id="{891E6B06-290A-9AE2-7769-95F29C0F7E4F}"/>
              </a:ext>
            </a:extLst>
          </p:cNvPr>
          <p:cNvSpPr txBox="1">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32101" name="Text Box 3">
            <a:extLst>
              <a:ext uri="{FF2B5EF4-FFF2-40B4-BE49-F238E27FC236}">
                <a16:creationId xmlns:a16="http://schemas.microsoft.com/office/drawing/2014/main" id="{B0B51828-262A-3AF1-26DC-E1211D97A1B6}"/>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buClrTx/>
              <a:buFontTx/>
              <a:buNone/>
            </a:pPr>
            <a:fld id="{3F3A9413-8BBF-D24F-A852-C7303A806508}" type="slidenum">
              <a:rPr lang="el-GR" altLang="en-US" sz="1200">
                <a:solidFill>
                  <a:srgbClr val="000000"/>
                </a:solidFill>
              </a:rPr>
              <a:pPr algn="r" eaLnBrk="1" hangingPunct="1">
                <a:lnSpc>
                  <a:spcPct val="100000"/>
                </a:lnSpc>
                <a:buClrTx/>
                <a:buFontTx/>
                <a:buNone/>
              </a:pPr>
              <a:t>10</a:t>
            </a:fld>
            <a:endParaRPr lang="el-GR"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9">
            <a:extLst>
              <a:ext uri="{FF2B5EF4-FFF2-40B4-BE49-F238E27FC236}">
                <a16:creationId xmlns:a16="http://schemas.microsoft.com/office/drawing/2014/main" id="{870F8D0F-F65E-11E0-B530-342617E38AE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nSpc>
                <a:spcPct val="95000"/>
              </a:lnSpc>
              <a:buClrTx/>
              <a:buFontTx/>
              <a:buNone/>
            </a:pPr>
            <a:fld id="{B2C50928-17F4-4A45-9EA1-E025BFFF780A}" type="slidenum">
              <a:rPr lang="el-GR" altLang="en-US">
                <a:solidFill>
                  <a:srgbClr val="000000"/>
                </a:solidFill>
                <a:latin typeface="Times New Roman" panose="02020603050405020304" pitchFamily="18" charset="0"/>
              </a:rPr>
              <a:pPr>
                <a:lnSpc>
                  <a:spcPct val="95000"/>
                </a:lnSpc>
                <a:buClrTx/>
                <a:buFontTx/>
                <a:buNone/>
              </a:pPr>
              <a:t>11</a:t>
            </a:fld>
            <a:endParaRPr lang="el-GR" altLang="en-US">
              <a:solidFill>
                <a:srgbClr val="000000"/>
              </a:solidFill>
              <a:latin typeface="Times New Roman" panose="02020603050405020304" pitchFamily="18" charset="0"/>
            </a:endParaRPr>
          </a:p>
        </p:txBody>
      </p:sp>
      <p:sp>
        <p:nvSpPr>
          <p:cNvPr id="134147" name="Rectangle 1">
            <a:extLst>
              <a:ext uri="{FF2B5EF4-FFF2-40B4-BE49-F238E27FC236}">
                <a16:creationId xmlns:a16="http://schemas.microsoft.com/office/drawing/2014/main" id="{A268649E-3BFB-5F50-B9E0-1E8AD6FC8C2A}"/>
              </a:ext>
            </a:extLst>
          </p:cNvPr>
          <p:cNvSpPr txBox="1">
            <a:spLocks noChangeArrowheads="1" noTextEdit="1"/>
          </p:cNvSpPr>
          <p:nvPr>
            <p:ph type="sldImg"/>
          </p:nvPr>
        </p:nvSpPr>
        <p:spPr>
          <a:xfrm>
            <a:off x="1143000" y="685800"/>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8" name="Text Box 2">
            <a:extLst>
              <a:ext uri="{FF2B5EF4-FFF2-40B4-BE49-F238E27FC236}">
                <a16:creationId xmlns:a16="http://schemas.microsoft.com/office/drawing/2014/main" id="{746F2D06-99FE-AC7C-482E-F9BAA9C2F43B}"/>
              </a:ext>
            </a:extLst>
          </p:cNvPr>
          <p:cNvSpPr txBox="1">
            <a:spLocks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n-US" b="1">
                <a:latin typeface="Arial" panose="020B0604020202020204" pitchFamily="34" charset="0"/>
                <a:cs typeface="Arial" panose="020B0604020202020204" pitchFamily="34" charset="0"/>
              </a:rPr>
              <a:t>Long description for Figure 12.8:</a:t>
            </a:r>
          </a:p>
          <a:p>
            <a:pPr eaLnBrk="1">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n-US">
                <a:latin typeface="Arial" panose="020B0604020202020204" pitchFamily="34" charset="0"/>
                <a:cs typeface="Arial" panose="020B0604020202020204" pitchFamily="34" charset="0"/>
              </a:rPr>
              <a:t>The map shows the USA and Canada under Russian, British, and French rules, while Greenland is shown under Danish rule. Mexico and a major part of South America are shown under Spanish rule, while the remaining part of South America is shown under Portuguese rule. Several regions of Africa, South Asia, Australia, and New Zealand are shown under the British rule. Part of Africa is shown under French rule, while other parts are shown under the German rule.</a:t>
            </a:r>
          </a:p>
        </p:txBody>
      </p:sp>
      <p:sp>
        <p:nvSpPr>
          <p:cNvPr id="134149" name="Text Box 3">
            <a:extLst>
              <a:ext uri="{FF2B5EF4-FFF2-40B4-BE49-F238E27FC236}">
                <a16:creationId xmlns:a16="http://schemas.microsoft.com/office/drawing/2014/main" id="{C4D54ABD-D809-73DC-B4C3-EBE38A31CD01}"/>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buClrTx/>
              <a:buFontTx/>
              <a:buNone/>
            </a:pPr>
            <a:fld id="{D784928E-8D68-114C-9D7E-6AD3BC82F91D}" type="slidenum">
              <a:rPr lang="el-GR" altLang="en-US" sz="1200">
                <a:solidFill>
                  <a:srgbClr val="000000"/>
                </a:solidFill>
              </a:rPr>
              <a:pPr algn="r" eaLnBrk="1" hangingPunct="1">
                <a:lnSpc>
                  <a:spcPct val="100000"/>
                </a:lnSpc>
                <a:buClrTx/>
                <a:buFontTx/>
                <a:buNone/>
              </a:pPr>
              <a:t>11</a:t>
            </a:fld>
            <a:endParaRPr lang="el-GR"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1/7/25</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962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1/7/25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850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1/7/25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4047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1/7/25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1811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1/7/25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314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1/7/25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1170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1/7/25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9418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1/7/25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76047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1/7/25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4306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1/7/25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78748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1/7/25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740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1/7/25</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74733138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51" r:id="rId6"/>
    <p:sldLayoutId id="2147483746" r:id="rId7"/>
    <p:sldLayoutId id="2147483747" r:id="rId8"/>
    <p:sldLayoutId id="2147483748" r:id="rId9"/>
    <p:sldLayoutId id="2147483750" r:id="rId10"/>
    <p:sldLayoutId id="214748374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ofia.tipaldou@panteion.g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5" name="Rectangle 24">
            <a:extLst>
              <a:ext uri="{FF2B5EF4-FFF2-40B4-BE49-F238E27FC236}">
                <a16:creationId xmlns:a16="http://schemas.microsoft.com/office/drawing/2014/main" id="{683AA549-1F0C-46E0-AAD8-DC3DC6CA6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urful patterns on the sky">
            <a:extLst>
              <a:ext uri="{FF2B5EF4-FFF2-40B4-BE49-F238E27FC236}">
                <a16:creationId xmlns:a16="http://schemas.microsoft.com/office/drawing/2014/main" id="{4CFDD7C1-00DC-C060-5389-00AB8ECB7180}"/>
              </a:ext>
            </a:extLst>
          </p:cNvPr>
          <p:cNvPicPr>
            <a:picLocks noChangeAspect="1"/>
          </p:cNvPicPr>
          <p:nvPr/>
        </p:nvPicPr>
        <p:blipFill>
          <a:blip r:embed="rId2">
            <a:alphaModFix amt="70000"/>
          </a:blip>
          <a:srcRect t="5536" r="-1" b="10190"/>
          <a:stretch/>
        </p:blipFill>
        <p:spPr>
          <a:xfrm>
            <a:off x="20" y="10"/>
            <a:ext cx="12188932" cy="6856614"/>
          </a:xfrm>
          <a:prstGeom prst="rect">
            <a:avLst/>
          </a:prstGeom>
        </p:spPr>
      </p:pic>
      <p:grpSp>
        <p:nvGrpSpPr>
          <p:cNvPr id="27" name="Bottom Right">
            <a:extLst>
              <a:ext uri="{FF2B5EF4-FFF2-40B4-BE49-F238E27FC236}">
                <a16:creationId xmlns:a16="http://schemas.microsoft.com/office/drawing/2014/main" id="{7B2F7E43-35EC-4103-9D95-2ACDB00387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47" name="Graphic 157">
              <a:extLst>
                <a:ext uri="{FF2B5EF4-FFF2-40B4-BE49-F238E27FC236}">
                  <a16:creationId xmlns:a16="http://schemas.microsoft.com/office/drawing/2014/main" id="{4CBE545A-C704-48FA-8193-05D4FDAA2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8" name="Freeform: Shape 17">
                <a:extLst>
                  <a:ext uri="{FF2B5EF4-FFF2-40B4-BE49-F238E27FC236}">
                    <a16:creationId xmlns:a16="http://schemas.microsoft.com/office/drawing/2014/main" id="{DFC12F8B-A54C-43DD-B393-14555547B6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E3B33274-B053-4224-A5A0-B90126BFF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1C7170C7-58C1-4C2A-BCB1-A35DA8E12D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5931EDD4-C978-4F30-9A9D-2C5D3B3E4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3E984CF3-8D55-4CD4-8256-69FDFE61C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E9CC4F5D-4692-4689-807E-46C4886AD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B872E016-A490-4CAF-AAC9-3EE29CBD4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17" name="Freeform: Shape 16">
              <a:extLst>
                <a:ext uri="{FF2B5EF4-FFF2-40B4-BE49-F238E27FC236}">
                  <a16:creationId xmlns:a16="http://schemas.microsoft.com/office/drawing/2014/main" id="{594A6B7E-847F-437A-BC2F-A78EE3F87D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6"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000" cap="all" spc="200">
              <a:latin typeface="Segoe UI Semilight" panose="020B0402040204020203" pitchFamily="34" charset="0"/>
              <a:cs typeface="Segoe UI Semilight" panose="020B0402040204020203" pitchFamily="34" charset="0"/>
            </a:endParaRPr>
          </a:p>
        </p:txBody>
      </p:sp>
      <p:grpSp>
        <p:nvGrpSpPr>
          <p:cNvPr id="28" name="Top Left">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3662362" y="1504950"/>
            <a:chExt cx="4411694" cy="3835431"/>
          </a:xfrm>
          <a:noFill/>
        </p:grpSpPr>
        <p:sp>
          <p:nvSpPr>
            <p:cNvPr id="29" name="Freeform: Shape 28">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95342" y="1540859"/>
              <a:ext cx="2478714" cy="3799522"/>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bg2">
                  <a:alpha val="2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982" y="2388008"/>
              <a:ext cx="2302192" cy="2952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bg2">
                  <a:alpha val="25000"/>
                </a:schemeClr>
              </a:solidFill>
              <a:prstDash val="lgDash"/>
              <a:round/>
            </a:ln>
          </p:spPr>
          <p:txBody>
            <a:bodyPr rtlCol="0" anchor="ctr"/>
            <a:lstStyle/>
            <a:p>
              <a:endParaRPr lang="en-US"/>
            </a:p>
          </p:txBody>
        </p:sp>
        <p:grpSp>
          <p:nvGrpSpPr>
            <p:cNvPr id="31" name="Graphic 3">
              <a:extLst>
                <a:ext uri="{FF2B5EF4-FFF2-40B4-BE49-F238E27FC236}">
                  <a16:creationId xmlns:a16="http://schemas.microsoft.com/office/drawing/2014/main" id="{96F2112D-BBBE-46A6-B66D-A3F02ED3284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62362" y="1504950"/>
              <a:ext cx="1913000" cy="3816381"/>
              <a:chOff x="3662362" y="1504950"/>
              <a:chExt cx="1913000" cy="3816381"/>
            </a:xfrm>
            <a:noFill/>
          </p:grpSpPr>
          <p:sp>
            <p:nvSpPr>
              <p:cNvPr id="42" name="Freeform: Shape 41">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3" name="Freeform: Shape 42">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62362" y="1504950"/>
                <a:ext cx="9525" cy="9525"/>
              </a:xfrm>
              <a:custGeom>
                <a:avLst/>
                <a:gdLst/>
                <a:ahLst/>
                <a:cxnLst/>
                <a:rect l="l" t="t" r="r" b="b"/>
                <a:pathLst>
                  <a:path w="9525" h="9525"/>
                </a:pathLst>
              </a:custGeom>
              <a:noFill/>
              <a:ln w="9525" cap="rnd">
                <a:solidFill>
                  <a:schemeClr val="bg2">
                    <a:alpha val="25000"/>
                  </a:schemeClr>
                </a:solidFill>
                <a:prstDash val="lgDash"/>
                <a:round/>
              </a:ln>
            </p:spPr>
            <p:txBody>
              <a:bodyPr rtlCol="0" anchor="ctr"/>
              <a:lstStyle/>
              <a:p>
                <a:endParaRPr lang="en-US"/>
              </a:p>
            </p:txBody>
          </p:sp>
          <p:sp>
            <p:nvSpPr>
              <p:cNvPr id="44" name="Freeform: Shape 43">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791" y="3466048"/>
                <a:ext cx="1604295" cy="1847472"/>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bg2">
                    <a:alpha val="2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507" y="3153822"/>
                <a:ext cx="1223105" cy="1676495"/>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bg2">
                    <a:alpha val="2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6517" y="3097027"/>
                <a:ext cx="668845" cy="2224304"/>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bg2">
                    <a:alpha val="25000"/>
                  </a:schemeClr>
                </a:solidFill>
                <a:prstDash val="lgDash"/>
                <a:round/>
              </a:ln>
            </p:spPr>
            <p:txBody>
              <a:bodyPr rtlCol="0" anchor="ctr"/>
              <a:lstStyle/>
              <a:p>
                <a:endParaRPr lang="en-US"/>
              </a:p>
            </p:txBody>
          </p:sp>
        </p:grpSp>
        <p:sp>
          <p:nvSpPr>
            <p:cNvPr id="32" name="Freeform: Shape 31">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39145" y="4663452"/>
              <a:ext cx="1103852" cy="657879"/>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bg2">
                  <a:alpha val="2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21047"/>
              <a:ext cx="1271168" cy="2861881"/>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bg2">
                  <a:alpha val="2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536477"/>
              <a:ext cx="919096" cy="2636139"/>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bg2">
                  <a:alpha val="2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717738"/>
              <a:ext cx="625711" cy="229238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1951196"/>
              <a:ext cx="421548" cy="1865756"/>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bg2">
                  <a:alpha val="2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201418"/>
              <a:ext cx="286935" cy="1358264"/>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71887" y="2482500"/>
              <a:ext cx="167300" cy="890873"/>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bg2">
                  <a:alpha val="2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49272" y="1514475"/>
              <a:ext cx="3076098" cy="1677721"/>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9025" y="1548764"/>
              <a:ext cx="2607257" cy="1468691"/>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bg2">
                  <a:alpha val="2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50204" y="1524380"/>
              <a:ext cx="2095685" cy="1175182"/>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bg2">
                  <a:alpha val="25000"/>
                </a:schemeClr>
              </a:solidFill>
              <a:prstDash val="lgDash"/>
              <a:round/>
            </a:ln>
          </p:spPr>
          <p:txBody>
            <a:bodyPr rtlCol="0" anchor="ctr"/>
            <a:lstStyle/>
            <a:p>
              <a:endParaRPr lang="en-US"/>
            </a:p>
          </p:txBody>
        </p:sp>
      </p:grpSp>
      <p:sp>
        <p:nvSpPr>
          <p:cNvPr id="2" name="Title 1">
            <a:extLst>
              <a:ext uri="{FF2B5EF4-FFF2-40B4-BE49-F238E27FC236}">
                <a16:creationId xmlns:a16="http://schemas.microsoft.com/office/drawing/2014/main" id="{41CA5412-E150-2505-CE29-0F1760BCF311}"/>
              </a:ext>
            </a:extLst>
          </p:cNvPr>
          <p:cNvSpPr>
            <a:spLocks noGrp="1"/>
          </p:cNvSpPr>
          <p:nvPr>
            <p:ph type="ctrTitle"/>
          </p:nvPr>
        </p:nvSpPr>
        <p:spPr>
          <a:xfrm>
            <a:off x="994404" y="731041"/>
            <a:ext cx="10191942" cy="3173034"/>
          </a:xfrm>
        </p:spPr>
        <p:txBody>
          <a:bodyPr>
            <a:normAutofit/>
          </a:bodyPr>
          <a:lstStyle/>
          <a:p>
            <a:r>
              <a:rPr lang="el-GR" sz="6600" dirty="0">
                <a:solidFill>
                  <a:srgbClr val="FFFFFF"/>
                </a:solidFill>
              </a:rPr>
              <a:t>ΕΙΣΑΓΩΓΗ ΣΤΙΣ ΔΙΕΘΝΕΙΣ ΣΧΕΣΕΙΣ</a:t>
            </a:r>
            <a:br>
              <a:rPr lang="el-GR" sz="6600" dirty="0">
                <a:solidFill>
                  <a:srgbClr val="FFFFFF"/>
                </a:solidFill>
              </a:rPr>
            </a:br>
            <a:endParaRPr lang="en-GR" sz="6600" dirty="0">
              <a:solidFill>
                <a:srgbClr val="FFFFFF"/>
              </a:solidFill>
            </a:endParaRPr>
          </a:p>
        </p:txBody>
      </p:sp>
      <p:sp>
        <p:nvSpPr>
          <p:cNvPr id="3" name="Subtitle 2">
            <a:extLst>
              <a:ext uri="{FF2B5EF4-FFF2-40B4-BE49-F238E27FC236}">
                <a16:creationId xmlns:a16="http://schemas.microsoft.com/office/drawing/2014/main" id="{5ADD753D-110C-F01E-5924-3203871ABEC4}"/>
              </a:ext>
            </a:extLst>
          </p:cNvPr>
          <p:cNvSpPr>
            <a:spLocks noGrp="1"/>
          </p:cNvSpPr>
          <p:nvPr>
            <p:ph type="subTitle" idx="1"/>
          </p:nvPr>
        </p:nvSpPr>
        <p:spPr>
          <a:xfrm>
            <a:off x="1524000" y="4069354"/>
            <a:ext cx="9144000" cy="1265285"/>
          </a:xfrm>
        </p:spPr>
        <p:txBody>
          <a:bodyPr>
            <a:normAutofit fontScale="85000" lnSpcReduction="20000"/>
          </a:bodyPr>
          <a:lstStyle/>
          <a:p>
            <a:pPr algn="l">
              <a:lnSpc>
                <a:spcPct val="90000"/>
              </a:lnSpc>
            </a:pPr>
            <a:r>
              <a:rPr lang="el-GR" sz="2000" b="1" dirty="0"/>
              <a:t>Δρ. Σοφία Τυπάλδου</a:t>
            </a:r>
            <a:r>
              <a:rPr lang="en-US" sz="2000" b="1" dirty="0"/>
              <a:t>, </a:t>
            </a:r>
            <a:endParaRPr lang="el-GR" sz="2000" b="1" dirty="0"/>
          </a:p>
          <a:p>
            <a:pPr algn="l">
              <a:lnSpc>
                <a:spcPct val="90000"/>
              </a:lnSpc>
            </a:pPr>
            <a:r>
              <a:rPr lang="en-US" sz="2000" b="1" dirty="0">
                <a:solidFill>
                  <a:schemeClr val="tx1"/>
                </a:solidFill>
                <a:hlinkClick r:id="rId3">
                  <a:extLst>
                    <a:ext uri="{A12FA001-AC4F-418D-AE19-62706E023703}">
                      <ahyp:hlinkClr xmlns:ahyp="http://schemas.microsoft.com/office/drawing/2018/hyperlinkcolor" val="tx"/>
                    </a:ext>
                  </a:extLst>
                </a:hlinkClick>
              </a:rPr>
              <a:t>sofia.tipaldou@panteion.gr</a:t>
            </a:r>
            <a:endParaRPr lang="en-US" sz="2000" b="1" dirty="0">
              <a:solidFill>
                <a:schemeClr val="tx1"/>
              </a:solidFill>
            </a:endParaRPr>
          </a:p>
          <a:p>
            <a:pPr algn="l">
              <a:lnSpc>
                <a:spcPct val="90000"/>
              </a:lnSpc>
            </a:pPr>
            <a:r>
              <a:rPr lang="el-GR" sz="2000" b="1" dirty="0"/>
              <a:t>Νέο Κτίριο, ΣΤ-19</a:t>
            </a:r>
            <a:r>
              <a:rPr lang="en-US" sz="2000" b="1" dirty="0"/>
              <a:t>. </a:t>
            </a:r>
            <a:endParaRPr lang="el-GR" sz="2000" b="1" dirty="0"/>
          </a:p>
          <a:p>
            <a:pPr algn="l">
              <a:lnSpc>
                <a:spcPct val="90000"/>
              </a:lnSpc>
            </a:pPr>
            <a:r>
              <a:rPr lang="el-GR" sz="2000" b="1" dirty="0" err="1"/>
              <a:t>Ωρες</a:t>
            </a:r>
            <a:r>
              <a:rPr lang="el-GR" sz="2000" b="1" dirty="0"/>
              <a:t> γραφείου: Τετάρτη 15.00-16.00</a:t>
            </a:r>
            <a:endParaRPr lang="en-US" sz="2000" b="1" dirty="0"/>
          </a:p>
          <a:p>
            <a:endParaRPr lang="en-GR" sz="2200" dirty="0">
              <a:solidFill>
                <a:srgbClr val="FFFFFF"/>
              </a:solidFill>
            </a:endParaRPr>
          </a:p>
        </p:txBody>
      </p:sp>
      <p:grpSp>
        <p:nvGrpSpPr>
          <p:cNvPr id="48"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49" name="Straight Connector 48">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611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1">
            <a:extLst>
              <a:ext uri="{FF2B5EF4-FFF2-40B4-BE49-F238E27FC236}">
                <a16:creationId xmlns:a16="http://schemas.microsoft.com/office/drawing/2014/main" id="{A8AF9C95-E16A-8632-E57E-4E2137A00444}"/>
              </a:ext>
            </a:extLst>
          </p:cNvPr>
          <p:cNvSpPr txBox="1">
            <a:spLocks noChangeArrowheads="1"/>
          </p:cNvSpPr>
          <p:nvPr/>
        </p:nvSpPr>
        <p:spPr bwMode="auto">
          <a:xfrm>
            <a:off x="1981200" y="400051"/>
            <a:ext cx="8229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en-US" altLang="en-US" sz="2600">
                <a:solidFill>
                  <a:srgbClr val="000000"/>
                </a:solidFill>
              </a:rPr>
              <a:t>Σχήμα 12.7: Ιστορία του ιμπεριαλισμού, 1500–2000</a:t>
            </a:r>
          </a:p>
        </p:txBody>
      </p:sp>
      <p:pic>
        <p:nvPicPr>
          <p:cNvPr id="131076" name="Picture 3">
            <a:extLst>
              <a:ext uri="{FF2B5EF4-FFF2-40B4-BE49-F238E27FC236}">
                <a16:creationId xmlns:a16="http://schemas.microsoft.com/office/drawing/2014/main" id="{B498591A-030F-7E0A-3C6C-9FDC574FE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289" y="882651"/>
            <a:ext cx="8243887" cy="4949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1">
            <a:extLst>
              <a:ext uri="{FF2B5EF4-FFF2-40B4-BE49-F238E27FC236}">
                <a16:creationId xmlns:a16="http://schemas.microsoft.com/office/drawing/2014/main" id="{194587B0-F3A6-BFA3-49B9-BE0BD8A1779A}"/>
              </a:ext>
            </a:extLst>
          </p:cNvPr>
          <p:cNvSpPr txBox="1">
            <a:spLocks noChangeArrowheads="1"/>
          </p:cNvSpPr>
          <p:nvPr/>
        </p:nvSpPr>
        <p:spPr bwMode="auto">
          <a:xfrm>
            <a:off x="1981200" y="274639"/>
            <a:ext cx="82296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en-US" altLang="en-US" sz="3600">
                <a:solidFill>
                  <a:srgbClr val="000000"/>
                </a:solidFill>
              </a:rPr>
              <a:t>Σχήμα 12.8: Η κατάκτηση του κόσμου</a:t>
            </a:r>
          </a:p>
        </p:txBody>
      </p:sp>
      <p:sp>
        <p:nvSpPr>
          <p:cNvPr id="133123" name="Text Box 2">
            <a:extLst>
              <a:ext uri="{FF2B5EF4-FFF2-40B4-BE49-F238E27FC236}">
                <a16:creationId xmlns:a16="http://schemas.microsoft.com/office/drawing/2014/main" id="{8F0A58FA-E75B-7F78-4346-1D93962C4A21}"/>
              </a:ext>
            </a:extLst>
          </p:cNvPr>
          <p:cNvSpPr txBox="1">
            <a:spLocks noChangeArrowheads="1"/>
          </p:cNvSpPr>
          <p:nvPr/>
        </p:nvSpPr>
        <p:spPr bwMode="auto">
          <a:xfrm>
            <a:off x="1981200" y="5400676"/>
            <a:ext cx="8229600" cy="88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en-US" altLang="en-US" sz="1400">
                <a:solidFill>
                  <a:srgbClr val="000000"/>
                </a:solidFill>
              </a:rPr>
              <a:t>Πρώην αποικιακά εδάφη ευρωπαϊκών κρατών.</a:t>
            </a:r>
          </a:p>
          <a:p>
            <a:pPr eaLnBrk="1" hangingPunct="1">
              <a:lnSpc>
                <a:spcPct val="100000"/>
              </a:lnSpc>
              <a:buClrTx/>
              <a:buFontTx/>
              <a:buNone/>
            </a:pPr>
            <a:r>
              <a:rPr lang="en-US" altLang="en-US" sz="1400">
                <a:solidFill>
                  <a:srgbClr val="000000"/>
                </a:solidFill>
              </a:rPr>
              <a:t>ΠΗΓΗ: Με βάση το Andrew Boyd, An Atlas of World Affairs. 9η έκδοση. NY: Routledge, 1992, σελ. 91.</a:t>
            </a:r>
          </a:p>
        </p:txBody>
      </p:sp>
      <p:pic>
        <p:nvPicPr>
          <p:cNvPr id="133124" name="Picture 3">
            <a:extLst>
              <a:ext uri="{FF2B5EF4-FFF2-40B4-BE49-F238E27FC236}">
                <a16:creationId xmlns:a16="http://schemas.microsoft.com/office/drawing/2014/main" id="{1EFAE464-4E8E-7252-4A4C-0727FE6D5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63" y="911225"/>
            <a:ext cx="8280400" cy="4395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AA4E85-1870-BE59-D6E5-DA8A6C4794CE}"/>
              </a:ext>
            </a:extLst>
          </p:cNvPr>
          <p:cNvSpPr>
            <a:spLocks noGrp="1"/>
          </p:cNvSpPr>
          <p:nvPr>
            <p:ph type="title"/>
          </p:nvPr>
        </p:nvSpPr>
        <p:spPr/>
        <p:txBody>
          <a:bodyPr/>
          <a:lstStyle/>
          <a:p>
            <a:r>
              <a:rPr lang="el-GR" dirty="0"/>
              <a:t>Επιπτώσεις </a:t>
            </a:r>
            <a:r>
              <a:rPr lang="el-GR" dirty="0" err="1"/>
              <a:t>αποκιοκρατίας</a:t>
            </a:r>
            <a:endParaRPr lang="en-GR" dirty="0"/>
          </a:p>
        </p:txBody>
      </p:sp>
      <p:sp>
        <p:nvSpPr>
          <p:cNvPr id="5" name="Content Placeholder 4">
            <a:extLst>
              <a:ext uri="{FF2B5EF4-FFF2-40B4-BE49-F238E27FC236}">
                <a16:creationId xmlns:a16="http://schemas.microsoft.com/office/drawing/2014/main" id="{DE3D5438-DA50-737D-0579-28D4B1D952CD}"/>
              </a:ext>
            </a:extLst>
          </p:cNvPr>
          <p:cNvSpPr>
            <a:spLocks noGrp="1"/>
          </p:cNvSpPr>
          <p:nvPr>
            <p:ph idx="1"/>
          </p:nvPr>
        </p:nvSpPr>
        <p:spPr/>
        <p:txBody>
          <a:bodyPr>
            <a:normAutofit/>
          </a:bodyPr>
          <a:lstStyle/>
          <a:p>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Καταστροφικές επιπτώσεις για έναν λαό και για έναν πολιτισμό</a:t>
            </a:r>
            <a:endParaRPr lang="en-G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Αρνητικές οικονομικές επιπτώσεις: εξόρυξη ορυκτών και μεταφορά τους εκτός χώρας, εξαγωγές καλλιεργειών, υποδομές για ανάγκες ιμπεριαλισμού, εκπαίδευση μόνο για λευκούς</a:t>
            </a:r>
            <a:endParaRPr lang="en-G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Θετικές οικονομικές επιπτώσεις: ενίσχυση τοπικής οικονομικής συσσώρευσης, επέκταση πόλεων, δημιουργία ορυχείων και αγροκτημάτων, δημιουργία υποδομών, συνένωση διαφορετικών κοινοτήτων</a:t>
            </a:r>
            <a:endParaRPr lang="en-GR"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Δημιουργία αντιαποικιακών κινημάτων, κύμα επιτυχημένων κινημάτων ανεξαρτησίας σε όλη τη δεκαετία του 1960 </a:t>
            </a:r>
            <a:endParaRPr lang="en-GR"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sz="2400" dirty="0"/>
          </a:p>
        </p:txBody>
      </p:sp>
    </p:spTree>
    <p:extLst>
      <p:ext uri="{BB962C8B-B14F-4D97-AF65-F5344CB8AC3E}">
        <p14:creationId xmlns:p14="http://schemas.microsoft.com/office/powerpoint/2010/main" val="176647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6E1F3-3607-8EC0-0F0B-8B83610ECC10}"/>
              </a:ext>
            </a:extLst>
          </p:cNvPr>
          <p:cNvSpPr>
            <a:spLocks noGrp="1"/>
          </p:cNvSpPr>
          <p:nvPr>
            <p:ph type="title"/>
          </p:nvPr>
        </p:nvSpPr>
        <p:spPr/>
        <p:txBody>
          <a:bodyPr/>
          <a:lstStyle/>
          <a:p>
            <a:r>
              <a:rPr lang="el-GR" dirty="0" err="1"/>
              <a:t>Μεταποικιακή</a:t>
            </a:r>
            <a:r>
              <a:rPr lang="el-GR" dirty="0"/>
              <a:t> εξάρτηση</a:t>
            </a:r>
            <a:endParaRPr lang="en-GR" dirty="0"/>
          </a:p>
        </p:txBody>
      </p:sp>
      <p:sp>
        <p:nvSpPr>
          <p:cNvPr id="3" name="Content Placeholder 2">
            <a:extLst>
              <a:ext uri="{FF2B5EF4-FFF2-40B4-BE49-F238E27FC236}">
                <a16:creationId xmlns:a16="http://schemas.microsoft.com/office/drawing/2014/main" id="{CAC40CF5-6EEE-A3E0-07ED-DD842EED060B}"/>
              </a:ext>
            </a:extLst>
          </p:cNvPr>
          <p:cNvSpPr>
            <a:spLocks noGrp="1"/>
          </p:cNvSpPr>
          <p:nvPr>
            <p:ph idx="1"/>
          </p:nvPr>
        </p:nvSpPr>
        <p:spPr>
          <a:xfrm>
            <a:off x="838200" y="1690688"/>
            <a:ext cx="10515600" cy="4486275"/>
          </a:xfrm>
        </p:spPr>
        <p:txBody>
          <a:bodyPr>
            <a:noAutofit/>
          </a:bodyPr>
          <a:lstStyle/>
          <a:p>
            <a:r>
              <a:rPr lang="el-GR" sz="2400" kern="100" dirty="0">
                <a:effectLst/>
                <a:ea typeface="Calibri" panose="020F0502020204030204" pitchFamily="34" charset="0"/>
                <a:cs typeface="Times New Roman" panose="02020603050405020304" pitchFamily="18" charset="0"/>
              </a:rPr>
              <a:t>Νεοαποικιοκρατία: η συνέχιση, σε μια πρώην αποικία, της αποικιακής εκμετάλλευσης χωρίς επίσημο πολιτικό έλεγχο</a:t>
            </a:r>
            <a:endParaRPr lang="en-GR" sz="2400" kern="100" dirty="0">
              <a:effectLst/>
              <a:ea typeface="Calibri" panose="020F0502020204030204" pitchFamily="34" charset="0"/>
              <a:cs typeface="Times New Roman" panose="02020603050405020304" pitchFamily="18" charset="0"/>
            </a:endParaRPr>
          </a:p>
          <a:p>
            <a:r>
              <a:rPr lang="el-GR" sz="2400" dirty="0"/>
              <a:t>Θεωρία της εξάρτησης (</a:t>
            </a:r>
            <a:r>
              <a:rPr lang="en-US" sz="2400" dirty="0"/>
              <a:t>dependency theory): </a:t>
            </a:r>
            <a:r>
              <a:rPr lang="el-GR" sz="2400" dirty="0"/>
              <a:t>μαρξιστικής προέλευσης θεωρία που εξηγεί την έλλειψη συσσώρευσης κεφαλαίων στον τρίτο κόσμο ως αποτέλεσμα της αλληλεπίδρασης μεταξύ των εσωτερικών ταξικών σχέσεων και των δυνάμεων του εξωτερικού κεφαλαίου</a:t>
            </a:r>
          </a:p>
          <a:p>
            <a:r>
              <a:rPr lang="el-GR" sz="2400" dirty="0"/>
              <a:t>Οικονομία θύλακας (</a:t>
            </a:r>
            <a:r>
              <a:rPr lang="en-US" sz="2400" dirty="0"/>
              <a:t>enclave economy): </a:t>
            </a:r>
            <a:r>
              <a:rPr lang="el-GR" sz="2400" dirty="0"/>
              <a:t>μια ιστορικά σημαντική μορφή εξάρτησης στην οποία γίνεται επένδυση ξένων κεφαλαίων σε μια χώρα του τρίτου κόσμου για την εξαγωγή από το έδαφος μιας συγκεκριμένης πρώτης ύλης σε ένα συγκεκριμένο μέρος, συνήθως ορυχείο, πετρελαιοπηγή ή φυτεία. </a:t>
            </a:r>
            <a:endParaRPr lang="en-GR" sz="2400" dirty="0"/>
          </a:p>
        </p:txBody>
      </p:sp>
    </p:spTree>
    <p:extLst>
      <p:ext uri="{BB962C8B-B14F-4D97-AF65-F5344CB8AC3E}">
        <p14:creationId xmlns:p14="http://schemas.microsoft.com/office/powerpoint/2010/main" val="202494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EC122-3456-3079-A8AD-3F4526182C4F}"/>
              </a:ext>
            </a:extLst>
          </p:cNvPr>
          <p:cNvSpPr>
            <a:spLocks noGrp="1"/>
          </p:cNvSpPr>
          <p:nvPr>
            <p:ph type="title"/>
          </p:nvPr>
        </p:nvSpPr>
        <p:spPr/>
        <p:txBody>
          <a:bodyPr/>
          <a:lstStyle/>
          <a:p>
            <a:r>
              <a:rPr lang="el-GR" dirty="0" err="1"/>
              <a:t>Κεφ</a:t>
            </a:r>
            <a:r>
              <a:rPr lang="el-GR" dirty="0"/>
              <a:t> 12. ΤΟ ΧΑΣΜΑ ΒΟΡΡΑ-ΝΟΤΟΥ</a:t>
            </a:r>
            <a:endParaRPr lang="en-GR" dirty="0"/>
          </a:p>
        </p:txBody>
      </p:sp>
      <p:pic>
        <p:nvPicPr>
          <p:cNvPr id="4" name="Picture 6">
            <a:extLst>
              <a:ext uri="{FF2B5EF4-FFF2-40B4-BE49-F238E27FC236}">
                <a16:creationId xmlns:a16="http://schemas.microsoft.com/office/drawing/2014/main" id="{453E4F13-6537-1C73-6D31-0420862C07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600228" y="1825625"/>
            <a:ext cx="2991544" cy="4351338"/>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27947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3D54A-978F-4439-89BA-FB34C8153857}"/>
              </a:ext>
            </a:extLst>
          </p:cNvPr>
          <p:cNvSpPr>
            <a:spLocks noGrp="1"/>
          </p:cNvSpPr>
          <p:nvPr>
            <p:ph type="title"/>
          </p:nvPr>
        </p:nvSpPr>
        <p:spPr/>
        <p:txBody>
          <a:bodyPr/>
          <a:lstStyle/>
          <a:p>
            <a:r>
              <a:rPr lang="el-GR" dirty="0"/>
              <a:t>Η κατάσταση του Νότου</a:t>
            </a:r>
            <a:endParaRPr lang="en-GR" dirty="0"/>
          </a:p>
        </p:txBody>
      </p:sp>
      <p:sp>
        <p:nvSpPr>
          <p:cNvPr id="3" name="Content Placeholder 2">
            <a:extLst>
              <a:ext uri="{FF2B5EF4-FFF2-40B4-BE49-F238E27FC236}">
                <a16:creationId xmlns:a16="http://schemas.microsoft.com/office/drawing/2014/main" id="{391E4775-0E5F-C4A6-149E-904D12FA06C0}"/>
              </a:ext>
            </a:extLst>
          </p:cNvPr>
          <p:cNvSpPr>
            <a:spLocks noGrp="1"/>
          </p:cNvSpPr>
          <p:nvPr>
            <p:ph idx="1"/>
          </p:nvPr>
        </p:nvSpPr>
        <p:spPr>
          <a:xfrm>
            <a:off x="838200" y="1531087"/>
            <a:ext cx="10515600" cy="4645875"/>
          </a:xfrm>
        </p:spPr>
        <p:txBody>
          <a:bodyPr>
            <a:normAutofit lnSpcReduction="10000"/>
          </a:bodyPr>
          <a:lstStyle/>
          <a:p>
            <a:pPr marL="0" indent="0">
              <a:buNone/>
            </a:pPr>
            <a:r>
              <a:rPr lang="en-US" dirty="0"/>
              <a:t> </a:t>
            </a:r>
            <a:r>
              <a:rPr lang="el-GR" dirty="0"/>
              <a:t>- Λιγότερο αναπτυγμένες χώρες (ΛΑΧ)</a:t>
            </a:r>
            <a:r>
              <a:rPr lang="en-US" dirty="0"/>
              <a:t>: </a:t>
            </a:r>
            <a:r>
              <a:rPr lang="el-GR" dirty="0"/>
              <a:t>οι φτωχότερες περιοχές του κόσμου, ο παγκόσμιος Νότος όπου ζουν οι περισσότεροι άνθρωποι</a:t>
            </a:r>
          </a:p>
          <a:p>
            <a:pPr>
              <a:buFontTx/>
              <a:buChar char="-"/>
            </a:pPr>
            <a:r>
              <a:rPr lang="el-GR" dirty="0"/>
              <a:t>Αναπτυσσόμενες χώρες: κράτη στον παγκόσμιο Νότο, οι φτωχότερες περιοχές του πλανήτη.</a:t>
            </a:r>
          </a:p>
          <a:p>
            <a:pPr>
              <a:buFontTx/>
              <a:buChar char="-"/>
            </a:pPr>
            <a:r>
              <a:rPr lang="el-GR" dirty="0"/>
              <a:t>1 δις άνθρωποι ζουν σε απόλυτη φτώχεια !!!</a:t>
            </a:r>
          </a:p>
          <a:p>
            <a:pPr>
              <a:buFontTx/>
              <a:buChar char="-"/>
            </a:pPr>
            <a:r>
              <a:rPr lang="el-GR" dirty="0"/>
              <a:t>Συγκέντρωση κυρίως σε Αφρική, Νότια Ασία</a:t>
            </a:r>
          </a:p>
          <a:p>
            <a:pPr>
              <a:buFontTx/>
              <a:buChar char="-"/>
            </a:pPr>
            <a:r>
              <a:rPr lang="el-GR" dirty="0"/>
              <a:t>Στόχοι Βιώσιμης Ανάπτυξης: στόχοι του ΟΗΕ για μέτρα κάλυψης βασικών αναγκών, όπως η μείωση της φτώχειας και της πείνας</a:t>
            </a:r>
          </a:p>
        </p:txBody>
      </p:sp>
    </p:spTree>
    <p:extLst>
      <p:ext uri="{BB962C8B-B14F-4D97-AF65-F5344CB8AC3E}">
        <p14:creationId xmlns:p14="http://schemas.microsoft.com/office/powerpoint/2010/main" val="1922679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a:extLst>
              <a:ext uri="{FF2B5EF4-FFF2-40B4-BE49-F238E27FC236}">
                <a16:creationId xmlns:a16="http://schemas.microsoft.com/office/drawing/2014/main" id="{CEB730F3-4F09-326D-A6A8-C35ED11BF626}"/>
              </a:ext>
            </a:extLst>
          </p:cNvPr>
          <p:cNvSpPr txBox="1">
            <a:spLocks noChangeArrowheads="1"/>
          </p:cNvSpPr>
          <p:nvPr/>
        </p:nvSpPr>
        <p:spPr bwMode="auto">
          <a:xfrm>
            <a:off x="1665288" y="430213"/>
            <a:ext cx="9002712"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719138" algn="l"/>
                <a:tab pos="1443038" algn="l"/>
                <a:tab pos="2166938" algn="l"/>
                <a:tab pos="2890838" algn="l"/>
                <a:tab pos="3614738" algn="l"/>
                <a:tab pos="4343400" algn="l"/>
                <a:tab pos="5062538" algn="l"/>
                <a:tab pos="5786438" algn="l"/>
                <a:tab pos="6510338" algn="l"/>
                <a:tab pos="7234238" algn="l"/>
                <a:tab pos="7958138" algn="l"/>
                <a:tab pos="8686800" algn="l"/>
                <a:tab pos="8980488" algn="l"/>
                <a:tab pos="9429750" algn="l"/>
                <a:tab pos="9879013" algn="l"/>
                <a:tab pos="10328275" algn="l"/>
                <a:tab pos="10779125" algn="l"/>
                <a:tab pos="107807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719138" algn="l"/>
                <a:tab pos="1443038" algn="l"/>
                <a:tab pos="2166938" algn="l"/>
                <a:tab pos="2890838" algn="l"/>
                <a:tab pos="3614738" algn="l"/>
                <a:tab pos="4343400" algn="l"/>
                <a:tab pos="5062538" algn="l"/>
                <a:tab pos="5786438" algn="l"/>
                <a:tab pos="6510338" algn="l"/>
                <a:tab pos="7234238" algn="l"/>
                <a:tab pos="7958138" algn="l"/>
                <a:tab pos="8686800" algn="l"/>
                <a:tab pos="8980488" algn="l"/>
                <a:tab pos="9429750" algn="l"/>
                <a:tab pos="9879013" algn="l"/>
                <a:tab pos="10328275" algn="l"/>
                <a:tab pos="10779125" algn="l"/>
                <a:tab pos="107807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719138" algn="l"/>
                <a:tab pos="1443038" algn="l"/>
                <a:tab pos="2166938" algn="l"/>
                <a:tab pos="2890838" algn="l"/>
                <a:tab pos="3614738" algn="l"/>
                <a:tab pos="4343400" algn="l"/>
                <a:tab pos="5062538" algn="l"/>
                <a:tab pos="5786438" algn="l"/>
                <a:tab pos="6510338" algn="l"/>
                <a:tab pos="7234238" algn="l"/>
                <a:tab pos="7958138" algn="l"/>
                <a:tab pos="8686800" algn="l"/>
                <a:tab pos="8980488" algn="l"/>
                <a:tab pos="9429750" algn="l"/>
                <a:tab pos="9879013" algn="l"/>
                <a:tab pos="10328275" algn="l"/>
                <a:tab pos="10779125" algn="l"/>
                <a:tab pos="107807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719138" algn="l"/>
                <a:tab pos="1443038" algn="l"/>
                <a:tab pos="2166938" algn="l"/>
                <a:tab pos="2890838" algn="l"/>
                <a:tab pos="3614738" algn="l"/>
                <a:tab pos="4343400" algn="l"/>
                <a:tab pos="5062538" algn="l"/>
                <a:tab pos="5786438" algn="l"/>
                <a:tab pos="6510338" algn="l"/>
                <a:tab pos="7234238" algn="l"/>
                <a:tab pos="7958138" algn="l"/>
                <a:tab pos="8686800" algn="l"/>
                <a:tab pos="8980488" algn="l"/>
                <a:tab pos="9429750" algn="l"/>
                <a:tab pos="9879013" algn="l"/>
                <a:tab pos="10328275" algn="l"/>
                <a:tab pos="10779125" algn="l"/>
                <a:tab pos="107807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719138" algn="l"/>
                <a:tab pos="1443038" algn="l"/>
                <a:tab pos="2166938" algn="l"/>
                <a:tab pos="2890838" algn="l"/>
                <a:tab pos="3614738" algn="l"/>
                <a:tab pos="4343400" algn="l"/>
                <a:tab pos="5062538" algn="l"/>
                <a:tab pos="5786438" algn="l"/>
                <a:tab pos="6510338" algn="l"/>
                <a:tab pos="7234238" algn="l"/>
                <a:tab pos="7958138" algn="l"/>
                <a:tab pos="8686800" algn="l"/>
                <a:tab pos="8980488" algn="l"/>
                <a:tab pos="9429750" algn="l"/>
                <a:tab pos="9879013" algn="l"/>
                <a:tab pos="10328275" algn="l"/>
                <a:tab pos="10779125" algn="l"/>
                <a:tab pos="107807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19138" algn="l"/>
                <a:tab pos="1443038" algn="l"/>
                <a:tab pos="2166938" algn="l"/>
                <a:tab pos="2890838" algn="l"/>
                <a:tab pos="3614738" algn="l"/>
                <a:tab pos="4343400" algn="l"/>
                <a:tab pos="5062538" algn="l"/>
                <a:tab pos="5786438" algn="l"/>
                <a:tab pos="6510338" algn="l"/>
                <a:tab pos="7234238" algn="l"/>
                <a:tab pos="7958138" algn="l"/>
                <a:tab pos="8686800" algn="l"/>
                <a:tab pos="8980488" algn="l"/>
                <a:tab pos="9429750" algn="l"/>
                <a:tab pos="9879013" algn="l"/>
                <a:tab pos="10328275" algn="l"/>
                <a:tab pos="10779125" algn="l"/>
                <a:tab pos="107807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19138" algn="l"/>
                <a:tab pos="1443038" algn="l"/>
                <a:tab pos="2166938" algn="l"/>
                <a:tab pos="2890838" algn="l"/>
                <a:tab pos="3614738" algn="l"/>
                <a:tab pos="4343400" algn="l"/>
                <a:tab pos="5062538" algn="l"/>
                <a:tab pos="5786438" algn="l"/>
                <a:tab pos="6510338" algn="l"/>
                <a:tab pos="7234238" algn="l"/>
                <a:tab pos="7958138" algn="l"/>
                <a:tab pos="8686800" algn="l"/>
                <a:tab pos="8980488" algn="l"/>
                <a:tab pos="9429750" algn="l"/>
                <a:tab pos="9879013" algn="l"/>
                <a:tab pos="10328275" algn="l"/>
                <a:tab pos="10779125" algn="l"/>
                <a:tab pos="107807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19138" algn="l"/>
                <a:tab pos="1443038" algn="l"/>
                <a:tab pos="2166938" algn="l"/>
                <a:tab pos="2890838" algn="l"/>
                <a:tab pos="3614738" algn="l"/>
                <a:tab pos="4343400" algn="l"/>
                <a:tab pos="5062538" algn="l"/>
                <a:tab pos="5786438" algn="l"/>
                <a:tab pos="6510338" algn="l"/>
                <a:tab pos="7234238" algn="l"/>
                <a:tab pos="7958138" algn="l"/>
                <a:tab pos="8686800" algn="l"/>
                <a:tab pos="8980488" algn="l"/>
                <a:tab pos="9429750" algn="l"/>
                <a:tab pos="9879013" algn="l"/>
                <a:tab pos="10328275" algn="l"/>
                <a:tab pos="10779125" algn="l"/>
                <a:tab pos="107807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719138" algn="l"/>
                <a:tab pos="1443038" algn="l"/>
                <a:tab pos="2166938" algn="l"/>
                <a:tab pos="2890838" algn="l"/>
                <a:tab pos="3614738" algn="l"/>
                <a:tab pos="4343400" algn="l"/>
                <a:tab pos="5062538" algn="l"/>
                <a:tab pos="5786438" algn="l"/>
                <a:tab pos="6510338" algn="l"/>
                <a:tab pos="7234238" algn="l"/>
                <a:tab pos="7958138" algn="l"/>
                <a:tab pos="8686800" algn="l"/>
                <a:tab pos="8980488" algn="l"/>
                <a:tab pos="9429750" algn="l"/>
                <a:tab pos="9879013" algn="l"/>
                <a:tab pos="10328275" algn="l"/>
                <a:tab pos="10779125" algn="l"/>
                <a:tab pos="1078071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en-US" altLang="en-US" sz="2400">
                <a:solidFill>
                  <a:srgbClr val="000000"/>
                </a:solidFill>
              </a:rPr>
              <a:t>Σχήμα 12.1: Επίπεδο εισοδήματος και ποσοστό ανάπτυξης </a:t>
            </a:r>
            <a:br>
              <a:rPr lang="en-US" altLang="en-US" sz="2400">
                <a:solidFill>
                  <a:srgbClr val="000000"/>
                </a:solidFill>
              </a:rPr>
            </a:br>
            <a:r>
              <a:rPr lang="en-US" altLang="en-US" sz="2400">
                <a:solidFill>
                  <a:srgbClr val="000000"/>
                </a:solidFill>
              </a:rPr>
              <a:t>			    ανά περιοχή του κόσμου</a:t>
            </a:r>
          </a:p>
        </p:txBody>
      </p:sp>
      <p:sp>
        <p:nvSpPr>
          <p:cNvPr id="20483" name="Text Box 2">
            <a:extLst>
              <a:ext uri="{FF2B5EF4-FFF2-40B4-BE49-F238E27FC236}">
                <a16:creationId xmlns:a16="http://schemas.microsoft.com/office/drawing/2014/main" id="{1F50B55D-21EF-CC50-7D8C-700CE6E4E92F}"/>
              </a:ext>
            </a:extLst>
          </p:cNvPr>
          <p:cNvSpPr txBox="1">
            <a:spLocks noChangeArrowheads="1"/>
          </p:cNvSpPr>
          <p:nvPr/>
        </p:nvSpPr>
        <p:spPr bwMode="auto">
          <a:xfrm>
            <a:off x="2053883" y="6427787"/>
            <a:ext cx="7228449" cy="271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en-US" altLang="en-US" sz="1400" dirty="0">
                <a:solidFill>
                  <a:srgbClr val="000000"/>
                </a:solidFill>
              </a:rPr>
              <a:t>ΠΗΓΗ: </a:t>
            </a:r>
            <a:r>
              <a:rPr lang="en-US" altLang="en-US" sz="1400" dirty="0" err="1">
                <a:solidFill>
                  <a:srgbClr val="000000"/>
                </a:solidFill>
              </a:rPr>
              <a:t>Π</a:t>
            </a:r>
            <a:r>
              <a:rPr lang="en-US" altLang="en-US" sz="1400" dirty="0">
                <a:solidFill>
                  <a:srgbClr val="000000"/>
                </a:solidFill>
              </a:rPr>
              <a:t>α</a:t>
            </a:r>
            <a:r>
              <a:rPr lang="en-US" altLang="en-US" sz="1400" dirty="0" err="1">
                <a:solidFill>
                  <a:srgbClr val="000000"/>
                </a:solidFill>
              </a:rPr>
              <a:t>γκόσμι</a:t>
            </a:r>
            <a:r>
              <a:rPr lang="en-US" altLang="en-US" sz="1400" dirty="0">
                <a:solidFill>
                  <a:srgbClr val="000000"/>
                </a:solidFill>
              </a:rPr>
              <a:t>α </a:t>
            </a:r>
            <a:r>
              <a:rPr lang="en-US" altLang="en-US" sz="1400" dirty="0" err="1">
                <a:solidFill>
                  <a:srgbClr val="000000"/>
                </a:solidFill>
              </a:rPr>
              <a:t>Τρά</a:t>
            </a:r>
            <a:r>
              <a:rPr lang="en-US" altLang="en-US" sz="1400" dirty="0">
                <a:solidFill>
                  <a:srgbClr val="000000"/>
                </a:solidFill>
              </a:rPr>
              <a:t>π</a:t>
            </a:r>
            <a:r>
              <a:rPr lang="en-US" altLang="en-US" sz="1400" dirty="0" err="1">
                <a:solidFill>
                  <a:srgbClr val="000000"/>
                </a:solidFill>
              </a:rPr>
              <a:t>εζ</a:t>
            </a:r>
            <a:r>
              <a:rPr lang="en-US" altLang="en-US" sz="1400" dirty="0">
                <a:solidFill>
                  <a:srgbClr val="000000"/>
                </a:solidFill>
              </a:rPr>
              <a:t>α.</a:t>
            </a:r>
          </a:p>
        </p:txBody>
      </p:sp>
      <p:pic>
        <p:nvPicPr>
          <p:cNvPr id="20485" name="Picture 4">
            <a:extLst>
              <a:ext uri="{FF2B5EF4-FFF2-40B4-BE49-F238E27FC236}">
                <a16:creationId xmlns:a16="http://schemas.microsoft.com/office/drawing/2014/main" id="{02BD19D1-904E-EAF3-24AE-B23B4BA1B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288" y="1337908"/>
            <a:ext cx="7617044" cy="49815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31189-7B1A-9912-21E3-C5DE4330B9E5}"/>
              </a:ext>
            </a:extLst>
          </p:cNvPr>
          <p:cNvSpPr>
            <a:spLocks noGrp="1"/>
          </p:cNvSpPr>
          <p:nvPr>
            <p:ph type="title"/>
          </p:nvPr>
        </p:nvSpPr>
        <p:spPr/>
        <p:txBody>
          <a:bodyPr/>
          <a:lstStyle/>
          <a:p>
            <a:r>
              <a:rPr lang="el-GR" dirty="0"/>
              <a:t>Βασικές ανθρώπινες ανάγκες</a:t>
            </a:r>
            <a:endParaRPr lang="en-GR" dirty="0"/>
          </a:p>
        </p:txBody>
      </p:sp>
      <p:sp>
        <p:nvSpPr>
          <p:cNvPr id="3" name="Content Placeholder 2">
            <a:extLst>
              <a:ext uri="{FF2B5EF4-FFF2-40B4-BE49-F238E27FC236}">
                <a16:creationId xmlns:a16="http://schemas.microsoft.com/office/drawing/2014/main" id="{D46584B5-EC87-FE5A-F6D0-34F8AA8559C1}"/>
              </a:ext>
            </a:extLst>
          </p:cNvPr>
          <p:cNvSpPr>
            <a:spLocks noGrp="1"/>
          </p:cNvSpPr>
          <p:nvPr>
            <p:ph idx="1"/>
          </p:nvPr>
        </p:nvSpPr>
        <p:spPr/>
        <p:txBody>
          <a:bodyPr/>
          <a:lstStyle/>
          <a:p>
            <a:r>
              <a:rPr lang="el-GR" dirty="0"/>
              <a:t>Εκπαίδευση</a:t>
            </a:r>
          </a:p>
          <a:p>
            <a:r>
              <a:rPr lang="el-GR" dirty="0"/>
              <a:t>Υποσιτισμός</a:t>
            </a:r>
          </a:p>
          <a:p>
            <a:r>
              <a:rPr lang="el-GR" dirty="0"/>
              <a:t>Υγειονομική περίθαλψη</a:t>
            </a:r>
          </a:p>
          <a:p>
            <a:r>
              <a:rPr lang="el-GR" dirty="0"/>
              <a:t>Ασφαλές νερό</a:t>
            </a:r>
          </a:p>
          <a:p>
            <a:r>
              <a:rPr lang="el-GR" dirty="0"/>
              <a:t>Εγκαταστάσεις υγιεινής</a:t>
            </a:r>
          </a:p>
          <a:p>
            <a:r>
              <a:rPr lang="el-GR" dirty="0"/>
              <a:t>Στέγη </a:t>
            </a:r>
          </a:p>
          <a:p>
            <a:endParaRPr lang="en-GR" dirty="0"/>
          </a:p>
        </p:txBody>
      </p:sp>
    </p:spTree>
    <p:extLst>
      <p:ext uri="{BB962C8B-B14F-4D97-AF65-F5344CB8AC3E}">
        <p14:creationId xmlns:p14="http://schemas.microsoft.com/office/powerpoint/2010/main" val="1301763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a:extLst>
              <a:ext uri="{FF2B5EF4-FFF2-40B4-BE49-F238E27FC236}">
                <a16:creationId xmlns:a16="http://schemas.microsoft.com/office/drawing/2014/main" id="{EAF09005-6176-FA0B-E81C-20D7407666CA}"/>
              </a:ext>
            </a:extLst>
          </p:cNvPr>
          <p:cNvSpPr txBox="1">
            <a:spLocks noChangeArrowheads="1"/>
          </p:cNvSpPr>
          <p:nvPr/>
        </p:nvSpPr>
        <p:spPr bwMode="auto">
          <a:xfrm>
            <a:off x="1981200" y="77788"/>
            <a:ext cx="8229600"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en-US" altLang="en-US" sz="3200" dirty="0" err="1">
                <a:solidFill>
                  <a:srgbClr val="000000"/>
                </a:solidFill>
              </a:rPr>
              <a:t>Σχήμ</a:t>
            </a:r>
            <a:r>
              <a:rPr lang="en-US" altLang="en-US" sz="3200" dirty="0">
                <a:solidFill>
                  <a:srgbClr val="000000"/>
                </a:solidFill>
              </a:rPr>
              <a:t>α 12.3α: </a:t>
            </a:r>
            <a:r>
              <a:rPr lang="en-US" altLang="en-US" sz="3200" dirty="0" err="1">
                <a:solidFill>
                  <a:srgbClr val="000000"/>
                </a:solidFill>
              </a:rPr>
              <a:t>Ποσοστά</a:t>
            </a:r>
            <a:r>
              <a:rPr lang="en-US" altLang="en-US" sz="3200" dirty="0">
                <a:solidFill>
                  <a:srgbClr val="000000"/>
                </a:solidFill>
              </a:rPr>
              <a:t> π</a:t>
            </a:r>
            <a:r>
              <a:rPr lang="en-US" altLang="en-US" sz="3200" dirty="0" err="1">
                <a:solidFill>
                  <a:srgbClr val="000000"/>
                </a:solidFill>
              </a:rPr>
              <a:t>ρόσ</a:t>
            </a:r>
            <a:r>
              <a:rPr lang="en-US" altLang="en-US" sz="3200" dirty="0">
                <a:solidFill>
                  <a:srgbClr val="000000"/>
                </a:solidFill>
              </a:rPr>
              <a:t>βα</a:t>
            </a:r>
            <a:r>
              <a:rPr lang="en-US" altLang="en-US" sz="3200" dirty="0" err="1">
                <a:solidFill>
                  <a:srgbClr val="000000"/>
                </a:solidFill>
              </a:rPr>
              <a:t>σης</a:t>
            </a:r>
            <a:r>
              <a:rPr lang="en-US" altLang="en-US" sz="3200" dirty="0">
                <a:solidFill>
                  <a:srgbClr val="000000"/>
                </a:solidFill>
              </a:rPr>
              <a:t> </a:t>
            </a:r>
            <a:r>
              <a:rPr lang="en-US" altLang="en-US" sz="3200" dirty="0" err="1">
                <a:solidFill>
                  <a:srgbClr val="000000"/>
                </a:solidFill>
              </a:rPr>
              <a:t>σε</a:t>
            </a:r>
            <a:r>
              <a:rPr lang="en-US" altLang="en-US" sz="3200" dirty="0">
                <a:solidFill>
                  <a:srgbClr val="000000"/>
                </a:solidFill>
              </a:rPr>
              <a:t> </a:t>
            </a:r>
            <a:r>
              <a:rPr lang="en-US" altLang="en-US" sz="3200" dirty="0" err="1">
                <a:solidFill>
                  <a:srgbClr val="000000"/>
                </a:solidFill>
              </a:rPr>
              <a:t>νερό</a:t>
            </a:r>
            <a:r>
              <a:rPr lang="en-US" altLang="en-US" sz="3200" dirty="0">
                <a:solidFill>
                  <a:srgbClr val="000000"/>
                </a:solidFill>
              </a:rPr>
              <a:t> </a:t>
            </a:r>
            <a:r>
              <a:rPr lang="en-US" altLang="en-US" sz="3200" dirty="0" err="1">
                <a:solidFill>
                  <a:srgbClr val="000000"/>
                </a:solidFill>
              </a:rPr>
              <a:t>κ</a:t>
            </a:r>
            <a:r>
              <a:rPr lang="en-US" altLang="en-US" sz="3200" dirty="0">
                <a:solidFill>
                  <a:srgbClr val="000000"/>
                </a:solidFill>
              </a:rPr>
              <a:t>α</a:t>
            </a:r>
            <a:r>
              <a:rPr lang="en-US" altLang="en-US" sz="3200" dirty="0" err="1">
                <a:solidFill>
                  <a:srgbClr val="000000"/>
                </a:solidFill>
              </a:rPr>
              <a:t>ι</a:t>
            </a:r>
            <a:r>
              <a:rPr lang="en-US" altLang="en-US" sz="3200" dirty="0">
                <a:solidFill>
                  <a:srgbClr val="000000"/>
                </a:solidFill>
              </a:rPr>
              <a:t> </a:t>
            </a:r>
            <a:r>
              <a:rPr lang="en-US" altLang="en-US" sz="3200" dirty="0" err="1">
                <a:solidFill>
                  <a:srgbClr val="000000"/>
                </a:solidFill>
              </a:rPr>
              <a:t>τροφή</a:t>
            </a:r>
            <a:r>
              <a:rPr lang="en-US" altLang="en-US" sz="3200" dirty="0">
                <a:solidFill>
                  <a:srgbClr val="000000"/>
                </a:solidFill>
              </a:rPr>
              <a:t>, 2015</a:t>
            </a:r>
          </a:p>
        </p:txBody>
      </p:sp>
      <p:sp>
        <p:nvSpPr>
          <p:cNvPr id="40963" name="Text Box 2">
            <a:extLst>
              <a:ext uri="{FF2B5EF4-FFF2-40B4-BE49-F238E27FC236}">
                <a16:creationId xmlns:a16="http://schemas.microsoft.com/office/drawing/2014/main" id="{A9A5E5C7-4598-0755-8F69-F1CCB6DC4EDD}"/>
              </a:ext>
            </a:extLst>
          </p:cNvPr>
          <p:cNvSpPr txBox="1">
            <a:spLocks noChangeArrowheads="1"/>
          </p:cNvSpPr>
          <p:nvPr/>
        </p:nvSpPr>
        <p:spPr bwMode="auto">
          <a:xfrm>
            <a:off x="1981200" y="5673725"/>
            <a:ext cx="8229600"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en-US" altLang="en-US" sz="1400">
                <a:solidFill>
                  <a:srgbClr val="000000"/>
                </a:solidFill>
              </a:rPr>
              <a:t>ΠΗΓΗ: Με βάση τον Παγκόσμιο Οργανισμό Υγείας.</a:t>
            </a:r>
          </a:p>
        </p:txBody>
      </p:sp>
      <p:pic>
        <p:nvPicPr>
          <p:cNvPr id="40965" name="Picture 4">
            <a:extLst>
              <a:ext uri="{FF2B5EF4-FFF2-40B4-BE49-F238E27FC236}">
                <a16:creationId xmlns:a16="http://schemas.microsoft.com/office/drawing/2014/main" id="{3EF378D5-EA09-A449-6335-2D5EA3549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889" y="1144589"/>
            <a:ext cx="8315325" cy="45291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a:extLst>
              <a:ext uri="{FF2B5EF4-FFF2-40B4-BE49-F238E27FC236}">
                <a16:creationId xmlns:a16="http://schemas.microsoft.com/office/drawing/2014/main" id="{F2FEB966-9E59-E0DC-6B7A-C2001B8B07C0}"/>
              </a:ext>
            </a:extLst>
          </p:cNvPr>
          <p:cNvSpPr txBox="1">
            <a:spLocks noChangeArrowheads="1"/>
          </p:cNvSpPr>
          <p:nvPr/>
        </p:nvSpPr>
        <p:spPr bwMode="auto">
          <a:xfrm>
            <a:off x="531628" y="77788"/>
            <a:ext cx="11660372" cy="99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en-US" altLang="en-US" sz="3200" dirty="0" err="1">
                <a:solidFill>
                  <a:srgbClr val="000000"/>
                </a:solidFill>
              </a:rPr>
              <a:t>Σχήμ</a:t>
            </a:r>
            <a:r>
              <a:rPr lang="en-US" altLang="en-US" sz="3200" dirty="0">
                <a:solidFill>
                  <a:srgbClr val="000000"/>
                </a:solidFill>
              </a:rPr>
              <a:t>α 12.3β: </a:t>
            </a:r>
            <a:r>
              <a:rPr lang="en-US" altLang="en-US" sz="3200" dirty="0" err="1">
                <a:solidFill>
                  <a:srgbClr val="000000"/>
                </a:solidFill>
              </a:rPr>
              <a:t>Ποσοστά</a:t>
            </a:r>
            <a:r>
              <a:rPr lang="en-US" altLang="en-US" sz="3200" dirty="0">
                <a:solidFill>
                  <a:srgbClr val="000000"/>
                </a:solidFill>
              </a:rPr>
              <a:t> π</a:t>
            </a:r>
            <a:r>
              <a:rPr lang="en-US" altLang="en-US" sz="3200" dirty="0" err="1">
                <a:solidFill>
                  <a:srgbClr val="000000"/>
                </a:solidFill>
              </a:rPr>
              <a:t>ρόσ</a:t>
            </a:r>
            <a:r>
              <a:rPr lang="en-US" altLang="en-US" sz="3200" dirty="0">
                <a:solidFill>
                  <a:srgbClr val="000000"/>
                </a:solidFill>
              </a:rPr>
              <a:t>βα</a:t>
            </a:r>
            <a:r>
              <a:rPr lang="en-US" altLang="en-US" sz="3200" dirty="0" err="1">
                <a:solidFill>
                  <a:srgbClr val="000000"/>
                </a:solidFill>
              </a:rPr>
              <a:t>σης</a:t>
            </a:r>
            <a:r>
              <a:rPr lang="en-US" altLang="en-US" sz="3200" dirty="0">
                <a:solidFill>
                  <a:srgbClr val="000000"/>
                </a:solidFill>
              </a:rPr>
              <a:t> </a:t>
            </a:r>
            <a:r>
              <a:rPr lang="en-US" altLang="en-US" sz="3200" dirty="0" err="1">
                <a:solidFill>
                  <a:srgbClr val="000000"/>
                </a:solidFill>
              </a:rPr>
              <a:t>σε</a:t>
            </a:r>
            <a:r>
              <a:rPr lang="en-US" altLang="en-US" sz="3200" dirty="0">
                <a:solidFill>
                  <a:srgbClr val="000000"/>
                </a:solidFill>
              </a:rPr>
              <a:t> </a:t>
            </a:r>
            <a:r>
              <a:rPr lang="en-US" altLang="en-US" sz="3200" dirty="0" err="1">
                <a:solidFill>
                  <a:srgbClr val="000000"/>
                </a:solidFill>
              </a:rPr>
              <a:t>νερό</a:t>
            </a:r>
            <a:r>
              <a:rPr lang="en-US" altLang="en-US" sz="3200" dirty="0">
                <a:solidFill>
                  <a:srgbClr val="000000"/>
                </a:solidFill>
              </a:rPr>
              <a:t> </a:t>
            </a:r>
            <a:r>
              <a:rPr lang="en-US" altLang="en-US" sz="3200" dirty="0" err="1">
                <a:solidFill>
                  <a:srgbClr val="000000"/>
                </a:solidFill>
              </a:rPr>
              <a:t>κ</a:t>
            </a:r>
            <a:r>
              <a:rPr lang="en-US" altLang="en-US" sz="3200" dirty="0">
                <a:solidFill>
                  <a:srgbClr val="000000"/>
                </a:solidFill>
              </a:rPr>
              <a:t>α</a:t>
            </a:r>
            <a:r>
              <a:rPr lang="en-US" altLang="en-US" sz="3200" dirty="0" err="1">
                <a:solidFill>
                  <a:srgbClr val="000000"/>
                </a:solidFill>
              </a:rPr>
              <a:t>ι</a:t>
            </a:r>
            <a:r>
              <a:rPr lang="en-US" altLang="en-US" sz="3200" dirty="0">
                <a:solidFill>
                  <a:srgbClr val="000000"/>
                </a:solidFill>
              </a:rPr>
              <a:t> </a:t>
            </a:r>
            <a:r>
              <a:rPr lang="en-US" altLang="en-US" sz="3200" dirty="0" err="1">
                <a:solidFill>
                  <a:srgbClr val="000000"/>
                </a:solidFill>
              </a:rPr>
              <a:t>τροφή</a:t>
            </a:r>
            <a:r>
              <a:rPr lang="en-US" altLang="en-US" sz="3200" dirty="0">
                <a:solidFill>
                  <a:srgbClr val="000000"/>
                </a:solidFill>
              </a:rPr>
              <a:t>, 2015</a:t>
            </a:r>
          </a:p>
        </p:txBody>
      </p:sp>
      <p:sp>
        <p:nvSpPr>
          <p:cNvPr id="43011" name="Text Box 2">
            <a:extLst>
              <a:ext uri="{FF2B5EF4-FFF2-40B4-BE49-F238E27FC236}">
                <a16:creationId xmlns:a16="http://schemas.microsoft.com/office/drawing/2014/main" id="{66D6A27B-DBEB-1D94-27C9-10F19EA3F134}"/>
              </a:ext>
            </a:extLst>
          </p:cNvPr>
          <p:cNvSpPr txBox="1">
            <a:spLocks noChangeArrowheads="1"/>
          </p:cNvSpPr>
          <p:nvPr/>
        </p:nvSpPr>
        <p:spPr bwMode="auto">
          <a:xfrm>
            <a:off x="1981200" y="5630863"/>
            <a:ext cx="82296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eaLnBrk="1" hangingPunct="1">
              <a:lnSpc>
                <a:spcPct val="100000"/>
              </a:lnSpc>
              <a:buClrTx/>
              <a:buFontTx/>
              <a:buNone/>
            </a:pPr>
            <a:r>
              <a:rPr lang="en-US" altLang="en-US" sz="1400">
                <a:solidFill>
                  <a:srgbClr val="000000"/>
                </a:solidFill>
              </a:rPr>
              <a:t>ΠΗΓΗ: Με βάση τον Παγκόσμιο Οργανισμό Υγείας.</a:t>
            </a:r>
          </a:p>
        </p:txBody>
      </p:sp>
      <p:pic>
        <p:nvPicPr>
          <p:cNvPr id="43013" name="Picture 4">
            <a:extLst>
              <a:ext uri="{FF2B5EF4-FFF2-40B4-BE49-F238E27FC236}">
                <a16:creationId xmlns:a16="http://schemas.microsoft.com/office/drawing/2014/main" id="{28CB393F-55CF-6506-BD88-6C909D235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1076325"/>
            <a:ext cx="7562850" cy="4521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88A3D-248B-2F88-0E98-A55BADC0188E}"/>
              </a:ext>
            </a:extLst>
          </p:cNvPr>
          <p:cNvSpPr>
            <a:spLocks noGrp="1"/>
          </p:cNvSpPr>
          <p:nvPr>
            <p:ph type="title"/>
          </p:nvPr>
        </p:nvSpPr>
        <p:spPr/>
        <p:txBody>
          <a:bodyPr/>
          <a:lstStyle/>
          <a:p>
            <a:r>
              <a:rPr lang="el-GR" dirty="0"/>
              <a:t>Μετανάστες &amp; Πρόσφυγες</a:t>
            </a:r>
            <a:endParaRPr lang="en-GR" dirty="0"/>
          </a:p>
        </p:txBody>
      </p:sp>
      <p:sp>
        <p:nvSpPr>
          <p:cNvPr id="3" name="Content Placeholder 2">
            <a:extLst>
              <a:ext uri="{FF2B5EF4-FFF2-40B4-BE49-F238E27FC236}">
                <a16:creationId xmlns:a16="http://schemas.microsoft.com/office/drawing/2014/main" id="{94171F01-E4AD-06B4-526B-4596BAAD3A5B}"/>
              </a:ext>
            </a:extLst>
          </p:cNvPr>
          <p:cNvSpPr>
            <a:spLocks noGrp="1"/>
          </p:cNvSpPr>
          <p:nvPr>
            <p:ph idx="1"/>
          </p:nvPr>
        </p:nvSpPr>
        <p:spPr>
          <a:xfrm>
            <a:off x="838200" y="1589649"/>
            <a:ext cx="10515600" cy="4587314"/>
          </a:xfrm>
        </p:spPr>
        <p:txBody>
          <a:bodyPr>
            <a:normAutofit fontScale="92500" lnSpcReduction="20000"/>
          </a:bodyPr>
          <a:lstStyle/>
          <a:p>
            <a:r>
              <a:rPr lang="en-GR" dirty="0"/>
              <a:t>Έ</a:t>
            </a:r>
            <a:r>
              <a:rPr lang="el-GR" dirty="0"/>
              <a:t>να από τα μεγαλύτερα πολιτικά ζητήματα που επηρεάζουν τις σχέσεις Βορρά-Νότου</a:t>
            </a:r>
          </a:p>
          <a:p>
            <a:r>
              <a:rPr lang="el-GR" dirty="0"/>
              <a:t>Μετανάστευση (</a:t>
            </a:r>
            <a:r>
              <a:rPr lang="en-US" dirty="0"/>
              <a:t>migration): </a:t>
            </a:r>
            <a:r>
              <a:rPr lang="el-GR" dirty="0"/>
              <a:t>μετακίνηση μεταξύ κρατών, συνήθως εκπατρισμός (</a:t>
            </a:r>
            <a:r>
              <a:rPr lang="en-US" dirty="0"/>
              <a:t>emigration)</a:t>
            </a:r>
            <a:r>
              <a:rPr lang="el-GR" dirty="0"/>
              <a:t> από το παλιό κράτος και μετοίκηση (</a:t>
            </a:r>
            <a:r>
              <a:rPr lang="en-US" dirty="0"/>
              <a:t>immigration) </a:t>
            </a:r>
            <a:r>
              <a:rPr lang="el-GR" dirty="0"/>
              <a:t>στο νέο κράτος</a:t>
            </a:r>
          </a:p>
          <a:p>
            <a:r>
              <a:rPr lang="el-GR" dirty="0"/>
              <a:t>Πρόσφυγες: άνθρωποι που εγκαταλείπουν τις χώρες τους σε αναζήτηση καταφυγίου από πολέμους, φυσικές καταστροφές ή πολιτικές διώξεις. Το διεθνές δίκαιο κάνει διάκριση μεταξύ προσφύγων και μεταναστών. </a:t>
            </a:r>
          </a:p>
          <a:p>
            <a:r>
              <a:rPr lang="el-GR" sz="3000" kern="100" dirty="0">
                <a:effectLst/>
                <a:latin typeface="Calibri" panose="020F0502020204030204" pitchFamily="34" charset="0"/>
                <a:ea typeface="Calibri" panose="020F0502020204030204" pitchFamily="34" charset="0"/>
                <a:cs typeface="Times New Roman" panose="02020603050405020304" pitchFamily="18" charset="0"/>
              </a:rPr>
              <a:t>Η </a:t>
            </a:r>
            <a:r>
              <a:rPr lang="el-GR" sz="3000" b="1" kern="100" dirty="0">
                <a:effectLst/>
                <a:latin typeface="Calibri" panose="020F0502020204030204" pitchFamily="34" charset="0"/>
                <a:ea typeface="Calibri" panose="020F0502020204030204" pitchFamily="34" charset="0"/>
                <a:cs typeface="Times New Roman" panose="02020603050405020304" pitchFamily="18" charset="0"/>
              </a:rPr>
              <a:t>αποδοχή των προσφύγων</a:t>
            </a:r>
            <a:r>
              <a:rPr lang="el-GR" sz="3000" kern="100" dirty="0">
                <a:effectLst/>
                <a:latin typeface="Calibri" panose="020F0502020204030204" pitchFamily="34" charset="0"/>
                <a:ea typeface="Calibri" panose="020F0502020204030204" pitchFamily="34" charset="0"/>
                <a:cs typeface="Times New Roman" panose="02020603050405020304" pitchFamily="18" charset="0"/>
              </a:rPr>
              <a:t> και το ερώτημα του ποια κράτη πρέπει να αναλάβουν το </a:t>
            </a:r>
            <a:r>
              <a:rPr lang="el-GR" sz="3000" b="1" kern="100" dirty="0">
                <a:effectLst/>
                <a:latin typeface="Calibri" panose="020F0502020204030204" pitchFamily="34" charset="0"/>
                <a:ea typeface="Calibri" panose="020F0502020204030204" pitchFamily="34" charset="0"/>
                <a:cs typeface="Times New Roman" panose="02020603050405020304" pitchFamily="18" charset="0"/>
              </a:rPr>
              <a:t>κόστος</a:t>
            </a:r>
            <a:r>
              <a:rPr lang="el-GR" sz="3000" kern="100" dirty="0">
                <a:effectLst/>
                <a:latin typeface="Calibri" panose="020F0502020204030204" pitchFamily="34" charset="0"/>
                <a:ea typeface="Calibri" panose="020F0502020204030204" pitchFamily="34" charset="0"/>
                <a:cs typeface="Times New Roman" panose="02020603050405020304" pitchFamily="18" charset="0"/>
              </a:rPr>
              <a:t> αποτελεί </a:t>
            </a:r>
            <a:r>
              <a:rPr lang="el-GR" sz="3000" b="1" kern="100" dirty="0">
                <a:effectLst/>
                <a:latin typeface="Calibri" panose="020F0502020204030204" pitchFamily="34" charset="0"/>
                <a:ea typeface="Calibri" panose="020F0502020204030204" pitchFamily="34" charset="0"/>
                <a:cs typeface="Times New Roman" panose="02020603050405020304" pitchFamily="18" charset="0"/>
              </a:rPr>
              <a:t>πρόβλημα συλλογικών αγαθών.</a:t>
            </a:r>
            <a:endParaRPr lang="en-GR" sz="3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934610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628DC-9196-6114-841B-E89B8E112EA9}"/>
              </a:ext>
            </a:extLst>
          </p:cNvPr>
          <p:cNvSpPr>
            <a:spLocks noGrp="1"/>
          </p:cNvSpPr>
          <p:nvPr>
            <p:ph type="title"/>
          </p:nvPr>
        </p:nvSpPr>
        <p:spPr/>
        <p:txBody>
          <a:bodyPr/>
          <a:lstStyle/>
          <a:p>
            <a:r>
              <a:rPr lang="el-GR" dirty="0"/>
              <a:t>Ιμπεριαλισμός</a:t>
            </a:r>
            <a:endParaRPr lang="en-GR" dirty="0"/>
          </a:p>
        </p:txBody>
      </p:sp>
      <p:sp>
        <p:nvSpPr>
          <p:cNvPr id="3" name="Content Placeholder 2">
            <a:extLst>
              <a:ext uri="{FF2B5EF4-FFF2-40B4-BE49-F238E27FC236}">
                <a16:creationId xmlns:a16="http://schemas.microsoft.com/office/drawing/2014/main" id="{D55F6F61-7B85-FEFA-F6EB-029AAC95A549}"/>
              </a:ext>
            </a:extLst>
          </p:cNvPr>
          <p:cNvSpPr>
            <a:spLocks noGrp="1"/>
          </p:cNvSpPr>
          <p:nvPr>
            <p:ph idx="1"/>
          </p:nvPr>
        </p:nvSpPr>
        <p:spPr/>
        <p:txBody>
          <a:bodyPr/>
          <a:lstStyle/>
          <a:p>
            <a:r>
              <a:rPr lang="el-GR" b="1" kern="100" dirty="0">
                <a:effectLst/>
                <a:latin typeface="Calibri" panose="020F0502020204030204" pitchFamily="34" charset="0"/>
                <a:ea typeface="Calibri" panose="020F0502020204030204" pitchFamily="34" charset="0"/>
                <a:cs typeface="Times New Roman" panose="02020603050405020304" pitchFamily="18" charset="0"/>
              </a:rPr>
              <a:t>Ιμπεριαλισμός</a:t>
            </a:r>
            <a:r>
              <a:rPr lang="el-GR" kern="100" dirty="0">
                <a:effectLst/>
                <a:latin typeface="Calibri" panose="020F0502020204030204" pitchFamily="34" charset="0"/>
                <a:ea typeface="Calibri" panose="020F0502020204030204" pitchFamily="34" charset="0"/>
                <a:cs typeface="Times New Roman" panose="02020603050405020304" pitchFamily="18" charset="0"/>
              </a:rPr>
              <a:t>: η απόκτηση αποικιών μέσω της κατάκτησης εδαφών ή με άλλους τρόπους. Η θεωρία του ιμπεριαλισμού του Λένιν υποστήριζε ότι οι Ευρωπαίοι καπιταλιστές επένδυαν σε αποικίες, όπου είχαν τη δυνατότητα να αποκομίσουν μεγάλα κέρδη, μέρος των οποίων χρησιμοποιούσαν στη συνέχεια για να εξαγοράσουν τμήματα της εργατικής τάξης στην πατρίδα τους. </a:t>
            </a:r>
            <a:endParaRPr lang="en-GR"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spTree>
    <p:extLst>
      <p:ext uri="{BB962C8B-B14F-4D97-AF65-F5344CB8AC3E}">
        <p14:creationId xmlns:p14="http://schemas.microsoft.com/office/powerpoint/2010/main" val="2172289975"/>
      </p:ext>
    </p:extLst>
  </p:cSld>
  <p:clrMapOvr>
    <a:masterClrMapping/>
  </p:clrMapOvr>
</p:sld>
</file>

<file path=ppt/theme/theme1.xml><?xml version="1.0" encoding="utf-8"?>
<a:theme xmlns:a="http://schemas.openxmlformats.org/drawingml/2006/main" name="ExploreVTI">
  <a:themeElements>
    <a:clrScheme name="AnalogousFromLightSeedRightStep">
      <a:dk1>
        <a:srgbClr val="000000"/>
      </a:dk1>
      <a:lt1>
        <a:srgbClr val="FFFFFF"/>
      </a:lt1>
      <a:dk2>
        <a:srgbClr val="243341"/>
      </a:dk2>
      <a:lt2>
        <a:srgbClr val="E8E2E7"/>
      </a:lt2>
      <a:accent1>
        <a:srgbClr val="7DAD88"/>
      </a:accent1>
      <a:accent2>
        <a:srgbClr val="6FAC96"/>
      </a:accent2>
      <a:accent3>
        <a:srgbClr val="7DA9AC"/>
      </a:accent3>
      <a:accent4>
        <a:srgbClr val="7B9EBE"/>
      </a:accent4>
      <a:accent5>
        <a:srgbClr val="9399CA"/>
      </a:accent5>
      <a:accent6>
        <a:srgbClr val="8F7BBE"/>
      </a:accent6>
      <a:hlink>
        <a:srgbClr val="AE699F"/>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TotalTime>
  <Words>654</Words>
  <Application>Microsoft Macintosh PowerPoint</Application>
  <PresentationFormat>Widescreen</PresentationFormat>
  <Paragraphs>57</Paragraphs>
  <Slides>13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Arial</vt:lpstr>
      <vt:lpstr>Avenir Next LT Pro</vt:lpstr>
      <vt:lpstr>AvenirNext LT Pro Medium</vt:lpstr>
      <vt:lpstr>Calibri</vt:lpstr>
      <vt:lpstr>Sagona Book</vt:lpstr>
      <vt:lpstr>Segoe UI Semilight</vt:lpstr>
      <vt:lpstr>Times New Roman</vt:lpstr>
      <vt:lpstr>ExploreVTI</vt:lpstr>
      <vt:lpstr>ΕΙΣΑΓΩΓΗ ΣΤΙΣ ΔΙΕΘΝΕΙΣ ΣΧΕΣΕΙΣ </vt:lpstr>
      <vt:lpstr>Κεφ 12. ΤΟ ΧΑΣΜΑ ΒΟΡΡΑ-ΝΟΤΟΥ</vt:lpstr>
      <vt:lpstr>Η κατάσταση του Νότου</vt:lpstr>
      <vt:lpstr>PowerPoint Presentation</vt:lpstr>
      <vt:lpstr>Βασικές ανθρώπινες ανάγκες</vt:lpstr>
      <vt:lpstr>PowerPoint Presentation</vt:lpstr>
      <vt:lpstr>PowerPoint Presentation</vt:lpstr>
      <vt:lpstr>Μετανάστες &amp; Πρόσφυγες</vt:lpstr>
      <vt:lpstr>Ιμπεριαλισμός</vt:lpstr>
      <vt:lpstr>PowerPoint Presentation</vt:lpstr>
      <vt:lpstr>PowerPoint Presentation</vt:lpstr>
      <vt:lpstr>Επιπτώσεις αποκιοκρατίας</vt:lpstr>
      <vt:lpstr>Μεταποικιακή εξάρτηση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Sofia Tipaldou</dc:creator>
  <cp:lastModifiedBy>Sofia Tipaldou</cp:lastModifiedBy>
  <cp:revision>37</cp:revision>
  <dcterms:created xsi:type="dcterms:W3CDTF">2025-01-07T20:44:32Z</dcterms:created>
  <dcterms:modified xsi:type="dcterms:W3CDTF">2025-01-07T23:33:13Z</dcterms:modified>
</cp:coreProperties>
</file>