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 id="257" r:id="rId4"/>
    <p:sldId id="258" r:id="rId5"/>
    <p:sldId id="259" r:id="rId6"/>
    <p:sldId id="260"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6" d="100"/>
          <a:sy n="106" d="100"/>
        </p:scale>
        <p:origin x="-112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DC6B1EFD-80B3-45A2-A502-3ADD1EDA006A}" type="datetimeFigureOut">
              <a:rPr lang="el-GR" smtClean="0"/>
              <a:t>21/4/2015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9892FB45-950A-48F9-96AE-5033732BD9B1}" type="slidenum">
              <a:rPr lang="el-GR" smtClean="0"/>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DC6B1EFD-80B3-45A2-A502-3ADD1EDA006A}" type="datetimeFigureOut">
              <a:rPr lang="el-GR" smtClean="0"/>
              <a:t>21/4/2015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9892FB45-950A-48F9-96AE-5033732BD9B1}" type="slidenum">
              <a:rPr lang="el-GR" smtClean="0"/>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DC6B1EFD-80B3-45A2-A502-3ADD1EDA006A}" type="datetimeFigureOut">
              <a:rPr lang="el-GR" smtClean="0"/>
              <a:t>21/4/2015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9892FB45-950A-48F9-96AE-5033732BD9B1}" type="slidenum">
              <a:rPr lang="el-GR" smtClean="0"/>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DC6B1EFD-80B3-45A2-A502-3ADD1EDA006A}" type="datetimeFigureOut">
              <a:rPr lang="el-GR" smtClean="0"/>
              <a:t>21/4/2015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9892FB45-950A-48F9-96AE-5033732BD9B1}" type="slidenum">
              <a:rPr lang="el-GR" smtClean="0"/>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DC6B1EFD-80B3-45A2-A502-3ADD1EDA006A}" type="datetimeFigureOut">
              <a:rPr lang="el-GR" smtClean="0"/>
              <a:t>21/4/2015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9892FB45-950A-48F9-96AE-5033732BD9B1}" type="slidenum">
              <a:rPr lang="el-GR" smtClean="0"/>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DC6B1EFD-80B3-45A2-A502-3ADD1EDA006A}" type="datetimeFigureOut">
              <a:rPr lang="el-GR" smtClean="0"/>
              <a:t>21/4/2015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9892FB45-950A-48F9-96AE-5033732BD9B1}" type="slidenum">
              <a:rPr lang="el-GR" smtClean="0"/>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DC6B1EFD-80B3-45A2-A502-3ADD1EDA006A}" type="datetimeFigureOut">
              <a:rPr lang="el-GR" smtClean="0"/>
              <a:t>21/4/2015</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9892FB45-950A-48F9-96AE-5033732BD9B1}" type="slidenum">
              <a:rPr lang="el-GR" smtClean="0"/>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DC6B1EFD-80B3-45A2-A502-3ADD1EDA006A}" type="datetimeFigureOut">
              <a:rPr lang="el-GR" smtClean="0"/>
              <a:t>21/4/2015</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9892FB45-950A-48F9-96AE-5033732BD9B1}" type="slidenum">
              <a:rPr lang="el-GR" smtClean="0"/>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DC6B1EFD-80B3-45A2-A502-3ADD1EDA006A}" type="datetimeFigureOut">
              <a:rPr lang="el-GR" smtClean="0"/>
              <a:t>21/4/2015</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9892FB45-950A-48F9-96AE-5033732BD9B1}" type="slidenum">
              <a:rPr lang="el-GR" smtClean="0"/>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DC6B1EFD-80B3-45A2-A502-3ADD1EDA006A}" type="datetimeFigureOut">
              <a:rPr lang="el-GR" smtClean="0"/>
              <a:t>21/4/2015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9892FB45-950A-48F9-96AE-5033732BD9B1}" type="slidenum">
              <a:rPr lang="el-GR" smtClean="0"/>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DC6B1EFD-80B3-45A2-A502-3ADD1EDA006A}" type="datetimeFigureOut">
              <a:rPr lang="el-GR" smtClean="0"/>
              <a:t>21/4/2015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9892FB45-950A-48F9-96AE-5033732BD9B1}" type="slidenum">
              <a:rPr lang="el-GR" smtClean="0"/>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C6B1EFD-80B3-45A2-A502-3ADD1EDA006A}" type="datetimeFigureOut">
              <a:rPr lang="el-GR" smtClean="0"/>
              <a:t>21/4/2015</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892FB45-950A-48F9-96AE-5033732BD9B1}" type="slidenum">
              <a:rPr lang="el-GR" smtClean="0"/>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hyperlink" Target="http://www.hellaskps.gr/kps/2000.htm" TargetMode="Externa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normAutofit fontScale="90000"/>
          </a:bodyPr>
          <a:lstStyle/>
          <a:p>
            <a:r>
              <a:rPr lang="el-GR" dirty="0" smtClean="0"/>
              <a:t>Αξιολόγηση των ενισχύσεων στον τομέα των υποδομών 1989-2006</a:t>
            </a:r>
            <a:endParaRPr lang="el-GR" dirty="0"/>
          </a:p>
        </p:txBody>
      </p:sp>
      <p:sp>
        <p:nvSpPr>
          <p:cNvPr id="3" name="2 - Υπότιτλος"/>
          <p:cNvSpPr>
            <a:spLocks noGrp="1"/>
          </p:cNvSpPr>
          <p:nvPr>
            <p:ph type="subTitle" idx="1"/>
          </p:nvPr>
        </p:nvSpPr>
        <p:spPr/>
        <p:txBody>
          <a:bodyPr/>
          <a:lstStyle/>
          <a:p>
            <a:endParaRPr lang="el-G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70000" lnSpcReduction="20000"/>
          </a:bodyPr>
          <a:lstStyle/>
          <a:p>
            <a:r>
              <a:rPr lang="el-GR" dirty="0"/>
              <a:t>Τα ΜΟΠ και το Α ΚΠΣ αποτελούν κομβικά σημεία της αναπτυξιακής πολιτικής της Ελλάδας καθώς φέρνουν αλλαγές στον προγραμματισμό και στην απορρόφηση των έργων (</a:t>
            </a:r>
            <a:r>
              <a:rPr lang="el-GR" dirty="0" err="1"/>
              <a:t>Ανδρικοπούλου</a:t>
            </a:r>
            <a:r>
              <a:rPr lang="el-GR" dirty="0"/>
              <a:t>, 1995). </a:t>
            </a:r>
            <a:r>
              <a:rPr lang="el-GR" b="1" dirty="0"/>
              <a:t>Η </a:t>
            </a:r>
            <a:r>
              <a:rPr lang="el-GR" b="1" dirty="0" err="1"/>
              <a:t>πιστωσιο</a:t>
            </a:r>
            <a:r>
              <a:rPr lang="el-GR" b="1" dirty="0"/>
              <a:t>-κεντρική αντίληψη των προσπαθειών των προηγούμενων περιόδων δίνει την θέση της σε μια πιο </a:t>
            </a:r>
            <a:r>
              <a:rPr lang="el-GR" b="1" dirty="0" err="1"/>
              <a:t>εργο</a:t>
            </a:r>
            <a:r>
              <a:rPr lang="el-GR" b="1" dirty="0"/>
              <a:t>-κεντρική αντίληψη. </a:t>
            </a:r>
            <a:endParaRPr lang="el-GR" b="1" dirty="0" smtClean="0"/>
          </a:p>
          <a:p>
            <a:r>
              <a:rPr lang="el-GR" dirty="0" smtClean="0"/>
              <a:t>Παλαιότερα</a:t>
            </a:r>
            <a:r>
              <a:rPr lang="el-GR" dirty="0"/>
              <a:t>, τα προγράμματα (πχ. ΕΤΠΑ 1981-1985) εντάσσουν έργα τα οποία στην πλειονότητά τους είχαν μόνο τίτλους και προϋπολογισμούς χωρίς συγκεκριμένα φυσικά αντικείμενα και χρονικούς προγραμματισμούς, τα οποία δεν μπορούσαν να προβλέψουν τυχόν καθυστερήσεις που προκαλούσαν διάφοροι παράγοντες. Τα ΜΟΠ και ιδιαίτερα το Α ΚΠΣ πλέον εντάσσουν έργα που έχουν αποσαφηνισμένο φυσικό αντικείμενο και επίσης έχουν συγκεκριμένα χρονικά περιθώρια ολοκλήρωσης των έργων.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1800" b="1" dirty="0" smtClean="0"/>
              <a:t>Α ΚΠΣ- Υποδομές: </a:t>
            </a:r>
            <a:r>
              <a:rPr lang="el-GR" sz="1800" dirty="0" smtClean="0"/>
              <a:t>δέκα </a:t>
            </a:r>
            <a:r>
              <a:rPr lang="el-GR" sz="1800" dirty="0"/>
              <a:t>επιμέρους τομεακά προγράμματα τα οποία μαζί με τα μερίδια των ΠΕΠ, στο σύνολό τους σχεδιάστηκαν να απορροφήσουν 3,1 δις </a:t>
            </a:r>
            <a:r>
              <a:rPr lang="en-US" sz="1800" dirty="0"/>
              <a:t>ECU</a:t>
            </a:r>
            <a:r>
              <a:rPr lang="el-GR" sz="1800" dirty="0"/>
              <a:t> κοινοτικούς πόρους (ενώ η συνολική δαπάνη έφτασε τα 5,6 δις </a:t>
            </a:r>
            <a:r>
              <a:rPr lang="en-US" sz="1800" dirty="0"/>
              <a:t>ECU</a:t>
            </a:r>
            <a:r>
              <a:rPr lang="el-GR" sz="1800" dirty="0"/>
              <a:t>) </a:t>
            </a:r>
          </a:p>
        </p:txBody>
      </p:sp>
      <p:graphicFrame>
        <p:nvGraphicFramePr>
          <p:cNvPr id="4" name="3 - Θέση περιεχομένου"/>
          <p:cNvGraphicFramePr>
            <a:graphicFrameLocks noGrp="1"/>
          </p:cNvGraphicFramePr>
          <p:nvPr>
            <p:ph idx="1"/>
          </p:nvPr>
        </p:nvGraphicFramePr>
        <p:xfrm>
          <a:off x="2195736" y="1844824"/>
          <a:ext cx="4608512" cy="4536504"/>
        </p:xfrm>
        <a:graphic>
          <a:graphicData uri="http://schemas.openxmlformats.org/drawingml/2006/table">
            <a:tbl>
              <a:tblPr/>
              <a:tblGrid>
                <a:gridCol w="3981605"/>
                <a:gridCol w="626907"/>
              </a:tblGrid>
              <a:tr h="378042">
                <a:tc>
                  <a:txBody>
                    <a:bodyPr/>
                    <a:lstStyle/>
                    <a:p>
                      <a:pPr algn="just">
                        <a:lnSpc>
                          <a:spcPct val="115000"/>
                        </a:lnSpc>
                        <a:spcAft>
                          <a:spcPts val="0"/>
                        </a:spcAft>
                      </a:pPr>
                      <a:r>
                        <a:rPr lang="el-GR" sz="1400" dirty="0">
                          <a:solidFill>
                            <a:srgbClr val="000000"/>
                          </a:solidFill>
                          <a:latin typeface="Calibri"/>
                          <a:ea typeface="Times New Roman"/>
                          <a:cs typeface="Calibri"/>
                        </a:rPr>
                        <a:t>Άξονας 1 (ποσά σε εκ ευρώ)</a:t>
                      </a:r>
                      <a:endParaRPr lang="el-GR" sz="1400"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l-GR" sz="1400">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78042">
                <a:tc>
                  <a:txBody>
                    <a:bodyPr/>
                    <a:lstStyle/>
                    <a:p>
                      <a:pPr algn="just">
                        <a:lnSpc>
                          <a:spcPct val="115000"/>
                        </a:lnSpc>
                        <a:spcAft>
                          <a:spcPts val="0"/>
                        </a:spcAft>
                      </a:pPr>
                      <a:r>
                        <a:rPr lang="el-GR" sz="1400">
                          <a:solidFill>
                            <a:srgbClr val="000000"/>
                          </a:solidFill>
                          <a:latin typeface="Calibri"/>
                          <a:ea typeface="Times New Roman"/>
                          <a:cs typeface="Calibri"/>
                        </a:rPr>
                        <a:t>Μεταφορές-Μεγάλοι οδ. Άξονες</a:t>
                      </a:r>
                      <a:endParaRPr lang="el-GR" sz="140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400" dirty="0">
                          <a:solidFill>
                            <a:srgbClr val="000000"/>
                          </a:solidFill>
                          <a:latin typeface="Calibri"/>
                          <a:ea typeface="Times New Roman"/>
                          <a:cs typeface="Calibri"/>
                        </a:rPr>
                        <a:t>209</a:t>
                      </a:r>
                      <a:endParaRPr lang="el-GR" sz="1400"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78042">
                <a:tc>
                  <a:txBody>
                    <a:bodyPr/>
                    <a:lstStyle/>
                    <a:p>
                      <a:pPr algn="just">
                        <a:lnSpc>
                          <a:spcPct val="115000"/>
                        </a:lnSpc>
                        <a:spcAft>
                          <a:spcPts val="0"/>
                        </a:spcAft>
                      </a:pPr>
                      <a:r>
                        <a:rPr lang="el-GR" sz="1400">
                          <a:solidFill>
                            <a:srgbClr val="000000"/>
                          </a:solidFill>
                          <a:latin typeface="Calibri"/>
                          <a:ea typeface="Times New Roman"/>
                          <a:cs typeface="Calibri"/>
                        </a:rPr>
                        <a:t>Μεταφορές -Σιδηρόδρομοι</a:t>
                      </a:r>
                      <a:endParaRPr lang="el-GR" sz="140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400">
                          <a:solidFill>
                            <a:srgbClr val="000000"/>
                          </a:solidFill>
                          <a:latin typeface="Calibri"/>
                          <a:ea typeface="Times New Roman"/>
                          <a:cs typeface="Calibri"/>
                        </a:rPr>
                        <a:t>142</a:t>
                      </a:r>
                      <a:endParaRPr lang="el-GR" sz="140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78042">
                <a:tc>
                  <a:txBody>
                    <a:bodyPr/>
                    <a:lstStyle/>
                    <a:p>
                      <a:pPr algn="just">
                        <a:lnSpc>
                          <a:spcPct val="115000"/>
                        </a:lnSpc>
                        <a:spcAft>
                          <a:spcPts val="0"/>
                        </a:spcAft>
                      </a:pPr>
                      <a:r>
                        <a:rPr lang="el-GR" sz="1400" dirty="0">
                          <a:solidFill>
                            <a:srgbClr val="000000"/>
                          </a:solidFill>
                          <a:latin typeface="Calibri"/>
                          <a:ea typeface="Times New Roman"/>
                          <a:cs typeface="Calibri"/>
                        </a:rPr>
                        <a:t>Μεταφορές- Μετρό Αθήνας</a:t>
                      </a:r>
                      <a:endParaRPr lang="el-GR" sz="1400"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400">
                          <a:solidFill>
                            <a:srgbClr val="000000"/>
                          </a:solidFill>
                          <a:latin typeface="Calibri"/>
                          <a:ea typeface="Times New Roman"/>
                          <a:cs typeface="Calibri"/>
                        </a:rPr>
                        <a:t>178</a:t>
                      </a:r>
                      <a:endParaRPr lang="el-GR" sz="140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78042">
                <a:tc>
                  <a:txBody>
                    <a:bodyPr/>
                    <a:lstStyle/>
                    <a:p>
                      <a:pPr algn="just">
                        <a:lnSpc>
                          <a:spcPct val="115000"/>
                        </a:lnSpc>
                        <a:spcAft>
                          <a:spcPts val="0"/>
                        </a:spcAft>
                      </a:pPr>
                      <a:r>
                        <a:rPr lang="el-GR" sz="1400">
                          <a:solidFill>
                            <a:srgbClr val="000000"/>
                          </a:solidFill>
                          <a:latin typeface="Calibri"/>
                          <a:ea typeface="Times New Roman"/>
                          <a:cs typeface="Calibri"/>
                        </a:rPr>
                        <a:t>Μεταφορές- Αερ/μιο. Σπάτων</a:t>
                      </a:r>
                      <a:endParaRPr lang="el-GR" sz="140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400">
                          <a:solidFill>
                            <a:srgbClr val="000000"/>
                          </a:solidFill>
                          <a:latin typeface="Calibri"/>
                          <a:ea typeface="Times New Roman"/>
                          <a:cs typeface="Calibri"/>
                        </a:rPr>
                        <a:t> </a:t>
                      </a:r>
                      <a:r>
                        <a:rPr lang="en-US" sz="1400">
                          <a:solidFill>
                            <a:srgbClr val="000000"/>
                          </a:solidFill>
                          <a:latin typeface="Calibri"/>
                          <a:ea typeface="Times New Roman"/>
                          <a:cs typeface="Calibri"/>
                        </a:rPr>
                        <a:t>153</a:t>
                      </a:r>
                      <a:endParaRPr lang="el-GR" sz="140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78042">
                <a:tc>
                  <a:txBody>
                    <a:bodyPr/>
                    <a:lstStyle/>
                    <a:p>
                      <a:pPr algn="just">
                        <a:lnSpc>
                          <a:spcPct val="115000"/>
                        </a:lnSpc>
                        <a:spcAft>
                          <a:spcPts val="0"/>
                        </a:spcAft>
                      </a:pPr>
                      <a:r>
                        <a:rPr lang="el-GR" sz="1400">
                          <a:solidFill>
                            <a:srgbClr val="000000"/>
                          </a:solidFill>
                          <a:latin typeface="Calibri"/>
                          <a:ea typeface="Times New Roman"/>
                          <a:cs typeface="Calibri"/>
                        </a:rPr>
                        <a:t>Μεταφορές- Λοιπά έργα εθνικών οδών</a:t>
                      </a:r>
                      <a:endParaRPr lang="el-GR" sz="140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1400">
                          <a:solidFill>
                            <a:srgbClr val="000000"/>
                          </a:solidFill>
                          <a:latin typeface="Calibri"/>
                          <a:ea typeface="Times New Roman"/>
                          <a:cs typeface="Calibri"/>
                        </a:rPr>
                        <a:t>80</a:t>
                      </a:r>
                      <a:endParaRPr lang="el-GR" sz="140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78042">
                <a:tc>
                  <a:txBody>
                    <a:bodyPr/>
                    <a:lstStyle/>
                    <a:p>
                      <a:pPr algn="just">
                        <a:lnSpc>
                          <a:spcPct val="115000"/>
                        </a:lnSpc>
                        <a:spcAft>
                          <a:spcPts val="0"/>
                        </a:spcAft>
                      </a:pPr>
                      <a:r>
                        <a:rPr lang="el-GR" sz="1400">
                          <a:solidFill>
                            <a:srgbClr val="000000"/>
                          </a:solidFill>
                          <a:latin typeface="Calibri"/>
                          <a:ea typeface="Times New Roman"/>
                          <a:cs typeface="Calibri"/>
                        </a:rPr>
                        <a:t>Τηλεπικοινωνίες</a:t>
                      </a:r>
                      <a:endParaRPr lang="el-GR" sz="140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400">
                          <a:solidFill>
                            <a:srgbClr val="000000"/>
                          </a:solidFill>
                          <a:latin typeface="Calibri"/>
                          <a:ea typeface="Times New Roman"/>
                          <a:cs typeface="Calibri"/>
                        </a:rPr>
                        <a:t>364</a:t>
                      </a:r>
                      <a:endParaRPr lang="el-GR" sz="140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78042">
                <a:tc>
                  <a:txBody>
                    <a:bodyPr/>
                    <a:lstStyle/>
                    <a:p>
                      <a:pPr algn="just">
                        <a:lnSpc>
                          <a:spcPct val="115000"/>
                        </a:lnSpc>
                        <a:spcAft>
                          <a:spcPts val="0"/>
                        </a:spcAft>
                      </a:pPr>
                      <a:r>
                        <a:rPr lang="el-GR" sz="1400">
                          <a:solidFill>
                            <a:srgbClr val="000000"/>
                          </a:solidFill>
                          <a:latin typeface="Calibri"/>
                          <a:ea typeface="Times New Roman"/>
                          <a:cs typeface="Calibri"/>
                        </a:rPr>
                        <a:t>Ενέργεια- Ηλεκτρισμός</a:t>
                      </a:r>
                      <a:endParaRPr lang="el-GR" sz="140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400">
                          <a:solidFill>
                            <a:srgbClr val="000000"/>
                          </a:solidFill>
                          <a:latin typeface="Calibri"/>
                          <a:ea typeface="Times New Roman"/>
                          <a:cs typeface="Calibri"/>
                        </a:rPr>
                        <a:t>190</a:t>
                      </a:r>
                      <a:endParaRPr lang="el-GR" sz="140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78042">
                <a:tc>
                  <a:txBody>
                    <a:bodyPr/>
                    <a:lstStyle/>
                    <a:p>
                      <a:pPr algn="just">
                        <a:lnSpc>
                          <a:spcPct val="115000"/>
                        </a:lnSpc>
                        <a:spcAft>
                          <a:spcPts val="0"/>
                        </a:spcAft>
                      </a:pPr>
                      <a:r>
                        <a:rPr lang="el-GR" sz="1400">
                          <a:solidFill>
                            <a:srgbClr val="000000"/>
                          </a:solidFill>
                          <a:latin typeface="Calibri"/>
                          <a:ea typeface="Times New Roman"/>
                          <a:cs typeface="Calibri"/>
                        </a:rPr>
                        <a:t>Ενέργεια- Φυσικό Αέριο</a:t>
                      </a:r>
                      <a:endParaRPr lang="el-GR" sz="140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400">
                          <a:solidFill>
                            <a:srgbClr val="000000"/>
                          </a:solidFill>
                          <a:latin typeface="Calibri"/>
                          <a:ea typeface="Times New Roman"/>
                          <a:cs typeface="Calibri"/>
                        </a:rPr>
                        <a:t>190</a:t>
                      </a:r>
                      <a:endParaRPr lang="el-GR" sz="140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78042">
                <a:tc>
                  <a:txBody>
                    <a:bodyPr/>
                    <a:lstStyle/>
                    <a:p>
                      <a:pPr algn="just">
                        <a:lnSpc>
                          <a:spcPct val="115000"/>
                        </a:lnSpc>
                        <a:spcAft>
                          <a:spcPts val="0"/>
                        </a:spcAft>
                      </a:pPr>
                      <a:r>
                        <a:rPr lang="el-GR" sz="1400">
                          <a:solidFill>
                            <a:srgbClr val="000000"/>
                          </a:solidFill>
                          <a:latin typeface="Calibri"/>
                          <a:ea typeface="Times New Roman"/>
                          <a:cs typeface="Calibri"/>
                        </a:rPr>
                        <a:t>Ενέργεια- Αχελώος</a:t>
                      </a:r>
                      <a:endParaRPr lang="el-GR" sz="140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400">
                          <a:solidFill>
                            <a:srgbClr val="000000"/>
                          </a:solidFill>
                          <a:latin typeface="Calibri"/>
                          <a:ea typeface="Times New Roman"/>
                          <a:cs typeface="Calibri"/>
                        </a:rPr>
                        <a:t>80</a:t>
                      </a:r>
                      <a:endParaRPr lang="el-GR" sz="140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78042">
                <a:tc>
                  <a:txBody>
                    <a:bodyPr/>
                    <a:lstStyle/>
                    <a:p>
                      <a:pPr algn="just">
                        <a:lnSpc>
                          <a:spcPct val="115000"/>
                        </a:lnSpc>
                        <a:spcAft>
                          <a:spcPts val="0"/>
                        </a:spcAft>
                      </a:pPr>
                      <a:r>
                        <a:rPr lang="el-GR" sz="1400">
                          <a:solidFill>
                            <a:srgbClr val="000000"/>
                          </a:solidFill>
                          <a:latin typeface="Calibri"/>
                          <a:ea typeface="Times New Roman"/>
                          <a:cs typeface="Calibri"/>
                        </a:rPr>
                        <a:t>Ενέργεια- Λοιπά έργα</a:t>
                      </a:r>
                      <a:endParaRPr lang="el-GR" sz="140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400">
                          <a:solidFill>
                            <a:srgbClr val="000000"/>
                          </a:solidFill>
                          <a:latin typeface="Calibri"/>
                          <a:ea typeface="Times New Roman"/>
                          <a:cs typeface="Calibri"/>
                        </a:rPr>
                        <a:t>157</a:t>
                      </a:r>
                      <a:endParaRPr lang="el-GR" sz="140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78042">
                <a:tc>
                  <a:txBody>
                    <a:bodyPr/>
                    <a:lstStyle/>
                    <a:p>
                      <a:pPr algn="just">
                        <a:lnSpc>
                          <a:spcPct val="115000"/>
                        </a:lnSpc>
                        <a:spcAft>
                          <a:spcPts val="0"/>
                        </a:spcAft>
                      </a:pPr>
                      <a:r>
                        <a:rPr lang="el-GR" sz="1400" dirty="0">
                          <a:solidFill>
                            <a:srgbClr val="000000"/>
                          </a:solidFill>
                          <a:latin typeface="Calibri"/>
                          <a:ea typeface="Times New Roman"/>
                          <a:cs typeface="Calibri"/>
                        </a:rPr>
                        <a:t>Περιβάλλον</a:t>
                      </a:r>
                      <a:endParaRPr lang="el-GR" sz="1400"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400" dirty="0">
                          <a:solidFill>
                            <a:srgbClr val="000000"/>
                          </a:solidFill>
                          <a:latin typeface="Calibri"/>
                          <a:ea typeface="Times New Roman"/>
                          <a:cs typeface="Calibri"/>
                        </a:rPr>
                        <a:t>305</a:t>
                      </a:r>
                      <a:endParaRPr lang="el-GR" sz="1400"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92500" lnSpcReduction="10000"/>
          </a:bodyPr>
          <a:lstStyle/>
          <a:p>
            <a:r>
              <a:rPr lang="el-GR" dirty="0"/>
              <a:t>Την περίοδο 1989-1994 ανακατασκευάστηκαν περίπου 60 </a:t>
            </a:r>
            <a:r>
              <a:rPr lang="el-GR" dirty="0" err="1"/>
              <a:t>χλμ</a:t>
            </a:r>
            <a:r>
              <a:rPr lang="el-GR" dirty="0"/>
              <a:t> αυτοκινητοδρόμου στον ΠΑΘΕ (κυρίως διαπλατύνσεις και βελτιώσεις στους άξονες Αθήνα-Θεσσαλονίκη και Πάτρα-Κόρινθος) και άλλα περίπου 40 </a:t>
            </a:r>
            <a:r>
              <a:rPr lang="el-GR" dirty="0" err="1"/>
              <a:t>χλμ</a:t>
            </a:r>
            <a:r>
              <a:rPr lang="el-GR" dirty="0"/>
              <a:t> αυτοκινητοδρόμων επαρχιακών δικτύων, τα οποία όμως δεν κατάφεραν να αναδιαρθρώσουν σημαντικά τα τοπικά οδικά δίκτυα, αφού οι ανάγκες ήταν πολύ περισσότερες (περίπου 800-1000 </a:t>
            </a:r>
            <a:r>
              <a:rPr lang="el-GR" dirty="0" err="1"/>
              <a:t>χλμ</a:t>
            </a:r>
            <a:r>
              <a:rPr lang="el-GR" dirty="0"/>
              <a:t>, ΤΕΕ, 1994). </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a:xfrm>
            <a:off x="457200" y="1196752"/>
            <a:ext cx="8229600" cy="5184576"/>
          </a:xfrm>
        </p:spPr>
        <p:txBody>
          <a:bodyPr>
            <a:normAutofit fontScale="77500" lnSpcReduction="20000"/>
          </a:bodyPr>
          <a:lstStyle/>
          <a:p>
            <a:r>
              <a:rPr lang="el-GR" dirty="0"/>
              <a:t>Γενικά παρότι το Α ΚΠΣ έβαλε τις βάσεις για κάποια από τα μεγαλύτερα έργα στον τομέα των μεταφορών στην Ελλάδα, δεν μπορούμε να παραβλέψουμε το γεγονός ότι εξαρχής το ΚΠΣ συνάντησε μεγάλες δυσκολίες στην διαχείριση των έργων (λόγω της ασάφειας και της έλλειψης ποσοτικοποίησης των στόχων), που είχαν σαν αποτέλεσμα σοβαρές καθυστερήσεις στην εκτέλεση και στην χρηματοδότηση τους. </a:t>
            </a:r>
            <a:endParaRPr lang="el-GR" dirty="0" smtClean="0"/>
          </a:p>
          <a:p>
            <a:r>
              <a:rPr lang="el-GR" dirty="0"/>
              <a:t>Ε</a:t>
            </a:r>
            <a:r>
              <a:rPr lang="el-GR" dirty="0" smtClean="0"/>
              <a:t>νώ </a:t>
            </a:r>
            <a:r>
              <a:rPr lang="el-GR" dirty="0"/>
              <a:t>η αρχική κατανομή των ευρωπαϊκών κονδυλίων για τα τομεακά προγράμματα ανερχόταν στο 37,4% ολόκληρης της κοινοτικής συνδρομής, στο τέλος του Α ΚΠΣ τα κοινοτικά κονδύλια για τις υποδομές ανήλθαν στο 28,8% καθότι πολλά προβλήματα υλοποίησης μετέφεραν πόρους σε άλλες κατευθύνσεις (πχ ανθρώπινοι πόροι, γεωργία) που μπορούσαν να τους απορροφήσουν γρηγορότερα (Πετράκος &amp; Ψυχάρης, 2004). </a:t>
            </a:r>
          </a:p>
          <a:p>
            <a:endParaRPr lang="el-GR" dirty="0" smtClean="0"/>
          </a:p>
          <a:p>
            <a:endParaRPr lang="el-G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dirty="0" smtClean="0"/>
              <a:t>Στο </a:t>
            </a:r>
            <a:r>
              <a:rPr lang="el-GR" dirty="0"/>
              <a:t>Α ΚΠΣ δημιουργείται ο θεσμός της επιτροπής παρακολούθησης των προγραμμάτων καθώς και ο θεσμός των συμβούλων διαχείρισης που έρχονται σε επαφή με τους φορείς υλοποίησης και τους βοηθούν στην ομαλή διαχείριση των έργων και στον έλεγχο του κόστους υλοποίησης αυτών (Ευρωπαϊκή Επιτροπή Κοινοτήτων, 1989).</a:t>
            </a:r>
          </a:p>
          <a:p>
            <a:endParaRPr lang="el-G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1800" dirty="0" smtClean="0"/>
              <a:t>Β ΚΠΣ: ο </a:t>
            </a:r>
            <a:r>
              <a:rPr lang="el-GR" sz="1800" dirty="0"/>
              <a:t>τομέας των υποδομών χρηματοδοτήθηκε με τα τριπλάσια κοινοτικά κονδύλια, σε σχέση με το Α ΚΠΣ, με το συνολικό ποσό των 17,6 δις ευρώ. </a:t>
            </a:r>
          </a:p>
        </p:txBody>
      </p:sp>
      <p:graphicFrame>
        <p:nvGraphicFramePr>
          <p:cNvPr id="4" name="3 - Θέση περιεχομένου"/>
          <p:cNvGraphicFramePr>
            <a:graphicFrameLocks noGrp="1"/>
          </p:cNvGraphicFramePr>
          <p:nvPr>
            <p:ph idx="1"/>
          </p:nvPr>
        </p:nvGraphicFramePr>
        <p:xfrm>
          <a:off x="2123728" y="2060848"/>
          <a:ext cx="4392488" cy="4104455"/>
        </p:xfrm>
        <a:graphic>
          <a:graphicData uri="http://schemas.openxmlformats.org/drawingml/2006/table">
            <a:tbl>
              <a:tblPr/>
              <a:tblGrid>
                <a:gridCol w="3538888"/>
                <a:gridCol w="853600"/>
              </a:tblGrid>
              <a:tr h="286756">
                <a:tc>
                  <a:txBody>
                    <a:bodyPr/>
                    <a:lstStyle/>
                    <a:p>
                      <a:pPr algn="just">
                        <a:lnSpc>
                          <a:spcPct val="115000"/>
                        </a:lnSpc>
                        <a:spcAft>
                          <a:spcPts val="0"/>
                        </a:spcAft>
                      </a:pPr>
                      <a:r>
                        <a:rPr lang="el-GR" sz="1400" b="1">
                          <a:solidFill>
                            <a:srgbClr val="000000"/>
                          </a:solidFill>
                          <a:latin typeface="Calibri"/>
                          <a:ea typeface="Times New Roman"/>
                          <a:cs typeface="Calibri"/>
                        </a:rPr>
                        <a:t>Άξονας Μεταφορές- Επικοινωνίες</a:t>
                      </a:r>
                      <a:endParaRPr lang="el-GR" sz="14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400" b="1">
                          <a:solidFill>
                            <a:srgbClr val="000000"/>
                          </a:solidFill>
                          <a:latin typeface="Calibri"/>
                          <a:ea typeface="Times New Roman"/>
                          <a:cs typeface="Calibri"/>
                        </a:rPr>
                        <a:t>3183,2</a:t>
                      </a:r>
                      <a:endParaRPr lang="el-GR" sz="14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76627">
                <a:tc>
                  <a:txBody>
                    <a:bodyPr/>
                    <a:lstStyle/>
                    <a:p>
                      <a:pPr algn="just">
                        <a:lnSpc>
                          <a:spcPct val="115000"/>
                        </a:lnSpc>
                        <a:spcAft>
                          <a:spcPts val="0"/>
                        </a:spcAft>
                      </a:pPr>
                      <a:r>
                        <a:rPr lang="el-GR" sz="1400">
                          <a:solidFill>
                            <a:srgbClr val="000000"/>
                          </a:solidFill>
                          <a:latin typeface="Calibri"/>
                          <a:ea typeface="Times New Roman"/>
                          <a:cs typeface="Calibri"/>
                        </a:rPr>
                        <a:t>Ε.Π. Προσβάσεις και οδικοί άξονες</a:t>
                      </a:r>
                      <a:endParaRPr lang="el-GR" sz="14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400">
                          <a:solidFill>
                            <a:srgbClr val="000000"/>
                          </a:solidFill>
                          <a:latin typeface="Calibri"/>
                          <a:ea typeface="Times New Roman"/>
                          <a:cs typeface="Calibri"/>
                        </a:rPr>
                        <a:t>1327,4</a:t>
                      </a:r>
                      <a:endParaRPr lang="el-GR" sz="14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73512">
                <a:tc>
                  <a:txBody>
                    <a:bodyPr/>
                    <a:lstStyle/>
                    <a:p>
                      <a:pPr algn="just">
                        <a:lnSpc>
                          <a:spcPct val="115000"/>
                        </a:lnSpc>
                        <a:spcAft>
                          <a:spcPts val="0"/>
                        </a:spcAft>
                      </a:pPr>
                      <a:r>
                        <a:rPr lang="el-GR" sz="1400">
                          <a:solidFill>
                            <a:srgbClr val="000000"/>
                          </a:solidFill>
                          <a:latin typeface="Calibri"/>
                          <a:ea typeface="Times New Roman"/>
                          <a:cs typeface="Calibri"/>
                        </a:rPr>
                        <a:t>Ταμ. Συνοχής- Προσβάσεις και οδ. άξονες</a:t>
                      </a:r>
                      <a:endParaRPr lang="el-GR" sz="14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400">
                          <a:solidFill>
                            <a:srgbClr val="000000"/>
                          </a:solidFill>
                          <a:latin typeface="Calibri"/>
                          <a:ea typeface="Times New Roman"/>
                          <a:cs typeface="Calibri"/>
                        </a:rPr>
                        <a:t>1301</a:t>
                      </a:r>
                      <a:endParaRPr lang="el-GR" sz="14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6756">
                <a:tc>
                  <a:txBody>
                    <a:bodyPr/>
                    <a:lstStyle/>
                    <a:p>
                      <a:pPr algn="just">
                        <a:lnSpc>
                          <a:spcPct val="115000"/>
                        </a:lnSpc>
                        <a:spcAft>
                          <a:spcPts val="0"/>
                        </a:spcAft>
                      </a:pPr>
                      <a:r>
                        <a:rPr lang="el-GR" sz="1400">
                          <a:solidFill>
                            <a:srgbClr val="000000"/>
                          </a:solidFill>
                          <a:latin typeface="Calibri"/>
                          <a:ea typeface="Times New Roman"/>
                          <a:cs typeface="Calibri"/>
                        </a:rPr>
                        <a:t>Ε.Π. Σιδηρόδρομοι</a:t>
                      </a:r>
                      <a:endParaRPr lang="el-GR" sz="14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400">
                          <a:solidFill>
                            <a:srgbClr val="000000"/>
                          </a:solidFill>
                          <a:latin typeface="Calibri"/>
                          <a:ea typeface="Times New Roman"/>
                          <a:cs typeface="Calibri"/>
                        </a:rPr>
                        <a:t> 294,1</a:t>
                      </a:r>
                      <a:endParaRPr lang="el-GR" sz="14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6756">
                <a:tc>
                  <a:txBody>
                    <a:bodyPr/>
                    <a:lstStyle/>
                    <a:p>
                      <a:pPr algn="just">
                        <a:lnSpc>
                          <a:spcPct val="115000"/>
                        </a:lnSpc>
                        <a:spcAft>
                          <a:spcPts val="0"/>
                        </a:spcAft>
                      </a:pPr>
                      <a:r>
                        <a:rPr lang="el-GR" sz="1400">
                          <a:solidFill>
                            <a:srgbClr val="000000"/>
                          </a:solidFill>
                          <a:latin typeface="Calibri"/>
                          <a:ea typeface="Times New Roman"/>
                          <a:cs typeface="Calibri"/>
                        </a:rPr>
                        <a:t>Ε.Π. Επικοινωνίες</a:t>
                      </a:r>
                      <a:endParaRPr lang="el-GR" sz="14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400">
                          <a:solidFill>
                            <a:srgbClr val="000000"/>
                          </a:solidFill>
                          <a:latin typeface="Calibri"/>
                          <a:ea typeface="Times New Roman"/>
                          <a:cs typeface="Calibri"/>
                        </a:rPr>
                        <a:t>250,7</a:t>
                      </a:r>
                      <a:endParaRPr lang="el-GR" sz="14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6756">
                <a:tc>
                  <a:txBody>
                    <a:bodyPr/>
                    <a:lstStyle/>
                    <a:p>
                      <a:pPr algn="just">
                        <a:lnSpc>
                          <a:spcPct val="115000"/>
                        </a:lnSpc>
                        <a:spcAft>
                          <a:spcPts val="0"/>
                        </a:spcAft>
                      </a:pPr>
                      <a:r>
                        <a:rPr lang="el-GR" sz="1400" b="1">
                          <a:solidFill>
                            <a:srgbClr val="000000"/>
                          </a:solidFill>
                          <a:latin typeface="Calibri"/>
                          <a:ea typeface="Times New Roman"/>
                          <a:cs typeface="Calibri"/>
                        </a:rPr>
                        <a:t>Άξονας Περιβάλλον- Ενέργεια</a:t>
                      </a:r>
                      <a:endParaRPr lang="el-GR" sz="14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400" b="1">
                          <a:solidFill>
                            <a:srgbClr val="000000"/>
                          </a:solidFill>
                          <a:latin typeface="Calibri"/>
                          <a:ea typeface="Times New Roman"/>
                          <a:cs typeface="Calibri"/>
                        </a:rPr>
                        <a:t> 3844</a:t>
                      </a:r>
                      <a:endParaRPr lang="el-GR" sz="14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6756">
                <a:tc>
                  <a:txBody>
                    <a:bodyPr/>
                    <a:lstStyle/>
                    <a:p>
                      <a:pPr algn="just">
                        <a:lnSpc>
                          <a:spcPct val="115000"/>
                        </a:lnSpc>
                        <a:spcAft>
                          <a:spcPts val="0"/>
                        </a:spcAft>
                      </a:pPr>
                      <a:r>
                        <a:rPr lang="el-GR" sz="1400">
                          <a:solidFill>
                            <a:srgbClr val="000000"/>
                          </a:solidFill>
                          <a:latin typeface="Calibri"/>
                          <a:ea typeface="Times New Roman"/>
                          <a:cs typeface="Calibri"/>
                        </a:rPr>
                        <a:t>Ε.Π. Περιβάλλον</a:t>
                      </a:r>
                      <a:endParaRPr lang="el-GR" sz="14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400">
                          <a:solidFill>
                            <a:srgbClr val="000000"/>
                          </a:solidFill>
                          <a:latin typeface="Calibri"/>
                          <a:ea typeface="Times New Roman"/>
                          <a:cs typeface="Calibri"/>
                        </a:rPr>
                        <a:t>1678</a:t>
                      </a:r>
                      <a:endParaRPr lang="el-GR" sz="14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6756">
                <a:tc>
                  <a:txBody>
                    <a:bodyPr/>
                    <a:lstStyle/>
                    <a:p>
                      <a:pPr algn="just">
                        <a:lnSpc>
                          <a:spcPct val="115000"/>
                        </a:lnSpc>
                        <a:spcAft>
                          <a:spcPts val="0"/>
                        </a:spcAft>
                      </a:pPr>
                      <a:r>
                        <a:rPr lang="el-GR" sz="1400">
                          <a:solidFill>
                            <a:srgbClr val="000000"/>
                          </a:solidFill>
                          <a:latin typeface="Calibri"/>
                          <a:ea typeface="Times New Roman"/>
                          <a:cs typeface="Calibri"/>
                        </a:rPr>
                        <a:t>Ταμ. Συνοχής- Περιβάλλον</a:t>
                      </a:r>
                      <a:endParaRPr lang="el-GR" sz="14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400">
                          <a:solidFill>
                            <a:srgbClr val="000000"/>
                          </a:solidFill>
                          <a:latin typeface="Calibri"/>
                          <a:ea typeface="Times New Roman"/>
                          <a:cs typeface="Calibri"/>
                        </a:rPr>
                        <a:t>1301</a:t>
                      </a:r>
                      <a:endParaRPr lang="el-GR" sz="14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6756">
                <a:tc>
                  <a:txBody>
                    <a:bodyPr/>
                    <a:lstStyle/>
                    <a:p>
                      <a:pPr algn="just">
                        <a:lnSpc>
                          <a:spcPct val="115000"/>
                        </a:lnSpc>
                        <a:spcAft>
                          <a:spcPts val="0"/>
                        </a:spcAft>
                      </a:pPr>
                      <a:r>
                        <a:rPr lang="el-GR" sz="1400">
                          <a:solidFill>
                            <a:srgbClr val="000000"/>
                          </a:solidFill>
                          <a:latin typeface="Calibri"/>
                          <a:ea typeface="Times New Roman"/>
                          <a:cs typeface="Calibri"/>
                        </a:rPr>
                        <a:t>Ε.Π. Ενέργεια- ΕΠ Φυσικό Αέριο</a:t>
                      </a:r>
                      <a:endParaRPr lang="el-GR" sz="14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400">
                          <a:solidFill>
                            <a:srgbClr val="000000"/>
                          </a:solidFill>
                          <a:latin typeface="Calibri"/>
                          <a:ea typeface="Times New Roman"/>
                          <a:cs typeface="Calibri"/>
                        </a:rPr>
                        <a:t>865</a:t>
                      </a:r>
                      <a:endParaRPr lang="el-GR" sz="14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6756">
                <a:tc>
                  <a:txBody>
                    <a:bodyPr/>
                    <a:lstStyle/>
                    <a:p>
                      <a:pPr algn="just">
                        <a:lnSpc>
                          <a:spcPct val="115000"/>
                        </a:lnSpc>
                        <a:spcAft>
                          <a:spcPts val="0"/>
                        </a:spcAft>
                      </a:pPr>
                      <a:r>
                        <a:rPr lang="el-GR" sz="1400" b="1">
                          <a:solidFill>
                            <a:srgbClr val="000000"/>
                          </a:solidFill>
                          <a:latin typeface="Calibri"/>
                          <a:ea typeface="Times New Roman"/>
                          <a:cs typeface="Calibri"/>
                        </a:rPr>
                        <a:t>Άξονας Συνθήκες Διαβίωσης</a:t>
                      </a:r>
                      <a:endParaRPr lang="el-GR" sz="14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400" b="1">
                          <a:solidFill>
                            <a:srgbClr val="000000"/>
                          </a:solidFill>
                          <a:latin typeface="Calibri"/>
                          <a:ea typeface="Times New Roman"/>
                          <a:cs typeface="Calibri"/>
                        </a:rPr>
                        <a:t>1315,1</a:t>
                      </a:r>
                      <a:endParaRPr lang="el-GR" sz="14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6756">
                <a:tc>
                  <a:txBody>
                    <a:bodyPr/>
                    <a:lstStyle/>
                    <a:p>
                      <a:pPr algn="just">
                        <a:lnSpc>
                          <a:spcPct val="115000"/>
                        </a:lnSpc>
                        <a:spcAft>
                          <a:spcPts val="0"/>
                        </a:spcAft>
                      </a:pPr>
                      <a:r>
                        <a:rPr lang="el-GR" sz="1400">
                          <a:solidFill>
                            <a:srgbClr val="000000"/>
                          </a:solidFill>
                          <a:latin typeface="Calibri"/>
                          <a:ea typeface="Times New Roman"/>
                          <a:cs typeface="Calibri"/>
                        </a:rPr>
                        <a:t>Ε.Π. Υγεία και Κοινωνική Πρόνοια</a:t>
                      </a:r>
                      <a:endParaRPr lang="el-GR" sz="14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400">
                          <a:solidFill>
                            <a:srgbClr val="000000"/>
                          </a:solidFill>
                          <a:latin typeface="Calibri"/>
                          <a:ea typeface="Times New Roman"/>
                          <a:cs typeface="Calibri"/>
                        </a:rPr>
                        <a:t>226,4</a:t>
                      </a:r>
                      <a:endParaRPr lang="el-GR" sz="14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6756">
                <a:tc>
                  <a:txBody>
                    <a:bodyPr/>
                    <a:lstStyle/>
                    <a:p>
                      <a:pPr algn="just">
                        <a:lnSpc>
                          <a:spcPct val="115000"/>
                        </a:lnSpc>
                        <a:spcAft>
                          <a:spcPts val="0"/>
                        </a:spcAft>
                      </a:pPr>
                      <a:r>
                        <a:rPr lang="el-GR" sz="1400">
                          <a:solidFill>
                            <a:srgbClr val="000000"/>
                          </a:solidFill>
                          <a:latin typeface="Calibri"/>
                          <a:ea typeface="Times New Roman"/>
                          <a:cs typeface="Calibri"/>
                        </a:rPr>
                        <a:t>Ε.Π. Τουρισμός-Πολιτισμός</a:t>
                      </a:r>
                      <a:endParaRPr lang="el-GR" sz="140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400">
                          <a:solidFill>
                            <a:srgbClr val="000000"/>
                          </a:solidFill>
                          <a:latin typeface="Calibri"/>
                          <a:ea typeface="Times New Roman"/>
                          <a:cs typeface="Calibri"/>
                        </a:rPr>
                        <a:t>235</a:t>
                      </a:r>
                      <a:endParaRPr lang="el-GR" sz="140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6756">
                <a:tc>
                  <a:txBody>
                    <a:bodyPr/>
                    <a:lstStyle/>
                    <a:p>
                      <a:pPr algn="just">
                        <a:lnSpc>
                          <a:spcPct val="115000"/>
                        </a:lnSpc>
                        <a:spcAft>
                          <a:spcPts val="0"/>
                        </a:spcAft>
                      </a:pPr>
                      <a:r>
                        <a:rPr lang="el-GR" sz="1400">
                          <a:solidFill>
                            <a:srgbClr val="000000"/>
                          </a:solidFill>
                          <a:latin typeface="Calibri"/>
                          <a:ea typeface="Times New Roman"/>
                          <a:cs typeface="Calibri"/>
                        </a:rPr>
                        <a:t>Ε.Π. Μετρό</a:t>
                      </a:r>
                      <a:endParaRPr lang="el-GR" sz="140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400" dirty="0">
                          <a:solidFill>
                            <a:srgbClr val="000000"/>
                          </a:solidFill>
                          <a:latin typeface="Calibri"/>
                          <a:ea typeface="Times New Roman"/>
                          <a:cs typeface="Calibri"/>
                        </a:rPr>
                        <a:t>853,7</a:t>
                      </a:r>
                      <a:endParaRPr lang="el-GR" sz="1400"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92500" lnSpcReduction="20000"/>
          </a:bodyPr>
          <a:lstStyle/>
          <a:p>
            <a:r>
              <a:rPr lang="el-GR" dirty="0"/>
              <a:t>Στις αρχές της δεκαετίας του 1990 τα προβλήματα στις μεταφορές και στις επικοινωνίες παρέμεναν πολλά με σημαντικότερα την ασφάλεια των οχημάτων στις εθνικές και επαρχιακές οδούς, το πολύ χαμηλό επίπεδο υπηρεσιών των σιδηροδρόμων λόγο της ανεπαρκούς υποδομής και οργάνωσης και οι πολύ χαμηλές συνθήκες εξυπηρέτησης στους κόμβους επιβίβασης επιβατών και φόρτωσης εμπορευμάτων (λιμάνια, αεροδρόμια, σιδ/</a:t>
            </a:r>
            <a:r>
              <a:rPr lang="el-GR" dirty="0" err="1"/>
              <a:t>κοι</a:t>
            </a:r>
            <a:r>
              <a:rPr lang="el-GR" dirty="0"/>
              <a:t> σταθμοί, ΚΤΕΛ) (ΔΟΣ, 1998). </a:t>
            </a:r>
          </a:p>
          <a:p>
            <a:endParaRPr lang="el-GR"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62500" lnSpcReduction="20000"/>
          </a:bodyPr>
          <a:lstStyle/>
          <a:p>
            <a:r>
              <a:rPr lang="el-GR" dirty="0"/>
              <a:t>Έτσι οι περισσότερες χρηματοδοτήσεις σχεδιάστηκαν να δοθούν στον τομέα των μεταφορών και ιδιαίτερα στο ΕΠ “Προσβάσεις και Οδικοί Άξονες” με το οποίο συνεχίστηκαν τα έργα στον ΠΑΘΕ και ξεκίνησε το έτερο μεγάλο έργο της Εγνατίας οδού που θα συνέδεε το λιμάνι της Ηγουμενίτσας με τους Κήπους στον Έβρο. </a:t>
            </a:r>
            <a:endParaRPr lang="el-GR" dirty="0" smtClean="0"/>
          </a:p>
          <a:p>
            <a:r>
              <a:rPr lang="el-GR" dirty="0" smtClean="0"/>
              <a:t>Το </a:t>
            </a:r>
            <a:r>
              <a:rPr lang="el-GR" dirty="0"/>
              <a:t>τρίτο μεγαλύτερο </a:t>
            </a:r>
            <a:r>
              <a:rPr lang="el-GR" dirty="0" smtClean="0"/>
              <a:t>έργο ήταν </a:t>
            </a:r>
            <a:r>
              <a:rPr lang="el-GR" dirty="0"/>
              <a:t>αυτό της ζεύξης Ρίου- Αντιρρίου αλλά και της υποθαλάσσιας σήραγγας Ακτίου- Πρέβεζας. Όπως γίνεται αντιληπτό, η έμφαση δίνεται σε μεγάλα έργα τα οποία έχουν πολλαπλασιαστικές επιδράσεις και συμβάλλουν στην δημιουργία οικονομιών κλίμακας (Γεωργίου, 1995), αφού ζητούμενο πλέον </a:t>
            </a:r>
            <a:r>
              <a:rPr lang="el-GR" b="1" dirty="0"/>
              <a:t>είναι η δικτύωση της χώρας με άλλες χώρες στο τομέα των μεταφορών </a:t>
            </a:r>
            <a:r>
              <a:rPr lang="el-GR" dirty="0"/>
              <a:t>και η πεποίθηση ότι η Ελλάδα μπορεί να παίξει το ρόλο του </a:t>
            </a:r>
            <a:r>
              <a:rPr lang="el-GR" b="1" dirty="0"/>
              <a:t>μεταφορικού κόμβου </a:t>
            </a:r>
            <a:r>
              <a:rPr lang="el-GR" dirty="0"/>
              <a:t>στην περιοχή της νοτιοανατολικής Ευρώπης και των Βαλκανίων, τη στιγμή που η Ένωση ετοιμαζόταν να δεχθεί νέα κράτη-μέλη από την ανατολική Ευρώπη, οπότε και το ενδιαφέρον μετατοπίζονταν στα ανατολικά της Ευρώπης (</a:t>
            </a:r>
            <a:r>
              <a:rPr lang="en-US" dirty="0" err="1"/>
              <a:t>Papadaskalopoulos</a:t>
            </a:r>
            <a:r>
              <a:rPr lang="el-GR" dirty="0"/>
              <a:t> &amp; </a:t>
            </a:r>
            <a:r>
              <a:rPr lang="en-US" dirty="0" err="1"/>
              <a:t>Christofakis</a:t>
            </a:r>
            <a:r>
              <a:rPr lang="el-GR" dirty="0"/>
              <a:t>, 2008).</a:t>
            </a:r>
          </a:p>
          <a:p>
            <a:endParaRPr lang="el-GR"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70000" lnSpcReduction="20000"/>
          </a:bodyPr>
          <a:lstStyle/>
          <a:p>
            <a:r>
              <a:rPr lang="el-GR" dirty="0" smtClean="0"/>
              <a:t>Ένας </a:t>
            </a:r>
            <a:r>
              <a:rPr lang="el-GR" dirty="0"/>
              <a:t>ακόμη βασικός στόχος του Β ΚΠΣ στον τομέα των οδικών αξόνων ήταν η </a:t>
            </a:r>
            <a:r>
              <a:rPr lang="el-GR" b="1" dirty="0"/>
              <a:t>αξιοποίηση συστημάτων αυτοχρηματοδότησης με την προσέλκυση ιδιωτών επενδυτών </a:t>
            </a:r>
            <a:r>
              <a:rPr lang="el-GR" dirty="0"/>
              <a:t>μέσω συμβάσεων παραχώρησης της εκμετάλλευσης (</a:t>
            </a:r>
            <a:r>
              <a:rPr lang="en-US" dirty="0"/>
              <a:t>BOT</a:t>
            </a:r>
            <a:r>
              <a:rPr lang="el-GR" dirty="0"/>
              <a:t>). Αυτό θα γινόταν για να μειωθεί ο ρόλος του κράτους από εκείνον του παραγωγού αγαθών και υπηρεσιών σε εκείνον του ρυθμιστή, που χαράσσει τη πολιτική και διασφαλίζει τη παροχή αγαθών και υπηρεσιών μέσω της συνεργασίας ιδιωτικών και δημόσιων φορέων. Το Β ΚΠΣ προέβλεπε στον τομέα των μεταφορών συμμετοχή ιδιωτικών κεφαλαίων περίπου </a:t>
            </a:r>
            <a:r>
              <a:rPr lang="el-GR" b="1" dirty="0"/>
              <a:t>ενός τρις δραχμές </a:t>
            </a:r>
            <a:r>
              <a:rPr lang="el-GR" dirty="0"/>
              <a:t>(ΔΟΣ, 1998). Μέχρι το τέλος του 1998 οι </a:t>
            </a:r>
            <a:r>
              <a:rPr lang="el-GR" dirty="0" err="1"/>
              <a:t>κινητοποιηθέντες</a:t>
            </a:r>
            <a:r>
              <a:rPr lang="el-GR" dirty="0"/>
              <a:t> ιδιωτικοί πόροι είναι περίπου </a:t>
            </a:r>
            <a:r>
              <a:rPr lang="el-GR" b="1" dirty="0"/>
              <a:t>830 δις δραχμές </a:t>
            </a:r>
            <a:r>
              <a:rPr lang="el-GR" dirty="0"/>
              <a:t>(κυρίως στο αεροδρόμιο των Σπάτων και στη ζεύξη Ρίου-Αντιρρίου) (ΔΟΣ, 1998). Η σχετικά μικρή απόκλιση από τον στόχο του 1 τρις δραχμές οφείλεται στο ότι δεν κατέστη έως το 2000 δυνατή η κινητοποίηση ιδιωτικών πόρων στους άξονες ΠΑΘΕ και Εγνατία.</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a:xfrm>
            <a:off x="457200" y="1196752"/>
            <a:ext cx="8229600" cy="4929411"/>
          </a:xfrm>
        </p:spPr>
        <p:txBody>
          <a:bodyPr>
            <a:normAutofit fontScale="70000" lnSpcReduction="20000"/>
          </a:bodyPr>
          <a:lstStyle/>
          <a:p>
            <a:r>
              <a:rPr lang="el-GR" dirty="0"/>
              <a:t>Χ</a:t>
            </a:r>
            <a:r>
              <a:rPr lang="el-GR" dirty="0" smtClean="0"/>
              <a:t>ρειάζεται </a:t>
            </a:r>
            <a:r>
              <a:rPr lang="el-GR" dirty="0"/>
              <a:t>να επισημάνουμε ότι το Μάρτιο του 2005 δεν κατέστη εφικτό να «κλείσουν» τα ΕΠ Οδικοί Άξονες και ΕΠ Σιδηρόδρομοι λόγω διαχειριστικών και τεχνικών προβλημάτων που διαπιστώθηκαν ύστερα από ελέγχους της ΕΕ, με αποτέλεσμα να χαθούν περίπου 600 εκ ευρώ (Καθημερινή, 27-1-2005). Αυτό σηματοδοτεί μια νέα περίοδο στην κοινοτική συμπεριφορά, η οποία γίνεται </a:t>
            </a:r>
            <a:r>
              <a:rPr lang="el-GR" b="1" dirty="0"/>
              <a:t>πιο «σκληρή» </a:t>
            </a:r>
            <a:r>
              <a:rPr lang="el-GR" dirty="0"/>
              <a:t>έναντι των ελληνικών </a:t>
            </a:r>
            <a:r>
              <a:rPr lang="el-GR" dirty="0" smtClean="0"/>
              <a:t>αρχών</a:t>
            </a:r>
            <a:endParaRPr lang="el-GR" dirty="0"/>
          </a:p>
          <a:p>
            <a:r>
              <a:rPr lang="el-GR" dirty="0"/>
              <a:t>Κομβικό σημείο </a:t>
            </a:r>
            <a:r>
              <a:rPr lang="el-GR" dirty="0" smtClean="0"/>
              <a:t>ήταν </a:t>
            </a:r>
            <a:r>
              <a:rPr lang="el-GR" dirty="0"/>
              <a:t>οι Ειδικές Υπηρεσίες Δημοσίων Έργων και οι Ανώνυμες Εταιρίες που συστάθηκαν ειδικά για την εκτέλεση συγκεκριμένων μεγάλων έργων (ΕΥΔΕ-ΠΑΘΕ, ΕΥΔΕ-ΣΕΡΑ, ΕΓΝΑΤΙΑ Οδός ΑΕ) καθώς και η σύσταση και οργάνωση της ΜΟΔ (Ειδική Μονάδα Οργάνωσης της Διαχείρισης) το 1996. Αξιοσημείωτο είναι το γεγονός ότι η Εγνατία Οδός ΑΕ εγκαταστάθηκε στη Θέρμη Θεσσαλονίκης και όχι στην Αθήνα, «κόβοντας» τον ομφάλιο λώρο με τις κεντρικές υπηρεσίες του ΥΠΕΧΩΔΕ. </a:t>
            </a:r>
          </a:p>
          <a:p>
            <a:endParaRPr lang="el-G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lnSpcReduction="10000"/>
          </a:bodyPr>
          <a:lstStyle/>
          <a:p>
            <a:r>
              <a:rPr lang="el-GR" dirty="0"/>
              <a:t>α) τους γενικούς στόχους των Επιχειρησιακών Προγραμμάτων (ΕΠ) για τις υποδομές από τα ΜΟΠ και το Α ΚΠΣ (1986-1993) μέχρι και το Γ ΚΠΣ (2000-2006) μέσα από τον προγραμματισμό τους, </a:t>
            </a:r>
            <a:endParaRPr lang="el-GR" dirty="0" smtClean="0"/>
          </a:p>
          <a:p>
            <a:r>
              <a:rPr lang="el-GR" dirty="0" smtClean="0"/>
              <a:t>β</a:t>
            </a:r>
            <a:r>
              <a:rPr lang="el-GR" dirty="0"/>
              <a:t>) τα κύρια προβλήματα που ανέκυψαν κατά την υλοποίησή τους καθώς και </a:t>
            </a:r>
            <a:endParaRPr lang="el-GR" dirty="0" smtClean="0"/>
          </a:p>
          <a:p>
            <a:r>
              <a:rPr lang="el-GR" dirty="0" smtClean="0"/>
              <a:t>γ</a:t>
            </a:r>
            <a:r>
              <a:rPr lang="el-GR" dirty="0"/>
              <a:t>) τα αποτελέσματα που είχαν τα ΕΠ σε σχέση με τους στόχους τους. </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70000" lnSpcReduction="20000"/>
          </a:bodyPr>
          <a:lstStyle/>
          <a:p>
            <a:r>
              <a:rPr lang="el-GR" dirty="0"/>
              <a:t>Οι συνηθέστερες αιτίες καθυστερήσεων στην παραγωγή των έργων είχαν να κάνουν με:</a:t>
            </a:r>
          </a:p>
          <a:p>
            <a:pPr lvl="1" fontAlgn="base" hangingPunct="0"/>
            <a:r>
              <a:rPr lang="el-GR" dirty="0"/>
              <a:t>τις χρονοβόρες διαδικασίες απαλλοτριώσεων ιδιωτικών εκτάσεων,</a:t>
            </a:r>
            <a:endParaRPr lang="el-GR" sz="2400" dirty="0"/>
          </a:p>
          <a:p>
            <a:pPr lvl="1" fontAlgn="base" hangingPunct="0"/>
            <a:r>
              <a:rPr lang="el-GR" dirty="0"/>
              <a:t>την χρονοβόρα έγκριση των μελετών περιβαλλοντικών επιπτώσεων και την περιβαλλοντική </a:t>
            </a:r>
            <a:r>
              <a:rPr lang="el-GR" dirty="0" err="1"/>
              <a:t>αδειοδότηση</a:t>
            </a:r>
            <a:r>
              <a:rPr lang="el-GR" dirty="0"/>
              <a:t>,</a:t>
            </a:r>
            <a:endParaRPr lang="el-GR" sz="2400" dirty="0"/>
          </a:p>
          <a:p>
            <a:pPr lvl="1" fontAlgn="base" hangingPunct="0"/>
            <a:r>
              <a:rPr lang="el-GR" dirty="0"/>
              <a:t>την ένταξη των έργων στο πρόγραμμα κρατικών προμηθειών,</a:t>
            </a:r>
            <a:endParaRPr lang="el-GR" sz="2400" dirty="0"/>
          </a:p>
          <a:p>
            <a:pPr lvl="1" fontAlgn="base" hangingPunct="0"/>
            <a:r>
              <a:rPr lang="el-GR" dirty="0"/>
              <a:t>το χαμηλό βαθμό ωριμότητας των έργων και συγκεκριμένα στις ελλείψεις τεχνικών, υποστηρικτικών και περιβαλλοντικών μελετών,</a:t>
            </a:r>
            <a:endParaRPr lang="el-GR" sz="2400" dirty="0"/>
          </a:p>
          <a:p>
            <a:pPr lvl="1" fontAlgn="base" hangingPunct="0"/>
            <a:r>
              <a:rPr lang="el-GR" dirty="0"/>
              <a:t>τις απρόβλεπτες αλλά χρονοβόρες καταστάσεις, όπως προβλήματα υπεδάφους και αρχαιολογικές έρευνες,</a:t>
            </a:r>
            <a:endParaRPr lang="el-GR" sz="2400" dirty="0"/>
          </a:p>
          <a:p>
            <a:pPr lvl="1" fontAlgn="base" hangingPunct="0"/>
            <a:r>
              <a:rPr lang="el-GR" dirty="0"/>
              <a:t>θέματα συντονισμού με τους Οργανισμούς Τοπικής Αυτοδιοίκησης,</a:t>
            </a:r>
            <a:endParaRPr lang="el-GR" sz="2400" dirty="0"/>
          </a:p>
          <a:p>
            <a:pPr lvl="1" fontAlgn="base" hangingPunct="0"/>
            <a:r>
              <a:rPr lang="el-GR" dirty="0"/>
              <a:t>κατακερματισμό των αρμοδιοτήτων σε πολλούς συναρμόδιους φορείς,</a:t>
            </a:r>
            <a:endParaRPr lang="el-GR" sz="2400" dirty="0"/>
          </a:p>
          <a:p>
            <a:pPr lvl="1" fontAlgn="base" hangingPunct="0"/>
            <a:r>
              <a:rPr lang="el-GR" dirty="0"/>
              <a:t>σημαντικές καθυστερήσεις κατά την εκδίκαση προσφυγών στο Συμβούλιο της Επικρατείας.</a:t>
            </a:r>
            <a:endParaRPr lang="el-GR" sz="2400" dirty="0"/>
          </a:p>
          <a:p>
            <a:endParaRPr lang="el-G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ΕΠΠΕΡ</a:t>
            </a:r>
            <a:endParaRPr lang="el-GR" dirty="0"/>
          </a:p>
        </p:txBody>
      </p:sp>
      <p:sp>
        <p:nvSpPr>
          <p:cNvPr id="3" name="2 - Θέση περιεχομένου"/>
          <p:cNvSpPr>
            <a:spLocks noGrp="1"/>
          </p:cNvSpPr>
          <p:nvPr>
            <p:ph idx="1"/>
          </p:nvPr>
        </p:nvSpPr>
        <p:spPr>
          <a:xfrm>
            <a:off x="457200" y="1268760"/>
            <a:ext cx="8229600" cy="4857403"/>
          </a:xfrm>
        </p:spPr>
        <p:txBody>
          <a:bodyPr>
            <a:normAutofit fontScale="62500" lnSpcReduction="20000"/>
          </a:bodyPr>
          <a:lstStyle/>
          <a:p>
            <a:r>
              <a:rPr lang="el-GR" dirty="0" smtClean="0"/>
              <a:t>Η </a:t>
            </a:r>
            <a:r>
              <a:rPr lang="el-GR" dirty="0"/>
              <a:t>χρηματοδότηση του </a:t>
            </a:r>
            <a:r>
              <a:rPr lang="el-GR" dirty="0" err="1"/>
              <a:t>ΕΠΠερ</a:t>
            </a:r>
            <a:r>
              <a:rPr lang="el-GR" dirty="0"/>
              <a:t> 1994-1999 αυξήθηκε σημαντικά, σε σχέση με το Α ΚΠΣ, και αυτό οφείλεται στη δημιουργία (1993) του Ταμείου Συνοχής που υπήρξε στο εξής ο κύριος χρηματοδότης για περιβαλλοντικές δράσεις. Τελικά, κάποια έργα που έγιναν (πχ βιολογικοί καθαρισμοί) στην πραγματικότητα δεν λειτούργησαν ποτέ ενώ, πολλές από τις προγραμματισμένες παρεμβάσεις δεν στέφθηκαν με επιτυχία. </a:t>
            </a:r>
            <a:endParaRPr lang="el-GR" dirty="0" smtClean="0"/>
          </a:p>
          <a:p>
            <a:r>
              <a:rPr lang="el-GR" dirty="0" smtClean="0"/>
              <a:t>Για </a:t>
            </a:r>
            <a:r>
              <a:rPr lang="el-GR" dirty="0"/>
              <a:t>παράδειγμα η προστασία των ιδιαίτερα αξιόλογων φυσικών περιοχών συνάντησε πολλά προβλήματα γιατί πολλές από αυτές τις περιοχές δεν είχαν καταγραφεί και οριοθετηθεί, ενώ το θεσμικό πλαίσιο προστασίας τους ήταν σε ορισμένα σημεία του ασαφές και σε ορισμένα άλλα υπερβολικά αυστηρό, με αποτέλεσμα να μην είναι αποτελεσματικό. </a:t>
            </a:r>
            <a:endParaRPr lang="el-GR" dirty="0" smtClean="0"/>
          </a:p>
          <a:p>
            <a:r>
              <a:rPr lang="el-GR" dirty="0"/>
              <a:t>Τ</a:t>
            </a:r>
            <a:r>
              <a:rPr lang="el-GR" dirty="0" smtClean="0"/>
              <a:t>ο </a:t>
            </a:r>
            <a:r>
              <a:rPr lang="el-GR" b="1" dirty="0"/>
              <a:t>Εθνικό Κτηματολόγιο </a:t>
            </a:r>
            <a:r>
              <a:rPr lang="el-GR" dirty="0"/>
              <a:t>άργησε να υλοποιηθεί αρκετά χρόνια, κυρίως λόγω του τεχνολογικού συντηρητισμού των τοπογράφων οι οποίοι χρησιμοποιούσαν, ιδιαίτερα στα πρώτα χρόνια υλοποίησης του έργου, παραδοσιακά μέσα (πχ θεοδόλιχοι) και όχι νέες τεχνολογίες (πχ Γεωγραφικά Συστήματα Πληροφοριών) που θα έφερναν πιο γρήγορα αποτελέσματα </a:t>
            </a:r>
          </a:p>
          <a:p>
            <a:endParaRPr lang="el-G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Υγεία-Πρόνοια</a:t>
            </a:r>
            <a:endParaRPr lang="el-GR" dirty="0"/>
          </a:p>
        </p:txBody>
      </p:sp>
      <p:sp>
        <p:nvSpPr>
          <p:cNvPr id="3" name="2 - Θέση περιεχομένου"/>
          <p:cNvSpPr>
            <a:spLocks noGrp="1"/>
          </p:cNvSpPr>
          <p:nvPr>
            <p:ph idx="1"/>
          </p:nvPr>
        </p:nvSpPr>
        <p:spPr/>
        <p:txBody>
          <a:bodyPr>
            <a:normAutofit fontScale="70000" lnSpcReduction="20000"/>
          </a:bodyPr>
          <a:lstStyle/>
          <a:p>
            <a:r>
              <a:rPr lang="el-GR" dirty="0"/>
              <a:t>Η πρόοδος του ΕΠ Υγείας Πρόνοιας παρουσίασε σημαντικές αποκλίσεις από τον αρχικό προγραμματισμό, ιδιαίτερα ο τομέας της Πρόνοιας. Τα προβλήματα του προγράμματος και οι αδυναμίες υλοποίησης οφειλόταν κατά κύριο λόγο στην </a:t>
            </a:r>
            <a:r>
              <a:rPr lang="el-GR" b="1" dirty="0"/>
              <a:t>υπερεκτίμηση των δυνατοτήτων των μηχανισμών εφαρμογής και ελέγχου </a:t>
            </a:r>
            <a:r>
              <a:rPr lang="el-GR" dirty="0"/>
              <a:t>κατά τη περίοδο του προγραμματισμού. Υπήρξε ένας πολύ φιλόδοξος σχεδιασμός που με την έλλειψη αρχικής ετοιμότητας οδήγησαν στην καθυστέρηση έναρξης πολλών δράσεων. Άλλος σημαντικός λόγος ο οποίος συνετέλεσε στην καθυστέρηση έναρξης των λειτουργιών μερικών νοσοκομείων ήταν και </a:t>
            </a:r>
            <a:r>
              <a:rPr lang="el-GR" b="1" dirty="0"/>
              <a:t>η άρνηση μετεγκατάστασης του προσωπικού</a:t>
            </a:r>
            <a:r>
              <a:rPr lang="el-GR" dirty="0"/>
              <a:t>, καθώς τα νέα νοσοκομεία δεν βρισκόταν στο κέντρο των πόλεων αλλά έξω από αυτά (ΕΠ Υγεία Πρόνοια, Τελική Έκθεση Κλεισίματος, 2003).</a:t>
            </a:r>
          </a:p>
          <a:p>
            <a:endParaRPr lang="el-G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000" dirty="0" smtClean="0"/>
              <a:t>Γ ΚΠΣ: Στην </a:t>
            </a:r>
            <a:r>
              <a:rPr lang="el-GR" sz="2000" dirty="0"/>
              <a:t>Τρίτη προγραμματική περίοδο 2000-2006 οι υποδομές επιχορηγούνται με περίπου 9 δις ευρώ. </a:t>
            </a:r>
          </a:p>
        </p:txBody>
      </p:sp>
      <p:graphicFrame>
        <p:nvGraphicFramePr>
          <p:cNvPr id="4" name="3 - Θέση περιεχομένου"/>
          <p:cNvGraphicFramePr>
            <a:graphicFrameLocks noGrp="1"/>
          </p:cNvGraphicFramePr>
          <p:nvPr>
            <p:ph idx="1"/>
          </p:nvPr>
        </p:nvGraphicFramePr>
        <p:xfrm>
          <a:off x="1907705" y="1484784"/>
          <a:ext cx="4687088" cy="3809433"/>
        </p:xfrm>
        <a:graphic>
          <a:graphicData uri="http://schemas.openxmlformats.org/drawingml/2006/table">
            <a:tbl>
              <a:tblPr/>
              <a:tblGrid>
                <a:gridCol w="3980825"/>
                <a:gridCol w="706263"/>
              </a:tblGrid>
              <a:tr h="532469">
                <a:tc>
                  <a:txBody>
                    <a:bodyPr/>
                    <a:lstStyle/>
                    <a:p>
                      <a:pPr algn="just">
                        <a:lnSpc>
                          <a:spcPct val="115000"/>
                        </a:lnSpc>
                        <a:spcAft>
                          <a:spcPts val="0"/>
                        </a:spcAft>
                      </a:pPr>
                      <a:r>
                        <a:rPr lang="el-GR" sz="1400" b="1">
                          <a:solidFill>
                            <a:srgbClr val="000000"/>
                          </a:solidFill>
                          <a:latin typeface="Calibri"/>
                          <a:ea typeface="Times New Roman"/>
                          <a:cs typeface="Calibri"/>
                        </a:rPr>
                        <a:t>Μεταφορές</a:t>
                      </a:r>
                      <a:endParaRPr lang="el-GR" sz="140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400">
                          <a:solidFill>
                            <a:srgbClr val="000000"/>
                          </a:solidFill>
                          <a:latin typeface="Calibri"/>
                          <a:ea typeface="Times New Roman"/>
                          <a:cs typeface="Calibri"/>
                        </a:rPr>
                        <a:t>6.646</a:t>
                      </a:r>
                      <a:endParaRPr lang="el-GR" sz="140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32469">
                <a:tc>
                  <a:txBody>
                    <a:bodyPr/>
                    <a:lstStyle/>
                    <a:p>
                      <a:pPr algn="just">
                        <a:lnSpc>
                          <a:spcPct val="115000"/>
                        </a:lnSpc>
                        <a:spcAft>
                          <a:spcPts val="0"/>
                        </a:spcAft>
                      </a:pPr>
                      <a:r>
                        <a:rPr lang="el-GR" sz="1400">
                          <a:solidFill>
                            <a:srgbClr val="000000"/>
                          </a:solidFill>
                          <a:latin typeface="Calibri"/>
                          <a:ea typeface="Times New Roman"/>
                          <a:cs typeface="Calibri"/>
                        </a:rPr>
                        <a:t>Ε.Π. Οδικοί άξονες, Λιμένες, Αστική Ανάπτυξη</a:t>
                      </a:r>
                      <a:endParaRPr lang="el-GR" sz="140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400">
                          <a:solidFill>
                            <a:srgbClr val="000000"/>
                          </a:solidFill>
                          <a:latin typeface="Calibri"/>
                          <a:ea typeface="Times New Roman"/>
                          <a:cs typeface="Calibri"/>
                        </a:rPr>
                        <a:t>3.519</a:t>
                      </a:r>
                      <a:endParaRPr lang="el-GR" sz="140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59853">
                <a:tc>
                  <a:txBody>
                    <a:bodyPr/>
                    <a:lstStyle/>
                    <a:p>
                      <a:pPr algn="just">
                        <a:lnSpc>
                          <a:spcPct val="115000"/>
                        </a:lnSpc>
                        <a:spcAft>
                          <a:spcPts val="0"/>
                        </a:spcAft>
                      </a:pPr>
                      <a:r>
                        <a:rPr lang="el-GR" sz="1400">
                          <a:solidFill>
                            <a:srgbClr val="000000"/>
                          </a:solidFill>
                          <a:latin typeface="Calibri"/>
                          <a:ea typeface="Times New Roman"/>
                          <a:cs typeface="Calibri"/>
                        </a:rPr>
                        <a:t>Ε.Π. Σιδηρόδρομοι, Αερολιμένες, Αστικές Συγκοινωνίες</a:t>
                      </a:r>
                      <a:endParaRPr lang="el-GR" sz="140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400">
                          <a:solidFill>
                            <a:srgbClr val="000000"/>
                          </a:solidFill>
                          <a:latin typeface="Calibri"/>
                          <a:ea typeface="Times New Roman"/>
                          <a:cs typeface="Calibri"/>
                        </a:rPr>
                        <a:t>1.468</a:t>
                      </a:r>
                      <a:endParaRPr lang="el-GR" sz="140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32469">
                <a:tc>
                  <a:txBody>
                    <a:bodyPr/>
                    <a:lstStyle/>
                    <a:p>
                      <a:pPr algn="just">
                        <a:lnSpc>
                          <a:spcPct val="115000"/>
                        </a:lnSpc>
                        <a:spcAft>
                          <a:spcPts val="0"/>
                        </a:spcAft>
                      </a:pPr>
                      <a:r>
                        <a:rPr lang="el-GR" sz="1400">
                          <a:solidFill>
                            <a:srgbClr val="000000"/>
                          </a:solidFill>
                          <a:latin typeface="Calibri"/>
                          <a:ea typeface="Times New Roman"/>
                          <a:cs typeface="Calibri"/>
                        </a:rPr>
                        <a:t>Ταμείο Συνοχής- Μεταφορές</a:t>
                      </a:r>
                      <a:endParaRPr lang="el-GR" sz="140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400">
                          <a:solidFill>
                            <a:srgbClr val="000000"/>
                          </a:solidFill>
                          <a:latin typeface="Calibri"/>
                          <a:ea typeface="Times New Roman"/>
                          <a:cs typeface="Calibri"/>
                        </a:rPr>
                        <a:t>1.833</a:t>
                      </a:r>
                      <a:endParaRPr lang="el-GR" sz="140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32469">
                <a:tc>
                  <a:txBody>
                    <a:bodyPr/>
                    <a:lstStyle/>
                    <a:p>
                      <a:pPr algn="just">
                        <a:lnSpc>
                          <a:spcPct val="115000"/>
                        </a:lnSpc>
                        <a:spcAft>
                          <a:spcPts val="0"/>
                        </a:spcAft>
                      </a:pPr>
                      <a:r>
                        <a:rPr lang="el-GR" sz="1400" b="1">
                          <a:solidFill>
                            <a:srgbClr val="000000"/>
                          </a:solidFill>
                          <a:latin typeface="Calibri"/>
                          <a:ea typeface="Times New Roman"/>
                          <a:cs typeface="Calibri"/>
                        </a:rPr>
                        <a:t>Ποιότητα ζωής</a:t>
                      </a:r>
                      <a:endParaRPr lang="el-GR" sz="140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400">
                          <a:solidFill>
                            <a:srgbClr val="000000"/>
                          </a:solidFill>
                          <a:latin typeface="Calibri"/>
                          <a:ea typeface="Times New Roman"/>
                          <a:cs typeface="Calibri"/>
                        </a:rPr>
                        <a:t>2.650</a:t>
                      </a:r>
                      <a:endParaRPr lang="el-GR" sz="140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9926">
                <a:tc>
                  <a:txBody>
                    <a:bodyPr/>
                    <a:lstStyle/>
                    <a:p>
                      <a:pPr algn="just">
                        <a:lnSpc>
                          <a:spcPct val="115000"/>
                        </a:lnSpc>
                        <a:spcAft>
                          <a:spcPts val="0"/>
                        </a:spcAft>
                      </a:pPr>
                      <a:r>
                        <a:rPr lang="el-GR" sz="1400">
                          <a:solidFill>
                            <a:srgbClr val="000000"/>
                          </a:solidFill>
                          <a:latin typeface="Calibri"/>
                          <a:ea typeface="Times New Roman"/>
                          <a:cs typeface="Calibri"/>
                        </a:rPr>
                        <a:t>Ε.Π. Περιβάλλον</a:t>
                      </a:r>
                      <a:endParaRPr lang="el-GR" sz="140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400">
                          <a:solidFill>
                            <a:srgbClr val="000000"/>
                          </a:solidFill>
                          <a:latin typeface="Calibri"/>
                          <a:ea typeface="Times New Roman"/>
                          <a:cs typeface="Calibri"/>
                        </a:rPr>
                        <a:t>399</a:t>
                      </a:r>
                      <a:endParaRPr lang="el-GR" sz="140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9926">
                <a:tc>
                  <a:txBody>
                    <a:bodyPr/>
                    <a:lstStyle/>
                    <a:p>
                      <a:pPr algn="just">
                        <a:lnSpc>
                          <a:spcPct val="115000"/>
                        </a:lnSpc>
                        <a:spcAft>
                          <a:spcPts val="0"/>
                        </a:spcAft>
                      </a:pPr>
                      <a:r>
                        <a:rPr lang="el-GR" sz="1400">
                          <a:solidFill>
                            <a:srgbClr val="000000"/>
                          </a:solidFill>
                          <a:latin typeface="Calibri"/>
                          <a:ea typeface="Times New Roman"/>
                          <a:cs typeface="Calibri"/>
                        </a:rPr>
                        <a:t>Ταμείο Συνοχής- Περιβάλλον</a:t>
                      </a:r>
                      <a:endParaRPr lang="el-GR" sz="140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400">
                          <a:solidFill>
                            <a:srgbClr val="000000"/>
                          </a:solidFill>
                          <a:latin typeface="Calibri"/>
                          <a:ea typeface="Times New Roman"/>
                          <a:cs typeface="Calibri"/>
                        </a:rPr>
                        <a:t>1.378</a:t>
                      </a:r>
                      <a:endParaRPr lang="el-GR" sz="140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9926">
                <a:tc>
                  <a:txBody>
                    <a:bodyPr/>
                    <a:lstStyle/>
                    <a:p>
                      <a:pPr algn="just">
                        <a:lnSpc>
                          <a:spcPct val="115000"/>
                        </a:lnSpc>
                        <a:spcAft>
                          <a:spcPts val="0"/>
                        </a:spcAft>
                      </a:pPr>
                      <a:r>
                        <a:rPr lang="el-GR" sz="1400">
                          <a:solidFill>
                            <a:srgbClr val="000000"/>
                          </a:solidFill>
                          <a:latin typeface="Calibri"/>
                          <a:ea typeface="Times New Roman"/>
                          <a:cs typeface="Calibri"/>
                        </a:rPr>
                        <a:t>Ε.Π. Πολιτισμός</a:t>
                      </a:r>
                      <a:endParaRPr lang="el-GR" sz="140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400">
                          <a:solidFill>
                            <a:srgbClr val="000000"/>
                          </a:solidFill>
                          <a:latin typeface="Calibri"/>
                          <a:ea typeface="Times New Roman"/>
                          <a:cs typeface="Calibri"/>
                        </a:rPr>
                        <a:t>481</a:t>
                      </a:r>
                      <a:endParaRPr lang="el-GR" sz="140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9926">
                <a:tc>
                  <a:txBody>
                    <a:bodyPr/>
                    <a:lstStyle/>
                    <a:p>
                      <a:pPr algn="just">
                        <a:lnSpc>
                          <a:spcPct val="115000"/>
                        </a:lnSpc>
                        <a:spcAft>
                          <a:spcPts val="0"/>
                        </a:spcAft>
                      </a:pPr>
                      <a:r>
                        <a:rPr lang="el-GR" sz="1400">
                          <a:solidFill>
                            <a:srgbClr val="000000"/>
                          </a:solidFill>
                          <a:latin typeface="Calibri"/>
                          <a:ea typeface="Times New Roman"/>
                          <a:cs typeface="Calibri"/>
                        </a:rPr>
                        <a:t>Ε.Π.  Υγεία - Πρόνοια</a:t>
                      </a:r>
                      <a:endParaRPr lang="el-GR" sz="140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400" dirty="0">
                          <a:solidFill>
                            <a:srgbClr val="000000"/>
                          </a:solidFill>
                          <a:latin typeface="Calibri"/>
                          <a:ea typeface="Times New Roman"/>
                          <a:cs typeface="Calibri"/>
                        </a:rPr>
                        <a:t>392</a:t>
                      </a:r>
                      <a:endParaRPr lang="el-GR" sz="1400"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85000" lnSpcReduction="10000"/>
          </a:bodyPr>
          <a:lstStyle/>
          <a:p>
            <a:r>
              <a:rPr lang="el-GR" dirty="0"/>
              <a:t>Μεγάλο μέρος του προγραμματισμού του Γ ΚΠΣ τροφοδοτήθηκε από έργα που η υλοποίησή τους είχε καθυστερήσει στο Β ΚΠΣ και από μελέτες έργων που δεν είχαν εγκριθεί στο Β ΚΠΣ. </a:t>
            </a:r>
            <a:endParaRPr lang="el-GR" dirty="0" smtClean="0"/>
          </a:p>
          <a:p>
            <a:r>
              <a:rPr lang="el-GR" dirty="0" smtClean="0"/>
              <a:t>Η </a:t>
            </a:r>
            <a:r>
              <a:rPr lang="el-GR" dirty="0"/>
              <a:t>έμφαση πλέον δίνετε στην δημιουργία μεταφορικών δικτύων </a:t>
            </a:r>
            <a:r>
              <a:rPr lang="el-GR" dirty="0" err="1"/>
              <a:t>υπερ</a:t>
            </a:r>
            <a:r>
              <a:rPr lang="el-GR" dirty="0"/>
              <a:t>-τοπικής εμβέλειας που θα συνδέσουν την Ελλάδα με τα δίκτυα μεταφορών των γειτονικών κρατών για να αποκαταστήσουν τους οικονομικούς δεσμούς με τις γειτονικές χώρες και να άρουν την </a:t>
            </a:r>
            <a:r>
              <a:rPr lang="el-GR" dirty="0" err="1"/>
              <a:t>περιφερειακότητα</a:t>
            </a:r>
            <a:r>
              <a:rPr lang="el-GR" dirty="0"/>
              <a:t> της Ελλάδας σε σχέση με την υπόλοιπη Ευρώπη (ΥΠΕΧΩΔΕ, 2000) </a:t>
            </a:r>
          </a:p>
          <a:p>
            <a:endParaRPr lang="el-G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85000" lnSpcReduction="20000"/>
          </a:bodyPr>
          <a:lstStyle/>
          <a:p>
            <a:r>
              <a:rPr lang="el-GR" dirty="0"/>
              <a:t>Οι καθυστερήσεις που παρουσιάστηκαν κύρια στα μέτρα του άξονα «Λοιποί οδικοί άξονες» (ολοκλήρωση Ιωνίας Οδού, ΒΟΑΚ, Τρίπολη-Καλαμάτα, Πέταλο </a:t>
            </a:r>
            <a:r>
              <a:rPr lang="el-GR" dirty="0" err="1"/>
              <a:t>Μαλιακού</a:t>
            </a:r>
            <a:r>
              <a:rPr lang="el-GR" dirty="0"/>
              <a:t>) είχαν ως αίτια τις καθυστερήσεις στην προώθηση των ανάλογων συμβάσεων παραχώρησης (που σε μερικές περιπτώσεις έφθασαν τα 10 χρόνια), τα προβλήματα που ανέκυψαν κατά τη διάρκεια των διαγωνιστικών διαδικασιών, το ασαφώς καθορισμένο αντικείμενο ορισμένων έργων, ενίοτε συνοδευόμενων από ασαφείς μελέτες, τις μεγάλες καθυστερήσεις στην ανάθεση και υλοποίηση ορισμένων έργων, καθώς και στη διενέργεια διαγωνισμών και στις προμήθειες (ΕΠ Ενίσχυση της </a:t>
            </a:r>
            <a:r>
              <a:rPr lang="el-GR" dirty="0" err="1"/>
              <a:t>Προσπελασιμότητας</a:t>
            </a:r>
            <a:r>
              <a:rPr lang="el-GR" dirty="0"/>
              <a:t>, 2007).</a:t>
            </a:r>
          </a:p>
          <a:p>
            <a:endParaRPr lang="el-G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600" dirty="0" smtClean="0"/>
              <a:t>ΕΠ ΣΑΑΣ</a:t>
            </a:r>
            <a:endParaRPr lang="el-GR" sz="3600" dirty="0"/>
          </a:p>
        </p:txBody>
      </p:sp>
      <p:sp>
        <p:nvSpPr>
          <p:cNvPr id="3" name="2 - Θέση περιεχομένου"/>
          <p:cNvSpPr>
            <a:spLocks noGrp="1"/>
          </p:cNvSpPr>
          <p:nvPr>
            <p:ph idx="1"/>
          </p:nvPr>
        </p:nvSpPr>
        <p:spPr/>
        <p:txBody>
          <a:bodyPr>
            <a:normAutofit fontScale="85000" lnSpcReduction="20000"/>
          </a:bodyPr>
          <a:lstStyle/>
          <a:p>
            <a:r>
              <a:rPr lang="el-GR" dirty="0"/>
              <a:t>Οι κύριοι λόγοι των καθυστερήσεων υλοποίησης των μέτρων του ΕΠ ΣΑΑΣ μπορούν να συνοψιστούν στα παρακάτω (ΕΠ ΣΑΑΣ, Τελική Έκθεση Εκτέλεσης, 2011):</a:t>
            </a:r>
            <a:endParaRPr lang="el-GR" sz="2800" dirty="0"/>
          </a:p>
          <a:p>
            <a:pPr lvl="1"/>
            <a:r>
              <a:rPr lang="el-GR" dirty="0"/>
              <a:t>μη ρεαλιστική εκτίμηση του κόστους και του χρόνου υλοποίησης των έργων,</a:t>
            </a:r>
            <a:endParaRPr lang="el-GR" sz="2400" dirty="0"/>
          </a:p>
          <a:p>
            <a:pPr lvl="1"/>
            <a:r>
              <a:rPr lang="el-GR" dirty="0"/>
              <a:t>χαμηλός βαθμός «ωριμότητας» έργων,</a:t>
            </a:r>
            <a:endParaRPr lang="el-GR" sz="2400" dirty="0"/>
          </a:p>
          <a:p>
            <a:pPr lvl="1"/>
            <a:r>
              <a:rPr lang="el-GR" dirty="0"/>
              <a:t>χρονοβόρες διαδικασίες απαλλοτριώσεων,</a:t>
            </a:r>
            <a:endParaRPr lang="el-GR" sz="2400" dirty="0"/>
          </a:p>
          <a:p>
            <a:pPr lvl="1"/>
            <a:r>
              <a:rPr lang="el-GR" dirty="0"/>
              <a:t> αποτελεσματικό νομικό πλαίσιο ανάθεσης έργων και χρονοβόρες διαδικασίες, </a:t>
            </a:r>
            <a:endParaRPr lang="el-GR" sz="2400" dirty="0"/>
          </a:p>
          <a:p>
            <a:pPr lvl="1"/>
            <a:r>
              <a:rPr lang="el-GR" dirty="0"/>
              <a:t>έλλειψη εξειδικευμένης τεχνογνωσίας σε όλα τα στάδια παραγωγής των έργων, </a:t>
            </a:r>
            <a:endParaRPr lang="el-GR" sz="2400" dirty="0"/>
          </a:p>
          <a:p>
            <a:r>
              <a:rPr lang="el-GR" dirty="0"/>
              <a:t>προβλήματα διαχείρισης.</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ΕΠΠΕΡ</a:t>
            </a:r>
            <a:endParaRPr lang="el-GR" dirty="0"/>
          </a:p>
        </p:txBody>
      </p:sp>
      <p:sp>
        <p:nvSpPr>
          <p:cNvPr id="3" name="2 - Θέση περιεχομένου"/>
          <p:cNvSpPr>
            <a:spLocks noGrp="1"/>
          </p:cNvSpPr>
          <p:nvPr>
            <p:ph idx="1"/>
          </p:nvPr>
        </p:nvSpPr>
        <p:spPr/>
        <p:txBody>
          <a:bodyPr>
            <a:normAutofit fontScale="55000" lnSpcReduction="20000"/>
          </a:bodyPr>
          <a:lstStyle/>
          <a:p>
            <a:r>
              <a:rPr lang="el-GR" dirty="0"/>
              <a:t>Το κύριο χαρακτηριστικό του </a:t>
            </a:r>
            <a:r>
              <a:rPr lang="el-GR" dirty="0" err="1"/>
              <a:t>ΕΠΠερ</a:t>
            </a:r>
            <a:r>
              <a:rPr lang="el-GR" dirty="0"/>
              <a:t> ήταν ότι σχεδιάστηκαν πολυάριθμα έργα (περίπου 1400) σχετικά μικρού προϋπολογισμού και διαφορετικού συχνά αντικειμένου, αφετέρου πολύ μεγάλα έργα που απαιτούν ειδική οργάνωση και τεχνογνωσία π.χ. αντιμετώπιση της λειψυδρίας των Αθηνών, δημιουργία Εθνικού Κτηματολογίου, αποκατάσταση Λίμνης Κάρλας κλπ. </a:t>
            </a:r>
          </a:p>
          <a:p>
            <a:r>
              <a:rPr lang="el-GR" dirty="0"/>
              <a:t>Σύμφωνα με την τελική έκθεση εκτέλεσης του ΕΠΠΕΡ (ΕΠΠΕΡ, 2009) υπήρξαν διάφορα προβλήματα που συνετέλεσαν στην καθυστέρηση υλοποίησης των μέτρων και έργων με πιο σημαντικά τα παρακάτω:</a:t>
            </a:r>
            <a:endParaRPr lang="el-GR" sz="2800" dirty="0"/>
          </a:p>
          <a:p>
            <a:pPr lvl="1"/>
            <a:r>
              <a:rPr lang="en-US" dirty="0"/>
              <a:t>H</a:t>
            </a:r>
            <a:r>
              <a:rPr lang="el-GR" dirty="0"/>
              <a:t> εμπλοκή μεγάλου αριθμού φορέων (υπουργεία, οργανισμοί, ερευνητικά ιδρύματα, ΟΤΑ, σύλλογοι κλπ.), σε όλα τα επίπεδα (εθνικό, περιφερειακό, τοπικό) και ο προβληματικός συντονισμός τους</a:t>
            </a:r>
            <a:endParaRPr lang="el-GR" sz="2400" dirty="0"/>
          </a:p>
          <a:p>
            <a:pPr lvl="1"/>
            <a:r>
              <a:rPr lang="el-GR" dirty="0"/>
              <a:t>το πολιτικό κόστος για θέματα που αντιμετωπίζονται για πρώτη φορά όπως το κτηματολόγιο κι η προστασία βιοτόπων ή η </a:t>
            </a:r>
            <a:r>
              <a:rPr lang="el-GR" dirty="0" err="1"/>
              <a:t>χωροθέτηση</a:t>
            </a:r>
            <a:r>
              <a:rPr lang="el-GR" dirty="0"/>
              <a:t> χωματερών,</a:t>
            </a:r>
            <a:endParaRPr lang="el-GR" sz="2400" dirty="0"/>
          </a:p>
          <a:p>
            <a:pPr lvl="1"/>
            <a:r>
              <a:rPr lang="el-GR" dirty="0"/>
              <a:t>Η ελλιπής συγκέντρωση πρωτογενών δεδομένων και στατιστική τους επεξεργασία </a:t>
            </a:r>
            <a:endParaRPr lang="el-GR" sz="2400" dirty="0"/>
          </a:p>
          <a:p>
            <a:pPr lvl="1"/>
            <a:r>
              <a:rPr lang="el-GR" dirty="0"/>
              <a:t>οι δυσκολίες και καθυστερήσεις στη λειτουργία του θεσμικού πλαισίου και οι χρονοβόρες ενέργειες που απαιτούνται όπως π.χ. η προμήθεια ειδικού εξοπλισμού, η έγκριση </a:t>
            </a:r>
            <a:r>
              <a:rPr lang="el-GR" dirty="0" err="1"/>
              <a:t>χωροθέτησης</a:t>
            </a:r>
            <a:r>
              <a:rPr lang="el-GR" dirty="0"/>
              <a:t>-περιβαλλοντικών όρων, απαλλοτριώσεων, η ανάθεση των μελετών, η δημοπράτηση των έργων, η έναρξη των εργασιών κλπ.  </a:t>
            </a:r>
            <a:endParaRPr lang="el-GR" sz="2400" dirty="0"/>
          </a:p>
          <a:p>
            <a:pPr lvl="1"/>
            <a:r>
              <a:rPr lang="el-GR" dirty="0"/>
              <a:t>οι έντονες τοπικές αντιθέσεις των κατοίκων που παρατηρήθηκαν σε πολλές περιπτώσεις ως προς τη </a:t>
            </a:r>
            <a:r>
              <a:rPr lang="el-GR" dirty="0" err="1"/>
              <a:t>χωροθέτηση</a:t>
            </a:r>
            <a:r>
              <a:rPr lang="el-GR" dirty="0"/>
              <a:t> δραστηριοτήτων π.χ. λειτουργία ΧΥΤΑ, χώρων διάθεσης υγρών αποβλήτων.</a:t>
            </a:r>
            <a:endParaRPr lang="el-GR" sz="2400" dirty="0"/>
          </a:p>
          <a:p>
            <a:endParaRPr lang="el-G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Γενικά συμπεράσματα</a:t>
            </a:r>
            <a:endParaRPr lang="el-GR" dirty="0"/>
          </a:p>
        </p:txBody>
      </p:sp>
      <p:sp>
        <p:nvSpPr>
          <p:cNvPr id="3" name="2 - Θέση περιεχομένου"/>
          <p:cNvSpPr>
            <a:spLocks noGrp="1"/>
          </p:cNvSpPr>
          <p:nvPr>
            <p:ph idx="1"/>
          </p:nvPr>
        </p:nvSpPr>
        <p:spPr/>
        <p:txBody>
          <a:bodyPr>
            <a:normAutofit fontScale="70000" lnSpcReduction="20000"/>
          </a:bodyPr>
          <a:lstStyle/>
          <a:p>
            <a:r>
              <a:rPr lang="el-GR" dirty="0"/>
              <a:t>α. Στους τομείς της ενέργειας και του φυσικού αερίου, οι οποίοι χρηματοδοτήθηκαν από δύο διακριτά ΕΠ στα δύο πρώτα ΚΠΣ, φαίνεται ότι οι στόχοι που είχαν τεθεί επιτεύχθηκαν στο μεγαλύτερο μέρος τους, και αυτό συνέβη για δύο λόγους. </a:t>
            </a:r>
            <a:endParaRPr lang="el-GR" dirty="0" smtClean="0"/>
          </a:p>
          <a:p>
            <a:r>
              <a:rPr lang="el-GR" dirty="0" smtClean="0"/>
              <a:t>Πρώτον</a:t>
            </a:r>
            <a:r>
              <a:rPr lang="el-GR" dirty="0"/>
              <a:t>, και στις δύο προγραμματικές περιόδους οι επεμβάσεις και τα έργα στους τομείς της ενέργειας είχαν προγραμματιστεί βάσει ενός, ή περισσοτέρων, στρατηγικών μακροχρόνιων σχεδίων που είχαν «πίσω» τους ισχυρούς θεσμούς (ΔΕΗ, ΔΕΠΑ), οι οποίοι είχαν υψηλή ικανότητα υλοποίησης των έργων. </a:t>
            </a:r>
            <a:endParaRPr lang="el-GR" dirty="0" smtClean="0"/>
          </a:p>
          <a:p>
            <a:r>
              <a:rPr lang="el-GR" dirty="0" smtClean="0"/>
              <a:t>Δεύτερον</a:t>
            </a:r>
            <a:r>
              <a:rPr lang="el-GR" dirty="0"/>
              <a:t>, τα έργα που έγιναν ήταν στρατηγικής σημασίας υποδομές που σχεδόν στο σύνολό τους είχαν ωριμάσει αρκετά και ήταν αναγκαία να γίνουν ιδιαίτερα αυτό της εισαγωγής και διάθεσης φυσικού αερίου.</a:t>
            </a:r>
          </a:p>
          <a:p>
            <a:endParaRPr lang="el-G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62500" lnSpcReduction="20000"/>
          </a:bodyPr>
          <a:lstStyle/>
          <a:p>
            <a:r>
              <a:rPr lang="el-GR" dirty="0"/>
              <a:t>β. Στρατηγικό σχέδιο και άμεσες ανάγκες υπήρξαν και στον τομέα των τηλεπικοινωνιών και τα αντίστοιχα ΕΠ βοήθησαν τα μέγιστα στην ανάπτυξη του τηλεπικοινωνιακού δικτύου της χώρας και στην αναβάθμιση του ΟΤΕ. </a:t>
            </a:r>
          </a:p>
          <a:p>
            <a:r>
              <a:rPr lang="el-GR" dirty="0"/>
              <a:t>γ. Επιτυχία επίσης είχαν και οι παρεμβάσεις στον τομέα του πολιτισμού που διατέθηκαν συνολικά περίπου 700 εκ ευρώ μέσα από το ΕΠ Τουρισμός-Πολιτισμός του Β ΚΠΣ και το ΕΠ Πολιτισμός του Γ ΚΠΣ</a:t>
            </a:r>
            <a:r>
              <a:rPr lang="el-GR" dirty="0" smtClean="0"/>
              <a:t>.</a:t>
            </a:r>
          </a:p>
          <a:p>
            <a:r>
              <a:rPr lang="el-GR" dirty="0" smtClean="0"/>
              <a:t> </a:t>
            </a:r>
            <a:r>
              <a:rPr lang="el-GR" dirty="0"/>
              <a:t>Και εδώ τα μεγαλύτερα έργα επικεντρώθηκαν στην κατασκευή ή αναβάθμιση υποδομών (μουσεία, χώροι τεχνών) που είχαν μεγάλο βαθμό ωρίμανσης, αν και παρατηρήθηκε, ιδιαίτερα στο Γ ΚΠΣ μια </a:t>
            </a:r>
            <a:r>
              <a:rPr lang="el-GR" dirty="0" err="1"/>
              <a:t>υπερ</a:t>
            </a:r>
            <a:r>
              <a:rPr lang="el-GR" dirty="0"/>
              <a:t>-συγκέντρωση έργων στα αστικά κέντρα της Αθήνας και Θεσσαλονίκης (περίπου 70% των συνολικών πόρων, ΕΠ Πολιτισμός, Τελική Έκθεση, 2010), και άρα ο ρόλος του δεν ήταν αναδιανεμητικός ως προς τις ενισχύσεις των υπολοίπων 11 περιφερειών, ενώ παρατηρήθηκε μια υπέρμετρη διάθεση ενίσχυσης της πολιτιστικής κληρονομιάς εις βάρος του σύγχρονου πολιτισμού. </a:t>
            </a:r>
          </a:p>
          <a:p>
            <a:endParaRPr lang="el-G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77500" lnSpcReduction="20000"/>
          </a:bodyPr>
          <a:lstStyle/>
          <a:p>
            <a:r>
              <a:rPr lang="el-GR" dirty="0"/>
              <a:t>Οι βασικές υποδομές (μεταφορές, περιβάλλον, ενέργεια, τηλεπικοινωνίες, υγεία-πρόνοια και  πολιτισμός) είναι ο τομέας που απορρόφησε από το 1989 μέχρι και την τέταρτη προγραμματική περίοδο 2007-2013 τα περισσότερα κοινοτικά κονδύλια από οποιονδήποτε άλλον τομέα </a:t>
            </a:r>
            <a:endParaRPr lang="en-US" dirty="0" smtClean="0"/>
          </a:p>
          <a:p>
            <a:r>
              <a:rPr lang="el-GR" dirty="0"/>
              <a:t>Κυρίαρχες, όλα τα προηγούμενα χρόνια, ήταν οι ενισχύσεις προς τις μεταφορές, αφού θεωρήθηκε ότι η ανάπτυξη των οδικών και άλλων μεταφορικών δικτύων είναι κομβικής σημασίας για την ισόρροπη οικονομική ανάπτυξη των Κρατών-Μελών της Ευρωπαϊκής Ένωσης (και δη των λιγότερο ανεπτυγμένων κρατών και περιφερειών) και για την ισότιμη εφαρμογή της Κοινής Αγοράς (</a:t>
            </a:r>
            <a:r>
              <a:rPr lang="en-US" dirty="0" err="1"/>
              <a:t>Dall</a:t>
            </a:r>
            <a:r>
              <a:rPr lang="el-GR" dirty="0"/>
              <a:t>’</a:t>
            </a:r>
            <a:r>
              <a:rPr lang="en-US" dirty="0" err="1"/>
              <a:t>erba</a:t>
            </a:r>
            <a:r>
              <a:rPr lang="el-GR" dirty="0"/>
              <a:t>, 2005).</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a:xfrm>
            <a:off x="457200" y="908720"/>
            <a:ext cx="8229600" cy="5760640"/>
          </a:xfrm>
        </p:spPr>
        <p:txBody>
          <a:bodyPr>
            <a:normAutofit fontScale="62500" lnSpcReduction="20000"/>
          </a:bodyPr>
          <a:lstStyle/>
          <a:p>
            <a:r>
              <a:rPr lang="el-GR" dirty="0"/>
              <a:t>δ. Αν και συνολικά τα ΕΠ που αναφερόντουσαν στο περιβάλλον άργησαν πολύ να ενεργοποιηθούν και τελικά μερικά μέτρα των ΕΠ δεν απορρόφησαν το 100% των χρηματοδοτήσεων, τα </a:t>
            </a:r>
            <a:r>
              <a:rPr lang="el-GR" dirty="0" err="1"/>
              <a:t>ΕΠΠερ</a:t>
            </a:r>
            <a:r>
              <a:rPr lang="el-GR" dirty="0"/>
              <a:t> εισήγαγαν συντονισμένα για πρώτη φορά στον Ελληνικό χώρο την περιβαλλοντική διάσταση για την όχληση των οικονομικών και κοινωνικών δράσεων και τις ευρωπαϊκές πολιτικές προστασίας που στόχευαν όχι μόνο στην καταστολή αλλά κυρίως στην προστασία και πρόληψη. Μέχρι τότε η περιβαλλοντική πολιτική που εφαρμόζονταν στην Ελλάδα περιοριζόταν σε κυβερνητικές δεσμεύσεις που σχεδόν ποτέ δεν γινόταν πράξη, γιατί σε περίπτωση που γινόταν, πολλές από αυτές (πχ. </a:t>
            </a:r>
            <a:r>
              <a:rPr lang="el-GR" dirty="0" err="1"/>
              <a:t>χωροθέτηση</a:t>
            </a:r>
            <a:r>
              <a:rPr lang="el-GR" dirty="0"/>
              <a:t> ευαίσθητων περιοχών) θα είχαν μεγάλο πολιτικό κόστος. </a:t>
            </a:r>
            <a:endParaRPr lang="el-GR" dirty="0" smtClean="0"/>
          </a:p>
          <a:p>
            <a:r>
              <a:rPr lang="el-GR" dirty="0" smtClean="0"/>
              <a:t>Το </a:t>
            </a:r>
            <a:r>
              <a:rPr lang="el-GR" dirty="0"/>
              <a:t>πολιτικό κόστος επιβολής κυρώσεων σε παραβάτες που προκαλούν περιβαλλοντική όχληση με διάφορες οικονομικές δράσεις φαίνεται ότι λειτουργεί ακόμη ανασταλτικά, ιδιαίτερα στις περιπτώσεις που οι υπεύθυνοι για την επιβολή προστίμων είναι οι τοπικοί πολιτικοί (δήμαρχος, νομάρχης/περιφερειάρχης</a:t>
            </a:r>
            <a:r>
              <a:rPr lang="el-GR" dirty="0" smtClean="0"/>
              <a:t>).</a:t>
            </a:r>
          </a:p>
          <a:p>
            <a:r>
              <a:rPr lang="el-GR" dirty="0"/>
              <a:t>Με τα πρώτα δύο ΚΠΣ η Ελληνική πολιτεία υιοθετεί την Ευρωπαϊκή περιβαλλοντική πολιτική, με την εναρμόνιση και της Ελληνικής νομοθεσίας, χωρίς όμως να παράγει εθνική πολιτική για το περιβάλλον που θα είναι διαφοροποιημένη και αναβαθμισμένη πάνω στις ιδιαίτερες ανάγκες της χώρας (αυξημένη τουριστική ζήτηση, περιβαλλοντικά επιβαρημένες περιοχές αστικών κέντρων, περιοχές NATURA κα).  </a:t>
            </a:r>
          </a:p>
          <a:p>
            <a:endParaRPr lang="el-G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Υγεία-Πρόνοια</a:t>
            </a:r>
            <a:endParaRPr lang="el-GR" dirty="0"/>
          </a:p>
        </p:txBody>
      </p:sp>
      <p:sp>
        <p:nvSpPr>
          <p:cNvPr id="3" name="2 - Θέση περιεχομένου"/>
          <p:cNvSpPr>
            <a:spLocks noGrp="1"/>
          </p:cNvSpPr>
          <p:nvPr>
            <p:ph idx="1"/>
          </p:nvPr>
        </p:nvSpPr>
        <p:spPr>
          <a:xfrm>
            <a:off x="457200" y="1268760"/>
            <a:ext cx="8229600" cy="4857403"/>
          </a:xfrm>
        </p:spPr>
        <p:txBody>
          <a:bodyPr>
            <a:normAutofit fontScale="55000" lnSpcReduction="20000"/>
          </a:bodyPr>
          <a:lstStyle/>
          <a:p>
            <a:r>
              <a:rPr lang="el-GR" dirty="0"/>
              <a:t>ε. Τα ΕΠ της Υγείας Πρόνοιας στο Β και Γ ΚΠΣ χρηματοδοτήθηκαν από την Κοινότητα με περίπου 620 εκ ευρώ. Και στα δύο ΚΠΣ σημειώθηκαν σημαντικές καθυστερήσεις, που μερικές φορές ξεπερνούσαν τα τέσσερα χρόνια (πχ. Γ ΚΠΣ), ενώ υπήρξαν σημαντικές αποκλίσεις από τον προγραμματισμό και υπερβάσεις κόστους περίπου 30%. </a:t>
            </a:r>
            <a:endParaRPr lang="el-GR" dirty="0" smtClean="0"/>
          </a:p>
          <a:p>
            <a:r>
              <a:rPr lang="el-GR" dirty="0" smtClean="0"/>
              <a:t>Στο </a:t>
            </a:r>
            <a:r>
              <a:rPr lang="el-GR" dirty="0"/>
              <a:t>ξεκίνημα του Β ΚΠΣ υπήρξε μια εμφανή έλλειψη ετοιμότητας που σε συνδυασμό με τα φιλόδοξα έργα που προγραμματίστηκαν οδήγησε σε καθυστερήσεις στην έναρξη και υλοποίηση των έργων. </a:t>
            </a:r>
            <a:endParaRPr lang="el-GR" dirty="0" smtClean="0"/>
          </a:p>
          <a:p>
            <a:r>
              <a:rPr lang="el-GR" dirty="0" smtClean="0"/>
              <a:t>Στο </a:t>
            </a:r>
            <a:r>
              <a:rPr lang="el-GR" dirty="0"/>
              <a:t>Γ ΚΠΣ εντοπίστηκε ανωριμότητα των περισσοτέρων μελετών των έργων. Γενικά, μπορούμε να ισχυριστούμε ότι ο προγραμματισμός των δύο ΚΠΣ δεν εφάρμοσε πάνω σε μια εθνική στρατηγική για την υγεία και πρόνοια, με σαφείς και ιεραρχημένες προτεραιότητες, και έτσι παρουσίασε μεγάλες καθυστερήσεις. Τέλος ένα μεγάλο ζήτημα που δεν προβλέφθηκε από τον προγραμματισμό και δημιουργεί σήμερα πολλά προβλήματα, όχι μόνο στον τομέα της υγείας-πρόνοιας αλλά και σε άλλους τομείς (ανθρώπινοι πόροι, πρόγραμμα Βοήθεια στο Σπίτι), είναι τα υψηλά κόστη συντήρησης και λειτουργίας πολλών νέων υποδομών και δομών</a:t>
            </a:r>
            <a:r>
              <a:rPr lang="el-GR" dirty="0" smtClean="0"/>
              <a:t>.</a:t>
            </a:r>
          </a:p>
          <a:p>
            <a:r>
              <a:rPr lang="el-GR" dirty="0" smtClean="0"/>
              <a:t> </a:t>
            </a:r>
            <a:r>
              <a:rPr lang="el-GR" dirty="0"/>
              <a:t>Ενώ λοιπόν τα ΕΠ σχεδίασαν την κατασκευή νοσοκομείων, δεν προέβλεψαν τις αυξημένες ανάγκες λειτουργίας και συντήρησης αυτών, με αποτέλεσμα την αδυναμία λειτουργίας πολλών νοσοκομείων στην περιφέρεια της χώρας.</a:t>
            </a:r>
          </a:p>
          <a:p>
            <a:endParaRPr lang="el-GR"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Μεταφορές</a:t>
            </a:r>
            <a:endParaRPr lang="el-GR" dirty="0"/>
          </a:p>
        </p:txBody>
      </p:sp>
      <p:sp>
        <p:nvSpPr>
          <p:cNvPr id="3" name="2 - Θέση περιεχομένου"/>
          <p:cNvSpPr>
            <a:spLocks noGrp="1"/>
          </p:cNvSpPr>
          <p:nvPr>
            <p:ph idx="1"/>
          </p:nvPr>
        </p:nvSpPr>
        <p:spPr>
          <a:xfrm>
            <a:off x="457200" y="1600200"/>
            <a:ext cx="8229600" cy="4925144"/>
          </a:xfrm>
        </p:spPr>
        <p:txBody>
          <a:bodyPr>
            <a:normAutofit fontScale="70000" lnSpcReduction="20000"/>
          </a:bodyPr>
          <a:lstStyle/>
          <a:p>
            <a:r>
              <a:rPr lang="el-GR" dirty="0"/>
              <a:t>Συνολικά διατέθηκαν περίπου 27 δις ευρώ (σε τιμές 2010) στις μεταφορές (οδικές-θαλάσσιες- αεροπορικές- μετρό- σιδηρόδρομοι- αστικές συγκοινωνίες) που αντιστοιχεί στο 64% των κοινοτικών κονδυλίων που δόθηκαν στις βασικές υποδομές (περίπου 42,3 δις ευρώ). Ενώ η συνολική απορρόφηση δημόσιων και ιδιωτικών πόρων στις μεταφορές ανέρχεται στα 48,4 δις ευρώ (τιμές 2010</a:t>
            </a:r>
            <a:r>
              <a:rPr lang="el-GR" dirty="0" smtClean="0"/>
              <a:t>).</a:t>
            </a:r>
          </a:p>
          <a:p>
            <a:r>
              <a:rPr lang="el-GR" dirty="0"/>
              <a:t>Κατά τη διάρκεια των ετών 1989-2010 υπολογίζεται ότι δημιουργήθηκαν περίπου 1500 </a:t>
            </a:r>
            <a:r>
              <a:rPr lang="el-GR" dirty="0" err="1"/>
              <a:t>χλμ</a:t>
            </a:r>
            <a:r>
              <a:rPr lang="el-GR" dirty="0"/>
              <a:t> ΔΔ, δηλαδή περίπου 70 </a:t>
            </a:r>
            <a:r>
              <a:rPr lang="el-GR" dirty="0" err="1"/>
              <a:t>χλμ</a:t>
            </a:r>
            <a:r>
              <a:rPr lang="el-GR" dirty="0"/>
              <a:t> </a:t>
            </a:r>
            <a:r>
              <a:rPr lang="el-GR" dirty="0" err="1"/>
              <a:t>ανα</a:t>
            </a:r>
            <a:r>
              <a:rPr lang="el-GR" dirty="0"/>
              <a:t> έτος, ενώ το κόστος </a:t>
            </a:r>
            <a:r>
              <a:rPr lang="el-GR" dirty="0" err="1"/>
              <a:t>ανα</a:t>
            </a:r>
            <a:r>
              <a:rPr lang="el-GR" dirty="0"/>
              <a:t> </a:t>
            </a:r>
            <a:r>
              <a:rPr lang="el-GR" dirty="0" err="1"/>
              <a:t>χλμ</a:t>
            </a:r>
            <a:r>
              <a:rPr lang="el-GR" dirty="0"/>
              <a:t> φαίνεται τις πιο πολλές φορές να υπερέβη τον αρχικό προγραμματισμό κόστους, αφού 1 </a:t>
            </a:r>
            <a:r>
              <a:rPr lang="el-GR" dirty="0" err="1"/>
              <a:t>χλμ</a:t>
            </a:r>
            <a:r>
              <a:rPr lang="el-GR" dirty="0"/>
              <a:t> του ΠΑΘΕ κοστίζει όσο 7 </a:t>
            </a:r>
            <a:r>
              <a:rPr lang="el-GR" dirty="0" err="1"/>
              <a:t>χλμ</a:t>
            </a:r>
            <a:r>
              <a:rPr lang="el-GR" dirty="0"/>
              <a:t> στην Ισπανία ή στην Πορτογαλία (Ελεύθερη Ζώνη, 5-1-2011). Ενδεικτικά το τμήμα Ιωάννινα- Μέτσοβο κόστισε 65 εκ ευρώ </a:t>
            </a:r>
            <a:r>
              <a:rPr lang="el-GR" dirty="0" err="1"/>
              <a:t>ανα</a:t>
            </a:r>
            <a:r>
              <a:rPr lang="el-GR" dirty="0"/>
              <a:t> </a:t>
            </a:r>
            <a:r>
              <a:rPr lang="el-GR" dirty="0" err="1"/>
              <a:t>χλμ</a:t>
            </a:r>
            <a:r>
              <a:rPr lang="el-GR" dirty="0"/>
              <a:t> όταν τα ακριβότερα έργα στην ΕΕ δεν κοστίζουν πάνω από 20 εκ ευρώ </a:t>
            </a:r>
            <a:r>
              <a:rPr lang="el-GR" dirty="0" err="1"/>
              <a:t>ανα</a:t>
            </a:r>
            <a:r>
              <a:rPr lang="el-GR" dirty="0"/>
              <a:t> </a:t>
            </a:r>
            <a:r>
              <a:rPr lang="el-GR" dirty="0" err="1"/>
              <a:t>χλμ</a:t>
            </a:r>
            <a:r>
              <a:rPr lang="el-GR" dirty="0"/>
              <a:t>., ενώ υπερβάσεις κόστους υπήρξαν και στην κατασκευή της Αττικής οδού, από 9 εκ ευρώ </a:t>
            </a:r>
            <a:r>
              <a:rPr lang="el-GR" dirty="0" err="1"/>
              <a:t>ανα</a:t>
            </a:r>
            <a:r>
              <a:rPr lang="el-GR" dirty="0"/>
              <a:t> </a:t>
            </a:r>
            <a:r>
              <a:rPr lang="el-GR" dirty="0" err="1"/>
              <a:t>χλμ</a:t>
            </a:r>
            <a:r>
              <a:rPr lang="el-GR" dirty="0"/>
              <a:t> σε 20 εκ ευρώ </a:t>
            </a:r>
            <a:r>
              <a:rPr lang="el-GR" dirty="0" err="1"/>
              <a:t>ανα</a:t>
            </a:r>
            <a:r>
              <a:rPr lang="el-GR" dirty="0"/>
              <a:t> </a:t>
            </a:r>
            <a:r>
              <a:rPr lang="el-GR" dirty="0" err="1"/>
              <a:t>χλμ</a:t>
            </a:r>
            <a:r>
              <a:rPr lang="el-GR" dirty="0"/>
              <a:t>. </a:t>
            </a:r>
          </a:p>
          <a:p>
            <a:endParaRPr lang="el-GR"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a:xfrm>
            <a:off x="457200" y="1600200"/>
            <a:ext cx="8229600" cy="4925144"/>
          </a:xfrm>
        </p:spPr>
        <p:txBody>
          <a:bodyPr>
            <a:normAutofit fontScale="62500" lnSpcReduction="20000"/>
          </a:bodyPr>
          <a:lstStyle/>
          <a:p>
            <a:r>
              <a:rPr lang="el-GR" dirty="0"/>
              <a:t>Όσον αφορά τον τομέα της ασφάλειας στα οδικά δίκτυα, ο οποίος χρηματοδοτήθηκε μέσω διακριτού άξονα στις δύο τελευταίες προγραμματικές περιόδους, η Ελλάδα φαίνεται να έχει μια μείωση της τάξης του 17,3% (2000-2008), η οποία συγκρινόμενη με τον Ευρωπαϊκό μέσο όρο είναι σχεδόν στο μισό, καθώς στην ΕΕ-27 η μείωση για την ίδια χρονική περίοδο είναι 28,4% ενώ στην ΕΕ-15 η μείωση φθάνει το 36,8% (</a:t>
            </a:r>
            <a:r>
              <a:rPr lang="en-US" dirty="0"/>
              <a:t>EC</a:t>
            </a:r>
            <a:r>
              <a:rPr lang="el-GR" dirty="0"/>
              <a:t>, </a:t>
            </a:r>
            <a:r>
              <a:rPr lang="en-US" dirty="0"/>
              <a:t>Energy and Transport in figures</a:t>
            </a:r>
            <a:r>
              <a:rPr lang="el-GR" dirty="0"/>
              <a:t>, 2008). </a:t>
            </a:r>
            <a:endParaRPr lang="el-GR" dirty="0" smtClean="0"/>
          </a:p>
          <a:p>
            <a:r>
              <a:rPr lang="el-GR" dirty="0"/>
              <a:t>Οι σιδηροδρομικές συνδέσεις της Ελλάδας υστερούν σε σχέση με τα άλλα ευρωπαϊκά κράτη-μέλη. Η Ελλάδα βρίσκεται στην 18</a:t>
            </a:r>
            <a:r>
              <a:rPr lang="el-GR" baseline="30000" dirty="0"/>
              <a:t>η</a:t>
            </a:r>
            <a:r>
              <a:rPr lang="el-GR" dirty="0"/>
              <a:t> θέση σε 25 Κ-Μ με 2552 </a:t>
            </a:r>
            <a:r>
              <a:rPr lang="el-GR" dirty="0" err="1"/>
              <a:t>χλμ</a:t>
            </a:r>
            <a:r>
              <a:rPr lang="el-GR" dirty="0"/>
              <a:t> σιδηροδρομικών γραμμών (2008), ενώ όσον αφορά την ηλεκτροκίνηση των γραμμών βρίσκεται στην 20</a:t>
            </a:r>
            <a:r>
              <a:rPr lang="el-GR" baseline="30000" dirty="0"/>
              <a:t>η</a:t>
            </a:r>
            <a:r>
              <a:rPr lang="el-GR" dirty="0"/>
              <a:t> θέση σε 25 ΚΜ με μόλις 264 </a:t>
            </a:r>
            <a:r>
              <a:rPr lang="el-GR" dirty="0" err="1"/>
              <a:t>χλμ</a:t>
            </a:r>
            <a:r>
              <a:rPr lang="el-GR" dirty="0"/>
              <a:t> (2008). Όσον αφορά τον όγκο των εμπορευματικών μεταφορών για το έτος 2005 ο σιδηρόδρομος κατέχει το 1,7% στο σύνολο του χερσαίου εμπορευματικού έργου έναντι 14% της Ε.Ε-25 (</a:t>
            </a:r>
            <a:r>
              <a:rPr lang="en-US" dirty="0"/>
              <a:t>EC</a:t>
            </a:r>
            <a:r>
              <a:rPr lang="el-GR" dirty="0"/>
              <a:t>, </a:t>
            </a:r>
            <a:r>
              <a:rPr lang="en-US" dirty="0"/>
              <a:t>Energy and Transport in figures</a:t>
            </a:r>
            <a:r>
              <a:rPr lang="el-GR" dirty="0"/>
              <a:t>, 2008), ενώ η Ελλάδα βρίσκεται στην 20</a:t>
            </a:r>
            <a:r>
              <a:rPr lang="el-GR" baseline="30000" dirty="0"/>
              <a:t>η</a:t>
            </a:r>
            <a:r>
              <a:rPr lang="el-GR" dirty="0"/>
              <a:t> θέση ανάμεσα από 25 κράτη-μέλη στις στατιστικές με τα </a:t>
            </a:r>
            <a:r>
              <a:rPr lang="el-GR" dirty="0" err="1"/>
              <a:t>επιβατοχιλιόμετρα</a:t>
            </a:r>
            <a:r>
              <a:rPr lang="el-GR" dirty="0"/>
              <a:t> με το σιδηρόδρομο και μάλιστα ο δείκτης του 2008 βρίσκεται στα ίδια περίπου επίπεδα με το 1995. </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Επιπτώσεις στην Απασχόληση</a:t>
            </a:r>
            <a:endParaRPr lang="el-GR" dirty="0"/>
          </a:p>
        </p:txBody>
      </p:sp>
      <p:sp>
        <p:nvSpPr>
          <p:cNvPr id="3" name="2 - Θέση περιεχομένου"/>
          <p:cNvSpPr>
            <a:spLocks noGrp="1"/>
          </p:cNvSpPr>
          <p:nvPr>
            <p:ph idx="1"/>
          </p:nvPr>
        </p:nvSpPr>
        <p:spPr/>
        <p:txBody>
          <a:bodyPr>
            <a:normAutofit fontScale="77500" lnSpcReduction="20000"/>
          </a:bodyPr>
          <a:lstStyle/>
          <a:p>
            <a:r>
              <a:rPr lang="el-GR" dirty="0"/>
              <a:t>Στην τελική έκθεση αξιολόγησης του ΕΠ Προσβάσεις και Οδικοί Άξονες (Β ΚΠΣ) αναφέρεται ότι για κάθε 53.000 ευρώ δημιουργείται μία νέα θέση εργασίας κατά την διάρκεια των έργων στον τομέα των οδικών αξόνων. </a:t>
            </a:r>
            <a:endParaRPr lang="el-GR" dirty="0" smtClean="0"/>
          </a:p>
          <a:p>
            <a:r>
              <a:rPr lang="el-GR" dirty="0" smtClean="0"/>
              <a:t>Το </a:t>
            </a:r>
            <a:r>
              <a:rPr lang="el-GR" dirty="0"/>
              <a:t>ποσό αυτό γίνεται 65.000 ευρώ στην αξιολόγηση του Γ ΚΠΣ (ΕΠ ΟΑΛΑΑ). Ενδεικτικά, μπορούμε να αναφέρουμε ότι στις τελικές εκθέσεις αξιολόγησης του Β ΚΠΣ (ΕΠ ΠΟΑ) αναφέρεται ότι τα μεικτά </a:t>
            </a:r>
            <a:r>
              <a:rPr lang="el-GR" dirty="0" err="1"/>
              <a:t>ανθρωποέτη</a:t>
            </a:r>
            <a:r>
              <a:rPr lang="el-GR" dirty="0"/>
              <a:t> εργασίας κατά τη διάρκεια των έργων ανήλθαν στις 44.000, ενώ για το Γ ΚΠΣ έφθασαν τις 130.000 (ΕΠ ΟΑΛΑΑ) και τις 42.000 (ΕΠ ΣΑΑΣ). </a:t>
            </a:r>
            <a:endParaRPr lang="el-GR" dirty="0" smtClean="0"/>
          </a:p>
          <a:p>
            <a:r>
              <a:rPr lang="el-GR" dirty="0" smtClean="0"/>
              <a:t>Ακόμη </a:t>
            </a:r>
            <a:r>
              <a:rPr lang="el-GR" dirty="0"/>
              <a:t>στο Γ ΚΠΣ δημιουργήθηκαν περίπου 2000 νέες θέσεις εργασίας με αντικείμενο τη λειτουργία και συντήρηση των έργων (ΕΠ ΟΑΛΑΑ και ΕΠ ΣΑΑΣ</a:t>
            </a:r>
            <a:r>
              <a:rPr lang="el-GR" dirty="0" smtClean="0"/>
              <a:t>)</a:t>
            </a:r>
            <a:endParaRPr lang="el-GR"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Γενικά προβλήματα</a:t>
            </a:r>
            <a:endParaRPr lang="el-GR" dirty="0"/>
          </a:p>
        </p:txBody>
      </p:sp>
      <p:sp>
        <p:nvSpPr>
          <p:cNvPr id="3" name="2 - Θέση περιεχομένου"/>
          <p:cNvSpPr>
            <a:spLocks noGrp="1"/>
          </p:cNvSpPr>
          <p:nvPr>
            <p:ph idx="1"/>
          </p:nvPr>
        </p:nvSpPr>
        <p:spPr/>
        <p:txBody>
          <a:bodyPr>
            <a:normAutofit fontScale="62500" lnSpcReduction="20000"/>
          </a:bodyPr>
          <a:lstStyle/>
          <a:p>
            <a:r>
              <a:rPr lang="el-GR" b="1" i="1" dirty="0" smtClean="0"/>
              <a:t>1. Έλλειψη </a:t>
            </a:r>
            <a:r>
              <a:rPr lang="el-GR" b="1" i="1" dirty="0"/>
              <a:t>ικανότητας των δομών να δημιουργήσουν έργο</a:t>
            </a:r>
            <a:r>
              <a:rPr lang="el-GR" b="1" dirty="0"/>
              <a:t>. </a:t>
            </a:r>
          </a:p>
          <a:p>
            <a:r>
              <a:rPr lang="el-GR" dirty="0" smtClean="0"/>
              <a:t>Η </a:t>
            </a:r>
            <a:r>
              <a:rPr lang="el-GR" dirty="0"/>
              <a:t>διαχειριστική ικανότητα των ελληνικών αρχών και των τελικών δικαιούχων πολλές φορές δεν επαρκούσε για να απορροφήσει τους προγραμματισθέντες πόρους. Έτσι, αν και στην αρχή του προγραμματισμού κάθε ΚΠΣ έπαιζε σημαντικό </a:t>
            </a:r>
            <a:r>
              <a:rPr lang="el-GR" b="1" dirty="0"/>
              <a:t>ρόλο η ισχύς κάθε υπουργείου</a:t>
            </a:r>
            <a:r>
              <a:rPr lang="el-GR" dirty="0"/>
              <a:t> να απορροφήσει πόρους για τα δικά του έργα, μετέπειτα, η προτεραιότητα δινόταν σε αυτά που πράγματι μπορούσαν να απορροφήσουν γρήγορα τους </a:t>
            </a:r>
            <a:r>
              <a:rPr lang="el-GR" dirty="0" smtClean="0"/>
              <a:t>πόρους και </a:t>
            </a:r>
            <a:r>
              <a:rPr lang="el-GR" dirty="0"/>
              <a:t>αυτό φαίνεται καθαρά στις διάφορες μετακινήσεις πόρων από ένα ΕΠ σε κάποιο άλλο. </a:t>
            </a:r>
            <a:endParaRPr lang="el-GR" dirty="0" smtClean="0"/>
          </a:p>
          <a:p>
            <a:r>
              <a:rPr lang="el-GR" dirty="0" smtClean="0"/>
              <a:t>Μέσα </a:t>
            </a:r>
            <a:r>
              <a:rPr lang="el-GR" dirty="0"/>
              <a:t>από τις αξιολογήσεις και τα αποτελέσματα κάθε ΚΠΣ γίνεται ακόμη σαφές ότι δομές που είχαν </a:t>
            </a:r>
            <a:r>
              <a:rPr lang="el-GR" b="1" dirty="0"/>
              <a:t>αποσαφηνίσει τις προτεραιότητές </a:t>
            </a:r>
            <a:r>
              <a:rPr lang="el-GR" dirty="0"/>
              <a:t>τους (ΔΕΗ, ΔΕΠΑ, ΟΤΕ) και νέες δομές που είχαν αποκοπεί από το ελληνικό κράτος (Εγνατία ΑΕ, Αττικό Μετρό κλπ) και λειτουργούσαν χωρίς την παραδοσιακή </a:t>
            </a:r>
            <a:r>
              <a:rPr lang="el-GR" dirty="0" err="1"/>
              <a:t>δημοσιο</a:t>
            </a:r>
            <a:r>
              <a:rPr lang="el-GR" dirty="0"/>
              <a:t>-υπαλληλική νοοτροπία, κατάφεραν να αποκτήσουν γρήγορα την ικανότητα για να απορροφήσουν επαρκώς και με μεγάλη αποδοτικότητα τους κοινοτικούς </a:t>
            </a:r>
            <a:r>
              <a:rPr lang="el-GR" dirty="0" smtClean="0"/>
              <a:t>πόρους</a:t>
            </a:r>
            <a:endParaRPr lang="el-GR" dirty="0"/>
          </a:p>
          <a:p>
            <a:endParaRPr lang="el-GR"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a:xfrm>
            <a:off x="457200" y="764704"/>
            <a:ext cx="8229600" cy="5688632"/>
          </a:xfrm>
        </p:spPr>
        <p:txBody>
          <a:bodyPr>
            <a:normAutofit fontScale="55000" lnSpcReduction="20000"/>
          </a:bodyPr>
          <a:lstStyle/>
          <a:p>
            <a:r>
              <a:rPr lang="el-GR" b="1" i="1" dirty="0" smtClean="0"/>
              <a:t>2. Αυξημένα </a:t>
            </a:r>
            <a:r>
              <a:rPr lang="el-GR" b="1" i="1" dirty="0"/>
              <a:t>Κόστη.</a:t>
            </a:r>
            <a:r>
              <a:rPr lang="el-GR" b="1" dirty="0"/>
              <a:t> </a:t>
            </a:r>
          </a:p>
          <a:p>
            <a:r>
              <a:rPr lang="el-GR" dirty="0"/>
              <a:t>Σχεδόν σε όλα τα μεγάλα έργα υπήρξαν υπερβάσεις του κόστους κατασκευής τους. </a:t>
            </a:r>
            <a:r>
              <a:rPr lang="el-GR" dirty="0" smtClean="0"/>
              <a:t>Οι </a:t>
            </a:r>
            <a:r>
              <a:rPr lang="el-GR" dirty="0"/>
              <a:t>υπερβάσεις του κόστους οφείλονται κυρίως στις συμπληρωματικές συμβάσεις που χρειάστηκαν να γίνουν λόγω κακοτεχνιών των μελετών, σε </a:t>
            </a:r>
            <a:r>
              <a:rPr lang="el-GR" b="1" dirty="0"/>
              <a:t>ηθελημένο </a:t>
            </a:r>
            <a:r>
              <a:rPr lang="el-GR" b="1" dirty="0" err="1"/>
              <a:t>overbooking</a:t>
            </a:r>
            <a:r>
              <a:rPr lang="el-GR" b="1" dirty="0"/>
              <a:t> </a:t>
            </a:r>
            <a:r>
              <a:rPr lang="el-GR" dirty="0"/>
              <a:t>(δηλαδή σε παρουσίαση μικρότερου συνολικού κόστους για ένα έργο, προκειμένου να ενταχθούν περισσότερα Έργα στο πλαίσιο των διαθεσίμων πόρων ενός Επιχειρησιακού Προγράμματος ή τμήματός του), στην έλλειψη γενικών στοιχείων κόστους ολοκληρωμένων έργων (που να μπορούν να χρησιμοποιηθούν κατά τον προγραμματισμό αντίστοιχων άλλων) και στην ανωριμότητα του έργου είτε επειδή το έργο δεν είναι πλήρως προσδιορισμένο (δηλαδή, δεν υπάρχει σε λεπτομέρεια το επιδιωκόμενο φυσικό αντικείμενο του έργου), είτε επειδή το έργο δεν είναι </a:t>
            </a:r>
            <a:r>
              <a:rPr lang="el-GR" dirty="0" err="1"/>
              <a:t>χωροθετημένο</a:t>
            </a:r>
            <a:r>
              <a:rPr lang="el-GR" dirty="0"/>
              <a:t> ή/και πλήρως αποδεκτό από ωφελούμενους οικονομικούς και κοινωνικούς φορείς/πολίτες. </a:t>
            </a:r>
            <a:endParaRPr lang="el-GR" dirty="0" smtClean="0"/>
          </a:p>
          <a:p>
            <a:r>
              <a:rPr lang="el-GR" dirty="0" smtClean="0"/>
              <a:t>Οι </a:t>
            </a:r>
            <a:r>
              <a:rPr lang="el-GR" dirty="0"/>
              <a:t>ασυνήθιστα ανακριβείς προϋπολογισμοί έργων (περίπου 30-40% πιο κάτω από το τελικό κόστος) συνδέονται με τον ρόλο των προγραμμάτων ως μηχανισμοί υποστήριξης πελατειακών σχέσεων μεταξύ πολιτικού προσωπικού και κοινωνίας, αφού με δεδομένο το χρηματοδοτικό ύψος ενός προγράμματος, η ένταξη έργων με προϋπολογισμούς μικρότερων των πραγματικών διευκόλυνε την ένταξη περισσότερων έργων και άρα την ικανοποίηση περισσότερων αιτημάτων από φορείς και ομάδες πίεσης (Οικονόμου, 1994). </a:t>
            </a:r>
            <a:endParaRPr lang="el-GR" dirty="0" smtClean="0"/>
          </a:p>
          <a:p>
            <a:endParaRPr lang="el-GR"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70000" lnSpcReduction="20000"/>
          </a:bodyPr>
          <a:lstStyle/>
          <a:p>
            <a:r>
              <a:rPr lang="el-GR" dirty="0" smtClean="0"/>
              <a:t>Τέλος, μεγάλες υπερβάσεις κόστους υπήρξαν λόγω του αυξανόμενου κόστους απαλλοτριώσεων εκτάσεων και της καθυστέρησης των απαλλοτριώσεων. Για παράδειγμα το κόστος απαλλοτριώσεων εκτάσεων για την κατασκευή του ΒΟΑΚ σήμερα υπολογίζεται να είναι ισόποσο με καθεαυτό το έργο (745 εκ ευρώ), ενώ 30 χρόνια πριν το κόστος των απαλλοτριώσεων εκτιμάται ότι θα ήταν το 5-6% της συνολικής αξίας κατασκευής του έργου. </a:t>
            </a:r>
          </a:p>
          <a:p>
            <a:r>
              <a:rPr lang="el-GR" dirty="0" smtClean="0"/>
              <a:t>Τα πρόσθετα κόστη των καθυστερήσεων των απαλλοτριώσεων καθώς και τα πρόσθετα κόστη συμπληρωματικών συμβάσεων λόγω κακοτεχνίας των μελετών δεν καλύπτονται πλέον από τα Διαρθρωτικά Ταμεία και έτσι βαρύνουν τους Εθνικούς πόρους, οι οποίοι σε πολλές περιπτώσεις φθάνουν να υπερβαίνουν τους κοινοτικούς. Έτσι σε πολλά έργα υποδομών ανατρέπεται η σχέση συγχρηματοδότησης 75%-25% (Κοινοτικοί- Εθνικοί πόροι), ούτως ώστε σε πολλές περιπτώσεις να ισχύει το αντίστροφο (25% Κοινοτικοί πόροι-75% Εθνικοί πόροι)</a:t>
            </a:r>
            <a:endParaRPr lang="el-GR"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62500" lnSpcReduction="20000"/>
          </a:bodyPr>
          <a:lstStyle/>
          <a:p>
            <a:r>
              <a:rPr lang="el-GR" b="1" i="1" dirty="0" smtClean="0"/>
              <a:t>3. Λειτουργία </a:t>
            </a:r>
            <a:r>
              <a:rPr lang="el-GR" b="1" i="1" dirty="0"/>
              <a:t>θεσμικού πλαισίου.</a:t>
            </a:r>
            <a:r>
              <a:rPr lang="el-GR" b="1" dirty="0"/>
              <a:t>  </a:t>
            </a:r>
          </a:p>
          <a:p>
            <a:r>
              <a:rPr lang="el-GR" dirty="0"/>
              <a:t>Από την αρχή του Α ΚΠΣ παρατηρήθηκε ότι το θεσμικό πλαίσιο βάσει του οποίου λειτουργεί ο προγραμματισμός, η υλοποίηση και η παρακολούθηση των έργων παρουσίασε πολλά προβλήματα. Σε πολλά έργα απαιτείται ο συντονισμός πολλών φορέων (υπουργείων, ΟΤΑ, αρχαιολογικές υπηρεσίες κλπ) που δημιουργεί σύγχυση και χρονοτριβές. </a:t>
            </a:r>
            <a:endParaRPr lang="el-GR" dirty="0" smtClean="0"/>
          </a:p>
          <a:p>
            <a:r>
              <a:rPr lang="el-GR" dirty="0" smtClean="0"/>
              <a:t>Τα </a:t>
            </a:r>
            <a:r>
              <a:rPr lang="el-GR" dirty="0"/>
              <a:t>προβλήματα αυτά, αν και έγιναν δράσεις απλοποίησης του θεσμικού συστήματος, δεν λύθηκαν ούτε στην τρίτη προγραμματική περίοδο με αποτέλεσμα πχ. να απαιτούνται μέχρι και δύο χρόνια για την έγκριση μελέτης περιβαλλοντικών επιπτώσεων για ένα οδικό έργο. Άλλα σημαντικά προβλήματα στα δύο πρώτα ΚΠΣ ήταν η έλλειψη οργανικής σχέσης μεταξύ των στόχων των μέτρων και των έργων που εντάσσονται σε αυτά καθώς και το γεγονός ότι σπάνια υπήρξαν αναπτυξιακές και χωροταξικές μελέτες στον σχεδιασμό των μέτρων (Οικονόμου, 1994). </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55000" lnSpcReduction="20000"/>
          </a:bodyPr>
          <a:lstStyle/>
          <a:p>
            <a:r>
              <a:rPr lang="el-GR" b="1" i="1" dirty="0" smtClean="0"/>
              <a:t>4. Παράλληλες </a:t>
            </a:r>
            <a:r>
              <a:rPr lang="el-GR" b="1" i="1" dirty="0"/>
              <a:t>διοικήσεις</a:t>
            </a:r>
            <a:endParaRPr lang="el-GR" b="1" dirty="0"/>
          </a:p>
          <a:p>
            <a:r>
              <a:rPr lang="el-GR" dirty="0"/>
              <a:t>Άλλο φαινόμενο που παρατηρήθηκε στα μεγάλα έργα ήταν το παράδοξο της δημιουργίας μιας νέας διοίκησης για καθένα από αυτά, ενώ υπήρχε ήδη ένας θεσμικός φορέας για να υλοποιήσει τα έργα. Έτσι ενώ υπήρχε ο ΟΣΕ και ο ΗΣΑΠ δημιουργήθηκε η ΕΡΓΟΣΕ και αργότερα η Αττικό Μετρό, με περίπου ίδιο αντικείμενο. Ακόμη ενώ υπήρχε η Εγνατία Οδός ΑΕ και η ΕΥΔΕ-ΠΑΘΕ δημιουργήθηκαν η ΕΥΔΕ-ΜΕΔΕ (Μεγάλων Έργων Δυτική Ελλάδας), η ΕΥΔΕ-ΟΑΠ (Οδικών Αξόνων με Παραχώρηση), η ΕΥΔΕ-ΒΟΑΚ και η ΕΥΔΕ-ΟΣΥΕ (Οδικών Σηράγγων-Υπογείων Έργων). </a:t>
            </a:r>
            <a:endParaRPr lang="el-GR" dirty="0" smtClean="0"/>
          </a:p>
          <a:p>
            <a:r>
              <a:rPr lang="el-GR" dirty="0" smtClean="0"/>
              <a:t>Τα </a:t>
            </a:r>
            <a:r>
              <a:rPr lang="el-GR" dirty="0"/>
              <a:t>μεγέθη της Ελλάδας δεν επιτρέπουν την πολυτέλεια να υπάρχουν δύο (ή και περισσότερες) ομοειδείς δομές (Εγνατία-ΠΑΘΕ, ΕΡΓΟΣΕ-ΟΣΕ, Αττικό Μετρό-ΗΣΑΠ) που αναπτύσσουν χωριστά η μια από την άλλη την ίδια περίπου τεχνογνωσία. Παρόλα αυτά, οι υλοποίηση των έργων και τα προβλήματα που παρατηρήθηκαν σε αυτά, έδειξαν ότι οι νέες δομές που δημιουργήθηκαν (Εγνατία, ΕΡΓΟΣΕ, Αττικό Μετρό) λειτούργησαν πολύ καλύτερα από τις προϋπάρχουσες (ΕΥΔΕ-ΠΑΘΕ, ΟΣΕ, ΗΣΑΠ) κάνοντας αποδοτικότερη χρήση των πόρων που τους διατέθηκαν και περατώνοντας τα έργα που ανέλαβαν μέσα στο χρονικό όριο του προγραμματισμού</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a:bodyPr>
          <a:lstStyle/>
          <a:p>
            <a:r>
              <a:rPr lang="el-GR" dirty="0"/>
              <a:t>Οι πολιτικές της Ευρωπαϊκής Ένωσης για την Οικονομική, Κοινωνική και Εδαφική Συνοχή και για την σύγκλιση των λιγότερο ανεπτυγμένων περιφερειών, αναδείκνυαν σχεδόν πάντα ως κεντρικό πυλώνα αυτής την ανάπτυξη διευρωπαϊκών και τοπικών δικτύων μεταφορών. </a:t>
            </a:r>
            <a:endParaRPr lang="en-US" dirty="0" smtClean="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000" b="1" dirty="0" smtClean="0"/>
              <a:t>Βιβλιογραφία</a:t>
            </a:r>
            <a:r>
              <a:rPr lang="el-GR" dirty="0" smtClean="0"/>
              <a:t/>
            </a:r>
            <a:br>
              <a:rPr lang="el-GR" dirty="0" smtClean="0"/>
            </a:br>
            <a:endParaRPr lang="el-GR" dirty="0"/>
          </a:p>
        </p:txBody>
      </p:sp>
      <p:sp>
        <p:nvSpPr>
          <p:cNvPr id="3" name="2 - Θέση περιεχομένου"/>
          <p:cNvSpPr>
            <a:spLocks noGrp="1"/>
          </p:cNvSpPr>
          <p:nvPr>
            <p:ph idx="1"/>
          </p:nvPr>
        </p:nvSpPr>
        <p:spPr>
          <a:xfrm>
            <a:off x="457200" y="836712"/>
            <a:ext cx="8229600" cy="5616624"/>
          </a:xfrm>
        </p:spPr>
        <p:txBody>
          <a:bodyPr>
            <a:normAutofit fontScale="40000" lnSpcReduction="20000"/>
          </a:bodyPr>
          <a:lstStyle/>
          <a:p>
            <a:r>
              <a:rPr lang="el-GR" dirty="0" err="1" smtClean="0"/>
              <a:t>Ανδρικοπούλου</a:t>
            </a:r>
            <a:r>
              <a:rPr lang="el-GR" dirty="0"/>
              <a:t>, Ε (1995), </a:t>
            </a:r>
            <a:r>
              <a:rPr lang="el-GR" i="1" dirty="0"/>
              <a:t>Οι περιφέρειες στην Ευρωπαϊκή Ένωση</a:t>
            </a:r>
            <a:r>
              <a:rPr lang="el-GR" dirty="0"/>
              <a:t>, Αθήνα, </a:t>
            </a:r>
            <a:r>
              <a:rPr lang="el-GR" dirty="0" err="1"/>
              <a:t>Εκδ:Θεμέλιο</a:t>
            </a:r>
            <a:endParaRPr lang="el-GR" dirty="0"/>
          </a:p>
          <a:p>
            <a:r>
              <a:rPr lang="en-US" dirty="0" err="1"/>
              <a:t>Aperghis</a:t>
            </a:r>
            <a:r>
              <a:rPr lang="en-US" dirty="0"/>
              <a:t>, G.G. &amp; </a:t>
            </a:r>
            <a:r>
              <a:rPr lang="en-US" dirty="0" err="1"/>
              <a:t>Gaethlich</a:t>
            </a:r>
            <a:r>
              <a:rPr lang="en-US" dirty="0"/>
              <a:t>, M., (2006), The natural environment of Greece: an invaluable asset being destroyed, </a:t>
            </a:r>
            <a:r>
              <a:rPr lang="en-US" i="1" dirty="0"/>
              <a:t>Southeast European and Black Sea Studies</a:t>
            </a:r>
            <a:r>
              <a:rPr lang="en-US" dirty="0"/>
              <a:t>, 6 (3)</a:t>
            </a:r>
            <a:endParaRPr lang="el-GR" dirty="0"/>
          </a:p>
          <a:p>
            <a:r>
              <a:rPr lang="en-US" dirty="0" err="1"/>
              <a:t>Basile</a:t>
            </a:r>
            <a:r>
              <a:rPr lang="en-US" dirty="0"/>
              <a:t> R., de </a:t>
            </a:r>
            <a:r>
              <a:rPr lang="en-US" dirty="0" err="1"/>
              <a:t>Nardis</a:t>
            </a:r>
            <a:r>
              <a:rPr lang="en-US" dirty="0"/>
              <a:t> S., </a:t>
            </a:r>
            <a:r>
              <a:rPr lang="en-US" dirty="0" err="1"/>
              <a:t>Girardi</a:t>
            </a:r>
            <a:r>
              <a:rPr lang="en-US" dirty="0"/>
              <a:t> A., (2001), “Regional inequalities and cohesion policies in the European Union” </a:t>
            </a:r>
            <a:r>
              <a:rPr lang="en-US" i="1" dirty="0"/>
              <a:t>working paper</a:t>
            </a:r>
            <a:r>
              <a:rPr lang="en-US" dirty="0"/>
              <a:t> 23, ISAE Institute for Studies and Economic Analyses.</a:t>
            </a:r>
            <a:endParaRPr lang="el-GR" dirty="0"/>
          </a:p>
          <a:p>
            <a:r>
              <a:rPr lang="el-GR" dirty="0"/>
              <a:t>Γεωργίου, Γ., (1995) Κριτήρια περιφερειακών κατανομών των πόρων του Β' ΚΠΣ 1994-99: κριτική θεώρηση, </a:t>
            </a:r>
            <a:r>
              <a:rPr lang="el-GR" i="1" dirty="0"/>
              <a:t>ΤΟΠΟΣ Επιθεώρηση αστικών και περιφερειακών μελετών</a:t>
            </a:r>
            <a:r>
              <a:rPr lang="el-GR" dirty="0"/>
              <a:t>, 10/95</a:t>
            </a:r>
          </a:p>
          <a:p>
            <a:r>
              <a:rPr lang="en-US" dirty="0" err="1"/>
              <a:t>Caloghirou</a:t>
            </a:r>
            <a:r>
              <a:rPr lang="en-US" dirty="0"/>
              <a:t>, Y.D., (1994) Reforming Greek Telecommunications, in Telecommunication: exploring competition, Williams, H &amp; </a:t>
            </a:r>
            <a:r>
              <a:rPr lang="en-US" dirty="0" err="1"/>
              <a:t>Borman</a:t>
            </a:r>
            <a:r>
              <a:rPr lang="en-US" dirty="0"/>
              <a:t>, M (</a:t>
            </a:r>
            <a:r>
              <a:rPr lang="en-US" dirty="0" err="1"/>
              <a:t>eds</a:t>
            </a:r>
            <a:r>
              <a:rPr lang="en-US" dirty="0"/>
              <a:t>), </a:t>
            </a:r>
            <a:r>
              <a:rPr lang="en-US" dirty="0" err="1"/>
              <a:t>Ios</a:t>
            </a:r>
            <a:r>
              <a:rPr lang="en-US" dirty="0"/>
              <a:t> Press</a:t>
            </a:r>
            <a:endParaRPr lang="el-GR" dirty="0"/>
          </a:p>
          <a:p>
            <a:r>
              <a:rPr lang="en-US" dirty="0" err="1"/>
              <a:t>Dall’erba</a:t>
            </a:r>
            <a:r>
              <a:rPr lang="en-US" dirty="0"/>
              <a:t> S., (2005), “Distribution of regional income and regional funds in Europe 1989 1999:An exploratory spatial data analysis”, </a:t>
            </a:r>
            <a:r>
              <a:rPr lang="en-US" i="1" dirty="0"/>
              <a:t>The Annals of Regional Science</a:t>
            </a:r>
            <a:r>
              <a:rPr lang="en-US" dirty="0"/>
              <a:t>, 39, 121–148.</a:t>
            </a:r>
            <a:endParaRPr lang="el-GR" dirty="0"/>
          </a:p>
          <a:p>
            <a:r>
              <a:rPr lang="el-GR" dirty="0"/>
              <a:t>ΔΟΣ (Διυπουργική Ομάδα Σχεδιασμού), (1998), </a:t>
            </a:r>
            <a:r>
              <a:rPr lang="el-GR" i="1" dirty="0"/>
              <a:t>Συνοπτικό Σχέδιο Περιφερειακής Ανάπτυξης 2000-2006,</a:t>
            </a:r>
            <a:r>
              <a:rPr lang="el-GR" dirty="0"/>
              <a:t> διαθέσιμο και στο </a:t>
            </a:r>
            <a:r>
              <a:rPr lang="en-US" u="sng" dirty="0">
                <a:hlinkClick r:id="rId2"/>
              </a:rPr>
              <a:t>www</a:t>
            </a:r>
            <a:r>
              <a:rPr lang="el-GR" u="sng" dirty="0">
                <a:hlinkClick r:id="rId2"/>
              </a:rPr>
              <a:t>.</a:t>
            </a:r>
            <a:r>
              <a:rPr lang="en-US" u="sng" dirty="0" err="1">
                <a:hlinkClick r:id="rId2"/>
              </a:rPr>
              <a:t>hellaskps</a:t>
            </a:r>
            <a:r>
              <a:rPr lang="el-GR" u="sng" dirty="0">
                <a:hlinkClick r:id="rId2"/>
              </a:rPr>
              <a:t>.</a:t>
            </a:r>
            <a:r>
              <a:rPr lang="en-US" u="sng" dirty="0" err="1">
                <a:hlinkClick r:id="rId2"/>
              </a:rPr>
              <a:t>gr</a:t>
            </a:r>
            <a:r>
              <a:rPr lang="el-GR" u="sng" dirty="0">
                <a:hlinkClick r:id="rId2"/>
              </a:rPr>
              <a:t>/</a:t>
            </a:r>
            <a:r>
              <a:rPr lang="en-US" u="sng" dirty="0" err="1">
                <a:hlinkClick r:id="rId2"/>
              </a:rPr>
              <a:t>kps</a:t>
            </a:r>
            <a:r>
              <a:rPr lang="el-GR" u="sng" dirty="0">
                <a:hlinkClick r:id="rId2"/>
              </a:rPr>
              <a:t>/2000.</a:t>
            </a:r>
            <a:r>
              <a:rPr lang="en-US" u="sng" dirty="0" err="1">
                <a:hlinkClick r:id="rId2"/>
              </a:rPr>
              <a:t>htm</a:t>
            </a:r>
            <a:endParaRPr lang="el-GR" dirty="0"/>
          </a:p>
          <a:p>
            <a:r>
              <a:rPr lang="el-GR" dirty="0"/>
              <a:t>ΕΠ Προσβάσεις και Οδικοί Άξονες, (2002), </a:t>
            </a:r>
            <a:r>
              <a:rPr lang="el-GR" i="1" dirty="0"/>
              <a:t>Τελική Έκθεση Προγράμματος</a:t>
            </a:r>
            <a:r>
              <a:rPr lang="el-GR" dirty="0"/>
              <a:t>, Διαχειριστική Αρχή ΚΠΣ 1994-1999. Κοινοτικό Πλαίσιο Στήριξης 1994-1999, Αθήνα</a:t>
            </a:r>
          </a:p>
          <a:p>
            <a:r>
              <a:rPr lang="el-GR" dirty="0"/>
              <a:t>ΕΠ Ενέργεια 1994-1999, (2002), </a:t>
            </a:r>
            <a:r>
              <a:rPr lang="el-GR" i="1" dirty="0"/>
              <a:t>Τελική Έκθεση Κλεισίματος</a:t>
            </a:r>
            <a:r>
              <a:rPr lang="el-GR" dirty="0"/>
              <a:t>, Υπουργείο Οικονομίας, Επιτροπή Παρακολούθησης</a:t>
            </a:r>
          </a:p>
          <a:p>
            <a:r>
              <a:rPr lang="el-GR" dirty="0"/>
              <a:t>ΕΠ Ενίσχυση της </a:t>
            </a:r>
            <a:r>
              <a:rPr lang="el-GR" dirty="0" err="1"/>
              <a:t>Προσπελασιμότητας</a:t>
            </a:r>
            <a:r>
              <a:rPr lang="el-GR" dirty="0"/>
              <a:t>, (2008) </a:t>
            </a:r>
            <a:r>
              <a:rPr lang="el-GR" i="1" dirty="0"/>
              <a:t>Επίσημο Κείμενο</a:t>
            </a:r>
            <a:r>
              <a:rPr lang="el-GR" dirty="0"/>
              <a:t>, Υπουργείο Μεταφορών και </a:t>
            </a:r>
            <a:r>
              <a:rPr lang="el-GR" dirty="0" err="1"/>
              <a:t>Επικονωνιών</a:t>
            </a:r>
            <a:r>
              <a:rPr lang="el-GR" dirty="0"/>
              <a:t>, Αθήνα</a:t>
            </a:r>
          </a:p>
          <a:p>
            <a:r>
              <a:rPr lang="el-GR" dirty="0"/>
              <a:t>ΕΠ Επικοινωνίες 1994-1999 (1994), </a:t>
            </a:r>
            <a:r>
              <a:rPr lang="el-GR" i="1" dirty="0"/>
              <a:t>Επίσημο</a:t>
            </a:r>
            <a:r>
              <a:rPr lang="el-GR" dirty="0"/>
              <a:t> Κείμενο ΕΠ Επικοινωνίες, Υπουργείο Μεταφορών και Επικοινωνιών</a:t>
            </a:r>
          </a:p>
          <a:p>
            <a:r>
              <a:rPr lang="el-GR" dirty="0"/>
              <a:t>ΕΠ ΟΑΛΑΑ, (2008), </a:t>
            </a:r>
            <a:r>
              <a:rPr lang="el-GR" i="1" dirty="0"/>
              <a:t>Έκθεση Επιτροπής Παρακολούθησης</a:t>
            </a:r>
            <a:r>
              <a:rPr lang="el-GR" dirty="0"/>
              <a:t> 2008, ΥΠΕΧΩΔΕ, ΓΓ Δημοσίων Έργων, Αθήνα</a:t>
            </a:r>
          </a:p>
          <a:p>
            <a:r>
              <a:rPr lang="el-GR" dirty="0"/>
              <a:t>ΕΠ ΠΕΡ (2000), </a:t>
            </a:r>
            <a:r>
              <a:rPr lang="el-GR" i="1" dirty="0"/>
              <a:t>Ετήσια Έκθεση Εκτέλεσης 2000</a:t>
            </a:r>
            <a:r>
              <a:rPr lang="el-GR" dirty="0"/>
              <a:t>, ΥΠΕΧΩΔΕ, Ειδική Υπηρεσία Διαχείρισης ΕΠΠΕΡ</a:t>
            </a:r>
          </a:p>
          <a:p>
            <a:r>
              <a:rPr lang="el-GR" dirty="0"/>
              <a:t>ΕΠ Πολιτισμός (2010), </a:t>
            </a:r>
            <a:r>
              <a:rPr lang="el-GR" i="1" dirty="0"/>
              <a:t>Τελική Έκθεση Αξιολόγησης ΕΠ Πολιτισμός</a:t>
            </a:r>
            <a:r>
              <a:rPr lang="el-GR" dirty="0"/>
              <a:t>, Υπουργείο Πολιτισμού, Αθήνα</a:t>
            </a:r>
          </a:p>
          <a:p>
            <a:r>
              <a:rPr lang="el-GR" dirty="0"/>
              <a:t>ΕΠ ΣΑΑΣ (2011), </a:t>
            </a:r>
            <a:r>
              <a:rPr lang="el-GR" i="1" dirty="0"/>
              <a:t>Τελική Έκθεση Εκτέλεσης,</a:t>
            </a:r>
            <a:r>
              <a:rPr lang="el-GR" dirty="0"/>
              <a:t> Υπουργείο Υποδομών Μεταφορών και </a:t>
            </a:r>
            <a:r>
              <a:rPr lang="el-GR" dirty="0" smtClean="0"/>
              <a:t>Δικτύων</a:t>
            </a:r>
            <a:endParaRPr lang="el-GR" dirty="0"/>
          </a:p>
          <a:p>
            <a:r>
              <a:rPr lang="el-GR" dirty="0"/>
              <a:t>ΥΠΕΧΩΔΕ</a:t>
            </a:r>
            <a:r>
              <a:rPr lang="en-US" dirty="0"/>
              <a:t>, (2000), </a:t>
            </a:r>
            <a:r>
              <a:rPr lang="el-GR" dirty="0"/>
              <a:t>ΕΠ ΟΑΛΑΑ</a:t>
            </a:r>
            <a:r>
              <a:rPr lang="en-US" dirty="0"/>
              <a:t>, </a:t>
            </a:r>
            <a:r>
              <a:rPr lang="el-GR" dirty="0"/>
              <a:t>ΚΠΣ ΙΙ</a:t>
            </a:r>
          </a:p>
          <a:p>
            <a:endParaRPr lang="el-GR"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a:xfrm>
            <a:off x="457200" y="980728"/>
            <a:ext cx="8229600" cy="5616624"/>
          </a:xfrm>
        </p:spPr>
        <p:txBody>
          <a:bodyPr>
            <a:normAutofit fontScale="40000" lnSpcReduction="20000"/>
          </a:bodyPr>
          <a:lstStyle/>
          <a:p>
            <a:r>
              <a:rPr lang="el-GR" dirty="0" smtClean="0"/>
              <a:t>ΕΠ ΣΑΑΣ (2004), </a:t>
            </a:r>
            <a:r>
              <a:rPr lang="el-GR" i="1" dirty="0" smtClean="0"/>
              <a:t>Ενδιάμεση Έκθεση Αξιολόγησης ΕΠ ΣΑΑΣ</a:t>
            </a:r>
            <a:r>
              <a:rPr lang="el-GR" dirty="0" smtClean="0"/>
              <a:t>, </a:t>
            </a:r>
            <a:r>
              <a:rPr lang="en-US" dirty="0" smtClean="0"/>
              <a:t>Global View AE</a:t>
            </a:r>
            <a:r>
              <a:rPr lang="el-GR" dirty="0" smtClean="0"/>
              <a:t>- </a:t>
            </a:r>
            <a:r>
              <a:rPr lang="en-US" dirty="0" smtClean="0"/>
              <a:t>Speed AE</a:t>
            </a:r>
            <a:r>
              <a:rPr lang="el-GR" dirty="0" smtClean="0"/>
              <a:t>, Αθήνα</a:t>
            </a:r>
          </a:p>
          <a:p>
            <a:r>
              <a:rPr lang="el-GR" dirty="0" smtClean="0"/>
              <a:t>ΕΠ ΣΑΑΣ (2006), </a:t>
            </a:r>
            <a:r>
              <a:rPr lang="el-GR" i="1" dirty="0" smtClean="0"/>
              <a:t>Ετήσια Έκθεση 2006,</a:t>
            </a:r>
            <a:r>
              <a:rPr lang="el-GR" dirty="0" smtClean="0"/>
              <a:t> Υπουργείο Μεταφορών και Επικοινωνιών, Διαχειριστική Αρχή ΕΠ ΣΑΑΣ, Αθήνα</a:t>
            </a:r>
          </a:p>
          <a:p>
            <a:r>
              <a:rPr lang="el-GR" dirty="0" smtClean="0"/>
              <a:t>ΕΠ ΣΑΑΣ (2000) </a:t>
            </a:r>
            <a:r>
              <a:rPr lang="el-GR" i="1" dirty="0" smtClean="0"/>
              <a:t>Επίσημο Κείμενο ΕΠ ΣΑΑΣ,</a:t>
            </a:r>
            <a:r>
              <a:rPr lang="el-GR" dirty="0" smtClean="0"/>
              <a:t> Υπουργείο Μεταφορών και Επικοινωνιών, Γενική Γραμματεία, Αθήνα</a:t>
            </a:r>
          </a:p>
          <a:p>
            <a:r>
              <a:rPr lang="el-GR" dirty="0" smtClean="0"/>
              <a:t>ΕΠ Τουρισμός- Πολιτισμός (1994), </a:t>
            </a:r>
            <a:r>
              <a:rPr lang="el-GR" i="1" dirty="0" smtClean="0"/>
              <a:t>Επίσημο Κείμενο-Υποπρόγραμμα Πολιτισμός</a:t>
            </a:r>
            <a:r>
              <a:rPr lang="el-GR" dirty="0" smtClean="0"/>
              <a:t>, Υπουργείο Πολιτισμού, Αθήνα</a:t>
            </a:r>
          </a:p>
          <a:p>
            <a:r>
              <a:rPr lang="el-GR" dirty="0" smtClean="0"/>
              <a:t>ΕΠ Τουρισμός-Πολιτισμός, (2001), </a:t>
            </a:r>
            <a:r>
              <a:rPr lang="el-GR" i="1" dirty="0" smtClean="0"/>
              <a:t> Υποπρόγραμμα Πολιτισμός</a:t>
            </a:r>
            <a:r>
              <a:rPr lang="el-GR" dirty="0" smtClean="0"/>
              <a:t>, Τελική Έκθεση Αξιολόγησης, Διαχειριστική Αρχή ΚΠΣ 1994-1999, Κοινοτικό Πλαίσιο Στήριξης 1994-1999, Αθήνα</a:t>
            </a:r>
          </a:p>
          <a:p>
            <a:r>
              <a:rPr lang="el-GR" dirty="0" smtClean="0"/>
              <a:t>ΕΠ Υγεία Πρόνοια 1994-1999, (2003), </a:t>
            </a:r>
            <a:r>
              <a:rPr lang="el-GR" i="1" dirty="0" smtClean="0"/>
              <a:t>Τελική Έκθεση Κλεισίματος,</a:t>
            </a:r>
            <a:r>
              <a:rPr lang="el-GR" dirty="0" smtClean="0"/>
              <a:t> Υπουργείο Υγείας, Επιτροπή Παρακολούθησης</a:t>
            </a:r>
          </a:p>
          <a:p>
            <a:r>
              <a:rPr lang="el-GR" dirty="0" smtClean="0"/>
              <a:t>ΕΠ Υγεία Πρόνοια 1994-1999, (1994), </a:t>
            </a:r>
            <a:r>
              <a:rPr lang="el-GR" i="1" dirty="0" smtClean="0"/>
              <a:t>Επίσημο Κείμενο,</a:t>
            </a:r>
            <a:r>
              <a:rPr lang="el-GR" dirty="0" smtClean="0"/>
              <a:t> Υπουργείο Υγείας, Επιτροπή Παρακολούθησης</a:t>
            </a:r>
          </a:p>
          <a:p>
            <a:r>
              <a:rPr lang="el-GR" dirty="0" smtClean="0"/>
              <a:t>ΕΠ Φυσικού Αερίου Ελλάδα 1994-1999, (2002), </a:t>
            </a:r>
            <a:r>
              <a:rPr lang="el-GR" i="1" dirty="0" smtClean="0"/>
              <a:t>Αναθεωρημένη Τελική Έκθεση Κλεισίματος,</a:t>
            </a:r>
            <a:r>
              <a:rPr lang="el-GR" dirty="0" smtClean="0"/>
              <a:t> ΔΕΠΑ</a:t>
            </a:r>
          </a:p>
          <a:p>
            <a:r>
              <a:rPr lang="el-GR" dirty="0" smtClean="0"/>
              <a:t>Επιτροπή Ευρωπαϊκών Κοινοτήτων. (1989). Κοινοτικό Πλαίσιο Στήριξης 1989-1993 Ελλάδα. Λουξεμβούργο: Υπηρεσία Επίσημων Εκδόσεων των Ευρωπαϊκών Κοινοτήτων</a:t>
            </a:r>
          </a:p>
          <a:p>
            <a:r>
              <a:rPr lang="en-US" dirty="0" smtClean="0"/>
              <a:t>European Commission, (2005), “</a:t>
            </a:r>
            <a:r>
              <a:rPr lang="en-US" i="1" dirty="0" smtClean="0"/>
              <a:t>Energy &amp; Transport in Figures 2005”</a:t>
            </a:r>
            <a:r>
              <a:rPr lang="en-US" dirty="0" smtClean="0"/>
              <a:t> Directorate-General for Energy and Transport in co-operation with </a:t>
            </a:r>
            <a:r>
              <a:rPr lang="en-US" dirty="0" err="1" smtClean="0"/>
              <a:t>Eurostat</a:t>
            </a:r>
            <a:r>
              <a:rPr lang="en-US" dirty="0" smtClean="0"/>
              <a:t>, Brussels </a:t>
            </a:r>
            <a:endParaRPr lang="el-GR" dirty="0" smtClean="0"/>
          </a:p>
          <a:p>
            <a:r>
              <a:rPr lang="el-GR" dirty="0" smtClean="0"/>
              <a:t>Οικονόμου, Δ. (1994), Προβλήματα σχεδιασμού και υλοποίησης του πρώτου κοινοτικού πλαισίου στήριξης (ΚΠΣ) για την Ελλάδα, </a:t>
            </a:r>
            <a:r>
              <a:rPr lang="el-GR" i="1" dirty="0" smtClean="0"/>
              <a:t>ΤΟΠΟΣ Επιθεώρηση αστικών και περιφερειακών μελετών</a:t>
            </a:r>
            <a:r>
              <a:rPr lang="el-GR" dirty="0" smtClean="0"/>
              <a:t>, 7/94</a:t>
            </a:r>
          </a:p>
          <a:p>
            <a:r>
              <a:rPr lang="en-US" dirty="0" smtClean="0"/>
              <a:t>Martin P., (1998), “Can Regional Policies Affect Growth and Geography in Europe?”, </a:t>
            </a:r>
            <a:r>
              <a:rPr lang="en-US" i="1" dirty="0" smtClean="0"/>
              <a:t>The World Economy,</a:t>
            </a:r>
            <a:r>
              <a:rPr lang="en-US" dirty="0" smtClean="0"/>
              <a:t> 21 (6) 757-774.</a:t>
            </a:r>
            <a:endParaRPr lang="el-GR" dirty="0" smtClean="0"/>
          </a:p>
          <a:p>
            <a:r>
              <a:rPr lang="en-US" dirty="0" smtClean="0"/>
              <a:t>Martin P. &amp; Rogers C.A, (1995), “Industrial location and public infrastructure”, </a:t>
            </a:r>
            <a:r>
              <a:rPr lang="en-US" i="1" dirty="0" smtClean="0"/>
              <a:t>Journal of International Economics</a:t>
            </a:r>
            <a:r>
              <a:rPr lang="en-US" dirty="0" smtClean="0"/>
              <a:t>, 39, 335-51.</a:t>
            </a:r>
            <a:endParaRPr lang="el-GR" dirty="0" smtClean="0"/>
          </a:p>
          <a:p>
            <a:r>
              <a:rPr lang="en-US" dirty="0" err="1" smtClean="0"/>
              <a:t>Papadaskalopoulos</a:t>
            </a:r>
            <a:r>
              <a:rPr lang="en-US" dirty="0" smtClean="0"/>
              <a:t> A &amp; </a:t>
            </a:r>
            <a:r>
              <a:rPr lang="en-US" dirty="0" err="1" smtClean="0"/>
              <a:t>Christofakis</a:t>
            </a:r>
            <a:r>
              <a:rPr lang="en-US" dirty="0" smtClean="0"/>
              <a:t> M., (2008), Transport infrastructures, development axes and spatial development: The spatial development in Greece in national and Balkan context, </a:t>
            </a:r>
            <a:r>
              <a:rPr lang="en-US" i="1" dirty="0" smtClean="0"/>
              <a:t>Studies in Regional and Urban Planning</a:t>
            </a:r>
            <a:r>
              <a:rPr lang="en-US" dirty="0" smtClean="0"/>
              <a:t>, Issue 11b, p.33-55.</a:t>
            </a:r>
            <a:endParaRPr lang="el-GR" dirty="0" smtClean="0"/>
          </a:p>
          <a:p>
            <a:r>
              <a:rPr lang="el-GR" dirty="0" smtClean="0"/>
              <a:t>Πετράκος Γ. &amp; Τρανός Μ., (2008), Εγνατία Οδός και Περιφερειακή Ανάπτυξη: Μια Θεωρητική και Εμπειρική Διερεύνηση, </a:t>
            </a:r>
            <a:r>
              <a:rPr lang="el-GR" i="1" dirty="0" smtClean="0"/>
              <a:t>Επιθεώρηση Οικονομικών Επιστημών</a:t>
            </a:r>
            <a:r>
              <a:rPr lang="el-GR" dirty="0" smtClean="0"/>
              <a:t>, 14: σελ. 127-160.</a:t>
            </a:r>
          </a:p>
          <a:p>
            <a:r>
              <a:rPr lang="el-GR" dirty="0" smtClean="0"/>
              <a:t>Πετράκος Γ. &amp; Ψυχάρης Γ. (2004), </a:t>
            </a:r>
            <a:r>
              <a:rPr lang="el-GR" i="1" dirty="0" smtClean="0"/>
              <a:t>Περιφερειακή Ανάπτυξη στην Ελλάδα, </a:t>
            </a:r>
            <a:r>
              <a:rPr lang="el-GR" dirty="0" smtClean="0"/>
              <a:t>Αθήνα: Εκδόσεις Κριτική</a:t>
            </a:r>
          </a:p>
          <a:p>
            <a:r>
              <a:rPr lang="el-GR" dirty="0" err="1" smtClean="0"/>
              <a:t>Σκάγιαννης</a:t>
            </a:r>
            <a:r>
              <a:rPr lang="el-GR" dirty="0" smtClean="0"/>
              <a:t>, Π (1994), </a:t>
            </a:r>
            <a:r>
              <a:rPr lang="el-GR" i="1" dirty="0" smtClean="0"/>
              <a:t>Πολιτική Προγραμματισμού των Υποδομών,</a:t>
            </a:r>
            <a:r>
              <a:rPr lang="el-GR" dirty="0" smtClean="0"/>
              <a:t> Εκδόσεις </a:t>
            </a:r>
            <a:r>
              <a:rPr lang="el-GR" dirty="0" err="1" smtClean="0"/>
              <a:t>Σταμούλης</a:t>
            </a:r>
            <a:r>
              <a:rPr lang="el-GR" dirty="0" smtClean="0"/>
              <a:t>, Αθήνα-Πειραιάς</a:t>
            </a:r>
          </a:p>
          <a:p>
            <a:r>
              <a:rPr lang="el-GR" dirty="0" smtClean="0"/>
              <a:t>ΤΕΕ, (1994), </a:t>
            </a:r>
            <a:r>
              <a:rPr lang="el-GR" i="1" dirty="0" smtClean="0"/>
              <a:t>Κοινοτικές Πρωτοβουλίες, Β ΚΠΣ, Ταμείο Συνοχής</a:t>
            </a:r>
            <a:r>
              <a:rPr lang="el-GR" dirty="0" smtClean="0"/>
              <a:t>, Ενημερωτικό Δελτίο ΤΕΕ, τ.1803</a:t>
            </a:r>
            <a:endParaRPr lang="el-G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62500" lnSpcReduction="20000"/>
          </a:bodyPr>
          <a:lstStyle/>
          <a:p>
            <a:r>
              <a:rPr lang="en-US" dirty="0"/>
              <a:t>O</a:t>
            </a:r>
            <a:r>
              <a:rPr lang="el-GR" dirty="0" smtClean="0"/>
              <a:t>ι </a:t>
            </a:r>
            <a:r>
              <a:rPr lang="el-GR" dirty="0"/>
              <a:t>απόψεις διίστανται για το αν οι επενδύσεις για την ανάπτυξη των μεταφορικών υποδομών ωφελούν τις λιγότερο ανεπτυγμένες περιφέρειες ή όχι</a:t>
            </a:r>
            <a:r>
              <a:rPr lang="el-GR" dirty="0" smtClean="0"/>
              <a:t>.</a:t>
            </a:r>
            <a:endParaRPr lang="en-US" dirty="0" smtClean="0"/>
          </a:p>
          <a:p>
            <a:r>
              <a:rPr lang="el-GR" dirty="0" smtClean="0"/>
              <a:t>υπάρχουν διάφορες κριτικές (πχ. </a:t>
            </a:r>
            <a:r>
              <a:rPr lang="en-US" dirty="0" smtClean="0"/>
              <a:t>Martin</a:t>
            </a:r>
            <a:r>
              <a:rPr lang="el-GR" dirty="0" smtClean="0"/>
              <a:t> &amp; </a:t>
            </a:r>
            <a:r>
              <a:rPr lang="en-US" dirty="0" smtClean="0"/>
              <a:t>Rogers</a:t>
            </a:r>
            <a:r>
              <a:rPr lang="el-GR" dirty="0" smtClean="0"/>
              <a:t>, 1995) που συνδέουν την ανάπτυξη των μεταφορικών δικτύων με την ενίσχυση της βιομηχανικής συσπείρωσης του «κέντρου» έναντι της «περιφέρειας» και την όξυνση των περιφερειακών ανισοτήτων. </a:t>
            </a:r>
          </a:p>
          <a:p>
            <a:r>
              <a:rPr lang="el-GR" dirty="0" smtClean="0"/>
              <a:t>οι </a:t>
            </a:r>
            <a:r>
              <a:rPr lang="el-GR" dirty="0"/>
              <a:t>Πετράκος και Τρανός (2008) αναφέρουν, σε μια μελέτη για τις επιπτώσεις της Εγνατίας οδού στις περιφερειακές ανισότητες, ότι (η Εγνατία οδός) αν και συμβάλλει αρχικά στην ανάδειξη των υφιστάμενων περιφερειακών κέντρων και αυξάνει τις ροές προς το βασικό αναπτυξιακό κέντρο, τη Θεσσαλονίκη, την ίδια στιγμή, στις μέχρι πρότινος απομονωμένες περιοχές, αναδεικνύονται τα χωρικά τους πλεονεκτήματα και έτσι δημιουργούνται φυγόκεντρες δυνάμεις, που είναι πιθανό να αντισταθμίσουν εν μέρη, τις διαδικασίες απομύζησης των τοπικών οικονομιών από τη Θεσσαλονίκη.</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dirty="0" smtClean="0"/>
              <a:t>Οι </a:t>
            </a:r>
            <a:r>
              <a:rPr lang="en-US" dirty="0" err="1" smtClean="0"/>
              <a:t>Basile</a:t>
            </a:r>
            <a:r>
              <a:rPr lang="en-US" dirty="0" smtClean="0"/>
              <a:t> </a:t>
            </a:r>
            <a:r>
              <a:rPr lang="en-US" dirty="0"/>
              <a:t>et </a:t>
            </a:r>
            <a:r>
              <a:rPr lang="en-US" dirty="0" smtClean="0"/>
              <a:t>al</a:t>
            </a:r>
            <a:r>
              <a:rPr lang="el-GR" dirty="0"/>
              <a:t> </a:t>
            </a:r>
            <a:r>
              <a:rPr lang="el-GR" dirty="0" smtClean="0"/>
              <a:t>(2001) </a:t>
            </a:r>
            <a:r>
              <a:rPr lang="el-GR" dirty="0"/>
              <a:t>αναφέρουν ότι η αποτελεσματικότητα των επενδύσεων των υποδομών, είναι σε άμεση συνάρτηση με τις επενδύσεις στο παραγωγικό περιβάλλον, ενώ ο προγραμματισμός των επενδύσεων θα πρέπει να έχει μακροχρόνιο ορίζοντα για να επιτευχθεί ο στόχος της σύγκλισης των λιγότερο ανεπτυγμένων περιφερειών. </a:t>
            </a:r>
          </a:p>
          <a:p>
            <a:endParaRPr lang="el-G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dirty="0" smtClean="0"/>
              <a:t>Συνολικές απορροφήσεις στις υποδομές</a:t>
            </a:r>
            <a:endParaRPr lang="el-GR" sz="2400" dirty="0"/>
          </a:p>
        </p:txBody>
      </p:sp>
      <p:graphicFrame>
        <p:nvGraphicFramePr>
          <p:cNvPr id="4" name="3 - Θέση περιεχομένου"/>
          <p:cNvGraphicFramePr>
            <a:graphicFrameLocks noGrp="1"/>
          </p:cNvGraphicFramePr>
          <p:nvPr>
            <p:ph idx="1"/>
          </p:nvPr>
        </p:nvGraphicFramePr>
        <p:xfrm>
          <a:off x="899592" y="1600200"/>
          <a:ext cx="7632847" cy="4525963"/>
        </p:xfrm>
        <a:graphic>
          <a:graphicData uri="http://schemas.openxmlformats.org/drawingml/2006/table">
            <a:tbl>
              <a:tblPr/>
              <a:tblGrid>
                <a:gridCol w="1412049"/>
                <a:gridCol w="659618"/>
                <a:gridCol w="679507"/>
                <a:gridCol w="889987"/>
                <a:gridCol w="632273"/>
                <a:gridCol w="831152"/>
                <a:gridCol w="632273"/>
                <a:gridCol w="889987"/>
                <a:gridCol w="1006001"/>
              </a:tblGrid>
              <a:tr h="361877">
                <a:tc>
                  <a:txBody>
                    <a:bodyPr/>
                    <a:lstStyle/>
                    <a:p>
                      <a:pPr>
                        <a:lnSpc>
                          <a:spcPct val="115000"/>
                        </a:lnSpc>
                        <a:spcAft>
                          <a:spcPts val="0"/>
                        </a:spcAft>
                      </a:pPr>
                      <a:r>
                        <a:rPr lang="el-GR" sz="1100">
                          <a:solidFill>
                            <a:srgbClr val="000000"/>
                          </a:solidFill>
                          <a:latin typeface="Calibri"/>
                          <a:ea typeface="Times New Roman"/>
                          <a:cs typeface="Calibri"/>
                        </a:rPr>
                        <a:t> </a:t>
                      </a:r>
                      <a:endParaRPr lang="el-GR" sz="1100">
                        <a:latin typeface="Calibri"/>
                        <a:ea typeface="Calibri"/>
                        <a:cs typeface="Times New Roman"/>
                      </a:endParaRPr>
                    </a:p>
                  </a:txBody>
                  <a:tcPr marL="64365" marR="6436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1100" b="1" dirty="0">
                          <a:solidFill>
                            <a:srgbClr val="000000"/>
                          </a:solidFill>
                          <a:latin typeface="Calibri"/>
                          <a:ea typeface="Times New Roman"/>
                          <a:cs typeface="Calibri"/>
                        </a:rPr>
                        <a:t>Α ΚΠΣ </a:t>
                      </a:r>
                      <a:endParaRPr lang="el-GR" sz="1100" b="1" dirty="0">
                        <a:latin typeface="Calibri"/>
                        <a:ea typeface="Calibri"/>
                        <a:cs typeface="Times New Roman"/>
                      </a:endParaRPr>
                    </a:p>
                  </a:txBody>
                  <a:tcPr marL="64365" marR="6436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1100" b="1" dirty="0">
                          <a:solidFill>
                            <a:srgbClr val="000000"/>
                          </a:solidFill>
                          <a:latin typeface="Calibri"/>
                          <a:ea typeface="Times New Roman"/>
                          <a:cs typeface="Calibri"/>
                        </a:rPr>
                        <a:t>Α ΚΠΣ %</a:t>
                      </a:r>
                      <a:endParaRPr lang="el-GR" sz="1100" b="1" dirty="0">
                        <a:latin typeface="Calibri"/>
                        <a:ea typeface="Calibri"/>
                        <a:cs typeface="Times New Roman"/>
                      </a:endParaRPr>
                    </a:p>
                  </a:txBody>
                  <a:tcPr marL="64365" marR="643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1100" b="1" dirty="0">
                          <a:solidFill>
                            <a:srgbClr val="000000"/>
                          </a:solidFill>
                          <a:latin typeface="Calibri"/>
                          <a:ea typeface="Times New Roman"/>
                          <a:cs typeface="Calibri"/>
                        </a:rPr>
                        <a:t>Β ΚΠΣ </a:t>
                      </a:r>
                      <a:endParaRPr lang="el-GR" sz="1100" b="1" dirty="0">
                        <a:latin typeface="Calibri"/>
                        <a:ea typeface="Calibri"/>
                        <a:cs typeface="Times New Roman"/>
                      </a:endParaRPr>
                    </a:p>
                  </a:txBody>
                  <a:tcPr marL="64365" marR="6436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1100" b="1" dirty="0">
                          <a:solidFill>
                            <a:srgbClr val="000000"/>
                          </a:solidFill>
                          <a:latin typeface="Calibri"/>
                          <a:ea typeface="Times New Roman"/>
                          <a:cs typeface="Calibri"/>
                        </a:rPr>
                        <a:t>Β ΚΠΣ %</a:t>
                      </a:r>
                      <a:endParaRPr lang="el-GR" sz="1100" b="1" dirty="0">
                        <a:latin typeface="Calibri"/>
                        <a:ea typeface="Calibri"/>
                        <a:cs typeface="Times New Roman"/>
                      </a:endParaRPr>
                    </a:p>
                  </a:txBody>
                  <a:tcPr marL="64365" marR="643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1100" b="1" dirty="0">
                          <a:solidFill>
                            <a:srgbClr val="000000"/>
                          </a:solidFill>
                          <a:latin typeface="Calibri"/>
                          <a:ea typeface="Times New Roman"/>
                          <a:cs typeface="Calibri"/>
                        </a:rPr>
                        <a:t>Γ ΚΠΣ</a:t>
                      </a:r>
                      <a:endParaRPr lang="el-GR" sz="1100" b="1" dirty="0">
                        <a:latin typeface="Calibri"/>
                        <a:ea typeface="Calibri"/>
                        <a:cs typeface="Times New Roman"/>
                      </a:endParaRPr>
                    </a:p>
                  </a:txBody>
                  <a:tcPr marL="64365" marR="6436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1100" b="1" dirty="0">
                          <a:solidFill>
                            <a:srgbClr val="000000"/>
                          </a:solidFill>
                          <a:latin typeface="Calibri"/>
                          <a:ea typeface="Times New Roman"/>
                          <a:cs typeface="Calibri"/>
                        </a:rPr>
                        <a:t>Γ ΚΠΣ %</a:t>
                      </a:r>
                      <a:endParaRPr lang="el-GR" sz="1100" b="1" dirty="0">
                        <a:latin typeface="Calibri"/>
                        <a:ea typeface="Calibri"/>
                        <a:cs typeface="Times New Roman"/>
                      </a:endParaRPr>
                    </a:p>
                  </a:txBody>
                  <a:tcPr marL="64365" marR="643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1100" b="1" dirty="0">
                          <a:solidFill>
                            <a:srgbClr val="000000"/>
                          </a:solidFill>
                          <a:latin typeface="Calibri"/>
                          <a:ea typeface="Times New Roman"/>
                          <a:cs typeface="Calibri"/>
                        </a:rPr>
                        <a:t>Σύνολο</a:t>
                      </a:r>
                      <a:endParaRPr lang="el-GR" sz="1100" b="1" dirty="0">
                        <a:latin typeface="Calibri"/>
                        <a:ea typeface="Calibri"/>
                        <a:cs typeface="Times New Roman"/>
                      </a:endParaRPr>
                    </a:p>
                  </a:txBody>
                  <a:tcPr marL="64365" marR="6436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1100" b="1" dirty="0">
                          <a:solidFill>
                            <a:srgbClr val="000000"/>
                          </a:solidFill>
                          <a:latin typeface="Calibri"/>
                          <a:ea typeface="Times New Roman"/>
                          <a:cs typeface="Calibri"/>
                        </a:rPr>
                        <a:t>Σύνολο %</a:t>
                      </a:r>
                      <a:endParaRPr lang="el-GR" sz="1100" b="1" dirty="0">
                        <a:latin typeface="Calibri"/>
                        <a:ea typeface="Calibri"/>
                        <a:cs typeface="Times New Roman"/>
                      </a:endParaRPr>
                    </a:p>
                  </a:txBody>
                  <a:tcPr marL="64365" marR="643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23754">
                <a:tc>
                  <a:txBody>
                    <a:bodyPr/>
                    <a:lstStyle/>
                    <a:p>
                      <a:pPr>
                        <a:lnSpc>
                          <a:spcPct val="115000"/>
                        </a:lnSpc>
                        <a:spcAft>
                          <a:spcPts val="0"/>
                        </a:spcAft>
                      </a:pPr>
                      <a:r>
                        <a:rPr lang="el-GR" sz="1100" b="1" dirty="0">
                          <a:solidFill>
                            <a:srgbClr val="000000"/>
                          </a:solidFill>
                          <a:latin typeface="Calibri"/>
                          <a:ea typeface="Times New Roman"/>
                          <a:cs typeface="Calibri"/>
                        </a:rPr>
                        <a:t>Μεταφορές </a:t>
                      </a:r>
                      <a:endParaRPr lang="el-GR" sz="1100" b="1" dirty="0">
                        <a:latin typeface="Calibri"/>
                        <a:ea typeface="Calibri"/>
                        <a:cs typeface="Times New Roman"/>
                      </a:endParaRPr>
                    </a:p>
                  </a:txBody>
                  <a:tcPr marL="64365" marR="6436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1100" b="1">
                          <a:solidFill>
                            <a:srgbClr val="000000"/>
                          </a:solidFill>
                          <a:latin typeface="Calibri"/>
                          <a:ea typeface="Times New Roman"/>
                          <a:cs typeface="Calibri"/>
                        </a:rPr>
                        <a:t>2908 (5279)</a:t>
                      </a:r>
                      <a:endParaRPr lang="el-GR" sz="1100" b="1">
                        <a:latin typeface="Calibri"/>
                        <a:ea typeface="Calibri"/>
                        <a:cs typeface="Times New Roman"/>
                      </a:endParaRPr>
                    </a:p>
                  </a:txBody>
                  <a:tcPr marL="64365" marR="643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1100" b="1">
                          <a:solidFill>
                            <a:srgbClr val="000000"/>
                          </a:solidFill>
                          <a:latin typeface="Calibri"/>
                          <a:ea typeface="Times New Roman"/>
                          <a:cs typeface="Calibri"/>
                        </a:rPr>
                        <a:t>48,9%</a:t>
                      </a:r>
                      <a:endParaRPr lang="el-GR" sz="1100" b="1">
                        <a:latin typeface="Calibri"/>
                        <a:ea typeface="Calibri"/>
                        <a:cs typeface="Times New Roman"/>
                      </a:endParaRPr>
                    </a:p>
                    <a:p>
                      <a:pPr algn="ctr">
                        <a:lnSpc>
                          <a:spcPct val="115000"/>
                        </a:lnSpc>
                        <a:spcAft>
                          <a:spcPts val="0"/>
                        </a:spcAft>
                      </a:pPr>
                      <a:r>
                        <a:rPr lang="el-GR" sz="1100" b="1">
                          <a:solidFill>
                            <a:srgbClr val="000000"/>
                          </a:solidFill>
                          <a:latin typeface="Calibri"/>
                          <a:ea typeface="Times New Roman"/>
                          <a:cs typeface="Calibri"/>
                        </a:rPr>
                        <a:t>(49%)</a:t>
                      </a:r>
                      <a:endParaRPr lang="el-GR" sz="1100" b="1">
                        <a:latin typeface="Calibri"/>
                        <a:ea typeface="Calibri"/>
                        <a:cs typeface="Times New Roman"/>
                      </a:endParaRPr>
                    </a:p>
                  </a:txBody>
                  <a:tcPr marL="64365" marR="643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ctr">
                        <a:lnSpc>
                          <a:spcPct val="115000"/>
                        </a:lnSpc>
                        <a:spcAft>
                          <a:spcPts val="0"/>
                        </a:spcAft>
                      </a:pPr>
                      <a:r>
                        <a:rPr lang="el-GR" sz="1100" b="1">
                          <a:solidFill>
                            <a:srgbClr val="000000"/>
                          </a:solidFill>
                          <a:latin typeface="Calibri"/>
                          <a:ea typeface="Times New Roman"/>
                          <a:cs typeface="Calibri"/>
                        </a:rPr>
                        <a:t>10131 (20912)</a:t>
                      </a:r>
                      <a:endParaRPr lang="el-GR" sz="1100" b="1">
                        <a:latin typeface="Calibri"/>
                        <a:ea typeface="Calibri"/>
                        <a:cs typeface="Times New Roman"/>
                      </a:endParaRPr>
                    </a:p>
                  </a:txBody>
                  <a:tcPr marL="64365" marR="643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1100" b="1">
                          <a:solidFill>
                            <a:srgbClr val="000000"/>
                          </a:solidFill>
                          <a:latin typeface="Calibri"/>
                          <a:ea typeface="Times New Roman"/>
                          <a:cs typeface="Calibri"/>
                        </a:rPr>
                        <a:t>57,3%</a:t>
                      </a:r>
                      <a:endParaRPr lang="el-GR" sz="1100" b="1">
                        <a:latin typeface="Calibri"/>
                        <a:ea typeface="Calibri"/>
                        <a:cs typeface="Times New Roman"/>
                      </a:endParaRPr>
                    </a:p>
                    <a:p>
                      <a:pPr algn="ctr">
                        <a:lnSpc>
                          <a:spcPct val="115000"/>
                        </a:lnSpc>
                        <a:spcAft>
                          <a:spcPts val="0"/>
                        </a:spcAft>
                      </a:pPr>
                      <a:r>
                        <a:rPr lang="el-GR" sz="1100" b="1">
                          <a:solidFill>
                            <a:srgbClr val="000000"/>
                          </a:solidFill>
                          <a:latin typeface="Calibri"/>
                          <a:ea typeface="Times New Roman"/>
                          <a:cs typeface="Calibri"/>
                        </a:rPr>
                        <a:t>(63%)</a:t>
                      </a:r>
                      <a:endParaRPr lang="el-GR" sz="1100" b="1">
                        <a:latin typeface="Calibri"/>
                        <a:ea typeface="Calibri"/>
                        <a:cs typeface="Times New Roman"/>
                      </a:endParaRPr>
                    </a:p>
                  </a:txBody>
                  <a:tcPr marL="64365" marR="643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ctr">
                        <a:lnSpc>
                          <a:spcPct val="115000"/>
                        </a:lnSpc>
                        <a:spcAft>
                          <a:spcPts val="0"/>
                        </a:spcAft>
                      </a:pPr>
                      <a:r>
                        <a:rPr lang="el-GR" sz="1100" b="1">
                          <a:solidFill>
                            <a:srgbClr val="000000"/>
                          </a:solidFill>
                          <a:latin typeface="Calibri"/>
                          <a:ea typeface="Times New Roman"/>
                          <a:cs typeface="Calibri"/>
                        </a:rPr>
                        <a:t>13990 (24238)</a:t>
                      </a:r>
                      <a:endParaRPr lang="el-GR" sz="1100" b="1">
                        <a:latin typeface="Calibri"/>
                        <a:ea typeface="Calibri"/>
                        <a:cs typeface="Times New Roman"/>
                      </a:endParaRPr>
                    </a:p>
                  </a:txBody>
                  <a:tcPr marL="64365" marR="643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1100" b="1">
                          <a:solidFill>
                            <a:srgbClr val="000000"/>
                          </a:solidFill>
                          <a:latin typeface="Calibri"/>
                          <a:ea typeface="Times New Roman"/>
                          <a:cs typeface="Calibri"/>
                        </a:rPr>
                        <a:t>75,1%</a:t>
                      </a:r>
                      <a:endParaRPr lang="el-GR" sz="1100" b="1">
                        <a:latin typeface="Calibri"/>
                        <a:ea typeface="Calibri"/>
                        <a:cs typeface="Times New Roman"/>
                      </a:endParaRPr>
                    </a:p>
                    <a:p>
                      <a:pPr algn="ctr">
                        <a:lnSpc>
                          <a:spcPct val="115000"/>
                        </a:lnSpc>
                        <a:spcAft>
                          <a:spcPts val="0"/>
                        </a:spcAft>
                      </a:pPr>
                      <a:r>
                        <a:rPr lang="el-GR" sz="1100" b="1">
                          <a:solidFill>
                            <a:srgbClr val="000000"/>
                          </a:solidFill>
                          <a:latin typeface="Calibri"/>
                          <a:ea typeface="Times New Roman"/>
                          <a:cs typeface="Calibri"/>
                        </a:rPr>
                        <a:t>(79,4%)</a:t>
                      </a:r>
                      <a:endParaRPr lang="el-GR" sz="1100" b="1">
                        <a:latin typeface="Calibri"/>
                        <a:ea typeface="Calibri"/>
                        <a:cs typeface="Times New Roman"/>
                      </a:endParaRPr>
                    </a:p>
                  </a:txBody>
                  <a:tcPr marL="64365" marR="643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ctr">
                        <a:lnSpc>
                          <a:spcPct val="115000"/>
                        </a:lnSpc>
                        <a:spcAft>
                          <a:spcPts val="0"/>
                        </a:spcAft>
                      </a:pPr>
                      <a:r>
                        <a:rPr lang="el-GR" sz="1100" b="1">
                          <a:solidFill>
                            <a:srgbClr val="000000"/>
                          </a:solidFill>
                          <a:latin typeface="Calibri"/>
                          <a:ea typeface="Times New Roman"/>
                          <a:cs typeface="Calibri"/>
                        </a:rPr>
                        <a:t>27029 (48448)</a:t>
                      </a:r>
                      <a:endParaRPr lang="el-GR" sz="1100" b="1">
                        <a:latin typeface="Calibri"/>
                        <a:ea typeface="Calibri"/>
                        <a:cs typeface="Times New Roman"/>
                      </a:endParaRPr>
                    </a:p>
                  </a:txBody>
                  <a:tcPr marL="64365" marR="643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1100" b="1">
                          <a:solidFill>
                            <a:srgbClr val="000000"/>
                          </a:solidFill>
                          <a:latin typeface="Calibri"/>
                          <a:ea typeface="Times New Roman"/>
                          <a:cs typeface="Calibri"/>
                        </a:rPr>
                        <a:t>64,1%</a:t>
                      </a:r>
                      <a:endParaRPr lang="el-GR" sz="1100" b="1">
                        <a:latin typeface="Calibri"/>
                        <a:ea typeface="Calibri"/>
                        <a:cs typeface="Times New Roman"/>
                      </a:endParaRPr>
                    </a:p>
                    <a:p>
                      <a:pPr algn="ctr">
                        <a:lnSpc>
                          <a:spcPct val="115000"/>
                        </a:lnSpc>
                        <a:spcAft>
                          <a:spcPts val="0"/>
                        </a:spcAft>
                      </a:pPr>
                      <a:r>
                        <a:rPr lang="el-GR" sz="1100" b="1">
                          <a:solidFill>
                            <a:srgbClr val="000000"/>
                          </a:solidFill>
                          <a:latin typeface="Calibri"/>
                          <a:ea typeface="Times New Roman"/>
                          <a:cs typeface="Calibri"/>
                        </a:rPr>
                        <a:t>(66,8%)</a:t>
                      </a:r>
                      <a:endParaRPr lang="el-GR" sz="1100" b="1">
                        <a:latin typeface="Calibri"/>
                        <a:ea typeface="Calibri"/>
                        <a:cs typeface="Times New Roman"/>
                      </a:endParaRPr>
                    </a:p>
                  </a:txBody>
                  <a:tcPr marL="64365" marR="643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r>
              <a:tr h="542815">
                <a:tc>
                  <a:txBody>
                    <a:bodyPr/>
                    <a:lstStyle/>
                    <a:p>
                      <a:pPr>
                        <a:lnSpc>
                          <a:spcPct val="115000"/>
                        </a:lnSpc>
                        <a:spcAft>
                          <a:spcPts val="0"/>
                        </a:spcAft>
                      </a:pPr>
                      <a:r>
                        <a:rPr lang="el-GR" sz="1100" b="1" dirty="0">
                          <a:solidFill>
                            <a:srgbClr val="000000"/>
                          </a:solidFill>
                          <a:latin typeface="Calibri"/>
                          <a:ea typeface="Times New Roman"/>
                          <a:cs typeface="Calibri"/>
                        </a:rPr>
                        <a:t>Τηλεπικοινωνίες</a:t>
                      </a:r>
                      <a:endParaRPr lang="el-GR" sz="1100" b="1" dirty="0">
                        <a:latin typeface="Calibri"/>
                        <a:ea typeface="Calibri"/>
                        <a:cs typeface="Times New Roman"/>
                      </a:endParaRPr>
                    </a:p>
                  </a:txBody>
                  <a:tcPr marL="64365" marR="6436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1100" b="1" dirty="0">
                          <a:solidFill>
                            <a:srgbClr val="000000"/>
                          </a:solidFill>
                          <a:latin typeface="Calibri"/>
                          <a:ea typeface="Times New Roman"/>
                          <a:cs typeface="Calibri"/>
                        </a:rPr>
                        <a:t>956 (1940)</a:t>
                      </a:r>
                      <a:endParaRPr lang="el-GR" sz="1100" b="1" dirty="0">
                        <a:latin typeface="Calibri"/>
                        <a:ea typeface="Calibri"/>
                        <a:cs typeface="Times New Roman"/>
                      </a:endParaRPr>
                    </a:p>
                  </a:txBody>
                  <a:tcPr marL="64365" marR="643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1100" b="1">
                          <a:solidFill>
                            <a:srgbClr val="000000"/>
                          </a:solidFill>
                          <a:latin typeface="Calibri"/>
                          <a:ea typeface="Times New Roman"/>
                          <a:cs typeface="Calibri"/>
                        </a:rPr>
                        <a:t>16,1%</a:t>
                      </a:r>
                      <a:endParaRPr lang="el-GR" sz="1100" b="1">
                        <a:latin typeface="Calibri"/>
                        <a:ea typeface="Calibri"/>
                        <a:cs typeface="Times New Roman"/>
                      </a:endParaRPr>
                    </a:p>
                    <a:p>
                      <a:pPr algn="ctr">
                        <a:lnSpc>
                          <a:spcPct val="115000"/>
                        </a:lnSpc>
                        <a:spcAft>
                          <a:spcPts val="0"/>
                        </a:spcAft>
                      </a:pPr>
                      <a:r>
                        <a:rPr lang="el-GR" sz="1100" b="1">
                          <a:solidFill>
                            <a:srgbClr val="000000"/>
                          </a:solidFill>
                          <a:latin typeface="Calibri"/>
                          <a:ea typeface="Times New Roman"/>
                          <a:cs typeface="Calibri"/>
                        </a:rPr>
                        <a:t>(18%)</a:t>
                      </a:r>
                      <a:endParaRPr lang="el-GR" sz="1100" b="1">
                        <a:latin typeface="Calibri"/>
                        <a:ea typeface="Calibri"/>
                        <a:cs typeface="Times New Roman"/>
                      </a:endParaRPr>
                    </a:p>
                  </a:txBody>
                  <a:tcPr marL="64365" marR="643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ctr">
                        <a:lnSpc>
                          <a:spcPct val="115000"/>
                        </a:lnSpc>
                        <a:spcAft>
                          <a:spcPts val="0"/>
                        </a:spcAft>
                      </a:pPr>
                      <a:r>
                        <a:rPr lang="el-GR" sz="1100" b="1">
                          <a:solidFill>
                            <a:srgbClr val="000000"/>
                          </a:solidFill>
                          <a:latin typeface="Calibri"/>
                          <a:ea typeface="Times New Roman"/>
                          <a:cs typeface="Calibri"/>
                        </a:rPr>
                        <a:t>479 </a:t>
                      </a:r>
                      <a:endParaRPr lang="el-GR" sz="1100" b="1">
                        <a:latin typeface="Calibri"/>
                        <a:ea typeface="Calibri"/>
                        <a:cs typeface="Times New Roman"/>
                      </a:endParaRPr>
                    </a:p>
                    <a:p>
                      <a:pPr algn="ctr">
                        <a:lnSpc>
                          <a:spcPct val="115000"/>
                        </a:lnSpc>
                        <a:spcAft>
                          <a:spcPts val="0"/>
                        </a:spcAft>
                      </a:pPr>
                      <a:r>
                        <a:rPr lang="el-GR" sz="1100" b="1">
                          <a:solidFill>
                            <a:srgbClr val="000000"/>
                          </a:solidFill>
                          <a:latin typeface="Calibri"/>
                          <a:ea typeface="Times New Roman"/>
                          <a:cs typeface="Calibri"/>
                        </a:rPr>
                        <a:t>(865)</a:t>
                      </a:r>
                      <a:endParaRPr lang="el-GR" sz="1100" b="1">
                        <a:latin typeface="Calibri"/>
                        <a:ea typeface="Calibri"/>
                        <a:cs typeface="Times New Roman"/>
                      </a:endParaRPr>
                    </a:p>
                  </a:txBody>
                  <a:tcPr marL="64365" marR="643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1100" b="1">
                          <a:solidFill>
                            <a:srgbClr val="000000"/>
                          </a:solidFill>
                          <a:latin typeface="Calibri"/>
                          <a:ea typeface="Times New Roman"/>
                          <a:cs typeface="Calibri"/>
                        </a:rPr>
                        <a:t>2,7%</a:t>
                      </a:r>
                      <a:endParaRPr lang="el-GR" sz="1100" b="1">
                        <a:latin typeface="Calibri"/>
                        <a:ea typeface="Calibri"/>
                        <a:cs typeface="Times New Roman"/>
                      </a:endParaRPr>
                    </a:p>
                    <a:p>
                      <a:pPr algn="ctr">
                        <a:lnSpc>
                          <a:spcPct val="115000"/>
                        </a:lnSpc>
                        <a:spcAft>
                          <a:spcPts val="0"/>
                        </a:spcAft>
                      </a:pPr>
                      <a:r>
                        <a:rPr lang="el-GR" sz="1100" b="1">
                          <a:solidFill>
                            <a:srgbClr val="000000"/>
                          </a:solidFill>
                          <a:latin typeface="Calibri"/>
                          <a:ea typeface="Times New Roman"/>
                          <a:cs typeface="Calibri"/>
                        </a:rPr>
                        <a:t>(2,6%)</a:t>
                      </a:r>
                      <a:endParaRPr lang="el-GR" sz="1100" b="1">
                        <a:latin typeface="Calibri"/>
                        <a:ea typeface="Calibri"/>
                        <a:cs typeface="Times New Roman"/>
                      </a:endParaRPr>
                    </a:p>
                  </a:txBody>
                  <a:tcPr marL="64365" marR="643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nSpc>
                          <a:spcPct val="115000"/>
                        </a:lnSpc>
                        <a:spcAft>
                          <a:spcPts val="0"/>
                        </a:spcAft>
                      </a:pPr>
                      <a:r>
                        <a:rPr lang="el-GR" sz="1100" b="1">
                          <a:solidFill>
                            <a:srgbClr val="000000"/>
                          </a:solidFill>
                          <a:latin typeface="Calibri"/>
                          <a:ea typeface="Times New Roman"/>
                          <a:cs typeface="Calibri"/>
                        </a:rPr>
                        <a:t> </a:t>
                      </a:r>
                      <a:endParaRPr lang="el-GR" sz="1100" b="1">
                        <a:latin typeface="Calibri"/>
                        <a:ea typeface="Calibri"/>
                        <a:cs typeface="Times New Roman"/>
                      </a:endParaRPr>
                    </a:p>
                  </a:txBody>
                  <a:tcPr marL="64365" marR="6436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1100" b="1">
                          <a:solidFill>
                            <a:srgbClr val="000000"/>
                          </a:solidFill>
                          <a:latin typeface="Calibri"/>
                          <a:ea typeface="Times New Roman"/>
                          <a:cs typeface="Calibri"/>
                        </a:rPr>
                        <a:t> </a:t>
                      </a:r>
                      <a:endParaRPr lang="el-GR" sz="1100" b="1">
                        <a:latin typeface="Calibri"/>
                        <a:ea typeface="Calibri"/>
                        <a:cs typeface="Times New Roman"/>
                      </a:endParaRPr>
                    </a:p>
                  </a:txBody>
                  <a:tcPr marL="64365" marR="643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ctr">
                        <a:lnSpc>
                          <a:spcPct val="115000"/>
                        </a:lnSpc>
                        <a:spcAft>
                          <a:spcPts val="0"/>
                        </a:spcAft>
                      </a:pPr>
                      <a:r>
                        <a:rPr lang="el-GR" sz="1100" b="1">
                          <a:solidFill>
                            <a:srgbClr val="000000"/>
                          </a:solidFill>
                          <a:latin typeface="Calibri"/>
                          <a:ea typeface="Times New Roman"/>
                          <a:cs typeface="Calibri"/>
                        </a:rPr>
                        <a:t>1435 (2805)</a:t>
                      </a:r>
                      <a:endParaRPr lang="el-GR" sz="1100" b="1">
                        <a:latin typeface="Calibri"/>
                        <a:ea typeface="Calibri"/>
                        <a:cs typeface="Times New Roman"/>
                      </a:endParaRPr>
                    </a:p>
                  </a:txBody>
                  <a:tcPr marL="64365" marR="643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1100" b="1">
                          <a:solidFill>
                            <a:srgbClr val="000000"/>
                          </a:solidFill>
                          <a:latin typeface="Calibri"/>
                          <a:ea typeface="Times New Roman"/>
                          <a:cs typeface="Calibri"/>
                        </a:rPr>
                        <a:t>3,4%</a:t>
                      </a:r>
                      <a:endParaRPr lang="el-GR" sz="1100" b="1">
                        <a:latin typeface="Calibri"/>
                        <a:ea typeface="Calibri"/>
                        <a:cs typeface="Times New Roman"/>
                      </a:endParaRPr>
                    </a:p>
                    <a:p>
                      <a:pPr algn="ctr">
                        <a:lnSpc>
                          <a:spcPct val="115000"/>
                        </a:lnSpc>
                        <a:spcAft>
                          <a:spcPts val="0"/>
                        </a:spcAft>
                      </a:pPr>
                      <a:r>
                        <a:rPr lang="el-GR" sz="1100" b="1">
                          <a:solidFill>
                            <a:srgbClr val="000000"/>
                          </a:solidFill>
                          <a:latin typeface="Calibri"/>
                          <a:ea typeface="Times New Roman"/>
                          <a:cs typeface="Calibri"/>
                        </a:rPr>
                        <a:t>(3,8%)</a:t>
                      </a:r>
                      <a:endParaRPr lang="el-GR" sz="1100" b="1">
                        <a:latin typeface="Calibri"/>
                        <a:ea typeface="Calibri"/>
                        <a:cs typeface="Times New Roman"/>
                      </a:endParaRPr>
                    </a:p>
                  </a:txBody>
                  <a:tcPr marL="64365" marR="643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r>
              <a:tr h="723754">
                <a:tc>
                  <a:txBody>
                    <a:bodyPr/>
                    <a:lstStyle/>
                    <a:p>
                      <a:pPr>
                        <a:lnSpc>
                          <a:spcPct val="115000"/>
                        </a:lnSpc>
                        <a:spcAft>
                          <a:spcPts val="0"/>
                        </a:spcAft>
                      </a:pPr>
                      <a:r>
                        <a:rPr lang="el-GR" sz="1100" b="1">
                          <a:solidFill>
                            <a:srgbClr val="000000"/>
                          </a:solidFill>
                          <a:latin typeface="Calibri"/>
                          <a:ea typeface="Times New Roman"/>
                          <a:cs typeface="Calibri"/>
                        </a:rPr>
                        <a:t>Περιβάλλον</a:t>
                      </a:r>
                      <a:endParaRPr lang="el-GR" sz="1100" b="1">
                        <a:latin typeface="Calibri"/>
                        <a:ea typeface="Calibri"/>
                        <a:cs typeface="Times New Roman"/>
                      </a:endParaRPr>
                    </a:p>
                  </a:txBody>
                  <a:tcPr marL="64365" marR="6436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1100" b="1">
                          <a:solidFill>
                            <a:srgbClr val="000000"/>
                          </a:solidFill>
                          <a:latin typeface="Calibri"/>
                          <a:ea typeface="Times New Roman"/>
                          <a:cs typeface="Calibri"/>
                        </a:rPr>
                        <a:t>1233   (1788)</a:t>
                      </a:r>
                      <a:endParaRPr lang="el-GR" sz="1100" b="1">
                        <a:latin typeface="Calibri"/>
                        <a:ea typeface="Calibri"/>
                        <a:cs typeface="Times New Roman"/>
                      </a:endParaRPr>
                    </a:p>
                  </a:txBody>
                  <a:tcPr marL="64365" marR="643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1100" b="1" dirty="0">
                          <a:solidFill>
                            <a:srgbClr val="000000"/>
                          </a:solidFill>
                          <a:latin typeface="Calibri"/>
                          <a:ea typeface="Times New Roman"/>
                          <a:cs typeface="Calibri"/>
                        </a:rPr>
                        <a:t>20,7%</a:t>
                      </a:r>
                      <a:endParaRPr lang="el-GR" sz="1100" b="1" dirty="0">
                        <a:latin typeface="Calibri"/>
                        <a:ea typeface="Calibri"/>
                        <a:cs typeface="Times New Roman"/>
                      </a:endParaRPr>
                    </a:p>
                    <a:p>
                      <a:pPr algn="ctr">
                        <a:lnSpc>
                          <a:spcPct val="115000"/>
                        </a:lnSpc>
                        <a:spcAft>
                          <a:spcPts val="0"/>
                        </a:spcAft>
                      </a:pPr>
                      <a:r>
                        <a:rPr lang="el-GR" sz="1100" b="1" dirty="0">
                          <a:solidFill>
                            <a:srgbClr val="000000"/>
                          </a:solidFill>
                          <a:latin typeface="Calibri"/>
                          <a:ea typeface="Times New Roman"/>
                          <a:cs typeface="Calibri"/>
                        </a:rPr>
                        <a:t>(16%)</a:t>
                      </a:r>
                      <a:endParaRPr lang="el-GR" sz="1100" b="1" dirty="0">
                        <a:latin typeface="Calibri"/>
                        <a:ea typeface="Calibri"/>
                        <a:cs typeface="Times New Roman"/>
                      </a:endParaRPr>
                    </a:p>
                  </a:txBody>
                  <a:tcPr marL="64365" marR="643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ctr">
                        <a:lnSpc>
                          <a:spcPct val="115000"/>
                        </a:lnSpc>
                        <a:spcAft>
                          <a:spcPts val="0"/>
                        </a:spcAft>
                      </a:pPr>
                      <a:r>
                        <a:rPr lang="el-GR" sz="1100" b="1" dirty="0">
                          <a:solidFill>
                            <a:srgbClr val="000000"/>
                          </a:solidFill>
                          <a:latin typeface="Calibri"/>
                          <a:ea typeface="Times New Roman"/>
                          <a:cs typeface="Calibri"/>
                        </a:rPr>
                        <a:t>3677 (4512)</a:t>
                      </a:r>
                      <a:endParaRPr lang="el-GR" sz="1100" b="1" dirty="0">
                        <a:latin typeface="Calibri"/>
                        <a:ea typeface="Calibri"/>
                        <a:cs typeface="Times New Roman"/>
                      </a:endParaRPr>
                    </a:p>
                  </a:txBody>
                  <a:tcPr marL="64365" marR="6436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1100" b="1" dirty="0">
                          <a:solidFill>
                            <a:srgbClr val="000000"/>
                          </a:solidFill>
                          <a:latin typeface="Calibri"/>
                          <a:ea typeface="Times New Roman"/>
                          <a:cs typeface="Calibri"/>
                        </a:rPr>
                        <a:t>20,8%</a:t>
                      </a:r>
                      <a:endParaRPr lang="el-GR" sz="1100" b="1" dirty="0">
                        <a:latin typeface="Calibri"/>
                        <a:ea typeface="Calibri"/>
                        <a:cs typeface="Times New Roman"/>
                      </a:endParaRPr>
                    </a:p>
                    <a:p>
                      <a:pPr algn="ctr">
                        <a:lnSpc>
                          <a:spcPct val="115000"/>
                        </a:lnSpc>
                        <a:spcAft>
                          <a:spcPts val="0"/>
                        </a:spcAft>
                      </a:pPr>
                      <a:r>
                        <a:rPr lang="el-GR" sz="1100" b="1" dirty="0">
                          <a:solidFill>
                            <a:srgbClr val="000000"/>
                          </a:solidFill>
                          <a:latin typeface="Calibri"/>
                          <a:ea typeface="Times New Roman"/>
                          <a:cs typeface="Calibri"/>
                        </a:rPr>
                        <a:t>(13,6%)</a:t>
                      </a:r>
                      <a:endParaRPr lang="el-GR" sz="1100" b="1" dirty="0">
                        <a:latin typeface="Calibri"/>
                        <a:ea typeface="Calibri"/>
                        <a:cs typeface="Times New Roman"/>
                      </a:endParaRPr>
                    </a:p>
                  </a:txBody>
                  <a:tcPr marL="64365" marR="643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ctr">
                        <a:lnSpc>
                          <a:spcPct val="115000"/>
                        </a:lnSpc>
                        <a:spcAft>
                          <a:spcPts val="0"/>
                        </a:spcAft>
                      </a:pPr>
                      <a:r>
                        <a:rPr lang="el-GR" sz="1100" b="1">
                          <a:solidFill>
                            <a:srgbClr val="000000"/>
                          </a:solidFill>
                          <a:latin typeface="Calibri"/>
                          <a:ea typeface="Times New Roman"/>
                          <a:cs typeface="Calibri"/>
                        </a:rPr>
                        <a:t>2461 (3303)</a:t>
                      </a:r>
                      <a:endParaRPr lang="el-GR" sz="1100" b="1">
                        <a:latin typeface="Calibri"/>
                        <a:ea typeface="Calibri"/>
                        <a:cs typeface="Times New Roman"/>
                      </a:endParaRPr>
                    </a:p>
                  </a:txBody>
                  <a:tcPr marL="64365" marR="6436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1100" b="1">
                          <a:solidFill>
                            <a:srgbClr val="000000"/>
                          </a:solidFill>
                          <a:latin typeface="Calibri"/>
                          <a:ea typeface="Times New Roman"/>
                          <a:cs typeface="Calibri"/>
                        </a:rPr>
                        <a:t>13,1%</a:t>
                      </a:r>
                      <a:endParaRPr lang="el-GR" sz="1100" b="1">
                        <a:latin typeface="Calibri"/>
                        <a:ea typeface="Calibri"/>
                        <a:cs typeface="Times New Roman"/>
                      </a:endParaRPr>
                    </a:p>
                    <a:p>
                      <a:pPr algn="ctr">
                        <a:lnSpc>
                          <a:spcPct val="115000"/>
                        </a:lnSpc>
                        <a:spcAft>
                          <a:spcPts val="0"/>
                        </a:spcAft>
                      </a:pPr>
                      <a:r>
                        <a:rPr lang="el-GR" sz="1100" b="1">
                          <a:solidFill>
                            <a:srgbClr val="000000"/>
                          </a:solidFill>
                          <a:latin typeface="Calibri"/>
                          <a:ea typeface="Times New Roman"/>
                          <a:cs typeface="Calibri"/>
                        </a:rPr>
                        <a:t>(10,8%)</a:t>
                      </a:r>
                      <a:endParaRPr lang="el-GR" sz="1100" b="1">
                        <a:latin typeface="Calibri"/>
                        <a:ea typeface="Calibri"/>
                        <a:cs typeface="Times New Roman"/>
                      </a:endParaRPr>
                    </a:p>
                  </a:txBody>
                  <a:tcPr marL="64365" marR="643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ctr">
                        <a:lnSpc>
                          <a:spcPct val="115000"/>
                        </a:lnSpc>
                        <a:spcAft>
                          <a:spcPts val="0"/>
                        </a:spcAft>
                      </a:pPr>
                      <a:r>
                        <a:rPr lang="el-GR" sz="1100" b="1">
                          <a:solidFill>
                            <a:srgbClr val="000000"/>
                          </a:solidFill>
                          <a:latin typeface="Calibri"/>
                          <a:ea typeface="Times New Roman"/>
                          <a:cs typeface="Calibri"/>
                        </a:rPr>
                        <a:t>7371 (9603)</a:t>
                      </a:r>
                      <a:endParaRPr lang="el-GR" sz="1100" b="1">
                        <a:latin typeface="Calibri"/>
                        <a:ea typeface="Calibri"/>
                        <a:cs typeface="Times New Roman"/>
                      </a:endParaRPr>
                    </a:p>
                  </a:txBody>
                  <a:tcPr marL="64365" marR="643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1100" b="1">
                          <a:solidFill>
                            <a:srgbClr val="000000"/>
                          </a:solidFill>
                          <a:latin typeface="Calibri"/>
                          <a:ea typeface="Times New Roman"/>
                          <a:cs typeface="Calibri"/>
                        </a:rPr>
                        <a:t>17,4%</a:t>
                      </a:r>
                      <a:endParaRPr lang="el-GR" sz="1100" b="1">
                        <a:latin typeface="Calibri"/>
                        <a:ea typeface="Calibri"/>
                        <a:cs typeface="Times New Roman"/>
                      </a:endParaRPr>
                    </a:p>
                    <a:p>
                      <a:pPr algn="ctr">
                        <a:lnSpc>
                          <a:spcPct val="115000"/>
                        </a:lnSpc>
                        <a:spcAft>
                          <a:spcPts val="0"/>
                        </a:spcAft>
                      </a:pPr>
                      <a:r>
                        <a:rPr lang="el-GR" sz="1100" b="1">
                          <a:solidFill>
                            <a:srgbClr val="000000"/>
                          </a:solidFill>
                          <a:latin typeface="Calibri"/>
                          <a:ea typeface="Times New Roman"/>
                          <a:cs typeface="Calibri"/>
                        </a:rPr>
                        <a:t>(13,2%)</a:t>
                      </a:r>
                      <a:endParaRPr lang="el-GR" sz="1100" b="1">
                        <a:latin typeface="Calibri"/>
                        <a:ea typeface="Calibri"/>
                        <a:cs typeface="Times New Roman"/>
                      </a:endParaRPr>
                    </a:p>
                  </a:txBody>
                  <a:tcPr marL="64365" marR="643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r>
              <a:tr h="542815">
                <a:tc>
                  <a:txBody>
                    <a:bodyPr/>
                    <a:lstStyle/>
                    <a:p>
                      <a:pPr>
                        <a:lnSpc>
                          <a:spcPct val="115000"/>
                        </a:lnSpc>
                        <a:spcAft>
                          <a:spcPts val="0"/>
                        </a:spcAft>
                      </a:pPr>
                      <a:r>
                        <a:rPr lang="el-GR" sz="1100" b="1">
                          <a:solidFill>
                            <a:srgbClr val="000000"/>
                          </a:solidFill>
                          <a:latin typeface="Calibri"/>
                          <a:ea typeface="Times New Roman"/>
                          <a:cs typeface="Calibri"/>
                        </a:rPr>
                        <a:t>Υγεία-Πρόνοια</a:t>
                      </a:r>
                      <a:endParaRPr lang="el-GR" sz="1100" b="1">
                        <a:latin typeface="Calibri"/>
                        <a:ea typeface="Calibri"/>
                        <a:cs typeface="Times New Roman"/>
                      </a:endParaRPr>
                    </a:p>
                  </a:txBody>
                  <a:tcPr marL="64365" marR="6436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1100" b="1">
                          <a:solidFill>
                            <a:srgbClr val="000000"/>
                          </a:solidFill>
                          <a:latin typeface="Calibri"/>
                          <a:ea typeface="Times New Roman"/>
                          <a:cs typeface="Calibri"/>
                        </a:rPr>
                        <a:t>239    (354)</a:t>
                      </a:r>
                      <a:endParaRPr lang="el-GR" sz="1100" b="1">
                        <a:latin typeface="Calibri"/>
                        <a:ea typeface="Calibri"/>
                        <a:cs typeface="Times New Roman"/>
                      </a:endParaRPr>
                    </a:p>
                  </a:txBody>
                  <a:tcPr marL="64365" marR="643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1100" b="1">
                          <a:solidFill>
                            <a:srgbClr val="000000"/>
                          </a:solidFill>
                          <a:latin typeface="Calibri"/>
                          <a:ea typeface="Times New Roman"/>
                          <a:cs typeface="Calibri"/>
                        </a:rPr>
                        <a:t>4%</a:t>
                      </a:r>
                      <a:endParaRPr lang="el-GR" sz="1100" b="1">
                        <a:latin typeface="Calibri"/>
                        <a:ea typeface="Calibri"/>
                        <a:cs typeface="Times New Roman"/>
                      </a:endParaRPr>
                    </a:p>
                    <a:p>
                      <a:pPr algn="ctr">
                        <a:lnSpc>
                          <a:spcPct val="115000"/>
                        </a:lnSpc>
                        <a:spcAft>
                          <a:spcPts val="0"/>
                        </a:spcAft>
                      </a:pPr>
                      <a:r>
                        <a:rPr lang="el-GR" sz="1100" b="1">
                          <a:solidFill>
                            <a:srgbClr val="000000"/>
                          </a:solidFill>
                          <a:latin typeface="Calibri"/>
                          <a:ea typeface="Times New Roman"/>
                          <a:cs typeface="Calibri"/>
                        </a:rPr>
                        <a:t>(3,2%)</a:t>
                      </a:r>
                      <a:endParaRPr lang="el-GR" sz="1100" b="1">
                        <a:latin typeface="Calibri"/>
                        <a:ea typeface="Calibri"/>
                        <a:cs typeface="Times New Roman"/>
                      </a:endParaRPr>
                    </a:p>
                  </a:txBody>
                  <a:tcPr marL="64365" marR="643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ctr">
                        <a:lnSpc>
                          <a:spcPct val="115000"/>
                        </a:lnSpc>
                        <a:spcAft>
                          <a:spcPts val="0"/>
                        </a:spcAft>
                      </a:pPr>
                      <a:r>
                        <a:rPr lang="el-GR" sz="1100" b="1">
                          <a:solidFill>
                            <a:srgbClr val="000000"/>
                          </a:solidFill>
                          <a:latin typeface="Calibri"/>
                          <a:ea typeface="Times New Roman"/>
                          <a:cs typeface="Calibri"/>
                        </a:rPr>
                        <a:t>1277 (1774)</a:t>
                      </a:r>
                      <a:endParaRPr lang="el-GR" sz="1100" b="1">
                        <a:latin typeface="Calibri"/>
                        <a:ea typeface="Calibri"/>
                        <a:cs typeface="Times New Roman"/>
                      </a:endParaRPr>
                    </a:p>
                  </a:txBody>
                  <a:tcPr marL="64365" marR="643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1100" b="1">
                          <a:solidFill>
                            <a:srgbClr val="000000"/>
                          </a:solidFill>
                          <a:latin typeface="Calibri"/>
                          <a:ea typeface="Times New Roman"/>
                          <a:cs typeface="Calibri"/>
                        </a:rPr>
                        <a:t>7,2%</a:t>
                      </a:r>
                      <a:endParaRPr lang="el-GR" sz="1100" b="1">
                        <a:latin typeface="Calibri"/>
                        <a:ea typeface="Calibri"/>
                        <a:cs typeface="Times New Roman"/>
                      </a:endParaRPr>
                    </a:p>
                    <a:p>
                      <a:pPr algn="ctr">
                        <a:lnSpc>
                          <a:spcPct val="115000"/>
                        </a:lnSpc>
                        <a:spcAft>
                          <a:spcPts val="0"/>
                        </a:spcAft>
                      </a:pPr>
                      <a:r>
                        <a:rPr lang="el-GR" sz="1100" b="1">
                          <a:solidFill>
                            <a:srgbClr val="000000"/>
                          </a:solidFill>
                          <a:latin typeface="Calibri"/>
                          <a:ea typeface="Times New Roman"/>
                          <a:cs typeface="Calibri"/>
                        </a:rPr>
                        <a:t>(5,3%)</a:t>
                      </a:r>
                      <a:endParaRPr lang="el-GR" sz="1100" b="1">
                        <a:latin typeface="Calibri"/>
                        <a:ea typeface="Calibri"/>
                        <a:cs typeface="Times New Roman"/>
                      </a:endParaRPr>
                    </a:p>
                  </a:txBody>
                  <a:tcPr marL="64365" marR="643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ctr">
                        <a:lnSpc>
                          <a:spcPct val="115000"/>
                        </a:lnSpc>
                        <a:spcAft>
                          <a:spcPts val="0"/>
                        </a:spcAft>
                      </a:pPr>
                      <a:r>
                        <a:rPr lang="el-GR" sz="1100" b="1" dirty="0">
                          <a:solidFill>
                            <a:srgbClr val="000000"/>
                          </a:solidFill>
                          <a:latin typeface="Calibri"/>
                          <a:ea typeface="Times New Roman"/>
                          <a:cs typeface="Calibri"/>
                        </a:rPr>
                        <a:t>1558 (2080)</a:t>
                      </a:r>
                      <a:endParaRPr lang="el-GR" sz="1100" b="1" dirty="0">
                        <a:latin typeface="Calibri"/>
                        <a:ea typeface="Calibri"/>
                        <a:cs typeface="Times New Roman"/>
                      </a:endParaRPr>
                    </a:p>
                  </a:txBody>
                  <a:tcPr marL="64365" marR="643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1100" b="1" dirty="0">
                          <a:solidFill>
                            <a:srgbClr val="000000"/>
                          </a:solidFill>
                          <a:latin typeface="Calibri"/>
                          <a:ea typeface="Times New Roman"/>
                          <a:cs typeface="Calibri"/>
                        </a:rPr>
                        <a:t>8,3%</a:t>
                      </a:r>
                      <a:endParaRPr lang="el-GR" sz="1100" b="1" dirty="0">
                        <a:latin typeface="Calibri"/>
                        <a:ea typeface="Calibri"/>
                        <a:cs typeface="Times New Roman"/>
                      </a:endParaRPr>
                    </a:p>
                    <a:p>
                      <a:pPr algn="ctr">
                        <a:lnSpc>
                          <a:spcPct val="115000"/>
                        </a:lnSpc>
                        <a:spcAft>
                          <a:spcPts val="0"/>
                        </a:spcAft>
                      </a:pPr>
                      <a:r>
                        <a:rPr lang="el-GR" sz="1100" b="1" dirty="0">
                          <a:solidFill>
                            <a:srgbClr val="000000"/>
                          </a:solidFill>
                          <a:latin typeface="Calibri"/>
                          <a:ea typeface="Times New Roman"/>
                          <a:cs typeface="Calibri"/>
                        </a:rPr>
                        <a:t>(6,8%)</a:t>
                      </a:r>
                      <a:endParaRPr lang="el-GR" sz="1100" b="1" dirty="0">
                        <a:latin typeface="Calibri"/>
                        <a:ea typeface="Calibri"/>
                        <a:cs typeface="Times New Roman"/>
                      </a:endParaRPr>
                    </a:p>
                  </a:txBody>
                  <a:tcPr marL="64365" marR="643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ctr">
                        <a:lnSpc>
                          <a:spcPct val="115000"/>
                        </a:lnSpc>
                        <a:spcAft>
                          <a:spcPts val="0"/>
                        </a:spcAft>
                      </a:pPr>
                      <a:r>
                        <a:rPr lang="el-GR" sz="1100" b="1">
                          <a:solidFill>
                            <a:srgbClr val="000000"/>
                          </a:solidFill>
                          <a:latin typeface="Calibri"/>
                          <a:ea typeface="Times New Roman"/>
                          <a:cs typeface="Calibri"/>
                        </a:rPr>
                        <a:t>3074 (4208)</a:t>
                      </a:r>
                      <a:endParaRPr lang="el-GR" sz="1100" b="1">
                        <a:latin typeface="Calibri"/>
                        <a:ea typeface="Calibri"/>
                        <a:cs typeface="Times New Roman"/>
                      </a:endParaRPr>
                    </a:p>
                  </a:txBody>
                  <a:tcPr marL="64365" marR="643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1100" b="1">
                          <a:solidFill>
                            <a:srgbClr val="000000"/>
                          </a:solidFill>
                          <a:latin typeface="Calibri"/>
                          <a:ea typeface="Times New Roman"/>
                          <a:cs typeface="Calibri"/>
                        </a:rPr>
                        <a:t>7,2%</a:t>
                      </a:r>
                      <a:endParaRPr lang="el-GR" sz="1100" b="1">
                        <a:latin typeface="Calibri"/>
                        <a:ea typeface="Calibri"/>
                        <a:cs typeface="Times New Roman"/>
                      </a:endParaRPr>
                    </a:p>
                    <a:p>
                      <a:pPr algn="ctr">
                        <a:lnSpc>
                          <a:spcPct val="115000"/>
                        </a:lnSpc>
                        <a:spcAft>
                          <a:spcPts val="0"/>
                        </a:spcAft>
                      </a:pPr>
                      <a:r>
                        <a:rPr lang="el-GR" sz="1100" b="1">
                          <a:solidFill>
                            <a:srgbClr val="000000"/>
                          </a:solidFill>
                          <a:latin typeface="Calibri"/>
                          <a:ea typeface="Times New Roman"/>
                          <a:cs typeface="Calibri"/>
                        </a:rPr>
                        <a:t>(5,8%)</a:t>
                      </a:r>
                      <a:endParaRPr lang="el-GR" sz="1100" b="1">
                        <a:latin typeface="Calibri"/>
                        <a:ea typeface="Calibri"/>
                        <a:cs typeface="Times New Roman"/>
                      </a:endParaRPr>
                    </a:p>
                  </a:txBody>
                  <a:tcPr marL="64365" marR="643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r>
              <a:tr h="542815">
                <a:tc>
                  <a:txBody>
                    <a:bodyPr/>
                    <a:lstStyle/>
                    <a:p>
                      <a:pPr>
                        <a:lnSpc>
                          <a:spcPct val="115000"/>
                        </a:lnSpc>
                        <a:spcAft>
                          <a:spcPts val="0"/>
                        </a:spcAft>
                      </a:pPr>
                      <a:r>
                        <a:rPr lang="el-GR" sz="1100" b="1">
                          <a:solidFill>
                            <a:srgbClr val="000000"/>
                          </a:solidFill>
                          <a:latin typeface="Calibri"/>
                          <a:ea typeface="Times New Roman"/>
                          <a:cs typeface="Calibri"/>
                        </a:rPr>
                        <a:t>Ενέργεια</a:t>
                      </a:r>
                      <a:endParaRPr lang="el-GR" sz="1100" b="1">
                        <a:latin typeface="Calibri"/>
                        <a:ea typeface="Calibri"/>
                        <a:cs typeface="Times New Roman"/>
                      </a:endParaRPr>
                    </a:p>
                  </a:txBody>
                  <a:tcPr marL="64365" marR="6436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1100" b="1">
                          <a:solidFill>
                            <a:srgbClr val="000000"/>
                          </a:solidFill>
                          <a:latin typeface="Calibri"/>
                          <a:ea typeface="Times New Roman"/>
                          <a:cs typeface="Calibri"/>
                        </a:rPr>
                        <a:t>612 (1405)</a:t>
                      </a:r>
                      <a:endParaRPr lang="el-GR" sz="1100" b="1">
                        <a:latin typeface="Calibri"/>
                        <a:ea typeface="Calibri"/>
                        <a:cs typeface="Times New Roman"/>
                      </a:endParaRPr>
                    </a:p>
                  </a:txBody>
                  <a:tcPr marL="64365" marR="643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1100" b="1">
                          <a:solidFill>
                            <a:srgbClr val="000000"/>
                          </a:solidFill>
                          <a:latin typeface="Calibri"/>
                          <a:ea typeface="Times New Roman"/>
                          <a:cs typeface="Calibri"/>
                        </a:rPr>
                        <a:t>10,3%</a:t>
                      </a:r>
                      <a:endParaRPr lang="el-GR" sz="1100" b="1">
                        <a:latin typeface="Calibri"/>
                        <a:ea typeface="Calibri"/>
                        <a:cs typeface="Times New Roman"/>
                      </a:endParaRPr>
                    </a:p>
                    <a:p>
                      <a:pPr algn="ctr">
                        <a:lnSpc>
                          <a:spcPct val="115000"/>
                        </a:lnSpc>
                        <a:spcAft>
                          <a:spcPts val="0"/>
                        </a:spcAft>
                      </a:pPr>
                      <a:r>
                        <a:rPr lang="el-GR" sz="1100" b="1">
                          <a:solidFill>
                            <a:srgbClr val="000000"/>
                          </a:solidFill>
                          <a:latin typeface="Calibri"/>
                          <a:ea typeface="Times New Roman"/>
                          <a:cs typeface="Calibri"/>
                        </a:rPr>
                        <a:t>(13%)</a:t>
                      </a:r>
                      <a:endParaRPr lang="el-GR" sz="1100" b="1">
                        <a:latin typeface="Calibri"/>
                        <a:ea typeface="Calibri"/>
                        <a:cs typeface="Times New Roman"/>
                      </a:endParaRPr>
                    </a:p>
                  </a:txBody>
                  <a:tcPr marL="64365" marR="643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ctr">
                        <a:lnSpc>
                          <a:spcPct val="115000"/>
                        </a:lnSpc>
                        <a:spcAft>
                          <a:spcPts val="0"/>
                        </a:spcAft>
                      </a:pPr>
                      <a:r>
                        <a:rPr lang="el-GR" sz="1100" b="1">
                          <a:solidFill>
                            <a:srgbClr val="000000"/>
                          </a:solidFill>
                          <a:latin typeface="Calibri"/>
                          <a:ea typeface="Times New Roman"/>
                          <a:cs typeface="Calibri"/>
                        </a:rPr>
                        <a:t>1654 (4087)</a:t>
                      </a:r>
                      <a:endParaRPr lang="el-GR" sz="1100" b="1">
                        <a:latin typeface="Calibri"/>
                        <a:ea typeface="Calibri"/>
                        <a:cs typeface="Times New Roman"/>
                      </a:endParaRPr>
                    </a:p>
                  </a:txBody>
                  <a:tcPr marL="64365" marR="643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1100" b="1">
                          <a:solidFill>
                            <a:srgbClr val="000000"/>
                          </a:solidFill>
                          <a:latin typeface="Calibri"/>
                          <a:ea typeface="Times New Roman"/>
                          <a:cs typeface="Calibri"/>
                        </a:rPr>
                        <a:t>9,4%</a:t>
                      </a:r>
                      <a:endParaRPr lang="el-GR" sz="1100" b="1">
                        <a:latin typeface="Calibri"/>
                        <a:ea typeface="Calibri"/>
                        <a:cs typeface="Times New Roman"/>
                      </a:endParaRPr>
                    </a:p>
                    <a:p>
                      <a:pPr algn="ctr">
                        <a:lnSpc>
                          <a:spcPct val="115000"/>
                        </a:lnSpc>
                        <a:spcAft>
                          <a:spcPts val="0"/>
                        </a:spcAft>
                      </a:pPr>
                      <a:r>
                        <a:rPr lang="el-GR" sz="1100" b="1">
                          <a:solidFill>
                            <a:srgbClr val="000000"/>
                          </a:solidFill>
                          <a:latin typeface="Calibri"/>
                          <a:ea typeface="Times New Roman"/>
                          <a:cs typeface="Calibri"/>
                        </a:rPr>
                        <a:t>(12,3%)</a:t>
                      </a:r>
                      <a:endParaRPr lang="el-GR" sz="1100" b="1">
                        <a:latin typeface="Calibri"/>
                        <a:ea typeface="Calibri"/>
                        <a:cs typeface="Times New Roman"/>
                      </a:endParaRPr>
                    </a:p>
                  </a:txBody>
                  <a:tcPr marL="64365" marR="643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nSpc>
                          <a:spcPct val="115000"/>
                        </a:lnSpc>
                        <a:spcAft>
                          <a:spcPts val="0"/>
                        </a:spcAft>
                      </a:pPr>
                      <a:r>
                        <a:rPr lang="el-GR" sz="1100" b="1">
                          <a:solidFill>
                            <a:srgbClr val="000000"/>
                          </a:solidFill>
                          <a:latin typeface="Calibri"/>
                          <a:ea typeface="Times New Roman"/>
                          <a:cs typeface="Calibri"/>
                        </a:rPr>
                        <a:t> </a:t>
                      </a:r>
                      <a:endParaRPr lang="el-GR" sz="1100" b="1">
                        <a:latin typeface="Calibri"/>
                        <a:ea typeface="Calibri"/>
                        <a:cs typeface="Times New Roman"/>
                      </a:endParaRPr>
                    </a:p>
                  </a:txBody>
                  <a:tcPr marL="64365" marR="6436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1100" b="1" dirty="0">
                          <a:solidFill>
                            <a:srgbClr val="000000"/>
                          </a:solidFill>
                          <a:latin typeface="Calibri"/>
                          <a:ea typeface="Times New Roman"/>
                          <a:cs typeface="Calibri"/>
                        </a:rPr>
                        <a:t> </a:t>
                      </a:r>
                      <a:endParaRPr lang="el-GR" sz="1100" b="1" dirty="0">
                        <a:latin typeface="Calibri"/>
                        <a:ea typeface="Calibri"/>
                        <a:cs typeface="Times New Roman"/>
                      </a:endParaRPr>
                    </a:p>
                  </a:txBody>
                  <a:tcPr marL="64365" marR="643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ctr">
                        <a:lnSpc>
                          <a:spcPct val="115000"/>
                        </a:lnSpc>
                        <a:spcAft>
                          <a:spcPts val="0"/>
                        </a:spcAft>
                      </a:pPr>
                      <a:r>
                        <a:rPr lang="el-GR" sz="1100" b="1" dirty="0">
                          <a:solidFill>
                            <a:srgbClr val="000000"/>
                          </a:solidFill>
                          <a:latin typeface="Calibri"/>
                          <a:ea typeface="Times New Roman"/>
                          <a:cs typeface="Calibri"/>
                        </a:rPr>
                        <a:t>2266 (5492)</a:t>
                      </a:r>
                      <a:endParaRPr lang="el-GR" sz="1100" b="1" dirty="0">
                        <a:latin typeface="Calibri"/>
                        <a:ea typeface="Calibri"/>
                        <a:cs typeface="Times New Roman"/>
                      </a:endParaRPr>
                    </a:p>
                  </a:txBody>
                  <a:tcPr marL="64365" marR="643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1100" b="1">
                          <a:solidFill>
                            <a:srgbClr val="000000"/>
                          </a:solidFill>
                          <a:latin typeface="Calibri"/>
                          <a:ea typeface="Times New Roman"/>
                          <a:cs typeface="Calibri"/>
                        </a:rPr>
                        <a:t>5,3%</a:t>
                      </a:r>
                      <a:endParaRPr lang="el-GR" sz="1100" b="1">
                        <a:latin typeface="Calibri"/>
                        <a:ea typeface="Calibri"/>
                        <a:cs typeface="Times New Roman"/>
                      </a:endParaRPr>
                    </a:p>
                    <a:p>
                      <a:pPr algn="ctr">
                        <a:lnSpc>
                          <a:spcPct val="115000"/>
                        </a:lnSpc>
                        <a:spcAft>
                          <a:spcPts val="0"/>
                        </a:spcAft>
                      </a:pPr>
                      <a:r>
                        <a:rPr lang="el-GR" sz="1100" b="1">
                          <a:solidFill>
                            <a:srgbClr val="000000"/>
                          </a:solidFill>
                          <a:latin typeface="Calibri"/>
                          <a:ea typeface="Times New Roman"/>
                          <a:cs typeface="Calibri"/>
                        </a:rPr>
                        <a:t>(7,5%)</a:t>
                      </a:r>
                      <a:endParaRPr lang="el-GR" sz="1100" b="1">
                        <a:latin typeface="Calibri"/>
                        <a:ea typeface="Calibri"/>
                        <a:cs typeface="Times New Roman"/>
                      </a:endParaRPr>
                    </a:p>
                  </a:txBody>
                  <a:tcPr marL="64365" marR="643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r>
              <a:tr h="542815">
                <a:tc>
                  <a:txBody>
                    <a:bodyPr/>
                    <a:lstStyle/>
                    <a:p>
                      <a:pPr>
                        <a:lnSpc>
                          <a:spcPct val="115000"/>
                        </a:lnSpc>
                        <a:spcAft>
                          <a:spcPts val="0"/>
                        </a:spcAft>
                      </a:pPr>
                      <a:r>
                        <a:rPr lang="el-GR" sz="1100" b="1">
                          <a:solidFill>
                            <a:srgbClr val="000000"/>
                          </a:solidFill>
                          <a:latin typeface="Calibri"/>
                          <a:ea typeface="Times New Roman"/>
                          <a:cs typeface="Calibri"/>
                        </a:rPr>
                        <a:t>Πολιτισμός</a:t>
                      </a:r>
                      <a:endParaRPr lang="el-GR" sz="1100" b="1">
                        <a:latin typeface="Calibri"/>
                        <a:ea typeface="Calibri"/>
                        <a:cs typeface="Times New Roman"/>
                      </a:endParaRPr>
                    </a:p>
                  </a:txBody>
                  <a:tcPr marL="64365" marR="6436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l-GR" sz="1100" b="1">
                          <a:solidFill>
                            <a:srgbClr val="000000"/>
                          </a:solidFill>
                          <a:latin typeface="Calibri"/>
                          <a:ea typeface="Times New Roman"/>
                          <a:cs typeface="Calibri"/>
                        </a:rPr>
                        <a:t> </a:t>
                      </a:r>
                      <a:endParaRPr lang="el-GR" sz="1100" b="1">
                        <a:latin typeface="Calibri"/>
                        <a:ea typeface="Calibri"/>
                        <a:cs typeface="Times New Roman"/>
                      </a:endParaRPr>
                    </a:p>
                  </a:txBody>
                  <a:tcPr marL="64365" marR="6436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1100" b="1">
                          <a:solidFill>
                            <a:srgbClr val="000000"/>
                          </a:solidFill>
                          <a:latin typeface="Calibri"/>
                          <a:ea typeface="Times New Roman"/>
                          <a:cs typeface="Calibri"/>
                        </a:rPr>
                        <a:t> </a:t>
                      </a:r>
                      <a:endParaRPr lang="el-GR" sz="1100" b="1">
                        <a:latin typeface="Calibri"/>
                        <a:ea typeface="Calibri"/>
                        <a:cs typeface="Times New Roman"/>
                      </a:endParaRPr>
                    </a:p>
                  </a:txBody>
                  <a:tcPr marL="64365" marR="643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ctr">
                        <a:lnSpc>
                          <a:spcPct val="115000"/>
                        </a:lnSpc>
                        <a:spcAft>
                          <a:spcPts val="0"/>
                        </a:spcAft>
                      </a:pPr>
                      <a:r>
                        <a:rPr lang="el-GR" sz="1100" b="1">
                          <a:solidFill>
                            <a:srgbClr val="000000"/>
                          </a:solidFill>
                          <a:latin typeface="Calibri"/>
                          <a:ea typeface="Times New Roman"/>
                          <a:cs typeface="Calibri"/>
                        </a:rPr>
                        <a:t>449     (994)</a:t>
                      </a:r>
                      <a:endParaRPr lang="el-GR" sz="1100" b="1">
                        <a:latin typeface="Calibri"/>
                        <a:ea typeface="Calibri"/>
                        <a:cs typeface="Times New Roman"/>
                      </a:endParaRPr>
                    </a:p>
                  </a:txBody>
                  <a:tcPr marL="64365" marR="643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1100" b="1">
                          <a:solidFill>
                            <a:srgbClr val="000000"/>
                          </a:solidFill>
                          <a:latin typeface="Calibri"/>
                          <a:ea typeface="Times New Roman"/>
                          <a:cs typeface="Calibri"/>
                        </a:rPr>
                        <a:t>2,6%</a:t>
                      </a:r>
                      <a:endParaRPr lang="el-GR" sz="1100" b="1">
                        <a:latin typeface="Calibri"/>
                        <a:ea typeface="Calibri"/>
                        <a:cs typeface="Times New Roman"/>
                      </a:endParaRPr>
                    </a:p>
                    <a:p>
                      <a:pPr algn="ctr">
                        <a:lnSpc>
                          <a:spcPct val="115000"/>
                        </a:lnSpc>
                        <a:spcAft>
                          <a:spcPts val="0"/>
                        </a:spcAft>
                      </a:pPr>
                      <a:r>
                        <a:rPr lang="el-GR" sz="1100" b="1">
                          <a:solidFill>
                            <a:srgbClr val="000000"/>
                          </a:solidFill>
                          <a:latin typeface="Calibri"/>
                          <a:ea typeface="Times New Roman"/>
                          <a:cs typeface="Calibri"/>
                        </a:rPr>
                        <a:t>(3%)</a:t>
                      </a:r>
                      <a:endParaRPr lang="el-GR" sz="1100" b="1">
                        <a:latin typeface="Calibri"/>
                        <a:ea typeface="Calibri"/>
                        <a:cs typeface="Times New Roman"/>
                      </a:endParaRPr>
                    </a:p>
                  </a:txBody>
                  <a:tcPr marL="64365" marR="643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ctr">
                        <a:lnSpc>
                          <a:spcPct val="115000"/>
                        </a:lnSpc>
                        <a:spcAft>
                          <a:spcPts val="0"/>
                        </a:spcAft>
                      </a:pPr>
                      <a:r>
                        <a:rPr lang="el-GR" sz="1100" b="1">
                          <a:solidFill>
                            <a:srgbClr val="000000"/>
                          </a:solidFill>
                          <a:latin typeface="Calibri"/>
                          <a:ea typeface="Times New Roman"/>
                          <a:cs typeface="Calibri"/>
                        </a:rPr>
                        <a:t>666 (898)</a:t>
                      </a:r>
                      <a:endParaRPr lang="el-GR" sz="1100" b="1">
                        <a:latin typeface="Calibri"/>
                        <a:ea typeface="Calibri"/>
                        <a:cs typeface="Times New Roman"/>
                      </a:endParaRPr>
                    </a:p>
                  </a:txBody>
                  <a:tcPr marL="64365" marR="6436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1100" b="1">
                          <a:solidFill>
                            <a:srgbClr val="000000"/>
                          </a:solidFill>
                          <a:latin typeface="Calibri"/>
                          <a:ea typeface="Times New Roman"/>
                          <a:cs typeface="Calibri"/>
                        </a:rPr>
                        <a:t>3,5%</a:t>
                      </a:r>
                      <a:endParaRPr lang="el-GR" sz="1100" b="1">
                        <a:latin typeface="Calibri"/>
                        <a:ea typeface="Calibri"/>
                        <a:cs typeface="Times New Roman"/>
                      </a:endParaRPr>
                    </a:p>
                    <a:p>
                      <a:pPr algn="ctr">
                        <a:lnSpc>
                          <a:spcPct val="115000"/>
                        </a:lnSpc>
                        <a:spcAft>
                          <a:spcPts val="0"/>
                        </a:spcAft>
                      </a:pPr>
                      <a:r>
                        <a:rPr lang="el-GR" sz="1100" b="1">
                          <a:solidFill>
                            <a:srgbClr val="000000"/>
                          </a:solidFill>
                          <a:latin typeface="Calibri"/>
                          <a:ea typeface="Times New Roman"/>
                          <a:cs typeface="Calibri"/>
                        </a:rPr>
                        <a:t>(2,9%)</a:t>
                      </a:r>
                      <a:endParaRPr lang="el-GR" sz="1100" b="1">
                        <a:latin typeface="Calibri"/>
                        <a:ea typeface="Calibri"/>
                        <a:cs typeface="Times New Roman"/>
                      </a:endParaRPr>
                    </a:p>
                  </a:txBody>
                  <a:tcPr marL="64365" marR="643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ctr">
                        <a:lnSpc>
                          <a:spcPct val="115000"/>
                        </a:lnSpc>
                        <a:spcAft>
                          <a:spcPts val="0"/>
                        </a:spcAft>
                      </a:pPr>
                      <a:r>
                        <a:rPr lang="el-GR" sz="1100" b="1" dirty="0">
                          <a:solidFill>
                            <a:srgbClr val="000000"/>
                          </a:solidFill>
                          <a:latin typeface="Calibri"/>
                          <a:ea typeface="Times New Roman"/>
                          <a:cs typeface="Calibri"/>
                        </a:rPr>
                        <a:t>1115 (1892)</a:t>
                      </a:r>
                      <a:endParaRPr lang="el-GR" sz="1100" b="1" dirty="0">
                        <a:latin typeface="Calibri"/>
                        <a:ea typeface="Calibri"/>
                        <a:cs typeface="Times New Roman"/>
                      </a:endParaRPr>
                    </a:p>
                  </a:txBody>
                  <a:tcPr marL="64365" marR="643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1100" b="1" dirty="0">
                          <a:solidFill>
                            <a:srgbClr val="000000"/>
                          </a:solidFill>
                          <a:latin typeface="Calibri"/>
                          <a:ea typeface="Times New Roman"/>
                          <a:cs typeface="Calibri"/>
                        </a:rPr>
                        <a:t>2,6%</a:t>
                      </a:r>
                      <a:endParaRPr lang="el-GR" sz="1100" b="1" dirty="0">
                        <a:latin typeface="Calibri"/>
                        <a:ea typeface="Calibri"/>
                        <a:cs typeface="Times New Roman"/>
                      </a:endParaRPr>
                    </a:p>
                    <a:p>
                      <a:pPr algn="ctr">
                        <a:lnSpc>
                          <a:spcPct val="115000"/>
                        </a:lnSpc>
                        <a:spcAft>
                          <a:spcPts val="0"/>
                        </a:spcAft>
                      </a:pPr>
                      <a:r>
                        <a:rPr lang="el-GR" sz="1100" b="1" dirty="0">
                          <a:solidFill>
                            <a:srgbClr val="000000"/>
                          </a:solidFill>
                          <a:latin typeface="Calibri"/>
                          <a:ea typeface="Times New Roman"/>
                          <a:cs typeface="Calibri"/>
                        </a:rPr>
                        <a:t>(2,6%)</a:t>
                      </a:r>
                      <a:endParaRPr lang="el-GR" sz="1100" b="1" dirty="0">
                        <a:latin typeface="Calibri"/>
                        <a:ea typeface="Calibri"/>
                        <a:cs typeface="Times New Roman"/>
                      </a:endParaRPr>
                    </a:p>
                  </a:txBody>
                  <a:tcPr marL="64365" marR="643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r>
              <a:tr h="545318">
                <a:tc>
                  <a:txBody>
                    <a:bodyPr/>
                    <a:lstStyle/>
                    <a:p>
                      <a:pPr algn="ctr">
                        <a:lnSpc>
                          <a:spcPct val="115000"/>
                        </a:lnSpc>
                        <a:spcAft>
                          <a:spcPts val="0"/>
                        </a:spcAft>
                      </a:pPr>
                      <a:r>
                        <a:rPr lang="el-GR" sz="1100" b="1">
                          <a:solidFill>
                            <a:srgbClr val="000000"/>
                          </a:solidFill>
                          <a:latin typeface="Calibri"/>
                          <a:ea typeface="Times New Roman"/>
                          <a:cs typeface="Calibri"/>
                        </a:rPr>
                        <a:t>Σύνολο</a:t>
                      </a:r>
                      <a:endParaRPr lang="el-GR" sz="1100" b="1">
                        <a:latin typeface="Calibri"/>
                        <a:ea typeface="Calibri"/>
                        <a:cs typeface="Times New Roman"/>
                      </a:endParaRPr>
                    </a:p>
                  </a:txBody>
                  <a:tcPr marL="64365" marR="6436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1100" b="1">
                          <a:solidFill>
                            <a:srgbClr val="000000"/>
                          </a:solidFill>
                          <a:latin typeface="Calibri"/>
                          <a:ea typeface="Times New Roman"/>
                          <a:cs typeface="Calibri"/>
                        </a:rPr>
                        <a:t>5948 (10766)</a:t>
                      </a:r>
                      <a:endParaRPr lang="el-GR" sz="1100" b="1">
                        <a:latin typeface="Calibri"/>
                        <a:ea typeface="Calibri"/>
                        <a:cs typeface="Times New Roman"/>
                      </a:endParaRPr>
                    </a:p>
                  </a:txBody>
                  <a:tcPr marL="64365" marR="643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1100" b="1">
                          <a:solidFill>
                            <a:srgbClr val="000000"/>
                          </a:solidFill>
                          <a:latin typeface="Calibri"/>
                          <a:ea typeface="Times New Roman"/>
                          <a:cs typeface="Calibri"/>
                        </a:rPr>
                        <a:t>100%</a:t>
                      </a:r>
                      <a:endParaRPr lang="el-GR" sz="1100" b="1">
                        <a:latin typeface="Calibri"/>
                        <a:ea typeface="Calibri"/>
                        <a:cs typeface="Times New Roman"/>
                      </a:endParaRPr>
                    </a:p>
                    <a:p>
                      <a:pPr algn="ctr">
                        <a:lnSpc>
                          <a:spcPct val="115000"/>
                        </a:lnSpc>
                        <a:spcAft>
                          <a:spcPts val="0"/>
                        </a:spcAft>
                      </a:pPr>
                      <a:r>
                        <a:rPr lang="el-GR" sz="1100" b="1">
                          <a:solidFill>
                            <a:srgbClr val="000000"/>
                          </a:solidFill>
                          <a:latin typeface="Calibri"/>
                          <a:ea typeface="Times New Roman"/>
                          <a:cs typeface="Calibri"/>
                        </a:rPr>
                        <a:t>(100%)</a:t>
                      </a:r>
                      <a:endParaRPr lang="el-GR" sz="1100" b="1">
                        <a:latin typeface="Calibri"/>
                        <a:ea typeface="Calibri"/>
                        <a:cs typeface="Times New Roman"/>
                      </a:endParaRPr>
                    </a:p>
                  </a:txBody>
                  <a:tcPr marL="64365" marR="643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1100" b="1">
                          <a:solidFill>
                            <a:srgbClr val="000000"/>
                          </a:solidFill>
                          <a:latin typeface="Calibri"/>
                          <a:ea typeface="Times New Roman"/>
                          <a:cs typeface="Calibri"/>
                        </a:rPr>
                        <a:t>17667 (33144)</a:t>
                      </a:r>
                      <a:endParaRPr lang="el-GR" sz="1100" b="1">
                        <a:latin typeface="Calibri"/>
                        <a:ea typeface="Calibri"/>
                        <a:cs typeface="Times New Roman"/>
                      </a:endParaRPr>
                    </a:p>
                  </a:txBody>
                  <a:tcPr marL="64365" marR="643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1100" b="1">
                          <a:solidFill>
                            <a:srgbClr val="000000"/>
                          </a:solidFill>
                          <a:latin typeface="Calibri"/>
                          <a:ea typeface="Times New Roman"/>
                          <a:cs typeface="Calibri"/>
                        </a:rPr>
                        <a:t>100%</a:t>
                      </a:r>
                      <a:endParaRPr lang="el-GR" sz="1100" b="1">
                        <a:latin typeface="Calibri"/>
                        <a:ea typeface="Calibri"/>
                        <a:cs typeface="Times New Roman"/>
                      </a:endParaRPr>
                    </a:p>
                    <a:p>
                      <a:pPr algn="ctr">
                        <a:lnSpc>
                          <a:spcPct val="115000"/>
                        </a:lnSpc>
                        <a:spcAft>
                          <a:spcPts val="0"/>
                        </a:spcAft>
                      </a:pPr>
                      <a:r>
                        <a:rPr lang="el-GR" sz="1100" b="1">
                          <a:solidFill>
                            <a:srgbClr val="000000"/>
                          </a:solidFill>
                          <a:latin typeface="Calibri"/>
                          <a:ea typeface="Times New Roman"/>
                          <a:cs typeface="Calibri"/>
                        </a:rPr>
                        <a:t>(100%)</a:t>
                      </a:r>
                      <a:endParaRPr lang="el-GR" sz="1100" b="1">
                        <a:latin typeface="Calibri"/>
                        <a:ea typeface="Calibri"/>
                        <a:cs typeface="Times New Roman"/>
                      </a:endParaRPr>
                    </a:p>
                  </a:txBody>
                  <a:tcPr marL="64365" marR="643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1100" b="1">
                          <a:solidFill>
                            <a:srgbClr val="000000"/>
                          </a:solidFill>
                          <a:latin typeface="Calibri"/>
                          <a:ea typeface="Times New Roman"/>
                          <a:cs typeface="Calibri"/>
                        </a:rPr>
                        <a:t>18675 (30519)</a:t>
                      </a:r>
                      <a:endParaRPr lang="el-GR" sz="1100" b="1">
                        <a:latin typeface="Calibri"/>
                        <a:ea typeface="Calibri"/>
                        <a:cs typeface="Times New Roman"/>
                      </a:endParaRPr>
                    </a:p>
                  </a:txBody>
                  <a:tcPr marL="64365" marR="643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1100" b="1">
                          <a:solidFill>
                            <a:srgbClr val="000000"/>
                          </a:solidFill>
                          <a:latin typeface="Calibri"/>
                          <a:ea typeface="Times New Roman"/>
                          <a:cs typeface="Calibri"/>
                        </a:rPr>
                        <a:t>100%</a:t>
                      </a:r>
                      <a:endParaRPr lang="el-GR" sz="1100" b="1">
                        <a:latin typeface="Calibri"/>
                        <a:ea typeface="Calibri"/>
                        <a:cs typeface="Times New Roman"/>
                      </a:endParaRPr>
                    </a:p>
                    <a:p>
                      <a:pPr algn="ctr">
                        <a:lnSpc>
                          <a:spcPct val="115000"/>
                        </a:lnSpc>
                        <a:spcAft>
                          <a:spcPts val="0"/>
                        </a:spcAft>
                      </a:pPr>
                      <a:r>
                        <a:rPr lang="el-GR" sz="1100" b="1">
                          <a:solidFill>
                            <a:srgbClr val="000000"/>
                          </a:solidFill>
                          <a:latin typeface="Calibri"/>
                          <a:ea typeface="Times New Roman"/>
                          <a:cs typeface="Calibri"/>
                        </a:rPr>
                        <a:t>(100%)</a:t>
                      </a:r>
                      <a:endParaRPr lang="el-GR" sz="1100" b="1">
                        <a:latin typeface="Calibri"/>
                        <a:ea typeface="Calibri"/>
                        <a:cs typeface="Times New Roman"/>
                      </a:endParaRPr>
                    </a:p>
                  </a:txBody>
                  <a:tcPr marL="64365" marR="643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1100" b="1">
                          <a:solidFill>
                            <a:srgbClr val="000000"/>
                          </a:solidFill>
                          <a:latin typeface="Calibri"/>
                          <a:ea typeface="Times New Roman"/>
                          <a:cs typeface="Calibri"/>
                        </a:rPr>
                        <a:t>42290 (72448)</a:t>
                      </a:r>
                      <a:endParaRPr lang="el-GR" sz="1100" b="1">
                        <a:latin typeface="Calibri"/>
                        <a:ea typeface="Calibri"/>
                        <a:cs typeface="Times New Roman"/>
                      </a:endParaRPr>
                    </a:p>
                  </a:txBody>
                  <a:tcPr marL="64365" marR="643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1100" b="1" dirty="0">
                          <a:solidFill>
                            <a:srgbClr val="000000"/>
                          </a:solidFill>
                          <a:latin typeface="Calibri"/>
                          <a:ea typeface="Times New Roman"/>
                          <a:cs typeface="Calibri"/>
                        </a:rPr>
                        <a:t>100%</a:t>
                      </a:r>
                      <a:endParaRPr lang="el-GR" sz="1100" b="1" dirty="0">
                        <a:latin typeface="Calibri"/>
                        <a:ea typeface="Calibri"/>
                        <a:cs typeface="Times New Roman"/>
                      </a:endParaRPr>
                    </a:p>
                    <a:p>
                      <a:pPr algn="ctr">
                        <a:lnSpc>
                          <a:spcPct val="115000"/>
                        </a:lnSpc>
                        <a:spcAft>
                          <a:spcPts val="0"/>
                        </a:spcAft>
                      </a:pPr>
                      <a:r>
                        <a:rPr lang="el-GR" sz="1100" b="1" dirty="0">
                          <a:solidFill>
                            <a:srgbClr val="000000"/>
                          </a:solidFill>
                          <a:latin typeface="Calibri"/>
                          <a:ea typeface="Times New Roman"/>
                          <a:cs typeface="Calibri"/>
                        </a:rPr>
                        <a:t>(100%)</a:t>
                      </a:r>
                      <a:endParaRPr lang="el-GR" sz="1100" b="1" dirty="0">
                        <a:latin typeface="Calibri"/>
                        <a:ea typeface="Calibri"/>
                        <a:cs typeface="Times New Roman"/>
                      </a:endParaRPr>
                    </a:p>
                  </a:txBody>
                  <a:tcPr marL="64365" marR="643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r>
            </a:tbl>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t>Α </a:t>
            </a:r>
            <a:r>
              <a:rPr lang="el-GR" b="1" dirty="0"/>
              <a:t>ΚΠΣ-ΜΟΠ</a:t>
            </a:r>
            <a:r>
              <a:rPr lang="el-GR" dirty="0"/>
              <a:t/>
            </a:r>
            <a:br>
              <a:rPr lang="el-GR" dirty="0"/>
            </a:br>
            <a:endParaRPr lang="el-GR" dirty="0"/>
          </a:p>
        </p:txBody>
      </p:sp>
      <p:sp>
        <p:nvSpPr>
          <p:cNvPr id="3" name="2 - Θέση περιεχομένου"/>
          <p:cNvSpPr>
            <a:spLocks noGrp="1"/>
          </p:cNvSpPr>
          <p:nvPr>
            <p:ph idx="1"/>
          </p:nvPr>
        </p:nvSpPr>
        <p:spPr/>
        <p:txBody>
          <a:bodyPr>
            <a:normAutofit fontScale="85000" lnSpcReduction="20000"/>
          </a:bodyPr>
          <a:lstStyle/>
          <a:p>
            <a:r>
              <a:rPr lang="el-GR" dirty="0"/>
              <a:t>Τα Μεσογειακά Ολοκληρωμένα Προγράμματα (ΜΟΠ) που σχεδιάστηκαν να ξεκινήσουν το 1984, αλλά άρχισαν στην πραγματικότητα να λειτουργούν το 1986 αποτέλεσαν την πρώτη προσπάθεια για έναν πολυετή προγραμματισμό στον τομέα των υποδομών. Τα ΜΟΠ είχαν αρχικό χρονικό ορίζοντα το 1989, αλλά επεκτάθηκαν μέχρι το 1993 παράλληλα με το Α ΚΠΣ και στόχευαν στην ανάπτυξη των λιγότερο ανεπτυγμένων περιφερειών της ΕΟΚ. Τα προγραμματισμένα κονδύλια των ΜΟΠ για την Ελλάδα ήταν συνολικά 3,6 δις </a:t>
            </a:r>
            <a:r>
              <a:rPr lang="en-US" dirty="0"/>
              <a:t>ECU</a:t>
            </a:r>
            <a:r>
              <a:rPr lang="el-GR" dirty="0"/>
              <a:t>, με την κοινοτική συνδρομή να ανέρχεται στα 2 δις </a:t>
            </a:r>
            <a:r>
              <a:rPr lang="en-US" dirty="0"/>
              <a:t>ECU</a:t>
            </a:r>
            <a:r>
              <a:rPr lang="el-GR" dirty="0"/>
              <a:t> (</a:t>
            </a:r>
            <a:r>
              <a:rPr lang="en-US" dirty="0"/>
              <a:t>EOK</a:t>
            </a:r>
            <a:r>
              <a:rPr lang="el-GR" dirty="0"/>
              <a:t>- </a:t>
            </a:r>
            <a:r>
              <a:rPr lang="en-US" dirty="0"/>
              <a:t>C</a:t>
            </a:r>
            <a:r>
              <a:rPr lang="el-GR" dirty="0"/>
              <a:t>298, 1990).</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92500" lnSpcReduction="20000"/>
          </a:bodyPr>
          <a:lstStyle/>
          <a:p>
            <a:r>
              <a:rPr lang="el-GR" dirty="0"/>
              <a:t>Τα έργα που έγιναν κατά την περίοδο των ΜΟΠ ήταν μικρά σε μέγεθος και είχαν μεγάλη διασπορά, αφού το χωρικό πεδίο δράσης τους περιελάμβανε το σύνολο των ελληνικών περιφερειών. Η εξαγωγή συμπερασμάτων για την αποτελεσματικότητα των ενισχύσεων δεν μπορεί να γίνει με σαφήνεια, αφού η βιβλιογραφία είναι ελλιπής, εκτός του γενικού συμπεράσματος ότι με τα ΜΟΠ έγιναν μερικά σημαντικά έργα στην ελληνική περιφέρεια (δίκτυα ύδρευσης, αποχέτευσης, επεξεργασίας αποβλήτων, οδικό δίκτυο).</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60</TotalTime>
  <Words>5416</Words>
  <Application>Microsoft Office PowerPoint</Application>
  <PresentationFormat>Προβολή στην οθόνη (4:3)</PresentationFormat>
  <Paragraphs>303</Paragraphs>
  <Slides>41</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41</vt:i4>
      </vt:variant>
    </vt:vector>
  </HeadingPairs>
  <TitlesOfParts>
    <vt:vector size="42" baseType="lpstr">
      <vt:lpstr>Θέμα του Office</vt:lpstr>
      <vt:lpstr>Αξιολόγηση των ενισχύσεων στον τομέα των υποδομών 1989-2006</vt:lpstr>
      <vt:lpstr>Διαφάνεια 2</vt:lpstr>
      <vt:lpstr>Διαφάνεια 3</vt:lpstr>
      <vt:lpstr>Διαφάνεια 4</vt:lpstr>
      <vt:lpstr>Διαφάνεια 5</vt:lpstr>
      <vt:lpstr>Διαφάνεια 6</vt:lpstr>
      <vt:lpstr>Συνολικές απορροφήσεις στις υποδομές</vt:lpstr>
      <vt:lpstr>Α ΚΠΣ-ΜΟΠ </vt:lpstr>
      <vt:lpstr>Διαφάνεια 9</vt:lpstr>
      <vt:lpstr>Διαφάνεια 10</vt:lpstr>
      <vt:lpstr>Α ΚΠΣ- Υποδομές: δέκα επιμέρους τομεακά προγράμματα τα οποία μαζί με τα μερίδια των ΠΕΠ, στο σύνολό τους σχεδιάστηκαν να απορροφήσουν 3,1 δις ECU κοινοτικούς πόρους (ενώ η συνολική δαπάνη έφτασε τα 5,6 δις ECU) </vt:lpstr>
      <vt:lpstr>Διαφάνεια 12</vt:lpstr>
      <vt:lpstr>Διαφάνεια 13</vt:lpstr>
      <vt:lpstr>Διαφάνεια 14</vt:lpstr>
      <vt:lpstr>Β ΚΠΣ: ο τομέας των υποδομών χρηματοδοτήθηκε με τα τριπλάσια κοινοτικά κονδύλια, σε σχέση με το Α ΚΠΣ, με το συνολικό ποσό των 17,6 δις ευρώ. </vt:lpstr>
      <vt:lpstr>Διαφάνεια 16</vt:lpstr>
      <vt:lpstr>Διαφάνεια 17</vt:lpstr>
      <vt:lpstr>Διαφάνεια 18</vt:lpstr>
      <vt:lpstr>Διαφάνεια 19</vt:lpstr>
      <vt:lpstr>Διαφάνεια 20</vt:lpstr>
      <vt:lpstr>ΕΠΠΕΡ</vt:lpstr>
      <vt:lpstr>Υγεία-Πρόνοια</vt:lpstr>
      <vt:lpstr>Γ ΚΠΣ: Στην Τρίτη προγραμματική περίοδο 2000-2006 οι υποδομές επιχορηγούνται με περίπου 9 δις ευρώ. </vt:lpstr>
      <vt:lpstr>Διαφάνεια 24</vt:lpstr>
      <vt:lpstr>Διαφάνεια 25</vt:lpstr>
      <vt:lpstr>ΕΠ ΣΑΑΣ</vt:lpstr>
      <vt:lpstr>ΕΠΠΕΡ</vt:lpstr>
      <vt:lpstr>Γενικά συμπεράσματα</vt:lpstr>
      <vt:lpstr>Διαφάνεια 29</vt:lpstr>
      <vt:lpstr>Διαφάνεια 30</vt:lpstr>
      <vt:lpstr>Υγεία-Πρόνοια</vt:lpstr>
      <vt:lpstr>Μεταφορές</vt:lpstr>
      <vt:lpstr>Διαφάνεια 33</vt:lpstr>
      <vt:lpstr>Επιπτώσεις στην Απασχόληση</vt:lpstr>
      <vt:lpstr>Γενικά προβλήματα</vt:lpstr>
      <vt:lpstr>Διαφάνεια 36</vt:lpstr>
      <vt:lpstr>Διαφάνεια 37</vt:lpstr>
      <vt:lpstr>Διαφάνεια 38</vt:lpstr>
      <vt:lpstr>Διαφάνεια 39</vt:lpstr>
      <vt:lpstr>Βιβλιογραφία </vt:lpstr>
      <vt:lpstr>Διαφάνεια 41</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Αξιολόγηση των ενισχύσεων στον τομέα των υποδομών 1989-2006</dc:title>
  <dc:creator>Admin</dc:creator>
  <cp:lastModifiedBy>Admin</cp:lastModifiedBy>
  <cp:revision>7</cp:revision>
  <dcterms:created xsi:type="dcterms:W3CDTF">2015-04-21T08:40:18Z</dcterms:created>
  <dcterms:modified xsi:type="dcterms:W3CDTF">2015-04-21T09:40:30Z</dcterms:modified>
</cp:coreProperties>
</file>