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38"/>
  </p:notes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306" r:id="rId24"/>
    <p:sldId id="287" r:id="rId25"/>
    <p:sldId id="288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2" r:id="rId37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4"/>
    <p:restoredTop sz="72669"/>
  </p:normalViewPr>
  <p:slideViewPr>
    <p:cSldViewPr>
      <p:cViewPr varScale="1">
        <p:scale>
          <a:sx n="47" d="100"/>
          <a:sy n="47" d="100"/>
        </p:scale>
        <p:origin x="2310" y="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D6D86BE-CE19-8343-A654-55A82C835C3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E06CAE94-D115-4646-A250-F719E9D691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25B741E-4214-784A-8FA1-C02F46D0B32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4BA527B-16E0-254B-80A1-5825D92F104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0FC58E6-73D0-6149-BC6D-C687E83891A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22B0F13-31E9-7945-B0AD-A67FE2D6C7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22951ED-9476-BA40-9C16-147ED8D79E88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364CC7-118F-874D-A1DC-5C38D210ED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3D60CA-E390-D348-9EA7-4DF4A53F51E2}" type="slidenum">
              <a:rPr lang="el-GR" altLang="en-US"/>
              <a:pPr/>
              <a:t>1</a:t>
            </a:fld>
            <a:endParaRPr lang="el-GR" altLang="en-US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24589DCA-16BF-8E4B-8373-2A1064D0E4C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33058C67-5A10-F24F-A5ED-B08F846DCD3C}"/>
              </a:ext>
            </a:extLst>
          </p:cNvPr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39C5751-3474-D145-BBCE-37426A4AA0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96C504-E983-674C-B0FF-43266EBA5E72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29B7F334-C0D0-EA46-8E84-3C1098201D2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436973D8-9B7A-5E4C-B737-34D00E7975E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F071AAD8-6BCC-634F-A75F-0BBE44DFD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8497AE53-F298-3B42-8F55-E4EB49099D96}" type="slidenum">
              <a:rPr lang="el-GR" altLang="en-US" sz="1200">
                <a:cs typeface="Arial" panose="020B0604020202020204" pitchFamily="34" charset="0"/>
              </a:rPr>
              <a:pPr algn="r">
                <a:lnSpc>
                  <a:spcPct val="100000"/>
                </a:lnSpc>
              </a:pPr>
              <a:t>10</a:t>
            </a:fld>
            <a:endParaRPr lang="el-G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22DBB833-EF52-6446-82E6-78442E463D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272B86-B157-C246-8B5C-3A4F2A9B5BDC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9A0CBA5B-31AE-164D-A102-8349DDA00C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5EBF1D7A-75C3-114A-AEBE-2ADB39F9BC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E1018748-A5AB-FB49-98B2-F80F5905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CF5854DE-E6F1-A04B-853D-00794E3A6B38}" type="slidenum">
              <a:rPr lang="el-GR" altLang="en-US" sz="1200">
                <a:cs typeface="Arial" panose="020B0604020202020204" pitchFamily="34" charset="0"/>
              </a:rPr>
              <a:pPr algn="r">
                <a:lnSpc>
                  <a:spcPct val="100000"/>
                </a:lnSpc>
              </a:pPr>
              <a:t>11</a:t>
            </a:fld>
            <a:endParaRPr lang="el-G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9C580307-5220-954C-8F46-DD164A6607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9FCBFC-8CA8-2048-9699-4C9A0F5AA0B9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81A2B8E1-EB60-0C43-B949-F2E4FAED77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CE8A10D1-E7EA-B141-83EB-AA27FDCC45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767EF515-24D7-194B-91DF-4D055373C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CF5A718C-CD53-AA43-8CD5-E5D9EFD6C14F}" type="slidenum">
              <a:rPr lang="el-GR" altLang="en-US" sz="1200">
                <a:cs typeface="Arial" panose="020B0604020202020204" pitchFamily="34" charset="0"/>
              </a:rPr>
              <a:pPr algn="r">
                <a:lnSpc>
                  <a:spcPct val="100000"/>
                </a:lnSpc>
              </a:pPr>
              <a:t>12</a:t>
            </a:fld>
            <a:endParaRPr lang="el-G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947F347E-D026-DE47-A0E5-A61B08F4EA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76F452-0F7B-C44C-8CDD-71E4A3CBBB7B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73729" name="Text Box 1">
            <a:extLst>
              <a:ext uri="{FF2B5EF4-FFF2-40B4-BE49-F238E27FC236}">
                <a16:creationId xmlns:a16="http://schemas.microsoft.com/office/drawing/2014/main" id="{98B4AC7D-D4D7-6045-9AE4-72E7AFDC6A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D7A9722F-ED86-0B40-AFC3-82DAFFF1DB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53BD4588-3E02-C844-82CD-CCCA008A8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798F67D3-05E0-9044-8FEE-790EADBC694D}" type="slidenum">
              <a:rPr lang="el-GR" altLang="en-US" sz="1200">
                <a:cs typeface="Arial" panose="020B0604020202020204" pitchFamily="34" charset="0"/>
              </a:rPr>
              <a:pPr algn="r">
                <a:lnSpc>
                  <a:spcPct val="100000"/>
                </a:lnSpc>
              </a:pPr>
              <a:t>13</a:t>
            </a:fld>
            <a:endParaRPr lang="el-G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50DAC3D2-CEAD-BF46-8007-4D1F8592AB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C506FC-6BE0-9841-846D-2FD0C9028B9B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75777" name="Text Box 1">
            <a:extLst>
              <a:ext uri="{FF2B5EF4-FFF2-40B4-BE49-F238E27FC236}">
                <a16:creationId xmlns:a16="http://schemas.microsoft.com/office/drawing/2014/main" id="{07961D61-A69B-D840-845E-E6ED4B13ADA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08A3FEB2-6D7F-4F46-8EAC-CCAC8D5F16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E37B9292-8AF3-FE42-B9AC-17016F56D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417C41CF-D0F0-C845-BF83-4D2317E1ACF3}" type="slidenum">
              <a:rPr lang="el-GR" altLang="en-US" sz="1200">
                <a:cs typeface="Arial" panose="020B0604020202020204" pitchFamily="34" charset="0"/>
              </a:rPr>
              <a:pPr algn="r">
                <a:lnSpc>
                  <a:spcPct val="100000"/>
                </a:lnSpc>
              </a:pPr>
              <a:t>14</a:t>
            </a:fld>
            <a:endParaRPr lang="el-G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A8B1113-B5D9-B542-B72C-17A4F986D9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64521F-2E27-F94C-A81C-BDFFC8B03607}" type="slidenum">
              <a:rPr lang="el-GR" altLang="en-US"/>
              <a:pPr/>
              <a:t>15</a:t>
            </a:fld>
            <a:endParaRPr lang="el-GR" altLang="en-US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35B0C6C1-BA1F-B149-A5CC-5393AFDC9C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ED3E4521-D27B-7443-8CF3-3D1161F797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161DE44F-0F39-D64D-873C-AF56B625B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546C53CD-C053-554E-898C-6BCCA154C372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15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2837A973-BCE1-094E-801B-D9C980F5E2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7D404B-AEA4-684E-9FC3-BBB1BE54F087}" type="slidenum">
              <a:rPr lang="el-GR" altLang="en-US"/>
              <a:pPr/>
              <a:t>16</a:t>
            </a:fld>
            <a:endParaRPr lang="el-GR" altLang="en-US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488CB8BA-1CBF-B740-A7A5-110882F405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E5348D0D-D1F6-1448-87AB-C7F6DAB541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5DF9D21E-36DD-9749-B8A5-33F09949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4B3F18BD-2575-6E4F-92DB-855CFA7A79C7}" type="slidenum">
              <a:rPr lang="el-GR" altLang="en-US" sz="1200">
                <a:cs typeface="Arial" panose="020B0604020202020204" pitchFamily="34" charset="0"/>
              </a:rPr>
              <a:pPr algn="r">
                <a:lnSpc>
                  <a:spcPct val="100000"/>
                </a:lnSpc>
              </a:pPr>
              <a:t>16</a:t>
            </a:fld>
            <a:endParaRPr lang="el-G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49F73706-EB83-D149-B13F-F7AB375AB7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6CD03E-C44C-5D44-84C6-F4730C038FD9}" type="slidenum">
              <a:rPr lang="el-GR" altLang="en-US"/>
              <a:pPr/>
              <a:t>17</a:t>
            </a:fld>
            <a:endParaRPr lang="el-GR" altLang="en-US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70963429-3307-2642-8508-5E0B46C86B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1A88B2B4-FEE9-B542-80E2-8E882D71B6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B35BE716-68C5-984D-A267-7EDB8CED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7EDB0F97-B814-5D43-A123-EF0308DE9172}" type="slidenum">
              <a:rPr lang="el-GR" altLang="en-US" sz="1200">
                <a:cs typeface="Arial" panose="020B0604020202020204" pitchFamily="34" charset="0"/>
              </a:rPr>
              <a:pPr algn="r">
                <a:lnSpc>
                  <a:spcPct val="100000"/>
                </a:lnSpc>
              </a:pPr>
              <a:t>17</a:t>
            </a:fld>
            <a:endParaRPr lang="el-G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437F5C96-9379-ED4B-9743-E6AAABDEAF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A89390-93A6-6B48-9DBF-7C8FF3B7AF84}" type="slidenum">
              <a:rPr lang="el-GR" altLang="en-US"/>
              <a:pPr/>
              <a:t>18</a:t>
            </a:fld>
            <a:endParaRPr lang="el-GR" altLang="en-US"/>
          </a:p>
        </p:txBody>
      </p:sp>
      <p:sp>
        <p:nvSpPr>
          <p:cNvPr id="79873" name="Text Box 1">
            <a:extLst>
              <a:ext uri="{FF2B5EF4-FFF2-40B4-BE49-F238E27FC236}">
                <a16:creationId xmlns:a16="http://schemas.microsoft.com/office/drawing/2014/main" id="{8B056F7F-4D64-494B-AC3B-BC2E1DFDC4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41596671-933A-4F46-8A87-0AC85AABD9A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04D32F6B-07D3-B144-94B5-F78A60F7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53532B7B-17B2-F94D-A279-4341565845A8}" type="slidenum">
              <a:rPr lang="el-GR" altLang="en-US" sz="1200">
                <a:cs typeface="Arial" panose="020B0604020202020204" pitchFamily="34" charset="0"/>
              </a:rPr>
              <a:pPr algn="r">
                <a:lnSpc>
                  <a:spcPct val="100000"/>
                </a:lnSpc>
              </a:pPr>
              <a:t>18</a:t>
            </a:fld>
            <a:endParaRPr lang="el-G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FA875185-2A2A-7345-BAB1-69F23B0DF8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E78ED9-A6CD-4345-BEDA-DB1557B33575}" type="slidenum">
              <a:rPr lang="el-GR" altLang="en-US"/>
              <a:pPr/>
              <a:t>19</a:t>
            </a:fld>
            <a:endParaRPr lang="el-GR" altLang="en-US"/>
          </a:p>
        </p:txBody>
      </p:sp>
      <p:sp>
        <p:nvSpPr>
          <p:cNvPr id="80897" name="Text Box 1">
            <a:extLst>
              <a:ext uri="{FF2B5EF4-FFF2-40B4-BE49-F238E27FC236}">
                <a16:creationId xmlns:a16="http://schemas.microsoft.com/office/drawing/2014/main" id="{E4D8C44D-6D7C-7045-BD74-AD04661F4E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ED5254C4-20EC-D54B-800A-B10CA44163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30463A29-506E-0740-B423-F67B57955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CBF787FF-7805-7D45-A4A9-0B116AB29BC2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19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4D9B81F5-A8DA-3C4C-AC19-046E6253B5A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043394-B993-8443-AEA7-C3745A12B991}" type="slidenum">
              <a:rPr lang="el-GR" altLang="en-US"/>
              <a:pPr/>
              <a:t>2</a:t>
            </a:fld>
            <a:endParaRPr lang="el-GR" altLang="en-US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9B589BD-E754-344D-A495-9E3E6E425D5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D98B46F-6323-844F-8A92-F2E67E6EF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2F1F8926-FB76-2644-8C9A-C5F801F5B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0E1FC7BD-7D2F-EA4D-95FC-B7205270201F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7D866FA-CDF5-794C-B534-476C822C00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A02204-2729-D046-A2B8-059B8731D91F}" type="slidenum">
              <a:rPr lang="el-GR" altLang="en-US"/>
              <a:pPr/>
              <a:t>20</a:t>
            </a:fld>
            <a:endParaRPr lang="el-GR" altLang="en-US"/>
          </a:p>
        </p:txBody>
      </p:sp>
      <p:sp>
        <p:nvSpPr>
          <p:cNvPr id="81921" name="Text Box 1">
            <a:extLst>
              <a:ext uri="{FF2B5EF4-FFF2-40B4-BE49-F238E27FC236}">
                <a16:creationId xmlns:a16="http://schemas.microsoft.com/office/drawing/2014/main" id="{1DC42E6E-15E5-F845-ACD0-336AD4FD39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Text Box 2">
            <a:extLst>
              <a:ext uri="{FF2B5EF4-FFF2-40B4-BE49-F238E27FC236}">
                <a16:creationId xmlns:a16="http://schemas.microsoft.com/office/drawing/2014/main" id="{88436E8F-8CA8-B14B-8936-4E4FB77473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915E9781-D5E4-724B-B651-9F8A1D80D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9C492ACB-252F-474C-88AE-6562503015BF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20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22107181-346F-5243-AE1B-F8DCCAC7C2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647DE1-E6E0-0A4A-8CC1-0C32F8C92C43}" type="slidenum">
              <a:rPr lang="el-GR" altLang="en-US"/>
              <a:pPr/>
              <a:t>21</a:t>
            </a:fld>
            <a:endParaRPr lang="el-GR" altLang="en-US"/>
          </a:p>
        </p:txBody>
      </p:sp>
      <p:sp>
        <p:nvSpPr>
          <p:cNvPr id="83969" name="Text Box 1">
            <a:extLst>
              <a:ext uri="{FF2B5EF4-FFF2-40B4-BE49-F238E27FC236}">
                <a16:creationId xmlns:a16="http://schemas.microsoft.com/office/drawing/2014/main" id="{AF56D3DB-581C-0743-90C1-3AACB5B56D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Text Box 2">
            <a:extLst>
              <a:ext uri="{FF2B5EF4-FFF2-40B4-BE49-F238E27FC236}">
                <a16:creationId xmlns:a16="http://schemas.microsoft.com/office/drawing/2014/main" id="{789B67AB-11F0-ED44-A81B-31D8AD6B3A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DD6666A0-84DA-464A-96DF-C0CF0240F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3D185190-59D3-3A43-BA52-6922FF664470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21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1FF6F9C6-3FDA-314E-B9D7-46E8E7C221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AAF811-599E-5D40-A43E-DB937C128C31}" type="slidenum">
              <a:rPr lang="el-GR" altLang="en-US"/>
              <a:pPr/>
              <a:t>22</a:t>
            </a:fld>
            <a:endParaRPr lang="el-GR" altLang="en-US"/>
          </a:p>
        </p:txBody>
      </p:sp>
      <p:sp>
        <p:nvSpPr>
          <p:cNvPr id="84993" name="Text Box 1">
            <a:extLst>
              <a:ext uri="{FF2B5EF4-FFF2-40B4-BE49-F238E27FC236}">
                <a16:creationId xmlns:a16="http://schemas.microsoft.com/office/drawing/2014/main" id="{FA35607E-1D5A-354C-A4CB-88CAC528E2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5E9C749B-5EE7-574A-B430-1D82C8AB03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FCB101DA-9AAE-D945-A757-E260CA9B4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1237E721-1738-4A47-8140-5C75FEF7BC6E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22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5876367F-E047-A74B-B11D-DFBFFEB751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03A6A1-19CD-CC40-9420-0089728B9537}" type="slidenum">
              <a:rPr lang="el-GR" altLang="en-US"/>
              <a:pPr/>
              <a:t>23</a:t>
            </a:fld>
            <a:endParaRPr lang="el-GR" altLang="en-US"/>
          </a:p>
        </p:txBody>
      </p:sp>
      <p:sp>
        <p:nvSpPr>
          <p:cNvPr id="110594" name="Text Box 2">
            <a:extLst>
              <a:ext uri="{FF2B5EF4-FFF2-40B4-BE49-F238E27FC236}">
                <a16:creationId xmlns:a16="http://schemas.microsoft.com/office/drawing/2014/main" id="{FA14B814-B017-504C-AA3F-A023525072B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EF6FE898-9298-6140-A65F-D85056877C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1440" tIns="91440" r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D6BCB402-CF19-C543-BB71-5922066EC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CC4279A0-F8A9-D54A-8F0A-DDCCF384EA48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23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EB0719CE-3D53-CB40-A3F7-1DAAFE2545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84E697-9931-A146-8BE2-71408F21141B}" type="slidenum">
              <a:rPr lang="el-GR" altLang="en-US"/>
              <a:pPr/>
              <a:t>24</a:t>
            </a:fld>
            <a:endParaRPr lang="el-GR" altLang="en-US"/>
          </a:p>
        </p:txBody>
      </p:sp>
      <p:sp>
        <p:nvSpPr>
          <p:cNvPr id="87041" name="Text Box 1">
            <a:extLst>
              <a:ext uri="{FF2B5EF4-FFF2-40B4-BE49-F238E27FC236}">
                <a16:creationId xmlns:a16="http://schemas.microsoft.com/office/drawing/2014/main" id="{B73B0DB7-AF8C-4743-A4A2-76B082C6873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67FB9F70-CB79-F84B-AA38-F805DEE478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CA058F9F-D3EC-8146-98C1-5876C9BC1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FAB0D01D-6530-0D4A-B720-1D4EF7E5DCEF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24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4E9975-0649-B647-898C-3925457245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B0358-342F-9D40-BC35-CBD81B339273}" type="slidenum">
              <a:rPr lang="el-GR" altLang="en-US"/>
              <a:pPr/>
              <a:t>25</a:t>
            </a:fld>
            <a:endParaRPr lang="el-GR" altLang="en-US"/>
          </a:p>
        </p:txBody>
      </p:sp>
      <p:sp>
        <p:nvSpPr>
          <p:cNvPr id="88065" name="Text Box 1">
            <a:extLst>
              <a:ext uri="{FF2B5EF4-FFF2-40B4-BE49-F238E27FC236}">
                <a16:creationId xmlns:a16="http://schemas.microsoft.com/office/drawing/2014/main" id="{748F74BE-662D-3A47-8115-C57AA67633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30AE7B70-5B87-F54E-B663-E53082F9B2C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DD25A068-885D-A843-BDC1-1E38DA1D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2AFF6F9D-95BC-DC4C-BD0E-9A8E6253EDEE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25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F3FAF33-ADD2-CE47-85ED-467026A791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09D0FB-1E58-6645-ABC8-28A7D3521CA6}" type="slidenum">
              <a:rPr lang="el-GR" altLang="en-US"/>
              <a:pPr/>
              <a:t>26</a:t>
            </a:fld>
            <a:endParaRPr lang="el-GR" altLang="en-US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560F69C0-87F8-AE48-B4C8-5485F58F78C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27A014ED-387C-3B4A-AAFE-B7C5A5D2D8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D7D540D8-5AC4-C746-94A5-736D1DE26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02524887-BDA4-FE41-B1C6-83D64FF76EF5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26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4ED1511-3FD6-F240-86C9-E23C768238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968C97-4A64-0B4A-A851-BF520E88DFDC}" type="slidenum">
              <a:rPr lang="el-GR" altLang="en-US"/>
              <a:pPr/>
              <a:t>27</a:t>
            </a:fld>
            <a:endParaRPr lang="el-GR" altLang="en-US"/>
          </a:p>
        </p:txBody>
      </p:sp>
      <p:sp>
        <p:nvSpPr>
          <p:cNvPr id="92161" name="Text Box 1">
            <a:extLst>
              <a:ext uri="{FF2B5EF4-FFF2-40B4-BE49-F238E27FC236}">
                <a16:creationId xmlns:a16="http://schemas.microsoft.com/office/drawing/2014/main" id="{9852DE99-213E-7647-8337-27B4177B862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Text Box 2">
            <a:extLst>
              <a:ext uri="{FF2B5EF4-FFF2-40B4-BE49-F238E27FC236}">
                <a16:creationId xmlns:a16="http://schemas.microsoft.com/office/drawing/2014/main" id="{9FFC81FA-C7DA-D84A-B4FB-203E55DBD5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FF626309-6ECD-A34C-8CC2-688BE4D1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A9BF0377-5896-734A-BFBA-2B90EAEDD6D6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27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B0279EE2-7AAF-844B-A26C-35B1E9A715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89DABD-9C2A-354D-B8F2-BD041487DF02}" type="slidenum">
              <a:rPr lang="el-GR" altLang="en-US"/>
              <a:pPr/>
              <a:t>28</a:t>
            </a:fld>
            <a:endParaRPr lang="el-GR" altLang="en-US"/>
          </a:p>
        </p:txBody>
      </p:sp>
      <p:sp>
        <p:nvSpPr>
          <p:cNvPr id="93185" name="Text Box 1">
            <a:extLst>
              <a:ext uri="{FF2B5EF4-FFF2-40B4-BE49-F238E27FC236}">
                <a16:creationId xmlns:a16="http://schemas.microsoft.com/office/drawing/2014/main" id="{3E975044-3C0C-2E43-A937-E3946B528C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AAFD675E-48C5-D445-8E8A-4AFA954E65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B6C73B74-A3F8-E242-848A-0ED08F1DB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19362092-B713-D946-94C6-1C5287B14208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28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C571178-B5BF-544A-B0F4-435E7584C7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BCBCAB-E80F-8741-9F01-C352D36BB6B9}" type="slidenum">
              <a:rPr lang="el-GR" altLang="en-US"/>
              <a:pPr/>
              <a:t>29</a:t>
            </a:fld>
            <a:endParaRPr lang="el-GR" altLang="en-US"/>
          </a:p>
        </p:txBody>
      </p:sp>
      <p:sp>
        <p:nvSpPr>
          <p:cNvPr id="94209" name="Text Box 1">
            <a:extLst>
              <a:ext uri="{FF2B5EF4-FFF2-40B4-BE49-F238E27FC236}">
                <a16:creationId xmlns:a16="http://schemas.microsoft.com/office/drawing/2014/main" id="{356B92EA-4165-7044-B44E-4C0BF2DC82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Text Box 2">
            <a:extLst>
              <a:ext uri="{FF2B5EF4-FFF2-40B4-BE49-F238E27FC236}">
                <a16:creationId xmlns:a16="http://schemas.microsoft.com/office/drawing/2014/main" id="{26E8727C-BC46-D24C-915C-F7101BDAD6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53838C92-8D33-FF43-95D5-27C49526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111BFA48-1002-E34B-88BC-DC8FAD269C33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29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0C31738-54CE-FE4A-A711-2FA5EA84ED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81AAD-68F9-6E47-BE17-F9E311BB07E7}" type="slidenum">
              <a:rPr lang="el-GR" altLang="en-US"/>
              <a:pPr/>
              <a:t>3</a:t>
            </a:fld>
            <a:endParaRPr lang="el-GR" altLang="en-US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E4E768DF-7C37-AD41-AC44-E6A66E1380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C1481650-3CC0-0A4B-A260-E2C69FCE89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 dirty="0"/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57ADD5FD-344E-4148-99FA-C2EFF5514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ACEAC72F-CBA4-7F40-AA1C-20243CBC430B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B1C19763-27A0-8E42-A7DA-265BD78722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AEB81-3784-0249-AEDC-4BAD33115696}" type="slidenum">
              <a:rPr lang="el-GR" altLang="en-US"/>
              <a:pPr/>
              <a:t>30</a:t>
            </a:fld>
            <a:endParaRPr lang="el-GR" altLang="en-US"/>
          </a:p>
        </p:txBody>
      </p:sp>
      <p:sp>
        <p:nvSpPr>
          <p:cNvPr id="95233" name="Text Box 1">
            <a:extLst>
              <a:ext uri="{FF2B5EF4-FFF2-40B4-BE49-F238E27FC236}">
                <a16:creationId xmlns:a16="http://schemas.microsoft.com/office/drawing/2014/main" id="{7002965E-1B09-BC4C-9EE0-8073B536D6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Text Box 2">
            <a:extLst>
              <a:ext uri="{FF2B5EF4-FFF2-40B4-BE49-F238E27FC236}">
                <a16:creationId xmlns:a16="http://schemas.microsoft.com/office/drawing/2014/main" id="{2862207B-C512-D840-B4CE-A195047FC2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67B9169B-709F-094B-A7B0-3D1704B9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7F166592-E3C9-CF4A-95CB-A42F822EBBD2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30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BCD7B8CC-6CAA-1448-8942-041D697B2D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A74F60-946C-9C4D-911A-1108B63CBC92}" type="slidenum">
              <a:rPr lang="el-GR" altLang="en-US"/>
              <a:pPr/>
              <a:t>31</a:t>
            </a:fld>
            <a:endParaRPr lang="el-GR" altLang="en-US"/>
          </a:p>
        </p:txBody>
      </p:sp>
      <p:sp>
        <p:nvSpPr>
          <p:cNvPr id="96257" name="Text Box 1">
            <a:extLst>
              <a:ext uri="{FF2B5EF4-FFF2-40B4-BE49-F238E27FC236}">
                <a16:creationId xmlns:a16="http://schemas.microsoft.com/office/drawing/2014/main" id="{5CEE0C95-C0A6-364F-A4FE-C154C674826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Text Box 2">
            <a:extLst>
              <a:ext uri="{FF2B5EF4-FFF2-40B4-BE49-F238E27FC236}">
                <a16:creationId xmlns:a16="http://schemas.microsoft.com/office/drawing/2014/main" id="{0E78027C-DA05-234B-937B-F8968651BB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B2BFE6E1-2336-5642-9627-C861BB4D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74192E78-8858-3249-888C-051EE5267094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31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09F1EED-BEEE-0C45-83E5-40224D0460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B2ED7-0D34-954B-BBAF-11E492B441D8}" type="slidenum">
              <a:rPr lang="el-GR" altLang="en-US"/>
              <a:pPr/>
              <a:t>32</a:t>
            </a:fld>
            <a:endParaRPr lang="el-GR" altLang="en-US"/>
          </a:p>
        </p:txBody>
      </p:sp>
      <p:sp>
        <p:nvSpPr>
          <p:cNvPr id="97281" name="Text Box 1">
            <a:extLst>
              <a:ext uri="{FF2B5EF4-FFF2-40B4-BE49-F238E27FC236}">
                <a16:creationId xmlns:a16="http://schemas.microsoft.com/office/drawing/2014/main" id="{2B12F619-1438-9749-A113-6D467C38613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Text Box 2">
            <a:extLst>
              <a:ext uri="{FF2B5EF4-FFF2-40B4-BE49-F238E27FC236}">
                <a16:creationId xmlns:a16="http://schemas.microsoft.com/office/drawing/2014/main" id="{9065833A-2C65-0049-A049-11067A4483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D931ABA0-70E4-7A46-98D1-89FFA14F1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FAD9B94B-1D10-4C42-9F1E-63D2D0B330B4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32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D34DAA0-F777-8242-BD3B-2E3956E933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2D8B81-9706-2B46-A8AC-D39CE4C141F7}" type="slidenum">
              <a:rPr lang="el-GR" altLang="en-US"/>
              <a:pPr/>
              <a:t>33</a:t>
            </a:fld>
            <a:endParaRPr lang="el-GR" altLang="en-US"/>
          </a:p>
        </p:txBody>
      </p:sp>
      <p:sp>
        <p:nvSpPr>
          <p:cNvPr id="98305" name="Text Box 1">
            <a:extLst>
              <a:ext uri="{FF2B5EF4-FFF2-40B4-BE49-F238E27FC236}">
                <a16:creationId xmlns:a16="http://schemas.microsoft.com/office/drawing/2014/main" id="{D1A48EBC-E4D0-0D40-B67A-A9A1BF6921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Text Box 2">
            <a:extLst>
              <a:ext uri="{FF2B5EF4-FFF2-40B4-BE49-F238E27FC236}">
                <a16:creationId xmlns:a16="http://schemas.microsoft.com/office/drawing/2014/main" id="{0BA96934-1F73-FE45-BC19-8CC0E8C367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E41C66F9-9D5D-ED44-B0EB-E9127A4A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E71AB326-5326-F649-89B7-8DBA78634369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33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173711D-AC3C-3844-8829-9506CE16BA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6E47F1-7300-F947-8222-E7E2A63B760E}" type="slidenum">
              <a:rPr lang="el-GR" altLang="en-US"/>
              <a:pPr/>
              <a:t>34</a:t>
            </a:fld>
            <a:endParaRPr lang="el-GR" altLang="en-US"/>
          </a:p>
        </p:txBody>
      </p:sp>
      <p:sp>
        <p:nvSpPr>
          <p:cNvPr id="99329" name="Text Box 1">
            <a:extLst>
              <a:ext uri="{FF2B5EF4-FFF2-40B4-BE49-F238E27FC236}">
                <a16:creationId xmlns:a16="http://schemas.microsoft.com/office/drawing/2014/main" id="{8E6DC974-0AF6-6341-BC7C-0B6931A0F9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Text Box 2">
            <a:extLst>
              <a:ext uri="{FF2B5EF4-FFF2-40B4-BE49-F238E27FC236}">
                <a16:creationId xmlns:a16="http://schemas.microsoft.com/office/drawing/2014/main" id="{37ED6FBC-D42F-6749-A1F7-639253A20F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34D18EB6-C372-704F-8F52-1AE6BCC4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908382BD-4C1E-F248-AE2E-51B7F4CBF5CF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34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2F93EFD9-D64B-3443-804F-C0ED446AE6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664B9A-8DEC-D447-A77E-1012D7D3B70E}" type="slidenum">
              <a:rPr lang="el-GR" altLang="en-US"/>
              <a:pPr/>
              <a:t>35</a:t>
            </a:fld>
            <a:endParaRPr lang="el-GR" altLang="en-US"/>
          </a:p>
        </p:txBody>
      </p:sp>
      <p:sp>
        <p:nvSpPr>
          <p:cNvPr id="100353" name="Text Box 1">
            <a:extLst>
              <a:ext uri="{FF2B5EF4-FFF2-40B4-BE49-F238E27FC236}">
                <a16:creationId xmlns:a16="http://schemas.microsoft.com/office/drawing/2014/main" id="{C55D7924-A469-2344-83CB-ED0CEDF1FDF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Text Box 2">
            <a:extLst>
              <a:ext uri="{FF2B5EF4-FFF2-40B4-BE49-F238E27FC236}">
                <a16:creationId xmlns:a16="http://schemas.microsoft.com/office/drawing/2014/main" id="{140E3B0F-16D3-7C47-8E0D-2A61ED5856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2BEC601C-6B2F-7040-8604-C121D3C29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F5AC01DD-12E2-0841-8F65-1A1C74B204AD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35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F09C1027-F74A-4747-88EE-98064913AB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7EB587-25E8-3D42-B886-4C22A1F7BBF5}" type="slidenum">
              <a:rPr lang="el-GR" altLang="en-US"/>
              <a:pPr/>
              <a:t>36</a:t>
            </a:fld>
            <a:endParaRPr lang="el-GR" altLang="en-US"/>
          </a:p>
        </p:txBody>
      </p:sp>
      <p:sp>
        <p:nvSpPr>
          <p:cNvPr id="102401" name="Text Box 1">
            <a:extLst>
              <a:ext uri="{FF2B5EF4-FFF2-40B4-BE49-F238E27FC236}">
                <a16:creationId xmlns:a16="http://schemas.microsoft.com/office/drawing/2014/main" id="{3FCB6E57-8042-7245-B492-44325169BB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Text Box 2">
            <a:extLst>
              <a:ext uri="{FF2B5EF4-FFF2-40B4-BE49-F238E27FC236}">
                <a16:creationId xmlns:a16="http://schemas.microsoft.com/office/drawing/2014/main" id="{76ADEC31-AEC1-2143-A2E9-2CB41D5DEA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4D722E97-D8DB-0440-A57F-6BF025524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7B267C6F-0B04-BC40-8941-7A03F912264A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36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2716EB7D-6BB1-314F-97C2-3B1F661056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16142A-6B91-124F-8A41-11B56BA5097F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EC6472D6-CF57-AA44-B5F7-FED6DBD8E6D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9961E72B-52B0-8B44-B134-632CC5BE6E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C6698EDC-57E6-CB41-905A-F092B9FF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44509C81-870F-DC4A-9482-43B3323EE13B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4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72447A0B-4307-8040-AD13-8055BA4919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82151E-BF05-6F49-ADD8-A7109104F6E9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63489" name="Text Box 1">
            <a:extLst>
              <a:ext uri="{FF2B5EF4-FFF2-40B4-BE49-F238E27FC236}">
                <a16:creationId xmlns:a16="http://schemas.microsoft.com/office/drawing/2014/main" id="{2E1EA51D-6933-6A4D-A49C-ACB7A04C409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EED0F90B-F732-5D4C-8BC6-5C7F11009F4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BE68343C-D514-4845-9C9B-AA3774C8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40F263D5-E2A8-3843-98C7-F72B40EE77E3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5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189A034-2A2A-CC4A-9FB4-80850C705E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42E83C-7C4A-5D4B-9B0A-0088F00F2518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66B9F7CB-5EE7-AF45-8454-D4A09B098D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B1DE0A8D-71F9-2145-BB21-5982DB31A0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169863" indent="-169863"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0B4D12B4-59D6-2846-BFE0-28964CB4A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398C5EA4-83A0-1D48-87EF-4056A8DE0416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6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1DF1893-59D2-5245-85AD-D230BA114F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FEE3C0-431B-C84B-B398-87D5A7D2A29E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A64226C1-7983-7B43-8AB6-284DFDE8278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CA4D3860-EC72-7841-A5F7-0BF03EECC3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18DC2993-B828-B846-BD2D-5C5202A9F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944603DE-0265-5442-AA82-4843CAFBCD1F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7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9825D1FC-5346-C246-8629-3705E7C59A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1EF85-E22A-044E-BD97-22969E466A67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63FC68AA-3733-024A-B0AE-460C78A61D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33DC1E2D-FF4A-E94B-ABCE-BE58E9CBBA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8F7B0FC5-2288-EB4D-A7CF-100FBBC6E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8CB0BA60-978B-B94A-A79C-529D1F680E4E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8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BC3FF41E-1978-C14B-BF9C-D749A3BEEF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9581D7-9840-854D-B91F-A7EB285648AA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68609" name="Text Box 1">
            <a:extLst>
              <a:ext uri="{FF2B5EF4-FFF2-40B4-BE49-F238E27FC236}">
                <a16:creationId xmlns:a16="http://schemas.microsoft.com/office/drawing/2014/main" id="{3371DF1C-FBC9-314E-8839-F10D9A779F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3DC4812B-18AF-9A47-90E1-FA4583CE39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0D16181F-B493-A749-86F4-CA965C4E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549E162E-D990-1247-A479-196427D26C6E}" type="slidenum">
              <a:rPr lang="el-GR" altLang="en-US" sz="1200">
                <a:cs typeface="Arial" panose="020B0604020202020204" pitchFamily="34" charset="0"/>
              </a:rPr>
              <a:pPr algn="r">
                <a:lnSpc>
                  <a:spcPct val="100000"/>
                </a:lnSpc>
              </a:pPr>
              <a:t>9</a:t>
            </a:fld>
            <a:endParaRPr lang="el-G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24" y="306333"/>
            <a:ext cx="7991469" cy="89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484784"/>
            <a:ext cx="7994848" cy="4752528"/>
          </a:xfrm>
        </p:spPr>
        <p:txBody>
          <a:bodyPr lIns="9000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A5EA6-45DF-0243-9F0E-5C5B97AF29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3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AB266-4695-D74B-919B-25A795CDA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1228" y="1484784"/>
            <a:ext cx="3628724" cy="37673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accent2">
                    <a:lumMod val="75000"/>
                  </a:schemeClr>
                </a:solidFill>
              </a:defRPr>
            </a:lvl1pPr>
            <a:lvl2pPr marL="238950" indent="-141750">
              <a:buFont typeface="Arial" panose="020B0604020202020204" pitchFamily="34" charset="0"/>
              <a:buChar char="•"/>
              <a:defRPr/>
            </a:lvl2pPr>
            <a:lvl3pPr marL="552150" indent="-285750">
              <a:buFont typeface=".AppleSystemUIFont"/>
              <a:buChar char="-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</a:t>
            </a:r>
          </a:p>
          <a:p>
            <a:pPr lvl="1"/>
            <a:r>
              <a:rPr lang="el-GR" dirty="0"/>
              <a:t>Δεύτερο</a:t>
            </a:r>
          </a:p>
          <a:p>
            <a:pPr lvl="2"/>
            <a:r>
              <a:rPr lang="el-GR" dirty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2BF57-3065-9E40-ABF3-62694DE32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96ED86-67CE-684B-9008-188F1245C09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72000" y="1484784"/>
            <a:ext cx="3628724" cy="37673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accent2">
                    <a:lumMod val="75000"/>
                  </a:schemeClr>
                </a:solidFill>
              </a:defRPr>
            </a:lvl1pPr>
            <a:lvl2pPr marL="238950" indent="-141750">
              <a:buFont typeface="Arial" panose="020B0604020202020204" pitchFamily="34" charset="0"/>
              <a:buChar char="•"/>
              <a:defRPr/>
            </a:lvl2pPr>
            <a:lvl3pPr marL="552150" indent="-285750">
              <a:buFont typeface=".AppleSystemUIFont"/>
              <a:buChar char="-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</a:t>
            </a:r>
          </a:p>
          <a:p>
            <a:pPr lvl="1"/>
            <a:r>
              <a:rPr lang="el-GR" dirty="0"/>
              <a:t>Δεύτερο</a:t>
            </a:r>
          </a:p>
          <a:p>
            <a:pPr lvl="2"/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4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5726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1228" y="2139428"/>
            <a:ext cx="3628724" cy="426488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1" y="2161931"/>
            <a:ext cx="3962400" cy="407195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FC97F8-5949-D248-8AF5-C670CA3859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228" y="1487933"/>
            <a:ext cx="8023225" cy="360313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E71A6-BE2D-7E47-B927-A352FBA8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2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BC65D6-C93B-524B-BEBA-4E1E92724C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693295"/>
            <a:ext cx="3439294" cy="451896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D7B79-2CA2-874D-B437-7C5A112945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2721" y="365124"/>
            <a:ext cx="4202629" cy="584713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5C076D-1BBE-9E44-8D54-9501C035D2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5AF7AA4-A665-FC41-A9B6-D590AEA8AC6B}"/>
              </a:ext>
            </a:extLst>
          </p:cNvPr>
          <p:cNvSpPr txBox="1">
            <a:spLocks/>
          </p:cNvSpPr>
          <p:nvPr userDrawn="1"/>
        </p:nvSpPr>
        <p:spPr>
          <a:xfrm>
            <a:off x="467544" y="908721"/>
            <a:ext cx="3672408" cy="543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Zapf Dingbats"/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313CB0-1BD3-E24D-B3D6-CB27425E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4"/>
            <a:ext cx="3439294" cy="5435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9148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4561-3696-0B4D-AAB6-B34399DE8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93690"/>
            <a:ext cx="8228013" cy="5989637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448898"/>
              </a:buClr>
              <a:buFont typeface=".Hiragino Kaku Gothic Interface W3"/>
              <a:buChar char="⇒"/>
              <a:defRPr sz="3200" b="1">
                <a:solidFill>
                  <a:srgbClr val="448898"/>
                </a:solidFill>
              </a:defRPr>
            </a:lvl1pPr>
            <a:lvl2pPr marL="800100" indent="-342900">
              <a:buClr>
                <a:srgbClr val="448898"/>
              </a:buClr>
              <a:buFont typeface="Zapf Dingbats"/>
              <a:buChar char="➙"/>
              <a:defRPr sz="3200"/>
            </a:lvl2pPr>
            <a:lvl3pPr marL="1257300" indent="-342900">
              <a:buFont typeface="Arial" panose="020B0604020202020204" pitchFamily="34" charset="0"/>
              <a:buChar char="•"/>
              <a:defRPr sz="2800"/>
            </a:lvl3pPr>
            <a:lvl4pPr marL="1714500" indent="-342900">
              <a:buFont typeface="System Font Regular"/>
              <a:buChar char="−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3C2D4-6B66-8D4B-A7EE-7A7016931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2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CD1B07-1333-F846-82BA-53760F9B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28" y="1905000"/>
            <a:ext cx="7994848" cy="2964160"/>
          </a:xfrm>
        </p:spPr>
        <p:txBody>
          <a:bodyPr>
            <a:normAutofit lnSpcReduction="10000"/>
          </a:bodyPr>
          <a:lstStyle>
            <a:lvl1pPr marL="342900" indent="-342900">
              <a:defRPr/>
            </a:lvl1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B29065-04E5-3445-853B-CC09F252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0BE4A-4E56-1549-9B62-FFA5A98D1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CC29B7-9EB5-BC43-80D1-1E0D16A21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175" y="5661025"/>
            <a:ext cx="8023225" cy="6953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0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24F7423-D864-A549-84FC-67C748E7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BC65D6-C93B-524B-BEBA-4E1E92724C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1920" y="2204864"/>
            <a:ext cx="4663430" cy="40074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68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8B6E-24C3-EC48-A968-71AFFDE5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1280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CD1B07-1333-F846-82BA-53760F9B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5780286"/>
            <a:ext cx="7994848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267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C653B8-A71C-8747-BBA8-328930C68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ED04C9B-6F65-824B-A39C-406B1600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500634"/>
          </a:xfrm>
        </p:spPr>
        <p:txBody>
          <a:bodyPr/>
          <a:lstStyle/>
          <a:p>
            <a:r>
              <a:rPr lang="el-GR" sz="2000" dirty="0"/>
              <a:t>Σχήμα 3.2 </a:t>
            </a:r>
            <a:r>
              <a:rPr lang="el-GR" sz="2000" dirty="0">
                <a:solidFill>
                  <a:schemeClr val="tx1"/>
                </a:solidFill>
              </a:rPr>
              <a:t>Διεθνή ποσοστά βρεφικής θνησιμότητας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9D52725-EBFB-2541-90D4-3D75362737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054" y="2996952"/>
            <a:ext cx="3137346" cy="335939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l-GR" dirty="0"/>
              <a:t>Αν και τα τελευταία 25 χρόνια το επίπεδο θνησιμότητας νεογέννητων στην Αμερική έχει μειωθεί σημαντικά, οι ΗΠΑ βρίσκονται μόλις στην 32</a:t>
            </a:r>
            <a:r>
              <a:rPr lang="el-GR" baseline="30000" dirty="0"/>
              <a:t>η</a:t>
            </a:r>
            <a:r>
              <a:rPr lang="el-GR" dirty="0"/>
              <a:t> θέση της κατάταξης των αναπτυγμένων χωρών μέχρι το 2010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183C66-664F-CF4A-BB4E-667414BE78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1125538"/>
            <a:ext cx="4276849" cy="5230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229" y="2133600"/>
            <a:ext cx="8023172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A80E5-924D-1A45-8595-63F961722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7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hdr="0" ftr="0" dt="0"/>
  <p:txStyles>
    <p:titleStyle>
      <a:lvl1pPr marL="571500" indent="-571500" algn="l" defTabSz="457200" rtl="0" eaLnBrk="1" latinLnBrk="0" hangingPunct="1">
        <a:spcBef>
          <a:spcPct val="0"/>
        </a:spcBef>
        <a:buFont typeface="Zapf Dingbats"/>
        <a:buChar char="➾"/>
        <a:defRPr sz="32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Zapf Dingbats"/>
        <a:buChar char="➝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40316EC1-0109-1E49-9DF9-63A40E8F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el-GR" altLang="en-US" sz="3400" b="1" dirty="0">
              <a:solidFill>
                <a:srgbClr val="007F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E5F12-9E29-8842-9BC6-F93AB67172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693295"/>
            <a:ext cx="3439294" cy="4518965"/>
          </a:xfrm>
        </p:spPr>
        <p:txBody>
          <a:bodyPr anchor="ctr"/>
          <a:lstStyle/>
          <a:p>
            <a:pPr algn="ctr"/>
            <a:r>
              <a:rPr lang="el-GR" altLang="en-US" sz="1600" b="1" dirty="0"/>
              <a:t>Κεφάλαιο 6</a:t>
            </a:r>
          </a:p>
          <a:p>
            <a:pPr algn="ctr"/>
            <a:r>
              <a:rPr lang="el-GR" altLang="en-US" dirty="0"/>
              <a:t>Η κοινωνική ανάπτυξη</a:t>
            </a:r>
            <a:br>
              <a:rPr lang="el-GR" altLang="en-US" dirty="0"/>
            </a:br>
            <a:r>
              <a:rPr lang="el-GR" altLang="en-US" dirty="0"/>
              <a:t>και η ανάπτυξη της προσωπικότητας</a:t>
            </a:r>
            <a:br>
              <a:rPr lang="el-GR" altLang="en-US" dirty="0"/>
            </a:br>
            <a:r>
              <a:rPr lang="el-GR" altLang="en-US" dirty="0"/>
              <a:t>στη βρεφική ηλικία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5F9C3FF-76ED-2C40-BDE6-92C1D69BAD2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5D62C-49EE-754B-B0A6-749FE3EA22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77EC1-B847-1945-9349-09820A6D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z="2700" dirty="0"/>
              <a:t>Αναπτυξιακή Ψυχολογία</a:t>
            </a:r>
            <a:br>
              <a:rPr lang="el-GR" altLang="en-US" dirty="0"/>
            </a:br>
            <a:r>
              <a:rPr lang="el-GR" altLang="en-US" sz="2200" dirty="0"/>
              <a:t>Διά Βίου Προσέγγιση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495E8C-1438-4B47-829D-8A75951C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Δύο ερμηνείες της κοινωνικής αναφοράς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1C2FE-09E7-8147-B8CC-18266B5ED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Η παρατήρηση της έκφρασης προσώπου ενός άλλου προκαλεί στον παρατηρητή το συναίσθημα που αντιπροσωπεύει αυτή η έκφραση</a:t>
            </a:r>
          </a:p>
          <a:p>
            <a:r>
              <a:rPr lang="el-GR" altLang="en-US" dirty="0"/>
              <a:t>Η παρατήρηση της έκφρασης προσώπου ενός άλλου απλώς παρέχει πληροφορίες</a:t>
            </a:r>
          </a:p>
          <a:p>
            <a:endParaRPr lang="el-GR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6E0E1D-C02B-3845-B0A8-76EC2AEF8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37556-5636-274D-9B63-038E5DBD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Ανάπτυξη της έννοιας του εαυτού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6E96D-F197-C647-8BE1-00F43642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Αφετηρία της αυτεπίγνωσης</a:t>
            </a:r>
          </a:p>
          <a:p>
            <a:pPr lvl="1"/>
            <a:r>
              <a:rPr lang="el-GR" altLang="en-US" dirty="0"/>
              <a:t>Αρχίζει να αναπτύσσεται γύρω στους 12 μήνες</a:t>
            </a:r>
          </a:p>
          <a:p>
            <a:pPr lvl="1"/>
            <a:r>
              <a:rPr lang="el-GR" altLang="en-US" dirty="0"/>
              <a:t>Επηρεάζεται από το πολιτισμικό ιστορικό του παιδιού</a:t>
            </a:r>
          </a:p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Έρευνα</a:t>
            </a:r>
          </a:p>
          <a:p>
            <a:pPr lvl="1"/>
            <a:r>
              <a:rPr lang="el-GR" altLang="en-US" dirty="0"/>
              <a:t>Κόκκινο σημάδι στη μύτη</a:t>
            </a:r>
          </a:p>
          <a:p>
            <a:pPr lvl="2"/>
            <a:r>
              <a:rPr lang="el-GR" altLang="en-US" dirty="0"/>
              <a:t>Κατά μέσο όρο η επίγνωση αρχίζει στους 17-24 μήνες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095B04-7C7C-1445-88FB-9A2E5440C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86A28-0B21-B94D-AB0E-D2DB915A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Θεωρία του νου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41C68-A95D-004F-8286-826F6C9F7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Οι γνώσεις και οι πεποιθήσεις σχετικά με τις διεργασίες του νου και με το πώς αυτός επηρεάζει τη συμπεριφορά</a:t>
            </a:r>
          </a:p>
          <a:p>
            <a:r>
              <a:rPr lang="el-GR" altLang="en-US" dirty="0"/>
              <a:t>Η άποψη του βρέφους για τις νοητικές διεργασίες τις δικές του και των άλλων</a:t>
            </a:r>
          </a:p>
          <a:p>
            <a:r>
              <a:rPr lang="en-US" altLang="en-US" dirty="0"/>
              <a:t>«</a:t>
            </a:r>
            <a:r>
              <a:rPr lang="el-GR" altLang="en-US" dirty="0"/>
              <a:t>Υποθέσεις</a:t>
            </a:r>
            <a:r>
              <a:rPr lang="en-US" altLang="en-US" dirty="0"/>
              <a:t>»</a:t>
            </a:r>
            <a:r>
              <a:rPr lang="el-GR" altLang="en-US" dirty="0"/>
              <a:t> του παιδιού για να ερμηνεύσει τον τρόπο σκέψης των άλλων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CC596-E1AE-B24F-8945-46A01817B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11FFE8-0D33-FC45-A2E9-FFEB3684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Θεωρία του νου </a:t>
            </a:r>
            <a:r>
              <a:rPr lang="el-GR" altLang="en-US" sz="2400" dirty="0">
                <a:solidFill>
                  <a:schemeClr val="tx1"/>
                </a:solidFill>
              </a:rPr>
              <a:t>(συν.)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90474-B4B9-3C48-A181-91B677B5F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Ικανότητα του παιδιού για κατανόηση των εννοιών της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πρόθεσης</a:t>
            </a:r>
            <a:r>
              <a:rPr lang="el-GR" altLang="en-US" dirty="0"/>
              <a:t> και της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αιτιότητας</a:t>
            </a:r>
          </a:p>
          <a:p>
            <a:pPr lvl="1"/>
            <a:r>
              <a:rPr lang="el-GR" altLang="en-US" dirty="0"/>
              <a:t>Βλέπει τους άλλους ανθρώπους ως συμβατούς παράγοντες</a:t>
            </a:r>
          </a:p>
          <a:p>
            <a:pPr lvl="1"/>
            <a:r>
              <a:rPr lang="el-GR" altLang="en-US" dirty="0"/>
              <a:t>Πρώτες ενδείξεις</a:t>
            </a:r>
            <a:r>
              <a:rPr lang="en-US" altLang="en-US" dirty="0"/>
              <a:t> </a:t>
            </a:r>
            <a:r>
              <a:rPr lang="el-GR" altLang="en-US" b="1" dirty="0">
                <a:solidFill>
                  <a:srgbClr val="FF0000"/>
                </a:solidFill>
              </a:rPr>
              <a:t>γνωστικής</a:t>
            </a:r>
            <a:r>
              <a:rPr lang="el-GR" altLang="en-US" dirty="0"/>
              <a:t>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ενσυναίσθησης</a:t>
            </a:r>
          </a:p>
          <a:p>
            <a:pPr lvl="1"/>
            <a:r>
              <a:rPr lang="el-GR" altLang="en-US" dirty="0"/>
              <a:t>Αρχίζει να χρησιμοποιεί την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παραπλάνηση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7024E-123F-DF4F-84D1-77AD85B83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2CE0AE-6148-7041-956A-D8BFD151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Προσκόλληση: Η δημιουργία κοινωνικών δεσμών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B0178-EC00-BA45-A4C2-CD1314A08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Προσκόλληση</a:t>
            </a:r>
          </a:p>
          <a:p>
            <a:pPr lvl="1"/>
            <a:r>
              <a:rPr lang="el-GR" altLang="en-US"/>
              <a:t>Ο (θετικός;) </a:t>
            </a:r>
            <a:r>
              <a:rPr lang="el-GR" altLang="en-US" dirty="0"/>
              <a:t>συναισθηματικός δεσμός που αναπτύσσεται ανάμεσα στο παιδί και στο πρόσωπο που το φροντίζει</a:t>
            </a:r>
          </a:p>
          <a:p>
            <a:pPr lvl="1"/>
            <a:r>
              <a:rPr lang="el-GR" altLang="en-US" dirty="0"/>
              <a:t>Η πιο σημαντική πλευρά της κοινωνικής ανάπτυξης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7BFBAA-BD63-9C46-8EEF-2CED0508C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0C71E6E3-D307-EC4E-A334-723278D4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" y="1216155"/>
            <a:ext cx="3920562" cy="514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03370E-3691-1C44-BBEB-0BE798B1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603747"/>
          </a:xfrm>
        </p:spPr>
        <p:txBody>
          <a:bodyPr/>
          <a:lstStyle/>
          <a:p>
            <a:r>
              <a:rPr lang="el-GR" dirty="0"/>
              <a:t>Σχήμα 6.3 </a:t>
            </a:r>
            <a:r>
              <a:rPr lang="el-GR" dirty="0">
                <a:solidFill>
                  <a:schemeClr val="tx1"/>
                </a:solidFill>
              </a:rPr>
              <a:t>Η έρευνα του </a:t>
            </a:r>
            <a:r>
              <a:rPr lang="en-US" dirty="0">
                <a:solidFill>
                  <a:schemeClr val="tx1"/>
                </a:solidFill>
              </a:rPr>
              <a:t>Harlow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759A0-ED9B-834C-9067-D551B2F2E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9EB28-1F0E-7C45-BE56-94F6AE9B5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4008" y="4437111"/>
            <a:ext cx="3890392" cy="1919239"/>
          </a:xfrm>
        </p:spPr>
        <p:txBody>
          <a:bodyPr/>
          <a:lstStyle/>
          <a:p>
            <a:r>
              <a:rPr lang="el-GR" dirty="0"/>
              <a:t>Η έρευνα του </a:t>
            </a:r>
            <a:r>
              <a:rPr lang="en-US" dirty="0"/>
              <a:t>Harlow </a:t>
            </a:r>
            <a:r>
              <a:rPr lang="el-GR" dirty="0"/>
              <a:t>έδειξε ότι τα πιθηκάκια προτιμούσαν τη ζεστή, υφασμάτινη «μητέρα» παρά τη συρμάτινη «μητέρα», η οποία παρέχει τροφή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FB2ACE-5FEC-2A49-8CAE-D72E0D7B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Προσκόλληση: Η σχετική έρευνα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F47C2-824A-F44F-8CC1-47FDC28BF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Οι πρώτες μελέτες υποδεικνύουν ότι η προσκόλληση βασίζεται στην ανάγκη του βρέφους για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ασφάλεια</a:t>
            </a:r>
          </a:p>
          <a:p>
            <a:r>
              <a:rPr lang="el-GR" altLang="en-US" b="1" dirty="0" err="1">
                <a:solidFill>
                  <a:schemeClr val="accent2">
                    <a:lumMod val="75000"/>
                  </a:schemeClr>
                </a:solidFill>
              </a:rPr>
              <a:t>Bowlby</a:t>
            </a:r>
            <a:endParaRPr lang="el-GR" alt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l-GR" altLang="en-US" dirty="0"/>
              <a:t>Η προσκόλληση παρέχει μια βάση για το βρέφος μέσω μιας ποιοτικά μοναδικής σχέσης με τον ενήλικα που του προσφέρει ασφάλεια</a:t>
            </a:r>
          </a:p>
          <a:p>
            <a:pPr lvl="1"/>
            <a:r>
              <a:rPr lang="el-GR" altLang="en-US" dirty="0"/>
              <a:t>Καθώς το παιδί μεγαλώνει, βαθμιαία απομακρύνεται από την ασφαλή βάση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96FDE4-5BC3-6743-9C3A-25E8E4EAEA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FABFB5-C7AF-7947-85B1-A7174040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Η πειραματική </a:t>
            </a:r>
            <a:r>
              <a:rPr lang="en-US" altLang="en-US"/>
              <a:t>«</a:t>
            </a:r>
            <a:r>
              <a:rPr lang="el-GR" altLang="en-US"/>
              <a:t>Συνθήκη του ξένου</a:t>
            </a:r>
            <a:r>
              <a:rPr lang="en-US" altLang="en-US"/>
              <a:t>»</a:t>
            </a:r>
            <a:r>
              <a:rPr lang="el-GR" altLang="en-US"/>
              <a:t> της </a:t>
            </a:r>
            <a:r>
              <a:rPr lang="en-US" altLang="en-US"/>
              <a:t>Ainsworth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DF463-CC60-4143-B227-ED05B8DA5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Ευρέως χρησιμοποιούμενη πειραματική τεχνική για την αξιολόγηση της προσκόλλησης</a:t>
            </a:r>
          </a:p>
          <a:p>
            <a:r>
              <a:rPr lang="el-GR" altLang="en-US" dirty="0"/>
              <a:t>Σειρά </a:t>
            </a:r>
            <a:r>
              <a:rPr lang="en-US" altLang="en-US" dirty="0"/>
              <a:t>«</a:t>
            </a:r>
            <a:r>
              <a:rPr lang="el-GR" altLang="en-US" dirty="0"/>
              <a:t>σκηνοθετημένων</a:t>
            </a:r>
            <a:r>
              <a:rPr lang="en-US" altLang="en-US" dirty="0"/>
              <a:t>»</a:t>
            </a:r>
            <a:r>
              <a:rPr lang="el-GR" altLang="en-US" dirty="0"/>
              <a:t> επεισοδίων που αξιολογούν την ισχύ της προσκόλλησης μεταξύ βρέφους και (συνήθως) μητέρας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31500B-DE09-E74A-9738-3D893DF717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16E81-D7E7-1B44-A538-3654FBDDE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38450-E569-A847-BDEB-6F636F9B7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8388424" cy="37890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BED5060D-049E-A240-B9DC-15C6F5EA3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900"/>
            <a:ext cx="8229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el-GR" altLang="en-US" sz="3400" b="1">
              <a:solidFill>
                <a:srgbClr val="007F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4FCD35-68C8-4142-8886-6CA1A6D3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Μια τέταρτη κατηγορία προσκόλλησης με την ίδια πειραματική τεχνική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F4C7C-2FD0-E845-BA50-3935E8244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Αποδιοργανωμένη/Αποπροσανατολισμένη</a:t>
            </a:r>
          </a:p>
          <a:p>
            <a:pPr lvl="1"/>
            <a:r>
              <a:rPr lang="el-GR" altLang="en-US" dirty="0"/>
              <a:t>Ασταθής, αντιφατική και συγκεχυμένη συμπεριφορά</a:t>
            </a:r>
          </a:p>
          <a:p>
            <a:pPr lvl="1"/>
            <a:r>
              <a:rPr lang="el-GR" altLang="en-US" dirty="0"/>
              <a:t>Ίσως η λιγότερο ασφαλής προσκόλληση</a:t>
            </a:r>
          </a:p>
          <a:p>
            <a:pPr lvl="1"/>
            <a:r>
              <a:rPr lang="el-GR" altLang="en-US" dirty="0"/>
              <a:t>Διαταραχή αντιδραστικής προσκόλλησης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65906-4229-E04F-9BD8-A1CFD2C45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66DA41-ECF8-4044-AB74-F9C7CFDC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Τα συναισθήματα στη βρεφική ηλικία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27E62-C2B7-0F40-9C79-E2D6C242F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Βιώνουν συναισθηματικές διακυμάνσεις τα βρέφη;</a:t>
            </a:r>
          </a:p>
          <a:p>
            <a:pPr lvl="1"/>
            <a:r>
              <a:rPr lang="el-GR" altLang="en-US" dirty="0"/>
              <a:t>Τα βρέφη έχουν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εκφράσεις προσώπου </a:t>
            </a:r>
            <a:r>
              <a:rPr lang="el-GR" altLang="en-US" dirty="0"/>
              <a:t>που υποδηλώνουν τις συναισθηματικές τους καταστάσεις</a:t>
            </a:r>
          </a:p>
          <a:p>
            <a:pPr lvl="1"/>
            <a:r>
              <a:rPr lang="el-GR" altLang="en-US" dirty="0"/>
              <a:t>Οι βασικές εκφράσεις προσώπου είναι εντυπωσιακά όμοιες σε πολύ διαφορετικούς πολιτισμούς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C90D7-749F-5440-A9B2-82269BF877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89C580-BAEA-4847-B065-D191352C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Γονείς και προσκόλληση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53DD8-8D06-C941-9849-5351BBDED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484784"/>
            <a:ext cx="7994848" cy="4968552"/>
          </a:xfrm>
        </p:spPr>
        <p:txBody>
          <a:bodyPr>
            <a:normAutofit fontScale="92500" lnSpcReduction="10000"/>
          </a:bodyPr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Μητέρες</a:t>
            </a:r>
          </a:p>
          <a:p>
            <a:pPr lvl="1"/>
            <a:r>
              <a:rPr lang="el-GR" altLang="en-US" dirty="0"/>
              <a:t>Η ευαισθησία στις ανάγκες και επιθυμίες του βρέφους αποτελεί χαρακτηριστικό γνώρισμα μητέρων που έχουν παιδιά με ασφαλή προσκόλληση</a:t>
            </a:r>
          </a:p>
          <a:p>
            <a:pPr lvl="2"/>
            <a:r>
              <a:rPr lang="el-GR" altLang="en-US" dirty="0"/>
              <a:t>Επίγνωση της συναισθηματικής κατάστασης του βρέφους</a:t>
            </a:r>
          </a:p>
          <a:p>
            <a:pPr lvl="2"/>
            <a:r>
              <a:rPr lang="el-GR" altLang="en-US" dirty="0"/>
              <a:t>Ανταπόκριση σε πρόσωπο-με-πρόσωπο συναλλαγές</a:t>
            </a:r>
          </a:p>
          <a:p>
            <a:pPr lvl="2"/>
            <a:r>
              <a:rPr lang="el-GR" altLang="en-US" dirty="0"/>
              <a:t>Παροχή τροφής όταν ζητηθεί</a:t>
            </a:r>
          </a:p>
          <a:p>
            <a:pPr lvl="2"/>
            <a:r>
              <a:rPr lang="el-GR" altLang="en-US" dirty="0"/>
              <a:t>Ζεστασιά και τρυφερότητα</a:t>
            </a:r>
          </a:p>
          <a:p>
            <a:pPr lvl="2"/>
            <a:r>
              <a:rPr lang="el-GR" altLang="en-US" dirty="0"/>
              <a:t>Άμεση και θετική αντίδραση στα </a:t>
            </a:r>
            <a:r>
              <a:rPr lang="en-US" altLang="en-US" dirty="0"/>
              <a:t>«</a:t>
            </a:r>
            <a:r>
              <a:rPr lang="el-GR" altLang="en-US" dirty="0"/>
              <a:t>σήματα</a:t>
            </a:r>
            <a:r>
              <a:rPr lang="en-US" altLang="en-US" dirty="0"/>
              <a:t>»</a:t>
            </a:r>
            <a:r>
              <a:rPr lang="el-GR" altLang="en-US" dirty="0"/>
              <a:t> του βρέφους με τον κατάλληλο τρόπο</a:t>
            </a:r>
          </a:p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Πατέρες</a:t>
            </a:r>
          </a:p>
          <a:p>
            <a:pPr lvl="1">
              <a:lnSpc>
                <a:spcPct val="110000"/>
              </a:lnSpc>
              <a:spcBef>
                <a:spcPts val="1500"/>
              </a:spcBef>
            </a:pPr>
            <a:r>
              <a:rPr lang="el-GR" altLang="en-US" dirty="0">
                <a:cs typeface="Arial" panose="020B0604020202020204" pitchFamily="34" charset="0"/>
              </a:rPr>
              <a:t>Η έκφραση ζεστασιάς, στοργής, υποστήριξης και ενδιαφέροντος από τον πατέρα είναι εξαιρετικά σημαντική για τη συναισθηματική και κοινωνική ευεξία του παιδιού</a:t>
            </a:r>
          </a:p>
          <a:p>
            <a:pPr marL="914400" lvl="2" indent="0">
              <a:buNone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E64681-E1B7-724E-AFF5-812EF9CCA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841056-EAC4-874A-B2FD-813B59D0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Προσκόλληση με μόνον ένα πρόσωπο;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48B8E-E2DB-1A40-BDA5-2D2F7319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Οι κοινωνικοί δεσμοί του βρέφους επεκτείνονται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πέραν των γονέων</a:t>
            </a:r>
            <a:r>
              <a:rPr lang="el-GR" altLang="en-US" dirty="0"/>
              <a:t>, καθώς αυτό μεγαλώνει</a:t>
            </a:r>
          </a:p>
          <a:p>
            <a:pPr lvl="1"/>
            <a:r>
              <a:rPr lang="el-GR" altLang="en-US" dirty="0"/>
              <a:t>Τα περισσότερα βρέφη διαμορφώνουν τις πρώτες διαπροσωπικές σχέσεις με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ένα πρόσωπο</a:t>
            </a:r>
          </a:p>
          <a:p>
            <a:pPr lvl="1"/>
            <a:r>
              <a:rPr lang="el-GR" altLang="en-US" dirty="0"/>
              <a:t>Το ένα τρίτο διαμορφώνει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πολλαπλές προσκολλήσεις</a:t>
            </a:r>
            <a:r>
              <a:rPr lang="el-GR" altLang="en-US" dirty="0"/>
              <a:t> και αυτό αυξάνει μέχρι τους 18 μήνες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E33DC2-FECD-A641-8DDF-221168EE9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0B40AF-C762-1246-9805-F540BB5E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Διαπροσωπικές σχέσεις βρέφους: Η δημιουργία μιας λειτουργικής σχέσης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52690-2348-204C-95B4-3CEC4CD61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Η ανάπτυξη διαπροσωπικών σχέσεων είναι μια αδιάλειπτη διαδικασία</a:t>
            </a:r>
          </a:p>
          <a:p>
            <a:pPr lvl="1"/>
            <a:r>
              <a:rPr lang="el-GR" altLang="en-US" dirty="0"/>
              <a:t>Η κατανόηση των συναισθηματικών καταστάσεων διευκολύνεται από την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αμοιβαία ρύθμιση</a:t>
            </a:r>
          </a:p>
          <a:p>
            <a:pPr lvl="1"/>
            <a:r>
              <a:rPr lang="el-GR" altLang="en-US" dirty="0"/>
              <a:t>Το βρέφος μπορεί να αναγνωρίζει (ή να αποκωδικοποιεί) και να αντιδρά σε εκφράσεις προσώπου του ατόμου που το φροντίζει μέσω της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αμοιβαίας κοινωνικοποίησης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E8AF4-C5BE-5C45-97D3-D47FAE2488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87FF95-55C9-4846-8C61-CFB7F4FBF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508" y="1905000"/>
            <a:ext cx="5111983" cy="29638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DA66C1-6CDF-ED43-BF03-9906A36E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Σχήμα 6.5 </a:t>
            </a:r>
            <a:r>
              <a:rPr lang="el-GR" dirty="0">
                <a:solidFill>
                  <a:schemeClr val="tx1"/>
                </a:solidFill>
              </a:rPr>
              <a:t>Η ακολουθία αλληλεπίδρασης ανάμεσα στο βρέφος και στο άτομο που το φροντίζει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34A60-E831-5847-A04C-996A4C65D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C9C5E-2DBB-7442-AF72-1D8E22ABD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dirty="0"/>
              <a:t>Οι δράσεις και οι αντιδράσεις του βρέφους και των ατόμων που το φροντίζουν επηρεάζουν αμοιβαία τη συμπεριφορά τους, με πολύπλοκους τρόπους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3EB7C-BB19-3040-932F-D283C60F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Οι σχέσεις του βρέφους με τους συνομηλίκους του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484ED-CC71-2547-BB68-18BE7E1B8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484784"/>
            <a:ext cx="7994848" cy="3888432"/>
          </a:xfrm>
        </p:spPr>
        <p:txBody>
          <a:bodyPr/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Από πολύ νωρίς το βρέφος:</a:t>
            </a:r>
          </a:p>
          <a:p>
            <a:pPr lvl="1"/>
            <a:r>
              <a:rPr lang="el-GR" altLang="en-US" dirty="0"/>
              <a:t>Χαμογελά, γελάει και παράγει φωνητικούς ήχους, ενώ κοιτάζει συνομηλίκους</a:t>
            </a:r>
          </a:p>
          <a:p>
            <a:pPr lvl="1"/>
            <a:r>
              <a:rPr lang="el-GR" altLang="en-US" dirty="0"/>
              <a:t>Δείχνει περισσότερο ενδιαφέρον σε συνομηλίκους παρά σε αντικείμενα</a:t>
            </a:r>
          </a:p>
          <a:p>
            <a:pPr lvl="1"/>
            <a:r>
              <a:rPr lang="el-GR" altLang="en-US" dirty="0"/>
              <a:t>Δείχνει προτίμηση για οικεία πρόσωπα συνομηλίκων</a:t>
            </a:r>
          </a:p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Στους 9-12 μήνες:</a:t>
            </a:r>
          </a:p>
          <a:p>
            <a:pPr lvl="1"/>
            <a:r>
              <a:rPr lang="el-GR" altLang="en-US" dirty="0"/>
              <a:t>Προσφέρει και δέχεται δώρα από συνομηλίκους</a:t>
            </a:r>
          </a:p>
          <a:p>
            <a:pPr lvl="1"/>
            <a:r>
              <a:rPr lang="el-GR" altLang="en-US" dirty="0"/>
              <a:t>Παίζει κοινωνικά παιχνίδια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F0E246-C631-4041-9721-A60A12AC6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40B48EEB-3501-FA42-A55F-7883A62F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718750"/>
            <a:ext cx="8229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en-US" altLang="en-US" sz="3400" b="1" dirty="0">
              <a:solidFill>
                <a:srgbClr val="007F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C909FC-0CA1-0D40-9E67-D0376525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Βρέφη-</a:t>
            </a:r>
            <a:r>
              <a:rPr lang="en-US" altLang="en-US"/>
              <a:t>«</a:t>
            </a:r>
            <a:r>
              <a:rPr lang="el-GR" altLang="en-US"/>
              <a:t>Ειδικοί</a:t>
            </a:r>
            <a:r>
              <a:rPr lang="en-US" altLang="en-US"/>
              <a:t>»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852D-8DDE-7C40-BD1B-88D51A0DC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Με την ηλικία, τα βρέφη αρχίζουν να μιμούνται το ένα το άλλο</a:t>
            </a:r>
          </a:p>
          <a:p>
            <a:pPr lvl="1"/>
            <a:r>
              <a:rPr lang="el-GR" altLang="en-US" dirty="0"/>
              <a:t>Τα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βρέφη-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ειδικοί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altLang="en-US" dirty="0"/>
              <a:t>μοιράζονται πληροφορίες και δεξιότητες</a:t>
            </a:r>
            <a:endParaRPr lang="en-US" altLang="en-US" dirty="0"/>
          </a:p>
          <a:p>
            <a:pPr lvl="1"/>
            <a:r>
              <a:rPr lang="el-GR" altLang="en-US" dirty="0"/>
              <a:t>Ίσως είναι μια εγγενής ικανότητα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E5488A-CAA6-F44E-99EB-67FEE7E50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33D1271F-DECC-334F-A4B6-30CC4479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238125"/>
            <a:ext cx="8229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el-GR" altLang="en-US" sz="3400" b="1" dirty="0">
              <a:solidFill>
                <a:srgbClr val="007F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7B85E-2D47-9B43-9559-B33FAB3D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Ατομικές διαφορές στα βρέφη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97FD4-5AD5-7246-90FC-979E7BC30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Προσωπικότητα </a:t>
            </a:r>
          </a:p>
          <a:p>
            <a:pPr lvl="1"/>
            <a:r>
              <a:rPr lang="el-GR" altLang="en-US" dirty="0"/>
              <a:t>Το σύνολο των σταθερών χαρακτηριστικών του ατόμου που το διαφοροποιούν από τα άλλα άτομα</a:t>
            </a:r>
          </a:p>
          <a:p>
            <a:pPr lvl="1"/>
            <a:r>
              <a:rPr lang="el-GR" altLang="en-US" dirty="0"/>
              <a:t>Από τη στιγμή της γέννησης, αρχίζει να εμφανίζει γνωρίσματα και συμπεριφορές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μοναδικές</a:t>
            </a:r>
            <a:r>
              <a:rPr lang="el-GR" altLang="en-US" dirty="0"/>
              <a:t> και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σταθερές</a:t>
            </a:r>
            <a:r>
              <a:rPr lang="el-GR" altLang="en-US" dirty="0"/>
              <a:t>, που τελικά το κάνουν να ξεχωρίζει από τους άλλους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86ED0-0879-7F41-A5CE-ED7BAB3D4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4E9BB2-580B-5843-B3EE-DB7E662B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Erikson: Ψυχοκοινωνική ανάπτυξη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4FC7-7AB9-6F4B-AC39-A9A42F4AF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Οι πρώιμες εμπειρίες είναι υπεύθυνες για τη διαμόρφωση βασικών στοιχείων της προσωπικότητας</a:t>
            </a:r>
          </a:p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Στάδιο 1: Εμπιστοσύνη – Δυσπιστία (0-18 μήνες)</a:t>
            </a:r>
          </a:p>
          <a:p>
            <a:pPr lvl="1"/>
            <a:r>
              <a:rPr lang="el-GR" altLang="en-US" dirty="0"/>
              <a:t>Εμπιστοσύνη: Αίσθηση ελπίδας και επιτυχίας</a:t>
            </a:r>
          </a:p>
          <a:p>
            <a:pPr lvl="1"/>
            <a:r>
              <a:rPr lang="el-GR" altLang="en-US" dirty="0"/>
              <a:t>Δυσπιστία: Αίσθηση ενός σκληρού, εχθρικού κόσμου</a:t>
            </a:r>
          </a:p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Στάδιο 2: Αυτονομία – Αμφιβολία</a:t>
            </a:r>
          </a:p>
          <a:p>
            <a:pPr lvl="1"/>
            <a:r>
              <a:rPr lang="el-GR" altLang="en-US" dirty="0"/>
              <a:t>Αυτονομία: Αίσθηση ανεξαρτησίας</a:t>
            </a:r>
          </a:p>
          <a:p>
            <a:pPr lvl="1"/>
            <a:r>
              <a:rPr lang="el-GR" altLang="en-US" dirty="0"/>
              <a:t>Αμφιβολία: Αίσθηση ντροπής και αμφιβολίας για τον εαυτό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967BA6-2074-9E40-99A2-1C8FD8423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0974E-AF67-5B4F-9789-163EBF87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24" y="306333"/>
            <a:ext cx="8485772" cy="890419"/>
          </a:xfrm>
        </p:spPr>
        <p:txBody>
          <a:bodyPr>
            <a:normAutofit fontScale="90000"/>
          </a:bodyPr>
          <a:lstStyle/>
          <a:p>
            <a:r>
              <a:rPr lang="el-GR" altLang="en-US" dirty="0"/>
              <a:t>Ιδιοσυγκρασία (διέγερση και συναισθηματικότητα)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78A09-8035-0248-B305-2721EF5C4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Αναφέρεται στο πώς συμπεριφέρεται το παιδί, σε αντίθεση με το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τι</a:t>
            </a:r>
            <a:r>
              <a:rPr lang="el-GR" altLang="en-US" dirty="0"/>
              <a:t> κάνει ή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γιατί</a:t>
            </a:r>
            <a:r>
              <a:rPr lang="el-GR" altLang="en-US" dirty="0"/>
              <a:t> το κάνει</a:t>
            </a:r>
          </a:p>
          <a:p>
            <a:r>
              <a:rPr lang="el-GR" altLang="en-US" dirty="0"/>
              <a:t>Διαφορές στη γενική προδιάθεση από τη γέννηση, κυρίως λόγω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γενετικών παραγόντων</a:t>
            </a:r>
          </a:p>
          <a:p>
            <a:r>
              <a:rPr lang="el-GR" altLang="en-US" dirty="0"/>
              <a:t>Τείνει να παραμένει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σταθερή</a:t>
            </a:r>
            <a:r>
              <a:rPr lang="el-GR" altLang="en-US" dirty="0"/>
              <a:t> μέχρι την εφηβεία</a:t>
            </a:r>
          </a:p>
          <a:p>
            <a:r>
              <a:rPr lang="el-GR" altLang="en-US" dirty="0"/>
              <a:t>Όμως δεν είναι απόλυτα σταθερή/αμετάβλητη και μπορεί να τροποποιηθεί από τον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τρόπο ανατροφής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6FC13C-BE6C-2F45-9CA8-17E734D8A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A5836-282D-FD4C-9050-DC14C4F42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A5975-2A15-7F45-B8D8-4985246C5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8844013" cy="44721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B6555A-5C20-EB47-95C3-0584C552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Συναισθηματικές εκφράσεις του βρέφους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0A7D0-EA05-D249-B8AA-A2471827B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b="1" dirty="0" err="1">
                <a:solidFill>
                  <a:schemeClr val="accent2">
                    <a:lumMod val="75000"/>
                  </a:schemeClr>
                </a:solidFill>
              </a:rPr>
              <a:t>Izard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 (Σύστημα Κωδικοποίησης Εκφράσεων Προσώπου)</a:t>
            </a:r>
          </a:p>
          <a:p>
            <a:pPr lvl="1"/>
            <a:r>
              <a:rPr lang="el-GR" altLang="en-US" dirty="0"/>
              <a:t>Κατά τη γέννηση:</a:t>
            </a:r>
          </a:p>
          <a:p>
            <a:pPr lvl="2"/>
            <a:r>
              <a:rPr lang="el-GR" altLang="en-US" dirty="0"/>
              <a:t>Ενδιαφέρον</a:t>
            </a:r>
          </a:p>
          <a:p>
            <a:pPr lvl="2"/>
            <a:r>
              <a:rPr lang="el-GR" altLang="en-US" dirty="0"/>
              <a:t>Δυσφορία</a:t>
            </a:r>
          </a:p>
          <a:p>
            <a:pPr lvl="2"/>
            <a:r>
              <a:rPr lang="el-GR" altLang="en-US" dirty="0"/>
              <a:t>Απέχθεια/Αποστροφή</a:t>
            </a:r>
          </a:p>
          <a:p>
            <a:pPr lvl="1"/>
            <a:r>
              <a:rPr lang="el-GR" altLang="en-US" dirty="0"/>
              <a:t>Στους επόμενους μήνες: </a:t>
            </a:r>
          </a:p>
          <a:p>
            <a:pPr lvl="2"/>
            <a:r>
              <a:rPr lang="el-GR" altLang="en-US" dirty="0"/>
              <a:t>Εμφανίζονται ενδείξεις και άλλων συναισθημάτων</a:t>
            </a:r>
          </a:p>
          <a:p>
            <a:pPr lvl="1"/>
            <a:r>
              <a:rPr lang="el-GR" altLang="en-US" dirty="0"/>
              <a:t>Το είδος και ο βαθμός της συναισθηματικής εκφραστικότητας ποικίλλουν</a:t>
            </a:r>
          </a:p>
          <a:p>
            <a:pPr lvl="1"/>
            <a:r>
              <a:rPr lang="el-GR" altLang="en-US" dirty="0"/>
              <a:t>Τα ευρήματα συμφωνούν με το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έργο του Δαρβίνου</a:t>
            </a:r>
            <a:r>
              <a:rPr lang="el-GR" altLang="en-US" dirty="0"/>
              <a:t> και την άποψή του ότι ο άνθρωπος και τα πρωτεύοντα θηλαστικά έχουν ένα εγγενές, καθολικό σύνολο εκφράσεων του συναισθήματος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5CC868-9467-C447-95D3-4043C54CA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7011A2-F3BB-1C42-A7F8-EA565DB2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Κατηγορίες ιδιοσυγκρασίας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B1B53-1E7A-DB41-B43B-DC46C7FE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Τα βρέφη μπορούν να ταξινομηθούν ιδιοσυγκρασιακά σε μία από τις 3 παρακάτω κατηγορίες:</a:t>
            </a:r>
          </a:p>
          <a:p>
            <a:pPr lvl="1"/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Εύκολα</a:t>
            </a:r>
            <a:r>
              <a:rPr lang="el-GR" altLang="en-US" dirty="0"/>
              <a:t> (40%)</a:t>
            </a:r>
          </a:p>
          <a:p>
            <a:pPr lvl="1"/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Δύσκολα</a:t>
            </a:r>
            <a:r>
              <a:rPr lang="el-GR" altLang="en-US" dirty="0"/>
              <a:t> (10%)</a:t>
            </a:r>
          </a:p>
          <a:p>
            <a:pPr lvl="1"/>
            <a:r>
              <a:rPr lang="el-GR" altLang="en-US" b="1" dirty="0" err="1">
                <a:solidFill>
                  <a:schemeClr val="accent2">
                    <a:lumMod val="75000"/>
                  </a:schemeClr>
                </a:solidFill>
              </a:rPr>
              <a:t>Βραδυψυχικά</a:t>
            </a:r>
            <a:r>
              <a:rPr lang="el-GR" altLang="en-US" dirty="0"/>
              <a:t> (15%)</a:t>
            </a:r>
          </a:p>
          <a:p>
            <a:r>
              <a:rPr lang="el-GR" altLang="en-US" dirty="0"/>
              <a:t>Το υπόλοιπο 35% δεν μπορεί να ταξινομηθεί σε κάποια κατηγορία</a:t>
            </a:r>
          </a:p>
          <a:p>
            <a:pPr lvl="1"/>
            <a:endParaRPr lang="el-GR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AE087-D808-474C-A23D-CBB8748FE0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2BEC8E-C177-A649-9D56-9A28F0B3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Βιολογική βάση της ιδιοσυγκρασίας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BAA59-8790-DA4B-A48A-CB23FA5D9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Οι πρόσφατες προσεγγίσεις στην ιδιοσυγκρασία προέρχονται κυρίως από τον χώρο της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γενετικής της συμπεριφοράς</a:t>
            </a:r>
          </a:p>
          <a:p>
            <a:r>
              <a:rPr lang="el-GR" altLang="en-US" dirty="0"/>
              <a:t>Τα χαρακτηριστικά της ιδιοσυγκρασίας θεωρούνται κληρονομικά γνωρίσματα που είναι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σχετικώς σταθερά </a:t>
            </a:r>
            <a:r>
              <a:rPr lang="el-GR" altLang="en-US" dirty="0"/>
              <a:t>σε όλη τη διάρκεια της ζωής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AAD4A-EACD-9549-A5CB-D1DD98DE3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926431-884E-BB49-AF35-99D10C97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Βιολογική βάση της ιδιοσυγκρασίας </a:t>
            </a:r>
            <a:r>
              <a:rPr lang="el-GR" altLang="en-US" sz="2400" dirty="0">
                <a:solidFill>
                  <a:schemeClr val="tx1"/>
                </a:solidFill>
              </a:rPr>
              <a:t>(συν.)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02309-67B9-D745-A44F-5D560C9AD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Παράδειγμα: </a:t>
            </a:r>
            <a:r>
              <a:rPr lang="el-GR" altLang="en-US" dirty="0" err="1"/>
              <a:t>Φυσιο</a:t>
            </a:r>
            <a:r>
              <a:rPr lang="el-GR" altLang="en-US" dirty="0"/>
              <a:t>-βιολογική αντίδραση σε νέα ερεθίσματα</a:t>
            </a:r>
          </a:p>
          <a:p>
            <a:pPr lvl="1"/>
            <a:r>
              <a:rPr lang="el-GR" altLang="en-US" dirty="0"/>
              <a:t>Σαφής βιολογική βάση που διέπει τη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συστολή στο άγνωστο</a:t>
            </a:r>
          </a:p>
          <a:p>
            <a:pPr lvl="2"/>
            <a:r>
              <a:rPr lang="el-GR" altLang="en-US" dirty="0"/>
              <a:t>Απότομη αύξηση καρδιακών παλμών και της πίεσης του αίματος, διαστολή της κόρης του οφθαλμού και υψηλά επίπεδα διέγερσης του </a:t>
            </a:r>
            <a:r>
              <a:rPr lang="el-GR" altLang="en-US" dirty="0" err="1"/>
              <a:t>μεταιχμιακού</a:t>
            </a:r>
            <a:r>
              <a:rPr lang="el-GR" altLang="en-US" dirty="0"/>
              <a:t> συστήματος (</a:t>
            </a:r>
            <a:r>
              <a:rPr lang="el-GR" dirty="0"/>
              <a:t>σύνολο ανατομικών δομών που βρίσκονται μεταξύ του φλοιού και του υποθαλάμου)</a:t>
            </a:r>
            <a:endParaRPr lang="el-GR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A5B50-6ACD-1346-A5B0-43B41F7149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E3B515-84A2-494A-BD62-62FADBBA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Διαφορές φύλου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20AA2-892D-B144-86CD-40D20084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Οι ενήλικες </a:t>
            </a:r>
            <a:r>
              <a:rPr lang="en-US" altLang="en-US" dirty="0"/>
              <a:t>«</a:t>
            </a:r>
            <a:r>
              <a:rPr lang="el-GR" altLang="en-US" dirty="0"/>
              <a:t>βλέπουν</a:t>
            </a:r>
            <a:r>
              <a:rPr lang="en-US" altLang="en-US" dirty="0"/>
              <a:t>»</a:t>
            </a:r>
            <a:r>
              <a:rPr lang="el-GR" altLang="en-US" dirty="0"/>
              <a:t> τη συμπεριφορά των παιδιών μέσα από τους </a:t>
            </a:r>
            <a:r>
              <a:rPr lang="en-US" altLang="en-US" dirty="0"/>
              <a:t>«</a:t>
            </a:r>
            <a:r>
              <a:rPr lang="el-GR" altLang="en-US" dirty="0"/>
              <a:t>φακούς</a:t>
            </a:r>
            <a:r>
              <a:rPr lang="en-US" altLang="en-US" dirty="0"/>
              <a:t>»</a:t>
            </a:r>
            <a:r>
              <a:rPr lang="el-GR" altLang="en-US" dirty="0"/>
              <a:t> του φύλου</a:t>
            </a:r>
            <a:endParaRPr lang="en-US" altLang="en-US" dirty="0"/>
          </a:p>
          <a:p>
            <a:pPr lvl="1"/>
            <a:r>
              <a:rPr lang="el-GR" altLang="en-US" dirty="0"/>
              <a:t>Όλοι οι πολιτισμοί περιγράφουν κοινωνικούς ρόλους για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άνδρες</a:t>
            </a:r>
            <a:r>
              <a:rPr lang="el-GR" altLang="en-US" dirty="0"/>
              <a:t> και για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γυναίκες</a:t>
            </a:r>
          </a:p>
          <a:p>
            <a:pPr lvl="1"/>
            <a:r>
              <a:rPr lang="el-GR" altLang="en-US" dirty="0"/>
              <a:t>Αυτοί οι ρόλοι διαφέρουν σαφώς από κοινωνία σε κοινωνία</a:t>
            </a:r>
          </a:p>
          <a:p>
            <a:pPr lvl="1"/>
            <a:r>
              <a:rPr lang="el-GR" altLang="en-US" dirty="0"/>
              <a:t>Σημαντικές διαφωνίες για το εύρος και τα αίτια</a:t>
            </a:r>
          </a:p>
          <a:p>
            <a:pPr lvl="1"/>
            <a:r>
              <a:rPr lang="el-GR" altLang="en-US" dirty="0"/>
              <a:t>Οι διαφορές μεταξύ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αγοριών</a:t>
            </a:r>
            <a:r>
              <a:rPr lang="el-GR" altLang="en-US" dirty="0"/>
              <a:t> και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κοριτσιών</a:t>
            </a:r>
            <a:r>
              <a:rPr lang="el-GR" altLang="en-US" dirty="0"/>
              <a:t> είναι μικρές στη βρεφική ηλικία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AB93BC-14E4-6842-A4AC-38ABB2747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D26476-3423-0C4C-9952-E6DD0814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Ρόλος του φύλου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7A533-29EB-C140-B6FE-A940AFA93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Οι διαφορές στο ρόλο του φύλου εμφανίζονται με την ηλικία</a:t>
            </a:r>
          </a:p>
          <a:p>
            <a:r>
              <a:rPr lang="el-GR" altLang="en-US" dirty="0"/>
              <a:t>Μέχρι το τέλος του 1ου έτους:</a:t>
            </a:r>
          </a:p>
          <a:p>
            <a:pPr lvl="1"/>
            <a:r>
              <a:rPr lang="el-GR" altLang="en-US" dirty="0"/>
              <a:t>Το παιδί μπορεί να ξεχωρίσει το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αγόρι/άνδρα</a:t>
            </a:r>
            <a:r>
              <a:rPr lang="el-GR" altLang="en-US" dirty="0"/>
              <a:t> από το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κορίτσι/γυναίκα</a:t>
            </a:r>
          </a:p>
          <a:p>
            <a:pPr lvl="1"/>
            <a:r>
              <a:rPr lang="el-GR" altLang="en-US" dirty="0"/>
              <a:t>Τα κορίτσια προτιμούν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παιχνίδια με κούκλες</a:t>
            </a:r>
            <a:r>
              <a:rPr lang="el-GR" altLang="en-US" dirty="0"/>
              <a:t>, ενώ τα αγόρια προτιμούν τους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κύβους</a:t>
            </a:r>
            <a:r>
              <a:rPr lang="el-GR" altLang="en-US" dirty="0"/>
              <a:t> και τα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αυτοκινητάκια</a:t>
            </a:r>
          </a:p>
          <a:p>
            <a:r>
              <a:rPr lang="el-GR" altLang="en-US" dirty="0"/>
              <a:t>Μέχρι το τέλος του 2ου έτους:</a:t>
            </a:r>
          </a:p>
          <a:p>
            <a:pPr lvl="1"/>
            <a:r>
              <a:rPr lang="el-GR" altLang="en-US" dirty="0"/>
              <a:t>Τα αγόρια συμπεριφέρονται περισσότερο ανεξάρτητα από ό,τι τα κορίτσια</a:t>
            </a:r>
          </a:p>
          <a:p>
            <a:r>
              <a:rPr lang="el-GR" altLang="en-US" dirty="0"/>
              <a:t>Η συμπεριφορά αυτή ίσως ενισχύεται από γονικές πρακτικές ή/και επίπεδα ορμονών του φύλου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698A69-1A25-1546-8D94-1097C3661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9109F3-CB4B-A146-9B93-1528BDE6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Οικογενειακή ζωή στον 21ο αιώνα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8216B-BC55-134B-9D87-561832A67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 αριθμός των </a:t>
            </a:r>
            <a:r>
              <a:rPr lang="el-GR" altLang="en-US" b="1" dirty="0" err="1">
                <a:solidFill>
                  <a:schemeClr val="accent2">
                    <a:lumMod val="75000"/>
                  </a:schemeClr>
                </a:solidFill>
              </a:rPr>
              <a:t>μονογονικών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 οικογενειών </a:t>
            </a:r>
            <a:r>
              <a:rPr lang="el-GR" altLang="en-US" dirty="0"/>
              <a:t>αυξήθηκε δραματικά στις 3 τελευταίες δεκαετίες</a:t>
            </a:r>
          </a:p>
          <a:p>
            <a:r>
              <a:rPr lang="el-GR" altLang="en-US" dirty="0"/>
              <a:t>Το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μέσο μέγεθος </a:t>
            </a:r>
            <a:r>
              <a:rPr lang="el-GR" altLang="en-US" dirty="0"/>
              <a:t>της οικογένειας μειώνεται</a:t>
            </a:r>
          </a:p>
          <a:p>
            <a:r>
              <a:rPr lang="el-GR" altLang="en-US" dirty="0"/>
              <a:t>Παρά τη γενική μείωση, υπάρχουν 96.000 γεννήσεις από </a:t>
            </a:r>
            <a:r>
              <a:rPr lang="el-GR" altLang="en-US" b="1" dirty="0" err="1">
                <a:solidFill>
                  <a:schemeClr val="accent2">
                    <a:lumMod val="75000"/>
                  </a:schemeClr>
                </a:solidFill>
              </a:rPr>
              <a:t>έφηβες</a:t>
            </a:r>
            <a:r>
              <a:rPr lang="el-GR" altLang="en-US" dirty="0"/>
              <a:t>, η πλειονότητα των οποίων είναι ανύπαντρες</a:t>
            </a:r>
          </a:p>
          <a:p>
            <a:r>
              <a:rPr lang="el-GR" altLang="en-US" dirty="0"/>
              <a:t>57% των μητέρων βρεφών εργάζονται εκτός σπιτιού</a:t>
            </a:r>
          </a:p>
          <a:p>
            <a:r>
              <a:rPr lang="el-GR" altLang="en-US" dirty="0"/>
              <a:t>45% των παιδιών στις ΗΠΑ ζουν σε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συνθήκες πενίας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A2F13-18B4-8743-AF30-3E5DFDFA8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F8D09D-0CA7-834D-B931-82F55F70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Παιδική φροντίδα και μελλοντική ανάπτυξη του παιδιού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D516-9B26-FC40-98E4-9F7371D91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28" y="1821843"/>
            <a:ext cx="3628724" cy="3767397"/>
          </a:xfrm>
        </p:spPr>
        <p:txBody>
          <a:bodyPr/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Πλεονεκτήματα</a:t>
            </a:r>
          </a:p>
          <a:p>
            <a:pPr lvl="1"/>
            <a:r>
              <a:rPr lang="el-GR" altLang="en-US" dirty="0"/>
              <a:t>Υψηλού επιπέδου παιδική φροντίδα εκτός σπιτιού συνδέεται με πολύ μικρές διαφορές σε σύγκριση με τη φροντίδα στο σπίτι</a:t>
            </a:r>
          </a:p>
          <a:p>
            <a:pPr lvl="1"/>
            <a:r>
              <a:rPr lang="el-GR" altLang="en-US" dirty="0"/>
              <a:t>Πλεονέκτημα για παιδιά χαμηλού οικονομικού επιπέδου και για παιδιά με μητέρα άγαμη ή διαζευγμένη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80DD32-9E74-2743-A6F9-6BA827E40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068CDF2E-EC3D-234C-BF92-AB9B7C0160F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67D898-4E94-2B4B-B96D-36D89AEAABC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72000" y="1821843"/>
            <a:ext cx="3628724" cy="3767397"/>
          </a:xfrm>
        </p:spPr>
        <p:txBody>
          <a:bodyPr/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Μειονεκτήματα</a:t>
            </a:r>
          </a:p>
          <a:p>
            <a:pPr lvl="1"/>
            <a:r>
              <a:rPr lang="el-GR" altLang="en-US" dirty="0"/>
              <a:t>Το βρέφος γίνεται περισσότερο ανασφαλές όταν η φροντίδα είναι χαμηλής ποιότητας</a:t>
            </a:r>
          </a:p>
          <a:p>
            <a:pPr lvl="1"/>
            <a:r>
              <a:rPr lang="el-GR" altLang="en-US" dirty="0"/>
              <a:t>Παιδιά που περνούν πολύ χρόνο εκτός σπιτιού εμφανίζουν μειωμένη ικανότητα να δρουν ανεξάρτητα</a:t>
            </a:r>
          </a:p>
          <a:p>
            <a:pPr lvl="1"/>
            <a:r>
              <a:rPr lang="el-GR" altLang="en-US" dirty="0"/>
              <a:t>Παιδιά που περνούν 10 ή περισσότερες ώρες την εβδομάδα σε μονάδες ομαδικής φροντίδας συνήθως εμφανίζουν διασπαστική συμπεριφορά στην τάξη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150AE7B1-C718-9048-B1DA-35684212B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44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el-GR" altLang="en-US" sz="3400" b="1" dirty="0">
              <a:solidFill>
                <a:srgbClr val="007F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C9C4B0-3CF2-0D4F-8C7A-10E396209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175" y="2284221"/>
            <a:ext cx="7994650" cy="22054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83EB2F-0541-0842-9A2B-044FA21B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Σχήμα 6.1 </a:t>
            </a:r>
            <a:r>
              <a:rPr lang="el-GR" dirty="0">
                <a:solidFill>
                  <a:schemeClr val="tx1"/>
                </a:solidFill>
              </a:rPr>
              <a:t>Η εμφάνιση των εκφράσεων του συναισθήματος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D05F9-78EA-CC44-B416-5CF6AFEC1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697AE-3887-404A-B857-76184E5BD3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175" y="5661025"/>
            <a:ext cx="8023225" cy="864319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Οι συναισθηματικές εκφράσεις εμφανίζονται περίπου στους μήνες που αναγράφονται στο σχήμα. Αξίζει να σημειωθεί ότι οι εκφράσεις προσώπου τις πρώτες εβδομάδες μετά τη γέννηση δεν αντικατοπτρίζουν απαραιτήτως συγκεκριμένα συναισθήματα στο βρέφος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94BCF-7781-9D44-89E8-61105DB5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Τα στοιχεία του συναισθήματος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F01F7-0CCE-ED44-BF5A-E6594FDD4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Οι αναπτυξιακοί ερευνητές πιστεύουν ότι το πραγματικό συναίσθημα έχει τρία στοιχεία:</a:t>
            </a:r>
          </a:p>
          <a:p>
            <a:pPr lvl="1"/>
            <a:r>
              <a:rPr lang="el-GR" altLang="en-US" dirty="0"/>
              <a:t>Βιολογική διέγερση</a:t>
            </a:r>
          </a:p>
          <a:p>
            <a:pPr lvl="1"/>
            <a:r>
              <a:rPr lang="el-GR" altLang="en-US" dirty="0"/>
              <a:t>Γνωστικό στοιχείο</a:t>
            </a:r>
          </a:p>
          <a:p>
            <a:pPr lvl="1"/>
            <a:r>
              <a:rPr lang="el-GR" altLang="en-US" dirty="0" err="1"/>
              <a:t>Συμπεριφορικό</a:t>
            </a:r>
            <a:r>
              <a:rPr lang="el-GR" altLang="en-US" dirty="0"/>
              <a:t> στοιχείο</a:t>
            </a:r>
          </a:p>
          <a:p>
            <a:r>
              <a:rPr lang="el-GR" altLang="en-US" dirty="0"/>
              <a:t>Οι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μη λεκτικές εκφράσεις </a:t>
            </a:r>
            <a:r>
              <a:rPr lang="el-GR" altLang="en-US" dirty="0"/>
              <a:t>του βρέφους αντιπροσωπεύουν πραγματικές συναισθηματικές εμπειρίες</a:t>
            </a:r>
          </a:p>
          <a:p>
            <a:r>
              <a:rPr lang="el-GR" altLang="en-US" dirty="0"/>
              <a:t>Η έκφραση του συναισθήματος όχι μόνον αντιπροσωπεύει πραγματική συναισθηματική εμπειρία, αλλά, επίσης, βοηθά το βρέφος να ρυθμίσει το συναίσθημά του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99FC6-7CE4-7440-BD17-831F8463F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C209C-3171-0647-9739-551B3A0D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Το χαμόγελο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C9883-8855-704B-99D3-E2AB0650C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Τα πρώτα χαμόγελα μάλλον δεν σημαίνουν τίποτε</a:t>
            </a:r>
          </a:p>
          <a:p>
            <a:r>
              <a:rPr lang="el-GR" altLang="en-US" dirty="0"/>
              <a:t>Από την 6η έως την 9η εβδομάδα:</a:t>
            </a:r>
          </a:p>
          <a:p>
            <a:pPr lvl="1"/>
            <a:r>
              <a:rPr lang="el-GR" altLang="en-US" dirty="0"/>
              <a:t>Αρχίζει το αξιόπιστο/σταθερό χαμόγελο</a:t>
            </a:r>
          </a:p>
          <a:p>
            <a:pPr lvl="1"/>
            <a:r>
              <a:rPr lang="el-GR" altLang="en-US" dirty="0"/>
              <a:t>Το χαμόγελο στην αρχή είναι σχετικά αδιαφοροποίητο, μετά γίνεται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επιλεκτικό</a:t>
            </a:r>
          </a:p>
          <a:p>
            <a:r>
              <a:rPr lang="el-GR" altLang="en-US" dirty="0"/>
              <a:t>Στους 18 μήνες:</a:t>
            </a:r>
          </a:p>
          <a:p>
            <a:pPr lvl="1"/>
            <a:r>
              <a:rPr lang="el-GR" altLang="en-US" dirty="0"/>
              <a:t>Το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κοινωνικό χαμόγελο </a:t>
            </a:r>
            <a:r>
              <a:rPr lang="el-GR" altLang="en-US" dirty="0"/>
              <a:t>γίνεται πιο συχνό προς το ανθρώπινο πρόσωπο παρά προς αντικείμενα</a:t>
            </a:r>
          </a:p>
          <a:p>
            <a:r>
              <a:rPr lang="el-GR" altLang="en-US" dirty="0"/>
              <a:t>Τέλος του 2ου έτους:</a:t>
            </a:r>
          </a:p>
          <a:p>
            <a:pPr lvl="1"/>
            <a:r>
              <a:rPr lang="el-GR" altLang="en-US" dirty="0"/>
              <a:t>Χρησιμοποιεί σκόπιμα το χαμόγελο</a:t>
            </a:r>
          </a:p>
          <a:p>
            <a:pPr lvl="1"/>
            <a:r>
              <a:rPr lang="el-GR" altLang="en-US" dirty="0"/>
              <a:t>Δείχνει ευαισθησία στις συναισθηματικές εκφράσεις των άλλων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6A167-F664-234A-8F4D-B2775DBFE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88E9F9-DCF7-6B45-86A0-59F20AA8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Ξένος και… επικίνδυνος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510D9-F74F-5043-871E-9DB2E7C6F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«</a:t>
            </a:r>
            <a:r>
              <a:rPr lang="el-GR" altLang="en-US" dirty="0"/>
              <a:t>Άγχος του ξένου</a:t>
            </a:r>
            <a:r>
              <a:rPr lang="en-US" altLang="en-US" dirty="0"/>
              <a:t>»</a:t>
            </a:r>
          </a:p>
          <a:p>
            <a:pPr lvl="1"/>
            <a:r>
              <a:rPr lang="el-GR" altLang="en-US" dirty="0"/>
              <a:t>Καθώς αναπτύσσεται η μνήμη, εμφανίζεται η ικανότητα του βρέφους να αναγνωρίζει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οικεία πρόσωπα</a:t>
            </a:r>
            <a:r>
              <a:rPr lang="el-GR" altLang="en-US" dirty="0"/>
              <a:t>, να προσδοκά και να προβλέπει γεγονότα, οπότε η εμφάνιση άγνωστων προσώπων προκαλεί φόβο</a:t>
            </a:r>
          </a:p>
          <a:p>
            <a:pPr lvl="1"/>
            <a:r>
              <a:rPr lang="el-GR" altLang="en-US" dirty="0"/>
              <a:t>Κοινό φαινόμενο στους 6 μήνες</a:t>
            </a:r>
          </a:p>
          <a:p>
            <a:pPr lvl="1"/>
            <a:r>
              <a:rPr lang="el-GR" altLang="en-US" dirty="0"/>
              <a:t>Σημαντικές διαφορές από βρέφος σε βρέφος και σε διαφορετικές καταστάσεις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9C465-E37A-A949-A89B-146ABBBF2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047F57-645C-3C4C-BA29-E74200E9A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2406" y="1340768"/>
            <a:ext cx="6559730" cy="395513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A660C4-05FE-544D-BB9B-2D1DB231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Σχήμα 6.2 Άγχος αποχωρισμού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27C10-1E0D-AA4F-A0F3-B00B8E6922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8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0F9CCB-EFED-7C4F-8A8E-C085015CB5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Το άγχος αποχωρισμού, η δυσφορία που εκδηλώνει το βρέφος, όταν απομακρύνεται το πρόσωπο που συνήθως το φροντίζει, αποτελεί καθολικό φαινόμενο και εμφανίζεται περίπου στην ηλικία των 7-8 μηνών. Φτάνει στο αποκορύφωμά του περίπου στους 14 μήνες και μετά μειώνεται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C91C49-04CE-834C-A5BD-C9138001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Κοινωνική αναφορά: Η αναγνώριση των συναισθημάτων των άλλων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A9641-3E63-4C42-9BD9-DAF153B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Κοινωνική αναφορά: </a:t>
            </a:r>
            <a:r>
              <a:rPr lang="el-GR" altLang="en-US" dirty="0"/>
              <a:t>Η σκόπιμη αναζήτηση πληροφοριών για τα συναισθήματα των άλλων, οι οποίες βοηθούν το άτομο να ερμηνεύσει ασαφείς καταστάσεις</a:t>
            </a:r>
          </a:p>
          <a:p>
            <a:pPr lvl="1"/>
            <a:r>
              <a:rPr lang="el-GR" altLang="en-US" dirty="0"/>
              <a:t>Εμφανίζεται περί τους 8-9 μήνες</a:t>
            </a:r>
          </a:p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Χρησιμότητα</a:t>
            </a:r>
          </a:p>
          <a:p>
            <a:pPr lvl="1"/>
            <a:r>
              <a:rPr lang="el-GR" altLang="en-US" dirty="0"/>
              <a:t>Βοηθά στην κατανόηση της σημασίας της συμπεριφοράς των άλλων</a:t>
            </a:r>
          </a:p>
          <a:p>
            <a:pPr lvl="1"/>
            <a:r>
              <a:rPr lang="el-GR" altLang="en-US" dirty="0"/>
              <a:t>Παίζει σημαντικό ρόλο στο να βοηθά το βρέφος να κατανοήσει τα δικά του συναισθήματα</a:t>
            </a:r>
          </a:p>
          <a:p>
            <a:pPr lvl="1"/>
            <a:r>
              <a:rPr lang="el-GR" altLang="en-US" dirty="0"/>
              <a:t>Μπορεί να χρησιμοποιεί τα άλλα πρόσωπα για να κατανοήσει το περιεχόμενο ασαφών κοινωνικών περιστάσεων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295EEA-9562-E442-842A-0D2F9B5206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8107</TotalTime>
  <Words>1755</Words>
  <Application>Microsoft Office PowerPoint</Application>
  <PresentationFormat>Προβολή στην οθόνη (4:3)</PresentationFormat>
  <Paragraphs>285</Paragraphs>
  <Slides>36</Slides>
  <Notes>36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7" baseType="lpstr">
      <vt:lpstr>.AppleSystemUIFont</vt:lpstr>
      <vt:lpstr>.Hiragino Kaku Gothic Interface W3</vt:lpstr>
      <vt:lpstr>Arial</vt:lpstr>
      <vt:lpstr>Calibri</vt:lpstr>
      <vt:lpstr>Calibri Light</vt:lpstr>
      <vt:lpstr>Symbol</vt:lpstr>
      <vt:lpstr>System Font Regular</vt:lpstr>
      <vt:lpstr>Times New Roman</vt:lpstr>
      <vt:lpstr>Wingdings 3</vt:lpstr>
      <vt:lpstr>Zapf Dingbats</vt:lpstr>
      <vt:lpstr>2_Wisp</vt:lpstr>
      <vt:lpstr>Αναπτυξιακή Ψυχολογία Διά Βίου Προσέγγιση</vt:lpstr>
      <vt:lpstr>Τα συναισθήματα στη βρεφική ηλικία</vt:lpstr>
      <vt:lpstr>Συναισθηματικές εκφράσεις του βρέφους</vt:lpstr>
      <vt:lpstr>Σχήμα 6.1 Η εμφάνιση των εκφράσεων του συναισθήματος</vt:lpstr>
      <vt:lpstr>Τα στοιχεία του συναισθήματος</vt:lpstr>
      <vt:lpstr>Το χαμόγελο</vt:lpstr>
      <vt:lpstr>Ξένος και… επικίνδυνος</vt:lpstr>
      <vt:lpstr>Σχήμα 6.2 Άγχος αποχωρισμού</vt:lpstr>
      <vt:lpstr>Κοινωνική αναφορά: Η αναγνώριση των συναισθημάτων των άλλων</vt:lpstr>
      <vt:lpstr>Δύο ερμηνείες της κοινωνικής αναφοράς</vt:lpstr>
      <vt:lpstr>Ανάπτυξη της έννοιας του εαυτού</vt:lpstr>
      <vt:lpstr>Θεωρία του νου</vt:lpstr>
      <vt:lpstr>Θεωρία του νου (συν.)</vt:lpstr>
      <vt:lpstr>Προσκόλληση: Η δημιουργία κοινωνικών δεσμών</vt:lpstr>
      <vt:lpstr>Σχήμα 6.3 Η έρευνα του Harlow</vt:lpstr>
      <vt:lpstr>Προσκόλληση: Η σχετική έρευνα</vt:lpstr>
      <vt:lpstr>Η πειραματική «Συνθήκη του ξένου» της Ainsworth</vt:lpstr>
      <vt:lpstr>Παρουσίαση του PowerPoint</vt:lpstr>
      <vt:lpstr>Μια τέταρτη κατηγορία προσκόλλησης με την ίδια πειραματική τεχνική</vt:lpstr>
      <vt:lpstr>Γονείς και προσκόλληση</vt:lpstr>
      <vt:lpstr>Προσκόλληση με μόνον ένα πρόσωπο;</vt:lpstr>
      <vt:lpstr>Διαπροσωπικές σχέσεις βρέφους: Η δημιουργία μιας λειτουργικής σχέσης</vt:lpstr>
      <vt:lpstr>Σχήμα 6.5 Η ακολουθία αλληλεπίδρασης ανάμεσα στο βρέφος και στο άτομο που το φροντίζει</vt:lpstr>
      <vt:lpstr>Οι σχέσεις του βρέφους με τους συνομηλίκους του</vt:lpstr>
      <vt:lpstr>Βρέφη-«Ειδικοί»</vt:lpstr>
      <vt:lpstr>Ατομικές διαφορές στα βρέφη</vt:lpstr>
      <vt:lpstr>Erikson: Ψυχοκοινωνική ανάπτυξη</vt:lpstr>
      <vt:lpstr>Ιδιοσυγκρασία (διέγερση και συναισθηματικότητα)</vt:lpstr>
      <vt:lpstr>Παρουσίαση του PowerPoint</vt:lpstr>
      <vt:lpstr>Κατηγορίες ιδιοσυγκρασίας</vt:lpstr>
      <vt:lpstr>Βιολογική βάση της ιδιοσυγκρασίας</vt:lpstr>
      <vt:lpstr>Βιολογική βάση της ιδιοσυγκρασίας (συν.)</vt:lpstr>
      <vt:lpstr>Διαφορές φύλου</vt:lpstr>
      <vt:lpstr>Ρόλος του φύλου</vt:lpstr>
      <vt:lpstr>Οικογενειακή ζωή στον 21ο αιώνα</vt:lpstr>
      <vt:lpstr>Παιδική φροντίδα και μελλοντική ανάπτυξη του παιδιού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Across the Life Span, 8e</dc:title>
  <dc:subject>Humanity Science</dc:subject>
  <dc:creator>Feldman</dc:creator>
  <cp:keywords>Humanity, Science</cp:keywords>
  <cp:lastModifiedBy>Smaragda Kazi</cp:lastModifiedBy>
  <cp:revision>342</cp:revision>
  <cp:lastPrinted>2019-06-26T10:27:06Z</cp:lastPrinted>
  <dcterms:created xsi:type="dcterms:W3CDTF">1601-01-01T00:00:00Z</dcterms:created>
  <dcterms:modified xsi:type="dcterms:W3CDTF">2021-12-10T06:38:31Z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Cognizant</vt:lpwstr>
  </property>
  <property fmtid="{D5CDD505-2E9C-101B-9397-08002B2CF9AE}" pid="4" name="ContentTypeId">
    <vt:lpwstr>0x010100964F4933ACCA1D499DD9E6536031753F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Jive_LatestUserAccountName">
    <vt:lpwstr>joel</vt:lpwstr>
  </property>
  <property fmtid="{D5CDD505-2E9C-101B-9397-08002B2CF9AE}" pid="8" name="Jive_VersionGuid">
    <vt:lpwstr>2e874262-9747-49d3-bf1e-677aeb587663</vt:lpwstr>
  </property>
  <property fmtid="{D5CDD505-2E9C-101B-9397-08002B2CF9AE}" pid="9" name="LinksUpToDate">
    <vt:bool>false</vt:bool>
  </property>
  <property fmtid="{D5CDD505-2E9C-101B-9397-08002B2CF9AE}" pid="10" name="MMClips">
    <vt:i4>0</vt:i4>
  </property>
  <property fmtid="{D5CDD505-2E9C-101B-9397-08002B2CF9AE}" pid="11" name="Notes">
    <vt:i4>45</vt:i4>
  </property>
  <property fmtid="{D5CDD505-2E9C-101B-9397-08002B2CF9AE}" pid="12" name="Offisync_ProviderInitializationData">
    <vt:lpwstr>https://neo.pearson.com</vt:lpwstr>
  </property>
  <property fmtid="{D5CDD505-2E9C-101B-9397-08002B2CF9AE}" pid="13" name="Offisync_ServerID">
    <vt:lpwstr>7e960520-0e88-4f05-9fa0-24079b61e486</vt:lpwstr>
  </property>
  <property fmtid="{D5CDD505-2E9C-101B-9397-08002B2CF9AE}" pid="14" name="Offisync_UniqueId">
    <vt:lpwstr>682739</vt:lpwstr>
  </property>
  <property fmtid="{D5CDD505-2E9C-101B-9397-08002B2CF9AE}" pid="15" name="Offisync_UpdateToken">
    <vt:lpwstr>2</vt:lpwstr>
  </property>
  <property fmtid="{D5CDD505-2E9C-101B-9397-08002B2CF9AE}" pid="16" name="PresentationFormat">
    <vt:lpwstr>On-screen Show (4:3)</vt:lpwstr>
  </property>
  <property fmtid="{D5CDD505-2E9C-101B-9397-08002B2CF9AE}" pid="17" name="ScaleCrop">
    <vt:bool>false</vt:bool>
  </property>
  <property fmtid="{D5CDD505-2E9C-101B-9397-08002B2CF9AE}" pid="18" name="ShareDoc">
    <vt:bool>false</vt:bool>
  </property>
  <property fmtid="{D5CDD505-2E9C-101B-9397-08002B2CF9AE}" pid="19" name="Slides">
    <vt:i4>49</vt:i4>
  </property>
</Properties>
</file>