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4290" r:id="rId2"/>
    <p:sldMasterId id="2147484303" r:id="rId3"/>
  </p:sldMasterIdLst>
  <p:notesMasterIdLst>
    <p:notesMasterId r:id="rId29"/>
  </p:notesMasterIdLst>
  <p:handoutMasterIdLst>
    <p:handoutMasterId r:id="rId30"/>
  </p:handoutMasterIdLst>
  <p:sldIdLst>
    <p:sldId id="275" r:id="rId4"/>
    <p:sldId id="345" r:id="rId5"/>
    <p:sldId id="358" r:id="rId6"/>
    <p:sldId id="328" r:id="rId7"/>
    <p:sldId id="348" r:id="rId8"/>
    <p:sldId id="452" r:id="rId9"/>
    <p:sldId id="376" r:id="rId10"/>
    <p:sldId id="352" r:id="rId11"/>
    <p:sldId id="350" r:id="rId12"/>
    <p:sldId id="535" r:id="rId13"/>
    <p:sldId id="455" r:id="rId14"/>
    <p:sldId id="521" r:id="rId15"/>
    <p:sldId id="360" r:id="rId16"/>
    <p:sldId id="437" r:id="rId17"/>
    <p:sldId id="446" r:id="rId18"/>
    <p:sldId id="500" r:id="rId19"/>
    <p:sldId id="347" r:id="rId20"/>
    <p:sldId id="355" r:id="rId21"/>
    <p:sldId id="354" r:id="rId22"/>
    <p:sldId id="536" r:id="rId23"/>
    <p:sldId id="356" r:id="rId24"/>
    <p:sldId id="365" r:id="rId25"/>
    <p:sldId id="420" r:id="rId26"/>
    <p:sldId id="409" r:id="rId27"/>
    <p:sldId id="404" r:id="rId28"/>
  </p:sldIdLst>
  <p:sldSz cx="12192000" cy="6858000"/>
  <p:notesSz cx="6889750" cy="1002188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3A0F5B24-5201-4BBB-AD9B-7F8A646E5B0C}">
          <p14:sldIdLst>
            <p14:sldId id="275"/>
          </p14:sldIdLst>
        </p14:section>
        <p14:section name="Ενότητα χωρίς τίτλο" id="{406885F7-36DD-4615-8E89-24EC182592A2}">
          <p14:sldIdLst>
            <p14:sldId id="345"/>
            <p14:sldId id="358"/>
            <p14:sldId id="328"/>
            <p14:sldId id="348"/>
            <p14:sldId id="452"/>
            <p14:sldId id="376"/>
            <p14:sldId id="352"/>
            <p14:sldId id="350"/>
            <p14:sldId id="535"/>
            <p14:sldId id="455"/>
            <p14:sldId id="521"/>
            <p14:sldId id="360"/>
            <p14:sldId id="437"/>
            <p14:sldId id="446"/>
            <p14:sldId id="500"/>
            <p14:sldId id="347"/>
            <p14:sldId id="355"/>
            <p14:sldId id="354"/>
            <p14:sldId id="536"/>
            <p14:sldId id="356"/>
            <p14:sldId id="365"/>
            <p14:sldId id="420"/>
            <p14:sldId id="409"/>
            <p14:sldId id="4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990000"/>
    <a:srgbClr val="FF0000"/>
    <a:srgbClr val="003399"/>
    <a:srgbClr val="CC3300"/>
    <a:srgbClr val="CCCCFF"/>
    <a:srgbClr val="F99151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7" autoAdjust="0"/>
    <p:restoredTop sz="92387" autoAdjust="0"/>
  </p:normalViewPr>
  <p:slideViewPr>
    <p:cSldViewPr>
      <p:cViewPr varScale="1">
        <p:scale>
          <a:sx n="66" d="100"/>
          <a:sy n="66" d="100"/>
        </p:scale>
        <p:origin x="89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
<Relationships xmlns="http://schemas.openxmlformats.org/package/2006/relationships"><Relationship Id="rId2" Type="http://schemas.openxmlformats.org/officeDocument/2006/relationships/chartUserShapes" Target="../drawings/drawing1.xml"/></Relationships>

</file>

<file path=ppt/charts/_rels/chart2.xml.rels><?xml version="1.0" encoding="UTF-8" standalone="yes"?>
<Relationships xmlns="http://schemas.openxmlformats.org/package/2006/relationships"><Relationship Id="rId2" Type="http://schemas.openxmlformats.org/officeDocument/2006/relationships/chartUserShapes" Target="../drawings/drawing2.xml"/></Relationships>

</file>

<file path=ppt/charts/_rels/chart3.xml.rels><?xml version="1.0" encoding="UTF-8" standalone="yes"?>
<Relationships xmlns="http://schemas.openxmlformats.org/package/2006/relationships"><Relationship Id="rId2" Type="http://schemas.openxmlformats.org/officeDocument/2006/relationships/chartUserShapes" Target="../drawings/drawing3.xml"/></Relationships>

</file>

<file path=ppt/charts/_rels/chart4.xml.rels><?xml version="1.0" encoding="UTF-8" standalone="yes"?>
<Relationships xmlns="http://schemas.openxmlformats.org/package/2006/relationships"/>

</file>

<file path=ppt/charts/_rels/chart5.xml.rels><?xml version="1.0" encoding="UTF-8" standalone="yes"?>
<Relationships xmlns="http://schemas.openxmlformats.org/package/2006/relationships"/>

</file>

<file path=ppt/charts/_rels/chart6.xml.rels><?xml version="1.0" encoding="UTF-8" standalone="yes"?>
<Relationships xmlns="http://schemas.openxmlformats.org/package/2006/relationships"/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600" dirty="0"/>
              <a:t>Shares of global income received by top 10% and bottom 60% of world population</a:t>
            </a:r>
          </a:p>
        </c:rich>
      </c:tx>
      <c:layout>
        <c:manualLayout>
          <c:xMode val="edge"/>
          <c:yMode val="edge"/>
          <c:x val="0.10222583843686205"/>
          <c:y val="4.3636366135224973E-3"/>
        </c:manualLayout>
      </c:layout>
      <c:overlay val="0"/>
      <c:spPr>
        <a:noFill/>
        <a:ln w="25400">
          <a:noFill/>
        </a:ln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BOTTOM60_TOP10!$E$3:$T$3</c:f>
              <c:numCache>
                <c:formatCode>General</c:formatCode>
                <c:ptCount val="16"/>
                <c:pt idx="0">
                  <c:v>1820</c:v>
                </c:pt>
                <c:pt idx="1">
                  <c:v>1850</c:v>
                </c:pt>
                <c:pt idx="2">
                  <c:v>1870</c:v>
                </c:pt>
                <c:pt idx="3">
                  <c:v>1890</c:v>
                </c:pt>
                <c:pt idx="4">
                  <c:v>1910</c:v>
                </c:pt>
                <c:pt idx="5">
                  <c:v>1929</c:v>
                </c:pt>
                <c:pt idx="6">
                  <c:v>1950</c:v>
                </c:pt>
                <c:pt idx="7">
                  <c:v>1960</c:v>
                </c:pt>
                <c:pt idx="8">
                  <c:v>1970</c:v>
                </c:pt>
                <c:pt idx="9">
                  <c:v>1980</c:v>
                </c:pt>
                <c:pt idx="10">
                  <c:v>1988</c:v>
                </c:pt>
                <c:pt idx="11">
                  <c:v>1992</c:v>
                </c:pt>
                <c:pt idx="12">
                  <c:v>1993</c:v>
                </c:pt>
                <c:pt idx="13">
                  <c:v>1998</c:v>
                </c:pt>
                <c:pt idx="14">
                  <c:v>2003</c:v>
                </c:pt>
                <c:pt idx="15">
                  <c:v>2008</c:v>
                </c:pt>
              </c:numCache>
            </c:numRef>
          </c:xVal>
          <c:yVal>
            <c:numRef>
              <c:f>BOTTOM60_TOP10!$E$4:$T$4</c:f>
              <c:numCache>
                <c:formatCode>General</c:formatCode>
                <c:ptCount val="16"/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79C-4FBE-9CBD-57733F67C7CE}"/>
            </c:ext>
          </c:extLst>
        </c:ser>
        <c:ser>
          <c:idx val="1"/>
          <c:order val="1"/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xVal>
            <c:numRef>
              <c:f>BOTTOM60_TOP10!$E$3:$T$3</c:f>
              <c:numCache>
                <c:formatCode>General</c:formatCode>
                <c:ptCount val="16"/>
                <c:pt idx="0">
                  <c:v>1820</c:v>
                </c:pt>
                <c:pt idx="1">
                  <c:v>1850</c:v>
                </c:pt>
                <c:pt idx="2">
                  <c:v>1870</c:v>
                </c:pt>
                <c:pt idx="3">
                  <c:v>1890</c:v>
                </c:pt>
                <c:pt idx="4">
                  <c:v>1910</c:v>
                </c:pt>
                <c:pt idx="5">
                  <c:v>1929</c:v>
                </c:pt>
                <c:pt idx="6">
                  <c:v>1950</c:v>
                </c:pt>
                <c:pt idx="7">
                  <c:v>1960</c:v>
                </c:pt>
                <c:pt idx="8">
                  <c:v>1970</c:v>
                </c:pt>
                <c:pt idx="9">
                  <c:v>1980</c:v>
                </c:pt>
                <c:pt idx="10">
                  <c:v>1988</c:v>
                </c:pt>
                <c:pt idx="11">
                  <c:v>1992</c:v>
                </c:pt>
                <c:pt idx="12">
                  <c:v>1993</c:v>
                </c:pt>
                <c:pt idx="13">
                  <c:v>1998</c:v>
                </c:pt>
                <c:pt idx="14">
                  <c:v>2003</c:v>
                </c:pt>
                <c:pt idx="15">
                  <c:v>2008</c:v>
                </c:pt>
              </c:numCache>
            </c:numRef>
          </c:xVal>
          <c:yVal>
            <c:numRef>
              <c:f>BOTTOM60_TOP10!$E$5:$T$5</c:f>
              <c:numCache>
                <c:formatCode>General</c:formatCode>
                <c:ptCount val="16"/>
                <c:pt idx="0">
                  <c:v>25.7</c:v>
                </c:pt>
                <c:pt idx="1">
                  <c:v>23.3</c:v>
                </c:pt>
                <c:pt idx="2">
                  <c:v>21.4</c:v>
                </c:pt>
                <c:pt idx="3">
                  <c:v>19.5</c:v>
                </c:pt>
                <c:pt idx="4">
                  <c:v>17.600000000000001</c:v>
                </c:pt>
                <c:pt idx="5">
                  <c:v>16.7</c:v>
                </c:pt>
                <c:pt idx="6">
                  <c:v>14.2</c:v>
                </c:pt>
                <c:pt idx="7">
                  <c:v>14.1</c:v>
                </c:pt>
                <c:pt idx="8">
                  <c:v>12.8</c:v>
                </c:pt>
                <c:pt idx="9">
                  <c:v>12.5</c:v>
                </c:pt>
                <c:pt idx="11">
                  <c:v>13.5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79C-4FBE-9CBD-57733F67C7CE}"/>
            </c:ext>
          </c:extLst>
        </c:ser>
        <c:ser>
          <c:idx val="2"/>
          <c:order val="2"/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38100">
                <a:solidFill>
                  <a:schemeClr val="accent3"/>
                </a:solidFill>
              </a:ln>
              <a:effectLst/>
            </c:spPr>
          </c:marker>
          <c:xVal>
            <c:numRef>
              <c:f>BOTTOM60_TOP10!$E$3:$T$3</c:f>
              <c:numCache>
                <c:formatCode>General</c:formatCode>
                <c:ptCount val="16"/>
                <c:pt idx="0">
                  <c:v>1820</c:v>
                </c:pt>
                <c:pt idx="1">
                  <c:v>1850</c:v>
                </c:pt>
                <c:pt idx="2">
                  <c:v>1870</c:v>
                </c:pt>
                <c:pt idx="3">
                  <c:v>1890</c:v>
                </c:pt>
                <c:pt idx="4">
                  <c:v>1910</c:v>
                </c:pt>
                <c:pt idx="5">
                  <c:v>1929</c:v>
                </c:pt>
                <c:pt idx="6">
                  <c:v>1950</c:v>
                </c:pt>
                <c:pt idx="7">
                  <c:v>1960</c:v>
                </c:pt>
                <c:pt idx="8">
                  <c:v>1970</c:v>
                </c:pt>
                <c:pt idx="9">
                  <c:v>1980</c:v>
                </c:pt>
                <c:pt idx="10">
                  <c:v>1988</c:v>
                </c:pt>
                <c:pt idx="11">
                  <c:v>1992</c:v>
                </c:pt>
                <c:pt idx="12">
                  <c:v>1993</c:v>
                </c:pt>
                <c:pt idx="13">
                  <c:v>1998</c:v>
                </c:pt>
                <c:pt idx="14">
                  <c:v>2003</c:v>
                </c:pt>
                <c:pt idx="15">
                  <c:v>2008</c:v>
                </c:pt>
              </c:numCache>
            </c:numRef>
          </c:xVal>
          <c:yVal>
            <c:numRef>
              <c:f>BOTTOM60_TOP10!$E$6:$T$6</c:f>
              <c:numCache>
                <c:formatCode>General</c:formatCode>
                <c:ptCount val="16"/>
                <c:pt idx="0">
                  <c:v>42.8</c:v>
                </c:pt>
                <c:pt idx="1">
                  <c:v>45.2</c:v>
                </c:pt>
                <c:pt idx="2">
                  <c:v>47.6</c:v>
                </c:pt>
                <c:pt idx="3">
                  <c:v>49.8</c:v>
                </c:pt>
                <c:pt idx="4">
                  <c:v>50.9</c:v>
                </c:pt>
                <c:pt idx="5">
                  <c:v>49.8</c:v>
                </c:pt>
                <c:pt idx="6">
                  <c:v>51.3</c:v>
                </c:pt>
                <c:pt idx="7">
                  <c:v>50</c:v>
                </c:pt>
                <c:pt idx="8">
                  <c:v>50.8</c:v>
                </c:pt>
                <c:pt idx="9">
                  <c:v>51.6</c:v>
                </c:pt>
                <c:pt idx="11">
                  <c:v>53.4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79C-4FBE-9CBD-57733F67C7CE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BOTTOM60_TOP10!$E$3:$T$3</c:f>
              <c:numCache>
                <c:formatCode>General</c:formatCode>
                <c:ptCount val="16"/>
                <c:pt idx="0">
                  <c:v>1820</c:v>
                </c:pt>
                <c:pt idx="1">
                  <c:v>1850</c:v>
                </c:pt>
                <c:pt idx="2">
                  <c:v>1870</c:v>
                </c:pt>
                <c:pt idx="3">
                  <c:v>1890</c:v>
                </c:pt>
                <c:pt idx="4">
                  <c:v>1910</c:v>
                </c:pt>
                <c:pt idx="5">
                  <c:v>1929</c:v>
                </c:pt>
                <c:pt idx="6">
                  <c:v>1950</c:v>
                </c:pt>
                <c:pt idx="7">
                  <c:v>1960</c:v>
                </c:pt>
                <c:pt idx="8">
                  <c:v>1970</c:v>
                </c:pt>
                <c:pt idx="9">
                  <c:v>1980</c:v>
                </c:pt>
                <c:pt idx="10">
                  <c:v>1988</c:v>
                </c:pt>
                <c:pt idx="11">
                  <c:v>1992</c:v>
                </c:pt>
                <c:pt idx="12">
                  <c:v>1993</c:v>
                </c:pt>
                <c:pt idx="13">
                  <c:v>1998</c:v>
                </c:pt>
                <c:pt idx="14">
                  <c:v>2003</c:v>
                </c:pt>
                <c:pt idx="15">
                  <c:v>2008</c:v>
                </c:pt>
              </c:numCache>
            </c:numRef>
          </c:xVal>
          <c:yVal>
            <c:numRef>
              <c:f>BOTTOM60_TOP10!$E$7:$T$7</c:f>
              <c:numCache>
                <c:formatCode>General</c:formatCode>
                <c:ptCount val="16"/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379C-4FBE-9CBD-57733F67C7CE}"/>
            </c:ext>
          </c:extLst>
        </c:ser>
        <c:ser>
          <c:idx val="4"/>
          <c:order val="4"/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38100">
                <a:solidFill>
                  <a:schemeClr val="accent5"/>
                </a:solidFill>
              </a:ln>
              <a:effectLst/>
            </c:spPr>
          </c:marker>
          <c:xVal>
            <c:numRef>
              <c:f>BOTTOM60_TOP10!$E$3:$T$3</c:f>
              <c:numCache>
                <c:formatCode>General</c:formatCode>
                <c:ptCount val="16"/>
                <c:pt idx="0">
                  <c:v>1820</c:v>
                </c:pt>
                <c:pt idx="1">
                  <c:v>1850</c:v>
                </c:pt>
                <c:pt idx="2">
                  <c:v>1870</c:v>
                </c:pt>
                <c:pt idx="3">
                  <c:v>1890</c:v>
                </c:pt>
                <c:pt idx="4">
                  <c:v>1910</c:v>
                </c:pt>
                <c:pt idx="5">
                  <c:v>1929</c:v>
                </c:pt>
                <c:pt idx="6">
                  <c:v>1950</c:v>
                </c:pt>
                <c:pt idx="7">
                  <c:v>1960</c:v>
                </c:pt>
                <c:pt idx="8">
                  <c:v>1970</c:v>
                </c:pt>
                <c:pt idx="9">
                  <c:v>1980</c:v>
                </c:pt>
                <c:pt idx="10">
                  <c:v>1988</c:v>
                </c:pt>
                <c:pt idx="11">
                  <c:v>1992</c:v>
                </c:pt>
                <c:pt idx="12">
                  <c:v>1993</c:v>
                </c:pt>
                <c:pt idx="13">
                  <c:v>1998</c:v>
                </c:pt>
                <c:pt idx="14">
                  <c:v>2003</c:v>
                </c:pt>
                <c:pt idx="15">
                  <c:v>2008</c:v>
                </c:pt>
              </c:numCache>
            </c:numRef>
          </c:xVal>
          <c:yVal>
            <c:numRef>
              <c:f>BOTTOM60_TOP10!$E$8:$T$8</c:f>
              <c:numCache>
                <c:formatCode>General</c:formatCode>
                <c:ptCount val="16"/>
                <c:pt idx="10" formatCode="0.00">
                  <c:v>8.0205251208248143</c:v>
                </c:pt>
                <c:pt idx="12" formatCode="0.00">
                  <c:v>8.2183980080598502</c:v>
                </c:pt>
                <c:pt idx="13" formatCode="0.00">
                  <c:v>9.3800270790720575</c:v>
                </c:pt>
                <c:pt idx="14" formatCode="0.00">
                  <c:v>9.3226684022705975</c:v>
                </c:pt>
                <c:pt idx="15" formatCode="0.00">
                  <c:v>9.8784054713081346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379C-4FBE-9CBD-57733F67C7CE}"/>
            </c:ext>
          </c:extLst>
        </c:ser>
        <c:ser>
          <c:idx val="5"/>
          <c:order val="5"/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38100">
                <a:solidFill>
                  <a:schemeClr val="accent6"/>
                </a:solidFill>
              </a:ln>
              <a:effectLst/>
            </c:spPr>
          </c:marker>
          <c:xVal>
            <c:numRef>
              <c:f>BOTTOM60_TOP10!$E$3:$T$3</c:f>
              <c:numCache>
                <c:formatCode>General</c:formatCode>
                <c:ptCount val="16"/>
                <c:pt idx="0">
                  <c:v>1820</c:v>
                </c:pt>
                <c:pt idx="1">
                  <c:v>1850</c:v>
                </c:pt>
                <c:pt idx="2">
                  <c:v>1870</c:v>
                </c:pt>
                <c:pt idx="3">
                  <c:v>1890</c:v>
                </c:pt>
                <c:pt idx="4">
                  <c:v>1910</c:v>
                </c:pt>
                <c:pt idx="5">
                  <c:v>1929</c:v>
                </c:pt>
                <c:pt idx="6">
                  <c:v>1950</c:v>
                </c:pt>
                <c:pt idx="7">
                  <c:v>1960</c:v>
                </c:pt>
                <c:pt idx="8">
                  <c:v>1970</c:v>
                </c:pt>
                <c:pt idx="9">
                  <c:v>1980</c:v>
                </c:pt>
                <c:pt idx="10">
                  <c:v>1988</c:v>
                </c:pt>
                <c:pt idx="11">
                  <c:v>1992</c:v>
                </c:pt>
                <c:pt idx="12">
                  <c:v>1993</c:v>
                </c:pt>
                <c:pt idx="13">
                  <c:v>1998</c:v>
                </c:pt>
                <c:pt idx="14">
                  <c:v>2003</c:v>
                </c:pt>
                <c:pt idx="15">
                  <c:v>2008</c:v>
                </c:pt>
              </c:numCache>
            </c:numRef>
          </c:xVal>
          <c:yVal>
            <c:numRef>
              <c:f>BOTTOM60_TOP10!$E$9:$T$9</c:f>
              <c:numCache>
                <c:formatCode>General</c:formatCode>
                <c:ptCount val="16"/>
                <c:pt idx="10" formatCode="0.00">
                  <c:v>57.374659317412124</c:v>
                </c:pt>
                <c:pt idx="12" formatCode="0.0">
                  <c:v>60.451428338319261</c:v>
                </c:pt>
                <c:pt idx="13" formatCode="0.0">
                  <c:v>57.964250983752848</c:v>
                </c:pt>
                <c:pt idx="14" formatCode="0.0">
                  <c:v>59.755532529284771</c:v>
                </c:pt>
                <c:pt idx="15" formatCode="0.0">
                  <c:v>58.868594298735097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379C-4FBE-9CBD-57733F67C7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4189376"/>
        <c:axId val="244189768"/>
      </c:scatterChart>
      <c:valAx>
        <c:axId val="244189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/>
                  <a:t>Year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44189768"/>
        <c:crosses val="autoZero"/>
        <c:crossBetween val="midCat"/>
      </c:valAx>
      <c:valAx>
        <c:axId val="244189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100"/>
                  <a:t>Percentage share of global income</a:t>
                </a:r>
              </a:p>
            </c:rich>
          </c:tx>
          <c:overlay val="0"/>
          <c:spPr>
            <a:noFill/>
            <a:ln w="25400">
              <a:noFill/>
            </a:ln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18937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span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449500554938962E-2"/>
          <c:y val="3.6006546644844518E-2"/>
          <c:w val="0.89456159822419534"/>
          <c:h val="0.8756137479541734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MADDISON!$X$118:$Y$118</c:f>
              <c:numCache>
                <c:formatCode>General</c:formatCode>
                <c:ptCount val="2"/>
                <c:pt idx="0">
                  <c:v>1870</c:v>
                </c:pt>
                <c:pt idx="1">
                  <c:v>2008</c:v>
                </c:pt>
              </c:numCache>
            </c:numRef>
          </c:cat>
          <c:val>
            <c:numRef>
              <c:f>MADDISON!$X$119:$Y$119</c:f>
              <c:numCache>
                <c:formatCode>0</c:formatCode>
                <c:ptCount val="2"/>
                <c:pt idx="0">
                  <c:v>38.200000000000003</c:v>
                </c:pt>
                <c:pt idx="1">
                  <c:v>30.568000000000012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F3-4570-9E2C-5DF691E35A8A}"/>
            </c:ext>
          </c:extLst>
        </c:ser>
        <c:ser>
          <c:idx val="1"/>
          <c:order val="1"/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273A-4346-917E-39BF07F8FDD1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73A-4346-917E-39BF07F8FDD1}"/>
              </c:ext>
            </c:extLst>
          </c:dPt>
          <c:cat>
            <c:numRef>
              <c:f>MADDISON!$X$118:$Y$118</c:f>
              <c:numCache>
                <c:formatCode>General</c:formatCode>
                <c:ptCount val="2"/>
                <c:pt idx="0">
                  <c:v>1870</c:v>
                </c:pt>
                <c:pt idx="1">
                  <c:v>2008</c:v>
                </c:pt>
              </c:numCache>
            </c:numRef>
          </c:cat>
          <c:val>
            <c:numRef>
              <c:f>MADDISON!$X$120:$Y$120</c:f>
              <c:numCache>
                <c:formatCode>0</c:formatCode>
                <c:ptCount val="2"/>
                <c:pt idx="0">
                  <c:v>20.164000000000001</c:v>
                </c:pt>
                <c:pt idx="1">
                  <c:v>67.691999999999993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F3-4570-9E2C-5DF691E35A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4190552"/>
        <c:axId val="244183104"/>
      </c:barChart>
      <c:catAx>
        <c:axId val="244190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4183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44183104"/>
        <c:scaling>
          <c:orientation val="minMax"/>
          <c:max val="10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lgDashDot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Theil 0 index (mean log deviation)</a:t>
                </a:r>
              </a:p>
            </c:rich>
          </c:tx>
          <c:layout>
            <c:manualLayout>
              <c:xMode val="edge"/>
              <c:yMode val="edge"/>
              <c:x val="2.4432195975503064E-2"/>
              <c:y val="0.22947500855871275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44190552"/>
        <c:crosses val="autoZero"/>
        <c:crossBetween val="between"/>
        <c:majorUnit val="2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449500554938962E-2"/>
          <c:y val="3.6006546644844518E-2"/>
          <c:w val="0.89456159822419534"/>
          <c:h val="0.8756137479541734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MADDISON!$X$118:$Z$118</c:f>
              <c:numCache>
                <c:formatCode>General</c:formatCode>
                <c:ptCount val="3"/>
                <c:pt idx="0">
                  <c:v>1850</c:v>
                </c:pt>
                <c:pt idx="1">
                  <c:v>2011</c:v>
                </c:pt>
                <c:pt idx="2">
                  <c:v>2050</c:v>
                </c:pt>
              </c:numCache>
            </c:numRef>
          </c:cat>
          <c:val>
            <c:numRef>
              <c:f>MADDISON!$X$123:$Z$123</c:f>
              <c:numCache>
                <c:formatCode>0</c:formatCode>
                <c:ptCount val="3"/>
                <c:pt idx="0">
                  <c:v>22.22</c:v>
                </c:pt>
                <c:pt idx="1">
                  <c:v>9.1700000000000017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C6-4E4F-B3C6-5258FDE3E02F}"/>
            </c:ext>
          </c:extLst>
        </c:ser>
        <c:ser>
          <c:idx val="1"/>
          <c:order val="1"/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17BC-486F-B7BF-582138EE6E53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7BC-486F-B7BF-582138EE6E53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 w="1270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17BC-486F-B7BF-582138EE6E53}"/>
              </c:ext>
            </c:extLst>
          </c:dPt>
          <c:cat>
            <c:numRef>
              <c:f>MADDISON!$X$118:$Z$118</c:f>
              <c:numCache>
                <c:formatCode>General</c:formatCode>
                <c:ptCount val="3"/>
                <c:pt idx="0">
                  <c:v>1850</c:v>
                </c:pt>
                <c:pt idx="1">
                  <c:v>2011</c:v>
                </c:pt>
                <c:pt idx="2">
                  <c:v>2050</c:v>
                </c:pt>
              </c:numCache>
            </c:numRef>
          </c:cat>
          <c:val>
            <c:numRef>
              <c:f>MADDISON!$X$124:$Z$124</c:f>
              <c:numCache>
                <c:formatCode>0</c:formatCode>
                <c:ptCount val="3"/>
                <c:pt idx="0">
                  <c:v>33.78</c:v>
                </c:pt>
                <c:pt idx="1">
                  <c:v>59.831000000000003</c:v>
                </c:pt>
                <c:pt idx="2" formatCode="General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C6-4E4F-B3C6-5258FDE3E0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7770048"/>
        <c:axId val="267770832"/>
      </c:barChart>
      <c:catAx>
        <c:axId val="26777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77708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7770832"/>
        <c:scaling>
          <c:orientation val="minMax"/>
          <c:max val="8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lgDashDot"/>
            </a:ln>
          </c:spPr>
        </c:majorGridlines>
        <c:title>
          <c:tx>
            <c:rich>
              <a:bodyPr/>
              <a:lstStyle/>
              <a:p>
                <a:pPr>
                  <a:defRPr sz="13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300" b="0"/>
                  <a:t>Gini index</a:t>
                </a:r>
              </a:p>
            </c:rich>
          </c:tx>
          <c:layout>
            <c:manualLayout>
              <c:xMode val="edge"/>
              <c:yMode val="edge"/>
              <c:x val="1.109886264216973E-2"/>
              <c:y val="0.3927986906710310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67770048"/>
        <c:crosses val="autoZero"/>
        <c:crossBetween val="between"/>
        <c:majorUnit val="20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8954122138532"/>
          <c:y val="3.4529804043969721E-2"/>
          <c:w val="0.85422987969987674"/>
          <c:h val="0.80840429753496645"/>
        </c:manualLayout>
      </c:layout>
      <c:scatterChart>
        <c:scatterStyle val="smoothMarker"/>
        <c:varyColors val="0"/>
        <c:ser>
          <c:idx val="0"/>
          <c:order val="0"/>
          <c:spPr>
            <a:ln w="44450"/>
          </c:spPr>
          <c:marker>
            <c:symbol val="circle"/>
            <c:size val="11"/>
          </c:marker>
          <c:xVal>
            <c:numRef>
              <c:f>'DATA-RRinc_ventiles 88_08'!$E$8:$E$28</c:f>
              <c:numCache>
                <c:formatCode>General</c:formatCode>
                <c:ptCount val="21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  <c:pt idx="10">
                  <c:v>55</c:v>
                </c:pt>
                <c:pt idx="11">
                  <c:v>60</c:v>
                </c:pt>
                <c:pt idx="12">
                  <c:v>65</c:v>
                </c:pt>
                <c:pt idx="13">
                  <c:v>70</c:v>
                </c:pt>
                <c:pt idx="14">
                  <c:v>75</c:v>
                </c:pt>
                <c:pt idx="15">
                  <c:v>80</c:v>
                </c:pt>
                <c:pt idx="16">
                  <c:v>85</c:v>
                </c:pt>
                <c:pt idx="17">
                  <c:v>90</c:v>
                </c:pt>
                <c:pt idx="18">
                  <c:v>95</c:v>
                </c:pt>
                <c:pt idx="19">
                  <c:v>99</c:v>
                </c:pt>
                <c:pt idx="20">
                  <c:v>100</c:v>
                </c:pt>
              </c:numCache>
            </c:numRef>
          </c:xVal>
          <c:yVal>
            <c:numRef>
              <c:f>'DATA-RRinc_ventiles 88_08'!$Q$8:$Q$28</c:f>
              <c:numCache>
                <c:formatCode>0</c:formatCode>
                <c:ptCount val="21"/>
                <c:pt idx="0">
                  <c:v>15.141551314630286</c:v>
                </c:pt>
                <c:pt idx="1">
                  <c:v>38.351567583733768</c:v>
                </c:pt>
                <c:pt idx="2">
                  <c:v>39.040307902716265</c:v>
                </c:pt>
                <c:pt idx="3">
                  <c:v>41.712699681677393</c:v>
                </c:pt>
                <c:pt idx="4">
                  <c:v>46.445970003125758</c:v>
                </c:pt>
                <c:pt idx="5">
                  <c:v>51.811222405376498</c:v>
                </c:pt>
                <c:pt idx="6">
                  <c:v>59.665163207342317</c:v>
                </c:pt>
                <c:pt idx="7">
                  <c:v>64.772838138746323</c:v>
                </c:pt>
                <c:pt idx="8">
                  <c:v>66.143381979913414</c:v>
                </c:pt>
                <c:pt idx="9">
                  <c:v>67.426761191634597</c:v>
                </c:pt>
                <c:pt idx="10">
                  <c:v>75.810722173508765</c:v>
                </c:pt>
                <c:pt idx="11">
                  <c:v>69.822685831394352</c:v>
                </c:pt>
                <c:pt idx="12">
                  <c:v>62.811730851432614</c:v>
                </c:pt>
                <c:pt idx="13">
                  <c:v>59.66451156374675</c:v>
                </c:pt>
                <c:pt idx="14">
                  <c:v>28.150317326290498</c:v>
                </c:pt>
                <c:pt idx="15">
                  <c:v>1.2841086782211075</c:v>
                </c:pt>
                <c:pt idx="16">
                  <c:v>3.697601541629969</c:v>
                </c:pt>
                <c:pt idx="17">
                  <c:v>5.7769838772562032</c:v>
                </c:pt>
                <c:pt idx="18">
                  <c:v>16.614918729929016</c:v>
                </c:pt>
                <c:pt idx="19">
                  <c:v>26.854699529886329</c:v>
                </c:pt>
                <c:pt idx="20">
                  <c:v>64.799799201219187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1DEC-4B35-B578-7F03B2B661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2605832"/>
        <c:axId val="242609752"/>
      </c:scatterChart>
      <c:valAx>
        <c:axId val="242605832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/>
                  <a:t>Percentile of  global income distribution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42609752"/>
        <c:crosses val="autoZero"/>
        <c:crossBetween val="midCat"/>
      </c:valAx>
      <c:valAx>
        <c:axId val="242609752"/>
        <c:scaling>
          <c:orientation val="minMax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Real PPP income change (in percent)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42605832"/>
        <c:crosses val="autoZero"/>
        <c:crossBetween val="midCat"/>
      </c:valAx>
    </c:plotArea>
    <c:plotVisOnly val="1"/>
    <c:dispBlanksAs val="gap"/>
    <c:showDLblsOverMax val="0"/>
  </c:char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/>
              <a:t>Countries with more than 1% of their population in top global percentile (above $PPP 72,000 per capita in 2008 prices)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'WINNERS AND LOSERS'!$AG$29:$AG$43</c:f>
              <c:strCache>
                <c:ptCount val="15"/>
                <c:pt idx="0">
                  <c:v>CYP</c:v>
                </c:pt>
                <c:pt idx="1">
                  <c:v>DEU</c:v>
                </c:pt>
                <c:pt idx="2">
                  <c:v>IRL</c:v>
                </c:pt>
                <c:pt idx="3">
                  <c:v>KOR</c:v>
                </c:pt>
                <c:pt idx="4">
                  <c:v>NLD</c:v>
                </c:pt>
                <c:pt idx="5">
                  <c:v>TWN</c:v>
                </c:pt>
                <c:pt idx="6">
                  <c:v>FRA</c:v>
                </c:pt>
                <c:pt idx="7">
                  <c:v>NOR</c:v>
                </c:pt>
                <c:pt idx="8">
                  <c:v>GBR</c:v>
                </c:pt>
                <c:pt idx="9">
                  <c:v>JPN</c:v>
                </c:pt>
                <c:pt idx="10">
                  <c:v>CAN</c:v>
                </c:pt>
                <c:pt idx="11">
                  <c:v>LUX</c:v>
                </c:pt>
                <c:pt idx="12">
                  <c:v>CHE</c:v>
                </c:pt>
                <c:pt idx="13">
                  <c:v>SGP</c:v>
                </c:pt>
                <c:pt idx="14">
                  <c:v>USA</c:v>
                </c:pt>
              </c:strCache>
            </c:strRef>
          </c:cat>
          <c:val>
            <c:numRef>
              <c:f>'WINNERS AND LOSERS'!$AI$29:$AI$43</c:f>
              <c:numCache>
                <c:formatCode>General</c:formatCode>
                <c:ptCount val="1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5</c:v>
                </c:pt>
                <c:pt idx="9">
                  <c:v>6</c:v>
                </c:pt>
                <c:pt idx="10">
                  <c:v>7</c:v>
                </c:pt>
                <c:pt idx="11">
                  <c:v>7</c:v>
                </c:pt>
                <c:pt idx="12">
                  <c:v>9</c:v>
                </c:pt>
                <c:pt idx="13">
                  <c:v>9</c:v>
                </c:pt>
                <c:pt idx="1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B1-439C-892C-6CBCABFF7B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889976"/>
        <c:axId val="141890368"/>
      </c:barChart>
      <c:catAx>
        <c:axId val="141889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1890368"/>
        <c:crosses val="autoZero"/>
        <c:auto val="1"/>
        <c:lblAlgn val="ctr"/>
        <c:lblOffset val="100"/>
        <c:noMultiLvlLbl val="0"/>
      </c:catAx>
      <c:valAx>
        <c:axId val="141890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8899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Countries with more than 30% of their population in the bottom global decile (below $PPP</a:t>
            </a:r>
            <a:r>
              <a:rPr lang="en-US" baseline="0"/>
              <a:t> 450 per capita in 2008 prices)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4114025220531638E-2"/>
          <c:y val="8.6839623770432944E-2"/>
          <c:w val="0.93843720414713561"/>
          <c:h val="0.80499164877117635"/>
        </c:manualLayout>
      </c:layout>
      <c:barChart>
        <c:barDir val="col"/>
        <c:grouping val="clustered"/>
        <c:varyColors val="0"/>
        <c:ser>
          <c:idx val="1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'WINNERS AND LOSERS'!$AL$62:$AL$75</c:f>
              <c:strCache>
                <c:ptCount val="14"/>
                <c:pt idx="0">
                  <c:v>MLI</c:v>
                </c:pt>
                <c:pt idx="1">
                  <c:v>GHA</c:v>
                </c:pt>
                <c:pt idx="2">
                  <c:v>GIN</c:v>
                </c:pt>
                <c:pt idx="3">
                  <c:v>NER</c:v>
                </c:pt>
                <c:pt idx="4">
                  <c:v>LBR</c:v>
                </c:pt>
                <c:pt idx="5">
                  <c:v>MOZ</c:v>
                </c:pt>
                <c:pt idx="6">
                  <c:v>NGA</c:v>
                </c:pt>
                <c:pt idx="7">
                  <c:v>CAF</c:v>
                </c:pt>
                <c:pt idx="8">
                  <c:v>KEN</c:v>
                </c:pt>
                <c:pt idx="9">
                  <c:v>TZA</c:v>
                </c:pt>
                <c:pt idx="10">
                  <c:v>SWZ</c:v>
                </c:pt>
                <c:pt idx="11">
                  <c:v>CIV</c:v>
                </c:pt>
                <c:pt idx="12">
                  <c:v>MDG</c:v>
                </c:pt>
                <c:pt idx="13">
                  <c:v>ZAR</c:v>
                </c:pt>
              </c:strCache>
            </c:strRef>
          </c:cat>
          <c:val>
            <c:numRef>
              <c:f>'WINNERS AND LOSERS'!$AN$62:$AN$75</c:f>
              <c:numCache>
                <c:formatCode>General</c:formatCode>
                <c:ptCount val="14"/>
                <c:pt idx="0">
                  <c:v>36</c:v>
                </c:pt>
                <c:pt idx="1">
                  <c:v>40</c:v>
                </c:pt>
                <c:pt idx="2">
                  <c:v>42</c:v>
                </c:pt>
                <c:pt idx="3">
                  <c:v>45</c:v>
                </c:pt>
                <c:pt idx="4">
                  <c:v>46</c:v>
                </c:pt>
                <c:pt idx="5">
                  <c:v>47</c:v>
                </c:pt>
                <c:pt idx="6">
                  <c:v>49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60</c:v>
                </c:pt>
                <c:pt idx="11">
                  <c:v>72</c:v>
                </c:pt>
                <c:pt idx="12">
                  <c:v>80</c:v>
                </c:pt>
                <c:pt idx="13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89-4F3F-8485-FF6A02FEC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885272"/>
        <c:axId val="141891544"/>
      </c:barChart>
      <c:catAx>
        <c:axId val="141885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1891544"/>
        <c:crosses val="autoZero"/>
        <c:auto val="1"/>
        <c:lblAlgn val="ctr"/>
        <c:lblOffset val="100"/>
        <c:noMultiLvlLbl val="0"/>
      </c:catAx>
      <c:valAx>
        <c:axId val="141891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18852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>
          <a:latin typeface="Calibri"/>
        </a:defRPr>
      </a:pPr>
      <a:endParaRPr lang="en-US"/>
    </a:p>
  </c:txPr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0.2396</cdr:x>
      <cdr:y>0.32681</cdr:y>
    </cdr:from>
    <cdr:to>
      <cdr:x>0.48572</cdr:x>
      <cdr:y>0.37859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54002" y="1902304"/>
          <a:ext cx="2109864" cy="3014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Top 10% (B-M data)</a:t>
          </a:r>
        </a:p>
      </cdr:txBody>
    </cdr:sp>
  </cdr:relSizeAnchor>
  <cdr:relSizeAnchor xmlns:cdr="http://schemas.openxmlformats.org/drawingml/2006/chartDrawing">
    <cdr:from>
      <cdr:x>0.72581</cdr:x>
      <cdr:y>0.1325</cdr:y>
    </cdr:from>
    <cdr:to>
      <cdr:x>0.84977</cdr:x>
      <cdr:y>0.18402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217708" y="727604"/>
          <a:ext cx="1058334" cy="3042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0.8276</cdr:x>
      <cdr:y>0.25259</cdr:y>
    </cdr:from>
    <cdr:to>
      <cdr:x>0.99939</cdr:x>
      <cdr:y>0.28871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94562" y="1470256"/>
          <a:ext cx="1472670" cy="210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Top 10% (L-M data)</a:t>
          </a:r>
        </a:p>
      </cdr:txBody>
    </cdr:sp>
  </cdr:relSizeAnchor>
  <cdr:relSizeAnchor xmlns:cdr="http://schemas.openxmlformats.org/drawingml/2006/chartDrawing">
    <cdr:from>
      <cdr:x>0.53525</cdr:x>
      <cdr:y>0.66098</cdr:y>
    </cdr:from>
    <cdr:to>
      <cdr:x>0.78137</cdr:x>
      <cdr:y>0.71275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588404" y="3834342"/>
          <a:ext cx="2103437" cy="3042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Bottom 60% (B-M data)</a:t>
          </a:r>
        </a:p>
      </cdr:txBody>
    </cdr:sp>
  </cdr:relSizeAnchor>
  <cdr:relSizeAnchor xmlns:cdr="http://schemas.openxmlformats.org/drawingml/2006/chartDrawing">
    <cdr:from>
      <cdr:x>0.75538</cdr:x>
      <cdr:y>0.80064</cdr:y>
    </cdr:from>
    <cdr:to>
      <cdr:x>1</cdr:x>
      <cdr:y>0.85316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6469063" y="4654552"/>
          <a:ext cx="2103437" cy="3042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Bottom</a:t>
          </a:r>
          <a:r>
            <a:rPr lang="en-US" sz="1100" baseline="0"/>
            <a:t> 6</a:t>
          </a:r>
          <a:r>
            <a:rPr lang="en-US" sz="1100"/>
            <a:t>0% (L-M data)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</cdr:x>
      <cdr:y>0.7565</cdr:y>
    </cdr:from>
    <cdr:to>
      <cdr:x>0.37675</cdr:x>
      <cdr:y>0.83325</cdr:y>
    </cdr:to>
    <cdr:sp macro="" textlink="">
      <cdr:nvSpPr>
        <cdr:cNvPr id="312329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34779" y="3812753"/>
          <a:ext cx="1102790" cy="4408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US" sz="1800" b="0" i="0" strike="noStrike">
              <a:solidFill>
                <a:srgbClr val="FFFFFF"/>
              </a:solidFill>
              <a:latin typeface="Arial"/>
              <a:cs typeface="Arial"/>
            </a:rPr>
            <a:t>Class</a:t>
          </a:r>
        </a:p>
      </cdr:txBody>
    </cdr:sp>
  </cdr:relSizeAnchor>
  <cdr:relSizeAnchor xmlns:cdr="http://schemas.openxmlformats.org/drawingml/2006/chartDrawing">
    <cdr:from>
      <cdr:x>0.26356</cdr:x>
      <cdr:y>0.45835</cdr:y>
    </cdr:from>
    <cdr:to>
      <cdr:x>0.39394</cdr:x>
      <cdr:y>0.51368</cdr:y>
    </cdr:to>
    <cdr:sp macro="" textlink="">
      <cdr:nvSpPr>
        <cdr:cNvPr id="312330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88244" y="2209800"/>
          <a:ext cx="983556" cy="26677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6576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en-US" sz="1800" b="0" i="0" strike="noStrike" dirty="0">
              <a:solidFill>
                <a:srgbClr val="FFFFFF"/>
              </a:solidFill>
              <a:latin typeface="Arial"/>
              <a:cs typeface="Arial"/>
            </a:rPr>
            <a:t>Location</a:t>
          </a:r>
        </a:p>
      </cdr:txBody>
    </cdr:sp>
  </cdr:relSizeAnchor>
  <cdr:relSizeAnchor xmlns:cdr="http://schemas.openxmlformats.org/drawingml/2006/chartDrawing">
    <cdr:from>
      <cdr:x>0.70962</cdr:x>
      <cdr:y>0.26869</cdr:y>
    </cdr:from>
    <cdr:to>
      <cdr:x>0.83838</cdr:x>
      <cdr:y>0.3352</cdr:y>
    </cdr:to>
    <cdr:sp macro="" textlink="">
      <cdr:nvSpPr>
        <cdr:cNvPr id="312331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53231" y="1295399"/>
          <a:ext cx="971369" cy="3206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6576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en-US" sz="1800" b="0" i="0" strike="noStrike" dirty="0">
              <a:solidFill>
                <a:srgbClr val="FFFFFF"/>
              </a:solidFill>
              <a:latin typeface="Arial"/>
              <a:cs typeface="Arial"/>
            </a:rPr>
            <a:t>Location</a:t>
          </a:r>
        </a:p>
      </cdr:txBody>
    </cdr:sp>
  </cdr:relSizeAnchor>
  <cdr:relSizeAnchor xmlns:cdr="http://schemas.openxmlformats.org/drawingml/2006/chartDrawing">
    <cdr:from>
      <cdr:x>0.71031</cdr:x>
      <cdr:y>0.76113</cdr:y>
    </cdr:from>
    <cdr:to>
      <cdr:x>0.83681</cdr:x>
      <cdr:y>0.83513</cdr:y>
    </cdr:to>
    <cdr:sp macro="" textlink="">
      <cdr:nvSpPr>
        <cdr:cNvPr id="31233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089094" y="4436301"/>
          <a:ext cx="1088708" cy="4293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US" sz="1800" b="0" i="0" strike="noStrike">
              <a:solidFill>
                <a:srgbClr val="FFFFFF"/>
              </a:solidFill>
              <a:latin typeface="Arial"/>
              <a:cs typeface="Arial"/>
            </a:rPr>
            <a:t>Class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0.185</cdr:x>
      <cdr:y>0.75722</cdr:y>
    </cdr:from>
    <cdr:to>
      <cdr:x>0.3125</cdr:x>
      <cdr:y>0.83197</cdr:y>
    </cdr:to>
    <cdr:sp macro="" textlink="">
      <cdr:nvSpPr>
        <cdr:cNvPr id="312329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585937" y="4418607"/>
          <a:ext cx="1092994" cy="43619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US" sz="1200" b="1" i="0" strike="noStrike" dirty="0">
              <a:solidFill>
                <a:srgbClr val="FFFFFF"/>
              </a:solidFill>
              <a:latin typeface="Arial"/>
              <a:cs typeface="Arial"/>
            </a:rPr>
            <a:t>Class</a:t>
          </a:r>
        </a:p>
      </cdr:txBody>
    </cdr:sp>
  </cdr:relSizeAnchor>
  <cdr:relSizeAnchor xmlns:cdr="http://schemas.openxmlformats.org/drawingml/2006/chartDrawing">
    <cdr:from>
      <cdr:x>0.19426</cdr:x>
      <cdr:y>0.47964</cdr:y>
    </cdr:from>
    <cdr:to>
      <cdr:x>0.31301</cdr:x>
      <cdr:y>0.53364</cdr:y>
    </cdr:to>
    <cdr:sp macro="" textlink="">
      <cdr:nvSpPr>
        <cdr:cNvPr id="312330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65254" y="2798825"/>
          <a:ext cx="1017984" cy="3151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6576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en-US" sz="1200" b="1" i="0" strike="noStrike" dirty="0">
              <a:solidFill>
                <a:srgbClr val="FFFFFF"/>
              </a:solidFill>
              <a:latin typeface="Arial"/>
              <a:cs typeface="Arial"/>
            </a:rPr>
            <a:t>Location</a:t>
          </a:r>
        </a:p>
      </cdr:txBody>
    </cdr:sp>
  </cdr:relSizeAnchor>
  <cdr:relSizeAnchor xmlns:cdr="http://schemas.openxmlformats.org/drawingml/2006/chartDrawing">
    <cdr:from>
      <cdr:x>0.48504</cdr:x>
      <cdr:y>0.41384</cdr:y>
    </cdr:from>
    <cdr:to>
      <cdr:x>0.60354</cdr:x>
      <cdr:y>0.46908</cdr:y>
    </cdr:to>
    <cdr:sp macro="" textlink="">
      <cdr:nvSpPr>
        <cdr:cNvPr id="312331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57976" y="2414858"/>
          <a:ext cx="1015841" cy="3224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6576" rIns="0" bIns="0" anchor="t" upright="1"/>
        <a:lstStyle xmlns:a="http://schemas.openxmlformats.org/drawingml/2006/main"/>
        <a:p xmlns:a="http://schemas.openxmlformats.org/drawingml/2006/main">
          <a:pPr algn="l" rtl="1">
            <a:defRPr sz="1000"/>
          </a:pPr>
          <a:r>
            <a:rPr lang="en-US" sz="1000" b="0" i="0" strike="noStrike">
              <a:solidFill>
                <a:srgbClr val="FFFFFF"/>
              </a:solidFill>
              <a:latin typeface="Arial"/>
              <a:cs typeface="Arial"/>
            </a:rPr>
            <a:t>Location</a:t>
          </a:r>
        </a:p>
      </cdr:txBody>
    </cdr:sp>
  </cdr:relSizeAnchor>
  <cdr:relSizeAnchor xmlns:cdr="http://schemas.openxmlformats.org/drawingml/2006/chartDrawing">
    <cdr:from>
      <cdr:x>0.48996</cdr:x>
      <cdr:y>0.83715</cdr:y>
    </cdr:from>
    <cdr:to>
      <cdr:x>0.61771</cdr:x>
      <cdr:y>0.91165</cdr:y>
    </cdr:to>
    <cdr:sp macro="" textlink="">
      <cdr:nvSpPr>
        <cdr:cNvPr id="312332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00224" y="4885062"/>
          <a:ext cx="1095137" cy="4347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6576" rIns="45720" bIns="0" anchor="t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US" sz="1000" b="0" i="0" strike="noStrike">
              <a:solidFill>
                <a:srgbClr val="FFFFFF"/>
              </a:solidFill>
              <a:latin typeface="Arial"/>
              <a:cs typeface="Arial"/>
            </a:rPr>
            <a:t>Class</a:t>
          </a:r>
        </a:p>
      </cdr:txBody>
    </cdr:sp>
  </cdr:relSizeAnchor>
  <cdr:relSizeAnchor xmlns:cdr="http://schemas.openxmlformats.org/drawingml/2006/chartDrawing">
    <cdr:from>
      <cdr:x>0.78721</cdr:x>
      <cdr:y>0.42967</cdr:y>
    </cdr:from>
    <cdr:to>
      <cdr:x>0.90571</cdr:x>
      <cdr:y>0.48492</cdr:y>
    </cdr:to>
    <cdr:sp macro="" textlink="">
      <cdr:nvSpPr>
        <cdr:cNvPr id="6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748379" y="2507248"/>
          <a:ext cx="1015841" cy="3224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45720" tIns="36576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1">
            <a:defRPr sz="1000"/>
          </a:pPr>
          <a:r>
            <a:rPr lang="en-US" sz="1000" b="0" i="0" strike="noStrike" dirty="0">
              <a:solidFill>
                <a:srgbClr val="FFFFFF"/>
              </a:solidFill>
              <a:latin typeface="Arial"/>
              <a:cs typeface="Arial"/>
            </a:rPr>
            <a:t>Location</a:t>
          </a:r>
        </a:p>
      </cdr:txBody>
    </cdr:sp>
  </cdr:relSizeAnchor>
  <cdr:relSizeAnchor xmlns:cdr="http://schemas.openxmlformats.org/drawingml/2006/chartDrawing">
    <cdr:from>
      <cdr:x>0.00593</cdr:x>
      <cdr:y>0.00871</cdr:y>
    </cdr:from>
    <cdr:to>
      <cdr:x>0.12443</cdr:x>
      <cdr:y>0.06396</cdr:y>
    </cdr:to>
    <cdr:sp macro="" textlink="">
      <cdr:nvSpPr>
        <cdr:cNvPr id="7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0800" y="50800"/>
          <a:ext cx="1015841" cy="32240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45720" tIns="36576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1">
            <a:defRPr sz="1000"/>
          </a:pPr>
          <a:r>
            <a:rPr lang="en-US" sz="1800" b="0" i="0" strike="noStrike">
              <a:solidFill>
                <a:srgbClr val="FFFFFF"/>
              </a:solidFill>
              <a:latin typeface="Arial"/>
              <a:cs typeface="Arial"/>
            </a:rPr>
            <a:t>Location</a:t>
          </a:r>
        </a:p>
      </cdr:txBody>
    </cdr:sp>
  </cdr:relSizeAnchor>
  <cdr:relSizeAnchor xmlns:cdr="http://schemas.openxmlformats.org/drawingml/2006/chartDrawing">
    <cdr:from>
      <cdr:x>0.77786</cdr:x>
      <cdr:y>0.80767</cdr:y>
    </cdr:from>
    <cdr:to>
      <cdr:x>0.90561</cdr:x>
      <cdr:y>0.88217</cdr:y>
    </cdr:to>
    <cdr:sp macro="" textlink="">
      <cdr:nvSpPr>
        <cdr:cNvPr id="8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68168" y="4713036"/>
          <a:ext cx="1095137" cy="4347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45720" tIns="36576" rIns="4572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1">
            <a:defRPr sz="1000"/>
          </a:pPr>
          <a:r>
            <a:rPr lang="en-US" sz="1000" b="0" i="0" strike="noStrike">
              <a:solidFill>
                <a:srgbClr val="FFFFFF"/>
              </a:solidFill>
              <a:latin typeface="Arial"/>
              <a:cs typeface="Arial"/>
            </a:rPr>
            <a:t>Class</a:t>
          </a:r>
        </a:p>
      </cdr:txBody>
    </cdr:sp>
  </cdr:relSizeAnchor>
  <cdr:relSizeAnchor xmlns:cdr="http://schemas.openxmlformats.org/drawingml/2006/chartDrawing">
    <cdr:from>
      <cdr:x>0.77661</cdr:x>
      <cdr:y>0.19072</cdr:y>
    </cdr:from>
    <cdr:to>
      <cdr:x>0.92749</cdr:x>
      <cdr:y>0.2543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57474" y="1112921"/>
          <a:ext cx="1293394" cy="3709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i="1" dirty="0">
              <a:solidFill>
                <a:srgbClr val="FF0000"/>
              </a:solidFill>
            </a:rPr>
            <a:t>Forecast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332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1332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E8C664-545E-4B56-A10B-25C396BFA26B}" type="datetimeFigureOut">
              <a:rPr lang="el-GR"/>
              <a:pPr>
                <a:defRPr/>
              </a:pPr>
              <a:t>27/5/2024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975"/>
            <a:ext cx="2985558" cy="501331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597" y="9518975"/>
            <a:ext cx="2985558" cy="501331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2DD4592-8670-46A3-88DB-EBEDA1420F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942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332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332"/>
          </a:xfrm>
          <a:prstGeom prst="rect">
            <a:avLst/>
          </a:prstGeom>
        </p:spPr>
        <p:txBody>
          <a:bodyPr vert="horz" lIns="94110" tIns="47055" rIns="94110" bIns="4705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56B65A8-F3B5-4E56-851B-9D2E4BE5806D}" type="datetimeFigureOut">
              <a:rPr lang="el-GR"/>
              <a:pPr>
                <a:defRPr/>
              </a:pPr>
              <a:t>27/5/2024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81788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0" tIns="47055" rIns="94110" bIns="47055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760278"/>
            <a:ext cx="5511800" cy="4510403"/>
          </a:xfrm>
          <a:prstGeom prst="rect">
            <a:avLst/>
          </a:prstGeom>
        </p:spPr>
        <p:txBody>
          <a:bodyPr vert="horz" lIns="94110" tIns="47055" rIns="94110" bIns="4705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975"/>
            <a:ext cx="2985558" cy="501331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8975"/>
            <a:ext cx="2985558" cy="501331"/>
          </a:xfrm>
          <a:prstGeom prst="rect">
            <a:avLst/>
          </a:prstGeom>
        </p:spPr>
        <p:txBody>
          <a:bodyPr vert="horz" lIns="94110" tIns="47055" rIns="94110" bIns="4705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DD8B84D-7EB1-4CFC-B16A-7F451AFB4ED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6639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CBBDC-0B1F-4FF2-8ABA-40EC37174410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1138" y="815975"/>
            <a:ext cx="7251701" cy="407987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"/>
              <a:t>Example of theory-practice interface</a:t>
            </a:r>
          </a:p>
          <a:p>
            <a:r>
              <a:rPr lang="en"/>
              <a:t>Indicators pre-existed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51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e 6"/>
          <p:cNvSpPr/>
          <p:nvPr/>
        </p:nvSpPr>
        <p:spPr>
          <a:xfrm>
            <a:off x="-1087967" y="-815975"/>
            <a:ext cx="21844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224367" y="20639"/>
            <a:ext cx="2271184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1350434" y="0"/>
            <a:ext cx="108415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8"/>
          <p:cNvSpPr/>
          <p:nvPr/>
        </p:nvSpPr>
        <p:spPr>
          <a:xfrm>
            <a:off x="1543051" y="1344614"/>
            <a:ext cx="84667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24321B-AEBC-43B7-9D1D-05A6BDEBCBF5}" type="datetime1">
              <a:rPr lang="el-GR"/>
              <a:pPr>
                <a:defRPr/>
              </a:pPr>
              <a:t>27/5/2024</a:t>
            </a:fld>
            <a:endParaRPr lang="el-GR"/>
          </a:p>
        </p:txBody>
      </p:sp>
      <p:sp>
        <p:nvSpPr>
          <p:cNvPr id="12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171C6C-877E-4A8C-97EF-8D7BFC6A5E5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710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A4865-F9E7-46BD-AD35-BE20DCD49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5B517-6974-49F3-BC68-8037680E9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0CF6A-EBAC-448D-B527-5546BD29E4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0DB0A-D47A-4162-9361-BA12C469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DFDE-33EC-4FA3-8B08-4CEEA010DFDA}" type="datetime1">
              <a:rPr lang="en-GB" smtClean="0"/>
              <a:t>27/05/2024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720205-F165-4F4C-95E9-D0420AFB5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0827A-BF39-433D-AEE9-13707FD4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10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89205-F2FC-43F0-B063-932991A5E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B1F56A-27C1-4400-A706-36081A25BB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AAC8D-726A-41D9-BDDD-0D20DD37E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D4680-8F53-4D0E-8E5D-7843C4ED2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9CF3D-B214-4270-9AFE-9AB9E526EBCC}" type="datetime1">
              <a:rPr lang="en-GB" smtClean="0"/>
              <a:t>27/05/2024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54C89-99C9-47EC-9302-AACC4BB5D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A80C2-1BF7-4F41-8622-8ED51843E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178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1A4BD-BE34-4565-9FFC-F44433A92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5F3B1E-1F58-4B4D-ABCF-C5DB24CD7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BDDBC-E8C0-4E08-A302-A5D71DC43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4073C-D3A8-45EB-88A0-31BE9F557EB1}" type="datetime1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EE33F-4A5B-4B14-A7D3-933C1F95A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A72C1-2C99-438D-A0C8-C35E80D0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9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4E79B3-6520-4F6B-9DE4-37AC1D2F85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7AD45-A26E-4502-A68F-88BEDB370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2B2E4-2104-458F-9A82-C87550D68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62819-D1AC-4D69-A645-CB73CD805FA9}" type="datetime1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71990-EFF7-4DDF-A97B-0A1070AD0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665DA-D3E1-4705-9D8E-F35588FB5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302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GB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FBD11-4149-4D9F-9DE4-D9A064479C0F}" type="datetime1">
              <a:rPr lang="en-GB" smtClean="0"/>
              <a:t>27/05/2024</a:t>
            </a:fld>
            <a:endParaRPr lang="en-GB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BBD6-9CA9-40D6-9601-D58A4CE81A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989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1F0DE-03D6-421B-8421-9191917DB838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58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C3EE1-948A-4BBB-80C4-99D4D1065671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35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6763-13A2-491E-9A64-0AF563966459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16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AC5B2-182B-480D-AB48-1750FA7946B7}" type="datetime1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38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7FA2-6066-41DD-B199-4D318B539F5D}" type="datetime1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7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352552" y="0"/>
            <a:ext cx="10839449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5"/>
          <p:cNvSpPr/>
          <p:nvPr/>
        </p:nvSpPr>
        <p:spPr bwMode="invGray">
          <a:xfrm>
            <a:off x="1352551" y="0"/>
            <a:ext cx="9736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69A00C-CD64-49BC-92BB-A3434760519F}" type="datetime1">
              <a:rPr lang="el-GR"/>
              <a:pPr>
                <a:defRPr/>
              </a:pPr>
              <a:t>27/5/2024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392AF2-A038-47A3-BA86-95C551CF148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3790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5E72-D549-4296-B639-4A5F1647FCED}" type="datetime1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26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2528-763C-4956-977A-DBFDE2058A8B}" type="datetime1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45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EF054-83FE-414F-95C4-8FC12FB89902}" type="datetime1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9258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D1E9-4AE2-4E91-B4AE-10647CEA0A07}" type="datetime1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902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EC3F2-47FB-4F76-BD96-5DB839E2EC8A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419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7CC90-5270-4A9F-9E59-0DA5B7BBE0D2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Branko Milanovic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196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6230B-3370-4693-8E4D-C4DD2FB03DA0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Branko Milanovic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0FF37-93B3-4534-99D5-9BB72835F8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4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FE774-6BDE-4C8D-BCDD-200A14CDB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F327C-FD09-4EFF-8ADA-052679F2E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BD5DF-831D-485D-BF6F-BC95E1102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751E-5369-4828-8088-0872319AD833}" type="datetime1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4983C-E230-4ECE-A147-EF25252C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32922-EE1F-4A7A-9DB3-D140F39CA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458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84EBD-E741-409E-B1CC-BD2879FBD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A4325-B47C-405B-86A2-573EEC388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00D69-CC10-4EEF-B8D7-437C1658A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F97D-86AE-4A33-9312-B7246EC32EAC}" type="datetime1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71D24-3E77-4271-B44D-CFF6770D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8B749-B407-4AE1-8C10-A9E2A5FE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39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335FE-E543-472B-BFA0-17A7CD04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5CF16-11DB-41FA-8D9A-FE335F459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8A62B-0CCF-44C8-9777-CC0073B9E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4870E-B97C-455E-9D08-449665809C26}" type="datetime1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B05E0F-329D-42C5-86A9-0FF6A77BF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1E439-7824-4262-9BF2-C2007220A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3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1A706-90F5-40BA-A7DC-79AAE2BD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06536-C42B-4BE3-9CD8-0E94F0A50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1F8DD6-0296-42D0-9DDB-AE1381D46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B40AF-EA1B-40B7-AD0B-B89BF1C47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6E49-13C8-4BD7-819E-48FC9ACFC778}" type="datetime1">
              <a:rPr lang="en-GB" smtClean="0"/>
              <a:t>27/05/2024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E8B503-1CD1-4030-965B-AC48B4A12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D4E6F-0416-4B21-B25C-7B3982BAC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62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52267-7FC1-4766-90E6-F018CAFB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0019E-CE76-444C-90DE-96AD1E352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682AE-E589-460B-A5F0-0F9E2BDC2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384E9E-D5DB-452A-BFB7-BBC6F076C8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931A1F-634D-456F-9D97-C5BB6AED5A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CAA061-BB63-4E1A-811E-D607F9AE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CB5F-2076-44FD-96EC-A2A8D96628B6}" type="datetime1">
              <a:rPr lang="en-GB" smtClean="0"/>
              <a:t>27/05/2024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DE6ACF-20F6-481C-A6A7-2FB5A0364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4BC4B1-BB92-45A6-976F-F1A00E9CF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25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F0C89-0E66-4399-BC8E-12726F63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D1ABA2-B5BA-46E7-8B4B-4CAB28D1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45D02-2F22-41BB-B588-828B1714F681}" type="datetime1">
              <a:rPr lang="en-GB" smtClean="0"/>
              <a:t>27/05/2024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C5043-0297-4A53-A56C-BC38D4F3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DF072-52EB-401D-B0AD-B37ABC61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06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1CE37-7FDF-412F-80E2-3C145605C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5CAB7-6CF3-4405-B2C6-6850CBE1568F}" type="datetime1">
              <a:rPr lang="en-GB" smtClean="0"/>
              <a:t>27/05/2024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A54F74-B8E7-43F9-A262-A9E73609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810CA-116E-4A54-A299-4D108786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74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3467" y="274638"/>
            <a:ext cx="9999133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7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913467" y="1447800"/>
            <a:ext cx="999913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B659F11-D88C-4A68-8B74-22A45DA52C73}" type="datetime1">
              <a:rPr lang="el-GR"/>
              <a:pPr>
                <a:defRPr/>
              </a:pPr>
              <a:t>27/5/2024</a:t>
            </a:fld>
            <a:endParaRPr lang="el-GR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l-GR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485033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3C6AC8D-B0F5-4242-B59E-C439126A241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8" r:id="rId1"/>
    <p:sldLayoutId id="2147484289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89144D-1697-40DF-903B-F696F90B3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AEE71-C4F6-45BD-A554-4DFF3DCF9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9A0FB-7522-40B4-98C9-D442D7AF7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79638-DD7E-4623-9794-BDF6EF6323A5}" type="datetime1">
              <a:rPr lang="en-GB" smtClean="0"/>
              <a:t>27/05/2024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5E14B-5FE9-4AD2-AA46-1951796DB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4AE87-0ECA-4819-9549-74D4282B51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BF32D-3F83-45E7-B040-1A9AD70EED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92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1" r:id="rId1"/>
    <p:sldLayoutId id="2147484292" r:id="rId2"/>
    <p:sldLayoutId id="2147484293" r:id="rId3"/>
    <p:sldLayoutId id="2147484294" r:id="rId4"/>
    <p:sldLayoutId id="2147484295" r:id="rId5"/>
    <p:sldLayoutId id="2147484296" r:id="rId6"/>
    <p:sldLayoutId id="2147484297" r:id="rId7"/>
    <p:sldLayoutId id="2147484298" r:id="rId8"/>
    <p:sldLayoutId id="2147484299" r:id="rId9"/>
    <p:sldLayoutId id="2147484300" r:id="rId10"/>
    <p:sldLayoutId id="2147484301" r:id="rId11"/>
    <p:sldLayoutId id="214748430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C8BC0-33CC-4DC9-AC7B-F67D218EC731}" type="datetime1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Branko Milanovic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46308-20C7-4440-A8AB-D8DB6F6C4B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9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4" r:id="rId1"/>
    <p:sldLayoutId id="2147484305" r:id="rId2"/>
    <p:sldLayoutId id="2147484306" r:id="rId3"/>
    <p:sldLayoutId id="2147484307" r:id="rId4"/>
    <p:sldLayoutId id="2147484308" r:id="rId5"/>
    <p:sldLayoutId id="2147484309" r:id="rId6"/>
    <p:sldLayoutId id="2147484310" r:id="rId7"/>
    <p:sldLayoutId id="2147484311" r:id="rId8"/>
    <p:sldLayoutId id="2147484312" r:id="rId9"/>
    <p:sldLayoutId id="2147484313" r:id="rId10"/>
    <p:sldLayoutId id="2147484314" r:id="rId11"/>
    <p:sldLayoutId id="2147484315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EF82A8-CF86-46A8-8B53-46ABD873F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1544" y="3573016"/>
            <a:ext cx="8136904" cy="2952328"/>
          </a:xfrm>
        </p:spPr>
        <p:txBody>
          <a:bodyPr>
            <a:normAutofit fontScale="90000"/>
          </a:bodyPr>
          <a:lstStyle/>
          <a:p>
            <a:pPr algn="ctr">
              <a:spcAft>
                <a:spcPts val="400"/>
              </a:spcAft>
            </a:pP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b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en-GB" sz="28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ERASMUS +</a:t>
            </a:r>
            <a:br>
              <a:rPr lang="en-GB" sz="2800" b="1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800" dirty="0"/>
              <a:t>CONTEMPORARY ISSUES IN LOCAL AND REGIONAL DEVELOPMENT </a:t>
            </a:r>
            <a:b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Spring term </a:t>
            </a: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2024</a:t>
            </a:r>
            <a:b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l-GR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b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26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Thomas Georgiadis</a:t>
            </a:r>
            <a:b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Post-doc Researcher</a:t>
            </a:r>
            <a:b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800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Panteion</a:t>
            </a:r>
            <a: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University</a:t>
            </a:r>
            <a:b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US" sz="2000" u="sng" dirty="0" err="1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</a:t>
            </a:r>
            <a:r>
              <a:rPr lang="el-GR" sz="2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sz="2000" u="sng" dirty="0" err="1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georgiadis</a:t>
            </a:r>
            <a:r>
              <a:rPr lang="el-GR" sz="2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lang="en-GB" sz="2000" u="sng" dirty="0" err="1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gmail</a:t>
            </a:r>
            <a:r>
              <a:rPr lang="el-GR" sz="2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GB" sz="2000" u="sng" dirty="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br>
              <a:rPr lang="en-GB" sz="1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en-GB" sz="18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6BD6B76-889D-4DAC-9881-CAF382772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680" y="1988840"/>
            <a:ext cx="6192688" cy="1296144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GB" sz="1500" dirty="0"/>
              <a:t>Lecture:</a:t>
            </a:r>
          </a:p>
          <a:p>
            <a:pPr algn="ctr"/>
            <a:r>
              <a:rPr lang="en-GB" sz="4600" b="1" i="1" dirty="0"/>
              <a:t>Global Inequality</a:t>
            </a:r>
          </a:p>
          <a:p>
            <a:pPr algn="ctr"/>
            <a:endParaRPr lang="el-GR" b="1" i="1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73C2CD5-1CE3-4295-9746-E14DA061C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CD82A-F5F8-489D-8BD5-4013B6319C04}" type="slidenum">
              <a:rPr lang="en-GB" smtClean="0"/>
              <a:t>1</a:t>
            </a:fld>
            <a:endParaRPr lang="en-GB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5364B959-C25D-47FA-866B-14660278D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5720" y="260648"/>
            <a:ext cx="4743450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289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rgbClr val="FF0000"/>
            </a:solidFill>
          </a:ln>
        </p:spPr>
        <p:txBody>
          <a:bodyPr/>
          <a:lstStyle/>
          <a:p>
            <a:pPr eaLnBrk="1" hangingPunct="1"/>
            <a:r>
              <a:rPr lang="en-US">
                <a:latin typeface="Calibri" pitchFamily="34" charset="0"/>
              </a:rPr>
              <a:t>A </a:t>
            </a:r>
            <a:r>
              <a:rPr lang="en-US">
                <a:solidFill>
                  <a:srgbClr val="FF3300"/>
                </a:solidFill>
                <a:latin typeface="Calibri" pitchFamily="34" charset="0"/>
              </a:rPr>
              <a:t>non-Marxist</a:t>
            </a:r>
            <a:r>
              <a:rPr lang="en-US">
                <a:latin typeface="Calibri" pitchFamily="34" charset="0"/>
              </a:rPr>
              <a:t> world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latin typeface="Calibri" pitchFamily="34" charset="0"/>
              </a:rPr>
              <a:t>Over the long run, decreasing importance of within-country inequalities despite some reversal in the last quarter century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alibri" pitchFamily="34" charset="0"/>
              </a:rPr>
              <a:t>Increasing importance of between-country inequalities (but with some hopeful signs in the last five years, before the current crisis),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latin typeface="Calibri" pitchFamily="34" charset="0"/>
              </a:rPr>
              <a:t>Global division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</a:rPr>
              <a:t>between countries more </a:t>
            </a:r>
            <a:r>
              <a:rPr lang="en-US" dirty="0">
                <a:latin typeface="Calibri" pitchFamily="34" charset="0"/>
              </a:rPr>
              <a:t>than between classes</a:t>
            </a:r>
          </a:p>
        </p:txBody>
      </p:sp>
    </p:spTree>
    <p:extLst>
      <p:ext uri="{BB962C8B-B14F-4D97-AF65-F5344CB8AC3E}">
        <p14:creationId xmlns:p14="http://schemas.microsoft.com/office/powerpoint/2010/main" val="17927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>
          <a:xfrm>
            <a:off x="1605190" y="228600"/>
            <a:ext cx="8681811" cy="1371600"/>
          </a:xfrm>
          <a:solidFill>
            <a:srgbClr val="A6EAF8"/>
          </a:solidFill>
        </p:spPr>
        <p:txBody>
          <a:bodyPr>
            <a:normAutofit fontScale="90000"/>
          </a:bodyPr>
          <a:lstStyle/>
          <a:p>
            <a:r>
              <a:rPr lang="en-US" sz="3200" dirty="0">
                <a:latin typeface="Calibri" pitchFamily="34" charset="0"/>
              </a:rPr>
              <a:t>Composition of global inequality changed: from being mostly due to “class” (within-national), today it is mostly due to “location” (where people live)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958975" y="6573838"/>
            <a:ext cx="678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Based on Bourguignon-Morrisson (2002), Maddison data,  and Milanovic (2005)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953000" y="5867401"/>
            <a:ext cx="2895600" cy="365125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prstClr val="black">
                    <a:tint val="75000"/>
                  </a:prstClr>
                </a:solidFill>
                <a:latin typeface="Calibri"/>
              </a:rPr>
              <a:t>Branko</a:t>
            </a:r>
            <a:r>
              <a:rPr lang="en-US" dirty="0">
                <a:solidFill>
                  <a:prstClr val="black">
                    <a:tint val="75000"/>
                  </a:prstClr>
                </a:solidFill>
                <a:latin typeface="Calibri"/>
              </a:rPr>
              <a:t> Milanovic</a:t>
            </a:r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486631"/>
              </p:ext>
            </p:extLst>
          </p:nvPr>
        </p:nvGraphicFramePr>
        <p:xfrm>
          <a:off x="2133600" y="1752601"/>
          <a:ext cx="7543800" cy="4821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5369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077200" cy="715962"/>
          </a:xfrm>
        </p:spPr>
        <p:txBody>
          <a:bodyPr>
            <a:normAutofit/>
          </a:bodyPr>
          <a:lstStyle/>
          <a:p>
            <a:r>
              <a:rPr lang="en-US" sz="2800" dirty="0"/>
              <a:t>From Karl Marx to Frantz Fanon and back to Marx?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Branko Milanovic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298726"/>
              </p:ext>
            </p:extLst>
          </p:nvPr>
        </p:nvGraphicFramePr>
        <p:xfrm>
          <a:off x="1981200" y="1143000"/>
          <a:ext cx="82296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2067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09800"/>
            <a:ext cx="8229600" cy="2438400"/>
          </a:xfrm>
        </p:spPr>
        <p:txBody>
          <a:bodyPr>
            <a:normAutofit/>
          </a:bodyPr>
          <a:lstStyle/>
          <a:p>
            <a:r>
              <a:rPr lang="en-US" dirty="0"/>
              <a:t>E. How has the world changed </a:t>
            </a:r>
            <a:br>
              <a:rPr lang="en-US" dirty="0"/>
            </a:br>
            <a:r>
              <a:rPr lang="en-US" dirty="0"/>
              <a:t>between the fall of the Berlin Wall and the Great Recession</a:t>
            </a:r>
            <a:endParaRPr lang="en-US"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Branko Milanovic</a:t>
            </a:r>
          </a:p>
        </p:txBody>
      </p:sp>
    </p:spTree>
    <p:extLst>
      <p:ext uri="{BB962C8B-B14F-4D97-AF65-F5344CB8AC3E}">
        <p14:creationId xmlns:p14="http://schemas.microsoft.com/office/powerpoint/2010/main" val="175030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066800"/>
          </a:xfrm>
        </p:spPr>
        <p:txBody>
          <a:bodyPr>
            <a:normAutofit/>
          </a:bodyPr>
          <a:lstStyle/>
          <a:p>
            <a:r>
              <a:rPr lang="en-US" sz="2800" dirty="0"/>
              <a:t>Real income growth at various percentiles of global income distribution, 1988-2008 (in 2005 PPPs)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6477000"/>
            <a:ext cx="3962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From </a:t>
            </a:r>
            <a:r>
              <a:rPr lang="en-US" sz="1050" dirty="0" err="1"/>
              <a:t>twenty_years</a:t>
            </a:r>
            <a:r>
              <a:rPr lang="en-US" sz="1050" dirty="0"/>
              <a:t>\final\</a:t>
            </a:r>
            <a:r>
              <a:rPr lang="en-US" sz="1050" dirty="0" err="1"/>
              <a:t>summary_data</a:t>
            </a:r>
            <a:endParaRPr lang="en-US" sz="1050" dirty="0"/>
          </a:p>
        </p:txBody>
      </p:sp>
      <p:sp>
        <p:nvSpPr>
          <p:cNvPr id="3" name="TextBox 2"/>
          <p:cNvSpPr txBox="1"/>
          <p:nvPr/>
        </p:nvSpPr>
        <p:spPr>
          <a:xfrm>
            <a:off x="8267700" y="4689476"/>
            <a:ext cx="2628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X</a:t>
            </a:r>
            <a:r>
              <a:rPr lang="en-US" sz="1600" dirty="0"/>
              <a:t>“US lower middle class”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29400" y="1143000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X </a:t>
            </a:r>
            <a:r>
              <a:rPr lang="en-US" sz="2000" dirty="0"/>
              <a:t>“China’s middle class”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648200" y="4678294"/>
            <a:ext cx="2895600" cy="365125"/>
          </a:xfrm>
        </p:spPr>
        <p:txBody>
          <a:bodyPr/>
          <a:lstStyle/>
          <a:p>
            <a:r>
              <a:rPr lang="en-US" dirty="0"/>
              <a:t>Branko Milanovic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486400" y="1295400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1295401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$PPP2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48776" y="2441609"/>
            <a:ext cx="923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$PPP4.5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0" y="2441608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$PPP12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8382000" y="1295400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934200" y="1295400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753600" y="1295400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658350" y="1760460"/>
            <a:ext cx="1009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$PPP 110</a:t>
            </a:r>
          </a:p>
        </p:txBody>
      </p:sp>
      <p:graphicFrame>
        <p:nvGraphicFramePr>
          <p:cNvPr id="17" name="Chart 16"/>
          <p:cNvGraphicFramePr>
            <a:graphicFrameLocks noGrp="1"/>
          </p:cNvGraphicFramePr>
          <p:nvPr/>
        </p:nvGraphicFramePr>
        <p:xfrm>
          <a:off x="1914207" y="1143001"/>
          <a:ext cx="7989518" cy="5430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3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3" grpId="0"/>
      <p:bldP spid="16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Branko Milanovic</a:t>
            </a:r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765300" y="2857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5000" y="6553201"/>
            <a:ext cx="2743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prstClr val="black"/>
                </a:solidFill>
                <a:latin typeface="Calibri"/>
              </a:rPr>
              <a:t>From summary_data.xls</a:t>
            </a:r>
          </a:p>
        </p:txBody>
      </p:sp>
    </p:spTree>
    <p:extLst>
      <p:ext uri="{BB962C8B-B14F-4D97-AF65-F5344CB8AC3E}">
        <p14:creationId xmlns:p14="http://schemas.microsoft.com/office/powerpoint/2010/main" val="1726310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Branko Milanovic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981200" y="228600"/>
          <a:ext cx="8458200" cy="634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6610572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From summsary_data.xls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76600" y="1295400"/>
            <a:ext cx="5562600" cy="369332"/>
          </a:xfrm>
          <a:prstGeom prst="rect">
            <a:avLst/>
          </a:prstGeom>
          <a:solidFill>
            <a:srgbClr val="D9FFFF"/>
          </a:solidFill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All African</a:t>
            </a:r>
          </a:p>
        </p:txBody>
      </p:sp>
    </p:spTree>
    <p:extLst>
      <p:ext uri="{BB962C8B-B14F-4D97-AF65-F5344CB8AC3E}">
        <p14:creationId xmlns:p14="http://schemas.microsoft.com/office/powerpoint/2010/main" val="2275926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Ginis in the late 1980s and around now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451602"/>
              </p:ext>
            </p:extLst>
          </p:nvPr>
        </p:nvGraphicFramePr>
        <p:xfrm>
          <a:off x="1981200" y="990601"/>
          <a:ext cx="8229600" cy="4610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015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~1988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~2011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478">
                <a:tc>
                  <a:txBody>
                    <a:bodyPr/>
                    <a:lstStyle/>
                    <a:p>
                      <a:r>
                        <a:rPr lang="en-US" sz="2800" dirty="0"/>
                        <a:t>Average Gini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+2.5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807">
                <a:tc>
                  <a:txBody>
                    <a:bodyPr/>
                    <a:lstStyle/>
                    <a:p>
                      <a:r>
                        <a:rPr lang="en-US" sz="2400" dirty="0"/>
                        <a:t>Pop-weighted Gini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33.7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+2.8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166">
                <a:tc>
                  <a:txBody>
                    <a:bodyPr/>
                    <a:lstStyle/>
                    <a:p>
                      <a:r>
                        <a:rPr lang="en-US" sz="2400" dirty="0"/>
                        <a:t>Countries with Gini</a:t>
                      </a:r>
                      <a:r>
                        <a:rPr lang="en-US" sz="2400" baseline="0" dirty="0"/>
                        <a:t> increases (41)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+5.4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562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Countries with Gini</a:t>
                      </a:r>
                      <a:r>
                        <a:rPr lang="en-US" sz="2400" baseline="0" dirty="0"/>
                        <a:t> decreases (22)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-3.6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59591" y="6594517"/>
            <a:ext cx="60198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prstClr val="black"/>
                </a:solidFill>
                <a:latin typeface="Calibri"/>
              </a:rPr>
              <a:t>From final-complete3.dta and  key_variables_calcul2.do (lines 2 and 3; rest from </a:t>
            </a:r>
            <a:r>
              <a:rPr lang="en-US" sz="1050" dirty="0" err="1">
                <a:solidFill>
                  <a:prstClr val="black"/>
                </a:solidFill>
                <a:latin typeface="Calibri"/>
              </a:rPr>
              <a:t>AlltheGinis</a:t>
            </a:r>
            <a:r>
              <a:rPr lang="en-US" sz="1050" dirty="0">
                <a:solidFill>
                  <a:prstClr val="black"/>
                </a:solidFill>
                <a:latin typeface="Calibri"/>
              </a:rPr>
              <a:t>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1800" y="6329388"/>
            <a:ext cx="2895600" cy="365125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>
                    <a:tint val="75000"/>
                  </a:prstClr>
                </a:solidFill>
                <a:latin typeface="Calibri"/>
              </a:rPr>
              <a:t>Branko Milanovic</a:t>
            </a:r>
          </a:p>
        </p:txBody>
      </p:sp>
    </p:spTree>
    <p:extLst>
      <p:ext uri="{BB962C8B-B14F-4D97-AF65-F5344CB8AC3E}">
        <p14:creationId xmlns:p14="http://schemas.microsoft.com/office/powerpoint/2010/main" val="1934866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3E90-0EA6-40A8-B06F-EEE4814A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338" y="260648"/>
            <a:ext cx="11321143" cy="420913"/>
          </a:xfrm>
        </p:spPr>
        <p:txBody>
          <a:bodyPr>
            <a:noAutofit/>
          </a:bodyPr>
          <a:lstStyle/>
          <a:p>
            <a:pPr algn="just"/>
            <a:r>
              <a:rPr lang="en" sz="2600" b="1" dirty="0">
                <a:solidFill>
                  <a:schemeClr val="accent1">
                    <a:lumMod val="50000"/>
                  </a:schemeClr>
                </a:solidFill>
              </a:rPr>
              <a:t>Inside the big picture: Trends in specific aspects of global inequality</a:t>
            </a:r>
            <a:endParaRPr lang="en-GB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8645DD0-618E-4538-8DC0-1648C288FBEB}"/>
              </a:ext>
            </a:extLst>
          </p:cNvPr>
          <p:cNvSpPr txBox="1">
            <a:spLocks noChangeArrowheads="1"/>
          </p:cNvSpPr>
          <p:nvPr/>
        </p:nvSpPr>
        <p:spPr>
          <a:xfrm>
            <a:off x="7608168" y="1486451"/>
            <a:ext cx="4120006" cy="49724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" b="1" u="sng" dirty="0">
                <a:solidFill>
                  <a:srgbClr val="000000"/>
                </a:solidFill>
                <a:sym typeface="Wingdings" panose="05000000000000000000" pitchFamily="2" charset="2"/>
              </a:rPr>
              <a:t>Finding </a:t>
            </a:r>
            <a:r>
              <a:rPr lang="en" dirty="0">
                <a:solidFill>
                  <a:srgbClr val="000000"/>
                </a:solidFill>
                <a:sym typeface="Wingdings" panose="05000000000000000000" pitchFamily="2" charset="2"/>
              </a:rPr>
              <a:t>1 </a:t>
            </a:r>
            <a:r>
              <a:rPr lang="en" b="1" u="sng" baseline="30000" dirty="0">
                <a:solidFill>
                  <a:srgbClr val="000000"/>
                </a:solidFill>
                <a:sym typeface="Wingdings" panose="05000000000000000000" pitchFamily="2" charset="2"/>
              </a:rPr>
              <a:t>:</a:t>
            </a: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sym typeface="Wingdings" panose="05000000000000000000" pitchFamily="2" charset="2"/>
              </a:rPr>
              <a:t>The majority of countries show a relatively similar (in height) pattern of income inequality (see horizontal cluster) GINI ≈ 40% .</a:t>
            </a: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l-GR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" b="1" u="sng" dirty="0">
                <a:solidFill>
                  <a:srgbClr val="000000"/>
                </a:solidFill>
                <a:sym typeface="Wingdings" panose="05000000000000000000" pitchFamily="2" charset="2"/>
              </a:rPr>
              <a:t>Finding </a:t>
            </a:r>
            <a:r>
              <a:rPr lang="en" dirty="0">
                <a:solidFill>
                  <a:srgbClr val="000000"/>
                </a:solidFill>
                <a:sym typeface="Wingdings" panose="05000000000000000000" pitchFamily="2" charset="2"/>
              </a:rPr>
              <a:t>2 </a:t>
            </a:r>
            <a:r>
              <a:rPr lang="en" b="1" u="sng" baseline="30000" dirty="0">
                <a:solidFill>
                  <a:srgbClr val="000000"/>
                </a:solidFill>
                <a:sym typeface="Wingdings" panose="05000000000000000000" pitchFamily="2" charset="2"/>
              </a:rPr>
              <a:t>:</a:t>
            </a: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sym typeface="Wingdings" panose="05000000000000000000" pitchFamily="2" charset="2"/>
              </a:rPr>
              <a:t>The relatively large variation in the level of inequality in the group of developed economies (see vertical cluster)</a:t>
            </a:r>
            <a:endParaRPr lang="el-GR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sym typeface="Wingdings" panose="05000000000000000000" pitchFamily="2" charset="2"/>
              </a:rPr>
              <a:t>On the one hand</a:t>
            </a: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sym typeface="Wingdings" panose="05000000000000000000" pitchFamily="2" charset="2"/>
              </a:rPr>
              <a:t>…USA, Singapore, Hong Kong GINI &gt; 40%</a:t>
            </a:r>
            <a:endParaRPr lang="el-GR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sym typeface="Wingdings" panose="05000000000000000000" pitchFamily="2" charset="2"/>
              </a:rPr>
              <a:t>on the other side</a:t>
            </a: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" dirty="0">
                <a:solidFill>
                  <a:srgbClr val="000000"/>
                </a:solidFill>
                <a:sym typeface="Wingdings" panose="05000000000000000000" pitchFamily="2" charset="2"/>
              </a:rPr>
              <a:t>..Austria, Germany, Scandinavia and Japan with GINI &lt;3 0%</a:t>
            </a:r>
            <a:endParaRPr lang="el-GR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lvl="2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l-GR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lvl="2" indent="0" algn="just">
              <a:spcAft>
                <a:spcPts val="1200"/>
              </a:spcAft>
              <a:buNone/>
            </a:pPr>
            <a:endParaRPr lang="en-US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marL="0" lvl="2" indent="0" algn="just">
              <a:spcAft>
                <a:spcPts val="1200"/>
              </a:spcAft>
              <a:buNone/>
            </a:pPr>
            <a:endParaRPr lang="el-GR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3EC3E96-F0C4-4DCA-8928-7EC6466D9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764704"/>
            <a:ext cx="6984776" cy="5778252"/>
          </a:xfrm>
          <a:prstGeom prst="rect">
            <a:avLst/>
          </a:prstGeom>
        </p:spPr>
      </p:pic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9F1B8F2-D99C-4A75-8CDF-3935D684D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BF32D-3F83-45E7-B040-1A9AD70EEDA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361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3E90-0EA6-40A8-B06F-EEE4814A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286" y="261258"/>
            <a:ext cx="11321143" cy="420913"/>
          </a:xfrm>
        </p:spPr>
        <p:txBody>
          <a:bodyPr>
            <a:noAutofit/>
          </a:bodyPr>
          <a:lstStyle/>
          <a:p>
            <a:pPr algn="just"/>
            <a:r>
              <a:rPr lang="en" sz="2600" b="1" dirty="0">
                <a:solidFill>
                  <a:schemeClr val="accent1">
                    <a:lumMod val="50000"/>
                  </a:schemeClr>
                </a:solidFill>
              </a:rPr>
              <a:t>Inside the big picture: Trends in specific aspects of global inequality</a:t>
            </a:r>
            <a:endParaRPr lang="en-GB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D87-A4FB-4505-B646-8FB6954F5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67" y="871491"/>
            <a:ext cx="10945033" cy="5799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2000" b="1" dirty="0">
                <a:solidFill>
                  <a:srgbClr val="FF0000"/>
                </a:solidFill>
              </a:rPr>
              <a:t>The particular importance of very high incomes in shaping within-country inequality</a:t>
            </a:r>
            <a:endParaRPr lang="el-GR" sz="2000" dirty="0">
              <a:solidFill>
                <a:srgbClr val="FF0000"/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3215817-CB74-4FC7-8E61-91DF1610C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25" y="1438900"/>
            <a:ext cx="6805389" cy="5237101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98645DD0-618E-4538-8DC0-1648C288FBEB}"/>
              </a:ext>
            </a:extLst>
          </p:cNvPr>
          <p:cNvSpPr txBox="1">
            <a:spLocks noChangeArrowheads="1"/>
          </p:cNvSpPr>
          <p:nvPr/>
        </p:nvSpPr>
        <p:spPr>
          <a:xfrm>
            <a:off x="7170056" y="1486451"/>
            <a:ext cx="4601030" cy="4972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2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Dividing the population into 10 income groups ( deciles) ,</a:t>
            </a:r>
          </a:p>
          <a:p>
            <a:pPr marL="0" marR="0" lvl="2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 </a:t>
            </a:r>
            <a:r>
              <a:rPr kumimoji="0" lang="en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</a:t>
            </a: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poorer ? 10 </a:t>
            </a:r>
            <a:r>
              <a:rPr kumimoji="0" lang="en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th </a:t>
            </a: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richer</a:t>
            </a:r>
          </a:p>
          <a:p>
            <a:pPr marL="0" marR="0" lvl="2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The (relative) share of the 9th </a:t>
            </a:r>
            <a:r>
              <a:rPr kumimoji="0" lang="en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group </a:t>
            </a: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in the total income of the countries does not differ significantly between countries (see the almost horizontal line).</a:t>
            </a:r>
          </a:p>
          <a:p>
            <a:pPr marL="0" marR="0" lvl="2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But in the case of the top-10 % , its share varies greatly between countries,</a:t>
            </a:r>
          </a:p>
          <a:p>
            <a:pPr marL="0" marR="0" lvl="2" indent="0" algn="just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...and finally it is also what explains why the level of inequality differs even between countries with a similar level of development (eg some of Eastern Europe and Latin America)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36FC90E-FFBC-41F5-837E-C042A5D6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CBF32D-3F83-45E7-B040-1A9AD70EEDA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58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will we learn?</a:t>
            </a:r>
            <a:endParaRPr lang="en-GB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884583" y="2996952"/>
            <a:ext cx="10624930" cy="3413786"/>
          </a:xfrm>
        </p:spPr>
        <p:txBody>
          <a:bodyPr>
            <a:normAutofit/>
          </a:bodyPr>
          <a:lstStyle/>
          <a:p>
            <a:pPr marL="285750" lvl="3" indent="-285750" algn="just">
              <a:spcBef>
                <a:spcPts val="1200"/>
              </a:spcBef>
              <a:spcAft>
                <a:spcPts val="600"/>
              </a:spcAft>
            </a:pPr>
            <a:r>
              <a:rPr lang="en" sz="2400" dirty="0">
                <a:solidFill>
                  <a:srgbClr val="000000"/>
                </a:solidFill>
              </a:rPr>
              <a:t>How </a:t>
            </a:r>
            <a:r>
              <a:rPr lang="en" sz="2400" b="1" dirty="0">
                <a:solidFill>
                  <a:srgbClr val="000000"/>
                </a:solidFill>
              </a:rPr>
              <a:t>has global (income) inequality evolved </a:t>
            </a:r>
            <a:r>
              <a:rPr lang="en" sz="2400" dirty="0">
                <a:solidFill>
                  <a:srgbClr val="000000"/>
                </a:solidFill>
              </a:rPr>
              <a:t>over the past two centuries?</a:t>
            </a:r>
          </a:p>
          <a:p>
            <a:pPr marL="285750" lvl="3" indent="-285750" algn="just">
              <a:spcBef>
                <a:spcPts val="1200"/>
              </a:spcBef>
              <a:spcAft>
                <a:spcPts val="600"/>
              </a:spcAft>
            </a:pPr>
            <a:r>
              <a:rPr lang="en" sz="2400" dirty="0">
                <a:solidFill>
                  <a:srgbClr val="000000"/>
                </a:solidFill>
              </a:rPr>
              <a:t>What factors can </a:t>
            </a:r>
            <a:r>
              <a:rPr lang="en" sz="2400" b="1" dirty="0">
                <a:solidFill>
                  <a:srgbClr val="000000"/>
                </a:solidFill>
              </a:rPr>
              <a:t>explain the evolution </a:t>
            </a:r>
            <a:r>
              <a:rPr lang="en" sz="2400" dirty="0">
                <a:solidFill>
                  <a:srgbClr val="000000"/>
                </a:solidFill>
              </a:rPr>
              <a:t>of global inequality?</a:t>
            </a:r>
          </a:p>
          <a:p>
            <a:pPr marL="285750" lvl="3" indent="-285750" algn="just">
              <a:spcAft>
                <a:spcPts val="600"/>
              </a:spcAft>
            </a:pPr>
            <a:r>
              <a:rPr lang="en" sz="2400" dirty="0">
                <a:solidFill>
                  <a:srgbClr val="000000"/>
                </a:solidFill>
              </a:rPr>
              <a:t>What ' </a:t>
            </a:r>
            <a:r>
              <a:rPr lang="en" sz="2400" b="1" dirty="0">
                <a:solidFill>
                  <a:srgbClr val="000000"/>
                </a:solidFill>
              </a:rPr>
              <a:t>measurement issues </a:t>
            </a:r>
            <a:r>
              <a:rPr lang="en" sz="2400" dirty="0">
                <a:solidFill>
                  <a:srgbClr val="000000"/>
                </a:solidFill>
              </a:rPr>
              <a:t>' matter in how inequality is measured and how might they affect the resulting picture?</a:t>
            </a:r>
          </a:p>
          <a:p>
            <a:pPr marL="285750" lvl="3" indent="-285750" algn="just">
              <a:spcAft>
                <a:spcPts val="600"/>
              </a:spcAft>
            </a:pPr>
            <a:r>
              <a:rPr lang="en" sz="2400" dirty="0">
                <a:solidFill>
                  <a:srgbClr val="000000"/>
                </a:solidFill>
              </a:rPr>
              <a:t>What is the " </a:t>
            </a:r>
            <a:r>
              <a:rPr lang="en" sz="2400" b="1" dirty="0">
                <a:solidFill>
                  <a:srgbClr val="000000"/>
                </a:solidFill>
              </a:rPr>
              <a:t>local </a:t>
            </a:r>
            <a:r>
              <a:rPr lang="en" sz="2400" dirty="0">
                <a:solidFill>
                  <a:srgbClr val="000000"/>
                </a:solidFill>
              </a:rPr>
              <a:t>" and what is the " </a:t>
            </a:r>
            <a:r>
              <a:rPr lang="en" sz="2400" b="1" dirty="0">
                <a:solidFill>
                  <a:srgbClr val="000000"/>
                </a:solidFill>
              </a:rPr>
              <a:t>class </a:t>
            </a:r>
            <a:r>
              <a:rPr lang="en" sz="2400" dirty="0">
                <a:solidFill>
                  <a:srgbClr val="000000"/>
                </a:solidFill>
              </a:rPr>
              <a:t>" component of global inequality (according to Milanovic)? How has their relative importance evolved over the past </a:t>
            </a:r>
            <a:r>
              <a:rPr lang="en" sz="2400" dirty="0" err="1">
                <a:solidFill>
                  <a:srgbClr val="000000"/>
                </a:solidFill>
              </a:rPr>
              <a:t>two </a:t>
            </a:r>
            <a:r>
              <a:rPr lang="en" sz="2400" dirty="0">
                <a:solidFill>
                  <a:srgbClr val="000000"/>
                </a:solidFill>
              </a:rPr>
              <a:t>centuries ?</a:t>
            </a:r>
          </a:p>
          <a:p>
            <a:pPr marL="285750" lvl="3" indent="-285750">
              <a:spcAft>
                <a:spcPts val="600"/>
              </a:spcAft>
            </a:pPr>
            <a:endParaRPr lang="el-GR" sz="2400" dirty="0">
              <a:solidFill>
                <a:srgbClr val="000000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0825930" y="6223702"/>
            <a:ext cx="570728" cy="314067"/>
          </a:xfr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A1949BAC-C458-4CD4-BACC-1ADB51456973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94639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3E90-0EA6-40A8-B06F-EEE4814A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286" y="261258"/>
            <a:ext cx="11321143" cy="420913"/>
          </a:xfrm>
        </p:spPr>
        <p:txBody>
          <a:bodyPr>
            <a:noAutofit/>
          </a:bodyPr>
          <a:lstStyle/>
          <a:p>
            <a:pPr algn="just"/>
            <a:r>
              <a:rPr lang="en" sz="2600" b="1" dirty="0">
                <a:solidFill>
                  <a:schemeClr val="accent1">
                    <a:lumMod val="50000"/>
                  </a:schemeClr>
                </a:solidFill>
              </a:rPr>
              <a:t>Inside the big picture: Trends in specific aspects of global inequality</a:t>
            </a:r>
            <a:endParaRPr lang="en-GB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D87-A4FB-4505-B646-8FB6954F5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67" y="742122"/>
            <a:ext cx="7592233" cy="7093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" sz="2000" b="1" dirty="0" err="1"/>
              <a:t>Centripetal </a:t>
            </a:r>
            <a:r>
              <a:rPr lang="en" sz="2000" b="1" dirty="0"/>
              <a:t>and centrifugal forces:</a:t>
            </a:r>
          </a:p>
          <a:p>
            <a:pPr marL="0" indent="0">
              <a:buNone/>
            </a:pPr>
            <a:r>
              <a:rPr lang="en" sz="2000" dirty="0"/>
              <a:t>Homogeneous median group ( D5-D9 ) and heterogeneous edges ( D1-D4 ) and D10</a:t>
            </a:r>
            <a:endParaRPr lang="el-GR" sz="20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8645DD0-618E-4538-8DC0-1648C288FBEB}"/>
              </a:ext>
            </a:extLst>
          </p:cNvPr>
          <p:cNvSpPr txBox="1">
            <a:spLocks noChangeArrowheads="1"/>
          </p:cNvSpPr>
          <p:nvPr/>
        </p:nvSpPr>
        <p:spPr>
          <a:xfrm>
            <a:off x="6612835" y="1630017"/>
            <a:ext cx="4929809" cy="48768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Two countervailing forces in action:</a:t>
            </a:r>
            <a:endParaRPr kumimoji="0" lang="en-US" sz="2000" b="1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Centripetal</a:t>
            </a: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: The relative share of middle incomes (D5-D9) in a country's total national income does not differ significantly between countries.</a:t>
            </a: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Centrifugal force </a:t>
            </a: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: The relative share of high incomes (D 10 ) </a:t>
            </a: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..and of low incomes differs significantly between countries.</a:t>
            </a: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The road to convergence is long...and rather difficult.</a:t>
            </a: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Not in terms of what can be done</a:t>
            </a: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nor as to how it can be done</a:t>
            </a: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  <a:sym typeface="Wingdings" panose="05000000000000000000" pitchFamily="2" charset="2"/>
            </a:endParaRP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but as to whether anyone has</a:t>
            </a:r>
          </a:p>
          <a:p>
            <a:pPr marL="0" marR="0" lvl="2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faith and the ability to do the most obvious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9F1B8F2-D99C-4A75-8CDF-3935D684D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CBF32D-3F83-45E7-B040-1A9AD70EEDA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DC912335-E1E7-4750-A6D0-C6C97B78F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341" y="1484243"/>
            <a:ext cx="6217001" cy="510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52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1981200"/>
            <a:ext cx="8077200" cy="2590800"/>
          </a:xfrm>
        </p:spPr>
        <p:txBody>
          <a:bodyPr>
            <a:normAutofit/>
          </a:bodyPr>
          <a:lstStyle/>
          <a:p>
            <a:r>
              <a:rPr lang="en-US" dirty="0"/>
              <a:t>Between national inequalities remained very high even if decreasing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Branko Milanovic</a:t>
            </a:r>
          </a:p>
        </p:txBody>
      </p:sp>
    </p:spTree>
    <p:extLst>
      <p:ext uri="{BB962C8B-B14F-4D97-AF65-F5344CB8AC3E}">
        <p14:creationId xmlns:p14="http://schemas.microsoft.com/office/powerpoint/2010/main" val="1000491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710888"/>
          </a:xfrm>
          <a:solidFill>
            <a:srgbClr val="8FFFFF"/>
          </a:solidFill>
          <a:ln>
            <a:solidFill>
              <a:srgbClr val="66FFFF"/>
            </a:solidFill>
          </a:ln>
        </p:spPr>
        <p:txBody>
          <a:bodyPr>
            <a:normAutofit fontScale="90000"/>
          </a:bodyPr>
          <a:lstStyle/>
          <a:p>
            <a:r>
              <a:rPr lang="en-US" sz="2400" dirty="0">
                <a:latin typeface="Calibri" pitchFamily="34" charset="0"/>
              </a:rPr>
              <a:t>Different countries and income classes in global income distribution in 2008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63246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From calcu08.dta</a:t>
            </a:r>
          </a:p>
        </p:txBody>
      </p:sp>
      <p:sp>
        <p:nvSpPr>
          <p:cNvPr id="6" name="AutoShape 3"/>
          <p:cNvSpPr>
            <a:spLocks noChangeAspect="1" noChangeArrowheads="1" noTextEdit="1"/>
          </p:cNvSpPr>
          <p:nvPr/>
        </p:nvSpPr>
        <p:spPr bwMode="auto">
          <a:xfrm>
            <a:off x="2743200" y="919164"/>
            <a:ext cx="6553200" cy="540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797175" y="976313"/>
            <a:ext cx="6446838" cy="5287962"/>
          </a:xfrm>
          <a:prstGeom prst="rect">
            <a:avLst/>
          </a:prstGeom>
          <a:solidFill>
            <a:srgbClr val="EAF2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801939" y="985838"/>
            <a:ext cx="6437313" cy="5270500"/>
          </a:xfrm>
          <a:prstGeom prst="rect">
            <a:avLst/>
          </a:prstGeom>
          <a:solidFill>
            <a:srgbClr val="EAF2F3"/>
          </a:solidFill>
          <a:ln w="5">
            <a:solidFill>
              <a:srgbClr val="EAF2F3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3438526" y="1169988"/>
            <a:ext cx="5637213" cy="4373562"/>
          </a:xfrm>
          <a:prstGeom prst="rect">
            <a:avLst/>
          </a:prstGeom>
          <a:solidFill>
            <a:srgbClr val="FFFFFF"/>
          </a:solidFill>
          <a:ln w="5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3438526" y="5429250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3438526" y="5051425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438526" y="4632325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3438526" y="4214813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3438526" y="3797300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3438526" y="3378200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438526" y="2960688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3567907" y="2543175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3438526" y="2125663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3438526" y="1701800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3438526" y="1284288"/>
            <a:ext cx="5637213" cy="0"/>
          </a:xfrm>
          <a:prstGeom prst="line">
            <a:avLst/>
          </a:prstGeom>
          <a:noFill/>
          <a:ln w="10">
            <a:solidFill>
              <a:srgbClr val="EAF2F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3438526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3578226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371951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385921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400050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414020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4281489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4421188" y="3211513"/>
            <a:ext cx="95250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>
            <a:off x="4562475" y="3211513"/>
            <a:ext cx="90488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4703763" y="3211513"/>
            <a:ext cx="88900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4840289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4979989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5121276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5260976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40226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554196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568325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582295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>
            <a:off x="5964239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6103939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6245226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638651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652621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666750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680720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6948489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7088189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Line 46"/>
          <p:cNvSpPr>
            <a:spLocks noChangeShapeType="1"/>
          </p:cNvSpPr>
          <p:nvPr/>
        </p:nvSpPr>
        <p:spPr bwMode="auto">
          <a:xfrm>
            <a:off x="7229476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>
            <a:off x="7369176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>
            <a:off x="751046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>
            <a:off x="765016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779145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Line 51"/>
          <p:cNvSpPr>
            <a:spLocks noChangeShapeType="1"/>
          </p:cNvSpPr>
          <p:nvPr/>
        </p:nvSpPr>
        <p:spPr bwMode="auto">
          <a:xfrm>
            <a:off x="793115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>
            <a:off x="8072439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>
            <a:off x="8212139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Line 54"/>
          <p:cNvSpPr>
            <a:spLocks noChangeShapeType="1"/>
          </p:cNvSpPr>
          <p:nvPr/>
        </p:nvSpPr>
        <p:spPr bwMode="auto">
          <a:xfrm>
            <a:off x="8353426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>
            <a:off x="849471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Line 56"/>
          <p:cNvSpPr>
            <a:spLocks noChangeShapeType="1"/>
          </p:cNvSpPr>
          <p:nvPr/>
        </p:nvSpPr>
        <p:spPr bwMode="auto">
          <a:xfrm>
            <a:off x="8634414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877570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Line 58"/>
          <p:cNvSpPr>
            <a:spLocks noChangeShapeType="1"/>
          </p:cNvSpPr>
          <p:nvPr/>
        </p:nvSpPr>
        <p:spPr bwMode="auto">
          <a:xfrm>
            <a:off x="8915401" y="3211513"/>
            <a:ext cx="93663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9056688" y="3211513"/>
            <a:ext cx="19050" cy="0"/>
          </a:xfrm>
          <a:prstGeom prst="line">
            <a:avLst/>
          </a:prstGeom>
          <a:noFill/>
          <a:ln w="10">
            <a:solidFill>
              <a:srgbClr val="C1053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Freeform 60"/>
          <p:cNvSpPr>
            <a:spLocks/>
          </p:cNvSpPr>
          <p:nvPr/>
        </p:nvSpPr>
        <p:spPr bwMode="auto">
          <a:xfrm>
            <a:off x="3540126" y="1284288"/>
            <a:ext cx="5434013" cy="2595562"/>
          </a:xfrm>
          <a:custGeom>
            <a:avLst/>
            <a:gdLst>
              <a:gd name="T0" fmla="*/ 14 w 1392"/>
              <a:gd name="T1" fmla="*/ 514 h 590"/>
              <a:gd name="T2" fmla="*/ 42 w 1392"/>
              <a:gd name="T3" fmla="*/ 457 h 590"/>
              <a:gd name="T4" fmla="*/ 70 w 1392"/>
              <a:gd name="T5" fmla="*/ 428 h 590"/>
              <a:gd name="T6" fmla="*/ 98 w 1392"/>
              <a:gd name="T7" fmla="*/ 400 h 590"/>
              <a:gd name="T8" fmla="*/ 127 w 1392"/>
              <a:gd name="T9" fmla="*/ 390 h 590"/>
              <a:gd name="T10" fmla="*/ 155 w 1392"/>
              <a:gd name="T11" fmla="*/ 371 h 590"/>
              <a:gd name="T12" fmla="*/ 183 w 1392"/>
              <a:gd name="T13" fmla="*/ 362 h 590"/>
              <a:gd name="T14" fmla="*/ 211 w 1392"/>
              <a:gd name="T15" fmla="*/ 343 h 590"/>
              <a:gd name="T16" fmla="*/ 239 w 1392"/>
              <a:gd name="T17" fmla="*/ 333 h 590"/>
              <a:gd name="T18" fmla="*/ 267 w 1392"/>
              <a:gd name="T19" fmla="*/ 324 h 590"/>
              <a:gd name="T20" fmla="*/ 295 w 1392"/>
              <a:gd name="T21" fmla="*/ 314 h 590"/>
              <a:gd name="T22" fmla="*/ 323 w 1392"/>
              <a:gd name="T23" fmla="*/ 314 h 590"/>
              <a:gd name="T24" fmla="*/ 351 w 1392"/>
              <a:gd name="T25" fmla="*/ 305 h 590"/>
              <a:gd name="T26" fmla="*/ 380 w 1392"/>
              <a:gd name="T27" fmla="*/ 295 h 590"/>
              <a:gd name="T28" fmla="*/ 408 w 1392"/>
              <a:gd name="T29" fmla="*/ 286 h 590"/>
              <a:gd name="T30" fmla="*/ 436 w 1392"/>
              <a:gd name="T31" fmla="*/ 276 h 590"/>
              <a:gd name="T32" fmla="*/ 464 w 1392"/>
              <a:gd name="T33" fmla="*/ 276 h 590"/>
              <a:gd name="T34" fmla="*/ 492 w 1392"/>
              <a:gd name="T35" fmla="*/ 267 h 590"/>
              <a:gd name="T36" fmla="*/ 520 w 1392"/>
              <a:gd name="T37" fmla="*/ 257 h 590"/>
              <a:gd name="T38" fmla="*/ 548 w 1392"/>
              <a:gd name="T39" fmla="*/ 257 h 590"/>
              <a:gd name="T40" fmla="*/ 576 w 1392"/>
              <a:gd name="T41" fmla="*/ 248 h 590"/>
              <a:gd name="T42" fmla="*/ 604 w 1392"/>
              <a:gd name="T43" fmla="*/ 238 h 590"/>
              <a:gd name="T44" fmla="*/ 633 w 1392"/>
              <a:gd name="T45" fmla="*/ 238 h 590"/>
              <a:gd name="T46" fmla="*/ 661 w 1392"/>
              <a:gd name="T47" fmla="*/ 229 h 590"/>
              <a:gd name="T48" fmla="*/ 689 w 1392"/>
              <a:gd name="T49" fmla="*/ 229 h 590"/>
              <a:gd name="T50" fmla="*/ 717 w 1392"/>
              <a:gd name="T51" fmla="*/ 219 h 590"/>
              <a:gd name="T52" fmla="*/ 745 w 1392"/>
              <a:gd name="T53" fmla="*/ 210 h 590"/>
              <a:gd name="T54" fmla="*/ 773 w 1392"/>
              <a:gd name="T55" fmla="*/ 210 h 590"/>
              <a:gd name="T56" fmla="*/ 801 w 1392"/>
              <a:gd name="T57" fmla="*/ 200 h 590"/>
              <a:gd name="T58" fmla="*/ 829 w 1392"/>
              <a:gd name="T59" fmla="*/ 200 h 590"/>
              <a:gd name="T60" fmla="*/ 857 w 1392"/>
              <a:gd name="T61" fmla="*/ 191 h 590"/>
              <a:gd name="T62" fmla="*/ 886 w 1392"/>
              <a:gd name="T63" fmla="*/ 191 h 590"/>
              <a:gd name="T64" fmla="*/ 914 w 1392"/>
              <a:gd name="T65" fmla="*/ 181 h 590"/>
              <a:gd name="T66" fmla="*/ 942 w 1392"/>
              <a:gd name="T67" fmla="*/ 181 h 590"/>
              <a:gd name="T68" fmla="*/ 970 w 1392"/>
              <a:gd name="T69" fmla="*/ 172 h 590"/>
              <a:gd name="T70" fmla="*/ 998 w 1392"/>
              <a:gd name="T71" fmla="*/ 172 h 590"/>
              <a:gd name="T72" fmla="*/ 1026 w 1392"/>
              <a:gd name="T73" fmla="*/ 162 h 590"/>
              <a:gd name="T74" fmla="*/ 1054 w 1392"/>
              <a:gd name="T75" fmla="*/ 153 h 590"/>
              <a:gd name="T76" fmla="*/ 1082 w 1392"/>
              <a:gd name="T77" fmla="*/ 143 h 590"/>
              <a:gd name="T78" fmla="*/ 1110 w 1392"/>
              <a:gd name="T79" fmla="*/ 143 h 590"/>
              <a:gd name="T80" fmla="*/ 1139 w 1392"/>
              <a:gd name="T81" fmla="*/ 133 h 590"/>
              <a:gd name="T82" fmla="*/ 1167 w 1392"/>
              <a:gd name="T83" fmla="*/ 124 h 590"/>
              <a:gd name="T84" fmla="*/ 1195 w 1392"/>
              <a:gd name="T85" fmla="*/ 114 h 590"/>
              <a:gd name="T86" fmla="*/ 1223 w 1392"/>
              <a:gd name="T87" fmla="*/ 105 h 590"/>
              <a:gd name="T88" fmla="*/ 1251 w 1392"/>
              <a:gd name="T89" fmla="*/ 95 h 590"/>
              <a:gd name="T90" fmla="*/ 1279 w 1392"/>
              <a:gd name="T91" fmla="*/ 86 h 590"/>
              <a:gd name="T92" fmla="*/ 1307 w 1392"/>
              <a:gd name="T93" fmla="*/ 67 h 590"/>
              <a:gd name="T94" fmla="*/ 1335 w 1392"/>
              <a:gd name="T95" fmla="*/ 57 h 590"/>
              <a:gd name="T96" fmla="*/ 1363 w 1392"/>
              <a:gd name="T97" fmla="*/ 29 h 590"/>
              <a:gd name="T98" fmla="*/ 1392 w 1392"/>
              <a:gd name="T99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392" h="590">
                <a:moveTo>
                  <a:pt x="0" y="590"/>
                </a:moveTo>
                <a:lnTo>
                  <a:pt x="14" y="514"/>
                </a:lnTo>
                <a:lnTo>
                  <a:pt x="28" y="476"/>
                </a:lnTo>
                <a:lnTo>
                  <a:pt x="42" y="457"/>
                </a:lnTo>
                <a:lnTo>
                  <a:pt x="56" y="438"/>
                </a:lnTo>
                <a:lnTo>
                  <a:pt x="70" y="428"/>
                </a:lnTo>
                <a:lnTo>
                  <a:pt x="84" y="409"/>
                </a:lnTo>
                <a:lnTo>
                  <a:pt x="98" y="400"/>
                </a:lnTo>
                <a:lnTo>
                  <a:pt x="113" y="390"/>
                </a:lnTo>
                <a:lnTo>
                  <a:pt x="127" y="390"/>
                </a:lnTo>
                <a:lnTo>
                  <a:pt x="141" y="381"/>
                </a:lnTo>
                <a:lnTo>
                  <a:pt x="155" y="371"/>
                </a:lnTo>
                <a:lnTo>
                  <a:pt x="169" y="362"/>
                </a:lnTo>
                <a:lnTo>
                  <a:pt x="183" y="362"/>
                </a:lnTo>
                <a:lnTo>
                  <a:pt x="197" y="352"/>
                </a:lnTo>
                <a:lnTo>
                  <a:pt x="211" y="343"/>
                </a:lnTo>
                <a:lnTo>
                  <a:pt x="225" y="343"/>
                </a:lnTo>
                <a:lnTo>
                  <a:pt x="239" y="333"/>
                </a:lnTo>
                <a:lnTo>
                  <a:pt x="253" y="333"/>
                </a:lnTo>
                <a:lnTo>
                  <a:pt x="267" y="324"/>
                </a:lnTo>
                <a:lnTo>
                  <a:pt x="281" y="324"/>
                </a:lnTo>
                <a:lnTo>
                  <a:pt x="295" y="314"/>
                </a:lnTo>
                <a:lnTo>
                  <a:pt x="309" y="314"/>
                </a:lnTo>
                <a:lnTo>
                  <a:pt x="323" y="314"/>
                </a:lnTo>
                <a:lnTo>
                  <a:pt x="337" y="305"/>
                </a:lnTo>
                <a:lnTo>
                  <a:pt x="351" y="305"/>
                </a:lnTo>
                <a:lnTo>
                  <a:pt x="366" y="295"/>
                </a:lnTo>
                <a:lnTo>
                  <a:pt x="380" y="295"/>
                </a:lnTo>
                <a:lnTo>
                  <a:pt x="394" y="286"/>
                </a:lnTo>
                <a:lnTo>
                  <a:pt x="408" y="286"/>
                </a:lnTo>
                <a:lnTo>
                  <a:pt x="422" y="286"/>
                </a:lnTo>
                <a:lnTo>
                  <a:pt x="436" y="276"/>
                </a:lnTo>
                <a:lnTo>
                  <a:pt x="450" y="276"/>
                </a:lnTo>
                <a:lnTo>
                  <a:pt x="464" y="276"/>
                </a:lnTo>
                <a:lnTo>
                  <a:pt x="478" y="267"/>
                </a:lnTo>
                <a:lnTo>
                  <a:pt x="492" y="267"/>
                </a:lnTo>
                <a:lnTo>
                  <a:pt x="506" y="267"/>
                </a:lnTo>
                <a:lnTo>
                  <a:pt x="520" y="257"/>
                </a:lnTo>
                <a:lnTo>
                  <a:pt x="534" y="257"/>
                </a:lnTo>
                <a:lnTo>
                  <a:pt x="548" y="257"/>
                </a:lnTo>
                <a:lnTo>
                  <a:pt x="562" y="248"/>
                </a:lnTo>
                <a:lnTo>
                  <a:pt x="576" y="248"/>
                </a:lnTo>
                <a:lnTo>
                  <a:pt x="590" y="248"/>
                </a:lnTo>
                <a:lnTo>
                  <a:pt x="604" y="238"/>
                </a:lnTo>
                <a:lnTo>
                  <a:pt x="619" y="238"/>
                </a:lnTo>
                <a:lnTo>
                  <a:pt x="633" y="238"/>
                </a:lnTo>
                <a:lnTo>
                  <a:pt x="647" y="238"/>
                </a:lnTo>
                <a:lnTo>
                  <a:pt x="661" y="229"/>
                </a:lnTo>
                <a:lnTo>
                  <a:pt x="675" y="229"/>
                </a:lnTo>
                <a:lnTo>
                  <a:pt x="689" y="229"/>
                </a:lnTo>
                <a:lnTo>
                  <a:pt x="703" y="219"/>
                </a:lnTo>
                <a:lnTo>
                  <a:pt x="717" y="219"/>
                </a:lnTo>
                <a:lnTo>
                  <a:pt x="731" y="219"/>
                </a:lnTo>
                <a:lnTo>
                  <a:pt x="745" y="210"/>
                </a:lnTo>
                <a:lnTo>
                  <a:pt x="759" y="210"/>
                </a:lnTo>
                <a:lnTo>
                  <a:pt x="773" y="210"/>
                </a:lnTo>
                <a:lnTo>
                  <a:pt x="787" y="210"/>
                </a:lnTo>
                <a:lnTo>
                  <a:pt x="801" y="200"/>
                </a:lnTo>
                <a:lnTo>
                  <a:pt x="815" y="200"/>
                </a:lnTo>
                <a:lnTo>
                  <a:pt x="829" y="200"/>
                </a:lnTo>
                <a:lnTo>
                  <a:pt x="843" y="200"/>
                </a:lnTo>
                <a:lnTo>
                  <a:pt x="857" y="191"/>
                </a:lnTo>
                <a:lnTo>
                  <a:pt x="872" y="191"/>
                </a:lnTo>
                <a:lnTo>
                  <a:pt x="886" y="191"/>
                </a:lnTo>
                <a:lnTo>
                  <a:pt x="900" y="181"/>
                </a:lnTo>
                <a:lnTo>
                  <a:pt x="914" y="181"/>
                </a:lnTo>
                <a:lnTo>
                  <a:pt x="928" y="181"/>
                </a:lnTo>
                <a:lnTo>
                  <a:pt x="942" y="181"/>
                </a:lnTo>
                <a:lnTo>
                  <a:pt x="956" y="172"/>
                </a:lnTo>
                <a:lnTo>
                  <a:pt x="970" y="172"/>
                </a:lnTo>
                <a:lnTo>
                  <a:pt x="984" y="172"/>
                </a:lnTo>
                <a:lnTo>
                  <a:pt x="998" y="172"/>
                </a:lnTo>
                <a:lnTo>
                  <a:pt x="1012" y="162"/>
                </a:lnTo>
                <a:lnTo>
                  <a:pt x="1026" y="162"/>
                </a:lnTo>
                <a:lnTo>
                  <a:pt x="1040" y="162"/>
                </a:lnTo>
                <a:lnTo>
                  <a:pt x="1054" y="153"/>
                </a:lnTo>
                <a:lnTo>
                  <a:pt x="1068" y="153"/>
                </a:lnTo>
                <a:lnTo>
                  <a:pt x="1082" y="143"/>
                </a:lnTo>
                <a:lnTo>
                  <a:pt x="1096" y="143"/>
                </a:lnTo>
                <a:lnTo>
                  <a:pt x="1110" y="143"/>
                </a:lnTo>
                <a:lnTo>
                  <a:pt x="1125" y="133"/>
                </a:lnTo>
                <a:lnTo>
                  <a:pt x="1139" y="133"/>
                </a:lnTo>
                <a:lnTo>
                  <a:pt x="1153" y="133"/>
                </a:lnTo>
                <a:lnTo>
                  <a:pt x="1167" y="124"/>
                </a:lnTo>
                <a:lnTo>
                  <a:pt x="1181" y="124"/>
                </a:lnTo>
                <a:lnTo>
                  <a:pt x="1195" y="114"/>
                </a:lnTo>
                <a:lnTo>
                  <a:pt x="1209" y="114"/>
                </a:lnTo>
                <a:lnTo>
                  <a:pt x="1223" y="105"/>
                </a:lnTo>
                <a:lnTo>
                  <a:pt x="1237" y="105"/>
                </a:lnTo>
                <a:lnTo>
                  <a:pt x="1251" y="95"/>
                </a:lnTo>
                <a:lnTo>
                  <a:pt x="1265" y="95"/>
                </a:lnTo>
                <a:lnTo>
                  <a:pt x="1279" y="86"/>
                </a:lnTo>
                <a:lnTo>
                  <a:pt x="1293" y="76"/>
                </a:lnTo>
                <a:lnTo>
                  <a:pt x="1307" y="67"/>
                </a:lnTo>
                <a:lnTo>
                  <a:pt x="1321" y="57"/>
                </a:lnTo>
                <a:lnTo>
                  <a:pt x="1335" y="57"/>
                </a:lnTo>
                <a:lnTo>
                  <a:pt x="1349" y="38"/>
                </a:lnTo>
                <a:lnTo>
                  <a:pt x="1363" y="29"/>
                </a:lnTo>
                <a:lnTo>
                  <a:pt x="1377" y="19"/>
                </a:lnTo>
                <a:lnTo>
                  <a:pt x="1392" y="0"/>
                </a:lnTo>
              </a:path>
            </a:pathLst>
          </a:custGeom>
          <a:noFill/>
          <a:ln w="10">
            <a:solidFill>
              <a:srgbClr val="1A476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Freeform 61"/>
          <p:cNvSpPr>
            <a:spLocks/>
          </p:cNvSpPr>
          <p:nvPr/>
        </p:nvSpPr>
        <p:spPr bwMode="auto">
          <a:xfrm>
            <a:off x="3540126" y="1619250"/>
            <a:ext cx="5434013" cy="3810000"/>
          </a:xfrm>
          <a:custGeom>
            <a:avLst/>
            <a:gdLst>
              <a:gd name="T0" fmla="*/ 14 w 1392"/>
              <a:gd name="T1" fmla="*/ 856 h 866"/>
              <a:gd name="T2" fmla="*/ 42 w 1392"/>
              <a:gd name="T3" fmla="*/ 837 h 866"/>
              <a:gd name="T4" fmla="*/ 70 w 1392"/>
              <a:gd name="T5" fmla="*/ 809 h 866"/>
              <a:gd name="T6" fmla="*/ 98 w 1392"/>
              <a:gd name="T7" fmla="*/ 780 h 866"/>
              <a:gd name="T8" fmla="*/ 127 w 1392"/>
              <a:gd name="T9" fmla="*/ 752 h 866"/>
              <a:gd name="T10" fmla="*/ 155 w 1392"/>
              <a:gd name="T11" fmla="*/ 723 h 866"/>
              <a:gd name="T12" fmla="*/ 183 w 1392"/>
              <a:gd name="T13" fmla="*/ 695 h 866"/>
              <a:gd name="T14" fmla="*/ 211 w 1392"/>
              <a:gd name="T15" fmla="*/ 666 h 866"/>
              <a:gd name="T16" fmla="*/ 239 w 1392"/>
              <a:gd name="T17" fmla="*/ 647 h 866"/>
              <a:gd name="T18" fmla="*/ 267 w 1392"/>
              <a:gd name="T19" fmla="*/ 619 h 866"/>
              <a:gd name="T20" fmla="*/ 295 w 1392"/>
              <a:gd name="T21" fmla="*/ 600 h 866"/>
              <a:gd name="T22" fmla="*/ 323 w 1392"/>
              <a:gd name="T23" fmla="*/ 581 h 866"/>
              <a:gd name="T24" fmla="*/ 351 w 1392"/>
              <a:gd name="T25" fmla="*/ 562 h 866"/>
              <a:gd name="T26" fmla="*/ 380 w 1392"/>
              <a:gd name="T27" fmla="*/ 543 h 866"/>
              <a:gd name="T28" fmla="*/ 408 w 1392"/>
              <a:gd name="T29" fmla="*/ 533 h 866"/>
              <a:gd name="T30" fmla="*/ 436 w 1392"/>
              <a:gd name="T31" fmla="*/ 514 h 866"/>
              <a:gd name="T32" fmla="*/ 464 w 1392"/>
              <a:gd name="T33" fmla="*/ 495 h 866"/>
              <a:gd name="T34" fmla="*/ 492 w 1392"/>
              <a:gd name="T35" fmla="*/ 486 h 866"/>
              <a:gd name="T36" fmla="*/ 520 w 1392"/>
              <a:gd name="T37" fmla="*/ 466 h 866"/>
              <a:gd name="T38" fmla="*/ 548 w 1392"/>
              <a:gd name="T39" fmla="*/ 447 h 866"/>
              <a:gd name="T40" fmla="*/ 576 w 1392"/>
              <a:gd name="T41" fmla="*/ 438 h 866"/>
              <a:gd name="T42" fmla="*/ 604 w 1392"/>
              <a:gd name="T43" fmla="*/ 428 h 866"/>
              <a:gd name="T44" fmla="*/ 633 w 1392"/>
              <a:gd name="T45" fmla="*/ 409 h 866"/>
              <a:gd name="T46" fmla="*/ 661 w 1392"/>
              <a:gd name="T47" fmla="*/ 400 h 866"/>
              <a:gd name="T48" fmla="*/ 689 w 1392"/>
              <a:gd name="T49" fmla="*/ 381 h 866"/>
              <a:gd name="T50" fmla="*/ 717 w 1392"/>
              <a:gd name="T51" fmla="*/ 371 h 866"/>
              <a:gd name="T52" fmla="*/ 745 w 1392"/>
              <a:gd name="T53" fmla="*/ 352 h 866"/>
              <a:gd name="T54" fmla="*/ 773 w 1392"/>
              <a:gd name="T55" fmla="*/ 343 h 866"/>
              <a:gd name="T56" fmla="*/ 801 w 1392"/>
              <a:gd name="T57" fmla="*/ 333 h 866"/>
              <a:gd name="T58" fmla="*/ 829 w 1392"/>
              <a:gd name="T59" fmla="*/ 314 h 866"/>
              <a:gd name="T60" fmla="*/ 857 w 1392"/>
              <a:gd name="T61" fmla="*/ 305 h 866"/>
              <a:gd name="T62" fmla="*/ 886 w 1392"/>
              <a:gd name="T63" fmla="*/ 295 h 866"/>
              <a:gd name="T64" fmla="*/ 914 w 1392"/>
              <a:gd name="T65" fmla="*/ 276 h 866"/>
              <a:gd name="T66" fmla="*/ 942 w 1392"/>
              <a:gd name="T67" fmla="*/ 267 h 866"/>
              <a:gd name="T68" fmla="*/ 970 w 1392"/>
              <a:gd name="T69" fmla="*/ 257 h 866"/>
              <a:gd name="T70" fmla="*/ 998 w 1392"/>
              <a:gd name="T71" fmla="*/ 248 h 866"/>
              <a:gd name="T72" fmla="*/ 1026 w 1392"/>
              <a:gd name="T73" fmla="*/ 229 h 866"/>
              <a:gd name="T74" fmla="*/ 1054 w 1392"/>
              <a:gd name="T75" fmla="*/ 219 h 866"/>
              <a:gd name="T76" fmla="*/ 1082 w 1392"/>
              <a:gd name="T77" fmla="*/ 210 h 866"/>
              <a:gd name="T78" fmla="*/ 1110 w 1392"/>
              <a:gd name="T79" fmla="*/ 200 h 866"/>
              <a:gd name="T80" fmla="*/ 1139 w 1392"/>
              <a:gd name="T81" fmla="*/ 191 h 866"/>
              <a:gd name="T82" fmla="*/ 1167 w 1392"/>
              <a:gd name="T83" fmla="*/ 181 h 866"/>
              <a:gd name="T84" fmla="*/ 1195 w 1392"/>
              <a:gd name="T85" fmla="*/ 162 h 866"/>
              <a:gd name="T86" fmla="*/ 1223 w 1392"/>
              <a:gd name="T87" fmla="*/ 153 h 866"/>
              <a:gd name="T88" fmla="*/ 1251 w 1392"/>
              <a:gd name="T89" fmla="*/ 143 h 866"/>
              <a:gd name="T90" fmla="*/ 1279 w 1392"/>
              <a:gd name="T91" fmla="*/ 124 h 866"/>
              <a:gd name="T92" fmla="*/ 1307 w 1392"/>
              <a:gd name="T93" fmla="*/ 105 h 866"/>
              <a:gd name="T94" fmla="*/ 1335 w 1392"/>
              <a:gd name="T95" fmla="*/ 86 h 866"/>
              <a:gd name="T96" fmla="*/ 1363 w 1392"/>
              <a:gd name="T97" fmla="*/ 67 h 866"/>
              <a:gd name="T98" fmla="*/ 1392 w 1392"/>
              <a:gd name="T99" fmla="*/ 0 h 8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392" h="866">
                <a:moveTo>
                  <a:pt x="0" y="866"/>
                </a:moveTo>
                <a:lnTo>
                  <a:pt x="14" y="856"/>
                </a:lnTo>
                <a:lnTo>
                  <a:pt x="28" y="847"/>
                </a:lnTo>
                <a:lnTo>
                  <a:pt x="42" y="837"/>
                </a:lnTo>
                <a:lnTo>
                  <a:pt x="56" y="818"/>
                </a:lnTo>
                <a:lnTo>
                  <a:pt x="70" y="809"/>
                </a:lnTo>
                <a:lnTo>
                  <a:pt x="84" y="790"/>
                </a:lnTo>
                <a:lnTo>
                  <a:pt x="98" y="780"/>
                </a:lnTo>
                <a:lnTo>
                  <a:pt x="113" y="761"/>
                </a:lnTo>
                <a:lnTo>
                  <a:pt x="127" y="752"/>
                </a:lnTo>
                <a:lnTo>
                  <a:pt x="141" y="733"/>
                </a:lnTo>
                <a:lnTo>
                  <a:pt x="155" y="723"/>
                </a:lnTo>
                <a:lnTo>
                  <a:pt x="169" y="704"/>
                </a:lnTo>
                <a:lnTo>
                  <a:pt x="183" y="695"/>
                </a:lnTo>
                <a:lnTo>
                  <a:pt x="197" y="685"/>
                </a:lnTo>
                <a:lnTo>
                  <a:pt x="211" y="666"/>
                </a:lnTo>
                <a:lnTo>
                  <a:pt x="225" y="657"/>
                </a:lnTo>
                <a:lnTo>
                  <a:pt x="239" y="647"/>
                </a:lnTo>
                <a:lnTo>
                  <a:pt x="253" y="638"/>
                </a:lnTo>
                <a:lnTo>
                  <a:pt x="267" y="619"/>
                </a:lnTo>
                <a:lnTo>
                  <a:pt x="281" y="609"/>
                </a:lnTo>
                <a:lnTo>
                  <a:pt x="295" y="600"/>
                </a:lnTo>
                <a:lnTo>
                  <a:pt x="309" y="590"/>
                </a:lnTo>
                <a:lnTo>
                  <a:pt x="323" y="581"/>
                </a:lnTo>
                <a:lnTo>
                  <a:pt x="337" y="571"/>
                </a:lnTo>
                <a:lnTo>
                  <a:pt x="351" y="562"/>
                </a:lnTo>
                <a:lnTo>
                  <a:pt x="366" y="552"/>
                </a:lnTo>
                <a:lnTo>
                  <a:pt x="380" y="543"/>
                </a:lnTo>
                <a:lnTo>
                  <a:pt x="394" y="533"/>
                </a:lnTo>
                <a:lnTo>
                  <a:pt x="408" y="533"/>
                </a:lnTo>
                <a:lnTo>
                  <a:pt x="422" y="524"/>
                </a:lnTo>
                <a:lnTo>
                  <a:pt x="436" y="514"/>
                </a:lnTo>
                <a:lnTo>
                  <a:pt x="450" y="505"/>
                </a:lnTo>
                <a:lnTo>
                  <a:pt x="464" y="495"/>
                </a:lnTo>
                <a:lnTo>
                  <a:pt x="478" y="495"/>
                </a:lnTo>
                <a:lnTo>
                  <a:pt x="492" y="486"/>
                </a:lnTo>
                <a:lnTo>
                  <a:pt x="506" y="476"/>
                </a:lnTo>
                <a:lnTo>
                  <a:pt x="520" y="466"/>
                </a:lnTo>
                <a:lnTo>
                  <a:pt x="534" y="457"/>
                </a:lnTo>
                <a:lnTo>
                  <a:pt x="548" y="447"/>
                </a:lnTo>
                <a:lnTo>
                  <a:pt x="562" y="447"/>
                </a:lnTo>
                <a:lnTo>
                  <a:pt x="576" y="438"/>
                </a:lnTo>
                <a:lnTo>
                  <a:pt x="590" y="428"/>
                </a:lnTo>
                <a:lnTo>
                  <a:pt x="604" y="428"/>
                </a:lnTo>
                <a:lnTo>
                  <a:pt x="619" y="419"/>
                </a:lnTo>
                <a:lnTo>
                  <a:pt x="633" y="409"/>
                </a:lnTo>
                <a:lnTo>
                  <a:pt x="647" y="400"/>
                </a:lnTo>
                <a:lnTo>
                  <a:pt x="661" y="400"/>
                </a:lnTo>
                <a:lnTo>
                  <a:pt x="675" y="390"/>
                </a:lnTo>
                <a:lnTo>
                  <a:pt x="689" y="381"/>
                </a:lnTo>
                <a:lnTo>
                  <a:pt x="703" y="371"/>
                </a:lnTo>
                <a:lnTo>
                  <a:pt x="717" y="371"/>
                </a:lnTo>
                <a:lnTo>
                  <a:pt x="731" y="362"/>
                </a:lnTo>
                <a:lnTo>
                  <a:pt x="745" y="352"/>
                </a:lnTo>
                <a:lnTo>
                  <a:pt x="759" y="352"/>
                </a:lnTo>
                <a:lnTo>
                  <a:pt x="773" y="343"/>
                </a:lnTo>
                <a:lnTo>
                  <a:pt x="787" y="333"/>
                </a:lnTo>
                <a:lnTo>
                  <a:pt x="801" y="333"/>
                </a:lnTo>
                <a:lnTo>
                  <a:pt x="815" y="324"/>
                </a:lnTo>
                <a:lnTo>
                  <a:pt x="829" y="314"/>
                </a:lnTo>
                <a:lnTo>
                  <a:pt x="843" y="314"/>
                </a:lnTo>
                <a:lnTo>
                  <a:pt x="857" y="305"/>
                </a:lnTo>
                <a:lnTo>
                  <a:pt x="872" y="295"/>
                </a:lnTo>
                <a:lnTo>
                  <a:pt x="886" y="295"/>
                </a:lnTo>
                <a:lnTo>
                  <a:pt x="900" y="286"/>
                </a:lnTo>
                <a:lnTo>
                  <a:pt x="914" y="276"/>
                </a:lnTo>
                <a:lnTo>
                  <a:pt x="928" y="276"/>
                </a:lnTo>
                <a:lnTo>
                  <a:pt x="942" y="267"/>
                </a:lnTo>
                <a:lnTo>
                  <a:pt x="956" y="267"/>
                </a:lnTo>
                <a:lnTo>
                  <a:pt x="970" y="257"/>
                </a:lnTo>
                <a:lnTo>
                  <a:pt x="984" y="248"/>
                </a:lnTo>
                <a:lnTo>
                  <a:pt x="998" y="248"/>
                </a:lnTo>
                <a:lnTo>
                  <a:pt x="1012" y="238"/>
                </a:lnTo>
                <a:lnTo>
                  <a:pt x="1026" y="229"/>
                </a:lnTo>
                <a:lnTo>
                  <a:pt x="1040" y="229"/>
                </a:lnTo>
                <a:lnTo>
                  <a:pt x="1054" y="219"/>
                </a:lnTo>
                <a:lnTo>
                  <a:pt x="1068" y="219"/>
                </a:lnTo>
                <a:lnTo>
                  <a:pt x="1082" y="210"/>
                </a:lnTo>
                <a:lnTo>
                  <a:pt x="1096" y="200"/>
                </a:lnTo>
                <a:lnTo>
                  <a:pt x="1110" y="200"/>
                </a:lnTo>
                <a:lnTo>
                  <a:pt x="1125" y="191"/>
                </a:lnTo>
                <a:lnTo>
                  <a:pt x="1139" y="191"/>
                </a:lnTo>
                <a:lnTo>
                  <a:pt x="1153" y="181"/>
                </a:lnTo>
                <a:lnTo>
                  <a:pt x="1167" y="181"/>
                </a:lnTo>
                <a:lnTo>
                  <a:pt x="1181" y="172"/>
                </a:lnTo>
                <a:lnTo>
                  <a:pt x="1195" y="162"/>
                </a:lnTo>
                <a:lnTo>
                  <a:pt x="1209" y="162"/>
                </a:lnTo>
                <a:lnTo>
                  <a:pt x="1223" y="153"/>
                </a:lnTo>
                <a:lnTo>
                  <a:pt x="1237" y="143"/>
                </a:lnTo>
                <a:lnTo>
                  <a:pt x="1251" y="143"/>
                </a:lnTo>
                <a:lnTo>
                  <a:pt x="1265" y="134"/>
                </a:lnTo>
                <a:lnTo>
                  <a:pt x="1279" y="124"/>
                </a:lnTo>
                <a:lnTo>
                  <a:pt x="1293" y="115"/>
                </a:lnTo>
                <a:lnTo>
                  <a:pt x="1307" y="105"/>
                </a:lnTo>
                <a:lnTo>
                  <a:pt x="1321" y="105"/>
                </a:lnTo>
                <a:lnTo>
                  <a:pt x="1335" y="86"/>
                </a:lnTo>
                <a:lnTo>
                  <a:pt x="1349" y="77"/>
                </a:lnTo>
                <a:lnTo>
                  <a:pt x="1363" y="67"/>
                </a:lnTo>
                <a:lnTo>
                  <a:pt x="1377" y="48"/>
                </a:lnTo>
                <a:lnTo>
                  <a:pt x="1392" y="0"/>
                </a:lnTo>
              </a:path>
            </a:pathLst>
          </a:custGeom>
          <a:noFill/>
          <a:ln w="10">
            <a:solidFill>
              <a:srgbClr val="90353B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4" name="Freeform 62"/>
          <p:cNvSpPr>
            <a:spLocks/>
          </p:cNvSpPr>
          <p:nvPr/>
        </p:nvSpPr>
        <p:spPr bwMode="auto">
          <a:xfrm>
            <a:off x="3594101" y="1304926"/>
            <a:ext cx="5434013" cy="4144962"/>
          </a:xfrm>
          <a:custGeom>
            <a:avLst/>
            <a:gdLst>
              <a:gd name="T0" fmla="*/ 14 w 1392"/>
              <a:gd name="T1" fmla="*/ 923 h 942"/>
              <a:gd name="T2" fmla="*/ 42 w 1392"/>
              <a:gd name="T3" fmla="*/ 866 h 942"/>
              <a:gd name="T4" fmla="*/ 70 w 1392"/>
              <a:gd name="T5" fmla="*/ 790 h 942"/>
              <a:gd name="T6" fmla="*/ 98 w 1392"/>
              <a:gd name="T7" fmla="*/ 723 h 942"/>
              <a:gd name="T8" fmla="*/ 127 w 1392"/>
              <a:gd name="T9" fmla="*/ 666 h 942"/>
              <a:gd name="T10" fmla="*/ 155 w 1392"/>
              <a:gd name="T11" fmla="*/ 638 h 942"/>
              <a:gd name="T12" fmla="*/ 183 w 1392"/>
              <a:gd name="T13" fmla="*/ 600 h 942"/>
              <a:gd name="T14" fmla="*/ 211 w 1392"/>
              <a:gd name="T15" fmla="*/ 571 h 942"/>
              <a:gd name="T16" fmla="*/ 239 w 1392"/>
              <a:gd name="T17" fmla="*/ 552 h 942"/>
              <a:gd name="T18" fmla="*/ 267 w 1392"/>
              <a:gd name="T19" fmla="*/ 533 h 942"/>
              <a:gd name="T20" fmla="*/ 295 w 1392"/>
              <a:gd name="T21" fmla="*/ 514 h 942"/>
              <a:gd name="T22" fmla="*/ 323 w 1392"/>
              <a:gd name="T23" fmla="*/ 495 h 942"/>
              <a:gd name="T24" fmla="*/ 351 w 1392"/>
              <a:gd name="T25" fmla="*/ 476 h 942"/>
              <a:gd name="T26" fmla="*/ 380 w 1392"/>
              <a:gd name="T27" fmla="*/ 457 h 942"/>
              <a:gd name="T28" fmla="*/ 408 w 1392"/>
              <a:gd name="T29" fmla="*/ 457 h 942"/>
              <a:gd name="T30" fmla="*/ 436 w 1392"/>
              <a:gd name="T31" fmla="*/ 438 h 942"/>
              <a:gd name="T32" fmla="*/ 464 w 1392"/>
              <a:gd name="T33" fmla="*/ 428 h 942"/>
              <a:gd name="T34" fmla="*/ 492 w 1392"/>
              <a:gd name="T35" fmla="*/ 409 h 942"/>
              <a:gd name="T36" fmla="*/ 520 w 1392"/>
              <a:gd name="T37" fmla="*/ 400 h 942"/>
              <a:gd name="T38" fmla="*/ 548 w 1392"/>
              <a:gd name="T39" fmla="*/ 390 h 942"/>
              <a:gd name="T40" fmla="*/ 576 w 1392"/>
              <a:gd name="T41" fmla="*/ 381 h 942"/>
              <a:gd name="T42" fmla="*/ 604 w 1392"/>
              <a:gd name="T43" fmla="*/ 371 h 942"/>
              <a:gd name="T44" fmla="*/ 633 w 1392"/>
              <a:gd name="T45" fmla="*/ 362 h 942"/>
              <a:gd name="T46" fmla="*/ 661 w 1392"/>
              <a:gd name="T47" fmla="*/ 352 h 942"/>
              <a:gd name="T48" fmla="*/ 689 w 1392"/>
              <a:gd name="T49" fmla="*/ 343 h 942"/>
              <a:gd name="T50" fmla="*/ 717 w 1392"/>
              <a:gd name="T51" fmla="*/ 324 h 942"/>
              <a:gd name="T52" fmla="*/ 745 w 1392"/>
              <a:gd name="T53" fmla="*/ 314 h 942"/>
              <a:gd name="T54" fmla="*/ 773 w 1392"/>
              <a:gd name="T55" fmla="*/ 314 h 942"/>
              <a:gd name="T56" fmla="*/ 801 w 1392"/>
              <a:gd name="T57" fmla="*/ 305 h 942"/>
              <a:gd name="T58" fmla="*/ 829 w 1392"/>
              <a:gd name="T59" fmla="*/ 295 h 942"/>
              <a:gd name="T60" fmla="*/ 857 w 1392"/>
              <a:gd name="T61" fmla="*/ 286 h 942"/>
              <a:gd name="T62" fmla="*/ 886 w 1392"/>
              <a:gd name="T63" fmla="*/ 276 h 942"/>
              <a:gd name="T64" fmla="*/ 914 w 1392"/>
              <a:gd name="T65" fmla="*/ 267 h 942"/>
              <a:gd name="T66" fmla="*/ 942 w 1392"/>
              <a:gd name="T67" fmla="*/ 257 h 942"/>
              <a:gd name="T68" fmla="*/ 970 w 1392"/>
              <a:gd name="T69" fmla="*/ 248 h 942"/>
              <a:gd name="T70" fmla="*/ 998 w 1392"/>
              <a:gd name="T71" fmla="*/ 238 h 942"/>
              <a:gd name="T72" fmla="*/ 1026 w 1392"/>
              <a:gd name="T73" fmla="*/ 229 h 942"/>
              <a:gd name="T74" fmla="*/ 1054 w 1392"/>
              <a:gd name="T75" fmla="*/ 219 h 942"/>
              <a:gd name="T76" fmla="*/ 1082 w 1392"/>
              <a:gd name="T77" fmla="*/ 210 h 942"/>
              <a:gd name="T78" fmla="*/ 1110 w 1392"/>
              <a:gd name="T79" fmla="*/ 200 h 942"/>
              <a:gd name="T80" fmla="*/ 1139 w 1392"/>
              <a:gd name="T81" fmla="*/ 191 h 942"/>
              <a:gd name="T82" fmla="*/ 1167 w 1392"/>
              <a:gd name="T83" fmla="*/ 181 h 942"/>
              <a:gd name="T84" fmla="*/ 1195 w 1392"/>
              <a:gd name="T85" fmla="*/ 162 h 942"/>
              <a:gd name="T86" fmla="*/ 1223 w 1392"/>
              <a:gd name="T87" fmla="*/ 153 h 942"/>
              <a:gd name="T88" fmla="*/ 1251 w 1392"/>
              <a:gd name="T89" fmla="*/ 133 h 942"/>
              <a:gd name="T90" fmla="*/ 1279 w 1392"/>
              <a:gd name="T91" fmla="*/ 124 h 942"/>
              <a:gd name="T92" fmla="*/ 1307 w 1392"/>
              <a:gd name="T93" fmla="*/ 105 h 942"/>
              <a:gd name="T94" fmla="*/ 1335 w 1392"/>
              <a:gd name="T95" fmla="*/ 76 h 942"/>
              <a:gd name="T96" fmla="*/ 1363 w 1392"/>
              <a:gd name="T97" fmla="*/ 38 h 942"/>
              <a:gd name="T98" fmla="*/ 1392 w 1392"/>
              <a:gd name="T99" fmla="*/ 0 h 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392" h="942">
                <a:moveTo>
                  <a:pt x="0" y="942"/>
                </a:moveTo>
                <a:lnTo>
                  <a:pt x="14" y="923"/>
                </a:lnTo>
                <a:lnTo>
                  <a:pt x="28" y="894"/>
                </a:lnTo>
                <a:lnTo>
                  <a:pt x="42" y="866"/>
                </a:lnTo>
                <a:lnTo>
                  <a:pt x="56" y="818"/>
                </a:lnTo>
                <a:lnTo>
                  <a:pt x="70" y="790"/>
                </a:lnTo>
                <a:lnTo>
                  <a:pt x="84" y="752"/>
                </a:lnTo>
                <a:lnTo>
                  <a:pt x="98" y="723"/>
                </a:lnTo>
                <a:lnTo>
                  <a:pt x="113" y="695"/>
                </a:lnTo>
                <a:lnTo>
                  <a:pt x="127" y="666"/>
                </a:lnTo>
                <a:lnTo>
                  <a:pt x="141" y="657"/>
                </a:lnTo>
                <a:lnTo>
                  <a:pt x="155" y="638"/>
                </a:lnTo>
                <a:lnTo>
                  <a:pt x="169" y="619"/>
                </a:lnTo>
                <a:lnTo>
                  <a:pt x="183" y="600"/>
                </a:lnTo>
                <a:lnTo>
                  <a:pt x="197" y="590"/>
                </a:lnTo>
                <a:lnTo>
                  <a:pt x="211" y="571"/>
                </a:lnTo>
                <a:lnTo>
                  <a:pt x="225" y="562"/>
                </a:lnTo>
                <a:lnTo>
                  <a:pt x="239" y="552"/>
                </a:lnTo>
                <a:lnTo>
                  <a:pt x="253" y="542"/>
                </a:lnTo>
                <a:lnTo>
                  <a:pt x="267" y="533"/>
                </a:lnTo>
                <a:lnTo>
                  <a:pt x="281" y="523"/>
                </a:lnTo>
                <a:lnTo>
                  <a:pt x="295" y="514"/>
                </a:lnTo>
                <a:lnTo>
                  <a:pt x="309" y="504"/>
                </a:lnTo>
                <a:lnTo>
                  <a:pt x="323" y="495"/>
                </a:lnTo>
                <a:lnTo>
                  <a:pt x="337" y="485"/>
                </a:lnTo>
                <a:lnTo>
                  <a:pt x="351" y="476"/>
                </a:lnTo>
                <a:lnTo>
                  <a:pt x="366" y="466"/>
                </a:lnTo>
                <a:lnTo>
                  <a:pt x="380" y="457"/>
                </a:lnTo>
                <a:lnTo>
                  <a:pt x="394" y="457"/>
                </a:lnTo>
                <a:lnTo>
                  <a:pt x="408" y="457"/>
                </a:lnTo>
                <a:lnTo>
                  <a:pt x="422" y="447"/>
                </a:lnTo>
                <a:lnTo>
                  <a:pt x="436" y="438"/>
                </a:lnTo>
                <a:lnTo>
                  <a:pt x="450" y="428"/>
                </a:lnTo>
                <a:lnTo>
                  <a:pt x="464" y="428"/>
                </a:lnTo>
                <a:lnTo>
                  <a:pt x="478" y="419"/>
                </a:lnTo>
                <a:lnTo>
                  <a:pt x="492" y="409"/>
                </a:lnTo>
                <a:lnTo>
                  <a:pt x="506" y="409"/>
                </a:lnTo>
                <a:lnTo>
                  <a:pt x="520" y="400"/>
                </a:lnTo>
                <a:lnTo>
                  <a:pt x="534" y="390"/>
                </a:lnTo>
                <a:lnTo>
                  <a:pt x="548" y="390"/>
                </a:lnTo>
                <a:lnTo>
                  <a:pt x="562" y="390"/>
                </a:lnTo>
                <a:lnTo>
                  <a:pt x="576" y="381"/>
                </a:lnTo>
                <a:lnTo>
                  <a:pt x="590" y="371"/>
                </a:lnTo>
                <a:lnTo>
                  <a:pt x="604" y="371"/>
                </a:lnTo>
                <a:lnTo>
                  <a:pt x="619" y="362"/>
                </a:lnTo>
                <a:lnTo>
                  <a:pt x="633" y="362"/>
                </a:lnTo>
                <a:lnTo>
                  <a:pt x="647" y="352"/>
                </a:lnTo>
                <a:lnTo>
                  <a:pt x="661" y="352"/>
                </a:lnTo>
                <a:lnTo>
                  <a:pt x="675" y="343"/>
                </a:lnTo>
                <a:lnTo>
                  <a:pt x="689" y="343"/>
                </a:lnTo>
                <a:lnTo>
                  <a:pt x="703" y="333"/>
                </a:lnTo>
                <a:lnTo>
                  <a:pt x="717" y="324"/>
                </a:lnTo>
                <a:lnTo>
                  <a:pt x="731" y="324"/>
                </a:lnTo>
                <a:lnTo>
                  <a:pt x="745" y="314"/>
                </a:lnTo>
                <a:lnTo>
                  <a:pt x="759" y="314"/>
                </a:lnTo>
                <a:lnTo>
                  <a:pt x="773" y="314"/>
                </a:lnTo>
                <a:lnTo>
                  <a:pt x="787" y="305"/>
                </a:lnTo>
                <a:lnTo>
                  <a:pt x="801" y="305"/>
                </a:lnTo>
                <a:lnTo>
                  <a:pt x="815" y="305"/>
                </a:lnTo>
                <a:lnTo>
                  <a:pt x="829" y="295"/>
                </a:lnTo>
                <a:lnTo>
                  <a:pt x="843" y="286"/>
                </a:lnTo>
                <a:lnTo>
                  <a:pt x="857" y="286"/>
                </a:lnTo>
                <a:lnTo>
                  <a:pt x="872" y="286"/>
                </a:lnTo>
                <a:lnTo>
                  <a:pt x="886" y="276"/>
                </a:lnTo>
                <a:lnTo>
                  <a:pt x="900" y="267"/>
                </a:lnTo>
                <a:lnTo>
                  <a:pt x="914" y="267"/>
                </a:lnTo>
                <a:lnTo>
                  <a:pt x="928" y="267"/>
                </a:lnTo>
                <a:lnTo>
                  <a:pt x="942" y="257"/>
                </a:lnTo>
                <a:lnTo>
                  <a:pt x="956" y="257"/>
                </a:lnTo>
                <a:lnTo>
                  <a:pt x="970" y="248"/>
                </a:lnTo>
                <a:lnTo>
                  <a:pt x="984" y="248"/>
                </a:lnTo>
                <a:lnTo>
                  <a:pt x="998" y="238"/>
                </a:lnTo>
                <a:lnTo>
                  <a:pt x="1012" y="238"/>
                </a:lnTo>
                <a:lnTo>
                  <a:pt x="1026" y="229"/>
                </a:lnTo>
                <a:lnTo>
                  <a:pt x="1040" y="229"/>
                </a:lnTo>
                <a:lnTo>
                  <a:pt x="1054" y="219"/>
                </a:lnTo>
                <a:lnTo>
                  <a:pt x="1068" y="210"/>
                </a:lnTo>
                <a:lnTo>
                  <a:pt x="1082" y="210"/>
                </a:lnTo>
                <a:lnTo>
                  <a:pt x="1096" y="200"/>
                </a:lnTo>
                <a:lnTo>
                  <a:pt x="1110" y="200"/>
                </a:lnTo>
                <a:lnTo>
                  <a:pt x="1125" y="191"/>
                </a:lnTo>
                <a:lnTo>
                  <a:pt x="1139" y="191"/>
                </a:lnTo>
                <a:lnTo>
                  <a:pt x="1153" y="181"/>
                </a:lnTo>
                <a:lnTo>
                  <a:pt x="1167" y="181"/>
                </a:lnTo>
                <a:lnTo>
                  <a:pt x="1181" y="172"/>
                </a:lnTo>
                <a:lnTo>
                  <a:pt x="1195" y="162"/>
                </a:lnTo>
                <a:lnTo>
                  <a:pt x="1209" y="162"/>
                </a:lnTo>
                <a:lnTo>
                  <a:pt x="1223" y="153"/>
                </a:lnTo>
                <a:lnTo>
                  <a:pt x="1237" y="143"/>
                </a:lnTo>
                <a:lnTo>
                  <a:pt x="1251" y="133"/>
                </a:lnTo>
                <a:lnTo>
                  <a:pt x="1265" y="133"/>
                </a:lnTo>
                <a:lnTo>
                  <a:pt x="1279" y="124"/>
                </a:lnTo>
                <a:lnTo>
                  <a:pt x="1293" y="114"/>
                </a:lnTo>
                <a:lnTo>
                  <a:pt x="1307" y="105"/>
                </a:lnTo>
                <a:lnTo>
                  <a:pt x="1321" y="95"/>
                </a:lnTo>
                <a:lnTo>
                  <a:pt x="1335" y="76"/>
                </a:lnTo>
                <a:lnTo>
                  <a:pt x="1349" y="57"/>
                </a:lnTo>
                <a:lnTo>
                  <a:pt x="1363" y="38"/>
                </a:lnTo>
                <a:lnTo>
                  <a:pt x="1377" y="29"/>
                </a:lnTo>
                <a:lnTo>
                  <a:pt x="1392" y="0"/>
                </a:lnTo>
              </a:path>
            </a:pathLst>
          </a:custGeom>
          <a:noFill/>
          <a:ln w="10">
            <a:solidFill>
              <a:srgbClr val="55752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5" name="Freeform 63"/>
          <p:cNvSpPr>
            <a:spLocks/>
          </p:cNvSpPr>
          <p:nvPr/>
        </p:nvSpPr>
        <p:spPr bwMode="auto">
          <a:xfrm>
            <a:off x="3540126" y="2125663"/>
            <a:ext cx="5434013" cy="3219450"/>
          </a:xfrm>
          <a:custGeom>
            <a:avLst/>
            <a:gdLst>
              <a:gd name="T0" fmla="*/ 14 w 1392"/>
              <a:gd name="T1" fmla="*/ 722 h 732"/>
              <a:gd name="T2" fmla="*/ 42 w 1392"/>
              <a:gd name="T3" fmla="*/ 713 h 732"/>
              <a:gd name="T4" fmla="*/ 70 w 1392"/>
              <a:gd name="T5" fmla="*/ 703 h 732"/>
              <a:gd name="T6" fmla="*/ 98 w 1392"/>
              <a:gd name="T7" fmla="*/ 694 h 732"/>
              <a:gd name="T8" fmla="*/ 127 w 1392"/>
              <a:gd name="T9" fmla="*/ 684 h 732"/>
              <a:gd name="T10" fmla="*/ 155 w 1392"/>
              <a:gd name="T11" fmla="*/ 675 h 732"/>
              <a:gd name="T12" fmla="*/ 183 w 1392"/>
              <a:gd name="T13" fmla="*/ 665 h 732"/>
              <a:gd name="T14" fmla="*/ 211 w 1392"/>
              <a:gd name="T15" fmla="*/ 656 h 732"/>
              <a:gd name="T16" fmla="*/ 239 w 1392"/>
              <a:gd name="T17" fmla="*/ 646 h 732"/>
              <a:gd name="T18" fmla="*/ 267 w 1392"/>
              <a:gd name="T19" fmla="*/ 637 h 732"/>
              <a:gd name="T20" fmla="*/ 295 w 1392"/>
              <a:gd name="T21" fmla="*/ 627 h 732"/>
              <a:gd name="T22" fmla="*/ 323 w 1392"/>
              <a:gd name="T23" fmla="*/ 627 h 732"/>
              <a:gd name="T24" fmla="*/ 351 w 1392"/>
              <a:gd name="T25" fmla="*/ 618 h 732"/>
              <a:gd name="T26" fmla="*/ 380 w 1392"/>
              <a:gd name="T27" fmla="*/ 608 h 732"/>
              <a:gd name="T28" fmla="*/ 408 w 1392"/>
              <a:gd name="T29" fmla="*/ 599 h 732"/>
              <a:gd name="T30" fmla="*/ 436 w 1392"/>
              <a:gd name="T31" fmla="*/ 599 h 732"/>
              <a:gd name="T32" fmla="*/ 464 w 1392"/>
              <a:gd name="T33" fmla="*/ 589 h 732"/>
              <a:gd name="T34" fmla="*/ 492 w 1392"/>
              <a:gd name="T35" fmla="*/ 580 h 732"/>
              <a:gd name="T36" fmla="*/ 520 w 1392"/>
              <a:gd name="T37" fmla="*/ 570 h 732"/>
              <a:gd name="T38" fmla="*/ 548 w 1392"/>
              <a:gd name="T39" fmla="*/ 561 h 732"/>
              <a:gd name="T40" fmla="*/ 576 w 1392"/>
              <a:gd name="T41" fmla="*/ 551 h 732"/>
              <a:gd name="T42" fmla="*/ 604 w 1392"/>
              <a:gd name="T43" fmla="*/ 542 h 732"/>
              <a:gd name="T44" fmla="*/ 633 w 1392"/>
              <a:gd name="T45" fmla="*/ 532 h 732"/>
              <a:gd name="T46" fmla="*/ 661 w 1392"/>
              <a:gd name="T47" fmla="*/ 532 h 732"/>
              <a:gd name="T48" fmla="*/ 689 w 1392"/>
              <a:gd name="T49" fmla="*/ 523 h 732"/>
              <a:gd name="T50" fmla="*/ 717 w 1392"/>
              <a:gd name="T51" fmla="*/ 513 h 732"/>
              <a:gd name="T52" fmla="*/ 745 w 1392"/>
              <a:gd name="T53" fmla="*/ 504 h 732"/>
              <a:gd name="T54" fmla="*/ 773 w 1392"/>
              <a:gd name="T55" fmla="*/ 494 h 732"/>
              <a:gd name="T56" fmla="*/ 801 w 1392"/>
              <a:gd name="T57" fmla="*/ 485 h 732"/>
              <a:gd name="T58" fmla="*/ 829 w 1392"/>
              <a:gd name="T59" fmla="*/ 475 h 732"/>
              <a:gd name="T60" fmla="*/ 857 w 1392"/>
              <a:gd name="T61" fmla="*/ 466 h 732"/>
              <a:gd name="T62" fmla="*/ 886 w 1392"/>
              <a:gd name="T63" fmla="*/ 456 h 732"/>
              <a:gd name="T64" fmla="*/ 914 w 1392"/>
              <a:gd name="T65" fmla="*/ 447 h 732"/>
              <a:gd name="T66" fmla="*/ 942 w 1392"/>
              <a:gd name="T67" fmla="*/ 437 h 732"/>
              <a:gd name="T68" fmla="*/ 970 w 1392"/>
              <a:gd name="T69" fmla="*/ 428 h 732"/>
              <a:gd name="T70" fmla="*/ 998 w 1392"/>
              <a:gd name="T71" fmla="*/ 409 h 732"/>
              <a:gd name="T72" fmla="*/ 1026 w 1392"/>
              <a:gd name="T73" fmla="*/ 399 h 732"/>
              <a:gd name="T74" fmla="*/ 1054 w 1392"/>
              <a:gd name="T75" fmla="*/ 390 h 732"/>
              <a:gd name="T76" fmla="*/ 1082 w 1392"/>
              <a:gd name="T77" fmla="*/ 371 h 732"/>
              <a:gd name="T78" fmla="*/ 1110 w 1392"/>
              <a:gd name="T79" fmla="*/ 361 h 732"/>
              <a:gd name="T80" fmla="*/ 1139 w 1392"/>
              <a:gd name="T81" fmla="*/ 351 h 732"/>
              <a:gd name="T82" fmla="*/ 1167 w 1392"/>
              <a:gd name="T83" fmla="*/ 332 h 732"/>
              <a:gd name="T84" fmla="*/ 1195 w 1392"/>
              <a:gd name="T85" fmla="*/ 313 h 732"/>
              <a:gd name="T86" fmla="*/ 1223 w 1392"/>
              <a:gd name="T87" fmla="*/ 294 h 732"/>
              <a:gd name="T88" fmla="*/ 1251 w 1392"/>
              <a:gd name="T89" fmla="*/ 275 h 732"/>
              <a:gd name="T90" fmla="*/ 1279 w 1392"/>
              <a:gd name="T91" fmla="*/ 247 h 732"/>
              <a:gd name="T92" fmla="*/ 1307 w 1392"/>
              <a:gd name="T93" fmla="*/ 228 h 732"/>
              <a:gd name="T94" fmla="*/ 1335 w 1392"/>
              <a:gd name="T95" fmla="*/ 190 h 732"/>
              <a:gd name="T96" fmla="*/ 1363 w 1392"/>
              <a:gd name="T97" fmla="*/ 142 h 732"/>
              <a:gd name="T98" fmla="*/ 1392 w 1392"/>
              <a:gd name="T99" fmla="*/ 0 h 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392" h="732">
                <a:moveTo>
                  <a:pt x="0" y="732"/>
                </a:moveTo>
                <a:lnTo>
                  <a:pt x="14" y="722"/>
                </a:lnTo>
                <a:lnTo>
                  <a:pt x="28" y="713"/>
                </a:lnTo>
                <a:lnTo>
                  <a:pt x="42" y="713"/>
                </a:lnTo>
                <a:lnTo>
                  <a:pt x="56" y="703"/>
                </a:lnTo>
                <a:lnTo>
                  <a:pt x="70" y="703"/>
                </a:lnTo>
                <a:lnTo>
                  <a:pt x="84" y="694"/>
                </a:lnTo>
                <a:lnTo>
                  <a:pt x="98" y="694"/>
                </a:lnTo>
                <a:lnTo>
                  <a:pt x="113" y="684"/>
                </a:lnTo>
                <a:lnTo>
                  <a:pt x="127" y="684"/>
                </a:lnTo>
                <a:lnTo>
                  <a:pt x="141" y="675"/>
                </a:lnTo>
                <a:lnTo>
                  <a:pt x="155" y="675"/>
                </a:lnTo>
                <a:lnTo>
                  <a:pt x="169" y="665"/>
                </a:lnTo>
                <a:lnTo>
                  <a:pt x="183" y="665"/>
                </a:lnTo>
                <a:lnTo>
                  <a:pt x="197" y="656"/>
                </a:lnTo>
                <a:lnTo>
                  <a:pt x="211" y="656"/>
                </a:lnTo>
                <a:lnTo>
                  <a:pt x="225" y="656"/>
                </a:lnTo>
                <a:lnTo>
                  <a:pt x="239" y="646"/>
                </a:lnTo>
                <a:lnTo>
                  <a:pt x="253" y="646"/>
                </a:lnTo>
                <a:lnTo>
                  <a:pt x="267" y="637"/>
                </a:lnTo>
                <a:lnTo>
                  <a:pt x="281" y="637"/>
                </a:lnTo>
                <a:lnTo>
                  <a:pt x="295" y="627"/>
                </a:lnTo>
                <a:lnTo>
                  <a:pt x="309" y="627"/>
                </a:lnTo>
                <a:lnTo>
                  <a:pt x="323" y="627"/>
                </a:lnTo>
                <a:lnTo>
                  <a:pt x="337" y="618"/>
                </a:lnTo>
                <a:lnTo>
                  <a:pt x="351" y="618"/>
                </a:lnTo>
                <a:lnTo>
                  <a:pt x="366" y="608"/>
                </a:lnTo>
                <a:lnTo>
                  <a:pt x="380" y="608"/>
                </a:lnTo>
                <a:lnTo>
                  <a:pt x="394" y="608"/>
                </a:lnTo>
                <a:lnTo>
                  <a:pt x="408" y="599"/>
                </a:lnTo>
                <a:lnTo>
                  <a:pt x="422" y="599"/>
                </a:lnTo>
                <a:lnTo>
                  <a:pt x="436" y="599"/>
                </a:lnTo>
                <a:lnTo>
                  <a:pt x="450" y="589"/>
                </a:lnTo>
                <a:lnTo>
                  <a:pt x="464" y="589"/>
                </a:lnTo>
                <a:lnTo>
                  <a:pt x="478" y="580"/>
                </a:lnTo>
                <a:lnTo>
                  <a:pt x="492" y="580"/>
                </a:lnTo>
                <a:lnTo>
                  <a:pt x="506" y="570"/>
                </a:lnTo>
                <a:lnTo>
                  <a:pt x="520" y="570"/>
                </a:lnTo>
                <a:lnTo>
                  <a:pt x="534" y="561"/>
                </a:lnTo>
                <a:lnTo>
                  <a:pt x="548" y="561"/>
                </a:lnTo>
                <a:lnTo>
                  <a:pt x="562" y="561"/>
                </a:lnTo>
                <a:lnTo>
                  <a:pt x="576" y="551"/>
                </a:lnTo>
                <a:lnTo>
                  <a:pt x="590" y="551"/>
                </a:lnTo>
                <a:lnTo>
                  <a:pt x="604" y="542"/>
                </a:lnTo>
                <a:lnTo>
                  <a:pt x="619" y="542"/>
                </a:lnTo>
                <a:lnTo>
                  <a:pt x="633" y="532"/>
                </a:lnTo>
                <a:lnTo>
                  <a:pt x="647" y="532"/>
                </a:lnTo>
                <a:lnTo>
                  <a:pt x="661" y="532"/>
                </a:lnTo>
                <a:lnTo>
                  <a:pt x="675" y="523"/>
                </a:lnTo>
                <a:lnTo>
                  <a:pt x="689" y="523"/>
                </a:lnTo>
                <a:lnTo>
                  <a:pt x="703" y="513"/>
                </a:lnTo>
                <a:lnTo>
                  <a:pt x="717" y="513"/>
                </a:lnTo>
                <a:lnTo>
                  <a:pt x="731" y="513"/>
                </a:lnTo>
                <a:lnTo>
                  <a:pt x="745" y="504"/>
                </a:lnTo>
                <a:lnTo>
                  <a:pt x="759" y="504"/>
                </a:lnTo>
                <a:lnTo>
                  <a:pt x="773" y="494"/>
                </a:lnTo>
                <a:lnTo>
                  <a:pt x="787" y="494"/>
                </a:lnTo>
                <a:lnTo>
                  <a:pt x="801" y="485"/>
                </a:lnTo>
                <a:lnTo>
                  <a:pt x="815" y="485"/>
                </a:lnTo>
                <a:lnTo>
                  <a:pt x="829" y="475"/>
                </a:lnTo>
                <a:lnTo>
                  <a:pt x="843" y="475"/>
                </a:lnTo>
                <a:lnTo>
                  <a:pt x="857" y="466"/>
                </a:lnTo>
                <a:lnTo>
                  <a:pt x="872" y="466"/>
                </a:lnTo>
                <a:lnTo>
                  <a:pt x="886" y="456"/>
                </a:lnTo>
                <a:lnTo>
                  <a:pt x="900" y="456"/>
                </a:lnTo>
                <a:lnTo>
                  <a:pt x="914" y="447"/>
                </a:lnTo>
                <a:lnTo>
                  <a:pt x="928" y="437"/>
                </a:lnTo>
                <a:lnTo>
                  <a:pt x="942" y="437"/>
                </a:lnTo>
                <a:lnTo>
                  <a:pt x="956" y="428"/>
                </a:lnTo>
                <a:lnTo>
                  <a:pt x="970" y="428"/>
                </a:lnTo>
                <a:lnTo>
                  <a:pt x="984" y="418"/>
                </a:lnTo>
                <a:lnTo>
                  <a:pt x="998" y="409"/>
                </a:lnTo>
                <a:lnTo>
                  <a:pt x="1012" y="409"/>
                </a:lnTo>
                <a:lnTo>
                  <a:pt x="1026" y="399"/>
                </a:lnTo>
                <a:lnTo>
                  <a:pt x="1040" y="390"/>
                </a:lnTo>
                <a:lnTo>
                  <a:pt x="1054" y="390"/>
                </a:lnTo>
                <a:lnTo>
                  <a:pt x="1068" y="380"/>
                </a:lnTo>
                <a:lnTo>
                  <a:pt x="1082" y="371"/>
                </a:lnTo>
                <a:lnTo>
                  <a:pt x="1096" y="371"/>
                </a:lnTo>
                <a:lnTo>
                  <a:pt x="1110" y="361"/>
                </a:lnTo>
                <a:lnTo>
                  <a:pt x="1125" y="351"/>
                </a:lnTo>
                <a:lnTo>
                  <a:pt x="1139" y="351"/>
                </a:lnTo>
                <a:lnTo>
                  <a:pt x="1153" y="342"/>
                </a:lnTo>
                <a:lnTo>
                  <a:pt x="1167" y="332"/>
                </a:lnTo>
                <a:lnTo>
                  <a:pt x="1181" y="323"/>
                </a:lnTo>
                <a:lnTo>
                  <a:pt x="1195" y="313"/>
                </a:lnTo>
                <a:lnTo>
                  <a:pt x="1209" y="304"/>
                </a:lnTo>
                <a:lnTo>
                  <a:pt x="1223" y="294"/>
                </a:lnTo>
                <a:lnTo>
                  <a:pt x="1237" y="285"/>
                </a:lnTo>
                <a:lnTo>
                  <a:pt x="1251" y="275"/>
                </a:lnTo>
                <a:lnTo>
                  <a:pt x="1265" y="266"/>
                </a:lnTo>
                <a:lnTo>
                  <a:pt x="1279" y="247"/>
                </a:lnTo>
                <a:lnTo>
                  <a:pt x="1293" y="237"/>
                </a:lnTo>
                <a:lnTo>
                  <a:pt x="1307" y="228"/>
                </a:lnTo>
                <a:lnTo>
                  <a:pt x="1321" y="209"/>
                </a:lnTo>
                <a:lnTo>
                  <a:pt x="1335" y="190"/>
                </a:lnTo>
                <a:lnTo>
                  <a:pt x="1349" y="171"/>
                </a:lnTo>
                <a:lnTo>
                  <a:pt x="1363" y="142"/>
                </a:lnTo>
                <a:lnTo>
                  <a:pt x="1377" y="104"/>
                </a:lnTo>
                <a:lnTo>
                  <a:pt x="1392" y="0"/>
                </a:lnTo>
              </a:path>
            </a:pathLst>
          </a:custGeom>
          <a:noFill/>
          <a:ln w="10">
            <a:solidFill>
              <a:srgbClr val="E37E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6" name="Freeform 64"/>
          <p:cNvSpPr>
            <a:spLocks/>
          </p:cNvSpPr>
          <p:nvPr/>
        </p:nvSpPr>
        <p:spPr bwMode="auto">
          <a:xfrm>
            <a:off x="3594100" y="1284288"/>
            <a:ext cx="5380038" cy="1966912"/>
          </a:xfrm>
          <a:custGeom>
            <a:avLst/>
            <a:gdLst>
              <a:gd name="T0" fmla="*/ 14 w 1378"/>
              <a:gd name="T1" fmla="*/ 362 h 447"/>
              <a:gd name="T2" fmla="*/ 42 w 1378"/>
              <a:gd name="T3" fmla="*/ 286 h 447"/>
              <a:gd name="T4" fmla="*/ 70 w 1378"/>
              <a:gd name="T5" fmla="*/ 248 h 447"/>
              <a:gd name="T6" fmla="*/ 99 w 1378"/>
              <a:gd name="T7" fmla="*/ 219 h 447"/>
              <a:gd name="T8" fmla="*/ 127 w 1378"/>
              <a:gd name="T9" fmla="*/ 200 h 447"/>
              <a:gd name="T10" fmla="*/ 155 w 1378"/>
              <a:gd name="T11" fmla="*/ 181 h 447"/>
              <a:gd name="T12" fmla="*/ 183 w 1378"/>
              <a:gd name="T13" fmla="*/ 172 h 447"/>
              <a:gd name="T14" fmla="*/ 211 w 1378"/>
              <a:gd name="T15" fmla="*/ 153 h 447"/>
              <a:gd name="T16" fmla="*/ 239 w 1378"/>
              <a:gd name="T17" fmla="*/ 153 h 447"/>
              <a:gd name="T18" fmla="*/ 267 w 1378"/>
              <a:gd name="T19" fmla="*/ 143 h 447"/>
              <a:gd name="T20" fmla="*/ 295 w 1378"/>
              <a:gd name="T21" fmla="*/ 133 h 447"/>
              <a:gd name="T22" fmla="*/ 323 w 1378"/>
              <a:gd name="T23" fmla="*/ 124 h 447"/>
              <a:gd name="T24" fmla="*/ 352 w 1378"/>
              <a:gd name="T25" fmla="*/ 114 h 447"/>
              <a:gd name="T26" fmla="*/ 380 w 1378"/>
              <a:gd name="T27" fmla="*/ 114 h 447"/>
              <a:gd name="T28" fmla="*/ 408 w 1378"/>
              <a:gd name="T29" fmla="*/ 105 h 447"/>
              <a:gd name="T30" fmla="*/ 436 w 1378"/>
              <a:gd name="T31" fmla="*/ 105 h 447"/>
              <a:gd name="T32" fmla="*/ 464 w 1378"/>
              <a:gd name="T33" fmla="*/ 95 h 447"/>
              <a:gd name="T34" fmla="*/ 492 w 1378"/>
              <a:gd name="T35" fmla="*/ 86 h 447"/>
              <a:gd name="T36" fmla="*/ 520 w 1378"/>
              <a:gd name="T37" fmla="*/ 86 h 447"/>
              <a:gd name="T38" fmla="*/ 548 w 1378"/>
              <a:gd name="T39" fmla="*/ 76 h 447"/>
              <a:gd name="T40" fmla="*/ 576 w 1378"/>
              <a:gd name="T41" fmla="*/ 76 h 447"/>
              <a:gd name="T42" fmla="*/ 605 w 1378"/>
              <a:gd name="T43" fmla="*/ 67 h 447"/>
              <a:gd name="T44" fmla="*/ 633 w 1378"/>
              <a:gd name="T45" fmla="*/ 67 h 447"/>
              <a:gd name="T46" fmla="*/ 661 w 1378"/>
              <a:gd name="T47" fmla="*/ 57 h 447"/>
              <a:gd name="T48" fmla="*/ 689 w 1378"/>
              <a:gd name="T49" fmla="*/ 57 h 447"/>
              <a:gd name="T50" fmla="*/ 717 w 1378"/>
              <a:gd name="T51" fmla="*/ 57 h 447"/>
              <a:gd name="T52" fmla="*/ 745 w 1378"/>
              <a:gd name="T53" fmla="*/ 48 h 447"/>
              <a:gd name="T54" fmla="*/ 773 w 1378"/>
              <a:gd name="T55" fmla="*/ 48 h 447"/>
              <a:gd name="T56" fmla="*/ 801 w 1378"/>
              <a:gd name="T57" fmla="*/ 48 h 447"/>
              <a:gd name="T58" fmla="*/ 829 w 1378"/>
              <a:gd name="T59" fmla="*/ 38 h 447"/>
              <a:gd name="T60" fmla="*/ 858 w 1378"/>
              <a:gd name="T61" fmla="*/ 38 h 447"/>
              <a:gd name="T62" fmla="*/ 886 w 1378"/>
              <a:gd name="T63" fmla="*/ 38 h 447"/>
              <a:gd name="T64" fmla="*/ 914 w 1378"/>
              <a:gd name="T65" fmla="*/ 29 h 447"/>
              <a:gd name="T66" fmla="*/ 942 w 1378"/>
              <a:gd name="T67" fmla="*/ 29 h 447"/>
              <a:gd name="T68" fmla="*/ 970 w 1378"/>
              <a:gd name="T69" fmla="*/ 29 h 447"/>
              <a:gd name="T70" fmla="*/ 998 w 1378"/>
              <a:gd name="T71" fmla="*/ 19 h 447"/>
              <a:gd name="T72" fmla="*/ 1026 w 1378"/>
              <a:gd name="T73" fmla="*/ 19 h 447"/>
              <a:gd name="T74" fmla="*/ 1054 w 1378"/>
              <a:gd name="T75" fmla="*/ 19 h 447"/>
              <a:gd name="T76" fmla="*/ 1082 w 1378"/>
              <a:gd name="T77" fmla="*/ 19 h 447"/>
              <a:gd name="T78" fmla="*/ 1111 w 1378"/>
              <a:gd name="T79" fmla="*/ 10 h 447"/>
              <a:gd name="T80" fmla="*/ 1139 w 1378"/>
              <a:gd name="T81" fmla="*/ 10 h 447"/>
              <a:gd name="T82" fmla="*/ 1167 w 1378"/>
              <a:gd name="T83" fmla="*/ 10 h 447"/>
              <a:gd name="T84" fmla="*/ 1195 w 1378"/>
              <a:gd name="T85" fmla="*/ 10 h 447"/>
              <a:gd name="T86" fmla="*/ 1223 w 1378"/>
              <a:gd name="T87" fmla="*/ 10 h 447"/>
              <a:gd name="T88" fmla="*/ 1251 w 1378"/>
              <a:gd name="T89" fmla="*/ 0 h 447"/>
              <a:gd name="T90" fmla="*/ 1279 w 1378"/>
              <a:gd name="T91" fmla="*/ 0 h 447"/>
              <a:gd name="T92" fmla="*/ 1307 w 1378"/>
              <a:gd name="T93" fmla="*/ 0 h 447"/>
              <a:gd name="T94" fmla="*/ 1335 w 1378"/>
              <a:gd name="T95" fmla="*/ 0 h 447"/>
              <a:gd name="T96" fmla="*/ 1363 w 1378"/>
              <a:gd name="T97" fmla="*/ 0 h 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78" h="447">
                <a:moveTo>
                  <a:pt x="0" y="447"/>
                </a:moveTo>
                <a:lnTo>
                  <a:pt x="14" y="362"/>
                </a:lnTo>
                <a:lnTo>
                  <a:pt x="28" y="314"/>
                </a:lnTo>
                <a:lnTo>
                  <a:pt x="42" y="286"/>
                </a:lnTo>
                <a:lnTo>
                  <a:pt x="56" y="257"/>
                </a:lnTo>
                <a:lnTo>
                  <a:pt x="70" y="248"/>
                </a:lnTo>
                <a:lnTo>
                  <a:pt x="84" y="229"/>
                </a:lnTo>
                <a:lnTo>
                  <a:pt x="99" y="219"/>
                </a:lnTo>
                <a:lnTo>
                  <a:pt x="113" y="200"/>
                </a:lnTo>
                <a:lnTo>
                  <a:pt x="127" y="200"/>
                </a:lnTo>
                <a:lnTo>
                  <a:pt x="141" y="191"/>
                </a:lnTo>
                <a:lnTo>
                  <a:pt x="155" y="181"/>
                </a:lnTo>
                <a:lnTo>
                  <a:pt x="169" y="172"/>
                </a:lnTo>
                <a:lnTo>
                  <a:pt x="183" y="172"/>
                </a:lnTo>
                <a:lnTo>
                  <a:pt x="197" y="162"/>
                </a:lnTo>
                <a:lnTo>
                  <a:pt x="211" y="153"/>
                </a:lnTo>
                <a:lnTo>
                  <a:pt x="225" y="153"/>
                </a:lnTo>
                <a:lnTo>
                  <a:pt x="239" y="153"/>
                </a:lnTo>
                <a:lnTo>
                  <a:pt x="253" y="143"/>
                </a:lnTo>
                <a:lnTo>
                  <a:pt x="267" y="143"/>
                </a:lnTo>
                <a:lnTo>
                  <a:pt x="281" y="133"/>
                </a:lnTo>
                <a:lnTo>
                  <a:pt x="295" y="133"/>
                </a:lnTo>
                <a:lnTo>
                  <a:pt x="309" y="133"/>
                </a:lnTo>
                <a:lnTo>
                  <a:pt x="323" y="124"/>
                </a:lnTo>
                <a:lnTo>
                  <a:pt x="337" y="124"/>
                </a:lnTo>
                <a:lnTo>
                  <a:pt x="352" y="114"/>
                </a:lnTo>
                <a:lnTo>
                  <a:pt x="366" y="114"/>
                </a:lnTo>
                <a:lnTo>
                  <a:pt x="380" y="114"/>
                </a:lnTo>
                <a:lnTo>
                  <a:pt x="394" y="105"/>
                </a:lnTo>
                <a:lnTo>
                  <a:pt x="408" y="105"/>
                </a:lnTo>
                <a:lnTo>
                  <a:pt x="422" y="105"/>
                </a:lnTo>
                <a:lnTo>
                  <a:pt x="436" y="105"/>
                </a:lnTo>
                <a:lnTo>
                  <a:pt x="450" y="95"/>
                </a:lnTo>
                <a:lnTo>
                  <a:pt x="464" y="95"/>
                </a:lnTo>
                <a:lnTo>
                  <a:pt x="478" y="95"/>
                </a:lnTo>
                <a:lnTo>
                  <a:pt x="492" y="86"/>
                </a:lnTo>
                <a:lnTo>
                  <a:pt x="506" y="86"/>
                </a:lnTo>
                <a:lnTo>
                  <a:pt x="520" y="86"/>
                </a:lnTo>
                <a:lnTo>
                  <a:pt x="534" y="86"/>
                </a:lnTo>
                <a:lnTo>
                  <a:pt x="548" y="76"/>
                </a:lnTo>
                <a:lnTo>
                  <a:pt x="562" y="76"/>
                </a:lnTo>
                <a:lnTo>
                  <a:pt x="576" y="76"/>
                </a:lnTo>
                <a:lnTo>
                  <a:pt x="590" y="76"/>
                </a:lnTo>
                <a:lnTo>
                  <a:pt x="605" y="67"/>
                </a:lnTo>
                <a:lnTo>
                  <a:pt x="619" y="67"/>
                </a:lnTo>
                <a:lnTo>
                  <a:pt x="633" y="67"/>
                </a:lnTo>
                <a:lnTo>
                  <a:pt x="647" y="67"/>
                </a:lnTo>
                <a:lnTo>
                  <a:pt x="661" y="57"/>
                </a:lnTo>
                <a:lnTo>
                  <a:pt x="675" y="57"/>
                </a:lnTo>
                <a:lnTo>
                  <a:pt x="689" y="57"/>
                </a:lnTo>
                <a:lnTo>
                  <a:pt x="703" y="57"/>
                </a:lnTo>
                <a:lnTo>
                  <a:pt x="717" y="57"/>
                </a:lnTo>
                <a:lnTo>
                  <a:pt x="731" y="48"/>
                </a:lnTo>
                <a:lnTo>
                  <a:pt x="745" y="48"/>
                </a:lnTo>
                <a:lnTo>
                  <a:pt x="759" y="48"/>
                </a:lnTo>
                <a:lnTo>
                  <a:pt x="773" y="48"/>
                </a:lnTo>
                <a:lnTo>
                  <a:pt x="787" y="48"/>
                </a:lnTo>
                <a:lnTo>
                  <a:pt x="801" y="48"/>
                </a:lnTo>
                <a:lnTo>
                  <a:pt x="815" y="38"/>
                </a:lnTo>
                <a:lnTo>
                  <a:pt x="829" y="38"/>
                </a:lnTo>
                <a:lnTo>
                  <a:pt x="843" y="38"/>
                </a:lnTo>
                <a:lnTo>
                  <a:pt x="858" y="38"/>
                </a:lnTo>
                <a:lnTo>
                  <a:pt x="872" y="38"/>
                </a:lnTo>
                <a:lnTo>
                  <a:pt x="886" y="38"/>
                </a:lnTo>
                <a:lnTo>
                  <a:pt x="900" y="29"/>
                </a:lnTo>
                <a:lnTo>
                  <a:pt x="914" y="29"/>
                </a:lnTo>
                <a:lnTo>
                  <a:pt x="928" y="29"/>
                </a:lnTo>
                <a:lnTo>
                  <a:pt x="942" y="29"/>
                </a:lnTo>
                <a:lnTo>
                  <a:pt x="956" y="29"/>
                </a:lnTo>
                <a:lnTo>
                  <a:pt x="970" y="29"/>
                </a:lnTo>
                <a:lnTo>
                  <a:pt x="984" y="29"/>
                </a:lnTo>
                <a:lnTo>
                  <a:pt x="998" y="19"/>
                </a:lnTo>
                <a:lnTo>
                  <a:pt x="1012" y="19"/>
                </a:lnTo>
                <a:lnTo>
                  <a:pt x="1026" y="19"/>
                </a:lnTo>
                <a:lnTo>
                  <a:pt x="1040" y="19"/>
                </a:lnTo>
                <a:lnTo>
                  <a:pt x="1054" y="19"/>
                </a:lnTo>
                <a:lnTo>
                  <a:pt x="1068" y="19"/>
                </a:lnTo>
                <a:lnTo>
                  <a:pt x="1082" y="19"/>
                </a:lnTo>
                <a:lnTo>
                  <a:pt x="1096" y="10"/>
                </a:lnTo>
                <a:lnTo>
                  <a:pt x="1111" y="10"/>
                </a:lnTo>
                <a:lnTo>
                  <a:pt x="1125" y="10"/>
                </a:lnTo>
                <a:lnTo>
                  <a:pt x="1139" y="10"/>
                </a:lnTo>
                <a:lnTo>
                  <a:pt x="1153" y="10"/>
                </a:lnTo>
                <a:lnTo>
                  <a:pt x="1167" y="10"/>
                </a:lnTo>
                <a:lnTo>
                  <a:pt x="1181" y="10"/>
                </a:lnTo>
                <a:lnTo>
                  <a:pt x="1195" y="10"/>
                </a:lnTo>
                <a:lnTo>
                  <a:pt x="1209" y="10"/>
                </a:lnTo>
                <a:lnTo>
                  <a:pt x="1223" y="10"/>
                </a:lnTo>
                <a:lnTo>
                  <a:pt x="1237" y="0"/>
                </a:lnTo>
                <a:lnTo>
                  <a:pt x="1251" y="0"/>
                </a:lnTo>
                <a:lnTo>
                  <a:pt x="1265" y="0"/>
                </a:lnTo>
                <a:lnTo>
                  <a:pt x="1279" y="0"/>
                </a:lnTo>
                <a:lnTo>
                  <a:pt x="1293" y="0"/>
                </a:lnTo>
                <a:lnTo>
                  <a:pt x="1307" y="0"/>
                </a:lnTo>
                <a:lnTo>
                  <a:pt x="1321" y="0"/>
                </a:lnTo>
                <a:lnTo>
                  <a:pt x="1335" y="0"/>
                </a:lnTo>
                <a:lnTo>
                  <a:pt x="1349" y="0"/>
                </a:lnTo>
                <a:lnTo>
                  <a:pt x="1363" y="0"/>
                </a:lnTo>
                <a:lnTo>
                  <a:pt x="1378" y="0"/>
                </a:lnTo>
              </a:path>
            </a:pathLst>
          </a:custGeom>
          <a:noFill/>
          <a:ln w="10">
            <a:solidFill>
              <a:srgbClr val="6E8E8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Rectangle 65"/>
          <p:cNvSpPr>
            <a:spLocks noChangeArrowheads="1"/>
          </p:cNvSpPr>
          <p:nvPr/>
        </p:nvSpPr>
        <p:spPr bwMode="auto">
          <a:xfrm>
            <a:off x="4373563" y="1609725"/>
            <a:ext cx="39594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USA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4637088" y="4791075"/>
            <a:ext cx="41838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India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67"/>
          <p:cNvSpPr>
            <a:spLocks noChangeArrowheads="1"/>
          </p:cNvSpPr>
          <p:nvPr/>
        </p:nvSpPr>
        <p:spPr bwMode="auto">
          <a:xfrm>
            <a:off x="7626350" y="1989138"/>
            <a:ext cx="48250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Brazil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8"/>
          <p:cNvSpPr>
            <a:spLocks noChangeArrowheads="1"/>
          </p:cNvSpPr>
          <p:nvPr/>
        </p:nvSpPr>
        <p:spPr bwMode="auto">
          <a:xfrm>
            <a:off x="4713288" y="4122738"/>
            <a:ext cx="50494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China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69"/>
          <p:cNvSpPr>
            <a:spLocks noChangeArrowheads="1"/>
          </p:cNvSpPr>
          <p:nvPr/>
        </p:nvSpPr>
        <p:spPr bwMode="auto">
          <a:xfrm>
            <a:off x="3411539" y="3616325"/>
            <a:ext cx="58990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Russia</a:t>
            </a:r>
            <a:endParaRPr lang="en-US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Line 70"/>
          <p:cNvSpPr>
            <a:spLocks noChangeShapeType="1"/>
          </p:cNvSpPr>
          <p:nvPr/>
        </p:nvSpPr>
        <p:spPr bwMode="auto">
          <a:xfrm flipV="1">
            <a:off x="3438525" y="1169988"/>
            <a:ext cx="0" cy="4373562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Line 71"/>
          <p:cNvSpPr>
            <a:spLocks noChangeShapeType="1"/>
          </p:cNvSpPr>
          <p:nvPr/>
        </p:nvSpPr>
        <p:spPr bwMode="auto">
          <a:xfrm flipH="1">
            <a:off x="3371851" y="5429250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4" name="Rectangle 72"/>
          <p:cNvSpPr>
            <a:spLocks noChangeArrowheads="1"/>
          </p:cNvSpPr>
          <p:nvPr/>
        </p:nvSpPr>
        <p:spPr bwMode="auto">
          <a:xfrm rot="16200000">
            <a:off x="3197499" y="5313041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Line 73"/>
          <p:cNvSpPr>
            <a:spLocks noChangeShapeType="1"/>
          </p:cNvSpPr>
          <p:nvPr/>
        </p:nvSpPr>
        <p:spPr bwMode="auto">
          <a:xfrm flipH="1">
            <a:off x="3371851" y="5051425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6" name="Rectangle 74"/>
          <p:cNvSpPr>
            <a:spLocks noChangeArrowheads="1"/>
          </p:cNvSpPr>
          <p:nvPr/>
        </p:nvSpPr>
        <p:spPr bwMode="auto">
          <a:xfrm rot="16200000">
            <a:off x="3143799" y="4935216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Line 75"/>
          <p:cNvSpPr>
            <a:spLocks noChangeShapeType="1"/>
          </p:cNvSpPr>
          <p:nvPr/>
        </p:nvSpPr>
        <p:spPr bwMode="auto">
          <a:xfrm flipH="1">
            <a:off x="3371851" y="4632325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8" name="Rectangle 76"/>
          <p:cNvSpPr>
            <a:spLocks noChangeArrowheads="1"/>
          </p:cNvSpPr>
          <p:nvPr/>
        </p:nvSpPr>
        <p:spPr bwMode="auto">
          <a:xfrm rot="16200000">
            <a:off x="3143799" y="4516116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Line 77"/>
          <p:cNvSpPr>
            <a:spLocks noChangeShapeType="1"/>
          </p:cNvSpPr>
          <p:nvPr/>
        </p:nvSpPr>
        <p:spPr bwMode="auto">
          <a:xfrm flipH="1">
            <a:off x="3371851" y="4214813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Rectangle 78"/>
          <p:cNvSpPr>
            <a:spLocks noChangeArrowheads="1"/>
          </p:cNvSpPr>
          <p:nvPr/>
        </p:nvSpPr>
        <p:spPr bwMode="auto">
          <a:xfrm rot="16200000">
            <a:off x="3143799" y="4098603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Line 79"/>
          <p:cNvSpPr>
            <a:spLocks noChangeShapeType="1"/>
          </p:cNvSpPr>
          <p:nvPr/>
        </p:nvSpPr>
        <p:spPr bwMode="auto">
          <a:xfrm flipH="1">
            <a:off x="3371851" y="3797300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ectangle 80"/>
          <p:cNvSpPr>
            <a:spLocks noChangeArrowheads="1"/>
          </p:cNvSpPr>
          <p:nvPr/>
        </p:nvSpPr>
        <p:spPr bwMode="auto">
          <a:xfrm rot="16200000">
            <a:off x="3143799" y="3681091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Line 81"/>
          <p:cNvSpPr>
            <a:spLocks noChangeShapeType="1"/>
          </p:cNvSpPr>
          <p:nvPr/>
        </p:nvSpPr>
        <p:spPr bwMode="auto">
          <a:xfrm flipH="1">
            <a:off x="3371851" y="3378200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4" name="Rectangle 82"/>
          <p:cNvSpPr>
            <a:spLocks noChangeArrowheads="1"/>
          </p:cNvSpPr>
          <p:nvPr/>
        </p:nvSpPr>
        <p:spPr bwMode="auto">
          <a:xfrm rot="16200000">
            <a:off x="3143799" y="3261991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50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Line 83"/>
          <p:cNvSpPr>
            <a:spLocks noChangeShapeType="1"/>
          </p:cNvSpPr>
          <p:nvPr/>
        </p:nvSpPr>
        <p:spPr bwMode="auto">
          <a:xfrm flipH="1">
            <a:off x="3371851" y="2960688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6" name="Rectangle 84"/>
          <p:cNvSpPr>
            <a:spLocks noChangeArrowheads="1"/>
          </p:cNvSpPr>
          <p:nvPr/>
        </p:nvSpPr>
        <p:spPr bwMode="auto">
          <a:xfrm rot="16200000">
            <a:off x="3145387" y="2844478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Line 85"/>
          <p:cNvSpPr>
            <a:spLocks noChangeShapeType="1"/>
          </p:cNvSpPr>
          <p:nvPr/>
        </p:nvSpPr>
        <p:spPr bwMode="auto">
          <a:xfrm flipH="1">
            <a:off x="3371851" y="2543175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8" name="Rectangle 86"/>
          <p:cNvSpPr>
            <a:spLocks noChangeArrowheads="1"/>
          </p:cNvSpPr>
          <p:nvPr/>
        </p:nvSpPr>
        <p:spPr bwMode="auto">
          <a:xfrm rot="16200000">
            <a:off x="3145387" y="2425378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70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Line 87"/>
          <p:cNvSpPr>
            <a:spLocks noChangeShapeType="1"/>
          </p:cNvSpPr>
          <p:nvPr/>
        </p:nvSpPr>
        <p:spPr bwMode="auto">
          <a:xfrm flipH="1">
            <a:off x="3371851" y="2125663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0" name="Rectangle 88"/>
          <p:cNvSpPr>
            <a:spLocks noChangeArrowheads="1"/>
          </p:cNvSpPr>
          <p:nvPr/>
        </p:nvSpPr>
        <p:spPr bwMode="auto">
          <a:xfrm rot="16200000">
            <a:off x="3145387" y="2007866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Line 89"/>
          <p:cNvSpPr>
            <a:spLocks noChangeShapeType="1"/>
          </p:cNvSpPr>
          <p:nvPr/>
        </p:nvSpPr>
        <p:spPr bwMode="auto">
          <a:xfrm flipH="1">
            <a:off x="3371851" y="1701800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" name="Rectangle 90"/>
          <p:cNvSpPr>
            <a:spLocks noChangeArrowheads="1"/>
          </p:cNvSpPr>
          <p:nvPr/>
        </p:nvSpPr>
        <p:spPr bwMode="auto">
          <a:xfrm rot="16200000">
            <a:off x="3145387" y="1584003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90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Line 91"/>
          <p:cNvSpPr>
            <a:spLocks noChangeShapeType="1"/>
          </p:cNvSpPr>
          <p:nvPr/>
        </p:nvSpPr>
        <p:spPr bwMode="auto">
          <a:xfrm flipH="1">
            <a:off x="3371851" y="1284288"/>
            <a:ext cx="66675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4" name="Rectangle 92"/>
          <p:cNvSpPr>
            <a:spLocks noChangeArrowheads="1"/>
          </p:cNvSpPr>
          <p:nvPr/>
        </p:nvSpPr>
        <p:spPr bwMode="auto">
          <a:xfrm rot="16200000">
            <a:off x="3091686" y="1168078"/>
            <a:ext cx="32220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Rectangle 93"/>
          <p:cNvSpPr>
            <a:spLocks noChangeArrowheads="1"/>
          </p:cNvSpPr>
          <p:nvPr/>
        </p:nvSpPr>
        <p:spPr bwMode="auto">
          <a:xfrm rot="16200000">
            <a:off x="1459192" y="3241353"/>
            <a:ext cx="322524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percentile of world income distribution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Line 94"/>
          <p:cNvSpPr>
            <a:spLocks noChangeShapeType="1"/>
          </p:cNvSpPr>
          <p:nvPr/>
        </p:nvSpPr>
        <p:spPr bwMode="auto">
          <a:xfrm>
            <a:off x="3438526" y="5543550"/>
            <a:ext cx="5637213" cy="0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7" name="Line 95"/>
          <p:cNvSpPr>
            <a:spLocks noChangeShapeType="1"/>
          </p:cNvSpPr>
          <p:nvPr/>
        </p:nvSpPr>
        <p:spPr bwMode="auto">
          <a:xfrm>
            <a:off x="3540125" y="5543550"/>
            <a:ext cx="0" cy="74612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8" name="Rectangle 96"/>
          <p:cNvSpPr>
            <a:spLocks noChangeArrowheads="1"/>
          </p:cNvSpPr>
          <p:nvPr/>
        </p:nvSpPr>
        <p:spPr bwMode="auto">
          <a:xfrm>
            <a:off x="3455988" y="5653088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Line 97"/>
          <p:cNvSpPr>
            <a:spLocks noChangeShapeType="1"/>
          </p:cNvSpPr>
          <p:nvPr/>
        </p:nvSpPr>
        <p:spPr bwMode="auto">
          <a:xfrm>
            <a:off x="4581525" y="5543550"/>
            <a:ext cx="0" cy="74612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0" name="Rectangle 98"/>
          <p:cNvSpPr>
            <a:spLocks noChangeArrowheads="1"/>
          </p:cNvSpPr>
          <p:nvPr/>
        </p:nvSpPr>
        <p:spPr bwMode="auto">
          <a:xfrm>
            <a:off x="4451350" y="5653088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Line 99"/>
          <p:cNvSpPr>
            <a:spLocks noChangeShapeType="1"/>
          </p:cNvSpPr>
          <p:nvPr/>
        </p:nvSpPr>
        <p:spPr bwMode="auto">
          <a:xfrm>
            <a:off x="5678488" y="5543550"/>
            <a:ext cx="0" cy="74612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2" name="Rectangle 100"/>
          <p:cNvSpPr>
            <a:spLocks noChangeArrowheads="1"/>
          </p:cNvSpPr>
          <p:nvPr/>
        </p:nvSpPr>
        <p:spPr bwMode="auto">
          <a:xfrm>
            <a:off x="5548313" y="5653088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Line 101"/>
          <p:cNvSpPr>
            <a:spLocks noChangeShapeType="1"/>
          </p:cNvSpPr>
          <p:nvPr/>
        </p:nvSpPr>
        <p:spPr bwMode="auto">
          <a:xfrm>
            <a:off x="6775450" y="5543550"/>
            <a:ext cx="0" cy="74612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" name="Rectangle 102"/>
          <p:cNvSpPr>
            <a:spLocks noChangeArrowheads="1"/>
          </p:cNvSpPr>
          <p:nvPr/>
        </p:nvSpPr>
        <p:spPr bwMode="auto">
          <a:xfrm>
            <a:off x="6645275" y="5653088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Line 103"/>
          <p:cNvSpPr>
            <a:spLocks noChangeShapeType="1"/>
          </p:cNvSpPr>
          <p:nvPr/>
        </p:nvSpPr>
        <p:spPr bwMode="auto">
          <a:xfrm>
            <a:off x="7872413" y="5543550"/>
            <a:ext cx="0" cy="74612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6" name="Rectangle 104"/>
          <p:cNvSpPr>
            <a:spLocks noChangeArrowheads="1"/>
          </p:cNvSpPr>
          <p:nvPr/>
        </p:nvSpPr>
        <p:spPr bwMode="auto">
          <a:xfrm>
            <a:off x="7742238" y="5653088"/>
            <a:ext cx="2148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80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Line 105"/>
          <p:cNvSpPr>
            <a:spLocks noChangeShapeType="1"/>
          </p:cNvSpPr>
          <p:nvPr/>
        </p:nvSpPr>
        <p:spPr bwMode="auto">
          <a:xfrm>
            <a:off x="8974138" y="5543550"/>
            <a:ext cx="0" cy="74612"/>
          </a:xfrm>
          <a:prstGeom prst="line">
            <a:avLst/>
          </a:prstGeom>
          <a:noFill/>
          <a:ln w="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8" name="Rectangle 106"/>
          <p:cNvSpPr>
            <a:spLocks noChangeArrowheads="1"/>
          </p:cNvSpPr>
          <p:nvPr/>
        </p:nvSpPr>
        <p:spPr bwMode="auto">
          <a:xfrm>
            <a:off x="8796338" y="5653088"/>
            <a:ext cx="32220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100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Rectangle 107"/>
          <p:cNvSpPr>
            <a:spLocks noChangeArrowheads="1"/>
          </p:cNvSpPr>
          <p:nvPr/>
        </p:nvSpPr>
        <p:spPr bwMode="auto">
          <a:xfrm>
            <a:off x="5557838" y="5834063"/>
            <a:ext cx="15212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5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country percentile</a:t>
            </a: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Footer Placeholder 109"/>
          <p:cNvSpPr>
            <a:spLocks noGrp="1"/>
          </p:cNvSpPr>
          <p:nvPr>
            <p:ph type="ftr" sz="quarter" idx="11"/>
          </p:nvPr>
        </p:nvSpPr>
        <p:spPr>
          <a:xfrm>
            <a:off x="5029200" y="5105401"/>
            <a:ext cx="2895600" cy="365125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solidFill>
                  <a:prstClr val="black">
                    <a:tint val="75000"/>
                  </a:prstClr>
                </a:solidFill>
                <a:latin typeface="Calibri"/>
              </a:rPr>
              <a:t>Branko</a:t>
            </a:r>
            <a:r>
              <a:rPr lang="en-US" dirty="0">
                <a:solidFill>
                  <a:prstClr val="black">
                    <a:tint val="75000"/>
                  </a:prstClr>
                </a:solidFill>
                <a:latin typeface="Calibri"/>
              </a:rPr>
              <a:t> Milanovic</a:t>
            </a:r>
          </a:p>
        </p:txBody>
      </p:sp>
    </p:spTree>
    <p:extLst>
      <p:ext uri="{BB962C8B-B14F-4D97-AF65-F5344CB8AC3E}">
        <p14:creationId xmlns:p14="http://schemas.microsoft.com/office/powerpoint/2010/main" val="156324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69" grpId="0"/>
      <p:bldP spid="7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6038" y="609600"/>
            <a:ext cx="6440362" cy="533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033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513" y="183060"/>
            <a:ext cx="8229600" cy="1143000"/>
          </a:xfrm>
          <a:solidFill>
            <a:srgbClr val="B7FFFF"/>
          </a:solidFill>
        </p:spPr>
        <p:txBody>
          <a:bodyPr>
            <a:normAutofit fontScale="90000"/>
          </a:bodyPr>
          <a:lstStyle/>
          <a:p>
            <a:r>
              <a:rPr lang="en-US" dirty="0"/>
              <a:t>Political issue: Global vs. national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47800"/>
            <a:ext cx="8305800" cy="5410200"/>
          </a:xfrm>
        </p:spPr>
        <p:txBody>
          <a:bodyPr>
            <a:noAutofit/>
          </a:bodyPr>
          <a:lstStyle/>
          <a:p>
            <a:r>
              <a:rPr lang="en-US" sz="3000" dirty="0"/>
              <a:t>Our income and employment is increasingly determined by global forces</a:t>
            </a:r>
          </a:p>
          <a:p>
            <a:r>
              <a:rPr lang="en-US" sz="3000" dirty="0"/>
              <a:t>But political decision-making still takes place at the level of the nation-state</a:t>
            </a:r>
          </a:p>
          <a:p>
            <a:r>
              <a:rPr lang="en-US" sz="3000" dirty="0"/>
              <a:t>If stagnation of income of rich countries’ middle classes continues, will they continue to support globalization?</a:t>
            </a:r>
          </a:p>
          <a:p>
            <a:r>
              <a:rPr lang="en-US" sz="3000" dirty="0"/>
              <a:t>Two dangers: populism and plutocracy</a:t>
            </a:r>
          </a:p>
          <a:p>
            <a:r>
              <a:rPr lang="en-US" sz="3000" dirty="0"/>
              <a:t>To avert both, need for within-national redistributions: those who lose have to be helped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Branko Milanovic</a:t>
            </a:r>
          </a:p>
        </p:txBody>
      </p:sp>
    </p:spTree>
    <p:extLst>
      <p:ext uri="{BB962C8B-B14F-4D97-AF65-F5344CB8AC3E}">
        <p14:creationId xmlns:p14="http://schemas.microsoft.com/office/powerpoint/2010/main" val="171998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B7FFFF"/>
          </a:solidFill>
        </p:spPr>
        <p:txBody>
          <a:bodyPr/>
          <a:lstStyle/>
          <a:p>
            <a:r>
              <a:rPr lang="en-US" dirty="0"/>
              <a:t>Final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dirty="0"/>
              <a:t>To preserve good aspects of globalization: redistribution within rich countries </a:t>
            </a:r>
          </a:p>
          <a:p>
            <a:r>
              <a:rPr lang="en-US" sz="4400" dirty="0"/>
              <a:t>Working on equalization of within-national inequalities will not be sufficient to significantly reduce global inequality</a:t>
            </a:r>
          </a:p>
          <a:p>
            <a:r>
              <a:rPr lang="en-US" sz="4400" dirty="0"/>
              <a:t>Faster growth of poorer countries is key and also…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009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3A3E90-0EA6-40A8-B06F-EEE4814A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16262"/>
            <a:ext cx="10306520" cy="1156081"/>
          </a:xfrm>
        </p:spPr>
        <p:txBody>
          <a:bodyPr>
            <a:normAutofit/>
          </a:bodyPr>
          <a:lstStyle/>
          <a:p>
            <a:pPr algn="just"/>
            <a:r>
              <a:rPr lang="en" sz="3600" b="1" dirty="0">
                <a:solidFill>
                  <a:srgbClr val="FFFFFF"/>
                </a:solidFill>
              </a:rPr>
              <a:t>Issues in Measuring Global Inequality</a:t>
            </a:r>
            <a:endParaRPr lang="en-GB" sz="36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D87-A4FB-4505-B646-8FB6954F5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71" y="3068960"/>
            <a:ext cx="10798629" cy="3114126"/>
          </a:xfrm>
        </p:spPr>
        <p:txBody>
          <a:bodyPr>
            <a:normAutofit/>
          </a:bodyPr>
          <a:lstStyle/>
          <a:p>
            <a:r>
              <a:rPr lang="en" sz="2000" b="1" dirty="0"/>
              <a:t>Calculating global inequality is a relatively recent process that began at the end of the 20th </a:t>
            </a:r>
            <a:r>
              <a:rPr lang="en" sz="2000" b="1" baseline="30000" dirty="0"/>
              <a:t>century </a:t>
            </a:r>
            <a:r>
              <a:rPr lang="en" sz="2000" b="1" dirty="0"/>
              <a:t>. The motivation for this development was:</a:t>
            </a:r>
          </a:p>
          <a:p>
            <a:pPr lvl="1"/>
            <a:r>
              <a:rPr lang="en" sz="1600" b="1" dirty="0"/>
              <a:t>Globalization: (we were interested in seeing the differences in income between countries)</a:t>
            </a:r>
          </a:p>
          <a:p>
            <a:pPr lvl="1"/>
            <a:r>
              <a:rPr lang="en" sz="1600" b="1" dirty="0"/>
              <a:t>The availability (for the first time at the time) of data from household surveys for most of the planet.</a:t>
            </a:r>
          </a:p>
          <a:p>
            <a:pPr lvl="1"/>
            <a:endParaRPr lang="el-GR" sz="1600" b="1" dirty="0"/>
          </a:p>
          <a:p>
            <a:pPr marL="0" indent="0">
              <a:buNone/>
            </a:pPr>
            <a:r>
              <a:rPr lang="en" sz="2000" b="1" dirty="0"/>
              <a:t>Technical issues:</a:t>
            </a:r>
          </a:p>
          <a:p>
            <a:pPr algn="just"/>
            <a:r>
              <a:rPr lang="en" sz="2000" b="1" dirty="0"/>
              <a:t>Inability to accurately estimate very high (individual) incomes (eg the richest 1%). </a:t>
            </a:r>
            <a:r>
              <a:rPr lang="en" sz="1800" dirty="0"/>
              <a:t>Omission of very high incomes from national sample surveys. By "correcting" for the underestimation of very high incomes, global inequality is estimated to be higher.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BC2BC8-7FAA-4E6D-9898-505FB0B7E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CBF32D-3F83-45E7-B040-1A9AD70EEDA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732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3A3E90-0EA6-40A8-B06F-EEE4814A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896" y="759806"/>
            <a:ext cx="10465904" cy="1320786"/>
          </a:xfrm>
        </p:spPr>
        <p:txBody>
          <a:bodyPr>
            <a:normAutofit/>
          </a:bodyPr>
          <a:lstStyle/>
          <a:p>
            <a:pPr algn="just"/>
            <a:r>
              <a:rPr lang="en" sz="3600" b="1" dirty="0">
                <a:solidFill>
                  <a:srgbClr val="FFFFFF"/>
                </a:solidFill>
              </a:rPr>
              <a:t>Evolution of Global Income Inequality over the Last Two Centuries: The Big Picture</a:t>
            </a:r>
            <a:endParaRPr lang="en-GB" sz="36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D87-A4FB-4505-B646-8FB6954F5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3034748"/>
            <a:ext cx="3167269" cy="35250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" sz="1400" b="1" dirty="0"/>
              <a:t> Notes:</a:t>
            </a:r>
          </a:p>
          <a:p>
            <a:r>
              <a:rPr lang="en" sz="1400" b="1" dirty="0"/>
              <a:t>Vertical axis: </a:t>
            </a:r>
            <a:r>
              <a:rPr lang="en" sz="1400" dirty="0"/>
              <a:t>Gini coefficient</a:t>
            </a:r>
          </a:p>
          <a:p>
            <a:r>
              <a:rPr lang="en" sz="1400" b="1" dirty="0"/>
              <a:t>Horizontal axis: </a:t>
            </a:r>
            <a:r>
              <a:rPr lang="en" sz="1400" dirty="0"/>
              <a:t>Years</a:t>
            </a:r>
          </a:p>
          <a:p>
            <a:pPr algn="just"/>
            <a:r>
              <a:rPr lang="en" sz="1400" b="1" dirty="0">
                <a:solidFill>
                  <a:schemeClr val="accent5">
                    <a:lumMod val="50000"/>
                  </a:schemeClr>
                </a:solidFill>
              </a:rPr>
              <a:t>Blue line: </a:t>
            </a:r>
            <a:r>
              <a:rPr lang="en" sz="1400" dirty="0"/>
              <a:t>Global Inequality according </a:t>
            </a:r>
            <a:r>
              <a:rPr lang="en" sz="1400" dirty="0" err="1"/>
              <a:t>to </a:t>
            </a:r>
            <a:r>
              <a:rPr lang="en" sz="1400" dirty="0"/>
              <a:t>Bourguignon &amp; Morrison ( BM) . Inequality 1820-2000, (uses prices in 1990 international dollars)</a:t>
            </a:r>
          </a:p>
          <a:p>
            <a:pPr algn="just"/>
            <a:r>
              <a:rPr lang="en" sz="1400" b="1" dirty="0">
                <a:solidFill>
                  <a:srgbClr val="FF0000"/>
                </a:solidFill>
              </a:rPr>
              <a:t>Red line: </a:t>
            </a:r>
            <a:r>
              <a:rPr lang="en" sz="1400" dirty="0"/>
              <a:t>Global Inequality according to Lanker &amp; Milanovic (1988-2008) (uses prices in 2005 international dollars )</a:t>
            </a:r>
          </a:p>
          <a:p>
            <a:pPr algn="just"/>
            <a:r>
              <a:rPr lang="en" sz="1400" b="1" dirty="0">
                <a:solidFill>
                  <a:srgbClr val="00B050"/>
                </a:solidFill>
              </a:rPr>
              <a:t>Green line: </a:t>
            </a:r>
            <a:r>
              <a:rPr lang="en" sz="1400" dirty="0"/>
              <a:t>Inequality in the US (exclusive).</a:t>
            </a:r>
          </a:p>
          <a:p>
            <a:pPr algn="just"/>
            <a:endParaRPr lang="el-GR" sz="2000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F0AC1318-AB7F-4DAE-96AC-0F7C59E30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393" y="2237727"/>
            <a:ext cx="6853120" cy="4427506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B51CBE1-A7CC-4F67-BB22-75EDE02E9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CBF32D-3F83-45E7-B040-1A9AD70EEDA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541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3A3E90-0EA6-40A8-B06F-EEE4814A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156081"/>
          </a:xfrm>
        </p:spPr>
        <p:txBody>
          <a:bodyPr>
            <a:normAutofit/>
          </a:bodyPr>
          <a:lstStyle/>
          <a:p>
            <a:pPr algn="just"/>
            <a:r>
              <a:rPr lang="en" sz="3600" b="1" dirty="0">
                <a:solidFill>
                  <a:srgbClr val="FFFFFF"/>
                </a:solidFill>
              </a:rPr>
              <a:t>Evolution of Global Income Inequality: </a:t>
            </a:r>
            <a:br>
              <a:rPr lang="el-GR" sz="3600" b="1" dirty="0">
                <a:solidFill>
                  <a:srgbClr val="FFFFFF"/>
                </a:solidFill>
              </a:rPr>
            </a:br>
            <a:r>
              <a:rPr lang="en" sz="3600" b="1" dirty="0">
                <a:solidFill>
                  <a:srgbClr val="FFFFFF"/>
                </a:solidFill>
              </a:rPr>
              <a:t>Interpreting the Evolution Over Time (2)</a:t>
            </a:r>
            <a:endParaRPr lang="en-GB" sz="36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D87-A4FB-4505-B646-8FB6954F5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2996952"/>
            <a:ext cx="5616624" cy="34563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" sz="2000" b="1" dirty="0"/>
              <a:t> </a:t>
            </a:r>
            <a:r>
              <a:rPr lang="en" sz="2000" b="1" dirty="0">
                <a:solidFill>
                  <a:srgbClr val="0070C0"/>
                </a:solidFill>
              </a:rPr>
              <a:t>The interpretation of evolution </a:t>
            </a:r>
          </a:p>
          <a:p>
            <a:pPr marL="0" indent="0">
              <a:buNone/>
            </a:pPr>
            <a:r>
              <a:rPr lang="en" sz="2000" b="1" dirty="0"/>
              <a:t>Inequality increased in the 19th </a:t>
            </a:r>
            <a:r>
              <a:rPr lang="en" sz="2000" b="1" baseline="30000" dirty="0"/>
              <a:t>century </a:t>
            </a:r>
            <a:r>
              <a:rPr lang="en" sz="2000" b="1" dirty="0"/>
              <a:t>and continued for most of the 20th </a:t>
            </a:r>
            <a:r>
              <a:rPr lang="en" sz="2000" b="1" baseline="30000" dirty="0"/>
              <a:t>, </a:t>
            </a:r>
            <a:r>
              <a:rPr lang="en" sz="2000" b="1" dirty="0"/>
              <a:t>because </a:t>
            </a:r>
            <a:r>
              <a:rPr lang="en" sz="2000" dirty="0"/>
              <a:t>Great Britain, Western Europe and the USA became richer, while China and India remained poor.</a:t>
            </a:r>
          </a:p>
          <a:p>
            <a:pPr algn="just"/>
            <a:r>
              <a:rPr lang="en" sz="2000" b="1" dirty="0"/>
              <a:t>From the late 1980s to the early 21st </a:t>
            </a:r>
            <a:r>
              <a:rPr lang="en" sz="2000" b="1" baseline="30000" dirty="0"/>
              <a:t>century </a:t>
            </a:r>
            <a:r>
              <a:rPr lang="en" sz="2000" b="1" dirty="0"/>
              <a:t>, inequality remained relatively stable </a:t>
            </a:r>
            <a:r>
              <a:rPr lang="en" sz="2000" dirty="0"/>
              <a:t>, </a:t>
            </a:r>
            <a:r>
              <a:rPr lang="en" sz="2000" dirty="0">
                <a:solidFill>
                  <a:schemeClr val="accent5">
                    <a:lumMod val="75000"/>
                  </a:schemeClr>
                </a:solidFill>
              </a:rPr>
              <a:t>largely because of China </a:t>
            </a:r>
            <a:r>
              <a:rPr lang="en" sz="2000" dirty="0"/>
              <a:t>(excluding China, inequality is higher).</a:t>
            </a:r>
          </a:p>
          <a:p>
            <a:pPr algn="just"/>
            <a:r>
              <a:rPr lang="en" sz="2000" b="1" dirty="0"/>
              <a:t>Until 2000, </a:t>
            </a:r>
            <a:r>
              <a:rPr lang="en" sz="2000" dirty="0">
                <a:solidFill>
                  <a:schemeClr val="accent5">
                    <a:lumMod val="75000"/>
                  </a:schemeClr>
                </a:solidFill>
              </a:rPr>
              <a:t>China </a:t>
            </a:r>
            <a:r>
              <a:rPr lang="en" sz="2000" dirty="0"/>
              <a:t>played a key role in con</a:t>
            </a:r>
            <a:r>
              <a:rPr lang="en-GB" sz="2000" dirty="0"/>
              <a:t>str</a:t>
            </a:r>
            <a:r>
              <a:rPr lang="en" sz="2000" dirty="0"/>
              <a:t>aining global inequality, and </a:t>
            </a:r>
            <a:r>
              <a:rPr lang="en" sz="2000" b="1" dirty="0"/>
              <a:t>after 2000, </a:t>
            </a:r>
            <a:r>
              <a:rPr lang="en" sz="2000" dirty="0"/>
              <a:t>so did </a:t>
            </a:r>
            <a:r>
              <a:rPr lang="en" sz="2000" dirty="0">
                <a:solidFill>
                  <a:schemeClr val="accent5">
                    <a:lumMod val="75000"/>
                  </a:schemeClr>
                </a:solidFill>
              </a:rPr>
              <a:t>India.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F0AC1318-AB7F-4DAE-96AC-0F7C59E30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3992" y="2510976"/>
            <a:ext cx="5979321" cy="3686624"/>
          </a:xfrm>
          <a:prstGeom prst="rect">
            <a:avLst/>
          </a:prstGeom>
        </p:spPr>
      </p:pic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7BA5CBC-1277-4087-8108-D817FAFE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CBF32D-3F83-45E7-B040-1A9AD70EEDA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218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74290"/>
              </p:ext>
            </p:extLst>
          </p:nvPr>
        </p:nvGraphicFramePr>
        <p:xfrm>
          <a:off x="1809750" y="518584"/>
          <a:ext cx="8572500" cy="5820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046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11430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Essentially, global inequality is determined by three forces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21152"/>
            <a:ext cx="8229600" cy="4525963"/>
          </a:xfrm>
        </p:spPr>
        <p:txBody>
          <a:bodyPr/>
          <a:lstStyle/>
          <a:p>
            <a:r>
              <a:rPr lang="en-US" dirty="0"/>
              <a:t>What happens to within-country income distributions?</a:t>
            </a:r>
          </a:p>
          <a:p>
            <a:r>
              <a:rPr lang="en-US" dirty="0"/>
              <a:t>Is there a catching up of poor countries? </a:t>
            </a:r>
          </a:p>
          <a:p>
            <a:r>
              <a:rPr lang="en-US" dirty="0"/>
              <a:t>Are mean incomes of populous &amp; large countries (China, India) growing faster or slower that the rich world?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Branko Milanovic</a:t>
            </a:r>
          </a:p>
        </p:txBody>
      </p:sp>
    </p:spTree>
    <p:extLst>
      <p:ext uri="{BB962C8B-B14F-4D97-AF65-F5344CB8AC3E}">
        <p14:creationId xmlns:p14="http://schemas.microsoft.com/office/powerpoint/2010/main" val="187253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057400"/>
            <a:ext cx="8382000" cy="2819400"/>
          </a:xfrm>
        </p:spPr>
        <p:txBody>
          <a:bodyPr>
            <a:normAutofit/>
          </a:bodyPr>
          <a:lstStyle/>
          <a:p>
            <a:r>
              <a:rPr lang="en-US" dirty="0"/>
              <a:t>Global inequality is the product of within- and between-county inequalities   </a:t>
            </a:r>
            <a:br>
              <a:rPr lang="en-US" dirty="0"/>
            </a:br>
            <a:r>
              <a:rPr lang="en-US" dirty="0"/>
              <a:t>How did it change over the years?</a:t>
            </a:r>
          </a:p>
        </p:txBody>
      </p:sp>
    </p:spTree>
    <p:extLst>
      <p:ext uri="{BB962C8B-B14F-4D97-AF65-F5344CB8AC3E}">
        <p14:creationId xmlns:p14="http://schemas.microsoft.com/office/powerpoint/2010/main" val="2934285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E3A3E90-0EA6-40A8-B06F-EEE4814A4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156081"/>
          </a:xfrm>
        </p:spPr>
        <p:txBody>
          <a:bodyPr>
            <a:normAutofit/>
          </a:bodyPr>
          <a:lstStyle/>
          <a:p>
            <a:pPr algn="just"/>
            <a:r>
              <a:rPr lang="en-GB" sz="3600" b="1" dirty="0">
                <a:solidFill>
                  <a:srgbClr val="FFFFFF"/>
                </a:solidFill>
              </a:rPr>
              <a:t>The relative importance of the within country and the between countries components of the total inequality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E2D87-A4FB-4505-B646-8FB6954F5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3212976"/>
            <a:ext cx="4968552" cy="3456384"/>
          </a:xfrm>
        </p:spPr>
        <p:txBody>
          <a:bodyPr>
            <a:normAutofit lnSpcReduction="10000"/>
          </a:bodyPr>
          <a:lstStyle/>
          <a:p>
            <a:pPr algn="just"/>
            <a:r>
              <a:rPr lang="en" sz="2000" b="1" dirty="0">
                <a:solidFill>
                  <a:schemeClr val="accent5">
                    <a:lumMod val="75000"/>
                  </a:schemeClr>
                </a:solidFill>
              </a:rPr>
              <a:t>Blue line</a:t>
            </a:r>
            <a:r>
              <a:rPr lang="en" sz="2000" b="1" dirty="0"/>
              <a:t>: </a:t>
            </a:r>
            <a:r>
              <a:rPr lang="en" sz="2000" dirty="0"/>
              <a:t>share (%) of inequality </a:t>
            </a:r>
            <a:r>
              <a:rPr lang="en" sz="2000" b="1" dirty="0">
                <a:solidFill>
                  <a:srgbClr val="333399"/>
                </a:solidFill>
              </a:rPr>
              <a:t>between countries </a:t>
            </a:r>
            <a:r>
              <a:rPr lang="en" sz="2000" dirty="0"/>
              <a:t>in total global inequality. It shows the proportion of global inequality explained by differences between national per capita incomes.</a:t>
            </a:r>
          </a:p>
          <a:p>
            <a:pPr algn="just"/>
            <a:r>
              <a:rPr lang="en" sz="2000" b="1" dirty="0">
                <a:solidFill>
                  <a:srgbClr val="FF0000"/>
                </a:solidFill>
              </a:rPr>
              <a:t>Red line </a:t>
            </a:r>
            <a:r>
              <a:rPr lang="en" sz="2000" b="1" dirty="0"/>
              <a:t>: </a:t>
            </a:r>
            <a:r>
              <a:rPr lang="en" sz="2000" dirty="0"/>
              <a:t>share (%) of inequality </a:t>
            </a:r>
            <a:r>
              <a:rPr lang="en" sz="2000" dirty="0">
                <a:solidFill>
                  <a:srgbClr val="FF0000"/>
                </a:solidFill>
              </a:rPr>
              <a:t>within countries </a:t>
            </a:r>
            <a:r>
              <a:rPr lang="en" sz="2000" dirty="0"/>
              <a:t>in total global inequality.</a:t>
            </a:r>
          </a:p>
          <a:p>
            <a:pPr algn="just"/>
            <a:r>
              <a:rPr lang="en" sz="2000" dirty="0"/>
              <a:t>Differences </a:t>
            </a:r>
            <a:r>
              <a:rPr lang="en" sz="2000" b="1" dirty="0">
                <a:solidFill>
                  <a:srgbClr val="333399"/>
                </a:solidFill>
              </a:rPr>
              <a:t>between countries </a:t>
            </a:r>
            <a:r>
              <a:rPr lang="en" sz="2000" dirty="0"/>
              <a:t>appear to be the ones that explain the largest proportion of global inequality, but also those that have led to the increase in global inequality.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BFB8CDCB-0044-455B-A198-4C65BF81D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2579" y="2204864"/>
            <a:ext cx="6408077" cy="4006499"/>
          </a:xfrm>
          <a:prstGeom prst="rect">
            <a:avLst/>
          </a:prstGeom>
        </p:spPr>
      </p:pic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DC276DF-2DFA-4468-B414-86560E2DD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4CBF32D-3F83-45E7-B040-1A9AD70EEDA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14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4_Solst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14257</TotalTime>
  <Words>1517</Words>
  <Application>Microsoft Office PowerPoint</Application>
  <PresentationFormat>Ευρεία οθόνη</PresentationFormat>
  <Paragraphs>198</Paragraphs>
  <Slides>25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Corbel</vt:lpstr>
      <vt:lpstr>Verdana</vt:lpstr>
      <vt:lpstr>Wingdings 2</vt:lpstr>
      <vt:lpstr>4_Solstice</vt:lpstr>
      <vt:lpstr>Office Theme</vt:lpstr>
      <vt:lpstr>1_Office Theme</vt:lpstr>
      <vt:lpstr>   ERASMUS + CONTEMPORARY ISSUES IN LOCAL AND REGIONAL DEVELOPMENT  Spring term 2024   Thomas Georgiadis Post-doc Researcher Panteion University th.georgiadis@gmail.com  </vt:lpstr>
      <vt:lpstr>What will we learn?</vt:lpstr>
      <vt:lpstr>Issues in Measuring Global Inequality</vt:lpstr>
      <vt:lpstr>Evolution of Global Income Inequality over the Last Two Centuries: The Big Picture</vt:lpstr>
      <vt:lpstr>Evolution of Global Income Inequality:  Interpreting the Evolution Over Time (2)</vt:lpstr>
      <vt:lpstr>Παρουσίαση του PowerPoint</vt:lpstr>
      <vt:lpstr>Essentially, global inequality is determined by three forces</vt:lpstr>
      <vt:lpstr>Global inequality is the product of within- and between-county inequalities    How did it change over the years?</vt:lpstr>
      <vt:lpstr>The relative importance of the within country and the between countries components of the total inequality</vt:lpstr>
      <vt:lpstr>A non-Marxist world</vt:lpstr>
      <vt:lpstr>Composition of global inequality changed: from being mostly due to “class” (within-national), today it is mostly due to “location” (where people live)</vt:lpstr>
      <vt:lpstr>From Karl Marx to Frantz Fanon and back to Marx?</vt:lpstr>
      <vt:lpstr>E. How has the world changed  between the fall of the Berlin Wall and the Great Recession</vt:lpstr>
      <vt:lpstr>Real income growth at various percentiles of global income distribution, 1988-2008 (in 2005 PPPs) </vt:lpstr>
      <vt:lpstr>Παρουσίαση του PowerPoint</vt:lpstr>
      <vt:lpstr>Παρουσίαση του PowerPoint</vt:lpstr>
      <vt:lpstr>Ginis in the late 1980s and around now</vt:lpstr>
      <vt:lpstr>Inside the big picture: Trends in specific aspects of global inequality</vt:lpstr>
      <vt:lpstr>Inside the big picture: Trends in specific aspects of global inequality</vt:lpstr>
      <vt:lpstr>Inside the big picture: Trends in specific aspects of global inequality</vt:lpstr>
      <vt:lpstr>Between national inequalities remained very high even if decreasing</vt:lpstr>
      <vt:lpstr>Different countries and income classes in global income distribution in 2008</vt:lpstr>
      <vt:lpstr>Παρουσίαση του PowerPoint</vt:lpstr>
      <vt:lpstr>Political issue: Global vs. national level</vt:lpstr>
      <vt:lpstr>Final conclusion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social and economic effects of deterioration in health:</dc:title>
  <dc:creator>Platon Tinios</dc:creator>
  <cp:lastModifiedBy>T</cp:lastModifiedBy>
  <cp:revision>674</cp:revision>
  <cp:lastPrinted>2021-05-11T07:56:13Z</cp:lastPrinted>
  <dcterms:created xsi:type="dcterms:W3CDTF">2009-02-19T07:58:46Z</dcterms:created>
  <dcterms:modified xsi:type="dcterms:W3CDTF">2024-05-27T18:04:20Z</dcterms:modified>
</cp:coreProperties>
</file>