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 id="2147483660" r:id="rId2"/>
  </p:sldMasterIdLst>
  <p:sldIdLst>
    <p:sldId id="257" r:id="rId3"/>
    <p:sldId id="256" r:id="rId4"/>
    <p:sldId id="259" r:id="rId5"/>
    <p:sldId id="258" r:id="rId6"/>
    <p:sldId id="260" r:id="rId7"/>
    <p:sldId id="266" r:id="rId8"/>
    <p:sldId id="268" r:id="rId9"/>
    <p:sldId id="269" r:id="rId10"/>
    <p:sldId id="270" r:id="rId11"/>
    <p:sldId id="272" r:id="rId12"/>
    <p:sldId id="274" r:id="rId13"/>
    <p:sldId id="273" r:id="rId14"/>
    <p:sldId id="276" r:id="rId15"/>
    <p:sldId id="277" r:id="rId16"/>
    <p:sldId id="279" r:id="rId17"/>
    <p:sldId id="280" r:id="rId18"/>
    <p:sldId id="28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2" y="3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E75BDBB6-607C-4E14-8EA3-D844FC43E4F4}" type="datetimeFigureOut">
              <a:rPr lang="el-GR" smtClean="0"/>
              <a:t>3/4/2022</a:t>
            </a:fld>
            <a:endParaRPr lang="el-G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l-G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46E3A06F-8D1A-4975-8C71-E6CCBEE51E51}" type="slidenum">
              <a:rPr lang="el-GR" smtClean="0"/>
              <a:t>‹#›</a:t>
            </a:fld>
            <a:endParaRPr lang="el-G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1679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75BDBB6-607C-4E14-8EA3-D844FC43E4F4}" type="datetimeFigureOut">
              <a:rPr lang="el-GR" smtClean="0"/>
              <a:t>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6E3A06F-8D1A-4975-8C71-E6CCBEE51E51}" type="slidenum">
              <a:rPr lang="el-GR" smtClean="0"/>
              <a:t>‹#›</a:t>
            </a:fld>
            <a:endParaRPr lang="el-GR"/>
          </a:p>
        </p:txBody>
      </p:sp>
    </p:spTree>
    <p:extLst>
      <p:ext uri="{BB962C8B-B14F-4D97-AF65-F5344CB8AC3E}">
        <p14:creationId xmlns:p14="http://schemas.microsoft.com/office/powerpoint/2010/main" val="635442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75BDBB6-607C-4E14-8EA3-D844FC43E4F4}" type="datetimeFigureOut">
              <a:rPr lang="el-GR" smtClean="0"/>
              <a:t>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6E3A06F-8D1A-4975-8C71-E6CCBEE51E51}" type="slidenum">
              <a:rPr lang="el-GR" smtClean="0"/>
              <a:t>‹#›</a:t>
            </a:fld>
            <a:endParaRPr lang="el-GR"/>
          </a:p>
        </p:txBody>
      </p:sp>
    </p:spTree>
    <p:extLst>
      <p:ext uri="{BB962C8B-B14F-4D97-AF65-F5344CB8AC3E}">
        <p14:creationId xmlns:p14="http://schemas.microsoft.com/office/powerpoint/2010/main" val="3418154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4/3/2022</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1307520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4/3/2022</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75BDBB6-607C-4E14-8EA3-D844FC43E4F4}" type="datetimeFigureOut">
              <a:rPr lang="el-GR" smtClean="0"/>
              <a:t>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6E3A06F-8D1A-4975-8C71-E6CCBEE51E51}" type="slidenum">
              <a:rPr lang="el-GR" smtClean="0"/>
              <a:t>‹#›</a:t>
            </a:fld>
            <a:endParaRPr lang="el-GR"/>
          </a:p>
        </p:txBody>
      </p:sp>
    </p:spTree>
    <p:extLst>
      <p:ext uri="{BB962C8B-B14F-4D97-AF65-F5344CB8AC3E}">
        <p14:creationId xmlns:p14="http://schemas.microsoft.com/office/powerpoint/2010/main" val="259605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E75BDBB6-607C-4E14-8EA3-D844FC43E4F4}" type="datetimeFigureOut">
              <a:rPr lang="el-GR" smtClean="0"/>
              <a:t>3/4/2022</a:t>
            </a:fld>
            <a:endParaRPr lang="el-G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l-G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46E3A06F-8D1A-4975-8C71-E6CCBEE51E51}" type="slidenum">
              <a:rPr lang="el-GR" smtClean="0"/>
              <a:t>‹#›</a:t>
            </a:fld>
            <a:endParaRPr lang="el-G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9042970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E75BDBB6-607C-4E14-8EA3-D844FC43E4F4}" type="datetimeFigureOut">
              <a:rPr lang="el-GR" smtClean="0"/>
              <a:t>3/4/2022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6E3A06F-8D1A-4975-8C71-E6CCBEE51E51}" type="slidenum">
              <a:rPr lang="el-GR" smtClean="0"/>
              <a:t>‹#›</a:t>
            </a:fld>
            <a:endParaRPr lang="el-GR"/>
          </a:p>
        </p:txBody>
      </p:sp>
    </p:spTree>
    <p:extLst>
      <p:ext uri="{BB962C8B-B14F-4D97-AF65-F5344CB8AC3E}">
        <p14:creationId xmlns:p14="http://schemas.microsoft.com/office/powerpoint/2010/main" val="102912727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257300" y="2909102"/>
            <a:ext cx="4800600" cy="299639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33864" y="2909102"/>
            <a:ext cx="4800600" cy="299639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E75BDBB6-607C-4E14-8EA3-D844FC43E4F4}" type="datetimeFigureOut">
              <a:rPr lang="el-GR" smtClean="0"/>
              <a:t>3/4/2022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6E3A06F-8D1A-4975-8C71-E6CCBEE51E51}" type="slidenum">
              <a:rPr lang="el-GR" smtClean="0"/>
              <a:t>‹#›</a:t>
            </a:fld>
            <a:endParaRPr lang="el-GR"/>
          </a:p>
        </p:txBody>
      </p:sp>
    </p:spTree>
    <p:extLst>
      <p:ext uri="{BB962C8B-B14F-4D97-AF65-F5344CB8AC3E}">
        <p14:creationId xmlns:p14="http://schemas.microsoft.com/office/powerpoint/2010/main" val="226877322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E75BDBB6-607C-4E14-8EA3-D844FC43E4F4}" type="datetimeFigureOut">
              <a:rPr lang="el-GR" smtClean="0"/>
              <a:t>3/4/2022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6E3A06F-8D1A-4975-8C71-E6CCBEE51E51}" type="slidenum">
              <a:rPr lang="el-GR" smtClean="0"/>
              <a:t>‹#›</a:t>
            </a:fld>
            <a:endParaRPr lang="el-GR"/>
          </a:p>
        </p:txBody>
      </p:sp>
    </p:spTree>
    <p:extLst>
      <p:ext uri="{BB962C8B-B14F-4D97-AF65-F5344CB8AC3E}">
        <p14:creationId xmlns:p14="http://schemas.microsoft.com/office/powerpoint/2010/main" val="1600361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BDBB6-607C-4E14-8EA3-D844FC43E4F4}" type="datetimeFigureOut">
              <a:rPr lang="el-GR" smtClean="0"/>
              <a:t>3/4/2022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6E3A06F-8D1A-4975-8C71-E6CCBEE51E51}" type="slidenum">
              <a:rPr lang="el-GR" smtClean="0"/>
              <a:t>‹#›</a:t>
            </a:fld>
            <a:endParaRPr lang="el-GR"/>
          </a:p>
        </p:txBody>
      </p:sp>
    </p:spTree>
    <p:extLst>
      <p:ext uri="{BB962C8B-B14F-4D97-AF65-F5344CB8AC3E}">
        <p14:creationId xmlns:p14="http://schemas.microsoft.com/office/powerpoint/2010/main" val="3226685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65051" y="6375679"/>
            <a:ext cx="1233355" cy="348462"/>
          </a:xfrm>
        </p:spPr>
        <p:txBody>
          <a:bodyPr/>
          <a:lstStyle/>
          <a:p>
            <a:fld id="{E75BDBB6-607C-4E14-8EA3-D844FC43E4F4}" type="datetimeFigureOut">
              <a:rPr lang="el-GR" smtClean="0"/>
              <a:t>3/4/2022</a:t>
            </a:fld>
            <a:endParaRPr lang="el-GR"/>
          </a:p>
        </p:txBody>
      </p:sp>
      <p:sp>
        <p:nvSpPr>
          <p:cNvPr id="6" name="Footer Placeholder 5"/>
          <p:cNvSpPr>
            <a:spLocks noGrp="1"/>
          </p:cNvSpPr>
          <p:nvPr>
            <p:ph type="ftr" sz="quarter" idx="11"/>
          </p:nvPr>
        </p:nvSpPr>
        <p:spPr>
          <a:xfrm>
            <a:off x="2103620" y="6375679"/>
            <a:ext cx="3482179" cy="345796"/>
          </a:xfrm>
        </p:spPr>
        <p:txBody>
          <a:bodyPr/>
          <a:lstStyle/>
          <a:p>
            <a:endParaRPr lang="el-GR"/>
          </a:p>
        </p:txBody>
      </p:sp>
      <p:sp>
        <p:nvSpPr>
          <p:cNvPr id="7" name="Slide Number Placeholder 6"/>
          <p:cNvSpPr>
            <a:spLocks noGrp="1"/>
          </p:cNvSpPr>
          <p:nvPr>
            <p:ph type="sldNum" sz="quarter" idx="12"/>
          </p:nvPr>
        </p:nvSpPr>
        <p:spPr>
          <a:xfrm>
            <a:off x="5691014" y="6375679"/>
            <a:ext cx="1232456" cy="345796"/>
          </a:xfrm>
        </p:spPr>
        <p:txBody>
          <a:bodyPr/>
          <a:lstStyle/>
          <a:p>
            <a:fld id="{46E3A06F-8D1A-4975-8C71-E6CCBEE51E51}" type="slidenum">
              <a:rPr lang="el-GR" smtClean="0"/>
              <a:t>‹#›</a:t>
            </a:fld>
            <a:endParaRPr lang="el-G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54245791"/>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65950" y="6375679"/>
            <a:ext cx="1232456" cy="348462"/>
          </a:xfrm>
        </p:spPr>
        <p:txBody>
          <a:bodyPr/>
          <a:lstStyle/>
          <a:p>
            <a:fld id="{E75BDBB6-607C-4E14-8EA3-D844FC43E4F4}" type="datetimeFigureOut">
              <a:rPr lang="el-GR" smtClean="0"/>
              <a:t>3/4/2022</a:t>
            </a:fld>
            <a:endParaRPr lang="el-GR"/>
          </a:p>
        </p:txBody>
      </p:sp>
      <p:sp>
        <p:nvSpPr>
          <p:cNvPr id="6" name="Footer Placeholder 5"/>
          <p:cNvSpPr>
            <a:spLocks noGrp="1"/>
          </p:cNvSpPr>
          <p:nvPr>
            <p:ph type="ftr" sz="quarter" idx="11"/>
          </p:nvPr>
        </p:nvSpPr>
        <p:spPr>
          <a:xfrm>
            <a:off x="2103621" y="6375679"/>
            <a:ext cx="3482178" cy="345796"/>
          </a:xfrm>
        </p:spPr>
        <p:txBody>
          <a:bodyPr/>
          <a:lstStyle/>
          <a:p>
            <a:endParaRPr lang="el-GR"/>
          </a:p>
        </p:txBody>
      </p:sp>
      <p:sp>
        <p:nvSpPr>
          <p:cNvPr id="7" name="Slide Number Placeholder 6"/>
          <p:cNvSpPr>
            <a:spLocks noGrp="1"/>
          </p:cNvSpPr>
          <p:nvPr>
            <p:ph type="sldNum" sz="quarter" idx="12"/>
          </p:nvPr>
        </p:nvSpPr>
        <p:spPr>
          <a:xfrm>
            <a:off x="5687568" y="6375679"/>
            <a:ext cx="1234440" cy="345796"/>
          </a:xfrm>
        </p:spPr>
        <p:txBody>
          <a:bodyPr/>
          <a:lstStyle/>
          <a:p>
            <a:fld id="{46E3A06F-8D1A-4975-8C71-E6CCBEE51E51}" type="slidenum">
              <a:rPr lang="el-GR" smtClean="0"/>
              <a:t>‹#›</a:t>
            </a:fld>
            <a:endParaRPr lang="el-GR"/>
          </a:p>
        </p:txBody>
      </p:sp>
    </p:spTree>
    <p:extLst>
      <p:ext uri="{BB962C8B-B14F-4D97-AF65-F5344CB8AC3E}">
        <p14:creationId xmlns:p14="http://schemas.microsoft.com/office/powerpoint/2010/main" val="2991255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E75BDBB6-607C-4E14-8EA3-D844FC43E4F4}" type="datetimeFigureOut">
              <a:rPr lang="el-GR" smtClean="0"/>
              <a:t>3/4/2022</a:t>
            </a:fld>
            <a:endParaRPr lang="el-G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l-G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46E3A06F-8D1A-4975-8C71-E6CCBEE51E51}" type="slidenum">
              <a:rPr lang="el-GR" smtClean="0"/>
              <a:t>‹#›</a:t>
            </a:fld>
            <a:endParaRPr lang="el-G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8743884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4/3/2022</a:t>
            </a:fld>
            <a:endParaRPr lang="en-US" dirty="0"/>
          </a:p>
        </p:txBody>
      </p:sp>
      <p:sp>
        <p:nvSpPr>
          <p:cNvPr id="5"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hyperlink" Target="https://owl.purdue.edu/owl/research_and_citation/apa_style/apa_formatting_and_style_guide/in_text_citations_the_basics.html" TargetMode="Externa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s://www.mendeley.com/" TargetMode="External"/><Relationship Id="rId7" Type="http://schemas.openxmlformats.org/officeDocument/2006/relationships/image" Target="../media/image3.jpeg"/><Relationship Id="rId2" Type="http://schemas.openxmlformats.org/officeDocument/2006/relationships/hyperlink" Target="https://www.zotero.org/" TargetMode="Externa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hyperlink" Target="https://www.youtube.com/watch?v=JG7Uq_JFDzE" TargetMode="External"/><Relationship Id="rId4" Type="http://schemas.openxmlformats.org/officeDocument/2006/relationships/hyperlink" Target="https://www.youtube.com/watch?v=YNBObAIAI7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lib.uoi.gr/ilektronikes-piges/psifiaki-vivliothiki-ipeiromnimon/" TargetMode="External"/><Relationship Id="rId13" Type="http://schemas.openxmlformats.org/officeDocument/2006/relationships/hyperlink" Target="http://www.askiweb.eu/index.php/el/psifiako-apothetirio-aski" TargetMode="External"/><Relationship Id="rId3" Type="http://schemas.openxmlformats.org/officeDocument/2006/relationships/hyperlink" Target="http://efimeris.nlg.gr/ns/main.html" TargetMode="External"/><Relationship Id="rId7" Type="http://schemas.openxmlformats.org/officeDocument/2006/relationships/hyperlink" Target="http://invenio.lib.auth.gr/" TargetMode="External"/><Relationship Id="rId12" Type="http://schemas.openxmlformats.org/officeDocument/2006/relationships/hyperlink" Target="http://62.103.28.111/paranomos/index.html" TargetMode="External"/><Relationship Id="rId2" Type="http://schemas.openxmlformats.org/officeDocument/2006/relationships/hyperlink" Target="https://library.parliament.gr/&#936;&#951;&#966;&#953;&#945;&#954;&#942;-&#914;&#953;&#946;&#955;&#953;&#959;&#952;&#942;&#954;&#951;/&#917;&#966;&#951;&#956;&#949;&#961;&#943;&#948;&#949;&#962;-&#954;&#945;&#953;-&#928;&#949;&#961;&#953;&#959;&#948;&#953;&#954;&#940;" TargetMode="External"/><Relationship Id="rId1" Type="http://schemas.openxmlformats.org/officeDocument/2006/relationships/slideLayout" Target="../slideLayouts/slideLayout12.xml"/><Relationship Id="rId6" Type="http://schemas.openxmlformats.org/officeDocument/2006/relationships/hyperlink" Target="http://daniilida.lis.upatras.gr/" TargetMode="External"/><Relationship Id="rId11" Type="http://schemas.openxmlformats.org/officeDocument/2006/relationships/hyperlink" Target="http://vikelaia-epapers.heraklion.gr/" TargetMode="External"/><Relationship Id="rId5" Type="http://schemas.openxmlformats.org/officeDocument/2006/relationships/hyperlink" Target="http://www.mouseiotipou.gr/arxeion-xml/pages/esiepi/internet/tekmiria-find" TargetMode="External"/><Relationship Id="rId10" Type="http://schemas.openxmlformats.org/officeDocument/2006/relationships/hyperlink" Target="http://www.elia.org.gr/digitized-collections" TargetMode="External"/><Relationship Id="rId4" Type="http://schemas.openxmlformats.org/officeDocument/2006/relationships/image" Target="../media/image1.png"/><Relationship Id="rId9" Type="http://schemas.openxmlformats.org/officeDocument/2006/relationships/hyperlink" Target="https://lekythos.library.ucy.ac.cy/handle/10797/12942?locale-attribute=el"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library.panteion.gr/&#963;&#965;&#955;&#955;&#959;&#947;&#941;&#962;/&#951;&#955;&#949;&#954;&#964;&#961;&#959;&#957;&#953;&#954;&#941;&#962;-&#960;&#951;&#947;&#941;&#962;-&#960;&#955;&#951;&#961;&#959;&#966;&#972;&#961;&#951;&#963;&#951;&#962;/" TargetMode="External"/><Relationship Id="rId3" Type="http://schemas.openxmlformats.org/officeDocument/2006/relationships/hyperlink" Target="http://digitallibrary.academyofathens.gr/" TargetMode="External"/><Relationship Id="rId7" Type="http://schemas.openxmlformats.org/officeDocument/2006/relationships/hyperlink" Target="https://www.openarchives.gr/" TargetMode="External"/><Relationship Id="rId2" Type="http://schemas.openxmlformats.org/officeDocument/2006/relationships/hyperlink" Target="https://anemi.lib.uoc.gr/" TargetMode="External"/><Relationship Id="rId1" Type="http://schemas.openxmlformats.org/officeDocument/2006/relationships/slideLayout" Target="../slideLayouts/slideLayout12.xml"/><Relationship Id="rId6" Type="http://schemas.openxmlformats.org/officeDocument/2006/relationships/hyperlink" Target="http://www.edik-archives.gr/" TargetMode="External"/><Relationship Id="rId5" Type="http://schemas.openxmlformats.org/officeDocument/2006/relationships/hyperlink" Target="http://www.venizelosarchives.gr/" TargetMode="External"/><Relationship Id="rId4" Type="http://schemas.openxmlformats.org/officeDocument/2006/relationships/hyperlink" Target="http://arxeiomnimon.gak.gr/index.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link.springer.com/" TargetMode="External"/><Relationship Id="rId2" Type="http://schemas.openxmlformats.org/officeDocument/2006/relationships/hyperlink" Target="https://www.jstor.org/" TargetMode="External"/><Relationship Id="rId1" Type="http://schemas.openxmlformats.org/officeDocument/2006/relationships/slideLayout" Target="../slideLayouts/slideLayout12.xml"/><Relationship Id="rId6" Type="http://schemas.openxmlformats.org/officeDocument/2006/relationships/hyperlink" Target="https://books.google.com/ngrams" TargetMode="External"/><Relationship Id="rId5" Type="http://schemas.openxmlformats.org/officeDocument/2006/relationships/hyperlink" Target="https://books.google.gr/" TargetMode="External"/><Relationship Id="rId4" Type="http://schemas.openxmlformats.org/officeDocument/2006/relationships/hyperlink" Target="https://www.tandfonline.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F8E961-E549-4E22-8F86-2053AD5627A7}"/>
              </a:ext>
            </a:extLst>
          </p:cNvPr>
          <p:cNvSpPr>
            <a:spLocks noGrp="1"/>
          </p:cNvSpPr>
          <p:nvPr>
            <p:ph type="ctrTitle"/>
          </p:nvPr>
        </p:nvSpPr>
        <p:spPr>
          <a:xfrm>
            <a:off x="1078523" y="1580224"/>
            <a:ext cx="10302650" cy="3913151"/>
          </a:xfrm>
        </p:spPr>
        <p:txBody>
          <a:bodyPr/>
          <a:lstStyle/>
          <a:p>
            <a:r>
              <a:rPr lang="el-GR" dirty="0"/>
              <a:t>Πως </a:t>
            </a:r>
            <a:r>
              <a:rPr lang="el-GR" dirty="0" err="1"/>
              <a:t>γραφουμε</a:t>
            </a:r>
            <a:r>
              <a:rPr lang="el-GR" dirty="0"/>
              <a:t> μια </a:t>
            </a:r>
            <a:r>
              <a:rPr lang="el-GR" dirty="0" err="1"/>
              <a:t>Εργασια</a:t>
            </a:r>
            <a:endParaRPr lang="el-GR" dirty="0"/>
          </a:p>
        </p:txBody>
      </p:sp>
      <p:sp>
        <p:nvSpPr>
          <p:cNvPr id="3" name="Υπότιτλος 2">
            <a:extLst>
              <a:ext uri="{FF2B5EF4-FFF2-40B4-BE49-F238E27FC236}">
                <a16:creationId xmlns:a16="http://schemas.microsoft.com/office/drawing/2014/main" id="{665681D2-BCF2-4481-94BD-19B0BC2D0C5F}"/>
              </a:ext>
            </a:extLst>
          </p:cNvPr>
          <p:cNvSpPr>
            <a:spLocks noGrp="1"/>
          </p:cNvSpPr>
          <p:nvPr>
            <p:ph type="subTitle" idx="1"/>
          </p:nvPr>
        </p:nvSpPr>
        <p:spPr/>
        <p:txBody>
          <a:bodyPr/>
          <a:lstStyle/>
          <a:p>
            <a:r>
              <a:rPr lang="el-GR" dirty="0"/>
              <a:t>ΑΝΔΡΕΑΣ ΤΖΑΝΑΒΑΡΗΣ, Υπ. </a:t>
            </a:r>
            <a:r>
              <a:rPr lang="el-GR" dirty="0" err="1"/>
              <a:t>Διδακτορασ</a:t>
            </a:r>
            <a:r>
              <a:rPr lang="el-GR" dirty="0"/>
              <a:t> </a:t>
            </a:r>
            <a:r>
              <a:rPr lang="el-GR" dirty="0" err="1"/>
              <a:t>τμηματοσ</a:t>
            </a:r>
            <a:r>
              <a:rPr lang="el-GR" dirty="0"/>
              <a:t> </a:t>
            </a:r>
            <a:r>
              <a:rPr lang="el-GR" dirty="0" err="1"/>
              <a:t>κοινωνιολογιασ</a:t>
            </a:r>
            <a:endParaRPr lang="el-GR" dirty="0"/>
          </a:p>
        </p:txBody>
      </p:sp>
    </p:spTree>
    <p:extLst>
      <p:ext uri="{BB962C8B-B14F-4D97-AF65-F5344CB8AC3E}">
        <p14:creationId xmlns:p14="http://schemas.microsoft.com/office/powerpoint/2010/main" val="1835031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28DA60-2D1C-40A0-B10F-5C50EE2BFF5F}"/>
              </a:ext>
            </a:extLst>
          </p:cNvPr>
          <p:cNvSpPr>
            <a:spLocks noGrp="1"/>
          </p:cNvSpPr>
          <p:nvPr>
            <p:ph type="title"/>
          </p:nvPr>
        </p:nvSpPr>
        <p:spPr/>
        <p:txBody>
          <a:bodyPr/>
          <a:lstStyle/>
          <a:p>
            <a:r>
              <a:rPr lang="el-GR" dirty="0"/>
              <a:t>ΛΙΓΟ ΠΡΙΝ ΓΡΑΨΟΥΜΕ…</a:t>
            </a:r>
          </a:p>
        </p:txBody>
      </p:sp>
      <p:sp>
        <p:nvSpPr>
          <p:cNvPr id="3" name="Θέση περιεχομένου 2">
            <a:extLst>
              <a:ext uri="{FF2B5EF4-FFF2-40B4-BE49-F238E27FC236}">
                <a16:creationId xmlns:a16="http://schemas.microsoft.com/office/drawing/2014/main" id="{02049819-D29A-4727-A3E0-7EF9DC3899F4}"/>
              </a:ext>
            </a:extLst>
          </p:cNvPr>
          <p:cNvSpPr>
            <a:spLocks noGrp="1"/>
          </p:cNvSpPr>
          <p:nvPr>
            <p:ph idx="1"/>
          </p:nvPr>
        </p:nvSpPr>
        <p:spPr/>
        <p:txBody>
          <a:bodyPr>
            <a:normAutofit lnSpcReduction="10000"/>
          </a:bodyPr>
          <a:lstStyle/>
          <a:p>
            <a:pPr marL="0" indent="0">
              <a:buNone/>
            </a:pPr>
            <a:r>
              <a:rPr lang="el-GR" b="1" dirty="0"/>
              <a:t>ΚΑΙ ΑΦΟΤΟΥ ΕΧΟΥΜΕ ΜΑΖΕΨΕΙ ΤΟ ΥΛΙΚΟ ΜΑΣ-</a:t>
            </a:r>
          </a:p>
          <a:p>
            <a:endParaRPr lang="el-GR" dirty="0"/>
          </a:p>
          <a:p>
            <a:r>
              <a:rPr lang="el-GR" dirty="0"/>
              <a:t>Είναι σημαντικό να πάρουμε τον χρόνο μας και να </a:t>
            </a:r>
            <a:r>
              <a:rPr lang="el-GR" dirty="0" err="1"/>
              <a:t>αναστοχαστούμε</a:t>
            </a:r>
            <a:r>
              <a:rPr lang="en-GB" dirty="0"/>
              <a:t> </a:t>
            </a:r>
            <a:r>
              <a:rPr lang="el-GR" dirty="0" err="1"/>
              <a:t>πανω</a:t>
            </a:r>
            <a:r>
              <a:rPr lang="el-GR" dirty="0"/>
              <a:t> στα </a:t>
            </a:r>
            <a:r>
              <a:rPr lang="el-GR" dirty="0" err="1"/>
              <a:t>ευρύματα</a:t>
            </a:r>
            <a:r>
              <a:rPr lang="el-GR" dirty="0"/>
              <a:t> της έρευνας</a:t>
            </a:r>
          </a:p>
          <a:p>
            <a:r>
              <a:rPr lang="el-GR" dirty="0"/>
              <a:t>Να ελέγξουμε την αρχική υπόθεση εργασίας. Δουλεύει?</a:t>
            </a:r>
          </a:p>
          <a:p>
            <a:r>
              <a:rPr lang="el-GR" dirty="0"/>
              <a:t>Να οργανώσουμε τις σημειώσεις μας.</a:t>
            </a:r>
          </a:p>
          <a:p>
            <a:pPr marL="0" indent="0">
              <a:buNone/>
            </a:pPr>
            <a:r>
              <a:rPr lang="el-GR" dirty="0"/>
              <a:t>Και αφού έχουν γίνει όλα αυτά</a:t>
            </a:r>
          </a:p>
          <a:p>
            <a:r>
              <a:rPr lang="el-GR" dirty="0"/>
              <a:t>Να σχεδιάσουμε την εργασία μας. Γενικές ενότητες, κεφάλαια, θέματα που θα αναπτύξουμε</a:t>
            </a:r>
            <a:endParaRPr lang="en-GB" dirty="0"/>
          </a:p>
        </p:txBody>
      </p:sp>
    </p:spTree>
    <p:extLst>
      <p:ext uri="{BB962C8B-B14F-4D97-AF65-F5344CB8AC3E}">
        <p14:creationId xmlns:p14="http://schemas.microsoft.com/office/powerpoint/2010/main" val="3927170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46D225-BC35-4A61-AE18-BA1120656967}"/>
              </a:ext>
            </a:extLst>
          </p:cNvPr>
          <p:cNvSpPr>
            <a:spLocks noGrp="1"/>
          </p:cNvSpPr>
          <p:nvPr>
            <p:ph type="title"/>
          </p:nvPr>
        </p:nvSpPr>
        <p:spPr/>
        <p:txBody>
          <a:bodyPr/>
          <a:lstStyle/>
          <a:p>
            <a:r>
              <a:rPr lang="el-GR" dirty="0"/>
              <a:t>ΚΑΙ ΤΩΡΑ ΓΡΑΦΟΥΜΕ</a:t>
            </a:r>
          </a:p>
        </p:txBody>
      </p:sp>
      <p:sp>
        <p:nvSpPr>
          <p:cNvPr id="3" name="Θέση κειμένου 2">
            <a:extLst>
              <a:ext uri="{FF2B5EF4-FFF2-40B4-BE49-F238E27FC236}">
                <a16:creationId xmlns:a16="http://schemas.microsoft.com/office/drawing/2014/main" id="{E684C90D-E1DD-4806-A83F-8B859C613193}"/>
              </a:ext>
            </a:extLst>
          </p:cNvPr>
          <p:cNvSpPr>
            <a:spLocks noGrp="1"/>
          </p:cNvSpPr>
          <p:nvPr>
            <p:ph type="body" idx="1"/>
          </p:nvPr>
        </p:nvSpPr>
        <p:spPr/>
        <p:txBody>
          <a:bodyPr/>
          <a:lstStyle/>
          <a:p>
            <a:r>
              <a:rPr lang="el-GR" dirty="0"/>
              <a:t>Ή ΕΣΤΩ ΤΟ ΠΡΟΣΠΑΘΟΥΜΕ</a:t>
            </a:r>
          </a:p>
        </p:txBody>
      </p:sp>
    </p:spTree>
    <p:extLst>
      <p:ext uri="{BB962C8B-B14F-4D97-AF65-F5344CB8AC3E}">
        <p14:creationId xmlns:p14="http://schemas.microsoft.com/office/powerpoint/2010/main" val="1376321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5C2F0B6-946D-4927-B6EF-AE69DEE8F0B9}"/>
              </a:ext>
            </a:extLst>
          </p:cNvPr>
          <p:cNvSpPr>
            <a:spLocks noGrp="1"/>
          </p:cNvSpPr>
          <p:nvPr>
            <p:ph idx="1"/>
          </p:nvPr>
        </p:nvSpPr>
        <p:spPr/>
        <p:txBody>
          <a:bodyPr/>
          <a:lstStyle/>
          <a:p>
            <a:r>
              <a:rPr lang="el-GR" u="sng" dirty="0"/>
              <a:t>Γιατί παιδευόμαστε με την βιβλιογραφία?!</a:t>
            </a:r>
          </a:p>
          <a:p>
            <a:pPr marL="342900" indent="-342900">
              <a:buFontTx/>
              <a:buChar char="-"/>
            </a:pPr>
            <a:r>
              <a:rPr lang="el-GR" dirty="0"/>
              <a:t>Είναι ο μόνος τρόπος να δείξουμε στον/ην αναγνώστη/</a:t>
            </a:r>
            <a:r>
              <a:rPr lang="el-GR" dirty="0" err="1"/>
              <a:t>στρια</a:t>
            </a:r>
            <a:r>
              <a:rPr lang="el-GR" dirty="0"/>
              <a:t> πως η εργασία μας είναι τεκμηριωμένη!</a:t>
            </a:r>
          </a:p>
          <a:p>
            <a:pPr marL="342900" indent="-342900">
              <a:buFontTx/>
              <a:buChar char="-"/>
            </a:pPr>
            <a:r>
              <a:rPr lang="el-GR" dirty="0"/>
              <a:t>Προσφέρουμε στον/ην αναγνώστη/</a:t>
            </a:r>
            <a:r>
              <a:rPr lang="el-GR" dirty="0" err="1"/>
              <a:t>ρια</a:t>
            </a:r>
            <a:r>
              <a:rPr lang="el-GR" dirty="0"/>
              <a:t> την δυνατότητα να μελετήσει μόνος/η το υλικό ή τα βιβλία που επεξεργαστήκαμε</a:t>
            </a:r>
          </a:p>
          <a:p>
            <a:pPr marL="342900" indent="-342900">
              <a:buFontTx/>
              <a:buChar char="-"/>
            </a:pPr>
            <a:r>
              <a:rPr lang="el-GR" dirty="0"/>
              <a:t>Διασφαλίζουμε πως δεν θα μας εγκαλέσει κάποιος/α για λογοκλοπή!</a:t>
            </a:r>
          </a:p>
          <a:p>
            <a:endParaRPr lang="el-GR" dirty="0"/>
          </a:p>
        </p:txBody>
      </p:sp>
      <p:sp>
        <p:nvSpPr>
          <p:cNvPr id="4" name="Title 1">
            <a:extLst>
              <a:ext uri="{FF2B5EF4-FFF2-40B4-BE49-F238E27FC236}">
                <a16:creationId xmlns:a16="http://schemas.microsoft.com/office/drawing/2014/main" id="{76D67074-FF44-4E47-B089-7A282EF69866}"/>
              </a:ext>
            </a:extLst>
          </p:cNvPr>
          <p:cNvSpPr>
            <a:spLocks noGrp="1"/>
          </p:cNvSpPr>
          <p:nvPr>
            <p:ph type="title"/>
          </p:nvPr>
        </p:nvSpPr>
        <p:spPr>
          <a:xfrm>
            <a:off x="1250950" y="382588"/>
            <a:ext cx="10179050" cy="1492250"/>
          </a:xfrm>
        </p:spPr>
        <p:txBody>
          <a:bodyPr/>
          <a:lstStyle/>
          <a:p>
            <a:r>
              <a:rPr lang="el-GR" dirty="0"/>
              <a:t>Υποσημειώσεις και Βιβλιογραφία</a:t>
            </a:r>
            <a:endParaRPr lang="en-US" dirty="0"/>
          </a:p>
        </p:txBody>
      </p:sp>
    </p:spTree>
    <p:extLst>
      <p:ext uri="{BB962C8B-B14F-4D97-AF65-F5344CB8AC3E}">
        <p14:creationId xmlns:p14="http://schemas.microsoft.com/office/powerpoint/2010/main" val="2014163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4C11B-9803-479E-95EA-4C7BE94CC10C}"/>
              </a:ext>
            </a:extLst>
          </p:cNvPr>
          <p:cNvSpPr>
            <a:spLocks noGrp="1"/>
          </p:cNvSpPr>
          <p:nvPr>
            <p:ph type="title"/>
          </p:nvPr>
        </p:nvSpPr>
        <p:spPr/>
        <p:txBody>
          <a:bodyPr>
            <a:normAutofit fontScale="90000"/>
          </a:bodyPr>
          <a:lstStyle/>
          <a:p>
            <a:r>
              <a:rPr lang="el-GR" dirty="0"/>
              <a:t>Βασικές αρχές βιβλιογραφικών παραπομπών</a:t>
            </a:r>
            <a:endParaRPr lang="en-US" dirty="0"/>
          </a:p>
        </p:txBody>
      </p:sp>
      <p:sp>
        <p:nvSpPr>
          <p:cNvPr id="5" name="Rectangle: Rounded Corners 4">
            <a:extLst>
              <a:ext uri="{FF2B5EF4-FFF2-40B4-BE49-F238E27FC236}">
                <a16:creationId xmlns:a16="http://schemas.microsoft.com/office/drawing/2014/main" id="{CD854DA7-456E-4077-872E-C8F9981E7831}"/>
              </a:ext>
            </a:extLst>
          </p:cNvPr>
          <p:cNvSpPr/>
          <p:nvPr/>
        </p:nvSpPr>
        <p:spPr>
          <a:xfrm>
            <a:off x="704675" y="2164360"/>
            <a:ext cx="2550253" cy="2969702"/>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l-GR" dirty="0">
                <a:solidFill>
                  <a:schemeClr val="tx1"/>
                </a:solidFill>
              </a:rPr>
              <a:t>Δημιουργός τεκμηρίου ή βιβλίου</a:t>
            </a:r>
            <a:endParaRPr lang="en-US" dirty="0">
              <a:solidFill>
                <a:schemeClr val="tx1"/>
              </a:solidFill>
            </a:endParaRPr>
          </a:p>
        </p:txBody>
      </p:sp>
      <p:sp>
        <p:nvSpPr>
          <p:cNvPr id="6" name="Rectangle: Rounded Corners 5">
            <a:extLst>
              <a:ext uri="{FF2B5EF4-FFF2-40B4-BE49-F238E27FC236}">
                <a16:creationId xmlns:a16="http://schemas.microsoft.com/office/drawing/2014/main" id="{29F5F774-9E47-4F57-8BAA-D713828394D9}"/>
              </a:ext>
            </a:extLst>
          </p:cNvPr>
          <p:cNvSpPr/>
          <p:nvPr/>
        </p:nvSpPr>
        <p:spPr>
          <a:xfrm>
            <a:off x="4490906" y="2164360"/>
            <a:ext cx="2550253" cy="2969702"/>
          </a:xfrm>
          <a:prstGeom prst="roundRect">
            <a:avLst/>
          </a:prstGeom>
          <a:pattFill prst="plaid">
            <a:fgClr>
              <a:schemeClr val="accent1">
                <a:lumMod val="60000"/>
                <a:lumOff val="4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Όνομα τεκμηρίου ή βιβλίου</a:t>
            </a:r>
            <a:endParaRPr lang="en-US" dirty="0">
              <a:solidFill>
                <a:schemeClr val="tx1"/>
              </a:solidFill>
            </a:endParaRPr>
          </a:p>
        </p:txBody>
      </p:sp>
      <p:sp>
        <p:nvSpPr>
          <p:cNvPr id="7" name="Rectangle: Rounded Corners 6">
            <a:extLst>
              <a:ext uri="{FF2B5EF4-FFF2-40B4-BE49-F238E27FC236}">
                <a16:creationId xmlns:a16="http://schemas.microsoft.com/office/drawing/2014/main" id="{660BAFB1-2C15-4D58-8FE2-42989ECF6969}"/>
              </a:ext>
            </a:extLst>
          </p:cNvPr>
          <p:cNvSpPr/>
          <p:nvPr/>
        </p:nvSpPr>
        <p:spPr>
          <a:xfrm>
            <a:off x="8535798" y="2164360"/>
            <a:ext cx="2550253" cy="2969702"/>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Χρόνος και τόπος παραγωγής του τεκμηρίου ή του βιβλίου</a:t>
            </a:r>
            <a:endParaRPr lang="en-US" dirty="0">
              <a:solidFill>
                <a:schemeClr val="tx1"/>
              </a:solidFill>
            </a:endParaRPr>
          </a:p>
        </p:txBody>
      </p:sp>
      <p:sp>
        <p:nvSpPr>
          <p:cNvPr id="8" name="Oval 7">
            <a:extLst>
              <a:ext uri="{FF2B5EF4-FFF2-40B4-BE49-F238E27FC236}">
                <a16:creationId xmlns:a16="http://schemas.microsoft.com/office/drawing/2014/main" id="{67222E81-3ED3-4342-8745-ACB28B2290E8}"/>
              </a:ext>
            </a:extLst>
          </p:cNvPr>
          <p:cNvSpPr/>
          <p:nvPr/>
        </p:nvSpPr>
        <p:spPr>
          <a:xfrm>
            <a:off x="780175" y="3087149"/>
            <a:ext cx="2399251" cy="1921079"/>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l-GR" dirty="0">
                <a:solidFill>
                  <a:schemeClr val="bg1">
                    <a:lumMod val="95000"/>
                  </a:schemeClr>
                </a:solidFill>
              </a:rPr>
              <a:t>Δημιουργός </a:t>
            </a:r>
            <a:r>
              <a:rPr lang="el-GR" sz="2800" dirty="0">
                <a:solidFill>
                  <a:schemeClr val="bg1">
                    <a:lumMod val="95000"/>
                  </a:schemeClr>
                </a:solidFill>
              </a:rPr>
              <a:t>≠</a:t>
            </a:r>
            <a:r>
              <a:rPr lang="el-GR" dirty="0">
                <a:solidFill>
                  <a:schemeClr val="bg1">
                    <a:lumMod val="95000"/>
                  </a:schemeClr>
                </a:solidFill>
              </a:rPr>
              <a:t> </a:t>
            </a:r>
          </a:p>
          <a:p>
            <a:pPr algn="ctr"/>
            <a:r>
              <a:rPr lang="el-GR" dirty="0">
                <a:solidFill>
                  <a:schemeClr val="bg1">
                    <a:lumMod val="95000"/>
                  </a:schemeClr>
                </a:solidFill>
              </a:rPr>
              <a:t>Φορέας που το φυλάει</a:t>
            </a:r>
            <a:endParaRPr lang="en-US" dirty="0">
              <a:solidFill>
                <a:schemeClr val="bg1">
                  <a:lumMod val="95000"/>
                </a:schemeClr>
              </a:solidFill>
            </a:endParaRPr>
          </a:p>
        </p:txBody>
      </p:sp>
      <p:sp>
        <p:nvSpPr>
          <p:cNvPr id="9" name="Rectangle: Rounded Corners 8">
            <a:extLst>
              <a:ext uri="{FF2B5EF4-FFF2-40B4-BE49-F238E27FC236}">
                <a16:creationId xmlns:a16="http://schemas.microsoft.com/office/drawing/2014/main" id="{CB8F927B-B0F0-4E48-B238-E6EFEE2299AC}"/>
              </a:ext>
            </a:extLst>
          </p:cNvPr>
          <p:cNvSpPr/>
          <p:nvPr/>
        </p:nvSpPr>
        <p:spPr>
          <a:xfrm>
            <a:off x="2147582" y="5436066"/>
            <a:ext cx="8261014" cy="1344113"/>
          </a:xfrm>
          <a:prstGeom prst="roundRect">
            <a:avLst/>
          </a:prstGeom>
          <a:solidFill>
            <a:schemeClr val="bg1">
              <a:lumMod val="85000"/>
            </a:schemeClr>
          </a:solidFill>
          <a:ln>
            <a:solidFill>
              <a:schemeClr val="tx1"/>
            </a:solidFill>
          </a:ln>
        </p:spPr>
        <p:style>
          <a:lnRef idx="3">
            <a:schemeClr val="lt1"/>
          </a:lnRef>
          <a:fillRef idx="1">
            <a:schemeClr val="dk1"/>
          </a:fillRef>
          <a:effectRef idx="1">
            <a:schemeClr val="dk1"/>
          </a:effectRef>
          <a:fontRef idx="minor">
            <a:schemeClr val="lt1"/>
          </a:fontRef>
        </p:style>
        <p:txBody>
          <a:bodyPr rtlCol="0" anchor="ctr"/>
          <a:lstStyle/>
          <a:p>
            <a:pPr algn="ctr"/>
            <a:r>
              <a:rPr lang="el-GR" dirty="0">
                <a:solidFill>
                  <a:schemeClr val="tx1"/>
                </a:solidFill>
              </a:rPr>
              <a:t>Στην θέση του δημιουργού αναφέρουμε τον φορέα διατήρησης του τεκμηρίου ΜΟΝΟ εάν πρόκειται για </a:t>
            </a:r>
            <a:r>
              <a:rPr lang="el-GR" u="sng" dirty="0">
                <a:solidFill>
                  <a:schemeClr val="tx1"/>
                </a:solidFill>
              </a:rPr>
              <a:t>αρχειακό τεκμήριο! </a:t>
            </a:r>
            <a:endParaRPr lang="el-GR" dirty="0">
              <a:solidFill>
                <a:schemeClr val="tx1"/>
              </a:solidFill>
            </a:endParaRPr>
          </a:p>
          <a:p>
            <a:pPr algn="ctr"/>
            <a:r>
              <a:rPr lang="el-GR" dirty="0">
                <a:solidFill>
                  <a:schemeClr val="tx1"/>
                </a:solidFill>
              </a:rPr>
              <a:t>Πχ. ΕΛΙΑ, Αρχείο Δημητράτου Αριστείδη, </a:t>
            </a:r>
            <a:r>
              <a:rPr lang="el-GR" dirty="0" err="1">
                <a:solidFill>
                  <a:schemeClr val="tx1"/>
                </a:solidFill>
              </a:rPr>
              <a:t>φακ</a:t>
            </a:r>
            <a:r>
              <a:rPr lang="el-GR" dirty="0">
                <a:solidFill>
                  <a:schemeClr val="tx1"/>
                </a:solidFill>
              </a:rPr>
              <a:t> .19, υποφακ.1, </a:t>
            </a:r>
            <a:r>
              <a:rPr lang="el-GR" i="1" dirty="0">
                <a:solidFill>
                  <a:schemeClr val="tx1"/>
                </a:solidFill>
              </a:rPr>
              <a:t>επιστολή Βλάση Ανδρουλάκη, 16/2/1946</a:t>
            </a:r>
            <a:r>
              <a:rPr lang="el-GR" dirty="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93542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Freeform 6">
            <a:extLst>
              <a:ext uri="{FF2B5EF4-FFF2-40B4-BE49-F238E27FC236}">
                <a16:creationId xmlns:a16="http://schemas.microsoft.com/office/drawing/2014/main" id="{1DF61F47-37EC-408A-BDC8-E491FB5E5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a:extLst>
              <a:ext uri="{FF2B5EF4-FFF2-40B4-BE49-F238E27FC236}">
                <a16:creationId xmlns:a16="http://schemas.microsoft.com/office/drawing/2014/main" id="{68157995-9098-42A2-8E36-8BA9015D7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4" name="Rectangle 13">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CC73AB22-7628-40EB-8CA9-75BE724485C1}"/>
              </a:ext>
            </a:extLst>
          </p:cNvPr>
          <p:cNvSpPr>
            <a:spLocks noGrp="1"/>
          </p:cNvSpPr>
          <p:nvPr>
            <p:ph type="title"/>
          </p:nvPr>
        </p:nvSpPr>
        <p:spPr>
          <a:xfrm>
            <a:off x="761996" y="382385"/>
            <a:ext cx="10668004" cy="1113295"/>
          </a:xfrm>
        </p:spPr>
        <p:txBody>
          <a:bodyPr vert="horz" lIns="91440" tIns="45720" rIns="91440" bIns="45720" rtlCol="0" anchor="b">
            <a:normAutofit/>
          </a:bodyPr>
          <a:lstStyle/>
          <a:p>
            <a:pPr algn="ctr"/>
            <a:r>
              <a:rPr lang="el-GR" sz="5400" dirty="0"/>
              <a:t>Βιβλιογραφικά Πρότυπα</a:t>
            </a:r>
            <a:endParaRPr lang="en-US" sz="5100" dirty="0">
              <a:solidFill>
                <a:schemeClr val="tx2"/>
              </a:solidFill>
            </a:endParaRPr>
          </a:p>
        </p:txBody>
      </p:sp>
      <p:sp>
        <p:nvSpPr>
          <p:cNvPr id="16" name="Freeform: Shape 15">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Content Placeholder 2">
            <a:extLst>
              <a:ext uri="{FF2B5EF4-FFF2-40B4-BE49-F238E27FC236}">
                <a16:creationId xmlns:a16="http://schemas.microsoft.com/office/drawing/2014/main" id="{7D2E75EF-B07B-4A2B-8D29-21EE517CDA5E}"/>
              </a:ext>
            </a:extLst>
          </p:cNvPr>
          <p:cNvSpPr>
            <a:spLocks noGrp="1"/>
          </p:cNvSpPr>
          <p:nvPr>
            <p:ph sz="quarter" idx="10"/>
          </p:nvPr>
        </p:nvSpPr>
        <p:spPr>
          <a:xfrm>
            <a:off x="762000" y="1785938"/>
            <a:ext cx="6950765" cy="3440112"/>
          </a:xfrm>
        </p:spPr>
        <p:txBody>
          <a:bodyPr>
            <a:normAutofit/>
          </a:bodyPr>
          <a:lstStyle/>
          <a:p>
            <a:r>
              <a:rPr lang="el-GR" sz="1500" dirty="0"/>
              <a:t>Υπάρχουν πολλοί τρόποι για να αναφέρουμε τις πηγές σε μια εργασία. Με την πάροδο του χρόνου αναπτύχθηκαν διάφοροι τύποι βιβλιογραφικών παραπομπών, ενώ διαφορετικοί επιστημονικοί κλάδοι υιοθέτησαν (και ανέπτυξαν περαιτέρω ) τους δικούς τους.  </a:t>
            </a:r>
          </a:p>
          <a:p>
            <a:r>
              <a:rPr lang="el-GR" sz="1500" dirty="0"/>
              <a:t>Βασικά βιβλιογραφικά πρότυπα:</a:t>
            </a:r>
          </a:p>
          <a:p>
            <a:pPr marL="342900" indent="-342900">
              <a:buFont typeface="Arial" panose="020B0604020202020204" pitchFamily="34" charset="0"/>
              <a:buChar char="•"/>
            </a:pPr>
            <a:r>
              <a:rPr lang="en-US" sz="1500" dirty="0"/>
              <a:t>APA: American Psychological Association</a:t>
            </a:r>
            <a:r>
              <a:rPr lang="el-GR" sz="1500" dirty="0"/>
              <a:t> (χρησιμοποιείται κυρίως από τους κλάδους των Κοινωνικών Επιστημών)</a:t>
            </a:r>
          </a:p>
          <a:p>
            <a:pPr marL="342900" indent="-342900">
              <a:buFont typeface="Arial" panose="020B0604020202020204" pitchFamily="34" charset="0"/>
              <a:buChar char="•"/>
            </a:pPr>
            <a:r>
              <a:rPr lang="en-US" sz="1500" dirty="0"/>
              <a:t>HARVARD </a:t>
            </a:r>
            <a:r>
              <a:rPr lang="el-GR" sz="1500" dirty="0"/>
              <a:t>(χρησιμοποιείται από διάφορους κλάδους)</a:t>
            </a:r>
          </a:p>
          <a:p>
            <a:pPr marL="342900" indent="-342900">
              <a:buFont typeface="Arial" panose="020B0604020202020204" pitchFamily="34" charset="0"/>
              <a:buChar char="•"/>
            </a:pPr>
            <a:r>
              <a:rPr lang="en-US" sz="1500" dirty="0"/>
              <a:t>Chicago (</a:t>
            </a:r>
            <a:r>
              <a:rPr lang="el-GR" sz="1500" dirty="0"/>
              <a:t>Χρησιμοποιείται εξίσου από τους κλάδους των κοινωνικών επιστημών)</a:t>
            </a:r>
          </a:p>
          <a:p>
            <a:pPr marL="342900" indent="-342900">
              <a:buFont typeface="Arial" panose="020B0604020202020204" pitchFamily="34" charset="0"/>
              <a:buChar char="•"/>
            </a:pPr>
            <a:endParaRPr lang="el-GR" dirty="0"/>
          </a:p>
          <a:p>
            <a:endParaRPr lang="el-GR" dirty="0"/>
          </a:p>
        </p:txBody>
      </p:sp>
      <p:sp>
        <p:nvSpPr>
          <p:cNvPr id="13" name="Right Brace 3">
            <a:extLst>
              <a:ext uri="{FF2B5EF4-FFF2-40B4-BE49-F238E27FC236}">
                <a16:creationId xmlns:a16="http://schemas.microsoft.com/office/drawing/2014/main" id="{C2ACFCF5-5C15-43A7-AD2F-71266A4ED537}"/>
              </a:ext>
            </a:extLst>
          </p:cNvPr>
          <p:cNvSpPr/>
          <p:nvPr/>
        </p:nvSpPr>
        <p:spPr>
          <a:xfrm>
            <a:off x="7550187" y="3235730"/>
            <a:ext cx="402898" cy="851265"/>
          </a:xfrm>
          <a:prstGeom prst="rightBrace">
            <a:avLst/>
          </a:prstGeom>
          <a:ln>
            <a:solidFill>
              <a:srgbClr val="D2472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1259407C-3B38-4F26-822E-D7301107E8E9}"/>
              </a:ext>
            </a:extLst>
          </p:cNvPr>
          <p:cNvSpPr txBox="1"/>
          <p:nvPr/>
        </p:nvSpPr>
        <p:spPr>
          <a:xfrm>
            <a:off x="8153708" y="3167557"/>
            <a:ext cx="2235431" cy="738664"/>
          </a:xfrm>
          <a:prstGeom prst="rect">
            <a:avLst/>
          </a:prstGeom>
          <a:noFill/>
          <a:ln w="19050">
            <a:solidFill>
              <a:srgbClr val="DD462F"/>
            </a:solidFill>
          </a:ln>
        </p:spPr>
        <p:txBody>
          <a:bodyPr wrap="square" rtlCol="0">
            <a:spAutoFit/>
          </a:bodyPr>
          <a:lstStyle/>
          <a:p>
            <a:r>
              <a:rPr lang="el-GR" sz="1400" dirty="0" err="1"/>
              <a:t>Ενδοκειμενική</a:t>
            </a:r>
            <a:r>
              <a:rPr lang="el-GR" sz="1400" dirty="0"/>
              <a:t> παραπομπή - εντός παρένθεσης</a:t>
            </a:r>
          </a:p>
          <a:p>
            <a:endParaRPr lang="en-US" sz="1400" dirty="0"/>
          </a:p>
        </p:txBody>
      </p:sp>
      <p:cxnSp>
        <p:nvCxnSpPr>
          <p:cNvPr id="17" name="Straight Arrow Connector 8">
            <a:extLst>
              <a:ext uri="{FF2B5EF4-FFF2-40B4-BE49-F238E27FC236}">
                <a16:creationId xmlns:a16="http://schemas.microsoft.com/office/drawing/2014/main" id="{31298F5A-F4A9-4D05-B0E9-F32BCE128F89}"/>
              </a:ext>
            </a:extLst>
          </p:cNvPr>
          <p:cNvCxnSpPr/>
          <p:nvPr/>
        </p:nvCxnSpPr>
        <p:spPr>
          <a:xfrm>
            <a:off x="7428181" y="4418523"/>
            <a:ext cx="569168" cy="0"/>
          </a:xfrm>
          <a:prstGeom prst="straightConnector1">
            <a:avLst/>
          </a:prstGeom>
          <a:ln>
            <a:solidFill>
              <a:srgbClr val="DD462F"/>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CBE4F4E6-8EE8-4B1D-88BC-0F0DF6732F09}"/>
              </a:ext>
            </a:extLst>
          </p:cNvPr>
          <p:cNvSpPr txBox="1"/>
          <p:nvPr/>
        </p:nvSpPr>
        <p:spPr>
          <a:xfrm>
            <a:off x="8228951" y="4217816"/>
            <a:ext cx="1439407" cy="1169551"/>
          </a:xfrm>
          <a:prstGeom prst="rect">
            <a:avLst/>
          </a:prstGeom>
          <a:noFill/>
          <a:ln w="19050">
            <a:solidFill>
              <a:srgbClr val="DD462F"/>
            </a:solidFill>
          </a:ln>
        </p:spPr>
        <p:txBody>
          <a:bodyPr wrap="square" rtlCol="0">
            <a:spAutoFit/>
          </a:bodyPr>
          <a:lstStyle/>
          <a:p>
            <a:r>
              <a:rPr lang="el-GR" sz="1400" dirty="0"/>
              <a:t>Εκθέτης και από κάτω </a:t>
            </a:r>
            <a:endParaRPr lang="en-GB" sz="1400" dirty="0"/>
          </a:p>
          <a:p>
            <a:endParaRPr lang="en-GB" sz="1400" dirty="0"/>
          </a:p>
          <a:p>
            <a:r>
              <a:rPr lang="en-GB" sz="1400" dirty="0"/>
              <a:t>CTRL+ALT+F</a:t>
            </a:r>
            <a:endParaRPr lang="el-GR" sz="1400" dirty="0"/>
          </a:p>
          <a:p>
            <a:endParaRPr lang="en-US" sz="1400" dirty="0"/>
          </a:p>
        </p:txBody>
      </p:sp>
    </p:spTree>
    <p:extLst>
      <p:ext uri="{BB962C8B-B14F-4D97-AF65-F5344CB8AC3E}">
        <p14:creationId xmlns:p14="http://schemas.microsoft.com/office/powerpoint/2010/main" val="2443134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64513-5AB3-448E-8998-314A81C46479}"/>
              </a:ext>
            </a:extLst>
          </p:cNvPr>
          <p:cNvSpPr>
            <a:spLocks noGrp="1"/>
          </p:cNvSpPr>
          <p:nvPr>
            <p:ph type="title"/>
          </p:nvPr>
        </p:nvSpPr>
        <p:spPr>
          <a:xfrm>
            <a:off x="521207" y="448056"/>
            <a:ext cx="11123397" cy="640080"/>
          </a:xfrm>
        </p:spPr>
        <p:txBody>
          <a:bodyPr>
            <a:normAutofit/>
          </a:bodyPr>
          <a:lstStyle/>
          <a:p>
            <a:r>
              <a:rPr lang="el-GR" dirty="0"/>
              <a:t>Παραδείγματα διαφορών μεταξύ των συστημάτων </a:t>
            </a:r>
            <a:endParaRPr lang="en-US" dirty="0"/>
          </a:p>
        </p:txBody>
      </p:sp>
      <p:sp>
        <p:nvSpPr>
          <p:cNvPr id="5" name="TextBox 4">
            <a:extLst>
              <a:ext uri="{FF2B5EF4-FFF2-40B4-BE49-F238E27FC236}">
                <a16:creationId xmlns:a16="http://schemas.microsoft.com/office/drawing/2014/main" id="{8EEA832D-A246-45B9-8908-29AED6861A70}"/>
              </a:ext>
            </a:extLst>
          </p:cNvPr>
          <p:cNvSpPr txBox="1"/>
          <p:nvPr/>
        </p:nvSpPr>
        <p:spPr>
          <a:xfrm>
            <a:off x="886408" y="1455576"/>
            <a:ext cx="3564294" cy="369332"/>
          </a:xfrm>
          <a:prstGeom prst="rect">
            <a:avLst/>
          </a:prstGeom>
          <a:solidFill>
            <a:schemeClr val="bg1">
              <a:lumMod val="75000"/>
            </a:schemeClr>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l-GR" dirty="0"/>
              <a:t>Παραπομπή	</a:t>
            </a:r>
            <a:endParaRPr lang="en-US" dirty="0"/>
          </a:p>
        </p:txBody>
      </p:sp>
      <p:sp>
        <p:nvSpPr>
          <p:cNvPr id="6" name="TextBox 5">
            <a:extLst>
              <a:ext uri="{FF2B5EF4-FFF2-40B4-BE49-F238E27FC236}">
                <a16:creationId xmlns:a16="http://schemas.microsoft.com/office/drawing/2014/main" id="{70459931-B6C4-4F21-873D-C4FF745A8265}"/>
              </a:ext>
            </a:extLst>
          </p:cNvPr>
          <p:cNvSpPr txBox="1"/>
          <p:nvPr/>
        </p:nvSpPr>
        <p:spPr>
          <a:xfrm>
            <a:off x="6273282" y="1454794"/>
            <a:ext cx="3564294" cy="369332"/>
          </a:xfrm>
          <a:prstGeom prst="rect">
            <a:avLst/>
          </a:prstGeom>
          <a:solidFill>
            <a:schemeClr val="bg1">
              <a:lumMod val="75000"/>
            </a:schemeClr>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l-GR" dirty="0"/>
              <a:t>Βιβλιογραφική Αναφορά	</a:t>
            </a:r>
            <a:endParaRPr lang="en-US" dirty="0"/>
          </a:p>
        </p:txBody>
      </p:sp>
      <p:sp>
        <p:nvSpPr>
          <p:cNvPr id="7" name="TextBox 6">
            <a:extLst>
              <a:ext uri="{FF2B5EF4-FFF2-40B4-BE49-F238E27FC236}">
                <a16:creationId xmlns:a16="http://schemas.microsoft.com/office/drawing/2014/main" id="{8D78DE84-F325-46BC-BC28-86590FF702D4}"/>
              </a:ext>
            </a:extLst>
          </p:cNvPr>
          <p:cNvSpPr txBox="1"/>
          <p:nvPr/>
        </p:nvSpPr>
        <p:spPr>
          <a:xfrm>
            <a:off x="839755" y="1996751"/>
            <a:ext cx="3666931" cy="2923877"/>
          </a:xfrm>
          <a:prstGeom prst="rect">
            <a:avLst/>
          </a:prstGeom>
          <a:noFill/>
          <a:ln w="28575">
            <a:solidFill>
              <a:schemeClr val="tx1"/>
            </a:solidFill>
          </a:ln>
        </p:spPr>
        <p:txBody>
          <a:bodyPr wrap="square" rtlCol="0">
            <a:spAutoFit/>
          </a:bodyPr>
          <a:lstStyle/>
          <a:p>
            <a:pPr marL="285750" indent="-285750">
              <a:buFont typeface="Arial" panose="020B0604020202020204" pitchFamily="34" charset="0"/>
              <a:buChar char="•"/>
            </a:pPr>
            <a:r>
              <a:rPr lang="en-US" dirty="0"/>
              <a:t>APA</a:t>
            </a:r>
          </a:p>
          <a:p>
            <a:pPr lvl="1"/>
            <a:r>
              <a:rPr lang="en-US" sz="1400" dirty="0">
                <a:latin typeface="Calibri Light" panose="020F0302020204030204" pitchFamily="34" charset="0"/>
                <a:cs typeface="Calibri Light" panose="020F0302020204030204" pitchFamily="34" charset="0"/>
              </a:rPr>
              <a:t>“</a:t>
            </a:r>
            <a:r>
              <a:rPr lang="el-GR" sz="1400" dirty="0" err="1">
                <a:latin typeface="Calibri Light" panose="020F0302020204030204" pitchFamily="34" charset="0"/>
                <a:cs typeface="Calibri Light" panose="020F0302020204030204" pitchFamily="34" charset="0"/>
              </a:rPr>
              <a:t>Αβγδεζηθ</a:t>
            </a:r>
            <a:r>
              <a:rPr lang="en-US" sz="1400" dirty="0">
                <a:latin typeface="Calibri Light" panose="020F0302020204030204" pitchFamily="34" charset="0"/>
                <a:cs typeface="Calibri Light" panose="020F0302020204030204" pitchFamily="34" charset="0"/>
              </a:rPr>
              <a:t>”</a:t>
            </a:r>
            <a:r>
              <a:rPr lang="el-GR" sz="1400" dirty="0">
                <a:latin typeface="Calibri Light" panose="020F0302020204030204" pitchFamily="34" charset="0"/>
                <a:cs typeface="Calibri Light" panose="020F0302020204030204" pitchFamily="34" charset="0"/>
              </a:rPr>
              <a:t> (</a:t>
            </a:r>
            <a:r>
              <a:rPr lang="en-US" sz="1400" dirty="0" err="1">
                <a:latin typeface="Calibri Light" panose="020F0302020204030204" pitchFamily="34" charset="0"/>
                <a:cs typeface="Calibri Light" panose="020F0302020204030204" pitchFamily="34" charset="0"/>
              </a:rPr>
              <a:t>Mazower</a:t>
            </a:r>
            <a:r>
              <a:rPr lang="en-US" sz="1400" dirty="0">
                <a:latin typeface="Calibri Light" panose="020F0302020204030204" pitchFamily="34" charset="0"/>
                <a:cs typeface="Calibri Light" panose="020F0302020204030204" pitchFamily="34" charset="0"/>
              </a:rPr>
              <a:t>, 2008) </a:t>
            </a:r>
            <a:r>
              <a:rPr lang="el-GR" sz="1400" dirty="0">
                <a:latin typeface="Calibri Light" panose="020F0302020204030204" pitchFamily="34" charset="0"/>
                <a:cs typeface="Calibri Light" panose="020F0302020204030204" pitchFamily="34" charset="0"/>
              </a:rPr>
              <a:t>ή Σύμφωνα με τον </a:t>
            </a:r>
            <a:r>
              <a:rPr lang="en-US" sz="1400" dirty="0" err="1">
                <a:latin typeface="Calibri Light" panose="020F0302020204030204" pitchFamily="34" charset="0"/>
                <a:cs typeface="Calibri Light" panose="020F0302020204030204" pitchFamily="34" charset="0"/>
              </a:rPr>
              <a:t>Mazower</a:t>
            </a:r>
            <a:r>
              <a:rPr lang="en-US" sz="1400" dirty="0">
                <a:latin typeface="Calibri Light" panose="020F0302020204030204" pitchFamily="34" charset="0"/>
                <a:cs typeface="Calibri Light" panose="020F0302020204030204" pitchFamily="34" charset="0"/>
              </a:rPr>
              <a:t> (2008)</a:t>
            </a:r>
          </a:p>
          <a:p>
            <a:pPr marL="285750" indent="-285750">
              <a:buFont typeface="Arial" panose="020B0604020202020204" pitchFamily="34" charset="0"/>
              <a:buChar char="•"/>
            </a:pPr>
            <a:r>
              <a:rPr lang="en-US" dirty="0"/>
              <a:t>Harvard</a:t>
            </a:r>
          </a:p>
          <a:p>
            <a:pPr lvl="1"/>
            <a:r>
              <a:rPr lang="en-US" sz="1400" dirty="0">
                <a:latin typeface="Calibri Light" panose="020F0302020204030204" pitchFamily="34" charset="0"/>
                <a:cs typeface="Calibri Light" panose="020F0302020204030204" pitchFamily="34" charset="0"/>
              </a:rPr>
              <a:t>“</a:t>
            </a:r>
            <a:r>
              <a:rPr lang="el-GR" sz="1400" dirty="0" err="1">
                <a:latin typeface="Calibri Light" panose="020F0302020204030204" pitchFamily="34" charset="0"/>
                <a:cs typeface="Calibri Light" panose="020F0302020204030204" pitchFamily="34" charset="0"/>
              </a:rPr>
              <a:t>Αβγδεζηθ</a:t>
            </a:r>
            <a:r>
              <a:rPr lang="en-US" sz="1400" dirty="0">
                <a:latin typeface="Calibri Light" panose="020F0302020204030204" pitchFamily="34" charset="0"/>
                <a:cs typeface="Calibri Light" panose="020F0302020204030204" pitchFamily="34" charset="0"/>
              </a:rPr>
              <a:t>”</a:t>
            </a:r>
            <a:r>
              <a:rPr lang="el-GR" sz="1400" dirty="0">
                <a:latin typeface="Calibri Light" panose="020F0302020204030204" pitchFamily="34" charset="0"/>
                <a:cs typeface="Calibri Light" panose="020F0302020204030204" pitchFamily="34" charset="0"/>
              </a:rPr>
              <a:t> (</a:t>
            </a:r>
            <a:r>
              <a:rPr lang="el-GR" sz="1400" dirty="0" err="1">
                <a:latin typeface="Calibri Light" panose="020F0302020204030204" pitchFamily="34" charset="0"/>
                <a:cs typeface="Calibri Light" panose="020F0302020204030204" pitchFamily="34" charset="0"/>
              </a:rPr>
              <a:t>Mazower</a:t>
            </a:r>
            <a:r>
              <a:rPr lang="el-GR" sz="1400" dirty="0">
                <a:latin typeface="Calibri Light" panose="020F0302020204030204" pitchFamily="34" charset="0"/>
                <a:cs typeface="Calibri Light" panose="020F0302020204030204" pitchFamily="34" charset="0"/>
              </a:rPr>
              <a:t>, 2008) ή Σύμφωνα με τον </a:t>
            </a:r>
            <a:r>
              <a:rPr lang="el-GR" sz="1400" dirty="0" err="1">
                <a:latin typeface="Calibri Light" panose="020F0302020204030204" pitchFamily="34" charset="0"/>
                <a:cs typeface="Calibri Light" panose="020F0302020204030204" pitchFamily="34" charset="0"/>
              </a:rPr>
              <a:t>Mazower</a:t>
            </a:r>
            <a:r>
              <a:rPr lang="el-GR" sz="1400" dirty="0">
                <a:latin typeface="Calibri Light" panose="020F0302020204030204" pitchFamily="34" charset="0"/>
                <a:cs typeface="Calibri Light" panose="020F0302020204030204" pitchFamily="34" charset="0"/>
              </a:rPr>
              <a:t> (2008)</a:t>
            </a:r>
            <a:endParaRPr lang="en-US" dirty="0"/>
          </a:p>
          <a:p>
            <a:pPr marL="285750" indent="-285750">
              <a:buFont typeface="Arial" panose="020B0604020202020204" pitchFamily="34" charset="0"/>
              <a:buChar char="•"/>
            </a:pPr>
            <a:r>
              <a:rPr lang="en-US" dirty="0"/>
              <a:t>Chicago</a:t>
            </a:r>
          </a:p>
          <a:p>
            <a:pPr lvl="1"/>
            <a:r>
              <a:rPr lang="el-GR" sz="1400" dirty="0" err="1">
                <a:latin typeface="Calibri Light" panose="020F0302020204030204" pitchFamily="34" charset="0"/>
                <a:cs typeface="Calibri Light" panose="020F0302020204030204" pitchFamily="34" charset="0"/>
              </a:rPr>
              <a:t>Αβγδεζηδθ</a:t>
            </a:r>
            <a:r>
              <a:rPr lang="el-GR" sz="1400" dirty="0">
                <a:latin typeface="Calibri Light" panose="020F0302020204030204" pitchFamily="34" charset="0"/>
                <a:cs typeface="Calibri Light" panose="020F0302020204030204" pitchFamily="34" charset="0"/>
              </a:rPr>
              <a:t>.(1)</a:t>
            </a:r>
            <a:endParaRPr lang="en-US" sz="1400" dirty="0">
              <a:latin typeface="Calibri Light" panose="020F0302020204030204" pitchFamily="34" charset="0"/>
              <a:cs typeface="Calibri Light" panose="020F0302020204030204" pitchFamily="34" charset="0"/>
            </a:endParaRPr>
          </a:p>
          <a:p>
            <a:pPr lvl="1"/>
            <a:r>
              <a:rPr lang="el-GR" sz="1400" dirty="0">
                <a:latin typeface="Calibri Light" panose="020F0302020204030204" pitchFamily="34" charset="0"/>
                <a:cs typeface="Calibri Light" panose="020F0302020204030204" pitchFamily="34" charset="0"/>
              </a:rPr>
              <a:t>1. </a:t>
            </a:r>
            <a:r>
              <a:rPr lang="en-US" sz="1400" dirty="0" err="1">
                <a:latin typeface="Calibri Light" panose="020F0302020204030204" pitchFamily="34" charset="0"/>
                <a:cs typeface="Calibri Light" panose="020F0302020204030204" pitchFamily="34" charset="0"/>
              </a:rPr>
              <a:t>Mazower</a:t>
            </a:r>
            <a:r>
              <a:rPr lang="en-US" sz="1400" dirty="0">
                <a:latin typeface="Calibri Light" panose="020F0302020204030204" pitchFamily="34" charset="0"/>
                <a:cs typeface="Calibri Light" panose="020F0302020204030204" pitchFamily="34" charset="0"/>
              </a:rPr>
              <a:t>, Mark. 2008. Dark continent Europe's twentieth century. </a:t>
            </a:r>
            <a:r>
              <a:rPr lang="en-US" sz="1400" dirty="0">
                <a:solidFill>
                  <a:srgbClr val="000000"/>
                </a:solidFill>
                <a:latin typeface="Calibri Light" panose="020F0302020204030204" pitchFamily="34" charset="0"/>
                <a:cs typeface="Calibri Light" panose="020F0302020204030204" pitchFamily="34" charset="0"/>
              </a:rPr>
              <a:t>London: Penguin Books, 2008, 25-29. </a:t>
            </a:r>
            <a:endParaRPr lang="en-US" dirty="0"/>
          </a:p>
          <a:p>
            <a:endParaRPr lang="en-US" dirty="0"/>
          </a:p>
        </p:txBody>
      </p:sp>
      <p:sp>
        <p:nvSpPr>
          <p:cNvPr id="8" name="TextBox 7">
            <a:extLst>
              <a:ext uri="{FF2B5EF4-FFF2-40B4-BE49-F238E27FC236}">
                <a16:creationId xmlns:a16="http://schemas.microsoft.com/office/drawing/2014/main" id="{B7AB5874-8B5F-4541-95DF-FFDC553B22C0}"/>
              </a:ext>
            </a:extLst>
          </p:cNvPr>
          <p:cNvSpPr txBox="1"/>
          <p:nvPr/>
        </p:nvSpPr>
        <p:spPr>
          <a:xfrm>
            <a:off x="6273282" y="1996751"/>
            <a:ext cx="5184710" cy="2492990"/>
          </a:xfrm>
          <a:prstGeom prst="rect">
            <a:avLst/>
          </a:prstGeom>
          <a:noFill/>
          <a:ln w="28575">
            <a:solidFill>
              <a:schemeClr val="tx1"/>
            </a:solidFill>
          </a:ln>
        </p:spPr>
        <p:txBody>
          <a:bodyPr wrap="square" rtlCol="0">
            <a:spAutoFit/>
          </a:bodyPr>
          <a:lstStyle/>
          <a:p>
            <a:pPr marL="285750" indent="-285750">
              <a:buFont typeface="Arial" panose="020B0604020202020204" pitchFamily="34" charset="0"/>
              <a:buChar char="•"/>
            </a:pPr>
            <a:r>
              <a:rPr lang="en-US" dirty="0"/>
              <a:t>APA</a:t>
            </a:r>
          </a:p>
          <a:p>
            <a:pPr lvl="1"/>
            <a:r>
              <a:rPr lang="en-US" sz="1400" dirty="0" err="1">
                <a:solidFill>
                  <a:srgbClr val="000000"/>
                </a:solidFill>
                <a:latin typeface="Calibri Light" panose="020F0302020204030204" pitchFamily="34" charset="0"/>
                <a:cs typeface="Calibri Light" panose="020F0302020204030204" pitchFamily="34" charset="0"/>
              </a:rPr>
              <a:t>Mazower</a:t>
            </a:r>
            <a:r>
              <a:rPr lang="en-US" sz="1400" dirty="0">
                <a:solidFill>
                  <a:srgbClr val="000000"/>
                </a:solidFill>
                <a:latin typeface="Calibri Light" panose="020F0302020204030204" pitchFamily="34" charset="0"/>
                <a:cs typeface="Calibri Light" panose="020F0302020204030204" pitchFamily="34" charset="0"/>
              </a:rPr>
              <a:t>, M</a:t>
            </a:r>
            <a:r>
              <a:rPr lang="en-US" sz="1400" i="1" dirty="0">
                <a:solidFill>
                  <a:srgbClr val="000000"/>
                </a:solidFill>
                <a:latin typeface="Calibri Light" panose="020F0302020204030204" pitchFamily="34" charset="0"/>
                <a:cs typeface="Calibri Light" panose="020F0302020204030204" pitchFamily="34" charset="0"/>
              </a:rPr>
              <a:t>. (2008). Dark continent: Europe's twentieth century. </a:t>
            </a:r>
            <a:r>
              <a:rPr lang="en-US" sz="1400" dirty="0">
                <a:solidFill>
                  <a:srgbClr val="000000"/>
                </a:solidFill>
                <a:latin typeface="Calibri Light" panose="020F0302020204030204" pitchFamily="34" charset="0"/>
                <a:cs typeface="Calibri Light" panose="020F0302020204030204" pitchFamily="34" charset="0"/>
              </a:rPr>
              <a:t>London: Penguin Books</a:t>
            </a:r>
            <a:endParaRPr lang="en-US" sz="1400" dirty="0">
              <a:latin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en-US" dirty="0"/>
              <a:t>Harvard</a:t>
            </a:r>
          </a:p>
          <a:p>
            <a:pPr lvl="1"/>
            <a:r>
              <a:rPr lang="en-US" sz="1400" b="0" i="0" dirty="0">
                <a:solidFill>
                  <a:srgbClr val="000000"/>
                </a:solidFill>
                <a:effectLst/>
                <a:latin typeface="Calibri Light" panose="020F0302020204030204" pitchFamily="34" charset="0"/>
                <a:cs typeface="Calibri Light" panose="020F0302020204030204" pitchFamily="34" charset="0"/>
              </a:rPr>
              <a:t>MAZOWER, Mark. (2008). </a:t>
            </a:r>
            <a:r>
              <a:rPr lang="en-US" sz="1400" b="0" i="1" dirty="0">
                <a:solidFill>
                  <a:srgbClr val="000000"/>
                </a:solidFill>
                <a:effectLst/>
                <a:latin typeface="Calibri Light" panose="020F0302020204030204" pitchFamily="34" charset="0"/>
                <a:cs typeface="Calibri Light" panose="020F0302020204030204" pitchFamily="34" charset="0"/>
              </a:rPr>
              <a:t>Dark continent Europe's twentieth century</a:t>
            </a:r>
            <a:r>
              <a:rPr lang="en-US" sz="1400" b="0" i="0" dirty="0">
                <a:solidFill>
                  <a:srgbClr val="000000"/>
                </a:solidFill>
                <a:effectLst/>
                <a:latin typeface="Calibri Light" panose="020F0302020204030204" pitchFamily="34" charset="0"/>
                <a:cs typeface="Calibri Light" panose="020F0302020204030204" pitchFamily="34" charset="0"/>
              </a:rPr>
              <a:t>. </a:t>
            </a:r>
            <a:r>
              <a:rPr lang="en-US" sz="1400" dirty="0">
                <a:solidFill>
                  <a:srgbClr val="000000"/>
                </a:solidFill>
                <a:latin typeface="Calibri Light" panose="020F0302020204030204" pitchFamily="34" charset="0"/>
                <a:cs typeface="Calibri Light" panose="020F0302020204030204" pitchFamily="34" charset="0"/>
              </a:rPr>
              <a:t>London, Penguin Books</a:t>
            </a:r>
            <a:endParaRPr lang="en-US" sz="1400" dirty="0">
              <a:latin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en-US" dirty="0"/>
              <a:t>Chicago</a:t>
            </a:r>
          </a:p>
          <a:p>
            <a:pPr lvl="1"/>
            <a:r>
              <a:rPr lang="en-US" sz="1400" dirty="0" err="1">
                <a:latin typeface="Calibri Light" panose="020F0302020204030204" pitchFamily="34" charset="0"/>
                <a:cs typeface="Calibri Light" panose="020F0302020204030204" pitchFamily="34" charset="0"/>
              </a:rPr>
              <a:t>Mazower</a:t>
            </a:r>
            <a:r>
              <a:rPr lang="en-US" sz="1400" dirty="0">
                <a:latin typeface="Calibri Light" panose="020F0302020204030204" pitchFamily="34" charset="0"/>
                <a:cs typeface="Calibri Light" panose="020F0302020204030204" pitchFamily="34" charset="0"/>
              </a:rPr>
              <a:t>, Mark. </a:t>
            </a:r>
            <a:r>
              <a:rPr lang="en-US" sz="1400" i="1" dirty="0">
                <a:latin typeface="Calibri Light" panose="020F0302020204030204" pitchFamily="34" charset="0"/>
                <a:cs typeface="Calibri Light" panose="020F0302020204030204" pitchFamily="34" charset="0"/>
              </a:rPr>
              <a:t>Dark continent Europe's twentieth century</a:t>
            </a:r>
            <a:r>
              <a:rPr lang="en-US" sz="1400" dirty="0">
                <a:latin typeface="Calibri Light" panose="020F0302020204030204" pitchFamily="34" charset="0"/>
                <a:cs typeface="Calibri Light" panose="020F0302020204030204" pitchFamily="34" charset="0"/>
              </a:rPr>
              <a:t>. </a:t>
            </a:r>
            <a:r>
              <a:rPr lang="en-US" sz="1400" dirty="0">
                <a:solidFill>
                  <a:srgbClr val="000000"/>
                </a:solidFill>
                <a:latin typeface="Calibri Light" panose="020F0302020204030204" pitchFamily="34" charset="0"/>
                <a:cs typeface="Calibri Light" panose="020F0302020204030204" pitchFamily="34" charset="0"/>
              </a:rPr>
              <a:t>London: Penguin Books, 2008.</a:t>
            </a:r>
            <a:endParaRPr lang="en-US" sz="1400" dirty="0">
              <a:latin typeface="Calibri Light" panose="020F0302020204030204" pitchFamily="34" charset="0"/>
              <a:cs typeface="Calibri Light" panose="020F0302020204030204" pitchFamily="34" charset="0"/>
            </a:endParaRPr>
          </a:p>
          <a:p>
            <a:endParaRPr lang="en-US" dirty="0"/>
          </a:p>
        </p:txBody>
      </p:sp>
      <p:sp>
        <p:nvSpPr>
          <p:cNvPr id="9" name="Rectangle: Rounded Corners 8">
            <a:extLst>
              <a:ext uri="{FF2B5EF4-FFF2-40B4-BE49-F238E27FC236}">
                <a16:creationId xmlns:a16="http://schemas.microsoft.com/office/drawing/2014/main" id="{53FB73DC-8678-49DC-8106-F702C11FE598}"/>
              </a:ext>
            </a:extLst>
          </p:cNvPr>
          <p:cNvSpPr/>
          <p:nvPr/>
        </p:nvSpPr>
        <p:spPr>
          <a:xfrm>
            <a:off x="2147582" y="5193438"/>
            <a:ext cx="8261014" cy="1586742"/>
          </a:xfrm>
          <a:prstGeom prst="roundRect">
            <a:avLst/>
          </a:prstGeom>
          <a:solidFill>
            <a:schemeClr val="bg1">
              <a:lumMod val="85000"/>
            </a:schemeClr>
          </a:solidFill>
          <a:ln>
            <a:solidFill>
              <a:schemeClr val="tx1"/>
            </a:solidFill>
          </a:ln>
        </p:spPr>
        <p:style>
          <a:lnRef idx="3">
            <a:schemeClr val="lt1"/>
          </a:lnRef>
          <a:fillRef idx="1">
            <a:schemeClr val="dk1"/>
          </a:fillRef>
          <a:effectRef idx="1">
            <a:schemeClr val="dk1"/>
          </a:effectRef>
          <a:fontRef idx="minor">
            <a:schemeClr val="lt1"/>
          </a:fontRef>
        </p:style>
        <p:txBody>
          <a:bodyPr rtlCol="0" anchor="ctr"/>
          <a:lstStyle/>
          <a:p>
            <a:pPr algn="ctr"/>
            <a:r>
              <a:rPr lang="el-GR" dirty="0">
                <a:solidFill>
                  <a:schemeClr val="tx1"/>
                </a:solidFill>
              </a:rPr>
              <a:t>Υπάρχουν πολλοί βιβλιογραφικοί οδηγοί που μπορείτε να χρησιμοποιήσετε για να σας λύσουν τις απορίες μπορεί να προκύψουν. Χρήσιμη είναι η ιστοσελίδα του πανεπιστημίου </a:t>
            </a:r>
            <a:r>
              <a:rPr lang="en-GB" dirty="0">
                <a:solidFill>
                  <a:schemeClr val="tx1"/>
                </a:solidFill>
              </a:rPr>
              <a:t>Purdue (</a:t>
            </a:r>
            <a:r>
              <a:rPr lang="en-GB" dirty="0">
                <a:solidFill>
                  <a:schemeClr val="tx1"/>
                </a:solidFill>
                <a:hlinkClick r:id="rId2"/>
              </a:rPr>
              <a:t>Link</a:t>
            </a:r>
            <a:r>
              <a:rPr lang="en-GB" dirty="0">
                <a:solidFill>
                  <a:schemeClr val="tx1"/>
                </a:solidFill>
              </a:rPr>
              <a:t>)</a:t>
            </a:r>
            <a:endParaRPr lang="el-GR" dirty="0">
              <a:solidFill>
                <a:schemeClr val="tx1"/>
              </a:solidFill>
            </a:endParaRPr>
          </a:p>
        </p:txBody>
      </p:sp>
    </p:spTree>
    <p:extLst>
      <p:ext uri="{BB962C8B-B14F-4D97-AF65-F5344CB8AC3E}">
        <p14:creationId xmlns:p14="http://schemas.microsoft.com/office/powerpoint/2010/main" val="1699490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FC7AB-9BC3-4D46-846C-0F6A874B5900}"/>
              </a:ext>
            </a:extLst>
          </p:cNvPr>
          <p:cNvSpPr>
            <a:spLocks noGrp="1"/>
          </p:cNvSpPr>
          <p:nvPr>
            <p:ph type="title"/>
          </p:nvPr>
        </p:nvSpPr>
        <p:spPr>
          <a:xfrm>
            <a:off x="521207" y="448056"/>
            <a:ext cx="10927453" cy="640080"/>
          </a:xfrm>
        </p:spPr>
        <p:txBody>
          <a:bodyPr numCol="2">
            <a:normAutofit/>
          </a:bodyPr>
          <a:lstStyle/>
          <a:p>
            <a:r>
              <a:rPr lang="el-GR" dirty="0"/>
              <a:t>Και ποιο είναι το σωστό?!          Και πως επιλέγουμε?! </a:t>
            </a:r>
            <a:endParaRPr lang="en-US" dirty="0"/>
          </a:p>
        </p:txBody>
      </p:sp>
      <p:sp>
        <p:nvSpPr>
          <p:cNvPr id="3" name="Content Placeholder 2">
            <a:extLst>
              <a:ext uri="{FF2B5EF4-FFF2-40B4-BE49-F238E27FC236}">
                <a16:creationId xmlns:a16="http://schemas.microsoft.com/office/drawing/2014/main" id="{31C250BC-59C5-4E49-B2AC-FD6491617F9E}"/>
              </a:ext>
            </a:extLst>
          </p:cNvPr>
          <p:cNvSpPr>
            <a:spLocks noGrp="1"/>
          </p:cNvSpPr>
          <p:nvPr>
            <p:ph sz="quarter" idx="10"/>
          </p:nvPr>
        </p:nvSpPr>
        <p:spPr>
          <a:xfrm>
            <a:off x="539496" y="1435607"/>
            <a:ext cx="4416552" cy="4731927"/>
          </a:xfrm>
          <a:custGeom>
            <a:avLst/>
            <a:gdLst>
              <a:gd name="connsiteX0" fmla="*/ 0 w 4416552"/>
              <a:gd name="connsiteY0" fmla="*/ 0 h 4731927"/>
              <a:gd name="connsiteX1" fmla="*/ 4416552 w 4416552"/>
              <a:gd name="connsiteY1" fmla="*/ 0 h 4731927"/>
              <a:gd name="connsiteX2" fmla="*/ 4416552 w 4416552"/>
              <a:gd name="connsiteY2" fmla="*/ 4731927 h 4731927"/>
              <a:gd name="connsiteX3" fmla="*/ 0 w 4416552"/>
              <a:gd name="connsiteY3" fmla="*/ 4731927 h 4731927"/>
              <a:gd name="connsiteX4" fmla="*/ 0 w 4416552"/>
              <a:gd name="connsiteY4" fmla="*/ 0 h 4731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6552" h="4731927" fill="none" extrusionOk="0">
                <a:moveTo>
                  <a:pt x="0" y="0"/>
                </a:moveTo>
                <a:cubicBezTo>
                  <a:pt x="655990" y="98017"/>
                  <a:pt x="3965885" y="168668"/>
                  <a:pt x="4416552" y="0"/>
                </a:cubicBezTo>
                <a:cubicBezTo>
                  <a:pt x="4362376" y="2234506"/>
                  <a:pt x="4367624" y="3646762"/>
                  <a:pt x="4416552" y="4731927"/>
                </a:cubicBezTo>
                <a:cubicBezTo>
                  <a:pt x="2654308" y="4566826"/>
                  <a:pt x="901672" y="4719393"/>
                  <a:pt x="0" y="4731927"/>
                </a:cubicBezTo>
                <a:cubicBezTo>
                  <a:pt x="117935" y="3169342"/>
                  <a:pt x="-98398" y="1116808"/>
                  <a:pt x="0" y="0"/>
                </a:cubicBezTo>
                <a:close/>
              </a:path>
              <a:path w="4416552" h="4731927" stroke="0" extrusionOk="0">
                <a:moveTo>
                  <a:pt x="0" y="0"/>
                </a:moveTo>
                <a:cubicBezTo>
                  <a:pt x="760665" y="74174"/>
                  <a:pt x="2642712" y="-12294"/>
                  <a:pt x="4416552" y="0"/>
                </a:cubicBezTo>
                <a:cubicBezTo>
                  <a:pt x="4269154" y="1034483"/>
                  <a:pt x="4337109" y="3217211"/>
                  <a:pt x="4416552" y="4731927"/>
                </a:cubicBezTo>
                <a:cubicBezTo>
                  <a:pt x="3656800" y="4628700"/>
                  <a:pt x="1254243" y="4682863"/>
                  <a:pt x="0" y="4731927"/>
                </a:cubicBezTo>
                <a:cubicBezTo>
                  <a:pt x="140571" y="2662776"/>
                  <a:pt x="-129013" y="1950123"/>
                  <a:pt x="0" y="0"/>
                </a:cubicBezTo>
                <a:close/>
              </a:path>
            </a:pathLst>
          </a:custGeom>
          <a:ln w="19050">
            <a:solidFill>
              <a:schemeClr val="tx1"/>
            </a:solidFill>
            <a:extLst>
              <a:ext uri="{C807C97D-BFC1-408E-A445-0C87EB9F89A2}">
                <ask:lineSketchStyleProps xmlns:ask="http://schemas.microsoft.com/office/drawing/2018/sketchyshapes" sd="3417777253">
                  <ask:type>
                    <ask:lineSketchCurved/>
                  </ask:type>
                </ask:lineSketchStyleProps>
              </a:ext>
            </a:extLst>
          </a:ln>
        </p:spPr>
        <p:txBody>
          <a:bodyPr anchor="ctr">
            <a:normAutofit/>
          </a:bodyPr>
          <a:lstStyle/>
          <a:p>
            <a:pPr algn="ctr"/>
            <a:r>
              <a:rPr lang="el-GR" sz="2400" dirty="0"/>
              <a:t>Δεν υπάρχει σωστός και λάθος τρόπος!</a:t>
            </a:r>
          </a:p>
          <a:p>
            <a:r>
              <a:rPr lang="el-GR" sz="1800" dirty="0"/>
              <a:t>Αυτό είναι πολύ βασικό να το έχουμε στο νου μας! Ιδίως αν δει την εργασία μας κάποιος φίλος/η που σπουδάζει</a:t>
            </a:r>
            <a:r>
              <a:rPr lang="en-GB" sz="1800" dirty="0"/>
              <a:t> </a:t>
            </a:r>
            <a:r>
              <a:rPr lang="el-GR" sz="1800" dirty="0"/>
              <a:t>σε άλλο πανεπιστήμιο (ιδιαίτερα αν είναι σε </a:t>
            </a:r>
            <a:r>
              <a:rPr lang="el-GR" sz="1800"/>
              <a:t>άλλη κατεύθυνση)</a:t>
            </a:r>
            <a:endParaRPr lang="el-GR" sz="1800" dirty="0"/>
          </a:p>
          <a:p>
            <a:r>
              <a:rPr lang="el-GR" sz="1800" dirty="0"/>
              <a:t>Λάθος είναι μόνο αν δεν ακολουθούμε σωστά τα πρότυπα και τους κανόνες </a:t>
            </a:r>
          </a:p>
          <a:p>
            <a:endParaRPr lang="en-US" sz="1800" dirty="0"/>
          </a:p>
        </p:txBody>
      </p:sp>
      <p:sp>
        <p:nvSpPr>
          <p:cNvPr id="4" name="Content Placeholder 2">
            <a:extLst>
              <a:ext uri="{FF2B5EF4-FFF2-40B4-BE49-F238E27FC236}">
                <a16:creationId xmlns:a16="http://schemas.microsoft.com/office/drawing/2014/main" id="{10991E87-34C3-4BB3-91EC-DF8592176E26}"/>
              </a:ext>
            </a:extLst>
          </p:cNvPr>
          <p:cNvSpPr txBox="1">
            <a:spLocks/>
          </p:cNvSpPr>
          <p:nvPr/>
        </p:nvSpPr>
        <p:spPr>
          <a:xfrm>
            <a:off x="6008197" y="1435608"/>
            <a:ext cx="4416552" cy="3977640"/>
          </a:xfrm>
          <a:custGeom>
            <a:avLst/>
            <a:gdLst>
              <a:gd name="connsiteX0" fmla="*/ 0 w 4416552"/>
              <a:gd name="connsiteY0" fmla="*/ 0 h 3977640"/>
              <a:gd name="connsiteX1" fmla="*/ 4416552 w 4416552"/>
              <a:gd name="connsiteY1" fmla="*/ 0 h 3977640"/>
              <a:gd name="connsiteX2" fmla="*/ 4416552 w 4416552"/>
              <a:gd name="connsiteY2" fmla="*/ 3977640 h 3977640"/>
              <a:gd name="connsiteX3" fmla="*/ 0 w 4416552"/>
              <a:gd name="connsiteY3" fmla="*/ 3977640 h 3977640"/>
              <a:gd name="connsiteX4" fmla="*/ 0 w 4416552"/>
              <a:gd name="connsiteY4" fmla="*/ 0 h 3977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6552" h="3977640" fill="none" extrusionOk="0">
                <a:moveTo>
                  <a:pt x="0" y="0"/>
                </a:moveTo>
                <a:cubicBezTo>
                  <a:pt x="495287" y="-97201"/>
                  <a:pt x="2638866" y="-49907"/>
                  <a:pt x="4416552" y="0"/>
                </a:cubicBezTo>
                <a:cubicBezTo>
                  <a:pt x="4371467" y="1592678"/>
                  <a:pt x="4308042" y="3252311"/>
                  <a:pt x="4416552" y="3977640"/>
                </a:cubicBezTo>
                <a:cubicBezTo>
                  <a:pt x="3533528" y="3862058"/>
                  <a:pt x="1487676" y="4145495"/>
                  <a:pt x="0" y="3977640"/>
                </a:cubicBezTo>
                <a:cubicBezTo>
                  <a:pt x="-97165" y="2259418"/>
                  <a:pt x="129156" y="1811494"/>
                  <a:pt x="0" y="0"/>
                </a:cubicBezTo>
                <a:close/>
              </a:path>
              <a:path w="4416552" h="3977640" stroke="0" extrusionOk="0">
                <a:moveTo>
                  <a:pt x="0" y="0"/>
                </a:moveTo>
                <a:cubicBezTo>
                  <a:pt x="724784" y="-35750"/>
                  <a:pt x="2542993" y="-144942"/>
                  <a:pt x="4416552" y="0"/>
                </a:cubicBezTo>
                <a:cubicBezTo>
                  <a:pt x="4453301" y="1645365"/>
                  <a:pt x="4361339" y="3541685"/>
                  <a:pt x="4416552" y="3977640"/>
                </a:cubicBezTo>
                <a:cubicBezTo>
                  <a:pt x="3199518" y="3968440"/>
                  <a:pt x="2079728" y="4130785"/>
                  <a:pt x="0" y="3977640"/>
                </a:cubicBezTo>
                <a:cubicBezTo>
                  <a:pt x="-12237" y="2007336"/>
                  <a:pt x="103015" y="827942"/>
                  <a:pt x="0" y="0"/>
                </a:cubicBezTo>
                <a:close/>
              </a:path>
            </a:pathLst>
          </a:custGeom>
          <a:ln w="19050">
            <a:solidFill>
              <a:schemeClr val="tx1"/>
            </a:solidFill>
            <a:extLst>
              <a:ext uri="{C807C97D-BFC1-408E-A445-0C87EB9F89A2}">
                <ask:lineSketchStyleProps xmlns:ask="http://schemas.microsoft.com/office/drawing/2018/sketchyshapes" sd="2099043214">
                  <a:prstGeom prst="rect">
                    <a:avLst/>
                  </a:prstGeom>
                  <ask:type>
                    <ask:lineSketchCurved/>
                  </ask:type>
                </ask:lineSketchStyleProps>
              </a:ext>
            </a:extLst>
          </a:ln>
        </p:spPr>
        <p:txBody>
          <a:bodyPr vert="horz" lIns="91440" tIns="45720" rIns="91440" bIns="45720" rtlCol="0">
            <a:normAutofit/>
          </a:bodyPr>
          <a:lstStyle>
            <a:lvl1pPr marL="0" indent="0" algn="l" defTabSz="914400" rtl="0" eaLnBrk="1" latinLnBrk="0" hangingPunct="1">
              <a:lnSpc>
                <a:spcPct val="150000"/>
              </a:lnSpc>
              <a:spcBef>
                <a:spcPts val="1000"/>
              </a:spcBef>
              <a:spcAft>
                <a:spcPts val="1200"/>
              </a:spcAft>
              <a:buFontTx/>
              <a:buNone/>
              <a:defRPr lang="en-US" sz="1200" kern="1200" smtClean="0">
                <a:solidFill>
                  <a:schemeClr val="tx1">
                    <a:lumMod val="75000"/>
                    <a:lumOff val="25000"/>
                  </a:schemeClr>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a:lstStyle>
          <a:p>
            <a:pPr algn="ctr"/>
            <a:r>
              <a:rPr lang="el-GR" sz="2800" dirty="0"/>
              <a:t>Δεν επιλέγουμε! </a:t>
            </a:r>
          </a:p>
          <a:p>
            <a:r>
              <a:rPr lang="el-GR" sz="1800" dirty="0"/>
              <a:t>Συνήθως έχει επιλέξει για εμάς το πανεπιστήμιο, ο/η καθηγητής/</a:t>
            </a:r>
            <a:r>
              <a:rPr lang="el-GR" sz="1800" dirty="0" err="1"/>
              <a:t>τρια</a:t>
            </a:r>
            <a:r>
              <a:rPr lang="el-GR" sz="1800" dirty="0"/>
              <a:t>, το επιστημονικό περιοδικό που υποβάλλουμε την εργασία μας!</a:t>
            </a:r>
          </a:p>
          <a:p>
            <a:r>
              <a:rPr lang="el-GR" sz="1800" dirty="0"/>
              <a:t>Εμείς οφείλουμε να ακολουθήσουμε τις οδηγίες που μας δώσανε!</a:t>
            </a:r>
          </a:p>
        </p:txBody>
      </p:sp>
    </p:spTree>
    <p:extLst>
      <p:ext uri="{BB962C8B-B14F-4D97-AF65-F5344CB8AC3E}">
        <p14:creationId xmlns:p14="http://schemas.microsoft.com/office/powerpoint/2010/main" val="4222722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B3A7A-23F5-49C6-92BE-E1E2424EF6CF}"/>
              </a:ext>
            </a:extLst>
          </p:cNvPr>
          <p:cNvSpPr>
            <a:spLocks noGrp="1"/>
          </p:cNvSpPr>
          <p:nvPr>
            <p:ph type="title"/>
          </p:nvPr>
        </p:nvSpPr>
        <p:spPr>
          <a:xfrm>
            <a:off x="521207" y="448056"/>
            <a:ext cx="11067413" cy="640080"/>
          </a:xfrm>
        </p:spPr>
        <p:txBody>
          <a:bodyPr>
            <a:normAutofit/>
          </a:bodyPr>
          <a:lstStyle/>
          <a:p>
            <a:r>
              <a:rPr lang="el-GR" dirty="0"/>
              <a:t>Η</a:t>
            </a:r>
            <a:r>
              <a:rPr lang="en-GB" dirty="0"/>
              <a:t> </a:t>
            </a:r>
            <a:r>
              <a:rPr lang="el-GR" dirty="0"/>
              <a:t>ζωή μας μπορεί να γίνει ευκολότερη με την τεχνολογία. </a:t>
            </a:r>
            <a:endParaRPr lang="en-US" dirty="0"/>
          </a:p>
        </p:txBody>
      </p:sp>
      <p:sp>
        <p:nvSpPr>
          <p:cNvPr id="3" name="Content Placeholder 2">
            <a:extLst>
              <a:ext uri="{FF2B5EF4-FFF2-40B4-BE49-F238E27FC236}">
                <a16:creationId xmlns:a16="http://schemas.microsoft.com/office/drawing/2014/main" id="{79B447F7-5CC9-4CF9-8B2D-B5DD323FD1A7}"/>
              </a:ext>
            </a:extLst>
          </p:cNvPr>
          <p:cNvSpPr>
            <a:spLocks noGrp="1"/>
          </p:cNvSpPr>
          <p:nvPr>
            <p:ph sz="quarter" idx="10"/>
          </p:nvPr>
        </p:nvSpPr>
        <p:spPr>
          <a:xfrm>
            <a:off x="539495" y="1435608"/>
            <a:ext cx="7509351" cy="4974336"/>
          </a:xfrm>
        </p:spPr>
        <p:txBody>
          <a:bodyPr>
            <a:normAutofit fontScale="70000" lnSpcReduction="20000"/>
          </a:bodyPr>
          <a:lstStyle/>
          <a:p>
            <a:r>
              <a:rPr lang="el-GR" sz="2000" dirty="0"/>
              <a:t>Υπάρχουν εξειδικευμένα προγράμματα που με μικρή σχετικά εξοικείωση βοηθούν τις βιβλιογραφικές μας ευθύνες. Ενδεικτικά αναφέρεται το </a:t>
            </a:r>
            <a:r>
              <a:rPr lang="en-GB" sz="2000" dirty="0"/>
              <a:t>Mendeley </a:t>
            </a:r>
            <a:r>
              <a:rPr lang="el-GR" sz="2000" dirty="0"/>
              <a:t>και το </a:t>
            </a:r>
            <a:r>
              <a:rPr lang="en-GB" sz="2000" dirty="0"/>
              <a:t>Zotero, </a:t>
            </a:r>
            <a:r>
              <a:rPr lang="el-GR" sz="2000" dirty="0"/>
              <a:t>το οποίο και προτείνεται καθώς είναι </a:t>
            </a:r>
            <a:r>
              <a:rPr lang="en-GB" sz="2000" dirty="0"/>
              <a:t>open source </a:t>
            </a:r>
            <a:r>
              <a:rPr lang="el-GR" sz="2000" dirty="0"/>
              <a:t>και χωρίς συνδρομή. </a:t>
            </a:r>
          </a:p>
          <a:p>
            <a:r>
              <a:rPr lang="el-GR" sz="2000" dirty="0"/>
              <a:t>Τα προγράμματα αυτά τηρούν αρχείο των πηγών που εισάγουμε, και βοηθούν για την ορθή παραπομπή και βιβλιογραφική τους παράθεση. ΩΣΤΟΣΟ ΕΊΝΑΙ ΕΠΙΒΕΒΛΗΜΕΝΟ ΝΑ ΓΝΩΡΙΖΟΥΜΕ ΝΑ ΠΑΡΑΠΕΜΠΟΥΜΕ ΟΡΘΑ ΜΕ ΤΟΝ ΠΑΡΑΔΟΣΙΑΚΟ ΤΡΟΠΟ ΟΥΤΩΣ ΏΣΤΕ  ΝΑ ΜΠΟΡΟΥΜΕ ΝΑ ΕΛΕΓΞΟΥΜΕ ΤΗΝ ΕΓΚΥΡΟΤΗΤΑ ΤΗΣ ΠΑΡΑΠΟΜΠΗΣ</a:t>
            </a:r>
          </a:p>
          <a:p>
            <a:r>
              <a:rPr lang="en-GB" sz="2000" dirty="0"/>
              <a:t>Zotero: </a:t>
            </a:r>
            <a:r>
              <a:rPr lang="en-GB" sz="2000" dirty="0">
                <a:hlinkClick r:id="rId2"/>
              </a:rPr>
              <a:t>https://www.zotero.org/</a:t>
            </a:r>
            <a:r>
              <a:rPr lang="en-GB" sz="2000" dirty="0"/>
              <a:t>, </a:t>
            </a:r>
          </a:p>
          <a:p>
            <a:r>
              <a:rPr lang="en-US" sz="2000" dirty="0"/>
              <a:t>Mendeley: </a:t>
            </a:r>
            <a:r>
              <a:rPr lang="en-US" sz="2000" dirty="0">
                <a:hlinkClick r:id="rId3"/>
              </a:rPr>
              <a:t>https://www.mendeley.com</a:t>
            </a:r>
            <a:r>
              <a:rPr lang="en-US" sz="2000" dirty="0"/>
              <a:t>,</a:t>
            </a:r>
          </a:p>
          <a:p>
            <a:r>
              <a:rPr lang="en-US" sz="2000" dirty="0"/>
              <a:t>Tutorials: </a:t>
            </a:r>
            <a:r>
              <a:rPr lang="el-GR" sz="2000" dirty="0"/>
              <a:t>Γενικό για Παραπομπές και </a:t>
            </a:r>
            <a:r>
              <a:rPr lang="en-GB" sz="2000" dirty="0"/>
              <a:t>Zotero </a:t>
            </a:r>
            <a:r>
              <a:rPr lang="en-US" sz="2000" dirty="0">
                <a:hlinkClick r:id="rId4"/>
              </a:rPr>
              <a:t>https://www.youtube.com/watch?v=YNBObAIAI7I</a:t>
            </a:r>
            <a:r>
              <a:rPr lang="en-US" sz="2000" dirty="0"/>
              <a:t>, </a:t>
            </a:r>
            <a:r>
              <a:rPr lang="en-US" sz="2000" dirty="0">
                <a:hlinkClick r:id="rId5"/>
              </a:rPr>
              <a:t>https://www.youtube.com/watch?v=JG7Uq_JFDzE</a:t>
            </a:r>
            <a:r>
              <a:rPr lang="en-US" sz="2000" dirty="0"/>
              <a:t> (</a:t>
            </a:r>
            <a:r>
              <a:rPr lang="el-GR" sz="2000" dirty="0"/>
              <a:t>Αγγλικά).</a:t>
            </a:r>
            <a:r>
              <a:rPr lang="en-US" sz="2000" dirty="0"/>
              <a:t>, </a:t>
            </a:r>
          </a:p>
          <a:p>
            <a:endParaRPr lang="en-US" sz="2000" dirty="0"/>
          </a:p>
        </p:txBody>
      </p:sp>
      <p:pic>
        <p:nvPicPr>
          <p:cNvPr id="4" name="Picture 3">
            <a:extLst>
              <a:ext uri="{FF2B5EF4-FFF2-40B4-BE49-F238E27FC236}">
                <a16:creationId xmlns:a16="http://schemas.microsoft.com/office/drawing/2014/main" id="{3F3FA950-436C-43B9-849A-54CE7BED9512}"/>
              </a:ext>
            </a:extLst>
          </p:cNvPr>
          <p:cNvPicPr>
            <a:picLocks noChangeAspect="1"/>
          </p:cNvPicPr>
          <p:nvPr/>
        </p:nvPicPr>
        <p:blipFill>
          <a:blip r:embed="rId6"/>
          <a:stretch>
            <a:fillRect/>
          </a:stretch>
        </p:blipFill>
        <p:spPr>
          <a:xfrm>
            <a:off x="8405326" y="3879793"/>
            <a:ext cx="2072952" cy="2072952"/>
          </a:xfrm>
          <a:prstGeom prst="rect">
            <a:avLst/>
          </a:prstGeom>
        </p:spPr>
      </p:pic>
      <p:pic>
        <p:nvPicPr>
          <p:cNvPr id="1026" name="Picture 2" descr="Mendeley - Wikipedia">
            <a:extLst>
              <a:ext uri="{FF2B5EF4-FFF2-40B4-BE49-F238E27FC236}">
                <a16:creationId xmlns:a16="http://schemas.microsoft.com/office/drawing/2014/main" id="{E20071EB-E547-49C4-A8E5-37F45DF061E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60739" y="1435608"/>
            <a:ext cx="1762125" cy="1762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4890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a:extLst>
              <a:ext uri="{FF2B5EF4-FFF2-40B4-BE49-F238E27FC236}">
                <a16:creationId xmlns:a16="http://schemas.microsoft.com/office/drawing/2014/main" id="{15D892D6-FE49-4517-A898-54BB8DC329C9}"/>
              </a:ext>
            </a:extLst>
          </p:cNvPr>
          <p:cNvSpPr>
            <a:spLocks noGrp="1"/>
          </p:cNvSpPr>
          <p:nvPr>
            <p:ph sz="half" idx="2"/>
          </p:nvPr>
        </p:nvSpPr>
        <p:spPr>
          <a:xfrm>
            <a:off x="1787001" y="2734321"/>
            <a:ext cx="4308999" cy="1750750"/>
          </a:xfrm>
        </p:spPr>
        <p:txBody>
          <a:bodyPr/>
          <a:lstStyle/>
          <a:p>
            <a:pPr marL="0" indent="0">
              <a:buNone/>
            </a:pPr>
            <a:r>
              <a:rPr lang="el-GR" dirty="0"/>
              <a:t>Το θέμα είναι τώρα τι λες …</a:t>
            </a:r>
          </a:p>
          <a:p>
            <a:pPr marL="1371600" lvl="3" indent="0">
              <a:buNone/>
            </a:pPr>
            <a:r>
              <a:rPr lang="el-GR" i="1" dirty="0"/>
              <a:t>Μανώλης Αναγνωστάκης	</a:t>
            </a:r>
          </a:p>
        </p:txBody>
      </p:sp>
      <p:sp>
        <p:nvSpPr>
          <p:cNvPr id="7" name="Θέση κειμένου 6">
            <a:extLst>
              <a:ext uri="{FF2B5EF4-FFF2-40B4-BE49-F238E27FC236}">
                <a16:creationId xmlns:a16="http://schemas.microsoft.com/office/drawing/2014/main" id="{B45FD542-E9BB-4D80-B990-181AAEB89840}"/>
              </a:ext>
            </a:extLst>
          </p:cNvPr>
          <p:cNvSpPr>
            <a:spLocks noGrp="1"/>
          </p:cNvSpPr>
          <p:nvPr>
            <p:ph type="body" sz="quarter" idx="3"/>
          </p:nvPr>
        </p:nvSpPr>
        <p:spPr>
          <a:xfrm>
            <a:off x="2227634" y="671209"/>
            <a:ext cx="8983094" cy="1149277"/>
          </a:xfrm>
        </p:spPr>
        <p:txBody>
          <a:bodyPr/>
          <a:lstStyle/>
          <a:p>
            <a:pPr algn="ctr"/>
            <a:r>
              <a:rPr lang="el-GR" sz="3200" dirty="0"/>
              <a:t>Το </a:t>
            </a:r>
            <a:r>
              <a:rPr lang="el-GR" sz="3200" dirty="0" err="1"/>
              <a:t>εναυσμα</a:t>
            </a:r>
            <a:r>
              <a:rPr lang="el-GR" sz="3200" dirty="0"/>
              <a:t>- </a:t>
            </a:r>
            <a:r>
              <a:rPr lang="el-GR" sz="3200" dirty="0" err="1"/>
              <a:t>πωσ</a:t>
            </a:r>
            <a:r>
              <a:rPr lang="el-GR" sz="3200" dirty="0"/>
              <a:t> </a:t>
            </a:r>
            <a:r>
              <a:rPr lang="el-GR" sz="3200" dirty="0" err="1"/>
              <a:t>επιλεγουμε</a:t>
            </a:r>
            <a:r>
              <a:rPr lang="el-GR" sz="3200" dirty="0"/>
              <a:t> </a:t>
            </a:r>
            <a:r>
              <a:rPr lang="el-GR" sz="3200" dirty="0" err="1"/>
              <a:t>θεμα</a:t>
            </a:r>
            <a:r>
              <a:rPr lang="el-GR" sz="3200" dirty="0"/>
              <a:t>;</a:t>
            </a:r>
          </a:p>
        </p:txBody>
      </p:sp>
      <p:sp>
        <p:nvSpPr>
          <p:cNvPr id="8" name="Θέση περιεχομένου 7">
            <a:extLst>
              <a:ext uri="{FF2B5EF4-FFF2-40B4-BE49-F238E27FC236}">
                <a16:creationId xmlns:a16="http://schemas.microsoft.com/office/drawing/2014/main" id="{D2AE804C-E0DD-4F41-A3CA-1DB49DDFF281}"/>
              </a:ext>
            </a:extLst>
          </p:cNvPr>
          <p:cNvSpPr>
            <a:spLocks noGrp="1"/>
          </p:cNvSpPr>
          <p:nvPr>
            <p:ph sz="quarter" idx="4"/>
          </p:nvPr>
        </p:nvSpPr>
        <p:spPr>
          <a:xfrm>
            <a:off x="7446571" y="2734321"/>
            <a:ext cx="3764157" cy="1582075"/>
          </a:xfrm>
        </p:spPr>
        <p:txBody>
          <a:bodyPr/>
          <a:lstStyle/>
          <a:p>
            <a:pPr marL="0" indent="0">
              <a:buNone/>
            </a:pPr>
            <a:r>
              <a:rPr lang="el-GR" dirty="0"/>
              <a:t>Το θέμα είναι τώρα τι γράφεις</a:t>
            </a:r>
          </a:p>
          <a:p>
            <a:pPr marL="1828800" lvl="4" indent="0">
              <a:buNone/>
            </a:pPr>
            <a:r>
              <a:rPr lang="el-GR" i="1" dirty="0"/>
              <a:t>Συγγραφέας σε απόγνωση</a:t>
            </a:r>
          </a:p>
        </p:txBody>
      </p:sp>
    </p:spTree>
    <p:extLst>
      <p:ext uri="{BB962C8B-B14F-4D97-AF65-F5344CB8AC3E}">
        <p14:creationId xmlns:p14="http://schemas.microsoft.com/office/powerpoint/2010/main" val="2697606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128575-894B-4445-8D17-DF7BF7C782A8}"/>
              </a:ext>
            </a:extLst>
          </p:cNvPr>
          <p:cNvSpPr>
            <a:spLocks noGrp="1"/>
          </p:cNvSpPr>
          <p:nvPr>
            <p:ph type="title"/>
          </p:nvPr>
        </p:nvSpPr>
        <p:spPr/>
        <p:txBody>
          <a:bodyPr/>
          <a:lstStyle/>
          <a:p>
            <a:r>
              <a:rPr lang="el-GR" dirty="0" err="1"/>
              <a:t>Φασεισ</a:t>
            </a:r>
            <a:r>
              <a:rPr lang="el-GR" dirty="0"/>
              <a:t> </a:t>
            </a:r>
            <a:r>
              <a:rPr lang="el-GR" dirty="0" err="1"/>
              <a:t>μιασ</a:t>
            </a:r>
            <a:r>
              <a:rPr lang="el-GR" dirty="0"/>
              <a:t> </a:t>
            </a:r>
            <a:r>
              <a:rPr lang="el-GR" dirty="0" err="1"/>
              <a:t>εργασιασ</a:t>
            </a:r>
            <a:endParaRPr lang="el-GR" dirty="0"/>
          </a:p>
        </p:txBody>
      </p:sp>
      <p:sp>
        <p:nvSpPr>
          <p:cNvPr id="3" name="Θέση κειμένου 2">
            <a:extLst>
              <a:ext uri="{FF2B5EF4-FFF2-40B4-BE49-F238E27FC236}">
                <a16:creationId xmlns:a16="http://schemas.microsoft.com/office/drawing/2014/main" id="{9E055E7A-19B2-45B3-960B-D6FF59B0CD20}"/>
              </a:ext>
            </a:extLst>
          </p:cNvPr>
          <p:cNvSpPr>
            <a:spLocks noGrp="1"/>
          </p:cNvSpPr>
          <p:nvPr>
            <p:ph type="body" idx="1"/>
          </p:nvPr>
        </p:nvSpPr>
        <p:spPr/>
        <p:txBody>
          <a:bodyPr/>
          <a:lstStyle/>
          <a:p>
            <a:r>
              <a:rPr lang="el-GR" dirty="0" err="1"/>
              <a:t>Κινητρο</a:t>
            </a:r>
            <a:r>
              <a:rPr lang="el-GR" dirty="0"/>
              <a:t> για </a:t>
            </a:r>
            <a:r>
              <a:rPr lang="el-GR" dirty="0" err="1"/>
              <a:t>επιλογη</a:t>
            </a:r>
            <a:r>
              <a:rPr lang="el-GR" dirty="0"/>
              <a:t> </a:t>
            </a:r>
            <a:r>
              <a:rPr lang="el-GR" dirty="0" err="1"/>
              <a:t>θεματοσ</a:t>
            </a:r>
            <a:endParaRPr lang="el-GR" dirty="0"/>
          </a:p>
        </p:txBody>
      </p:sp>
      <p:sp>
        <p:nvSpPr>
          <p:cNvPr id="4" name="Θέση περιεχομένου 3">
            <a:extLst>
              <a:ext uri="{FF2B5EF4-FFF2-40B4-BE49-F238E27FC236}">
                <a16:creationId xmlns:a16="http://schemas.microsoft.com/office/drawing/2014/main" id="{8FFEEF14-E073-4583-B8AA-D6CDAD8259FC}"/>
              </a:ext>
            </a:extLst>
          </p:cNvPr>
          <p:cNvSpPr>
            <a:spLocks noGrp="1"/>
          </p:cNvSpPr>
          <p:nvPr>
            <p:ph sz="half" idx="2"/>
          </p:nvPr>
        </p:nvSpPr>
        <p:spPr/>
        <p:txBody>
          <a:bodyPr/>
          <a:lstStyle/>
          <a:p>
            <a:pPr algn="ctr"/>
            <a:r>
              <a:rPr lang="el-GR" i="1" dirty="0"/>
              <a:t>Ενδιαφέρον</a:t>
            </a:r>
          </a:p>
          <a:p>
            <a:pPr algn="ctr"/>
            <a:r>
              <a:rPr lang="el-GR" i="1" dirty="0"/>
              <a:t>Βιώματα</a:t>
            </a:r>
          </a:p>
          <a:p>
            <a:pPr algn="ctr"/>
            <a:r>
              <a:rPr lang="el-GR" i="1" dirty="0"/>
              <a:t> Γνώσεις</a:t>
            </a:r>
            <a:endParaRPr lang="el-GR" dirty="0"/>
          </a:p>
        </p:txBody>
      </p:sp>
      <p:sp>
        <p:nvSpPr>
          <p:cNvPr id="5" name="Θέση κειμένου 4">
            <a:extLst>
              <a:ext uri="{FF2B5EF4-FFF2-40B4-BE49-F238E27FC236}">
                <a16:creationId xmlns:a16="http://schemas.microsoft.com/office/drawing/2014/main" id="{0486BD7C-6476-4198-9091-831278E4476C}"/>
              </a:ext>
            </a:extLst>
          </p:cNvPr>
          <p:cNvSpPr>
            <a:spLocks noGrp="1"/>
          </p:cNvSpPr>
          <p:nvPr>
            <p:ph type="body" sz="quarter" idx="3"/>
          </p:nvPr>
        </p:nvSpPr>
        <p:spPr/>
        <p:txBody>
          <a:bodyPr/>
          <a:lstStyle/>
          <a:p>
            <a:r>
              <a:rPr lang="el-GR" dirty="0" err="1"/>
              <a:t>Σταδια</a:t>
            </a:r>
            <a:r>
              <a:rPr lang="el-GR" dirty="0"/>
              <a:t> </a:t>
            </a:r>
            <a:r>
              <a:rPr lang="el-GR" dirty="0" err="1"/>
              <a:t>εκπονησησ</a:t>
            </a:r>
            <a:r>
              <a:rPr lang="el-GR" dirty="0"/>
              <a:t> </a:t>
            </a:r>
            <a:r>
              <a:rPr lang="el-GR" dirty="0" err="1"/>
              <a:t>μιασ</a:t>
            </a:r>
            <a:r>
              <a:rPr lang="el-GR" dirty="0"/>
              <a:t> </a:t>
            </a:r>
            <a:r>
              <a:rPr lang="el-GR" dirty="0" err="1"/>
              <a:t>εργασιασ</a:t>
            </a:r>
            <a:endParaRPr lang="el-GR" dirty="0"/>
          </a:p>
        </p:txBody>
      </p:sp>
      <p:sp>
        <p:nvSpPr>
          <p:cNvPr id="6" name="Θέση περιεχομένου 5">
            <a:extLst>
              <a:ext uri="{FF2B5EF4-FFF2-40B4-BE49-F238E27FC236}">
                <a16:creationId xmlns:a16="http://schemas.microsoft.com/office/drawing/2014/main" id="{9F896AB3-80EA-4004-96F5-D342737A8165}"/>
              </a:ext>
            </a:extLst>
          </p:cNvPr>
          <p:cNvSpPr>
            <a:spLocks noGrp="1"/>
          </p:cNvSpPr>
          <p:nvPr>
            <p:ph sz="quarter" idx="4"/>
          </p:nvPr>
        </p:nvSpPr>
        <p:spPr/>
        <p:txBody>
          <a:bodyPr/>
          <a:lstStyle/>
          <a:p>
            <a:r>
              <a:rPr lang="el-GR" dirty="0" err="1"/>
              <a:t>Έπιλογή</a:t>
            </a:r>
            <a:r>
              <a:rPr lang="el-GR" dirty="0"/>
              <a:t> Θεματικού πεδίου</a:t>
            </a:r>
          </a:p>
          <a:p>
            <a:r>
              <a:rPr lang="el-GR" dirty="0"/>
              <a:t>Βιβλιογραφική επισκόπηση</a:t>
            </a:r>
          </a:p>
          <a:p>
            <a:r>
              <a:rPr lang="el-GR" dirty="0"/>
              <a:t>Εντοπισμός πηγών και τεκμηρίων</a:t>
            </a:r>
          </a:p>
          <a:p>
            <a:r>
              <a:rPr lang="el-GR" dirty="0"/>
              <a:t>Υπόθεση Εργασίας</a:t>
            </a:r>
          </a:p>
          <a:p>
            <a:r>
              <a:rPr lang="el-GR" dirty="0"/>
              <a:t>Συγγραφή</a:t>
            </a:r>
          </a:p>
          <a:p>
            <a:r>
              <a:rPr lang="el-GR" dirty="0"/>
              <a:t>Αξιολόγηση- Ανατροφοδότηση</a:t>
            </a:r>
          </a:p>
        </p:txBody>
      </p:sp>
    </p:spTree>
    <p:extLst>
      <p:ext uri="{BB962C8B-B14F-4D97-AF65-F5344CB8AC3E}">
        <p14:creationId xmlns:p14="http://schemas.microsoft.com/office/powerpoint/2010/main" val="648119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6B897B83-BAE8-42CE-9AAF-EEC9484F9F4F}"/>
              </a:ext>
            </a:extLst>
          </p:cNvPr>
          <p:cNvSpPr>
            <a:spLocks noGrp="1"/>
          </p:cNvSpPr>
          <p:nvPr>
            <p:ph type="title"/>
          </p:nvPr>
        </p:nvSpPr>
        <p:spPr/>
        <p:txBody>
          <a:bodyPr/>
          <a:lstStyle/>
          <a:p>
            <a:r>
              <a:rPr lang="el-GR" dirty="0"/>
              <a:t>Υπόθεση </a:t>
            </a:r>
            <a:r>
              <a:rPr lang="el-GR" dirty="0" err="1"/>
              <a:t>εργασιασ</a:t>
            </a:r>
            <a:r>
              <a:rPr lang="el-GR" dirty="0"/>
              <a:t>- μια </a:t>
            </a:r>
            <a:r>
              <a:rPr lang="el-GR" dirty="0" err="1"/>
              <a:t>σοβαρη</a:t>
            </a:r>
            <a:r>
              <a:rPr lang="el-GR" dirty="0"/>
              <a:t> </a:t>
            </a:r>
            <a:r>
              <a:rPr lang="el-GR" dirty="0" err="1"/>
              <a:t>υποθεση</a:t>
            </a:r>
            <a:endParaRPr lang="el-GR" dirty="0"/>
          </a:p>
        </p:txBody>
      </p:sp>
      <p:sp>
        <p:nvSpPr>
          <p:cNvPr id="8" name="Θέση περιεχομένου 7">
            <a:extLst>
              <a:ext uri="{FF2B5EF4-FFF2-40B4-BE49-F238E27FC236}">
                <a16:creationId xmlns:a16="http://schemas.microsoft.com/office/drawing/2014/main" id="{DB1724AF-783F-451D-B5A7-27131693879D}"/>
              </a:ext>
            </a:extLst>
          </p:cNvPr>
          <p:cNvSpPr>
            <a:spLocks noGrp="1"/>
          </p:cNvSpPr>
          <p:nvPr>
            <p:ph idx="1"/>
          </p:nvPr>
        </p:nvSpPr>
        <p:spPr>
          <a:xfrm>
            <a:off x="1251678" y="2003899"/>
            <a:ext cx="10178322" cy="3875694"/>
          </a:xfrm>
        </p:spPr>
        <p:txBody>
          <a:bodyPr>
            <a:normAutofit fontScale="85000" lnSpcReduction="20000"/>
          </a:bodyPr>
          <a:lstStyle/>
          <a:p>
            <a:pPr marL="0" indent="0">
              <a:buNone/>
            </a:pPr>
            <a:r>
              <a:rPr lang="el-GR" dirty="0"/>
              <a:t>Η Υπόθεση είναι  </a:t>
            </a:r>
            <a:r>
              <a:rPr lang="el-GR" b="1" dirty="0"/>
              <a:t>«μια αμφίβολη αλλά αληθοφανής εικασία, με την οποία η φαντασία προλαμβάνει τη γνώση». </a:t>
            </a:r>
            <a:r>
              <a:rPr lang="el-GR" dirty="0"/>
              <a:t>Δεν πρόκειται φυσικά για μια </a:t>
            </a:r>
            <a:r>
              <a:rPr lang="el-GR" b="1" dirty="0"/>
              <a:t>φαντασία χωρίς δεσμεύσεις</a:t>
            </a:r>
            <a:r>
              <a:rPr lang="el-GR" dirty="0"/>
              <a:t>, αφού αυτή αναμένεται να εδράζεται σε γνώσεις για τον κόσμο που αποκτήσαμε ζώντας ή μελετώντας την ειδική με τον κλάδο βιβλιογραφία, ή ακόμη έχοντας προγενέστερα κάνει άμεση και συστηματική παρατήρηση, δηλαδή έρευνα.</a:t>
            </a:r>
          </a:p>
          <a:p>
            <a:pPr marL="0" indent="0">
              <a:buNone/>
            </a:pPr>
            <a:r>
              <a:rPr lang="el-GR" dirty="0"/>
              <a:t>Στην επιστημονική έρευνα οι υποθέσεις μπορεί να έχουν δύο (τουλάχιστον) διαφορετικές πηγές. Η πρώτη είναι η προσωπική εμπειρία, που προϋποθέτει, βέβαια, ταυτόχρονα και ανήσυχο, ερευνητικό πνεύμα. Η δεύτερη είναι η βιβλιογραφία. Στη βιβλιογραφία μπορεί να βρει κανείς, για την επιστήμη που τον ενδιαφέρει, αφενός αποτελέσματα ερευνών που καταλήγουν σε νέες υποθέσεις ή επιτρέπουν τη συναγωγή υποθέσεων, και αφετέρου θεωρίες που περιέχουν υποθέσεις ή επιτρέπουν τη συναγωγή υποθέσεων.</a:t>
            </a:r>
          </a:p>
          <a:p>
            <a:pPr marL="0" indent="0">
              <a:buNone/>
            </a:pPr>
            <a:r>
              <a:rPr lang="el-GR" dirty="0"/>
              <a:t>Ως προς τον τρόπο διατύπωσης των υποθέσεων, αυτές διακρίνονται σε δύο είδη. Μια υπόθεση μπορεί να έχει τη μορφή </a:t>
            </a:r>
            <a:r>
              <a:rPr lang="el-GR" b="1" dirty="0"/>
              <a:t>ερωτηματικής</a:t>
            </a:r>
            <a:r>
              <a:rPr lang="el-GR" dirty="0"/>
              <a:t> ή </a:t>
            </a:r>
            <a:r>
              <a:rPr lang="el-GR" b="1" dirty="0"/>
              <a:t>καταφατικής</a:t>
            </a:r>
            <a:r>
              <a:rPr lang="el-GR" dirty="0"/>
              <a:t> πρότασης. Η επιλογή του ενός ή του άλλου είναι συνάρτηση του βαθμού γενίκευσης και του τύπου έρευνας. Συνήθως η υπόθεση έχει μορφή ερωτηματικής πρότασης, όταν είναι ακόμη γενικόλογη και όταν αφορά ένα επιμέρους πρόβλημα για το οποίο οι γνώσεις μας είναι ακόμη ελλιπείς ή αποσπασματικές. Διαφορετικά, η υπόθεση είναι μια καταφατική πρόταση που δηλώνει ότι κάτι συμβαίνει.</a:t>
            </a:r>
          </a:p>
          <a:p>
            <a:endParaRPr lang="el-GR" dirty="0"/>
          </a:p>
        </p:txBody>
      </p:sp>
    </p:spTree>
    <p:extLst>
      <p:ext uri="{BB962C8B-B14F-4D97-AF65-F5344CB8AC3E}">
        <p14:creationId xmlns:p14="http://schemas.microsoft.com/office/powerpoint/2010/main" val="3596246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E3622E-C65A-4C48-BF96-7E50D3E293C2}"/>
              </a:ext>
            </a:extLst>
          </p:cNvPr>
          <p:cNvSpPr>
            <a:spLocks noGrp="1"/>
          </p:cNvSpPr>
          <p:nvPr>
            <p:ph type="title"/>
          </p:nvPr>
        </p:nvSpPr>
        <p:spPr/>
        <p:txBody>
          <a:bodyPr/>
          <a:lstStyle/>
          <a:p>
            <a:r>
              <a:rPr lang="el-GR" dirty="0" err="1"/>
              <a:t>Πηγεσ</a:t>
            </a:r>
            <a:r>
              <a:rPr lang="el-GR" dirty="0"/>
              <a:t> και </a:t>
            </a:r>
            <a:r>
              <a:rPr lang="el-GR" dirty="0" err="1"/>
              <a:t>τεκμηρια</a:t>
            </a:r>
            <a:r>
              <a:rPr lang="el-GR" dirty="0"/>
              <a:t>. </a:t>
            </a:r>
            <a:br>
              <a:rPr lang="el-GR" dirty="0"/>
            </a:br>
            <a:r>
              <a:rPr lang="el-GR" dirty="0"/>
              <a:t>Α. </a:t>
            </a:r>
            <a:r>
              <a:rPr lang="el-GR" dirty="0" err="1"/>
              <a:t>πρωτογενεισ</a:t>
            </a:r>
            <a:endParaRPr lang="el-GR" dirty="0"/>
          </a:p>
        </p:txBody>
      </p:sp>
      <p:sp>
        <p:nvSpPr>
          <p:cNvPr id="3" name="Θέση περιεχομένου 2">
            <a:extLst>
              <a:ext uri="{FF2B5EF4-FFF2-40B4-BE49-F238E27FC236}">
                <a16:creationId xmlns:a16="http://schemas.microsoft.com/office/drawing/2014/main" id="{C1C574F9-C03B-4054-83F4-4E61AE58FDE5}"/>
              </a:ext>
            </a:extLst>
          </p:cNvPr>
          <p:cNvSpPr>
            <a:spLocks noGrp="1"/>
          </p:cNvSpPr>
          <p:nvPr>
            <p:ph idx="1"/>
          </p:nvPr>
        </p:nvSpPr>
        <p:spPr>
          <a:xfrm>
            <a:off x="1251678" y="2286001"/>
            <a:ext cx="10178322" cy="4114799"/>
          </a:xfrm>
        </p:spPr>
        <p:txBody>
          <a:bodyPr>
            <a:normAutofit fontScale="85000" lnSpcReduction="20000"/>
          </a:bodyPr>
          <a:lstStyle/>
          <a:p>
            <a:pPr marL="0" indent="0">
              <a:buNone/>
            </a:pPr>
            <a:r>
              <a:rPr lang="el-GR" dirty="0"/>
              <a:t>Τι είναι μια πηγή/ τεκμήριο? Τι μπορεί να αξιοποιηθεί ως τέτοιο?</a:t>
            </a:r>
          </a:p>
          <a:p>
            <a:pPr marL="0" indent="0">
              <a:buNone/>
            </a:pPr>
            <a:endParaRPr lang="el-GR" dirty="0"/>
          </a:p>
          <a:p>
            <a:r>
              <a:rPr lang="el-GR" dirty="0"/>
              <a:t>Εφημερίδες</a:t>
            </a:r>
          </a:p>
          <a:p>
            <a:r>
              <a:rPr lang="el-GR" dirty="0" err="1"/>
              <a:t>Επιστολες</a:t>
            </a:r>
            <a:endParaRPr lang="el-GR" dirty="0"/>
          </a:p>
          <a:p>
            <a:r>
              <a:rPr lang="el-GR" dirty="0"/>
              <a:t>Ταινίες</a:t>
            </a:r>
          </a:p>
          <a:p>
            <a:r>
              <a:rPr lang="el-GR" dirty="0"/>
              <a:t>Πίνακες</a:t>
            </a:r>
          </a:p>
          <a:p>
            <a:r>
              <a:rPr lang="el-GR" dirty="0"/>
              <a:t>Νόμοι/ Διατάγματα</a:t>
            </a:r>
          </a:p>
          <a:p>
            <a:r>
              <a:rPr lang="el-GR" dirty="0"/>
              <a:t>Πρακτικά Βουλής</a:t>
            </a:r>
            <a:endParaRPr lang="en-GB" dirty="0"/>
          </a:p>
          <a:p>
            <a:r>
              <a:rPr lang="el-GR" dirty="0"/>
              <a:t>Συνεντεύξεις</a:t>
            </a:r>
          </a:p>
          <a:p>
            <a:r>
              <a:rPr lang="el-GR" dirty="0"/>
              <a:t>Έρευνα πεδίου</a:t>
            </a:r>
          </a:p>
          <a:p>
            <a:endParaRPr lang="el-GR" dirty="0"/>
          </a:p>
          <a:p>
            <a:pPr marL="0" indent="0">
              <a:buNone/>
            </a:pPr>
            <a:r>
              <a:rPr lang="el-GR" dirty="0"/>
              <a:t>	Και ότι ακόμα….</a:t>
            </a:r>
          </a:p>
        </p:txBody>
      </p:sp>
    </p:spTree>
    <p:extLst>
      <p:ext uri="{BB962C8B-B14F-4D97-AF65-F5344CB8AC3E}">
        <p14:creationId xmlns:p14="http://schemas.microsoft.com/office/powerpoint/2010/main" val="2664273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58EF7-8D0C-4CA8-97F1-8277A8DEC5DC}"/>
              </a:ext>
            </a:extLst>
          </p:cNvPr>
          <p:cNvSpPr>
            <a:spLocks noGrp="1"/>
          </p:cNvSpPr>
          <p:nvPr>
            <p:ph type="title"/>
          </p:nvPr>
        </p:nvSpPr>
        <p:spPr/>
        <p:txBody>
          <a:bodyPr>
            <a:normAutofit fontScale="90000"/>
          </a:bodyPr>
          <a:lstStyle/>
          <a:p>
            <a:br>
              <a:rPr lang="el-GR" dirty="0"/>
            </a:br>
            <a:r>
              <a:rPr lang="el-GR" dirty="0"/>
              <a:t>Εντοπίζοντας εφημερίδες και περιοδικά</a:t>
            </a:r>
            <a:endParaRPr lang="en-US" dirty="0"/>
          </a:p>
        </p:txBody>
      </p:sp>
      <p:sp>
        <p:nvSpPr>
          <p:cNvPr id="3" name="Content Placeholder 2">
            <a:extLst>
              <a:ext uri="{FF2B5EF4-FFF2-40B4-BE49-F238E27FC236}">
                <a16:creationId xmlns:a16="http://schemas.microsoft.com/office/drawing/2014/main" id="{CDDDD090-A115-47B8-AEC4-6AD4152AD2EE}"/>
              </a:ext>
            </a:extLst>
          </p:cNvPr>
          <p:cNvSpPr>
            <a:spLocks noGrp="1"/>
          </p:cNvSpPr>
          <p:nvPr>
            <p:ph sz="quarter" idx="10"/>
          </p:nvPr>
        </p:nvSpPr>
        <p:spPr>
          <a:xfrm>
            <a:off x="645700" y="1526773"/>
            <a:ext cx="4896684" cy="3297154"/>
          </a:xfrm>
          <a:custGeom>
            <a:avLst/>
            <a:gdLst>
              <a:gd name="connsiteX0" fmla="*/ 0 w 4896684"/>
              <a:gd name="connsiteY0" fmla="*/ 0 h 3297154"/>
              <a:gd name="connsiteX1" fmla="*/ 4896684 w 4896684"/>
              <a:gd name="connsiteY1" fmla="*/ 0 h 3297154"/>
              <a:gd name="connsiteX2" fmla="*/ 4896684 w 4896684"/>
              <a:gd name="connsiteY2" fmla="*/ 3297154 h 3297154"/>
              <a:gd name="connsiteX3" fmla="*/ 0 w 4896684"/>
              <a:gd name="connsiteY3" fmla="*/ 3297154 h 3297154"/>
              <a:gd name="connsiteX4" fmla="*/ 0 w 4896684"/>
              <a:gd name="connsiteY4" fmla="*/ 0 h 3297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96684" h="3297154" extrusionOk="0">
                <a:moveTo>
                  <a:pt x="0" y="0"/>
                </a:moveTo>
                <a:cubicBezTo>
                  <a:pt x="2328976" y="-101487"/>
                  <a:pt x="4320053" y="-162162"/>
                  <a:pt x="4896684" y="0"/>
                </a:cubicBezTo>
                <a:cubicBezTo>
                  <a:pt x="4957397" y="866934"/>
                  <a:pt x="4835612" y="2574968"/>
                  <a:pt x="4896684" y="3297154"/>
                </a:cubicBezTo>
                <a:cubicBezTo>
                  <a:pt x="3776744" y="3347219"/>
                  <a:pt x="2046421" y="3138705"/>
                  <a:pt x="0" y="3297154"/>
                </a:cubicBezTo>
                <a:cubicBezTo>
                  <a:pt x="-24452" y="2487506"/>
                  <a:pt x="-67663" y="498875"/>
                  <a:pt x="0" y="0"/>
                </a:cubicBezTo>
                <a:close/>
              </a:path>
            </a:pathLst>
          </a:custGeom>
          <a:noFill/>
          <a:ln w="19050">
            <a:solidFill>
              <a:schemeClr val="tx1">
                <a:lumMod val="85000"/>
                <a:lumOff val="15000"/>
              </a:schemeClr>
            </a:solidFill>
            <a:extLst>
              <a:ext uri="{C807C97D-BFC1-408E-A445-0C87EB9F89A2}">
                <ask:lineSketchStyleProps xmlns:ask="http://schemas.microsoft.com/office/drawing/2018/sketchyshapes" sd="981765707">
                  <ask:type>
                    <ask:lineSketchCurved/>
                  </ask:type>
                </ask:lineSketchStyleProps>
              </a:ext>
            </a:extLst>
          </a:ln>
        </p:spPr>
        <p:txBody>
          <a:bodyPr anchor="t">
            <a:normAutofit/>
          </a:bodyPr>
          <a:lstStyle/>
          <a:p>
            <a:pPr algn="ctr"/>
            <a:r>
              <a:rPr lang="el-GR" sz="1800" dirty="0"/>
              <a:t>Κατάλογος ψηφιοποιημένων εφημερίδων και περιοδικών της Βουλής</a:t>
            </a:r>
          </a:p>
          <a:p>
            <a:pPr algn="ctr"/>
            <a:r>
              <a:rPr lang="en-US" sz="1600" dirty="0">
                <a:hlinkClick r:id="rId2"/>
              </a:rPr>
              <a:t>library.parliament.gr/</a:t>
            </a:r>
            <a:r>
              <a:rPr lang="el-GR" sz="1600" dirty="0">
                <a:hlinkClick r:id="rId2"/>
              </a:rPr>
              <a:t>Ψηφιακή-Βιβλιοθήκη/Εφημερίδες-και-Περιοδικά</a:t>
            </a:r>
            <a:endParaRPr lang="el-GR" sz="1600" dirty="0"/>
          </a:p>
          <a:p>
            <a:pPr algn="ctr"/>
            <a:endParaRPr lang="el-GR" sz="1800" dirty="0"/>
          </a:p>
          <a:p>
            <a:pPr algn="ctr"/>
            <a:endParaRPr lang="en-US" sz="1600" dirty="0"/>
          </a:p>
        </p:txBody>
      </p:sp>
      <p:sp>
        <p:nvSpPr>
          <p:cNvPr id="6" name="Content Placeholder 2">
            <a:extLst>
              <a:ext uri="{FF2B5EF4-FFF2-40B4-BE49-F238E27FC236}">
                <a16:creationId xmlns:a16="http://schemas.microsoft.com/office/drawing/2014/main" id="{FD2D90D5-2260-4F90-AF4C-BF49467297D7}"/>
              </a:ext>
            </a:extLst>
          </p:cNvPr>
          <p:cNvSpPr txBox="1">
            <a:spLocks/>
          </p:cNvSpPr>
          <p:nvPr/>
        </p:nvSpPr>
        <p:spPr>
          <a:xfrm>
            <a:off x="7988436" y="244400"/>
            <a:ext cx="3227160" cy="745530"/>
          </a:xfrm>
          <a:custGeom>
            <a:avLst/>
            <a:gdLst>
              <a:gd name="connsiteX0" fmla="*/ 0 w 3227160"/>
              <a:gd name="connsiteY0" fmla="*/ 0 h 745530"/>
              <a:gd name="connsiteX1" fmla="*/ 570132 w 3227160"/>
              <a:gd name="connsiteY1" fmla="*/ 0 h 745530"/>
              <a:gd name="connsiteX2" fmla="*/ 1043448 w 3227160"/>
              <a:gd name="connsiteY2" fmla="*/ 0 h 745530"/>
              <a:gd name="connsiteX3" fmla="*/ 1549037 w 3227160"/>
              <a:gd name="connsiteY3" fmla="*/ 0 h 745530"/>
              <a:gd name="connsiteX4" fmla="*/ 2086897 w 3227160"/>
              <a:gd name="connsiteY4" fmla="*/ 0 h 745530"/>
              <a:gd name="connsiteX5" fmla="*/ 2657028 w 3227160"/>
              <a:gd name="connsiteY5" fmla="*/ 0 h 745530"/>
              <a:gd name="connsiteX6" fmla="*/ 3227160 w 3227160"/>
              <a:gd name="connsiteY6" fmla="*/ 0 h 745530"/>
              <a:gd name="connsiteX7" fmla="*/ 3227160 w 3227160"/>
              <a:gd name="connsiteY7" fmla="*/ 372765 h 745530"/>
              <a:gd name="connsiteX8" fmla="*/ 3227160 w 3227160"/>
              <a:gd name="connsiteY8" fmla="*/ 745530 h 745530"/>
              <a:gd name="connsiteX9" fmla="*/ 2786115 w 3227160"/>
              <a:gd name="connsiteY9" fmla="*/ 745530 h 745530"/>
              <a:gd name="connsiteX10" fmla="*/ 2312798 w 3227160"/>
              <a:gd name="connsiteY10" fmla="*/ 745530 h 745530"/>
              <a:gd name="connsiteX11" fmla="*/ 1774938 w 3227160"/>
              <a:gd name="connsiteY11" fmla="*/ 745530 h 745530"/>
              <a:gd name="connsiteX12" fmla="*/ 1333893 w 3227160"/>
              <a:gd name="connsiteY12" fmla="*/ 745530 h 745530"/>
              <a:gd name="connsiteX13" fmla="*/ 731490 w 3227160"/>
              <a:gd name="connsiteY13" fmla="*/ 745530 h 745530"/>
              <a:gd name="connsiteX14" fmla="*/ 0 w 3227160"/>
              <a:gd name="connsiteY14" fmla="*/ 745530 h 745530"/>
              <a:gd name="connsiteX15" fmla="*/ 0 w 3227160"/>
              <a:gd name="connsiteY15" fmla="*/ 380220 h 745530"/>
              <a:gd name="connsiteX16" fmla="*/ 0 w 3227160"/>
              <a:gd name="connsiteY16" fmla="*/ 0 h 745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27160" h="745530" fill="none" extrusionOk="0">
                <a:moveTo>
                  <a:pt x="0" y="0"/>
                </a:moveTo>
                <a:cubicBezTo>
                  <a:pt x="282497" y="-52218"/>
                  <a:pt x="373423" y="52520"/>
                  <a:pt x="570132" y="0"/>
                </a:cubicBezTo>
                <a:cubicBezTo>
                  <a:pt x="766841" y="-52520"/>
                  <a:pt x="849921" y="6917"/>
                  <a:pt x="1043448" y="0"/>
                </a:cubicBezTo>
                <a:cubicBezTo>
                  <a:pt x="1236975" y="-6917"/>
                  <a:pt x="1418492" y="49067"/>
                  <a:pt x="1549037" y="0"/>
                </a:cubicBezTo>
                <a:cubicBezTo>
                  <a:pt x="1679582" y="-49067"/>
                  <a:pt x="1840885" y="11987"/>
                  <a:pt x="2086897" y="0"/>
                </a:cubicBezTo>
                <a:cubicBezTo>
                  <a:pt x="2332909" y="-11987"/>
                  <a:pt x="2394793" y="37232"/>
                  <a:pt x="2657028" y="0"/>
                </a:cubicBezTo>
                <a:cubicBezTo>
                  <a:pt x="2919263" y="-37232"/>
                  <a:pt x="2961124" y="25701"/>
                  <a:pt x="3227160" y="0"/>
                </a:cubicBezTo>
                <a:cubicBezTo>
                  <a:pt x="3261884" y="155882"/>
                  <a:pt x="3213113" y="218282"/>
                  <a:pt x="3227160" y="372765"/>
                </a:cubicBezTo>
                <a:cubicBezTo>
                  <a:pt x="3241207" y="527249"/>
                  <a:pt x="3224398" y="635727"/>
                  <a:pt x="3227160" y="745530"/>
                </a:cubicBezTo>
                <a:cubicBezTo>
                  <a:pt x="3035671" y="797489"/>
                  <a:pt x="2910284" y="699274"/>
                  <a:pt x="2786115" y="745530"/>
                </a:cubicBezTo>
                <a:cubicBezTo>
                  <a:pt x="2661947" y="791786"/>
                  <a:pt x="2451134" y="737451"/>
                  <a:pt x="2312798" y="745530"/>
                </a:cubicBezTo>
                <a:cubicBezTo>
                  <a:pt x="2174462" y="753609"/>
                  <a:pt x="1950318" y="718629"/>
                  <a:pt x="1774938" y="745530"/>
                </a:cubicBezTo>
                <a:cubicBezTo>
                  <a:pt x="1599558" y="772431"/>
                  <a:pt x="1448916" y="711785"/>
                  <a:pt x="1333893" y="745530"/>
                </a:cubicBezTo>
                <a:cubicBezTo>
                  <a:pt x="1218871" y="779275"/>
                  <a:pt x="1029522" y="703455"/>
                  <a:pt x="731490" y="745530"/>
                </a:cubicBezTo>
                <a:cubicBezTo>
                  <a:pt x="433458" y="787605"/>
                  <a:pt x="237170" y="727489"/>
                  <a:pt x="0" y="745530"/>
                </a:cubicBezTo>
                <a:cubicBezTo>
                  <a:pt x="-25703" y="616839"/>
                  <a:pt x="24706" y="526377"/>
                  <a:pt x="0" y="380220"/>
                </a:cubicBezTo>
                <a:cubicBezTo>
                  <a:pt x="-24706" y="234063"/>
                  <a:pt x="515" y="81326"/>
                  <a:pt x="0" y="0"/>
                </a:cubicBezTo>
                <a:close/>
              </a:path>
              <a:path w="3227160" h="745530" stroke="0" extrusionOk="0">
                <a:moveTo>
                  <a:pt x="0" y="0"/>
                </a:moveTo>
                <a:cubicBezTo>
                  <a:pt x="162805" y="-38371"/>
                  <a:pt x="395257" y="43516"/>
                  <a:pt x="602403" y="0"/>
                </a:cubicBezTo>
                <a:cubicBezTo>
                  <a:pt x="809549" y="-43516"/>
                  <a:pt x="885116" y="59430"/>
                  <a:pt x="1140263" y="0"/>
                </a:cubicBezTo>
                <a:cubicBezTo>
                  <a:pt x="1395410" y="-59430"/>
                  <a:pt x="1496002" y="6772"/>
                  <a:pt x="1613580" y="0"/>
                </a:cubicBezTo>
                <a:cubicBezTo>
                  <a:pt x="1731158" y="-6772"/>
                  <a:pt x="1889471" y="45844"/>
                  <a:pt x="2151440" y="0"/>
                </a:cubicBezTo>
                <a:cubicBezTo>
                  <a:pt x="2413409" y="-45844"/>
                  <a:pt x="2617151" y="24716"/>
                  <a:pt x="2753843" y="0"/>
                </a:cubicBezTo>
                <a:cubicBezTo>
                  <a:pt x="2890535" y="-24716"/>
                  <a:pt x="3114852" y="12592"/>
                  <a:pt x="3227160" y="0"/>
                </a:cubicBezTo>
                <a:cubicBezTo>
                  <a:pt x="3254406" y="71481"/>
                  <a:pt x="3190771" y="216044"/>
                  <a:pt x="3227160" y="350399"/>
                </a:cubicBezTo>
                <a:cubicBezTo>
                  <a:pt x="3263549" y="484754"/>
                  <a:pt x="3210164" y="620280"/>
                  <a:pt x="3227160" y="745530"/>
                </a:cubicBezTo>
                <a:cubicBezTo>
                  <a:pt x="3112963" y="758609"/>
                  <a:pt x="2865872" y="726772"/>
                  <a:pt x="2721572" y="745530"/>
                </a:cubicBezTo>
                <a:cubicBezTo>
                  <a:pt x="2577272" y="764288"/>
                  <a:pt x="2393377" y="706067"/>
                  <a:pt x="2215983" y="745530"/>
                </a:cubicBezTo>
                <a:cubicBezTo>
                  <a:pt x="2038589" y="784993"/>
                  <a:pt x="1951015" y="723150"/>
                  <a:pt x="1710395" y="745530"/>
                </a:cubicBezTo>
                <a:cubicBezTo>
                  <a:pt x="1469775" y="767910"/>
                  <a:pt x="1310628" y="743494"/>
                  <a:pt x="1140263" y="745530"/>
                </a:cubicBezTo>
                <a:cubicBezTo>
                  <a:pt x="969898" y="747566"/>
                  <a:pt x="864732" y="693691"/>
                  <a:pt x="666946" y="745530"/>
                </a:cubicBezTo>
                <a:cubicBezTo>
                  <a:pt x="469160" y="797369"/>
                  <a:pt x="148794" y="671737"/>
                  <a:pt x="0" y="745530"/>
                </a:cubicBezTo>
                <a:cubicBezTo>
                  <a:pt x="-5639" y="635432"/>
                  <a:pt x="10359" y="540318"/>
                  <a:pt x="0" y="365310"/>
                </a:cubicBezTo>
                <a:cubicBezTo>
                  <a:pt x="-10359" y="190302"/>
                  <a:pt x="16954" y="132751"/>
                  <a:pt x="0" y="0"/>
                </a:cubicBezTo>
                <a:close/>
              </a:path>
            </a:pathLst>
          </a:custGeom>
          <a:ln w="19050">
            <a:solidFill>
              <a:srgbClr val="404040"/>
            </a:solidFill>
            <a:extLst>
              <a:ext uri="{C807C97D-BFC1-408E-A445-0C87EB9F89A2}">
                <ask:lineSketchStyleProps xmlns:ask="http://schemas.microsoft.com/office/drawing/2018/sketchyshapes" sd="981765707">
                  <a:prstGeom prst="rect">
                    <a:avLst/>
                  </a:prstGeom>
                  <ask:type>
                    <ask:lineSketchScribble/>
                  </ask:type>
                </ask:lineSketchStyleProps>
              </a:ext>
            </a:extLst>
          </a:ln>
        </p:spPr>
        <p:txBody>
          <a:bodyPr vert="horz" lIns="91440" tIns="45720" rIns="91440" bIns="45720" rtlCol="0" anchor="ctr">
            <a:normAutofit/>
          </a:bodyPr>
          <a:lstStyle>
            <a:lvl1pPr marL="0" indent="0" algn="l" defTabSz="914400" rtl="0" eaLnBrk="1" latinLnBrk="0" hangingPunct="1">
              <a:lnSpc>
                <a:spcPct val="150000"/>
              </a:lnSpc>
              <a:spcBef>
                <a:spcPts val="1000"/>
              </a:spcBef>
              <a:spcAft>
                <a:spcPts val="1200"/>
              </a:spcAft>
              <a:buFontTx/>
              <a:buNone/>
              <a:defRPr lang="en-US" sz="1200" kern="1200" smtClean="0">
                <a:solidFill>
                  <a:schemeClr val="tx1">
                    <a:lumMod val="75000"/>
                    <a:lumOff val="25000"/>
                  </a:schemeClr>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a:lstStyle>
          <a:p>
            <a:pPr algn="ctr"/>
            <a:r>
              <a:rPr lang="en-US" sz="1600" dirty="0">
                <a:hlinkClick r:id="rId3"/>
              </a:rPr>
              <a:t>efimeris.nlg.gr/ns/main.html</a:t>
            </a:r>
            <a:r>
              <a:rPr lang="en-US" sz="1600" dirty="0"/>
              <a:t> </a:t>
            </a:r>
          </a:p>
        </p:txBody>
      </p:sp>
      <p:pic>
        <p:nvPicPr>
          <p:cNvPr id="10" name="Picture 9">
            <a:extLst>
              <a:ext uri="{FF2B5EF4-FFF2-40B4-BE49-F238E27FC236}">
                <a16:creationId xmlns:a16="http://schemas.microsoft.com/office/drawing/2014/main" id="{C3647FB2-C3F7-4CD1-A2D0-AAD2D5A6A003}"/>
              </a:ext>
            </a:extLst>
          </p:cNvPr>
          <p:cNvPicPr>
            <a:picLocks noChangeAspect="1"/>
          </p:cNvPicPr>
          <p:nvPr/>
        </p:nvPicPr>
        <p:blipFill rotWithShape="1">
          <a:blip r:embed="rId4"/>
          <a:srcRect b="47633"/>
          <a:stretch/>
        </p:blipFill>
        <p:spPr>
          <a:xfrm>
            <a:off x="827286" y="2914093"/>
            <a:ext cx="4533511" cy="1651520"/>
          </a:xfrm>
          <a:prstGeom prst="rect">
            <a:avLst/>
          </a:prstGeom>
        </p:spPr>
      </p:pic>
      <p:sp>
        <p:nvSpPr>
          <p:cNvPr id="11" name="TextBox 10">
            <a:extLst>
              <a:ext uri="{FF2B5EF4-FFF2-40B4-BE49-F238E27FC236}">
                <a16:creationId xmlns:a16="http://schemas.microsoft.com/office/drawing/2014/main" id="{9CE4363A-41DF-4263-BC0D-A3EF4058DAA6}"/>
              </a:ext>
            </a:extLst>
          </p:cNvPr>
          <p:cNvSpPr txBox="1"/>
          <p:nvPr/>
        </p:nvSpPr>
        <p:spPr>
          <a:xfrm>
            <a:off x="5840963" y="1526773"/>
            <a:ext cx="6095933" cy="5170646"/>
          </a:xfrm>
          <a:prstGeom prst="rect">
            <a:avLst/>
          </a:prstGeom>
          <a:noFill/>
        </p:spPr>
        <p:txBody>
          <a:bodyPr wrap="square" rtlCol="0">
            <a:spAutoFit/>
          </a:bodyPr>
          <a:lstStyle/>
          <a:p>
            <a:pPr marL="285750" indent="-285750">
              <a:buFont typeface="Arial" panose="020B0604020202020204" pitchFamily="34" charset="0"/>
              <a:buChar char="•"/>
            </a:pPr>
            <a:r>
              <a:rPr lang="el-GR" dirty="0"/>
              <a:t>Μουσείο Τύπου της Ένωσης Συντακτών Ημερησίων Εφημερίδων Πελοποννήσου-Ηπείρου-Νήσων </a:t>
            </a:r>
          </a:p>
          <a:p>
            <a:r>
              <a:rPr lang="en-US" sz="1600" dirty="0">
                <a:hlinkClick r:id="rId5"/>
              </a:rPr>
              <a:t>www.mouseiotipou.gr/arxeion-xml/pages/esiepi/internet/tekmiria-find</a:t>
            </a:r>
            <a:r>
              <a:rPr lang="el-GR" sz="1600" dirty="0"/>
              <a:t> </a:t>
            </a:r>
          </a:p>
          <a:p>
            <a:pPr marL="285750" indent="-285750">
              <a:buFont typeface="Arial" panose="020B0604020202020204" pitchFamily="34" charset="0"/>
              <a:buChar char="•"/>
            </a:pPr>
            <a:r>
              <a:rPr lang="el-GR" dirty="0"/>
              <a:t>Ψηφιακή Συλλογή </a:t>
            </a:r>
            <a:r>
              <a:rPr lang="el-GR" dirty="0" err="1"/>
              <a:t>Δανιηλίς</a:t>
            </a:r>
            <a:r>
              <a:rPr lang="el-GR" dirty="0"/>
              <a:t>    </a:t>
            </a:r>
            <a:r>
              <a:rPr lang="en-US" sz="1600" dirty="0">
                <a:hlinkClick r:id="rId6"/>
              </a:rPr>
              <a:t>daniilida.lis.upatras.gr</a:t>
            </a:r>
            <a:r>
              <a:rPr lang="el-GR" sz="1600" dirty="0"/>
              <a:t> </a:t>
            </a:r>
          </a:p>
          <a:p>
            <a:pPr marL="285750" indent="-285750">
              <a:buFont typeface="Arial" panose="020B0604020202020204" pitchFamily="34" charset="0"/>
              <a:buChar char="•"/>
            </a:pPr>
            <a:r>
              <a:rPr lang="el-GR" dirty="0" err="1"/>
              <a:t>Ψηφιοθήκη</a:t>
            </a:r>
            <a:r>
              <a:rPr lang="el-GR" dirty="0"/>
              <a:t> ΑΠΘ </a:t>
            </a:r>
            <a:r>
              <a:rPr lang="en-US" dirty="0">
                <a:hlinkClick r:id="rId7"/>
              </a:rPr>
              <a:t>invenio.lib.auth.gr/</a:t>
            </a:r>
            <a:r>
              <a:rPr lang="el-GR" dirty="0"/>
              <a:t> </a:t>
            </a:r>
          </a:p>
          <a:p>
            <a:pPr marL="285750" indent="-285750">
              <a:buFont typeface="Arial" panose="020B0604020202020204" pitchFamily="34" charset="0"/>
              <a:buChar char="•"/>
            </a:pPr>
            <a:r>
              <a:rPr lang="el-GR" i="1" dirty="0" err="1"/>
              <a:t>Ηπειρομνήμων</a:t>
            </a:r>
            <a:r>
              <a:rPr lang="el-GR" i="1" dirty="0"/>
              <a:t> </a:t>
            </a:r>
            <a:r>
              <a:rPr lang="en-US" dirty="0">
                <a:hlinkClick r:id="rId8"/>
              </a:rPr>
              <a:t>lib.uoi.gr/ilektronikes-piges/psifiaki-vivliothiki-ipeiromnimon/</a:t>
            </a:r>
            <a:r>
              <a:rPr lang="el-GR" dirty="0"/>
              <a:t> </a:t>
            </a:r>
          </a:p>
          <a:p>
            <a:pPr marL="285750" indent="-285750">
              <a:buFont typeface="Arial" panose="020B0604020202020204" pitchFamily="34" charset="0"/>
              <a:buChar char="•"/>
            </a:pPr>
            <a:r>
              <a:rPr lang="el-GR" dirty="0"/>
              <a:t>ΕΛΙΑ – Πανεπιστήμιο Κύπρου </a:t>
            </a:r>
            <a:r>
              <a:rPr lang="en-US" dirty="0">
                <a:hlinkClick r:id="rId9"/>
              </a:rPr>
              <a:t>lekythos.library.ucy.ac.cy/handle/10797/12942?locale-attribute=el</a:t>
            </a:r>
            <a:r>
              <a:rPr lang="el-GR" dirty="0"/>
              <a:t> </a:t>
            </a:r>
          </a:p>
          <a:p>
            <a:pPr marL="285750" indent="-285750">
              <a:buFont typeface="Arial" panose="020B0604020202020204" pitchFamily="34" charset="0"/>
              <a:buChar char="•"/>
            </a:pPr>
            <a:r>
              <a:rPr lang="el-GR" dirty="0"/>
              <a:t>ΕΛΙΑ </a:t>
            </a:r>
            <a:r>
              <a:rPr lang="en-US" dirty="0">
                <a:hlinkClick r:id="rId10"/>
              </a:rPr>
              <a:t>http://www.elia.org.gr/digitized-collections</a:t>
            </a:r>
            <a:r>
              <a:rPr lang="el-GR" dirty="0"/>
              <a:t> </a:t>
            </a:r>
          </a:p>
          <a:p>
            <a:pPr marL="285750" indent="-285750">
              <a:buFont typeface="Arial" panose="020B0604020202020204" pitchFamily="34" charset="0"/>
              <a:buChar char="•"/>
            </a:pPr>
            <a:r>
              <a:rPr lang="el-GR" dirty="0" err="1"/>
              <a:t>Βικελαία</a:t>
            </a:r>
            <a:r>
              <a:rPr lang="el-GR" dirty="0"/>
              <a:t> Δημοτική Βιβλιοθήκη </a:t>
            </a:r>
            <a:r>
              <a:rPr lang="en-US" dirty="0">
                <a:hlinkClick r:id="rId11"/>
              </a:rPr>
              <a:t>http://vikelaia-epapers.heraklion.gr/</a:t>
            </a:r>
            <a:r>
              <a:rPr lang="el-GR" dirty="0"/>
              <a:t> </a:t>
            </a:r>
          </a:p>
          <a:p>
            <a:pPr marL="285750" indent="-285750">
              <a:buFont typeface="Arial" panose="020B0604020202020204" pitchFamily="34" charset="0"/>
              <a:buChar char="•"/>
            </a:pPr>
            <a:r>
              <a:rPr lang="el-GR" dirty="0"/>
              <a:t>ΑΣΚΙ – παράνομος τύπος </a:t>
            </a:r>
          </a:p>
          <a:p>
            <a:r>
              <a:rPr lang="en-US" dirty="0">
                <a:hlinkClick r:id="rId12"/>
              </a:rPr>
              <a:t>http://62.103.28.111/paranomos/index.html</a:t>
            </a:r>
            <a:r>
              <a:rPr lang="el-GR" dirty="0"/>
              <a:t> </a:t>
            </a:r>
          </a:p>
          <a:p>
            <a:pPr marL="285750" indent="-285750">
              <a:buFont typeface="Arial" panose="020B0604020202020204" pitchFamily="34" charset="0"/>
              <a:buChar char="•"/>
            </a:pPr>
            <a:r>
              <a:rPr lang="el-GR" dirty="0"/>
              <a:t>ΑΣΚΙ – παράνομος (και όχι μόνο) τύπος</a:t>
            </a:r>
          </a:p>
          <a:p>
            <a:r>
              <a:rPr lang="en-US" dirty="0">
                <a:hlinkClick r:id="rId13"/>
              </a:rPr>
              <a:t>http://www.askiweb.eu/index.php/el/psifiako-apothetirio-aski</a:t>
            </a:r>
            <a:r>
              <a:rPr lang="el-GR" dirty="0"/>
              <a:t> </a:t>
            </a:r>
          </a:p>
          <a:p>
            <a:endParaRPr lang="el-GR" sz="1400" dirty="0"/>
          </a:p>
          <a:p>
            <a:pPr marL="171450" indent="-171450">
              <a:buFont typeface="Arial" panose="020B0604020202020204" pitchFamily="34" charset="0"/>
              <a:buChar char="•"/>
            </a:pPr>
            <a:endParaRPr lang="en-US" sz="1200" dirty="0"/>
          </a:p>
        </p:txBody>
      </p:sp>
    </p:spTree>
    <p:extLst>
      <p:ext uri="{BB962C8B-B14F-4D97-AF65-F5344CB8AC3E}">
        <p14:creationId xmlns:p14="http://schemas.microsoft.com/office/powerpoint/2010/main" val="188191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EB2D-F04F-40E1-891A-762574F0541F}"/>
              </a:ext>
            </a:extLst>
          </p:cNvPr>
          <p:cNvSpPr>
            <a:spLocks noGrp="1"/>
          </p:cNvSpPr>
          <p:nvPr>
            <p:ph type="title"/>
          </p:nvPr>
        </p:nvSpPr>
        <p:spPr/>
        <p:txBody>
          <a:bodyPr/>
          <a:lstStyle/>
          <a:p>
            <a:r>
              <a:rPr lang="el-GR" dirty="0"/>
              <a:t>Εντοπίζοντας αρχειακά τεκμήρια</a:t>
            </a:r>
            <a:endParaRPr lang="en-US" dirty="0"/>
          </a:p>
        </p:txBody>
      </p:sp>
      <p:sp>
        <p:nvSpPr>
          <p:cNvPr id="4" name="Content Placeholder 2">
            <a:extLst>
              <a:ext uri="{FF2B5EF4-FFF2-40B4-BE49-F238E27FC236}">
                <a16:creationId xmlns:a16="http://schemas.microsoft.com/office/drawing/2014/main" id="{D74ACEA7-B3A2-4F88-985F-87ECF04086FE}"/>
              </a:ext>
            </a:extLst>
          </p:cNvPr>
          <p:cNvSpPr txBox="1">
            <a:spLocks/>
          </p:cNvSpPr>
          <p:nvPr/>
        </p:nvSpPr>
        <p:spPr>
          <a:xfrm>
            <a:off x="894059" y="1440646"/>
            <a:ext cx="4918912" cy="556105"/>
          </a:xfrm>
          <a:prstGeom prst="rect">
            <a:avLst/>
          </a:prstGeom>
          <a:solidFill>
            <a:schemeClr val="bg1">
              <a:lumMod val="75000"/>
            </a:schemeClr>
          </a:solidFill>
        </p:spPr>
        <p:txBody>
          <a:bodyPr>
            <a:normAutofit lnSpcReduction="10000"/>
          </a:bodyPr>
          <a:lst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a:lstStyle>
          <a:p>
            <a:pPr algn="ctr"/>
            <a:r>
              <a:rPr lang="el-GR" sz="1400" dirty="0"/>
              <a:t>Καταρχάς ψάχνουμε σε όλες τις παραπάνω ιστοσελίδες</a:t>
            </a:r>
          </a:p>
          <a:p>
            <a:endParaRPr lang="el-GR" dirty="0"/>
          </a:p>
        </p:txBody>
      </p:sp>
      <p:sp>
        <p:nvSpPr>
          <p:cNvPr id="5" name="Content Placeholder 2">
            <a:extLst>
              <a:ext uri="{FF2B5EF4-FFF2-40B4-BE49-F238E27FC236}">
                <a16:creationId xmlns:a16="http://schemas.microsoft.com/office/drawing/2014/main" id="{FB417E70-6714-4DB3-A57B-0F580DCE89E3}"/>
              </a:ext>
            </a:extLst>
          </p:cNvPr>
          <p:cNvSpPr txBox="1">
            <a:spLocks/>
          </p:cNvSpPr>
          <p:nvPr/>
        </p:nvSpPr>
        <p:spPr>
          <a:xfrm>
            <a:off x="894059" y="2208866"/>
            <a:ext cx="4918912" cy="4649133"/>
          </a:xfrm>
          <a:prstGeom prst="rect">
            <a:avLst/>
          </a:prstGeom>
          <a:solidFill>
            <a:schemeClr val="bg1">
              <a:lumMod val="95000"/>
            </a:schemeClr>
          </a:solidFill>
          <a:ln w="38100">
            <a:solidFill>
              <a:srgbClr val="D24726"/>
            </a:solidFill>
          </a:ln>
        </p:spPr>
        <p:txBody>
          <a:bodyPr>
            <a:normAutofit fontScale="92500" lnSpcReduction="20000"/>
          </a:bodyPr>
          <a:lst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a:lstStyle>
          <a:p>
            <a:pPr algn="ctr"/>
            <a:r>
              <a:rPr lang="el-GR" sz="1400" dirty="0"/>
              <a:t>Εκτός όμως αυτών:</a:t>
            </a:r>
          </a:p>
          <a:p>
            <a:pPr marL="285750" indent="-285750" algn="ctr">
              <a:buFont typeface="Arial" panose="020B0604020202020204" pitchFamily="34" charset="0"/>
              <a:buChar char="•"/>
            </a:pPr>
            <a:r>
              <a:rPr lang="el-GR" sz="1400" dirty="0"/>
              <a:t>Ανέμη </a:t>
            </a:r>
            <a:r>
              <a:rPr lang="en-US" sz="1400" dirty="0">
                <a:hlinkClick r:id="rId2"/>
              </a:rPr>
              <a:t>https://anemi.lib.uoc.gr/</a:t>
            </a:r>
            <a:r>
              <a:rPr lang="el-GR" sz="1400" dirty="0"/>
              <a:t> </a:t>
            </a:r>
          </a:p>
          <a:p>
            <a:pPr marL="285750" indent="-285750" algn="ctr">
              <a:buFont typeface="Arial" panose="020B0604020202020204" pitchFamily="34" charset="0"/>
              <a:buChar char="•"/>
            </a:pPr>
            <a:r>
              <a:rPr lang="el-GR" sz="1400" dirty="0"/>
              <a:t> Ψηφιακή Βιβλιοθήκη Ακαδημίας Αθηνών </a:t>
            </a:r>
            <a:r>
              <a:rPr lang="en-US" sz="1400" b="0" i="0" u="sng" dirty="0">
                <a:solidFill>
                  <a:srgbClr val="23527C"/>
                </a:solidFill>
                <a:effectLst/>
                <a:latin typeface="Open Sans" panose="020B0606030504020204" pitchFamily="34" charset="0"/>
                <a:hlinkClick r:id="rId3"/>
              </a:rPr>
              <a:t>http://digitallibrary.academyofathens.gr/</a:t>
            </a:r>
            <a:r>
              <a:rPr lang="el-GR" sz="1400" b="0" i="0" u="sng" dirty="0">
                <a:solidFill>
                  <a:srgbClr val="23527C"/>
                </a:solidFill>
                <a:effectLst/>
                <a:latin typeface="Open Sans" panose="020B0606030504020204" pitchFamily="34" charset="0"/>
              </a:rPr>
              <a:t> </a:t>
            </a:r>
            <a:endParaRPr lang="el-GR" sz="1400" dirty="0"/>
          </a:p>
          <a:p>
            <a:pPr marL="285750" indent="-285750" algn="ctr">
              <a:buFont typeface="Arial" panose="020B0604020202020204" pitchFamily="34" charset="0"/>
              <a:buChar char="•"/>
            </a:pPr>
            <a:r>
              <a:rPr lang="el-GR" sz="1400" dirty="0" err="1"/>
              <a:t>Αρχειομνήμων</a:t>
            </a:r>
            <a:r>
              <a:rPr lang="el-GR" sz="1400" dirty="0"/>
              <a:t> </a:t>
            </a:r>
            <a:r>
              <a:rPr lang="en-US" sz="1400" dirty="0">
                <a:hlinkClick r:id="rId4"/>
              </a:rPr>
              <a:t>http://arxeiomnimon.gak.gr/index.html</a:t>
            </a:r>
            <a:endParaRPr lang="el-GR" sz="1400" dirty="0"/>
          </a:p>
          <a:p>
            <a:pPr marL="285750" indent="-285750" algn="ctr">
              <a:buFont typeface="Arial" panose="020B0604020202020204" pitchFamily="34" charset="0"/>
              <a:buChar char="•"/>
            </a:pPr>
            <a:r>
              <a:rPr lang="el-GR" sz="1400" dirty="0"/>
              <a:t>Αρχείο Ελευθερίου Βενιζέλου </a:t>
            </a:r>
            <a:r>
              <a:rPr lang="en-US" sz="1400" dirty="0">
                <a:hlinkClick r:id="rId5"/>
              </a:rPr>
              <a:t>http://www.venizelosarchives.gr</a:t>
            </a:r>
            <a:r>
              <a:rPr lang="el-GR" sz="1400" dirty="0"/>
              <a:t> </a:t>
            </a:r>
            <a:endParaRPr lang="en-US" sz="1400" dirty="0"/>
          </a:p>
          <a:p>
            <a:pPr marL="285750" indent="-285750" algn="ctr">
              <a:buFont typeface="Arial" panose="020B0604020202020204" pitchFamily="34" charset="0"/>
              <a:buChar char="•"/>
            </a:pPr>
            <a:r>
              <a:rPr lang="el-GR" sz="1400" dirty="0"/>
              <a:t>Αρχείο </a:t>
            </a:r>
            <a:r>
              <a:rPr lang="el-GR" sz="1400" i="1" dirty="0"/>
              <a:t>Ένωσης Δημοκρατικού Κέντρου </a:t>
            </a:r>
            <a:r>
              <a:rPr lang="en-US" sz="1400" i="1" dirty="0">
                <a:hlinkClick r:id="rId6"/>
              </a:rPr>
              <a:t>http://www.edik-archives.gr</a:t>
            </a:r>
            <a:r>
              <a:rPr lang="el-GR" sz="1400" i="1" dirty="0"/>
              <a:t> </a:t>
            </a:r>
            <a:endParaRPr lang="el-GR" sz="1400" dirty="0"/>
          </a:p>
          <a:p>
            <a:pPr marL="285750" indent="-285750" algn="ctr">
              <a:buFont typeface="Arial" panose="020B0604020202020204" pitchFamily="34" charset="0"/>
              <a:buChar char="•"/>
            </a:pPr>
            <a:r>
              <a:rPr lang="en-US" sz="1400" dirty="0">
                <a:hlinkClick r:id="rId7"/>
              </a:rPr>
              <a:t>https://www.openarchives.gr</a:t>
            </a:r>
            <a:r>
              <a:rPr lang="el-GR" sz="1400" dirty="0"/>
              <a:t> Κόμβος διασύνδεσης ακαδημαϊκών αποθετηρίων και ψηφιοποιημένων συλλογών </a:t>
            </a:r>
          </a:p>
          <a:p>
            <a:pPr marL="285750" indent="-285750" algn="ctr">
              <a:buFont typeface="Arial" panose="020B0604020202020204" pitchFamily="34" charset="0"/>
              <a:buChar char="•"/>
            </a:pPr>
            <a:r>
              <a:rPr lang="el-GR" sz="1400" dirty="0"/>
              <a:t>ΚΑΙ ΔΕΝ ΞΕΧΝΑΜΕ ΝΑ ΡΩΤΗΣΟΥΜΕ ΤΟ </a:t>
            </a:r>
            <a:r>
              <a:rPr lang="en-GB" sz="1400" dirty="0"/>
              <a:t>GOOGLE!</a:t>
            </a:r>
            <a:endParaRPr lang="el-GR" sz="1400" dirty="0"/>
          </a:p>
        </p:txBody>
      </p:sp>
      <p:sp>
        <p:nvSpPr>
          <p:cNvPr id="6" name="Content Placeholder 2">
            <a:extLst>
              <a:ext uri="{FF2B5EF4-FFF2-40B4-BE49-F238E27FC236}">
                <a16:creationId xmlns:a16="http://schemas.microsoft.com/office/drawing/2014/main" id="{AB74E064-A4C0-4BB4-864E-A9CBE1664B18}"/>
              </a:ext>
            </a:extLst>
          </p:cNvPr>
          <p:cNvSpPr txBox="1">
            <a:spLocks/>
          </p:cNvSpPr>
          <p:nvPr/>
        </p:nvSpPr>
        <p:spPr>
          <a:xfrm>
            <a:off x="6551520" y="1428827"/>
            <a:ext cx="4918912" cy="5046618"/>
          </a:xfrm>
          <a:prstGeom prst="rect">
            <a:avLst/>
          </a:prstGeom>
          <a:solidFill>
            <a:srgbClr val="F8CAB6"/>
          </a:solidFill>
        </p:spPr>
        <p:txBody>
          <a:bodyPr>
            <a:normAutofit lnSpcReduction="10000"/>
          </a:bodyPr>
          <a:lst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a:lstStyle>
          <a:p>
            <a:pPr algn="ctr"/>
            <a:r>
              <a:rPr lang="el-GR" sz="1400" dirty="0"/>
              <a:t>Παρά τις προφανείς δυσκολίες, η βιβλιοθήκη του </a:t>
            </a:r>
            <a:r>
              <a:rPr lang="el-GR" sz="1400" dirty="0" err="1"/>
              <a:t>Παντείου</a:t>
            </a:r>
            <a:r>
              <a:rPr lang="el-GR" sz="1400" dirty="0"/>
              <a:t> έχει αποκτήσει πρόσβαση σε ορισμένες βάσεις δεδομένων, τις οποίες μπορούμε να τσεκάρουμε μέσω του </a:t>
            </a:r>
          </a:p>
          <a:p>
            <a:pPr algn="ctr"/>
            <a:r>
              <a:rPr lang="en-US" sz="1400" dirty="0">
                <a:hlinkClick r:id="rId8"/>
              </a:rPr>
              <a:t>https://library.panteion.gr/</a:t>
            </a:r>
            <a:r>
              <a:rPr lang="el-GR" sz="1400" dirty="0">
                <a:hlinkClick r:id="rId8"/>
              </a:rPr>
              <a:t>συλλογές/ηλεκτρονικές-πηγές-πληροφόρησης/</a:t>
            </a:r>
            <a:r>
              <a:rPr lang="el-GR" sz="1400" dirty="0"/>
              <a:t> </a:t>
            </a:r>
          </a:p>
          <a:p>
            <a:pPr algn="ctr"/>
            <a:r>
              <a:rPr lang="el-GR" sz="1400" dirty="0"/>
              <a:t>Ενώ κατά διαστήματα αποκτά δοκιμαστική άδεια σε αρκετές ενδιαφέρουσες βάσεις ηλεκτρονικών πηγών. </a:t>
            </a:r>
          </a:p>
          <a:p>
            <a:pPr algn="ctr"/>
            <a:r>
              <a:rPr lang="el-GR" sz="1400" dirty="0"/>
              <a:t>Απαραίτητη προϋπόθεση να έχουμε κωδικούς </a:t>
            </a:r>
            <a:r>
              <a:rPr lang="en-US" sz="1400" dirty="0"/>
              <a:t>Proxy Server</a:t>
            </a:r>
            <a:r>
              <a:rPr lang="el-GR" sz="1400" dirty="0"/>
              <a:t> και </a:t>
            </a:r>
            <a:r>
              <a:rPr lang="en-US" sz="1400" dirty="0" err="1"/>
              <a:t>URegister</a:t>
            </a:r>
            <a:r>
              <a:rPr lang="el-GR" sz="1400" dirty="0"/>
              <a:t>  </a:t>
            </a:r>
          </a:p>
          <a:p>
            <a:r>
              <a:rPr lang="el-GR" dirty="0"/>
              <a:t>(για περισσότερες πληροφορίες Βιβλιοθήκη-&gt; Επικοινωνία -&gt; Συχνές ερωτήσεις -&gt; «Μπορώ να έχω πρόσβαση στις Ηλεκτρονικές Πηγές από το σπίτι μου;»)</a:t>
            </a:r>
          </a:p>
          <a:p>
            <a:endParaRPr lang="el-GR" dirty="0"/>
          </a:p>
        </p:txBody>
      </p:sp>
    </p:spTree>
    <p:extLst>
      <p:ext uri="{BB962C8B-B14F-4D97-AF65-F5344CB8AC3E}">
        <p14:creationId xmlns:p14="http://schemas.microsoft.com/office/powerpoint/2010/main" val="3760598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EB2D-F04F-40E1-891A-762574F0541F}"/>
              </a:ext>
            </a:extLst>
          </p:cNvPr>
          <p:cNvSpPr>
            <a:spLocks noGrp="1"/>
          </p:cNvSpPr>
          <p:nvPr>
            <p:ph type="title"/>
          </p:nvPr>
        </p:nvSpPr>
        <p:spPr/>
        <p:txBody>
          <a:bodyPr/>
          <a:lstStyle/>
          <a:p>
            <a:r>
              <a:rPr lang="el-GR" dirty="0"/>
              <a:t>Β. </a:t>
            </a:r>
            <a:r>
              <a:rPr lang="el-GR" dirty="0" err="1"/>
              <a:t>βΙΒΛΙΟΓΡΑΦΙΑ</a:t>
            </a:r>
            <a:endParaRPr lang="en-US" dirty="0"/>
          </a:p>
        </p:txBody>
      </p:sp>
      <p:sp>
        <p:nvSpPr>
          <p:cNvPr id="4" name="Content Placeholder 2">
            <a:extLst>
              <a:ext uri="{FF2B5EF4-FFF2-40B4-BE49-F238E27FC236}">
                <a16:creationId xmlns:a16="http://schemas.microsoft.com/office/drawing/2014/main" id="{D74ACEA7-B3A2-4F88-985F-87ECF04086FE}"/>
              </a:ext>
            </a:extLst>
          </p:cNvPr>
          <p:cNvSpPr txBox="1">
            <a:spLocks/>
          </p:cNvSpPr>
          <p:nvPr/>
        </p:nvSpPr>
        <p:spPr>
          <a:xfrm>
            <a:off x="894059" y="1428827"/>
            <a:ext cx="4918912" cy="556105"/>
          </a:xfrm>
          <a:prstGeom prst="rect">
            <a:avLst/>
          </a:prstGeom>
          <a:solidFill>
            <a:schemeClr val="bg1">
              <a:lumMod val="75000"/>
            </a:schemeClr>
          </a:solidFill>
        </p:spPr>
        <p:txBody>
          <a:bodyPr>
            <a:normAutofit/>
          </a:bodyPr>
          <a:lst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a:lstStyle>
          <a:p>
            <a:pPr algn="ctr"/>
            <a:r>
              <a:rPr lang="el-GR" sz="1400" dirty="0"/>
              <a:t>Το </a:t>
            </a:r>
            <a:r>
              <a:rPr lang="el-GR" sz="1400" dirty="0" err="1"/>
              <a:t>Ιντερνετ</a:t>
            </a:r>
            <a:r>
              <a:rPr lang="el-GR" sz="1400" dirty="0"/>
              <a:t> είναι καλός μας φίλος- το </a:t>
            </a:r>
            <a:r>
              <a:rPr lang="en-GB" sz="1400" dirty="0"/>
              <a:t>Google </a:t>
            </a:r>
            <a:r>
              <a:rPr lang="el-GR" sz="1400" dirty="0" err="1"/>
              <a:t>ακομα</a:t>
            </a:r>
            <a:r>
              <a:rPr lang="el-GR" sz="1400" dirty="0"/>
              <a:t> καλύτερος</a:t>
            </a:r>
            <a:endParaRPr lang="el-GR" dirty="0"/>
          </a:p>
        </p:txBody>
      </p:sp>
      <p:sp>
        <p:nvSpPr>
          <p:cNvPr id="5" name="Content Placeholder 2">
            <a:extLst>
              <a:ext uri="{FF2B5EF4-FFF2-40B4-BE49-F238E27FC236}">
                <a16:creationId xmlns:a16="http://schemas.microsoft.com/office/drawing/2014/main" id="{FB417E70-6714-4DB3-A57B-0F580DCE89E3}"/>
              </a:ext>
            </a:extLst>
          </p:cNvPr>
          <p:cNvSpPr txBox="1">
            <a:spLocks/>
          </p:cNvSpPr>
          <p:nvPr/>
        </p:nvSpPr>
        <p:spPr>
          <a:xfrm>
            <a:off x="894059" y="2208867"/>
            <a:ext cx="4918912" cy="4266578"/>
          </a:xfrm>
          <a:prstGeom prst="rect">
            <a:avLst/>
          </a:prstGeom>
          <a:solidFill>
            <a:schemeClr val="bg1">
              <a:lumMod val="95000"/>
            </a:schemeClr>
          </a:solidFill>
          <a:ln w="38100">
            <a:solidFill>
              <a:srgbClr val="D24726"/>
            </a:solidFill>
          </a:ln>
        </p:spPr>
        <p:txBody>
          <a:bodyPr>
            <a:normAutofit fontScale="92500" lnSpcReduction="10000"/>
          </a:bodyPr>
          <a:lst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a:lstStyle>
          <a:p>
            <a:pPr algn="ctr"/>
            <a:r>
              <a:rPr lang="el-GR" sz="1400" dirty="0"/>
              <a:t>:</a:t>
            </a:r>
          </a:p>
          <a:p>
            <a:pPr algn="ctr"/>
            <a:r>
              <a:rPr lang="en-GB" sz="1400" dirty="0"/>
              <a:t>JSTOR </a:t>
            </a:r>
            <a:r>
              <a:rPr lang="en-GB" sz="1400" dirty="0">
                <a:hlinkClick r:id="rId2"/>
              </a:rPr>
              <a:t>https://www.jstor.org/</a:t>
            </a:r>
            <a:endParaRPr lang="en-GB" sz="1400" dirty="0"/>
          </a:p>
          <a:p>
            <a:pPr algn="ctr"/>
            <a:r>
              <a:rPr lang="en-GB" sz="1400" dirty="0"/>
              <a:t>SPRINGER </a:t>
            </a:r>
            <a:r>
              <a:rPr lang="en-GB" sz="1400" dirty="0">
                <a:hlinkClick r:id="rId3"/>
              </a:rPr>
              <a:t>https://link.springer.com/</a:t>
            </a:r>
            <a:endParaRPr lang="en-GB" sz="1400" dirty="0"/>
          </a:p>
          <a:p>
            <a:pPr algn="ctr"/>
            <a:r>
              <a:rPr lang="en-GB" sz="1400" dirty="0"/>
              <a:t>TAYLOR AND FRANCIS </a:t>
            </a:r>
            <a:r>
              <a:rPr lang="en-GB" sz="1400" dirty="0">
                <a:hlinkClick r:id="rId4"/>
              </a:rPr>
              <a:t>https://www.tandfonline.com/</a:t>
            </a:r>
            <a:endParaRPr lang="en-GB" sz="1400" dirty="0"/>
          </a:p>
          <a:p>
            <a:pPr algn="ctr"/>
            <a:r>
              <a:rPr lang="en-GB" sz="1400" dirty="0"/>
              <a:t>GOOGLE BOOKS </a:t>
            </a:r>
            <a:r>
              <a:rPr lang="en-GB" sz="1400" dirty="0">
                <a:hlinkClick r:id="rId5"/>
              </a:rPr>
              <a:t>https://books.google.gr/</a:t>
            </a:r>
            <a:endParaRPr lang="en-GB" sz="1400" dirty="0"/>
          </a:p>
          <a:p>
            <a:pPr algn="ctr"/>
            <a:r>
              <a:rPr lang="en-GB" sz="1400" dirty="0"/>
              <a:t>GOOGLE NGRAM </a:t>
            </a:r>
            <a:r>
              <a:rPr lang="en-GB" sz="1400" dirty="0">
                <a:hlinkClick r:id="rId6"/>
              </a:rPr>
              <a:t>https://books.google.com/ngrams</a:t>
            </a:r>
            <a:endParaRPr lang="en-GB" sz="1400" dirty="0"/>
          </a:p>
          <a:p>
            <a:pPr algn="ctr"/>
            <a:r>
              <a:rPr lang="el-GR" sz="1400" dirty="0"/>
              <a:t>ΣΗΜΕΙΩΣΗ. ΑΞΙΖΕΙ Η ΔΟΚΙΜΗ ΤΗΣ ΕΘΝΙΚΗΣ ΒΙΒΛΙΟΘΉΚΗΣ ΣΤΟ ΙΔΡΥΜΑ ΣΤΑΥΡΟΣ ΝΙΑΡΧΟΣ. ΚΑΛΥΤΕΡΕΣ ΣΥΝΔΡΟΜΕΣ</a:t>
            </a:r>
            <a:endParaRPr lang="en-GB" sz="1400" dirty="0"/>
          </a:p>
          <a:p>
            <a:pPr algn="ctr"/>
            <a:endParaRPr lang="el-GR" sz="1400" dirty="0"/>
          </a:p>
        </p:txBody>
      </p:sp>
      <p:sp>
        <p:nvSpPr>
          <p:cNvPr id="6" name="Content Placeholder 2">
            <a:extLst>
              <a:ext uri="{FF2B5EF4-FFF2-40B4-BE49-F238E27FC236}">
                <a16:creationId xmlns:a16="http://schemas.microsoft.com/office/drawing/2014/main" id="{AB74E064-A4C0-4BB4-864E-A9CBE1664B18}"/>
              </a:ext>
            </a:extLst>
          </p:cNvPr>
          <p:cNvSpPr txBox="1">
            <a:spLocks/>
          </p:cNvSpPr>
          <p:nvPr/>
        </p:nvSpPr>
        <p:spPr>
          <a:xfrm>
            <a:off x="6454244" y="1428827"/>
            <a:ext cx="4918912" cy="5046618"/>
          </a:xfrm>
          <a:prstGeom prst="rect">
            <a:avLst/>
          </a:prstGeom>
          <a:solidFill>
            <a:srgbClr val="F8CAB6"/>
          </a:solidFill>
        </p:spPr>
        <p:txBody>
          <a:bodyPr>
            <a:normAutofit/>
          </a:bodyPr>
          <a:lst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a:lstStyle>
          <a:p>
            <a:pPr algn="ctr"/>
            <a:r>
              <a:rPr lang="en-GB" sz="1600" b="1" dirty="0"/>
              <a:t>OLD SCHOOL RESEARCH- </a:t>
            </a:r>
            <a:endParaRPr lang="el-GR" sz="1600" b="1" dirty="0"/>
          </a:p>
          <a:p>
            <a:pPr algn="ctr"/>
            <a:r>
              <a:rPr lang="en-GB" sz="1600" b="1" dirty="0"/>
              <a:t>LIBRARY IS A HOME AWAY FROM HOME</a:t>
            </a:r>
            <a:endParaRPr lang="el-GR" sz="1600" b="1" dirty="0"/>
          </a:p>
          <a:p>
            <a:pPr algn="ctr"/>
            <a:r>
              <a:rPr lang="el-GR" sz="1600" dirty="0"/>
              <a:t>Χρησιμοποιώντας λέξεις κλειδιά βρίσκουμε τις αρχικές βιβλιογραφικές μας αναφορές.</a:t>
            </a:r>
          </a:p>
          <a:p>
            <a:pPr algn="ctr">
              <a:lnSpc>
                <a:spcPct val="100000"/>
              </a:lnSpc>
            </a:pPr>
            <a:r>
              <a:rPr lang="el-GR" sz="1600" dirty="0"/>
              <a:t>ΚΑΙ ΑΠΌ ΕΚΕΙ </a:t>
            </a:r>
          </a:p>
          <a:p>
            <a:pPr algn="ctr">
              <a:lnSpc>
                <a:spcPct val="100000"/>
              </a:lnSpc>
            </a:pPr>
            <a:r>
              <a:rPr lang="el-GR" sz="1800" b="1" dirty="0"/>
              <a:t>ΧΙΟΝΟΣΤΙΒΑΔΑ</a:t>
            </a:r>
          </a:p>
          <a:p>
            <a:pPr algn="ctr">
              <a:lnSpc>
                <a:spcPct val="100000"/>
              </a:lnSpc>
            </a:pPr>
            <a:r>
              <a:rPr lang="el-GR" sz="1800" dirty="0"/>
              <a:t>Αξιοποιώντας τις παραπομπές του εκάστοτε κειμένου εντοπίζουμε βιβλία, άρθρα, και λοιπά τεκμήρια και τα αξιοποιούμε.</a:t>
            </a:r>
            <a:endParaRPr lang="el-GR" sz="1600" dirty="0"/>
          </a:p>
          <a:p>
            <a:pPr algn="ctr"/>
            <a:endParaRPr lang="el-GR" sz="1600" dirty="0"/>
          </a:p>
        </p:txBody>
      </p:sp>
    </p:spTree>
    <p:extLst>
      <p:ext uri="{BB962C8B-B14F-4D97-AF65-F5344CB8AC3E}">
        <p14:creationId xmlns:p14="http://schemas.microsoft.com/office/powerpoint/2010/main" val="2348889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957A48-4FF0-41F9-BD43-E40527AE3594}"/>
              </a:ext>
            </a:extLst>
          </p:cNvPr>
          <p:cNvSpPr>
            <a:spLocks noGrp="1"/>
          </p:cNvSpPr>
          <p:nvPr>
            <p:ph type="title"/>
          </p:nvPr>
        </p:nvSpPr>
        <p:spPr/>
        <p:txBody>
          <a:bodyPr/>
          <a:lstStyle/>
          <a:p>
            <a:r>
              <a:rPr lang="el-GR" dirty="0" err="1"/>
              <a:t>Λογοκλοπη</a:t>
            </a:r>
            <a:r>
              <a:rPr lang="el-GR" dirty="0"/>
              <a:t>- ένα </a:t>
            </a:r>
            <a:r>
              <a:rPr lang="el-GR" dirty="0" err="1"/>
              <a:t>σοβαρο</a:t>
            </a:r>
            <a:r>
              <a:rPr lang="el-GR" dirty="0"/>
              <a:t> </a:t>
            </a:r>
            <a:r>
              <a:rPr lang="el-GR" dirty="0" err="1"/>
              <a:t>ζητημα</a:t>
            </a:r>
            <a:endParaRPr lang="el-GR" dirty="0"/>
          </a:p>
        </p:txBody>
      </p:sp>
      <p:sp>
        <p:nvSpPr>
          <p:cNvPr id="3" name="Θέση περιεχομένου 2">
            <a:extLst>
              <a:ext uri="{FF2B5EF4-FFF2-40B4-BE49-F238E27FC236}">
                <a16:creationId xmlns:a16="http://schemas.microsoft.com/office/drawing/2014/main" id="{98C046E5-CCA2-4903-9665-230155A790BB}"/>
              </a:ext>
            </a:extLst>
          </p:cNvPr>
          <p:cNvSpPr>
            <a:spLocks noGrp="1"/>
          </p:cNvSpPr>
          <p:nvPr>
            <p:ph idx="1"/>
          </p:nvPr>
        </p:nvSpPr>
        <p:spPr/>
        <p:txBody>
          <a:bodyPr>
            <a:normAutofit fontScale="92500"/>
          </a:bodyPr>
          <a:lstStyle/>
          <a:p>
            <a:r>
              <a:rPr lang="el-GR" dirty="0"/>
              <a:t>ΠΩΣ ΑΞΙΟΠΟΙΟΎΜΕ ΤΑ ΕΥΡΥΜΑΤΑ?</a:t>
            </a:r>
          </a:p>
          <a:p>
            <a:pPr marL="0" indent="0">
              <a:buNone/>
            </a:pPr>
            <a:r>
              <a:rPr lang="el-GR" dirty="0"/>
              <a:t>	Κανένα βιβλίο, κανένα αρχείο, κανένα </a:t>
            </a:r>
            <a:r>
              <a:rPr lang="en-GB" dirty="0"/>
              <a:t>dataset </a:t>
            </a:r>
            <a:r>
              <a:rPr lang="el-GR" dirty="0"/>
              <a:t>δεν μας δίνει απαντήσεις από μόνο του. Κάθε δεδομένο απαντάει στα ερωτήματα που του θέτουμε. Από κάθε στοιχείο αντλούμε τα δεδομένα που μας είναι απαραίτητα</a:t>
            </a:r>
          </a:p>
        </p:txBody>
      </p:sp>
      <p:sp>
        <p:nvSpPr>
          <p:cNvPr id="4" name="Θέση κειμένου 3">
            <a:extLst>
              <a:ext uri="{FF2B5EF4-FFF2-40B4-BE49-F238E27FC236}">
                <a16:creationId xmlns:a16="http://schemas.microsoft.com/office/drawing/2014/main" id="{809C439C-AF29-47B2-A072-E936D308F69A}"/>
              </a:ext>
            </a:extLst>
          </p:cNvPr>
          <p:cNvSpPr>
            <a:spLocks noGrp="1"/>
          </p:cNvSpPr>
          <p:nvPr>
            <p:ph type="body" sz="half" idx="2"/>
          </p:nvPr>
        </p:nvSpPr>
        <p:spPr/>
        <p:txBody>
          <a:bodyPr>
            <a:normAutofit fontScale="85000" lnSpcReduction="20000"/>
          </a:bodyPr>
          <a:lstStyle/>
          <a:p>
            <a:r>
              <a:rPr lang="el-GR" dirty="0"/>
              <a:t>Παρθενογένεση δεν υπάρχει- δυστυχώς όμως αυτό δεν έπεισε ποτέ κανένα πρόγραμμα λογοκλοπής.</a:t>
            </a:r>
            <a:endParaRPr lang="en-GB" dirty="0"/>
          </a:p>
          <a:p>
            <a:r>
              <a:rPr lang="el-GR" dirty="0"/>
              <a:t>Ως λογοκλοπή λογίζεται η χρήση </a:t>
            </a:r>
            <a:r>
              <a:rPr lang="el-GR" dirty="0" err="1"/>
              <a:t>δεδομένωνων</a:t>
            </a:r>
            <a:r>
              <a:rPr lang="el-GR" dirty="0"/>
              <a:t> ή ιδεών από άλλους ερευνητές/</a:t>
            </a:r>
            <a:r>
              <a:rPr lang="el-GR" dirty="0" err="1"/>
              <a:t>ριες</a:t>
            </a:r>
            <a:r>
              <a:rPr lang="el-GR" dirty="0"/>
              <a:t> χωρίς να το παραδεχόμαστε και να το αναφέρουμε</a:t>
            </a:r>
          </a:p>
          <a:p>
            <a:r>
              <a:rPr lang="el-GR" dirty="0"/>
              <a:t>Όταν χρησιμοποιούμε δεδομένα από μια άλλη ερευνήτρια/ έναν άλλο ερευνητή επιδιώκουμε να κατανοήσουμε το επιχείρημα και να το αξιοποιήσουμε- όχι όμως αυτολεξεί.</a:t>
            </a:r>
          </a:p>
          <a:p>
            <a:r>
              <a:rPr lang="el-GR" dirty="0"/>
              <a:t>Όταν αυτό δεν είναι εφικτό τα εισαγωγικά είναι η λύση.</a:t>
            </a:r>
          </a:p>
          <a:p>
            <a:r>
              <a:rPr lang="el-GR" b="1" dirty="0"/>
              <a:t>ΑΝΕΞΑΡΤΗΤΩΣ ΑΝΑΦΕΡΟΥΜΕ ΤΗΝ ΠΗΓΗ ΤΩΝ ΣΤΟΙΧΕΊΩΝ ΜΑΣ.</a:t>
            </a:r>
          </a:p>
        </p:txBody>
      </p:sp>
      <p:sp>
        <p:nvSpPr>
          <p:cNvPr id="7" name="Title 1">
            <a:extLst>
              <a:ext uri="{FF2B5EF4-FFF2-40B4-BE49-F238E27FC236}">
                <a16:creationId xmlns:a16="http://schemas.microsoft.com/office/drawing/2014/main" id="{2A71A90D-C102-446F-BB58-0C8B9C5496AE}"/>
              </a:ext>
            </a:extLst>
          </p:cNvPr>
          <p:cNvSpPr txBox="1">
            <a:spLocks/>
          </p:cNvSpPr>
          <p:nvPr/>
        </p:nvSpPr>
        <p:spPr>
          <a:xfrm>
            <a:off x="560118" y="137159"/>
            <a:ext cx="6877119" cy="640080"/>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1900" b="1" i="0" kern="1200" cap="all" spc="300" baseline="0">
                <a:solidFill>
                  <a:schemeClr val="accent1"/>
                </a:solidFill>
                <a:latin typeface="+mn-lt"/>
                <a:ea typeface="+mj-ea"/>
                <a:cs typeface="+mj-cs"/>
              </a:defRPr>
            </a:lvl1pPr>
          </a:lstStyle>
          <a:p>
            <a:r>
              <a:rPr lang="el-GR" sz="3200" dirty="0"/>
              <a:t>Και </a:t>
            </a:r>
            <a:r>
              <a:rPr lang="el-GR" sz="3200" dirty="0" err="1"/>
              <a:t>τωρα</a:t>
            </a:r>
            <a:r>
              <a:rPr lang="el-GR" sz="3200" dirty="0"/>
              <a:t> τι </a:t>
            </a:r>
            <a:r>
              <a:rPr lang="el-GR" sz="3200" dirty="0" err="1"/>
              <a:t>κανουμε</a:t>
            </a:r>
            <a:r>
              <a:rPr lang="el-GR" sz="3200" dirty="0"/>
              <a:t>?</a:t>
            </a:r>
            <a:endParaRPr lang="en-US" sz="3200" dirty="0"/>
          </a:p>
        </p:txBody>
      </p:sp>
    </p:spTree>
    <p:extLst>
      <p:ext uri="{BB962C8B-B14F-4D97-AF65-F5344CB8AC3E}">
        <p14:creationId xmlns:p14="http://schemas.microsoft.com/office/powerpoint/2010/main" val="2539243131"/>
      </p:ext>
    </p:extLst>
  </p:cSld>
  <p:clrMapOvr>
    <a:masterClrMapping/>
  </p:clrMapOvr>
</p:sld>
</file>

<file path=ppt/theme/theme1.xml><?xml version="1.0" encoding="utf-8"?>
<a:theme xmlns:a="http://schemas.openxmlformats.org/drawingml/2006/main" name="Κάρτα">
  <a:themeElements>
    <a:clrScheme name="Κάρτα">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Κάρτα">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άρτα">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F25A0713-A64B-439B-91E9-551CE2BAEA8D}" vid="{FD9CE0B8-0910-4446-AF74-F335AEE71FFD}"/>
    </a:ext>
  </a:extLst>
</a:theme>
</file>

<file path=docProps/app.xml><?xml version="1.0" encoding="utf-8"?>
<Properties xmlns="http://schemas.openxmlformats.org/officeDocument/2006/extended-properties" xmlns:vt="http://schemas.openxmlformats.org/officeDocument/2006/docPropsVTypes">
  <Template>TM10001106[[fn=Κάρτα]]</Template>
  <TotalTime>229</TotalTime>
  <Words>1618</Words>
  <Application>Microsoft Office PowerPoint</Application>
  <PresentationFormat>Ευρεία οθόνη</PresentationFormat>
  <Paragraphs>154</Paragraphs>
  <Slides>17</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2</vt:i4>
      </vt:variant>
      <vt:variant>
        <vt:lpstr>Τίτλοι διαφανειών</vt:lpstr>
      </vt:variant>
      <vt:variant>
        <vt:i4>17</vt:i4>
      </vt:variant>
    </vt:vector>
  </HeadingPairs>
  <TitlesOfParts>
    <vt:vector size="27" baseType="lpstr">
      <vt:lpstr>Arial</vt:lpstr>
      <vt:lpstr>Calibri Light</vt:lpstr>
      <vt:lpstr>Corbel</vt:lpstr>
      <vt:lpstr>Gill Sans MT</vt:lpstr>
      <vt:lpstr>Impact</vt:lpstr>
      <vt:lpstr>Open Sans</vt:lpstr>
      <vt:lpstr>Segoe UI</vt:lpstr>
      <vt:lpstr>Segoe UI Light</vt:lpstr>
      <vt:lpstr>Κάρτα</vt:lpstr>
      <vt:lpstr>WelcomeDoc</vt:lpstr>
      <vt:lpstr>Πως γραφουμε μια Εργασια</vt:lpstr>
      <vt:lpstr>Παρουσίαση του PowerPoint</vt:lpstr>
      <vt:lpstr>Φασεισ μιασ εργασιασ</vt:lpstr>
      <vt:lpstr>Υπόθεση εργασιασ- μια σοβαρη υποθεση</vt:lpstr>
      <vt:lpstr>Πηγεσ και τεκμηρια.  Α. πρωτογενεισ</vt:lpstr>
      <vt:lpstr> Εντοπίζοντας εφημερίδες και περιοδικά</vt:lpstr>
      <vt:lpstr>Εντοπίζοντας αρχειακά τεκμήρια</vt:lpstr>
      <vt:lpstr>Β. βΙΒΛΙΟΓΡΑΦΙΑ</vt:lpstr>
      <vt:lpstr>Λογοκλοπη- ένα σοβαρο ζητημα</vt:lpstr>
      <vt:lpstr>ΛΙΓΟ ΠΡΙΝ ΓΡΑΨΟΥΜΕ…</vt:lpstr>
      <vt:lpstr>ΚΑΙ ΤΩΡΑ ΓΡΑΦΟΥΜΕ</vt:lpstr>
      <vt:lpstr>Υποσημειώσεις και Βιβλιογραφία</vt:lpstr>
      <vt:lpstr>Βασικές αρχές βιβλιογραφικών παραπομπών</vt:lpstr>
      <vt:lpstr>Βιβλιογραφικά Πρότυπα</vt:lpstr>
      <vt:lpstr>Παραδείγματα διαφορών μεταξύ των συστημάτων </vt:lpstr>
      <vt:lpstr>Και ποιο είναι το σωστό?!          Και πως επιλέγουμε?! </vt:lpstr>
      <vt:lpstr>Η ζωή μας μπορεί να γίνει ευκολότερη με την τεχνολογία.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Πως γραφουμε μια Εργασια</dc:title>
  <dc:creator>Andreas Tzanavaris</dc:creator>
  <cp:lastModifiedBy>Andreas Tzanavaris</cp:lastModifiedBy>
  <cp:revision>2</cp:revision>
  <dcterms:created xsi:type="dcterms:W3CDTF">2022-03-31T19:54:33Z</dcterms:created>
  <dcterms:modified xsi:type="dcterms:W3CDTF">2022-04-03T18:36:37Z</dcterms:modified>
</cp:coreProperties>
</file>