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730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168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376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358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681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173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31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890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94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86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1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3403-EEB2-4530-B6AC-04D2D384AD4A}" type="datetimeFigureOut">
              <a:rPr lang="el-GR" smtClean="0"/>
              <a:t>30/3/2020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A89-D77B-4380-8554-BE456FB6715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201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/>
              <a:t>Η προεδρία </a:t>
            </a:r>
            <a:r>
              <a:rPr lang="el-GR" b="1" dirty="0" err="1"/>
              <a:t>Τρούμαν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3200" b="1" dirty="0"/>
              <a:t>Καθηγητής Χαράλαμπος Παπασωτηρίου</a:t>
            </a:r>
          </a:p>
        </p:txBody>
      </p:sp>
    </p:spTree>
    <p:extLst>
      <p:ext uri="{BB962C8B-B14F-4D97-AF65-F5344CB8AC3E}">
        <p14:creationId xmlns:p14="http://schemas.microsoft.com/office/powerpoint/2010/main" val="346840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Η αρχή του Ψυχρού Πολέμου στην Ευρώπη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Στάλιν – προσπάθεια ελέγχου όλης της Γερμανίας με πολιτικά μέσα</a:t>
            </a:r>
            <a:endParaRPr lang="en-US" b="1" dirty="0"/>
          </a:p>
          <a:p>
            <a:pPr lvl="1"/>
            <a:r>
              <a:rPr lang="el-GR" b="1" dirty="0"/>
              <a:t>Απρίλιος 1946 - </a:t>
            </a:r>
            <a:r>
              <a:rPr lang="en-US" b="1" dirty="0" err="1"/>
              <a:t>Sozialistische</a:t>
            </a:r>
            <a:r>
              <a:rPr lang="en-US" b="1" dirty="0"/>
              <a:t> </a:t>
            </a:r>
            <a:r>
              <a:rPr lang="en-US" b="1" dirty="0" err="1"/>
              <a:t>Einheitspartei</a:t>
            </a:r>
            <a:r>
              <a:rPr lang="en-US" b="1" dirty="0"/>
              <a:t> </a:t>
            </a:r>
            <a:r>
              <a:rPr lang="en-US" b="1" dirty="0" err="1"/>
              <a:t>Deutschlands</a:t>
            </a:r>
            <a:r>
              <a:rPr lang="en-US" b="1" dirty="0"/>
              <a:t> (SED – </a:t>
            </a:r>
            <a:r>
              <a:rPr lang="el-GR" b="1" dirty="0"/>
              <a:t>Σοσιαλιστικό Ενωτικό Κόμμα Γερμανίας)</a:t>
            </a:r>
          </a:p>
          <a:p>
            <a:pPr lvl="2"/>
            <a:r>
              <a:rPr lang="el-GR" b="1" dirty="0"/>
              <a:t>Οκτώβριος 1946 – εκλογές κρατιδίων στη σοβιετική κατοχική ζώνη</a:t>
            </a:r>
          </a:p>
          <a:p>
            <a:pPr lvl="3"/>
            <a:r>
              <a:rPr lang="el-GR" b="1" dirty="0"/>
              <a:t>Μόνο σε ένα κρατίδιο κέρδισε το </a:t>
            </a:r>
            <a:r>
              <a:rPr lang="en-US" b="1" dirty="0"/>
              <a:t>SED </a:t>
            </a:r>
            <a:r>
              <a:rPr lang="el-GR" b="1" dirty="0"/>
              <a:t>την απόλυτη πλειοψηφία των βουλευτών</a:t>
            </a:r>
            <a:endParaRPr lang="en-US" b="1" dirty="0"/>
          </a:p>
          <a:p>
            <a:pPr lvl="3"/>
            <a:r>
              <a:rPr lang="el-GR" b="1" dirty="0"/>
              <a:t>Στο Βερολίνο – μόλις 19%</a:t>
            </a:r>
          </a:p>
          <a:p>
            <a:r>
              <a:rPr lang="el-GR" b="1" dirty="0"/>
              <a:t>Σοβιετική Ένωση – μη δημοφιλής στις δυτικές κατοχικές ζώνες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b="1" dirty="0"/>
              <a:t>Συρρίκνωση Γερμανίας – 15 εκατομμύρια πρόσφυγες, εκ των οποίων πέθανε τουλάχιστον 1 εκατομμύριο από πείνα και κρύο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b="1" dirty="0"/>
              <a:t>Αποζημιώσεις σε είδος – αποβιομηχάνιση της σοβιετικής ζώνης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b="1" dirty="0"/>
              <a:t>Κακή συμπεριφορά του Κόκκινου Στρατού – μαζικοί βιασμοί γυναικών</a:t>
            </a:r>
          </a:p>
          <a:p>
            <a:r>
              <a:rPr lang="el-GR" b="1" dirty="0"/>
              <a:t>Γαλλία και Ιταλία – οι επόμενοι πολιτικοί στόχοι</a:t>
            </a:r>
          </a:p>
        </p:txBody>
      </p:sp>
    </p:spTree>
    <p:extLst>
      <p:ext uri="{BB962C8B-B14F-4D97-AF65-F5344CB8AC3E}">
        <p14:creationId xmlns:p14="http://schemas.microsoft.com/office/powerpoint/2010/main" val="143492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Η αρχή του Ψυχρού Πολέμου στην Ευρώπη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Στάση ΗΠΑ – τρεις φάσεις:</a:t>
            </a:r>
          </a:p>
          <a:p>
            <a:pPr marL="514350" indent="-514350">
              <a:buAutoNum type="arabicPeriod"/>
            </a:pPr>
            <a:r>
              <a:rPr lang="el-GR" b="1" dirty="0"/>
              <a:t>Μάιος 1945-Φεβρουάριος 1946 – προσδοκίες καλών σχέσεων με Σοβιετική Ένωση</a:t>
            </a:r>
          </a:p>
          <a:p>
            <a:pPr lvl="1"/>
            <a:r>
              <a:rPr lang="el-GR" b="1" dirty="0"/>
              <a:t>Η κυβέρνηση </a:t>
            </a:r>
            <a:r>
              <a:rPr lang="el-GR" b="1" dirty="0" err="1"/>
              <a:t>Τρούμαν</a:t>
            </a:r>
            <a:r>
              <a:rPr lang="el-GR" b="1" dirty="0"/>
              <a:t> δεν κατανοούσε τους λόγους για τις δυσκολίες στις σχέσεις τις Σοβιετικής Ένωσης με τις δυτικές δυνάμεις</a:t>
            </a:r>
          </a:p>
          <a:p>
            <a:pPr marL="0" indent="0">
              <a:buNone/>
            </a:pPr>
            <a:r>
              <a:rPr lang="el-GR" b="1" dirty="0"/>
              <a:t>2. Φεβρουάριος 1946-Φεβρουάριος 1947 – αυξημένες παραστάσεις απειλής</a:t>
            </a:r>
          </a:p>
          <a:p>
            <a:pPr lvl="1"/>
            <a:r>
              <a:rPr lang="el-GR" b="1" dirty="0"/>
              <a:t>Φεβρουάριος 1946</a:t>
            </a:r>
          </a:p>
          <a:p>
            <a:pPr lvl="2"/>
            <a:r>
              <a:rPr lang="el-GR" b="1" dirty="0"/>
              <a:t>«κήρυξη Ψυχρού Πολέμου» από Στάλιν</a:t>
            </a:r>
          </a:p>
          <a:p>
            <a:pPr lvl="2"/>
            <a:r>
              <a:rPr lang="el-GR" b="1" dirty="0"/>
              <a:t>«Μακρύ τηλεγράφημα» </a:t>
            </a:r>
            <a:r>
              <a:rPr lang="en-US" b="1" dirty="0"/>
              <a:t>George Kennan</a:t>
            </a:r>
          </a:p>
          <a:p>
            <a:pPr lvl="1"/>
            <a:r>
              <a:rPr lang="el-GR" b="1" dirty="0"/>
              <a:t>Μάρτιος 1946 - «κήρυξη Ψυχρού Πολέμου» από </a:t>
            </a:r>
            <a:r>
              <a:rPr lang="en-US" b="1" dirty="0"/>
              <a:t>Churchill</a:t>
            </a:r>
          </a:p>
          <a:p>
            <a:pPr lvl="2"/>
            <a:r>
              <a:rPr lang="el-GR" b="1" dirty="0"/>
              <a:t>Αρνητική αντίδραση στην αμερικανική κοινωνία</a:t>
            </a:r>
          </a:p>
          <a:p>
            <a:pPr marL="914400" lvl="2" indent="0">
              <a:buNone/>
            </a:pP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29" y="671807"/>
            <a:ext cx="4161065" cy="533372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89" y="681061"/>
            <a:ext cx="71437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Η αρχή του Ψυχρού Πολέμου στην Ευρώπη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3. Φεβρουάριος 1947 – η Βρετανία περνάει τη σκυτάλη στις ΗΠΑ</a:t>
            </a:r>
          </a:p>
          <a:p>
            <a:pPr lvl="1"/>
            <a:r>
              <a:rPr lang="el-GR" b="1" dirty="0"/>
              <a:t>Η ώρα της απόφασης – Δόγμα </a:t>
            </a:r>
            <a:r>
              <a:rPr lang="el-GR" b="1" dirty="0" err="1"/>
              <a:t>Τρούμαν</a:t>
            </a:r>
            <a:endParaRPr lang="el-GR" b="1" dirty="0"/>
          </a:p>
          <a:p>
            <a:pPr lvl="2"/>
            <a:r>
              <a:rPr lang="el-GR" b="1" dirty="0"/>
              <a:t>Δικομματική προσέγγιση</a:t>
            </a:r>
          </a:p>
          <a:p>
            <a:pPr lvl="3"/>
            <a:r>
              <a:rPr lang="el-GR" b="1" dirty="0"/>
              <a:t>Γερουσία – 67 έναντι 23</a:t>
            </a:r>
            <a:endParaRPr lang="en-US" b="1" dirty="0"/>
          </a:p>
          <a:p>
            <a:pPr lvl="3"/>
            <a:r>
              <a:rPr lang="el-GR" b="1" dirty="0"/>
              <a:t>Βουλή των Αντιπροσώπων – 287 έναντι 107</a:t>
            </a:r>
          </a:p>
          <a:p>
            <a:pPr lvl="1"/>
            <a:r>
              <a:rPr lang="el-GR" b="1" dirty="0"/>
              <a:t>Άρθρο «Χ» - στρατηγική της ανάσχεσης</a:t>
            </a:r>
          </a:p>
          <a:p>
            <a:pPr lvl="1"/>
            <a:r>
              <a:rPr lang="el-GR" b="1" dirty="0"/>
              <a:t>Ιούνιος 1947 - Σχέδιο </a:t>
            </a:r>
            <a:r>
              <a:rPr lang="en-US" b="1" dirty="0"/>
              <a:t>Marshall</a:t>
            </a:r>
          </a:p>
          <a:p>
            <a:pPr lvl="2"/>
            <a:r>
              <a:rPr lang="el-GR" b="1" dirty="0"/>
              <a:t>Πανευρωπαϊκής εμβέλειας για να χρεωθεί η Μόσχα τη διχοτόμηση της Ευρώπης</a:t>
            </a:r>
          </a:p>
          <a:p>
            <a:pPr lvl="3"/>
            <a:r>
              <a:rPr lang="el-GR" b="1" dirty="0"/>
              <a:t>Συμμετοχή Τσεχοσλοβακίας</a:t>
            </a:r>
          </a:p>
          <a:p>
            <a:pPr lvl="2"/>
            <a:r>
              <a:rPr lang="el-GR" b="1" dirty="0"/>
              <a:t>Προϋποθέσεις</a:t>
            </a:r>
          </a:p>
          <a:p>
            <a:pPr marL="1714500" lvl="3" indent="-342900">
              <a:buFont typeface="+mj-lt"/>
              <a:buAutoNum type="arabicPeriod"/>
            </a:pPr>
            <a:r>
              <a:rPr lang="el-GR" b="1" dirty="0"/>
              <a:t>Ευρωπαϊκή ολοκλήρωση – πολυμερές πλαίσιο</a:t>
            </a:r>
          </a:p>
          <a:p>
            <a:pPr marL="1714500" lvl="3" indent="-342900">
              <a:buFont typeface="+mj-lt"/>
              <a:buAutoNum type="arabicPeriod"/>
            </a:pPr>
            <a:r>
              <a:rPr lang="el-GR" b="1" dirty="0"/>
              <a:t>Συμμετοχή Δυτικής Γερμανίας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4" y="365125"/>
            <a:ext cx="6795707" cy="539341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097" y="365125"/>
            <a:ext cx="7427382" cy="56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Η αρχή του Ψυχρού Πολέμου στην Ευρώπ</a:t>
            </a:r>
            <a:r>
              <a:rPr lang="el-GR" dirty="0"/>
              <a:t>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Δυσκολίες του Σχεδίου </a:t>
            </a:r>
            <a:r>
              <a:rPr lang="en-US" b="1" dirty="0"/>
              <a:t>Marshall</a:t>
            </a:r>
            <a:endParaRPr lang="el-GR" b="1" dirty="0"/>
          </a:p>
          <a:p>
            <a:pPr lvl="1"/>
            <a:r>
              <a:rPr lang="el-GR" b="1" dirty="0"/>
              <a:t>Στο Κογκρέσο – δυσφορία για νέες δόσεις</a:t>
            </a:r>
          </a:p>
          <a:p>
            <a:pPr lvl="2"/>
            <a:r>
              <a:rPr lang="el-GR" b="1" dirty="0"/>
              <a:t>1,5% του ΑΕΠ των ΗΠΑ για 4 χρόνια</a:t>
            </a:r>
          </a:p>
          <a:p>
            <a:pPr lvl="1"/>
            <a:r>
              <a:rPr lang="el-GR" b="1" dirty="0"/>
              <a:t>Γαλλία – δυσφορία για συμμετοχή Δυτικής Γερμανίας</a:t>
            </a:r>
          </a:p>
          <a:p>
            <a:pPr lvl="2"/>
            <a:r>
              <a:rPr lang="el-GR" b="1" dirty="0"/>
              <a:t>Απεργίες κομουνιστικών συνδικάτων</a:t>
            </a:r>
          </a:p>
          <a:p>
            <a:r>
              <a:rPr lang="el-GR" b="1" dirty="0"/>
              <a:t>Φεβρουάριος 1948 – σταλινική δικτατορία στη Τσεχοσλοβακία</a:t>
            </a:r>
          </a:p>
          <a:p>
            <a:r>
              <a:rPr lang="el-GR" b="1" dirty="0"/>
              <a:t>Απρίλιος 1948 – το Κογκρέσο υπερψηφίζει τις νέες δόσεις</a:t>
            </a:r>
          </a:p>
          <a:p>
            <a:pPr lvl="1"/>
            <a:r>
              <a:rPr lang="el-GR" b="1" dirty="0"/>
              <a:t>Ιταλία – ήττα κομουνιστών και σοσιαλιστών </a:t>
            </a:r>
          </a:p>
        </p:txBody>
      </p:sp>
    </p:spTree>
    <p:extLst>
      <p:ext uri="{BB962C8B-B14F-4D97-AF65-F5344CB8AC3E}">
        <p14:creationId xmlns:p14="http://schemas.microsoft.com/office/powerpoint/2010/main" val="143492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/>
              <a:t>Αποκλεισμός Βερολίνου – Ιούνιος 1948-Μάιος 1949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633" y="1941853"/>
            <a:ext cx="3342361" cy="28356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603" y="2311967"/>
            <a:ext cx="2952750" cy="22669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542" y="1409813"/>
            <a:ext cx="5005091" cy="52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prstClr val="black"/>
                </a:solidFill>
              </a:rPr>
              <a:t>Αποκλεισμός Βερολίνου – Ιούνιος 1948-Μάιος 1949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Αφορμή αποκλεισμού – ο </a:t>
            </a:r>
            <a:r>
              <a:rPr lang="en-US" dirty="0"/>
              <a:t>Ernst Reuter </a:t>
            </a:r>
            <a:r>
              <a:rPr lang="el-GR" dirty="0"/>
              <a:t>δημιούργησε ανεξάρτητη δημοτική αρχή στις τρεις δυτικές ζώνες του Βερολίνου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4483"/>
            <a:ext cx="2873830" cy="350248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590" y="2674483"/>
            <a:ext cx="4265738" cy="405969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74483"/>
            <a:ext cx="4602377" cy="33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61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Κρίση Βερολίνου – 1948-9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Απρίλιος 1949 – ίδρυση ΝΑΤΟ</a:t>
            </a:r>
          </a:p>
          <a:p>
            <a:pPr lvl="1"/>
            <a:r>
              <a:rPr lang="el-GR" b="1" dirty="0"/>
              <a:t>Η βορειοατλαντική Συμμαχία ήταν προϊόν ευρωπαϊκών απαιτήσεων για αμερικανική αμυντική κάλυψη</a:t>
            </a:r>
          </a:p>
          <a:p>
            <a:r>
              <a:rPr lang="el-GR" b="1" dirty="0"/>
              <a:t>Μάιος 1949 – άρση αποκλεισμού Βερολίνου</a:t>
            </a:r>
            <a:endParaRPr lang="en-US" b="1" dirty="0"/>
          </a:p>
          <a:p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457" y="3061778"/>
            <a:ext cx="3918857" cy="31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2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Εκλογές 1948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Ο </a:t>
            </a:r>
            <a:r>
              <a:rPr lang="el-GR" b="1" dirty="0" err="1"/>
              <a:t>Τρούμαν</a:t>
            </a:r>
            <a:r>
              <a:rPr lang="el-GR" b="1" dirty="0"/>
              <a:t> έμοιαζε αδύναμος και ευάλωτος</a:t>
            </a:r>
          </a:p>
          <a:p>
            <a:pPr lvl="1"/>
            <a:r>
              <a:rPr lang="el-GR" b="1" dirty="0"/>
              <a:t>Λίγος σε σχέση με τον μεγάλο προκάτοχό του</a:t>
            </a:r>
          </a:p>
          <a:p>
            <a:pPr lvl="1"/>
            <a:r>
              <a:rPr lang="el-GR" b="1" dirty="0"/>
              <a:t>Ήττα Δημοκρατικών στις ενδιάμεσες εκλογές του 1946</a:t>
            </a:r>
          </a:p>
          <a:p>
            <a:pPr lvl="1"/>
            <a:r>
              <a:rPr lang="el-GR" b="1" dirty="0"/>
              <a:t>Τρίτο κόμμα στα αριστερά από </a:t>
            </a:r>
            <a:r>
              <a:rPr lang="en-US" b="1" dirty="0"/>
              <a:t>Henry Wallace</a:t>
            </a:r>
          </a:p>
          <a:p>
            <a:pPr lvl="1"/>
            <a:r>
              <a:rPr lang="el-GR" b="1" dirty="0"/>
              <a:t>Αποσκίρτηση των </a:t>
            </a:r>
            <a:r>
              <a:rPr lang="en-US" b="1" dirty="0" err="1"/>
              <a:t>Dixiecrats</a:t>
            </a:r>
            <a:r>
              <a:rPr lang="en-US" b="1" dirty="0"/>
              <a:t> </a:t>
            </a:r>
            <a:r>
              <a:rPr lang="el-GR" b="1" dirty="0"/>
              <a:t>υπό τον κυβερνήτη της Νότιας Καρολίνας </a:t>
            </a:r>
            <a:r>
              <a:rPr lang="en-US" b="1" dirty="0"/>
              <a:t>Strom Thurmond</a:t>
            </a:r>
          </a:p>
          <a:p>
            <a:r>
              <a:rPr lang="el-GR" b="1" dirty="0"/>
              <a:t>Θετικά για </a:t>
            </a:r>
            <a:r>
              <a:rPr lang="el-GR" b="1" dirty="0" err="1"/>
              <a:t>Τρούμαν</a:t>
            </a:r>
            <a:endParaRPr lang="el-GR" b="1" dirty="0"/>
          </a:p>
          <a:p>
            <a:pPr lvl="1"/>
            <a:r>
              <a:rPr lang="el-GR" b="1" dirty="0"/>
              <a:t>Δόγμα </a:t>
            </a:r>
            <a:r>
              <a:rPr lang="el-GR" b="1" dirty="0" err="1"/>
              <a:t>Τρούμαν</a:t>
            </a:r>
            <a:r>
              <a:rPr lang="el-GR" b="1" dirty="0"/>
              <a:t> και Σχέδιο Μάρσαλ</a:t>
            </a:r>
          </a:p>
          <a:p>
            <a:pPr lvl="1"/>
            <a:r>
              <a:rPr lang="el-GR" b="1" dirty="0"/>
              <a:t>Μάιος 1948 – αναγνώριση Ισραήλ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79" y="667544"/>
            <a:ext cx="4579992" cy="564435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603" y="1690688"/>
            <a:ext cx="6715040" cy="37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Εκλογές 1948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Ρεπουμπλικανός</a:t>
            </a:r>
            <a:r>
              <a:rPr lang="el-GR" dirty="0"/>
              <a:t> υποψήφιος για προεδρία </a:t>
            </a:r>
          </a:p>
          <a:p>
            <a:pPr lvl="1"/>
            <a:r>
              <a:rPr lang="el-GR" dirty="0"/>
              <a:t>Ο κυβερνήτης της Νέας Υόρκης </a:t>
            </a:r>
            <a:r>
              <a:rPr lang="en-US" dirty="0"/>
              <a:t>Thomas Dewey</a:t>
            </a:r>
          </a:p>
          <a:p>
            <a:pPr lvl="2"/>
            <a:r>
              <a:rPr lang="el-GR" dirty="0"/>
              <a:t>Χαλαρή εκστρατεία – σαν να θεωρούσε τη νίκη δεδομένη</a:t>
            </a:r>
          </a:p>
          <a:p>
            <a:r>
              <a:rPr lang="el-GR" dirty="0" err="1"/>
              <a:t>Τρούμαν</a:t>
            </a:r>
            <a:r>
              <a:rPr lang="el-GR" dirty="0"/>
              <a:t> – εκστρατεία </a:t>
            </a:r>
            <a:r>
              <a:rPr lang="en-US" dirty="0" err="1"/>
              <a:t>whistlestop</a:t>
            </a:r>
            <a:r>
              <a:rPr lang="en-US" dirty="0"/>
              <a:t> </a:t>
            </a:r>
            <a:endParaRPr lang="el-GR" dirty="0"/>
          </a:p>
          <a:p>
            <a:pPr lvl="1"/>
            <a:r>
              <a:rPr lang="el-GR" dirty="0"/>
              <a:t>Μαχητική υπενθύμιση της οικονομικής κρίσης της δεκαετίας 1930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1" y="4001294"/>
            <a:ext cx="2095500" cy="28479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62" y="3927825"/>
            <a:ext cx="3616054" cy="28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9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775" y="168049"/>
            <a:ext cx="8172450" cy="64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12 Απριλίου 1945 – θάνατος </a:t>
            </a:r>
            <a:r>
              <a:rPr lang="en-US" dirty="0"/>
              <a:t>FDR</a:t>
            </a:r>
            <a:endParaRPr lang="el-GR" dirty="0"/>
          </a:p>
        </p:txBody>
      </p:sp>
      <p:pic>
        <p:nvPicPr>
          <p:cNvPr id="1026" name="Picture 2" descr="http://www.eyewitnesstohistory.com/images/fdrdeath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1560399"/>
            <a:ext cx="5836520" cy="420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yewitnesstohistory.com/images/fdrdeat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32" y="1560399"/>
            <a:ext cx="5598843" cy="37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3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Εκλογές 1948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err="1"/>
              <a:t>Τρούμαν</a:t>
            </a:r>
            <a:r>
              <a:rPr lang="el-GR" dirty="0"/>
              <a:t> – 24,2 εκατομμύρια ψήφους (49,6% λαϊκής ψήφου)</a:t>
            </a:r>
          </a:p>
          <a:p>
            <a:pPr lvl="1"/>
            <a:r>
              <a:rPr lang="el-GR" dirty="0"/>
              <a:t>303 εκλέκτορες</a:t>
            </a:r>
          </a:p>
          <a:p>
            <a:r>
              <a:rPr lang="en-US" dirty="0"/>
              <a:t>Dewey - </a:t>
            </a:r>
            <a:r>
              <a:rPr lang="el-GR" dirty="0"/>
              <a:t>22 εκατομμύρια ψήφους (4</a:t>
            </a:r>
            <a:r>
              <a:rPr lang="en-US" dirty="0"/>
              <a:t>5,1</a:t>
            </a:r>
            <a:r>
              <a:rPr lang="el-GR" dirty="0"/>
              <a:t>% λαϊκής ψήφου)</a:t>
            </a:r>
          </a:p>
          <a:p>
            <a:pPr lvl="1"/>
            <a:r>
              <a:rPr lang="el-GR" dirty="0"/>
              <a:t>189 εκλέκτορες</a:t>
            </a:r>
            <a:endParaRPr lang="en-US" dirty="0"/>
          </a:p>
          <a:p>
            <a:r>
              <a:rPr lang="en-US" dirty="0"/>
              <a:t>Thurmond – </a:t>
            </a:r>
            <a:r>
              <a:rPr lang="el-GR" dirty="0"/>
              <a:t>1,18 εκατομμύρια ψήφους </a:t>
            </a:r>
          </a:p>
          <a:p>
            <a:pPr lvl="1"/>
            <a:r>
              <a:rPr lang="el-GR" dirty="0"/>
              <a:t>κέρδισε 4 πολιτείες (βαθύς Νότος) – 39 εκλέκτορες</a:t>
            </a:r>
          </a:p>
          <a:p>
            <a:r>
              <a:rPr lang="en-US" dirty="0"/>
              <a:t>Wallace </a:t>
            </a:r>
            <a:r>
              <a:rPr lang="el-GR" dirty="0"/>
              <a:t>– 1,16 εκατομμύρια ψήφους </a:t>
            </a:r>
          </a:p>
          <a:p>
            <a:pPr lvl="1"/>
            <a:r>
              <a:rPr lang="el-GR" dirty="0"/>
              <a:t>Μηδέν εκλέκτορες</a:t>
            </a:r>
          </a:p>
          <a:p>
            <a:r>
              <a:rPr lang="el-GR" u="sng" dirty="0"/>
              <a:t>Κογκρέσο</a:t>
            </a:r>
            <a:r>
              <a:rPr lang="el-GR" dirty="0"/>
              <a:t> – οι Δημοκρατικοί επανάκτησαν τον έλεγχο των δύο σωμάτων του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8756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Κομουνιστοφοβία</a:t>
            </a:r>
            <a:r>
              <a:rPr lang="el-GR" b="1" dirty="0"/>
              <a:t> (</a:t>
            </a:r>
            <a:r>
              <a:rPr lang="en-US" b="1" dirty="0"/>
              <a:t>Red Scare)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/>
              <a:t>Σοβιετική κατασκοπία στις ΗΠΑ – μαζική ως το 1945</a:t>
            </a:r>
          </a:p>
          <a:p>
            <a:pPr lvl="1"/>
            <a:r>
              <a:rPr lang="el-GR" b="1" dirty="0"/>
              <a:t>Στη συνέχεια εξαρθρώθηκε</a:t>
            </a:r>
          </a:p>
          <a:p>
            <a:pPr lvl="2"/>
            <a:r>
              <a:rPr lang="el-GR" b="1" dirty="0"/>
              <a:t>Πρόγραμμα </a:t>
            </a:r>
            <a:r>
              <a:rPr lang="en-US" b="1" dirty="0" err="1"/>
              <a:t>Venona</a:t>
            </a:r>
            <a:endParaRPr lang="en-US" b="1" dirty="0"/>
          </a:p>
          <a:p>
            <a:pPr lvl="2"/>
            <a:r>
              <a:rPr lang="en-US" b="1" dirty="0"/>
              <a:t>Whitaker Chambers &amp; Elizabeth Bentley</a:t>
            </a:r>
          </a:p>
          <a:p>
            <a:r>
              <a:rPr lang="en-US" b="1" dirty="0"/>
              <a:t>1946-48 – </a:t>
            </a:r>
            <a:r>
              <a:rPr lang="el-GR" b="1" dirty="0"/>
              <a:t>αριστεροί και κεντροαριστεροί στρέφονται κατά ΚΚΗΠΑ</a:t>
            </a:r>
          </a:p>
          <a:p>
            <a:pPr lvl="1"/>
            <a:r>
              <a:rPr lang="en-US" b="1" dirty="0"/>
              <a:t>Irving Howe</a:t>
            </a:r>
          </a:p>
          <a:p>
            <a:pPr lvl="1"/>
            <a:r>
              <a:rPr lang="en-US" b="1" dirty="0"/>
              <a:t>Norman Thomas</a:t>
            </a:r>
          </a:p>
          <a:p>
            <a:pPr lvl="1"/>
            <a:r>
              <a:rPr lang="en-US" b="1" dirty="0"/>
              <a:t>NAACP</a:t>
            </a:r>
          </a:p>
          <a:p>
            <a:r>
              <a:rPr lang="el-GR" b="1" dirty="0"/>
              <a:t>Κυβέρνηση </a:t>
            </a:r>
            <a:r>
              <a:rPr lang="el-GR" b="1" dirty="0" err="1"/>
              <a:t>Τρούμαν</a:t>
            </a:r>
            <a:endParaRPr lang="el-GR" b="1" dirty="0"/>
          </a:p>
          <a:p>
            <a:pPr lvl="1"/>
            <a:r>
              <a:rPr lang="el-GR" b="1" dirty="0"/>
              <a:t>Υπουργείο Δικαιοσύνης – 1948 – δίωξη 11 ηγετών του ΚΚΗΠΑ με βάση τον Νόμο </a:t>
            </a:r>
            <a:r>
              <a:rPr lang="en-US" b="1" dirty="0"/>
              <a:t>Smith</a:t>
            </a:r>
            <a:r>
              <a:rPr lang="el-GR" b="1" dirty="0"/>
              <a:t> (1940)</a:t>
            </a:r>
            <a:endParaRPr lang="en-US" b="1" dirty="0"/>
          </a:p>
          <a:p>
            <a:pPr lvl="2"/>
            <a:r>
              <a:rPr lang="el-GR" b="1" dirty="0"/>
              <a:t>Η καταδίκη των 11 επικυρώθηκε από το Ανώτατο Δικαστήριο ΗΠΑ με 7 έναντι 2</a:t>
            </a:r>
          </a:p>
          <a:p>
            <a:pPr lvl="3"/>
            <a:r>
              <a:rPr lang="el-GR" b="1" dirty="0"/>
              <a:t>Ο Νόμος </a:t>
            </a:r>
            <a:r>
              <a:rPr lang="en-US" b="1" dirty="0"/>
              <a:t>Smith </a:t>
            </a:r>
            <a:r>
              <a:rPr lang="el-GR" b="1" dirty="0"/>
              <a:t>κηρύχθηκε αντισυνταγματικός από το Ανώτατο Δικαστήριο ΗΠΑ  το 1956</a:t>
            </a:r>
          </a:p>
          <a:p>
            <a:pPr lvl="1"/>
            <a:r>
              <a:rPr lang="el-GR" b="1" dirty="0"/>
              <a:t>Έλεγχοι «πίστης» δημοσίων υπαλλήλων – από 1947</a:t>
            </a:r>
          </a:p>
          <a:p>
            <a:pPr lvl="2"/>
            <a:r>
              <a:rPr lang="el-GR" b="1" dirty="0"/>
              <a:t>1200 απολύθηκαν και 6000 παραιτήθηκαν</a:t>
            </a:r>
          </a:p>
          <a:p>
            <a:pPr lvl="2"/>
            <a:endParaRPr lang="en-US" b="1" dirty="0"/>
          </a:p>
          <a:p>
            <a:pPr lvl="1"/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27" y="365124"/>
            <a:ext cx="8322129" cy="62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Κομουνιστοφοβία</a:t>
            </a:r>
            <a:r>
              <a:rPr lang="el-GR" b="1" dirty="0"/>
              <a:t> (</a:t>
            </a:r>
            <a:r>
              <a:rPr lang="en-US" b="1" dirty="0"/>
              <a:t>Red Scare)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Κογκρέσο - </a:t>
            </a:r>
            <a:r>
              <a:rPr lang="en-US" b="1" dirty="0"/>
              <a:t>House Un-American Activities Committee (HUAC)</a:t>
            </a:r>
            <a:endParaRPr lang="el-GR" b="1" dirty="0"/>
          </a:p>
          <a:p>
            <a:pPr lvl="1"/>
            <a:r>
              <a:rPr lang="el-GR" b="1" dirty="0"/>
              <a:t>10 σεναριογράφοι – φυλάκιση για ασέβεια</a:t>
            </a:r>
          </a:p>
          <a:p>
            <a:pPr lvl="2"/>
            <a:r>
              <a:rPr lang="el-GR" b="1" dirty="0"/>
              <a:t>Αρνήθηκαν να καταδώσουν μέλη του ΚΚΗΠΑ στο </a:t>
            </a:r>
            <a:r>
              <a:rPr lang="en-US" b="1" dirty="0"/>
              <a:t>Hollywood</a:t>
            </a:r>
          </a:p>
          <a:p>
            <a:pPr lvl="1"/>
            <a:r>
              <a:rPr lang="el-GR" b="1" dirty="0"/>
              <a:t>Υπόθεση </a:t>
            </a:r>
            <a:r>
              <a:rPr lang="en-US" b="1" dirty="0"/>
              <a:t>Alger Hiss</a:t>
            </a:r>
            <a:endParaRPr lang="el-GR" b="1" dirty="0"/>
          </a:p>
          <a:p>
            <a:pPr lvl="2"/>
            <a:r>
              <a:rPr lang="el-GR" b="1" dirty="0"/>
              <a:t>Ο Νίξον πρωτοστάτησε στις έρευνες </a:t>
            </a:r>
          </a:p>
          <a:p>
            <a:pPr lvl="3"/>
            <a:r>
              <a:rPr lang="en-US" b="1" dirty="0"/>
              <a:t>Alger Hiss v. Whitaker Chambers</a:t>
            </a:r>
          </a:p>
          <a:p>
            <a:pPr lvl="4"/>
            <a:r>
              <a:rPr lang="el-GR" b="1" dirty="0"/>
              <a:t>1950 - καταδίκη </a:t>
            </a:r>
            <a:r>
              <a:rPr lang="en-US" b="1" dirty="0"/>
              <a:t>Alger Hiss </a:t>
            </a:r>
            <a:r>
              <a:rPr lang="el-GR" b="1" dirty="0"/>
              <a:t>για ψευδορκία</a:t>
            </a:r>
          </a:p>
          <a:p>
            <a:pPr lvl="1"/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8" y="1825625"/>
            <a:ext cx="5238750" cy="35528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58" y="1825624"/>
            <a:ext cx="5174017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Ανατολική Ασία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Αμερικανική παράδοση </a:t>
            </a:r>
            <a:r>
              <a:rPr lang="el-GR" b="1" dirty="0" err="1"/>
              <a:t>σινοφιλίας</a:t>
            </a:r>
            <a:endParaRPr lang="el-GR" b="1" dirty="0"/>
          </a:p>
          <a:p>
            <a:pPr lvl="1"/>
            <a:r>
              <a:rPr lang="el-GR" b="1" dirty="0" err="1"/>
              <a:t>Μισιονάριοι</a:t>
            </a:r>
            <a:endParaRPr lang="el-GR" b="1" dirty="0"/>
          </a:p>
          <a:p>
            <a:pPr lvl="2"/>
            <a:r>
              <a:rPr lang="en-US" b="1" dirty="0"/>
              <a:t>Pearl Buck</a:t>
            </a:r>
            <a:r>
              <a:rPr lang="el-GR" b="1" dirty="0"/>
              <a:t> (Νόμπελ λογοτεχνίας)</a:t>
            </a:r>
            <a:r>
              <a:rPr lang="en-US" b="1" dirty="0"/>
              <a:t> </a:t>
            </a:r>
            <a:r>
              <a:rPr lang="el-GR" b="1" dirty="0"/>
              <a:t>και </a:t>
            </a:r>
            <a:r>
              <a:rPr lang="en-US" b="1" dirty="0"/>
              <a:t>Henry </a:t>
            </a:r>
            <a:r>
              <a:rPr lang="en-US" b="1" dirty="0" err="1"/>
              <a:t>Luce</a:t>
            </a:r>
            <a:r>
              <a:rPr lang="en-US" b="1" dirty="0"/>
              <a:t> (</a:t>
            </a:r>
            <a:r>
              <a:rPr lang="el-GR" b="1" dirty="0"/>
              <a:t>περιοδικά </a:t>
            </a:r>
            <a:r>
              <a:rPr lang="en-US" b="1" dirty="0"/>
              <a:t>TIME &amp; LIFE)</a:t>
            </a:r>
            <a:endParaRPr lang="el-GR" b="1" dirty="0"/>
          </a:p>
          <a:p>
            <a:pPr lvl="1"/>
            <a:r>
              <a:rPr lang="el-GR" b="1" dirty="0"/>
              <a:t>Εικόνα εθνικιστικής Κίνας (</a:t>
            </a:r>
            <a:r>
              <a:rPr lang="el-GR" b="1" dirty="0" err="1"/>
              <a:t>Γκουόμιντανγκ</a:t>
            </a:r>
            <a:r>
              <a:rPr lang="el-GR" b="1" dirty="0"/>
              <a:t>) ως «αδελφής δημοκρατίας»</a:t>
            </a:r>
          </a:p>
          <a:p>
            <a:pPr lvl="2"/>
            <a:r>
              <a:rPr lang="el-GR" b="1" dirty="0"/>
              <a:t>Στην πραγματικότητα ήταν διεφθαρμένο αυταρχικό καθεστώς</a:t>
            </a:r>
          </a:p>
          <a:p>
            <a:r>
              <a:rPr lang="el-GR" b="1" dirty="0"/>
              <a:t>Καλοκαίρι 1944 – ιαπωνική επιχείρηση </a:t>
            </a:r>
            <a:r>
              <a:rPr lang="el-GR" b="1" dirty="0" err="1"/>
              <a:t>Ίτσιγκο</a:t>
            </a:r>
            <a:endParaRPr lang="el-GR" b="1" dirty="0"/>
          </a:p>
          <a:p>
            <a:pPr lvl="1"/>
            <a:r>
              <a:rPr lang="el-GR" b="1" dirty="0"/>
              <a:t>Πανωλεθρία για εθνικιστικό στρατό </a:t>
            </a:r>
          </a:p>
          <a:p>
            <a:pPr lvl="2"/>
            <a:r>
              <a:rPr lang="el-GR" b="1" dirty="0"/>
              <a:t>Ο Ρούζβελτ κατάλαβε την αδυναμία του εθνικιστικού καθεστώτος</a:t>
            </a:r>
          </a:p>
          <a:p>
            <a:r>
              <a:rPr lang="el-GR" b="1" dirty="0"/>
              <a:t>Νοέμβριος 1944 – αποστολή </a:t>
            </a:r>
            <a:r>
              <a:rPr lang="en-US" b="1" dirty="0"/>
              <a:t>Patrick Hurley</a:t>
            </a:r>
            <a:r>
              <a:rPr lang="el-GR" b="1" dirty="0"/>
              <a:t> για διαμεσολάβηση μεταξύ εθνικιστικού καθεστώτος υπό τον </a:t>
            </a:r>
            <a:r>
              <a:rPr lang="en-US" b="1" dirty="0"/>
              <a:t>Chiang Kai-</a:t>
            </a:r>
            <a:r>
              <a:rPr lang="en-US" b="1" dirty="0" err="1"/>
              <a:t>sheck</a:t>
            </a:r>
            <a:r>
              <a:rPr lang="el-GR" b="1" dirty="0"/>
              <a:t> και των κομουνιστών υπό τον </a:t>
            </a:r>
            <a:r>
              <a:rPr lang="en-US" b="1" dirty="0"/>
              <a:t>Mao Zedong</a:t>
            </a:r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272143"/>
            <a:ext cx="5292809" cy="64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Ανατολική Ασία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b="1" dirty="0"/>
              <a:t>Αύγουστος 1945</a:t>
            </a:r>
          </a:p>
          <a:p>
            <a:pPr lvl="1"/>
            <a:r>
              <a:rPr lang="el-GR" b="1" dirty="0"/>
              <a:t>Σοβιετική εισβολή στη Μαντζουρία</a:t>
            </a:r>
          </a:p>
          <a:p>
            <a:pPr lvl="2"/>
            <a:r>
              <a:rPr lang="el-GR" b="1" dirty="0"/>
              <a:t>Διείσδυση ΚΚΚ πίσω από τον Κόκκινο Στρατό</a:t>
            </a:r>
          </a:p>
          <a:p>
            <a:pPr lvl="1"/>
            <a:r>
              <a:rPr lang="el-GR" b="1" dirty="0"/>
              <a:t>Αμερικανική αερομεταφορά 500.000 εθνικιστών οπλιτών σε </a:t>
            </a:r>
            <a:r>
              <a:rPr lang="el-GR" b="1"/>
              <a:t>περιοχές υπό </a:t>
            </a:r>
            <a:r>
              <a:rPr lang="el-GR" b="1" dirty="0"/>
              <a:t>ιαπωνικό έλεγχο</a:t>
            </a:r>
          </a:p>
          <a:p>
            <a:pPr lvl="1"/>
            <a:r>
              <a:rPr lang="el-GR" b="1" dirty="0"/>
              <a:t>Κορέα – δύο κατοχικές ζώνες με σύνορο τον 38</a:t>
            </a:r>
            <a:r>
              <a:rPr lang="el-GR" b="1" baseline="30000" dirty="0"/>
              <a:t>ο</a:t>
            </a:r>
            <a:r>
              <a:rPr lang="el-GR" b="1" dirty="0"/>
              <a:t> παράλληλο</a:t>
            </a:r>
          </a:p>
          <a:p>
            <a:pPr lvl="2"/>
            <a:r>
              <a:rPr lang="el-GR" b="1" dirty="0"/>
              <a:t>Καθεστώτα Κιμ </a:t>
            </a:r>
            <a:r>
              <a:rPr lang="el-GR" b="1" dirty="0" err="1"/>
              <a:t>Ιλ</a:t>
            </a:r>
            <a:r>
              <a:rPr lang="el-GR" b="1" dirty="0"/>
              <a:t> Σουνγκ στον Βορρά και </a:t>
            </a:r>
            <a:r>
              <a:rPr lang="el-GR" b="1" dirty="0" err="1"/>
              <a:t>Σίγκμαρ</a:t>
            </a:r>
            <a:r>
              <a:rPr lang="el-GR" b="1" dirty="0"/>
              <a:t> </a:t>
            </a:r>
            <a:r>
              <a:rPr lang="el-GR" b="1" dirty="0" err="1"/>
              <a:t>Ρη</a:t>
            </a:r>
            <a:r>
              <a:rPr lang="el-GR" b="1" dirty="0"/>
              <a:t> στον Νότο</a:t>
            </a:r>
            <a:endParaRPr lang="en-US" b="1" dirty="0"/>
          </a:p>
          <a:p>
            <a:r>
              <a:rPr lang="el-GR" b="1" dirty="0"/>
              <a:t>Δεκέμβριος 1945 – Ιανουάριος 1947 – αποστολή </a:t>
            </a:r>
            <a:r>
              <a:rPr lang="en-US" b="1" dirty="0"/>
              <a:t>George Marshall</a:t>
            </a:r>
            <a:endParaRPr lang="el-GR" b="1" dirty="0"/>
          </a:p>
          <a:p>
            <a:pPr lvl="1"/>
            <a:r>
              <a:rPr lang="el-GR" b="1" dirty="0"/>
              <a:t>Δεν απέτρεψε τον κινεζικό εμφύλιο του 1947-9</a:t>
            </a:r>
          </a:p>
          <a:p>
            <a:pPr lvl="1"/>
            <a:r>
              <a:rPr lang="el-GR" b="1" dirty="0"/>
              <a:t>Έπεισε την κυβέρνηση </a:t>
            </a:r>
            <a:r>
              <a:rPr lang="el-GR" b="1" dirty="0" err="1"/>
              <a:t>Τρούμαν</a:t>
            </a:r>
            <a:r>
              <a:rPr lang="el-GR" b="1" dirty="0"/>
              <a:t> για τη σαθρότητα του εθνικιστικού καθεστώτος</a:t>
            </a:r>
          </a:p>
          <a:p>
            <a:pPr lvl="2"/>
            <a:r>
              <a:rPr lang="el-GR" b="1" dirty="0"/>
              <a:t>Η αμερικανική βοήθεια προς το </a:t>
            </a:r>
            <a:r>
              <a:rPr lang="el-GR" b="1" dirty="0" err="1"/>
              <a:t>Γκουόμιντανγκ</a:t>
            </a:r>
            <a:r>
              <a:rPr lang="el-GR" b="1" dirty="0"/>
              <a:t> συνεχίσθηκε ωστόσο</a:t>
            </a:r>
          </a:p>
          <a:p>
            <a:pPr lvl="3"/>
            <a:r>
              <a:rPr lang="el-GR" b="1" dirty="0"/>
              <a:t>Όρος </a:t>
            </a:r>
            <a:r>
              <a:rPr lang="el-GR" b="1" dirty="0" err="1"/>
              <a:t>Ρεπουμπλικανών</a:t>
            </a:r>
            <a:r>
              <a:rPr lang="el-GR" b="1" dirty="0"/>
              <a:t> για υποστήριξη Σχεδίου Μάρσαλ στην Ευρώπη</a:t>
            </a:r>
          </a:p>
        </p:txBody>
      </p:sp>
    </p:spTree>
    <p:extLst>
      <p:ext uri="{BB962C8B-B14F-4D97-AF65-F5344CB8AC3E}">
        <p14:creationId xmlns:p14="http://schemas.microsoft.com/office/powerpoint/2010/main" val="3901199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Ανατολική Ασία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Σεπτέμβριος 1949 – αύξηση φοβιών στην αμερικανική κοινωνία</a:t>
            </a:r>
          </a:p>
          <a:p>
            <a:pPr marL="914400" lvl="1" indent="-457200">
              <a:buFont typeface="+mj-lt"/>
              <a:buAutoNum type="arabicPeriod"/>
            </a:pPr>
            <a:r>
              <a:rPr lang="el-GR" b="1" dirty="0"/>
              <a:t>Επιτυχής σοβιετική ατομική δοκιμή</a:t>
            </a:r>
          </a:p>
          <a:p>
            <a:pPr lvl="2"/>
            <a:r>
              <a:rPr lang="el-GR" b="1" dirty="0"/>
              <a:t>Ακριβές αντίγραφο προγράμματος Μανχάταν (σοβιετική κατασκοπία)</a:t>
            </a:r>
          </a:p>
          <a:p>
            <a:pPr marL="914400" lvl="1" indent="-457200">
              <a:buFont typeface="+mj-lt"/>
              <a:buAutoNum type="arabicPeriod"/>
            </a:pPr>
            <a:r>
              <a:rPr lang="el-GR" b="1" dirty="0"/>
              <a:t>1/10/49 – ο </a:t>
            </a:r>
            <a:r>
              <a:rPr lang="el-GR" b="1" dirty="0" err="1"/>
              <a:t>Μάο</a:t>
            </a:r>
            <a:r>
              <a:rPr lang="el-GR" b="1" dirty="0"/>
              <a:t> </a:t>
            </a:r>
            <a:r>
              <a:rPr lang="el-GR" b="1" dirty="0" err="1"/>
              <a:t>κυρήττει</a:t>
            </a:r>
            <a:r>
              <a:rPr lang="el-GR" b="1" dirty="0"/>
              <a:t> την ίδρυση της Λαϊκής Δημοκρατίας της Κίνας</a:t>
            </a:r>
          </a:p>
          <a:p>
            <a:pPr lvl="2"/>
            <a:r>
              <a:rPr lang="el-GR" b="1" dirty="0"/>
              <a:t>Ο </a:t>
            </a:r>
            <a:r>
              <a:rPr lang="el-GR" b="1" dirty="0" err="1"/>
              <a:t>Τσιανγκ</a:t>
            </a:r>
            <a:r>
              <a:rPr lang="el-GR" b="1" dirty="0"/>
              <a:t> με τα κατάλοιπα του καθεστώτος του υποχωρεί στη Φορμόζα/</a:t>
            </a:r>
            <a:r>
              <a:rPr lang="el-GR" b="1" dirty="0" err="1"/>
              <a:t>Ταϊβάν</a:t>
            </a:r>
            <a:endParaRPr lang="el-GR" b="1" dirty="0"/>
          </a:p>
          <a:p>
            <a:r>
              <a:rPr lang="el-GR" b="1" dirty="0"/>
              <a:t>Χειμώνας 1949-50 – </a:t>
            </a:r>
            <a:r>
              <a:rPr lang="en-US" b="1" dirty="0"/>
              <a:t>“Who lost China?”</a:t>
            </a:r>
          </a:p>
          <a:p>
            <a:pPr lvl="1"/>
            <a:r>
              <a:rPr lang="el-GR" b="1" dirty="0"/>
              <a:t>Απάντηση </a:t>
            </a:r>
            <a:r>
              <a:rPr lang="el-GR" b="1" dirty="0" err="1"/>
              <a:t>Ρεπουμπλικανών</a:t>
            </a:r>
            <a:r>
              <a:rPr lang="el-GR" b="1" dirty="0"/>
              <a:t> – η ανικανότητα της κυβέρνησης </a:t>
            </a:r>
            <a:r>
              <a:rPr lang="el-GR" b="1" dirty="0" err="1"/>
              <a:t>Τρούμαν</a:t>
            </a:r>
            <a:endParaRPr lang="el-GR" b="1" dirty="0"/>
          </a:p>
          <a:p>
            <a:r>
              <a:rPr lang="el-GR" b="1" dirty="0"/>
              <a:t>9 Φεβρουαρίου 1950 – </a:t>
            </a:r>
            <a:r>
              <a:rPr lang="en-US" b="1" dirty="0"/>
              <a:t>Joseph McCarthy</a:t>
            </a:r>
          </a:p>
          <a:p>
            <a:pPr lvl="1"/>
            <a:r>
              <a:rPr lang="el-GR" b="1" dirty="0"/>
              <a:t>Υπάρχουν 205 κομουνιστές στο Υπουργείο Εξωτερικών που τους γνωρίζει η ηγεσία του</a:t>
            </a:r>
          </a:p>
          <a:p>
            <a:pPr lvl="1"/>
            <a:r>
              <a:rPr lang="en-US" b="1" dirty="0"/>
              <a:t>“a conspiracy so immense as to dwarf any previous such undertaking”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64" y="365125"/>
            <a:ext cx="11235472" cy="63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Ανατολική Ασία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Ιανουάριος 1950 – Υπουργός Εξωτερικών </a:t>
            </a:r>
            <a:r>
              <a:rPr lang="en-US" b="1" dirty="0"/>
              <a:t>Dean Acheson</a:t>
            </a:r>
            <a:endParaRPr lang="el-GR" b="1" dirty="0"/>
          </a:p>
          <a:p>
            <a:pPr lvl="1"/>
            <a:r>
              <a:rPr lang="el-GR" b="1" dirty="0"/>
              <a:t>Άφησε εκτός αμερικανικής αμυντικής περιμέτρου στην Ανατολική Ασία τη Νότια Κορέα και τη </a:t>
            </a:r>
            <a:r>
              <a:rPr lang="el-GR" b="1" dirty="0" err="1"/>
              <a:t>Ταϊβάν</a:t>
            </a:r>
            <a:endParaRPr lang="el-GR" b="1" dirty="0"/>
          </a:p>
          <a:p>
            <a:pPr lvl="2"/>
            <a:r>
              <a:rPr lang="el-GR" b="1" dirty="0"/>
              <a:t>Σκοπός: να ενθαρρύνει τον </a:t>
            </a:r>
            <a:r>
              <a:rPr lang="el-GR" b="1" dirty="0" err="1"/>
              <a:t>Μάο</a:t>
            </a:r>
            <a:r>
              <a:rPr lang="el-GR" b="1" dirty="0"/>
              <a:t> να ακολουθήσει τη γραμμή Τίτο</a:t>
            </a:r>
          </a:p>
          <a:p>
            <a:pPr lvl="3"/>
            <a:r>
              <a:rPr lang="el-GR" b="1" dirty="0"/>
              <a:t>Σφάλμα</a:t>
            </a:r>
          </a:p>
          <a:p>
            <a:r>
              <a:rPr lang="el-GR" b="1" dirty="0"/>
              <a:t>Κιμ </a:t>
            </a:r>
            <a:r>
              <a:rPr lang="el-GR" b="1" dirty="0" err="1"/>
              <a:t>Ιλ</a:t>
            </a:r>
            <a:r>
              <a:rPr lang="el-GR" b="1" dirty="0"/>
              <a:t> Σουνγκ – ζήτησε από Στάλιν και </a:t>
            </a:r>
            <a:r>
              <a:rPr lang="el-GR" b="1" dirty="0" err="1"/>
              <a:t>Μάο</a:t>
            </a:r>
            <a:r>
              <a:rPr lang="el-GR" b="1" dirty="0"/>
              <a:t> στήριξη για βίαιη επανένωση της Κορέας</a:t>
            </a:r>
          </a:p>
          <a:p>
            <a:pPr lvl="1"/>
            <a:r>
              <a:rPr lang="el-GR" b="1" dirty="0"/>
              <a:t>Ο Στάλιν υποσχέθηκε υλική βοήθεια</a:t>
            </a:r>
          </a:p>
          <a:p>
            <a:pPr lvl="2"/>
            <a:r>
              <a:rPr lang="el-GR" b="1" dirty="0"/>
              <a:t>«Αν σας κλοτσήσουν στα δόντια, δεν θα κουνήσω ούτε ένα δακτυλάκι»</a:t>
            </a:r>
          </a:p>
        </p:txBody>
      </p:sp>
    </p:spTree>
    <p:extLst>
      <p:ext uri="{BB962C8B-B14F-4D97-AF65-F5344CB8AC3E}">
        <p14:creationId xmlns:p14="http://schemas.microsoft.com/office/powerpoint/2010/main" val="3901199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Πόλεμος Κορέας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25 Ιουνίου 1950 – </a:t>
            </a:r>
            <a:r>
              <a:rPr lang="el-GR" b="1" dirty="0" err="1"/>
              <a:t>βορειοκορεατική</a:t>
            </a:r>
            <a:r>
              <a:rPr lang="el-GR" b="1" dirty="0"/>
              <a:t> εισβολή στη Νότια Κορέα</a:t>
            </a:r>
          </a:p>
          <a:p>
            <a:pPr lvl="1"/>
            <a:r>
              <a:rPr lang="el-GR" b="1" dirty="0"/>
              <a:t>Πλήρης αιφνιδιασμός ΗΠΑ</a:t>
            </a:r>
            <a:endParaRPr lang="en-US" b="1" dirty="0"/>
          </a:p>
          <a:p>
            <a:pPr lvl="2"/>
            <a:r>
              <a:rPr lang="el-GR" b="1" dirty="0"/>
              <a:t>19 Ιουνίου – εκτίμηση </a:t>
            </a:r>
            <a:r>
              <a:rPr lang="en-US" b="1" dirty="0"/>
              <a:t>CIA</a:t>
            </a:r>
            <a:r>
              <a:rPr lang="el-GR" b="1" dirty="0"/>
              <a:t> ότι επίθεση ήταν απίθανη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2264228"/>
            <a:ext cx="3848099" cy="448944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41" y="3112634"/>
            <a:ext cx="5065259" cy="33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6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prstClr val="black"/>
                </a:solidFill>
              </a:rPr>
              <a:t>Πόλεμος Κορέας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/>
              <a:t>Αρχιστράτηγος δύναμης </a:t>
            </a:r>
            <a:r>
              <a:rPr lang="el-GR" b="1" dirty="0"/>
              <a:t>ΟΗΕ - </a:t>
            </a:r>
            <a:r>
              <a:rPr lang="en-US" b="1" dirty="0"/>
              <a:t>Douglas MacArthur</a:t>
            </a:r>
            <a:endParaRPr lang="el-GR" b="1" dirty="0"/>
          </a:p>
          <a:p>
            <a:pPr lvl="1"/>
            <a:r>
              <a:rPr lang="el-GR" b="1" dirty="0"/>
              <a:t>Αντεπίθεση με απόβαση στην </a:t>
            </a:r>
            <a:r>
              <a:rPr lang="el-GR" b="1" dirty="0" err="1"/>
              <a:t>Ιντσόν</a:t>
            </a:r>
            <a:endParaRPr lang="el-GR" b="1" dirty="0"/>
          </a:p>
          <a:p>
            <a:pPr lvl="2"/>
            <a:r>
              <a:rPr lang="el-GR" b="1" dirty="0"/>
              <a:t>Άτακτη υποχώρηση των </a:t>
            </a:r>
            <a:r>
              <a:rPr lang="el-GR" b="1" dirty="0" err="1"/>
              <a:t>βορειοκορεατικών</a:t>
            </a:r>
            <a:r>
              <a:rPr lang="el-GR" b="1" dirty="0"/>
              <a:t> δυνάμεων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3" y="3107303"/>
            <a:ext cx="5209534" cy="344408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457" y="3152943"/>
            <a:ext cx="5943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33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Πόλεμος Κορέας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Νοέμβριος 1950 – μαζική κινεζική επίθεση</a:t>
            </a:r>
          </a:p>
          <a:p>
            <a:pPr lvl="1"/>
            <a:r>
              <a:rPr lang="el-GR" b="1" dirty="0"/>
              <a:t>Άτακτη υποχώρηση συμμαχικών δυνάμεων</a:t>
            </a:r>
          </a:p>
          <a:p>
            <a:pPr lvl="2"/>
            <a:r>
              <a:rPr lang="el-GR" b="1" dirty="0"/>
              <a:t>Σταθεροποίηση μετώπου νότια από τη Σεούλ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68" y="2991245"/>
            <a:ext cx="5680618" cy="375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Harry S Truman</a:t>
            </a:r>
            <a:endParaRPr lang="el-GR" dirty="0"/>
          </a:p>
        </p:txBody>
      </p:sp>
      <p:pic>
        <p:nvPicPr>
          <p:cNvPr id="2050" name="Picture 2" descr="Image result for truman takes oat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9" y="1519353"/>
            <a:ext cx="3916744" cy="487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ruman takes o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62" y="1519352"/>
            <a:ext cx="7884295" cy="35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85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Πόλεμος Κορέας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Διάσταση απόψεων μεταξύ </a:t>
            </a:r>
            <a:r>
              <a:rPr lang="el-GR" b="1" dirty="0" err="1"/>
              <a:t>Τρούμαν</a:t>
            </a:r>
            <a:r>
              <a:rPr lang="el-GR" b="1" dirty="0"/>
              <a:t> και </a:t>
            </a:r>
            <a:r>
              <a:rPr lang="en-US" b="1" dirty="0"/>
              <a:t>MacArthur</a:t>
            </a:r>
          </a:p>
          <a:p>
            <a:pPr lvl="1"/>
            <a:r>
              <a:rPr lang="en-US" b="1" dirty="0"/>
              <a:t>MacArthur – </a:t>
            </a:r>
            <a:r>
              <a:rPr lang="el-GR" b="1" dirty="0"/>
              <a:t>υπέρ διεύρυνσης πολέμου στην Κίνα με όλα τα διαθέσιμα μέσα, ακόμα και ατομικές βόμβες </a:t>
            </a:r>
          </a:p>
          <a:p>
            <a:pPr lvl="2"/>
            <a:r>
              <a:rPr lang="el-GR" b="1" dirty="0" err="1"/>
              <a:t>Τζακσονική</a:t>
            </a:r>
            <a:r>
              <a:rPr lang="el-GR" b="1" dirty="0"/>
              <a:t> προσέγγιση</a:t>
            </a:r>
          </a:p>
          <a:p>
            <a:pPr lvl="1"/>
            <a:r>
              <a:rPr lang="el-GR" b="1" dirty="0" err="1"/>
              <a:t>Τρούμαν</a:t>
            </a:r>
            <a:r>
              <a:rPr lang="el-GR" b="1" dirty="0"/>
              <a:t> – υπέρ περιορισμένου πόλεμου στη χερσόνησο Κορέας</a:t>
            </a:r>
          </a:p>
          <a:p>
            <a:pPr lvl="2"/>
            <a:r>
              <a:rPr lang="el-GR" b="1" dirty="0"/>
              <a:t>Φόβος για σοβιετική απειλή στην Ευρώπη</a:t>
            </a:r>
            <a:endParaRPr lang="en-US" b="1" dirty="0"/>
          </a:p>
          <a:p>
            <a:pPr lvl="1"/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334" y="3668486"/>
            <a:ext cx="4710923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04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Πόλεμος Κορέας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10 </a:t>
            </a:r>
            <a:r>
              <a:rPr lang="el-GR" b="1" dirty="0"/>
              <a:t>Απριλίου 1950 – ο </a:t>
            </a:r>
            <a:r>
              <a:rPr lang="el-GR" b="1" dirty="0" err="1"/>
              <a:t>Τρούμαν</a:t>
            </a:r>
            <a:r>
              <a:rPr lang="el-GR" b="1" dirty="0"/>
              <a:t> απέλυσε τον </a:t>
            </a:r>
            <a:r>
              <a:rPr lang="en-US" b="1" dirty="0"/>
              <a:t>MacArthur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29" y="2337252"/>
            <a:ext cx="5497286" cy="43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3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</a:t>
            </a:r>
            <a:r>
              <a:rPr lang="en-US" dirty="0"/>
              <a:t>MacArthur</a:t>
            </a:r>
            <a:r>
              <a:rPr lang="el-GR" dirty="0"/>
              <a:t> στο Κογκρέσο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809" y="1455510"/>
            <a:ext cx="7996905" cy="51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62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617" y="686481"/>
            <a:ext cx="4663217" cy="362426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127" y="2743200"/>
            <a:ext cx="7022874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34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“MacArthur Committee”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Επιτροπή Αμυντικών Υποθέσεων Γερουσίας</a:t>
            </a:r>
          </a:p>
          <a:p>
            <a:pPr lvl="1"/>
            <a:r>
              <a:rPr lang="el-GR" b="1" dirty="0"/>
              <a:t>Πρόεδρος – </a:t>
            </a:r>
            <a:r>
              <a:rPr lang="en-US" b="1" dirty="0"/>
              <a:t>Richard Russell (D, Georgia)</a:t>
            </a:r>
          </a:p>
          <a:p>
            <a:r>
              <a:rPr lang="el-GR" b="1" dirty="0"/>
              <a:t>Μέσω ακροαματικής διαδικασίας ξεφούσκωσε το φαινόμενο </a:t>
            </a:r>
            <a:r>
              <a:rPr lang="en-US" b="1" dirty="0"/>
              <a:t>MacArthur</a:t>
            </a:r>
          </a:p>
          <a:p>
            <a:pPr lvl="1"/>
            <a:r>
              <a:rPr lang="el-GR" b="1" dirty="0"/>
              <a:t>Φάνηκε ότι η υπόλοιπη στρατιωτική ηγεσία των ΗΠΑ διαφωνούσε μαζί του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04849"/>
            <a:ext cx="7097486" cy="59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Πόλεμος Κορέας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Μέσα 1950 – σταθεροποίηση μετώπου κοντά στα προπολεμικά σύνορα</a:t>
            </a:r>
          </a:p>
          <a:p>
            <a:pPr lvl="1"/>
            <a:r>
              <a:rPr lang="el-GR" b="1" dirty="0"/>
              <a:t>Υπό τη νέα διοίκηση του στρατηγού </a:t>
            </a:r>
            <a:r>
              <a:rPr lang="en-US" b="1" dirty="0"/>
              <a:t>Mathew Ridgway</a:t>
            </a:r>
          </a:p>
          <a:p>
            <a:r>
              <a:rPr lang="el-GR" b="1" dirty="0"/>
              <a:t>Ο πόλεμος συνεχίσθηκε ως τον Μάιο 1953</a:t>
            </a:r>
          </a:p>
          <a:p>
            <a:pPr lvl="1"/>
            <a:r>
              <a:rPr lang="el-GR" b="1" dirty="0"/>
              <a:t>Μόνο υπό την απειλή</a:t>
            </a:r>
            <a:r>
              <a:rPr lang="en-US" b="1" dirty="0"/>
              <a:t> </a:t>
            </a:r>
            <a:r>
              <a:rPr lang="el-GR" b="1" dirty="0"/>
              <a:t>πυρηνικής επίθεσης του νέου προέδρου </a:t>
            </a:r>
            <a:r>
              <a:rPr lang="en-US" b="1" dirty="0"/>
              <a:t>Dwight Eisenhower </a:t>
            </a:r>
            <a:r>
              <a:rPr lang="el-GR" b="1" dirty="0"/>
              <a:t>δέχθηκαν οι </a:t>
            </a:r>
            <a:r>
              <a:rPr lang="el-GR" b="1" dirty="0" err="1"/>
              <a:t>Μάο</a:t>
            </a:r>
            <a:r>
              <a:rPr lang="el-GR" b="1" dirty="0"/>
              <a:t> και Κιμ να μπορούν αιχμάλωτοι πολέμου των κρατών τους να επιλέξουν να παραμείνουν στη Νότια Κορέα</a:t>
            </a:r>
          </a:p>
          <a:p>
            <a:r>
              <a:rPr lang="el-GR" b="1" dirty="0"/>
              <a:t>Πάνω από 3 εκατομμύρια νεκροί</a:t>
            </a:r>
          </a:p>
          <a:p>
            <a:r>
              <a:rPr lang="el-GR" b="1" dirty="0"/>
              <a:t>Όφελος – εμπέδωσε την αντίληψη περί περιορισμένων πολέμων και μη </a:t>
            </a:r>
            <a:r>
              <a:rPr lang="el-GR" b="1"/>
              <a:t>χρήσης πυρηνικών </a:t>
            </a:r>
            <a:r>
              <a:rPr lang="el-GR" b="1" dirty="0"/>
              <a:t>όπλων</a:t>
            </a:r>
          </a:p>
        </p:txBody>
      </p:sp>
    </p:spTree>
    <p:extLst>
      <p:ext uri="{BB962C8B-B14F-4D97-AF65-F5344CB8AC3E}">
        <p14:creationId xmlns:p14="http://schemas.microsoft.com/office/powerpoint/2010/main" val="309471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Potsdam, </a:t>
            </a:r>
            <a:r>
              <a:rPr lang="el-GR" dirty="0"/>
              <a:t>Ιούλιος 1945</a:t>
            </a:r>
          </a:p>
        </p:txBody>
      </p:sp>
      <p:pic>
        <p:nvPicPr>
          <p:cNvPr id="3076" name="Picture 4" descr="https://upload.wikimedia.org/wikipedia/commons/thumb/a/af/Potsdam_conference_1945-8.jpg/220px-Potsdam_conference_1945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58" y="1453131"/>
            <a:ext cx="4773385" cy="37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ruman takes o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690688"/>
            <a:ext cx="4308630" cy="33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6189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Συνθηκολόγηση Ιαπωνίας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144" y="2112620"/>
            <a:ext cx="2720462" cy="3188041"/>
          </a:xfrm>
          <a:prstGeom prst="rect">
            <a:avLst/>
          </a:prstGeom>
        </p:spPr>
      </p:pic>
      <p:pic>
        <p:nvPicPr>
          <p:cNvPr id="4098" name="Picture 2" descr="https://upload.wikimedia.org/wikipedia/commons/thumb/e/e0/Douglas_MacArthur_signs_formal_surrender.jpg/220px-Douglas_MacArthur_signs_formal_sur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71" y="1571894"/>
            <a:ext cx="2855472" cy="20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e/e5/Shigemitsu-signs-surrender.jpg/220px-Shigemitsu-signs-surren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71" y="3749276"/>
            <a:ext cx="2855472" cy="22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imes square, new york city, 1945, japan's surrender, end of world war II, world war II, kissing the war goodb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2522661"/>
            <a:ext cx="4724400" cy="245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3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https://upload.wikimedia.org/wikipedia/commons/thumb/f/f1/Census_Regions_and_Division_of_the_United_States.svg/450px-Census_Regions_and_Division_of_the_United_States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04" y="147070"/>
            <a:ext cx="8633048" cy="65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5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Αμερικανική κοινωνία, 1945-53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Μετανάστευση από Βορρά προς Δύση</a:t>
            </a:r>
          </a:p>
          <a:p>
            <a:pPr lvl="1"/>
            <a:r>
              <a:rPr lang="el-GR" b="1" dirty="0"/>
              <a:t>Δημογραφική κατάταξη πολιτειών:</a:t>
            </a:r>
          </a:p>
          <a:p>
            <a:pPr lvl="2"/>
            <a:r>
              <a:rPr lang="el-GR" b="1" dirty="0"/>
              <a:t>1940 – </a:t>
            </a:r>
            <a:r>
              <a:rPr lang="en-US" b="1" dirty="0"/>
              <a:t>New York, Pennsylvania, Illinois, Ohio, California</a:t>
            </a:r>
          </a:p>
          <a:p>
            <a:pPr lvl="2"/>
            <a:r>
              <a:rPr lang="en-US" b="1" dirty="0"/>
              <a:t>1950 - New York , California, Pennsylvania, Illinois, Ohio</a:t>
            </a:r>
          </a:p>
          <a:p>
            <a:pPr lvl="2"/>
            <a:r>
              <a:rPr lang="en-US" b="1" dirty="0"/>
              <a:t>2010 – California, Texas, New York, Florida, Illinois</a:t>
            </a:r>
          </a:p>
          <a:p>
            <a:r>
              <a:rPr lang="el-GR" b="1" dirty="0"/>
              <a:t>Μετανάστευση από Νότο προς Βορρά και Δύση</a:t>
            </a:r>
          </a:p>
          <a:p>
            <a:pPr lvl="1"/>
            <a:r>
              <a:rPr lang="el-GR" b="1" dirty="0"/>
              <a:t>Νότος – υποανάπτυκτος και κυρίως αγροτικός</a:t>
            </a:r>
          </a:p>
          <a:p>
            <a:pPr lvl="2"/>
            <a:r>
              <a:rPr lang="el-GR" b="1" dirty="0"/>
              <a:t>Μετανάστευση από αγροτικό σε βιομηχανικό τομέα</a:t>
            </a:r>
          </a:p>
          <a:p>
            <a:pPr lvl="1"/>
            <a:r>
              <a:rPr lang="el-GR" b="1" dirty="0"/>
              <a:t>Μετανάστευση μαύρων σε πόλεις του Βορρά και της Δύσης</a:t>
            </a:r>
          </a:p>
          <a:p>
            <a:pPr lvl="2"/>
            <a:r>
              <a:rPr lang="el-GR" b="1" dirty="0"/>
              <a:t>Μαύρα γκέτο</a:t>
            </a:r>
          </a:p>
          <a:p>
            <a:pPr lvl="2"/>
            <a:r>
              <a:rPr lang="el-GR" b="1" dirty="0"/>
              <a:t>Αποκλειστικά λευκά προάστια</a:t>
            </a:r>
          </a:p>
          <a:p>
            <a:pPr lvl="3"/>
            <a:r>
              <a:rPr lang="el-GR" b="1" dirty="0"/>
              <a:t>Ιδιωτικά συμφωνητικά αποκλεισμού μαύρων – το Ανώτατο Δικαστήριο των ΗΠΑ τα κήρυξε παράνομα</a:t>
            </a:r>
          </a:p>
        </p:txBody>
      </p:sp>
    </p:spTree>
    <p:extLst>
      <p:ext uri="{BB962C8B-B14F-4D97-AF65-F5344CB8AC3E}">
        <p14:creationId xmlns:p14="http://schemas.microsoft.com/office/powerpoint/2010/main" val="4137993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Αμερικανική κοινωνία, 1945-53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Ανάπτυξη προαστίων</a:t>
            </a:r>
          </a:p>
          <a:p>
            <a:pPr lvl="1"/>
            <a:r>
              <a:rPr lang="el-GR" b="1" dirty="0"/>
              <a:t>Αυτοκινητόδρομοι</a:t>
            </a:r>
          </a:p>
          <a:p>
            <a:pPr lvl="2"/>
            <a:r>
              <a:rPr lang="el-GR" b="1" dirty="0"/>
              <a:t>Νέα ευημερία – η μεσαία τάξη είχε αυτοκίνητα</a:t>
            </a:r>
          </a:p>
          <a:p>
            <a:pPr lvl="1"/>
            <a:r>
              <a:rPr lang="en-US" b="1" dirty="0"/>
              <a:t>GI Bill of Rights (1944)</a:t>
            </a:r>
          </a:p>
          <a:p>
            <a:pPr lvl="1"/>
            <a:r>
              <a:rPr lang="el-GR" b="1" dirty="0"/>
              <a:t>Σπίτια </a:t>
            </a:r>
            <a:r>
              <a:rPr lang="el-GR" b="1" dirty="0" err="1"/>
              <a:t>προκάτ</a:t>
            </a:r>
            <a:endParaRPr lang="el-GR" b="1" dirty="0"/>
          </a:p>
          <a:p>
            <a:pPr lvl="2"/>
            <a:r>
              <a:rPr lang="el-GR" b="1" dirty="0"/>
              <a:t>Αδελφοί </a:t>
            </a:r>
            <a:r>
              <a:rPr lang="en-US" b="1" dirty="0"/>
              <a:t>Levitt</a:t>
            </a:r>
          </a:p>
          <a:p>
            <a:pPr lvl="3"/>
            <a:r>
              <a:rPr lang="en-US" b="1" dirty="0"/>
              <a:t>Levittown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364" y="3022146"/>
            <a:ext cx="57531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9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Εσωτερική πολιτική, 1945-46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29215" y="2720181"/>
            <a:ext cx="10515600" cy="4351338"/>
          </a:xfrm>
        </p:spPr>
        <p:txBody>
          <a:bodyPr/>
          <a:lstStyle/>
          <a:p>
            <a:r>
              <a:rPr lang="el-GR" dirty="0"/>
              <a:t>Νέα ευημερία </a:t>
            </a:r>
          </a:p>
          <a:p>
            <a:pPr lvl="1"/>
            <a:r>
              <a:rPr lang="el-GR" dirty="0"/>
              <a:t>Συντηρητική στροφή στην κοινωνία</a:t>
            </a:r>
          </a:p>
          <a:p>
            <a:pPr lvl="2"/>
            <a:r>
              <a:rPr lang="el-GR" dirty="0"/>
              <a:t>Η κυβέρνηση </a:t>
            </a:r>
            <a:r>
              <a:rPr lang="el-GR" dirty="0" err="1"/>
              <a:t>Τρούμαν</a:t>
            </a:r>
            <a:r>
              <a:rPr lang="el-GR" dirty="0"/>
              <a:t> δεν μπόρεσε να συνεχίσει τις μεταρρυθμίσεις του </a:t>
            </a:r>
            <a:r>
              <a:rPr lang="en-US" dirty="0"/>
              <a:t>New Deal</a:t>
            </a:r>
          </a:p>
          <a:p>
            <a:pPr lvl="3"/>
            <a:r>
              <a:rPr lang="el-GR" dirty="0"/>
              <a:t>Απογοήτευση από κεντροαριστερούς φιλελεύθερους</a:t>
            </a:r>
          </a:p>
          <a:p>
            <a:r>
              <a:rPr lang="el-GR" dirty="0"/>
              <a:t>Ενδιάμεσες εκλογές Νοεμβρίου 1946</a:t>
            </a:r>
          </a:p>
          <a:p>
            <a:pPr lvl="1"/>
            <a:r>
              <a:rPr lang="el-GR" dirty="0"/>
              <a:t>Οι </a:t>
            </a:r>
            <a:r>
              <a:rPr lang="el-GR" dirty="0" err="1"/>
              <a:t>Ρεπουμπλικανοί</a:t>
            </a:r>
            <a:r>
              <a:rPr lang="el-GR" dirty="0"/>
              <a:t> κέρδισαν τον έλεγχο και των δύο σωμάτων του Κογκρέσου</a:t>
            </a:r>
          </a:p>
          <a:p>
            <a:pPr lvl="2"/>
            <a:r>
              <a:rPr lang="el-GR" dirty="0"/>
              <a:t>Για πρώτη φορά μετά το 1930</a:t>
            </a:r>
            <a:endParaRPr lang="en-US" dirty="0"/>
          </a:p>
          <a:p>
            <a:r>
              <a:rPr lang="el-GR" dirty="0"/>
              <a:t>1947 – Νόμος </a:t>
            </a:r>
            <a:r>
              <a:rPr lang="en-US" dirty="0"/>
              <a:t>Taft-Hartley</a:t>
            </a:r>
            <a:endParaRPr lang="el-GR" dirty="0"/>
          </a:p>
          <a:p>
            <a:pPr lvl="1"/>
            <a:r>
              <a:rPr lang="el-GR" dirty="0"/>
              <a:t>Περιόριζε τη δύναμη των συνδικάτων</a:t>
            </a:r>
            <a:r>
              <a:rPr lang="el-GR" sz="1600" dirty="0"/>
              <a:t>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5" y="897500"/>
            <a:ext cx="6600800" cy="5269123"/>
          </a:xfrm>
          <a:prstGeom prst="rect">
            <a:avLst/>
          </a:prstGeom>
        </p:spPr>
      </p:pic>
      <p:pic>
        <p:nvPicPr>
          <p:cNvPr id="1026" name="Picture 2" descr="https://thriftstorepreppy.files.wordpress.com/2013/06/jfk_1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04" y="177645"/>
            <a:ext cx="5231781" cy="66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1427</Words>
  <Application>Microsoft Office PowerPoint</Application>
  <PresentationFormat>Ευρεία οθόνη</PresentationFormat>
  <Paragraphs>211</Paragraphs>
  <Slides>35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Θέμα του Office</vt:lpstr>
      <vt:lpstr>Η προεδρία Τρούμαν</vt:lpstr>
      <vt:lpstr>12 Απριλίου 1945 – θάνατος FDR</vt:lpstr>
      <vt:lpstr>Harry S Truman</vt:lpstr>
      <vt:lpstr>Potsdam, Ιούλιος 1945</vt:lpstr>
      <vt:lpstr>Συνθηκολόγηση Ιαπωνίας</vt:lpstr>
      <vt:lpstr>Παρουσίαση του PowerPoint</vt:lpstr>
      <vt:lpstr>Αμερικανική κοινωνία, 1945-53</vt:lpstr>
      <vt:lpstr>Αμερικανική κοινωνία, 1945-53</vt:lpstr>
      <vt:lpstr>Εσωτερική πολιτική, 1945-46</vt:lpstr>
      <vt:lpstr>Η αρχή του Ψυχρού Πολέμου στην Ευρώπη</vt:lpstr>
      <vt:lpstr>Η αρχή του Ψυχρού Πολέμου στην Ευρώπη</vt:lpstr>
      <vt:lpstr>Η αρχή του Ψυχρού Πολέμου στην Ευρώπη</vt:lpstr>
      <vt:lpstr>Η αρχή του Ψυχρού Πολέμου στην Ευρώπη</vt:lpstr>
      <vt:lpstr>Αποκλεισμός Βερολίνου – Ιούνιος 1948-Μάιος 1949</vt:lpstr>
      <vt:lpstr>Αποκλεισμός Βερολίνου – Ιούνιος 1948-Μάιος 1949</vt:lpstr>
      <vt:lpstr>Κρίση Βερολίνου – 1948-9</vt:lpstr>
      <vt:lpstr>Εκλογές 1948</vt:lpstr>
      <vt:lpstr>Εκλογές 1948</vt:lpstr>
      <vt:lpstr>Παρουσίαση του PowerPoint</vt:lpstr>
      <vt:lpstr>Εκλογές 1948</vt:lpstr>
      <vt:lpstr>Κομουνιστοφοβία (Red Scare)</vt:lpstr>
      <vt:lpstr>Κομουνιστοφοβία (Red Scare)</vt:lpstr>
      <vt:lpstr>Ανατολική Ασία</vt:lpstr>
      <vt:lpstr>Ανατολική Ασία</vt:lpstr>
      <vt:lpstr>Ανατολική Ασία</vt:lpstr>
      <vt:lpstr>Ανατολική Ασία</vt:lpstr>
      <vt:lpstr>Πόλεμος Κορέας</vt:lpstr>
      <vt:lpstr>Πόλεμος Κορέας</vt:lpstr>
      <vt:lpstr>Πόλεμος Κορέας</vt:lpstr>
      <vt:lpstr>Πόλεμος Κορέας</vt:lpstr>
      <vt:lpstr>Πόλεμος Κορέας</vt:lpstr>
      <vt:lpstr>Ο MacArthur στο Κογκρέσο</vt:lpstr>
      <vt:lpstr>Παρουσίαση του PowerPoint</vt:lpstr>
      <vt:lpstr>“MacArthur Committee”</vt:lpstr>
      <vt:lpstr>Πόλεμος Κορέας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προεδρία Τρούμαν</dc:title>
  <dc:creator>Harry Papasotiriou</dc:creator>
  <cp:lastModifiedBy>Harry Papasotiriou</cp:lastModifiedBy>
  <cp:revision>46</cp:revision>
  <dcterms:created xsi:type="dcterms:W3CDTF">2016-03-12T20:09:53Z</dcterms:created>
  <dcterms:modified xsi:type="dcterms:W3CDTF">2020-03-30T13:02:34Z</dcterms:modified>
</cp:coreProperties>
</file>