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handoutMasterIdLst>
    <p:handoutMasterId r:id="rId21"/>
  </p:handoutMasterIdLst>
  <p:sldIdLst>
    <p:sldId id="267" r:id="rId5"/>
    <p:sldId id="271" r:id="rId6"/>
    <p:sldId id="256" r:id="rId7"/>
    <p:sldId id="257" r:id="rId8"/>
    <p:sldId id="258" r:id="rId9"/>
    <p:sldId id="259" r:id="rId10"/>
    <p:sldId id="260" r:id="rId11"/>
    <p:sldId id="261" r:id="rId12"/>
    <p:sldId id="262" r:id="rId13"/>
    <p:sldId id="272" r:id="rId14"/>
    <p:sldId id="264" r:id="rId15"/>
    <p:sldId id="265" r:id="rId16"/>
    <p:sldId id="266" r:id="rId17"/>
    <p:sldId id="273" r:id="rId18"/>
    <p:sldId id="270" r:id="rId19"/>
  </p:sldIdLst>
  <p:sldSz cx="12192000" cy="6858000"/>
  <p:notesSz cx="6858000" cy="9144000"/>
  <p:defaultTextStyle>
    <a:defPPr rtl="0">
      <a:defRPr lang="el-g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C04F73-C8C3-484F-B88C-86FFA63882F0}" v="1794" dt="2023-10-27T14:28:51.102"/>
    <p1510:client id="{24D0777B-EBDD-48FA-B9C7-13482B3E744D}" v="1" dt="2023-11-01T12:38:19.121"/>
    <p1510:client id="{2A15A329-5466-407F-AE79-38DA5E57FA3E}" v="1" dt="2023-10-30T15:20:32.247"/>
    <p1510:client id="{3F958FCC-5730-4B63-890A-CEFA259FAF6E}" v="76" dt="2023-11-01T12:52:20.184"/>
    <p1510:client id="{43A113E5-70EC-4860-A1CD-206701F45863}" v="517" dt="2023-10-28T14:23:03.785"/>
    <p1510:client id="{E9575A5F-89C6-475E-AF0D-0D689BCAF96D}" v="1168" dt="2023-10-28T12:14:25.3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 autoAdjust="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5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EE18FA9B-3E06-41AF-BDF7-6710797097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0F9B942-99CF-4AC4-9F77-E625D2C71C6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29D7E32-F5D1-4EA2-84F0-3C6E350E7031}" type="datetime1">
              <a:rPr lang="el-GR" smtClean="0"/>
              <a:t>1/11/2023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CAD4C1D-64AA-4DA1-8A75-FCF5ECA450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D886DA9-2A38-4F39-B33B-4F7B5E4444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775EF03-110B-4710-A708-FEF1927612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23214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noProof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37466E7-DE3B-4A08-AAF6-3FF155AF3690}" type="datetime1">
              <a:rPr lang="el-GR" noProof="0" smtClean="0"/>
              <a:t>1/11/2023</a:t>
            </a:fld>
            <a:endParaRPr lang="el-GR" noProof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noProof="0"/>
              <a:t>Στυλ υποδείγματος κειμένου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noProof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18CCA95-4F40-4CDD-BF1E-B8C9EB86EE73}" type="slidenum">
              <a:rPr lang="el-GR" noProof="0" smtClean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25662959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918CCA95-4F40-4CDD-BF1E-B8C9EB86EE73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180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Ορθογώνιο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rtlCol="0" anchor="t">
            <a:normAutofit/>
          </a:bodyPr>
          <a:lstStyle>
            <a:lvl1pPr algn="r">
              <a:defRPr sz="6000"/>
            </a:lvl1pPr>
          </a:lstStyle>
          <a:p>
            <a:pPr rtl="0"/>
            <a:r>
              <a:rPr lang="el-GR" noProof="0" dirty="0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rtlCol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l-GR" noProof="0" dirty="0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4B7C26-1B51-45DA-B7A3-EFA2A8584360}" type="datetime1">
              <a:rPr lang="el-GR" noProof="0" smtClean="0"/>
              <a:t>1/11/2023</a:t>
            </a:fld>
            <a:endParaRPr lang="el-GR" noProof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noProof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Ins="45720" rtlCol="0"/>
          <a:lstStyle/>
          <a:p>
            <a:pPr rtl="0"/>
            <a:fld id="{600CBFCC-E1FF-473E-BF42-70E7405CF173}" type="slidenum">
              <a:rPr lang="el-GR" noProof="0" smtClean="0"/>
              <a:t>‹#›</a:t>
            </a:fld>
            <a:endParaRPr lang="el-GR" noProof="0"/>
          </a:p>
        </p:txBody>
      </p:sp>
      <p:sp>
        <p:nvSpPr>
          <p:cNvPr id="13" name="Πλαίσιο κειμένου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l-GR" sz="24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l-GR" sz="24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878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Ορθογώνιο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Ορθογώνιο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Πλαίσιο κειμένου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l-G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l-G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2611808" y="808056"/>
            <a:ext cx="7954091" cy="1077229"/>
          </a:xfrm>
        </p:spPr>
        <p:txBody>
          <a:bodyPr rtlCol="0"/>
          <a:lstStyle/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el-GR" noProof="0"/>
              <a:t>Επεξεργασία στυλ κειμένου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777AECA-DEB8-4130-BC16-D0D1045EAC20}" type="datetime1">
              <a:rPr lang="el-GR" noProof="0" smtClean="0"/>
              <a:t>1/11/2023</a:t>
            </a:fld>
            <a:endParaRPr lang="el-GR" noProof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noProof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el-GR" noProof="0" smtClean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6178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Ορθογώνιο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Πλαίσιο κειμένου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l-G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l-G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Κατακόρυφος τίτλος 1"/>
          <p:cNvSpPr>
            <a:spLocks noGrp="1"/>
          </p:cNvSpPr>
          <p:nvPr>
            <p:ph type="title" orient="vert" hasCustomPrompt="1"/>
          </p:nvPr>
        </p:nvSpPr>
        <p:spPr>
          <a:xfrm>
            <a:off x="9239380" y="805818"/>
            <a:ext cx="1326519" cy="5244126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 hasCustomPrompt="1"/>
          </p:nvPr>
        </p:nvSpPr>
        <p:spPr>
          <a:xfrm>
            <a:off x="2608751" y="970410"/>
            <a:ext cx="6466903" cy="5079534"/>
          </a:xfrm>
        </p:spPr>
        <p:txBody>
          <a:bodyPr vert="eaVert" rtlCol="0"/>
          <a:lstStyle/>
          <a:p>
            <a:pPr lvl="0" rtl="0"/>
            <a:r>
              <a:rPr lang="el-GR" noProof="0"/>
              <a:t>Επεξεργασία στυλ κειμένου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8449379-D42B-4151-BC94-6A31CD80EE14}" type="datetime1">
              <a:rPr lang="el-GR" noProof="0" smtClean="0"/>
              <a:t>1/11/2023</a:t>
            </a:fld>
            <a:endParaRPr lang="el-GR" noProof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noProof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el-GR" noProof="0" smtClean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116423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Ορθογώνιο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Ορθογώνιο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/>
        <p:txBody>
          <a:bodyPr rtlCol="0" anchor="ctr"/>
          <a:lstStyle/>
          <a:p>
            <a:pPr lvl="0" rtl="0"/>
            <a:r>
              <a:rPr lang="el-GR" noProof="0"/>
              <a:t>Επεξεργασία στυλ κειμένου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C1A7D7-8619-4EF2-BA0C-D840F1B9DBAA}" type="datetime1">
              <a:rPr lang="el-GR" noProof="0" smtClean="0"/>
              <a:t>1/11/2023</a:t>
            </a:fld>
            <a:endParaRPr lang="el-GR" noProof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noProof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el-GR" noProof="0" smtClean="0"/>
              <a:t>‹#›</a:t>
            </a:fld>
            <a:endParaRPr lang="el-GR" noProof="0"/>
          </a:p>
        </p:txBody>
      </p:sp>
      <p:sp>
        <p:nvSpPr>
          <p:cNvPr id="7" name="Πλαίσιο κειμένου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l-G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l-G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02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Ορθογώνιο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Ορθογώνιο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Πλαίσιο κειμένου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l-G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l-G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2609873" y="3147254"/>
            <a:ext cx="7956560" cy="1424746"/>
          </a:xfrm>
        </p:spPr>
        <p:txBody>
          <a:bodyPr rtlCol="0" anchor="t">
            <a:normAutofit/>
          </a:bodyPr>
          <a:lstStyle>
            <a:lvl1pPr algn="r">
              <a:defRPr sz="3200"/>
            </a:lvl1pPr>
          </a:lstStyle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 hasCustomPrompt="1"/>
          </p:nvPr>
        </p:nvSpPr>
        <p:spPr>
          <a:xfrm>
            <a:off x="2773968" y="2268786"/>
            <a:ext cx="7791931" cy="878468"/>
          </a:xfrm>
        </p:spPr>
        <p:txBody>
          <a:bodyPr tIns="0" rtlCol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l-GR" noProof="0"/>
              <a:t>Επεξεργασία στυλ κειμένου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BB2789-3C6F-4CC3-87C0-08C40D69109D}" type="datetime1">
              <a:rPr lang="el-GR" noProof="0" smtClean="0"/>
              <a:t>1/11/2023</a:t>
            </a:fld>
            <a:endParaRPr lang="el-GR" noProof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noProof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el-GR" noProof="0" smtClean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3636461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Ορθογώνιο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Ορθογώνιο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2609873" y="805817"/>
            <a:ext cx="7950984" cy="1081705"/>
          </a:xfrm>
        </p:spPr>
        <p:txBody>
          <a:bodyPr rtlCol="0"/>
          <a:lstStyle/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 hasCustomPrompt="1"/>
          </p:nvPr>
        </p:nvSpPr>
        <p:spPr>
          <a:xfrm>
            <a:off x="2605374" y="2052116"/>
            <a:ext cx="3891960" cy="3997828"/>
          </a:xfrm>
        </p:spPr>
        <p:txBody>
          <a:bodyPr rtlCol="0"/>
          <a:lstStyle/>
          <a:p>
            <a:pPr lvl="0" rtl="0"/>
            <a:r>
              <a:rPr lang="el-GR" noProof="0"/>
              <a:t>Επεξεργασία στυλ κειμένου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 hasCustomPrompt="1"/>
          </p:nvPr>
        </p:nvSpPr>
        <p:spPr>
          <a:xfrm>
            <a:off x="6666636" y="2052114"/>
            <a:ext cx="3894222" cy="3997829"/>
          </a:xfrm>
        </p:spPr>
        <p:txBody>
          <a:bodyPr rtlCol="0"/>
          <a:lstStyle/>
          <a:p>
            <a:pPr lvl="0" rtl="0"/>
            <a:r>
              <a:rPr lang="el-GR" noProof="0"/>
              <a:t>Επεξεργασία στυλ κειμένου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6A81DE-4DC2-495D-8DD9-769D0656FFEE}" type="datetime1">
              <a:rPr lang="el-GR" noProof="0" smtClean="0"/>
              <a:t>1/11/2023</a:t>
            </a:fld>
            <a:endParaRPr lang="el-GR" noProof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noProof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el-GR" noProof="0" smtClean="0"/>
              <a:t>‹#›</a:t>
            </a:fld>
            <a:endParaRPr lang="el-GR" noProof="0"/>
          </a:p>
        </p:txBody>
      </p:sp>
      <p:sp>
        <p:nvSpPr>
          <p:cNvPr id="10" name="Πλαίσιο κειμένου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l-G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l-G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05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Ορθογώνιο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Ορθογώνιο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Πλαίσιο κειμένου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l-G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l-G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2609873" y="805818"/>
            <a:ext cx="7956560" cy="1078348"/>
          </a:xfrm>
        </p:spPr>
        <p:txBody>
          <a:bodyPr rtlCol="0"/>
          <a:lstStyle/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 hasCustomPrompt="1"/>
          </p:nvPr>
        </p:nvSpPr>
        <p:spPr>
          <a:xfrm>
            <a:off x="2609285" y="2052115"/>
            <a:ext cx="3896467" cy="713818"/>
          </a:xfrm>
        </p:spPr>
        <p:txBody>
          <a:bodyPr rtlCol="0"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0"/>
              <a:t>Επεξεργασία στυλ κειμένου υποδείγματος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 hasCustomPrompt="1"/>
          </p:nvPr>
        </p:nvSpPr>
        <p:spPr>
          <a:xfrm>
            <a:off x="2609285" y="2851331"/>
            <a:ext cx="3893623" cy="3071434"/>
          </a:xfrm>
        </p:spPr>
        <p:txBody>
          <a:bodyPr rtlCol="0"/>
          <a:lstStyle/>
          <a:p>
            <a:pPr lvl="0" rtl="0"/>
            <a:r>
              <a:rPr lang="el-GR" noProof="0"/>
              <a:t>Επεξεργασία στυλ κειμένου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 hasCustomPrompt="1"/>
          </p:nvPr>
        </p:nvSpPr>
        <p:spPr>
          <a:xfrm>
            <a:off x="6666634" y="2052115"/>
            <a:ext cx="3899798" cy="713818"/>
          </a:xfrm>
        </p:spPr>
        <p:txBody>
          <a:bodyPr rtlCol="0"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0"/>
              <a:t>Επεξεργασία στυλ κειμένου υποδείγματος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 hasCustomPrompt="1"/>
          </p:nvPr>
        </p:nvSpPr>
        <p:spPr>
          <a:xfrm>
            <a:off x="6666635" y="2851331"/>
            <a:ext cx="3899798" cy="3071434"/>
          </a:xfrm>
        </p:spPr>
        <p:txBody>
          <a:bodyPr rtlCol="0"/>
          <a:lstStyle/>
          <a:p>
            <a:pPr lvl="0" rtl="0"/>
            <a:r>
              <a:rPr lang="el-GR" noProof="0"/>
              <a:t>Επεξεργασία στυλ κειμένου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B263FC-B030-4F6B-AF3F-0F1E82E32161}" type="datetime1">
              <a:rPr lang="el-GR" noProof="0" smtClean="0"/>
              <a:t>1/11/2023</a:t>
            </a:fld>
            <a:endParaRPr lang="el-GR" noProof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noProof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el-GR" noProof="0" smtClean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422361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Ορθογώνιο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Ορθογώνιο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F1F661E-48DA-4C46-974D-3EEFE9802D6F}" type="datetime1">
              <a:rPr lang="el-GR" noProof="0" smtClean="0"/>
              <a:t>1/11/2023</a:t>
            </a:fld>
            <a:endParaRPr lang="el-GR" noProof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noProof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el-GR" noProof="0" smtClean="0"/>
              <a:t>‹#›</a:t>
            </a:fld>
            <a:endParaRPr lang="el-GR" noProof="0"/>
          </a:p>
        </p:txBody>
      </p:sp>
      <p:sp>
        <p:nvSpPr>
          <p:cNvPr id="8" name="Πλαίσιο κειμένου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l-G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l-G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66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Ορθογώνιο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Ορθογώνιο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484809-5667-4F70-A87B-597A6F839F31}" type="datetime1">
              <a:rPr lang="el-GR" noProof="0" smtClean="0"/>
              <a:t>1/11/2023</a:t>
            </a:fld>
            <a:endParaRPr lang="el-GR" noProof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noProof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el-GR" noProof="0" smtClean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292467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Ορθογώνιο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Ορθογώνιο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Πλαίσιο κειμένου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l-G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l-G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1970323" y="1282451"/>
            <a:ext cx="2664361" cy="1903241"/>
          </a:xfrm>
        </p:spPr>
        <p:txBody>
          <a:bodyPr rtlCol="0" anchor="b">
            <a:normAutofit/>
          </a:bodyPr>
          <a:lstStyle>
            <a:lvl1pPr algn="l">
              <a:defRPr sz="2400"/>
            </a:lvl1pPr>
          </a:lstStyle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>
          <a:xfrm>
            <a:off x="5120154" y="805818"/>
            <a:ext cx="5446278" cy="5244126"/>
          </a:xfrm>
        </p:spPr>
        <p:txBody>
          <a:bodyPr rtlCol="0" anchor="ctr"/>
          <a:lstStyle/>
          <a:p>
            <a:pPr lvl="0" rtl="0"/>
            <a:r>
              <a:rPr lang="el-GR" noProof="0"/>
              <a:t>Επεξεργασία στυλ κειμένου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 hasCustomPrompt="1"/>
          </p:nvPr>
        </p:nvSpPr>
        <p:spPr>
          <a:xfrm>
            <a:off x="1970322" y="3186154"/>
            <a:ext cx="2664361" cy="2386397"/>
          </a:xfrm>
        </p:spPr>
        <p:txBody>
          <a:bodyPr rtlCol="0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l-GR" noProof="0"/>
              <a:t>Επεξεργασία στυλ κειμένου υποδείγματος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BA6F8B4-8CC9-436C-A2B8-5550082F8DC9}" type="datetime1">
              <a:rPr lang="el-GR" noProof="0" smtClean="0"/>
              <a:t>1/11/2023</a:t>
            </a:fld>
            <a:endParaRPr lang="el-GR" noProof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noProof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el-GR" noProof="0" smtClean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165036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Ορθογώνιο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Ορθογώνιο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Θέση εικόνας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 noProof="0"/>
              <a:t>Κάντε κλικ στο εικονίδιο για να προσθέσετε μια εικόνα</a:t>
            </a:r>
          </a:p>
        </p:txBody>
      </p:sp>
      <p:sp>
        <p:nvSpPr>
          <p:cNvPr id="10" name="Πλαίσιο κειμένου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l-G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l-G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1971241" y="1282452"/>
            <a:ext cx="3970986" cy="1900473"/>
          </a:xfrm>
        </p:spPr>
        <p:txBody>
          <a:bodyPr rtlCol="0" anchor="b">
            <a:normAutofit/>
          </a:bodyPr>
          <a:lstStyle>
            <a:lvl1pPr algn="l">
              <a:defRPr sz="3200"/>
            </a:lvl1pPr>
          </a:lstStyle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 hasCustomPrompt="1"/>
          </p:nvPr>
        </p:nvSpPr>
        <p:spPr>
          <a:xfrm>
            <a:off x="1970322" y="3182928"/>
            <a:ext cx="3971874" cy="2386394"/>
          </a:xfrm>
        </p:spPr>
        <p:txBody>
          <a:bodyPr rtlCol="0"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l-GR" noProof="0"/>
              <a:t>Επεξεργασία στυλ κειμένου υποδείγματος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2B0CB3-6D8C-4505-9F22-27DD6B42A5B4}" type="datetime1">
              <a:rPr lang="el-GR" noProof="0" smtClean="0"/>
              <a:t>1/11/2023</a:t>
            </a:fld>
            <a:endParaRPr lang="el-GR" noProof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noProof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el-GR" noProof="0" smtClean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74670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Εικόνα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Εικόνα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Ορθογώνιο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l-GR" noProof="0"/>
              <a:t>Επεξεργασία στυλ κειμένου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  <a:p>
            <a:pPr lvl="5" rtl="0"/>
            <a:r>
              <a:rPr lang="el-GR" noProof="0"/>
              <a:t>Έκτου επιπέδου</a:t>
            </a:r>
          </a:p>
          <a:p>
            <a:pPr lvl="6" rtl="0"/>
            <a:r>
              <a:rPr lang="el-GR" noProof="0"/>
              <a:t>Έβδομου επιπέδου</a:t>
            </a:r>
          </a:p>
          <a:p>
            <a:pPr lvl="7" rtl="0"/>
            <a:r>
              <a:rPr lang="el-GR" noProof="0"/>
              <a:t>Όγδοου επιπέδου</a:t>
            </a:r>
          </a:p>
          <a:p>
            <a:pPr lvl="8" rtl="0"/>
            <a:r>
              <a:rPr lang="el-GR" noProof="0"/>
              <a:t>Ένατου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rtl="0"/>
            <a:fld id="{47A16980-91C4-41C1-8576-221F6F5F64DA}" type="datetime1">
              <a:rPr lang="el-GR" noProof="0" smtClean="0"/>
              <a:t>1/11/2023</a:t>
            </a:fld>
            <a:endParaRPr lang="el-GR" noProof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l-GR" noProof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00CBFCC-E1FF-473E-BF42-70E7405CF173}" type="slidenum">
              <a:rPr lang="el-GR" noProof="0" smtClean="0"/>
              <a:t>‹#›</a:t>
            </a:fld>
            <a:endParaRPr lang="el-GR" noProof="0"/>
          </a:p>
        </p:txBody>
      </p:sp>
      <p:sp>
        <p:nvSpPr>
          <p:cNvPr id="57" name="Ορθογώνιο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17581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agriculture.ec.europa.eu/common-agricultural-policy/cap-overview/cap-glance_el" TargetMode="External"/><Relationship Id="rId2" Type="http://schemas.openxmlformats.org/officeDocument/2006/relationships/hyperlink" Target="https://www.snf.org/el/nea-istories/istories/ti-einai-oi-tyrfones-kai-giati-tha-eprepe-na-mas-noiazoun-i-protoboulia-headway-ton-new-york-times-dinei-tin-apantis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arboncycle.org/what-is-carbon-farming/" TargetMode="External"/><Relationship Id="rId5" Type="http://schemas.openxmlformats.org/officeDocument/2006/relationships/hyperlink" Target="https://agriculture.ec.europa.eu/cap-my-country/cap-strategic-plans/greece_en" TargetMode="External"/><Relationship Id="rId4" Type="http://schemas.openxmlformats.org/officeDocument/2006/relationships/hyperlink" Target="https://climate.ec.europa.eu/eu-action/sustainable-carbon-cycles/carbon-farming_en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41B7737-E3D8-47F4-8B54-7529C7A836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8A17B2-9670-43B8-BE40-4682F8D29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25000"/>
                  <a:alpha val="10000"/>
                </a:schemeClr>
              </a:gs>
              <a:gs pos="0">
                <a:schemeClr val="bg2">
                  <a:lumMod val="75000"/>
                  <a:lumOff val="25000"/>
                  <a:alpha val="7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A60B230-846B-4625-A8CA-D35FEBA73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C1E939A-6A69-42AE-8471-3AD3A74AD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3542" y="0"/>
            <a:ext cx="11236326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A05D70F-1B06-FA58-F2DE-74ADDD339E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771" y="1134409"/>
            <a:ext cx="6378102" cy="3875778"/>
          </a:xfrm>
        </p:spPr>
        <p:txBody>
          <a:bodyPr>
            <a:normAutofit/>
          </a:bodyPr>
          <a:lstStyle/>
          <a:p>
            <a:pPr algn="l"/>
            <a:r>
              <a:rPr lang="el-GR" sz="8000">
                <a:cs typeface="Arial"/>
              </a:rPr>
              <a:t>ΓΕΩΡΓΙΑ ΚΑΙ ΚΛΙΜΑΤΙΚΗ ΑΛΛΑΓΗ</a:t>
            </a:r>
            <a:endParaRPr lang="el-GR" sz="800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CE6633D-6EE0-3609-A9EC-5332FBD583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84478" y="2271633"/>
            <a:ext cx="3091564" cy="3875778"/>
          </a:xfrm>
        </p:spPr>
        <p:txBody>
          <a:bodyPr anchor="b">
            <a:normAutofit/>
          </a:bodyPr>
          <a:lstStyle/>
          <a:p>
            <a:r>
              <a:rPr lang="el-GR" sz="2000" dirty="0">
                <a:cs typeface="Arial"/>
              </a:rPr>
              <a:t>ΙΩΑΝΝΗΣ ΚΑΔΙΑΝΑΚΗΣ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F793961F-503F-434A-880A-EA44EB4277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11092" y="1134409"/>
            <a:ext cx="239869" cy="239869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46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92E13F-0BCE-8904-6596-F7DC514D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3245" y="486084"/>
            <a:ext cx="7958331" cy="1077229"/>
          </a:xfrm>
        </p:spPr>
        <p:txBody>
          <a:bodyPr/>
          <a:lstStyle/>
          <a:p>
            <a:pPr algn="ctr"/>
            <a:r>
              <a:rPr lang="el-GR" dirty="0">
                <a:cs typeface="Arial" panose="020B0604020202020204"/>
              </a:rPr>
              <a:t>ΚΟΙΝΗ ΓΕΩΡΓΙΚΗ ΠΟΛΙΤΙΚΗ (CAP)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8B351F-2566-2428-F837-C2428482A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9176" y="1569158"/>
            <a:ext cx="7796540" cy="3997828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344170" indent="-34417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</a:pPr>
            <a:r>
              <a:rPr lang="el-GR" dirty="0">
                <a:latin typeface="Arial"/>
                <a:ea typeface="Calibri"/>
                <a:cs typeface="Calibri"/>
              </a:rPr>
              <a:t>Σύνολο νόμων θεσπισμένων από την Ε.Ε (1962) που συνιστούν μια κοινή ενοποιημένη πολιτική για τη γεωργία.</a:t>
            </a:r>
            <a:endParaRPr lang="en-US">
              <a:latin typeface="Arial"/>
              <a:ea typeface="Calibri"/>
              <a:cs typeface="Calibri"/>
            </a:endParaRPr>
          </a:p>
          <a:p>
            <a:pPr marL="344170" indent="-34417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</a:pPr>
            <a:r>
              <a:rPr lang="el-GR" dirty="0">
                <a:latin typeface="Arial"/>
                <a:ea typeface="Calibri"/>
                <a:cs typeface="Calibri"/>
              </a:rPr>
              <a:t>Άρθρο 38 παρ.1 της ΣΛΕΕ</a:t>
            </a:r>
            <a:endParaRPr lang="en-US">
              <a:latin typeface="Arial"/>
              <a:ea typeface="Calibri"/>
              <a:cs typeface="Calibri"/>
            </a:endParaRPr>
          </a:p>
          <a:p>
            <a:pPr marL="344170" indent="-34417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</a:pPr>
            <a:r>
              <a:rPr lang="el-GR" dirty="0">
                <a:latin typeface="Arial"/>
                <a:ea typeface="Calibri"/>
                <a:cs typeface="Calibri"/>
              </a:rPr>
              <a:t>Σκοπός : α) Προστασία του Περιβάλλοντος , β) υψηλή ποιότητα τροφίμων σε προσιτές τιμές και γ) δίκαιο βιοτικό επίπεδο για τους γεωργούς.</a:t>
            </a:r>
            <a:endParaRPr lang="en-US">
              <a:latin typeface="Arial"/>
              <a:ea typeface="Calibri"/>
              <a:cs typeface="Calibri"/>
            </a:endParaRPr>
          </a:p>
          <a:p>
            <a:pPr marL="344170" indent="-34417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</a:pPr>
            <a:r>
              <a:rPr lang="el-GR" dirty="0">
                <a:latin typeface="Arial"/>
                <a:ea typeface="Calibri"/>
                <a:cs typeface="Calibri"/>
              </a:rPr>
              <a:t>Διαθέτει 3 τομείς δράσης : την άμεση στήριξη για τους γεωργούς, μέτρα για την αγορά (διεθνές εμπόριο , ανταγωνισμός, παρεμβάσεις στις γεωργικές αγορές) και την αγροτική ανάπτυξη (εκσυγχρονισμός με γνώμονα την προστασία του Περιβάλλοντος).</a:t>
            </a:r>
            <a:endParaRPr lang="en-US">
              <a:latin typeface="Arial"/>
              <a:ea typeface="Calibri"/>
              <a:cs typeface="Calibri"/>
            </a:endParaRPr>
          </a:p>
          <a:p>
            <a:pPr marL="344170" indent="-344170"/>
            <a:endParaRPr lang="el-GR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9147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E8D967-98C6-9224-5FBC-3763BA230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1554" y="292901"/>
            <a:ext cx="7958331" cy="540610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>
                <a:cs typeface="Arial" panose="020B0604020202020204"/>
              </a:rPr>
              <a:t>                        CAP 2019</a:t>
            </a:r>
          </a:p>
        </p:txBody>
      </p:sp>
      <p:pic>
        <p:nvPicPr>
          <p:cNvPr id="13" name="Θέση περιεχομένου 12" descr="Εικόνα που περιέχει κείμενο, στιγμιότυπο οθόνης, διάγραμμα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BBD4E845-196D-9679-8118-F21669D73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8659" y="1460945"/>
            <a:ext cx="7866844" cy="4182056"/>
          </a:xfrm>
        </p:spPr>
      </p:pic>
    </p:spTree>
    <p:extLst>
      <p:ext uri="{BB962C8B-B14F-4D97-AF65-F5344CB8AC3E}">
        <p14:creationId xmlns:p14="http://schemas.microsoft.com/office/powerpoint/2010/main" val="72320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6B45DD-6426-0FFB-C42C-0828F1E26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7893" y="486084"/>
            <a:ext cx="7958331" cy="1077229"/>
          </a:xfrm>
        </p:spPr>
        <p:txBody>
          <a:bodyPr/>
          <a:lstStyle/>
          <a:p>
            <a:pPr algn="l"/>
            <a:r>
              <a:rPr lang="el-GR" dirty="0">
                <a:cs typeface="Arial" panose="020B0604020202020204"/>
              </a:rPr>
              <a:t>                   ΚΓΠ 2023 - 2027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62132C9-156C-D10A-C55A-0B527D95E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8698" y="1300848"/>
            <a:ext cx="7796540" cy="491008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344170" indent="-344170" algn="just"/>
            <a:r>
              <a:rPr lang="el-GR" dirty="0">
                <a:cs typeface="Arial"/>
              </a:rPr>
              <a:t>2 Δεκεμβρίου 2021: εγκρίθηκε η συμφωνία για μεταρρύθμιση της ΚΓΠ.</a:t>
            </a:r>
            <a:endParaRPr lang="el-GR"/>
          </a:p>
          <a:p>
            <a:pPr marL="344170" indent="-344170" algn="just"/>
            <a:r>
              <a:rPr lang="el-GR" dirty="0">
                <a:cs typeface="Arial"/>
              </a:rPr>
              <a:t>Από 01 Ιανουαρίου 2023 : πιο δίκαιη πράσινη ΚΓΠ, η οποία συμβάλλει στην Ευρωπαϊκή Πράσινη Συμφωνία και την επίτευξη της στρατηγικής 'FROM FARM TO FORK'</a:t>
            </a:r>
          </a:p>
          <a:p>
            <a:pPr marL="344170" indent="-344170" algn="just"/>
            <a:r>
              <a:rPr lang="el-GR" dirty="0">
                <a:cs typeface="Arial"/>
              </a:rPr>
              <a:t>10 Βασικοί στόχοι της ΚΓΠ 2023-27:</a:t>
            </a:r>
          </a:p>
          <a:p>
            <a:pPr marL="344170" indent="-344170" algn="just"/>
            <a:r>
              <a:rPr lang="el-GR" dirty="0">
                <a:cs typeface="Arial"/>
              </a:rPr>
              <a:t>1)Η εξασφάλιση δίκαιου εισοδήματος για τους αγρότες, 2)η αύξηση της ανταγωνιστικότητας, 3)η βελτίωση της θέσης των γεωργών στην </a:t>
            </a:r>
            <a:r>
              <a:rPr lang="el-GR" err="1">
                <a:cs typeface="Arial"/>
              </a:rPr>
              <a:t>αξιακή</a:t>
            </a:r>
            <a:r>
              <a:rPr lang="el-GR" dirty="0">
                <a:cs typeface="Arial"/>
              </a:rPr>
              <a:t> αλυσίδα, 4)η δράση για την κλιματική αλλαγή , 5)η Προστασία του Περιβάλλοντος, 6)η διατήρηση των τοπίων και της βιοποικιλότητας ,7)η ενθάρρυνση της ανανέωσης των γενεών , 8)η τόνωση των αγροτικών περιοχών, 9)η προστασία της υγείας και της ποιότητας των τροφίμων και 10)η ενίσχυση της γνώσης και της καινοτομίας .</a:t>
            </a:r>
          </a:p>
        </p:txBody>
      </p:sp>
    </p:spTree>
    <p:extLst>
      <p:ext uri="{BB962C8B-B14F-4D97-AF65-F5344CB8AC3E}">
        <p14:creationId xmlns:p14="http://schemas.microsoft.com/office/powerpoint/2010/main" val="3515442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8AAB98-F938-4D5E-6875-756AAF04B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0822" y="164112"/>
            <a:ext cx="7958331" cy="1077229"/>
          </a:xfrm>
        </p:spPr>
        <p:txBody>
          <a:bodyPr/>
          <a:lstStyle/>
          <a:p>
            <a:r>
              <a:rPr lang="el-GR" dirty="0">
                <a:cs typeface="Arial"/>
              </a:rPr>
              <a:t>10 ΣΤΟΧΟΙ ΤΗΣ ΚΓΠ 2023 – 2027     </a:t>
            </a:r>
            <a:endParaRPr lang="el-GR" dirty="0"/>
          </a:p>
        </p:txBody>
      </p:sp>
      <p:pic>
        <p:nvPicPr>
          <p:cNvPr id="4" name="Θέση περιεχομένου 3" descr="Εικόνα που περιέχει κείμενο, στιγμιότυπο οθόνης, κύκλος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ABD0CDDC-3E9C-0CC4-46BD-0423C74B0A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6592" y="1124306"/>
            <a:ext cx="8067597" cy="5016321"/>
          </a:xfrm>
        </p:spPr>
      </p:pic>
    </p:spTree>
    <p:extLst>
      <p:ext uri="{BB962C8B-B14F-4D97-AF65-F5344CB8AC3E}">
        <p14:creationId xmlns:p14="http://schemas.microsoft.com/office/powerpoint/2010/main" val="986281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281053-2760-91E8-53B2-978B1874A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0062" y="700732"/>
            <a:ext cx="7958331" cy="1077229"/>
          </a:xfrm>
        </p:spPr>
        <p:txBody>
          <a:bodyPr/>
          <a:lstStyle/>
          <a:p>
            <a:pPr algn="ctr"/>
            <a:r>
              <a:rPr lang="el-GR" dirty="0">
                <a:cs typeface="Arial"/>
              </a:rPr>
              <a:t>ΒΙΒΛΙΟΓΡΑΦΙΑ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8AB8E98-8AF2-EAEB-E581-7834A39D5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2106" y="2105778"/>
            <a:ext cx="7796540" cy="3997828"/>
          </a:xfrm>
        </p:spPr>
        <p:txBody>
          <a:bodyPr/>
          <a:lstStyle/>
          <a:p>
            <a:pPr marL="344170" indent="-34417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</a:pPr>
            <a:r>
              <a:rPr lang="el-GR" dirty="0">
                <a:latin typeface="Arial"/>
                <a:ea typeface="Calibri"/>
                <a:cs typeface="Calibri"/>
              </a:rPr>
              <a:t>SNF : </a:t>
            </a:r>
            <a:r>
              <a:rPr lang="el-GR" u="sng" dirty="0">
                <a:latin typeface="Arial"/>
                <a:ea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https://www.snf.org/el/nea-istories/istories/ti-einai-oi-tyrfones-kai-giati-tha-eprepe-na-mas-noiazoun-i-protoboulia-headway-ton-new-york-times-dinei-tin-apantisi/</a:t>
            </a:r>
            <a:r>
              <a:rPr lang="el-GR" dirty="0">
                <a:latin typeface="Arial"/>
                <a:ea typeface="Calibri"/>
                <a:cs typeface="Calibri"/>
              </a:rPr>
              <a:t> </a:t>
            </a:r>
            <a:endParaRPr lang="en-US">
              <a:latin typeface="Arial"/>
              <a:ea typeface="Calibri"/>
              <a:cs typeface="Calibri"/>
            </a:endParaRPr>
          </a:p>
          <a:p>
            <a:pPr marL="344170" indent="-34417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</a:pPr>
            <a:r>
              <a:rPr lang="el-GR" dirty="0">
                <a:latin typeface="Arial"/>
                <a:ea typeface="Calibri"/>
                <a:cs typeface="Calibri"/>
              </a:rPr>
              <a:t>European Commission :   </a:t>
            </a:r>
            <a:r>
              <a:rPr lang="el-GR" u="sng" dirty="0">
                <a:latin typeface="Arial"/>
                <a:ea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https://agriculture.ec.europa.eu/common-agricultural-policy/cap-overview/cap-glance_el</a:t>
            </a:r>
            <a:r>
              <a:rPr lang="el-GR" dirty="0">
                <a:latin typeface="Arial"/>
                <a:ea typeface="Calibri"/>
                <a:cs typeface="Calibri"/>
              </a:rPr>
              <a:t> </a:t>
            </a:r>
            <a:endParaRPr lang="en-US">
              <a:latin typeface="Arial"/>
              <a:ea typeface="Calibri"/>
              <a:cs typeface="Calibri"/>
            </a:endParaRPr>
          </a:p>
          <a:p>
            <a:pPr marL="344170" indent="-34417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</a:pPr>
            <a:r>
              <a:rPr lang="el-GR" dirty="0">
                <a:latin typeface="Arial"/>
                <a:ea typeface="Calibri"/>
                <a:cs typeface="Calibri"/>
              </a:rPr>
              <a:t>European Commission : </a:t>
            </a:r>
            <a:r>
              <a:rPr lang="el-GR" u="sng" dirty="0">
                <a:latin typeface="Arial"/>
                <a:ea typeface="Calibri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https://climate.ec.europa.eu/eu-action/sustainable-carbon-cycles/carbon-farming_en</a:t>
            </a:r>
            <a:r>
              <a:rPr lang="el-GR" dirty="0">
                <a:latin typeface="Arial"/>
                <a:ea typeface="Calibri"/>
                <a:cs typeface="Calibri"/>
              </a:rPr>
              <a:t> </a:t>
            </a:r>
            <a:endParaRPr lang="en-US">
              <a:latin typeface="Arial"/>
              <a:ea typeface="Calibri"/>
              <a:cs typeface="Calibri"/>
            </a:endParaRPr>
          </a:p>
          <a:p>
            <a:pPr marL="344170" indent="-34417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</a:pPr>
            <a:r>
              <a:rPr lang="el-GR" dirty="0">
                <a:latin typeface="Arial"/>
                <a:ea typeface="Calibri"/>
                <a:cs typeface="Calibri"/>
              </a:rPr>
              <a:t>European Commission : </a:t>
            </a:r>
            <a:r>
              <a:rPr lang="el-GR" u="sng" dirty="0">
                <a:latin typeface="Arial"/>
                <a:ea typeface="Calibri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https://agriculture.ec.europa.eu/cap-my-country/cap-strategic-plans/greece_en</a:t>
            </a:r>
            <a:r>
              <a:rPr lang="el-GR" dirty="0">
                <a:latin typeface="Arial"/>
                <a:ea typeface="Calibri"/>
                <a:cs typeface="Calibri"/>
              </a:rPr>
              <a:t> </a:t>
            </a:r>
            <a:endParaRPr lang="en-US">
              <a:latin typeface="Arial"/>
              <a:ea typeface="Calibri"/>
              <a:cs typeface="Calibri"/>
            </a:endParaRPr>
          </a:p>
          <a:p>
            <a:pPr marL="344170" indent="-34417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</a:pPr>
            <a:r>
              <a:rPr lang="el-GR" err="1">
                <a:latin typeface="Arial"/>
                <a:ea typeface="Calibri"/>
                <a:cs typeface="Calibri"/>
              </a:rPr>
              <a:t>Carbon</a:t>
            </a:r>
            <a:r>
              <a:rPr lang="el-GR" dirty="0">
                <a:latin typeface="Arial"/>
                <a:ea typeface="Calibri"/>
                <a:cs typeface="Calibri"/>
              </a:rPr>
              <a:t> </a:t>
            </a:r>
            <a:r>
              <a:rPr lang="el-GR" err="1">
                <a:latin typeface="Arial"/>
                <a:ea typeface="Calibri"/>
                <a:cs typeface="Calibri"/>
              </a:rPr>
              <a:t>Cycle</a:t>
            </a:r>
            <a:r>
              <a:rPr lang="el-GR" dirty="0">
                <a:latin typeface="Arial"/>
                <a:ea typeface="Calibri"/>
                <a:cs typeface="Calibri"/>
              </a:rPr>
              <a:t> </a:t>
            </a:r>
            <a:r>
              <a:rPr lang="el-GR" err="1">
                <a:latin typeface="Arial"/>
                <a:ea typeface="Calibri"/>
                <a:cs typeface="Calibri"/>
              </a:rPr>
              <a:t>Institute</a:t>
            </a:r>
            <a:r>
              <a:rPr lang="el-GR" dirty="0">
                <a:latin typeface="Arial"/>
                <a:ea typeface="Calibri"/>
                <a:cs typeface="Calibri"/>
              </a:rPr>
              <a:t> : </a:t>
            </a:r>
            <a:r>
              <a:rPr lang="el-GR" u="sng" dirty="0">
                <a:latin typeface="Arial"/>
                <a:ea typeface="Calibri"/>
                <a:cs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https://www.carboncycle.org/what-is-carbon-farming/</a:t>
            </a:r>
            <a:r>
              <a:rPr lang="el-GR" dirty="0">
                <a:latin typeface="Arial"/>
                <a:ea typeface="Calibri"/>
                <a:cs typeface="Calibri"/>
              </a:rPr>
              <a:t> </a:t>
            </a:r>
            <a:endParaRPr lang="en-US">
              <a:latin typeface="Arial"/>
              <a:ea typeface="Calibri"/>
              <a:cs typeface="Calibri"/>
            </a:endParaRPr>
          </a:p>
          <a:p>
            <a:pPr marL="344170" indent="-34417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</a:pPr>
            <a:endParaRPr lang="el-GR" dirty="0">
              <a:solidFill>
                <a:srgbClr val="444444"/>
              </a:solidFill>
              <a:latin typeface="Arial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4759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DBBA26C-89C3-411F-9753-606A413F8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EAD2215-6311-4D1C-B6B5-F57CB6BFC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BA5DE79-30D1-4A10-8DB9-0A6E523A9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ABD0D63-D23F-4AE7-8270-4185EF9C1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168E9E-94E9-4BE3-B88C-C8A468117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2107AC1-AA0D-4097-B03D-FD3C632AB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C8D231A-EC46-4736-B00F-76D307082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9867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58A0B6A-DEC0-46AC-8D12-B6E45FCD1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33" y="0"/>
            <a:ext cx="12189867" cy="6858001"/>
          </a:xfrm>
          <a:prstGeom prst="rect">
            <a:avLst/>
          </a:prstGeom>
          <a:solidFill>
            <a:schemeClr val="tx2"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8C1A506D-EB69-4549-9782-F0EBB2A9AE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F9070D62-77D4-155C-F3B3-96CD192A2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1744" y="1437783"/>
            <a:ext cx="7908513" cy="249505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100"/>
              <a:t>Σας ευχαριστώ πολύ για την προσοχή σας !</a:t>
            </a:r>
          </a:p>
        </p:txBody>
      </p:sp>
    </p:spTree>
    <p:extLst>
      <p:ext uri="{BB962C8B-B14F-4D97-AF65-F5344CB8AC3E}">
        <p14:creationId xmlns:p14="http://schemas.microsoft.com/office/powerpoint/2010/main" val="45932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F3619AB-94A8-C862-4A6E-8832BE5E9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808" y="625605"/>
            <a:ext cx="7958331" cy="1077229"/>
          </a:xfrm>
        </p:spPr>
        <p:txBody>
          <a:bodyPr/>
          <a:lstStyle/>
          <a:p>
            <a:pPr algn="ctr"/>
            <a:r>
              <a:rPr lang="el-GR" dirty="0">
                <a:cs typeface="Arial" panose="020B0604020202020204"/>
              </a:rPr>
              <a:t>ΠΕΡΙΕΧΟΜΕΝΑ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E53E47B-3AAA-A03D-B5A5-1DCE55F77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1599" y="1998454"/>
            <a:ext cx="7796540" cy="399782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4170" indent="-34417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</a:pPr>
            <a:r>
              <a:rPr lang="el-GR" sz="2800" dirty="0">
                <a:latin typeface="Arial"/>
                <a:ea typeface="Calibri"/>
                <a:cs typeface="Calibri"/>
              </a:rPr>
              <a:t>ΓΕΩΡΓΙΑ - ΕΙΣΑΓΩΓΗ</a:t>
            </a:r>
            <a:endParaRPr lang="en-US" sz="2800">
              <a:latin typeface="Arial"/>
              <a:ea typeface="Calibri"/>
              <a:cs typeface="Calibri"/>
            </a:endParaRPr>
          </a:p>
          <a:p>
            <a:pPr marL="344170" indent="-34417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</a:pPr>
            <a:r>
              <a:rPr lang="el-GR" sz="2800" dirty="0">
                <a:latin typeface="Arial"/>
                <a:ea typeface="Calibri"/>
                <a:cs typeface="Calibri"/>
              </a:rPr>
              <a:t>ΕΠΙΔΡΑΣΗ ΓΕΩΡΓΙΑΣ ΣΤΗΝ ΚΛΙΜΑΤΙΚΗ ΑΛΛΑΓΗ</a:t>
            </a:r>
            <a:endParaRPr lang="en-US" sz="2800">
              <a:latin typeface="Arial"/>
              <a:ea typeface="Calibri"/>
              <a:cs typeface="Calibri"/>
            </a:endParaRPr>
          </a:p>
          <a:p>
            <a:pPr marL="344170" indent="-34417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</a:pPr>
            <a:r>
              <a:rPr lang="el-GR" sz="2800" dirty="0">
                <a:latin typeface="Arial"/>
                <a:ea typeface="Calibri"/>
                <a:cs typeface="Calibri"/>
              </a:rPr>
              <a:t>ΕΠΙΔΡΑΣΗ ΚΛΙΜΑΤΙΚΗΣ ΑΛΛΑΓΗΣ ΣΤΗ ΓΕΩΡΓΙΑ</a:t>
            </a:r>
            <a:endParaRPr lang="en-US" sz="2800">
              <a:latin typeface="Arial"/>
              <a:ea typeface="Calibri"/>
              <a:cs typeface="Calibri"/>
            </a:endParaRPr>
          </a:p>
          <a:p>
            <a:pPr marL="344170" indent="-34417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</a:pPr>
            <a:r>
              <a:rPr lang="el-GR" sz="2800" dirty="0">
                <a:latin typeface="Arial"/>
                <a:ea typeface="Calibri"/>
                <a:cs typeface="Calibri"/>
              </a:rPr>
              <a:t>ΜΕΘΟΔΟΙ ΜΕΤΡΙΑΣΜΟΥ ΚΑΙ ΠΡΟΣΑΡΜΟΓΗΣ</a:t>
            </a:r>
            <a:endParaRPr lang="en-US" sz="2800">
              <a:latin typeface="Arial"/>
              <a:ea typeface="Calibri"/>
              <a:cs typeface="Calibri"/>
            </a:endParaRPr>
          </a:p>
          <a:p>
            <a:pPr marL="344170" indent="-34417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</a:pPr>
            <a:r>
              <a:rPr lang="el-GR" sz="2800" dirty="0">
                <a:latin typeface="Arial"/>
                <a:ea typeface="Calibri"/>
                <a:cs typeface="Calibri"/>
              </a:rPr>
              <a:t>CARBON FARMING</a:t>
            </a:r>
            <a:endParaRPr lang="en-US" sz="2800">
              <a:latin typeface="Arial"/>
              <a:ea typeface="Calibri"/>
              <a:cs typeface="Calibri"/>
            </a:endParaRPr>
          </a:p>
          <a:p>
            <a:pPr marL="344170" indent="-34417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</a:pPr>
            <a:r>
              <a:rPr lang="el-GR" sz="2800" dirty="0">
                <a:latin typeface="Arial"/>
                <a:ea typeface="Calibri"/>
                <a:cs typeface="Calibri"/>
              </a:rPr>
              <a:t>ΚΟΙΝΗ ΓΕΩΡΓΙΚΗ ΠΟΛΙΤΙΚΗ</a:t>
            </a:r>
            <a:endParaRPr lang="en-US" sz="2800">
              <a:latin typeface="Arial"/>
              <a:ea typeface="Calibri"/>
              <a:cs typeface="Calibri"/>
            </a:endParaRPr>
          </a:p>
          <a:p>
            <a:pPr marL="344170" indent="-34417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</a:pPr>
            <a:r>
              <a:rPr lang="el-GR" sz="2800" dirty="0">
                <a:latin typeface="Arial"/>
                <a:ea typeface="Calibri"/>
                <a:cs typeface="Calibri"/>
              </a:rPr>
              <a:t>ΒΙΒΛΙΟΓΡΑΦΙΑ</a:t>
            </a:r>
            <a:endParaRPr lang="en-US" sz="2800">
              <a:latin typeface="Arial"/>
              <a:ea typeface="Calibri"/>
              <a:cs typeface="Calibri"/>
            </a:endParaRPr>
          </a:p>
          <a:p>
            <a:pPr marL="344170" indent="-344170"/>
            <a:endParaRPr lang="el-GR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4069246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B28281-3783-403A-B1AB-0182A003D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8373" y="1225231"/>
            <a:ext cx="6908201" cy="5141504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l">
              <a:buFont typeface="Symbol"/>
              <a:buChar char="•"/>
            </a:pPr>
            <a:r>
              <a:rPr lang="el-GR" sz="1800" dirty="0">
                <a:cs typeface="Arial" panose="020B0604020202020204"/>
              </a:rPr>
              <a:t>Σημαντικός πρωτογενής παραγωγικός κλάδος </a:t>
            </a:r>
            <a:br>
              <a:rPr lang="el-GR" sz="1800" dirty="0">
                <a:cs typeface="Arial" panose="020B0604020202020204"/>
              </a:rPr>
            </a:br>
            <a:endParaRPr lang="el-GR" sz="1800" dirty="0">
              <a:cs typeface="Arial" panose="020B0604020202020204"/>
            </a:endParaRPr>
          </a:p>
          <a:p>
            <a:pPr algn="l">
              <a:buFont typeface="Symbol"/>
              <a:buChar char="•"/>
            </a:pPr>
            <a:r>
              <a:rPr lang="el-GR" sz="1800" dirty="0">
                <a:cs typeface="Arial" panose="020B0604020202020204"/>
              </a:rPr>
              <a:t>Κύρια πηγή παραγωγής τροφής παγκοσμίως</a:t>
            </a:r>
            <a:br>
              <a:rPr lang="el-GR" sz="1800" dirty="0">
                <a:cs typeface="Arial" panose="020B0604020202020204"/>
              </a:rPr>
            </a:br>
            <a:endParaRPr lang="el-GR" sz="1800" dirty="0">
              <a:cs typeface="Arial" panose="020B0604020202020204"/>
            </a:endParaRPr>
          </a:p>
          <a:p>
            <a:pPr algn="l">
              <a:buFont typeface="Symbol"/>
              <a:buChar char="•"/>
            </a:pPr>
            <a:r>
              <a:rPr lang="el-GR" sz="1800" dirty="0">
                <a:cs typeface="Arial" panose="020B0604020202020204"/>
              </a:rPr>
              <a:t>Ε.Ε = ο μεγαλύτερος </a:t>
            </a:r>
            <a:r>
              <a:rPr lang="el-GR" sz="1800" err="1">
                <a:cs typeface="Arial" panose="020B0604020202020204"/>
              </a:rPr>
              <a:t>εξαγωγέας</a:t>
            </a:r>
            <a:r>
              <a:rPr lang="el-GR" sz="1800" dirty="0">
                <a:cs typeface="Arial" panose="020B0604020202020204"/>
              </a:rPr>
              <a:t> τροφίμων παγκοσμίως</a:t>
            </a:r>
            <a:br>
              <a:rPr lang="el-GR" sz="1800" dirty="0">
                <a:cs typeface="Arial" panose="020B0604020202020204"/>
              </a:rPr>
            </a:br>
            <a:endParaRPr lang="el-GR" sz="1800" dirty="0">
              <a:cs typeface="Arial" panose="020B0604020202020204"/>
            </a:endParaRPr>
          </a:p>
          <a:p>
            <a:pPr algn="l">
              <a:buFont typeface="Symbol"/>
              <a:buChar char="•"/>
            </a:pPr>
            <a:r>
              <a:rPr lang="el-GR" sz="1800" dirty="0">
                <a:cs typeface="Arial" panose="020B0604020202020204"/>
              </a:rPr>
              <a:t>Καλύπτει το 1,2% του Α.Ε.Π της (</a:t>
            </a:r>
            <a:r>
              <a:rPr lang="el-GR" sz="1800" err="1">
                <a:cs typeface="Arial" panose="020B0604020202020204"/>
              </a:rPr>
              <a:t>Eurostat</a:t>
            </a:r>
            <a:r>
              <a:rPr lang="el-GR" sz="1800" dirty="0">
                <a:cs typeface="Arial" panose="020B0604020202020204"/>
              </a:rPr>
              <a:t> 2019)</a:t>
            </a:r>
            <a:br>
              <a:rPr lang="el-GR" sz="1800" dirty="0">
                <a:cs typeface="Arial" panose="020B0604020202020204"/>
              </a:rPr>
            </a:br>
            <a:endParaRPr lang="el-GR" sz="1800" dirty="0">
              <a:cs typeface="Arial" panose="020B0604020202020204"/>
            </a:endParaRPr>
          </a:p>
          <a:p>
            <a:pPr algn="l">
              <a:buFont typeface="Symbol"/>
              <a:buChar char="•"/>
            </a:pPr>
            <a:r>
              <a:rPr lang="el-GR" sz="1800" dirty="0">
                <a:cs typeface="Arial" panose="020B0604020202020204"/>
              </a:rPr>
              <a:t>Οι γεωργικές εκτάσεις καλύπτουν το 37,5% του εδάφους παγκοσμίως και το 39% σε επίπεδο Ε.Ε.</a:t>
            </a:r>
            <a:br>
              <a:rPr lang="el-GR" sz="1800" dirty="0">
                <a:cs typeface="Arial" panose="020B0604020202020204"/>
              </a:rPr>
            </a:br>
            <a:endParaRPr lang="el-GR" sz="1800" dirty="0">
              <a:cs typeface="Arial" panose="020B0604020202020204"/>
            </a:endParaRPr>
          </a:p>
          <a:p>
            <a:pPr algn="l">
              <a:buFont typeface="Symbol"/>
              <a:buChar char="•"/>
            </a:pPr>
            <a:r>
              <a:rPr lang="el-GR" sz="1800" dirty="0">
                <a:cs typeface="Arial" panose="020B0604020202020204"/>
              </a:rPr>
              <a:t>Ελλάδα , μετά από χρόνια πλεονασματικό το ισοζύγιο (2020) λόγω των επιδόσεων των αγροτικών προϊόντων στις εξαγωγές.</a:t>
            </a:r>
            <a:br>
              <a:rPr lang="el-GR" sz="1800" dirty="0">
                <a:cs typeface="Arial" panose="020B0604020202020204"/>
              </a:rPr>
            </a:br>
            <a:endParaRPr lang="el-GR" sz="1800" dirty="0">
              <a:cs typeface="Arial" panose="020B0604020202020204"/>
            </a:endParaRPr>
          </a:p>
          <a:p>
            <a:pPr algn="l">
              <a:buFont typeface="Symbol"/>
              <a:buChar char="•"/>
            </a:pPr>
            <a:r>
              <a:rPr lang="el-GR" sz="1800" dirty="0">
                <a:cs typeface="Arial" panose="020B0604020202020204"/>
              </a:rPr>
              <a:t>Γεωργικές εκτάσεις = 5,3 εκατ. Εκτάρια </a:t>
            </a:r>
            <a:br>
              <a:rPr lang="el-GR" sz="1800" dirty="0">
                <a:cs typeface="Arial" panose="020B0604020202020204"/>
              </a:rPr>
            </a:br>
            <a:endParaRPr lang="el-GR" sz="1800" dirty="0">
              <a:cs typeface="Arial" panose="020B0604020202020204"/>
            </a:endParaRPr>
          </a:p>
          <a:p>
            <a:pPr algn="l">
              <a:buFont typeface="Symbol"/>
              <a:buChar char="•"/>
            </a:pPr>
            <a:r>
              <a:rPr lang="el-GR" sz="1800" dirty="0">
                <a:cs typeface="Arial" panose="020B0604020202020204"/>
              </a:rPr>
              <a:t>31% των κατοίκων σε αγροτικές περιοχές &gt; μέσο όρο στην Ε.Ε.</a:t>
            </a:r>
            <a:br>
              <a:rPr lang="el-GR" sz="1800" dirty="0">
                <a:cs typeface="Arial" panose="020B0604020202020204"/>
              </a:rPr>
            </a:br>
            <a:endParaRPr lang="el-GR" sz="1800" dirty="0">
              <a:cs typeface="Arial" panose="020B0604020202020204"/>
            </a:endParaRPr>
          </a:p>
          <a:p>
            <a:pPr algn="l">
              <a:buFont typeface="Symbol"/>
              <a:buChar char="•"/>
            </a:pPr>
            <a:r>
              <a:rPr lang="el-GR" sz="1800" dirty="0">
                <a:cs typeface="Arial" panose="020B0604020202020204"/>
              </a:rPr>
              <a:t>700.000 οι ελληνικές γεωργικές εκμεταλλεύσεις.</a:t>
            </a:r>
            <a:br>
              <a:rPr lang="el-GR" sz="1800" dirty="0">
                <a:cs typeface="Arial" panose="020B0604020202020204"/>
              </a:rPr>
            </a:br>
            <a:endParaRPr lang="el-GR" sz="1800" dirty="0">
              <a:cs typeface="Arial" panose="020B0604020202020204"/>
            </a:endParaRPr>
          </a:p>
          <a:p>
            <a:pPr algn="l">
              <a:buFont typeface="Symbol"/>
              <a:buChar char="•"/>
            </a:pPr>
            <a:r>
              <a:rPr lang="el-GR" sz="1800" dirty="0">
                <a:cs typeface="Arial" panose="020B0604020202020204"/>
              </a:rPr>
              <a:t>1.100.000 θέσεις εργασίας</a:t>
            </a:r>
          </a:p>
          <a:p>
            <a:pPr algn="just"/>
            <a:br>
              <a:rPr lang="el-GR" sz="1800" dirty="0">
                <a:cs typeface="Arial" panose="020B0604020202020204"/>
              </a:rPr>
            </a:br>
            <a:br>
              <a:rPr lang="el-GR" sz="1800" dirty="0">
                <a:cs typeface="Arial" panose="020B0604020202020204"/>
              </a:rPr>
            </a:br>
            <a:br>
              <a:rPr lang="el-GR" sz="1800" dirty="0">
                <a:cs typeface="Arial" panose="020B0604020202020204"/>
              </a:rPr>
            </a:br>
            <a:br>
              <a:rPr lang="el-GR" sz="1800" dirty="0">
                <a:cs typeface="Arial" panose="020B0604020202020204"/>
              </a:rPr>
            </a:br>
            <a:endParaRPr lang="el-GR" sz="1800">
              <a:cs typeface="Arial" panose="020B0604020202020204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4542EAC-8BF3-4BFD-9891-145BC49409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9548" y="78893"/>
            <a:ext cx="5357600" cy="1082060"/>
          </a:xfrm>
        </p:spPr>
        <p:txBody>
          <a:bodyPr vert="horz" lIns="91440" tIns="0" rIns="91440" bIns="45720" rtlCol="0" anchor="ctr">
            <a:normAutofit/>
          </a:bodyPr>
          <a:lstStyle/>
          <a:p>
            <a:pPr algn="l"/>
            <a:r>
              <a:rPr lang="el-GR" dirty="0">
                <a:cs typeface="Arial"/>
              </a:rPr>
              <a:t>                         </a:t>
            </a:r>
            <a:r>
              <a:rPr lang="el-GR" sz="2800" dirty="0">
                <a:cs typeface="Arial"/>
              </a:rPr>
              <a:t> ΓΕΩΡΓΙΑ</a:t>
            </a:r>
          </a:p>
        </p:txBody>
      </p:sp>
    </p:spTree>
    <p:extLst>
      <p:ext uri="{BB962C8B-B14F-4D97-AF65-F5344CB8AC3E}">
        <p14:creationId xmlns:p14="http://schemas.microsoft.com/office/powerpoint/2010/main" val="553726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AADAD2-D608-28DA-7392-7FA10136A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5159" y="303488"/>
            <a:ext cx="7958331" cy="10772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l-GR" dirty="0">
                <a:cs typeface="Arial" panose="020B0604020202020204"/>
              </a:rPr>
              <a:t>             ΓΕΩΡΓΙΑ ΣΤΗΝ ΕΛΛΑΔΑ </a:t>
            </a:r>
          </a:p>
        </p:txBody>
      </p:sp>
      <p:pic>
        <p:nvPicPr>
          <p:cNvPr id="4" name="Θέση περιεχομένου 3" descr="Εικόνα που περιέχει κείμενο, στιγμιότυπο οθόνης, αριθμός, παράλληλα&#10;&#10;Περιγραφή που δημιουργήθηκε αυτόματα">
            <a:extLst>
              <a:ext uri="{FF2B5EF4-FFF2-40B4-BE49-F238E27FC236}">
                <a16:creationId xmlns:a16="http://schemas.microsoft.com/office/drawing/2014/main" id="{B6B05168-B93C-B56C-3498-33BFB365E8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7361" y="1524399"/>
            <a:ext cx="9312229" cy="4864189"/>
          </a:xfrm>
        </p:spPr>
      </p:pic>
    </p:spTree>
    <p:extLst>
      <p:ext uri="{BB962C8B-B14F-4D97-AF65-F5344CB8AC3E}">
        <p14:creationId xmlns:p14="http://schemas.microsoft.com/office/powerpoint/2010/main" val="2287713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0214283E-D7B4-49E9-932E-D7F2A284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33" y="-1"/>
            <a:ext cx="12189867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9FCFF961-4E84-4FD1-859C-B7F410031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3" y="0"/>
            <a:ext cx="4632503" cy="6858000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35357637-1049-E5AF-C9CA-54081119D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300" y="1201723"/>
            <a:ext cx="2888120" cy="445455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z="3600" dirty="0">
                <a:latin typeface="Calibri"/>
                <a:ea typeface="Calibri"/>
                <a:cs typeface="Arial" panose="020B0604020202020204"/>
              </a:rPr>
              <a:t>ΓΕΩΡΓΙΑ ΚΑΙ ΚΛΙΜΑΤΙΚΗ ΑΛΛΑΓΗ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F737BB4-6553-47A8-893F-178A10C6B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FA095C9-EDC0-240D-6D65-3D9F693CB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9969" y="647750"/>
            <a:ext cx="5850936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4170" indent="-344170">
              <a:lnSpc>
                <a:spcPct val="110000"/>
              </a:lnSpc>
            </a:pPr>
            <a:r>
              <a:rPr lang="el-GR" sz="1500" b="1" u="sng" dirty="0">
                <a:latin typeface="Calibri"/>
                <a:ea typeface="Calibri"/>
                <a:cs typeface="Arial"/>
              </a:rPr>
              <a:t>ΕΠΙΔΡΑΣΗ ΓΕΩΡΓΙΑΣ ΣΤΗΝ ΚΛΙΜΑΤΙΚΗ ΑΛΛΑΓΗ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sz="1500" dirty="0">
                <a:latin typeface="Calibri"/>
                <a:ea typeface="Calibri"/>
                <a:cs typeface="Arial"/>
              </a:rPr>
              <a:t>12% των εκπεμπόμενων αερίων του θερμοκηπίου παγκοσμίως και το 10% σε επίπεδο Ε.Ε προέρχεται από την γεωργία και οφείλεται σε καλλιεργητικές πρακτικές.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sz="1500" dirty="0">
                <a:latin typeface="Calibri"/>
                <a:ea typeface="Calibri"/>
                <a:cs typeface="Arial"/>
              </a:rPr>
              <a:t>Γεωργικές δραστηριότητες με αρνητικές επιδράσεις στο Περιβάλλον: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sz="1500" dirty="0">
                <a:latin typeface="Calibri"/>
                <a:ea typeface="Calibri"/>
                <a:cs typeface="Arial"/>
              </a:rPr>
              <a:t>Λιπάσματα - φυτοφάρμακα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sz="1500" dirty="0">
                <a:latin typeface="Calibri"/>
                <a:ea typeface="Calibri"/>
                <a:cs typeface="Arial"/>
              </a:rPr>
              <a:t>Καύσιμα μηχανημάτων 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sz="1500" dirty="0">
                <a:latin typeface="Calibri"/>
                <a:ea typeface="Calibri"/>
                <a:cs typeface="Arial"/>
              </a:rPr>
              <a:t>Αποψίλωση δασών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sz="1500" dirty="0">
                <a:latin typeface="Calibri"/>
                <a:ea typeface="Calibri"/>
                <a:cs typeface="Arial"/>
              </a:rPr>
              <a:t>Καύση </a:t>
            </a:r>
            <a:r>
              <a:rPr lang="el-GR" sz="1500" err="1">
                <a:latin typeface="Calibri"/>
                <a:ea typeface="Calibri"/>
                <a:cs typeface="Arial"/>
              </a:rPr>
              <a:t>χορτολιβαδικών</a:t>
            </a:r>
            <a:r>
              <a:rPr lang="el-GR" sz="1500" dirty="0">
                <a:latin typeface="Calibri"/>
                <a:ea typeface="Calibri"/>
                <a:cs typeface="Arial"/>
              </a:rPr>
              <a:t> εκτάσεων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sz="1500" dirty="0">
                <a:latin typeface="Calibri"/>
                <a:ea typeface="Calibri"/>
                <a:cs typeface="Arial"/>
              </a:rPr>
              <a:t>Καλλιεργητικές τεχνικές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sz="1500" dirty="0">
                <a:latin typeface="Calibri"/>
                <a:ea typeface="Calibri"/>
                <a:cs typeface="Arial"/>
              </a:rPr>
              <a:t>Κύρια αέρια του Θερμοκηπίου που σχετίζονται με τη γεωργία είναι : το Διοξείδιο του Άνθρακα (CO2), το </a:t>
            </a:r>
            <a:r>
              <a:rPr lang="el-GR" sz="1500" err="1">
                <a:latin typeface="Calibri"/>
                <a:ea typeface="Calibri"/>
                <a:cs typeface="Arial"/>
              </a:rPr>
              <a:t>Υποξείδιο</a:t>
            </a:r>
            <a:r>
              <a:rPr lang="el-GR" sz="1500" dirty="0">
                <a:latin typeface="Calibri"/>
                <a:ea typeface="Calibri"/>
                <a:cs typeface="Arial"/>
              </a:rPr>
              <a:t> του Αζώτου(N2O) και το Μεθάνιο(CH4)(περισσότερες εκπομπές στην κτηνοτροφία).</a:t>
            </a:r>
          </a:p>
          <a:p>
            <a:pPr marL="0" indent="0">
              <a:lnSpc>
                <a:spcPct val="110000"/>
              </a:lnSpc>
              <a:buNone/>
            </a:pPr>
            <a:endParaRPr lang="el-GR" sz="15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3437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214283E-D7B4-49E9-932E-D7F2A284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33" y="-1"/>
            <a:ext cx="12189867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FCFF961-4E84-4FD1-859C-B7F410031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3" y="0"/>
            <a:ext cx="4632503" cy="6858000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A8CF8958-820B-F8AE-1E6F-F36FE8760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300" y="1201723"/>
            <a:ext cx="2888120" cy="445455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z="3600">
                <a:cs typeface="Arial" panose="020B0604020202020204"/>
              </a:rPr>
              <a:t>   ΓΕΩΡΓΙΑ ΚΑΙ ΚΛΙΜΑΤΙΚΗ ΑΛΛΑΓΗ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37BB4-6553-47A8-893F-178A10C6B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956D17-3AF1-1FAC-7BCD-FA801DDE2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9969" y="647750"/>
            <a:ext cx="5850936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4170" indent="-344170"/>
            <a:r>
              <a:rPr lang="el-GR" sz="1800" b="1" u="sng">
                <a:cs typeface="Arial"/>
              </a:rPr>
              <a:t>Επίδραση Κλιματικής Αλλαγής στην γεωργία.</a:t>
            </a:r>
          </a:p>
          <a:p>
            <a:pPr marL="0" indent="0">
              <a:buNone/>
            </a:pPr>
            <a:r>
              <a:rPr lang="el-GR" sz="1800">
                <a:cs typeface="Arial"/>
              </a:rPr>
              <a:t>Καιρός και Κλίμα : 2 μη ελεγχόμενοι παράγοντες που επηρρεάζουν την απόδοση και την παραγωγή σε ύψιστο βαθμό.</a:t>
            </a:r>
          </a:p>
          <a:p>
            <a:pPr marL="0" indent="0">
              <a:buNone/>
            </a:pPr>
            <a:r>
              <a:rPr lang="el-GR" sz="1800">
                <a:cs typeface="Arial"/>
              </a:rPr>
              <a:t>Κλιματική Αλλαγή = Ακραία καιρικά φαινόμενα όπως υψηλές θερμοκρασίες, καταιγίδες, περίοδοι ξηρασίας και πλημμύρες.</a:t>
            </a:r>
          </a:p>
          <a:p>
            <a:pPr marL="0" indent="0">
              <a:buNone/>
            </a:pPr>
            <a:r>
              <a:rPr lang="el-GR" sz="1800">
                <a:cs typeface="Arial"/>
              </a:rPr>
              <a:t>Θερμοκρασία και υγρασία : ενισχύουν την προσβολή των φυτών από μύκητες, βακτήρια , ιούς κτλ.</a:t>
            </a:r>
          </a:p>
          <a:p>
            <a:pPr marL="0" indent="0">
              <a:buNone/>
            </a:pPr>
            <a:r>
              <a:rPr lang="el-GR" sz="1800">
                <a:cs typeface="Arial"/>
              </a:rPr>
              <a:t>Παραδείγματα ακραίων καιρικών συνθήκων - επιπτώσεων κλιματικής αλλαγής στην Ελλάδα : πλημμύρες Θεσσαλίας , πυρκαγές Έβρου.</a:t>
            </a:r>
          </a:p>
        </p:txBody>
      </p:sp>
    </p:spTree>
    <p:extLst>
      <p:ext uri="{BB962C8B-B14F-4D97-AF65-F5344CB8AC3E}">
        <p14:creationId xmlns:p14="http://schemas.microsoft.com/office/powerpoint/2010/main" val="32956157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33" y="-1"/>
            <a:ext cx="12189867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214283E-D7B4-49E9-932E-D7F2A284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DA2D5B-EC4E-4C78-8139-F36D2F2D1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262" y="-2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4AAACE2-9C9E-468F-8297-EF7B5E55F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421698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FB72C8C-F0FF-CD9C-CA81-6D47F1779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876" y="1201723"/>
            <a:ext cx="3316201" cy="445455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l-GR" sz="3600" dirty="0">
                <a:cs typeface="Arial" panose="020B0604020202020204"/>
              </a:rPr>
              <a:t>Μέθοδοι μετριασμού και προσαρμογής της Γεωργίας στην Κλιματική Αλλαγή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2FF6ABF-20A5-1CD6-1DA9-D1A1AE890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3885" y="1298315"/>
            <a:ext cx="5329250" cy="445455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4170" indent="-344170" algn="just"/>
            <a:r>
              <a:rPr lang="el-GR" sz="1800" u="sng" dirty="0">
                <a:cs typeface="Arial"/>
              </a:rPr>
              <a:t>Βιολογική Γεωργία</a:t>
            </a:r>
            <a:r>
              <a:rPr lang="el-GR" sz="1800" dirty="0">
                <a:cs typeface="Arial"/>
              </a:rPr>
              <a:t> (χρήση </a:t>
            </a:r>
            <a:r>
              <a:rPr lang="el-GR" sz="1800" dirty="0" err="1">
                <a:cs typeface="Arial"/>
              </a:rPr>
              <a:t>eco-friendly</a:t>
            </a:r>
            <a:r>
              <a:rPr lang="el-GR" sz="1800" dirty="0">
                <a:cs typeface="Arial"/>
              </a:rPr>
              <a:t> τεχνικών, όχι συνθετικά λιπάσματα)</a:t>
            </a:r>
            <a:endParaRPr lang="el-GR" dirty="0"/>
          </a:p>
          <a:p>
            <a:pPr marL="344170" indent="-344170" algn="just"/>
            <a:r>
              <a:rPr lang="el-GR" sz="1800" u="sng" dirty="0">
                <a:cs typeface="Arial"/>
              </a:rPr>
              <a:t>Ολοκληρωμένη διαχείριση</a:t>
            </a:r>
            <a:r>
              <a:rPr lang="el-GR" sz="1800" dirty="0">
                <a:cs typeface="Arial"/>
              </a:rPr>
              <a:t> (στόχος η ανθεκτικότητα της παραγωγής και η κερδοφορία με βάση την </a:t>
            </a:r>
            <a:r>
              <a:rPr lang="el-GR" sz="1800" dirty="0" err="1">
                <a:cs typeface="Arial"/>
              </a:rPr>
              <a:t>αειφορία</a:t>
            </a:r>
            <a:r>
              <a:rPr lang="el-GR" sz="1800" dirty="0">
                <a:cs typeface="Arial"/>
              </a:rPr>
              <a:t> και την </a:t>
            </a:r>
            <a:r>
              <a:rPr lang="el-GR" sz="1800" dirty="0" err="1">
                <a:cs typeface="Arial"/>
              </a:rPr>
              <a:t>αγρο</a:t>
            </a:r>
            <a:r>
              <a:rPr lang="el-GR" sz="1800" dirty="0">
                <a:cs typeface="Arial"/>
              </a:rPr>
              <a:t>-οικολογία)</a:t>
            </a:r>
          </a:p>
          <a:p>
            <a:pPr marL="344170" indent="-344170" algn="just"/>
            <a:r>
              <a:rPr lang="el-GR" sz="1800" u="sng" dirty="0">
                <a:cs typeface="Arial"/>
              </a:rPr>
              <a:t>Κλιματολογικά έξυπνη γεωργία</a:t>
            </a:r>
            <a:r>
              <a:rPr lang="el-GR" sz="1800" dirty="0">
                <a:cs typeface="Arial"/>
              </a:rPr>
              <a:t> (στόχος αύξηση παραγωγικότητας , προσαρμογή στην Κ.Α., μείωση εκπομπών αερίων μέσα από την χρηματοδότηση των αγροτών, την ενίσχυση τοπικών και εθνικών θεσμών και τη χάραξη πολιτικών για επενδύσεις και ανάπτυξη).</a:t>
            </a:r>
          </a:p>
        </p:txBody>
      </p:sp>
    </p:spTree>
    <p:extLst>
      <p:ext uri="{BB962C8B-B14F-4D97-AF65-F5344CB8AC3E}">
        <p14:creationId xmlns:p14="http://schemas.microsoft.com/office/powerpoint/2010/main" val="1566678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8CD557CE-2AB8-44E1-AABA-A21D2274F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58DCB6E5-A344-4A17-A353-EC4D71E6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4D82F4F2-6117-4CCD-94A7-4AFD603EC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64" name="Rectangle 63">
            <a:extLst>
              <a:ext uri="{FF2B5EF4-FFF2-40B4-BE49-F238E27FC236}">
                <a16:creationId xmlns:a16="http://schemas.microsoft.com/office/drawing/2014/main" id="{3CCA9FB2-FFC7-4B6D-8E30-9D2CC14E7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CF6D6F6-E7F9-4521-BD22-74A61D8ED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B566E74-1425-46AC-885D-D2DAEE365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DAB9B51D-AC38-FEF9-4D1B-8DEE74104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4" y="808056"/>
            <a:ext cx="3317492" cy="107722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l-GR" dirty="0">
                <a:cs typeface="Arial" panose="020B0604020202020204"/>
              </a:rPr>
              <a:t> </a:t>
            </a:r>
            <a:r>
              <a:rPr lang="el-GR">
                <a:cs typeface="Arial" panose="020B0604020202020204"/>
              </a:rPr>
              <a:t>CARBON FARMING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33FD368-944B-71C7-6464-815EBAA0F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6620" y="1998454"/>
            <a:ext cx="3317493" cy="399782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lnSpc>
                <a:spcPct val="110000"/>
              </a:lnSpc>
              <a:buNone/>
            </a:pPr>
            <a:endParaRPr lang="el-GR" sz="1700">
              <a:cs typeface="Arial"/>
            </a:endParaRPr>
          </a:p>
          <a:p>
            <a:pPr marL="344170" indent="-344170" algn="just">
              <a:lnSpc>
                <a:spcPct val="110000"/>
              </a:lnSpc>
            </a:pPr>
            <a:r>
              <a:rPr lang="el-GR" sz="1700">
                <a:cs typeface="Arial"/>
              </a:rPr>
              <a:t>Το CO2 </a:t>
            </a:r>
            <a:r>
              <a:rPr lang="el-GR" sz="1700" err="1">
                <a:cs typeface="Arial"/>
              </a:rPr>
              <a:t>απορροφάται</a:t>
            </a:r>
            <a:r>
              <a:rPr lang="el-GR" sz="1700">
                <a:cs typeface="Arial"/>
              </a:rPr>
              <a:t> από τον αέρα από τα φυτά μέσω της φωτοσύνθεσης. Οι ρίζες και άλλα μέρη στη συνέχεια αποσυντίθενται και μετατρέπονται σε άνθρακα του εδάφους από μικρόβια. Η φυτική ύλη και μαζί της το CO2 αποθηκεύονται στο έδαφος με τη μορφή οργανικής ύλης.</a:t>
            </a:r>
          </a:p>
          <a:p>
            <a:pPr marL="344170" indent="-344170">
              <a:lnSpc>
                <a:spcPct val="110000"/>
              </a:lnSpc>
            </a:pPr>
            <a:endParaRPr lang="el-GR" sz="1700">
              <a:cs typeface="Arial"/>
            </a:endParaRPr>
          </a:p>
        </p:txBody>
      </p:sp>
      <p:pic>
        <p:nvPicPr>
          <p:cNvPr id="4" name="Εικόνα 3" descr="Εικόνα που περιέχει κείμενο, γράμμα, σχεδίαση, εικονογράφηση&#10;&#10;Περιγραφή που δημιουργήθηκε αυτόματα">
            <a:extLst>
              <a:ext uri="{FF2B5EF4-FFF2-40B4-BE49-F238E27FC236}">
                <a16:creationId xmlns:a16="http://schemas.microsoft.com/office/drawing/2014/main" id="{1674B875-6838-8F32-1802-67581DEE629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274" r="1267" b="2"/>
          <a:stretch/>
        </p:blipFill>
        <p:spPr>
          <a:xfrm>
            <a:off x="6094766" y="647190"/>
            <a:ext cx="4651619" cy="5564283"/>
          </a:xfrm>
          <a:prstGeom prst="rect">
            <a:avLst/>
          </a:prstGeom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</p:spPr>
      </p:pic>
      <p:sp>
        <p:nvSpPr>
          <p:cNvPr id="70" name="Rectangle 69">
            <a:extLst>
              <a:ext uri="{FF2B5EF4-FFF2-40B4-BE49-F238E27FC236}">
                <a16:creationId xmlns:a16="http://schemas.microsoft.com/office/drawing/2014/main" id="{06858379-D070-40E4-8A3D-F29E90C5C7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780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0C8693A-B687-4F5E-B86B-B4F11D523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51084F9-D042-49BE-9E1A-43E583B98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65CA45-264D-4FD3-9249-3CB04EC97E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7B58214-716F-43B8-8272-85CE2B9AB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5C070E-7DB1-4147-B6A8-D14B9C40E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1070C9-36CD-4B65-8159-324995821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340555D-10F4-FC14-2020-A83012EEA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4676" y="174845"/>
            <a:ext cx="8608037" cy="107722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l-GR" dirty="0">
                <a:cs typeface="Arial" panose="020B0604020202020204"/>
              </a:rPr>
              <a:t>                 CARBON FARMING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63905A4-2D2A-C2C6-9FEF-F42A2070F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2370" y="1472567"/>
            <a:ext cx="4153123" cy="4792024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l-GR" sz="1600" b="1" dirty="0">
                <a:cs typeface="Arial"/>
              </a:rPr>
              <a:t>Μέθοδος Μετριασμού που βασίζεται σε </a:t>
            </a:r>
            <a:r>
              <a:rPr lang="el-GR" sz="1600" dirty="0">
                <a:cs typeface="Arial"/>
              </a:rPr>
              <a:t>:</a:t>
            </a:r>
            <a:endParaRPr lang="el-GR"/>
          </a:p>
          <a:p>
            <a:pPr marL="344170" indent="-344170">
              <a:lnSpc>
                <a:spcPct val="110000"/>
              </a:lnSpc>
            </a:pPr>
            <a:r>
              <a:rPr lang="el-GR" sz="1600" dirty="0">
                <a:cs typeface="Arial"/>
              </a:rPr>
              <a:t>Δάσωση - Αναδάσωση (βελτίωση της βιοποικιλότητας)</a:t>
            </a:r>
          </a:p>
          <a:p>
            <a:pPr marL="344170" indent="-344170">
              <a:lnSpc>
                <a:spcPct val="110000"/>
              </a:lnSpc>
            </a:pPr>
            <a:r>
              <a:rPr lang="el-GR" sz="1600" err="1">
                <a:cs typeface="Arial"/>
              </a:rPr>
              <a:t>Αγροδασοκομία</a:t>
            </a:r>
            <a:r>
              <a:rPr lang="el-GR" sz="1600" dirty="0">
                <a:cs typeface="Arial"/>
              </a:rPr>
              <a:t> (μικτή γεωργία)</a:t>
            </a:r>
          </a:p>
          <a:p>
            <a:pPr marL="344170" indent="-344170">
              <a:lnSpc>
                <a:spcPct val="110000"/>
              </a:lnSpc>
            </a:pPr>
            <a:r>
              <a:rPr lang="el-GR" sz="1600" dirty="0">
                <a:cs typeface="Arial"/>
              </a:rPr>
              <a:t>Αποκατάσταση </a:t>
            </a:r>
            <a:r>
              <a:rPr lang="el-GR" sz="1600" err="1">
                <a:cs typeface="Arial"/>
              </a:rPr>
              <a:t>τυρφώνων</a:t>
            </a:r>
            <a:r>
              <a:rPr lang="el-GR" sz="1600" dirty="0">
                <a:cs typeface="Arial"/>
              </a:rPr>
              <a:t> και υγροτόπων (οι </a:t>
            </a:r>
            <a:r>
              <a:rPr lang="el-GR" sz="1600" err="1">
                <a:cs typeface="Arial"/>
              </a:rPr>
              <a:t>τυρφώνες</a:t>
            </a:r>
            <a:r>
              <a:rPr lang="el-GR" sz="1600" dirty="0">
                <a:cs typeface="Arial"/>
              </a:rPr>
              <a:t> αποθηκεύουν έως και το 30% του συνολικού άνθρακα στο έδαφος)</a:t>
            </a:r>
          </a:p>
          <a:p>
            <a:pPr marL="344170" indent="-344170">
              <a:lnSpc>
                <a:spcPct val="110000"/>
              </a:lnSpc>
            </a:pPr>
            <a:r>
              <a:rPr lang="el-GR" sz="1600" dirty="0">
                <a:cs typeface="Arial"/>
              </a:rPr>
              <a:t>Μειωμένη άροση (όργωμα διατήρησης)</a:t>
            </a:r>
          </a:p>
          <a:p>
            <a:pPr marL="344170" indent="-344170">
              <a:lnSpc>
                <a:spcPct val="110000"/>
              </a:lnSpc>
            </a:pPr>
            <a:r>
              <a:rPr lang="el-GR" sz="1600" dirty="0">
                <a:cs typeface="Arial"/>
              </a:rPr>
              <a:t>Μειωμένη εφαρμογή χημικών λιπασμάτων</a:t>
            </a:r>
          </a:p>
          <a:p>
            <a:pPr marL="0" indent="0">
              <a:lnSpc>
                <a:spcPct val="110000"/>
              </a:lnSpc>
              <a:buNone/>
            </a:pPr>
            <a:endParaRPr lang="el-GR" sz="1200">
              <a:cs typeface="Arial"/>
            </a:endParaRPr>
          </a:p>
        </p:txBody>
      </p:sp>
      <p:pic>
        <p:nvPicPr>
          <p:cNvPr id="4" name="Εικόνα 3" descr="Εικόνα που περιέχει κείμενο, στιγμιότυπο οθόνης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411D226C-3BAF-0C52-A995-70209CC491B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4294" b="3"/>
          <a:stretch/>
        </p:blipFill>
        <p:spPr>
          <a:xfrm>
            <a:off x="5980344" y="1747765"/>
            <a:ext cx="4818974" cy="3373468"/>
          </a:xfrm>
          <a:prstGeom prst="rect">
            <a:avLst/>
          </a:prstGeom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89C35FB2-5194-4BE0-92D0-464E2B7116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8222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Μάντισον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7C2F7BF6-CD39-4568-B8BD-EA8D252E10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0455F8-10A0-4EEF-9BB1-9035E295B1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B0F2AC-8567-4D03-BFFC-653DB596C52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1</TotalTime>
  <Words>863</Words>
  <Application>Microsoft Office PowerPoint</Application>
  <PresentationFormat>Ευρεία οθόνη</PresentationFormat>
  <Paragraphs>74</Paragraphs>
  <Slides>15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2" baseType="lpstr">
      <vt:lpstr>Arial</vt:lpstr>
      <vt:lpstr>Calibri</vt:lpstr>
      <vt:lpstr>MS Shell Dlg 2</vt:lpstr>
      <vt:lpstr>Symbol</vt:lpstr>
      <vt:lpstr>Wingdings</vt:lpstr>
      <vt:lpstr>Wingdings 3</vt:lpstr>
      <vt:lpstr>Μάντισον</vt:lpstr>
      <vt:lpstr>ΓΕΩΡΓΙΑ ΚΑΙ ΚΛΙΜΑΤΙΚΗ ΑΛΛΑΓΗ</vt:lpstr>
      <vt:lpstr>ΠΕΡΙΕΧΟΜΕΝΑ</vt:lpstr>
      <vt:lpstr>Σημαντικός πρωτογενής παραγωγικός κλάδος   Κύρια πηγή παραγωγής τροφής παγκοσμίως  Ε.Ε = ο μεγαλύτερος εξαγωγέας τροφίμων παγκοσμίως  Καλύπτει το 1,2% του Α.Ε.Π της (Eurostat 2019)  Οι γεωργικές εκτάσεις καλύπτουν το 37,5% του εδάφους παγκοσμίως και το 39% σε επίπεδο Ε.Ε.  Ελλάδα , μετά από χρόνια πλεονασματικό το ισοζύγιο (2020) λόγω των επιδόσεων των αγροτικών προϊόντων στις εξαγωγές.  Γεωργικές εκτάσεις = 5,3 εκατ. Εκτάρια   31% των κατοίκων σε αγροτικές περιοχές &gt; μέσο όρο στην Ε.Ε.  700.000 οι ελληνικές γεωργικές εκμεταλλεύσεις.  1.100.000 θέσεις εργασίας     </vt:lpstr>
      <vt:lpstr>             ΓΕΩΡΓΙΑ ΣΤΗΝ ΕΛΛΑΔΑ </vt:lpstr>
      <vt:lpstr>ΓΕΩΡΓΙΑ ΚΑΙ ΚΛΙΜΑΤΙΚΗ ΑΛΛΑΓΗ</vt:lpstr>
      <vt:lpstr>   ΓΕΩΡΓΙΑ ΚΑΙ ΚΛΙΜΑΤΙΚΗ ΑΛΛΑΓΗ</vt:lpstr>
      <vt:lpstr>Μέθοδοι μετριασμού και προσαρμογής της Γεωργίας στην Κλιματική Αλλαγή</vt:lpstr>
      <vt:lpstr> CARBON FARMING</vt:lpstr>
      <vt:lpstr>                 CARBON FARMING</vt:lpstr>
      <vt:lpstr>ΚΟΙΝΗ ΓΕΩΡΓΙΚΗ ΠΟΛΙΤΙΚΗ (CAP)</vt:lpstr>
      <vt:lpstr>                        CAP 2019</vt:lpstr>
      <vt:lpstr>                   ΚΓΠ 2023 - 2027</vt:lpstr>
      <vt:lpstr>10 ΣΤΟΧΟΙ ΤΗΣ ΚΓΠ 2023 – 2027     </vt:lpstr>
      <vt:lpstr>ΒΙΒΛΙΟΓΡΑΦΙΑ</vt:lpstr>
      <vt:lpstr>Σας ευχαριστώ πολύ για την προσοχή σας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Κων/νος Μπίθας</cp:lastModifiedBy>
  <cp:revision>934</cp:revision>
  <dcterms:created xsi:type="dcterms:W3CDTF">2023-10-27T12:31:09Z</dcterms:created>
  <dcterms:modified xsi:type="dcterms:W3CDTF">2023-11-01T12:59:49Z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