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60" r:id="rId4"/>
    <p:sldId id="257" r:id="rId5"/>
    <p:sldId id="258"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4" r:id="rId19"/>
    <p:sldId id="273" r:id="rId20"/>
    <p:sldId id="275" r:id="rId21"/>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0569" autoAdjust="0"/>
  </p:normalViewPr>
  <p:slideViewPr>
    <p:cSldViewPr>
      <p:cViewPr>
        <p:scale>
          <a:sx n="70" d="100"/>
          <a:sy n="70" d="100"/>
        </p:scale>
        <p:origin x="-1810" y="-283"/>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l-GR"/>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l-GR"/>
          </a:p>
        </p:txBody>
      </p:sp>
      <p:sp>
        <p:nvSpPr>
          <p:cNvPr id="4" name="Θέση ημερομηνίας 3"/>
          <p:cNvSpPr>
            <a:spLocks noGrp="1"/>
          </p:cNvSpPr>
          <p:nvPr>
            <p:ph type="dt" sz="half" idx="10"/>
          </p:nvPr>
        </p:nvSpPr>
        <p:spPr/>
        <p:txBody>
          <a:bodyPr/>
          <a:lstStyle/>
          <a:p>
            <a:fld id="{752458CE-32E9-43AC-89E9-E1E7A3995147}" type="datetimeFigureOut">
              <a:rPr lang="el-GR" smtClean="0"/>
              <a:pPr/>
              <a:t>14/6/2021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CD8E3DB9-C747-4F2D-8CC6-F6E44A0D14EC}" type="slidenum">
              <a:rPr lang="el-GR" smtClean="0"/>
              <a:pPr/>
              <a:t>‹#›</a:t>
            </a:fld>
            <a:endParaRPr lang="el-GR"/>
          </a:p>
        </p:txBody>
      </p:sp>
    </p:spTree>
    <p:extLst>
      <p:ext uri="{BB962C8B-B14F-4D97-AF65-F5344CB8AC3E}">
        <p14:creationId xmlns:p14="http://schemas.microsoft.com/office/powerpoint/2010/main" xmlns="" val="14023229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752458CE-32E9-43AC-89E9-E1E7A3995147}" type="datetimeFigureOut">
              <a:rPr lang="el-GR" smtClean="0"/>
              <a:pPr/>
              <a:t>14/6/2021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CD8E3DB9-C747-4F2D-8CC6-F6E44A0D14EC}" type="slidenum">
              <a:rPr lang="el-GR" smtClean="0"/>
              <a:pPr/>
              <a:t>‹#›</a:t>
            </a:fld>
            <a:endParaRPr lang="el-GR"/>
          </a:p>
        </p:txBody>
      </p:sp>
    </p:spTree>
    <p:extLst>
      <p:ext uri="{BB962C8B-B14F-4D97-AF65-F5344CB8AC3E}">
        <p14:creationId xmlns:p14="http://schemas.microsoft.com/office/powerpoint/2010/main" xmlns="" val="28501339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l-GR"/>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752458CE-32E9-43AC-89E9-E1E7A3995147}" type="datetimeFigureOut">
              <a:rPr lang="el-GR" smtClean="0"/>
              <a:pPr/>
              <a:t>14/6/2021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CD8E3DB9-C747-4F2D-8CC6-F6E44A0D14EC}" type="slidenum">
              <a:rPr lang="el-GR" smtClean="0"/>
              <a:pPr/>
              <a:t>‹#›</a:t>
            </a:fld>
            <a:endParaRPr lang="el-GR"/>
          </a:p>
        </p:txBody>
      </p:sp>
    </p:spTree>
    <p:extLst>
      <p:ext uri="{BB962C8B-B14F-4D97-AF65-F5344CB8AC3E}">
        <p14:creationId xmlns:p14="http://schemas.microsoft.com/office/powerpoint/2010/main" xmlns="" val="1235895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10"/>
          </p:nvPr>
        </p:nvSpPr>
        <p:spPr/>
        <p:txBody>
          <a:bodyPr/>
          <a:lstStyle/>
          <a:p>
            <a:fld id="{752458CE-32E9-43AC-89E9-E1E7A3995147}" type="datetimeFigureOut">
              <a:rPr lang="el-GR" smtClean="0"/>
              <a:pPr/>
              <a:t>14/6/2021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CD8E3DB9-C747-4F2D-8CC6-F6E44A0D14EC}" type="slidenum">
              <a:rPr lang="el-GR" smtClean="0"/>
              <a:pPr/>
              <a:t>‹#›</a:t>
            </a:fld>
            <a:endParaRPr lang="el-GR"/>
          </a:p>
        </p:txBody>
      </p:sp>
    </p:spTree>
    <p:extLst>
      <p:ext uri="{BB962C8B-B14F-4D97-AF65-F5344CB8AC3E}">
        <p14:creationId xmlns:p14="http://schemas.microsoft.com/office/powerpoint/2010/main" xmlns="" val="2817861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l-GR"/>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752458CE-32E9-43AC-89E9-E1E7A3995147}" type="datetimeFigureOut">
              <a:rPr lang="el-GR" smtClean="0"/>
              <a:pPr/>
              <a:t>14/6/2021</a:t>
            </a:fld>
            <a:endParaRPr lang="el-GR"/>
          </a:p>
        </p:txBody>
      </p:sp>
      <p:sp>
        <p:nvSpPr>
          <p:cNvPr id="5" name="Θέση υποσέλιδου 4"/>
          <p:cNvSpPr>
            <a:spLocks noGrp="1"/>
          </p:cNvSpPr>
          <p:nvPr>
            <p:ph type="ftr" sz="quarter" idx="11"/>
          </p:nvPr>
        </p:nvSpPr>
        <p:spPr/>
        <p:txBody>
          <a:bodyPr/>
          <a:lstStyle/>
          <a:p>
            <a:endParaRPr lang="el-GR"/>
          </a:p>
        </p:txBody>
      </p:sp>
      <p:sp>
        <p:nvSpPr>
          <p:cNvPr id="6" name="Θέση αριθμού διαφάνειας 5"/>
          <p:cNvSpPr>
            <a:spLocks noGrp="1"/>
          </p:cNvSpPr>
          <p:nvPr>
            <p:ph type="sldNum" sz="quarter" idx="12"/>
          </p:nvPr>
        </p:nvSpPr>
        <p:spPr/>
        <p:txBody>
          <a:bodyPr/>
          <a:lstStyle/>
          <a:p>
            <a:fld id="{CD8E3DB9-C747-4F2D-8CC6-F6E44A0D14EC}" type="slidenum">
              <a:rPr lang="el-GR" smtClean="0"/>
              <a:pPr/>
              <a:t>‹#›</a:t>
            </a:fld>
            <a:endParaRPr lang="el-GR"/>
          </a:p>
        </p:txBody>
      </p:sp>
    </p:spTree>
    <p:extLst>
      <p:ext uri="{BB962C8B-B14F-4D97-AF65-F5344CB8AC3E}">
        <p14:creationId xmlns:p14="http://schemas.microsoft.com/office/powerpoint/2010/main" xmlns="" val="28840275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ημερομηνίας 4"/>
          <p:cNvSpPr>
            <a:spLocks noGrp="1"/>
          </p:cNvSpPr>
          <p:nvPr>
            <p:ph type="dt" sz="half" idx="10"/>
          </p:nvPr>
        </p:nvSpPr>
        <p:spPr/>
        <p:txBody>
          <a:bodyPr/>
          <a:lstStyle/>
          <a:p>
            <a:fld id="{752458CE-32E9-43AC-89E9-E1E7A3995147}" type="datetimeFigureOut">
              <a:rPr lang="el-GR" smtClean="0"/>
              <a:pPr/>
              <a:t>14/6/2021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CD8E3DB9-C747-4F2D-8CC6-F6E44A0D14EC}" type="slidenum">
              <a:rPr lang="el-GR" smtClean="0"/>
              <a:pPr/>
              <a:t>‹#›</a:t>
            </a:fld>
            <a:endParaRPr lang="el-GR"/>
          </a:p>
        </p:txBody>
      </p:sp>
    </p:spTree>
    <p:extLst>
      <p:ext uri="{BB962C8B-B14F-4D97-AF65-F5344CB8AC3E}">
        <p14:creationId xmlns:p14="http://schemas.microsoft.com/office/powerpoint/2010/main" xmlns="" val="28780973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l-GR"/>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Θέση ημερομηνίας 6"/>
          <p:cNvSpPr>
            <a:spLocks noGrp="1"/>
          </p:cNvSpPr>
          <p:nvPr>
            <p:ph type="dt" sz="half" idx="10"/>
          </p:nvPr>
        </p:nvSpPr>
        <p:spPr/>
        <p:txBody>
          <a:bodyPr/>
          <a:lstStyle/>
          <a:p>
            <a:fld id="{752458CE-32E9-43AC-89E9-E1E7A3995147}" type="datetimeFigureOut">
              <a:rPr lang="el-GR" smtClean="0"/>
              <a:pPr/>
              <a:t>14/6/2021</a:t>
            </a:fld>
            <a:endParaRPr lang="el-GR"/>
          </a:p>
        </p:txBody>
      </p:sp>
      <p:sp>
        <p:nvSpPr>
          <p:cNvPr id="8" name="Θέση υποσέλιδου 7"/>
          <p:cNvSpPr>
            <a:spLocks noGrp="1"/>
          </p:cNvSpPr>
          <p:nvPr>
            <p:ph type="ftr" sz="quarter" idx="11"/>
          </p:nvPr>
        </p:nvSpPr>
        <p:spPr/>
        <p:txBody>
          <a:bodyPr/>
          <a:lstStyle/>
          <a:p>
            <a:endParaRPr lang="el-GR"/>
          </a:p>
        </p:txBody>
      </p:sp>
      <p:sp>
        <p:nvSpPr>
          <p:cNvPr id="9" name="Θέση αριθμού διαφάνειας 8"/>
          <p:cNvSpPr>
            <a:spLocks noGrp="1"/>
          </p:cNvSpPr>
          <p:nvPr>
            <p:ph type="sldNum" sz="quarter" idx="12"/>
          </p:nvPr>
        </p:nvSpPr>
        <p:spPr/>
        <p:txBody>
          <a:bodyPr/>
          <a:lstStyle/>
          <a:p>
            <a:fld id="{CD8E3DB9-C747-4F2D-8CC6-F6E44A0D14EC}" type="slidenum">
              <a:rPr lang="el-GR" smtClean="0"/>
              <a:pPr/>
              <a:t>‹#›</a:t>
            </a:fld>
            <a:endParaRPr lang="el-GR"/>
          </a:p>
        </p:txBody>
      </p:sp>
    </p:spTree>
    <p:extLst>
      <p:ext uri="{BB962C8B-B14F-4D97-AF65-F5344CB8AC3E}">
        <p14:creationId xmlns:p14="http://schemas.microsoft.com/office/powerpoint/2010/main" xmlns="" val="7193779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l-GR"/>
          </a:p>
        </p:txBody>
      </p:sp>
      <p:sp>
        <p:nvSpPr>
          <p:cNvPr id="3" name="Θέση ημερομηνίας 2"/>
          <p:cNvSpPr>
            <a:spLocks noGrp="1"/>
          </p:cNvSpPr>
          <p:nvPr>
            <p:ph type="dt" sz="half" idx="10"/>
          </p:nvPr>
        </p:nvSpPr>
        <p:spPr/>
        <p:txBody>
          <a:bodyPr/>
          <a:lstStyle/>
          <a:p>
            <a:fld id="{752458CE-32E9-43AC-89E9-E1E7A3995147}" type="datetimeFigureOut">
              <a:rPr lang="el-GR" smtClean="0"/>
              <a:pPr/>
              <a:t>14/6/2021</a:t>
            </a:fld>
            <a:endParaRPr lang="el-GR"/>
          </a:p>
        </p:txBody>
      </p:sp>
      <p:sp>
        <p:nvSpPr>
          <p:cNvPr id="4" name="Θέση υποσέλιδου 3"/>
          <p:cNvSpPr>
            <a:spLocks noGrp="1"/>
          </p:cNvSpPr>
          <p:nvPr>
            <p:ph type="ftr" sz="quarter" idx="11"/>
          </p:nvPr>
        </p:nvSpPr>
        <p:spPr/>
        <p:txBody>
          <a:bodyPr/>
          <a:lstStyle/>
          <a:p>
            <a:endParaRPr lang="el-GR"/>
          </a:p>
        </p:txBody>
      </p:sp>
      <p:sp>
        <p:nvSpPr>
          <p:cNvPr id="5" name="Θέση αριθμού διαφάνειας 4"/>
          <p:cNvSpPr>
            <a:spLocks noGrp="1"/>
          </p:cNvSpPr>
          <p:nvPr>
            <p:ph type="sldNum" sz="quarter" idx="12"/>
          </p:nvPr>
        </p:nvSpPr>
        <p:spPr/>
        <p:txBody>
          <a:bodyPr/>
          <a:lstStyle/>
          <a:p>
            <a:fld id="{CD8E3DB9-C747-4F2D-8CC6-F6E44A0D14EC}" type="slidenum">
              <a:rPr lang="el-GR" smtClean="0"/>
              <a:pPr/>
              <a:t>‹#›</a:t>
            </a:fld>
            <a:endParaRPr lang="el-GR"/>
          </a:p>
        </p:txBody>
      </p:sp>
    </p:spTree>
    <p:extLst>
      <p:ext uri="{BB962C8B-B14F-4D97-AF65-F5344CB8AC3E}">
        <p14:creationId xmlns:p14="http://schemas.microsoft.com/office/powerpoint/2010/main" xmlns="" val="121897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752458CE-32E9-43AC-89E9-E1E7A3995147}" type="datetimeFigureOut">
              <a:rPr lang="el-GR" smtClean="0"/>
              <a:pPr/>
              <a:t>14/6/2021</a:t>
            </a:fld>
            <a:endParaRPr lang="el-GR"/>
          </a:p>
        </p:txBody>
      </p:sp>
      <p:sp>
        <p:nvSpPr>
          <p:cNvPr id="3" name="Θέση υποσέλιδου 2"/>
          <p:cNvSpPr>
            <a:spLocks noGrp="1"/>
          </p:cNvSpPr>
          <p:nvPr>
            <p:ph type="ftr" sz="quarter" idx="11"/>
          </p:nvPr>
        </p:nvSpPr>
        <p:spPr/>
        <p:txBody>
          <a:bodyPr/>
          <a:lstStyle/>
          <a:p>
            <a:endParaRPr lang="el-GR"/>
          </a:p>
        </p:txBody>
      </p:sp>
      <p:sp>
        <p:nvSpPr>
          <p:cNvPr id="4" name="Θέση αριθμού διαφάνειας 3"/>
          <p:cNvSpPr>
            <a:spLocks noGrp="1"/>
          </p:cNvSpPr>
          <p:nvPr>
            <p:ph type="sldNum" sz="quarter" idx="12"/>
          </p:nvPr>
        </p:nvSpPr>
        <p:spPr/>
        <p:txBody>
          <a:bodyPr/>
          <a:lstStyle/>
          <a:p>
            <a:fld id="{CD8E3DB9-C747-4F2D-8CC6-F6E44A0D14EC}" type="slidenum">
              <a:rPr lang="el-GR" smtClean="0"/>
              <a:pPr/>
              <a:t>‹#›</a:t>
            </a:fld>
            <a:endParaRPr lang="el-GR"/>
          </a:p>
        </p:txBody>
      </p:sp>
    </p:spTree>
    <p:extLst>
      <p:ext uri="{BB962C8B-B14F-4D97-AF65-F5344CB8AC3E}">
        <p14:creationId xmlns:p14="http://schemas.microsoft.com/office/powerpoint/2010/main" xmlns="" val="41973317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l-GR"/>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752458CE-32E9-43AC-89E9-E1E7A3995147}" type="datetimeFigureOut">
              <a:rPr lang="el-GR" smtClean="0"/>
              <a:pPr/>
              <a:t>14/6/2021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CD8E3DB9-C747-4F2D-8CC6-F6E44A0D14EC}" type="slidenum">
              <a:rPr lang="el-GR" smtClean="0"/>
              <a:pPr/>
              <a:t>‹#›</a:t>
            </a:fld>
            <a:endParaRPr lang="el-GR"/>
          </a:p>
        </p:txBody>
      </p:sp>
    </p:spTree>
    <p:extLst>
      <p:ext uri="{BB962C8B-B14F-4D97-AF65-F5344CB8AC3E}">
        <p14:creationId xmlns:p14="http://schemas.microsoft.com/office/powerpoint/2010/main" xmlns="" val="19227212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l-GR"/>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752458CE-32E9-43AC-89E9-E1E7A3995147}" type="datetimeFigureOut">
              <a:rPr lang="el-GR" smtClean="0"/>
              <a:pPr/>
              <a:t>14/6/2021</a:t>
            </a:fld>
            <a:endParaRPr lang="el-GR"/>
          </a:p>
        </p:txBody>
      </p:sp>
      <p:sp>
        <p:nvSpPr>
          <p:cNvPr id="6" name="Θέση υποσέλιδου 5"/>
          <p:cNvSpPr>
            <a:spLocks noGrp="1"/>
          </p:cNvSpPr>
          <p:nvPr>
            <p:ph type="ftr" sz="quarter" idx="11"/>
          </p:nvPr>
        </p:nvSpPr>
        <p:spPr/>
        <p:txBody>
          <a:bodyPr/>
          <a:lstStyle/>
          <a:p>
            <a:endParaRPr lang="el-GR"/>
          </a:p>
        </p:txBody>
      </p:sp>
      <p:sp>
        <p:nvSpPr>
          <p:cNvPr id="7" name="Θέση αριθμού διαφάνειας 6"/>
          <p:cNvSpPr>
            <a:spLocks noGrp="1"/>
          </p:cNvSpPr>
          <p:nvPr>
            <p:ph type="sldNum" sz="quarter" idx="12"/>
          </p:nvPr>
        </p:nvSpPr>
        <p:spPr/>
        <p:txBody>
          <a:bodyPr/>
          <a:lstStyle/>
          <a:p>
            <a:fld id="{CD8E3DB9-C747-4F2D-8CC6-F6E44A0D14EC}" type="slidenum">
              <a:rPr lang="el-GR" smtClean="0"/>
              <a:pPr/>
              <a:t>‹#›</a:t>
            </a:fld>
            <a:endParaRPr lang="el-GR"/>
          </a:p>
        </p:txBody>
      </p:sp>
    </p:spTree>
    <p:extLst>
      <p:ext uri="{BB962C8B-B14F-4D97-AF65-F5344CB8AC3E}">
        <p14:creationId xmlns:p14="http://schemas.microsoft.com/office/powerpoint/2010/main" xmlns="" val="6077496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Mod val="20000"/>
            <a:lumOff val="80000"/>
          </a:schemeClr>
        </a:solidFill>
        <a:effectLst/>
      </p:bgPr>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l-GR"/>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2458CE-32E9-43AC-89E9-E1E7A3995147}" type="datetimeFigureOut">
              <a:rPr lang="el-GR" smtClean="0"/>
              <a:pPr/>
              <a:t>14/6/2021</a:t>
            </a:fld>
            <a:endParaRPr lang="el-GR"/>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8E3DB9-C747-4F2D-8CC6-F6E44A0D14EC}" type="slidenum">
              <a:rPr lang="el-GR" smtClean="0"/>
              <a:pPr/>
              <a:t>‹#›</a:t>
            </a:fld>
            <a:endParaRPr lang="el-GR"/>
          </a:p>
        </p:txBody>
      </p:sp>
    </p:spTree>
    <p:extLst>
      <p:ext uri="{BB962C8B-B14F-4D97-AF65-F5344CB8AC3E}">
        <p14:creationId xmlns:p14="http://schemas.microsoft.com/office/powerpoint/2010/main" xmlns="" val="30834309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548681"/>
            <a:ext cx="7772400" cy="2808311"/>
          </a:xfrm>
        </p:spPr>
        <p:txBody>
          <a:bodyPr/>
          <a:lstStyle/>
          <a:p>
            <a:r>
              <a:rPr lang="el-GR" dirty="0" smtClean="0"/>
              <a:t>Ανάλυση Μορφών Επιχειρηματικής δράσης</a:t>
            </a:r>
            <a:endParaRPr lang="el-GR" dirty="0"/>
          </a:p>
        </p:txBody>
      </p:sp>
      <p:sp>
        <p:nvSpPr>
          <p:cNvPr id="3" name="Υπότιτλος 2"/>
          <p:cNvSpPr>
            <a:spLocks noGrp="1"/>
          </p:cNvSpPr>
          <p:nvPr>
            <p:ph type="subTitle" idx="1"/>
          </p:nvPr>
        </p:nvSpPr>
        <p:spPr>
          <a:xfrm>
            <a:off x="1371600" y="3886200"/>
            <a:ext cx="6400800" cy="2711152"/>
          </a:xfrm>
        </p:spPr>
        <p:txBody>
          <a:bodyPr>
            <a:normAutofit/>
          </a:bodyPr>
          <a:lstStyle/>
          <a:p>
            <a:r>
              <a:rPr lang="el-GR" sz="2000" dirty="0" smtClean="0">
                <a:latin typeface="Times New Roman" pitchFamily="18" charset="0"/>
                <a:cs typeface="Times New Roman" pitchFamily="18" charset="0"/>
              </a:rPr>
              <a:t>Διδάσκων </a:t>
            </a:r>
            <a:r>
              <a:rPr lang="en-US" sz="2000" dirty="0" smtClean="0">
                <a:latin typeface="Times New Roman" pitchFamily="18" charset="0"/>
                <a:cs typeface="Times New Roman" pitchFamily="18" charset="0"/>
              </a:rPr>
              <a:t>:</a:t>
            </a:r>
            <a:r>
              <a:rPr lang="el-GR" sz="2000" dirty="0" smtClean="0">
                <a:latin typeface="Times New Roman" pitchFamily="18" charset="0"/>
                <a:cs typeface="Times New Roman" pitchFamily="18" charset="0"/>
              </a:rPr>
              <a:t>Χρήστος Λ. Γαλανός </a:t>
            </a:r>
          </a:p>
          <a:p>
            <a:r>
              <a:rPr lang="el-GR" sz="2000" dirty="0" smtClean="0">
                <a:latin typeface="Times New Roman" pitchFamily="18" charset="0"/>
                <a:cs typeface="Times New Roman" pitchFamily="18" charset="0"/>
              </a:rPr>
              <a:t>Διδάκτωρ Παντείου Πανεπιστημίου Τμήματος Οικονομικής και Περιφερειακής Ανάπτυξης </a:t>
            </a:r>
          </a:p>
          <a:p>
            <a:endParaRPr lang="el-GR" sz="2000" dirty="0"/>
          </a:p>
        </p:txBody>
      </p:sp>
    </p:spTree>
    <p:extLst>
      <p:ext uri="{BB962C8B-B14F-4D97-AF65-F5344CB8AC3E}">
        <p14:creationId xmlns:p14="http://schemas.microsoft.com/office/powerpoint/2010/main" xmlns="" val="37510611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88640"/>
            <a:ext cx="8229600" cy="576064"/>
          </a:xfrm>
        </p:spPr>
        <p:txBody>
          <a:bodyPr>
            <a:normAutofit fontScale="90000"/>
          </a:bodyPr>
          <a:lstStyle/>
          <a:p>
            <a:r>
              <a:rPr lang="el-GR" dirty="0"/>
              <a:t/>
            </a:r>
            <a:br>
              <a:rPr lang="el-GR" dirty="0"/>
            </a:br>
            <a:endParaRPr lang="el-GR" dirty="0"/>
          </a:p>
        </p:txBody>
      </p:sp>
      <p:sp>
        <p:nvSpPr>
          <p:cNvPr id="3" name="Θέση περιεχομένου 2"/>
          <p:cNvSpPr>
            <a:spLocks noGrp="1"/>
          </p:cNvSpPr>
          <p:nvPr>
            <p:ph idx="1"/>
          </p:nvPr>
        </p:nvSpPr>
        <p:spPr>
          <a:xfrm>
            <a:off x="0" y="764704"/>
            <a:ext cx="9144000" cy="5832648"/>
          </a:xfrm>
        </p:spPr>
        <p:txBody>
          <a:bodyPr>
            <a:normAutofit fontScale="92500" lnSpcReduction="20000"/>
          </a:bodyPr>
          <a:lstStyle/>
          <a:p>
            <a:pPr algn="just">
              <a:buFont typeface="Wingdings" panose="05000000000000000000" pitchFamily="2" charset="2"/>
              <a:buChar char="q"/>
            </a:pPr>
            <a:r>
              <a:rPr lang="el-GR" sz="2400" b="1" dirty="0" smtClean="0"/>
              <a:t>Ατομική Επιχείρηση</a:t>
            </a:r>
            <a:r>
              <a:rPr lang="el-GR" sz="2400" dirty="0" smtClean="0"/>
              <a:t>: Δήλωση </a:t>
            </a:r>
            <a:r>
              <a:rPr lang="el-GR" sz="2400" dirty="0"/>
              <a:t>έναρξης εργασιών σε αρμόδια </a:t>
            </a:r>
            <a:r>
              <a:rPr lang="el-GR" sz="2400" dirty="0" smtClean="0"/>
              <a:t>ΔΟΥ. Δεν </a:t>
            </a:r>
            <a:r>
              <a:rPr lang="el-GR" sz="2400" dirty="0"/>
              <a:t>προβλέπεται κόστος </a:t>
            </a:r>
            <a:r>
              <a:rPr lang="el-GR" sz="2400" dirty="0" smtClean="0"/>
              <a:t>σύστασης.</a:t>
            </a:r>
          </a:p>
          <a:p>
            <a:pPr algn="just">
              <a:buNone/>
            </a:pPr>
            <a:endParaRPr lang="el-GR" sz="2400" dirty="0" smtClean="0"/>
          </a:p>
          <a:p>
            <a:pPr marL="0" indent="0" algn="just">
              <a:buNone/>
            </a:pPr>
            <a:r>
              <a:rPr lang="el-GR" sz="2200" b="1" dirty="0" smtClean="0"/>
              <a:t>Σε όλες τις μορφές εταιρειών προβλέπεται πληρωμή για Γραμμάτιο </a:t>
            </a:r>
            <a:r>
              <a:rPr lang="el-GR" sz="2200" b="1" dirty="0"/>
              <a:t>Κόστους Σύστασης Εταιρείας, τέλος καταχώρησης </a:t>
            </a:r>
            <a:r>
              <a:rPr lang="el-GR" sz="2200" b="1" dirty="0" smtClean="0"/>
              <a:t>Γ.Ε.Μ.Η και κόστος </a:t>
            </a:r>
            <a:r>
              <a:rPr lang="el-GR" sz="2200" b="1" dirty="0"/>
              <a:t>εγγραφής στο </a:t>
            </a:r>
            <a:r>
              <a:rPr lang="el-GR" sz="2200" b="1" dirty="0" smtClean="0"/>
              <a:t>επιμελητήριο. </a:t>
            </a:r>
          </a:p>
          <a:p>
            <a:pPr marL="0" indent="0" algn="just">
              <a:buNone/>
            </a:pPr>
            <a:endParaRPr lang="el-GR" sz="2200" b="1" dirty="0" smtClean="0"/>
          </a:p>
          <a:p>
            <a:pPr marL="0" indent="0" algn="just">
              <a:buNone/>
            </a:pPr>
            <a:r>
              <a:rPr lang="el-GR" sz="2400" dirty="0" smtClean="0"/>
              <a:t>Πλέον αυτών:</a:t>
            </a:r>
          </a:p>
          <a:p>
            <a:pPr algn="just">
              <a:buFont typeface="Wingdings" panose="05000000000000000000" pitchFamily="2" charset="2"/>
              <a:buChar char="q"/>
            </a:pPr>
            <a:r>
              <a:rPr lang="el-GR" sz="2400" b="1" dirty="0" smtClean="0"/>
              <a:t>ΟΕ: </a:t>
            </a:r>
            <a:r>
              <a:rPr lang="el-GR" sz="2400" dirty="0" smtClean="0"/>
              <a:t>Σύνταξη </a:t>
            </a:r>
            <a:r>
              <a:rPr lang="el-GR" sz="2400" dirty="0"/>
              <a:t>του ιδιωτικού συμφωνητικού (καταστατικού) </a:t>
            </a:r>
            <a:r>
              <a:rPr lang="el-GR" sz="2400" dirty="0" smtClean="0"/>
              <a:t>σύστασης. Απαιτείται πληρωμή </a:t>
            </a:r>
            <a:r>
              <a:rPr lang="el-GR" sz="2400" dirty="0"/>
              <a:t>ταμείου Νομικών και Ταμείου Προνοίας Νομικών </a:t>
            </a:r>
          </a:p>
          <a:p>
            <a:pPr algn="just">
              <a:buFont typeface="Wingdings" panose="05000000000000000000" pitchFamily="2" charset="2"/>
              <a:buChar char="q"/>
            </a:pPr>
            <a:r>
              <a:rPr lang="el-GR" sz="2400" b="1" dirty="0" smtClean="0"/>
              <a:t>ΕΕ:</a:t>
            </a:r>
            <a:r>
              <a:rPr lang="en-US" sz="2400" b="1" dirty="0" smtClean="0"/>
              <a:t> </a:t>
            </a:r>
            <a:r>
              <a:rPr lang="el-GR" sz="2400" dirty="0" smtClean="0"/>
              <a:t>Η διαδικασία και το κόστος όμοια με ΟΕ</a:t>
            </a:r>
          </a:p>
          <a:p>
            <a:pPr algn="just">
              <a:buFont typeface="Wingdings" panose="05000000000000000000" pitchFamily="2" charset="2"/>
              <a:buChar char="q"/>
            </a:pPr>
            <a:r>
              <a:rPr lang="el-GR" sz="2400" b="1" dirty="0" smtClean="0"/>
              <a:t>ΙΚΕ: </a:t>
            </a:r>
            <a:r>
              <a:rPr lang="el-GR" sz="2400" dirty="0" smtClean="0"/>
              <a:t>Η </a:t>
            </a:r>
            <a:r>
              <a:rPr lang="el-GR" sz="2400" dirty="0"/>
              <a:t>πράξη σύστασης της εταιρείας καταρτίζεται με έγγραφο που πρέπει να περιέχει το </a:t>
            </a:r>
            <a:r>
              <a:rPr lang="el-GR" sz="2400" dirty="0" smtClean="0"/>
              <a:t>καταστατικό. Το κόστος σύστασης ως ΟΕ και ΕΕ. </a:t>
            </a:r>
            <a:endParaRPr lang="el-GR" sz="2400" b="1" dirty="0" smtClean="0"/>
          </a:p>
          <a:p>
            <a:pPr algn="just">
              <a:buFont typeface="Wingdings" panose="05000000000000000000" pitchFamily="2" charset="2"/>
              <a:buChar char="q"/>
            </a:pPr>
            <a:r>
              <a:rPr lang="el-GR" sz="2400" b="1" dirty="0" smtClean="0"/>
              <a:t>ΕΠΕ: </a:t>
            </a:r>
            <a:r>
              <a:rPr lang="el-GR" sz="2400" dirty="0" smtClean="0"/>
              <a:t>Υποχρεωτικά </a:t>
            </a:r>
            <a:r>
              <a:rPr lang="el-GR" sz="2400" dirty="0"/>
              <a:t>με συμβολαιογραφικό  </a:t>
            </a:r>
            <a:r>
              <a:rPr lang="el-GR" sz="2400" dirty="0" smtClean="0"/>
              <a:t>έγγραφο. Το κόστος ως ΟΕ,ΕΕ και ΙΚΕ πλέον αμοιβής συμβολαιογράφου.</a:t>
            </a:r>
            <a:endParaRPr lang="el-GR" sz="2400" b="1" dirty="0" smtClean="0"/>
          </a:p>
          <a:p>
            <a:pPr algn="just">
              <a:buFont typeface="Wingdings" panose="05000000000000000000" pitchFamily="2" charset="2"/>
              <a:buChar char="q"/>
            </a:pPr>
            <a:r>
              <a:rPr lang="el-GR" sz="2400" b="1" dirty="0" smtClean="0"/>
              <a:t>ΑΕ: </a:t>
            </a:r>
            <a:r>
              <a:rPr lang="el-GR" sz="2400" dirty="0" smtClean="0"/>
              <a:t>Υποχρεωτικά </a:t>
            </a:r>
            <a:r>
              <a:rPr lang="el-GR" sz="2400" dirty="0"/>
              <a:t>με </a:t>
            </a:r>
            <a:r>
              <a:rPr lang="el-GR" sz="2400" dirty="0" smtClean="0"/>
              <a:t>συμβολαιογραφικό έγγραφο</a:t>
            </a:r>
            <a:r>
              <a:rPr lang="el-GR" sz="2400" dirty="0"/>
              <a:t>. </a:t>
            </a:r>
            <a:r>
              <a:rPr lang="el-GR" sz="2400" dirty="0" smtClean="0"/>
              <a:t>Πληρωμή τέλους </a:t>
            </a:r>
            <a:r>
              <a:rPr lang="el-GR" sz="2400" dirty="0"/>
              <a:t>υπέρ της επιτροπής ανταγωνισμού  (0,1%,επί του μετοχικού κεφαλαίου </a:t>
            </a:r>
            <a:r>
              <a:rPr lang="el-GR" sz="2400" dirty="0" smtClean="0"/>
              <a:t>). Απαιτείται υποβολή  </a:t>
            </a:r>
            <a:r>
              <a:rPr lang="el-GR" sz="2400" dirty="0"/>
              <a:t>δήλωσης έναρξης εργασιών στο ΓΕΜΗ ή στην αρμόδια Δ.Ο.Υ.</a:t>
            </a:r>
          </a:p>
        </p:txBody>
      </p:sp>
      <p:sp>
        <p:nvSpPr>
          <p:cNvPr id="5" name="Ορθογώνιο 4"/>
          <p:cNvSpPr/>
          <p:nvPr/>
        </p:nvSpPr>
        <p:spPr>
          <a:xfrm>
            <a:off x="2051720" y="188640"/>
            <a:ext cx="4932040" cy="769441"/>
          </a:xfrm>
          <a:prstGeom prst="rect">
            <a:avLst/>
          </a:prstGeom>
        </p:spPr>
        <p:txBody>
          <a:bodyPr wrap="square">
            <a:spAutoFit/>
          </a:bodyPr>
          <a:lstStyle/>
          <a:p>
            <a:r>
              <a:rPr lang="el-GR" sz="2600" dirty="0"/>
              <a:t>Διαδικασία </a:t>
            </a:r>
            <a:r>
              <a:rPr lang="el-GR" sz="2600" dirty="0" smtClean="0"/>
              <a:t>και κόστος σύστασης </a:t>
            </a:r>
            <a:endParaRPr lang="el-GR" sz="2600" dirty="0"/>
          </a:p>
          <a:p>
            <a:r>
              <a:rPr lang="el-GR" dirty="0"/>
              <a:t> </a:t>
            </a:r>
          </a:p>
        </p:txBody>
      </p:sp>
    </p:spTree>
    <p:extLst>
      <p:ext uri="{BB962C8B-B14F-4D97-AF65-F5344CB8AC3E}">
        <p14:creationId xmlns:p14="http://schemas.microsoft.com/office/powerpoint/2010/main" xmlns="" val="219311040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8229600" cy="576064"/>
          </a:xfrm>
        </p:spPr>
        <p:txBody>
          <a:bodyPr>
            <a:normAutofit/>
          </a:bodyPr>
          <a:lstStyle/>
          <a:p>
            <a:r>
              <a:rPr lang="el-GR" sz="2800" dirty="0" smtClean="0"/>
              <a:t>Λογιστικά Βιβλία</a:t>
            </a:r>
            <a:endParaRPr lang="el-GR" sz="2800" dirty="0"/>
          </a:p>
        </p:txBody>
      </p:sp>
      <p:sp>
        <p:nvSpPr>
          <p:cNvPr id="3" name="Θέση περιεχομένου 2"/>
          <p:cNvSpPr>
            <a:spLocks noGrp="1"/>
          </p:cNvSpPr>
          <p:nvPr>
            <p:ph idx="1"/>
          </p:nvPr>
        </p:nvSpPr>
        <p:spPr>
          <a:xfrm>
            <a:off x="179512" y="908720"/>
            <a:ext cx="8712968" cy="5544616"/>
          </a:xfrm>
        </p:spPr>
        <p:txBody>
          <a:bodyPr>
            <a:normAutofit fontScale="92500" lnSpcReduction="10000"/>
          </a:bodyPr>
          <a:lstStyle/>
          <a:p>
            <a:pPr algn="just">
              <a:buFont typeface="Wingdings" panose="05000000000000000000" pitchFamily="2" charset="2"/>
              <a:buChar char="q"/>
            </a:pPr>
            <a:r>
              <a:rPr lang="el-GR" sz="2600" b="1" dirty="0">
                <a:solidFill>
                  <a:prstClr val="black"/>
                </a:solidFill>
              </a:rPr>
              <a:t>Ατομική Επιχείρηση</a:t>
            </a:r>
            <a:r>
              <a:rPr lang="el-GR" sz="2600" dirty="0">
                <a:solidFill>
                  <a:prstClr val="black"/>
                </a:solidFill>
              </a:rPr>
              <a:t>: </a:t>
            </a:r>
            <a:r>
              <a:rPr lang="el-GR" sz="2600" dirty="0"/>
              <a:t>ΕΣΟΔΩΝ- ΕΞΟΔΩΝ (Β’) για τζίρο έως €</a:t>
            </a:r>
            <a:r>
              <a:rPr lang="el-GR" sz="2600" dirty="0" smtClean="0"/>
              <a:t>1.500.000,00 και Γ</a:t>
            </a:r>
            <a:r>
              <a:rPr lang="el-GR" sz="2600" dirty="0"/>
              <a:t>’ Κατηγορίας για τζίρο άνω του €1.500.000,00</a:t>
            </a:r>
            <a:endParaRPr lang="el-GR" sz="2600" dirty="0" smtClean="0">
              <a:solidFill>
                <a:prstClr val="black"/>
              </a:solidFill>
            </a:endParaRPr>
          </a:p>
          <a:p>
            <a:pPr lvl="0" algn="just">
              <a:buFont typeface="Wingdings" panose="05000000000000000000" pitchFamily="2" charset="2"/>
              <a:buChar char="q"/>
            </a:pPr>
            <a:r>
              <a:rPr lang="el-GR" sz="2600" b="1" dirty="0" smtClean="0">
                <a:solidFill>
                  <a:prstClr val="black"/>
                </a:solidFill>
              </a:rPr>
              <a:t>ΟΕ</a:t>
            </a:r>
            <a:r>
              <a:rPr lang="el-GR" sz="2600" b="1" dirty="0">
                <a:solidFill>
                  <a:prstClr val="black"/>
                </a:solidFill>
              </a:rPr>
              <a:t>: </a:t>
            </a:r>
            <a:r>
              <a:rPr lang="el-GR" sz="2600" dirty="0" smtClean="0">
                <a:solidFill>
                  <a:prstClr val="black"/>
                </a:solidFill>
              </a:rPr>
              <a:t>Ομοίως με ατομική επιχείρηση</a:t>
            </a:r>
            <a:endParaRPr lang="el-GR" sz="2600" b="1" dirty="0" smtClean="0">
              <a:solidFill>
                <a:prstClr val="black"/>
              </a:solidFill>
            </a:endParaRPr>
          </a:p>
          <a:p>
            <a:pPr lvl="0" algn="just">
              <a:buFont typeface="Wingdings" panose="05000000000000000000" pitchFamily="2" charset="2"/>
              <a:buChar char="q"/>
            </a:pPr>
            <a:r>
              <a:rPr lang="el-GR" sz="2600" b="1" dirty="0" smtClean="0">
                <a:solidFill>
                  <a:prstClr val="black"/>
                </a:solidFill>
              </a:rPr>
              <a:t>ΕΕ</a:t>
            </a:r>
            <a:r>
              <a:rPr lang="el-GR" sz="2600" b="1" dirty="0">
                <a:solidFill>
                  <a:prstClr val="black"/>
                </a:solidFill>
              </a:rPr>
              <a:t>:</a:t>
            </a:r>
            <a:r>
              <a:rPr lang="en-US" sz="2600" b="1" dirty="0">
                <a:solidFill>
                  <a:prstClr val="black"/>
                </a:solidFill>
              </a:rPr>
              <a:t> </a:t>
            </a:r>
            <a:r>
              <a:rPr lang="el-GR" sz="2600" dirty="0" smtClean="0">
                <a:solidFill>
                  <a:prstClr val="black"/>
                </a:solidFill>
              </a:rPr>
              <a:t>Ομοίως με ατομική επιχείρηση και ΟΕ</a:t>
            </a:r>
          </a:p>
          <a:p>
            <a:pPr algn="just">
              <a:buFont typeface="Wingdings" panose="05000000000000000000" pitchFamily="2" charset="2"/>
              <a:buChar char="q"/>
            </a:pPr>
            <a:r>
              <a:rPr lang="el-GR" sz="2600" b="1" dirty="0" smtClean="0">
                <a:solidFill>
                  <a:prstClr val="black"/>
                </a:solidFill>
              </a:rPr>
              <a:t>ΙΚΕ</a:t>
            </a:r>
            <a:r>
              <a:rPr lang="el-GR" sz="2600" b="1" dirty="0">
                <a:solidFill>
                  <a:prstClr val="black"/>
                </a:solidFill>
              </a:rPr>
              <a:t>: </a:t>
            </a:r>
            <a:r>
              <a:rPr lang="el-GR" sz="2600" dirty="0"/>
              <a:t>Υποχρεωτικά Γ’ </a:t>
            </a:r>
            <a:r>
              <a:rPr lang="el-GR" sz="2600" dirty="0" smtClean="0"/>
              <a:t>Κατηγορίας, «βιβλίο </a:t>
            </a:r>
            <a:r>
              <a:rPr lang="el-GR" sz="2600" dirty="0"/>
              <a:t>εταίρων» και «ενιαίο βιβλίο πρακτικών αποφάσεων των εταίρων και αποφάσεων της διαχείρισης».</a:t>
            </a:r>
            <a:endParaRPr lang="el-GR" sz="2600" b="1" dirty="0" smtClean="0">
              <a:solidFill>
                <a:prstClr val="black"/>
              </a:solidFill>
            </a:endParaRPr>
          </a:p>
          <a:p>
            <a:pPr algn="just">
              <a:buFont typeface="Wingdings" panose="05000000000000000000" pitchFamily="2" charset="2"/>
              <a:buChar char="q"/>
            </a:pPr>
            <a:r>
              <a:rPr lang="el-GR" sz="2600" b="1" dirty="0" smtClean="0">
                <a:solidFill>
                  <a:prstClr val="black"/>
                </a:solidFill>
              </a:rPr>
              <a:t>ΕΠΕ</a:t>
            </a:r>
            <a:r>
              <a:rPr lang="el-GR" sz="2600" b="1" dirty="0">
                <a:solidFill>
                  <a:prstClr val="black"/>
                </a:solidFill>
              </a:rPr>
              <a:t>: </a:t>
            </a:r>
            <a:r>
              <a:rPr lang="el-GR" sz="2600" dirty="0"/>
              <a:t>Υποχρεωτικά Γ’ </a:t>
            </a:r>
            <a:r>
              <a:rPr lang="el-GR" sz="2600" dirty="0" smtClean="0"/>
              <a:t>Κατηγορίας, «βιβλίο </a:t>
            </a:r>
            <a:r>
              <a:rPr lang="el-GR" sz="2600" dirty="0"/>
              <a:t>εταίρων» και  «Βιβλίο πρακτικών γενικής συνέλευσης».</a:t>
            </a:r>
            <a:endParaRPr lang="el-GR" sz="2600" b="1" dirty="0" smtClean="0">
              <a:solidFill>
                <a:prstClr val="black"/>
              </a:solidFill>
            </a:endParaRPr>
          </a:p>
          <a:p>
            <a:pPr lvl="0" algn="just">
              <a:buFont typeface="Wingdings" panose="05000000000000000000" pitchFamily="2" charset="2"/>
              <a:buChar char="q"/>
            </a:pPr>
            <a:r>
              <a:rPr lang="el-GR" sz="2600" b="1" dirty="0" smtClean="0">
                <a:solidFill>
                  <a:prstClr val="black"/>
                </a:solidFill>
              </a:rPr>
              <a:t>ΑΕ: </a:t>
            </a:r>
            <a:r>
              <a:rPr lang="el-GR" sz="2600" dirty="0" smtClean="0"/>
              <a:t>Σύμφωνα </a:t>
            </a:r>
            <a:r>
              <a:rPr lang="el-GR" sz="2600" dirty="0"/>
              <a:t>με τον  ΚΦΑΣ (Ν. 4093/2012), προβλέπεται τήρηση Γ΄ Κατηγορίας </a:t>
            </a:r>
            <a:r>
              <a:rPr lang="el-GR" sz="2600" dirty="0" smtClean="0"/>
              <a:t>βιβλίων - αρχείων </a:t>
            </a:r>
            <a:r>
              <a:rPr lang="el-GR" sz="2600" dirty="0"/>
              <a:t>ανεξαρτήτως ύψους ακαθαρίστων </a:t>
            </a:r>
            <a:r>
              <a:rPr lang="el-GR" sz="2600" dirty="0" smtClean="0"/>
              <a:t>εσόδων. Ο </a:t>
            </a:r>
            <a:r>
              <a:rPr lang="el-GR" sz="2600" dirty="0"/>
              <a:t>διαχειριστής οφείλει επίσης  να τηρεί: (α) «βιβλίο πρακτικών Δ.Σ.» και (β) «Βιβλίο πρακτικών γενικών  συνελεύσεων».</a:t>
            </a:r>
          </a:p>
          <a:p>
            <a:pPr lvl="0" algn="just">
              <a:buFont typeface="Wingdings" panose="05000000000000000000" pitchFamily="2" charset="2"/>
              <a:buChar char="q"/>
            </a:pPr>
            <a:endParaRPr lang="el-GR" dirty="0"/>
          </a:p>
        </p:txBody>
      </p:sp>
    </p:spTree>
    <p:extLst>
      <p:ext uri="{BB962C8B-B14F-4D97-AF65-F5344CB8AC3E}">
        <p14:creationId xmlns:p14="http://schemas.microsoft.com/office/powerpoint/2010/main" xmlns="" val="369527581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8229600" cy="576064"/>
          </a:xfrm>
        </p:spPr>
        <p:txBody>
          <a:bodyPr>
            <a:normAutofit fontScale="90000"/>
          </a:bodyPr>
          <a:lstStyle/>
          <a:p>
            <a:r>
              <a:rPr lang="el-GR" sz="2800" dirty="0"/>
              <a:t>Φοροτεχνικές Υποχρεώσεις – ΦΠΑ – ΦΜΥ – Παρακρατούμενοι </a:t>
            </a:r>
            <a:r>
              <a:rPr lang="el-GR" sz="2800" dirty="0" smtClean="0"/>
              <a:t>Φόροι-Φορολογικοί συντελεστές κερδών</a:t>
            </a:r>
            <a:endParaRPr lang="el-GR" sz="2800" dirty="0"/>
          </a:p>
        </p:txBody>
      </p:sp>
      <p:sp>
        <p:nvSpPr>
          <p:cNvPr id="3" name="Θέση περιεχομένου 2"/>
          <p:cNvSpPr>
            <a:spLocks noGrp="1"/>
          </p:cNvSpPr>
          <p:nvPr>
            <p:ph idx="1"/>
          </p:nvPr>
        </p:nvSpPr>
        <p:spPr>
          <a:xfrm>
            <a:off x="179512" y="908720"/>
            <a:ext cx="8712968" cy="5544616"/>
          </a:xfrm>
        </p:spPr>
        <p:txBody>
          <a:bodyPr>
            <a:normAutofit fontScale="55000" lnSpcReduction="20000"/>
          </a:bodyPr>
          <a:lstStyle/>
          <a:p>
            <a:pPr algn="just">
              <a:buFont typeface="Wingdings" panose="05000000000000000000" pitchFamily="2" charset="2"/>
              <a:buChar char="q"/>
            </a:pPr>
            <a:r>
              <a:rPr lang="el-GR" sz="2400" b="1" dirty="0">
                <a:solidFill>
                  <a:prstClr val="black"/>
                </a:solidFill>
              </a:rPr>
              <a:t>Ατομική </a:t>
            </a:r>
            <a:r>
              <a:rPr lang="el-GR" sz="2400" b="1" dirty="0" smtClean="0">
                <a:solidFill>
                  <a:prstClr val="black"/>
                </a:solidFill>
              </a:rPr>
              <a:t>Επιχείρηση,</a:t>
            </a:r>
          </a:p>
          <a:p>
            <a:pPr algn="just">
              <a:buNone/>
            </a:pPr>
            <a:r>
              <a:rPr lang="el-GR" sz="2400" b="1" dirty="0" smtClean="0">
                <a:solidFill>
                  <a:prstClr val="black"/>
                </a:solidFill>
              </a:rPr>
              <a:t>ΚΛΙΜΑΚΑ  2020</a:t>
            </a:r>
          </a:p>
          <a:p>
            <a:pPr algn="just">
              <a:buNone/>
            </a:pPr>
            <a:r>
              <a:rPr lang="el-GR" sz="2400" b="1" dirty="0" smtClean="0">
                <a:solidFill>
                  <a:prstClr val="black"/>
                </a:solidFill>
              </a:rPr>
              <a:t>0-10.0000   ΣΥΝΤΕΛΕΣΤΗΣ 9%</a:t>
            </a:r>
          </a:p>
          <a:p>
            <a:pPr algn="just">
              <a:buNone/>
            </a:pPr>
            <a:r>
              <a:rPr lang="el-GR" sz="2400" b="1" dirty="0" smtClean="0">
                <a:solidFill>
                  <a:prstClr val="black"/>
                </a:solidFill>
              </a:rPr>
              <a:t>10.000,01-20.000,00 ΣΥΝΤΕΛΕΣΤΗΣ 22%</a:t>
            </a:r>
          </a:p>
          <a:p>
            <a:pPr algn="just">
              <a:buNone/>
            </a:pPr>
            <a:r>
              <a:rPr lang="el-GR" sz="2400" b="1" dirty="0" smtClean="0">
                <a:solidFill>
                  <a:prstClr val="black"/>
                </a:solidFill>
              </a:rPr>
              <a:t>20.000,01-30.0000,00 ΣΥΝΤΕΛΕΣΤΗΣ 28%</a:t>
            </a:r>
          </a:p>
          <a:p>
            <a:pPr algn="just">
              <a:buNone/>
            </a:pPr>
            <a:r>
              <a:rPr lang="el-GR" sz="2400" b="1" dirty="0" smtClean="0">
                <a:solidFill>
                  <a:prstClr val="black"/>
                </a:solidFill>
              </a:rPr>
              <a:t>30.000,01-40.000,00  ΣΥΝΤΕΛΕΣΤΗΣ 36%</a:t>
            </a:r>
          </a:p>
          <a:p>
            <a:pPr algn="just">
              <a:buNone/>
            </a:pPr>
            <a:r>
              <a:rPr lang="el-GR" sz="2400" b="1" dirty="0" smtClean="0">
                <a:solidFill>
                  <a:prstClr val="black"/>
                </a:solidFill>
              </a:rPr>
              <a:t>Υπερβάλλον  ΣΥΝΤΕΛΕΣΤΗΣ  44%.  </a:t>
            </a:r>
          </a:p>
          <a:p>
            <a:pPr algn="just">
              <a:buNone/>
            </a:pPr>
            <a:r>
              <a:rPr lang="el-GR" sz="2400" b="1" dirty="0" smtClean="0">
                <a:solidFill>
                  <a:prstClr val="black"/>
                </a:solidFill>
              </a:rPr>
              <a:t>Καθαρά κέρδη =20.000 ευρώ</a:t>
            </a:r>
          </a:p>
          <a:p>
            <a:pPr algn="just">
              <a:buNone/>
            </a:pPr>
            <a:r>
              <a:rPr lang="el-GR" sz="2400" b="1" dirty="0" smtClean="0">
                <a:solidFill>
                  <a:prstClr val="black"/>
                </a:solidFill>
              </a:rPr>
              <a:t>10.000Χ9%=900</a:t>
            </a:r>
          </a:p>
          <a:p>
            <a:pPr algn="just">
              <a:buNone/>
            </a:pPr>
            <a:r>
              <a:rPr lang="el-GR" sz="2400" b="1" dirty="0" smtClean="0">
                <a:solidFill>
                  <a:prstClr val="black"/>
                </a:solidFill>
              </a:rPr>
              <a:t>10.000Χ22%=2200</a:t>
            </a:r>
          </a:p>
          <a:p>
            <a:pPr algn="just">
              <a:buNone/>
            </a:pPr>
            <a:r>
              <a:rPr lang="el-GR" sz="2400" b="1" dirty="0" smtClean="0">
                <a:solidFill>
                  <a:prstClr val="black"/>
                </a:solidFill>
              </a:rPr>
              <a:t>Σύνολο         =3.100</a:t>
            </a:r>
          </a:p>
          <a:p>
            <a:pPr algn="just">
              <a:buNone/>
            </a:pPr>
            <a:r>
              <a:rPr lang="el-GR" sz="2400" b="1" dirty="0" smtClean="0">
                <a:solidFill>
                  <a:prstClr val="black"/>
                </a:solidFill>
              </a:rPr>
              <a:t>Φ.Μ.Υ</a:t>
            </a:r>
          </a:p>
          <a:p>
            <a:pPr algn="just">
              <a:buNone/>
            </a:pPr>
            <a:r>
              <a:rPr lang="el-GR" sz="2400" b="1" dirty="0" smtClean="0">
                <a:solidFill>
                  <a:prstClr val="black"/>
                </a:solidFill>
              </a:rPr>
              <a:t>Φ.Ε.Ε.  20%</a:t>
            </a:r>
          </a:p>
          <a:p>
            <a:pPr algn="just">
              <a:buNone/>
            </a:pPr>
            <a:r>
              <a:rPr lang="el-GR" sz="2400" b="1" dirty="0" smtClean="0">
                <a:solidFill>
                  <a:prstClr val="black"/>
                </a:solidFill>
              </a:rPr>
              <a:t>Φόρος εργολάβου 3%</a:t>
            </a:r>
          </a:p>
          <a:p>
            <a:pPr algn="just">
              <a:buFont typeface="Wingdings" panose="05000000000000000000" pitchFamily="2" charset="2"/>
              <a:buChar char="q"/>
            </a:pPr>
            <a:r>
              <a:rPr lang="el-GR" sz="2400" b="1" dirty="0" smtClean="0">
                <a:solidFill>
                  <a:prstClr val="black"/>
                </a:solidFill>
              </a:rPr>
              <a:t> ΟΕ, ΕΕ: </a:t>
            </a:r>
            <a:r>
              <a:rPr lang="el-GR" sz="2400" dirty="0"/>
              <a:t>ΦΠΑ,ΦΜΥ, Φόροι Τόκων, Φόροι από την παρακράτηση </a:t>
            </a:r>
            <a:r>
              <a:rPr lang="el-GR" sz="2400" dirty="0" err="1"/>
              <a:t>Royalties</a:t>
            </a:r>
            <a:r>
              <a:rPr lang="el-GR" sz="2400" dirty="0"/>
              <a:t>, Φόροι από κατασκευή τεχνικών έργων, φόροι Αμοιβών Διοίκησης ,Συμβουλευτικών </a:t>
            </a:r>
            <a:r>
              <a:rPr lang="el-GR" sz="2400" dirty="0" smtClean="0"/>
              <a:t>Υπηρεσιών.</a:t>
            </a:r>
          </a:p>
          <a:p>
            <a:pPr algn="just">
              <a:buNone/>
            </a:pPr>
            <a:r>
              <a:rPr lang="el-GR" sz="2400" dirty="0" smtClean="0"/>
              <a:t>Επιβάλλεται φόρος στα κέρδη των Ε.Ε και Ο.Ε.  με  συντελεστή φορολόγησης  22%.</a:t>
            </a:r>
          </a:p>
          <a:p>
            <a:pPr algn="just">
              <a:buNone/>
            </a:pPr>
            <a:r>
              <a:rPr lang="el-GR" sz="2400" dirty="0" smtClean="0"/>
              <a:t>Φόρος εισ/τος=20.0000Χ22%=</a:t>
            </a:r>
            <a:r>
              <a:rPr lang="el-GR" sz="2400" b="1" dirty="0" smtClean="0"/>
              <a:t>4.400,00 </a:t>
            </a:r>
          </a:p>
          <a:p>
            <a:pPr algn="just">
              <a:buNone/>
            </a:pPr>
            <a:r>
              <a:rPr lang="el-GR" sz="2400" dirty="0" smtClean="0"/>
              <a:t>Καθαρό εισόδημα=20.000-4.400=15.600 </a:t>
            </a:r>
          </a:p>
          <a:p>
            <a:pPr algn="just">
              <a:buNone/>
            </a:pPr>
            <a:r>
              <a:rPr lang="el-GR" sz="2400" dirty="0" smtClean="0"/>
              <a:t>Φόρος διανομής=15.600χ5%=780,00 </a:t>
            </a:r>
          </a:p>
          <a:p>
            <a:pPr algn="just">
              <a:buNone/>
            </a:pPr>
            <a:r>
              <a:rPr lang="el-GR" sz="2400" dirty="0" smtClean="0"/>
              <a:t>Σύνολο=4.400+780=</a:t>
            </a:r>
            <a:r>
              <a:rPr lang="el-GR" sz="2400" b="1" dirty="0" smtClean="0">
                <a:solidFill>
                  <a:srgbClr val="00B0F0"/>
                </a:solidFill>
              </a:rPr>
              <a:t>5.180,00</a:t>
            </a:r>
          </a:p>
          <a:p>
            <a:pPr algn="just">
              <a:buNone/>
            </a:pPr>
            <a:r>
              <a:rPr lang="el-GR" sz="2400" dirty="0" smtClean="0"/>
              <a:t>Στα κέρδη που διανέμονται φόρος μερίσματος με συντελεστή 5%.</a:t>
            </a:r>
          </a:p>
          <a:p>
            <a:pPr algn="just">
              <a:buNone/>
            </a:pPr>
            <a:r>
              <a:rPr lang="el-GR" sz="2400" dirty="0" smtClean="0"/>
              <a:t>Εξαιρούνται από το φόρο διανομής τα κέρδη των Ο.Ε., Ε.Ε με απλογραφικά βιβλία.</a:t>
            </a:r>
          </a:p>
          <a:p>
            <a:pPr algn="just">
              <a:buFont typeface="Wingdings" panose="05000000000000000000" pitchFamily="2" charset="2"/>
              <a:buChar char="q"/>
            </a:pPr>
            <a:r>
              <a:rPr lang="el-GR" sz="2400" b="1" dirty="0" smtClean="0">
                <a:solidFill>
                  <a:prstClr val="black"/>
                </a:solidFill>
              </a:rPr>
              <a:t>ΙΚΕ,ΕΠΕ,ΑΕ: </a:t>
            </a:r>
            <a:r>
              <a:rPr lang="el-GR" sz="2400" dirty="0" smtClean="0"/>
              <a:t>Όπως στις προσωπικές εταιρείες πλέον παρακράτησης Φόρου διανεμόμενων κερδών</a:t>
            </a:r>
          </a:p>
          <a:p>
            <a:pPr algn="just">
              <a:buFont typeface="Wingdings" panose="05000000000000000000" pitchFamily="2" charset="2"/>
              <a:buChar char="ü"/>
            </a:pPr>
            <a:r>
              <a:rPr lang="el-GR" sz="2400" dirty="0" smtClean="0"/>
              <a:t>Επιβάλλεται φόρος στα κέρδη της Ε.Π.Ε.  με  συντελεστή φορολόγησης  24%.</a:t>
            </a:r>
            <a:endParaRPr lang="el-GR" sz="2400" dirty="0"/>
          </a:p>
          <a:p>
            <a:pPr algn="just">
              <a:buFont typeface="Wingdings" panose="05000000000000000000" pitchFamily="2" charset="2"/>
              <a:buChar char="ü"/>
            </a:pPr>
            <a:r>
              <a:rPr lang="el-GR" sz="2400" dirty="0"/>
              <a:t>Στα κέρδη που διανέμονται φόρος μερίσματος με συντελεστή </a:t>
            </a:r>
            <a:r>
              <a:rPr lang="el-GR" sz="2400" dirty="0" smtClean="0"/>
              <a:t>5%.</a:t>
            </a:r>
            <a:endParaRPr lang="el-GR" sz="2400" dirty="0"/>
          </a:p>
          <a:p>
            <a:pPr algn="just"/>
            <a:endParaRPr lang="el-GR" sz="2400" dirty="0" smtClean="0"/>
          </a:p>
          <a:p>
            <a:pPr algn="just">
              <a:buFont typeface="Wingdings" panose="05000000000000000000" pitchFamily="2" charset="2"/>
              <a:buChar char="q"/>
            </a:pPr>
            <a:endParaRPr lang="el-GR" sz="2400" dirty="0"/>
          </a:p>
          <a:p>
            <a:pPr algn="just">
              <a:buFont typeface="Wingdings" panose="05000000000000000000" pitchFamily="2" charset="2"/>
              <a:buChar char="q"/>
            </a:pPr>
            <a:endParaRPr lang="el-GR" sz="2400" b="1" dirty="0" smtClean="0">
              <a:solidFill>
                <a:prstClr val="black"/>
              </a:solidFill>
            </a:endParaRPr>
          </a:p>
          <a:p>
            <a:pPr algn="just">
              <a:buFont typeface="Wingdings" panose="05000000000000000000" pitchFamily="2" charset="2"/>
              <a:buChar char="q"/>
            </a:pPr>
            <a:endParaRPr lang="el-GR" sz="2400" b="1" dirty="0">
              <a:solidFill>
                <a:prstClr val="black"/>
              </a:solidFill>
            </a:endParaRPr>
          </a:p>
        </p:txBody>
      </p:sp>
    </p:spTree>
    <p:extLst>
      <p:ext uri="{BB962C8B-B14F-4D97-AF65-F5344CB8AC3E}">
        <p14:creationId xmlns:p14="http://schemas.microsoft.com/office/powerpoint/2010/main" xmlns="" val="21964692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8229600" cy="576064"/>
          </a:xfrm>
        </p:spPr>
        <p:txBody>
          <a:bodyPr>
            <a:normAutofit/>
          </a:bodyPr>
          <a:lstStyle/>
          <a:p>
            <a:r>
              <a:rPr lang="el-GR" sz="2400" dirty="0"/>
              <a:t>Ασφαλιστικές Υποχρεώσεις Εργαζομένων &amp; Εταίρων</a:t>
            </a:r>
            <a:endParaRPr lang="el-GR" sz="2800" dirty="0"/>
          </a:p>
        </p:txBody>
      </p:sp>
      <p:sp>
        <p:nvSpPr>
          <p:cNvPr id="3" name="Θέση περιεχομένου 2"/>
          <p:cNvSpPr>
            <a:spLocks noGrp="1"/>
          </p:cNvSpPr>
          <p:nvPr>
            <p:ph idx="1"/>
          </p:nvPr>
        </p:nvSpPr>
        <p:spPr>
          <a:xfrm>
            <a:off x="179512" y="908720"/>
            <a:ext cx="8712968" cy="5544616"/>
          </a:xfrm>
        </p:spPr>
        <p:txBody>
          <a:bodyPr>
            <a:normAutofit/>
          </a:bodyPr>
          <a:lstStyle/>
          <a:p>
            <a:pPr algn="just"/>
            <a:endParaRPr lang="el-GR" sz="2400" dirty="0" smtClean="0"/>
          </a:p>
          <a:p>
            <a:pPr algn="just">
              <a:buFont typeface="Wingdings" panose="05000000000000000000" pitchFamily="2" charset="2"/>
              <a:buChar char="q"/>
            </a:pPr>
            <a:endParaRPr lang="el-GR" sz="2400" dirty="0"/>
          </a:p>
          <a:p>
            <a:pPr algn="just">
              <a:buFont typeface="Wingdings" panose="05000000000000000000" pitchFamily="2" charset="2"/>
              <a:buChar char="q"/>
            </a:pPr>
            <a:endParaRPr lang="el-GR" sz="2400" b="1" dirty="0" smtClean="0">
              <a:solidFill>
                <a:prstClr val="black"/>
              </a:solidFill>
            </a:endParaRPr>
          </a:p>
          <a:p>
            <a:pPr algn="just">
              <a:buFont typeface="Wingdings" panose="05000000000000000000" pitchFamily="2" charset="2"/>
              <a:buChar char="q"/>
            </a:pPr>
            <a:endParaRPr lang="el-GR" sz="2400" b="1" dirty="0">
              <a:solidFill>
                <a:prstClr val="black"/>
              </a:solidFill>
            </a:endParaRPr>
          </a:p>
        </p:txBody>
      </p:sp>
      <p:pic>
        <p:nvPicPr>
          <p:cNvPr id="4" name="Picture 2"/>
          <p:cNvPicPr/>
          <p:nvPr/>
        </p:nvPicPr>
        <p:blipFill>
          <a:blip r:embed="rId2" cstate="print"/>
          <a:srcRect r="9791" b="4932"/>
          <a:stretch>
            <a:fillRect/>
          </a:stretch>
        </p:blipFill>
        <p:spPr bwMode="auto">
          <a:xfrm>
            <a:off x="323528" y="692697"/>
            <a:ext cx="8568952" cy="5976664"/>
          </a:xfrm>
          <a:prstGeom prst="rect">
            <a:avLst/>
          </a:prstGeom>
          <a:noFill/>
          <a:ln w="38100">
            <a:solidFill>
              <a:schemeClr val="accent6">
                <a:lumMod val="90000"/>
              </a:schemeClr>
            </a:solidFill>
            <a:miter lim="800000"/>
            <a:headEnd/>
            <a:tailEnd/>
          </a:ln>
          <a:effectLst/>
        </p:spPr>
      </p:pic>
    </p:spTree>
    <p:extLst>
      <p:ext uri="{BB962C8B-B14F-4D97-AF65-F5344CB8AC3E}">
        <p14:creationId xmlns:p14="http://schemas.microsoft.com/office/powerpoint/2010/main" xmlns="" val="369423392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706090"/>
          </a:xfrm>
        </p:spPr>
        <p:txBody>
          <a:bodyPr>
            <a:normAutofit fontScale="90000"/>
          </a:bodyPr>
          <a:lstStyle/>
          <a:p>
            <a:r>
              <a:rPr lang="el-GR" sz="2800" dirty="0"/>
              <a:t>Τρόποι είσπραξης του επιχειρηματικού αποτελέσματος από τους φορείς</a:t>
            </a:r>
          </a:p>
        </p:txBody>
      </p:sp>
      <p:sp>
        <p:nvSpPr>
          <p:cNvPr id="3" name="Θέση περιεχομένου 2"/>
          <p:cNvSpPr>
            <a:spLocks noGrp="1"/>
          </p:cNvSpPr>
          <p:nvPr>
            <p:ph idx="1"/>
          </p:nvPr>
        </p:nvSpPr>
        <p:spPr>
          <a:xfrm>
            <a:off x="323528" y="980728"/>
            <a:ext cx="8568952" cy="5544616"/>
          </a:xfrm>
        </p:spPr>
        <p:txBody>
          <a:bodyPr>
            <a:normAutofit lnSpcReduction="10000"/>
          </a:bodyPr>
          <a:lstStyle/>
          <a:p>
            <a:pPr marL="0" indent="0" algn="just">
              <a:buNone/>
            </a:pPr>
            <a:r>
              <a:rPr lang="el-GR" sz="2400" dirty="0" smtClean="0"/>
              <a:t>Σε όλες τις μορφές των επιχειρηματικών δράσεων το αποτέλεσμα εισπράττεται είτε μέσω μετρητών είτε με την πίστωση λογαριασμού που υποδεικνύεται από τον φορέα. Επιπλέον:</a:t>
            </a:r>
          </a:p>
          <a:p>
            <a:pPr marL="0" indent="0" algn="just">
              <a:buNone/>
            </a:pPr>
            <a:endParaRPr lang="el-GR" sz="2400" dirty="0" smtClean="0"/>
          </a:p>
          <a:p>
            <a:pPr algn="just">
              <a:buFont typeface="Wingdings" panose="05000000000000000000" pitchFamily="2" charset="2"/>
              <a:buChar char="q"/>
            </a:pPr>
            <a:r>
              <a:rPr lang="el-GR" sz="2400" b="1" dirty="0" smtClean="0"/>
              <a:t>Ατομική επιχείρηση, ΟΕ</a:t>
            </a:r>
            <a:r>
              <a:rPr lang="el-GR" sz="2400" dirty="0" smtClean="0"/>
              <a:t>: </a:t>
            </a:r>
            <a:r>
              <a:rPr lang="el-GR" sz="2400" dirty="0"/>
              <a:t>Χρήματα μόνο μέσω αποτελεσμάτων της </a:t>
            </a:r>
            <a:r>
              <a:rPr lang="el-GR" sz="2400" dirty="0" smtClean="0"/>
              <a:t>επιχείρησης.</a:t>
            </a:r>
          </a:p>
          <a:p>
            <a:pPr algn="just">
              <a:buFont typeface="Wingdings" panose="05000000000000000000" pitchFamily="2" charset="2"/>
              <a:buChar char="q"/>
            </a:pPr>
            <a:endParaRPr lang="el-GR" sz="2400" dirty="0" smtClean="0"/>
          </a:p>
          <a:p>
            <a:pPr algn="just">
              <a:buFont typeface="Wingdings" panose="05000000000000000000" pitchFamily="2" charset="2"/>
              <a:buChar char="q"/>
            </a:pPr>
            <a:r>
              <a:rPr lang="el-GR" sz="2400" b="1" dirty="0" smtClean="0"/>
              <a:t>ΕΕ: </a:t>
            </a:r>
            <a:r>
              <a:rPr lang="el-GR" sz="2400" dirty="0"/>
              <a:t>Οι ομόρρυθμοι εταίροι μόνο μέσω αποτελεσμάτων ή μέσω αμοιβών τρίτων και οι ετερόρρυθμοι μπορούν μέσω εξαρτημένης εργασίας ή μέσω αμοιβών τρίτων ή μέσω </a:t>
            </a:r>
            <a:r>
              <a:rPr lang="el-GR" sz="2400" dirty="0" smtClean="0"/>
              <a:t>αποτελέσματος</a:t>
            </a:r>
          </a:p>
          <a:p>
            <a:pPr algn="just">
              <a:buFont typeface="Wingdings" panose="05000000000000000000" pitchFamily="2" charset="2"/>
              <a:buChar char="q"/>
            </a:pPr>
            <a:endParaRPr lang="el-GR" sz="2400" dirty="0" smtClean="0"/>
          </a:p>
          <a:p>
            <a:pPr algn="just">
              <a:buFont typeface="Wingdings" panose="05000000000000000000" pitchFamily="2" charset="2"/>
              <a:buChar char="q"/>
            </a:pPr>
            <a:r>
              <a:rPr lang="el-GR" sz="2400" b="1" dirty="0" smtClean="0"/>
              <a:t>ΙΚΕ: </a:t>
            </a:r>
            <a:r>
              <a:rPr lang="el-GR" sz="2400" dirty="0" smtClean="0"/>
              <a:t>Από </a:t>
            </a:r>
            <a:r>
              <a:rPr lang="el-GR" sz="2400" dirty="0"/>
              <a:t>τα κέρδη, μέσω συμβάσεων τρίτων και συμβάσεων εξαρτημένης εργασίας</a:t>
            </a:r>
            <a:endParaRPr lang="el-GR" sz="2400" dirty="0" smtClean="0"/>
          </a:p>
          <a:p>
            <a:pPr algn="just"/>
            <a:endParaRPr lang="el-GR" sz="2400" dirty="0"/>
          </a:p>
        </p:txBody>
      </p:sp>
    </p:spTree>
    <p:extLst>
      <p:ext uri="{BB962C8B-B14F-4D97-AF65-F5344CB8AC3E}">
        <p14:creationId xmlns:p14="http://schemas.microsoft.com/office/powerpoint/2010/main" xmlns="" val="414577236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8229600" cy="648072"/>
          </a:xfrm>
        </p:spPr>
        <p:txBody>
          <a:bodyPr>
            <a:normAutofit/>
          </a:bodyPr>
          <a:lstStyle/>
          <a:p>
            <a:r>
              <a:rPr lang="el-GR" sz="2800" dirty="0" smtClean="0"/>
              <a:t>Λύση, εκκαθάριση, κόστος</a:t>
            </a:r>
            <a:endParaRPr lang="el-GR" sz="2800" dirty="0"/>
          </a:p>
        </p:txBody>
      </p:sp>
      <p:sp>
        <p:nvSpPr>
          <p:cNvPr id="3" name="Θέση περιεχομένου 2"/>
          <p:cNvSpPr>
            <a:spLocks noGrp="1"/>
          </p:cNvSpPr>
          <p:nvPr>
            <p:ph idx="1"/>
          </p:nvPr>
        </p:nvSpPr>
        <p:spPr>
          <a:xfrm>
            <a:off x="457200" y="908720"/>
            <a:ext cx="8229600" cy="5544616"/>
          </a:xfrm>
        </p:spPr>
        <p:txBody>
          <a:bodyPr>
            <a:normAutofit/>
          </a:bodyPr>
          <a:lstStyle/>
          <a:p>
            <a:pPr marL="0" indent="0" algn="just">
              <a:buNone/>
            </a:pPr>
            <a:r>
              <a:rPr lang="el-GR" sz="2400" dirty="0" smtClean="0"/>
              <a:t>Σε κάθε περίπτωση δεν προβλέπεται συγκεκριμένη επιβάρυνση πλέον όπου απαιτείται η αμοιβή του συμβολαιογράφου.</a:t>
            </a:r>
          </a:p>
          <a:p>
            <a:pPr marL="0" indent="0" algn="just">
              <a:buNone/>
            </a:pPr>
            <a:endParaRPr lang="el-GR" sz="2400" dirty="0" smtClean="0"/>
          </a:p>
          <a:p>
            <a:pPr algn="just">
              <a:buFont typeface="Wingdings" panose="05000000000000000000" pitchFamily="2" charset="2"/>
              <a:buChar char="q"/>
            </a:pPr>
            <a:r>
              <a:rPr lang="el-GR" sz="2400" b="1" dirty="0" smtClean="0"/>
              <a:t>Ατομική επιχείρηση: </a:t>
            </a:r>
            <a:r>
              <a:rPr lang="el-GR" sz="2400" dirty="0"/>
              <a:t>Υποβολή Δήλωσης Διακοπής Εργασιών στην αρμόδια Δ.Ο.Υ</a:t>
            </a:r>
            <a:r>
              <a:rPr lang="el-GR" sz="2400" dirty="0" smtClean="0"/>
              <a:t>.</a:t>
            </a:r>
          </a:p>
          <a:p>
            <a:pPr algn="just">
              <a:buFont typeface="Wingdings" panose="05000000000000000000" pitchFamily="2" charset="2"/>
              <a:buChar char="q"/>
            </a:pPr>
            <a:r>
              <a:rPr lang="el-GR" sz="2400" b="1" dirty="0" smtClean="0"/>
              <a:t>ΟΕ-ΕΕ-ΙΚΕ: </a:t>
            </a:r>
            <a:r>
              <a:rPr lang="el-GR" sz="2400" dirty="0"/>
              <a:t>Σύνταξη συμφωνητικού λύσης </a:t>
            </a:r>
            <a:r>
              <a:rPr lang="el-GR" sz="2400" dirty="0" smtClean="0"/>
              <a:t>εταιρείας, κατάθεση </a:t>
            </a:r>
            <a:r>
              <a:rPr lang="el-GR" sz="2400" dirty="0"/>
              <a:t>του συμφωνητικού στο ΓΕΜΗ και υποβολή δήλωσης διακοπής εργασιών στην αρμόδια  Δ.Ο.Υ</a:t>
            </a:r>
            <a:r>
              <a:rPr lang="el-GR" sz="2400" dirty="0" smtClean="0"/>
              <a:t>.</a:t>
            </a:r>
          </a:p>
          <a:p>
            <a:pPr algn="just">
              <a:buFont typeface="Wingdings" panose="05000000000000000000" pitchFamily="2" charset="2"/>
              <a:buChar char="q"/>
            </a:pPr>
            <a:r>
              <a:rPr lang="el-GR" sz="2400" b="1" dirty="0" smtClean="0"/>
              <a:t>ΕΠΕ-ΑΕ: </a:t>
            </a:r>
            <a:r>
              <a:rPr lang="el-GR" sz="2400" dirty="0" smtClean="0"/>
              <a:t>Πλέον των παραπάνω (ΟΕ-ΕΕ-ΙΚΕ) η αμοιβή του συμβολαιογράφου. </a:t>
            </a:r>
            <a:endParaRPr lang="el-GR" sz="2400" dirty="0"/>
          </a:p>
        </p:txBody>
      </p:sp>
    </p:spTree>
    <p:extLst>
      <p:ext uri="{BB962C8B-B14F-4D97-AF65-F5344CB8AC3E}">
        <p14:creationId xmlns:p14="http://schemas.microsoft.com/office/powerpoint/2010/main" xmlns="" val="22477142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8229600" cy="648072"/>
          </a:xfrm>
        </p:spPr>
        <p:txBody>
          <a:bodyPr>
            <a:normAutofit/>
          </a:bodyPr>
          <a:lstStyle/>
          <a:p>
            <a:r>
              <a:rPr lang="el-GR" sz="2800" dirty="0" smtClean="0"/>
              <a:t>Λύση, εκκαθάριση, κόστος</a:t>
            </a:r>
            <a:endParaRPr lang="el-GR" sz="2800" dirty="0"/>
          </a:p>
        </p:txBody>
      </p:sp>
      <p:sp>
        <p:nvSpPr>
          <p:cNvPr id="3" name="Θέση περιεχομένου 2"/>
          <p:cNvSpPr>
            <a:spLocks noGrp="1"/>
          </p:cNvSpPr>
          <p:nvPr>
            <p:ph idx="1"/>
          </p:nvPr>
        </p:nvSpPr>
        <p:spPr>
          <a:xfrm>
            <a:off x="457200" y="908720"/>
            <a:ext cx="8229600" cy="5544616"/>
          </a:xfrm>
        </p:spPr>
        <p:txBody>
          <a:bodyPr>
            <a:normAutofit/>
          </a:bodyPr>
          <a:lstStyle/>
          <a:p>
            <a:pPr marL="0" indent="0" algn="just">
              <a:buNone/>
            </a:pPr>
            <a:r>
              <a:rPr lang="el-GR" sz="2400" dirty="0" smtClean="0"/>
              <a:t>Σε κάθε περίπτωση δεν προβλέπεται συγκεκριμένη επιβάρυνση πλέον όπου απαιτείται η αμοιβή του συμβολαιογράφου.</a:t>
            </a:r>
          </a:p>
          <a:p>
            <a:pPr marL="0" indent="0" algn="just">
              <a:buNone/>
            </a:pPr>
            <a:endParaRPr lang="el-GR" sz="2400" dirty="0" smtClean="0"/>
          </a:p>
          <a:p>
            <a:pPr algn="just">
              <a:buFont typeface="Wingdings" panose="05000000000000000000" pitchFamily="2" charset="2"/>
              <a:buChar char="q"/>
            </a:pPr>
            <a:r>
              <a:rPr lang="el-GR" sz="2400" b="1" dirty="0" smtClean="0"/>
              <a:t>Ατομική επιχείρηση: </a:t>
            </a:r>
            <a:r>
              <a:rPr lang="el-GR" sz="2400" dirty="0"/>
              <a:t>Υποβολή Δήλωσης Διακοπής Εργασιών στην αρμόδια Δ.Ο.Υ</a:t>
            </a:r>
            <a:r>
              <a:rPr lang="el-GR" sz="2400" dirty="0" smtClean="0"/>
              <a:t>.</a:t>
            </a:r>
          </a:p>
          <a:p>
            <a:pPr algn="just">
              <a:buFont typeface="Wingdings" panose="05000000000000000000" pitchFamily="2" charset="2"/>
              <a:buChar char="q"/>
            </a:pPr>
            <a:r>
              <a:rPr lang="el-GR" sz="2400" b="1" dirty="0" smtClean="0"/>
              <a:t>ΟΕ-ΕΕ-ΙΚΕ: </a:t>
            </a:r>
            <a:r>
              <a:rPr lang="el-GR" sz="2400" dirty="0"/>
              <a:t>Σύνταξη συμφωνητικού λύσης </a:t>
            </a:r>
            <a:r>
              <a:rPr lang="el-GR" sz="2400" dirty="0" smtClean="0"/>
              <a:t>εταιρείας, κατάθεση </a:t>
            </a:r>
            <a:r>
              <a:rPr lang="el-GR" sz="2400" dirty="0"/>
              <a:t>του συμφωνητικού στο ΓΕΜΗ και υποβολή δήλωσης διακοπής εργασιών στην αρμόδια  Δ.Ο.Υ</a:t>
            </a:r>
            <a:r>
              <a:rPr lang="el-GR" sz="2400" dirty="0" smtClean="0"/>
              <a:t>.</a:t>
            </a:r>
          </a:p>
          <a:p>
            <a:pPr algn="just">
              <a:buFont typeface="Wingdings" panose="05000000000000000000" pitchFamily="2" charset="2"/>
              <a:buChar char="q"/>
            </a:pPr>
            <a:r>
              <a:rPr lang="el-GR" sz="2400" b="1" dirty="0" smtClean="0"/>
              <a:t>ΕΠΕ-ΑΕ: </a:t>
            </a:r>
            <a:r>
              <a:rPr lang="el-GR" sz="2400" dirty="0" smtClean="0"/>
              <a:t>Πλέον των παραπάνω (ΟΕ-ΕΕ-ΙΚΕ) η αμοιβή του συμβολαιογράφου. </a:t>
            </a:r>
            <a:endParaRPr lang="el-GR" sz="2400" dirty="0"/>
          </a:p>
        </p:txBody>
      </p:sp>
    </p:spTree>
    <p:extLst>
      <p:ext uri="{BB962C8B-B14F-4D97-AF65-F5344CB8AC3E}">
        <p14:creationId xmlns:p14="http://schemas.microsoft.com/office/powerpoint/2010/main" xmlns="" val="25369762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8229600" cy="648072"/>
          </a:xfrm>
        </p:spPr>
        <p:txBody>
          <a:bodyPr>
            <a:normAutofit/>
          </a:bodyPr>
          <a:lstStyle/>
          <a:p>
            <a:r>
              <a:rPr lang="el-GR" sz="2800" dirty="0" smtClean="0"/>
              <a:t>Εταιρικοί μετασχηματισμοί-Μετατροπές </a:t>
            </a:r>
            <a:endParaRPr lang="el-GR" sz="2800" dirty="0"/>
          </a:p>
        </p:txBody>
      </p:sp>
      <p:sp>
        <p:nvSpPr>
          <p:cNvPr id="3" name="Θέση περιεχομένου 2"/>
          <p:cNvSpPr>
            <a:spLocks noGrp="1"/>
          </p:cNvSpPr>
          <p:nvPr>
            <p:ph idx="1"/>
          </p:nvPr>
        </p:nvSpPr>
        <p:spPr>
          <a:xfrm>
            <a:off x="457200" y="908720"/>
            <a:ext cx="8229600" cy="5544616"/>
          </a:xfrm>
        </p:spPr>
        <p:txBody>
          <a:bodyPr>
            <a:normAutofit lnSpcReduction="10000"/>
          </a:bodyPr>
          <a:lstStyle/>
          <a:p>
            <a:pPr algn="just">
              <a:buFont typeface="Wingdings" panose="05000000000000000000" pitchFamily="2" charset="2"/>
              <a:buChar char="q"/>
            </a:pPr>
            <a:r>
              <a:rPr lang="el-GR" sz="2400" dirty="0"/>
              <a:t>Μετατροπή ε</a:t>
            </a:r>
            <a:r>
              <a:rPr lang="el-GR" sz="2400" dirty="0" smtClean="0"/>
              <a:t>ίναι </a:t>
            </a:r>
            <a:r>
              <a:rPr lang="el-GR" sz="2400" dirty="0"/>
              <a:t>η αλλαγή της νομικής μορφής της εταιρίας (χωρίς μεταβολή στο νομικό της πρόσωπο) χωρίς να προηγηθεί λύση και </a:t>
            </a:r>
            <a:r>
              <a:rPr lang="el-GR" sz="2400" dirty="0" smtClean="0"/>
              <a:t>εκκαθάριση όπου τα </a:t>
            </a:r>
            <a:r>
              <a:rPr lang="el-GR" sz="2400" dirty="0"/>
              <a:t>εμπράγματα και ενοχικά δικαιώματα και οι υποχρεώσεις της εταιρίας παραμένουν σ’ αυτήν και μετά </a:t>
            </a:r>
            <a:r>
              <a:rPr lang="el-GR" sz="2400" dirty="0" smtClean="0"/>
              <a:t>τη μετατροπή</a:t>
            </a:r>
            <a:endParaRPr lang="el-GR" sz="2400" dirty="0"/>
          </a:p>
          <a:p>
            <a:pPr algn="just">
              <a:buFont typeface="Wingdings" panose="05000000000000000000" pitchFamily="2" charset="2"/>
              <a:buChar char="q"/>
            </a:pPr>
            <a:r>
              <a:rPr lang="el-GR" sz="2400" dirty="0" smtClean="0"/>
              <a:t>Οι </a:t>
            </a:r>
            <a:r>
              <a:rPr lang="el-GR" sz="2400" dirty="0"/>
              <a:t>μετατροπές εταιριών που προβλέπονται από τη νομοθεσία (Ν. 2190/1920 και Ν. 3190/1955) είναι οι ακόλουθες:</a:t>
            </a:r>
          </a:p>
          <a:p>
            <a:pPr lvl="0" algn="just">
              <a:buFont typeface="Wingdings" panose="05000000000000000000" pitchFamily="2" charset="2"/>
              <a:buChar char="ü"/>
            </a:pPr>
            <a:r>
              <a:rPr lang="el-GR" sz="2400" dirty="0"/>
              <a:t>Μετατροπή Α.Ε. σε Ε.Π.Ε. (</a:t>
            </a:r>
            <a:r>
              <a:rPr lang="el-GR" sz="2400" dirty="0" err="1"/>
              <a:t>αρθ</a:t>
            </a:r>
            <a:r>
              <a:rPr lang="el-GR" sz="2400" dirty="0"/>
              <a:t>. 66 Ν. 2190 &amp;</a:t>
            </a:r>
            <a:r>
              <a:rPr lang="el-GR" sz="2400" dirty="0" err="1"/>
              <a:t>αρθ</a:t>
            </a:r>
            <a:r>
              <a:rPr lang="el-GR" sz="2400" dirty="0"/>
              <a:t>. 51 Ν.3190)</a:t>
            </a:r>
          </a:p>
          <a:p>
            <a:pPr lvl="0" algn="just">
              <a:buFont typeface="Wingdings" panose="05000000000000000000" pitchFamily="2" charset="2"/>
              <a:buChar char="ü"/>
            </a:pPr>
            <a:r>
              <a:rPr lang="el-GR" sz="2400" dirty="0"/>
              <a:t>Μετατροπή Ε.Π.Ε. σε Α.Ε. (παρ. 1 </a:t>
            </a:r>
            <a:r>
              <a:rPr lang="el-GR" sz="2400" dirty="0" err="1"/>
              <a:t>αρθ</a:t>
            </a:r>
            <a:r>
              <a:rPr lang="el-GR" sz="2400" dirty="0"/>
              <a:t>. 67 Ν. 2190)</a:t>
            </a:r>
          </a:p>
          <a:p>
            <a:pPr lvl="0" algn="just">
              <a:buFont typeface="Wingdings" panose="05000000000000000000" pitchFamily="2" charset="2"/>
              <a:buChar char="ü"/>
            </a:pPr>
            <a:r>
              <a:rPr lang="el-GR" sz="2400" dirty="0"/>
              <a:t>Μετατροπή Ο.Ε. ή Ε.Ε. σε Α.Ε. (παρ 2 </a:t>
            </a:r>
            <a:r>
              <a:rPr lang="el-GR" sz="2400" dirty="0" err="1"/>
              <a:t>αρθ</a:t>
            </a:r>
            <a:r>
              <a:rPr lang="el-GR" sz="2400" dirty="0"/>
              <a:t>. 67 Ν. 2190)</a:t>
            </a:r>
          </a:p>
          <a:p>
            <a:pPr lvl="0" algn="just">
              <a:buFont typeface="Wingdings" panose="05000000000000000000" pitchFamily="2" charset="2"/>
              <a:buChar char="ü"/>
            </a:pPr>
            <a:r>
              <a:rPr lang="el-GR" sz="2400" dirty="0"/>
              <a:t>Μετατροπή Ο.Ε. ή Ε.Ε. σε Ε.Π.Ε. ( </a:t>
            </a:r>
            <a:r>
              <a:rPr lang="el-GR" sz="2400" dirty="0" err="1"/>
              <a:t>αρθ</a:t>
            </a:r>
            <a:r>
              <a:rPr lang="el-GR" sz="2400" dirty="0"/>
              <a:t>. 53 Ν. 3190</a:t>
            </a:r>
            <a:r>
              <a:rPr lang="el-GR" sz="2400" dirty="0" smtClean="0"/>
              <a:t>)</a:t>
            </a:r>
          </a:p>
          <a:p>
            <a:pPr algn="just">
              <a:buFont typeface="Wingdings" panose="05000000000000000000" pitchFamily="2" charset="2"/>
              <a:buChar char="q"/>
            </a:pPr>
            <a:r>
              <a:rPr lang="el-GR" sz="2400" dirty="0"/>
              <a:t>Λόγοι </a:t>
            </a:r>
            <a:r>
              <a:rPr lang="el-GR" sz="2400" dirty="0" smtClean="0"/>
              <a:t>μετατροπής:, ύψος </a:t>
            </a:r>
            <a:r>
              <a:rPr lang="el-GR" sz="2400" dirty="0"/>
              <a:t>εταιρικού ή μετοχικού </a:t>
            </a:r>
            <a:r>
              <a:rPr lang="el-GR" sz="2400" dirty="0" smtClean="0"/>
              <a:t>κεφαλαίου, </a:t>
            </a:r>
            <a:r>
              <a:rPr lang="el-GR" sz="2400" dirty="0"/>
              <a:t>π</a:t>
            </a:r>
            <a:r>
              <a:rPr lang="el-GR" sz="2400" dirty="0" smtClean="0"/>
              <a:t>ιστοληπτική ικανότητα , φορολογικά κίνητρα και μεταβολές </a:t>
            </a:r>
            <a:r>
              <a:rPr lang="el-GR" sz="2400" dirty="0"/>
              <a:t>στο ισχύον θεσμικό πλαίσιο</a:t>
            </a:r>
          </a:p>
          <a:p>
            <a:pPr lvl="0"/>
            <a:endParaRPr lang="el-GR" sz="2400" dirty="0"/>
          </a:p>
          <a:p>
            <a:pPr algn="just">
              <a:buFont typeface="Wingdings" panose="05000000000000000000" pitchFamily="2" charset="2"/>
              <a:buChar char="q"/>
            </a:pPr>
            <a:endParaRPr lang="el-GR" sz="2400" dirty="0"/>
          </a:p>
        </p:txBody>
      </p:sp>
    </p:spTree>
    <p:extLst>
      <p:ext uri="{BB962C8B-B14F-4D97-AF65-F5344CB8AC3E}">
        <p14:creationId xmlns:p14="http://schemas.microsoft.com/office/powerpoint/2010/main" xmlns="" val="37052823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8229600" cy="504056"/>
          </a:xfrm>
        </p:spPr>
        <p:txBody>
          <a:bodyPr>
            <a:normAutofit fontScale="90000"/>
          </a:bodyPr>
          <a:lstStyle/>
          <a:p>
            <a:r>
              <a:rPr lang="el-GR" sz="2800" dirty="0" smtClean="0"/>
              <a:t>Εταιρικοί μετασχηματισμοί</a:t>
            </a:r>
            <a:endParaRPr lang="el-GR" sz="2800" dirty="0"/>
          </a:p>
        </p:txBody>
      </p:sp>
      <p:sp>
        <p:nvSpPr>
          <p:cNvPr id="3" name="Θέση περιεχομένου 2"/>
          <p:cNvSpPr>
            <a:spLocks noGrp="1"/>
          </p:cNvSpPr>
          <p:nvPr>
            <p:ph idx="1"/>
          </p:nvPr>
        </p:nvSpPr>
        <p:spPr>
          <a:xfrm>
            <a:off x="457200" y="620688"/>
            <a:ext cx="8229600" cy="6120680"/>
          </a:xfrm>
        </p:spPr>
        <p:txBody>
          <a:bodyPr>
            <a:noAutofit/>
          </a:bodyPr>
          <a:lstStyle/>
          <a:p>
            <a:pPr algn="just"/>
            <a:r>
              <a:rPr lang="el-GR" sz="2400" b="1" dirty="0" smtClean="0"/>
              <a:t>Συγχώνευση</a:t>
            </a:r>
            <a:r>
              <a:rPr lang="el-GR" sz="2400" dirty="0" smtClean="0"/>
              <a:t> : Δύο </a:t>
            </a:r>
            <a:r>
              <a:rPr lang="el-GR" sz="2400" dirty="0"/>
              <a:t>ή περισσότερες επιχειρήσεις λύονται χωρίς εκκαθάριση και μεταβιβάζουν το σύνολο του Ενεργητικού και των Υποχρεώσεων τους προκειμένου να συσταθεί μια νέα εταιρία. </a:t>
            </a:r>
            <a:endParaRPr lang="el-GR" sz="2400" dirty="0" smtClean="0"/>
          </a:p>
          <a:p>
            <a:pPr algn="just"/>
            <a:r>
              <a:rPr lang="el-GR" sz="2400" b="1" dirty="0" smtClean="0"/>
              <a:t>Απορρόφηση</a:t>
            </a:r>
            <a:r>
              <a:rPr lang="el-GR" sz="2400" dirty="0" smtClean="0"/>
              <a:t> : μια </a:t>
            </a:r>
            <a:r>
              <a:rPr lang="el-GR" sz="2400" dirty="0"/>
              <a:t>ή περισσότερες επιχειρήσεις λύονται χωρίς εκκαθάριση και μεταβιβάζουν το σύνολο του Ενεργητικού και των Υποχρεώσεων τους σε μια υφιστάμενη </a:t>
            </a:r>
            <a:r>
              <a:rPr lang="el-GR" sz="2400" dirty="0" smtClean="0"/>
              <a:t>εταιρία.</a:t>
            </a:r>
          </a:p>
          <a:p>
            <a:pPr algn="just"/>
            <a:r>
              <a:rPr lang="el-GR" sz="2400" b="1" dirty="0"/>
              <a:t>Διάσπαση </a:t>
            </a:r>
            <a:r>
              <a:rPr lang="el-GR" sz="2400" b="1" dirty="0" smtClean="0"/>
              <a:t>Α.Ε. :  </a:t>
            </a:r>
            <a:r>
              <a:rPr lang="el-GR" sz="2400" dirty="0" smtClean="0"/>
              <a:t>λύεται </a:t>
            </a:r>
            <a:r>
              <a:rPr lang="el-GR" sz="2400" dirty="0"/>
              <a:t>χωρίς εκκαθάριση (διασπώμενη) και μεταβιβάζεται το σύνολο του Ενεργητικού και του Παθητικού της σε περισσότερες από μια Α.Ε. οι οποίες είτε συνίστανται εκ νέου είτε υφίστανται είτε και τα δύο (επωφελούμενες</a:t>
            </a:r>
            <a:r>
              <a:rPr lang="el-GR" sz="2400" dirty="0" smtClean="0"/>
              <a:t>).</a:t>
            </a:r>
          </a:p>
          <a:p>
            <a:pPr algn="just"/>
            <a:r>
              <a:rPr lang="el-GR" sz="2400" b="1" dirty="0" smtClean="0"/>
              <a:t>Απόσχιση: </a:t>
            </a:r>
            <a:r>
              <a:rPr lang="el-GR" sz="2400" dirty="0" smtClean="0"/>
              <a:t>αποσπώνται </a:t>
            </a:r>
            <a:r>
              <a:rPr lang="el-GR" sz="2400" dirty="0"/>
              <a:t>τμήματα μιας εταιρίας και συστήνουν μια ή περισσότερες επιχειρήσεις ενώ παράλληλα υφίστανται και η παλαιά.</a:t>
            </a:r>
          </a:p>
          <a:p>
            <a:pPr algn="just"/>
            <a:endParaRPr lang="el-GR" sz="2400" dirty="0"/>
          </a:p>
        </p:txBody>
      </p:sp>
    </p:spTree>
    <p:extLst>
      <p:ext uri="{BB962C8B-B14F-4D97-AF65-F5344CB8AC3E}">
        <p14:creationId xmlns:p14="http://schemas.microsoft.com/office/powerpoint/2010/main" xmlns="" val="244695363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323528" y="0"/>
            <a:ext cx="8229600" cy="332656"/>
          </a:xfrm>
        </p:spPr>
        <p:txBody>
          <a:bodyPr>
            <a:noAutofit/>
          </a:bodyPr>
          <a:lstStyle/>
          <a:p>
            <a:r>
              <a:rPr lang="el-GR" sz="2400" dirty="0"/>
              <a:t>Όμιλοι Επιχειρήσεων </a:t>
            </a:r>
          </a:p>
        </p:txBody>
      </p:sp>
      <p:sp>
        <p:nvSpPr>
          <p:cNvPr id="3" name="Θέση περιεχομένου 2"/>
          <p:cNvSpPr>
            <a:spLocks noGrp="1"/>
          </p:cNvSpPr>
          <p:nvPr>
            <p:ph idx="1"/>
          </p:nvPr>
        </p:nvSpPr>
        <p:spPr>
          <a:xfrm>
            <a:off x="0" y="332656"/>
            <a:ext cx="8856984" cy="6525344"/>
          </a:xfrm>
        </p:spPr>
        <p:txBody>
          <a:bodyPr>
            <a:noAutofit/>
          </a:bodyPr>
          <a:lstStyle/>
          <a:p>
            <a:pPr marL="0" indent="0" algn="just">
              <a:buNone/>
            </a:pPr>
            <a:r>
              <a:rPr lang="el-GR" sz="2300" dirty="0"/>
              <a:t>Ως </a:t>
            </a:r>
            <a:r>
              <a:rPr lang="el-GR" sz="2300" b="1" dirty="0"/>
              <a:t>συμμετοχές </a:t>
            </a:r>
            <a:r>
              <a:rPr lang="el-GR" sz="2300" dirty="0"/>
              <a:t>ορίζονται τα δικαιώματα συμμετοχής στο κεφάλαιο άλλων επιχειρήσεων, οποιασδήποτε νομικής μορφής, τα οποία αντιπροσωπεύουν ποσοστό τουλάχιστον 10% του κεφαλαίου των επιχειρήσεων αυτών και αποκτώνται με σκοπό διαρκούς κατοχής </a:t>
            </a:r>
            <a:r>
              <a:rPr lang="el-GR" sz="2300" dirty="0" smtClean="0"/>
              <a:t>τους.</a:t>
            </a:r>
          </a:p>
          <a:p>
            <a:pPr algn="just">
              <a:buFont typeface="Wingdings" panose="05000000000000000000" pitchFamily="2" charset="2"/>
              <a:buChar char="q"/>
            </a:pPr>
            <a:r>
              <a:rPr lang="el-GR" sz="2400" b="1" dirty="0"/>
              <a:t>Συμμετοχές σε συνδεδεμένες </a:t>
            </a:r>
            <a:r>
              <a:rPr lang="el-GR" sz="2400" b="1" dirty="0" smtClean="0"/>
              <a:t>επιχειρήσεις</a:t>
            </a:r>
            <a:r>
              <a:rPr lang="el-GR" sz="2400" dirty="0"/>
              <a:t> </a:t>
            </a:r>
            <a:r>
              <a:rPr lang="el-GR" sz="2400" dirty="0" smtClean="0"/>
              <a:t>(σχέσεις μητρικής </a:t>
            </a:r>
            <a:r>
              <a:rPr lang="el-GR" sz="2400" dirty="0"/>
              <a:t>προς </a:t>
            </a:r>
            <a:r>
              <a:rPr lang="el-GR" sz="2400" dirty="0" smtClean="0"/>
              <a:t>θυγατρική επιχείρηση).</a:t>
            </a:r>
          </a:p>
          <a:p>
            <a:pPr algn="just">
              <a:buFont typeface="Wingdings" panose="05000000000000000000" pitchFamily="2" charset="2"/>
              <a:buChar char="q"/>
            </a:pPr>
            <a:r>
              <a:rPr lang="el-GR" sz="2400" b="1" dirty="0"/>
              <a:t>Συμμετοχές σε λοιπές </a:t>
            </a:r>
            <a:r>
              <a:rPr lang="el-GR" sz="2400" b="1" dirty="0" smtClean="0"/>
              <a:t>επιχειρήσεις </a:t>
            </a:r>
            <a:r>
              <a:rPr lang="el-GR" sz="2400" dirty="0" smtClean="0"/>
              <a:t>μέσω τίτλων με </a:t>
            </a:r>
            <a:r>
              <a:rPr lang="el-GR" sz="2400" dirty="0"/>
              <a:t>χαρακτήρα </a:t>
            </a:r>
            <a:r>
              <a:rPr lang="el-GR" sz="2400" dirty="0" smtClean="0"/>
              <a:t>ακινητοποιήσεων ήτοι μετοχές </a:t>
            </a:r>
            <a:r>
              <a:rPr lang="el-GR" sz="2400" dirty="0"/>
              <a:t>που αντιπροσωπεύουν κεφάλαιο της εκδότριας κάτω του 10% και δεν είναι </a:t>
            </a:r>
            <a:r>
              <a:rPr lang="el-GR" sz="2400" dirty="0" smtClean="0"/>
              <a:t>χρεόγραφα.</a:t>
            </a:r>
          </a:p>
          <a:p>
            <a:pPr algn="just">
              <a:buFont typeface="Wingdings" panose="05000000000000000000" pitchFamily="2" charset="2"/>
              <a:buChar char="q"/>
            </a:pPr>
            <a:r>
              <a:rPr lang="el-GR" sz="2400" b="1" dirty="0" smtClean="0"/>
              <a:t>Μητρική:</a:t>
            </a:r>
            <a:r>
              <a:rPr lang="el-GR" sz="2400" dirty="0" smtClean="0"/>
              <a:t> Επιχείρηση </a:t>
            </a:r>
            <a:r>
              <a:rPr lang="el-GR" sz="2400" dirty="0"/>
              <a:t>που έχει πλειοψηφική συμμετοχή σε μια ή περισσότερες θυγατρικές επιχειρήσεις και ασκεί έλεγχο σε αυτές.</a:t>
            </a:r>
          </a:p>
          <a:p>
            <a:pPr algn="just">
              <a:buFont typeface="Wingdings" panose="05000000000000000000" pitchFamily="2" charset="2"/>
              <a:buChar char="ü"/>
            </a:pPr>
            <a:r>
              <a:rPr lang="el-GR" sz="2400" b="1" dirty="0" smtClean="0"/>
              <a:t>Θυγατρική: </a:t>
            </a:r>
            <a:r>
              <a:rPr lang="el-GR" sz="2400" dirty="0"/>
              <a:t>Ε</a:t>
            </a:r>
            <a:r>
              <a:rPr lang="el-GR" sz="2400" dirty="0" smtClean="0"/>
              <a:t>πιχείρηση </a:t>
            </a:r>
            <a:r>
              <a:rPr lang="el-GR" sz="2400" dirty="0"/>
              <a:t>που ελέγχεται από μια ή περισσότερες μητρικές.</a:t>
            </a:r>
          </a:p>
          <a:p>
            <a:pPr algn="just">
              <a:buFont typeface="Wingdings" panose="05000000000000000000" pitchFamily="2" charset="2"/>
              <a:buChar char="ü"/>
            </a:pPr>
            <a:r>
              <a:rPr lang="el-GR" sz="2400" b="1" dirty="0" smtClean="0"/>
              <a:t>Συγγενής:</a:t>
            </a:r>
            <a:r>
              <a:rPr lang="el-GR" sz="2400" dirty="0" smtClean="0"/>
              <a:t> </a:t>
            </a:r>
            <a:r>
              <a:rPr lang="el-GR" sz="2400" dirty="0"/>
              <a:t>Ε</a:t>
            </a:r>
            <a:r>
              <a:rPr lang="el-GR" sz="2400" dirty="0" smtClean="0"/>
              <a:t>πιχείρηση </a:t>
            </a:r>
            <a:r>
              <a:rPr lang="el-GR" sz="2400" dirty="0"/>
              <a:t>στης οποίας το κεφάλαιο συμμετέχει με ποσοστό τουλάχιστον 10% μια άλλη επιχείρηση, η οποία ασκεί ουσιώδη επιρροή στη διαχείριση και την οικονομική πολιτική της πρώτης.</a:t>
            </a:r>
          </a:p>
          <a:p>
            <a:pPr algn="just">
              <a:buFont typeface="Wingdings" panose="05000000000000000000" pitchFamily="2" charset="2"/>
              <a:buChar char="ü"/>
            </a:pPr>
            <a:endParaRPr lang="el-GR" sz="2400" dirty="0"/>
          </a:p>
        </p:txBody>
      </p:sp>
    </p:spTree>
    <p:extLst>
      <p:ext uri="{BB962C8B-B14F-4D97-AF65-F5344CB8AC3E}">
        <p14:creationId xmlns:p14="http://schemas.microsoft.com/office/powerpoint/2010/main" xmlns="" val="310536696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179512" y="116632"/>
            <a:ext cx="8856984" cy="792088"/>
          </a:xfrm>
        </p:spPr>
        <p:txBody>
          <a:bodyPr>
            <a:noAutofit/>
          </a:bodyPr>
          <a:lstStyle/>
          <a:p>
            <a:r>
              <a:rPr lang="el-GR" sz="2800" dirty="0"/>
              <a:t>Βασικά ζητήματα </a:t>
            </a:r>
            <a:r>
              <a:rPr lang="el-GR" sz="2800" dirty="0" smtClean="0"/>
              <a:t>επιχειρηματικών  δράσεων</a:t>
            </a:r>
            <a:endParaRPr lang="el-GR" sz="2800" dirty="0"/>
          </a:p>
        </p:txBody>
      </p:sp>
      <p:sp>
        <p:nvSpPr>
          <p:cNvPr id="4" name="Θέση περιεχομένου 3"/>
          <p:cNvSpPr>
            <a:spLocks noGrp="1"/>
          </p:cNvSpPr>
          <p:nvPr>
            <p:ph sz="half" idx="1"/>
          </p:nvPr>
        </p:nvSpPr>
        <p:spPr>
          <a:xfrm>
            <a:off x="285720" y="714356"/>
            <a:ext cx="4574312" cy="5810988"/>
          </a:xfrm>
        </p:spPr>
        <p:txBody>
          <a:bodyPr>
            <a:noAutofit/>
          </a:bodyPr>
          <a:lstStyle/>
          <a:p>
            <a:pPr lvl="1">
              <a:buFont typeface="Wingdings" panose="05000000000000000000" pitchFamily="2" charset="2"/>
              <a:buChar char="§"/>
            </a:pPr>
            <a:endParaRPr lang="el-GR" dirty="0" smtClean="0"/>
          </a:p>
          <a:p>
            <a:pPr lvl="1">
              <a:buFont typeface="Wingdings" panose="05000000000000000000" pitchFamily="2" charset="2"/>
              <a:buChar char="§"/>
            </a:pPr>
            <a:r>
              <a:rPr lang="el-GR" dirty="0" smtClean="0"/>
              <a:t>Χαρακτηριστικά </a:t>
            </a:r>
            <a:r>
              <a:rPr lang="el-GR" dirty="0"/>
              <a:t>της </a:t>
            </a:r>
            <a:r>
              <a:rPr lang="el-GR" dirty="0" smtClean="0"/>
              <a:t>εταιρείας</a:t>
            </a:r>
          </a:p>
          <a:p>
            <a:pPr lvl="1">
              <a:buFont typeface="Wingdings" panose="05000000000000000000" pitchFamily="2" charset="2"/>
              <a:buChar char="§"/>
            </a:pPr>
            <a:r>
              <a:rPr lang="el-GR" dirty="0" smtClean="0"/>
              <a:t>Σύσταση </a:t>
            </a:r>
            <a:r>
              <a:rPr lang="el-GR" dirty="0"/>
              <a:t>Εταιρείας-συμφωνία εταίρων-καταστατικό</a:t>
            </a:r>
          </a:p>
          <a:p>
            <a:pPr lvl="1">
              <a:buFont typeface="Wingdings" panose="05000000000000000000" pitchFamily="2" charset="2"/>
              <a:buChar char="§"/>
            </a:pPr>
            <a:r>
              <a:rPr lang="el-GR" dirty="0"/>
              <a:t>Τύπος-Μορφή εταιρείας-Κατάταξη επιχειρήσεων/οντοτήτων</a:t>
            </a:r>
          </a:p>
          <a:p>
            <a:pPr lvl="1">
              <a:buFont typeface="Wingdings" panose="05000000000000000000" pitchFamily="2" charset="2"/>
              <a:buChar char="§"/>
            </a:pPr>
            <a:r>
              <a:rPr lang="el-GR" dirty="0"/>
              <a:t>Κατανομή ποσοστών συμμετοχής στην επιχειρηματική </a:t>
            </a:r>
            <a:r>
              <a:rPr lang="el-GR" dirty="0" smtClean="0"/>
              <a:t>δράση</a:t>
            </a:r>
          </a:p>
          <a:p>
            <a:pPr lvl="1">
              <a:buFont typeface="Wingdings" panose="05000000000000000000" pitchFamily="2" charset="2"/>
              <a:buChar char="§"/>
            </a:pPr>
            <a:r>
              <a:rPr lang="el-GR" dirty="0"/>
              <a:t>Μορφές εισφοράς κεφαλαίων</a:t>
            </a:r>
          </a:p>
          <a:p>
            <a:pPr lvl="1">
              <a:buFont typeface="Wingdings" panose="05000000000000000000" pitchFamily="2" charset="2"/>
              <a:buChar char="§"/>
            </a:pPr>
            <a:endParaRPr lang="el-GR" dirty="0"/>
          </a:p>
        </p:txBody>
      </p:sp>
      <p:sp>
        <p:nvSpPr>
          <p:cNvPr id="5" name="Θέση περιεχομένου 4"/>
          <p:cNvSpPr>
            <a:spLocks noGrp="1"/>
          </p:cNvSpPr>
          <p:nvPr>
            <p:ph sz="half" idx="2"/>
          </p:nvPr>
        </p:nvSpPr>
        <p:spPr>
          <a:xfrm>
            <a:off x="4860032" y="285728"/>
            <a:ext cx="4283968" cy="6239616"/>
          </a:xfrm>
        </p:spPr>
        <p:txBody>
          <a:bodyPr>
            <a:noAutofit/>
          </a:bodyPr>
          <a:lstStyle/>
          <a:p>
            <a:endParaRPr lang="el-GR" sz="2400" dirty="0" smtClean="0"/>
          </a:p>
          <a:p>
            <a:r>
              <a:rPr lang="el-GR" sz="2400" dirty="0" smtClean="0"/>
              <a:t>Φόρος </a:t>
            </a:r>
            <a:r>
              <a:rPr lang="el-GR" sz="2400" dirty="0"/>
              <a:t>εισοδήματος, συντελεστές, λογιστικές διαφορές</a:t>
            </a:r>
          </a:p>
          <a:p>
            <a:r>
              <a:rPr lang="el-GR" sz="2400" dirty="0"/>
              <a:t>Ασφαλιστικές υποχρεώσεις εταίρων και εργαζομένων</a:t>
            </a:r>
          </a:p>
          <a:p>
            <a:r>
              <a:rPr lang="el-GR" sz="2400" dirty="0"/>
              <a:t>Τρόποι είσπραξης/διανομής του επιχειρηματικού αποτελέσματος </a:t>
            </a:r>
          </a:p>
          <a:p>
            <a:r>
              <a:rPr lang="el-GR" sz="2400" dirty="0"/>
              <a:t>Κόστος λειτουργίας επιχείρησης ,κόστος συμβούλου , φοροτεχνικού, λογιστή, ορκωτού ελεγκτή </a:t>
            </a:r>
          </a:p>
        </p:txBody>
      </p:sp>
    </p:spTree>
    <p:extLst>
      <p:ext uri="{BB962C8B-B14F-4D97-AF65-F5344CB8AC3E}">
        <p14:creationId xmlns:p14="http://schemas.microsoft.com/office/powerpoint/2010/main" xmlns="" val="29908340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0"/>
            <a:ext cx="8229600" cy="332656"/>
          </a:xfrm>
        </p:spPr>
        <p:txBody>
          <a:bodyPr>
            <a:normAutofit fontScale="90000"/>
          </a:bodyPr>
          <a:lstStyle/>
          <a:p>
            <a:r>
              <a:rPr lang="el-GR" sz="2600" dirty="0" smtClean="0"/>
              <a:t>Μέθοδοι αποτίμησης Συμμετοχών </a:t>
            </a:r>
            <a:endParaRPr lang="el-GR" sz="2600" dirty="0"/>
          </a:p>
        </p:txBody>
      </p:sp>
      <p:sp>
        <p:nvSpPr>
          <p:cNvPr id="3" name="Θέση περιεχομένου 2"/>
          <p:cNvSpPr>
            <a:spLocks noGrp="1"/>
          </p:cNvSpPr>
          <p:nvPr>
            <p:ph idx="1"/>
          </p:nvPr>
        </p:nvSpPr>
        <p:spPr>
          <a:xfrm>
            <a:off x="251520" y="332656"/>
            <a:ext cx="8568952" cy="6525344"/>
          </a:xfrm>
        </p:spPr>
        <p:txBody>
          <a:bodyPr>
            <a:noAutofit/>
          </a:bodyPr>
          <a:lstStyle/>
          <a:p>
            <a:pPr algn="just">
              <a:buFont typeface="Wingdings" panose="05000000000000000000" pitchFamily="2" charset="2"/>
              <a:buChar char="q"/>
            </a:pPr>
            <a:r>
              <a:rPr lang="el-GR" sz="2300" b="1" dirty="0"/>
              <a:t>Μέθοδος του Κόστους Κτήσης (</a:t>
            </a:r>
            <a:r>
              <a:rPr lang="el-GR" sz="2300" b="1" dirty="0" err="1"/>
              <a:t>Cost</a:t>
            </a:r>
            <a:r>
              <a:rPr lang="el-GR" sz="2300" b="1" dirty="0"/>
              <a:t> </a:t>
            </a:r>
            <a:r>
              <a:rPr lang="el-GR" sz="2300" b="1" dirty="0" err="1"/>
              <a:t>Method</a:t>
            </a:r>
            <a:r>
              <a:rPr lang="el-GR" sz="2300" b="1" dirty="0"/>
              <a:t>)</a:t>
            </a:r>
          </a:p>
          <a:p>
            <a:pPr algn="just">
              <a:buFont typeface="Wingdings" panose="05000000000000000000" pitchFamily="2" charset="2"/>
              <a:buChar char="ü"/>
            </a:pPr>
            <a:r>
              <a:rPr lang="el-GR" sz="2300" dirty="0" smtClean="0"/>
              <a:t>Η επιχείρηση </a:t>
            </a:r>
            <a:r>
              <a:rPr lang="el-GR" sz="2300" dirty="0"/>
              <a:t>που κατέχει μετοχές ή μερίδια συμμετοχής στο κεφάλαιο μιας εταιρίας, εμφανίζει την αξία τους στα βιβλία της στο κόστος που τα </a:t>
            </a:r>
            <a:r>
              <a:rPr lang="el-GR" sz="2300" dirty="0" smtClean="0"/>
              <a:t>απέκτησε. </a:t>
            </a:r>
          </a:p>
          <a:p>
            <a:pPr algn="just">
              <a:buFont typeface="Wingdings" panose="05000000000000000000" pitchFamily="2" charset="2"/>
              <a:buChar char="ü"/>
            </a:pPr>
            <a:r>
              <a:rPr lang="el-GR" sz="2300" dirty="0" smtClean="0"/>
              <a:t>Μειονεκτεί στη πληροφόρηση του πραγματικού ύψους της απόδοσης της επένδυσης και της λογιστικής της αξίας των συμμετοχών.</a:t>
            </a:r>
          </a:p>
          <a:p>
            <a:pPr algn="just">
              <a:buFont typeface="Wingdings" panose="05000000000000000000" pitchFamily="2" charset="2"/>
              <a:buChar char="q"/>
            </a:pPr>
            <a:r>
              <a:rPr lang="el-GR" sz="2300" b="1" dirty="0" smtClean="0"/>
              <a:t>Μέθοδος </a:t>
            </a:r>
            <a:r>
              <a:rPr lang="el-GR" sz="2300" b="1" dirty="0"/>
              <a:t>της Καθαρής θέσης (</a:t>
            </a:r>
            <a:r>
              <a:rPr lang="el-GR" sz="2300" b="1" dirty="0" err="1"/>
              <a:t>Equity</a:t>
            </a:r>
            <a:r>
              <a:rPr lang="el-GR" sz="2300" b="1" dirty="0"/>
              <a:t> </a:t>
            </a:r>
            <a:r>
              <a:rPr lang="el-GR" sz="2300" b="1" dirty="0" err="1"/>
              <a:t>Method</a:t>
            </a:r>
            <a:r>
              <a:rPr lang="el-GR" sz="2300" b="1" dirty="0"/>
              <a:t>)</a:t>
            </a:r>
          </a:p>
          <a:p>
            <a:pPr algn="just">
              <a:buFont typeface="Wingdings" panose="05000000000000000000" pitchFamily="2" charset="2"/>
              <a:buChar char="ü"/>
            </a:pPr>
            <a:r>
              <a:rPr lang="el-GR" sz="2300" dirty="0" smtClean="0"/>
              <a:t>Το </a:t>
            </a:r>
            <a:r>
              <a:rPr lang="el-GR" sz="2300" dirty="0"/>
              <a:t>χρόνο απόκτησης μιας συμμετοχής, αυτή καταχωρείται λογιστικά στο κόστος κτήσης και </a:t>
            </a:r>
            <a:r>
              <a:rPr lang="el-GR" sz="2300" dirty="0" smtClean="0"/>
              <a:t>στο </a:t>
            </a:r>
            <a:r>
              <a:rPr lang="el-GR" sz="2300" dirty="0"/>
              <a:t>τέλος κάθε χρήσης το κόστος αναπροσαρμόζεται σύμφωνα με τη μεταβολή της καθαρής θέσης και το ποσοστό συμμετοχής στην άλλη εταιρία. </a:t>
            </a:r>
            <a:endParaRPr lang="el-GR" sz="2300" dirty="0" smtClean="0"/>
          </a:p>
          <a:p>
            <a:pPr algn="just">
              <a:buFont typeface="Wingdings" panose="05000000000000000000" pitchFamily="2" charset="2"/>
              <a:buChar char="ü"/>
            </a:pPr>
            <a:r>
              <a:rPr lang="el-GR" sz="2300" dirty="0" smtClean="0"/>
              <a:t>Μειονεκτεί στο ότι η λογιστική καθαρή θέση της συμμετοχής δεν αποδίδει την πραγματική αξία της επιχείρησης, διαφέρει από την τρέχουσα χρηματιστηριακή αξία και κάθε φορά που ανεβαίνει οφείλει να αυξάνει την αξία της επηρεάζοντας θετικά τα αποτελέσματα της με μη σίγουρα έσοδα.</a:t>
            </a:r>
          </a:p>
          <a:p>
            <a:endParaRPr lang="el-GR" sz="2300" dirty="0"/>
          </a:p>
        </p:txBody>
      </p:sp>
    </p:spTree>
    <p:extLst>
      <p:ext uri="{BB962C8B-B14F-4D97-AF65-F5344CB8AC3E}">
        <p14:creationId xmlns:p14="http://schemas.microsoft.com/office/powerpoint/2010/main" xmlns="" val="16650147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16632"/>
            <a:ext cx="8579296" cy="720080"/>
          </a:xfrm>
        </p:spPr>
        <p:txBody>
          <a:bodyPr>
            <a:normAutofit/>
          </a:bodyPr>
          <a:lstStyle/>
          <a:p>
            <a:r>
              <a:rPr lang="el-GR" sz="2800" dirty="0"/>
              <a:t>Βασικά ζητήματα επιχειρηματικών  δράσεων</a:t>
            </a:r>
          </a:p>
        </p:txBody>
      </p:sp>
      <p:sp>
        <p:nvSpPr>
          <p:cNvPr id="4" name="Θέση περιεχομένου 3"/>
          <p:cNvSpPr>
            <a:spLocks noGrp="1"/>
          </p:cNvSpPr>
          <p:nvPr>
            <p:ph sz="half" idx="1"/>
          </p:nvPr>
        </p:nvSpPr>
        <p:spPr>
          <a:xfrm>
            <a:off x="457200" y="764704"/>
            <a:ext cx="4186808" cy="5760640"/>
          </a:xfrm>
        </p:spPr>
        <p:txBody>
          <a:bodyPr>
            <a:noAutofit/>
          </a:bodyPr>
          <a:lstStyle/>
          <a:p>
            <a:pPr>
              <a:buFont typeface="Wingdings" panose="05000000000000000000" pitchFamily="2" charset="2"/>
              <a:buChar char="§"/>
            </a:pPr>
            <a:endParaRPr lang="el-GR" sz="2400" dirty="0" smtClean="0"/>
          </a:p>
          <a:p>
            <a:pPr>
              <a:buFont typeface="Wingdings" panose="05000000000000000000" pitchFamily="2" charset="2"/>
              <a:buChar char="§"/>
            </a:pPr>
            <a:r>
              <a:rPr lang="el-GR" sz="2400" dirty="0" smtClean="0"/>
              <a:t>Λογιστική </a:t>
            </a:r>
            <a:r>
              <a:rPr lang="el-GR" sz="2400" dirty="0"/>
              <a:t>λειτουργία</a:t>
            </a:r>
          </a:p>
          <a:p>
            <a:pPr>
              <a:buFont typeface="Wingdings" panose="05000000000000000000" pitchFamily="2" charset="2"/>
              <a:buChar char="§"/>
            </a:pPr>
            <a:r>
              <a:rPr lang="el-GR" sz="2400" dirty="0"/>
              <a:t>Φορολογικό καθεστώς </a:t>
            </a:r>
          </a:p>
          <a:p>
            <a:pPr>
              <a:buFont typeface="Wingdings" panose="05000000000000000000" pitchFamily="2" charset="2"/>
              <a:buChar char="§"/>
            </a:pPr>
            <a:r>
              <a:rPr lang="el-GR" sz="2400" dirty="0"/>
              <a:t>Διαδικασία ίδρυσης </a:t>
            </a:r>
          </a:p>
          <a:p>
            <a:pPr>
              <a:buFont typeface="Wingdings" panose="05000000000000000000" pitchFamily="2" charset="2"/>
              <a:buChar char="§"/>
            </a:pPr>
            <a:r>
              <a:rPr lang="el-GR" sz="2400" dirty="0"/>
              <a:t>Κόστος σύστασης </a:t>
            </a:r>
          </a:p>
          <a:p>
            <a:pPr>
              <a:buFont typeface="Wingdings" panose="05000000000000000000" pitchFamily="2" charset="2"/>
              <a:buChar char="§"/>
            </a:pPr>
            <a:r>
              <a:rPr lang="el-GR" sz="2400" dirty="0"/>
              <a:t>Επιχειρηματική Λειτουργία</a:t>
            </a:r>
          </a:p>
          <a:p>
            <a:pPr>
              <a:buFont typeface="Wingdings" panose="05000000000000000000" pitchFamily="2" charset="2"/>
              <a:buChar char="§"/>
            </a:pPr>
            <a:r>
              <a:rPr lang="el-GR" sz="2400" dirty="0"/>
              <a:t>Λογιστικά Βιβλία (Εσόδων- Εξόδων, Διπλογραφία) </a:t>
            </a:r>
          </a:p>
          <a:p>
            <a:pPr>
              <a:buFont typeface="Wingdings" panose="05000000000000000000" pitchFamily="2" charset="2"/>
              <a:buChar char="§"/>
            </a:pPr>
            <a:r>
              <a:rPr lang="el-GR" sz="2400" dirty="0"/>
              <a:t>Φοροτεχνικές υποχρεώσεις ,ΦΠΑ,ΦΜΥ, παρακρατούμενοι </a:t>
            </a:r>
            <a:r>
              <a:rPr lang="el-GR" sz="2400" dirty="0" smtClean="0"/>
              <a:t>φόροι</a:t>
            </a:r>
            <a:endParaRPr lang="el-GR" sz="2400" dirty="0"/>
          </a:p>
        </p:txBody>
      </p:sp>
      <p:sp>
        <p:nvSpPr>
          <p:cNvPr id="5" name="Θέση περιεχομένου 4"/>
          <p:cNvSpPr>
            <a:spLocks noGrp="1"/>
          </p:cNvSpPr>
          <p:nvPr>
            <p:ph sz="half" idx="2"/>
          </p:nvPr>
        </p:nvSpPr>
        <p:spPr>
          <a:xfrm>
            <a:off x="4860032" y="764704"/>
            <a:ext cx="4104456" cy="5760640"/>
          </a:xfrm>
        </p:spPr>
        <p:txBody>
          <a:bodyPr>
            <a:noAutofit/>
          </a:bodyPr>
          <a:lstStyle/>
          <a:p>
            <a:pPr lvl="0"/>
            <a:endParaRPr lang="el-GR" sz="2400" dirty="0" smtClean="0"/>
          </a:p>
          <a:p>
            <a:pPr lvl="0"/>
            <a:r>
              <a:rPr lang="el-GR" sz="2400" dirty="0" smtClean="0"/>
              <a:t>Λύση </a:t>
            </a:r>
            <a:r>
              <a:rPr lang="el-GR" sz="2400" dirty="0"/>
              <a:t>και εκκαθάριση της επιχείρησης</a:t>
            </a:r>
          </a:p>
          <a:p>
            <a:pPr lvl="0"/>
            <a:r>
              <a:rPr lang="el-GR" sz="2400" dirty="0"/>
              <a:t>Διαδικασία εκκαθάρισης</a:t>
            </a:r>
          </a:p>
          <a:p>
            <a:pPr lvl="0"/>
            <a:r>
              <a:rPr lang="el-GR" sz="2400" dirty="0"/>
              <a:t>Κόστος εκκαθάρισης</a:t>
            </a:r>
          </a:p>
          <a:p>
            <a:pPr lvl="0"/>
            <a:r>
              <a:rPr lang="el-GR" sz="2400" dirty="0"/>
              <a:t>Έλεγχος από ορκωτούς λογιστές,</a:t>
            </a:r>
          </a:p>
          <a:p>
            <a:pPr lvl="0"/>
            <a:r>
              <a:rPr lang="el-GR" sz="2400" dirty="0"/>
              <a:t>Έκδοση φορολογικού πιστοποιητικού</a:t>
            </a:r>
          </a:p>
          <a:p>
            <a:r>
              <a:rPr lang="el-GR" sz="2400" dirty="0"/>
              <a:t>Συγχωνεύσεις-Μετατροπές </a:t>
            </a:r>
          </a:p>
        </p:txBody>
      </p:sp>
    </p:spTree>
    <p:extLst>
      <p:ext uri="{BB962C8B-B14F-4D97-AF65-F5344CB8AC3E}">
        <p14:creationId xmlns:p14="http://schemas.microsoft.com/office/powerpoint/2010/main" xmlns="" val="35161504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634082"/>
          </a:xfrm>
        </p:spPr>
        <p:txBody>
          <a:bodyPr>
            <a:normAutofit/>
          </a:bodyPr>
          <a:lstStyle/>
          <a:p>
            <a:r>
              <a:rPr lang="el-GR" sz="2800" dirty="0" smtClean="0"/>
              <a:t>Μορφές επιχειρηματικής δράσης</a:t>
            </a:r>
            <a:endParaRPr lang="el-GR" sz="2800" dirty="0"/>
          </a:p>
        </p:txBody>
      </p:sp>
      <p:sp>
        <p:nvSpPr>
          <p:cNvPr id="3" name="Θέση περιεχομένου 2"/>
          <p:cNvSpPr>
            <a:spLocks noGrp="1"/>
          </p:cNvSpPr>
          <p:nvPr>
            <p:ph idx="1"/>
          </p:nvPr>
        </p:nvSpPr>
        <p:spPr>
          <a:xfrm>
            <a:off x="457200" y="836712"/>
            <a:ext cx="8229600" cy="5616624"/>
          </a:xfrm>
        </p:spPr>
        <p:txBody>
          <a:bodyPr>
            <a:noAutofit/>
          </a:bodyPr>
          <a:lstStyle/>
          <a:p>
            <a:pPr marL="0" indent="0" algn="just">
              <a:buNone/>
            </a:pPr>
            <a:r>
              <a:rPr lang="el-GR" sz="2400" dirty="0" smtClean="0"/>
              <a:t>Οι επιχειρηματικές δράσεις ασκούνται είτε με τη μορφή ατομικής επιχείρησης (</a:t>
            </a:r>
            <a:r>
              <a:rPr lang="el-GR" sz="2400" dirty="0"/>
              <a:t>διέπεται από τις διατάξεις του Αστικού Κώδικα </a:t>
            </a:r>
            <a:r>
              <a:rPr lang="el-GR" sz="2400" dirty="0" smtClean="0"/>
              <a:t>) είτε ως εταιρεία (Νομικά Πρόσωπα)</a:t>
            </a:r>
          </a:p>
          <a:p>
            <a:pPr lvl="0"/>
            <a:r>
              <a:rPr lang="el-GR" sz="2400" dirty="0" smtClean="0"/>
              <a:t>Οι</a:t>
            </a:r>
            <a:r>
              <a:rPr lang="el-GR" sz="2400" b="1" dirty="0" smtClean="0"/>
              <a:t> Αστικές </a:t>
            </a:r>
            <a:r>
              <a:rPr lang="el-GR" sz="2400" dirty="0" smtClean="0"/>
              <a:t>δραστηριοποιούνται </a:t>
            </a:r>
            <a:r>
              <a:rPr lang="el-GR" sz="2400" dirty="0"/>
              <a:t>στη προώθηση κοινωνικών και πολιτιστικών σκοπών (σωματεία)</a:t>
            </a:r>
          </a:p>
          <a:p>
            <a:pPr lvl="0"/>
            <a:r>
              <a:rPr lang="el-GR" sz="2400" dirty="0" smtClean="0"/>
              <a:t>Οι </a:t>
            </a:r>
            <a:r>
              <a:rPr lang="el-GR" sz="2400" b="1" dirty="0" smtClean="0"/>
              <a:t>Εμπορικές </a:t>
            </a:r>
            <a:r>
              <a:rPr lang="el-GR" sz="2400" dirty="0" smtClean="0"/>
              <a:t>δραστηριοποιούνται </a:t>
            </a:r>
            <a:r>
              <a:rPr lang="el-GR" sz="2400" dirty="0"/>
              <a:t>προς επίτευξη εμπορικού </a:t>
            </a:r>
            <a:r>
              <a:rPr lang="el-GR" sz="2400" dirty="0" smtClean="0"/>
              <a:t>κέρδους ,</a:t>
            </a:r>
          </a:p>
          <a:p>
            <a:pPr lvl="0"/>
            <a:r>
              <a:rPr lang="el-GR" sz="2400" b="1" dirty="0" smtClean="0"/>
              <a:t>Προσωπικές </a:t>
            </a:r>
            <a:endParaRPr lang="el-GR" sz="2400" dirty="0"/>
          </a:p>
          <a:p>
            <a:pPr lvl="1"/>
            <a:r>
              <a:rPr lang="el-GR" sz="2400" dirty="0"/>
              <a:t>Ομόρρυθμος Εταιρεία (Ο.Ε.) ,</a:t>
            </a:r>
            <a:r>
              <a:rPr lang="el-GR" sz="2400" dirty="0" smtClean="0"/>
              <a:t>Ν. 4072/2012</a:t>
            </a:r>
            <a:r>
              <a:rPr lang="el-GR" sz="2400" dirty="0"/>
              <a:t>, Ν.4314/2014</a:t>
            </a:r>
          </a:p>
          <a:p>
            <a:pPr lvl="1"/>
            <a:r>
              <a:rPr lang="el-GR" sz="2400" dirty="0"/>
              <a:t>Ετερόρρυθμος Εταιρεία (Ε.Ε.) ,</a:t>
            </a:r>
            <a:r>
              <a:rPr lang="el-GR" sz="2400" dirty="0" smtClean="0"/>
              <a:t>Ν.4072/2012</a:t>
            </a:r>
            <a:r>
              <a:rPr lang="el-GR" sz="2400" dirty="0"/>
              <a:t>, Ν.4314/2014</a:t>
            </a:r>
          </a:p>
          <a:p>
            <a:pPr lvl="1"/>
            <a:r>
              <a:rPr lang="el-GR" sz="2400" dirty="0" smtClean="0"/>
              <a:t>Αφανής </a:t>
            </a:r>
            <a:r>
              <a:rPr lang="el-GR" sz="2400" dirty="0"/>
              <a:t>- Συμμετοχική Εταιρεία </a:t>
            </a:r>
          </a:p>
          <a:p>
            <a:r>
              <a:rPr lang="el-GR" sz="2400" i="1" dirty="0"/>
              <a:t>Στις προσωπικές εταιρείες υφίσταται αστική ευθύνη στα φυσικά πρόσωπα των εταίρων </a:t>
            </a:r>
            <a:endParaRPr lang="el-GR" sz="2400" dirty="0"/>
          </a:p>
        </p:txBody>
      </p:sp>
    </p:spTree>
    <p:extLst>
      <p:ext uri="{BB962C8B-B14F-4D97-AF65-F5344CB8AC3E}">
        <p14:creationId xmlns:p14="http://schemas.microsoft.com/office/powerpoint/2010/main" xmlns="" val="34485203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67544" y="0"/>
            <a:ext cx="8229600" cy="634082"/>
          </a:xfrm>
        </p:spPr>
        <p:txBody>
          <a:bodyPr>
            <a:normAutofit/>
          </a:bodyPr>
          <a:lstStyle/>
          <a:p>
            <a:r>
              <a:rPr lang="el-GR" sz="2800" dirty="0" smtClean="0"/>
              <a:t>Μορφές επιχειρηματικής δράσης</a:t>
            </a:r>
            <a:endParaRPr lang="el-GR" sz="2800" dirty="0"/>
          </a:p>
        </p:txBody>
      </p:sp>
      <p:sp>
        <p:nvSpPr>
          <p:cNvPr id="3" name="Θέση περιεχομένου 2"/>
          <p:cNvSpPr>
            <a:spLocks noGrp="1"/>
          </p:cNvSpPr>
          <p:nvPr>
            <p:ph idx="1"/>
          </p:nvPr>
        </p:nvSpPr>
        <p:spPr>
          <a:xfrm>
            <a:off x="179512" y="548680"/>
            <a:ext cx="8784976" cy="6120680"/>
          </a:xfrm>
        </p:spPr>
        <p:txBody>
          <a:bodyPr>
            <a:noAutofit/>
          </a:bodyPr>
          <a:lstStyle/>
          <a:p>
            <a:pPr lvl="0" algn="just">
              <a:buFont typeface="Wingdings" panose="05000000000000000000" pitchFamily="2" charset="2"/>
              <a:buChar char="q"/>
            </a:pPr>
            <a:r>
              <a:rPr lang="el-GR" sz="2400" b="1" dirty="0" smtClean="0"/>
              <a:t>Κεφαλαιουχικές </a:t>
            </a:r>
            <a:endParaRPr lang="el-GR" sz="2400" dirty="0"/>
          </a:p>
          <a:p>
            <a:pPr lvl="1" algn="just"/>
            <a:r>
              <a:rPr lang="el-GR" sz="2400" dirty="0" smtClean="0"/>
              <a:t>Ανώνυμος </a:t>
            </a:r>
            <a:r>
              <a:rPr lang="el-GR" sz="2400" dirty="0"/>
              <a:t>Εταιρεία (Α.Ε</a:t>
            </a:r>
            <a:r>
              <a:rPr lang="el-GR" sz="2400" dirty="0" smtClean="0"/>
              <a:t>.), Ν.2190/1920, Ν. 4308/2014, νέος Ν.4548/2018 </a:t>
            </a:r>
          </a:p>
          <a:p>
            <a:pPr lvl="1" algn="just"/>
            <a:r>
              <a:rPr lang="el-GR" sz="2400" dirty="0" smtClean="0"/>
              <a:t>Ιδιωτική </a:t>
            </a:r>
            <a:r>
              <a:rPr lang="el-GR" sz="2400" dirty="0"/>
              <a:t>Κεφαλαιουχική εταιρεία (Ι.Κ.Ε.) του </a:t>
            </a:r>
            <a:r>
              <a:rPr lang="el-GR" sz="2400" dirty="0" smtClean="0"/>
              <a:t>Ν.4072/2012,</a:t>
            </a:r>
            <a:r>
              <a:rPr lang="el-GR" sz="2400" dirty="0"/>
              <a:t> Ν.4314/2014</a:t>
            </a:r>
          </a:p>
          <a:p>
            <a:pPr marL="0" indent="0" algn="just">
              <a:buNone/>
            </a:pPr>
            <a:r>
              <a:rPr lang="el-GR" sz="2400" i="1" dirty="0"/>
              <a:t>Σ</a:t>
            </a:r>
            <a:r>
              <a:rPr lang="el-GR" sz="2400" i="1" dirty="0" smtClean="0"/>
              <a:t>τις </a:t>
            </a:r>
            <a:r>
              <a:rPr lang="el-GR" sz="2400" i="1" dirty="0"/>
              <a:t>κεφαλαιουχικές εταιρείες τα φυσικά πρόσωπα (εταίροι) ευθύνονται μέχρι το ποσό της εισφοράς τους στο </a:t>
            </a:r>
            <a:r>
              <a:rPr lang="el-GR" sz="2400" i="1" dirty="0" smtClean="0"/>
              <a:t>κεφάλαιο</a:t>
            </a:r>
          </a:p>
          <a:p>
            <a:pPr marL="0" indent="0" algn="just">
              <a:buNone/>
            </a:pPr>
            <a:endParaRPr lang="el-GR" sz="2400" dirty="0"/>
          </a:p>
          <a:p>
            <a:pPr lvl="0" algn="just">
              <a:buFont typeface="Wingdings" panose="05000000000000000000" pitchFamily="2" charset="2"/>
              <a:buChar char="q"/>
            </a:pPr>
            <a:r>
              <a:rPr lang="el-GR" sz="2400" b="1" dirty="0" smtClean="0"/>
              <a:t>Μικτές</a:t>
            </a:r>
            <a:endParaRPr lang="el-GR" sz="2400" dirty="0"/>
          </a:p>
          <a:p>
            <a:pPr lvl="1" algn="just"/>
            <a:r>
              <a:rPr lang="el-GR" sz="2400" dirty="0"/>
              <a:t>Εταιρεία Περιορισμένης Ευθύνης (Ε.Π.Ε.),Ν.3190/55, </a:t>
            </a:r>
            <a:r>
              <a:rPr lang="el-GR" sz="2400" dirty="0" smtClean="0"/>
              <a:t>Ν</a:t>
            </a:r>
            <a:r>
              <a:rPr lang="el-GR" sz="2400" dirty="0"/>
              <a:t>. 4308/2014</a:t>
            </a:r>
          </a:p>
          <a:p>
            <a:pPr marL="0" indent="0" algn="just">
              <a:buNone/>
            </a:pPr>
            <a:r>
              <a:rPr lang="el-GR" sz="2400" i="1" dirty="0" smtClean="0"/>
              <a:t>Στις </a:t>
            </a:r>
            <a:r>
              <a:rPr lang="el-GR" sz="2400" i="1" dirty="0"/>
              <a:t>μικτές εταιρείες τα φυσικά πρόσωπα (εταίροι) ευθύνονται μέχρι το ποσό της εισφοράς τους στο </a:t>
            </a:r>
            <a:r>
              <a:rPr lang="el-GR" sz="2400" i="1" dirty="0" smtClean="0"/>
              <a:t>κεφάλαιο</a:t>
            </a:r>
          </a:p>
          <a:p>
            <a:pPr marL="0" indent="0" algn="just">
              <a:buFont typeface="Wingdings" pitchFamily="2" charset="2"/>
              <a:buChar char="q"/>
            </a:pPr>
            <a:r>
              <a:rPr lang="el-GR" sz="2400" b="1" dirty="0" smtClean="0"/>
              <a:t> NOMOΣ ΥΠ’ ΑΡΙΘ. 4308 </a:t>
            </a:r>
            <a:r>
              <a:rPr lang="el-GR" sz="2400" dirty="0" smtClean="0"/>
              <a:t>Ελληνικά Λογιστικά Πρότυπα, συναφείς ρυθμίσεις και άλλες διατάξεις</a:t>
            </a:r>
          </a:p>
          <a:p>
            <a:pPr marL="0" indent="0" algn="just">
              <a:buNone/>
            </a:pPr>
            <a:endParaRPr lang="el-GR" sz="2400" dirty="0"/>
          </a:p>
          <a:p>
            <a:endParaRPr lang="el-GR" sz="2400" dirty="0"/>
          </a:p>
        </p:txBody>
      </p:sp>
    </p:spTree>
    <p:extLst>
      <p:ext uri="{BB962C8B-B14F-4D97-AF65-F5344CB8AC3E}">
        <p14:creationId xmlns:p14="http://schemas.microsoft.com/office/powerpoint/2010/main" xmlns="" val="22664118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Θέση περιεχομένου 3"/>
          <p:cNvGraphicFramePr>
            <a:graphicFrameLocks noGrp="1"/>
          </p:cNvGraphicFramePr>
          <p:nvPr>
            <p:ph idx="1"/>
            <p:extLst>
              <p:ext uri="{D42A27DB-BD31-4B8C-83A1-F6EECF244321}">
                <p14:modId xmlns:p14="http://schemas.microsoft.com/office/powerpoint/2010/main" xmlns="" val="1794465522"/>
              </p:ext>
            </p:extLst>
          </p:nvPr>
        </p:nvGraphicFramePr>
        <p:xfrm>
          <a:off x="-1" y="-5"/>
          <a:ext cx="9144002" cy="6858004"/>
        </p:xfrm>
        <a:graphic>
          <a:graphicData uri="http://schemas.openxmlformats.org/drawingml/2006/table">
            <a:tbl>
              <a:tblPr/>
              <a:tblGrid>
                <a:gridCol w="2863662"/>
                <a:gridCol w="793166"/>
                <a:gridCol w="195093"/>
                <a:gridCol w="936104"/>
                <a:gridCol w="864096"/>
                <a:gridCol w="1008112"/>
                <a:gridCol w="1152128"/>
                <a:gridCol w="1331641"/>
              </a:tblGrid>
              <a:tr h="1131797">
                <a:tc>
                  <a:txBody>
                    <a:bodyPr/>
                    <a:lstStyle/>
                    <a:p>
                      <a:pPr marL="0" marR="0" indent="0" algn="ctr" defTabSz="914400" rtl="0" eaLnBrk="1" fontAlgn="auto" latinLnBrk="0" hangingPunct="1">
                        <a:lnSpc>
                          <a:spcPct val="115000"/>
                        </a:lnSpc>
                        <a:spcBef>
                          <a:spcPts val="0"/>
                        </a:spcBef>
                        <a:spcAft>
                          <a:spcPts val="0"/>
                        </a:spcAft>
                        <a:buClrTx/>
                        <a:buSzTx/>
                        <a:buFontTx/>
                        <a:buNone/>
                        <a:tabLst/>
                        <a:defRPr/>
                      </a:pPr>
                      <a:r>
                        <a:rPr lang="el-GR" sz="1200" u="sng" kern="1200" dirty="0" smtClean="0">
                          <a:solidFill>
                            <a:schemeClr val="tx1"/>
                          </a:solidFill>
                          <a:effectLst/>
                          <a:latin typeface="+mn-lt"/>
                          <a:ea typeface="+mn-ea"/>
                          <a:cs typeface="+mn-cs"/>
                        </a:rPr>
                        <a:t>ΠΙΝΑΚΑΣ ΚΑΤΑΤΑΞΗΣ ΕΠΙΧΕΙΡΗΣΕΩΝ-ΟΝΤΟΤΗΤΩΝ</a:t>
                      </a:r>
                      <a:br>
                        <a:rPr lang="el-GR" sz="1200" u="sng" kern="1200" dirty="0" smtClean="0">
                          <a:solidFill>
                            <a:schemeClr val="tx1"/>
                          </a:solidFill>
                          <a:effectLst/>
                          <a:latin typeface="+mn-lt"/>
                          <a:ea typeface="+mn-ea"/>
                          <a:cs typeface="+mn-cs"/>
                        </a:rPr>
                      </a:br>
                      <a:endParaRPr lang="el-GR" sz="1200" u="sng" kern="1200" dirty="0" smtClean="0">
                        <a:solidFill>
                          <a:schemeClr val="tx1"/>
                        </a:solidFill>
                        <a:effectLst/>
                        <a:latin typeface="+mn-lt"/>
                        <a:ea typeface="+mn-ea"/>
                        <a:cs typeface="+mn-cs"/>
                      </a:endParaRPr>
                    </a:p>
                  </a:txBody>
                  <a:tcPr marL="31223" marR="31223" marT="7938" marB="0">
                    <a:lnL>
                      <a:noFill/>
                    </a:lnL>
                    <a:lnR>
                      <a:noFill/>
                    </a:lnR>
                    <a:lnT>
                      <a:noFill/>
                    </a:lnT>
                    <a:lnB w="12700" cap="flat" cmpd="sng" algn="ctr">
                      <a:solidFill>
                        <a:srgbClr val="FFFFFF"/>
                      </a:solidFill>
                      <a:prstDash val="solid"/>
                      <a:round/>
                      <a:headEnd type="none" w="med" len="med"/>
                      <a:tailEnd type="none" w="med" len="med"/>
                    </a:lnB>
                    <a:solidFill>
                      <a:srgbClr val="FFE599"/>
                    </a:solidFill>
                  </a:tcPr>
                </a:tc>
                <a:tc gridSpan="2">
                  <a:txBody>
                    <a:bodyPr/>
                    <a:lstStyle/>
                    <a:p>
                      <a:pPr algn="ctr">
                        <a:lnSpc>
                          <a:spcPct val="106000"/>
                        </a:lnSpc>
                        <a:spcAft>
                          <a:spcPts val="0"/>
                        </a:spcAft>
                      </a:pPr>
                      <a:r>
                        <a:rPr lang="el-GR" sz="1200" b="1" kern="1200" dirty="0" smtClean="0">
                          <a:solidFill>
                            <a:srgbClr val="000000"/>
                          </a:solidFill>
                          <a:effectLst/>
                          <a:latin typeface="Calibri"/>
                          <a:ea typeface="Calibri"/>
                        </a:rPr>
                        <a:t>Πολύ μικρές οντότητες</a:t>
                      </a:r>
                      <a:endParaRPr lang="el-GR" sz="1200" dirty="0">
                        <a:effectLst/>
                        <a:latin typeface="Times New Roman"/>
                        <a:ea typeface="Times New Roman"/>
                      </a:endParaRPr>
                    </a:p>
                  </a:txBody>
                  <a:tcPr marL="31223" marR="31223" marT="7938" marB="0">
                    <a:lnL>
                      <a:noFill/>
                    </a:lnL>
                    <a:lnR>
                      <a:noFill/>
                    </a:lnR>
                    <a:lnT>
                      <a:noFill/>
                    </a:lnT>
                    <a:lnB w="12700" cap="flat" cmpd="sng" algn="ctr">
                      <a:solidFill>
                        <a:srgbClr val="FFFFFF"/>
                      </a:solidFill>
                      <a:prstDash val="solid"/>
                      <a:round/>
                      <a:headEnd type="none" w="med" len="med"/>
                      <a:tailEnd type="none" w="med" len="med"/>
                    </a:lnB>
                    <a:solidFill>
                      <a:srgbClr val="FFE599"/>
                    </a:solidFill>
                  </a:tcPr>
                </a:tc>
                <a:tc hMerge="1">
                  <a:txBody>
                    <a:bodyPr/>
                    <a:lstStyle/>
                    <a:p>
                      <a:pPr algn="ctr">
                        <a:lnSpc>
                          <a:spcPct val="106000"/>
                        </a:lnSpc>
                        <a:spcAft>
                          <a:spcPts val="0"/>
                        </a:spcAft>
                      </a:pPr>
                      <a:endParaRPr lang="el-GR" sz="1200" dirty="0">
                        <a:effectLst/>
                        <a:latin typeface="Times New Roman"/>
                        <a:ea typeface="Times New Roman"/>
                      </a:endParaRPr>
                    </a:p>
                  </a:txBody>
                  <a:tcPr marL="31223" marR="31223" marT="7938" marB="0">
                    <a:lnL>
                      <a:noFill/>
                    </a:lnL>
                    <a:lnR>
                      <a:noFill/>
                    </a:lnR>
                    <a:lnT>
                      <a:noFill/>
                    </a:lnT>
                    <a:lnB w="12700" cap="flat" cmpd="sng" algn="ctr">
                      <a:solidFill>
                        <a:srgbClr val="FFFFFF"/>
                      </a:solidFill>
                      <a:prstDash val="solid"/>
                      <a:round/>
                      <a:headEnd type="none" w="med" len="med"/>
                      <a:tailEnd type="none" w="med" len="med"/>
                    </a:lnB>
                    <a:solidFill>
                      <a:srgbClr val="FFE599"/>
                    </a:solidFill>
                  </a:tcPr>
                </a:tc>
                <a:tc>
                  <a:txBody>
                    <a:bodyPr/>
                    <a:lstStyle/>
                    <a:p>
                      <a:pPr algn="ctr">
                        <a:lnSpc>
                          <a:spcPct val="106000"/>
                        </a:lnSpc>
                        <a:spcAft>
                          <a:spcPts val="0"/>
                        </a:spcAft>
                      </a:pPr>
                      <a:r>
                        <a:rPr lang="el-GR" sz="1200" b="1" kern="1200" dirty="0">
                          <a:solidFill>
                            <a:srgbClr val="000000"/>
                          </a:solidFill>
                          <a:effectLst/>
                          <a:latin typeface="Calibri"/>
                          <a:ea typeface="Calibri"/>
                        </a:rPr>
                        <a:t>Πολύ μικρές οντότητες (Ο.Ε.-Ε.Ε. - ΑΤΟΜ.ΕΠΙΧ.</a:t>
                      </a:r>
                      <a:endParaRPr lang="el-GR" sz="1200" dirty="0">
                        <a:effectLst/>
                        <a:latin typeface="Times New Roman"/>
                        <a:ea typeface="Times New Roman"/>
                      </a:endParaRPr>
                    </a:p>
                  </a:txBody>
                  <a:tcPr marL="31223" marR="31223" marT="7938" marB="0">
                    <a:lnL>
                      <a:noFill/>
                    </a:lnL>
                    <a:lnR>
                      <a:noFill/>
                    </a:lnR>
                    <a:lnT>
                      <a:noFill/>
                    </a:lnT>
                    <a:lnB w="12700" cap="flat" cmpd="sng" algn="ctr">
                      <a:solidFill>
                        <a:srgbClr val="FFFFFF"/>
                      </a:solidFill>
                      <a:prstDash val="solid"/>
                      <a:round/>
                      <a:headEnd type="none" w="med" len="med"/>
                      <a:tailEnd type="none" w="med" len="med"/>
                    </a:lnB>
                    <a:solidFill>
                      <a:srgbClr val="FFE599"/>
                    </a:solidFill>
                  </a:tcPr>
                </a:tc>
                <a:tc>
                  <a:txBody>
                    <a:bodyPr/>
                    <a:lstStyle/>
                    <a:p>
                      <a:pPr algn="ctr">
                        <a:lnSpc>
                          <a:spcPct val="106000"/>
                        </a:lnSpc>
                        <a:spcAft>
                          <a:spcPts val="0"/>
                        </a:spcAft>
                      </a:pPr>
                      <a:r>
                        <a:rPr lang="el-GR" sz="1200" b="1" kern="1200" dirty="0">
                          <a:solidFill>
                            <a:srgbClr val="000000"/>
                          </a:solidFill>
                          <a:effectLst/>
                          <a:latin typeface="Calibri"/>
                          <a:ea typeface="Calibri"/>
                        </a:rPr>
                        <a:t>Μικρές οντότητες</a:t>
                      </a:r>
                      <a:endParaRPr lang="el-GR" sz="1200" dirty="0">
                        <a:effectLst/>
                        <a:latin typeface="Times New Roman"/>
                        <a:ea typeface="Times New Roman"/>
                      </a:endParaRPr>
                    </a:p>
                  </a:txBody>
                  <a:tcPr marL="31223" marR="31223" marT="7938" marB="0">
                    <a:lnL>
                      <a:noFill/>
                    </a:lnL>
                    <a:lnR>
                      <a:noFill/>
                    </a:lnR>
                    <a:lnT>
                      <a:noFill/>
                    </a:lnT>
                    <a:lnB w="12700" cap="flat" cmpd="sng" algn="ctr">
                      <a:solidFill>
                        <a:srgbClr val="FFFFFF"/>
                      </a:solidFill>
                      <a:prstDash val="solid"/>
                      <a:round/>
                      <a:headEnd type="none" w="med" len="med"/>
                      <a:tailEnd type="none" w="med" len="med"/>
                    </a:lnB>
                    <a:solidFill>
                      <a:srgbClr val="FFE599"/>
                    </a:solidFill>
                  </a:tcPr>
                </a:tc>
                <a:tc>
                  <a:txBody>
                    <a:bodyPr/>
                    <a:lstStyle/>
                    <a:p>
                      <a:pPr algn="ctr">
                        <a:lnSpc>
                          <a:spcPct val="106000"/>
                        </a:lnSpc>
                        <a:spcAft>
                          <a:spcPts val="0"/>
                        </a:spcAft>
                      </a:pPr>
                      <a:r>
                        <a:rPr lang="el-GR" sz="1200" b="1" kern="1200" dirty="0">
                          <a:solidFill>
                            <a:srgbClr val="000000"/>
                          </a:solidFill>
                          <a:effectLst/>
                          <a:latin typeface="Calibri"/>
                          <a:ea typeface="Calibri"/>
                        </a:rPr>
                        <a:t>Μεσαίες οντότητες</a:t>
                      </a:r>
                      <a:endParaRPr lang="el-GR" sz="1200" dirty="0">
                        <a:effectLst/>
                        <a:latin typeface="Times New Roman"/>
                        <a:ea typeface="Times New Roman"/>
                      </a:endParaRPr>
                    </a:p>
                  </a:txBody>
                  <a:tcPr marL="31223" marR="31223" marT="7938" marB="0">
                    <a:lnL>
                      <a:noFill/>
                    </a:lnL>
                    <a:lnR>
                      <a:noFill/>
                    </a:lnR>
                    <a:lnT>
                      <a:noFill/>
                    </a:lnT>
                    <a:lnB w="12700" cap="flat" cmpd="sng" algn="ctr">
                      <a:solidFill>
                        <a:srgbClr val="FFFFFF"/>
                      </a:solidFill>
                      <a:prstDash val="solid"/>
                      <a:round/>
                      <a:headEnd type="none" w="med" len="med"/>
                      <a:tailEnd type="none" w="med" len="med"/>
                    </a:lnB>
                    <a:solidFill>
                      <a:srgbClr val="FFE599"/>
                    </a:solidFill>
                  </a:tcPr>
                </a:tc>
                <a:tc>
                  <a:txBody>
                    <a:bodyPr/>
                    <a:lstStyle/>
                    <a:p>
                      <a:pPr algn="ctr">
                        <a:lnSpc>
                          <a:spcPct val="106000"/>
                        </a:lnSpc>
                        <a:spcAft>
                          <a:spcPts val="0"/>
                        </a:spcAft>
                      </a:pPr>
                      <a:r>
                        <a:rPr lang="el-GR" sz="1200" b="1" kern="1200" dirty="0">
                          <a:solidFill>
                            <a:srgbClr val="000000"/>
                          </a:solidFill>
                          <a:effectLst/>
                          <a:latin typeface="Calibri"/>
                          <a:ea typeface="Calibri"/>
                        </a:rPr>
                        <a:t>Μεγάλες οντότητες</a:t>
                      </a:r>
                      <a:endParaRPr lang="el-GR" sz="1200" dirty="0">
                        <a:effectLst/>
                        <a:latin typeface="Times New Roman"/>
                        <a:ea typeface="Times New Roman"/>
                      </a:endParaRPr>
                    </a:p>
                  </a:txBody>
                  <a:tcPr marL="31223" marR="31223" marT="7938" marB="0">
                    <a:lnL>
                      <a:noFill/>
                    </a:lnL>
                    <a:lnR>
                      <a:noFill/>
                    </a:lnR>
                    <a:lnT>
                      <a:noFill/>
                    </a:lnT>
                    <a:lnB w="12700" cap="flat" cmpd="sng" algn="ctr">
                      <a:solidFill>
                        <a:srgbClr val="FFFFFF"/>
                      </a:solidFill>
                      <a:prstDash val="solid"/>
                      <a:round/>
                      <a:headEnd type="none" w="med" len="med"/>
                      <a:tailEnd type="none" w="med" len="med"/>
                    </a:lnB>
                    <a:solidFill>
                      <a:srgbClr val="FFE599"/>
                    </a:solidFill>
                  </a:tcPr>
                </a:tc>
                <a:tc>
                  <a:txBody>
                    <a:bodyPr/>
                    <a:lstStyle/>
                    <a:p>
                      <a:pPr algn="ctr">
                        <a:lnSpc>
                          <a:spcPct val="106000"/>
                        </a:lnSpc>
                        <a:spcAft>
                          <a:spcPts val="0"/>
                        </a:spcAft>
                      </a:pPr>
                      <a:r>
                        <a:rPr lang="el-GR" sz="1200" b="1" kern="1200" dirty="0">
                          <a:solidFill>
                            <a:srgbClr val="000000"/>
                          </a:solidFill>
                          <a:effectLst/>
                          <a:latin typeface="Calibri"/>
                          <a:ea typeface="Calibri"/>
                        </a:rPr>
                        <a:t>ΟΣΕΚΑ ΑΕΕΜΚ</a:t>
                      </a:r>
                      <a:endParaRPr lang="el-GR" sz="1200" dirty="0">
                        <a:effectLst/>
                        <a:latin typeface="Times New Roman"/>
                        <a:ea typeface="Times New Roman"/>
                      </a:endParaRPr>
                    </a:p>
                  </a:txBody>
                  <a:tcPr marL="31223" marR="31223" marT="7938" marB="0">
                    <a:lnL>
                      <a:noFill/>
                    </a:lnL>
                    <a:lnR>
                      <a:noFill/>
                    </a:lnR>
                    <a:lnT>
                      <a:noFill/>
                    </a:lnT>
                    <a:lnB w="12700" cap="flat" cmpd="sng" algn="ctr">
                      <a:solidFill>
                        <a:srgbClr val="FFFFFF"/>
                      </a:solidFill>
                      <a:prstDash val="solid"/>
                      <a:round/>
                      <a:headEnd type="none" w="med" len="med"/>
                      <a:tailEnd type="none" w="med" len="med"/>
                    </a:lnB>
                    <a:solidFill>
                      <a:srgbClr val="FFE599"/>
                    </a:solidFill>
                  </a:tcPr>
                </a:tc>
              </a:tr>
              <a:tr h="297214">
                <a:tc gridSpan="3">
                  <a:txBody>
                    <a:bodyPr/>
                    <a:lstStyle/>
                    <a:p>
                      <a:pPr algn="ctr">
                        <a:lnSpc>
                          <a:spcPct val="115000"/>
                        </a:lnSpc>
                        <a:spcAft>
                          <a:spcPts val="0"/>
                        </a:spcAft>
                      </a:pPr>
                      <a:r>
                        <a:rPr lang="el-GR" sz="1200" b="1" i="1" u="sng" kern="1200" dirty="0">
                          <a:solidFill>
                            <a:srgbClr val="FFFFFF"/>
                          </a:solidFill>
                          <a:effectLst/>
                          <a:latin typeface="Calibri"/>
                          <a:ea typeface="Calibri"/>
                        </a:rPr>
                        <a:t>ΚΡΙΤΗΡΙΑ ΚΑΤΑΤΑΞΗΣ</a:t>
                      </a:r>
                      <a:endParaRPr lang="el-GR" sz="1200" dirty="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8F00"/>
                    </a:solidFill>
                  </a:tcPr>
                </a:tc>
                <a:tc hMerge="1">
                  <a:txBody>
                    <a:bodyPr/>
                    <a:lstStyle/>
                    <a:p>
                      <a:endParaRPr lang="el-GR"/>
                    </a:p>
                  </a:txBody>
                  <a:tcPr/>
                </a:tc>
                <a:tc hMerge="1">
                  <a:txBody>
                    <a:bodyPr/>
                    <a:lstStyle/>
                    <a:p>
                      <a:pPr algn="ctr">
                        <a:lnSpc>
                          <a:spcPct val="115000"/>
                        </a:lnSpc>
                      </a:pPr>
                      <a:endParaRPr lang="el-GR" sz="1200">
                        <a:effectLst/>
                        <a:latin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F80"/>
                    </a:solidFill>
                  </a:tcPr>
                </a:tc>
                <a:tc>
                  <a:txBody>
                    <a:bodyPr/>
                    <a:lstStyle/>
                    <a:p>
                      <a:endParaRPr lang="el-G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F80"/>
                    </a:solidFill>
                  </a:tcPr>
                </a:tc>
                <a:tc>
                  <a:txBody>
                    <a:bodyPr/>
                    <a:lstStyle/>
                    <a:p>
                      <a:pPr algn="ctr">
                        <a:lnSpc>
                          <a:spcPct val="115000"/>
                        </a:lnSpc>
                      </a:pPr>
                      <a:endParaRPr lang="el-GR" sz="1200">
                        <a:effectLst/>
                        <a:latin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F80"/>
                    </a:solidFill>
                  </a:tcPr>
                </a:tc>
                <a:tc>
                  <a:txBody>
                    <a:bodyPr/>
                    <a:lstStyle/>
                    <a:p>
                      <a:pPr algn="ctr">
                        <a:lnSpc>
                          <a:spcPct val="115000"/>
                        </a:lnSpc>
                      </a:pPr>
                      <a:endParaRPr lang="el-GR" sz="1200">
                        <a:effectLst/>
                        <a:latin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F80"/>
                    </a:solidFill>
                  </a:tcPr>
                </a:tc>
                <a:tc>
                  <a:txBody>
                    <a:bodyPr/>
                    <a:lstStyle/>
                    <a:p>
                      <a:pPr algn="ctr">
                        <a:lnSpc>
                          <a:spcPct val="115000"/>
                        </a:lnSpc>
                      </a:pPr>
                      <a:endParaRPr lang="el-GR" sz="1200">
                        <a:effectLst/>
                        <a:latin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F80"/>
                    </a:solidFill>
                  </a:tcPr>
                </a:tc>
                <a:tc>
                  <a:txBody>
                    <a:bodyPr/>
                    <a:lstStyle/>
                    <a:p>
                      <a:pPr algn="ctr">
                        <a:lnSpc>
                          <a:spcPct val="115000"/>
                        </a:lnSpc>
                      </a:pPr>
                      <a:endParaRPr lang="el-GR" sz="1200">
                        <a:effectLst/>
                        <a:latin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F80"/>
                    </a:solidFill>
                  </a:tcPr>
                </a:tc>
              </a:tr>
              <a:tr h="611961">
                <a:tc>
                  <a:txBody>
                    <a:bodyPr/>
                    <a:lstStyle/>
                    <a:p>
                      <a:pPr algn="l">
                        <a:lnSpc>
                          <a:spcPct val="106000"/>
                        </a:lnSpc>
                        <a:spcAft>
                          <a:spcPts val="0"/>
                        </a:spcAft>
                      </a:pPr>
                      <a:r>
                        <a:rPr lang="el-GR" sz="1200" b="1" kern="1200" dirty="0">
                          <a:solidFill>
                            <a:srgbClr val="FFFFFF"/>
                          </a:solidFill>
                          <a:effectLst/>
                          <a:latin typeface="Calibri"/>
                          <a:ea typeface="Calibri"/>
                        </a:rPr>
                        <a:t>ΣΥΝΟΛΟ ΕΝΕΡΓΗΤΙΚΟΥ (ΠΕΡ. ΣΤΟΙΧΕΙΩΝ)</a:t>
                      </a:r>
                      <a:endParaRPr lang="el-GR" sz="1200" dirty="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8F00"/>
                    </a:solidFill>
                  </a:tcPr>
                </a:tc>
                <a:tc gridSpan="2">
                  <a:txBody>
                    <a:bodyPr/>
                    <a:lstStyle/>
                    <a:p>
                      <a:pPr algn="ctr">
                        <a:lnSpc>
                          <a:spcPct val="106000"/>
                        </a:lnSpc>
                        <a:spcAft>
                          <a:spcPts val="0"/>
                        </a:spcAft>
                      </a:pPr>
                      <a:r>
                        <a:rPr lang="el-GR" sz="1200" b="1" kern="1200">
                          <a:solidFill>
                            <a:srgbClr val="000000"/>
                          </a:solidFill>
                          <a:effectLst/>
                          <a:latin typeface="Calibri"/>
                          <a:ea typeface="Calibri"/>
                        </a:rPr>
                        <a:t>ΕΩΣ 350.000</a:t>
                      </a:r>
                      <a:endParaRPr lang="el-GR" sz="120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hMerge="1">
                  <a:txBody>
                    <a:bodyPr/>
                    <a:lstStyle/>
                    <a:p>
                      <a:pPr algn="ctr">
                        <a:lnSpc>
                          <a:spcPct val="115000"/>
                        </a:lnSpc>
                      </a:pPr>
                      <a:endParaRPr lang="el-GR" sz="1200" dirty="0">
                        <a:effectLst/>
                        <a:latin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endParaRPr lang="el-G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ctr">
                        <a:lnSpc>
                          <a:spcPct val="106000"/>
                        </a:lnSpc>
                        <a:spcAft>
                          <a:spcPts val="0"/>
                        </a:spcAft>
                      </a:pPr>
                      <a:r>
                        <a:rPr lang="el-GR" sz="1200" b="1" kern="1200">
                          <a:solidFill>
                            <a:srgbClr val="000000"/>
                          </a:solidFill>
                          <a:effectLst/>
                          <a:latin typeface="Calibri"/>
                          <a:ea typeface="Calibri"/>
                        </a:rPr>
                        <a:t>&gt;350.000 &amp;&lt;4.000.000</a:t>
                      </a:r>
                      <a:endParaRPr lang="el-GR" sz="120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ctr">
                        <a:lnSpc>
                          <a:spcPct val="106000"/>
                        </a:lnSpc>
                        <a:spcAft>
                          <a:spcPts val="0"/>
                        </a:spcAft>
                      </a:pPr>
                      <a:r>
                        <a:rPr lang="el-GR" sz="1200" b="1" kern="1200">
                          <a:solidFill>
                            <a:srgbClr val="000000"/>
                          </a:solidFill>
                          <a:effectLst/>
                          <a:latin typeface="Calibri"/>
                          <a:ea typeface="Calibri"/>
                        </a:rPr>
                        <a:t>&gt;4.000.000 &amp;&lt;20.000.000</a:t>
                      </a:r>
                      <a:endParaRPr lang="el-GR" sz="120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ctr">
                        <a:lnSpc>
                          <a:spcPct val="106000"/>
                        </a:lnSpc>
                        <a:spcAft>
                          <a:spcPts val="0"/>
                        </a:spcAft>
                      </a:pPr>
                      <a:r>
                        <a:rPr lang="el-GR" sz="1200" b="1" kern="1200">
                          <a:solidFill>
                            <a:srgbClr val="000000"/>
                          </a:solidFill>
                          <a:effectLst/>
                          <a:latin typeface="Calibri"/>
                          <a:ea typeface="Calibri"/>
                        </a:rPr>
                        <a:t>&gt; 20.000.000</a:t>
                      </a:r>
                      <a:endParaRPr lang="el-GR" sz="120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ctr">
                        <a:lnSpc>
                          <a:spcPct val="115000"/>
                        </a:lnSpc>
                      </a:pPr>
                      <a:endParaRPr lang="el-GR" sz="1200">
                        <a:effectLst/>
                        <a:latin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r>
              <a:tr h="611961">
                <a:tc>
                  <a:txBody>
                    <a:bodyPr/>
                    <a:lstStyle/>
                    <a:p>
                      <a:pPr algn="l">
                        <a:lnSpc>
                          <a:spcPct val="106000"/>
                        </a:lnSpc>
                        <a:spcAft>
                          <a:spcPts val="0"/>
                        </a:spcAft>
                      </a:pPr>
                      <a:r>
                        <a:rPr lang="el-GR" sz="1200" b="1" kern="1200" dirty="0">
                          <a:solidFill>
                            <a:srgbClr val="FFFFFF"/>
                          </a:solidFill>
                          <a:effectLst/>
                          <a:latin typeface="Calibri"/>
                          <a:ea typeface="Calibri"/>
                        </a:rPr>
                        <a:t>ΚΥΚΛΟΣ ΕΡΓΑΣΙΩΝ</a:t>
                      </a:r>
                      <a:endParaRPr lang="el-GR" sz="1200" dirty="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8F00"/>
                    </a:solidFill>
                  </a:tcPr>
                </a:tc>
                <a:tc gridSpan="2">
                  <a:txBody>
                    <a:bodyPr/>
                    <a:lstStyle/>
                    <a:p>
                      <a:pPr algn="ctr">
                        <a:lnSpc>
                          <a:spcPct val="106000"/>
                        </a:lnSpc>
                        <a:spcAft>
                          <a:spcPts val="0"/>
                        </a:spcAft>
                      </a:pPr>
                      <a:r>
                        <a:rPr lang="el-GR" sz="1200" b="1" kern="1200" dirty="0">
                          <a:solidFill>
                            <a:srgbClr val="000000"/>
                          </a:solidFill>
                          <a:effectLst/>
                          <a:latin typeface="Calibri"/>
                          <a:ea typeface="Calibri"/>
                        </a:rPr>
                        <a:t>ΕΩΣ 700.000</a:t>
                      </a:r>
                      <a:endParaRPr lang="el-GR" sz="1200" dirty="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F80"/>
                    </a:solidFill>
                  </a:tcPr>
                </a:tc>
                <a:tc hMerge="1">
                  <a:txBody>
                    <a:bodyPr/>
                    <a:lstStyle/>
                    <a:p>
                      <a:pPr algn="ctr">
                        <a:lnSpc>
                          <a:spcPct val="106000"/>
                        </a:lnSpc>
                        <a:spcAft>
                          <a:spcPts val="0"/>
                        </a:spcAft>
                      </a:pPr>
                      <a:endParaRPr lang="el-GR" sz="1200" dirty="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F80"/>
                    </a:solidFill>
                  </a:tcPr>
                </a:tc>
                <a:tc>
                  <a:txBody>
                    <a:bodyPr/>
                    <a:lstStyle/>
                    <a:p>
                      <a:pPr algn="ctr">
                        <a:lnSpc>
                          <a:spcPct val="106000"/>
                        </a:lnSpc>
                        <a:spcAft>
                          <a:spcPts val="0"/>
                        </a:spcAft>
                      </a:pPr>
                      <a:r>
                        <a:rPr lang="el-GR" sz="1200" b="1" kern="1200" dirty="0">
                          <a:solidFill>
                            <a:srgbClr val="000000"/>
                          </a:solidFill>
                          <a:effectLst/>
                          <a:latin typeface="Calibri"/>
                          <a:ea typeface="Calibri"/>
                        </a:rPr>
                        <a:t>ΕΩΣ 1.500.000</a:t>
                      </a:r>
                      <a:endParaRPr lang="el-GR" sz="1200" dirty="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F80"/>
                    </a:solidFill>
                  </a:tcPr>
                </a:tc>
                <a:tc>
                  <a:txBody>
                    <a:bodyPr/>
                    <a:lstStyle/>
                    <a:p>
                      <a:pPr algn="ctr">
                        <a:lnSpc>
                          <a:spcPct val="106000"/>
                        </a:lnSpc>
                        <a:spcAft>
                          <a:spcPts val="0"/>
                        </a:spcAft>
                      </a:pPr>
                      <a:r>
                        <a:rPr lang="el-GR" sz="1200" b="1" kern="1200">
                          <a:solidFill>
                            <a:srgbClr val="000000"/>
                          </a:solidFill>
                          <a:effectLst/>
                          <a:latin typeface="Calibri"/>
                          <a:ea typeface="Calibri"/>
                        </a:rPr>
                        <a:t>&gt;700.000 &amp;&lt;8.000.000</a:t>
                      </a:r>
                      <a:endParaRPr lang="el-GR" sz="120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F80"/>
                    </a:solidFill>
                  </a:tcPr>
                </a:tc>
                <a:tc>
                  <a:txBody>
                    <a:bodyPr/>
                    <a:lstStyle/>
                    <a:p>
                      <a:pPr algn="ctr">
                        <a:lnSpc>
                          <a:spcPct val="106000"/>
                        </a:lnSpc>
                        <a:spcAft>
                          <a:spcPts val="0"/>
                        </a:spcAft>
                      </a:pPr>
                      <a:r>
                        <a:rPr lang="el-GR" sz="1200" b="1" kern="1200">
                          <a:solidFill>
                            <a:srgbClr val="000000"/>
                          </a:solidFill>
                          <a:effectLst/>
                          <a:latin typeface="Calibri"/>
                          <a:ea typeface="Calibri"/>
                        </a:rPr>
                        <a:t>&gt;8.000.000 &amp;&lt;40.000.000</a:t>
                      </a:r>
                      <a:endParaRPr lang="el-GR" sz="120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F80"/>
                    </a:solidFill>
                  </a:tcPr>
                </a:tc>
                <a:tc>
                  <a:txBody>
                    <a:bodyPr/>
                    <a:lstStyle/>
                    <a:p>
                      <a:pPr algn="ctr">
                        <a:lnSpc>
                          <a:spcPct val="106000"/>
                        </a:lnSpc>
                        <a:spcAft>
                          <a:spcPts val="0"/>
                        </a:spcAft>
                      </a:pPr>
                      <a:r>
                        <a:rPr lang="el-GR" sz="1200" b="1" kern="1200">
                          <a:solidFill>
                            <a:srgbClr val="000000"/>
                          </a:solidFill>
                          <a:effectLst/>
                          <a:latin typeface="Calibri"/>
                          <a:ea typeface="Calibri"/>
                        </a:rPr>
                        <a:t>&gt; 40.000.000</a:t>
                      </a:r>
                      <a:endParaRPr lang="el-GR" sz="120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F80"/>
                    </a:solidFill>
                  </a:tcPr>
                </a:tc>
                <a:tc>
                  <a:txBody>
                    <a:bodyPr/>
                    <a:lstStyle/>
                    <a:p>
                      <a:pPr algn="ctr">
                        <a:lnSpc>
                          <a:spcPct val="115000"/>
                        </a:lnSpc>
                      </a:pPr>
                      <a:endParaRPr lang="el-GR" sz="1200">
                        <a:effectLst/>
                        <a:latin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F80"/>
                    </a:solidFill>
                  </a:tcPr>
                </a:tc>
              </a:tr>
              <a:tr h="415515">
                <a:tc>
                  <a:txBody>
                    <a:bodyPr/>
                    <a:lstStyle/>
                    <a:p>
                      <a:pPr algn="l">
                        <a:lnSpc>
                          <a:spcPct val="106000"/>
                        </a:lnSpc>
                        <a:spcAft>
                          <a:spcPts val="0"/>
                        </a:spcAft>
                      </a:pPr>
                      <a:r>
                        <a:rPr lang="el-GR" sz="1200" b="1" kern="1200" dirty="0">
                          <a:solidFill>
                            <a:srgbClr val="FFFFFF"/>
                          </a:solidFill>
                          <a:effectLst/>
                          <a:latin typeface="Calibri"/>
                          <a:ea typeface="Calibri"/>
                        </a:rPr>
                        <a:t>Μ.Ο. ΑΠΑΣΧΟΛΟΥΜΕΝΩΝ ΚΑΤΆ ΤΗ ΔΙΑΡΚΕΙΑ ΤΗΣ ΠΕΡΙΟΔΟΥ</a:t>
                      </a:r>
                      <a:endParaRPr lang="el-GR" sz="1200" dirty="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8F00"/>
                    </a:solidFill>
                  </a:tcPr>
                </a:tc>
                <a:tc gridSpan="2">
                  <a:txBody>
                    <a:bodyPr/>
                    <a:lstStyle/>
                    <a:p>
                      <a:pPr algn="ctr">
                        <a:lnSpc>
                          <a:spcPct val="106000"/>
                        </a:lnSpc>
                        <a:spcAft>
                          <a:spcPts val="0"/>
                        </a:spcAft>
                      </a:pPr>
                      <a:r>
                        <a:rPr lang="el-GR" sz="1200" b="1" kern="1200">
                          <a:solidFill>
                            <a:srgbClr val="000000"/>
                          </a:solidFill>
                          <a:effectLst/>
                          <a:latin typeface="Calibri"/>
                          <a:ea typeface="Calibri"/>
                        </a:rPr>
                        <a:t>ΕΩΣ 10</a:t>
                      </a:r>
                      <a:endParaRPr lang="el-GR" sz="120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hMerge="1">
                  <a:txBody>
                    <a:bodyPr/>
                    <a:lstStyle/>
                    <a:p>
                      <a:pPr algn="ctr">
                        <a:lnSpc>
                          <a:spcPct val="115000"/>
                        </a:lnSpc>
                      </a:pPr>
                      <a:endParaRPr lang="el-GR" sz="1200" dirty="0">
                        <a:effectLst/>
                        <a:latin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endParaRPr lang="el-G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ctr">
                        <a:lnSpc>
                          <a:spcPct val="106000"/>
                        </a:lnSpc>
                        <a:spcAft>
                          <a:spcPts val="0"/>
                        </a:spcAft>
                      </a:pPr>
                      <a:r>
                        <a:rPr lang="el-GR" sz="1200" b="1" kern="1200">
                          <a:solidFill>
                            <a:srgbClr val="000000"/>
                          </a:solidFill>
                          <a:effectLst/>
                          <a:latin typeface="Calibri"/>
                          <a:ea typeface="Calibri"/>
                        </a:rPr>
                        <a:t>&gt;11 &amp;&lt; 50</a:t>
                      </a:r>
                      <a:endParaRPr lang="el-GR" sz="120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ctr">
                        <a:lnSpc>
                          <a:spcPct val="106000"/>
                        </a:lnSpc>
                        <a:spcAft>
                          <a:spcPts val="0"/>
                        </a:spcAft>
                      </a:pPr>
                      <a:r>
                        <a:rPr lang="el-GR" sz="1200" b="1" kern="1200">
                          <a:solidFill>
                            <a:srgbClr val="000000"/>
                          </a:solidFill>
                          <a:effectLst/>
                          <a:latin typeface="Calibri"/>
                          <a:ea typeface="Calibri"/>
                        </a:rPr>
                        <a:t>&gt;51 &amp;&lt;250</a:t>
                      </a:r>
                      <a:endParaRPr lang="el-GR" sz="120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ctr">
                        <a:lnSpc>
                          <a:spcPct val="106000"/>
                        </a:lnSpc>
                        <a:spcAft>
                          <a:spcPts val="0"/>
                        </a:spcAft>
                      </a:pPr>
                      <a:r>
                        <a:rPr lang="el-GR" sz="1200" b="1" kern="1200">
                          <a:solidFill>
                            <a:srgbClr val="000000"/>
                          </a:solidFill>
                          <a:effectLst/>
                          <a:latin typeface="Calibri"/>
                          <a:ea typeface="Calibri"/>
                        </a:rPr>
                        <a:t>&gt; 250</a:t>
                      </a:r>
                      <a:endParaRPr lang="el-GR" sz="120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ctr">
                        <a:lnSpc>
                          <a:spcPct val="115000"/>
                        </a:lnSpc>
                      </a:pPr>
                      <a:endParaRPr lang="el-GR" sz="1200">
                        <a:effectLst/>
                        <a:latin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r>
              <a:tr h="297214">
                <a:tc gridSpan="3">
                  <a:txBody>
                    <a:bodyPr/>
                    <a:lstStyle/>
                    <a:p>
                      <a:pPr algn="l">
                        <a:lnSpc>
                          <a:spcPct val="115000"/>
                        </a:lnSpc>
                        <a:spcAft>
                          <a:spcPts val="0"/>
                        </a:spcAft>
                      </a:pPr>
                      <a:r>
                        <a:rPr lang="el-GR" sz="1200" b="1" i="1" u="sng" kern="1200" dirty="0">
                          <a:solidFill>
                            <a:srgbClr val="FFFFFF"/>
                          </a:solidFill>
                          <a:effectLst/>
                          <a:latin typeface="Calibri"/>
                          <a:ea typeface="Calibri"/>
                        </a:rPr>
                        <a:t>ΣΥΝΤΑΣΣΟΜΕΝΕΣ ΟΙΚΟΝΟΜΙΚΕΣ ΚΑΤΑΣΤΑΣΕΙΣ</a:t>
                      </a:r>
                      <a:endParaRPr lang="el-GR" sz="1200" dirty="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8F00"/>
                    </a:solidFill>
                  </a:tcPr>
                </a:tc>
                <a:tc hMerge="1">
                  <a:txBody>
                    <a:bodyPr/>
                    <a:lstStyle/>
                    <a:p>
                      <a:endParaRPr lang="el-GR"/>
                    </a:p>
                  </a:txBody>
                  <a:tcPr/>
                </a:tc>
                <a:tc hMerge="1">
                  <a:txBody>
                    <a:bodyPr/>
                    <a:lstStyle/>
                    <a:p>
                      <a:pPr algn="ctr">
                        <a:lnSpc>
                          <a:spcPct val="115000"/>
                        </a:lnSpc>
                      </a:pPr>
                      <a:endParaRPr lang="el-GR" sz="1200">
                        <a:effectLst/>
                        <a:latin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F80"/>
                    </a:solidFill>
                  </a:tcPr>
                </a:tc>
                <a:tc>
                  <a:txBody>
                    <a:bodyPr/>
                    <a:lstStyle/>
                    <a:p>
                      <a:endParaRPr lang="el-G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F80"/>
                    </a:solidFill>
                  </a:tcPr>
                </a:tc>
                <a:tc>
                  <a:txBody>
                    <a:bodyPr/>
                    <a:lstStyle/>
                    <a:p>
                      <a:pPr algn="ctr">
                        <a:lnSpc>
                          <a:spcPct val="115000"/>
                        </a:lnSpc>
                      </a:pPr>
                      <a:endParaRPr lang="el-GR" sz="1200" dirty="0">
                        <a:effectLst/>
                        <a:latin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F80"/>
                    </a:solidFill>
                  </a:tcPr>
                </a:tc>
                <a:tc>
                  <a:txBody>
                    <a:bodyPr/>
                    <a:lstStyle/>
                    <a:p>
                      <a:pPr algn="ctr">
                        <a:lnSpc>
                          <a:spcPct val="115000"/>
                        </a:lnSpc>
                      </a:pPr>
                      <a:endParaRPr lang="el-GR" sz="1200">
                        <a:effectLst/>
                        <a:latin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F80"/>
                    </a:solidFill>
                  </a:tcPr>
                </a:tc>
                <a:tc>
                  <a:txBody>
                    <a:bodyPr/>
                    <a:lstStyle/>
                    <a:p>
                      <a:pPr algn="ctr">
                        <a:lnSpc>
                          <a:spcPct val="115000"/>
                        </a:lnSpc>
                      </a:pPr>
                      <a:endParaRPr lang="el-GR" sz="1200">
                        <a:effectLst/>
                        <a:latin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F80"/>
                    </a:solidFill>
                  </a:tcPr>
                </a:tc>
                <a:tc>
                  <a:txBody>
                    <a:bodyPr/>
                    <a:lstStyle/>
                    <a:p>
                      <a:pPr algn="ctr">
                        <a:lnSpc>
                          <a:spcPct val="115000"/>
                        </a:lnSpc>
                      </a:pPr>
                      <a:endParaRPr lang="el-GR" sz="1200">
                        <a:effectLst/>
                        <a:latin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F80"/>
                    </a:solidFill>
                  </a:tcPr>
                </a:tc>
              </a:tr>
              <a:tr h="449682">
                <a:tc>
                  <a:txBody>
                    <a:bodyPr/>
                    <a:lstStyle/>
                    <a:p>
                      <a:pPr algn="l">
                        <a:lnSpc>
                          <a:spcPct val="106000"/>
                        </a:lnSpc>
                        <a:spcAft>
                          <a:spcPts val="0"/>
                        </a:spcAft>
                      </a:pPr>
                      <a:r>
                        <a:rPr lang="el-GR" sz="1200" b="1" kern="1200" dirty="0">
                          <a:solidFill>
                            <a:srgbClr val="FFFFFF"/>
                          </a:solidFill>
                          <a:effectLst/>
                          <a:latin typeface="Calibri"/>
                          <a:ea typeface="Calibri"/>
                        </a:rPr>
                        <a:t>ΙΣΟΛΟΓΙΣΜΟΣ Ή ΚΑΤΑΣΤ. ΧΡΗΜΑΤΟ-ΟΙΚΟΝΟΜΙΚΗΣ ΘΕΣΗΣ (ΠΙΝΑΚΑΣ) </a:t>
                      </a:r>
                      <a:endParaRPr lang="el-GR" sz="1200" dirty="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8F00"/>
                    </a:solidFill>
                  </a:tcPr>
                </a:tc>
                <a:tc gridSpan="2">
                  <a:txBody>
                    <a:bodyPr/>
                    <a:lstStyle/>
                    <a:p>
                      <a:pPr algn="ctr">
                        <a:lnSpc>
                          <a:spcPct val="106000"/>
                        </a:lnSpc>
                        <a:spcAft>
                          <a:spcPts val="0"/>
                        </a:spcAft>
                      </a:pPr>
                      <a:r>
                        <a:rPr lang="el-GR" sz="1200" b="1" kern="1200">
                          <a:solidFill>
                            <a:srgbClr val="000000"/>
                          </a:solidFill>
                          <a:effectLst/>
                          <a:latin typeface="Calibri"/>
                          <a:ea typeface="Calibri"/>
                        </a:rPr>
                        <a:t>ΝΑΙ</a:t>
                      </a:r>
                      <a:endParaRPr lang="el-GR" sz="120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hMerge="1">
                  <a:txBody>
                    <a:bodyPr/>
                    <a:lstStyle/>
                    <a:p>
                      <a:pPr algn="ctr">
                        <a:lnSpc>
                          <a:spcPct val="106000"/>
                        </a:lnSpc>
                        <a:spcAft>
                          <a:spcPts val="0"/>
                        </a:spcAft>
                      </a:pPr>
                      <a:endParaRPr lang="el-GR" sz="1200" dirty="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ctr">
                        <a:lnSpc>
                          <a:spcPct val="106000"/>
                        </a:lnSpc>
                        <a:spcAft>
                          <a:spcPts val="0"/>
                        </a:spcAft>
                      </a:pPr>
                      <a:r>
                        <a:rPr lang="el-GR" sz="1200" b="1" kern="1200" dirty="0">
                          <a:solidFill>
                            <a:srgbClr val="000000"/>
                          </a:solidFill>
                          <a:effectLst/>
                          <a:latin typeface="Calibri"/>
                          <a:ea typeface="Calibri"/>
                        </a:rPr>
                        <a:t>ΝΑΙ</a:t>
                      </a:r>
                      <a:endParaRPr lang="el-GR" sz="1200" dirty="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ctr">
                        <a:lnSpc>
                          <a:spcPct val="106000"/>
                        </a:lnSpc>
                        <a:spcAft>
                          <a:spcPts val="0"/>
                        </a:spcAft>
                      </a:pPr>
                      <a:r>
                        <a:rPr lang="el-GR" sz="1200" b="1" kern="1200" dirty="0">
                          <a:solidFill>
                            <a:srgbClr val="000000"/>
                          </a:solidFill>
                          <a:effectLst/>
                          <a:latin typeface="Calibri"/>
                          <a:ea typeface="Calibri"/>
                        </a:rPr>
                        <a:t>ΝΑΙ</a:t>
                      </a:r>
                      <a:endParaRPr lang="el-GR" sz="1200" dirty="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ctr">
                        <a:lnSpc>
                          <a:spcPct val="106000"/>
                        </a:lnSpc>
                        <a:spcAft>
                          <a:spcPts val="0"/>
                        </a:spcAft>
                      </a:pPr>
                      <a:r>
                        <a:rPr lang="el-GR" sz="1200" b="1" kern="1200">
                          <a:solidFill>
                            <a:srgbClr val="000000"/>
                          </a:solidFill>
                          <a:effectLst/>
                          <a:latin typeface="Calibri"/>
                          <a:ea typeface="Calibri"/>
                        </a:rPr>
                        <a:t>ΝΑΙ</a:t>
                      </a:r>
                      <a:endParaRPr lang="el-GR" sz="120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ctr">
                        <a:lnSpc>
                          <a:spcPct val="106000"/>
                        </a:lnSpc>
                        <a:spcAft>
                          <a:spcPts val="0"/>
                        </a:spcAft>
                      </a:pPr>
                      <a:r>
                        <a:rPr lang="el-GR" sz="1200" b="1" kern="1200">
                          <a:solidFill>
                            <a:srgbClr val="000000"/>
                          </a:solidFill>
                          <a:effectLst/>
                          <a:latin typeface="Calibri"/>
                          <a:ea typeface="Calibri"/>
                        </a:rPr>
                        <a:t>ΝΑΙ</a:t>
                      </a:r>
                      <a:endParaRPr lang="el-GR" sz="120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ctr">
                        <a:lnSpc>
                          <a:spcPct val="106000"/>
                        </a:lnSpc>
                        <a:spcAft>
                          <a:spcPts val="0"/>
                        </a:spcAft>
                      </a:pPr>
                      <a:r>
                        <a:rPr lang="el-GR" sz="1200" b="1" kern="1200">
                          <a:solidFill>
                            <a:srgbClr val="000000"/>
                          </a:solidFill>
                          <a:effectLst/>
                          <a:latin typeface="Calibri"/>
                          <a:ea typeface="Calibri"/>
                        </a:rPr>
                        <a:t>ΝΑΙ  (Β.11)</a:t>
                      </a:r>
                      <a:endParaRPr lang="el-GR" sz="120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r>
              <a:tr h="407131">
                <a:tc>
                  <a:txBody>
                    <a:bodyPr/>
                    <a:lstStyle/>
                    <a:p>
                      <a:pPr algn="l">
                        <a:lnSpc>
                          <a:spcPct val="106000"/>
                        </a:lnSpc>
                        <a:spcAft>
                          <a:spcPts val="0"/>
                        </a:spcAft>
                      </a:pPr>
                      <a:r>
                        <a:rPr lang="el-GR" sz="1200" b="1" kern="1200" dirty="0">
                          <a:solidFill>
                            <a:srgbClr val="FFFFFF"/>
                          </a:solidFill>
                          <a:effectLst/>
                          <a:latin typeface="Calibri"/>
                          <a:ea typeface="Calibri"/>
                        </a:rPr>
                        <a:t>ΚΑΤΑΣΤΑΣΗ ΑΠΟΤΕΛΕΣΜΑΤΩΝ (ΠΙΝΑΚΑΣ)</a:t>
                      </a:r>
                      <a:endParaRPr lang="el-GR" sz="1200" dirty="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8F00"/>
                    </a:solidFill>
                  </a:tcPr>
                </a:tc>
                <a:tc gridSpan="2">
                  <a:txBody>
                    <a:bodyPr/>
                    <a:lstStyle/>
                    <a:p>
                      <a:pPr algn="ctr">
                        <a:lnSpc>
                          <a:spcPct val="106000"/>
                        </a:lnSpc>
                        <a:spcAft>
                          <a:spcPts val="0"/>
                        </a:spcAft>
                      </a:pPr>
                      <a:r>
                        <a:rPr lang="el-GR" sz="1200" b="1" kern="1200">
                          <a:solidFill>
                            <a:srgbClr val="000000"/>
                          </a:solidFill>
                          <a:effectLst/>
                          <a:latin typeface="Calibri"/>
                          <a:ea typeface="Calibri"/>
                        </a:rPr>
                        <a:t>ΝΑΙ</a:t>
                      </a:r>
                      <a:endParaRPr lang="el-GR" sz="120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F80"/>
                    </a:solidFill>
                  </a:tcPr>
                </a:tc>
                <a:tc hMerge="1">
                  <a:txBody>
                    <a:bodyPr/>
                    <a:lstStyle/>
                    <a:p>
                      <a:pPr algn="ctr">
                        <a:lnSpc>
                          <a:spcPct val="106000"/>
                        </a:lnSpc>
                        <a:spcAft>
                          <a:spcPts val="0"/>
                        </a:spcAft>
                      </a:pPr>
                      <a:endParaRPr lang="el-GR" sz="1200" dirty="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F80"/>
                    </a:solidFill>
                  </a:tcPr>
                </a:tc>
                <a:tc>
                  <a:txBody>
                    <a:bodyPr/>
                    <a:lstStyle/>
                    <a:p>
                      <a:pPr algn="ctr">
                        <a:lnSpc>
                          <a:spcPct val="106000"/>
                        </a:lnSpc>
                        <a:spcAft>
                          <a:spcPts val="0"/>
                        </a:spcAft>
                      </a:pPr>
                      <a:r>
                        <a:rPr lang="el-GR" sz="1200" b="1" kern="1200" dirty="0">
                          <a:solidFill>
                            <a:srgbClr val="000000"/>
                          </a:solidFill>
                          <a:effectLst/>
                          <a:latin typeface="Calibri"/>
                          <a:ea typeface="Calibri"/>
                        </a:rPr>
                        <a:t>ΝΑΙ</a:t>
                      </a:r>
                      <a:endParaRPr lang="el-GR" sz="1200" dirty="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F80"/>
                    </a:solidFill>
                  </a:tcPr>
                </a:tc>
                <a:tc>
                  <a:txBody>
                    <a:bodyPr/>
                    <a:lstStyle/>
                    <a:p>
                      <a:pPr algn="ctr">
                        <a:lnSpc>
                          <a:spcPct val="106000"/>
                        </a:lnSpc>
                        <a:spcAft>
                          <a:spcPts val="0"/>
                        </a:spcAft>
                      </a:pPr>
                      <a:r>
                        <a:rPr lang="el-GR" sz="1200" b="1" kern="1200">
                          <a:solidFill>
                            <a:srgbClr val="000000"/>
                          </a:solidFill>
                          <a:effectLst/>
                          <a:latin typeface="Calibri"/>
                          <a:ea typeface="Calibri"/>
                        </a:rPr>
                        <a:t>ΝΑΙ</a:t>
                      </a:r>
                      <a:endParaRPr lang="el-GR" sz="120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F80"/>
                    </a:solidFill>
                  </a:tcPr>
                </a:tc>
                <a:tc>
                  <a:txBody>
                    <a:bodyPr/>
                    <a:lstStyle/>
                    <a:p>
                      <a:pPr algn="ctr">
                        <a:lnSpc>
                          <a:spcPct val="106000"/>
                        </a:lnSpc>
                        <a:spcAft>
                          <a:spcPts val="0"/>
                        </a:spcAft>
                      </a:pPr>
                      <a:r>
                        <a:rPr lang="el-GR" sz="1200" b="1" kern="1200" dirty="0">
                          <a:solidFill>
                            <a:srgbClr val="000000"/>
                          </a:solidFill>
                          <a:effectLst/>
                          <a:latin typeface="Calibri"/>
                          <a:ea typeface="Calibri"/>
                        </a:rPr>
                        <a:t>ΝΑΙ</a:t>
                      </a:r>
                      <a:endParaRPr lang="el-GR" sz="1200" dirty="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F80"/>
                    </a:solidFill>
                  </a:tcPr>
                </a:tc>
                <a:tc>
                  <a:txBody>
                    <a:bodyPr/>
                    <a:lstStyle/>
                    <a:p>
                      <a:pPr algn="ctr">
                        <a:lnSpc>
                          <a:spcPct val="106000"/>
                        </a:lnSpc>
                        <a:spcAft>
                          <a:spcPts val="0"/>
                        </a:spcAft>
                      </a:pPr>
                      <a:r>
                        <a:rPr lang="el-GR" sz="1200" b="1" kern="1200">
                          <a:solidFill>
                            <a:srgbClr val="000000"/>
                          </a:solidFill>
                          <a:effectLst/>
                          <a:latin typeface="Calibri"/>
                          <a:ea typeface="Calibri"/>
                        </a:rPr>
                        <a:t>ΝΑΙ</a:t>
                      </a:r>
                      <a:endParaRPr lang="el-GR" sz="120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F80"/>
                    </a:solidFill>
                  </a:tcPr>
                </a:tc>
                <a:tc>
                  <a:txBody>
                    <a:bodyPr/>
                    <a:lstStyle/>
                    <a:p>
                      <a:pPr algn="ctr">
                        <a:lnSpc>
                          <a:spcPct val="106000"/>
                        </a:lnSpc>
                        <a:spcAft>
                          <a:spcPts val="0"/>
                        </a:spcAft>
                      </a:pPr>
                      <a:r>
                        <a:rPr lang="el-GR" sz="1200" b="1" kern="1200">
                          <a:solidFill>
                            <a:srgbClr val="000000"/>
                          </a:solidFill>
                          <a:effectLst/>
                          <a:latin typeface="Calibri"/>
                          <a:ea typeface="Calibri"/>
                        </a:rPr>
                        <a:t>-</a:t>
                      </a:r>
                      <a:endParaRPr lang="el-GR" sz="120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F80"/>
                    </a:solidFill>
                  </a:tcPr>
                </a:tc>
              </a:tr>
              <a:tr h="407131">
                <a:tc>
                  <a:txBody>
                    <a:bodyPr/>
                    <a:lstStyle/>
                    <a:p>
                      <a:pPr algn="l">
                        <a:lnSpc>
                          <a:spcPct val="106000"/>
                        </a:lnSpc>
                        <a:spcAft>
                          <a:spcPts val="0"/>
                        </a:spcAft>
                      </a:pPr>
                      <a:r>
                        <a:rPr lang="el-GR" sz="1200" b="1" kern="1200" dirty="0">
                          <a:solidFill>
                            <a:srgbClr val="FFFFFF"/>
                          </a:solidFill>
                          <a:effectLst/>
                          <a:latin typeface="Calibri"/>
                          <a:ea typeface="Calibri"/>
                        </a:rPr>
                        <a:t>ΚΑΤΑΣΤΑΣΗ ΜΕΤΑΒΟΛΩΝ ΚΑΘΑΡΗΣ ΘΕΣΗΣ (ΠΙΝΑΚΑΣ)</a:t>
                      </a:r>
                      <a:endParaRPr lang="el-GR" sz="1200" dirty="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8F00"/>
                    </a:solidFill>
                  </a:tcPr>
                </a:tc>
                <a:tc gridSpan="2">
                  <a:txBody>
                    <a:bodyPr/>
                    <a:lstStyle/>
                    <a:p>
                      <a:pPr algn="ctr">
                        <a:lnSpc>
                          <a:spcPct val="106000"/>
                        </a:lnSpc>
                        <a:spcAft>
                          <a:spcPts val="0"/>
                        </a:spcAft>
                      </a:pPr>
                      <a:r>
                        <a:rPr lang="el-GR" sz="1200" b="1" kern="1200">
                          <a:solidFill>
                            <a:srgbClr val="000000"/>
                          </a:solidFill>
                          <a:effectLst/>
                          <a:latin typeface="Calibri"/>
                          <a:ea typeface="Calibri"/>
                        </a:rPr>
                        <a:t>-</a:t>
                      </a:r>
                      <a:endParaRPr lang="el-GR" sz="120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hMerge="1">
                  <a:txBody>
                    <a:bodyPr/>
                    <a:lstStyle/>
                    <a:p>
                      <a:pPr algn="ctr">
                        <a:lnSpc>
                          <a:spcPct val="106000"/>
                        </a:lnSpc>
                        <a:spcAft>
                          <a:spcPts val="0"/>
                        </a:spcAft>
                      </a:pPr>
                      <a:endParaRPr lang="el-GR" sz="1200" dirty="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ctr">
                        <a:lnSpc>
                          <a:spcPct val="106000"/>
                        </a:lnSpc>
                        <a:spcAft>
                          <a:spcPts val="0"/>
                        </a:spcAft>
                      </a:pPr>
                      <a:r>
                        <a:rPr lang="el-GR" sz="1200" b="1" kern="1200" dirty="0">
                          <a:solidFill>
                            <a:srgbClr val="000000"/>
                          </a:solidFill>
                          <a:effectLst/>
                          <a:latin typeface="Calibri"/>
                          <a:ea typeface="Calibri"/>
                        </a:rPr>
                        <a:t>-</a:t>
                      </a:r>
                      <a:endParaRPr lang="el-GR" sz="1200" dirty="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ctr">
                        <a:lnSpc>
                          <a:spcPct val="106000"/>
                        </a:lnSpc>
                        <a:spcAft>
                          <a:spcPts val="0"/>
                        </a:spcAft>
                      </a:pPr>
                      <a:r>
                        <a:rPr lang="el-GR" sz="1200" b="1" kern="1200">
                          <a:solidFill>
                            <a:srgbClr val="000000"/>
                          </a:solidFill>
                          <a:effectLst/>
                          <a:latin typeface="Calibri"/>
                          <a:ea typeface="Calibri"/>
                        </a:rPr>
                        <a:t>-</a:t>
                      </a:r>
                      <a:endParaRPr lang="el-GR" sz="120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ctr">
                        <a:lnSpc>
                          <a:spcPct val="106000"/>
                        </a:lnSpc>
                        <a:spcAft>
                          <a:spcPts val="0"/>
                        </a:spcAft>
                      </a:pPr>
                      <a:r>
                        <a:rPr lang="el-GR" sz="1200" b="1" kern="1200" dirty="0">
                          <a:solidFill>
                            <a:srgbClr val="000000"/>
                          </a:solidFill>
                          <a:effectLst/>
                          <a:latin typeface="Calibri"/>
                          <a:ea typeface="Calibri"/>
                        </a:rPr>
                        <a:t>ΝΑΙ</a:t>
                      </a:r>
                      <a:endParaRPr lang="el-GR" sz="1200" dirty="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ctr">
                        <a:lnSpc>
                          <a:spcPct val="106000"/>
                        </a:lnSpc>
                        <a:spcAft>
                          <a:spcPts val="0"/>
                        </a:spcAft>
                      </a:pPr>
                      <a:r>
                        <a:rPr lang="el-GR" sz="1200" b="1" kern="1200">
                          <a:solidFill>
                            <a:srgbClr val="000000"/>
                          </a:solidFill>
                          <a:effectLst/>
                          <a:latin typeface="Calibri"/>
                          <a:ea typeface="Calibri"/>
                        </a:rPr>
                        <a:t>ΝΑΙ</a:t>
                      </a:r>
                      <a:endParaRPr lang="el-GR" sz="120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ctr">
                        <a:lnSpc>
                          <a:spcPct val="106000"/>
                        </a:lnSpc>
                        <a:spcAft>
                          <a:spcPts val="0"/>
                        </a:spcAft>
                      </a:pPr>
                      <a:r>
                        <a:rPr lang="el-GR" sz="1200" b="1" kern="1200">
                          <a:solidFill>
                            <a:srgbClr val="000000"/>
                          </a:solidFill>
                          <a:effectLst/>
                          <a:latin typeface="Calibri"/>
                          <a:ea typeface="Calibri"/>
                        </a:rPr>
                        <a:t>-</a:t>
                      </a:r>
                      <a:endParaRPr lang="el-GR" sz="120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r>
              <a:tr h="407131">
                <a:tc>
                  <a:txBody>
                    <a:bodyPr/>
                    <a:lstStyle/>
                    <a:p>
                      <a:pPr algn="l">
                        <a:lnSpc>
                          <a:spcPct val="106000"/>
                        </a:lnSpc>
                        <a:spcAft>
                          <a:spcPts val="0"/>
                        </a:spcAft>
                      </a:pPr>
                      <a:r>
                        <a:rPr lang="el-GR" sz="1200" b="1" kern="1200" dirty="0">
                          <a:solidFill>
                            <a:srgbClr val="FFFFFF"/>
                          </a:solidFill>
                          <a:effectLst/>
                          <a:latin typeface="Calibri"/>
                          <a:ea typeface="Calibri"/>
                        </a:rPr>
                        <a:t>ΚΑΤΑΣΤΑΣΗ ΧΡΗΜΑΤΟΡΟΩΝ (ΠΙΝΑΚΑΣ)</a:t>
                      </a:r>
                      <a:endParaRPr lang="el-GR" sz="1200" dirty="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8F00"/>
                    </a:solidFill>
                  </a:tcPr>
                </a:tc>
                <a:tc gridSpan="2">
                  <a:txBody>
                    <a:bodyPr/>
                    <a:lstStyle/>
                    <a:p>
                      <a:pPr algn="ctr">
                        <a:lnSpc>
                          <a:spcPct val="106000"/>
                        </a:lnSpc>
                        <a:spcAft>
                          <a:spcPts val="0"/>
                        </a:spcAft>
                      </a:pPr>
                      <a:r>
                        <a:rPr lang="el-GR" sz="1200" b="1" kern="1200">
                          <a:solidFill>
                            <a:srgbClr val="000000"/>
                          </a:solidFill>
                          <a:effectLst/>
                          <a:latin typeface="Calibri"/>
                          <a:ea typeface="Calibri"/>
                        </a:rPr>
                        <a:t>-</a:t>
                      </a:r>
                      <a:endParaRPr lang="el-GR" sz="120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F80"/>
                    </a:solidFill>
                  </a:tcPr>
                </a:tc>
                <a:tc hMerge="1">
                  <a:txBody>
                    <a:bodyPr/>
                    <a:lstStyle/>
                    <a:p>
                      <a:pPr algn="ctr">
                        <a:lnSpc>
                          <a:spcPct val="106000"/>
                        </a:lnSpc>
                        <a:spcAft>
                          <a:spcPts val="0"/>
                        </a:spcAft>
                      </a:pPr>
                      <a:endParaRPr lang="el-GR" sz="1200" dirty="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F80"/>
                    </a:solidFill>
                  </a:tcPr>
                </a:tc>
                <a:tc>
                  <a:txBody>
                    <a:bodyPr/>
                    <a:lstStyle/>
                    <a:p>
                      <a:pPr algn="ctr">
                        <a:lnSpc>
                          <a:spcPct val="106000"/>
                        </a:lnSpc>
                        <a:spcAft>
                          <a:spcPts val="0"/>
                        </a:spcAft>
                      </a:pPr>
                      <a:r>
                        <a:rPr lang="el-GR" sz="1200" b="1" kern="1200" dirty="0">
                          <a:solidFill>
                            <a:srgbClr val="000000"/>
                          </a:solidFill>
                          <a:effectLst/>
                          <a:latin typeface="Calibri"/>
                          <a:ea typeface="Calibri"/>
                        </a:rPr>
                        <a:t>-</a:t>
                      </a:r>
                      <a:endParaRPr lang="el-GR" sz="1200" dirty="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F80"/>
                    </a:solidFill>
                  </a:tcPr>
                </a:tc>
                <a:tc>
                  <a:txBody>
                    <a:bodyPr/>
                    <a:lstStyle/>
                    <a:p>
                      <a:pPr algn="ctr">
                        <a:lnSpc>
                          <a:spcPct val="106000"/>
                        </a:lnSpc>
                        <a:spcAft>
                          <a:spcPts val="0"/>
                        </a:spcAft>
                      </a:pPr>
                      <a:r>
                        <a:rPr lang="el-GR" sz="1200" b="1" kern="1200">
                          <a:solidFill>
                            <a:srgbClr val="000000"/>
                          </a:solidFill>
                          <a:effectLst/>
                          <a:latin typeface="Calibri"/>
                          <a:ea typeface="Calibri"/>
                        </a:rPr>
                        <a:t>-</a:t>
                      </a:r>
                      <a:endParaRPr lang="el-GR" sz="120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F80"/>
                    </a:solidFill>
                  </a:tcPr>
                </a:tc>
                <a:tc>
                  <a:txBody>
                    <a:bodyPr/>
                    <a:lstStyle/>
                    <a:p>
                      <a:pPr algn="ctr">
                        <a:lnSpc>
                          <a:spcPct val="106000"/>
                        </a:lnSpc>
                        <a:spcAft>
                          <a:spcPts val="0"/>
                        </a:spcAft>
                      </a:pPr>
                      <a:r>
                        <a:rPr lang="el-GR" sz="1200" b="1" kern="1200" dirty="0">
                          <a:solidFill>
                            <a:srgbClr val="000000"/>
                          </a:solidFill>
                          <a:effectLst/>
                          <a:latin typeface="Calibri"/>
                          <a:ea typeface="Calibri"/>
                        </a:rPr>
                        <a:t>-</a:t>
                      </a:r>
                      <a:endParaRPr lang="el-GR" sz="1200" dirty="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F80"/>
                    </a:solidFill>
                  </a:tcPr>
                </a:tc>
                <a:tc>
                  <a:txBody>
                    <a:bodyPr/>
                    <a:lstStyle/>
                    <a:p>
                      <a:pPr algn="ctr">
                        <a:lnSpc>
                          <a:spcPct val="106000"/>
                        </a:lnSpc>
                        <a:spcAft>
                          <a:spcPts val="0"/>
                        </a:spcAft>
                      </a:pPr>
                      <a:r>
                        <a:rPr lang="el-GR" sz="1200" b="1" kern="1200" dirty="0">
                          <a:solidFill>
                            <a:srgbClr val="000000"/>
                          </a:solidFill>
                          <a:effectLst/>
                          <a:latin typeface="Calibri"/>
                          <a:ea typeface="Calibri"/>
                        </a:rPr>
                        <a:t>ΝΑΙ</a:t>
                      </a:r>
                      <a:endParaRPr lang="el-GR" sz="1200" dirty="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F80"/>
                    </a:solidFill>
                  </a:tcPr>
                </a:tc>
                <a:tc>
                  <a:txBody>
                    <a:bodyPr/>
                    <a:lstStyle/>
                    <a:p>
                      <a:pPr algn="ctr">
                        <a:lnSpc>
                          <a:spcPct val="106000"/>
                        </a:lnSpc>
                        <a:spcAft>
                          <a:spcPts val="0"/>
                        </a:spcAft>
                      </a:pPr>
                      <a:r>
                        <a:rPr lang="el-GR" sz="1200" b="1" kern="1200">
                          <a:solidFill>
                            <a:srgbClr val="000000"/>
                          </a:solidFill>
                          <a:effectLst/>
                          <a:latin typeface="Calibri"/>
                          <a:ea typeface="Calibri"/>
                        </a:rPr>
                        <a:t>-</a:t>
                      </a:r>
                      <a:endParaRPr lang="el-GR" sz="120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F80"/>
                    </a:solidFill>
                  </a:tcPr>
                </a:tc>
              </a:tr>
              <a:tr h="260109">
                <a:tc>
                  <a:txBody>
                    <a:bodyPr/>
                    <a:lstStyle/>
                    <a:p>
                      <a:pPr algn="l">
                        <a:lnSpc>
                          <a:spcPts val="1150"/>
                        </a:lnSpc>
                        <a:spcAft>
                          <a:spcPts val="0"/>
                        </a:spcAft>
                      </a:pPr>
                      <a:r>
                        <a:rPr lang="el-GR" sz="1200" b="1" kern="1200" dirty="0">
                          <a:solidFill>
                            <a:srgbClr val="FFFFFF"/>
                          </a:solidFill>
                          <a:effectLst/>
                          <a:latin typeface="Calibri"/>
                          <a:ea typeface="Calibri"/>
                        </a:rPr>
                        <a:t>ΠΡΟΣΑΡΤΗΜΑ (ΣΗΜΕΙΩΣΕΙΣ)</a:t>
                      </a:r>
                      <a:endParaRPr lang="el-GR" sz="1200" dirty="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8F00"/>
                    </a:solidFill>
                  </a:tcPr>
                </a:tc>
                <a:tc gridSpan="2">
                  <a:txBody>
                    <a:bodyPr/>
                    <a:lstStyle/>
                    <a:p>
                      <a:pPr algn="ctr">
                        <a:lnSpc>
                          <a:spcPts val="1150"/>
                        </a:lnSpc>
                        <a:spcAft>
                          <a:spcPts val="0"/>
                        </a:spcAft>
                      </a:pPr>
                      <a:r>
                        <a:rPr lang="el-GR" sz="1200" b="1" kern="1200">
                          <a:solidFill>
                            <a:srgbClr val="000000"/>
                          </a:solidFill>
                          <a:effectLst/>
                          <a:latin typeface="Calibri"/>
                          <a:ea typeface="Calibri"/>
                        </a:rPr>
                        <a:t>ΝΑΙ</a:t>
                      </a:r>
                      <a:endParaRPr lang="el-GR" sz="120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hMerge="1">
                  <a:txBody>
                    <a:bodyPr/>
                    <a:lstStyle/>
                    <a:p>
                      <a:pPr algn="ctr">
                        <a:lnSpc>
                          <a:spcPts val="1150"/>
                        </a:lnSpc>
                        <a:spcAft>
                          <a:spcPts val="0"/>
                        </a:spcAft>
                      </a:pPr>
                      <a:endParaRPr lang="el-GR" sz="1200" dirty="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ctr">
                        <a:lnSpc>
                          <a:spcPts val="1150"/>
                        </a:lnSpc>
                        <a:spcAft>
                          <a:spcPts val="0"/>
                        </a:spcAft>
                      </a:pPr>
                      <a:r>
                        <a:rPr lang="el-GR" sz="1200" b="1" kern="1200" dirty="0">
                          <a:solidFill>
                            <a:srgbClr val="000000"/>
                          </a:solidFill>
                          <a:effectLst/>
                          <a:latin typeface="Calibri"/>
                          <a:ea typeface="Calibri"/>
                        </a:rPr>
                        <a:t>ΝΑΙ</a:t>
                      </a:r>
                      <a:endParaRPr lang="el-GR" sz="1200" dirty="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ctr">
                        <a:lnSpc>
                          <a:spcPts val="1150"/>
                        </a:lnSpc>
                        <a:spcAft>
                          <a:spcPts val="0"/>
                        </a:spcAft>
                      </a:pPr>
                      <a:r>
                        <a:rPr lang="el-GR" sz="1200" b="1" kern="1200">
                          <a:solidFill>
                            <a:srgbClr val="000000"/>
                          </a:solidFill>
                          <a:effectLst/>
                          <a:latin typeface="Calibri"/>
                          <a:ea typeface="Calibri"/>
                        </a:rPr>
                        <a:t>ΝΑΙ</a:t>
                      </a:r>
                      <a:endParaRPr lang="el-GR" sz="120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ctr">
                        <a:lnSpc>
                          <a:spcPts val="1150"/>
                        </a:lnSpc>
                        <a:spcAft>
                          <a:spcPts val="0"/>
                        </a:spcAft>
                      </a:pPr>
                      <a:r>
                        <a:rPr lang="el-GR" sz="1200" b="1" kern="1200">
                          <a:solidFill>
                            <a:srgbClr val="000000"/>
                          </a:solidFill>
                          <a:effectLst/>
                          <a:latin typeface="Calibri"/>
                          <a:ea typeface="Calibri"/>
                        </a:rPr>
                        <a:t>ΝΑΙ</a:t>
                      </a:r>
                      <a:endParaRPr lang="el-GR" sz="120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ctr">
                        <a:lnSpc>
                          <a:spcPts val="1150"/>
                        </a:lnSpc>
                        <a:spcAft>
                          <a:spcPts val="0"/>
                        </a:spcAft>
                      </a:pPr>
                      <a:r>
                        <a:rPr lang="el-GR" sz="1200" b="1" kern="1200" dirty="0">
                          <a:solidFill>
                            <a:srgbClr val="000000"/>
                          </a:solidFill>
                          <a:effectLst/>
                          <a:latin typeface="Calibri"/>
                          <a:ea typeface="Calibri"/>
                        </a:rPr>
                        <a:t>ΝΑΙ</a:t>
                      </a:r>
                      <a:endParaRPr lang="el-GR" sz="1200" dirty="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ctr">
                        <a:lnSpc>
                          <a:spcPts val="1150"/>
                        </a:lnSpc>
                        <a:spcAft>
                          <a:spcPts val="0"/>
                        </a:spcAft>
                      </a:pPr>
                      <a:r>
                        <a:rPr lang="el-GR" sz="1200" b="1" kern="1200">
                          <a:solidFill>
                            <a:srgbClr val="000000"/>
                          </a:solidFill>
                          <a:effectLst/>
                          <a:latin typeface="Calibri"/>
                          <a:ea typeface="Calibri"/>
                        </a:rPr>
                        <a:t>-</a:t>
                      </a:r>
                      <a:endParaRPr lang="el-GR" sz="120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r>
              <a:tr h="449682">
                <a:tc>
                  <a:txBody>
                    <a:bodyPr/>
                    <a:lstStyle/>
                    <a:p>
                      <a:pPr algn="l">
                        <a:lnSpc>
                          <a:spcPct val="106000"/>
                        </a:lnSpc>
                        <a:spcAft>
                          <a:spcPts val="0"/>
                        </a:spcAft>
                      </a:pPr>
                      <a:r>
                        <a:rPr lang="el-GR" sz="1200" b="1" kern="1200" dirty="0">
                          <a:solidFill>
                            <a:srgbClr val="FFFFFF"/>
                          </a:solidFill>
                          <a:effectLst/>
                          <a:latin typeface="Calibri"/>
                          <a:ea typeface="Calibri"/>
                        </a:rPr>
                        <a:t>ΚΑΤΑΣΤΑΣΗ ΕΞΕΛΙΞΗΣ ΤΩΝ ΚΑΘΑΡΩΝ ΠΕΡΙΟΥΣΙΑΚΩΝ ΣΤΟΙΧΕΙΩΝ</a:t>
                      </a:r>
                      <a:endParaRPr lang="el-GR" sz="1200" dirty="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8F00"/>
                    </a:solidFill>
                  </a:tcPr>
                </a:tc>
                <a:tc gridSpan="2">
                  <a:txBody>
                    <a:bodyPr/>
                    <a:lstStyle/>
                    <a:p>
                      <a:pPr algn="ctr">
                        <a:lnSpc>
                          <a:spcPct val="115000"/>
                        </a:lnSpc>
                      </a:pPr>
                      <a:endParaRPr lang="el-GR" sz="1200">
                        <a:effectLst/>
                        <a:latin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F80"/>
                    </a:solidFill>
                  </a:tcPr>
                </a:tc>
                <a:tc hMerge="1">
                  <a:txBody>
                    <a:bodyPr/>
                    <a:lstStyle/>
                    <a:p>
                      <a:pPr algn="ctr">
                        <a:lnSpc>
                          <a:spcPct val="115000"/>
                        </a:lnSpc>
                      </a:pPr>
                      <a:endParaRPr lang="el-GR" sz="1200" dirty="0">
                        <a:effectLst/>
                        <a:latin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F80"/>
                    </a:solidFill>
                  </a:tcPr>
                </a:tc>
                <a:tc>
                  <a:txBody>
                    <a:bodyPr/>
                    <a:lstStyle/>
                    <a:p>
                      <a:endParaRPr lang="el-G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F80"/>
                    </a:solidFill>
                  </a:tcPr>
                </a:tc>
                <a:tc>
                  <a:txBody>
                    <a:bodyPr/>
                    <a:lstStyle/>
                    <a:p>
                      <a:pPr algn="ctr">
                        <a:lnSpc>
                          <a:spcPct val="115000"/>
                        </a:lnSpc>
                      </a:pPr>
                      <a:endParaRPr lang="el-GR" sz="1200">
                        <a:effectLst/>
                        <a:latin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F80"/>
                    </a:solidFill>
                  </a:tcPr>
                </a:tc>
                <a:tc>
                  <a:txBody>
                    <a:bodyPr/>
                    <a:lstStyle/>
                    <a:p>
                      <a:pPr algn="ctr">
                        <a:lnSpc>
                          <a:spcPct val="115000"/>
                        </a:lnSpc>
                      </a:pPr>
                      <a:endParaRPr lang="el-GR" sz="1200">
                        <a:effectLst/>
                        <a:latin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F80"/>
                    </a:solidFill>
                  </a:tcPr>
                </a:tc>
                <a:tc>
                  <a:txBody>
                    <a:bodyPr/>
                    <a:lstStyle/>
                    <a:p>
                      <a:pPr algn="ctr">
                        <a:lnSpc>
                          <a:spcPct val="115000"/>
                        </a:lnSpc>
                      </a:pPr>
                      <a:endParaRPr lang="el-GR" sz="1200" dirty="0">
                        <a:effectLst/>
                        <a:latin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F80"/>
                    </a:solidFill>
                  </a:tcPr>
                </a:tc>
                <a:tc>
                  <a:txBody>
                    <a:bodyPr/>
                    <a:lstStyle/>
                    <a:p>
                      <a:pPr algn="ctr">
                        <a:lnSpc>
                          <a:spcPct val="106000"/>
                        </a:lnSpc>
                        <a:spcAft>
                          <a:spcPts val="0"/>
                        </a:spcAft>
                      </a:pPr>
                      <a:r>
                        <a:rPr lang="el-GR" sz="1200" b="1" kern="1200" dirty="0">
                          <a:solidFill>
                            <a:srgbClr val="000000"/>
                          </a:solidFill>
                          <a:effectLst/>
                          <a:latin typeface="Calibri"/>
                          <a:ea typeface="Calibri"/>
                        </a:rPr>
                        <a:t>ΝΑΙ  (Β.12)</a:t>
                      </a:r>
                      <a:endParaRPr lang="el-GR" sz="1200" dirty="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F80"/>
                    </a:solidFill>
                  </a:tcPr>
                </a:tc>
              </a:tr>
              <a:tr h="297214">
                <a:tc>
                  <a:txBody>
                    <a:bodyPr/>
                    <a:lstStyle/>
                    <a:p>
                      <a:pPr algn="l">
                        <a:lnSpc>
                          <a:spcPct val="115000"/>
                        </a:lnSpc>
                      </a:pPr>
                      <a:endParaRPr lang="el-GR" sz="1200" dirty="0">
                        <a:effectLst/>
                        <a:latin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8F00"/>
                    </a:solidFill>
                  </a:tcPr>
                </a:tc>
                <a:tc gridSpan="3">
                  <a:txBody>
                    <a:bodyPr/>
                    <a:lstStyle/>
                    <a:p>
                      <a:pPr algn="ctr">
                        <a:lnSpc>
                          <a:spcPts val="1150"/>
                        </a:lnSpc>
                        <a:spcAft>
                          <a:spcPts val="0"/>
                        </a:spcAft>
                      </a:pPr>
                      <a:r>
                        <a:rPr lang="el-GR" sz="1200" b="1" kern="1200" dirty="0">
                          <a:solidFill>
                            <a:srgbClr val="000000"/>
                          </a:solidFill>
                          <a:effectLst/>
                          <a:latin typeface="Calibri"/>
                          <a:ea typeface="Calibri"/>
                        </a:rPr>
                        <a:t>Ή ΕΝΑΛΛΑΚΤΙΚΑ</a:t>
                      </a:r>
                      <a:endParaRPr lang="el-GR" sz="1200" dirty="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hMerge="1">
                  <a:txBody>
                    <a:bodyPr/>
                    <a:lstStyle/>
                    <a:p>
                      <a:endParaRPr lang="el-GR"/>
                    </a:p>
                  </a:txBody>
                  <a:tcPr/>
                </a:tc>
                <a:tc hMerge="1">
                  <a:txBody>
                    <a:bodyPr/>
                    <a:lstStyle/>
                    <a:p>
                      <a:endParaRPr lang="el-GR"/>
                    </a:p>
                  </a:txBody>
                  <a:tcPr/>
                </a:tc>
                <a:tc>
                  <a:txBody>
                    <a:bodyPr/>
                    <a:lstStyle/>
                    <a:p>
                      <a:pPr algn="ctr">
                        <a:lnSpc>
                          <a:spcPct val="115000"/>
                        </a:lnSpc>
                      </a:pPr>
                      <a:endParaRPr lang="el-GR" sz="1200" dirty="0">
                        <a:effectLst/>
                        <a:latin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ctr">
                        <a:lnSpc>
                          <a:spcPct val="115000"/>
                        </a:lnSpc>
                      </a:pPr>
                      <a:endParaRPr lang="el-GR" sz="1200">
                        <a:effectLst/>
                        <a:latin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ctr">
                        <a:lnSpc>
                          <a:spcPct val="115000"/>
                        </a:lnSpc>
                      </a:pPr>
                      <a:endParaRPr lang="el-GR" sz="1200">
                        <a:effectLst/>
                        <a:latin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c>
                  <a:txBody>
                    <a:bodyPr/>
                    <a:lstStyle/>
                    <a:p>
                      <a:pPr algn="ctr">
                        <a:lnSpc>
                          <a:spcPct val="115000"/>
                        </a:lnSpc>
                      </a:pPr>
                      <a:endParaRPr lang="el-GR" sz="1200" dirty="0">
                        <a:effectLst/>
                        <a:latin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F2CC"/>
                    </a:solidFill>
                  </a:tcPr>
                </a:tc>
              </a:tr>
              <a:tr h="407131">
                <a:tc>
                  <a:txBody>
                    <a:bodyPr/>
                    <a:lstStyle/>
                    <a:p>
                      <a:pPr algn="l">
                        <a:lnSpc>
                          <a:spcPct val="106000"/>
                        </a:lnSpc>
                        <a:spcAft>
                          <a:spcPts val="0"/>
                        </a:spcAft>
                      </a:pPr>
                      <a:r>
                        <a:rPr lang="el-GR" sz="1200" b="1" kern="1200" dirty="0">
                          <a:solidFill>
                            <a:srgbClr val="FFFFFF"/>
                          </a:solidFill>
                          <a:effectLst/>
                          <a:latin typeface="Calibri"/>
                          <a:ea typeface="Calibri"/>
                        </a:rPr>
                        <a:t>ΣΥΝΟΠΤΙΚΟΣ ΙΣΟΛΟΓΙΣΜΟΣ (ΥΠΟΔ Β.5)</a:t>
                      </a:r>
                      <a:endParaRPr lang="el-GR" sz="1200" dirty="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BF8F00"/>
                    </a:solidFill>
                  </a:tcPr>
                </a:tc>
                <a:tc>
                  <a:txBody>
                    <a:bodyPr/>
                    <a:lstStyle/>
                    <a:p>
                      <a:pPr algn="ctr">
                        <a:lnSpc>
                          <a:spcPct val="106000"/>
                        </a:lnSpc>
                        <a:spcAft>
                          <a:spcPts val="0"/>
                        </a:spcAft>
                      </a:pPr>
                      <a:r>
                        <a:rPr lang="el-GR" sz="1200" b="1" kern="1200">
                          <a:solidFill>
                            <a:srgbClr val="000000"/>
                          </a:solidFill>
                          <a:effectLst/>
                          <a:latin typeface="Calibri"/>
                          <a:ea typeface="Calibri"/>
                        </a:rPr>
                        <a:t>ΝΑΙ</a:t>
                      </a:r>
                      <a:endParaRPr lang="el-GR" sz="120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F80"/>
                    </a:solidFill>
                  </a:tcPr>
                </a:tc>
                <a:tc gridSpan="2">
                  <a:txBody>
                    <a:bodyPr/>
                    <a:lstStyle/>
                    <a:p>
                      <a:pPr algn="ctr">
                        <a:lnSpc>
                          <a:spcPct val="106000"/>
                        </a:lnSpc>
                        <a:spcAft>
                          <a:spcPts val="0"/>
                        </a:spcAft>
                      </a:pPr>
                      <a:r>
                        <a:rPr lang="el-GR" sz="1200" b="1" kern="1200">
                          <a:solidFill>
                            <a:srgbClr val="000000"/>
                          </a:solidFill>
                          <a:effectLst/>
                          <a:latin typeface="Calibri"/>
                          <a:ea typeface="Calibri"/>
                        </a:rPr>
                        <a:t>-</a:t>
                      </a:r>
                      <a:endParaRPr lang="el-GR" sz="120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F80"/>
                    </a:solidFill>
                  </a:tcPr>
                </a:tc>
                <a:tc hMerge="1">
                  <a:txBody>
                    <a:bodyPr/>
                    <a:lstStyle/>
                    <a:p>
                      <a:endParaRPr lang="el-GR"/>
                    </a:p>
                  </a:txBody>
                  <a:tcPr/>
                </a:tc>
                <a:tc>
                  <a:txBody>
                    <a:bodyPr/>
                    <a:lstStyle/>
                    <a:p>
                      <a:pPr algn="ctr">
                        <a:lnSpc>
                          <a:spcPct val="115000"/>
                        </a:lnSpc>
                      </a:pPr>
                      <a:endParaRPr lang="el-GR" sz="1200" dirty="0">
                        <a:effectLst/>
                        <a:latin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F80"/>
                    </a:solidFill>
                  </a:tcPr>
                </a:tc>
                <a:tc>
                  <a:txBody>
                    <a:bodyPr/>
                    <a:lstStyle/>
                    <a:p>
                      <a:pPr algn="ctr">
                        <a:lnSpc>
                          <a:spcPct val="115000"/>
                        </a:lnSpc>
                      </a:pPr>
                      <a:endParaRPr lang="el-GR" sz="1200">
                        <a:effectLst/>
                        <a:latin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F80"/>
                    </a:solidFill>
                  </a:tcPr>
                </a:tc>
                <a:tc>
                  <a:txBody>
                    <a:bodyPr/>
                    <a:lstStyle/>
                    <a:p>
                      <a:pPr algn="ctr">
                        <a:lnSpc>
                          <a:spcPct val="115000"/>
                        </a:lnSpc>
                      </a:pPr>
                      <a:endParaRPr lang="el-GR" sz="1200">
                        <a:effectLst/>
                        <a:latin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F80"/>
                    </a:solidFill>
                  </a:tcPr>
                </a:tc>
                <a:tc>
                  <a:txBody>
                    <a:bodyPr/>
                    <a:lstStyle/>
                    <a:p>
                      <a:pPr algn="ctr">
                        <a:lnSpc>
                          <a:spcPct val="115000"/>
                        </a:lnSpc>
                      </a:pPr>
                      <a:endParaRPr lang="el-GR" sz="1200" dirty="0">
                        <a:effectLst/>
                        <a:latin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FFDF80"/>
                    </a:solidFill>
                  </a:tcPr>
                </a:tc>
              </a:tr>
              <a:tr h="407131">
                <a:tc>
                  <a:txBody>
                    <a:bodyPr/>
                    <a:lstStyle/>
                    <a:p>
                      <a:pPr algn="l">
                        <a:lnSpc>
                          <a:spcPct val="106000"/>
                        </a:lnSpc>
                        <a:spcAft>
                          <a:spcPts val="0"/>
                        </a:spcAft>
                      </a:pPr>
                      <a:r>
                        <a:rPr lang="el-GR" sz="1200" b="1" kern="1200" dirty="0">
                          <a:solidFill>
                            <a:srgbClr val="FFFFFF"/>
                          </a:solidFill>
                          <a:effectLst/>
                          <a:latin typeface="Calibri"/>
                          <a:ea typeface="Calibri"/>
                        </a:rPr>
                        <a:t>ΣΥΝΟΠΤΙΚΗ ΚΑΤΑΣΤΑΣΗ ΑΠΟΤΕΛΕΣΜΑΤΩΝ  (ΥΠΟΔ.Β.6)</a:t>
                      </a:r>
                      <a:endParaRPr lang="el-GR" sz="1200" dirty="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a:noFill/>
                    </a:lnB>
                    <a:solidFill>
                      <a:srgbClr val="BF8F00"/>
                    </a:solidFill>
                  </a:tcPr>
                </a:tc>
                <a:tc>
                  <a:txBody>
                    <a:bodyPr/>
                    <a:lstStyle/>
                    <a:p>
                      <a:pPr algn="ctr">
                        <a:lnSpc>
                          <a:spcPct val="106000"/>
                        </a:lnSpc>
                        <a:spcAft>
                          <a:spcPts val="0"/>
                        </a:spcAft>
                      </a:pPr>
                      <a:r>
                        <a:rPr lang="el-GR" sz="1200" b="1" kern="1200">
                          <a:solidFill>
                            <a:srgbClr val="000000"/>
                          </a:solidFill>
                          <a:effectLst/>
                          <a:latin typeface="Calibri"/>
                          <a:ea typeface="Calibri"/>
                        </a:rPr>
                        <a:t>ΝΑΙ</a:t>
                      </a:r>
                      <a:endParaRPr lang="el-GR" sz="120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a:noFill/>
                    </a:lnB>
                    <a:solidFill>
                      <a:srgbClr val="FFF2CC"/>
                    </a:solidFill>
                  </a:tcPr>
                </a:tc>
                <a:tc gridSpan="2">
                  <a:txBody>
                    <a:bodyPr/>
                    <a:lstStyle/>
                    <a:p>
                      <a:pPr algn="ctr">
                        <a:lnSpc>
                          <a:spcPct val="106000"/>
                        </a:lnSpc>
                        <a:spcAft>
                          <a:spcPts val="0"/>
                        </a:spcAft>
                      </a:pPr>
                      <a:r>
                        <a:rPr lang="el-GR" sz="1200" b="1" kern="1200" dirty="0">
                          <a:solidFill>
                            <a:srgbClr val="000000"/>
                          </a:solidFill>
                          <a:effectLst/>
                          <a:latin typeface="Calibri"/>
                          <a:ea typeface="Calibri"/>
                        </a:rPr>
                        <a:t>ΝΑΙ</a:t>
                      </a:r>
                      <a:endParaRPr lang="el-GR" sz="1200" dirty="0">
                        <a:effectLst/>
                        <a:latin typeface="Times New Roman"/>
                        <a:ea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a:noFill/>
                    </a:lnB>
                    <a:solidFill>
                      <a:srgbClr val="FFF2CC"/>
                    </a:solidFill>
                  </a:tcPr>
                </a:tc>
                <a:tc hMerge="1">
                  <a:txBody>
                    <a:bodyPr/>
                    <a:lstStyle/>
                    <a:p>
                      <a:endParaRPr lang="el-GR"/>
                    </a:p>
                  </a:txBody>
                  <a:tcPr/>
                </a:tc>
                <a:tc>
                  <a:txBody>
                    <a:bodyPr/>
                    <a:lstStyle/>
                    <a:p>
                      <a:pPr algn="ctr">
                        <a:lnSpc>
                          <a:spcPct val="115000"/>
                        </a:lnSpc>
                      </a:pPr>
                      <a:endParaRPr lang="el-GR" sz="1200" dirty="0">
                        <a:effectLst/>
                        <a:latin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a:noFill/>
                    </a:lnB>
                    <a:solidFill>
                      <a:srgbClr val="FFF2CC"/>
                    </a:solidFill>
                  </a:tcPr>
                </a:tc>
                <a:tc>
                  <a:txBody>
                    <a:bodyPr/>
                    <a:lstStyle/>
                    <a:p>
                      <a:pPr algn="ctr">
                        <a:lnSpc>
                          <a:spcPct val="115000"/>
                        </a:lnSpc>
                      </a:pPr>
                      <a:endParaRPr lang="el-GR" sz="1200" dirty="0">
                        <a:effectLst/>
                        <a:latin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a:noFill/>
                    </a:lnB>
                    <a:solidFill>
                      <a:srgbClr val="FFF2CC"/>
                    </a:solidFill>
                  </a:tcPr>
                </a:tc>
                <a:tc>
                  <a:txBody>
                    <a:bodyPr/>
                    <a:lstStyle/>
                    <a:p>
                      <a:pPr algn="ctr">
                        <a:lnSpc>
                          <a:spcPct val="115000"/>
                        </a:lnSpc>
                      </a:pPr>
                      <a:endParaRPr lang="el-GR" sz="1200" dirty="0">
                        <a:effectLst/>
                        <a:latin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a:noFill/>
                    </a:lnB>
                    <a:solidFill>
                      <a:srgbClr val="FFF2CC"/>
                    </a:solidFill>
                  </a:tcPr>
                </a:tc>
                <a:tc>
                  <a:txBody>
                    <a:bodyPr/>
                    <a:lstStyle/>
                    <a:p>
                      <a:pPr algn="ctr">
                        <a:lnSpc>
                          <a:spcPct val="115000"/>
                        </a:lnSpc>
                      </a:pPr>
                      <a:endParaRPr lang="el-GR" sz="1200" dirty="0">
                        <a:effectLst/>
                        <a:latin typeface="Times New Roman"/>
                      </a:endParaRPr>
                    </a:p>
                  </a:txBody>
                  <a:tcPr marL="31223" marR="31223" marT="7938" marB="0">
                    <a:lnL>
                      <a:noFill/>
                    </a:lnL>
                    <a:lnR>
                      <a:noFill/>
                    </a:lnR>
                    <a:lnT w="12700" cap="flat" cmpd="sng" algn="ctr">
                      <a:solidFill>
                        <a:srgbClr val="FFFFFF"/>
                      </a:solidFill>
                      <a:prstDash val="solid"/>
                      <a:round/>
                      <a:headEnd type="none" w="med" len="med"/>
                      <a:tailEnd type="none" w="med" len="med"/>
                    </a:lnT>
                    <a:lnB>
                      <a:noFill/>
                    </a:lnB>
                    <a:solidFill>
                      <a:srgbClr val="FFF2CC"/>
                    </a:solidFill>
                  </a:tcPr>
                </a:tc>
              </a:tr>
            </a:tbl>
          </a:graphicData>
        </a:graphic>
      </p:graphicFrame>
    </p:spTree>
    <p:extLst>
      <p:ext uri="{BB962C8B-B14F-4D97-AF65-F5344CB8AC3E}">
        <p14:creationId xmlns:p14="http://schemas.microsoft.com/office/powerpoint/2010/main" xmlns="" val="36006972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60648"/>
            <a:ext cx="8229600" cy="288032"/>
          </a:xfrm>
        </p:spPr>
        <p:txBody>
          <a:bodyPr>
            <a:normAutofit fontScale="90000"/>
          </a:bodyPr>
          <a:lstStyle/>
          <a:p>
            <a:r>
              <a:rPr lang="el-GR" sz="3100" dirty="0" smtClean="0"/>
              <a:t/>
            </a:r>
            <a:br>
              <a:rPr lang="el-GR" sz="3100" dirty="0" smtClean="0"/>
            </a:br>
            <a:r>
              <a:rPr lang="el-GR" sz="2900" dirty="0" smtClean="0"/>
              <a:t>Κύρια Χαρακτηριστικά επιχειρηματικών μορφών</a:t>
            </a:r>
            <a:r>
              <a:rPr lang="el-GR" dirty="0"/>
              <a:t/>
            </a:r>
            <a:br>
              <a:rPr lang="el-GR" dirty="0"/>
            </a:br>
            <a:endParaRPr lang="el-GR" dirty="0"/>
          </a:p>
        </p:txBody>
      </p:sp>
      <p:sp>
        <p:nvSpPr>
          <p:cNvPr id="3" name="Θέση περιεχομένου 2"/>
          <p:cNvSpPr>
            <a:spLocks noGrp="1"/>
          </p:cNvSpPr>
          <p:nvPr>
            <p:ph idx="1"/>
          </p:nvPr>
        </p:nvSpPr>
        <p:spPr>
          <a:xfrm>
            <a:off x="0" y="476672"/>
            <a:ext cx="9144000" cy="6264696"/>
          </a:xfrm>
        </p:spPr>
        <p:txBody>
          <a:bodyPr>
            <a:noAutofit/>
          </a:bodyPr>
          <a:lstStyle/>
          <a:p>
            <a:pPr algn="just">
              <a:buFont typeface="Wingdings" panose="05000000000000000000" pitchFamily="2" charset="2"/>
              <a:buChar char="q"/>
            </a:pPr>
            <a:r>
              <a:rPr lang="el-GR" sz="2400" b="1" dirty="0" smtClean="0"/>
              <a:t>Ατομική Επιχείρηση</a:t>
            </a:r>
            <a:r>
              <a:rPr lang="el-GR" sz="2400" dirty="0" smtClean="0"/>
              <a:t>: Ένα άτομο (ιδιοκτήτης). </a:t>
            </a:r>
            <a:r>
              <a:rPr lang="el-GR" sz="2400" dirty="0"/>
              <a:t>Δεν αποτελεί </a:t>
            </a:r>
            <a:r>
              <a:rPr lang="el-GR" sz="2400" dirty="0" smtClean="0"/>
              <a:t>εταιρεία.</a:t>
            </a:r>
          </a:p>
          <a:p>
            <a:pPr algn="just">
              <a:buFont typeface="Wingdings" panose="05000000000000000000" pitchFamily="2" charset="2"/>
              <a:buChar char="q"/>
            </a:pPr>
            <a:r>
              <a:rPr lang="el-GR" sz="2400" b="1" dirty="0"/>
              <a:t>ΟΕ</a:t>
            </a:r>
            <a:r>
              <a:rPr lang="el-GR" sz="2400" b="1" dirty="0" smtClean="0"/>
              <a:t>:</a:t>
            </a:r>
            <a:r>
              <a:rPr lang="el-GR" sz="2400" dirty="0" smtClean="0"/>
              <a:t> Οι </a:t>
            </a:r>
            <a:r>
              <a:rPr lang="el-GR" sz="2400" dirty="0"/>
              <a:t>εταίροι ευθύνονται αλληλέγγυα και απεριόριστα για τις υποχρεώσεις της εταιρείας.</a:t>
            </a:r>
            <a:endParaRPr lang="el-GR" sz="2400" dirty="0" smtClean="0"/>
          </a:p>
          <a:p>
            <a:pPr algn="just">
              <a:buFont typeface="Wingdings" panose="05000000000000000000" pitchFamily="2" charset="2"/>
              <a:buChar char="q"/>
            </a:pPr>
            <a:r>
              <a:rPr lang="el-GR" sz="2400" b="1" dirty="0" smtClean="0"/>
              <a:t>ΕΕ: </a:t>
            </a:r>
            <a:r>
              <a:rPr lang="el-GR" sz="2400" dirty="0" smtClean="0"/>
              <a:t>Οι </a:t>
            </a:r>
            <a:r>
              <a:rPr lang="el-GR" sz="2400" dirty="0"/>
              <a:t>εταίροι της Ε.Ε. χωρίζονται σε ομόρρυθμους και </a:t>
            </a:r>
            <a:r>
              <a:rPr lang="el-GR" sz="2400" dirty="0" smtClean="0"/>
              <a:t>ετερόρρυθμους. Οι </a:t>
            </a:r>
            <a:r>
              <a:rPr lang="el-GR" sz="2400" dirty="0"/>
              <a:t>ετερόρρυθμοι εταίροι ευθύνονται για τις υποχρεώσεις της εταιρείας μόνο μέχρι το ύψος της κεφαλαιακής του </a:t>
            </a:r>
            <a:r>
              <a:rPr lang="el-GR" sz="2400" dirty="0" smtClean="0"/>
              <a:t>μερίδας.</a:t>
            </a:r>
          </a:p>
          <a:p>
            <a:pPr algn="just">
              <a:buFont typeface="Wingdings" panose="05000000000000000000" pitchFamily="2" charset="2"/>
              <a:buChar char="q"/>
            </a:pPr>
            <a:r>
              <a:rPr lang="el-GR" sz="2400" b="1" dirty="0" smtClean="0"/>
              <a:t>ΙΚΕ:</a:t>
            </a:r>
            <a:r>
              <a:rPr lang="el-GR" sz="2400" dirty="0" smtClean="0"/>
              <a:t> Εισάγεται ως νέα </a:t>
            </a:r>
            <a:r>
              <a:rPr lang="el-GR" sz="2400" dirty="0"/>
              <a:t>εταιρική μορφή </a:t>
            </a:r>
            <a:r>
              <a:rPr lang="el-GR" sz="2400" dirty="0" smtClean="0"/>
              <a:t>με τον Ν.4072/2012. Η </a:t>
            </a:r>
            <a:r>
              <a:rPr lang="el-GR" sz="2400" dirty="0"/>
              <a:t>διάρκεια της εταιρείας είναι ορισμένου </a:t>
            </a:r>
            <a:r>
              <a:rPr lang="el-GR" sz="2400" dirty="0" smtClean="0"/>
              <a:t>χρόνου και έχει </a:t>
            </a:r>
            <a:r>
              <a:rPr lang="el-GR" sz="2400" dirty="0"/>
              <a:t>κεφάλαιο τουλάχιστον </a:t>
            </a:r>
            <a:r>
              <a:rPr lang="el-GR" sz="2400" dirty="0" smtClean="0"/>
              <a:t>ένα </a:t>
            </a:r>
            <a:r>
              <a:rPr lang="el-GR" sz="2400" dirty="0"/>
              <a:t>(1) </a:t>
            </a:r>
            <a:r>
              <a:rPr lang="el-GR" sz="2400" dirty="0" smtClean="0"/>
              <a:t>ευρώ.</a:t>
            </a:r>
            <a:endParaRPr lang="el-GR" sz="2400" dirty="0"/>
          </a:p>
          <a:p>
            <a:pPr algn="just">
              <a:buFont typeface="Wingdings" panose="05000000000000000000" pitchFamily="2" charset="2"/>
              <a:buChar char="q"/>
            </a:pPr>
            <a:r>
              <a:rPr lang="el-GR" sz="2400" b="1" dirty="0" smtClean="0"/>
              <a:t>ΕΠΕ: </a:t>
            </a:r>
            <a:r>
              <a:rPr lang="el-GR" sz="2400" dirty="0" smtClean="0"/>
              <a:t>Ευθύνη </a:t>
            </a:r>
            <a:r>
              <a:rPr lang="el-GR" sz="2400" dirty="0"/>
              <a:t>για τις εταιρικές υποχρεώσεις έχει μόνο η εταιρεία και όχι οι εταίροι με την ατομική τους </a:t>
            </a:r>
            <a:r>
              <a:rPr lang="el-GR" sz="2400" dirty="0" smtClean="0"/>
              <a:t>περιουσία οι οποίοι ευθύνονται </a:t>
            </a:r>
            <a:r>
              <a:rPr lang="el-GR" sz="2400" dirty="0"/>
              <a:t>μόνο μέχρι του ποσού εισφοράς τους</a:t>
            </a:r>
            <a:r>
              <a:rPr lang="el-GR" sz="2400" dirty="0" smtClean="0"/>
              <a:t>.</a:t>
            </a:r>
          </a:p>
          <a:p>
            <a:pPr algn="just">
              <a:buFont typeface="Wingdings" panose="05000000000000000000" pitchFamily="2" charset="2"/>
              <a:buChar char="q"/>
            </a:pPr>
            <a:r>
              <a:rPr lang="el-GR" sz="2400" b="1" dirty="0"/>
              <a:t>ΑΕ</a:t>
            </a:r>
            <a:r>
              <a:rPr lang="el-GR" sz="2400" b="1" dirty="0" smtClean="0"/>
              <a:t>: </a:t>
            </a:r>
            <a:r>
              <a:rPr lang="el-GR" sz="2400" dirty="0" smtClean="0"/>
              <a:t>Ευθύνη </a:t>
            </a:r>
            <a:r>
              <a:rPr lang="el-GR" sz="2400" dirty="0"/>
              <a:t>για τις εταιρικές υποχρεώσεις έχει μόνο η εταιρεία και όχι οι μέτοχοι  με την ατομική τους περιουσία. Οι μέτοχοι   ευθύνονται μόνο μέχρι του ποσού  εισφορά τους</a:t>
            </a:r>
            <a:r>
              <a:rPr lang="el-GR" sz="2400" dirty="0" smtClean="0"/>
              <a:t>. </a:t>
            </a:r>
          </a:p>
        </p:txBody>
      </p:sp>
    </p:spTree>
    <p:extLst>
      <p:ext uri="{BB962C8B-B14F-4D97-AF65-F5344CB8AC3E}">
        <p14:creationId xmlns:p14="http://schemas.microsoft.com/office/powerpoint/2010/main" xmlns="" val="39512957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548680"/>
            <a:ext cx="8229600" cy="216024"/>
          </a:xfrm>
        </p:spPr>
        <p:txBody>
          <a:bodyPr>
            <a:normAutofit fontScale="90000"/>
          </a:bodyPr>
          <a:lstStyle/>
          <a:p>
            <a:r>
              <a:rPr lang="el-GR" sz="2700" dirty="0"/>
              <a:t>Κατανομή των Ποσοστών Συμμετοχής στην Επιχείρηση – Εισφορά Κεφαλαίων</a:t>
            </a:r>
            <a:r>
              <a:rPr lang="el-GR" dirty="0"/>
              <a:t/>
            </a:r>
            <a:br>
              <a:rPr lang="el-GR" dirty="0"/>
            </a:br>
            <a:endParaRPr lang="el-GR" dirty="0"/>
          </a:p>
        </p:txBody>
      </p:sp>
      <p:sp>
        <p:nvSpPr>
          <p:cNvPr id="3" name="Θέση περιεχομένου 2"/>
          <p:cNvSpPr>
            <a:spLocks noGrp="1"/>
          </p:cNvSpPr>
          <p:nvPr>
            <p:ph idx="1"/>
          </p:nvPr>
        </p:nvSpPr>
        <p:spPr>
          <a:xfrm>
            <a:off x="0" y="764704"/>
            <a:ext cx="9144000" cy="5688632"/>
          </a:xfrm>
        </p:spPr>
        <p:txBody>
          <a:bodyPr>
            <a:normAutofit/>
          </a:bodyPr>
          <a:lstStyle/>
          <a:p>
            <a:pPr algn="just">
              <a:buFont typeface="Wingdings" panose="05000000000000000000" pitchFamily="2" charset="2"/>
              <a:buChar char="q"/>
            </a:pPr>
            <a:r>
              <a:rPr lang="el-GR" sz="2400" b="1" dirty="0" smtClean="0"/>
              <a:t>Ατομική Επιχείρηση</a:t>
            </a:r>
            <a:r>
              <a:rPr lang="el-GR" sz="2400" dirty="0"/>
              <a:t>: Εισφορά στο 100% από τον μοναδικό </a:t>
            </a:r>
            <a:r>
              <a:rPr lang="el-GR" sz="2400" dirty="0" smtClean="0"/>
              <a:t>ιδιοκτήτη</a:t>
            </a:r>
          </a:p>
          <a:p>
            <a:pPr algn="just">
              <a:buFont typeface="Wingdings" panose="05000000000000000000" pitchFamily="2" charset="2"/>
              <a:buChar char="q"/>
            </a:pPr>
            <a:r>
              <a:rPr lang="el-GR" sz="2400" b="1" dirty="0" smtClean="0"/>
              <a:t>ΟΕ</a:t>
            </a:r>
            <a:r>
              <a:rPr lang="el-GR" sz="2400" b="1" dirty="0"/>
              <a:t>:</a:t>
            </a:r>
            <a:r>
              <a:rPr lang="el-GR" sz="2400" dirty="0"/>
              <a:t> Το σύνολο του κεφαλαίου εισφέρεται από τους εταίρους ανάλογα με το ποσοστό </a:t>
            </a:r>
            <a:r>
              <a:rPr lang="el-GR" sz="2400" dirty="0" smtClean="0"/>
              <a:t>συμμετοχής </a:t>
            </a:r>
            <a:r>
              <a:rPr lang="el-GR" sz="2400" dirty="0"/>
              <a:t>τους στα κέρδη και τις ζημιές</a:t>
            </a:r>
            <a:r>
              <a:rPr lang="el-GR" sz="2400" dirty="0" smtClean="0"/>
              <a:t>.</a:t>
            </a:r>
          </a:p>
          <a:p>
            <a:pPr algn="just">
              <a:buFont typeface="Wingdings" panose="05000000000000000000" pitchFamily="2" charset="2"/>
              <a:buChar char="q"/>
            </a:pPr>
            <a:r>
              <a:rPr lang="el-GR" sz="2400" b="1" dirty="0" smtClean="0"/>
              <a:t>ΕΕ: </a:t>
            </a:r>
            <a:r>
              <a:rPr lang="el-GR" sz="2400" dirty="0" smtClean="0"/>
              <a:t>Ομοίως με ΟΕ</a:t>
            </a:r>
          </a:p>
          <a:p>
            <a:pPr algn="just">
              <a:buFont typeface="Wingdings" panose="05000000000000000000" pitchFamily="2" charset="2"/>
              <a:buChar char="q"/>
            </a:pPr>
            <a:r>
              <a:rPr lang="el-GR" sz="2400" b="1" dirty="0" smtClean="0"/>
              <a:t>ΙΚΕ: </a:t>
            </a:r>
            <a:r>
              <a:rPr lang="el-GR" sz="2400" dirty="0" smtClean="0"/>
              <a:t>Ομοίως με ΟΕ,ΕΕ όπου το κεφάλαιο χωρίζεται σε εταιρικά μερίδια</a:t>
            </a:r>
          </a:p>
          <a:p>
            <a:pPr algn="just">
              <a:buFont typeface="Wingdings" panose="05000000000000000000" pitchFamily="2" charset="2"/>
              <a:buChar char="q"/>
            </a:pPr>
            <a:r>
              <a:rPr lang="el-GR" sz="2400" b="1" dirty="0" smtClean="0"/>
              <a:t>ΕΠΕ:</a:t>
            </a:r>
            <a:r>
              <a:rPr lang="el-GR" sz="2400" dirty="0" smtClean="0"/>
              <a:t> Ομοίως με ΙΚΕ. Με τον Ν.4156/2013 καταργείται το ελάχιστο ποσό κεφαλαίου.</a:t>
            </a:r>
          </a:p>
          <a:p>
            <a:pPr algn="just">
              <a:buFont typeface="Wingdings" panose="05000000000000000000" pitchFamily="2" charset="2"/>
              <a:buChar char="q"/>
            </a:pPr>
            <a:r>
              <a:rPr lang="el-GR" sz="2400" b="1" dirty="0" smtClean="0"/>
              <a:t>ΑΕ</a:t>
            </a:r>
            <a:r>
              <a:rPr lang="el-GR" sz="2400" b="1" dirty="0"/>
              <a:t>: </a:t>
            </a:r>
            <a:r>
              <a:rPr lang="el-GR" sz="2400" dirty="0"/>
              <a:t>Το σύνολο του κεφαλαίου εισφέρεται από τους εταίρους ανάλογα με το ποσοστό συμμετοχής τους στα κέρδη και τις ζημιές, και διαιρείται σε </a:t>
            </a:r>
            <a:r>
              <a:rPr lang="el-GR" sz="2400" dirty="0" smtClean="0"/>
              <a:t>μετοχές. Το </a:t>
            </a:r>
            <a:r>
              <a:rPr lang="el-GR" sz="2400" dirty="0"/>
              <a:t>ελάχιστο κεφάλαιο ανέρχεται σε  </a:t>
            </a:r>
            <a:r>
              <a:rPr lang="el-GR" sz="2400" dirty="0" smtClean="0"/>
              <a:t>25.000,00 ευρώ και οι μετοχές - μερίδια </a:t>
            </a:r>
            <a:r>
              <a:rPr lang="el-GR" sz="2400" dirty="0"/>
              <a:t>παριστούν εισφορές των </a:t>
            </a:r>
            <a:r>
              <a:rPr lang="el-GR" sz="2400" dirty="0" smtClean="0"/>
              <a:t>εταίρων. Ο </a:t>
            </a:r>
            <a:r>
              <a:rPr lang="el-GR" sz="2400" dirty="0"/>
              <a:t>αριθμός των μετοχών του κάθε μετόχου  είναι ανάλογος προς την αξία της εισφοράς του.</a:t>
            </a:r>
          </a:p>
          <a:p>
            <a:pPr algn="just"/>
            <a:endParaRPr lang="el-GR" sz="2400" b="1" dirty="0"/>
          </a:p>
        </p:txBody>
      </p:sp>
    </p:spTree>
    <p:extLst>
      <p:ext uri="{BB962C8B-B14F-4D97-AF65-F5344CB8AC3E}">
        <p14:creationId xmlns:p14="http://schemas.microsoft.com/office/powerpoint/2010/main" xmlns="" val="11856914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88640"/>
            <a:ext cx="8229600" cy="576064"/>
          </a:xfrm>
        </p:spPr>
        <p:txBody>
          <a:bodyPr>
            <a:normAutofit fontScale="90000"/>
          </a:bodyPr>
          <a:lstStyle/>
          <a:p>
            <a:r>
              <a:rPr lang="el-GR" dirty="0"/>
              <a:t/>
            </a:r>
            <a:br>
              <a:rPr lang="el-GR" dirty="0"/>
            </a:br>
            <a:endParaRPr lang="el-GR" dirty="0"/>
          </a:p>
        </p:txBody>
      </p:sp>
      <p:sp>
        <p:nvSpPr>
          <p:cNvPr id="3" name="Θέση περιεχομένου 2"/>
          <p:cNvSpPr>
            <a:spLocks noGrp="1"/>
          </p:cNvSpPr>
          <p:nvPr>
            <p:ph idx="1"/>
          </p:nvPr>
        </p:nvSpPr>
        <p:spPr>
          <a:xfrm>
            <a:off x="251520" y="764704"/>
            <a:ext cx="8640960" cy="6093296"/>
          </a:xfrm>
        </p:spPr>
        <p:txBody>
          <a:bodyPr>
            <a:normAutofit lnSpcReduction="10000"/>
          </a:bodyPr>
          <a:lstStyle/>
          <a:p>
            <a:pPr algn="just">
              <a:buFont typeface="Wingdings" panose="05000000000000000000" pitchFamily="2" charset="2"/>
              <a:buChar char="q"/>
            </a:pPr>
            <a:r>
              <a:rPr lang="el-GR" sz="2400" b="1" dirty="0" smtClean="0"/>
              <a:t>Ατομική Επιχείρηση</a:t>
            </a:r>
            <a:r>
              <a:rPr lang="el-GR" sz="2400" dirty="0" smtClean="0"/>
              <a:t>: Η </a:t>
            </a:r>
            <a:r>
              <a:rPr lang="el-GR" sz="2400" dirty="0"/>
              <a:t>Κάλυψη και καταβολή του κεφαλαίου γίνεται από  τον </a:t>
            </a:r>
            <a:r>
              <a:rPr lang="el-GR" sz="2400" dirty="0" smtClean="0"/>
              <a:t>επιτηδευματία ο οποίος είναι και φορολογικά υπεύθυνος.</a:t>
            </a:r>
          </a:p>
          <a:p>
            <a:pPr algn="just">
              <a:buNone/>
            </a:pPr>
            <a:endParaRPr lang="el-GR" sz="2400" dirty="0"/>
          </a:p>
          <a:p>
            <a:pPr algn="just">
              <a:buNone/>
            </a:pPr>
            <a:r>
              <a:rPr lang="el-GR" sz="2000" b="1" dirty="0" smtClean="0"/>
              <a:t>Για όλες τις μορφές εταιρειών απαιτείται </a:t>
            </a:r>
            <a:r>
              <a:rPr lang="el-GR" sz="2000" b="1" dirty="0"/>
              <a:t>λογιστική απεικόνιση της κάλυψης του κεφαλαίου από τους εταίρους κατά την ίδρυση της επιχείρησης και της μετέπειτα καταβολής του</a:t>
            </a:r>
            <a:r>
              <a:rPr lang="el-GR" sz="2000" b="1" dirty="0" smtClean="0"/>
              <a:t>. </a:t>
            </a:r>
          </a:p>
          <a:p>
            <a:pPr algn="just">
              <a:buNone/>
            </a:pPr>
            <a:endParaRPr lang="el-GR" sz="1800" b="1" dirty="0" smtClean="0"/>
          </a:p>
          <a:p>
            <a:pPr algn="just">
              <a:buNone/>
            </a:pPr>
            <a:r>
              <a:rPr lang="el-GR" sz="2000" b="1" dirty="0" smtClean="0"/>
              <a:t>Υπεύθυνοι διευθέτησης φορολογικών υποχρεώσεων:</a:t>
            </a:r>
          </a:p>
          <a:p>
            <a:pPr algn="just">
              <a:buFont typeface="Wingdings" panose="05000000000000000000" pitchFamily="2" charset="2"/>
              <a:buChar char="q"/>
            </a:pPr>
            <a:r>
              <a:rPr lang="el-GR" sz="2400" b="1" dirty="0" smtClean="0"/>
              <a:t>ΟΕ</a:t>
            </a:r>
            <a:r>
              <a:rPr lang="el-GR" sz="2400" b="1" dirty="0"/>
              <a:t>:</a:t>
            </a:r>
            <a:r>
              <a:rPr lang="el-GR" sz="2400" dirty="0"/>
              <a:t>  </a:t>
            </a:r>
            <a:r>
              <a:rPr lang="el-GR" sz="2400" dirty="0" smtClean="0"/>
              <a:t>Ο διαχειριστής και </a:t>
            </a:r>
            <a:r>
              <a:rPr lang="el-GR" sz="2400" dirty="0"/>
              <a:t>οι εταίροι της εταιρείας</a:t>
            </a:r>
            <a:endParaRPr lang="el-GR" sz="2400" dirty="0" smtClean="0"/>
          </a:p>
          <a:p>
            <a:pPr algn="just">
              <a:buFont typeface="Wingdings" panose="05000000000000000000" pitchFamily="2" charset="2"/>
              <a:buChar char="q"/>
            </a:pPr>
            <a:r>
              <a:rPr lang="el-GR" sz="2400" b="1" dirty="0" smtClean="0"/>
              <a:t>ΕΕ:  </a:t>
            </a:r>
            <a:r>
              <a:rPr lang="el-GR" sz="2400" dirty="0" smtClean="0"/>
              <a:t>Ο διαχειριστής και </a:t>
            </a:r>
            <a:r>
              <a:rPr lang="el-GR" sz="2400" dirty="0"/>
              <a:t>οι ομόρρυθμοι εταίροι της εταιρείας.</a:t>
            </a:r>
          </a:p>
          <a:p>
            <a:pPr algn="just">
              <a:buFont typeface="Wingdings" panose="05000000000000000000" pitchFamily="2" charset="2"/>
              <a:buChar char="q"/>
            </a:pPr>
            <a:r>
              <a:rPr lang="el-GR" sz="2400" b="1" dirty="0" smtClean="0"/>
              <a:t>ΙΚΕ</a:t>
            </a:r>
            <a:r>
              <a:rPr lang="el-GR" sz="2400" b="1" dirty="0"/>
              <a:t>: </a:t>
            </a:r>
            <a:r>
              <a:rPr lang="el-GR" sz="2400" dirty="0" smtClean="0"/>
              <a:t>Ο διαχειριστής ο οποίος και υποχρεούται στη </a:t>
            </a:r>
            <a:r>
              <a:rPr lang="el-GR" sz="2400" dirty="0"/>
              <a:t>δημοσίευση του ισολογισμού στο ΓΕΜΗ</a:t>
            </a:r>
            <a:endParaRPr lang="el-GR" sz="2400" dirty="0" smtClean="0"/>
          </a:p>
          <a:p>
            <a:pPr algn="just">
              <a:buFont typeface="Wingdings" panose="05000000000000000000" pitchFamily="2" charset="2"/>
              <a:buChar char="q"/>
            </a:pPr>
            <a:r>
              <a:rPr lang="el-GR" sz="2400" b="1" dirty="0" smtClean="0"/>
              <a:t>ΕΠΕ:</a:t>
            </a:r>
            <a:r>
              <a:rPr lang="el-GR" sz="2400" dirty="0"/>
              <a:t>. </a:t>
            </a:r>
            <a:r>
              <a:rPr lang="el-GR" sz="2400" dirty="0" smtClean="0"/>
              <a:t>Ομοίως με ΙΚΕ</a:t>
            </a:r>
          </a:p>
          <a:p>
            <a:pPr algn="just">
              <a:buFont typeface="Wingdings" panose="05000000000000000000" pitchFamily="2" charset="2"/>
              <a:buChar char="q"/>
            </a:pPr>
            <a:r>
              <a:rPr lang="el-GR" sz="2400" b="1" dirty="0" smtClean="0"/>
              <a:t>ΑΕ: </a:t>
            </a:r>
            <a:r>
              <a:rPr lang="el-GR" sz="2400" dirty="0" smtClean="0"/>
              <a:t>Το ΔΣ το οποίο </a:t>
            </a:r>
            <a:r>
              <a:rPr lang="el-GR" sz="2400" dirty="0"/>
              <a:t>υποχρεούται στη δημοσίευση του ισολογισμού στο ΓΕΜΗ</a:t>
            </a:r>
          </a:p>
          <a:p>
            <a:pPr algn="just">
              <a:buFont typeface="Wingdings" panose="05000000000000000000" pitchFamily="2" charset="2"/>
              <a:buChar char="q"/>
            </a:pPr>
            <a:endParaRPr lang="el-GR" sz="2400" dirty="0"/>
          </a:p>
        </p:txBody>
      </p:sp>
      <p:sp>
        <p:nvSpPr>
          <p:cNvPr id="4" name="Ορθογώνιο 3"/>
          <p:cNvSpPr/>
          <p:nvPr/>
        </p:nvSpPr>
        <p:spPr>
          <a:xfrm>
            <a:off x="611560" y="260648"/>
            <a:ext cx="7920880" cy="461665"/>
          </a:xfrm>
          <a:prstGeom prst="rect">
            <a:avLst/>
          </a:prstGeom>
        </p:spPr>
        <p:txBody>
          <a:bodyPr wrap="square">
            <a:spAutoFit/>
          </a:bodyPr>
          <a:lstStyle/>
          <a:p>
            <a:pPr algn="ctr"/>
            <a:r>
              <a:rPr lang="el-GR" sz="2400" dirty="0" smtClean="0"/>
              <a:t>Λογιστικά-Φοροτεχνικά Θέματα</a:t>
            </a:r>
            <a:endParaRPr lang="el-GR" sz="2400" dirty="0"/>
          </a:p>
        </p:txBody>
      </p:sp>
    </p:spTree>
    <p:extLst>
      <p:ext uri="{BB962C8B-B14F-4D97-AF65-F5344CB8AC3E}">
        <p14:creationId xmlns:p14="http://schemas.microsoft.com/office/powerpoint/2010/main" xmlns="" val="1366249870"/>
      </p:ext>
    </p:extLst>
  </p:cSld>
  <p:clrMapOvr>
    <a:masterClrMapping/>
  </p:clrMapOvr>
  <p:timing>
    <p:tnLst>
      <p:par>
        <p:cTn id="1" dur="indefinite" restart="never" nodeType="tmRoot"/>
      </p:par>
    </p:tnLst>
  </p:timing>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Αστικό">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814</TotalTime>
  <Words>2068</Words>
  <Application>Microsoft Office PowerPoint</Application>
  <PresentationFormat>Προβολή στην οθόνη (4:3)</PresentationFormat>
  <Paragraphs>243</Paragraphs>
  <Slides>20</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20</vt:i4>
      </vt:variant>
    </vt:vector>
  </HeadingPairs>
  <TitlesOfParts>
    <vt:vector size="21" baseType="lpstr">
      <vt:lpstr>Θέμα του Office</vt:lpstr>
      <vt:lpstr>Ανάλυση Μορφών Επιχειρηματικής δράσης</vt:lpstr>
      <vt:lpstr>Βασικά ζητήματα επιχειρηματικών  δράσεων</vt:lpstr>
      <vt:lpstr>Βασικά ζητήματα επιχειρηματικών  δράσεων</vt:lpstr>
      <vt:lpstr>Μορφές επιχειρηματικής δράσης</vt:lpstr>
      <vt:lpstr>Μορφές επιχειρηματικής δράσης</vt:lpstr>
      <vt:lpstr>Διαφάνεια 6</vt:lpstr>
      <vt:lpstr> Κύρια Χαρακτηριστικά επιχειρηματικών μορφών </vt:lpstr>
      <vt:lpstr>Κατανομή των Ποσοστών Συμμετοχής στην Επιχείρηση – Εισφορά Κεφαλαίων </vt:lpstr>
      <vt:lpstr> </vt:lpstr>
      <vt:lpstr> </vt:lpstr>
      <vt:lpstr>Λογιστικά Βιβλία</vt:lpstr>
      <vt:lpstr>Φοροτεχνικές Υποχρεώσεις – ΦΠΑ – ΦΜΥ – Παρακρατούμενοι Φόροι-Φορολογικοί συντελεστές κερδών</vt:lpstr>
      <vt:lpstr>Ασφαλιστικές Υποχρεώσεις Εργαζομένων &amp; Εταίρων</vt:lpstr>
      <vt:lpstr>Τρόποι είσπραξης του επιχειρηματικού αποτελέσματος από τους φορείς</vt:lpstr>
      <vt:lpstr>Λύση, εκκαθάριση, κόστος</vt:lpstr>
      <vt:lpstr>Λύση, εκκαθάριση, κόστος</vt:lpstr>
      <vt:lpstr>Εταιρικοί μετασχηματισμοί-Μετατροπές </vt:lpstr>
      <vt:lpstr>Εταιρικοί μετασχηματισμοί</vt:lpstr>
      <vt:lpstr>Όμιλοι Επιχειρήσεων </vt:lpstr>
      <vt:lpstr>Μέθοδοι αποτίμησης Συμμετοχών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Ανάλυση Μορφών Επιχειρηματικής δράσης</dc:title>
  <dc:creator>ΠΑΝΑΓΙΩΤΗΣ ΣΠΑΝΟΣ</dc:creator>
  <cp:lastModifiedBy>User</cp:lastModifiedBy>
  <cp:revision>79</cp:revision>
  <dcterms:created xsi:type="dcterms:W3CDTF">2015-05-31T14:15:46Z</dcterms:created>
  <dcterms:modified xsi:type="dcterms:W3CDTF">2021-06-14T17:46:49Z</dcterms:modified>
</cp:coreProperties>
</file>