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09A772-6DB9-4662-8CB0-0620AA75C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7404082-7791-4BC7-ACCE-D1494D397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2414B7-D190-48FB-BE9F-18375237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72AA18-DD6E-428C-BA4A-77EAFFC7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49E68B-9CC4-4212-BA69-12D0370A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02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808978-9D11-49BD-861C-F33CF39A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651F4ED-1AFE-469A-BE24-BBE6948F0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1F38FA-AA6B-4198-A996-8D1DB5C2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380AF7-F4D8-40F0-832F-00F8A574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F9F23D-840B-4FA3-BAAF-63AED5F0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07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F728981-EE6D-471B-9BDC-4D58862AF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BD171FA-00D5-4474-9726-0EFF7CCC1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32EB52-1149-489B-A63F-9A676FCA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356BDE-2964-4FDF-852A-4040CBC0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410C1B-B439-4F74-8A5F-BF9FF4B4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229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1920C6-D465-4F4B-97F3-EEAA1145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669B34-03B6-4BA2-A7D4-41F8B740E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3F52A7-2F06-4011-93BA-20333AF0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4966BF-1EC0-42FD-9415-BADEA9C7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9ACF0B-6902-4D1E-AE13-C4795630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868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5A8C15-31D8-4DE6-9817-A5359DD8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41CF8B-7795-49FB-9692-61DA94CF4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000814-782D-4546-89D5-F2E11BD6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8C043E-0109-4EAD-8931-FF7E427C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151EBE-28B6-45EF-9815-70A075E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6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46274B-5C5E-461B-B252-C47E379C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4FCCBD-41C5-4ABE-AFB2-9940E4F3D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1DCAA04-D225-4F1B-9270-394354E87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50C1850-5032-4E7F-8725-2444C3FC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62ADDC7-D5FB-4B0F-A484-03AFB3B9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103428C-D445-4446-B619-73791859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99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D57439-CD76-4522-AD7E-BFD9E699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387988C-F6BC-4B2D-A6CE-6DCBAB62B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B0F814-8258-4AB8-B2AE-362DDF815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73E1DAE-6C4F-411A-8F05-6248E9EAC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16478A7-FFC6-4031-AFD9-F406F0C2C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2387A97-9E9C-49F7-A4AF-E81C3DF8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C1604FD-2E5A-4575-8846-D333189F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505D12A-98A0-48D2-97D8-BDA26637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032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932D6C-B11A-456B-8C67-F6F9346D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C672D7A-5144-4F0D-B71A-BDEF42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09142B8-0A66-46C8-9128-A445E297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AD6CC75-BB3A-4845-89E2-E800DD14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30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2FD1892-C174-40EE-A92F-2DD87751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CBD6386-2DA9-4050-957F-D015A273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BB8921B-E44E-47CB-93E5-8C3897AF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89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C8243C-E088-4AFC-9191-A5EB233F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52F4ED-E473-4C84-85D7-C3E53266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3E623C5-AD7E-4AFA-8289-184A6298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8B79B50-B6BE-4776-93A7-28FE9D9F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249DF5-6B63-4521-BC21-7F0F5E8E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E145807-F9E8-42C6-8E56-B5A199C0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23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22062D-D334-40FA-AAC4-0A65A829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1F346C1-57F3-432B-A502-35534AA18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F03AA31-AFAC-4279-A9BC-81D06B4FA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C874BDD-EF96-408C-B342-9DBFFC02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6D135B2-89CD-4B8D-A65E-BB55B3BF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EE96DC1-B1CC-4E61-8902-2DAD953F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2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C3E2CC0-23CE-44D7-8FE6-7F5E0AD8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BAC8E8B-FB6E-426B-B2AB-34B458B0C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D07AF7-BBAB-4790-8313-BDF15B925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D0474-41AA-4DDA-B9A3-67836FA8AB55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BD3349-07E1-4B9E-8D79-9B85DD381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1EF032-988B-4863-97B7-1ECA6240F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C7F7-A741-4E94-A506-35BA2A88BB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86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D9BC91-03B0-4368-8D96-FD9A0CC7A9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γγλικό</a:t>
            </a:r>
            <a:r>
              <a:rPr lang="el-GR" dirty="0"/>
              <a:t> Συνταγματικό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C8BA70C-7E64-44A1-B683-78F25750C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125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9D1CB0-29EB-408C-86BB-FD42BC72D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Πολιτική και συνταγματική ιστορία Αγγλίας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64869B-3F82-4568-BAA4-EE0378B7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Συναρπαστική </a:t>
            </a:r>
          </a:p>
          <a:p>
            <a:r>
              <a:rPr lang="el-GR" dirty="0"/>
              <a:t>Μακρά (διαμόρφωση συνταγματικής τάξης τον 11</a:t>
            </a:r>
            <a:r>
              <a:rPr lang="el-GR" baseline="30000" dirty="0"/>
              <a:t>ο αιώνα</a:t>
            </a:r>
            <a:r>
              <a:rPr lang="el-GR" dirty="0"/>
              <a:t>) που εξελίσσεται διαρκώς μέχρι και σήμερα</a:t>
            </a:r>
          </a:p>
          <a:p>
            <a:r>
              <a:rPr lang="el-GR" dirty="0"/>
              <a:t>Ιστορικοί συμβιβασμοί μεταξύ στέμματος και ισχυρών κοινωνικών τάξεων</a:t>
            </a:r>
          </a:p>
          <a:p>
            <a:r>
              <a:rPr lang="el-GR" dirty="0"/>
              <a:t>Πιστή προσήλωση στη μοναρχία, πιο μακρύς αδιάλειπτος θεσμός</a:t>
            </a:r>
          </a:p>
          <a:p>
            <a:r>
              <a:rPr lang="el-GR" dirty="0"/>
              <a:t>Εξαιρετική ικανότητα προσαρμογής στους θεσμούς, ώστε να αποφεύγεται η βίαιη μετεξέλιξη του πολιτεύματος και της καθεστηκυίας τάξεως</a:t>
            </a:r>
          </a:p>
          <a:p>
            <a:r>
              <a:rPr lang="el-GR" dirty="0"/>
              <a:t>Γοητεία όχι μόνο από τους βασιλικούς οίκους αλλά από τις εγγενείς αντιφάσεις που υπήρχαν εξαρχής ή αναπτύχθηκαν</a:t>
            </a:r>
          </a:p>
          <a:p>
            <a:r>
              <a:rPr lang="el-GR" dirty="0"/>
              <a:t>Κοντά στην Ευρώπη γεωγραφικά αλλά χωρίς να προσδιορίζεται από την ελληνική και ρωμαϊκή παράδοση που προσδιόρισε τη φυσιολογία της σύγχρονης Ευρώπης</a:t>
            </a:r>
          </a:p>
          <a:p>
            <a:r>
              <a:rPr lang="el-GR" dirty="0"/>
              <a:t>Περισσότεροι λαοί με διαφορετικά χαρακτηριστικά: Βρετανοί, Νορμανδοί, Κέλτες και </a:t>
            </a:r>
            <a:r>
              <a:rPr lang="el-GR" dirty="0" err="1"/>
              <a:t>Σάξονες</a:t>
            </a:r>
            <a:r>
              <a:rPr lang="el-GR" dirty="0"/>
              <a:t> που συνυπήρξαν στην ίδια περιοχή ενίοτε υπό το ίδιο στέμμα, αλλά με φυσικές μεταξύ τους αντίρροπες δυνάμεις</a:t>
            </a:r>
          </a:p>
          <a:p>
            <a:r>
              <a:rPr lang="el-GR" dirty="0"/>
              <a:t>Εσωστρεφείς, υπερόπτες έναντι του άλλου κόσμου, στήριξαν με την αποικία τους μια ολόκληρη αυτοκρατορία</a:t>
            </a:r>
          </a:p>
          <a:p>
            <a:r>
              <a:rPr lang="el-GR" dirty="0"/>
              <a:t>Πλούσια σε προϊόντα και ορυκτά, ανοικτή θάλασσα δύσης και ανατολής</a:t>
            </a:r>
          </a:p>
          <a:p>
            <a:r>
              <a:rPr lang="el-GR" dirty="0"/>
              <a:t>Εμπορική και ναυτική δύναμη, βιομηχανική</a:t>
            </a:r>
          </a:p>
        </p:txBody>
      </p:sp>
    </p:spTree>
    <p:extLst>
      <p:ext uri="{BB962C8B-B14F-4D97-AF65-F5344CB8AC3E}">
        <p14:creationId xmlns:p14="http://schemas.microsoft.com/office/powerpoint/2010/main" val="16180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6B8D60-348C-4FC0-9598-963CE456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Πέντε χρονικές περίοδοι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4FCAAE-38D0-460B-BCA6-96026A34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Πριν από την εισβολή των Νορμανδών</a:t>
            </a:r>
          </a:p>
          <a:p>
            <a:r>
              <a:rPr lang="el-GR" dirty="0"/>
              <a:t>Περίοδος εδραίωσης κοινοβουλευτικού και αντιπροσωπευτικού συστήματος από τον 13</a:t>
            </a:r>
            <a:r>
              <a:rPr lang="el-GR" baseline="30000" dirty="0"/>
              <a:t>ο</a:t>
            </a:r>
            <a:r>
              <a:rPr lang="el-GR" dirty="0"/>
              <a:t> έως τον 16</a:t>
            </a:r>
            <a:r>
              <a:rPr lang="el-GR" baseline="30000" dirty="0"/>
              <a:t>ο</a:t>
            </a:r>
            <a:r>
              <a:rPr lang="el-GR" dirty="0"/>
              <a:t> αιώνα</a:t>
            </a:r>
          </a:p>
          <a:p>
            <a:r>
              <a:rPr lang="el-GR" dirty="0"/>
              <a:t>17</a:t>
            </a:r>
            <a:r>
              <a:rPr lang="el-GR" baseline="30000" dirty="0"/>
              <a:t>ος</a:t>
            </a:r>
            <a:r>
              <a:rPr lang="el-GR" dirty="0"/>
              <a:t> αιώνας των θεσμών</a:t>
            </a:r>
          </a:p>
          <a:p>
            <a:r>
              <a:rPr lang="el-GR" dirty="0"/>
              <a:t>Περίοδος αυτοκρατορίας και της βιομηχανικής επανάστασης των 18</a:t>
            </a:r>
            <a:r>
              <a:rPr lang="el-GR" baseline="30000" dirty="0"/>
              <a:t>ο</a:t>
            </a:r>
            <a:r>
              <a:rPr lang="el-GR" dirty="0"/>
              <a:t> και 19</a:t>
            </a:r>
            <a:r>
              <a:rPr lang="el-GR" baseline="30000" dirty="0"/>
              <a:t>ο</a:t>
            </a:r>
            <a:r>
              <a:rPr lang="el-GR" dirty="0"/>
              <a:t> αιώνα</a:t>
            </a:r>
          </a:p>
          <a:p>
            <a:r>
              <a:rPr lang="el-GR" dirty="0"/>
              <a:t>20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</a:p>
        </p:txBody>
      </p:sp>
    </p:spTree>
    <p:extLst>
      <p:ext uri="{BB962C8B-B14F-4D97-AF65-F5344CB8AC3E}">
        <p14:creationId xmlns:p14="http://schemas.microsoft.com/office/powerpoint/2010/main" val="38098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531581-BF25-473D-A9D3-6305A7B9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Αγγλική ιστορία πριν από τη νορμανδική εισβολή (1066)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B06D64-F1AE-4B16-A90F-72B945E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Κέλτες κατέστησαν το 1000 </a:t>
            </a:r>
            <a:r>
              <a:rPr lang="el-GR" dirty="0" err="1"/>
              <a:t>πΧ</a:t>
            </a:r>
            <a:r>
              <a:rPr lang="el-GR" dirty="0"/>
              <a:t> η πιο αναγνωρίσιμη ινδοευρωπαϊκή φυλή στα βρετανικά νησιά με αρκετά γλωσσικά ιδιώματα και πολυθεϊστική θρησκεία</a:t>
            </a:r>
          </a:p>
          <a:p>
            <a:r>
              <a:rPr lang="el-GR" dirty="0"/>
              <a:t>Ρωμαϊκή κυριαρχία στην αποικία της Βρετανίας από το 43 Πχ</a:t>
            </a:r>
          </a:p>
          <a:p>
            <a:r>
              <a:rPr lang="el-GR" dirty="0"/>
              <a:t>Κατά τη ρωμαϊκή εποχή έρχεται η ηπειρωτική Ευρώπη να γνωρίσει το νησί</a:t>
            </a:r>
          </a:p>
          <a:p>
            <a:r>
              <a:rPr lang="el-GR" dirty="0"/>
              <a:t>Αλληλεπίδραση + κάθοδος φυλών από την Σκανδιναβία= ιδιαίτερο εθνολογικό μείγμα που επηρέασε τους θεσμούς για τους επόμενους αιώνες</a:t>
            </a:r>
          </a:p>
          <a:p>
            <a:r>
              <a:rPr lang="el-GR" dirty="0"/>
              <a:t>Επίσημη γλώσσα η λατινική</a:t>
            </a:r>
          </a:p>
        </p:txBody>
      </p:sp>
    </p:spTree>
    <p:extLst>
      <p:ext uri="{BB962C8B-B14F-4D97-AF65-F5344CB8AC3E}">
        <p14:creationId xmlns:p14="http://schemas.microsoft.com/office/powerpoint/2010/main" val="65220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79D5E9-F783-403D-8BA0-90322135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9E2E4C-A8ED-44F2-8AAE-25A98CE7C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Εγκαθίδρυση Αγίας Ρωμαϊκής Αυτοκρατορίας τον 5</a:t>
            </a:r>
            <a:r>
              <a:rPr lang="el-GR" baseline="30000" dirty="0"/>
              <a:t>ο</a:t>
            </a:r>
            <a:r>
              <a:rPr lang="el-GR" dirty="0"/>
              <a:t> αιώνα: τα γερμανικά φύλα φθάνουν στα βρετανικά νησιά</a:t>
            </a:r>
          </a:p>
          <a:p>
            <a:r>
              <a:rPr lang="el-GR" dirty="0"/>
              <a:t>Τα φύλα αυτά πιέζουν εκχριστιανισμένους Κέλτες να καλλιεργούν τη γη και να εκμεταλλεύονται τη θάλασσα και να εξαπλώνουν τη γλώσσα τους που αν και γερμανικής προελεύσεως έχει πολλά στοιχεία λατινικής</a:t>
            </a:r>
          </a:p>
          <a:p>
            <a:r>
              <a:rPr lang="el-GR" dirty="0"/>
              <a:t>Άνοδος το 306 στην εξουσία του Μ. Κων/νου κατά το ήμισυ Άγγλου από τη μητέρα του Ελένη και εστεμμένου στο αγγλικό Γιορκ</a:t>
            </a:r>
          </a:p>
          <a:p>
            <a:r>
              <a:rPr lang="el-GR" dirty="0"/>
              <a:t>Συνύπαρξη Αγγλοσαξόνων και Σκανδιναβών</a:t>
            </a:r>
          </a:p>
          <a:p>
            <a:r>
              <a:rPr lang="el-GR" dirty="0"/>
              <a:t>Έλευση Νορμανδών το 1066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791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244B35-72E3-4FF3-9117-9AC9B36C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Εδραίωση του κοινοβουλευτικού και αντιπροσωπευτικού συστήματος (13-17</a:t>
            </a:r>
            <a:r>
              <a:rPr lang="el-GR" baseline="30000" dirty="0"/>
              <a:t>ος</a:t>
            </a:r>
            <a:r>
              <a:rPr lang="el-GR" dirty="0"/>
              <a:t> αιώνας)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09013A-73B1-4207-B175-988EB5656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Διεκδίκηση θρόνου που άφησε ορφανό ο άκληρος Εδουάρδος από τον πλησιέστερο συγγενή του </a:t>
            </a:r>
            <a:r>
              <a:rPr lang="en-US" dirty="0"/>
              <a:t>Harold </a:t>
            </a:r>
            <a:r>
              <a:rPr lang="en-US" dirty="0" err="1"/>
              <a:t>Goldwinson</a:t>
            </a:r>
            <a:r>
              <a:rPr lang="en-US" dirty="0"/>
              <a:t> </a:t>
            </a:r>
            <a:r>
              <a:rPr lang="el-GR" dirty="0"/>
              <a:t>και τον Γουλιέλμο της Νορμανδίας</a:t>
            </a:r>
          </a:p>
          <a:p>
            <a:r>
              <a:rPr lang="el-GR" dirty="0"/>
              <a:t>Ανάληψη από Γουλιέλμο (Κατακτητή)</a:t>
            </a:r>
          </a:p>
          <a:p>
            <a:r>
              <a:rPr lang="el-GR" dirty="0"/>
              <a:t>Ώσμωση δύο βασιλείων Αγγλίας και Γαλλίας: δημιουργία ενός νέου νομικού πολιτισμού</a:t>
            </a:r>
          </a:p>
          <a:p>
            <a:r>
              <a:rPr lang="el-GR" dirty="0"/>
              <a:t>Κυριαρχία Γάλλων και Ιταλών στην προέλευση άλλαξε ριζικά τις συνήθειες και τους θεσμούς στην Αγγλία</a:t>
            </a:r>
          </a:p>
          <a:p>
            <a:r>
              <a:rPr lang="el-GR" dirty="0"/>
              <a:t>Κοινωνική διαστρωμάτωση στηριγμένη στην ιδιοκτησία</a:t>
            </a:r>
          </a:p>
          <a:p>
            <a:r>
              <a:rPr lang="el-GR" dirty="0"/>
              <a:t>Προϋποθέσεις συγκροτημένου συστήματος γραπτών κανόνων (πρώτος νόμος, ο Νόμος του Μέρτον από τον Ερρίκο ΙΙΙ το 1235, νόμος για όλα… γυναίκες, χήρες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r>
              <a:rPr lang="el-GR" dirty="0"/>
              <a:t>Καθιέρωση ως επίσημης γλώσσας του βασιλείου τη γαλλική, αγγλική καθομιλούμενη στις κατώτερες τάξεις</a:t>
            </a:r>
          </a:p>
          <a:p>
            <a:r>
              <a:rPr lang="el-GR" dirty="0"/>
              <a:t>Καθιέρωση αγγλικής με την απόσχιση της Νορμανδίας από το αγγλικό βασίλειο, τέλος του 13</a:t>
            </a:r>
            <a:r>
              <a:rPr lang="el-GR" baseline="30000" dirty="0"/>
              <a:t>ου</a:t>
            </a:r>
            <a:r>
              <a:rPr lang="el-GR" dirty="0"/>
              <a:t> αιώνα η αγγλική είναι η επικρατούσα</a:t>
            </a:r>
          </a:p>
          <a:p>
            <a:r>
              <a:rPr lang="el-GR" dirty="0"/>
              <a:t>Αντίσταση έναντι της γαλλικής γλώσσας λόγω του πολέμου μεταξύ των δύο εθνών (Εκατονταετής Πόλεμος μεταξύ Αγγλίας και Γαλλίας το 1337)</a:t>
            </a:r>
          </a:p>
        </p:txBody>
      </p:sp>
    </p:spTree>
    <p:extLst>
      <p:ext uri="{BB962C8B-B14F-4D97-AF65-F5344CB8AC3E}">
        <p14:creationId xmlns:p14="http://schemas.microsoft.com/office/powerpoint/2010/main" val="342202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B5A6A3-1CD2-4FF3-9080-FB7E1C0F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78F9E4-120F-441C-9144-404779EA0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Περίοδος κυριαρχίας Νορμανδών: σύστημα κοινού δικαίου και αντιπροσωπευτικό και κοινοβουλευτικό σύστημα</a:t>
            </a:r>
          </a:p>
          <a:p>
            <a:r>
              <a:rPr lang="el-GR" dirty="0"/>
              <a:t>Οργάνωση δικαιοσύνης, προηγουμένως αρμοδιότητα είχαν τα τοπικά δικαστήρια στα οποία </a:t>
            </a:r>
            <a:r>
              <a:rPr lang="el-GR" dirty="0" err="1"/>
              <a:t>προήδρευαν</a:t>
            </a:r>
            <a:r>
              <a:rPr lang="el-GR" dirty="0"/>
              <a:t> ο επίσκοπος και ο ειρηνοδίκης της κομητείας </a:t>
            </a:r>
          </a:p>
          <a:p>
            <a:r>
              <a:rPr lang="el-GR" dirty="0"/>
              <a:t>Μέσα 12</a:t>
            </a:r>
            <a:r>
              <a:rPr lang="el-GR" baseline="30000" dirty="0"/>
              <a:t>ου</a:t>
            </a:r>
            <a:r>
              <a:rPr lang="el-GR" dirty="0"/>
              <a:t> αιώνα: Νορμανδοί βασιλείς δημιουργούν ένα σύστημα άγραφων κανόνων δικαίου κοινών για όλο το βασίλειο (</a:t>
            </a:r>
            <a:r>
              <a:rPr lang="el-GR" dirty="0" err="1"/>
              <a:t>κοινοδίκαιο</a:t>
            </a:r>
            <a:r>
              <a:rPr lang="el-GR" dirty="0"/>
              <a:t>, </a:t>
            </a:r>
            <a:r>
              <a:rPr lang="en-US" dirty="0"/>
              <a:t>common law</a:t>
            </a:r>
            <a:r>
              <a:rPr lang="el-GR" dirty="0"/>
              <a:t>)</a:t>
            </a:r>
            <a:endParaRPr lang="en-US" dirty="0"/>
          </a:p>
          <a:p>
            <a:r>
              <a:rPr lang="en-US" dirty="0"/>
              <a:t>A</a:t>
            </a:r>
            <a:r>
              <a:rPr lang="el-GR" dirty="0" err="1"/>
              <a:t>πονομή</a:t>
            </a:r>
            <a:r>
              <a:rPr lang="el-GR" dirty="0"/>
              <a:t> δικαιοσύνης σε δύο βασιλικά δικαστήρια (Κ</a:t>
            </a:r>
            <a:r>
              <a:rPr lang="en-US" dirty="0" err="1"/>
              <a:t>ings</a:t>
            </a:r>
            <a:r>
              <a:rPr lang="en-US" dirty="0"/>
              <a:t> Bench, Common Bench</a:t>
            </a:r>
            <a:r>
              <a:rPr lang="el-GR" dirty="0"/>
              <a:t>)</a:t>
            </a:r>
          </a:p>
          <a:p>
            <a:r>
              <a:rPr lang="el-GR" dirty="0"/>
              <a:t>Αρμοδιότητα δικαστηρίων σε θέματα δημοσίας τάξεως και επιλύσεως ιδιοκτησιακών διαφορών</a:t>
            </a:r>
          </a:p>
          <a:p>
            <a:r>
              <a:rPr lang="el-GR" dirty="0" err="1"/>
              <a:t>Ενδικα</a:t>
            </a:r>
            <a:r>
              <a:rPr lang="el-GR" dirty="0"/>
              <a:t> βοηθήματα: </a:t>
            </a:r>
            <a:r>
              <a:rPr lang="en-US" dirty="0"/>
              <a:t>remedies</a:t>
            </a:r>
          </a:p>
          <a:p>
            <a:r>
              <a:rPr lang="el-GR" dirty="0"/>
              <a:t>Διατακτικό αποφάσεων: </a:t>
            </a:r>
            <a:r>
              <a:rPr lang="en-US" dirty="0"/>
              <a:t>writs</a:t>
            </a:r>
          </a:p>
          <a:p>
            <a:r>
              <a:rPr lang="el-GR" dirty="0"/>
              <a:t>Δίκη με ενόρκους παγιώθηκε στο αγγλοσαξονικό δίκαιο</a:t>
            </a:r>
          </a:p>
          <a:p>
            <a:r>
              <a:rPr lang="el-GR" dirty="0"/>
              <a:t>13</a:t>
            </a:r>
            <a:r>
              <a:rPr lang="el-GR" baseline="30000" dirty="0"/>
              <a:t>ος</a:t>
            </a:r>
            <a:r>
              <a:rPr lang="el-GR" dirty="0"/>
              <a:t> αιώνας πρώτες συλλογές δικαστικών αποφάσεων στη νορμανδική γλώσσα</a:t>
            </a:r>
          </a:p>
          <a:p>
            <a:r>
              <a:rPr lang="el-GR" dirty="0"/>
              <a:t>Μέσω των βασιλικών δικαστηρίων διαμορφώνονται οι </a:t>
            </a:r>
            <a:r>
              <a:rPr lang="el-GR" dirty="0" err="1"/>
              <a:t>πρωτόλειες</a:t>
            </a:r>
            <a:r>
              <a:rPr lang="el-GR" dirty="0"/>
              <a:t> νομικές σπουδές στην Αγγλία το β μισό 13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</a:p>
          <a:p>
            <a:r>
              <a:rPr lang="el-GR" dirty="0"/>
              <a:t>Στο βασιλικό </a:t>
            </a:r>
            <a:r>
              <a:rPr lang="en-US" dirty="0"/>
              <a:t>Common Bench </a:t>
            </a:r>
            <a:r>
              <a:rPr lang="el-GR" dirty="0"/>
              <a:t>εισάγονται εκπαιδευόμενοι στο </a:t>
            </a:r>
            <a:r>
              <a:rPr lang="el-GR" dirty="0" err="1"/>
              <a:t>κοινοδίκαιο</a:t>
            </a:r>
            <a:r>
              <a:rPr lang="el-GR" dirty="0"/>
              <a:t>, οι οποίοι απασχολούνται στη συνέχεια στα βασιλικά δικαστήρια ή λειτουργούν ως υπερασπιστές</a:t>
            </a:r>
          </a:p>
        </p:txBody>
      </p:sp>
    </p:spTree>
    <p:extLst>
      <p:ext uri="{BB962C8B-B14F-4D97-AF65-F5344CB8AC3E}">
        <p14:creationId xmlns:p14="http://schemas.microsoft.com/office/powerpoint/2010/main" val="27813767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649</Words>
  <Application>Microsoft Office PowerPoint</Application>
  <PresentationFormat>Ευρεία οθόνη</PresentationFormat>
  <Paragraphs>51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Aγγλικό Συνταγματικό Δίκαιο</vt:lpstr>
      <vt:lpstr>Πολιτική και συνταγματική ιστορία Αγγλίας</vt:lpstr>
      <vt:lpstr>Πέντε χρονικές περίοδοι</vt:lpstr>
      <vt:lpstr>Αγγλική ιστορία πριν από τη νορμανδική εισβολή (1066)</vt:lpstr>
      <vt:lpstr>Παρουσίαση του PowerPoint</vt:lpstr>
      <vt:lpstr>Εδραίωση του κοινοβουλευτικού και αντιπροσωπευτικού συστήματος (13-17ος αιώνας)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Aγγλικό Συνταγματικό Δίκαιο</dc:title>
  <dc:creator>Fereniki Panagopoulou</dc:creator>
  <cp:lastModifiedBy>ΦΕΡΕΝΙΚΗ ΠΑΝΑΓΟΠΟΥΛΟΥ</cp:lastModifiedBy>
  <cp:revision>10</cp:revision>
  <dcterms:created xsi:type="dcterms:W3CDTF">2019-03-15T08:18:07Z</dcterms:created>
  <dcterms:modified xsi:type="dcterms:W3CDTF">2021-03-10T11:13:44Z</dcterms:modified>
</cp:coreProperties>
</file>