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22" d="100"/>
          <a:sy n="22" d="100"/>
        </p:scale>
        <p:origin x="3715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830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751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22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19708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645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304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55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364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6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1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372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64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4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62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27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42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06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7659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class.upatras.gr/modules/document/file.php/BMA409/%CE%BF%CE%B4%CE%B7%CE%B3%CF%8C%CF%82%20referencing.pdf" TargetMode="External"/><Relationship Id="rId2" Type="http://schemas.openxmlformats.org/officeDocument/2006/relationships/hyperlink" Target="https://www.lib.auth.gr/sites/default/files/docs_files/APA_Guide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6A81905-F480-46A4-BC10-215D24EA1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06ABE44D-8869-43F4-8826-69EC889A33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77110" y="990600"/>
            <a:ext cx="3916743" cy="332958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5400" dirty="0">
                <a:solidFill>
                  <a:srgbClr val="EBEBEB"/>
                </a:solidFill>
              </a:rPr>
              <a:t>Οδηγίες Εκπόνησης Εργασίας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E93F030-909D-485A-8E1E-EB41872273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4009" y="4777380"/>
            <a:ext cx="3916744" cy="861420"/>
          </a:xfrm>
        </p:spPr>
        <p:txBody>
          <a:bodyPr>
            <a:normAutofit/>
          </a:bodyPr>
          <a:lstStyle/>
          <a:p>
            <a:r>
              <a:rPr lang="el-GR" dirty="0">
                <a:solidFill>
                  <a:schemeClr val="tx2">
                    <a:lumMod val="40000"/>
                    <a:lumOff val="60000"/>
                  </a:schemeClr>
                </a:solidFill>
              </a:rPr>
              <a:t>ΔΡ. Π. ΚΑΛΗΜΕΡΗΣ</a:t>
            </a:r>
          </a:p>
        </p:txBody>
      </p:sp>
      <p:sp>
        <p:nvSpPr>
          <p:cNvPr id="21" name="Freeform 8">
            <a:extLst>
              <a:ext uri="{FF2B5EF4-FFF2-40B4-BE49-F238E27FC236}">
                <a16:creationId xmlns:a16="http://schemas.microsoft.com/office/drawing/2014/main" id="{36FD4D9D-3784-41E8-8405-A42B72F5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101769" y="-1"/>
            <a:ext cx="419604" cy="3709642"/>
          </a:xfrm>
          <a:custGeom>
            <a:avLst/>
            <a:gdLst>
              <a:gd name="connsiteX0" fmla="*/ 0 w 559472"/>
              <a:gd name="connsiteY0" fmla="*/ 0 h 3709642"/>
              <a:gd name="connsiteX1" fmla="*/ 473952 w 559472"/>
              <a:gd name="connsiteY1" fmla="*/ 0 h 3709642"/>
              <a:gd name="connsiteX2" fmla="*/ 485840 w 559472"/>
              <a:gd name="connsiteY2" fmla="*/ 161194 h 3709642"/>
              <a:gd name="connsiteX3" fmla="*/ 523949 w 559472"/>
              <a:gd name="connsiteY3" fmla="*/ 3672197 h 3709642"/>
              <a:gd name="connsiteX4" fmla="*/ 454748 w 559472"/>
              <a:gd name="connsiteY4" fmla="*/ 3709642 h 3709642"/>
              <a:gd name="connsiteX5" fmla="*/ 448224 w 559472"/>
              <a:gd name="connsiteY5" fmla="*/ 3510471 h 3709642"/>
              <a:gd name="connsiteX6" fmla="*/ 443564 w 559472"/>
              <a:gd name="connsiteY6" fmla="*/ 3408563 h 3709642"/>
              <a:gd name="connsiteX7" fmla="*/ 438902 w 559472"/>
              <a:gd name="connsiteY7" fmla="*/ 3304407 h 3709642"/>
              <a:gd name="connsiteX8" fmla="*/ 433941 w 559472"/>
              <a:gd name="connsiteY8" fmla="*/ 3198777 h 3709642"/>
              <a:gd name="connsiteX9" fmla="*/ 427584 w 559472"/>
              <a:gd name="connsiteY9" fmla="*/ 3092510 h 3709642"/>
              <a:gd name="connsiteX10" fmla="*/ 420988 w 559472"/>
              <a:gd name="connsiteY10" fmla="*/ 2984390 h 3709642"/>
              <a:gd name="connsiteX11" fmla="*/ 414330 w 559472"/>
              <a:gd name="connsiteY11" fmla="*/ 2874401 h 3709642"/>
              <a:gd name="connsiteX12" fmla="*/ 406840 w 559472"/>
              <a:gd name="connsiteY12" fmla="*/ 2762980 h 3709642"/>
              <a:gd name="connsiteX13" fmla="*/ 397745 w 559472"/>
              <a:gd name="connsiteY13" fmla="*/ 2650566 h 3709642"/>
              <a:gd name="connsiteX14" fmla="*/ 389154 w 559472"/>
              <a:gd name="connsiteY14" fmla="*/ 2536612 h 3709642"/>
              <a:gd name="connsiteX15" fmla="*/ 379225 w 559472"/>
              <a:gd name="connsiteY15" fmla="*/ 2421642 h 3709642"/>
              <a:gd name="connsiteX16" fmla="*/ 368316 w 559472"/>
              <a:gd name="connsiteY16" fmla="*/ 2305627 h 3709642"/>
              <a:gd name="connsiteX17" fmla="*/ 357466 w 559472"/>
              <a:gd name="connsiteY17" fmla="*/ 2189233 h 3709642"/>
              <a:gd name="connsiteX18" fmla="*/ 344982 w 559472"/>
              <a:gd name="connsiteY18" fmla="*/ 2071473 h 3709642"/>
              <a:gd name="connsiteX19" fmla="*/ 332466 w 559472"/>
              <a:gd name="connsiteY19" fmla="*/ 1952216 h 3709642"/>
              <a:gd name="connsiteX20" fmla="*/ 319121 w 559472"/>
              <a:gd name="connsiteY20" fmla="*/ 1833776 h 3709642"/>
              <a:gd name="connsiteX21" fmla="*/ 304408 w 559472"/>
              <a:gd name="connsiteY21" fmla="*/ 1713948 h 3709642"/>
              <a:gd name="connsiteX22" fmla="*/ 288685 w 559472"/>
              <a:gd name="connsiteY22" fmla="*/ 1592703 h 3709642"/>
              <a:gd name="connsiteX23" fmla="*/ 273050 w 559472"/>
              <a:gd name="connsiteY23" fmla="*/ 1471451 h 3709642"/>
              <a:gd name="connsiteX24" fmla="*/ 255813 w 559472"/>
              <a:gd name="connsiteY24" fmla="*/ 1350328 h 3709642"/>
              <a:gd name="connsiteX25" fmla="*/ 237060 w 559472"/>
              <a:gd name="connsiteY25" fmla="*/ 1227080 h 3709642"/>
              <a:gd name="connsiteX26" fmla="*/ 218488 w 559472"/>
              <a:gd name="connsiteY26" fmla="*/ 1106065 h 3709642"/>
              <a:gd name="connsiteX27" fmla="*/ 198221 w 559472"/>
              <a:gd name="connsiteY27" fmla="*/ 982940 h 3709642"/>
              <a:gd name="connsiteX28" fmla="*/ 177152 w 559472"/>
              <a:gd name="connsiteY28" fmla="*/ 858755 h 3709642"/>
              <a:gd name="connsiteX29" fmla="*/ 155551 w 559472"/>
              <a:gd name="connsiteY29" fmla="*/ 736861 h 3709642"/>
              <a:gd name="connsiteX30" fmla="*/ 131782 w 559472"/>
              <a:gd name="connsiteY30" fmla="*/ 613645 h 3709642"/>
              <a:gd name="connsiteX31" fmla="*/ 107123 w 559472"/>
              <a:gd name="connsiteY31" fmla="*/ 490500 h 3709642"/>
              <a:gd name="connsiteX32" fmla="*/ 82552 w 559472"/>
              <a:gd name="connsiteY32" fmla="*/ 367348 h 3709642"/>
              <a:gd name="connsiteX33" fmla="*/ 55608 w 559472"/>
              <a:gd name="connsiteY33" fmla="*/ 244762 h 3709642"/>
              <a:gd name="connsiteX34" fmla="*/ 28130 w 559472"/>
              <a:gd name="connsiteY34" fmla="*/ 122220 h 3709642"/>
              <a:gd name="connsiteX35" fmla="*/ 0 w 559472"/>
              <a:gd name="connsiteY35" fmla="*/ 0 h 3709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559472" h="3709642">
                <a:moveTo>
                  <a:pt x="0" y="0"/>
                </a:moveTo>
                <a:lnTo>
                  <a:pt x="473952" y="0"/>
                </a:lnTo>
                <a:lnTo>
                  <a:pt x="485840" y="161194"/>
                </a:lnTo>
                <a:cubicBezTo>
                  <a:pt x="552063" y="1147770"/>
                  <a:pt x="592441" y="3086737"/>
                  <a:pt x="523949" y="3672197"/>
                </a:cubicBezTo>
                <a:cubicBezTo>
                  <a:pt x="500842" y="3684557"/>
                  <a:pt x="477855" y="3697282"/>
                  <a:pt x="454748" y="3709642"/>
                </a:cubicBezTo>
                <a:lnTo>
                  <a:pt x="448224" y="3510471"/>
                </a:lnTo>
                <a:lnTo>
                  <a:pt x="443564" y="3408563"/>
                </a:lnTo>
                <a:lnTo>
                  <a:pt x="438902" y="3304407"/>
                </a:lnTo>
                <a:lnTo>
                  <a:pt x="433941" y="3198777"/>
                </a:lnTo>
                <a:lnTo>
                  <a:pt x="427584" y="3092510"/>
                </a:lnTo>
                <a:lnTo>
                  <a:pt x="420988" y="2984390"/>
                </a:lnTo>
                <a:lnTo>
                  <a:pt x="414330" y="2874401"/>
                </a:lnTo>
                <a:lnTo>
                  <a:pt x="406840" y="2762980"/>
                </a:lnTo>
                <a:lnTo>
                  <a:pt x="397745" y="2650566"/>
                </a:lnTo>
                <a:lnTo>
                  <a:pt x="389154" y="2536612"/>
                </a:lnTo>
                <a:lnTo>
                  <a:pt x="379225" y="2421642"/>
                </a:lnTo>
                <a:lnTo>
                  <a:pt x="368316" y="2305627"/>
                </a:lnTo>
                <a:lnTo>
                  <a:pt x="357466" y="2189233"/>
                </a:lnTo>
                <a:lnTo>
                  <a:pt x="344982" y="2071473"/>
                </a:lnTo>
                <a:lnTo>
                  <a:pt x="332466" y="1952216"/>
                </a:lnTo>
                <a:lnTo>
                  <a:pt x="319121" y="1833776"/>
                </a:lnTo>
                <a:lnTo>
                  <a:pt x="304408" y="1713948"/>
                </a:lnTo>
                <a:lnTo>
                  <a:pt x="288685" y="1592703"/>
                </a:lnTo>
                <a:lnTo>
                  <a:pt x="273050" y="1471451"/>
                </a:lnTo>
                <a:lnTo>
                  <a:pt x="255813" y="1350328"/>
                </a:lnTo>
                <a:lnTo>
                  <a:pt x="237060" y="1227080"/>
                </a:lnTo>
                <a:lnTo>
                  <a:pt x="218488" y="1106065"/>
                </a:lnTo>
                <a:lnTo>
                  <a:pt x="198221" y="982940"/>
                </a:lnTo>
                <a:lnTo>
                  <a:pt x="177152" y="858755"/>
                </a:lnTo>
                <a:lnTo>
                  <a:pt x="155551" y="736861"/>
                </a:lnTo>
                <a:lnTo>
                  <a:pt x="131782" y="613645"/>
                </a:lnTo>
                <a:lnTo>
                  <a:pt x="107123" y="490500"/>
                </a:lnTo>
                <a:lnTo>
                  <a:pt x="82552" y="367348"/>
                </a:lnTo>
                <a:lnTo>
                  <a:pt x="55608" y="244762"/>
                </a:lnTo>
                <a:lnTo>
                  <a:pt x="28130" y="122220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09811DF6-66E4-43D5-B564-315179653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361473" cy="6858000"/>
          </a:xfrm>
          <a:custGeom>
            <a:avLst/>
            <a:gdLst>
              <a:gd name="connsiteX0" fmla="*/ 3137249 w 4481964"/>
              <a:gd name="connsiteY0" fmla="*/ 0 h 6858000"/>
              <a:gd name="connsiteX1" fmla="*/ 4480787 w 4481964"/>
              <a:gd name="connsiteY1" fmla="*/ 0 h 6858000"/>
              <a:gd name="connsiteX2" fmla="*/ 4455742 w 4481964"/>
              <a:gd name="connsiteY2" fmla="*/ 155676 h 6858000"/>
              <a:gd name="connsiteX3" fmla="*/ 4431873 w 4481964"/>
              <a:gd name="connsiteY3" fmla="*/ 310667 h 6858000"/>
              <a:gd name="connsiteX4" fmla="*/ 4408509 w 4481964"/>
              <a:gd name="connsiteY4" fmla="*/ 466344 h 6858000"/>
              <a:gd name="connsiteX5" fmla="*/ 4388506 w 4481964"/>
              <a:gd name="connsiteY5" fmla="*/ 622706 h 6858000"/>
              <a:gd name="connsiteX6" fmla="*/ 4368335 w 4481964"/>
              <a:gd name="connsiteY6" fmla="*/ 778383 h 6858000"/>
              <a:gd name="connsiteX7" fmla="*/ 4349509 w 4481964"/>
              <a:gd name="connsiteY7" fmla="*/ 934745 h 6858000"/>
              <a:gd name="connsiteX8" fmla="*/ 4333373 w 4481964"/>
              <a:gd name="connsiteY8" fmla="*/ 1089050 h 6858000"/>
              <a:gd name="connsiteX9" fmla="*/ 4318077 w 4481964"/>
              <a:gd name="connsiteY9" fmla="*/ 1245413 h 6858000"/>
              <a:gd name="connsiteX10" fmla="*/ 4304125 w 4481964"/>
              <a:gd name="connsiteY10" fmla="*/ 1401089 h 6858000"/>
              <a:gd name="connsiteX11" fmla="*/ 4292023 w 4481964"/>
              <a:gd name="connsiteY11" fmla="*/ 1554023 h 6858000"/>
              <a:gd name="connsiteX12" fmla="*/ 4279920 w 4481964"/>
              <a:gd name="connsiteY12" fmla="*/ 1709013 h 6858000"/>
              <a:gd name="connsiteX13" fmla="*/ 4269835 w 4481964"/>
              <a:gd name="connsiteY13" fmla="*/ 1861947 h 6858000"/>
              <a:gd name="connsiteX14" fmla="*/ 4261935 w 4481964"/>
              <a:gd name="connsiteY14" fmla="*/ 2014880 h 6858000"/>
              <a:gd name="connsiteX15" fmla="*/ 4253698 w 4481964"/>
              <a:gd name="connsiteY15" fmla="*/ 2167128 h 6858000"/>
              <a:gd name="connsiteX16" fmla="*/ 4246807 w 4481964"/>
              <a:gd name="connsiteY16" fmla="*/ 2318004 h 6858000"/>
              <a:gd name="connsiteX17" fmla="*/ 4241932 w 4481964"/>
              <a:gd name="connsiteY17" fmla="*/ 2467508 h 6858000"/>
              <a:gd name="connsiteX18" fmla="*/ 4237730 w 4481964"/>
              <a:gd name="connsiteY18" fmla="*/ 2617013 h 6858000"/>
              <a:gd name="connsiteX19" fmla="*/ 4233696 w 4481964"/>
              <a:gd name="connsiteY19" fmla="*/ 2765145 h 6858000"/>
              <a:gd name="connsiteX20" fmla="*/ 4231847 w 4481964"/>
              <a:gd name="connsiteY20" fmla="*/ 2911221 h 6858000"/>
              <a:gd name="connsiteX21" fmla="*/ 4229830 w 4481964"/>
              <a:gd name="connsiteY21" fmla="*/ 3057296 h 6858000"/>
              <a:gd name="connsiteX22" fmla="*/ 4228821 w 4481964"/>
              <a:gd name="connsiteY22" fmla="*/ 3201314 h 6858000"/>
              <a:gd name="connsiteX23" fmla="*/ 4229830 w 4481964"/>
              <a:gd name="connsiteY23" fmla="*/ 3343960 h 6858000"/>
              <a:gd name="connsiteX24" fmla="*/ 4229830 w 4481964"/>
              <a:gd name="connsiteY24" fmla="*/ 3485235 h 6858000"/>
              <a:gd name="connsiteX25" fmla="*/ 4231847 w 4481964"/>
              <a:gd name="connsiteY25" fmla="*/ 3625138 h 6858000"/>
              <a:gd name="connsiteX26" fmla="*/ 4234872 w 4481964"/>
              <a:gd name="connsiteY26" fmla="*/ 3762298 h 6858000"/>
              <a:gd name="connsiteX27" fmla="*/ 4237730 w 4481964"/>
              <a:gd name="connsiteY27" fmla="*/ 3898087 h 6858000"/>
              <a:gd name="connsiteX28" fmla="*/ 4240924 w 4481964"/>
              <a:gd name="connsiteY28" fmla="*/ 4031132 h 6858000"/>
              <a:gd name="connsiteX29" fmla="*/ 4245798 w 4481964"/>
              <a:gd name="connsiteY29" fmla="*/ 4163491 h 6858000"/>
              <a:gd name="connsiteX30" fmla="*/ 4251009 w 4481964"/>
              <a:gd name="connsiteY30" fmla="*/ 4293793 h 6858000"/>
              <a:gd name="connsiteX31" fmla="*/ 4255715 w 4481964"/>
              <a:gd name="connsiteY31" fmla="*/ 4421352 h 6858000"/>
              <a:gd name="connsiteX32" fmla="*/ 4268995 w 4481964"/>
              <a:gd name="connsiteY32" fmla="*/ 4670298 h 6858000"/>
              <a:gd name="connsiteX33" fmla="*/ 4283114 w 4481964"/>
              <a:gd name="connsiteY33" fmla="*/ 4908956 h 6858000"/>
              <a:gd name="connsiteX34" fmla="*/ 4297906 w 4481964"/>
              <a:gd name="connsiteY34" fmla="*/ 5138013 h 6858000"/>
              <a:gd name="connsiteX35" fmla="*/ 4314211 w 4481964"/>
              <a:gd name="connsiteY35" fmla="*/ 5354726 h 6858000"/>
              <a:gd name="connsiteX36" fmla="*/ 4331188 w 4481964"/>
              <a:gd name="connsiteY36" fmla="*/ 5561838 h 6858000"/>
              <a:gd name="connsiteX37" fmla="*/ 4349509 w 4481964"/>
              <a:gd name="connsiteY37" fmla="*/ 5753862 h 6858000"/>
              <a:gd name="connsiteX38" fmla="*/ 4367495 w 4481964"/>
              <a:gd name="connsiteY38" fmla="*/ 5934227 h 6858000"/>
              <a:gd name="connsiteX39" fmla="*/ 4385480 w 4481964"/>
              <a:gd name="connsiteY39" fmla="*/ 6100191 h 6858000"/>
              <a:gd name="connsiteX40" fmla="*/ 4402457 w 4481964"/>
              <a:gd name="connsiteY40" fmla="*/ 6252438 h 6858000"/>
              <a:gd name="connsiteX41" fmla="*/ 4418594 w 4481964"/>
              <a:gd name="connsiteY41" fmla="*/ 6387541 h 6858000"/>
              <a:gd name="connsiteX42" fmla="*/ 4433890 w 4481964"/>
              <a:gd name="connsiteY42" fmla="*/ 6509613 h 6858000"/>
              <a:gd name="connsiteX43" fmla="*/ 4446665 w 4481964"/>
              <a:gd name="connsiteY43" fmla="*/ 6612483 h 6858000"/>
              <a:gd name="connsiteX44" fmla="*/ 4458767 w 4481964"/>
              <a:gd name="connsiteY44" fmla="*/ 6698894 h 6858000"/>
              <a:gd name="connsiteX45" fmla="*/ 4476081 w 4481964"/>
              <a:gd name="connsiteY45" fmla="*/ 6817538 h 6858000"/>
              <a:gd name="connsiteX46" fmla="*/ 4481964 w 4481964"/>
              <a:gd name="connsiteY46" fmla="*/ 6858000 h 6858000"/>
              <a:gd name="connsiteX47" fmla="*/ 3577807 w 4481964"/>
              <a:gd name="connsiteY47" fmla="*/ 6858000 h 6858000"/>
              <a:gd name="connsiteX48" fmla="*/ 3577807 w 4481964"/>
              <a:gd name="connsiteY48" fmla="*/ 6858000 h 6858000"/>
              <a:gd name="connsiteX49" fmla="*/ 0 w 4481964"/>
              <a:gd name="connsiteY49" fmla="*/ 6858000 h 6858000"/>
              <a:gd name="connsiteX50" fmla="*/ 0 w 4481964"/>
              <a:gd name="connsiteY50" fmla="*/ 0 h 6858000"/>
              <a:gd name="connsiteX51" fmla="*/ 3137249 w 4481964"/>
              <a:gd name="connsiteY5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4481964" h="6858000">
                <a:moveTo>
                  <a:pt x="3137249" y="0"/>
                </a:moveTo>
                <a:lnTo>
                  <a:pt x="4480787" y="0"/>
                </a:lnTo>
                <a:lnTo>
                  <a:pt x="4455742" y="155676"/>
                </a:lnTo>
                <a:lnTo>
                  <a:pt x="4431873" y="310667"/>
                </a:lnTo>
                <a:lnTo>
                  <a:pt x="4408509" y="466344"/>
                </a:lnTo>
                <a:lnTo>
                  <a:pt x="4388506" y="622706"/>
                </a:lnTo>
                <a:lnTo>
                  <a:pt x="4368335" y="778383"/>
                </a:lnTo>
                <a:lnTo>
                  <a:pt x="4349509" y="934745"/>
                </a:lnTo>
                <a:lnTo>
                  <a:pt x="4333373" y="1089050"/>
                </a:lnTo>
                <a:lnTo>
                  <a:pt x="4318077" y="1245413"/>
                </a:lnTo>
                <a:lnTo>
                  <a:pt x="4304125" y="1401089"/>
                </a:lnTo>
                <a:lnTo>
                  <a:pt x="4292023" y="1554023"/>
                </a:lnTo>
                <a:lnTo>
                  <a:pt x="4279920" y="1709013"/>
                </a:lnTo>
                <a:lnTo>
                  <a:pt x="4269835" y="1861947"/>
                </a:lnTo>
                <a:lnTo>
                  <a:pt x="4261935" y="2014880"/>
                </a:lnTo>
                <a:lnTo>
                  <a:pt x="4253698" y="2167128"/>
                </a:lnTo>
                <a:lnTo>
                  <a:pt x="4246807" y="2318004"/>
                </a:lnTo>
                <a:lnTo>
                  <a:pt x="4241932" y="2467508"/>
                </a:lnTo>
                <a:lnTo>
                  <a:pt x="4237730" y="2617013"/>
                </a:lnTo>
                <a:lnTo>
                  <a:pt x="4233696" y="2765145"/>
                </a:lnTo>
                <a:lnTo>
                  <a:pt x="4231847" y="2911221"/>
                </a:lnTo>
                <a:lnTo>
                  <a:pt x="4229830" y="3057296"/>
                </a:lnTo>
                <a:lnTo>
                  <a:pt x="4228821" y="3201314"/>
                </a:lnTo>
                <a:lnTo>
                  <a:pt x="4229830" y="3343960"/>
                </a:lnTo>
                <a:lnTo>
                  <a:pt x="4229830" y="3485235"/>
                </a:lnTo>
                <a:lnTo>
                  <a:pt x="4231847" y="3625138"/>
                </a:lnTo>
                <a:lnTo>
                  <a:pt x="4234872" y="3762298"/>
                </a:lnTo>
                <a:lnTo>
                  <a:pt x="4237730" y="3898087"/>
                </a:lnTo>
                <a:lnTo>
                  <a:pt x="4240924" y="4031132"/>
                </a:lnTo>
                <a:lnTo>
                  <a:pt x="4245798" y="4163491"/>
                </a:lnTo>
                <a:lnTo>
                  <a:pt x="4251009" y="4293793"/>
                </a:lnTo>
                <a:lnTo>
                  <a:pt x="4255715" y="4421352"/>
                </a:lnTo>
                <a:lnTo>
                  <a:pt x="4268995" y="4670298"/>
                </a:lnTo>
                <a:lnTo>
                  <a:pt x="4283114" y="4908956"/>
                </a:lnTo>
                <a:lnTo>
                  <a:pt x="4297906" y="5138013"/>
                </a:lnTo>
                <a:lnTo>
                  <a:pt x="4314211" y="5354726"/>
                </a:lnTo>
                <a:lnTo>
                  <a:pt x="4331188" y="5561838"/>
                </a:lnTo>
                <a:lnTo>
                  <a:pt x="4349509" y="5753862"/>
                </a:lnTo>
                <a:lnTo>
                  <a:pt x="4367495" y="5934227"/>
                </a:lnTo>
                <a:lnTo>
                  <a:pt x="4385480" y="6100191"/>
                </a:lnTo>
                <a:lnTo>
                  <a:pt x="4402457" y="6252438"/>
                </a:lnTo>
                <a:lnTo>
                  <a:pt x="4418594" y="6387541"/>
                </a:lnTo>
                <a:lnTo>
                  <a:pt x="4433890" y="6509613"/>
                </a:lnTo>
                <a:lnTo>
                  <a:pt x="4446665" y="6612483"/>
                </a:lnTo>
                <a:lnTo>
                  <a:pt x="4458767" y="6698894"/>
                </a:lnTo>
                <a:lnTo>
                  <a:pt x="4476081" y="6817538"/>
                </a:lnTo>
                <a:lnTo>
                  <a:pt x="4481964" y="6858000"/>
                </a:lnTo>
                <a:lnTo>
                  <a:pt x="3577807" y="6858000"/>
                </a:lnTo>
                <a:lnTo>
                  <a:pt x="3577807" y="6858000"/>
                </a:lnTo>
                <a:lnTo>
                  <a:pt x="0" y="6858000"/>
                </a:lnTo>
                <a:lnTo>
                  <a:pt x="0" y="0"/>
                </a:lnTo>
                <a:lnTo>
                  <a:pt x="3137249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0817A52-B891-4228-A61E-0C0A57632D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l-GR"/>
          </a:p>
        </p:txBody>
      </p:sp>
      <p:pic>
        <p:nvPicPr>
          <p:cNvPr id="9" name="Picture 6" descr="Αποτέλεσμα εικόνας για logo παντειο">
            <a:extLst>
              <a:ext uri="{FF2B5EF4-FFF2-40B4-BE49-F238E27FC236}">
                <a16:creationId xmlns:a16="http://schemas.microsoft.com/office/drawing/2014/main" id="{185F87BD-8365-4E32-BE7A-B23830D3E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9369" y="1981200"/>
            <a:ext cx="2202627" cy="2457668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48362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8049690" cy="1400530"/>
          </a:xfrm>
        </p:spPr>
        <p:txBody>
          <a:bodyPr/>
          <a:lstStyle/>
          <a:p>
            <a:r>
              <a:rPr lang="el-GR" dirty="0"/>
              <a:t>7. Άλλες λεπτομέρειες του τελικού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E802700-B172-42BE-A98B-4A5336CB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10" y="2057400"/>
            <a:ext cx="8335484" cy="455203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l-GR" sz="2400" dirty="0"/>
              <a:t>Σε όλο το κείμενο θα πρέπει να χρησιμοποιηθούν χαρακτήρες γραμματοσειράς </a:t>
            </a:r>
            <a:r>
              <a:rPr lang="el-GR" sz="2400" dirty="0" err="1"/>
              <a:t>Times</a:t>
            </a:r>
            <a:r>
              <a:rPr lang="el-GR" sz="2400" dirty="0"/>
              <a:t> </a:t>
            </a:r>
            <a:r>
              <a:rPr lang="el-GR" sz="2400" dirty="0" err="1"/>
              <a:t>New</a:t>
            </a:r>
            <a:r>
              <a:rPr lang="el-GR" sz="2400" dirty="0"/>
              <a:t> </a:t>
            </a:r>
            <a:r>
              <a:rPr lang="el-GR" sz="2400" dirty="0" err="1"/>
              <a:t>Roman</a:t>
            </a:r>
            <a:r>
              <a:rPr lang="el-GR" sz="2400" dirty="0"/>
              <a:t>, μεγέθους 12στ., σε διάστιχο 1,5, με 6στ. διάστημα πριν και μετά.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l-GR" sz="2400" dirty="0"/>
              <a:t>Πλήρη στοίχιση. </a:t>
            </a:r>
          </a:p>
          <a:p>
            <a:pPr marL="0" indent="0" algn="just">
              <a:buNone/>
            </a:pPr>
            <a:endParaRPr lang="el-GR" sz="2400" dirty="0"/>
          </a:p>
          <a:p>
            <a:pPr marL="0" indent="0" algn="just">
              <a:buNone/>
            </a:pPr>
            <a:r>
              <a:rPr lang="el-GR" sz="2400" dirty="0"/>
              <a:t>Η αρίθμηση των σελίδων να αρχίζει από τη δεύτερη σελίδα και να είναι στη δεξιά πλευρά.</a:t>
            </a:r>
            <a:endParaRPr lang="el-GR" sz="2800" i="1" u="sng" dirty="0"/>
          </a:p>
        </p:txBody>
      </p:sp>
    </p:spTree>
    <p:extLst>
      <p:ext uri="{BB962C8B-B14F-4D97-AF65-F5344CB8AC3E}">
        <p14:creationId xmlns:p14="http://schemas.microsoft.com/office/powerpoint/2010/main" val="3573477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93162D-9CDF-424B-9B9E-E405232419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133600"/>
            <a:ext cx="4416537" cy="25908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sz="8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Καλή Επιτυχία!</a:t>
            </a:r>
          </a:p>
        </p:txBody>
      </p:sp>
      <p:pic>
        <p:nvPicPr>
          <p:cNvPr id="5" name="Γραφικό 4" descr="Αναρρίχηση">
            <a:extLst>
              <a:ext uri="{FF2B5EF4-FFF2-40B4-BE49-F238E27FC236}">
                <a16:creationId xmlns:a16="http://schemas.microsoft.com/office/drawing/2014/main" id="{3755E7BD-720E-41C2-95B5-BFB35C57D8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76800" y="1841840"/>
            <a:ext cx="4088720" cy="408872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68058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0. Εξώφυλλο Εργασίας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8587D35B-EC79-4570-BD28-10E14DE1B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916" y="1676400"/>
            <a:ext cx="7675484" cy="4953000"/>
          </a:xfrm>
        </p:spPr>
        <p:txBody>
          <a:bodyPr>
            <a:normAutofit fontScale="92500"/>
          </a:bodyPr>
          <a:lstStyle/>
          <a:p>
            <a:r>
              <a:rPr lang="el-GR" sz="2800" b="1" dirty="0"/>
              <a:t>Λογότυπο Πανεπιστημίου</a:t>
            </a:r>
          </a:p>
          <a:p>
            <a:pPr algn="just"/>
            <a:r>
              <a:rPr lang="el-GR" sz="2800" b="1" dirty="0"/>
              <a:t>Τίτλος της εργασίας</a:t>
            </a:r>
            <a:r>
              <a:rPr lang="el-GR" sz="2800" dirty="0"/>
              <a:t> συνοδευόμενος από:</a:t>
            </a:r>
          </a:p>
          <a:p>
            <a:pPr marL="0" indent="0" algn="just">
              <a:buNone/>
            </a:pPr>
            <a:r>
              <a:rPr lang="el-GR" sz="2800" dirty="0"/>
              <a:t>	-  το όνομα του Πανεπιστημίου και του Τμήματος, </a:t>
            </a:r>
          </a:p>
          <a:p>
            <a:pPr marL="0" indent="0" algn="just">
              <a:buNone/>
            </a:pPr>
            <a:r>
              <a:rPr lang="el-GR" sz="2800" dirty="0"/>
              <a:t>	- το όνομα του/της φοιτητή/</a:t>
            </a:r>
            <a:r>
              <a:rPr lang="el-GR" sz="2800" dirty="0" err="1"/>
              <a:t>τριας</a:t>
            </a:r>
            <a:r>
              <a:rPr lang="el-GR" sz="2800" dirty="0"/>
              <a:t>, τον Α.Μ., </a:t>
            </a:r>
          </a:p>
          <a:p>
            <a:pPr marL="0" indent="0" algn="just">
              <a:buNone/>
            </a:pPr>
            <a:r>
              <a:rPr lang="el-GR" sz="2800" dirty="0"/>
              <a:t>	- το εξάμηνο σπουδών, </a:t>
            </a:r>
          </a:p>
          <a:p>
            <a:pPr marL="0" indent="0" algn="just">
              <a:buNone/>
            </a:pPr>
            <a:r>
              <a:rPr lang="el-GR" sz="2800" dirty="0"/>
              <a:t>	- το μάθημα στο οποίο εκπονήθηκε η εργασία, </a:t>
            </a:r>
          </a:p>
          <a:p>
            <a:pPr marL="0" indent="0" algn="just">
              <a:buNone/>
            </a:pPr>
            <a:r>
              <a:rPr lang="el-GR" sz="2800" dirty="0"/>
              <a:t>	- ο υπεύθυνος καθηγητής του μαθήματος </a:t>
            </a:r>
          </a:p>
          <a:p>
            <a:pPr marL="0" indent="0" algn="just">
              <a:buNone/>
            </a:pPr>
            <a:r>
              <a:rPr lang="el-GR" sz="2800" dirty="0"/>
              <a:t>	- Και, τέλος, το ακαδημαϊκό έτος).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26802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0. Εξώφυλλο Εργασίας</a:t>
            </a:r>
          </a:p>
        </p:txBody>
      </p:sp>
      <p:pic>
        <p:nvPicPr>
          <p:cNvPr id="1028" name="Picture 4" descr="Αποτέλεσμα εικόνας για logo παντειο">
            <a:extLst>
              <a:ext uri="{FF2B5EF4-FFF2-40B4-BE49-F238E27FC236}">
                <a16:creationId xmlns:a16="http://schemas.microsoft.com/office/drawing/2014/main" id="{E5F78EDA-53F8-42A3-B1ED-800202A5C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676400"/>
            <a:ext cx="4657725" cy="981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Αποτέλεσμα εικόνας για logo παντειο">
            <a:extLst>
              <a:ext uri="{FF2B5EF4-FFF2-40B4-BE49-F238E27FC236}">
                <a16:creationId xmlns:a16="http://schemas.microsoft.com/office/drawing/2014/main" id="{24851EA1-30A3-4549-8A1F-9FD83BE58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385271"/>
            <a:ext cx="18097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Αποτέλεσμα εικόνας για logo παντειο">
            <a:extLst>
              <a:ext uri="{FF2B5EF4-FFF2-40B4-BE49-F238E27FC236}">
                <a16:creationId xmlns:a16="http://schemas.microsoft.com/office/drawing/2014/main" id="{4C371CF8-C3CD-4170-80E8-BFA45E0B04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0887" y="4394921"/>
            <a:ext cx="2562225" cy="1781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Αποτέλεσμα εικόνας για logo παντειο">
            <a:extLst>
              <a:ext uri="{FF2B5EF4-FFF2-40B4-BE49-F238E27FC236}">
                <a16:creationId xmlns:a16="http://schemas.microsoft.com/office/drawing/2014/main" id="{A6F99E2B-F09E-4811-B833-1D6211CE6F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1989" y="2911385"/>
            <a:ext cx="404812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Αποτέλεσμα εικόνας για logo παντειο">
            <a:extLst>
              <a:ext uri="{FF2B5EF4-FFF2-40B4-BE49-F238E27FC236}">
                <a16:creationId xmlns:a16="http://schemas.microsoft.com/office/drawing/2014/main" id="{B310538B-527C-4687-BA91-2DE89670BB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946" y="4648200"/>
            <a:ext cx="1458458" cy="1954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2879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0. Εξώφυλλο Εργασίας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444E95A0-ACF5-4CF5-8AE2-56EE1C0B2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1432930"/>
            <a:ext cx="3886200" cy="500400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72193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1. Περιεχόμενα Εργασίας</a:t>
            </a:r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F22D0DE2-6A03-4672-833F-44829D5ACF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95400" y="1853248"/>
            <a:ext cx="7057968" cy="2362200"/>
          </a:xfrm>
          <a:prstGeom prst="rect">
            <a:avLst/>
          </a:prstGeom>
        </p:spPr>
      </p:pic>
      <p:sp>
        <p:nvSpPr>
          <p:cNvPr id="5" name="Θέση περιεχομένου 2">
            <a:extLst>
              <a:ext uri="{FF2B5EF4-FFF2-40B4-BE49-F238E27FC236}">
                <a16:creationId xmlns:a16="http://schemas.microsoft.com/office/drawing/2014/main" id="{3FF6E0B4-E2DB-4E19-A28D-CD3A86620B28}"/>
              </a:ext>
            </a:extLst>
          </p:cNvPr>
          <p:cNvSpPr txBox="1">
            <a:spLocks/>
          </p:cNvSpPr>
          <p:nvPr/>
        </p:nvSpPr>
        <p:spPr>
          <a:xfrm>
            <a:off x="858916" y="4876800"/>
            <a:ext cx="7675484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indent="0" algn="ctr">
              <a:buNone/>
            </a:pPr>
            <a:r>
              <a:rPr lang="el-GR" sz="3200" b="1" u="sng" dirty="0"/>
              <a:t>Προσοχή!</a:t>
            </a:r>
          </a:p>
          <a:p>
            <a:pPr marL="0" indent="0" algn="ctr">
              <a:buNone/>
            </a:pPr>
            <a:r>
              <a:rPr lang="el-GR" sz="3200" dirty="0"/>
              <a:t>Θυμηθείτε να ορίσετε πρώτα Επικεφαλίδες!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28108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8049690" cy="1400530"/>
          </a:xfrm>
        </p:spPr>
        <p:txBody>
          <a:bodyPr/>
          <a:lstStyle/>
          <a:p>
            <a:r>
              <a:rPr lang="el-GR" dirty="0"/>
              <a:t>3. Κυρίως σώμα της Εργασίας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E802700-B172-42BE-A98B-4A5336CB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700" y="1524000"/>
            <a:ext cx="7478100" cy="4881281"/>
          </a:xfrm>
        </p:spPr>
        <p:txBody>
          <a:bodyPr>
            <a:normAutofit fontScale="92500" lnSpcReduction="20000"/>
          </a:bodyPr>
          <a:lstStyle/>
          <a:p>
            <a:r>
              <a:rPr lang="el-GR" sz="2400" dirty="0"/>
              <a:t>Εισαγωγή/Προβληματική της εργασίας/Ανασκόπηση της βιβλιογραφίας. </a:t>
            </a:r>
          </a:p>
          <a:p>
            <a:endParaRPr lang="el-GR" sz="2400" dirty="0"/>
          </a:p>
          <a:p>
            <a:r>
              <a:rPr lang="el-GR" sz="2400" dirty="0"/>
              <a:t>Θεωρητικό πλαίσιο της εργασίας.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Διεθνής Εμπειρία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Ελληνική Εμπειρία</a:t>
            </a:r>
          </a:p>
          <a:p>
            <a:pPr marL="0" indent="0">
              <a:buNone/>
            </a:pPr>
            <a:endParaRPr lang="el-GR" sz="2400" dirty="0"/>
          </a:p>
          <a:p>
            <a:r>
              <a:rPr lang="el-GR" sz="2400" dirty="0"/>
              <a:t>Βιβλιογραφία. </a:t>
            </a:r>
            <a:r>
              <a:rPr lang="el-GR" sz="2400" i="1" dirty="0"/>
              <a:t>Εδώ θα αναφερθούν οι βιβλιογραφικές αναφορές που χρησιμοποιήθηκαν καθώς επίσης και οι ιστοσελίδες που αξιοποιήθηκαν.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5696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8049690" cy="1400530"/>
          </a:xfrm>
        </p:spPr>
        <p:txBody>
          <a:bodyPr/>
          <a:lstStyle/>
          <a:p>
            <a:r>
              <a:rPr lang="el-GR" dirty="0"/>
              <a:t>4. Βιβλιογραφικές Αναφορές μέσα στο κείμενο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E802700-B172-42BE-A98B-4A5336CB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10" y="2057400"/>
            <a:ext cx="8335484" cy="4552033"/>
          </a:xfrm>
        </p:spPr>
        <p:txBody>
          <a:bodyPr>
            <a:normAutofit fontScale="62500" lnSpcReduction="20000"/>
          </a:bodyPr>
          <a:lstStyle/>
          <a:p>
            <a:r>
              <a:rPr lang="el-GR" sz="3000" dirty="0"/>
              <a:t>Ένας Συγγραφέας: </a:t>
            </a:r>
            <a:r>
              <a:rPr lang="en-US" sz="3000" dirty="0"/>
              <a:t>(</a:t>
            </a:r>
            <a:r>
              <a:rPr lang="en-US" sz="3000" dirty="0" err="1"/>
              <a:t>Bithas</a:t>
            </a:r>
            <a:r>
              <a:rPr lang="en-US" sz="3000" dirty="0"/>
              <a:t>, 2009) </a:t>
            </a:r>
            <a:r>
              <a:rPr lang="el-GR" sz="3000" dirty="0"/>
              <a:t>ή «…. Σύμφωνα με τον </a:t>
            </a:r>
            <a:r>
              <a:rPr lang="el-GR" sz="3000" dirty="0" err="1"/>
              <a:t>Μπίθα</a:t>
            </a:r>
            <a:r>
              <a:rPr lang="el-GR" sz="3000" dirty="0"/>
              <a:t> (2009)…..»</a:t>
            </a:r>
          </a:p>
          <a:p>
            <a:pPr marL="0" indent="0">
              <a:buNone/>
            </a:pPr>
            <a:endParaRPr lang="el-GR" sz="3000" dirty="0"/>
          </a:p>
          <a:p>
            <a:r>
              <a:rPr lang="el-GR" sz="3000" dirty="0"/>
              <a:t>Δύο Συγγραφείς: (</a:t>
            </a:r>
            <a:r>
              <a:rPr lang="el-GR" sz="3000" dirty="0" err="1"/>
              <a:t>Μπίθας</a:t>
            </a:r>
            <a:r>
              <a:rPr lang="el-GR" sz="3000" dirty="0"/>
              <a:t> και </a:t>
            </a:r>
            <a:r>
              <a:rPr lang="el-GR" sz="3000" dirty="0" err="1"/>
              <a:t>Ροβολής</a:t>
            </a:r>
            <a:r>
              <a:rPr lang="el-GR" sz="3000" dirty="0"/>
              <a:t>, 2010) ή «…. Σύμφωνα με τους </a:t>
            </a:r>
            <a:r>
              <a:rPr lang="el-GR" sz="3000" dirty="0" err="1"/>
              <a:t>Μπίθα</a:t>
            </a:r>
            <a:r>
              <a:rPr lang="el-GR" sz="3000" dirty="0"/>
              <a:t> και </a:t>
            </a:r>
            <a:r>
              <a:rPr lang="el-GR" sz="3000" dirty="0" err="1"/>
              <a:t>Ροβολή</a:t>
            </a:r>
            <a:r>
              <a:rPr lang="el-GR" sz="3000" dirty="0"/>
              <a:t> (2010)…..»</a:t>
            </a:r>
          </a:p>
          <a:p>
            <a:pPr marL="0" indent="0">
              <a:buNone/>
            </a:pPr>
            <a:endParaRPr lang="el-GR" sz="3000" dirty="0"/>
          </a:p>
          <a:p>
            <a:r>
              <a:rPr lang="el-GR" sz="3000" dirty="0"/>
              <a:t>Περισσότεροι από δύο Συγγραφείς: (</a:t>
            </a:r>
            <a:r>
              <a:rPr lang="en-US" sz="3000" dirty="0" err="1"/>
              <a:t>Bithas</a:t>
            </a:r>
            <a:r>
              <a:rPr lang="el-GR" sz="3000" dirty="0"/>
              <a:t> </a:t>
            </a:r>
            <a:r>
              <a:rPr lang="en-US" sz="3000" dirty="0"/>
              <a:t>et al., 2013) </a:t>
            </a:r>
            <a:r>
              <a:rPr lang="el-GR" sz="3000" dirty="0"/>
              <a:t>ή «…. Σύμφωνα με τον </a:t>
            </a:r>
            <a:r>
              <a:rPr lang="el-GR" sz="3000" dirty="0" err="1"/>
              <a:t>Μπίθα</a:t>
            </a:r>
            <a:r>
              <a:rPr lang="el-GR" sz="3000" dirty="0"/>
              <a:t> και άλλοι (2013)…..»</a:t>
            </a:r>
          </a:p>
          <a:p>
            <a:endParaRPr lang="el-GR" sz="3000" dirty="0"/>
          </a:p>
          <a:p>
            <a:r>
              <a:rPr lang="el-GR" sz="3000" dirty="0"/>
              <a:t>Γενικά, να θυμάστε ότι υπάρχουν διάφορες τεχνικές παράθεσης της βιβλιογραφίας. Δείτε για παράδειγμα εδώ:</a:t>
            </a:r>
            <a:r>
              <a:rPr lang="en-GB" sz="3000" dirty="0">
                <a:hlinkClick r:id="rId2"/>
              </a:rPr>
              <a:t> https://www.lib.auth.gr/sites/default/files/docs_files/APA_Guide.pdf</a:t>
            </a:r>
            <a:endParaRPr lang="el-GR" sz="3000" dirty="0"/>
          </a:p>
          <a:p>
            <a:r>
              <a:rPr lang="en-GB" sz="3000" dirty="0">
                <a:hlinkClick r:id="rId3"/>
              </a:rPr>
              <a:t>https://eclass.upatras.gr/modules/document/file.php/BMA409/%CE%BF%CE%B4%CE%B7%CE%B3%CF%8C%CF%82%20referencing.pdf</a:t>
            </a:r>
            <a:endParaRPr lang="el-GR" sz="3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911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8049690" cy="1400530"/>
          </a:xfrm>
        </p:spPr>
        <p:txBody>
          <a:bodyPr/>
          <a:lstStyle/>
          <a:p>
            <a:r>
              <a:rPr lang="el-GR" dirty="0"/>
              <a:t>5. Αυτούσια Παράθεση αποσπάσματος (</a:t>
            </a:r>
            <a:r>
              <a:rPr lang="en-GB" dirty="0"/>
              <a:t>quoting)</a:t>
            </a:r>
            <a:endParaRPr lang="el-GR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E802700-B172-42BE-A98B-4A5336CB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10" y="2438400"/>
            <a:ext cx="8335484" cy="4171033"/>
          </a:xfrm>
        </p:spPr>
        <p:txBody>
          <a:bodyPr>
            <a:normAutofit/>
          </a:bodyPr>
          <a:lstStyle/>
          <a:p>
            <a:pPr algn="just"/>
            <a:r>
              <a:rPr lang="el-GR" sz="2800" dirty="0"/>
              <a:t>Προσοχή! Δεν παραθέτουμε ποτέ αυτούσια (</a:t>
            </a:r>
            <a:r>
              <a:rPr lang="en-US" sz="2800" dirty="0"/>
              <a:t>copy – paste) </a:t>
            </a:r>
            <a:r>
              <a:rPr lang="el-GR" sz="2800" dirty="0"/>
              <a:t>κείμενα άλλων χωρίς αναφορά στον συγγραφέα! Θεωρείται λογοκλοπή (</a:t>
            </a:r>
            <a:r>
              <a:rPr lang="en-US" sz="2800" dirty="0"/>
              <a:t>plagiarism</a:t>
            </a:r>
            <a:r>
              <a:rPr lang="el-GR" sz="2800" dirty="0"/>
              <a:t>)!</a:t>
            </a:r>
          </a:p>
          <a:p>
            <a:pPr marL="0" indent="0" algn="just">
              <a:buNone/>
            </a:pPr>
            <a:endParaRPr lang="el-GR" sz="2800" dirty="0"/>
          </a:p>
          <a:p>
            <a:r>
              <a:rPr lang="el-GR" sz="2800" dirty="0"/>
              <a:t>Χρησιμοποιείστε «……………» και παραθέστε και την ακριβή σελίδα από τη οποία προέρχεται το χωρίο.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87104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B33FD35-7C49-4C74-858B-9B599B642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710" y="452718"/>
            <a:ext cx="8049690" cy="1400530"/>
          </a:xfrm>
        </p:spPr>
        <p:txBody>
          <a:bodyPr/>
          <a:lstStyle/>
          <a:p>
            <a:r>
              <a:rPr lang="el-GR" dirty="0"/>
              <a:t>6. Βιβλιογραφικές Αναφορές στο τέλος της Εργασίας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2E802700-B172-42BE-A98B-4A5336CB2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4710" y="2057400"/>
            <a:ext cx="8335484" cy="455203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b="1" dirty="0"/>
              <a:t>Μορφή βιβλιογραφίας για επιστημονικό περιοδικό:</a:t>
            </a:r>
          </a:p>
          <a:p>
            <a:pPr marL="0" indent="0">
              <a:buNone/>
            </a:pPr>
            <a:r>
              <a:rPr lang="en-GB" dirty="0" err="1"/>
              <a:t>Bithas</a:t>
            </a:r>
            <a:r>
              <a:rPr lang="en-GB" dirty="0"/>
              <a:t> K., M. </a:t>
            </a:r>
            <a:r>
              <a:rPr lang="en-GB" dirty="0" err="1"/>
              <a:t>Christofakis</a:t>
            </a:r>
            <a:r>
              <a:rPr lang="en-GB" dirty="0"/>
              <a:t>. (2006). Environmentally sustainable cities. Critical review and operational conditions. Sustainable Development, vol.14 n.3 pp 177-190. </a:t>
            </a:r>
            <a:endParaRPr lang="el-GR" dirty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l-GR" b="1" dirty="0"/>
              <a:t>Μορφή βιβλιογραφίας για βιβλίο:</a:t>
            </a:r>
          </a:p>
          <a:p>
            <a:pPr marL="0" indent="0">
              <a:buNone/>
            </a:pPr>
            <a:r>
              <a:rPr lang="en-GB" dirty="0"/>
              <a:t>Bormann F.X., Kellert S.R.( 1992). Ecology, Economics, Ethics: The broken </a:t>
            </a:r>
            <a:r>
              <a:rPr lang="en-GB" dirty="0" err="1"/>
              <a:t>Circle,Yale</a:t>
            </a:r>
            <a:r>
              <a:rPr lang="en-GB" dirty="0"/>
              <a:t> University Press, New Haven.</a:t>
            </a:r>
          </a:p>
          <a:p>
            <a:pPr marL="0" indent="0">
              <a:buNone/>
            </a:pPr>
            <a:endParaRPr lang="el-GR" dirty="0"/>
          </a:p>
          <a:p>
            <a:pPr marL="0" indent="0" algn="just">
              <a:buNone/>
            </a:pPr>
            <a:r>
              <a:rPr lang="el-GR" sz="2400" i="1" u="sng" dirty="0"/>
              <a:t>Όλες οι βιβλιογραφικές αναφορές θα πρέπει να παρατίθενται με αλφαβητική σειρά, πρώτα οι ξενόγλωσσες και μετά οι ελληνικές ή σε διακριτά παραρτήματα!</a:t>
            </a:r>
          </a:p>
        </p:txBody>
      </p:sp>
    </p:spTree>
    <p:extLst>
      <p:ext uri="{BB962C8B-B14F-4D97-AF65-F5344CB8AC3E}">
        <p14:creationId xmlns:p14="http://schemas.microsoft.com/office/powerpoint/2010/main" val="4218524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504</Words>
  <Application>Microsoft Office PowerPoint</Application>
  <PresentationFormat>Προβολή στην οθόνη (4:3)</PresentationFormat>
  <Paragraphs>54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Ιόν</vt:lpstr>
      <vt:lpstr>Οδηγίες Εκπόνησης Εργασίας</vt:lpstr>
      <vt:lpstr>0. Εξώφυλλο Εργασίας</vt:lpstr>
      <vt:lpstr>0. Εξώφυλλο Εργασίας</vt:lpstr>
      <vt:lpstr>0. Εξώφυλλο Εργασίας</vt:lpstr>
      <vt:lpstr>1. Περιεχόμενα Εργασίας</vt:lpstr>
      <vt:lpstr>3. Κυρίως σώμα της Εργασίας</vt:lpstr>
      <vt:lpstr>4. Βιβλιογραφικές Αναφορές μέσα στο κείμενο</vt:lpstr>
      <vt:lpstr>5. Αυτούσια Παράθεση αποσπάσματος (quoting)</vt:lpstr>
      <vt:lpstr>6. Βιβλιογραφικές Αναφορές στο τέλος της Εργασίας</vt:lpstr>
      <vt:lpstr>7. Άλλες λεπτομέρειες του τελικού κειμένου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Οδηγίες Εκπόνησης Εργασίας</dc:title>
  <dc:creator>Panagiotis Kalimeris</dc:creator>
  <cp:lastModifiedBy>Κων/νος Μπίθας</cp:lastModifiedBy>
  <cp:revision>3</cp:revision>
  <dcterms:created xsi:type="dcterms:W3CDTF">2019-12-18T20:02:41Z</dcterms:created>
  <dcterms:modified xsi:type="dcterms:W3CDTF">2023-12-05T12:37:48Z</dcterms:modified>
</cp:coreProperties>
</file>