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sldIdLst>
    <p:sldId id="256" r:id="rId2"/>
    <p:sldId id="266" r:id="rId3"/>
    <p:sldId id="267" r:id="rId4"/>
    <p:sldId id="268" r:id="rId5"/>
    <p:sldId id="269" r:id="rId6"/>
    <p:sldId id="270" r:id="rId7"/>
    <p:sldId id="282" r:id="rId8"/>
    <p:sldId id="271" r:id="rId9"/>
    <p:sldId id="283" r:id="rId10"/>
    <p:sldId id="272" r:id="rId11"/>
    <p:sldId id="273" r:id="rId12"/>
    <p:sldId id="286" r:id="rId13"/>
    <p:sldId id="274" r:id="rId14"/>
    <p:sldId id="287" r:id="rId15"/>
    <p:sldId id="275" r:id="rId16"/>
    <p:sldId id="288" r:id="rId17"/>
    <p:sldId id="285" r:id="rId18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6CE23-846C-42DC-B64D-280828964587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76EC4-D620-488A-9146-5C2FA05C7C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4853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el-GR" sz="4000" dirty="0" smtClean="0"/>
              <a:t>Η Ελληνική Οικονομία στο </a:t>
            </a:r>
            <a:r>
              <a:rPr lang="el-GR" sz="4000" dirty="0"/>
              <a:t>Δ</a:t>
            </a:r>
            <a:r>
              <a:rPr lang="el-GR" sz="4000" dirty="0" smtClean="0"/>
              <a:t>ιεθνές Οικονομικό Σύστημα</a:t>
            </a:r>
            <a:endParaRPr lang="el-G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l-GR" sz="2800" dirty="0" smtClean="0"/>
              <a:t>Πάντειο Πανεπιστήμιο</a:t>
            </a:r>
          </a:p>
          <a:p>
            <a:r>
              <a:rPr lang="el-GR" sz="2800" dirty="0" smtClean="0"/>
              <a:t>Τμήμα Διεθνών, Ευρωπαϊκών και Περιφερειακών Σπουδών</a:t>
            </a:r>
          </a:p>
          <a:p>
            <a:r>
              <a:rPr lang="el-GR" sz="2800" dirty="0" smtClean="0"/>
              <a:t>Ακαδημαϊκό έτος: 2020-2021</a:t>
            </a:r>
          </a:p>
          <a:p>
            <a:r>
              <a:rPr lang="el-GR" sz="2800" dirty="0" smtClean="0"/>
              <a:t>Διδάσκων: Δημήτριος Σιδέρης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6725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b="1" dirty="0">
                <a:solidFill>
                  <a:schemeClr val="accent6">
                    <a:lumMod val="75000"/>
                  </a:schemeClr>
                </a:solidFill>
              </a:rPr>
              <a:t>Β. Η Ελληνική κρίση</a:t>
            </a:r>
            <a:r>
              <a:rPr lang="el-GR" sz="3200" b="1" dirty="0">
                <a:solidFill>
                  <a:srgbClr val="675E47"/>
                </a:solidFill>
              </a:rPr>
              <a:t/>
            </a:r>
            <a:br>
              <a:rPr lang="el-GR" sz="3200" b="1" dirty="0">
                <a:solidFill>
                  <a:srgbClr val="675E47"/>
                </a:solidFill>
              </a:rPr>
            </a:br>
            <a:r>
              <a:rPr lang="el-GR" sz="3200" b="1" dirty="0">
                <a:solidFill>
                  <a:srgbClr val="9CBEBD">
                    <a:lumMod val="75000"/>
                  </a:srgbClr>
                </a:solidFill>
              </a:rPr>
              <a:t>Β.Ι.3. Επιπτώσεις των μέτρων </a:t>
            </a:r>
            <a:r>
              <a:rPr lang="el-GR" sz="3200" b="1" dirty="0" smtClean="0">
                <a:solidFill>
                  <a:srgbClr val="9CBEBD">
                    <a:lumMod val="75000"/>
                  </a:srgbClr>
                </a:solidFill>
              </a:rPr>
              <a:t>(3)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l-GR" sz="2400" b="1" dirty="0" smtClean="0"/>
              <a:t>ΟΜΩΣ</a:t>
            </a:r>
            <a:r>
              <a:rPr lang="el-GR" sz="2400" dirty="0" smtClean="0"/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>
                <a:ea typeface="Calibri"/>
                <a:cs typeface="Times New Roman"/>
              </a:rPr>
              <a:t>Οι πολιτικές </a:t>
            </a:r>
            <a:r>
              <a:rPr lang="el-GR" sz="2400" b="1" dirty="0" smtClean="0">
                <a:ea typeface="Calibri"/>
                <a:cs typeface="Times New Roman"/>
              </a:rPr>
              <a:t>αυτές</a:t>
            </a:r>
            <a:r>
              <a:rPr lang="el-GR" sz="2400" dirty="0" smtClean="0">
                <a:ea typeface="Calibri"/>
                <a:cs typeface="Times New Roman"/>
              </a:rPr>
              <a:t> - κυρίως </a:t>
            </a:r>
            <a:r>
              <a:rPr lang="el-GR" sz="2400" dirty="0">
                <a:ea typeface="Calibri"/>
                <a:cs typeface="Times New Roman"/>
              </a:rPr>
              <a:t>τα δημοσιονομικά μέτρα, αλλά και η απελευθέρωση της αγοράς εργασίας </a:t>
            </a:r>
            <a:r>
              <a:rPr lang="el-GR" sz="2400" dirty="0" smtClean="0">
                <a:ea typeface="Calibri"/>
                <a:cs typeface="Times New Roman"/>
              </a:rPr>
              <a:t>αρχικά - </a:t>
            </a:r>
            <a:r>
              <a:rPr lang="el-GR" sz="2400" dirty="0">
                <a:ea typeface="Calibri"/>
                <a:cs typeface="Times New Roman"/>
              </a:rPr>
              <a:t>σε συνδυασμό με την αβεβαιότητα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είχαν</a:t>
            </a:r>
            <a:r>
              <a:rPr lang="el-GR" sz="2400" dirty="0">
                <a:ea typeface="Calibri"/>
                <a:cs typeface="Times New Roman"/>
              </a:rPr>
              <a:t>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σημαντικό κοινωνικοοικονομικό κόστος</a:t>
            </a:r>
            <a:r>
              <a:rPr lang="el-GR" sz="2400" dirty="0">
                <a:ea typeface="Calibri"/>
                <a:cs typeface="Times New Roman"/>
              </a:rPr>
              <a:t>. </a:t>
            </a:r>
            <a:endParaRPr lang="el-GR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ea typeface="Calibri"/>
                <a:cs typeface="Times New Roman"/>
              </a:rPr>
              <a:t>Το </a:t>
            </a:r>
            <a:r>
              <a:rPr lang="el-GR" sz="2400" b="1" dirty="0">
                <a:ea typeface="Calibri"/>
                <a:cs typeface="Times New Roman"/>
              </a:rPr>
              <a:t>ΑΕΠ</a:t>
            </a:r>
            <a:r>
              <a:rPr lang="el-GR" sz="2400" dirty="0">
                <a:ea typeface="Calibri"/>
                <a:cs typeface="Times New Roman"/>
              </a:rPr>
              <a:t>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μειώθηκε κατά 25% περίπου</a:t>
            </a:r>
            <a:r>
              <a:rPr lang="el-GR" sz="2400" dirty="0">
                <a:ea typeface="Calibri"/>
                <a:cs typeface="Times New Roman"/>
              </a:rPr>
              <a:t>. </a:t>
            </a:r>
            <a:endParaRPr lang="el-GR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ea typeface="Calibri"/>
                <a:cs typeface="Times New Roman"/>
              </a:rPr>
              <a:t>Η </a:t>
            </a:r>
            <a:r>
              <a:rPr lang="el-GR" sz="2400" b="1" dirty="0">
                <a:ea typeface="Calibri"/>
                <a:cs typeface="Times New Roman"/>
              </a:rPr>
              <a:t>ανεργία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αυξήθηκε δραματικά </a:t>
            </a:r>
            <a:r>
              <a:rPr lang="el-GR" sz="2400" dirty="0">
                <a:ea typeface="Calibri"/>
                <a:cs typeface="Times New Roman"/>
              </a:rPr>
              <a:t>(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από 7.5% το 2008 σε 27% το 2013</a:t>
            </a:r>
            <a:r>
              <a:rPr lang="el-GR" sz="2400" dirty="0" smtClean="0">
                <a:ea typeface="Calibri"/>
                <a:cs typeface="Times New Roman"/>
              </a:rPr>
              <a:t>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85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Β</a:t>
            </a:r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. ΙΙ. Διαγραμματική ανάλυση με βάση το υπόδειγμα </a:t>
            </a:r>
            <a:r>
              <a:rPr lang="el-GR" sz="2000" b="1" dirty="0" err="1">
                <a:solidFill>
                  <a:srgbClr val="9CBEBD">
                    <a:lumMod val="75000"/>
                  </a:srgbClr>
                </a:solidFill>
              </a:rPr>
              <a:t>συναθροιστικής</a:t>
            </a:r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 ζήτησης και </a:t>
            </a:r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προσφοράς</a:t>
            </a:r>
            <a:b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</a:b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Β. ΙΙ. 1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Πρωτογενής επίπτωση των δημοσιονομικών μέτρων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7560840" cy="2448272"/>
          </a:xfrm>
        </p:spPr>
        <p:txBody>
          <a:bodyPr>
            <a:normAutofit fontScale="92500" lnSpcReduction="10000"/>
          </a:bodyPr>
          <a:lstStyle/>
          <a:p>
            <a:r>
              <a:rPr lang="el-GR" sz="2000" dirty="0"/>
              <a:t>Η </a:t>
            </a:r>
            <a:r>
              <a:rPr lang="el-GR" sz="2000" b="1" dirty="0"/>
              <a:t>εφαρμογή των δημοσιονομικών μέτρων  </a:t>
            </a:r>
            <a:r>
              <a:rPr lang="el-GR" sz="2000" dirty="0"/>
              <a:t>δηλαδή η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</a:rPr>
              <a:t>αύξηση των φόρων </a:t>
            </a:r>
            <a:r>
              <a:rPr lang="el-GR" sz="2000" dirty="0"/>
              <a:t>και η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</a:rPr>
              <a:t>μείωση των δημόσιων δαπανών</a:t>
            </a:r>
            <a:r>
              <a:rPr lang="el-GR" sz="2000" dirty="0"/>
              <a:t>, ουσιαστικά σημαίνει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</a:rPr>
              <a:t>άσκηση συσταλτικής δημοσιονομικής πολιτικής</a:t>
            </a:r>
            <a:r>
              <a:rPr lang="el-GR" sz="2000" dirty="0"/>
              <a:t>. </a:t>
            </a:r>
            <a:endParaRPr lang="el-GR" sz="2000" dirty="0" smtClean="0"/>
          </a:p>
          <a:p>
            <a:r>
              <a:rPr lang="el-GR" sz="2000" dirty="0" smtClean="0"/>
              <a:t>Με </a:t>
            </a:r>
            <a:r>
              <a:rPr lang="el-GR" sz="2000" dirty="0"/>
              <a:t>την αύξηση των φόρων και τη μείωση των αποδοχών των μισθωτών του δημοσίου (ώστε να μειωθούν οι δημόσιες δαπάνες), το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</a:rPr>
              <a:t>διαθέσιμο εισόδημα μειώνεται</a:t>
            </a:r>
            <a:r>
              <a:rPr lang="el-GR" sz="2000" dirty="0"/>
              <a:t>. Αυτό επιδρά στην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</a:rPr>
              <a:t>ιδιωτική κατανάλωση</a:t>
            </a:r>
            <a:r>
              <a:rPr lang="el-GR" sz="2000" dirty="0"/>
              <a:t> και τις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</a:rPr>
              <a:t>επενδύσεις</a:t>
            </a:r>
            <a:r>
              <a:rPr lang="el-GR" sz="2000" dirty="0"/>
              <a:t> οδηγώντας σε μείωσή τους και στην επακόλουθη μείωση της </a:t>
            </a:r>
            <a:r>
              <a:rPr lang="el-GR" sz="2000" dirty="0" err="1"/>
              <a:t>συναθροιστικής</a:t>
            </a:r>
            <a:r>
              <a:rPr lang="el-GR" sz="2000" dirty="0"/>
              <a:t> ζήτησης. </a:t>
            </a:r>
            <a:endParaRPr lang="el-GR" sz="2000" dirty="0" smtClean="0"/>
          </a:p>
          <a:p>
            <a:pPr marL="114300" indent="0" algn="just">
              <a:buNone/>
            </a:pPr>
            <a:endParaRPr lang="el-GR" sz="1700" dirty="0"/>
          </a:p>
          <a:p>
            <a:pPr marL="114300" indent="0" algn="just">
              <a:buNone/>
            </a:pPr>
            <a:endParaRPr lang="el-GR" sz="1700" dirty="0"/>
          </a:p>
          <a:p>
            <a:pPr marL="11430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55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pPr algn="ctr"/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Β</a:t>
            </a:r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. ΙΙ. Διαγραμματική ανάλυση με βάση το υπόδειγμα </a:t>
            </a:r>
            <a:r>
              <a:rPr lang="en-US" sz="2000" b="1" dirty="0" smtClean="0">
                <a:solidFill>
                  <a:srgbClr val="9CBEBD">
                    <a:lumMod val="75000"/>
                  </a:srgbClr>
                </a:solidFill>
              </a:rPr>
              <a:t>AD-AS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Β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. ΙΙ. 1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Πρωτογενής επίπτωση των δημοσιονομικών μέτρων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1560" y="1484784"/>
            <a:ext cx="7416824" cy="4752528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endParaRPr lang="en-US" sz="1700" b="1" dirty="0"/>
          </a:p>
          <a:p>
            <a:pPr marL="114300" indent="0">
              <a:buNone/>
            </a:pPr>
            <a:endParaRPr lang="en-US" sz="1700" b="1" dirty="0" smtClean="0"/>
          </a:p>
          <a:p>
            <a:pPr marL="114300" indent="0">
              <a:buNone/>
            </a:pPr>
            <a:endParaRPr lang="en-US" sz="1700" b="1" dirty="0"/>
          </a:p>
          <a:p>
            <a:pPr marL="114300" indent="0">
              <a:buNone/>
            </a:pPr>
            <a:endParaRPr lang="en-US" sz="1700" b="1" dirty="0" smtClean="0"/>
          </a:p>
          <a:p>
            <a:pPr marL="114300" indent="0">
              <a:buNone/>
            </a:pPr>
            <a:endParaRPr lang="en-US" sz="1700" b="1" dirty="0"/>
          </a:p>
          <a:p>
            <a:pPr marL="114300" indent="0">
              <a:buNone/>
            </a:pPr>
            <a:endParaRPr lang="en-US" sz="1700" dirty="0" smtClean="0"/>
          </a:p>
          <a:p>
            <a:pPr marL="114300" indent="0">
              <a:buNone/>
            </a:pPr>
            <a:endParaRPr lang="en-US" sz="1700" dirty="0"/>
          </a:p>
          <a:p>
            <a:pPr marL="114300" indent="0">
              <a:buNone/>
            </a:pPr>
            <a:endParaRPr lang="en-US" sz="1700" dirty="0" smtClean="0"/>
          </a:p>
          <a:p>
            <a:pPr marL="114300" indent="0">
              <a:buNone/>
            </a:pPr>
            <a:endParaRPr lang="en-US" sz="1700" dirty="0"/>
          </a:p>
          <a:p>
            <a:pPr marL="114300" indent="0">
              <a:buNone/>
            </a:pPr>
            <a:endParaRPr lang="en-US" sz="1700" dirty="0" smtClean="0"/>
          </a:p>
          <a:p>
            <a:pPr marL="114300" indent="0">
              <a:buNone/>
            </a:pPr>
            <a:endParaRPr lang="en-US" sz="1700" dirty="0"/>
          </a:p>
          <a:p>
            <a:pPr marL="114300" indent="0">
              <a:buNone/>
            </a:pPr>
            <a:endParaRPr lang="en-US" sz="1700" dirty="0" smtClean="0"/>
          </a:p>
          <a:p>
            <a:pPr marL="114300" indent="0">
              <a:buNone/>
            </a:pPr>
            <a:endParaRPr lang="en-US" sz="1700" dirty="0"/>
          </a:p>
          <a:p>
            <a:pPr marL="114300" indent="0">
              <a:buNone/>
            </a:pPr>
            <a:endParaRPr lang="en-US" sz="1700" dirty="0" smtClean="0"/>
          </a:p>
          <a:p>
            <a:pPr marL="114300" indent="0">
              <a:buNone/>
            </a:pPr>
            <a:endParaRPr lang="en-US" sz="1700" dirty="0"/>
          </a:p>
          <a:p>
            <a:pPr marL="114300" indent="0">
              <a:buNone/>
            </a:pPr>
            <a:r>
              <a:rPr lang="el-GR" sz="2300" dirty="0" smtClean="0"/>
              <a:t> </a:t>
            </a:r>
            <a:r>
              <a:rPr lang="el-GR" sz="2300" dirty="0"/>
              <a:t>Έστω ότι η </a:t>
            </a:r>
            <a:r>
              <a:rPr lang="el-GR" sz="2300" dirty="0">
                <a:solidFill>
                  <a:schemeClr val="accent2">
                    <a:lumMod val="75000"/>
                  </a:schemeClr>
                </a:solidFill>
              </a:rPr>
              <a:t>αρχική ισορροπία</a:t>
            </a:r>
            <a:r>
              <a:rPr lang="el-GR" sz="2300" dirty="0"/>
              <a:t> δίνεται από το σημείο τομής</a:t>
            </a:r>
            <a:r>
              <a:rPr lang="el-GR" sz="2300" dirty="0">
                <a:solidFill>
                  <a:schemeClr val="accent2">
                    <a:lumMod val="75000"/>
                  </a:schemeClr>
                </a:solidFill>
              </a:rPr>
              <a:t> Ε</a:t>
            </a:r>
            <a:r>
              <a:rPr lang="el-GR" sz="2300" baseline="-2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l-GR" sz="2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300" dirty="0"/>
              <a:t>των καμπυλών </a:t>
            </a:r>
            <a:r>
              <a:rPr lang="el-GR" sz="2300" dirty="0" err="1"/>
              <a:t>συναθροιστικής</a:t>
            </a:r>
            <a:r>
              <a:rPr lang="el-GR" sz="2300" dirty="0"/>
              <a:t> ζήτησης (</a:t>
            </a:r>
            <a:r>
              <a:rPr lang="en-US" sz="2300" dirty="0"/>
              <a:t>AD</a:t>
            </a:r>
            <a:r>
              <a:rPr lang="el-GR" sz="2300" baseline="-25000" dirty="0"/>
              <a:t>1</a:t>
            </a:r>
            <a:r>
              <a:rPr lang="el-GR" sz="2300" dirty="0"/>
              <a:t>) και βραχυχρόνιας </a:t>
            </a:r>
            <a:r>
              <a:rPr lang="el-GR" sz="2300" dirty="0" err="1"/>
              <a:t>συναθροιστικής</a:t>
            </a:r>
            <a:r>
              <a:rPr lang="el-GR" sz="2300" dirty="0"/>
              <a:t> προσφοράς (</a:t>
            </a:r>
            <a:r>
              <a:rPr lang="en-US" sz="2300" dirty="0"/>
              <a:t>SRAS</a:t>
            </a:r>
            <a:r>
              <a:rPr lang="el-GR" sz="2300" baseline="-25000" dirty="0"/>
              <a:t>1</a:t>
            </a:r>
            <a:r>
              <a:rPr lang="el-GR" sz="2300" dirty="0"/>
              <a:t>) που ορίζει επίπεδο παραγωγής Υ</a:t>
            </a:r>
            <a:r>
              <a:rPr lang="el-GR" sz="2300" baseline="-25000" dirty="0"/>
              <a:t>1</a:t>
            </a:r>
            <a:r>
              <a:rPr lang="el-GR" sz="2300" dirty="0"/>
              <a:t> και τιμών Ρ</a:t>
            </a:r>
            <a:r>
              <a:rPr lang="el-GR" sz="2300" baseline="-25000" dirty="0"/>
              <a:t>1</a:t>
            </a:r>
            <a:r>
              <a:rPr lang="el-GR" sz="2300" dirty="0"/>
              <a:t>.  </a:t>
            </a:r>
            <a:endParaRPr lang="el-GR" sz="2300" dirty="0" smtClean="0"/>
          </a:p>
          <a:p>
            <a:r>
              <a:rPr lang="el-GR" sz="2300" dirty="0" smtClean="0"/>
              <a:t>Κατά </a:t>
            </a:r>
            <a:r>
              <a:rPr lang="el-GR" sz="2300" dirty="0"/>
              <a:t>συνέπεια, η καμπύλη </a:t>
            </a:r>
            <a:r>
              <a:rPr lang="en-US" sz="2300" dirty="0"/>
              <a:t>AD</a:t>
            </a:r>
            <a:r>
              <a:rPr lang="el-GR" sz="2300" dirty="0"/>
              <a:t>1 μετατοπίζεται αριστερά σε </a:t>
            </a:r>
            <a:r>
              <a:rPr lang="en-US" sz="2300" dirty="0"/>
              <a:t>AD</a:t>
            </a:r>
            <a:r>
              <a:rPr lang="el-GR" sz="2300" dirty="0"/>
              <a:t>2. </a:t>
            </a:r>
            <a:r>
              <a:rPr lang="el-GR" sz="2300" dirty="0">
                <a:solidFill>
                  <a:schemeClr val="accent2">
                    <a:lumMod val="75000"/>
                  </a:schemeClr>
                </a:solidFill>
              </a:rPr>
              <a:t>Το νέο σημείο ισορροπίας είναι το Ε2</a:t>
            </a:r>
            <a:r>
              <a:rPr lang="el-GR" sz="2300" dirty="0"/>
              <a:t>. Το γενικό επίπεδο τιμών μειώνεται από </a:t>
            </a:r>
            <a:r>
              <a:rPr lang="en-US" sz="2300" dirty="0"/>
              <a:t>P</a:t>
            </a:r>
            <a:r>
              <a:rPr lang="el-GR" sz="2300" dirty="0"/>
              <a:t>1 σε </a:t>
            </a:r>
            <a:r>
              <a:rPr lang="en-US" sz="2300" dirty="0"/>
              <a:t>P</a:t>
            </a:r>
            <a:r>
              <a:rPr lang="el-GR" sz="2300" dirty="0"/>
              <a:t>2 και το συνολικό προϊόν μειώνεται από </a:t>
            </a:r>
            <a:r>
              <a:rPr lang="en-US" sz="2300" dirty="0"/>
              <a:t>Y</a:t>
            </a:r>
            <a:r>
              <a:rPr lang="el-GR" sz="2300" dirty="0"/>
              <a:t>1 σε Υ2. </a:t>
            </a:r>
          </a:p>
          <a:p>
            <a:r>
              <a:rPr lang="el-GR" sz="2300" dirty="0" smtClean="0"/>
              <a:t>Καθώς </a:t>
            </a:r>
            <a:r>
              <a:rPr lang="el-GR" sz="2300" dirty="0"/>
              <a:t>η </a:t>
            </a:r>
            <a:r>
              <a:rPr lang="el-GR" sz="2300" dirty="0">
                <a:solidFill>
                  <a:schemeClr val="accent2">
                    <a:lumMod val="75000"/>
                  </a:schemeClr>
                </a:solidFill>
              </a:rPr>
              <a:t>ζήτηση μειώνεται</a:t>
            </a:r>
            <a:r>
              <a:rPr lang="el-GR" sz="2300" dirty="0"/>
              <a:t>, η </a:t>
            </a:r>
            <a:r>
              <a:rPr lang="el-GR" sz="2300" dirty="0">
                <a:solidFill>
                  <a:schemeClr val="accent2">
                    <a:lumMod val="75000"/>
                  </a:schemeClr>
                </a:solidFill>
              </a:rPr>
              <a:t>παραγωγή</a:t>
            </a:r>
            <a:r>
              <a:rPr lang="el-GR" sz="2300" dirty="0"/>
              <a:t> και οι </a:t>
            </a:r>
            <a:r>
              <a:rPr lang="el-GR" sz="2300" dirty="0">
                <a:solidFill>
                  <a:schemeClr val="accent2">
                    <a:lumMod val="75000"/>
                  </a:schemeClr>
                </a:solidFill>
              </a:rPr>
              <a:t>τιμές μειώνονται</a:t>
            </a:r>
            <a:r>
              <a:rPr lang="el-GR" sz="2300" dirty="0"/>
              <a:t>. </a:t>
            </a:r>
            <a:r>
              <a:rPr lang="el-GR" sz="2300" b="1" dirty="0"/>
              <a:t>Οι επιχειρήσεις μειώνουν τις θέσεις εργασίας και παρατηρείται αύξηση της ανεργίας</a:t>
            </a:r>
            <a:r>
              <a:rPr lang="el-GR" sz="2300" dirty="0"/>
              <a:t>. </a:t>
            </a:r>
          </a:p>
          <a:p>
            <a:r>
              <a:rPr lang="el-GR" sz="2300" dirty="0"/>
              <a:t>Η </a:t>
            </a:r>
            <a:r>
              <a:rPr lang="el-GR" sz="2300" b="1" dirty="0"/>
              <a:t>αύξηση της ανεργίας </a:t>
            </a:r>
            <a:r>
              <a:rPr lang="el-GR" sz="2300" dirty="0"/>
              <a:t>θα οδηγεί σε </a:t>
            </a:r>
            <a:r>
              <a:rPr lang="el-GR" sz="2300" dirty="0">
                <a:solidFill>
                  <a:schemeClr val="accent2">
                    <a:lumMod val="75000"/>
                  </a:schemeClr>
                </a:solidFill>
              </a:rPr>
              <a:t>μείωση των μισθών </a:t>
            </a:r>
            <a:r>
              <a:rPr lang="el-GR" sz="2300" dirty="0"/>
              <a:t>γεγονός που </a:t>
            </a:r>
            <a:r>
              <a:rPr lang="el-GR" sz="2300" b="1" dirty="0"/>
              <a:t>θα μειώσει το κόστος παραγωγής και θα έχει ως αποτέλεσμα παραγωγή σε χαμηλότερες τιμές</a:t>
            </a:r>
            <a:r>
              <a:rPr lang="el-GR" sz="2300" dirty="0"/>
              <a:t>. (</a:t>
            </a:r>
            <a:r>
              <a:rPr lang="el-GR" sz="2300" b="1" dirty="0">
                <a:solidFill>
                  <a:schemeClr val="accent5">
                    <a:lumMod val="75000"/>
                  </a:schemeClr>
                </a:solidFill>
              </a:rPr>
              <a:t>επίδραση Ι</a:t>
            </a:r>
            <a:r>
              <a:rPr lang="el-GR" sz="2300" dirty="0" smtClean="0"/>
              <a:t>).</a:t>
            </a:r>
            <a:endParaRPr lang="el-GR" sz="23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4248472" cy="28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98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Β. ΙΙ. Διαγραμματική ανάλυση με βάση το υπόδειγμα </a:t>
            </a:r>
            <a:r>
              <a:rPr lang="el-GR" sz="2000" b="1" dirty="0" err="1">
                <a:solidFill>
                  <a:srgbClr val="9CBEBD">
                    <a:lumMod val="75000"/>
                  </a:srgbClr>
                </a:solidFill>
              </a:rPr>
              <a:t>συναθροιστικής</a:t>
            </a:r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 ζήτησης και προσφοράς</a:t>
            </a:r>
            <a:br>
              <a:rPr lang="el-GR" sz="2000" b="1" dirty="0">
                <a:solidFill>
                  <a:srgbClr val="9CBEBD">
                    <a:lumMod val="75000"/>
                  </a:srgbClr>
                </a:solidFill>
              </a:rPr>
            </a:b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Β. ΙΙ.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Διαρθρωτικές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μεταρρυθμίσεις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536192"/>
            <a:ext cx="7056784" cy="4590288"/>
          </a:xfrm>
        </p:spPr>
        <p:txBody>
          <a:bodyPr>
            <a:normAutofit lnSpcReduction="10000"/>
          </a:bodyPr>
          <a:lstStyle/>
          <a:p>
            <a:r>
              <a:rPr lang="el-GR" sz="2600" dirty="0"/>
              <a:t>Οι </a:t>
            </a:r>
            <a:r>
              <a:rPr lang="el-GR" sz="2600" b="1" dirty="0"/>
              <a:t>διαρθρωτικές μεταρρυθμίσεις </a:t>
            </a:r>
            <a:r>
              <a:rPr lang="el-GR" sz="2600" dirty="0"/>
              <a:t>που επηρεάζουν την </a:t>
            </a:r>
            <a:r>
              <a:rPr lang="el-GR" sz="2600" dirty="0">
                <a:solidFill>
                  <a:schemeClr val="accent2">
                    <a:lumMod val="75000"/>
                  </a:schemeClr>
                </a:solidFill>
              </a:rPr>
              <a:t>αγορά εργασίας οδηγούν σε περαιτέρω μείωση του εργατικού κόστους</a:t>
            </a:r>
            <a:r>
              <a:rPr lang="el-GR" sz="2600" dirty="0"/>
              <a:t>. </a:t>
            </a:r>
            <a:endParaRPr lang="el-GR" sz="2600" dirty="0" smtClean="0"/>
          </a:p>
          <a:p>
            <a:endParaRPr lang="el-GR" sz="2600" dirty="0" smtClean="0"/>
          </a:p>
          <a:p>
            <a:r>
              <a:rPr lang="el-GR" sz="2600" dirty="0" smtClean="0"/>
              <a:t>Οι </a:t>
            </a:r>
            <a:r>
              <a:rPr lang="el-GR" sz="2600" b="1" dirty="0"/>
              <a:t>διαρθρωτικές μεταρρυθμίσεις </a:t>
            </a:r>
            <a:r>
              <a:rPr lang="el-GR" sz="2600" dirty="0"/>
              <a:t>που επηρεάζουν την </a:t>
            </a:r>
            <a:r>
              <a:rPr lang="el-GR" sz="2600" dirty="0">
                <a:solidFill>
                  <a:schemeClr val="accent2">
                    <a:lumMod val="75000"/>
                  </a:schemeClr>
                </a:solidFill>
              </a:rPr>
              <a:t>αγορά προϊόντος</a:t>
            </a:r>
            <a:r>
              <a:rPr lang="el-GR" sz="2600" dirty="0"/>
              <a:t> (αφορούν κυρίως τη βελτίωση του ανταγωνισμού) </a:t>
            </a:r>
            <a:r>
              <a:rPr lang="el-GR" sz="2600" dirty="0">
                <a:solidFill>
                  <a:schemeClr val="accent2">
                    <a:lumMod val="75000"/>
                  </a:schemeClr>
                </a:solidFill>
              </a:rPr>
              <a:t>οδηγούν σε μείωση του περιθωρίου κέρδους για τους παραγωγούς</a:t>
            </a:r>
            <a:r>
              <a:rPr lang="el-GR" sz="2600" dirty="0"/>
              <a:t>. Οι δύο αυτές εξελίξεις οδηγούν σε περαιτέρω μείωση του κόστους παραγωγής (</a:t>
            </a:r>
            <a:r>
              <a:rPr lang="el-GR" sz="2600" b="1" dirty="0">
                <a:solidFill>
                  <a:schemeClr val="accent5">
                    <a:lumMod val="75000"/>
                  </a:schemeClr>
                </a:solidFill>
              </a:rPr>
              <a:t>επίδραση ΙΙ</a:t>
            </a:r>
            <a:r>
              <a:rPr lang="el-GR" sz="2600" dirty="0"/>
              <a:t>). </a:t>
            </a:r>
          </a:p>
          <a:p>
            <a:pPr marL="11430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539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Β. ΙΙ. Διαγραμματική ανάλυση με βάση το υπόδειγμα </a:t>
            </a:r>
            <a:r>
              <a:rPr lang="el-GR" sz="2000" b="1" dirty="0" err="1">
                <a:solidFill>
                  <a:srgbClr val="9CBEBD">
                    <a:lumMod val="75000"/>
                  </a:srgbClr>
                </a:solidFill>
              </a:rPr>
              <a:t>συναθροιστικής</a:t>
            </a:r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 ζήτησης και προσφοράς</a:t>
            </a:r>
            <a:br>
              <a:rPr lang="el-GR" sz="2000" b="1" dirty="0">
                <a:solidFill>
                  <a:srgbClr val="9CBEBD">
                    <a:lumMod val="75000"/>
                  </a:srgbClr>
                </a:solidFill>
              </a:rPr>
            </a:b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Β. ΙΙ.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Διαρθρωτικές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μεταρρυθμίσεις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548866"/>
            <a:ext cx="7321624" cy="4590288"/>
          </a:xfrm>
        </p:spPr>
        <p:txBody>
          <a:bodyPr>
            <a:normAutofit/>
          </a:bodyPr>
          <a:lstStyle/>
          <a:p>
            <a:r>
              <a:rPr lang="el-GR" sz="2000" dirty="0"/>
              <a:t>Η </a:t>
            </a:r>
            <a:r>
              <a:rPr lang="el-GR" sz="2000" b="1" dirty="0"/>
              <a:t>μείωση του κόστους  παραγωγής </a:t>
            </a:r>
            <a:r>
              <a:rPr lang="el-GR" sz="2000" dirty="0"/>
              <a:t>από τις επιδράσεις (Ι) και (ΙΙ)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</a:rPr>
              <a:t>οδηγούν σε  μετατόπιση της καμπύλης </a:t>
            </a:r>
            <a:r>
              <a:rPr lang="el-GR" sz="2000" dirty="0" err="1">
                <a:solidFill>
                  <a:schemeClr val="accent2">
                    <a:lumMod val="75000"/>
                  </a:schemeClr>
                </a:solidFill>
              </a:rPr>
              <a:t>συναθροιστικής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</a:rPr>
              <a:t> προσφοράς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SRAS</a:t>
            </a:r>
            <a:r>
              <a:rPr lang="el-GR" sz="2000" baseline="-2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</a:rPr>
              <a:t> προς τα δεξιά σε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SRAS</a:t>
            </a:r>
            <a:r>
              <a:rPr lang="el-GR" sz="2000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l-GR" sz="2000" baseline="-25000" dirty="0"/>
              <a:t>. </a:t>
            </a:r>
            <a:endParaRPr lang="el-GR" sz="2000" dirty="0"/>
          </a:p>
          <a:p>
            <a:r>
              <a:rPr lang="el-GR" sz="2000" dirty="0"/>
              <a:t>Η </a:t>
            </a:r>
            <a:r>
              <a:rPr lang="el-GR" sz="2000" b="1" dirty="0"/>
              <a:t>νέα ισορροπία </a:t>
            </a:r>
            <a:r>
              <a:rPr lang="el-GR" sz="2000" dirty="0"/>
              <a:t>δίνεται από το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</a:rPr>
              <a:t>σημείο Ε</a:t>
            </a:r>
            <a:r>
              <a:rPr lang="el-GR" sz="2000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l-GR" sz="2000" dirty="0"/>
              <a:t>.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</a:rPr>
              <a:t>Παράγεται υψηλότερο επίπεδο προϊόντος Υ</a:t>
            </a:r>
            <a:r>
              <a:rPr lang="el-GR" sz="2000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</a:rPr>
              <a:t> σε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</a:rPr>
              <a:t>χαμηλότερες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</a:rPr>
              <a:t>τιμές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</a:rPr>
              <a:t>Ρ</a:t>
            </a:r>
            <a:r>
              <a:rPr lang="el-GR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l-GR" sz="2000" baseline="-25000" dirty="0" smtClean="0"/>
              <a:t>.</a:t>
            </a:r>
          </a:p>
          <a:p>
            <a:endParaRPr lang="el-GR" sz="1800" baseline="-25000" dirty="0"/>
          </a:p>
          <a:p>
            <a:endParaRPr lang="el-GR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29000"/>
            <a:ext cx="6141032" cy="2841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55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Β. ΙΙ. Διαγραμματική ανάλυση με βάση το υπόδειγμα </a:t>
            </a:r>
            <a:r>
              <a:rPr lang="el-GR" sz="2000" b="1" dirty="0" err="1" smtClean="0">
                <a:solidFill>
                  <a:srgbClr val="9CBEBD">
                    <a:lumMod val="75000"/>
                  </a:srgbClr>
                </a:solidFill>
              </a:rPr>
              <a:t>συναθροιστικής</a:t>
            </a:r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 ζήτησης και προσφοράς</a:t>
            </a:r>
            <a:b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</a:b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Β. ΙΙ. 3 Συνολικές επιπτώσεις των μέτρων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6851104" cy="4590288"/>
          </a:xfrm>
        </p:spPr>
        <p:txBody>
          <a:bodyPr>
            <a:normAutofit/>
          </a:bodyPr>
          <a:lstStyle/>
          <a:p>
            <a:r>
              <a:rPr lang="el-GR" sz="1800" dirty="0"/>
              <a:t>Επιπλέον, </a:t>
            </a:r>
            <a:r>
              <a:rPr lang="el-GR" sz="1800" b="1" dirty="0"/>
              <a:t>λόγω της μείωσης του κόστους παραγωγής</a:t>
            </a:r>
            <a:r>
              <a:rPr lang="el-GR" sz="1800" dirty="0"/>
              <a:t>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</a:rPr>
              <a:t>τα παραγόμενα στην Ελλάδα προϊόντα θα γίνουν πιο ανταγωνιστικά στις αγορές του εξωτερικού</a:t>
            </a:r>
            <a:r>
              <a:rPr lang="el-GR" sz="1800" dirty="0"/>
              <a:t>. </a:t>
            </a:r>
            <a:endParaRPr lang="el-GR" sz="1800" dirty="0" smtClean="0"/>
          </a:p>
          <a:p>
            <a:pPr marL="114300" indent="0">
              <a:buNone/>
            </a:pPr>
            <a:endParaRPr lang="el-GR" sz="1800" dirty="0" smtClean="0"/>
          </a:p>
          <a:p>
            <a:r>
              <a:rPr lang="el-GR" sz="1800" dirty="0" smtClean="0"/>
              <a:t>Αυτό </a:t>
            </a:r>
            <a:r>
              <a:rPr lang="el-GR" sz="1800" dirty="0"/>
              <a:t>θα οδηγήσει σε </a:t>
            </a:r>
            <a:r>
              <a:rPr lang="el-GR" sz="1800" b="1" dirty="0"/>
              <a:t>αύξηση της ζήτησης από το εξωτερικό</a:t>
            </a:r>
            <a:r>
              <a:rPr lang="el-GR" sz="1800" dirty="0"/>
              <a:t>,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</a:rPr>
              <a:t>αύξηση των εξαγωγών</a:t>
            </a:r>
            <a:r>
              <a:rPr lang="el-GR" sz="1800" dirty="0"/>
              <a:t>. </a:t>
            </a:r>
            <a:endParaRPr lang="el-GR" sz="1800" dirty="0" smtClean="0"/>
          </a:p>
          <a:p>
            <a:pPr marL="114300" indent="0">
              <a:buNone/>
            </a:pP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397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Β. ΙΙ. Διαγραμματική ανάλυση με βάση το υπόδειγμα </a:t>
            </a:r>
            <a:r>
              <a:rPr lang="el-GR" sz="2000" b="1" dirty="0" err="1" smtClean="0">
                <a:solidFill>
                  <a:srgbClr val="9CBEBD">
                    <a:lumMod val="75000"/>
                  </a:srgbClr>
                </a:solidFill>
              </a:rPr>
              <a:t>συναθροιστικής</a:t>
            </a:r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 ζήτησης και προσφοράς</a:t>
            </a:r>
            <a:b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</a:b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Β. ΙΙ. 3 Συνολικές επιπτώσεις των μέτρων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9592" y="1536192"/>
            <a:ext cx="7177608" cy="4590288"/>
          </a:xfrm>
        </p:spPr>
        <p:txBody>
          <a:bodyPr>
            <a:normAutofit/>
          </a:bodyPr>
          <a:lstStyle/>
          <a:p>
            <a:r>
              <a:rPr lang="el-GR" sz="1400" dirty="0"/>
              <a:t>Κατά </a:t>
            </a:r>
            <a:r>
              <a:rPr lang="el-GR" sz="1400" dirty="0" smtClean="0"/>
              <a:t>συνέπεια, </a:t>
            </a:r>
            <a:r>
              <a:rPr lang="el-GR" sz="1400" dirty="0"/>
              <a:t>η </a:t>
            </a:r>
            <a:r>
              <a:rPr lang="el-GR" sz="1400" b="1" dirty="0" err="1"/>
              <a:t>συναθροιστική</a:t>
            </a:r>
            <a:r>
              <a:rPr lang="el-GR" sz="1400" b="1" dirty="0"/>
              <a:t> ζήτηση </a:t>
            </a:r>
            <a:r>
              <a:rPr lang="en-US" sz="1400" b="1" dirty="0"/>
              <a:t>AD</a:t>
            </a:r>
            <a:r>
              <a:rPr lang="el-GR" sz="1400" b="1" baseline="-25000" dirty="0"/>
              <a:t>2</a:t>
            </a:r>
            <a:r>
              <a:rPr lang="el-GR" sz="1400" baseline="-25000" dirty="0"/>
              <a:t> </a:t>
            </a:r>
            <a:r>
              <a:rPr lang="el-GR" sz="1400" dirty="0"/>
              <a:t>θα 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μετατοπιστεί προς τα δεξιά σε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AD</a:t>
            </a:r>
            <a:r>
              <a:rPr lang="el-GR" sz="1400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l-GR" sz="1400" dirty="0"/>
              <a:t>. Στο </a:t>
            </a:r>
            <a:r>
              <a:rPr lang="el-GR" sz="1400" b="1" dirty="0"/>
              <a:t>νέο σημείο ισορροπίας Ε</a:t>
            </a:r>
            <a:r>
              <a:rPr lang="el-GR" sz="1400" b="1" baseline="-25000" dirty="0"/>
              <a:t>4</a:t>
            </a:r>
            <a:r>
              <a:rPr lang="el-GR" sz="1400" dirty="0"/>
              <a:t> 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το παραγόμενο προϊόν Υ</a:t>
            </a:r>
            <a:r>
              <a:rPr lang="el-GR" sz="1400" baseline="-25000" dirty="0">
                <a:solidFill>
                  <a:schemeClr val="accent2">
                    <a:lumMod val="75000"/>
                  </a:schemeClr>
                </a:solidFill>
              </a:rPr>
              <a:t>4 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θα είναι ακόμη υψηλότερο από προηγούμενα (Υ</a:t>
            </a:r>
            <a:r>
              <a:rPr lang="el-GR" sz="1400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) και θα παράγεται σε ελαφρώς υψηλότερες τιμές Ρ</a:t>
            </a:r>
            <a:r>
              <a:rPr lang="el-GR" sz="1400" baseline="-25000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l-GR" sz="1400" dirty="0"/>
              <a:t>. </a:t>
            </a:r>
            <a:r>
              <a:rPr lang="el-GR" sz="1400" dirty="0" smtClean="0"/>
              <a:t>  </a:t>
            </a:r>
          </a:p>
          <a:p>
            <a:r>
              <a:rPr lang="el-GR" sz="1400" dirty="0" smtClean="0"/>
              <a:t>Κάποια </a:t>
            </a:r>
            <a:r>
              <a:rPr lang="el-GR" sz="1400" dirty="0"/>
              <a:t>στιγμή ενδέχεται η ώθηση από την ζήτηση να είναι τέτοια ώστε το </a:t>
            </a:r>
            <a:r>
              <a:rPr lang="el-GR" sz="1400" dirty="0" smtClean="0"/>
              <a:t>προϊόν </a:t>
            </a:r>
            <a:r>
              <a:rPr lang="el-GR" sz="1400" dirty="0"/>
              <a:t>ισορροπίας να είναι υψηλότερο από αυτό της αρχικής ισορροπίας (Υ</a:t>
            </a:r>
            <a:r>
              <a:rPr lang="el-GR" sz="1400" baseline="-25000" dirty="0"/>
              <a:t>1</a:t>
            </a:r>
            <a:r>
              <a:rPr lang="el-GR" sz="1400" dirty="0"/>
              <a:t>). Αυτό δεν έχει συμβεί ακόμη στην ελληνική οικονομία</a:t>
            </a:r>
            <a:r>
              <a:rPr lang="el-GR" sz="1400" dirty="0" smtClean="0"/>
              <a:t>.</a:t>
            </a:r>
            <a:endParaRPr lang="el-GR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068960"/>
            <a:ext cx="5472608" cy="3176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936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b="1" dirty="0">
                <a:solidFill>
                  <a:schemeClr val="accent6">
                    <a:lumMod val="75000"/>
                  </a:schemeClr>
                </a:solidFill>
              </a:rPr>
              <a:t>Β. Η Ελληνική κρίση</a:t>
            </a:r>
            <a:r>
              <a:rPr lang="el-GR" sz="3200" b="1" dirty="0">
                <a:solidFill>
                  <a:srgbClr val="675E47"/>
                </a:solidFill>
              </a:rPr>
              <a:t/>
            </a:r>
            <a:br>
              <a:rPr lang="el-GR" sz="3200" b="1" dirty="0">
                <a:solidFill>
                  <a:srgbClr val="675E47"/>
                </a:solidFill>
              </a:rPr>
            </a:br>
            <a:r>
              <a:rPr lang="el-GR" sz="3200" b="1" dirty="0">
                <a:solidFill>
                  <a:srgbClr val="9CBEBD">
                    <a:lumMod val="75000"/>
                  </a:srgbClr>
                </a:solidFill>
              </a:rPr>
              <a:t>Β.Ι.3. Επιπτώσεις των μέτρων </a:t>
            </a:r>
            <a:r>
              <a:rPr lang="el-GR" sz="3200" b="1" dirty="0" smtClean="0">
                <a:solidFill>
                  <a:srgbClr val="9CBEBD">
                    <a:lumMod val="75000"/>
                  </a:srgbClr>
                </a:solidFill>
              </a:rPr>
              <a:t>(3)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2400" dirty="0" smtClean="0">
                <a:ea typeface="Calibri"/>
                <a:cs typeface="Times New Roman"/>
              </a:rPr>
              <a:t>Μετά </a:t>
            </a:r>
            <a:r>
              <a:rPr lang="el-GR" sz="2400" dirty="0">
                <a:ea typeface="Calibri"/>
                <a:cs typeface="Times New Roman"/>
              </a:rPr>
              <a:t>από τη </a:t>
            </a:r>
            <a:r>
              <a:rPr lang="el-GR" sz="2400" b="1" dirty="0">
                <a:ea typeface="Calibri"/>
                <a:cs typeface="Times New Roman"/>
              </a:rPr>
              <a:t>σημαντική ύφεση </a:t>
            </a:r>
            <a:r>
              <a:rPr lang="el-GR" sz="2400" dirty="0">
                <a:ea typeface="Calibri"/>
                <a:cs typeface="Times New Roman"/>
              </a:rPr>
              <a:t>των ετών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2008-2013</a:t>
            </a:r>
            <a:r>
              <a:rPr lang="el-GR" sz="2400" dirty="0">
                <a:ea typeface="Calibri"/>
                <a:cs typeface="Times New Roman"/>
              </a:rPr>
              <a:t> και την </a:t>
            </a:r>
            <a:r>
              <a:rPr lang="el-GR" sz="2400" b="1" dirty="0">
                <a:ea typeface="Calibri"/>
                <a:cs typeface="Times New Roman"/>
              </a:rPr>
              <a:t>στασιμότητα </a:t>
            </a:r>
            <a:r>
              <a:rPr lang="el-GR" sz="2400" dirty="0">
                <a:ea typeface="Calibri"/>
                <a:cs typeface="Times New Roman"/>
              </a:rPr>
              <a:t>των ετών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2014 – 2016</a:t>
            </a:r>
            <a:r>
              <a:rPr lang="el-GR" sz="2400" dirty="0">
                <a:ea typeface="Calibri"/>
                <a:cs typeface="Times New Roman"/>
              </a:rPr>
              <a:t>, </a:t>
            </a:r>
            <a:r>
              <a:rPr lang="el-GR" sz="2400" b="1" dirty="0">
                <a:ea typeface="Calibri"/>
                <a:cs typeface="Times New Roman"/>
              </a:rPr>
              <a:t>η οικονομία περνάει σε ανάκαμψη τα έτη </a:t>
            </a:r>
            <a:r>
              <a:rPr lang="el-GR" sz="2400" b="1" dirty="0" smtClean="0">
                <a:ea typeface="Calibri"/>
                <a:cs typeface="Times New Roman"/>
              </a:rPr>
              <a:t>2017-201</a:t>
            </a:r>
            <a:r>
              <a:rPr lang="en-US" sz="2400" b="1" dirty="0" smtClean="0">
                <a:ea typeface="Calibri"/>
                <a:cs typeface="Times New Roman"/>
              </a:rPr>
              <a:t>9</a:t>
            </a:r>
            <a:r>
              <a:rPr lang="el-GR" sz="2400" dirty="0" smtClean="0">
                <a:ea typeface="Calibri"/>
                <a:cs typeface="Times New Roman"/>
              </a:rPr>
              <a:t>. </a:t>
            </a:r>
            <a:r>
              <a:rPr lang="el-GR" sz="2400" dirty="0">
                <a:ea typeface="Calibri"/>
                <a:cs typeface="Times New Roman"/>
              </a:rPr>
              <a:t>Ε</a:t>
            </a:r>
            <a:r>
              <a:rPr lang="el-GR" sz="2400" dirty="0" smtClean="0">
                <a:ea typeface="Calibri"/>
                <a:cs typeface="Times New Roman"/>
              </a:rPr>
              <a:t>ίναι </a:t>
            </a:r>
            <a:r>
              <a:rPr lang="el-GR" sz="2400" dirty="0">
                <a:ea typeface="Calibri"/>
                <a:cs typeface="Times New Roman"/>
              </a:rPr>
              <a:t>σημαντικό ότι </a:t>
            </a:r>
            <a:r>
              <a:rPr lang="el-GR" sz="2400" b="1" dirty="0">
                <a:ea typeface="Calibri"/>
                <a:cs typeface="Times New Roman"/>
              </a:rPr>
              <a:t>κινητήριος μοχλός αυτής της ανάκαμψης</a:t>
            </a:r>
            <a:r>
              <a:rPr lang="el-GR" sz="2400" dirty="0">
                <a:ea typeface="Calibri"/>
                <a:cs typeface="Times New Roman"/>
              </a:rPr>
              <a:t> αποτελούν οι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καθαρές εξαγωγές</a:t>
            </a:r>
            <a:r>
              <a:rPr lang="el-GR" sz="2400" dirty="0">
                <a:ea typeface="Calibri"/>
                <a:cs typeface="Times New Roman"/>
              </a:rPr>
              <a:t>. </a:t>
            </a:r>
            <a:endParaRPr lang="el-GR" sz="24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2400" dirty="0" smtClean="0">
                <a:ea typeface="Calibri"/>
                <a:cs typeface="Times New Roman"/>
              </a:rPr>
              <a:t>Παρόλα </a:t>
            </a:r>
            <a:r>
              <a:rPr lang="el-GR" sz="2400" dirty="0">
                <a:ea typeface="Calibri"/>
                <a:cs typeface="Times New Roman"/>
              </a:rPr>
              <a:t>αυτά </a:t>
            </a:r>
            <a:r>
              <a:rPr lang="el-GR" sz="2400" b="1" dirty="0">
                <a:ea typeface="Calibri"/>
                <a:cs typeface="Times New Roman"/>
              </a:rPr>
              <a:t>το ΑΕΠ δεν έχει ακόμη φτάσει στα προ κρίσης επίπεδα</a:t>
            </a:r>
            <a:r>
              <a:rPr lang="el-GR" sz="2400" dirty="0">
                <a:ea typeface="Calibri"/>
                <a:cs typeface="Times New Roman"/>
              </a:rPr>
              <a:t>.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Σημαντικές προκλήσεις </a:t>
            </a:r>
            <a:r>
              <a:rPr lang="el-GR" sz="2400" dirty="0">
                <a:ea typeface="Calibri"/>
                <a:cs typeface="Times New Roman"/>
              </a:rPr>
              <a:t>(π.χ. να συνεχιστεί η δημοσιονομική προσαρμογή, να βελτιωθούν οι συνθήκες δανεισμού της οικονομίας, η προσέλκυση ξένων επενδύσεων)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παραμένουν</a:t>
            </a:r>
            <a:r>
              <a:rPr lang="el-GR" sz="2400" dirty="0">
                <a:ea typeface="Calibri"/>
                <a:cs typeface="Times New Roman"/>
              </a:rPr>
              <a:t>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907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>Β</a:t>
            </a:r>
            <a:r>
              <a:rPr lang="el-GR" sz="3200" b="1" dirty="0"/>
              <a:t>. Η Ελληνική </a:t>
            </a:r>
            <a:r>
              <a:rPr lang="el-GR" sz="3200" b="1" dirty="0" smtClean="0"/>
              <a:t>κρίση</a:t>
            </a:r>
            <a:br>
              <a:rPr lang="el-GR" sz="3200" b="1" dirty="0" smtClean="0"/>
            </a:b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Β.Ι.1</a:t>
            </a:r>
            <a:r>
              <a:rPr lang="el-GR" sz="3200" b="1" dirty="0">
                <a:solidFill>
                  <a:schemeClr val="accent2">
                    <a:lumMod val="75000"/>
                  </a:schemeClr>
                </a:solidFill>
              </a:rPr>
              <a:t>. Τα αίτια της </a:t>
            </a: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κρίσης (1)</a:t>
            </a:r>
            <a:r>
              <a:rPr lang="el-GR" sz="3200" dirty="0"/>
              <a:t/>
            </a:r>
            <a:br>
              <a:rPr lang="el-GR" sz="3200" dirty="0"/>
            </a:br>
            <a:r>
              <a:rPr lang="el-GR" sz="3200" b="1" dirty="0" smtClean="0"/>
              <a:t> </a:t>
            </a:r>
            <a:r>
              <a:rPr lang="el-GR" dirty="0"/>
              <a:t/>
            </a:r>
            <a:br>
              <a:rPr lang="el-GR" dirty="0"/>
            </a:b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7681664" cy="5276056"/>
          </a:xfrm>
        </p:spPr>
        <p:txBody>
          <a:bodyPr>
            <a:normAutofit/>
          </a:bodyPr>
          <a:lstStyle/>
          <a:p>
            <a:pPr algn="just"/>
            <a:r>
              <a:rPr lang="el-GR" sz="1600" dirty="0"/>
              <a:t>Κατά τη δεκαετία 2000-2009 το </a:t>
            </a:r>
            <a:r>
              <a:rPr lang="el-GR" sz="1600" b="1" dirty="0"/>
              <a:t>ελληνικό εμπορικό έλλειμμα </a:t>
            </a:r>
            <a:r>
              <a:rPr lang="el-GR" sz="1600" dirty="0"/>
              <a:t>και το </a:t>
            </a:r>
            <a:r>
              <a:rPr lang="el-GR" sz="1600" b="1" dirty="0"/>
              <a:t>δημοσιονομικό έλλειμμα 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αυξήθηκαν</a:t>
            </a:r>
            <a:r>
              <a:rPr lang="el-GR" sz="1600" dirty="0"/>
              <a:t> και έφτασαν σε δραματικά υψηλά ποσοστά στο τέλος της δεκαετίας: </a:t>
            </a:r>
            <a:endParaRPr lang="el-GR" sz="1600" dirty="0" smtClean="0"/>
          </a:p>
          <a:p>
            <a:pPr lvl="1"/>
            <a:r>
              <a:rPr lang="el-GR" sz="1600" dirty="0" smtClean="0"/>
              <a:t>Το </a:t>
            </a:r>
            <a:r>
              <a:rPr lang="el-GR" sz="1600" b="1" dirty="0"/>
              <a:t>έλλειμμα τρεχουσών συναλλαγών </a:t>
            </a:r>
            <a:r>
              <a:rPr lang="el-GR" sz="1600" dirty="0"/>
              <a:t>έφτασε σε 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15.2% και 15.1% του ΑΕΠ το 2007 και το 2008</a:t>
            </a:r>
            <a:r>
              <a:rPr lang="el-GR" sz="1600" dirty="0"/>
              <a:t>, αντίστοιχα </a:t>
            </a:r>
            <a:r>
              <a:rPr lang="el-GR" sz="1600" dirty="0" smtClean="0"/>
              <a:t>. </a:t>
            </a:r>
          </a:p>
          <a:p>
            <a:pPr lvl="1" algn="just"/>
            <a:r>
              <a:rPr lang="el-GR" sz="1600" b="1" dirty="0" smtClean="0"/>
              <a:t>Ήταν </a:t>
            </a:r>
            <a:r>
              <a:rPr lang="el-GR" sz="1600" b="1" dirty="0"/>
              <a:t>αποτέλεσμα</a:t>
            </a:r>
            <a:r>
              <a:rPr lang="el-GR" sz="1600" dirty="0"/>
              <a:t>, σε μεγάλο βαθμό, 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της μείωσης της ανταγωνιστικότητας των ελληνικών </a:t>
            </a: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</a:rPr>
              <a:t>προϊόντων.</a:t>
            </a:r>
          </a:p>
          <a:p>
            <a:pPr lvl="1" algn="just"/>
            <a:r>
              <a:rPr lang="el-GR" sz="1400" dirty="0" smtClean="0"/>
              <a:t>	    </a:t>
            </a:r>
            <a:r>
              <a:rPr lang="el-GR" sz="1400" b="1" dirty="0" smtClean="0">
                <a:solidFill>
                  <a:schemeClr val="accent3">
                    <a:lumMod val="50000"/>
                  </a:schemeClr>
                </a:solidFill>
              </a:rPr>
              <a:t>Γράφημα 1: Ανταγωνιστικότητα και Ισοζύγιο τρεχουσών συναλλαγών (1995-2009)  </a:t>
            </a:r>
          </a:p>
          <a:p>
            <a:pPr lvl="1" algn="ctr"/>
            <a:endParaRPr lang="el-GR" dirty="0"/>
          </a:p>
          <a:p>
            <a:pPr algn="ctr"/>
            <a:endParaRPr lang="el-GR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84984"/>
            <a:ext cx="5904656" cy="3573016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403671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pPr algn="ctr"/>
            <a:r>
              <a:rPr lang="el-GR" sz="2400" b="1" dirty="0">
                <a:solidFill>
                  <a:schemeClr val="accent6">
                    <a:lumMod val="75000"/>
                  </a:schemeClr>
                </a:solidFill>
              </a:rPr>
              <a:t>Β. Η Ελληνική κρίση</a:t>
            </a:r>
            <a:r>
              <a:rPr lang="el-GR" sz="2400" b="1" dirty="0">
                <a:solidFill>
                  <a:srgbClr val="675E47"/>
                </a:solidFill>
              </a:rPr>
              <a:t/>
            </a:r>
            <a:br>
              <a:rPr lang="el-GR" sz="2400" b="1" dirty="0">
                <a:solidFill>
                  <a:srgbClr val="675E47"/>
                </a:solidFill>
              </a:rPr>
            </a:br>
            <a:r>
              <a:rPr lang="el-GR" sz="2400" b="1" dirty="0">
                <a:solidFill>
                  <a:srgbClr val="9CBEBD">
                    <a:lumMod val="75000"/>
                  </a:srgbClr>
                </a:solidFill>
              </a:rPr>
              <a:t>Β.Ι.1. Τα αίτια της κρίσης </a:t>
            </a:r>
            <a:r>
              <a:rPr lang="el-GR" sz="2400" b="1" dirty="0" smtClean="0">
                <a:solidFill>
                  <a:srgbClr val="9CBEBD">
                    <a:lumMod val="75000"/>
                  </a:srgbClr>
                </a:solidFill>
              </a:rPr>
              <a:t>(2)</a:t>
            </a: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/>
          <a:lstStyle/>
          <a:p>
            <a:pPr algn="just"/>
            <a:r>
              <a:rPr lang="el-GR" sz="1600" dirty="0"/>
              <a:t>Το </a:t>
            </a:r>
            <a:r>
              <a:rPr lang="el-GR" sz="1600" b="1" dirty="0"/>
              <a:t>δημοσιονομικό έλλειμμα </a:t>
            </a:r>
            <a:r>
              <a:rPr lang="el-GR" sz="1600" dirty="0"/>
              <a:t>έφτασε το 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15.1% του ΑΕΠ το 2009</a:t>
            </a:r>
            <a:r>
              <a:rPr lang="el-GR" sz="1600" dirty="0"/>
              <a:t>, με το </a:t>
            </a:r>
            <a:r>
              <a:rPr lang="el-GR" sz="1600" b="1" dirty="0"/>
              <a:t>δημόσιο χρέος </a:t>
            </a:r>
            <a:r>
              <a:rPr lang="el-GR" sz="1600" dirty="0"/>
              <a:t>να αγγίζει το 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130% του ΑΕΠ το 2009</a:t>
            </a:r>
            <a:r>
              <a:rPr lang="el-GR" sz="1600" dirty="0"/>
              <a:t>, και το 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150% του ΑΕΠ το </a:t>
            </a: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</a:rPr>
              <a:t>2010</a:t>
            </a:r>
            <a:r>
              <a:rPr lang="el-GR" sz="1600" dirty="0" smtClean="0"/>
              <a:t>.</a:t>
            </a:r>
          </a:p>
          <a:p>
            <a:pPr lvl="1" algn="just"/>
            <a:r>
              <a:rPr lang="el-GR" sz="1600" dirty="0" smtClean="0"/>
              <a:t>Τα </a:t>
            </a:r>
            <a:r>
              <a:rPr lang="el-GR" sz="1600" dirty="0"/>
              <a:t>μεγέθη αυτά έδειχναν ότι </a:t>
            </a:r>
            <a:r>
              <a:rPr lang="el-GR" sz="1600" b="1" dirty="0"/>
              <a:t>η ανάπτυξη της οικονομίας δεν είχε βασιστεί σε ίδιους πόρους, αλλά στον δανεισμό (ιδιωτικό και δημόσιο)</a:t>
            </a:r>
            <a:r>
              <a:rPr lang="el-GR" sz="1600" dirty="0"/>
              <a:t> και κατά συνέπεια 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δεν αποτελούσε βιώσιμο υπόδειγμα ανάπτυξης.   </a:t>
            </a:r>
          </a:p>
          <a:p>
            <a:pPr marL="411480" lvl="1" indent="0">
              <a:buNone/>
            </a:pPr>
            <a:r>
              <a:rPr lang="el-GR" sz="1200" b="1" dirty="0" smtClean="0">
                <a:solidFill>
                  <a:schemeClr val="accent3">
                    <a:lumMod val="50000"/>
                  </a:schemeClr>
                </a:solidFill>
              </a:rPr>
              <a:t>	Γράφημα </a:t>
            </a:r>
            <a:r>
              <a:rPr lang="el-GR" sz="1200" b="1" dirty="0">
                <a:solidFill>
                  <a:schemeClr val="accent3">
                    <a:lumMod val="50000"/>
                  </a:schemeClr>
                </a:solidFill>
              </a:rPr>
              <a:t>2: Δημοσιονομικό έλλειμμα και δημόσιο χρέος (% του ΑΕΠ) (1995 – 2009</a:t>
            </a:r>
            <a:r>
              <a:rPr lang="el-GR" sz="12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marL="411480" lvl="1" indent="0">
              <a:buNone/>
            </a:pPr>
            <a:endParaRPr lang="el-GR" sz="12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l-G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64904"/>
            <a:ext cx="6552728" cy="4018458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88338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b="1" dirty="0">
                <a:solidFill>
                  <a:srgbClr val="675E47"/>
                </a:solidFill>
              </a:rPr>
              <a:t>Β. Η Ελληνική κρίση</a:t>
            </a:r>
            <a:br>
              <a:rPr lang="el-GR" sz="3200" b="1" dirty="0">
                <a:solidFill>
                  <a:srgbClr val="675E47"/>
                </a:solidFill>
              </a:rPr>
            </a:br>
            <a:r>
              <a:rPr lang="el-GR" sz="3200" b="1" dirty="0">
                <a:solidFill>
                  <a:srgbClr val="9CBEBD">
                    <a:lumMod val="75000"/>
                  </a:srgbClr>
                </a:solidFill>
              </a:rPr>
              <a:t>Β.Ι.1. Τα αίτια της κρίσης </a:t>
            </a:r>
            <a:r>
              <a:rPr lang="el-GR" sz="3200" b="1" dirty="0" smtClean="0">
                <a:solidFill>
                  <a:srgbClr val="9CBEBD">
                    <a:lumMod val="75000"/>
                  </a:srgbClr>
                </a:solidFill>
              </a:rPr>
              <a:t>(3)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7609656" cy="4916016"/>
          </a:xfrm>
        </p:spPr>
        <p:txBody>
          <a:bodyPr>
            <a:normAutofit fontScale="92500"/>
          </a:bodyPr>
          <a:lstStyle/>
          <a:p>
            <a:pPr algn="just"/>
            <a:r>
              <a:rPr lang="el-GR" dirty="0"/>
              <a:t>Μετά τη δημοσιοποίηση του ύψους των δημοσιονομικών μεγεθών στις αρχές του 2010, </a:t>
            </a:r>
            <a:r>
              <a:rPr lang="el-GR" b="1" dirty="0"/>
              <a:t>ο δανεισμός από τις αγορές δεν ήταν εφικτός</a:t>
            </a:r>
            <a:r>
              <a:rPr lang="el-GR" dirty="0"/>
              <a:t>. </a:t>
            </a:r>
            <a:endParaRPr lang="el-GR" dirty="0" smtClean="0"/>
          </a:p>
          <a:p>
            <a:pPr lvl="1" algn="just"/>
            <a:r>
              <a:rPr lang="el-GR" dirty="0" smtClean="0"/>
              <a:t>Η </a:t>
            </a:r>
            <a:r>
              <a:rPr lang="el-GR" dirty="0"/>
              <a:t>Ε</a:t>
            </a:r>
            <a:r>
              <a:rPr lang="el-GR" dirty="0" smtClean="0"/>
              <a:t>λληνική Κυβέρνηση </a:t>
            </a:r>
            <a:r>
              <a:rPr lang="el-GR" dirty="0"/>
              <a:t>στράφηκε στους εμπορικούς και πολιτικούς της εταίρους.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Τον Μάιο του 2010 το ΔΝΤ, η Ευρωπαϊκή Επιτροπή και η Ευρωπαϊκή Κεντρική Τράπεζα, συμφώνησαν να χρηματοδοτήσουν τις ανάγκες της Ελληνικής κυβέρνησης</a:t>
            </a:r>
            <a:r>
              <a:rPr lang="el-GR" dirty="0"/>
              <a:t>. </a:t>
            </a:r>
            <a:endParaRPr lang="el-GR" dirty="0" smtClean="0"/>
          </a:p>
          <a:p>
            <a:pPr lvl="1" algn="just"/>
            <a:r>
              <a:rPr lang="el-GR" dirty="0" smtClean="0"/>
              <a:t>Η </a:t>
            </a:r>
            <a:r>
              <a:rPr lang="el-GR" dirty="0"/>
              <a:t>Ελληνική </a:t>
            </a:r>
            <a:r>
              <a:rPr lang="el-GR" dirty="0" smtClean="0"/>
              <a:t>Κυβέρνηση </a:t>
            </a:r>
            <a:r>
              <a:rPr lang="el-GR" dirty="0"/>
              <a:t>υπέγραψε ένα </a:t>
            </a:r>
            <a:r>
              <a:rPr lang="el-GR" b="1" dirty="0"/>
              <a:t>μνημόνιο συνεργασίας </a:t>
            </a:r>
            <a:r>
              <a:rPr lang="el-GR" dirty="0"/>
              <a:t>με στόχο την δημοσιονομική προσαρμογή και την αναδιάρθρωση της οικονομίας. </a:t>
            </a:r>
            <a:r>
              <a:rPr lang="el-GR" dirty="0" smtClean="0"/>
              <a:t>Αναλυτικότερα, οι </a:t>
            </a:r>
            <a:r>
              <a:rPr lang="el-GR" b="1" dirty="0"/>
              <a:t>στόχοι</a:t>
            </a:r>
            <a:r>
              <a:rPr lang="el-GR" dirty="0"/>
              <a:t> ήταν: </a:t>
            </a:r>
            <a:endParaRPr lang="el-GR" dirty="0" smtClean="0"/>
          </a:p>
          <a:p>
            <a:pPr lvl="2"/>
            <a:r>
              <a:rPr lang="el-GR" dirty="0" smtClean="0"/>
              <a:t>(</a:t>
            </a:r>
            <a:r>
              <a:rPr lang="el-GR" dirty="0"/>
              <a:t>α)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η δημοσιονομική προσαρμογή</a:t>
            </a:r>
            <a:r>
              <a:rPr lang="el-GR" dirty="0"/>
              <a:t>, ώστε σύντομα η κυβέρνηση να μπορεί να δανείζεται από τις αγορές και </a:t>
            </a:r>
            <a:endParaRPr lang="el-GR" dirty="0" smtClean="0"/>
          </a:p>
          <a:p>
            <a:pPr lvl="2"/>
            <a:r>
              <a:rPr lang="el-GR" dirty="0" smtClean="0"/>
              <a:t>(</a:t>
            </a:r>
            <a:r>
              <a:rPr lang="el-GR" dirty="0"/>
              <a:t>β</a:t>
            </a:r>
            <a:r>
              <a:rPr lang="el-GR" dirty="0" smtClean="0"/>
              <a:t>)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η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βελτίωση της ανταγωνιστικότητας </a:t>
            </a:r>
            <a:r>
              <a:rPr lang="el-GR" dirty="0"/>
              <a:t>ώστε το παραγωγικό υπόδειγμα της οικονομίας να είναι βιώσιμο και εξωστρεφές (να βασίζεται στις εξαγωγές). Το πρώτο μνημόνιο (πρόγραμμα προσαρμογής) </a:t>
            </a:r>
            <a:r>
              <a:rPr lang="el-GR" dirty="0" smtClean="0"/>
              <a:t>ήταν το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2010</a:t>
            </a:r>
            <a:r>
              <a:rPr lang="el-GR" dirty="0" smtClean="0"/>
              <a:t> και ακολούθησαν </a:t>
            </a:r>
            <a:r>
              <a:rPr lang="el-GR" dirty="0"/>
              <a:t>άλλα δύο το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2012</a:t>
            </a:r>
            <a:r>
              <a:rPr lang="el-GR" dirty="0"/>
              <a:t> και το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2015</a:t>
            </a:r>
            <a:r>
              <a:rPr lang="el-GR" dirty="0"/>
              <a:t>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7040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074"/>
            <a:ext cx="7620000" cy="778098"/>
          </a:xfrm>
        </p:spPr>
        <p:txBody>
          <a:bodyPr/>
          <a:lstStyle/>
          <a:p>
            <a:pPr algn="ctr"/>
            <a:r>
              <a:rPr lang="el-GR" sz="2400" b="1" dirty="0">
                <a:solidFill>
                  <a:schemeClr val="accent6">
                    <a:lumMod val="75000"/>
                  </a:schemeClr>
                </a:solidFill>
              </a:rPr>
              <a:t>Β. Η Ελληνική κρίση</a:t>
            </a:r>
            <a:r>
              <a:rPr lang="el-GR" sz="2400" b="1" dirty="0">
                <a:solidFill>
                  <a:srgbClr val="675E47"/>
                </a:solidFill>
              </a:rPr>
              <a:t/>
            </a:r>
            <a:br>
              <a:rPr lang="el-GR" sz="2400" b="1" dirty="0">
                <a:solidFill>
                  <a:srgbClr val="675E47"/>
                </a:solidFill>
              </a:rPr>
            </a:br>
            <a:r>
              <a:rPr lang="el-GR" sz="2400" b="1" dirty="0" smtClean="0">
                <a:solidFill>
                  <a:srgbClr val="9CBEBD">
                    <a:lumMod val="75000"/>
                  </a:srgbClr>
                </a:solidFill>
              </a:rPr>
              <a:t>Β.Ι.2. </a:t>
            </a:r>
            <a:r>
              <a:rPr lang="el-GR" sz="2400" b="1" dirty="0">
                <a:solidFill>
                  <a:srgbClr val="9CBEBD">
                    <a:lumMod val="75000"/>
                  </a:srgbClr>
                </a:solidFill>
              </a:rPr>
              <a:t>Τα </a:t>
            </a:r>
            <a:r>
              <a:rPr lang="el-GR" sz="2400" b="1" dirty="0" smtClean="0">
                <a:solidFill>
                  <a:srgbClr val="9CBEBD">
                    <a:lumMod val="75000"/>
                  </a:srgbClr>
                </a:solidFill>
              </a:rPr>
              <a:t>προγράμματα προσαρμογής</a:t>
            </a: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931224" cy="5389628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Τα </a:t>
            </a:r>
            <a:r>
              <a:rPr lang="el-GR" dirty="0"/>
              <a:t>τρία προγράμματα περιλάμβαναν </a:t>
            </a:r>
            <a:r>
              <a:rPr lang="el-GR" b="1" dirty="0"/>
              <a:t>μέτρα</a:t>
            </a:r>
            <a:r>
              <a:rPr lang="el-GR" dirty="0"/>
              <a:t> που μπορούν να χωριστούν σε δύο κατηγορίες: </a:t>
            </a:r>
            <a:endParaRPr lang="el-GR" dirty="0" smtClean="0"/>
          </a:p>
          <a:p>
            <a:pPr algn="just"/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1) </a:t>
            </a:r>
            <a:r>
              <a:rPr lang="el-GR" sz="2000" b="1" dirty="0" err="1">
                <a:solidFill>
                  <a:schemeClr val="accent2">
                    <a:lumMod val="75000"/>
                  </a:schemeClr>
                </a:solidFill>
              </a:rPr>
              <a:t>Tα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000" b="1" dirty="0" err="1">
                <a:solidFill>
                  <a:schemeClr val="accent2">
                    <a:lumMod val="75000"/>
                  </a:schemeClr>
                </a:solidFill>
              </a:rPr>
              <a:t>δημοσιονονομικά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μέτρα</a:t>
            </a:r>
            <a:r>
              <a:rPr lang="el-GR" sz="2000" dirty="0" smtClean="0"/>
              <a:t>. Με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στόχο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000" dirty="0" smtClean="0"/>
              <a:t>την δημοσιονομική προσαρμογή</a:t>
            </a:r>
            <a:r>
              <a:rPr lang="el-GR" dirty="0" smtClean="0"/>
              <a:t>.  </a:t>
            </a:r>
          </a:p>
          <a:p>
            <a:pPr lvl="2">
              <a:buClr>
                <a:srgbClr val="A9A57C"/>
              </a:buClr>
            </a:pPr>
            <a:r>
              <a:rPr lang="el-GR" sz="1900" dirty="0" smtClean="0"/>
              <a:t>Μείωση του πρωτογενούς δημοσιονομικού ελλείμματος</a:t>
            </a:r>
          </a:p>
          <a:p>
            <a:pPr lvl="2">
              <a:buClr>
                <a:srgbClr val="A9A57C"/>
              </a:buClr>
            </a:pPr>
            <a:r>
              <a:rPr lang="el-GR" sz="1900" dirty="0" smtClean="0"/>
              <a:t>Επίτευξη δημοσιονομικού πρωτογενούς πλεονάσματος</a:t>
            </a:r>
          </a:p>
          <a:p>
            <a:pPr lvl="2">
              <a:buClr>
                <a:srgbClr val="A9A57C"/>
              </a:buClr>
            </a:pPr>
            <a:r>
              <a:rPr lang="el-GR" sz="1900" dirty="0" smtClean="0"/>
              <a:t>Μείωση των δαπανών και αύξηση των φορολογικών εσόδων μέσω αύξησης των φόρων</a:t>
            </a:r>
          </a:p>
          <a:p>
            <a:pPr lvl="2">
              <a:buClr>
                <a:srgbClr val="A9A57C"/>
              </a:buClr>
            </a:pPr>
            <a:r>
              <a:rPr lang="el-GR" sz="1900" dirty="0" smtClean="0"/>
              <a:t>Μείωση των τιμών, η οποία </a:t>
            </a:r>
            <a:r>
              <a:rPr lang="el-GR" sz="1900" dirty="0" smtClean="0">
                <a:solidFill>
                  <a:srgbClr val="2F2B20"/>
                </a:solidFill>
              </a:rPr>
              <a:t>αναμενόταν να έχει επίπτωση στην ανταγωνιστικότητα των ελληνικών προϊόντων -αγαθών και υπηρεσιών- και να επηρεάσει θετικά τις εξαγωγές και αρνητικά τις εισαγωγές)</a:t>
            </a:r>
            <a:endParaRPr lang="el-GR" dirty="0" smtClean="0"/>
          </a:p>
          <a:p>
            <a:pPr marL="342900" lvl="1" algn="just">
              <a:buClr>
                <a:schemeClr val="accent1"/>
              </a:buClr>
            </a:pP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2)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l-GR" b="1" dirty="0" err="1">
                <a:solidFill>
                  <a:schemeClr val="accent2">
                    <a:lumMod val="75000"/>
                  </a:schemeClr>
                </a:solidFill>
              </a:rPr>
              <a:t>ις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 διαρθρωτικές 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μεταρρυθμίσεις. </a:t>
            </a:r>
            <a:r>
              <a:rPr lang="el-GR" dirty="0" smtClean="0"/>
              <a:t>Με 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στόχο </a:t>
            </a:r>
            <a:r>
              <a:rPr lang="el-GR" dirty="0" smtClean="0"/>
              <a:t>την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dirty="0"/>
              <a:t>βελτίωση της ανταγωνιστικότητας μέσω της μείωσης του κόστους παραγωγής και κατ’ επέκταση των τιμών των παραγομένων προϊόντων. </a:t>
            </a:r>
            <a:r>
              <a:rPr lang="el-GR" dirty="0" smtClean="0"/>
              <a:t>Περιλάμβαναν:</a:t>
            </a:r>
            <a:endParaRPr lang="el-G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r>
              <a:rPr lang="el-GR" dirty="0" smtClean="0"/>
              <a:t>Απελευθέρωση της αγοράς εργασίας</a:t>
            </a:r>
          </a:p>
          <a:p>
            <a:pPr lvl="2"/>
            <a:r>
              <a:rPr lang="el-GR" dirty="0" smtClean="0"/>
              <a:t>Απελευθέρωση </a:t>
            </a:r>
            <a:r>
              <a:rPr lang="el-GR" dirty="0"/>
              <a:t>της αγοράς </a:t>
            </a:r>
            <a:r>
              <a:rPr lang="el-GR" dirty="0" smtClean="0"/>
              <a:t>προϊόντων</a:t>
            </a:r>
          </a:p>
          <a:p>
            <a:pPr lvl="2"/>
            <a:r>
              <a:rPr lang="el-GR" dirty="0" smtClean="0"/>
              <a:t>Αναδιάρθρωση </a:t>
            </a:r>
            <a:r>
              <a:rPr lang="el-GR" dirty="0"/>
              <a:t>του φοροεισπρακτικού </a:t>
            </a:r>
            <a:r>
              <a:rPr lang="el-GR" dirty="0" smtClean="0"/>
              <a:t>μηχανισμού</a:t>
            </a:r>
          </a:p>
          <a:p>
            <a:pPr lvl="2"/>
            <a:r>
              <a:rPr lang="el-GR" dirty="0" smtClean="0"/>
              <a:t>Μείωση </a:t>
            </a:r>
            <a:r>
              <a:rPr lang="el-GR" dirty="0"/>
              <a:t>της </a:t>
            </a:r>
            <a:r>
              <a:rPr lang="el-GR" dirty="0" smtClean="0"/>
              <a:t>γραφειοκρατίας </a:t>
            </a:r>
            <a:endParaRPr lang="el-GR" dirty="0"/>
          </a:p>
          <a:p>
            <a:pPr marL="41148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5432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b="1" dirty="0">
                <a:solidFill>
                  <a:schemeClr val="accent6">
                    <a:lumMod val="75000"/>
                  </a:schemeClr>
                </a:solidFill>
              </a:rPr>
              <a:t>Β. Η Ελληνική κρίση</a:t>
            </a:r>
            <a:r>
              <a:rPr lang="el-GR" sz="3200" b="1" dirty="0">
                <a:solidFill>
                  <a:srgbClr val="675E47"/>
                </a:solidFill>
              </a:rPr>
              <a:t/>
            </a:r>
            <a:br>
              <a:rPr lang="el-GR" sz="3200" b="1" dirty="0">
                <a:solidFill>
                  <a:srgbClr val="675E47"/>
                </a:solidFill>
              </a:rPr>
            </a:br>
            <a:r>
              <a:rPr lang="el-GR" sz="3200" b="1" dirty="0" smtClean="0">
                <a:solidFill>
                  <a:srgbClr val="9CBEBD">
                    <a:lumMod val="75000"/>
                  </a:srgbClr>
                </a:solidFill>
              </a:rPr>
              <a:t>Β.Ι.3. Επιπτώσεις των μέτρων (1)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6131024" cy="4590288"/>
          </a:xfrm>
        </p:spPr>
        <p:txBody>
          <a:bodyPr>
            <a:normAutofit/>
          </a:bodyPr>
          <a:lstStyle/>
          <a:p>
            <a:r>
              <a:rPr lang="el-GR" sz="1500" b="1" dirty="0"/>
              <a:t>Δημοσιονομική προσαρμογή</a:t>
            </a:r>
            <a:r>
              <a:rPr lang="el-GR" sz="1500" dirty="0"/>
              <a:t>: Ήδη από το 2013, </a:t>
            </a:r>
            <a:r>
              <a:rPr lang="el-GR" sz="1500" dirty="0">
                <a:solidFill>
                  <a:schemeClr val="accent2">
                    <a:lumMod val="75000"/>
                  </a:schemeClr>
                </a:solidFill>
              </a:rPr>
              <a:t>η ελληνική οικονομία παρουσιάζει δημοσιονομικό πρωτογενές </a:t>
            </a:r>
            <a:r>
              <a:rPr lang="el-GR" sz="1500" dirty="0" smtClean="0">
                <a:solidFill>
                  <a:schemeClr val="accent2">
                    <a:lumMod val="75000"/>
                  </a:schemeClr>
                </a:solidFill>
              </a:rPr>
              <a:t>πλεόνασμα.</a:t>
            </a:r>
          </a:p>
          <a:p>
            <a:pPr marL="114300" indent="0">
              <a:buNone/>
            </a:pPr>
            <a:endParaRPr lang="el-GR" sz="1500" dirty="0">
              <a:solidFill>
                <a:schemeClr val="accent2">
                  <a:lumMod val="75000"/>
                </a:schemeClr>
              </a:solidFill>
            </a:endParaRPr>
          </a:p>
          <a:p>
            <a:pPr marL="114300" indent="0" algn="ctr">
              <a:buNone/>
            </a:pPr>
            <a:r>
              <a:rPr lang="el-GR" sz="1200" b="1" dirty="0" smtClean="0">
                <a:solidFill>
                  <a:schemeClr val="accent3">
                    <a:lumMod val="50000"/>
                  </a:schemeClr>
                </a:solidFill>
              </a:rPr>
              <a:t>Γράφημα </a:t>
            </a:r>
            <a:r>
              <a:rPr lang="el-GR" sz="1200" b="1" dirty="0">
                <a:solidFill>
                  <a:schemeClr val="accent3">
                    <a:lumMod val="50000"/>
                  </a:schemeClr>
                </a:solidFill>
              </a:rPr>
              <a:t>3: Δημοσιονομικό </a:t>
            </a:r>
            <a:r>
              <a:rPr lang="el-GR" sz="1200" b="1" dirty="0" smtClean="0">
                <a:solidFill>
                  <a:schemeClr val="accent3">
                    <a:lumMod val="50000"/>
                  </a:schemeClr>
                </a:solidFill>
              </a:rPr>
              <a:t>ισοζύγιο</a:t>
            </a:r>
            <a:endParaRPr lang="el-GR" dirty="0"/>
          </a:p>
          <a:p>
            <a:pPr marL="114300" indent="0">
              <a:buNone/>
            </a:pPr>
            <a:endParaRPr lang="el-GR" sz="24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6768752" cy="3312368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425558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b="1" dirty="0">
                <a:solidFill>
                  <a:schemeClr val="accent6">
                    <a:lumMod val="75000"/>
                  </a:schemeClr>
                </a:solidFill>
              </a:rPr>
              <a:t>Β. Η Ελληνική κρίση</a:t>
            </a:r>
            <a:r>
              <a:rPr lang="el-GR" sz="3200" b="1" dirty="0">
                <a:solidFill>
                  <a:srgbClr val="675E47"/>
                </a:solidFill>
              </a:rPr>
              <a:t/>
            </a:r>
            <a:br>
              <a:rPr lang="el-GR" sz="3200" b="1" dirty="0">
                <a:solidFill>
                  <a:srgbClr val="675E47"/>
                </a:solidFill>
              </a:rPr>
            </a:br>
            <a:r>
              <a:rPr lang="el-GR" sz="3200" b="1" dirty="0" smtClean="0">
                <a:solidFill>
                  <a:srgbClr val="9CBEBD">
                    <a:lumMod val="75000"/>
                  </a:srgbClr>
                </a:solidFill>
              </a:rPr>
              <a:t>Β.Ι.3. Επιπτώσεις των μέτρων (1)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7620000" cy="504056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600" b="1" dirty="0">
                <a:ea typeface="Calibri"/>
                <a:cs typeface="Times New Roman"/>
              </a:rPr>
              <a:t>Εφαρμογή διαρθρωτικών μεταρρυθμίσεων</a:t>
            </a:r>
            <a:r>
              <a:rPr lang="el-GR" sz="1600" dirty="0">
                <a:ea typeface="Calibri"/>
                <a:cs typeface="Times New Roman"/>
              </a:rPr>
              <a:t>. 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Η Ελλάδα ανήκει στις χώρες του ΟΟΣΑ με τους υψηλότερους βαθμούς υιοθέτησης μεταρρυθμίσεων </a:t>
            </a:r>
            <a:r>
              <a:rPr lang="el-GR" sz="1600" dirty="0">
                <a:ea typeface="Calibri"/>
                <a:cs typeface="Times New Roman"/>
              </a:rPr>
              <a:t>με βάση τις προτάσεις του ΟΟΣΑ για την περίοδο μετά το 2011. </a:t>
            </a:r>
            <a:endParaRPr lang="el-GR" sz="1600" dirty="0" smtClean="0"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sz="1600" b="1" dirty="0">
                <a:solidFill>
                  <a:schemeClr val="accent3">
                    <a:lumMod val="50000"/>
                  </a:schemeClr>
                </a:solidFill>
              </a:rPr>
              <a:t>Γράφημα 4: Ανταπόκριση σε προτάσεις του ΟΟΣΑ (για την υιοθέτηση </a:t>
            </a:r>
            <a:r>
              <a:rPr lang="el-GR" sz="1600" b="1" dirty="0" smtClean="0">
                <a:solidFill>
                  <a:schemeClr val="accent3">
                    <a:lumMod val="50000"/>
                  </a:schemeClr>
                </a:solidFill>
              </a:rPr>
              <a:t>διαρθρωτικών </a:t>
            </a:r>
            <a:r>
              <a:rPr lang="el-GR" sz="1600" b="1" dirty="0">
                <a:solidFill>
                  <a:schemeClr val="accent3">
                    <a:lumMod val="50000"/>
                  </a:schemeClr>
                </a:solidFill>
              </a:rPr>
              <a:t>μεταρρυθμίσεων</a:t>
            </a:r>
            <a:r>
              <a:rPr lang="el-GR" sz="16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l-GR" sz="1600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4944"/>
            <a:ext cx="6545307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922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b="1" dirty="0">
                <a:solidFill>
                  <a:schemeClr val="accent6">
                    <a:lumMod val="75000"/>
                  </a:schemeClr>
                </a:solidFill>
              </a:rPr>
              <a:t>Β. Η Ελληνική κρίση</a:t>
            </a:r>
            <a:r>
              <a:rPr lang="el-GR" sz="3200" b="1" dirty="0">
                <a:solidFill>
                  <a:srgbClr val="675E47"/>
                </a:solidFill>
              </a:rPr>
              <a:t/>
            </a:r>
            <a:br>
              <a:rPr lang="el-GR" sz="3200" b="1" dirty="0">
                <a:solidFill>
                  <a:srgbClr val="675E47"/>
                </a:solidFill>
              </a:rPr>
            </a:br>
            <a:r>
              <a:rPr lang="el-GR" sz="3200" b="1" dirty="0">
                <a:solidFill>
                  <a:srgbClr val="9CBEBD">
                    <a:lumMod val="75000"/>
                  </a:srgbClr>
                </a:solidFill>
              </a:rPr>
              <a:t>Β.Ι.3. Επιπτώσεις των μέτρων </a:t>
            </a:r>
            <a:r>
              <a:rPr lang="el-GR" sz="3200" b="1" dirty="0" smtClean="0">
                <a:solidFill>
                  <a:srgbClr val="9CBEBD">
                    <a:lumMod val="75000"/>
                  </a:srgbClr>
                </a:solidFill>
              </a:rPr>
              <a:t>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7067128" cy="4590288"/>
          </a:xfrm>
        </p:spPr>
        <p:txBody>
          <a:bodyPr>
            <a:normAutofit/>
          </a:bodyPr>
          <a:lstStyle/>
          <a:p>
            <a:r>
              <a:rPr lang="el-GR" sz="1800" b="1" dirty="0"/>
              <a:t>Βελτίωση της ανταγωνιστικότητας</a:t>
            </a:r>
            <a:r>
              <a:rPr lang="el-GR" sz="1800" dirty="0"/>
              <a:t>.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</a:rPr>
              <a:t>Η ελληνική οικονομία έχει ανακτήσει την ανταγωνιστικότητα των προϊόντων της</a:t>
            </a:r>
            <a:r>
              <a:rPr lang="el-GR" sz="1800" dirty="0"/>
              <a:t> όπως αυτή υπολογίζεται με βάση το μοναδιαίο κόστος </a:t>
            </a:r>
            <a:r>
              <a:rPr lang="el-GR" sz="1800" dirty="0" smtClean="0"/>
              <a:t>εργασίας.</a:t>
            </a:r>
          </a:p>
          <a:p>
            <a:endParaRPr lang="el-GR" sz="1800" dirty="0"/>
          </a:p>
          <a:p>
            <a:pPr marL="114300" indent="0">
              <a:buNone/>
            </a:pPr>
            <a:endParaRPr lang="el-GR" sz="1800" dirty="0" smtClean="0"/>
          </a:p>
          <a:p>
            <a:r>
              <a:rPr lang="el-GR" sz="1800" b="1" dirty="0"/>
              <a:t>Παρατηρείται στροφή προς ένα πιο εξωστρεφές πρότυπο οικονομίας</a:t>
            </a:r>
            <a:r>
              <a:rPr lang="el-GR" sz="1800" dirty="0"/>
              <a:t>: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</a:rPr>
              <a:t>Το μερίδιο των εξαγωγών προς το ΑΕΠ αυξήθηκε από 19% το 2009 σε 34.2% το 2017</a:t>
            </a:r>
            <a:r>
              <a:rPr lang="el-GR" sz="1800" dirty="0"/>
              <a:t>. Τα μερίδια αγοράς στις εξωτερικές αγορές αυξήθηκαν (κατά 13% από το 2015).</a:t>
            </a:r>
          </a:p>
          <a:p>
            <a:endParaRPr lang="el-GR" sz="1200" dirty="0" smtClean="0"/>
          </a:p>
          <a:p>
            <a:pPr marL="114300" indent="0">
              <a:buNone/>
            </a:pPr>
            <a:endParaRPr lang="el-GR" sz="1200" dirty="0"/>
          </a:p>
          <a:p>
            <a:pPr marL="114300" indent="0">
              <a:buNone/>
            </a:pP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1208420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b="1" dirty="0">
                <a:solidFill>
                  <a:schemeClr val="accent6">
                    <a:lumMod val="75000"/>
                  </a:schemeClr>
                </a:solidFill>
              </a:rPr>
              <a:t>Β. Η Ελληνική κρίση</a:t>
            </a:r>
            <a:r>
              <a:rPr lang="el-GR" sz="3200" b="1" dirty="0">
                <a:solidFill>
                  <a:srgbClr val="675E47"/>
                </a:solidFill>
              </a:rPr>
              <a:t/>
            </a:r>
            <a:br>
              <a:rPr lang="el-GR" sz="3200" b="1" dirty="0">
                <a:solidFill>
                  <a:srgbClr val="675E47"/>
                </a:solidFill>
              </a:rPr>
            </a:br>
            <a:r>
              <a:rPr lang="el-GR" sz="3200" b="1" dirty="0">
                <a:solidFill>
                  <a:srgbClr val="9CBEBD">
                    <a:lumMod val="75000"/>
                  </a:srgbClr>
                </a:solidFill>
              </a:rPr>
              <a:t>Β.Ι.3. Επιπτώσεις των μέτρων </a:t>
            </a:r>
            <a:r>
              <a:rPr lang="el-GR" sz="3200" b="1" dirty="0" smtClean="0">
                <a:solidFill>
                  <a:srgbClr val="9CBEBD">
                    <a:lumMod val="75000"/>
                  </a:srgbClr>
                </a:solidFill>
              </a:rPr>
              <a:t>(2)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536192"/>
            <a:ext cx="7537648" cy="4590288"/>
          </a:xfrm>
        </p:spPr>
        <p:txBody>
          <a:bodyPr>
            <a:normAutofit/>
          </a:bodyPr>
          <a:lstStyle/>
          <a:p>
            <a:r>
              <a:rPr lang="el-GR" sz="1600" b="1" dirty="0" smtClean="0"/>
              <a:t>Αύξηση </a:t>
            </a:r>
            <a:r>
              <a:rPr lang="el-GR" sz="1600" b="1" dirty="0"/>
              <a:t>των εξαγωγών. 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Οι εξαγωγές αγαθών αυξήθηκαν με ρυθμούς πάνω από αυτούς της ευρωζώνης</a:t>
            </a:r>
            <a:r>
              <a:rPr lang="el-GR" sz="1600" dirty="0"/>
              <a:t>. Οι εξαγωγές αγαθών αυξήθηκαν πάνω από την αύξηση της εξωτερικής ζήτησης από το 2014 και μετά. </a:t>
            </a:r>
            <a:endParaRPr lang="el-GR" sz="1600" dirty="0" smtClean="0"/>
          </a:p>
          <a:p>
            <a:pPr marL="114300" indent="0" algn="ctr">
              <a:buNone/>
            </a:pPr>
            <a:r>
              <a:rPr lang="el-GR" sz="1600" b="1" dirty="0" smtClean="0">
                <a:solidFill>
                  <a:schemeClr val="accent3">
                    <a:lumMod val="50000"/>
                  </a:schemeClr>
                </a:solidFill>
              </a:rPr>
              <a:t>Γράφημα </a:t>
            </a:r>
            <a:r>
              <a:rPr lang="el-GR" sz="1600" b="1" dirty="0">
                <a:solidFill>
                  <a:schemeClr val="accent3">
                    <a:lumMod val="50000"/>
                  </a:schemeClr>
                </a:solidFill>
              </a:rPr>
              <a:t>5: Πραγματικές εξαγωγές αγαθών (δείκτης 2009: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</a:rPr>
              <a:t>Q</a:t>
            </a:r>
            <a:r>
              <a:rPr lang="el-GR" sz="1600" b="1" dirty="0">
                <a:solidFill>
                  <a:schemeClr val="accent3">
                    <a:lumMod val="50000"/>
                  </a:schemeClr>
                </a:solidFill>
              </a:rPr>
              <a:t>4=100, εποχικά διορθωμένα στοιχεία)</a:t>
            </a:r>
          </a:p>
          <a:p>
            <a:endParaRPr lang="el-GR" sz="1300" dirty="0" smtClean="0"/>
          </a:p>
          <a:p>
            <a:pPr marL="114300" indent="0">
              <a:buNone/>
            </a:pPr>
            <a:endParaRPr lang="el-GR" sz="1300" b="1" dirty="0"/>
          </a:p>
          <a:p>
            <a:pPr marL="114300" indent="0">
              <a:buNone/>
            </a:pPr>
            <a:endParaRPr lang="el-GR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14112"/>
            <a:ext cx="6804357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7534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1582</TotalTime>
  <Words>1479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</vt:lpstr>
      <vt:lpstr>Times New Roman</vt:lpstr>
      <vt:lpstr>Adjacency</vt:lpstr>
      <vt:lpstr>Η Ελληνική Οικονομία στο Διεθνές Οικονομικό Σύστημα</vt:lpstr>
      <vt:lpstr>  Β. Η Ελληνική κρίση Β.Ι.1. Τα αίτια της κρίσης (1)   </vt:lpstr>
      <vt:lpstr>Β. Η Ελληνική κρίση Β.Ι.1. Τα αίτια της κρίσης (2)</vt:lpstr>
      <vt:lpstr>Β. Η Ελληνική κρίση Β.Ι.1. Τα αίτια της κρίσης (3)</vt:lpstr>
      <vt:lpstr>Β. Η Ελληνική κρίση Β.Ι.2. Τα προγράμματα προσαρμογής</vt:lpstr>
      <vt:lpstr>Β. Η Ελληνική κρίση Β.Ι.3. Επιπτώσεις των μέτρων (1)</vt:lpstr>
      <vt:lpstr>Β. Η Ελληνική κρίση Β.Ι.3. Επιπτώσεις των μέτρων (1)</vt:lpstr>
      <vt:lpstr>Β. Η Ελληνική κρίση Β.Ι.3. Επιπτώσεις των μέτρων (2)</vt:lpstr>
      <vt:lpstr>Β. Η Ελληνική κρίση Β.Ι.3. Επιπτώσεις των μέτρων (2)</vt:lpstr>
      <vt:lpstr>Β. Η Ελληνική κρίση Β.Ι.3. Επιπτώσεις των μέτρων (3)</vt:lpstr>
      <vt:lpstr>Β. ΙΙ. Διαγραμματική ανάλυση με βάση το υπόδειγμα συναθροιστικής ζήτησης και προσφοράς Β. ΙΙ. 1 Πρωτογενής επίπτωση των δημοσιονομικών μέτρων</vt:lpstr>
      <vt:lpstr>Β. ΙΙ. Διαγραμματική ανάλυση με βάση το υπόδειγμα AD-ASΒ. ΙΙ. 1 Πρωτογενής επίπτωση των δημοσιονομικών μέτρων</vt:lpstr>
      <vt:lpstr>Β. ΙΙ. Διαγραμματική ανάλυση με βάση το υπόδειγμα συναθροιστικής ζήτησης και προσφοράς Β. ΙΙ. 2 Διαρθρωτικές μεταρρυθμίσεις</vt:lpstr>
      <vt:lpstr>Β. ΙΙ. Διαγραμματική ανάλυση με βάση το υπόδειγμα συναθροιστικής ζήτησης και προσφοράς Β. ΙΙ. 2 Διαρθρωτικές μεταρρυθμίσεις</vt:lpstr>
      <vt:lpstr>Β. ΙΙ. Διαγραμματική ανάλυση με βάση το υπόδειγμα συναθροιστικής ζήτησης και προσφοράς Β. ΙΙ. 3 Συνολικές επιπτώσεις των μέτρων</vt:lpstr>
      <vt:lpstr>Β. ΙΙ. Διαγραμματική ανάλυση με βάση το υπόδειγμα συναθροιστικής ζήτησης και προσφοράς Β. ΙΙ. 3 Συνολικές επιπτώσεις των μέτρων</vt:lpstr>
      <vt:lpstr>Β. Η Ελληνική κρίση Β.Ι.3. Επιπτώσεις των μέτρων (3)</vt:lpstr>
    </vt:vector>
  </TitlesOfParts>
  <Company>Bank of Greece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Ελληνική Οικονομία στο Διεθνές Οικονομικό Σύστημα</dc:title>
  <dc:creator>Maria Gavrili</dc:creator>
  <cp:lastModifiedBy>Sideris Dimitrios</cp:lastModifiedBy>
  <cp:revision>191</cp:revision>
  <cp:lastPrinted>2020-09-16T07:35:37Z</cp:lastPrinted>
  <dcterms:created xsi:type="dcterms:W3CDTF">2020-09-10T07:02:47Z</dcterms:created>
  <dcterms:modified xsi:type="dcterms:W3CDTF">2020-12-01T13:01:54Z</dcterms:modified>
</cp:coreProperties>
</file>