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19"/>
  </p:notesMasterIdLst>
  <p:sldIdLst>
    <p:sldId id="256" r:id="rId2"/>
    <p:sldId id="266" r:id="rId3"/>
    <p:sldId id="267" r:id="rId4"/>
    <p:sldId id="268" r:id="rId5"/>
    <p:sldId id="269" r:id="rId6"/>
    <p:sldId id="270" r:id="rId7"/>
    <p:sldId id="282" r:id="rId8"/>
    <p:sldId id="271" r:id="rId9"/>
    <p:sldId id="283" r:id="rId10"/>
    <p:sldId id="272" r:id="rId11"/>
    <p:sldId id="273" r:id="rId12"/>
    <p:sldId id="286" r:id="rId13"/>
    <p:sldId id="274" r:id="rId14"/>
    <p:sldId id="287" r:id="rId15"/>
    <p:sldId id="275" r:id="rId16"/>
    <p:sldId id="288" r:id="rId17"/>
    <p:sldId id="285" r:id="rId18"/>
  </p:sldIdLst>
  <p:sldSz cx="9144000" cy="6858000" type="screen4x3"/>
  <p:notesSz cx="6797675" cy="9928225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E6CE23-846C-42DC-B64D-280828964587}" type="datetimeFigureOut">
              <a:rPr lang="el-GR" smtClean="0"/>
              <a:t>1/12/2020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F76EC4-D620-488A-9146-5C2FA05C7C5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04853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8D58A-2B24-4D27-9D16-64EF5A5BB38F}" type="datetimeFigureOut">
              <a:rPr lang="el-GR" smtClean="0"/>
              <a:t>1/12/2020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8047C-1D9F-4077-8B34-E5A830F4F4E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8D58A-2B24-4D27-9D16-64EF5A5BB38F}" type="datetimeFigureOut">
              <a:rPr lang="el-GR" smtClean="0"/>
              <a:t>1/12/2020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8047C-1D9F-4077-8B34-E5A830F4F4E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8D58A-2B24-4D27-9D16-64EF5A5BB38F}" type="datetimeFigureOut">
              <a:rPr lang="el-GR" smtClean="0"/>
              <a:t>1/12/2020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8047C-1D9F-4077-8B34-E5A830F4F4E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8D58A-2B24-4D27-9D16-64EF5A5BB38F}" type="datetimeFigureOut">
              <a:rPr lang="el-GR" smtClean="0"/>
              <a:t>1/12/2020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8047C-1D9F-4077-8B34-E5A830F4F4E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8D58A-2B24-4D27-9D16-64EF5A5BB38F}" type="datetimeFigureOut">
              <a:rPr lang="el-GR" smtClean="0"/>
              <a:t>1/12/2020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8047C-1D9F-4077-8B34-E5A830F4F4E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8D58A-2B24-4D27-9D16-64EF5A5BB38F}" type="datetimeFigureOut">
              <a:rPr lang="el-GR" smtClean="0"/>
              <a:t>1/12/2020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8047C-1D9F-4077-8B34-E5A830F4F4E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8D58A-2B24-4D27-9D16-64EF5A5BB38F}" type="datetimeFigureOut">
              <a:rPr lang="el-GR" smtClean="0"/>
              <a:t>1/12/2020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8047C-1D9F-4077-8B34-E5A830F4F4E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8D58A-2B24-4D27-9D16-64EF5A5BB38F}" type="datetimeFigureOut">
              <a:rPr lang="el-GR" smtClean="0"/>
              <a:t>1/12/2020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8047C-1D9F-4077-8B34-E5A830F4F4E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8D58A-2B24-4D27-9D16-64EF5A5BB38F}" type="datetimeFigureOut">
              <a:rPr lang="el-GR" smtClean="0"/>
              <a:t>1/12/2020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8047C-1D9F-4077-8B34-E5A830F4F4E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8D58A-2B24-4D27-9D16-64EF5A5BB38F}" type="datetimeFigureOut">
              <a:rPr lang="el-GR" smtClean="0"/>
              <a:t>1/12/2020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8047C-1D9F-4077-8B34-E5A830F4F4E9}" type="slidenum">
              <a:rPr lang="el-GR" smtClean="0"/>
              <a:t>‹#›</a:t>
            </a:fld>
            <a:endParaRPr lang="el-G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8D58A-2B24-4D27-9D16-64EF5A5BB38F}" type="datetimeFigureOut">
              <a:rPr lang="el-GR" smtClean="0"/>
              <a:t>1/12/2020</a:t>
            </a:fld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708047C-1D9F-4077-8B34-E5A830F4F4E9}" type="slidenum">
              <a:rPr lang="el-GR" smtClean="0"/>
              <a:t>‹#›</a:t>
            </a:fld>
            <a:endParaRPr lang="el-G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5708047C-1D9F-4077-8B34-E5A830F4F4E9}" type="slidenum">
              <a:rPr lang="el-GR" smtClean="0"/>
              <a:t>‹#›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C008D58A-2B24-4D27-9D16-64EF5A5BB38F}" type="datetimeFigureOut">
              <a:rPr lang="el-GR" smtClean="0"/>
              <a:t>1/12/2020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980728"/>
            <a:ext cx="7772400" cy="1470025"/>
          </a:xfrm>
        </p:spPr>
        <p:txBody>
          <a:bodyPr/>
          <a:lstStyle/>
          <a:p>
            <a:r>
              <a:rPr lang="el-GR" sz="4000" dirty="0" smtClean="0"/>
              <a:t>Η Ελληνική Οικονομία στο </a:t>
            </a:r>
            <a:r>
              <a:rPr lang="el-GR" sz="4000" dirty="0"/>
              <a:t>Δ</a:t>
            </a:r>
            <a:r>
              <a:rPr lang="el-GR" sz="4000" dirty="0" smtClean="0"/>
              <a:t>ιεθνές Οικονομικό Σύστημα</a:t>
            </a:r>
            <a:endParaRPr lang="el-GR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15616" y="2708920"/>
            <a:ext cx="6400800" cy="1752600"/>
          </a:xfrm>
        </p:spPr>
        <p:txBody>
          <a:bodyPr>
            <a:normAutofit fontScale="77500" lnSpcReduction="20000"/>
          </a:bodyPr>
          <a:lstStyle/>
          <a:p>
            <a:r>
              <a:rPr lang="el-GR" sz="2800" dirty="0" smtClean="0"/>
              <a:t>Πάντειο Πανεπιστήμιο</a:t>
            </a:r>
          </a:p>
          <a:p>
            <a:r>
              <a:rPr lang="el-GR" sz="2800" dirty="0" smtClean="0"/>
              <a:t>Τμήμα Διεθνών, Ευρωπαϊκών και Περιφερειακών Σπουδών</a:t>
            </a:r>
          </a:p>
          <a:p>
            <a:r>
              <a:rPr lang="el-GR" sz="2800" dirty="0" smtClean="0"/>
              <a:t>Ακαδημαϊκό έτος: 2020-2021</a:t>
            </a:r>
          </a:p>
          <a:p>
            <a:r>
              <a:rPr lang="el-GR" sz="2800" dirty="0" smtClean="0"/>
              <a:t>Διδάσκων: Δημήτριος Σιδέρης</a:t>
            </a:r>
          </a:p>
          <a:p>
            <a:endParaRPr lang="el-GR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967250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sz="3200" b="1" dirty="0">
                <a:solidFill>
                  <a:schemeClr val="accent6">
                    <a:lumMod val="75000"/>
                  </a:schemeClr>
                </a:solidFill>
              </a:rPr>
              <a:t>Β. Η Ελληνική κρίση</a:t>
            </a:r>
            <a:r>
              <a:rPr lang="el-GR" sz="3200" b="1" dirty="0">
                <a:solidFill>
                  <a:srgbClr val="675E47"/>
                </a:solidFill>
              </a:rPr>
              <a:t/>
            </a:r>
            <a:br>
              <a:rPr lang="el-GR" sz="3200" b="1" dirty="0">
                <a:solidFill>
                  <a:srgbClr val="675E47"/>
                </a:solidFill>
              </a:rPr>
            </a:br>
            <a:r>
              <a:rPr lang="el-GR" sz="3200" b="1" dirty="0">
                <a:solidFill>
                  <a:srgbClr val="9CBEBD">
                    <a:lumMod val="75000"/>
                  </a:srgbClr>
                </a:solidFill>
              </a:rPr>
              <a:t>Β.Ι.3. Επιπτώσεις των μέτρων </a:t>
            </a:r>
            <a:r>
              <a:rPr lang="el-GR" sz="3200" b="1" dirty="0" smtClean="0">
                <a:solidFill>
                  <a:srgbClr val="9CBEBD">
                    <a:lumMod val="75000"/>
                  </a:srgbClr>
                </a:solidFill>
              </a:rPr>
              <a:t>(3)</a:t>
            </a:r>
            <a:endParaRPr lang="el-GR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el-GR" sz="2400" b="1" dirty="0" smtClean="0"/>
              <a:t>ΟΜΩΣ</a:t>
            </a:r>
            <a:r>
              <a:rPr lang="el-GR" sz="2400" dirty="0" smtClean="0"/>
              <a:t>: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l-GR" sz="2400" b="1" dirty="0">
                <a:ea typeface="Calibri"/>
                <a:cs typeface="Times New Roman"/>
              </a:rPr>
              <a:t>Οι πολιτικές </a:t>
            </a:r>
            <a:r>
              <a:rPr lang="el-GR" sz="2400" b="1" dirty="0" smtClean="0">
                <a:ea typeface="Calibri"/>
                <a:cs typeface="Times New Roman"/>
              </a:rPr>
              <a:t>αυτές</a:t>
            </a:r>
            <a:r>
              <a:rPr lang="el-GR" sz="2400" dirty="0" smtClean="0">
                <a:ea typeface="Calibri"/>
                <a:cs typeface="Times New Roman"/>
              </a:rPr>
              <a:t> - κυρίως </a:t>
            </a:r>
            <a:r>
              <a:rPr lang="el-GR" sz="2400" dirty="0">
                <a:ea typeface="Calibri"/>
                <a:cs typeface="Times New Roman"/>
              </a:rPr>
              <a:t>τα δημοσιονομικά μέτρα, αλλά και η απελευθέρωση της αγοράς εργασίας </a:t>
            </a:r>
            <a:r>
              <a:rPr lang="el-GR" sz="2400" dirty="0" smtClean="0">
                <a:ea typeface="Calibri"/>
                <a:cs typeface="Times New Roman"/>
              </a:rPr>
              <a:t>αρχικά - </a:t>
            </a:r>
            <a:r>
              <a:rPr lang="el-GR" sz="2400" dirty="0">
                <a:ea typeface="Calibri"/>
                <a:cs typeface="Times New Roman"/>
              </a:rPr>
              <a:t>σε συνδυασμό με την αβεβαιότητα </a:t>
            </a:r>
            <a:r>
              <a:rPr lang="el-GR" sz="2400" dirty="0">
                <a:solidFill>
                  <a:schemeClr val="accent2">
                    <a:lumMod val="75000"/>
                  </a:schemeClr>
                </a:solidFill>
                <a:ea typeface="Calibri"/>
                <a:cs typeface="Times New Roman"/>
              </a:rPr>
              <a:t>είχαν</a:t>
            </a:r>
            <a:r>
              <a:rPr lang="el-GR" sz="2400" dirty="0">
                <a:ea typeface="Calibri"/>
                <a:cs typeface="Times New Roman"/>
              </a:rPr>
              <a:t> </a:t>
            </a:r>
            <a:r>
              <a:rPr lang="el-GR" sz="2400" dirty="0">
                <a:solidFill>
                  <a:schemeClr val="accent2">
                    <a:lumMod val="75000"/>
                  </a:schemeClr>
                </a:solidFill>
                <a:ea typeface="Calibri"/>
                <a:cs typeface="Times New Roman"/>
              </a:rPr>
              <a:t>σημαντικό κοινωνικοοικονομικό κόστος</a:t>
            </a:r>
            <a:r>
              <a:rPr lang="el-GR" sz="2400" dirty="0">
                <a:ea typeface="Calibri"/>
                <a:cs typeface="Times New Roman"/>
              </a:rPr>
              <a:t>. </a:t>
            </a:r>
            <a:endParaRPr lang="el-GR" sz="2000" dirty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l-GR" sz="2400" dirty="0">
                <a:ea typeface="Calibri"/>
                <a:cs typeface="Times New Roman"/>
              </a:rPr>
              <a:t>Το </a:t>
            </a:r>
            <a:r>
              <a:rPr lang="el-GR" sz="2400" b="1" dirty="0">
                <a:ea typeface="Calibri"/>
                <a:cs typeface="Times New Roman"/>
              </a:rPr>
              <a:t>ΑΕΠ</a:t>
            </a:r>
            <a:r>
              <a:rPr lang="el-GR" sz="2400" dirty="0">
                <a:ea typeface="Calibri"/>
                <a:cs typeface="Times New Roman"/>
              </a:rPr>
              <a:t> </a:t>
            </a:r>
            <a:r>
              <a:rPr lang="el-GR" sz="2400" dirty="0">
                <a:solidFill>
                  <a:schemeClr val="accent2">
                    <a:lumMod val="75000"/>
                  </a:schemeClr>
                </a:solidFill>
                <a:ea typeface="Calibri"/>
                <a:cs typeface="Times New Roman"/>
              </a:rPr>
              <a:t>μειώθηκε κατά 25% περίπου</a:t>
            </a:r>
            <a:r>
              <a:rPr lang="el-GR" sz="2400" dirty="0">
                <a:ea typeface="Calibri"/>
                <a:cs typeface="Times New Roman"/>
              </a:rPr>
              <a:t>. </a:t>
            </a:r>
            <a:endParaRPr lang="el-GR" sz="2000" dirty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l-GR" sz="2400" dirty="0">
                <a:ea typeface="Calibri"/>
                <a:cs typeface="Times New Roman"/>
              </a:rPr>
              <a:t>Η </a:t>
            </a:r>
            <a:r>
              <a:rPr lang="el-GR" sz="2400" b="1" dirty="0">
                <a:ea typeface="Calibri"/>
                <a:cs typeface="Times New Roman"/>
              </a:rPr>
              <a:t>ανεργία </a:t>
            </a:r>
            <a:r>
              <a:rPr lang="el-GR" sz="2400" dirty="0">
                <a:solidFill>
                  <a:schemeClr val="accent2">
                    <a:lumMod val="75000"/>
                  </a:schemeClr>
                </a:solidFill>
                <a:ea typeface="Calibri"/>
                <a:cs typeface="Times New Roman"/>
              </a:rPr>
              <a:t>αυξήθηκε δραματικά </a:t>
            </a:r>
            <a:r>
              <a:rPr lang="el-GR" sz="2400" dirty="0">
                <a:ea typeface="Calibri"/>
                <a:cs typeface="Times New Roman"/>
              </a:rPr>
              <a:t>(</a:t>
            </a:r>
            <a:r>
              <a:rPr lang="el-GR" sz="2400" dirty="0">
                <a:solidFill>
                  <a:schemeClr val="accent2">
                    <a:lumMod val="75000"/>
                  </a:schemeClr>
                </a:solidFill>
                <a:ea typeface="Calibri"/>
                <a:cs typeface="Times New Roman"/>
              </a:rPr>
              <a:t>από 7.5% το 2008 σε 27% το 2013</a:t>
            </a:r>
            <a:r>
              <a:rPr lang="el-GR" sz="2400" dirty="0" smtClean="0">
                <a:ea typeface="Calibri"/>
                <a:cs typeface="Times New Roman"/>
              </a:rPr>
              <a:t>).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9853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sz="2000" b="1" dirty="0" smtClean="0">
                <a:solidFill>
                  <a:srgbClr val="9CBEBD">
                    <a:lumMod val="75000"/>
                  </a:srgbClr>
                </a:solidFill>
              </a:rPr>
              <a:t>Β</a:t>
            </a:r>
            <a:r>
              <a:rPr lang="el-GR" sz="2000" b="1" dirty="0">
                <a:solidFill>
                  <a:srgbClr val="9CBEBD">
                    <a:lumMod val="75000"/>
                  </a:srgbClr>
                </a:solidFill>
              </a:rPr>
              <a:t>. ΙΙ. Διαγραμματική ανάλυση με βάση το υπόδειγμα </a:t>
            </a:r>
            <a:r>
              <a:rPr lang="el-GR" sz="2000" b="1" dirty="0" err="1">
                <a:solidFill>
                  <a:srgbClr val="9CBEBD">
                    <a:lumMod val="75000"/>
                  </a:srgbClr>
                </a:solidFill>
              </a:rPr>
              <a:t>συναθροιστικής</a:t>
            </a:r>
            <a:r>
              <a:rPr lang="el-GR" sz="2000" b="1" dirty="0">
                <a:solidFill>
                  <a:srgbClr val="9CBEBD">
                    <a:lumMod val="75000"/>
                  </a:srgbClr>
                </a:solidFill>
              </a:rPr>
              <a:t> ζήτησης και </a:t>
            </a:r>
            <a:r>
              <a:rPr lang="el-GR" sz="2000" b="1" dirty="0" smtClean="0">
                <a:solidFill>
                  <a:srgbClr val="9CBEBD">
                    <a:lumMod val="75000"/>
                  </a:srgbClr>
                </a:solidFill>
              </a:rPr>
              <a:t>προσφοράς</a:t>
            </a:r>
            <a:br>
              <a:rPr lang="el-GR" sz="2000" b="1" dirty="0" smtClean="0">
                <a:solidFill>
                  <a:srgbClr val="9CBEBD">
                    <a:lumMod val="75000"/>
                  </a:srgbClr>
                </a:solidFill>
              </a:rPr>
            </a:br>
            <a:r>
              <a:rPr lang="el-GR" sz="2000" b="1" dirty="0">
                <a:solidFill>
                  <a:schemeClr val="accent6">
                    <a:lumMod val="75000"/>
                  </a:schemeClr>
                </a:solidFill>
              </a:rPr>
              <a:t>Β. ΙΙ. 1</a:t>
            </a:r>
            <a:r>
              <a:rPr lang="el-GR" sz="2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l-GR" sz="2000" b="1" dirty="0">
                <a:solidFill>
                  <a:schemeClr val="accent6">
                    <a:lumMod val="75000"/>
                  </a:schemeClr>
                </a:solidFill>
              </a:rPr>
              <a:t>Πρωτογενής επίπτωση των δημοσιονομικών μέτρων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23528" y="1556792"/>
            <a:ext cx="7560840" cy="2448272"/>
          </a:xfrm>
        </p:spPr>
        <p:txBody>
          <a:bodyPr>
            <a:normAutofit fontScale="92500" lnSpcReduction="10000"/>
          </a:bodyPr>
          <a:lstStyle/>
          <a:p>
            <a:r>
              <a:rPr lang="el-GR" sz="2000" dirty="0"/>
              <a:t>Η </a:t>
            </a:r>
            <a:r>
              <a:rPr lang="el-GR" sz="2000" b="1" dirty="0"/>
              <a:t>εφαρμογή των δημοσιονομικών μέτρων  </a:t>
            </a:r>
            <a:r>
              <a:rPr lang="el-GR" sz="2000" dirty="0"/>
              <a:t>δηλαδή η </a:t>
            </a:r>
            <a:r>
              <a:rPr lang="el-GR" sz="2000" dirty="0">
                <a:solidFill>
                  <a:schemeClr val="accent2">
                    <a:lumMod val="75000"/>
                  </a:schemeClr>
                </a:solidFill>
              </a:rPr>
              <a:t>αύξηση των φόρων </a:t>
            </a:r>
            <a:r>
              <a:rPr lang="el-GR" sz="2000" dirty="0"/>
              <a:t>και η </a:t>
            </a:r>
            <a:r>
              <a:rPr lang="el-GR" sz="2000" dirty="0">
                <a:solidFill>
                  <a:schemeClr val="accent2">
                    <a:lumMod val="75000"/>
                  </a:schemeClr>
                </a:solidFill>
              </a:rPr>
              <a:t>μείωση των δημόσιων δαπανών</a:t>
            </a:r>
            <a:r>
              <a:rPr lang="el-GR" sz="2000" dirty="0"/>
              <a:t>, ουσιαστικά σημαίνει </a:t>
            </a:r>
            <a:r>
              <a:rPr lang="el-GR" sz="2000" dirty="0">
                <a:solidFill>
                  <a:schemeClr val="accent2">
                    <a:lumMod val="75000"/>
                  </a:schemeClr>
                </a:solidFill>
              </a:rPr>
              <a:t>άσκηση συσταλτικής δημοσιονομικής πολιτικής</a:t>
            </a:r>
            <a:r>
              <a:rPr lang="el-GR" sz="2000" dirty="0"/>
              <a:t>. </a:t>
            </a:r>
            <a:endParaRPr lang="el-GR" sz="2000" dirty="0" smtClean="0"/>
          </a:p>
          <a:p>
            <a:r>
              <a:rPr lang="el-GR" sz="2000" dirty="0" smtClean="0"/>
              <a:t>Με </a:t>
            </a:r>
            <a:r>
              <a:rPr lang="el-GR" sz="2000" dirty="0"/>
              <a:t>την αύξηση των φόρων και τη μείωση των αποδοχών των μισθωτών του δημοσίου (ώστε να μειωθούν οι δημόσιες δαπάνες), το </a:t>
            </a:r>
            <a:r>
              <a:rPr lang="el-GR" sz="2000" dirty="0">
                <a:solidFill>
                  <a:schemeClr val="accent2">
                    <a:lumMod val="75000"/>
                  </a:schemeClr>
                </a:solidFill>
              </a:rPr>
              <a:t>διαθέσιμο εισόδημα μειώνεται</a:t>
            </a:r>
            <a:r>
              <a:rPr lang="el-GR" sz="2000" dirty="0"/>
              <a:t>. Αυτό επιδρά στην </a:t>
            </a:r>
            <a:r>
              <a:rPr lang="el-GR" sz="2000" dirty="0">
                <a:solidFill>
                  <a:schemeClr val="accent2">
                    <a:lumMod val="75000"/>
                  </a:schemeClr>
                </a:solidFill>
              </a:rPr>
              <a:t>ιδιωτική κατανάλωση</a:t>
            </a:r>
            <a:r>
              <a:rPr lang="el-GR" sz="2000" dirty="0"/>
              <a:t> και τις </a:t>
            </a:r>
            <a:r>
              <a:rPr lang="el-GR" sz="2000" dirty="0">
                <a:solidFill>
                  <a:schemeClr val="accent2">
                    <a:lumMod val="75000"/>
                  </a:schemeClr>
                </a:solidFill>
              </a:rPr>
              <a:t>επενδύσεις</a:t>
            </a:r>
            <a:r>
              <a:rPr lang="el-GR" sz="2000" dirty="0"/>
              <a:t> οδηγώντας σε μείωσή τους και στην επακόλουθη μείωση της </a:t>
            </a:r>
            <a:r>
              <a:rPr lang="el-GR" sz="2000" dirty="0" err="1"/>
              <a:t>συναθροιστικής</a:t>
            </a:r>
            <a:r>
              <a:rPr lang="el-GR" sz="2000" dirty="0"/>
              <a:t> ζήτησης. </a:t>
            </a:r>
            <a:endParaRPr lang="el-GR" sz="2000" dirty="0" smtClean="0"/>
          </a:p>
          <a:p>
            <a:pPr marL="114300" indent="0" algn="just">
              <a:buNone/>
            </a:pPr>
            <a:endParaRPr lang="el-GR" sz="1700" dirty="0"/>
          </a:p>
          <a:p>
            <a:pPr marL="114300" indent="0" algn="just">
              <a:buNone/>
            </a:pPr>
            <a:endParaRPr lang="el-GR" sz="1700" dirty="0"/>
          </a:p>
          <a:p>
            <a:pPr marL="11430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45569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778098"/>
          </a:xfrm>
        </p:spPr>
        <p:txBody>
          <a:bodyPr/>
          <a:lstStyle/>
          <a:p>
            <a:pPr algn="ctr"/>
            <a:r>
              <a:rPr lang="el-GR" sz="2000" b="1" dirty="0" smtClean="0">
                <a:solidFill>
                  <a:srgbClr val="9CBEBD">
                    <a:lumMod val="75000"/>
                  </a:srgbClr>
                </a:solidFill>
              </a:rPr>
              <a:t>Β</a:t>
            </a:r>
            <a:r>
              <a:rPr lang="el-GR" sz="2000" b="1" dirty="0">
                <a:solidFill>
                  <a:srgbClr val="9CBEBD">
                    <a:lumMod val="75000"/>
                  </a:srgbClr>
                </a:solidFill>
              </a:rPr>
              <a:t>. ΙΙ. Διαγραμματική ανάλυση με βάση το υπόδειγμα </a:t>
            </a:r>
            <a:r>
              <a:rPr lang="en-US" sz="2000" b="1" dirty="0" smtClean="0">
                <a:solidFill>
                  <a:srgbClr val="9CBEBD">
                    <a:lumMod val="75000"/>
                  </a:srgbClr>
                </a:solidFill>
              </a:rPr>
              <a:t>AD-AS</a:t>
            </a:r>
            <a:r>
              <a:rPr lang="el-GR" sz="2000" b="1" dirty="0" smtClean="0">
                <a:solidFill>
                  <a:schemeClr val="accent6">
                    <a:lumMod val="75000"/>
                  </a:schemeClr>
                </a:solidFill>
              </a:rPr>
              <a:t>Β</a:t>
            </a:r>
            <a:r>
              <a:rPr lang="el-GR" sz="2000" b="1" dirty="0">
                <a:solidFill>
                  <a:schemeClr val="accent6">
                    <a:lumMod val="75000"/>
                  </a:schemeClr>
                </a:solidFill>
              </a:rPr>
              <a:t>. ΙΙ. 1</a:t>
            </a:r>
            <a:r>
              <a:rPr lang="el-GR" sz="2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l-GR" sz="2000" b="1" dirty="0">
                <a:solidFill>
                  <a:schemeClr val="accent6">
                    <a:lumMod val="75000"/>
                  </a:schemeClr>
                </a:solidFill>
              </a:rPr>
              <a:t>Πρωτογενής επίπτωση των δημοσιονομικών μέτρων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11560" y="1484784"/>
            <a:ext cx="7416824" cy="4752528"/>
          </a:xfrm>
        </p:spPr>
        <p:txBody>
          <a:bodyPr>
            <a:normAutofit fontScale="62500" lnSpcReduction="20000"/>
          </a:bodyPr>
          <a:lstStyle/>
          <a:p>
            <a:pPr marL="114300" indent="0">
              <a:buNone/>
            </a:pPr>
            <a:endParaRPr lang="en-US" sz="1700" b="1" dirty="0"/>
          </a:p>
          <a:p>
            <a:pPr marL="114300" indent="0">
              <a:buNone/>
            </a:pPr>
            <a:endParaRPr lang="en-US" sz="1700" b="1" dirty="0" smtClean="0"/>
          </a:p>
          <a:p>
            <a:pPr marL="114300" indent="0">
              <a:buNone/>
            </a:pPr>
            <a:endParaRPr lang="en-US" sz="1700" b="1" dirty="0"/>
          </a:p>
          <a:p>
            <a:pPr marL="114300" indent="0">
              <a:buNone/>
            </a:pPr>
            <a:endParaRPr lang="en-US" sz="1700" b="1" dirty="0" smtClean="0"/>
          </a:p>
          <a:p>
            <a:pPr marL="114300" indent="0">
              <a:buNone/>
            </a:pPr>
            <a:endParaRPr lang="en-US" sz="1700" b="1" dirty="0"/>
          </a:p>
          <a:p>
            <a:pPr marL="114300" indent="0">
              <a:buNone/>
            </a:pPr>
            <a:endParaRPr lang="en-US" sz="1700" dirty="0" smtClean="0"/>
          </a:p>
          <a:p>
            <a:pPr marL="114300" indent="0">
              <a:buNone/>
            </a:pPr>
            <a:endParaRPr lang="en-US" sz="1700" dirty="0"/>
          </a:p>
          <a:p>
            <a:pPr marL="114300" indent="0">
              <a:buNone/>
            </a:pPr>
            <a:endParaRPr lang="en-US" sz="1700" dirty="0" smtClean="0"/>
          </a:p>
          <a:p>
            <a:pPr marL="114300" indent="0">
              <a:buNone/>
            </a:pPr>
            <a:endParaRPr lang="en-US" sz="1700" dirty="0"/>
          </a:p>
          <a:p>
            <a:pPr marL="114300" indent="0">
              <a:buNone/>
            </a:pPr>
            <a:endParaRPr lang="en-US" sz="1700" dirty="0" smtClean="0"/>
          </a:p>
          <a:p>
            <a:pPr marL="114300" indent="0">
              <a:buNone/>
            </a:pPr>
            <a:endParaRPr lang="en-US" sz="1700" dirty="0"/>
          </a:p>
          <a:p>
            <a:pPr marL="114300" indent="0">
              <a:buNone/>
            </a:pPr>
            <a:endParaRPr lang="en-US" sz="1700" dirty="0" smtClean="0"/>
          </a:p>
          <a:p>
            <a:pPr marL="114300" indent="0">
              <a:buNone/>
            </a:pPr>
            <a:endParaRPr lang="en-US" sz="1700" dirty="0"/>
          </a:p>
          <a:p>
            <a:pPr marL="114300" indent="0">
              <a:buNone/>
            </a:pPr>
            <a:endParaRPr lang="en-US" sz="1700" dirty="0" smtClean="0"/>
          </a:p>
          <a:p>
            <a:pPr marL="114300" indent="0">
              <a:buNone/>
            </a:pPr>
            <a:endParaRPr lang="en-US" sz="1700" dirty="0"/>
          </a:p>
          <a:p>
            <a:pPr marL="114300" indent="0">
              <a:buNone/>
            </a:pPr>
            <a:r>
              <a:rPr lang="el-GR" sz="2300" dirty="0" smtClean="0"/>
              <a:t> </a:t>
            </a:r>
            <a:r>
              <a:rPr lang="el-GR" sz="2300" dirty="0"/>
              <a:t>Έστω ότι η </a:t>
            </a:r>
            <a:r>
              <a:rPr lang="el-GR" sz="2300" dirty="0">
                <a:solidFill>
                  <a:schemeClr val="accent2">
                    <a:lumMod val="75000"/>
                  </a:schemeClr>
                </a:solidFill>
              </a:rPr>
              <a:t>αρχική ισορροπία</a:t>
            </a:r>
            <a:r>
              <a:rPr lang="el-GR" sz="2300" dirty="0"/>
              <a:t> δίνεται από το σημείο τομής</a:t>
            </a:r>
            <a:r>
              <a:rPr lang="el-GR" sz="2300" dirty="0">
                <a:solidFill>
                  <a:schemeClr val="accent2">
                    <a:lumMod val="75000"/>
                  </a:schemeClr>
                </a:solidFill>
              </a:rPr>
              <a:t> Ε</a:t>
            </a:r>
            <a:r>
              <a:rPr lang="el-GR" sz="2300" baseline="-25000" dirty="0">
                <a:solidFill>
                  <a:schemeClr val="accent2">
                    <a:lumMod val="75000"/>
                  </a:schemeClr>
                </a:solidFill>
              </a:rPr>
              <a:t>1</a:t>
            </a:r>
            <a:r>
              <a:rPr lang="el-GR" sz="23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l-GR" sz="2300" dirty="0"/>
              <a:t>των καμπυλών </a:t>
            </a:r>
            <a:r>
              <a:rPr lang="el-GR" sz="2300" dirty="0" err="1"/>
              <a:t>συναθροιστικής</a:t>
            </a:r>
            <a:r>
              <a:rPr lang="el-GR" sz="2300" dirty="0"/>
              <a:t> ζήτησης (</a:t>
            </a:r>
            <a:r>
              <a:rPr lang="en-US" sz="2300" dirty="0"/>
              <a:t>AD</a:t>
            </a:r>
            <a:r>
              <a:rPr lang="el-GR" sz="2300" baseline="-25000" dirty="0"/>
              <a:t>1</a:t>
            </a:r>
            <a:r>
              <a:rPr lang="el-GR" sz="2300" dirty="0"/>
              <a:t>) και βραχυχρόνιας </a:t>
            </a:r>
            <a:r>
              <a:rPr lang="el-GR" sz="2300" dirty="0" err="1"/>
              <a:t>συναθροιστικής</a:t>
            </a:r>
            <a:r>
              <a:rPr lang="el-GR" sz="2300" dirty="0"/>
              <a:t> προσφοράς (</a:t>
            </a:r>
            <a:r>
              <a:rPr lang="en-US" sz="2300" dirty="0"/>
              <a:t>SRAS</a:t>
            </a:r>
            <a:r>
              <a:rPr lang="el-GR" sz="2300" baseline="-25000" dirty="0"/>
              <a:t>1</a:t>
            </a:r>
            <a:r>
              <a:rPr lang="el-GR" sz="2300" dirty="0"/>
              <a:t>) που ορίζει επίπεδο παραγωγής Υ</a:t>
            </a:r>
            <a:r>
              <a:rPr lang="el-GR" sz="2300" baseline="-25000" dirty="0"/>
              <a:t>1</a:t>
            </a:r>
            <a:r>
              <a:rPr lang="el-GR" sz="2300" dirty="0"/>
              <a:t> και τιμών Ρ</a:t>
            </a:r>
            <a:r>
              <a:rPr lang="el-GR" sz="2300" baseline="-25000" dirty="0"/>
              <a:t>1</a:t>
            </a:r>
            <a:r>
              <a:rPr lang="el-GR" sz="2300" dirty="0"/>
              <a:t>.  </a:t>
            </a:r>
            <a:endParaRPr lang="el-GR" sz="2300" dirty="0" smtClean="0"/>
          </a:p>
          <a:p>
            <a:r>
              <a:rPr lang="el-GR" sz="2300" dirty="0" smtClean="0"/>
              <a:t>Κατά </a:t>
            </a:r>
            <a:r>
              <a:rPr lang="el-GR" sz="2300" dirty="0"/>
              <a:t>συνέπεια, η καμπύλη </a:t>
            </a:r>
            <a:r>
              <a:rPr lang="en-US" sz="2300" dirty="0"/>
              <a:t>AD</a:t>
            </a:r>
            <a:r>
              <a:rPr lang="el-GR" sz="2300" dirty="0"/>
              <a:t>1 μετατοπίζεται αριστερά σε </a:t>
            </a:r>
            <a:r>
              <a:rPr lang="en-US" sz="2300" dirty="0"/>
              <a:t>AD</a:t>
            </a:r>
            <a:r>
              <a:rPr lang="el-GR" sz="2300" dirty="0"/>
              <a:t>2. </a:t>
            </a:r>
            <a:r>
              <a:rPr lang="el-GR" sz="2300" dirty="0">
                <a:solidFill>
                  <a:schemeClr val="accent2">
                    <a:lumMod val="75000"/>
                  </a:schemeClr>
                </a:solidFill>
              </a:rPr>
              <a:t>Το νέο σημείο ισορροπίας είναι το Ε2</a:t>
            </a:r>
            <a:r>
              <a:rPr lang="el-GR" sz="2300" dirty="0"/>
              <a:t>. Το γενικό επίπεδο τιμών μειώνεται από </a:t>
            </a:r>
            <a:r>
              <a:rPr lang="en-US" sz="2300" dirty="0"/>
              <a:t>P</a:t>
            </a:r>
            <a:r>
              <a:rPr lang="el-GR" sz="2300" dirty="0"/>
              <a:t>1 σε </a:t>
            </a:r>
            <a:r>
              <a:rPr lang="en-US" sz="2300" dirty="0"/>
              <a:t>P</a:t>
            </a:r>
            <a:r>
              <a:rPr lang="el-GR" sz="2300" dirty="0"/>
              <a:t>2 και το συνολικό προϊόν μειώνεται από </a:t>
            </a:r>
            <a:r>
              <a:rPr lang="en-US" sz="2300" dirty="0"/>
              <a:t>Y</a:t>
            </a:r>
            <a:r>
              <a:rPr lang="el-GR" sz="2300" dirty="0"/>
              <a:t>1 σε Υ2. </a:t>
            </a:r>
          </a:p>
          <a:p>
            <a:r>
              <a:rPr lang="el-GR" sz="2300" dirty="0" smtClean="0"/>
              <a:t>Καθώς </a:t>
            </a:r>
            <a:r>
              <a:rPr lang="el-GR" sz="2300" dirty="0"/>
              <a:t>η </a:t>
            </a:r>
            <a:r>
              <a:rPr lang="el-GR" sz="2300" dirty="0">
                <a:solidFill>
                  <a:schemeClr val="accent2">
                    <a:lumMod val="75000"/>
                  </a:schemeClr>
                </a:solidFill>
              </a:rPr>
              <a:t>ζήτηση μειώνεται</a:t>
            </a:r>
            <a:r>
              <a:rPr lang="el-GR" sz="2300" dirty="0"/>
              <a:t>, η </a:t>
            </a:r>
            <a:r>
              <a:rPr lang="el-GR" sz="2300" dirty="0">
                <a:solidFill>
                  <a:schemeClr val="accent2">
                    <a:lumMod val="75000"/>
                  </a:schemeClr>
                </a:solidFill>
              </a:rPr>
              <a:t>παραγωγή</a:t>
            </a:r>
            <a:r>
              <a:rPr lang="el-GR" sz="2300" dirty="0"/>
              <a:t> και οι </a:t>
            </a:r>
            <a:r>
              <a:rPr lang="el-GR" sz="2300" dirty="0">
                <a:solidFill>
                  <a:schemeClr val="accent2">
                    <a:lumMod val="75000"/>
                  </a:schemeClr>
                </a:solidFill>
              </a:rPr>
              <a:t>τιμές μειώνονται</a:t>
            </a:r>
            <a:r>
              <a:rPr lang="el-GR" sz="2300" dirty="0"/>
              <a:t>. </a:t>
            </a:r>
            <a:r>
              <a:rPr lang="el-GR" sz="2300" b="1" dirty="0"/>
              <a:t>Οι επιχειρήσεις μειώνουν τις θέσεις εργασίας και παρατηρείται αύξηση της ανεργίας</a:t>
            </a:r>
            <a:r>
              <a:rPr lang="el-GR" sz="2300" dirty="0"/>
              <a:t>. </a:t>
            </a:r>
          </a:p>
          <a:p>
            <a:r>
              <a:rPr lang="el-GR" sz="2300" dirty="0"/>
              <a:t>Η </a:t>
            </a:r>
            <a:r>
              <a:rPr lang="el-GR" sz="2300" b="1" dirty="0"/>
              <a:t>αύξηση της ανεργίας </a:t>
            </a:r>
            <a:r>
              <a:rPr lang="el-GR" sz="2300" dirty="0"/>
              <a:t>θα οδηγεί σε </a:t>
            </a:r>
            <a:r>
              <a:rPr lang="el-GR" sz="2300" dirty="0">
                <a:solidFill>
                  <a:schemeClr val="accent2">
                    <a:lumMod val="75000"/>
                  </a:schemeClr>
                </a:solidFill>
              </a:rPr>
              <a:t>μείωση των μισθών </a:t>
            </a:r>
            <a:r>
              <a:rPr lang="el-GR" sz="2300" dirty="0"/>
              <a:t>γεγονός που </a:t>
            </a:r>
            <a:r>
              <a:rPr lang="el-GR" sz="2300" b="1" dirty="0"/>
              <a:t>θα μειώσει το κόστος παραγωγής και θα έχει ως αποτέλεσμα παραγωγή σε χαμηλότερες τιμές</a:t>
            </a:r>
            <a:r>
              <a:rPr lang="el-GR" sz="2300" dirty="0"/>
              <a:t>. (</a:t>
            </a:r>
            <a:r>
              <a:rPr lang="el-GR" sz="2300" b="1" dirty="0">
                <a:solidFill>
                  <a:schemeClr val="accent5">
                    <a:lumMod val="75000"/>
                  </a:schemeClr>
                </a:solidFill>
              </a:rPr>
              <a:t>επίδραση Ι</a:t>
            </a:r>
            <a:r>
              <a:rPr lang="el-GR" sz="2300" dirty="0" smtClean="0"/>
              <a:t>).</a:t>
            </a:r>
            <a:endParaRPr lang="el-GR" sz="23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052736"/>
            <a:ext cx="4248472" cy="280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49982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sz="2000" b="1" dirty="0">
                <a:solidFill>
                  <a:srgbClr val="9CBEBD">
                    <a:lumMod val="75000"/>
                  </a:srgbClr>
                </a:solidFill>
              </a:rPr>
              <a:t>Β. ΙΙ. Διαγραμματική ανάλυση με βάση το υπόδειγμα </a:t>
            </a:r>
            <a:r>
              <a:rPr lang="el-GR" sz="2000" b="1" dirty="0" err="1">
                <a:solidFill>
                  <a:srgbClr val="9CBEBD">
                    <a:lumMod val="75000"/>
                  </a:srgbClr>
                </a:solidFill>
              </a:rPr>
              <a:t>συναθροιστικής</a:t>
            </a:r>
            <a:r>
              <a:rPr lang="el-GR" sz="2000" b="1" dirty="0">
                <a:solidFill>
                  <a:srgbClr val="9CBEBD">
                    <a:lumMod val="75000"/>
                  </a:srgbClr>
                </a:solidFill>
              </a:rPr>
              <a:t> ζήτησης και προσφοράς</a:t>
            </a:r>
            <a:br>
              <a:rPr lang="el-GR" sz="2000" b="1" dirty="0">
                <a:solidFill>
                  <a:srgbClr val="9CBEBD">
                    <a:lumMod val="75000"/>
                  </a:srgbClr>
                </a:solidFill>
              </a:rPr>
            </a:br>
            <a:r>
              <a:rPr lang="el-GR" sz="2000" b="1" dirty="0">
                <a:solidFill>
                  <a:schemeClr val="accent6">
                    <a:lumMod val="75000"/>
                  </a:schemeClr>
                </a:solidFill>
              </a:rPr>
              <a:t>Β. ΙΙ. </a:t>
            </a:r>
            <a:r>
              <a:rPr lang="el-GR" sz="2000" b="1" dirty="0" smtClean="0">
                <a:solidFill>
                  <a:schemeClr val="accent6">
                    <a:lumMod val="75000"/>
                  </a:schemeClr>
                </a:solidFill>
              </a:rPr>
              <a:t>2</a:t>
            </a:r>
            <a:r>
              <a:rPr lang="el-GR" sz="20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l-GR" sz="2000" b="1" dirty="0" smtClean="0">
                <a:solidFill>
                  <a:schemeClr val="accent6">
                    <a:lumMod val="75000"/>
                  </a:schemeClr>
                </a:solidFill>
              </a:rPr>
              <a:t>Διαρθρωτικές </a:t>
            </a:r>
            <a:r>
              <a:rPr lang="el-GR" sz="2000" b="1" dirty="0">
                <a:solidFill>
                  <a:schemeClr val="accent6">
                    <a:lumMod val="75000"/>
                  </a:schemeClr>
                </a:solidFill>
              </a:rPr>
              <a:t>μεταρρυθμίσεις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5536" y="1536192"/>
            <a:ext cx="7056784" cy="4590288"/>
          </a:xfrm>
        </p:spPr>
        <p:txBody>
          <a:bodyPr>
            <a:normAutofit lnSpcReduction="10000"/>
          </a:bodyPr>
          <a:lstStyle/>
          <a:p>
            <a:r>
              <a:rPr lang="el-GR" sz="2600" dirty="0"/>
              <a:t>Οι </a:t>
            </a:r>
            <a:r>
              <a:rPr lang="el-GR" sz="2600" b="1" dirty="0"/>
              <a:t>διαρθρωτικές μεταρρυθμίσεις </a:t>
            </a:r>
            <a:r>
              <a:rPr lang="el-GR" sz="2600" dirty="0"/>
              <a:t>που επηρεάζουν την </a:t>
            </a:r>
            <a:r>
              <a:rPr lang="el-GR" sz="2600" dirty="0">
                <a:solidFill>
                  <a:schemeClr val="accent2">
                    <a:lumMod val="75000"/>
                  </a:schemeClr>
                </a:solidFill>
              </a:rPr>
              <a:t>αγορά εργασίας οδηγούν σε περαιτέρω μείωση του εργατικού κόστους</a:t>
            </a:r>
            <a:r>
              <a:rPr lang="el-GR" sz="2600" dirty="0"/>
              <a:t>. </a:t>
            </a:r>
            <a:endParaRPr lang="el-GR" sz="2600" dirty="0" smtClean="0"/>
          </a:p>
          <a:p>
            <a:endParaRPr lang="el-GR" sz="2600" dirty="0" smtClean="0"/>
          </a:p>
          <a:p>
            <a:r>
              <a:rPr lang="el-GR" sz="2600" dirty="0" smtClean="0"/>
              <a:t>Οι </a:t>
            </a:r>
            <a:r>
              <a:rPr lang="el-GR" sz="2600" b="1" dirty="0"/>
              <a:t>διαρθρωτικές μεταρρυθμίσεις </a:t>
            </a:r>
            <a:r>
              <a:rPr lang="el-GR" sz="2600" dirty="0"/>
              <a:t>που επηρεάζουν την </a:t>
            </a:r>
            <a:r>
              <a:rPr lang="el-GR" sz="2600" dirty="0">
                <a:solidFill>
                  <a:schemeClr val="accent2">
                    <a:lumMod val="75000"/>
                  </a:schemeClr>
                </a:solidFill>
              </a:rPr>
              <a:t>αγορά προϊόντος</a:t>
            </a:r>
            <a:r>
              <a:rPr lang="el-GR" sz="2600" dirty="0"/>
              <a:t> (αφορούν κυρίως τη βελτίωση του ανταγωνισμού) </a:t>
            </a:r>
            <a:r>
              <a:rPr lang="el-GR" sz="2600" dirty="0">
                <a:solidFill>
                  <a:schemeClr val="accent2">
                    <a:lumMod val="75000"/>
                  </a:schemeClr>
                </a:solidFill>
              </a:rPr>
              <a:t>οδηγούν σε μείωση του περιθωρίου κέρδους για τους παραγωγούς</a:t>
            </a:r>
            <a:r>
              <a:rPr lang="el-GR" sz="2600" dirty="0"/>
              <a:t>. Οι δύο αυτές εξελίξεις οδηγούν σε περαιτέρω μείωση του κόστους παραγωγής (</a:t>
            </a:r>
            <a:r>
              <a:rPr lang="el-GR" sz="2600" b="1" dirty="0">
                <a:solidFill>
                  <a:schemeClr val="accent5">
                    <a:lumMod val="75000"/>
                  </a:schemeClr>
                </a:solidFill>
              </a:rPr>
              <a:t>επίδραση ΙΙ</a:t>
            </a:r>
            <a:r>
              <a:rPr lang="el-GR" sz="2600" dirty="0"/>
              <a:t>). </a:t>
            </a:r>
          </a:p>
          <a:p>
            <a:pPr marL="11430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35393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sz="2000" b="1" dirty="0">
                <a:solidFill>
                  <a:srgbClr val="9CBEBD">
                    <a:lumMod val="75000"/>
                  </a:srgbClr>
                </a:solidFill>
              </a:rPr>
              <a:t>Β. ΙΙ. Διαγραμματική ανάλυση με βάση το υπόδειγμα </a:t>
            </a:r>
            <a:r>
              <a:rPr lang="el-GR" sz="2000" b="1" dirty="0" err="1">
                <a:solidFill>
                  <a:srgbClr val="9CBEBD">
                    <a:lumMod val="75000"/>
                  </a:srgbClr>
                </a:solidFill>
              </a:rPr>
              <a:t>συναθροιστικής</a:t>
            </a:r>
            <a:r>
              <a:rPr lang="el-GR" sz="2000" b="1" dirty="0">
                <a:solidFill>
                  <a:srgbClr val="9CBEBD">
                    <a:lumMod val="75000"/>
                  </a:srgbClr>
                </a:solidFill>
              </a:rPr>
              <a:t> ζήτησης και προσφοράς</a:t>
            </a:r>
            <a:br>
              <a:rPr lang="el-GR" sz="2000" b="1" dirty="0">
                <a:solidFill>
                  <a:srgbClr val="9CBEBD">
                    <a:lumMod val="75000"/>
                  </a:srgbClr>
                </a:solidFill>
              </a:rPr>
            </a:br>
            <a:r>
              <a:rPr lang="el-GR" sz="2000" b="1" dirty="0">
                <a:solidFill>
                  <a:schemeClr val="accent6">
                    <a:lumMod val="75000"/>
                  </a:schemeClr>
                </a:solidFill>
              </a:rPr>
              <a:t>Β. ΙΙ. </a:t>
            </a:r>
            <a:r>
              <a:rPr lang="el-GR" sz="2000" b="1" dirty="0" smtClean="0">
                <a:solidFill>
                  <a:schemeClr val="accent6">
                    <a:lumMod val="75000"/>
                  </a:schemeClr>
                </a:solidFill>
              </a:rPr>
              <a:t>2</a:t>
            </a:r>
            <a:r>
              <a:rPr lang="el-GR" sz="20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l-GR" sz="2000" b="1" dirty="0" smtClean="0">
                <a:solidFill>
                  <a:schemeClr val="accent6">
                    <a:lumMod val="75000"/>
                  </a:schemeClr>
                </a:solidFill>
              </a:rPr>
              <a:t>Διαρθρωτικές </a:t>
            </a:r>
            <a:r>
              <a:rPr lang="el-GR" sz="2000" b="1" dirty="0">
                <a:solidFill>
                  <a:schemeClr val="accent6">
                    <a:lumMod val="75000"/>
                  </a:schemeClr>
                </a:solidFill>
              </a:rPr>
              <a:t>μεταρρυθμίσεις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5576" y="1548866"/>
            <a:ext cx="7321624" cy="4590288"/>
          </a:xfrm>
        </p:spPr>
        <p:txBody>
          <a:bodyPr>
            <a:normAutofit/>
          </a:bodyPr>
          <a:lstStyle/>
          <a:p>
            <a:r>
              <a:rPr lang="el-GR" sz="2000" dirty="0"/>
              <a:t>Η </a:t>
            </a:r>
            <a:r>
              <a:rPr lang="el-GR" sz="2000" b="1" dirty="0"/>
              <a:t>μείωση του κόστους  παραγωγής </a:t>
            </a:r>
            <a:r>
              <a:rPr lang="el-GR" sz="2000" dirty="0"/>
              <a:t>από τις επιδράσεις (Ι) και (ΙΙ) </a:t>
            </a:r>
            <a:r>
              <a:rPr lang="el-GR" sz="2000" dirty="0">
                <a:solidFill>
                  <a:schemeClr val="accent2">
                    <a:lumMod val="75000"/>
                  </a:schemeClr>
                </a:solidFill>
              </a:rPr>
              <a:t>οδηγούν σε  μετατόπιση της καμπύλης </a:t>
            </a:r>
            <a:r>
              <a:rPr lang="el-GR" sz="2000" dirty="0" err="1">
                <a:solidFill>
                  <a:schemeClr val="accent2">
                    <a:lumMod val="75000"/>
                  </a:schemeClr>
                </a:solidFill>
              </a:rPr>
              <a:t>συναθροιστικής</a:t>
            </a:r>
            <a:r>
              <a:rPr lang="el-GR" sz="2000" dirty="0">
                <a:solidFill>
                  <a:schemeClr val="accent2">
                    <a:lumMod val="75000"/>
                  </a:schemeClr>
                </a:solidFill>
              </a:rPr>
              <a:t> προσφοράς </a:t>
            </a:r>
            <a:r>
              <a:rPr lang="en-US" sz="2000" dirty="0">
                <a:solidFill>
                  <a:schemeClr val="accent2">
                    <a:lumMod val="75000"/>
                  </a:schemeClr>
                </a:solidFill>
              </a:rPr>
              <a:t>SRAS</a:t>
            </a:r>
            <a:r>
              <a:rPr lang="el-GR" sz="2000" baseline="-25000" dirty="0">
                <a:solidFill>
                  <a:schemeClr val="accent2">
                    <a:lumMod val="75000"/>
                  </a:schemeClr>
                </a:solidFill>
              </a:rPr>
              <a:t>1</a:t>
            </a:r>
            <a:r>
              <a:rPr lang="el-GR" sz="2000" dirty="0">
                <a:solidFill>
                  <a:schemeClr val="accent2">
                    <a:lumMod val="75000"/>
                  </a:schemeClr>
                </a:solidFill>
              </a:rPr>
              <a:t> προς τα δεξιά σε </a:t>
            </a:r>
            <a:r>
              <a:rPr lang="en-US" sz="2000" dirty="0">
                <a:solidFill>
                  <a:schemeClr val="accent2">
                    <a:lumMod val="75000"/>
                  </a:schemeClr>
                </a:solidFill>
              </a:rPr>
              <a:t>SRAS</a:t>
            </a:r>
            <a:r>
              <a:rPr lang="el-GR" sz="2000" baseline="-25000" dirty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el-GR" sz="2000" baseline="-25000" dirty="0"/>
              <a:t>. </a:t>
            </a:r>
            <a:endParaRPr lang="el-GR" sz="2000" dirty="0"/>
          </a:p>
          <a:p>
            <a:r>
              <a:rPr lang="el-GR" sz="2000" dirty="0"/>
              <a:t>Η </a:t>
            </a:r>
            <a:r>
              <a:rPr lang="el-GR" sz="2000" b="1" dirty="0"/>
              <a:t>νέα ισορροπία </a:t>
            </a:r>
            <a:r>
              <a:rPr lang="el-GR" sz="2000" dirty="0"/>
              <a:t>δίνεται από το </a:t>
            </a:r>
            <a:r>
              <a:rPr lang="el-GR" sz="2000" dirty="0">
                <a:solidFill>
                  <a:schemeClr val="accent2">
                    <a:lumMod val="75000"/>
                  </a:schemeClr>
                </a:solidFill>
              </a:rPr>
              <a:t>σημείο Ε</a:t>
            </a:r>
            <a:r>
              <a:rPr lang="el-GR" sz="2000" baseline="-25000" dirty="0">
                <a:solidFill>
                  <a:schemeClr val="accent2">
                    <a:lumMod val="75000"/>
                  </a:schemeClr>
                </a:solidFill>
              </a:rPr>
              <a:t>3</a:t>
            </a:r>
            <a:r>
              <a:rPr lang="el-GR" sz="2000" dirty="0"/>
              <a:t>. </a:t>
            </a:r>
            <a:r>
              <a:rPr lang="el-GR" sz="2000" dirty="0">
                <a:solidFill>
                  <a:schemeClr val="accent2">
                    <a:lumMod val="75000"/>
                  </a:schemeClr>
                </a:solidFill>
              </a:rPr>
              <a:t>Παράγεται υψηλότερο επίπεδο προϊόντος Υ</a:t>
            </a:r>
            <a:r>
              <a:rPr lang="el-GR" sz="2000" baseline="-25000" dirty="0">
                <a:solidFill>
                  <a:schemeClr val="accent2">
                    <a:lumMod val="75000"/>
                  </a:schemeClr>
                </a:solidFill>
              </a:rPr>
              <a:t>3</a:t>
            </a:r>
            <a:r>
              <a:rPr lang="el-GR" sz="2000" dirty="0">
                <a:solidFill>
                  <a:schemeClr val="accent2">
                    <a:lumMod val="75000"/>
                  </a:schemeClr>
                </a:solidFill>
              </a:rPr>
              <a:t> σε </a:t>
            </a:r>
            <a:r>
              <a:rPr lang="el-GR" sz="2000" dirty="0" smtClean="0">
                <a:solidFill>
                  <a:schemeClr val="accent2">
                    <a:lumMod val="75000"/>
                  </a:schemeClr>
                </a:solidFill>
              </a:rPr>
              <a:t>χαμηλότερες </a:t>
            </a:r>
            <a:r>
              <a:rPr lang="el-GR" sz="2000" dirty="0">
                <a:solidFill>
                  <a:schemeClr val="accent2">
                    <a:lumMod val="75000"/>
                  </a:schemeClr>
                </a:solidFill>
              </a:rPr>
              <a:t>τιμές </a:t>
            </a:r>
            <a:r>
              <a:rPr lang="el-GR" sz="2000" dirty="0" smtClean="0">
                <a:solidFill>
                  <a:schemeClr val="accent2">
                    <a:lumMod val="75000"/>
                  </a:schemeClr>
                </a:solidFill>
              </a:rPr>
              <a:t>Ρ</a:t>
            </a:r>
            <a:r>
              <a:rPr lang="el-GR" sz="2000" baseline="-25000" dirty="0" smtClean="0">
                <a:solidFill>
                  <a:schemeClr val="accent2">
                    <a:lumMod val="75000"/>
                  </a:schemeClr>
                </a:solidFill>
              </a:rPr>
              <a:t>3</a:t>
            </a:r>
            <a:r>
              <a:rPr lang="el-GR" sz="2000" baseline="-25000" dirty="0" smtClean="0"/>
              <a:t>.</a:t>
            </a:r>
          </a:p>
          <a:p>
            <a:endParaRPr lang="el-GR" sz="1800" baseline="-25000" dirty="0"/>
          </a:p>
          <a:p>
            <a:endParaRPr lang="el-GR" sz="18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3429000"/>
            <a:ext cx="6141032" cy="28413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85568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sz="2000" b="1" dirty="0" smtClean="0">
                <a:solidFill>
                  <a:srgbClr val="9CBEBD">
                    <a:lumMod val="75000"/>
                  </a:srgbClr>
                </a:solidFill>
              </a:rPr>
              <a:t>Β. ΙΙ. Διαγραμματική ανάλυση με βάση το υπόδειγμα </a:t>
            </a:r>
            <a:r>
              <a:rPr lang="el-GR" sz="2000" b="1" dirty="0" err="1" smtClean="0">
                <a:solidFill>
                  <a:srgbClr val="9CBEBD">
                    <a:lumMod val="75000"/>
                  </a:srgbClr>
                </a:solidFill>
              </a:rPr>
              <a:t>συναθροιστικής</a:t>
            </a:r>
            <a:r>
              <a:rPr lang="el-GR" sz="2000" b="1" dirty="0" smtClean="0">
                <a:solidFill>
                  <a:srgbClr val="9CBEBD">
                    <a:lumMod val="75000"/>
                  </a:srgbClr>
                </a:solidFill>
              </a:rPr>
              <a:t> ζήτησης και προσφοράς</a:t>
            </a:r>
            <a:br>
              <a:rPr lang="el-GR" sz="2000" b="1" dirty="0" smtClean="0">
                <a:solidFill>
                  <a:srgbClr val="9CBEBD">
                    <a:lumMod val="75000"/>
                  </a:srgbClr>
                </a:solidFill>
              </a:rPr>
            </a:br>
            <a:r>
              <a:rPr lang="el-GR" sz="2000" b="1" dirty="0" smtClean="0">
                <a:solidFill>
                  <a:schemeClr val="accent6">
                    <a:lumMod val="75000"/>
                  </a:schemeClr>
                </a:solidFill>
              </a:rPr>
              <a:t>Β. ΙΙ. 3 Συνολικές επιπτώσεις των μέτρων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6851104" cy="4590288"/>
          </a:xfrm>
        </p:spPr>
        <p:txBody>
          <a:bodyPr>
            <a:normAutofit/>
          </a:bodyPr>
          <a:lstStyle/>
          <a:p>
            <a:r>
              <a:rPr lang="el-GR" sz="1800" dirty="0"/>
              <a:t>Επιπλέον, </a:t>
            </a:r>
            <a:r>
              <a:rPr lang="el-GR" sz="1800" b="1" dirty="0"/>
              <a:t>λόγω της μείωσης του κόστους παραγωγής</a:t>
            </a:r>
            <a:r>
              <a:rPr lang="el-GR" sz="1800" dirty="0"/>
              <a:t> </a:t>
            </a:r>
            <a:r>
              <a:rPr lang="el-GR" sz="1800" dirty="0">
                <a:solidFill>
                  <a:schemeClr val="accent2">
                    <a:lumMod val="75000"/>
                  </a:schemeClr>
                </a:solidFill>
              </a:rPr>
              <a:t>τα παραγόμενα στην Ελλάδα προϊόντα θα γίνουν πιο ανταγωνιστικά στις αγορές του εξωτερικού</a:t>
            </a:r>
            <a:r>
              <a:rPr lang="el-GR" sz="1800" dirty="0"/>
              <a:t>. </a:t>
            </a:r>
            <a:endParaRPr lang="el-GR" sz="1800" dirty="0" smtClean="0"/>
          </a:p>
          <a:p>
            <a:pPr marL="114300" indent="0">
              <a:buNone/>
            </a:pPr>
            <a:endParaRPr lang="el-GR" sz="1800" dirty="0" smtClean="0"/>
          </a:p>
          <a:p>
            <a:r>
              <a:rPr lang="el-GR" sz="1800" dirty="0" smtClean="0"/>
              <a:t>Αυτό </a:t>
            </a:r>
            <a:r>
              <a:rPr lang="el-GR" sz="1800" dirty="0"/>
              <a:t>θα οδηγήσει σε </a:t>
            </a:r>
            <a:r>
              <a:rPr lang="el-GR" sz="1800" b="1" dirty="0"/>
              <a:t>αύξηση της ζήτησης από το εξωτερικό</a:t>
            </a:r>
            <a:r>
              <a:rPr lang="el-GR" sz="1800" dirty="0"/>
              <a:t>, </a:t>
            </a:r>
            <a:r>
              <a:rPr lang="el-GR" sz="1800" dirty="0">
                <a:solidFill>
                  <a:schemeClr val="accent2">
                    <a:lumMod val="75000"/>
                  </a:schemeClr>
                </a:solidFill>
              </a:rPr>
              <a:t>αύξηση των εξαγωγών</a:t>
            </a:r>
            <a:r>
              <a:rPr lang="el-GR" sz="1800" dirty="0"/>
              <a:t>. </a:t>
            </a:r>
            <a:endParaRPr lang="el-GR" sz="1800" dirty="0" smtClean="0"/>
          </a:p>
          <a:p>
            <a:pPr marL="114300" indent="0">
              <a:buNone/>
            </a:pPr>
            <a:endParaRPr lang="el-GR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233975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sz="2000" b="1" dirty="0" smtClean="0">
                <a:solidFill>
                  <a:srgbClr val="9CBEBD">
                    <a:lumMod val="75000"/>
                  </a:srgbClr>
                </a:solidFill>
              </a:rPr>
              <a:t>Β. ΙΙ. Διαγραμματική ανάλυση με βάση το υπόδειγμα </a:t>
            </a:r>
            <a:r>
              <a:rPr lang="el-GR" sz="2000" b="1" dirty="0" err="1" smtClean="0">
                <a:solidFill>
                  <a:srgbClr val="9CBEBD">
                    <a:lumMod val="75000"/>
                  </a:srgbClr>
                </a:solidFill>
              </a:rPr>
              <a:t>συναθροιστικής</a:t>
            </a:r>
            <a:r>
              <a:rPr lang="el-GR" sz="2000" b="1" dirty="0" smtClean="0">
                <a:solidFill>
                  <a:srgbClr val="9CBEBD">
                    <a:lumMod val="75000"/>
                  </a:srgbClr>
                </a:solidFill>
              </a:rPr>
              <a:t> ζήτησης και προσφοράς</a:t>
            </a:r>
            <a:br>
              <a:rPr lang="el-GR" sz="2000" b="1" dirty="0" smtClean="0">
                <a:solidFill>
                  <a:srgbClr val="9CBEBD">
                    <a:lumMod val="75000"/>
                  </a:srgbClr>
                </a:solidFill>
              </a:rPr>
            </a:br>
            <a:r>
              <a:rPr lang="el-GR" sz="2000" b="1" dirty="0" smtClean="0">
                <a:solidFill>
                  <a:schemeClr val="accent6">
                    <a:lumMod val="75000"/>
                  </a:schemeClr>
                </a:solidFill>
              </a:rPr>
              <a:t>Β. ΙΙ. 3 Συνολικές επιπτώσεις των μέτρων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9592" y="1536192"/>
            <a:ext cx="7177608" cy="4590288"/>
          </a:xfrm>
        </p:spPr>
        <p:txBody>
          <a:bodyPr>
            <a:normAutofit/>
          </a:bodyPr>
          <a:lstStyle/>
          <a:p>
            <a:r>
              <a:rPr lang="el-GR" sz="1400" dirty="0"/>
              <a:t>Κατά </a:t>
            </a:r>
            <a:r>
              <a:rPr lang="el-GR" sz="1400" dirty="0" smtClean="0"/>
              <a:t>συνέπεια, </a:t>
            </a:r>
            <a:r>
              <a:rPr lang="el-GR" sz="1400" dirty="0"/>
              <a:t>η </a:t>
            </a:r>
            <a:r>
              <a:rPr lang="el-GR" sz="1400" b="1" dirty="0" err="1"/>
              <a:t>συναθροιστική</a:t>
            </a:r>
            <a:r>
              <a:rPr lang="el-GR" sz="1400" b="1" dirty="0"/>
              <a:t> ζήτηση </a:t>
            </a:r>
            <a:r>
              <a:rPr lang="en-US" sz="1400" b="1" dirty="0"/>
              <a:t>AD</a:t>
            </a:r>
            <a:r>
              <a:rPr lang="el-GR" sz="1400" b="1" baseline="-25000" dirty="0"/>
              <a:t>2</a:t>
            </a:r>
            <a:r>
              <a:rPr lang="el-GR" sz="1400" baseline="-25000" dirty="0"/>
              <a:t> </a:t>
            </a:r>
            <a:r>
              <a:rPr lang="el-GR" sz="1400" dirty="0"/>
              <a:t>θα </a:t>
            </a:r>
            <a:r>
              <a:rPr lang="el-GR" sz="1400" dirty="0">
                <a:solidFill>
                  <a:schemeClr val="accent2">
                    <a:lumMod val="75000"/>
                  </a:schemeClr>
                </a:solidFill>
              </a:rPr>
              <a:t>μετατοπιστεί προς τα δεξιά σε </a:t>
            </a:r>
            <a:r>
              <a:rPr lang="en-US" sz="1400" dirty="0">
                <a:solidFill>
                  <a:schemeClr val="accent2">
                    <a:lumMod val="75000"/>
                  </a:schemeClr>
                </a:solidFill>
              </a:rPr>
              <a:t>AD</a:t>
            </a:r>
            <a:r>
              <a:rPr lang="el-GR" sz="1400" baseline="-25000" dirty="0">
                <a:solidFill>
                  <a:schemeClr val="accent2">
                    <a:lumMod val="75000"/>
                  </a:schemeClr>
                </a:solidFill>
              </a:rPr>
              <a:t>3</a:t>
            </a:r>
            <a:r>
              <a:rPr lang="el-GR" sz="1400" dirty="0"/>
              <a:t>. Στο </a:t>
            </a:r>
            <a:r>
              <a:rPr lang="el-GR" sz="1400" b="1" dirty="0"/>
              <a:t>νέο σημείο ισορροπίας Ε</a:t>
            </a:r>
            <a:r>
              <a:rPr lang="el-GR" sz="1400" b="1" baseline="-25000" dirty="0"/>
              <a:t>4</a:t>
            </a:r>
            <a:r>
              <a:rPr lang="el-GR" sz="1400" dirty="0"/>
              <a:t> </a:t>
            </a:r>
            <a:r>
              <a:rPr lang="el-GR" sz="1400" dirty="0">
                <a:solidFill>
                  <a:schemeClr val="accent2">
                    <a:lumMod val="75000"/>
                  </a:schemeClr>
                </a:solidFill>
              </a:rPr>
              <a:t>το παραγόμενο προϊόν Υ</a:t>
            </a:r>
            <a:r>
              <a:rPr lang="el-GR" sz="1400" baseline="-25000" dirty="0">
                <a:solidFill>
                  <a:schemeClr val="accent2">
                    <a:lumMod val="75000"/>
                  </a:schemeClr>
                </a:solidFill>
              </a:rPr>
              <a:t>4 </a:t>
            </a:r>
            <a:r>
              <a:rPr lang="el-GR" sz="1400" dirty="0">
                <a:solidFill>
                  <a:schemeClr val="accent2">
                    <a:lumMod val="75000"/>
                  </a:schemeClr>
                </a:solidFill>
              </a:rPr>
              <a:t>θα είναι ακόμη υψηλότερο από προηγούμενα (Υ</a:t>
            </a:r>
            <a:r>
              <a:rPr lang="el-GR" sz="1400" baseline="-25000" dirty="0">
                <a:solidFill>
                  <a:schemeClr val="accent2">
                    <a:lumMod val="75000"/>
                  </a:schemeClr>
                </a:solidFill>
              </a:rPr>
              <a:t>3</a:t>
            </a:r>
            <a:r>
              <a:rPr lang="el-GR" sz="1400" dirty="0">
                <a:solidFill>
                  <a:schemeClr val="accent2">
                    <a:lumMod val="75000"/>
                  </a:schemeClr>
                </a:solidFill>
              </a:rPr>
              <a:t>) και θα παράγεται σε ελαφρώς υψηλότερες τιμές Ρ</a:t>
            </a:r>
            <a:r>
              <a:rPr lang="el-GR" sz="1400" baseline="-25000" dirty="0">
                <a:solidFill>
                  <a:schemeClr val="accent2">
                    <a:lumMod val="75000"/>
                  </a:schemeClr>
                </a:solidFill>
              </a:rPr>
              <a:t>4</a:t>
            </a:r>
            <a:r>
              <a:rPr lang="el-GR" sz="1400" dirty="0"/>
              <a:t>. </a:t>
            </a:r>
            <a:r>
              <a:rPr lang="el-GR" sz="1400" dirty="0" smtClean="0"/>
              <a:t>  </a:t>
            </a:r>
          </a:p>
          <a:p>
            <a:r>
              <a:rPr lang="el-GR" sz="1400" dirty="0" smtClean="0"/>
              <a:t>Κάποια </a:t>
            </a:r>
            <a:r>
              <a:rPr lang="el-GR" sz="1400" dirty="0"/>
              <a:t>στιγμή ενδέχεται η ώθηση από την ζήτηση να είναι τέτοια ώστε το </a:t>
            </a:r>
            <a:r>
              <a:rPr lang="el-GR" sz="1400" dirty="0" smtClean="0"/>
              <a:t>προϊόν </a:t>
            </a:r>
            <a:r>
              <a:rPr lang="el-GR" sz="1400" dirty="0"/>
              <a:t>ισορροπίας να είναι υψηλότερο από αυτό της αρχικής ισορροπίας (Υ</a:t>
            </a:r>
            <a:r>
              <a:rPr lang="el-GR" sz="1400" baseline="-25000" dirty="0"/>
              <a:t>1</a:t>
            </a:r>
            <a:r>
              <a:rPr lang="el-GR" sz="1400" dirty="0"/>
              <a:t>). Αυτό δεν έχει συμβεί ακόμη στην ελληνική οικονομία</a:t>
            </a:r>
            <a:r>
              <a:rPr lang="el-GR" sz="1400" dirty="0" smtClean="0"/>
              <a:t>.</a:t>
            </a:r>
            <a:endParaRPr lang="el-GR" sz="14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3068960"/>
            <a:ext cx="5472608" cy="31760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559369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sz="3200" b="1" dirty="0">
                <a:solidFill>
                  <a:schemeClr val="accent6">
                    <a:lumMod val="75000"/>
                  </a:schemeClr>
                </a:solidFill>
              </a:rPr>
              <a:t>Β. Η Ελληνική κρίση</a:t>
            </a:r>
            <a:r>
              <a:rPr lang="el-GR" sz="3200" b="1" dirty="0">
                <a:solidFill>
                  <a:srgbClr val="675E47"/>
                </a:solidFill>
              </a:rPr>
              <a:t/>
            </a:r>
            <a:br>
              <a:rPr lang="el-GR" sz="3200" b="1" dirty="0">
                <a:solidFill>
                  <a:srgbClr val="675E47"/>
                </a:solidFill>
              </a:rPr>
            </a:br>
            <a:r>
              <a:rPr lang="el-GR" sz="3200" b="1" dirty="0">
                <a:solidFill>
                  <a:srgbClr val="9CBEBD">
                    <a:lumMod val="75000"/>
                  </a:srgbClr>
                </a:solidFill>
              </a:rPr>
              <a:t>Β.Ι.3. Επιπτώσεις των μέτρων </a:t>
            </a:r>
            <a:r>
              <a:rPr lang="el-GR" sz="3200" b="1" dirty="0" smtClean="0">
                <a:solidFill>
                  <a:srgbClr val="9CBEBD">
                    <a:lumMod val="75000"/>
                  </a:srgbClr>
                </a:solidFill>
              </a:rPr>
              <a:t>(3)</a:t>
            </a:r>
            <a:endParaRPr lang="el-GR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l-GR" sz="2400" dirty="0" smtClean="0">
                <a:ea typeface="Calibri"/>
                <a:cs typeface="Times New Roman"/>
              </a:rPr>
              <a:t>Μετά </a:t>
            </a:r>
            <a:r>
              <a:rPr lang="el-GR" sz="2400" dirty="0">
                <a:ea typeface="Calibri"/>
                <a:cs typeface="Times New Roman"/>
              </a:rPr>
              <a:t>από τη </a:t>
            </a:r>
            <a:r>
              <a:rPr lang="el-GR" sz="2400" b="1" dirty="0">
                <a:ea typeface="Calibri"/>
                <a:cs typeface="Times New Roman"/>
              </a:rPr>
              <a:t>σημαντική ύφεση </a:t>
            </a:r>
            <a:r>
              <a:rPr lang="el-GR" sz="2400" dirty="0">
                <a:ea typeface="Calibri"/>
                <a:cs typeface="Times New Roman"/>
              </a:rPr>
              <a:t>των ετών </a:t>
            </a:r>
            <a:r>
              <a:rPr lang="el-GR" sz="2400" dirty="0">
                <a:solidFill>
                  <a:schemeClr val="accent2">
                    <a:lumMod val="75000"/>
                  </a:schemeClr>
                </a:solidFill>
                <a:ea typeface="Calibri"/>
                <a:cs typeface="Times New Roman"/>
              </a:rPr>
              <a:t>2008-2013</a:t>
            </a:r>
            <a:r>
              <a:rPr lang="el-GR" sz="2400" dirty="0">
                <a:ea typeface="Calibri"/>
                <a:cs typeface="Times New Roman"/>
              </a:rPr>
              <a:t> και την </a:t>
            </a:r>
            <a:r>
              <a:rPr lang="el-GR" sz="2400" b="1" dirty="0">
                <a:ea typeface="Calibri"/>
                <a:cs typeface="Times New Roman"/>
              </a:rPr>
              <a:t>στασιμότητα </a:t>
            </a:r>
            <a:r>
              <a:rPr lang="el-GR" sz="2400" dirty="0">
                <a:ea typeface="Calibri"/>
                <a:cs typeface="Times New Roman"/>
              </a:rPr>
              <a:t>των ετών </a:t>
            </a:r>
            <a:r>
              <a:rPr lang="el-GR" sz="2400" dirty="0">
                <a:solidFill>
                  <a:schemeClr val="accent2">
                    <a:lumMod val="75000"/>
                  </a:schemeClr>
                </a:solidFill>
                <a:ea typeface="Calibri"/>
                <a:cs typeface="Times New Roman"/>
              </a:rPr>
              <a:t>2014 – 2016</a:t>
            </a:r>
            <a:r>
              <a:rPr lang="el-GR" sz="2400" dirty="0">
                <a:ea typeface="Calibri"/>
                <a:cs typeface="Times New Roman"/>
              </a:rPr>
              <a:t>, </a:t>
            </a:r>
            <a:r>
              <a:rPr lang="el-GR" sz="2400" b="1" dirty="0">
                <a:ea typeface="Calibri"/>
                <a:cs typeface="Times New Roman"/>
              </a:rPr>
              <a:t>η οικονομία περνάει σε ανάκαμψη τα έτη </a:t>
            </a:r>
            <a:r>
              <a:rPr lang="el-GR" sz="2400" b="1" dirty="0" smtClean="0">
                <a:ea typeface="Calibri"/>
                <a:cs typeface="Times New Roman"/>
              </a:rPr>
              <a:t>2017-201</a:t>
            </a:r>
            <a:r>
              <a:rPr lang="en-US" sz="2400" b="1" dirty="0" smtClean="0">
                <a:ea typeface="Calibri"/>
                <a:cs typeface="Times New Roman"/>
              </a:rPr>
              <a:t>9</a:t>
            </a:r>
            <a:r>
              <a:rPr lang="el-GR" sz="2400" dirty="0" smtClean="0">
                <a:ea typeface="Calibri"/>
                <a:cs typeface="Times New Roman"/>
              </a:rPr>
              <a:t>. </a:t>
            </a:r>
            <a:r>
              <a:rPr lang="el-GR" sz="2400" dirty="0">
                <a:ea typeface="Calibri"/>
                <a:cs typeface="Times New Roman"/>
              </a:rPr>
              <a:t>Ε</a:t>
            </a:r>
            <a:r>
              <a:rPr lang="el-GR" sz="2400" dirty="0" smtClean="0">
                <a:ea typeface="Calibri"/>
                <a:cs typeface="Times New Roman"/>
              </a:rPr>
              <a:t>ίναι </a:t>
            </a:r>
            <a:r>
              <a:rPr lang="el-GR" sz="2400" dirty="0">
                <a:ea typeface="Calibri"/>
                <a:cs typeface="Times New Roman"/>
              </a:rPr>
              <a:t>σημαντικό ότι </a:t>
            </a:r>
            <a:r>
              <a:rPr lang="el-GR" sz="2400" b="1" dirty="0">
                <a:ea typeface="Calibri"/>
                <a:cs typeface="Times New Roman"/>
              </a:rPr>
              <a:t>κινητήριος μοχλός αυτής της ανάκαμψης</a:t>
            </a:r>
            <a:r>
              <a:rPr lang="el-GR" sz="2400" dirty="0">
                <a:ea typeface="Calibri"/>
                <a:cs typeface="Times New Roman"/>
              </a:rPr>
              <a:t> αποτελούν οι </a:t>
            </a:r>
            <a:r>
              <a:rPr lang="el-GR" sz="2400" dirty="0">
                <a:solidFill>
                  <a:schemeClr val="accent2">
                    <a:lumMod val="75000"/>
                  </a:schemeClr>
                </a:solidFill>
                <a:ea typeface="Calibri"/>
                <a:cs typeface="Times New Roman"/>
              </a:rPr>
              <a:t>καθαρές εξαγωγές</a:t>
            </a:r>
            <a:r>
              <a:rPr lang="el-GR" sz="2400" dirty="0">
                <a:ea typeface="Calibri"/>
                <a:cs typeface="Times New Roman"/>
              </a:rPr>
              <a:t>. </a:t>
            </a:r>
            <a:endParaRPr lang="el-GR" sz="2400" dirty="0" smtClean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l-GR" sz="2400" dirty="0" smtClean="0">
                <a:ea typeface="Calibri"/>
                <a:cs typeface="Times New Roman"/>
              </a:rPr>
              <a:t>Παρόλα </a:t>
            </a:r>
            <a:r>
              <a:rPr lang="el-GR" sz="2400" dirty="0">
                <a:ea typeface="Calibri"/>
                <a:cs typeface="Times New Roman"/>
              </a:rPr>
              <a:t>αυτά </a:t>
            </a:r>
            <a:r>
              <a:rPr lang="el-GR" sz="2400" b="1" dirty="0">
                <a:ea typeface="Calibri"/>
                <a:cs typeface="Times New Roman"/>
              </a:rPr>
              <a:t>το ΑΕΠ δεν έχει ακόμη φτάσει στα προ κρίσης επίπεδα</a:t>
            </a:r>
            <a:r>
              <a:rPr lang="el-GR" sz="2400" dirty="0">
                <a:ea typeface="Calibri"/>
                <a:cs typeface="Times New Roman"/>
              </a:rPr>
              <a:t>. </a:t>
            </a:r>
            <a:r>
              <a:rPr lang="el-GR" sz="2400" dirty="0">
                <a:solidFill>
                  <a:schemeClr val="accent2">
                    <a:lumMod val="75000"/>
                  </a:schemeClr>
                </a:solidFill>
                <a:ea typeface="Calibri"/>
                <a:cs typeface="Times New Roman"/>
              </a:rPr>
              <a:t>Σημαντικές προκλήσεις </a:t>
            </a:r>
            <a:r>
              <a:rPr lang="el-GR" sz="2400" dirty="0">
                <a:ea typeface="Calibri"/>
                <a:cs typeface="Times New Roman"/>
              </a:rPr>
              <a:t>(π.χ. να συνεχιστεί η δημοσιονομική προσαρμογή, να βελτιωθούν οι συνθήκες δανεισμού της οικονομίας, η προσέλκυση ξένων επενδύσεων) </a:t>
            </a:r>
            <a:r>
              <a:rPr lang="el-GR" sz="2400" dirty="0" smtClean="0">
                <a:solidFill>
                  <a:schemeClr val="accent2">
                    <a:lumMod val="75000"/>
                  </a:schemeClr>
                </a:solidFill>
                <a:ea typeface="Calibri"/>
                <a:cs typeface="Times New Roman"/>
              </a:rPr>
              <a:t>παραμένουν</a:t>
            </a:r>
            <a:r>
              <a:rPr lang="el-GR" sz="2400" dirty="0">
                <a:ea typeface="Calibri"/>
                <a:cs typeface="Times New Roman"/>
              </a:rPr>
              <a:t>.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90739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706090"/>
          </a:xfrm>
        </p:spPr>
        <p:txBody>
          <a:bodyPr/>
          <a:lstStyle/>
          <a:p>
            <a:pPr algn="ctr"/>
            <a:r>
              <a:rPr lang="el-GR" sz="3200" b="1" dirty="0" smtClean="0"/>
              <a:t/>
            </a:r>
            <a:br>
              <a:rPr lang="el-GR" sz="3200" b="1" dirty="0" smtClean="0"/>
            </a:br>
            <a:r>
              <a:rPr lang="el-GR" sz="3200" b="1" dirty="0" smtClean="0"/>
              <a:t/>
            </a:r>
            <a:br>
              <a:rPr lang="el-GR" sz="3200" b="1" dirty="0" smtClean="0"/>
            </a:br>
            <a:r>
              <a:rPr lang="el-GR" sz="3200" b="1" dirty="0" smtClean="0"/>
              <a:t>Β</a:t>
            </a:r>
            <a:r>
              <a:rPr lang="el-GR" sz="3200" b="1" dirty="0"/>
              <a:t>. Η Ελληνική </a:t>
            </a:r>
            <a:r>
              <a:rPr lang="el-GR" sz="3200" b="1" dirty="0" smtClean="0"/>
              <a:t>κρίση</a:t>
            </a:r>
            <a:br>
              <a:rPr lang="el-GR" sz="3200" b="1" dirty="0" smtClean="0"/>
            </a:br>
            <a:r>
              <a:rPr lang="el-GR" sz="3200" b="1" dirty="0" smtClean="0">
                <a:solidFill>
                  <a:schemeClr val="accent2">
                    <a:lumMod val="75000"/>
                  </a:schemeClr>
                </a:solidFill>
              </a:rPr>
              <a:t>Β.Ι.1</a:t>
            </a:r>
            <a:r>
              <a:rPr lang="el-GR" sz="3200" b="1" dirty="0">
                <a:solidFill>
                  <a:schemeClr val="accent2">
                    <a:lumMod val="75000"/>
                  </a:schemeClr>
                </a:solidFill>
              </a:rPr>
              <a:t>. Τα αίτια της </a:t>
            </a:r>
            <a:r>
              <a:rPr lang="el-GR" sz="3200" b="1" dirty="0" smtClean="0">
                <a:solidFill>
                  <a:schemeClr val="accent2">
                    <a:lumMod val="75000"/>
                  </a:schemeClr>
                </a:solidFill>
              </a:rPr>
              <a:t>κρίσης (1)</a:t>
            </a:r>
            <a:r>
              <a:rPr lang="el-GR" sz="3200" dirty="0"/>
              <a:t/>
            </a:r>
            <a:br>
              <a:rPr lang="el-GR" sz="3200" dirty="0"/>
            </a:br>
            <a:r>
              <a:rPr lang="el-GR" sz="3200" b="1" dirty="0" smtClean="0"/>
              <a:t> </a:t>
            </a:r>
            <a:r>
              <a:rPr lang="el-GR" dirty="0"/>
              <a:t/>
            </a:r>
            <a:br>
              <a:rPr lang="el-GR" dirty="0"/>
            </a:br>
            <a:endParaRPr lang="el-G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124744"/>
            <a:ext cx="7681664" cy="5276056"/>
          </a:xfrm>
        </p:spPr>
        <p:txBody>
          <a:bodyPr>
            <a:normAutofit/>
          </a:bodyPr>
          <a:lstStyle/>
          <a:p>
            <a:pPr algn="just"/>
            <a:r>
              <a:rPr lang="el-GR" sz="1600" dirty="0"/>
              <a:t>Κατά τη δεκαετία 2000-2009 το </a:t>
            </a:r>
            <a:r>
              <a:rPr lang="el-GR" sz="1600" b="1" dirty="0"/>
              <a:t>ελληνικό εμπορικό έλλειμμα </a:t>
            </a:r>
            <a:r>
              <a:rPr lang="el-GR" sz="1600" dirty="0"/>
              <a:t>και το </a:t>
            </a:r>
            <a:r>
              <a:rPr lang="el-GR" sz="1600" b="1" dirty="0"/>
              <a:t>δημοσιονομικό έλλειμμα </a:t>
            </a:r>
            <a:r>
              <a:rPr lang="el-GR" sz="1600" dirty="0">
                <a:solidFill>
                  <a:schemeClr val="accent2">
                    <a:lumMod val="75000"/>
                  </a:schemeClr>
                </a:solidFill>
              </a:rPr>
              <a:t>αυξήθηκαν</a:t>
            </a:r>
            <a:r>
              <a:rPr lang="el-GR" sz="1600" dirty="0"/>
              <a:t> και έφτασαν σε δραματικά υψηλά ποσοστά στο τέλος της δεκαετίας: </a:t>
            </a:r>
            <a:endParaRPr lang="el-GR" sz="1600" dirty="0" smtClean="0"/>
          </a:p>
          <a:p>
            <a:pPr lvl="1"/>
            <a:r>
              <a:rPr lang="el-GR" sz="1600" dirty="0" smtClean="0"/>
              <a:t>Το </a:t>
            </a:r>
            <a:r>
              <a:rPr lang="el-GR" sz="1600" b="1" dirty="0"/>
              <a:t>έλλειμμα τρεχουσών συναλλαγών </a:t>
            </a:r>
            <a:r>
              <a:rPr lang="el-GR" sz="1600" dirty="0"/>
              <a:t>έφτασε σε </a:t>
            </a:r>
            <a:r>
              <a:rPr lang="el-GR" sz="1600" dirty="0">
                <a:solidFill>
                  <a:schemeClr val="accent2">
                    <a:lumMod val="75000"/>
                  </a:schemeClr>
                </a:solidFill>
              </a:rPr>
              <a:t>15.2% και 15.1% του ΑΕΠ το 2007 και το 2008</a:t>
            </a:r>
            <a:r>
              <a:rPr lang="el-GR" sz="1600" dirty="0"/>
              <a:t>, αντίστοιχα </a:t>
            </a:r>
            <a:r>
              <a:rPr lang="el-GR" sz="1600" dirty="0" smtClean="0"/>
              <a:t>. </a:t>
            </a:r>
          </a:p>
          <a:p>
            <a:pPr lvl="1" algn="just"/>
            <a:r>
              <a:rPr lang="el-GR" sz="1600" b="1" dirty="0" smtClean="0"/>
              <a:t>Ήταν </a:t>
            </a:r>
            <a:r>
              <a:rPr lang="el-GR" sz="1600" b="1" dirty="0"/>
              <a:t>αποτέλεσμα</a:t>
            </a:r>
            <a:r>
              <a:rPr lang="el-GR" sz="1600" dirty="0"/>
              <a:t>, σε μεγάλο βαθμό, </a:t>
            </a:r>
            <a:r>
              <a:rPr lang="el-GR" sz="1600" dirty="0">
                <a:solidFill>
                  <a:schemeClr val="accent2">
                    <a:lumMod val="75000"/>
                  </a:schemeClr>
                </a:solidFill>
              </a:rPr>
              <a:t>της μείωσης της ανταγωνιστικότητας των ελληνικών </a:t>
            </a:r>
            <a:r>
              <a:rPr lang="el-GR" sz="1600" dirty="0" smtClean="0">
                <a:solidFill>
                  <a:schemeClr val="accent2">
                    <a:lumMod val="75000"/>
                  </a:schemeClr>
                </a:solidFill>
              </a:rPr>
              <a:t>προϊόντων.</a:t>
            </a:r>
          </a:p>
          <a:p>
            <a:pPr lvl="1" algn="just"/>
            <a:r>
              <a:rPr lang="el-GR" sz="1400" dirty="0" smtClean="0"/>
              <a:t>	    </a:t>
            </a:r>
            <a:r>
              <a:rPr lang="el-GR" sz="1400" b="1" dirty="0" smtClean="0">
                <a:solidFill>
                  <a:schemeClr val="accent3">
                    <a:lumMod val="50000"/>
                  </a:schemeClr>
                </a:solidFill>
              </a:rPr>
              <a:t>Γράφημα 1: Ανταγωνιστικότητα και Ισοζύγιο τρεχουσών συναλλαγών (1995-2009)  </a:t>
            </a:r>
          </a:p>
          <a:p>
            <a:pPr lvl="1" algn="ctr"/>
            <a:endParaRPr lang="el-GR" dirty="0"/>
          </a:p>
          <a:p>
            <a:pPr algn="ctr"/>
            <a:endParaRPr lang="el-GR" dirty="0"/>
          </a:p>
        </p:txBody>
      </p:sp>
      <p:pic>
        <p:nvPicPr>
          <p:cNvPr id="5" name="Picture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3284984"/>
            <a:ext cx="5904656" cy="3573016"/>
          </a:xfrm>
          <a:prstGeom prst="rect">
            <a:avLst/>
          </a:prstGeom>
          <a:noFill/>
          <a:ln>
            <a:noFill/>
          </a:ln>
          <a:effectLst/>
          <a:extLst/>
        </p:spPr>
      </p:pic>
    </p:spTree>
    <p:extLst>
      <p:ext uri="{BB962C8B-B14F-4D97-AF65-F5344CB8AC3E}">
        <p14:creationId xmlns:p14="http://schemas.microsoft.com/office/powerpoint/2010/main" val="40367165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634082"/>
          </a:xfrm>
        </p:spPr>
        <p:txBody>
          <a:bodyPr/>
          <a:lstStyle/>
          <a:p>
            <a:pPr algn="ctr"/>
            <a:r>
              <a:rPr lang="el-GR" sz="2400" b="1" dirty="0">
                <a:solidFill>
                  <a:schemeClr val="accent6">
                    <a:lumMod val="75000"/>
                  </a:schemeClr>
                </a:solidFill>
              </a:rPr>
              <a:t>Β. Η Ελληνική κρίση</a:t>
            </a:r>
            <a:r>
              <a:rPr lang="el-GR" sz="2400" b="1" dirty="0">
                <a:solidFill>
                  <a:srgbClr val="675E47"/>
                </a:solidFill>
              </a:rPr>
              <a:t/>
            </a:r>
            <a:br>
              <a:rPr lang="el-GR" sz="2400" b="1" dirty="0">
                <a:solidFill>
                  <a:srgbClr val="675E47"/>
                </a:solidFill>
              </a:rPr>
            </a:br>
            <a:r>
              <a:rPr lang="el-GR" sz="2400" b="1" dirty="0">
                <a:solidFill>
                  <a:srgbClr val="9CBEBD">
                    <a:lumMod val="75000"/>
                  </a:srgbClr>
                </a:solidFill>
              </a:rPr>
              <a:t>Β.Ι.1. Τα αίτια της κρίσης </a:t>
            </a:r>
            <a:r>
              <a:rPr lang="el-GR" sz="2400" b="1" dirty="0" smtClean="0">
                <a:solidFill>
                  <a:srgbClr val="9CBEBD">
                    <a:lumMod val="75000"/>
                  </a:srgbClr>
                </a:solidFill>
              </a:rPr>
              <a:t>(2)</a:t>
            </a:r>
            <a:endParaRPr lang="el-GR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7620000" cy="5348064"/>
          </a:xfrm>
        </p:spPr>
        <p:txBody>
          <a:bodyPr/>
          <a:lstStyle/>
          <a:p>
            <a:pPr algn="just"/>
            <a:r>
              <a:rPr lang="el-GR" sz="1600" dirty="0"/>
              <a:t>Το </a:t>
            </a:r>
            <a:r>
              <a:rPr lang="el-GR" sz="1600" b="1" dirty="0"/>
              <a:t>δημοσιονομικό έλλειμμα </a:t>
            </a:r>
            <a:r>
              <a:rPr lang="el-GR" sz="1600" dirty="0"/>
              <a:t>έφτασε το </a:t>
            </a:r>
            <a:r>
              <a:rPr lang="el-GR" sz="1600" dirty="0">
                <a:solidFill>
                  <a:schemeClr val="accent2">
                    <a:lumMod val="75000"/>
                  </a:schemeClr>
                </a:solidFill>
              </a:rPr>
              <a:t>15.1% του ΑΕΠ το 2009</a:t>
            </a:r>
            <a:r>
              <a:rPr lang="el-GR" sz="1600" dirty="0"/>
              <a:t>, με το </a:t>
            </a:r>
            <a:r>
              <a:rPr lang="el-GR" sz="1600" b="1" dirty="0"/>
              <a:t>δημόσιο χρέος </a:t>
            </a:r>
            <a:r>
              <a:rPr lang="el-GR" sz="1600" dirty="0"/>
              <a:t>να αγγίζει το </a:t>
            </a:r>
            <a:r>
              <a:rPr lang="el-GR" sz="1600" dirty="0">
                <a:solidFill>
                  <a:schemeClr val="accent2">
                    <a:lumMod val="75000"/>
                  </a:schemeClr>
                </a:solidFill>
              </a:rPr>
              <a:t>130% του ΑΕΠ το 2009</a:t>
            </a:r>
            <a:r>
              <a:rPr lang="el-GR" sz="1600" dirty="0"/>
              <a:t>, και το </a:t>
            </a:r>
            <a:r>
              <a:rPr lang="el-GR" sz="1600" dirty="0">
                <a:solidFill>
                  <a:schemeClr val="accent2">
                    <a:lumMod val="75000"/>
                  </a:schemeClr>
                </a:solidFill>
              </a:rPr>
              <a:t>150% του ΑΕΠ το </a:t>
            </a:r>
            <a:r>
              <a:rPr lang="el-GR" sz="1600" dirty="0" smtClean="0">
                <a:solidFill>
                  <a:schemeClr val="accent2">
                    <a:lumMod val="75000"/>
                  </a:schemeClr>
                </a:solidFill>
              </a:rPr>
              <a:t>2010</a:t>
            </a:r>
            <a:r>
              <a:rPr lang="el-GR" sz="1600" dirty="0" smtClean="0"/>
              <a:t>.</a:t>
            </a:r>
          </a:p>
          <a:p>
            <a:pPr lvl="1" algn="just"/>
            <a:r>
              <a:rPr lang="el-GR" sz="1600" dirty="0" smtClean="0"/>
              <a:t>Τα </a:t>
            </a:r>
            <a:r>
              <a:rPr lang="el-GR" sz="1600" dirty="0"/>
              <a:t>μεγέθη αυτά έδειχναν ότι </a:t>
            </a:r>
            <a:r>
              <a:rPr lang="el-GR" sz="1600" b="1" dirty="0"/>
              <a:t>η ανάπτυξη της οικονομίας δεν είχε βασιστεί σε ίδιους πόρους, αλλά στον δανεισμό (ιδιωτικό και δημόσιο)</a:t>
            </a:r>
            <a:r>
              <a:rPr lang="el-GR" sz="1600" dirty="0"/>
              <a:t> και κατά συνέπεια </a:t>
            </a:r>
            <a:r>
              <a:rPr lang="el-GR" sz="1600" dirty="0">
                <a:solidFill>
                  <a:schemeClr val="accent2">
                    <a:lumMod val="75000"/>
                  </a:schemeClr>
                </a:solidFill>
              </a:rPr>
              <a:t>δεν αποτελούσε βιώσιμο υπόδειγμα ανάπτυξης.   </a:t>
            </a:r>
          </a:p>
          <a:p>
            <a:pPr marL="411480" lvl="1" indent="0">
              <a:buNone/>
            </a:pPr>
            <a:r>
              <a:rPr lang="el-GR" sz="1200" b="1" dirty="0" smtClean="0">
                <a:solidFill>
                  <a:schemeClr val="accent3">
                    <a:lumMod val="50000"/>
                  </a:schemeClr>
                </a:solidFill>
              </a:rPr>
              <a:t>	Γράφημα </a:t>
            </a:r>
            <a:r>
              <a:rPr lang="el-GR" sz="1200" b="1" dirty="0">
                <a:solidFill>
                  <a:schemeClr val="accent3">
                    <a:lumMod val="50000"/>
                  </a:schemeClr>
                </a:solidFill>
              </a:rPr>
              <a:t>2: Δημοσιονομικό έλλειμμα και δημόσιο χρέος (% του ΑΕΠ) (1995 – 2009</a:t>
            </a:r>
            <a:r>
              <a:rPr lang="el-GR" sz="1200" b="1" dirty="0" smtClean="0">
                <a:solidFill>
                  <a:schemeClr val="accent3">
                    <a:lumMod val="50000"/>
                  </a:schemeClr>
                </a:solidFill>
              </a:rPr>
              <a:t>)</a:t>
            </a:r>
          </a:p>
          <a:p>
            <a:pPr marL="411480" lvl="1" indent="0">
              <a:buNone/>
            </a:pPr>
            <a:endParaRPr lang="el-GR" sz="1200" b="1" dirty="0">
              <a:solidFill>
                <a:schemeClr val="accent3">
                  <a:lumMod val="50000"/>
                </a:schemeClr>
              </a:solidFill>
            </a:endParaRPr>
          </a:p>
          <a:p>
            <a:endParaRPr lang="el-GR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2564904"/>
            <a:ext cx="6552728" cy="4018458"/>
          </a:xfrm>
          <a:prstGeom prst="rect">
            <a:avLst/>
          </a:prstGeom>
          <a:noFill/>
          <a:ln>
            <a:noFill/>
          </a:ln>
          <a:effectLst/>
          <a:extLst/>
        </p:spPr>
      </p:pic>
    </p:spTree>
    <p:extLst>
      <p:ext uri="{BB962C8B-B14F-4D97-AF65-F5344CB8AC3E}">
        <p14:creationId xmlns:p14="http://schemas.microsoft.com/office/powerpoint/2010/main" val="28833878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sz="3200" b="1" dirty="0">
                <a:solidFill>
                  <a:srgbClr val="675E47"/>
                </a:solidFill>
              </a:rPr>
              <a:t>Β. Η Ελληνική κρίση</a:t>
            </a:r>
            <a:br>
              <a:rPr lang="el-GR" sz="3200" b="1" dirty="0">
                <a:solidFill>
                  <a:srgbClr val="675E47"/>
                </a:solidFill>
              </a:rPr>
            </a:br>
            <a:r>
              <a:rPr lang="el-GR" sz="3200" b="1" dirty="0">
                <a:solidFill>
                  <a:srgbClr val="9CBEBD">
                    <a:lumMod val="75000"/>
                  </a:srgbClr>
                </a:solidFill>
              </a:rPr>
              <a:t>Β.Ι.1. Τα αίτια της κρίσης </a:t>
            </a:r>
            <a:r>
              <a:rPr lang="el-GR" sz="3200" b="1" dirty="0" smtClean="0">
                <a:solidFill>
                  <a:srgbClr val="9CBEBD">
                    <a:lumMod val="75000"/>
                  </a:srgbClr>
                </a:solidFill>
              </a:rPr>
              <a:t>(3)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84784"/>
            <a:ext cx="7609656" cy="4916016"/>
          </a:xfrm>
        </p:spPr>
        <p:txBody>
          <a:bodyPr>
            <a:normAutofit fontScale="92500"/>
          </a:bodyPr>
          <a:lstStyle/>
          <a:p>
            <a:pPr algn="just"/>
            <a:r>
              <a:rPr lang="el-GR" dirty="0"/>
              <a:t>Μετά τη δημοσιοποίηση του ύψους των δημοσιονομικών μεγεθών στις αρχές του 2010, </a:t>
            </a:r>
            <a:r>
              <a:rPr lang="el-GR" b="1" dirty="0"/>
              <a:t>ο δανεισμός από τις αγορές δεν ήταν εφικτός</a:t>
            </a:r>
            <a:r>
              <a:rPr lang="el-GR" dirty="0"/>
              <a:t>. </a:t>
            </a:r>
            <a:endParaRPr lang="el-GR" dirty="0" smtClean="0"/>
          </a:p>
          <a:p>
            <a:pPr lvl="1" algn="just"/>
            <a:r>
              <a:rPr lang="el-GR" dirty="0" smtClean="0"/>
              <a:t>Η </a:t>
            </a:r>
            <a:r>
              <a:rPr lang="el-GR" dirty="0"/>
              <a:t>Ε</a:t>
            </a:r>
            <a:r>
              <a:rPr lang="el-GR" dirty="0" smtClean="0"/>
              <a:t>λληνική Κυβέρνηση </a:t>
            </a:r>
            <a:r>
              <a:rPr lang="el-GR" dirty="0"/>
              <a:t>στράφηκε στους εμπορικούς και πολιτικούς της εταίρους. </a:t>
            </a:r>
            <a:r>
              <a:rPr lang="el-GR" dirty="0">
                <a:solidFill>
                  <a:schemeClr val="accent2">
                    <a:lumMod val="75000"/>
                  </a:schemeClr>
                </a:solidFill>
              </a:rPr>
              <a:t>Τον Μάιο του 2010 το ΔΝΤ, η Ευρωπαϊκή Επιτροπή και η Ευρωπαϊκή Κεντρική Τράπεζα, συμφώνησαν να χρηματοδοτήσουν τις ανάγκες της Ελληνικής κυβέρνησης</a:t>
            </a:r>
            <a:r>
              <a:rPr lang="el-GR" dirty="0"/>
              <a:t>. </a:t>
            </a:r>
            <a:endParaRPr lang="el-GR" dirty="0" smtClean="0"/>
          </a:p>
          <a:p>
            <a:pPr lvl="1" algn="just"/>
            <a:r>
              <a:rPr lang="el-GR" dirty="0" smtClean="0"/>
              <a:t>Η </a:t>
            </a:r>
            <a:r>
              <a:rPr lang="el-GR" dirty="0"/>
              <a:t>Ελληνική </a:t>
            </a:r>
            <a:r>
              <a:rPr lang="el-GR" dirty="0" smtClean="0"/>
              <a:t>Κυβέρνηση </a:t>
            </a:r>
            <a:r>
              <a:rPr lang="el-GR" dirty="0"/>
              <a:t>υπέγραψε ένα </a:t>
            </a:r>
            <a:r>
              <a:rPr lang="el-GR" b="1" dirty="0"/>
              <a:t>μνημόνιο συνεργασίας </a:t>
            </a:r>
            <a:r>
              <a:rPr lang="el-GR" dirty="0"/>
              <a:t>με στόχο την δημοσιονομική προσαρμογή και την αναδιάρθρωση της οικονομίας. </a:t>
            </a:r>
            <a:r>
              <a:rPr lang="el-GR" dirty="0" smtClean="0"/>
              <a:t>Αναλυτικότερα, οι </a:t>
            </a:r>
            <a:r>
              <a:rPr lang="el-GR" b="1" dirty="0"/>
              <a:t>στόχοι</a:t>
            </a:r>
            <a:r>
              <a:rPr lang="el-GR" dirty="0"/>
              <a:t> ήταν: </a:t>
            </a:r>
            <a:endParaRPr lang="el-GR" dirty="0" smtClean="0"/>
          </a:p>
          <a:p>
            <a:pPr lvl="2"/>
            <a:r>
              <a:rPr lang="el-GR" dirty="0" smtClean="0"/>
              <a:t>(</a:t>
            </a:r>
            <a:r>
              <a:rPr lang="el-GR" dirty="0"/>
              <a:t>α) </a:t>
            </a:r>
            <a:r>
              <a:rPr lang="el-GR" dirty="0">
                <a:solidFill>
                  <a:schemeClr val="accent2">
                    <a:lumMod val="75000"/>
                  </a:schemeClr>
                </a:solidFill>
              </a:rPr>
              <a:t>η δημοσιονομική προσαρμογή</a:t>
            </a:r>
            <a:r>
              <a:rPr lang="el-GR" dirty="0"/>
              <a:t>, ώστε σύντομα η κυβέρνηση να μπορεί να δανείζεται από τις αγορές και </a:t>
            </a:r>
            <a:endParaRPr lang="el-GR" dirty="0" smtClean="0"/>
          </a:p>
          <a:p>
            <a:pPr lvl="2"/>
            <a:r>
              <a:rPr lang="el-GR" dirty="0" smtClean="0"/>
              <a:t>(</a:t>
            </a:r>
            <a:r>
              <a:rPr lang="el-GR" dirty="0"/>
              <a:t>β</a:t>
            </a:r>
            <a:r>
              <a:rPr lang="el-GR" dirty="0" smtClean="0"/>
              <a:t>) </a:t>
            </a:r>
            <a:r>
              <a:rPr lang="el-GR" dirty="0" smtClean="0">
                <a:solidFill>
                  <a:schemeClr val="accent2">
                    <a:lumMod val="75000"/>
                  </a:schemeClr>
                </a:solidFill>
              </a:rPr>
              <a:t>η </a:t>
            </a:r>
            <a:r>
              <a:rPr lang="el-GR" dirty="0">
                <a:solidFill>
                  <a:schemeClr val="accent2">
                    <a:lumMod val="75000"/>
                  </a:schemeClr>
                </a:solidFill>
              </a:rPr>
              <a:t>βελτίωση της ανταγωνιστικότητας </a:t>
            </a:r>
            <a:r>
              <a:rPr lang="el-GR" dirty="0"/>
              <a:t>ώστε το παραγωγικό υπόδειγμα της οικονομίας να είναι βιώσιμο και εξωστρεφές (να βασίζεται στις εξαγωγές). Το πρώτο μνημόνιο (πρόγραμμα προσαρμογής) </a:t>
            </a:r>
            <a:r>
              <a:rPr lang="el-GR" dirty="0" smtClean="0"/>
              <a:t>ήταν το </a:t>
            </a:r>
            <a:r>
              <a:rPr lang="el-GR" dirty="0" smtClean="0">
                <a:solidFill>
                  <a:schemeClr val="accent2">
                    <a:lumMod val="75000"/>
                  </a:schemeClr>
                </a:solidFill>
              </a:rPr>
              <a:t>2010</a:t>
            </a:r>
            <a:r>
              <a:rPr lang="el-GR" dirty="0" smtClean="0"/>
              <a:t> και ακολούθησαν </a:t>
            </a:r>
            <a:r>
              <a:rPr lang="el-GR" dirty="0"/>
              <a:t>άλλα δύο το </a:t>
            </a:r>
            <a:r>
              <a:rPr lang="el-GR" dirty="0">
                <a:solidFill>
                  <a:schemeClr val="accent2">
                    <a:lumMod val="75000"/>
                  </a:schemeClr>
                </a:solidFill>
              </a:rPr>
              <a:t>2012</a:t>
            </a:r>
            <a:r>
              <a:rPr lang="el-GR" dirty="0"/>
              <a:t> και το </a:t>
            </a:r>
            <a:r>
              <a:rPr lang="el-GR" dirty="0">
                <a:solidFill>
                  <a:schemeClr val="accent2">
                    <a:lumMod val="75000"/>
                  </a:schemeClr>
                </a:solidFill>
              </a:rPr>
              <a:t>2015</a:t>
            </a:r>
            <a:r>
              <a:rPr lang="el-GR" dirty="0"/>
              <a:t>.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270408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3074"/>
            <a:ext cx="7620000" cy="778098"/>
          </a:xfrm>
        </p:spPr>
        <p:txBody>
          <a:bodyPr/>
          <a:lstStyle/>
          <a:p>
            <a:pPr algn="ctr"/>
            <a:r>
              <a:rPr lang="el-GR" sz="2400" b="1" dirty="0">
                <a:solidFill>
                  <a:schemeClr val="accent6">
                    <a:lumMod val="75000"/>
                  </a:schemeClr>
                </a:solidFill>
              </a:rPr>
              <a:t>Β. Η Ελληνική κρίση</a:t>
            </a:r>
            <a:r>
              <a:rPr lang="el-GR" sz="2400" b="1" dirty="0">
                <a:solidFill>
                  <a:srgbClr val="675E47"/>
                </a:solidFill>
              </a:rPr>
              <a:t/>
            </a:r>
            <a:br>
              <a:rPr lang="el-GR" sz="2400" b="1" dirty="0">
                <a:solidFill>
                  <a:srgbClr val="675E47"/>
                </a:solidFill>
              </a:rPr>
            </a:br>
            <a:r>
              <a:rPr lang="el-GR" sz="2400" b="1" dirty="0" smtClean="0">
                <a:solidFill>
                  <a:srgbClr val="9CBEBD">
                    <a:lumMod val="75000"/>
                  </a:srgbClr>
                </a:solidFill>
              </a:rPr>
              <a:t>Β.Ι.2. </a:t>
            </a:r>
            <a:r>
              <a:rPr lang="el-GR" sz="2400" b="1" dirty="0">
                <a:solidFill>
                  <a:srgbClr val="9CBEBD">
                    <a:lumMod val="75000"/>
                  </a:srgbClr>
                </a:solidFill>
              </a:rPr>
              <a:t>Τα </a:t>
            </a:r>
            <a:r>
              <a:rPr lang="el-GR" sz="2400" b="1" dirty="0" smtClean="0">
                <a:solidFill>
                  <a:srgbClr val="9CBEBD">
                    <a:lumMod val="75000"/>
                  </a:srgbClr>
                </a:solidFill>
              </a:rPr>
              <a:t>προγράμματα προσαρμογής</a:t>
            </a:r>
            <a:endParaRPr lang="el-GR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7931224" cy="5389628"/>
          </a:xfrm>
        </p:spPr>
        <p:txBody>
          <a:bodyPr>
            <a:normAutofit fontScale="92500" lnSpcReduction="10000"/>
          </a:bodyPr>
          <a:lstStyle/>
          <a:p>
            <a:r>
              <a:rPr lang="el-GR" dirty="0" smtClean="0"/>
              <a:t>Τα </a:t>
            </a:r>
            <a:r>
              <a:rPr lang="el-GR" dirty="0"/>
              <a:t>τρία προγράμματα περιλάμβαναν </a:t>
            </a:r>
            <a:r>
              <a:rPr lang="el-GR" b="1" dirty="0"/>
              <a:t>μέτρα</a:t>
            </a:r>
            <a:r>
              <a:rPr lang="el-GR" dirty="0"/>
              <a:t> που μπορούν να χωριστούν σε δύο κατηγορίες: </a:t>
            </a:r>
            <a:endParaRPr lang="el-GR" dirty="0" smtClean="0"/>
          </a:p>
          <a:p>
            <a:pPr algn="just"/>
            <a:r>
              <a:rPr lang="el-GR" sz="2000" b="1" dirty="0" smtClean="0">
                <a:solidFill>
                  <a:schemeClr val="accent2">
                    <a:lumMod val="75000"/>
                  </a:schemeClr>
                </a:solidFill>
              </a:rPr>
              <a:t>(</a:t>
            </a:r>
            <a:r>
              <a:rPr lang="el-GR" sz="2000" b="1" dirty="0">
                <a:solidFill>
                  <a:schemeClr val="accent2">
                    <a:lumMod val="75000"/>
                  </a:schemeClr>
                </a:solidFill>
              </a:rPr>
              <a:t>1) </a:t>
            </a:r>
            <a:r>
              <a:rPr lang="el-GR" sz="2000" b="1" dirty="0" err="1">
                <a:solidFill>
                  <a:schemeClr val="accent2">
                    <a:lumMod val="75000"/>
                  </a:schemeClr>
                </a:solidFill>
              </a:rPr>
              <a:t>Tα</a:t>
            </a:r>
            <a:r>
              <a:rPr lang="el-GR" sz="20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l-GR" sz="2000" b="1" dirty="0" err="1">
                <a:solidFill>
                  <a:schemeClr val="accent2">
                    <a:lumMod val="75000"/>
                  </a:schemeClr>
                </a:solidFill>
              </a:rPr>
              <a:t>δημοσιονονομικά</a:t>
            </a:r>
            <a:r>
              <a:rPr lang="el-GR" sz="20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l-GR" sz="2000" b="1" dirty="0" smtClean="0">
                <a:solidFill>
                  <a:schemeClr val="accent2">
                    <a:lumMod val="75000"/>
                  </a:schemeClr>
                </a:solidFill>
              </a:rPr>
              <a:t>μέτρα</a:t>
            </a:r>
            <a:r>
              <a:rPr lang="el-GR" sz="2000" dirty="0" smtClean="0"/>
              <a:t>. Με </a:t>
            </a:r>
            <a:r>
              <a:rPr lang="el-GR" sz="2000" b="1" dirty="0" smtClean="0">
                <a:solidFill>
                  <a:schemeClr val="accent2">
                    <a:lumMod val="75000"/>
                  </a:schemeClr>
                </a:solidFill>
              </a:rPr>
              <a:t>στόχο</a:t>
            </a:r>
            <a:r>
              <a:rPr lang="el-GR" sz="20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l-GR" sz="2000" dirty="0" smtClean="0"/>
              <a:t>την δημοσιονομική προσαρμογή</a:t>
            </a:r>
            <a:r>
              <a:rPr lang="el-GR" dirty="0" smtClean="0"/>
              <a:t>.  </a:t>
            </a:r>
          </a:p>
          <a:p>
            <a:pPr lvl="2">
              <a:buClr>
                <a:srgbClr val="A9A57C"/>
              </a:buClr>
            </a:pPr>
            <a:r>
              <a:rPr lang="el-GR" sz="1900" dirty="0" smtClean="0"/>
              <a:t>Μείωση του πρωτογενούς δημοσιονομικού ελλείμματος</a:t>
            </a:r>
          </a:p>
          <a:p>
            <a:pPr lvl="2">
              <a:buClr>
                <a:srgbClr val="A9A57C"/>
              </a:buClr>
            </a:pPr>
            <a:r>
              <a:rPr lang="el-GR" sz="1900" dirty="0" smtClean="0"/>
              <a:t>Επίτευξη δημοσιονομικού πρωτογενούς πλεονάσματος</a:t>
            </a:r>
          </a:p>
          <a:p>
            <a:pPr lvl="2">
              <a:buClr>
                <a:srgbClr val="A9A57C"/>
              </a:buClr>
            </a:pPr>
            <a:r>
              <a:rPr lang="el-GR" sz="1900" dirty="0" smtClean="0"/>
              <a:t>Μείωση των δαπανών και αύξηση των φορολογικών εσόδων μέσω αύξησης των φόρων</a:t>
            </a:r>
          </a:p>
          <a:p>
            <a:pPr lvl="2">
              <a:buClr>
                <a:srgbClr val="A9A57C"/>
              </a:buClr>
            </a:pPr>
            <a:r>
              <a:rPr lang="el-GR" sz="1900" dirty="0" smtClean="0"/>
              <a:t>Μείωση των τιμών, η οποία </a:t>
            </a:r>
            <a:r>
              <a:rPr lang="el-GR" sz="1900" dirty="0" smtClean="0">
                <a:solidFill>
                  <a:srgbClr val="2F2B20"/>
                </a:solidFill>
              </a:rPr>
              <a:t>αναμενόταν να έχει επίπτωση στην ανταγωνιστικότητα των ελληνικών προϊόντων -αγαθών και υπηρεσιών- και να επηρεάσει θετικά τις εξαγωγές και αρνητικά τις εισαγωγές)</a:t>
            </a:r>
            <a:endParaRPr lang="el-GR" dirty="0" smtClean="0"/>
          </a:p>
          <a:p>
            <a:pPr marL="342900" lvl="1" algn="just">
              <a:buClr>
                <a:schemeClr val="accent1"/>
              </a:buClr>
            </a:pPr>
            <a:r>
              <a:rPr lang="el-GR" b="1" dirty="0" smtClean="0">
                <a:solidFill>
                  <a:schemeClr val="accent2">
                    <a:lumMod val="75000"/>
                  </a:schemeClr>
                </a:solidFill>
              </a:rPr>
              <a:t>(</a:t>
            </a:r>
            <a:r>
              <a:rPr lang="el-GR" b="1" dirty="0">
                <a:solidFill>
                  <a:schemeClr val="accent2">
                    <a:lumMod val="75000"/>
                  </a:schemeClr>
                </a:solidFill>
              </a:rPr>
              <a:t>2) 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T</a:t>
            </a:r>
            <a:r>
              <a:rPr lang="el-GR" b="1" dirty="0" err="1">
                <a:solidFill>
                  <a:schemeClr val="accent2">
                    <a:lumMod val="75000"/>
                  </a:schemeClr>
                </a:solidFill>
              </a:rPr>
              <a:t>ις</a:t>
            </a:r>
            <a:r>
              <a:rPr lang="el-GR" b="1" dirty="0">
                <a:solidFill>
                  <a:schemeClr val="accent2">
                    <a:lumMod val="75000"/>
                  </a:schemeClr>
                </a:solidFill>
              </a:rPr>
              <a:t> διαρθρωτικές </a:t>
            </a:r>
            <a:r>
              <a:rPr lang="el-GR" b="1" dirty="0" smtClean="0">
                <a:solidFill>
                  <a:schemeClr val="accent2">
                    <a:lumMod val="75000"/>
                  </a:schemeClr>
                </a:solidFill>
              </a:rPr>
              <a:t>μεταρρυθμίσεις. </a:t>
            </a:r>
            <a:r>
              <a:rPr lang="el-GR" dirty="0" smtClean="0"/>
              <a:t>Με </a:t>
            </a:r>
            <a:r>
              <a:rPr lang="el-GR" b="1" dirty="0" smtClean="0">
                <a:solidFill>
                  <a:schemeClr val="accent2">
                    <a:lumMod val="75000"/>
                  </a:schemeClr>
                </a:solidFill>
              </a:rPr>
              <a:t>στόχο </a:t>
            </a:r>
            <a:r>
              <a:rPr lang="el-GR" dirty="0" smtClean="0"/>
              <a:t>την</a:t>
            </a:r>
            <a:r>
              <a:rPr lang="el-GR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l-GR" dirty="0"/>
              <a:t>βελτίωση της ανταγωνιστικότητας μέσω της μείωσης του κόστους παραγωγής και κατ’ επέκταση των τιμών των παραγομένων προϊόντων. </a:t>
            </a:r>
            <a:r>
              <a:rPr lang="el-GR" dirty="0" smtClean="0"/>
              <a:t>Περιλάμβαναν:</a:t>
            </a:r>
            <a:endParaRPr lang="el-GR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2"/>
            <a:r>
              <a:rPr lang="el-GR" dirty="0" smtClean="0"/>
              <a:t>Απελευθέρωση της αγοράς εργασίας</a:t>
            </a:r>
          </a:p>
          <a:p>
            <a:pPr lvl="2"/>
            <a:r>
              <a:rPr lang="el-GR" dirty="0" smtClean="0"/>
              <a:t>Απελευθέρωση </a:t>
            </a:r>
            <a:r>
              <a:rPr lang="el-GR" dirty="0"/>
              <a:t>της αγοράς </a:t>
            </a:r>
            <a:r>
              <a:rPr lang="el-GR" dirty="0" smtClean="0"/>
              <a:t>προϊόντων</a:t>
            </a:r>
          </a:p>
          <a:p>
            <a:pPr lvl="2"/>
            <a:r>
              <a:rPr lang="el-GR" dirty="0" smtClean="0"/>
              <a:t>Αναδιάρθρωση </a:t>
            </a:r>
            <a:r>
              <a:rPr lang="el-GR" dirty="0"/>
              <a:t>του φοροεισπρακτικού </a:t>
            </a:r>
            <a:r>
              <a:rPr lang="el-GR" dirty="0" smtClean="0"/>
              <a:t>μηχανισμού</a:t>
            </a:r>
          </a:p>
          <a:p>
            <a:pPr lvl="2"/>
            <a:r>
              <a:rPr lang="el-GR" dirty="0" smtClean="0"/>
              <a:t>Μείωση </a:t>
            </a:r>
            <a:r>
              <a:rPr lang="el-GR" dirty="0"/>
              <a:t>της </a:t>
            </a:r>
            <a:r>
              <a:rPr lang="el-GR" dirty="0" smtClean="0"/>
              <a:t>γραφειοκρατίας </a:t>
            </a:r>
            <a:endParaRPr lang="el-GR" dirty="0"/>
          </a:p>
          <a:p>
            <a:pPr marL="411480" lvl="1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654327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sz="3200" b="1" dirty="0">
                <a:solidFill>
                  <a:schemeClr val="accent6">
                    <a:lumMod val="75000"/>
                  </a:schemeClr>
                </a:solidFill>
              </a:rPr>
              <a:t>Β. Η Ελληνική κρίση</a:t>
            </a:r>
            <a:r>
              <a:rPr lang="el-GR" sz="3200" b="1" dirty="0">
                <a:solidFill>
                  <a:srgbClr val="675E47"/>
                </a:solidFill>
              </a:rPr>
              <a:t/>
            </a:r>
            <a:br>
              <a:rPr lang="el-GR" sz="3200" b="1" dirty="0">
                <a:solidFill>
                  <a:srgbClr val="675E47"/>
                </a:solidFill>
              </a:rPr>
            </a:br>
            <a:r>
              <a:rPr lang="el-GR" sz="3200" b="1" dirty="0" smtClean="0">
                <a:solidFill>
                  <a:srgbClr val="9CBEBD">
                    <a:lumMod val="75000"/>
                  </a:srgbClr>
                </a:solidFill>
              </a:rPr>
              <a:t>Β.Ι.3. Επιπτώσεις των μέτρων (1)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6131024" cy="4590288"/>
          </a:xfrm>
        </p:spPr>
        <p:txBody>
          <a:bodyPr>
            <a:normAutofit/>
          </a:bodyPr>
          <a:lstStyle/>
          <a:p>
            <a:r>
              <a:rPr lang="el-GR" sz="1500" b="1" dirty="0"/>
              <a:t>Δημοσιονομική προσαρμογή</a:t>
            </a:r>
            <a:r>
              <a:rPr lang="el-GR" sz="1500" dirty="0"/>
              <a:t>: Ήδη από το 2013, </a:t>
            </a:r>
            <a:r>
              <a:rPr lang="el-GR" sz="1500" dirty="0">
                <a:solidFill>
                  <a:schemeClr val="accent2">
                    <a:lumMod val="75000"/>
                  </a:schemeClr>
                </a:solidFill>
              </a:rPr>
              <a:t>η ελληνική οικονομία παρουσιάζει δημοσιονομικό πρωτογενές </a:t>
            </a:r>
            <a:r>
              <a:rPr lang="el-GR" sz="1500" dirty="0" smtClean="0">
                <a:solidFill>
                  <a:schemeClr val="accent2">
                    <a:lumMod val="75000"/>
                  </a:schemeClr>
                </a:solidFill>
              </a:rPr>
              <a:t>πλεόνασμα.</a:t>
            </a:r>
          </a:p>
          <a:p>
            <a:pPr marL="114300" indent="0">
              <a:buNone/>
            </a:pPr>
            <a:endParaRPr lang="el-GR" sz="1500" dirty="0">
              <a:solidFill>
                <a:schemeClr val="accent2">
                  <a:lumMod val="75000"/>
                </a:schemeClr>
              </a:solidFill>
            </a:endParaRPr>
          </a:p>
          <a:p>
            <a:pPr marL="114300" indent="0" algn="ctr">
              <a:buNone/>
            </a:pPr>
            <a:r>
              <a:rPr lang="el-GR" sz="1200" b="1" dirty="0" smtClean="0">
                <a:solidFill>
                  <a:schemeClr val="accent3">
                    <a:lumMod val="50000"/>
                  </a:schemeClr>
                </a:solidFill>
              </a:rPr>
              <a:t>Γράφημα </a:t>
            </a:r>
            <a:r>
              <a:rPr lang="el-GR" sz="1200" b="1" dirty="0">
                <a:solidFill>
                  <a:schemeClr val="accent3">
                    <a:lumMod val="50000"/>
                  </a:schemeClr>
                </a:solidFill>
              </a:rPr>
              <a:t>3: Δημοσιονομικό </a:t>
            </a:r>
            <a:r>
              <a:rPr lang="el-GR" sz="1200" b="1" dirty="0" smtClean="0">
                <a:solidFill>
                  <a:schemeClr val="accent3">
                    <a:lumMod val="50000"/>
                  </a:schemeClr>
                </a:solidFill>
              </a:rPr>
              <a:t>ισοζύγιο</a:t>
            </a:r>
            <a:endParaRPr lang="el-GR" dirty="0"/>
          </a:p>
          <a:p>
            <a:pPr marL="114300" indent="0">
              <a:buNone/>
            </a:pPr>
            <a:endParaRPr lang="el-GR" sz="2400" dirty="0"/>
          </a:p>
        </p:txBody>
      </p:sp>
      <p:pic>
        <p:nvPicPr>
          <p:cNvPr id="6" name="Picture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564904"/>
            <a:ext cx="6768752" cy="3312368"/>
          </a:xfrm>
          <a:prstGeom prst="rect">
            <a:avLst/>
          </a:prstGeom>
          <a:noFill/>
          <a:ln>
            <a:noFill/>
          </a:ln>
          <a:effectLst/>
          <a:extLst/>
        </p:spPr>
      </p:pic>
    </p:spTree>
    <p:extLst>
      <p:ext uri="{BB962C8B-B14F-4D97-AF65-F5344CB8AC3E}">
        <p14:creationId xmlns:p14="http://schemas.microsoft.com/office/powerpoint/2010/main" val="42555805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sz="3200" b="1" dirty="0">
                <a:solidFill>
                  <a:schemeClr val="accent6">
                    <a:lumMod val="75000"/>
                  </a:schemeClr>
                </a:solidFill>
              </a:rPr>
              <a:t>Β. Η Ελληνική κρίση</a:t>
            </a:r>
            <a:r>
              <a:rPr lang="el-GR" sz="3200" b="1" dirty="0">
                <a:solidFill>
                  <a:srgbClr val="675E47"/>
                </a:solidFill>
              </a:rPr>
              <a:t/>
            </a:r>
            <a:br>
              <a:rPr lang="el-GR" sz="3200" b="1" dirty="0">
                <a:solidFill>
                  <a:srgbClr val="675E47"/>
                </a:solidFill>
              </a:rPr>
            </a:br>
            <a:r>
              <a:rPr lang="el-GR" sz="3200" b="1" dirty="0" smtClean="0">
                <a:solidFill>
                  <a:srgbClr val="9CBEBD">
                    <a:lumMod val="75000"/>
                  </a:srgbClr>
                </a:solidFill>
              </a:rPr>
              <a:t>Β.Ι.3. Επιπτώσεις των μέτρων (1)</a:t>
            </a:r>
            <a:endParaRPr lang="el-GR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57200" y="1268760"/>
            <a:ext cx="7620000" cy="5040560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l-GR" sz="1600" b="1" dirty="0">
                <a:ea typeface="Calibri"/>
                <a:cs typeface="Times New Roman"/>
              </a:rPr>
              <a:t>Εφαρμογή διαρθρωτικών μεταρρυθμίσεων</a:t>
            </a:r>
            <a:r>
              <a:rPr lang="el-GR" sz="1600" dirty="0">
                <a:ea typeface="Calibri"/>
                <a:cs typeface="Times New Roman"/>
              </a:rPr>
              <a:t>. </a:t>
            </a:r>
            <a:r>
              <a:rPr lang="el-GR" sz="1600" dirty="0">
                <a:solidFill>
                  <a:schemeClr val="accent2">
                    <a:lumMod val="75000"/>
                  </a:schemeClr>
                </a:solidFill>
                <a:ea typeface="Calibri"/>
                <a:cs typeface="Times New Roman"/>
              </a:rPr>
              <a:t>Η Ελλάδα ανήκει στις χώρες του ΟΟΣΑ με τους υψηλότερους βαθμούς υιοθέτησης μεταρρυθμίσεων </a:t>
            </a:r>
            <a:r>
              <a:rPr lang="el-GR" sz="1600" dirty="0">
                <a:ea typeface="Calibri"/>
                <a:cs typeface="Times New Roman"/>
              </a:rPr>
              <a:t>με βάση τις προτάσεις του ΟΟΣΑ για την περίοδο μετά το 2011. </a:t>
            </a:r>
            <a:endParaRPr lang="el-GR" sz="1600" dirty="0" smtClean="0">
              <a:ea typeface="Calibri"/>
              <a:cs typeface="Times New Roman"/>
            </a:endParaRPr>
          </a:p>
          <a:p>
            <a:pPr marL="114300" indent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el-GR" sz="1600" b="1" dirty="0">
                <a:solidFill>
                  <a:schemeClr val="accent3">
                    <a:lumMod val="50000"/>
                  </a:schemeClr>
                </a:solidFill>
              </a:rPr>
              <a:t>Γράφημα 4: Ανταπόκριση σε προτάσεις του ΟΟΣΑ (για την υιοθέτηση </a:t>
            </a:r>
            <a:r>
              <a:rPr lang="el-GR" sz="1600" b="1" dirty="0" smtClean="0">
                <a:solidFill>
                  <a:schemeClr val="accent3">
                    <a:lumMod val="50000"/>
                  </a:schemeClr>
                </a:solidFill>
              </a:rPr>
              <a:t>διαρθρωτικών </a:t>
            </a:r>
            <a:r>
              <a:rPr lang="el-GR" sz="1600" b="1" dirty="0">
                <a:solidFill>
                  <a:schemeClr val="accent3">
                    <a:lumMod val="50000"/>
                  </a:schemeClr>
                </a:solidFill>
              </a:rPr>
              <a:t>μεταρρυθμίσεων</a:t>
            </a:r>
            <a:r>
              <a:rPr lang="el-GR" sz="1600" b="1" dirty="0" smtClean="0">
                <a:solidFill>
                  <a:schemeClr val="accent3">
                    <a:lumMod val="50000"/>
                  </a:schemeClr>
                </a:solidFill>
              </a:rPr>
              <a:t>)</a:t>
            </a:r>
            <a:endParaRPr lang="el-GR" sz="1600" dirty="0"/>
          </a:p>
        </p:txBody>
      </p:sp>
      <p:pic>
        <p:nvPicPr>
          <p:cNvPr id="7" name="Picture 6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924944"/>
            <a:ext cx="6545307" cy="32403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592273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sz="3200" b="1" dirty="0">
                <a:solidFill>
                  <a:schemeClr val="accent6">
                    <a:lumMod val="75000"/>
                  </a:schemeClr>
                </a:solidFill>
              </a:rPr>
              <a:t>Β. Η Ελληνική κρίση</a:t>
            </a:r>
            <a:r>
              <a:rPr lang="el-GR" sz="3200" b="1" dirty="0">
                <a:solidFill>
                  <a:srgbClr val="675E47"/>
                </a:solidFill>
              </a:rPr>
              <a:t/>
            </a:r>
            <a:br>
              <a:rPr lang="el-GR" sz="3200" b="1" dirty="0">
                <a:solidFill>
                  <a:srgbClr val="675E47"/>
                </a:solidFill>
              </a:rPr>
            </a:br>
            <a:r>
              <a:rPr lang="el-GR" sz="3200" b="1" dirty="0">
                <a:solidFill>
                  <a:srgbClr val="9CBEBD">
                    <a:lumMod val="75000"/>
                  </a:srgbClr>
                </a:solidFill>
              </a:rPr>
              <a:t>Β.Ι.3. Επιπτώσεις των μέτρων </a:t>
            </a:r>
            <a:r>
              <a:rPr lang="el-GR" sz="3200" b="1" dirty="0" smtClean="0">
                <a:solidFill>
                  <a:srgbClr val="9CBEBD">
                    <a:lumMod val="75000"/>
                  </a:srgbClr>
                </a:solidFill>
              </a:rPr>
              <a:t>(2)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7067128" cy="4590288"/>
          </a:xfrm>
        </p:spPr>
        <p:txBody>
          <a:bodyPr>
            <a:normAutofit/>
          </a:bodyPr>
          <a:lstStyle/>
          <a:p>
            <a:r>
              <a:rPr lang="el-GR" sz="1800" b="1" dirty="0"/>
              <a:t>Βελτίωση της ανταγωνιστικότητας</a:t>
            </a:r>
            <a:r>
              <a:rPr lang="el-GR" sz="1800" dirty="0"/>
              <a:t>. </a:t>
            </a:r>
            <a:r>
              <a:rPr lang="el-GR" sz="1800" dirty="0">
                <a:solidFill>
                  <a:schemeClr val="accent2">
                    <a:lumMod val="75000"/>
                  </a:schemeClr>
                </a:solidFill>
              </a:rPr>
              <a:t>Η ελληνική οικονομία έχει ανακτήσει την ανταγωνιστικότητα των προϊόντων της</a:t>
            </a:r>
            <a:r>
              <a:rPr lang="el-GR" sz="1800" dirty="0"/>
              <a:t> όπως αυτή υπολογίζεται με βάση το μοναδιαίο κόστος </a:t>
            </a:r>
            <a:r>
              <a:rPr lang="el-GR" sz="1800" dirty="0" smtClean="0"/>
              <a:t>εργασίας.</a:t>
            </a:r>
          </a:p>
          <a:p>
            <a:endParaRPr lang="el-GR" sz="1800" dirty="0"/>
          </a:p>
          <a:p>
            <a:pPr marL="114300" indent="0">
              <a:buNone/>
            </a:pPr>
            <a:endParaRPr lang="el-GR" sz="1800" dirty="0" smtClean="0"/>
          </a:p>
          <a:p>
            <a:r>
              <a:rPr lang="el-GR" sz="1800" b="1" dirty="0"/>
              <a:t>Παρατηρείται στροφή προς ένα πιο εξωστρεφές πρότυπο οικονομίας</a:t>
            </a:r>
            <a:r>
              <a:rPr lang="el-GR" sz="1800" dirty="0"/>
              <a:t>: </a:t>
            </a:r>
            <a:r>
              <a:rPr lang="el-GR" sz="1800" dirty="0">
                <a:solidFill>
                  <a:schemeClr val="accent2">
                    <a:lumMod val="75000"/>
                  </a:schemeClr>
                </a:solidFill>
              </a:rPr>
              <a:t>Το μερίδιο των εξαγωγών προς το ΑΕΠ αυξήθηκε από 19% το 2009 σε 34.2% το 2017</a:t>
            </a:r>
            <a:r>
              <a:rPr lang="el-GR" sz="1800" dirty="0"/>
              <a:t>. Τα μερίδια αγοράς στις εξωτερικές αγορές αυξήθηκαν (κατά 13% από το 2015).</a:t>
            </a:r>
          </a:p>
          <a:p>
            <a:endParaRPr lang="el-GR" sz="1200" dirty="0" smtClean="0"/>
          </a:p>
          <a:p>
            <a:pPr marL="114300" indent="0">
              <a:buNone/>
            </a:pPr>
            <a:endParaRPr lang="el-GR" sz="1200" dirty="0"/>
          </a:p>
          <a:p>
            <a:pPr marL="114300" indent="0">
              <a:buNone/>
            </a:pPr>
            <a:endParaRPr lang="el-GR" sz="1200" dirty="0"/>
          </a:p>
        </p:txBody>
      </p:sp>
    </p:spTree>
    <p:extLst>
      <p:ext uri="{BB962C8B-B14F-4D97-AF65-F5344CB8AC3E}">
        <p14:creationId xmlns:p14="http://schemas.microsoft.com/office/powerpoint/2010/main" val="12084202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sz="3200" b="1" dirty="0">
                <a:solidFill>
                  <a:schemeClr val="accent6">
                    <a:lumMod val="75000"/>
                  </a:schemeClr>
                </a:solidFill>
              </a:rPr>
              <a:t>Β. Η Ελληνική κρίση</a:t>
            </a:r>
            <a:r>
              <a:rPr lang="el-GR" sz="3200" b="1" dirty="0">
                <a:solidFill>
                  <a:srgbClr val="675E47"/>
                </a:solidFill>
              </a:rPr>
              <a:t/>
            </a:r>
            <a:br>
              <a:rPr lang="el-GR" sz="3200" b="1" dirty="0">
                <a:solidFill>
                  <a:srgbClr val="675E47"/>
                </a:solidFill>
              </a:rPr>
            </a:br>
            <a:r>
              <a:rPr lang="el-GR" sz="3200" b="1" dirty="0">
                <a:solidFill>
                  <a:srgbClr val="9CBEBD">
                    <a:lumMod val="75000"/>
                  </a:srgbClr>
                </a:solidFill>
              </a:rPr>
              <a:t>Β.Ι.3. Επιπτώσεις των μέτρων </a:t>
            </a:r>
            <a:r>
              <a:rPr lang="el-GR" sz="3200" b="1" dirty="0" smtClean="0">
                <a:solidFill>
                  <a:srgbClr val="9CBEBD">
                    <a:lumMod val="75000"/>
                  </a:srgbClr>
                </a:solidFill>
              </a:rPr>
              <a:t>(2)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9552" y="1536192"/>
            <a:ext cx="7537648" cy="4590288"/>
          </a:xfrm>
        </p:spPr>
        <p:txBody>
          <a:bodyPr>
            <a:normAutofit/>
          </a:bodyPr>
          <a:lstStyle/>
          <a:p>
            <a:r>
              <a:rPr lang="el-GR" sz="1600" b="1" dirty="0" smtClean="0"/>
              <a:t>Αύξηση </a:t>
            </a:r>
            <a:r>
              <a:rPr lang="el-GR" sz="1600" b="1" dirty="0"/>
              <a:t>των εξαγωγών. </a:t>
            </a:r>
            <a:r>
              <a:rPr lang="el-GR" sz="1600" dirty="0">
                <a:solidFill>
                  <a:schemeClr val="accent2">
                    <a:lumMod val="75000"/>
                  </a:schemeClr>
                </a:solidFill>
              </a:rPr>
              <a:t>Οι εξαγωγές αγαθών αυξήθηκαν με ρυθμούς πάνω από αυτούς της ευρωζώνης</a:t>
            </a:r>
            <a:r>
              <a:rPr lang="el-GR" sz="1600" dirty="0"/>
              <a:t>. Οι εξαγωγές αγαθών αυξήθηκαν πάνω από την αύξηση της εξωτερικής ζήτησης από το 2014 και μετά. </a:t>
            </a:r>
            <a:endParaRPr lang="el-GR" sz="1600" dirty="0" smtClean="0"/>
          </a:p>
          <a:p>
            <a:pPr marL="114300" indent="0" algn="ctr">
              <a:buNone/>
            </a:pPr>
            <a:r>
              <a:rPr lang="el-GR" sz="1600" b="1" dirty="0" smtClean="0">
                <a:solidFill>
                  <a:schemeClr val="accent3">
                    <a:lumMod val="50000"/>
                  </a:schemeClr>
                </a:solidFill>
              </a:rPr>
              <a:t>Γράφημα </a:t>
            </a:r>
            <a:r>
              <a:rPr lang="el-GR" sz="1600" b="1" dirty="0">
                <a:solidFill>
                  <a:schemeClr val="accent3">
                    <a:lumMod val="50000"/>
                  </a:schemeClr>
                </a:solidFill>
              </a:rPr>
              <a:t>5: Πραγματικές εξαγωγές αγαθών (δείκτης 2009:</a:t>
            </a:r>
            <a:r>
              <a:rPr lang="en-US" sz="1600" b="1" dirty="0">
                <a:solidFill>
                  <a:schemeClr val="accent3">
                    <a:lumMod val="50000"/>
                  </a:schemeClr>
                </a:solidFill>
              </a:rPr>
              <a:t>Q</a:t>
            </a:r>
            <a:r>
              <a:rPr lang="el-GR" sz="1600" b="1" dirty="0">
                <a:solidFill>
                  <a:schemeClr val="accent3">
                    <a:lumMod val="50000"/>
                  </a:schemeClr>
                </a:solidFill>
              </a:rPr>
              <a:t>4=100, εποχικά διορθωμένα στοιχεία)</a:t>
            </a:r>
          </a:p>
          <a:p>
            <a:endParaRPr lang="el-GR" sz="1300" dirty="0" smtClean="0"/>
          </a:p>
          <a:p>
            <a:pPr marL="114300" indent="0">
              <a:buNone/>
            </a:pPr>
            <a:endParaRPr lang="el-GR" sz="1300" b="1" dirty="0"/>
          </a:p>
          <a:p>
            <a:pPr marL="114300" indent="0">
              <a:buNone/>
            </a:pPr>
            <a:endParaRPr lang="el-GR" dirty="0"/>
          </a:p>
        </p:txBody>
      </p:sp>
      <p:pic>
        <p:nvPicPr>
          <p:cNvPr id="7" name="Picture 6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814112"/>
            <a:ext cx="6804357" cy="33123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375344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1582</TotalTime>
  <Words>1479</Words>
  <Application>Microsoft Office PowerPoint</Application>
  <PresentationFormat>On-screen Show (4:3)</PresentationFormat>
  <Paragraphs>95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Cambria</vt:lpstr>
      <vt:lpstr>Times New Roman</vt:lpstr>
      <vt:lpstr>Adjacency</vt:lpstr>
      <vt:lpstr>Η Ελληνική Οικονομία στο Διεθνές Οικονομικό Σύστημα</vt:lpstr>
      <vt:lpstr>  Β. Η Ελληνική κρίση Β.Ι.1. Τα αίτια της κρίσης (1)   </vt:lpstr>
      <vt:lpstr>Β. Η Ελληνική κρίση Β.Ι.1. Τα αίτια της κρίσης (2)</vt:lpstr>
      <vt:lpstr>Β. Η Ελληνική κρίση Β.Ι.1. Τα αίτια της κρίσης (3)</vt:lpstr>
      <vt:lpstr>Β. Η Ελληνική κρίση Β.Ι.2. Τα προγράμματα προσαρμογής</vt:lpstr>
      <vt:lpstr>Β. Η Ελληνική κρίση Β.Ι.3. Επιπτώσεις των μέτρων (1)</vt:lpstr>
      <vt:lpstr>Β. Η Ελληνική κρίση Β.Ι.3. Επιπτώσεις των μέτρων (1)</vt:lpstr>
      <vt:lpstr>Β. Η Ελληνική κρίση Β.Ι.3. Επιπτώσεις των μέτρων (2)</vt:lpstr>
      <vt:lpstr>Β. Η Ελληνική κρίση Β.Ι.3. Επιπτώσεις των μέτρων (2)</vt:lpstr>
      <vt:lpstr>Β. Η Ελληνική κρίση Β.Ι.3. Επιπτώσεις των μέτρων (3)</vt:lpstr>
      <vt:lpstr>Β. ΙΙ. Διαγραμματική ανάλυση με βάση το υπόδειγμα συναθροιστικής ζήτησης και προσφοράς Β. ΙΙ. 1 Πρωτογενής επίπτωση των δημοσιονομικών μέτρων</vt:lpstr>
      <vt:lpstr>Β. ΙΙ. Διαγραμματική ανάλυση με βάση το υπόδειγμα AD-ASΒ. ΙΙ. 1 Πρωτογενής επίπτωση των δημοσιονομικών μέτρων</vt:lpstr>
      <vt:lpstr>Β. ΙΙ. Διαγραμματική ανάλυση με βάση το υπόδειγμα συναθροιστικής ζήτησης και προσφοράς Β. ΙΙ. 2 Διαρθρωτικές μεταρρυθμίσεις</vt:lpstr>
      <vt:lpstr>Β. ΙΙ. Διαγραμματική ανάλυση με βάση το υπόδειγμα συναθροιστικής ζήτησης και προσφοράς Β. ΙΙ. 2 Διαρθρωτικές μεταρρυθμίσεις</vt:lpstr>
      <vt:lpstr>Β. ΙΙ. Διαγραμματική ανάλυση με βάση το υπόδειγμα συναθροιστικής ζήτησης και προσφοράς Β. ΙΙ. 3 Συνολικές επιπτώσεις των μέτρων</vt:lpstr>
      <vt:lpstr>Β. ΙΙ. Διαγραμματική ανάλυση με βάση το υπόδειγμα συναθροιστικής ζήτησης και προσφοράς Β. ΙΙ. 3 Συνολικές επιπτώσεις των μέτρων</vt:lpstr>
      <vt:lpstr>Β. Η Ελληνική κρίση Β.Ι.3. Επιπτώσεις των μέτρων (3)</vt:lpstr>
    </vt:vector>
  </TitlesOfParts>
  <Company>Bank of Greece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Η Ελληνική Οικονομία στο Διεθνές Οικονομικό Σύστημα</dc:title>
  <dc:creator>Maria Gavrili</dc:creator>
  <cp:lastModifiedBy>Sideris Dimitrios</cp:lastModifiedBy>
  <cp:revision>191</cp:revision>
  <cp:lastPrinted>2020-09-16T07:35:37Z</cp:lastPrinted>
  <dcterms:created xsi:type="dcterms:W3CDTF">2020-09-10T07:02:47Z</dcterms:created>
  <dcterms:modified xsi:type="dcterms:W3CDTF">2020-12-01T13:01:54Z</dcterms:modified>
</cp:coreProperties>
</file>