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02669F-B90E-4C53-A8C7-806273335EC9}" type="datetimeFigureOut">
              <a:rPr lang="en-GB" smtClean="0"/>
              <a:t>15/05/2021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90A6F771-E930-476D-BFB3-663BC2CE1236}" type="slidenum">
              <a:rPr lang="en-GB" smtClean="0"/>
              <a:t>‹#›</a:t>
            </a:fld>
            <a:endParaRPr lang="en-GB"/>
          </a:p>
        </p:txBody>
      </p:sp>
    </p:spTree>
    <p:extLst>
      <p:ext uri="{BB962C8B-B14F-4D97-AF65-F5344CB8AC3E}">
        <p14:creationId xmlns:p14="http://schemas.microsoft.com/office/powerpoint/2010/main" val="16465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02669F-B90E-4C53-A8C7-806273335EC9}" type="datetimeFigureOut">
              <a:rPr lang="en-GB" smtClean="0"/>
              <a:t>15/05/2021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732299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02669F-B90E-4C53-A8C7-806273335EC9}" type="datetimeFigureOut">
              <a:rPr lang="en-GB" smtClean="0"/>
              <a:t>15/05/2021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585167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02669F-B90E-4C53-A8C7-806273335EC9}" type="datetimeFigureOut">
              <a:rPr lang="en-GB" smtClean="0"/>
              <a:t>15/05/2021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3848507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DB02669F-B90E-4C53-A8C7-806273335EC9}" type="datetimeFigureOut">
              <a:rPr lang="en-GB" smtClean="0"/>
              <a:t>15/05/2021</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90A6F771-E930-476D-BFB3-663BC2CE1236}" type="slidenum">
              <a:rPr lang="en-GB" smtClean="0"/>
              <a:t>‹#›</a:t>
            </a:fld>
            <a:endParaRPr lang="en-GB"/>
          </a:p>
        </p:txBody>
      </p:sp>
    </p:spTree>
    <p:extLst>
      <p:ext uri="{BB962C8B-B14F-4D97-AF65-F5344CB8AC3E}">
        <p14:creationId xmlns:p14="http://schemas.microsoft.com/office/powerpoint/2010/main" val="3329988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02669F-B90E-4C53-A8C7-806273335EC9}" type="datetimeFigureOut">
              <a:rPr lang="en-GB" smtClean="0"/>
              <a:t>15/05/2021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68085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02669F-B90E-4C53-A8C7-806273335EC9}" type="datetimeFigureOut">
              <a:rPr lang="en-GB" smtClean="0"/>
              <a:t>15/05/2021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141598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02669F-B90E-4C53-A8C7-806273335EC9}" type="datetimeFigureOut">
              <a:rPr lang="en-GB" smtClean="0"/>
              <a:t>15/05/2021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499414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2669F-B90E-4C53-A8C7-806273335EC9}" type="datetimeFigureOut">
              <a:rPr lang="en-GB" smtClean="0"/>
              <a:t>15/05/2021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970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B02669F-B90E-4C53-A8C7-806273335EC9}" type="datetimeFigureOut">
              <a:rPr lang="en-GB" smtClean="0"/>
              <a:t>15/05/2021</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618313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B02669F-B90E-4C53-A8C7-806273335EC9}" type="datetimeFigureOut">
              <a:rPr lang="en-GB" smtClean="0"/>
              <a:t>15/05/2021</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0A6F771-E930-476D-BFB3-663BC2CE1236}" type="slidenum">
              <a:rPr lang="en-GB" smtClean="0"/>
              <a:t>‹#›</a:t>
            </a:fld>
            <a:endParaRPr lang="en-GB"/>
          </a:p>
        </p:txBody>
      </p:sp>
    </p:spTree>
    <p:extLst>
      <p:ext uri="{BB962C8B-B14F-4D97-AF65-F5344CB8AC3E}">
        <p14:creationId xmlns:p14="http://schemas.microsoft.com/office/powerpoint/2010/main" val="2306795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B02669F-B90E-4C53-A8C7-806273335EC9}" type="datetimeFigureOut">
              <a:rPr lang="en-GB" smtClean="0"/>
              <a:t>15/05/2021</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90A6F771-E930-476D-BFB3-663BC2CE1236}" type="slidenum">
              <a:rPr lang="en-GB" smtClean="0"/>
              <a:t>‹#›</a:t>
            </a:fld>
            <a:endParaRPr lang="en-GB"/>
          </a:p>
        </p:txBody>
      </p:sp>
    </p:spTree>
    <p:extLst>
      <p:ext uri="{BB962C8B-B14F-4D97-AF65-F5344CB8AC3E}">
        <p14:creationId xmlns:p14="http://schemas.microsoft.com/office/powerpoint/2010/main" val="3483414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bbc.co.uk/history/worldwars/wwtwo/hitler_lebensraum_01.shtml" TargetMode="External"/><Relationship Id="rId7" Type="http://schemas.openxmlformats.org/officeDocument/2006/relationships/hyperlink" Target="https://encyclopedia.ushmm.org/content/el/article/world-war-ii-in-europe" TargetMode="External"/><Relationship Id="rId2" Type="http://schemas.openxmlformats.org/officeDocument/2006/relationships/hyperlink" Target="https://archive.org/details/powerprojections00klin" TargetMode="External"/><Relationship Id="rId1" Type="http://schemas.openxmlformats.org/officeDocument/2006/relationships/slideLayout" Target="../slideLayouts/slideLayout2.xml"/><Relationship Id="rId6" Type="http://schemas.openxmlformats.org/officeDocument/2006/relationships/hyperlink" Target="https://web.archive.org/web/20131214200221/http:/www.obersalzberg.de/utopie-grossgermanisches-reich.html?&amp;L=1" TargetMode="External"/><Relationship Id="rId5" Type="http://schemas.openxmlformats.org/officeDocument/2006/relationships/hyperlink" Target="https://www.cambridgescholars.com/" TargetMode="External"/><Relationship Id="rId4" Type="http://schemas.openxmlformats.org/officeDocument/2006/relationships/hyperlink" Target="http://www.yourvietbooks.com/2015/04/ir-one-definition-day-geopolitics.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8733" y="1208341"/>
            <a:ext cx="7956073" cy="3035808"/>
          </a:xfrm>
        </p:spPr>
        <p:txBody>
          <a:bodyPr/>
          <a:lstStyle/>
          <a:p>
            <a:pPr algn="ctr"/>
            <a:r>
              <a:rPr lang="el-GR" sz="3600" dirty="0" smtClean="0">
                <a:latin typeface="Bahnschrift" panose="020B0502040204020203" pitchFamily="34" charset="0"/>
              </a:rPr>
              <a:t>Οι εννοιεσ </a:t>
            </a:r>
            <a:r>
              <a:rPr lang="en-GB" sz="3600" b="1" u="sng" dirty="0" smtClean="0">
                <a:effectLst>
                  <a:outerShdw blurRad="38100" dist="38100" dir="2700000" algn="tl">
                    <a:srgbClr val="000000">
                      <a:alpha val="43137"/>
                    </a:srgbClr>
                  </a:outerShdw>
                </a:effectLst>
              </a:rPr>
              <a:t>LEBENSRAUM</a:t>
            </a:r>
            <a:r>
              <a:rPr lang="en-GB" sz="3600" b="1" dirty="0" smtClean="0">
                <a:effectLst>
                  <a:outerShdw blurRad="38100" dist="38100" dir="2700000" algn="tl">
                    <a:srgbClr val="000000">
                      <a:alpha val="43137"/>
                    </a:srgbClr>
                  </a:outerShdw>
                </a:effectLst>
              </a:rPr>
              <a:t> </a:t>
            </a:r>
            <a:r>
              <a:rPr lang="en-GB" sz="3600" dirty="0" smtClean="0"/>
              <a:t>kai </a:t>
            </a:r>
            <a:br>
              <a:rPr lang="en-GB" sz="3600" dirty="0" smtClean="0"/>
            </a:br>
            <a:r>
              <a:rPr lang="en-GB" sz="3600" b="1" u="sng" dirty="0" smtClean="0">
                <a:effectLst>
                  <a:outerShdw blurRad="38100" dist="38100" dir="2700000" algn="tl">
                    <a:srgbClr val="000000">
                      <a:alpha val="43137"/>
                    </a:srgbClr>
                  </a:outerShdw>
                </a:effectLst>
              </a:rPr>
              <a:t>SPAZIO VITALE </a:t>
            </a:r>
            <a:r>
              <a:rPr lang="en-GB" sz="3600" b="1" dirty="0" smtClean="0">
                <a:effectLst>
                  <a:outerShdw blurRad="38100" dist="38100" dir="2700000" algn="tl">
                    <a:srgbClr val="000000">
                      <a:alpha val="43137"/>
                    </a:srgbClr>
                  </a:outerShdw>
                </a:effectLst>
              </a:rPr>
              <a:t/>
            </a:r>
            <a:br>
              <a:rPr lang="en-GB" sz="3600" b="1" dirty="0" smtClean="0">
                <a:effectLst>
                  <a:outerShdw blurRad="38100" dist="38100" dir="2700000" algn="tl">
                    <a:srgbClr val="000000">
                      <a:alpha val="43137"/>
                    </a:srgbClr>
                  </a:outerShdw>
                </a:effectLst>
              </a:rPr>
            </a:br>
            <a:r>
              <a:rPr lang="el-GR" sz="3600" dirty="0" smtClean="0">
                <a:effectLst>
                  <a:outerShdw blurRad="38100" dist="38100" dir="2700000" algn="tl">
                    <a:srgbClr val="000000">
                      <a:alpha val="43137"/>
                    </a:srgbClr>
                  </a:outerShdw>
                </a:effectLst>
              </a:rPr>
              <a:t>Η ΑΠΟΤΥΠΩΣΗ ΤΟΥΣ ΣΤΗ ΝΑΖΙΣΤΙΚΗ ΓΕΡΜΑΝΙΑ ΚΑΙ ΤΗ ΦΑΣΙΣΤΙΚΗ ΙΤΑΛΙΑ</a:t>
            </a:r>
            <a:endParaRPr lang="en-GB" sz="3600" dirty="0">
              <a:effectLst>
                <a:outerShdw blurRad="38100" dist="38100" dir="2700000" algn="tl">
                  <a:srgbClr val="000000">
                    <a:alpha val="43137"/>
                  </a:srgbClr>
                </a:outerShdw>
              </a:effectLst>
              <a:latin typeface="Bahnschrift" panose="020B0502040204020203" pitchFamily="34" charset="0"/>
            </a:endParaRPr>
          </a:p>
        </p:txBody>
      </p:sp>
      <p:sp>
        <p:nvSpPr>
          <p:cNvPr id="3" name="Subtitle 2"/>
          <p:cNvSpPr>
            <a:spLocks noGrp="1"/>
          </p:cNvSpPr>
          <p:nvPr>
            <p:ph type="subTitle" idx="1"/>
          </p:nvPr>
        </p:nvSpPr>
        <p:spPr>
          <a:xfrm>
            <a:off x="4013344" y="5016137"/>
            <a:ext cx="7960941" cy="1841863"/>
          </a:xfrm>
        </p:spPr>
        <p:txBody>
          <a:bodyPr>
            <a:normAutofit/>
          </a:bodyPr>
          <a:lstStyle/>
          <a:p>
            <a:r>
              <a:rPr lang="el-GR" sz="1200" dirty="0" smtClean="0"/>
              <a:t>ΠΑΝΤΕΙΟ ΠΑΝΕΠΙΣΤΗΜΙΟ ΚΟΙΝΩΝΙΚΩΝ ΚΑΙ ΠΟΛΙΤΙΚΩΝ ΕΠΙΣΤΗΜΩΝ </a:t>
            </a:r>
          </a:p>
          <a:p>
            <a:r>
              <a:rPr lang="el-GR" sz="1200" dirty="0" smtClean="0"/>
              <a:t>ΜΑΘΗΜΑ(ΕΕ)</a:t>
            </a:r>
            <a:r>
              <a:rPr lang="en-GB" sz="1200" dirty="0" smtClean="0"/>
              <a:t>: </a:t>
            </a:r>
            <a:r>
              <a:rPr lang="el-GR" sz="1200" dirty="0" smtClean="0"/>
              <a:t>ΦΑΣΙΣΜΟΣ-ΝΑΖΙΣΜΟΣ-ΘΕΩΡΗΤΙΚΕΣ ΠΡΟΣΕΓΓΙΣΕΙΣ ΚΑΙ ΖΗΤΗΜΑΤΑ ΙΣΤΟΡΙΟΓΡΑΦΙΑΣ </a:t>
            </a:r>
          </a:p>
          <a:p>
            <a:r>
              <a:rPr lang="el-GR" sz="1200" dirty="0" smtClean="0"/>
              <a:t>ΕΞΑΜΗΝΟ ΣΜΠΟΥΔΩΝ</a:t>
            </a:r>
            <a:r>
              <a:rPr lang="en-GB" sz="1200" dirty="0" smtClean="0"/>
              <a:t>: </a:t>
            </a:r>
            <a:r>
              <a:rPr lang="el-GR" sz="1200" dirty="0" smtClean="0"/>
              <a:t>8</a:t>
            </a:r>
            <a:r>
              <a:rPr lang="el-GR" sz="1200" baseline="30000" dirty="0" smtClean="0"/>
              <a:t>Ο</a:t>
            </a:r>
            <a:r>
              <a:rPr lang="el-GR" sz="1200" dirty="0" smtClean="0"/>
              <a:t> </a:t>
            </a:r>
          </a:p>
          <a:p>
            <a:r>
              <a:rPr lang="el-GR" sz="1200" dirty="0" smtClean="0"/>
              <a:t>ΔΙΔΑΣΚΟΥΣΑ</a:t>
            </a:r>
            <a:r>
              <a:rPr lang="en-GB" sz="1200" dirty="0" smtClean="0"/>
              <a:t>: </a:t>
            </a:r>
            <a:r>
              <a:rPr lang="el-GR" sz="1200" dirty="0" smtClean="0"/>
              <a:t>κα ΔΕΣΠΟΙΝΑ ΠΑΠΑΔΗΜΗΤΡΙΟΥ </a:t>
            </a:r>
          </a:p>
          <a:p>
            <a:r>
              <a:rPr lang="el-GR" sz="1200" dirty="0" smtClean="0"/>
              <a:t>ΕΠΙΜΕΛΕΙΑ</a:t>
            </a:r>
            <a:r>
              <a:rPr lang="en-GB" sz="1200" dirty="0" smtClean="0"/>
              <a:t>: </a:t>
            </a:r>
            <a:r>
              <a:rPr lang="el-GR" sz="1200" dirty="0" smtClean="0"/>
              <a:t>ΜΑΡΙΑ ΒΙΡΓΙΝΙΑ ΣΤΑΥΡΑΚΗ </a:t>
            </a:r>
            <a:endParaRPr lang="en-GB" sz="1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6194" y="1658472"/>
            <a:ext cx="2327971" cy="1864659"/>
          </a:xfrm>
          <a:prstGeom prst="rect">
            <a:avLst/>
          </a:prstGeom>
        </p:spPr>
      </p:pic>
    </p:spTree>
    <p:extLst>
      <p:ext uri="{BB962C8B-B14F-4D97-AF65-F5344CB8AC3E}">
        <p14:creationId xmlns:p14="http://schemas.microsoft.com/office/powerpoint/2010/main" val="3699630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55012"/>
            <a:ext cx="10058400" cy="1609344"/>
          </a:xfrm>
        </p:spPr>
        <p:txBody>
          <a:bodyPr>
            <a:normAutofit/>
          </a:bodyPr>
          <a:lstStyle/>
          <a:p>
            <a:pPr algn="ctr"/>
            <a:r>
              <a:rPr lang="el-GR" sz="3200" dirty="0" smtClean="0">
                <a:latin typeface="Bahnschrift" panose="020B0502040204020203" pitchFamily="34" charset="0"/>
              </a:rPr>
              <a:t>Οι </a:t>
            </a:r>
            <a:r>
              <a:rPr lang="el-GR" sz="3200" dirty="0" err="1" smtClean="0">
                <a:latin typeface="Bahnschrift" panose="020B0502040204020203" pitchFamily="34" charset="0"/>
              </a:rPr>
              <a:t>στοχοι</a:t>
            </a:r>
            <a:r>
              <a:rPr lang="el-GR" sz="3200" dirty="0" smtClean="0">
                <a:latin typeface="Bahnschrift" panose="020B0502040204020203" pitchFamily="34" charset="0"/>
              </a:rPr>
              <a:t> του </a:t>
            </a:r>
            <a:r>
              <a:rPr lang="en-GB" sz="3200" dirty="0" err="1" smtClean="0">
                <a:latin typeface="Arial Black" panose="020B0A04020102020204" pitchFamily="34" charset="0"/>
              </a:rPr>
              <a:t>spazio</a:t>
            </a:r>
            <a:r>
              <a:rPr lang="en-GB" sz="3200" dirty="0" smtClean="0">
                <a:latin typeface="Arial Black" panose="020B0A04020102020204" pitchFamily="34" charset="0"/>
              </a:rPr>
              <a:t> </a:t>
            </a:r>
            <a:r>
              <a:rPr lang="en-GB" sz="3200" dirty="0" err="1" smtClean="0">
                <a:latin typeface="Arial Black" panose="020B0A04020102020204" pitchFamily="34" charset="0"/>
              </a:rPr>
              <a:t>vitale</a:t>
            </a:r>
            <a:r>
              <a:rPr lang="en-GB" sz="3200" dirty="0" smtClean="0">
                <a:latin typeface="Arial Black" panose="020B0A04020102020204" pitchFamily="34" charset="0"/>
              </a:rPr>
              <a:t> </a:t>
            </a:r>
            <a:endParaRPr lang="en-GB" sz="3200" dirty="0">
              <a:latin typeface="Bahnschrift" panose="020B0502040204020203" pitchFamily="34" charset="0"/>
            </a:endParaRPr>
          </a:p>
        </p:txBody>
      </p:sp>
      <p:sp>
        <p:nvSpPr>
          <p:cNvPr id="3" name="Content Placeholder 2"/>
          <p:cNvSpPr>
            <a:spLocks noGrp="1"/>
          </p:cNvSpPr>
          <p:nvPr>
            <p:ph idx="1"/>
          </p:nvPr>
        </p:nvSpPr>
        <p:spPr>
          <a:xfrm>
            <a:off x="303494" y="1764356"/>
            <a:ext cx="6733032" cy="4392603"/>
          </a:xfrm>
        </p:spPr>
        <p:txBody>
          <a:bodyPr>
            <a:normAutofit fontScale="92500"/>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 ιδεολογικός στόχος του </a:t>
            </a:r>
            <a:r>
              <a:rPr lang="en-GB" dirty="0" err="1"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spazio</a:t>
            </a:r>
            <a:r>
              <a:rPr lang="en-GB" dirty="0"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 </a:t>
            </a:r>
            <a:r>
              <a:rPr lang="en-GB" dirty="0" err="1"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vitale</a:t>
            </a:r>
            <a:r>
              <a:rPr lang="en-GB" dirty="0"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ήταν η επέκταση του φασιστικού καθεστώτος και η δημιουργία αποικιών της φασιστικής Ιταλίας στην Ευρώπη και την Αφρική.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φασιστικό καθεστώς τόνιζε ότι η επίτευξη της επέκτασης του ιταλικού ζωτικού χώρου θα χωριστεί σε 3 στάδια</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p>
          <a:p>
            <a:pPr marL="457200" indent="-457200" algn="just">
              <a:buFont typeface="+mj-lt"/>
              <a:buAutoNum type="arabicPeriod"/>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Βραχυπρόθεσμα</a:t>
            </a:r>
          </a:p>
          <a:p>
            <a:pPr marL="457200" indent="-457200" algn="just">
              <a:buFont typeface="+mj-lt"/>
              <a:buAutoNum type="arabicPeriod"/>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Μεσοπρόθεσμα </a:t>
            </a:r>
          </a:p>
          <a:p>
            <a:pPr marL="457200" indent="-457200" algn="just">
              <a:buFont typeface="+mj-lt"/>
              <a:buAutoNum type="arabicPeriod"/>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Μακροπρόθεσμα</a:t>
            </a:r>
          </a:p>
          <a:p>
            <a:pPr marL="0" indent="0" algn="just">
              <a:buNone/>
            </a:pPr>
            <a:endPar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Ωστόσο το σχέδιο επίτευξής του επιταχύνθηκε με το ξέσπασμα του Β’ Παγκοσμίου Πολέμου </a:t>
            </a: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93352" y="1663336"/>
            <a:ext cx="3613867" cy="3544390"/>
          </a:xfrm>
          <a:prstGeom prst="rect">
            <a:avLst/>
          </a:prstGeom>
        </p:spPr>
      </p:pic>
      <p:sp>
        <p:nvSpPr>
          <p:cNvPr id="5" name="TextBox 4"/>
          <p:cNvSpPr txBox="1"/>
          <p:nvPr/>
        </p:nvSpPr>
        <p:spPr>
          <a:xfrm>
            <a:off x="8190770" y="5388907"/>
            <a:ext cx="3219029" cy="830997"/>
          </a:xfrm>
          <a:prstGeom prst="rect">
            <a:avLst/>
          </a:prstGeom>
          <a:noFill/>
        </p:spPr>
        <p:txBody>
          <a:bodyPr wrap="square" rtlCol="0">
            <a:spAutoFit/>
          </a:bodyPr>
          <a:lstStyle/>
          <a:p>
            <a:pPr algn="ctr"/>
            <a:r>
              <a:rPr lang="el-GR" sz="1200" dirty="0" smtClean="0">
                <a:latin typeface="Cambria" panose="02040503050406030204" pitchFamily="18" charset="0"/>
                <a:ea typeface="Cambria" panose="02040503050406030204" pitchFamily="18" charset="0"/>
              </a:rPr>
              <a:t> </a:t>
            </a:r>
            <a:r>
              <a:rPr lang="el-GR" sz="1200" i="1" dirty="0" smtClean="0">
                <a:latin typeface="Cambria" panose="02040503050406030204" pitchFamily="18" charset="0"/>
                <a:ea typeface="Cambria" panose="02040503050406030204" pitchFamily="18" charset="0"/>
              </a:rPr>
              <a:t>Με σκούρο καφέ χρώμα απεικονίζονται οι χώρες στις οποίες θα επεκτεινόταν ο ιταλικός ζωτικός χώρος που ασφυκτιούσε στα σύνορα της Ιταλίας</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24117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7265" y="310461"/>
            <a:ext cx="10058400" cy="1609344"/>
          </a:xfrm>
        </p:spPr>
        <p:txBody>
          <a:bodyPr>
            <a:normAutofit/>
          </a:bodyPr>
          <a:lstStyle/>
          <a:p>
            <a:pPr algn="ctr"/>
            <a:r>
              <a:rPr lang="el-GR" sz="3200" dirty="0" smtClean="0">
                <a:latin typeface="Bahnschrift" panose="020B0502040204020203" pitchFamily="34" charset="0"/>
              </a:rPr>
              <a:t>Η </a:t>
            </a:r>
            <a:r>
              <a:rPr lang="el-GR" sz="3200" dirty="0" err="1" smtClean="0">
                <a:latin typeface="Bahnschrift" panose="020B0502040204020203" pitchFamily="34" charset="0"/>
              </a:rPr>
              <a:t>επεκταση</a:t>
            </a:r>
            <a:r>
              <a:rPr lang="el-GR" sz="3200" dirty="0" smtClean="0">
                <a:latin typeface="Bahnschrift" panose="020B0502040204020203" pitchFamily="34" charset="0"/>
              </a:rPr>
              <a:t> του </a:t>
            </a:r>
            <a:r>
              <a:rPr lang="en-GB" sz="3200" b="1" dirty="0" err="1" smtClean="0">
                <a:effectLst>
                  <a:outerShdw blurRad="38100" dist="38100" dir="2700000" algn="tl">
                    <a:srgbClr val="000000">
                      <a:alpha val="43137"/>
                    </a:srgbClr>
                  </a:outerShdw>
                </a:effectLst>
                <a:latin typeface="Bahnschrift" panose="020B0502040204020203" pitchFamily="34" charset="0"/>
              </a:rPr>
              <a:t>spazio</a:t>
            </a:r>
            <a:r>
              <a:rPr lang="en-GB" sz="3200" b="1" dirty="0" smtClean="0">
                <a:effectLst>
                  <a:outerShdw blurRad="38100" dist="38100" dir="2700000" algn="tl">
                    <a:srgbClr val="000000">
                      <a:alpha val="43137"/>
                    </a:srgbClr>
                  </a:outerShdw>
                </a:effectLst>
                <a:latin typeface="Bahnschrift" panose="020B0502040204020203" pitchFamily="34" charset="0"/>
              </a:rPr>
              <a:t> </a:t>
            </a:r>
            <a:r>
              <a:rPr lang="en-GB" sz="3200" b="1" dirty="0" err="1" smtClean="0">
                <a:effectLst>
                  <a:outerShdw blurRad="38100" dist="38100" dir="2700000" algn="tl">
                    <a:srgbClr val="000000">
                      <a:alpha val="43137"/>
                    </a:srgbClr>
                  </a:outerShdw>
                </a:effectLst>
                <a:latin typeface="Bahnschrift" panose="020B0502040204020203" pitchFamily="34" charset="0"/>
              </a:rPr>
              <a:t>vitale</a:t>
            </a:r>
            <a:r>
              <a:rPr lang="en-GB" sz="3200" b="1" dirty="0" smtClean="0">
                <a:effectLst>
                  <a:outerShdw blurRad="38100" dist="38100" dir="2700000" algn="tl">
                    <a:srgbClr val="000000">
                      <a:alpha val="43137"/>
                    </a:srgbClr>
                  </a:outerShdw>
                </a:effectLst>
                <a:latin typeface="Bahnschrift" panose="020B0502040204020203" pitchFamily="34" charset="0"/>
              </a:rPr>
              <a:t> </a:t>
            </a:r>
            <a:r>
              <a:rPr lang="el-GR" sz="3200" dirty="0" smtClean="0">
                <a:latin typeface="Bahnschrift" panose="020B0502040204020203" pitchFamily="34" charset="0"/>
              </a:rPr>
              <a:t>στην </a:t>
            </a:r>
            <a:r>
              <a:rPr lang="el-GR" sz="3200" dirty="0" err="1" smtClean="0">
                <a:latin typeface="Bahnschrift" panose="020B0502040204020203" pitchFamily="34" charset="0"/>
              </a:rPr>
              <a:t>ευρωπη</a:t>
            </a:r>
            <a:r>
              <a:rPr lang="el-GR" sz="3200" dirty="0" smtClean="0">
                <a:latin typeface="Bahnschrift" panose="020B0502040204020203" pitchFamily="34" charset="0"/>
              </a:rPr>
              <a:t> (1)</a:t>
            </a:r>
            <a:endParaRPr lang="en-GB" sz="3200" dirty="0">
              <a:latin typeface="Bahnschrift" panose="020B0502040204020203" pitchFamily="34" charset="0"/>
            </a:endParaRPr>
          </a:p>
        </p:txBody>
      </p:sp>
      <p:sp>
        <p:nvSpPr>
          <p:cNvPr id="3" name="Content Placeholder 2"/>
          <p:cNvSpPr>
            <a:spLocks noGrp="1"/>
          </p:cNvSpPr>
          <p:nvPr>
            <p:ph idx="1"/>
          </p:nvPr>
        </p:nvSpPr>
        <p:spPr>
          <a:xfrm>
            <a:off x="468955" y="1746939"/>
            <a:ext cx="11035067" cy="4636444"/>
          </a:xfrm>
        </p:spPr>
        <p:txBody>
          <a:bodyPr>
            <a:normAutofit/>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Όσον αφορά την Ευρώπη, η επέκταση του ιταλικού ζωτικού χώρου περιλαμβάνει τη Νότια και Ανατολική Ευρώπη. Τα βραχυπρόθεσμα σχέδια έκαναν λόγο για την επέκταση στα Ανατολικά.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Κροατία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και η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Βοσνία- Ερζεγοβίνη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ήταν περιοχές που ήθελε η Ιταλία να συμπεριλάβει λόγω της παραγωγής τους σε είδη όπως η ξυλεία αλλά και τα πλούσια αποθέματά τους σε άνθρακα, λιγνίτη, χαλκό, σίδηρο κι άλλα ορυκτά είδη.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Έπειτα η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Σερβία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αποτελούσε μέρος του ιταλικού σχεδίου λόγω των μεγάλων αποθεμάτων της σε χαλκό.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Βουλγαρία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ήταν επίσης μια χώρα στην οποία στόχευε η Ιταλία διότι θα αποτελούσε σημαντικό εμπορικό παράγοντα χάρη στην παραγωγή της σε κρασί, σόγια και χρώμιο. </a:t>
            </a: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166313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894" y="354004"/>
            <a:ext cx="10058400" cy="1609344"/>
          </a:xfrm>
        </p:spPr>
        <p:txBody>
          <a:bodyPr>
            <a:normAutofit/>
          </a:bodyPr>
          <a:lstStyle/>
          <a:p>
            <a:pPr algn="ctr"/>
            <a:r>
              <a:rPr lang="el-GR" sz="3200" dirty="0">
                <a:latin typeface="Bahnschrift" panose="020B0502040204020203" pitchFamily="34" charset="0"/>
              </a:rPr>
              <a:t>Η </a:t>
            </a:r>
            <a:r>
              <a:rPr lang="el-GR" sz="3200" dirty="0" err="1">
                <a:latin typeface="Bahnschrift" panose="020B0502040204020203" pitchFamily="34" charset="0"/>
              </a:rPr>
              <a:t>επεκταση</a:t>
            </a:r>
            <a:r>
              <a:rPr lang="el-GR" sz="3200" dirty="0">
                <a:latin typeface="Bahnschrift" panose="020B0502040204020203" pitchFamily="34" charset="0"/>
              </a:rPr>
              <a:t> του </a:t>
            </a:r>
            <a:r>
              <a:rPr lang="en-GB" sz="3200" b="1" dirty="0" err="1">
                <a:effectLst>
                  <a:outerShdw blurRad="38100" dist="38100" dir="2700000" algn="tl">
                    <a:srgbClr val="000000">
                      <a:alpha val="43137"/>
                    </a:srgbClr>
                  </a:outerShdw>
                </a:effectLst>
                <a:latin typeface="Bahnschrift" panose="020B0502040204020203" pitchFamily="34" charset="0"/>
              </a:rPr>
              <a:t>spazio</a:t>
            </a:r>
            <a:r>
              <a:rPr lang="en-GB" sz="3200" b="1" dirty="0">
                <a:effectLst>
                  <a:outerShdw blurRad="38100" dist="38100" dir="2700000" algn="tl">
                    <a:srgbClr val="000000">
                      <a:alpha val="43137"/>
                    </a:srgbClr>
                  </a:outerShdw>
                </a:effectLst>
                <a:latin typeface="Bahnschrift" panose="020B0502040204020203" pitchFamily="34" charset="0"/>
              </a:rPr>
              <a:t> </a:t>
            </a:r>
            <a:r>
              <a:rPr lang="en-GB" sz="3200" b="1" dirty="0" err="1">
                <a:effectLst>
                  <a:outerShdw blurRad="38100" dist="38100" dir="2700000" algn="tl">
                    <a:srgbClr val="000000">
                      <a:alpha val="43137"/>
                    </a:srgbClr>
                  </a:outerShdw>
                </a:effectLst>
                <a:latin typeface="Bahnschrift" panose="020B0502040204020203" pitchFamily="34" charset="0"/>
              </a:rPr>
              <a:t>vitale</a:t>
            </a:r>
            <a:r>
              <a:rPr lang="en-GB" sz="3200" b="1" dirty="0">
                <a:effectLst>
                  <a:outerShdw blurRad="38100" dist="38100" dir="2700000" algn="tl">
                    <a:srgbClr val="000000">
                      <a:alpha val="43137"/>
                    </a:srgbClr>
                  </a:outerShdw>
                </a:effectLst>
                <a:latin typeface="Bahnschrift" panose="020B0502040204020203" pitchFamily="34" charset="0"/>
              </a:rPr>
              <a:t> </a:t>
            </a:r>
            <a:r>
              <a:rPr lang="el-GR" sz="3200" dirty="0">
                <a:latin typeface="Bahnschrift" panose="020B0502040204020203" pitchFamily="34" charset="0"/>
              </a:rPr>
              <a:t>στην </a:t>
            </a:r>
            <a:r>
              <a:rPr lang="el-GR" sz="3200" dirty="0" err="1" smtClean="0">
                <a:latin typeface="Bahnschrift" panose="020B0502040204020203" pitchFamily="34" charset="0"/>
              </a:rPr>
              <a:t>ευρωπη</a:t>
            </a:r>
            <a:r>
              <a:rPr lang="el-GR" sz="3200" dirty="0" smtClean="0">
                <a:latin typeface="Bahnschrift" panose="020B0502040204020203" pitchFamily="34" charset="0"/>
              </a:rPr>
              <a:t> (2)</a:t>
            </a:r>
            <a:endParaRPr lang="en-GB" sz="3200" dirty="0">
              <a:latin typeface="Bahnschrift" panose="020B0502040204020203" pitchFamily="34" charset="0"/>
            </a:endParaRPr>
          </a:p>
        </p:txBody>
      </p:sp>
      <p:sp>
        <p:nvSpPr>
          <p:cNvPr id="3" name="Content Placeholder 2"/>
          <p:cNvSpPr>
            <a:spLocks noGrp="1"/>
          </p:cNvSpPr>
          <p:nvPr>
            <p:ph idx="1"/>
          </p:nvPr>
        </p:nvSpPr>
        <p:spPr>
          <a:xfrm>
            <a:off x="533617" y="1712106"/>
            <a:ext cx="10921856" cy="4566774"/>
          </a:xfrm>
        </p:spPr>
        <p:txBody>
          <a:bodyPr>
            <a:normAutofit/>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Ελλάδα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αποτελούσε σημαντικό μέρος του ιταλικού σχεδίου επέκτασης διότι θα ήταν για την Ιταλία ο δρόμος για τη διέξοδό της στο Αιγαίο Πέλαγος. Παράλληλα, θα μπορούσε να συνεισφέρει στην παραγωγή και ανάπτυξη των φυσικών πόρων αλλά και στη βιομηχανία σιδήρου και χάλυβα.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Ουγγαρία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ήταν μέσα στα σχέδια επέκτασης του ζωτικού χώρου της Ιταλίας, λόγω των λιμανιών, της μεγάλης της παραγωγής σε γεωργικά μηχανήματα, ηλεκτρικά είδη, φαρμακευτικά προϊόντα αλλά και σε ξυλεία.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Ρουμανία</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αποτελούσε μέρος του ιταλικού σχεδίου και αναφερόταν στα επεκτατικά σχέδια του αρχηγού του Γενικού Επιτελείου της Ιταλίας Αλμπέρτο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Παριανι</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Alberto </a:t>
            </a:r>
            <a:r>
              <a:rPr lang="en-GB"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Pariani</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1876-1955).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 ίδιος δήλωσε το 1939 ότι η στρατιωτική επέμβαση της Ιταλίας στη Ρουμανία θα είχε ως στόχο της να αποτρέψει την σοβιετική εισβολή στα Βαλκάνια.   </a:t>
            </a: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708656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10058400" cy="1609344"/>
          </a:xfrm>
        </p:spPr>
        <p:txBody>
          <a:bodyPr>
            <a:normAutofit/>
          </a:bodyPr>
          <a:lstStyle/>
          <a:p>
            <a:pPr algn="ctr"/>
            <a:r>
              <a:rPr lang="el-GR" sz="3200" dirty="0" smtClean="0">
                <a:latin typeface="Bahnschrift" panose="020B0502040204020203" pitchFamily="34" charset="0"/>
              </a:rPr>
              <a:t>Η ΕΠΕΚΤΑΣΗ ΤΟΥ </a:t>
            </a:r>
            <a:r>
              <a:rPr lang="en-GB" sz="3200" b="1" dirty="0" smtClean="0">
                <a:latin typeface="Bahnschrift" panose="020B0502040204020203" pitchFamily="34" charset="0"/>
              </a:rPr>
              <a:t>SPAZIO VITALE </a:t>
            </a:r>
            <a:r>
              <a:rPr lang="el-GR" sz="3200" dirty="0" smtClean="0">
                <a:latin typeface="Bahnschrift" panose="020B0502040204020203" pitchFamily="34" charset="0"/>
              </a:rPr>
              <a:t>ΣΤΗΝ ΑΦΡΙΚΗ</a:t>
            </a:r>
            <a:endParaRPr lang="en-GB" sz="3200" dirty="0">
              <a:latin typeface="Bahnschrift" panose="020B0502040204020203" pitchFamily="34" charset="0"/>
            </a:endParaRPr>
          </a:p>
        </p:txBody>
      </p:sp>
      <p:sp>
        <p:nvSpPr>
          <p:cNvPr id="3" name="Content Placeholder 2"/>
          <p:cNvSpPr>
            <a:spLocks noGrp="1"/>
          </p:cNvSpPr>
          <p:nvPr>
            <p:ph idx="1"/>
          </p:nvPr>
        </p:nvSpPr>
        <p:spPr>
          <a:xfrm>
            <a:off x="0" y="1311509"/>
            <a:ext cx="8900379" cy="5219920"/>
          </a:xfrm>
        </p:spPr>
        <p:txBody>
          <a:bodyPr>
            <a:noAutofit/>
          </a:bodyPr>
          <a:lstStyle/>
          <a:p>
            <a:pPr algn="just">
              <a:buFont typeface="Wingdings" panose="05000000000000000000" pitchFamily="2" charset="2"/>
              <a:buChar char="Ø"/>
            </a:pP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Ιταλία είχε στρέψει το ενδιαφέρον της σε μεγάλες περιοχές της </a:t>
            </a:r>
            <a:r>
              <a:rPr lang="el-GR" sz="1600"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Βόρειας </a:t>
            </a: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και </a:t>
            </a:r>
            <a:r>
              <a:rPr lang="el-GR" sz="1600"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Ανατολικής Αφρικής. </a:t>
            </a: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φασιστικό καθεστώς χρησιμοποίησε το ιστορικό του Ρωμαϊκού ελέγχου των εδαφών αυτών και θεωρούσε τη σύγχρονη Ιταλία κληρονόμο της ένδοξης Ρωμαϊκής Αυτοκρατορίας, η οποία κατείχε εδάφη στη Βόρεια Αφρική. </a:t>
            </a:r>
          </a:p>
          <a:p>
            <a:pPr algn="just">
              <a:buFont typeface="Wingdings" panose="05000000000000000000" pitchFamily="2" charset="2"/>
              <a:buChar char="Ø"/>
            </a:pPr>
            <a:endPar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Βόρεια Αφρική θεωρήθηκε περιοχή στρατηγικής σημασίας για την επίτευξη της </a:t>
            </a:r>
            <a:r>
              <a:rPr lang="en-GB" sz="1600" b="1"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Mare Nostrum</a:t>
            </a:r>
            <a:r>
              <a:rPr lang="el-GR" sz="1600" b="1"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δηλ. την κυριαρχία της Ιταλίας στη Μεσόγειο Θάλασσα. </a:t>
            </a:r>
          </a:p>
          <a:p>
            <a:pPr algn="just">
              <a:buFont typeface="Wingdings" panose="05000000000000000000" pitchFamily="2" charset="2"/>
              <a:buChar char="Ø"/>
            </a:pPr>
            <a:endPar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Παράλληλα, το φασιστικό καθεστώς τόνιζε τη στρατηγική σημασία της πολιτικής και οικονομικής σύνδεσης της Ευρώπης με την Αφρική και αρκετές φορές αναφερόταν στις 2 ηπείρους ως μία </a:t>
            </a:r>
            <a:r>
              <a:rPr lang="el-GR" sz="1600"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δινοντάς</a:t>
            </a: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της το όνομα </a:t>
            </a:r>
            <a:r>
              <a:rPr lang="en-GB" sz="1600"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Eurafrica </a:t>
            </a:r>
            <a:r>
              <a:rPr lang="en-GB"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(Klinghoffer 2006)</a:t>
            </a:r>
          </a:p>
          <a:p>
            <a:pPr algn="just">
              <a:buFont typeface="Wingdings" panose="05000000000000000000" pitchFamily="2" charset="2"/>
              <a:buChar char="Ø"/>
            </a:pPr>
            <a:endParaRPr lang="en-GB"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επιτελείο του Μουσολίνι έφτιαχνε χάρτες που εμφάνιζαν σιδηροδρομικές γραμμές και δίκτυα που εκτείνονταν από την Αφρική έως την Ιταλία μέσω της ιταλικής αποικίας της Λιβύης ως σχέδια για στενότερη σύνδεση Ιταλίας και Αφρικής </a:t>
            </a:r>
          </a:p>
          <a:p>
            <a:pPr algn="just">
              <a:buFont typeface="Wingdings" panose="05000000000000000000" pitchFamily="2" charset="2"/>
              <a:buChar char="Ø"/>
            </a:pPr>
            <a:endPar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σχέδιο για την </a:t>
            </a:r>
            <a:r>
              <a:rPr lang="en-GB" sz="1600"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Eurafrica </a:t>
            </a:r>
            <a:r>
              <a:rPr lang="el-GR" sz="16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αναφερόταν και στα γερμανικά σχέδια σύνδεσης των 2 ηπείρων και έκανε λόγο για τη δημιουργία ενός λιμανιού μεταξύ Ευρώπης και Αφρικής.      </a:t>
            </a:r>
            <a:endParaRPr lang="en-GB" sz="1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4866" y="1906646"/>
            <a:ext cx="3101339" cy="3029903"/>
          </a:xfrm>
          <a:prstGeom prst="rect">
            <a:avLst/>
          </a:prstGeom>
        </p:spPr>
      </p:pic>
      <p:sp>
        <p:nvSpPr>
          <p:cNvPr id="5" name="TextBox 4"/>
          <p:cNvSpPr txBox="1"/>
          <p:nvPr/>
        </p:nvSpPr>
        <p:spPr>
          <a:xfrm>
            <a:off x="9121685" y="5233852"/>
            <a:ext cx="2595154" cy="461665"/>
          </a:xfrm>
          <a:prstGeom prst="rect">
            <a:avLst/>
          </a:prstGeom>
          <a:noFill/>
        </p:spPr>
        <p:txBody>
          <a:bodyPr wrap="square" rtlCol="0">
            <a:spAutoFit/>
          </a:bodyPr>
          <a:lstStyle/>
          <a:p>
            <a:pPr algn="ctr"/>
            <a:r>
              <a:rPr lang="el-GR" sz="1200" i="1" dirty="0" smtClean="0">
                <a:latin typeface="Cambria" panose="02040503050406030204" pitchFamily="18" charset="0"/>
                <a:ea typeface="Cambria" panose="02040503050406030204" pitchFamily="18" charset="0"/>
              </a:rPr>
              <a:t>Οι περιοχές επέκτασης του Ιταλικού ζωτικού χώρου</a:t>
            </a:r>
            <a:endParaRPr lang="en-GB" sz="12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736051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9059" y="-45667"/>
            <a:ext cx="10058400" cy="1609344"/>
          </a:xfrm>
        </p:spPr>
        <p:txBody>
          <a:bodyPr>
            <a:normAutofit/>
          </a:bodyPr>
          <a:lstStyle/>
          <a:p>
            <a:pPr algn="ctr"/>
            <a:r>
              <a:rPr lang="fr-FR" sz="32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TO </a:t>
            </a:r>
            <a:r>
              <a:rPr lang="en-GB" sz="3200"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SPAZIO VITALE </a:t>
            </a:r>
            <a:r>
              <a:rPr lang="el-GR" sz="3200"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ΣΤΗΝ ΤΕΧΝΗ </a:t>
            </a:r>
            <a:endParaRPr lang="en-GB" sz="32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38030" y="1581474"/>
            <a:ext cx="8065446" cy="4723531"/>
          </a:xfrm>
        </p:spPr>
        <p:txBody>
          <a:bodyPr>
            <a:normAutofit lnSpcReduction="10000"/>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a:t>
            </a:r>
            <a:r>
              <a:rPr lang="en-GB" b="1"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spazio</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b="1"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vitale</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εκφράστηκε μέσω της τέχνης κυρίως από το κοινωνικό και καλλιτεχνικό κίνημα του Φουτουρισμού, που τόνιζε το δυναμισμό και την ταχύτητα. Δόξαζε τη νεωτερικότητα ενώ στόχευε να απελευθερώσει την Ιταλία από τα βάρη του παρελθόντος της.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Σε μεγάλο βαθμό ήταν ένα εθνικιστικό κίνημα με επεκτατικά και πολεμικά σχέδια.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Σημαντικός εκπρόσωπός του ήταν ο Φίλιππο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Τομαζο</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Εμίλιο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Μαρινετι</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Filippo </a:t>
            </a:r>
            <a:r>
              <a:rPr lang="en-GB"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Tommaso</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Emilio Marinetti 1876-1944),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 συγγραφέας του πρώτου φουτουριστικού μανιφέστο που υποστήριζε τον εκσυγχρονισμό και την επέκταση της Ιταλίας.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κείμενο δημοσιεύτηκε στις 20 Φεβρουαρίου 1909 στη γαλλική </a:t>
            </a:r>
            <a:r>
              <a:rPr lang="en-GB"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 Figaro.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pic>
        <p:nvPicPr>
          <p:cNvPr id="1026" name="Picture 2" descr="Φουτουρισμός, η ύλη που μετατράπηκε σε ενέργεια - Artic.gr - ενημέρωση για  τέχνε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3107" y="1076378"/>
            <a:ext cx="3518262" cy="421941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769530" y="5460274"/>
            <a:ext cx="3422469" cy="461665"/>
          </a:xfrm>
          <a:prstGeom prst="rect">
            <a:avLst/>
          </a:prstGeom>
          <a:noFill/>
        </p:spPr>
        <p:txBody>
          <a:bodyPr wrap="square" rtlCol="0">
            <a:spAutoFit/>
          </a:bodyPr>
          <a:lstStyle/>
          <a:p>
            <a:pPr algn="ctr"/>
            <a:r>
              <a:rPr lang="el-GR" sz="1200" i="1" dirty="0" smtClean="0"/>
              <a:t>Το κείμενο του </a:t>
            </a:r>
            <a:r>
              <a:rPr lang="el-GR" sz="1200" i="1" dirty="0" err="1" smtClean="0"/>
              <a:t>Μαρινετι</a:t>
            </a:r>
            <a:r>
              <a:rPr lang="el-GR" sz="1200" i="1" dirty="0" smtClean="0"/>
              <a:t> στην εφημερίδα </a:t>
            </a:r>
            <a:endParaRPr lang="en-GB" sz="1200" i="1" dirty="0" smtClean="0"/>
          </a:p>
          <a:p>
            <a:pPr algn="ctr"/>
            <a:r>
              <a:rPr lang="en-GB" sz="1200" i="1" dirty="0" smtClean="0"/>
              <a:t>Le Figaro</a:t>
            </a:r>
            <a:endParaRPr lang="en-GB" sz="1200" i="1" dirty="0"/>
          </a:p>
        </p:txBody>
      </p:sp>
    </p:spTree>
    <p:extLst>
      <p:ext uri="{BB962C8B-B14F-4D97-AF65-F5344CB8AC3E}">
        <p14:creationId xmlns:p14="http://schemas.microsoft.com/office/powerpoint/2010/main" val="26051220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7" y="67928"/>
            <a:ext cx="10058400" cy="1609344"/>
          </a:xfrm>
        </p:spPr>
        <p:txBody>
          <a:bodyPr>
            <a:normAutofit/>
          </a:bodyPr>
          <a:lstStyle/>
          <a:p>
            <a:pPr algn="ctr"/>
            <a:r>
              <a:rPr lang="el-GR" sz="3200" dirty="0" smtClean="0">
                <a:effectLst>
                  <a:outerShdw blurRad="38100" dist="38100" dir="2700000" algn="tl">
                    <a:srgbClr val="000000">
                      <a:alpha val="43137"/>
                    </a:srgbClr>
                  </a:outerShdw>
                </a:effectLst>
                <a:latin typeface="Bahnschrift" panose="020B0502040204020203" pitchFamily="34" charset="0"/>
              </a:rPr>
              <a:t>ΣΥΜΠΕΡΑΣΜΑΤΑ</a:t>
            </a:r>
            <a:endParaRPr lang="en-GB" sz="3200" dirty="0">
              <a:effectLst>
                <a:outerShdw blurRad="38100" dist="38100" dir="2700000" algn="tl">
                  <a:srgbClr val="000000">
                    <a:alpha val="43137"/>
                  </a:srgbClr>
                </a:outerShdw>
              </a:effectLst>
              <a:latin typeface="Bahnschrift" panose="020B0502040204020203" pitchFamily="34" charset="0"/>
            </a:endParaRPr>
          </a:p>
        </p:txBody>
      </p:sp>
      <p:sp>
        <p:nvSpPr>
          <p:cNvPr id="3" name="Content Placeholder 2"/>
          <p:cNvSpPr>
            <a:spLocks noGrp="1"/>
          </p:cNvSpPr>
          <p:nvPr>
            <p:ph idx="1"/>
          </p:nvPr>
        </p:nvSpPr>
        <p:spPr>
          <a:xfrm>
            <a:off x="95794" y="1341119"/>
            <a:ext cx="11791406" cy="5268685"/>
          </a:xfrm>
        </p:spPr>
        <p:txBody>
          <a:bodyPr>
            <a:normAutofit fontScale="92500" lnSpcReduction="10000"/>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Είναι ενδιαφέρουσα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μελέτη της θεωρίας του ζωτικού χώρου</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η οποία αποτέλεσε έναν καθοριστικό παράγοντα στην ιδεολογία της γερμανικής γεωπολιτικής σκέψης επί Ναζισμού αλλά και της ιταλικής σκέψης επί φασιστικού καθεστώτος.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συγκρότηση ενός μεγάλου και ενιαίου πολιτικού και οικονομικού χώρου στην Κεντρική και Ανατολική Ευρώπη για τη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Γερμανία</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και σε Ευρώπη, Βαλκάνια και Αφρική για την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Ιταλία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θα διασφάλιζε την ανεμπόδιστη οικονομική, πολιτική και πληθυσμιακή ανάπτυξη των 2 χωρών στις περιοχές όπου σκόπευαν να επεκταθούν.</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Είναι σαφές ότι τόσο ο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Χίτλερ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όσο και ο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Μουσολίνι</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επεδίωξαν διακαώς την επέκταση των ζωτικών χώρων κι αυτός είναι ένας από τους λόγους που ο Χίτλερ υποστήριξε αυτήν την προσπάθεια του Μουσολίνι και συμπορεύτηκε μαζί του.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ι κινήσεις τόσο της Γερμανίας όσο και της Ιταλίας θα πρέπει μα ερμηνεύονται ως μια σταθερή και καλά μελετημένη προσπάθεια επίτευξης του στόχου επέκτασης των ζωτικών τους χώρων που οδήγησε στην έκρηξη του Β’ Παγκοσμίου Πολέμου και στην αλλαγή του χάρτη και όχι μόνο του τότε γνωστού κόσμου. </a:t>
            </a:r>
          </a:p>
          <a:p>
            <a:pPr marL="0" indent="0" algn="just">
              <a:buNone/>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468782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763" y="0"/>
            <a:ext cx="10058400" cy="1609344"/>
          </a:xfrm>
        </p:spPr>
        <p:txBody>
          <a:bodyPr>
            <a:normAutofit/>
          </a:bodyPr>
          <a:lstStyle/>
          <a:p>
            <a:pPr algn="ctr"/>
            <a:r>
              <a:rPr lang="el-GR" sz="3200" dirty="0" smtClean="0">
                <a:effectLst>
                  <a:outerShdw blurRad="38100" dist="38100" dir="2700000" algn="tl">
                    <a:srgbClr val="000000">
                      <a:alpha val="43137"/>
                    </a:srgbClr>
                  </a:outerShdw>
                </a:effectLst>
                <a:latin typeface="Bahnschrift" panose="020B0502040204020203" pitchFamily="34" charset="0"/>
              </a:rPr>
              <a:t>ΣΥΖΗΤΗΣΗ </a:t>
            </a:r>
            <a:endParaRPr lang="en-GB" sz="3200" dirty="0">
              <a:effectLst>
                <a:outerShdw blurRad="38100" dist="38100" dir="2700000" algn="tl">
                  <a:srgbClr val="000000">
                    <a:alpha val="43137"/>
                  </a:srgbClr>
                </a:outerShdw>
              </a:effectLst>
              <a:latin typeface="Bahnschrift" panose="020B0502040204020203" pitchFamily="34" charset="0"/>
            </a:endParaRPr>
          </a:p>
        </p:txBody>
      </p:sp>
      <p:sp>
        <p:nvSpPr>
          <p:cNvPr id="3" name="Content Placeholder 2"/>
          <p:cNvSpPr>
            <a:spLocks noGrp="1"/>
          </p:cNvSpPr>
          <p:nvPr>
            <p:ph idx="1"/>
          </p:nvPr>
        </p:nvSpPr>
        <p:spPr>
          <a:xfrm>
            <a:off x="59002" y="1006709"/>
            <a:ext cx="11905922" cy="5193794"/>
          </a:xfrm>
        </p:spPr>
        <p:txBody>
          <a:bodyPr>
            <a:normAutofit fontScale="85000" lnSpcReduction="10000"/>
          </a:bodyPr>
          <a:lstStyle/>
          <a:p>
            <a:pPr marL="0" indent="0" algn="just">
              <a:buNone/>
            </a:pPr>
            <a:endPar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Η θεωρία του ζωτικού χώρου όσον αφορά τη Γερμανία φαίνεται ότι έχει διάρκεια στο χρόνο.</a:t>
            </a:r>
          </a:p>
          <a:p>
            <a:pPr marL="0" indent="0" algn="just">
              <a:buNone/>
            </a:pPr>
            <a:endPar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Παρόλο που η έννοια αυτή δεν απαντάται στη σύγχρονη πολιτική ζωή της Ιταλίας, εντούτοις </a:t>
            </a:r>
            <a:r>
              <a:rPr lang="el-GR"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ζωηρό ενδιαφέρον έχει η υιοθέτησή της από σύγχρονες γερμανικές κυβερνήσεις. </a:t>
            </a:r>
          </a:p>
          <a:p>
            <a:pPr marL="0" indent="0" algn="just">
              <a:buNone/>
            </a:pPr>
            <a:endParaRPr lang="el-GR" b="1"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 παραπάνω ισχυρισμός επιβεβαιώνεται από το γεγονός ότι η αποδοχή της απώλειας των εδαφών της Ανατολικής Πρωσίας και η αναγνώριση των συνόρων με την Πολωνία στη γραμμή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Όντερ</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Νάισε</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έγινε πράξη επί καγκελαρίας Βίλλυ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Μπράντ</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Willy Brandt 1913-1992)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στα πλαίσια της </a:t>
            </a:r>
            <a:r>
              <a:rPr lang="en-GB" b="1" i="1"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Ostpolitik</a:t>
            </a:r>
            <a:r>
              <a:rPr lang="en-GB" b="1"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με αντάλλαγμα την επανένωση της Γερμανίας. </a:t>
            </a:r>
          </a:p>
          <a:p>
            <a:pPr marL="0" indent="0" algn="just">
              <a:buNone/>
            </a:pPr>
            <a:endPar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1954, ο αραβικός εθνικισμός του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Νάσερ</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συνδέθηκε με το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και την αναζήτηση ζωτικού </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χ</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ώρου πέρα από τα αιγυπτιακά σύνορα. Αυτό αποδόθηκε στην επιρροή που άσκησε το γερμανικό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στις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επεκτακτικές</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βλέψεις της Αιγύπτου.</a:t>
            </a:r>
          </a:p>
          <a:p>
            <a:pPr marL="0" indent="0" algn="just">
              <a:buNone/>
            </a:pPr>
            <a:endPar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δόγμα του </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σε συνδυασμό με ιδεολογίες ζωτικού χώρου όπως το </a:t>
            </a:r>
            <a:r>
              <a:rPr lang="en-GB" b="1"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spazio</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b="1"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vitale</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έμεινε στην ιστορία ως </a:t>
            </a:r>
            <a:r>
              <a:rPr lang="el-GR" dirty="0" smtClean="0">
                <a:effectLst>
                  <a:outerShdw blurRad="38100" dist="38100" dir="2700000" algn="tl">
                    <a:srgbClr val="000000">
                      <a:alpha val="43137"/>
                    </a:srgbClr>
                  </a:outerShdw>
                </a:effectLst>
                <a:ea typeface="Cambria" panose="02040503050406030204" pitchFamily="18" charset="0"/>
              </a:rPr>
              <a:t>ένα </a:t>
            </a:r>
            <a:r>
              <a:rPr lang="el-GR" dirty="0">
                <a:effectLst>
                  <a:outerShdw blurRad="38100" dist="38100" dir="2700000" algn="tl">
                    <a:srgbClr val="000000">
                      <a:alpha val="43137"/>
                    </a:srgbClr>
                  </a:outerShdw>
                </a:effectLst>
                <a:ea typeface="Cambria" panose="02040503050406030204" pitchFamily="18" charset="0"/>
              </a:rPr>
              <a:t>από τα πιο εξτρεμιστικά, βίαια και επιθετικά σχέδια που σημειώθηκε στην ιστορία της γεωπολιτικής </a:t>
            </a:r>
            <a:r>
              <a:rPr lang="el-GR" dirty="0" smtClean="0">
                <a:effectLst>
                  <a:outerShdw blurRad="38100" dist="38100" dir="2700000" algn="tl">
                    <a:srgbClr val="000000">
                      <a:alpha val="43137"/>
                    </a:srgbClr>
                  </a:outerShdw>
                </a:effectLst>
                <a:ea typeface="Cambria" panose="02040503050406030204" pitchFamily="18" charset="0"/>
              </a:rPr>
              <a:t>σκέψης και συνδέθηκε μετά τον Β΄ Παγκόσμιο Πόλεμο που κυριάρχησε, με τον επεκτατισμό και τον ιμπεριαλισμό και την αναζήτηση χώρου πέρα από τα εθνικά σύνορα για την επίτευξη τόσο των </a:t>
            </a:r>
            <a:r>
              <a:rPr lang="el-GR" dirty="0" err="1" smtClean="0">
                <a:effectLst>
                  <a:outerShdw blurRad="38100" dist="38100" dir="2700000" algn="tl">
                    <a:srgbClr val="000000">
                      <a:alpha val="43137"/>
                    </a:srgbClr>
                  </a:outerShdw>
                </a:effectLst>
                <a:ea typeface="Cambria" panose="02040503050406030204" pitchFamily="18" charset="0"/>
              </a:rPr>
              <a:t>γεωοπολιτικών</a:t>
            </a:r>
            <a:r>
              <a:rPr lang="el-GR" dirty="0" smtClean="0">
                <a:effectLst>
                  <a:outerShdw blurRad="38100" dist="38100" dir="2700000" algn="tl">
                    <a:srgbClr val="000000">
                      <a:alpha val="43137"/>
                    </a:srgbClr>
                  </a:outerShdw>
                </a:effectLst>
                <a:ea typeface="Cambria" panose="02040503050406030204" pitchFamily="18" charset="0"/>
              </a:rPr>
              <a:t> όσο και των ηγεμονικών τους στόχων. </a:t>
            </a:r>
            <a:endParaRPr lang="en-GB" b="1"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buFont typeface="Wingdings" panose="05000000000000000000" pitchFamily="2" charset="2"/>
              <a:buChar char="Ø"/>
            </a:pPr>
            <a:endParaRPr lang="en-GB" b="1" i="1"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buFont typeface="Wingdings" panose="05000000000000000000" pitchFamily="2" charset="2"/>
              <a:buChar char="Ø"/>
            </a:pPr>
            <a:endPar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buFont typeface="Wingdings" panose="05000000000000000000" pitchFamily="2" charset="2"/>
              <a:buChar char="Ø"/>
            </a:pP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528504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46304"/>
            <a:ext cx="10058400" cy="1609344"/>
          </a:xfrm>
        </p:spPr>
        <p:txBody>
          <a:bodyPr>
            <a:normAutofit/>
          </a:bodyPr>
          <a:lstStyle/>
          <a:p>
            <a:pPr algn="ctr"/>
            <a:r>
              <a:rPr lang="el-GR" sz="3200" b="1" dirty="0" smtClean="0">
                <a:effectLst>
                  <a:outerShdw blurRad="38100" dist="38100" dir="2700000" algn="tl">
                    <a:srgbClr val="000000">
                      <a:alpha val="43137"/>
                    </a:srgbClr>
                  </a:outerShdw>
                </a:effectLst>
                <a:latin typeface="Bahnschrift" panose="020B0502040204020203" pitchFamily="34" charset="0"/>
              </a:rPr>
              <a:t>ΒΙΒΛΙΟΓΡΑΦΙΑ </a:t>
            </a:r>
            <a:endParaRPr lang="en-GB" sz="3200" b="1" dirty="0">
              <a:effectLst>
                <a:outerShdw blurRad="38100" dist="38100" dir="2700000" algn="tl">
                  <a:srgbClr val="000000">
                    <a:alpha val="43137"/>
                  </a:srgbClr>
                </a:outerShdw>
              </a:effectLst>
              <a:latin typeface="Bahnschrift" panose="020B0502040204020203" pitchFamily="34" charset="0"/>
            </a:endParaRPr>
          </a:p>
        </p:txBody>
      </p:sp>
      <p:sp>
        <p:nvSpPr>
          <p:cNvPr id="3" name="Content Placeholder 2"/>
          <p:cNvSpPr>
            <a:spLocks noGrp="1"/>
          </p:cNvSpPr>
          <p:nvPr>
            <p:ph idx="1"/>
          </p:nvPr>
        </p:nvSpPr>
        <p:spPr>
          <a:xfrm>
            <a:off x="239377" y="1442140"/>
            <a:ext cx="11719342" cy="4584192"/>
          </a:xfrm>
        </p:spPr>
        <p:txBody>
          <a:bodyPr>
            <a:normAutofit/>
          </a:bodyPr>
          <a:lstStyle/>
          <a:p>
            <a:pPr>
              <a:buFont typeface="Wingdings" panose="05000000000000000000" pitchFamily="2" charset="2"/>
              <a:buChar char="Ø"/>
            </a:pPr>
            <a:r>
              <a:rPr lang="en-GB" dirty="0" smtClean="0">
                <a:latin typeface="Cambria" panose="02040503050406030204" pitchFamily="18" charset="0"/>
                <a:ea typeface="Cambria" panose="02040503050406030204" pitchFamily="18" charset="0"/>
              </a:rPr>
              <a:t>Klinghoffer(2006),</a:t>
            </a:r>
            <a:r>
              <a:rPr lang="en-GB" i="1" dirty="0" smtClean="0">
                <a:latin typeface="Cambria" panose="02040503050406030204" pitchFamily="18" charset="0"/>
                <a:ea typeface="Cambria" panose="02040503050406030204" pitchFamily="18" charset="0"/>
              </a:rPr>
              <a:t>The power of projections: How maps reflect global politics and history, </a:t>
            </a:r>
            <a:r>
              <a:rPr lang="en-GB" dirty="0" err="1" smtClean="0">
                <a:latin typeface="Cambria" panose="02040503050406030204" pitchFamily="18" charset="0"/>
                <a:ea typeface="Cambria" panose="02040503050406030204" pitchFamily="18" charset="0"/>
              </a:rPr>
              <a:t>Praeger</a:t>
            </a:r>
            <a:r>
              <a:rPr lang="en-GB" dirty="0" smtClean="0">
                <a:latin typeface="Cambria" panose="02040503050406030204" pitchFamily="18" charset="0"/>
                <a:ea typeface="Cambria" panose="02040503050406030204" pitchFamily="18" charset="0"/>
              </a:rPr>
              <a:t> Publishers, </a:t>
            </a:r>
            <a:r>
              <a:rPr lang="el-GR" dirty="0" smtClean="0">
                <a:latin typeface="Cambria" panose="02040503050406030204" pitchFamily="18" charset="0"/>
                <a:ea typeface="Cambria" panose="02040503050406030204" pitchFamily="18" charset="0"/>
              </a:rPr>
              <a:t>διαθέσιμο σε</a:t>
            </a:r>
            <a:r>
              <a:rPr lang="en-GB" dirty="0">
                <a:latin typeface="Cambria" panose="02040503050406030204" pitchFamily="18" charset="0"/>
                <a:ea typeface="Cambria" panose="02040503050406030204" pitchFamily="18" charset="0"/>
              </a:rPr>
              <a:t>: </a:t>
            </a:r>
            <a:r>
              <a:rPr lang="en-GB" dirty="0">
                <a:latin typeface="Cambria" panose="02040503050406030204" pitchFamily="18" charset="0"/>
                <a:ea typeface="Cambria" panose="02040503050406030204" pitchFamily="18" charset="0"/>
                <a:hlinkClick r:id="rId2"/>
              </a:rPr>
              <a:t>https://</a:t>
            </a:r>
            <a:r>
              <a:rPr lang="en-GB" dirty="0" smtClean="0">
                <a:latin typeface="Cambria" panose="02040503050406030204" pitchFamily="18" charset="0"/>
                <a:ea typeface="Cambria" panose="02040503050406030204" pitchFamily="18" charset="0"/>
                <a:hlinkClick r:id="rId2"/>
              </a:rPr>
              <a:t>archive.org/details/powerprojections00klin</a:t>
            </a:r>
            <a:r>
              <a:rPr lang="en-GB" dirty="0" smtClean="0">
                <a:latin typeface="Cambria" panose="02040503050406030204" pitchFamily="18" charset="0"/>
                <a:ea typeface="Cambria" panose="02040503050406030204" pitchFamily="18" charset="0"/>
              </a:rPr>
              <a:t> </a:t>
            </a:r>
            <a:endParaRPr lang="el-GR" dirty="0" smtClean="0">
              <a:latin typeface="Cambria" panose="02040503050406030204" pitchFamily="18" charset="0"/>
              <a:ea typeface="Cambria" panose="02040503050406030204" pitchFamily="18" charset="0"/>
            </a:endParaRPr>
          </a:p>
          <a:p>
            <a:pPr>
              <a:buFont typeface="Wingdings" panose="05000000000000000000" pitchFamily="2" charset="2"/>
              <a:buChar char="Ø"/>
            </a:pPr>
            <a:r>
              <a:rPr lang="en-GB" dirty="0" smtClean="0">
                <a:latin typeface="Cambria" panose="02040503050406030204" pitchFamily="18" charset="0"/>
                <a:ea typeface="Cambria" panose="02040503050406030204" pitchFamily="18" charset="0"/>
              </a:rPr>
              <a:t>Jeremy </a:t>
            </a:r>
            <a:r>
              <a:rPr lang="en-GB" dirty="0" err="1" smtClean="0">
                <a:latin typeface="Cambria" panose="02040503050406030204" pitchFamily="18" charset="0"/>
                <a:ea typeface="Cambria" panose="02040503050406030204" pitchFamily="18" charset="0"/>
              </a:rPr>
              <a:t>Noakes,</a:t>
            </a:r>
            <a:r>
              <a:rPr lang="en-GB" i="1" dirty="0" err="1" smtClean="0">
                <a:latin typeface="Cambria" panose="02040503050406030204" pitchFamily="18" charset="0"/>
                <a:ea typeface="Cambria" panose="02040503050406030204" pitchFamily="18" charset="0"/>
              </a:rPr>
              <a:t>BBC</a:t>
            </a:r>
            <a:r>
              <a:rPr lang="en-GB" i="1" dirty="0" smtClean="0">
                <a:latin typeface="Cambria" panose="02040503050406030204" pitchFamily="18" charset="0"/>
                <a:ea typeface="Cambria" panose="02040503050406030204" pitchFamily="18" charset="0"/>
              </a:rPr>
              <a:t>-History- World Wars: Hitler and Lebensraum in the East</a:t>
            </a:r>
            <a:r>
              <a:rPr lang="en-GB" dirty="0" smtClean="0">
                <a:latin typeface="Cambria" panose="02040503050406030204" pitchFamily="18" charset="0"/>
                <a:ea typeface="Cambria" panose="02040503050406030204" pitchFamily="18" charset="0"/>
              </a:rPr>
              <a:t>, BBC, 30/3/2011, </a:t>
            </a:r>
            <a:r>
              <a:rPr lang="el-GR" dirty="0" smtClean="0">
                <a:latin typeface="Cambria" panose="02040503050406030204" pitchFamily="18" charset="0"/>
                <a:ea typeface="Cambria" panose="02040503050406030204" pitchFamily="18" charset="0"/>
              </a:rPr>
              <a:t>διαθέσιμο σε</a:t>
            </a:r>
            <a:r>
              <a:rPr lang="en-GB" dirty="0">
                <a:latin typeface="Cambria" panose="02040503050406030204" pitchFamily="18" charset="0"/>
                <a:ea typeface="Cambria" panose="02040503050406030204" pitchFamily="18" charset="0"/>
              </a:rPr>
              <a:t>: </a:t>
            </a:r>
            <a:r>
              <a:rPr lang="en-GB" dirty="0">
                <a:latin typeface="Cambria" panose="02040503050406030204" pitchFamily="18" charset="0"/>
                <a:ea typeface="Cambria" panose="02040503050406030204" pitchFamily="18" charset="0"/>
                <a:hlinkClick r:id="rId3"/>
              </a:rPr>
              <a:t>http://</a:t>
            </a:r>
            <a:r>
              <a:rPr lang="en-GB" dirty="0" smtClean="0">
                <a:latin typeface="Cambria" panose="02040503050406030204" pitchFamily="18" charset="0"/>
                <a:ea typeface="Cambria" panose="02040503050406030204" pitchFamily="18" charset="0"/>
                <a:hlinkClick r:id="rId3"/>
              </a:rPr>
              <a:t>www.bbc.co.uk/history/worldwars/wwtwo/hitler_lebensraum_01.shtml</a:t>
            </a:r>
            <a:r>
              <a:rPr lang="en-GB" dirty="0" smtClean="0">
                <a:latin typeface="Cambria" panose="02040503050406030204" pitchFamily="18" charset="0"/>
                <a:ea typeface="Cambria" panose="02040503050406030204" pitchFamily="18" charset="0"/>
              </a:rPr>
              <a:t> </a:t>
            </a:r>
          </a:p>
          <a:p>
            <a:pPr>
              <a:buFont typeface="Wingdings" panose="05000000000000000000" pitchFamily="2" charset="2"/>
              <a:buChar char="Ø"/>
            </a:pPr>
            <a:r>
              <a:rPr lang="en-GB" dirty="0" err="1" smtClean="0">
                <a:latin typeface="Cambria" panose="02040503050406030204" pitchFamily="18" charset="0"/>
                <a:ea typeface="Cambria" panose="02040503050406030204" pitchFamily="18" charset="0"/>
              </a:rPr>
              <a:t>YourVietBooks</a:t>
            </a:r>
            <a:r>
              <a:rPr lang="en-GB" dirty="0" smtClean="0">
                <a:latin typeface="Cambria" panose="02040503050406030204" pitchFamily="18" charset="0"/>
                <a:ea typeface="Cambria" panose="02040503050406030204" pitchFamily="18" charset="0"/>
              </a:rPr>
              <a:t>(2015), </a:t>
            </a:r>
            <a:r>
              <a:rPr lang="en-GB" i="1" dirty="0" smtClean="0">
                <a:latin typeface="Cambria" panose="02040503050406030204" pitchFamily="18" charset="0"/>
                <a:ea typeface="Cambria" panose="02040503050406030204" pitchFamily="18" charset="0"/>
              </a:rPr>
              <a:t>One definition a day: Geopolitics,</a:t>
            </a:r>
            <a:r>
              <a:rPr lang="el-GR" dirty="0" smtClean="0">
                <a:latin typeface="Cambria" panose="02040503050406030204" pitchFamily="18" charset="0"/>
                <a:ea typeface="Cambria" panose="02040503050406030204" pitchFamily="18" charset="0"/>
              </a:rPr>
              <a:t>διαθέσιμο σε</a:t>
            </a:r>
            <a:r>
              <a:rPr lang="en-GB" dirty="0">
                <a:latin typeface="Cambria" panose="02040503050406030204" pitchFamily="18" charset="0"/>
                <a:ea typeface="Cambria" panose="02040503050406030204" pitchFamily="18" charset="0"/>
              </a:rPr>
              <a:t>: </a:t>
            </a:r>
            <a:r>
              <a:rPr lang="en-GB" dirty="0">
                <a:latin typeface="Cambria" panose="02040503050406030204" pitchFamily="18" charset="0"/>
                <a:ea typeface="Cambria" panose="02040503050406030204" pitchFamily="18" charset="0"/>
                <a:hlinkClick r:id="rId4"/>
              </a:rPr>
              <a:t>http://</a:t>
            </a:r>
            <a:r>
              <a:rPr lang="en-GB" dirty="0" smtClean="0">
                <a:latin typeface="Cambria" panose="02040503050406030204" pitchFamily="18" charset="0"/>
                <a:ea typeface="Cambria" panose="02040503050406030204" pitchFamily="18" charset="0"/>
                <a:hlinkClick r:id="rId4"/>
              </a:rPr>
              <a:t>www.yourvietbooks.com/2015/04/ir-one-definition-day-geopolitics.html</a:t>
            </a:r>
            <a:r>
              <a:rPr lang="en-GB" dirty="0" smtClean="0">
                <a:latin typeface="Cambria" panose="02040503050406030204" pitchFamily="18" charset="0"/>
                <a:ea typeface="Cambria" panose="02040503050406030204" pitchFamily="18" charset="0"/>
              </a:rPr>
              <a:t> </a:t>
            </a:r>
            <a:endParaRPr lang="en-GB" dirty="0">
              <a:latin typeface="Cambria" panose="02040503050406030204" pitchFamily="18" charset="0"/>
              <a:ea typeface="Cambria" panose="02040503050406030204" pitchFamily="18" charset="0"/>
            </a:endParaRPr>
          </a:p>
          <a:p>
            <a:pPr>
              <a:buFont typeface="Wingdings" panose="05000000000000000000" pitchFamily="2" charset="2"/>
              <a:buChar char="Ø"/>
            </a:pPr>
            <a:r>
              <a:rPr lang="en-GB" dirty="0" smtClean="0">
                <a:latin typeface="Cambria" panose="02040503050406030204" pitchFamily="18" charset="0"/>
                <a:ea typeface="Cambria" panose="02040503050406030204" pitchFamily="18" charset="0"/>
              </a:rPr>
              <a:t>William </a:t>
            </a:r>
            <a:r>
              <a:rPr lang="en-GB" dirty="0" err="1" smtClean="0">
                <a:latin typeface="Cambria" panose="02040503050406030204" pitchFamily="18" charset="0"/>
                <a:ea typeface="Cambria" panose="02040503050406030204" pitchFamily="18" charset="0"/>
              </a:rPr>
              <a:t>Mallison</a:t>
            </a:r>
            <a:r>
              <a:rPr lang="en-GB" dirty="0" smtClean="0">
                <a:latin typeface="Cambria" panose="02040503050406030204" pitchFamily="18" charset="0"/>
                <a:ea typeface="Cambria" panose="02040503050406030204" pitchFamily="18" charset="0"/>
              </a:rPr>
              <a:t> (2016),</a:t>
            </a:r>
            <a:r>
              <a:rPr lang="en-GB" i="1" dirty="0" smtClean="0">
                <a:latin typeface="Cambria" panose="02040503050406030204" pitchFamily="18" charset="0"/>
                <a:ea typeface="Cambria" panose="02040503050406030204" pitchFamily="18" charset="0"/>
              </a:rPr>
              <a:t>The Political Poisoning of Geography</a:t>
            </a:r>
            <a:r>
              <a:rPr lang="en-GB" dirty="0" smtClean="0">
                <a:latin typeface="Cambria" panose="02040503050406030204" pitchFamily="18" charset="0"/>
                <a:ea typeface="Cambria" panose="02040503050406030204" pitchFamily="18" charset="0"/>
              </a:rPr>
              <a:t>, Cambridge Scholars </a:t>
            </a:r>
            <a:r>
              <a:rPr lang="en-GB" dirty="0" err="1" smtClean="0">
                <a:latin typeface="Cambria" panose="02040503050406030204" pitchFamily="18" charset="0"/>
                <a:ea typeface="Cambria" panose="02040503050406030204" pitchFamily="18" charset="0"/>
              </a:rPr>
              <a:t>Publisging</a:t>
            </a:r>
            <a:r>
              <a:rPr lang="en-GB" dirty="0" smtClean="0">
                <a:latin typeface="Cambria" panose="02040503050406030204" pitchFamily="18" charset="0"/>
                <a:ea typeface="Cambria" panose="02040503050406030204" pitchFamily="18" charset="0"/>
              </a:rPr>
              <a:t>, </a:t>
            </a:r>
            <a:r>
              <a:rPr lang="el-GR" dirty="0" smtClean="0">
                <a:latin typeface="Cambria" panose="02040503050406030204" pitchFamily="18" charset="0"/>
                <a:ea typeface="Cambria" panose="02040503050406030204" pitchFamily="18" charset="0"/>
              </a:rPr>
              <a:t>διαθέσιμο σε</a:t>
            </a:r>
            <a:r>
              <a:rPr lang="en-GB" dirty="0">
                <a:latin typeface="Cambria" panose="02040503050406030204" pitchFamily="18" charset="0"/>
                <a:ea typeface="Cambria" panose="02040503050406030204" pitchFamily="18" charset="0"/>
              </a:rPr>
              <a:t>: </a:t>
            </a:r>
            <a:r>
              <a:rPr lang="en-GB" dirty="0">
                <a:latin typeface="Cambria" panose="02040503050406030204" pitchFamily="18" charset="0"/>
                <a:ea typeface="Cambria" panose="02040503050406030204" pitchFamily="18" charset="0"/>
                <a:hlinkClick r:id="rId5"/>
              </a:rPr>
              <a:t>https://www.cambridgescholars.com</a:t>
            </a:r>
            <a:r>
              <a:rPr lang="en-GB" dirty="0" smtClean="0">
                <a:latin typeface="Cambria" panose="02040503050406030204" pitchFamily="18" charset="0"/>
                <a:ea typeface="Cambria" panose="02040503050406030204" pitchFamily="18" charset="0"/>
                <a:hlinkClick r:id="rId5"/>
              </a:rPr>
              <a:t>/</a:t>
            </a:r>
            <a:endParaRPr lang="en-GB" dirty="0" smtClean="0">
              <a:latin typeface="Cambria" panose="02040503050406030204" pitchFamily="18" charset="0"/>
              <a:ea typeface="Cambria" panose="02040503050406030204" pitchFamily="18" charset="0"/>
            </a:endParaRPr>
          </a:p>
          <a:p>
            <a:pPr>
              <a:buFont typeface="Wingdings" panose="05000000000000000000" pitchFamily="2" charset="2"/>
              <a:buChar char="Ø"/>
            </a:pPr>
            <a:r>
              <a:rPr lang="en-GB" dirty="0" smtClean="0">
                <a:latin typeface="Cambria" panose="02040503050406030204" pitchFamily="18" charset="0"/>
                <a:ea typeface="Cambria" panose="02040503050406030204" pitchFamily="18" charset="0"/>
              </a:rPr>
              <a:t>Institut fur </a:t>
            </a:r>
            <a:r>
              <a:rPr lang="en-GB" dirty="0" err="1" smtClean="0">
                <a:latin typeface="Cambria" panose="02040503050406030204" pitchFamily="18" charset="0"/>
                <a:ea typeface="Cambria" panose="02040503050406030204" pitchFamily="18" charset="0"/>
              </a:rPr>
              <a:t>Zeitgeschichte</a:t>
            </a:r>
            <a:r>
              <a:rPr lang="en-GB" dirty="0" smtClean="0">
                <a:latin typeface="Cambria" panose="02040503050406030204" pitchFamily="18" charset="0"/>
                <a:ea typeface="Cambria" panose="02040503050406030204" pitchFamily="18" charset="0"/>
              </a:rPr>
              <a:t>(2018), </a:t>
            </a:r>
            <a:r>
              <a:rPr lang="en-GB" i="1" dirty="0" smtClean="0">
                <a:latin typeface="Cambria" panose="02040503050406030204" pitchFamily="18" charset="0"/>
                <a:ea typeface="Cambria" panose="02040503050406030204" pitchFamily="18" charset="0"/>
              </a:rPr>
              <a:t>Utopia: The Greater Germanic Reich of the German Nation</a:t>
            </a:r>
            <a:r>
              <a:rPr lang="en-GB" dirty="0" smtClean="0">
                <a:latin typeface="Cambria" panose="02040503050406030204" pitchFamily="18" charset="0"/>
                <a:ea typeface="Cambria" panose="02040503050406030204" pitchFamily="18" charset="0"/>
              </a:rPr>
              <a:t>, </a:t>
            </a:r>
            <a:r>
              <a:rPr lang="en-GB" dirty="0" err="1" smtClean="0">
                <a:latin typeface="Cambria" panose="02040503050406030204" pitchFamily="18" charset="0"/>
                <a:ea typeface="Cambria" panose="02040503050406030204" pitchFamily="18" charset="0"/>
              </a:rPr>
              <a:t>IfZ</a:t>
            </a:r>
            <a:r>
              <a:rPr lang="en-GB" dirty="0" smtClean="0">
                <a:latin typeface="Cambria" panose="02040503050406030204" pitchFamily="18" charset="0"/>
                <a:ea typeface="Cambria" panose="02040503050406030204" pitchFamily="18" charset="0"/>
              </a:rPr>
              <a:t>, </a:t>
            </a:r>
            <a:r>
              <a:rPr lang="el-GR" dirty="0" smtClean="0">
                <a:latin typeface="Cambria" panose="02040503050406030204" pitchFamily="18" charset="0"/>
                <a:ea typeface="Cambria" panose="02040503050406030204" pitchFamily="18" charset="0"/>
              </a:rPr>
              <a:t>διαθέσιμο σε</a:t>
            </a:r>
            <a:r>
              <a:rPr lang="en-GB" dirty="0">
                <a:latin typeface="Cambria" panose="02040503050406030204" pitchFamily="18" charset="0"/>
                <a:ea typeface="Cambria" panose="02040503050406030204" pitchFamily="18" charset="0"/>
              </a:rPr>
              <a:t>: </a:t>
            </a:r>
            <a:r>
              <a:rPr lang="en-GB" dirty="0">
                <a:latin typeface="Cambria" panose="02040503050406030204" pitchFamily="18" charset="0"/>
                <a:ea typeface="Cambria" panose="02040503050406030204" pitchFamily="18" charset="0"/>
                <a:hlinkClick r:id="rId6"/>
              </a:rPr>
              <a:t>https://web.archive.org/web/20131214200221/http://www.obersalzberg.de/utopie-grossgermanisches-reich.html?&amp;</a:t>
            </a:r>
            <a:r>
              <a:rPr lang="en-GB" dirty="0" smtClean="0">
                <a:latin typeface="Cambria" panose="02040503050406030204" pitchFamily="18" charset="0"/>
                <a:ea typeface="Cambria" panose="02040503050406030204" pitchFamily="18" charset="0"/>
                <a:hlinkClick r:id="rId6"/>
              </a:rPr>
              <a:t>L=1</a:t>
            </a:r>
            <a:r>
              <a:rPr lang="en-GB" dirty="0" smtClean="0">
                <a:latin typeface="Cambria" panose="02040503050406030204" pitchFamily="18" charset="0"/>
                <a:ea typeface="Cambria" panose="02040503050406030204" pitchFamily="18" charset="0"/>
              </a:rPr>
              <a:t> </a:t>
            </a:r>
            <a:endParaRPr lang="en-GB" dirty="0">
              <a:latin typeface="Cambria" panose="02040503050406030204" pitchFamily="18" charset="0"/>
              <a:ea typeface="Cambria" panose="02040503050406030204" pitchFamily="18" charset="0"/>
            </a:endParaRPr>
          </a:p>
          <a:p>
            <a:pPr>
              <a:buFont typeface="Wingdings" panose="05000000000000000000" pitchFamily="2" charset="2"/>
              <a:buChar char="Ø"/>
            </a:pPr>
            <a:r>
              <a:rPr lang="el-GR" dirty="0" smtClean="0">
                <a:latin typeface="Cambria" panose="02040503050406030204" pitchFamily="18" charset="0"/>
                <a:ea typeface="Cambria" panose="02040503050406030204" pitchFamily="18" charset="0"/>
              </a:rPr>
              <a:t> Ηλεκτρονική </a:t>
            </a:r>
            <a:r>
              <a:rPr lang="en-GB" dirty="0" smtClean="0">
                <a:latin typeface="Cambria" panose="02040503050406030204" pitchFamily="18" charset="0"/>
                <a:ea typeface="Cambria" panose="02040503050406030204" pitchFamily="18" charset="0"/>
              </a:rPr>
              <a:t>E</a:t>
            </a:r>
            <a:r>
              <a:rPr lang="el-GR" dirty="0" err="1" smtClean="0">
                <a:latin typeface="Cambria" panose="02040503050406030204" pitchFamily="18" charset="0"/>
                <a:ea typeface="Cambria" panose="02040503050406030204" pitchFamily="18" charset="0"/>
              </a:rPr>
              <a:t>γκυκλοπαίδεια</a:t>
            </a:r>
            <a:r>
              <a:rPr lang="el-GR" dirty="0" smtClean="0">
                <a:latin typeface="Cambria" panose="02040503050406030204" pitchFamily="18" charset="0"/>
                <a:ea typeface="Cambria" panose="02040503050406030204" pitchFamily="18" charset="0"/>
              </a:rPr>
              <a:t> Ολοκαυτώματος, </a:t>
            </a:r>
            <a:r>
              <a:rPr lang="el-GR" i="1" dirty="0" smtClean="0">
                <a:latin typeface="Cambria" panose="02040503050406030204" pitchFamily="18" charset="0"/>
                <a:ea typeface="Cambria" panose="02040503050406030204" pitchFamily="18" charset="0"/>
              </a:rPr>
              <a:t>Ο Β’ </a:t>
            </a:r>
            <a:r>
              <a:rPr lang="el-GR" i="1" dirty="0" err="1" smtClean="0">
                <a:latin typeface="Cambria" panose="02040503050406030204" pitchFamily="18" charset="0"/>
                <a:ea typeface="Cambria" panose="02040503050406030204" pitchFamily="18" charset="0"/>
              </a:rPr>
              <a:t>Παγόσμιος</a:t>
            </a:r>
            <a:r>
              <a:rPr lang="el-GR" i="1" dirty="0" smtClean="0">
                <a:latin typeface="Cambria" panose="02040503050406030204" pitchFamily="18" charset="0"/>
                <a:ea typeface="Cambria" panose="02040503050406030204" pitchFamily="18" charset="0"/>
              </a:rPr>
              <a:t> Πόλεμος στην Ευρώπη,</a:t>
            </a:r>
            <a:r>
              <a:rPr lang="el-GR" dirty="0" smtClean="0">
                <a:latin typeface="Cambria" panose="02040503050406030204" pitchFamily="18" charset="0"/>
                <a:ea typeface="Cambria" panose="02040503050406030204" pitchFamily="18" charset="0"/>
              </a:rPr>
              <a:t> διαθέσιμο σε</a:t>
            </a:r>
            <a:r>
              <a:rPr lang="en-GB" dirty="0">
                <a:latin typeface="Cambria" panose="02040503050406030204" pitchFamily="18" charset="0"/>
                <a:ea typeface="Cambria" panose="02040503050406030204" pitchFamily="18" charset="0"/>
              </a:rPr>
              <a:t>: </a:t>
            </a:r>
            <a:r>
              <a:rPr lang="en-GB" dirty="0">
                <a:latin typeface="Cambria" panose="02040503050406030204" pitchFamily="18" charset="0"/>
                <a:ea typeface="Cambria" panose="02040503050406030204" pitchFamily="18" charset="0"/>
                <a:hlinkClick r:id="rId7"/>
              </a:rPr>
              <a:t>https://</a:t>
            </a:r>
            <a:r>
              <a:rPr lang="en-GB" dirty="0" smtClean="0">
                <a:latin typeface="Cambria" panose="02040503050406030204" pitchFamily="18" charset="0"/>
                <a:ea typeface="Cambria" panose="02040503050406030204" pitchFamily="18" charset="0"/>
                <a:hlinkClick r:id="rId7"/>
              </a:rPr>
              <a:t>encyclopedia.ushmm.org/content/el/article/world-war-ii-in-europe</a:t>
            </a:r>
            <a:r>
              <a:rPr lang="en-GB" dirty="0" smtClean="0">
                <a:latin typeface="Cambria" panose="02040503050406030204" pitchFamily="18" charset="0"/>
                <a:ea typeface="Cambria" panose="02040503050406030204" pitchFamily="18" charset="0"/>
              </a:rPr>
              <a:t> </a:t>
            </a:r>
          </a:p>
          <a:p>
            <a:pPr marL="0" indent="0">
              <a:buNone/>
            </a:pPr>
            <a:endParaRPr lang="en-GB" dirty="0" smtClean="0">
              <a:latin typeface="Cambria" panose="02040503050406030204" pitchFamily="18" charset="0"/>
              <a:ea typeface="Cambria" panose="02040503050406030204" pitchFamily="18" charset="0"/>
            </a:endParaRPr>
          </a:p>
          <a:p>
            <a:pPr>
              <a:buFont typeface="Wingdings" panose="05000000000000000000" pitchFamily="2" charset="2"/>
              <a:buChar char="Ø"/>
            </a:pPr>
            <a:endParaRPr lang="en-GB" dirty="0" smtClean="0">
              <a:latin typeface="Cambria" panose="02040503050406030204" pitchFamily="18" charset="0"/>
              <a:ea typeface="Cambria" panose="02040503050406030204" pitchFamily="18" charset="0"/>
            </a:endParaRPr>
          </a:p>
          <a:p>
            <a:pPr>
              <a:buFont typeface="Wingdings" panose="05000000000000000000" pitchFamily="2" charset="2"/>
              <a:buChar char="Ø"/>
            </a:pPr>
            <a:endParaRPr lang="en-GB" dirty="0" smtClean="0">
              <a:latin typeface="Cambria" panose="02040503050406030204" pitchFamily="18" charset="0"/>
              <a:ea typeface="Cambria" panose="02040503050406030204" pitchFamily="18" charset="0"/>
            </a:endParaRPr>
          </a:p>
          <a:p>
            <a:pPr>
              <a:buFont typeface="Wingdings" panose="05000000000000000000" pitchFamily="2" charset="2"/>
              <a:buChar char="Ø"/>
            </a:pPr>
            <a:endParaRPr lang="en-GB" dirty="0" smtClean="0">
              <a:latin typeface="Cambria" panose="02040503050406030204" pitchFamily="18" charset="0"/>
              <a:ea typeface="Cambria" panose="02040503050406030204" pitchFamily="18" charset="0"/>
            </a:endParaRPr>
          </a:p>
          <a:p>
            <a:pPr>
              <a:buFont typeface="Wingdings" panose="05000000000000000000" pitchFamily="2" charset="2"/>
              <a:buChar char="Ø"/>
            </a:pP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22124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ctr"/>
            <a:endParaRPr lang="en-GB" dirty="0" smtClean="0">
              <a:latin typeface="Arial Black" panose="020B0A04020102020204" pitchFamily="34" charset="0"/>
            </a:endParaRPr>
          </a:p>
          <a:p>
            <a:pPr marL="0" indent="0" algn="ctr">
              <a:buNone/>
            </a:pPr>
            <a:endParaRPr lang="en-GB" dirty="0" smtClean="0">
              <a:latin typeface="Arial Black" panose="020B0A04020102020204" pitchFamily="34" charset="0"/>
            </a:endParaRPr>
          </a:p>
          <a:p>
            <a:pPr marL="0" indent="0" algn="ctr">
              <a:buNone/>
            </a:pPr>
            <a:r>
              <a:rPr lang="el-GR" dirty="0" smtClean="0">
                <a:latin typeface="Arial Black" panose="020B0A04020102020204" pitchFamily="34" charset="0"/>
              </a:rPr>
              <a:t>ΣΑΣ ΕΥΧΑΡΙΣΤΩ ΓΙΑ ΤΗΝ </a:t>
            </a:r>
            <a:r>
              <a:rPr lang="el-GR" smtClean="0">
                <a:latin typeface="Arial Black" panose="020B0A04020102020204" pitchFamily="34" charset="0"/>
              </a:rPr>
              <a:t>ΠΡΟΣΟΧΗ ΣΑΣ !</a:t>
            </a:r>
            <a:endParaRPr lang="en-GB" dirty="0" smtClean="0">
              <a:latin typeface="Arial Black" panose="020B0A04020102020204" pitchFamily="34" charset="0"/>
            </a:endParaRPr>
          </a:p>
        </p:txBody>
      </p:sp>
    </p:spTree>
    <p:extLst>
      <p:ext uri="{BB962C8B-B14F-4D97-AF65-F5344CB8AC3E}">
        <p14:creationId xmlns:p14="http://schemas.microsoft.com/office/powerpoint/2010/main" val="804233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707" y="179832"/>
            <a:ext cx="10058400" cy="1609344"/>
          </a:xfrm>
        </p:spPr>
        <p:txBody>
          <a:bodyPr>
            <a:normAutofit/>
          </a:bodyPr>
          <a:lstStyle/>
          <a:p>
            <a:r>
              <a:rPr lang="el-GR" sz="3200" dirty="0" smtClean="0">
                <a:effectLst>
                  <a:outerShdw blurRad="38100" dist="38100" dir="2700000" algn="tl">
                    <a:srgbClr val="000000">
                      <a:alpha val="43137"/>
                    </a:srgbClr>
                  </a:outerShdw>
                </a:effectLst>
                <a:latin typeface="Bahnschrift" panose="020B0502040204020203" pitchFamily="34" charset="0"/>
              </a:rPr>
              <a:t>ΕΙΣΑΓΩΓΗ</a:t>
            </a:r>
            <a:br>
              <a:rPr lang="el-GR" sz="3200" dirty="0" smtClean="0">
                <a:effectLst>
                  <a:outerShdw blurRad="38100" dist="38100" dir="2700000" algn="tl">
                    <a:srgbClr val="000000">
                      <a:alpha val="43137"/>
                    </a:srgbClr>
                  </a:outerShdw>
                </a:effectLst>
                <a:latin typeface="Bahnschrift" panose="020B0502040204020203" pitchFamily="34" charset="0"/>
              </a:rPr>
            </a:br>
            <a:r>
              <a:rPr lang="el-GR" sz="3200" dirty="0" smtClean="0">
                <a:latin typeface="+mn-lt"/>
              </a:rPr>
              <a:t>Η ΕΝΝΟΙΑ ΤΟΥ ΖΩΤΙΚΟΥ ΧΩΡΟΥ</a:t>
            </a:r>
            <a:endParaRPr lang="en-GB" sz="3200" dirty="0">
              <a:effectLst>
                <a:outerShdw blurRad="38100" dist="38100" dir="2700000" algn="tl">
                  <a:srgbClr val="000000">
                    <a:alpha val="43137"/>
                  </a:srgbClr>
                </a:outerShdw>
              </a:effectLst>
              <a:latin typeface="Bahnschrift" panose="020B0502040204020203" pitchFamily="34" charset="0"/>
            </a:endParaRPr>
          </a:p>
        </p:txBody>
      </p:sp>
      <p:sp>
        <p:nvSpPr>
          <p:cNvPr id="3" name="Content Placeholder 2"/>
          <p:cNvSpPr>
            <a:spLocks noGrp="1"/>
          </p:cNvSpPr>
          <p:nvPr>
            <p:ph idx="1"/>
          </p:nvPr>
        </p:nvSpPr>
        <p:spPr>
          <a:xfrm>
            <a:off x="0" y="2085011"/>
            <a:ext cx="11628568" cy="4988143"/>
          </a:xfrm>
        </p:spPr>
        <p:txBody>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rPr>
              <a:t>Ο </a:t>
            </a:r>
            <a:r>
              <a:rPr lang="el-GR" b="1" u="sng" dirty="0" smtClean="0">
                <a:effectLst>
                  <a:outerShdw blurRad="38100" dist="38100" dir="2700000" algn="tl">
                    <a:srgbClr val="000000">
                      <a:alpha val="43137"/>
                    </a:srgbClr>
                  </a:outerShdw>
                </a:effectLst>
              </a:rPr>
              <a:t>ΖΩΤΙΚΟΣ ΧΩΡΟΣ </a:t>
            </a:r>
            <a:r>
              <a:rPr lang="el-GR" dirty="0" smtClean="0">
                <a:effectLst>
                  <a:outerShdw blurRad="38100" dist="38100" dir="2700000" algn="tl">
                    <a:srgbClr val="000000">
                      <a:alpha val="43137"/>
                    </a:srgbClr>
                  </a:outerShdw>
                </a:effectLst>
              </a:rPr>
              <a:t>είναι η θεωρία και πολιτική πρακτική της επέκτασης και εποίκισης εκτός των ορίων της χώρας </a:t>
            </a:r>
            <a:r>
              <a:rPr lang="en-GB" dirty="0" smtClean="0">
                <a:effectLst>
                  <a:outerShdw blurRad="38100" dist="38100" dir="2700000" algn="tl">
                    <a:srgbClr val="000000">
                      <a:alpha val="43137"/>
                    </a:srgbClr>
                  </a:outerShdw>
                </a:effectLst>
              </a:rPr>
              <a:t>,</a:t>
            </a:r>
            <a:r>
              <a:rPr lang="el-GR" dirty="0" smtClean="0">
                <a:effectLst>
                  <a:outerShdw blurRad="38100" dist="38100" dir="2700000" algn="tl">
                    <a:srgbClr val="000000">
                      <a:alpha val="43137"/>
                    </a:srgbClr>
                  </a:outerShdw>
                </a:effectLst>
              </a:rPr>
              <a:t>εντός των οποίων </a:t>
            </a:r>
            <a:r>
              <a:rPr lang="el-GR" dirty="0" err="1" smtClean="0">
                <a:effectLst>
                  <a:outerShdw blurRad="38100" dist="38100" dir="2700000" algn="tl">
                    <a:srgbClr val="000000">
                      <a:alpha val="43137"/>
                    </a:srgbClr>
                  </a:outerShdw>
                </a:effectLst>
              </a:rPr>
              <a:t>ασφυκτιά</a:t>
            </a:r>
            <a:r>
              <a:rPr lang="el-GR" dirty="0" smtClean="0">
                <a:effectLst>
                  <a:outerShdw blurRad="38100" dist="38100" dir="2700000" algn="tl">
                    <a:srgbClr val="000000">
                      <a:alpha val="43137"/>
                    </a:srgbClr>
                  </a:outerShdw>
                </a:effectLst>
              </a:rPr>
              <a:t>. </a:t>
            </a:r>
            <a:endParaRPr lang="en-GB" dirty="0" smtClean="0">
              <a:effectLst>
                <a:outerShdw blurRad="38100" dist="38100" dir="2700000" algn="tl">
                  <a:srgbClr val="000000">
                    <a:alpha val="43137"/>
                  </a:srgbClr>
                </a:outerShdw>
              </a:effectLst>
            </a:endParaRPr>
          </a:p>
          <a:p>
            <a:pPr marL="0" indent="0" algn="just">
              <a:buNone/>
            </a:pPr>
            <a:endParaRPr lang="en-GB" b="1" u="sng" dirty="0">
              <a:effectLst>
                <a:outerShdw blurRad="38100" dist="38100" dir="2700000" algn="tl">
                  <a:srgbClr val="000000">
                    <a:alpha val="43137"/>
                  </a:srgbClr>
                </a:outerShdw>
              </a:effectLst>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rPr>
              <a:t>Η συγκεκριμένη έννοια είναι εγγενής του ιμπεριαλισμού. Επικράτησε στη Γερμανία και την Ιταλία και απαντάται ήδη από τη δεκαετία του 1890 στην Αυτοκρατορική Γερμανία που οδήγησε τελικά στον Α’ Παγκόσμιο Πόλεμο. </a:t>
            </a:r>
          </a:p>
          <a:p>
            <a:pPr marL="0" indent="0" algn="just">
              <a:buNone/>
            </a:pPr>
            <a:endParaRPr lang="el-GR" dirty="0">
              <a:effectLst>
                <a:outerShdw blurRad="38100" dist="38100" dir="2700000" algn="tl">
                  <a:srgbClr val="000000">
                    <a:alpha val="43137"/>
                  </a:srgbClr>
                </a:outerShdw>
              </a:effectLst>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rPr>
              <a:t>Ωστόσο, η θεωρία γνώρισε μεγάλη άνθηση με την άνοδο του Αδόλφου Χίτλερ</a:t>
            </a:r>
            <a:r>
              <a:rPr lang="en-GB" dirty="0" smtClean="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a:t>
            </a:r>
            <a:r>
              <a:rPr lang="en-GB" dirty="0" smtClean="0">
                <a:effectLst>
                  <a:outerShdw blurRad="38100" dist="38100" dir="2700000" algn="tl">
                    <a:srgbClr val="000000">
                      <a:alpha val="43137"/>
                    </a:srgbClr>
                  </a:outerShdw>
                </a:effectLst>
              </a:rPr>
              <a:t>Adolf Hitler 1889-1945) </a:t>
            </a:r>
            <a:r>
              <a:rPr lang="el-GR" dirty="0" smtClean="0">
                <a:effectLst>
                  <a:outerShdw blurRad="38100" dist="38100" dir="2700000" algn="tl">
                    <a:srgbClr val="000000">
                      <a:alpha val="43137"/>
                    </a:srgbClr>
                  </a:outerShdw>
                </a:effectLst>
              </a:rPr>
              <a:t>και Μπενίτο Μουσολίνι (</a:t>
            </a:r>
            <a:r>
              <a:rPr lang="en-GB" dirty="0" smtClean="0">
                <a:effectLst>
                  <a:outerShdw blurRad="38100" dist="38100" dir="2700000" algn="tl">
                    <a:srgbClr val="000000">
                      <a:alpha val="43137"/>
                    </a:srgbClr>
                  </a:outerShdw>
                </a:effectLst>
              </a:rPr>
              <a:t>Benito Amilcare Andrea Mussolini 1883-1945) </a:t>
            </a:r>
            <a:r>
              <a:rPr lang="el-GR" dirty="0" smtClean="0">
                <a:effectLst>
                  <a:outerShdw blurRad="38100" dist="38100" dir="2700000" algn="tl">
                    <a:srgbClr val="000000">
                      <a:alpha val="43137"/>
                    </a:srgbClr>
                  </a:outerShdw>
                </a:effectLst>
              </a:rPr>
              <a:t>στην εξουσία, όπου και κατέληξε στην έκρηξη του Β’ Παγκοσμίου Πολέμου. </a:t>
            </a:r>
            <a:endParaRPr lang="en-GB"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09791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53" y="72255"/>
            <a:ext cx="10058400" cy="1609344"/>
          </a:xfrm>
        </p:spPr>
        <p:txBody>
          <a:bodyPr>
            <a:normAutofit/>
          </a:bodyPr>
          <a:lstStyle/>
          <a:p>
            <a:r>
              <a:rPr lang="el-GR" sz="3200" b="1" dirty="0" smtClean="0">
                <a:latin typeface="Bahnschrift" panose="020B0502040204020203" pitchFamily="34" charset="0"/>
              </a:rPr>
              <a:t>ΚΥΡΙΩΣ ΘΕΜΑ</a:t>
            </a:r>
            <a:br>
              <a:rPr lang="el-GR" sz="3200" b="1" dirty="0" smtClean="0">
                <a:latin typeface="Bahnschrift" panose="020B0502040204020203" pitchFamily="34" charset="0"/>
              </a:rPr>
            </a:br>
            <a:r>
              <a:rPr lang="el-GR" sz="3200" dirty="0" smtClean="0">
                <a:latin typeface="+mn-lt"/>
              </a:rPr>
              <a:t>Η ΓΕΝΝΗΣΗ ΤΟΥ </a:t>
            </a:r>
            <a:r>
              <a:rPr lang="en-GB" sz="3200" dirty="0" smtClean="0">
                <a:effectLst>
                  <a:outerShdw blurRad="38100" dist="38100" dir="2700000" algn="tl">
                    <a:srgbClr val="000000">
                      <a:alpha val="43137"/>
                    </a:srgbClr>
                  </a:outerShdw>
                </a:effectLst>
                <a:latin typeface="Arial Black" panose="020B0A04020102020204" pitchFamily="34" charset="0"/>
              </a:rPr>
              <a:t>LEBENSRAUM</a:t>
            </a:r>
            <a:endParaRPr lang="en-GB" sz="3200" b="1" dirty="0">
              <a:latin typeface="Bahnschrift" panose="020B0502040204020203" pitchFamily="34" charset="0"/>
            </a:endParaRPr>
          </a:p>
        </p:txBody>
      </p:sp>
      <p:sp>
        <p:nvSpPr>
          <p:cNvPr id="3" name="Content Placeholder 2"/>
          <p:cNvSpPr>
            <a:spLocks noGrp="1"/>
          </p:cNvSpPr>
          <p:nvPr>
            <p:ph idx="1"/>
          </p:nvPr>
        </p:nvSpPr>
        <p:spPr>
          <a:xfrm>
            <a:off x="128553" y="1879360"/>
            <a:ext cx="11444881" cy="4351111"/>
          </a:xfrm>
        </p:spPr>
        <p:txBody>
          <a:bodyPr>
            <a:normAutofit/>
          </a:bodyPr>
          <a:lstStyle/>
          <a:p>
            <a:pPr>
              <a:buFont typeface="Arial" panose="020B0604020202020204" pitchFamily="34" charset="0"/>
              <a:buChar char="•"/>
            </a:pPr>
            <a:r>
              <a:rPr lang="en-GB" sz="2800" dirty="0" smtClean="0">
                <a:latin typeface="Bauhaus 93" panose="04030905020B02020C02" pitchFamily="82" charset="0"/>
                <a:ea typeface="Cambria" panose="02040503050406030204" pitchFamily="18" charset="0"/>
              </a:rPr>
              <a:t>LEBENSRAUM</a:t>
            </a:r>
            <a:endParaRPr lang="en-GB" sz="2800" dirty="0">
              <a:latin typeface="Bauhaus 93" panose="04030905020B02020C02" pitchFamily="82"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έννοια πρωτοεμφανίστηκε στη Γερμανία το 1901 από τον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Friedrich Ratzel (1844-1904),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Γερμανό γεωγράφο και εθνογράφο.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Ratzel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πρόβαλε την έννοια του </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a:t>
            </a:r>
            <a:r>
              <a:rPr lang="en-GB" sz="2400"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ως «ζωτικό χώρο διαβίωσης» συνδέοντας για πρώτη φορά τον άνθρωπο με τον χώρο στον οποίο αυτός ζει, αναπτύσσεται και δραστηριοποιείται. </a:t>
            </a:r>
          </a:p>
          <a:p>
            <a:pPr algn="just">
              <a:buFont typeface="Wingdings" panose="05000000000000000000" pitchFamily="2" charset="2"/>
              <a:buChar char="Ø"/>
            </a:pPr>
            <a:endParaRPr lang="el-GR" sz="24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Συνέταξε το δοκίμιο</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 (1901),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οποίο συχνά αναφέρεται ως εγχειρίδιο-αφετηρία της γεωπολιτικής. Αποτελεί μια μελέτη πάνω στη </a:t>
            </a:r>
            <a:r>
              <a:rPr lang="el-GR"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βιο</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-γεωγραφία της έννοιας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δηλ. στα πρότυπα κατοίκισης των ανθρώπων και στο θεμελιώδη δεσμό που τους συνδέει με το χώρο στον οποίο ζουν και αναπτύσσονται. </a:t>
            </a: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095036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212" y="4883403"/>
            <a:ext cx="9681882" cy="1893914"/>
          </a:xfrm>
        </p:spPr>
        <p:txBody>
          <a:bodyPr>
            <a:normAutofit/>
          </a:bodyPr>
          <a:lstStyle/>
          <a:p>
            <a:pPr algn="ctr"/>
            <a:r>
              <a:rPr lang="en-GB" sz="1400"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FRIEDRICH RATZEL (1844-1904)                                                                                       </a:t>
            </a:r>
            <a:r>
              <a:rPr lang="el-GR" sz="1400"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ΕΜΒΛΗΜΑΤΙΚΟ ΒΙΒΛΙΟ ΤΟΥ </a:t>
            </a:r>
            <a:r>
              <a:rPr lang="en-GB" sz="1400"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a:t>
            </a:r>
            <a:r>
              <a:rPr lang="el-GR" sz="1400"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r>
            <a:br>
              <a:rPr lang="el-GR" sz="1400"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r>
              <a:rPr lang="el-GR" sz="1400" i="1"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sz="1400" i="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ΚΥΚΛΟΦΟΡΗΣΕ ΣΤΑ ΓΕΡΜΑΝΙΚΑ ΤΟ 1901                </a:t>
            </a:r>
            <a:endParaRPr lang="en-GB" sz="1400" i="1"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9953" y="824752"/>
            <a:ext cx="3926542" cy="3942110"/>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32494" y="625341"/>
            <a:ext cx="3388659" cy="4340932"/>
          </a:xfrm>
          <a:prstGeom prst="rect">
            <a:avLst/>
          </a:prstGeom>
        </p:spPr>
      </p:pic>
    </p:spTree>
    <p:extLst>
      <p:ext uri="{BB962C8B-B14F-4D97-AF65-F5344CB8AC3E}">
        <p14:creationId xmlns:p14="http://schemas.microsoft.com/office/powerpoint/2010/main" val="20640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2431" y="214666"/>
            <a:ext cx="10058400" cy="1609344"/>
          </a:xfrm>
        </p:spPr>
        <p:txBody>
          <a:bodyPr>
            <a:normAutofit/>
          </a:bodyPr>
          <a:lstStyle/>
          <a:p>
            <a:pPr algn="ctr"/>
            <a:r>
              <a:rPr lang="el-GR" sz="3200" dirty="0" smtClean="0">
                <a:latin typeface="Bahnschrift" panose="020B0502040204020203" pitchFamily="34" charset="0"/>
              </a:rPr>
              <a:t>ΤΟ </a:t>
            </a:r>
            <a:r>
              <a:rPr lang="fr-FR" sz="3200" dirty="0" smtClean="0">
                <a:effectLst>
                  <a:outerShdw blurRad="38100" dist="38100" dir="2700000" algn="tl">
                    <a:srgbClr val="000000">
                      <a:alpha val="43137"/>
                    </a:srgbClr>
                  </a:outerShdw>
                </a:effectLst>
                <a:latin typeface="Arial Black" panose="020B0A04020102020204" pitchFamily="34" charset="0"/>
              </a:rPr>
              <a:t>LEBENS</a:t>
            </a:r>
            <a:r>
              <a:rPr lang="en-GB" sz="3200" dirty="0" smtClean="0">
                <a:effectLst>
                  <a:outerShdw blurRad="38100" dist="38100" dir="2700000" algn="tl">
                    <a:srgbClr val="000000">
                      <a:alpha val="43137"/>
                    </a:srgbClr>
                  </a:outerShdw>
                </a:effectLst>
                <a:latin typeface="Arial Black" panose="020B0A04020102020204" pitchFamily="34" charset="0"/>
              </a:rPr>
              <a:t>RAUM </a:t>
            </a:r>
            <a:r>
              <a:rPr lang="el-GR" sz="3200" dirty="0" smtClean="0">
                <a:effectLst>
                  <a:outerShdw blurRad="38100" dist="38100" dir="2700000" algn="tl">
                    <a:srgbClr val="000000">
                      <a:alpha val="43137"/>
                    </a:srgbClr>
                  </a:outerShdw>
                </a:effectLst>
                <a:latin typeface="Bahnschrift" panose="020B0502040204020203" pitchFamily="34" charset="0"/>
              </a:rPr>
              <a:t>ΚΑΤΑ </a:t>
            </a:r>
            <a:r>
              <a:rPr lang="el-GR" sz="3200" dirty="0" smtClean="0">
                <a:latin typeface="Bahnschrift" panose="020B0502040204020203" pitchFamily="34" charset="0"/>
              </a:rPr>
              <a:t>ΤΟΝ Α΄ΠΑΓΚΟΣΜΙΟ ΠΟΛΕΜΟ (1914-1918)</a:t>
            </a:r>
            <a:endParaRPr lang="en-GB" sz="3200" dirty="0">
              <a:latin typeface="Bahnschrift" panose="020B0502040204020203" pitchFamily="34" charset="0"/>
            </a:endParaRPr>
          </a:p>
        </p:txBody>
      </p:sp>
      <p:sp>
        <p:nvSpPr>
          <p:cNvPr id="3" name="Content Placeholder 2"/>
          <p:cNvSpPr>
            <a:spLocks noGrp="1"/>
          </p:cNvSpPr>
          <p:nvPr>
            <p:ph idx="1"/>
          </p:nvPr>
        </p:nvSpPr>
        <p:spPr>
          <a:xfrm>
            <a:off x="155192" y="1688591"/>
            <a:ext cx="11453846" cy="4530404"/>
          </a:xfrm>
        </p:spPr>
        <p:txBody>
          <a:bodyPr>
            <a:normAutofit fontScale="85000" lnSpcReduction="20000"/>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dirty="0" smtClean="0">
                <a:effectLst>
                  <a:outerShdw blurRad="38100" dist="38100" dir="2700000" algn="tl">
                    <a:srgbClr val="000000">
                      <a:alpha val="43137"/>
                    </a:srgbClr>
                  </a:outerShdw>
                </a:effectLst>
                <a:latin typeface="Bauhaus 93" panose="04030905020B02020C02" pitchFamily="82" charset="0"/>
                <a:ea typeface="Cambria" panose="02040503050406030204" pitchFamily="18" charset="0"/>
              </a:rPr>
              <a:t>lebensraum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έγινε ο κύριος γεωπολιτικός στόχος της Γερμανικής Αυτοκρατορίας κατά τον Α΄ Παγκόσμιο Πόλεμο και εκφράστηκε δημοσίως στο γνωστό «Πρόγραμμα του Σεπτεμβρίου» (γερμανικά</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Septemberprogramm</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που αποτελούσε το σχέδιο για την εδαφική επέκταση της Γερμανικής Αυτοκρατορίας.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 πρόγραμμα αυτό βασίστηκε στην έννοια της απόκτησης ζωτικού χώρου για τη Γερμανία, η οποία περιοριζόταν μέσα στα σύνορά της. Το πρόγραμμα αυτό καταρτίστηκε από τον γραμματέα του Καγκελαρίου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Alfred von </a:t>
            </a:r>
            <a:r>
              <a:rPr lang="en-GB"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Bethmann</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τον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Kurt </a:t>
            </a:r>
            <a:r>
              <a:rPr lang="en-GB"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Riezler</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στις 9 Σεπτεμβρίου 1914, τις πρώτες μέρες της Γερμανικής επίθεσης στη Δύση.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κρίσιμη καμπή για την ανάπτυξη του </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κατά τη διάρκεια αυτού του προγράμματος ήταν η κατάληψη της Ρωσίας στη μάχη του </a:t>
            </a:r>
            <a:r>
              <a:rPr lang="en-GB"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Tannenberg</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(26-30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Αυγούστου 1914), τον πρώτο μήνα του Α’ Παγκοσμίου Πολέμου.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Πολλοί από όσους συμμετείχαν στο πρόγραμμα και εποίκισαν την περιοχή απέκτησαν την αίσθηση της εκπλήρωσης του ζητήματος του ζωτικού χώρου στα Ανατολικά και η αντίληψη αυτή γρήγορα διαδόθηκε στη Γερμανία όπου και είχε απήχηση. Ωστόσο, το πρόγραμμα έληξε το 1919 με την επέλαση των συμμάχων, όπου οι άνθρωποι αυτοί επέστρεψαν στη Γερμανία απογοητευμένοι.</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Αργότερα, ορισμένοι από αυτούς βρήκαν απάγκιο στο Ναζιστικό Κόμμα του Αδόλφου Χίτλερ. </a:t>
            </a:r>
            <a:endParaRPr lang="en-GB" dirty="0">
              <a:effectLst>
                <a:outerShdw blurRad="38100" dist="38100" dir="2700000" algn="tl">
                  <a:srgbClr val="000000">
                    <a:alpha val="43137"/>
                  </a:srgbClr>
                </a:outerShdw>
              </a:effectLst>
              <a:latin typeface="Bauhaus 93" panose="04030905020B02020C02" pitchFamily="82" charset="0"/>
              <a:ea typeface="Cambria" panose="02040503050406030204" pitchFamily="18" charset="0"/>
            </a:endParaRPr>
          </a:p>
        </p:txBody>
      </p:sp>
    </p:spTree>
    <p:extLst>
      <p:ext uri="{BB962C8B-B14F-4D97-AF65-F5344CB8AC3E}">
        <p14:creationId xmlns:p14="http://schemas.microsoft.com/office/powerpoint/2010/main" val="2703702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722" y="92747"/>
            <a:ext cx="10058400" cy="1609344"/>
          </a:xfrm>
        </p:spPr>
        <p:txBody>
          <a:bodyPr>
            <a:normAutofit/>
          </a:bodyPr>
          <a:lstStyle/>
          <a:p>
            <a:pPr algn="ctr"/>
            <a:r>
              <a:rPr lang="el-GR" sz="3200" dirty="0" smtClean="0">
                <a:latin typeface="Arial Black" panose="020B0A04020102020204" pitchFamily="34" charset="0"/>
              </a:rPr>
              <a:t>Το </a:t>
            </a:r>
            <a:r>
              <a:rPr lang="en-GB" sz="3200" dirty="0" smtClean="0">
                <a:latin typeface="Arial Black" panose="020B0A04020102020204" pitchFamily="34" charset="0"/>
              </a:rPr>
              <a:t>lebensraum </a:t>
            </a:r>
            <a:r>
              <a:rPr lang="el-GR" sz="3200" dirty="0" err="1" smtClean="0">
                <a:latin typeface="Arial Black" panose="020B0A04020102020204" pitchFamily="34" charset="0"/>
              </a:rPr>
              <a:t>ωσ</a:t>
            </a:r>
            <a:r>
              <a:rPr lang="el-GR" sz="3200" dirty="0" smtClean="0">
                <a:latin typeface="Arial Black" panose="020B0A04020102020204" pitchFamily="34" charset="0"/>
              </a:rPr>
              <a:t> </a:t>
            </a:r>
            <a:r>
              <a:rPr lang="el-GR" sz="3200" dirty="0" err="1" smtClean="0">
                <a:latin typeface="Arial Black" panose="020B0A04020102020204" pitchFamily="34" charset="0"/>
              </a:rPr>
              <a:t>κεντρικη</a:t>
            </a:r>
            <a:r>
              <a:rPr lang="el-GR" sz="3200" dirty="0" smtClean="0">
                <a:latin typeface="Arial Black" panose="020B0A04020102020204" pitchFamily="34" charset="0"/>
              </a:rPr>
              <a:t> </a:t>
            </a:r>
            <a:r>
              <a:rPr lang="el-GR" sz="3200" dirty="0" err="1" smtClean="0">
                <a:latin typeface="Arial Black" panose="020B0A04020102020204" pitchFamily="34" charset="0"/>
              </a:rPr>
              <a:t>πολιτικη</a:t>
            </a:r>
            <a:r>
              <a:rPr lang="el-GR" sz="3200" dirty="0" smtClean="0">
                <a:latin typeface="Arial Black" panose="020B0A04020102020204" pitchFamily="34" charset="0"/>
              </a:rPr>
              <a:t> της </a:t>
            </a:r>
            <a:r>
              <a:rPr lang="el-GR" sz="3200" dirty="0" err="1" smtClean="0">
                <a:latin typeface="Arial Black" panose="020B0A04020102020204" pitchFamily="34" charset="0"/>
              </a:rPr>
              <a:t>ναζιστικησ</a:t>
            </a:r>
            <a:r>
              <a:rPr lang="el-GR" sz="3200" dirty="0" smtClean="0">
                <a:latin typeface="Arial Black" panose="020B0A04020102020204" pitchFamily="34" charset="0"/>
              </a:rPr>
              <a:t> </a:t>
            </a:r>
            <a:r>
              <a:rPr lang="el-GR" sz="3200" dirty="0" err="1" smtClean="0">
                <a:latin typeface="Arial Black" panose="020B0A04020102020204" pitchFamily="34" charset="0"/>
              </a:rPr>
              <a:t>γερμανιασ</a:t>
            </a:r>
            <a:r>
              <a:rPr lang="el-GR" sz="3200" dirty="0" smtClean="0">
                <a:latin typeface="Arial Black" panose="020B0A04020102020204" pitchFamily="34" charset="0"/>
              </a:rPr>
              <a:t> </a:t>
            </a:r>
            <a:endParaRPr lang="en-GB" sz="3200" dirty="0">
              <a:latin typeface="Arial Black" panose="020B0A04020102020204" pitchFamily="34" charset="0"/>
            </a:endParaRPr>
          </a:p>
        </p:txBody>
      </p:sp>
      <p:sp>
        <p:nvSpPr>
          <p:cNvPr id="3" name="Content Placeholder 2"/>
          <p:cNvSpPr>
            <a:spLocks noGrp="1"/>
          </p:cNvSpPr>
          <p:nvPr>
            <p:ph idx="1"/>
          </p:nvPr>
        </p:nvSpPr>
        <p:spPr>
          <a:xfrm>
            <a:off x="111904" y="1645051"/>
            <a:ext cx="11662083" cy="4627735"/>
          </a:xfrm>
        </p:spPr>
        <p:txBody>
          <a:bodyPr>
            <a:normAutofit fontScale="85000" lnSpcReduction="20000"/>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rPr>
              <a:t>Η έννοια του </a:t>
            </a:r>
            <a:r>
              <a:rPr lang="en-GB" b="1" dirty="0" smtClean="0">
                <a:effectLst>
                  <a:outerShdw blurRad="38100" dist="38100" dir="2700000" algn="tl">
                    <a:srgbClr val="000000">
                      <a:alpha val="43137"/>
                    </a:srgbClr>
                  </a:outerShdw>
                </a:effectLst>
              </a:rPr>
              <a:t>lebensraum </a:t>
            </a:r>
            <a:r>
              <a:rPr lang="el-GR" dirty="0" smtClean="0">
                <a:effectLst>
                  <a:outerShdw blurRad="38100" dist="38100" dir="2700000" algn="tl">
                    <a:srgbClr val="000000">
                      <a:alpha val="43137"/>
                    </a:srgbClr>
                  </a:outerShdw>
                </a:effectLst>
              </a:rPr>
              <a:t>έγινε ευρέως γνωστή μετά την άνοδο του </a:t>
            </a:r>
            <a:r>
              <a:rPr lang="el-GR" dirty="0">
                <a:effectLst>
                  <a:outerShdw blurRad="38100" dist="38100" dir="2700000" algn="tl">
                    <a:srgbClr val="000000">
                      <a:alpha val="43137"/>
                    </a:srgbClr>
                  </a:outerShdw>
                </a:effectLst>
              </a:rPr>
              <a:t>Χ</a:t>
            </a:r>
            <a:r>
              <a:rPr lang="el-GR" dirty="0" smtClean="0">
                <a:effectLst>
                  <a:outerShdw blurRad="38100" dist="38100" dir="2700000" algn="tl">
                    <a:srgbClr val="000000">
                      <a:alpha val="43137"/>
                    </a:srgbClr>
                  </a:outerShdw>
                </a:effectLst>
              </a:rPr>
              <a:t>ίτλερ στην εξουσία το 1933 και αποτέλεσε μια από τις βασικότερες ιδέες του κόμματός του και αργότερα του ίδιου του Ναζισμού. </a:t>
            </a: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rPr>
              <a:t>Ο Χίτλερ στο βιβλίο του </a:t>
            </a:r>
            <a:r>
              <a:rPr lang="el-GR" i="1" dirty="0" smtClean="0">
                <a:effectLst>
                  <a:outerShdw blurRad="38100" dist="38100" dir="2700000" algn="tl">
                    <a:srgbClr val="000000">
                      <a:alpha val="43137"/>
                    </a:srgbClr>
                  </a:outerShdw>
                </a:effectLst>
              </a:rPr>
              <a:t>Ο Αγών μου </a:t>
            </a:r>
            <a:r>
              <a:rPr lang="el-GR" dirty="0" smtClean="0">
                <a:effectLst>
                  <a:outerShdw blurRad="38100" dist="38100" dir="2700000" algn="tl">
                    <a:srgbClr val="000000">
                      <a:alpha val="43137"/>
                    </a:srgbClr>
                  </a:outerShdw>
                </a:effectLst>
              </a:rPr>
              <a:t>(</a:t>
            </a:r>
            <a:r>
              <a:rPr lang="en-GB" dirty="0" smtClean="0">
                <a:effectLst>
                  <a:outerShdw blurRad="38100" dist="38100" dir="2700000" algn="tl">
                    <a:srgbClr val="000000">
                      <a:alpha val="43137"/>
                    </a:srgbClr>
                  </a:outerShdw>
                </a:effectLst>
              </a:rPr>
              <a:t>Mein </a:t>
            </a:r>
            <a:r>
              <a:rPr lang="en-GB" dirty="0" err="1" smtClean="0">
                <a:effectLst>
                  <a:outerShdw blurRad="38100" dist="38100" dir="2700000" algn="tl">
                    <a:srgbClr val="000000">
                      <a:alpha val="43137"/>
                    </a:srgbClr>
                  </a:outerShdw>
                </a:effectLst>
              </a:rPr>
              <a:t>Kampf</a:t>
            </a:r>
            <a:r>
              <a:rPr lang="en-GB" dirty="0" smtClean="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το οποίο έγραψε ενώ ήταν φυλακισμένος για το πραξικόπημα του 1924 έκανε σαφείς τους στόχους του για τη δημιουργία μιας «Νέας </a:t>
            </a:r>
            <a:r>
              <a:rPr lang="el-GR" dirty="0">
                <a:effectLst>
                  <a:outerShdw blurRad="38100" dist="38100" dir="2700000" algn="tl">
                    <a:srgbClr val="000000">
                      <a:alpha val="43137"/>
                    </a:srgbClr>
                  </a:outerShdw>
                </a:effectLst>
              </a:rPr>
              <a:t>Τ</a:t>
            </a:r>
            <a:r>
              <a:rPr lang="el-GR" dirty="0" smtClean="0">
                <a:effectLst>
                  <a:outerShdw blurRad="38100" dist="38100" dir="2700000" algn="tl">
                    <a:srgbClr val="000000">
                      <a:alpha val="43137"/>
                    </a:srgbClr>
                  </a:outerShdw>
                </a:effectLst>
              </a:rPr>
              <a:t>άξης Πραγμάτων» στην Ευρώπη υπό την ηγεμονία του 3</a:t>
            </a:r>
            <a:r>
              <a:rPr lang="el-GR" baseline="30000" dirty="0" smtClean="0">
                <a:effectLst>
                  <a:outerShdw blurRad="38100" dist="38100" dir="2700000" algn="tl">
                    <a:srgbClr val="000000">
                      <a:alpha val="43137"/>
                    </a:srgbClr>
                  </a:outerShdw>
                </a:effectLst>
              </a:rPr>
              <a:t>ου</a:t>
            </a:r>
            <a:r>
              <a:rPr lang="el-GR" dirty="0" smtClean="0">
                <a:effectLst>
                  <a:outerShdw blurRad="38100" dist="38100" dir="2700000" algn="tl">
                    <a:srgbClr val="000000">
                      <a:alpha val="43137"/>
                    </a:srgbClr>
                  </a:outerShdw>
                </a:effectLst>
              </a:rPr>
              <a:t> Ράιχ που διεκδικούσε ζωτικό χώρο διαβίωσης και ανάπτυξης (</a:t>
            </a:r>
            <a:r>
              <a:rPr lang="en-GB" b="1" dirty="0" smtClean="0">
                <a:effectLst>
                  <a:outerShdw blurRad="38100" dist="38100" dir="2700000" algn="tl">
                    <a:srgbClr val="000000">
                      <a:alpha val="43137"/>
                    </a:srgbClr>
                  </a:outerShdw>
                </a:effectLst>
              </a:rPr>
              <a:t>Lebensraum)</a:t>
            </a:r>
            <a:r>
              <a:rPr lang="el-GR" dirty="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προς την Ανατολική Ευρώπη.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rPr>
              <a:t>Η Ναζιστική πολιτική είχε ως σκοπό της την εποίκιση εκ νέου αυτών των εδαφών με Γερμανούς εποίκους, πραγματοποιώντας έτσι το όραμα του Ζωτικού Χώρου μέσω του Β΄ Παγκοσμίου Πολέμου. </a:t>
            </a:r>
          </a:p>
          <a:p>
            <a:pPr algn="just">
              <a:buFont typeface="Wingdings" panose="05000000000000000000" pitchFamily="2" charset="2"/>
              <a:buChar char="Ø"/>
            </a:pPr>
            <a:endParaRPr lang="el-GR" dirty="0" smtClean="0">
              <a:effectLst>
                <a:outerShdw blurRad="38100" dist="38100" dir="2700000" algn="tl">
                  <a:srgbClr val="000000">
                    <a:alpha val="43137"/>
                  </a:srgbClr>
                </a:outerShdw>
              </a:effectLst>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rPr>
              <a:t>Η ευγονική της ιδεολογίας του Ζωτικού Χώρου είχε </a:t>
            </a:r>
            <a:r>
              <a:rPr lang="el-GR" dirty="0">
                <a:effectLst>
                  <a:outerShdw blurRad="38100" dist="38100" dir="2700000" algn="tl">
                    <a:srgbClr val="000000">
                      <a:alpha val="43137"/>
                    </a:srgbClr>
                  </a:outerShdw>
                </a:effectLst>
              </a:rPr>
              <a:t>ω</a:t>
            </a:r>
            <a:r>
              <a:rPr lang="el-GR" dirty="0" smtClean="0">
                <a:effectLst>
                  <a:outerShdw blurRad="38100" dist="38100" dir="2700000" algn="tl">
                    <a:srgbClr val="000000">
                      <a:alpha val="43137"/>
                    </a:srgbClr>
                  </a:outerShdw>
                </a:effectLst>
              </a:rPr>
              <a:t>ς βάση της το δικαίωμα της Γερμανικής </a:t>
            </a:r>
            <a:r>
              <a:rPr lang="el-GR" dirty="0" err="1" smtClean="0">
                <a:effectLst>
                  <a:outerShdw blurRad="38100" dist="38100" dir="2700000" algn="tl">
                    <a:srgbClr val="000000">
                      <a:alpha val="43137"/>
                    </a:srgbClr>
                  </a:outerShdw>
                </a:effectLst>
              </a:rPr>
              <a:t>Αριας</a:t>
            </a:r>
            <a:r>
              <a:rPr lang="el-GR" dirty="0" smtClean="0">
                <a:effectLst>
                  <a:outerShdw blurRad="38100" dist="38100" dir="2700000" algn="tl">
                    <a:srgbClr val="000000">
                      <a:alpha val="43137"/>
                    </a:srgbClr>
                  </a:outerShdw>
                </a:effectLst>
              </a:rPr>
              <a:t> Ανώτερης Φυλής (γερμανικά</a:t>
            </a:r>
            <a:r>
              <a:rPr lang="en-GB" dirty="0" smtClean="0">
                <a:effectLst>
                  <a:outerShdw blurRad="38100" dist="38100" dir="2700000" algn="tl">
                    <a:srgbClr val="000000">
                      <a:alpha val="43137"/>
                    </a:srgbClr>
                  </a:outerShdw>
                </a:effectLst>
              </a:rPr>
              <a:t>: </a:t>
            </a:r>
            <a:r>
              <a:rPr lang="en-GB" b="1" dirty="0" err="1" smtClean="0">
                <a:effectLst>
                  <a:outerShdw blurRad="38100" dist="38100" dir="2700000" algn="tl">
                    <a:srgbClr val="000000">
                      <a:alpha val="43137"/>
                    </a:srgbClr>
                  </a:outerShdw>
                </a:effectLst>
              </a:rPr>
              <a:t>Herrenvolk</a:t>
            </a:r>
            <a:r>
              <a:rPr lang="en-GB" dirty="0" smtClean="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να απομακρύνει τους αυτόχθονες πληθυσμούς που θεωρούσε κατώτερης φυλετικής προέλευσης (γερμανικά</a:t>
            </a:r>
            <a:r>
              <a:rPr lang="en-GB" dirty="0" smtClean="0">
                <a:effectLst>
                  <a:outerShdw blurRad="38100" dist="38100" dir="2700000" algn="tl">
                    <a:srgbClr val="000000">
                      <a:alpha val="43137"/>
                    </a:srgbClr>
                  </a:outerShdw>
                </a:effectLst>
              </a:rPr>
              <a:t>: </a:t>
            </a:r>
            <a:r>
              <a:rPr lang="en-GB" b="1" dirty="0" err="1" smtClean="0">
                <a:effectLst>
                  <a:outerShdw blurRad="38100" dist="38100" dir="2700000" algn="tl">
                    <a:srgbClr val="000000">
                      <a:alpha val="43137"/>
                    </a:srgbClr>
                  </a:outerShdw>
                </a:effectLst>
              </a:rPr>
              <a:t>Untermenschen</a:t>
            </a:r>
            <a:r>
              <a:rPr lang="en-GB" b="1" dirty="0" smtClean="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Για την πραγμάτωση του </a:t>
            </a:r>
            <a:r>
              <a:rPr lang="en-GB" b="1" dirty="0" smtClean="0">
                <a:effectLst>
                  <a:outerShdw blurRad="38100" dist="38100" dir="2700000" algn="tl">
                    <a:srgbClr val="000000">
                      <a:alpha val="43137"/>
                    </a:srgbClr>
                  </a:outerShdw>
                </a:effectLst>
              </a:rPr>
              <a:t>lebensraum</a:t>
            </a:r>
            <a:r>
              <a:rPr lang="en-GB" dirty="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που δικαιούνταν η Γερμανία, ο Χίτλερ αποφάσισε να εισβάλλει στην ΕΣΣΔ τον Ιούνιο του 1941.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rPr>
              <a:t>Πέρα από την επέκταση στην Ανατολική Ευρώπη, ο Χίτλερ είχε ως επιχείρημά του για την πραγμάτωση του γερμανικού </a:t>
            </a:r>
            <a:r>
              <a:rPr lang="en-GB" b="1" dirty="0" smtClean="0">
                <a:effectLst>
                  <a:outerShdw blurRad="38100" dist="38100" dir="2700000" algn="tl">
                    <a:srgbClr val="000000">
                      <a:alpha val="43137"/>
                    </a:srgbClr>
                  </a:outerShdw>
                </a:effectLst>
              </a:rPr>
              <a:t>lebensraum </a:t>
            </a:r>
            <a:r>
              <a:rPr lang="el-GR" dirty="0" smtClean="0">
                <a:effectLst>
                  <a:outerShdw blurRad="38100" dist="38100" dir="2700000" algn="tl">
                    <a:srgbClr val="000000">
                      <a:alpha val="43137"/>
                    </a:srgbClr>
                  </a:outerShdw>
                </a:effectLst>
              </a:rPr>
              <a:t>την ύπαρξη Γερμανόφωνων εκτός των συνόρων της Γερμανίας. Όμως κεντρικός του στόχος ήταν η επίτευξη τόσο των ηγεμονικών βλέψεων όσο και τα ευρύτερα οικονομικά συμφέροντα της Γερμανίας.  </a:t>
            </a:r>
            <a:endParaRPr lang="el-GR" dirty="0">
              <a:effectLst>
                <a:outerShdw blurRad="38100" dist="38100" dir="2700000" algn="tl">
                  <a:srgbClr val="000000">
                    <a:alpha val="43137"/>
                  </a:srgbClr>
                </a:outerShdw>
              </a:effectLst>
            </a:endParaRPr>
          </a:p>
          <a:p>
            <a:pPr>
              <a:buFont typeface="Wingdings" panose="05000000000000000000" pitchFamily="2" charset="2"/>
              <a:buChar char="Ø"/>
            </a:pPr>
            <a:endParaRPr lang="en-GB"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64415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6637" y="4650378"/>
            <a:ext cx="10058400" cy="1609344"/>
          </a:xfrm>
        </p:spPr>
        <p:txBody>
          <a:bodyPr>
            <a:normAutofit/>
          </a:bodyPr>
          <a:lstStyle/>
          <a:p>
            <a:pPr algn="ctr"/>
            <a:r>
              <a:rPr lang="el-GR" sz="2000" i="1" dirty="0" smtClean="0">
                <a:latin typeface="Cambria" panose="02040503050406030204" pitchFamily="18" charset="0"/>
                <a:ea typeface="Cambria" panose="02040503050406030204" pitchFamily="18" charset="0"/>
              </a:rPr>
              <a:t>Η </a:t>
            </a:r>
            <a:r>
              <a:rPr lang="el-GR" sz="2000" i="1" dirty="0" err="1" smtClean="0">
                <a:latin typeface="Cambria" panose="02040503050406030204" pitchFamily="18" charset="0"/>
                <a:ea typeface="Cambria" panose="02040503050406030204" pitchFamily="18" charset="0"/>
              </a:rPr>
              <a:t>εκταση</a:t>
            </a:r>
            <a:r>
              <a:rPr lang="el-GR" sz="2000" i="1" dirty="0" smtClean="0">
                <a:latin typeface="Cambria" panose="02040503050406030204" pitchFamily="18" charset="0"/>
                <a:ea typeface="Cambria" panose="02040503050406030204" pitchFamily="18" charset="0"/>
              </a:rPr>
              <a:t> του </a:t>
            </a:r>
            <a:r>
              <a:rPr lang="el-GR" sz="2000" i="1" dirty="0" err="1" smtClean="0">
                <a:latin typeface="Cambria" panose="02040503050406030204" pitchFamily="18" charset="0"/>
                <a:ea typeface="Cambria" panose="02040503050406030204" pitchFamily="18" charset="0"/>
              </a:rPr>
              <a:t>γερμανικου</a:t>
            </a:r>
            <a:r>
              <a:rPr lang="el-GR" sz="2000" i="1" dirty="0" smtClean="0">
                <a:latin typeface="Cambria" panose="02040503050406030204" pitchFamily="18" charset="0"/>
                <a:ea typeface="Cambria" panose="02040503050406030204" pitchFamily="18" charset="0"/>
              </a:rPr>
              <a:t> </a:t>
            </a:r>
            <a:r>
              <a:rPr lang="en-GB" sz="2000" i="1" dirty="0" smtClean="0">
                <a:latin typeface="Cambria" panose="02040503050406030204" pitchFamily="18" charset="0"/>
                <a:ea typeface="Cambria" panose="02040503050406030204" pitchFamily="18" charset="0"/>
              </a:rPr>
              <a:t>lebensraum </a:t>
            </a:r>
            <a:endParaRPr lang="en-GB" sz="2000" i="1" dirty="0">
              <a:latin typeface="Cambria" panose="02040503050406030204" pitchFamily="18" charset="0"/>
              <a:ea typeface="Cambria" panose="020405030504060302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94263" y="998676"/>
            <a:ext cx="8194765" cy="3912958"/>
          </a:xfrm>
        </p:spPr>
      </p:pic>
    </p:spTree>
    <p:extLst>
      <p:ext uri="{BB962C8B-B14F-4D97-AF65-F5344CB8AC3E}">
        <p14:creationId xmlns:p14="http://schemas.microsoft.com/office/powerpoint/2010/main" val="3629425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2431" y="336586"/>
            <a:ext cx="10058400" cy="1609344"/>
          </a:xfrm>
        </p:spPr>
        <p:txBody>
          <a:bodyPr>
            <a:normAutofit/>
          </a:bodyPr>
          <a:lstStyle/>
          <a:p>
            <a:pPr algn="ctr"/>
            <a:r>
              <a:rPr lang="el-GR" sz="3200" b="1" dirty="0" smtClean="0">
                <a:effectLst>
                  <a:outerShdw blurRad="38100" dist="38100" dir="2700000" algn="tl">
                    <a:srgbClr val="000000">
                      <a:alpha val="43137"/>
                    </a:srgbClr>
                  </a:outerShdw>
                </a:effectLst>
                <a:latin typeface="Bahnschrift" panose="020B0502040204020203" pitchFamily="34" charset="0"/>
              </a:rPr>
              <a:t>ΚΕΝΤΡΙΚΟ ΕΡΕΥΝΗΤΙΚΟ ΕΡΩΤΗΜΑ </a:t>
            </a:r>
            <a:br>
              <a:rPr lang="el-GR" sz="3200" b="1" dirty="0" smtClean="0">
                <a:effectLst>
                  <a:outerShdw blurRad="38100" dist="38100" dir="2700000" algn="tl">
                    <a:srgbClr val="000000">
                      <a:alpha val="43137"/>
                    </a:srgbClr>
                  </a:outerShdw>
                </a:effectLst>
                <a:latin typeface="Bahnschrift" panose="020B0502040204020203" pitchFamily="34" charset="0"/>
              </a:rPr>
            </a:br>
            <a:r>
              <a:rPr lang="el-GR" sz="3200" dirty="0" smtClean="0">
                <a:latin typeface="Bahnschrift" panose="020B0502040204020203" pitchFamily="34" charset="0"/>
              </a:rPr>
              <a:t>ΠΩΣ ΤΟ </a:t>
            </a:r>
            <a:r>
              <a:rPr lang="en-GB" sz="3200" dirty="0" smtClean="0">
                <a:latin typeface="Bahnschrift" panose="020B0502040204020203" pitchFamily="34" charset="0"/>
              </a:rPr>
              <a:t>LEBENSRAUM </a:t>
            </a:r>
            <a:r>
              <a:rPr lang="el-GR" sz="3200" dirty="0" smtClean="0">
                <a:latin typeface="Bahnschrift" panose="020B0502040204020203" pitchFamily="34" charset="0"/>
              </a:rPr>
              <a:t>ΣΥΝΔΕΘΗΚΕ ΜΕ ΤΟ </a:t>
            </a:r>
            <a:r>
              <a:rPr lang="en-GB" sz="3200" dirty="0" smtClean="0">
                <a:latin typeface="Bahnschrift" panose="020B0502040204020203" pitchFamily="34" charset="0"/>
              </a:rPr>
              <a:t>SPAZIO VITALE </a:t>
            </a:r>
            <a:r>
              <a:rPr lang="el-GR" sz="3200" dirty="0" smtClean="0">
                <a:latin typeface="Bahnschrift" panose="020B0502040204020203" pitchFamily="34" charset="0"/>
              </a:rPr>
              <a:t>ΤΗΣ ΦΑΣΙΣΤΙΚΗΣ ΙΤΑΛΙΑΣ? </a:t>
            </a:r>
            <a:endParaRPr lang="en-GB" sz="3200" b="1" dirty="0">
              <a:effectLst>
                <a:outerShdw blurRad="38100" dist="38100" dir="2700000" algn="tl">
                  <a:srgbClr val="000000">
                    <a:alpha val="43137"/>
                  </a:srgbClr>
                </a:outerShdw>
              </a:effectLst>
              <a:latin typeface="Bahnschrift" panose="020B0502040204020203" pitchFamily="34" charset="0"/>
            </a:endParaRPr>
          </a:p>
        </p:txBody>
      </p:sp>
      <p:sp>
        <p:nvSpPr>
          <p:cNvPr id="3" name="Content Placeholder 2"/>
          <p:cNvSpPr>
            <a:spLocks noGrp="1"/>
          </p:cNvSpPr>
          <p:nvPr>
            <p:ph idx="1"/>
          </p:nvPr>
        </p:nvSpPr>
        <p:spPr>
          <a:xfrm>
            <a:off x="477665" y="2548127"/>
            <a:ext cx="5905718" cy="4475335"/>
          </a:xfrm>
        </p:spPr>
        <p:txBody>
          <a:bodyPr/>
          <a:lstStyle/>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Η Ναζιστική Γερμανία του Χίτλερ υποστήριξε κι άλλα «Άρια» έθνη στην προσπάθειά τους να πραγματοποιήσουν την επέκταση των δικών τους Ζωτικών Χώρων, όπως το </a:t>
            </a:r>
            <a:r>
              <a:rPr lang="en-GB" dirty="0" err="1"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spazio</a:t>
            </a:r>
            <a:r>
              <a:rPr lang="en-GB" dirty="0"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 </a:t>
            </a:r>
            <a:r>
              <a:rPr lang="en-GB" dirty="0" err="1"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vitale</a:t>
            </a:r>
            <a:r>
              <a:rPr lang="en-GB" dirty="0"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της Φασιστικής Ιταλίας του Μπενίτο Μουσολίνι με τον οποίο και συμπορεύτηκε. Οι δύο άνδρες συναντήθηκαν πολλές φορές για να σχεδιάσουν την επίτευξη των ιμπεριαλιστικών και ηγεμονικών στόχων τους. </a:t>
            </a: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9593" y="2294274"/>
            <a:ext cx="4681728" cy="3511296"/>
          </a:xfrm>
          <a:prstGeom prst="rect">
            <a:avLst/>
          </a:prstGeom>
        </p:spPr>
      </p:pic>
    </p:spTree>
    <p:extLst>
      <p:ext uri="{BB962C8B-B14F-4D97-AF65-F5344CB8AC3E}">
        <p14:creationId xmlns:p14="http://schemas.microsoft.com/office/powerpoint/2010/main" val="31104172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913" y="285641"/>
            <a:ext cx="10058400" cy="1609344"/>
          </a:xfrm>
        </p:spPr>
        <p:txBody>
          <a:bodyPr>
            <a:normAutofit/>
          </a:bodyPr>
          <a:lstStyle/>
          <a:p>
            <a:pPr algn="ctr"/>
            <a:r>
              <a:rPr lang="el-GR" sz="3200" dirty="0" smtClean="0">
                <a:latin typeface="Cambria" panose="02040503050406030204" pitchFamily="18" charset="0"/>
                <a:ea typeface="Cambria" panose="02040503050406030204" pitchFamily="18" charset="0"/>
              </a:rPr>
              <a:t>Η </a:t>
            </a:r>
            <a:r>
              <a:rPr lang="el-GR" sz="3200" dirty="0" err="1" smtClean="0">
                <a:latin typeface="Cambria" panose="02040503050406030204" pitchFamily="18" charset="0"/>
                <a:ea typeface="Cambria" panose="02040503050406030204" pitchFamily="18" charset="0"/>
              </a:rPr>
              <a:t>ιδεολογια</a:t>
            </a:r>
            <a:r>
              <a:rPr lang="el-GR" sz="3200" dirty="0" smtClean="0">
                <a:latin typeface="Cambria" panose="02040503050406030204" pitchFamily="18" charset="0"/>
                <a:ea typeface="Cambria" panose="02040503050406030204" pitchFamily="18" charset="0"/>
              </a:rPr>
              <a:t> του </a:t>
            </a:r>
            <a:r>
              <a:rPr lang="en-GB" sz="3200" dirty="0" err="1" smtClean="0">
                <a:latin typeface="Arial Black" panose="020B0A04020102020204" pitchFamily="34" charset="0"/>
                <a:ea typeface="Cambria" panose="02040503050406030204" pitchFamily="18" charset="0"/>
              </a:rPr>
              <a:t>spazio</a:t>
            </a:r>
            <a:r>
              <a:rPr lang="en-GB" sz="3200" dirty="0" smtClean="0">
                <a:latin typeface="Arial Black" panose="020B0A04020102020204" pitchFamily="34" charset="0"/>
                <a:ea typeface="Cambria" panose="02040503050406030204" pitchFamily="18" charset="0"/>
              </a:rPr>
              <a:t> </a:t>
            </a:r>
            <a:r>
              <a:rPr lang="en-GB" sz="3200" dirty="0" err="1" smtClean="0">
                <a:latin typeface="Arial Black" panose="020B0A04020102020204" pitchFamily="34" charset="0"/>
                <a:ea typeface="Cambria" panose="02040503050406030204" pitchFamily="18" charset="0"/>
              </a:rPr>
              <a:t>vitale</a:t>
            </a:r>
            <a:r>
              <a:rPr lang="en-GB" sz="3200" dirty="0" smtClean="0">
                <a:latin typeface="Arial Black" panose="020B0A04020102020204" pitchFamily="34" charset="0"/>
                <a:ea typeface="Cambria" panose="02040503050406030204" pitchFamily="18" charset="0"/>
              </a:rPr>
              <a:t> </a:t>
            </a:r>
            <a:endParaRPr lang="en-GB" sz="32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64157" y="1799191"/>
            <a:ext cx="11487912" cy="4601608"/>
          </a:xfrm>
        </p:spPr>
        <p:txBody>
          <a:bodyPr>
            <a:normAutofit/>
          </a:bodyPr>
          <a:lstStyle/>
          <a:p>
            <a:pPr marL="0" indent="0">
              <a:buNone/>
            </a:pP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To </a:t>
            </a:r>
            <a:r>
              <a:rPr lang="en-GB" dirty="0" err="1"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spazio</a:t>
            </a:r>
            <a:r>
              <a:rPr lang="en-GB" dirty="0"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 </a:t>
            </a:r>
            <a:r>
              <a:rPr lang="en-GB" dirty="0" err="1"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vitale</a:t>
            </a:r>
            <a:r>
              <a:rPr lang="en-GB" dirty="0" smtClean="0">
                <a:effectLst>
                  <a:outerShdw blurRad="38100" dist="38100" dir="2700000" algn="tl">
                    <a:srgbClr val="000000">
                      <a:alpha val="43137"/>
                    </a:srgbClr>
                  </a:outerShdw>
                </a:effectLst>
                <a:latin typeface="Arial Black" panose="020B0A04020102020204" pitchFamily="34"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(ελληνικά</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ζωτικός χώρος διαβίωσης) ήταν μια εδαφική έννοια επεκτατισμού που αναπτύχθηκε κατά την περίοδο του ιταλικού φασισμού. </a:t>
            </a: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Οι Ιταλοί φασίστες ισχυρίζονταν ότι η σύγχρονη Ιταλία αποτελεί κληρονόμο της ένδοξης αρχαίας Ρώμης και υποστήριζαν τη δημιουργία της Αυτοκρατορίας της Ιταλίας, που θα εκτεινόταν από τη Νίκαια της Γαλλίας , στη Γιουγκοσλαβία, τα Βαλκάνια έως και την Αφρική.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Σύμφωνα με τον ιστορικό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Patrick Bernhard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 ιταλικός ιμπεριαλισμός που αναπτύχθηκε στη φασιστική Ιταλία επί Μουσολίνι και αφορούσε την Αφρική χρησίμευσε ως πρότυπο για την επέκταση του Ζωτικού Χώρου της Ναζιστικής Γερμανίας στη Ρωσία. </a:t>
            </a:r>
          </a:p>
          <a:p>
            <a:pPr algn="just">
              <a:buFont typeface="Wingdings" panose="05000000000000000000" pitchFamily="2" charset="2"/>
              <a:buChar char="Ø"/>
            </a:pP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Ø"/>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Παρόλο που η έννοια του </a:t>
            </a:r>
            <a:r>
              <a:rPr lang="en-GB" b="1"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spazio</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GB" b="1" dirty="0" err="1"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vitale</a:t>
            </a:r>
            <a:r>
              <a:rPr lang="en-GB" b="1"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αντιστοιχούσε στο Γερμανικό </a:t>
            </a:r>
            <a:r>
              <a:rPr lang="en-GB"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lebensraum </a:t>
            </a: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 Μουσολίνι δεν έκανε λόγο ποτέ για γενοκτονία των υποταγμένων εθνών όπως ο Χίτλερ, αλλά παρουσίαζε την ιταλική φυλή ως «θεματοφύλακα του ανώτερου πολιτισμού».  </a:t>
            </a:r>
            <a:endParaRPr lang="en-GB"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851439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375</TotalTime>
  <Words>2080</Words>
  <Application>Microsoft Office PowerPoint</Application>
  <PresentationFormat>Widescreen</PresentationFormat>
  <Paragraphs>128</Paragraphs>
  <Slides>18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Arial Black</vt:lpstr>
      <vt:lpstr>Bahnschrift</vt:lpstr>
      <vt:lpstr>Bauhaus 93</vt:lpstr>
      <vt:lpstr>Cambria</vt:lpstr>
      <vt:lpstr>Rockwell</vt:lpstr>
      <vt:lpstr>Rockwell Condensed</vt:lpstr>
      <vt:lpstr>Wingdings</vt:lpstr>
      <vt:lpstr>Wood Type</vt:lpstr>
      <vt:lpstr>Οι εννοιεσ LEBENSRAUM kai  SPAZIO VITALE  Η ΑΠΟΤΥΠΩΣΗ ΤΟΥΣ ΣΤΗ ΝΑΖΙΣΤΙΚΗ ΓΕΡΜΑΝΙΑ ΚΑΙ ΤΗ ΦΑΣΙΣΤΙΚΗ ΙΤΑΛΙΑ</vt:lpstr>
      <vt:lpstr>ΕΙΣΑΓΩΓΗ Η ΕΝΝΟΙΑ ΤΟΥ ΖΩΤΙΚΟΥ ΧΩΡΟΥ</vt:lpstr>
      <vt:lpstr>ΚΥΡΙΩΣ ΘΕΜΑ Η ΓΕΝΝΗΣΗ ΤΟΥ LEBENSRAUM</vt:lpstr>
      <vt:lpstr>FRIEDRICH RATZEL (1844-1904)                                                                                       ΤΟ ΕΜΒΛΗΜΑΤΙΚΟ ΒΙΒΛΙΟ ΤΟΥ LEBENSRAUM                                                                                                                                                     ΚΥΚΛΟΦΟΡΗΣΕ ΣΤΑ ΓΕΡΜΑΝΙΚΑ ΤΟ 1901                </vt:lpstr>
      <vt:lpstr>ΤΟ LEBENSRAUM ΚΑΤΑ ΤΟΝ Α΄ΠΑΓΚΟΣΜΙΟ ΠΟΛΕΜΟ (1914-1918)</vt:lpstr>
      <vt:lpstr>Το lebensraum ωσ κεντρικη πολιτικη της ναζιστικησ γερμανιασ </vt:lpstr>
      <vt:lpstr>Η εκταση του γερμανικου lebensraum </vt:lpstr>
      <vt:lpstr>ΚΕΝΤΡΙΚΟ ΕΡΕΥΝΗΤΙΚΟ ΕΡΩΤΗΜΑ  ΠΩΣ ΤΟ LEBENSRAUM ΣΥΝΔΕΘΗΚΕ ΜΕ ΤΟ SPAZIO VITALE ΤΗΣ ΦΑΣΙΣΤΙΚΗΣ ΙΤΑΛΙΑΣ? </vt:lpstr>
      <vt:lpstr>Η ιδεολογια του spazio vitale </vt:lpstr>
      <vt:lpstr>Οι στοχοι του spazio vitale </vt:lpstr>
      <vt:lpstr>Η επεκταση του spazio vitale στην ευρωπη (1)</vt:lpstr>
      <vt:lpstr>Η επεκταση του spazio vitale στην ευρωπη (2)</vt:lpstr>
      <vt:lpstr>Η ΕΠΕΚΤΑΣΗ ΤΟΥ SPAZIO VITALE ΣΤΗΝ ΑΦΡΙΚΗ</vt:lpstr>
      <vt:lpstr>TO SPAZIO VITALE ΣΤΗΝ ΤΕΧΝΗ </vt:lpstr>
      <vt:lpstr>ΣΥΜΠΕΡΑΣΜΑΤΑ</vt:lpstr>
      <vt:lpstr>ΣΥΖΗΤΗΣΗ </vt:lpstr>
      <vt:lpstr>ΒΙΒΛΙΟΓΡΑΦΙΑ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εννοιεσ LEBENSRAUM kai SPAZIO VITALE  Η ΑΠΟΤΥΠΩΣΗ ΤΟΥΣ ΣΤΗ ΝΑΖΙΣΤΙΚΗ ΓΕΡΜΑΝΙΑ ΚΑΙ ΤΗ ΦΑΣΙΣΤΙΚΗ ΙΤΑΛΙΑ</dc:title>
  <dc:creator>Windows User</dc:creator>
  <cp:lastModifiedBy>Windows User</cp:lastModifiedBy>
  <cp:revision>70</cp:revision>
  <dcterms:created xsi:type="dcterms:W3CDTF">2021-05-09T18:32:53Z</dcterms:created>
  <dcterms:modified xsi:type="dcterms:W3CDTF">2021-05-15T11:42:24Z</dcterms:modified>
</cp:coreProperties>
</file>