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15"/>
  </p:notesMasterIdLst>
  <p:handoutMasterIdLst>
    <p:handoutMasterId r:id="rId16"/>
  </p:handoutMasterIdLst>
  <p:sldIdLst>
    <p:sldId id="271" r:id="rId2"/>
    <p:sldId id="332" r:id="rId3"/>
    <p:sldId id="345" r:id="rId4"/>
    <p:sldId id="336" r:id="rId5"/>
    <p:sldId id="344" r:id="rId6"/>
    <p:sldId id="337" r:id="rId7"/>
    <p:sldId id="334" r:id="rId8"/>
    <p:sldId id="343" r:id="rId9"/>
    <p:sldId id="338" r:id="rId10"/>
    <p:sldId id="339" r:id="rId11"/>
    <p:sldId id="340" r:id="rId12"/>
    <p:sldId id="341" r:id="rId13"/>
    <p:sldId id="342" r:id="rId14"/>
  </p:sldIdLst>
  <p:sldSz cx="9144000" cy="6858000" type="screen4x3"/>
  <p:notesSz cx="6805613"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04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Μεσαίο στυλ 2 - Έμφαση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615" autoAdjust="0"/>
    <p:restoredTop sz="94505" autoAdjust="0"/>
  </p:normalViewPr>
  <p:slideViewPr>
    <p:cSldViewPr>
      <p:cViewPr varScale="1">
        <p:scale>
          <a:sx n="77" d="100"/>
          <a:sy n="77" d="100"/>
        </p:scale>
        <p:origin x="276"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9D42D8-03F7-4F7C-A2C7-DC9C01D41111}" type="doc">
      <dgm:prSet loTypeId="urn:microsoft.com/office/officeart/2008/layout/HorizontalMultiLevelHierarchy" loCatId="hierarchy" qsTypeId="urn:microsoft.com/office/officeart/2005/8/quickstyle/simple1" qsCatId="simple" csTypeId="urn:microsoft.com/office/officeart/2005/8/colors/accent2_5" csCatId="accent2" phldr="1"/>
      <dgm:spPr/>
      <dgm:t>
        <a:bodyPr/>
        <a:lstStyle/>
        <a:p>
          <a:endParaRPr lang="el-GR"/>
        </a:p>
      </dgm:t>
    </dgm:pt>
    <dgm:pt modelId="{26193519-7E16-4314-9BE1-5AA91A31CB10}">
      <dgm:prSet phldrT="[Κείμενο]"/>
      <dgm:spPr/>
      <dgm:t>
        <a:bodyPr/>
        <a:lstStyle/>
        <a:p>
          <a:r>
            <a:rPr lang="en-US" dirty="0"/>
            <a:t>Internal market</a:t>
          </a:r>
          <a:endParaRPr lang="el-GR" dirty="0"/>
        </a:p>
      </dgm:t>
    </dgm:pt>
    <dgm:pt modelId="{CD0C70B9-8E93-48CF-996E-AF8778497DF9}" type="parTrans" cxnId="{9A92C61C-B561-41E2-A1AE-3199A44266FA}">
      <dgm:prSet/>
      <dgm:spPr/>
      <dgm:t>
        <a:bodyPr/>
        <a:lstStyle/>
        <a:p>
          <a:endParaRPr lang="el-GR"/>
        </a:p>
      </dgm:t>
    </dgm:pt>
    <dgm:pt modelId="{D8787991-8AF9-44DA-BAB2-D1AB932CE7BA}" type="sibTrans" cxnId="{9A92C61C-B561-41E2-A1AE-3199A44266FA}">
      <dgm:prSet/>
      <dgm:spPr/>
      <dgm:t>
        <a:bodyPr/>
        <a:lstStyle/>
        <a:p>
          <a:endParaRPr lang="el-GR"/>
        </a:p>
      </dgm:t>
    </dgm:pt>
    <dgm:pt modelId="{878DE687-D4FF-41EA-A66C-76E67438C4C3}">
      <dgm:prSet phldrT="[Κείμενο]"/>
      <dgm:spPr/>
      <dgm:t>
        <a:bodyPr/>
        <a:lstStyle/>
        <a:p>
          <a:r>
            <a:rPr lang="en-US" dirty="0"/>
            <a:t>Citizenship</a:t>
          </a:r>
          <a:endParaRPr lang="el-GR" dirty="0"/>
        </a:p>
      </dgm:t>
    </dgm:pt>
    <dgm:pt modelId="{829FD1D4-A917-4EE2-B475-2685BA22E6B1}" type="parTrans" cxnId="{08506061-7B7B-47C3-B005-C3D9F325ACCB}">
      <dgm:prSet/>
      <dgm:spPr/>
      <dgm:t>
        <a:bodyPr/>
        <a:lstStyle/>
        <a:p>
          <a:endParaRPr lang="el-GR"/>
        </a:p>
      </dgm:t>
    </dgm:pt>
    <dgm:pt modelId="{675D5D9A-FC80-4C0E-82AB-0029A9EDFBBC}" type="sibTrans" cxnId="{08506061-7B7B-47C3-B005-C3D9F325ACCB}">
      <dgm:prSet/>
      <dgm:spPr/>
      <dgm:t>
        <a:bodyPr/>
        <a:lstStyle/>
        <a:p>
          <a:endParaRPr lang="el-GR"/>
        </a:p>
      </dgm:t>
    </dgm:pt>
    <dgm:pt modelId="{E83CD9F2-9D9F-4177-B21D-EEA3E70CED50}">
      <dgm:prSet phldrT="[Κείμενο]"/>
      <dgm:spPr/>
      <dgm:t>
        <a:bodyPr/>
        <a:lstStyle/>
        <a:p>
          <a:r>
            <a:rPr lang="en-US" dirty="0"/>
            <a:t>Standards</a:t>
          </a:r>
          <a:endParaRPr lang="el-GR" dirty="0"/>
        </a:p>
      </dgm:t>
    </dgm:pt>
    <dgm:pt modelId="{8C1FF240-D196-45D1-8E37-3270A154BA7E}" type="parTrans" cxnId="{B8FB2A12-FB97-4A1C-B501-ABE70E0FD0C3}">
      <dgm:prSet/>
      <dgm:spPr/>
      <dgm:t>
        <a:bodyPr/>
        <a:lstStyle/>
        <a:p>
          <a:endParaRPr lang="el-GR"/>
        </a:p>
      </dgm:t>
    </dgm:pt>
    <dgm:pt modelId="{567D19E3-E72F-475F-A1CD-4C95B56EE280}" type="sibTrans" cxnId="{B8FB2A12-FB97-4A1C-B501-ABE70E0FD0C3}">
      <dgm:prSet/>
      <dgm:spPr/>
      <dgm:t>
        <a:bodyPr/>
        <a:lstStyle/>
        <a:p>
          <a:endParaRPr lang="el-GR"/>
        </a:p>
      </dgm:t>
    </dgm:pt>
    <dgm:pt modelId="{43DFF8A0-E7AE-4971-A29D-59960138EB3C}">
      <dgm:prSet phldrT="[Κείμενο]"/>
      <dgm:spPr/>
      <dgm:t>
        <a:bodyPr/>
        <a:lstStyle/>
        <a:p>
          <a:r>
            <a:rPr lang="en-US" dirty="0"/>
            <a:t>EMU</a:t>
          </a:r>
          <a:endParaRPr lang="el-GR" dirty="0"/>
        </a:p>
      </dgm:t>
    </dgm:pt>
    <dgm:pt modelId="{D53475FC-E165-4F7D-9855-682E071B378E}" type="parTrans" cxnId="{C2BBA950-63BD-4A5A-93F0-4B96F294DE94}">
      <dgm:prSet/>
      <dgm:spPr/>
      <dgm:t>
        <a:bodyPr/>
        <a:lstStyle/>
        <a:p>
          <a:endParaRPr lang="el-GR"/>
        </a:p>
      </dgm:t>
    </dgm:pt>
    <dgm:pt modelId="{02C25E98-C6F8-43AE-B37A-137B291619E9}" type="sibTrans" cxnId="{C2BBA950-63BD-4A5A-93F0-4B96F294DE94}">
      <dgm:prSet/>
      <dgm:spPr/>
      <dgm:t>
        <a:bodyPr/>
        <a:lstStyle/>
        <a:p>
          <a:endParaRPr lang="el-GR"/>
        </a:p>
      </dgm:t>
    </dgm:pt>
    <dgm:pt modelId="{0751F2B6-957C-4770-9828-F3058879A30E}">
      <dgm:prSet/>
      <dgm:spPr/>
      <dgm:t>
        <a:bodyPr/>
        <a:lstStyle/>
        <a:p>
          <a:r>
            <a:rPr lang="en-US" dirty="0"/>
            <a:t>Economic coordination</a:t>
          </a:r>
          <a:endParaRPr lang="el-GR" dirty="0"/>
        </a:p>
      </dgm:t>
    </dgm:pt>
    <dgm:pt modelId="{4B5ACD48-2387-4A33-8623-A54933306103}" type="parTrans" cxnId="{734D860F-F740-460D-BAC2-66EDE64AE607}">
      <dgm:prSet/>
      <dgm:spPr/>
      <dgm:t>
        <a:bodyPr/>
        <a:lstStyle/>
        <a:p>
          <a:endParaRPr lang="el-GR"/>
        </a:p>
      </dgm:t>
    </dgm:pt>
    <dgm:pt modelId="{2CF84B62-B749-4231-AF30-D5480412C91B}" type="sibTrans" cxnId="{734D860F-F740-460D-BAC2-66EDE64AE607}">
      <dgm:prSet/>
      <dgm:spPr/>
      <dgm:t>
        <a:bodyPr/>
        <a:lstStyle/>
        <a:p>
          <a:endParaRPr lang="el-GR"/>
        </a:p>
      </dgm:t>
    </dgm:pt>
    <dgm:pt modelId="{5C6115B0-E979-4DC1-B42F-A624C691292D}">
      <dgm:prSet/>
      <dgm:spPr/>
      <dgm:t>
        <a:bodyPr/>
        <a:lstStyle/>
        <a:p>
          <a:r>
            <a:rPr lang="en-US" dirty="0"/>
            <a:t>Flanking policies</a:t>
          </a:r>
          <a:endParaRPr lang="el-GR" dirty="0"/>
        </a:p>
      </dgm:t>
    </dgm:pt>
    <dgm:pt modelId="{CDBFACB6-2034-4A3C-A30A-9739533BDBC2}" type="parTrans" cxnId="{BFDB5EA7-BC91-45EF-A50A-CD6714A38794}">
      <dgm:prSet/>
      <dgm:spPr/>
      <dgm:t>
        <a:bodyPr/>
        <a:lstStyle/>
        <a:p>
          <a:endParaRPr lang="el-GR"/>
        </a:p>
      </dgm:t>
    </dgm:pt>
    <dgm:pt modelId="{D0DB4759-9E8B-4845-9594-5C8770AEC5BC}" type="sibTrans" cxnId="{BFDB5EA7-BC91-45EF-A50A-CD6714A38794}">
      <dgm:prSet/>
      <dgm:spPr/>
      <dgm:t>
        <a:bodyPr/>
        <a:lstStyle/>
        <a:p>
          <a:endParaRPr lang="el-GR"/>
        </a:p>
      </dgm:t>
    </dgm:pt>
    <dgm:pt modelId="{5166BEA0-E884-4C98-88BF-CB975CD0181E}">
      <dgm:prSet/>
      <dgm:spPr/>
      <dgm:t>
        <a:bodyPr/>
        <a:lstStyle/>
        <a:p>
          <a:r>
            <a:rPr lang="en-US" dirty="0"/>
            <a:t>Environment, social, consumer </a:t>
          </a:r>
          <a:r>
            <a:rPr lang="en-US" dirty="0" err="1"/>
            <a:t>etc</a:t>
          </a:r>
          <a:endParaRPr lang="el-GR" dirty="0"/>
        </a:p>
      </dgm:t>
    </dgm:pt>
    <dgm:pt modelId="{4448F401-D041-45D5-A539-FA0824F63895}" type="parTrans" cxnId="{67D1A550-1A5D-413A-B46C-06253138B281}">
      <dgm:prSet/>
      <dgm:spPr/>
      <dgm:t>
        <a:bodyPr/>
        <a:lstStyle/>
        <a:p>
          <a:endParaRPr lang="el-GR"/>
        </a:p>
      </dgm:t>
    </dgm:pt>
    <dgm:pt modelId="{911183A3-C907-4B91-80FA-7B34FBDCCC3F}" type="sibTrans" cxnId="{67D1A550-1A5D-413A-B46C-06253138B281}">
      <dgm:prSet/>
      <dgm:spPr/>
      <dgm:t>
        <a:bodyPr/>
        <a:lstStyle/>
        <a:p>
          <a:endParaRPr lang="el-GR"/>
        </a:p>
      </dgm:t>
    </dgm:pt>
    <dgm:pt modelId="{9234DB04-92A1-4D1F-8B00-3AAD4E0439A9}" type="pres">
      <dgm:prSet presAssocID="{CB9D42D8-03F7-4F7C-A2C7-DC9C01D41111}" presName="Name0" presStyleCnt="0">
        <dgm:presLayoutVars>
          <dgm:chPref val="1"/>
          <dgm:dir/>
          <dgm:animOne val="branch"/>
          <dgm:animLvl val="lvl"/>
          <dgm:resizeHandles val="exact"/>
        </dgm:presLayoutVars>
      </dgm:prSet>
      <dgm:spPr/>
    </dgm:pt>
    <dgm:pt modelId="{92FD71BD-FD8B-4AEE-B09E-FEE67A12B465}" type="pres">
      <dgm:prSet presAssocID="{26193519-7E16-4314-9BE1-5AA91A31CB10}" presName="root1" presStyleCnt="0"/>
      <dgm:spPr/>
    </dgm:pt>
    <dgm:pt modelId="{984FFADE-5BDF-4D55-AD25-97364704813A}" type="pres">
      <dgm:prSet presAssocID="{26193519-7E16-4314-9BE1-5AA91A31CB10}" presName="LevelOneTextNode" presStyleLbl="node0" presStyleIdx="0" presStyleCnt="1">
        <dgm:presLayoutVars>
          <dgm:chPref val="3"/>
        </dgm:presLayoutVars>
      </dgm:prSet>
      <dgm:spPr/>
    </dgm:pt>
    <dgm:pt modelId="{DB208D14-930D-44A8-84E4-B7F0B264105D}" type="pres">
      <dgm:prSet presAssocID="{26193519-7E16-4314-9BE1-5AA91A31CB10}" presName="level2hierChild" presStyleCnt="0"/>
      <dgm:spPr/>
    </dgm:pt>
    <dgm:pt modelId="{3661148B-7ED7-4577-9151-F57B1E1A47D5}" type="pres">
      <dgm:prSet presAssocID="{829FD1D4-A917-4EE2-B475-2685BA22E6B1}" presName="conn2-1" presStyleLbl="parChTrans1D2" presStyleIdx="0" presStyleCnt="4"/>
      <dgm:spPr/>
    </dgm:pt>
    <dgm:pt modelId="{C3607D8C-DE74-4862-B61A-9D477F456087}" type="pres">
      <dgm:prSet presAssocID="{829FD1D4-A917-4EE2-B475-2685BA22E6B1}" presName="connTx" presStyleLbl="parChTrans1D2" presStyleIdx="0" presStyleCnt="4"/>
      <dgm:spPr/>
    </dgm:pt>
    <dgm:pt modelId="{1D9E43B3-F7E3-4372-BD87-2B6FB58F89DE}" type="pres">
      <dgm:prSet presAssocID="{878DE687-D4FF-41EA-A66C-76E67438C4C3}" presName="root2" presStyleCnt="0"/>
      <dgm:spPr/>
    </dgm:pt>
    <dgm:pt modelId="{AF13B1A3-18BA-40D4-BEBC-06671B0524B7}" type="pres">
      <dgm:prSet presAssocID="{878DE687-D4FF-41EA-A66C-76E67438C4C3}" presName="LevelTwoTextNode" presStyleLbl="node2" presStyleIdx="0" presStyleCnt="4">
        <dgm:presLayoutVars>
          <dgm:chPref val="3"/>
        </dgm:presLayoutVars>
      </dgm:prSet>
      <dgm:spPr/>
    </dgm:pt>
    <dgm:pt modelId="{731443D0-F845-4FDF-88CB-415C1245FFF2}" type="pres">
      <dgm:prSet presAssocID="{878DE687-D4FF-41EA-A66C-76E67438C4C3}" presName="level3hierChild" presStyleCnt="0"/>
      <dgm:spPr/>
    </dgm:pt>
    <dgm:pt modelId="{1F26255F-E445-4438-8D0B-CB183899A670}" type="pres">
      <dgm:prSet presAssocID="{8C1FF240-D196-45D1-8E37-3270A154BA7E}" presName="conn2-1" presStyleLbl="parChTrans1D2" presStyleIdx="1" presStyleCnt="4"/>
      <dgm:spPr/>
    </dgm:pt>
    <dgm:pt modelId="{3DC8CA28-16A7-4910-8661-6F29835B9C58}" type="pres">
      <dgm:prSet presAssocID="{8C1FF240-D196-45D1-8E37-3270A154BA7E}" presName="connTx" presStyleLbl="parChTrans1D2" presStyleIdx="1" presStyleCnt="4"/>
      <dgm:spPr/>
    </dgm:pt>
    <dgm:pt modelId="{F2E17F61-135F-4924-8BA5-D4B0F51CC6CD}" type="pres">
      <dgm:prSet presAssocID="{E83CD9F2-9D9F-4177-B21D-EEA3E70CED50}" presName="root2" presStyleCnt="0"/>
      <dgm:spPr/>
    </dgm:pt>
    <dgm:pt modelId="{5BE42808-703B-47C7-B88C-1CB79B7FA094}" type="pres">
      <dgm:prSet presAssocID="{E83CD9F2-9D9F-4177-B21D-EEA3E70CED50}" presName="LevelTwoTextNode" presStyleLbl="node2" presStyleIdx="1" presStyleCnt="4">
        <dgm:presLayoutVars>
          <dgm:chPref val="3"/>
        </dgm:presLayoutVars>
      </dgm:prSet>
      <dgm:spPr/>
    </dgm:pt>
    <dgm:pt modelId="{25E43014-4FDD-4B19-B323-7F6790D9AF82}" type="pres">
      <dgm:prSet presAssocID="{E83CD9F2-9D9F-4177-B21D-EEA3E70CED50}" presName="level3hierChild" presStyleCnt="0"/>
      <dgm:spPr/>
    </dgm:pt>
    <dgm:pt modelId="{595F0CF9-F420-46D7-B42C-D370F78C7066}" type="pres">
      <dgm:prSet presAssocID="{D53475FC-E165-4F7D-9855-682E071B378E}" presName="conn2-1" presStyleLbl="parChTrans1D2" presStyleIdx="2" presStyleCnt="4"/>
      <dgm:spPr/>
    </dgm:pt>
    <dgm:pt modelId="{0C055A0B-3DC3-4990-9CF0-59354B52E252}" type="pres">
      <dgm:prSet presAssocID="{D53475FC-E165-4F7D-9855-682E071B378E}" presName="connTx" presStyleLbl="parChTrans1D2" presStyleIdx="2" presStyleCnt="4"/>
      <dgm:spPr/>
    </dgm:pt>
    <dgm:pt modelId="{7606DBBC-6237-4E67-9BAE-F74D29C2C7BA}" type="pres">
      <dgm:prSet presAssocID="{43DFF8A0-E7AE-4971-A29D-59960138EB3C}" presName="root2" presStyleCnt="0"/>
      <dgm:spPr/>
    </dgm:pt>
    <dgm:pt modelId="{1AC9BEA0-D0CE-4BE4-A9B1-05D2808D201C}" type="pres">
      <dgm:prSet presAssocID="{43DFF8A0-E7AE-4971-A29D-59960138EB3C}" presName="LevelTwoTextNode" presStyleLbl="node2" presStyleIdx="2" presStyleCnt="4">
        <dgm:presLayoutVars>
          <dgm:chPref val="3"/>
        </dgm:presLayoutVars>
      </dgm:prSet>
      <dgm:spPr/>
    </dgm:pt>
    <dgm:pt modelId="{39B236A1-C25F-4170-9590-7DE169C601DA}" type="pres">
      <dgm:prSet presAssocID="{43DFF8A0-E7AE-4971-A29D-59960138EB3C}" presName="level3hierChild" presStyleCnt="0"/>
      <dgm:spPr/>
    </dgm:pt>
    <dgm:pt modelId="{1BBDD8CB-4BA8-40EA-ACF2-2D71682D9D3F}" type="pres">
      <dgm:prSet presAssocID="{4B5ACD48-2387-4A33-8623-A54933306103}" presName="conn2-1" presStyleLbl="parChTrans1D3" presStyleIdx="0" presStyleCnt="2"/>
      <dgm:spPr/>
    </dgm:pt>
    <dgm:pt modelId="{A98D43AD-CF03-42F0-8C82-CEA34F36E9E4}" type="pres">
      <dgm:prSet presAssocID="{4B5ACD48-2387-4A33-8623-A54933306103}" presName="connTx" presStyleLbl="parChTrans1D3" presStyleIdx="0" presStyleCnt="2"/>
      <dgm:spPr/>
    </dgm:pt>
    <dgm:pt modelId="{1BCC3304-1D42-4C84-9431-F3960B63DB32}" type="pres">
      <dgm:prSet presAssocID="{0751F2B6-957C-4770-9828-F3058879A30E}" presName="root2" presStyleCnt="0"/>
      <dgm:spPr/>
    </dgm:pt>
    <dgm:pt modelId="{8D30875A-EEF4-4CB1-92C5-5703CC966949}" type="pres">
      <dgm:prSet presAssocID="{0751F2B6-957C-4770-9828-F3058879A30E}" presName="LevelTwoTextNode" presStyleLbl="node3" presStyleIdx="0" presStyleCnt="2">
        <dgm:presLayoutVars>
          <dgm:chPref val="3"/>
        </dgm:presLayoutVars>
      </dgm:prSet>
      <dgm:spPr/>
    </dgm:pt>
    <dgm:pt modelId="{BF029CC0-7F5A-48AF-8AC7-7B1B8E1A020E}" type="pres">
      <dgm:prSet presAssocID="{0751F2B6-957C-4770-9828-F3058879A30E}" presName="level3hierChild" presStyleCnt="0"/>
      <dgm:spPr/>
    </dgm:pt>
    <dgm:pt modelId="{487E37FB-7313-4A19-8922-C29BB729A234}" type="pres">
      <dgm:prSet presAssocID="{CDBFACB6-2034-4A3C-A30A-9739533BDBC2}" presName="conn2-1" presStyleLbl="parChTrans1D2" presStyleIdx="3" presStyleCnt="4"/>
      <dgm:spPr/>
    </dgm:pt>
    <dgm:pt modelId="{1351B8CB-72A9-4921-B2CE-8C5D70B9A277}" type="pres">
      <dgm:prSet presAssocID="{CDBFACB6-2034-4A3C-A30A-9739533BDBC2}" presName="connTx" presStyleLbl="parChTrans1D2" presStyleIdx="3" presStyleCnt="4"/>
      <dgm:spPr/>
    </dgm:pt>
    <dgm:pt modelId="{F27FFFEB-DDE4-49CB-AC8C-108976DE8BBB}" type="pres">
      <dgm:prSet presAssocID="{5C6115B0-E979-4DC1-B42F-A624C691292D}" presName="root2" presStyleCnt="0"/>
      <dgm:spPr/>
    </dgm:pt>
    <dgm:pt modelId="{4685DCF8-CBDF-41AF-AEFC-9EFA80ACC549}" type="pres">
      <dgm:prSet presAssocID="{5C6115B0-E979-4DC1-B42F-A624C691292D}" presName="LevelTwoTextNode" presStyleLbl="node2" presStyleIdx="3" presStyleCnt="4">
        <dgm:presLayoutVars>
          <dgm:chPref val="3"/>
        </dgm:presLayoutVars>
      </dgm:prSet>
      <dgm:spPr/>
    </dgm:pt>
    <dgm:pt modelId="{FB698E3B-0CB7-4767-9D32-135D43104572}" type="pres">
      <dgm:prSet presAssocID="{5C6115B0-E979-4DC1-B42F-A624C691292D}" presName="level3hierChild" presStyleCnt="0"/>
      <dgm:spPr/>
    </dgm:pt>
    <dgm:pt modelId="{757BCCBD-D6ED-4882-A46D-71685EF75A6C}" type="pres">
      <dgm:prSet presAssocID="{4448F401-D041-45D5-A539-FA0824F63895}" presName="conn2-1" presStyleLbl="parChTrans1D3" presStyleIdx="1" presStyleCnt="2"/>
      <dgm:spPr/>
    </dgm:pt>
    <dgm:pt modelId="{BCC1A577-CB32-4697-9229-3EBC118A273D}" type="pres">
      <dgm:prSet presAssocID="{4448F401-D041-45D5-A539-FA0824F63895}" presName="connTx" presStyleLbl="parChTrans1D3" presStyleIdx="1" presStyleCnt="2"/>
      <dgm:spPr/>
    </dgm:pt>
    <dgm:pt modelId="{8D5BE515-BAD9-47BD-AFC9-B5E4FEF89C64}" type="pres">
      <dgm:prSet presAssocID="{5166BEA0-E884-4C98-88BF-CB975CD0181E}" presName="root2" presStyleCnt="0"/>
      <dgm:spPr/>
    </dgm:pt>
    <dgm:pt modelId="{07713FC4-5FD8-485A-A9C9-1327D33B3F7B}" type="pres">
      <dgm:prSet presAssocID="{5166BEA0-E884-4C98-88BF-CB975CD0181E}" presName="LevelTwoTextNode" presStyleLbl="node3" presStyleIdx="1" presStyleCnt="2">
        <dgm:presLayoutVars>
          <dgm:chPref val="3"/>
        </dgm:presLayoutVars>
      </dgm:prSet>
      <dgm:spPr/>
    </dgm:pt>
    <dgm:pt modelId="{F9F67D43-C327-49C1-8567-8009F645BCE4}" type="pres">
      <dgm:prSet presAssocID="{5166BEA0-E884-4C98-88BF-CB975CD0181E}" presName="level3hierChild" presStyleCnt="0"/>
      <dgm:spPr/>
    </dgm:pt>
  </dgm:ptLst>
  <dgm:cxnLst>
    <dgm:cxn modelId="{BF395E04-2F09-492C-BA67-7A15EB461E61}" type="presOf" srcId="{8C1FF240-D196-45D1-8E37-3270A154BA7E}" destId="{3DC8CA28-16A7-4910-8661-6F29835B9C58}" srcOrd="1" destOrd="0" presId="urn:microsoft.com/office/officeart/2008/layout/HorizontalMultiLevelHierarchy"/>
    <dgm:cxn modelId="{734D860F-F740-460D-BAC2-66EDE64AE607}" srcId="{43DFF8A0-E7AE-4971-A29D-59960138EB3C}" destId="{0751F2B6-957C-4770-9828-F3058879A30E}" srcOrd="0" destOrd="0" parTransId="{4B5ACD48-2387-4A33-8623-A54933306103}" sibTransId="{2CF84B62-B749-4231-AF30-D5480412C91B}"/>
    <dgm:cxn modelId="{B8FB2A12-FB97-4A1C-B501-ABE70E0FD0C3}" srcId="{26193519-7E16-4314-9BE1-5AA91A31CB10}" destId="{E83CD9F2-9D9F-4177-B21D-EEA3E70CED50}" srcOrd="1" destOrd="0" parTransId="{8C1FF240-D196-45D1-8E37-3270A154BA7E}" sibTransId="{567D19E3-E72F-475F-A1CD-4C95B56EE280}"/>
    <dgm:cxn modelId="{9A92C61C-B561-41E2-A1AE-3199A44266FA}" srcId="{CB9D42D8-03F7-4F7C-A2C7-DC9C01D41111}" destId="{26193519-7E16-4314-9BE1-5AA91A31CB10}" srcOrd="0" destOrd="0" parTransId="{CD0C70B9-8E93-48CF-996E-AF8778497DF9}" sibTransId="{D8787991-8AF9-44DA-BAB2-D1AB932CE7BA}"/>
    <dgm:cxn modelId="{37FD6A2A-7087-45DD-86DA-4830B831B499}" type="presOf" srcId="{D53475FC-E165-4F7D-9855-682E071B378E}" destId="{0C055A0B-3DC3-4990-9CF0-59354B52E252}" srcOrd="1" destOrd="0" presId="urn:microsoft.com/office/officeart/2008/layout/HorizontalMultiLevelHierarchy"/>
    <dgm:cxn modelId="{5B3AA02F-ADDB-4B47-8864-8E78308D3C61}" type="presOf" srcId="{829FD1D4-A917-4EE2-B475-2685BA22E6B1}" destId="{C3607D8C-DE74-4862-B61A-9D477F456087}" srcOrd="1" destOrd="0" presId="urn:microsoft.com/office/officeart/2008/layout/HorizontalMultiLevelHierarchy"/>
    <dgm:cxn modelId="{08506061-7B7B-47C3-B005-C3D9F325ACCB}" srcId="{26193519-7E16-4314-9BE1-5AA91A31CB10}" destId="{878DE687-D4FF-41EA-A66C-76E67438C4C3}" srcOrd="0" destOrd="0" parTransId="{829FD1D4-A917-4EE2-B475-2685BA22E6B1}" sibTransId="{675D5D9A-FC80-4C0E-82AB-0029A9EDFBBC}"/>
    <dgm:cxn modelId="{023DE94A-E3B6-4701-8191-9C66DB6B81FB}" type="presOf" srcId="{4448F401-D041-45D5-A539-FA0824F63895}" destId="{BCC1A577-CB32-4697-9229-3EBC118A273D}" srcOrd="1" destOrd="0" presId="urn:microsoft.com/office/officeart/2008/layout/HorizontalMultiLevelHierarchy"/>
    <dgm:cxn modelId="{0ED0E04B-44A6-425B-A4D2-F199B451BB84}" type="presOf" srcId="{CDBFACB6-2034-4A3C-A30A-9739533BDBC2}" destId="{1351B8CB-72A9-4921-B2CE-8C5D70B9A277}" srcOrd="1" destOrd="0" presId="urn:microsoft.com/office/officeart/2008/layout/HorizontalMultiLevelHierarchy"/>
    <dgm:cxn modelId="{7CD9314F-4967-4E5C-B1EE-147AFC902855}" type="presOf" srcId="{878DE687-D4FF-41EA-A66C-76E67438C4C3}" destId="{AF13B1A3-18BA-40D4-BEBC-06671B0524B7}" srcOrd="0" destOrd="0" presId="urn:microsoft.com/office/officeart/2008/layout/HorizontalMultiLevelHierarchy"/>
    <dgm:cxn modelId="{67D1A550-1A5D-413A-B46C-06253138B281}" srcId="{5C6115B0-E979-4DC1-B42F-A624C691292D}" destId="{5166BEA0-E884-4C98-88BF-CB975CD0181E}" srcOrd="0" destOrd="0" parTransId="{4448F401-D041-45D5-A539-FA0824F63895}" sibTransId="{911183A3-C907-4B91-80FA-7B34FBDCCC3F}"/>
    <dgm:cxn modelId="{C2BBA950-63BD-4A5A-93F0-4B96F294DE94}" srcId="{26193519-7E16-4314-9BE1-5AA91A31CB10}" destId="{43DFF8A0-E7AE-4971-A29D-59960138EB3C}" srcOrd="2" destOrd="0" parTransId="{D53475FC-E165-4F7D-9855-682E071B378E}" sibTransId="{02C25E98-C6F8-43AE-B37A-137B291619E9}"/>
    <dgm:cxn modelId="{B6897471-9161-4337-9C8E-8F08C9890A22}" type="presOf" srcId="{CDBFACB6-2034-4A3C-A30A-9739533BDBC2}" destId="{487E37FB-7313-4A19-8922-C29BB729A234}" srcOrd="0" destOrd="0" presId="urn:microsoft.com/office/officeart/2008/layout/HorizontalMultiLevelHierarchy"/>
    <dgm:cxn modelId="{845A0F52-A5EA-4099-938E-E774A18B7200}" type="presOf" srcId="{4B5ACD48-2387-4A33-8623-A54933306103}" destId="{A98D43AD-CF03-42F0-8C82-CEA34F36E9E4}" srcOrd="1" destOrd="0" presId="urn:microsoft.com/office/officeart/2008/layout/HorizontalMultiLevelHierarchy"/>
    <dgm:cxn modelId="{C82F0B76-8B2A-4D8F-9E85-EF312F0CE039}" type="presOf" srcId="{D53475FC-E165-4F7D-9855-682E071B378E}" destId="{595F0CF9-F420-46D7-B42C-D370F78C7066}" srcOrd="0" destOrd="0" presId="urn:microsoft.com/office/officeart/2008/layout/HorizontalMultiLevelHierarchy"/>
    <dgm:cxn modelId="{0C06F057-0C89-480F-AB87-6A5ACD773CFB}" type="presOf" srcId="{829FD1D4-A917-4EE2-B475-2685BA22E6B1}" destId="{3661148B-7ED7-4577-9151-F57B1E1A47D5}" srcOrd="0" destOrd="0" presId="urn:microsoft.com/office/officeart/2008/layout/HorizontalMultiLevelHierarchy"/>
    <dgm:cxn modelId="{BFDB5EA7-BC91-45EF-A50A-CD6714A38794}" srcId="{26193519-7E16-4314-9BE1-5AA91A31CB10}" destId="{5C6115B0-E979-4DC1-B42F-A624C691292D}" srcOrd="3" destOrd="0" parTransId="{CDBFACB6-2034-4A3C-A30A-9739533BDBC2}" sibTransId="{D0DB4759-9E8B-4845-9594-5C8770AEC5BC}"/>
    <dgm:cxn modelId="{408CF2A7-A359-4A8E-B99C-C309A3843223}" type="presOf" srcId="{E83CD9F2-9D9F-4177-B21D-EEA3E70CED50}" destId="{5BE42808-703B-47C7-B88C-1CB79B7FA094}" srcOrd="0" destOrd="0" presId="urn:microsoft.com/office/officeart/2008/layout/HorizontalMultiLevelHierarchy"/>
    <dgm:cxn modelId="{809B74A9-BEA3-4AEB-84C1-574DE6951881}" type="presOf" srcId="{5166BEA0-E884-4C98-88BF-CB975CD0181E}" destId="{07713FC4-5FD8-485A-A9C9-1327D33B3F7B}" srcOrd="0" destOrd="0" presId="urn:microsoft.com/office/officeart/2008/layout/HorizontalMultiLevelHierarchy"/>
    <dgm:cxn modelId="{661EC9B1-53D2-41B1-8FF4-4967833BED0D}" type="presOf" srcId="{8C1FF240-D196-45D1-8E37-3270A154BA7E}" destId="{1F26255F-E445-4438-8D0B-CB183899A670}" srcOrd="0" destOrd="0" presId="urn:microsoft.com/office/officeart/2008/layout/HorizontalMultiLevelHierarchy"/>
    <dgm:cxn modelId="{46CE24B5-D4EC-4377-86A8-D9497D91B9FA}" type="presOf" srcId="{4448F401-D041-45D5-A539-FA0824F63895}" destId="{757BCCBD-D6ED-4882-A46D-71685EF75A6C}" srcOrd="0" destOrd="0" presId="urn:microsoft.com/office/officeart/2008/layout/HorizontalMultiLevelHierarchy"/>
    <dgm:cxn modelId="{FFFB4BBB-6E73-425A-8002-CC53BF7BD071}" type="presOf" srcId="{26193519-7E16-4314-9BE1-5AA91A31CB10}" destId="{984FFADE-5BDF-4D55-AD25-97364704813A}" srcOrd="0" destOrd="0" presId="urn:microsoft.com/office/officeart/2008/layout/HorizontalMultiLevelHierarchy"/>
    <dgm:cxn modelId="{9884A8BD-F4CA-4950-89A2-C77EFEEEE544}" type="presOf" srcId="{CB9D42D8-03F7-4F7C-A2C7-DC9C01D41111}" destId="{9234DB04-92A1-4D1F-8B00-3AAD4E0439A9}" srcOrd="0" destOrd="0" presId="urn:microsoft.com/office/officeart/2008/layout/HorizontalMultiLevelHierarchy"/>
    <dgm:cxn modelId="{56BE4EC7-7AB0-4EEE-8C76-35E2A3CBCC30}" type="presOf" srcId="{5C6115B0-E979-4DC1-B42F-A624C691292D}" destId="{4685DCF8-CBDF-41AF-AEFC-9EFA80ACC549}" srcOrd="0" destOrd="0" presId="urn:microsoft.com/office/officeart/2008/layout/HorizontalMultiLevelHierarchy"/>
    <dgm:cxn modelId="{225A11EC-66AD-40FB-8794-9A6122C586D6}" type="presOf" srcId="{4B5ACD48-2387-4A33-8623-A54933306103}" destId="{1BBDD8CB-4BA8-40EA-ACF2-2D71682D9D3F}" srcOrd="0" destOrd="0" presId="urn:microsoft.com/office/officeart/2008/layout/HorizontalMultiLevelHierarchy"/>
    <dgm:cxn modelId="{73D339F2-A4B5-4B54-8C88-F76F4063D54D}" type="presOf" srcId="{43DFF8A0-E7AE-4971-A29D-59960138EB3C}" destId="{1AC9BEA0-D0CE-4BE4-A9B1-05D2808D201C}" srcOrd="0" destOrd="0" presId="urn:microsoft.com/office/officeart/2008/layout/HorizontalMultiLevelHierarchy"/>
    <dgm:cxn modelId="{E75D98FD-EA82-4B47-94EA-B6FBD40A5609}" type="presOf" srcId="{0751F2B6-957C-4770-9828-F3058879A30E}" destId="{8D30875A-EEF4-4CB1-92C5-5703CC966949}" srcOrd="0" destOrd="0" presId="urn:microsoft.com/office/officeart/2008/layout/HorizontalMultiLevelHierarchy"/>
    <dgm:cxn modelId="{A3CABAB0-D02D-462B-BDFC-74CB0933954C}" type="presParOf" srcId="{9234DB04-92A1-4D1F-8B00-3AAD4E0439A9}" destId="{92FD71BD-FD8B-4AEE-B09E-FEE67A12B465}" srcOrd="0" destOrd="0" presId="urn:microsoft.com/office/officeart/2008/layout/HorizontalMultiLevelHierarchy"/>
    <dgm:cxn modelId="{4B534866-E954-4E82-9972-6F4F8E2EC336}" type="presParOf" srcId="{92FD71BD-FD8B-4AEE-B09E-FEE67A12B465}" destId="{984FFADE-5BDF-4D55-AD25-97364704813A}" srcOrd="0" destOrd="0" presId="urn:microsoft.com/office/officeart/2008/layout/HorizontalMultiLevelHierarchy"/>
    <dgm:cxn modelId="{2EB11003-393A-4E71-88F7-55BFD3D06567}" type="presParOf" srcId="{92FD71BD-FD8B-4AEE-B09E-FEE67A12B465}" destId="{DB208D14-930D-44A8-84E4-B7F0B264105D}" srcOrd="1" destOrd="0" presId="urn:microsoft.com/office/officeart/2008/layout/HorizontalMultiLevelHierarchy"/>
    <dgm:cxn modelId="{A6E1FE88-FCD2-46F6-BF1A-605C0E014A82}" type="presParOf" srcId="{DB208D14-930D-44A8-84E4-B7F0B264105D}" destId="{3661148B-7ED7-4577-9151-F57B1E1A47D5}" srcOrd="0" destOrd="0" presId="urn:microsoft.com/office/officeart/2008/layout/HorizontalMultiLevelHierarchy"/>
    <dgm:cxn modelId="{9EFC7317-BC2B-4176-8DFC-743E96BEFC13}" type="presParOf" srcId="{3661148B-7ED7-4577-9151-F57B1E1A47D5}" destId="{C3607D8C-DE74-4862-B61A-9D477F456087}" srcOrd="0" destOrd="0" presId="urn:microsoft.com/office/officeart/2008/layout/HorizontalMultiLevelHierarchy"/>
    <dgm:cxn modelId="{0B57229D-E8F2-46DD-B8F1-6839F708BA17}" type="presParOf" srcId="{DB208D14-930D-44A8-84E4-B7F0B264105D}" destId="{1D9E43B3-F7E3-4372-BD87-2B6FB58F89DE}" srcOrd="1" destOrd="0" presId="urn:microsoft.com/office/officeart/2008/layout/HorizontalMultiLevelHierarchy"/>
    <dgm:cxn modelId="{FA893148-C56F-4B64-9397-B064AA4FEEBE}" type="presParOf" srcId="{1D9E43B3-F7E3-4372-BD87-2B6FB58F89DE}" destId="{AF13B1A3-18BA-40D4-BEBC-06671B0524B7}" srcOrd="0" destOrd="0" presId="urn:microsoft.com/office/officeart/2008/layout/HorizontalMultiLevelHierarchy"/>
    <dgm:cxn modelId="{DAAB2D22-0BC7-44A6-B9E5-B43206442154}" type="presParOf" srcId="{1D9E43B3-F7E3-4372-BD87-2B6FB58F89DE}" destId="{731443D0-F845-4FDF-88CB-415C1245FFF2}" srcOrd="1" destOrd="0" presId="urn:microsoft.com/office/officeart/2008/layout/HorizontalMultiLevelHierarchy"/>
    <dgm:cxn modelId="{BAD67782-B787-4E8C-AC1A-C3248ED1925C}" type="presParOf" srcId="{DB208D14-930D-44A8-84E4-B7F0B264105D}" destId="{1F26255F-E445-4438-8D0B-CB183899A670}" srcOrd="2" destOrd="0" presId="urn:microsoft.com/office/officeart/2008/layout/HorizontalMultiLevelHierarchy"/>
    <dgm:cxn modelId="{C783984F-EBC5-4126-912D-F5845F8329D2}" type="presParOf" srcId="{1F26255F-E445-4438-8D0B-CB183899A670}" destId="{3DC8CA28-16A7-4910-8661-6F29835B9C58}" srcOrd="0" destOrd="0" presId="urn:microsoft.com/office/officeart/2008/layout/HorizontalMultiLevelHierarchy"/>
    <dgm:cxn modelId="{3AEF77A2-4241-46F0-B9BB-BD14E7CEC81E}" type="presParOf" srcId="{DB208D14-930D-44A8-84E4-B7F0B264105D}" destId="{F2E17F61-135F-4924-8BA5-D4B0F51CC6CD}" srcOrd="3" destOrd="0" presId="urn:microsoft.com/office/officeart/2008/layout/HorizontalMultiLevelHierarchy"/>
    <dgm:cxn modelId="{A0E77801-F5AA-4D5A-AC68-D0942FBC7ABA}" type="presParOf" srcId="{F2E17F61-135F-4924-8BA5-D4B0F51CC6CD}" destId="{5BE42808-703B-47C7-B88C-1CB79B7FA094}" srcOrd="0" destOrd="0" presId="urn:microsoft.com/office/officeart/2008/layout/HorizontalMultiLevelHierarchy"/>
    <dgm:cxn modelId="{261077DF-D0A5-4C6C-A6D2-EBB6D5513BC8}" type="presParOf" srcId="{F2E17F61-135F-4924-8BA5-D4B0F51CC6CD}" destId="{25E43014-4FDD-4B19-B323-7F6790D9AF82}" srcOrd="1" destOrd="0" presId="urn:microsoft.com/office/officeart/2008/layout/HorizontalMultiLevelHierarchy"/>
    <dgm:cxn modelId="{9DB1BA55-8E4E-4513-8E6D-42525F91342C}" type="presParOf" srcId="{DB208D14-930D-44A8-84E4-B7F0B264105D}" destId="{595F0CF9-F420-46D7-B42C-D370F78C7066}" srcOrd="4" destOrd="0" presId="urn:microsoft.com/office/officeart/2008/layout/HorizontalMultiLevelHierarchy"/>
    <dgm:cxn modelId="{9CBE64DA-12B5-40EC-9617-B9A5D7699BBE}" type="presParOf" srcId="{595F0CF9-F420-46D7-B42C-D370F78C7066}" destId="{0C055A0B-3DC3-4990-9CF0-59354B52E252}" srcOrd="0" destOrd="0" presId="urn:microsoft.com/office/officeart/2008/layout/HorizontalMultiLevelHierarchy"/>
    <dgm:cxn modelId="{F7162033-FF7B-4C98-9134-4937303724B1}" type="presParOf" srcId="{DB208D14-930D-44A8-84E4-B7F0B264105D}" destId="{7606DBBC-6237-4E67-9BAE-F74D29C2C7BA}" srcOrd="5" destOrd="0" presId="urn:microsoft.com/office/officeart/2008/layout/HorizontalMultiLevelHierarchy"/>
    <dgm:cxn modelId="{78F41D81-5D05-4380-8DF9-B9F1103D12F3}" type="presParOf" srcId="{7606DBBC-6237-4E67-9BAE-F74D29C2C7BA}" destId="{1AC9BEA0-D0CE-4BE4-A9B1-05D2808D201C}" srcOrd="0" destOrd="0" presId="urn:microsoft.com/office/officeart/2008/layout/HorizontalMultiLevelHierarchy"/>
    <dgm:cxn modelId="{66440567-863F-4C53-9D62-4FFB51526A24}" type="presParOf" srcId="{7606DBBC-6237-4E67-9BAE-F74D29C2C7BA}" destId="{39B236A1-C25F-4170-9590-7DE169C601DA}" srcOrd="1" destOrd="0" presId="urn:microsoft.com/office/officeart/2008/layout/HorizontalMultiLevelHierarchy"/>
    <dgm:cxn modelId="{CB74E9A3-56CF-44B7-BBB8-B039183C6544}" type="presParOf" srcId="{39B236A1-C25F-4170-9590-7DE169C601DA}" destId="{1BBDD8CB-4BA8-40EA-ACF2-2D71682D9D3F}" srcOrd="0" destOrd="0" presId="urn:microsoft.com/office/officeart/2008/layout/HorizontalMultiLevelHierarchy"/>
    <dgm:cxn modelId="{21C8F385-A040-46B9-B027-2767C301B606}" type="presParOf" srcId="{1BBDD8CB-4BA8-40EA-ACF2-2D71682D9D3F}" destId="{A98D43AD-CF03-42F0-8C82-CEA34F36E9E4}" srcOrd="0" destOrd="0" presId="urn:microsoft.com/office/officeart/2008/layout/HorizontalMultiLevelHierarchy"/>
    <dgm:cxn modelId="{3C13DA78-D2ED-41CE-BDAF-8F5254A558D6}" type="presParOf" srcId="{39B236A1-C25F-4170-9590-7DE169C601DA}" destId="{1BCC3304-1D42-4C84-9431-F3960B63DB32}" srcOrd="1" destOrd="0" presId="urn:microsoft.com/office/officeart/2008/layout/HorizontalMultiLevelHierarchy"/>
    <dgm:cxn modelId="{F2FE96D1-35EA-46A1-B85D-A98830E0BF15}" type="presParOf" srcId="{1BCC3304-1D42-4C84-9431-F3960B63DB32}" destId="{8D30875A-EEF4-4CB1-92C5-5703CC966949}" srcOrd="0" destOrd="0" presId="urn:microsoft.com/office/officeart/2008/layout/HorizontalMultiLevelHierarchy"/>
    <dgm:cxn modelId="{B9E5F9BF-A114-46C9-9F1D-350385F23469}" type="presParOf" srcId="{1BCC3304-1D42-4C84-9431-F3960B63DB32}" destId="{BF029CC0-7F5A-48AF-8AC7-7B1B8E1A020E}" srcOrd="1" destOrd="0" presId="urn:microsoft.com/office/officeart/2008/layout/HorizontalMultiLevelHierarchy"/>
    <dgm:cxn modelId="{3E8267E8-DA57-41D5-A291-99A8038ADA9A}" type="presParOf" srcId="{DB208D14-930D-44A8-84E4-B7F0B264105D}" destId="{487E37FB-7313-4A19-8922-C29BB729A234}" srcOrd="6" destOrd="0" presId="urn:microsoft.com/office/officeart/2008/layout/HorizontalMultiLevelHierarchy"/>
    <dgm:cxn modelId="{0CB4BE62-3855-4DA1-89AF-9248D0EABDDE}" type="presParOf" srcId="{487E37FB-7313-4A19-8922-C29BB729A234}" destId="{1351B8CB-72A9-4921-B2CE-8C5D70B9A277}" srcOrd="0" destOrd="0" presId="urn:microsoft.com/office/officeart/2008/layout/HorizontalMultiLevelHierarchy"/>
    <dgm:cxn modelId="{C40F8E5F-455F-4FE9-B080-5E16CEE64EAE}" type="presParOf" srcId="{DB208D14-930D-44A8-84E4-B7F0B264105D}" destId="{F27FFFEB-DDE4-49CB-AC8C-108976DE8BBB}" srcOrd="7" destOrd="0" presId="urn:microsoft.com/office/officeart/2008/layout/HorizontalMultiLevelHierarchy"/>
    <dgm:cxn modelId="{075D8C03-0705-4938-8881-952891ECB9BE}" type="presParOf" srcId="{F27FFFEB-DDE4-49CB-AC8C-108976DE8BBB}" destId="{4685DCF8-CBDF-41AF-AEFC-9EFA80ACC549}" srcOrd="0" destOrd="0" presId="urn:microsoft.com/office/officeart/2008/layout/HorizontalMultiLevelHierarchy"/>
    <dgm:cxn modelId="{4572888A-B859-4096-AA4E-E2CF811561B4}" type="presParOf" srcId="{F27FFFEB-DDE4-49CB-AC8C-108976DE8BBB}" destId="{FB698E3B-0CB7-4767-9D32-135D43104572}" srcOrd="1" destOrd="0" presId="urn:microsoft.com/office/officeart/2008/layout/HorizontalMultiLevelHierarchy"/>
    <dgm:cxn modelId="{B79D8293-BD56-47BD-A360-84719B745F97}" type="presParOf" srcId="{FB698E3B-0CB7-4767-9D32-135D43104572}" destId="{757BCCBD-D6ED-4882-A46D-71685EF75A6C}" srcOrd="0" destOrd="0" presId="urn:microsoft.com/office/officeart/2008/layout/HorizontalMultiLevelHierarchy"/>
    <dgm:cxn modelId="{BF8A07F2-0AA3-440D-A7FE-D7E37F80FB0C}" type="presParOf" srcId="{757BCCBD-D6ED-4882-A46D-71685EF75A6C}" destId="{BCC1A577-CB32-4697-9229-3EBC118A273D}" srcOrd="0" destOrd="0" presId="urn:microsoft.com/office/officeart/2008/layout/HorizontalMultiLevelHierarchy"/>
    <dgm:cxn modelId="{CC8D7FFC-7B05-4016-9B66-AFA7840BA717}" type="presParOf" srcId="{FB698E3B-0CB7-4767-9D32-135D43104572}" destId="{8D5BE515-BAD9-47BD-AFC9-B5E4FEF89C64}" srcOrd="1" destOrd="0" presId="urn:microsoft.com/office/officeart/2008/layout/HorizontalMultiLevelHierarchy"/>
    <dgm:cxn modelId="{BA0B8B13-FE8C-47E2-A75C-B1638C28C348}" type="presParOf" srcId="{8D5BE515-BAD9-47BD-AFC9-B5E4FEF89C64}" destId="{07713FC4-5FD8-485A-A9C9-1327D33B3F7B}" srcOrd="0" destOrd="0" presId="urn:microsoft.com/office/officeart/2008/layout/HorizontalMultiLevelHierarchy"/>
    <dgm:cxn modelId="{D218FD14-E003-49D0-B964-263F346598DB}" type="presParOf" srcId="{8D5BE515-BAD9-47BD-AFC9-B5E4FEF89C64}" destId="{F9F67D43-C327-49C1-8567-8009F645BCE4}"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7BCCBD-D6ED-4882-A46D-71685EF75A6C}">
      <dsp:nvSpPr>
        <dsp:cNvPr id="0" name=""/>
        <dsp:cNvSpPr/>
      </dsp:nvSpPr>
      <dsp:spPr>
        <a:xfrm>
          <a:off x="5044014" y="4208624"/>
          <a:ext cx="619283" cy="91440"/>
        </a:xfrm>
        <a:custGeom>
          <a:avLst/>
          <a:gdLst/>
          <a:ahLst/>
          <a:cxnLst/>
          <a:rect l="0" t="0" r="0" b="0"/>
          <a:pathLst>
            <a:path>
              <a:moveTo>
                <a:pt x="0" y="45720"/>
              </a:moveTo>
              <a:lnTo>
                <a:pt x="619283" y="45720"/>
              </a:lnTo>
            </a:path>
          </a:pathLst>
        </a:custGeom>
        <a:noFill/>
        <a:ln w="25400" cap="flat" cmpd="sng" algn="ctr">
          <a:solidFill>
            <a:schemeClr val="accent2">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l-GR" sz="500" kern="1200"/>
        </a:p>
      </dsp:txBody>
      <dsp:txXfrm>
        <a:off x="5338174" y="4238861"/>
        <a:ext cx="30964" cy="30964"/>
      </dsp:txXfrm>
    </dsp:sp>
    <dsp:sp modelId="{487E37FB-7313-4A19-8922-C29BB729A234}">
      <dsp:nvSpPr>
        <dsp:cNvPr id="0" name=""/>
        <dsp:cNvSpPr/>
      </dsp:nvSpPr>
      <dsp:spPr>
        <a:xfrm>
          <a:off x="1328314" y="2484288"/>
          <a:ext cx="619283" cy="1770055"/>
        </a:xfrm>
        <a:custGeom>
          <a:avLst/>
          <a:gdLst/>
          <a:ahLst/>
          <a:cxnLst/>
          <a:rect l="0" t="0" r="0" b="0"/>
          <a:pathLst>
            <a:path>
              <a:moveTo>
                <a:pt x="0" y="0"/>
              </a:moveTo>
              <a:lnTo>
                <a:pt x="309641" y="0"/>
              </a:lnTo>
              <a:lnTo>
                <a:pt x="309641" y="1770055"/>
              </a:lnTo>
              <a:lnTo>
                <a:pt x="619283" y="1770055"/>
              </a:lnTo>
            </a:path>
          </a:pathLst>
        </a:custGeom>
        <a:noFill/>
        <a:ln w="254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l-GR" sz="600" kern="1200"/>
        </a:p>
      </dsp:txBody>
      <dsp:txXfrm>
        <a:off x="1591074" y="3322434"/>
        <a:ext cx="93763" cy="93763"/>
      </dsp:txXfrm>
    </dsp:sp>
    <dsp:sp modelId="{1BBDD8CB-4BA8-40EA-ACF2-2D71682D9D3F}">
      <dsp:nvSpPr>
        <dsp:cNvPr id="0" name=""/>
        <dsp:cNvSpPr/>
      </dsp:nvSpPr>
      <dsp:spPr>
        <a:xfrm>
          <a:off x="5044014" y="3028587"/>
          <a:ext cx="619283" cy="91440"/>
        </a:xfrm>
        <a:custGeom>
          <a:avLst/>
          <a:gdLst/>
          <a:ahLst/>
          <a:cxnLst/>
          <a:rect l="0" t="0" r="0" b="0"/>
          <a:pathLst>
            <a:path>
              <a:moveTo>
                <a:pt x="0" y="45720"/>
              </a:moveTo>
              <a:lnTo>
                <a:pt x="619283" y="45720"/>
              </a:lnTo>
            </a:path>
          </a:pathLst>
        </a:custGeom>
        <a:noFill/>
        <a:ln w="25400" cap="flat" cmpd="sng" algn="ctr">
          <a:solidFill>
            <a:schemeClr val="accent2">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l-GR" sz="500" kern="1200"/>
        </a:p>
      </dsp:txBody>
      <dsp:txXfrm>
        <a:off x="5338174" y="3058824"/>
        <a:ext cx="30964" cy="30964"/>
      </dsp:txXfrm>
    </dsp:sp>
    <dsp:sp modelId="{595F0CF9-F420-46D7-B42C-D370F78C7066}">
      <dsp:nvSpPr>
        <dsp:cNvPr id="0" name=""/>
        <dsp:cNvSpPr/>
      </dsp:nvSpPr>
      <dsp:spPr>
        <a:xfrm>
          <a:off x="1328314" y="2484288"/>
          <a:ext cx="619283" cy="590018"/>
        </a:xfrm>
        <a:custGeom>
          <a:avLst/>
          <a:gdLst/>
          <a:ahLst/>
          <a:cxnLst/>
          <a:rect l="0" t="0" r="0" b="0"/>
          <a:pathLst>
            <a:path>
              <a:moveTo>
                <a:pt x="0" y="0"/>
              </a:moveTo>
              <a:lnTo>
                <a:pt x="309641" y="0"/>
              </a:lnTo>
              <a:lnTo>
                <a:pt x="309641" y="590018"/>
              </a:lnTo>
              <a:lnTo>
                <a:pt x="619283" y="590018"/>
              </a:lnTo>
            </a:path>
          </a:pathLst>
        </a:custGeom>
        <a:noFill/>
        <a:ln w="254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l-GR" sz="500" kern="1200"/>
        </a:p>
      </dsp:txBody>
      <dsp:txXfrm>
        <a:off x="1616572" y="2757913"/>
        <a:ext cx="42767" cy="42767"/>
      </dsp:txXfrm>
    </dsp:sp>
    <dsp:sp modelId="{1F26255F-E445-4438-8D0B-CB183899A670}">
      <dsp:nvSpPr>
        <dsp:cNvPr id="0" name=""/>
        <dsp:cNvSpPr/>
      </dsp:nvSpPr>
      <dsp:spPr>
        <a:xfrm>
          <a:off x="1328314" y="1894269"/>
          <a:ext cx="619283" cy="590018"/>
        </a:xfrm>
        <a:custGeom>
          <a:avLst/>
          <a:gdLst/>
          <a:ahLst/>
          <a:cxnLst/>
          <a:rect l="0" t="0" r="0" b="0"/>
          <a:pathLst>
            <a:path>
              <a:moveTo>
                <a:pt x="0" y="590018"/>
              </a:moveTo>
              <a:lnTo>
                <a:pt x="309641" y="590018"/>
              </a:lnTo>
              <a:lnTo>
                <a:pt x="309641" y="0"/>
              </a:lnTo>
              <a:lnTo>
                <a:pt x="619283" y="0"/>
              </a:lnTo>
            </a:path>
          </a:pathLst>
        </a:custGeom>
        <a:noFill/>
        <a:ln w="254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l-GR" sz="500" kern="1200"/>
        </a:p>
      </dsp:txBody>
      <dsp:txXfrm>
        <a:off x="1616572" y="2167895"/>
        <a:ext cx="42767" cy="42767"/>
      </dsp:txXfrm>
    </dsp:sp>
    <dsp:sp modelId="{3661148B-7ED7-4577-9151-F57B1E1A47D5}">
      <dsp:nvSpPr>
        <dsp:cNvPr id="0" name=""/>
        <dsp:cNvSpPr/>
      </dsp:nvSpPr>
      <dsp:spPr>
        <a:xfrm>
          <a:off x="1328314" y="714232"/>
          <a:ext cx="619283" cy="1770055"/>
        </a:xfrm>
        <a:custGeom>
          <a:avLst/>
          <a:gdLst/>
          <a:ahLst/>
          <a:cxnLst/>
          <a:rect l="0" t="0" r="0" b="0"/>
          <a:pathLst>
            <a:path>
              <a:moveTo>
                <a:pt x="0" y="1770055"/>
              </a:moveTo>
              <a:lnTo>
                <a:pt x="309641" y="1770055"/>
              </a:lnTo>
              <a:lnTo>
                <a:pt x="309641" y="0"/>
              </a:lnTo>
              <a:lnTo>
                <a:pt x="619283" y="0"/>
              </a:lnTo>
            </a:path>
          </a:pathLst>
        </a:custGeom>
        <a:noFill/>
        <a:ln w="254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l-GR" sz="600" kern="1200"/>
        </a:p>
      </dsp:txBody>
      <dsp:txXfrm>
        <a:off x="1591074" y="1552379"/>
        <a:ext cx="93763" cy="93763"/>
      </dsp:txXfrm>
    </dsp:sp>
    <dsp:sp modelId="{984FFADE-5BDF-4D55-AD25-97364704813A}">
      <dsp:nvSpPr>
        <dsp:cNvPr id="0" name=""/>
        <dsp:cNvSpPr/>
      </dsp:nvSpPr>
      <dsp:spPr>
        <a:xfrm rot="16200000">
          <a:off x="-1627989" y="2012273"/>
          <a:ext cx="4968576" cy="944029"/>
        </a:xfrm>
        <a:prstGeom prst="rect">
          <a:avLst/>
        </a:prstGeom>
        <a:solidFill>
          <a:schemeClr val="accent2">
            <a:alpha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735" tIns="38735" rIns="38735" bIns="38735" numCol="1" spcCol="1270" anchor="ctr" anchorCtr="0">
          <a:noAutofit/>
        </a:bodyPr>
        <a:lstStyle/>
        <a:p>
          <a:pPr marL="0" lvl="0" indent="0" algn="ctr" defTabSz="2711450">
            <a:lnSpc>
              <a:spcPct val="90000"/>
            </a:lnSpc>
            <a:spcBef>
              <a:spcPct val="0"/>
            </a:spcBef>
            <a:spcAft>
              <a:spcPct val="35000"/>
            </a:spcAft>
            <a:buNone/>
          </a:pPr>
          <a:r>
            <a:rPr lang="en-US" sz="6100" kern="1200" dirty="0"/>
            <a:t>Internal market</a:t>
          </a:r>
          <a:endParaRPr lang="el-GR" sz="6100" kern="1200" dirty="0"/>
        </a:p>
      </dsp:txBody>
      <dsp:txXfrm>
        <a:off x="-1627989" y="2012273"/>
        <a:ext cx="4968576" cy="944029"/>
      </dsp:txXfrm>
    </dsp:sp>
    <dsp:sp modelId="{AF13B1A3-18BA-40D4-BEBC-06671B0524B7}">
      <dsp:nvSpPr>
        <dsp:cNvPr id="0" name=""/>
        <dsp:cNvSpPr/>
      </dsp:nvSpPr>
      <dsp:spPr>
        <a:xfrm>
          <a:off x="1947597" y="242218"/>
          <a:ext cx="3096417" cy="944029"/>
        </a:xfrm>
        <a:prstGeom prst="rect">
          <a:avLst/>
        </a:prstGeom>
        <a:solidFill>
          <a:schemeClr val="accent2">
            <a:alpha val="7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en-US" sz="2900" kern="1200" dirty="0"/>
            <a:t>Citizenship</a:t>
          </a:r>
          <a:endParaRPr lang="el-GR" sz="2900" kern="1200" dirty="0"/>
        </a:p>
      </dsp:txBody>
      <dsp:txXfrm>
        <a:off x="1947597" y="242218"/>
        <a:ext cx="3096417" cy="944029"/>
      </dsp:txXfrm>
    </dsp:sp>
    <dsp:sp modelId="{5BE42808-703B-47C7-B88C-1CB79B7FA094}">
      <dsp:nvSpPr>
        <dsp:cNvPr id="0" name=""/>
        <dsp:cNvSpPr/>
      </dsp:nvSpPr>
      <dsp:spPr>
        <a:xfrm>
          <a:off x="1947597" y="1422255"/>
          <a:ext cx="3096417" cy="944029"/>
        </a:xfrm>
        <a:prstGeom prst="rect">
          <a:avLst/>
        </a:prstGeom>
        <a:solidFill>
          <a:schemeClr val="accent2">
            <a:alpha val="7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en-US" sz="2900" kern="1200" dirty="0"/>
            <a:t>Standards</a:t>
          </a:r>
          <a:endParaRPr lang="el-GR" sz="2900" kern="1200" dirty="0"/>
        </a:p>
      </dsp:txBody>
      <dsp:txXfrm>
        <a:off x="1947597" y="1422255"/>
        <a:ext cx="3096417" cy="944029"/>
      </dsp:txXfrm>
    </dsp:sp>
    <dsp:sp modelId="{1AC9BEA0-D0CE-4BE4-A9B1-05D2808D201C}">
      <dsp:nvSpPr>
        <dsp:cNvPr id="0" name=""/>
        <dsp:cNvSpPr/>
      </dsp:nvSpPr>
      <dsp:spPr>
        <a:xfrm>
          <a:off x="1947597" y="2602292"/>
          <a:ext cx="3096417" cy="944029"/>
        </a:xfrm>
        <a:prstGeom prst="rect">
          <a:avLst/>
        </a:prstGeom>
        <a:solidFill>
          <a:schemeClr val="accent2">
            <a:alpha val="7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en-US" sz="2900" kern="1200" dirty="0"/>
            <a:t>EMU</a:t>
          </a:r>
          <a:endParaRPr lang="el-GR" sz="2900" kern="1200" dirty="0"/>
        </a:p>
      </dsp:txBody>
      <dsp:txXfrm>
        <a:off x="1947597" y="2602292"/>
        <a:ext cx="3096417" cy="944029"/>
      </dsp:txXfrm>
    </dsp:sp>
    <dsp:sp modelId="{8D30875A-EEF4-4CB1-92C5-5703CC966949}">
      <dsp:nvSpPr>
        <dsp:cNvPr id="0" name=""/>
        <dsp:cNvSpPr/>
      </dsp:nvSpPr>
      <dsp:spPr>
        <a:xfrm>
          <a:off x="5663298" y="2602292"/>
          <a:ext cx="3096417" cy="944029"/>
        </a:xfrm>
        <a:prstGeom prst="rect">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en-US" sz="2900" kern="1200" dirty="0"/>
            <a:t>Economic coordination</a:t>
          </a:r>
          <a:endParaRPr lang="el-GR" sz="2900" kern="1200" dirty="0"/>
        </a:p>
      </dsp:txBody>
      <dsp:txXfrm>
        <a:off x="5663298" y="2602292"/>
        <a:ext cx="3096417" cy="944029"/>
      </dsp:txXfrm>
    </dsp:sp>
    <dsp:sp modelId="{4685DCF8-CBDF-41AF-AEFC-9EFA80ACC549}">
      <dsp:nvSpPr>
        <dsp:cNvPr id="0" name=""/>
        <dsp:cNvSpPr/>
      </dsp:nvSpPr>
      <dsp:spPr>
        <a:xfrm>
          <a:off x="1947597" y="3782329"/>
          <a:ext cx="3096417" cy="944029"/>
        </a:xfrm>
        <a:prstGeom prst="rect">
          <a:avLst/>
        </a:prstGeom>
        <a:solidFill>
          <a:schemeClr val="accent2">
            <a:alpha val="7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en-US" sz="2900" kern="1200" dirty="0"/>
            <a:t>Flanking policies</a:t>
          </a:r>
          <a:endParaRPr lang="el-GR" sz="2900" kern="1200" dirty="0"/>
        </a:p>
      </dsp:txBody>
      <dsp:txXfrm>
        <a:off x="1947597" y="3782329"/>
        <a:ext cx="3096417" cy="944029"/>
      </dsp:txXfrm>
    </dsp:sp>
    <dsp:sp modelId="{07713FC4-5FD8-485A-A9C9-1327D33B3F7B}">
      <dsp:nvSpPr>
        <dsp:cNvPr id="0" name=""/>
        <dsp:cNvSpPr/>
      </dsp:nvSpPr>
      <dsp:spPr>
        <a:xfrm>
          <a:off x="5663298" y="3782329"/>
          <a:ext cx="3096417" cy="944029"/>
        </a:xfrm>
        <a:prstGeom prst="rect">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en-US" sz="2900" kern="1200" dirty="0"/>
            <a:t>Environment, social, consumer </a:t>
          </a:r>
          <a:r>
            <a:rPr lang="en-US" sz="2900" kern="1200" dirty="0" err="1"/>
            <a:t>etc</a:t>
          </a:r>
          <a:endParaRPr lang="el-GR" sz="2900" kern="1200" dirty="0"/>
        </a:p>
      </dsp:txBody>
      <dsp:txXfrm>
        <a:off x="5663298" y="3782329"/>
        <a:ext cx="3096417" cy="944029"/>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4939" y="0"/>
            <a:ext cx="2949099" cy="496967"/>
          </a:xfrm>
          <a:prstGeom prst="rect">
            <a:avLst/>
          </a:prstGeom>
        </p:spPr>
        <p:txBody>
          <a:bodyPr vert="horz" lIns="91440" tIns="45720" rIns="91440" bIns="45720" rtlCol="0"/>
          <a:lstStyle>
            <a:lvl1pPr algn="r">
              <a:defRPr sz="1200"/>
            </a:lvl1pPr>
          </a:lstStyle>
          <a:p>
            <a:fld id="{061AB416-9286-4506-B4EC-C7610BAE849C}" type="datetimeFigureOut">
              <a:rPr lang="en-US" smtClean="0"/>
              <a:pPr/>
              <a:t>21-Apr-24</a:t>
            </a:fld>
            <a:endParaRPr lang="en-US"/>
          </a:p>
        </p:txBody>
      </p:sp>
      <p:sp>
        <p:nvSpPr>
          <p:cNvPr id="4" name="Footer Placeholder 3"/>
          <p:cNvSpPr>
            <a:spLocks noGrp="1"/>
          </p:cNvSpPr>
          <p:nvPr>
            <p:ph type="ftr" sz="quarter" idx="2"/>
          </p:nvPr>
        </p:nvSpPr>
        <p:spPr>
          <a:xfrm>
            <a:off x="0" y="9440646"/>
            <a:ext cx="2949099" cy="49696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4939" y="9440646"/>
            <a:ext cx="2949099" cy="496967"/>
          </a:xfrm>
          <a:prstGeom prst="rect">
            <a:avLst/>
          </a:prstGeom>
        </p:spPr>
        <p:txBody>
          <a:bodyPr vert="horz" lIns="91440" tIns="45720" rIns="91440" bIns="45720" rtlCol="0" anchor="b"/>
          <a:lstStyle>
            <a:lvl1pPr algn="r">
              <a:defRPr sz="1200"/>
            </a:lvl1pPr>
          </a:lstStyle>
          <a:p>
            <a:fld id="{C42A27F6-0453-4A1E-AA15-28F4D8EBCCE9}" type="slidenum">
              <a:rPr lang="en-US" smtClean="0"/>
              <a:pPr/>
              <a:t>‹#›</a:t>
            </a:fld>
            <a:endParaRPr lang="en-US"/>
          </a:p>
        </p:txBody>
      </p:sp>
    </p:spTree>
    <p:extLst>
      <p:ext uri="{BB962C8B-B14F-4D97-AF65-F5344CB8AC3E}">
        <p14:creationId xmlns:p14="http://schemas.microsoft.com/office/powerpoint/2010/main" val="40232657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4939" y="0"/>
            <a:ext cx="2949099" cy="496967"/>
          </a:xfrm>
          <a:prstGeom prst="rect">
            <a:avLst/>
          </a:prstGeom>
        </p:spPr>
        <p:txBody>
          <a:bodyPr vert="horz" lIns="91440" tIns="45720" rIns="91440" bIns="45720" rtlCol="0"/>
          <a:lstStyle>
            <a:lvl1pPr algn="r">
              <a:defRPr sz="1200"/>
            </a:lvl1pPr>
          </a:lstStyle>
          <a:p>
            <a:fld id="{FF9D1A02-0C8B-461D-B8E8-7993323A48BD}" type="datetimeFigureOut">
              <a:rPr lang="en-US" smtClean="0"/>
              <a:pPr/>
              <a:t>21-Apr-24</a:t>
            </a:fld>
            <a:endParaRPr lang="en-US"/>
          </a:p>
        </p:txBody>
      </p:sp>
      <p:sp>
        <p:nvSpPr>
          <p:cNvPr id="4" name="Slide Image Placehold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0562" y="4721186"/>
            <a:ext cx="5444490" cy="44727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40646"/>
            <a:ext cx="2949099" cy="49696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4939" y="9440646"/>
            <a:ext cx="2949099" cy="496967"/>
          </a:xfrm>
          <a:prstGeom prst="rect">
            <a:avLst/>
          </a:prstGeom>
        </p:spPr>
        <p:txBody>
          <a:bodyPr vert="horz" lIns="91440" tIns="45720" rIns="91440" bIns="45720" rtlCol="0" anchor="b"/>
          <a:lstStyle>
            <a:lvl1pPr algn="r">
              <a:defRPr sz="1200"/>
            </a:lvl1pPr>
          </a:lstStyle>
          <a:p>
            <a:fld id="{6CE98F06-ABDE-4CD2-B91B-7F86138CD56B}" type="slidenum">
              <a:rPr lang="en-US" smtClean="0"/>
              <a:pPr/>
              <a:t>‹#›</a:t>
            </a:fld>
            <a:endParaRPr lang="en-US"/>
          </a:p>
        </p:txBody>
      </p:sp>
    </p:spTree>
    <p:extLst>
      <p:ext uri="{BB962C8B-B14F-4D97-AF65-F5344CB8AC3E}">
        <p14:creationId xmlns:p14="http://schemas.microsoft.com/office/powerpoint/2010/main" val="2829442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CE98F06-ABDE-4CD2-B91B-7F86138CD56B}" type="slidenum">
              <a:rPr lang="en-US" smtClean="0"/>
              <a:pPr/>
              <a:t>1</a:t>
            </a:fld>
            <a:endParaRPr lang="en-US"/>
          </a:p>
        </p:txBody>
      </p:sp>
    </p:spTree>
    <p:extLst>
      <p:ext uri="{BB962C8B-B14F-4D97-AF65-F5344CB8AC3E}">
        <p14:creationId xmlns:p14="http://schemas.microsoft.com/office/powerpoint/2010/main" val="20647796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LLB-</a:t>
            </a:r>
            <a:r>
              <a:rPr lang="en-US" baseline="0" dirty="0"/>
              <a:t> in final phases of preparation. Syllabus designed to offer a supranational view of legal studies in Europe. This degree also enables students to select from a wide range of optional modules specializing in various national laws. Students’ ability to study at partner institutions is an additional opportunity for them to become well versed in a national law of their choice.</a:t>
            </a:r>
          </a:p>
          <a:p>
            <a:r>
              <a:rPr lang="en-US" baseline="0" dirty="0"/>
              <a:t>BA-</a:t>
            </a:r>
            <a:endParaRPr lang="en-US" dirty="0"/>
          </a:p>
        </p:txBody>
      </p:sp>
      <p:sp>
        <p:nvSpPr>
          <p:cNvPr id="4" name="Slide Number Placeholder 3"/>
          <p:cNvSpPr>
            <a:spLocks noGrp="1"/>
          </p:cNvSpPr>
          <p:nvPr>
            <p:ph type="sldNum" sz="quarter" idx="10"/>
          </p:nvPr>
        </p:nvSpPr>
        <p:spPr/>
        <p:txBody>
          <a:bodyPr/>
          <a:lstStyle/>
          <a:p>
            <a:fld id="{6CE98F06-ABDE-4CD2-B91B-7F86138CD56B}" type="slidenum">
              <a:rPr lang="en-US" smtClean="0"/>
              <a:pPr/>
              <a:t>10</a:t>
            </a:fld>
            <a:endParaRPr lang="en-US"/>
          </a:p>
        </p:txBody>
      </p:sp>
    </p:spTree>
    <p:extLst>
      <p:ext uri="{BB962C8B-B14F-4D97-AF65-F5344CB8AC3E}">
        <p14:creationId xmlns:p14="http://schemas.microsoft.com/office/powerpoint/2010/main" val="25609951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LLB-</a:t>
            </a:r>
            <a:r>
              <a:rPr lang="en-US" baseline="0" dirty="0"/>
              <a:t> in final phases of preparation. Syllabus designed to offer a supranational view of legal studies in Europe. This degree also enables students to select from a wide range of optional modules specializing in various national laws. Students’ ability to study at partner institutions is an additional opportunity for them to become well versed in a national law of their choice.</a:t>
            </a:r>
          </a:p>
          <a:p>
            <a:r>
              <a:rPr lang="en-US" baseline="0" dirty="0"/>
              <a:t>BA-</a:t>
            </a:r>
            <a:endParaRPr lang="en-US" dirty="0"/>
          </a:p>
        </p:txBody>
      </p:sp>
      <p:sp>
        <p:nvSpPr>
          <p:cNvPr id="4" name="Slide Number Placeholder 3"/>
          <p:cNvSpPr>
            <a:spLocks noGrp="1"/>
          </p:cNvSpPr>
          <p:nvPr>
            <p:ph type="sldNum" sz="quarter" idx="10"/>
          </p:nvPr>
        </p:nvSpPr>
        <p:spPr/>
        <p:txBody>
          <a:bodyPr/>
          <a:lstStyle/>
          <a:p>
            <a:fld id="{6CE98F06-ABDE-4CD2-B91B-7F86138CD56B}" type="slidenum">
              <a:rPr lang="en-US" smtClean="0"/>
              <a:pPr/>
              <a:t>11</a:t>
            </a:fld>
            <a:endParaRPr lang="en-US"/>
          </a:p>
        </p:txBody>
      </p:sp>
    </p:spTree>
    <p:extLst>
      <p:ext uri="{BB962C8B-B14F-4D97-AF65-F5344CB8AC3E}">
        <p14:creationId xmlns:p14="http://schemas.microsoft.com/office/powerpoint/2010/main" val="22557387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LLB-</a:t>
            </a:r>
            <a:r>
              <a:rPr lang="en-US" baseline="0" dirty="0"/>
              <a:t> in final phases of preparation. Syllabus designed to offer a supranational view of legal studies in Europe. This degree also enables students to select from a wide range of optional modules specializing in various national laws. Students’ ability to study at partner institutions is an additional opportunity for them to become well versed in a national law of their choice.</a:t>
            </a:r>
          </a:p>
          <a:p>
            <a:r>
              <a:rPr lang="en-US" baseline="0" dirty="0"/>
              <a:t>BA-</a:t>
            </a:r>
            <a:endParaRPr lang="en-US" dirty="0"/>
          </a:p>
        </p:txBody>
      </p:sp>
      <p:sp>
        <p:nvSpPr>
          <p:cNvPr id="4" name="Slide Number Placeholder 3"/>
          <p:cNvSpPr>
            <a:spLocks noGrp="1"/>
          </p:cNvSpPr>
          <p:nvPr>
            <p:ph type="sldNum" sz="quarter" idx="10"/>
          </p:nvPr>
        </p:nvSpPr>
        <p:spPr/>
        <p:txBody>
          <a:bodyPr/>
          <a:lstStyle/>
          <a:p>
            <a:fld id="{6CE98F06-ABDE-4CD2-B91B-7F86138CD56B}" type="slidenum">
              <a:rPr lang="en-US" smtClean="0"/>
              <a:pPr/>
              <a:t>12</a:t>
            </a:fld>
            <a:endParaRPr lang="en-US"/>
          </a:p>
        </p:txBody>
      </p:sp>
    </p:spTree>
    <p:extLst>
      <p:ext uri="{BB962C8B-B14F-4D97-AF65-F5344CB8AC3E}">
        <p14:creationId xmlns:p14="http://schemas.microsoft.com/office/powerpoint/2010/main" val="9714330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LLB-</a:t>
            </a:r>
            <a:r>
              <a:rPr lang="en-US" baseline="0" dirty="0"/>
              <a:t> in final phases of preparation. Syllabus designed to offer a supranational view of legal studies in Europe. This degree also enables students to select from a wide range of optional modules specializing in various national laws. Students’ ability to study at partner institutions is an additional opportunity for them to become well versed in a national law of their choice.</a:t>
            </a:r>
          </a:p>
          <a:p>
            <a:r>
              <a:rPr lang="en-US" baseline="0" dirty="0"/>
              <a:t>BA-</a:t>
            </a:r>
            <a:endParaRPr lang="en-US" dirty="0"/>
          </a:p>
        </p:txBody>
      </p:sp>
      <p:sp>
        <p:nvSpPr>
          <p:cNvPr id="4" name="Slide Number Placeholder 3"/>
          <p:cNvSpPr>
            <a:spLocks noGrp="1"/>
          </p:cNvSpPr>
          <p:nvPr>
            <p:ph type="sldNum" sz="quarter" idx="10"/>
          </p:nvPr>
        </p:nvSpPr>
        <p:spPr/>
        <p:txBody>
          <a:bodyPr/>
          <a:lstStyle/>
          <a:p>
            <a:fld id="{6CE98F06-ABDE-4CD2-B91B-7F86138CD56B}" type="slidenum">
              <a:rPr lang="en-US" smtClean="0"/>
              <a:pPr/>
              <a:t>13</a:t>
            </a:fld>
            <a:endParaRPr lang="en-US"/>
          </a:p>
        </p:txBody>
      </p:sp>
    </p:spTree>
    <p:extLst>
      <p:ext uri="{BB962C8B-B14F-4D97-AF65-F5344CB8AC3E}">
        <p14:creationId xmlns:p14="http://schemas.microsoft.com/office/powerpoint/2010/main" val="2804032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LLB-</a:t>
            </a:r>
            <a:r>
              <a:rPr lang="en-US" baseline="0" dirty="0"/>
              <a:t> in final phases of preparation. Syllabus designed to offer a supranational view of legal studies in Europe. This degree also enables students to select from a wide range of optional modules specializing in various national laws. Students’ ability to study at partner institutions is an additional opportunity for them to become well versed in a national law of their choice.</a:t>
            </a:r>
          </a:p>
          <a:p>
            <a:r>
              <a:rPr lang="en-US" baseline="0" dirty="0"/>
              <a:t>BA-</a:t>
            </a:r>
            <a:endParaRPr lang="en-US" dirty="0"/>
          </a:p>
        </p:txBody>
      </p:sp>
      <p:sp>
        <p:nvSpPr>
          <p:cNvPr id="4" name="Slide Number Placeholder 3"/>
          <p:cNvSpPr>
            <a:spLocks noGrp="1"/>
          </p:cNvSpPr>
          <p:nvPr>
            <p:ph type="sldNum" sz="quarter" idx="10"/>
          </p:nvPr>
        </p:nvSpPr>
        <p:spPr/>
        <p:txBody>
          <a:bodyPr/>
          <a:lstStyle/>
          <a:p>
            <a:fld id="{6CE98F06-ABDE-4CD2-B91B-7F86138CD56B}" type="slidenum">
              <a:rPr lang="en-US" smtClean="0"/>
              <a:pPr/>
              <a:t>2</a:t>
            </a:fld>
            <a:endParaRPr lang="en-US"/>
          </a:p>
        </p:txBody>
      </p:sp>
    </p:spTree>
    <p:extLst>
      <p:ext uri="{BB962C8B-B14F-4D97-AF65-F5344CB8AC3E}">
        <p14:creationId xmlns:p14="http://schemas.microsoft.com/office/powerpoint/2010/main" val="40367426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LLB-</a:t>
            </a:r>
            <a:r>
              <a:rPr lang="en-US" baseline="0" dirty="0"/>
              <a:t> in final phases of preparation. Syllabus designed to offer a supranational view of legal studies in Europe. This degree also enables students to select from a wide range of optional modules specializing in various national laws. Students’ ability to study at partner institutions is an additional opportunity for them to become well versed in a national law of their choice.</a:t>
            </a:r>
          </a:p>
          <a:p>
            <a:r>
              <a:rPr lang="en-US" baseline="0" dirty="0"/>
              <a:t>BA-</a:t>
            </a:r>
            <a:endParaRPr lang="en-US" dirty="0"/>
          </a:p>
        </p:txBody>
      </p:sp>
      <p:sp>
        <p:nvSpPr>
          <p:cNvPr id="4" name="Slide Number Placeholder 3"/>
          <p:cNvSpPr>
            <a:spLocks noGrp="1"/>
          </p:cNvSpPr>
          <p:nvPr>
            <p:ph type="sldNum" sz="quarter" idx="10"/>
          </p:nvPr>
        </p:nvSpPr>
        <p:spPr/>
        <p:txBody>
          <a:bodyPr/>
          <a:lstStyle/>
          <a:p>
            <a:fld id="{6CE98F06-ABDE-4CD2-B91B-7F86138CD56B}" type="slidenum">
              <a:rPr lang="en-US" smtClean="0"/>
              <a:pPr/>
              <a:t>3</a:t>
            </a:fld>
            <a:endParaRPr lang="en-US"/>
          </a:p>
        </p:txBody>
      </p:sp>
    </p:spTree>
    <p:extLst>
      <p:ext uri="{BB962C8B-B14F-4D97-AF65-F5344CB8AC3E}">
        <p14:creationId xmlns:p14="http://schemas.microsoft.com/office/powerpoint/2010/main" val="1790602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LLB-</a:t>
            </a:r>
            <a:r>
              <a:rPr lang="en-US" baseline="0" dirty="0"/>
              <a:t> in final phases of preparation. Syllabus designed to offer a supranational view of legal studies in Europe. This degree also enables students to select from a wide range of optional modules specializing in various national laws. Students’ ability to study at partner institutions is an additional opportunity for them to become well versed in a national law of their choice.</a:t>
            </a:r>
          </a:p>
          <a:p>
            <a:r>
              <a:rPr lang="en-US" baseline="0" dirty="0"/>
              <a:t>BA-</a:t>
            </a:r>
            <a:endParaRPr lang="en-US" dirty="0"/>
          </a:p>
        </p:txBody>
      </p:sp>
      <p:sp>
        <p:nvSpPr>
          <p:cNvPr id="4" name="Slide Number Placeholder 3"/>
          <p:cNvSpPr>
            <a:spLocks noGrp="1"/>
          </p:cNvSpPr>
          <p:nvPr>
            <p:ph type="sldNum" sz="quarter" idx="10"/>
          </p:nvPr>
        </p:nvSpPr>
        <p:spPr/>
        <p:txBody>
          <a:bodyPr/>
          <a:lstStyle/>
          <a:p>
            <a:fld id="{6CE98F06-ABDE-4CD2-B91B-7F86138CD56B}" type="slidenum">
              <a:rPr lang="en-US" smtClean="0"/>
              <a:pPr/>
              <a:t>4</a:t>
            </a:fld>
            <a:endParaRPr lang="en-US"/>
          </a:p>
        </p:txBody>
      </p:sp>
    </p:spTree>
    <p:extLst>
      <p:ext uri="{BB962C8B-B14F-4D97-AF65-F5344CB8AC3E}">
        <p14:creationId xmlns:p14="http://schemas.microsoft.com/office/powerpoint/2010/main" val="19459789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LLB-</a:t>
            </a:r>
            <a:r>
              <a:rPr lang="en-US" baseline="0" dirty="0"/>
              <a:t> in final phases of preparation. Syllabus designed to offer a supranational view of legal studies in Europe. This degree also enables students to select from a wide range of optional modules specializing in various national laws. Students’ ability to study at partner institutions is an additional opportunity for them to become well versed in a national law of their choice.</a:t>
            </a:r>
          </a:p>
          <a:p>
            <a:r>
              <a:rPr lang="en-US" baseline="0" dirty="0"/>
              <a:t>BA-</a:t>
            </a:r>
            <a:endParaRPr lang="en-US" dirty="0"/>
          </a:p>
        </p:txBody>
      </p:sp>
      <p:sp>
        <p:nvSpPr>
          <p:cNvPr id="4" name="Slide Number Placeholder 3"/>
          <p:cNvSpPr>
            <a:spLocks noGrp="1"/>
          </p:cNvSpPr>
          <p:nvPr>
            <p:ph type="sldNum" sz="quarter" idx="10"/>
          </p:nvPr>
        </p:nvSpPr>
        <p:spPr/>
        <p:txBody>
          <a:bodyPr/>
          <a:lstStyle/>
          <a:p>
            <a:fld id="{6CE98F06-ABDE-4CD2-B91B-7F86138CD56B}" type="slidenum">
              <a:rPr lang="en-US" smtClean="0"/>
              <a:pPr/>
              <a:t>5</a:t>
            </a:fld>
            <a:endParaRPr lang="en-US"/>
          </a:p>
        </p:txBody>
      </p:sp>
    </p:spTree>
    <p:extLst>
      <p:ext uri="{BB962C8B-B14F-4D97-AF65-F5344CB8AC3E}">
        <p14:creationId xmlns:p14="http://schemas.microsoft.com/office/powerpoint/2010/main" val="3968832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LLB-</a:t>
            </a:r>
            <a:r>
              <a:rPr lang="en-US" baseline="0" dirty="0"/>
              <a:t> in final phases of preparation. Syllabus designed to offer a supranational view of legal studies in Europe. This degree also enables students to select from a wide range of optional modules specializing in various national laws. Students’ ability to study at partner institutions is an additional opportunity for them to become well versed in a national law of their choice.</a:t>
            </a:r>
          </a:p>
          <a:p>
            <a:r>
              <a:rPr lang="en-US" baseline="0" dirty="0"/>
              <a:t>BA-</a:t>
            </a:r>
            <a:endParaRPr lang="en-US" dirty="0"/>
          </a:p>
        </p:txBody>
      </p:sp>
      <p:sp>
        <p:nvSpPr>
          <p:cNvPr id="4" name="Slide Number Placeholder 3"/>
          <p:cNvSpPr>
            <a:spLocks noGrp="1"/>
          </p:cNvSpPr>
          <p:nvPr>
            <p:ph type="sldNum" sz="quarter" idx="10"/>
          </p:nvPr>
        </p:nvSpPr>
        <p:spPr/>
        <p:txBody>
          <a:bodyPr/>
          <a:lstStyle/>
          <a:p>
            <a:fld id="{6CE98F06-ABDE-4CD2-B91B-7F86138CD56B}" type="slidenum">
              <a:rPr lang="en-US" smtClean="0"/>
              <a:pPr/>
              <a:t>6</a:t>
            </a:fld>
            <a:endParaRPr lang="en-US"/>
          </a:p>
        </p:txBody>
      </p:sp>
    </p:spTree>
    <p:extLst>
      <p:ext uri="{BB962C8B-B14F-4D97-AF65-F5344CB8AC3E}">
        <p14:creationId xmlns:p14="http://schemas.microsoft.com/office/powerpoint/2010/main" val="34573939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LLB-</a:t>
            </a:r>
            <a:r>
              <a:rPr lang="en-US" baseline="0" dirty="0"/>
              <a:t> in final phases of preparation. Syllabus designed to offer a supranational view of legal studies in Europe. This degree also enables students to select from a wide range of optional modules specializing in various national laws. Students’ ability to study at partner institutions is an additional opportunity for them to become well versed in a national law of their choice.</a:t>
            </a:r>
          </a:p>
          <a:p>
            <a:r>
              <a:rPr lang="en-US" baseline="0" dirty="0"/>
              <a:t>BA-</a:t>
            </a:r>
            <a:endParaRPr lang="en-US" dirty="0"/>
          </a:p>
        </p:txBody>
      </p:sp>
      <p:sp>
        <p:nvSpPr>
          <p:cNvPr id="4" name="Slide Number Placeholder 3"/>
          <p:cNvSpPr>
            <a:spLocks noGrp="1"/>
          </p:cNvSpPr>
          <p:nvPr>
            <p:ph type="sldNum" sz="quarter" idx="10"/>
          </p:nvPr>
        </p:nvSpPr>
        <p:spPr/>
        <p:txBody>
          <a:bodyPr/>
          <a:lstStyle/>
          <a:p>
            <a:fld id="{6CE98F06-ABDE-4CD2-B91B-7F86138CD56B}" type="slidenum">
              <a:rPr lang="en-US" smtClean="0"/>
              <a:pPr/>
              <a:t>7</a:t>
            </a:fld>
            <a:endParaRPr lang="en-US"/>
          </a:p>
        </p:txBody>
      </p:sp>
    </p:spTree>
    <p:extLst>
      <p:ext uri="{BB962C8B-B14F-4D97-AF65-F5344CB8AC3E}">
        <p14:creationId xmlns:p14="http://schemas.microsoft.com/office/powerpoint/2010/main" val="8749116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LLB-</a:t>
            </a:r>
            <a:r>
              <a:rPr lang="en-US" baseline="0" dirty="0"/>
              <a:t> in final phases of preparation. Syllabus designed to offer a supranational view of legal studies in Europe. This degree also enables students to select from a wide range of optional modules specializing in various national laws. Students’ ability to study at partner institutions is an additional opportunity for them to become well versed in a national law of their choice.</a:t>
            </a:r>
          </a:p>
          <a:p>
            <a:r>
              <a:rPr lang="en-US" baseline="0" dirty="0"/>
              <a:t>BA-</a:t>
            </a:r>
            <a:endParaRPr lang="en-US" dirty="0"/>
          </a:p>
        </p:txBody>
      </p:sp>
      <p:sp>
        <p:nvSpPr>
          <p:cNvPr id="4" name="Slide Number Placeholder 3"/>
          <p:cNvSpPr>
            <a:spLocks noGrp="1"/>
          </p:cNvSpPr>
          <p:nvPr>
            <p:ph type="sldNum" sz="quarter" idx="10"/>
          </p:nvPr>
        </p:nvSpPr>
        <p:spPr/>
        <p:txBody>
          <a:bodyPr/>
          <a:lstStyle/>
          <a:p>
            <a:fld id="{6CE98F06-ABDE-4CD2-B91B-7F86138CD56B}" type="slidenum">
              <a:rPr lang="en-US" smtClean="0"/>
              <a:pPr/>
              <a:t>8</a:t>
            </a:fld>
            <a:endParaRPr lang="en-US"/>
          </a:p>
        </p:txBody>
      </p:sp>
    </p:spTree>
    <p:extLst>
      <p:ext uri="{BB962C8B-B14F-4D97-AF65-F5344CB8AC3E}">
        <p14:creationId xmlns:p14="http://schemas.microsoft.com/office/powerpoint/2010/main" val="21822412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LLB-</a:t>
            </a:r>
            <a:r>
              <a:rPr lang="en-US" baseline="0" dirty="0"/>
              <a:t> in final phases of preparation. Syllabus designed to offer a supranational view of legal studies in Europe. This degree also enables students to select from a wide range of optional modules specializing in various national laws. Students’ ability to study at partner institutions is an additional opportunity for them to become well versed in a national law of their choice.</a:t>
            </a:r>
          </a:p>
          <a:p>
            <a:r>
              <a:rPr lang="en-US" baseline="0" dirty="0"/>
              <a:t>BA-</a:t>
            </a:r>
            <a:endParaRPr lang="en-US" dirty="0"/>
          </a:p>
        </p:txBody>
      </p:sp>
      <p:sp>
        <p:nvSpPr>
          <p:cNvPr id="4" name="Slide Number Placeholder 3"/>
          <p:cNvSpPr>
            <a:spLocks noGrp="1"/>
          </p:cNvSpPr>
          <p:nvPr>
            <p:ph type="sldNum" sz="quarter" idx="10"/>
          </p:nvPr>
        </p:nvSpPr>
        <p:spPr/>
        <p:txBody>
          <a:bodyPr/>
          <a:lstStyle/>
          <a:p>
            <a:fld id="{6CE98F06-ABDE-4CD2-B91B-7F86138CD56B}" type="slidenum">
              <a:rPr lang="en-US" smtClean="0"/>
              <a:pPr/>
              <a:t>9</a:t>
            </a:fld>
            <a:endParaRPr lang="en-US"/>
          </a:p>
        </p:txBody>
      </p:sp>
    </p:spTree>
    <p:extLst>
      <p:ext uri="{BB962C8B-B14F-4D97-AF65-F5344CB8AC3E}">
        <p14:creationId xmlns:p14="http://schemas.microsoft.com/office/powerpoint/2010/main" val="1254102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6816F07-FA6C-43C1-9440-15635F33041C}" type="datetime5">
              <a:rPr lang="en-US" smtClean="0"/>
              <a:t>21-Apr-24</a:t>
            </a:fld>
            <a:endParaRPr lang="en-US"/>
          </a:p>
        </p:txBody>
      </p:sp>
      <p:sp>
        <p:nvSpPr>
          <p:cNvPr id="5" name="Footer Placeholder 4"/>
          <p:cNvSpPr>
            <a:spLocks noGrp="1"/>
          </p:cNvSpPr>
          <p:nvPr>
            <p:ph type="ftr" sz="quarter" idx="11"/>
          </p:nvPr>
        </p:nvSpPr>
        <p:spPr/>
        <p:txBody>
          <a:bodyPr/>
          <a:lstStyle/>
          <a:p>
            <a:r>
              <a:rPr lang="en-US"/>
              <a:t>Vassilis Hatzopoulos</a:t>
            </a:r>
          </a:p>
        </p:txBody>
      </p:sp>
      <p:sp>
        <p:nvSpPr>
          <p:cNvPr id="6" name="Slide Number Placeholder 5"/>
          <p:cNvSpPr>
            <a:spLocks noGrp="1"/>
          </p:cNvSpPr>
          <p:nvPr>
            <p:ph type="sldNum" sz="quarter" idx="12"/>
          </p:nvPr>
        </p:nvSpPr>
        <p:spPr/>
        <p:txBody>
          <a:bodyPr/>
          <a:lstStyle/>
          <a:p>
            <a:fld id="{F02A793B-484D-42B6-A757-04E921230FD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0AAE89-D92D-4A8B-AACE-22D2C9B340A1}" type="datetime5">
              <a:rPr lang="en-US" smtClean="0"/>
              <a:t>21-Apr-24</a:t>
            </a:fld>
            <a:endParaRPr lang="en-US"/>
          </a:p>
        </p:txBody>
      </p:sp>
      <p:sp>
        <p:nvSpPr>
          <p:cNvPr id="5" name="Footer Placeholder 4"/>
          <p:cNvSpPr>
            <a:spLocks noGrp="1"/>
          </p:cNvSpPr>
          <p:nvPr>
            <p:ph type="ftr" sz="quarter" idx="11"/>
          </p:nvPr>
        </p:nvSpPr>
        <p:spPr/>
        <p:txBody>
          <a:bodyPr/>
          <a:lstStyle/>
          <a:p>
            <a:r>
              <a:rPr lang="en-US"/>
              <a:t>Vassilis Hatzopoulos</a:t>
            </a:r>
          </a:p>
        </p:txBody>
      </p:sp>
      <p:sp>
        <p:nvSpPr>
          <p:cNvPr id="6" name="Slide Number Placeholder 5"/>
          <p:cNvSpPr>
            <a:spLocks noGrp="1"/>
          </p:cNvSpPr>
          <p:nvPr>
            <p:ph type="sldNum" sz="quarter" idx="12"/>
          </p:nvPr>
        </p:nvSpPr>
        <p:spPr/>
        <p:txBody>
          <a:bodyPr/>
          <a:lstStyle/>
          <a:p>
            <a:fld id="{F02A793B-484D-42B6-A757-04E921230FD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3AFACE-95EF-4891-BBEF-0A45A1D68370}" type="datetime5">
              <a:rPr lang="en-US" smtClean="0"/>
              <a:t>21-Apr-24</a:t>
            </a:fld>
            <a:endParaRPr lang="en-US"/>
          </a:p>
        </p:txBody>
      </p:sp>
      <p:sp>
        <p:nvSpPr>
          <p:cNvPr id="5" name="Footer Placeholder 4"/>
          <p:cNvSpPr>
            <a:spLocks noGrp="1"/>
          </p:cNvSpPr>
          <p:nvPr>
            <p:ph type="ftr" sz="quarter" idx="11"/>
          </p:nvPr>
        </p:nvSpPr>
        <p:spPr/>
        <p:txBody>
          <a:bodyPr/>
          <a:lstStyle/>
          <a:p>
            <a:r>
              <a:rPr lang="en-US"/>
              <a:t>Vassilis Hatzopoulos</a:t>
            </a:r>
          </a:p>
        </p:txBody>
      </p:sp>
      <p:sp>
        <p:nvSpPr>
          <p:cNvPr id="6" name="Slide Number Placeholder 5"/>
          <p:cNvSpPr>
            <a:spLocks noGrp="1"/>
          </p:cNvSpPr>
          <p:nvPr>
            <p:ph type="sldNum" sz="quarter" idx="12"/>
          </p:nvPr>
        </p:nvSpPr>
        <p:spPr/>
        <p:txBody>
          <a:bodyPr/>
          <a:lstStyle/>
          <a:p>
            <a:fld id="{F02A793B-484D-42B6-A757-04E921230FD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6D40FB-F93C-40C9-AE26-07438AEA8D9F}" type="datetime5">
              <a:rPr lang="en-US" smtClean="0"/>
              <a:t>21-Apr-24</a:t>
            </a:fld>
            <a:endParaRPr lang="en-US"/>
          </a:p>
        </p:txBody>
      </p:sp>
      <p:sp>
        <p:nvSpPr>
          <p:cNvPr id="5" name="Footer Placeholder 4"/>
          <p:cNvSpPr>
            <a:spLocks noGrp="1"/>
          </p:cNvSpPr>
          <p:nvPr>
            <p:ph type="ftr" sz="quarter" idx="11"/>
          </p:nvPr>
        </p:nvSpPr>
        <p:spPr/>
        <p:txBody>
          <a:bodyPr/>
          <a:lstStyle/>
          <a:p>
            <a:r>
              <a:rPr lang="en-US"/>
              <a:t>Vassilis Hatzopoulos</a:t>
            </a:r>
          </a:p>
        </p:txBody>
      </p:sp>
      <p:sp>
        <p:nvSpPr>
          <p:cNvPr id="6" name="Slide Number Placeholder 5"/>
          <p:cNvSpPr>
            <a:spLocks noGrp="1"/>
          </p:cNvSpPr>
          <p:nvPr>
            <p:ph type="sldNum" sz="quarter" idx="12"/>
          </p:nvPr>
        </p:nvSpPr>
        <p:spPr/>
        <p:txBody>
          <a:bodyPr/>
          <a:lstStyle/>
          <a:p>
            <a:fld id="{F02A793B-484D-42B6-A757-04E921230FD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D28A78-0DF8-4B8E-90D0-9B539DF687DD}" type="datetime5">
              <a:rPr lang="en-US" smtClean="0"/>
              <a:t>21-Apr-24</a:t>
            </a:fld>
            <a:endParaRPr lang="en-US"/>
          </a:p>
        </p:txBody>
      </p:sp>
      <p:sp>
        <p:nvSpPr>
          <p:cNvPr id="5" name="Footer Placeholder 4"/>
          <p:cNvSpPr>
            <a:spLocks noGrp="1"/>
          </p:cNvSpPr>
          <p:nvPr>
            <p:ph type="ftr" sz="quarter" idx="11"/>
          </p:nvPr>
        </p:nvSpPr>
        <p:spPr/>
        <p:txBody>
          <a:bodyPr/>
          <a:lstStyle/>
          <a:p>
            <a:r>
              <a:rPr lang="en-US"/>
              <a:t>Vassilis Hatzopoulos</a:t>
            </a:r>
          </a:p>
        </p:txBody>
      </p:sp>
      <p:sp>
        <p:nvSpPr>
          <p:cNvPr id="6" name="Slide Number Placeholder 5"/>
          <p:cNvSpPr>
            <a:spLocks noGrp="1"/>
          </p:cNvSpPr>
          <p:nvPr>
            <p:ph type="sldNum" sz="quarter" idx="12"/>
          </p:nvPr>
        </p:nvSpPr>
        <p:spPr/>
        <p:txBody>
          <a:bodyPr/>
          <a:lstStyle/>
          <a:p>
            <a:fld id="{F02A793B-484D-42B6-A757-04E921230FD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5A79B92-A3D5-4FB2-B7FD-0D673AD2005C}" type="datetime5">
              <a:rPr lang="en-US" smtClean="0"/>
              <a:t>21-Apr-24</a:t>
            </a:fld>
            <a:endParaRPr lang="en-US"/>
          </a:p>
        </p:txBody>
      </p:sp>
      <p:sp>
        <p:nvSpPr>
          <p:cNvPr id="6" name="Footer Placeholder 5"/>
          <p:cNvSpPr>
            <a:spLocks noGrp="1"/>
          </p:cNvSpPr>
          <p:nvPr>
            <p:ph type="ftr" sz="quarter" idx="11"/>
          </p:nvPr>
        </p:nvSpPr>
        <p:spPr/>
        <p:txBody>
          <a:bodyPr/>
          <a:lstStyle/>
          <a:p>
            <a:r>
              <a:rPr lang="en-US"/>
              <a:t>Vassilis Hatzopoulos</a:t>
            </a:r>
          </a:p>
        </p:txBody>
      </p:sp>
      <p:sp>
        <p:nvSpPr>
          <p:cNvPr id="7" name="Slide Number Placeholder 6"/>
          <p:cNvSpPr>
            <a:spLocks noGrp="1"/>
          </p:cNvSpPr>
          <p:nvPr>
            <p:ph type="sldNum" sz="quarter" idx="12"/>
          </p:nvPr>
        </p:nvSpPr>
        <p:spPr/>
        <p:txBody>
          <a:bodyPr/>
          <a:lstStyle/>
          <a:p>
            <a:fld id="{F02A793B-484D-42B6-A757-04E921230FD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D37FB4-E9A5-4E9A-98D7-CC3DBC2D0CDE}" type="datetime5">
              <a:rPr lang="en-US" smtClean="0"/>
              <a:t>21-Apr-24</a:t>
            </a:fld>
            <a:endParaRPr lang="en-US"/>
          </a:p>
        </p:txBody>
      </p:sp>
      <p:sp>
        <p:nvSpPr>
          <p:cNvPr id="8" name="Footer Placeholder 7"/>
          <p:cNvSpPr>
            <a:spLocks noGrp="1"/>
          </p:cNvSpPr>
          <p:nvPr>
            <p:ph type="ftr" sz="quarter" idx="11"/>
          </p:nvPr>
        </p:nvSpPr>
        <p:spPr/>
        <p:txBody>
          <a:bodyPr/>
          <a:lstStyle/>
          <a:p>
            <a:r>
              <a:rPr lang="en-US"/>
              <a:t>Vassilis Hatzopoulos</a:t>
            </a:r>
          </a:p>
        </p:txBody>
      </p:sp>
      <p:sp>
        <p:nvSpPr>
          <p:cNvPr id="9" name="Slide Number Placeholder 8"/>
          <p:cNvSpPr>
            <a:spLocks noGrp="1"/>
          </p:cNvSpPr>
          <p:nvPr>
            <p:ph type="sldNum" sz="quarter" idx="12"/>
          </p:nvPr>
        </p:nvSpPr>
        <p:spPr/>
        <p:txBody>
          <a:bodyPr/>
          <a:lstStyle/>
          <a:p>
            <a:fld id="{F02A793B-484D-42B6-A757-04E921230FD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2A3B065-9A83-441F-A9EC-B73219C23D69}" type="datetime5">
              <a:rPr lang="en-US" smtClean="0"/>
              <a:t>21-Apr-24</a:t>
            </a:fld>
            <a:endParaRPr lang="en-US"/>
          </a:p>
        </p:txBody>
      </p:sp>
      <p:sp>
        <p:nvSpPr>
          <p:cNvPr id="4" name="Footer Placeholder 3"/>
          <p:cNvSpPr>
            <a:spLocks noGrp="1"/>
          </p:cNvSpPr>
          <p:nvPr>
            <p:ph type="ftr" sz="quarter" idx="11"/>
          </p:nvPr>
        </p:nvSpPr>
        <p:spPr/>
        <p:txBody>
          <a:bodyPr/>
          <a:lstStyle/>
          <a:p>
            <a:r>
              <a:rPr lang="en-US"/>
              <a:t>Vassilis Hatzopoulos</a:t>
            </a:r>
          </a:p>
        </p:txBody>
      </p:sp>
      <p:sp>
        <p:nvSpPr>
          <p:cNvPr id="5" name="Slide Number Placeholder 4"/>
          <p:cNvSpPr>
            <a:spLocks noGrp="1"/>
          </p:cNvSpPr>
          <p:nvPr>
            <p:ph type="sldNum" sz="quarter" idx="12"/>
          </p:nvPr>
        </p:nvSpPr>
        <p:spPr/>
        <p:txBody>
          <a:bodyPr/>
          <a:lstStyle/>
          <a:p>
            <a:fld id="{F02A793B-484D-42B6-A757-04E921230FD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3E504D-AD2A-47F3-A88C-972C1F4B7C3C}" type="datetime5">
              <a:rPr lang="en-US" smtClean="0"/>
              <a:t>21-Apr-24</a:t>
            </a:fld>
            <a:endParaRPr lang="en-US"/>
          </a:p>
        </p:txBody>
      </p:sp>
      <p:sp>
        <p:nvSpPr>
          <p:cNvPr id="3" name="Footer Placeholder 2"/>
          <p:cNvSpPr>
            <a:spLocks noGrp="1"/>
          </p:cNvSpPr>
          <p:nvPr>
            <p:ph type="ftr" sz="quarter" idx="11"/>
          </p:nvPr>
        </p:nvSpPr>
        <p:spPr/>
        <p:txBody>
          <a:bodyPr/>
          <a:lstStyle/>
          <a:p>
            <a:r>
              <a:rPr lang="en-US"/>
              <a:t>Vassilis Hatzopoulos</a:t>
            </a:r>
          </a:p>
        </p:txBody>
      </p:sp>
      <p:sp>
        <p:nvSpPr>
          <p:cNvPr id="4" name="Slide Number Placeholder 3"/>
          <p:cNvSpPr>
            <a:spLocks noGrp="1"/>
          </p:cNvSpPr>
          <p:nvPr>
            <p:ph type="sldNum" sz="quarter" idx="12"/>
          </p:nvPr>
        </p:nvSpPr>
        <p:spPr/>
        <p:txBody>
          <a:bodyPr/>
          <a:lstStyle/>
          <a:p>
            <a:fld id="{F02A793B-484D-42B6-A757-04E921230FD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1FE6FF-1267-4F95-B809-D66DBC64B3D5}" type="datetime5">
              <a:rPr lang="en-US" smtClean="0"/>
              <a:t>21-Apr-24</a:t>
            </a:fld>
            <a:endParaRPr lang="en-US"/>
          </a:p>
        </p:txBody>
      </p:sp>
      <p:sp>
        <p:nvSpPr>
          <p:cNvPr id="6" name="Footer Placeholder 5"/>
          <p:cNvSpPr>
            <a:spLocks noGrp="1"/>
          </p:cNvSpPr>
          <p:nvPr>
            <p:ph type="ftr" sz="quarter" idx="11"/>
          </p:nvPr>
        </p:nvSpPr>
        <p:spPr/>
        <p:txBody>
          <a:bodyPr/>
          <a:lstStyle/>
          <a:p>
            <a:r>
              <a:rPr lang="en-US"/>
              <a:t>Vassilis Hatzopoulos</a:t>
            </a:r>
          </a:p>
        </p:txBody>
      </p:sp>
      <p:sp>
        <p:nvSpPr>
          <p:cNvPr id="7" name="Slide Number Placeholder 6"/>
          <p:cNvSpPr>
            <a:spLocks noGrp="1"/>
          </p:cNvSpPr>
          <p:nvPr>
            <p:ph type="sldNum" sz="quarter" idx="12"/>
          </p:nvPr>
        </p:nvSpPr>
        <p:spPr/>
        <p:txBody>
          <a:bodyPr/>
          <a:lstStyle/>
          <a:p>
            <a:fld id="{F02A793B-484D-42B6-A757-04E921230FD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2CE0F2-5282-47E9-BA4B-7F72726E8DB7}" type="datetime5">
              <a:rPr lang="en-US" smtClean="0"/>
              <a:t>21-Apr-24</a:t>
            </a:fld>
            <a:endParaRPr lang="en-US"/>
          </a:p>
        </p:txBody>
      </p:sp>
      <p:sp>
        <p:nvSpPr>
          <p:cNvPr id="6" name="Footer Placeholder 5"/>
          <p:cNvSpPr>
            <a:spLocks noGrp="1"/>
          </p:cNvSpPr>
          <p:nvPr>
            <p:ph type="ftr" sz="quarter" idx="11"/>
          </p:nvPr>
        </p:nvSpPr>
        <p:spPr/>
        <p:txBody>
          <a:bodyPr/>
          <a:lstStyle/>
          <a:p>
            <a:r>
              <a:rPr lang="en-US"/>
              <a:t>Vassilis Hatzopoulos</a:t>
            </a:r>
          </a:p>
        </p:txBody>
      </p:sp>
      <p:sp>
        <p:nvSpPr>
          <p:cNvPr id="7" name="Slide Number Placeholder 6"/>
          <p:cNvSpPr>
            <a:spLocks noGrp="1"/>
          </p:cNvSpPr>
          <p:nvPr>
            <p:ph type="sldNum" sz="quarter" idx="12"/>
          </p:nvPr>
        </p:nvSpPr>
        <p:spPr/>
        <p:txBody>
          <a:bodyPr/>
          <a:lstStyle/>
          <a:p>
            <a:fld id="{F02A793B-484D-42B6-A757-04E921230FD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tif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26AF49-B68A-4DA6-B4F5-C1F76F2FC971}" type="datetime5">
              <a:rPr lang="en-US" smtClean="0"/>
              <a:t>21-Apr-24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Vassilis Hatzopoulos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2A793B-484D-42B6-A757-04E921230FD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ELGS_Temple_1180x290_1.jpg"/>
          <p:cNvPicPr>
            <a:picLocks noChangeAspect="1"/>
          </p:cNvPicPr>
          <p:nvPr/>
        </p:nvPicPr>
        <p:blipFill>
          <a:blip r:embed="rId3" cstate="print"/>
          <a:srcRect t="10172" b="11839"/>
          <a:stretch>
            <a:fillRect/>
          </a:stretch>
        </p:blipFill>
        <p:spPr>
          <a:xfrm>
            <a:off x="755576" y="5072074"/>
            <a:ext cx="8388424" cy="1607781"/>
          </a:xfrm>
          <a:prstGeom prst="rect">
            <a:avLst/>
          </a:prstGeom>
        </p:spPr>
      </p:pic>
      <p:sp>
        <p:nvSpPr>
          <p:cNvPr id="3" name="Content Placeholder 2"/>
          <p:cNvSpPr>
            <a:spLocks noGrp="1"/>
          </p:cNvSpPr>
          <p:nvPr>
            <p:ph idx="1"/>
          </p:nvPr>
        </p:nvSpPr>
        <p:spPr>
          <a:xfrm>
            <a:off x="357158" y="2000240"/>
            <a:ext cx="8967370" cy="3071834"/>
          </a:xfrm>
          <a:noFill/>
        </p:spPr>
        <p:txBody>
          <a:bodyPr>
            <a:noAutofit/>
          </a:bodyPr>
          <a:lstStyle/>
          <a:p>
            <a:pPr algn="just">
              <a:buNone/>
            </a:pPr>
            <a:endParaRPr lang="fr-FR" sz="2200" b="1" dirty="0"/>
          </a:p>
          <a:p>
            <a:pPr>
              <a:buNone/>
            </a:pPr>
            <a:endParaRPr lang="fr-FR" sz="2400" b="1" dirty="0"/>
          </a:p>
          <a:p>
            <a:pPr>
              <a:buNone/>
            </a:pPr>
            <a:endParaRPr lang="fr-FR" sz="2400" b="1" dirty="0"/>
          </a:p>
          <a:p>
            <a:pPr>
              <a:buNone/>
            </a:pPr>
            <a:endParaRPr lang="fr-FR" sz="2400" b="1" dirty="0"/>
          </a:p>
          <a:p>
            <a:pPr>
              <a:buNone/>
            </a:pPr>
            <a:r>
              <a:rPr lang="fr-FR" sz="2400" dirty="0"/>
              <a:t>Vassilis Hatzopoulos</a:t>
            </a:r>
          </a:p>
          <a:p>
            <a:pPr>
              <a:buNone/>
            </a:pPr>
            <a:r>
              <a:rPr lang="fr-FR" sz="2400" dirty="0"/>
              <a:t>Provost of </a:t>
            </a:r>
            <a:r>
              <a:rPr lang="fr-FR" sz="2400" dirty="0" err="1"/>
              <a:t>Undergraduate</a:t>
            </a:r>
            <a:r>
              <a:rPr lang="fr-FR" sz="2400" dirty="0"/>
              <a:t> </a:t>
            </a:r>
            <a:r>
              <a:rPr lang="fr-FR" sz="2400" dirty="0" err="1"/>
              <a:t>Studies</a:t>
            </a:r>
            <a:endParaRPr lang="fr-FR" sz="2400" dirty="0"/>
          </a:p>
          <a:p>
            <a:pPr>
              <a:buNone/>
            </a:pPr>
            <a:r>
              <a:rPr lang="fr-FR" sz="2400" dirty="0"/>
              <a:t>Professor at </a:t>
            </a:r>
            <a:r>
              <a:rPr lang="fr-FR" sz="2400" dirty="0" err="1"/>
              <a:t>Panteion</a:t>
            </a:r>
            <a:r>
              <a:rPr lang="el-GR" sz="2400" dirty="0"/>
              <a:t> </a:t>
            </a:r>
            <a:r>
              <a:rPr lang="en-GB" sz="2400" dirty="0"/>
              <a:t>University</a:t>
            </a:r>
            <a:endParaRPr lang="fr-FR" sz="2400" dirty="0"/>
          </a:p>
          <a:p>
            <a:pPr>
              <a:lnSpc>
                <a:spcPct val="80000"/>
              </a:lnSpc>
            </a:pPr>
            <a:endParaRPr lang="en-US" sz="2400" dirty="0">
              <a:solidFill>
                <a:schemeClr val="tx1">
                  <a:lumMod val="85000"/>
                  <a:lumOff val="15000"/>
                </a:schemeClr>
              </a:solidFill>
            </a:endParaRPr>
          </a:p>
          <a:p>
            <a:endParaRPr lang="en-US" sz="2400" b="1" dirty="0">
              <a:solidFill>
                <a:schemeClr val="tx1">
                  <a:lumMod val="85000"/>
                  <a:lumOff val="15000"/>
                </a:schemeClr>
              </a:solidFill>
            </a:endParaRPr>
          </a:p>
          <a:p>
            <a:endParaRPr lang="en-US" sz="2400" b="1" dirty="0">
              <a:solidFill>
                <a:schemeClr val="tx1">
                  <a:lumMod val="85000"/>
                  <a:lumOff val="15000"/>
                </a:schemeClr>
              </a:solidFill>
            </a:endParaRPr>
          </a:p>
          <a:p>
            <a:pPr>
              <a:lnSpc>
                <a:spcPct val="80000"/>
              </a:lnSpc>
              <a:buNone/>
            </a:pPr>
            <a:endParaRPr lang="en-US" sz="2400" dirty="0">
              <a:solidFill>
                <a:schemeClr val="tx1">
                  <a:lumMod val="85000"/>
                  <a:lumOff val="15000"/>
                </a:schemeClr>
              </a:solidFill>
            </a:endParaRPr>
          </a:p>
          <a:p>
            <a:pPr>
              <a:lnSpc>
                <a:spcPct val="80000"/>
              </a:lnSpc>
            </a:pPr>
            <a:endParaRPr lang="en-US" sz="2400" dirty="0">
              <a:solidFill>
                <a:schemeClr val="tx1">
                  <a:lumMod val="85000"/>
                  <a:lumOff val="15000"/>
                </a:schemeClr>
              </a:solidFill>
            </a:endParaRPr>
          </a:p>
          <a:p>
            <a:pPr algn="ctr">
              <a:lnSpc>
                <a:spcPct val="80000"/>
              </a:lnSpc>
              <a:buNone/>
            </a:pPr>
            <a:r>
              <a:rPr lang="en-US" sz="2400" dirty="0">
                <a:solidFill>
                  <a:schemeClr val="tx1">
                    <a:lumMod val="85000"/>
                    <a:lumOff val="15000"/>
                  </a:schemeClr>
                </a:solidFill>
              </a:rPr>
              <a:t> </a:t>
            </a:r>
            <a:endParaRPr lang="en-US" sz="2400" dirty="0">
              <a:solidFill>
                <a:schemeClr val="tx1">
                  <a:lumMod val="75000"/>
                  <a:lumOff val="25000"/>
                </a:schemeClr>
              </a:solidFill>
            </a:endParaRPr>
          </a:p>
          <a:p>
            <a:pPr algn="ctr">
              <a:lnSpc>
                <a:spcPct val="80000"/>
              </a:lnSpc>
              <a:buNone/>
            </a:pPr>
            <a:endParaRPr lang="en-US" sz="2400" dirty="0">
              <a:solidFill>
                <a:schemeClr val="tx1">
                  <a:lumMod val="75000"/>
                  <a:lumOff val="25000"/>
                </a:schemeClr>
              </a:solidFill>
            </a:endParaRPr>
          </a:p>
        </p:txBody>
      </p:sp>
      <p:pic>
        <p:nvPicPr>
          <p:cNvPr id="7" name="Picture 6" descr="ELGS_logoCMYK.jpg"/>
          <p:cNvPicPr>
            <a:picLocks noChangeAspect="1"/>
          </p:cNvPicPr>
          <p:nvPr/>
        </p:nvPicPr>
        <p:blipFill>
          <a:blip r:embed="rId4" cstate="print"/>
          <a:stretch>
            <a:fillRect/>
          </a:stretch>
        </p:blipFill>
        <p:spPr>
          <a:xfrm>
            <a:off x="5466428" y="571480"/>
            <a:ext cx="3677572" cy="1133918"/>
          </a:xfrm>
          <a:prstGeom prst="rect">
            <a:avLst/>
          </a:prstGeom>
        </p:spPr>
      </p:pic>
      <p:sp>
        <p:nvSpPr>
          <p:cNvPr id="8" name="Title 7"/>
          <p:cNvSpPr>
            <a:spLocks noGrp="1"/>
          </p:cNvSpPr>
          <p:nvPr>
            <p:ph type="title"/>
          </p:nvPr>
        </p:nvSpPr>
        <p:spPr>
          <a:xfrm>
            <a:off x="457200" y="1781944"/>
            <a:ext cx="8229600" cy="1143000"/>
          </a:xfrm>
        </p:spPr>
        <p:txBody>
          <a:bodyPr>
            <a:normAutofit fontScale="90000"/>
          </a:bodyPr>
          <a:lstStyle/>
          <a:p>
            <a:r>
              <a:rPr lang="en-US" b="1" dirty="0"/>
              <a:t>The EU internal market: </a:t>
            </a:r>
            <a:br>
              <a:rPr lang="en-US" b="1" dirty="0"/>
            </a:br>
            <a:r>
              <a:rPr lang="en-US" b="1" dirty="0"/>
              <a:t>An introduction </a:t>
            </a:r>
          </a:p>
        </p:txBody>
      </p:sp>
      <p:sp>
        <p:nvSpPr>
          <p:cNvPr id="4" name="Θέση ημερομηνίας 3"/>
          <p:cNvSpPr>
            <a:spLocks noGrp="1"/>
          </p:cNvSpPr>
          <p:nvPr>
            <p:ph type="dt" sz="half" idx="10"/>
          </p:nvPr>
        </p:nvSpPr>
        <p:spPr/>
        <p:txBody>
          <a:bodyPr/>
          <a:lstStyle/>
          <a:p>
            <a:fld id="{B05E1B41-57D5-4F2D-87C8-1760BEDC4587}" type="datetime5">
              <a:rPr lang="en-US" smtClean="0"/>
              <a:t>21-Apr-24</a:t>
            </a:fld>
            <a:endParaRPr lang="en-US"/>
          </a:p>
        </p:txBody>
      </p:sp>
      <p:sp>
        <p:nvSpPr>
          <p:cNvPr id="5" name="Θέση υποσέλιδου 4"/>
          <p:cNvSpPr>
            <a:spLocks noGrp="1"/>
          </p:cNvSpPr>
          <p:nvPr>
            <p:ph type="ftr" sz="quarter" idx="11"/>
          </p:nvPr>
        </p:nvSpPr>
        <p:spPr/>
        <p:txBody>
          <a:bodyPr/>
          <a:lstStyle/>
          <a:p>
            <a:r>
              <a:rPr lang="en-US"/>
              <a:t>Vassilis Hatzopoulos</a:t>
            </a:r>
          </a:p>
        </p:txBody>
      </p:sp>
      <p:sp>
        <p:nvSpPr>
          <p:cNvPr id="9" name="Θέση αριθμού διαφάνειας 8"/>
          <p:cNvSpPr>
            <a:spLocks noGrp="1"/>
          </p:cNvSpPr>
          <p:nvPr>
            <p:ph type="sldNum" sz="quarter" idx="12"/>
          </p:nvPr>
        </p:nvSpPr>
        <p:spPr/>
        <p:txBody>
          <a:bodyPr/>
          <a:lstStyle/>
          <a:p>
            <a:fld id="{F02A793B-484D-42B6-A757-04E921230FDC}"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60648"/>
            <a:ext cx="6000792" cy="762000"/>
          </a:xfrm>
          <a:noFill/>
          <a:ln>
            <a:noFill/>
          </a:ln>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l"/>
            <a:r>
              <a:rPr lang="en-US" sz="3600" b="1" dirty="0"/>
              <a:t>The legal criterion for running the internal market</a:t>
            </a:r>
          </a:p>
        </p:txBody>
      </p:sp>
      <p:sp>
        <p:nvSpPr>
          <p:cNvPr id="3" name="Content Placeholder 2"/>
          <p:cNvSpPr>
            <a:spLocks noGrp="1"/>
          </p:cNvSpPr>
          <p:nvPr>
            <p:ph idx="1"/>
          </p:nvPr>
        </p:nvSpPr>
        <p:spPr>
          <a:xfrm>
            <a:off x="0" y="1628800"/>
            <a:ext cx="9144000" cy="3924178"/>
          </a:xfrm>
        </p:spPr>
        <p:txBody>
          <a:bodyPr>
            <a:noAutofit/>
          </a:bodyPr>
          <a:lstStyle/>
          <a:p>
            <a:pPr>
              <a:lnSpc>
                <a:spcPct val="150000"/>
              </a:lnSpc>
              <a:buFontTx/>
              <a:buChar char="-"/>
            </a:pPr>
            <a:r>
              <a:rPr lang="en-US" sz="2400" dirty="0">
                <a:latin typeface="Calibri" panose="020F0502020204030204" charset="0"/>
                <a:ea typeface="Calibri" panose="020F0502020204030204" charset="0"/>
                <a:cs typeface="Calibri" panose="020F0502020204030204" charset="0"/>
              </a:rPr>
              <a:t>Market access (Italian Trailers, C-110/05)</a:t>
            </a:r>
          </a:p>
          <a:p>
            <a:pPr marL="0" indent="0">
              <a:buNone/>
            </a:pPr>
            <a:r>
              <a:rPr lang="en-US" sz="2000" dirty="0"/>
              <a:t>34      Article 28 EC reflects the obligation to respect the principles of non-discrimination and of mutual recognition of products lawfully manufactured and marketed in other Member States, </a:t>
            </a:r>
            <a:r>
              <a:rPr lang="en-US" sz="2000" b="1" dirty="0"/>
              <a:t>as well as the principle of ensuring free </a:t>
            </a:r>
            <a:r>
              <a:rPr lang="en-US" sz="2000" b="1" u="sng" dirty="0"/>
              <a:t>access </a:t>
            </a:r>
            <a:r>
              <a:rPr lang="en-US" sz="2000" b="1" dirty="0"/>
              <a:t>of Community products to national </a:t>
            </a:r>
            <a:r>
              <a:rPr lang="en-US" sz="2000" b="1" u="sng" dirty="0"/>
              <a:t>markets</a:t>
            </a:r>
          </a:p>
          <a:p>
            <a:pPr marL="0" indent="0" fontAlgn="base">
              <a:buNone/>
            </a:pPr>
            <a:r>
              <a:rPr lang="en-US" sz="2000" dirty="0"/>
              <a:t>35      Hence, in the absence of </a:t>
            </a:r>
            <a:r>
              <a:rPr lang="en-US" sz="2000" dirty="0" err="1"/>
              <a:t>harmonisation</a:t>
            </a:r>
            <a:r>
              <a:rPr lang="en-US" sz="2000" dirty="0"/>
              <a:t> of national legislation, obstacles to the free movement of goods which are the consequence of applying, to goods coming from other Member States where they are lawfully manufactured and marketed, rules that lay down requirements to be met by such goods constitute measures of equivalent effect to quantitative restrictions </a:t>
            </a:r>
            <a:r>
              <a:rPr lang="en-US" sz="2000" b="1" dirty="0"/>
              <a:t>even if those rules apply to all products alike </a:t>
            </a:r>
            <a:r>
              <a:rPr lang="en-US" sz="2000" dirty="0"/>
              <a:t>( ‘</a:t>
            </a:r>
            <a:r>
              <a:rPr lang="en-US" sz="2000" i="1" dirty="0"/>
              <a:t>Cassis de Dijon</a:t>
            </a:r>
            <a:r>
              <a:rPr lang="en-US" sz="2000" dirty="0"/>
              <a:t>’ </a:t>
            </a:r>
            <a:r>
              <a:rPr lang="en-US" sz="2000" dirty="0" err="1"/>
              <a:t>etc</a:t>
            </a:r>
            <a:r>
              <a:rPr lang="en-US" sz="2000" dirty="0"/>
              <a:t>)</a:t>
            </a:r>
          </a:p>
          <a:p>
            <a:pPr marL="0" indent="0" fontAlgn="base">
              <a:buNone/>
            </a:pPr>
            <a:endParaRPr lang="en-GB" sz="2000" dirty="0">
              <a:latin typeface="Calibri" panose="020F0502020204030204" charset="0"/>
              <a:ea typeface="Calibri" panose="020F0502020204030204" charset="0"/>
              <a:cs typeface="Calibri" panose="020F0502020204030204" charset="0"/>
            </a:endParaRPr>
          </a:p>
          <a:p>
            <a:pPr marL="0" indent="0">
              <a:lnSpc>
                <a:spcPct val="150000"/>
              </a:lnSpc>
              <a:buNone/>
            </a:pPr>
            <a:endParaRPr lang="en-GB" sz="2400" dirty="0">
              <a:latin typeface="Calibri" panose="020F0502020204030204" charset="0"/>
              <a:ea typeface="Calibri" panose="020F0502020204030204" charset="0"/>
              <a:cs typeface="Calibri" panose="020F0502020204030204" charset="0"/>
            </a:endParaRPr>
          </a:p>
        </p:txBody>
      </p:sp>
      <p:pic>
        <p:nvPicPr>
          <p:cNvPr id="7" name="Picture 6" descr="ELGS_logoCMYK.jpg"/>
          <p:cNvPicPr>
            <a:picLocks noChangeAspect="1"/>
          </p:cNvPicPr>
          <p:nvPr/>
        </p:nvPicPr>
        <p:blipFill>
          <a:blip r:embed="rId3" cstate="print"/>
          <a:stretch>
            <a:fillRect/>
          </a:stretch>
        </p:blipFill>
        <p:spPr>
          <a:xfrm>
            <a:off x="6286512" y="428604"/>
            <a:ext cx="2857488" cy="881059"/>
          </a:xfrm>
          <a:prstGeom prst="rect">
            <a:avLst/>
          </a:prstGeom>
        </p:spPr>
      </p:pic>
      <p:pic>
        <p:nvPicPr>
          <p:cNvPr id="5" name="Picture 5" descr="C:\Documents and Settings\Cheryl Novak\Desktop\ELGS\ELGS Logos\EPLO_RGB_vertical_Small.PNG"/>
          <p:cNvPicPr>
            <a:picLocks noChangeAspect="1" noChangeArrowheads="1"/>
          </p:cNvPicPr>
          <p:nvPr/>
        </p:nvPicPr>
        <p:blipFill>
          <a:blip r:embed="rId4" cstate="print"/>
          <a:srcRect/>
          <a:stretch>
            <a:fillRect/>
          </a:stretch>
        </p:blipFill>
        <p:spPr bwMode="auto">
          <a:xfrm>
            <a:off x="8645952" y="6067180"/>
            <a:ext cx="534560" cy="818204"/>
          </a:xfrm>
          <a:prstGeom prst="rect">
            <a:avLst/>
          </a:prstGeom>
          <a:noFill/>
        </p:spPr>
      </p:pic>
      <p:sp>
        <p:nvSpPr>
          <p:cNvPr id="4" name="Θέση ημερομηνίας 3"/>
          <p:cNvSpPr>
            <a:spLocks noGrp="1"/>
          </p:cNvSpPr>
          <p:nvPr>
            <p:ph type="dt" sz="half" idx="10"/>
          </p:nvPr>
        </p:nvSpPr>
        <p:spPr/>
        <p:txBody>
          <a:bodyPr/>
          <a:lstStyle/>
          <a:p>
            <a:fld id="{2060E8EF-FBE0-433A-8A06-830E5DB32DF2}" type="datetime5">
              <a:rPr lang="en-US" smtClean="0"/>
              <a:t>21-Apr-24</a:t>
            </a:fld>
            <a:endParaRPr lang="en-US"/>
          </a:p>
        </p:txBody>
      </p:sp>
      <p:sp>
        <p:nvSpPr>
          <p:cNvPr id="6" name="Θέση υποσέλιδου 5"/>
          <p:cNvSpPr>
            <a:spLocks noGrp="1"/>
          </p:cNvSpPr>
          <p:nvPr>
            <p:ph type="ftr" sz="quarter" idx="11"/>
          </p:nvPr>
        </p:nvSpPr>
        <p:spPr/>
        <p:txBody>
          <a:bodyPr/>
          <a:lstStyle/>
          <a:p>
            <a:r>
              <a:rPr lang="en-US"/>
              <a:t>Vassilis Hatzopoulos</a:t>
            </a:r>
          </a:p>
        </p:txBody>
      </p:sp>
      <p:sp>
        <p:nvSpPr>
          <p:cNvPr id="8" name="Θέση αριθμού διαφάνειας 7"/>
          <p:cNvSpPr>
            <a:spLocks noGrp="1"/>
          </p:cNvSpPr>
          <p:nvPr>
            <p:ph type="sldNum" sz="quarter" idx="12"/>
          </p:nvPr>
        </p:nvSpPr>
        <p:spPr/>
        <p:txBody>
          <a:bodyPr/>
          <a:lstStyle/>
          <a:p>
            <a:fld id="{F02A793B-484D-42B6-A757-04E921230FDC}" type="slidenum">
              <a:rPr lang="en-US" smtClean="0"/>
              <a:pPr/>
              <a:t>10</a:t>
            </a:fld>
            <a:endParaRPr lang="en-US"/>
          </a:p>
        </p:txBody>
      </p:sp>
    </p:spTree>
    <p:extLst>
      <p:ext uri="{BB962C8B-B14F-4D97-AF65-F5344CB8AC3E}">
        <p14:creationId xmlns:p14="http://schemas.microsoft.com/office/powerpoint/2010/main" val="2556544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60648"/>
            <a:ext cx="6000792" cy="762000"/>
          </a:xfrm>
          <a:noFill/>
          <a:ln>
            <a:noFill/>
          </a:ln>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l"/>
            <a:r>
              <a:rPr lang="en-US" sz="3600" b="1" dirty="0"/>
              <a:t>The legal criterion for running the internal market</a:t>
            </a:r>
          </a:p>
        </p:txBody>
      </p:sp>
      <p:sp>
        <p:nvSpPr>
          <p:cNvPr id="3" name="Content Placeholder 2"/>
          <p:cNvSpPr>
            <a:spLocks noGrp="1"/>
          </p:cNvSpPr>
          <p:nvPr>
            <p:ph idx="1"/>
          </p:nvPr>
        </p:nvSpPr>
        <p:spPr>
          <a:xfrm>
            <a:off x="0" y="1628800"/>
            <a:ext cx="9144000" cy="3924178"/>
          </a:xfrm>
        </p:spPr>
        <p:txBody>
          <a:bodyPr>
            <a:noAutofit/>
          </a:bodyPr>
          <a:lstStyle/>
          <a:p>
            <a:pPr>
              <a:lnSpc>
                <a:spcPct val="150000"/>
              </a:lnSpc>
              <a:buFontTx/>
              <a:buChar char="-"/>
            </a:pPr>
            <a:r>
              <a:rPr lang="en-US" sz="2400" dirty="0">
                <a:latin typeface="Calibri" panose="020F0502020204030204" charset="0"/>
                <a:ea typeface="Calibri" panose="020F0502020204030204" charset="0"/>
                <a:cs typeface="Calibri" panose="020F0502020204030204" charset="0"/>
              </a:rPr>
              <a:t>Market access (Commission v Italy, car insurance, C-518/06)</a:t>
            </a:r>
          </a:p>
          <a:p>
            <a:pPr fontAlgn="base"/>
            <a:r>
              <a:rPr lang="en-US" sz="2000" dirty="0"/>
              <a:t>64      The concept of restriction covers measures taken by a Member State which, </a:t>
            </a:r>
            <a:r>
              <a:rPr lang="en-US" sz="2000" b="1" dirty="0"/>
              <a:t>although applicable without distinction, affect </a:t>
            </a:r>
            <a:r>
              <a:rPr lang="en-US" sz="2000" b="1" u="sng" dirty="0"/>
              <a:t>access </a:t>
            </a:r>
            <a:r>
              <a:rPr lang="en-US" sz="2000" b="1" dirty="0"/>
              <a:t>to the </a:t>
            </a:r>
            <a:r>
              <a:rPr lang="en-US" sz="2000" b="1" u="sng" dirty="0"/>
              <a:t>market </a:t>
            </a:r>
            <a:r>
              <a:rPr lang="en-US" sz="2000" dirty="0"/>
              <a:t>for undertakings from other Member States and thereby hinder intra-Community trade.</a:t>
            </a:r>
          </a:p>
          <a:p>
            <a:pPr fontAlgn="base"/>
            <a:r>
              <a:rPr lang="en-US" sz="2000" dirty="0"/>
              <a:t>65      In the present case, it is common ground that the obligation to contract does not have any repercussions for the acceptance by the Italian authorities of the administrative </a:t>
            </a:r>
            <a:r>
              <a:rPr lang="en-US" sz="2000" dirty="0" err="1"/>
              <a:t>authorisation</a:t>
            </a:r>
            <a:r>
              <a:rPr lang="en-US" sz="2000" dirty="0"/>
              <a:t>, … which insurance undertakings having their head office in a Member State other than the Italian Republic obtain in the Member State in which they have their head office. It therefore </a:t>
            </a:r>
            <a:r>
              <a:rPr lang="en-US" sz="2000" b="1" dirty="0"/>
              <a:t>leaves intact the right of access to the Italian market </a:t>
            </a:r>
            <a:r>
              <a:rPr lang="en-US" sz="2000" dirty="0"/>
              <a:t>as regards third-party liability motor insurance resulting from that </a:t>
            </a:r>
            <a:r>
              <a:rPr lang="en-US" sz="2000" dirty="0" err="1"/>
              <a:t>authorisation</a:t>
            </a:r>
            <a:r>
              <a:rPr lang="en-US" sz="2000" dirty="0"/>
              <a:t>.</a:t>
            </a:r>
          </a:p>
          <a:p>
            <a:pPr fontAlgn="base"/>
            <a:r>
              <a:rPr lang="en-US" sz="2000" dirty="0"/>
              <a:t>66      Nevertheless, the imposition by a Member State of an obligation to contract such as that at issue constitutes a </a:t>
            </a:r>
            <a:r>
              <a:rPr lang="en-US" sz="2000" b="1" dirty="0"/>
              <a:t>substantial interference </a:t>
            </a:r>
            <a:r>
              <a:rPr lang="en-US" sz="2000" dirty="0"/>
              <a:t>in the freedom to contract which economic operators, in principle, enjoy.</a:t>
            </a:r>
          </a:p>
          <a:p>
            <a:pPr marL="0" indent="0">
              <a:lnSpc>
                <a:spcPct val="150000"/>
              </a:lnSpc>
              <a:buNone/>
            </a:pPr>
            <a:endParaRPr lang="en-GB" sz="2400" dirty="0">
              <a:latin typeface="Calibri" panose="020F0502020204030204" charset="0"/>
              <a:ea typeface="Calibri" panose="020F0502020204030204" charset="0"/>
              <a:cs typeface="Calibri" panose="020F0502020204030204" charset="0"/>
            </a:endParaRPr>
          </a:p>
        </p:txBody>
      </p:sp>
      <p:pic>
        <p:nvPicPr>
          <p:cNvPr id="7" name="Picture 6" descr="ELGS_logoCMYK.jpg"/>
          <p:cNvPicPr>
            <a:picLocks noChangeAspect="1"/>
          </p:cNvPicPr>
          <p:nvPr/>
        </p:nvPicPr>
        <p:blipFill>
          <a:blip r:embed="rId3" cstate="print"/>
          <a:stretch>
            <a:fillRect/>
          </a:stretch>
        </p:blipFill>
        <p:spPr>
          <a:xfrm>
            <a:off x="6286512" y="428604"/>
            <a:ext cx="2857488" cy="881059"/>
          </a:xfrm>
          <a:prstGeom prst="rect">
            <a:avLst/>
          </a:prstGeom>
        </p:spPr>
      </p:pic>
      <p:sp>
        <p:nvSpPr>
          <p:cNvPr id="4" name="Θέση ημερομηνίας 3"/>
          <p:cNvSpPr>
            <a:spLocks noGrp="1"/>
          </p:cNvSpPr>
          <p:nvPr>
            <p:ph type="dt" sz="half" idx="10"/>
          </p:nvPr>
        </p:nvSpPr>
        <p:spPr/>
        <p:txBody>
          <a:bodyPr/>
          <a:lstStyle/>
          <a:p>
            <a:fld id="{DB11E776-84A4-444D-8459-C3C090729B3A}" type="datetime5">
              <a:rPr lang="en-US" smtClean="0"/>
              <a:t>21-Apr-24</a:t>
            </a:fld>
            <a:endParaRPr lang="en-US"/>
          </a:p>
        </p:txBody>
      </p:sp>
      <p:sp>
        <p:nvSpPr>
          <p:cNvPr id="6" name="Θέση υποσέλιδου 5"/>
          <p:cNvSpPr>
            <a:spLocks noGrp="1"/>
          </p:cNvSpPr>
          <p:nvPr>
            <p:ph type="ftr" sz="quarter" idx="11"/>
          </p:nvPr>
        </p:nvSpPr>
        <p:spPr/>
        <p:txBody>
          <a:bodyPr/>
          <a:lstStyle/>
          <a:p>
            <a:r>
              <a:rPr lang="en-US"/>
              <a:t>Vassilis Hatzopoulos</a:t>
            </a:r>
          </a:p>
        </p:txBody>
      </p:sp>
      <p:sp>
        <p:nvSpPr>
          <p:cNvPr id="8" name="Θέση αριθμού διαφάνειας 7"/>
          <p:cNvSpPr>
            <a:spLocks noGrp="1"/>
          </p:cNvSpPr>
          <p:nvPr>
            <p:ph type="sldNum" sz="quarter" idx="12"/>
          </p:nvPr>
        </p:nvSpPr>
        <p:spPr/>
        <p:txBody>
          <a:bodyPr/>
          <a:lstStyle/>
          <a:p>
            <a:fld id="{F02A793B-484D-42B6-A757-04E921230FDC}" type="slidenum">
              <a:rPr lang="en-US" smtClean="0"/>
              <a:pPr/>
              <a:t>11</a:t>
            </a:fld>
            <a:endParaRPr lang="en-US"/>
          </a:p>
        </p:txBody>
      </p:sp>
    </p:spTree>
    <p:extLst>
      <p:ext uri="{BB962C8B-B14F-4D97-AF65-F5344CB8AC3E}">
        <p14:creationId xmlns:p14="http://schemas.microsoft.com/office/powerpoint/2010/main" val="3596973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60648"/>
            <a:ext cx="6000792" cy="762000"/>
          </a:xfrm>
          <a:noFill/>
          <a:ln>
            <a:noFill/>
          </a:ln>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l"/>
            <a:r>
              <a:rPr lang="en-US" sz="3600" b="1" dirty="0"/>
              <a:t>The internal market and other treaty rules</a:t>
            </a:r>
          </a:p>
        </p:txBody>
      </p:sp>
      <p:sp>
        <p:nvSpPr>
          <p:cNvPr id="3" name="Content Placeholder 2"/>
          <p:cNvSpPr>
            <a:spLocks noGrp="1"/>
          </p:cNvSpPr>
          <p:nvPr>
            <p:ph idx="1"/>
          </p:nvPr>
        </p:nvSpPr>
        <p:spPr>
          <a:xfrm>
            <a:off x="0" y="1628800"/>
            <a:ext cx="9144000" cy="3924178"/>
          </a:xfrm>
        </p:spPr>
        <p:txBody>
          <a:bodyPr>
            <a:noAutofit/>
          </a:bodyPr>
          <a:lstStyle/>
          <a:p>
            <a:pPr>
              <a:lnSpc>
                <a:spcPct val="150000"/>
              </a:lnSpc>
              <a:buFontTx/>
              <a:buChar char="-"/>
            </a:pPr>
            <a:r>
              <a:rPr lang="en-US" sz="2400" dirty="0">
                <a:latin typeface="Calibri" panose="020F0502020204030204" charset="0"/>
                <a:ea typeface="Calibri" panose="020F0502020204030204" charset="0"/>
                <a:cs typeface="Calibri" panose="020F0502020204030204" charset="0"/>
              </a:rPr>
              <a:t>Competition law</a:t>
            </a:r>
          </a:p>
          <a:p>
            <a:pPr>
              <a:lnSpc>
                <a:spcPct val="150000"/>
              </a:lnSpc>
              <a:buFontTx/>
              <a:buChar char="-"/>
            </a:pPr>
            <a:r>
              <a:rPr lang="en-US" sz="2400" dirty="0">
                <a:latin typeface="Calibri" panose="020F0502020204030204" charset="0"/>
                <a:ea typeface="Calibri" panose="020F0502020204030204" charset="0"/>
                <a:cs typeface="Calibri" panose="020F0502020204030204" charset="0"/>
              </a:rPr>
              <a:t>State aids</a:t>
            </a:r>
          </a:p>
          <a:p>
            <a:pPr>
              <a:lnSpc>
                <a:spcPct val="150000"/>
              </a:lnSpc>
              <a:buFontTx/>
              <a:buChar char="-"/>
            </a:pPr>
            <a:r>
              <a:rPr lang="en-US" sz="2400" dirty="0">
                <a:latin typeface="Calibri" panose="020F0502020204030204" charset="0"/>
                <a:ea typeface="Calibri" panose="020F0502020204030204" charset="0"/>
                <a:cs typeface="Calibri" panose="020F0502020204030204" charset="0"/>
              </a:rPr>
              <a:t>Public procurement</a:t>
            </a:r>
            <a:endParaRPr lang="en-GB" sz="2400" dirty="0">
              <a:latin typeface="Calibri" panose="020F0502020204030204" charset="0"/>
              <a:ea typeface="Calibri" panose="020F0502020204030204" charset="0"/>
              <a:cs typeface="Calibri" panose="020F0502020204030204" charset="0"/>
            </a:endParaRPr>
          </a:p>
        </p:txBody>
      </p:sp>
      <p:pic>
        <p:nvPicPr>
          <p:cNvPr id="7" name="Picture 6" descr="ELGS_logoCMYK.jpg"/>
          <p:cNvPicPr>
            <a:picLocks noChangeAspect="1"/>
          </p:cNvPicPr>
          <p:nvPr/>
        </p:nvPicPr>
        <p:blipFill>
          <a:blip r:embed="rId3" cstate="print"/>
          <a:stretch>
            <a:fillRect/>
          </a:stretch>
        </p:blipFill>
        <p:spPr>
          <a:xfrm>
            <a:off x="6286512" y="428604"/>
            <a:ext cx="2857488" cy="881059"/>
          </a:xfrm>
          <a:prstGeom prst="rect">
            <a:avLst/>
          </a:prstGeom>
        </p:spPr>
      </p:pic>
      <p:sp>
        <p:nvSpPr>
          <p:cNvPr id="4" name="Θέση ημερομηνίας 3"/>
          <p:cNvSpPr>
            <a:spLocks noGrp="1"/>
          </p:cNvSpPr>
          <p:nvPr>
            <p:ph type="dt" sz="half" idx="10"/>
          </p:nvPr>
        </p:nvSpPr>
        <p:spPr/>
        <p:txBody>
          <a:bodyPr/>
          <a:lstStyle/>
          <a:p>
            <a:fld id="{346715E2-E9A1-4F68-A81C-D6B1C6250992}" type="datetime5">
              <a:rPr lang="en-US" smtClean="0"/>
              <a:t>21-Apr-24</a:t>
            </a:fld>
            <a:endParaRPr lang="en-US"/>
          </a:p>
        </p:txBody>
      </p:sp>
      <p:sp>
        <p:nvSpPr>
          <p:cNvPr id="5" name="Θέση υποσέλιδου 4"/>
          <p:cNvSpPr>
            <a:spLocks noGrp="1"/>
          </p:cNvSpPr>
          <p:nvPr>
            <p:ph type="ftr" sz="quarter" idx="11"/>
          </p:nvPr>
        </p:nvSpPr>
        <p:spPr/>
        <p:txBody>
          <a:bodyPr/>
          <a:lstStyle/>
          <a:p>
            <a:r>
              <a:rPr lang="en-US"/>
              <a:t>Vassilis Hatzopoulos</a:t>
            </a:r>
          </a:p>
        </p:txBody>
      </p:sp>
      <p:sp>
        <p:nvSpPr>
          <p:cNvPr id="6" name="Θέση αριθμού διαφάνειας 5"/>
          <p:cNvSpPr>
            <a:spLocks noGrp="1"/>
          </p:cNvSpPr>
          <p:nvPr>
            <p:ph type="sldNum" sz="quarter" idx="12"/>
          </p:nvPr>
        </p:nvSpPr>
        <p:spPr/>
        <p:txBody>
          <a:bodyPr/>
          <a:lstStyle/>
          <a:p>
            <a:fld id="{F02A793B-484D-42B6-A757-04E921230FDC}" type="slidenum">
              <a:rPr lang="en-US" smtClean="0"/>
              <a:pPr/>
              <a:t>12</a:t>
            </a:fld>
            <a:endParaRPr lang="en-US"/>
          </a:p>
        </p:txBody>
      </p:sp>
    </p:spTree>
    <p:extLst>
      <p:ext uri="{BB962C8B-B14F-4D97-AF65-F5344CB8AC3E}">
        <p14:creationId xmlns:p14="http://schemas.microsoft.com/office/powerpoint/2010/main" val="3803060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60648"/>
            <a:ext cx="6000792" cy="762000"/>
          </a:xfrm>
          <a:noFill/>
          <a:ln>
            <a:noFill/>
          </a:ln>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l"/>
            <a:r>
              <a:rPr lang="en-US" sz="3600" b="1" dirty="0"/>
              <a:t>The internal market as a factor furthering EU integration</a:t>
            </a: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461444416"/>
              </p:ext>
            </p:extLst>
          </p:nvPr>
        </p:nvGraphicFramePr>
        <p:xfrm>
          <a:off x="0" y="1628774"/>
          <a:ext cx="9144000" cy="49685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Picture 6" descr="ELGS_logoCMYK.jpg"/>
          <p:cNvPicPr>
            <a:picLocks noChangeAspect="1"/>
          </p:cNvPicPr>
          <p:nvPr/>
        </p:nvPicPr>
        <p:blipFill>
          <a:blip r:embed="rId8" cstate="print"/>
          <a:stretch>
            <a:fillRect/>
          </a:stretch>
        </p:blipFill>
        <p:spPr>
          <a:xfrm>
            <a:off x="6286512" y="428604"/>
            <a:ext cx="2857488" cy="881059"/>
          </a:xfrm>
          <a:prstGeom prst="rect">
            <a:avLst/>
          </a:prstGeom>
        </p:spPr>
      </p:pic>
      <p:sp>
        <p:nvSpPr>
          <p:cNvPr id="5" name="Θέση ημερομηνίας 4"/>
          <p:cNvSpPr>
            <a:spLocks noGrp="1"/>
          </p:cNvSpPr>
          <p:nvPr>
            <p:ph type="dt" sz="half" idx="10"/>
          </p:nvPr>
        </p:nvSpPr>
        <p:spPr/>
        <p:txBody>
          <a:bodyPr/>
          <a:lstStyle/>
          <a:p>
            <a:fld id="{19F9B26F-7DAA-41B2-92B3-66C74FCE4C03}" type="datetime5">
              <a:rPr lang="en-US" smtClean="0"/>
              <a:t>21-Apr-24</a:t>
            </a:fld>
            <a:endParaRPr lang="en-US"/>
          </a:p>
        </p:txBody>
      </p:sp>
      <p:sp>
        <p:nvSpPr>
          <p:cNvPr id="8" name="Θέση υποσέλιδου 7"/>
          <p:cNvSpPr>
            <a:spLocks noGrp="1"/>
          </p:cNvSpPr>
          <p:nvPr>
            <p:ph type="ftr" sz="quarter" idx="11"/>
          </p:nvPr>
        </p:nvSpPr>
        <p:spPr/>
        <p:txBody>
          <a:bodyPr/>
          <a:lstStyle/>
          <a:p>
            <a:r>
              <a:rPr lang="en-US"/>
              <a:t>Vassilis Hatzopoulos</a:t>
            </a:r>
          </a:p>
        </p:txBody>
      </p:sp>
      <p:sp>
        <p:nvSpPr>
          <p:cNvPr id="9" name="Θέση αριθμού διαφάνειας 8"/>
          <p:cNvSpPr>
            <a:spLocks noGrp="1"/>
          </p:cNvSpPr>
          <p:nvPr>
            <p:ph type="sldNum" sz="quarter" idx="12"/>
          </p:nvPr>
        </p:nvSpPr>
        <p:spPr/>
        <p:txBody>
          <a:bodyPr/>
          <a:lstStyle/>
          <a:p>
            <a:fld id="{F02A793B-484D-42B6-A757-04E921230FDC}" type="slidenum">
              <a:rPr lang="en-US" smtClean="0"/>
              <a:pPr/>
              <a:t>13</a:t>
            </a:fld>
            <a:endParaRPr lang="en-US"/>
          </a:p>
        </p:txBody>
      </p:sp>
    </p:spTree>
    <p:extLst>
      <p:ext uri="{BB962C8B-B14F-4D97-AF65-F5344CB8AC3E}">
        <p14:creationId xmlns:p14="http://schemas.microsoft.com/office/powerpoint/2010/main" val="625761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descr="Image result for competitive advantage"/>
          <p:cNvPicPr/>
          <p:nvPr/>
        </p:nvPicPr>
        <p:blipFill>
          <a:blip r:embed="rId3">
            <a:extLst>
              <a:ext uri="{28A0092B-C50C-407E-A947-70E740481C1C}">
                <a14:useLocalDpi xmlns:a14="http://schemas.microsoft.com/office/drawing/2010/main" val="0"/>
              </a:ext>
            </a:extLst>
          </a:blip>
          <a:srcRect/>
          <a:stretch>
            <a:fillRect/>
          </a:stretch>
        </p:blipFill>
        <p:spPr bwMode="auto">
          <a:xfrm>
            <a:off x="5220072" y="1772816"/>
            <a:ext cx="3294534" cy="203718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285720" y="357166"/>
            <a:ext cx="5726440" cy="762000"/>
          </a:xfrm>
          <a:noFill/>
          <a:ln>
            <a:noFill/>
          </a:ln>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l"/>
            <a:r>
              <a:rPr lang="en-US" sz="3600" b="1" dirty="0"/>
              <a:t>The reasons for an internal market</a:t>
            </a:r>
          </a:p>
        </p:txBody>
      </p:sp>
      <p:sp>
        <p:nvSpPr>
          <p:cNvPr id="3" name="Content Placeholder 2"/>
          <p:cNvSpPr>
            <a:spLocks noGrp="1"/>
          </p:cNvSpPr>
          <p:nvPr>
            <p:ph idx="1"/>
          </p:nvPr>
        </p:nvSpPr>
        <p:spPr>
          <a:xfrm>
            <a:off x="179512" y="2034530"/>
            <a:ext cx="7970713" cy="3641576"/>
          </a:xfrm>
        </p:spPr>
        <p:txBody>
          <a:bodyPr>
            <a:noAutofit/>
          </a:bodyPr>
          <a:lstStyle/>
          <a:p>
            <a:pPr marL="0" indent="0">
              <a:lnSpc>
                <a:spcPct val="150000"/>
              </a:lnSpc>
              <a:buNone/>
            </a:pPr>
            <a:r>
              <a:rPr lang="en-GB" sz="2800" dirty="0">
                <a:latin typeface="Calibri" panose="020F0502020204030204" charset="0"/>
                <a:ea typeface="Calibri" panose="020F0502020204030204" charset="0"/>
                <a:cs typeface="Calibri" panose="020F0502020204030204" charset="0"/>
              </a:rPr>
              <a:t>- Competitive advantage</a:t>
            </a:r>
          </a:p>
          <a:p>
            <a:pPr lvl="1">
              <a:lnSpc>
                <a:spcPct val="150000"/>
              </a:lnSpc>
              <a:buFontTx/>
              <a:buChar char="-"/>
            </a:pPr>
            <a:r>
              <a:rPr lang="en-GB" sz="2400" dirty="0">
                <a:latin typeface="Calibri" panose="020F0502020204030204" charset="0"/>
                <a:ea typeface="Calibri" panose="020F0502020204030204" charset="0"/>
                <a:cs typeface="Calibri" panose="020F0502020204030204" charset="0"/>
              </a:rPr>
              <a:t>Global competitiveness</a:t>
            </a:r>
          </a:p>
          <a:p>
            <a:pPr lvl="1">
              <a:lnSpc>
                <a:spcPct val="150000"/>
              </a:lnSpc>
              <a:buFontTx/>
              <a:buChar char="-"/>
            </a:pPr>
            <a:r>
              <a:rPr lang="en-GB" sz="2400" dirty="0">
                <a:latin typeface="Calibri" panose="020F0502020204030204" charset="0"/>
                <a:ea typeface="Calibri" panose="020F0502020204030204" charset="0"/>
                <a:cs typeface="Calibri" panose="020F0502020204030204" charset="0"/>
              </a:rPr>
              <a:t>Consumer welfare</a:t>
            </a:r>
          </a:p>
          <a:p>
            <a:pPr>
              <a:lnSpc>
                <a:spcPct val="150000"/>
              </a:lnSpc>
              <a:buFontTx/>
              <a:buChar char="-"/>
            </a:pPr>
            <a:r>
              <a:rPr lang="en-GB" sz="2800" dirty="0">
                <a:latin typeface="Calibri" panose="020F0502020204030204" charset="0"/>
                <a:ea typeface="Calibri" panose="020F0502020204030204" charset="0"/>
                <a:cs typeface="Calibri" panose="020F0502020204030204" charset="0"/>
              </a:rPr>
              <a:t>Integration through the market</a:t>
            </a:r>
          </a:p>
          <a:p>
            <a:pPr>
              <a:lnSpc>
                <a:spcPct val="150000"/>
              </a:lnSpc>
              <a:buFontTx/>
              <a:buChar char="-"/>
            </a:pPr>
            <a:r>
              <a:rPr lang="en-GB" sz="2800" dirty="0">
                <a:latin typeface="Calibri" panose="020F0502020204030204" charset="0"/>
                <a:ea typeface="Calibri" panose="020F0502020204030204" charset="0"/>
                <a:cs typeface="Calibri" panose="020F0502020204030204" charset="0"/>
              </a:rPr>
              <a:t>Free movement </a:t>
            </a:r>
          </a:p>
          <a:p>
            <a:pPr>
              <a:lnSpc>
                <a:spcPct val="150000"/>
              </a:lnSpc>
              <a:buFontTx/>
              <a:buChar char="-"/>
            </a:pPr>
            <a:r>
              <a:rPr lang="en-GB" sz="2800" dirty="0">
                <a:latin typeface="Calibri" panose="020F0502020204030204" charset="0"/>
                <a:ea typeface="Calibri" panose="020F0502020204030204" charset="0"/>
                <a:cs typeface="Calibri" panose="020F0502020204030204" charset="0"/>
              </a:rPr>
              <a:t>European identity</a:t>
            </a:r>
          </a:p>
          <a:p>
            <a:pPr marL="0" indent="0">
              <a:lnSpc>
                <a:spcPct val="150000"/>
              </a:lnSpc>
              <a:buNone/>
            </a:pPr>
            <a:endParaRPr lang="en-GB" sz="2800" dirty="0">
              <a:latin typeface="Calibri" panose="020F0502020204030204" charset="0"/>
              <a:ea typeface="Calibri" panose="020F0502020204030204" charset="0"/>
              <a:cs typeface="Calibri" panose="020F0502020204030204" charset="0"/>
            </a:endParaRPr>
          </a:p>
          <a:p>
            <a:pPr marL="0" indent="0">
              <a:lnSpc>
                <a:spcPct val="150000"/>
              </a:lnSpc>
              <a:buNone/>
            </a:pPr>
            <a:endParaRPr lang="en-GB" sz="2800" dirty="0">
              <a:latin typeface="Calibri" panose="020F0502020204030204" charset="0"/>
              <a:ea typeface="Calibri" panose="020F0502020204030204" charset="0"/>
              <a:cs typeface="Calibri" panose="020F0502020204030204" charset="0"/>
            </a:endParaRPr>
          </a:p>
        </p:txBody>
      </p:sp>
      <p:pic>
        <p:nvPicPr>
          <p:cNvPr id="6" name="Picture 5" descr="C:\Documents and Settings\Cheryl Novak\Desktop\ELGS\ELGS Logos\EPLO_RGB_vertical_Small.PNG"/>
          <p:cNvPicPr>
            <a:picLocks noChangeAspect="1" noChangeArrowheads="1"/>
          </p:cNvPicPr>
          <p:nvPr/>
        </p:nvPicPr>
        <p:blipFill>
          <a:blip r:embed="rId4" cstate="print"/>
          <a:srcRect/>
          <a:stretch>
            <a:fillRect/>
          </a:stretch>
        </p:blipFill>
        <p:spPr bwMode="auto">
          <a:xfrm>
            <a:off x="8604448" y="6021288"/>
            <a:ext cx="564543" cy="864096"/>
          </a:xfrm>
          <a:prstGeom prst="rect">
            <a:avLst/>
          </a:prstGeom>
          <a:noFill/>
        </p:spPr>
      </p:pic>
      <p:pic>
        <p:nvPicPr>
          <p:cNvPr id="7" name="Picture 6" descr="ELGS_logoCMYK.jpg"/>
          <p:cNvPicPr>
            <a:picLocks noChangeAspect="1"/>
          </p:cNvPicPr>
          <p:nvPr/>
        </p:nvPicPr>
        <p:blipFill>
          <a:blip r:embed="rId5" cstate="print"/>
          <a:stretch>
            <a:fillRect/>
          </a:stretch>
        </p:blipFill>
        <p:spPr>
          <a:xfrm>
            <a:off x="6286512" y="428604"/>
            <a:ext cx="2857488" cy="881059"/>
          </a:xfrm>
          <a:prstGeom prst="rect">
            <a:avLst/>
          </a:prstGeom>
        </p:spPr>
      </p:pic>
      <p:sp>
        <p:nvSpPr>
          <p:cNvPr id="12" name="Θέση ημερομηνίας 11"/>
          <p:cNvSpPr>
            <a:spLocks noGrp="1"/>
          </p:cNvSpPr>
          <p:nvPr>
            <p:ph type="dt" sz="half" idx="10"/>
          </p:nvPr>
        </p:nvSpPr>
        <p:spPr/>
        <p:txBody>
          <a:bodyPr/>
          <a:lstStyle/>
          <a:p>
            <a:fld id="{74F9C9BC-29BA-44E1-82CB-A629DC1E8237}" type="datetime5">
              <a:rPr lang="en-US" smtClean="0"/>
              <a:t>21-Apr-24</a:t>
            </a:fld>
            <a:endParaRPr lang="en-US"/>
          </a:p>
        </p:txBody>
      </p:sp>
      <p:sp>
        <p:nvSpPr>
          <p:cNvPr id="14" name="Θέση υποσέλιδου 13"/>
          <p:cNvSpPr>
            <a:spLocks noGrp="1"/>
          </p:cNvSpPr>
          <p:nvPr>
            <p:ph type="ftr" sz="quarter" idx="11"/>
          </p:nvPr>
        </p:nvSpPr>
        <p:spPr/>
        <p:txBody>
          <a:bodyPr/>
          <a:lstStyle/>
          <a:p>
            <a:r>
              <a:rPr lang="en-US"/>
              <a:t>Vassilis Hatzopoulos</a:t>
            </a:r>
          </a:p>
        </p:txBody>
      </p:sp>
      <p:sp>
        <p:nvSpPr>
          <p:cNvPr id="15" name="Θέση αριθμού διαφάνειας 14"/>
          <p:cNvSpPr>
            <a:spLocks noGrp="1"/>
          </p:cNvSpPr>
          <p:nvPr>
            <p:ph type="sldNum" sz="quarter" idx="12"/>
          </p:nvPr>
        </p:nvSpPr>
        <p:spPr/>
        <p:txBody>
          <a:bodyPr/>
          <a:lstStyle/>
          <a:p>
            <a:fld id="{F02A793B-484D-42B6-A757-04E921230FDC}" type="slidenum">
              <a:rPr lang="en-US" smtClean="0"/>
              <a:pPr/>
              <a:t>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descr="Image result for competitive advantage"/>
          <p:cNvPicPr/>
          <p:nvPr/>
        </p:nvPicPr>
        <p:blipFill>
          <a:blip r:embed="rId3">
            <a:extLst>
              <a:ext uri="{28A0092B-C50C-407E-A947-70E740481C1C}">
                <a14:useLocalDpi xmlns:a14="http://schemas.microsoft.com/office/drawing/2010/main" val="0"/>
              </a:ext>
            </a:extLst>
          </a:blip>
          <a:srcRect/>
          <a:stretch>
            <a:fillRect/>
          </a:stretch>
        </p:blipFill>
        <p:spPr bwMode="auto">
          <a:xfrm>
            <a:off x="5796285" y="697491"/>
            <a:ext cx="3294534" cy="203718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285720" y="357166"/>
            <a:ext cx="5726440" cy="762000"/>
          </a:xfrm>
          <a:noFill/>
          <a:ln>
            <a:noFill/>
          </a:ln>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l"/>
            <a:r>
              <a:rPr lang="en-US" sz="3600" b="1" dirty="0"/>
              <a:t>The reasons for an internal market</a:t>
            </a:r>
          </a:p>
        </p:txBody>
      </p:sp>
      <p:sp>
        <p:nvSpPr>
          <p:cNvPr id="3" name="Content Placeholder 2"/>
          <p:cNvSpPr>
            <a:spLocks noGrp="1"/>
          </p:cNvSpPr>
          <p:nvPr>
            <p:ph idx="1"/>
          </p:nvPr>
        </p:nvSpPr>
        <p:spPr>
          <a:xfrm>
            <a:off x="179512" y="2034530"/>
            <a:ext cx="7970713" cy="3641576"/>
          </a:xfrm>
        </p:spPr>
        <p:txBody>
          <a:bodyPr>
            <a:noAutofit/>
          </a:bodyPr>
          <a:lstStyle/>
          <a:p>
            <a:pPr marL="0" indent="0">
              <a:lnSpc>
                <a:spcPct val="150000"/>
              </a:lnSpc>
              <a:buNone/>
            </a:pPr>
            <a:r>
              <a:rPr lang="en-GB" sz="2800" dirty="0">
                <a:latin typeface="Calibri" panose="020F0502020204030204" charset="0"/>
                <a:ea typeface="Calibri" panose="020F0502020204030204" charset="0"/>
                <a:cs typeface="Calibri" panose="020F0502020204030204" charset="0"/>
              </a:rPr>
              <a:t>-</a:t>
            </a:r>
            <a:endParaRPr lang="fr-FR" sz="2800" dirty="0"/>
          </a:p>
        </p:txBody>
      </p:sp>
      <p:pic>
        <p:nvPicPr>
          <p:cNvPr id="6" name="Picture 5" descr="C:\Documents and Settings\Cheryl Novak\Desktop\ELGS\ELGS Logos\EPLO_RGB_vertical_Small.PNG"/>
          <p:cNvPicPr>
            <a:picLocks noChangeAspect="1" noChangeArrowheads="1"/>
          </p:cNvPicPr>
          <p:nvPr/>
        </p:nvPicPr>
        <p:blipFill>
          <a:blip r:embed="rId4" cstate="print"/>
          <a:srcRect/>
          <a:stretch>
            <a:fillRect/>
          </a:stretch>
        </p:blipFill>
        <p:spPr bwMode="auto">
          <a:xfrm>
            <a:off x="8604448" y="6021288"/>
            <a:ext cx="564543" cy="864096"/>
          </a:xfrm>
          <a:prstGeom prst="rect">
            <a:avLst/>
          </a:prstGeom>
          <a:noFill/>
        </p:spPr>
      </p:pic>
      <p:pic>
        <p:nvPicPr>
          <p:cNvPr id="7" name="Picture 6" descr="ELGS_logoCMYK.jpg"/>
          <p:cNvPicPr>
            <a:picLocks noChangeAspect="1"/>
          </p:cNvPicPr>
          <p:nvPr/>
        </p:nvPicPr>
        <p:blipFill>
          <a:blip r:embed="rId5" cstate="print"/>
          <a:stretch>
            <a:fillRect/>
          </a:stretch>
        </p:blipFill>
        <p:spPr>
          <a:xfrm>
            <a:off x="6286512" y="428604"/>
            <a:ext cx="2857488" cy="881059"/>
          </a:xfrm>
          <a:prstGeom prst="rect">
            <a:avLst/>
          </a:prstGeom>
        </p:spPr>
      </p:pic>
      <p:sp>
        <p:nvSpPr>
          <p:cNvPr id="12" name="Θέση ημερομηνίας 11"/>
          <p:cNvSpPr>
            <a:spLocks noGrp="1"/>
          </p:cNvSpPr>
          <p:nvPr>
            <p:ph type="dt" sz="half" idx="10"/>
          </p:nvPr>
        </p:nvSpPr>
        <p:spPr/>
        <p:txBody>
          <a:bodyPr/>
          <a:lstStyle/>
          <a:p>
            <a:fld id="{74F9C9BC-29BA-44E1-82CB-A629DC1E8237}" type="datetime5">
              <a:rPr lang="en-US" smtClean="0"/>
              <a:t>21-Apr-24</a:t>
            </a:fld>
            <a:endParaRPr lang="en-US"/>
          </a:p>
        </p:txBody>
      </p:sp>
      <p:sp>
        <p:nvSpPr>
          <p:cNvPr id="14" name="Θέση υποσέλιδου 13"/>
          <p:cNvSpPr>
            <a:spLocks noGrp="1"/>
          </p:cNvSpPr>
          <p:nvPr>
            <p:ph type="ftr" sz="quarter" idx="11"/>
          </p:nvPr>
        </p:nvSpPr>
        <p:spPr/>
        <p:txBody>
          <a:bodyPr/>
          <a:lstStyle/>
          <a:p>
            <a:r>
              <a:rPr lang="en-US"/>
              <a:t>Vassilis Hatzopoulos</a:t>
            </a:r>
          </a:p>
        </p:txBody>
      </p:sp>
      <p:sp>
        <p:nvSpPr>
          <p:cNvPr id="15" name="Θέση αριθμού διαφάνειας 14"/>
          <p:cNvSpPr>
            <a:spLocks noGrp="1"/>
          </p:cNvSpPr>
          <p:nvPr>
            <p:ph type="sldNum" sz="quarter" idx="12"/>
          </p:nvPr>
        </p:nvSpPr>
        <p:spPr/>
        <p:txBody>
          <a:bodyPr/>
          <a:lstStyle/>
          <a:p>
            <a:fld id="{F02A793B-484D-42B6-A757-04E921230FDC}" type="slidenum">
              <a:rPr lang="en-US" smtClean="0"/>
              <a:pPr/>
              <a:t>3</a:t>
            </a:fld>
            <a:endParaRPr lang="en-US"/>
          </a:p>
        </p:txBody>
      </p:sp>
      <p:graphicFrame>
        <p:nvGraphicFramePr>
          <p:cNvPr id="4" name="Πίνακας 1">
            <a:extLst>
              <a:ext uri="{FF2B5EF4-FFF2-40B4-BE49-F238E27FC236}">
                <a16:creationId xmlns:a16="http://schemas.microsoft.com/office/drawing/2014/main" id="{2A9528D7-0452-912E-FC92-0709E3A823B0}"/>
              </a:ext>
            </a:extLst>
          </p:cNvPr>
          <p:cNvGraphicFramePr>
            <a:graphicFrameLocks/>
          </p:cNvGraphicFramePr>
          <p:nvPr>
            <p:extLst>
              <p:ext uri="{D42A27DB-BD31-4B8C-83A1-F6EECF244321}">
                <p14:modId xmlns:p14="http://schemas.microsoft.com/office/powerpoint/2010/main" val="93698007"/>
              </p:ext>
            </p:extLst>
          </p:nvPr>
        </p:nvGraphicFramePr>
        <p:xfrm>
          <a:off x="53181" y="1946193"/>
          <a:ext cx="9037638" cy="4003735"/>
        </p:xfrm>
        <a:graphic>
          <a:graphicData uri="http://schemas.openxmlformats.org/drawingml/2006/table">
            <a:tbl>
              <a:tblPr firstRow="1" bandRow="1">
                <a:tableStyleId>{5C22544A-7EE6-4342-B048-85BDC9FD1C3A}</a:tableStyleId>
              </a:tblPr>
              <a:tblGrid>
                <a:gridCol w="1656756">
                  <a:extLst>
                    <a:ext uri="{9D8B030D-6E8A-4147-A177-3AD203B41FA5}">
                      <a16:colId xmlns:a16="http://schemas.microsoft.com/office/drawing/2014/main" val="20000"/>
                    </a:ext>
                  </a:extLst>
                </a:gridCol>
                <a:gridCol w="3312368">
                  <a:extLst>
                    <a:ext uri="{9D8B030D-6E8A-4147-A177-3AD203B41FA5}">
                      <a16:colId xmlns:a16="http://schemas.microsoft.com/office/drawing/2014/main" val="20001"/>
                    </a:ext>
                  </a:extLst>
                </a:gridCol>
                <a:gridCol w="4068514">
                  <a:extLst>
                    <a:ext uri="{9D8B030D-6E8A-4147-A177-3AD203B41FA5}">
                      <a16:colId xmlns:a16="http://schemas.microsoft.com/office/drawing/2014/main" val="20002"/>
                    </a:ext>
                  </a:extLst>
                </a:gridCol>
              </a:tblGrid>
              <a:tr h="488922">
                <a:tc>
                  <a:txBody>
                    <a:bodyPr/>
                    <a:lstStyle/>
                    <a:p>
                      <a:endParaRPr lang="fr-FR" sz="1800" dirty="0"/>
                    </a:p>
                  </a:txBody>
                  <a:tcPr marT="45702" marB="45702"/>
                </a:tc>
                <a:tc gridSpan="2">
                  <a:txBody>
                    <a:bodyPr/>
                    <a:lstStyle/>
                    <a:p>
                      <a:r>
                        <a:rPr lang="en-GB" sz="2400" dirty="0"/>
                        <a:t>NO trade</a:t>
                      </a:r>
                      <a:endParaRPr lang="fr-FR" sz="1800" dirty="0"/>
                    </a:p>
                  </a:txBody>
                  <a:tcPr marT="45702" marB="45702"/>
                </a:tc>
                <a:tc hMerge="1">
                  <a:txBody>
                    <a:bodyPr/>
                    <a:lstStyle/>
                    <a:p>
                      <a:endParaRPr lang="fr-FR" dirty="0"/>
                    </a:p>
                  </a:txBody>
                  <a:tcPr/>
                </a:tc>
                <a:extLst>
                  <a:ext uri="{0D108BD9-81ED-4DB2-BD59-A6C34878D82A}">
                    <a16:rowId xmlns:a16="http://schemas.microsoft.com/office/drawing/2014/main" val="10000"/>
                  </a:ext>
                </a:extLst>
              </a:tr>
              <a:tr h="495713">
                <a:tc>
                  <a:txBody>
                    <a:bodyPr/>
                    <a:lstStyle/>
                    <a:p>
                      <a:r>
                        <a:rPr lang="en-GB" sz="1800" dirty="0"/>
                        <a:t>UK</a:t>
                      </a:r>
                      <a:endParaRPr lang="fr-FR" sz="1800" dirty="0"/>
                    </a:p>
                  </a:txBody>
                  <a:tcPr marT="45702" marB="45702"/>
                </a:tc>
                <a:tc>
                  <a:txBody>
                    <a:bodyPr/>
                    <a:lstStyle/>
                    <a:p>
                      <a:r>
                        <a:rPr lang="el-GR" sz="1800" dirty="0"/>
                        <a:t>1000 </a:t>
                      </a:r>
                      <a:r>
                        <a:rPr lang="en-GB" sz="1800" dirty="0" err="1"/>
                        <a:t>lt</a:t>
                      </a:r>
                      <a:r>
                        <a:rPr lang="en-GB" sz="1800" dirty="0"/>
                        <a:t> beer</a:t>
                      </a:r>
                      <a:endParaRPr lang="fr-FR" sz="1800" dirty="0"/>
                    </a:p>
                  </a:txBody>
                  <a:tcPr marT="45702" marB="45702"/>
                </a:tc>
                <a:tc>
                  <a:txBody>
                    <a:bodyPr/>
                    <a:lstStyle/>
                    <a:p>
                      <a:r>
                        <a:rPr lang="el-GR" sz="1800" dirty="0"/>
                        <a:t>100 </a:t>
                      </a:r>
                      <a:r>
                        <a:rPr lang="en-GB" sz="1800" dirty="0" err="1"/>
                        <a:t>lt</a:t>
                      </a:r>
                      <a:r>
                        <a:rPr lang="en-GB" sz="1800" dirty="0"/>
                        <a:t> wine</a:t>
                      </a:r>
                      <a:endParaRPr lang="fr-FR" sz="1800" dirty="0"/>
                    </a:p>
                  </a:txBody>
                  <a:tcPr marT="45702" marB="45702"/>
                </a:tc>
                <a:extLst>
                  <a:ext uri="{0D108BD9-81ED-4DB2-BD59-A6C34878D82A}">
                    <a16:rowId xmlns:a16="http://schemas.microsoft.com/office/drawing/2014/main" val="10001"/>
                  </a:ext>
                </a:extLst>
              </a:tr>
              <a:tr h="495713">
                <a:tc>
                  <a:txBody>
                    <a:bodyPr/>
                    <a:lstStyle/>
                    <a:p>
                      <a:r>
                        <a:rPr lang="en-GB" sz="1800" dirty="0"/>
                        <a:t>France</a:t>
                      </a:r>
                      <a:endParaRPr lang="fr-FR" sz="1800" dirty="0"/>
                    </a:p>
                  </a:txBody>
                  <a:tcPr marT="45702" marB="45702"/>
                </a:tc>
                <a:tc>
                  <a:txBody>
                    <a:bodyPr/>
                    <a:lstStyle/>
                    <a:p>
                      <a:r>
                        <a:rPr lang="el-GR" sz="1800" dirty="0"/>
                        <a:t>500 </a:t>
                      </a:r>
                      <a:r>
                        <a:rPr lang="en-GB" sz="1800" dirty="0"/>
                        <a:t> Lt beer</a:t>
                      </a:r>
                      <a:endParaRPr lang="fr-FR" sz="1800" dirty="0"/>
                    </a:p>
                  </a:txBody>
                  <a:tcPr marT="45702" marB="45702"/>
                </a:tc>
                <a:tc>
                  <a:txBody>
                    <a:bodyPr/>
                    <a:lstStyle/>
                    <a:p>
                      <a:r>
                        <a:rPr lang="el-GR" sz="1800" dirty="0"/>
                        <a:t>300 </a:t>
                      </a:r>
                      <a:r>
                        <a:rPr lang="en-GB" sz="1800" dirty="0" err="1"/>
                        <a:t>lt</a:t>
                      </a:r>
                      <a:r>
                        <a:rPr lang="en-GB" sz="1800" dirty="0"/>
                        <a:t> wine</a:t>
                      </a:r>
                      <a:endParaRPr lang="fr-FR" sz="1800" dirty="0"/>
                    </a:p>
                  </a:txBody>
                  <a:tcPr marT="45702" marB="45702"/>
                </a:tc>
                <a:extLst>
                  <a:ext uri="{0D108BD9-81ED-4DB2-BD59-A6C34878D82A}">
                    <a16:rowId xmlns:a16="http://schemas.microsoft.com/office/drawing/2014/main" val="10002"/>
                  </a:ext>
                </a:extLst>
              </a:tr>
              <a:tr h="518095">
                <a:tc>
                  <a:txBody>
                    <a:bodyPr/>
                    <a:lstStyle/>
                    <a:p>
                      <a:endParaRPr lang="fr-FR" sz="1800" dirty="0"/>
                    </a:p>
                  </a:txBody>
                  <a:tcPr marT="45702" marB="45702">
                    <a:solidFill>
                      <a:schemeClr val="accent1"/>
                    </a:solidFill>
                  </a:tcPr>
                </a:tc>
                <a:tc gridSpan="2">
                  <a:txBody>
                    <a:bodyPr/>
                    <a:lstStyle/>
                    <a:p>
                      <a:r>
                        <a:rPr lang="en-GB" sz="2800" dirty="0">
                          <a:solidFill>
                            <a:schemeClr val="bg1"/>
                          </a:solidFill>
                        </a:rPr>
                        <a:t>Trade</a:t>
                      </a:r>
                      <a:endParaRPr lang="fr-FR" sz="1800" dirty="0">
                        <a:solidFill>
                          <a:schemeClr val="bg1"/>
                        </a:solidFill>
                      </a:endParaRPr>
                    </a:p>
                  </a:txBody>
                  <a:tcPr marT="45702" marB="45702">
                    <a:solidFill>
                      <a:schemeClr val="accent1"/>
                    </a:solidFill>
                  </a:tcPr>
                </a:tc>
                <a:tc hMerge="1">
                  <a:txBody>
                    <a:bodyPr/>
                    <a:lstStyle/>
                    <a:p>
                      <a:endParaRPr lang="fr-FR" dirty="0"/>
                    </a:p>
                  </a:txBody>
                  <a:tcPr/>
                </a:tc>
                <a:extLst>
                  <a:ext uri="{0D108BD9-81ED-4DB2-BD59-A6C34878D82A}">
                    <a16:rowId xmlns:a16="http://schemas.microsoft.com/office/drawing/2014/main" val="10003"/>
                  </a:ext>
                </a:extLst>
              </a:tr>
              <a:tr h="495713">
                <a:tc>
                  <a:txBody>
                    <a:bodyPr/>
                    <a:lstStyle/>
                    <a:p>
                      <a:r>
                        <a:rPr lang="en-GB" sz="1800" dirty="0"/>
                        <a:t>UK</a:t>
                      </a:r>
                      <a:endParaRPr lang="fr-FR" sz="1800" dirty="0"/>
                    </a:p>
                  </a:txBody>
                  <a:tcPr marT="45702" marB="45702"/>
                </a:tc>
                <a:tc>
                  <a:txBody>
                    <a:bodyPr/>
                    <a:lstStyle/>
                    <a:p>
                      <a:r>
                        <a:rPr lang="el-GR" sz="1800" dirty="0"/>
                        <a:t>2000 </a:t>
                      </a:r>
                      <a:r>
                        <a:rPr lang="en-GB" sz="1800" dirty="0" err="1"/>
                        <a:t>lt</a:t>
                      </a:r>
                      <a:r>
                        <a:rPr lang="en-GB" sz="1800" dirty="0"/>
                        <a:t> beer</a:t>
                      </a:r>
                      <a:endParaRPr lang="fr-FR" sz="1800" dirty="0"/>
                    </a:p>
                  </a:txBody>
                  <a:tcPr marT="45702" marB="45702"/>
                </a:tc>
                <a:tc>
                  <a:txBody>
                    <a:bodyPr/>
                    <a:lstStyle/>
                    <a:p>
                      <a:r>
                        <a:rPr lang="el-GR" sz="1800" dirty="0"/>
                        <a:t>0 </a:t>
                      </a:r>
                      <a:r>
                        <a:rPr lang="en-GB" sz="1800" dirty="0" err="1"/>
                        <a:t>lt</a:t>
                      </a:r>
                      <a:r>
                        <a:rPr lang="en-GB" sz="1800" dirty="0"/>
                        <a:t> wine</a:t>
                      </a:r>
                      <a:endParaRPr lang="fr-FR" sz="1800" dirty="0"/>
                    </a:p>
                  </a:txBody>
                  <a:tcPr marT="45702" marB="45702"/>
                </a:tc>
                <a:extLst>
                  <a:ext uri="{0D108BD9-81ED-4DB2-BD59-A6C34878D82A}">
                    <a16:rowId xmlns:a16="http://schemas.microsoft.com/office/drawing/2014/main" val="10004"/>
                  </a:ext>
                </a:extLst>
              </a:tr>
              <a:tr h="495713">
                <a:tc>
                  <a:txBody>
                    <a:bodyPr/>
                    <a:lstStyle/>
                    <a:p>
                      <a:r>
                        <a:rPr lang="en-GB" sz="1800" dirty="0"/>
                        <a:t>France</a:t>
                      </a:r>
                      <a:endParaRPr lang="fr-FR" sz="1800" dirty="0"/>
                    </a:p>
                  </a:txBody>
                  <a:tcPr marT="45702" marB="45702"/>
                </a:tc>
                <a:tc>
                  <a:txBody>
                    <a:bodyPr/>
                    <a:lstStyle/>
                    <a:p>
                      <a:r>
                        <a:rPr lang="el-GR" sz="1800" dirty="0"/>
                        <a:t>0 </a:t>
                      </a:r>
                      <a:r>
                        <a:rPr lang="en-GB" sz="1800" dirty="0" err="1"/>
                        <a:t>lt</a:t>
                      </a:r>
                      <a:r>
                        <a:rPr lang="en-GB" sz="1800" dirty="0"/>
                        <a:t> beer</a:t>
                      </a:r>
                      <a:endParaRPr lang="fr-FR" sz="1800" dirty="0"/>
                    </a:p>
                  </a:txBody>
                  <a:tcPr marT="45702" marB="45702"/>
                </a:tc>
                <a:tc>
                  <a:txBody>
                    <a:bodyPr/>
                    <a:lstStyle/>
                    <a:p>
                      <a:r>
                        <a:rPr lang="el-GR" sz="1800" dirty="0"/>
                        <a:t>600 </a:t>
                      </a:r>
                      <a:r>
                        <a:rPr lang="en-GB" sz="1800" dirty="0" err="1"/>
                        <a:t>lt</a:t>
                      </a:r>
                      <a:r>
                        <a:rPr lang="en-GB" sz="1800" dirty="0"/>
                        <a:t> wine</a:t>
                      </a:r>
                      <a:endParaRPr lang="fr-FR" sz="1800" dirty="0"/>
                    </a:p>
                  </a:txBody>
                  <a:tcPr marT="45702" marB="45702"/>
                </a:tc>
                <a:extLst>
                  <a:ext uri="{0D108BD9-81ED-4DB2-BD59-A6C34878D82A}">
                    <a16:rowId xmlns:a16="http://schemas.microsoft.com/office/drawing/2014/main" val="10005"/>
                  </a:ext>
                </a:extLst>
              </a:tr>
              <a:tr h="518095">
                <a:tc>
                  <a:txBody>
                    <a:bodyPr/>
                    <a:lstStyle/>
                    <a:p>
                      <a:r>
                        <a:rPr lang="en-GB" sz="2800" dirty="0">
                          <a:solidFill>
                            <a:srgbClr val="C00000"/>
                          </a:solidFill>
                        </a:rPr>
                        <a:t>Benefit</a:t>
                      </a:r>
                      <a:endParaRPr lang="fr-FR" sz="2800" dirty="0">
                        <a:solidFill>
                          <a:srgbClr val="C00000"/>
                        </a:solidFill>
                      </a:endParaRPr>
                    </a:p>
                  </a:txBody>
                  <a:tcPr marT="45702" marB="45702">
                    <a:solidFill>
                      <a:schemeClr val="accent1"/>
                    </a:solidFill>
                  </a:tcPr>
                </a:tc>
                <a:tc>
                  <a:txBody>
                    <a:bodyPr/>
                    <a:lstStyle/>
                    <a:p>
                      <a:r>
                        <a:rPr lang="el-GR" sz="2800" dirty="0">
                          <a:solidFill>
                            <a:srgbClr val="C00000"/>
                          </a:solidFill>
                        </a:rPr>
                        <a:t>+500 </a:t>
                      </a:r>
                      <a:r>
                        <a:rPr lang="en-GB" sz="2800" dirty="0" err="1">
                          <a:solidFill>
                            <a:srgbClr val="C00000"/>
                          </a:solidFill>
                        </a:rPr>
                        <a:t>lt</a:t>
                      </a:r>
                      <a:r>
                        <a:rPr lang="en-GB" sz="2800" dirty="0">
                          <a:solidFill>
                            <a:srgbClr val="C00000"/>
                          </a:solidFill>
                        </a:rPr>
                        <a:t> beer</a:t>
                      </a:r>
                      <a:endParaRPr lang="fr-FR" sz="2800" dirty="0">
                        <a:solidFill>
                          <a:srgbClr val="C00000"/>
                        </a:solidFill>
                      </a:endParaRPr>
                    </a:p>
                  </a:txBody>
                  <a:tcPr marT="45702" marB="45702">
                    <a:solidFill>
                      <a:schemeClr val="accent1"/>
                    </a:solidFill>
                  </a:tcPr>
                </a:tc>
                <a:tc>
                  <a:txBody>
                    <a:bodyPr/>
                    <a:lstStyle/>
                    <a:p>
                      <a:r>
                        <a:rPr lang="el-GR" sz="2800" dirty="0">
                          <a:solidFill>
                            <a:srgbClr val="C00000"/>
                          </a:solidFill>
                        </a:rPr>
                        <a:t>+300 </a:t>
                      </a:r>
                      <a:r>
                        <a:rPr lang="en-GB" sz="2800" dirty="0" err="1">
                          <a:solidFill>
                            <a:srgbClr val="C00000"/>
                          </a:solidFill>
                        </a:rPr>
                        <a:t>lt</a:t>
                      </a:r>
                      <a:r>
                        <a:rPr lang="en-GB" sz="2800" dirty="0">
                          <a:solidFill>
                            <a:srgbClr val="C00000"/>
                          </a:solidFill>
                        </a:rPr>
                        <a:t> wine</a:t>
                      </a:r>
                      <a:endParaRPr lang="fr-FR" sz="2800" dirty="0">
                        <a:solidFill>
                          <a:srgbClr val="C00000"/>
                        </a:solidFill>
                      </a:endParaRPr>
                    </a:p>
                  </a:txBody>
                  <a:tcPr marT="45702" marB="45702">
                    <a:solidFill>
                      <a:schemeClr val="accent1"/>
                    </a:solidFill>
                  </a:tcPr>
                </a:tc>
                <a:extLst>
                  <a:ext uri="{0D108BD9-81ED-4DB2-BD59-A6C34878D82A}">
                    <a16:rowId xmlns:a16="http://schemas.microsoft.com/office/drawing/2014/main" val="10006"/>
                  </a:ext>
                </a:extLst>
              </a:tr>
              <a:tr h="495713">
                <a:tc>
                  <a:txBody>
                    <a:bodyPr/>
                    <a:lstStyle/>
                    <a:p>
                      <a:endParaRPr lang="fr-FR" sz="1800"/>
                    </a:p>
                  </a:txBody>
                  <a:tcPr marT="45702" marB="45702"/>
                </a:tc>
                <a:tc>
                  <a:txBody>
                    <a:bodyPr/>
                    <a:lstStyle/>
                    <a:p>
                      <a:endParaRPr lang="fr-FR" sz="1800" dirty="0"/>
                    </a:p>
                  </a:txBody>
                  <a:tcPr marT="45702" marB="45702"/>
                </a:tc>
                <a:tc>
                  <a:txBody>
                    <a:bodyPr/>
                    <a:lstStyle/>
                    <a:p>
                      <a:endParaRPr lang="fr-FR" sz="1800" dirty="0"/>
                    </a:p>
                  </a:txBody>
                  <a:tcPr marT="45702" marB="4570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24489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357166"/>
            <a:ext cx="5726440" cy="762000"/>
          </a:xfrm>
          <a:noFill/>
          <a:ln>
            <a:noFill/>
          </a:ln>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l"/>
            <a:r>
              <a:rPr lang="en-US" sz="3600" b="1" dirty="0"/>
              <a:t>What is there in an internal market?</a:t>
            </a:r>
          </a:p>
        </p:txBody>
      </p:sp>
      <p:sp>
        <p:nvSpPr>
          <p:cNvPr id="3" name="Content Placeholder 2"/>
          <p:cNvSpPr>
            <a:spLocks noGrp="1"/>
          </p:cNvSpPr>
          <p:nvPr>
            <p:ph idx="1"/>
          </p:nvPr>
        </p:nvSpPr>
        <p:spPr>
          <a:xfrm>
            <a:off x="179512" y="2034530"/>
            <a:ext cx="8784976" cy="3641576"/>
          </a:xfrm>
        </p:spPr>
        <p:txBody>
          <a:bodyPr>
            <a:noAutofit/>
          </a:bodyPr>
          <a:lstStyle/>
          <a:p>
            <a:pPr>
              <a:lnSpc>
                <a:spcPct val="150000"/>
              </a:lnSpc>
              <a:buFontTx/>
              <a:buChar char="-"/>
            </a:pPr>
            <a:r>
              <a:rPr lang="en-GB" sz="2800" dirty="0">
                <a:latin typeface="Calibri" panose="020F0502020204030204" charset="0"/>
                <a:ea typeface="Calibri" panose="020F0502020204030204" charset="0"/>
                <a:cs typeface="Calibri" panose="020F0502020204030204" charset="0"/>
              </a:rPr>
              <a:t>Free trade area</a:t>
            </a:r>
          </a:p>
          <a:p>
            <a:pPr>
              <a:lnSpc>
                <a:spcPct val="150000"/>
              </a:lnSpc>
              <a:buFontTx/>
              <a:buChar char="-"/>
            </a:pPr>
            <a:r>
              <a:rPr lang="en-GB" sz="2800" dirty="0">
                <a:latin typeface="Calibri" panose="020F0502020204030204" charset="0"/>
                <a:ea typeface="Calibri" panose="020F0502020204030204" charset="0"/>
                <a:cs typeface="Calibri" panose="020F0502020204030204" charset="0"/>
              </a:rPr>
              <a:t>Custom’s Union</a:t>
            </a:r>
          </a:p>
          <a:p>
            <a:pPr>
              <a:lnSpc>
                <a:spcPct val="150000"/>
              </a:lnSpc>
              <a:buFontTx/>
              <a:buChar char="-"/>
            </a:pPr>
            <a:r>
              <a:rPr lang="en-GB" sz="2800" dirty="0">
                <a:latin typeface="Calibri" panose="020F0502020204030204" charset="0"/>
                <a:ea typeface="Calibri" panose="020F0502020204030204" charset="0"/>
                <a:cs typeface="Calibri" panose="020F0502020204030204" charset="0"/>
              </a:rPr>
              <a:t>Free movement of production factors (Common Market)</a:t>
            </a:r>
          </a:p>
          <a:p>
            <a:pPr>
              <a:lnSpc>
                <a:spcPct val="150000"/>
              </a:lnSpc>
              <a:buFontTx/>
              <a:buChar char="-"/>
            </a:pPr>
            <a:r>
              <a:rPr lang="en-GB" sz="2800" dirty="0">
                <a:latin typeface="Calibri" panose="020F0502020204030204" charset="0"/>
                <a:ea typeface="Calibri" panose="020F0502020204030204" charset="0"/>
                <a:cs typeface="Calibri" panose="020F0502020204030204" charset="0"/>
              </a:rPr>
              <a:t>Mutual recognition + use of norms and standards</a:t>
            </a:r>
          </a:p>
          <a:p>
            <a:pPr>
              <a:lnSpc>
                <a:spcPct val="150000"/>
              </a:lnSpc>
              <a:buFontTx/>
              <a:buChar char="-"/>
            </a:pPr>
            <a:r>
              <a:rPr lang="en-GB" sz="2800" dirty="0">
                <a:latin typeface="Calibri" panose="020F0502020204030204" charset="0"/>
                <a:ea typeface="Calibri" panose="020F0502020204030204" charset="0"/>
                <a:cs typeface="Calibri" panose="020F0502020204030204" charset="0"/>
              </a:rPr>
              <a:t>EMU???</a:t>
            </a:r>
          </a:p>
          <a:p>
            <a:pPr>
              <a:lnSpc>
                <a:spcPct val="150000"/>
              </a:lnSpc>
              <a:buFontTx/>
              <a:buChar char="-"/>
            </a:pPr>
            <a:r>
              <a:rPr lang="en-GB" sz="2800" dirty="0">
                <a:latin typeface="Calibri" panose="020F0502020204030204" charset="0"/>
                <a:ea typeface="Calibri" panose="020F0502020204030204" charset="0"/>
                <a:cs typeface="Calibri" panose="020F0502020204030204" charset="0"/>
                <a:sym typeface="Wingdings" panose="05000000000000000000" pitchFamily="2" charset="2"/>
              </a:rPr>
              <a:t> Different levels of integration in different markets	</a:t>
            </a:r>
            <a:endParaRPr lang="en-GB" sz="2800" dirty="0">
              <a:latin typeface="Calibri" panose="020F0502020204030204" charset="0"/>
              <a:ea typeface="Calibri" panose="020F0502020204030204" charset="0"/>
              <a:cs typeface="Calibri" panose="020F0502020204030204" charset="0"/>
            </a:endParaRPr>
          </a:p>
          <a:p>
            <a:pPr marL="457200" lvl="1" indent="0">
              <a:lnSpc>
                <a:spcPct val="150000"/>
              </a:lnSpc>
              <a:buNone/>
            </a:pPr>
            <a:endParaRPr lang="en-GB" sz="2400" dirty="0">
              <a:latin typeface="Calibri" panose="020F0502020204030204" charset="0"/>
              <a:ea typeface="Calibri" panose="020F0502020204030204" charset="0"/>
              <a:cs typeface="Calibri" panose="020F0502020204030204" charset="0"/>
            </a:endParaRPr>
          </a:p>
        </p:txBody>
      </p:sp>
      <p:pic>
        <p:nvPicPr>
          <p:cNvPr id="6" name="Picture 5" descr="C:\Documents and Settings\Cheryl Novak\Desktop\ELGS\ELGS Logos\EPLO_RGB_vertical_Small.PNG"/>
          <p:cNvPicPr>
            <a:picLocks noChangeAspect="1" noChangeArrowheads="1"/>
          </p:cNvPicPr>
          <p:nvPr/>
        </p:nvPicPr>
        <p:blipFill>
          <a:blip r:embed="rId3" cstate="print"/>
          <a:srcRect/>
          <a:stretch>
            <a:fillRect/>
          </a:stretch>
        </p:blipFill>
        <p:spPr bwMode="auto">
          <a:xfrm>
            <a:off x="8649795" y="6001054"/>
            <a:ext cx="530717" cy="812322"/>
          </a:xfrm>
          <a:prstGeom prst="rect">
            <a:avLst/>
          </a:prstGeom>
          <a:noFill/>
        </p:spPr>
      </p:pic>
      <p:pic>
        <p:nvPicPr>
          <p:cNvPr id="7" name="Picture 6" descr="ELGS_logoCMYK.jpg"/>
          <p:cNvPicPr>
            <a:picLocks noChangeAspect="1"/>
          </p:cNvPicPr>
          <p:nvPr/>
        </p:nvPicPr>
        <p:blipFill>
          <a:blip r:embed="rId4" cstate="print"/>
          <a:stretch>
            <a:fillRect/>
          </a:stretch>
        </p:blipFill>
        <p:spPr>
          <a:xfrm>
            <a:off x="6286512" y="428604"/>
            <a:ext cx="2857488" cy="881059"/>
          </a:xfrm>
          <a:prstGeom prst="rect">
            <a:avLst/>
          </a:prstGeom>
        </p:spPr>
      </p:pic>
      <p:sp>
        <p:nvSpPr>
          <p:cNvPr id="4" name="Θέση ημερομηνίας 3"/>
          <p:cNvSpPr>
            <a:spLocks noGrp="1"/>
          </p:cNvSpPr>
          <p:nvPr>
            <p:ph type="dt" sz="half" idx="10"/>
          </p:nvPr>
        </p:nvSpPr>
        <p:spPr/>
        <p:txBody>
          <a:bodyPr/>
          <a:lstStyle/>
          <a:p>
            <a:fld id="{F7EB0299-50E0-4338-B202-267F5B82A672}" type="datetime5">
              <a:rPr lang="en-US" smtClean="0"/>
              <a:t>21-Apr-24</a:t>
            </a:fld>
            <a:endParaRPr lang="en-US"/>
          </a:p>
        </p:txBody>
      </p:sp>
      <p:sp>
        <p:nvSpPr>
          <p:cNvPr id="5" name="Θέση υποσέλιδου 4"/>
          <p:cNvSpPr>
            <a:spLocks noGrp="1"/>
          </p:cNvSpPr>
          <p:nvPr>
            <p:ph type="ftr" sz="quarter" idx="11"/>
          </p:nvPr>
        </p:nvSpPr>
        <p:spPr/>
        <p:txBody>
          <a:bodyPr/>
          <a:lstStyle/>
          <a:p>
            <a:r>
              <a:rPr lang="en-US"/>
              <a:t>Vassilis Hatzopoulos</a:t>
            </a:r>
          </a:p>
        </p:txBody>
      </p:sp>
      <p:sp>
        <p:nvSpPr>
          <p:cNvPr id="8" name="Θέση αριθμού διαφάνειας 7"/>
          <p:cNvSpPr>
            <a:spLocks noGrp="1"/>
          </p:cNvSpPr>
          <p:nvPr>
            <p:ph type="sldNum" sz="quarter" idx="12"/>
          </p:nvPr>
        </p:nvSpPr>
        <p:spPr/>
        <p:txBody>
          <a:bodyPr/>
          <a:lstStyle/>
          <a:p>
            <a:fld id="{F02A793B-484D-42B6-A757-04E921230FDC}" type="slidenum">
              <a:rPr lang="en-US" smtClean="0"/>
              <a:pPr/>
              <a:t>4</a:t>
            </a:fld>
            <a:endParaRPr lang="en-US"/>
          </a:p>
        </p:txBody>
      </p:sp>
    </p:spTree>
    <p:extLst>
      <p:ext uri="{BB962C8B-B14F-4D97-AF65-F5344CB8AC3E}">
        <p14:creationId xmlns:p14="http://schemas.microsoft.com/office/powerpoint/2010/main" val="4167807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357166"/>
            <a:ext cx="5726440" cy="762000"/>
          </a:xfrm>
          <a:noFill/>
          <a:ln>
            <a:noFill/>
          </a:ln>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l"/>
            <a:r>
              <a:rPr lang="en-US" sz="3600" b="1" dirty="0"/>
              <a:t>The means for an internal market</a:t>
            </a:r>
          </a:p>
        </p:txBody>
      </p:sp>
      <p:sp>
        <p:nvSpPr>
          <p:cNvPr id="3" name="Content Placeholder 2"/>
          <p:cNvSpPr>
            <a:spLocks noGrp="1"/>
          </p:cNvSpPr>
          <p:nvPr>
            <p:ph idx="1"/>
          </p:nvPr>
        </p:nvSpPr>
        <p:spPr>
          <a:xfrm>
            <a:off x="35496" y="1700808"/>
            <a:ext cx="8784976" cy="3641576"/>
          </a:xfrm>
        </p:spPr>
        <p:txBody>
          <a:bodyPr>
            <a:noAutofit/>
          </a:bodyPr>
          <a:lstStyle/>
          <a:p>
            <a:pPr marL="0" indent="0">
              <a:lnSpc>
                <a:spcPct val="150000"/>
              </a:lnSpc>
              <a:buNone/>
            </a:pPr>
            <a:r>
              <a:rPr lang="en-GB" sz="2800" dirty="0">
                <a:latin typeface="Calibri" panose="020F0502020204030204" charset="0"/>
                <a:ea typeface="Calibri" panose="020F0502020204030204" charset="0"/>
                <a:cs typeface="Calibri" panose="020F0502020204030204" charset="0"/>
              </a:rPr>
              <a:t>- Negative integration: abolition of obstacles </a:t>
            </a:r>
          </a:p>
          <a:p>
            <a:pPr>
              <a:lnSpc>
                <a:spcPct val="150000"/>
              </a:lnSpc>
              <a:buFontTx/>
              <a:buChar char="-"/>
            </a:pPr>
            <a:r>
              <a:rPr lang="en-GB" sz="2800" dirty="0">
                <a:latin typeface="Calibri" panose="020F0502020204030204" charset="0"/>
                <a:ea typeface="Calibri" panose="020F0502020204030204" charset="0"/>
                <a:cs typeface="Calibri" panose="020F0502020204030204" charset="0"/>
              </a:rPr>
              <a:t>Positive integration: adoption of common measures</a:t>
            </a:r>
          </a:p>
          <a:p>
            <a:pPr>
              <a:lnSpc>
                <a:spcPct val="150000"/>
              </a:lnSpc>
              <a:buFontTx/>
              <a:buChar char="-"/>
            </a:pPr>
            <a:r>
              <a:rPr lang="en-GB" sz="2800" dirty="0">
                <a:latin typeface="Calibri" panose="020F0502020204030204" charset="0"/>
                <a:ea typeface="Calibri" panose="020F0502020204030204" charset="0"/>
                <a:cs typeface="Calibri" panose="020F0502020204030204" charset="0"/>
              </a:rPr>
              <a:t>Mutual recognition: free movement without common rules</a:t>
            </a:r>
          </a:p>
          <a:p>
            <a:pPr>
              <a:lnSpc>
                <a:spcPct val="150000"/>
              </a:lnSpc>
              <a:buFont typeface="Wingdings" panose="05000000000000000000" pitchFamily="2" charset="2"/>
              <a:buChar char="à"/>
            </a:pPr>
            <a:r>
              <a:rPr lang="en-GB" sz="2800" dirty="0">
                <a:latin typeface="Calibri" panose="020F0502020204030204" charset="0"/>
                <a:ea typeface="Calibri" panose="020F0502020204030204" charset="0"/>
                <a:cs typeface="Calibri" panose="020F0502020204030204" charset="0"/>
                <a:sym typeface="Wingdings" panose="05000000000000000000" pitchFamily="2" charset="2"/>
              </a:rPr>
              <a:t>Regulatory competition</a:t>
            </a:r>
            <a:r>
              <a:rPr lang="el-GR" sz="2800" dirty="0">
                <a:latin typeface="Calibri" panose="020F0502020204030204" charset="0"/>
                <a:ea typeface="Calibri" panose="020F0502020204030204" charset="0"/>
                <a:cs typeface="Calibri" panose="020F0502020204030204" charset="0"/>
                <a:sym typeface="Wingdings" panose="05000000000000000000" pitchFamily="2" charset="2"/>
              </a:rPr>
              <a:t> (</a:t>
            </a:r>
            <a:r>
              <a:rPr lang="en-US" sz="2800" dirty="0">
                <a:latin typeface="Calibri" panose="020F0502020204030204" charset="0"/>
                <a:ea typeface="Calibri" panose="020F0502020204030204" charset="0"/>
                <a:cs typeface="Calibri" panose="020F0502020204030204" charset="0"/>
                <a:sym typeface="Wingdings" panose="05000000000000000000" pitchFamily="2" charset="2"/>
              </a:rPr>
              <a:t>Delaware effect?)</a:t>
            </a:r>
            <a:endParaRPr lang="en-GB" sz="2800" dirty="0">
              <a:latin typeface="Calibri" panose="020F0502020204030204" charset="0"/>
              <a:ea typeface="Calibri" panose="020F0502020204030204" charset="0"/>
              <a:cs typeface="Calibri" panose="020F0502020204030204" charset="0"/>
              <a:sym typeface="Wingdings" panose="05000000000000000000" pitchFamily="2" charset="2"/>
            </a:endParaRPr>
          </a:p>
          <a:p>
            <a:pPr>
              <a:lnSpc>
                <a:spcPct val="150000"/>
              </a:lnSpc>
              <a:buFont typeface="Wingdings" panose="05000000000000000000" pitchFamily="2" charset="2"/>
              <a:buChar char="à"/>
            </a:pPr>
            <a:r>
              <a:rPr lang="en-GB" sz="2800" dirty="0">
                <a:latin typeface="Calibri" panose="020F0502020204030204" charset="0"/>
                <a:ea typeface="Calibri" panose="020F0502020204030204" charset="0"/>
                <a:cs typeface="Calibri" panose="020F0502020204030204" charset="0"/>
                <a:sym typeface="Wingdings" panose="05000000000000000000" pitchFamily="2" charset="2"/>
              </a:rPr>
              <a:t> Further integration as a means of limiting the race to the bottom</a:t>
            </a:r>
            <a:endParaRPr lang="en-GB" sz="2800" dirty="0">
              <a:latin typeface="Calibri" panose="020F0502020204030204" charset="0"/>
              <a:ea typeface="Calibri" panose="020F0502020204030204" charset="0"/>
              <a:cs typeface="Calibri" panose="020F0502020204030204" charset="0"/>
            </a:endParaRPr>
          </a:p>
        </p:txBody>
      </p:sp>
      <p:pic>
        <p:nvPicPr>
          <p:cNvPr id="6" name="Picture 5" descr="C:\Documents and Settings\Cheryl Novak\Desktop\ELGS\ELGS Logos\EPLO_RGB_vertical_Small.PNG"/>
          <p:cNvPicPr>
            <a:picLocks noChangeAspect="1" noChangeArrowheads="1"/>
          </p:cNvPicPr>
          <p:nvPr/>
        </p:nvPicPr>
        <p:blipFill>
          <a:blip r:embed="rId3" cstate="print"/>
          <a:srcRect/>
          <a:stretch>
            <a:fillRect/>
          </a:stretch>
        </p:blipFill>
        <p:spPr bwMode="auto">
          <a:xfrm>
            <a:off x="8614431" y="6018933"/>
            <a:ext cx="566081" cy="866451"/>
          </a:xfrm>
          <a:prstGeom prst="rect">
            <a:avLst/>
          </a:prstGeom>
          <a:noFill/>
        </p:spPr>
      </p:pic>
      <p:pic>
        <p:nvPicPr>
          <p:cNvPr id="7" name="Picture 6" descr="ELGS_logoCMYK.jpg"/>
          <p:cNvPicPr>
            <a:picLocks noChangeAspect="1"/>
          </p:cNvPicPr>
          <p:nvPr/>
        </p:nvPicPr>
        <p:blipFill>
          <a:blip r:embed="rId4" cstate="print"/>
          <a:stretch>
            <a:fillRect/>
          </a:stretch>
        </p:blipFill>
        <p:spPr>
          <a:xfrm>
            <a:off x="6286512" y="428604"/>
            <a:ext cx="2857488" cy="881059"/>
          </a:xfrm>
          <a:prstGeom prst="rect">
            <a:avLst/>
          </a:prstGeom>
        </p:spPr>
      </p:pic>
      <p:sp>
        <p:nvSpPr>
          <p:cNvPr id="4" name="Θέση ημερομηνίας 3"/>
          <p:cNvSpPr>
            <a:spLocks noGrp="1"/>
          </p:cNvSpPr>
          <p:nvPr>
            <p:ph type="dt" sz="half" idx="10"/>
          </p:nvPr>
        </p:nvSpPr>
        <p:spPr/>
        <p:txBody>
          <a:bodyPr/>
          <a:lstStyle/>
          <a:p>
            <a:fld id="{640D8D2E-3CDB-4EC1-9699-3A51C437B580}" type="datetime5">
              <a:rPr lang="en-US" smtClean="0"/>
              <a:t>21-Apr-24</a:t>
            </a:fld>
            <a:endParaRPr lang="en-US"/>
          </a:p>
        </p:txBody>
      </p:sp>
      <p:sp>
        <p:nvSpPr>
          <p:cNvPr id="5" name="Θέση υποσέλιδου 4"/>
          <p:cNvSpPr>
            <a:spLocks noGrp="1"/>
          </p:cNvSpPr>
          <p:nvPr>
            <p:ph type="ftr" sz="quarter" idx="11"/>
          </p:nvPr>
        </p:nvSpPr>
        <p:spPr/>
        <p:txBody>
          <a:bodyPr/>
          <a:lstStyle/>
          <a:p>
            <a:r>
              <a:rPr lang="en-US"/>
              <a:t>Vassilis Hatzopoulos</a:t>
            </a:r>
          </a:p>
        </p:txBody>
      </p:sp>
      <p:sp>
        <p:nvSpPr>
          <p:cNvPr id="8" name="Θέση αριθμού διαφάνειας 7"/>
          <p:cNvSpPr>
            <a:spLocks noGrp="1"/>
          </p:cNvSpPr>
          <p:nvPr>
            <p:ph type="sldNum" sz="quarter" idx="12"/>
          </p:nvPr>
        </p:nvSpPr>
        <p:spPr>
          <a:xfrm>
            <a:off x="6553200" y="6329717"/>
            <a:ext cx="2133600" cy="365125"/>
          </a:xfrm>
        </p:spPr>
        <p:txBody>
          <a:bodyPr/>
          <a:lstStyle/>
          <a:p>
            <a:fld id="{F02A793B-484D-42B6-A757-04E921230FDC}" type="slidenum">
              <a:rPr lang="en-US" smtClean="0"/>
              <a:pPr/>
              <a:t>5</a:t>
            </a:fld>
            <a:endParaRPr lang="en-US"/>
          </a:p>
        </p:txBody>
      </p:sp>
    </p:spTree>
    <p:extLst>
      <p:ext uri="{BB962C8B-B14F-4D97-AF65-F5344CB8AC3E}">
        <p14:creationId xmlns:p14="http://schemas.microsoft.com/office/powerpoint/2010/main" val="2393723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357166"/>
            <a:ext cx="5726440" cy="762000"/>
          </a:xfrm>
          <a:noFill/>
          <a:ln>
            <a:noFill/>
          </a:ln>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l"/>
            <a:r>
              <a:rPr lang="en-US" sz="3600" b="1" dirty="0"/>
              <a:t>Is the EU the only internal market?</a:t>
            </a:r>
          </a:p>
        </p:txBody>
      </p:sp>
      <p:sp>
        <p:nvSpPr>
          <p:cNvPr id="3" name="Content Placeholder 2"/>
          <p:cNvSpPr>
            <a:spLocks noGrp="1"/>
          </p:cNvSpPr>
          <p:nvPr>
            <p:ph idx="1"/>
          </p:nvPr>
        </p:nvSpPr>
        <p:spPr>
          <a:xfrm>
            <a:off x="179512" y="2034530"/>
            <a:ext cx="8784976" cy="3641576"/>
          </a:xfrm>
        </p:spPr>
        <p:txBody>
          <a:bodyPr>
            <a:noAutofit/>
          </a:bodyPr>
          <a:lstStyle/>
          <a:p>
            <a:pPr>
              <a:lnSpc>
                <a:spcPct val="150000"/>
              </a:lnSpc>
              <a:buFontTx/>
              <a:buChar char="-"/>
            </a:pPr>
            <a:r>
              <a:rPr lang="en-GB" sz="2800" dirty="0">
                <a:latin typeface="Calibri" panose="020F0502020204030204" charset="0"/>
                <a:ea typeface="Calibri" panose="020F0502020204030204" charset="0"/>
                <a:cs typeface="Calibri" panose="020F0502020204030204" charset="0"/>
              </a:rPr>
              <a:t>Benelux, EFTA, EEA</a:t>
            </a:r>
          </a:p>
          <a:p>
            <a:pPr>
              <a:lnSpc>
                <a:spcPct val="150000"/>
              </a:lnSpc>
              <a:buFontTx/>
              <a:buChar char="-"/>
            </a:pPr>
            <a:r>
              <a:rPr lang="en-GB" sz="2800" dirty="0">
                <a:latin typeface="Calibri" panose="020F0502020204030204" charset="0"/>
                <a:ea typeface="Calibri" panose="020F0502020204030204" charset="0"/>
                <a:cs typeface="Calibri" panose="020F0502020204030204" charset="0"/>
              </a:rPr>
              <a:t>Custom’s Union with Turkey and Monaco</a:t>
            </a:r>
          </a:p>
          <a:p>
            <a:pPr>
              <a:lnSpc>
                <a:spcPct val="150000"/>
              </a:lnSpc>
              <a:buFontTx/>
              <a:buChar char="-"/>
            </a:pPr>
            <a:r>
              <a:rPr lang="en-GB" sz="2800" dirty="0">
                <a:latin typeface="Calibri" panose="020F0502020204030204" charset="0"/>
                <a:ea typeface="Calibri" panose="020F0502020204030204" charset="0"/>
                <a:cs typeface="Calibri" panose="020F0502020204030204" charset="0"/>
              </a:rPr>
              <a:t>WTO, </a:t>
            </a:r>
            <a:r>
              <a:rPr lang="en-US" sz="2800" dirty="0">
                <a:latin typeface="Calibri" panose="020F0502020204030204" charset="0"/>
                <a:ea typeface="Calibri" panose="020F0502020204030204" charset="0"/>
                <a:cs typeface="Calibri" panose="020F0502020204030204" charset="0"/>
              </a:rPr>
              <a:t>GATT, GATS</a:t>
            </a:r>
          </a:p>
          <a:p>
            <a:pPr>
              <a:lnSpc>
                <a:spcPct val="150000"/>
              </a:lnSpc>
              <a:buFontTx/>
              <a:buChar char="-"/>
            </a:pPr>
            <a:r>
              <a:rPr lang="en-US" sz="2800" dirty="0">
                <a:latin typeface="Calibri" panose="020F0502020204030204" charset="0"/>
                <a:ea typeface="Calibri" panose="020F0502020204030204" charset="0"/>
                <a:cs typeface="Calibri" panose="020F0502020204030204" charset="0"/>
              </a:rPr>
              <a:t>Bilateral and Regional Trade Agreements (CETA, NAFTA)</a:t>
            </a:r>
            <a:endParaRPr lang="en-GB" sz="2800" dirty="0">
              <a:latin typeface="Calibri" panose="020F0502020204030204" charset="0"/>
              <a:ea typeface="Calibri" panose="020F0502020204030204" charset="0"/>
              <a:cs typeface="Calibri" panose="020F0502020204030204" charset="0"/>
            </a:endParaRPr>
          </a:p>
        </p:txBody>
      </p:sp>
      <p:pic>
        <p:nvPicPr>
          <p:cNvPr id="6" name="Picture 5" descr="C:\Documents and Settings\Cheryl Novak\Desktop\ELGS\ELGS Logos\EPLO_RGB_vertical_Small.PNG"/>
          <p:cNvPicPr>
            <a:picLocks noChangeAspect="1" noChangeArrowheads="1"/>
          </p:cNvPicPr>
          <p:nvPr/>
        </p:nvPicPr>
        <p:blipFill>
          <a:blip r:embed="rId3" cstate="print"/>
          <a:srcRect/>
          <a:stretch>
            <a:fillRect/>
          </a:stretch>
        </p:blipFill>
        <p:spPr bwMode="auto">
          <a:xfrm>
            <a:off x="8676456" y="6093296"/>
            <a:ext cx="487515" cy="746196"/>
          </a:xfrm>
          <a:prstGeom prst="rect">
            <a:avLst/>
          </a:prstGeom>
          <a:noFill/>
        </p:spPr>
      </p:pic>
      <p:pic>
        <p:nvPicPr>
          <p:cNvPr id="7" name="Picture 6" descr="ELGS_logoCMYK.jpg"/>
          <p:cNvPicPr>
            <a:picLocks noChangeAspect="1"/>
          </p:cNvPicPr>
          <p:nvPr/>
        </p:nvPicPr>
        <p:blipFill>
          <a:blip r:embed="rId4" cstate="print"/>
          <a:stretch>
            <a:fillRect/>
          </a:stretch>
        </p:blipFill>
        <p:spPr>
          <a:xfrm>
            <a:off x="6286512" y="428604"/>
            <a:ext cx="2857488" cy="881059"/>
          </a:xfrm>
          <a:prstGeom prst="rect">
            <a:avLst/>
          </a:prstGeom>
        </p:spPr>
      </p:pic>
      <p:sp>
        <p:nvSpPr>
          <p:cNvPr id="4" name="Θέση ημερομηνίας 3"/>
          <p:cNvSpPr>
            <a:spLocks noGrp="1"/>
          </p:cNvSpPr>
          <p:nvPr>
            <p:ph type="dt" sz="half" idx="10"/>
          </p:nvPr>
        </p:nvSpPr>
        <p:spPr/>
        <p:txBody>
          <a:bodyPr/>
          <a:lstStyle/>
          <a:p>
            <a:fld id="{068687D3-ABAB-4200-9CC0-747CC4A1FB51}" type="datetime5">
              <a:rPr lang="en-US" smtClean="0"/>
              <a:t>21-Apr-24</a:t>
            </a:fld>
            <a:endParaRPr lang="en-US"/>
          </a:p>
        </p:txBody>
      </p:sp>
      <p:sp>
        <p:nvSpPr>
          <p:cNvPr id="5" name="Θέση υποσέλιδου 4"/>
          <p:cNvSpPr>
            <a:spLocks noGrp="1"/>
          </p:cNvSpPr>
          <p:nvPr>
            <p:ph type="ftr" sz="quarter" idx="11"/>
          </p:nvPr>
        </p:nvSpPr>
        <p:spPr/>
        <p:txBody>
          <a:bodyPr/>
          <a:lstStyle/>
          <a:p>
            <a:r>
              <a:rPr lang="en-US"/>
              <a:t>Vassilis Hatzopoulos</a:t>
            </a:r>
          </a:p>
        </p:txBody>
      </p:sp>
      <p:sp>
        <p:nvSpPr>
          <p:cNvPr id="8" name="Θέση αριθμού διαφάνειας 7"/>
          <p:cNvSpPr>
            <a:spLocks noGrp="1"/>
          </p:cNvSpPr>
          <p:nvPr>
            <p:ph type="sldNum" sz="quarter" idx="12"/>
          </p:nvPr>
        </p:nvSpPr>
        <p:spPr/>
        <p:txBody>
          <a:bodyPr/>
          <a:lstStyle/>
          <a:p>
            <a:fld id="{F02A793B-484D-42B6-A757-04E921230FDC}" type="slidenum">
              <a:rPr lang="en-US" smtClean="0"/>
              <a:pPr/>
              <a:t>6</a:t>
            </a:fld>
            <a:endParaRPr lang="en-US"/>
          </a:p>
        </p:txBody>
      </p:sp>
    </p:spTree>
    <p:extLst>
      <p:ext uri="{BB962C8B-B14F-4D97-AF65-F5344CB8AC3E}">
        <p14:creationId xmlns:p14="http://schemas.microsoft.com/office/powerpoint/2010/main" val="3769415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60648"/>
            <a:ext cx="5726440" cy="762000"/>
          </a:xfrm>
          <a:noFill/>
          <a:ln>
            <a:noFill/>
          </a:ln>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l"/>
            <a:r>
              <a:rPr lang="en-US" sz="3600" b="1" dirty="0"/>
              <a:t>The models of the internal market</a:t>
            </a:r>
          </a:p>
        </p:txBody>
      </p:sp>
      <p:sp>
        <p:nvSpPr>
          <p:cNvPr id="3" name="Content Placeholder 2"/>
          <p:cNvSpPr>
            <a:spLocks noGrp="1"/>
          </p:cNvSpPr>
          <p:nvPr>
            <p:ph idx="1"/>
          </p:nvPr>
        </p:nvSpPr>
        <p:spPr>
          <a:xfrm>
            <a:off x="609600" y="2091680"/>
            <a:ext cx="7696200" cy="3641576"/>
          </a:xfrm>
        </p:spPr>
        <p:txBody>
          <a:bodyPr>
            <a:noAutofit/>
          </a:bodyPr>
          <a:lstStyle/>
          <a:p>
            <a:pPr marL="0" indent="0">
              <a:lnSpc>
                <a:spcPct val="150000"/>
              </a:lnSpc>
              <a:buNone/>
            </a:pPr>
            <a:r>
              <a:rPr lang="en-GB" sz="2400" dirty="0">
                <a:latin typeface="Calibri" panose="020F0502020204030204" charset="0"/>
                <a:ea typeface="Calibri" panose="020F0502020204030204" charset="0"/>
                <a:cs typeface="Calibri" panose="020F0502020204030204" charset="0"/>
              </a:rPr>
              <a:t>-</a:t>
            </a:r>
            <a:r>
              <a:rPr lang="en-GB" sz="2400" b="1" dirty="0">
                <a:latin typeface="Calibri" panose="020F0502020204030204" charset="0"/>
                <a:ea typeface="Calibri" panose="020F0502020204030204" charset="0"/>
                <a:cs typeface="Calibri" panose="020F0502020204030204" charset="0"/>
              </a:rPr>
              <a:t>Models							Implications for</a:t>
            </a:r>
          </a:p>
          <a:p>
            <a:pPr marL="0" indent="0">
              <a:lnSpc>
                <a:spcPct val="150000"/>
              </a:lnSpc>
              <a:buNone/>
            </a:pPr>
            <a:r>
              <a:rPr lang="en-GB" sz="2400" dirty="0">
                <a:latin typeface="Calibri" panose="020F0502020204030204" charset="0"/>
                <a:ea typeface="Calibri" panose="020F0502020204030204" charset="0"/>
                <a:cs typeface="Calibri" panose="020F0502020204030204" charset="0"/>
              </a:rPr>
              <a:t>Host country control				Sovereignty</a:t>
            </a:r>
          </a:p>
          <a:p>
            <a:pPr marL="0" indent="0">
              <a:lnSpc>
                <a:spcPct val="150000"/>
              </a:lnSpc>
              <a:buNone/>
            </a:pPr>
            <a:r>
              <a:rPr lang="en-GB" sz="2400" dirty="0">
                <a:latin typeface="Calibri" panose="020F0502020204030204" charset="0"/>
                <a:ea typeface="Calibri" panose="020F0502020204030204" charset="0"/>
                <a:cs typeface="Calibri" panose="020F0502020204030204" charset="0"/>
              </a:rPr>
              <a:t>Harmonisation					Institutional</a:t>
            </a:r>
          </a:p>
          <a:p>
            <a:pPr marL="0" indent="0">
              <a:lnSpc>
                <a:spcPct val="150000"/>
              </a:lnSpc>
              <a:buNone/>
            </a:pPr>
            <a:r>
              <a:rPr lang="en-GB" sz="2400" dirty="0">
                <a:latin typeface="Calibri" panose="020F0502020204030204" charset="0"/>
                <a:ea typeface="Calibri" panose="020F0502020204030204" charset="0"/>
                <a:cs typeface="Calibri" panose="020F0502020204030204" charset="0"/>
              </a:rPr>
              <a:t>Home country control				Democratic</a:t>
            </a:r>
          </a:p>
          <a:p>
            <a:pPr marL="0" indent="0">
              <a:lnSpc>
                <a:spcPct val="150000"/>
              </a:lnSpc>
              <a:buNone/>
            </a:pPr>
            <a:r>
              <a:rPr lang="en-GB" sz="2400" dirty="0">
                <a:latin typeface="Calibri" panose="020F0502020204030204" charset="0"/>
                <a:ea typeface="Calibri" panose="020F0502020204030204" charset="0"/>
                <a:cs typeface="Calibri" panose="020F0502020204030204" charset="0"/>
              </a:rPr>
              <a:t>									Welfare</a:t>
            </a:r>
          </a:p>
        </p:txBody>
      </p:sp>
      <p:pic>
        <p:nvPicPr>
          <p:cNvPr id="6" name="Picture 5" descr="C:\Documents and Settings\Cheryl Novak\Desktop\ELGS\ELGS Logos\EPLO_RGB_vertical_Small.PNG"/>
          <p:cNvPicPr>
            <a:picLocks noChangeAspect="1" noChangeArrowheads="1"/>
          </p:cNvPicPr>
          <p:nvPr/>
        </p:nvPicPr>
        <p:blipFill>
          <a:blip r:embed="rId3" cstate="print"/>
          <a:srcRect/>
          <a:stretch>
            <a:fillRect/>
          </a:stretch>
        </p:blipFill>
        <p:spPr bwMode="auto">
          <a:xfrm>
            <a:off x="8645952" y="6067180"/>
            <a:ext cx="534560" cy="818204"/>
          </a:xfrm>
          <a:prstGeom prst="rect">
            <a:avLst/>
          </a:prstGeom>
          <a:noFill/>
        </p:spPr>
      </p:pic>
      <p:pic>
        <p:nvPicPr>
          <p:cNvPr id="7" name="Picture 6" descr="ELGS_logoCMYK.jpg"/>
          <p:cNvPicPr>
            <a:picLocks noChangeAspect="1"/>
          </p:cNvPicPr>
          <p:nvPr/>
        </p:nvPicPr>
        <p:blipFill>
          <a:blip r:embed="rId4" cstate="print"/>
          <a:stretch>
            <a:fillRect/>
          </a:stretch>
        </p:blipFill>
        <p:spPr>
          <a:xfrm>
            <a:off x="6286512" y="428604"/>
            <a:ext cx="2857488" cy="881059"/>
          </a:xfrm>
          <a:prstGeom prst="rect">
            <a:avLst/>
          </a:prstGeom>
        </p:spPr>
      </p:pic>
      <p:sp>
        <p:nvSpPr>
          <p:cNvPr id="4" name="Θέση ημερομηνίας 3"/>
          <p:cNvSpPr>
            <a:spLocks noGrp="1"/>
          </p:cNvSpPr>
          <p:nvPr>
            <p:ph type="dt" sz="half" idx="10"/>
          </p:nvPr>
        </p:nvSpPr>
        <p:spPr/>
        <p:txBody>
          <a:bodyPr/>
          <a:lstStyle/>
          <a:p>
            <a:fld id="{F373F4E2-6EE0-46E7-A21C-1FFDB187623C}" type="datetime5">
              <a:rPr lang="en-US" smtClean="0"/>
              <a:t>21-Apr-24</a:t>
            </a:fld>
            <a:endParaRPr lang="en-US"/>
          </a:p>
        </p:txBody>
      </p:sp>
      <p:sp>
        <p:nvSpPr>
          <p:cNvPr id="5" name="Θέση υποσέλιδου 4"/>
          <p:cNvSpPr>
            <a:spLocks noGrp="1"/>
          </p:cNvSpPr>
          <p:nvPr>
            <p:ph type="ftr" sz="quarter" idx="11"/>
          </p:nvPr>
        </p:nvSpPr>
        <p:spPr/>
        <p:txBody>
          <a:bodyPr/>
          <a:lstStyle/>
          <a:p>
            <a:r>
              <a:rPr lang="en-US"/>
              <a:t>Vassilis Hatzopoulos</a:t>
            </a:r>
          </a:p>
        </p:txBody>
      </p:sp>
      <p:sp>
        <p:nvSpPr>
          <p:cNvPr id="8" name="Θέση αριθμού διαφάνειας 7"/>
          <p:cNvSpPr>
            <a:spLocks noGrp="1"/>
          </p:cNvSpPr>
          <p:nvPr>
            <p:ph type="sldNum" sz="quarter" idx="12"/>
          </p:nvPr>
        </p:nvSpPr>
        <p:spPr/>
        <p:txBody>
          <a:bodyPr/>
          <a:lstStyle/>
          <a:p>
            <a:fld id="{F02A793B-484D-42B6-A757-04E921230FDC}" type="slidenum">
              <a:rPr lang="en-US" smtClean="0"/>
              <a:pPr/>
              <a:t>7</a:t>
            </a:fld>
            <a:endParaRPr lang="en-US"/>
          </a:p>
        </p:txBody>
      </p:sp>
      <p:cxnSp>
        <p:nvCxnSpPr>
          <p:cNvPr id="10" name="Ευθεία γραμμή σύνδεσης 9"/>
          <p:cNvCxnSpPr/>
          <p:nvPr/>
        </p:nvCxnSpPr>
        <p:spPr>
          <a:xfrm>
            <a:off x="3995936" y="2163688"/>
            <a:ext cx="0" cy="3353544"/>
          </a:xfrm>
          <a:prstGeom prst="line">
            <a:avLst/>
          </a:prstGeom>
          <a:ln w="31750">
            <a:solidFill>
              <a:srgbClr val="C00000"/>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1231477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60648"/>
            <a:ext cx="6000792" cy="762000"/>
          </a:xfrm>
          <a:noFill/>
          <a:ln>
            <a:noFill/>
          </a:ln>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l"/>
            <a:r>
              <a:rPr lang="en-US" sz="3600" b="1" dirty="0"/>
              <a:t>Protectionism: violations of the  internal market</a:t>
            </a:r>
          </a:p>
        </p:txBody>
      </p:sp>
      <p:sp>
        <p:nvSpPr>
          <p:cNvPr id="3" name="Content Placeholder 2"/>
          <p:cNvSpPr>
            <a:spLocks noGrp="1"/>
          </p:cNvSpPr>
          <p:nvPr>
            <p:ph idx="1"/>
          </p:nvPr>
        </p:nvSpPr>
        <p:spPr>
          <a:xfrm>
            <a:off x="0" y="1700808"/>
            <a:ext cx="8816280" cy="3924178"/>
          </a:xfrm>
        </p:spPr>
        <p:txBody>
          <a:bodyPr>
            <a:noAutofit/>
          </a:bodyPr>
          <a:lstStyle/>
          <a:p>
            <a:pPr>
              <a:lnSpc>
                <a:spcPct val="150000"/>
              </a:lnSpc>
              <a:buFontTx/>
              <a:buChar char="-"/>
            </a:pPr>
            <a:r>
              <a:rPr lang="en-GB" sz="2400" dirty="0">
                <a:latin typeface="Calibri" panose="020F0502020204030204" charset="0"/>
                <a:ea typeface="Calibri" panose="020F0502020204030204" charset="0"/>
                <a:cs typeface="Calibri" panose="020F0502020204030204" charset="0"/>
              </a:rPr>
              <a:t>Measures affecting</a:t>
            </a:r>
          </a:p>
          <a:p>
            <a:pPr lvl="1">
              <a:lnSpc>
                <a:spcPct val="150000"/>
              </a:lnSpc>
              <a:buFontTx/>
              <a:buChar char="-"/>
            </a:pPr>
            <a:r>
              <a:rPr lang="en-GB" sz="2000" dirty="0">
                <a:latin typeface="Calibri" panose="020F0502020204030204" charset="0"/>
                <a:ea typeface="Calibri" panose="020F0502020204030204" charset="0"/>
                <a:cs typeface="Calibri" panose="020F0502020204030204" charset="0"/>
              </a:rPr>
              <a:t>Access to the market</a:t>
            </a:r>
          </a:p>
          <a:p>
            <a:pPr lvl="1">
              <a:lnSpc>
                <a:spcPct val="150000"/>
              </a:lnSpc>
              <a:buFontTx/>
              <a:buChar char="-"/>
            </a:pPr>
            <a:r>
              <a:rPr lang="en-GB" sz="2000" dirty="0">
                <a:latin typeface="Calibri" panose="020F0502020204030204" charset="0"/>
                <a:ea typeface="Calibri" panose="020F0502020204030204" charset="0"/>
                <a:cs typeface="Calibri" panose="020F0502020204030204" charset="0"/>
              </a:rPr>
              <a:t>Exercise of an activity (selling conditions)</a:t>
            </a:r>
          </a:p>
          <a:p>
            <a:pPr>
              <a:lnSpc>
                <a:spcPct val="150000"/>
              </a:lnSpc>
              <a:buFontTx/>
              <a:buChar char="-"/>
            </a:pPr>
            <a:r>
              <a:rPr lang="en-GB" sz="2400" dirty="0">
                <a:latin typeface="Calibri" panose="020F0502020204030204" charset="0"/>
                <a:ea typeface="Calibri" panose="020F0502020204030204" charset="0"/>
                <a:cs typeface="Calibri" panose="020F0502020204030204" charset="0"/>
              </a:rPr>
              <a:t>Forms of protectionism</a:t>
            </a:r>
          </a:p>
          <a:p>
            <a:pPr lvl="1">
              <a:lnSpc>
                <a:spcPct val="150000"/>
              </a:lnSpc>
              <a:buFontTx/>
              <a:buChar char="-"/>
            </a:pPr>
            <a:r>
              <a:rPr lang="en-GB" sz="2000" dirty="0">
                <a:latin typeface="Calibri" panose="020F0502020204030204" charset="0"/>
                <a:ea typeface="Calibri" panose="020F0502020204030204" charset="0"/>
                <a:cs typeface="Calibri" panose="020F0502020204030204" charset="0"/>
              </a:rPr>
              <a:t>Customs, tax and MEEs</a:t>
            </a:r>
          </a:p>
          <a:p>
            <a:pPr lvl="1">
              <a:lnSpc>
                <a:spcPct val="150000"/>
              </a:lnSpc>
              <a:buFontTx/>
              <a:buChar char="-"/>
            </a:pPr>
            <a:r>
              <a:rPr lang="en-GB" sz="2000" dirty="0">
                <a:latin typeface="Calibri" panose="020F0502020204030204" charset="0"/>
                <a:ea typeface="Calibri" panose="020F0502020204030204" charset="0"/>
                <a:cs typeface="Calibri" panose="020F0502020204030204" charset="0"/>
              </a:rPr>
              <a:t>Quantitative restrictions (quotas) and MEEs</a:t>
            </a:r>
          </a:p>
          <a:p>
            <a:pPr>
              <a:lnSpc>
                <a:spcPct val="150000"/>
              </a:lnSpc>
              <a:buFontTx/>
              <a:buChar char="-"/>
            </a:pPr>
            <a:r>
              <a:rPr lang="en-GB" sz="2400" dirty="0">
                <a:solidFill>
                  <a:schemeClr val="accent2">
                    <a:lumMod val="75000"/>
                  </a:schemeClr>
                </a:solidFill>
                <a:latin typeface="Calibri" panose="020F0502020204030204" charset="0"/>
                <a:ea typeface="Calibri" panose="020F0502020204030204" charset="0"/>
                <a:cs typeface="Calibri" panose="020F0502020204030204" charset="0"/>
              </a:rPr>
              <a:t>What is protectionism???</a:t>
            </a:r>
          </a:p>
          <a:p>
            <a:pPr marL="457200" lvl="1" indent="0">
              <a:lnSpc>
                <a:spcPct val="150000"/>
              </a:lnSpc>
              <a:buNone/>
            </a:pPr>
            <a:endParaRPr lang="en-GB" sz="2000" dirty="0">
              <a:latin typeface="Calibri" panose="020F0502020204030204" charset="0"/>
              <a:ea typeface="Calibri" panose="020F0502020204030204" charset="0"/>
              <a:cs typeface="Calibri" panose="020F0502020204030204" charset="0"/>
            </a:endParaRPr>
          </a:p>
        </p:txBody>
      </p:sp>
      <p:pic>
        <p:nvPicPr>
          <p:cNvPr id="7" name="Picture 6" descr="ELGS_logoCMYK.jpg"/>
          <p:cNvPicPr>
            <a:picLocks noChangeAspect="1"/>
          </p:cNvPicPr>
          <p:nvPr/>
        </p:nvPicPr>
        <p:blipFill>
          <a:blip r:embed="rId3" cstate="print"/>
          <a:stretch>
            <a:fillRect/>
          </a:stretch>
        </p:blipFill>
        <p:spPr>
          <a:xfrm>
            <a:off x="6286512" y="428604"/>
            <a:ext cx="2857488" cy="881059"/>
          </a:xfrm>
          <a:prstGeom prst="rect">
            <a:avLst/>
          </a:prstGeom>
        </p:spPr>
      </p:pic>
      <p:sp>
        <p:nvSpPr>
          <p:cNvPr id="4" name="Θέση ημερομηνίας 3"/>
          <p:cNvSpPr>
            <a:spLocks noGrp="1"/>
          </p:cNvSpPr>
          <p:nvPr>
            <p:ph type="dt" sz="half" idx="10"/>
          </p:nvPr>
        </p:nvSpPr>
        <p:spPr/>
        <p:txBody>
          <a:bodyPr/>
          <a:lstStyle/>
          <a:p>
            <a:fld id="{240EC520-03C3-4EC6-8224-E3A3E170449F}" type="datetime5">
              <a:rPr lang="en-US" smtClean="0"/>
              <a:t>21-Apr-24</a:t>
            </a:fld>
            <a:endParaRPr lang="en-US"/>
          </a:p>
        </p:txBody>
      </p:sp>
      <p:sp>
        <p:nvSpPr>
          <p:cNvPr id="5" name="Θέση υποσέλιδου 4"/>
          <p:cNvSpPr>
            <a:spLocks noGrp="1"/>
          </p:cNvSpPr>
          <p:nvPr>
            <p:ph type="ftr" sz="quarter" idx="11"/>
          </p:nvPr>
        </p:nvSpPr>
        <p:spPr/>
        <p:txBody>
          <a:bodyPr/>
          <a:lstStyle/>
          <a:p>
            <a:r>
              <a:rPr lang="en-US"/>
              <a:t>Vassilis Hatzopoulos</a:t>
            </a:r>
          </a:p>
        </p:txBody>
      </p:sp>
      <p:sp>
        <p:nvSpPr>
          <p:cNvPr id="8" name="Θέση αριθμού διαφάνειας 7"/>
          <p:cNvSpPr>
            <a:spLocks noGrp="1"/>
          </p:cNvSpPr>
          <p:nvPr>
            <p:ph type="sldNum" sz="quarter" idx="12"/>
          </p:nvPr>
        </p:nvSpPr>
        <p:spPr/>
        <p:txBody>
          <a:bodyPr/>
          <a:lstStyle/>
          <a:p>
            <a:fld id="{F02A793B-484D-42B6-A757-04E921230FDC}" type="slidenum">
              <a:rPr lang="en-US" smtClean="0"/>
              <a:pPr/>
              <a:t>8</a:t>
            </a:fld>
            <a:endParaRPr lang="en-US"/>
          </a:p>
        </p:txBody>
      </p:sp>
    </p:spTree>
    <p:extLst>
      <p:ext uri="{BB962C8B-B14F-4D97-AF65-F5344CB8AC3E}">
        <p14:creationId xmlns:p14="http://schemas.microsoft.com/office/powerpoint/2010/main" val="3452629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60648"/>
            <a:ext cx="6000792" cy="762000"/>
          </a:xfrm>
          <a:noFill/>
          <a:ln>
            <a:noFill/>
          </a:ln>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l"/>
            <a:r>
              <a:rPr lang="en-US" sz="3600" b="1" dirty="0"/>
              <a:t>The legal criterion for running the internal market</a:t>
            </a:r>
          </a:p>
        </p:txBody>
      </p:sp>
      <p:sp>
        <p:nvSpPr>
          <p:cNvPr id="3" name="Content Placeholder 2"/>
          <p:cNvSpPr>
            <a:spLocks noGrp="1"/>
          </p:cNvSpPr>
          <p:nvPr>
            <p:ph idx="1"/>
          </p:nvPr>
        </p:nvSpPr>
        <p:spPr>
          <a:xfrm>
            <a:off x="0" y="1700808"/>
            <a:ext cx="8816280" cy="3924178"/>
          </a:xfrm>
        </p:spPr>
        <p:txBody>
          <a:bodyPr>
            <a:noAutofit/>
          </a:bodyPr>
          <a:lstStyle/>
          <a:p>
            <a:pPr>
              <a:lnSpc>
                <a:spcPct val="150000"/>
              </a:lnSpc>
              <a:buFontTx/>
              <a:buChar char="-"/>
            </a:pPr>
            <a:r>
              <a:rPr lang="en-GB" sz="2400" dirty="0">
                <a:latin typeface="Calibri" panose="020F0502020204030204" charset="0"/>
                <a:ea typeface="Calibri" panose="020F0502020204030204" charset="0"/>
                <a:cs typeface="Calibri" panose="020F0502020204030204" charset="0"/>
              </a:rPr>
              <a:t>Discrimination (direct/indirect)</a:t>
            </a:r>
          </a:p>
          <a:p>
            <a:pPr>
              <a:lnSpc>
                <a:spcPct val="150000"/>
              </a:lnSpc>
              <a:buFontTx/>
              <a:buChar char="-"/>
            </a:pPr>
            <a:r>
              <a:rPr lang="en-GB" sz="2400" dirty="0">
                <a:latin typeface="Calibri" panose="020F0502020204030204" charset="0"/>
                <a:ea typeface="Calibri" panose="020F0502020204030204" charset="0"/>
                <a:cs typeface="Calibri" panose="020F0502020204030204" charset="0"/>
              </a:rPr>
              <a:t>Restriction (</a:t>
            </a:r>
            <a:r>
              <a:rPr lang="en-GB" sz="2400" dirty="0" err="1">
                <a:latin typeface="Calibri" panose="020F0502020204030204" charset="0"/>
                <a:ea typeface="Calibri" panose="020F0502020204030204" charset="0"/>
                <a:cs typeface="Calibri" panose="020F0502020204030204" charset="0"/>
              </a:rPr>
              <a:t>Dassonville</a:t>
            </a:r>
            <a:r>
              <a:rPr lang="en-GB" sz="2400" dirty="0">
                <a:latin typeface="Calibri" panose="020F0502020204030204" charset="0"/>
                <a:ea typeface="Calibri" panose="020F0502020204030204" charset="0"/>
                <a:cs typeface="Calibri" panose="020F0502020204030204" charset="0"/>
              </a:rPr>
              <a:t>, 8/74)</a:t>
            </a:r>
          </a:p>
          <a:p>
            <a:pPr marL="0" indent="0">
              <a:buNone/>
            </a:pPr>
            <a:r>
              <a:rPr lang="en-US" sz="2000" dirty="0"/>
              <a:t>“5. All trading rules enacted by Member States which are capable of hindering, directly or indirectly, actually or potentially, intra-Community trade are to be regarded as measures having an effect equivalent to quantitative restrictions.</a:t>
            </a:r>
            <a:endParaRPr lang="en-GB" sz="2000" dirty="0">
              <a:latin typeface="Calibri" panose="020F0502020204030204" charset="0"/>
              <a:ea typeface="Calibri" panose="020F0502020204030204" charset="0"/>
              <a:cs typeface="Calibri" panose="020F0502020204030204" charset="0"/>
            </a:endParaRPr>
          </a:p>
          <a:p>
            <a:pPr marL="0" indent="0">
              <a:lnSpc>
                <a:spcPct val="150000"/>
              </a:lnSpc>
              <a:buNone/>
            </a:pPr>
            <a:r>
              <a:rPr lang="en-GB" sz="2400" dirty="0">
                <a:latin typeface="Calibri" panose="020F0502020204030204" charset="0"/>
                <a:ea typeface="Calibri" panose="020F0502020204030204" charset="0"/>
                <a:cs typeface="Calibri" panose="020F0502020204030204" charset="0"/>
              </a:rPr>
              <a:t>OR</a:t>
            </a:r>
          </a:p>
          <a:p>
            <a:pPr>
              <a:lnSpc>
                <a:spcPct val="150000"/>
              </a:lnSpc>
              <a:buFontTx/>
              <a:buChar char="-"/>
            </a:pPr>
            <a:r>
              <a:rPr lang="en-GB" sz="2400" dirty="0">
                <a:latin typeface="Calibri" panose="020F0502020204030204" charset="0"/>
                <a:ea typeface="Calibri" panose="020F0502020204030204" charset="0"/>
                <a:cs typeface="Calibri" panose="020F0502020204030204" charset="0"/>
              </a:rPr>
              <a:t>Mutual recognition (Cassis de Dijon, 120/78)</a:t>
            </a:r>
          </a:p>
          <a:p>
            <a:pPr marL="0" indent="0">
              <a:buNone/>
            </a:pPr>
            <a:r>
              <a:rPr lang="en-GB" sz="1800" dirty="0">
                <a:latin typeface="Calibri" panose="020F0502020204030204" charset="0"/>
                <a:ea typeface="Calibri" panose="020F0502020204030204" charset="0"/>
                <a:cs typeface="Calibri" panose="020F0502020204030204" charset="0"/>
              </a:rPr>
              <a:t>8. </a:t>
            </a:r>
            <a:r>
              <a:rPr lang="en-US" sz="1800" i="1" dirty="0"/>
              <a:t>OBSTACLES TO MOVEMENT WITHIN THE COMMUNITY RESULTING FROM DISPARITIES BETWEEN THE NATIONAL LAWS … MUST BE ACCEPTED IN SO FAR AS THOSE PROVISIONS MAY BE RECOGNIZED AS BEING NECESSARY IN ORDER TO SATISFY MANDATORY REQUIREMENTS RELATING IN PARTICULAR TO THE EFFECTIVENESS OF FISCAL SUPERVISION , THE PROTECTION OF PUBLIC HEALTH , THE FAIRNESS OF COMMERCIAL TRANSACTIONS AND THE DEFENCE OF THE CONSUMER .</a:t>
            </a:r>
            <a:endParaRPr lang="en-GB" sz="2000" dirty="0">
              <a:latin typeface="Calibri" panose="020F0502020204030204" charset="0"/>
              <a:ea typeface="Calibri" panose="020F0502020204030204" charset="0"/>
              <a:cs typeface="Calibri" panose="020F0502020204030204" charset="0"/>
            </a:endParaRPr>
          </a:p>
          <a:p>
            <a:pPr marL="0" indent="0">
              <a:lnSpc>
                <a:spcPct val="150000"/>
              </a:lnSpc>
              <a:buNone/>
            </a:pPr>
            <a:endParaRPr lang="en-GB" sz="2400" dirty="0">
              <a:latin typeface="Calibri" panose="020F0502020204030204" charset="0"/>
              <a:ea typeface="Calibri" panose="020F0502020204030204" charset="0"/>
              <a:cs typeface="Calibri" panose="020F0502020204030204" charset="0"/>
            </a:endParaRPr>
          </a:p>
        </p:txBody>
      </p:sp>
      <p:pic>
        <p:nvPicPr>
          <p:cNvPr id="7" name="Picture 6" descr="ELGS_logoCMYK.jpg"/>
          <p:cNvPicPr>
            <a:picLocks noChangeAspect="1"/>
          </p:cNvPicPr>
          <p:nvPr/>
        </p:nvPicPr>
        <p:blipFill>
          <a:blip r:embed="rId3" cstate="print"/>
          <a:stretch>
            <a:fillRect/>
          </a:stretch>
        </p:blipFill>
        <p:spPr>
          <a:xfrm>
            <a:off x="6286512" y="428604"/>
            <a:ext cx="2857488" cy="881059"/>
          </a:xfrm>
          <a:prstGeom prst="rect">
            <a:avLst/>
          </a:prstGeom>
        </p:spPr>
      </p:pic>
      <p:sp>
        <p:nvSpPr>
          <p:cNvPr id="4" name="Θέση ημερομηνίας 3"/>
          <p:cNvSpPr>
            <a:spLocks noGrp="1"/>
          </p:cNvSpPr>
          <p:nvPr>
            <p:ph type="dt" sz="half" idx="10"/>
          </p:nvPr>
        </p:nvSpPr>
        <p:spPr/>
        <p:txBody>
          <a:bodyPr/>
          <a:lstStyle/>
          <a:p>
            <a:fld id="{240EC520-03C3-4EC6-8224-E3A3E170449F}" type="datetime5">
              <a:rPr lang="en-US" smtClean="0"/>
              <a:t>21-Apr-24</a:t>
            </a:fld>
            <a:endParaRPr lang="en-US"/>
          </a:p>
        </p:txBody>
      </p:sp>
      <p:sp>
        <p:nvSpPr>
          <p:cNvPr id="5" name="Θέση υποσέλιδου 4"/>
          <p:cNvSpPr>
            <a:spLocks noGrp="1"/>
          </p:cNvSpPr>
          <p:nvPr>
            <p:ph type="ftr" sz="quarter" idx="11"/>
          </p:nvPr>
        </p:nvSpPr>
        <p:spPr/>
        <p:txBody>
          <a:bodyPr/>
          <a:lstStyle/>
          <a:p>
            <a:r>
              <a:rPr lang="en-US"/>
              <a:t>Vassilis Hatzopoulos</a:t>
            </a:r>
          </a:p>
        </p:txBody>
      </p:sp>
      <p:sp>
        <p:nvSpPr>
          <p:cNvPr id="8" name="Θέση αριθμού διαφάνειας 7"/>
          <p:cNvSpPr>
            <a:spLocks noGrp="1"/>
          </p:cNvSpPr>
          <p:nvPr>
            <p:ph type="sldNum" sz="quarter" idx="12"/>
          </p:nvPr>
        </p:nvSpPr>
        <p:spPr/>
        <p:txBody>
          <a:bodyPr/>
          <a:lstStyle/>
          <a:p>
            <a:fld id="{F02A793B-484D-42B6-A757-04E921230FDC}" type="slidenum">
              <a:rPr lang="en-US" smtClean="0"/>
              <a:pPr/>
              <a:t>9</a:t>
            </a:fld>
            <a:endParaRPr lang="en-US"/>
          </a:p>
        </p:txBody>
      </p:sp>
    </p:spTree>
    <p:extLst>
      <p:ext uri="{BB962C8B-B14F-4D97-AF65-F5344CB8AC3E}">
        <p14:creationId xmlns:p14="http://schemas.microsoft.com/office/powerpoint/2010/main" val="276508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301</TotalTime>
  <Words>1654</Words>
  <Application>Microsoft Office PowerPoint</Application>
  <PresentationFormat>On-screen Show (4:3)</PresentationFormat>
  <Paragraphs>176</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Wingdings</vt:lpstr>
      <vt:lpstr>Office Theme</vt:lpstr>
      <vt:lpstr>The EU internal market:  An introduction </vt:lpstr>
      <vt:lpstr>The reasons for an internal market</vt:lpstr>
      <vt:lpstr>The reasons for an internal market</vt:lpstr>
      <vt:lpstr>What is there in an internal market?</vt:lpstr>
      <vt:lpstr>The means for an internal market</vt:lpstr>
      <vt:lpstr>Is the EU the only internal market?</vt:lpstr>
      <vt:lpstr>The models of the internal market</vt:lpstr>
      <vt:lpstr>Protectionism: violations of the  internal market</vt:lpstr>
      <vt:lpstr>The legal criterion for running the internal market</vt:lpstr>
      <vt:lpstr>The legal criterion for running the internal market</vt:lpstr>
      <vt:lpstr>The legal criterion for running the internal market</vt:lpstr>
      <vt:lpstr>The internal market and other treaty rules</vt:lpstr>
      <vt:lpstr>The internal market as a factor furthering EU integration</vt:lpstr>
    </vt:vector>
  </TitlesOfParts>
  <Company>EPLO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LAW AND GOVERNANCE SCHOOL</dc:title>
  <dc:creator>Cheryl Novak</dc:creator>
  <cp:lastModifiedBy>ΒΑΣΙΛΗΣ ΧΑΤΖΟΠΟΥΛΟΣ</cp:lastModifiedBy>
  <cp:revision>336</cp:revision>
  <dcterms:created xsi:type="dcterms:W3CDTF">2014-01-15T08:06:00Z</dcterms:created>
  <dcterms:modified xsi:type="dcterms:W3CDTF">2024-04-21T10:30:19Z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1033-10.2.0.5934</vt:lpwstr>
  </property>
</Properties>
</file>