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929" r:id="rId1"/>
  </p:sldMasterIdLst>
  <p:notesMasterIdLst>
    <p:notesMasterId r:id="rId23"/>
  </p:notesMasterIdLst>
  <p:sldIdLst>
    <p:sldId id="339" r:id="rId2"/>
    <p:sldId id="261" r:id="rId3"/>
    <p:sldId id="266" r:id="rId4"/>
    <p:sldId id="267" r:id="rId5"/>
    <p:sldId id="340" r:id="rId6"/>
    <p:sldId id="271" r:id="rId7"/>
    <p:sldId id="273" r:id="rId8"/>
    <p:sldId id="337" r:id="rId9"/>
    <p:sldId id="277" r:id="rId10"/>
    <p:sldId id="279" r:id="rId11"/>
    <p:sldId id="280" r:id="rId12"/>
    <p:sldId id="281" r:id="rId13"/>
    <p:sldId id="341" r:id="rId14"/>
    <p:sldId id="283" r:id="rId15"/>
    <p:sldId id="288" r:id="rId16"/>
    <p:sldId id="343" r:id="rId17"/>
    <p:sldId id="336" r:id="rId18"/>
    <p:sldId id="295" r:id="rId19"/>
    <p:sldId id="344" r:id="rId20"/>
    <p:sldId id="299" r:id="rId21"/>
    <p:sldId id="346" r:id="rId22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-120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580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87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87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87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C3548D8-EE95-4C23-8231-5C7C0B305B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3852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16" charset="-128"/>
        <a:cs typeface="ＭＳ Ｐゴシック" pitchFamily="16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5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l-GR" altLang="en-US" smtClean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Εδώ σταμάτησα 10/11/2020</a:t>
            </a:r>
            <a:endParaRPr lang="en-GB" alt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dirty="0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559962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458F7C4-2D3D-4D72-BEE1-A28089614CEF}" type="slidenum">
              <a:rPr lang="en-US" altLang="en-US" smtClean="0">
                <a:latin typeface="Times New Roman" panose="02020603050405020304" pitchFamily="18" charset="0"/>
                <a:ea typeface="ＭＳ Ｐゴシック" panose="020B0600070205080204" pitchFamily="34" charset="-128"/>
              </a:rPr>
              <a:pPr/>
              <a:t>10</a:t>
            </a:fld>
            <a:endParaRPr lang="en-US" alt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Remove bullet in graph – graph needs no additional title???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990E315-F14C-4F37-90BF-259937C5BF70}" type="datetime1">
              <a:rPr lang="en-US" smtClean="0"/>
              <a:pPr>
                <a:defRPr/>
              </a:pPr>
              <a:t>12/1/2020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ΟΙΚΟΝΟΜΙΚΗ, 4Η ΕΚΔΟΣΗ, MANKIW AND TAYLOR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4D40B7-3A9C-448F-A945-9E993ADDB9E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3391961-4A9D-4EF2-874A-75015FC19383}" type="datetime1">
              <a:rPr lang="en-US" smtClean="0"/>
              <a:pPr>
                <a:defRPr/>
              </a:pPr>
              <a:t>12/1/2020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ΟΙΚΟΝΟΜΙΚΗ, 4Η ΕΚΔΟΣΗ, MANKIW AND TAYLOR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710FAB-48A0-4055-8EEB-41D5899040A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92FC133-D644-47B0-9BAC-9C6FE00F2F0E}" type="datetime1">
              <a:rPr lang="en-US" smtClean="0"/>
              <a:pPr>
                <a:defRPr/>
              </a:pPr>
              <a:t>12/1/2020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ΟΙΚΟΝΟΜΙΚΗ, 4Η ΕΚΔΟΣΗ, MANKIW AND TAYLOR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31AFB8-8189-4302-BEC2-278F945D86F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A0B3BF-76C4-4768-B279-EFB619AA8C5A}" type="datetime1">
              <a:rPr lang="en-US" smtClean="0"/>
              <a:pPr>
                <a:defRPr/>
              </a:pPr>
              <a:t>12/1/2020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ΟΙΚΟΝΟΜΙΚΗ, 4Η ΕΚΔΟΣΗ, MANKIW AND TAYLOR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7AC2F3-0FF2-476F-8892-0832B59C695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162147-605B-4234-ACC3-59A0B86C1859}" type="datetime1">
              <a:rPr lang="en-US" smtClean="0"/>
              <a:pPr>
                <a:defRPr/>
              </a:pPr>
              <a:t>12/1/2020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ΟΙΚΟΝΟΜΙΚΗ, 4Η ΕΚΔΟΣΗ, MANKIW AND TAYLOR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E7B5A2-CF34-41CD-93EF-F545D2F490A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759612-81E9-4B9E-BAD8-4E4FEEBD388F}" type="datetime1">
              <a:rPr lang="en-US" smtClean="0"/>
              <a:pPr>
                <a:defRPr/>
              </a:pPr>
              <a:t>12/1/2020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ΟΙΚΟΝΟΜΙΚΗ, 4Η ΕΚΔΟΣΗ, MANKIW AND TAYLOR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5814A1-C197-4879-BFC1-10998CA303C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F322AA-37FC-4FF4-A8DB-3649A06952B3}" type="datetime1">
              <a:rPr lang="en-US" smtClean="0"/>
              <a:pPr>
                <a:defRPr/>
              </a:pPr>
              <a:t>12/1/2020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ΟΙΚΟΝΟΜΙΚΗ, 4Η ΕΚΔΟΣΗ, MANKIW AND TAYLOR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1AAC61-8DDD-409B-B017-2E551461FE6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AFE673-11D7-425C-975F-BE28BB2CCBEA}" type="datetime1">
              <a:rPr lang="en-US" smtClean="0"/>
              <a:pPr>
                <a:defRPr/>
              </a:pPr>
              <a:t>12/1/2020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ΟΙΚΟΝΟΜΙΚΗ, 4Η ΕΚΔΟΣΗ, MANKIW AND TAYLOR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C4E8B5-2B19-4915-9016-4B166E7FE50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12/1/2020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7B1EE1-4007-42EF-8508-5D487BCED072}" type="datetime1">
              <a:rPr lang="en-US" smtClean="0"/>
              <a:pPr>
                <a:defRPr/>
              </a:pPr>
              <a:t>12/1/2020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ΟΙΚΟΝΟΜΙΚΗ, 4Η ΕΚΔΟΣΗ, MANKIW AND TAYLOR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5FAB35-4F10-44E4-B111-659E21AE1EE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099CCDB-519F-49DB-A7E5-5B3F28163042}" type="datetime1">
              <a:rPr lang="en-US" smtClean="0"/>
              <a:pPr>
                <a:defRPr/>
              </a:pPr>
              <a:t>12/1/2020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F8F839C-0CF8-4578-9AAA-9B8950B3F15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ΟΙΚΟΝΟΜΙΚΗ, 4Η ΕΚΔΟΣΗ, MANKIW AND TAYLOR </a:t>
            </a:r>
            <a:endParaRPr lang="en-US"/>
          </a:p>
        </p:txBody>
      </p:sp>
    </p:spTree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F8F839C-0CF8-4578-9AAA-9B8950B3F15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l-GR" smtClean="0"/>
              <a:t>ΟΙΚΟΝΟΜΙΚΗ, 4Η ΕΚΔΟΣΗ, MANKIW AND TAYLOR 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D099CCDB-519F-49DB-A7E5-5B3F28163042}" type="datetime1">
              <a:rPr lang="en-US" smtClean="0"/>
              <a:pPr>
                <a:defRPr/>
              </a:pPr>
              <a:t>12/1/2020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0" r:id="rId1"/>
    <p:sldLayoutId id="2147483931" r:id="rId2"/>
    <p:sldLayoutId id="2147483932" r:id="rId3"/>
    <p:sldLayoutId id="2147483933" r:id="rId4"/>
    <p:sldLayoutId id="2147483934" r:id="rId5"/>
    <p:sldLayoutId id="2147483935" r:id="rId6"/>
    <p:sldLayoutId id="2147483936" r:id="rId7"/>
    <p:sldLayoutId id="2147483937" r:id="rId8"/>
    <p:sldLayoutId id="2147483938" r:id="rId9"/>
    <p:sldLayoutId id="2147483939" r:id="rId10"/>
    <p:sldLayoutId id="2147483940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 autoUpdateAnimBg="0"/>
    </p:bldLst>
  </p:timing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981075"/>
            <a:ext cx="7772400" cy="147002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200" dirty="0" smtClean="0"/>
              <a:t>Η Ελληνική Οικονομία στο </a:t>
            </a:r>
            <a:r>
              <a:rPr lang="el-GR" sz="3200" dirty="0"/>
              <a:t>Δ</a:t>
            </a:r>
            <a:r>
              <a:rPr lang="el-GR" sz="3200" dirty="0" smtClean="0"/>
              <a:t>ιεθνές Οικονομικό Σύστημα</a:t>
            </a:r>
            <a:r>
              <a:rPr lang="el-GR" sz="4000" dirty="0" smtClean="0"/>
              <a:t/>
            </a:r>
            <a:br>
              <a:rPr lang="el-GR" sz="4000" dirty="0" smtClean="0"/>
            </a:br>
            <a:r>
              <a:rPr lang="el-GR" sz="2400" b="1" dirty="0" smtClean="0">
                <a:solidFill>
                  <a:schemeClr val="accent2">
                    <a:lumMod val="75000"/>
                  </a:schemeClr>
                </a:solidFill>
              </a:rPr>
              <a:t>Βραχυχρόνιες οικονομικές διακυμάνσεις: το υπόδειγμα συνολικής ζήτησης – συνολικής προσφοράς</a:t>
            </a:r>
            <a:endParaRPr lang="el-GR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6013" y="2852738"/>
            <a:ext cx="6400800" cy="1752600"/>
          </a:xfrm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l-GR" sz="2800" dirty="0" smtClean="0"/>
              <a:t>Πάντειο Πανεπιστήμιο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l-GR" sz="2800" dirty="0" smtClean="0"/>
              <a:t>Τμήμα Διεθνών, Ευρωπαϊκών και Περιφερειακών Σπουδών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l-GR" sz="2800" dirty="0" smtClean="0"/>
              <a:t>Ακαδημαϊκό έτος: 2020-2021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l-GR" sz="2800" dirty="0" smtClean="0"/>
              <a:t>Διδάσκων: Δημήτριος Σιδέρης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l-GR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58670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ChangeArrowheads="1"/>
          </p:cNvSpPr>
          <p:nvPr/>
        </p:nvSpPr>
        <p:spPr bwMode="auto">
          <a:xfrm>
            <a:off x="6042025" y="5926138"/>
            <a:ext cx="2375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l-GR" altLang="en-US" sz="2000" b="1" dirty="0">
                <a:latin typeface="+mn-lt"/>
                <a:ea typeface="ＭＳ Ｐゴシック" panose="020B0600070205080204" pitchFamily="34" charset="-128"/>
              </a:rPr>
              <a:t>Ποσότητα παραγωγής</a:t>
            </a:r>
            <a:endParaRPr lang="en-US" altLang="en-US" sz="2000" b="1" dirty="0">
              <a:latin typeface="+mn-lt"/>
              <a:ea typeface="ＭＳ Ｐゴシック" panose="020B0600070205080204" pitchFamily="34" charset="-128"/>
            </a:endParaRPr>
          </a:p>
        </p:txBody>
      </p:sp>
      <p:grpSp>
        <p:nvGrpSpPr>
          <p:cNvPr id="27651" name="Group 7"/>
          <p:cNvGrpSpPr>
            <a:grpSpLocks/>
          </p:cNvGrpSpPr>
          <p:nvPr/>
        </p:nvGrpSpPr>
        <p:grpSpPr bwMode="auto">
          <a:xfrm>
            <a:off x="269875" y="1716088"/>
            <a:ext cx="884238" cy="615950"/>
            <a:chOff x="170" y="1081"/>
            <a:chExt cx="557" cy="388"/>
          </a:xfrm>
        </p:grpSpPr>
        <p:sp>
          <p:nvSpPr>
            <p:cNvPr id="27675" name="Rectangle 8"/>
            <p:cNvSpPr>
              <a:spLocks noChangeArrowheads="1"/>
            </p:cNvSpPr>
            <p:nvPr/>
          </p:nvSpPr>
          <p:spPr bwMode="auto">
            <a:xfrm>
              <a:off x="170" y="1081"/>
              <a:ext cx="557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l-GR" altLang="en-US" sz="2000" b="1" dirty="0">
                  <a:latin typeface="+mn-lt"/>
                  <a:ea typeface="ＭＳ Ｐゴシック" panose="020B0600070205080204" pitchFamily="34" charset="-128"/>
                </a:rPr>
                <a:t>Επίπεδο</a:t>
              </a:r>
              <a:endParaRPr lang="en-US" altLang="en-US" sz="2000" b="1" dirty="0">
                <a:latin typeface="+mn-lt"/>
                <a:ea typeface="ＭＳ Ｐゴシック" panose="020B0600070205080204" pitchFamily="34" charset="-128"/>
              </a:endParaRPr>
            </a:p>
          </p:txBody>
        </p:sp>
        <p:sp>
          <p:nvSpPr>
            <p:cNvPr id="27676" name="Rectangle 9"/>
            <p:cNvSpPr>
              <a:spLocks noChangeArrowheads="1"/>
            </p:cNvSpPr>
            <p:nvPr/>
          </p:nvSpPr>
          <p:spPr bwMode="auto">
            <a:xfrm>
              <a:off x="170" y="1275"/>
              <a:ext cx="392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l-GR" altLang="en-US" sz="2000" b="1" dirty="0">
                  <a:latin typeface="+mn-lt"/>
                  <a:ea typeface="ＭＳ Ｐゴシック" panose="020B0600070205080204" pitchFamily="34" charset="-128"/>
                </a:rPr>
                <a:t>τιμών</a:t>
              </a:r>
              <a:endParaRPr lang="en-US" altLang="en-US" sz="2000" b="1" dirty="0">
                <a:latin typeface="+mn-lt"/>
                <a:ea typeface="ＭＳ Ｐゴシック" panose="020B0600070205080204" pitchFamily="34" charset="-128"/>
              </a:endParaRPr>
            </a:p>
          </p:txBody>
        </p:sp>
      </p:grpSp>
      <p:sp>
        <p:nvSpPr>
          <p:cNvPr id="27652" name="Rectangle 10"/>
          <p:cNvSpPr>
            <a:spLocks noChangeArrowheads="1"/>
          </p:cNvSpPr>
          <p:nvPr/>
        </p:nvSpPr>
        <p:spPr bwMode="auto">
          <a:xfrm>
            <a:off x="1236663" y="5426075"/>
            <a:ext cx="12984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2000" b="1" dirty="0">
                <a:latin typeface="+mn-lt"/>
                <a:ea typeface="ＭＳ Ｐゴシック" panose="020B0600070205080204" pitchFamily="34" charset="-128"/>
              </a:rPr>
              <a:t>0</a:t>
            </a:r>
          </a:p>
        </p:txBody>
      </p:sp>
      <p:sp>
        <p:nvSpPr>
          <p:cNvPr id="27653" name="Freeform 11"/>
          <p:cNvSpPr>
            <a:spLocks/>
          </p:cNvSpPr>
          <p:nvPr/>
        </p:nvSpPr>
        <p:spPr bwMode="auto">
          <a:xfrm>
            <a:off x="1416050" y="1676400"/>
            <a:ext cx="6950075" cy="3829050"/>
          </a:xfrm>
          <a:custGeom>
            <a:avLst/>
            <a:gdLst>
              <a:gd name="T0" fmla="*/ 0 w 4439"/>
              <a:gd name="T1" fmla="*/ 0 h 2752"/>
              <a:gd name="T2" fmla="*/ 0 w 4439"/>
              <a:gd name="T3" fmla="*/ 2147483646 h 2752"/>
              <a:gd name="T4" fmla="*/ 2147483646 w 4439"/>
              <a:gd name="T5" fmla="*/ 2147483646 h 2752"/>
              <a:gd name="T6" fmla="*/ 0 60000 65536"/>
              <a:gd name="T7" fmla="*/ 0 60000 65536"/>
              <a:gd name="T8" fmla="*/ 0 60000 65536"/>
              <a:gd name="T9" fmla="*/ 0 w 4439"/>
              <a:gd name="T10" fmla="*/ 0 h 2752"/>
              <a:gd name="T11" fmla="*/ 4439 w 4439"/>
              <a:gd name="T12" fmla="*/ 2752 h 275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439" h="2752">
                <a:moveTo>
                  <a:pt x="0" y="0"/>
                </a:moveTo>
                <a:lnTo>
                  <a:pt x="0" y="2751"/>
                </a:lnTo>
                <a:lnTo>
                  <a:pt x="4438" y="2751"/>
                </a:lnTo>
              </a:path>
            </a:pathLst>
          </a:custGeom>
          <a:noFill/>
          <a:ln w="254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7654" name="Group 12"/>
          <p:cNvGrpSpPr>
            <a:grpSpLocks/>
          </p:cNvGrpSpPr>
          <p:nvPr/>
        </p:nvGrpSpPr>
        <p:grpSpPr bwMode="auto">
          <a:xfrm>
            <a:off x="6102350" y="5156200"/>
            <a:ext cx="1223963" cy="558800"/>
            <a:chOff x="3844" y="3248"/>
            <a:chExt cx="771" cy="352"/>
          </a:xfrm>
        </p:grpSpPr>
        <p:sp>
          <p:nvSpPr>
            <p:cNvPr id="27673" name="Rectangle 13"/>
            <p:cNvSpPr>
              <a:spLocks noChangeArrowheads="1"/>
            </p:cNvSpPr>
            <p:nvPr/>
          </p:nvSpPr>
          <p:spPr bwMode="auto">
            <a:xfrm>
              <a:off x="3844" y="3248"/>
              <a:ext cx="615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l-GR" altLang="en-US" sz="2000" b="1" dirty="0">
                  <a:latin typeface="+mn-lt"/>
                  <a:ea typeface="ＭＳ Ｐゴシック" panose="020B0600070205080204" pitchFamily="34" charset="-128"/>
                </a:rPr>
                <a:t>Συνολική</a:t>
              </a:r>
              <a:endParaRPr lang="en-US" altLang="en-US" sz="2000" b="1" dirty="0">
                <a:latin typeface="+mn-lt"/>
                <a:ea typeface="ＭＳ Ｐゴシック" panose="020B0600070205080204" pitchFamily="34" charset="-128"/>
              </a:endParaRPr>
            </a:p>
          </p:txBody>
        </p:sp>
        <p:sp>
          <p:nvSpPr>
            <p:cNvPr id="27674" name="Rectangle 14"/>
            <p:cNvSpPr>
              <a:spLocks noChangeArrowheads="1"/>
            </p:cNvSpPr>
            <p:nvPr/>
          </p:nvSpPr>
          <p:spPr bwMode="auto">
            <a:xfrm>
              <a:off x="3909" y="3406"/>
              <a:ext cx="706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/>
              <a:r>
                <a:rPr lang="el-GR" altLang="en-US" sz="2000" b="1" dirty="0">
                  <a:latin typeface="+mn-lt"/>
                  <a:ea typeface="ＭＳ Ｐゴシック" panose="020B0600070205080204" pitchFamily="34" charset="-128"/>
                </a:rPr>
                <a:t>ζήτηση</a:t>
              </a:r>
              <a:r>
                <a:rPr lang="en-US" altLang="en-US" sz="2000" b="1" dirty="0">
                  <a:latin typeface="+mn-lt"/>
                  <a:ea typeface="ＭＳ Ｐゴシック" panose="020B0600070205080204" pitchFamily="34" charset="-128"/>
                </a:rPr>
                <a:t>, </a:t>
              </a:r>
              <a:r>
                <a:rPr lang="en-US" altLang="en-US" sz="2000" b="1" i="1" dirty="0">
                  <a:latin typeface="+mn-lt"/>
                  <a:ea typeface="ＭＳ Ｐゴシック" panose="020B0600070205080204" pitchFamily="34" charset="-128"/>
                </a:rPr>
                <a:t>D</a:t>
              </a:r>
              <a:r>
                <a:rPr lang="en-US" altLang="en-US" sz="2000" b="1" i="1" baseline="-25000" dirty="0">
                  <a:latin typeface="+mn-lt"/>
                  <a:ea typeface="ＭＳ Ｐゴシック" panose="020B0600070205080204" pitchFamily="34" charset="-128"/>
                </a:rPr>
                <a:t>1</a:t>
              </a:r>
            </a:p>
          </p:txBody>
        </p:sp>
      </p:grpSp>
      <p:sp>
        <p:nvSpPr>
          <p:cNvPr id="27655" name="Freeform 15"/>
          <p:cNvSpPr>
            <a:spLocks/>
          </p:cNvSpPr>
          <p:nvPr/>
        </p:nvSpPr>
        <p:spPr bwMode="auto">
          <a:xfrm>
            <a:off x="1416050" y="3589338"/>
            <a:ext cx="1919288" cy="2449512"/>
          </a:xfrm>
          <a:custGeom>
            <a:avLst/>
            <a:gdLst>
              <a:gd name="T0" fmla="*/ 0 w 1209"/>
              <a:gd name="T1" fmla="*/ 0 h 1543"/>
              <a:gd name="T2" fmla="*/ 2147483646 w 1209"/>
              <a:gd name="T3" fmla="*/ 0 h 1543"/>
              <a:gd name="T4" fmla="*/ 2147483646 w 1209"/>
              <a:gd name="T5" fmla="*/ 2147483646 h 1543"/>
              <a:gd name="T6" fmla="*/ 0 60000 65536"/>
              <a:gd name="T7" fmla="*/ 0 60000 65536"/>
              <a:gd name="T8" fmla="*/ 0 60000 65536"/>
              <a:gd name="T9" fmla="*/ 0 w 1209"/>
              <a:gd name="T10" fmla="*/ 0 h 1543"/>
              <a:gd name="T11" fmla="*/ 1209 w 1209"/>
              <a:gd name="T12" fmla="*/ 1543 h 154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09" h="1543">
                <a:moveTo>
                  <a:pt x="0" y="0"/>
                </a:moveTo>
                <a:lnTo>
                  <a:pt x="1208" y="0"/>
                </a:lnTo>
                <a:lnTo>
                  <a:pt x="1208" y="1542"/>
                </a:lnTo>
              </a:path>
            </a:pathLst>
          </a:custGeom>
          <a:noFill/>
          <a:ln w="25400" cap="rnd">
            <a:solidFill>
              <a:srgbClr val="FF0000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Rectangle 16"/>
          <p:cNvSpPr>
            <a:spLocks noChangeArrowheads="1"/>
          </p:cNvSpPr>
          <p:nvPr/>
        </p:nvSpPr>
        <p:spPr bwMode="auto">
          <a:xfrm>
            <a:off x="1089025" y="3471863"/>
            <a:ext cx="22281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2000" b="1" i="1" dirty="0">
                <a:latin typeface="+mn-lt"/>
                <a:ea typeface="ＭＳ Ｐゴシック" panose="020B0600070205080204" pitchFamily="34" charset="-128"/>
              </a:rPr>
              <a:t>P</a:t>
            </a:r>
            <a:r>
              <a:rPr lang="en-US" altLang="en-US" sz="2000" b="1" i="1" baseline="-25000" dirty="0">
                <a:latin typeface="+mn-lt"/>
                <a:ea typeface="ＭＳ Ｐゴシック" panose="020B0600070205080204" pitchFamily="34" charset="-128"/>
              </a:rPr>
              <a:t>1</a:t>
            </a:r>
          </a:p>
        </p:txBody>
      </p:sp>
      <p:sp>
        <p:nvSpPr>
          <p:cNvPr id="27657" name="Rectangle 17"/>
          <p:cNvSpPr>
            <a:spLocks noChangeArrowheads="1"/>
          </p:cNvSpPr>
          <p:nvPr/>
        </p:nvSpPr>
        <p:spPr bwMode="auto">
          <a:xfrm>
            <a:off x="3235891" y="5645150"/>
            <a:ext cx="4683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2000" b="1" i="1" dirty="0">
                <a:latin typeface="+mn-lt"/>
                <a:ea typeface="ＭＳ Ｐゴシック" panose="020B0600070205080204" pitchFamily="34" charset="-128"/>
              </a:rPr>
              <a:t>Y</a:t>
            </a:r>
            <a:r>
              <a:rPr lang="en-US" altLang="en-US" sz="2000" b="1" i="1" baseline="-25000" dirty="0">
                <a:latin typeface="+mn-lt"/>
                <a:ea typeface="ＭＳ Ｐゴシック" panose="020B0600070205080204" pitchFamily="34" charset="-128"/>
              </a:rPr>
              <a:t>1</a:t>
            </a:r>
          </a:p>
        </p:txBody>
      </p:sp>
      <p:sp>
        <p:nvSpPr>
          <p:cNvPr id="27658" name="Line 18"/>
          <p:cNvSpPr>
            <a:spLocks noChangeShapeType="1"/>
          </p:cNvSpPr>
          <p:nvPr/>
        </p:nvSpPr>
        <p:spPr bwMode="auto">
          <a:xfrm>
            <a:off x="1933575" y="2705100"/>
            <a:ext cx="4005263" cy="2519363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2819400" y="2489200"/>
            <a:ext cx="4875213" cy="2657475"/>
            <a:chOff x="1776" y="1568"/>
            <a:chExt cx="3071" cy="1674"/>
          </a:xfrm>
        </p:grpSpPr>
        <p:sp>
          <p:nvSpPr>
            <p:cNvPr id="27670" name="Line 20"/>
            <p:cNvSpPr>
              <a:spLocks noChangeShapeType="1"/>
            </p:cNvSpPr>
            <p:nvPr/>
          </p:nvSpPr>
          <p:spPr bwMode="auto">
            <a:xfrm>
              <a:off x="2016" y="1568"/>
              <a:ext cx="2523" cy="1588"/>
            </a:xfrm>
            <a:prstGeom prst="line">
              <a:avLst/>
            </a:prstGeom>
            <a:noFill/>
            <a:ln w="25400">
              <a:solidFill>
                <a:srgbClr val="474A8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71" name="Rectangle 21"/>
            <p:cNvSpPr>
              <a:spLocks noChangeArrowheads="1"/>
            </p:cNvSpPr>
            <p:nvPr/>
          </p:nvSpPr>
          <p:spPr bwMode="auto">
            <a:xfrm>
              <a:off x="4573" y="2990"/>
              <a:ext cx="27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/>
              <a:r>
                <a:rPr lang="en-US" altLang="en-US" sz="2000" b="1" i="1" dirty="0">
                  <a:latin typeface="+mn-lt"/>
                  <a:ea typeface="ＭＳ Ｐゴシック" panose="020B0600070205080204" pitchFamily="34" charset="-128"/>
                </a:rPr>
                <a:t>D</a:t>
              </a:r>
              <a:r>
                <a:rPr lang="en-US" altLang="en-US" sz="2000" b="1" i="1" baseline="-25000" dirty="0">
                  <a:latin typeface="+mn-lt"/>
                  <a:ea typeface="ＭＳ Ｐゴシック" panose="020B0600070205080204" pitchFamily="34" charset="-128"/>
                </a:rPr>
                <a:t>2</a:t>
              </a:r>
            </a:p>
          </p:txBody>
        </p:sp>
        <p:sp>
          <p:nvSpPr>
            <p:cNvPr id="27672" name="AutoShape 22"/>
            <p:cNvSpPr>
              <a:spLocks noChangeArrowheads="1"/>
            </p:cNvSpPr>
            <p:nvPr/>
          </p:nvSpPr>
          <p:spPr bwMode="auto">
            <a:xfrm>
              <a:off x="1776" y="1920"/>
              <a:ext cx="720" cy="96"/>
            </a:xfrm>
            <a:prstGeom prst="rightArrow">
              <a:avLst>
                <a:gd name="adj1" fmla="val 50000"/>
                <a:gd name="adj2" fmla="val 187569"/>
              </a:avLst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endParaRPr lang="en-GB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</p:grpSp>
      <p:sp>
        <p:nvSpPr>
          <p:cNvPr id="27660" name="Freeform 23"/>
          <p:cNvSpPr>
            <a:spLocks/>
          </p:cNvSpPr>
          <p:nvPr/>
        </p:nvSpPr>
        <p:spPr bwMode="auto">
          <a:xfrm>
            <a:off x="3259138" y="3524250"/>
            <a:ext cx="141287" cy="120650"/>
          </a:xfrm>
          <a:custGeom>
            <a:avLst/>
            <a:gdLst>
              <a:gd name="T0" fmla="*/ 2147483646 w 89"/>
              <a:gd name="T1" fmla="*/ 2147483646 h 76"/>
              <a:gd name="T2" fmla="*/ 2147483646 w 89"/>
              <a:gd name="T3" fmla="*/ 2147483646 h 76"/>
              <a:gd name="T4" fmla="*/ 2147483646 w 89"/>
              <a:gd name="T5" fmla="*/ 2147483646 h 76"/>
              <a:gd name="T6" fmla="*/ 2147483646 w 89"/>
              <a:gd name="T7" fmla="*/ 2147483646 h 76"/>
              <a:gd name="T8" fmla="*/ 2147483646 w 89"/>
              <a:gd name="T9" fmla="*/ 2147483646 h 76"/>
              <a:gd name="T10" fmla="*/ 2147483646 w 89"/>
              <a:gd name="T11" fmla="*/ 2147483646 h 76"/>
              <a:gd name="T12" fmla="*/ 2147483646 w 89"/>
              <a:gd name="T13" fmla="*/ 0 h 76"/>
              <a:gd name="T14" fmla="*/ 2147483646 w 89"/>
              <a:gd name="T15" fmla="*/ 2147483646 h 76"/>
              <a:gd name="T16" fmla="*/ 2147483646 w 89"/>
              <a:gd name="T17" fmla="*/ 2147483646 h 76"/>
              <a:gd name="T18" fmla="*/ 0 w 89"/>
              <a:gd name="T19" fmla="*/ 2147483646 h 76"/>
              <a:gd name="T20" fmla="*/ 2147483646 w 89"/>
              <a:gd name="T21" fmla="*/ 2147483646 h 76"/>
              <a:gd name="T22" fmla="*/ 2147483646 w 89"/>
              <a:gd name="T23" fmla="*/ 2147483646 h 76"/>
              <a:gd name="T24" fmla="*/ 2147483646 w 89"/>
              <a:gd name="T25" fmla="*/ 2147483646 h 7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89"/>
              <a:gd name="T40" fmla="*/ 0 h 76"/>
              <a:gd name="T41" fmla="*/ 89 w 89"/>
              <a:gd name="T42" fmla="*/ 76 h 7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89" h="76">
                <a:moveTo>
                  <a:pt x="44" y="75"/>
                </a:moveTo>
                <a:lnTo>
                  <a:pt x="66" y="69"/>
                </a:lnTo>
                <a:lnTo>
                  <a:pt x="81" y="56"/>
                </a:lnTo>
                <a:lnTo>
                  <a:pt x="88" y="38"/>
                </a:lnTo>
                <a:lnTo>
                  <a:pt x="81" y="19"/>
                </a:lnTo>
                <a:lnTo>
                  <a:pt x="66" y="6"/>
                </a:lnTo>
                <a:lnTo>
                  <a:pt x="44" y="0"/>
                </a:lnTo>
                <a:lnTo>
                  <a:pt x="22" y="6"/>
                </a:lnTo>
                <a:lnTo>
                  <a:pt x="6" y="19"/>
                </a:lnTo>
                <a:lnTo>
                  <a:pt x="0" y="38"/>
                </a:lnTo>
                <a:lnTo>
                  <a:pt x="6" y="56"/>
                </a:lnTo>
                <a:lnTo>
                  <a:pt x="22" y="69"/>
                </a:lnTo>
                <a:lnTo>
                  <a:pt x="44" y="75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" name="Group 24"/>
          <p:cNvGrpSpPr>
            <a:grpSpLocks/>
          </p:cNvGrpSpPr>
          <p:nvPr/>
        </p:nvGrpSpPr>
        <p:grpSpPr bwMode="auto">
          <a:xfrm>
            <a:off x="3354388" y="3546475"/>
            <a:ext cx="1824037" cy="2547938"/>
            <a:chOff x="2113" y="2208"/>
            <a:chExt cx="1149" cy="1605"/>
          </a:xfrm>
        </p:grpSpPr>
        <p:sp>
          <p:nvSpPr>
            <p:cNvPr id="27666" name="Line 25"/>
            <p:cNvSpPr>
              <a:spLocks noChangeShapeType="1"/>
            </p:cNvSpPr>
            <p:nvPr/>
          </p:nvSpPr>
          <p:spPr bwMode="auto">
            <a:xfrm>
              <a:off x="2113" y="2256"/>
              <a:ext cx="959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7" name="Line 26"/>
            <p:cNvSpPr>
              <a:spLocks noChangeShapeType="1"/>
            </p:cNvSpPr>
            <p:nvPr/>
          </p:nvSpPr>
          <p:spPr bwMode="auto">
            <a:xfrm>
              <a:off x="3120" y="2257"/>
              <a:ext cx="0" cy="1535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8" name="Rectangle 27"/>
            <p:cNvSpPr>
              <a:spLocks noChangeArrowheads="1"/>
            </p:cNvSpPr>
            <p:nvPr/>
          </p:nvSpPr>
          <p:spPr bwMode="auto">
            <a:xfrm>
              <a:off x="3072" y="3490"/>
              <a:ext cx="190" cy="3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n-US" altLang="en-US" sz="2000" b="1" i="1" dirty="0">
                  <a:latin typeface="+mn-lt"/>
                  <a:ea typeface="ＭＳ Ｐゴシック" panose="020B0600070205080204" pitchFamily="34" charset="-128"/>
                </a:rPr>
                <a:t>Y</a:t>
              </a:r>
              <a:r>
                <a:rPr lang="en-US" altLang="en-US" sz="2000" b="1" i="1" baseline="-25000" dirty="0">
                  <a:latin typeface="+mn-lt"/>
                  <a:ea typeface="ＭＳ Ｐゴシック" panose="020B0600070205080204" pitchFamily="34" charset="-128"/>
                </a:rPr>
                <a:t>2 </a:t>
              </a:r>
            </a:p>
            <a:p>
              <a:pPr eaLnBrk="1" hangingPunct="1"/>
              <a:endParaRPr lang="en-US" altLang="en-US" sz="2000" b="1" i="1" baseline="-25000" dirty="0">
                <a:latin typeface="Tahoma" panose="020B060403050404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7669" name="Freeform 28"/>
            <p:cNvSpPr>
              <a:spLocks/>
            </p:cNvSpPr>
            <p:nvPr/>
          </p:nvSpPr>
          <p:spPr bwMode="auto">
            <a:xfrm>
              <a:off x="3072" y="2208"/>
              <a:ext cx="89" cy="76"/>
            </a:xfrm>
            <a:custGeom>
              <a:avLst/>
              <a:gdLst>
                <a:gd name="T0" fmla="*/ 44 w 89"/>
                <a:gd name="T1" fmla="*/ 75 h 76"/>
                <a:gd name="T2" fmla="*/ 66 w 89"/>
                <a:gd name="T3" fmla="*/ 69 h 76"/>
                <a:gd name="T4" fmla="*/ 81 w 89"/>
                <a:gd name="T5" fmla="*/ 56 h 76"/>
                <a:gd name="T6" fmla="*/ 88 w 89"/>
                <a:gd name="T7" fmla="*/ 38 h 76"/>
                <a:gd name="T8" fmla="*/ 81 w 89"/>
                <a:gd name="T9" fmla="*/ 19 h 76"/>
                <a:gd name="T10" fmla="*/ 66 w 89"/>
                <a:gd name="T11" fmla="*/ 6 h 76"/>
                <a:gd name="T12" fmla="*/ 44 w 89"/>
                <a:gd name="T13" fmla="*/ 0 h 76"/>
                <a:gd name="T14" fmla="*/ 22 w 89"/>
                <a:gd name="T15" fmla="*/ 6 h 76"/>
                <a:gd name="T16" fmla="*/ 6 w 89"/>
                <a:gd name="T17" fmla="*/ 19 h 76"/>
                <a:gd name="T18" fmla="*/ 0 w 89"/>
                <a:gd name="T19" fmla="*/ 38 h 76"/>
                <a:gd name="T20" fmla="*/ 6 w 89"/>
                <a:gd name="T21" fmla="*/ 56 h 76"/>
                <a:gd name="T22" fmla="*/ 22 w 89"/>
                <a:gd name="T23" fmla="*/ 69 h 76"/>
                <a:gd name="T24" fmla="*/ 44 w 89"/>
                <a:gd name="T25" fmla="*/ 75 h 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89"/>
                <a:gd name="T40" fmla="*/ 0 h 76"/>
                <a:gd name="T41" fmla="*/ 89 w 89"/>
                <a:gd name="T42" fmla="*/ 76 h 7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89" h="76">
                  <a:moveTo>
                    <a:pt x="44" y="75"/>
                  </a:moveTo>
                  <a:lnTo>
                    <a:pt x="66" y="69"/>
                  </a:lnTo>
                  <a:lnTo>
                    <a:pt x="81" y="56"/>
                  </a:lnTo>
                  <a:lnTo>
                    <a:pt x="88" y="38"/>
                  </a:lnTo>
                  <a:lnTo>
                    <a:pt x="81" y="19"/>
                  </a:lnTo>
                  <a:lnTo>
                    <a:pt x="66" y="6"/>
                  </a:lnTo>
                  <a:lnTo>
                    <a:pt x="44" y="0"/>
                  </a:lnTo>
                  <a:lnTo>
                    <a:pt x="22" y="6"/>
                  </a:lnTo>
                  <a:lnTo>
                    <a:pt x="6" y="19"/>
                  </a:lnTo>
                  <a:lnTo>
                    <a:pt x="0" y="38"/>
                  </a:lnTo>
                  <a:lnTo>
                    <a:pt x="6" y="56"/>
                  </a:lnTo>
                  <a:lnTo>
                    <a:pt x="22" y="69"/>
                  </a:lnTo>
                  <a:lnTo>
                    <a:pt x="44" y="75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" name="Rectangle 2"/>
          <p:cNvSpPr txBox="1">
            <a:spLocks noGrp="1" noChangeArrowheads="1"/>
          </p:cNvSpPr>
          <p:nvPr>
            <p:ph type="title"/>
          </p:nvPr>
        </p:nvSpPr>
        <p:spPr>
          <a:xfrm>
            <a:off x="269874" y="287337"/>
            <a:ext cx="8188325" cy="1008063"/>
          </a:xfrm>
        </p:spPr>
        <p:txBody>
          <a:bodyPr>
            <a:noAutofit/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 kern="1200" spc="-5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altLang="en-US" sz="2800" b="1" spc="-100" dirty="0">
                <a:solidFill>
                  <a:schemeClr val="accent2">
                    <a:lumMod val="75000"/>
                  </a:schemeClr>
                </a:solidFill>
              </a:rPr>
              <a:t>Το υπόδειγμα συνολικής ζήτησης – συνολικής προσφοράς: η καμπύλη συνολικής ζήτησης</a:t>
            </a:r>
            <a:br>
              <a:rPr lang="el-GR" altLang="en-US" sz="2800" b="1" spc="-1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l-GR" altLang="en-US" sz="2800" b="1" spc="-100" dirty="0">
                <a:solidFill>
                  <a:schemeClr val="accent6">
                    <a:lumMod val="75000"/>
                  </a:schemeClr>
                </a:solidFill>
              </a:rPr>
              <a:t>1.β Πώς μετατοπίζεται</a:t>
            </a:r>
            <a:endParaRPr lang="en-US" altLang="en-US" sz="2800" b="1" spc="-1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495800" y="1676400"/>
            <a:ext cx="3870325" cy="12017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84048" lvl="1" indent="-182880" algn="ctr" eaLnBrk="1" fontAlgn="auto" hangingPunct="1">
              <a:defRPr/>
            </a:pPr>
            <a:r>
              <a:rPr lang="el-G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panose="020B0600070205080204" pitchFamily="34" charset="-128"/>
              </a:rPr>
              <a:t>Σε περίπτωση που αυξηθεί ένας από τους παράγοντες </a:t>
            </a:r>
            <a:r>
              <a:rPr lang="en-US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panose="020B0600070205080204" pitchFamily="34" charset="-128"/>
              </a:rPr>
              <a:t>C, I</a:t>
            </a:r>
            <a:r>
              <a:rPr lang="el-G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panose="020B0600070205080204" pitchFamily="34" charset="-128"/>
              </a:rPr>
              <a:t>,</a:t>
            </a:r>
            <a:r>
              <a:rPr lang="en-US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panose="020B0600070205080204" pitchFamily="34" charset="-128"/>
              </a:rPr>
              <a:t> G, X </a:t>
            </a:r>
            <a:r>
              <a:rPr lang="el-G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panose="020B0600070205080204" pitchFamily="34" charset="-128"/>
              </a:rPr>
              <a:t>ή μειωθεί ο παράγοντας Μ, παρατηρείται μετατόπιση δεξιά</a:t>
            </a:r>
            <a:r>
              <a:rPr lang="el-G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.  </a:t>
            </a:r>
            <a:endParaRPr lang="en-US" altLang="en-US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idx="1"/>
          </p:nvPr>
        </p:nvSpPr>
        <p:spPr>
          <a:xfrm>
            <a:off x="555625" y="1905000"/>
            <a:ext cx="7543800" cy="4022725"/>
          </a:xfrm>
        </p:spPr>
        <p:txBody>
          <a:bodyPr/>
          <a:lstStyle/>
          <a:p>
            <a:pPr eaLnBrk="1" hangingPunct="1"/>
            <a:r>
              <a:rPr lang="el-GR" altLang="en-US" sz="2800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Στη μακροχρόνια περίοδο, </a:t>
            </a:r>
            <a:r>
              <a:rPr lang="el-GR" altLang="en-US" sz="2800" dirty="0" smtClean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η καμπύλη συνολικής προσφοράς είναι</a:t>
            </a:r>
            <a:r>
              <a:rPr lang="en-US" altLang="en-US" sz="2800" dirty="0" smtClean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 </a:t>
            </a:r>
            <a:r>
              <a:rPr lang="el-GR" altLang="en-US" sz="2800" i="1" dirty="0" smtClean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κάθετη</a:t>
            </a:r>
            <a:r>
              <a:rPr lang="en-US" altLang="en-US" sz="2800" dirty="0" smtClean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.</a:t>
            </a:r>
            <a:endParaRPr lang="el-GR" altLang="en-US" sz="2800" dirty="0" smtClean="0">
              <a:solidFill>
                <a:schemeClr val="accent2">
                  <a:lumMod val="75000"/>
                </a:schemeClr>
              </a:solidFill>
              <a:ea typeface="ＭＳ Ｐゴシック" panose="020B0600070205080204" pitchFamily="34" charset="-128"/>
            </a:endParaRPr>
          </a:p>
          <a:p>
            <a:pPr marL="114300" indent="0" eaLnBrk="1" hangingPunct="1">
              <a:buNone/>
            </a:pPr>
            <a:endParaRPr lang="en-US" altLang="en-US" sz="2800" dirty="0" smtClean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l-GR" altLang="en-US" sz="2800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Στη βραχυχρόνια περίοδο, </a:t>
            </a:r>
            <a:r>
              <a:rPr lang="el-GR" altLang="en-US" sz="2800" dirty="0" smtClean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η καμπύλη συνολικής προσφοράς έχει </a:t>
            </a:r>
            <a:r>
              <a:rPr lang="el-GR" altLang="en-US" sz="2800" i="1" dirty="0" smtClean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θετική κλίση</a:t>
            </a:r>
            <a:r>
              <a:rPr lang="en-US" altLang="en-US" sz="2800" dirty="0" smtClean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.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57200" y="76201"/>
            <a:ext cx="7888288" cy="1296988"/>
          </a:xfrm>
          <a:prstGeom prst="rect">
            <a:avLst/>
          </a:prstGeom>
        </p:spPr>
        <p:txBody>
          <a:bodyPr anchor="b"/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 kern="1200" spc="-5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9pPr>
          </a:lstStyle>
          <a:p>
            <a:pPr algn="ctr" defTabSz="914400" eaLnBrk="1" fontAlgn="auto" hangingPunct="1">
              <a:spcAft>
                <a:spcPts val="0"/>
              </a:spcAft>
              <a:defRPr/>
            </a:pPr>
            <a:r>
              <a:rPr lang="el-GR" altLang="en-US" sz="2800" b="1" spc="-100" dirty="0">
                <a:solidFill>
                  <a:schemeClr val="accent2">
                    <a:lumMod val="75000"/>
                  </a:schemeClr>
                </a:solidFill>
              </a:rPr>
              <a:t>Το υπόδειγμα συνολικής ζήτησης – συνολικής προσφοράς: 2. η καμπύλη συνολικής προσφοράς </a:t>
            </a:r>
            <a:endParaRPr lang="en-US" altLang="en-US" sz="2800" b="1" spc="-1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Grp="1" noChangeArrowheads="1"/>
          </p:cNvSpPr>
          <p:nvPr>
            <p:ph type="title"/>
          </p:nvPr>
        </p:nvSpPr>
        <p:spPr>
          <a:xfrm>
            <a:off x="822325" y="287338"/>
            <a:ext cx="7543800" cy="1236662"/>
          </a:xfrm>
        </p:spPr>
        <p:txBody>
          <a:bodyPr>
            <a:noAutofit/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 kern="1200" spc="-5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altLang="en-US" sz="2800" b="1" spc="-100" dirty="0">
                <a:solidFill>
                  <a:schemeClr val="accent2">
                    <a:lumMod val="75000"/>
                  </a:schemeClr>
                </a:solidFill>
              </a:rPr>
              <a:t>Το υπόδειγμα συνολικής ζήτησης – συνολικής προσφοράς: </a:t>
            </a:r>
            <a:br>
              <a:rPr lang="el-GR" altLang="en-US" sz="2800" b="1" spc="-1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l-GR" altLang="en-US" sz="2800" b="1" spc="-100" dirty="0">
                <a:solidFill>
                  <a:schemeClr val="accent2">
                    <a:lumMod val="75000"/>
                  </a:schemeClr>
                </a:solidFill>
              </a:rPr>
              <a:t>2. η καμπύλη συνολικής προσφοράς</a:t>
            </a:r>
            <a:endParaRPr lang="en-US" altLang="en-US" sz="2800" b="1" spc="-1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1746" name="Rectangle 3"/>
          <p:cNvSpPr>
            <a:spLocks noGrp="1" noChangeArrowheads="1"/>
          </p:cNvSpPr>
          <p:nvPr>
            <p:ph idx="1"/>
          </p:nvPr>
        </p:nvSpPr>
        <p:spPr>
          <a:xfrm>
            <a:off x="322262" y="1676400"/>
            <a:ext cx="7543800" cy="4478337"/>
          </a:xfrm>
        </p:spPr>
        <p:txBody>
          <a:bodyPr/>
          <a:lstStyle/>
          <a:p>
            <a:pPr eaLnBrk="1" hangingPunct="1"/>
            <a:r>
              <a:rPr lang="el-GR" altLang="en-US" sz="2400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2.2 Η Μακροχρόνια Καμπύλη Συνολικής Προσφοράς</a:t>
            </a:r>
            <a:r>
              <a:rPr lang="en-US" altLang="en-US" sz="2400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 (LRAS)</a:t>
            </a:r>
          </a:p>
          <a:p>
            <a:pPr lvl="1" eaLnBrk="1" hangingPunct="1"/>
            <a:r>
              <a:rPr lang="el-GR" altLang="en-US" sz="2000" dirty="0" smtClean="0">
                <a:ea typeface="ＭＳ Ｐゴシック" panose="020B0600070205080204" pitchFamily="34" charset="-128"/>
              </a:rPr>
              <a:t>Στη μακροχρόνια περίοδο, η παραγωγή αγαθών και υπηρεσιών μιας οικονομίας εξαρτάται από την προσφορά εργασίας, κεφαλαίου και φυσικών πόρων και από τον τρόπο που οργανώνεται η παραγωγή. Ο τρόπος οργάνωσης παραγωγής εξαρτάται από τη διαθέσιμη τεχνολογία, τον τρόπο διοίκησης και το θεσμικό πλαίσιο της οικονομίας.</a:t>
            </a:r>
            <a:r>
              <a:rPr lang="en-US" altLang="en-US" sz="2000" dirty="0" smtClean="0">
                <a:ea typeface="ＭＳ Ｐゴシック" panose="020B0600070205080204" pitchFamily="34" charset="-128"/>
              </a:rPr>
              <a:t> </a:t>
            </a:r>
            <a:endParaRPr lang="el-GR" altLang="en-US" sz="2000" dirty="0" smtClean="0">
              <a:ea typeface="ＭＳ Ｐゴシック" panose="020B0600070205080204" pitchFamily="34" charset="-128"/>
            </a:endParaRPr>
          </a:p>
          <a:p>
            <a:pPr marL="411480" lvl="1" indent="0" eaLnBrk="1" hangingPunct="1">
              <a:buNone/>
            </a:pPr>
            <a:endParaRPr lang="en-US" altLang="en-US" sz="2000" dirty="0" smtClean="0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el-GR" altLang="en-US" sz="2000" dirty="0" smtClean="0">
                <a:ea typeface="ＭＳ Ｐゴシック" panose="020B0600070205080204" pitchFamily="34" charset="-128"/>
              </a:rPr>
              <a:t>2.2. α Το επίπεδο τιμών δεν επηρεάζει αυτές τις μεταβλητές στη μακροχρόνια περίοδο και κατά συνέπεια η καμπύλη συνολικής προσφοράς είναι κάθετη στον άξονα του </a:t>
            </a:r>
            <a:r>
              <a:rPr lang="en-US" altLang="en-US" sz="2000" dirty="0" smtClean="0">
                <a:ea typeface="ＭＳ Ｐゴシック" panose="020B0600070205080204" pitchFamily="34" charset="-128"/>
              </a:rPr>
              <a:t>Y.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type="title"/>
          </p:nvPr>
        </p:nvSpPr>
        <p:spPr>
          <a:xfrm>
            <a:off x="2441844" y="6477000"/>
            <a:ext cx="5278437" cy="161925"/>
          </a:xfrm>
        </p:spPr>
        <p:txBody>
          <a:bodyPr>
            <a:noAutofit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l-G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ＭＳ Ｐゴシック" panose="020B0600070205080204" pitchFamily="34" charset="-128"/>
              </a:rPr>
              <a:t>Σχήμα</a:t>
            </a:r>
            <a:r>
              <a:rPr lang="en-US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ＭＳ Ｐゴシック" panose="020B0600070205080204" pitchFamily="34" charset="-128"/>
              </a:rPr>
              <a:t> 3</a:t>
            </a:r>
            <a:r>
              <a:rPr lang="el-G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ＭＳ Ｐゴシック" panose="020B0600070205080204" pitchFamily="34" charset="-128"/>
              </a:rPr>
              <a:t>. Η Μακροχρόνια Καμπύλη Συνολικής Προσφοράς</a:t>
            </a:r>
            <a:endParaRPr lang="en-US" altLang="en-US" sz="1600" b="1" dirty="0">
              <a:solidFill>
                <a:schemeClr val="accent6">
                  <a:lumMod val="75000"/>
                </a:schemeClr>
              </a:solidFill>
              <a:latin typeface="+mn-lt"/>
              <a:ea typeface="ＭＳ Ｐゴシック" panose="020B0600070205080204" pitchFamily="34" charset="-128"/>
            </a:endParaRPr>
          </a:p>
        </p:txBody>
      </p:sp>
      <p:sp>
        <p:nvSpPr>
          <p:cNvPr id="33795" name="Rectangle 5"/>
          <p:cNvSpPr>
            <a:spLocks noChangeArrowheads="1"/>
          </p:cNvSpPr>
          <p:nvPr/>
        </p:nvSpPr>
        <p:spPr bwMode="auto">
          <a:xfrm>
            <a:off x="2038350" y="1528763"/>
            <a:ext cx="6407150" cy="4191000"/>
          </a:xfrm>
          <a:prstGeom prst="rect">
            <a:avLst/>
          </a:prstGeom>
          <a:solidFill>
            <a:srgbClr val="F3F6F9"/>
          </a:solidFill>
          <a:ln w="203200">
            <a:solidFill>
              <a:srgbClr val="F3F6F9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33796" name="Rectangle 6"/>
          <p:cNvSpPr>
            <a:spLocks noChangeArrowheads="1"/>
          </p:cNvSpPr>
          <p:nvPr/>
        </p:nvSpPr>
        <p:spPr bwMode="auto">
          <a:xfrm>
            <a:off x="2038350" y="1528763"/>
            <a:ext cx="6407150" cy="4191000"/>
          </a:xfrm>
          <a:prstGeom prst="rect">
            <a:avLst/>
          </a:prstGeom>
          <a:solidFill>
            <a:srgbClr val="F2F4F8"/>
          </a:solidFill>
          <a:ln w="184150">
            <a:solidFill>
              <a:srgbClr val="F2F4F8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33797" name="Rectangle 7"/>
          <p:cNvSpPr>
            <a:spLocks noChangeArrowheads="1"/>
          </p:cNvSpPr>
          <p:nvPr/>
        </p:nvSpPr>
        <p:spPr bwMode="auto">
          <a:xfrm>
            <a:off x="2038350" y="1528763"/>
            <a:ext cx="6407150" cy="4191000"/>
          </a:xfrm>
          <a:prstGeom prst="rect">
            <a:avLst/>
          </a:prstGeom>
          <a:solidFill>
            <a:srgbClr val="F1F4F7"/>
          </a:solidFill>
          <a:ln w="165100">
            <a:solidFill>
              <a:srgbClr val="F1F4F7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33798" name="Rectangle 8"/>
          <p:cNvSpPr>
            <a:spLocks noChangeArrowheads="1"/>
          </p:cNvSpPr>
          <p:nvPr/>
        </p:nvSpPr>
        <p:spPr bwMode="auto">
          <a:xfrm>
            <a:off x="2038350" y="1528763"/>
            <a:ext cx="6407150" cy="4191000"/>
          </a:xfrm>
          <a:prstGeom prst="rect">
            <a:avLst/>
          </a:prstGeom>
          <a:solidFill>
            <a:srgbClr val="F0F2F5"/>
          </a:solidFill>
          <a:ln w="147638">
            <a:solidFill>
              <a:srgbClr val="F0F2F5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33799" name="Rectangle 9"/>
          <p:cNvSpPr>
            <a:spLocks noChangeArrowheads="1"/>
          </p:cNvSpPr>
          <p:nvPr/>
        </p:nvSpPr>
        <p:spPr bwMode="auto">
          <a:xfrm>
            <a:off x="2038350" y="1528763"/>
            <a:ext cx="6407150" cy="4191000"/>
          </a:xfrm>
          <a:prstGeom prst="rect">
            <a:avLst/>
          </a:prstGeom>
          <a:solidFill>
            <a:srgbClr val="EEF1F4"/>
          </a:solidFill>
          <a:ln w="128588">
            <a:solidFill>
              <a:srgbClr val="EEF1F4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33800" name="Rectangle 10"/>
          <p:cNvSpPr>
            <a:spLocks noChangeArrowheads="1"/>
          </p:cNvSpPr>
          <p:nvPr/>
        </p:nvSpPr>
        <p:spPr bwMode="auto">
          <a:xfrm>
            <a:off x="2038350" y="1528763"/>
            <a:ext cx="6407150" cy="4191000"/>
          </a:xfrm>
          <a:prstGeom prst="rect">
            <a:avLst/>
          </a:prstGeom>
          <a:solidFill>
            <a:srgbClr val="EDEFF3"/>
          </a:solidFill>
          <a:ln w="111125">
            <a:solidFill>
              <a:srgbClr val="EDEFF3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33801" name="Rectangle 11"/>
          <p:cNvSpPr>
            <a:spLocks noChangeArrowheads="1"/>
          </p:cNvSpPr>
          <p:nvPr/>
        </p:nvSpPr>
        <p:spPr bwMode="auto">
          <a:xfrm>
            <a:off x="2038350" y="1528763"/>
            <a:ext cx="6407150" cy="4191000"/>
          </a:xfrm>
          <a:prstGeom prst="rect">
            <a:avLst/>
          </a:prstGeom>
          <a:solidFill>
            <a:srgbClr val="EBEEF2"/>
          </a:solidFill>
          <a:ln w="92075">
            <a:solidFill>
              <a:srgbClr val="EBEEF2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33802" name="Rectangle 12"/>
          <p:cNvSpPr>
            <a:spLocks noChangeArrowheads="1"/>
          </p:cNvSpPr>
          <p:nvPr/>
        </p:nvSpPr>
        <p:spPr bwMode="auto">
          <a:xfrm>
            <a:off x="2038350" y="1528763"/>
            <a:ext cx="6407150" cy="4191000"/>
          </a:xfrm>
          <a:prstGeom prst="rect">
            <a:avLst/>
          </a:prstGeom>
          <a:solidFill>
            <a:srgbClr val="EAECF1"/>
          </a:solidFill>
          <a:ln w="73025">
            <a:solidFill>
              <a:srgbClr val="EAECF1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33803" name="Rectangle 13"/>
          <p:cNvSpPr>
            <a:spLocks noChangeArrowheads="1"/>
          </p:cNvSpPr>
          <p:nvPr/>
        </p:nvSpPr>
        <p:spPr bwMode="auto">
          <a:xfrm>
            <a:off x="2038350" y="1528763"/>
            <a:ext cx="6407150" cy="4191000"/>
          </a:xfrm>
          <a:prstGeom prst="rect">
            <a:avLst/>
          </a:prstGeom>
          <a:solidFill>
            <a:srgbClr val="E9EBF0"/>
          </a:solidFill>
          <a:ln w="55563">
            <a:solidFill>
              <a:srgbClr val="E9EBF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33804" name="Rectangle 14"/>
          <p:cNvSpPr>
            <a:spLocks noChangeArrowheads="1"/>
          </p:cNvSpPr>
          <p:nvPr/>
        </p:nvSpPr>
        <p:spPr bwMode="auto">
          <a:xfrm>
            <a:off x="2038350" y="1528763"/>
            <a:ext cx="6407150" cy="4191000"/>
          </a:xfrm>
          <a:prstGeom prst="rect">
            <a:avLst/>
          </a:prstGeom>
          <a:solidFill>
            <a:srgbClr val="E7EAEF"/>
          </a:solidFill>
          <a:ln w="36513">
            <a:solidFill>
              <a:srgbClr val="E7EAEF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33805" name="Rectangle 15"/>
          <p:cNvSpPr>
            <a:spLocks noChangeArrowheads="1"/>
          </p:cNvSpPr>
          <p:nvPr/>
        </p:nvSpPr>
        <p:spPr bwMode="auto">
          <a:xfrm>
            <a:off x="2038350" y="1528763"/>
            <a:ext cx="6407150" cy="4191000"/>
          </a:xfrm>
          <a:prstGeom prst="rect">
            <a:avLst/>
          </a:prstGeom>
          <a:solidFill>
            <a:srgbClr val="E6E9EF"/>
          </a:solidFill>
          <a:ln w="19050">
            <a:solidFill>
              <a:srgbClr val="E6E9EF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33806" name="Rectangle 16"/>
          <p:cNvSpPr>
            <a:spLocks noChangeArrowheads="1"/>
          </p:cNvSpPr>
          <p:nvPr/>
        </p:nvSpPr>
        <p:spPr bwMode="auto">
          <a:xfrm>
            <a:off x="1890713" y="1403350"/>
            <a:ext cx="6462712" cy="42846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33807" name="Freeform 17"/>
          <p:cNvSpPr>
            <a:spLocks/>
          </p:cNvSpPr>
          <p:nvPr/>
        </p:nvSpPr>
        <p:spPr bwMode="auto">
          <a:xfrm>
            <a:off x="1890713" y="1362075"/>
            <a:ext cx="6462712" cy="4284663"/>
          </a:xfrm>
          <a:custGeom>
            <a:avLst/>
            <a:gdLst>
              <a:gd name="T0" fmla="*/ 0 w 4071"/>
              <a:gd name="T1" fmla="*/ 0 h 2699"/>
              <a:gd name="T2" fmla="*/ 0 w 4071"/>
              <a:gd name="T3" fmla="*/ 2147483646 h 2699"/>
              <a:gd name="T4" fmla="*/ 2147483646 w 4071"/>
              <a:gd name="T5" fmla="*/ 2147483646 h 2699"/>
              <a:gd name="T6" fmla="*/ 0 60000 65536"/>
              <a:gd name="T7" fmla="*/ 0 60000 65536"/>
              <a:gd name="T8" fmla="*/ 0 60000 65536"/>
              <a:gd name="T9" fmla="*/ 0 w 4071"/>
              <a:gd name="T10" fmla="*/ 0 h 2699"/>
              <a:gd name="T11" fmla="*/ 4071 w 4071"/>
              <a:gd name="T12" fmla="*/ 2699 h 269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071" h="2699">
                <a:moveTo>
                  <a:pt x="0" y="0"/>
                </a:moveTo>
                <a:lnTo>
                  <a:pt x="0" y="2699"/>
                </a:lnTo>
                <a:lnTo>
                  <a:pt x="4071" y="2699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1634" name="Line 18"/>
          <p:cNvSpPr>
            <a:spLocks noChangeShapeType="1"/>
          </p:cNvSpPr>
          <p:nvPr/>
        </p:nvSpPr>
        <p:spPr bwMode="auto">
          <a:xfrm flipV="1">
            <a:off x="1689100" y="3392488"/>
            <a:ext cx="1588" cy="684212"/>
          </a:xfrm>
          <a:prstGeom prst="line">
            <a:avLst/>
          </a:prstGeom>
          <a:noFill/>
          <a:ln w="17526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9" name="Rectangle 19"/>
          <p:cNvSpPr>
            <a:spLocks noChangeArrowheads="1"/>
          </p:cNvSpPr>
          <p:nvPr/>
        </p:nvSpPr>
        <p:spPr bwMode="auto">
          <a:xfrm>
            <a:off x="7038975" y="5684838"/>
            <a:ext cx="1406525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l-GR" altLang="en-US" sz="1600" b="1" dirty="0">
                <a:solidFill>
                  <a:srgbClr val="000000"/>
                </a:solidFill>
                <a:latin typeface="+mn-lt"/>
                <a:ea typeface="ＭＳ Ｐゴシック" panose="020B0600070205080204" pitchFamily="34" charset="-128"/>
              </a:rPr>
              <a:t>Ποσότητα προϊόντος, Υ</a:t>
            </a:r>
            <a:endParaRPr lang="en-US" altLang="en-US" sz="2400" dirty="0">
              <a:latin typeface="+mn-lt"/>
              <a:ea typeface="ＭＳ Ｐゴシック" panose="020B0600070205080204" pitchFamily="34" charset="-128"/>
            </a:endParaRPr>
          </a:p>
        </p:txBody>
      </p:sp>
      <p:sp>
        <p:nvSpPr>
          <p:cNvPr id="33810" name="Rectangle 21"/>
          <p:cNvSpPr>
            <a:spLocks noChangeArrowheads="1"/>
          </p:cNvSpPr>
          <p:nvPr/>
        </p:nvSpPr>
        <p:spPr bwMode="auto">
          <a:xfrm>
            <a:off x="3630613" y="5691188"/>
            <a:ext cx="1356269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l-GR" altLang="en-US" sz="1600" dirty="0">
                <a:solidFill>
                  <a:srgbClr val="000000"/>
                </a:solidFill>
                <a:latin typeface="+mn-lt"/>
                <a:ea typeface="ＭＳ Ｐゴシック" panose="020B0600070205080204" pitchFamily="34" charset="-128"/>
              </a:rPr>
              <a:t>Φυσικό επίπεδο</a:t>
            </a:r>
          </a:p>
          <a:p>
            <a:pPr eaLnBrk="1" hangingPunct="1"/>
            <a:r>
              <a:rPr lang="el-GR" altLang="en-US" sz="1600" dirty="0">
                <a:solidFill>
                  <a:srgbClr val="000000"/>
                </a:solidFill>
                <a:latin typeface="+mn-lt"/>
                <a:ea typeface="ＭＳ Ｐゴシック" panose="020B0600070205080204" pitchFamily="34" charset="-128"/>
              </a:rPr>
              <a:t>παραγωγής</a:t>
            </a:r>
            <a:endParaRPr lang="en-US" altLang="en-US" sz="2400" dirty="0">
              <a:latin typeface="+mn-lt"/>
              <a:ea typeface="ＭＳ Ｐゴシック" panose="020B0600070205080204" pitchFamily="34" charset="-128"/>
            </a:endParaRPr>
          </a:p>
        </p:txBody>
      </p:sp>
      <p:sp>
        <p:nvSpPr>
          <p:cNvPr id="33811" name="Rectangle 23"/>
          <p:cNvSpPr>
            <a:spLocks noChangeArrowheads="1"/>
          </p:cNvSpPr>
          <p:nvPr/>
        </p:nvSpPr>
        <p:spPr bwMode="auto">
          <a:xfrm>
            <a:off x="838200" y="1362075"/>
            <a:ext cx="10334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l-GR" altLang="en-US" sz="1600" b="1" dirty="0">
                <a:solidFill>
                  <a:srgbClr val="000000"/>
                </a:solidFill>
                <a:latin typeface="+mn-lt"/>
                <a:ea typeface="ＭＳ Ｐゴシック" panose="020B0600070205080204" pitchFamily="34" charset="-128"/>
              </a:rPr>
              <a:t>Επίπεδο τιμών, Ρ</a:t>
            </a:r>
            <a:endParaRPr lang="en-US" altLang="en-US" sz="2400" dirty="0">
              <a:latin typeface="+mn-lt"/>
              <a:ea typeface="ＭＳ Ｐゴシック" panose="020B0600070205080204" pitchFamily="34" charset="-128"/>
            </a:endParaRPr>
          </a:p>
        </p:txBody>
      </p:sp>
      <p:sp>
        <p:nvSpPr>
          <p:cNvPr id="33812" name="Rectangle 25"/>
          <p:cNvSpPr>
            <a:spLocks noChangeArrowheads="1"/>
          </p:cNvSpPr>
          <p:nvPr/>
        </p:nvSpPr>
        <p:spPr bwMode="auto">
          <a:xfrm>
            <a:off x="1668463" y="5691188"/>
            <a:ext cx="104196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1600" dirty="0">
                <a:solidFill>
                  <a:srgbClr val="000000"/>
                </a:solidFill>
                <a:latin typeface="+mn-lt"/>
                <a:ea typeface="ＭＳ Ｐゴシック" panose="020B0600070205080204" pitchFamily="34" charset="-128"/>
              </a:rPr>
              <a:t>0</a:t>
            </a:r>
            <a:endParaRPr lang="en-US" altLang="en-US" sz="2400" dirty="0">
              <a:latin typeface="+mn-lt"/>
              <a:ea typeface="ＭＳ Ｐゴシック" panose="020B0600070205080204" pitchFamily="34" charset="-128"/>
            </a:endParaRPr>
          </a:p>
        </p:txBody>
      </p:sp>
      <p:grpSp>
        <p:nvGrpSpPr>
          <p:cNvPr id="33813" name="Group 26"/>
          <p:cNvGrpSpPr>
            <a:grpSpLocks/>
          </p:cNvGrpSpPr>
          <p:nvPr/>
        </p:nvGrpSpPr>
        <p:grpSpPr bwMode="auto">
          <a:xfrm>
            <a:off x="4119563" y="2044700"/>
            <a:ext cx="2087562" cy="3602038"/>
            <a:chOff x="2595" y="1288"/>
            <a:chExt cx="1315" cy="2269"/>
          </a:xfrm>
        </p:grpSpPr>
        <p:sp>
          <p:nvSpPr>
            <p:cNvPr id="33835" name="Line 27"/>
            <p:cNvSpPr>
              <a:spLocks noChangeShapeType="1"/>
            </p:cNvSpPr>
            <p:nvPr/>
          </p:nvSpPr>
          <p:spPr bwMode="auto">
            <a:xfrm>
              <a:off x="2595" y="1288"/>
              <a:ext cx="1" cy="2269"/>
            </a:xfrm>
            <a:prstGeom prst="line">
              <a:avLst/>
            </a:prstGeom>
            <a:noFill/>
            <a:ln w="55563">
              <a:solidFill>
                <a:srgbClr val="00A4B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36" name="Rectangle 28"/>
            <p:cNvSpPr>
              <a:spLocks noChangeArrowheads="1"/>
            </p:cNvSpPr>
            <p:nvPr/>
          </p:nvSpPr>
          <p:spPr bwMode="auto">
            <a:xfrm>
              <a:off x="2683" y="1300"/>
              <a:ext cx="1227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l-GR" altLang="en-US" sz="1600" dirty="0">
                  <a:solidFill>
                    <a:srgbClr val="000000"/>
                  </a:solidFill>
                  <a:latin typeface="+mn-lt"/>
                  <a:ea typeface="ＭＳ Ｐゴシック" panose="020B0600070205080204" pitchFamily="34" charset="-128"/>
                </a:rPr>
                <a:t>Μακροχρόνια καμπύλη</a:t>
              </a:r>
            </a:p>
            <a:p>
              <a:pPr eaLnBrk="1" hangingPunct="1"/>
              <a:r>
                <a:rPr lang="el-GR" altLang="en-US" sz="1600" dirty="0">
                  <a:solidFill>
                    <a:srgbClr val="000000"/>
                  </a:solidFill>
                  <a:latin typeface="+mn-lt"/>
                  <a:ea typeface="ＭＳ Ｐゴシック" panose="020B0600070205080204" pitchFamily="34" charset="-128"/>
                </a:rPr>
                <a:t>συνολικής προσφοράς</a:t>
              </a:r>
              <a:endParaRPr lang="en-US" altLang="en-US" sz="2400" dirty="0">
                <a:latin typeface="+mn-lt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1576388" y="4186247"/>
            <a:ext cx="2616200" cy="246063"/>
            <a:chOff x="993" y="2637"/>
            <a:chExt cx="1648" cy="155"/>
          </a:xfrm>
        </p:grpSpPr>
        <p:sp>
          <p:nvSpPr>
            <p:cNvPr id="33832" name="Line 32"/>
            <p:cNvSpPr>
              <a:spLocks noChangeShapeType="1"/>
            </p:cNvSpPr>
            <p:nvPr/>
          </p:nvSpPr>
          <p:spPr bwMode="auto">
            <a:xfrm>
              <a:off x="1191" y="2707"/>
              <a:ext cx="1404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33" name="Oval 33"/>
            <p:cNvSpPr>
              <a:spLocks noChangeArrowheads="1"/>
            </p:cNvSpPr>
            <p:nvPr/>
          </p:nvSpPr>
          <p:spPr bwMode="auto">
            <a:xfrm>
              <a:off x="2560" y="2673"/>
              <a:ext cx="81" cy="81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endParaRPr lang="en-GB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3834" name="Rectangle 34"/>
            <p:cNvSpPr>
              <a:spLocks noChangeArrowheads="1"/>
            </p:cNvSpPr>
            <p:nvPr/>
          </p:nvSpPr>
          <p:spPr bwMode="auto">
            <a:xfrm>
              <a:off x="993" y="2637"/>
              <a:ext cx="110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n-US" altLang="en-US" sz="1600" i="1" dirty="0">
                  <a:solidFill>
                    <a:srgbClr val="000000"/>
                  </a:solidFill>
                  <a:latin typeface="+mn-lt"/>
                  <a:ea typeface="ＭＳ Ｐゴシック" panose="020B0600070205080204" pitchFamily="34" charset="-128"/>
                </a:rPr>
                <a:t>P</a:t>
              </a:r>
              <a:r>
                <a:rPr lang="en-US" altLang="en-US" sz="1600" baseline="-25000" dirty="0">
                  <a:solidFill>
                    <a:srgbClr val="000000"/>
                  </a:solidFill>
                  <a:latin typeface="+mn-lt"/>
                  <a:ea typeface="ＭＳ Ｐゴシック" panose="020B0600070205080204" pitchFamily="34" charset="-128"/>
                </a:rPr>
                <a:t>2</a:t>
              </a:r>
              <a:endParaRPr lang="en-US" altLang="en-US" sz="2400" dirty="0">
                <a:latin typeface="+mn-lt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280988" y="3725863"/>
            <a:ext cx="1590675" cy="1625600"/>
            <a:chOff x="177" y="2347"/>
            <a:chExt cx="1002" cy="1024"/>
          </a:xfrm>
        </p:grpSpPr>
        <p:sp>
          <p:nvSpPr>
            <p:cNvPr id="33829" name="Line 36"/>
            <p:cNvSpPr>
              <a:spLocks noChangeShapeType="1"/>
            </p:cNvSpPr>
            <p:nvPr/>
          </p:nvSpPr>
          <p:spPr bwMode="auto">
            <a:xfrm flipH="1">
              <a:off x="600" y="2347"/>
              <a:ext cx="429" cy="61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30" name="Rectangle 37"/>
            <p:cNvSpPr>
              <a:spLocks noChangeArrowheads="1"/>
            </p:cNvSpPr>
            <p:nvPr/>
          </p:nvSpPr>
          <p:spPr bwMode="auto">
            <a:xfrm>
              <a:off x="203" y="2882"/>
              <a:ext cx="976" cy="489"/>
            </a:xfrm>
            <a:prstGeom prst="rect">
              <a:avLst/>
            </a:prstGeom>
            <a:solidFill>
              <a:srgbClr val="E1E5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endParaRPr lang="en-GB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7692" name="Rectangle 38"/>
            <p:cNvSpPr>
              <a:spLocks noChangeArrowheads="1"/>
            </p:cNvSpPr>
            <p:nvPr/>
          </p:nvSpPr>
          <p:spPr bwMode="auto">
            <a:xfrm>
              <a:off x="177" y="2894"/>
              <a:ext cx="1002" cy="4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342900" indent="-342900" eaLnBrk="1" hangingPunct="1">
                <a:buFont typeface="+mj-lt"/>
                <a:buAutoNum type="arabicPeriod"/>
                <a:defRPr/>
              </a:pPr>
              <a:r>
                <a:rPr lang="el-GR" altLang="en-US" sz="1600" dirty="0">
                  <a:solidFill>
                    <a:srgbClr val="000000"/>
                  </a:solidFill>
                  <a:latin typeface="+mn-lt"/>
                  <a:ea typeface="ＭＳ Ｐゴシック" pitchFamily="34" charset="-128"/>
                </a:rPr>
                <a:t>Μια μεταβολή</a:t>
              </a:r>
            </a:p>
            <a:p>
              <a:pPr eaLnBrk="1" hangingPunct="1">
                <a:defRPr/>
              </a:pPr>
              <a:r>
                <a:rPr lang="el-GR" altLang="en-US" sz="1600" dirty="0">
                  <a:solidFill>
                    <a:srgbClr val="000000"/>
                  </a:solidFill>
                  <a:latin typeface="+mn-lt"/>
                  <a:ea typeface="ＭＳ Ｐゴシック" pitchFamily="34" charset="-128"/>
                </a:rPr>
                <a:t>στο επίπεδο</a:t>
              </a:r>
            </a:p>
            <a:p>
              <a:pPr eaLnBrk="1" hangingPunct="1">
                <a:defRPr/>
              </a:pPr>
              <a:r>
                <a:rPr lang="el-GR" altLang="en-US" sz="1600" dirty="0">
                  <a:solidFill>
                    <a:srgbClr val="000000"/>
                  </a:solidFill>
                  <a:latin typeface="+mn-lt"/>
                  <a:ea typeface="ＭＳ Ｐゴシック" pitchFamily="34" charset="-128"/>
                </a:rPr>
                <a:t>τιμών….</a:t>
              </a:r>
              <a:endParaRPr lang="en-US" altLang="en-US" sz="2400" dirty="0">
                <a:latin typeface="+mn-lt"/>
                <a:ea typeface="ＭＳ Ｐゴシック" pitchFamily="34" charset="-128"/>
              </a:endParaRPr>
            </a:p>
          </p:txBody>
        </p:sp>
      </p:grpSp>
      <p:grpSp>
        <p:nvGrpSpPr>
          <p:cNvPr id="5" name="Group 41"/>
          <p:cNvGrpSpPr>
            <a:grpSpLocks/>
          </p:cNvGrpSpPr>
          <p:nvPr/>
        </p:nvGrpSpPr>
        <p:grpSpPr bwMode="auto">
          <a:xfrm>
            <a:off x="4192588" y="4425950"/>
            <a:ext cx="2894012" cy="1217613"/>
            <a:chOff x="2641" y="2766"/>
            <a:chExt cx="1823" cy="767"/>
          </a:xfrm>
        </p:grpSpPr>
        <p:sp>
          <p:nvSpPr>
            <p:cNvPr id="33826" name="Line 42"/>
            <p:cNvSpPr>
              <a:spLocks noChangeShapeType="1"/>
            </p:cNvSpPr>
            <p:nvPr/>
          </p:nvSpPr>
          <p:spPr bwMode="auto">
            <a:xfrm flipH="1">
              <a:off x="2641" y="3056"/>
              <a:ext cx="336" cy="47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7" name="Rectangle 43"/>
            <p:cNvSpPr>
              <a:spLocks noChangeArrowheads="1"/>
            </p:cNvSpPr>
            <p:nvPr/>
          </p:nvSpPr>
          <p:spPr bwMode="auto">
            <a:xfrm>
              <a:off x="2931" y="2766"/>
              <a:ext cx="1533" cy="663"/>
            </a:xfrm>
            <a:prstGeom prst="rect">
              <a:avLst/>
            </a:prstGeom>
            <a:solidFill>
              <a:srgbClr val="E1E5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endParaRPr lang="en-GB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7686" name="Rectangle 44"/>
            <p:cNvSpPr>
              <a:spLocks noChangeArrowheads="1"/>
            </p:cNvSpPr>
            <p:nvPr/>
          </p:nvSpPr>
          <p:spPr bwMode="auto">
            <a:xfrm>
              <a:off x="2978" y="2769"/>
              <a:ext cx="1360" cy="6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342900" indent="-342900" eaLnBrk="1" hangingPunct="1">
                <a:buFontTx/>
                <a:buAutoNum type="arabicPeriod" startAt="2"/>
                <a:defRPr/>
              </a:pPr>
              <a:r>
                <a:rPr lang="en-US" altLang="en-US" sz="1600" dirty="0">
                  <a:solidFill>
                    <a:srgbClr val="000000"/>
                  </a:solidFill>
                  <a:latin typeface="+mn-lt"/>
                  <a:ea typeface="ＭＳ Ｐゴシック" pitchFamily="34" charset="-128"/>
                </a:rPr>
                <a:t>. . . </a:t>
              </a:r>
              <a:r>
                <a:rPr lang="el-GR" altLang="en-US" sz="1600" dirty="0">
                  <a:solidFill>
                    <a:srgbClr val="000000"/>
                  </a:solidFill>
                  <a:latin typeface="+mn-lt"/>
                  <a:ea typeface="ＭＳ Ｐゴシック" pitchFamily="34" charset="-128"/>
                </a:rPr>
                <a:t>Δεν επηρεάζει την</a:t>
              </a:r>
            </a:p>
            <a:p>
              <a:pPr eaLnBrk="1" hangingPunct="1">
                <a:defRPr/>
              </a:pPr>
              <a:r>
                <a:rPr lang="el-GR" altLang="en-US" sz="1600" dirty="0">
                  <a:solidFill>
                    <a:srgbClr val="000000"/>
                  </a:solidFill>
                  <a:latin typeface="+mn-lt"/>
                  <a:ea typeface="ＭＳ Ｐゴシック" pitchFamily="34" charset="-128"/>
                </a:rPr>
                <a:t>προσφερόμενη ποσότητα</a:t>
              </a:r>
            </a:p>
            <a:p>
              <a:pPr eaLnBrk="1" hangingPunct="1">
                <a:defRPr/>
              </a:pPr>
              <a:r>
                <a:rPr lang="el-GR" altLang="en-US" sz="1600" dirty="0">
                  <a:solidFill>
                    <a:srgbClr val="000000"/>
                  </a:solidFill>
                  <a:latin typeface="+mn-lt"/>
                  <a:ea typeface="ＭＳ Ｐゴシック" pitchFamily="34" charset="-128"/>
                </a:rPr>
                <a:t>αγαθών και υπηρεσιών</a:t>
              </a:r>
            </a:p>
            <a:p>
              <a:pPr eaLnBrk="1" hangingPunct="1">
                <a:defRPr/>
              </a:pPr>
              <a:r>
                <a:rPr lang="el-GR" altLang="en-US" sz="1600" dirty="0">
                  <a:solidFill>
                    <a:srgbClr val="000000"/>
                  </a:solidFill>
                  <a:latin typeface="+mn-lt"/>
                  <a:ea typeface="ＭＳ Ｐゴシック" pitchFamily="34" charset="-128"/>
                </a:rPr>
                <a:t>μακροχρόνια.</a:t>
              </a:r>
              <a:r>
                <a:rPr lang="en-US" altLang="en-US" sz="1600" dirty="0">
                  <a:solidFill>
                    <a:srgbClr val="000000"/>
                  </a:solidFill>
                  <a:latin typeface="+mn-lt"/>
                  <a:ea typeface="ＭＳ Ｐゴシック" pitchFamily="34" charset="-128"/>
                </a:rPr>
                <a:t> </a:t>
              </a:r>
              <a:endParaRPr lang="en-US" altLang="en-US" sz="2400" dirty="0">
                <a:latin typeface="+mn-lt"/>
                <a:ea typeface="ＭＳ Ｐゴシック" pitchFamily="34" charset="-128"/>
              </a:endParaRPr>
            </a:p>
          </p:txBody>
        </p:sp>
      </p:grpSp>
      <p:grpSp>
        <p:nvGrpSpPr>
          <p:cNvPr id="6" name="Group 48"/>
          <p:cNvGrpSpPr>
            <a:grpSpLocks/>
          </p:cNvGrpSpPr>
          <p:nvPr/>
        </p:nvGrpSpPr>
        <p:grpSpPr bwMode="auto">
          <a:xfrm>
            <a:off x="1576388" y="3130551"/>
            <a:ext cx="2616200" cy="246063"/>
            <a:chOff x="993" y="1972"/>
            <a:chExt cx="1648" cy="155"/>
          </a:xfrm>
        </p:grpSpPr>
        <p:sp>
          <p:nvSpPr>
            <p:cNvPr id="33821" name="Line 49"/>
            <p:cNvSpPr>
              <a:spLocks noChangeShapeType="1"/>
            </p:cNvSpPr>
            <p:nvPr/>
          </p:nvSpPr>
          <p:spPr bwMode="auto">
            <a:xfrm>
              <a:off x="1191" y="2044"/>
              <a:ext cx="1404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2" name="Oval 50"/>
            <p:cNvSpPr>
              <a:spLocks noChangeArrowheads="1"/>
            </p:cNvSpPr>
            <p:nvPr/>
          </p:nvSpPr>
          <p:spPr bwMode="auto">
            <a:xfrm>
              <a:off x="2560" y="2009"/>
              <a:ext cx="81" cy="81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endParaRPr lang="en-GB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33823" name="Group 51"/>
            <p:cNvGrpSpPr>
              <a:grpSpLocks/>
            </p:cNvGrpSpPr>
            <p:nvPr/>
          </p:nvGrpSpPr>
          <p:grpSpPr bwMode="auto">
            <a:xfrm>
              <a:off x="993" y="1972"/>
              <a:ext cx="112" cy="155"/>
              <a:chOff x="993" y="1972"/>
              <a:chExt cx="112" cy="155"/>
            </a:xfrm>
          </p:grpSpPr>
          <p:sp>
            <p:nvSpPr>
              <p:cNvPr id="33824" name="Rectangle 52"/>
              <p:cNvSpPr>
                <a:spLocks noChangeArrowheads="1"/>
              </p:cNvSpPr>
              <p:nvPr/>
            </p:nvSpPr>
            <p:spPr bwMode="auto">
              <a:xfrm>
                <a:off x="993" y="1972"/>
                <a:ext cx="67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/>
                <a:r>
                  <a:rPr lang="en-US" altLang="en-US" sz="1600" i="1" dirty="0">
                    <a:solidFill>
                      <a:srgbClr val="000000"/>
                    </a:solidFill>
                    <a:latin typeface="+mn-lt"/>
                    <a:ea typeface="ＭＳ Ｐゴシック" panose="020B0600070205080204" pitchFamily="34" charset="-128"/>
                  </a:rPr>
                  <a:t>P</a:t>
                </a:r>
                <a:endParaRPr lang="en-US" altLang="en-US" sz="2400" dirty="0"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3825" name="Freeform 53"/>
              <p:cNvSpPr>
                <a:spLocks/>
              </p:cNvSpPr>
              <p:nvPr/>
            </p:nvSpPr>
            <p:spPr bwMode="auto">
              <a:xfrm>
                <a:off x="1082" y="2050"/>
                <a:ext cx="23" cy="55"/>
              </a:xfrm>
              <a:custGeom>
                <a:avLst/>
                <a:gdLst>
                  <a:gd name="T0" fmla="*/ 23 w 23"/>
                  <a:gd name="T1" fmla="*/ 0 h 55"/>
                  <a:gd name="T2" fmla="*/ 16 w 23"/>
                  <a:gd name="T3" fmla="*/ 0 h 55"/>
                  <a:gd name="T4" fmla="*/ 8 w 23"/>
                  <a:gd name="T5" fmla="*/ 8 h 55"/>
                  <a:gd name="T6" fmla="*/ 0 w 23"/>
                  <a:gd name="T7" fmla="*/ 12 h 55"/>
                  <a:gd name="T8" fmla="*/ 0 w 23"/>
                  <a:gd name="T9" fmla="*/ 20 h 55"/>
                  <a:gd name="T10" fmla="*/ 8 w 23"/>
                  <a:gd name="T11" fmla="*/ 16 h 55"/>
                  <a:gd name="T12" fmla="*/ 16 w 23"/>
                  <a:gd name="T13" fmla="*/ 12 h 55"/>
                  <a:gd name="T14" fmla="*/ 16 w 23"/>
                  <a:gd name="T15" fmla="*/ 55 h 55"/>
                  <a:gd name="T16" fmla="*/ 23 w 23"/>
                  <a:gd name="T17" fmla="*/ 55 h 55"/>
                  <a:gd name="T18" fmla="*/ 23 w 23"/>
                  <a:gd name="T19" fmla="*/ 4 h 55"/>
                  <a:gd name="T20" fmla="*/ 23 w 23"/>
                  <a:gd name="T21" fmla="*/ 0 h 55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3"/>
                  <a:gd name="T34" fmla="*/ 0 h 55"/>
                  <a:gd name="T35" fmla="*/ 23 w 23"/>
                  <a:gd name="T36" fmla="*/ 55 h 55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3" h="55">
                    <a:moveTo>
                      <a:pt x="23" y="0"/>
                    </a:moveTo>
                    <a:lnTo>
                      <a:pt x="16" y="0"/>
                    </a:lnTo>
                    <a:lnTo>
                      <a:pt x="8" y="8"/>
                    </a:lnTo>
                    <a:lnTo>
                      <a:pt x="0" y="12"/>
                    </a:lnTo>
                    <a:lnTo>
                      <a:pt x="0" y="20"/>
                    </a:lnTo>
                    <a:lnTo>
                      <a:pt x="8" y="16"/>
                    </a:lnTo>
                    <a:lnTo>
                      <a:pt x="16" y="12"/>
                    </a:lnTo>
                    <a:lnTo>
                      <a:pt x="16" y="55"/>
                    </a:lnTo>
                    <a:lnTo>
                      <a:pt x="23" y="55"/>
                    </a:lnTo>
                    <a:lnTo>
                      <a:pt x="23" y="4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4" name="Rectangle 2"/>
          <p:cNvSpPr txBox="1">
            <a:spLocks noChangeArrowheads="1"/>
          </p:cNvSpPr>
          <p:nvPr/>
        </p:nvSpPr>
        <p:spPr>
          <a:xfrm>
            <a:off x="782637" y="53974"/>
            <a:ext cx="7570787" cy="1089025"/>
          </a:xfrm>
          <a:prstGeom prst="rect">
            <a:avLst/>
          </a:prstGeom>
        </p:spPr>
        <p:txBody>
          <a:bodyPr anchor="b"/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 kern="1200" spc="-5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9pPr>
          </a:lstStyle>
          <a:p>
            <a:pPr algn="ctr" defTabSz="914400" eaLnBrk="1" fontAlgn="auto" hangingPunct="1">
              <a:spcAft>
                <a:spcPts val="0"/>
              </a:spcAft>
              <a:defRPr/>
            </a:pPr>
            <a:r>
              <a:rPr lang="el-GR" altLang="en-US" sz="2800" b="1" spc="-100" dirty="0">
                <a:solidFill>
                  <a:schemeClr val="accent2">
                    <a:lumMod val="75000"/>
                  </a:schemeClr>
                </a:solidFill>
              </a:rPr>
              <a:t>Το υπόδειγμα συνολικής ζήτησης – συνολικής προσφοράς: η καμπύλη συνολικής προσφοράς</a:t>
            </a:r>
            <a:endParaRPr lang="en-US" altLang="en-US" sz="2800" b="1" spc="-1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1455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28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1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1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Grp="1" noChangeArrowheads="1"/>
          </p:cNvSpPr>
          <p:nvPr>
            <p:ph type="title"/>
          </p:nvPr>
        </p:nvSpPr>
        <p:spPr>
          <a:xfrm>
            <a:off x="228600" y="287338"/>
            <a:ext cx="8137525" cy="931862"/>
          </a:xfrm>
        </p:spPr>
        <p:txBody>
          <a:bodyPr>
            <a:noAutofit/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 kern="1200" spc="-5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altLang="en-US" sz="2800" b="1" spc="-100" dirty="0">
                <a:solidFill>
                  <a:schemeClr val="accent2">
                    <a:lumMod val="75000"/>
                  </a:schemeClr>
                </a:solidFill>
              </a:rPr>
              <a:t>Το υπόδειγμα συνολικής ζήτησης – συνολικής προσφοράς: 2. η καμπύλη συνολικής προσφοράς</a:t>
            </a:r>
            <a:endParaRPr lang="en-US" altLang="en-US" sz="2800" b="1" spc="-1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47800"/>
            <a:ext cx="8077200" cy="4586287"/>
          </a:xfrm>
        </p:spPr>
        <p:txBody>
          <a:bodyPr rtlCol="0">
            <a:normAutofit/>
          </a:bodyPr>
          <a:lstStyle/>
          <a:p>
            <a:pPr marL="91440" indent="-91440" eaLnBrk="1" fontAlgn="auto" hangingPunct="1">
              <a:defRPr/>
            </a:pPr>
            <a:r>
              <a:rPr lang="el-GR" altLang="en-US" b="1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2.1 Η μακροχρόνια καμπύλη συνολικής προσφοράς </a:t>
            </a:r>
          </a:p>
          <a:p>
            <a:pPr marL="91440" indent="-91440" eaLnBrk="1" fontAlgn="auto" hangingPunct="1">
              <a:defRPr/>
            </a:pPr>
            <a:r>
              <a:rPr lang="el-GR" altLang="en-US" dirty="0" smtClean="0">
                <a:ea typeface="ＭＳ Ｐゴシック" panose="020B0600070205080204" pitchFamily="34" charset="-128"/>
              </a:rPr>
              <a:t>2.1.α.  </a:t>
            </a:r>
            <a:r>
              <a:rPr lang="el-GR" altLang="en-US" dirty="0" smtClean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Κλίση</a:t>
            </a:r>
            <a:r>
              <a:rPr lang="el-GR" altLang="en-US" dirty="0" smtClean="0">
                <a:ea typeface="ＭＳ Ｐゴシック" panose="020B0600070205080204" pitchFamily="34" charset="-128"/>
              </a:rPr>
              <a:t>: είναι κάθετη στο </a:t>
            </a:r>
            <a:r>
              <a:rPr lang="el-GR" altLang="en-US" i="1" dirty="0">
                <a:ea typeface="ＭＳ Ｐゴシック" panose="020B0600070205080204" pitchFamily="34" charset="-128"/>
              </a:rPr>
              <a:t>φυσικό επίπεδο παραγωγής</a:t>
            </a:r>
            <a:r>
              <a:rPr lang="el-GR" altLang="en-US" dirty="0" smtClean="0">
                <a:ea typeface="ＭＳ Ｐゴシック" panose="020B0600070205080204" pitchFamily="34" charset="-128"/>
              </a:rPr>
              <a:t>. 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pPr marL="384048" lvl="1" indent="-182880" eaLnBrk="1" fontAlgn="auto" hangingPunct="1">
              <a:buClr>
                <a:schemeClr val="tx1"/>
              </a:buClr>
              <a:defRPr/>
            </a:pPr>
            <a:r>
              <a:rPr lang="el-GR" altLang="en-US" sz="2000" i="1" dirty="0" smtClean="0">
                <a:ea typeface="ＭＳ Ｐゴシック" panose="020B0600070205080204" pitchFamily="34" charset="-128"/>
                <a:cs typeface="Times New Roman" panose="02020603050405020304" pitchFamily="18" charset="0"/>
              </a:rPr>
              <a:t>Το </a:t>
            </a:r>
            <a:r>
              <a:rPr lang="el-GR" altLang="en-US" sz="2000" b="1" i="1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  <a:cs typeface="Times New Roman" panose="02020603050405020304" pitchFamily="18" charset="0"/>
              </a:rPr>
              <a:t>Φυσικό Επίπεδο Παραγωγής </a:t>
            </a:r>
            <a:r>
              <a:rPr lang="el-GR" altLang="en-US" sz="2000" dirty="0" smtClean="0">
                <a:ea typeface="ＭＳ Ｐゴシック" panose="020B0600070205080204" pitchFamily="34" charset="-128"/>
                <a:cs typeface="Times New Roman" panose="02020603050405020304" pitchFamily="18" charset="0"/>
              </a:rPr>
              <a:t>είναι</a:t>
            </a:r>
            <a:r>
              <a:rPr lang="en-GB" altLang="en-US" sz="2000" dirty="0" smtClean="0">
                <a:ea typeface="ＭＳ Ｐゴシック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l-GR" altLang="en-US" sz="2000" dirty="0" smtClean="0">
                <a:ea typeface="ＭＳ Ｐゴシック" panose="020B0600070205080204" pitchFamily="34" charset="-128"/>
                <a:cs typeface="Times New Roman" panose="02020603050405020304" pitchFamily="18" charset="0"/>
              </a:rPr>
              <a:t>το επίπεδο παραγωγής, όπου όλοι οι υφιστάμενοι συντελεστές παραγωγής χρησιμοποιούνται πλήρως, και όπου η ανεργία είναι στο φυσικό ποσοστό της.</a:t>
            </a:r>
            <a:endParaRPr lang="en-US" altLang="en-US" sz="2000" dirty="0">
              <a:ea typeface="ＭＳ Ｐゴシック" panose="020B0600070205080204" pitchFamily="34" charset="-128"/>
            </a:endParaRPr>
          </a:p>
          <a:p>
            <a:pPr marL="384048" lvl="1" indent="-182880" eaLnBrk="1" fontAlgn="auto" hangingPunct="1">
              <a:defRPr/>
            </a:pPr>
            <a:r>
              <a:rPr lang="el-GR" altLang="en-US" sz="2000" dirty="0" smtClean="0">
                <a:ea typeface="ＭＳ Ｐゴシック" panose="020B0600070205080204" pitchFamily="34" charset="-128"/>
              </a:rPr>
              <a:t>Το </a:t>
            </a:r>
            <a:r>
              <a:rPr lang="el-GR" altLang="en-US" b="1" i="1" dirty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Φ</a:t>
            </a:r>
            <a:r>
              <a:rPr lang="el-GR" altLang="en-US" sz="2000" b="1" i="1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υσικό </a:t>
            </a:r>
            <a:r>
              <a:rPr lang="el-GR" altLang="en-US" b="1" i="1" dirty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Ε</a:t>
            </a:r>
            <a:r>
              <a:rPr lang="el-GR" altLang="en-US" sz="2000" b="1" i="1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πίπεδο </a:t>
            </a:r>
            <a:r>
              <a:rPr lang="el-GR" altLang="en-US" b="1" i="1" dirty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Π</a:t>
            </a:r>
            <a:r>
              <a:rPr lang="el-GR" altLang="en-US" sz="2000" b="1" i="1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αραγωγής </a:t>
            </a:r>
            <a:r>
              <a:rPr lang="el-GR" altLang="en-US" sz="2000" dirty="0" smtClean="0">
                <a:ea typeface="ＭＳ Ｐゴシック" panose="020B0600070205080204" pitchFamily="34" charset="-128"/>
              </a:rPr>
              <a:t>αναφέρεται επίσης ως δυνητικό προϊόν, ή προϊόν πλήρους απασχόλησης.</a:t>
            </a:r>
            <a:endParaRPr lang="en-US" altLang="en-US" sz="2000" dirty="0">
              <a:ea typeface="ＭＳ Ｐゴシック" panose="020B0600070205080204" pitchFamily="34" charset="-128"/>
            </a:endParaRPr>
          </a:p>
          <a:p>
            <a:pPr marL="91440" indent="-91440" eaLnBrk="1" fontAlgn="auto" hangingPunct="1">
              <a:defRPr/>
            </a:pPr>
            <a:r>
              <a:rPr lang="el-GR" altLang="en-US" dirty="0" smtClean="0">
                <a:ea typeface="ＭＳ Ｐゴシック" panose="020B0600070205080204" pitchFamily="34" charset="-128"/>
              </a:rPr>
              <a:t>2.1.β.  </a:t>
            </a:r>
            <a:r>
              <a:rPr lang="el-GR" altLang="en-US" dirty="0" smtClean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Πώς μετατοπίζεται</a:t>
            </a:r>
            <a:r>
              <a:rPr lang="el-GR" altLang="en-US" dirty="0" smtClean="0">
                <a:ea typeface="ＭＳ Ｐゴシック" panose="020B0600070205080204" pitchFamily="34" charset="-128"/>
              </a:rPr>
              <a:t>: Κάθε μεταβολή στους συντελεστές παραγωγής που μεταβάλλει το φυσικό επίπεδο παραγωγής  (π.χ. μετανάστευση, νέες τεχνολογίες, νέος τρόπος οργάνωσης της παραγωγής, αλλαγή στο θεσμικό πλαίσιο) μετατοπίζει τη μακροχρόνια καμπύλη συνολικής προσφοράς.</a:t>
            </a:r>
          </a:p>
          <a:p>
            <a:pPr marL="91440" indent="-91440" eaLnBrk="1" fontAlgn="auto" hangingPunct="1">
              <a:defRPr/>
            </a:pPr>
            <a:endParaRPr lang="en-US" altLang="en-US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Grp="1" noChangeArrowheads="1"/>
          </p:cNvSpPr>
          <p:nvPr>
            <p:ph type="title"/>
          </p:nvPr>
        </p:nvSpPr>
        <p:spPr>
          <a:xfrm>
            <a:off x="322262" y="152400"/>
            <a:ext cx="8059738" cy="838200"/>
          </a:xfrm>
        </p:spPr>
        <p:txBody>
          <a:bodyPr>
            <a:noAutofit/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 kern="1200" spc="-5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altLang="en-US" sz="2800" b="1" spc="-100" dirty="0">
                <a:solidFill>
                  <a:schemeClr val="accent2">
                    <a:lumMod val="75000"/>
                  </a:schemeClr>
                </a:solidFill>
              </a:rPr>
              <a:t>Το υπόδειγμα συνολικής ζήτησης – συνολικής προσφοράς: 2. η καμπύλη συνολικής προσφοράς</a:t>
            </a:r>
            <a:endParaRPr lang="en-US" altLang="en-US" sz="2800" b="1" spc="-1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7890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524000"/>
            <a:ext cx="7543800" cy="4478337"/>
          </a:xfrm>
        </p:spPr>
        <p:txBody>
          <a:bodyPr/>
          <a:lstStyle/>
          <a:p>
            <a:pPr eaLnBrk="1" hangingPunct="1"/>
            <a:r>
              <a:rPr lang="el-GR" altLang="en-US" sz="2400" b="1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2.2. Η βραχυχρόνια καμπύλη συνολικής προσφοράς</a:t>
            </a:r>
          </a:p>
          <a:p>
            <a:pPr eaLnBrk="1" hangingPunct="1"/>
            <a:r>
              <a:rPr lang="el-GR" altLang="en-US" sz="2400" dirty="0" smtClean="0">
                <a:ea typeface="ＭＳ Ｐゴシック" panose="020B0600070205080204" pitchFamily="34" charset="-128"/>
              </a:rPr>
              <a:t>2.2.α. Κλίση: έχει </a:t>
            </a:r>
            <a:r>
              <a:rPr lang="el-GR" altLang="en-US" sz="2400" i="1" dirty="0" smtClean="0">
                <a:ea typeface="ＭＳ Ｐゴシック" panose="020B0600070205080204" pitchFamily="34" charset="-128"/>
              </a:rPr>
              <a:t>θετική κλίση</a:t>
            </a:r>
            <a:endParaRPr lang="en-US" altLang="en-US" sz="2400" dirty="0" smtClean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l-GR" altLang="en-US" dirty="0" smtClean="0">
                <a:ea typeface="ＭＳ Ｐゴシック" panose="020B0600070205080204" pitchFamily="34" charset="-128"/>
              </a:rPr>
              <a:t>δηλαδή, μια αύξηση στο γενικό επίπεδο των τιμών αυξάνει την προσφερόμενη ποσότητα προϊόντος, ενώ</a:t>
            </a:r>
            <a:r>
              <a:rPr lang="el-GR" altLang="en-US" dirty="0">
                <a:ea typeface="ＭＳ Ｐゴシック" panose="020B0600070205080204" pitchFamily="34" charset="-128"/>
              </a:rPr>
              <a:t> </a:t>
            </a:r>
            <a:r>
              <a:rPr lang="el-GR" altLang="en-US" dirty="0" smtClean="0">
                <a:ea typeface="ＭＳ Ｐゴシック" panose="020B0600070205080204" pitchFamily="34" charset="-128"/>
              </a:rPr>
              <a:t>μια μείωση στο γενικό επίπεδο των τιμών τείνει να μειώνει την προσφερόμενη ποσότητα προϊόντος</a:t>
            </a:r>
          </a:p>
          <a:p>
            <a:pPr eaLnBrk="1" hangingPunct="1"/>
            <a:r>
              <a:rPr lang="el-GR" altLang="en-US" sz="2400" dirty="0" smtClean="0">
                <a:ea typeface="ＭＳ Ｐゴシック" panose="020B0600070205080204" pitchFamily="34" charset="-128"/>
              </a:rPr>
              <a:t>Τρεις θεωρίες ερμηνεύουν την ανοδικής κλίση της βραχυχρόνιας συνολικής προσφοράς</a:t>
            </a:r>
            <a:r>
              <a:rPr lang="en-US" altLang="en-US" sz="2400" dirty="0" smtClean="0">
                <a:ea typeface="ＭＳ Ｐゴシック" panose="020B0600070205080204" pitchFamily="34" charset="-128"/>
              </a:rPr>
              <a:t>: </a:t>
            </a:r>
          </a:p>
          <a:p>
            <a:pPr lvl="1" eaLnBrk="1" hangingPunct="1"/>
            <a:r>
              <a:rPr lang="el-GR" altLang="en-US" sz="2000" dirty="0" smtClean="0">
                <a:ea typeface="ＭＳ Ｐゴシック" panose="020B0600070205080204" pitchFamily="34" charset="-128"/>
              </a:rPr>
              <a:t>Η θεωρία των εσφαλμένων αντιλήψεων, η θεωρία των άκαμπτων μισθών, και η θεωρία των άκαμπτων τιμών.</a:t>
            </a:r>
            <a:r>
              <a:rPr lang="en-US" altLang="en-US" sz="2000" dirty="0" smtClean="0">
                <a:ea typeface="ＭＳ Ｐゴシック" panose="020B0600070205080204" pitchFamily="34" charset="-128"/>
              </a:rPr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620000" cy="1016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l-GR" altLang="en-US" sz="3600" b="1" dirty="0" smtClean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/>
            </a:r>
            <a:br>
              <a:rPr lang="el-GR" altLang="en-US" sz="3600" b="1" dirty="0" smtClean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</a:br>
            <a:r>
              <a:rPr lang="el-GR" altLang="en-US" sz="3600" b="1" dirty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/>
            </a:r>
            <a:br>
              <a:rPr lang="el-GR" altLang="en-US" sz="3600" b="1" dirty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</a:br>
            <a:r>
              <a:rPr lang="el-GR" altLang="en-US" sz="3600" b="1" dirty="0" smtClean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2.2</a:t>
            </a:r>
            <a:r>
              <a:rPr lang="el-GR" altLang="en-US" sz="3600" b="1" dirty="0" smtClean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. Η Βραχυχρόνια Καμπύλη Συνολικής Προσφοράς </a:t>
            </a:r>
            <a:r>
              <a:rPr lang="en-US" altLang="en-US" sz="3600" b="1" dirty="0" smtClean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(SRAS)</a:t>
            </a:r>
            <a:r>
              <a:rPr lang="el-GR" altLang="en-US" sz="3600" dirty="0" smtClean="0">
                <a:ea typeface="ＭＳ Ｐゴシック" panose="020B0600070205080204" pitchFamily="34" charset="-128"/>
              </a:rPr>
              <a:t/>
            </a:r>
            <a:br>
              <a:rPr lang="el-GR" altLang="en-US" sz="3600" dirty="0" smtClean="0">
                <a:ea typeface="ＭＳ Ｐゴシック" panose="020B0600070205080204" pitchFamily="34" charset="-128"/>
              </a:rPr>
            </a:br>
            <a:r>
              <a:rPr lang="el-GR" altLang="en-US" sz="3600" dirty="0">
                <a:ea typeface="ＭＳ Ｐゴシック" panose="020B0600070205080204" pitchFamily="34" charset="-128"/>
              </a:rPr>
              <a:t/>
            </a:r>
            <a:br>
              <a:rPr lang="el-GR" altLang="en-US" sz="3600" dirty="0">
                <a:ea typeface="ＭＳ Ｐゴシック" panose="020B0600070205080204" pitchFamily="34" charset="-128"/>
              </a:rPr>
            </a:br>
            <a:endParaRPr lang="en-US" altLang="en-US" sz="2400" dirty="0">
              <a:solidFill>
                <a:schemeClr val="tx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9939" name="Rectangle 5"/>
          <p:cNvSpPr>
            <a:spLocks noChangeArrowheads="1"/>
          </p:cNvSpPr>
          <p:nvPr/>
        </p:nvSpPr>
        <p:spPr bwMode="auto">
          <a:xfrm>
            <a:off x="2128838" y="1609725"/>
            <a:ext cx="6323012" cy="4183063"/>
          </a:xfrm>
          <a:prstGeom prst="rect">
            <a:avLst/>
          </a:prstGeom>
          <a:solidFill>
            <a:srgbClr val="F3F6F9"/>
          </a:solidFill>
          <a:ln w="201613">
            <a:solidFill>
              <a:srgbClr val="F3F6F9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39940" name="Rectangle 6"/>
          <p:cNvSpPr>
            <a:spLocks noChangeArrowheads="1"/>
          </p:cNvSpPr>
          <p:nvPr/>
        </p:nvSpPr>
        <p:spPr bwMode="auto">
          <a:xfrm>
            <a:off x="2128838" y="1609725"/>
            <a:ext cx="6323012" cy="4183063"/>
          </a:xfrm>
          <a:prstGeom prst="rect">
            <a:avLst/>
          </a:prstGeom>
          <a:solidFill>
            <a:srgbClr val="F2F4F8"/>
          </a:solidFill>
          <a:ln w="182563">
            <a:solidFill>
              <a:srgbClr val="F2F4F8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39941" name="Rectangle 7"/>
          <p:cNvSpPr>
            <a:spLocks noChangeArrowheads="1"/>
          </p:cNvSpPr>
          <p:nvPr/>
        </p:nvSpPr>
        <p:spPr bwMode="auto">
          <a:xfrm>
            <a:off x="2128838" y="1609725"/>
            <a:ext cx="6323012" cy="4183063"/>
          </a:xfrm>
          <a:prstGeom prst="rect">
            <a:avLst/>
          </a:prstGeom>
          <a:solidFill>
            <a:srgbClr val="F1F4F7"/>
          </a:solidFill>
          <a:ln w="165100">
            <a:solidFill>
              <a:srgbClr val="F1F4F7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39942" name="Rectangle 8"/>
          <p:cNvSpPr>
            <a:spLocks noChangeArrowheads="1"/>
          </p:cNvSpPr>
          <p:nvPr/>
        </p:nvSpPr>
        <p:spPr bwMode="auto">
          <a:xfrm>
            <a:off x="2128838" y="1609725"/>
            <a:ext cx="6323012" cy="4183063"/>
          </a:xfrm>
          <a:prstGeom prst="rect">
            <a:avLst/>
          </a:prstGeom>
          <a:solidFill>
            <a:srgbClr val="F0F2F5"/>
          </a:solidFill>
          <a:ln w="146050">
            <a:solidFill>
              <a:srgbClr val="F0F2F5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39943" name="Rectangle 9"/>
          <p:cNvSpPr>
            <a:spLocks noChangeArrowheads="1"/>
          </p:cNvSpPr>
          <p:nvPr/>
        </p:nvSpPr>
        <p:spPr bwMode="auto">
          <a:xfrm>
            <a:off x="2128838" y="1609725"/>
            <a:ext cx="6323012" cy="4183063"/>
          </a:xfrm>
          <a:prstGeom prst="rect">
            <a:avLst/>
          </a:prstGeom>
          <a:solidFill>
            <a:srgbClr val="EEF1F4"/>
          </a:solidFill>
          <a:ln w="128588">
            <a:solidFill>
              <a:srgbClr val="EEF1F4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39944" name="Rectangle 10"/>
          <p:cNvSpPr>
            <a:spLocks noChangeArrowheads="1"/>
          </p:cNvSpPr>
          <p:nvPr/>
        </p:nvSpPr>
        <p:spPr bwMode="auto">
          <a:xfrm>
            <a:off x="2128838" y="1609725"/>
            <a:ext cx="6323012" cy="4183063"/>
          </a:xfrm>
          <a:prstGeom prst="rect">
            <a:avLst/>
          </a:prstGeom>
          <a:solidFill>
            <a:srgbClr val="EDEFF3"/>
          </a:solidFill>
          <a:ln w="109538">
            <a:solidFill>
              <a:srgbClr val="EDEFF3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39945" name="Rectangle 11"/>
          <p:cNvSpPr>
            <a:spLocks noChangeArrowheads="1"/>
          </p:cNvSpPr>
          <p:nvPr/>
        </p:nvSpPr>
        <p:spPr bwMode="auto">
          <a:xfrm>
            <a:off x="2128838" y="1609725"/>
            <a:ext cx="6323012" cy="4183063"/>
          </a:xfrm>
          <a:prstGeom prst="rect">
            <a:avLst/>
          </a:prstGeom>
          <a:solidFill>
            <a:srgbClr val="EBEEF2"/>
          </a:solidFill>
          <a:ln w="92075">
            <a:solidFill>
              <a:srgbClr val="EBEEF2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39946" name="Rectangle 12"/>
          <p:cNvSpPr>
            <a:spLocks noChangeArrowheads="1"/>
          </p:cNvSpPr>
          <p:nvPr/>
        </p:nvSpPr>
        <p:spPr bwMode="auto">
          <a:xfrm>
            <a:off x="2128838" y="1609725"/>
            <a:ext cx="6323012" cy="4183063"/>
          </a:xfrm>
          <a:prstGeom prst="rect">
            <a:avLst/>
          </a:prstGeom>
          <a:solidFill>
            <a:srgbClr val="EAECF1"/>
          </a:solidFill>
          <a:ln w="73025">
            <a:solidFill>
              <a:srgbClr val="EAECF1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39947" name="Rectangle 13"/>
          <p:cNvSpPr>
            <a:spLocks noChangeArrowheads="1"/>
          </p:cNvSpPr>
          <p:nvPr/>
        </p:nvSpPr>
        <p:spPr bwMode="auto">
          <a:xfrm>
            <a:off x="2128838" y="1609725"/>
            <a:ext cx="6323012" cy="4183063"/>
          </a:xfrm>
          <a:prstGeom prst="rect">
            <a:avLst/>
          </a:prstGeom>
          <a:solidFill>
            <a:srgbClr val="E9EBF0"/>
          </a:solidFill>
          <a:ln w="55563">
            <a:solidFill>
              <a:srgbClr val="E9EBF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39948" name="Rectangle 14"/>
          <p:cNvSpPr>
            <a:spLocks noChangeArrowheads="1"/>
          </p:cNvSpPr>
          <p:nvPr/>
        </p:nvSpPr>
        <p:spPr bwMode="auto">
          <a:xfrm>
            <a:off x="2128838" y="1609725"/>
            <a:ext cx="6323012" cy="4183063"/>
          </a:xfrm>
          <a:prstGeom prst="rect">
            <a:avLst/>
          </a:prstGeom>
          <a:solidFill>
            <a:srgbClr val="E7EAEF"/>
          </a:solidFill>
          <a:ln w="36513">
            <a:solidFill>
              <a:srgbClr val="E7EAEF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39949" name="Rectangle 15"/>
          <p:cNvSpPr>
            <a:spLocks noChangeArrowheads="1"/>
          </p:cNvSpPr>
          <p:nvPr/>
        </p:nvSpPr>
        <p:spPr bwMode="auto">
          <a:xfrm>
            <a:off x="2128838" y="1609725"/>
            <a:ext cx="6323012" cy="4183063"/>
          </a:xfrm>
          <a:prstGeom prst="rect">
            <a:avLst/>
          </a:prstGeom>
          <a:solidFill>
            <a:srgbClr val="E6E9EF"/>
          </a:solidFill>
          <a:ln w="19050">
            <a:solidFill>
              <a:srgbClr val="E6E9EF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39950" name="Rectangle 16"/>
          <p:cNvSpPr>
            <a:spLocks noChangeArrowheads="1"/>
          </p:cNvSpPr>
          <p:nvPr/>
        </p:nvSpPr>
        <p:spPr bwMode="auto">
          <a:xfrm>
            <a:off x="1836417" y="1508718"/>
            <a:ext cx="6432550" cy="42560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39951" name="Freeform 17"/>
          <p:cNvSpPr>
            <a:spLocks/>
          </p:cNvSpPr>
          <p:nvPr/>
        </p:nvSpPr>
        <p:spPr bwMode="auto">
          <a:xfrm>
            <a:off x="1982788" y="1481138"/>
            <a:ext cx="6432550" cy="4256087"/>
          </a:xfrm>
          <a:custGeom>
            <a:avLst/>
            <a:gdLst>
              <a:gd name="T0" fmla="*/ 0 w 4052"/>
              <a:gd name="T1" fmla="*/ 0 h 2681"/>
              <a:gd name="T2" fmla="*/ 0 w 4052"/>
              <a:gd name="T3" fmla="*/ 2147483646 h 2681"/>
              <a:gd name="T4" fmla="*/ 2147483646 w 4052"/>
              <a:gd name="T5" fmla="*/ 2147483646 h 2681"/>
              <a:gd name="T6" fmla="*/ 0 60000 65536"/>
              <a:gd name="T7" fmla="*/ 0 60000 65536"/>
              <a:gd name="T8" fmla="*/ 0 60000 65536"/>
              <a:gd name="T9" fmla="*/ 0 w 4052"/>
              <a:gd name="T10" fmla="*/ 0 h 2681"/>
              <a:gd name="T11" fmla="*/ 4052 w 4052"/>
              <a:gd name="T12" fmla="*/ 2681 h 26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052" h="2681">
                <a:moveTo>
                  <a:pt x="0" y="0"/>
                </a:moveTo>
                <a:lnTo>
                  <a:pt x="0" y="2681"/>
                </a:lnTo>
                <a:lnTo>
                  <a:pt x="4052" y="2681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682" name="Line 18"/>
          <p:cNvSpPr>
            <a:spLocks noChangeShapeType="1"/>
          </p:cNvSpPr>
          <p:nvPr/>
        </p:nvSpPr>
        <p:spPr bwMode="auto">
          <a:xfrm>
            <a:off x="1781175" y="3498850"/>
            <a:ext cx="1588" cy="679450"/>
          </a:xfrm>
          <a:prstGeom prst="line">
            <a:avLst/>
          </a:prstGeom>
          <a:noFill/>
          <a:ln w="17526">
            <a:solidFill>
              <a:srgbClr val="0000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683" name="Line 19"/>
          <p:cNvSpPr>
            <a:spLocks noChangeShapeType="1"/>
          </p:cNvSpPr>
          <p:nvPr/>
        </p:nvSpPr>
        <p:spPr bwMode="auto">
          <a:xfrm flipH="1">
            <a:off x="3668713" y="5919788"/>
            <a:ext cx="1062037" cy="1587"/>
          </a:xfrm>
          <a:prstGeom prst="line">
            <a:avLst/>
          </a:prstGeom>
          <a:noFill/>
          <a:ln w="17526">
            <a:solidFill>
              <a:srgbClr val="0000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4" name="Rectangle 20"/>
          <p:cNvSpPr>
            <a:spLocks noChangeArrowheads="1"/>
          </p:cNvSpPr>
          <p:nvPr/>
        </p:nvSpPr>
        <p:spPr bwMode="auto">
          <a:xfrm>
            <a:off x="6432550" y="5805488"/>
            <a:ext cx="177901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l-GR" altLang="en-US" sz="1500" b="1" dirty="0">
                <a:solidFill>
                  <a:srgbClr val="000000"/>
                </a:solidFill>
                <a:latin typeface="+mn-lt"/>
                <a:ea typeface="ＭＳ Ｐゴシック" panose="020B0600070205080204" pitchFamily="34" charset="-128"/>
              </a:rPr>
              <a:t>Ποσότητα παραγωγής</a:t>
            </a:r>
            <a:endParaRPr lang="en-US" altLang="en-US" sz="2400" dirty="0">
              <a:latin typeface="+mn-lt"/>
              <a:ea typeface="ＭＳ Ｐゴシック" panose="020B0600070205080204" pitchFamily="34" charset="-128"/>
            </a:endParaRPr>
          </a:p>
        </p:txBody>
      </p:sp>
      <p:sp>
        <p:nvSpPr>
          <p:cNvPr id="39955" name="Rectangle 22"/>
          <p:cNvSpPr>
            <a:spLocks noChangeArrowheads="1"/>
          </p:cNvSpPr>
          <p:nvPr/>
        </p:nvSpPr>
        <p:spPr bwMode="auto">
          <a:xfrm>
            <a:off x="508000" y="1466850"/>
            <a:ext cx="1173398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l-GR" altLang="en-US" sz="1500" b="1" dirty="0">
                <a:solidFill>
                  <a:srgbClr val="000000"/>
                </a:solidFill>
                <a:latin typeface="+mn-lt"/>
                <a:ea typeface="ＭＳ Ｐゴシック" panose="020B0600070205080204" pitchFamily="34" charset="-128"/>
              </a:rPr>
              <a:t>Επίπεδο τιμών</a:t>
            </a:r>
            <a:endParaRPr lang="en-US" altLang="en-US" sz="2400" dirty="0">
              <a:latin typeface="+mn-lt"/>
              <a:ea typeface="ＭＳ Ｐゴシック" panose="020B0600070205080204" pitchFamily="34" charset="-128"/>
            </a:endParaRPr>
          </a:p>
        </p:txBody>
      </p:sp>
      <p:sp>
        <p:nvSpPr>
          <p:cNvPr id="39956" name="Rectangle 24"/>
          <p:cNvSpPr>
            <a:spLocks noChangeArrowheads="1"/>
          </p:cNvSpPr>
          <p:nvPr/>
        </p:nvSpPr>
        <p:spPr bwMode="auto">
          <a:xfrm>
            <a:off x="1787525" y="5810250"/>
            <a:ext cx="97784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1500" dirty="0">
                <a:solidFill>
                  <a:srgbClr val="000000"/>
                </a:solidFill>
                <a:latin typeface="+mn-lt"/>
                <a:ea typeface="ＭＳ Ｐゴシック" panose="020B0600070205080204" pitchFamily="34" charset="-128"/>
              </a:rPr>
              <a:t>0</a:t>
            </a:r>
            <a:endParaRPr lang="en-US" altLang="en-US" sz="2400" dirty="0">
              <a:latin typeface="+mn-lt"/>
              <a:ea typeface="ＭＳ Ｐゴシック" panose="020B0600070205080204" pitchFamily="34" charset="-128"/>
            </a:endParaRPr>
          </a:p>
        </p:txBody>
      </p:sp>
      <p:grpSp>
        <p:nvGrpSpPr>
          <p:cNvPr id="39957" name="Group 25"/>
          <p:cNvGrpSpPr>
            <a:grpSpLocks/>
          </p:cNvGrpSpPr>
          <p:nvPr/>
        </p:nvGrpSpPr>
        <p:grpSpPr bwMode="auto">
          <a:xfrm>
            <a:off x="2605088" y="2370138"/>
            <a:ext cx="5183188" cy="2614612"/>
            <a:chOff x="1641" y="1493"/>
            <a:chExt cx="3265" cy="1647"/>
          </a:xfrm>
        </p:grpSpPr>
        <p:sp>
          <p:nvSpPr>
            <p:cNvPr id="39982" name="Line 26"/>
            <p:cNvSpPr>
              <a:spLocks noChangeShapeType="1"/>
            </p:cNvSpPr>
            <p:nvPr/>
          </p:nvSpPr>
          <p:spPr bwMode="auto">
            <a:xfrm flipV="1">
              <a:off x="1641" y="1603"/>
              <a:ext cx="2148" cy="1537"/>
            </a:xfrm>
            <a:prstGeom prst="line">
              <a:avLst/>
            </a:prstGeom>
            <a:noFill/>
            <a:ln w="55563">
              <a:solidFill>
                <a:srgbClr val="003F9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3" name="Rectangle 27"/>
            <p:cNvSpPr>
              <a:spLocks noChangeArrowheads="1"/>
            </p:cNvSpPr>
            <p:nvPr/>
          </p:nvSpPr>
          <p:spPr bwMode="auto">
            <a:xfrm>
              <a:off x="3893" y="1493"/>
              <a:ext cx="101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l-GR" altLang="en-US" sz="1500" dirty="0">
                  <a:solidFill>
                    <a:srgbClr val="000000"/>
                  </a:solidFill>
                  <a:latin typeface="+mn-lt"/>
                  <a:ea typeface="ＭＳ Ｐゴシック" panose="020B0600070205080204" pitchFamily="34" charset="-128"/>
                </a:rPr>
                <a:t>Βραχυχρόνια</a:t>
              </a:r>
            </a:p>
            <a:p>
              <a:pPr eaLnBrk="1" hangingPunct="1"/>
              <a:r>
                <a:rPr lang="el-GR" altLang="en-US" sz="1500" dirty="0">
                  <a:solidFill>
                    <a:srgbClr val="000000"/>
                  </a:solidFill>
                  <a:latin typeface="+mn-lt"/>
                  <a:ea typeface="ＭＳ Ｐゴシック" panose="020B0600070205080204" pitchFamily="34" charset="-128"/>
                </a:rPr>
                <a:t>συνολική προσφορά</a:t>
              </a:r>
              <a:endParaRPr lang="en-US" altLang="en-US" sz="2400" dirty="0">
                <a:latin typeface="+mn-lt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3" name="Group 30"/>
          <p:cNvGrpSpPr>
            <a:grpSpLocks/>
          </p:cNvGrpSpPr>
          <p:nvPr/>
        </p:nvGrpSpPr>
        <p:grpSpPr bwMode="auto">
          <a:xfrm>
            <a:off x="552450" y="3848100"/>
            <a:ext cx="1352550" cy="1503363"/>
            <a:chOff x="348" y="2424"/>
            <a:chExt cx="852" cy="947"/>
          </a:xfrm>
        </p:grpSpPr>
        <p:sp>
          <p:nvSpPr>
            <p:cNvPr id="39979" name="Line 31"/>
            <p:cNvSpPr>
              <a:spLocks noChangeShapeType="1"/>
            </p:cNvSpPr>
            <p:nvPr/>
          </p:nvSpPr>
          <p:spPr bwMode="auto">
            <a:xfrm flipH="1">
              <a:off x="660" y="2424"/>
              <a:ext cx="427" cy="54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0" name="Rectangle 32"/>
            <p:cNvSpPr>
              <a:spLocks noChangeArrowheads="1"/>
            </p:cNvSpPr>
            <p:nvPr/>
          </p:nvSpPr>
          <p:spPr bwMode="auto">
            <a:xfrm>
              <a:off x="348" y="2897"/>
              <a:ext cx="831" cy="474"/>
            </a:xfrm>
            <a:prstGeom prst="rect">
              <a:avLst/>
            </a:prstGeom>
            <a:solidFill>
              <a:srgbClr val="E1E5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endParaRPr lang="en-GB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3841" name="Rectangle 33"/>
            <p:cNvSpPr>
              <a:spLocks noChangeArrowheads="1"/>
            </p:cNvSpPr>
            <p:nvPr/>
          </p:nvSpPr>
          <p:spPr bwMode="auto">
            <a:xfrm>
              <a:off x="363" y="2908"/>
              <a:ext cx="837" cy="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342900" indent="-342900" eaLnBrk="1" hangingPunct="1">
                <a:buFontTx/>
                <a:buAutoNum type="arabicPeriod"/>
                <a:defRPr/>
              </a:pPr>
              <a:r>
                <a:rPr lang="el-GR" altLang="en-US" sz="1500" dirty="0">
                  <a:solidFill>
                    <a:srgbClr val="000000"/>
                  </a:solidFill>
                  <a:latin typeface="+mn-lt"/>
                  <a:ea typeface="ＭＳ Ｐゴシック" pitchFamily="34" charset="-128"/>
                </a:rPr>
                <a:t>Μια μείωση</a:t>
              </a:r>
              <a:endParaRPr lang="el-GR" altLang="en-US" sz="2400" dirty="0">
                <a:latin typeface="+mn-lt"/>
                <a:ea typeface="ＭＳ Ｐゴシック" pitchFamily="34" charset="-128"/>
              </a:endParaRPr>
            </a:p>
            <a:p>
              <a:pPr eaLnBrk="1" hangingPunct="1">
                <a:defRPr/>
              </a:pPr>
              <a:r>
                <a:rPr lang="el-GR" altLang="en-US" sz="1500" dirty="0">
                  <a:solidFill>
                    <a:srgbClr val="000000"/>
                  </a:solidFill>
                  <a:latin typeface="+mn-lt"/>
                  <a:ea typeface="ＭＳ Ｐゴシック" pitchFamily="34" charset="-128"/>
                </a:rPr>
                <a:t>στο επίπεδο</a:t>
              </a:r>
            </a:p>
            <a:p>
              <a:pPr eaLnBrk="1" hangingPunct="1">
                <a:defRPr/>
              </a:pPr>
              <a:r>
                <a:rPr lang="el-GR" altLang="en-US" sz="1500" dirty="0">
                  <a:solidFill>
                    <a:srgbClr val="000000"/>
                  </a:solidFill>
                  <a:latin typeface="+mn-lt"/>
                  <a:ea typeface="ＭＳ Ｐゴシック" pitchFamily="34" charset="-128"/>
                </a:rPr>
                <a:t>τιμών…</a:t>
              </a:r>
            </a:p>
          </p:txBody>
        </p:sp>
      </p:grpSp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4237038" y="4581525"/>
            <a:ext cx="3840162" cy="1284288"/>
            <a:chOff x="2669" y="2886"/>
            <a:chExt cx="2419" cy="809"/>
          </a:xfrm>
        </p:grpSpPr>
        <p:sp>
          <p:nvSpPr>
            <p:cNvPr id="39976" name="Line 37"/>
            <p:cNvSpPr>
              <a:spLocks noChangeShapeType="1"/>
            </p:cNvSpPr>
            <p:nvPr/>
          </p:nvSpPr>
          <p:spPr bwMode="auto">
            <a:xfrm flipH="1">
              <a:off x="2669" y="3163"/>
              <a:ext cx="612" cy="53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77" name="Rectangle 38"/>
            <p:cNvSpPr>
              <a:spLocks noChangeArrowheads="1"/>
            </p:cNvSpPr>
            <p:nvPr/>
          </p:nvSpPr>
          <p:spPr bwMode="auto">
            <a:xfrm>
              <a:off x="3223" y="2886"/>
              <a:ext cx="1865" cy="497"/>
            </a:xfrm>
            <a:prstGeom prst="rect">
              <a:avLst/>
            </a:prstGeom>
            <a:solidFill>
              <a:srgbClr val="E1E5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endParaRPr lang="en-GB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9978" name="Rectangle 39"/>
            <p:cNvSpPr>
              <a:spLocks noChangeArrowheads="1"/>
            </p:cNvSpPr>
            <p:nvPr/>
          </p:nvSpPr>
          <p:spPr bwMode="auto">
            <a:xfrm>
              <a:off x="3281" y="2905"/>
              <a:ext cx="1687" cy="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n-US" altLang="en-US" sz="1500" dirty="0">
                  <a:solidFill>
                    <a:srgbClr val="000000"/>
                  </a:solidFill>
                  <a:latin typeface="+mn-lt"/>
                  <a:ea typeface="ＭＳ Ｐゴシック" panose="020B0600070205080204" pitchFamily="34" charset="-128"/>
                </a:rPr>
                <a:t>2. . . . </a:t>
              </a:r>
              <a:r>
                <a:rPr lang="el-GR" altLang="en-US" sz="1500" dirty="0">
                  <a:solidFill>
                    <a:srgbClr val="000000"/>
                  </a:solidFill>
                  <a:latin typeface="+mn-lt"/>
                  <a:ea typeface="ＭＳ Ｐゴシック" panose="020B0600070205080204" pitchFamily="34" charset="-128"/>
                </a:rPr>
                <a:t>Μειώνει την προσφερόμενη</a:t>
              </a:r>
            </a:p>
            <a:p>
              <a:pPr eaLnBrk="1" hangingPunct="1"/>
              <a:r>
                <a:rPr lang="el-GR" altLang="en-US" sz="1500" dirty="0">
                  <a:solidFill>
                    <a:srgbClr val="000000"/>
                  </a:solidFill>
                  <a:latin typeface="+mn-lt"/>
                  <a:ea typeface="ＭＳ Ｐゴシック" panose="020B0600070205080204" pitchFamily="34" charset="-128"/>
                </a:rPr>
                <a:t>ποσότητα αγαθών και υπηρεσιών</a:t>
              </a:r>
            </a:p>
            <a:p>
              <a:pPr eaLnBrk="1" hangingPunct="1"/>
              <a:r>
                <a:rPr lang="el-GR" altLang="en-US" sz="1500" dirty="0">
                  <a:solidFill>
                    <a:srgbClr val="000000"/>
                  </a:solidFill>
                  <a:latin typeface="+mn-lt"/>
                  <a:ea typeface="ＭＳ Ｐゴシック" panose="020B0600070205080204" pitchFamily="34" charset="-128"/>
                </a:rPr>
                <a:t>βραχυχρόνια.</a:t>
              </a:r>
              <a:endParaRPr lang="en-US" altLang="en-US" sz="2400" dirty="0">
                <a:latin typeface="+mn-lt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5" name="Group 42"/>
          <p:cNvGrpSpPr>
            <a:grpSpLocks/>
          </p:cNvGrpSpPr>
          <p:nvPr/>
        </p:nvGrpSpPr>
        <p:grpSpPr bwMode="auto">
          <a:xfrm>
            <a:off x="1697038" y="3273425"/>
            <a:ext cx="3249612" cy="2767013"/>
            <a:chOff x="1069" y="2062"/>
            <a:chExt cx="2047" cy="1743"/>
          </a:xfrm>
        </p:grpSpPr>
        <p:sp>
          <p:nvSpPr>
            <p:cNvPr id="39968" name="Freeform 43"/>
            <p:cNvSpPr>
              <a:spLocks/>
            </p:cNvSpPr>
            <p:nvPr/>
          </p:nvSpPr>
          <p:spPr bwMode="auto">
            <a:xfrm>
              <a:off x="1249" y="2112"/>
              <a:ext cx="1812" cy="1502"/>
            </a:xfrm>
            <a:custGeom>
              <a:avLst/>
              <a:gdLst>
                <a:gd name="T0" fmla="*/ 0 w 1812"/>
                <a:gd name="T1" fmla="*/ 0 h 1502"/>
                <a:gd name="T2" fmla="*/ 1812 w 1812"/>
                <a:gd name="T3" fmla="*/ 0 h 1502"/>
                <a:gd name="T4" fmla="*/ 1812 w 1812"/>
                <a:gd name="T5" fmla="*/ 1502 h 1502"/>
                <a:gd name="T6" fmla="*/ 0 60000 65536"/>
                <a:gd name="T7" fmla="*/ 0 60000 65536"/>
                <a:gd name="T8" fmla="*/ 0 60000 65536"/>
                <a:gd name="T9" fmla="*/ 0 w 1812"/>
                <a:gd name="T10" fmla="*/ 0 h 1502"/>
                <a:gd name="T11" fmla="*/ 1812 w 1812"/>
                <a:gd name="T12" fmla="*/ 1502 h 150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12" h="1502">
                  <a:moveTo>
                    <a:pt x="0" y="0"/>
                  </a:moveTo>
                  <a:lnTo>
                    <a:pt x="1812" y="0"/>
                  </a:lnTo>
                  <a:lnTo>
                    <a:pt x="1812" y="1502"/>
                  </a:ln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9" name="Oval 44"/>
            <p:cNvSpPr>
              <a:spLocks noChangeArrowheads="1"/>
            </p:cNvSpPr>
            <p:nvPr/>
          </p:nvSpPr>
          <p:spPr bwMode="auto">
            <a:xfrm>
              <a:off x="3019" y="2077"/>
              <a:ext cx="81" cy="81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endParaRPr lang="en-GB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39970" name="Group 45"/>
            <p:cNvGrpSpPr>
              <a:grpSpLocks/>
            </p:cNvGrpSpPr>
            <p:nvPr/>
          </p:nvGrpSpPr>
          <p:grpSpPr bwMode="auto">
            <a:xfrm>
              <a:off x="3008" y="3660"/>
              <a:ext cx="108" cy="145"/>
              <a:chOff x="3008" y="3660"/>
              <a:chExt cx="108" cy="145"/>
            </a:xfrm>
          </p:grpSpPr>
          <p:sp>
            <p:nvSpPr>
              <p:cNvPr id="39974" name="Rectangle 46"/>
              <p:cNvSpPr>
                <a:spLocks noChangeArrowheads="1"/>
              </p:cNvSpPr>
              <p:nvPr/>
            </p:nvSpPr>
            <p:spPr bwMode="auto">
              <a:xfrm>
                <a:off x="3008" y="3660"/>
                <a:ext cx="59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/>
                <a:r>
                  <a:rPr lang="en-US" altLang="en-US" sz="1500" i="1" dirty="0">
                    <a:solidFill>
                      <a:srgbClr val="000000"/>
                    </a:solidFill>
                    <a:latin typeface="+mn-lt"/>
                    <a:ea typeface="ＭＳ Ｐゴシック" panose="020B0600070205080204" pitchFamily="34" charset="-128"/>
                  </a:rPr>
                  <a:t>Y</a:t>
                </a:r>
                <a:endParaRPr lang="en-US" altLang="en-US" sz="2400" dirty="0"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9975" name="Freeform 47"/>
              <p:cNvSpPr>
                <a:spLocks/>
              </p:cNvSpPr>
              <p:nvPr/>
            </p:nvSpPr>
            <p:spPr bwMode="auto">
              <a:xfrm>
                <a:off x="3093" y="3737"/>
                <a:ext cx="23" cy="58"/>
              </a:xfrm>
              <a:custGeom>
                <a:avLst/>
                <a:gdLst>
                  <a:gd name="T0" fmla="*/ 23 w 23"/>
                  <a:gd name="T1" fmla="*/ 0 h 58"/>
                  <a:gd name="T2" fmla="*/ 19 w 23"/>
                  <a:gd name="T3" fmla="*/ 0 h 58"/>
                  <a:gd name="T4" fmla="*/ 11 w 23"/>
                  <a:gd name="T5" fmla="*/ 8 h 58"/>
                  <a:gd name="T6" fmla="*/ 0 w 23"/>
                  <a:gd name="T7" fmla="*/ 16 h 58"/>
                  <a:gd name="T8" fmla="*/ 0 w 23"/>
                  <a:gd name="T9" fmla="*/ 23 h 58"/>
                  <a:gd name="T10" fmla="*/ 7 w 23"/>
                  <a:gd name="T11" fmla="*/ 20 h 58"/>
                  <a:gd name="T12" fmla="*/ 15 w 23"/>
                  <a:gd name="T13" fmla="*/ 12 h 58"/>
                  <a:gd name="T14" fmla="*/ 15 w 23"/>
                  <a:gd name="T15" fmla="*/ 58 h 58"/>
                  <a:gd name="T16" fmla="*/ 23 w 23"/>
                  <a:gd name="T17" fmla="*/ 58 h 58"/>
                  <a:gd name="T18" fmla="*/ 23 w 23"/>
                  <a:gd name="T19" fmla="*/ 4 h 58"/>
                  <a:gd name="T20" fmla="*/ 23 w 23"/>
                  <a:gd name="T21" fmla="*/ 0 h 5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3"/>
                  <a:gd name="T34" fmla="*/ 0 h 58"/>
                  <a:gd name="T35" fmla="*/ 23 w 23"/>
                  <a:gd name="T36" fmla="*/ 58 h 5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3" h="58">
                    <a:moveTo>
                      <a:pt x="23" y="0"/>
                    </a:moveTo>
                    <a:lnTo>
                      <a:pt x="19" y="0"/>
                    </a:lnTo>
                    <a:lnTo>
                      <a:pt x="11" y="8"/>
                    </a:lnTo>
                    <a:lnTo>
                      <a:pt x="0" y="16"/>
                    </a:lnTo>
                    <a:lnTo>
                      <a:pt x="0" y="23"/>
                    </a:lnTo>
                    <a:lnTo>
                      <a:pt x="7" y="20"/>
                    </a:lnTo>
                    <a:lnTo>
                      <a:pt x="15" y="12"/>
                    </a:lnTo>
                    <a:lnTo>
                      <a:pt x="15" y="58"/>
                    </a:lnTo>
                    <a:lnTo>
                      <a:pt x="23" y="58"/>
                    </a:lnTo>
                    <a:lnTo>
                      <a:pt x="23" y="4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9971" name="Group 48"/>
            <p:cNvGrpSpPr>
              <a:grpSpLocks/>
            </p:cNvGrpSpPr>
            <p:nvPr/>
          </p:nvGrpSpPr>
          <p:grpSpPr bwMode="auto">
            <a:xfrm>
              <a:off x="1069" y="2062"/>
              <a:ext cx="111" cy="145"/>
              <a:chOff x="1069" y="2062"/>
              <a:chExt cx="111" cy="145"/>
            </a:xfrm>
          </p:grpSpPr>
          <p:sp>
            <p:nvSpPr>
              <p:cNvPr id="39972" name="Rectangle 49"/>
              <p:cNvSpPr>
                <a:spLocks noChangeArrowheads="1"/>
              </p:cNvSpPr>
              <p:nvPr/>
            </p:nvSpPr>
            <p:spPr bwMode="auto">
              <a:xfrm>
                <a:off x="1069" y="2062"/>
                <a:ext cx="63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/>
                <a:r>
                  <a:rPr lang="en-US" altLang="en-US" sz="1500" i="1" dirty="0">
                    <a:solidFill>
                      <a:srgbClr val="000000"/>
                    </a:solidFill>
                    <a:latin typeface="+mn-lt"/>
                    <a:ea typeface="ＭＳ Ｐゴシック" panose="020B0600070205080204" pitchFamily="34" charset="-128"/>
                  </a:rPr>
                  <a:t>P</a:t>
                </a:r>
                <a:endParaRPr lang="en-US" altLang="en-US" sz="2400" dirty="0"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9973" name="Freeform 50"/>
              <p:cNvSpPr>
                <a:spLocks/>
              </p:cNvSpPr>
              <p:nvPr/>
            </p:nvSpPr>
            <p:spPr bwMode="auto">
              <a:xfrm>
                <a:off x="1157" y="2140"/>
                <a:ext cx="23" cy="54"/>
              </a:xfrm>
              <a:custGeom>
                <a:avLst/>
                <a:gdLst>
                  <a:gd name="T0" fmla="*/ 23 w 23"/>
                  <a:gd name="T1" fmla="*/ 0 h 54"/>
                  <a:gd name="T2" fmla="*/ 16 w 23"/>
                  <a:gd name="T3" fmla="*/ 0 h 54"/>
                  <a:gd name="T4" fmla="*/ 8 w 23"/>
                  <a:gd name="T5" fmla="*/ 7 h 54"/>
                  <a:gd name="T6" fmla="*/ 0 w 23"/>
                  <a:gd name="T7" fmla="*/ 11 h 54"/>
                  <a:gd name="T8" fmla="*/ 0 w 23"/>
                  <a:gd name="T9" fmla="*/ 19 h 54"/>
                  <a:gd name="T10" fmla="*/ 8 w 23"/>
                  <a:gd name="T11" fmla="*/ 15 h 54"/>
                  <a:gd name="T12" fmla="*/ 16 w 23"/>
                  <a:gd name="T13" fmla="*/ 11 h 54"/>
                  <a:gd name="T14" fmla="*/ 16 w 23"/>
                  <a:gd name="T15" fmla="*/ 54 h 54"/>
                  <a:gd name="T16" fmla="*/ 23 w 23"/>
                  <a:gd name="T17" fmla="*/ 54 h 54"/>
                  <a:gd name="T18" fmla="*/ 23 w 23"/>
                  <a:gd name="T19" fmla="*/ 3 h 54"/>
                  <a:gd name="T20" fmla="*/ 23 w 23"/>
                  <a:gd name="T21" fmla="*/ 0 h 5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3"/>
                  <a:gd name="T34" fmla="*/ 0 h 54"/>
                  <a:gd name="T35" fmla="*/ 23 w 23"/>
                  <a:gd name="T36" fmla="*/ 54 h 54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3" h="54">
                    <a:moveTo>
                      <a:pt x="23" y="0"/>
                    </a:moveTo>
                    <a:lnTo>
                      <a:pt x="16" y="0"/>
                    </a:lnTo>
                    <a:lnTo>
                      <a:pt x="8" y="7"/>
                    </a:lnTo>
                    <a:lnTo>
                      <a:pt x="0" y="11"/>
                    </a:lnTo>
                    <a:lnTo>
                      <a:pt x="0" y="19"/>
                    </a:lnTo>
                    <a:lnTo>
                      <a:pt x="8" y="15"/>
                    </a:lnTo>
                    <a:lnTo>
                      <a:pt x="16" y="11"/>
                    </a:lnTo>
                    <a:lnTo>
                      <a:pt x="16" y="54"/>
                    </a:lnTo>
                    <a:lnTo>
                      <a:pt x="23" y="54"/>
                    </a:lnTo>
                    <a:lnTo>
                      <a:pt x="23" y="3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8" name="Group 51"/>
          <p:cNvGrpSpPr>
            <a:grpSpLocks/>
          </p:cNvGrpSpPr>
          <p:nvPr/>
        </p:nvGrpSpPr>
        <p:grpSpPr bwMode="auto">
          <a:xfrm>
            <a:off x="1690688" y="4319587"/>
            <a:ext cx="1795462" cy="1720849"/>
            <a:chOff x="1065" y="2721"/>
            <a:chExt cx="1131" cy="1084"/>
          </a:xfrm>
        </p:grpSpPr>
        <p:sp>
          <p:nvSpPr>
            <p:cNvPr id="39964" name="Freeform 52"/>
            <p:cNvSpPr>
              <a:spLocks/>
            </p:cNvSpPr>
            <p:nvPr/>
          </p:nvSpPr>
          <p:spPr bwMode="auto">
            <a:xfrm>
              <a:off x="1249" y="2770"/>
              <a:ext cx="900" cy="844"/>
            </a:xfrm>
            <a:custGeom>
              <a:avLst/>
              <a:gdLst>
                <a:gd name="T0" fmla="*/ 0 w 900"/>
                <a:gd name="T1" fmla="*/ 0 h 844"/>
                <a:gd name="T2" fmla="*/ 900 w 900"/>
                <a:gd name="T3" fmla="*/ 0 h 844"/>
                <a:gd name="T4" fmla="*/ 900 w 900"/>
                <a:gd name="T5" fmla="*/ 844 h 844"/>
                <a:gd name="T6" fmla="*/ 0 60000 65536"/>
                <a:gd name="T7" fmla="*/ 0 60000 65536"/>
                <a:gd name="T8" fmla="*/ 0 60000 65536"/>
                <a:gd name="T9" fmla="*/ 0 w 900"/>
                <a:gd name="T10" fmla="*/ 0 h 844"/>
                <a:gd name="T11" fmla="*/ 900 w 900"/>
                <a:gd name="T12" fmla="*/ 844 h 8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00" h="844">
                  <a:moveTo>
                    <a:pt x="0" y="0"/>
                  </a:moveTo>
                  <a:lnTo>
                    <a:pt x="900" y="0"/>
                  </a:lnTo>
                  <a:lnTo>
                    <a:pt x="900" y="844"/>
                  </a:ln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5" name="Oval 53"/>
            <p:cNvSpPr>
              <a:spLocks noChangeArrowheads="1"/>
            </p:cNvSpPr>
            <p:nvPr/>
          </p:nvSpPr>
          <p:spPr bwMode="auto">
            <a:xfrm>
              <a:off x="2106" y="2736"/>
              <a:ext cx="81" cy="81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endParaRPr lang="en-GB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9966" name="Rectangle 54"/>
            <p:cNvSpPr>
              <a:spLocks noChangeArrowheads="1"/>
            </p:cNvSpPr>
            <p:nvPr/>
          </p:nvSpPr>
          <p:spPr bwMode="auto">
            <a:xfrm>
              <a:off x="2096" y="3660"/>
              <a:ext cx="100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n-US" altLang="en-US" sz="1500" i="1" dirty="0">
                  <a:solidFill>
                    <a:srgbClr val="000000"/>
                  </a:solidFill>
                  <a:latin typeface="+mn-lt"/>
                  <a:ea typeface="ＭＳ Ｐゴシック" panose="020B0600070205080204" pitchFamily="34" charset="-128"/>
                </a:rPr>
                <a:t>Y</a:t>
              </a:r>
              <a:r>
                <a:rPr lang="en-US" altLang="en-US" sz="1500" baseline="-25000" dirty="0">
                  <a:solidFill>
                    <a:srgbClr val="000000"/>
                  </a:solidFill>
                  <a:latin typeface="+mn-lt"/>
                  <a:ea typeface="ＭＳ Ｐゴシック" panose="020B0600070205080204" pitchFamily="34" charset="-128"/>
                </a:rPr>
                <a:t>2</a:t>
              </a:r>
              <a:endParaRPr lang="en-US" altLang="en-US" sz="2400" dirty="0">
                <a:latin typeface="+mn-lt"/>
                <a:ea typeface="ＭＳ Ｐゴシック" panose="020B0600070205080204" pitchFamily="34" charset="-128"/>
              </a:endParaRPr>
            </a:p>
          </p:txBody>
        </p:sp>
        <p:sp>
          <p:nvSpPr>
            <p:cNvPr id="39967" name="Rectangle 55"/>
            <p:cNvSpPr>
              <a:spLocks noChangeArrowheads="1"/>
            </p:cNvSpPr>
            <p:nvPr/>
          </p:nvSpPr>
          <p:spPr bwMode="auto">
            <a:xfrm>
              <a:off x="1065" y="2721"/>
              <a:ext cx="104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n-US" altLang="en-US" sz="1500" i="1" dirty="0">
                  <a:solidFill>
                    <a:srgbClr val="000000"/>
                  </a:solidFill>
                  <a:latin typeface="+mn-lt"/>
                  <a:ea typeface="ＭＳ Ｐゴシック" panose="020B0600070205080204" pitchFamily="34" charset="-128"/>
                </a:rPr>
                <a:t>P</a:t>
              </a:r>
              <a:r>
                <a:rPr lang="en-US" altLang="en-US" sz="1500" baseline="-25000" dirty="0">
                  <a:solidFill>
                    <a:srgbClr val="000000"/>
                  </a:solidFill>
                  <a:latin typeface="+mn-lt"/>
                  <a:ea typeface="ＭＳ Ｐゴシック" panose="020B0600070205080204" pitchFamily="34" charset="-128"/>
                </a:rPr>
                <a:t>2</a:t>
              </a:r>
              <a:endParaRPr lang="en-US" altLang="en-US" sz="2400" dirty="0">
                <a:latin typeface="+mn-lt"/>
                <a:ea typeface="ＭＳ Ｐゴシック" panose="020B0600070205080204" pitchFamily="34" charset="-128"/>
              </a:endParaRPr>
            </a:p>
          </p:txBody>
        </p:sp>
      </p:grpSp>
      <p:sp>
        <p:nvSpPr>
          <p:cNvPr id="6" name="Rectangle 5"/>
          <p:cNvSpPr/>
          <p:nvPr/>
        </p:nvSpPr>
        <p:spPr>
          <a:xfrm>
            <a:off x="1887538" y="6133025"/>
            <a:ext cx="60325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altLang="en-US" sz="1600" b="1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Σχήμα 4</a:t>
            </a:r>
            <a:r>
              <a:rPr lang="el-GR" altLang="en-US" sz="1600" b="1" dirty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. Η Βραχυχρόνια Καμπύλη Συνολικής Προσφοράς έχει θετική κλίση</a:t>
            </a:r>
            <a:endParaRPr lang="el-GR" sz="16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279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3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13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Grp="1" noChangeArrowheads="1"/>
          </p:cNvSpPr>
          <p:nvPr>
            <p:ph type="title"/>
          </p:nvPr>
        </p:nvSpPr>
        <p:spPr>
          <a:xfrm>
            <a:off x="381000" y="76200"/>
            <a:ext cx="8077199" cy="1049626"/>
          </a:xfrm>
        </p:spPr>
        <p:txBody>
          <a:bodyPr>
            <a:noAutofit/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 kern="1200" spc="-5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altLang="en-US" sz="2800" b="1" spc="-100" dirty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Το υπόδειγμα συνολικής ζήτησης – συνολικής προσφοράς: </a:t>
            </a:r>
            <a:r>
              <a:rPr lang="en-US" altLang="en-US" sz="2800" b="1" spc="-100" dirty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2. </a:t>
            </a:r>
            <a:r>
              <a:rPr lang="el-GR" altLang="en-US" sz="2800" b="1" spc="-100" dirty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η καμπύλη συνολικής προσφοράς</a:t>
            </a:r>
            <a:endParaRPr lang="en-US" altLang="en-US" sz="2800" b="1" spc="-100" dirty="0">
              <a:solidFill>
                <a:schemeClr val="accent2">
                  <a:lumMod val="75000"/>
                </a:schemeClr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4198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7543800" cy="4478337"/>
          </a:xfrm>
        </p:spPr>
        <p:txBody>
          <a:bodyPr/>
          <a:lstStyle/>
          <a:p>
            <a:pPr eaLnBrk="1" hangingPunct="1"/>
            <a:r>
              <a:rPr lang="el-GR" altLang="en-US" sz="2400" b="1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Στη βραχυχρόνια περίοδο, η καμπύλη βραχυχρόνιας συνολικής προσφοράς </a:t>
            </a:r>
            <a:r>
              <a:rPr lang="en-US" altLang="en-US" sz="2400" b="1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(SRAS) </a:t>
            </a:r>
            <a:r>
              <a:rPr lang="el-GR" altLang="en-US" sz="2400" b="1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έχει </a:t>
            </a:r>
            <a:r>
              <a:rPr lang="el-GR" altLang="en-US" sz="2400" b="1" i="1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θετική κλίση</a:t>
            </a:r>
            <a:endParaRPr lang="en-US" altLang="en-US" sz="2400" b="1" dirty="0" smtClean="0">
              <a:solidFill>
                <a:schemeClr val="accent6">
                  <a:lumMod val="75000"/>
                </a:schemeClr>
              </a:solidFill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el-GR" altLang="en-US" sz="2000" dirty="0" smtClean="0">
                <a:ea typeface="ＭＳ Ｐゴシック" panose="020B0600070205080204" pitchFamily="34" charset="-128"/>
              </a:rPr>
              <a:t>Σύμφωνα με τη θεωρία των εσφαλμένων αντιλήψεων</a:t>
            </a:r>
            <a:r>
              <a:rPr lang="el-GR" altLang="en-US" sz="2000" dirty="0" smtClean="0">
                <a:ea typeface="ＭＳ Ｐゴシック" panose="020B0600070205080204" pitchFamily="34" charset="-128"/>
              </a:rPr>
              <a:t>:</a:t>
            </a:r>
          </a:p>
          <a:p>
            <a:pPr marL="411480" lvl="1" indent="0" eaLnBrk="1" hangingPunct="1">
              <a:buNone/>
            </a:pPr>
            <a:endParaRPr lang="el-GR" altLang="en-US" sz="2000" dirty="0" smtClean="0">
              <a:ea typeface="ＭＳ Ｐゴシック" panose="020B0600070205080204" pitchFamily="34" charset="-128"/>
            </a:endParaRPr>
          </a:p>
          <a:p>
            <a:pPr lvl="2"/>
            <a:r>
              <a:rPr lang="el-GR" altLang="en-US" sz="1800" dirty="0" smtClean="0">
                <a:ea typeface="ＭＳ Ｐゴシック" panose="020B0600070205080204" pitchFamily="34" charset="-128"/>
              </a:rPr>
              <a:t>Οι μεταβολές στο γενικό επίπεδο τιμών παραπλανούν προσωρινά τους παραγωγούς για όσα συμβαίνουν στις αγορές στις οποίες πωλούν τα προϊόντα τους.</a:t>
            </a:r>
          </a:p>
          <a:p>
            <a:pPr lvl="2"/>
            <a:r>
              <a:rPr lang="el-GR" altLang="en-US" sz="1800" dirty="0" smtClean="0">
                <a:ea typeface="ＭＳ Ｐゴシック" panose="020B0600070205080204" pitchFamily="34" charset="-128"/>
              </a:rPr>
              <a:t>Παρατηρούν αύξηση τιμών στα προϊόντα τους και αυξάνουν την προσφορά, καθώς δεν έχουν σωστή αντίληψή για το γενικό επίπεδο τιμών –δεν συνειδητοποιούν ότι έχουν αυξηθεί οι τιμές όλων των προϊόντων.  </a:t>
            </a:r>
          </a:p>
          <a:p>
            <a:pPr lvl="1" eaLnBrk="1" hangingPunct="1"/>
            <a:endParaRPr lang="el-GR" altLang="en-US" sz="2000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 eaLnBrk="1" hangingPunct="1"/>
            <a:endParaRPr lang="en-US" altLang="en-US" sz="2000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609601" y="1447801"/>
            <a:ext cx="7772400" cy="4421188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l-GR" altLang="en-US" dirty="0" smtClean="0">
                <a:ea typeface="ＭＳ Ｐゴシック" panose="020B0600070205080204" pitchFamily="34" charset="-128"/>
                <a:cs typeface="Times New Roman" panose="02020603050405020304" pitchFamily="18" charset="0"/>
              </a:rPr>
              <a:t>Β. </a:t>
            </a:r>
            <a:r>
              <a:rPr lang="el-GR" altLang="en-US" b="1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  <a:cs typeface="Times New Roman" panose="02020603050405020304" pitchFamily="18" charset="0"/>
              </a:rPr>
              <a:t>Πώς μετατοπίζεται</a:t>
            </a:r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l-GR" altLang="en-US" b="1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  <a:cs typeface="Times New Roman" panose="02020603050405020304" pitchFamily="18" charset="0"/>
              </a:rPr>
              <a:t>η βραχυχρόνια </a:t>
            </a:r>
            <a:r>
              <a:rPr lang="el-GR" altLang="en-US" b="1" dirty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  <a:cs typeface="Times New Roman" panose="02020603050405020304" pitchFamily="18" charset="0"/>
              </a:rPr>
              <a:t>καμπύλη συνολικής </a:t>
            </a:r>
            <a:r>
              <a:rPr lang="el-GR" altLang="en-US" b="1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  <a:cs typeface="Times New Roman" panose="02020603050405020304" pitchFamily="18" charset="0"/>
              </a:rPr>
              <a:t>προσφοράς</a:t>
            </a:r>
            <a:r>
              <a:rPr lang="el-GR" altLang="en-US" dirty="0" smtClean="0">
                <a:ea typeface="ＭＳ Ｐゴシック" panose="020B0600070205080204" pitchFamily="34" charset="-128"/>
                <a:cs typeface="Times New Roman" panose="02020603050405020304" pitchFamily="18" charset="0"/>
              </a:rPr>
              <a:t>. Από</a:t>
            </a:r>
            <a:r>
              <a:rPr lang="el-GR" altLang="en-US" dirty="0" smtClean="0">
                <a:ea typeface="ＭＳ Ｐゴシック" panose="020B0600070205080204" pitchFamily="34" charset="-128"/>
                <a:cs typeface="Times New Roman" panose="02020603050405020304" pitchFamily="18" charset="0"/>
              </a:rPr>
              <a:t>:</a:t>
            </a:r>
          </a:p>
          <a:p>
            <a:pPr marL="0" indent="0" eaLnBrk="1" hangingPunct="1">
              <a:buNone/>
              <a:defRPr/>
            </a:pPr>
            <a:endParaRPr lang="en-US" altLang="en-US" dirty="0" smtClean="0"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  <a:p>
            <a:pPr lvl="1">
              <a:defRPr/>
            </a:pPr>
            <a:r>
              <a:rPr lang="el-GR" altLang="en-US" dirty="0" smtClean="0">
                <a:ea typeface="ＭＳ Ｐゴシック" panose="020B0600070205080204" pitchFamily="34" charset="-128"/>
                <a:cs typeface="Times New Roman" panose="02020603050405020304" pitchFamily="18" charset="0"/>
              </a:rPr>
              <a:t>Μεταβολές στους παραγωγικούς συντελεστές εργατικό δυναμικό, κεφαλαιουχικό εξοπλισμό, </a:t>
            </a:r>
            <a:r>
              <a:rPr lang="el-GR" altLang="en-US" dirty="0">
                <a:ea typeface="ＭＳ Ｐゴシック" panose="020B0600070205080204" pitchFamily="34" charset="-128"/>
                <a:cs typeface="Times New Roman" panose="02020603050405020304" pitchFamily="18" charset="0"/>
              </a:rPr>
              <a:t>φ</a:t>
            </a:r>
            <a:r>
              <a:rPr lang="el-GR" altLang="en-US" dirty="0" smtClean="0">
                <a:ea typeface="ＭＳ Ｐゴシック" panose="020B0600070205080204" pitchFamily="34" charset="-128"/>
                <a:cs typeface="Times New Roman" panose="02020603050405020304" pitchFamily="18" charset="0"/>
              </a:rPr>
              <a:t>υσικούς </a:t>
            </a:r>
            <a:r>
              <a:rPr lang="el-GR" altLang="en-US" dirty="0">
                <a:ea typeface="ＭＳ Ｐゴシック" panose="020B0600070205080204" pitchFamily="34" charset="-128"/>
                <a:cs typeface="Times New Roman" panose="02020603050405020304" pitchFamily="18" charset="0"/>
              </a:rPr>
              <a:t>π</a:t>
            </a:r>
            <a:r>
              <a:rPr lang="el-GR" altLang="en-US" dirty="0" smtClean="0">
                <a:ea typeface="ＭＳ Ｐゴシック" panose="020B0600070205080204" pitchFamily="34" charset="-128"/>
                <a:cs typeface="Times New Roman" panose="02020603050405020304" pitchFamily="18" charset="0"/>
              </a:rPr>
              <a:t>όρους. </a:t>
            </a:r>
            <a:endParaRPr lang="el-GR" altLang="en-US" dirty="0" smtClean="0"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  <a:p>
            <a:pPr marL="411480" lvl="1" indent="0">
              <a:buNone/>
              <a:defRPr/>
            </a:pPr>
            <a:endParaRPr lang="el-GR" altLang="en-US" dirty="0" smtClean="0"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  <a:p>
            <a:pPr lvl="1">
              <a:defRPr/>
            </a:pPr>
            <a:r>
              <a:rPr lang="el-GR" altLang="en-US" dirty="0" smtClean="0">
                <a:ea typeface="ＭＳ Ｐゴシック" panose="020B0600070205080204" pitchFamily="34" charset="-128"/>
                <a:cs typeface="Times New Roman" panose="02020603050405020304" pitchFamily="18" charset="0"/>
              </a:rPr>
              <a:t>Μεταβολές στον τρόπο οργάνωσης της παραγωγής που καθορίζεται από την τεχνολογία, την διοίκηση, το θεσμικό πλαίσιο στις επί μέρους αγορές της οικονομίας (εργασίας, προϊόντος, κ.λπ.)</a:t>
            </a:r>
            <a:r>
              <a:rPr lang="en-US" altLang="en-US" dirty="0" smtClean="0">
                <a:ea typeface="ＭＳ Ｐゴシック" panose="020B0600070205080204" pitchFamily="34" charset="-128"/>
                <a:cs typeface="Times New Roman" panose="02020603050405020304" pitchFamily="18" charset="0"/>
              </a:rPr>
              <a:t>.</a:t>
            </a:r>
            <a:endParaRPr lang="el-GR" altLang="en-US" dirty="0" smtClean="0"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  <a:p>
            <a:pPr lvl="1" eaLnBrk="1" hangingPunct="1">
              <a:defRPr/>
            </a:pPr>
            <a:endParaRPr lang="el-GR" altLang="en-US" sz="2400" dirty="0">
              <a:latin typeface="Arial" panose="020B0604020202020204" pitchFamily="34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322262" y="204210"/>
            <a:ext cx="8043863" cy="85566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 kern="1200" spc="-5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9pPr>
          </a:lstStyle>
          <a:p>
            <a:pPr algn="ctr" defTabSz="914400" eaLnBrk="1" fontAlgn="auto" hangingPunct="1">
              <a:spcAft>
                <a:spcPts val="0"/>
              </a:spcAft>
              <a:defRPr/>
            </a:pPr>
            <a:r>
              <a:rPr lang="el-GR" altLang="en-US" sz="2800" b="1" spc="-100" dirty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Το υπόδειγμα συνολικής ζήτησης – συνολικής προσφοράς: η καμπύλη συνολικής προσφοράς</a:t>
            </a:r>
            <a:endParaRPr lang="en-US" altLang="en-US" sz="2800" b="1" spc="-100" dirty="0">
              <a:solidFill>
                <a:schemeClr val="accent2">
                  <a:lumMod val="75000"/>
                </a:schemeClr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3"/>
          <p:cNvSpPr>
            <a:spLocks noGrp="1" noChangeArrowheads="1"/>
          </p:cNvSpPr>
          <p:nvPr>
            <p:ph type="title"/>
          </p:nvPr>
        </p:nvSpPr>
        <p:spPr>
          <a:xfrm>
            <a:off x="753269" y="228600"/>
            <a:ext cx="7591425" cy="762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l-GR" altLang="en-US" sz="4000" b="1" dirty="0" smtClean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 </a:t>
            </a:r>
            <a:r>
              <a:rPr lang="el-GR" altLang="en-US" sz="4000" b="1" dirty="0" smtClean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/>
            </a:r>
            <a:br>
              <a:rPr lang="el-GR" altLang="en-US" sz="4000" b="1" dirty="0" smtClean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</a:br>
            <a:r>
              <a:rPr lang="el-GR" altLang="en-US" sz="4000" b="1" dirty="0" smtClean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Η </a:t>
            </a:r>
            <a:r>
              <a:rPr lang="el-GR" altLang="en-US" sz="4000" b="1" dirty="0" smtClean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Μακροχρόνια Ισορροπία</a:t>
            </a:r>
            <a:r>
              <a:rPr lang="el-GR" altLang="en-US" dirty="0" smtClean="0">
                <a:ea typeface="ＭＳ Ｐゴシック" panose="020B0600070205080204" pitchFamily="34" charset="-128"/>
              </a:rPr>
              <a:t/>
            </a:r>
            <a:br>
              <a:rPr lang="el-GR" altLang="en-US" dirty="0" smtClean="0">
                <a:ea typeface="ＭＳ Ｐゴシック" panose="020B0600070205080204" pitchFamily="34" charset="-128"/>
              </a:rPr>
            </a:br>
            <a:endParaRPr lang="en-US" altLang="en-US" sz="2700" dirty="0">
              <a:solidFill>
                <a:schemeClr val="tx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48131" name="Rectangle 5"/>
          <p:cNvSpPr>
            <a:spLocks noChangeArrowheads="1"/>
          </p:cNvSpPr>
          <p:nvPr/>
        </p:nvSpPr>
        <p:spPr bwMode="auto">
          <a:xfrm>
            <a:off x="1698625" y="1524000"/>
            <a:ext cx="6932613" cy="4311650"/>
          </a:xfrm>
          <a:prstGeom prst="rect">
            <a:avLst/>
          </a:prstGeom>
          <a:solidFill>
            <a:srgbClr val="F3F6F9"/>
          </a:solidFill>
          <a:ln w="211138">
            <a:solidFill>
              <a:srgbClr val="F3F6F9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48132" name="Rectangle 6"/>
          <p:cNvSpPr>
            <a:spLocks noChangeArrowheads="1"/>
          </p:cNvSpPr>
          <p:nvPr/>
        </p:nvSpPr>
        <p:spPr bwMode="auto">
          <a:xfrm>
            <a:off x="1698625" y="1524000"/>
            <a:ext cx="6932613" cy="4311650"/>
          </a:xfrm>
          <a:prstGeom prst="rect">
            <a:avLst/>
          </a:prstGeom>
          <a:solidFill>
            <a:srgbClr val="F2F4F8"/>
          </a:solidFill>
          <a:ln w="192088">
            <a:solidFill>
              <a:srgbClr val="F2F4F8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48133" name="Rectangle 7"/>
          <p:cNvSpPr>
            <a:spLocks noChangeArrowheads="1"/>
          </p:cNvSpPr>
          <p:nvPr/>
        </p:nvSpPr>
        <p:spPr bwMode="auto">
          <a:xfrm>
            <a:off x="1698625" y="1524000"/>
            <a:ext cx="6932613" cy="4311650"/>
          </a:xfrm>
          <a:prstGeom prst="rect">
            <a:avLst/>
          </a:prstGeom>
          <a:solidFill>
            <a:srgbClr val="F1F4F7"/>
          </a:solidFill>
          <a:ln w="173038">
            <a:solidFill>
              <a:srgbClr val="F1F4F7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48134" name="Rectangle 8"/>
          <p:cNvSpPr>
            <a:spLocks noChangeArrowheads="1"/>
          </p:cNvSpPr>
          <p:nvPr/>
        </p:nvSpPr>
        <p:spPr bwMode="auto">
          <a:xfrm>
            <a:off x="1698625" y="1524000"/>
            <a:ext cx="6932613" cy="4311650"/>
          </a:xfrm>
          <a:prstGeom prst="rect">
            <a:avLst/>
          </a:prstGeom>
          <a:solidFill>
            <a:srgbClr val="F0F2F5"/>
          </a:solidFill>
          <a:ln w="153988">
            <a:solidFill>
              <a:srgbClr val="F0F2F5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48135" name="Rectangle 9"/>
          <p:cNvSpPr>
            <a:spLocks noChangeArrowheads="1"/>
          </p:cNvSpPr>
          <p:nvPr/>
        </p:nvSpPr>
        <p:spPr bwMode="auto">
          <a:xfrm>
            <a:off x="1698625" y="1524000"/>
            <a:ext cx="6932613" cy="4311650"/>
          </a:xfrm>
          <a:prstGeom prst="rect">
            <a:avLst/>
          </a:prstGeom>
          <a:solidFill>
            <a:srgbClr val="EEF1F4"/>
          </a:solidFill>
          <a:ln w="133350">
            <a:solidFill>
              <a:srgbClr val="EEF1F4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48136" name="Rectangle 10"/>
          <p:cNvSpPr>
            <a:spLocks noChangeArrowheads="1"/>
          </p:cNvSpPr>
          <p:nvPr/>
        </p:nvSpPr>
        <p:spPr bwMode="auto">
          <a:xfrm>
            <a:off x="1698625" y="1524000"/>
            <a:ext cx="6932613" cy="4311650"/>
          </a:xfrm>
          <a:prstGeom prst="rect">
            <a:avLst/>
          </a:prstGeom>
          <a:solidFill>
            <a:srgbClr val="EDEFF3"/>
          </a:solidFill>
          <a:ln w="114300">
            <a:solidFill>
              <a:srgbClr val="EDEFF3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48137" name="Rectangle 11"/>
          <p:cNvSpPr>
            <a:spLocks noChangeArrowheads="1"/>
          </p:cNvSpPr>
          <p:nvPr/>
        </p:nvSpPr>
        <p:spPr bwMode="auto">
          <a:xfrm>
            <a:off x="1698625" y="1524000"/>
            <a:ext cx="6932613" cy="4311650"/>
          </a:xfrm>
          <a:prstGeom prst="rect">
            <a:avLst/>
          </a:prstGeom>
          <a:solidFill>
            <a:srgbClr val="EBEEF2"/>
          </a:solidFill>
          <a:ln w="95250">
            <a:solidFill>
              <a:srgbClr val="EBEEF2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48138" name="Rectangle 12"/>
          <p:cNvSpPr>
            <a:spLocks noChangeArrowheads="1"/>
          </p:cNvSpPr>
          <p:nvPr/>
        </p:nvSpPr>
        <p:spPr bwMode="auto">
          <a:xfrm>
            <a:off x="1698625" y="1524000"/>
            <a:ext cx="6932613" cy="4311650"/>
          </a:xfrm>
          <a:prstGeom prst="rect">
            <a:avLst/>
          </a:prstGeom>
          <a:solidFill>
            <a:srgbClr val="EAECF1"/>
          </a:solidFill>
          <a:ln w="76200">
            <a:solidFill>
              <a:srgbClr val="EAECF1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48139" name="Rectangle 13"/>
          <p:cNvSpPr>
            <a:spLocks noChangeArrowheads="1"/>
          </p:cNvSpPr>
          <p:nvPr/>
        </p:nvSpPr>
        <p:spPr bwMode="auto">
          <a:xfrm>
            <a:off x="1698625" y="1524000"/>
            <a:ext cx="6932613" cy="4311650"/>
          </a:xfrm>
          <a:prstGeom prst="rect">
            <a:avLst/>
          </a:prstGeom>
          <a:solidFill>
            <a:srgbClr val="E9EBF0"/>
          </a:solidFill>
          <a:ln w="57150">
            <a:solidFill>
              <a:srgbClr val="E9EBF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48140" name="Rectangle 14"/>
          <p:cNvSpPr>
            <a:spLocks noChangeArrowheads="1"/>
          </p:cNvSpPr>
          <p:nvPr/>
        </p:nvSpPr>
        <p:spPr bwMode="auto">
          <a:xfrm>
            <a:off x="1698625" y="1524000"/>
            <a:ext cx="6932613" cy="4311650"/>
          </a:xfrm>
          <a:prstGeom prst="rect">
            <a:avLst/>
          </a:prstGeom>
          <a:solidFill>
            <a:srgbClr val="E7EAEF"/>
          </a:solidFill>
          <a:ln w="38100">
            <a:solidFill>
              <a:srgbClr val="E7EAEF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48141" name="Rectangle 15"/>
          <p:cNvSpPr>
            <a:spLocks noChangeArrowheads="1"/>
          </p:cNvSpPr>
          <p:nvPr/>
        </p:nvSpPr>
        <p:spPr bwMode="auto">
          <a:xfrm>
            <a:off x="1698625" y="1524000"/>
            <a:ext cx="6932613" cy="4311650"/>
          </a:xfrm>
          <a:prstGeom prst="rect">
            <a:avLst/>
          </a:prstGeom>
          <a:solidFill>
            <a:srgbClr val="E6E9EF"/>
          </a:solidFill>
          <a:ln w="19050">
            <a:solidFill>
              <a:srgbClr val="E6E9EF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48142" name="Rectangle 16"/>
          <p:cNvSpPr>
            <a:spLocks noChangeArrowheads="1"/>
          </p:cNvSpPr>
          <p:nvPr/>
        </p:nvSpPr>
        <p:spPr bwMode="auto">
          <a:xfrm>
            <a:off x="1489075" y="1331913"/>
            <a:ext cx="7085013" cy="4446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48143" name="Freeform 17"/>
          <p:cNvSpPr>
            <a:spLocks/>
          </p:cNvSpPr>
          <p:nvPr/>
        </p:nvSpPr>
        <p:spPr bwMode="auto">
          <a:xfrm>
            <a:off x="1489075" y="1331913"/>
            <a:ext cx="7085013" cy="4446587"/>
          </a:xfrm>
          <a:custGeom>
            <a:avLst/>
            <a:gdLst>
              <a:gd name="T0" fmla="*/ 0 w 4463"/>
              <a:gd name="T1" fmla="*/ 0 h 2801"/>
              <a:gd name="T2" fmla="*/ 0 w 4463"/>
              <a:gd name="T3" fmla="*/ 2147483646 h 2801"/>
              <a:gd name="T4" fmla="*/ 2147483646 w 4463"/>
              <a:gd name="T5" fmla="*/ 2147483646 h 2801"/>
              <a:gd name="T6" fmla="*/ 0 60000 65536"/>
              <a:gd name="T7" fmla="*/ 0 60000 65536"/>
              <a:gd name="T8" fmla="*/ 0 60000 65536"/>
              <a:gd name="T9" fmla="*/ 0 w 4463"/>
              <a:gd name="T10" fmla="*/ 0 h 2801"/>
              <a:gd name="T11" fmla="*/ 4463 w 4463"/>
              <a:gd name="T12" fmla="*/ 2801 h 280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463" h="2801">
                <a:moveTo>
                  <a:pt x="0" y="0"/>
                </a:moveTo>
                <a:lnTo>
                  <a:pt x="0" y="2801"/>
                </a:lnTo>
                <a:lnTo>
                  <a:pt x="4463" y="2801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4" name="Rectangle 19"/>
          <p:cNvSpPr>
            <a:spLocks noChangeArrowheads="1"/>
          </p:cNvSpPr>
          <p:nvPr/>
        </p:nvSpPr>
        <p:spPr bwMode="auto">
          <a:xfrm>
            <a:off x="3200401" y="5861050"/>
            <a:ext cx="259080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l-GR" altLang="en-US" sz="1400" dirty="0">
                <a:solidFill>
                  <a:srgbClr val="000000"/>
                </a:solidFill>
                <a:latin typeface="+mn-lt"/>
                <a:ea typeface="ＭＳ Ｐゴシック" panose="020B0600070205080204" pitchFamily="34" charset="-128"/>
              </a:rPr>
              <a:t>Φυσικό </a:t>
            </a:r>
            <a:r>
              <a:rPr lang="el-GR" altLang="en-US" sz="1400" dirty="0" smtClean="0">
                <a:solidFill>
                  <a:srgbClr val="000000"/>
                </a:solidFill>
                <a:latin typeface="+mn-lt"/>
                <a:ea typeface="ＭＳ Ｐゴシック" panose="020B0600070205080204" pitchFamily="34" charset="-128"/>
              </a:rPr>
              <a:t>επίπεδο παραγωγής</a:t>
            </a:r>
            <a:endParaRPr lang="en-US" altLang="en-US" sz="1400" dirty="0">
              <a:latin typeface="+mn-lt"/>
              <a:ea typeface="ＭＳ Ｐゴシック" panose="020B0600070205080204" pitchFamily="34" charset="-128"/>
            </a:endParaRPr>
          </a:p>
        </p:txBody>
      </p:sp>
      <p:sp>
        <p:nvSpPr>
          <p:cNvPr id="48145" name="Rectangle 21"/>
          <p:cNvSpPr>
            <a:spLocks noChangeArrowheads="1"/>
          </p:cNvSpPr>
          <p:nvPr/>
        </p:nvSpPr>
        <p:spPr bwMode="auto">
          <a:xfrm>
            <a:off x="6400800" y="5875338"/>
            <a:ext cx="1901867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l-GR" altLang="en-US" sz="1600" b="1" dirty="0">
                <a:solidFill>
                  <a:srgbClr val="000000"/>
                </a:solidFill>
                <a:latin typeface="+mn-lt"/>
                <a:ea typeface="ＭＳ Ｐゴシック" panose="020B0600070205080204" pitchFamily="34" charset="-128"/>
              </a:rPr>
              <a:t>Ποσότητα παραγωγής</a:t>
            </a:r>
            <a:endParaRPr lang="en-US" altLang="en-US" sz="2400" dirty="0">
              <a:latin typeface="+mn-lt"/>
              <a:ea typeface="ＭＳ Ｐゴシック" panose="020B0600070205080204" pitchFamily="34" charset="-128"/>
            </a:endParaRPr>
          </a:p>
        </p:txBody>
      </p:sp>
      <p:sp>
        <p:nvSpPr>
          <p:cNvPr id="48146" name="Rectangle 23"/>
          <p:cNvSpPr>
            <a:spLocks noChangeArrowheads="1"/>
          </p:cNvSpPr>
          <p:nvPr/>
        </p:nvSpPr>
        <p:spPr bwMode="auto">
          <a:xfrm>
            <a:off x="533400" y="1331913"/>
            <a:ext cx="949325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l-GR" altLang="en-US" sz="1600" b="1" dirty="0">
                <a:solidFill>
                  <a:srgbClr val="000000"/>
                </a:solidFill>
                <a:latin typeface="+mn-lt"/>
                <a:ea typeface="ＭＳ Ｐゴシック" panose="020B0600070205080204" pitchFamily="34" charset="-128"/>
              </a:rPr>
              <a:t>Επίπεδο </a:t>
            </a:r>
          </a:p>
          <a:p>
            <a:pPr eaLnBrk="1" hangingPunct="1"/>
            <a:r>
              <a:rPr lang="el-GR" altLang="en-US" sz="1600" b="1" dirty="0">
                <a:solidFill>
                  <a:srgbClr val="000000"/>
                </a:solidFill>
                <a:latin typeface="+mn-lt"/>
                <a:ea typeface="ＭＳ Ｐゴシック" panose="020B0600070205080204" pitchFamily="34" charset="-128"/>
              </a:rPr>
              <a:t>τιμών</a:t>
            </a:r>
            <a:endParaRPr lang="en-US" altLang="en-US" sz="2400" dirty="0">
              <a:latin typeface="+mn-lt"/>
              <a:ea typeface="ＭＳ Ｐゴシック" panose="020B0600070205080204" pitchFamily="34" charset="-128"/>
            </a:endParaRPr>
          </a:p>
        </p:txBody>
      </p:sp>
      <p:sp>
        <p:nvSpPr>
          <p:cNvPr id="48147" name="Rectangle 25"/>
          <p:cNvSpPr>
            <a:spLocks noChangeArrowheads="1"/>
          </p:cNvSpPr>
          <p:nvPr/>
        </p:nvSpPr>
        <p:spPr bwMode="auto">
          <a:xfrm>
            <a:off x="1427163" y="5861050"/>
            <a:ext cx="104196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1600" dirty="0">
                <a:solidFill>
                  <a:srgbClr val="000000"/>
                </a:solidFill>
                <a:latin typeface="+mn-lt"/>
                <a:ea typeface="ＭＳ Ｐゴシック" panose="020B0600070205080204" pitchFamily="34" charset="-128"/>
              </a:rPr>
              <a:t>0</a:t>
            </a:r>
            <a:endParaRPr lang="en-US" altLang="en-US" sz="2400" dirty="0">
              <a:latin typeface="+mn-lt"/>
              <a:ea typeface="ＭＳ Ｐゴシック" panose="020B0600070205080204" pitchFamily="34" charset="-128"/>
            </a:endParaRPr>
          </a:p>
        </p:txBody>
      </p: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2273300" y="2362200"/>
            <a:ext cx="4711700" cy="2668588"/>
            <a:chOff x="1432" y="1488"/>
            <a:chExt cx="2968" cy="1681"/>
          </a:xfrm>
        </p:grpSpPr>
        <p:sp>
          <p:nvSpPr>
            <p:cNvPr id="48163" name="Line 27"/>
            <p:cNvSpPr>
              <a:spLocks noChangeShapeType="1"/>
            </p:cNvSpPr>
            <p:nvPr/>
          </p:nvSpPr>
          <p:spPr bwMode="auto">
            <a:xfrm flipV="1">
              <a:off x="1432" y="1563"/>
              <a:ext cx="2244" cy="1606"/>
            </a:xfrm>
            <a:prstGeom prst="line">
              <a:avLst/>
            </a:prstGeom>
            <a:noFill/>
            <a:ln w="57150">
              <a:solidFill>
                <a:srgbClr val="003F9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64" name="Rectangle 28"/>
            <p:cNvSpPr>
              <a:spLocks noChangeArrowheads="1"/>
            </p:cNvSpPr>
            <p:nvPr/>
          </p:nvSpPr>
          <p:spPr bwMode="auto">
            <a:xfrm>
              <a:off x="3708" y="1488"/>
              <a:ext cx="692" cy="4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l-GR" altLang="en-US" sz="1600" dirty="0">
                  <a:solidFill>
                    <a:srgbClr val="000000"/>
                  </a:solidFill>
                  <a:latin typeface="+mn-lt"/>
                  <a:ea typeface="ＭＳ Ｐゴシック" panose="020B0600070205080204" pitchFamily="34" charset="-128"/>
                </a:rPr>
                <a:t>Βραχυχρόνια</a:t>
              </a:r>
            </a:p>
            <a:p>
              <a:pPr eaLnBrk="1" hangingPunct="1"/>
              <a:r>
                <a:rPr lang="el-GR" altLang="en-US" sz="1600" dirty="0">
                  <a:solidFill>
                    <a:srgbClr val="000000"/>
                  </a:solidFill>
                  <a:latin typeface="+mn-lt"/>
                  <a:ea typeface="ＭＳ Ｐゴシック" panose="020B0600070205080204" pitchFamily="34" charset="-128"/>
                </a:rPr>
                <a:t>συνολική</a:t>
              </a:r>
            </a:p>
            <a:p>
              <a:pPr eaLnBrk="1" hangingPunct="1"/>
              <a:r>
                <a:rPr lang="el-GR" altLang="en-US" sz="1600" dirty="0">
                  <a:solidFill>
                    <a:srgbClr val="000000"/>
                  </a:solidFill>
                  <a:latin typeface="+mn-lt"/>
                  <a:ea typeface="ＭＳ Ｐゴシック" panose="020B0600070205080204" pitchFamily="34" charset="-128"/>
                </a:rPr>
                <a:t>προσφορά</a:t>
              </a:r>
              <a:endParaRPr lang="en-US" altLang="en-US" sz="2400" dirty="0">
                <a:latin typeface="+mn-lt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48149" name="Group 31"/>
          <p:cNvGrpSpPr>
            <a:grpSpLocks/>
          </p:cNvGrpSpPr>
          <p:nvPr/>
        </p:nvGrpSpPr>
        <p:grpSpPr bwMode="auto">
          <a:xfrm>
            <a:off x="2743200" y="1966913"/>
            <a:ext cx="1339850" cy="3811587"/>
            <a:chOff x="1728" y="1239"/>
            <a:chExt cx="844" cy="2401"/>
          </a:xfrm>
        </p:grpSpPr>
        <p:sp>
          <p:nvSpPr>
            <p:cNvPr id="48161" name="Line 32"/>
            <p:cNvSpPr>
              <a:spLocks noChangeShapeType="1"/>
            </p:cNvSpPr>
            <p:nvPr/>
          </p:nvSpPr>
          <p:spPr bwMode="auto">
            <a:xfrm>
              <a:off x="2566" y="1249"/>
              <a:ext cx="1" cy="2391"/>
            </a:xfrm>
            <a:prstGeom prst="line">
              <a:avLst/>
            </a:prstGeom>
            <a:noFill/>
            <a:ln w="57150">
              <a:solidFill>
                <a:srgbClr val="00A4B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62" name="Rectangle 33"/>
            <p:cNvSpPr>
              <a:spLocks noChangeArrowheads="1"/>
            </p:cNvSpPr>
            <p:nvPr/>
          </p:nvSpPr>
          <p:spPr bwMode="auto">
            <a:xfrm>
              <a:off x="1728" y="1239"/>
              <a:ext cx="844" cy="4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l-GR" altLang="en-US" sz="1600" dirty="0">
                  <a:solidFill>
                    <a:srgbClr val="000000"/>
                  </a:solidFill>
                  <a:latin typeface="+mn-lt"/>
                  <a:ea typeface="ＭＳ Ｐゴシック" panose="020B0600070205080204" pitchFamily="34" charset="-128"/>
                </a:rPr>
                <a:t>Μακροχρόνια</a:t>
              </a:r>
            </a:p>
            <a:p>
              <a:pPr eaLnBrk="1" hangingPunct="1"/>
              <a:r>
                <a:rPr lang="el-GR" altLang="en-US" sz="1600" dirty="0">
                  <a:solidFill>
                    <a:srgbClr val="000000"/>
                  </a:solidFill>
                  <a:latin typeface="+mn-lt"/>
                  <a:ea typeface="ＭＳ Ｐゴシック" panose="020B0600070205080204" pitchFamily="34" charset="-128"/>
                </a:rPr>
                <a:t>συνολική</a:t>
              </a:r>
            </a:p>
            <a:p>
              <a:pPr eaLnBrk="1" hangingPunct="1"/>
              <a:r>
                <a:rPr lang="el-GR" altLang="en-US" sz="1600" dirty="0">
                  <a:solidFill>
                    <a:srgbClr val="000000"/>
                  </a:solidFill>
                  <a:latin typeface="+mn-lt"/>
                  <a:ea typeface="ＭＳ Ｐゴシック" panose="020B0600070205080204" pitchFamily="34" charset="-128"/>
                </a:rPr>
                <a:t>προσφορά</a:t>
              </a:r>
              <a:endParaRPr lang="en-US" altLang="en-US" sz="2400" dirty="0">
                <a:latin typeface="+mn-lt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5" name="Group 36"/>
          <p:cNvGrpSpPr>
            <a:grpSpLocks/>
          </p:cNvGrpSpPr>
          <p:nvPr/>
        </p:nvGrpSpPr>
        <p:grpSpPr bwMode="auto">
          <a:xfrm>
            <a:off x="2579688" y="2673350"/>
            <a:ext cx="4502150" cy="3024188"/>
            <a:chOff x="1625" y="1684"/>
            <a:chExt cx="2836" cy="1905"/>
          </a:xfrm>
        </p:grpSpPr>
        <p:sp>
          <p:nvSpPr>
            <p:cNvPr id="48159" name="Line 37"/>
            <p:cNvSpPr>
              <a:spLocks noChangeShapeType="1"/>
            </p:cNvSpPr>
            <p:nvPr/>
          </p:nvSpPr>
          <p:spPr bwMode="auto">
            <a:xfrm flipH="1" flipV="1">
              <a:off x="1625" y="1684"/>
              <a:ext cx="2304" cy="1666"/>
            </a:xfrm>
            <a:prstGeom prst="line">
              <a:avLst/>
            </a:prstGeom>
            <a:noFill/>
            <a:ln w="57150">
              <a:solidFill>
                <a:srgbClr val="003F9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60" name="Rectangle 38"/>
            <p:cNvSpPr>
              <a:spLocks noChangeArrowheads="1"/>
            </p:cNvSpPr>
            <p:nvPr/>
          </p:nvSpPr>
          <p:spPr bwMode="auto">
            <a:xfrm>
              <a:off x="3985" y="3279"/>
              <a:ext cx="476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l-GR" altLang="en-US" sz="1600" dirty="0">
                  <a:solidFill>
                    <a:srgbClr val="000000"/>
                  </a:solidFill>
                  <a:latin typeface="+mn-lt"/>
                  <a:ea typeface="ＭＳ Ｐゴシック" panose="020B0600070205080204" pitchFamily="34" charset="-128"/>
                </a:rPr>
                <a:t>Συνολική</a:t>
              </a:r>
            </a:p>
            <a:p>
              <a:pPr eaLnBrk="1" hangingPunct="1"/>
              <a:r>
                <a:rPr lang="el-GR" altLang="en-US" sz="1600" dirty="0">
                  <a:solidFill>
                    <a:srgbClr val="000000"/>
                  </a:solidFill>
                  <a:latin typeface="+mn-lt"/>
                  <a:ea typeface="ＭＳ Ｐゴシック" panose="020B0600070205080204" pitchFamily="34" charset="-128"/>
                </a:rPr>
                <a:t>ζήτηση</a:t>
              </a:r>
              <a:endParaRPr lang="en-US" altLang="en-US" sz="2400" dirty="0">
                <a:latin typeface="+mn-lt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6" name="Group 40"/>
          <p:cNvGrpSpPr>
            <a:grpSpLocks/>
          </p:cNvGrpSpPr>
          <p:nvPr/>
        </p:nvGrpSpPr>
        <p:grpSpPr bwMode="auto">
          <a:xfrm>
            <a:off x="79375" y="3559175"/>
            <a:ext cx="4270375" cy="492125"/>
            <a:chOff x="50" y="2242"/>
            <a:chExt cx="2690" cy="310"/>
          </a:xfrm>
        </p:grpSpPr>
        <p:sp>
          <p:nvSpPr>
            <p:cNvPr id="48154" name="Rectangle 41"/>
            <p:cNvSpPr>
              <a:spLocks noChangeArrowheads="1"/>
            </p:cNvSpPr>
            <p:nvPr/>
          </p:nvSpPr>
          <p:spPr bwMode="auto">
            <a:xfrm>
              <a:off x="2665" y="2295"/>
              <a:ext cx="75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n-US" altLang="en-US" sz="1600" dirty="0">
                  <a:solidFill>
                    <a:srgbClr val="000000"/>
                  </a:solidFill>
                  <a:latin typeface="+mn-lt"/>
                  <a:ea typeface="ＭＳ Ｐゴシック" panose="020B0600070205080204" pitchFamily="34" charset="-128"/>
                </a:rPr>
                <a:t>A</a:t>
              </a:r>
              <a:endParaRPr lang="en-US" altLang="en-US" sz="2400" dirty="0">
                <a:latin typeface="+mn-lt"/>
                <a:ea typeface="ＭＳ Ｐゴシック" panose="020B0600070205080204" pitchFamily="34" charset="-128"/>
              </a:endParaRPr>
            </a:p>
          </p:txBody>
        </p:sp>
        <p:grpSp>
          <p:nvGrpSpPr>
            <p:cNvPr id="48155" name="Group 42"/>
            <p:cNvGrpSpPr>
              <a:grpSpLocks/>
            </p:cNvGrpSpPr>
            <p:nvPr/>
          </p:nvGrpSpPr>
          <p:grpSpPr bwMode="auto">
            <a:xfrm>
              <a:off x="50" y="2242"/>
              <a:ext cx="2564" cy="310"/>
              <a:chOff x="50" y="2242"/>
              <a:chExt cx="2564" cy="310"/>
            </a:xfrm>
          </p:grpSpPr>
          <p:sp>
            <p:nvSpPr>
              <p:cNvPr id="48156" name="Line 43"/>
              <p:cNvSpPr>
                <a:spLocks noChangeShapeType="1"/>
              </p:cNvSpPr>
              <p:nvPr/>
            </p:nvSpPr>
            <p:spPr bwMode="auto">
              <a:xfrm>
                <a:off x="938" y="2360"/>
                <a:ext cx="1628" cy="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57" name="Oval 44"/>
              <p:cNvSpPr>
                <a:spLocks noChangeArrowheads="1"/>
              </p:cNvSpPr>
              <p:nvPr/>
            </p:nvSpPr>
            <p:spPr bwMode="auto">
              <a:xfrm>
                <a:off x="2530" y="2324"/>
                <a:ext cx="84" cy="86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/>
                <a:endParaRPr lang="en-GB" altLang="en-US" sz="2400">
                  <a:latin typeface="Times New Roman" panose="02020603050405020304" pitchFamily="18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48158" name="Rectangle 45"/>
              <p:cNvSpPr>
                <a:spLocks noChangeArrowheads="1"/>
              </p:cNvSpPr>
              <p:nvPr/>
            </p:nvSpPr>
            <p:spPr bwMode="auto">
              <a:xfrm>
                <a:off x="50" y="2242"/>
                <a:ext cx="768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/>
                <a:r>
                  <a:rPr lang="el-GR" altLang="en-US" sz="1600" dirty="0">
                    <a:solidFill>
                      <a:srgbClr val="000000"/>
                    </a:solidFill>
                    <a:latin typeface="+mn-lt"/>
                    <a:ea typeface="ＭＳ Ｐゴシック" panose="020B0600070205080204" pitchFamily="34" charset="-128"/>
                  </a:rPr>
                  <a:t>Επίπεδο τιμών</a:t>
                </a:r>
              </a:p>
              <a:p>
                <a:pPr eaLnBrk="1" hangingPunct="1"/>
                <a:r>
                  <a:rPr lang="el-GR" altLang="en-US" sz="1600" dirty="0">
                    <a:solidFill>
                      <a:srgbClr val="000000"/>
                    </a:solidFill>
                    <a:latin typeface="+mn-lt"/>
                    <a:ea typeface="ＭＳ Ｐゴシック" panose="020B0600070205080204" pitchFamily="34" charset="-128"/>
                  </a:rPr>
                  <a:t>ισορροπίας</a:t>
                </a:r>
                <a:endParaRPr lang="en-US" altLang="en-US" sz="2400" dirty="0">
                  <a:latin typeface="+mn-lt"/>
                  <a:ea typeface="ＭＳ Ｐゴシック" panose="020B0600070205080204" pitchFamily="34" charset="-128"/>
                </a:endParaRPr>
              </a:p>
            </p:txBody>
          </p:sp>
        </p:grpSp>
      </p:grpSp>
      <p:sp>
        <p:nvSpPr>
          <p:cNvPr id="2" name="Rectangle 1"/>
          <p:cNvSpPr/>
          <p:nvPr/>
        </p:nvSpPr>
        <p:spPr>
          <a:xfrm>
            <a:off x="3200400" y="6467267"/>
            <a:ext cx="404018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altLang="en-US" sz="1600" b="1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Σχήμα</a:t>
            </a:r>
            <a:r>
              <a:rPr lang="en-US" altLang="en-US" sz="1600" b="1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 </a:t>
            </a:r>
            <a:r>
              <a:rPr lang="el-GR" altLang="en-US" sz="1600" b="1" dirty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5. Η Μακροχρόνια Ισορροπία</a:t>
            </a:r>
            <a:endParaRPr lang="el-GR" sz="16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1598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1" y="152400"/>
            <a:ext cx="8381999" cy="10668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altLang="en-US" sz="3600" b="1" dirty="0" smtClean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Το υπόδειγμα συνολικής ζήτησης – συνολικής προσφοράς</a:t>
            </a:r>
            <a:endParaRPr lang="en-US" altLang="en-US" sz="3600" b="1" dirty="0">
              <a:solidFill>
                <a:schemeClr val="accent2">
                  <a:lumMod val="75000"/>
                </a:schemeClr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524000"/>
            <a:ext cx="8153400" cy="4510087"/>
          </a:xfrm>
        </p:spPr>
        <p:txBody>
          <a:bodyPr/>
          <a:lstStyle/>
          <a:p>
            <a:pPr eaLnBrk="1" hangingPunct="1">
              <a:defRPr/>
            </a:pPr>
            <a:r>
              <a:rPr lang="el-GR" altLang="en-US" dirty="0" smtClean="0">
                <a:ea typeface="ＭＳ Ｐゴシック" panose="020B0600070205080204" pitchFamily="34" charset="-128"/>
                <a:cs typeface="Times New Roman" panose="02020603050405020304" pitchFamily="18" charset="0"/>
              </a:rPr>
              <a:t>Ως βραχυχρόνιες διακυμάνσεις ορίζονται οι διακυμάνσεις του ΑΕΠ από την μακροχρόνια αυξητική του τάση. </a:t>
            </a:r>
            <a:endParaRPr lang="el-GR" altLang="en-US" dirty="0" smtClean="0"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  <a:p>
            <a:pPr marL="114300" indent="0" eaLnBrk="1" hangingPunct="1">
              <a:buNone/>
              <a:defRPr/>
            </a:pPr>
            <a:endParaRPr lang="el-GR" altLang="en-US" dirty="0" smtClean="0"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l-GR" altLang="en-US" dirty="0" smtClean="0">
                <a:ea typeface="ＭＳ Ｐゴシック" panose="020B0600070205080204" pitchFamily="34" charset="-128"/>
                <a:cs typeface="Times New Roman" panose="02020603050405020304" pitchFamily="18" charset="0"/>
              </a:rPr>
              <a:t>Οι περισσότερες μακροοικονομικές μεταβλητές που μετρούν κάποιο είδος εισοδήματος ή παραγωγής κυμαίνονται από κοινού, αλλά κατά διαφορετικά μεγέθη. (π.χ. επενδύσεις</a:t>
            </a:r>
            <a:r>
              <a:rPr lang="el-GR" altLang="en-US" dirty="0" smtClean="0">
                <a:ea typeface="ＭＳ Ｐゴシック" panose="020B0600070205080204" pitchFamily="34" charset="-128"/>
                <a:cs typeface="Times New Roman" panose="02020603050405020304" pitchFamily="18" charset="0"/>
              </a:rPr>
              <a:t>)</a:t>
            </a:r>
            <a:endParaRPr lang="en-US" altLang="en-US" dirty="0" smtClean="0"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  <a:p>
            <a:pPr marL="114300" indent="0" eaLnBrk="1" hangingPunct="1">
              <a:buNone/>
              <a:defRPr/>
            </a:pPr>
            <a:endParaRPr lang="el-GR" altLang="en-US" dirty="0" smtClean="0"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  <a:p>
            <a:pPr marL="91440" indent="-91440" eaLnBrk="1" fontAlgn="auto" hangingPunct="1">
              <a:defRPr/>
            </a:pPr>
            <a:r>
              <a:rPr lang="el-GR" altLang="en-US" dirty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Όταν </a:t>
            </a:r>
            <a:r>
              <a:rPr lang="el-GR" altLang="en-US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αυξάνεται/μειώνεται το ΑΕΠ, </a:t>
            </a:r>
            <a:r>
              <a:rPr lang="el-GR" altLang="en-US" dirty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η ανεργία </a:t>
            </a:r>
            <a:r>
              <a:rPr lang="el-GR" altLang="en-US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μειώνεται/ αυξάνεται. </a:t>
            </a:r>
            <a:r>
              <a:rPr lang="el-GR" altLang="en-US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  <a:cs typeface="Times New Roman" panose="02020603050405020304" pitchFamily="18" charset="0"/>
              </a:rPr>
              <a:t>Όταν </a:t>
            </a:r>
            <a:r>
              <a:rPr lang="el-GR" altLang="en-US" dirty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  <a:cs typeface="Times New Roman" panose="02020603050405020304" pitchFamily="18" charset="0"/>
              </a:rPr>
              <a:t>οι επιχειρήσεις </a:t>
            </a:r>
            <a:r>
              <a:rPr lang="el-GR" altLang="en-US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  <a:cs typeface="Times New Roman" panose="02020603050405020304" pitchFamily="18" charset="0"/>
              </a:rPr>
              <a:t>παράγουν </a:t>
            </a:r>
            <a:r>
              <a:rPr lang="el-GR" altLang="en-US" dirty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  <a:cs typeface="Times New Roman" panose="02020603050405020304" pitchFamily="18" charset="0"/>
              </a:rPr>
              <a:t>μικρότερη ποσότητα αγαθών και υπηρεσιών, απολύουν εργάτες</a:t>
            </a:r>
            <a:r>
              <a:rPr lang="el-GR" altLang="en-US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.</a:t>
            </a:r>
          </a:p>
          <a:p>
            <a:pPr marL="201168" lvl="1" indent="0" eaLnBrk="1" fontAlgn="auto" hangingPunct="1">
              <a:buFont typeface="Calibri" panose="020F0502020204030204" pitchFamily="34" charset="0"/>
              <a:buNone/>
              <a:defRPr/>
            </a:pPr>
            <a:r>
              <a:rPr lang="en-GB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	</a:t>
            </a:r>
            <a:endParaRPr lang="en-US" altLang="en-US" sz="2000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 eaLnBrk="1" hangingPunct="1">
              <a:defRPr/>
            </a:pPr>
            <a:endParaRPr lang="en-US" altLang="en-US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l-GR" altLang="en-US" sz="2800" b="1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  <a:cs typeface="Times New Roman" panose="02020603050405020304" pitchFamily="18" charset="0"/>
              </a:rPr>
              <a:t>Η μακροχρόνια ισορροπία</a:t>
            </a:r>
            <a:endParaRPr lang="en-GB" altLang="en-US" sz="2800" b="1" dirty="0" smtClean="0">
              <a:solidFill>
                <a:schemeClr val="accent6">
                  <a:lumMod val="75000"/>
                </a:schemeClr>
              </a:solidFill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  <a:p>
            <a:pPr marL="719138" lvl="1" indent="-319088" eaLnBrk="1" hangingPunct="1"/>
            <a:r>
              <a:rPr lang="el-GR" altLang="en-US" sz="2400" dirty="0" smtClean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  <a:cs typeface="Times New Roman" panose="02020603050405020304" pitchFamily="18" charset="0"/>
              </a:rPr>
              <a:t>Η μακροχρόνια ισορροπία βρίσκεται εκεί όπου η καμπύλη συνολικής ζήτησης τέμνει τη μακροχρόνια καμπύλη συνολικής προσφοράς</a:t>
            </a:r>
            <a:r>
              <a:rPr lang="en-GB" altLang="en-US" sz="2400" dirty="0" smtClean="0">
                <a:ea typeface="ＭＳ Ｐゴシック" panose="020B0600070205080204" pitchFamily="34" charset="-128"/>
                <a:cs typeface="Times New Roman" panose="02020603050405020304" pitchFamily="18" charset="0"/>
              </a:rPr>
              <a:t>.</a:t>
            </a:r>
            <a:r>
              <a:rPr lang="en-GB" altLang="en-US" sz="2400" dirty="0" smtClean="0">
                <a:ea typeface="ＭＳ Ｐゴシック" panose="020B0600070205080204" pitchFamily="34" charset="-128"/>
              </a:rPr>
              <a:t> </a:t>
            </a:r>
            <a:endParaRPr lang="el-GR" altLang="en-US" sz="2400" dirty="0" smtClean="0">
              <a:ea typeface="ＭＳ Ｐゴシック" panose="020B0600070205080204" pitchFamily="34" charset="-128"/>
            </a:endParaRPr>
          </a:p>
          <a:p>
            <a:pPr marL="400050" lvl="1" indent="0" eaLnBrk="1" hangingPunct="1">
              <a:buNone/>
            </a:pPr>
            <a:endParaRPr lang="en-GB" altLang="en-US" sz="2400" dirty="0" smtClean="0">
              <a:ea typeface="ＭＳ Ｐゴシック" panose="020B0600070205080204" pitchFamily="34" charset="-128"/>
            </a:endParaRPr>
          </a:p>
          <a:p>
            <a:pPr lvl="4" eaLnBrk="1" hangingPunct="1"/>
            <a:r>
              <a:rPr lang="el-GR" altLang="en-US" sz="2000" dirty="0" smtClean="0">
                <a:ea typeface="ＭＳ Ｐゴシック" panose="020B0600070205080204" pitchFamily="34" charset="-128"/>
              </a:rPr>
              <a:t>Η παραγωγή βρίσκεται στο φυσικό επίπεδό της</a:t>
            </a:r>
            <a:r>
              <a:rPr lang="en-GB" altLang="en-US" sz="2000" dirty="0" smtClean="0">
                <a:ea typeface="ＭＳ Ｐゴシック" panose="020B0600070205080204" pitchFamily="34" charset="-128"/>
              </a:rPr>
              <a:t>. </a:t>
            </a:r>
          </a:p>
          <a:p>
            <a:pPr lvl="4" eaLnBrk="1" hangingPunct="1"/>
            <a:r>
              <a:rPr lang="el-GR" altLang="en-US" sz="2000" dirty="0" smtClean="0">
                <a:ea typeface="ＭＳ Ｐゴシック" panose="020B0600070205080204" pitchFamily="34" charset="-128"/>
              </a:rPr>
              <a:t>Επίσης, στο σημείο αυτό, οι αντιλήψεις, οι μισθοί, και οι τιμές έχουν όλα προσαρμοστεί, έτσι ώστε η βραχυχρόνια καμπύλη  συνολικής προσφοράς να τέμνει επίσης στο σημείο αυτό.</a:t>
            </a:r>
            <a:endParaRPr lang="en-US" altLang="en-US" sz="2000" dirty="0" smtClean="0">
              <a:ea typeface="ＭＳ Ｐゴシック" panose="020B0600070205080204" pitchFamily="34" charset="-128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0" y="204210"/>
            <a:ext cx="8366125" cy="85566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 kern="1200" spc="-5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9pPr>
          </a:lstStyle>
          <a:p>
            <a:pPr algn="ctr" defTabSz="914400" eaLnBrk="1" fontAlgn="auto" hangingPunct="1">
              <a:spcAft>
                <a:spcPts val="0"/>
              </a:spcAft>
              <a:defRPr/>
            </a:pPr>
            <a:r>
              <a:rPr lang="el-GR" altLang="en-US" sz="3600" b="1" spc="-100" dirty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Το υπόδειγμα συνολικής ζήτησης – συνολικής προσφοράς: η ισορροπία</a:t>
            </a:r>
            <a:endParaRPr lang="en-US" altLang="en-US" sz="3600" b="1" spc="-100" dirty="0">
              <a:solidFill>
                <a:schemeClr val="accent2">
                  <a:lumMod val="75000"/>
                </a:schemeClr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dirty="0" smtClean="0">
                <a:solidFill>
                  <a:schemeClr val="accent2">
                    <a:lumMod val="75000"/>
                  </a:schemeClr>
                </a:solidFill>
              </a:rPr>
              <a:t>Βιβλιογραφία</a:t>
            </a:r>
            <a:endParaRPr lang="el-G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ctr" eaLnBrk="1" hangingPunct="1">
              <a:buFont typeface="Arial" charset="0"/>
              <a:buNone/>
            </a:pPr>
            <a:r>
              <a:rPr lang="el-GR" altLang="el-GR" sz="2800" smtClean="0"/>
              <a:t>Οικονομική, 4</a:t>
            </a:r>
            <a:r>
              <a:rPr lang="el-GR" altLang="el-GR" sz="2800" baseline="30000" smtClean="0"/>
              <a:t>η</a:t>
            </a:r>
            <a:r>
              <a:rPr lang="el-GR" altLang="el-GR" sz="2800" smtClean="0"/>
              <a:t> έκδ., </a:t>
            </a:r>
            <a:r>
              <a:rPr lang="en-US" altLang="el-GR" sz="2800" smtClean="0"/>
              <a:t>Mankiw &amp; Taylor, </a:t>
            </a:r>
            <a:r>
              <a:rPr lang="el-GR" altLang="el-GR" sz="2800" smtClean="0"/>
              <a:t>εκδόσεις Τζιόλα</a:t>
            </a:r>
          </a:p>
        </p:txBody>
      </p:sp>
    </p:spTree>
    <p:extLst>
      <p:ext uri="{BB962C8B-B14F-4D97-AF65-F5344CB8AC3E}">
        <p14:creationId xmlns:p14="http://schemas.microsoft.com/office/powerpoint/2010/main" val="3792616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1" y="152400"/>
            <a:ext cx="8458200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altLang="en-US" sz="3600" b="1" dirty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Το υπόδειγμα συνολικής </a:t>
            </a:r>
            <a:r>
              <a:rPr lang="el-GR" altLang="en-US" sz="3600" b="1" dirty="0" smtClean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ζήτησης– </a:t>
            </a:r>
            <a:r>
              <a:rPr lang="el-GR" altLang="en-US" sz="3600" b="1" dirty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συνολικής </a:t>
            </a:r>
            <a:r>
              <a:rPr lang="el-GR" altLang="en-US" sz="3600" b="1" dirty="0" smtClean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προσφοράς</a:t>
            </a:r>
            <a:endParaRPr lang="en-US" altLang="en-US" sz="3600" b="1" dirty="0">
              <a:solidFill>
                <a:schemeClr val="accent2">
                  <a:lumMod val="75000"/>
                </a:schemeClr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n-US" dirty="0" smtClean="0">
                <a:ea typeface="ＭＳ Ｐゴシック" panose="020B0600070205080204" pitchFamily="34" charset="-128"/>
              </a:rPr>
              <a:t>Βασικό υπόδειγμα για την ανάλυση των βραχυχρόνιων οικονομικών διακυμάνσεων είναι:</a:t>
            </a:r>
          </a:p>
          <a:p>
            <a:pPr eaLnBrk="1" hangingPunct="1"/>
            <a:r>
              <a:rPr lang="el-GR" altLang="en-US" dirty="0" smtClean="0">
                <a:ea typeface="ＭＳ Ｐゴシック" panose="020B0600070205080204" pitchFamily="34" charset="-128"/>
              </a:rPr>
              <a:t>το υπόδειγμα Συνολικής Ζήτησης – Συνολικής Προσφοράς (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Aggregate Demand</a:t>
            </a:r>
            <a:r>
              <a:rPr lang="el-GR" altLang="en-US" dirty="0" smtClean="0">
                <a:ea typeface="ＭＳ Ｐゴシック" panose="020B0600070205080204" pitchFamily="34" charset="-128"/>
              </a:rPr>
              <a:t> -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Aggregate Supply  AD</a:t>
            </a:r>
            <a:r>
              <a:rPr lang="el-GR" altLang="en-US" dirty="0" smtClean="0">
                <a:ea typeface="ＭＳ Ｐゴシック" panose="020B0600070205080204" pitchFamily="34" charset="-128"/>
              </a:rPr>
              <a:t>-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AS) </a:t>
            </a:r>
            <a:r>
              <a:rPr lang="el-GR" altLang="en-US" dirty="0" smtClean="0">
                <a:ea typeface="ＭＳ Ｐゴシック" panose="020B0600070205080204" pitchFamily="34" charset="-128"/>
              </a:rPr>
              <a:t>.</a:t>
            </a:r>
          </a:p>
          <a:p>
            <a:pPr eaLnBrk="1" hangingPunct="1"/>
            <a:r>
              <a:rPr lang="el-GR" altLang="en-US" dirty="0" smtClean="0">
                <a:ea typeface="ＭＳ Ｐゴシック" panose="020B0600070205080204" pitchFamily="34" charset="-128"/>
              </a:rPr>
              <a:t>(ή και </a:t>
            </a:r>
            <a:r>
              <a:rPr lang="el-GR" altLang="en-US" dirty="0" err="1" smtClean="0">
                <a:ea typeface="ＭＳ Ｐゴシック" panose="020B0600070205080204" pitchFamily="34" charset="-128"/>
              </a:rPr>
              <a:t>Συναθροιστικής</a:t>
            </a:r>
            <a:r>
              <a:rPr lang="el-GR" altLang="en-US" dirty="0" smtClean="0">
                <a:ea typeface="ＭＳ Ｐゴシック" panose="020B0600070205080204" pitchFamily="34" charset="-128"/>
              </a:rPr>
              <a:t> Ζήτησης – </a:t>
            </a:r>
            <a:r>
              <a:rPr lang="el-GR" altLang="en-US" dirty="0" err="1" smtClean="0">
                <a:ea typeface="ＭＳ Ｐゴシック" panose="020B0600070205080204" pitchFamily="34" charset="-128"/>
              </a:rPr>
              <a:t>Συναθροιστικής</a:t>
            </a:r>
            <a:r>
              <a:rPr lang="el-GR" altLang="en-US" dirty="0" smtClean="0">
                <a:ea typeface="ＭＳ Ｐゴシック" panose="020B0600070205080204" pitchFamily="34" charset="-128"/>
              </a:rPr>
              <a:t> Προσφοράς)</a:t>
            </a:r>
          </a:p>
          <a:p>
            <a:pPr eaLnBrk="1" hangingPunct="1"/>
            <a:r>
              <a:rPr lang="el-GR" altLang="en-US" dirty="0" smtClean="0">
                <a:ea typeface="ＭＳ Ｐゴシック" panose="020B0600070205080204" pitchFamily="34" charset="-128"/>
              </a:rPr>
              <a:t>Το υπόδειγμα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AD</a:t>
            </a:r>
            <a:r>
              <a:rPr lang="el-GR" altLang="en-US" dirty="0" smtClean="0">
                <a:ea typeface="ＭＳ Ｐゴシック" panose="020B0600070205080204" pitchFamily="34" charset="-128"/>
              </a:rPr>
              <a:t>-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AS </a:t>
            </a:r>
            <a:r>
              <a:rPr lang="el-GR" altLang="en-US" dirty="0" smtClean="0">
                <a:ea typeface="ＭＳ Ｐゴシック" panose="020B0600070205080204" pitchFamily="34" charset="-128"/>
              </a:rPr>
              <a:t>δείχνει πώς καθορίζονται δύο μεταβλητές:</a:t>
            </a:r>
            <a:endParaRPr lang="en-US" altLang="en-US" dirty="0" smtClean="0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el-GR" altLang="en-US" sz="2000" dirty="0" smtClean="0">
                <a:ea typeface="ＭＳ Ｐゴシック" panose="020B0600070205080204" pitchFamily="34" charset="-128"/>
              </a:rPr>
              <a:t>Η παραγωγή αγαθών και υπηρεσιών της οικονομίας Υ (όπως </a:t>
            </a:r>
            <a:r>
              <a:rPr lang="el-GR" altLang="en-US" sz="2000" dirty="0" err="1" smtClean="0">
                <a:ea typeface="ＭＳ Ｐゴシック" panose="020B0600070205080204" pitchFamily="34" charset="-128"/>
              </a:rPr>
              <a:t>μετράται</a:t>
            </a:r>
            <a:r>
              <a:rPr lang="el-GR" altLang="en-US" sz="2000" dirty="0" smtClean="0">
                <a:ea typeface="ＭＳ Ｐゴシック" panose="020B0600070205080204" pitchFamily="34" charset="-128"/>
              </a:rPr>
              <a:t> από το πραγματικό ΑΕΠ).</a:t>
            </a:r>
            <a:endParaRPr lang="en-US" altLang="en-US" sz="2000" dirty="0" smtClean="0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el-GR" altLang="en-US" sz="2000" dirty="0" smtClean="0">
                <a:ea typeface="ＭＳ Ｐゴシック" panose="020B0600070205080204" pitchFamily="34" charset="-128"/>
              </a:rPr>
              <a:t>Το γενικό επίπεδο τιμών Ρ (όπως μετριέται από τον ΔΤΚ ή τον </a:t>
            </a:r>
            <a:r>
              <a:rPr lang="el-GR" altLang="en-US" sz="2000" dirty="0" err="1" smtClean="0">
                <a:ea typeface="ＭＳ Ｐゴシック" panose="020B0600070205080204" pitchFamily="34" charset="-128"/>
              </a:rPr>
              <a:t>αποπληθωριστή</a:t>
            </a:r>
            <a:r>
              <a:rPr lang="el-GR" altLang="en-US" sz="2000" dirty="0" smtClean="0">
                <a:ea typeface="ＭＳ Ｐゴシック" panose="020B0600070205080204" pitchFamily="34" charset="-128"/>
              </a:rPr>
              <a:t> του ΑΕΠ).</a:t>
            </a:r>
            <a:endParaRPr lang="en-US" altLang="en-US" sz="2000" dirty="0" smtClean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11125" y="152400"/>
            <a:ext cx="8194675" cy="9906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altLang="en-US" sz="3600" b="1" dirty="0" smtClean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Το υπόδειγμα συνολικής ζήτησης – συνολικής προσφοράς</a:t>
            </a:r>
            <a:endParaRPr lang="en-US" altLang="en-US" sz="3600" b="1" dirty="0">
              <a:solidFill>
                <a:schemeClr val="accent2">
                  <a:lumMod val="75000"/>
                </a:schemeClr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46263"/>
            <a:ext cx="7680325" cy="4478337"/>
          </a:xfrm>
        </p:spPr>
        <p:txBody>
          <a:bodyPr rtlCol="0">
            <a:normAutofit/>
          </a:bodyPr>
          <a:lstStyle/>
          <a:p>
            <a:pPr marL="91440" indent="-91440" eaLnBrk="1" fontAlgn="auto" hangingPunct="1">
              <a:defRPr/>
            </a:pPr>
            <a:r>
              <a:rPr lang="el-GR" alt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panose="020B0600070205080204" pitchFamily="34" charset="-128"/>
              </a:rPr>
              <a:t>Σύμφωνα με το υπόδειγμα </a:t>
            </a:r>
            <a:r>
              <a:rPr lang="en-US" altLang="en-US" sz="2800" dirty="0" smtClean="0">
                <a:ea typeface="ＭＳ Ｐゴシック" panose="020B0600070205080204" pitchFamily="34" charset="-128"/>
              </a:rPr>
              <a:t>AD</a:t>
            </a:r>
            <a:r>
              <a:rPr lang="el-GR" altLang="en-US" sz="2800" dirty="0" smtClean="0">
                <a:ea typeface="ＭＳ Ｐゴシック" panose="020B0600070205080204" pitchFamily="34" charset="-128"/>
              </a:rPr>
              <a:t>-</a:t>
            </a:r>
            <a:r>
              <a:rPr lang="en-US" altLang="en-US" sz="2800" dirty="0">
                <a:ea typeface="ＭＳ Ｐゴシック" panose="020B0600070205080204" pitchFamily="34" charset="-128"/>
              </a:rPr>
              <a:t>AS</a:t>
            </a:r>
            <a:r>
              <a:rPr lang="el-GR" altLang="en-US" sz="2800" dirty="0" smtClean="0">
                <a:ea typeface="ＭＳ Ｐゴシック" panose="020B0600070205080204" pitchFamily="34" charset="-128"/>
              </a:rPr>
              <a:t>:</a:t>
            </a:r>
            <a:endParaRPr lang="en-US" altLang="en-US" sz="2800" dirty="0">
              <a:solidFill>
                <a:schemeClr val="tx1">
                  <a:lumMod val="75000"/>
                  <a:lumOff val="25000"/>
                </a:schemeClr>
              </a:solidFill>
              <a:ea typeface="ＭＳ Ｐゴシック" panose="020B0600070205080204" pitchFamily="34" charset="-128"/>
            </a:endParaRPr>
          </a:p>
          <a:p>
            <a:pPr marL="384048" lvl="1" indent="-182880" eaLnBrk="1" fontAlgn="auto" hangingPunct="1">
              <a:buClr>
                <a:schemeClr val="tx1"/>
              </a:buClr>
              <a:defRPr/>
            </a:pPr>
            <a:r>
              <a:rPr lang="el-GR" altLang="en-US" sz="2400" dirty="0" smtClean="0">
                <a:ea typeface="ＭＳ Ｐゴシック" panose="020B0600070205080204" pitchFamily="34" charset="-128"/>
              </a:rPr>
              <a:t>Η</a:t>
            </a:r>
            <a:r>
              <a:rPr lang="en-US" altLang="en-US" sz="2400" dirty="0" smtClean="0">
                <a:ea typeface="ＭＳ Ｐゴシック" panose="020B0600070205080204" pitchFamily="34" charset="-128"/>
              </a:rPr>
              <a:t> </a:t>
            </a:r>
            <a:r>
              <a:rPr lang="el-GR" altLang="en-US" sz="2400" i="1" dirty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καμπύλη </a:t>
            </a:r>
            <a:r>
              <a:rPr lang="el-GR" altLang="en-US" sz="2400" i="1" dirty="0" smtClean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συνολικής ζήτησης </a:t>
            </a:r>
            <a:r>
              <a:rPr lang="el-GR" altLang="en-US" sz="2400" dirty="0" smtClean="0">
                <a:ea typeface="ＭＳ Ｐゴシック" panose="020B0600070205080204" pitchFamily="34" charset="-128"/>
              </a:rPr>
              <a:t>δείχνει</a:t>
            </a:r>
            <a:r>
              <a:rPr lang="en-US" altLang="en-US" sz="2400" dirty="0" smtClean="0">
                <a:ea typeface="ＭＳ Ｐゴシック" panose="020B0600070205080204" pitchFamily="34" charset="-128"/>
              </a:rPr>
              <a:t> </a:t>
            </a:r>
            <a:r>
              <a:rPr lang="el-GR" altLang="en-US" sz="2400" dirty="0" smtClean="0">
                <a:ea typeface="ＭＳ Ｐゴシック" panose="020B0600070205080204" pitchFamily="34" charset="-128"/>
              </a:rPr>
              <a:t>την ποσότητα αγαθών και υπηρεσιών που τα νοικοκυριά, οι επιχειρήσεις και το κράτος επιθυμούν να αγοράσουν σε κάθε επίπεδο τιμών.</a:t>
            </a:r>
            <a:endParaRPr lang="en-US" altLang="en-US" sz="2400" dirty="0">
              <a:ea typeface="ＭＳ Ｐゴシック" panose="020B0600070205080204" pitchFamily="34" charset="-128"/>
            </a:endParaRPr>
          </a:p>
          <a:p>
            <a:pPr marL="384048" lvl="1" indent="-182880" eaLnBrk="1" fontAlgn="auto" hangingPunct="1">
              <a:buClr>
                <a:schemeClr val="tx1"/>
              </a:buClr>
              <a:defRPr/>
            </a:pPr>
            <a:r>
              <a:rPr lang="el-GR" altLang="en-US" sz="2400" dirty="0" smtClean="0">
                <a:ea typeface="ＭＳ Ｐゴシック" panose="020B0600070205080204" pitchFamily="34" charset="-128"/>
              </a:rPr>
              <a:t>Η </a:t>
            </a:r>
            <a:r>
              <a:rPr lang="el-GR" altLang="en-US" sz="2400" i="1" dirty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καμπύλη συνολικής προσφοράς </a:t>
            </a:r>
            <a:r>
              <a:rPr lang="el-GR" altLang="en-US" sz="2400" dirty="0" smtClean="0">
                <a:ea typeface="ＭＳ Ｐゴシック" panose="020B0600070205080204" pitchFamily="34" charset="-128"/>
              </a:rPr>
              <a:t>δείχνει την ποσότητα αγαθών και υπηρεσιών που οι επιχειρήσεις και οι εργαζόμενοι επιλέγουν να παράγουν και να πωλούν σε κάθε επίπεδο τιμών.</a:t>
            </a:r>
            <a:endParaRPr lang="en-US" altLang="en-US" sz="2400" dirty="0">
              <a:ea typeface="ＭＳ Ｐゴシック" panose="020B0600070205080204" pitchFamily="34" charset="-128"/>
            </a:endParaRPr>
          </a:p>
          <a:p>
            <a:pPr marL="384048" lvl="1" indent="-182880" eaLnBrk="1" fontAlgn="auto" hangingPunct="1">
              <a:buClr>
                <a:schemeClr val="tx1"/>
              </a:buClr>
              <a:defRPr/>
            </a:pPr>
            <a:endParaRPr lang="en-US" altLang="en-US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384048" lvl="1" indent="-182880" eaLnBrk="1" fontAlgn="auto" hangingPunct="1">
              <a:buClr>
                <a:schemeClr val="tx1"/>
              </a:buClr>
              <a:defRPr/>
            </a:pPr>
            <a:endParaRPr lang="en-US" altLang="en-US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title"/>
          </p:nvPr>
        </p:nvSpPr>
        <p:spPr>
          <a:xfrm>
            <a:off x="2754313" y="6477000"/>
            <a:ext cx="4970462" cy="219075"/>
          </a:xfrm>
        </p:spPr>
        <p:txBody>
          <a:bodyPr/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l-GR" altLang="en-US" sz="1600" b="1" dirty="0" smtClean="0">
                <a:latin typeface="+mn-lt"/>
                <a:ea typeface="ＭＳ Ｐゴシック" panose="020B0600070205080204" pitchFamily="34" charset="-128"/>
              </a:rPr>
              <a:t>Σχήμα</a:t>
            </a:r>
            <a:r>
              <a:rPr lang="en-US" altLang="en-US" sz="1600" b="1" dirty="0" smtClean="0">
                <a:latin typeface="+mn-lt"/>
                <a:ea typeface="ＭＳ Ｐゴシック" panose="020B0600070205080204" pitchFamily="34" charset="-128"/>
              </a:rPr>
              <a:t> 1</a:t>
            </a:r>
            <a:r>
              <a:rPr lang="el-GR" altLang="en-US" sz="1600" b="1" dirty="0" smtClean="0">
                <a:latin typeface="+mn-lt"/>
                <a:ea typeface="ＭＳ Ｐゴシック" panose="020B0600070205080204" pitchFamily="34" charset="-128"/>
              </a:rPr>
              <a:t>. Συνολική Ζήτηση και Συνολική Προσφορά</a:t>
            </a:r>
            <a:endParaRPr lang="en-US" altLang="en-US" sz="1600" b="1" dirty="0">
              <a:latin typeface="+mn-lt"/>
              <a:ea typeface="ＭＳ Ｐゴシック" panose="020B0600070205080204" pitchFamily="34" charset="-128"/>
            </a:endParaRPr>
          </a:p>
        </p:txBody>
      </p:sp>
      <p:sp>
        <p:nvSpPr>
          <p:cNvPr id="7171" name="Rectangle 5"/>
          <p:cNvSpPr>
            <a:spLocks noChangeArrowheads="1"/>
          </p:cNvSpPr>
          <p:nvPr/>
        </p:nvSpPr>
        <p:spPr bwMode="auto">
          <a:xfrm>
            <a:off x="1662113" y="1471613"/>
            <a:ext cx="6635750" cy="4449762"/>
          </a:xfrm>
          <a:prstGeom prst="rect">
            <a:avLst/>
          </a:prstGeom>
          <a:solidFill>
            <a:srgbClr val="F3F6F9"/>
          </a:solidFill>
          <a:ln w="215900">
            <a:solidFill>
              <a:srgbClr val="F3F6F9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7172" name="Rectangle 6"/>
          <p:cNvSpPr>
            <a:spLocks noChangeArrowheads="1"/>
          </p:cNvSpPr>
          <p:nvPr/>
        </p:nvSpPr>
        <p:spPr bwMode="auto">
          <a:xfrm>
            <a:off x="1662113" y="1471613"/>
            <a:ext cx="6635750" cy="4449762"/>
          </a:xfrm>
          <a:prstGeom prst="rect">
            <a:avLst/>
          </a:prstGeom>
          <a:solidFill>
            <a:srgbClr val="F2F4F8"/>
          </a:solidFill>
          <a:ln w="195263">
            <a:solidFill>
              <a:srgbClr val="F2F4F8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7173" name="Rectangle 7"/>
          <p:cNvSpPr>
            <a:spLocks noChangeArrowheads="1"/>
          </p:cNvSpPr>
          <p:nvPr/>
        </p:nvSpPr>
        <p:spPr bwMode="auto">
          <a:xfrm>
            <a:off x="1662113" y="1471613"/>
            <a:ext cx="6635750" cy="4449762"/>
          </a:xfrm>
          <a:prstGeom prst="rect">
            <a:avLst/>
          </a:prstGeom>
          <a:solidFill>
            <a:srgbClr val="F1F4F7"/>
          </a:solidFill>
          <a:ln w="176213">
            <a:solidFill>
              <a:srgbClr val="F1F4F7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7174" name="Rectangle 8"/>
          <p:cNvSpPr>
            <a:spLocks noChangeArrowheads="1"/>
          </p:cNvSpPr>
          <p:nvPr/>
        </p:nvSpPr>
        <p:spPr bwMode="auto">
          <a:xfrm>
            <a:off x="1662113" y="1471613"/>
            <a:ext cx="6635750" cy="4449762"/>
          </a:xfrm>
          <a:prstGeom prst="rect">
            <a:avLst/>
          </a:prstGeom>
          <a:solidFill>
            <a:srgbClr val="F0F2F5"/>
          </a:solidFill>
          <a:ln w="157163">
            <a:solidFill>
              <a:srgbClr val="F0F2F5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7175" name="Rectangle 9"/>
          <p:cNvSpPr>
            <a:spLocks noChangeArrowheads="1"/>
          </p:cNvSpPr>
          <p:nvPr/>
        </p:nvSpPr>
        <p:spPr bwMode="auto">
          <a:xfrm>
            <a:off x="1662113" y="1471613"/>
            <a:ext cx="6635750" cy="4449762"/>
          </a:xfrm>
          <a:prstGeom prst="rect">
            <a:avLst/>
          </a:prstGeom>
          <a:solidFill>
            <a:srgbClr val="EEF1F4"/>
          </a:solidFill>
          <a:ln w="136525">
            <a:solidFill>
              <a:srgbClr val="EEF1F4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7176" name="Rectangle 10"/>
          <p:cNvSpPr>
            <a:spLocks noChangeArrowheads="1"/>
          </p:cNvSpPr>
          <p:nvPr/>
        </p:nvSpPr>
        <p:spPr bwMode="auto">
          <a:xfrm>
            <a:off x="1662113" y="1471613"/>
            <a:ext cx="6635750" cy="4449762"/>
          </a:xfrm>
          <a:prstGeom prst="rect">
            <a:avLst/>
          </a:prstGeom>
          <a:solidFill>
            <a:srgbClr val="EDEFF3"/>
          </a:solidFill>
          <a:ln w="117475">
            <a:solidFill>
              <a:srgbClr val="EDEFF3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7177" name="Rectangle 11"/>
          <p:cNvSpPr>
            <a:spLocks noChangeArrowheads="1"/>
          </p:cNvSpPr>
          <p:nvPr/>
        </p:nvSpPr>
        <p:spPr bwMode="auto">
          <a:xfrm>
            <a:off x="1662113" y="1471613"/>
            <a:ext cx="6635750" cy="4449762"/>
          </a:xfrm>
          <a:prstGeom prst="rect">
            <a:avLst/>
          </a:prstGeom>
          <a:solidFill>
            <a:srgbClr val="EBEEF2"/>
          </a:solidFill>
          <a:ln w="98425">
            <a:solidFill>
              <a:srgbClr val="EBEEF2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7178" name="Rectangle 12"/>
          <p:cNvSpPr>
            <a:spLocks noChangeArrowheads="1"/>
          </p:cNvSpPr>
          <p:nvPr/>
        </p:nvSpPr>
        <p:spPr bwMode="auto">
          <a:xfrm>
            <a:off x="1662113" y="1471613"/>
            <a:ext cx="6635750" cy="4449762"/>
          </a:xfrm>
          <a:prstGeom prst="rect">
            <a:avLst/>
          </a:prstGeom>
          <a:solidFill>
            <a:srgbClr val="EAECF1"/>
          </a:solidFill>
          <a:ln w="77788">
            <a:solidFill>
              <a:srgbClr val="EAECF1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7179" name="Rectangle 13"/>
          <p:cNvSpPr>
            <a:spLocks noChangeArrowheads="1"/>
          </p:cNvSpPr>
          <p:nvPr/>
        </p:nvSpPr>
        <p:spPr bwMode="auto">
          <a:xfrm>
            <a:off x="1662113" y="1471613"/>
            <a:ext cx="6635750" cy="4449762"/>
          </a:xfrm>
          <a:prstGeom prst="rect">
            <a:avLst/>
          </a:prstGeom>
          <a:solidFill>
            <a:srgbClr val="E9EBF0"/>
          </a:solidFill>
          <a:ln w="58738">
            <a:solidFill>
              <a:srgbClr val="E9EBF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7180" name="Rectangle 14"/>
          <p:cNvSpPr>
            <a:spLocks noChangeArrowheads="1"/>
          </p:cNvSpPr>
          <p:nvPr/>
        </p:nvSpPr>
        <p:spPr bwMode="auto">
          <a:xfrm>
            <a:off x="1662113" y="1471613"/>
            <a:ext cx="6635750" cy="4449762"/>
          </a:xfrm>
          <a:prstGeom prst="rect">
            <a:avLst/>
          </a:prstGeom>
          <a:solidFill>
            <a:srgbClr val="E7EAEF"/>
          </a:solidFill>
          <a:ln w="39688">
            <a:solidFill>
              <a:srgbClr val="E7EAEF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7181" name="Rectangle 15"/>
          <p:cNvSpPr>
            <a:spLocks noChangeArrowheads="1"/>
          </p:cNvSpPr>
          <p:nvPr/>
        </p:nvSpPr>
        <p:spPr bwMode="auto">
          <a:xfrm>
            <a:off x="1662113" y="1471613"/>
            <a:ext cx="6635750" cy="4508500"/>
          </a:xfrm>
          <a:prstGeom prst="rect">
            <a:avLst/>
          </a:prstGeom>
          <a:solidFill>
            <a:srgbClr val="E6E9EF"/>
          </a:solidFill>
          <a:ln w="19050">
            <a:solidFill>
              <a:srgbClr val="E6E9EF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7182" name="Rectangle 16"/>
          <p:cNvSpPr>
            <a:spLocks noChangeArrowheads="1"/>
          </p:cNvSpPr>
          <p:nvPr/>
        </p:nvSpPr>
        <p:spPr bwMode="auto">
          <a:xfrm>
            <a:off x="1525588" y="1335088"/>
            <a:ext cx="6732587" cy="4546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7183" name="Freeform 17"/>
          <p:cNvSpPr>
            <a:spLocks/>
          </p:cNvSpPr>
          <p:nvPr/>
        </p:nvSpPr>
        <p:spPr bwMode="auto">
          <a:xfrm>
            <a:off x="1525588" y="1335088"/>
            <a:ext cx="6732587" cy="4546600"/>
          </a:xfrm>
          <a:custGeom>
            <a:avLst/>
            <a:gdLst>
              <a:gd name="T0" fmla="*/ 0 w 4241"/>
              <a:gd name="T1" fmla="*/ 0 h 2864"/>
              <a:gd name="T2" fmla="*/ 0 w 4241"/>
              <a:gd name="T3" fmla="*/ 2147483647 h 2864"/>
              <a:gd name="T4" fmla="*/ 2147483647 w 4241"/>
              <a:gd name="T5" fmla="*/ 2147483647 h 2864"/>
              <a:gd name="T6" fmla="*/ 0 60000 65536"/>
              <a:gd name="T7" fmla="*/ 0 60000 65536"/>
              <a:gd name="T8" fmla="*/ 0 60000 65536"/>
              <a:gd name="T9" fmla="*/ 0 w 4241"/>
              <a:gd name="T10" fmla="*/ 0 h 2864"/>
              <a:gd name="T11" fmla="*/ 4241 w 4241"/>
              <a:gd name="T12" fmla="*/ 2864 h 28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241" h="2864">
                <a:moveTo>
                  <a:pt x="0" y="0"/>
                </a:moveTo>
                <a:lnTo>
                  <a:pt x="0" y="2864"/>
                </a:lnTo>
                <a:lnTo>
                  <a:pt x="4241" y="2864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7424" name="Rectangle 18"/>
          <p:cNvSpPr>
            <a:spLocks noChangeArrowheads="1"/>
          </p:cNvSpPr>
          <p:nvPr/>
        </p:nvSpPr>
        <p:spPr bwMode="auto">
          <a:xfrm>
            <a:off x="7162800" y="5902325"/>
            <a:ext cx="116897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el-GR" altLang="en-US" sz="1600" b="1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</a:rPr>
              <a:t>Ποσότητα</a:t>
            </a:r>
          </a:p>
          <a:p>
            <a:pPr eaLnBrk="1" hangingPunct="1">
              <a:defRPr/>
            </a:pPr>
            <a:r>
              <a:rPr lang="el-GR" altLang="en-US" sz="1600" b="1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</a:rPr>
              <a:t>Παραγωγής</a:t>
            </a:r>
            <a:r>
              <a:rPr lang="en-US" altLang="en-US" sz="1600" b="1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</a:rPr>
              <a:t> Y</a:t>
            </a:r>
            <a:endParaRPr lang="en-US" altLang="en-US" sz="2400" dirty="0" smtClean="0">
              <a:latin typeface="+mn-lt"/>
              <a:ea typeface="ＭＳ Ｐゴシック" pitchFamily="34" charset="-128"/>
            </a:endParaRPr>
          </a:p>
        </p:txBody>
      </p:sp>
      <p:sp>
        <p:nvSpPr>
          <p:cNvPr id="17425" name="Rectangle 20"/>
          <p:cNvSpPr>
            <a:spLocks noChangeArrowheads="1"/>
          </p:cNvSpPr>
          <p:nvPr/>
        </p:nvSpPr>
        <p:spPr bwMode="auto">
          <a:xfrm>
            <a:off x="617538" y="1303338"/>
            <a:ext cx="720518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el-GR" altLang="en-US" sz="1600" b="1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</a:rPr>
              <a:t>Επίπεδο</a:t>
            </a:r>
          </a:p>
          <a:p>
            <a:pPr eaLnBrk="1" hangingPunct="1">
              <a:defRPr/>
            </a:pPr>
            <a:r>
              <a:rPr lang="el-GR" altLang="en-US" sz="1600" b="1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</a:rPr>
              <a:t>Τιμών</a:t>
            </a:r>
            <a:r>
              <a:rPr lang="en-US" altLang="en-US" sz="1600" b="1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</a:rPr>
              <a:t> P</a:t>
            </a:r>
            <a:r>
              <a:rPr lang="el-GR" altLang="en-US" sz="1600" b="1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</a:rPr>
              <a:t> </a:t>
            </a:r>
            <a:endParaRPr lang="en-US" altLang="en-US" sz="2400" dirty="0" smtClean="0">
              <a:latin typeface="+mn-lt"/>
              <a:ea typeface="ＭＳ Ｐゴシック" pitchFamily="34" charset="-128"/>
            </a:endParaRPr>
          </a:p>
        </p:txBody>
      </p:sp>
      <p:sp>
        <p:nvSpPr>
          <p:cNvPr id="7186" name="Rectangle 22"/>
          <p:cNvSpPr>
            <a:spLocks noChangeArrowheads="1"/>
          </p:cNvSpPr>
          <p:nvPr/>
        </p:nvSpPr>
        <p:spPr bwMode="auto">
          <a:xfrm>
            <a:off x="1354138" y="5908675"/>
            <a:ext cx="214312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sz="160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0</a:t>
            </a:r>
            <a:endParaRPr lang="en-US" altLang="en-US" sz="2400">
              <a:latin typeface="Times New Roman" pitchFamily="18" charset="0"/>
              <a:ea typeface="ＭＳ Ｐゴシック" pitchFamily="34" charset="-128"/>
            </a:endParaRP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2387600" y="2386013"/>
            <a:ext cx="5707063" cy="2730500"/>
            <a:chOff x="1504" y="1503"/>
            <a:chExt cx="3595" cy="1720"/>
          </a:xfrm>
        </p:grpSpPr>
        <p:sp>
          <p:nvSpPr>
            <p:cNvPr id="7197" name="Line 24"/>
            <p:cNvSpPr>
              <a:spLocks noChangeShapeType="1"/>
            </p:cNvSpPr>
            <p:nvPr/>
          </p:nvSpPr>
          <p:spPr bwMode="auto">
            <a:xfrm flipV="1">
              <a:off x="1504" y="1582"/>
              <a:ext cx="2293" cy="1641"/>
            </a:xfrm>
            <a:prstGeom prst="line">
              <a:avLst/>
            </a:prstGeom>
            <a:noFill/>
            <a:ln w="58738">
              <a:solidFill>
                <a:srgbClr val="003F9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7440" name="Rectangle 25"/>
            <p:cNvSpPr>
              <a:spLocks noChangeArrowheads="1"/>
            </p:cNvSpPr>
            <p:nvPr/>
          </p:nvSpPr>
          <p:spPr bwMode="auto">
            <a:xfrm>
              <a:off x="3863" y="1503"/>
              <a:ext cx="123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l-GR" altLang="en-US" sz="1600" dirty="0" smtClean="0">
                  <a:solidFill>
                    <a:srgbClr val="000000"/>
                  </a:solidFill>
                  <a:latin typeface="+mn-lt"/>
                  <a:ea typeface="ＭＳ Ｐゴシック" pitchFamily="34" charset="-128"/>
                </a:rPr>
                <a:t>Συνολική </a:t>
              </a:r>
              <a:r>
                <a:rPr lang="el-GR" altLang="en-US" sz="1600" dirty="0" smtClean="0">
                  <a:solidFill>
                    <a:srgbClr val="000000"/>
                  </a:solidFill>
                  <a:latin typeface="+mn-lt"/>
                  <a:ea typeface="ＭＳ Ｐゴシック" pitchFamily="34" charset="-128"/>
                </a:rPr>
                <a:t>προσφορά</a:t>
              </a:r>
              <a:r>
                <a:rPr lang="en-US" altLang="en-US" sz="1600" dirty="0" smtClean="0">
                  <a:solidFill>
                    <a:srgbClr val="000000"/>
                  </a:solidFill>
                  <a:latin typeface="+mn-lt"/>
                  <a:ea typeface="ＭＳ Ｐゴシック" pitchFamily="34" charset="-128"/>
                </a:rPr>
                <a:t> AS</a:t>
              </a:r>
              <a:endParaRPr lang="en-US" altLang="en-US" sz="2400" dirty="0" smtClean="0">
                <a:latin typeface="+mn-lt"/>
                <a:ea typeface="ＭＳ Ｐゴシック" pitchFamily="34" charset="-128"/>
              </a:endParaRPr>
            </a:p>
          </p:txBody>
        </p:sp>
      </p:grp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2465388" y="2706688"/>
            <a:ext cx="5208587" cy="2341562"/>
            <a:chOff x="1553" y="1705"/>
            <a:chExt cx="3281" cy="1475"/>
          </a:xfrm>
        </p:grpSpPr>
        <p:sp>
          <p:nvSpPr>
            <p:cNvPr id="7195" name="Line 28"/>
            <p:cNvSpPr>
              <a:spLocks noChangeShapeType="1"/>
            </p:cNvSpPr>
            <p:nvPr/>
          </p:nvSpPr>
          <p:spPr bwMode="auto">
            <a:xfrm flipH="1" flipV="1">
              <a:off x="1553" y="1705"/>
              <a:ext cx="2158" cy="1420"/>
            </a:xfrm>
            <a:prstGeom prst="line">
              <a:avLst/>
            </a:prstGeom>
            <a:noFill/>
            <a:ln w="58738">
              <a:solidFill>
                <a:srgbClr val="003F9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7438" name="Rectangle 29"/>
            <p:cNvSpPr>
              <a:spLocks noChangeArrowheads="1"/>
            </p:cNvSpPr>
            <p:nvPr/>
          </p:nvSpPr>
          <p:spPr bwMode="auto">
            <a:xfrm>
              <a:off x="3773" y="3025"/>
              <a:ext cx="106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l-GR" altLang="en-US" sz="1600" dirty="0" smtClean="0">
                  <a:solidFill>
                    <a:srgbClr val="000000"/>
                  </a:solidFill>
                  <a:latin typeface="+mn-lt"/>
                  <a:ea typeface="ＭＳ Ｐゴシック" pitchFamily="34" charset="-128"/>
                </a:rPr>
                <a:t>Συνολική </a:t>
              </a:r>
              <a:r>
                <a:rPr lang="el-GR" altLang="en-US" sz="1600" dirty="0" smtClean="0">
                  <a:solidFill>
                    <a:srgbClr val="000000"/>
                  </a:solidFill>
                  <a:latin typeface="+mn-lt"/>
                  <a:ea typeface="ＭＳ Ｐゴシック" pitchFamily="34" charset="-128"/>
                </a:rPr>
                <a:t>ζήτηση</a:t>
              </a:r>
              <a:r>
                <a:rPr lang="en-US" altLang="en-US" sz="1600" dirty="0" smtClean="0">
                  <a:solidFill>
                    <a:srgbClr val="000000"/>
                  </a:solidFill>
                  <a:latin typeface="+mn-lt"/>
                  <a:ea typeface="ＭＳ Ｐゴシック" pitchFamily="34" charset="-128"/>
                </a:rPr>
                <a:t> AD</a:t>
              </a:r>
              <a:endParaRPr lang="en-US" altLang="en-US" sz="2400" dirty="0" smtClean="0">
                <a:latin typeface="+mn-lt"/>
                <a:ea typeface="ＭＳ Ｐゴシック" pitchFamily="34" charset="-128"/>
              </a:endParaRPr>
            </a:p>
          </p:txBody>
        </p: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177800" y="3695700"/>
            <a:ext cx="4491038" cy="2705100"/>
            <a:chOff x="112" y="2328"/>
            <a:chExt cx="2829" cy="1704"/>
          </a:xfrm>
        </p:grpSpPr>
        <p:sp>
          <p:nvSpPr>
            <p:cNvPr id="7191" name="Freeform 32"/>
            <p:cNvSpPr>
              <a:spLocks/>
            </p:cNvSpPr>
            <p:nvPr/>
          </p:nvSpPr>
          <p:spPr bwMode="auto">
            <a:xfrm>
              <a:off x="973" y="2421"/>
              <a:ext cx="1665" cy="1284"/>
            </a:xfrm>
            <a:custGeom>
              <a:avLst/>
              <a:gdLst>
                <a:gd name="T0" fmla="*/ 0 w 1665"/>
                <a:gd name="T1" fmla="*/ 0 h 1284"/>
                <a:gd name="T2" fmla="*/ 1665 w 1665"/>
                <a:gd name="T3" fmla="*/ 0 h 1284"/>
                <a:gd name="T4" fmla="*/ 1665 w 1665"/>
                <a:gd name="T5" fmla="*/ 1284 h 1284"/>
                <a:gd name="T6" fmla="*/ 0 60000 65536"/>
                <a:gd name="T7" fmla="*/ 0 60000 65536"/>
                <a:gd name="T8" fmla="*/ 0 60000 65536"/>
                <a:gd name="T9" fmla="*/ 0 w 1665"/>
                <a:gd name="T10" fmla="*/ 0 h 1284"/>
                <a:gd name="T11" fmla="*/ 1665 w 1665"/>
                <a:gd name="T12" fmla="*/ 1284 h 12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65" h="1284">
                  <a:moveTo>
                    <a:pt x="0" y="0"/>
                  </a:moveTo>
                  <a:lnTo>
                    <a:pt x="1665" y="0"/>
                  </a:lnTo>
                  <a:lnTo>
                    <a:pt x="1665" y="1284"/>
                  </a:ln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7192" name="Oval 33"/>
            <p:cNvSpPr>
              <a:spLocks noChangeArrowheads="1"/>
            </p:cNvSpPr>
            <p:nvPr/>
          </p:nvSpPr>
          <p:spPr bwMode="auto">
            <a:xfrm>
              <a:off x="2593" y="2372"/>
              <a:ext cx="86" cy="86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/>
              <a:endParaRPr lang="en-GB" altLang="en-US" sz="2400">
                <a:latin typeface="Times New Roman" pitchFamily="18" charset="0"/>
                <a:ea typeface="ＭＳ Ｐゴシック" pitchFamily="34" charset="-128"/>
              </a:endParaRPr>
            </a:p>
          </p:txBody>
        </p:sp>
        <p:sp>
          <p:nvSpPr>
            <p:cNvPr id="17435" name="Rectangle 34"/>
            <p:cNvSpPr>
              <a:spLocks noChangeArrowheads="1"/>
            </p:cNvSpPr>
            <p:nvPr/>
          </p:nvSpPr>
          <p:spPr bwMode="auto">
            <a:xfrm>
              <a:off x="2334" y="3722"/>
              <a:ext cx="607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l-GR" altLang="en-US" sz="1600" dirty="0" smtClean="0">
                  <a:solidFill>
                    <a:srgbClr val="000000"/>
                  </a:solidFill>
                  <a:latin typeface="+mn-lt"/>
                  <a:ea typeface="ＭＳ Ｐゴシック" pitchFamily="34" charset="-128"/>
                </a:rPr>
                <a:t>Παραγωγή</a:t>
              </a:r>
            </a:p>
            <a:p>
              <a:pPr eaLnBrk="1" hangingPunct="1">
                <a:defRPr/>
              </a:pPr>
              <a:r>
                <a:rPr lang="el-GR" altLang="en-US" sz="1600" dirty="0" smtClean="0">
                  <a:solidFill>
                    <a:srgbClr val="000000"/>
                  </a:solidFill>
                  <a:latin typeface="+mn-lt"/>
                  <a:ea typeface="ＭＳ Ｐゴシック" pitchFamily="34" charset="-128"/>
                </a:rPr>
                <a:t>ισορροπίας</a:t>
              </a:r>
              <a:endParaRPr lang="en-US" altLang="en-US" sz="2400" dirty="0" smtClean="0">
                <a:latin typeface="+mn-lt"/>
                <a:ea typeface="ＭＳ Ｐゴシック" pitchFamily="34" charset="-128"/>
              </a:endParaRPr>
            </a:p>
          </p:txBody>
        </p:sp>
        <p:sp>
          <p:nvSpPr>
            <p:cNvPr id="17436" name="Rectangle 36"/>
            <p:cNvSpPr>
              <a:spLocks noChangeArrowheads="1"/>
            </p:cNvSpPr>
            <p:nvPr/>
          </p:nvSpPr>
          <p:spPr bwMode="auto">
            <a:xfrm>
              <a:off x="112" y="2328"/>
              <a:ext cx="76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l-GR" altLang="en-US" sz="1600" dirty="0" smtClean="0">
                  <a:solidFill>
                    <a:srgbClr val="000000"/>
                  </a:solidFill>
                  <a:latin typeface="+mn-lt"/>
                  <a:ea typeface="ＭＳ Ｐゴシック" pitchFamily="34" charset="-128"/>
                </a:rPr>
                <a:t>Επίπεδο τιμών</a:t>
              </a:r>
            </a:p>
            <a:p>
              <a:pPr eaLnBrk="1" hangingPunct="1">
                <a:defRPr/>
              </a:pPr>
              <a:r>
                <a:rPr lang="el-GR" altLang="en-US" sz="1600" dirty="0" smtClean="0">
                  <a:solidFill>
                    <a:srgbClr val="000000"/>
                  </a:solidFill>
                  <a:latin typeface="+mn-lt"/>
                  <a:ea typeface="ＭＳ Ｐゴシック" pitchFamily="34" charset="-128"/>
                </a:rPr>
                <a:t>ισορροπίας</a:t>
              </a:r>
              <a:endParaRPr lang="en-US" altLang="en-US" sz="2400" dirty="0" smtClean="0">
                <a:latin typeface="+mn-lt"/>
                <a:ea typeface="ＭＳ Ｐゴシック" pitchFamily="34" charset="-128"/>
              </a:endParaRPr>
            </a:p>
          </p:txBody>
        </p:sp>
      </p:grpSp>
      <p:sp>
        <p:nvSpPr>
          <p:cNvPr id="32" name="Rectangle 2"/>
          <p:cNvSpPr txBox="1">
            <a:spLocks noChangeArrowheads="1"/>
          </p:cNvSpPr>
          <p:nvPr/>
        </p:nvSpPr>
        <p:spPr>
          <a:xfrm>
            <a:off x="177800" y="88900"/>
            <a:ext cx="8890000" cy="825500"/>
          </a:xfrm>
          <a:prstGeom prst="rect">
            <a:avLst/>
          </a:prstGeom>
        </p:spPr>
        <p:txBody>
          <a:bodyPr anchor="b"/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 kern="1200" spc="-5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9pPr>
          </a:lstStyle>
          <a:p>
            <a:pPr algn="ctr" defTabSz="914400" eaLnBrk="1" fontAlgn="auto" hangingPunct="1">
              <a:spcAft>
                <a:spcPts val="0"/>
              </a:spcAft>
              <a:defRPr/>
            </a:pPr>
            <a:r>
              <a:rPr lang="el-GR" altLang="en-US" sz="2800" b="1" spc="-100" dirty="0">
                <a:solidFill>
                  <a:schemeClr val="accent2">
                    <a:lumMod val="75000"/>
                  </a:schemeClr>
                </a:solidFill>
              </a:rPr>
              <a:t>Το υπόδειγμα συνολικής ζήτησης – συνολικής </a:t>
            </a:r>
            <a:r>
              <a:rPr lang="el-GR" altLang="en-US" sz="2800" b="1" spc="-100" dirty="0" smtClean="0">
                <a:solidFill>
                  <a:schemeClr val="accent2">
                    <a:lumMod val="75000"/>
                  </a:schemeClr>
                </a:solidFill>
              </a:rPr>
              <a:t>προσφοράς</a:t>
            </a:r>
            <a:endParaRPr lang="en-US" altLang="en-US" sz="2400" b="1" spc="-1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057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n-US" sz="2400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1. Η καμπύλη συνολικής ζήτησης</a:t>
            </a:r>
          </a:p>
          <a:p>
            <a:pPr eaLnBrk="1" hangingPunct="1"/>
            <a:r>
              <a:rPr lang="el-GR" altLang="en-US" dirty="0" smtClean="0">
                <a:ea typeface="ＭＳ Ｐゴシック" panose="020B0600070205080204" pitchFamily="34" charset="-128"/>
              </a:rPr>
              <a:t>Οι συνιστώσες του ΑΕΠ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(</a:t>
            </a:r>
            <a:r>
              <a:rPr lang="en-US" altLang="en-US" i="1" dirty="0" smtClean="0">
                <a:ea typeface="ＭＳ Ｐゴシック" panose="020B0600070205080204" pitchFamily="34" charset="-128"/>
              </a:rPr>
              <a:t>Y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) </a:t>
            </a:r>
            <a:r>
              <a:rPr lang="el-GR" altLang="en-US" dirty="0" smtClean="0">
                <a:ea typeface="ＭＳ Ｐゴシック" panose="020B0600070205080204" pitchFamily="34" charset="-128"/>
              </a:rPr>
              <a:t>που συμβάλλουν στη συνολική ζήτηση αγαθών και υπηρεσιών:</a:t>
            </a:r>
            <a:endParaRPr lang="en-US" altLang="en-US" dirty="0" smtClean="0">
              <a:ea typeface="ＭＳ Ｐゴシック" panose="020B0600070205080204" pitchFamily="34" charset="-128"/>
            </a:endParaRPr>
          </a:p>
          <a:p>
            <a:pPr algn="ctr" eaLnBrk="1" hangingPunct="1">
              <a:buFontTx/>
              <a:buNone/>
            </a:pPr>
            <a:r>
              <a:rPr lang="en-US" altLang="en-US" i="1" dirty="0" smtClean="0">
                <a:ea typeface="ＭＳ Ｐゴシック" panose="020B0600070205080204" pitchFamily="34" charset="-128"/>
              </a:rPr>
              <a:t>Y = C + I + G + NX</a:t>
            </a:r>
            <a:endParaRPr lang="el-GR" altLang="en-US" i="1" dirty="0" smtClean="0">
              <a:ea typeface="ＭＳ Ｐゴシック" panose="020B0600070205080204" pitchFamily="34" charset="-128"/>
            </a:endParaRPr>
          </a:p>
          <a:p>
            <a:pPr algn="ctr" eaLnBrk="1" hangingPunct="1">
              <a:buFont typeface="Calibri" panose="020F0502020204030204" pitchFamily="34" charset="0"/>
              <a:buNone/>
            </a:pPr>
            <a:r>
              <a:rPr lang="en-US" altLang="en-US" i="1" dirty="0" smtClean="0">
                <a:ea typeface="ＭＳ Ｐゴシック" panose="020B0600070205080204" pitchFamily="34" charset="-128"/>
              </a:rPr>
              <a:t>Y = C + I + G + </a:t>
            </a:r>
            <a:r>
              <a:rPr lang="el-GR" altLang="en-US" i="1" dirty="0" smtClean="0">
                <a:ea typeface="ＭＳ Ｐゴシック" panose="020B0600070205080204" pitchFamily="34" charset="-128"/>
              </a:rPr>
              <a:t>(Χ-Μ)</a:t>
            </a:r>
          </a:p>
          <a:p>
            <a:pPr eaLnBrk="1" hangingPunct="1">
              <a:buFont typeface="Calibri" panose="020F0502020204030204" pitchFamily="34" charset="0"/>
              <a:buNone/>
            </a:pPr>
            <a:r>
              <a:rPr lang="en-US" altLang="en-US" i="1" dirty="0" smtClean="0">
                <a:ea typeface="ＭＳ Ｐゴシック" panose="020B0600070205080204" pitchFamily="34" charset="-128"/>
              </a:rPr>
              <a:t>C: </a:t>
            </a:r>
            <a:r>
              <a:rPr lang="el-GR" altLang="en-US" i="1" dirty="0" smtClean="0">
                <a:ea typeface="ＭＳ Ｐゴシック" panose="020B0600070205080204" pitchFamily="34" charset="-128"/>
              </a:rPr>
              <a:t>Κατανάλωση</a:t>
            </a:r>
          </a:p>
          <a:p>
            <a:pPr eaLnBrk="1" hangingPunct="1">
              <a:buFont typeface="Calibri" panose="020F0502020204030204" pitchFamily="34" charset="0"/>
              <a:buNone/>
            </a:pPr>
            <a:r>
              <a:rPr lang="en-US" altLang="en-US" i="1" dirty="0" smtClean="0">
                <a:ea typeface="ＭＳ Ｐゴシック" panose="020B0600070205080204" pitchFamily="34" charset="-128"/>
              </a:rPr>
              <a:t>I: </a:t>
            </a:r>
            <a:r>
              <a:rPr lang="el-GR" altLang="en-US" i="1" dirty="0" smtClean="0">
                <a:ea typeface="ＭＳ Ｐゴシック" panose="020B0600070205080204" pitchFamily="34" charset="-128"/>
              </a:rPr>
              <a:t>Επένδυση</a:t>
            </a:r>
          </a:p>
          <a:p>
            <a:pPr eaLnBrk="1" hangingPunct="1">
              <a:buFont typeface="Calibri" panose="020F0502020204030204" pitchFamily="34" charset="0"/>
              <a:buNone/>
            </a:pPr>
            <a:r>
              <a:rPr lang="en-US" altLang="en-US" i="1" dirty="0" smtClean="0">
                <a:ea typeface="ＭＳ Ｐゴシック" panose="020B0600070205080204" pitchFamily="34" charset="-128"/>
              </a:rPr>
              <a:t>G: </a:t>
            </a:r>
            <a:r>
              <a:rPr lang="el-GR" altLang="en-US" i="1" dirty="0" smtClean="0">
                <a:ea typeface="ＭＳ Ｐゴシック" panose="020B0600070205080204" pitchFamily="34" charset="-128"/>
              </a:rPr>
              <a:t>Δημόσιες δαπάνες</a:t>
            </a:r>
          </a:p>
          <a:p>
            <a:pPr eaLnBrk="1" hangingPunct="1">
              <a:buFont typeface="Calibri" panose="020F0502020204030204" pitchFamily="34" charset="0"/>
              <a:buNone/>
            </a:pPr>
            <a:r>
              <a:rPr lang="en-US" altLang="en-US" i="1" dirty="0" smtClean="0">
                <a:ea typeface="ＭＳ Ｐゴシック" panose="020B0600070205080204" pitchFamily="34" charset="-128"/>
              </a:rPr>
              <a:t>X: </a:t>
            </a:r>
            <a:r>
              <a:rPr lang="el-GR" altLang="en-US" i="1" dirty="0" smtClean="0">
                <a:ea typeface="ＭＳ Ｐゴシック" panose="020B0600070205080204" pitchFamily="34" charset="-128"/>
              </a:rPr>
              <a:t>Εξαγωγές </a:t>
            </a:r>
          </a:p>
          <a:p>
            <a:pPr eaLnBrk="1" hangingPunct="1">
              <a:buFont typeface="Calibri" panose="020F0502020204030204" pitchFamily="34" charset="0"/>
              <a:buNone/>
            </a:pPr>
            <a:r>
              <a:rPr lang="en-US" altLang="en-US" i="1" dirty="0" smtClean="0">
                <a:ea typeface="ＭＳ Ｐゴシック" panose="020B0600070205080204" pitchFamily="34" charset="-128"/>
              </a:rPr>
              <a:t>M: </a:t>
            </a:r>
            <a:r>
              <a:rPr lang="el-GR" altLang="en-US" i="1" dirty="0" smtClean="0">
                <a:ea typeface="ＭＳ Ｐゴシック" panose="020B0600070205080204" pitchFamily="34" charset="-128"/>
              </a:rPr>
              <a:t>Εισαγωγές </a:t>
            </a:r>
          </a:p>
          <a:p>
            <a:pPr algn="ctr" eaLnBrk="1" hangingPunct="1">
              <a:buFontTx/>
              <a:buNone/>
            </a:pPr>
            <a:endParaRPr lang="en-US" altLang="en-US" sz="2800" i="1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822325" y="242889"/>
            <a:ext cx="7543800" cy="823912"/>
          </a:xfrm>
          <a:prstGeom prst="rect">
            <a:avLst/>
          </a:prstGeom>
        </p:spPr>
        <p:txBody>
          <a:bodyPr anchor="b"/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 kern="1200" spc="-5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9pPr>
          </a:lstStyle>
          <a:p>
            <a:pPr algn="ctr" defTabSz="914400" eaLnBrk="1" fontAlgn="auto" hangingPunct="1">
              <a:spcAft>
                <a:spcPts val="0"/>
              </a:spcAft>
              <a:defRPr/>
            </a:pPr>
            <a:r>
              <a:rPr lang="el-GR" altLang="en-US" sz="2800" b="1" spc="-100" dirty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Το υπόδειγμα συνολικής ζήτησης – συνολικής προσφοράς: 1. η καμπύλη συνολικής ζήτησης</a:t>
            </a:r>
            <a:endParaRPr lang="en-US" altLang="en-US" sz="2800" b="1" spc="-100" dirty="0">
              <a:solidFill>
                <a:schemeClr val="accent2">
                  <a:lumMod val="75000"/>
                </a:schemeClr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801688" y="1371600"/>
            <a:ext cx="7543800" cy="4116388"/>
          </a:xfrm>
        </p:spPr>
        <p:txBody>
          <a:bodyPr>
            <a:normAutofit fontScale="85000" lnSpcReduction="20000"/>
          </a:bodyPr>
          <a:lstStyle/>
          <a:p>
            <a:pPr marL="0" indent="0" eaLnBrk="1" hangingPunct="1">
              <a:buFont typeface="Calibri" panose="020F0502020204030204" pitchFamily="34" charset="0"/>
              <a:buNone/>
              <a:defRPr/>
            </a:pPr>
            <a:r>
              <a:rPr lang="el-GR" altLang="en-US" sz="2400" dirty="0" smtClean="0">
                <a:ea typeface="ＭＳ Ｐゴシック" panose="020B0600070205080204" pitchFamily="34" charset="-128"/>
              </a:rPr>
              <a:t>1.α</a:t>
            </a:r>
            <a:r>
              <a:rPr lang="el-GR" altLang="en-US" sz="2400" dirty="0" smtClean="0">
                <a:ea typeface="ＭＳ Ｐゴシック" panose="020B0600070205080204" pitchFamily="34" charset="-128"/>
              </a:rPr>
              <a:t>. Κλίση της </a:t>
            </a:r>
            <a:r>
              <a:rPr lang="en-US" altLang="en-US" sz="2400" dirty="0" smtClean="0">
                <a:ea typeface="ＭＳ Ｐゴシック" panose="020B0600070205080204" pitchFamily="34" charset="-128"/>
              </a:rPr>
              <a:t>AD:</a:t>
            </a:r>
            <a:r>
              <a:rPr lang="el-GR" altLang="en-US" sz="2400" dirty="0" smtClean="0">
                <a:ea typeface="ＭＳ Ｐゴシック" panose="020B0600070205080204" pitchFamily="34" charset="-128"/>
              </a:rPr>
              <a:t> έχει αρνητική </a:t>
            </a:r>
            <a:r>
              <a:rPr lang="el-GR" altLang="en-US" sz="2400" dirty="0" smtClean="0">
                <a:ea typeface="ＭＳ Ｐゴシック" panose="020B0600070205080204" pitchFamily="34" charset="-128"/>
              </a:rPr>
              <a:t>κλίση</a:t>
            </a:r>
            <a:endParaRPr lang="en-US" altLang="en-US" sz="2400" dirty="0" smtClean="0">
              <a:ea typeface="ＭＳ Ｐゴシック" panose="020B0600070205080204" pitchFamily="34" charset="-128"/>
            </a:endParaRPr>
          </a:p>
          <a:p>
            <a:pPr marL="0" indent="0" eaLnBrk="1" hangingPunct="1">
              <a:buFont typeface="Calibri" panose="020F0502020204030204" pitchFamily="34" charset="0"/>
              <a:buNone/>
              <a:defRPr/>
            </a:pPr>
            <a:endParaRPr lang="el-GR" altLang="en-US" sz="2400" dirty="0" smtClean="0">
              <a:ea typeface="ＭＳ Ｐゴシック" panose="020B0600070205080204" pitchFamily="34" charset="-128"/>
            </a:endParaRPr>
          </a:p>
          <a:p>
            <a:pPr marL="0" indent="0" eaLnBrk="1" hangingPunct="1">
              <a:buFont typeface="Calibri" panose="020F0502020204030204" pitchFamily="34" charset="0"/>
              <a:buNone/>
              <a:defRPr/>
            </a:pPr>
            <a:r>
              <a:rPr lang="el-GR" altLang="en-US" sz="2400" dirty="0" smtClean="0">
                <a:ea typeface="ＭＳ Ｐゴシック" panose="020B0600070205080204" pitchFamily="34" charset="-128"/>
              </a:rPr>
              <a:t>Αρνητική σχέση τιμών – ζητούμενου ΑΕΠ. Λόγοι:</a:t>
            </a:r>
            <a:endParaRPr lang="en-US" altLang="en-US" sz="2400" dirty="0" smtClean="0">
              <a:ea typeface="ＭＳ Ｐゴシック" panose="020B0600070205080204" pitchFamily="34" charset="-128"/>
            </a:endParaRPr>
          </a:p>
          <a:p>
            <a:pPr marL="0" indent="0" eaLnBrk="1" hangingPunct="1">
              <a:buFont typeface="Calibri" panose="020F0502020204030204" pitchFamily="34" charset="0"/>
              <a:buNone/>
              <a:defRPr/>
            </a:pPr>
            <a:r>
              <a:rPr lang="el-GR" altLang="en-US" b="1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Το Επίπεδο Τιμών και η Κατανάλωση</a:t>
            </a:r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:  </a:t>
            </a:r>
            <a:r>
              <a:rPr lang="el-GR" altLang="en-US" b="1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Η Επίδραση του Πλούτου</a:t>
            </a:r>
            <a:endParaRPr lang="en-US" altLang="en-US" b="1" dirty="0" smtClean="0">
              <a:solidFill>
                <a:schemeClr val="accent6">
                  <a:lumMod val="75000"/>
                </a:schemeClr>
              </a:solidFill>
              <a:ea typeface="ＭＳ Ｐゴシック" panose="020B0600070205080204" pitchFamily="34" charset="-128"/>
            </a:endParaRPr>
          </a:p>
          <a:p>
            <a:pPr lvl="1" eaLnBrk="1" hangingPunct="1">
              <a:defRPr/>
            </a:pPr>
            <a:r>
              <a:rPr lang="el-GR" altLang="en-US" sz="2000" dirty="0" smtClean="0">
                <a:ea typeface="ＭＳ Ｐゴシック" panose="020B0600070205080204" pitchFamily="34" charset="-128"/>
              </a:rPr>
              <a:t>Μια μείωση στο επίπεδο τιμών κάνει τους καταναλωτές να αισθάνονται πλουσιότεροι, οπότε δαπανούν περισσότερο.</a:t>
            </a:r>
            <a:r>
              <a:rPr lang="en-US" altLang="en-US" sz="2000" dirty="0" smtClean="0">
                <a:ea typeface="ＭＳ Ｐゴシック" panose="020B0600070205080204" pitchFamily="34" charset="-128"/>
              </a:rPr>
              <a:t>  </a:t>
            </a:r>
            <a:endParaRPr lang="el-GR" altLang="en-US" sz="2000" dirty="0" smtClean="0">
              <a:ea typeface="ＭＳ Ｐゴシック" panose="020B0600070205080204" pitchFamily="34" charset="-128"/>
            </a:endParaRPr>
          </a:p>
          <a:p>
            <a:pPr lvl="1" eaLnBrk="1" hangingPunct="1">
              <a:defRPr/>
            </a:pPr>
            <a:r>
              <a:rPr lang="el-GR" altLang="en-US" sz="2000" dirty="0" smtClean="0">
                <a:ea typeface="ＭＳ Ｐゴシック" panose="020B0600070205080204" pitchFamily="34" charset="-128"/>
              </a:rPr>
              <a:t>Η αύξηση της καταναλωτικής δαπάνης σημαίνει μεγαλύτερη ζητούμενη ποσότητα αγαθών και υπηρεσιών.</a:t>
            </a:r>
          </a:p>
          <a:p>
            <a:pPr marL="0" indent="0" eaLnBrk="1" hangingPunct="1">
              <a:buFont typeface="Calibri" panose="020F0502020204030204" pitchFamily="34" charset="0"/>
              <a:buNone/>
              <a:defRPr/>
            </a:pPr>
            <a:r>
              <a:rPr lang="el-GR" altLang="en-US" b="1" dirty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Το Επίπεδο Τιμών και η Επένδυση</a:t>
            </a:r>
            <a:r>
              <a:rPr lang="en-US" altLang="en-US" b="1" dirty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: </a:t>
            </a:r>
            <a:r>
              <a:rPr lang="el-GR" altLang="en-US" b="1" dirty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Η Επίδραση του Επιτοκίου</a:t>
            </a:r>
            <a:endParaRPr lang="en-US" altLang="en-US" b="1" dirty="0">
              <a:solidFill>
                <a:schemeClr val="accent6">
                  <a:lumMod val="75000"/>
                </a:schemeClr>
              </a:solidFill>
              <a:ea typeface="ＭＳ Ｐゴシック" panose="020B0600070205080204" pitchFamily="34" charset="-128"/>
            </a:endParaRPr>
          </a:p>
          <a:p>
            <a:pPr lvl="1" eaLnBrk="1" hangingPunct="1">
              <a:defRPr/>
            </a:pPr>
            <a:r>
              <a:rPr lang="el-GR" altLang="en-US" sz="2000" dirty="0">
                <a:ea typeface="ＭＳ Ｐゴシック" panose="020B0600070205080204" pitchFamily="34" charset="-128"/>
              </a:rPr>
              <a:t>Ένα χαμηλότερο επίπεδο τιμών, οδηγεί τους </a:t>
            </a:r>
            <a:r>
              <a:rPr lang="el-GR" altLang="en-US" sz="2000" dirty="0" smtClean="0">
                <a:ea typeface="ＭＳ Ｐゴシック" panose="020B0600070205080204" pitchFamily="34" charset="-128"/>
              </a:rPr>
              <a:t>καταναλωτές να </a:t>
            </a:r>
            <a:r>
              <a:rPr lang="el-GR" altLang="en-US" sz="2000" dirty="0">
                <a:ea typeface="ＭＳ Ｐゴシック" panose="020B0600070205080204" pitchFamily="34" charset="-128"/>
              </a:rPr>
              <a:t>καταναλώνουν λιγότερο και να καταθέτουν περισσότερα χρήματα οδηγώντας σε μείωση του επιτοκίου. Αυτό ενθαρρύνει μεγαλύτερες δαπάνες σε επενδυτικά αγαθά.</a:t>
            </a:r>
            <a:endParaRPr lang="en-US" altLang="en-US" sz="2000" dirty="0">
              <a:ea typeface="ＭＳ Ｐゴシック" panose="020B0600070205080204" pitchFamily="34" charset="-128"/>
            </a:endParaRPr>
          </a:p>
          <a:p>
            <a:pPr lvl="1" eaLnBrk="1" hangingPunct="1">
              <a:defRPr/>
            </a:pPr>
            <a:r>
              <a:rPr lang="el-GR" altLang="en-US" sz="2000" dirty="0" smtClean="0">
                <a:ea typeface="ＭＳ Ｐゴシック" panose="020B0600070205080204" pitchFamily="34" charset="-128"/>
              </a:rPr>
              <a:t>Η </a:t>
            </a:r>
            <a:r>
              <a:rPr lang="el-GR" altLang="en-US" sz="2000" dirty="0">
                <a:ea typeface="ＭＳ Ｐゴシック" panose="020B0600070205080204" pitchFamily="34" charset="-128"/>
              </a:rPr>
              <a:t>αύξηση στην επενδυτική δαπάνη, σημαίνει μεγαλύτερη ζητούμενη ποσότητα αγαθών και υπηρεσιών.</a:t>
            </a:r>
          </a:p>
          <a:p>
            <a:pPr lvl="1" eaLnBrk="1" hangingPunct="1">
              <a:defRPr/>
            </a:pPr>
            <a:endParaRPr lang="en-US" altLang="en-US" sz="2000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514350" indent="-514350" eaLnBrk="1" hangingPunct="1">
              <a:defRPr/>
            </a:pPr>
            <a:endParaRPr lang="en-US" altLang="en-US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304800" y="152400"/>
            <a:ext cx="8051962" cy="788987"/>
          </a:xfrm>
          <a:prstGeom prst="rect">
            <a:avLst/>
          </a:prstGeom>
        </p:spPr>
        <p:txBody>
          <a:bodyPr anchor="b"/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 kern="1200" spc="-5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9pPr>
          </a:lstStyle>
          <a:p>
            <a:pPr algn="ctr" defTabSz="914400" eaLnBrk="1" fontAlgn="auto" hangingPunct="1">
              <a:spcAft>
                <a:spcPts val="0"/>
              </a:spcAft>
              <a:defRPr/>
            </a:pPr>
            <a:r>
              <a:rPr lang="el-GR" altLang="en-US" sz="2800" b="1" spc="-100" dirty="0">
                <a:solidFill>
                  <a:schemeClr val="accent2">
                    <a:lumMod val="75000"/>
                  </a:schemeClr>
                </a:solidFill>
              </a:rPr>
              <a:t>Το υπόδειγμα συνολικής ζήτησης – συνολικής προσφοράς: 1 η καμπύλη συνολικής ζήτησης</a:t>
            </a:r>
            <a:endParaRPr lang="en-US" altLang="en-US" sz="2800" b="1" spc="-1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title"/>
          </p:nvPr>
        </p:nvSpPr>
        <p:spPr>
          <a:xfrm>
            <a:off x="2967038" y="6400800"/>
            <a:ext cx="4348162" cy="311150"/>
          </a:xfrm>
        </p:spPr>
        <p:txBody>
          <a:bodyPr/>
          <a:lstStyle/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l-GR" altLang="en-US" sz="1600" b="1" dirty="0" smtClean="0">
                <a:latin typeface="+mn-lt"/>
                <a:ea typeface="ＭＳ Ｐゴシック" panose="020B0600070205080204" pitchFamily="34" charset="-128"/>
              </a:rPr>
              <a:t>Σχήμα</a:t>
            </a:r>
            <a:r>
              <a:rPr lang="en-US" altLang="en-US" sz="1600" b="1" dirty="0" smtClean="0">
                <a:latin typeface="+mn-lt"/>
                <a:ea typeface="ＭＳ Ｐゴシック" panose="020B0600070205080204" pitchFamily="34" charset="-128"/>
              </a:rPr>
              <a:t> 2</a:t>
            </a:r>
            <a:r>
              <a:rPr lang="el-GR" altLang="en-US" sz="1600" b="1" dirty="0" smtClean="0">
                <a:latin typeface="+mn-lt"/>
                <a:ea typeface="ＭＳ Ｐゴシック" panose="020B0600070205080204" pitchFamily="34" charset="-128"/>
              </a:rPr>
              <a:t>. Η Καμπύλη Συνολικής Ζήτησης</a:t>
            </a:r>
            <a:endParaRPr lang="en-US" altLang="en-US" sz="1600" b="1" dirty="0">
              <a:latin typeface="+mn-lt"/>
              <a:ea typeface="ＭＳ Ｐゴシック" panose="020B0600070205080204" pitchFamily="34" charset="-128"/>
            </a:endParaRPr>
          </a:p>
        </p:txBody>
      </p:sp>
      <p:sp>
        <p:nvSpPr>
          <p:cNvPr id="21507" name="Rectangle 5"/>
          <p:cNvSpPr>
            <a:spLocks noChangeArrowheads="1"/>
          </p:cNvSpPr>
          <p:nvPr/>
        </p:nvSpPr>
        <p:spPr bwMode="auto">
          <a:xfrm>
            <a:off x="2147888" y="1430338"/>
            <a:ext cx="6061075" cy="3910012"/>
          </a:xfrm>
          <a:prstGeom prst="rect">
            <a:avLst/>
          </a:prstGeom>
          <a:solidFill>
            <a:srgbClr val="F3F6F9"/>
          </a:solidFill>
          <a:ln w="192088">
            <a:solidFill>
              <a:srgbClr val="F3F6F9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21508" name="Rectangle 6"/>
          <p:cNvSpPr>
            <a:spLocks noChangeArrowheads="1"/>
          </p:cNvSpPr>
          <p:nvPr/>
        </p:nvSpPr>
        <p:spPr bwMode="auto">
          <a:xfrm>
            <a:off x="2147888" y="1430338"/>
            <a:ext cx="6061075" cy="3910012"/>
          </a:xfrm>
          <a:prstGeom prst="rect">
            <a:avLst/>
          </a:prstGeom>
          <a:solidFill>
            <a:srgbClr val="F2F4F8"/>
          </a:solidFill>
          <a:ln w="174625">
            <a:solidFill>
              <a:srgbClr val="F2F4F8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21509" name="Rectangle 7"/>
          <p:cNvSpPr>
            <a:spLocks noChangeArrowheads="1"/>
          </p:cNvSpPr>
          <p:nvPr/>
        </p:nvSpPr>
        <p:spPr bwMode="auto">
          <a:xfrm>
            <a:off x="2147888" y="1430338"/>
            <a:ext cx="6061075" cy="3910012"/>
          </a:xfrm>
          <a:prstGeom prst="rect">
            <a:avLst/>
          </a:prstGeom>
          <a:solidFill>
            <a:srgbClr val="F1F4F7"/>
          </a:solidFill>
          <a:ln w="157163">
            <a:solidFill>
              <a:srgbClr val="F1F4F7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21510" name="Rectangle 8"/>
          <p:cNvSpPr>
            <a:spLocks noChangeArrowheads="1"/>
          </p:cNvSpPr>
          <p:nvPr/>
        </p:nvSpPr>
        <p:spPr bwMode="auto">
          <a:xfrm>
            <a:off x="2147888" y="1430338"/>
            <a:ext cx="6061075" cy="3910012"/>
          </a:xfrm>
          <a:prstGeom prst="rect">
            <a:avLst/>
          </a:prstGeom>
          <a:solidFill>
            <a:srgbClr val="F0F2F5"/>
          </a:solidFill>
          <a:ln w="139700">
            <a:solidFill>
              <a:srgbClr val="F0F2F5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21511" name="Rectangle 9"/>
          <p:cNvSpPr>
            <a:spLocks noChangeArrowheads="1"/>
          </p:cNvSpPr>
          <p:nvPr/>
        </p:nvSpPr>
        <p:spPr bwMode="auto">
          <a:xfrm>
            <a:off x="2147888" y="1430338"/>
            <a:ext cx="6061075" cy="3910012"/>
          </a:xfrm>
          <a:prstGeom prst="rect">
            <a:avLst/>
          </a:prstGeom>
          <a:solidFill>
            <a:srgbClr val="EEF1F4"/>
          </a:solidFill>
          <a:ln w="122238">
            <a:solidFill>
              <a:srgbClr val="EEF1F4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21512" name="Rectangle 10"/>
          <p:cNvSpPr>
            <a:spLocks noChangeArrowheads="1"/>
          </p:cNvSpPr>
          <p:nvPr/>
        </p:nvSpPr>
        <p:spPr bwMode="auto">
          <a:xfrm>
            <a:off x="2147888" y="1430338"/>
            <a:ext cx="6061075" cy="3910012"/>
          </a:xfrm>
          <a:prstGeom prst="rect">
            <a:avLst/>
          </a:prstGeom>
          <a:solidFill>
            <a:srgbClr val="EDEFF3"/>
          </a:solidFill>
          <a:ln w="104775">
            <a:solidFill>
              <a:srgbClr val="EDEFF3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21513" name="Rectangle 11"/>
          <p:cNvSpPr>
            <a:spLocks noChangeArrowheads="1"/>
          </p:cNvSpPr>
          <p:nvPr/>
        </p:nvSpPr>
        <p:spPr bwMode="auto">
          <a:xfrm>
            <a:off x="2147888" y="1430338"/>
            <a:ext cx="6061075" cy="3910012"/>
          </a:xfrm>
          <a:prstGeom prst="rect">
            <a:avLst/>
          </a:prstGeom>
          <a:solidFill>
            <a:srgbClr val="EBEEF2"/>
          </a:solidFill>
          <a:ln w="87313">
            <a:solidFill>
              <a:srgbClr val="EBEEF2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21514" name="Rectangle 12"/>
          <p:cNvSpPr>
            <a:spLocks noChangeArrowheads="1"/>
          </p:cNvSpPr>
          <p:nvPr/>
        </p:nvSpPr>
        <p:spPr bwMode="auto">
          <a:xfrm>
            <a:off x="2147888" y="1430338"/>
            <a:ext cx="6061075" cy="3910012"/>
          </a:xfrm>
          <a:prstGeom prst="rect">
            <a:avLst/>
          </a:prstGeom>
          <a:solidFill>
            <a:srgbClr val="EAECF1"/>
          </a:solidFill>
          <a:ln w="69850">
            <a:solidFill>
              <a:srgbClr val="EAECF1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21515" name="Rectangle 13"/>
          <p:cNvSpPr>
            <a:spLocks noChangeArrowheads="1"/>
          </p:cNvSpPr>
          <p:nvPr/>
        </p:nvSpPr>
        <p:spPr bwMode="auto">
          <a:xfrm>
            <a:off x="2147888" y="1430338"/>
            <a:ext cx="6061075" cy="3910012"/>
          </a:xfrm>
          <a:prstGeom prst="rect">
            <a:avLst/>
          </a:prstGeom>
          <a:solidFill>
            <a:srgbClr val="E9EBF0"/>
          </a:solidFill>
          <a:ln w="52388">
            <a:solidFill>
              <a:srgbClr val="E9EBF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21516" name="Rectangle 14"/>
          <p:cNvSpPr>
            <a:spLocks noChangeArrowheads="1"/>
          </p:cNvSpPr>
          <p:nvPr/>
        </p:nvSpPr>
        <p:spPr bwMode="auto">
          <a:xfrm>
            <a:off x="2147888" y="1430338"/>
            <a:ext cx="6061075" cy="3910012"/>
          </a:xfrm>
          <a:prstGeom prst="rect">
            <a:avLst/>
          </a:prstGeom>
          <a:solidFill>
            <a:srgbClr val="E7EAEF"/>
          </a:solidFill>
          <a:ln w="34925">
            <a:solidFill>
              <a:srgbClr val="E7EAEF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21517" name="Rectangle 15"/>
          <p:cNvSpPr>
            <a:spLocks noChangeArrowheads="1"/>
          </p:cNvSpPr>
          <p:nvPr/>
        </p:nvSpPr>
        <p:spPr bwMode="auto">
          <a:xfrm>
            <a:off x="2147888" y="1430338"/>
            <a:ext cx="6061075" cy="3910012"/>
          </a:xfrm>
          <a:prstGeom prst="rect">
            <a:avLst/>
          </a:prstGeom>
          <a:solidFill>
            <a:srgbClr val="E6E9EF"/>
          </a:solidFill>
          <a:ln w="17463">
            <a:solidFill>
              <a:srgbClr val="E6E9EF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21518" name="Rectangle 16"/>
          <p:cNvSpPr>
            <a:spLocks noChangeArrowheads="1"/>
          </p:cNvSpPr>
          <p:nvPr/>
        </p:nvSpPr>
        <p:spPr bwMode="auto">
          <a:xfrm>
            <a:off x="2044700" y="1273175"/>
            <a:ext cx="6111875" cy="4032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GB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21519" name="Freeform 17"/>
          <p:cNvSpPr>
            <a:spLocks/>
          </p:cNvSpPr>
          <p:nvPr/>
        </p:nvSpPr>
        <p:spPr bwMode="auto">
          <a:xfrm>
            <a:off x="2044700" y="1273175"/>
            <a:ext cx="6111875" cy="4032250"/>
          </a:xfrm>
          <a:custGeom>
            <a:avLst/>
            <a:gdLst>
              <a:gd name="T0" fmla="*/ 0 w 3850"/>
              <a:gd name="T1" fmla="*/ 0 h 2540"/>
              <a:gd name="T2" fmla="*/ 0 w 3850"/>
              <a:gd name="T3" fmla="*/ 2147483646 h 2540"/>
              <a:gd name="T4" fmla="*/ 2147483646 w 3850"/>
              <a:gd name="T5" fmla="*/ 2147483646 h 2540"/>
              <a:gd name="T6" fmla="*/ 0 60000 65536"/>
              <a:gd name="T7" fmla="*/ 0 60000 65536"/>
              <a:gd name="T8" fmla="*/ 0 60000 65536"/>
              <a:gd name="T9" fmla="*/ 0 w 3850"/>
              <a:gd name="T10" fmla="*/ 0 h 2540"/>
              <a:gd name="T11" fmla="*/ 3850 w 3850"/>
              <a:gd name="T12" fmla="*/ 2540 h 25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850" h="2540">
                <a:moveTo>
                  <a:pt x="0" y="0"/>
                </a:moveTo>
                <a:lnTo>
                  <a:pt x="0" y="2540"/>
                </a:lnTo>
                <a:lnTo>
                  <a:pt x="3850" y="2540"/>
                </a:lnTo>
              </a:path>
            </a:pathLst>
          </a:custGeom>
          <a:noFill/>
          <a:ln w="174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10" name="Line 18"/>
          <p:cNvSpPr>
            <a:spLocks noChangeShapeType="1"/>
          </p:cNvSpPr>
          <p:nvPr/>
        </p:nvSpPr>
        <p:spPr bwMode="auto">
          <a:xfrm flipV="1">
            <a:off x="1852613" y="3184525"/>
            <a:ext cx="1587" cy="642938"/>
          </a:xfrm>
          <a:prstGeom prst="line">
            <a:avLst/>
          </a:prstGeom>
          <a:noFill/>
          <a:ln w="17526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11" name="Line 19"/>
          <p:cNvSpPr>
            <a:spLocks noChangeShapeType="1"/>
          </p:cNvSpPr>
          <p:nvPr/>
        </p:nvSpPr>
        <p:spPr bwMode="auto">
          <a:xfrm flipH="1">
            <a:off x="3854450" y="5480050"/>
            <a:ext cx="1166813" cy="1588"/>
          </a:xfrm>
          <a:prstGeom prst="line">
            <a:avLst/>
          </a:prstGeom>
          <a:noFill/>
          <a:ln w="17526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2" name="Rectangle 20"/>
          <p:cNvSpPr>
            <a:spLocks noChangeArrowheads="1"/>
          </p:cNvSpPr>
          <p:nvPr/>
        </p:nvSpPr>
        <p:spPr bwMode="auto">
          <a:xfrm>
            <a:off x="7143750" y="5337175"/>
            <a:ext cx="11419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l-GR" altLang="en-US" sz="1500" b="1" dirty="0">
                <a:solidFill>
                  <a:srgbClr val="000000"/>
                </a:solidFill>
                <a:latin typeface="+mn-lt"/>
                <a:ea typeface="ＭＳ Ｐゴシック" panose="020B0600070205080204" pitchFamily="34" charset="-128"/>
              </a:rPr>
              <a:t>Ποσότητα</a:t>
            </a:r>
          </a:p>
          <a:p>
            <a:pPr eaLnBrk="1" hangingPunct="1"/>
            <a:r>
              <a:rPr lang="el-GR" altLang="en-US" sz="1500" b="1" dirty="0">
                <a:solidFill>
                  <a:srgbClr val="000000"/>
                </a:solidFill>
                <a:latin typeface="+mn-lt"/>
                <a:ea typeface="ＭＳ Ｐゴシック" panose="020B0600070205080204" pitchFamily="34" charset="-128"/>
              </a:rPr>
              <a:t>Παραγωγής</a:t>
            </a:r>
            <a:r>
              <a:rPr lang="en-US" altLang="en-US" sz="1500" b="1" dirty="0">
                <a:solidFill>
                  <a:srgbClr val="000000"/>
                </a:solidFill>
                <a:latin typeface="+mn-lt"/>
                <a:ea typeface="ＭＳ Ｐゴシック" panose="020B0600070205080204" pitchFamily="34" charset="-128"/>
              </a:rPr>
              <a:t>, Y</a:t>
            </a:r>
            <a:endParaRPr lang="en-US" altLang="en-US" sz="2400" dirty="0">
              <a:latin typeface="+mn-lt"/>
              <a:ea typeface="ＭＳ Ｐゴシック" panose="020B0600070205080204" pitchFamily="34" charset="-128"/>
            </a:endParaRPr>
          </a:p>
        </p:txBody>
      </p:sp>
      <p:sp>
        <p:nvSpPr>
          <p:cNvPr id="21523" name="Rectangle 22"/>
          <p:cNvSpPr>
            <a:spLocks noChangeArrowheads="1"/>
          </p:cNvSpPr>
          <p:nvPr/>
        </p:nvSpPr>
        <p:spPr bwMode="auto">
          <a:xfrm>
            <a:off x="1214438" y="1266825"/>
            <a:ext cx="6628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l-GR" altLang="en-US" sz="1500" b="1" dirty="0">
                <a:solidFill>
                  <a:srgbClr val="000000"/>
                </a:solidFill>
                <a:latin typeface="+mn-lt"/>
                <a:ea typeface="ＭＳ Ｐゴシック" panose="020B0600070205080204" pitchFamily="34" charset="-128"/>
              </a:rPr>
              <a:t>Επίπεδο</a:t>
            </a:r>
          </a:p>
          <a:p>
            <a:pPr eaLnBrk="1" hangingPunct="1"/>
            <a:r>
              <a:rPr lang="el-GR" altLang="en-US" sz="1500" b="1" dirty="0">
                <a:solidFill>
                  <a:srgbClr val="000000"/>
                </a:solidFill>
                <a:latin typeface="+mn-lt"/>
                <a:ea typeface="ＭＳ Ｐゴシック" panose="020B0600070205080204" pitchFamily="34" charset="-128"/>
              </a:rPr>
              <a:t>Τιμών</a:t>
            </a:r>
            <a:r>
              <a:rPr lang="en-US" altLang="en-US" sz="1500" b="1" dirty="0">
                <a:solidFill>
                  <a:srgbClr val="000000"/>
                </a:solidFill>
                <a:latin typeface="+mn-lt"/>
                <a:ea typeface="ＭＳ Ｐゴシック" panose="020B0600070205080204" pitchFamily="34" charset="-128"/>
              </a:rPr>
              <a:t> P</a:t>
            </a:r>
            <a:endParaRPr lang="en-US" altLang="en-US" sz="2400" dirty="0">
              <a:latin typeface="+mn-lt"/>
              <a:ea typeface="ＭＳ Ｐゴシック" panose="020B0600070205080204" pitchFamily="34" charset="-128"/>
            </a:endParaRPr>
          </a:p>
        </p:txBody>
      </p:sp>
      <p:sp>
        <p:nvSpPr>
          <p:cNvPr id="21524" name="Rectangle 24"/>
          <p:cNvSpPr>
            <a:spLocks noChangeArrowheads="1"/>
          </p:cNvSpPr>
          <p:nvPr/>
        </p:nvSpPr>
        <p:spPr bwMode="auto">
          <a:xfrm>
            <a:off x="1864447" y="5343525"/>
            <a:ext cx="97784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1500" dirty="0">
                <a:solidFill>
                  <a:srgbClr val="000000"/>
                </a:solidFill>
                <a:latin typeface="+mn-lt"/>
                <a:ea typeface="ＭＳ Ｐゴシック" panose="020B0600070205080204" pitchFamily="34" charset="-128"/>
              </a:rPr>
              <a:t>0</a:t>
            </a:r>
            <a:endParaRPr lang="en-US" altLang="en-US" sz="2400" dirty="0">
              <a:latin typeface="+mn-lt"/>
              <a:ea typeface="ＭＳ Ｐゴシック" panose="020B0600070205080204" pitchFamily="34" charset="-128"/>
            </a:endParaRP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2967038" y="2559050"/>
            <a:ext cx="3794125" cy="2354263"/>
            <a:chOff x="1869" y="1612"/>
            <a:chExt cx="2390" cy="1483"/>
          </a:xfrm>
        </p:grpSpPr>
        <p:sp>
          <p:nvSpPr>
            <p:cNvPr id="21549" name="Line 26"/>
            <p:cNvSpPr>
              <a:spLocks noChangeShapeType="1"/>
            </p:cNvSpPr>
            <p:nvPr/>
          </p:nvSpPr>
          <p:spPr bwMode="auto">
            <a:xfrm flipH="1" flipV="1">
              <a:off x="1869" y="1612"/>
              <a:ext cx="1920" cy="1259"/>
            </a:xfrm>
            <a:prstGeom prst="line">
              <a:avLst/>
            </a:prstGeom>
            <a:noFill/>
            <a:ln w="52388">
              <a:solidFill>
                <a:srgbClr val="003F9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50" name="Rectangle 27"/>
            <p:cNvSpPr>
              <a:spLocks noChangeArrowheads="1"/>
            </p:cNvSpPr>
            <p:nvPr/>
          </p:nvSpPr>
          <p:spPr bwMode="auto">
            <a:xfrm>
              <a:off x="3812" y="2804"/>
              <a:ext cx="447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l-GR" altLang="en-US" sz="1500" dirty="0">
                  <a:solidFill>
                    <a:srgbClr val="000000"/>
                  </a:solidFill>
                  <a:latin typeface="+mn-lt"/>
                  <a:ea typeface="ＭＳ Ｐゴシック" panose="020B0600070205080204" pitchFamily="34" charset="-128"/>
                </a:rPr>
                <a:t>Συνολική</a:t>
              </a:r>
            </a:p>
            <a:p>
              <a:pPr eaLnBrk="1" hangingPunct="1"/>
              <a:r>
                <a:rPr lang="el-GR" altLang="en-US" sz="1500" dirty="0">
                  <a:solidFill>
                    <a:srgbClr val="000000"/>
                  </a:solidFill>
                  <a:latin typeface="+mn-lt"/>
                  <a:ea typeface="ＭＳ Ｐゴシック" panose="020B0600070205080204" pitchFamily="34" charset="-128"/>
                </a:rPr>
                <a:t>ζήτηση</a:t>
              </a:r>
              <a:endParaRPr lang="en-US" altLang="en-US" sz="2400" dirty="0">
                <a:latin typeface="+mn-lt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1770063" y="2957513"/>
            <a:ext cx="2014537" cy="2616200"/>
            <a:chOff x="1115" y="1863"/>
            <a:chExt cx="1269" cy="1648"/>
          </a:xfrm>
        </p:grpSpPr>
        <p:sp>
          <p:nvSpPr>
            <p:cNvPr id="21543" name="Freeform 30"/>
            <p:cNvSpPr>
              <a:spLocks/>
            </p:cNvSpPr>
            <p:nvPr/>
          </p:nvSpPr>
          <p:spPr bwMode="auto">
            <a:xfrm>
              <a:off x="1288" y="1919"/>
              <a:ext cx="1053" cy="1423"/>
            </a:xfrm>
            <a:custGeom>
              <a:avLst/>
              <a:gdLst>
                <a:gd name="T0" fmla="*/ 0 w 1053"/>
                <a:gd name="T1" fmla="*/ 0 h 1423"/>
                <a:gd name="T2" fmla="*/ 1053 w 1053"/>
                <a:gd name="T3" fmla="*/ 0 h 1423"/>
                <a:gd name="T4" fmla="*/ 1053 w 1053"/>
                <a:gd name="T5" fmla="*/ 1423 h 1423"/>
                <a:gd name="T6" fmla="*/ 0 60000 65536"/>
                <a:gd name="T7" fmla="*/ 0 60000 65536"/>
                <a:gd name="T8" fmla="*/ 0 60000 65536"/>
                <a:gd name="T9" fmla="*/ 0 w 1053"/>
                <a:gd name="T10" fmla="*/ 0 h 1423"/>
                <a:gd name="T11" fmla="*/ 1053 w 1053"/>
                <a:gd name="T12" fmla="*/ 1423 h 142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3" h="1423">
                  <a:moveTo>
                    <a:pt x="0" y="0"/>
                  </a:moveTo>
                  <a:lnTo>
                    <a:pt x="1053" y="0"/>
                  </a:lnTo>
                  <a:lnTo>
                    <a:pt x="1053" y="1423"/>
                  </a:lnTo>
                </a:path>
              </a:pathLst>
            </a:custGeom>
            <a:noFill/>
            <a:ln w="17463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44" name="Oval 31"/>
            <p:cNvSpPr>
              <a:spLocks noChangeArrowheads="1"/>
            </p:cNvSpPr>
            <p:nvPr/>
          </p:nvSpPr>
          <p:spPr bwMode="auto">
            <a:xfrm>
              <a:off x="2308" y="1886"/>
              <a:ext cx="75" cy="75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endParaRPr lang="en-GB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545" name="Rectangle 32"/>
            <p:cNvSpPr>
              <a:spLocks noChangeArrowheads="1"/>
            </p:cNvSpPr>
            <p:nvPr/>
          </p:nvSpPr>
          <p:spPr bwMode="auto">
            <a:xfrm>
              <a:off x="1115" y="1863"/>
              <a:ext cx="63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n-US" altLang="en-US" sz="1500" i="1" dirty="0">
                  <a:solidFill>
                    <a:srgbClr val="000000"/>
                  </a:solidFill>
                  <a:latin typeface="+mn-lt"/>
                  <a:ea typeface="ＭＳ Ｐゴシック" panose="020B0600070205080204" pitchFamily="34" charset="-128"/>
                </a:rPr>
                <a:t>P</a:t>
              </a:r>
              <a:endParaRPr lang="en-US" altLang="en-US" sz="2400" dirty="0">
                <a:latin typeface="+mn-lt"/>
                <a:ea typeface="ＭＳ Ｐゴシック" panose="020B0600070205080204" pitchFamily="34" charset="-128"/>
              </a:endParaRPr>
            </a:p>
          </p:txBody>
        </p:sp>
        <p:sp>
          <p:nvSpPr>
            <p:cNvPr id="21546" name="Freeform 33"/>
            <p:cNvSpPr>
              <a:spLocks/>
            </p:cNvSpPr>
            <p:nvPr/>
          </p:nvSpPr>
          <p:spPr bwMode="auto">
            <a:xfrm>
              <a:off x="1198" y="1955"/>
              <a:ext cx="22" cy="51"/>
            </a:xfrm>
            <a:custGeom>
              <a:avLst/>
              <a:gdLst>
                <a:gd name="T0" fmla="*/ 22 w 22"/>
                <a:gd name="T1" fmla="*/ 0 h 51"/>
                <a:gd name="T2" fmla="*/ 15 w 22"/>
                <a:gd name="T3" fmla="*/ 0 h 51"/>
                <a:gd name="T4" fmla="*/ 7 w 22"/>
                <a:gd name="T5" fmla="*/ 7 h 51"/>
                <a:gd name="T6" fmla="*/ 0 w 22"/>
                <a:gd name="T7" fmla="*/ 11 h 51"/>
                <a:gd name="T8" fmla="*/ 0 w 22"/>
                <a:gd name="T9" fmla="*/ 18 h 51"/>
                <a:gd name="T10" fmla="*/ 7 w 22"/>
                <a:gd name="T11" fmla="*/ 14 h 51"/>
                <a:gd name="T12" fmla="*/ 15 w 22"/>
                <a:gd name="T13" fmla="*/ 11 h 51"/>
                <a:gd name="T14" fmla="*/ 15 w 22"/>
                <a:gd name="T15" fmla="*/ 51 h 51"/>
                <a:gd name="T16" fmla="*/ 22 w 22"/>
                <a:gd name="T17" fmla="*/ 51 h 51"/>
                <a:gd name="T18" fmla="*/ 22 w 22"/>
                <a:gd name="T19" fmla="*/ 4 h 51"/>
                <a:gd name="T20" fmla="*/ 22 w 22"/>
                <a:gd name="T21" fmla="*/ 0 h 5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"/>
                <a:gd name="T34" fmla="*/ 0 h 51"/>
                <a:gd name="T35" fmla="*/ 22 w 22"/>
                <a:gd name="T36" fmla="*/ 51 h 51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" h="51">
                  <a:moveTo>
                    <a:pt x="22" y="0"/>
                  </a:moveTo>
                  <a:lnTo>
                    <a:pt x="15" y="0"/>
                  </a:lnTo>
                  <a:lnTo>
                    <a:pt x="7" y="7"/>
                  </a:lnTo>
                  <a:lnTo>
                    <a:pt x="0" y="11"/>
                  </a:lnTo>
                  <a:lnTo>
                    <a:pt x="0" y="18"/>
                  </a:lnTo>
                  <a:lnTo>
                    <a:pt x="7" y="14"/>
                  </a:lnTo>
                  <a:lnTo>
                    <a:pt x="15" y="11"/>
                  </a:lnTo>
                  <a:lnTo>
                    <a:pt x="15" y="51"/>
                  </a:lnTo>
                  <a:lnTo>
                    <a:pt x="22" y="51"/>
                  </a:lnTo>
                  <a:lnTo>
                    <a:pt x="22" y="4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47" name="Rectangle 34"/>
            <p:cNvSpPr>
              <a:spLocks noChangeArrowheads="1"/>
            </p:cNvSpPr>
            <p:nvPr/>
          </p:nvSpPr>
          <p:spPr bwMode="auto">
            <a:xfrm>
              <a:off x="2278" y="3366"/>
              <a:ext cx="5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n-US" altLang="en-US" sz="1500" i="1" dirty="0">
                  <a:solidFill>
                    <a:srgbClr val="000000"/>
                  </a:solidFill>
                  <a:latin typeface="+mn-lt"/>
                  <a:ea typeface="ＭＳ Ｐゴシック" panose="020B0600070205080204" pitchFamily="34" charset="-128"/>
                </a:rPr>
                <a:t>Y</a:t>
              </a:r>
              <a:endParaRPr lang="en-US" altLang="en-US" sz="2400" dirty="0">
                <a:latin typeface="+mn-lt"/>
                <a:ea typeface="ＭＳ Ｐゴシック" panose="020B0600070205080204" pitchFamily="34" charset="-128"/>
              </a:endParaRPr>
            </a:p>
          </p:txBody>
        </p:sp>
        <p:sp>
          <p:nvSpPr>
            <p:cNvPr id="21548" name="Freeform 35"/>
            <p:cNvSpPr>
              <a:spLocks/>
            </p:cNvSpPr>
            <p:nvPr/>
          </p:nvSpPr>
          <p:spPr bwMode="auto">
            <a:xfrm>
              <a:off x="2362" y="3438"/>
              <a:ext cx="22" cy="51"/>
            </a:xfrm>
            <a:custGeom>
              <a:avLst/>
              <a:gdLst>
                <a:gd name="T0" fmla="*/ 22 w 22"/>
                <a:gd name="T1" fmla="*/ 0 h 51"/>
                <a:gd name="T2" fmla="*/ 18 w 22"/>
                <a:gd name="T3" fmla="*/ 0 h 51"/>
                <a:gd name="T4" fmla="*/ 11 w 22"/>
                <a:gd name="T5" fmla="*/ 7 h 51"/>
                <a:gd name="T6" fmla="*/ 0 w 22"/>
                <a:gd name="T7" fmla="*/ 15 h 51"/>
                <a:gd name="T8" fmla="*/ 0 w 22"/>
                <a:gd name="T9" fmla="*/ 18 h 51"/>
                <a:gd name="T10" fmla="*/ 7 w 22"/>
                <a:gd name="T11" fmla="*/ 15 h 51"/>
                <a:gd name="T12" fmla="*/ 14 w 22"/>
                <a:gd name="T13" fmla="*/ 11 h 51"/>
                <a:gd name="T14" fmla="*/ 14 w 22"/>
                <a:gd name="T15" fmla="*/ 51 h 51"/>
                <a:gd name="T16" fmla="*/ 22 w 22"/>
                <a:gd name="T17" fmla="*/ 51 h 51"/>
                <a:gd name="T18" fmla="*/ 22 w 22"/>
                <a:gd name="T19" fmla="*/ 4 h 51"/>
                <a:gd name="T20" fmla="*/ 22 w 22"/>
                <a:gd name="T21" fmla="*/ 0 h 5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"/>
                <a:gd name="T34" fmla="*/ 0 h 51"/>
                <a:gd name="T35" fmla="*/ 22 w 22"/>
                <a:gd name="T36" fmla="*/ 51 h 51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" h="51">
                  <a:moveTo>
                    <a:pt x="22" y="0"/>
                  </a:moveTo>
                  <a:lnTo>
                    <a:pt x="18" y="0"/>
                  </a:lnTo>
                  <a:lnTo>
                    <a:pt x="11" y="7"/>
                  </a:lnTo>
                  <a:lnTo>
                    <a:pt x="0" y="15"/>
                  </a:lnTo>
                  <a:lnTo>
                    <a:pt x="0" y="18"/>
                  </a:lnTo>
                  <a:lnTo>
                    <a:pt x="7" y="15"/>
                  </a:lnTo>
                  <a:lnTo>
                    <a:pt x="14" y="11"/>
                  </a:lnTo>
                  <a:lnTo>
                    <a:pt x="14" y="51"/>
                  </a:lnTo>
                  <a:lnTo>
                    <a:pt x="22" y="51"/>
                  </a:lnTo>
                  <a:lnTo>
                    <a:pt x="22" y="4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1763713" y="3940176"/>
            <a:ext cx="3536950" cy="1633538"/>
            <a:chOff x="1111" y="2482"/>
            <a:chExt cx="2228" cy="1029"/>
          </a:xfrm>
        </p:grpSpPr>
        <p:sp>
          <p:nvSpPr>
            <p:cNvPr id="21539" name="Freeform 37"/>
            <p:cNvSpPr>
              <a:spLocks/>
            </p:cNvSpPr>
            <p:nvPr/>
          </p:nvSpPr>
          <p:spPr bwMode="auto">
            <a:xfrm>
              <a:off x="1288" y="2543"/>
              <a:ext cx="2007" cy="799"/>
            </a:xfrm>
            <a:custGeom>
              <a:avLst/>
              <a:gdLst>
                <a:gd name="T0" fmla="*/ 0 w 2007"/>
                <a:gd name="T1" fmla="*/ 0 h 799"/>
                <a:gd name="T2" fmla="*/ 2007 w 2007"/>
                <a:gd name="T3" fmla="*/ 0 h 799"/>
                <a:gd name="T4" fmla="*/ 2007 w 2007"/>
                <a:gd name="T5" fmla="*/ 799 h 799"/>
                <a:gd name="T6" fmla="*/ 0 60000 65536"/>
                <a:gd name="T7" fmla="*/ 0 60000 65536"/>
                <a:gd name="T8" fmla="*/ 0 60000 65536"/>
                <a:gd name="T9" fmla="*/ 0 w 2007"/>
                <a:gd name="T10" fmla="*/ 0 h 799"/>
                <a:gd name="T11" fmla="*/ 2007 w 2007"/>
                <a:gd name="T12" fmla="*/ 799 h 7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07" h="799">
                  <a:moveTo>
                    <a:pt x="0" y="0"/>
                  </a:moveTo>
                  <a:lnTo>
                    <a:pt x="2007" y="0"/>
                  </a:lnTo>
                  <a:lnTo>
                    <a:pt x="2007" y="799"/>
                  </a:lnTo>
                </a:path>
              </a:pathLst>
            </a:custGeom>
            <a:noFill/>
            <a:ln w="17463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40" name="Oval 38"/>
            <p:cNvSpPr>
              <a:spLocks noChangeArrowheads="1"/>
            </p:cNvSpPr>
            <p:nvPr/>
          </p:nvSpPr>
          <p:spPr bwMode="auto">
            <a:xfrm>
              <a:off x="3262" y="2510"/>
              <a:ext cx="77" cy="77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endParaRPr lang="en-GB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541" name="Rectangle 39"/>
            <p:cNvSpPr>
              <a:spLocks noChangeArrowheads="1"/>
            </p:cNvSpPr>
            <p:nvPr/>
          </p:nvSpPr>
          <p:spPr bwMode="auto">
            <a:xfrm>
              <a:off x="3228" y="3366"/>
              <a:ext cx="100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n-US" altLang="en-US" sz="1500" i="1" dirty="0">
                  <a:solidFill>
                    <a:srgbClr val="000000"/>
                  </a:solidFill>
                  <a:latin typeface="+mn-lt"/>
                  <a:ea typeface="ＭＳ Ｐゴシック" panose="020B0600070205080204" pitchFamily="34" charset="-128"/>
                </a:rPr>
                <a:t>Y</a:t>
              </a:r>
              <a:r>
                <a:rPr lang="en-US" altLang="en-US" sz="1500" baseline="-25000" dirty="0">
                  <a:solidFill>
                    <a:srgbClr val="000000"/>
                  </a:solidFill>
                  <a:latin typeface="+mn-lt"/>
                  <a:ea typeface="ＭＳ Ｐゴシック" panose="020B0600070205080204" pitchFamily="34" charset="-128"/>
                </a:rPr>
                <a:t>2</a:t>
              </a:r>
              <a:endParaRPr lang="en-US" altLang="en-US" sz="2400" dirty="0">
                <a:latin typeface="+mn-lt"/>
                <a:ea typeface="ＭＳ Ｐゴシック" panose="020B0600070205080204" pitchFamily="34" charset="-128"/>
              </a:endParaRPr>
            </a:p>
          </p:txBody>
        </p:sp>
        <p:sp>
          <p:nvSpPr>
            <p:cNvPr id="21542" name="Rectangle 40"/>
            <p:cNvSpPr>
              <a:spLocks noChangeArrowheads="1"/>
            </p:cNvSpPr>
            <p:nvPr/>
          </p:nvSpPr>
          <p:spPr bwMode="auto">
            <a:xfrm>
              <a:off x="1111" y="2482"/>
              <a:ext cx="104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n-US" altLang="en-US" sz="1500" i="1" dirty="0">
                  <a:solidFill>
                    <a:srgbClr val="000000"/>
                  </a:solidFill>
                  <a:latin typeface="+mn-lt"/>
                  <a:ea typeface="ＭＳ Ｐゴシック" panose="020B0600070205080204" pitchFamily="34" charset="-128"/>
                </a:rPr>
                <a:t>P</a:t>
              </a:r>
              <a:r>
                <a:rPr lang="en-US" altLang="en-US" sz="1500" baseline="-25000" dirty="0">
                  <a:solidFill>
                    <a:srgbClr val="000000"/>
                  </a:solidFill>
                  <a:latin typeface="+mn-lt"/>
                  <a:ea typeface="ＭＳ Ｐゴシック" panose="020B0600070205080204" pitchFamily="34" charset="-128"/>
                </a:rPr>
                <a:t>2</a:t>
              </a:r>
              <a:endParaRPr lang="en-US" altLang="en-US" sz="2400" dirty="0">
                <a:latin typeface="+mn-lt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5" name="Group 41"/>
          <p:cNvGrpSpPr>
            <a:grpSpLocks/>
          </p:cNvGrpSpPr>
          <p:nvPr/>
        </p:nvGrpSpPr>
        <p:grpSpPr bwMode="auto">
          <a:xfrm>
            <a:off x="685800" y="3446463"/>
            <a:ext cx="1390650" cy="1935162"/>
            <a:chOff x="432" y="2171"/>
            <a:chExt cx="876" cy="1219"/>
          </a:xfrm>
        </p:grpSpPr>
        <p:sp>
          <p:nvSpPr>
            <p:cNvPr id="21536" name="Line 42"/>
            <p:cNvSpPr>
              <a:spLocks noChangeShapeType="1"/>
            </p:cNvSpPr>
            <p:nvPr/>
          </p:nvSpPr>
          <p:spPr bwMode="auto">
            <a:xfrm flipH="1">
              <a:off x="728" y="2171"/>
              <a:ext cx="406" cy="613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7" name="Rectangle 43"/>
            <p:cNvSpPr>
              <a:spLocks noChangeArrowheads="1"/>
            </p:cNvSpPr>
            <p:nvPr/>
          </p:nvSpPr>
          <p:spPr bwMode="auto">
            <a:xfrm>
              <a:off x="432" y="2707"/>
              <a:ext cx="856" cy="460"/>
            </a:xfrm>
            <a:prstGeom prst="rect">
              <a:avLst/>
            </a:prstGeom>
            <a:solidFill>
              <a:srgbClr val="E1E5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endParaRPr lang="en-GB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492" name="Rectangle 44"/>
            <p:cNvSpPr>
              <a:spLocks noChangeArrowheads="1"/>
            </p:cNvSpPr>
            <p:nvPr/>
          </p:nvSpPr>
          <p:spPr bwMode="auto">
            <a:xfrm>
              <a:off x="471" y="2721"/>
              <a:ext cx="837" cy="6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342900" indent="-342900" eaLnBrk="1" hangingPunct="1">
                <a:buFont typeface="+mj-lt"/>
                <a:buAutoNum type="arabicPeriod"/>
                <a:defRPr/>
              </a:pPr>
              <a:r>
                <a:rPr lang="el-GR" altLang="en-US" sz="1500" dirty="0">
                  <a:solidFill>
                    <a:srgbClr val="000000"/>
                  </a:solidFill>
                  <a:latin typeface="+mn-lt"/>
                  <a:ea typeface="ＭＳ Ｐゴシック" pitchFamily="34" charset="-128"/>
                </a:rPr>
                <a:t>Μια μείωση</a:t>
              </a:r>
            </a:p>
            <a:p>
              <a:pPr eaLnBrk="1" hangingPunct="1">
                <a:defRPr/>
              </a:pPr>
              <a:r>
                <a:rPr lang="el-GR" altLang="en-US" sz="1500" dirty="0">
                  <a:solidFill>
                    <a:srgbClr val="000000"/>
                  </a:solidFill>
                  <a:latin typeface="+mn-lt"/>
                  <a:ea typeface="ＭＳ Ｐゴシック" pitchFamily="34" charset="-128"/>
                </a:rPr>
                <a:t>στο επίπεδο</a:t>
              </a:r>
            </a:p>
            <a:p>
              <a:pPr eaLnBrk="1" hangingPunct="1">
                <a:defRPr/>
              </a:pPr>
              <a:r>
                <a:rPr lang="el-GR" altLang="en-US" sz="1500" dirty="0">
                  <a:solidFill>
                    <a:srgbClr val="000000"/>
                  </a:solidFill>
                  <a:latin typeface="+mn-lt"/>
                  <a:ea typeface="ＭＳ Ｐゴシック" pitchFamily="34" charset="-128"/>
                </a:rPr>
                <a:t>τιμών…</a:t>
              </a:r>
            </a:p>
            <a:p>
              <a:pPr eaLnBrk="1" hangingPunct="1">
                <a:defRPr/>
              </a:pPr>
              <a:endParaRPr lang="en-US" altLang="en-US" sz="2400" dirty="0">
                <a:latin typeface="Times New Roman" pitchFamily="18" charset="0"/>
                <a:ea typeface="ＭＳ Ｐゴシック" pitchFamily="34" charset="-128"/>
              </a:endParaRPr>
            </a:p>
          </p:txBody>
        </p:sp>
      </p:grpSp>
      <p:grpSp>
        <p:nvGrpSpPr>
          <p:cNvPr id="6" name="Group 47"/>
          <p:cNvGrpSpPr>
            <a:grpSpLocks/>
          </p:cNvGrpSpPr>
          <p:nvPr/>
        </p:nvGrpSpPr>
        <p:grpSpPr bwMode="auto">
          <a:xfrm>
            <a:off x="3489324" y="5530850"/>
            <a:ext cx="3216275" cy="747713"/>
            <a:chOff x="2198" y="3484"/>
            <a:chExt cx="2026" cy="471"/>
          </a:xfrm>
        </p:grpSpPr>
        <p:sp>
          <p:nvSpPr>
            <p:cNvPr id="21533" name="Line 48"/>
            <p:cNvSpPr>
              <a:spLocks noChangeShapeType="1"/>
            </p:cNvSpPr>
            <p:nvPr/>
          </p:nvSpPr>
          <p:spPr bwMode="auto">
            <a:xfrm flipH="1">
              <a:off x="2571" y="3484"/>
              <a:ext cx="99" cy="252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4" name="Rectangle 49"/>
            <p:cNvSpPr>
              <a:spLocks noChangeArrowheads="1"/>
            </p:cNvSpPr>
            <p:nvPr/>
          </p:nvSpPr>
          <p:spPr bwMode="auto">
            <a:xfrm>
              <a:off x="2198" y="3649"/>
              <a:ext cx="2026" cy="306"/>
            </a:xfrm>
            <a:prstGeom prst="rect">
              <a:avLst/>
            </a:prstGeom>
            <a:solidFill>
              <a:srgbClr val="E1E5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endParaRPr lang="en-GB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535" name="Rectangle 50"/>
            <p:cNvSpPr>
              <a:spLocks noChangeArrowheads="1"/>
            </p:cNvSpPr>
            <p:nvPr/>
          </p:nvSpPr>
          <p:spPr bwMode="auto">
            <a:xfrm>
              <a:off x="2226" y="3645"/>
              <a:ext cx="187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n-US" altLang="en-US" sz="1500" dirty="0">
                  <a:solidFill>
                    <a:srgbClr val="000000"/>
                  </a:solidFill>
                  <a:latin typeface="+mn-lt"/>
                  <a:ea typeface="ＭＳ Ｐゴシック" panose="020B0600070205080204" pitchFamily="34" charset="-128"/>
                </a:rPr>
                <a:t>2. . . . </a:t>
              </a:r>
              <a:r>
                <a:rPr lang="el-GR" altLang="en-US" sz="1500" dirty="0">
                  <a:solidFill>
                    <a:srgbClr val="000000"/>
                  </a:solidFill>
                  <a:latin typeface="+mn-lt"/>
                  <a:ea typeface="ＭＳ Ｐゴシック" panose="020B0600070205080204" pitchFamily="34" charset="-128"/>
                </a:rPr>
                <a:t>αυξάνει τη ζητούμενη ποσότητα</a:t>
              </a:r>
            </a:p>
            <a:p>
              <a:pPr eaLnBrk="1" hangingPunct="1"/>
              <a:r>
                <a:rPr lang="el-GR" altLang="en-US" sz="1500" dirty="0">
                  <a:solidFill>
                    <a:srgbClr val="000000"/>
                  </a:solidFill>
                  <a:latin typeface="+mn-lt"/>
                  <a:ea typeface="ＭＳ Ｐゴシック" panose="020B0600070205080204" pitchFamily="34" charset="-128"/>
                </a:rPr>
                <a:t> αγαθών και υπηρεσιών</a:t>
              </a:r>
              <a:endParaRPr lang="en-US" altLang="en-US" sz="2400" dirty="0">
                <a:latin typeface="+mn-lt"/>
                <a:ea typeface="ＭＳ Ｐゴシック" panose="020B0600070205080204" pitchFamily="34" charset="-128"/>
              </a:endParaRPr>
            </a:p>
          </p:txBody>
        </p:sp>
      </p:grpSp>
      <p:sp>
        <p:nvSpPr>
          <p:cNvPr id="47" name="Rectangle 2"/>
          <p:cNvSpPr txBox="1">
            <a:spLocks noChangeArrowheads="1"/>
          </p:cNvSpPr>
          <p:nvPr/>
        </p:nvSpPr>
        <p:spPr>
          <a:xfrm>
            <a:off x="304800" y="-74614"/>
            <a:ext cx="8382000" cy="1265239"/>
          </a:xfrm>
          <a:prstGeom prst="rect">
            <a:avLst/>
          </a:prstGeom>
        </p:spPr>
        <p:txBody>
          <a:bodyPr anchor="b"/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 kern="1200" spc="-5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9pPr>
          </a:lstStyle>
          <a:p>
            <a:pPr algn="ctr" defTabSz="914400" eaLnBrk="1" fontAlgn="auto" hangingPunct="1">
              <a:spcAft>
                <a:spcPts val="0"/>
              </a:spcAft>
              <a:defRPr/>
            </a:pPr>
            <a:r>
              <a:rPr lang="el-GR" altLang="en-US" sz="2800" b="1" spc="-1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Το υπόδειγμα συνολικής ζήτησης – συνολικής προσφοράς: 1. η καμπύλη συνολικής ζήτησης</a:t>
            </a:r>
          </a:p>
          <a:p>
            <a:pPr algn="ctr" defTabSz="914400" eaLnBrk="1" fontAlgn="auto" hangingPunct="1">
              <a:spcAft>
                <a:spcPts val="0"/>
              </a:spcAft>
              <a:defRPr/>
            </a:pPr>
            <a:r>
              <a:rPr lang="el-GR" altLang="en-US" sz="2800" b="1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ＭＳ Ｐゴシック" panose="020B0600070205080204" pitchFamily="34" charset="-128"/>
              </a:rPr>
              <a:t>1.α Έχει αρνητική κλίση</a:t>
            </a:r>
            <a:endParaRPr lang="en-US" altLang="en-US" sz="2800" b="1" dirty="0">
              <a:solidFill>
                <a:schemeClr val="accent6">
                  <a:lumMod val="75000"/>
                </a:schemeClr>
              </a:solidFill>
              <a:latin typeface="+mn-lt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91966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28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0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0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28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06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06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Grp="1" noChangeArrowheads="1"/>
          </p:cNvSpPr>
          <p:nvPr>
            <p:ph type="title"/>
          </p:nvPr>
        </p:nvSpPr>
        <p:spPr>
          <a:xfrm>
            <a:off x="228600" y="152400"/>
            <a:ext cx="8153400" cy="898525"/>
          </a:xfrm>
        </p:spPr>
        <p:txBody>
          <a:bodyPr>
            <a:noAutofit/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 kern="1200" spc="-5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Calibri Light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altLang="en-US" sz="2800" b="1" spc="-100" dirty="0">
                <a:solidFill>
                  <a:schemeClr val="accent2">
                    <a:lumMod val="75000"/>
                  </a:schemeClr>
                </a:solidFill>
              </a:rPr>
              <a:t>Το υπόδειγμα συνολικής ζήτησης – συνολικής προσφοράς: 1. η καμπύλη συνολικής ζήτησης</a:t>
            </a:r>
            <a:endParaRPr lang="en-US" altLang="en-US" sz="2800" b="1" spc="-1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7391400" cy="4586287"/>
          </a:xfrm>
        </p:spPr>
        <p:txBody>
          <a:bodyPr rtlCol="0">
            <a:normAutofit/>
          </a:bodyPr>
          <a:lstStyle/>
          <a:p>
            <a:pPr marL="201168" lvl="1" indent="0" eaLnBrk="1" fontAlgn="auto" hangingPunct="1">
              <a:buFont typeface="Calibri" panose="020F0502020204030204" pitchFamily="34" charset="0"/>
              <a:buNone/>
              <a:defRPr/>
            </a:pPr>
            <a:r>
              <a:rPr lang="el-GR" altLang="en-US" sz="2600" dirty="0">
                <a:ea typeface="ＭＳ Ｐゴシック" panose="020B0600070205080204" pitchFamily="34" charset="-128"/>
              </a:rPr>
              <a:t>1</a:t>
            </a:r>
            <a:r>
              <a:rPr lang="el-GR" altLang="en-US" sz="2600" dirty="0" smtClean="0">
                <a:ea typeface="ＭＳ Ｐゴシック" panose="020B0600070205080204" pitchFamily="34" charset="-128"/>
              </a:rPr>
              <a:t>.β. Πώς μετατοπίζεται.</a:t>
            </a:r>
            <a:endParaRPr lang="en-US" altLang="en-US" sz="2600" dirty="0" smtClean="0">
              <a:ea typeface="ＭＳ Ｐゴシック" panose="020B0600070205080204" pitchFamily="34" charset="-128"/>
            </a:endParaRPr>
          </a:p>
          <a:p>
            <a:pPr marL="201168" lvl="1" indent="0" eaLnBrk="1" fontAlgn="auto" hangingPunct="1">
              <a:buFont typeface="Calibri" panose="020F0502020204030204" pitchFamily="34" charset="0"/>
              <a:buNone/>
              <a:defRPr/>
            </a:pPr>
            <a:r>
              <a:rPr lang="el-GR" altLang="en-US" sz="2600" b="1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Συνιστώσες της ζήτησης:</a:t>
            </a:r>
          </a:p>
          <a:p>
            <a:pPr marL="384048" lvl="1" indent="-182880" eaLnBrk="1" fontAlgn="auto" hangingPunct="1">
              <a:defRPr/>
            </a:pPr>
            <a:r>
              <a:rPr lang="en-US" altLang="en-US" sz="2800" b="1" i="1" dirty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Y = C + I + G + </a:t>
            </a:r>
            <a:r>
              <a:rPr lang="el-GR" altLang="en-US" sz="2800" b="1" i="1" dirty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(Χ-Μ)</a:t>
            </a:r>
          </a:p>
          <a:p>
            <a:pPr marL="566928" lvl="2" indent="-182880" eaLnBrk="1" fontAlgn="auto" hangingPunct="1">
              <a:defRPr/>
            </a:pPr>
            <a:r>
              <a:rPr lang="en-US" altLang="en-US" sz="2200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C: </a:t>
            </a:r>
            <a:r>
              <a:rPr lang="el-GR" altLang="en-US" sz="2200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Κατανάλωση</a:t>
            </a:r>
            <a:r>
              <a:rPr lang="en-US" altLang="en-US" sz="2200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.</a:t>
            </a:r>
            <a:endParaRPr lang="en-US" altLang="en-US" sz="2200" dirty="0">
              <a:solidFill>
                <a:schemeClr val="accent6">
                  <a:lumMod val="75000"/>
                </a:schemeClr>
              </a:solidFill>
              <a:ea typeface="ＭＳ Ｐゴシック" panose="020B0600070205080204" pitchFamily="34" charset="-128"/>
            </a:endParaRPr>
          </a:p>
          <a:p>
            <a:pPr marL="566928" lvl="2" indent="-182880" eaLnBrk="1" fontAlgn="auto" hangingPunct="1">
              <a:defRPr/>
            </a:pPr>
            <a:r>
              <a:rPr lang="en-US" altLang="en-US" sz="2200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I: </a:t>
            </a:r>
            <a:r>
              <a:rPr lang="el-GR" altLang="en-US" sz="2200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Επένδυση</a:t>
            </a:r>
            <a:r>
              <a:rPr lang="en-US" altLang="en-US" sz="2200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.</a:t>
            </a:r>
            <a:endParaRPr lang="en-US" altLang="en-US" sz="2200" dirty="0">
              <a:solidFill>
                <a:schemeClr val="accent6">
                  <a:lumMod val="75000"/>
                </a:schemeClr>
              </a:solidFill>
              <a:ea typeface="ＭＳ Ｐゴシック" panose="020B0600070205080204" pitchFamily="34" charset="-128"/>
            </a:endParaRPr>
          </a:p>
          <a:p>
            <a:pPr marL="566928" lvl="2" indent="-182880" eaLnBrk="1" fontAlgn="auto" hangingPunct="1">
              <a:defRPr/>
            </a:pPr>
            <a:r>
              <a:rPr lang="en-US" altLang="en-US" sz="2200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G: </a:t>
            </a:r>
            <a:r>
              <a:rPr lang="el-GR" altLang="en-US" sz="2200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Δημόσιες Δαπάνες</a:t>
            </a:r>
            <a:r>
              <a:rPr lang="en-US" altLang="en-US" sz="2200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.</a:t>
            </a:r>
            <a:endParaRPr lang="en-US" altLang="en-US" sz="2200" dirty="0">
              <a:solidFill>
                <a:schemeClr val="accent6">
                  <a:lumMod val="75000"/>
                </a:schemeClr>
              </a:solidFill>
              <a:ea typeface="ＭＳ Ｐゴシック" panose="020B0600070205080204" pitchFamily="34" charset="-128"/>
            </a:endParaRPr>
          </a:p>
          <a:p>
            <a:pPr marL="566928" lvl="2" indent="-182880" eaLnBrk="1" fontAlgn="auto" hangingPunct="1">
              <a:defRPr/>
            </a:pPr>
            <a:r>
              <a:rPr lang="en-US" altLang="en-US" sz="2200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X: </a:t>
            </a:r>
            <a:r>
              <a:rPr lang="el-GR" altLang="en-US" sz="2200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Εξαγωγές</a:t>
            </a:r>
            <a:r>
              <a:rPr lang="en-US" altLang="en-US" sz="2200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.</a:t>
            </a:r>
            <a:endParaRPr lang="el-GR" altLang="en-US" sz="2200" dirty="0" smtClean="0">
              <a:solidFill>
                <a:schemeClr val="accent6">
                  <a:lumMod val="75000"/>
                </a:schemeClr>
              </a:solidFill>
              <a:ea typeface="ＭＳ Ｐゴシック" panose="020B0600070205080204" pitchFamily="34" charset="-128"/>
            </a:endParaRPr>
          </a:p>
          <a:p>
            <a:pPr marL="566928" lvl="2" indent="-182880" eaLnBrk="1" fontAlgn="auto" hangingPunct="1">
              <a:defRPr/>
            </a:pPr>
            <a:r>
              <a:rPr lang="en-US" altLang="en-US" sz="2200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M: </a:t>
            </a:r>
            <a:r>
              <a:rPr lang="el-GR" altLang="en-US" sz="2200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Εισαγωγές</a:t>
            </a:r>
            <a:endParaRPr lang="en-US" altLang="en-US" sz="2200" dirty="0">
              <a:solidFill>
                <a:schemeClr val="accent6">
                  <a:lumMod val="75000"/>
                </a:schemeClr>
              </a:solidFill>
              <a:ea typeface="ＭＳ Ｐゴシック" panose="020B0600070205080204" pitchFamily="34" charset="-128"/>
            </a:endParaRPr>
          </a:p>
          <a:p>
            <a:pPr marL="384048" lvl="1" indent="-182880" eaLnBrk="1" fontAlgn="auto" hangingPunct="1">
              <a:defRPr/>
            </a:pPr>
            <a:r>
              <a:rPr lang="el-GR" altLang="en-US" sz="2000" dirty="0" smtClean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Όταν μια από τις συνιστώσες μεταβάλλεται, όχι εξαιτίας μιας μεταβολής των τιμών, η καμπύλη συνολικής ζήτησης μετατοπίζεται.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2013</TotalTime>
  <Words>1388</Words>
  <Application>Microsoft Office PowerPoint</Application>
  <PresentationFormat>On-screen Show (4:3)</PresentationFormat>
  <Paragraphs>194</Paragraphs>
  <Slides>21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Adjacency</vt:lpstr>
      <vt:lpstr>Η Ελληνική Οικονομία στο Διεθνές Οικονομικό Σύστημα Βραχυχρόνιες οικονομικές διακυμάνσεις: το υπόδειγμα συνολικής ζήτησης – συνολικής προσφοράς</vt:lpstr>
      <vt:lpstr>Το υπόδειγμα συνολικής ζήτησης – συνολικής προσφοράς</vt:lpstr>
      <vt:lpstr>Το υπόδειγμα συνολικής ζήτησης– συνολικής προσφοράς</vt:lpstr>
      <vt:lpstr>Το υπόδειγμα συνολικής ζήτησης – συνολικής προσφοράς</vt:lpstr>
      <vt:lpstr>Σχήμα 1. Συνολική Ζήτηση και Συνολική Προσφορά</vt:lpstr>
      <vt:lpstr>PowerPoint Presentation</vt:lpstr>
      <vt:lpstr>PowerPoint Presentation</vt:lpstr>
      <vt:lpstr>Σχήμα 2. Η Καμπύλη Συνολικής Ζήτησης</vt:lpstr>
      <vt:lpstr>Το υπόδειγμα συνολικής ζήτησης – συνολικής προσφοράς: 1. η καμπύλη συνολικής ζήτησης</vt:lpstr>
      <vt:lpstr>Το υπόδειγμα συνολικής ζήτησης – συνολικής προσφοράς: η καμπύλη συνολικής ζήτησης 1.β Πώς μετατοπίζεται</vt:lpstr>
      <vt:lpstr>PowerPoint Presentation</vt:lpstr>
      <vt:lpstr>Το υπόδειγμα συνολικής ζήτησης – συνολικής προσφοράς:  2. η καμπύλη συνολικής προσφοράς</vt:lpstr>
      <vt:lpstr>Σχήμα 3. Η Μακροχρόνια Καμπύλη Συνολικής Προσφοράς</vt:lpstr>
      <vt:lpstr>Το υπόδειγμα συνολικής ζήτησης – συνολικής προσφοράς: 2. η καμπύλη συνολικής προσφοράς</vt:lpstr>
      <vt:lpstr>Το υπόδειγμα συνολικής ζήτησης – συνολικής προσφοράς: 2. η καμπύλη συνολικής προσφοράς</vt:lpstr>
      <vt:lpstr>  2.2. Η Βραχυχρόνια Καμπύλη Συνολικής Προσφοράς (SRAS)  </vt:lpstr>
      <vt:lpstr>Το υπόδειγμα συνολικής ζήτησης – συνολικής προσφοράς: 2. η καμπύλη συνολικής προσφοράς</vt:lpstr>
      <vt:lpstr>PowerPoint Presentation</vt:lpstr>
      <vt:lpstr>  Η Μακροχρόνια Ισορροπία </vt:lpstr>
      <vt:lpstr>PowerPoint Presentation</vt:lpstr>
      <vt:lpstr>Βιβλιογραφία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33 (2016) from old 32</dc:title>
  <dc:creator>Compositor</dc:creator>
  <cp:lastModifiedBy>Dimitrios Sideris</cp:lastModifiedBy>
  <cp:revision>197</cp:revision>
  <dcterms:created xsi:type="dcterms:W3CDTF">2016-09-07T12:22:23Z</dcterms:created>
  <dcterms:modified xsi:type="dcterms:W3CDTF">2020-12-01T08:22:40Z</dcterms:modified>
</cp:coreProperties>
</file>