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29" r:id="rId1"/>
  </p:sldMasterIdLst>
  <p:notesMasterIdLst>
    <p:notesMasterId r:id="rId23"/>
  </p:notesMasterIdLst>
  <p:sldIdLst>
    <p:sldId id="339" r:id="rId2"/>
    <p:sldId id="261" r:id="rId3"/>
    <p:sldId id="266" r:id="rId4"/>
    <p:sldId id="267" r:id="rId5"/>
    <p:sldId id="340" r:id="rId6"/>
    <p:sldId id="271" r:id="rId7"/>
    <p:sldId id="273" r:id="rId8"/>
    <p:sldId id="337" r:id="rId9"/>
    <p:sldId id="277" r:id="rId10"/>
    <p:sldId id="279" r:id="rId11"/>
    <p:sldId id="280" r:id="rId12"/>
    <p:sldId id="281" r:id="rId13"/>
    <p:sldId id="341" r:id="rId14"/>
    <p:sldId id="283" r:id="rId15"/>
    <p:sldId id="288" r:id="rId16"/>
    <p:sldId id="343" r:id="rId17"/>
    <p:sldId id="336" r:id="rId18"/>
    <p:sldId id="295" r:id="rId19"/>
    <p:sldId id="344" r:id="rId20"/>
    <p:sldId id="299" r:id="rId21"/>
    <p:sldId id="346" r:id="rId2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58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3548D8-EE95-4C23-8231-5C7C0B305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16" charset="-128"/>
        <a:cs typeface="ＭＳ Ｐゴシック" pitchFamily="1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n-US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Εδώ σταμάτησα 10/11/2020</a:t>
            </a:r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5996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458F7C4-2D3D-4D72-BEE1-A28089614CEF}" type="slidenum">
              <a:rPr lang="en-US" altLang="en-US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pPr/>
              <a:t>10</a:t>
            </a:fld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Remove bullet in graph – graph needs no additional title???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0E315-F14C-4F37-90BF-259937C5BF70}" type="datetime1">
              <a:rPr lang="en-US" smtClean="0"/>
              <a:pPr>
                <a:defRPr/>
              </a:pPr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ΟΙΚΟΝΟΜΙΚΗ, 4Η ΕΚΔΟΣΗ, MANKIW AND TAYLOR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D40B7-3A9C-448F-A945-9E993ADDB9E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391961-4A9D-4EF2-874A-75015FC19383}" type="datetime1">
              <a:rPr lang="en-US" smtClean="0"/>
              <a:pPr>
                <a:defRPr/>
              </a:pPr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ΟΙΚΟΝΟΜΙΚΗ, 4Η ΕΚΔΟΣΗ, MANKIW AND TAYLOR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10FAB-48A0-4055-8EEB-41D5899040A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2FC133-D644-47B0-9BAC-9C6FE00F2F0E}" type="datetime1">
              <a:rPr lang="en-US" smtClean="0"/>
              <a:pPr>
                <a:defRPr/>
              </a:pPr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ΟΙΚΟΝΟΜΙΚΗ, 4Η ΕΚΔΟΣΗ, MANKIW AND TAYLOR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1AFB8-8189-4302-BEC2-278F945D86F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A0B3BF-76C4-4768-B279-EFB619AA8C5A}" type="datetime1">
              <a:rPr lang="en-US" smtClean="0"/>
              <a:pPr>
                <a:defRPr/>
              </a:pPr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ΟΙΚΟΝΟΜΙΚΗ, 4Η ΕΚΔΟΣΗ, MANKIW AND TAYLOR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AC2F3-0FF2-476F-8892-0832B59C695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162147-605B-4234-ACC3-59A0B86C1859}" type="datetime1">
              <a:rPr lang="en-US" smtClean="0"/>
              <a:pPr>
                <a:defRPr/>
              </a:pPr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ΟΙΚΟΝΟΜΙΚΗ, 4Η ΕΚΔΟΣΗ, MANKIW AND TAYLOR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7B5A2-CF34-41CD-93EF-F545D2F490A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759612-81E9-4B9E-BAD8-4E4FEEBD388F}" type="datetime1">
              <a:rPr lang="en-US" smtClean="0"/>
              <a:pPr>
                <a:defRPr/>
              </a:pPr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ΟΙΚΟΝΟΜΙΚΗ, 4Η ΕΚΔΟΣΗ, MANKIW AND TAYLOR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814A1-C197-4879-BFC1-10998CA303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F322AA-37FC-4FF4-A8DB-3649A06952B3}" type="datetime1">
              <a:rPr lang="en-US" smtClean="0"/>
              <a:pPr>
                <a:defRPr/>
              </a:pPr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ΟΙΚΟΝΟΜΙΚΗ, 4Η ΕΚΔΟΣΗ, MANKIW AND TAYLOR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AAC61-8DDD-409B-B017-2E551461FE6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AFE673-11D7-425C-975F-BE28BB2CCBEA}" type="datetime1">
              <a:rPr lang="en-US" smtClean="0"/>
              <a:pPr>
                <a:defRPr/>
              </a:pPr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ΟΙΚΟΝΟΜΙΚΗ, 4Η ΕΚΔΟΣΗ, MANKIW AND TAYLOR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4E8B5-2B19-4915-9016-4B166E7FE50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7B1EE1-4007-42EF-8508-5D487BCED072}" type="datetime1">
              <a:rPr lang="en-US" smtClean="0"/>
              <a:pPr>
                <a:defRPr/>
              </a:pPr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ΟΙΚΟΝΟΜΙΚΗ, 4Η ΕΚΔΟΣΗ, MANKIW AND TAYLOR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FAB35-4F10-44E4-B111-659E21AE1EE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99CCDB-519F-49DB-A7E5-5B3F28163042}" type="datetime1">
              <a:rPr lang="en-US" smtClean="0"/>
              <a:pPr>
                <a:defRPr/>
              </a:pPr>
              <a:t>12/1/2020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8F839C-0CF8-4578-9AAA-9B8950B3F1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ΟΙΚΟΝΟΜΙΚΗ, 4Η ΕΚΔΟΣΗ, MANKIW AND TAYLOR </a:t>
            </a:r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8F839C-0CF8-4578-9AAA-9B8950B3F1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l-GR" smtClean="0"/>
              <a:t>ΟΙΚΟΝΟΜΙΚΗ, 4Η ΕΚΔΟΣΗ, MANKIW AND TAYLOR 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099CCDB-519F-49DB-A7E5-5B3F28163042}" type="datetime1">
              <a:rPr lang="en-US" smtClean="0"/>
              <a:pPr>
                <a:defRPr/>
              </a:pPr>
              <a:t>12/1/2020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utoUpdateAnimBg="0"/>
    </p:bld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/>
              <a:t>Η Ελληνική Οικονομία στο </a:t>
            </a:r>
            <a:r>
              <a:rPr lang="el-GR" sz="3200" dirty="0"/>
              <a:t>Δ</a:t>
            </a:r>
            <a:r>
              <a:rPr lang="el-GR" sz="3200" dirty="0" smtClean="0"/>
              <a:t>ιεθνές Οικονομικό Σύστημα</a:t>
            </a: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</a:rPr>
              <a:t>Βραχυχρόνιες οικονομικές διακυμάνσεις: το υπόδειγμα συνολικής ζήτησης – συνολικής προσφοράς</a:t>
            </a:r>
            <a:endParaRPr lang="el-G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2852738"/>
            <a:ext cx="6400800" cy="1752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dirty="0" smtClean="0"/>
              <a:t>Πάντειο Πανεπιστήμιο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dirty="0" smtClean="0"/>
              <a:t>Τμήμα Διεθνών, Ευρωπαϊκών και Περιφερειακών Σπουδών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dirty="0" smtClean="0"/>
              <a:t>Ακαδημαϊκό έτος: 2020-2021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dirty="0" smtClean="0"/>
              <a:t>Διδάσκων: Δημήτριος Σιδέρης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86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6042025" y="5926138"/>
            <a:ext cx="2375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2000" b="1" dirty="0">
                <a:latin typeface="+mn-lt"/>
                <a:ea typeface="ＭＳ Ｐゴシック" panose="020B0600070205080204" pitchFamily="34" charset="-128"/>
              </a:rPr>
              <a:t>Ποσότητα παραγωγής</a:t>
            </a:r>
            <a:endParaRPr lang="en-US" altLang="en-US" sz="2000" b="1" dirty="0">
              <a:latin typeface="+mn-lt"/>
              <a:ea typeface="ＭＳ Ｐゴシック" panose="020B0600070205080204" pitchFamily="34" charset="-128"/>
            </a:endParaRPr>
          </a:p>
        </p:txBody>
      </p:sp>
      <p:grpSp>
        <p:nvGrpSpPr>
          <p:cNvPr id="27651" name="Group 7"/>
          <p:cNvGrpSpPr>
            <a:grpSpLocks/>
          </p:cNvGrpSpPr>
          <p:nvPr/>
        </p:nvGrpSpPr>
        <p:grpSpPr bwMode="auto">
          <a:xfrm>
            <a:off x="269875" y="1716088"/>
            <a:ext cx="884238" cy="615950"/>
            <a:chOff x="170" y="1081"/>
            <a:chExt cx="557" cy="388"/>
          </a:xfrm>
        </p:grpSpPr>
        <p:sp>
          <p:nvSpPr>
            <p:cNvPr id="27675" name="Rectangle 8"/>
            <p:cNvSpPr>
              <a:spLocks noChangeArrowheads="1"/>
            </p:cNvSpPr>
            <p:nvPr/>
          </p:nvSpPr>
          <p:spPr bwMode="auto">
            <a:xfrm>
              <a:off x="170" y="1081"/>
              <a:ext cx="55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2000" b="1" dirty="0">
                  <a:latin typeface="+mn-lt"/>
                  <a:ea typeface="ＭＳ Ｐゴシック" panose="020B0600070205080204" pitchFamily="34" charset="-128"/>
                </a:rPr>
                <a:t>Επίπεδο</a:t>
              </a:r>
              <a:endParaRPr lang="en-US" altLang="en-US" sz="2000" b="1" dirty="0">
                <a:latin typeface="+mn-lt"/>
                <a:ea typeface="ＭＳ Ｐゴシック" panose="020B0600070205080204" pitchFamily="34" charset="-128"/>
              </a:endParaRPr>
            </a:p>
          </p:txBody>
        </p:sp>
        <p:sp>
          <p:nvSpPr>
            <p:cNvPr id="27676" name="Rectangle 9"/>
            <p:cNvSpPr>
              <a:spLocks noChangeArrowheads="1"/>
            </p:cNvSpPr>
            <p:nvPr/>
          </p:nvSpPr>
          <p:spPr bwMode="auto">
            <a:xfrm>
              <a:off x="170" y="1275"/>
              <a:ext cx="39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2000" b="1" dirty="0">
                  <a:latin typeface="+mn-lt"/>
                  <a:ea typeface="ＭＳ Ｐゴシック" panose="020B0600070205080204" pitchFamily="34" charset="-128"/>
                </a:rPr>
                <a:t>τιμών</a:t>
              </a:r>
              <a:endParaRPr lang="en-US" altLang="en-US" sz="2000" b="1" dirty="0">
                <a:latin typeface="+mn-lt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7652" name="Rectangle 10"/>
          <p:cNvSpPr>
            <a:spLocks noChangeArrowheads="1"/>
          </p:cNvSpPr>
          <p:nvPr/>
        </p:nvSpPr>
        <p:spPr bwMode="auto">
          <a:xfrm>
            <a:off x="1236663" y="5426075"/>
            <a:ext cx="1298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latin typeface="+mn-lt"/>
                <a:ea typeface="ＭＳ Ｐゴシック" panose="020B0600070205080204" pitchFamily="34" charset="-128"/>
              </a:rPr>
              <a:t>0</a:t>
            </a:r>
          </a:p>
        </p:txBody>
      </p:sp>
      <p:sp>
        <p:nvSpPr>
          <p:cNvPr id="27653" name="Freeform 11"/>
          <p:cNvSpPr>
            <a:spLocks/>
          </p:cNvSpPr>
          <p:nvPr/>
        </p:nvSpPr>
        <p:spPr bwMode="auto">
          <a:xfrm>
            <a:off x="1416050" y="1676400"/>
            <a:ext cx="6950075" cy="3829050"/>
          </a:xfrm>
          <a:custGeom>
            <a:avLst/>
            <a:gdLst>
              <a:gd name="T0" fmla="*/ 0 w 4439"/>
              <a:gd name="T1" fmla="*/ 0 h 2752"/>
              <a:gd name="T2" fmla="*/ 0 w 4439"/>
              <a:gd name="T3" fmla="*/ 2147483646 h 2752"/>
              <a:gd name="T4" fmla="*/ 2147483646 w 4439"/>
              <a:gd name="T5" fmla="*/ 2147483646 h 2752"/>
              <a:gd name="T6" fmla="*/ 0 60000 65536"/>
              <a:gd name="T7" fmla="*/ 0 60000 65536"/>
              <a:gd name="T8" fmla="*/ 0 60000 65536"/>
              <a:gd name="T9" fmla="*/ 0 w 4439"/>
              <a:gd name="T10" fmla="*/ 0 h 2752"/>
              <a:gd name="T11" fmla="*/ 4439 w 4439"/>
              <a:gd name="T12" fmla="*/ 2752 h 27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39" h="2752">
                <a:moveTo>
                  <a:pt x="0" y="0"/>
                </a:moveTo>
                <a:lnTo>
                  <a:pt x="0" y="2751"/>
                </a:lnTo>
                <a:lnTo>
                  <a:pt x="4438" y="2751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4" name="Group 12"/>
          <p:cNvGrpSpPr>
            <a:grpSpLocks/>
          </p:cNvGrpSpPr>
          <p:nvPr/>
        </p:nvGrpSpPr>
        <p:grpSpPr bwMode="auto">
          <a:xfrm>
            <a:off x="6102350" y="5156200"/>
            <a:ext cx="1223963" cy="558800"/>
            <a:chOff x="3844" y="3248"/>
            <a:chExt cx="771" cy="352"/>
          </a:xfrm>
        </p:grpSpPr>
        <p:sp>
          <p:nvSpPr>
            <p:cNvPr id="27673" name="Rectangle 13"/>
            <p:cNvSpPr>
              <a:spLocks noChangeArrowheads="1"/>
            </p:cNvSpPr>
            <p:nvPr/>
          </p:nvSpPr>
          <p:spPr bwMode="auto">
            <a:xfrm>
              <a:off x="3844" y="3248"/>
              <a:ext cx="6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2000" b="1" dirty="0">
                  <a:latin typeface="+mn-lt"/>
                  <a:ea typeface="ＭＳ Ｐゴシック" panose="020B0600070205080204" pitchFamily="34" charset="-128"/>
                </a:rPr>
                <a:t>Συνολική</a:t>
              </a:r>
              <a:endParaRPr lang="en-US" altLang="en-US" sz="2000" b="1" dirty="0">
                <a:latin typeface="+mn-lt"/>
                <a:ea typeface="ＭＳ Ｐゴシック" panose="020B0600070205080204" pitchFamily="34" charset="-128"/>
              </a:endParaRPr>
            </a:p>
          </p:txBody>
        </p:sp>
        <p:sp>
          <p:nvSpPr>
            <p:cNvPr id="27674" name="Rectangle 14"/>
            <p:cNvSpPr>
              <a:spLocks noChangeArrowheads="1"/>
            </p:cNvSpPr>
            <p:nvPr/>
          </p:nvSpPr>
          <p:spPr bwMode="auto">
            <a:xfrm>
              <a:off x="3909" y="3406"/>
              <a:ext cx="70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l-GR" altLang="en-US" sz="2000" b="1" dirty="0">
                  <a:latin typeface="+mn-lt"/>
                  <a:ea typeface="ＭＳ Ｐゴシック" panose="020B0600070205080204" pitchFamily="34" charset="-128"/>
                </a:rPr>
                <a:t>ζήτηση</a:t>
              </a:r>
              <a:r>
                <a:rPr lang="en-US" altLang="en-US" sz="2000" b="1" dirty="0">
                  <a:latin typeface="+mn-lt"/>
                  <a:ea typeface="ＭＳ Ｐゴシック" panose="020B0600070205080204" pitchFamily="34" charset="-128"/>
                </a:rPr>
                <a:t>, </a:t>
              </a:r>
              <a:r>
                <a:rPr lang="en-US" altLang="en-US" sz="2000" b="1" i="1" dirty="0">
                  <a:latin typeface="+mn-lt"/>
                  <a:ea typeface="ＭＳ Ｐゴシック" panose="020B0600070205080204" pitchFamily="34" charset="-128"/>
                </a:rPr>
                <a:t>D</a:t>
              </a:r>
              <a:r>
                <a:rPr lang="en-US" altLang="en-US" sz="2000" b="1" i="1" baseline="-25000" dirty="0">
                  <a:latin typeface="+mn-lt"/>
                  <a:ea typeface="ＭＳ Ｐゴシック" panose="020B0600070205080204" pitchFamily="34" charset="-128"/>
                </a:rPr>
                <a:t>1</a:t>
              </a:r>
            </a:p>
          </p:txBody>
        </p:sp>
      </p:grpSp>
      <p:sp>
        <p:nvSpPr>
          <p:cNvPr id="27655" name="Freeform 15"/>
          <p:cNvSpPr>
            <a:spLocks/>
          </p:cNvSpPr>
          <p:nvPr/>
        </p:nvSpPr>
        <p:spPr bwMode="auto">
          <a:xfrm>
            <a:off x="1416050" y="3589338"/>
            <a:ext cx="1919288" cy="2449512"/>
          </a:xfrm>
          <a:custGeom>
            <a:avLst/>
            <a:gdLst>
              <a:gd name="T0" fmla="*/ 0 w 1209"/>
              <a:gd name="T1" fmla="*/ 0 h 1543"/>
              <a:gd name="T2" fmla="*/ 2147483646 w 1209"/>
              <a:gd name="T3" fmla="*/ 0 h 1543"/>
              <a:gd name="T4" fmla="*/ 2147483646 w 1209"/>
              <a:gd name="T5" fmla="*/ 2147483646 h 1543"/>
              <a:gd name="T6" fmla="*/ 0 60000 65536"/>
              <a:gd name="T7" fmla="*/ 0 60000 65536"/>
              <a:gd name="T8" fmla="*/ 0 60000 65536"/>
              <a:gd name="T9" fmla="*/ 0 w 1209"/>
              <a:gd name="T10" fmla="*/ 0 h 1543"/>
              <a:gd name="T11" fmla="*/ 1209 w 1209"/>
              <a:gd name="T12" fmla="*/ 1543 h 15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9" h="1543">
                <a:moveTo>
                  <a:pt x="0" y="0"/>
                </a:moveTo>
                <a:lnTo>
                  <a:pt x="1208" y="0"/>
                </a:lnTo>
                <a:lnTo>
                  <a:pt x="1208" y="1542"/>
                </a:lnTo>
              </a:path>
            </a:pathLst>
          </a:custGeom>
          <a:noFill/>
          <a:ln w="25400" cap="rnd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Rectangle 16"/>
          <p:cNvSpPr>
            <a:spLocks noChangeArrowheads="1"/>
          </p:cNvSpPr>
          <p:nvPr/>
        </p:nvSpPr>
        <p:spPr bwMode="auto">
          <a:xfrm>
            <a:off x="1089025" y="3471863"/>
            <a:ext cx="2228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 b="1" i="1" dirty="0">
                <a:latin typeface="+mn-lt"/>
                <a:ea typeface="ＭＳ Ｐゴシック" panose="020B0600070205080204" pitchFamily="34" charset="-128"/>
              </a:rPr>
              <a:t>P</a:t>
            </a:r>
            <a:r>
              <a:rPr lang="en-US" altLang="en-US" sz="2000" b="1" i="1" baseline="-25000" dirty="0">
                <a:latin typeface="+mn-lt"/>
                <a:ea typeface="ＭＳ Ｐゴシック" panose="020B0600070205080204" pitchFamily="34" charset="-128"/>
              </a:rPr>
              <a:t>1</a:t>
            </a:r>
          </a:p>
        </p:txBody>
      </p:sp>
      <p:sp>
        <p:nvSpPr>
          <p:cNvPr id="27657" name="Rectangle 17"/>
          <p:cNvSpPr>
            <a:spLocks noChangeArrowheads="1"/>
          </p:cNvSpPr>
          <p:nvPr/>
        </p:nvSpPr>
        <p:spPr bwMode="auto">
          <a:xfrm>
            <a:off x="3235891" y="5645150"/>
            <a:ext cx="468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 b="1" i="1" dirty="0">
                <a:latin typeface="+mn-lt"/>
                <a:ea typeface="ＭＳ Ｐゴシック" panose="020B0600070205080204" pitchFamily="34" charset="-128"/>
              </a:rPr>
              <a:t>Y</a:t>
            </a:r>
            <a:r>
              <a:rPr lang="en-US" altLang="en-US" sz="2000" b="1" i="1" baseline="-25000" dirty="0">
                <a:latin typeface="+mn-lt"/>
                <a:ea typeface="ＭＳ Ｐゴシック" panose="020B0600070205080204" pitchFamily="34" charset="-128"/>
              </a:rPr>
              <a:t>1</a:t>
            </a:r>
          </a:p>
        </p:txBody>
      </p:sp>
      <p:sp>
        <p:nvSpPr>
          <p:cNvPr id="27658" name="Line 18"/>
          <p:cNvSpPr>
            <a:spLocks noChangeShapeType="1"/>
          </p:cNvSpPr>
          <p:nvPr/>
        </p:nvSpPr>
        <p:spPr bwMode="auto">
          <a:xfrm>
            <a:off x="1933575" y="2705100"/>
            <a:ext cx="4005263" cy="251936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819400" y="2489200"/>
            <a:ext cx="4875213" cy="2657475"/>
            <a:chOff x="1776" y="1568"/>
            <a:chExt cx="3071" cy="1674"/>
          </a:xfrm>
        </p:grpSpPr>
        <p:sp>
          <p:nvSpPr>
            <p:cNvPr id="27670" name="Line 20"/>
            <p:cNvSpPr>
              <a:spLocks noChangeShapeType="1"/>
            </p:cNvSpPr>
            <p:nvPr/>
          </p:nvSpPr>
          <p:spPr bwMode="auto">
            <a:xfrm>
              <a:off x="2016" y="1568"/>
              <a:ext cx="2523" cy="1588"/>
            </a:xfrm>
            <a:prstGeom prst="line">
              <a:avLst/>
            </a:prstGeom>
            <a:noFill/>
            <a:ln w="25400">
              <a:solidFill>
                <a:srgbClr val="474A8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Rectangle 21"/>
            <p:cNvSpPr>
              <a:spLocks noChangeArrowheads="1"/>
            </p:cNvSpPr>
            <p:nvPr/>
          </p:nvSpPr>
          <p:spPr bwMode="auto">
            <a:xfrm>
              <a:off x="4573" y="2990"/>
              <a:ext cx="27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i="1" dirty="0">
                  <a:latin typeface="+mn-lt"/>
                  <a:ea typeface="ＭＳ Ｐゴシック" panose="020B0600070205080204" pitchFamily="34" charset="-128"/>
                </a:rPr>
                <a:t>D</a:t>
              </a:r>
              <a:r>
                <a:rPr lang="en-US" altLang="en-US" sz="2000" b="1" i="1" baseline="-25000" dirty="0">
                  <a:latin typeface="+mn-lt"/>
                  <a:ea typeface="ＭＳ Ｐゴシック" panose="020B0600070205080204" pitchFamily="34" charset="-128"/>
                </a:rPr>
                <a:t>2</a:t>
              </a:r>
            </a:p>
          </p:txBody>
        </p:sp>
        <p:sp>
          <p:nvSpPr>
            <p:cNvPr id="27672" name="AutoShape 22"/>
            <p:cNvSpPr>
              <a:spLocks noChangeArrowheads="1"/>
            </p:cNvSpPr>
            <p:nvPr/>
          </p:nvSpPr>
          <p:spPr bwMode="auto">
            <a:xfrm>
              <a:off x="1776" y="1920"/>
              <a:ext cx="720" cy="96"/>
            </a:xfrm>
            <a:prstGeom prst="rightArrow">
              <a:avLst>
                <a:gd name="adj1" fmla="val 50000"/>
                <a:gd name="adj2" fmla="val 187569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7660" name="Freeform 23"/>
          <p:cNvSpPr>
            <a:spLocks/>
          </p:cNvSpPr>
          <p:nvPr/>
        </p:nvSpPr>
        <p:spPr bwMode="auto">
          <a:xfrm>
            <a:off x="3259138" y="3524250"/>
            <a:ext cx="141287" cy="120650"/>
          </a:xfrm>
          <a:custGeom>
            <a:avLst/>
            <a:gdLst>
              <a:gd name="T0" fmla="*/ 2147483646 w 89"/>
              <a:gd name="T1" fmla="*/ 2147483646 h 76"/>
              <a:gd name="T2" fmla="*/ 2147483646 w 89"/>
              <a:gd name="T3" fmla="*/ 2147483646 h 76"/>
              <a:gd name="T4" fmla="*/ 2147483646 w 89"/>
              <a:gd name="T5" fmla="*/ 2147483646 h 76"/>
              <a:gd name="T6" fmla="*/ 2147483646 w 89"/>
              <a:gd name="T7" fmla="*/ 2147483646 h 76"/>
              <a:gd name="T8" fmla="*/ 2147483646 w 89"/>
              <a:gd name="T9" fmla="*/ 2147483646 h 76"/>
              <a:gd name="T10" fmla="*/ 2147483646 w 89"/>
              <a:gd name="T11" fmla="*/ 2147483646 h 76"/>
              <a:gd name="T12" fmla="*/ 2147483646 w 89"/>
              <a:gd name="T13" fmla="*/ 0 h 76"/>
              <a:gd name="T14" fmla="*/ 2147483646 w 89"/>
              <a:gd name="T15" fmla="*/ 2147483646 h 76"/>
              <a:gd name="T16" fmla="*/ 2147483646 w 89"/>
              <a:gd name="T17" fmla="*/ 2147483646 h 76"/>
              <a:gd name="T18" fmla="*/ 0 w 89"/>
              <a:gd name="T19" fmla="*/ 2147483646 h 76"/>
              <a:gd name="T20" fmla="*/ 2147483646 w 89"/>
              <a:gd name="T21" fmla="*/ 2147483646 h 76"/>
              <a:gd name="T22" fmla="*/ 2147483646 w 89"/>
              <a:gd name="T23" fmla="*/ 2147483646 h 76"/>
              <a:gd name="T24" fmla="*/ 2147483646 w 89"/>
              <a:gd name="T25" fmla="*/ 2147483646 h 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9"/>
              <a:gd name="T40" fmla="*/ 0 h 76"/>
              <a:gd name="T41" fmla="*/ 89 w 89"/>
              <a:gd name="T42" fmla="*/ 76 h 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9" h="76">
                <a:moveTo>
                  <a:pt x="44" y="75"/>
                </a:moveTo>
                <a:lnTo>
                  <a:pt x="66" y="69"/>
                </a:lnTo>
                <a:lnTo>
                  <a:pt x="81" y="56"/>
                </a:lnTo>
                <a:lnTo>
                  <a:pt x="88" y="38"/>
                </a:lnTo>
                <a:lnTo>
                  <a:pt x="81" y="19"/>
                </a:lnTo>
                <a:lnTo>
                  <a:pt x="66" y="6"/>
                </a:lnTo>
                <a:lnTo>
                  <a:pt x="44" y="0"/>
                </a:lnTo>
                <a:lnTo>
                  <a:pt x="22" y="6"/>
                </a:lnTo>
                <a:lnTo>
                  <a:pt x="6" y="19"/>
                </a:lnTo>
                <a:lnTo>
                  <a:pt x="0" y="38"/>
                </a:lnTo>
                <a:lnTo>
                  <a:pt x="6" y="56"/>
                </a:lnTo>
                <a:lnTo>
                  <a:pt x="22" y="69"/>
                </a:lnTo>
                <a:lnTo>
                  <a:pt x="44" y="75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354388" y="3546475"/>
            <a:ext cx="1824037" cy="2547938"/>
            <a:chOff x="2113" y="2208"/>
            <a:chExt cx="1149" cy="1605"/>
          </a:xfrm>
        </p:grpSpPr>
        <p:sp>
          <p:nvSpPr>
            <p:cNvPr id="27666" name="Line 25"/>
            <p:cNvSpPr>
              <a:spLocks noChangeShapeType="1"/>
            </p:cNvSpPr>
            <p:nvPr/>
          </p:nvSpPr>
          <p:spPr bwMode="auto">
            <a:xfrm>
              <a:off x="2113" y="2256"/>
              <a:ext cx="959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Line 26"/>
            <p:cNvSpPr>
              <a:spLocks noChangeShapeType="1"/>
            </p:cNvSpPr>
            <p:nvPr/>
          </p:nvSpPr>
          <p:spPr bwMode="auto">
            <a:xfrm>
              <a:off x="3120" y="2257"/>
              <a:ext cx="0" cy="15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Rectangle 27"/>
            <p:cNvSpPr>
              <a:spLocks noChangeArrowheads="1"/>
            </p:cNvSpPr>
            <p:nvPr/>
          </p:nvSpPr>
          <p:spPr bwMode="auto">
            <a:xfrm>
              <a:off x="3072" y="3490"/>
              <a:ext cx="190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2000" b="1" i="1" dirty="0">
                  <a:latin typeface="+mn-lt"/>
                  <a:ea typeface="ＭＳ Ｐゴシック" panose="020B0600070205080204" pitchFamily="34" charset="-128"/>
                </a:rPr>
                <a:t>Y</a:t>
              </a:r>
              <a:r>
                <a:rPr lang="en-US" altLang="en-US" sz="2000" b="1" i="1" baseline="-25000" dirty="0">
                  <a:latin typeface="+mn-lt"/>
                  <a:ea typeface="ＭＳ Ｐゴシック" panose="020B0600070205080204" pitchFamily="34" charset="-128"/>
                </a:rPr>
                <a:t>2 </a:t>
              </a:r>
            </a:p>
            <a:p>
              <a:pPr eaLnBrk="1" hangingPunct="1"/>
              <a:endParaRPr lang="en-US" altLang="en-US" sz="2000" b="1" i="1" baseline="-25000" dirty="0"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669" name="Freeform 28"/>
            <p:cNvSpPr>
              <a:spLocks/>
            </p:cNvSpPr>
            <p:nvPr/>
          </p:nvSpPr>
          <p:spPr bwMode="auto">
            <a:xfrm>
              <a:off x="3072" y="2208"/>
              <a:ext cx="89" cy="76"/>
            </a:xfrm>
            <a:custGeom>
              <a:avLst/>
              <a:gdLst>
                <a:gd name="T0" fmla="*/ 44 w 89"/>
                <a:gd name="T1" fmla="*/ 75 h 76"/>
                <a:gd name="T2" fmla="*/ 66 w 89"/>
                <a:gd name="T3" fmla="*/ 69 h 76"/>
                <a:gd name="T4" fmla="*/ 81 w 89"/>
                <a:gd name="T5" fmla="*/ 56 h 76"/>
                <a:gd name="T6" fmla="*/ 88 w 89"/>
                <a:gd name="T7" fmla="*/ 38 h 76"/>
                <a:gd name="T8" fmla="*/ 81 w 89"/>
                <a:gd name="T9" fmla="*/ 19 h 76"/>
                <a:gd name="T10" fmla="*/ 66 w 89"/>
                <a:gd name="T11" fmla="*/ 6 h 76"/>
                <a:gd name="T12" fmla="*/ 44 w 89"/>
                <a:gd name="T13" fmla="*/ 0 h 76"/>
                <a:gd name="T14" fmla="*/ 22 w 89"/>
                <a:gd name="T15" fmla="*/ 6 h 76"/>
                <a:gd name="T16" fmla="*/ 6 w 89"/>
                <a:gd name="T17" fmla="*/ 19 h 76"/>
                <a:gd name="T18" fmla="*/ 0 w 89"/>
                <a:gd name="T19" fmla="*/ 38 h 76"/>
                <a:gd name="T20" fmla="*/ 6 w 89"/>
                <a:gd name="T21" fmla="*/ 56 h 76"/>
                <a:gd name="T22" fmla="*/ 22 w 89"/>
                <a:gd name="T23" fmla="*/ 69 h 76"/>
                <a:gd name="T24" fmla="*/ 44 w 89"/>
                <a:gd name="T25" fmla="*/ 75 h 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9"/>
                <a:gd name="T40" fmla="*/ 0 h 76"/>
                <a:gd name="T41" fmla="*/ 89 w 89"/>
                <a:gd name="T42" fmla="*/ 76 h 7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9" h="76">
                  <a:moveTo>
                    <a:pt x="44" y="75"/>
                  </a:moveTo>
                  <a:lnTo>
                    <a:pt x="66" y="69"/>
                  </a:lnTo>
                  <a:lnTo>
                    <a:pt x="81" y="56"/>
                  </a:lnTo>
                  <a:lnTo>
                    <a:pt x="88" y="38"/>
                  </a:lnTo>
                  <a:lnTo>
                    <a:pt x="81" y="19"/>
                  </a:lnTo>
                  <a:lnTo>
                    <a:pt x="66" y="6"/>
                  </a:lnTo>
                  <a:lnTo>
                    <a:pt x="44" y="0"/>
                  </a:lnTo>
                  <a:lnTo>
                    <a:pt x="22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6" y="56"/>
                  </a:lnTo>
                  <a:lnTo>
                    <a:pt x="22" y="69"/>
                  </a:lnTo>
                  <a:lnTo>
                    <a:pt x="44" y="7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269874" y="287337"/>
            <a:ext cx="8188325" cy="1008063"/>
          </a:xfrm>
        </p:spPr>
        <p:txBody>
          <a:bodyPr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kern="1200" spc="-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</a:rPr>
              <a:t>Το υπόδειγμα συνολικής ζήτησης – συνολικής προσφοράς: η καμπύλη συνολικής ζήτησης</a:t>
            </a:r>
            <a:b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altLang="en-US" sz="2800" b="1" spc="-100" dirty="0">
                <a:solidFill>
                  <a:schemeClr val="accent6">
                    <a:lumMod val="75000"/>
                  </a:schemeClr>
                </a:solidFill>
              </a:rPr>
              <a:t>1.β Πώς μετατοπίζεται</a:t>
            </a:r>
            <a:endParaRPr lang="en-US" altLang="en-US" sz="2800" b="1" spc="-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5800" y="1676400"/>
            <a:ext cx="3870325" cy="12017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4048" lvl="1" indent="-182880" algn="ctr" eaLnBrk="1" fontAlgn="auto" hangingPunct="1">
              <a:defRPr/>
            </a:pPr>
            <a:r>
              <a:rPr lang="el-G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anose="020B0600070205080204" pitchFamily="34" charset="-128"/>
              </a:rPr>
              <a:t>Σε περίπτωση που αυξηθεί ένας από τους παράγοντες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anose="020B0600070205080204" pitchFamily="34" charset="-128"/>
              </a:rPr>
              <a:t>C, I</a:t>
            </a:r>
            <a:r>
              <a:rPr lang="el-G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anose="020B0600070205080204" pitchFamily="34" charset="-128"/>
              </a:rPr>
              <a:t>,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anose="020B0600070205080204" pitchFamily="34" charset="-128"/>
              </a:rPr>
              <a:t> G, X </a:t>
            </a:r>
            <a:r>
              <a:rPr lang="el-G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anose="020B0600070205080204" pitchFamily="34" charset="-128"/>
              </a:rPr>
              <a:t>ή μειωθεί ο παράγοντας Μ, παρατηρείται μετατόπιση δεξιά</a:t>
            </a:r>
            <a:r>
              <a:rPr lang="el-G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  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555625" y="1905000"/>
            <a:ext cx="7543800" cy="4022725"/>
          </a:xfrm>
        </p:spPr>
        <p:txBody>
          <a:bodyPr/>
          <a:lstStyle/>
          <a:p>
            <a:pPr eaLnBrk="1" hangingPunct="1"/>
            <a:r>
              <a:rPr lang="el-GR" altLang="en-US" sz="28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Στη μακροχρόνια περίοδο, </a:t>
            </a:r>
            <a:r>
              <a:rPr lang="el-GR" altLang="en-US" sz="2800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η καμπύλη συνολικής προσφοράς είναι</a:t>
            </a:r>
            <a:r>
              <a:rPr lang="en-US" altLang="en-US" sz="2800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 </a:t>
            </a:r>
            <a:r>
              <a:rPr lang="el-GR" altLang="en-US" sz="2800" i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κάθετη</a:t>
            </a:r>
            <a:r>
              <a:rPr lang="en-US" altLang="en-US" sz="2800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.</a:t>
            </a:r>
            <a:endParaRPr lang="el-GR" altLang="en-US" sz="2800" dirty="0" smtClean="0">
              <a:solidFill>
                <a:schemeClr val="accent2">
                  <a:lumMod val="75000"/>
                </a:schemeClr>
              </a:solidFill>
              <a:ea typeface="ＭＳ Ｐゴシック" panose="020B0600070205080204" pitchFamily="34" charset="-128"/>
            </a:endParaRPr>
          </a:p>
          <a:p>
            <a:pPr marL="114300" indent="0" eaLnBrk="1" hangingPunct="1">
              <a:buNone/>
            </a:pP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l-GR" altLang="en-US" sz="28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Στη βραχυχρόνια περίοδο, </a:t>
            </a:r>
            <a:r>
              <a:rPr lang="el-GR" altLang="en-US" sz="2800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η καμπύλη συνολικής προσφοράς έχει </a:t>
            </a:r>
            <a:r>
              <a:rPr lang="el-GR" altLang="en-US" sz="2800" i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θετική κλίση</a:t>
            </a:r>
            <a:r>
              <a:rPr lang="en-US" altLang="en-US" sz="2800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76201"/>
            <a:ext cx="7888288" cy="1296988"/>
          </a:xfrm>
          <a:prstGeom prst="rect">
            <a:avLst/>
          </a:prstGeom>
        </p:spPr>
        <p:txBody>
          <a:bodyPr anchor="b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kern="1200" spc="-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</a:rPr>
              <a:t>Το υπόδειγμα συνολικής ζήτησης – συνολικής προσφοράς: 2. η καμπύλη συνολικής προσφοράς </a:t>
            </a:r>
            <a:endParaRPr lang="en-US" altLang="en-US" sz="2800" b="1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822325" y="287338"/>
            <a:ext cx="7543800" cy="1236662"/>
          </a:xfrm>
        </p:spPr>
        <p:txBody>
          <a:bodyPr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kern="1200" spc="-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</a:rPr>
              <a:t>Το υπόδειγμα συνολικής ζήτησης – συνολικής προσφοράς: </a:t>
            </a:r>
            <a:b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</a:rPr>
              <a:t>2. η καμπύλη συνολικής προσφοράς</a:t>
            </a:r>
            <a:endParaRPr lang="en-US" altLang="en-US" sz="2800" b="1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322262" y="1676400"/>
            <a:ext cx="7543800" cy="4478337"/>
          </a:xfrm>
        </p:spPr>
        <p:txBody>
          <a:bodyPr/>
          <a:lstStyle/>
          <a:p>
            <a:pPr eaLnBrk="1" hangingPunct="1"/>
            <a:r>
              <a:rPr lang="el-GR" alt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2.2 Η Μακροχρόνια Καμπύλη Συνολικής Προσφοράς</a:t>
            </a: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 (LRAS)</a:t>
            </a:r>
          </a:p>
          <a:p>
            <a:pPr lvl="1" eaLnBrk="1" hangingPunct="1"/>
            <a:r>
              <a:rPr lang="el-GR" altLang="en-US" sz="2000" dirty="0" smtClean="0">
                <a:ea typeface="ＭＳ Ｐゴシック" panose="020B0600070205080204" pitchFamily="34" charset="-128"/>
              </a:rPr>
              <a:t>Στη μακροχρόνια περίοδο, η παραγωγή αγαθών και υπηρεσιών μιας οικονομίας εξαρτάται από την προσφορά εργασίας, κεφαλαίου και φυσικών πόρων και από τον τρόπο που οργανώνεται η παραγωγή. Ο τρόπος οργάνωσης παραγωγής εξαρτάται από τη διαθέσιμη τεχνολογία, τον τρόπο διοίκησης και το θεσμικό πλαίσιο της οικονομίας.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 </a:t>
            </a:r>
            <a:endParaRPr lang="el-GR" altLang="en-US" sz="2000" dirty="0" smtClean="0">
              <a:ea typeface="ＭＳ Ｐゴシック" panose="020B0600070205080204" pitchFamily="34" charset="-128"/>
            </a:endParaRPr>
          </a:p>
          <a:p>
            <a:pPr marL="411480" lvl="1" indent="0" eaLnBrk="1" hangingPunct="1">
              <a:buNone/>
            </a:pP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l-GR" altLang="en-US" sz="2000" dirty="0" smtClean="0">
                <a:ea typeface="ＭＳ Ｐゴシック" panose="020B0600070205080204" pitchFamily="34" charset="-128"/>
              </a:rPr>
              <a:t>2.2. α Το επίπεδο τιμών δεν επηρεάζει αυτές τις μεταβλητές στη μακροχρόνια περίοδο και κατά συνέπεια η καμπύλη συνολικής προσφοράς είναι κάθετη στον άξονα του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2441844" y="6477000"/>
            <a:ext cx="5278437" cy="161925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panose="020B0600070205080204" pitchFamily="34" charset="-128"/>
              </a:rPr>
              <a:t>Σχήμα</a:t>
            </a:r>
            <a:r>
              <a:rPr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panose="020B0600070205080204" pitchFamily="34" charset="-128"/>
              </a:rPr>
              <a:t> 3</a:t>
            </a:r>
            <a:r>
              <a:rPr lang="el-G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panose="020B0600070205080204" pitchFamily="34" charset="-128"/>
              </a:rPr>
              <a:t>. Η Μακροχρόνια Καμπύλη Συνολικής Προσφοράς</a:t>
            </a:r>
            <a:endParaRPr lang="en-US" altLang="en-US" sz="1600" b="1" dirty="0">
              <a:solidFill>
                <a:schemeClr val="accent6">
                  <a:lumMod val="75000"/>
                </a:schemeClr>
              </a:solidFill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2038350" y="1528763"/>
            <a:ext cx="6407150" cy="4191000"/>
          </a:xfrm>
          <a:prstGeom prst="rect">
            <a:avLst/>
          </a:prstGeom>
          <a:solidFill>
            <a:srgbClr val="F3F6F9"/>
          </a:solidFill>
          <a:ln w="2032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2038350" y="1528763"/>
            <a:ext cx="6407150" cy="4191000"/>
          </a:xfrm>
          <a:prstGeom prst="rect">
            <a:avLst/>
          </a:prstGeom>
          <a:solidFill>
            <a:srgbClr val="F2F4F8"/>
          </a:solidFill>
          <a:ln w="18415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2038350" y="1528763"/>
            <a:ext cx="6407150" cy="4191000"/>
          </a:xfrm>
          <a:prstGeom prst="rect">
            <a:avLst/>
          </a:prstGeom>
          <a:solidFill>
            <a:srgbClr val="F1F4F7"/>
          </a:solidFill>
          <a:ln w="1651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2038350" y="1528763"/>
            <a:ext cx="6407150" cy="4191000"/>
          </a:xfrm>
          <a:prstGeom prst="rect">
            <a:avLst/>
          </a:prstGeom>
          <a:solidFill>
            <a:srgbClr val="F0F2F5"/>
          </a:solidFill>
          <a:ln w="14763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3799" name="Rectangle 9"/>
          <p:cNvSpPr>
            <a:spLocks noChangeArrowheads="1"/>
          </p:cNvSpPr>
          <p:nvPr/>
        </p:nvSpPr>
        <p:spPr bwMode="auto">
          <a:xfrm>
            <a:off x="2038350" y="1528763"/>
            <a:ext cx="6407150" cy="4191000"/>
          </a:xfrm>
          <a:prstGeom prst="rect">
            <a:avLst/>
          </a:prstGeom>
          <a:solidFill>
            <a:srgbClr val="EEF1F4"/>
          </a:solidFill>
          <a:ln w="1285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3800" name="Rectangle 10"/>
          <p:cNvSpPr>
            <a:spLocks noChangeArrowheads="1"/>
          </p:cNvSpPr>
          <p:nvPr/>
        </p:nvSpPr>
        <p:spPr bwMode="auto">
          <a:xfrm>
            <a:off x="2038350" y="1528763"/>
            <a:ext cx="6407150" cy="4191000"/>
          </a:xfrm>
          <a:prstGeom prst="rect">
            <a:avLst/>
          </a:prstGeom>
          <a:solidFill>
            <a:srgbClr val="EDEFF3"/>
          </a:solidFill>
          <a:ln w="11112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3801" name="Rectangle 11"/>
          <p:cNvSpPr>
            <a:spLocks noChangeArrowheads="1"/>
          </p:cNvSpPr>
          <p:nvPr/>
        </p:nvSpPr>
        <p:spPr bwMode="auto">
          <a:xfrm>
            <a:off x="2038350" y="1528763"/>
            <a:ext cx="6407150" cy="4191000"/>
          </a:xfrm>
          <a:prstGeom prst="rect">
            <a:avLst/>
          </a:prstGeom>
          <a:solidFill>
            <a:srgbClr val="EBEEF2"/>
          </a:solidFill>
          <a:ln w="920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3802" name="Rectangle 12"/>
          <p:cNvSpPr>
            <a:spLocks noChangeArrowheads="1"/>
          </p:cNvSpPr>
          <p:nvPr/>
        </p:nvSpPr>
        <p:spPr bwMode="auto">
          <a:xfrm>
            <a:off x="2038350" y="1528763"/>
            <a:ext cx="6407150" cy="4191000"/>
          </a:xfrm>
          <a:prstGeom prst="rect">
            <a:avLst/>
          </a:prstGeom>
          <a:solidFill>
            <a:srgbClr val="EAECF1"/>
          </a:solidFill>
          <a:ln w="7302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3803" name="Rectangle 13"/>
          <p:cNvSpPr>
            <a:spLocks noChangeArrowheads="1"/>
          </p:cNvSpPr>
          <p:nvPr/>
        </p:nvSpPr>
        <p:spPr bwMode="auto">
          <a:xfrm>
            <a:off x="2038350" y="1528763"/>
            <a:ext cx="6407150" cy="4191000"/>
          </a:xfrm>
          <a:prstGeom prst="rect">
            <a:avLst/>
          </a:prstGeom>
          <a:solidFill>
            <a:srgbClr val="E9EBF0"/>
          </a:solidFill>
          <a:ln w="5556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3804" name="Rectangle 14"/>
          <p:cNvSpPr>
            <a:spLocks noChangeArrowheads="1"/>
          </p:cNvSpPr>
          <p:nvPr/>
        </p:nvSpPr>
        <p:spPr bwMode="auto">
          <a:xfrm>
            <a:off x="2038350" y="1528763"/>
            <a:ext cx="6407150" cy="4191000"/>
          </a:xfrm>
          <a:prstGeom prst="rect">
            <a:avLst/>
          </a:prstGeom>
          <a:solidFill>
            <a:srgbClr val="E7EAEF"/>
          </a:solidFill>
          <a:ln w="365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3805" name="Rectangle 15"/>
          <p:cNvSpPr>
            <a:spLocks noChangeArrowheads="1"/>
          </p:cNvSpPr>
          <p:nvPr/>
        </p:nvSpPr>
        <p:spPr bwMode="auto">
          <a:xfrm>
            <a:off x="2038350" y="1528763"/>
            <a:ext cx="6407150" cy="419100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3806" name="Rectangle 16"/>
          <p:cNvSpPr>
            <a:spLocks noChangeArrowheads="1"/>
          </p:cNvSpPr>
          <p:nvPr/>
        </p:nvSpPr>
        <p:spPr bwMode="auto">
          <a:xfrm>
            <a:off x="1890713" y="1403350"/>
            <a:ext cx="6462712" cy="42846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3807" name="Freeform 17"/>
          <p:cNvSpPr>
            <a:spLocks/>
          </p:cNvSpPr>
          <p:nvPr/>
        </p:nvSpPr>
        <p:spPr bwMode="auto">
          <a:xfrm>
            <a:off x="1890713" y="1362075"/>
            <a:ext cx="6462712" cy="4284663"/>
          </a:xfrm>
          <a:custGeom>
            <a:avLst/>
            <a:gdLst>
              <a:gd name="T0" fmla="*/ 0 w 4071"/>
              <a:gd name="T1" fmla="*/ 0 h 2699"/>
              <a:gd name="T2" fmla="*/ 0 w 4071"/>
              <a:gd name="T3" fmla="*/ 2147483646 h 2699"/>
              <a:gd name="T4" fmla="*/ 2147483646 w 4071"/>
              <a:gd name="T5" fmla="*/ 2147483646 h 2699"/>
              <a:gd name="T6" fmla="*/ 0 60000 65536"/>
              <a:gd name="T7" fmla="*/ 0 60000 65536"/>
              <a:gd name="T8" fmla="*/ 0 60000 65536"/>
              <a:gd name="T9" fmla="*/ 0 w 4071"/>
              <a:gd name="T10" fmla="*/ 0 h 2699"/>
              <a:gd name="T11" fmla="*/ 4071 w 4071"/>
              <a:gd name="T12" fmla="*/ 2699 h 26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71" h="2699">
                <a:moveTo>
                  <a:pt x="0" y="0"/>
                </a:moveTo>
                <a:lnTo>
                  <a:pt x="0" y="2699"/>
                </a:lnTo>
                <a:lnTo>
                  <a:pt x="4071" y="2699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 flipV="1">
            <a:off x="1689100" y="3392488"/>
            <a:ext cx="1588" cy="684212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Rectangle 19"/>
          <p:cNvSpPr>
            <a:spLocks noChangeArrowheads="1"/>
          </p:cNvSpPr>
          <p:nvPr/>
        </p:nvSpPr>
        <p:spPr bwMode="auto">
          <a:xfrm>
            <a:off x="7038975" y="5684838"/>
            <a:ext cx="14065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b="1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Ποσότητα προϊόντος, Υ</a:t>
            </a:r>
            <a:endParaRPr lang="en-US" altLang="en-US" sz="240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33810" name="Rectangle 21"/>
          <p:cNvSpPr>
            <a:spLocks noChangeArrowheads="1"/>
          </p:cNvSpPr>
          <p:nvPr/>
        </p:nvSpPr>
        <p:spPr bwMode="auto">
          <a:xfrm>
            <a:off x="3630613" y="5691188"/>
            <a:ext cx="135626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Φυσικό επίπεδο</a:t>
            </a:r>
          </a:p>
          <a:p>
            <a:pPr eaLnBrk="1" hangingPunct="1"/>
            <a:r>
              <a:rPr lang="el-GR" altLang="en-US" sz="1600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παραγωγής</a:t>
            </a:r>
            <a:endParaRPr lang="en-US" altLang="en-US" sz="240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33811" name="Rectangle 23"/>
          <p:cNvSpPr>
            <a:spLocks noChangeArrowheads="1"/>
          </p:cNvSpPr>
          <p:nvPr/>
        </p:nvSpPr>
        <p:spPr bwMode="auto">
          <a:xfrm>
            <a:off x="838200" y="1362075"/>
            <a:ext cx="10334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b="1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Επίπεδο τιμών, Ρ</a:t>
            </a:r>
            <a:endParaRPr lang="en-US" altLang="en-US" sz="240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33812" name="Rectangle 25"/>
          <p:cNvSpPr>
            <a:spLocks noChangeArrowheads="1"/>
          </p:cNvSpPr>
          <p:nvPr/>
        </p:nvSpPr>
        <p:spPr bwMode="auto">
          <a:xfrm>
            <a:off x="1668463" y="5691188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0</a:t>
            </a:r>
            <a:endParaRPr lang="en-US" altLang="en-US" sz="2400" dirty="0">
              <a:latin typeface="+mn-lt"/>
              <a:ea typeface="ＭＳ Ｐゴシック" panose="020B0600070205080204" pitchFamily="34" charset="-128"/>
            </a:endParaRPr>
          </a:p>
        </p:txBody>
      </p:sp>
      <p:grpSp>
        <p:nvGrpSpPr>
          <p:cNvPr id="33813" name="Group 26"/>
          <p:cNvGrpSpPr>
            <a:grpSpLocks/>
          </p:cNvGrpSpPr>
          <p:nvPr/>
        </p:nvGrpSpPr>
        <p:grpSpPr bwMode="auto">
          <a:xfrm>
            <a:off x="4119563" y="2044700"/>
            <a:ext cx="2087562" cy="3602038"/>
            <a:chOff x="2595" y="1288"/>
            <a:chExt cx="1315" cy="2269"/>
          </a:xfrm>
        </p:grpSpPr>
        <p:sp>
          <p:nvSpPr>
            <p:cNvPr id="33835" name="Line 27"/>
            <p:cNvSpPr>
              <a:spLocks noChangeShapeType="1"/>
            </p:cNvSpPr>
            <p:nvPr/>
          </p:nvSpPr>
          <p:spPr bwMode="auto">
            <a:xfrm>
              <a:off x="2595" y="1288"/>
              <a:ext cx="1" cy="2269"/>
            </a:xfrm>
            <a:prstGeom prst="line">
              <a:avLst/>
            </a:prstGeom>
            <a:noFill/>
            <a:ln w="55563">
              <a:solidFill>
                <a:srgbClr val="00A4B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Rectangle 28"/>
            <p:cNvSpPr>
              <a:spLocks noChangeArrowheads="1"/>
            </p:cNvSpPr>
            <p:nvPr/>
          </p:nvSpPr>
          <p:spPr bwMode="auto">
            <a:xfrm>
              <a:off x="2683" y="1300"/>
              <a:ext cx="122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Μακροχρόνια καμπύλη</a:t>
              </a:r>
            </a:p>
            <a:p>
              <a:pPr eaLnBrk="1" hangingPunct="1"/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συνολικής προσφοράς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576388" y="4186247"/>
            <a:ext cx="2616200" cy="246063"/>
            <a:chOff x="993" y="2637"/>
            <a:chExt cx="1648" cy="155"/>
          </a:xfrm>
        </p:grpSpPr>
        <p:sp>
          <p:nvSpPr>
            <p:cNvPr id="33832" name="Line 32"/>
            <p:cNvSpPr>
              <a:spLocks noChangeShapeType="1"/>
            </p:cNvSpPr>
            <p:nvPr/>
          </p:nvSpPr>
          <p:spPr bwMode="auto">
            <a:xfrm>
              <a:off x="1191" y="2707"/>
              <a:ext cx="140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Oval 33"/>
            <p:cNvSpPr>
              <a:spLocks noChangeArrowheads="1"/>
            </p:cNvSpPr>
            <p:nvPr/>
          </p:nvSpPr>
          <p:spPr bwMode="auto">
            <a:xfrm>
              <a:off x="2560" y="2673"/>
              <a:ext cx="81" cy="8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834" name="Rectangle 34"/>
            <p:cNvSpPr>
              <a:spLocks noChangeArrowheads="1"/>
            </p:cNvSpPr>
            <p:nvPr/>
          </p:nvSpPr>
          <p:spPr bwMode="auto">
            <a:xfrm>
              <a:off x="993" y="2637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 i="1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P</a:t>
              </a:r>
              <a:r>
                <a:rPr lang="en-US" altLang="en-US" sz="1600" baseline="-250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2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280988" y="3725863"/>
            <a:ext cx="1590675" cy="1625600"/>
            <a:chOff x="177" y="2347"/>
            <a:chExt cx="1002" cy="1024"/>
          </a:xfrm>
        </p:grpSpPr>
        <p:sp>
          <p:nvSpPr>
            <p:cNvPr id="33829" name="Line 36"/>
            <p:cNvSpPr>
              <a:spLocks noChangeShapeType="1"/>
            </p:cNvSpPr>
            <p:nvPr/>
          </p:nvSpPr>
          <p:spPr bwMode="auto">
            <a:xfrm flipH="1">
              <a:off x="600" y="2347"/>
              <a:ext cx="429" cy="61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Rectangle 37"/>
            <p:cNvSpPr>
              <a:spLocks noChangeArrowheads="1"/>
            </p:cNvSpPr>
            <p:nvPr/>
          </p:nvSpPr>
          <p:spPr bwMode="auto">
            <a:xfrm>
              <a:off x="203" y="2882"/>
              <a:ext cx="976" cy="489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692" name="Rectangle 38"/>
            <p:cNvSpPr>
              <a:spLocks noChangeArrowheads="1"/>
            </p:cNvSpPr>
            <p:nvPr/>
          </p:nvSpPr>
          <p:spPr bwMode="auto">
            <a:xfrm>
              <a:off x="177" y="2894"/>
              <a:ext cx="1002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42900" indent="-342900" eaLnBrk="1" hangingPunct="1">
                <a:buFont typeface="+mj-lt"/>
                <a:buAutoNum type="arabicPeriod"/>
                <a:defRPr/>
              </a:pPr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Μια μεταβολή</a:t>
              </a:r>
            </a:p>
            <a:p>
              <a:pPr eaLnBrk="1" hangingPunct="1">
                <a:defRPr/>
              </a:pPr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στο επίπεδο</a:t>
              </a:r>
            </a:p>
            <a:p>
              <a:pPr eaLnBrk="1" hangingPunct="1">
                <a:defRPr/>
              </a:pPr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τιμών….</a:t>
              </a:r>
              <a:endParaRPr lang="en-US" altLang="en-US" sz="2400" dirty="0">
                <a:latin typeface="+mn-lt"/>
                <a:ea typeface="ＭＳ Ｐゴシック" pitchFamily="34" charset="-128"/>
              </a:endParaRP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4192588" y="4425950"/>
            <a:ext cx="2894012" cy="1217613"/>
            <a:chOff x="2641" y="2766"/>
            <a:chExt cx="1823" cy="767"/>
          </a:xfrm>
        </p:grpSpPr>
        <p:sp>
          <p:nvSpPr>
            <p:cNvPr id="33826" name="Line 42"/>
            <p:cNvSpPr>
              <a:spLocks noChangeShapeType="1"/>
            </p:cNvSpPr>
            <p:nvPr/>
          </p:nvSpPr>
          <p:spPr bwMode="auto">
            <a:xfrm flipH="1">
              <a:off x="2641" y="3056"/>
              <a:ext cx="336" cy="4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7" name="Rectangle 43"/>
            <p:cNvSpPr>
              <a:spLocks noChangeArrowheads="1"/>
            </p:cNvSpPr>
            <p:nvPr/>
          </p:nvSpPr>
          <p:spPr bwMode="auto">
            <a:xfrm>
              <a:off x="2931" y="2766"/>
              <a:ext cx="1533" cy="663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7686" name="Rectangle 44"/>
            <p:cNvSpPr>
              <a:spLocks noChangeArrowheads="1"/>
            </p:cNvSpPr>
            <p:nvPr/>
          </p:nvSpPr>
          <p:spPr bwMode="auto">
            <a:xfrm>
              <a:off x="2978" y="2769"/>
              <a:ext cx="1360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42900" indent="-342900" eaLnBrk="1" hangingPunct="1">
                <a:buFontTx/>
                <a:buAutoNum type="arabicPeriod" startAt="2"/>
                <a:defRPr/>
              </a:pPr>
              <a:r>
                <a:rPr lang="en-US" altLang="en-US" sz="16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. . . </a:t>
              </a:r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Δεν επηρεάζει την</a:t>
              </a:r>
            </a:p>
            <a:p>
              <a:pPr eaLnBrk="1" hangingPunct="1">
                <a:defRPr/>
              </a:pPr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προσφερόμενη ποσότητα</a:t>
              </a:r>
            </a:p>
            <a:p>
              <a:pPr eaLnBrk="1" hangingPunct="1">
                <a:defRPr/>
              </a:pPr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αγαθών και υπηρεσιών</a:t>
              </a:r>
            </a:p>
            <a:p>
              <a:pPr eaLnBrk="1" hangingPunct="1">
                <a:defRPr/>
              </a:pPr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μακροχρόνια.</a:t>
              </a:r>
              <a:r>
                <a:rPr lang="en-US" altLang="en-US" sz="16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 </a:t>
              </a:r>
              <a:endParaRPr lang="en-US" altLang="en-US" sz="2400" dirty="0">
                <a:latin typeface="+mn-lt"/>
                <a:ea typeface="ＭＳ Ｐゴシック" pitchFamily="34" charset="-128"/>
              </a:endParaRPr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1576388" y="3130551"/>
            <a:ext cx="2616200" cy="246063"/>
            <a:chOff x="993" y="1972"/>
            <a:chExt cx="1648" cy="155"/>
          </a:xfrm>
        </p:grpSpPr>
        <p:sp>
          <p:nvSpPr>
            <p:cNvPr id="33821" name="Line 49"/>
            <p:cNvSpPr>
              <a:spLocks noChangeShapeType="1"/>
            </p:cNvSpPr>
            <p:nvPr/>
          </p:nvSpPr>
          <p:spPr bwMode="auto">
            <a:xfrm>
              <a:off x="1191" y="2044"/>
              <a:ext cx="140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Oval 50"/>
            <p:cNvSpPr>
              <a:spLocks noChangeArrowheads="1"/>
            </p:cNvSpPr>
            <p:nvPr/>
          </p:nvSpPr>
          <p:spPr bwMode="auto">
            <a:xfrm>
              <a:off x="2560" y="2009"/>
              <a:ext cx="81" cy="8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33823" name="Group 51"/>
            <p:cNvGrpSpPr>
              <a:grpSpLocks/>
            </p:cNvGrpSpPr>
            <p:nvPr/>
          </p:nvGrpSpPr>
          <p:grpSpPr bwMode="auto">
            <a:xfrm>
              <a:off x="993" y="1972"/>
              <a:ext cx="112" cy="155"/>
              <a:chOff x="993" y="1972"/>
              <a:chExt cx="112" cy="155"/>
            </a:xfrm>
          </p:grpSpPr>
          <p:sp>
            <p:nvSpPr>
              <p:cNvPr id="33824" name="Rectangle 52"/>
              <p:cNvSpPr>
                <a:spLocks noChangeArrowheads="1"/>
              </p:cNvSpPr>
              <p:nvPr/>
            </p:nvSpPr>
            <p:spPr bwMode="auto">
              <a:xfrm>
                <a:off x="993" y="1972"/>
                <a:ext cx="6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600" i="1" dirty="0">
                    <a:solidFill>
                      <a:srgbClr val="000000"/>
                    </a:solidFill>
                    <a:latin typeface="+mn-lt"/>
                    <a:ea typeface="ＭＳ Ｐゴシック" panose="020B0600070205080204" pitchFamily="34" charset="-128"/>
                  </a:rPr>
                  <a:t>P</a:t>
                </a:r>
                <a:endParaRPr lang="en-US" altLang="en-US" sz="2400" dirty="0"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3825" name="Freeform 53"/>
              <p:cNvSpPr>
                <a:spLocks/>
              </p:cNvSpPr>
              <p:nvPr/>
            </p:nvSpPr>
            <p:spPr bwMode="auto">
              <a:xfrm>
                <a:off x="1082" y="2050"/>
                <a:ext cx="23" cy="55"/>
              </a:xfrm>
              <a:custGeom>
                <a:avLst/>
                <a:gdLst>
                  <a:gd name="T0" fmla="*/ 23 w 23"/>
                  <a:gd name="T1" fmla="*/ 0 h 55"/>
                  <a:gd name="T2" fmla="*/ 16 w 23"/>
                  <a:gd name="T3" fmla="*/ 0 h 55"/>
                  <a:gd name="T4" fmla="*/ 8 w 23"/>
                  <a:gd name="T5" fmla="*/ 8 h 55"/>
                  <a:gd name="T6" fmla="*/ 0 w 23"/>
                  <a:gd name="T7" fmla="*/ 12 h 55"/>
                  <a:gd name="T8" fmla="*/ 0 w 23"/>
                  <a:gd name="T9" fmla="*/ 20 h 55"/>
                  <a:gd name="T10" fmla="*/ 8 w 23"/>
                  <a:gd name="T11" fmla="*/ 16 h 55"/>
                  <a:gd name="T12" fmla="*/ 16 w 23"/>
                  <a:gd name="T13" fmla="*/ 12 h 55"/>
                  <a:gd name="T14" fmla="*/ 16 w 23"/>
                  <a:gd name="T15" fmla="*/ 55 h 55"/>
                  <a:gd name="T16" fmla="*/ 23 w 23"/>
                  <a:gd name="T17" fmla="*/ 55 h 55"/>
                  <a:gd name="T18" fmla="*/ 23 w 23"/>
                  <a:gd name="T19" fmla="*/ 4 h 55"/>
                  <a:gd name="T20" fmla="*/ 23 w 23"/>
                  <a:gd name="T21" fmla="*/ 0 h 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"/>
                  <a:gd name="T34" fmla="*/ 0 h 55"/>
                  <a:gd name="T35" fmla="*/ 23 w 23"/>
                  <a:gd name="T36" fmla="*/ 55 h 5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" h="55">
                    <a:moveTo>
                      <a:pt x="23" y="0"/>
                    </a:moveTo>
                    <a:lnTo>
                      <a:pt x="16" y="0"/>
                    </a:lnTo>
                    <a:lnTo>
                      <a:pt x="8" y="8"/>
                    </a:lnTo>
                    <a:lnTo>
                      <a:pt x="0" y="12"/>
                    </a:lnTo>
                    <a:lnTo>
                      <a:pt x="0" y="20"/>
                    </a:lnTo>
                    <a:lnTo>
                      <a:pt x="8" y="16"/>
                    </a:lnTo>
                    <a:lnTo>
                      <a:pt x="16" y="12"/>
                    </a:lnTo>
                    <a:lnTo>
                      <a:pt x="16" y="55"/>
                    </a:lnTo>
                    <a:lnTo>
                      <a:pt x="23" y="55"/>
                    </a:lnTo>
                    <a:lnTo>
                      <a:pt x="23" y="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782637" y="53974"/>
            <a:ext cx="7570787" cy="1089025"/>
          </a:xfrm>
          <a:prstGeom prst="rect">
            <a:avLst/>
          </a:prstGeom>
        </p:spPr>
        <p:txBody>
          <a:bodyPr anchor="b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kern="1200" spc="-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</a:rPr>
              <a:t>Το υπόδειγμα συνολικής ζήτησης – συνολικής προσφοράς: η καμπύλη συνολικής προσφοράς</a:t>
            </a:r>
            <a:endParaRPr lang="en-US" altLang="en-US" sz="2800" b="1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5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228600" y="287338"/>
            <a:ext cx="8137525" cy="931862"/>
          </a:xfrm>
        </p:spPr>
        <p:txBody>
          <a:bodyPr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kern="1200" spc="-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</a:rPr>
              <a:t>Το υπόδειγμα συνολικής ζήτησης – συνολικής προσφοράς: 2. η καμπύλη συνολικής προσφοράς</a:t>
            </a:r>
            <a:endParaRPr lang="en-US" altLang="en-US" sz="2800" b="1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077200" cy="4586287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el-GR" alt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2.1 Η μακροχρόνια καμπύλη συνολικής προσφοράς </a:t>
            </a:r>
          </a:p>
          <a:p>
            <a:pPr marL="91440" indent="-91440" eaLnBrk="1" fontAlgn="auto" hangingPunct="1">
              <a:defRPr/>
            </a:pPr>
            <a:r>
              <a:rPr lang="el-GR" altLang="en-US" dirty="0" smtClean="0">
                <a:ea typeface="ＭＳ Ｐゴシック" panose="020B0600070205080204" pitchFamily="34" charset="-128"/>
              </a:rPr>
              <a:t>2.1.α.  </a:t>
            </a:r>
            <a:r>
              <a:rPr lang="el-GR" altLang="en-US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Κλίση</a:t>
            </a:r>
            <a:r>
              <a:rPr lang="el-GR" altLang="en-US" dirty="0" smtClean="0">
                <a:ea typeface="ＭＳ Ｐゴシック" panose="020B0600070205080204" pitchFamily="34" charset="-128"/>
              </a:rPr>
              <a:t>: είναι κάθετη στο </a:t>
            </a:r>
            <a:r>
              <a:rPr lang="el-GR" altLang="en-US" i="1" dirty="0">
                <a:ea typeface="ＭＳ Ｐゴシック" panose="020B0600070205080204" pitchFamily="34" charset="-128"/>
              </a:rPr>
              <a:t>φυσικό επίπεδο παραγωγής</a:t>
            </a:r>
            <a:r>
              <a:rPr lang="el-GR" altLang="en-US" dirty="0" smtClean="0">
                <a:ea typeface="ＭＳ Ｐゴシック" panose="020B0600070205080204" pitchFamily="34" charset="-128"/>
              </a:rPr>
              <a:t>. 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384048" lvl="1" indent="-182880" eaLnBrk="1" fontAlgn="auto" hangingPunct="1">
              <a:buClr>
                <a:schemeClr val="tx1"/>
              </a:buClr>
              <a:defRPr/>
            </a:pPr>
            <a:r>
              <a:rPr lang="el-GR" altLang="en-US" sz="2000" i="1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Το </a:t>
            </a:r>
            <a:r>
              <a:rPr lang="el-GR" altLang="en-US" sz="2000" b="1" i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Φυσικό Επίπεδο Παραγωγής </a:t>
            </a:r>
            <a:r>
              <a:rPr lang="el-GR" altLang="en-US" sz="2000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είναι</a:t>
            </a:r>
            <a:r>
              <a:rPr lang="en-GB" altLang="en-US" sz="2000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l-GR" altLang="en-US" sz="2000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το επίπεδο παραγωγής, όπου όλοι οι υφιστάμενοι συντελεστές παραγωγής χρησιμοποιούνται πλήρως, και όπου η ανεργία είναι στο φυσικό ποσοστό της.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384048" lvl="1" indent="-182880" eaLnBrk="1" fontAlgn="auto" hangingPunct="1">
              <a:defRPr/>
            </a:pPr>
            <a:r>
              <a:rPr lang="el-GR" altLang="en-US" sz="2000" dirty="0" smtClean="0">
                <a:ea typeface="ＭＳ Ｐゴシック" panose="020B0600070205080204" pitchFamily="34" charset="-128"/>
              </a:rPr>
              <a:t>Το </a:t>
            </a:r>
            <a:r>
              <a:rPr lang="el-GR" altLang="en-US" b="1" i="1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Φ</a:t>
            </a:r>
            <a:r>
              <a:rPr lang="el-GR" altLang="en-US" sz="2000" b="1" i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υσικό </a:t>
            </a:r>
            <a:r>
              <a:rPr lang="el-GR" altLang="en-US" b="1" i="1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Ε</a:t>
            </a:r>
            <a:r>
              <a:rPr lang="el-GR" altLang="en-US" sz="2000" b="1" i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πίπεδο </a:t>
            </a:r>
            <a:r>
              <a:rPr lang="el-GR" altLang="en-US" b="1" i="1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Π</a:t>
            </a:r>
            <a:r>
              <a:rPr lang="el-GR" altLang="en-US" sz="2000" b="1" i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αραγωγής </a:t>
            </a:r>
            <a:r>
              <a:rPr lang="el-GR" altLang="en-US" sz="2000" dirty="0" smtClean="0">
                <a:ea typeface="ＭＳ Ｐゴシック" panose="020B0600070205080204" pitchFamily="34" charset="-128"/>
              </a:rPr>
              <a:t>αναφέρεται επίσης ως δυνητικό προϊόν, ή προϊόν πλήρους απασχόλησης.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91440" indent="-91440" eaLnBrk="1" fontAlgn="auto" hangingPunct="1">
              <a:defRPr/>
            </a:pPr>
            <a:r>
              <a:rPr lang="el-GR" altLang="en-US" dirty="0" smtClean="0">
                <a:ea typeface="ＭＳ Ｐゴシック" panose="020B0600070205080204" pitchFamily="34" charset="-128"/>
              </a:rPr>
              <a:t>2.1.β.  </a:t>
            </a:r>
            <a:r>
              <a:rPr lang="el-GR" altLang="en-US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Πώς μετατοπίζεται</a:t>
            </a:r>
            <a:r>
              <a:rPr lang="el-GR" altLang="en-US" dirty="0" smtClean="0">
                <a:ea typeface="ＭＳ Ｐゴシック" panose="020B0600070205080204" pitchFamily="34" charset="-128"/>
              </a:rPr>
              <a:t>: Κάθε μεταβολή στους συντελεστές παραγωγής που μεταβάλλει το φυσικό επίπεδο παραγωγής  (π.χ. μετανάστευση, νέες τεχνολογίες, νέος τρόπος οργάνωσης της παραγωγής, αλλαγή στο θεσμικό πλαίσιο) μετατοπίζει τη μακροχρόνια καμπύλη συνολικής προσφοράς.</a:t>
            </a:r>
          </a:p>
          <a:p>
            <a:pPr marL="91440" indent="-91440" eaLnBrk="1" fontAlgn="auto" hangingPunct="1"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322262" y="152400"/>
            <a:ext cx="8059738" cy="838200"/>
          </a:xfrm>
        </p:spPr>
        <p:txBody>
          <a:bodyPr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kern="1200" spc="-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</a:rPr>
              <a:t>Το υπόδειγμα συνολικής ζήτησης – συνολικής προσφοράς: 2. η καμπύλη συνολικής προσφοράς</a:t>
            </a:r>
            <a:endParaRPr lang="en-US" altLang="en-US" sz="2800" b="1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543800" cy="4478337"/>
          </a:xfrm>
        </p:spPr>
        <p:txBody>
          <a:bodyPr/>
          <a:lstStyle/>
          <a:p>
            <a:pPr eaLnBrk="1" hangingPunct="1"/>
            <a:r>
              <a:rPr lang="el-GR" altLang="en-US" sz="2400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2.2. Η βραχυχρόνια καμπύλη συνολικής προσφοράς</a:t>
            </a:r>
          </a:p>
          <a:p>
            <a:pPr eaLnBrk="1" hangingPunct="1"/>
            <a:r>
              <a:rPr lang="el-GR" altLang="en-US" sz="2400" dirty="0" smtClean="0">
                <a:ea typeface="ＭＳ Ｐゴシック" panose="020B0600070205080204" pitchFamily="34" charset="-128"/>
              </a:rPr>
              <a:t>2.2.α. Κλίση: έχει </a:t>
            </a:r>
            <a:r>
              <a:rPr lang="el-GR" altLang="en-US" sz="2400" i="1" dirty="0" smtClean="0">
                <a:ea typeface="ＭＳ Ｐゴシック" panose="020B0600070205080204" pitchFamily="34" charset="-128"/>
              </a:rPr>
              <a:t>θετική κλίση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l-GR" altLang="en-US" dirty="0" smtClean="0">
                <a:ea typeface="ＭＳ Ｐゴシック" panose="020B0600070205080204" pitchFamily="34" charset="-128"/>
              </a:rPr>
              <a:t>δηλαδή, μια αύξηση στο γενικό επίπεδο των τιμών αυξάνει την προσφερόμενη ποσότητα προϊόντος, ενώ</a:t>
            </a:r>
            <a:r>
              <a:rPr lang="el-GR" altLang="en-US" dirty="0">
                <a:ea typeface="ＭＳ Ｐゴシック" panose="020B0600070205080204" pitchFamily="34" charset="-128"/>
              </a:rPr>
              <a:t> </a:t>
            </a:r>
            <a:r>
              <a:rPr lang="el-GR" altLang="en-US" dirty="0" smtClean="0">
                <a:ea typeface="ＭＳ Ｐゴシック" panose="020B0600070205080204" pitchFamily="34" charset="-128"/>
              </a:rPr>
              <a:t>μια μείωση στο γενικό επίπεδο των τιμών τείνει να μειώνει την προσφερόμενη ποσότητα προϊόντος</a:t>
            </a:r>
          </a:p>
          <a:p>
            <a:pPr eaLnBrk="1" hangingPunct="1"/>
            <a:r>
              <a:rPr lang="el-GR" altLang="en-US" sz="2400" dirty="0" smtClean="0">
                <a:ea typeface="ＭＳ Ｐゴシック" panose="020B0600070205080204" pitchFamily="34" charset="-128"/>
              </a:rPr>
              <a:t>Τρεις θεωρίες ερμηνεύουν την ανοδικής κλίση της βραχυχρόνιας συνολικής προσφοράς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: </a:t>
            </a:r>
          </a:p>
          <a:p>
            <a:pPr lvl="1" eaLnBrk="1" hangingPunct="1"/>
            <a:r>
              <a:rPr lang="el-GR" altLang="en-US" sz="2000" dirty="0" smtClean="0">
                <a:ea typeface="ＭＳ Ｐゴシック" panose="020B0600070205080204" pitchFamily="34" charset="-128"/>
              </a:rPr>
              <a:t>Η θεωρία των εσφαλμένων αντιλήψεων, η θεωρία των άκαμπτων μισθών, και η θεωρία των άκαμπτων τιμών.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20000" cy="1016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3600" b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/>
            </a:r>
            <a:br>
              <a:rPr lang="el-GR" altLang="en-US" sz="3600" b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</a:br>
            <a:r>
              <a:rPr lang="el-GR" altLang="en-US" sz="3600" b="1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/>
            </a:r>
            <a:br>
              <a:rPr lang="el-GR" altLang="en-US" sz="3600" b="1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</a:br>
            <a:r>
              <a:rPr lang="el-GR" altLang="en-US" sz="3600" b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2.2</a:t>
            </a:r>
            <a:r>
              <a:rPr lang="el-GR" altLang="en-US" sz="3600" b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. Η Βραχυχρόνια Καμπύλη Συνολικής Προσφοράς </a:t>
            </a:r>
            <a:r>
              <a:rPr lang="en-US" altLang="en-US" sz="3600" b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(SRAS)</a:t>
            </a:r>
            <a:r>
              <a:rPr lang="el-GR" altLang="en-US" sz="3600" dirty="0" smtClean="0">
                <a:ea typeface="ＭＳ Ｐゴシック" panose="020B0600070205080204" pitchFamily="34" charset="-128"/>
              </a:rPr>
              <a:t/>
            </a:r>
            <a:br>
              <a:rPr lang="el-GR" altLang="en-US" sz="3600" dirty="0" smtClean="0">
                <a:ea typeface="ＭＳ Ｐゴシック" panose="020B0600070205080204" pitchFamily="34" charset="-128"/>
              </a:rPr>
            </a:br>
            <a:r>
              <a:rPr lang="el-GR" altLang="en-US" sz="3600" dirty="0">
                <a:ea typeface="ＭＳ Ｐゴシック" panose="020B0600070205080204" pitchFamily="34" charset="-128"/>
              </a:rPr>
              <a:t/>
            </a:r>
            <a:br>
              <a:rPr lang="el-GR" altLang="en-US" sz="3600" dirty="0">
                <a:ea typeface="ＭＳ Ｐゴシック" panose="020B0600070205080204" pitchFamily="34" charset="-128"/>
              </a:rPr>
            </a:br>
            <a:endParaRPr lang="en-US" altLang="en-US" sz="2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2128838" y="1609725"/>
            <a:ext cx="6323012" cy="4183063"/>
          </a:xfrm>
          <a:prstGeom prst="rect">
            <a:avLst/>
          </a:prstGeom>
          <a:solidFill>
            <a:srgbClr val="F3F6F9"/>
          </a:solidFill>
          <a:ln w="2016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2128838" y="1609725"/>
            <a:ext cx="6323012" cy="4183063"/>
          </a:xfrm>
          <a:prstGeom prst="rect">
            <a:avLst/>
          </a:prstGeom>
          <a:solidFill>
            <a:srgbClr val="F2F4F8"/>
          </a:solidFill>
          <a:ln w="18256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2128838" y="1609725"/>
            <a:ext cx="6323012" cy="4183063"/>
          </a:xfrm>
          <a:prstGeom prst="rect">
            <a:avLst/>
          </a:prstGeom>
          <a:solidFill>
            <a:srgbClr val="F1F4F7"/>
          </a:solidFill>
          <a:ln w="1651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2128838" y="1609725"/>
            <a:ext cx="6323012" cy="4183063"/>
          </a:xfrm>
          <a:prstGeom prst="rect">
            <a:avLst/>
          </a:prstGeom>
          <a:solidFill>
            <a:srgbClr val="F0F2F5"/>
          </a:solidFill>
          <a:ln w="1460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43" name="Rectangle 9"/>
          <p:cNvSpPr>
            <a:spLocks noChangeArrowheads="1"/>
          </p:cNvSpPr>
          <p:nvPr/>
        </p:nvSpPr>
        <p:spPr bwMode="auto">
          <a:xfrm>
            <a:off x="2128838" y="1609725"/>
            <a:ext cx="6323012" cy="4183063"/>
          </a:xfrm>
          <a:prstGeom prst="rect">
            <a:avLst/>
          </a:prstGeom>
          <a:solidFill>
            <a:srgbClr val="EEF1F4"/>
          </a:solidFill>
          <a:ln w="1285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44" name="Rectangle 10"/>
          <p:cNvSpPr>
            <a:spLocks noChangeArrowheads="1"/>
          </p:cNvSpPr>
          <p:nvPr/>
        </p:nvSpPr>
        <p:spPr bwMode="auto">
          <a:xfrm>
            <a:off x="2128838" y="1609725"/>
            <a:ext cx="6323012" cy="4183063"/>
          </a:xfrm>
          <a:prstGeom prst="rect">
            <a:avLst/>
          </a:prstGeom>
          <a:solidFill>
            <a:srgbClr val="EDEFF3"/>
          </a:solidFill>
          <a:ln w="1095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45" name="Rectangle 11"/>
          <p:cNvSpPr>
            <a:spLocks noChangeArrowheads="1"/>
          </p:cNvSpPr>
          <p:nvPr/>
        </p:nvSpPr>
        <p:spPr bwMode="auto">
          <a:xfrm>
            <a:off x="2128838" y="1609725"/>
            <a:ext cx="6323012" cy="4183063"/>
          </a:xfrm>
          <a:prstGeom prst="rect">
            <a:avLst/>
          </a:prstGeom>
          <a:solidFill>
            <a:srgbClr val="EBEEF2"/>
          </a:solidFill>
          <a:ln w="920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46" name="Rectangle 12"/>
          <p:cNvSpPr>
            <a:spLocks noChangeArrowheads="1"/>
          </p:cNvSpPr>
          <p:nvPr/>
        </p:nvSpPr>
        <p:spPr bwMode="auto">
          <a:xfrm>
            <a:off x="2128838" y="1609725"/>
            <a:ext cx="6323012" cy="4183063"/>
          </a:xfrm>
          <a:prstGeom prst="rect">
            <a:avLst/>
          </a:prstGeom>
          <a:solidFill>
            <a:srgbClr val="EAECF1"/>
          </a:solidFill>
          <a:ln w="7302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47" name="Rectangle 13"/>
          <p:cNvSpPr>
            <a:spLocks noChangeArrowheads="1"/>
          </p:cNvSpPr>
          <p:nvPr/>
        </p:nvSpPr>
        <p:spPr bwMode="auto">
          <a:xfrm>
            <a:off x="2128838" y="1609725"/>
            <a:ext cx="6323012" cy="4183063"/>
          </a:xfrm>
          <a:prstGeom prst="rect">
            <a:avLst/>
          </a:prstGeom>
          <a:solidFill>
            <a:srgbClr val="E9EBF0"/>
          </a:solidFill>
          <a:ln w="5556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48" name="Rectangle 14"/>
          <p:cNvSpPr>
            <a:spLocks noChangeArrowheads="1"/>
          </p:cNvSpPr>
          <p:nvPr/>
        </p:nvSpPr>
        <p:spPr bwMode="auto">
          <a:xfrm>
            <a:off x="2128838" y="1609725"/>
            <a:ext cx="6323012" cy="4183063"/>
          </a:xfrm>
          <a:prstGeom prst="rect">
            <a:avLst/>
          </a:prstGeom>
          <a:solidFill>
            <a:srgbClr val="E7EAEF"/>
          </a:solidFill>
          <a:ln w="365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49" name="Rectangle 15"/>
          <p:cNvSpPr>
            <a:spLocks noChangeArrowheads="1"/>
          </p:cNvSpPr>
          <p:nvPr/>
        </p:nvSpPr>
        <p:spPr bwMode="auto">
          <a:xfrm>
            <a:off x="2128838" y="1609725"/>
            <a:ext cx="6323012" cy="4183063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50" name="Rectangle 16"/>
          <p:cNvSpPr>
            <a:spLocks noChangeArrowheads="1"/>
          </p:cNvSpPr>
          <p:nvPr/>
        </p:nvSpPr>
        <p:spPr bwMode="auto">
          <a:xfrm>
            <a:off x="1836417" y="1508718"/>
            <a:ext cx="6432550" cy="42560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9951" name="Freeform 17"/>
          <p:cNvSpPr>
            <a:spLocks/>
          </p:cNvSpPr>
          <p:nvPr/>
        </p:nvSpPr>
        <p:spPr bwMode="auto">
          <a:xfrm>
            <a:off x="1982788" y="1481138"/>
            <a:ext cx="6432550" cy="4256087"/>
          </a:xfrm>
          <a:custGeom>
            <a:avLst/>
            <a:gdLst>
              <a:gd name="T0" fmla="*/ 0 w 4052"/>
              <a:gd name="T1" fmla="*/ 0 h 2681"/>
              <a:gd name="T2" fmla="*/ 0 w 4052"/>
              <a:gd name="T3" fmla="*/ 2147483646 h 2681"/>
              <a:gd name="T4" fmla="*/ 2147483646 w 4052"/>
              <a:gd name="T5" fmla="*/ 2147483646 h 2681"/>
              <a:gd name="T6" fmla="*/ 0 60000 65536"/>
              <a:gd name="T7" fmla="*/ 0 60000 65536"/>
              <a:gd name="T8" fmla="*/ 0 60000 65536"/>
              <a:gd name="T9" fmla="*/ 0 w 4052"/>
              <a:gd name="T10" fmla="*/ 0 h 2681"/>
              <a:gd name="T11" fmla="*/ 4052 w 4052"/>
              <a:gd name="T12" fmla="*/ 2681 h 26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52" h="2681">
                <a:moveTo>
                  <a:pt x="0" y="0"/>
                </a:moveTo>
                <a:lnTo>
                  <a:pt x="0" y="2681"/>
                </a:lnTo>
                <a:lnTo>
                  <a:pt x="4052" y="2681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82" name="Line 18"/>
          <p:cNvSpPr>
            <a:spLocks noChangeShapeType="1"/>
          </p:cNvSpPr>
          <p:nvPr/>
        </p:nvSpPr>
        <p:spPr bwMode="auto">
          <a:xfrm>
            <a:off x="1781175" y="3498850"/>
            <a:ext cx="1588" cy="679450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83" name="Line 19"/>
          <p:cNvSpPr>
            <a:spLocks noChangeShapeType="1"/>
          </p:cNvSpPr>
          <p:nvPr/>
        </p:nvSpPr>
        <p:spPr bwMode="auto">
          <a:xfrm flipH="1">
            <a:off x="3668713" y="5919788"/>
            <a:ext cx="1062037" cy="15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Rectangle 20"/>
          <p:cNvSpPr>
            <a:spLocks noChangeArrowheads="1"/>
          </p:cNvSpPr>
          <p:nvPr/>
        </p:nvSpPr>
        <p:spPr bwMode="auto">
          <a:xfrm>
            <a:off x="6432550" y="5805488"/>
            <a:ext cx="177901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500" b="1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Ποσότητα παραγωγής</a:t>
            </a:r>
            <a:endParaRPr lang="en-US" altLang="en-US" sz="240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39955" name="Rectangle 22"/>
          <p:cNvSpPr>
            <a:spLocks noChangeArrowheads="1"/>
          </p:cNvSpPr>
          <p:nvPr/>
        </p:nvSpPr>
        <p:spPr bwMode="auto">
          <a:xfrm>
            <a:off x="508000" y="1466850"/>
            <a:ext cx="117339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500" b="1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Επίπεδο τιμών</a:t>
            </a:r>
            <a:endParaRPr lang="en-US" altLang="en-US" sz="240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39956" name="Rectangle 24"/>
          <p:cNvSpPr>
            <a:spLocks noChangeArrowheads="1"/>
          </p:cNvSpPr>
          <p:nvPr/>
        </p:nvSpPr>
        <p:spPr bwMode="auto">
          <a:xfrm>
            <a:off x="1787525" y="5810250"/>
            <a:ext cx="9778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500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0</a:t>
            </a:r>
            <a:endParaRPr lang="en-US" altLang="en-US" sz="2400" dirty="0">
              <a:latin typeface="+mn-lt"/>
              <a:ea typeface="ＭＳ Ｐゴシック" panose="020B0600070205080204" pitchFamily="34" charset="-128"/>
            </a:endParaRPr>
          </a:p>
        </p:txBody>
      </p:sp>
      <p:grpSp>
        <p:nvGrpSpPr>
          <p:cNvPr id="39957" name="Group 25"/>
          <p:cNvGrpSpPr>
            <a:grpSpLocks/>
          </p:cNvGrpSpPr>
          <p:nvPr/>
        </p:nvGrpSpPr>
        <p:grpSpPr bwMode="auto">
          <a:xfrm>
            <a:off x="2605088" y="2370138"/>
            <a:ext cx="5183188" cy="2614612"/>
            <a:chOff x="1641" y="1493"/>
            <a:chExt cx="3265" cy="1647"/>
          </a:xfrm>
        </p:grpSpPr>
        <p:sp>
          <p:nvSpPr>
            <p:cNvPr id="39982" name="Line 26"/>
            <p:cNvSpPr>
              <a:spLocks noChangeShapeType="1"/>
            </p:cNvSpPr>
            <p:nvPr/>
          </p:nvSpPr>
          <p:spPr bwMode="auto">
            <a:xfrm flipV="1">
              <a:off x="1641" y="1603"/>
              <a:ext cx="2148" cy="1537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Rectangle 27"/>
            <p:cNvSpPr>
              <a:spLocks noChangeArrowheads="1"/>
            </p:cNvSpPr>
            <p:nvPr/>
          </p:nvSpPr>
          <p:spPr bwMode="auto">
            <a:xfrm>
              <a:off x="3893" y="1493"/>
              <a:ext cx="10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Βραχυχρόνια</a:t>
              </a:r>
            </a:p>
            <a:p>
              <a:pPr eaLnBrk="1" hangingPunct="1"/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συνολική προσφορά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52450" y="3848100"/>
            <a:ext cx="1352550" cy="1503363"/>
            <a:chOff x="348" y="2424"/>
            <a:chExt cx="852" cy="947"/>
          </a:xfrm>
        </p:grpSpPr>
        <p:sp>
          <p:nvSpPr>
            <p:cNvPr id="39979" name="Line 31"/>
            <p:cNvSpPr>
              <a:spLocks noChangeShapeType="1"/>
            </p:cNvSpPr>
            <p:nvPr/>
          </p:nvSpPr>
          <p:spPr bwMode="auto">
            <a:xfrm flipH="1">
              <a:off x="660" y="2424"/>
              <a:ext cx="427" cy="54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0" name="Rectangle 32"/>
            <p:cNvSpPr>
              <a:spLocks noChangeArrowheads="1"/>
            </p:cNvSpPr>
            <p:nvPr/>
          </p:nvSpPr>
          <p:spPr bwMode="auto">
            <a:xfrm>
              <a:off x="348" y="2897"/>
              <a:ext cx="831" cy="474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841" name="Rectangle 33"/>
            <p:cNvSpPr>
              <a:spLocks noChangeArrowheads="1"/>
            </p:cNvSpPr>
            <p:nvPr/>
          </p:nvSpPr>
          <p:spPr bwMode="auto">
            <a:xfrm>
              <a:off x="363" y="2908"/>
              <a:ext cx="837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42900" indent="-342900" eaLnBrk="1" hangingPunct="1">
                <a:buFontTx/>
                <a:buAutoNum type="arabicPeriod"/>
                <a:defRPr/>
              </a:pPr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Μια μείωση</a:t>
              </a:r>
              <a:endParaRPr lang="el-GR" altLang="en-US" sz="2400" dirty="0">
                <a:latin typeface="+mn-lt"/>
                <a:ea typeface="ＭＳ Ｐゴシック" pitchFamily="34" charset="-128"/>
              </a:endParaRPr>
            </a:p>
            <a:p>
              <a:pPr eaLnBrk="1" hangingPunct="1">
                <a:defRPr/>
              </a:pPr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στο επίπεδο</a:t>
              </a:r>
            </a:p>
            <a:p>
              <a:pPr eaLnBrk="1" hangingPunct="1">
                <a:defRPr/>
              </a:pPr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τιμών…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4237038" y="4581525"/>
            <a:ext cx="3840162" cy="1284288"/>
            <a:chOff x="2669" y="2886"/>
            <a:chExt cx="2419" cy="809"/>
          </a:xfrm>
        </p:grpSpPr>
        <p:sp>
          <p:nvSpPr>
            <p:cNvPr id="39976" name="Line 37"/>
            <p:cNvSpPr>
              <a:spLocks noChangeShapeType="1"/>
            </p:cNvSpPr>
            <p:nvPr/>
          </p:nvSpPr>
          <p:spPr bwMode="auto">
            <a:xfrm flipH="1">
              <a:off x="2669" y="3163"/>
              <a:ext cx="612" cy="5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7" name="Rectangle 38"/>
            <p:cNvSpPr>
              <a:spLocks noChangeArrowheads="1"/>
            </p:cNvSpPr>
            <p:nvPr/>
          </p:nvSpPr>
          <p:spPr bwMode="auto">
            <a:xfrm>
              <a:off x="3223" y="2886"/>
              <a:ext cx="1865" cy="497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9978" name="Rectangle 39"/>
            <p:cNvSpPr>
              <a:spLocks noChangeArrowheads="1"/>
            </p:cNvSpPr>
            <p:nvPr/>
          </p:nvSpPr>
          <p:spPr bwMode="auto">
            <a:xfrm>
              <a:off x="3281" y="2905"/>
              <a:ext cx="1687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5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2. . . . </a:t>
              </a:r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Μειώνει την προσφερόμενη</a:t>
              </a:r>
            </a:p>
            <a:p>
              <a:pPr eaLnBrk="1" hangingPunct="1"/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ποσότητα αγαθών και υπηρεσιών</a:t>
              </a:r>
            </a:p>
            <a:p>
              <a:pPr eaLnBrk="1" hangingPunct="1"/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βραχυχρόνια.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1697038" y="3273425"/>
            <a:ext cx="3249612" cy="2767013"/>
            <a:chOff x="1069" y="2062"/>
            <a:chExt cx="2047" cy="1743"/>
          </a:xfrm>
        </p:grpSpPr>
        <p:sp>
          <p:nvSpPr>
            <p:cNvPr id="39968" name="Freeform 43"/>
            <p:cNvSpPr>
              <a:spLocks/>
            </p:cNvSpPr>
            <p:nvPr/>
          </p:nvSpPr>
          <p:spPr bwMode="auto">
            <a:xfrm>
              <a:off x="1249" y="2112"/>
              <a:ext cx="1812" cy="1502"/>
            </a:xfrm>
            <a:custGeom>
              <a:avLst/>
              <a:gdLst>
                <a:gd name="T0" fmla="*/ 0 w 1812"/>
                <a:gd name="T1" fmla="*/ 0 h 1502"/>
                <a:gd name="T2" fmla="*/ 1812 w 1812"/>
                <a:gd name="T3" fmla="*/ 0 h 1502"/>
                <a:gd name="T4" fmla="*/ 1812 w 1812"/>
                <a:gd name="T5" fmla="*/ 1502 h 1502"/>
                <a:gd name="T6" fmla="*/ 0 60000 65536"/>
                <a:gd name="T7" fmla="*/ 0 60000 65536"/>
                <a:gd name="T8" fmla="*/ 0 60000 65536"/>
                <a:gd name="T9" fmla="*/ 0 w 1812"/>
                <a:gd name="T10" fmla="*/ 0 h 1502"/>
                <a:gd name="T11" fmla="*/ 1812 w 1812"/>
                <a:gd name="T12" fmla="*/ 1502 h 15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2" h="1502">
                  <a:moveTo>
                    <a:pt x="0" y="0"/>
                  </a:moveTo>
                  <a:lnTo>
                    <a:pt x="1812" y="0"/>
                  </a:lnTo>
                  <a:lnTo>
                    <a:pt x="1812" y="150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Oval 44"/>
            <p:cNvSpPr>
              <a:spLocks noChangeArrowheads="1"/>
            </p:cNvSpPr>
            <p:nvPr/>
          </p:nvSpPr>
          <p:spPr bwMode="auto">
            <a:xfrm>
              <a:off x="3019" y="2077"/>
              <a:ext cx="81" cy="8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39970" name="Group 45"/>
            <p:cNvGrpSpPr>
              <a:grpSpLocks/>
            </p:cNvGrpSpPr>
            <p:nvPr/>
          </p:nvGrpSpPr>
          <p:grpSpPr bwMode="auto">
            <a:xfrm>
              <a:off x="3008" y="3660"/>
              <a:ext cx="108" cy="145"/>
              <a:chOff x="3008" y="3660"/>
              <a:chExt cx="108" cy="145"/>
            </a:xfrm>
          </p:grpSpPr>
          <p:sp>
            <p:nvSpPr>
              <p:cNvPr id="39974" name="Rectangle 46"/>
              <p:cNvSpPr>
                <a:spLocks noChangeArrowheads="1"/>
              </p:cNvSpPr>
              <p:nvPr/>
            </p:nvSpPr>
            <p:spPr bwMode="auto">
              <a:xfrm>
                <a:off x="3008" y="3660"/>
                <a:ext cx="5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500" i="1" dirty="0">
                    <a:solidFill>
                      <a:srgbClr val="000000"/>
                    </a:solidFill>
                    <a:latin typeface="+mn-lt"/>
                    <a:ea typeface="ＭＳ Ｐゴシック" panose="020B0600070205080204" pitchFamily="34" charset="-128"/>
                  </a:rPr>
                  <a:t>Y</a:t>
                </a:r>
                <a:endParaRPr lang="en-US" altLang="en-US" sz="2400" dirty="0"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9975" name="Freeform 47"/>
              <p:cNvSpPr>
                <a:spLocks/>
              </p:cNvSpPr>
              <p:nvPr/>
            </p:nvSpPr>
            <p:spPr bwMode="auto">
              <a:xfrm>
                <a:off x="3093" y="3737"/>
                <a:ext cx="23" cy="58"/>
              </a:xfrm>
              <a:custGeom>
                <a:avLst/>
                <a:gdLst>
                  <a:gd name="T0" fmla="*/ 23 w 23"/>
                  <a:gd name="T1" fmla="*/ 0 h 58"/>
                  <a:gd name="T2" fmla="*/ 19 w 23"/>
                  <a:gd name="T3" fmla="*/ 0 h 58"/>
                  <a:gd name="T4" fmla="*/ 11 w 23"/>
                  <a:gd name="T5" fmla="*/ 8 h 58"/>
                  <a:gd name="T6" fmla="*/ 0 w 23"/>
                  <a:gd name="T7" fmla="*/ 16 h 58"/>
                  <a:gd name="T8" fmla="*/ 0 w 23"/>
                  <a:gd name="T9" fmla="*/ 23 h 58"/>
                  <a:gd name="T10" fmla="*/ 7 w 23"/>
                  <a:gd name="T11" fmla="*/ 20 h 58"/>
                  <a:gd name="T12" fmla="*/ 15 w 23"/>
                  <a:gd name="T13" fmla="*/ 12 h 58"/>
                  <a:gd name="T14" fmla="*/ 15 w 23"/>
                  <a:gd name="T15" fmla="*/ 58 h 58"/>
                  <a:gd name="T16" fmla="*/ 23 w 23"/>
                  <a:gd name="T17" fmla="*/ 58 h 58"/>
                  <a:gd name="T18" fmla="*/ 23 w 23"/>
                  <a:gd name="T19" fmla="*/ 4 h 58"/>
                  <a:gd name="T20" fmla="*/ 23 w 23"/>
                  <a:gd name="T21" fmla="*/ 0 h 5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"/>
                  <a:gd name="T34" fmla="*/ 0 h 58"/>
                  <a:gd name="T35" fmla="*/ 23 w 23"/>
                  <a:gd name="T36" fmla="*/ 58 h 5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" h="58">
                    <a:moveTo>
                      <a:pt x="23" y="0"/>
                    </a:moveTo>
                    <a:lnTo>
                      <a:pt x="19" y="0"/>
                    </a:lnTo>
                    <a:lnTo>
                      <a:pt x="11" y="8"/>
                    </a:lnTo>
                    <a:lnTo>
                      <a:pt x="0" y="16"/>
                    </a:lnTo>
                    <a:lnTo>
                      <a:pt x="0" y="23"/>
                    </a:lnTo>
                    <a:lnTo>
                      <a:pt x="7" y="20"/>
                    </a:lnTo>
                    <a:lnTo>
                      <a:pt x="15" y="12"/>
                    </a:lnTo>
                    <a:lnTo>
                      <a:pt x="15" y="58"/>
                    </a:lnTo>
                    <a:lnTo>
                      <a:pt x="23" y="58"/>
                    </a:lnTo>
                    <a:lnTo>
                      <a:pt x="23" y="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971" name="Group 48"/>
            <p:cNvGrpSpPr>
              <a:grpSpLocks/>
            </p:cNvGrpSpPr>
            <p:nvPr/>
          </p:nvGrpSpPr>
          <p:grpSpPr bwMode="auto">
            <a:xfrm>
              <a:off x="1069" y="2062"/>
              <a:ext cx="111" cy="145"/>
              <a:chOff x="1069" y="2062"/>
              <a:chExt cx="111" cy="145"/>
            </a:xfrm>
          </p:grpSpPr>
          <p:sp>
            <p:nvSpPr>
              <p:cNvPr id="39972" name="Rectangle 49"/>
              <p:cNvSpPr>
                <a:spLocks noChangeArrowheads="1"/>
              </p:cNvSpPr>
              <p:nvPr/>
            </p:nvSpPr>
            <p:spPr bwMode="auto">
              <a:xfrm>
                <a:off x="1069" y="2062"/>
                <a:ext cx="6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US" altLang="en-US" sz="1500" i="1" dirty="0">
                    <a:solidFill>
                      <a:srgbClr val="000000"/>
                    </a:solidFill>
                    <a:latin typeface="+mn-lt"/>
                    <a:ea typeface="ＭＳ Ｐゴシック" panose="020B0600070205080204" pitchFamily="34" charset="-128"/>
                  </a:rPr>
                  <a:t>P</a:t>
                </a:r>
                <a:endParaRPr lang="en-US" altLang="en-US" sz="2400" dirty="0">
                  <a:latin typeface="+mn-l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39973" name="Freeform 50"/>
              <p:cNvSpPr>
                <a:spLocks/>
              </p:cNvSpPr>
              <p:nvPr/>
            </p:nvSpPr>
            <p:spPr bwMode="auto">
              <a:xfrm>
                <a:off x="1157" y="2140"/>
                <a:ext cx="23" cy="54"/>
              </a:xfrm>
              <a:custGeom>
                <a:avLst/>
                <a:gdLst>
                  <a:gd name="T0" fmla="*/ 23 w 23"/>
                  <a:gd name="T1" fmla="*/ 0 h 54"/>
                  <a:gd name="T2" fmla="*/ 16 w 23"/>
                  <a:gd name="T3" fmla="*/ 0 h 54"/>
                  <a:gd name="T4" fmla="*/ 8 w 23"/>
                  <a:gd name="T5" fmla="*/ 7 h 54"/>
                  <a:gd name="T6" fmla="*/ 0 w 23"/>
                  <a:gd name="T7" fmla="*/ 11 h 54"/>
                  <a:gd name="T8" fmla="*/ 0 w 23"/>
                  <a:gd name="T9" fmla="*/ 19 h 54"/>
                  <a:gd name="T10" fmla="*/ 8 w 23"/>
                  <a:gd name="T11" fmla="*/ 15 h 54"/>
                  <a:gd name="T12" fmla="*/ 16 w 23"/>
                  <a:gd name="T13" fmla="*/ 11 h 54"/>
                  <a:gd name="T14" fmla="*/ 16 w 23"/>
                  <a:gd name="T15" fmla="*/ 54 h 54"/>
                  <a:gd name="T16" fmla="*/ 23 w 23"/>
                  <a:gd name="T17" fmla="*/ 54 h 54"/>
                  <a:gd name="T18" fmla="*/ 23 w 23"/>
                  <a:gd name="T19" fmla="*/ 3 h 54"/>
                  <a:gd name="T20" fmla="*/ 23 w 23"/>
                  <a:gd name="T21" fmla="*/ 0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"/>
                  <a:gd name="T34" fmla="*/ 0 h 54"/>
                  <a:gd name="T35" fmla="*/ 23 w 23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" h="54">
                    <a:moveTo>
                      <a:pt x="23" y="0"/>
                    </a:moveTo>
                    <a:lnTo>
                      <a:pt x="16" y="0"/>
                    </a:lnTo>
                    <a:lnTo>
                      <a:pt x="8" y="7"/>
                    </a:lnTo>
                    <a:lnTo>
                      <a:pt x="0" y="11"/>
                    </a:lnTo>
                    <a:lnTo>
                      <a:pt x="0" y="19"/>
                    </a:lnTo>
                    <a:lnTo>
                      <a:pt x="8" y="15"/>
                    </a:lnTo>
                    <a:lnTo>
                      <a:pt x="16" y="11"/>
                    </a:lnTo>
                    <a:lnTo>
                      <a:pt x="16" y="54"/>
                    </a:lnTo>
                    <a:lnTo>
                      <a:pt x="23" y="54"/>
                    </a:lnTo>
                    <a:lnTo>
                      <a:pt x="23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1690688" y="4319587"/>
            <a:ext cx="1795462" cy="1720849"/>
            <a:chOff x="1065" y="2721"/>
            <a:chExt cx="1131" cy="1084"/>
          </a:xfrm>
        </p:grpSpPr>
        <p:sp>
          <p:nvSpPr>
            <p:cNvPr id="39964" name="Freeform 52"/>
            <p:cNvSpPr>
              <a:spLocks/>
            </p:cNvSpPr>
            <p:nvPr/>
          </p:nvSpPr>
          <p:spPr bwMode="auto">
            <a:xfrm>
              <a:off x="1249" y="2770"/>
              <a:ext cx="900" cy="844"/>
            </a:xfrm>
            <a:custGeom>
              <a:avLst/>
              <a:gdLst>
                <a:gd name="T0" fmla="*/ 0 w 900"/>
                <a:gd name="T1" fmla="*/ 0 h 844"/>
                <a:gd name="T2" fmla="*/ 900 w 900"/>
                <a:gd name="T3" fmla="*/ 0 h 844"/>
                <a:gd name="T4" fmla="*/ 900 w 900"/>
                <a:gd name="T5" fmla="*/ 844 h 844"/>
                <a:gd name="T6" fmla="*/ 0 60000 65536"/>
                <a:gd name="T7" fmla="*/ 0 60000 65536"/>
                <a:gd name="T8" fmla="*/ 0 60000 65536"/>
                <a:gd name="T9" fmla="*/ 0 w 900"/>
                <a:gd name="T10" fmla="*/ 0 h 844"/>
                <a:gd name="T11" fmla="*/ 900 w 900"/>
                <a:gd name="T12" fmla="*/ 844 h 8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0" h="844">
                  <a:moveTo>
                    <a:pt x="0" y="0"/>
                  </a:moveTo>
                  <a:lnTo>
                    <a:pt x="900" y="0"/>
                  </a:lnTo>
                  <a:lnTo>
                    <a:pt x="900" y="8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5" name="Oval 53"/>
            <p:cNvSpPr>
              <a:spLocks noChangeArrowheads="1"/>
            </p:cNvSpPr>
            <p:nvPr/>
          </p:nvSpPr>
          <p:spPr bwMode="auto">
            <a:xfrm>
              <a:off x="2106" y="2736"/>
              <a:ext cx="81" cy="8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9966" name="Rectangle 54"/>
            <p:cNvSpPr>
              <a:spLocks noChangeArrowheads="1"/>
            </p:cNvSpPr>
            <p:nvPr/>
          </p:nvSpPr>
          <p:spPr bwMode="auto">
            <a:xfrm>
              <a:off x="2096" y="3660"/>
              <a:ext cx="10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500" i="1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Y</a:t>
              </a:r>
              <a:r>
                <a:rPr lang="en-US" altLang="en-US" sz="1500" baseline="-250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2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  <p:sp>
          <p:nvSpPr>
            <p:cNvPr id="39967" name="Rectangle 55"/>
            <p:cNvSpPr>
              <a:spLocks noChangeArrowheads="1"/>
            </p:cNvSpPr>
            <p:nvPr/>
          </p:nvSpPr>
          <p:spPr bwMode="auto">
            <a:xfrm>
              <a:off x="1065" y="2721"/>
              <a:ext cx="10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500" i="1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P</a:t>
              </a:r>
              <a:r>
                <a:rPr lang="en-US" altLang="en-US" sz="1500" baseline="-250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2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887538" y="6133025"/>
            <a:ext cx="60325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n-US" sz="1600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Σχήμα 4</a:t>
            </a:r>
            <a:r>
              <a:rPr lang="el-GR" altLang="en-US" sz="1600" b="1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. Η Βραχυχρόνια Καμπύλη Συνολικής Προσφοράς έχει θετική κλίση</a:t>
            </a:r>
            <a:endParaRPr lang="el-GR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27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381000" y="76200"/>
            <a:ext cx="8077199" cy="1049626"/>
          </a:xfrm>
        </p:spPr>
        <p:txBody>
          <a:bodyPr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kern="1200" spc="-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Το υπόδειγμα συνολικής ζήτησης – συνολικής προσφοράς: </a:t>
            </a:r>
            <a:r>
              <a:rPr lang="en-US" altLang="en-US" sz="2800" b="1" spc="-1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2. </a:t>
            </a: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η καμπύλη συνολικής προσφοράς</a:t>
            </a:r>
            <a:endParaRPr lang="en-US" altLang="en-US" sz="2800" b="1" spc="-100" dirty="0">
              <a:solidFill>
                <a:schemeClr val="accent2">
                  <a:lumMod val="75000"/>
                </a:scheme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543800" cy="4478337"/>
          </a:xfrm>
        </p:spPr>
        <p:txBody>
          <a:bodyPr/>
          <a:lstStyle/>
          <a:p>
            <a:pPr eaLnBrk="1" hangingPunct="1"/>
            <a:r>
              <a:rPr lang="el-GR" altLang="en-US" sz="2400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Στη βραχυχρόνια περίοδο, η καμπύλη βραχυχρόνιας συνολικής προσφοράς </a:t>
            </a: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(SRAS) </a:t>
            </a:r>
            <a:r>
              <a:rPr lang="el-GR" altLang="en-US" sz="2400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έχει </a:t>
            </a:r>
            <a:r>
              <a:rPr lang="el-GR" altLang="en-US" sz="2400" b="1" i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θετική κλίση</a:t>
            </a:r>
            <a:endParaRPr lang="en-US" altLang="en-US" sz="2400" b="1" dirty="0" smtClean="0">
              <a:solidFill>
                <a:schemeClr val="accent6">
                  <a:lumMod val="75000"/>
                </a:schemeClr>
              </a:solidFill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l-GR" altLang="en-US" sz="2000" dirty="0" smtClean="0">
                <a:ea typeface="ＭＳ Ｐゴシック" panose="020B0600070205080204" pitchFamily="34" charset="-128"/>
              </a:rPr>
              <a:t>Σύμφωνα με τη θεωρία των εσφαλμένων αντιλήψεων</a:t>
            </a:r>
            <a:r>
              <a:rPr lang="el-GR" altLang="en-US" sz="2000" dirty="0" smtClean="0">
                <a:ea typeface="ＭＳ Ｐゴシック" panose="020B0600070205080204" pitchFamily="34" charset="-128"/>
              </a:rPr>
              <a:t>:</a:t>
            </a:r>
          </a:p>
          <a:p>
            <a:pPr marL="411480" lvl="1" indent="0" eaLnBrk="1" hangingPunct="1">
              <a:buNone/>
            </a:pPr>
            <a:endParaRPr lang="el-GR" altLang="en-US" sz="2000" dirty="0" smtClean="0">
              <a:ea typeface="ＭＳ Ｐゴシック" panose="020B0600070205080204" pitchFamily="34" charset="-128"/>
            </a:endParaRPr>
          </a:p>
          <a:p>
            <a:pPr lvl="2"/>
            <a:r>
              <a:rPr lang="el-GR" altLang="en-US" sz="1800" dirty="0" smtClean="0">
                <a:ea typeface="ＭＳ Ｐゴシック" panose="020B0600070205080204" pitchFamily="34" charset="-128"/>
              </a:rPr>
              <a:t>Οι μεταβολές στο γενικό επίπεδο τιμών παραπλανούν προσωρινά τους παραγωγούς για όσα συμβαίνουν στις αγορές στις οποίες πωλούν τα προϊόντα τους.</a:t>
            </a:r>
          </a:p>
          <a:p>
            <a:pPr lvl="2"/>
            <a:r>
              <a:rPr lang="el-GR" altLang="en-US" sz="1800" dirty="0" smtClean="0">
                <a:ea typeface="ＭＳ Ｐゴシック" panose="020B0600070205080204" pitchFamily="34" charset="-128"/>
              </a:rPr>
              <a:t>Παρατηρούν αύξηση τιμών στα προϊόντα τους και αυξάνουν την προσφορά, καθώς δεν έχουν σωστή αντίληψή για το γενικό επίπεδο τιμών –δεν συνειδητοποιούν ότι έχουν αυξηθεί οι τιμές όλων των προϊόντων.  </a:t>
            </a:r>
          </a:p>
          <a:p>
            <a:pPr lvl="1" eaLnBrk="1" hangingPunct="1"/>
            <a:endParaRPr lang="el-GR" altLang="en-US" sz="20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20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447801"/>
            <a:ext cx="7772400" cy="442118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l-GR" altLang="en-US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Β. </a:t>
            </a:r>
            <a:r>
              <a:rPr lang="el-GR" alt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Πώς μετατοπίζεται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l-GR" alt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η βραχυχρόνια </a:t>
            </a:r>
            <a:r>
              <a:rPr lang="el-GR" altLang="en-US" b="1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καμπύλη συνολικής </a:t>
            </a:r>
            <a:r>
              <a:rPr lang="el-GR" alt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προσφοράς</a:t>
            </a:r>
            <a:r>
              <a:rPr lang="el-GR" altLang="en-US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. Από</a:t>
            </a:r>
            <a:r>
              <a:rPr lang="el-GR" altLang="en-US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buNone/>
              <a:defRPr/>
            </a:pPr>
            <a:endParaRPr lang="en-US" altLang="en-US" dirty="0" smtClean="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el-GR" altLang="en-US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Μεταβολές στους παραγωγικούς συντελεστές εργατικό δυναμικό, κεφαλαιουχικό εξοπλισμό, </a:t>
            </a:r>
            <a:r>
              <a:rPr lang="el-GR" altLang="en-US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φ</a:t>
            </a:r>
            <a:r>
              <a:rPr lang="el-GR" altLang="en-US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υσικούς </a:t>
            </a:r>
            <a:r>
              <a:rPr lang="el-GR" altLang="en-US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π</a:t>
            </a:r>
            <a:r>
              <a:rPr lang="el-GR" altLang="en-US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όρους. </a:t>
            </a:r>
            <a:endParaRPr lang="el-GR" altLang="en-US" dirty="0" smtClean="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11480" lvl="1" indent="0">
              <a:buNone/>
              <a:defRPr/>
            </a:pPr>
            <a:endParaRPr lang="el-GR" altLang="en-US" dirty="0" smtClean="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el-GR" altLang="en-US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Μεταβολές στον τρόπο οργάνωσης της παραγωγής που καθορίζεται από την τεχνολογία, την διοίκηση, το θεσμικό πλαίσιο στις επί μέρους αγορές της οικονομίας (εργασίας, προϊόντος, κ.λπ.)</a:t>
            </a:r>
            <a:r>
              <a:rPr lang="en-US" altLang="en-US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  <a:endParaRPr lang="el-GR" altLang="en-US" dirty="0" smtClean="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l-GR" altLang="en-US" sz="2400" dirty="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2262" y="204210"/>
            <a:ext cx="8043863" cy="8556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kern="1200" spc="-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Το υπόδειγμα συνολικής ζήτησης – συνολικής προσφοράς: η καμπύλη συνολικής προσφοράς</a:t>
            </a:r>
            <a:endParaRPr lang="en-US" altLang="en-US" sz="2800" b="1" spc="-100" dirty="0">
              <a:solidFill>
                <a:schemeClr val="accent2">
                  <a:lumMod val="75000"/>
                </a:schemeClr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xfrm>
            <a:off x="753269" y="228600"/>
            <a:ext cx="7591425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4000" b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 </a:t>
            </a:r>
            <a:r>
              <a:rPr lang="el-GR" altLang="en-US" sz="4000" b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/>
            </a:r>
            <a:br>
              <a:rPr lang="el-GR" altLang="en-US" sz="4000" b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</a:br>
            <a:r>
              <a:rPr lang="el-GR" altLang="en-US" sz="4000" b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Η </a:t>
            </a:r>
            <a:r>
              <a:rPr lang="el-GR" altLang="en-US" sz="4000" b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Μακροχρόνια Ισορροπία</a:t>
            </a:r>
            <a:r>
              <a:rPr lang="el-GR" altLang="en-US" dirty="0" smtClean="0">
                <a:ea typeface="ＭＳ Ｐゴシック" panose="020B0600070205080204" pitchFamily="34" charset="-128"/>
              </a:rPr>
              <a:t/>
            </a:r>
            <a:br>
              <a:rPr lang="el-GR" altLang="en-US" dirty="0" smtClean="0">
                <a:ea typeface="ＭＳ Ｐゴシック" panose="020B0600070205080204" pitchFamily="34" charset="-128"/>
              </a:rPr>
            </a:br>
            <a:endParaRPr lang="en-US" altLang="en-US" sz="27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F3F6F9"/>
          </a:solidFill>
          <a:ln w="21113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32" name="Rectangle 6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F2F4F8"/>
          </a:solidFill>
          <a:ln w="19208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33" name="Rectangle 7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F1F4F7"/>
          </a:solidFill>
          <a:ln w="1730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34" name="Rectangle 8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F0F2F5"/>
          </a:solidFill>
          <a:ln w="1539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35" name="Rectangle 9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EEF1F4"/>
          </a:solidFill>
          <a:ln w="13335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36" name="Rectangle 10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EDEFF3"/>
          </a:solidFill>
          <a:ln w="11430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37" name="Rectangle 11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EBEEF2"/>
          </a:solidFill>
          <a:ln w="952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38" name="Rectangle 12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EAECF1"/>
          </a:solidFill>
          <a:ln w="7620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39" name="Rectangle 13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40" name="Rectangle 14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41" name="Rectangle 15"/>
          <p:cNvSpPr>
            <a:spLocks noChangeArrowheads="1"/>
          </p:cNvSpPr>
          <p:nvPr/>
        </p:nvSpPr>
        <p:spPr bwMode="auto">
          <a:xfrm>
            <a:off x="1698625" y="1524000"/>
            <a:ext cx="6932613" cy="431165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42" name="Rectangle 16"/>
          <p:cNvSpPr>
            <a:spLocks noChangeArrowheads="1"/>
          </p:cNvSpPr>
          <p:nvPr/>
        </p:nvSpPr>
        <p:spPr bwMode="auto">
          <a:xfrm>
            <a:off x="1489075" y="1331913"/>
            <a:ext cx="7085013" cy="4446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143" name="Freeform 17"/>
          <p:cNvSpPr>
            <a:spLocks/>
          </p:cNvSpPr>
          <p:nvPr/>
        </p:nvSpPr>
        <p:spPr bwMode="auto">
          <a:xfrm>
            <a:off x="1489075" y="1331913"/>
            <a:ext cx="7085013" cy="4446587"/>
          </a:xfrm>
          <a:custGeom>
            <a:avLst/>
            <a:gdLst>
              <a:gd name="T0" fmla="*/ 0 w 4463"/>
              <a:gd name="T1" fmla="*/ 0 h 2801"/>
              <a:gd name="T2" fmla="*/ 0 w 4463"/>
              <a:gd name="T3" fmla="*/ 2147483646 h 2801"/>
              <a:gd name="T4" fmla="*/ 2147483646 w 4463"/>
              <a:gd name="T5" fmla="*/ 2147483646 h 2801"/>
              <a:gd name="T6" fmla="*/ 0 60000 65536"/>
              <a:gd name="T7" fmla="*/ 0 60000 65536"/>
              <a:gd name="T8" fmla="*/ 0 60000 65536"/>
              <a:gd name="T9" fmla="*/ 0 w 4463"/>
              <a:gd name="T10" fmla="*/ 0 h 2801"/>
              <a:gd name="T11" fmla="*/ 4463 w 4463"/>
              <a:gd name="T12" fmla="*/ 2801 h 28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63" h="2801">
                <a:moveTo>
                  <a:pt x="0" y="0"/>
                </a:moveTo>
                <a:lnTo>
                  <a:pt x="0" y="2801"/>
                </a:lnTo>
                <a:lnTo>
                  <a:pt x="4463" y="2801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Rectangle 19"/>
          <p:cNvSpPr>
            <a:spLocks noChangeArrowheads="1"/>
          </p:cNvSpPr>
          <p:nvPr/>
        </p:nvSpPr>
        <p:spPr bwMode="auto">
          <a:xfrm>
            <a:off x="3200401" y="5861050"/>
            <a:ext cx="25908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l-GR" altLang="en-US" sz="1400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Φυσικό </a:t>
            </a:r>
            <a:r>
              <a:rPr lang="el-GR" altLang="en-US" sz="1400" dirty="0" smtClean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επίπεδο παραγωγής</a:t>
            </a:r>
            <a:endParaRPr lang="en-US" altLang="en-US" sz="140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48145" name="Rectangle 21"/>
          <p:cNvSpPr>
            <a:spLocks noChangeArrowheads="1"/>
          </p:cNvSpPr>
          <p:nvPr/>
        </p:nvSpPr>
        <p:spPr bwMode="auto">
          <a:xfrm>
            <a:off x="6400800" y="5875338"/>
            <a:ext cx="190186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b="1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Ποσότητα παραγωγής</a:t>
            </a:r>
            <a:endParaRPr lang="en-US" altLang="en-US" sz="240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48146" name="Rectangle 23"/>
          <p:cNvSpPr>
            <a:spLocks noChangeArrowheads="1"/>
          </p:cNvSpPr>
          <p:nvPr/>
        </p:nvSpPr>
        <p:spPr bwMode="auto">
          <a:xfrm>
            <a:off x="533400" y="1331913"/>
            <a:ext cx="9493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b="1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Επίπεδο </a:t>
            </a:r>
          </a:p>
          <a:p>
            <a:pPr eaLnBrk="1" hangingPunct="1"/>
            <a:r>
              <a:rPr lang="el-GR" altLang="en-US" sz="1600" b="1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τιμών</a:t>
            </a:r>
            <a:endParaRPr lang="en-US" altLang="en-US" sz="240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48147" name="Rectangle 25"/>
          <p:cNvSpPr>
            <a:spLocks noChangeArrowheads="1"/>
          </p:cNvSpPr>
          <p:nvPr/>
        </p:nvSpPr>
        <p:spPr bwMode="auto">
          <a:xfrm>
            <a:off x="1427163" y="5861050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0</a:t>
            </a:r>
            <a:endParaRPr lang="en-US" altLang="en-US" sz="2400" dirty="0">
              <a:latin typeface="+mn-lt"/>
              <a:ea typeface="ＭＳ Ｐゴシック" panose="020B0600070205080204" pitchFamily="34" charset="-128"/>
            </a:endParaRP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273300" y="2362200"/>
            <a:ext cx="4711700" cy="2668588"/>
            <a:chOff x="1432" y="1488"/>
            <a:chExt cx="2968" cy="1681"/>
          </a:xfrm>
        </p:grpSpPr>
        <p:sp>
          <p:nvSpPr>
            <p:cNvPr id="48163" name="Line 27"/>
            <p:cNvSpPr>
              <a:spLocks noChangeShapeType="1"/>
            </p:cNvSpPr>
            <p:nvPr/>
          </p:nvSpPr>
          <p:spPr bwMode="auto">
            <a:xfrm flipV="1">
              <a:off x="1432" y="1563"/>
              <a:ext cx="2244" cy="1606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4" name="Rectangle 28"/>
            <p:cNvSpPr>
              <a:spLocks noChangeArrowheads="1"/>
            </p:cNvSpPr>
            <p:nvPr/>
          </p:nvSpPr>
          <p:spPr bwMode="auto">
            <a:xfrm>
              <a:off x="3708" y="1488"/>
              <a:ext cx="692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Βραχυχρόνια</a:t>
              </a:r>
            </a:p>
            <a:p>
              <a:pPr eaLnBrk="1" hangingPunct="1"/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συνολική</a:t>
              </a:r>
            </a:p>
            <a:p>
              <a:pPr eaLnBrk="1" hangingPunct="1"/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προσφορά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8149" name="Group 31"/>
          <p:cNvGrpSpPr>
            <a:grpSpLocks/>
          </p:cNvGrpSpPr>
          <p:nvPr/>
        </p:nvGrpSpPr>
        <p:grpSpPr bwMode="auto">
          <a:xfrm>
            <a:off x="2743200" y="1966913"/>
            <a:ext cx="1339850" cy="3811587"/>
            <a:chOff x="1728" y="1239"/>
            <a:chExt cx="844" cy="2401"/>
          </a:xfrm>
        </p:grpSpPr>
        <p:sp>
          <p:nvSpPr>
            <p:cNvPr id="48161" name="Line 32"/>
            <p:cNvSpPr>
              <a:spLocks noChangeShapeType="1"/>
            </p:cNvSpPr>
            <p:nvPr/>
          </p:nvSpPr>
          <p:spPr bwMode="auto">
            <a:xfrm>
              <a:off x="2566" y="1249"/>
              <a:ext cx="1" cy="2391"/>
            </a:xfrm>
            <a:prstGeom prst="line">
              <a:avLst/>
            </a:prstGeom>
            <a:noFill/>
            <a:ln w="57150">
              <a:solidFill>
                <a:srgbClr val="00A4B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2" name="Rectangle 33"/>
            <p:cNvSpPr>
              <a:spLocks noChangeArrowheads="1"/>
            </p:cNvSpPr>
            <p:nvPr/>
          </p:nvSpPr>
          <p:spPr bwMode="auto">
            <a:xfrm>
              <a:off x="1728" y="1239"/>
              <a:ext cx="84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Μακροχρόνια</a:t>
              </a:r>
            </a:p>
            <a:p>
              <a:pPr eaLnBrk="1" hangingPunct="1"/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συνολική</a:t>
              </a:r>
            </a:p>
            <a:p>
              <a:pPr eaLnBrk="1" hangingPunct="1"/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προσφορά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2579688" y="2673350"/>
            <a:ext cx="4502150" cy="3024188"/>
            <a:chOff x="1625" y="1684"/>
            <a:chExt cx="2836" cy="1905"/>
          </a:xfrm>
        </p:grpSpPr>
        <p:sp>
          <p:nvSpPr>
            <p:cNvPr id="48159" name="Line 37"/>
            <p:cNvSpPr>
              <a:spLocks noChangeShapeType="1"/>
            </p:cNvSpPr>
            <p:nvPr/>
          </p:nvSpPr>
          <p:spPr bwMode="auto">
            <a:xfrm flipH="1" flipV="1">
              <a:off x="1625" y="1684"/>
              <a:ext cx="2304" cy="1666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0" name="Rectangle 38"/>
            <p:cNvSpPr>
              <a:spLocks noChangeArrowheads="1"/>
            </p:cNvSpPr>
            <p:nvPr/>
          </p:nvSpPr>
          <p:spPr bwMode="auto">
            <a:xfrm>
              <a:off x="3985" y="3279"/>
              <a:ext cx="47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Συνολική</a:t>
              </a:r>
            </a:p>
            <a:p>
              <a:pPr eaLnBrk="1" hangingPunct="1"/>
              <a:r>
                <a:rPr lang="el-GR" altLang="en-US" sz="16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ζήτηση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79375" y="3559175"/>
            <a:ext cx="4270375" cy="492125"/>
            <a:chOff x="50" y="2242"/>
            <a:chExt cx="2690" cy="310"/>
          </a:xfrm>
        </p:grpSpPr>
        <p:sp>
          <p:nvSpPr>
            <p:cNvPr id="48154" name="Rectangle 41"/>
            <p:cNvSpPr>
              <a:spLocks noChangeArrowheads="1"/>
            </p:cNvSpPr>
            <p:nvPr/>
          </p:nvSpPr>
          <p:spPr bwMode="auto">
            <a:xfrm>
              <a:off x="2665" y="2295"/>
              <a:ext cx="7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A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  <p:grpSp>
          <p:nvGrpSpPr>
            <p:cNvPr id="48155" name="Group 42"/>
            <p:cNvGrpSpPr>
              <a:grpSpLocks/>
            </p:cNvGrpSpPr>
            <p:nvPr/>
          </p:nvGrpSpPr>
          <p:grpSpPr bwMode="auto">
            <a:xfrm>
              <a:off x="50" y="2242"/>
              <a:ext cx="2564" cy="310"/>
              <a:chOff x="50" y="2242"/>
              <a:chExt cx="2564" cy="310"/>
            </a:xfrm>
          </p:grpSpPr>
          <p:sp>
            <p:nvSpPr>
              <p:cNvPr id="48156" name="Line 43"/>
              <p:cNvSpPr>
                <a:spLocks noChangeShapeType="1"/>
              </p:cNvSpPr>
              <p:nvPr/>
            </p:nvSpPr>
            <p:spPr bwMode="auto">
              <a:xfrm>
                <a:off x="938" y="2360"/>
                <a:ext cx="162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7" name="Oval 44"/>
              <p:cNvSpPr>
                <a:spLocks noChangeArrowheads="1"/>
              </p:cNvSpPr>
              <p:nvPr/>
            </p:nvSpPr>
            <p:spPr bwMode="auto">
              <a:xfrm>
                <a:off x="2530" y="2324"/>
                <a:ext cx="84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GB" altLang="en-US" sz="2400"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8158" name="Rectangle 45"/>
              <p:cNvSpPr>
                <a:spLocks noChangeArrowheads="1"/>
              </p:cNvSpPr>
              <p:nvPr/>
            </p:nvSpPr>
            <p:spPr bwMode="auto">
              <a:xfrm>
                <a:off x="50" y="2242"/>
                <a:ext cx="76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l-GR" altLang="en-US" sz="1600" dirty="0">
                    <a:solidFill>
                      <a:srgbClr val="000000"/>
                    </a:solidFill>
                    <a:latin typeface="+mn-lt"/>
                    <a:ea typeface="ＭＳ Ｐゴシック" panose="020B0600070205080204" pitchFamily="34" charset="-128"/>
                  </a:rPr>
                  <a:t>Επίπεδο τιμών</a:t>
                </a:r>
              </a:p>
              <a:p>
                <a:pPr eaLnBrk="1" hangingPunct="1"/>
                <a:r>
                  <a:rPr lang="el-GR" altLang="en-US" sz="1600" dirty="0">
                    <a:solidFill>
                      <a:srgbClr val="000000"/>
                    </a:solidFill>
                    <a:latin typeface="+mn-lt"/>
                    <a:ea typeface="ＭＳ Ｐゴシック" panose="020B0600070205080204" pitchFamily="34" charset="-128"/>
                  </a:rPr>
                  <a:t>ισορροπίας</a:t>
                </a:r>
                <a:endParaRPr lang="en-US" altLang="en-US" sz="2400" dirty="0">
                  <a:latin typeface="+mn-lt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3200400" y="6467267"/>
            <a:ext cx="40401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n-US" sz="1600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Σχήμα</a:t>
            </a:r>
            <a:r>
              <a:rPr lang="en-US" altLang="en-US" sz="1600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 </a:t>
            </a:r>
            <a:r>
              <a:rPr lang="el-GR" altLang="en-US" sz="1600" b="1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5. Η Μακροχρόνια Ισορροπία</a:t>
            </a:r>
            <a:endParaRPr lang="el-GR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59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1" y="152400"/>
            <a:ext cx="8381999" cy="1066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n-US" sz="3600" b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Το υπόδειγμα συνολικής ζήτησης – συνολικής προσφοράς</a:t>
            </a:r>
            <a:endParaRPr lang="en-US" altLang="en-US" sz="3600" b="1" dirty="0">
              <a:solidFill>
                <a:schemeClr val="accent2">
                  <a:lumMod val="75000"/>
                </a:scheme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153400" cy="4510087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Ως βραχυχρόνιες διακυμάνσεις ορίζονται οι διακυμάνσεις του ΑΕΠ από την μακροχρόνια αυξητική του τάση. </a:t>
            </a:r>
            <a:endParaRPr lang="el-GR" altLang="en-US" dirty="0" smtClean="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114300" indent="0" eaLnBrk="1" hangingPunct="1">
              <a:buNone/>
              <a:defRPr/>
            </a:pPr>
            <a:endParaRPr lang="el-GR" altLang="en-US" dirty="0" smtClean="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l-GR" altLang="en-US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Οι περισσότερες μακροοικονομικές μεταβλητές που μετρούν κάποιο είδος εισοδήματος ή παραγωγής κυμαίνονται από κοινού, αλλά κατά διαφορετικά μεγέθη. (π.χ. επενδύσεις</a:t>
            </a:r>
            <a:r>
              <a:rPr lang="el-GR" altLang="en-US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  <a:endParaRPr lang="en-US" altLang="en-US" dirty="0" smtClean="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114300" indent="0" eaLnBrk="1" hangingPunct="1">
              <a:buNone/>
              <a:defRPr/>
            </a:pPr>
            <a:endParaRPr lang="el-GR" altLang="en-US" dirty="0" smtClean="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91440" indent="-91440" eaLnBrk="1" fontAlgn="auto" hangingPunct="1">
              <a:defRPr/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Όταν </a:t>
            </a:r>
            <a:r>
              <a:rPr lang="el-GR" altLang="en-US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αυξάνεται/μειώνεται το ΑΕΠ, </a:t>
            </a: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η ανεργία </a:t>
            </a:r>
            <a:r>
              <a:rPr lang="el-GR" altLang="en-US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μειώνεται/ αυξάνεται. </a:t>
            </a:r>
            <a:r>
              <a:rPr lang="el-GR" altLang="en-US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Όταν </a:t>
            </a: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οι επιχειρήσεις </a:t>
            </a:r>
            <a:r>
              <a:rPr lang="el-GR" altLang="en-US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παράγουν </a:t>
            </a: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μικρότερη ποσότητα αγαθών και υπηρεσιών, απολύουν εργάτες</a:t>
            </a:r>
            <a:r>
              <a:rPr lang="el-GR" altLang="en-US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  <a:p>
            <a:pPr marL="201168" lvl="1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n-GB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</a:t>
            </a:r>
            <a:endParaRPr lang="en-US" altLang="en-US" sz="20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defRPr/>
            </a:pPr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altLang="en-US" sz="2800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Η μακροχρόνια ισορροπία</a:t>
            </a:r>
            <a:endParaRPr lang="en-GB" altLang="en-US" sz="2800" b="1" dirty="0" smtClean="0">
              <a:solidFill>
                <a:schemeClr val="accent6">
                  <a:lumMod val="75000"/>
                </a:schemeClr>
              </a:solidFill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719138" lvl="1" indent="-319088" eaLnBrk="1" hangingPunct="1"/>
            <a:r>
              <a:rPr lang="el-GR" altLang="en-US" sz="2400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Η μακροχρόνια ισορροπία βρίσκεται εκεί όπου η καμπύλη συνολικής ζήτησης τέμνει τη μακροχρόνια καμπύλη συνολικής προσφοράς</a:t>
            </a:r>
            <a:r>
              <a:rPr lang="en-GB" altLang="en-US" sz="2400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  <a:r>
              <a:rPr lang="en-GB" altLang="en-US" sz="2400" dirty="0" smtClean="0">
                <a:ea typeface="ＭＳ Ｐゴシック" panose="020B0600070205080204" pitchFamily="34" charset="-128"/>
              </a:rPr>
              <a:t> </a:t>
            </a:r>
            <a:endParaRPr lang="el-GR" altLang="en-US" sz="2400" dirty="0" smtClean="0">
              <a:ea typeface="ＭＳ Ｐゴシック" panose="020B0600070205080204" pitchFamily="34" charset="-128"/>
            </a:endParaRPr>
          </a:p>
          <a:p>
            <a:pPr marL="400050" lvl="1" indent="0" eaLnBrk="1" hangingPunct="1">
              <a:buNone/>
            </a:pPr>
            <a:endParaRPr lang="en-GB" altLang="en-US" sz="2400" dirty="0" smtClean="0">
              <a:ea typeface="ＭＳ Ｐゴシック" panose="020B0600070205080204" pitchFamily="34" charset="-128"/>
            </a:endParaRPr>
          </a:p>
          <a:p>
            <a:pPr lvl="4" eaLnBrk="1" hangingPunct="1"/>
            <a:r>
              <a:rPr lang="el-GR" altLang="en-US" sz="2000" dirty="0" smtClean="0">
                <a:ea typeface="ＭＳ Ｐゴシック" panose="020B0600070205080204" pitchFamily="34" charset="-128"/>
              </a:rPr>
              <a:t>Η παραγωγή βρίσκεται στο φυσικό επίπεδό της</a:t>
            </a:r>
            <a:r>
              <a:rPr lang="en-GB" altLang="en-US" sz="2000" dirty="0" smtClean="0">
                <a:ea typeface="ＭＳ Ｐゴシック" panose="020B0600070205080204" pitchFamily="34" charset="-128"/>
              </a:rPr>
              <a:t>. </a:t>
            </a:r>
          </a:p>
          <a:p>
            <a:pPr lvl="4" eaLnBrk="1" hangingPunct="1"/>
            <a:r>
              <a:rPr lang="el-GR" altLang="en-US" sz="2000" dirty="0" smtClean="0">
                <a:ea typeface="ＭＳ Ｐゴシック" panose="020B0600070205080204" pitchFamily="34" charset="-128"/>
              </a:rPr>
              <a:t>Επίσης, στο σημείο αυτό, οι αντιλήψεις, οι μισθοί, και οι τιμές έχουν όλα προσαρμοστεί, έτσι ώστε η βραχυχρόνια καμπύλη  συνολικής προσφοράς να τέμνει επίσης στο σημείο αυτό.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04210"/>
            <a:ext cx="8366125" cy="8556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kern="1200" spc="-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l-GR" altLang="en-US" sz="3600" b="1" spc="-1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Το υπόδειγμα συνολικής ζήτησης – συνολικής προσφοράς: η ισορροπία</a:t>
            </a:r>
            <a:endParaRPr lang="en-US" altLang="en-US" sz="3600" b="1" spc="-100" dirty="0">
              <a:solidFill>
                <a:schemeClr val="accent2">
                  <a:lumMod val="75000"/>
                </a:schemeClr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Βιβλιογραφία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 eaLnBrk="1" hangingPunct="1">
              <a:buFont typeface="Arial" charset="0"/>
              <a:buNone/>
            </a:pPr>
            <a:r>
              <a:rPr lang="el-GR" altLang="el-GR" sz="2800" smtClean="0"/>
              <a:t>Οικονομική, 4</a:t>
            </a:r>
            <a:r>
              <a:rPr lang="el-GR" altLang="el-GR" sz="2800" baseline="30000" smtClean="0"/>
              <a:t>η</a:t>
            </a:r>
            <a:r>
              <a:rPr lang="el-GR" altLang="el-GR" sz="2800" smtClean="0"/>
              <a:t> έκδ., </a:t>
            </a:r>
            <a:r>
              <a:rPr lang="en-US" altLang="el-GR" sz="2800" smtClean="0"/>
              <a:t>Mankiw &amp; Taylor, </a:t>
            </a:r>
            <a:r>
              <a:rPr lang="el-GR" altLang="el-GR" sz="2800" smtClean="0"/>
              <a:t>εκδόσεις Τζιόλα</a:t>
            </a:r>
          </a:p>
        </p:txBody>
      </p:sp>
    </p:spTree>
    <p:extLst>
      <p:ext uri="{BB962C8B-B14F-4D97-AF65-F5344CB8AC3E}">
        <p14:creationId xmlns:p14="http://schemas.microsoft.com/office/powerpoint/2010/main" val="379261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1" y="152400"/>
            <a:ext cx="84582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n-US" sz="3600" b="1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Το υπόδειγμα συνολικής </a:t>
            </a:r>
            <a:r>
              <a:rPr lang="el-GR" altLang="en-US" sz="3600" b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ζήτησης– </a:t>
            </a:r>
            <a:r>
              <a:rPr lang="el-GR" altLang="en-US" sz="3600" b="1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συνολικής </a:t>
            </a:r>
            <a:r>
              <a:rPr lang="el-GR" altLang="en-US" sz="3600" b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προσφοράς</a:t>
            </a:r>
            <a:endParaRPr lang="en-US" altLang="en-US" sz="3600" b="1" dirty="0">
              <a:solidFill>
                <a:schemeClr val="accent2">
                  <a:lumMod val="75000"/>
                </a:scheme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>
                <a:ea typeface="ＭＳ Ｐゴシック" panose="020B0600070205080204" pitchFamily="34" charset="-128"/>
              </a:rPr>
              <a:t>Βασικό υπόδειγμα για την ανάλυση των βραχυχρόνιων οικονομικών διακυμάνσεων είναι:</a:t>
            </a:r>
          </a:p>
          <a:p>
            <a:pPr eaLnBrk="1" hangingPunct="1"/>
            <a:r>
              <a:rPr lang="el-GR" altLang="en-US" dirty="0" smtClean="0">
                <a:ea typeface="ＭＳ Ｐゴシック" panose="020B0600070205080204" pitchFamily="34" charset="-128"/>
              </a:rPr>
              <a:t>το υπόδειγμα Συνολικής Ζήτησης – Συνολικής Προσφοράς (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Aggregate Demand</a:t>
            </a:r>
            <a:r>
              <a:rPr lang="el-GR" altLang="en-US" dirty="0" smtClean="0">
                <a:ea typeface="ＭＳ Ｐゴシック" panose="020B0600070205080204" pitchFamily="34" charset="-128"/>
              </a:rPr>
              <a:t> -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Aggregate Supply  AD</a:t>
            </a:r>
            <a:r>
              <a:rPr lang="el-GR" altLang="en-US" dirty="0" smtClean="0">
                <a:ea typeface="ＭＳ Ｐゴシック" panose="020B0600070205080204" pitchFamily="34" charset="-128"/>
              </a:rPr>
              <a:t>-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AS) </a:t>
            </a:r>
            <a:r>
              <a:rPr lang="el-GR" altLang="en-US" dirty="0" smtClean="0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r>
              <a:rPr lang="el-GR" altLang="en-US" dirty="0" smtClean="0">
                <a:ea typeface="ＭＳ Ｐゴシック" panose="020B0600070205080204" pitchFamily="34" charset="-128"/>
              </a:rPr>
              <a:t>(ή και </a:t>
            </a:r>
            <a:r>
              <a:rPr lang="el-GR" altLang="en-US" dirty="0" err="1" smtClean="0">
                <a:ea typeface="ＭＳ Ｐゴシック" panose="020B0600070205080204" pitchFamily="34" charset="-128"/>
              </a:rPr>
              <a:t>Συναθροιστικής</a:t>
            </a:r>
            <a:r>
              <a:rPr lang="el-GR" altLang="en-US" dirty="0" smtClean="0">
                <a:ea typeface="ＭＳ Ｐゴシック" panose="020B0600070205080204" pitchFamily="34" charset="-128"/>
              </a:rPr>
              <a:t> Ζήτησης – </a:t>
            </a:r>
            <a:r>
              <a:rPr lang="el-GR" altLang="en-US" dirty="0" err="1" smtClean="0">
                <a:ea typeface="ＭＳ Ｐゴシック" panose="020B0600070205080204" pitchFamily="34" charset="-128"/>
              </a:rPr>
              <a:t>Συναθροιστικής</a:t>
            </a:r>
            <a:r>
              <a:rPr lang="el-GR" altLang="en-US" dirty="0" smtClean="0">
                <a:ea typeface="ＭＳ Ｐゴシック" panose="020B0600070205080204" pitchFamily="34" charset="-128"/>
              </a:rPr>
              <a:t> Προσφοράς)</a:t>
            </a:r>
          </a:p>
          <a:p>
            <a:pPr eaLnBrk="1" hangingPunct="1"/>
            <a:r>
              <a:rPr lang="el-GR" altLang="en-US" dirty="0" smtClean="0">
                <a:ea typeface="ＭＳ Ｐゴシック" panose="020B0600070205080204" pitchFamily="34" charset="-128"/>
              </a:rPr>
              <a:t>Το υπόδειγμα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AD</a:t>
            </a:r>
            <a:r>
              <a:rPr lang="el-GR" altLang="en-US" dirty="0" smtClean="0">
                <a:ea typeface="ＭＳ Ｐゴシック" panose="020B0600070205080204" pitchFamily="34" charset="-128"/>
              </a:rPr>
              <a:t>-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AS </a:t>
            </a:r>
            <a:r>
              <a:rPr lang="el-GR" altLang="en-US" dirty="0" smtClean="0">
                <a:ea typeface="ＭＳ Ｐゴシック" panose="020B0600070205080204" pitchFamily="34" charset="-128"/>
              </a:rPr>
              <a:t>δείχνει πώς καθορίζονται δύο μεταβλητές: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l-GR" altLang="en-US" sz="2000" dirty="0" smtClean="0">
                <a:ea typeface="ＭＳ Ｐゴシック" panose="020B0600070205080204" pitchFamily="34" charset="-128"/>
              </a:rPr>
              <a:t>Η παραγωγή αγαθών και υπηρεσιών της οικονομίας Υ (όπως </a:t>
            </a:r>
            <a:r>
              <a:rPr lang="el-GR" altLang="en-US" sz="2000" dirty="0" err="1" smtClean="0">
                <a:ea typeface="ＭＳ Ｐゴシック" panose="020B0600070205080204" pitchFamily="34" charset="-128"/>
              </a:rPr>
              <a:t>μετράται</a:t>
            </a:r>
            <a:r>
              <a:rPr lang="el-GR" altLang="en-US" sz="2000" dirty="0" smtClean="0">
                <a:ea typeface="ＭＳ Ｐゴシック" panose="020B0600070205080204" pitchFamily="34" charset="-128"/>
              </a:rPr>
              <a:t> από το πραγματικό ΑΕΠ).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l-GR" altLang="en-US" sz="2000" dirty="0" smtClean="0">
                <a:ea typeface="ＭＳ Ｐゴシック" panose="020B0600070205080204" pitchFamily="34" charset="-128"/>
              </a:rPr>
              <a:t>Το γενικό επίπεδο τιμών Ρ (όπως μετριέται από τον ΔΤΚ ή τον </a:t>
            </a:r>
            <a:r>
              <a:rPr lang="el-GR" altLang="en-US" sz="2000" dirty="0" err="1" smtClean="0">
                <a:ea typeface="ＭＳ Ｐゴシック" panose="020B0600070205080204" pitchFamily="34" charset="-128"/>
              </a:rPr>
              <a:t>αποπληθωριστή</a:t>
            </a:r>
            <a:r>
              <a:rPr lang="el-GR" altLang="en-US" sz="2000" dirty="0" smtClean="0">
                <a:ea typeface="ＭＳ Ｐゴシック" panose="020B0600070205080204" pitchFamily="34" charset="-128"/>
              </a:rPr>
              <a:t> του ΑΕΠ).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25" y="152400"/>
            <a:ext cx="8194675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n-US" sz="3600" b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Το υπόδειγμα συνολικής ζήτησης – συνολικής προσφοράς</a:t>
            </a:r>
            <a:endParaRPr lang="en-US" altLang="en-US" sz="3600" b="1" dirty="0">
              <a:solidFill>
                <a:schemeClr val="accent2">
                  <a:lumMod val="75000"/>
                </a:scheme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46263"/>
            <a:ext cx="7680325" cy="4478337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el-G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Σύμφωνα με το υπόδειγμα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AD</a:t>
            </a:r>
            <a:r>
              <a:rPr lang="el-GR" altLang="en-US" sz="2800" dirty="0" smtClean="0">
                <a:ea typeface="ＭＳ Ｐゴシック" panose="020B0600070205080204" pitchFamily="34" charset="-128"/>
              </a:rPr>
              <a:t>-</a:t>
            </a:r>
            <a:r>
              <a:rPr lang="en-US" altLang="en-US" sz="2800" dirty="0">
                <a:ea typeface="ＭＳ Ｐゴシック" panose="020B0600070205080204" pitchFamily="34" charset="-128"/>
              </a:rPr>
              <a:t>AS</a:t>
            </a:r>
            <a:r>
              <a:rPr lang="el-GR" altLang="en-US" sz="2800" dirty="0" smtClean="0">
                <a:ea typeface="ＭＳ Ｐゴシック" panose="020B0600070205080204" pitchFamily="34" charset="-128"/>
              </a:rPr>
              <a:t>:</a:t>
            </a:r>
            <a:endParaRPr lang="en-US" altLang="en-US" sz="2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384048" lvl="1" indent="-182880" eaLnBrk="1" fontAlgn="auto" hangingPunct="1">
              <a:buClr>
                <a:schemeClr val="tx1"/>
              </a:buClr>
              <a:defRPr/>
            </a:pPr>
            <a:r>
              <a:rPr lang="el-GR" altLang="en-US" sz="2400" dirty="0" smtClean="0">
                <a:ea typeface="ＭＳ Ｐゴシック" panose="020B0600070205080204" pitchFamily="34" charset="-128"/>
              </a:rPr>
              <a:t>Η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</a:t>
            </a:r>
            <a:r>
              <a:rPr lang="el-GR" alt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καμπύλη </a:t>
            </a:r>
            <a:r>
              <a:rPr lang="el-GR" altLang="en-US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συνολικής ζήτησης </a:t>
            </a:r>
            <a:r>
              <a:rPr lang="el-GR" altLang="en-US" sz="2400" dirty="0" smtClean="0">
                <a:ea typeface="ＭＳ Ｐゴシック" panose="020B0600070205080204" pitchFamily="34" charset="-128"/>
              </a:rPr>
              <a:t>δείχνει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</a:t>
            </a:r>
            <a:r>
              <a:rPr lang="el-GR" altLang="en-US" sz="2400" dirty="0" smtClean="0">
                <a:ea typeface="ＭＳ Ｐゴシック" panose="020B0600070205080204" pitchFamily="34" charset="-128"/>
              </a:rPr>
              <a:t>την ποσότητα αγαθών και υπηρεσιών που τα νοικοκυριά, οι επιχειρήσεις και το κράτος επιθυμούν να αγοράσουν σε κάθε επίπεδο τιμών.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384048" lvl="1" indent="-182880" eaLnBrk="1" fontAlgn="auto" hangingPunct="1">
              <a:buClr>
                <a:schemeClr val="tx1"/>
              </a:buClr>
              <a:defRPr/>
            </a:pPr>
            <a:r>
              <a:rPr lang="el-GR" altLang="en-US" sz="2400" dirty="0" smtClean="0">
                <a:ea typeface="ＭＳ Ｐゴシック" panose="020B0600070205080204" pitchFamily="34" charset="-128"/>
              </a:rPr>
              <a:t>Η </a:t>
            </a:r>
            <a:r>
              <a:rPr lang="el-GR" alt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καμπύλη συνολικής προσφοράς </a:t>
            </a:r>
            <a:r>
              <a:rPr lang="el-GR" altLang="en-US" sz="2400" dirty="0" smtClean="0">
                <a:ea typeface="ＭＳ Ｐゴシック" panose="020B0600070205080204" pitchFamily="34" charset="-128"/>
              </a:rPr>
              <a:t>δείχνει την ποσότητα αγαθών και υπηρεσιών που οι επιχειρήσεις και οι εργαζόμενοι επιλέγουν να παράγουν και να πωλούν σε κάθε επίπεδο τιμών.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384048" lvl="1" indent="-182880" eaLnBrk="1" fontAlgn="auto" hangingPunct="1">
              <a:buClr>
                <a:schemeClr val="tx1"/>
              </a:buClr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84048" lvl="1" indent="-182880" eaLnBrk="1" fontAlgn="auto" hangingPunct="1">
              <a:buClr>
                <a:schemeClr val="tx1"/>
              </a:buClr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2754313" y="6477000"/>
            <a:ext cx="4970462" cy="219075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1600" b="1" dirty="0" smtClean="0">
                <a:latin typeface="+mn-lt"/>
                <a:ea typeface="ＭＳ Ｐゴシック" panose="020B0600070205080204" pitchFamily="34" charset="-128"/>
              </a:rPr>
              <a:t>Σχήμα</a:t>
            </a:r>
            <a:r>
              <a:rPr lang="en-US" altLang="en-US" sz="1600" b="1" dirty="0" smtClean="0">
                <a:latin typeface="+mn-lt"/>
                <a:ea typeface="ＭＳ Ｐゴシック" panose="020B0600070205080204" pitchFamily="34" charset="-128"/>
              </a:rPr>
              <a:t> 1</a:t>
            </a:r>
            <a:r>
              <a:rPr lang="el-GR" altLang="en-US" sz="1600" b="1" dirty="0" smtClean="0">
                <a:latin typeface="+mn-lt"/>
                <a:ea typeface="ＭＳ Ｐゴシック" panose="020B0600070205080204" pitchFamily="34" charset="-128"/>
              </a:rPr>
              <a:t>. Συνολική Ζήτηση και Συνολική Προσφορά</a:t>
            </a:r>
            <a:endParaRPr lang="en-US" altLang="en-US" sz="1600" b="1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3F6F9"/>
          </a:solidFill>
          <a:ln w="2159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2F4F8"/>
          </a:solidFill>
          <a:ln w="19526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1F4F7"/>
          </a:solidFill>
          <a:ln w="1762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0F2F5"/>
          </a:solidFill>
          <a:ln w="1571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EF1F4"/>
          </a:solidFill>
          <a:ln w="1365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DEFF3"/>
          </a:solidFill>
          <a:ln w="11747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BEEF2"/>
          </a:solidFill>
          <a:ln w="9842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78" name="Rectangle 12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AECF1"/>
          </a:solidFill>
          <a:ln w="7778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9EBF0"/>
          </a:solidFill>
          <a:ln w="587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1662113" y="1471613"/>
            <a:ext cx="6635750" cy="450850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82" name="Rectangle 16"/>
          <p:cNvSpPr>
            <a:spLocks noChangeArrowheads="1"/>
          </p:cNvSpPr>
          <p:nvPr/>
        </p:nvSpPr>
        <p:spPr bwMode="auto">
          <a:xfrm>
            <a:off x="1525588" y="1335088"/>
            <a:ext cx="6732587" cy="4546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83" name="Freeform 17"/>
          <p:cNvSpPr>
            <a:spLocks/>
          </p:cNvSpPr>
          <p:nvPr/>
        </p:nvSpPr>
        <p:spPr bwMode="auto">
          <a:xfrm>
            <a:off x="1525588" y="1335088"/>
            <a:ext cx="6732587" cy="4546600"/>
          </a:xfrm>
          <a:custGeom>
            <a:avLst/>
            <a:gdLst>
              <a:gd name="T0" fmla="*/ 0 w 4241"/>
              <a:gd name="T1" fmla="*/ 0 h 2864"/>
              <a:gd name="T2" fmla="*/ 0 w 4241"/>
              <a:gd name="T3" fmla="*/ 2147483647 h 2864"/>
              <a:gd name="T4" fmla="*/ 2147483647 w 4241"/>
              <a:gd name="T5" fmla="*/ 2147483647 h 2864"/>
              <a:gd name="T6" fmla="*/ 0 60000 65536"/>
              <a:gd name="T7" fmla="*/ 0 60000 65536"/>
              <a:gd name="T8" fmla="*/ 0 60000 65536"/>
              <a:gd name="T9" fmla="*/ 0 w 4241"/>
              <a:gd name="T10" fmla="*/ 0 h 2864"/>
              <a:gd name="T11" fmla="*/ 4241 w 4241"/>
              <a:gd name="T12" fmla="*/ 2864 h 2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41" h="2864">
                <a:moveTo>
                  <a:pt x="0" y="0"/>
                </a:moveTo>
                <a:lnTo>
                  <a:pt x="0" y="2864"/>
                </a:lnTo>
                <a:lnTo>
                  <a:pt x="4241" y="2864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7424" name="Rectangle 18"/>
          <p:cNvSpPr>
            <a:spLocks noChangeArrowheads="1"/>
          </p:cNvSpPr>
          <p:nvPr/>
        </p:nvSpPr>
        <p:spPr bwMode="auto">
          <a:xfrm>
            <a:off x="7162800" y="5902325"/>
            <a:ext cx="116897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l-GR" altLang="en-US" sz="1600" b="1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Ποσότητα</a:t>
            </a:r>
          </a:p>
          <a:p>
            <a:pPr eaLnBrk="1" hangingPunct="1">
              <a:defRPr/>
            </a:pPr>
            <a:r>
              <a:rPr lang="el-GR" altLang="en-US" sz="1600" b="1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Παραγωγής</a:t>
            </a:r>
            <a:r>
              <a:rPr lang="en-US" altLang="en-US" sz="1600" b="1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 Y</a:t>
            </a:r>
            <a:endParaRPr lang="en-US" altLang="en-US" sz="2400" dirty="0" smtClean="0">
              <a:latin typeface="+mn-lt"/>
              <a:ea typeface="ＭＳ Ｐゴシック" pitchFamily="34" charset="-128"/>
            </a:endParaRPr>
          </a:p>
        </p:txBody>
      </p:sp>
      <p:sp>
        <p:nvSpPr>
          <p:cNvPr id="17425" name="Rectangle 20"/>
          <p:cNvSpPr>
            <a:spLocks noChangeArrowheads="1"/>
          </p:cNvSpPr>
          <p:nvPr/>
        </p:nvSpPr>
        <p:spPr bwMode="auto">
          <a:xfrm>
            <a:off x="617538" y="1303338"/>
            <a:ext cx="72051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l-GR" altLang="en-US" sz="1600" b="1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Επίπεδο</a:t>
            </a:r>
          </a:p>
          <a:p>
            <a:pPr eaLnBrk="1" hangingPunct="1">
              <a:defRPr/>
            </a:pPr>
            <a:r>
              <a:rPr lang="el-GR" altLang="en-US" sz="1600" b="1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Τιμών</a:t>
            </a:r>
            <a:r>
              <a:rPr lang="en-US" altLang="en-US" sz="1600" b="1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 P</a:t>
            </a:r>
            <a:r>
              <a:rPr lang="el-GR" altLang="en-US" sz="1600" b="1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 </a:t>
            </a:r>
            <a:endParaRPr lang="en-US" altLang="en-US" sz="2400" dirty="0" smtClean="0">
              <a:latin typeface="+mn-lt"/>
              <a:ea typeface="ＭＳ Ｐゴシック" pitchFamily="34" charset="-128"/>
            </a:endParaRPr>
          </a:p>
        </p:txBody>
      </p:sp>
      <p:sp>
        <p:nvSpPr>
          <p:cNvPr id="7186" name="Rectangle 22"/>
          <p:cNvSpPr>
            <a:spLocks noChangeArrowheads="1"/>
          </p:cNvSpPr>
          <p:nvPr/>
        </p:nvSpPr>
        <p:spPr bwMode="auto">
          <a:xfrm>
            <a:off x="1354138" y="5908675"/>
            <a:ext cx="2143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0</a:t>
            </a:r>
            <a:endParaRPr lang="en-US" altLang="en-US" sz="2400">
              <a:latin typeface="Times New Roman" pitchFamily="18" charset="0"/>
              <a:ea typeface="ＭＳ Ｐゴシック" pitchFamily="34" charset="-128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387600" y="2386013"/>
            <a:ext cx="5707063" cy="2730500"/>
            <a:chOff x="1504" y="1503"/>
            <a:chExt cx="3595" cy="1720"/>
          </a:xfrm>
        </p:grpSpPr>
        <p:sp>
          <p:nvSpPr>
            <p:cNvPr id="7197" name="Line 24"/>
            <p:cNvSpPr>
              <a:spLocks noChangeShapeType="1"/>
            </p:cNvSpPr>
            <p:nvPr/>
          </p:nvSpPr>
          <p:spPr bwMode="auto">
            <a:xfrm flipV="1">
              <a:off x="1504" y="1582"/>
              <a:ext cx="2293" cy="1641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40" name="Rectangle 25"/>
            <p:cNvSpPr>
              <a:spLocks noChangeArrowheads="1"/>
            </p:cNvSpPr>
            <p:nvPr/>
          </p:nvSpPr>
          <p:spPr bwMode="auto">
            <a:xfrm>
              <a:off x="3863" y="1503"/>
              <a:ext cx="12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l-GR" altLang="en-US" sz="1600" dirty="0" smtClean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Συνολική </a:t>
              </a:r>
              <a:r>
                <a:rPr lang="el-GR" altLang="en-US" sz="1600" dirty="0" smtClean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προσφορά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 AS</a:t>
              </a:r>
              <a:endParaRPr lang="en-US" altLang="en-US" sz="2400" dirty="0" smtClean="0">
                <a:latin typeface="+mn-lt"/>
                <a:ea typeface="ＭＳ Ｐゴシック" pitchFamily="34" charset="-128"/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465388" y="2706688"/>
            <a:ext cx="5208587" cy="2341562"/>
            <a:chOff x="1553" y="1705"/>
            <a:chExt cx="3281" cy="1475"/>
          </a:xfrm>
        </p:grpSpPr>
        <p:sp>
          <p:nvSpPr>
            <p:cNvPr id="7195" name="Line 28"/>
            <p:cNvSpPr>
              <a:spLocks noChangeShapeType="1"/>
            </p:cNvSpPr>
            <p:nvPr/>
          </p:nvSpPr>
          <p:spPr bwMode="auto">
            <a:xfrm flipH="1" flipV="1">
              <a:off x="1553" y="1705"/>
              <a:ext cx="2158" cy="1420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38" name="Rectangle 29"/>
            <p:cNvSpPr>
              <a:spLocks noChangeArrowheads="1"/>
            </p:cNvSpPr>
            <p:nvPr/>
          </p:nvSpPr>
          <p:spPr bwMode="auto">
            <a:xfrm>
              <a:off x="3773" y="3025"/>
              <a:ext cx="10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l-GR" altLang="en-US" sz="1600" dirty="0" smtClean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Συνολική </a:t>
              </a:r>
              <a:r>
                <a:rPr lang="el-GR" altLang="en-US" sz="1600" dirty="0" smtClean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ζήτηση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 AD</a:t>
              </a:r>
              <a:endParaRPr lang="en-US" altLang="en-US" sz="2400" dirty="0" smtClean="0">
                <a:latin typeface="+mn-lt"/>
                <a:ea typeface="ＭＳ Ｐゴシック" pitchFamily="34" charset="-128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77800" y="3695700"/>
            <a:ext cx="4491038" cy="2705100"/>
            <a:chOff x="112" y="2328"/>
            <a:chExt cx="2829" cy="1704"/>
          </a:xfrm>
        </p:grpSpPr>
        <p:sp>
          <p:nvSpPr>
            <p:cNvPr id="7191" name="Freeform 32"/>
            <p:cNvSpPr>
              <a:spLocks/>
            </p:cNvSpPr>
            <p:nvPr/>
          </p:nvSpPr>
          <p:spPr bwMode="auto">
            <a:xfrm>
              <a:off x="973" y="2421"/>
              <a:ext cx="1665" cy="1284"/>
            </a:xfrm>
            <a:custGeom>
              <a:avLst/>
              <a:gdLst>
                <a:gd name="T0" fmla="*/ 0 w 1665"/>
                <a:gd name="T1" fmla="*/ 0 h 1284"/>
                <a:gd name="T2" fmla="*/ 1665 w 1665"/>
                <a:gd name="T3" fmla="*/ 0 h 1284"/>
                <a:gd name="T4" fmla="*/ 1665 w 1665"/>
                <a:gd name="T5" fmla="*/ 1284 h 1284"/>
                <a:gd name="T6" fmla="*/ 0 60000 65536"/>
                <a:gd name="T7" fmla="*/ 0 60000 65536"/>
                <a:gd name="T8" fmla="*/ 0 60000 65536"/>
                <a:gd name="T9" fmla="*/ 0 w 1665"/>
                <a:gd name="T10" fmla="*/ 0 h 1284"/>
                <a:gd name="T11" fmla="*/ 1665 w 1665"/>
                <a:gd name="T12" fmla="*/ 1284 h 12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5" h="1284">
                  <a:moveTo>
                    <a:pt x="0" y="0"/>
                  </a:moveTo>
                  <a:lnTo>
                    <a:pt x="1665" y="0"/>
                  </a:lnTo>
                  <a:lnTo>
                    <a:pt x="1665" y="128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192" name="Oval 33"/>
            <p:cNvSpPr>
              <a:spLocks noChangeArrowheads="1"/>
            </p:cNvSpPr>
            <p:nvPr/>
          </p:nvSpPr>
          <p:spPr bwMode="auto">
            <a:xfrm>
              <a:off x="2593" y="237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17435" name="Rectangle 34"/>
            <p:cNvSpPr>
              <a:spLocks noChangeArrowheads="1"/>
            </p:cNvSpPr>
            <p:nvPr/>
          </p:nvSpPr>
          <p:spPr bwMode="auto">
            <a:xfrm>
              <a:off x="2334" y="3722"/>
              <a:ext cx="60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l-GR" altLang="en-US" sz="1600" dirty="0" smtClean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Παραγωγή</a:t>
              </a:r>
            </a:p>
            <a:p>
              <a:pPr eaLnBrk="1" hangingPunct="1">
                <a:defRPr/>
              </a:pPr>
              <a:r>
                <a:rPr lang="el-GR" altLang="en-US" sz="1600" dirty="0" smtClean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ισορροπίας</a:t>
              </a:r>
              <a:endParaRPr lang="en-US" altLang="en-US" sz="2400" dirty="0" smtClean="0">
                <a:latin typeface="+mn-lt"/>
                <a:ea typeface="ＭＳ Ｐゴシック" pitchFamily="34" charset="-128"/>
              </a:endParaRPr>
            </a:p>
          </p:txBody>
        </p:sp>
        <p:sp>
          <p:nvSpPr>
            <p:cNvPr id="17436" name="Rectangle 36"/>
            <p:cNvSpPr>
              <a:spLocks noChangeArrowheads="1"/>
            </p:cNvSpPr>
            <p:nvPr/>
          </p:nvSpPr>
          <p:spPr bwMode="auto">
            <a:xfrm>
              <a:off x="112" y="2328"/>
              <a:ext cx="76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l-GR" altLang="en-US" sz="1600" dirty="0" smtClean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Επίπεδο τιμών</a:t>
              </a:r>
            </a:p>
            <a:p>
              <a:pPr eaLnBrk="1" hangingPunct="1">
                <a:defRPr/>
              </a:pPr>
              <a:r>
                <a:rPr lang="el-GR" altLang="en-US" sz="1600" dirty="0" smtClean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ισορροπίας</a:t>
              </a:r>
              <a:endParaRPr lang="en-US" altLang="en-US" sz="2400" dirty="0" smtClean="0">
                <a:latin typeface="+mn-lt"/>
                <a:ea typeface="ＭＳ Ｐゴシック" pitchFamily="34" charset="-128"/>
              </a:endParaRPr>
            </a:p>
          </p:txBody>
        </p:sp>
      </p:grp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177800" y="88900"/>
            <a:ext cx="8890000" cy="825500"/>
          </a:xfrm>
          <a:prstGeom prst="rect">
            <a:avLst/>
          </a:prstGeom>
        </p:spPr>
        <p:txBody>
          <a:bodyPr anchor="b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kern="1200" spc="-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</a:rPr>
              <a:t>Το υπόδειγμα συνολικής ζήτησης – συνολικής </a:t>
            </a:r>
            <a:r>
              <a:rPr lang="el-GR" altLang="en-US" sz="2800" b="1" spc="-100" dirty="0" smtClean="0">
                <a:solidFill>
                  <a:schemeClr val="accent2">
                    <a:lumMod val="75000"/>
                  </a:schemeClr>
                </a:solidFill>
              </a:rPr>
              <a:t>προσφοράς</a:t>
            </a:r>
            <a:endParaRPr lang="en-US" altLang="en-US" sz="2400" b="1" spc="-1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05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1. Η καμπύλη συνολικής ζήτησης</a:t>
            </a:r>
          </a:p>
          <a:p>
            <a:pPr eaLnBrk="1" hangingPunct="1"/>
            <a:r>
              <a:rPr lang="el-GR" altLang="en-US" dirty="0" smtClean="0">
                <a:ea typeface="ＭＳ Ｐゴシック" panose="020B0600070205080204" pitchFamily="34" charset="-128"/>
              </a:rPr>
              <a:t>Οι συνιστώσες του ΑΕΠ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(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Y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 </a:t>
            </a:r>
            <a:r>
              <a:rPr lang="el-GR" altLang="en-US" dirty="0" smtClean="0">
                <a:ea typeface="ＭＳ Ｐゴシック" panose="020B0600070205080204" pitchFamily="34" charset="-128"/>
              </a:rPr>
              <a:t>που συμβάλλουν στη συνολική ζήτηση αγαθών και υπηρεσιών: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en-US" altLang="en-US" i="1" dirty="0" smtClean="0">
                <a:ea typeface="ＭＳ Ｐゴシック" panose="020B0600070205080204" pitchFamily="34" charset="-128"/>
              </a:rPr>
              <a:t>Y = C + I + G + NX</a:t>
            </a:r>
            <a:endParaRPr lang="el-GR" altLang="en-US" i="1" dirty="0" smtClean="0">
              <a:ea typeface="ＭＳ Ｐゴシック" panose="020B0600070205080204" pitchFamily="34" charset="-128"/>
            </a:endParaRPr>
          </a:p>
          <a:p>
            <a:pPr algn="ctr" eaLnBrk="1" hangingPunct="1">
              <a:buFont typeface="Calibri" panose="020F0502020204030204" pitchFamily="34" charset="0"/>
              <a:buNone/>
            </a:pPr>
            <a:r>
              <a:rPr lang="en-US" altLang="en-US" i="1" dirty="0" smtClean="0">
                <a:ea typeface="ＭＳ Ｐゴシック" panose="020B0600070205080204" pitchFamily="34" charset="-128"/>
              </a:rPr>
              <a:t>Y = C + I + G + </a:t>
            </a:r>
            <a:r>
              <a:rPr lang="el-GR" altLang="en-US" i="1" dirty="0" smtClean="0">
                <a:ea typeface="ＭＳ Ｐゴシック" panose="020B0600070205080204" pitchFamily="34" charset="-128"/>
              </a:rPr>
              <a:t>(Χ-Μ)</a:t>
            </a:r>
          </a:p>
          <a:p>
            <a:pPr eaLnBrk="1" hangingPunct="1">
              <a:buFont typeface="Calibri" panose="020F0502020204030204" pitchFamily="34" charset="0"/>
              <a:buNone/>
            </a:pPr>
            <a:r>
              <a:rPr lang="en-US" altLang="en-US" i="1" dirty="0" smtClean="0">
                <a:ea typeface="ＭＳ Ｐゴシック" panose="020B0600070205080204" pitchFamily="34" charset="-128"/>
              </a:rPr>
              <a:t>C: </a:t>
            </a:r>
            <a:r>
              <a:rPr lang="el-GR" altLang="en-US" i="1" dirty="0" smtClean="0">
                <a:ea typeface="ＭＳ Ｐゴシック" panose="020B0600070205080204" pitchFamily="34" charset="-128"/>
              </a:rPr>
              <a:t>Κατανάλωση</a:t>
            </a:r>
          </a:p>
          <a:p>
            <a:pPr eaLnBrk="1" hangingPunct="1">
              <a:buFont typeface="Calibri" panose="020F0502020204030204" pitchFamily="34" charset="0"/>
              <a:buNone/>
            </a:pPr>
            <a:r>
              <a:rPr lang="en-US" altLang="en-US" i="1" dirty="0" smtClean="0">
                <a:ea typeface="ＭＳ Ｐゴシック" panose="020B0600070205080204" pitchFamily="34" charset="-128"/>
              </a:rPr>
              <a:t>I: </a:t>
            </a:r>
            <a:r>
              <a:rPr lang="el-GR" altLang="en-US" i="1" dirty="0" smtClean="0">
                <a:ea typeface="ＭＳ Ｐゴシック" panose="020B0600070205080204" pitchFamily="34" charset="-128"/>
              </a:rPr>
              <a:t>Επένδυση</a:t>
            </a:r>
          </a:p>
          <a:p>
            <a:pPr eaLnBrk="1" hangingPunct="1">
              <a:buFont typeface="Calibri" panose="020F0502020204030204" pitchFamily="34" charset="0"/>
              <a:buNone/>
            </a:pPr>
            <a:r>
              <a:rPr lang="en-US" altLang="en-US" i="1" dirty="0" smtClean="0">
                <a:ea typeface="ＭＳ Ｐゴシック" panose="020B0600070205080204" pitchFamily="34" charset="-128"/>
              </a:rPr>
              <a:t>G: </a:t>
            </a:r>
            <a:r>
              <a:rPr lang="el-GR" altLang="en-US" i="1" dirty="0" smtClean="0">
                <a:ea typeface="ＭＳ Ｐゴシック" panose="020B0600070205080204" pitchFamily="34" charset="-128"/>
              </a:rPr>
              <a:t>Δημόσιες δαπάνες</a:t>
            </a:r>
          </a:p>
          <a:p>
            <a:pPr eaLnBrk="1" hangingPunct="1">
              <a:buFont typeface="Calibri" panose="020F0502020204030204" pitchFamily="34" charset="0"/>
              <a:buNone/>
            </a:pPr>
            <a:r>
              <a:rPr lang="en-US" altLang="en-US" i="1" dirty="0" smtClean="0">
                <a:ea typeface="ＭＳ Ｐゴシック" panose="020B0600070205080204" pitchFamily="34" charset="-128"/>
              </a:rPr>
              <a:t>X: </a:t>
            </a:r>
            <a:r>
              <a:rPr lang="el-GR" altLang="en-US" i="1" dirty="0" smtClean="0">
                <a:ea typeface="ＭＳ Ｐゴシック" panose="020B0600070205080204" pitchFamily="34" charset="-128"/>
              </a:rPr>
              <a:t>Εξαγωγές </a:t>
            </a:r>
          </a:p>
          <a:p>
            <a:pPr eaLnBrk="1" hangingPunct="1">
              <a:buFont typeface="Calibri" panose="020F0502020204030204" pitchFamily="34" charset="0"/>
              <a:buNone/>
            </a:pPr>
            <a:r>
              <a:rPr lang="en-US" altLang="en-US" i="1" dirty="0" smtClean="0">
                <a:ea typeface="ＭＳ Ｐゴシック" panose="020B0600070205080204" pitchFamily="34" charset="-128"/>
              </a:rPr>
              <a:t>M: </a:t>
            </a:r>
            <a:r>
              <a:rPr lang="el-GR" altLang="en-US" i="1" dirty="0" smtClean="0">
                <a:ea typeface="ＭＳ Ｐゴシック" panose="020B0600070205080204" pitchFamily="34" charset="-128"/>
              </a:rPr>
              <a:t>Εισαγωγές </a:t>
            </a:r>
          </a:p>
          <a:p>
            <a:pPr algn="ctr" eaLnBrk="1" hangingPunct="1">
              <a:buFontTx/>
              <a:buNone/>
            </a:pPr>
            <a:endParaRPr lang="en-US" altLang="en-US" sz="2800" i="1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325" y="242889"/>
            <a:ext cx="7543800" cy="823912"/>
          </a:xfrm>
          <a:prstGeom prst="rect">
            <a:avLst/>
          </a:prstGeom>
        </p:spPr>
        <p:txBody>
          <a:bodyPr anchor="b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kern="1200" spc="-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Το υπόδειγμα συνολικής ζήτησης – συνολικής προσφοράς: 1. η καμπύλη συνολικής ζήτησης</a:t>
            </a:r>
            <a:endParaRPr lang="en-US" altLang="en-US" sz="2800" b="1" spc="-100" dirty="0">
              <a:solidFill>
                <a:schemeClr val="accent2">
                  <a:lumMod val="75000"/>
                </a:schemeClr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01688" y="1371600"/>
            <a:ext cx="7543800" cy="4116388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 typeface="Calibri" panose="020F0502020204030204" pitchFamily="34" charset="0"/>
              <a:buNone/>
              <a:defRPr/>
            </a:pPr>
            <a:r>
              <a:rPr lang="el-GR" altLang="en-US" sz="2400" dirty="0" smtClean="0">
                <a:ea typeface="ＭＳ Ｐゴシック" panose="020B0600070205080204" pitchFamily="34" charset="-128"/>
              </a:rPr>
              <a:t>1.α</a:t>
            </a:r>
            <a:r>
              <a:rPr lang="el-GR" altLang="en-US" sz="2400" dirty="0" smtClean="0">
                <a:ea typeface="ＭＳ Ｐゴシック" panose="020B0600070205080204" pitchFamily="34" charset="-128"/>
              </a:rPr>
              <a:t>. Κλίση της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AD:</a:t>
            </a:r>
            <a:r>
              <a:rPr lang="el-GR" altLang="en-US" sz="2400" dirty="0" smtClean="0">
                <a:ea typeface="ＭＳ Ｐゴシック" panose="020B0600070205080204" pitchFamily="34" charset="-128"/>
              </a:rPr>
              <a:t> έχει αρνητική </a:t>
            </a:r>
            <a:r>
              <a:rPr lang="el-GR" altLang="en-US" sz="2400" dirty="0" smtClean="0">
                <a:ea typeface="ＭＳ Ｐゴシック" panose="020B0600070205080204" pitchFamily="34" charset="-128"/>
              </a:rPr>
              <a:t>κλίση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Calibri" panose="020F0502020204030204" pitchFamily="34" charset="0"/>
              <a:buNone/>
              <a:defRPr/>
            </a:pPr>
            <a:endParaRPr lang="el-GR" altLang="en-US" sz="2400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Calibri" panose="020F0502020204030204" pitchFamily="34" charset="0"/>
              <a:buNone/>
              <a:defRPr/>
            </a:pPr>
            <a:r>
              <a:rPr lang="el-GR" altLang="en-US" sz="2400" dirty="0" smtClean="0">
                <a:ea typeface="ＭＳ Ｐゴシック" panose="020B0600070205080204" pitchFamily="34" charset="-128"/>
              </a:rPr>
              <a:t>Αρνητική σχέση τιμών – ζητούμενου ΑΕΠ. Λόγοι: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Calibri" panose="020F0502020204030204" pitchFamily="34" charset="0"/>
              <a:buNone/>
              <a:defRPr/>
            </a:pPr>
            <a:r>
              <a:rPr lang="el-GR" alt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Το Επίπεδο Τιμών και η Κατανάλωση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:  </a:t>
            </a:r>
            <a:r>
              <a:rPr lang="el-GR" alt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Η Επίδραση του Πλούτου</a:t>
            </a:r>
            <a:endParaRPr lang="en-US" altLang="en-US" b="1" dirty="0" smtClean="0">
              <a:solidFill>
                <a:schemeClr val="accent6">
                  <a:lumMod val="75000"/>
                </a:schemeClr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defRPr/>
            </a:pPr>
            <a:r>
              <a:rPr lang="el-GR" altLang="en-US" sz="2000" dirty="0" smtClean="0">
                <a:ea typeface="ＭＳ Ｐゴシック" panose="020B0600070205080204" pitchFamily="34" charset="-128"/>
              </a:rPr>
              <a:t>Μια μείωση στο επίπεδο τιμών κάνει τους καταναλωτές να αισθάνονται πλουσιότεροι, οπότε δαπανούν περισσότερο.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  </a:t>
            </a:r>
            <a:endParaRPr lang="el-GR" altLang="en-US" sz="2000" dirty="0" smtClean="0">
              <a:ea typeface="ＭＳ Ｐゴシック" panose="020B0600070205080204" pitchFamily="34" charset="-128"/>
            </a:endParaRPr>
          </a:p>
          <a:p>
            <a:pPr lvl="1" eaLnBrk="1" hangingPunct="1">
              <a:defRPr/>
            </a:pPr>
            <a:r>
              <a:rPr lang="el-GR" altLang="en-US" sz="2000" dirty="0" smtClean="0">
                <a:ea typeface="ＭＳ Ｐゴシック" panose="020B0600070205080204" pitchFamily="34" charset="-128"/>
              </a:rPr>
              <a:t>Η αύξηση της καταναλωτικής δαπάνης σημαίνει μεγαλύτερη ζητούμενη ποσότητα αγαθών και υπηρεσιών.</a:t>
            </a:r>
          </a:p>
          <a:p>
            <a:pPr marL="0" indent="0" eaLnBrk="1" hangingPunct="1">
              <a:buFont typeface="Calibri" panose="020F0502020204030204" pitchFamily="34" charset="0"/>
              <a:buNone/>
              <a:defRPr/>
            </a:pPr>
            <a:r>
              <a:rPr lang="el-GR" altLang="en-US" b="1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Το Επίπεδο Τιμών και η Επένδυση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: </a:t>
            </a:r>
            <a:r>
              <a:rPr lang="el-GR" altLang="en-US" b="1" dirty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Η Επίδραση του Επιτοκίου</a:t>
            </a:r>
            <a:endParaRPr lang="en-US" altLang="en-US" b="1" dirty="0">
              <a:solidFill>
                <a:schemeClr val="accent6">
                  <a:lumMod val="75000"/>
                </a:schemeClr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defRPr/>
            </a:pPr>
            <a:r>
              <a:rPr lang="el-GR" altLang="en-US" sz="2000" dirty="0">
                <a:ea typeface="ＭＳ Ｐゴシック" panose="020B0600070205080204" pitchFamily="34" charset="-128"/>
              </a:rPr>
              <a:t>Ένα χαμηλότερο επίπεδο τιμών, οδηγεί τους </a:t>
            </a:r>
            <a:r>
              <a:rPr lang="el-GR" altLang="en-US" sz="2000" dirty="0" smtClean="0">
                <a:ea typeface="ＭＳ Ｐゴシック" panose="020B0600070205080204" pitchFamily="34" charset="-128"/>
              </a:rPr>
              <a:t>καταναλωτές να </a:t>
            </a:r>
            <a:r>
              <a:rPr lang="el-GR" altLang="en-US" sz="2000" dirty="0">
                <a:ea typeface="ＭＳ Ｐゴシック" panose="020B0600070205080204" pitchFamily="34" charset="-128"/>
              </a:rPr>
              <a:t>καταναλώνουν λιγότερο και να καταθέτουν περισσότερα χρήματα οδηγώντας σε μείωση του επιτοκίου. Αυτό ενθαρρύνει μεγαλύτερες δαπάνες σε επενδυτικά αγαθά.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 eaLnBrk="1" hangingPunct="1">
              <a:defRPr/>
            </a:pPr>
            <a:r>
              <a:rPr lang="el-GR" altLang="en-US" sz="2000" dirty="0" smtClean="0">
                <a:ea typeface="ＭＳ Ｐゴシック" panose="020B0600070205080204" pitchFamily="34" charset="-128"/>
              </a:rPr>
              <a:t>Η </a:t>
            </a:r>
            <a:r>
              <a:rPr lang="el-GR" altLang="en-US" sz="2000" dirty="0">
                <a:ea typeface="ＭＳ Ｐゴシック" panose="020B0600070205080204" pitchFamily="34" charset="-128"/>
              </a:rPr>
              <a:t>αύξηση στην επενδυτική δαπάνη, σημαίνει μεγαλύτερη ζητούμενη ποσότητα αγαθών και υπηρεσιών.</a:t>
            </a:r>
          </a:p>
          <a:p>
            <a:pPr lvl="1" eaLnBrk="1" hangingPunct="1">
              <a:defRPr/>
            </a:pPr>
            <a:endParaRPr lang="en-US" altLang="en-US" sz="20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514350" indent="-514350" eaLnBrk="1" hangingPunct="1">
              <a:defRPr/>
            </a:pPr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04800" y="152400"/>
            <a:ext cx="8051962" cy="788987"/>
          </a:xfrm>
          <a:prstGeom prst="rect">
            <a:avLst/>
          </a:prstGeom>
        </p:spPr>
        <p:txBody>
          <a:bodyPr anchor="b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kern="1200" spc="-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</a:rPr>
              <a:t>Το υπόδειγμα συνολικής ζήτησης – συνολικής προσφοράς: 1 η καμπύλη συνολικής ζήτησης</a:t>
            </a:r>
            <a:endParaRPr lang="en-US" altLang="en-US" sz="2800" b="1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2967038" y="6400800"/>
            <a:ext cx="4348162" cy="311150"/>
          </a:xfrm>
        </p:spPr>
        <p:txBody>
          <a:bodyPr/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1600" b="1" dirty="0" smtClean="0">
                <a:latin typeface="+mn-lt"/>
                <a:ea typeface="ＭＳ Ｐゴシック" panose="020B0600070205080204" pitchFamily="34" charset="-128"/>
              </a:rPr>
              <a:t>Σχήμα</a:t>
            </a:r>
            <a:r>
              <a:rPr lang="en-US" altLang="en-US" sz="1600" b="1" dirty="0" smtClean="0">
                <a:latin typeface="+mn-lt"/>
                <a:ea typeface="ＭＳ Ｐゴシック" panose="020B0600070205080204" pitchFamily="34" charset="-128"/>
              </a:rPr>
              <a:t> 2</a:t>
            </a:r>
            <a:r>
              <a:rPr lang="el-GR" altLang="en-US" sz="1600" b="1" dirty="0" smtClean="0">
                <a:latin typeface="+mn-lt"/>
                <a:ea typeface="ＭＳ Ｐゴシック" panose="020B0600070205080204" pitchFamily="34" charset="-128"/>
              </a:rPr>
              <a:t>. Η Καμπύλη Συνολικής Ζήτησης</a:t>
            </a:r>
            <a:endParaRPr lang="en-US" altLang="en-US" sz="1600" b="1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2147888" y="1430338"/>
            <a:ext cx="6061075" cy="3910012"/>
          </a:xfrm>
          <a:prstGeom prst="rect">
            <a:avLst/>
          </a:prstGeom>
          <a:solidFill>
            <a:srgbClr val="F3F6F9"/>
          </a:solidFill>
          <a:ln w="1920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2147888" y="1430338"/>
            <a:ext cx="6061075" cy="3910012"/>
          </a:xfrm>
          <a:prstGeom prst="rect">
            <a:avLst/>
          </a:prstGeom>
          <a:solidFill>
            <a:srgbClr val="F2F4F8"/>
          </a:solidFill>
          <a:ln w="1746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2147888" y="1430338"/>
            <a:ext cx="6061075" cy="3910012"/>
          </a:xfrm>
          <a:prstGeom prst="rect">
            <a:avLst/>
          </a:prstGeom>
          <a:solidFill>
            <a:srgbClr val="F1F4F7"/>
          </a:solidFill>
          <a:ln w="1571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2147888" y="1430338"/>
            <a:ext cx="6061075" cy="3910012"/>
          </a:xfrm>
          <a:prstGeom prst="rect">
            <a:avLst/>
          </a:prstGeom>
          <a:solidFill>
            <a:srgbClr val="F0F2F5"/>
          </a:solidFill>
          <a:ln w="13970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2147888" y="1430338"/>
            <a:ext cx="6061075" cy="3910012"/>
          </a:xfrm>
          <a:prstGeom prst="rect">
            <a:avLst/>
          </a:prstGeom>
          <a:solidFill>
            <a:srgbClr val="EEF1F4"/>
          </a:solidFill>
          <a:ln w="1222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2147888" y="1430338"/>
            <a:ext cx="6061075" cy="3910012"/>
          </a:xfrm>
          <a:prstGeom prst="rect">
            <a:avLst/>
          </a:prstGeom>
          <a:solidFill>
            <a:srgbClr val="EDEFF3"/>
          </a:solidFill>
          <a:ln w="10477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13" name="Rectangle 11"/>
          <p:cNvSpPr>
            <a:spLocks noChangeArrowheads="1"/>
          </p:cNvSpPr>
          <p:nvPr/>
        </p:nvSpPr>
        <p:spPr bwMode="auto">
          <a:xfrm>
            <a:off x="2147888" y="1430338"/>
            <a:ext cx="6061075" cy="3910012"/>
          </a:xfrm>
          <a:prstGeom prst="rect">
            <a:avLst/>
          </a:prstGeom>
          <a:solidFill>
            <a:srgbClr val="EBEEF2"/>
          </a:solidFill>
          <a:ln w="873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2147888" y="1430338"/>
            <a:ext cx="6061075" cy="3910012"/>
          </a:xfrm>
          <a:prstGeom prst="rect">
            <a:avLst/>
          </a:prstGeom>
          <a:solidFill>
            <a:srgbClr val="EAECF1"/>
          </a:solidFill>
          <a:ln w="698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15" name="Rectangle 13"/>
          <p:cNvSpPr>
            <a:spLocks noChangeArrowheads="1"/>
          </p:cNvSpPr>
          <p:nvPr/>
        </p:nvSpPr>
        <p:spPr bwMode="auto">
          <a:xfrm>
            <a:off x="2147888" y="1430338"/>
            <a:ext cx="6061075" cy="3910012"/>
          </a:xfrm>
          <a:prstGeom prst="rect">
            <a:avLst/>
          </a:prstGeom>
          <a:solidFill>
            <a:srgbClr val="E9EBF0"/>
          </a:solidFill>
          <a:ln w="5238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16" name="Rectangle 14"/>
          <p:cNvSpPr>
            <a:spLocks noChangeArrowheads="1"/>
          </p:cNvSpPr>
          <p:nvPr/>
        </p:nvSpPr>
        <p:spPr bwMode="auto">
          <a:xfrm>
            <a:off x="2147888" y="1430338"/>
            <a:ext cx="6061075" cy="3910012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17" name="Rectangle 15"/>
          <p:cNvSpPr>
            <a:spLocks noChangeArrowheads="1"/>
          </p:cNvSpPr>
          <p:nvPr/>
        </p:nvSpPr>
        <p:spPr bwMode="auto">
          <a:xfrm>
            <a:off x="2147888" y="1430338"/>
            <a:ext cx="6061075" cy="3910012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18" name="Rectangle 16"/>
          <p:cNvSpPr>
            <a:spLocks noChangeArrowheads="1"/>
          </p:cNvSpPr>
          <p:nvPr/>
        </p:nvSpPr>
        <p:spPr bwMode="auto">
          <a:xfrm>
            <a:off x="2044700" y="1273175"/>
            <a:ext cx="6111875" cy="4032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1519" name="Freeform 17"/>
          <p:cNvSpPr>
            <a:spLocks/>
          </p:cNvSpPr>
          <p:nvPr/>
        </p:nvSpPr>
        <p:spPr bwMode="auto">
          <a:xfrm>
            <a:off x="2044700" y="1273175"/>
            <a:ext cx="6111875" cy="4032250"/>
          </a:xfrm>
          <a:custGeom>
            <a:avLst/>
            <a:gdLst>
              <a:gd name="T0" fmla="*/ 0 w 3850"/>
              <a:gd name="T1" fmla="*/ 0 h 2540"/>
              <a:gd name="T2" fmla="*/ 0 w 3850"/>
              <a:gd name="T3" fmla="*/ 2147483646 h 2540"/>
              <a:gd name="T4" fmla="*/ 2147483646 w 3850"/>
              <a:gd name="T5" fmla="*/ 2147483646 h 2540"/>
              <a:gd name="T6" fmla="*/ 0 60000 65536"/>
              <a:gd name="T7" fmla="*/ 0 60000 65536"/>
              <a:gd name="T8" fmla="*/ 0 60000 65536"/>
              <a:gd name="T9" fmla="*/ 0 w 3850"/>
              <a:gd name="T10" fmla="*/ 0 h 2540"/>
              <a:gd name="T11" fmla="*/ 3850 w 3850"/>
              <a:gd name="T12" fmla="*/ 2540 h 2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0" h="2540">
                <a:moveTo>
                  <a:pt x="0" y="0"/>
                </a:moveTo>
                <a:lnTo>
                  <a:pt x="0" y="2540"/>
                </a:lnTo>
                <a:lnTo>
                  <a:pt x="3850" y="2540"/>
                </a:lnTo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0" name="Line 18"/>
          <p:cNvSpPr>
            <a:spLocks noChangeShapeType="1"/>
          </p:cNvSpPr>
          <p:nvPr/>
        </p:nvSpPr>
        <p:spPr bwMode="auto">
          <a:xfrm flipV="1">
            <a:off x="1852613" y="3184525"/>
            <a:ext cx="1587" cy="64293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1" name="Line 19"/>
          <p:cNvSpPr>
            <a:spLocks noChangeShapeType="1"/>
          </p:cNvSpPr>
          <p:nvPr/>
        </p:nvSpPr>
        <p:spPr bwMode="auto">
          <a:xfrm flipH="1">
            <a:off x="3854450" y="5480050"/>
            <a:ext cx="1166813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Rectangle 20"/>
          <p:cNvSpPr>
            <a:spLocks noChangeArrowheads="1"/>
          </p:cNvSpPr>
          <p:nvPr/>
        </p:nvSpPr>
        <p:spPr bwMode="auto">
          <a:xfrm>
            <a:off x="7143750" y="5337175"/>
            <a:ext cx="1141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500" b="1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Ποσότητα</a:t>
            </a:r>
          </a:p>
          <a:p>
            <a:pPr eaLnBrk="1" hangingPunct="1"/>
            <a:r>
              <a:rPr lang="el-GR" altLang="en-US" sz="1500" b="1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Παραγωγής</a:t>
            </a:r>
            <a:r>
              <a:rPr lang="en-US" altLang="en-US" sz="1500" b="1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, Y</a:t>
            </a:r>
            <a:endParaRPr lang="en-US" altLang="en-US" sz="240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21523" name="Rectangle 22"/>
          <p:cNvSpPr>
            <a:spLocks noChangeArrowheads="1"/>
          </p:cNvSpPr>
          <p:nvPr/>
        </p:nvSpPr>
        <p:spPr bwMode="auto">
          <a:xfrm>
            <a:off x="1214438" y="1266825"/>
            <a:ext cx="662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500" b="1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Επίπεδο</a:t>
            </a:r>
          </a:p>
          <a:p>
            <a:pPr eaLnBrk="1" hangingPunct="1"/>
            <a:r>
              <a:rPr lang="el-GR" altLang="en-US" sz="1500" b="1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Τιμών</a:t>
            </a:r>
            <a:r>
              <a:rPr lang="en-US" altLang="en-US" sz="1500" b="1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 P</a:t>
            </a:r>
            <a:endParaRPr lang="en-US" altLang="en-US" sz="240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21524" name="Rectangle 24"/>
          <p:cNvSpPr>
            <a:spLocks noChangeArrowheads="1"/>
          </p:cNvSpPr>
          <p:nvPr/>
        </p:nvSpPr>
        <p:spPr bwMode="auto">
          <a:xfrm>
            <a:off x="1864447" y="5343525"/>
            <a:ext cx="9778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500" dirty="0">
                <a:solidFill>
                  <a:srgbClr val="000000"/>
                </a:solidFill>
                <a:latin typeface="+mn-lt"/>
                <a:ea typeface="ＭＳ Ｐゴシック" panose="020B0600070205080204" pitchFamily="34" charset="-128"/>
              </a:rPr>
              <a:t>0</a:t>
            </a:r>
            <a:endParaRPr lang="en-US" altLang="en-US" sz="2400" dirty="0">
              <a:latin typeface="+mn-lt"/>
              <a:ea typeface="ＭＳ Ｐゴシック" panose="020B0600070205080204" pitchFamily="34" charset="-128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967038" y="2559050"/>
            <a:ext cx="3794125" cy="2354263"/>
            <a:chOff x="1869" y="1612"/>
            <a:chExt cx="2390" cy="1483"/>
          </a:xfrm>
        </p:grpSpPr>
        <p:sp>
          <p:nvSpPr>
            <p:cNvPr id="21549" name="Line 26"/>
            <p:cNvSpPr>
              <a:spLocks noChangeShapeType="1"/>
            </p:cNvSpPr>
            <p:nvPr/>
          </p:nvSpPr>
          <p:spPr bwMode="auto">
            <a:xfrm flipH="1" flipV="1">
              <a:off x="1869" y="1612"/>
              <a:ext cx="1920" cy="1259"/>
            </a:xfrm>
            <a:prstGeom prst="line">
              <a:avLst/>
            </a:prstGeom>
            <a:noFill/>
            <a:ln w="523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Rectangle 27"/>
            <p:cNvSpPr>
              <a:spLocks noChangeArrowheads="1"/>
            </p:cNvSpPr>
            <p:nvPr/>
          </p:nvSpPr>
          <p:spPr bwMode="auto">
            <a:xfrm>
              <a:off x="3812" y="2804"/>
              <a:ext cx="44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Συνολική</a:t>
              </a:r>
            </a:p>
            <a:p>
              <a:pPr eaLnBrk="1" hangingPunct="1"/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ζήτηση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770063" y="2957513"/>
            <a:ext cx="2014537" cy="2616200"/>
            <a:chOff x="1115" y="1863"/>
            <a:chExt cx="1269" cy="1648"/>
          </a:xfrm>
        </p:grpSpPr>
        <p:sp>
          <p:nvSpPr>
            <p:cNvPr id="21543" name="Freeform 30"/>
            <p:cNvSpPr>
              <a:spLocks/>
            </p:cNvSpPr>
            <p:nvPr/>
          </p:nvSpPr>
          <p:spPr bwMode="auto">
            <a:xfrm>
              <a:off x="1288" y="1919"/>
              <a:ext cx="1053" cy="1423"/>
            </a:xfrm>
            <a:custGeom>
              <a:avLst/>
              <a:gdLst>
                <a:gd name="T0" fmla="*/ 0 w 1053"/>
                <a:gd name="T1" fmla="*/ 0 h 1423"/>
                <a:gd name="T2" fmla="*/ 1053 w 1053"/>
                <a:gd name="T3" fmla="*/ 0 h 1423"/>
                <a:gd name="T4" fmla="*/ 1053 w 1053"/>
                <a:gd name="T5" fmla="*/ 1423 h 1423"/>
                <a:gd name="T6" fmla="*/ 0 60000 65536"/>
                <a:gd name="T7" fmla="*/ 0 60000 65536"/>
                <a:gd name="T8" fmla="*/ 0 60000 65536"/>
                <a:gd name="T9" fmla="*/ 0 w 1053"/>
                <a:gd name="T10" fmla="*/ 0 h 1423"/>
                <a:gd name="T11" fmla="*/ 1053 w 1053"/>
                <a:gd name="T12" fmla="*/ 1423 h 14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53" h="1423">
                  <a:moveTo>
                    <a:pt x="0" y="0"/>
                  </a:moveTo>
                  <a:lnTo>
                    <a:pt x="1053" y="0"/>
                  </a:lnTo>
                  <a:lnTo>
                    <a:pt x="1053" y="1423"/>
                  </a:lnTo>
                </a:path>
              </a:pathLst>
            </a:custGeom>
            <a:noFill/>
            <a:ln w="17463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Oval 31"/>
            <p:cNvSpPr>
              <a:spLocks noChangeArrowheads="1"/>
            </p:cNvSpPr>
            <p:nvPr/>
          </p:nvSpPr>
          <p:spPr bwMode="auto">
            <a:xfrm>
              <a:off x="2308" y="1886"/>
              <a:ext cx="75" cy="7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545" name="Rectangle 32"/>
            <p:cNvSpPr>
              <a:spLocks noChangeArrowheads="1"/>
            </p:cNvSpPr>
            <p:nvPr/>
          </p:nvSpPr>
          <p:spPr bwMode="auto">
            <a:xfrm>
              <a:off x="1115" y="1863"/>
              <a:ext cx="6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500" i="1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P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  <p:sp>
          <p:nvSpPr>
            <p:cNvPr id="21546" name="Freeform 33"/>
            <p:cNvSpPr>
              <a:spLocks/>
            </p:cNvSpPr>
            <p:nvPr/>
          </p:nvSpPr>
          <p:spPr bwMode="auto">
            <a:xfrm>
              <a:off x="1198" y="1955"/>
              <a:ext cx="22" cy="51"/>
            </a:xfrm>
            <a:custGeom>
              <a:avLst/>
              <a:gdLst>
                <a:gd name="T0" fmla="*/ 22 w 22"/>
                <a:gd name="T1" fmla="*/ 0 h 51"/>
                <a:gd name="T2" fmla="*/ 15 w 22"/>
                <a:gd name="T3" fmla="*/ 0 h 51"/>
                <a:gd name="T4" fmla="*/ 7 w 22"/>
                <a:gd name="T5" fmla="*/ 7 h 51"/>
                <a:gd name="T6" fmla="*/ 0 w 22"/>
                <a:gd name="T7" fmla="*/ 11 h 51"/>
                <a:gd name="T8" fmla="*/ 0 w 22"/>
                <a:gd name="T9" fmla="*/ 18 h 51"/>
                <a:gd name="T10" fmla="*/ 7 w 22"/>
                <a:gd name="T11" fmla="*/ 14 h 51"/>
                <a:gd name="T12" fmla="*/ 15 w 22"/>
                <a:gd name="T13" fmla="*/ 11 h 51"/>
                <a:gd name="T14" fmla="*/ 15 w 22"/>
                <a:gd name="T15" fmla="*/ 51 h 51"/>
                <a:gd name="T16" fmla="*/ 22 w 22"/>
                <a:gd name="T17" fmla="*/ 51 h 51"/>
                <a:gd name="T18" fmla="*/ 22 w 22"/>
                <a:gd name="T19" fmla="*/ 4 h 51"/>
                <a:gd name="T20" fmla="*/ 22 w 22"/>
                <a:gd name="T21" fmla="*/ 0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"/>
                <a:gd name="T34" fmla="*/ 0 h 51"/>
                <a:gd name="T35" fmla="*/ 22 w 22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" h="51">
                  <a:moveTo>
                    <a:pt x="22" y="0"/>
                  </a:moveTo>
                  <a:lnTo>
                    <a:pt x="15" y="0"/>
                  </a:lnTo>
                  <a:lnTo>
                    <a:pt x="7" y="7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7" y="14"/>
                  </a:lnTo>
                  <a:lnTo>
                    <a:pt x="15" y="11"/>
                  </a:lnTo>
                  <a:lnTo>
                    <a:pt x="15" y="51"/>
                  </a:lnTo>
                  <a:lnTo>
                    <a:pt x="22" y="51"/>
                  </a:lnTo>
                  <a:lnTo>
                    <a:pt x="22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Rectangle 34"/>
            <p:cNvSpPr>
              <a:spLocks noChangeArrowheads="1"/>
            </p:cNvSpPr>
            <p:nvPr/>
          </p:nvSpPr>
          <p:spPr bwMode="auto">
            <a:xfrm>
              <a:off x="2278" y="3366"/>
              <a:ext cx="5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500" i="1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Y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  <p:sp>
          <p:nvSpPr>
            <p:cNvPr id="21548" name="Freeform 35"/>
            <p:cNvSpPr>
              <a:spLocks/>
            </p:cNvSpPr>
            <p:nvPr/>
          </p:nvSpPr>
          <p:spPr bwMode="auto">
            <a:xfrm>
              <a:off x="2362" y="3438"/>
              <a:ext cx="22" cy="51"/>
            </a:xfrm>
            <a:custGeom>
              <a:avLst/>
              <a:gdLst>
                <a:gd name="T0" fmla="*/ 22 w 22"/>
                <a:gd name="T1" fmla="*/ 0 h 51"/>
                <a:gd name="T2" fmla="*/ 18 w 22"/>
                <a:gd name="T3" fmla="*/ 0 h 51"/>
                <a:gd name="T4" fmla="*/ 11 w 22"/>
                <a:gd name="T5" fmla="*/ 7 h 51"/>
                <a:gd name="T6" fmla="*/ 0 w 22"/>
                <a:gd name="T7" fmla="*/ 15 h 51"/>
                <a:gd name="T8" fmla="*/ 0 w 22"/>
                <a:gd name="T9" fmla="*/ 18 h 51"/>
                <a:gd name="T10" fmla="*/ 7 w 22"/>
                <a:gd name="T11" fmla="*/ 15 h 51"/>
                <a:gd name="T12" fmla="*/ 14 w 22"/>
                <a:gd name="T13" fmla="*/ 11 h 51"/>
                <a:gd name="T14" fmla="*/ 14 w 22"/>
                <a:gd name="T15" fmla="*/ 51 h 51"/>
                <a:gd name="T16" fmla="*/ 22 w 22"/>
                <a:gd name="T17" fmla="*/ 51 h 51"/>
                <a:gd name="T18" fmla="*/ 22 w 22"/>
                <a:gd name="T19" fmla="*/ 4 h 51"/>
                <a:gd name="T20" fmla="*/ 22 w 22"/>
                <a:gd name="T21" fmla="*/ 0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"/>
                <a:gd name="T34" fmla="*/ 0 h 51"/>
                <a:gd name="T35" fmla="*/ 22 w 22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" h="51">
                  <a:moveTo>
                    <a:pt x="22" y="0"/>
                  </a:moveTo>
                  <a:lnTo>
                    <a:pt x="18" y="0"/>
                  </a:lnTo>
                  <a:lnTo>
                    <a:pt x="11" y="7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7" y="15"/>
                  </a:lnTo>
                  <a:lnTo>
                    <a:pt x="14" y="11"/>
                  </a:lnTo>
                  <a:lnTo>
                    <a:pt x="14" y="51"/>
                  </a:lnTo>
                  <a:lnTo>
                    <a:pt x="22" y="51"/>
                  </a:lnTo>
                  <a:lnTo>
                    <a:pt x="22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763713" y="3940176"/>
            <a:ext cx="3536950" cy="1633538"/>
            <a:chOff x="1111" y="2482"/>
            <a:chExt cx="2228" cy="1029"/>
          </a:xfrm>
        </p:grpSpPr>
        <p:sp>
          <p:nvSpPr>
            <p:cNvPr id="21539" name="Freeform 37"/>
            <p:cNvSpPr>
              <a:spLocks/>
            </p:cNvSpPr>
            <p:nvPr/>
          </p:nvSpPr>
          <p:spPr bwMode="auto">
            <a:xfrm>
              <a:off x="1288" y="2543"/>
              <a:ext cx="2007" cy="799"/>
            </a:xfrm>
            <a:custGeom>
              <a:avLst/>
              <a:gdLst>
                <a:gd name="T0" fmla="*/ 0 w 2007"/>
                <a:gd name="T1" fmla="*/ 0 h 799"/>
                <a:gd name="T2" fmla="*/ 2007 w 2007"/>
                <a:gd name="T3" fmla="*/ 0 h 799"/>
                <a:gd name="T4" fmla="*/ 2007 w 2007"/>
                <a:gd name="T5" fmla="*/ 799 h 799"/>
                <a:gd name="T6" fmla="*/ 0 60000 65536"/>
                <a:gd name="T7" fmla="*/ 0 60000 65536"/>
                <a:gd name="T8" fmla="*/ 0 60000 65536"/>
                <a:gd name="T9" fmla="*/ 0 w 2007"/>
                <a:gd name="T10" fmla="*/ 0 h 799"/>
                <a:gd name="T11" fmla="*/ 2007 w 2007"/>
                <a:gd name="T12" fmla="*/ 799 h 7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7" h="799">
                  <a:moveTo>
                    <a:pt x="0" y="0"/>
                  </a:moveTo>
                  <a:lnTo>
                    <a:pt x="2007" y="0"/>
                  </a:lnTo>
                  <a:lnTo>
                    <a:pt x="2007" y="799"/>
                  </a:lnTo>
                </a:path>
              </a:pathLst>
            </a:custGeom>
            <a:noFill/>
            <a:ln w="17463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Oval 38"/>
            <p:cNvSpPr>
              <a:spLocks noChangeArrowheads="1"/>
            </p:cNvSpPr>
            <p:nvPr/>
          </p:nvSpPr>
          <p:spPr bwMode="auto">
            <a:xfrm>
              <a:off x="3262" y="2510"/>
              <a:ext cx="77" cy="7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541" name="Rectangle 39"/>
            <p:cNvSpPr>
              <a:spLocks noChangeArrowheads="1"/>
            </p:cNvSpPr>
            <p:nvPr/>
          </p:nvSpPr>
          <p:spPr bwMode="auto">
            <a:xfrm>
              <a:off x="3228" y="3366"/>
              <a:ext cx="10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500" i="1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Y</a:t>
              </a:r>
              <a:r>
                <a:rPr lang="en-US" altLang="en-US" sz="1500" baseline="-250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2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  <p:sp>
          <p:nvSpPr>
            <p:cNvPr id="21542" name="Rectangle 40"/>
            <p:cNvSpPr>
              <a:spLocks noChangeArrowheads="1"/>
            </p:cNvSpPr>
            <p:nvPr/>
          </p:nvSpPr>
          <p:spPr bwMode="auto">
            <a:xfrm>
              <a:off x="1111" y="2482"/>
              <a:ext cx="10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500" i="1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P</a:t>
              </a:r>
              <a:r>
                <a:rPr lang="en-US" altLang="en-US" sz="1500" baseline="-250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2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685800" y="3446463"/>
            <a:ext cx="1390650" cy="1935162"/>
            <a:chOff x="432" y="2171"/>
            <a:chExt cx="876" cy="1219"/>
          </a:xfrm>
        </p:grpSpPr>
        <p:sp>
          <p:nvSpPr>
            <p:cNvPr id="21536" name="Line 42"/>
            <p:cNvSpPr>
              <a:spLocks noChangeShapeType="1"/>
            </p:cNvSpPr>
            <p:nvPr/>
          </p:nvSpPr>
          <p:spPr bwMode="auto">
            <a:xfrm flipH="1">
              <a:off x="728" y="2171"/>
              <a:ext cx="406" cy="61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Rectangle 43"/>
            <p:cNvSpPr>
              <a:spLocks noChangeArrowheads="1"/>
            </p:cNvSpPr>
            <p:nvPr/>
          </p:nvSpPr>
          <p:spPr bwMode="auto">
            <a:xfrm>
              <a:off x="432" y="2707"/>
              <a:ext cx="856" cy="460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9492" name="Rectangle 44"/>
            <p:cNvSpPr>
              <a:spLocks noChangeArrowheads="1"/>
            </p:cNvSpPr>
            <p:nvPr/>
          </p:nvSpPr>
          <p:spPr bwMode="auto">
            <a:xfrm>
              <a:off x="471" y="2721"/>
              <a:ext cx="837" cy="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42900" indent="-342900" eaLnBrk="1" hangingPunct="1">
                <a:buFont typeface="+mj-lt"/>
                <a:buAutoNum type="arabicPeriod"/>
                <a:defRPr/>
              </a:pPr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Μια μείωση</a:t>
              </a:r>
            </a:p>
            <a:p>
              <a:pPr eaLnBrk="1" hangingPunct="1">
                <a:defRPr/>
              </a:pPr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στο επίπεδο</a:t>
              </a:r>
            </a:p>
            <a:p>
              <a:pPr eaLnBrk="1" hangingPunct="1">
                <a:defRPr/>
              </a:pPr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itchFamily="34" charset="-128"/>
                </a:rPr>
                <a:t>τιμών…</a:t>
              </a:r>
            </a:p>
            <a:p>
              <a:pPr eaLnBrk="1" hangingPunct="1">
                <a:defRPr/>
              </a:pPr>
              <a:endParaRPr lang="en-US" altLang="en-US" sz="2400" dirty="0">
                <a:latin typeface="Times New Roman" pitchFamily="18" charset="0"/>
                <a:ea typeface="ＭＳ Ｐゴシック" pitchFamily="34" charset="-128"/>
              </a:endParaRPr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3489324" y="5530850"/>
            <a:ext cx="3216275" cy="747713"/>
            <a:chOff x="2198" y="3484"/>
            <a:chExt cx="2026" cy="471"/>
          </a:xfrm>
        </p:grpSpPr>
        <p:sp>
          <p:nvSpPr>
            <p:cNvPr id="21533" name="Line 48"/>
            <p:cNvSpPr>
              <a:spLocks noChangeShapeType="1"/>
            </p:cNvSpPr>
            <p:nvPr/>
          </p:nvSpPr>
          <p:spPr bwMode="auto">
            <a:xfrm flipH="1">
              <a:off x="2571" y="3484"/>
              <a:ext cx="99" cy="2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Rectangle 49"/>
            <p:cNvSpPr>
              <a:spLocks noChangeArrowheads="1"/>
            </p:cNvSpPr>
            <p:nvPr/>
          </p:nvSpPr>
          <p:spPr bwMode="auto">
            <a:xfrm>
              <a:off x="2198" y="3649"/>
              <a:ext cx="2026" cy="306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1535" name="Rectangle 50"/>
            <p:cNvSpPr>
              <a:spLocks noChangeArrowheads="1"/>
            </p:cNvSpPr>
            <p:nvPr/>
          </p:nvSpPr>
          <p:spPr bwMode="auto">
            <a:xfrm>
              <a:off x="2226" y="3645"/>
              <a:ext cx="187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5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2. . . . </a:t>
              </a:r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αυξάνει τη ζητούμενη ποσότητα</a:t>
              </a:r>
            </a:p>
            <a:p>
              <a:pPr eaLnBrk="1" hangingPunct="1"/>
              <a:r>
                <a:rPr lang="el-GR" altLang="en-US" sz="1500" dirty="0">
                  <a:solidFill>
                    <a:srgbClr val="000000"/>
                  </a:solidFill>
                  <a:latin typeface="+mn-lt"/>
                  <a:ea typeface="ＭＳ Ｐゴシック" panose="020B0600070205080204" pitchFamily="34" charset="-128"/>
                </a:rPr>
                <a:t> αγαθών και υπηρεσιών</a:t>
              </a:r>
              <a:endParaRPr lang="en-US" altLang="en-US" sz="2400" dirty="0">
                <a:latin typeface="+mn-lt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47" name="Rectangle 2"/>
          <p:cNvSpPr txBox="1">
            <a:spLocks noChangeArrowheads="1"/>
          </p:cNvSpPr>
          <p:nvPr/>
        </p:nvSpPr>
        <p:spPr>
          <a:xfrm>
            <a:off x="304800" y="-74614"/>
            <a:ext cx="8382000" cy="1265239"/>
          </a:xfrm>
          <a:prstGeom prst="rect">
            <a:avLst/>
          </a:prstGeom>
        </p:spPr>
        <p:txBody>
          <a:bodyPr anchor="b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kern="1200" spc="-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Το υπόδειγμα συνολικής ζήτησης – συνολικής προσφοράς: 1. η καμπύλη συνολικής ζήτησης</a:t>
            </a:r>
          </a:p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l-GR" altLang="en-US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panose="020B0600070205080204" pitchFamily="34" charset="-128"/>
              </a:rPr>
              <a:t>1.α Έχει αρνητική κλίση</a:t>
            </a:r>
            <a:endParaRPr lang="en-US" altLang="en-US" sz="2800" b="1" dirty="0">
              <a:solidFill>
                <a:schemeClr val="accent6">
                  <a:lumMod val="75000"/>
                </a:schemeClr>
              </a:solidFill>
              <a:latin typeface="+mn-lt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196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228600" y="152400"/>
            <a:ext cx="8153400" cy="898525"/>
          </a:xfrm>
        </p:spPr>
        <p:txBody>
          <a:bodyPr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kern="1200" spc="-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alibri Light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altLang="en-US" sz="2800" b="1" spc="-100" dirty="0">
                <a:solidFill>
                  <a:schemeClr val="accent2">
                    <a:lumMod val="75000"/>
                  </a:schemeClr>
                </a:solidFill>
              </a:rPr>
              <a:t>Το υπόδειγμα συνολικής ζήτησης – συνολικής προσφοράς: 1. η καμπύλη συνολικής ζήτησης</a:t>
            </a:r>
            <a:endParaRPr lang="en-US" altLang="en-US" sz="2800" b="1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391400" cy="4586287"/>
          </a:xfrm>
        </p:spPr>
        <p:txBody>
          <a:bodyPr rtlCol="0">
            <a:normAutofit/>
          </a:bodyPr>
          <a:lstStyle/>
          <a:p>
            <a:pPr marL="201168" lvl="1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l-GR" altLang="en-US" sz="2600" dirty="0">
                <a:ea typeface="ＭＳ Ｐゴシック" panose="020B0600070205080204" pitchFamily="34" charset="-128"/>
              </a:rPr>
              <a:t>1</a:t>
            </a:r>
            <a:r>
              <a:rPr lang="el-GR" altLang="en-US" sz="2600" dirty="0" smtClean="0">
                <a:ea typeface="ＭＳ Ｐゴシック" panose="020B0600070205080204" pitchFamily="34" charset="-128"/>
              </a:rPr>
              <a:t>.β. Πώς μετατοπίζεται.</a:t>
            </a: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pPr marL="201168" lvl="1" indent="0" eaLnBrk="1" fontAlgn="auto" hangingPunct="1">
              <a:buFont typeface="Calibri" panose="020F0502020204030204" pitchFamily="34" charset="0"/>
              <a:buNone/>
              <a:defRPr/>
            </a:pPr>
            <a:r>
              <a:rPr lang="el-GR" altLang="en-US" sz="2600" b="1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Συνιστώσες της ζήτησης:</a:t>
            </a:r>
          </a:p>
          <a:p>
            <a:pPr marL="384048" lvl="1" indent="-182880" eaLnBrk="1" fontAlgn="auto" hangingPunct="1">
              <a:defRPr/>
            </a:pPr>
            <a:r>
              <a:rPr lang="en-US" altLang="en-US" sz="2800" b="1" i="1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Y = C + I + G + </a:t>
            </a:r>
            <a:r>
              <a:rPr lang="el-GR" altLang="en-US" sz="2800" b="1" i="1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(Χ-Μ)</a:t>
            </a:r>
          </a:p>
          <a:p>
            <a:pPr marL="566928" lvl="2" indent="-182880" eaLnBrk="1" fontAlgn="auto" hangingPunct="1">
              <a:defRPr/>
            </a:pP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C: </a:t>
            </a:r>
            <a:r>
              <a:rPr lang="el-GR" altLang="en-US" sz="22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Κατανάλωση</a:t>
            </a: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.</a:t>
            </a:r>
            <a:endParaRPr lang="en-US" altLang="en-US" sz="2200" dirty="0">
              <a:solidFill>
                <a:schemeClr val="accent6">
                  <a:lumMod val="75000"/>
                </a:schemeClr>
              </a:solidFill>
              <a:ea typeface="ＭＳ Ｐゴシック" panose="020B0600070205080204" pitchFamily="34" charset="-128"/>
            </a:endParaRPr>
          </a:p>
          <a:p>
            <a:pPr marL="566928" lvl="2" indent="-182880" eaLnBrk="1" fontAlgn="auto" hangingPunct="1">
              <a:defRPr/>
            </a:pP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I: </a:t>
            </a:r>
            <a:r>
              <a:rPr lang="el-GR" altLang="en-US" sz="22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Επένδυση</a:t>
            </a: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.</a:t>
            </a:r>
            <a:endParaRPr lang="en-US" altLang="en-US" sz="2200" dirty="0">
              <a:solidFill>
                <a:schemeClr val="accent6">
                  <a:lumMod val="75000"/>
                </a:schemeClr>
              </a:solidFill>
              <a:ea typeface="ＭＳ Ｐゴシック" panose="020B0600070205080204" pitchFamily="34" charset="-128"/>
            </a:endParaRPr>
          </a:p>
          <a:p>
            <a:pPr marL="566928" lvl="2" indent="-182880" eaLnBrk="1" fontAlgn="auto" hangingPunct="1">
              <a:defRPr/>
            </a:pP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G: </a:t>
            </a:r>
            <a:r>
              <a:rPr lang="el-GR" altLang="en-US" sz="22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Δημόσιες Δαπάνες</a:t>
            </a: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.</a:t>
            </a:r>
            <a:endParaRPr lang="en-US" altLang="en-US" sz="2200" dirty="0">
              <a:solidFill>
                <a:schemeClr val="accent6">
                  <a:lumMod val="75000"/>
                </a:schemeClr>
              </a:solidFill>
              <a:ea typeface="ＭＳ Ｐゴシック" panose="020B0600070205080204" pitchFamily="34" charset="-128"/>
            </a:endParaRPr>
          </a:p>
          <a:p>
            <a:pPr marL="566928" lvl="2" indent="-182880" eaLnBrk="1" fontAlgn="auto" hangingPunct="1">
              <a:defRPr/>
            </a:pP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X: </a:t>
            </a:r>
            <a:r>
              <a:rPr lang="el-GR" altLang="en-US" sz="22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Εξαγωγές</a:t>
            </a: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.</a:t>
            </a:r>
            <a:endParaRPr lang="el-GR" altLang="en-US" sz="2200" dirty="0" smtClean="0">
              <a:solidFill>
                <a:schemeClr val="accent6">
                  <a:lumMod val="75000"/>
                </a:schemeClr>
              </a:solidFill>
              <a:ea typeface="ＭＳ Ｐゴシック" panose="020B0600070205080204" pitchFamily="34" charset="-128"/>
            </a:endParaRPr>
          </a:p>
          <a:p>
            <a:pPr marL="566928" lvl="2" indent="-182880" eaLnBrk="1" fontAlgn="auto" hangingPunct="1">
              <a:defRPr/>
            </a:pP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M: </a:t>
            </a:r>
            <a:r>
              <a:rPr lang="el-GR" altLang="en-US" sz="22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Εισαγωγές</a:t>
            </a:r>
            <a:endParaRPr lang="en-US" altLang="en-US" sz="2200" dirty="0">
              <a:solidFill>
                <a:schemeClr val="accent6">
                  <a:lumMod val="75000"/>
                </a:schemeClr>
              </a:solidFill>
              <a:ea typeface="ＭＳ Ｐゴシック" panose="020B0600070205080204" pitchFamily="34" charset="-128"/>
            </a:endParaRPr>
          </a:p>
          <a:p>
            <a:pPr marL="384048" lvl="1" indent="-182880" eaLnBrk="1" fontAlgn="auto" hangingPunct="1">
              <a:defRPr/>
            </a:pPr>
            <a:r>
              <a:rPr lang="el-GR" altLang="en-US" sz="2000" dirty="0" smtClean="0">
                <a:solidFill>
                  <a:schemeClr val="accent6">
                    <a:lumMod val="75000"/>
                  </a:schemeClr>
                </a:solidFill>
                <a:ea typeface="ＭＳ Ｐゴシック" panose="020B0600070205080204" pitchFamily="34" charset="-128"/>
              </a:rPr>
              <a:t>Όταν μια από τις συνιστώσες μεταβάλλεται, όχι εξαιτίας μιας μεταβολής των τιμών, η καμπύλη συνολικής ζήτησης μετατοπίζεται.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2013</TotalTime>
  <Words>1388</Words>
  <Application>Microsoft Office PowerPoint</Application>
  <PresentationFormat>On-screen Show (4:3)</PresentationFormat>
  <Paragraphs>194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Η Ελληνική Οικονομία στο Διεθνές Οικονομικό Σύστημα Βραχυχρόνιες οικονομικές διακυμάνσεις: το υπόδειγμα συνολικής ζήτησης – συνολικής προσφοράς</vt:lpstr>
      <vt:lpstr>Το υπόδειγμα συνολικής ζήτησης – συνολικής προσφοράς</vt:lpstr>
      <vt:lpstr>Το υπόδειγμα συνολικής ζήτησης– συνολικής προσφοράς</vt:lpstr>
      <vt:lpstr>Το υπόδειγμα συνολικής ζήτησης – συνολικής προσφοράς</vt:lpstr>
      <vt:lpstr>Σχήμα 1. Συνολική Ζήτηση και Συνολική Προσφορά</vt:lpstr>
      <vt:lpstr>PowerPoint Presentation</vt:lpstr>
      <vt:lpstr>PowerPoint Presentation</vt:lpstr>
      <vt:lpstr>Σχήμα 2. Η Καμπύλη Συνολικής Ζήτησης</vt:lpstr>
      <vt:lpstr>Το υπόδειγμα συνολικής ζήτησης – συνολικής προσφοράς: 1. η καμπύλη συνολικής ζήτησης</vt:lpstr>
      <vt:lpstr>Το υπόδειγμα συνολικής ζήτησης – συνολικής προσφοράς: η καμπύλη συνολικής ζήτησης 1.β Πώς μετατοπίζεται</vt:lpstr>
      <vt:lpstr>PowerPoint Presentation</vt:lpstr>
      <vt:lpstr>Το υπόδειγμα συνολικής ζήτησης – συνολικής προσφοράς:  2. η καμπύλη συνολικής προσφοράς</vt:lpstr>
      <vt:lpstr>Σχήμα 3. Η Μακροχρόνια Καμπύλη Συνολικής Προσφοράς</vt:lpstr>
      <vt:lpstr>Το υπόδειγμα συνολικής ζήτησης – συνολικής προσφοράς: 2. η καμπύλη συνολικής προσφοράς</vt:lpstr>
      <vt:lpstr>Το υπόδειγμα συνολικής ζήτησης – συνολικής προσφοράς: 2. η καμπύλη συνολικής προσφοράς</vt:lpstr>
      <vt:lpstr>  2.2. Η Βραχυχρόνια Καμπύλη Συνολικής Προσφοράς (SRAS)  </vt:lpstr>
      <vt:lpstr>Το υπόδειγμα συνολικής ζήτησης – συνολικής προσφοράς: 2. η καμπύλη συνολικής προσφοράς</vt:lpstr>
      <vt:lpstr>PowerPoint Presentation</vt:lpstr>
      <vt:lpstr>  Η Μακροχρόνια Ισορροπία </vt:lpstr>
      <vt:lpstr>PowerPoint Presentation</vt:lpstr>
      <vt:lpstr>Βιβλιογραφία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 (2016) from old 32</dc:title>
  <dc:creator>Compositor</dc:creator>
  <cp:lastModifiedBy>Dimitrios Sideris</cp:lastModifiedBy>
  <cp:revision>197</cp:revision>
  <dcterms:created xsi:type="dcterms:W3CDTF">2016-09-07T12:22:23Z</dcterms:created>
  <dcterms:modified xsi:type="dcterms:W3CDTF">2020-12-01T08:22:40Z</dcterms:modified>
</cp:coreProperties>
</file>