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5" r:id="rId5"/>
  </p:sldMasterIdLst>
  <p:notesMasterIdLst>
    <p:notesMasterId r:id="rId28"/>
  </p:notesMasterIdLst>
  <p:sldIdLst>
    <p:sldId id="264" r:id="rId6"/>
    <p:sldId id="257" r:id="rId7"/>
    <p:sldId id="308" r:id="rId8"/>
    <p:sldId id="294" r:id="rId9"/>
    <p:sldId id="316" r:id="rId10"/>
    <p:sldId id="296" r:id="rId11"/>
    <p:sldId id="297" r:id="rId12"/>
    <p:sldId id="309" r:id="rId13"/>
    <p:sldId id="303" r:id="rId14"/>
    <p:sldId id="304" r:id="rId15"/>
    <p:sldId id="305" r:id="rId16"/>
    <p:sldId id="298" r:id="rId17"/>
    <p:sldId id="307" r:id="rId18"/>
    <p:sldId id="306" r:id="rId19"/>
    <p:sldId id="311" r:id="rId20"/>
    <p:sldId id="312" r:id="rId21"/>
    <p:sldId id="313" r:id="rId22"/>
    <p:sldId id="314" r:id="rId23"/>
    <p:sldId id="315" r:id="rId24"/>
    <p:sldId id="300" r:id="rId25"/>
    <p:sldId id="310" r:id="rId26"/>
    <p:sldId id="272"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E1D2D-3B41-1A5A-9E39-9DD546F6421B}" v="73" dt="2024-06-16T12:31:14.50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ΚΑΛΗΜΕΡΗΣ" userId="S::p.kalimeris@panteion.gr::2aa1121d-010e-4b6a-92c6-3dfdd1fc7b5b" providerId="AD" clId="Web-{0D4E1D2D-3B41-1A5A-9E39-9DD546F6421B}"/>
    <pc:docChg chg="modSld">
      <pc:chgData name="ΠΑΝΑΓΙΩΤΗΣ ΚΑΛΗΜΕΡΗΣ" userId="S::p.kalimeris@panteion.gr::2aa1121d-010e-4b6a-92c6-3dfdd1fc7b5b" providerId="AD" clId="Web-{0D4E1D2D-3B41-1A5A-9E39-9DD546F6421B}" dt="2024-06-16T12:31:14.501" v="69"/>
      <pc:docMkLst>
        <pc:docMk/>
      </pc:docMkLst>
      <pc:sldChg chg="modSp">
        <pc:chgData name="ΠΑΝΑΓΙΩΤΗΣ ΚΑΛΗΜΕΡΗΣ" userId="S::p.kalimeris@panteion.gr::2aa1121d-010e-4b6a-92c6-3dfdd1fc7b5b" providerId="AD" clId="Web-{0D4E1D2D-3B41-1A5A-9E39-9DD546F6421B}" dt="2024-06-16T12:22:10.232" v="41" actId="1076"/>
        <pc:sldMkLst>
          <pc:docMk/>
          <pc:sldMk cId="4025335620" sldId="296"/>
        </pc:sldMkLst>
        <pc:spChg chg="mod">
          <ac:chgData name="ΠΑΝΑΓΙΩΤΗΣ ΚΑΛΗΜΕΡΗΣ" userId="S::p.kalimeris@panteion.gr::2aa1121d-010e-4b6a-92c6-3dfdd1fc7b5b" providerId="AD" clId="Web-{0D4E1D2D-3B41-1A5A-9E39-9DD546F6421B}" dt="2024-06-16T12:21:42.309" v="37" actId="1076"/>
          <ac:spMkLst>
            <pc:docMk/>
            <pc:sldMk cId="4025335620" sldId="296"/>
            <ac:spMk id="41" creationId="{116B5ADB-8A54-F9CA-7717-E987BD2C00CD}"/>
          </ac:spMkLst>
        </pc:spChg>
        <pc:spChg chg="mod">
          <ac:chgData name="ΠΑΝΑΓΙΩΤΗΣ ΚΑΛΗΜΕΡΗΣ" userId="S::p.kalimeris@panteion.gr::2aa1121d-010e-4b6a-92c6-3dfdd1fc7b5b" providerId="AD" clId="Web-{0D4E1D2D-3B41-1A5A-9E39-9DD546F6421B}" dt="2024-06-16T12:21:46.543" v="38" actId="1076"/>
          <ac:spMkLst>
            <pc:docMk/>
            <pc:sldMk cId="4025335620" sldId="296"/>
            <ac:spMk id="43" creationId="{F2B7E211-1C3B-4259-AADF-C28D76659BC7}"/>
          </ac:spMkLst>
        </pc:spChg>
        <pc:spChg chg="mod">
          <ac:chgData name="ΠΑΝΑΓΙΩΤΗΣ ΚΑΛΗΜΕΡΗΣ" userId="S::p.kalimeris@panteion.gr::2aa1121d-010e-4b6a-92c6-3dfdd1fc7b5b" providerId="AD" clId="Web-{0D4E1D2D-3B41-1A5A-9E39-9DD546F6421B}" dt="2024-06-16T12:21:31.433" v="34" actId="14100"/>
          <ac:spMkLst>
            <pc:docMk/>
            <pc:sldMk cId="4025335620" sldId="296"/>
            <ac:spMk id="44" creationId="{1CDBB1D4-589F-2ABE-8606-B9363121D9D3}"/>
          </ac:spMkLst>
        </pc:spChg>
        <pc:spChg chg="mod">
          <ac:chgData name="ΠΑΝΑΓΙΩΤΗΣ ΚΑΛΗΜΕΡΗΣ" userId="S::p.kalimeris@panteion.gr::2aa1121d-010e-4b6a-92c6-3dfdd1fc7b5b" providerId="AD" clId="Web-{0D4E1D2D-3B41-1A5A-9E39-9DD546F6421B}" dt="2024-06-16T12:21:54.184" v="39" actId="20577"/>
          <ac:spMkLst>
            <pc:docMk/>
            <pc:sldMk cId="4025335620" sldId="296"/>
            <ac:spMk id="45" creationId="{85D9431D-AE22-4040-267E-67A18146B1A8}"/>
          </ac:spMkLst>
        </pc:spChg>
        <pc:grpChg chg="mod">
          <ac:chgData name="ΠΑΝΑΓΙΩΤΗΣ ΚΑΛΗΜΕΡΗΣ" userId="S::p.kalimeris@panteion.gr::2aa1121d-010e-4b6a-92c6-3dfdd1fc7b5b" providerId="AD" clId="Web-{0D4E1D2D-3B41-1A5A-9E39-9DD546F6421B}" dt="2024-06-16T12:22:05.560" v="40" actId="1076"/>
          <ac:grpSpMkLst>
            <pc:docMk/>
            <pc:sldMk cId="4025335620" sldId="296"/>
            <ac:grpSpMk id="4" creationId="{0BB17993-A286-61F4-7C62-03A6FE17692E}"/>
          </ac:grpSpMkLst>
        </pc:grpChg>
        <pc:cxnChg chg="mod">
          <ac:chgData name="ΠΑΝΑΓΙΩΤΗΣ ΚΑΛΗΜΕΡΗΣ" userId="S::p.kalimeris@panteion.gr::2aa1121d-010e-4b6a-92c6-3dfdd1fc7b5b" providerId="AD" clId="Web-{0D4E1D2D-3B41-1A5A-9E39-9DD546F6421B}" dt="2024-06-16T12:22:10.232" v="41" actId="1076"/>
          <ac:cxnSpMkLst>
            <pc:docMk/>
            <pc:sldMk cId="4025335620" sldId="296"/>
            <ac:cxnSpMk id="51" creationId="{579AF5B3-393B-58DE-DD25-AF6C8850D4E5}"/>
          </ac:cxnSpMkLst>
        </pc:cxnChg>
      </pc:sldChg>
      <pc:sldChg chg="modSp">
        <pc:chgData name="ΠΑΝΑΓΙΩΤΗΣ ΚΑΛΗΜΕΡΗΣ" userId="S::p.kalimeris@panteion.gr::2aa1121d-010e-4b6a-92c6-3dfdd1fc7b5b" providerId="AD" clId="Web-{0D4E1D2D-3B41-1A5A-9E39-9DD546F6421B}" dt="2024-06-16T12:23:45.032" v="64" actId="20577"/>
        <pc:sldMkLst>
          <pc:docMk/>
          <pc:sldMk cId="1065825444" sldId="297"/>
        </pc:sldMkLst>
        <pc:spChg chg="mod">
          <ac:chgData name="ΠΑΝΑΓΙΩΤΗΣ ΚΑΛΗΜΕΡΗΣ" userId="S::p.kalimeris@panteion.gr::2aa1121d-010e-4b6a-92c6-3dfdd1fc7b5b" providerId="AD" clId="Web-{0D4E1D2D-3B41-1A5A-9E39-9DD546F6421B}" dt="2024-06-16T12:23:45.032" v="64" actId="20577"/>
          <ac:spMkLst>
            <pc:docMk/>
            <pc:sldMk cId="1065825444" sldId="297"/>
            <ac:spMk id="4" creationId="{14836F53-17E6-BDD6-25B2-90B1C3C4A6D9}"/>
          </ac:spMkLst>
        </pc:spChg>
      </pc:sldChg>
      <pc:sldChg chg="modSp">
        <pc:chgData name="ΠΑΝΑΓΙΩΤΗΣ ΚΑΛΗΜΕΡΗΣ" userId="S::p.kalimeris@panteion.gr::2aa1121d-010e-4b6a-92c6-3dfdd1fc7b5b" providerId="AD" clId="Web-{0D4E1D2D-3B41-1A5A-9E39-9DD546F6421B}" dt="2024-06-16T12:30:41.438" v="68"/>
        <pc:sldMkLst>
          <pc:docMk/>
          <pc:sldMk cId="659826343" sldId="310"/>
        </pc:sldMkLst>
        <pc:spChg chg="mod">
          <ac:chgData name="ΠΑΝΑΓΙΩΤΗΣ ΚΑΛΗΜΕΡΗΣ" userId="S::p.kalimeris@panteion.gr::2aa1121d-010e-4b6a-92c6-3dfdd1fc7b5b" providerId="AD" clId="Web-{0D4E1D2D-3B41-1A5A-9E39-9DD546F6421B}" dt="2024-06-16T12:30:41.438" v="68"/>
          <ac:spMkLst>
            <pc:docMk/>
            <pc:sldMk cId="659826343" sldId="310"/>
            <ac:spMk id="3" creationId="{F8B35981-CC55-133F-7E0B-7946DEB10639}"/>
          </ac:spMkLst>
        </pc:spChg>
      </pc:sldChg>
      <pc:sldChg chg="delSp">
        <pc:chgData name="ΠΑΝΑΓΙΩΤΗΣ ΚΑΛΗΜΕΡΗΣ" userId="S::p.kalimeris@panteion.gr::2aa1121d-010e-4b6a-92c6-3dfdd1fc7b5b" providerId="AD" clId="Web-{0D4E1D2D-3B41-1A5A-9E39-9DD546F6421B}" dt="2024-06-16T12:31:14.501" v="69"/>
        <pc:sldMkLst>
          <pc:docMk/>
          <pc:sldMk cId="3594667375" sldId="311"/>
        </pc:sldMkLst>
        <pc:graphicFrameChg chg="del">
          <ac:chgData name="ΠΑΝΑΓΙΩΤΗΣ ΚΑΛΗΜΕΡΗΣ" userId="S::p.kalimeris@panteion.gr::2aa1121d-010e-4b6a-92c6-3dfdd1fc7b5b" providerId="AD" clId="Web-{0D4E1D2D-3B41-1A5A-9E39-9DD546F6421B}" dt="2024-06-16T12:31:14.501" v="69"/>
          <ac:graphicFrameMkLst>
            <pc:docMk/>
            <pc:sldMk cId="3594667375" sldId="311"/>
            <ac:graphicFrameMk id="4" creationId="{71F3F5FF-DF85-4486-3E74-5492BB0A211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InstituteofUrbanEnvi\Desktop\esee_final%20pi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0379267486548074E-2"/>
          <c:w val="1"/>
          <c:h val="0.82383892792858959"/>
        </c:manualLayout>
      </c:layout>
      <c:pie3DChart>
        <c:varyColors val="1"/>
        <c:ser>
          <c:idx val="0"/>
          <c:order val="0"/>
          <c:explosion val="24"/>
          <c:dPt>
            <c:idx val="0"/>
            <c:bubble3D val="0"/>
            <c:spPr>
              <a:solidFill>
                <a:srgbClr val="92D050"/>
              </a:solidFill>
              <a:ln w="25400">
                <a:solidFill>
                  <a:schemeClr val="accent6">
                    <a:lumMod val="75000"/>
                  </a:schemeClr>
                </a:solidFill>
              </a:ln>
              <a:effectLst/>
              <a:sp3d contourW="25400">
                <a:contourClr>
                  <a:schemeClr val="accent6">
                    <a:lumMod val="75000"/>
                  </a:schemeClr>
                </a:contourClr>
              </a:sp3d>
            </c:spPr>
            <c:extLst>
              <c:ext xmlns:c16="http://schemas.microsoft.com/office/drawing/2014/chart" uri="{C3380CC4-5D6E-409C-BE32-E72D297353CC}">
                <c16:uniqueId val="{00000001-2C9D-4335-8ABA-C2193DF78C64}"/>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9D-4335-8ABA-C2193DF78C64}"/>
              </c:ext>
            </c:extLst>
          </c:dPt>
          <c:dPt>
            <c:idx val="2"/>
            <c:bubble3D val="0"/>
            <c:explosion val="11"/>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2C9D-4335-8ABA-C2193DF78C64}"/>
              </c:ext>
            </c:extLst>
          </c:dPt>
          <c:dPt>
            <c:idx val="3"/>
            <c:bubble3D val="0"/>
            <c:explosion val="3"/>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C9D-4335-8ABA-C2193DF78C64}"/>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l-GR"/>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Φύλλο1!$A$1:$A$4</c:f>
              <c:strCache>
                <c:ptCount val="4"/>
                <c:pt idx="0">
                  <c:v>Green</c:v>
                </c:pt>
                <c:pt idx="1">
                  <c:v>Orange</c:v>
                </c:pt>
                <c:pt idx="2">
                  <c:v>Red</c:v>
                </c:pt>
                <c:pt idx="3">
                  <c:v>Grey</c:v>
                </c:pt>
              </c:strCache>
            </c:strRef>
          </c:cat>
          <c:val>
            <c:numRef>
              <c:f>Φύλλο1!$B$1:$B$4</c:f>
              <c:numCache>
                <c:formatCode>General</c:formatCode>
                <c:ptCount val="4"/>
                <c:pt idx="0">
                  <c:v>40</c:v>
                </c:pt>
                <c:pt idx="1">
                  <c:v>148</c:v>
                </c:pt>
                <c:pt idx="2">
                  <c:v>242</c:v>
                </c:pt>
                <c:pt idx="3">
                  <c:v>396</c:v>
                </c:pt>
              </c:numCache>
            </c:numRef>
          </c:val>
          <c:extLst>
            <c:ext xmlns:c16="http://schemas.microsoft.com/office/drawing/2014/chart" uri="{C3380CC4-5D6E-409C-BE32-E72D297353CC}">
              <c16:uniqueId val="{00000008-2C9D-4335-8ABA-C2193DF78C64}"/>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D7DFF-E0CE-4A3D-9C6F-7F450301A925}" type="datetimeFigureOut">
              <a:rPr lang="el-GR" smtClean="0"/>
              <a:t>3/12/2024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98C4C-E986-4282-8CA4-D7859CCA759C}" type="slidenum">
              <a:rPr lang="el-GR" smtClean="0"/>
              <a:t>‹#›</a:t>
            </a:fld>
            <a:endParaRPr lang="el-GR"/>
          </a:p>
        </p:txBody>
      </p:sp>
    </p:spTree>
    <p:extLst>
      <p:ext uri="{BB962C8B-B14F-4D97-AF65-F5344CB8AC3E}">
        <p14:creationId xmlns:p14="http://schemas.microsoft.com/office/powerpoint/2010/main" val="355531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E233EF7-D05E-615D-FC69-BDA489936FB7}"/>
              </a:ext>
            </a:extLst>
          </p:cNvPr>
          <p:cNvSpPr/>
          <p:nvPr userDrawn="1"/>
        </p:nvSpPr>
        <p:spPr>
          <a:xfrm>
            <a:off x="0" y="1513490"/>
            <a:ext cx="12192000" cy="534451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3C8DCAC8-1AB1-A51C-28FD-EFEEB6097454}"/>
              </a:ext>
            </a:extLst>
          </p:cNvPr>
          <p:cNvSpPr>
            <a:spLocks noGrp="1"/>
          </p:cNvSpPr>
          <p:nvPr>
            <p:ph type="ctrTitle" hasCustomPrompt="1"/>
          </p:nvPr>
        </p:nvSpPr>
        <p:spPr>
          <a:xfrm>
            <a:off x="893379" y="2062162"/>
            <a:ext cx="9144000" cy="1193800"/>
          </a:xfrm>
          <a:prstGeom prst="rect">
            <a:avLst/>
          </a:prstGeom>
        </p:spPr>
        <p:txBody>
          <a:bodyPr anchor="t"/>
          <a:lstStyle>
            <a:lvl1pPr algn="l">
              <a:defRPr sz="4400" b="0" i="0">
                <a:solidFill>
                  <a:schemeClr val="bg1"/>
                </a:solidFill>
                <a:latin typeface="Roboto Slab Medium" pitchFamily="2" charset="0"/>
                <a:ea typeface="Roboto Slab Medium" pitchFamily="2" charset="0"/>
              </a:defRPr>
            </a:lvl1pPr>
          </a:lstStyle>
          <a:p>
            <a:r>
              <a:rPr lang="de-DE"/>
              <a:t>Head</a:t>
            </a:r>
          </a:p>
        </p:txBody>
      </p:sp>
      <p:sp>
        <p:nvSpPr>
          <p:cNvPr id="3" name="Untertitel 2">
            <a:extLst>
              <a:ext uri="{FF2B5EF4-FFF2-40B4-BE49-F238E27FC236}">
                <a16:creationId xmlns:a16="http://schemas.microsoft.com/office/drawing/2014/main" id="{9583C265-E54E-A02E-6317-507B67F41634}"/>
              </a:ext>
            </a:extLst>
          </p:cNvPr>
          <p:cNvSpPr>
            <a:spLocks noGrp="1"/>
          </p:cNvSpPr>
          <p:nvPr>
            <p:ph type="subTitle" idx="1" hasCustomPrompt="1"/>
          </p:nvPr>
        </p:nvSpPr>
        <p:spPr>
          <a:xfrm>
            <a:off x="893379" y="3436501"/>
            <a:ext cx="9144000" cy="1655762"/>
          </a:xfrm>
          <a:prstGeom prst="rect">
            <a:avLst/>
          </a:prstGeom>
        </p:spPr>
        <p:txBody>
          <a:bodyPr/>
          <a:lstStyle>
            <a:lvl1pPr marL="0" indent="0" algn="l">
              <a:lnSpc>
                <a:spcPct val="110000"/>
              </a:lnSpc>
              <a:buNone/>
              <a:defRPr sz="2400" b="0" i="0">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 </a:t>
            </a:r>
            <a:r>
              <a:rPr lang="de-DE" sz="2800" err="1"/>
              <a:t>Subhead</a:t>
            </a:r>
            <a:endParaRPr lang="de-DE"/>
          </a:p>
        </p:txBody>
      </p:sp>
    </p:spTree>
    <p:extLst>
      <p:ext uri="{BB962C8B-B14F-4D97-AF65-F5344CB8AC3E}">
        <p14:creationId xmlns:p14="http://schemas.microsoft.com/office/powerpoint/2010/main" val="3451673481"/>
      </p:ext>
    </p:extLst>
  </p:cSld>
  <p:clrMapOvr>
    <a:masterClrMapping/>
  </p:clrMapOvr>
  <p:extLst>
    <p:ext uri="{DCECCB84-F9BA-43D5-87BE-67443E8EF086}">
      <p15:sldGuideLst xmlns:p15="http://schemas.microsoft.com/office/powerpoint/2012/main">
        <p15:guide id="1" orient="horz" pos="2160">
          <p15:clr>
            <a:srgbClr val="FBAE40"/>
          </p15:clr>
        </p15:guide>
        <p15:guide id="2" pos="6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E233EF7-D05E-615D-FC69-BDA489936FB7}"/>
              </a:ext>
            </a:extLst>
          </p:cNvPr>
          <p:cNvSpPr/>
          <p:nvPr userDrawn="1"/>
        </p:nvSpPr>
        <p:spPr>
          <a:xfrm>
            <a:off x="0" y="1513490"/>
            <a:ext cx="12192000" cy="53445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3C8DCAC8-1AB1-A51C-28FD-EFEEB6097454}"/>
              </a:ext>
            </a:extLst>
          </p:cNvPr>
          <p:cNvSpPr>
            <a:spLocks noGrp="1"/>
          </p:cNvSpPr>
          <p:nvPr>
            <p:ph type="ctrTitle" hasCustomPrompt="1"/>
          </p:nvPr>
        </p:nvSpPr>
        <p:spPr>
          <a:xfrm>
            <a:off x="893379" y="2062162"/>
            <a:ext cx="9144000" cy="1193800"/>
          </a:xfrm>
          <a:prstGeom prst="rect">
            <a:avLst/>
          </a:prstGeom>
        </p:spPr>
        <p:txBody>
          <a:bodyPr anchor="t"/>
          <a:lstStyle>
            <a:lvl1pPr algn="l">
              <a:defRPr sz="4400" b="0" i="0">
                <a:solidFill>
                  <a:schemeClr val="bg1"/>
                </a:solidFill>
                <a:latin typeface="Roboto Slab Medium" pitchFamily="2" charset="0"/>
                <a:ea typeface="Roboto Slab Medium" pitchFamily="2" charset="0"/>
              </a:defRPr>
            </a:lvl1pPr>
          </a:lstStyle>
          <a:p>
            <a:r>
              <a:rPr lang="de-DE"/>
              <a:t>Head</a:t>
            </a:r>
          </a:p>
        </p:txBody>
      </p:sp>
      <p:sp>
        <p:nvSpPr>
          <p:cNvPr id="3" name="Untertitel 2">
            <a:extLst>
              <a:ext uri="{FF2B5EF4-FFF2-40B4-BE49-F238E27FC236}">
                <a16:creationId xmlns:a16="http://schemas.microsoft.com/office/drawing/2014/main" id="{9583C265-E54E-A02E-6317-507B67F41634}"/>
              </a:ext>
            </a:extLst>
          </p:cNvPr>
          <p:cNvSpPr>
            <a:spLocks noGrp="1"/>
          </p:cNvSpPr>
          <p:nvPr>
            <p:ph type="subTitle" idx="1" hasCustomPrompt="1"/>
          </p:nvPr>
        </p:nvSpPr>
        <p:spPr>
          <a:xfrm>
            <a:off x="893379" y="3436501"/>
            <a:ext cx="9144000" cy="1655762"/>
          </a:xfrm>
          <a:prstGeom prst="rect">
            <a:avLst/>
          </a:prstGeom>
        </p:spPr>
        <p:txBody>
          <a:bodyPr/>
          <a:lstStyle>
            <a:lvl1pPr marL="0" indent="0" algn="l">
              <a:lnSpc>
                <a:spcPct val="110000"/>
              </a:lnSpc>
              <a:buNone/>
              <a:defRPr sz="2400" b="0" i="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 </a:t>
            </a:r>
            <a:r>
              <a:rPr lang="de-DE" sz="2800" err="1"/>
              <a:t>Subhead</a:t>
            </a:r>
            <a:endParaRPr lang="de-DE"/>
          </a:p>
        </p:txBody>
      </p:sp>
    </p:spTree>
    <p:extLst>
      <p:ext uri="{BB962C8B-B14F-4D97-AF65-F5344CB8AC3E}">
        <p14:creationId xmlns:p14="http://schemas.microsoft.com/office/powerpoint/2010/main" val="417658049"/>
      </p:ext>
    </p:extLst>
  </p:cSld>
  <p:clrMapOvr>
    <a:masterClrMapping/>
  </p:clrMapOvr>
  <p:extLst>
    <p:ext uri="{DCECCB84-F9BA-43D5-87BE-67443E8EF086}">
      <p15:sldGuideLst xmlns:p15="http://schemas.microsoft.com/office/powerpoint/2012/main">
        <p15:guide id="1" orient="horz" pos="2160">
          <p15:clr>
            <a:srgbClr val="FBAE40"/>
          </p15:clr>
        </p15:guide>
        <p15:guide id="2" pos="6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DCAC8-1AB1-A51C-28FD-EFEEB6097454}"/>
              </a:ext>
            </a:extLst>
          </p:cNvPr>
          <p:cNvSpPr>
            <a:spLocks noGrp="1"/>
          </p:cNvSpPr>
          <p:nvPr>
            <p:ph type="ctrTitle" hasCustomPrompt="1"/>
          </p:nvPr>
        </p:nvSpPr>
        <p:spPr>
          <a:xfrm>
            <a:off x="932015" y="146767"/>
            <a:ext cx="9144000" cy="732414"/>
          </a:xfrm>
          <a:prstGeom prst="rect">
            <a:avLst/>
          </a:prstGeom>
        </p:spPr>
        <p:txBody>
          <a:bodyPr anchor="t"/>
          <a:lstStyle>
            <a:lvl1pPr algn="l">
              <a:lnSpc>
                <a:spcPct val="110000"/>
              </a:lnSpc>
              <a:defRPr sz="2000" b="0" i="0">
                <a:solidFill>
                  <a:schemeClr val="bg1"/>
                </a:solidFill>
                <a:latin typeface="Roboto Slab Medium" pitchFamily="2" charset="0"/>
                <a:ea typeface="Roboto Slab Medium" pitchFamily="2" charset="0"/>
              </a:defRPr>
            </a:lvl1pPr>
          </a:lstStyle>
          <a:p>
            <a:r>
              <a:rPr lang="de-DE"/>
              <a:t>Head 2</a:t>
            </a:r>
            <a:br>
              <a:rPr lang="de-DE"/>
            </a:br>
            <a:endParaRPr lang="de-DE"/>
          </a:p>
        </p:txBody>
      </p:sp>
      <p:sp>
        <p:nvSpPr>
          <p:cNvPr id="5" name="Textplatzhalter 2">
            <a:extLst>
              <a:ext uri="{FF2B5EF4-FFF2-40B4-BE49-F238E27FC236}">
                <a16:creationId xmlns:a16="http://schemas.microsoft.com/office/drawing/2014/main" id="{CDA0E955-A94D-90B3-A7B6-A349205A4AEB}"/>
              </a:ext>
            </a:extLst>
          </p:cNvPr>
          <p:cNvSpPr>
            <a:spLocks noGrp="1"/>
          </p:cNvSpPr>
          <p:nvPr>
            <p:ph type="body" idx="10"/>
          </p:nvPr>
        </p:nvSpPr>
        <p:spPr>
          <a:xfrm>
            <a:off x="932015" y="1342536"/>
            <a:ext cx="10555792" cy="4396111"/>
          </a:xfrm>
          <a:prstGeom prst="rect">
            <a:avLst/>
          </a:prstGeom>
        </p:spPr>
        <p:txBody>
          <a:bodyPr anchor="t"/>
          <a:lstStyle>
            <a:lvl1pPr marL="0" indent="0">
              <a:lnSpc>
                <a:spcPct val="110000"/>
              </a:lnSpc>
              <a:buNone/>
              <a:defRPr sz="1600" b="0" i="0">
                <a:solidFill>
                  <a:schemeClr val="accent1"/>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a:p>
            <a:pPr lvl="0"/>
            <a:endParaRPr lang="de-DE"/>
          </a:p>
          <a:p>
            <a:pPr lvl="0"/>
            <a:endParaRPr lang="de-DE"/>
          </a:p>
        </p:txBody>
      </p:sp>
      <p:sp>
        <p:nvSpPr>
          <p:cNvPr id="6" name="Textplatzhalter 2">
            <a:extLst>
              <a:ext uri="{FF2B5EF4-FFF2-40B4-BE49-F238E27FC236}">
                <a16:creationId xmlns:a16="http://schemas.microsoft.com/office/drawing/2014/main" id="{6D8DFE95-A1F6-9C3B-1F23-EFAC50BC8FE8}"/>
              </a:ext>
            </a:extLst>
          </p:cNvPr>
          <p:cNvSpPr>
            <a:spLocks noGrp="1"/>
          </p:cNvSpPr>
          <p:nvPr>
            <p:ph type="body" idx="11"/>
          </p:nvPr>
        </p:nvSpPr>
        <p:spPr>
          <a:xfrm>
            <a:off x="932015" y="2487747"/>
            <a:ext cx="10555792" cy="3250900"/>
          </a:xfrm>
          <a:prstGeom prst="rect">
            <a:avLst/>
          </a:prstGeom>
        </p:spPr>
        <p:txBody>
          <a:bodyPr anchor="t"/>
          <a:lstStyle>
            <a:lvl1pPr marL="285750" indent="-285750">
              <a:lnSpc>
                <a:spcPct val="110000"/>
              </a:lnSpc>
              <a:buFont typeface="Courier New" panose="02070309020205020404" pitchFamily="49" charset="0"/>
              <a:buChar char="o"/>
              <a:defRPr sz="1600" b="1" i="0">
                <a:solidFill>
                  <a:schemeClr val="accent1"/>
                </a:solidFill>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Tree>
    <p:extLst>
      <p:ext uri="{BB962C8B-B14F-4D97-AF65-F5344CB8AC3E}">
        <p14:creationId xmlns:p14="http://schemas.microsoft.com/office/powerpoint/2010/main" val="1758156324"/>
      </p:ext>
    </p:extLst>
  </p:cSld>
  <p:clrMapOvr>
    <a:masterClrMapping/>
  </p:clrMapOvr>
  <p:extLst>
    <p:ext uri="{DCECCB84-F9BA-43D5-87BE-67443E8EF086}">
      <p15:sldGuideLst xmlns:p15="http://schemas.microsoft.com/office/powerpoint/2012/main">
        <p15:guide id="1" orient="horz" pos="2160">
          <p15:clr>
            <a:srgbClr val="FBAE40"/>
          </p15:clr>
        </p15:guide>
        <p15:guide id="2" pos="6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128E7-E887-312D-C718-2FE825A0A3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3A0AF5C-4EB4-0810-52B6-BB697512BA8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4C5E60-C67E-90F3-C614-38A9B9B1F9D9}"/>
              </a:ext>
            </a:extLst>
          </p:cNvPr>
          <p:cNvSpPr>
            <a:spLocks noGrp="1"/>
          </p:cNvSpPr>
          <p:nvPr>
            <p:ph type="dt" sz="half" idx="10"/>
          </p:nvPr>
        </p:nvSpPr>
        <p:spPr/>
        <p:txBody>
          <a:bodyPr/>
          <a:lstStyle/>
          <a:p>
            <a:fld id="{C67297D0-4C27-486E-9078-C7B15664F500}" type="datetime1">
              <a:rPr lang="el-GR" smtClean="0"/>
              <a:t>3/12/2024</a:t>
            </a:fld>
            <a:endParaRPr lang="es-ES"/>
          </a:p>
        </p:txBody>
      </p:sp>
      <p:sp>
        <p:nvSpPr>
          <p:cNvPr id="5" name="Marcador de pie de página 4">
            <a:extLst>
              <a:ext uri="{FF2B5EF4-FFF2-40B4-BE49-F238E27FC236}">
                <a16:creationId xmlns:a16="http://schemas.microsoft.com/office/drawing/2014/main" id="{800EE1C8-232E-57B0-11ED-05C7B49E4D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B25A87-245C-F72C-DA0A-9413E8740FBE}"/>
              </a:ext>
            </a:extLst>
          </p:cNvPr>
          <p:cNvSpPr>
            <a:spLocks noGrp="1"/>
          </p:cNvSpPr>
          <p:nvPr>
            <p:ph type="sldNum" sz="quarter" idx="12"/>
          </p:nvPr>
        </p:nvSpPr>
        <p:spPr/>
        <p:txBody>
          <a:bodyPr/>
          <a:lstStyle/>
          <a:p>
            <a:fld id="{9B5294F5-EC60-48C7-963D-186B97D4DF79}" type="slidenum">
              <a:rPr lang="es-ES" smtClean="0"/>
              <a:t>‹#›</a:t>
            </a:fld>
            <a:endParaRPr lang="es-ES"/>
          </a:p>
        </p:txBody>
      </p:sp>
    </p:spTree>
    <p:extLst>
      <p:ext uri="{BB962C8B-B14F-4D97-AF65-F5344CB8AC3E}">
        <p14:creationId xmlns:p14="http://schemas.microsoft.com/office/powerpoint/2010/main" val="1389867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BBD853C-9C86-ECFB-7780-E7B3B95546E5}"/>
              </a:ext>
            </a:extLst>
          </p:cNvPr>
          <p:cNvPicPr>
            <a:picLocks noChangeAspect="1"/>
          </p:cNvPicPr>
          <p:nvPr userDrawn="1"/>
        </p:nvPicPr>
        <p:blipFill>
          <a:blip r:embed="rId4"/>
          <a:stretch>
            <a:fillRect/>
          </a:stretch>
        </p:blipFill>
        <p:spPr>
          <a:xfrm>
            <a:off x="806041" y="327963"/>
            <a:ext cx="3502462" cy="1018363"/>
          </a:xfrm>
          <a:prstGeom prst="rect">
            <a:avLst/>
          </a:prstGeom>
        </p:spPr>
      </p:pic>
    </p:spTree>
    <p:extLst>
      <p:ext uri="{BB962C8B-B14F-4D97-AF65-F5344CB8AC3E}">
        <p14:creationId xmlns:p14="http://schemas.microsoft.com/office/powerpoint/2010/main" val="1833171248"/>
      </p:ext>
    </p:extLst>
  </p:cSld>
  <p:clrMap bg1="lt1" tx1="dk1" bg2="lt2" tx2="dk2" accent1="accent1" accent2="accent2" accent3="accent3" accent4="accent4" accent5="accent5" accent6="accent6" hlink="hlink" folHlink="folHlink"/>
  <p:sldLayoutIdLst>
    <p:sldLayoutId id="2147483663" r:id="rId1"/>
    <p:sldLayoutId id="2147483664"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BBD853C-9C86-ECFB-7780-E7B3B95546E5}"/>
              </a:ext>
            </a:extLst>
          </p:cNvPr>
          <p:cNvPicPr>
            <a:picLocks noChangeAspect="1"/>
          </p:cNvPicPr>
          <p:nvPr userDrawn="1"/>
        </p:nvPicPr>
        <p:blipFill>
          <a:blip r:embed="rId4"/>
          <a:stretch>
            <a:fillRect/>
          </a:stretch>
        </p:blipFill>
        <p:spPr>
          <a:xfrm>
            <a:off x="9584218" y="5929976"/>
            <a:ext cx="2392447" cy="695619"/>
          </a:xfrm>
          <a:prstGeom prst="rect">
            <a:avLst/>
          </a:prstGeom>
        </p:spPr>
      </p:pic>
      <p:sp>
        <p:nvSpPr>
          <p:cNvPr id="2" name="Rechteck 1">
            <a:extLst>
              <a:ext uri="{FF2B5EF4-FFF2-40B4-BE49-F238E27FC236}">
                <a16:creationId xmlns:a16="http://schemas.microsoft.com/office/drawing/2014/main" id="{9BFF40F9-7448-7885-93AB-5174A979A0AE}"/>
              </a:ext>
            </a:extLst>
          </p:cNvPr>
          <p:cNvSpPr/>
          <p:nvPr userDrawn="1"/>
        </p:nvSpPr>
        <p:spPr>
          <a:xfrm>
            <a:off x="0" y="0"/>
            <a:ext cx="12192000" cy="94593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335854"/>
      </p:ext>
    </p:extLst>
  </p:cSld>
  <p:clrMap bg1="lt1" tx1="dk1" bg2="lt2" tx2="dk2" accent1="accent1" accent2="accent2" accent3="accent3" accent4="accent4" accent5="accent5" accent6="accent6" hlink="hlink" folHlink="folHlink"/>
  <p:sldLayoutIdLst>
    <p:sldLayoutId id="2147483666" r:id="rId1"/>
    <p:sldLayoutId id="2147483668"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p.kalimeris@panteion.gr" TargetMode="External"/><Relationship Id="rId2" Type="http://schemas.openxmlformats.org/officeDocument/2006/relationships/hyperlink" Target="https://datam.jrc.ec.europa.eu/datam/mashup/BIOECONOMICS/index.html" TargetMode="Externa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bio2reg.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unece.org/sites/default/files/2024-03/S2d_2_The%20sustainable%20and%20circular%20bioeconomy%20in%20the%20EU.pdf" TargetMode="External"/><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https://www.oecd.org/publications/policy-challenges-facing-a-sustainable-bioeconomy-9789264292345-en.htm"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0066A-D74E-ECA0-C422-F7BC262C2DDA}"/>
              </a:ext>
            </a:extLst>
          </p:cNvPr>
          <p:cNvSpPr>
            <a:spLocks noGrp="1"/>
          </p:cNvSpPr>
          <p:nvPr>
            <p:ph type="ctrTitle"/>
          </p:nvPr>
        </p:nvSpPr>
        <p:spPr>
          <a:xfrm>
            <a:off x="873408" y="2418496"/>
            <a:ext cx="10445181" cy="1193800"/>
          </a:xfrm>
        </p:spPr>
        <p:txBody>
          <a:bodyPr/>
          <a:lstStyle/>
          <a:p>
            <a:pPr algn="ctr"/>
            <a:r>
              <a:rPr lang="en-US" sz="4800" b="1" dirty="0">
                <a:latin typeface="Roboto" panose="02000000000000000000" pitchFamily="2" charset="0"/>
                <a:ea typeface="Roboto" panose="02000000000000000000" pitchFamily="2" charset="0"/>
                <a:cs typeface="Roboto" panose="02000000000000000000" pitchFamily="2" charset="0"/>
              </a:rPr>
              <a:t>A blueprint for assessing the EU's regional transition to bioeconomy</a:t>
            </a:r>
            <a:endParaRPr lang="de-DE" sz="4800" b="1" dirty="0">
              <a:latin typeface="Roboto" panose="02000000000000000000" pitchFamily="2" charset="0"/>
              <a:ea typeface="Roboto" panose="02000000000000000000" pitchFamily="2" charset="0"/>
              <a:cs typeface="Roboto" panose="02000000000000000000" pitchFamily="2" charset="0"/>
            </a:endParaRPr>
          </a:p>
        </p:txBody>
      </p:sp>
      <p:sp>
        <p:nvSpPr>
          <p:cNvPr id="3" name="Untertitel 2">
            <a:extLst>
              <a:ext uri="{FF2B5EF4-FFF2-40B4-BE49-F238E27FC236}">
                <a16:creationId xmlns:a16="http://schemas.microsoft.com/office/drawing/2014/main" id="{B4C9B6F8-0A48-8FF1-982C-E73288E2B1DC}"/>
              </a:ext>
            </a:extLst>
          </p:cNvPr>
          <p:cNvSpPr>
            <a:spLocks noGrp="1"/>
          </p:cNvSpPr>
          <p:nvPr>
            <p:ph type="subTitle" idx="1"/>
          </p:nvPr>
        </p:nvSpPr>
        <p:spPr>
          <a:xfrm>
            <a:off x="873408" y="4826524"/>
            <a:ext cx="10646755" cy="948704"/>
          </a:xfrm>
        </p:spPr>
        <p:txBody>
          <a:bodyPr lIns="91440" tIns="45720" rIns="91440" bIns="45720" anchor="t"/>
          <a:lstStyle/>
          <a:p>
            <a:pPr algn="ctr"/>
            <a:r>
              <a:rPr lang="en-US" sz="2000" dirty="0">
                <a:solidFill>
                  <a:schemeClr val="bg1"/>
                </a:solidFill>
                <a:latin typeface="Roboto"/>
                <a:ea typeface="Roboto"/>
                <a:cs typeface="Roboto"/>
              </a:rPr>
              <a:t>Dr. </a:t>
            </a:r>
            <a:r>
              <a:rPr lang="en-US" sz="2000" dirty="0" err="1">
                <a:solidFill>
                  <a:schemeClr val="bg1"/>
                </a:solidFill>
                <a:latin typeface="Roboto"/>
                <a:ea typeface="Roboto"/>
                <a:cs typeface="Roboto"/>
              </a:rPr>
              <a:t>Panos</a:t>
            </a:r>
            <a:r>
              <a:rPr lang="en-US" sz="2000" dirty="0">
                <a:solidFill>
                  <a:schemeClr val="bg1"/>
                </a:solidFill>
                <a:latin typeface="Roboto"/>
                <a:ea typeface="Roboto"/>
                <a:cs typeface="Roboto"/>
              </a:rPr>
              <a:t> Kalimeris</a:t>
            </a:r>
            <a:endParaRPr lang="en-US" sz="2000" dirty="0">
              <a:solidFill>
                <a:schemeClr val="bg1"/>
              </a:solidFill>
            </a:endParaRPr>
          </a:p>
        </p:txBody>
      </p:sp>
      <p:cxnSp>
        <p:nvCxnSpPr>
          <p:cNvPr id="6" name="Ευθεία γραμμή σύνδεσης 5">
            <a:extLst>
              <a:ext uri="{FF2B5EF4-FFF2-40B4-BE49-F238E27FC236}">
                <a16:creationId xmlns:a16="http://schemas.microsoft.com/office/drawing/2014/main" id="{63D00572-B259-F996-B8D0-A1B642B38F5C}"/>
              </a:ext>
            </a:extLst>
          </p:cNvPr>
          <p:cNvCxnSpPr/>
          <p:nvPr/>
        </p:nvCxnSpPr>
        <p:spPr>
          <a:xfrm>
            <a:off x="3459637" y="4440025"/>
            <a:ext cx="574092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 name="Picture 3" descr="Logo&#10;&#10;Description automatically generated">
            <a:extLst>
              <a:ext uri="{FF2B5EF4-FFF2-40B4-BE49-F238E27FC236}">
                <a16:creationId xmlns:a16="http://schemas.microsoft.com/office/drawing/2014/main" id="{7EBB561F-39E3-CEB7-CF4C-5BC73B86F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251" y="334710"/>
            <a:ext cx="1107498" cy="944538"/>
          </a:xfrm>
          <a:prstGeom prst="rect">
            <a:avLst/>
          </a:prstGeom>
        </p:spPr>
      </p:pic>
      <p:pic>
        <p:nvPicPr>
          <p:cNvPr id="7" name="Picture 4" descr="A red sign with white text">
            <a:extLst>
              <a:ext uri="{FF2B5EF4-FFF2-40B4-BE49-F238E27FC236}">
                <a16:creationId xmlns:a16="http://schemas.microsoft.com/office/drawing/2014/main" id="{0AEE8E09-5E90-4F26-775C-B7343E987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191" y="5440350"/>
            <a:ext cx="885659" cy="1042814"/>
          </a:xfrm>
          <a:prstGeom prst="rect">
            <a:avLst/>
          </a:prstGeom>
        </p:spPr>
      </p:pic>
    </p:spTree>
    <p:extLst>
      <p:ext uri="{BB962C8B-B14F-4D97-AF65-F5344CB8AC3E}">
        <p14:creationId xmlns:p14="http://schemas.microsoft.com/office/powerpoint/2010/main" val="246260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3B9A-2672-B7F1-8993-05F8FA528C7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8B35981-CC55-133F-7E0B-7946DEB10639}"/>
              </a:ext>
            </a:extLst>
          </p:cNvPr>
          <p:cNvSpPr>
            <a:spLocks noGrp="1"/>
          </p:cNvSpPr>
          <p:nvPr>
            <p:ph type="body" idx="10"/>
          </p:nvPr>
        </p:nvSpPr>
        <p:spPr/>
        <p:txBody>
          <a:bodyPr/>
          <a:lstStyle/>
          <a:p>
            <a:r>
              <a:rPr lang="en-US" b="1" dirty="0">
                <a:solidFill>
                  <a:schemeClr val="tx2"/>
                </a:solidFill>
              </a:rPr>
              <a:t>The “killing process” in practice</a:t>
            </a:r>
            <a:endParaRPr lang="de-DE" b="1" dirty="0">
              <a:solidFill>
                <a:schemeClr val="tx2"/>
              </a:solidFill>
            </a:endParaRPr>
          </a:p>
        </p:txBody>
      </p:sp>
      <p:pic>
        <p:nvPicPr>
          <p:cNvPr id="7" name="Picture 3" descr="Logo&#10;&#10;Description automatically generated">
            <a:extLst>
              <a:ext uri="{FF2B5EF4-FFF2-40B4-BE49-F238E27FC236}">
                <a16:creationId xmlns:a16="http://schemas.microsoft.com/office/drawing/2014/main" id="{07413379-F2E8-CC39-5BB2-F43F3879D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11" name="TextBox 10">
            <a:extLst>
              <a:ext uri="{FF2B5EF4-FFF2-40B4-BE49-F238E27FC236}">
                <a16:creationId xmlns:a16="http://schemas.microsoft.com/office/drawing/2014/main" id="{A4360935-DD4C-C956-22D1-1300C2488813}"/>
              </a:ext>
            </a:extLst>
          </p:cNvPr>
          <p:cNvSpPr txBox="1"/>
          <p:nvPr/>
        </p:nvSpPr>
        <p:spPr>
          <a:xfrm>
            <a:off x="932014" y="2006065"/>
            <a:ext cx="10555791" cy="4041052"/>
          </a:xfrm>
          <a:prstGeom prst="rect">
            <a:avLst/>
          </a:prstGeom>
        </p:spPr>
        <p:txBody>
          <a:bodyPr anchor="t"/>
          <a:lstStyle>
            <a:lvl1pPr indent="0">
              <a:lnSpc>
                <a:spcPct val="110000"/>
              </a:lnSpc>
              <a:spcBef>
                <a:spcPts val="1000"/>
              </a:spcBef>
              <a:buFont typeface="Courier New" panose="02070309020205020404" pitchFamily="49" charset="0"/>
              <a:buNone/>
              <a:defRPr sz="1600" b="1" i="0">
                <a:solidFill>
                  <a:schemeClr val="accent1"/>
                </a:solidFill>
                <a:latin typeface="Roboto" panose="02000000000000000000" pitchFamily="2" charset="0"/>
                <a:ea typeface="Roboto" panose="02000000000000000000" pitchFamily="2"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endParaRPr lang="en-US"/>
          </a:p>
        </p:txBody>
      </p:sp>
      <p:pic>
        <p:nvPicPr>
          <p:cNvPr id="4" name="Picture 4" descr="A red sign with white text">
            <a:extLst>
              <a:ext uri="{FF2B5EF4-FFF2-40B4-BE49-F238E27FC236}">
                <a16:creationId xmlns:a16="http://schemas.microsoft.com/office/drawing/2014/main" id="{C346FC1B-8C87-6801-A55F-E4CF6E91E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pic>
        <p:nvPicPr>
          <p:cNvPr id="8" name="Εικόνα 7">
            <a:extLst>
              <a:ext uri="{FF2B5EF4-FFF2-40B4-BE49-F238E27FC236}">
                <a16:creationId xmlns:a16="http://schemas.microsoft.com/office/drawing/2014/main" id="{FD062F4A-034E-9E90-7FCF-8EA036C5372B}"/>
              </a:ext>
            </a:extLst>
          </p:cNvPr>
          <p:cNvPicPr>
            <a:picLocks noChangeAspect="1"/>
          </p:cNvPicPr>
          <p:nvPr/>
        </p:nvPicPr>
        <p:blipFill>
          <a:blip r:embed="rId4"/>
          <a:stretch>
            <a:fillRect/>
          </a:stretch>
        </p:blipFill>
        <p:spPr>
          <a:xfrm>
            <a:off x="932012" y="1818119"/>
            <a:ext cx="10542309" cy="3330130"/>
          </a:xfrm>
          <a:prstGeom prst="rect">
            <a:avLst/>
          </a:prstGeom>
        </p:spPr>
      </p:pic>
      <p:sp>
        <p:nvSpPr>
          <p:cNvPr id="9" name="Freeform: Shape 8">
            <a:extLst>
              <a:ext uri="{FF2B5EF4-FFF2-40B4-BE49-F238E27FC236}">
                <a16:creationId xmlns:a16="http://schemas.microsoft.com/office/drawing/2014/main" id="{1FB775A9-658B-0F4F-DB80-72117931F3A8}"/>
              </a:ext>
            </a:extLst>
          </p:cNvPr>
          <p:cNvSpPr/>
          <p:nvPr/>
        </p:nvSpPr>
        <p:spPr>
          <a:xfrm>
            <a:off x="932012" y="4385485"/>
            <a:ext cx="10649527" cy="1413164"/>
          </a:xfrm>
          <a:custGeom>
            <a:avLst/>
            <a:gdLst>
              <a:gd name="connsiteX0" fmla="*/ 36945 w 10649527"/>
              <a:gd name="connsiteY0" fmla="*/ 1237673 h 1413164"/>
              <a:gd name="connsiteX1" fmla="*/ 36945 w 10649527"/>
              <a:gd name="connsiteY1" fmla="*/ 1237673 h 1413164"/>
              <a:gd name="connsiteX2" fmla="*/ 711200 w 10649527"/>
              <a:gd name="connsiteY2" fmla="*/ 711200 h 1413164"/>
              <a:gd name="connsiteX3" fmla="*/ 905164 w 10649527"/>
              <a:gd name="connsiteY3" fmla="*/ 554182 h 1413164"/>
              <a:gd name="connsiteX4" fmla="*/ 1256145 w 10649527"/>
              <a:gd name="connsiteY4" fmla="*/ 323273 h 1413164"/>
              <a:gd name="connsiteX5" fmla="*/ 1366982 w 10649527"/>
              <a:gd name="connsiteY5" fmla="*/ 212437 h 1413164"/>
              <a:gd name="connsiteX6" fmla="*/ 1477818 w 10649527"/>
              <a:gd name="connsiteY6" fmla="*/ 424873 h 1413164"/>
              <a:gd name="connsiteX7" fmla="*/ 1782618 w 10649527"/>
              <a:gd name="connsiteY7" fmla="*/ 1117600 h 1413164"/>
              <a:gd name="connsiteX8" fmla="*/ 2281382 w 10649527"/>
              <a:gd name="connsiteY8" fmla="*/ 812800 h 1413164"/>
              <a:gd name="connsiteX9" fmla="*/ 2613891 w 10649527"/>
              <a:gd name="connsiteY9" fmla="*/ 517237 h 1413164"/>
              <a:gd name="connsiteX10" fmla="*/ 2826327 w 10649527"/>
              <a:gd name="connsiteY10" fmla="*/ 304800 h 1413164"/>
              <a:gd name="connsiteX11" fmla="*/ 3011054 w 10649527"/>
              <a:gd name="connsiteY11" fmla="*/ 711200 h 1413164"/>
              <a:gd name="connsiteX12" fmla="*/ 3168073 w 10649527"/>
              <a:gd name="connsiteY12" fmla="*/ 1016000 h 1413164"/>
              <a:gd name="connsiteX13" fmla="*/ 3519054 w 10649527"/>
              <a:gd name="connsiteY13" fmla="*/ 692728 h 1413164"/>
              <a:gd name="connsiteX14" fmla="*/ 3694545 w 10649527"/>
              <a:gd name="connsiteY14" fmla="*/ 517237 h 1413164"/>
              <a:gd name="connsiteX15" fmla="*/ 3786909 w 10649527"/>
              <a:gd name="connsiteY15" fmla="*/ 646546 h 1413164"/>
              <a:gd name="connsiteX16" fmla="*/ 3851564 w 10649527"/>
              <a:gd name="connsiteY16" fmla="*/ 711200 h 1413164"/>
              <a:gd name="connsiteX17" fmla="*/ 4350327 w 10649527"/>
              <a:gd name="connsiteY17" fmla="*/ 480291 h 1413164"/>
              <a:gd name="connsiteX18" fmla="*/ 4830618 w 10649527"/>
              <a:gd name="connsiteY18" fmla="*/ 92364 h 1413164"/>
              <a:gd name="connsiteX19" fmla="*/ 5347854 w 10649527"/>
              <a:gd name="connsiteY19" fmla="*/ 618837 h 1413164"/>
              <a:gd name="connsiteX20" fmla="*/ 5551054 w 10649527"/>
              <a:gd name="connsiteY20" fmla="*/ 757382 h 1413164"/>
              <a:gd name="connsiteX21" fmla="*/ 5661891 w 10649527"/>
              <a:gd name="connsiteY21" fmla="*/ 738909 h 1413164"/>
              <a:gd name="connsiteX22" fmla="*/ 6280727 w 10649527"/>
              <a:gd name="connsiteY22" fmla="*/ 9237 h 1413164"/>
              <a:gd name="connsiteX23" fmla="*/ 6567054 w 10649527"/>
              <a:gd name="connsiteY23" fmla="*/ 341746 h 1413164"/>
              <a:gd name="connsiteX24" fmla="*/ 7038109 w 10649527"/>
              <a:gd name="connsiteY24" fmla="*/ 803564 h 1413164"/>
              <a:gd name="connsiteX25" fmla="*/ 7352145 w 10649527"/>
              <a:gd name="connsiteY25" fmla="*/ 563419 h 1413164"/>
              <a:gd name="connsiteX26" fmla="*/ 7592291 w 10649527"/>
              <a:gd name="connsiteY26" fmla="*/ 157019 h 1413164"/>
              <a:gd name="connsiteX27" fmla="*/ 8155709 w 10649527"/>
              <a:gd name="connsiteY27" fmla="*/ 692728 h 1413164"/>
              <a:gd name="connsiteX28" fmla="*/ 8469745 w 10649527"/>
              <a:gd name="connsiteY28" fmla="*/ 1025237 h 1413164"/>
              <a:gd name="connsiteX29" fmla="*/ 8839200 w 10649527"/>
              <a:gd name="connsiteY29" fmla="*/ 304800 h 1413164"/>
              <a:gd name="connsiteX30" fmla="*/ 8922327 w 10649527"/>
              <a:gd name="connsiteY30" fmla="*/ 157019 h 1413164"/>
              <a:gd name="connsiteX31" fmla="*/ 9023927 w 10649527"/>
              <a:gd name="connsiteY31" fmla="*/ 0 h 1413164"/>
              <a:gd name="connsiteX32" fmla="*/ 9402618 w 10649527"/>
              <a:gd name="connsiteY32" fmla="*/ 544946 h 1413164"/>
              <a:gd name="connsiteX33" fmla="*/ 9559636 w 10649527"/>
              <a:gd name="connsiteY33" fmla="*/ 766619 h 1413164"/>
              <a:gd name="connsiteX34" fmla="*/ 9587345 w 10649527"/>
              <a:gd name="connsiteY34" fmla="*/ 729673 h 1413164"/>
              <a:gd name="connsiteX35" fmla="*/ 10067636 w 10649527"/>
              <a:gd name="connsiteY35" fmla="*/ 221673 h 1413164"/>
              <a:gd name="connsiteX36" fmla="*/ 10270836 w 10649527"/>
              <a:gd name="connsiteY36" fmla="*/ 508000 h 1413164"/>
              <a:gd name="connsiteX37" fmla="*/ 10409382 w 10649527"/>
              <a:gd name="connsiteY37" fmla="*/ 692728 h 1413164"/>
              <a:gd name="connsiteX38" fmla="*/ 10474036 w 10649527"/>
              <a:gd name="connsiteY38" fmla="*/ 757382 h 1413164"/>
              <a:gd name="connsiteX39" fmla="*/ 10520218 w 10649527"/>
              <a:gd name="connsiteY39" fmla="*/ 822037 h 1413164"/>
              <a:gd name="connsiteX40" fmla="*/ 10557164 w 10649527"/>
              <a:gd name="connsiteY40" fmla="*/ 877455 h 1413164"/>
              <a:gd name="connsiteX41" fmla="*/ 10584873 w 10649527"/>
              <a:gd name="connsiteY41" fmla="*/ 914400 h 1413164"/>
              <a:gd name="connsiteX42" fmla="*/ 10594109 w 10649527"/>
              <a:gd name="connsiteY42" fmla="*/ 951346 h 1413164"/>
              <a:gd name="connsiteX43" fmla="*/ 10631054 w 10649527"/>
              <a:gd name="connsiteY43" fmla="*/ 997528 h 1413164"/>
              <a:gd name="connsiteX44" fmla="*/ 10640291 w 10649527"/>
              <a:gd name="connsiteY44" fmla="*/ 1126837 h 1413164"/>
              <a:gd name="connsiteX45" fmla="*/ 10649527 w 10649527"/>
              <a:gd name="connsiteY45" fmla="*/ 1237673 h 1413164"/>
              <a:gd name="connsiteX46" fmla="*/ 10307782 w 10649527"/>
              <a:gd name="connsiteY46" fmla="*/ 1246909 h 1413164"/>
              <a:gd name="connsiteX47" fmla="*/ 9725891 w 10649527"/>
              <a:gd name="connsiteY47" fmla="*/ 1200728 h 1413164"/>
              <a:gd name="connsiteX48" fmla="*/ 8866909 w 10649527"/>
              <a:gd name="connsiteY48" fmla="*/ 1200728 h 1413164"/>
              <a:gd name="connsiteX49" fmla="*/ 8811491 w 10649527"/>
              <a:gd name="connsiteY49" fmla="*/ 1209964 h 1413164"/>
              <a:gd name="connsiteX50" fmla="*/ 8663709 w 10649527"/>
              <a:gd name="connsiteY50" fmla="*/ 1256146 h 1413164"/>
              <a:gd name="connsiteX51" fmla="*/ 8562109 w 10649527"/>
              <a:gd name="connsiteY51" fmla="*/ 1274619 h 1413164"/>
              <a:gd name="connsiteX52" fmla="*/ 8478982 w 10649527"/>
              <a:gd name="connsiteY52" fmla="*/ 1302328 h 1413164"/>
              <a:gd name="connsiteX53" fmla="*/ 7712364 w 10649527"/>
              <a:gd name="connsiteY53" fmla="*/ 1311564 h 1413164"/>
              <a:gd name="connsiteX54" fmla="*/ 6991927 w 10649527"/>
              <a:gd name="connsiteY54" fmla="*/ 1311564 h 1413164"/>
              <a:gd name="connsiteX55" fmla="*/ 3971636 w 10649527"/>
              <a:gd name="connsiteY55" fmla="*/ 1357746 h 1413164"/>
              <a:gd name="connsiteX56" fmla="*/ 3121891 w 10649527"/>
              <a:gd name="connsiteY56" fmla="*/ 1394691 h 1413164"/>
              <a:gd name="connsiteX57" fmla="*/ 2900218 w 10649527"/>
              <a:gd name="connsiteY57" fmla="*/ 1413164 h 1413164"/>
              <a:gd name="connsiteX58" fmla="*/ 1847273 w 10649527"/>
              <a:gd name="connsiteY58" fmla="*/ 1348509 h 1413164"/>
              <a:gd name="connsiteX59" fmla="*/ 1533236 w 10649527"/>
              <a:gd name="connsiteY59" fmla="*/ 1330037 h 1413164"/>
              <a:gd name="connsiteX60" fmla="*/ 406400 w 10649527"/>
              <a:gd name="connsiteY60" fmla="*/ 1330037 h 1413164"/>
              <a:gd name="connsiteX61" fmla="*/ 267854 w 10649527"/>
              <a:gd name="connsiteY61" fmla="*/ 1311564 h 1413164"/>
              <a:gd name="connsiteX62" fmla="*/ 9236 w 10649527"/>
              <a:gd name="connsiteY62" fmla="*/ 1293091 h 1413164"/>
              <a:gd name="connsiteX63" fmla="*/ 0 w 10649527"/>
              <a:gd name="connsiteY63" fmla="*/ 1274619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649527" h="1413164">
                <a:moveTo>
                  <a:pt x="36945" y="1237673"/>
                </a:moveTo>
                <a:lnTo>
                  <a:pt x="36945" y="1237673"/>
                </a:lnTo>
                <a:lnTo>
                  <a:pt x="711200" y="711200"/>
                </a:lnTo>
                <a:cubicBezTo>
                  <a:pt x="776561" y="659746"/>
                  <a:pt x="834624" y="598270"/>
                  <a:pt x="905164" y="554182"/>
                </a:cubicBezTo>
                <a:cubicBezTo>
                  <a:pt x="1004272" y="492240"/>
                  <a:pt x="1171746" y="390296"/>
                  <a:pt x="1256145" y="323273"/>
                </a:cubicBezTo>
                <a:cubicBezTo>
                  <a:pt x="1297062" y="290780"/>
                  <a:pt x="1330036" y="249382"/>
                  <a:pt x="1366982" y="212437"/>
                </a:cubicBezTo>
                <a:cubicBezTo>
                  <a:pt x="1403927" y="283249"/>
                  <a:pt x="1445711" y="351740"/>
                  <a:pt x="1477818" y="424873"/>
                </a:cubicBezTo>
                <a:cubicBezTo>
                  <a:pt x="1808524" y="1178149"/>
                  <a:pt x="1578063" y="753947"/>
                  <a:pt x="1782618" y="1117600"/>
                </a:cubicBezTo>
                <a:cubicBezTo>
                  <a:pt x="1948873" y="1016000"/>
                  <a:pt x="2121114" y="923603"/>
                  <a:pt x="2281382" y="812800"/>
                </a:cubicBezTo>
                <a:cubicBezTo>
                  <a:pt x="2344278" y="769317"/>
                  <a:pt x="2531174" y="607832"/>
                  <a:pt x="2613891" y="517237"/>
                </a:cubicBezTo>
                <a:cubicBezTo>
                  <a:pt x="2789122" y="325317"/>
                  <a:pt x="2653104" y="446529"/>
                  <a:pt x="2826327" y="304800"/>
                </a:cubicBezTo>
                <a:cubicBezTo>
                  <a:pt x="2887903" y="440267"/>
                  <a:pt x="2938788" y="581121"/>
                  <a:pt x="3011054" y="711200"/>
                </a:cubicBezTo>
                <a:cubicBezTo>
                  <a:pt x="3128168" y="922005"/>
                  <a:pt x="3076608" y="820006"/>
                  <a:pt x="3168073" y="1016000"/>
                </a:cubicBezTo>
                <a:cubicBezTo>
                  <a:pt x="3342906" y="928583"/>
                  <a:pt x="3244000" y="985338"/>
                  <a:pt x="3519054" y="692728"/>
                </a:cubicBezTo>
                <a:cubicBezTo>
                  <a:pt x="3690267" y="510586"/>
                  <a:pt x="3583297" y="545048"/>
                  <a:pt x="3694545" y="517237"/>
                </a:cubicBezTo>
                <a:cubicBezTo>
                  <a:pt x="3725333" y="560340"/>
                  <a:pt x="3753581" y="605376"/>
                  <a:pt x="3786909" y="646546"/>
                </a:cubicBezTo>
                <a:cubicBezTo>
                  <a:pt x="3806086" y="670235"/>
                  <a:pt x="3822332" y="719826"/>
                  <a:pt x="3851564" y="711200"/>
                </a:cubicBezTo>
                <a:cubicBezTo>
                  <a:pt x="4027281" y="659349"/>
                  <a:pt x="4193517" y="575030"/>
                  <a:pt x="4350327" y="480291"/>
                </a:cubicBezTo>
                <a:cubicBezTo>
                  <a:pt x="4512766" y="382150"/>
                  <a:pt x="4681019" y="227002"/>
                  <a:pt x="4830618" y="92364"/>
                </a:cubicBezTo>
                <a:cubicBezTo>
                  <a:pt x="5029467" y="315075"/>
                  <a:pt x="5111827" y="422890"/>
                  <a:pt x="5347854" y="618837"/>
                </a:cubicBezTo>
                <a:cubicBezTo>
                  <a:pt x="5410929" y="671202"/>
                  <a:pt x="5483321" y="711200"/>
                  <a:pt x="5551054" y="757382"/>
                </a:cubicBezTo>
                <a:cubicBezTo>
                  <a:pt x="5588000" y="751224"/>
                  <a:pt x="5633241" y="763035"/>
                  <a:pt x="5661891" y="738909"/>
                </a:cubicBezTo>
                <a:cubicBezTo>
                  <a:pt x="6025747" y="432505"/>
                  <a:pt x="6052171" y="352072"/>
                  <a:pt x="6280727" y="9237"/>
                </a:cubicBezTo>
                <a:cubicBezTo>
                  <a:pt x="6453941" y="124712"/>
                  <a:pt x="6244933" y="-23009"/>
                  <a:pt x="6567054" y="341746"/>
                </a:cubicBezTo>
                <a:cubicBezTo>
                  <a:pt x="6913690" y="734260"/>
                  <a:pt x="6812418" y="662507"/>
                  <a:pt x="7038109" y="803564"/>
                </a:cubicBezTo>
                <a:cubicBezTo>
                  <a:pt x="7142788" y="723516"/>
                  <a:pt x="7263100" y="660559"/>
                  <a:pt x="7352145" y="563419"/>
                </a:cubicBezTo>
                <a:cubicBezTo>
                  <a:pt x="7441002" y="466484"/>
                  <a:pt x="7525551" y="290497"/>
                  <a:pt x="7592291" y="157019"/>
                </a:cubicBezTo>
                <a:cubicBezTo>
                  <a:pt x="7780097" y="335589"/>
                  <a:pt x="7977771" y="504323"/>
                  <a:pt x="8155709" y="692728"/>
                </a:cubicBezTo>
                <a:lnTo>
                  <a:pt x="8469745" y="1025237"/>
                </a:lnTo>
                <a:cubicBezTo>
                  <a:pt x="8727927" y="810088"/>
                  <a:pt x="8388251" y="1106486"/>
                  <a:pt x="8839200" y="304800"/>
                </a:cubicBezTo>
                <a:cubicBezTo>
                  <a:pt x="8866909" y="255540"/>
                  <a:pt x="8895638" y="206839"/>
                  <a:pt x="8922327" y="157019"/>
                </a:cubicBezTo>
                <a:cubicBezTo>
                  <a:pt x="8997506" y="16685"/>
                  <a:pt x="8943253" y="80674"/>
                  <a:pt x="9023927" y="0"/>
                </a:cubicBezTo>
                <a:lnTo>
                  <a:pt x="9402618" y="544946"/>
                </a:lnTo>
                <a:cubicBezTo>
                  <a:pt x="9545357" y="751124"/>
                  <a:pt x="9475206" y="661079"/>
                  <a:pt x="9559636" y="766619"/>
                </a:cubicBezTo>
                <a:cubicBezTo>
                  <a:pt x="9568872" y="754304"/>
                  <a:pt x="9576848" y="740933"/>
                  <a:pt x="9587345" y="729673"/>
                </a:cubicBezTo>
                <a:cubicBezTo>
                  <a:pt x="9746245" y="559216"/>
                  <a:pt x="10067636" y="221673"/>
                  <a:pt x="10067636" y="221673"/>
                </a:cubicBezTo>
                <a:lnTo>
                  <a:pt x="10270836" y="508000"/>
                </a:lnTo>
                <a:cubicBezTo>
                  <a:pt x="10382735" y="667856"/>
                  <a:pt x="10262844" y="512376"/>
                  <a:pt x="10409382" y="692728"/>
                </a:cubicBezTo>
                <a:cubicBezTo>
                  <a:pt x="10454758" y="748575"/>
                  <a:pt x="10429082" y="727412"/>
                  <a:pt x="10474036" y="757382"/>
                </a:cubicBezTo>
                <a:cubicBezTo>
                  <a:pt x="10492281" y="812114"/>
                  <a:pt x="10470127" y="759423"/>
                  <a:pt x="10520218" y="822037"/>
                </a:cubicBezTo>
                <a:cubicBezTo>
                  <a:pt x="10534087" y="839373"/>
                  <a:pt x="10544432" y="859267"/>
                  <a:pt x="10557164" y="877455"/>
                </a:cubicBezTo>
                <a:cubicBezTo>
                  <a:pt x="10565992" y="890066"/>
                  <a:pt x="10575637" y="902085"/>
                  <a:pt x="10584873" y="914400"/>
                </a:cubicBezTo>
                <a:cubicBezTo>
                  <a:pt x="10587952" y="926715"/>
                  <a:pt x="10587944" y="940249"/>
                  <a:pt x="10594109" y="951346"/>
                </a:cubicBezTo>
                <a:cubicBezTo>
                  <a:pt x="10603683" y="968579"/>
                  <a:pt x="10626037" y="978463"/>
                  <a:pt x="10631054" y="997528"/>
                </a:cubicBezTo>
                <a:cubicBezTo>
                  <a:pt x="10642051" y="1039318"/>
                  <a:pt x="10636977" y="1083751"/>
                  <a:pt x="10640291" y="1126837"/>
                </a:cubicBezTo>
                <a:cubicBezTo>
                  <a:pt x="10643134" y="1163801"/>
                  <a:pt x="10646448" y="1200728"/>
                  <a:pt x="10649527" y="1237673"/>
                </a:cubicBezTo>
                <a:cubicBezTo>
                  <a:pt x="10523869" y="1300504"/>
                  <a:pt x="10610087" y="1264692"/>
                  <a:pt x="10307782" y="1246909"/>
                </a:cubicBezTo>
                <a:cubicBezTo>
                  <a:pt x="10083660" y="1233725"/>
                  <a:pt x="9925968" y="1218916"/>
                  <a:pt x="9725891" y="1200728"/>
                </a:cubicBezTo>
                <a:cubicBezTo>
                  <a:pt x="9408610" y="1110076"/>
                  <a:pt x="9659648" y="1174878"/>
                  <a:pt x="8866909" y="1200728"/>
                </a:cubicBezTo>
                <a:cubicBezTo>
                  <a:pt x="8848191" y="1201338"/>
                  <a:pt x="8829559" y="1205036"/>
                  <a:pt x="8811491" y="1209964"/>
                </a:cubicBezTo>
                <a:cubicBezTo>
                  <a:pt x="8761700" y="1223543"/>
                  <a:pt x="8713667" y="1243194"/>
                  <a:pt x="8663709" y="1256146"/>
                </a:cubicBezTo>
                <a:cubicBezTo>
                  <a:pt x="8630389" y="1264785"/>
                  <a:pt x="8595503" y="1266270"/>
                  <a:pt x="8562109" y="1274619"/>
                </a:cubicBezTo>
                <a:cubicBezTo>
                  <a:pt x="8533773" y="1281703"/>
                  <a:pt x="8508162" y="1301059"/>
                  <a:pt x="8478982" y="1302328"/>
                </a:cubicBezTo>
                <a:cubicBezTo>
                  <a:pt x="8223665" y="1313429"/>
                  <a:pt x="7967903" y="1308485"/>
                  <a:pt x="7712364" y="1311564"/>
                </a:cubicBezTo>
                <a:cubicBezTo>
                  <a:pt x="7343464" y="1339940"/>
                  <a:pt x="7878088" y="1302521"/>
                  <a:pt x="6991927" y="1311564"/>
                </a:cubicBezTo>
                <a:lnTo>
                  <a:pt x="3971636" y="1357746"/>
                </a:lnTo>
                <a:cubicBezTo>
                  <a:pt x="3588784" y="1369006"/>
                  <a:pt x="3574512" y="1367092"/>
                  <a:pt x="3121891" y="1394691"/>
                </a:cubicBezTo>
                <a:cubicBezTo>
                  <a:pt x="3047881" y="1399204"/>
                  <a:pt x="2974109" y="1407006"/>
                  <a:pt x="2900218" y="1413164"/>
                </a:cubicBezTo>
                <a:lnTo>
                  <a:pt x="1847273" y="1348509"/>
                </a:lnTo>
                <a:cubicBezTo>
                  <a:pt x="1625561" y="1336840"/>
                  <a:pt x="1730230" y="1343169"/>
                  <a:pt x="1533236" y="1330037"/>
                </a:cubicBezTo>
                <a:cubicBezTo>
                  <a:pt x="1207990" y="1334052"/>
                  <a:pt x="756387" y="1348786"/>
                  <a:pt x="406400" y="1330037"/>
                </a:cubicBezTo>
                <a:cubicBezTo>
                  <a:pt x="359876" y="1327545"/>
                  <a:pt x="314244" y="1315879"/>
                  <a:pt x="267854" y="1311564"/>
                </a:cubicBezTo>
                <a:cubicBezTo>
                  <a:pt x="181800" y="1303559"/>
                  <a:pt x="94851" y="1304900"/>
                  <a:pt x="9236" y="1293091"/>
                </a:cubicBezTo>
                <a:cubicBezTo>
                  <a:pt x="2416" y="1292150"/>
                  <a:pt x="3079" y="1280776"/>
                  <a:pt x="0" y="1274619"/>
                </a:cubicBezTo>
              </a:path>
            </a:pathLst>
          </a:custGeom>
          <a:solidFill>
            <a:schemeClr val="bg1"/>
          </a:solidFill>
          <a:ln>
            <a:solidFill>
              <a:schemeClr val="bg1"/>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Titel 1">
            <a:extLst>
              <a:ext uri="{FF2B5EF4-FFF2-40B4-BE49-F238E27FC236}">
                <a16:creationId xmlns:a16="http://schemas.microsoft.com/office/drawing/2014/main" id="{71EE818D-DE0D-0740-8656-85CBC219B81A}"/>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4338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3B9A-2672-B7F1-8993-05F8FA528C7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8B35981-CC55-133F-7E0B-7946DEB10639}"/>
              </a:ext>
            </a:extLst>
          </p:cNvPr>
          <p:cNvSpPr>
            <a:spLocks noGrp="1"/>
          </p:cNvSpPr>
          <p:nvPr>
            <p:ph type="body" idx="10"/>
          </p:nvPr>
        </p:nvSpPr>
        <p:spPr/>
        <p:txBody>
          <a:bodyPr/>
          <a:lstStyle/>
          <a:p>
            <a:r>
              <a:rPr lang="en-US" b="1"/>
              <a:t>The “killing process” in practice</a:t>
            </a:r>
            <a:endParaRPr lang="de-DE" b="1"/>
          </a:p>
        </p:txBody>
      </p:sp>
      <p:pic>
        <p:nvPicPr>
          <p:cNvPr id="7" name="Picture 3" descr="Logo&#10;&#10;Description automatically generated">
            <a:extLst>
              <a:ext uri="{FF2B5EF4-FFF2-40B4-BE49-F238E27FC236}">
                <a16:creationId xmlns:a16="http://schemas.microsoft.com/office/drawing/2014/main" id="{07413379-F2E8-CC39-5BB2-F43F3879D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11" name="TextBox 10">
            <a:extLst>
              <a:ext uri="{FF2B5EF4-FFF2-40B4-BE49-F238E27FC236}">
                <a16:creationId xmlns:a16="http://schemas.microsoft.com/office/drawing/2014/main" id="{A4360935-DD4C-C956-22D1-1300C2488813}"/>
              </a:ext>
            </a:extLst>
          </p:cNvPr>
          <p:cNvSpPr txBox="1"/>
          <p:nvPr/>
        </p:nvSpPr>
        <p:spPr>
          <a:xfrm>
            <a:off x="932014" y="2006065"/>
            <a:ext cx="10555791" cy="4041052"/>
          </a:xfrm>
          <a:prstGeom prst="rect">
            <a:avLst/>
          </a:prstGeom>
        </p:spPr>
        <p:txBody>
          <a:bodyPr anchor="t"/>
          <a:lstStyle>
            <a:lvl1pPr indent="0">
              <a:lnSpc>
                <a:spcPct val="110000"/>
              </a:lnSpc>
              <a:spcBef>
                <a:spcPts val="1000"/>
              </a:spcBef>
              <a:buFont typeface="Courier New" panose="02070309020205020404" pitchFamily="49" charset="0"/>
              <a:buNone/>
              <a:defRPr sz="1600" b="1" i="0">
                <a:solidFill>
                  <a:schemeClr val="accent1"/>
                </a:solidFill>
                <a:latin typeface="Roboto" panose="02000000000000000000" pitchFamily="2" charset="0"/>
                <a:ea typeface="Roboto" panose="02000000000000000000" pitchFamily="2"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endParaRPr lang="en-US"/>
          </a:p>
        </p:txBody>
      </p:sp>
      <p:pic>
        <p:nvPicPr>
          <p:cNvPr id="4" name="Picture 4" descr="A red sign with white text">
            <a:extLst>
              <a:ext uri="{FF2B5EF4-FFF2-40B4-BE49-F238E27FC236}">
                <a16:creationId xmlns:a16="http://schemas.microsoft.com/office/drawing/2014/main" id="{CE580034-03FC-AB03-5D1A-CAF31033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pic>
        <p:nvPicPr>
          <p:cNvPr id="6" name="Εικόνα 5">
            <a:extLst>
              <a:ext uri="{FF2B5EF4-FFF2-40B4-BE49-F238E27FC236}">
                <a16:creationId xmlns:a16="http://schemas.microsoft.com/office/drawing/2014/main" id="{DC92B721-1585-F1B8-EE0D-B76E69A9DBF1}"/>
              </a:ext>
            </a:extLst>
          </p:cNvPr>
          <p:cNvPicPr>
            <a:picLocks noChangeAspect="1"/>
          </p:cNvPicPr>
          <p:nvPr/>
        </p:nvPicPr>
        <p:blipFill>
          <a:blip r:embed="rId4"/>
          <a:stretch>
            <a:fillRect/>
          </a:stretch>
        </p:blipFill>
        <p:spPr>
          <a:xfrm>
            <a:off x="671594" y="1033156"/>
            <a:ext cx="11076629" cy="4354205"/>
          </a:xfrm>
          <a:prstGeom prst="rect">
            <a:avLst/>
          </a:prstGeom>
        </p:spPr>
      </p:pic>
      <p:sp>
        <p:nvSpPr>
          <p:cNvPr id="9" name="Freeform: Shape 8">
            <a:extLst>
              <a:ext uri="{FF2B5EF4-FFF2-40B4-BE49-F238E27FC236}">
                <a16:creationId xmlns:a16="http://schemas.microsoft.com/office/drawing/2014/main" id="{1FB775A9-658B-0F4F-DB80-72117931F3A8}"/>
              </a:ext>
            </a:extLst>
          </p:cNvPr>
          <p:cNvSpPr/>
          <p:nvPr/>
        </p:nvSpPr>
        <p:spPr>
          <a:xfrm>
            <a:off x="671594" y="4411680"/>
            <a:ext cx="10649527" cy="1413164"/>
          </a:xfrm>
          <a:custGeom>
            <a:avLst/>
            <a:gdLst>
              <a:gd name="connsiteX0" fmla="*/ 36945 w 10649527"/>
              <a:gd name="connsiteY0" fmla="*/ 1237673 h 1413164"/>
              <a:gd name="connsiteX1" fmla="*/ 36945 w 10649527"/>
              <a:gd name="connsiteY1" fmla="*/ 1237673 h 1413164"/>
              <a:gd name="connsiteX2" fmla="*/ 711200 w 10649527"/>
              <a:gd name="connsiteY2" fmla="*/ 711200 h 1413164"/>
              <a:gd name="connsiteX3" fmla="*/ 905164 w 10649527"/>
              <a:gd name="connsiteY3" fmla="*/ 554182 h 1413164"/>
              <a:gd name="connsiteX4" fmla="*/ 1256145 w 10649527"/>
              <a:gd name="connsiteY4" fmla="*/ 323273 h 1413164"/>
              <a:gd name="connsiteX5" fmla="*/ 1366982 w 10649527"/>
              <a:gd name="connsiteY5" fmla="*/ 212437 h 1413164"/>
              <a:gd name="connsiteX6" fmla="*/ 1477818 w 10649527"/>
              <a:gd name="connsiteY6" fmla="*/ 424873 h 1413164"/>
              <a:gd name="connsiteX7" fmla="*/ 1782618 w 10649527"/>
              <a:gd name="connsiteY7" fmla="*/ 1117600 h 1413164"/>
              <a:gd name="connsiteX8" fmla="*/ 2281382 w 10649527"/>
              <a:gd name="connsiteY8" fmla="*/ 812800 h 1413164"/>
              <a:gd name="connsiteX9" fmla="*/ 2613891 w 10649527"/>
              <a:gd name="connsiteY9" fmla="*/ 517237 h 1413164"/>
              <a:gd name="connsiteX10" fmla="*/ 2826327 w 10649527"/>
              <a:gd name="connsiteY10" fmla="*/ 304800 h 1413164"/>
              <a:gd name="connsiteX11" fmla="*/ 3011054 w 10649527"/>
              <a:gd name="connsiteY11" fmla="*/ 711200 h 1413164"/>
              <a:gd name="connsiteX12" fmla="*/ 3168073 w 10649527"/>
              <a:gd name="connsiteY12" fmla="*/ 1016000 h 1413164"/>
              <a:gd name="connsiteX13" fmla="*/ 3519054 w 10649527"/>
              <a:gd name="connsiteY13" fmla="*/ 692728 h 1413164"/>
              <a:gd name="connsiteX14" fmla="*/ 3694545 w 10649527"/>
              <a:gd name="connsiteY14" fmla="*/ 517237 h 1413164"/>
              <a:gd name="connsiteX15" fmla="*/ 3786909 w 10649527"/>
              <a:gd name="connsiteY15" fmla="*/ 646546 h 1413164"/>
              <a:gd name="connsiteX16" fmla="*/ 3851564 w 10649527"/>
              <a:gd name="connsiteY16" fmla="*/ 711200 h 1413164"/>
              <a:gd name="connsiteX17" fmla="*/ 4350327 w 10649527"/>
              <a:gd name="connsiteY17" fmla="*/ 480291 h 1413164"/>
              <a:gd name="connsiteX18" fmla="*/ 4830618 w 10649527"/>
              <a:gd name="connsiteY18" fmla="*/ 92364 h 1413164"/>
              <a:gd name="connsiteX19" fmla="*/ 5347854 w 10649527"/>
              <a:gd name="connsiteY19" fmla="*/ 618837 h 1413164"/>
              <a:gd name="connsiteX20" fmla="*/ 5551054 w 10649527"/>
              <a:gd name="connsiteY20" fmla="*/ 757382 h 1413164"/>
              <a:gd name="connsiteX21" fmla="*/ 5661891 w 10649527"/>
              <a:gd name="connsiteY21" fmla="*/ 738909 h 1413164"/>
              <a:gd name="connsiteX22" fmla="*/ 6280727 w 10649527"/>
              <a:gd name="connsiteY22" fmla="*/ 9237 h 1413164"/>
              <a:gd name="connsiteX23" fmla="*/ 6567054 w 10649527"/>
              <a:gd name="connsiteY23" fmla="*/ 341746 h 1413164"/>
              <a:gd name="connsiteX24" fmla="*/ 7038109 w 10649527"/>
              <a:gd name="connsiteY24" fmla="*/ 803564 h 1413164"/>
              <a:gd name="connsiteX25" fmla="*/ 7352145 w 10649527"/>
              <a:gd name="connsiteY25" fmla="*/ 563419 h 1413164"/>
              <a:gd name="connsiteX26" fmla="*/ 7592291 w 10649527"/>
              <a:gd name="connsiteY26" fmla="*/ 157019 h 1413164"/>
              <a:gd name="connsiteX27" fmla="*/ 8155709 w 10649527"/>
              <a:gd name="connsiteY27" fmla="*/ 692728 h 1413164"/>
              <a:gd name="connsiteX28" fmla="*/ 8469745 w 10649527"/>
              <a:gd name="connsiteY28" fmla="*/ 1025237 h 1413164"/>
              <a:gd name="connsiteX29" fmla="*/ 8839200 w 10649527"/>
              <a:gd name="connsiteY29" fmla="*/ 304800 h 1413164"/>
              <a:gd name="connsiteX30" fmla="*/ 8922327 w 10649527"/>
              <a:gd name="connsiteY30" fmla="*/ 157019 h 1413164"/>
              <a:gd name="connsiteX31" fmla="*/ 9023927 w 10649527"/>
              <a:gd name="connsiteY31" fmla="*/ 0 h 1413164"/>
              <a:gd name="connsiteX32" fmla="*/ 9402618 w 10649527"/>
              <a:gd name="connsiteY32" fmla="*/ 544946 h 1413164"/>
              <a:gd name="connsiteX33" fmla="*/ 9559636 w 10649527"/>
              <a:gd name="connsiteY33" fmla="*/ 766619 h 1413164"/>
              <a:gd name="connsiteX34" fmla="*/ 9587345 w 10649527"/>
              <a:gd name="connsiteY34" fmla="*/ 729673 h 1413164"/>
              <a:gd name="connsiteX35" fmla="*/ 10067636 w 10649527"/>
              <a:gd name="connsiteY35" fmla="*/ 221673 h 1413164"/>
              <a:gd name="connsiteX36" fmla="*/ 10270836 w 10649527"/>
              <a:gd name="connsiteY36" fmla="*/ 508000 h 1413164"/>
              <a:gd name="connsiteX37" fmla="*/ 10409382 w 10649527"/>
              <a:gd name="connsiteY37" fmla="*/ 692728 h 1413164"/>
              <a:gd name="connsiteX38" fmla="*/ 10474036 w 10649527"/>
              <a:gd name="connsiteY38" fmla="*/ 757382 h 1413164"/>
              <a:gd name="connsiteX39" fmla="*/ 10520218 w 10649527"/>
              <a:gd name="connsiteY39" fmla="*/ 822037 h 1413164"/>
              <a:gd name="connsiteX40" fmla="*/ 10557164 w 10649527"/>
              <a:gd name="connsiteY40" fmla="*/ 877455 h 1413164"/>
              <a:gd name="connsiteX41" fmla="*/ 10584873 w 10649527"/>
              <a:gd name="connsiteY41" fmla="*/ 914400 h 1413164"/>
              <a:gd name="connsiteX42" fmla="*/ 10594109 w 10649527"/>
              <a:gd name="connsiteY42" fmla="*/ 951346 h 1413164"/>
              <a:gd name="connsiteX43" fmla="*/ 10631054 w 10649527"/>
              <a:gd name="connsiteY43" fmla="*/ 997528 h 1413164"/>
              <a:gd name="connsiteX44" fmla="*/ 10640291 w 10649527"/>
              <a:gd name="connsiteY44" fmla="*/ 1126837 h 1413164"/>
              <a:gd name="connsiteX45" fmla="*/ 10649527 w 10649527"/>
              <a:gd name="connsiteY45" fmla="*/ 1237673 h 1413164"/>
              <a:gd name="connsiteX46" fmla="*/ 10307782 w 10649527"/>
              <a:gd name="connsiteY46" fmla="*/ 1246909 h 1413164"/>
              <a:gd name="connsiteX47" fmla="*/ 9725891 w 10649527"/>
              <a:gd name="connsiteY47" fmla="*/ 1200728 h 1413164"/>
              <a:gd name="connsiteX48" fmla="*/ 8866909 w 10649527"/>
              <a:gd name="connsiteY48" fmla="*/ 1200728 h 1413164"/>
              <a:gd name="connsiteX49" fmla="*/ 8811491 w 10649527"/>
              <a:gd name="connsiteY49" fmla="*/ 1209964 h 1413164"/>
              <a:gd name="connsiteX50" fmla="*/ 8663709 w 10649527"/>
              <a:gd name="connsiteY50" fmla="*/ 1256146 h 1413164"/>
              <a:gd name="connsiteX51" fmla="*/ 8562109 w 10649527"/>
              <a:gd name="connsiteY51" fmla="*/ 1274619 h 1413164"/>
              <a:gd name="connsiteX52" fmla="*/ 8478982 w 10649527"/>
              <a:gd name="connsiteY52" fmla="*/ 1302328 h 1413164"/>
              <a:gd name="connsiteX53" fmla="*/ 7712364 w 10649527"/>
              <a:gd name="connsiteY53" fmla="*/ 1311564 h 1413164"/>
              <a:gd name="connsiteX54" fmla="*/ 6991927 w 10649527"/>
              <a:gd name="connsiteY54" fmla="*/ 1311564 h 1413164"/>
              <a:gd name="connsiteX55" fmla="*/ 3971636 w 10649527"/>
              <a:gd name="connsiteY55" fmla="*/ 1357746 h 1413164"/>
              <a:gd name="connsiteX56" fmla="*/ 3121891 w 10649527"/>
              <a:gd name="connsiteY56" fmla="*/ 1394691 h 1413164"/>
              <a:gd name="connsiteX57" fmla="*/ 2900218 w 10649527"/>
              <a:gd name="connsiteY57" fmla="*/ 1413164 h 1413164"/>
              <a:gd name="connsiteX58" fmla="*/ 1847273 w 10649527"/>
              <a:gd name="connsiteY58" fmla="*/ 1348509 h 1413164"/>
              <a:gd name="connsiteX59" fmla="*/ 1533236 w 10649527"/>
              <a:gd name="connsiteY59" fmla="*/ 1330037 h 1413164"/>
              <a:gd name="connsiteX60" fmla="*/ 406400 w 10649527"/>
              <a:gd name="connsiteY60" fmla="*/ 1330037 h 1413164"/>
              <a:gd name="connsiteX61" fmla="*/ 267854 w 10649527"/>
              <a:gd name="connsiteY61" fmla="*/ 1311564 h 1413164"/>
              <a:gd name="connsiteX62" fmla="*/ 9236 w 10649527"/>
              <a:gd name="connsiteY62" fmla="*/ 1293091 h 1413164"/>
              <a:gd name="connsiteX63" fmla="*/ 0 w 10649527"/>
              <a:gd name="connsiteY63" fmla="*/ 1274619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649527" h="1413164">
                <a:moveTo>
                  <a:pt x="36945" y="1237673"/>
                </a:moveTo>
                <a:lnTo>
                  <a:pt x="36945" y="1237673"/>
                </a:lnTo>
                <a:lnTo>
                  <a:pt x="711200" y="711200"/>
                </a:lnTo>
                <a:cubicBezTo>
                  <a:pt x="776561" y="659746"/>
                  <a:pt x="834624" y="598270"/>
                  <a:pt x="905164" y="554182"/>
                </a:cubicBezTo>
                <a:cubicBezTo>
                  <a:pt x="1004272" y="492240"/>
                  <a:pt x="1171746" y="390296"/>
                  <a:pt x="1256145" y="323273"/>
                </a:cubicBezTo>
                <a:cubicBezTo>
                  <a:pt x="1297062" y="290780"/>
                  <a:pt x="1330036" y="249382"/>
                  <a:pt x="1366982" y="212437"/>
                </a:cubicBezTo>
                <a:cubicBezTo>
                  <a:pt x="1403927" y="283249"/>
                  <a:pt x="1445711" y="351740"/>
                  <a:pt x="1477818" y="424873"/>
                </a:cubicBezTo>
                <a:cubicBezTo>
                  <a:pt x="1808524" y="1178149"/>
                  <a:pt x="1578063" y="753947"/>
                  <a:pt x="1782618" y="1117600"/>
                </a:cubicBezTo>
                <a:cubicBezTo>
                  <a:pt x="1948873" y="1016000"/>
                  <a:pt x="2121114" y="923603"/>
                  <a:pt x="2281382" y="812800"/>
                </a:cubicBezTo>
                <a:cubicBezTo>
                  <a:pt x="2344278" y="769317"/>
                  <a:pt x="2531174" y="607832"/>
                  <a:pt x="2613891" y="517237"/>
                </a:cubicBezTo>
                <a:cubicBezTo>
                  <a:pt x="2789122" y="325317"/>
                  <a:pt x="2653104" y="446529"/>
                  <a:pt x="2826327" y="304800"/>
                </a:cubicBezTo>
                <a:cubicBezTo>
                  <a:pt x="2887903" y="440267"/>
                  <a:pt x="2938788" y="581121"/>
                  <a:pt x="3011054" y="711200"/>
                </a:cubicBezTo>
                <a:cubicBezTo>
                  <a:pt x="3128168" y="922005"/>
                  <a:pt x="3076608" y="820006"/>
                  <a:pt x="3168073" y="1016000"/>
                </a:cubicBezTo>
                <a:cubicBezTo>
                  <a:pt x="3342906" y="928583"/>
                  <a:pt x="3244000" y="985338"/>
                  <a:pt x="3519054" y="692728"/>
                </a:cubicBezTo>
                <a:cubicBezTo>
                  <a:pt x="3690267" y="510586"/>
                  <a:pt x="3583297" y="545048"/>
                  <a:pt x="3694545" y="517237"/>
                </a:cubicBezTo>
                <a:cubicBezTo>
                  <a:pt x="3725333" y="560340"/>
                  <a:pt x="3753581" y="605376"/>
                  <a:pt x="3786909" y="646546"/>
                </a:cubicBezTo>
                <a:cubicBezTo>
                  <a:pt x="3806086" y="670235"/>
                  <a:pt x="3822332" y="719826"/>
                  <a:pt x="3851564" y="711200"/>
                </a:cubicBezTo>
                <a:cubicBezTo>
                  <a:pt x="4027281" y="659349"/>
                  <a:pt x="4193517" y="575030"/>
                  <a:pt x="4350327" y="480291"/>
                </a:cubicBezTo>
                <a:cubicBezTo>
                  <a:pt x="4512766" y="382150"/>
                  <a:pt x="4681019" y="227002"/>
                  <a:pt x="4830618" y="92364"/>
                </a:cubicBezTo>
                <a:cubicBezTo>
                  <a:pt x="5029467" y="315075"/>
                  <a:pt x="5111827" y="422890"/>
                  <a:pt x="5347854" y="618837"/>
                </a:cubicBezTo>
                <a:cubicBezTo>
                  <a:pt x="5410929" y="671202"/>
                  <a:pt x="5483321" y="711200"/>
                  <a:pt x="5551054" y="757382"/>
                </a:cubicBezTo>
                <a:cubicBezTo>
                  <a:pt x="5588000" y="751224"/>
                  <a:pt x="5633241" y="763035"/>
                  <a:pt x="5661891" y="738909"/>
                </a:cubicBezTo>
                <a:cubicBezTo>
                  <a:pt x="6025747" y="432505"/>
                  <a:pt x="6052171" y="352072"/>
                  <a:pt x="6280727" y="9237"/>
                </a:cubicBezTo>
                <a:cubicBezTo>
                  <a:pt x="6453941" y="124712"/>
                  <a:pt x="6244933" y="-23009"/>
                  <a:pt x="6567054" y="341746"/>
                </a:cubicBezTo>
                <a:cubicBezTo>
                  <a:pt x="6913690" y="734260"/>
                  <a:pt x="6812418" y="662507"/>
                  <a:pt x="7038109" y="803564"/>
                </a:cubicBezTo>
                <a:cubicBezTo>
                  <a:pt x="7142788" y="723516"/>
                  <a:pt x="7263100" y="660559"/>
                  <a:pt x="7352145" y="563419"/>
                </a:cubicBezTo>
                <a:cubicBezTo>
                  <a:pt x="7441002" y="466484"/>
                  <a:pt x="7525551" y="290497"/>
                  <a:pt x="7592291" y="157019"/>
                </a:cubicBezTo>
                <a:cubicBezTo>
                  <a:pt x="7780097" y="335589"/>
                  <a:pt x="7977771" y="504323"/>
                  <a:pt x="8155709" y="692728"/>
                </a:cubicBezTo>
                <a:lnTo>
                  <a:pt x="8469745" y="1025237"/>
                </a:lnTo>
                <a:cubicBezTo>
                  <a:pt x="8727927" y="810088"/>
                  <a:pt x="8388251" y="1106486"/>
                  <a:pt x="8839200" y="304800"/>
                </a:cubicBezTo>
                <a:cubicBezTo>
                  <a:pt x="8866909" y="255540"/>
                  <a:pt x="8895638" y="206839"/>
                  <a:pt x="8922327" y="157019"/>
                </a:cubicBezTo>
                <a:cubicBezTo>
                  <a:pt x="8997506" y="16685"/>
                  <a:pt x="8943253" y="80674"/>
                  <a:pt x="9023927" y="0"/>
                </a:cubicBezTo>
                <a:lnTo>
                  <a:pt x="9402618" y="544946"/>
                </a:lnTo>
                <a:cubicBezTo>
                  <a:pt x="9545357" y="751124"/>
                  <a:pt x="9475206" y="661079"/>
                  <a:pt x="9559636" y="766619"/>
                </a:cubicBezTo>
                <a:cubicBezTo>
                  <a:pt x="9568872" y="754304"/>
                  <a:pt x="9576848" y="740933"/>
                  <a:pt x="9587345" y="729673"/>
                </a:cubicBezTo>
                <a:cubicBezTo>
                  <a:pt x="9746245" y="559216"/>
                  <a:pt x="10067636" y="221673"/>
                  <a:pt x="10067636" y="221673"/>
                </a:cubicBezTo>
                <a:lnTo>
                  <a:pt x="10270836" y="508000"/>
                </a:lnTo>
                <a:cubicBezTo>
                  <a:pt x="10382735" y="667856"/>
                  <a:pt x="10262844" y="512376"/>
                  <a:pt x="10409382" y="692728"/>
                </a:cubicBezTo>
                <a:cubicBezTo>
                  <a:pt x="10454758" y="748575"/>
                  <a:pt x="10429082" y="727412"/>
                  <a:pt x="10474036" y="757382"/>
                </a:cubicBezTo>
                <a:cubicBezTo>
                  <a:pt x="10492281" y="812114"/>
                  <a:pt x="10470127" y="759423"/>
                  <a:pt x="10520218" y="822037"/>
                </a:cubicBezTo>
                <a:cubicBezTo>
                  <a:pt x="10534087" y="839373"/>
                  <a:pt x="10544432" y="859267"/>
                  <a:pt x="10557164" y="877455"/>
                </a:cubicBezTo>
                <a:cubicBezTo>
                  <a:pt x="10565992" y="890066"/>
                  <a:pt x="10575637" y="902085"/>
                  <a:pt x="10584873" y="914400"/>
                </a:cubicBezTo>
                <a:cubicBezTo>
                  <a:pt x="10587952" y="926715"/>
                  <a:pt x="10587944" y="940249"/>
                  <a:pt x="10594109" y="951346"/>
                </a:cubicBezTo>
                <a:cubicBezTo>
                  <a:pt x="10603683" y="968579"/>
                  <a:pt x="10626037" y="978463"/>
                  <a:pt x="10631054" y="997528"/>
                </a:cubicBezTo>
                <a:cubicBezTo>
                  <a:pt x="10642051" y="1039318"/>
                  <a:pt x="10636977" y="1083751"/>
                  <a:pt x="10640291" y="1126837"/>
                </a:cubicBezTo>
                <a:cubicBezTo>
                  <a:pt x="10643134" y="1163801"/>
                  <a:pt x="10646448" y="1200728"/>
                  <a:pt x="10649527" y="1237673"/>
                </a:cubicBezTo>
                <a:cubicBezTo>
                  <a:pt x="10523869" y="1300504"/>
                  <a:pt x="10610087" y="1264692"/>
                  <a:pt x="10307782" y="1246909"/>
                </a:cubicBezTo>
                <a:cubicBezTo>
                  <a:pt x="10083660" y="1233725"/>
                  <a:pt x="9925968" y="1218916"/>
                  <a:pt x="9725891" y="1200728"/>
                </a:cubicBezTo>
                <a:cubicBezTo>
                  <a:pt x="9408610" y="1110076"/>
                  <a:pt x="9659648" y="1174878"/>
                  <a:pt x="8866909" y="1200728"/>
                </a:cubicBezTo>
                <a:cubicBezTo>
                  <a:pt x="8848191" y="1201338"/>
                  <a:pt x="8829559" y="1205036"/>
                  <a:pt x="8811491" y="1209964"/>
                </a:cubicBezTo>
                <a:cubicBezTo>
                  <a:pt x="8761700" y="1223543"/>
                  <a:pt x="8713667" y="1243194"/>
                  <a:pt x="8663709" y="1256146"/>
                </a:cubicBezTo>
                <a:cubicBezTo>
                  <a:pt x="8630389" y="1264785"/>
                  <a:pt x="8595503" y="1266270"/>
                  <a:pt x="8562109" y="1274619"/>
                </a:cubicBezTo>
                <a:cubicBezTo>
                  <a:pt x="8533773" y="1281703"/>
                  <a:pt x="8508162" y="1301059"/>
                  <a:pt x="8478982" y="1302328"/>
                </a:cubicBezTo>
                <a:cubicBezTo>
                  <a:pt x="8223665" y="1313429"/>
                  <a:pt x="7967903" y="1308485"/>
                  <a:pt x="7712364" y="1311564"/>
                </a:cubicBezTo>
                <a:cubicBezTo>
                  <a:pt x="7343464" y="1339940"/>
                  <a:pt x="7878088" y="1302521"/>
                  <a:pt x="6991927" y="1311564"/>
                </a:cubicBezTo>
                <a:lnTo>
                  <a:pt x="3971636" y="1357746"/>
                </a:lnTo>
                <a:cubicBezTo>
                  <a:pt x="3588784" y="1369006"/>
                  <a:pt x="3574512" y="1367092"/>
                  <a:pt x="3121891" y="1394691"/>
                </a:cubicBezTo>
                <a:cubicBezTo>
                  <a:pt x="3047881" y="1399204"/>
                  <a:pt x="2974109" y="1407006"/>
                  <a:pt x="2900218" y="1413164"/>
                </a:cubicBezTo>
                <a:lnTo>
                  <a:pt x="1847273" y="1348509"/>
                </a:lnTo>
                <a:cubicBezTo>
                  <a:pt x="1625561" y="1336840"/>
                  <a:pt x="1730230" y="1343169"/>
                  <a:pt x="1533236" y="1330037"/>
                </a:cubicBezTo>
                <a:cubicBezTo>
                  <a:pt x="1207990" y="1334052"/>
                  <a:pt x="756387" y="1348786"/>
                  <a:pt x="406400" y="1330037"/>
                </a:cubicBezTo>
                <a:cubicBezTo>
                  <a:pt x="359876" y="1327545"/>
                  <a:pt x="314244" y="1315879"/>
                  <a:pt x="267854" y="1311564"/>
                </a:cubicBezTo>
                <a:cubicBezTo>
                  <a:pt x="181800" y="1303559"/>
                  <a:pt x="94851" y="1304900"/>
                  <a:pt x="9236" y="1293091"/>
                </a:cubicBezTo>
                <a:cubicBezTo>
                  <a:pt x="2416" y="1292150"/>
                  <a:pt x="3079" y="1280776"/>
                  <a:pt x="0" y="1274619"/>
                </a:cubicBezTo>
              </a:path>
            </a:pathLst>
          </a:custGeom>
          <a:solidFill>
            <a:schemeClr val="bg1"/>
          </a:solidFill>
          <a:ln>
            <a:solidFill>
              <a:schemeClr val="bg1"/>
            </a:solid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itel 1">
            <a:extLst>
              <a:ext uri="{FF2B5EF4-FFF2-40B4-BE49-F238E27FC236}">
                <a16:creationId xmlns:a16="http://schemas.microsoft.com/office/drawing/2014/main" id="{9252FE1D-F352-9A71-2DB3-1F7A067F792A}"/>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689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D02BC-BE6F-8E1B-E881-51C8FC030561}"/>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6DDCF243-5BC3-6081-F835-A26DDE875762}"/>
              </a:ext>
            </a:extLst>
          </p:cNvPr>
          <p:cNvSpPr>
            <a:spLocks noGrp="1"/>
          </p:cNvSpPr>
          <p:nvPr>
            <p:ph type="body" idx="10"/>
          </p:nvPr>
        </p:nvSpPr>
        <p:spPr>
          <a:xfrm>
            <a:off x="831787" y="1403002"/>
            <a:ext cx="10555792" cy="4293179"/>
          </a:xfrm>
        </p:spPr>
        <p:txBody>
          <a:bodyPr/>
          <a:lstStyle/>
          <a:p>
            <a:r>
              <a:rPr lang="en-US" sz="1800" b="1" dirty="0">
                <a:solidFill>
                  <a:schemeClr val="tx2"/>
                </a:solidFill>
              </a:rPr>
              <a:t>The steps III</a:t>
            </a:r>
            <a:endParaRPr lang="de-DE" sz="1800" b="1" dirty="0">
              <a:solidFill>
                <a:schemeClr val="tx2"/>
              </a:solidFill>
            </a:endParaRPr>
          </a:p>
        </p:txBody>
      </p:sp>
      <p:pic>
        <p:nvPicPr>
          <p:cNvPr id="7" name="Picture 3" descr="Logo&#10;&#10;Description automatically generated">
            <a:extLst>
              <a:ext uri="{FF2B5EF4-FFF2-40B4-BE49-F238E27FC236}">
                <a16:creationId xmlns:a16="http://schemas.microsoft.com/office/drawing/2014/main" id="{082F2BF6-833F-491B-18D9-9919950C2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pic>
        <p:nvPicPr>
          <p:cNvPr id="6" name="Εικόνα 5" descr="Εικόνα που περιέχει κείμενο, στιγμιότυπο οθόνης, γραμματοσειρά&#10;&#10;Περιγραφή που δημιουργήθηκε αυτόματα">
            <a:extLst>
              <a:ext uri="{FF2B5EF4-FFF2-40B4-BE49-F238E27FC236}">
                <a16:creationId xmlns:a16="http://schemas.microsoft.com/office/drawing/2014/main" id="{F4945979-FA43-0351-69A7-5B2B1D67A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015" y="2280315"/>
            <a:ext cx="2052955" cy="1445895"/>
          </a:xfrm>
          <a:prstGeom prst="rect">
            <a:avLst/>
          </a:prstGeom>
        </p:spPr>
      </p:pic>
      <p:sp>
        <p:nvSpPr>
          <p:cNvPr id="14" name="Ορθογώνιο: Στρογγύλεμα γωνιών 13">
            <a:extLst>
              <a:ext uri="{FF2B5EF4-FFF2-40B4-BE49-F238E27FC236}">
                <a16:creationId xmlns:a16="http://schemas.microsoft.com/office/drawing/2014/main" id="{3CE2CCA8-6713-A0CF-AA19-161FFFC52F09}"/>
              </a:ext>
            </a:extLst>
          </p:cNvPr>
          <p:cNvSpPr/>
          <p:nvPr/>
        </p:nvSpPr>
        <p:spPr>
          <a:xfrm>
            <a:off x="3353270" y="2060138"/>
            <a:ext cx="2012950" cy="1623695"/>
          </a:xfrm>
          <a:prstGeom prst="roundRect">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228600" marR="0" lvl="0" indent="-5715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General Guidelines &amp; Criteria forming the selection of regional bioeconomy indicators</a:t>
            </a:r>
            <a:endParaRPr lang="el-GR" sz="1100" b="0" i="0" u="none" strike="noStrike" kern="0" cap="none" spc="0" normalizeH="0" baseline="0" noProof="0">
              <a:ln>
                <a:noFill/>
              </a:ln>
              <a:solidFill>
                <a:sysClr val="window" lastClr="FFFFFF"/>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5" name="Ορθογώνιο: Στρογγύλεμα γωνιών 14">
            <a:extLst>
              <a:ext uri="{FF2B5EF4-FFF2-40B4-BE49-F238E27FC236}">
                <a16:creationId xmlns:a16="http://schemas.microsoft.com/office/drawing/2014/main" id="{B4FB4909-77A8-F785-7CF5-BDE8C21E48A3}"/>
              </a:ext>
            </a:extLst>
          </p:cNvPr>
          <p:cNvSpPr/>
          <p:nvPr/>
        </p:nvSpPr>
        <p:spPr>
          <a:xfrm>
            <a:off x="5700901" y="2086809"/>
            <a:ext cx="1637979" cy="1623695"/>
          </a:xfrm>
          <a:prstGeom prst="roundRect">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14300" marR="0" lvl="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Final group of Regional bioeconomy indicators</a:t>
            </a:r>
            <a:endParaRPr lang="el-GR" sz="1100" b="0" i="0" u="none" strike="noStrike" kern="0" cap="none" spc="0" normalizeH="0" baseline="0" noProof="0">
              <a:ln>
                <a:noFill/>
              </a:ln>
              <a:solidFill>
                <a:sysClr val="window" lastClr="FFFFFF"/>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6" name="Βέλος: Δεξιό 15">
            <a:extLst>
              <a:ext uri="{FF2B5EF4-FFF2-40B4-BE49-F238E27FC236}">
                <a16:creationId xmlns:a16="http://schemas.microsoft.com/office/drawing/2014/main" id="{CFD8BB16-CE04-B8C3-84DF-5F91DB5BD8D4}"/>
              </a:ext>
            </a:extLst>
          </p:cNvPr>
          <p:cNvSpPr/>
          <p:nvPr/>
        </p:nvSpPr>
        <p:spPr>
          <a:xfrm>
            <a:off x="3055602" y="2496933"/>
            <a:ext cx="279400" cy="688975"/>
          </a:xfrm>
          <a:prstGeom prst="rightArrow">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7" name="Βέλος: Δεξιό 16">
            <a:extLst>
              <a:ext uri="{FF2B5EF4-FFF2-40B4-BE49-F238E27FC236}">
                <a16:creationId xmlns:a16="http://schemas.microsoft.com/office/drawing/2014/main" id="{116C6AD2-0249-29DB-5226-2E9D2A36AE53}"/>
              </a:ext>
            </a:extLst>
          </p:cNvPr>
          <p:cNvSpPr/>
          <p:nvPr/>
        </p:nvSpPr>
        <p:spPr>
          <a:xfrm>
            <a:off x="5410669" y="2496934"/>
            <a:ext cx="279400" cy="688975"/>
          </a:xfrm>
          <a:prstGeom prst="rightArrow">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8" name="Βέλος: Δεξιό 17">
            <a:extLst>
              <a:ext uri="{FF2B5EF4-FFF2-40B4-BE49-F238E27FC236}">
                <a16:creationId xmlns:a16="http://schemas.microsoft.com/office/drawing/2014/main" id="{1982E5E7-3867-4D93-C5B2-E3F535359F4A}"/>
              </a:ext>
            </a:extLst>
          </p:cNvPr>
          <p:cNvSpPr/>
          <p:nvPr/>
        </p:nvSpPr>
        <p:spPr>
          <a:xfrm>
            <a:off x="7398137" y="2479783"/>
            <a:ext cx="279400" cy="688975"/>
          </a:xfrm>
          <a:prstGeom prst="rightArrow">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9" name="Βέλος: Δεξιό 18">
            <a:extLst>
              <a:ext uri="{FF2B5EF4-FFF2-40B4-BE49-F238E27FC236}">
                <a16:creationId xmlns:a16="http://schemas.microsoft.com/office/drawing/2014/main" id="{CAF28F72-440F-B742-8B33-F5A7505E12DA}"/>
              </a:ext>
            </a:extLst>
          </p:cNvPr>
          <p:cNvSpPr/>
          <p:nvPr/>
        </p:nvSpPr>
        <p:spPr>
          <a:xfrm>
            <a:off x="9481363" y="2324842"/>
            <a:ext cx="279400" cy="998855"/>
          </a:xfrm>
          <a:prstGeom prst="rightArrow">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0" name="Θέση κειμένου 19">
            <a:extLst>
              <a:ext uri="{FF2B5EF4-FFF2-40B4-BE49-F238E27FC236}">
                <a16:creationId xmlns:a16="http://schemas.microsoft.com/office/drawing/2014/main" id="{DD88472E-21C7-CD23-86F5-6C394D0A9BE2}"/>
              </a:ext>
            </a:extLst>
          </p:cNvPr>
          <p:cNvSpPr>
            <a:spLocks noGrp="1"/>
          </p:cNvSpPr>
          <p:nvPr>
            <p:ph type="body" idx="11"/>
          </p:nvPr>
        </p:nvSpPr>
        <p:spPr>
          <a:xfrm>
            <a:off x="7677538" y="2060138"/>
            <a:ext cx="1706162" cy="1650366"/>
          </a:xfrm>
          <a:prstGeom prst="roundRect">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16200000" scaled="1"/>
            <a:tileRect/>
          </a:gra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71450" marR="0" lvl="0" indent="0"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Current State of bioeconomy in EU-regions</a:t>
            </a:r>
            <a:endParaRPr lang="el-GR" sz="1100" b="0" i="0" u="none" strike="noStrike" kern="0" cap="none" spc="0" normalizeH="0" baseline="0" noProof="0">
              <a:ln>
                <a:noFill/>
              </a:ln>
              <a:solidFill>
                <a:sysClr val="window" lastClr="FFFFFF"/>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2" name="Διάγραμμα ροής: Πολλαπλό έγγραφο 21">
            <a:extLst>
              <a:ext uri="{FF2B5EF4-FFF2-40B4-BE49-F238E27FC236}">
                <a16:creationId xmlns:a16="http://schemas.microsoft.com/office/drawing/2014/main" id="{5D343D11-DC2E-0832-0819-2D404CFC0E4F}"/>
              </a:ext>
            </a:extLst>
          </p:cNvPr>
          <p:cNvSpPr/>
          <p:nvPr/>
        </p:nvSpPr>
        <p:spPr>
          <a:xfrm>
            <a:off x="10023235" y="2081230"/>
            <a:ext cx="1462007" cy="1352991"/>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600" b="1" dirty="0">
                <a:effectLst/>
                <a:ea typeface="Calibri" panose="020F0502020204030204" pitchFamily="34" charset="0"/>
                <a:cs typeface="Arial" panose="020B0604020202020204" pitchFamily="34" charset="0"/>
              </a:rPr>
              <a:t>Ranking Regions</a:t>
            </a:r>
            <a:endParaRPr lang="el-GR" sz="1100" dirty="0">
              <a:effectLst/>
              <a:ea typeface="Calibri" panose="020F0502020204030204" pitchFamily="34" charset="0"/>
              <a:cs typeface="Arial" panose="020B0604020202020204" pitchFamily="34" charset="0"/>
            </a:endParaRPr>
          </a:p>
        </p:txBody>
      </p:sp>
      <p:sp>
        <p:nvSpPr>
          <p:cNvPr id="25" name="Οβάλ 24">
            <a:extLst>
              <a:ext uri="{FF2B5EF4-FFF2-40B4-BE49-F238E27FC236}">
                <a16:creationId xmlns:a16="http://schemas.microsoft.com/office/drawing/2014/main" id="{98F8E3B2-F961-FB02-71D1-53F8D71CB65F}"/>
              </a:ext>
            </a:extLst>
          </p:cNvPr>
          <p:cNvSpPr/>
          <p:nvPr/>
        </p:nvSpPr>
        <p:spPr>
          <a:xfrm>
            <a:off x="1170235" y="3829561"/>
            <a:ext cx="2018030" cy="1539240"/>
          </a:xfrm>
          <a:prstGeom prst="ellipse">
            <a:avLst/>
          </a:prstGeom>
          <a:noFill/>
          <a:ln w="38100" cap="flat" cmpd="sng" algn="ctr">
            <a:solidFill>
              <a:srgbClr val="ED7D31"/>
            </a:solidFill>
            <a:prstDash val="solid"/>
            <a:round/>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0" cap="none" spc="0" normalizeH="0" baseline="0" noProof="0">
                <a:ln>
                  <a:noFill/>
                </a:ln>
                <a:solidFill>
                  <a:srgbClr val="ED7D31"/>
                </a:solidFill>
                <a:effectLst/>
                <a:uLnTx/>
                <a:uFillTx/>
                <a:latin typeface="Calibri" panose="020F0502020204030204"/>
                <a:ea typeface="Calibri" panose="020F0502020204030204" pitchFamily="34" charset="0"/>
                <a:cs typeface="Arial" panose="020B0604020202020204" pitchFamily="34" charset="0"/>
              </a:rPr>
              <a:t>+ potential input/feedback by Task 1.1 &amp;Task 1.4 &amp; Workshops </a:t>
            </a:r>
            <a:endParaRPr kumimoji="0" lang="el-GR" sz="1100" b="0" i="0" u="none" strike="noStrike" kern="0" cap="none" spc="0" normalizeH="0" baseline="0" noProof="0">
              <a:ln>
                <a:noFill/>
              </a:ln>
              <a:solidFill>
                <a:srgbClr val="ED7D31"/>
              </a:solidFill>
              <a:effectLst/>
              <a:uLnTx/>
              <a:uFillTx/>
              <a:latin typeface="Calibri" panose="020F0502020204030204"/>
              <a:ea typeface="Calibri" panose="020F0502020204030204" pitchFamily="34" charset="0"/>
              <a:cs typeface="Arial" panose="020B0604020202020204" pitchFamily="34" charset="0"/>
            </a:endParaRPr>
          </a:p>
        </p:txBody>
      </p:sp>
      <p:cxnSp>
        <p:nvCxnSpPr>
          <p:cNvPr id="27" name="Ευθύγραμμο βέλος σύνδεσης 26">
            <a:extLst>
              <a:ext uri="{FF2B5EF4-FFF2-40B4-BE49-F238E27FC236}">
                <a16:creationId xmlns:a16="http://schemas.microsoft.com/office/drawing/2014/main" id="{3F2CFC98-E85B-C632-4DF9-0E3224C5B116}"/>
              </a:ext>
            </a:extLst>
          </p:cNvPr>
          <p:cNvCxnSpPr>
            <a:cxnSpLocks/>
          </p:cNvCxnSpPr>
          <p:nvPr/>
        </p:nvCxnSpPr>
        <p:spPr>
          <a:xfrm flipV="1">
            <a:off x="3009413" y="3549344"/>
            <a:ext cx="403748" cy="555020"/>
          </a:xfrm>
          <a:prstGeom prst="straightConnector1">
            <a:avLst/>
          </a:prstGeom>
          <a:noFill/>
          <a:ln w="19050" cap="flat" cmpd="sng" algn="ctr">
            <a:solidFill>
              <a:srgbClr val="ED7D31">
                <a:lumMod val="75000"/>
              </a:srgbClr>
            </a:solidFill>
            <a:prstDash val="sysDash"/>
            <a:miter lim="800000"/>
            <a:tailEnd type="triangle"/>
          </a:ln>
          <a:effectLst/>
        </p:spPr>
      </p:cxnSp>
      <p:cxnSp>
        <p:nvCxnSpPr>
          <p:cNvPr id="29" name="Ευθύγραμμο βέλος σύνδεσης 28">
            <a:extLst>
              <a:ext uri="{FF2B5EF4-FFF2-40B4-BE49-F238E27FC236}">
                <a16:creationId xmlns:a16="http://schemas.microsoft.com/office/drawing/2014/main" id="{113932D6-2F84-4E3D-CCB0-AC8A9BE6AF20}"/>
              </a:ext>
            </a:extLst>
          </p:cNvPr>
          <p:cNvCxnSpPr>
            <a:cxnSpLocks/>
            <a:stCxn id="25" idx="6"/>
          </p:cNvCxnSpPr>
          <p:nvPr/>
        </p:nvCxnSpPr>
        <p:spPr>
          <a:xfrm flipV="1">
            <a:off x="3210355" y="3631172"/>
            <a:ext cx="2497126" cy="1000346"/>
          </a:xfrm>
          <a:prstGeom prst="straightConnector1">
            <a:avLst/>
          </a:prstGeom>
          <a:noFill/>
          <a:ln w="19050" cap="flat" cmpd="sng" algn="ctr">
            <a:solidFill>
              <a:srgbClr val="ED7D31">
                <a:lumMod val="75000"/>
              </a:srgbClr>
            </a:solidFill>
            <a:prstDash val="sysDash"/>
            <a:miter lim="800000"/>
            <a:tailEnd type="triangle"/>
          </a:ln>
          <a:effectLst/>
        </p:spPr>
      </p:cxnSp>
      <p:cxnSp>
        <p:nvCxnSpPr>
          <p:cNvPr id="34" name="Ευθύγραμμο βέλος σύνδεσης 33">
            <a:extLst>
              <a:ext uri="{FF2B5EF4-FFF2-40B4-BE49-F238E27FC236}">
                <a16:creationId xmlns:a16="http://schemas.microsoft.com/office/drawing/2014/main" id="{7CCD2CCF-7B91-59FD-81FE-1066AC1226B4}"/>
              </a:ext>
            </a:extLst>
          </p:cNvPr>
          <p:cNvCxnSpPr>
            <a:cxnSpLocks/>
          </p:cNvCxnSpPr>
          <p:nvPr/>
        </p:nvCxnSpPr>
        <p:spPr>
          <a:xfrm flipV="1">
            <a:off x="3199150" y="3679715"/>
            <a:ext cx="4618328" cy="1176148"/>
          </a:xfrm>
          <a:prstGeom prst="straightConnector1">
            <a:avLst/>
          </a:prstGeom>
          <a:noFill/>
          <a:ln w="19050" cap="flat" cmpd="sng" algn="ctr">
            <a:solidFill>
              <a:srgbClr val="ED7D31">
                <a:lumMod val="75000"/>
              </a:srgbClr>
            </a:solidFill>
            <a:prstDash val="sysDash"/>
            <a:miter lim="800000"/>
            <a:tailEnd type="triangle"/>
          </a:ln>
          <a:effectLst/>
        </p:spPr>
      </p:cxnSp>
      <p:pic>
        <p:nvPicPr>
          <p:cNvPr id="10" name="Picture 4" descr="A red sign with white text">
            <a:extLst>
              <a:ext uri="{FF2B5EF4-FFF2-40B4-BE49-F238E27FC236}">
                <a16:creationId xmlns:a16="http://schemas.microsoft.com/office/drawing/2014/main" id="{542F088B-1093-B2B4-3695-35722E046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35" name="Οβάλ 34">
            <a:extLst>
              <a:ext uri="{FF2B5EF4-FFF2-40B4-BE49-F238E27FC236}">
                <a16:creationId xmlns:a16="http://schemas.microsoft.com/office/drawing/2014/main" id="{B85D9C0C-CED1-3412-7B7B-77C0BB43F1E7}"/>
              </a:ext>
            </a:extLst>
          </p:cNvPr>
          <p:cNvSpPr/>
          <p:nvPr/>
        </p:nvSpPr>
        <p:spPr>
          <a:xfrm>
            <a:off x="5410669" y="1528748"/>
            <a:ext cx="4070694" cy="2575615"/>
          </a:xfrm>
          <a:custGeom>
            <a:avLst/>
            <a:gdLst>
              <a:gd name="connsiteX0" fmla="*/ 0 w 4070694"/>
              <a:gd name="connsiteY0" fmla="*/ 1287808 h 2575615"/>
              <a:gd name="connsiteX1" fmla="*/ 2035347 w 4070694"/>
              <a:gd name="connsiteY1" fmla="*/ 0 h 2575615"/>
              <a:gd name="connsiteX2" fmla="*/ 4070694 w 4070694"/>
              <a:gd name="connsiteY2" fmla="*/ 1287808 h 2575615"/>
              <a:gd name="connsiteX3" fmla="*/ 2035347 w 4070694"/>
              <a:gd name="connsiteY3" fmla="*/ 2575616 h 2575615"/>
              <a:gd name="connsiteX4" fmla="*/ 0 w 4070694"/>
              <a:gd name="connsiteY4" fmla="*/ 1287808 h 257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0694" h="2575615" extrusionOk="0">
                <a:moveTo>
                  <a:pt x="0" y="1287808"/>
                </a:moveTo>
                <a:cubicBezTo>
                  <a:pt x="-18230" y="686894"/>
                  <a:pt x="913576" y="102730"/>
                  <a:pt x="2035347" y="0"/>
                </a:cubicBezTo>
                <a:cubicBezTo>
                  <a:pt x="3264278" y="-55531"/>
                  <a:pt x="4194112" y="516242"/>
                  <a:pt x="4070694" y="1287808"/>
                </a:cubicBezTo>
                <a:cubicBezTo>
                  <a:pt x="4189300" y="1972345"/>
                  <a:pt x="3150178" y="2786363"/>
                  <a:pt x="2035347" y="2575616"/>
                </a:cubicBezTo>
                <a:cubicBezTo>
                  <a:pt x="933888" y="2611469"/>
                  <a:pt x="-31978" y="1966023"/>
                  <a:pt x="0" y="1287808"/>
                </a:cubicBezTo>
                <a:close/>
              </a:path>
            </a:pathLst>
          </a:custGeom>
          <a:noFill/>
          <a:ln w="38100">
            <a:solidFill>
              <a:srgbClr val="FF0000"/>
            </a:solidFill>
            <a:prstDash val="dash"/>
            <a:extLst>
              <a:ext uri="{C807C97D-BFC1-408E-A445-0C87EB9F89A2}">
                <ask:lineSketchStyleProps xmlns:ask="http://schemas.microsoft.com/office/drawing/2018/sketchyshapes" sd="1634779923">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Titel 1">
            <a:extLst>
              <a:ext uri="{FF2B5EF4-FFF2-40B4-BE49-F238E27FC236}">
                <a16:creationId xmlns:a16="http://schemas.microsoft.com/office/drawing/2014/main" id="{EA0CECBE-69FD-2D73-2D5F-748BEE4FBA8D}"/>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7190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3B9A-2672-B7F1-8993-05F8FA528C7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8B35981-CC55-133F-7E0B-7946DEB10639}"/>
              </a:ext>
            </a:extLst>
          </p:cNvPr>
          <p:cNvSpPr>
            <a:spLocks noGrp="1"/>
          </p:cNvSpPr>
          <p:nvPr>
            <p:ph type="body" idx="10"/>
          </p:nvPr>
        </p:nvSpPr>
        <p:spPr>
          <a:xfrm>
            <a:off x="932015" y="1075300"/>
            <a:ext cx="10555792" cy="4817322"/>
          </a:xfrm>
        </p:spPr>
        <p:txBody>
          <a:bodyPr/>
          <a:lstStyle/>
          <a:p>
            <a:r>
              <a:rPr lang="en-US" sz="1800" b="1" dirty="0">
                <a:solidFill>
                  <a:schemeClr val="tx2"/>
                </a:solidFill>
              </a:rPr>
              <a:t>The main outcome</a:t>
            </a:r>
            <a:endParaRPr lang="de-DE" sz="1800" b="1" dirty="0">
              <a:solidFill>
                <a:schemeClr val="tx2"/>
              </a:solidFill>
            </a:endParaRPr>
          </a:p>
        </p:txBody>
      </p:sp>
      <p:pic>
        <p:nvPicPr>
          <p:cNvPr id="7" name="Picture 3" descr="Logo&#10;&#10;Description automatically generated">
            <a:extLst>
              <a:ext uri="{FF2B5EF4-FFF2-40B4-BE49-F238E27FC236}">
                <a16:creationId xmlns:a16="http://schemas.microsoft.com/office/drawing/2014/main" id="{07413379-F2E8-CC39-5BB2-F43F3879D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pic>
        <p:nvPicPr>
          <p:cNvPr id="6" name="Picture 4" descr="A red sign with white text">
            <a:extLst>
              <a:ext uri="{FF2B5EF4-FFF2-40B4-BE49-F238E27FC236}">
                <a16:creationId xmlns:a16="http://schemas.microsoft.com/office/drawing/2014/main" id="{05B24DFD-0BF8-532C-C6E0-AE6248556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4" name="Διάγραμμα ροής: Εσωτερική αποθήκευση 3">
            <a:extLst>
              <a:ext uri="{FF2B5EF4-FFF2-40B4-BE49-F238E27FC236}">
                <a16:creationId xmlns:a16="http://schemas.microsoft.com/office/drawing/2014/main" id="{10CF54DA-93D6-4ECD-20DA-3940B387970E}"/>
              </a:ext>
            </a:extLst>
          </p:cNvPr>
          <p:cNvSpPr/>
          <p:nvPr/>
        </p:nvSpPr>
        <p:spPr>
          <a:xfrm>
            <a:off x="423669" y="1707930"/>
            <a:ext cx="2130458" cy="1677972"/>
          </a:xfrm>
          <a:prstGeom prst="flowChartInternalStorag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Available data for Nuts II</a:t>
            </a:r>
            <a:endParaRPr lang="el-GR" dirty="0"/>
          </a:p>
        </p:txBody>
      </p:sp>
      <p:sp>
        <p:nvSpPr>
          <p:cNvPr id="8" name="Διάγραμμα ροής: Εσωτερική αποθήκευση 7">
            <a:extLst>
              <a:ext uri="{FF2B5EF4-FFF2-40B4-BE49-F238E27FC236}">
                <a16:creationId xmlns:a16="http://schemas.microsoft.com/office/drawing/2014/main" id="{B1ADEFFF-9497-4B87-D2F2-FE281BC21987}"/>
              </a:ext>
            </a:extLst>
          </p:cNvPr>
          <p:cNvSpPr/>
          <p:nvPr/>
        </p:nvSpPr>
        <p:spPr>
          <a:xfrm>
            <a:off x="3929409" y="1584549"/>
            <a:ext cx="1574606" cy="1410736"/>
          </a:xfrm>
          <a:prstGeom prst="flowChartInternalStorage">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r>
              <a:rPr lang="en-US" dirty="0"/>
              <a:t>Rejected – Data only for national level</a:t>
            </a:r>
            <a:endParaRPr lang="el-GR" dirty="0"/>
          </a:p>
        </p:txBody>
      </p:sp>
      <p:sp>
        <p:nvSpPr>
          <p:cNvPr id="9" name="Διάγραμμα ροής: Εσωτερική αποθήκευση 8">
            <a:extLst>
              <a:ext uri="{FF2B5EF4-FFF2-40B4-BE49-F238E27FC236}">
                <a16:creationId xmlns:a16="http://schemas.microsoft.com/office/drawing/2014/main" id="{501AA3F7-13E4-F7DE-8E6A-C4458F1EEAE9}"/>
              </a:ext>
            </a:extLst>
          </p:cNvPr>
          <p:cNvSpPr/>
          <p:nvPr/>
        </p:nvSpPr>
        <p:spPr>
          <a:xfrm>
            <a:off x="5817416" y="1566004"/>
            <a:ext cx="1574606" cy="1410736"/>
          </a:xfrm>
          <a:prstGeom prst="flowChartInternalStorage">
            <a:avLst/>
          </a:prstGeom>
          <a:solidFill>
            <a:schemeClr val="accent4">
              <a:lumMod val="6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1600" dirty="0"/>
              <a:t>No data available | Only assumptions/modelling</a:t>
            </a:r>
            <a:endParaRPr lang="el-GR" sz="1600" dirty="0"/>
          </a:p>
        </p:txBody>
      </p:sp>
      <p:sp>
        <p:nvSpPr>
          <p:cNvPr id="10" name="Διάγραμμα ροής: Εσωτερική αποθήκευση 9">
            <a:extLst>
              <a:ext uri="{FF2B5EF4-FFF2-40B4-BE49-F238E27FC236}">
                <a16:creationId xmlns:a16="http://schemas.microsoft.com/office/drawing/2014/main" id="{DDC517FE-5927-67D0-1BF3-2DF044538307}"/>
              </a:ext>
            </a:extLst>
          </p:cNvPr>
          <p:cNvSpPr/>
          <p:nvPr/>
        </p:nvSpPr>
        <p:spPr>
          <a:xfrm>
            <a:off x="4931459" y="3220280"/>
            <a:ext cx="1574606" cy="1410736"/>
          </a:xfrm>
          <a:prstGeom prst="flowChartInternalStorage">
            <a:avLst/>
          </a:prstGeom>
          <a:solidFill>
            <a:srgbClr val="FFC000"/>
          </a:solidFill>
        </p:spPr>
        <p:style>
          <a:lnRef idx="3">
            <a:schemeClr val="lt1"/>
          </a:lnRef>
          <a:fillRef idx="1">
            <a:schemeClr val="dk1"/>
          </a:fillRef>
          <a:effectRef idx="1">
            <a:schemeClr val="dk1"/>
          </a:effectRef>
          <a:fontRef idx="minor">
            <a:schemeClr val="lt1"/>
          </a:fontRef>
        </p:style>
        <p:txBody>
          <a:bodyPr rtlCol="0" anchor="ctr"/>
          <a:lstStyle/>
          <a:p>
            <a:pPr algn="ctr"/>
            <a:r>
              <a:rPr lang="en-US" dirty="0"/>
              <a:t>Potential some EU Nuts II regions</a:t>
            </a:r>
            <a:endParaRPr lang="el-GR" dirty="0"/>
          </a:p>
        </p:txBody>
      </p:sp>
      <p:sp>
        <p:nvSpPr>
          <p:cNvPr id="12" name="Οβάλ 11">
            <a:extLst>
              <a:ext uri="{FF2B5EF4-FFF2-40B4-BE49-F238E27FC236}">
                <a16:creationId xmlns:a16="http://schemas.microsoft.com/office/drawing/2014/main" id="{FC526CA5-9105-F452-9793-5F949BC924F6}"/>
              </a:ext>
            </a:extLst>
          </p:cNvPr>
          <p:cNvSpPr/>
          <p:nvPr/>
        </p:nvSpPr>
        <p:spPr>
          <a:xfrm>
            <a:off x="2931737" y="1075300"/>
            <a:ext cx="5627802" cy="3854919"/>
          </a:xfrm>
          <a:prstGeom prst="ellipse">
            <a:avLst/>
          </a:prstGeom>
          <a:noFill/>
          <a:ln w="38100">
            <a:solidFill>
              <a:schemeClr val="tx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Διάγραμμα ροής: Εσωτερική αποθήκευση 12">
            <a:extLst>
              <a:ext uri="{FF2B5EF4-FFF2-40B4-BE49-F238E27FC236}">
                <a16:creationId xmlns:a16="http://schemas.microsoft.com/office/drawing/2014/main" id="{BCCA3BC5-2E30-5556-4783-BE5C8E555245}"/>
              </a:ext>
            </a:extLst>
          </p:cNvPr>
          <p:cNvSpPr/>
          <p:nvPr/>
        </p:nvSpPr>
        <p:spPr>
          <a:xfrm>
            <a:off x="2442576" y="4943714"/>
            <a:ext cx="2130458" cy="1677972"/>
          </a:xfrm>
          <a:prstGeom prst="flowChartInternalStorage">
            <a:avLst/>
          </a:prstGeom>
          <a:solidFill>
            <a:schemeClr val="tx1">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dirty="0"/>
              <a:t>Final group of indicators for Nuts II</a:t>
            </a:r>
            <a:endParaRPr lang="el-GR" dirty="0"/>
          </a:p>
        </p:txBody>
      </p:sp>
      <p:cxnSp>
        <p:nvCxnSpPr>
          <p:cNvPr id="15" name="Ευθύγραμμο βέλος σύνδεσης 14">
            <a:extLst>
              <a:ext uri="{FF2B5EF4-FFF2-40B4-BE49-F238E27FC236}">
                <a16:creationId xmlns:a16="http://schemas.microsoft.com/office/drawing/2014/main" id="{B60649A8-308C-D445-A1B8-55405649F00B}"/>
              </a:ext>
            </a:extLst>
          </p:cNvPr>
          <p:cNvCxnSpPr>
            <a:stCxn id="4" idx="2"/>
          </p:cNvCxnSpPr>
          <p:nvPr/>
        </p:nvCxnSpPr>
        <p:spPr>
          <a:xfrm>
            <a:off x="1488898" y="3385902"/>
            <a:ext cx="1442839" cy="1544317"/>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Ευθύγραμμο βέλος σύνδεσης 15">
            <a:extLst>
              <a:ext uri="{FF2B5EF4-FFF2-40B4-BE49-F238E27FC236}">
                <a16:creationId xmlns:a16="http://schemas.microsoft.com/office/drawing/2014/main" id="{831D6D67-977C-79D3-CFC8-7BC8C96B386D}"/>
              </a:ext>
            </a:extLst>
          </p:cNvPr>
          <p:cNvCxnSpPr>
            <a:cxnSpLocks/>
          </p:cNvCxnSpPr>
          <p:nvPr/>
        </p:nvCxnSpPr>
        <p:spPr>
          <a:xfrm flipH="1">
            <a:off x="4573034" y="4654712"/>
            <a:ext cx="970589" cy="975179"/>
          </a:xfrm>
          <a:prstGeom prst="straightConnector1">
            <a:avLst/>
          </a:prstGeom>
          <a:ln w="76200" cap="flat" cmpd="sng" algn="ctr">
            <a:solidFill>
              <a:srgbClr val="FFC000"/>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Ευθύγραμμο βέλος σύνδεσης 17">
            <a:extLst>
              <a:ext uri="{FF2B5EF4-FFF2-40B4-BE49-F238E27FC236}">
                <a16:creationId xmlns:a16="http://schemas.microsoft.com/office/drawing/2014/main" id="{330B73AB-0117-9C48-CF57-9DA448D4ED7A}"/>
              </a:ext>
            </a:extLst>
          </p:cNvPr>
          <p:cNvCxnSpPr>
            <a:cxnSpLocks/>
          </p:cNvCxnSpPr>
          <p:nvPr/>
        </p:nvCxnSpPr>
        <p:spPr>
          <a:xfrm>
            <a:off x="4710592" y="5826010"/>
            <a:ext cx="2541929" cy="30832"/>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Διάγραμμα ροής: Πολλαπλό έγγραφο 19">
            <a:extLst>
              <a:ext uri="{FF2B5EF4-FFF2-40B4-BE49-F238E27FC236}">
                <a16:creationId xmlns:a16="http://schemas.microsoft.com/office/drawing/2014/main" id="{AA2689CC-EA16-D390-512D-A240D3A17000}"/>
              </a:ext>
            </a:extLst>
          </p:cNvPr>
          <p:cNvSpPr/>
          <p:nvPr/>
        </p:nvSpPr>
        <p:spPr>
          <a:xfrm>
            <a:off x="7618966" y="3501185"/>
            <a:ext cx="2130458" cy="2966342"/>
          </a:xfrm>
          <a:prstGeom prst="flowChartMultidocument">
            <a:avLst/>
          </a:prstGeom>
          <a:solidFill>
            <a:schemeClr val="tx1">
              <a:lumMod val="5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Greece</a:t>
            </a:r>
          </a:p>
          <a:p>
            <a:pPr algn="ctr"/>
            <a:r>
              <a:rPr lang="en-US" sz="1600" dirty="0"/>
              <a:t>Germany</a:t>
            </a:r>
          </a:p>
          <a:p>
            <a:pPr algn="ctr"/>
            <a:r>
              <a:rPr lang="en-US" sz="1600" dirty="0"/>
              <a:t>Sweden</a:t>
            </a:r>
          </a:p>
          <a:p>
            <a:pPr algn="ctr"/>
            <a:r>
              <a:rPr lang="en-US" sz="1600" dirty="0"/>
              <a:t>Belgium</a:t>
            </a:r>
          </a:p>
          <a:p>
            <a:pPr algn="ctr"/>
            <a:r>
              <a:rPr lang="en-US" sz="1600" dirty="0"/>
              <a:t>France</a:t>
            </a:r>
          </a:p>
          <a:p>
            <a:pPr algn="ctr"/>
            <a:r>
              <a:rPr lang="en-US" sz="1600" dirty="0"/>
              <a:t>Spain</a:t>
            </a:r>
          </a:p>
          <a:p>
            <a:pPr algn="ctr"/>
            <a:r>
              <a:rPr lang="en-US" sz="1600" dirty="0"/>
              <a:t>Czech Republic</a:t>
            </a:r>
          </a:p>
          <a:p>
            <a:pPr algn="ctr"/>
            <a:r>
              <a:rPr lang="en-US" sz="1600" dirty="0"/>
              <a:t>Iceland</a:t>
            </a:r>
            <a:endParaRPr lang="el-GR" dirty="0"/>
          </a:p>
        </p:txBody>
      </p:sp>
      <p:cxnSp>
        <p:nvCxnSpPr>
          <p:cNvPr id="21" name="Ευθύγραμμο βέλος σύνδεσης 20">
            <a:extLst>
              <a:ext uri="{FF2B5EF4-FFF2-40B4-BE49-F238E27FC236}">
                <a16:creationId xmlns:a16="http://schemas.microsoft.com/office/drawing/2014/main" id="{5EB10F4A-29F5-C6DD-379C-7ECB93CC2AFE}"/>
              </a:ext>
            </a:extLst>
          </p:cNvPr>
          <p:cNvCxnSpPr>
            <a:cxnSpLocks/>
          </p:cNvCxnSpPr>
          <p:nvPr/>
        </p:nvCxnSpPr>
        <p:spPr>
          <a:xfrm>
            <a:off x="9881400" y="4791176"/>
            <a:ext cx="770889" cy="0"/>
          </a:xfrm>
          <a:prstGeom prst="straightConnector1">
            <a:avLst/>
          </a:prstGeom>
          <a:ln w="762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Διάγραμμα ροής: Προκαθορισμένη διεργασία 23">
            <a:extLst>
              <a:ext uri="{FF2B5EF4-FFF2-40B4-BE49-F238E27FC236}">
                <a16:creationId xmlns:a16="http://schemas.microsoft.com/office/drawing/2014/main" id="{E3C95B5D-7612-49B8-332C-53D34AE09636}"/>
              </a:ext>
            </a:extLst>
          </p:cNvPr>
          <p:cNvSpPr/>
          <p:nvPr/>
        </p:nvSpPr>
        <p:spPr>
          <a:xfrm>
            <a:off x="10745188" y="4107732"/>
            <a:ext cx="1291472" cy="1366887"/>
          </a:xfrm>
          <a:prstGeom prst="flowChartPredefinedProcess">
            <a:avLst/>
          </a:prstGeom>
          <a:solidFill>
            <a:schemeClr val="tx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Ranking/Comparison</a:t>
            </a:r>
            <a:endParaRPr lang="el-GR" dirty="0"/>
          </a:p>
        </p:txBody>
      </p:sp>
      <p:sp>
        <p:nvSpPr>
          <p:cNvPr id="19" name="Titel 1">
            <a:extLst>
              <a:ext uri="{FF2B5EF4-FFF2-40B4-BE49-F238E27FC236}">
                <a16:creationId xmlns:a16="http://schemas.microsoft.com/office/drawing/2014/main" id="{E9FD15EA-A3B7-1912-5C7F-0AF2EF4B23C1}"/>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cxnSp>
        <p:nvCxnSpPr>
          <p:cNvPr id="11" name="Ευθύγραμμο βέλος σύνδεσης 10">
            <a:extLst>
              <a:ext uri="{FF2B5EF4-FFF2-40B4-BE49-F238E27FC236}">
                <a16:creationId xmlns:a16="http://schemas.microsoft.com/office/drawing/2014/main" id="{28FE49F1-E0E2-DAEC-F758-A4C4B5683C1D}"/>
              </a:ext>
            </a:extLst>
          </p:cNvPr>
          <p:cNvCxnSpPr>
            <a:cxnSpLocks/>
            <a:stCxn id="4" idx="3"/>
          </p:cNvCxnSpPr>
          <p:nvPr/>
        </p:nvCxnSpPr>
        <p:spPr>
          <a:xfrm>
            <a:off x="2554127" y="2546916"/>
            <a:ext cx="2377332" cy="1315800"/>
          </a:xfrm>
          <a:prstGeom prst="straightConnector1">
            <a:avLst/>
          </a:prstGeom>
          <a:ln w="76200" cap="flat" cmpd="sng" algn="ctr">
            <a:solidFill>
              <a:schemeClr val="dk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7131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3B9A-2672-B7F1-8993-05F8FA528C7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8B35981-CC55-133F-7E0B-7946DEB10639}"/>
              </a:ext>
            </a:extLst>
          </p:cNvPr>
          <p:cNvSpPr>
            <a:spLocks noGrp="1"/>
          </p:cNvSpPr>
          <p:nvPr>
            <p:ph type="body" idx="10"/>
          </p:nvPr>
        </p:nvSpPr>
        <p:spPr>
          <a:xfrm>
            <a:off x="932014" y="1320765"/>
            <a:ext cx="10555792" cy="4396111"/>
          </a:xfrm>
        </p:spPr>
        <p:txBody>
          <a:bodyPr/>
          <a:lstStyle/>
          <a:p>
            <a:r>
              <a:rPr lang="en-US" sz="1800" b="1" dirty="0"/>
              <a:t>The main outcome</a:t>
            </a:r>
            <a:endParaRPr lang="de-DE" sz="1800" b="1" dirty="0"/>
          </a:p>
        </p:txBody>
      </p:sp>
      <p:pic>
        <p:nvPicPr>
          <p:cNvPr id="7" name="Picture 3" descr="Logo&#10;&#10;Description automatically generated">
            <a:extLst>
              <a:ext uri="{FF2B5EF4-FFF2-40B4-BE49-F238E27FC236}">
                <a16:creationId xmlns:a16="http://schemas.microsoft.com/office/drawing/2014/main" id="{07413379-F2E8-CC39-5BB2-F43F3879D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11" name="TextBox 10">
            <a:extLst>
              <a:ext uri="{FF2B5EF4-FFF2-40B4-BE49-F238E27FC236}">
                <a16:creationId xmlns:a16="http://schemas.microsoft.com/office/drawing/2014/main" id="{A4360935-DD4C-C956-22D1-1300C2488813}"/>
              </a:ext>
            </a:extLst>
          </p:cNvPr>
          <p:cNvSpPr txBox="1"/>
          <p:nvPr/>
        </p:nvSpPr>
        <p:spPr>
          <a:xfrm>
            <a:off x="932014" y="2006065"/>
            <a:ext cx="10555791" cy="4041052"/>
          </a:xfrm>
          <a:prstGeom prst="rect">
            <a:avLst/>
          </a:prstGeom>
        </p:spPr>
        <p:txBody>
          <a:bodyPr anchor="t"/>
          <a:lstStyle>
            <a:lvl1pPr indent="0">
              <a:lnSpc>
                <a:spcPct val="110000"/>
              </a:lnSpc>
              <a:spcBef>
                <a:spcPts val="1000"/>
              </a:spcBef>
              <a:buFont typeface="Courier New" panose="02070309020205020404" pitchFamily="49" charset="0"/>
              <a:buNone/>
              <a:defRPr sz="1600" b="1" i="0">
                <a:solidFill>
                  <a:schemeClr val="accent1"/>
                </a:solidFill>
                <a:latin typeface="Roboto" panose="02000000000000000000" pitchFamily="2" charset="0"/>
                <a:ea typeface="Roboto" panose="02000000000000000000" pitchFamily="2"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endParaRPr lang="en-US"/>
          </a:p>
        </p:txBody>
      </p:sp>
      <p:pic>
        <p:nvPicPr>
          <p:cNvPr id="6" name="Picture 4" descr="A red sign with white text">
            <a:extLst>
              <a:ext uri="{FF2B5EF4-FFF2-40B4-BE49-F238E27FC236}">
                <a16:creationId xmlns:a16="http://schemas.microsoft.com/office/drawing/2014/main" id="{05B24DFD-0BF8-532C-C6E0-AE6248556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13" name="Titel 1">
            <a:extLst>
              <a:ext uri="{FF2B5EF4-FFF2-40B4-BE49-F238E27FC236}">
                <a16:creationId xmlns:a16="http://schemas.microsoft.com/office/drawing/2014/main" id="{107A2B70-411F-610C-52F1-97F128E6035B}"/>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Γράφημα 1">
            <a:extLst>
              <a:ext uri="{FF2B5EF4-FFF2-40B4-BE49-F238E27FC236}">
                <a16:creationId xmlns:a16="http://schemas.microsoft.com/office/drawing/2014/main" id="{A415077A-ACA0-3F91-E2E4-5626F97207F0}"/>
              </a:ext>
            </a:extLst>
          </p:cNvPr>
          <p:cNvGraphicFramePr>
            <a:graphicFrameLocks/>
          </p:cNvGraphicFramePr>
          <p:nvPr>
            <p:extLst>
              <p:ext uri="{D42A27DB-BD31-4B8C-83A1-F6EECF244321}">
                <p14:modId xmlns:p14="http://schemas.microsoft.com/office/powerpoint/2010/main" val="2805557109"/>
              </p:ext>
            </p:extLst>
          </p:nvPr>
        </p:nvGraphicFramePr>
        <p:xfrm>
          <a:off x="108506" y="1748429"/>
          <a:ext cx="9231867" cy="4041053"/>
        </p:xfrm>
        <a:graphic>
          <a:graphicData uri="http://schemas.openxmlformats.org/drawingml/2006/chart">
            <c:chart xmlns:c="http://schemas.openxmlformats.org/drawingml/2006/chart" xmlns:r="http://schemas.openxmlformats.org/officeDocument/2006/relationships" r:id="rId4"/>
          </a:graphicData>
        </a:graphic>
      </p:graphicFrame>
      <p:sp>
        <p:nvSpPr>
          <p:cNvPr id="5" name="Επεξήγηση: Γραμμή με γωνία 4">
            <a:extLst>
              <a:ext uri="{FF2B5EF4-FFF2-40B4-BE49-F238E27FC236}">
                <a16:creationId xmlns:a16="http://schemas.microsoft.com/office/drawing/2014/main" id="{1596C1DD-F189-831B-2864-A2891BA7A5D9}"/>
              </a:ext>
            </a:extLst>
          </p:cNvPr>
          <p:cNvSpPr/>
          <p:nvPr/>
        </p:nvSpPr>
        <p:spPr>
          <a:xfrm>
            <a:off x="8291538" y="1194140"/>
            <a:ext cx="3744686" cy="2234859"/>
          </a:xfrm>
          <a:custGeom>
            <a:avLst/>
            <a:gdLst>
              <a:gd name="connsiteX0" fmla="*/ 0 w 3744686"/>
              <a:gd name="connsiteY0" fmla="*/ 0 h 2234859"/>
              <a:gd name="connsiteX1" fmla="*/ 3744686 w 3744686"/>
              <a:gd name="connsiteY1" fmla="*/ 0 h 2234859"/>
              <a:gd name="connsiteX2" fmla="*/ 3744686 w 3744686"/>
              <a:gd name="connsiteY2" fmla="*/ 2234859 h 2234859"/>
              <a:gd name="connsiteX3" fmla="*/ 0 w 3744686"/>
              <a:gd name="connsiteY3" fmla="*/ 2234859 h 2234859"/>
              <a:gd name="connsiteX4" fmla="*/ 0 w 3744686"/>
              <a:gd name="connsiteY4" fmla="*/ 0 h 2234859"/>
              <a:gd name="connsiteX0" fmla="*/ -18124 w 3744686"/>
              <a:gd name="connsiteY0" fmla="*/ 643773 h 2234859"/>
              <a:gd name="connsiteX1" fmla="*/ -624127 w 3744686"/>
              <a:gd name="connsiteY1" fmla="*/ 419036 h 2234859"/>
              <a:gd name="connsiteX2" fmla="*/ -2955830 w 3744686"/>
              <a:gd name="connsiteY2" fmla="*/ 750689 h 2234859"/>
            </a:gdLst>
            <a:ahLst/>
            <a:cxnLst>
              <a:cxn ang="0">
                <a:pos x="connsiteX0" y="connsiteY0"/>
              </a:cxn>
              <a:cxn ang="0">
                <a:pos x="connsiteX1" y="connsiteY1"/>
              </a:cxn>
              <a:cxn ang="0">
                <a:pos x="connsiteX2" y="connsiteY2"/>
              </a:cxn>
            </a:cxnLst>
            <a:rect l="l" t="t" r="r" b="b"/>
            <a:pathLst>
              <a:path w="3744686" h="2234859" fill="none" extrusionOk="0">
                <a:moveTo>
                  <a:pt x="0" y="0"/>
                </a:moveTo>
                <a:cubicBezTo>
                  <a:pt x="1691123" y="-2508"/>
                  <a:pt x="3166837" y="38011"/>
                  <a:pt x="3744686" y="0"/>
                </a:cubicBezTo>
                <a:cubicBezTo>
                  <a:pt x="3589891" y="1004618"/>
                  <a:pt x="3739554" y="1558737"/>
                  <a:pt x="3744686" y="2234859"/>
                </a:cubicBezTo>
                <a:cubicBezTo>
                  <a:pt x="2141420" y="2122777"/>
                  <a:pt x="630995" y="2088842"/>
                  <a:pt x="0" y="2234859"/>
                </a:cubicBezTo>
                <a:cubicBezTo>
                  <a:pt x="107239" y="1297919"/>
                  <a:pt x="-1683" y="834665"/>
                  <a:pt x="0" y="0"/>
                </a:cubicBezTo>
                <a:close/>
              </a:path>
              <a:path w="3744686" h="2234859" fill="none" extrusionOk="0">
                <a:moveTo>
                  <a:pt x="-18124" y="643773"/>
                </a:moveTo>
                <a:cubicBezTo>
                  <a:pt x="-259017" y="579680"/>
                  <a:pt x="-402854" y="501704"/>
                  <a:pt x="-624127" y="419036"/>
                </a:cubicBezTo>
                <a:cubicBezTo>
                  <a:pt x="-1397886" y="465588"/>
                  <a:pt x="-2428103" y="786003"/>
                  <a:pt x="-2955830" y="750689"/>
                </a:cubicBezTo>
              </a:path>
              <a:path w="3744686" h="2234859" stroke="0" extrusionOk="0">
                <a:moveTo>
                  <a:pt x="0" y="0"/>
                </a:moveTo>
                <a:cubicBezTo>
                  <a:pt x="1121184" y="15162"/>
                  <a:pt x="2299886" y="-66357"/>
                  <a:pt x="3744686" y="0"/>
                </a:cubicBezTo>
                <a:cubicBezTo>
                  <a:pt x="3905004" y="331589"/>
                  <a:pt x="3630059" y="1953899"/>
                  <a:pt x="3744686" y="2234859"/>
                </a:cubicBezTo>
                <a:cubicBezTo>
                  <a:pt x="2180637" y="2278227"/>
                  <a:pt x="1515973" y="2302347"/>
                  <a:pt x="0" y="2234859"/>
                </a:cubicBezTo>
                <a:cubicBezTo>
                  <a:pt x="67263" y="1985752"/>
                  <a:pt x="-166545" y="815687"/>
                  <a:pt x="0" y="0"/>
                </a:cubicBezTo>
                <a:close/>
              </a:path>
              <a:path w="3744686" h="2234859" fill="none" stroke="0" extrusionOk="0">
                <a:moveTo>
                  <a:pt x="-18124" y="643773"/>
                </a:moveTo>
                <a:cubicBezTo>
                  <a:pt x="-298680" y="512108"/>
                  <a:pt x="-544391" y="399219"/>
                  <a:pt x="-624127" y="419036"/>
                </a:cubicBezTo>
                <a:cubicBezTo>
                  <a:pt x="-877968" y="344755"/>
                  <a:pt x="-1827207" y="581384"/>
                  <a:pt x="-2955830" y="750689"/>
                </a:cubicBezTo>
              </a:path>
            </a:pathLst>
          </a:custGeom>
          <a:ln>
            <a:solidFill>
              <a:schemeClr val="tx1">
                <a:lumMod val="75000"/>
              </a:schemeClr>
            </a:solidFill>
            <a:extLst>
              <a:ext uri="{C807C97D-BFC1-408E-A445-0C87EB9F89A2}">
                <ask:lineSketchStyleProps xmlns:ask="http://schemas.microsoft.com/office/drawing/2018/sketchyshapes" sd="3796954285">
                  <a:prstGeom prst="borderCallout2">
                    <a:avLst>
                      <a:gd name="adj1" fmla="val 28806"/>
                      <a:gd name="adj2" fmla="val -484"/>
                      <a:gd name="adj3" fmla="val 18750"/>
                      <a:gd name="adj4" fmla="val -16667"/>
                      <a:gd name="adj5" fmla="val 33590"/>
                      <a:gd name="adj6" fmla="val -78934"/>
                    </a:avLst>
                  </a:prstGeom>
                  <ask:type>
                    <ask:lineSketchCurved/>
                  </ask:type>
                </ask:lineSketchStyleProps>
              </a:ext>
            </a:extLst>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dirty="0"/>
              <a:t>Plus some qualitative on/off criteria, e.g. :</a:t>
            </a:r>
          </a:p>
          <a:p>
            <a:pPr marL="285750" indent="-285750" algn="ctr">
              <a:buFontTx/>
              <a:buChar char="-"/>
            </a:pPr>
            <a:r>
              <a:rPr lang="en-US" dirty="0"/>
              <a:t>Is there a published National Bioeconomy Strategy (Yes/No)</a:t>
            </a:r>
          </a:p>
          <a:p>
            <a:pPr marL="285750" indent="-285750" algn="ctr">
              <a:buFontTx/>
              <a:buChar char="-"/>
            </a:pPr>
            <a:r>
              <a:rPr lang="en-US" dirty="0"/>
              <a:t>Is there a regional Bioeconomy Strategy? (Yes/No)</a:t>
            </a:r>
            <a:endParaRPr lang="el-GR" dirty="0"/>
          </a:p>
        </p:txBody>
      </p:sp>
    </p:spTree>
    <p:extLst>
      <p:ext uri="{BB962C8B-B14F-4D97-AF65-F5344CB8AC3E}">
        <p14:creationId xmlns:p14="http://schemas.microsoft.com/office/powerpoint/2010/main" val="14264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296B8-2584-297C-CD67-3EC0DE1475F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71D3E52-B24F-0E30-B9DA-6F2A20F88235}"/>
              </a:ext>
            </a:extLst>
          </p:cNvPr>
          <p:cNvSpPr>
            <a:spLocks noGrp="1"/>
          </p:cNvSpPr>
          <p:nvPr>
            <p:ph type="body" idx="10"/>
          </p:nvPr>
        </p:nvSpPr>
        <p:spPr>
          <a:xfrm>
            <a:off x="782425" y="1342536"/>
            <a:ext cx="10732422" cy="4396111"/>
          </a:xfrm>
        </p:spPr>
        <p:txBody>
          <a:bodyPr lIns="91440" tIns="45720" rIns="91440" bIns="45720" anchor="t"/>
          <a:lstStyle/>
          <a:p>
            <a:r>
              <a:rPr lang="en-US" sz="1800" b="1" dirty="0">
                <a:solidFill>
                  <a:schemeClr val="tx2"/>
                </a:solidFill>
              </a:rPr>
              <a:t>The Technique for Order of Preference by Similarity to Ideal Solution (TOPSIS) Multi-Criteria Decision Making (MCDM)</a:t>
            </a:r>
          </a:p>
          <a:p>
            <a:endParaRPr lang="en-US" sz="1800" b="1" dirty="0"/>
          </a:p>
          <a:p>
            <a:r>
              <a:rPr lang="en-US" sz="1800" dirty="0"/>
              <a:t>1.</a:t>
            </a:r>
            <a:r>
              <a:rPr lang="en-US" sz="1800" b="1" dirty="0"/>
              <a:t>	</a:t>
            </a:r>
            <a:r>
              <a:rPr lang="en-US" sz="1800" dirty="0"/>
              <a:t>The base scenario. Initial equally weights ranking by using TOPSIS. This is the case where all 	criteria-indicators are equally contributing to the final ranking of all regions. The results of the 	base scenario are compared with the results of the second step.</a:t>
            </a:r>
          </a:p>
          <a:p>
            <a:r>
              <a:rPr lang="en-US" sz="1800" dirty="0"/>
              <a:t>2.	The weights’ ranking scenario. The second step is the modified TOPSIS ranking, based on the 	estimated weights, resulting by dataset itself, by using the Shannon entropy weight method. 	The results of the modified weighted TOPSIS are expected to be more robust and substantial 	by the results of the initial TOPSIS ranking.</a:t>
            </a:r>
          </a:p>
          <a:p>
            <a:endParaRPr lang="de-DE" sz="1800" b="1" dirty="0"/>
          </a:p>
        </p:txBody>
      </p:sp>
      <p:pic>
        <p:nvPicPr>
          <p:cNvPr id="7" name="Picture 3" descr="Logo&#10;&#10;Description automatically generated">
            <a:extLst>
              <a:ext uri="{FF2B5EF4-FFF2-40B4-BE49-F238E27FC236}">
                <a16:creationId xmlns:a16="http://schemas.microsoft.com/office/drawing/2014/main" id="{4CECDED3-8F0B-B1A2-3F15-D9ADF6DE3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11" name="TextBox 10">
            <a:extLst>
              <a:ext uri="{FF2B5EF4-FFF2-40B4-BE49-F238E27FC236}">
                <a16:creationId xmlns:a16="http://schemas.microsoft.com/office/drawing/2014/main" id="{1E697BB0-39F9-BCD0-128E-6CAF2597963C}"/>
              </a:ext>
            </a:extLst>
          </p:cNvPr>
          <p:cNvSpPr txBox="1"/>
          <p:nvPr/>
        </p:nvSpPr>
        <p:spPr>
          <a:xfrm>
            <a:off x="932014" y="2006065"/>
            <a:ext cx="10555791" cy="4041052"/>
          </a:xfrm>
          <a:prstGeom prst="rect">
            <a:avLst/>
          </a:prstGeom>
        </p:spPr>
        <p:txBody>
          <a:bodyPr anchor="t"/>
          <a:lstStyle>
            <a:lvl1pPr indent="0">
              <a:lnSpc>
                <a:spcPct val="110000"/>
              </a:lnSpc>
              <a:spcBef>
                <a:spcPts val="1000"/>
              </a:spcBef>
              <a:buFont typeface="Courier New" panose="02070309020205020404" pitchFamily="49" charset="0"/>
              <a:buNone/>
              <a:defRPr sz="1600" b="1" i="0">
                <a:solidFill>
                  <a:schemeClr val="accent1"/>
                </a:solidFill>
                <a:latin typeface="Roboto" panose="02000000000000000000" pitchFamily="2" charset="0"/>
                <a:ea typeface="Roboto" panose="02000000000000000000" pitchFamily="2"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endParaRPr lang="en-US"/>
          </a:p>
        </p:txBody>
      </p:sp>
      <p:pic>
        <p:nvPicPr>
          <p:cNvPr id="6" name="Picture 4" descr="A red sign with white text">
            <a:extLst>
              <a:ext uri="{FF2B5EF4-FFF2-40B4-BE49-F238E27FC236}">
                <a16:creationId xmlns:a16="http://schemas.microsoft.com/office/drawing/2014/main" id="{3DA16040-A6C6-E484-ED6D-5DEC3C081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8" name="Titel 1">
            <a:extLst>
              <a:ext uri="{FF2B5EF4-FFF2-40B4-BE49-F238E27FC236}">
                <a16:creationId xmlns:a16="http://schemas.microsoft.com/office/drawing/2014/main" id="{F18EDCD0-84BB-730B-EFF7-218B0F96B189}"/>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TOPSIS Methodology and ranking EU regions</a:t>
            </a:r>
            <a:endParaRPr lang="de-DE"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2656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6205C-A8E9-DBF2-A940-E188B662E5F5}"/>
            </a:ext>
          </a:extLst>
        </p:cNvPr>
        <p:cNvGrpSpPr/>
        <p:nvPr/>
      </p:nvGrpSpPr>
      <p:grpSpPr>
        <a:xfrm>
          <a:off x="0" y="0"/>
          <a:ext cx="0" cy="0"/>
          <a:chOff x="0" y="0"/>
          <a:chExt cx="0" cy="0"/>
        </a:xfrm>
      </p:grpSpPr>
      <p:pic>
        <p:nvPicPr>
          <p:cNvPr id="7" name="Picture 3" descr="Logo&#10;&#10;Description automatically generated">
            <a:extLst>
              <a:ext uri="{FF2B5EF4-FFF2-40B4-BE49-F238E27FC236}">
                <a16:creationId xmlns:a16="http://schemas.microsoft.com/office/drawing/2014/main" id="{C0D64CCF-4FA1-9D66-D87A-9F7C8F6B4A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11" name="TextBox 10">
            <a:extLst>
              <a:ext uri="{FF2B5EF4-FFF2-40B4-BE49-F238E27FC236}">
                <a16:creationId xmlns:a16="http://schemas.microsoft.com/office/drawing/2014/main" id="{4F9C941A-D9B0-C7F4-EF8F-A281ED190F67}"/>
              </a:ext>
            </a:extLst>
          </p:cNvPr>
          <p:cNvSpPr txBox="1"/>
          <p:nvPr/>
        </p:nvSpPr>
        <p:spPr>
          <a:xfrm>
            <a:off x="932014" y="2006065"/>
            <a:ext cx="10555791" cy="4041052"/>
          </a:xfrm>
          <a:prstGeom prst="rect">
            <a:avLst/>
          </a:prstGeom>
        </p:spPr>
        <p:txBody>
          <a:bodyPr anchor="t"/>
          <a:lstStyle>
            <a:lvl1pPr indent="0">
              <a:lnSpc>
                <a:spcPct val="110000"/>
              </a:lnSpc>
              <a:spcBef>
                <a:spcPts val="1000"/>
              </a:spcBef>
              <a:buFont typeface="Courier New" panose="02070309020205020404" pitchFamily="49" charset="0"/>
              <a:buNone/>
              <a:defRPr sz="1600" b="1" i="0">
                <a:solidFill>
                  <a:schemeClr val="accent1"/>
                </a:solidFill>
                <a:latin typeface="Roboto" panose="02000000000000000000" pitchFamily="2" charset="0"/>
                <a:ea typeface="Roboto" panose="02000000000000000000" pitchFamily="2"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endParaRPr lang="en-US"/>
          </a:p>
        </p:txBody>
      </p:sp>
      <p:pic>
        <p:nvPicPr>
          <p:cNvPr id="6" name="Picture 4" descr="A red sign with white text">
            <a:extLst>
              <a:ext uri="{FF2B5EF4-FFF2-40B4-BE49-F238E27FC236}">
                <a16:creationId xmlns:a16="http://schemas.microsoft.com/office/drawing/2014/main" id="{F288A774-2334-F24A-3DFF-70C556ABA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8" name="Titel 1">
            <a:extLst>
              <a:ext uri="{FF2B5EF4-FFF2-40B4-BE49-F238E27FC236}">
                <a16:creationId xmlns:a16="http://schemas.microsoft.com/office/drawing/2014/main" id="{A375FC0A-E3E2-570B-8896-33BF5DE5613C}"/>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TOPSIS Methodology and ranking EU regions | Economy </a:t>
            </a:r>
            <a:r>
              <a:rPr lang="el-GR" dirty="0">
                <a:latin typeface="Roboto" panose="02000000000000000000" pitchFamily="2" charset="0"/>
                <a:ea typeface="Roboto" panose="02000000000000000000" pitchFamily="2" charset="0"/>
                <a:cs typeface="Roboto" panose="02000000000000000000" pitchFamily="2" charset="0"/>
              </a:rPr>
              <a:t>&amp; </a:t>
            </a:r>
            <a:r>
              <a:rPr lang="en-US" dirty="0">
                <a:latin typeface="Roboto" panose="02000000000000000000" pitchFamily="2" charset="0"/>
                <a:ea typeface="Roboto" panose="02000000000000000000" pitchFamily="2" charset="0"/>
                <a:cs typeface="Roboto" panose="02000000000000000000" pitchFamily="2" charset="0"/>
              </a:rPr>
              <a:t>Innovation Indicators group</a:t>
            </a:r>
            <a:endParaRPr lang="de-DE"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5" name="Πίνακας 4">
            <a:extLst>
              <a:ext uri="{FF2B5EF4-FFF2-40B4-BE49-F238E27FC236}">
                <a16:creationId xmlns:a16="http://schemas.microsoft.com/office/drawing/2014/main" id="{FAE8B607-A3FB-AAC4-B995-1EFB2DB90801}"/>
              </a:ext>
            </a:extLst>
          </p:cNvPr>
          <p:cNvGraphicFramePr>
            <a:graphicFrameLocks noGrp="1"/>
          </p:cNvGraphicFramePr>
          <p:nvPr>
            <p:extLst>
              <p:ext uri="{D42A27DB-BD31-4B8C-83A1-F6EECF244321}">
                <p14:modId xmlns:p14="http://schemas.microsoft.com/office/powerpoint/2010/main" val="3053049066"/>
              </p:ext>
            </p:extLst>
          </p:nvPr>
        </p:nvGraphicFramePr>
        <p:xfrm>
          <a:off x="1369835" y="1141706"/>
          <a:ext cx="9452328" cy="4351338"/>
        </p:xfrm>
        <a:graphic>
          <a:graphicData uri="http://schemas.openxmlformats.org/drawingml/2006/table">
            <a:tbl>
              <a:tblPr firstRow="1" firstCol="1" bandRow="1">
                <a:tableStyleId>{5C22544A-7EE6-4342-B048-85BDC9FD1C3A}</a:tableStyleId>
              </a:tblPr>
              <a:tblGrid>
                <a:gridCol w="996293">
                  <a:extLst>
                    <a:ext uri="{9D8B030D-6E8A-4147-A177-3AD203B41FA5}">
                      <a16:colId xmlns:a16="http://schemas.microsoft.com/office/drawing/2014/main" val="2406805786"/>
                    </a:ext>
                  </a:extLst>
                </a:gridCol>
                <a:gridCol w="3272651">
                  <a:extLst>
                    <a:ext uri="{9D8B030D-6E8A-4147-A177-3AD203B41FA5}">
                      <a16:colId xmlns:a16="http://schemas.microsoft.com/office/drawing/2014/main" val="582604699"/>
                    </a:ext>
                  </a:extLst>
                </a:gridCol>
                <a:gridCol w="1252215">
                  <a:extLst>
                    <a:ext uri="{9D8B030D-6E8A-4147-A177-3AD203B41FA5}">
                      <a16:colId xmlns:a16="http://schemas.microsoft.com/office/drawing/2014/main" val="4180568063"/>
                    </a:ext>
                  </a:extLst>
                </a:gridCol>
                <a:gridCol w="3281513">
                  <a:extLst>
                    <a:ext uri="{9D8B030D-6E8A-4147-A177-3AD203B41FA5}">
                      <a16:colId xmlns:a16="http://schemas.microsoft.com/office/drawing/2014/main" val="2710286861"/>
                    </a:ext>
                  </a:extLst>
                </a:gridCol>
                <a:gridCol w="649656">
                  <a:extLst>
                    <a:ext uri="{9D8B030D-6E8A-4147-A177-3AD203B41FA5}">
                      <a16:colId xmlns:a16="http://schemas.microsoft.com/office/drawing/2014/main" val="1756417804"/>
                    </a:ext>
                  </a:extLst>
                </a:gridCol>
              </a:tblGrid>
              <a:tr h="334699">
                <a:tc rowSpan="2">
                  <a:txBody>
                    <a:bodyPr/>
                    <a:lstStyle/>
                    <a:p>
                      <a:pPr algn="ctr">
                        <a:lnSpc>
                          <a:spcPct val="150000"/>
                        </a:lnSpc>
                        <a:spcAft>
                          <a:spcPts val="800"/>
                        </a:spcAft>
                      </a:pPr>
                      <a:r>
                        <a:rPr lang="en-GB" sz="1600" dirty="0">
                          <a:effectLst/>
                        </a:rPr>
                        <a:t>Ranking</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gridSpan="2">
                  <a:txBody>
                    <a:bodyPr/>
                    <a:lstStyle/>
                    <a:p>
                      <a:pPr algn="ctr">
                        <a:lnSpc>
                          <a:spcPct val="150000"/>
                        </a:lnSpc>
                        <a:spcAft>
                          <a:spcPts val="800"/>
                        </a:spcAft>
                      </a:pPr>
                      <a:r>
                        <a:rPr lang="en-GB" sz="1600" dirty="0">
                          <a:effectLst/>
                        </a:rPr>
                        <a:t>Weight ranking (modified TOPSIS)</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hMerge="1">
                  <a:txBody>
                    <a:bodyPr/>
                    <a:lstStyle/>
                    <a:p>
                      <a:endParaRPr lang="el-GR"/>
                    </a:p>
                  </a:txBody>
                  <a:tcPr/>
                </a:tc>
                <a:tc gridSpan="2">
                  <a:txBody>
                    <a:bodyPr/>
                    <a:lstStyle/>
                    <a:p>
                      <a:pPr algn="ctr">
                        <a:lnSpc>
                          <a:spcPct val="150000"/>
                        </a:lnSpc>
                        <a:spcAft>
                          <a:spcPts val="800"/>
                        </a:spcAft>
                      </a:pPr>
                      <a:r>
                        <a:rPr lang="en-GB" sz="1600">
                          <a:effectLst/>
                        </a:rPr>
                        <a:t>Base scenario (equal weights)</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hMerge="1">
                  <a:txBody>
                    <a:bodyPr/>
                    <a:lstStyle/>
                    <a:p>
                      <a:endParaRPr lang="el-GR"/>
                    </a:p>
                  </a:txBody>
                  <a:tcPr/>
                </a:tc>
                <a:extLst>
                  <a:ext uri="{0D108BD9-81ED-4DB2-BD59-A6C34878D82A}">
                    <a16:rowId xmlns:a16="http://schemas.microsoft.com/office/drawing/2014/main" val="3759583191"/>
                  </a:ext>
                </a:extLst>
              </a:tr>
              <a:tr h="334699">
                <a:tc vMerge="1">
                  <a:txBody>
                    <a:bodyPr/>
                    <a:lstStyle/>
                    <a:p>
                      <a:endParaRPr lang="el-GR"/>
                    </a:p>
                  </a:txBody>
                  <a:tcPr/>
                </a:tc>
                <a:tc>
                  <a:txBody>
                    <a:bodyPr/>
                    <a:lstStyle/>
                    <a:p>
                      <a:pPr algn="ctr">
                        <a:lnSpc>
                          <a:spcPct val="150000"/>
                        </a:lnSpc>
                        <a:spcAft>
                          <a:spcPts val="800"/>
                        </a:spcAft>
                      </a:pPr>
                      <a:r>
                        <a:rPr lang="en-GB" sz="1600" dirty="0">
                          <a:effectLst/>
                        </a:rPr>
                        <a:t>Region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solidFill>
                      <a:schemeClr val="accent2">
                        <a:lumMod val="65000"/>
                        <a:lumOff val="35000"/>
                      </a:schemeClr>
                    </a:solidFill>
                  </a:tcPr>
                </a:tc>
                <a:tc>
                  <a:txBody>
                    <a:bodyPr/>
                    <a:lstStyle/>
                    <a:p>
                      <a:pPr algn="ctr">
                        <a:lnSpc>
                          <a:spcPct val="150000"/>
                        </a:lnSpc>
                        <a:spcAft>
                          <a:spcPts val="800"/>
                        </a:spcAft>
                      </a:pPr>
                      <a:r>
                        <a:rPr lang="en-GB" sz="1600" dirty="0">
                          <a:effectLst/>
                        </a:rPr>
                        <a:t>Score</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solidFill>
                      <a:schemeClr val="accent2">
                        <a:lumMod val="65000"/>
                        <a:lumOff val="35000"/>
                      </a:schemeClr>
                    </a:solidFill>
                  </a:tcPr>
                </a:tc>
                <a:tc>
                  <a:txBody>
                    <a:bodyPr/>
                    <a:lstStyle/>
                    <a:p>
                      <a:pPr algn="ctr">
                        <a:lnSpc>
                          <a:spcPct val="150000"/>
                        </a:lnSpc>
                        <a:spcAft>
                          <a:spcPts val="800"/>
                        </a:spcAft>
                      </a:pPr>
                      <a:r>
                        <a:rPr lang="en-GB" sz="1600" dirty="0">
                          <a:effectLst/>
                        </a:rPr>
                        <a:t>Region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solidFill>
                      <a:schemeClr val="accent2">
                        <a:lumMod val="65000"/>
                        <a:lumOff val="35000"/>
                      </a:schemeClr>
                    </a:solidFill>
                  </a:tcPr>
                </a:tc>
                <a:tc>
                  <a:txBody>
                    <a:bodyPr/>
                    <a:lstStyle/>
                    <a:p>
                      <a:pPr algn="ctr">
                        <a:lnSpc>
                          <a:spcPct val="150000"/>
                        </a:lnSpc>
                        <a:spcAft>
                          <a:spcPts val="800"/>
                        </a:spcAft>
                      </a:pPr>
                      <a:r>
                        <a:rPr lang="en-GB" sz="1600" dirty="0">
                          <a:effectLst/>
                        </a:rPr>
                        <a:t>Score</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solidFill>
                      <a:schemeClr val="accent2">
                        <a:lumMod val="65000"/>
                        <a:lumOff val="35000"/>
                      </a:schemeClr>
                    </a:solidFill>
                  </a:tcPr>
                </a:tc>
                <a:extLst>
                  <a:ext uri="{0D108BD9-81ED-4DB2-BD59-A6C34878D82A}">
                    <a16:rowId xmlns:a16="http://schemas.microsoft.com/office/drawing/2014/main" val="3350310948"/>
                  </a:ext>
                </a:extLst>
              </a:tr>
              <a:tr h="368194">
                <a:tc>
                  <a:txBody>
                    <a:bodyPr/>
                    <a:lstStyle/>
                    <a:p>
                      <a:pPr algn="ctr">
                        <a:lnSpc>
                          <a:spcPct val="150000"/>
                        </a:lnSpc>
                        <a:spcAft>
                          <a:spcPts val="800"/>
                        </a:spcAft>
                      </a:pPr>
                      <a:r>
                        <a:rPr lang="en-GB" sz="1600">
                          <a:effectLst/>
                        </a:rPr>
                        <a:t>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ES11-Galicia</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0,465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FR10-Ile-de-France</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a:effectLst/>
                        </a:rPr>
                        <a:t>0,514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extLst>
                  <a:ext uri="{0D108BD9-81ED-4DB2-BD59-A6C34878D82A}">
                    <a16:rowId xmlns:a16="http://schemas.microsoft.com/office/drawing/2014/main" val="84391001"/>
                  </a:ext>
                </a:extLst>
              </a:tr>
              <a:tr h="368194">
                <a:tc>
                  <a:txBody>
                    <a:bodyPr/>
                    <a:lstStyle/>
                    <a:p>
                      <a:pPr algn="ctr">
                        <a:lnSpc>
                          <a:spcPct val="150000"/>
                        </a:lnSpc>
                        <a:spcAft>
                          <a:spcPts val="800"/>
                        </a:spcAft>
                      </a:pPr>
                      <a:r>
                        <a:rPr lang="en-GB" sz="1600">
                          <a:effectLst/>
                        </a:rPr>
                        <a:t>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FR10-Ile-de-France</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0,458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ES51-Cataluña</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a:effectLst/>
                        </a:rPr>
                        <a:t>0,367</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extLst>
                  <a:ext uri="{0D108BD9-81ED-4DB2-BD59-A6C34878D82A}">
                    <a16:rowId xmlns:a16="http://schemas.microsoft.com/office/drawing/2014/main" val="1858321471"/>
                  </a:ext>
                </a:extLst>
              </a:tr>
              <a:tr h="368194">
                <a:tc>
                  <a:txBody>
                    <a:bodyPr/>
                    <a:lstStyle/>
                    <a:p>
                      <a:pPr algn="ctr">
                        <a:lnSpc>
                          <a:spcPct val="150000"/>
                        </a:lnSpc>
                        <a:spcAft>
                          <a:spcPts val="800"/>
                        </a:spcAft>
                      </a:pPr>
                      <a:r>
                        <a:rPr lang="en-GB" sz="1600" dirty="0">
                          <a:effectLst/>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DEB2-Trier</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0,369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dirty="0">
                          <a:effectLst/>
                        </a:rPr>
                        <a:t>ES11-Galicia</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a:effectLst/>
                        </a:rPr>
                        <a:t>0,360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extLst>
                  <a:ext uri="{0D108BD9-81ED-4DB2-BD59-A6C34878D82A}">
                    <a16:rowId xmlns:a16="http://schemas.microsoft.com/office/drawing/2014/main" val="3574127328"/>
                  </a:ext>
                </a:extLst>
              </a:tr>
              <a:tr h="368194">
                <a:tc>
                  <a:txBody>
                    <a:bodyPr/>
                    <a:lstStyle/>
                    <a:p>
                      <a:pPr algn="ctr">
                        <a:lnSpc>
                          <a:spcPct val="150000"/>
                        </a:lnSpc>
                        <a:spcAft>
                          <a:spcPts val="800"/>
                        </a:spcAft>
                      </a:pPr>
                      <a:r>
                        <a:rPr lang="en-GB" sz="1600">
                          <a:effectLst/>
                        </a:rPr>
                        <a:t>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FRH0-Bretagne</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0,316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ES61-Andalucía</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0,352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extLst>
                  <a:ext uri="{0D108BD9-81ED-4DB2-BD59-A6C34878D82A}">
                    <a16:rowId xmlns:a16="http://schemas.microsoft.com/office/drawing/2014/main" val="2261790123"/>
                  </a:ext>
                </a:extLst>
              </a:tr>
              <a:tr h="368194">
                <a:tc>
                  <a:txBody>
                    <a:bodyPr/>
                    <a:lstStyle/>
                    <a:p>
                      <a:pPr algn="ctr">
                        <a:lnSpc>
                          <a:spcPct val="150000"/>
                        </a:lnSpc>
                        <a:spcAft>
                          <a:spcPts val="800"/>
                        </a:spcAft>
                      </a:pPr>
                      <a:r>
                        <a:rPr lang="en-GB" sz="1600">
                          <a:effectLst/>
                        </a:rPr>
                        <a:t>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dirty="0">
                          <a:effectLst/>
                        </a:rPr>
                        <a:t>ES51-Cataluña</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0,305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DEB2-Trier</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a:effectLst/>
                        </a:rPr>
                        <a:t>0,289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extLst>
                  <a:ext uri="{0D108BD9-81ED-4DB2-BD59-A6C34878D82A}">
                    <a16:rowId xmlns:a16="http://schemas.microsoft.com/office/drawing/2014/main" val="2737599252"/>
                  </a:ext>
                </a:extLst>
              </a:tr>
              <a:tr h="368194">
                <a:tc>
                  <a:txBody>
                    <a:bodyPr/>
                    <a:lstStyle/>
                    <a:p>
                      <a:pPr algn="ctr">
                        <a:lnSpc>
                          <a:spcPct val="150000"/>
                        </a:lnSpc>
                        <a:spcAft>
                          <a:spcPts val="800"/>
                        </a:spcAft>
                      </a:pPr>
                      <a:r>
                        <a:rPr lang="en-GB" sz="1600">
                          <a:effectLst/>
                        </a:rPr>
                        <a:t>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ES61-Andalucía</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0,274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FRH0-Bretagne</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0,270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extLst>
                  <a:ext uri="{0D108BD9-81ED-4DB2-BD59-A6C34878D82A}">
                    <a16:rowId xmlns:a16="http://schemas.microsoft.com/office/drawing/2014/main" val="2472463272"/>
                  </a:ext>
                </a:extLst>
              </a:tr>
              <a:tr h="368194">
                <a:tc>
                  <a:txBody>
                    <a:bodyPr/>
                    <a:lstStyle/>
                    <a:p>
                      <a:pPr algn="ctr">
                        <a:lnSpc>
                          <a:spcPct val="150000"/>
                        </a:lnSpc>
                        <a:spcAft>
                          <a:spcPts val="800"/>
                        </a:spcAft>
                      </a:pPr>
                      <a:r>
                        <a:rPr lang="en-GB" sz="1600">
                          <a:effectLst/>
                        </a:rPr>
                        <a:t>7</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ES52-Comunitat Valenciana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0,216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ES52-Comunitat Valenciana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0,267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extLst>
                  <a:ext uri="{0D108BD9-81ED-4DB2-BD59-A6C34878D82A}">
                    <a16:rowId xmlns:a16="http://schemas.microsoft.com/office/drawing/2014/main" val="3666114161"/>
                  </a:ext>
                </a:extLst>
              </a:tr>
              <a:tr h="368194">
                <a:tc>
                  <a:txBody>
                    <a:bodyPr/>
                    <a:lstStyle/>
                    <a:p>
                      <a:pPr algn="ctr">
                        <a:lnSpc>
                          <a:spcPct val="150000"/>
                        </a:lnSpc>
                        <a:spcAft>
                          <a:spcPts val="800"/>
                        </a:spcAft>
                      </a:pPr>
                      <a:r>
                        <a:rPr lang="en-GB" sz="1600">
                          <a:effectLst/>
                        </a:rPr>
                        <a:t>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DE60-Hamburg</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a:effectLst/>
                        </a:rPr>
                        <a:t>0,198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dirty="0">
                          <a:effectLst/>
                        </a:rPr>
                        <a:t>SE31-Norra </a:t>
                      </a:r>
                      <a:r>
                        <a:rPr lang="en-GB" sz="1600" dirty="0" err="1">
                          <a:effectLst/>
                        </a:rPr>
                        <a:t>Mellansverige</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0,263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extLst>
                  <a:ext uri="{0D108BD9-81ED-4DB2-BD59-A6C34878D82A}">
                    <a16:rowId xmlns:a16="http://schemas.microsoft.com/office/drawing/2014/main" val="35861994"/>
                  </a:ext>
                </a:extLst>
              </a:tr>
              <a:tr h="368194">
                <a:tc>
                  <a:txBody>
                    <a:bodyPr/>
                    <a:lstStyle/>
                    <a:p>
                      <a:pPr algn="ctr">
                        <a:lnSpc>
                          <a:spcPct val="150000"/>
                        </a:lnSpc>
                        <a:spcAft>
                          <a:spcPts val="800"/>
                        </a:spcAft>
                      </a:pPr>
                      <a:r>
                        <a:rPr lang="en-GB" sz="1600">
                          <a:effectLst/>
                        </a:rPr>
                        <a:t>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SE31-Norra Mellansverige</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a:effectLst/>
                        </a:rPr>
                        <a:t>0,196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dirty="0">
                          <a:effectLst/>
                        </a:rPr>
                        <a:t>FRK2-Rhône-Alpes</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0,262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extLst>
                  <a:ext uri="{0D108BD9-81ED-4DB2-BD59-A6C34878D82A}">
                    <a16:rowId xmlns:a16="http://schemas.microsoft.com/office/drawing/2014/main" val="3919501338"/>
                  </a:ext>
                </a:extLst>
              </a:tr>
              <a:tr h="368194">
                <a:tc>
                  <a:txBody>
                    <a:bodyPr/>
                    <a:lstStyle/>
                    <a:p>
                      <a:pPr algn="ctr">
                        <a:lnSpc>
                          <a:spcPct val="150000"/>
                        </a:lnSpc>
                        <a:spcAft>
                          <a:spcPts val="800"/>
                        </a:spcAft>
                      </a:pPr>
                      <a:r>
                        <a:rPr lang="en-GB" sz="1600">
                          <a:effectLst/>
                        </a:rPr>
                        <a:t>10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a:effectLst/>
                        </a:rPr>
                        <a:t>FRK2-Rhône-Alpes</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a:effectLst/>
                        </a:rPr>
                        <a:t>0,189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nSpc>
                          <a:spcPct val="150000"/>
                        </a:lnSpc>
                        <a:spcAft>
                          <a:spcPts val="800"/>
                        </a:spcAft>
                      </a:pPr>
                      <a:r>
                        <a:rPr lang="en-GB" sz="1600" dirty="0">
                          <a:effectLst/>
                        </a:rPr>
                        <a:t>DE60-Hamburg</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tc>
                  <a:txBody>
                    <a:bodyPr/>
                    <a:lstStyle/>
                    <a:p>
                      <a:pPr algn="ctr">
                        <a:lnSpc>
                          <a:spcPct val="150000"/>
                        </a:lnSpc>
                        <a:spcAft>
                          <a:spcPts val="800"/>
                        </a:spcAft>
                      </a:pPr>
                      <a:r>
                        <a:rPr lang="en-GB" sz="1600" dirty="0">
                          <a:effectLst/>
                        </a:rPr>
                        <a:t>0,260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041" marR="53041" marT="0" marB="0"/>
                </a:tc>
                <a:extLst>
                  <a:ext uri="{0D108BD9-81ED-4DB2-BD59-A6C34878D82A}">
                    <a16:rowId xmlns:a16="http://schemas.microsoft.com/office/drawing/2014/main" val="1856626118"/>
                  </a:ext>
                </a:extLst>
              </a:tr>
            </a:tbl>
          </a:graphicData>
        </a:graphic>
      </p:graphicFrame>
    </p:spTree>
    <p:extLst>
      <p:ext uri="{BB962C8B-B14F-4D97-AF65-F5344CB8AC3E}">
        <p14:creationId xmlns:p14="http://schemas.microsoft.com/office/powerpoint/2010/main" val="2579663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0D8B7-61B4-03BF-645C-111AB78DEA66}"/>
            </a:ext>
          </a:extLst>
        </p:cNvPr>
        <p:cNvGrpSpPr/>
        <p:nvPr/>
      </p:nvGrpSpPr>
      <p:grpSpPr>
        <a:xfrm>
          <a:off x="0" y="0"/>
          <a:ext cx="0" cy="0"/>
          <a:chOff x="0" y="0"/>
          <a:chExt cx="0" cy="0"/>
        </a:xfrm>
      </p:grpSpPr>
      <p:pic>
        <p:nvPicPr>
          <p:cNvPr id="7" name="Picture 3" descr="Logo&#10;&#10;Description automatically generated">
            <a:extLst>
              <a:ext uri="{FF2B5EF4-FFF2-40B4-BE49-F238E27FC236}">
                <a16:creationId xmlns:a16="http://schemas.microsoft.com/office/drawing/2014/main" id="{E4FDFF26-BE6C-2E53-2F8F-9A455EDBB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pic>
        <p:nvPicPr>
          <p:cNvPr id="6" name="Picture 4" descr="A red sign with white text">
            <a:extLst>
              <a:ext uri="{FF2B5EF4-FFF2-40B4-BE49-F238E27FC236}">
                <a16:creationId xmlns:a16="http://schemas.microsoft.com/office/drawing/2014/main" id="{00BD7C43-EA42-2718-292B-3447A9B12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8" name="Titel 1">
            <a:extLst>
              <a:ext uri="{FF2B5EF4-FFF2-40B4-BE49-F238E27FC236}">
                <a16:creationId xmlns:a16="http://schemas.microsoft.com/office/drawing/2014/main" id="{F99B209E-02A8-35EC-E57E-94F35AF19C68}"/>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TOPSIS Methodology and ranking EU regions | Society Indicators group</a:t>
            </a:r>
            <a:endParaRPr lang="de-DE"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Πίνακας 1">
            <a:extLst>
              <a:ext uri="{FF2B5EF4-FFF2-40B4-BE49-F238E27FC236}">
                <a16:creationId xmlns:a16="http://schemas.microsoft.com/office/drawing/2014/main" id="{88DDC5DE-1D86-0B93-63C1-92D0DE1236FE}"/>
              </a:ext>
            </a:extLst>
          </p:cNvPr>
          <p:cNvGraphicFramePr>
            <a:graphicFrameLocks noGrp="1"/>
          </p:cNvGraphicFramePr>
          <p:nvPr>
            <p:extLst>
              <p:ext uri="{D42A27DB-BD31-4B8C-83A1-F6EECF244321}">
                <p14:modId xmlns:p14="http://schemas.microsoft.com/office/powerpoint/2010/main" val="3267476204"/>
              </p:ext>
            </p:extLst>
          </p:nvPr>
        </p:nvGraphicFramePr>
        <p:xfrm>
          <a:off x="1206631" y="1238281"/>
          <a:ext cx="9483365" cy="4342004"/>
        </p:xfrm>
        <a:graphic>
          <a:graphicData uri="http://schemas.openxmlformats.org/drawingml/2006/table">
            <a:tbl>
              <a:tblPr firstRow="1" firstCol="1" bandRow="1">
                <a:tableStyleId>{5C22544A-7EE6-4342-B048-85BDC9FD1C3A}</a:tableStyleId>
              </a:tblPr>
              <a:tblGrid>
                <a:gridCol w="831225">
                  <a:extLst>
                    <a:ext uri="{9D8B030D-6E8A-4147-A177-3AD203B41FA5}">
                      <a16:colId xmlns:a16="http://schemas.microsoft.com/office/drawing/2014/main" val="377184470"/>
                    </a:ext>
                  </a:extLst>
                </a:gridCol>
                <a:gridCol w="3222301">
                  <a:extLst>
                    <a:ext uri="{9D8B030D-6E8A-4147-A177-3AD203B41FA5}">
                      <a16:colId xmlns:a16="http://schemas.microsoft.com/office/drawing/2014/main" val="1889573544"/>
                    </a:ext>
                  </a:extLst>
                </a:gridCol>
                <a:gridCol w="1084082">
                  <a:extLst>
                    <a:ext uri="{9D8B030D-6E8A-4147-A177-3AD203B41FA5}">
                      <a16:colId xmlns:a16="http://schemas.microsoft.com/office/drawing/2014/main" val="3021917744"/>
                    </a:ext>
                  </a:extLst>
                </a:gridCol>
                <a:gridCol w="3447549">
                  <a:extLst>
                    <a:ext uri="{9D8B030D-6E8A-4147-A177-3AD203B41FA5}">
                      <a16:colId xmlns:a16="http://schemas.microsoft.com/office/drawing/2014/main" val="3554465117"/>
                    </a:ext>
                  </a:extLst>
                </a:gridCol>
                <a:gridCol w="898208">
                  <a:extLst>
                    <a:ext uri="{9D8B030D-6E8A-4147-A177-3AD203B41FA5}">
                      <a16:colId xmlns:a16="http://schemas.microsoft.com/office/drawing/2014/main" val="1415135038"/>
                    </a:ext>
                  </a:extLst>
                </a:gridCol>
              </a:tblGrid>
              <a:tr h="184470">
                <a:tc rowSpan="2">
                  <a:txBody>
                    <a:bodyPr/>
                    <a:lstStyle/>
                    <a:p>
                      <a:pPr algn="ctr">
                        <a:lnSpc>
                          <a:spcPct val="150000"/>
                        </a:lnSpc>
                        <a:spcBef>
                          <a:spcPts val="600"/>
                        </a:spcBef>
                        <a:spcAft>
                          <a:spcPts val="600"/>
                        </a:spcAft>
                      </a:pPr>
                      <a:r>
                        <a:rPr lang="en-GB" sz="1600" dirty="0">
                          <a:effectLst/>
                        </a:rPr>
                        <a:t>Ranking</a:t>
                      </a:r>
                      <a:endParaRPr lang="el-GR" sz="18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519" marR="35519" marT="0" marB="0"/>
                </a:tc>
                <a:tc gridSpan="2">
                  <a:txBody>
                    <a:bodyPr/>
                    <a:lstStyle/>
                    <a:p>
                      <a:pPr algn="ctr">
                        <a:lnSpc>
                          <a:spcPct val="150000"/>
                        </a:lnSpc>
                        <a:spcBef>
                          <a:spcPts val="600"/>
                        </a:spcBef>
                        <a:spcAft>
                          <a:spcPts val="600"/>
                        </a:spcAft>
                      </a:pPr>
                      <a:r>
                        <a:rPr lang="en-GB" sz="1600">
                          <a:effectLst/>
                        </a:rPr>
                        <a:t>Weight ranking (modified TOPSIS)</a:t>
                      </a:r>
                      <a:endParaRPr lang="el-GR" sz="1800" b="1">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519" marR="35519" marT="0" marB="0"/>
                </a:tc>
                <a:tc hMerge="1">
                  <a:txBody>
                    <a:bodyPr/>
                    <a:lstStyle/>
                    <a:p>
                      <a:endParaRPr lang="el-GR"/>
                    </a:p>
                  </a:txBody>
                  <a:tcPr/>
                </a:tc>
                <a:tc gridSpan="2">
                  <a:txBody>
                    <a:bodyPr/>
                    <a:lstStyle/>
                    <a:p>
                      <a:pPr algn="ctr">
                        <a:lnSpc>
                          <a:spcPct val="150000"/>
                        </a:lnSpc>
                        <a:spcBef>
                          <a:spcPts val="600"/>
                        </a:spcBef>
                        <a:spcAft>
                          <a:spcPts val="600"/>
                        </a:spcAft>
                      </a:pPr>
                      <a:r>
                        <a:rPr lang="en-GB" sz="1600">
                          <a:effectLst/>
                        </a:rPr>
                        <a:t>Base scenario (equal weights)</a:t>
                      </a:r>
                      <a:endParaRPr lang="el-GR" sz="1800" b="1">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519" marR="35519" marT="0" marB="0"/>
                </a:tc>
                <a:tc hMerge="1">
                  <a:txBody>
                    <a:bodyPr/>
                    <a:lstStyle/>
                    <a:p>
                      <a:endParaRPr lang="el-GR"/>
                    </a:p>
                  </a:txBody>
                  <a:tcPr/>
                </a:tc>
                <a:extLst>
                  <a:ext uri="{0D108BD9-81ED-4DB2-BD59-A6C34878D82A}">
                    <a16:rowId xmlns:a16="http://schemas.microsoft.com/office/drawing/2014/main" val="28578420"/>
                  </a:ext>
                </a:extLst>
              </a:tr>
              <a:tr h="312029">
                <a:tc vMerge="1">
                  <a:txBody>
                    <a:bodyPr/>
                    <a:lstStyle/>
                    <a:p>
                      <a:endParaRPr lang="el-GR"/>
                    </a:p>
                  </a:txBody>
                  <a:tcPr/>
                </a:tc>
                <a:tc>
                  <a:txBody>
                    <a:bodyPr/>
                    <a:lstStyle/>
                    <a:p>
                      <a:pPr algn="ctr">
                        <a:lnSpc>
                          <a:spcPct val="150000"/>
                        </a:lnSpc>
                        <a:spcBef>
                          <a:spcPts val="600"/>
                        </a:spcBef>
                        <a:spcAft>
                          <a:spcPts val="600"/>
                        </a:spcAft>
                      </a:pPr>
                      <a:r>
                        <a:rPr lang="en-GB" sz="1600" dirty="0">
                          <a:effectLst/>
                        </a:rPr>
                        <a:t>Region</a:t>
                      </a:r>
                      <a:endParaRPr lang="el-GR" sz="18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519" marR="35519" marT="0" marB="0">
                    <a:solidFill>
                      <a:schemeClr val="accent2">
                        <a:lumMod val="65000"/>
                        <a:lumOff val="35000"/>
                      </a:schemeClr>
                    </a:solidFill>
                  </a:tcPr>
                </a:tc>
                <a:tc>
                  <a:txBody>
                    <a:bodyPr/>
                    <a:lstStyle/>
                    <a:p>
                      <a:pPr algn="ctr">
                        <a:lnSpc>
                          <a:spcPct val="150000"/>
                        </a:lnSpc>
                        <a:spcBef>
                          <a:spcPts val="600"/>
                        </a:spcBef>
                        <a:spcAft>
                          <a:spcPts val="600"/>
                        </a:spcAft>
                      </a:pPr>
                      <a:r>
                        <a:rPr lang="en-GB" sz="1600" dirty="0">
                          <a:effectLst/>
                        </a:rPr>
                        <a:t>Score</a:t>
                      </a:r>
                      <a:endParaRPr lang="el-GR" sz="18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519" marR="35519" marT="0" marB="0">
                    <a:solidFill>
                      <a:schemeClr val="accent2">
                        <a:lumMod val="65000"/>
                        <a:lumOff val="35000"/>
                      </a:schemeClr>
                    </a:solidFill>
                  </a:tcPr>
                </a:tc>
                <a:tc>
                  <a:txBody>
                    <a:bodyPr/>
                    <a:lstStyle/>
                    <a:p>
                      <a:pPr algn="ctr">
                        <a:lnSpc>
                          <a:spcPct val="150000"/>
                        </a:lnSpc>
                        <a:spcBef>
                          <a:spcPts val="600"/>
                        </a:spcBef>
                        <a:spcAft>
                          <a:spcPts val="600"/>
                        </a:spcAft>
                      </a:pPr>
                      <a:r>
                        <a:rPr lang="en-GB" sz="1600" dirty="0">
                          <a:effectLst/>
                        </a:rPr>
                        <a:t>Region</a:t>
                      </a:r>
                      <a:endParaRPr lang="el-GR" sz="18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519" marR="35519" marT="0" marB="0">
                    <a:solidFill>
                      <a:schemeClr val="accent2">
                        <a:lumMod val="65000"/>
                        <a:lumOff val="35000"/>
                      </a:schemeClr>
                    </a:solidFill>
                  </a:tcPr>
                </a:tc>
                <a:tc>
                  <a:txBody>
                    <a:bodyPr/>
                    <a:lstStyle/>
                    <a:p>
                      <a:pPr algn="ctr">
                        <a:lnSpc>
                          <a:spcPct val="150000"/>
                        </a:lnSpc>
                        <a:spcBef>
                          <a:spcPts val="600"/>
                        </a:spcBef>
                        <a:spcAft>
                          <a:spcPts val="600"/>
                        </a:spcAft>
                      </a:pPr>
                      <a:r>
                        <a:rPr lang="en-GB" sz="1600" dirty="0">
                          <a:effectLst/>
                        </a:rPr>
                        <a:t>Score</a:t>
                      </a:r>
                      <a:endParaRPr lang="el-GR" sz="18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519" marR="35519" marT="0" marB="0">
                    <a:solidFill>
                      <a:schemeClr val="accent2">
                        <a:lumMod val="65000"/>
                        <a:lumOff val="35000"/>
                      </a:schemeClr>
                    </a:solidFill>
                  </a:tcPr>
                </a:tc>
                <a:extLst>
                  <a:ext uri="{0D108BD9-81ED-4DB2-BD59-A6C34878D82A}">
                    <a16:rowId xmlns:a16="http://schemas.microsoft.com/office/drawing/2014/main" val="3705654019"/>
                  </a:ext>
                </a:extLst>
              </a:tr>
              <a:tr h="347009">
                <a:tc>
                  <a:txBody>
                    <a:bodyPr/>
                    <a:lstStyle/>
                    <a:p>
                      <a:pPr algn="ctr">
                        <a:lnSpc>
                          <a:spcPct val="150000"/>
                        </a:lnSpc>
                        <a:spcAft>
                          <a:spcPts val="800"/>
                        </a:spcAft>
                      </a:pPr>
                      <a:r>
                        <a:rPr lang="en-GB"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dirty="0">
                          <a:effectLst/>
                        </a:rPr>
                        <a:t>FR10-Ile-de-France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dirty="0">
                          <a:effectLst/>
                        </a:rPr>
                        <a:t>0,947</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a:effectLst/>
                        </a:rPr>
                        <a:t>FR10-Ile-de-France</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0,896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extLst>
                  <a:ext uri="{0D108BD9-81ED-4DB2-BD59-A6C34878D82A}">
                    <a16:rowId xmlns:a16="http://schemas.microsoft.com/office/drawing/2014/main" val="4252318358"/>
                  </a:ext>
                </a:extLst>
              </a:tr>
              <a:tr h="347009">
                <a:tc>
                  <a:txBody>
                    <a:bodyPr/>
                    <a:lstStyle/>
                    <a:p>
                      <a:pPr algn="ctr">
                        <a:lnSpc>
                          <a:spcPct val="150000"/>
                        </a:lnSpc>
                        <a:spcAft>
                          <a:spcPts val="800"/>
                        </a:spcAft>
                      </a:pPr>
                      <a:r>
                        <a:rPr lang="en-GB"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dirty="0">
                          <a:effectLst/>
                        </a:rPr>
                        <a:t>ES61-Andalucía</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dirty="0">
                          <a:effectLst/>
                        </a:rPr>
                        <a:t>0,697</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dirty="0">
                          <a:effectLst/>
                        </a:rPr>
                        <a:t>ES51-Cataluña</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0,662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extLst>
                  <a:ext uri="{0D108BD9-81ED-4DB2-BD59-A6C34878D82A}">
                    <a16:rowId xmlns:a16="http://schemas.microsoft.com/office/drawing/2014/main" val="3781551031"/>
                  </a:ext>
                </a:extLst>
              </a:tr>
              <a:tr h="347009">
                <a:tc>
                  <a:txBody>
                    <a:bodyPr/>
                    <a:lstStyle/>
                    <a:p>
                      <a:pPr algn="ctr">
                        <a:lnSpc>
                          <a:spcPct val="150000"/>
                        </a:lnSpc>
                        <a:spcAft>
                          <a:spcPts val="800"/>
                        </a:spcAft>
                      </a:pPr>
                      <a:r>
                        <a:rPr lang="en-GB" sz="1800">
                          <a:effectLst/>
                        </a:rPr>
                        <a:t>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a:effectLst/>
                        </a:rPr>
                        <a:t>ES51-Cataluña</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dirty="0">
                          <a:effectLst/>
                        </a:rPr>
                        <a:t>0,653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a:effectLst/>
                        </a:rPr>
                        <a:t>ES61-Andalucía</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0,647</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extLst>
                  <a:ext uri="{0D108BD9-81ED-4DB2-BD59-A6C34878D82A}">
                    <a16:rowId xmlns:a16="http://schemas.microsoft.com/office/drawing/2014/main" val="225284102"/>
                  </a:ext>
                </a:extLst>
              </a:tr>
              <a:tr h="347009">
                <a:tc>
                  <a:txBody>
                    <a:bodyPr/>
                    <a:lstStyle/>
                    <a:p>
                      <a:pPr algn="ctr">
                        <a:lnSpc>
                          <a:spcPct val="150000"/>
                        </a:lnSpc>
                        <a:spcAft>
                          <a:spcPts val="800"/>
                        </a:spcAft>
                      </a:pPr>
                      <a:r>
                        <a:rPr lang="en-GB" sz="1800">
                          <a:effectLst/>
                        </a:rPr>
                        <a:t>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a:effectLst/>
                        </a:rPr>
                        <a:t>ES30-Comunidad de Madrid</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dirty="0">
                          <a:effectLst/>
                        </a:rPr>
                        <a:t>0,580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dirty="0">
                          <a:effectLst/>
                        </a:rPr>
                        <a:t>ES30-Comunidad de Madrid</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0,612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extLst>
                  <a:ext uri="{0D108BD9-81ED-4DB2-BD59-A6C34878D82A}">
                    <a16:rowId xmlns:a16="http://schemas.microsoft.com/office/drawing/2014/main" val="3082609763"/>
                  </a:ext>
                </a:extLst>
              </a:tr>
              <a:tr h="347009">
                <a:tc>
                  <a:txBody>
                    <a:bodyPr/>
                    <a:lstStyle/>
                    <a:p>
                      <a:pPr algn="ctr">
                        <a:lnSpc>
                          <a:spcPct val="150000"/>
                        </a:lnSpc>
                        <a:spcAft>
                          <a:spcPts val="800"/>
                        </a:spcAft>
                      </a:pPr>
                      <a:r>
                        <a:rPr lang="en-GB" sz="1800">
                          <a:effectLst/>
                        </a:rPr>
                        <a:t>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a:effectLst/>
                        </a:rPr>
                        <a:t>FRK2-Rhône-Alpes</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dirty="0">
                          <a:effectLst/>
                        </a:rPr>
                        <a:t>0,539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dirty="0">
                          <a:effectLst/>
                        </a:rPr>
                        <a:t>FRK2-Rhône-Alpes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0,592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extLst>
                  <a:ext uri="{0D108BD9-81ED-4DB2-BD59-A6C34878D82A}">
                    <a16:rowId xmlns:a16="http://schemas.microsoft.com/office/drawing/2014/main" val="2424480638"/>
                  </a:ext>
                </a:extLst>
              </a:tr>
              <a:tr h="347009">
                <a:tc>
                  <a:txBody>
                    <a:bodyPr/>
                    <a:lstStyle/>
                    <a:p>
                      <a:pPr algn="ctr">
                        <a:lnSpc>
                          <a:spcPct val="150000"/>
                        </a:lnSpc>
                        <a:spcAft>
                          <a:spcPts val="800"/>
                        </a:spcAft>
                      </a:pPr>
                      <a:r>
                        <a:rPr lang="en-GB" sz="1800" dirty="0">
                          <a:effectLst/>
                        </a:rPr>
                        <a:t>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a:effectLst/>
                        </a:rPr>
                        <a:t>ES52-Comunitat Valenciana </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0,438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fr-FR" sz="1800" dirty="0">
                          <a:effectLst/>
                        </a:rPr>
                        <a:t>FRL0-Provence-Alpes-Côte d’Azur</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0,502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extLst>
                  <a:ext uri="{0D108BD9-81ED-4DB2-BD59-A6C34878D82A}">
                    <a16:rowId xmlns:a16="http://schemas.microsoft.com/office/drawing/2014/main" val="2011720759"/>
                  </a:ext>
                </a:extLst>
              </a:tr>
              <a:tr h="347009">
                <a:tc>
                  <a:txBody>
                    <a:bodyPr/>
                    <a:lstStyle/>
                    <a:p>
                      <a:pPr algn="ctr">
                        <a:lnSpc>
                          <a:spcPct val="150000"/>
                        </a:lnSpc>
                        <a:spcAft>
                          <a:spcPts val="800"/>
                        </a:spcAft>
                      </a:pPr>
                      <a:r>
                        <a:rPr lang="en-GB" sz="1800">
                          <a:effectLst/>
                        </a:rPr>
                        <a:t>7</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a:effectLst/>
                        </a:rPr>
                        <a:t>DEA1-Düsseldorf</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0,434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dirty="0">
                          <a:effectLst/>
                        </a:rPr>
                        <a:t>DEA1-Düsseldorf</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0,495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extLst>
                  <a:ext uri="{0D108BD9-81ED-4DB2-BD59-A6C34878D82A}">
                    <a16:rowId xmlns:a16="http://schemas.microsoft.com/office/drawing/2014/main" val="1349526862"/>
                  </a:ext>
                </a:extLst>
              </a:tr>
              <a:tr h="347009">
                <a:tc>
                  <a:txBody>
                    <a:bodyPr/>
                    <a:lstStyle/>
                    <a:p>
                      <a:pPr algn="ctr">
                        <a:lnSpc>
                          <a:spcPct val="150000"/>
                        </a:lnSpc>
                        <a:spcAft>
                          <a:spcPts val="800"/>
                        </a:spcAft>
                      </a:pPr>
                      <a:r>
                        <a:rPr lang="en-GB" sz="1800">
                          <a:effectLst/>
                        </a:rPr>
                        <a:t>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fr-FR" sz="1800">
                          <a:effectLst/>
                        </a:rPr>
                        <a:t>FRL0-Provence-Alpes-Côte d’Azur</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0,414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dirty="0">
                          <a:effectLst/>
                        </a:rPr>
                        <a:t>DE21-Oberbayern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0,490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extLst>
                  <a:ext uri="{0D108BD9-81ED-4DB2-BD59-A6C34878D82A}">
                    <a16:rowId xmlns:a16="http://schemas.microsoft.com/office/drawing/2014/main" val="958392375"/>
                  </a:ext>
                </a:extLst>
              </a:tr>
              <a:tr h="347009">
                <a:tc>
                  <a:txBody>
                    <a:bodyPr/>
                    <a:lstStyle/>
                    <a:p>
                      <a:pPr algn="ctr">
                        <a:lnSpc>
                          <a:spcPct val="150000"/>
                        </a:lnSpc>
                        <a:spcAft>
                          <a:spcPts val="800"/>
                        </a:spcAft>
                      </a:pPr>
                      <a:r>
                        <a:rPr lang="en-GB" sz="1800">
                          <a:effectLst/>
                        </a:rPr>
                        <a:t>9</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a:effectLst/>
                        </a:rPr>
                        <a:t>DE21-Oberbayern</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0,414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dirty="0">
                          <a:effectLst/>
                        </a:rPr>
                        <a:t>ES52-Comunitat Valenciana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dirty="0">
                          <a:effectLst/>
                        </a:rPr>
                        <a:t>0,480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extLst>
                  <a:ext uri="{0D108BD9-81ED-4DB2-BD59-A6C34878D82A}">
                    <a16:rowId xmlns:a16="http://schemas.microsoft.com/office/drawing/2014/main" val="1886300805"/>
                  </a:ext>
                </a:extLst>
              </a:tr>
              <a:tr h="347009">
                <a:tc>
                  <a:txBody>
                    <a:bodyPr/>
                    <a:lstStyle/>
                    <a:p>
                      <a:pPr algn="ctr">
                        <a:lnSpc>
                          <a:spcPct val="150000"/>
                        </a:lnSpc>
                        <a:spcAft>
                          <a:spcPts val="800"/>
                        </a:spcAft>
                      </a:pPr>
                      <a:r>
                        <a:rPr lang="en-GB" sz="1800">
                          <a:effectLst/>
                        </a:rPr>
                        <a:t>10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en-GB" sz="1800">
                          <a:effectLst/>
                        </a:rPr>
                        <a:t>DEA2-Köln</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a:effectLst/>
                        </a:rPr>
                        <a:t>0,385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nSpc>
                          <a:spcPct val="150000"/>
                        </a:lnSpc>
                        <a:spcAft>
                          <a:spcPts val="800"/>
                        </a:spcAft>
                      </a:pPr>
                      <a:r>
                        <a:rPr lang="fr-FR" sz="1800" dirty="0">
                          <a:effectLst/>
                        </a:rPr>
                        <a:t>FRG0-Pays de la Loire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tc>
                  <a:txBody>
                    <a:bodyPr/>
                    <a:lstStyle/>
                    <a:p>
                      <a:pPr algn="ctr">
                        <a:lnSpc>
                          <a:spcPct val="150000"/>
                        </a:lnSpc>
                        <a:spcAft>
                          <a:spcPts val="800"/>
                        </a:spcAft>
                      </a:pPr>
                      <a:r>
                        <a:rPr lang="en-GB" sz="1800" dirty="0">
                          <a:effectLst/>
                        </a:rPr>
                        <a:t>0,463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519" marR="35519" marT="0" marB="0"/>
                </a:tc>
                <a:extLst>
                  <a:ext uri="{0D108BD9-81ED-4DB2-BD59-A6C34878D82A}">
                    <a16:rowId xmlns:a16="http://schemas.microsoft.com/office/drawing/2014/main" val="1107914332"/>
                  </a:ext>
                </a:extLst>
              </a:tr>
            </a:tbl>
          </a:graphicData>
        </a:graphic>
      </p:graphicFrame>
    </p:spTree>
    <p:extLst>
      <p:ext uri="{BB962C8B-B14F-4D97-AF65-F5344CB8AC3E}">
        <p14:creationId xmlns:p14="http://schemas.microsoft.com/office/powerpoint/2010/main" val="3641457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FE4AB-355B-32C8-19A5-56CDA92686C8}"/>
            </a:ext>
          </a:extLst>
        </p:cNvPr>
        <p:cNvGrpSpPr/>
        <p:nvPr/>
      </p:nvGrpSpPr>
      <p:grpSpPr>
        <a:xfrm>
          <a:off x="0" y="0"/>
          <a:ext cx="0" cy="0"/>
          <a:chOff x="0" y="0"/>
          <a:chExt cx="0" cy="0"/>
        </a:xfrm>
      </p:grpSpPr>
      <p:pic>
        <p:nvPicPr>
          <p:cNvPr id="7" name="Picture 3" descr="Logo&#10;&#10;Description automatically generated">
            <a:extLst>
              <a:ext uri="{FF2B5EF4-FFF2-40B4-BE49-F238E27FC236}">
                <a16:creationId xmlns:a16="http://schemas.microsoft.com/office/drawing/2014/main" id="{A2B61389-EB61-7C99-7AA2-77B79ED43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11" name="TextBox 10">
            <a:extLst>
              <a:ext uri="{FF2B5EF4-FFF2-40B4-BE49-F238E27FC236}">
                <a16:creationId xmlns:a16="http://schemas.microsoft.com/office/drawing/2014/main" id="{E11B538E-7BDB-81D6-63C5-B30F5AB2F4A6}"/>
              </a:ext>
            </a:extLst>
          </p:cNvPr>
          <p:cNvSpPr txBox="1"/>
          <p:nvPr/>
        </p:nvSpPr>
        <p:spPr>
          <a:xfrm>
            <a:off x="932014" y="2006065"/>
            <a:ext cx="10555791" cy="4041052"/>
          </a:xfrm>
          <a:prstGeom prst="rect">
            <a:avLst/>
          </a:prstGeom>
        </p:spPr>
        <p:txBody>
          <a:bodyPr anchor="t"/>
          <a:lstStyle>
            <a:lvl1pPr indent="0">
              <a:lnSpc>
                <a:spcPct val="110000"/>
              </a:lnSpc>
              <a:spcBef>
                <a:spcPts val="1000"/>
              </a:spcBef>
              <a:buFont typeface="Courier New" panose="02070309020205020404" pitchFamily="49" charset="0"/>
              <a:buNone/>
              <a:defRPr sz="1600" b="1" i="0">
                <a:solidFill>
                  <a:schemeClr val="accent1"/>
                </a:solidFill>
                <a:latin typeface="Roboto" panose="02000000000000000000" pitchFamily="2" charset="0"/>
                <a:ea typeface="Roboto" panose="02000000000000000000" pitchFamily="2"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endParaRPr lang="en-US"/>
          </a:p>
        </p:txBody>
      </p:sp>
      <p:pic>
        <p:nvPicPr>
          <p:cNvPr id="6" name="Picture 4" descr="A red sign with white text">
            <a:extLst>
              <a:ext uri="{FF2B5EF4-FFF2-40B4-BE49-F238E27FC236}">
                <a16:creationId xmlns:a16="http://schemas.microsoft.com/office/drawing/2014/main" id="{421885A6-2881-3402-4B6F-6AA4D0C45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8" name="Titel 1">
            <a:extLst>
              <a:ext uri="{FF2B5EF4-FFF2-40B4-BE49-F238E27FC236}">
                <a16:creationId xmlns:a16="http://schemas.microsoft.com/office/drawing/2014/main" id="{C87100F1-406C-E2B5-2B00-C4B7EB784E0C}"/>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TOPSIS Methodology and ranking EU regions | Environment Indicators group</a:t>
            </a:r>
            <a:endParaRPr lang="de-DE"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2" name="Πίνακας 1">
            <a:extLst>
              <a:ext uri="{FF2B5EF4-FFF2-40B4-BE49-F238E27FC236}">
                <a16:creationId xmlns:a16="http://schemas.microsoft.com/office/drawing/2014/main" id="{563806C6-8FA3-49ED-CB41-24407A30411C}"/>
              </a:ext>
            </a:extLst>
          </p:cNvPr>
          <p:cNvGraphicFramePr>
            <a:graphicFrameLocks noGrp="1"/>
          </p:cNvGraphicFramePr>
          <p:nvPr>
            <p:extLst>
              <p:ext uri="{D42A27DB-BD31-4B8C-83A1-F6EECF244321}">
                <p14:modId xmlns:p14="http://schemas.microsoft.com/office/powerpoint/2010/main" val="1115350634"/>
              </p:ext>
            </p:extLst>
          </p:nvPr>
        </p:nvGraphicFramePr>
        <p:xfrm>
          <a:off x="932014" y="1253330"/>
          <a:ext cx="10327972" cy="4413355"/>
        </p:xfrm>
        <a:graphic>
          <a:graphicData uri="http://schemas.openxmlformats.org/drawingml/2006/table">
            <a:tbl>
              <a:tblPr firstRow="1" firstCol="1" bandRow="1">
                <a:tableStyleId>{5C22544A-7EE6-4342-B048-85BDC9FD1C3A}</a:tableStyleId>
              </a:tblPr>
              <a:tblGrid>
                <a:gridCol w="802518">
                  <a:extLst>
                    <a:ext uri="{9D8B030D-6E8A-4147-A177-3AD203B41FA5}">
                      <a16:colId xmlns:a16="http://schemas.microsoft.com/office/drawing/2014/main" val="2265563863"/>
                    </a:ext>
                  </a:extLst>
                </a:gridCol>
                <a:gridCol w="3271101">
                  <a:extLst>
                    <a:ext uri="{9D8B030D-6E8A-4147-A177-3AD203B41FA5}">
                      <a16:colId xmlns:a16="http://schemas.microsoft.com/office/drawing/2014/main" val="1644805304"/>
                    </a:ext>
                  </a:extLst>
                </a:gridCol>
                <a:gridCol w="1451728">
                  <a:extLst>
                    <a:ext uri="{9D8B030D-6E8A-4147-A177-3AD203B41FA5}">
                      <a16:colId xmlns:a16="http://schemas.microsoft.com/office/drawing/2014/main" val="754009044"/>
                    </a:ext>
                  </a:extLst>
                </a:gridCol>
                <a:gridCol w="4235525">
                  <a:extLst>
                    <a:ext uri="{9D8B030D-6E8A-4147-A177-3AD203B41FA5}">
                      <a16:colId xmlns:a16="http://schemas.microsoft.com/office/drawing/2014/main" val="2977034544"/>
                    </a:ext>
                  </a:extLst>
                </a:gridCol>
                <a:gridCol w="567100">
                  <a:extLst>
                    <a:ext uri="{9D8B030D-6E8A-4147-A177-3AD203B41FA5}">
                      <a16:colId xmlns:a16="http://schemas.microsoft.com/office/drawing/2014/main" val="2574962299"/>
                    </a:ext>
                  </a:extLst>
                </a:gridCol>
              </a:tblGrid>
              <a:tr h="223544">
                <a:tc rowSpan="2">
                  <a:txBody>
                    <a:bodyPr/>
                    <a:lstStyle/>
                    <a:p>
                      <a:pPr algn="ctr">
                        <a:lnSpc>
                          <a:spcPct val="150000"/>
                        </a:lnSpc>
                        <a:spcBef>
                          <a:spcPts val="600"/>
                        </a:spcBef>
                        <a:spcAft>
                          <a:spcPts val="600"/>
                        </a:spcAft>
                      </a:pPr>
                      <a:r>
                        <a:rPr lang="en-GB" sz="1400" dirty="0">
                          <a:effectLst/>
                        </a:rPr>
                        <a:t>Ranking</a:t>
                      </a:r>
                      <a:endParaRPr lang="el-GR" sz="16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682" marR="35682" marT="0" marB="0"/>
                </a:tc>
                <a:tc gridSpan="2">
                  <a:txBody>
                    <a:bodyPr/>
                    <a:lstStyle/>
                    <a:p>
                      <a:pPr algn="ctr">
                        <a:lnSpc>
                          <a:spcPct val="150000"/>
                        </a:lnSpc>
                        <a:spcBef>
                          <a:spcPts val="600"/>
                        </a:spcBef>
                        <a:spcAft>
                          <a:spcPts val="600"/>
                        </a:spcAft>
                      </a:pPr>
                      <a:r>
                        <a:rPr lang="en-GB" sz="1400" dirty="0">
                          <a:effectLst/>
                        </a:rPr>
                        <a:t>Weight ranking (modified TOPSIS)</a:t>
                      </a:r>
                      <a:endParaRPr lang="el-GR" sz="16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682" marR="35682" marT="0" marB="0"/>
                </a:tc>
                <a:tc hMerge="1">
                  <a:txBody>
                    <a:bodyPr/>
                    <a:lstStyle/>
                    <a:p>
                      <a:endParaRPr lang="el-GR"/>
                    </a:p>
                  </a:txBody>
                  <a:tcPr/>
                </a:tc>
                <a:tc gridSpan="2">
                  <a:txBody>
                    <a:bodyPr/>
                    <a:lstStyle/>
                    <a:p>
                      <a:pPr algn="ctr">
                        <a:lnSpc>
                          <a:spcPct val="150000"/>
                        </a:lnSpc>
                        <a:spcBef>
                          <a:spcPts val="600"/>
                        </a:spcBef>
                        <a:spcAft>
                          <a:spcPts val="600"/>
                        </a:spcAft>
                      </a:pPr>
                      <a:r>
                        <a:rPr lang="en-GB" sz="1400">
                          <a:effectLst/>
                        </a:rPr>
                        <a:t>Base scenario (equal weights)</a:t>
                      </a:r>
                      <a:endParaRPr lang="el-GR" sz="1600" b="1">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682" marR="35682" marT="0" marB="0"/>
                </a:tc>
                <a:tc hMerge="1">
                  <a:txBody>
                    <a:bodyPr/>
                    <a:lstStyle/>
                    <a:p>
                      <a:endParaRPr lang="el-GR"/>
                    </a:p>
                  </a:txBody>
                  <a:tcPr/>
                </a:tc>
                <a:extLst>
                  <a:ext uri="{0D108BD9-81ED-4DB2-BD59-A6C34878D82A}">
                    <a16:rowId xmlns:a16="http://schemas.microsoft.com/office/drawing/2014/main" val="945050414"/>
                  </a:ext>
                </a:extLst>
              </a:tr>
              <a:tr h="342485">
                <a:tc vMerge="1">
                  <a:txBody>
                    <a:bodyPr/>
                    <a:lstStyle/>
                    <a:p>
                      <a:endParaRPr lang="el-GR"/>
                    </a:p>
                  </a:txBody>
                  <a:tcPr/>
                </a:tc>
                <a:tc>
                  <a:txBody>
                    <a:bodyPr/>
                    <a:lstStyle/>
                    <a:p>
                      <a:pPr algn="ctr">
                        <a:lnSpc>
                          <a:spcPct val="150000"/>
                        </a:lnSpc>
                        <a:spcBef>
                          <a:spcPts val="600"/>
                        </a:spcBef>
                        <a:spcAft>
                          <a:spcPts val="600"/>
                        </a:spcAft>
                      </a:pPr>
                      <a:r>
                        <a:rPr lang="en-GB" sz="1400" dirty="0">
                          <a:effectLst/>
                        </a:rPr>
                        <a:t>Region</a:t>
                      </a:r>
                      <a:endParaRPr lang="el-GR" sz="16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682" marR="35682" marT="0" marB="0">
                    <a:solidFill>
                      <a:schemeClr val="accent2">
                        <a:lumMod val="65000"/>
                        <a:lumOff val="35000"/>
                      </a:schemeClr>
                    </a:solidFill>
                  </a:tcPr>
                </a:tc>
                <a:tc>
                  <a:txBody>
                    <a:bodyPr/>
                    <a:lstStyle/>
                    <a:p>
                      <a:pPr algn="ctr">
                        <a:lnSpc>
                          <a:spcPct val="150000"/>
                        </a:lnSpc>
                        <a:spcBef>
                          <a:spcPts val="600"/>
                        </a:spcBef>
                        <a:spcAft>
                          <a:spcPts val="600"/>
                        </a:spcAft>
                      </a:pPr>
                      <a:r>
                        <a:rPr lang="en-GB" sz="1400">
                          <a:effectLst/>
                        </a:rPr>
                        <a:t>Score</a:t>
                      </a:r>
                      <a:endParaRPr lang="el-GR" sz="1600" b="1">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682" marR="35682" marT="0" marB="0">
                    <a:solidFill>
                      <a:schemeClr val="accent2">
                        <a:lumMod val="65000"/>
                        <a:lumOff val="35000"/>
                      </a:schemeClr>
                    </a:solidFill>
                  </a:tcPr>
                </a:tc>
                <a:tc>
                  <a:txBody>
                    <a:bodyPr/>
                    <a:lstStyle/>
                    <a:p>
                      <a:pPr algn="ctr">
                        <a:lnSpc>
                          <a:spcPct val="150000"/>
                        </a:lnSpc>
                        <a:spcBef>
                          <a:spcPts val="600"/>
                        </a:spcBef>
                        <a:spcAft>
                          <a:spcPts val="600"/>
                        </a:spcAft>
                      </a:pPr>
                      <a:r>
                        <a:rPr lang="en-GB" sz="1400" dirty="0">
                          <a:effectLst/>
                        </a:rPr>
                        <a:t>Region</a:t>
                      </a:r>
                      <a:endParaRPr lang="el-GR" sz="16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682" marR="35682" marT="0" marB="0">
                    <a:solidFill>
                      <a:schemeClr val="accent2">
                        <a:lumMod val="65000"/>
                        <a:lumOff val="35000"/>
                      </a:schemeClr>
                    </a:solidFill>
                  </a:tcPr>
                </a:tc>
                <a:tc>
                  <a:txBody>
                    <a:bodyPr/>
                    <a:lstStyle/>
                    <a:p>
                      <a:pPr algn="ctr">
                        <a:lnSpc>
                          <a:spcPct val="150000"/>
                        </a:lnSpc>
                        <a:spcBef>
                          <a:spcPts val="600"/>
                        </a:spcBef>
                        <a:spcAft>
                          <a:spcPts val="600"/>
                        </a:spcAft>
                      </a:pPr>
                      <a:r>
                        <a:rPr lang="en-GB" sz="1400" dirty="0">
                          <a:effectLst/>
                        </a:rPr>
                        <a:t>Score</a:t>
                      </a:r>
                      <a:endParaRPr lang="el-GR" sz="1600" b="1" dirty="0">
                        <a:solidFill>
                          <a:srgbClr val="5B9BD5"/>
                        </a:solidFill>
                        <a:effectLst/>
                        <a:latin typeface="Arial" panose="020B0604020202020204" pitchFamily="34" charset="0"/>
                        <a:ea typeface="Calibri" panose="020F0502020204030204" pitchFamily="34" charset="0"/>
                        <a:cs typeface="Times New Roman" panose="02020603050405020304" pitchFamily="18" charset="0"/>
                      </a:endParaRPr>
                    </a:p>
                  </a:txBody>
                  <a:tcPr marL="35682" marR="35682" marT="0" marB="0">
                    <a:solidFill>
                      <a:schemeClr val="accent2">
                        <a:lumMod val="65000"/>
                        <a:lumOff val="35000"/>
                      </a:schemeClr>
                    </a:solidFill>
                  </a:tcPr>
                </a:tc>
                <a:extLst>
                  <a:ext uri="{0D108BD9-81ED-4DB2-BD59-A6C34878D82A}">
                    <a16:rowId xmlns:a16="http://schemas.microsoft.com/office/drawing/2014/main" val="1279019879"/>
                  </a:ext>
                </a:extLst>
              </a:tr>
              <a:tr h="378531">
                <a:tc>
                  <a:txBody>
                    <a:bodyPr/>
                    <a:lstStyle/>
                    <a:p>
                      <a:pPr algn="ctr">
                        <a:lnSpc>
                          <a:spcPct val="150000"/>
                        </a:lnSpc>
                        <a:spcAft>
                          <a:spcPts val="800"/>
                        </a:spcAft>
                      </a:pPr>
                      <a:r>
                        <a:rPr lang="en-GB" sz="1600">
                          <a:effectLst/>
                        </a:rPr>
                        <a:t>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dirty="0">
                          <a:effectLst/>
                        </a:rPr>
                        <a:t>ES42-Castilla-La Mancha</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dirty="0">
                          <a:effectLst/>
                        </a:rPr>
                        <a:t>0,504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dirty="0">
                          <a:effectLst/>
                        </a:rPr>
                        <a:t>ES42-Castilla-La Mancha</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0,480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extLst>
                  <a:ext uri="{0D108BD9-81ED-4DB2-BD59-A6C34878D82A}">
                    <a16:rowId xmlns:a16="http://schemas.microsoft.com/office/drawing/2014/main" val="1083983455"/>
                  </a:ext>
                </a:extLst>
              </a:tr>
              <a:tr h="378531">
                <a:tc>
                  <a:txBody>
                    <a:bodyPr/>
                    <a:lstStyle/>
                    <a:p>
                      <a:pPr algn="ctr">
                        <a:lnSpc>
                          <a:spcPct val="150000"/>
                        </a:lnSpc>
                        <a:spcAft>
                          <a:spcPts val="800"/>
                        </a:spcAft>
                      </a:pPr>
                      <a:r>
                        <a:rPr lang="en-GB" sz="1600">
                          <a:effectLst/>
                        </a:rPr>
                        <a:t>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dirty="0">
                          <a:effectLst/>
                        </a:rPr>
                        <a:t>ES24-Aragón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dirty="0">
                          <a:effectLst/>
                        </a:rPr>
                        <a:t>0,451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dirty="0">
                          <a:effectLst/>
                        </a:rPr>
                        <a:t>ES24-Aragón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0,438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extLst>
                  <a:ext uri="{0D108BD9-81ED-4DB2-BD59-A6C34878D82A}">
                    <a16:rowId xmlns:a16="http://schemas.microsoft.com/office/drawing/2014/main" val="119205064"/>
                  </a:ext>
                </a:extLst>
              </a:tr>
              <a:tr h="378531">
                <a:tc>
                  <a:txBody>
                    <a:bodyPr/>
                    <a:lstStyle/>
                    <a:p>
                      <a:pPr algn="ctr">
                        <a:lnSpc>
                          <a:spcPct val="150000"/>
                        </a:lnSpc>
                        <a:spcAft>
                          <a:spcPts val="800"/>
                        </a:spcAft>
                      </a:pPr>
                      <a:r>
                        <a:rPr lang="en-GB" sz="1600">
                          <a:effectLst/>
                        </a:rPr>
                        <a:t>3</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a:effectLst/>
                        </a:rPr>
                        <a:t>ES61-Andalucía</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0,415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dirty="0">
                          <a:effectLst/>
                        </a:rPr>
                        <a:t>ES62-Región de Murcia</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0,425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extLst>
                  <a:ext uri="{0D108BD9-81ED-4DB2-BD59-A6C34878D82A}">
                    <a16:rowId xmlns:a16="http://schemas.microsoft.com/office/drawing/2014/main" val="568196166"/>
                  </a:ext>
                </a:extLst>
              </a:tr>
              <a:tr h="378531">
                <a:tc>
                  <a:txBody>
                    <a:bodyPr/>
                    <a:lstStyle/>
                    <a:p>
                      <a:pPr algn="ctr">
                        <a:lnSpc>
                          <a:spcPct val="150000"/>
                        </a:lnSpc>
                        <a:spcAft>
                          <a:spcPts val="800"/>
                        </a:spcAft>
                      </a:pPr>
                      <a:r>
                        <a:rPr lang="en-GB" sz="1600">
                          <a:effectLst/>
                        </a:rPr>
                        <a:t>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a:effectLst/>
                        </a:rPr>
                        <a:t>ES41-Castilla y León</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0,386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dirty="0">
                          <a:effectLst/>
                        </a:rPr>
                        <a:t>ES61-Andalucía</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0,410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extLst>
                  <a:ext uri="{0D108BD9-81ED-4DB2-BD59-A6C34878D82A}">
                    <a16:rowId xmlns:a16="http://schemas.microsoft.com/office/drawing/2014/main" val="3858996516"/>
                  </a:ext>
                </a:extLst>
              </a:tr>
              <a:tr h="378531">
                <a:tc>
                  <a:txBody>
                    <a:bodyPr/>
                    <a:lstStyle/>
                    <a:p>
                      <a:pPr algn="ctr">
                        <a:lnSpc>
                          <a:spcPct val="150000"/>
                        </a:lnSpc>
                        <a:spcAft>
                          <a:spcPts val="800"/>
                        </a:spcAft>
                      </a:pPr>
                      <a:r>
                        <a:rPr lang="en-GB" sz="1600">
                          <a:effectLst/>
                        </a:rPr>
                        <a:t>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a:effectLst/>
                        </a:rPr>
                        <a:t>SE33-Övre Norrland</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dirty="0">
                          <a:effectLst/>
                        </a:rPr>
                        <a:t>0,357</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dirty="0">
                          <a:effectLst/>
                        </a:rPr>
                        <a:t>ES41-Castilla y León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0,381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extLst>
                  <a:ext uri="{0D108BD9-81ED-4DB2-BD59-A6C34878D82A}">
                    <a16:rowId xmlns:a16="http://schemas.microsoft.com/office/drawing/2014/main" val="2378649256"/>
                  </a:ext>
                </a:extLst>
              </a:tr>
              <a:tr h="378531">
                <a:tc>
                  <a:txBody>
                    <a:bodyPr/>
                    <a:lstStyle/>
                    <a:p>
                      <a:pPr algn="ctr">
                        <a:lnSpc>
                          <a:spcPct val="150000"/>
                        </a:lnSpc>
                        <a:spcAft>
                          <a:spcPts val="800"/>
                        </a:spcAft>
                      </a:pPr>
                      <a:r>
                        <a:rPr lang="en-GB" sz="1600">
                          <a:effectLst/>
                        </a:rPr>
                        <a:t>6</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a:effectLst/>
                        </a:rPr>
                        <a:t>ES62-Región de Murcia</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0,334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dirty="0">
                          <a:effectLst/>
                        </a:rPr>
                        <a:t>ES43-Extremadura</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0,345</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extLst>
                  <a:ext uri="{0D108BD9-81ED-4DB2-BD59-A6C34878D82A}">
                    <a16:rowId xmlns:a16="http://schemas.microsoft.com/office/drawing/2014/main" val="3243307815"/>
                  </a:ext>
                </a:extLst>
              </a:tr>
              <a:tr h="378531">
                <a:tc>
                  <a:txBody>
                    <a:bodyPr/>
                    <a:lstStyle/>
                    <a:p>
                      <a:pPr algn="ctr">
                        <a:lnSpc>
                          <a:spcPct val="150000"/>
                        </a:lnSpc>
                        <a:spcAft>
                          <a:spcPts val="800"/>
                        </a:spcAft>
                      </a:pPr>
                      <a:r>
                        <a:rPr lang="en-GB" sz="1600">
                          <a:effectLst/>
                        </a:rPr>
                        <a:t>7</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a:effectLst/>
                        </a:rPr>
                        <a:t>ES43-Extremadura</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0,328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dirty="0">
                          <a:effectLst/>
                        </a:rPr>
                        <a:t>FRD1-Basse-Normandie</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0,317</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extLst>
                  <a:ext uri="{0D108BD9-81ED-4DB2-BD59-A6C34878D82A}">
                    <a16:rowId xmlns:a16="http://schemas.microsoft.com/office/drawing/2014/main" val="1028329425"/>
                  </a:ext>
                </a:extLst>
              </a:tr>
              <a:tr h="378531">
                <a:tc>
                  <a:txBody>
                    <a:bodyPr/>
                    <a:lstStyle/>
                    <a:p>
                      <a:pPr algn="ctr">
                        <a:lnSpc>
                          <a:spcPct val="150000"/>
                        </a:lnSpc>
                        <a:spcAft>
                          <a:spcPts val="800"/>
                        </a:spcAft>
                      </a:pPr>
                      <a:r>
                        <a:rPr lang="en-GB" sz="1600">
                          <a:effectLst/>
                        </a:rPr>
                        <a:t>8</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a:effectLst/>
                        </a:rPr>
                        <a:t>IS00-Iceland</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0,324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fr-FR" sz="1600" dirty="0">
                          <a:effectLst/>
                        </a:rPr>
                        <a:t>FRG0-Pays de la Loire</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dirty="0">
                          <a:effectLst/>
                        </a:rPr>
                        <a:t>0,312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extLst>
                  <a:ext uri="{0D108BD9-81ED-4DB2-BD59-A6C34878D82A}">
                    <a16:rowId xmlns:a16="http://schemas.microsoft.com/office/drawing/2014/main" val="1237495919"/>
                  </a:ext>
                </a:extLst>
              </a:tr>
              <a:tr h="378531">
                <a:tc>
                  <a:txBody>
                    <a:bodyPr/>
                    <a:lstStyle/>
                    <a:p>
                      <a:pPr algn="ctr">
                        <a:lnSpc>
                          <a:spcPct val="150000"/>
                        </a:lnSpc>
                        <a:spcAft>
                          <a:spcPts val="800"/>
                        </a:spcAft>
                      </a:pPr>
                      <a:r>
                        <a:rPr lang="en-GB" sz="1600">
                          <a:effectLst/>
                        </a:rPr>
                        <a:t>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a:effectLst/>
                        </a:rPr>
                        <a:t>SE32-Mellersta Norrland</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0,294</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a:effectLst/>
                        </a:rPr>
                        <a:t>FRH0-Bretagne</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dirty="0">
                          <a:effectLst/>
                        </a:rPr>
                        <a:t>0,312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extLst>
                  <a:ext uri="{0D108BD9-81ED-4DB2-BD59-A6C34878D82A}">
                    <a16:rowId xmlns:a16="http://schemas.microsoft.com/office/drawing/2014/main" val="1918218865"/>
                  </a:ext>
                </a:extLst>
              </a:tr>
              <a:tr h="378531">
                <a:tc>
                  <a:txBody>
                    <a:bodyPr/>
                    <a:lstStyle/>
                    <a:p>
                      <a:pPr algn="ctr">
                        <a:lnSpc>
                          <a:spcPct val="150000"/>
                        </a:lnSpc>
                        <a:spcAft>
                          <a:spcPts val="800"/>
                        </a:spcAft>
                      </a:pPr>
                      <a:r>
                        <a:rPr lang="en-GB" sz="1600">
                          <a:effectLst/>
                        </a:rPr>
                        <a:t>10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a:effectLst/>
                        </a:rPr>
                        <a:t>FRD1-Basse-Normandie</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a:effectLst/>
                        </a:rPr>
                        <a:t>0,287</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nSpc>
                          <a:spcPct val="150000"/>
                        </a:lnSpc>
                        <a:spcAft>
                          <a:spcPts val="800"/>
                        </a:spcAft>
                      </a:pPr>
                      <a:r>
                        <a:rPr lang="en-GB" sz="1600">
                          <a:effectLst/>
                        </a:rPr>
                        <a:t>SE23-Västsverige</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tc>
                  <a:txBody>
                    <a:bodyPr/>
                    <a:lstStyle/>
                    <a:p>
                      <a:pPr algn="ctr">
                        <a:lnSpc>
                          <a:spcPct val="150000"/>
                        </a:lnSpc>
                        <a:spcAft>
                          <a:spcPts val="800"/>
                        </a:spcAft>
                      </a:pPr>
                      <a:r>
                        <a:rPr lang="en-GB" sz="1600" dirty="0">
                          <a:effectLst/>
                        </a:rPr>
                        <a:t>0,289</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682" marR="35682" marT="0" marB="0"/>
                </a:tc>
                <a:extLst>
                  <a:ext uri="{0D108BD9-81ED-4DB2-BD59-A6C34878D82A}">
                    <a16:rowId xmlns:a16="http://schemas.microsoft.com/office/drawing/2014/main" val="994214920"/>
                  </a:ext>
                </a:extLst>
              </a:tr>
            </a:tbl>
          </a:graphicData>
        </a:graphic>
      </p:graphicFrame>
    </p:spTree>
    <p:extLst>
      <p:ext uri="{BB962C8B-B14F-4D97-AF65-F5344CB8AC3E}">
        <p14:creationId xmlns:p14="http://schemas.microsoft.com/office/powerpoint/2010/main" val="320194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CAE9D-1E12-579E-B9C3-04CD53D48272}"/>
            </a:ext>
          </a:extLst>
        </p:cNvPr>
        <p:cNvGrpSpPr/>
        <p:nvPr/>
      </p:nvGrpSpPr>
      <p:grpSpPr>
        <a:xfrm>
          <a:off x="0" y="0"/>
          <a:ext cx="0" cy="0"/>
          <a:chOff x="0" y="0"/>
          <a:chExt cx="0" cy="0"/>
        </a:xfrm>
      </p:grpSpPr>
      <p:pic>
        <p:nvPicPr>
          <p:cNvPr id="7" name="Picture 3" descr="Logo&#10;&#10;Description automatically generated">
            <a:extLst>
              <a:ext uri="{FF2B5EF4-FFF2-40B4-BE49-F238E27FC236}">
                <a16:creationId xmlns:a16="http://schemas.microsoft.com/office/drawing/2014/main" id="{1A667F76-7715-A513-2329-B8F8709EB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11" name="TextBox 10">
            <a:extLst>
              <a:ext uri="{FF2B5EF4-FFF2-40B4-BE49-F238E27FC236}">
                <a16:creationId xmlns:a16="http://schemas.microsoft.com/office/drawing/2014/main" id="{E69EA3BE-EFAD-9EE6-364B-39949EA376E5}"/>
              </a:ext>
            </a:extLst>
          </p:cNvPr>
          <p:cNvSpPr txBox="1"/>
          <p:nvPr/>
        </p:nvSpPr>
        <p:spPr>
          <a:xfrm>
            <a:off x="932014" y="2006065"/>
            <a:ext cx="10555791" cy="4041052"/>
          </a:xfrm>
          <a:prstGeom prst="rect">
            <a:avLst/>
          </a:prstGeom>
        </p:spPr>
        <p:txBody>
          <a:bodyPr anchor="t"/>
          <a:lstStyle>
            <a:lvl1pPr indent="0">
              <a:lnSpc>
                <a:spcPct val="110000"/>
              </a:lnSpc>
              <a:spcBef>
                <a:spcPts val="1000"/>
              </a:spcBef>
              <a:buFont typeface="Courier New" panose="02070309020205020404" pitchFamily="49" charset="0"/>
              <a:buNone/>
              <a:defRPr sz="1600" b="1" i="0">
                <a:solidFill>
                  <a:schemeClr val="accent1"/>
                </a:solidFill>
                <a:latin typeface="Roboto" panose="02000000000000000000" pitchFamily="2" charset="0"/>
                <a:ea typeface="Roboto" panose="02000000000000000000" pitchFamily="2"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endParaRPr lang="en-US"/>
          </a:p>
        </p:txBody>
      </p:sp>
      <p:pic>
        <p:nvPicPr>
          <p:cNvPr id="6" name="Picture 4" descr="A red sign with white text">
            <a:extLst>
              <a:ext uri="{FF2B5EF4-FFF2-40B4-BE49-F238E27FC236}">
                <a16:creationId xmlns:a16="http://schemas.microsoft.com/office/drawing/2014/main" id="{7B33F167-E08E-466C-FA9D-64C468D73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8" name="Titel 1">
            <a:extLst>
              <a:ext uri="{FF2B5EF4-FFF2-40B4-BE49-F238E27FC236}">
                <a16:creationId xmlns:a16="http://schemas.microsoft.com/office/drawing/2014/main" id="{EB74515B-FB83-5047-84BA-11850AF26FDC}"/>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TOPSIS Methodology and ranking EU regions | Bioeconomy per sector</a:t>
            </a:r>
            <a:endParaRPr lang="de-DE" dirty="0">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E99A98BA-9623-B754-DA39-837AB9088957}"/>
              </a:ext>
            </a:extLst>
          </p:cNvPr>
          <p:cNvSpPr txBox="1"/>
          <p:nvPr/>
        </p:nvSpPr>
        <p:spPr>
          <a:xfrm>
            <a:off x="581126" y="1169324"/>
            <a:ext cx="6094428" cy="463397"/>
          </a:xfrm>
          <a:prstGeom prst="rect">
            <a:avLst/>
          </a:prstGeom>
          <a:noFill/>
        </p:spPr>
        <p:txBody>
          <a:bodyPr wrap="square">
            <a:spAutoFit/>
          </a:bodyPr>
          <a:lstStyle/>
          <a:p>
            <a:pPr>
              <a:lnSpc>
                <a:spcPct val="150000"/>
              </a:lnSpc>
              <a:spcAft>
                <a:spcPts val="8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(A01) Agricultural sector</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Πίνακας 3">
            <a:extLst>
              <a:ext uri="{FF2B5EF4-FFF2-40B4-BE49-F238E27FC236}">
                <a16:creationId xmlns:a16="http://schemas.microsoft.com/office/drawing/2014/main" id="{CC7765E5-BFFC-4C6D-92C8-EC5290712A44}"/>
              </a:ext>
            </a:extLst>
          </p:cNvPr>
          <p:cNvGraphicFramePr>
            <a:graphicFrameLocks noGrp="1"/>
          </p:cNvGraphicFramePr>
          <p:nvPr>
            <p:extLst>
              <p:ext uri="{D42A27DB-BD31-4B8C-83A1-F6EECF244321}">
                <p14:modId xmlns:p14="http://schemas.microsoft.com/office/powerpoint/2010/main" val="3331902214"/>
              </p:ext>
            </p:extLst>
          </p:nvPr>
        </p:nvGraphicFramePr>
        <p:xfrm>
          <a:off x="695323" y="1712281"/>
          <a:ext cx="10720537" cy="841248"/>
        </p:xfrm>
        <a:graphic>
          <a:graphicData uri="http://schemas.openxmlformats.org/drawingml/2006/table">
            <a:tbl>
              <a:tblPr firstRow="1" firstCol="1" bandRow="1">
                <a:tableStyleId>{5C22544A-7EE6-4342-B048-85BDC9FD1C3A}</a:tableStyleId>
              </a:tblPr>
              <a:tblGrid>
                <a:gridCol w="1138386">
                  <a:extLst>
                    <a:ext uri="{9D8B030D-6E8A-4147-A177-3AD203B41FA5}">
                      <a16:colId xmlns:a16="http://schemas.microsoft.com/office/drawing/2014/main" val="1903513998"/>
                    </a:ext>
                  </a:extLst>
                </a:gridCol>
                <a:gridCol w="1138386">
                  <a:extLst>
                    <a:ext uri="{9D8B030D-6E8A-4147-A177-3AD203B41FA5}">
                      <a16:colId xmlns:a16="http://schemas.microsoft.com/office/drawing/2014/main" val="2477764963"/>
                    </a:ext>
                  </a:extLst>
                </a:gridCol>
                <a:gridCol w="2561439">
                  <a:extLst>
                    <a:ext uri="{9D8B030D-6E8A-4147-A177-3AD203B41FA5}">
                      <a16:colId xmlns:a16="http://schemas.microsoft.com/office/drawing/2014/main" val="2147448723"/>
                    </a:ext>
                  </a:extLst>
                </a:gridCol>
                <a:gridCol w="2601798">
                  <a:extLst>
                    <a:ext uri="{9D8B030D-6E8A-4147-A177-3AD203B41FA5}">
                      <a16:colId xmlns:a16="http://schemas.microsoft.com/office/drawing/2014/main" val="1188166424"/>
                    </a:ext>
                  </a:extLst>
                </a:gridCol>
                <a:gridCol w="3280528">
                  <a:extLst>
                    <a:ext uri="{9D8B030D-6E8A-4147-A177-3AD203B41FA5}">
                      <a16:colId xmlns:a16="http://schemas.microsoft.com/office/drawing/2014/main" val="2222005561"/>
                    </a:ext>
                  </a:extLst>
                </a:gridCol>
              </a:tblGrid>
              <a:tr h="206375">
                <a:tc rowSpan="2">
                  <a:txBody>
                    <a:bodyPr/>
                    <a:lstStyle/>
                    <a:p>
                      <a:pPr algn="ctr">
                        <a:lnSpc>
                          <a:spcPct val="150000"/>
                        </a:lnSpc>
                        <a:spcAft>
                          <a:spcPts val="800"/>
                        </a:spcAft>
                      </a:pPr>
                      <a:r>
                        <a:rPr lang="en-GB" sz="1200" dirty="0">
                          <a:effectLst/>
                        </a:rPr>
                        <a:t>Ranking</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50000"/>
                        </a:lnSpc>
                        <a:spcAft>
                          <a:spcPts val="800"/>
                        </a:spcAft>
                      </a:pPr>
                      <a:r>
                        <a:rPr lang="en-GB" sz="1200">
                          <a:effectLst/>
                        </a:rPr>
                        <a:t>Weight ranking (modified TOPSIS)</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tc gridSpan="2">
                  <a:txBody>
                    <a:bodyPr/>
                    <a:lstStyle/>
                    <a:p>
                      <a:pPr algn="ctr">
                        <a:lnSpc>
                          <a:spcPct val="150000"/>
                        </a:lnSpc>
                        <a:spcAft>
                          <a:spcPts val="800"/>
                        </a:spcAft>
                      </a:pPr>
                      <a:r>
                        <a:rPr lang="en-GB" sz="1200">
                          <a:effectLst/>
                        </a:rPr>
                        <a:t>Base scenario (equal weights)</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l-GR"/>
                    </a:p>
                  </a:txBody>
                  <a:tcPr/>
                </a:tc>
                <a:extLst>
                  <a:ext uri="{0D108BD9-81ED-4DB2-BD59-A6C34878D82A}">
                    <a16:rowId xmlns:a16="http://schemas.microsoft.com/office/drawing/2014/main" val="441047444"/>
                  </a:ext>
                </a:extLst>
              </a:tr>
              <a:tr h="349250">
                <a:tc vMerge="1">
                  <a:txBody>
                    <a:bodyPr/>
                    <a:lstStyle/>
                    <a:p>
                      <a:endParaRPr lang="el-GR"/>
                    </a:p>
                  </a:txBody>
                  <a:tcPr/>
                </a:tc>
                <a:tc>
                  <a:txBody>
                    <a:bodyPr/>
                    <a:lstStyle/>
                    <a:p>
                      <a:pPr algn="ctr">
                        <a:lnSpc>
                          <a:spcPct val="150000"/>
                        </a:lnSpc>
                        <a:spcAft>
                          <a:spcPts val="800"/>
                        </a:spcAft>
                      </a:pPr>
                      <a:r>
                        <a:rPr lang="en-GB" sz="1200" dirty="0">
                          <a:effectLst/>
                        </a:rPr>
                        <a:t>Region</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5000"/>
                        <a:lumOff val="35000"/>
                      </a:schemeClr>
                    </a:solidFill>
                  </a:tcPr>
                </a:tc>
                <a:tc>
                  <a:txBody>
                    <a:bodyPr/>
                    <a:lstStyle/>
                    <a:p>
                      <a:pPr algn="ctr">
                        <a:lnSpc>
                          <a:spcPct val="150000"/>
                        </a:lnSpc>
                        <a:spcAft>
                          <a:spcPts val="800"/>
                        </a:spcAft>
                      </a:pPr>
                      <a:r>
                        <a:rPr lang="en-GB" sz="1200" dirty="0">
                          <a:effectLst/>
                        </a:rPr>
                        <a:t>Score</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5000"/>
                        <a:lumOff val="35000"/>
                      </a:schemeClr>
                    </a:solidFill>
                  </a:tcPr>
                </a:tc>
                <a:tc>
                  <a:txBody>
                    <a:bodyPr/>
                    <a:lstStyle/>
                    <a:p>
                      <a:pPr algn="ctr">
                        <a:lnSpc>
                          <a:spcPct val="150000"/>
                        </a:lnSpc>
                        <a:spcAft>
                          <a:spcPts val="800"/>
                        </a:spcAft>
                      </a:pPr>
                      <a:r>
                        <a:rPr lang="en-GB" sz="1200" dirty="0">
                          <a:effectLst/>
                        </a:rPr>
                        <a:t>Region</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5000"/>
                        <a:lumOff val="35000"/>
                      </a:schemeClr>
                    </a:solidFill>
                  </a:tcPr>
                </a:tc>
                <a:tc>
                  <a:txBody>
                    <a:bodyPr/>
                    <a:lstStyle/>
                    <a:p>
                      <a:pPr algn="ctr">
                        <a:lnSpc>
                          <a:spcPct val="150000"/>
                        </a:lnSpc>
                        <a:spcAft>
                          <a:spcPts val="800"/>
                        </a:spcAft>
                      </a:pPr>
                      <a:r>
                        <a:rPr lang="en-GB" sz="1200" dirty="0">
                          <a:effectLst/>
                        </a:rPr>
                        <a:t>Score</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5000"/>
                        <a:lumOff val="35000"/>
                      </a:schemeClr>
                    </a:solidFill>
                  </a:tcPr>
                </a:tc>
                <a:extLst>
                  <a:ext uri="{0D108BD9-81ED-4DB2-BD59-A6C34878D82A}">
                    <a16:rowId xmlns:a16="http://schemas.microsoft.com/office/drawing/2014/main" val="2239568750"/>
                  </a:ext>
                </a:extLst>
              </a:tr>
              <a:tr h="206375">
                <a:tc>
                  <a:txBody>
                    <a:bodyPr/>
                    <a:lstStyle/>
                    <a:p>
                      <a:pPr algn="ctr">
                        <a:lnSpc>
                          <a:spcPct val="150000"/>
                        </a:lnSpc>
                        <a:spcAft>
                          <a:spcPts val="800"/>
                        </a:spcAft>
                      </a:pPr>
                      <a:r>
                        <a:rPr lang="en-GB" sz="1200">
                          <a:effectLst/>
                        </a:rPr>
                        <a:t>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1200">
                          <a:effectLst/>
                        </a:rPr>
                        <a:t>ES61-Andalucía</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200">
                          <a:effectLst/>
                        </a:rPr>
                        <a:t>1,000</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1200">
                          <a:effectLst/>
                        </a:rPr>
                        <a:t>ES61-Andalucía</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200" dirty="0">
                          <a:effectLst/>
                        </a:rPr>
                        <a:t>1,000</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7395919"/>
                  </a:ext>
                </a:extLst>
              </a:tr>
            </a:tbl>
          </a:graphicData>
        </a:graphic>
      </p:graphicFrame>
      <p:sp>
        <p:nvSpPr>
          <p:cNvPr id="9" name="TextBox 8">
            <a:extLst>
              <a:ext uri="{FF2B5EF4-FFF2-40B4-BE49-F238E27FC236}">
                <a16:creationId xmlns:a16="http://schemas.microsoft.com/office/drawing/2014/main" id="{6206E8BB-8394-E6DD-28BC-4B95BE9E1B1C}"/>
              </a:ext>
            </a:extLst>
          </p:cNvPr>
          <p:cNvSpPr txBox="1"/>
          <p:nvPr/>
        </p:nvSpPr>
        <p:spPr>
          <a:xfrm>
            <a:off x="581126" y="2754010"/>
            <a:ext cx="6094428" cy="463397"/>
          </a:xfrm>
          <a:prstGeom prst="rect">
            <a:avLst/>
          </a:prstGeom>
          <a:noFill/>
        </p:spPr>
        <p:txBody>
          <a:bodyPr wrap="square">
            <a:spAutoFit/>
          </a:bodyPr>
          <a:lstStyle/>
          <a:p>
            <a:pPr>
              <a:lnSpc>
                <a:spcPct val="150000"/>
              </a:lnSpc>
              <a:spcAft>
                <a:spcPts val="8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(A02) Forestry sector</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Πίνακας 9">
            <a:extLst>
              <a:ext uri="{FF2B5EF4-FFF2-40B4-BE49-F238E27FC236}">
                <a16:creationId xmlns:a16="http://schemas.microsoft.com/office/drawing/2014/main" id="{4C4B6793-9B87-4337-E927-2DAE39FD8F85}"/>
              </a:ext>
            </a:extLst>
          </p:cNvPr>
          <p:cNvGraphicFramePr>
            <a:graphicFrameLocks noGrp="1"/>
          </p:cNvGraphicFramePr>
          <p:nvPr>
            <p:extLst>
              <p:ext uri="{D42A27DB-BD31-4B8C-83A1-F6EECF244321}">
                <p14:modId xmlns:p14="http://schemas.microsoft.com/office/powerpoint/2010/main" val="1641716550"/>
              </p:ext>
            </p:extLst>
          </p:nvPr>
        </p:nvGraphicFramePr>
        <p:xfrm>
          <a:off x="654916" y="3272716"/>
          <a:ext cx="6961941" cy="245999"/>
        </p:xfrm>
        <a:graphic>
          <a:graphicData uri="http://schemas.openxmlformats.org/drawingml/2006/table">
            <a:tbl>
              <a:tblPr firstRow="1" firstCol="1" bandRow="1">
                <a:tableStyleId>{5C22544A-7EE6-4342-B048-85BDC9FD1C3A}</a:tableStyleId>
              </a:tblPr>
              <a:tblGrid>
                <a:gridCol w="963457">
                  <a:extLst>
                    <a:ext uri="{9D8B030D-6E8A-4147-A177-3AD203B41FA5}">
                      <a16:colId xmlns:a16="http://schemas.microsoft.com/office/drawing/2014/main" val="2431310343"/>
                    </a:ext>
                  </a:extLst>
                </a:gridCol>
                <a:gridCol w="2634160">
                  <a:extLst>
                    <a:ext uri="{9D8B030D-6E8A-4147-A177-3AD203B41FA5}">
                      <a16:colId xmlns:a16="http://schemas.microsoft.com/office/drawing/2014/main" val="1762276695"/>
                    </a:ext>
                  </a:extLst>
                </a:gridCol>
                <a:gridCol w="607379">
                  <a:extLst>
                    <a:ext uri="{9D8B030D-6E8A-4147-A177-3AD203B41FA5}">
                      <a16:colId xmlns:a16="http://schemas.microsoft.com/office/drawing/2014/main" val="3746585249"/>
                    </a:ext>
                  </a:extLst>
                </a:gridCol>
                <a:gridCol w="2177397">
                  <a:extLst>
                    <a:ext uri="{9D8B030D-6E8A-4147-A177-3AD203B41FA5}">
                      <a16:colId xmlns:a16="http://schemas.microsoft.com/office/drawing/2014/main" val="3497742985"/>
                    </a:ext>
                  </a:extLst>
                </a:gridCol>
                <a:gridCol w="579548">
                  <a:extLst>
                    <a:ext uri="{9D8B030D-6E8A-4147-A177-3AD203B41FA5}">
                      <a16:colId xmlns:a16="http://schemas.microsoft.com/office/drawing/2014/main" val="1466527750"/>
                    </a:ext>
                  </a:extLst>
                </a:gridCol>
              </a:tblGrid>
              <a:tr h="204470">
                <a:tc>
                  <a:txBody>
                    <a:bodyPr/>
                    <a:lstStyle/>
                    <a:p>
                      <a:pPr algn="ctr">
                        <a:lnSpc>
                          <a:spcPct val="150000"/>
                        </a:lnSpc>
                        <a:spcAft>
                          <a:spcPts val="800"/>
                        </a:spcAft>
                      </a:pPr>
                      <a:r>
                        <a:rPr lang="en-GB" sz="1200" dirty="0">
                          <a:effectLst/>
                        </a:rPr>
                        <a:t>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200" dirty="0">
                          <a:effectLst/>
                        </a:rPr>
                        <a:t>DE60-Hamburg</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200">
                          <a:effectLst/>
                        </a:rPr>
                        <a:t>0,804</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200" dirty="0">
                          <a:effectLst/>
                        </a:rPr>
                        <a:t>DE60-Hamburg</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200" dirty="0">
                          <a:effectLst/>
                        </a:rPr>
                        <a:t>0,829</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751196"/>
                  </a:ext>
                </a:extLst>
              </a:tr>
            </a:tbl>
          </a:graphicData>
        </a:graphic>
      </p:graphicFrame>
      <p:sp>
        <p:nvSpPr>
          <p:cNvPr id="13" name="TextBox 12">
            <a:extLst>
              <a:ext uri="{FF2B5EF4-FFF2-40B4-BE49-F238E27FC236}">
                <a16:creationId xmlns:a16="http://schemas.microsoft.com/office/drawing/2014/main" id="{FAFF5465-3370-72E3-3189-1EFD49927798}"/>
              </a:ext>
            </a:extLst>
          </p:cNvPr>
          <p:cNvSpPr txBox="1"/>
          <p:nvPr/>
        </p:nvSpPr>
        <p:spPr>
          <a:xfrm>
            <a:off x="581126" y="3774505"/>
            <a:ext cx="6094428" cy="463397"/>
          </a:xfrm>
          <a:prstGeom prst="rect">
            <a:avLst/>
          </a:prstGeom>
          <a:noFill/>
        </p:spPr>
        <p:txBody>
          <a:bodyPr wrap="square">
            <a:spAutoFit/>
          </a:bodyPr>
          <a:lstStyle/>
          <a:p>
            <a:pPr>
              <a:lnSpc>
                <a:spcPct val="150000"/>
              </a:lnSpc>
              <a:spcAft>
                <a:spcPts val="8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(A03) Fishing &amp; aquaculture sector</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Πίνακας 13">
            <a:extLst>
              <a:ext uri="{FF2B5EF4-FFF2-40B4-BE49-F238E27FC236}">
                <a16:creationId xmlns:a16="http://schemas.microsoft.com/office/drawing/2014/main" id="{001613CE-F82F-5A13-8A98-82BA87AFC853}"/>
              </a:ext>
            </a:extLst>
          </p:cNvPr>
          <p:cNvGraphicFramePr>
            <a:graphicFrameLocks noGrp="1"/>
          </p:cNvGraphicFramePr>
          <p:nvPr>
            <p:extLst>
              <p:ext uri="{D42A27DB-BD31-4B8C-83A1-F6EECF244321}">
                <p14:modId xmlns:p14="http://schemas.microsoft.com/office/powerpoint/2010/main" val="41891562"/>
              </p:ext>
            </p:extLst>
          </p:nvPr>
        </p:nvGraphicFramePr>
        <p:xfrm>
          <a:off x="654916" y="4358608"/>
          <a:ext cx="6961940" cy="245999"/>
        </p:xfrm>
        <a:graphic>
          <a:graphicData uri="http://schemas.openxmlformats.org/drawingml/2006/table">
            <a:tbl>
              <a:tblPr firstRow="1" firstCol="1" bandRow="1">
                <a:tableStyleId>{5C22544A-7EE6-4342-B048-85BDC9FD1C3A}</a:tableStyleId>
              </a:tblPr>
              <a:tblGrid>
                <a:gridCol w="812840">
                  <a:extLst>
                    <a:ext uri="{9D8B030D-6E8A-4147-A177-3AD203B41FA5}">
                      <a16:colId xmlns:a16="http://schemas.microsoft.com/office/drawing/2014/main" val="2215583627"/>
                    </a:ext>
                  </a:extLst>
                </a:gridCol>
                <a:gridCol w="2436065">
                  <a:extLst>
                    <a:ext uri="{9D8B030D-6E8A-4147-A177-3AD203B41FA5}">
                      <a16:colId xmlns:a16="http://schemas.microsoft.com/office/drawing/2014/main" val="3017879025"/>
                    </a:ext>
                  </a:extLst>
                </a:gridCol>
                <a:gridCol w="696603">
                  <a:extLst>
                    <a:ext uri="{9D8B030D-6E8A-4147-A177-3AD203B41FA5}">
                      <a16:colId xmlns:a16="http://schemas.microsoft.com/office/drawing/2014/main" val="4205203644"/>
                    </a:ext>
                  </a:extLst>
                </a:gridCol>
                <a:gridCol w="2320647">
                  <a:extLst>
                    <a:ext uri="{9D8B030D-6E8A-4147-A177-3AD203B41FA5}">
                      <a16:colId xmlns:a16="http://schemas.microsoft.com/office/drawing/2014/main" val="237551407"/>
                    </a:ext>
                  </a:extLst>
                </a:gridCol>
                <a:gridCol w="695785">
                  <a:extLst>
                    <a:ext uri="{9D8B030D-6E8A-4147-A177-3AD203B41FA5}">
                      <a16:colId xmlns:a16="http://schemas.microsoft.com/office/drawing/2014/main" val="2042979467"/>
                    </a:ext>
                  </a:extLst>
                </a:gridCol>
              </a:tblGrid>
              <a:tr h="198120">
                <a:tc>
                  <a:txBody>
                    <a:bodyPr/>
                    <a:lstStyle/>
                    <a:p>
                      <a:pPr algn="ctr">
                        <a:lnSpc>
                          <a:spcPct val="150000"/>
                        </a:lnSpc>
                        <a:spcAft>
                          <a:spcPts val="800"/>
                        </a:spcAft>
                      </a:pPr>
                      <a:r>
                        <a:rPr lang="en-GB" sz="1200">
                          <a:effectLst/>
                        </a:rPr>
                        <a:t>1</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200">
                          <a:effectLst/>
                        </a:rPr>
                        <a:t>ES11-Galicia</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200">
                          <a:effectLst/>
                        </a:rPr>
                        <a:t>0,813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200">
                          <a:effectLst/>
                        </a:rPr>
                        <a:t>ES11-Galicia</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200" dirty="0">
                          <a:effectLst/>
                        </a:rPr>
                        <a:t>0,820</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3130603"/>
                  </a:ext>
                </a:extLst>
              </a:tr>
            </a:tbl>
          </a:graphicData>
        </a:graphic>
      </p:graphicFrame>
      <p:sp>
        <p:nvSpPr>
          <p:cNvPr id="16" name="TextBox 15">
            <a:extLst>
              <a:ext uri="{FF2B5EF4-FFF2-40B4-BE49-F238E27FC236}">
                <a16:creationId xmlns:a16="http://schemas.microsoft.com/office/drawing/2014/main" id="{504CEEF3-7693-D005-FF19-54D7AA662D21}"/>
              </a:ext>
            </a:extLst>
          </p:cNvPr>
          <p:cNvSpPr txBox="1"/>
          <p:nvPr/>
        </p:nvSpPr>
        <p:spPr>
          <a:xfrm>
            <a:off x="581126" y="4666692"/>
            <a:ext cx="6094428" cy="463397"/>
          </a:xfrm>
          <a:prstGeom prst="rect">
            <a:avLst/>
          </a:prstGeom>
          <a:noFill/>
        </p:spPr>
        <p:txBody>
          <a:bodyPr wrap="square">
            <a:spAutoFit/>
          </a:bodyPr>
          <a:lstStyle/>
          <a:p>
            <a:pPr>
              <a:lnSpc>
                <a:spcPct val="150000"/>
              </a:lnSpc>
              <a:spcAft>
                <a:spcPts val="8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(C10-C12)</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Food, beverage, and tobacco sector &amp;</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BDC9775-26B1-8298-D0CC-67AFA20B5017}"/>
              </a:ext>
            </a:extLst>
          </p:cNvPr>
          <p:cNvSpPr txBox="1"/>
          <p:nvPr/>
        </p:nvSpPr>
        <p:spPr>
          <a:xfrm>
            <a:off x="5516446" y="4666691"/>
            <a:ext cx="6094428" cy="463397"/>
          </a:xfrm>
          <a:prstGeom prst="rect">
            <a:avLst/>
          </a:prstGeom>
          <a:noFill/>
        </p:spPr>
        <p:txBody>
          <a:bodyPr wrap="square">
            <a:spAutoFit/>
          </a:bodyPr>
          <a:lstStyle/>
          <a:p>
            <a:pPr>
              <a:lnSpc>
                <a:spcPct val="150000"/>
              </a:lnSpc>
              <a:spcAft>
                <a:spcPts val="8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(C13-C15)</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Bio-based textiles sector</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Πίνακας 18">
            <a:extLst>
              <a:ext uri="{FF2B5EF4-FFF2-40B4-BE49-F238E27FC236}">
                <a16:creationId xmlns:a16="http://schemas.microsoft.com/office/drawing/2014/main" id="{9898BE04-5B98-A53E-663D-814D5B75A8C1}"/>
              </a:ext>
            </a:extLst>
          </p:cNvPr>
          <p:cNvGraphicFramePr>
            <a:graphicFrameLocks noGrp="1"/>
          </p:cNvGraphicFramePr>
          <p:nvPr>
            <p:extLst>
              <p:ext uri="{D42A27DB-BD31-4B8C-83A1-F6EECF244321}">
                <p14:modId xmlns:p14="http://schemas.microsoft.com/office/powerpoint/2010/main" val="2956574696"/>
              </p:ext>
            </p:extLst>
          </p:nvPr>
        </p:nvGraphicFramePr>
        <p:xfrm>
          <a:off x="654915" y="5267653"/>
          <a:ext cx="6961941" cy="269726"/>
        </p:xfrm>
        <a:graphic>
          <a:graphicData uri="http://schemas.openxmlformats.org/drawingml/2006/table">
            <a:tbl>
              <a:tblPr firstRow="1" firstCol="1" bandRow="1">
                <a:tableStyleId>{5C22544A-7EE6-4342-B048-85BDC9FD1C3A}</a:tableStyleId>
              </a:tblPr>
              <a:tblGrid>
                <a:gridCol w="933772">
                  <a:extLst>
                    <a:ext uri="{9D8B030D-6E8A-4147-A177-3AD203B41FA5}">
                      <a16:colId xmlns:a16="http://schemas.microsoft.com/office/drawing/2014/main" val="3996840433"/>
                    </a:ext>
                  </a:extLst>
                </a:gridCol>
                <a:gridCol w="2485177">
                  <a:extLst>
                    <a:ext uri="{9D8B030D-6E8A-4147-A177-3AD203B41FA5}">
                      <a16:colId xmlns:a16="http://schemas.microsoft.com/office/drawing/2014/main" val="2961760273"/>
                    </a:ext>
                  </a:extLst>
                </a:gridCol>
                <a:gridCol w="612465">
                  <a:extLst>
                    <a:ext uri="{9D8B030D-6E8A-4147-A177-3AD203B41FA5}">
                      <a16:colId xmlns:a16="http://schemas.microsoft.com/office/drawing/2014/main" val="1696541914"/>
                    </a:ext>
                  </a:extLst>
                </a:gridCol>
                <a:gridCol w="2440383">
                  <a:extLst>
                    <a:ext uri="{9D8B030D-6E8A-4147-A177-3AD203B41FA5}">
                      <a16:colId xmlns:a16="http://schemas.microsoft.com/office/drawing/2014/main" val="2913676871"/>
                    </a:ext>
                  </a:extLst>
                </a:gridCol>
                <a:gridCol w="490144">
                  <a:extLst>
                    <a:ext uri="{9D8B030D-6E8A-4147-A177-3AD203B41FA5}">
                      <a16:colId xmlns:a16="http://schemas.microsoft.com/office/drawing/2014/main" val="1742787450"/>
                    </a:ext>
                  </a:extLst>
                </a:gridCol>
              </a:tblGrid>
              <a:tr h="269726">
                <a:tc>
                  <a:txBody>
                    <a:bodyPr/>
                    <a:lstStyle/>
                    <a:p>
                      <a:pPr algn="ctr">
                        <a:lnSpc>
                          <a:spcPct val="150000"/>
                        </a:lnSpc>
                        <a:spcAft>
                          <a:spcPts val="800"/>
                        </a:spcAft>
                      </a:pPr>
                      <a:r>
                        <a:rPr lang="en-GB" sz="1100">
                          <a:effectLst/>
                        </a:rPr>
                        <a:t>1</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1100">
                          <a:effectLst/>
                        </a:rPr>
                        <a:t>FR10-Ile-de-France</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100">
                          <a:effectLst/>
                        </a:rPr>
                        <a:t>1,000</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1100">
                          <a:effectLst/>
                        </a:rPr>
                        <a:t>FR10-Ile-de-France</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100" dirty="0">
                          <a:effectLst/>
                        </a:rPr>
                        <a:t>1,000</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8464419"/>
                  </a:ext>
                </a:extLst>
              </a:tr>
            </a:tbl>
          </a:graphicData>
        </a:graphic>
      </p:graphicFrame>
    </p:spTree>
    <p:extLst>
      <p:ext uri="{BB962C8B-B14F-4D97-AF65-F5344CB8AC3E}">
        <p14:creationId xmlns:p14="http://schemas.microsoft.com/office/powerpoint/2010/main" val="296467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2B71A-9B92-0620-2586-8E7B2AF3D4C3}"/>
              </a:ext>
            </a:extLst>
          </p:cNvPr>
          <p:cNvSpPr>
            <a:spLocks noGrp="1"/>
          </p:cNvSpPr>
          <p:nvPr>
            <p:ph type="ctrTitle"/>
          </p:nvPr>
        </p:nvSpPr>
        <p:spPr>
          <a:xfrm>
            <a:off x="932015" y="216815"/>
            <a:ext cx="9144000" cy="662365"/>
          </a:xfrm>
        </p:spPr>
        <p:txBody>
          <a:bodyPr/>
          <a:lstStyle/>
          <a:p>
            <a:pPr algn="ctr"/>
            <a:r>
              <a:rPr lang="de-DE" sz="2800" b="1" dirty="0">
                <a:latin typeface="Roboto" panose="02000000000000000000" pitchFamily="2" charset="0"/>
                <a:ea typeface="Roboto" panose="02000000000000000000" pitchFamily="2" charset="0"/>
                <a:cs typeface="Roboto" panose="02000000000000000000" pitchFamily="2" charset="0"/>
              </a:rPr>
              <a:t>Horizon Bio2Reg </a:t>
            </a:r>
            <a:r>
              <a:rPr lang="en-GB" sz="2800" b="1" dirty="0">
                <a:latin typeface="Roboto" panose="02000000000000000000" pitchFamily="2" charset="0"/>
                <a:ea typeface="Roboto" panose="02000000000000000000" pitchFamily="2" charset="0"/>
                <a:cs typeface="Roboto" panose="02000000000000000000" pitchFamily="2" charset="0"/>
              </a:rPr>
              <a:t>Consortium</a:t>
            </a:r>
          </a:p>
        </p:txBody>
      </p:sp>
      <p:sp>
        <p:nvSpPr>
          <p:cNvPr id="3" name="Textplatzhalter 2">
            <a:extLst>
              <a:ext uri="{FF2B5EF4-FFF2-40B4-BE49-F238E27FC236}">
                <a16:creationId xmlns:a16="http://schemas.microsoft.com/office/drawing/2014/main" id="{0BC22422-B3C6-9610-734D-13C46029607C}"/>
              </a:ext>
            </a:extLst>
          </p:cNvPr>
          <p:cNvSpPr>
            <a:spLocks noGrp="1"/>
          </p:cNvSpPr>
          <p:nvPr>
            <p:ph type="body" idx="10"/>
          </p:nvPr>
        </p:nvSpPr>
        <p:spPr/>
        <p:txBody>
          <a:bodyPr/>
          <a:lstStyle/>
          <a:p>
            <a:r>
              <a:rPr lang="en-US" b="1"/>
              <a:t>WP1 Assessing regional potential towards circular and systemic bioeconomy model region transition</a:t>
            </a:r>
            <a:endParaRPr lang="de-DE" b="1"/>
          </a:p>
        </p:txBody>
      </p:sp>
      <p:pic>
        <p:nvPicPr>
          <p:cNvPr id="6" name="Picture 3" descr="Logo&#10;&#10;Description automatically generated">
            <a:extLst>
              <a:ext uri="{FF2B5EF4-FFF2-40B4-BE49-F238E27FC236}">
                <a16:creationId xmlns:a16="http://schemas.microsoft.com/office/drawing/2014/main" id="{EB0C8189-A903-934A-A1D5-1282EC816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9" y="5955514"/>
            <a:ext cx="920102" cy="784716"/>
          </a:xfrm>
          <a:prstGeom prst="rect">
            <a:avLst/>
          </a:prstGeom>
        </p:spPr>
      </p:pic>
      <p:pic>
        <p:nvPicPr>
          <p:cNvPr id="8" name="Picture 4" descr="A red sign with white text">
            <a:extLst>
              <a:ext uri="{FF2B5EF4-FFF2-40B4-BE49-F238E27FC236}">
                <a16:creationId xmlns:a16="http://schemas.microsoft.com/office/drawing/2014/main" id="{A9F43BD4-420E-8BA8-D9EA-C24B5E769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1" y="5927896"/>
            <a:ext cx="689913" cy="812334"/>
          </a:xfrm>
          <a:prstGeom prst="rect">
            <a:avLst/>
          </a:prstGeom>
        </p:spPr>
      </p:pic>
      <p:sp>
        <p:nvSpPr>
          <p:cNvPr id="7" name="Θέση κειμένου 6">
            <a:extLst>
              <a:ext uri="{FF2B5EF4-FFF2-40B4-BE49-F238E27FC236}">
                <a16:creationId xmlns:a16="http://schemas.microsoft.com/office/drawing/2014/main" id="{5C17E3B6-FC42-3835-0E27-8798FDFC5FB1}"/>
              </a:ext>
            </a:extLst>
          </p:cNvPr>
          <p:cNvSpPr>
            <a:spLocks noGrp="1"/>
          </p:cNvSpPr>
          <p:nvPr>
            <p:ph type="body" idx="11"/>
          </p:nvPr>
        </p:nvSpPr>
        <p:spPr/>
        <p:txBody>
          <a:bodyPr/>
          <a:lstStyle/>
          <a:p>
            <a:endParaRPr lang="el-GR" dirty="0"/>
          </a:p>
        </p:txBody>
      </p:sp>
      <p:pic>
        <p:nvPicPr>
          <p:cNvPr id="11" name="Εικόνα 10">
            <a:extLst>
              <a:ext uri="{FF2B5EF4-FFF2-40B4-BE49-F238E27FC236}">
                <a16:creationId xmlns:a16="http://schemas.microsoft.com/office/drawing/2014/main" id="{C8C95244-9F87-ED2D-6F47-F9AB397AC44C}"/>
              </a:ext>
            </a:extLst>
          </p:cNvPr>
          <p:cNvPicPr>
            <a:picLocks noChangeAspect="1"/>
          </p:cNvPicPr>
          <p:nvPr/>
        </p:nvPicPr>
        <p:blipFill>
          <a:blip r:embed="rId4"/>
          <a:stretch>
            <a:fillRect/>
          </a:stretch>
        </p:blipFill>
        <p:spPr>
          <a:xfrm>
            <a:off x="30942" y="906798"/>
            <a:ext cx="12161058" cy="4831849"/>
          </a:xfrm>
          <a:prstGeom prst="rect">
            <a:avLst/>
          </a:prstGeom>
        </p:spPr>
      </p:pic>
    </p:spTree>
    <p:extLst>
      <p:ext uri="{BB962C8B-B14F-4D97-AF65-F5344CB8AC3E}">
        <p14:creationId xmlns:p14="http://schemas.microsoft.com/office/powerpoint/2010/main" val="1934482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F51C4-1014-5166-0AF0-733A92CB1763}"/>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C8F2B5C2-8FF5-FDA0-69A3-E6FC4361EA70}"/>
              </a:ext>
            </a:extLst>
          </p:cNvPr>
          <p:cNvSpPr>
            <a:spLocks noGrp="1"/>
          </p:cNvSpPr>
          <p:nvPr>
            <p:ph type="body" idx="10"/>
          </p:nvPr>
        </p:nvSpPr>
        <p:spPr/>
        <p:txBody>
          <a:bodyPr/>
          <a:lstStyle/>
          <a:p>
            <a:r>
              <a:rPr lang="en-US" sz="1800" b="1" dirty="0">
                <a:solidFill>
                  <a:schemeClr val="tx2"/>
                </a:solidFill>
              </a:rPr>
              <a:t>The steps IV</a:t>
            </a:r>
            <a:endParaRPr lang="de-DE" sz="1800" b="1" dirty="0">
              <a:solidFill>
                <a:schemeClr val="tx2"/>
              </a:solidFill>
            </a:endParaRPr>
          </a:p>
        </p:txBody>
      </p:sp>
      <p:pic>
        <p:nvPicPr>
          <p:cNvPr id="7" name="Picture 3" descr="Logo&#10;&#10;Description automatically generated">
            <a:extLst>
              <a:ext uri="{FF2B5EF4-FFF2-40B4-BE49-F238E27FC236}">
                <a16:creationId xmlns:a16="http://schemas.microsoft.com/office/drawing/2014/main" id="{6C5E4F6F-3B98-1CC0-87C3-AB75DCE6B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8" name="Βέλος: Δεξιό 7">
            <a:extLst>
              <a:ext uri="{FF2B5EF4-FFF2-40B4-BE49-F238E27FC236}">
                <a16:creationId xmlns:a16="http://schemas.microsoft.com/office/drawing/2014/main" id="{4A967F1C-3D6E-EF5F-C458-DEC2975C1AB9}"/>
              </a:ext>
            </a:extLst>
          </p:cNvPr>
          <p:cNvSpPr/>
          <p:nvPr/>
        </p:nvSpPr>
        <p:spPr>
          <a:xfrm>
            <a:off x="2958941" y="3281124"/>
            <a:ext cx="628530" cy="688975"/>
          </a:xfrm>
          <a:prstGeom prst="rightArrow">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Ορθογώνιο: Στρογγύλεμα γωνιών 12">
            <a:extLst>
              <a:ext uri="{FF2B5EF4-FFF2-40B4-BE49-F238E27FC236}">
                <a16:creationId xmlns:a16="http://schemas.microsoft.com/office/drawing/2014/main" id="{D81BB4BC-CCC3-829A-AA5A-3DAF6528C366}"/>
              </a:ext>
            </a:extLst>
          </p:cNvPr>
          <p:cNvSpPr/>
          <p:nvPr/>
        </p:nvSpPr>
        <p:spPr>
          <a:xfrm>
            <a:off x="3735302" y="2956956"/>
            <a:ext cx="3186430" cy="1337310"/>
          </a:xfrm>
          <a:prstGeom prst="roundRect">
            <a:avLst/>
          </a:prstGeom>
          <a:solidFill>
            <a:srgbClr val="ED7D31">
              <a:lumMod val="75000"/>
            </a:srgbClr>
          </a:solidFill>
          <a:ln>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Investigate the potential transition paths of GHG and other EU-regions towards the base model(s) regions, through different scenarios</a:t>
            </a:r>
            <a:endParaRPr kumimoji="0" lang="el-GR"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4" name="Βέλος: Δεξιό 13">
            <a:extLst>
              <a:ext uri="{FF2B5EF4-FFF2-40B4-BE49-F238E27FC236}">
                <a16:creationId xmlns:a16="http://schemas.microsoft.com/office/drawing/2014/main" id="{A500B842-622F-04CE-0C95-B8FDD67A571A}"/>
              </a:ext>
            </a:extLst>
          </p:cNvPr>
          <p:cNvSpPr/>
          <p:nvPr/>
        </p:nvSpPr>
        <p:spPr>
          <a:xfrm rot="20084014">
            <a:off x="7260130" y="2083964"/>
            <a:ext cx="1902460" cy="860425"/>
          </a:xfrm>
          <a:prstGeom prst="rightArrow">
            <a:avLst/>
          </a:prstGeom>
          <a:solidFill>
            <a:srgbClr val="70AD47">
              <a:lumMod val="50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Strong Bioeconomy Transition</a:t>
            </a:r>
            <a:endParaRPr kumimoji="0" lang="el-GR"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5" name="Βέλος: Δεξιό 14">
            <a:extLst>
              <a:ext uri="{FF2B5EF4-FFF2-40B4-BE49-F238E27FC236}">
                <a16:creationId xmlns:a16="http://schemas.microsoft.com/office/drawing/2014/main" id="{B3DD449D-D6B6-31DF-5519-7A1F016C7DE2}"/>
              </a:ext>
            </a:extLst>
          </p:cNvPr>
          <p:cNvSpPr/>
          <p:nvPr/>
        </p:nvSpPr>
        <p:spPr>
          <a:xfrm>
            <a:off x="7444538" y="3150440"/>
            <a:ext cx="2040255" cy="915670"/>
          </a:xfrm>
          <a:prstGeom prst="rightArrow">
            <a:avLst/>
          </a:prstGeom>
          <a:solidFill>
            <a:srgbClr val="70AD47">
              <a:lumMod val="75000"/>
            </a:srgb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Moderate Bioeconomy Transition</a:t>
            </a:r>
            <a:endParaRPr kumimoji="0" lang="el-GR" sz="11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16" name="Βέλος: Δεξιό 15">
            <a:extLst>
              <a:ext uri="{FF2B5EF4-FFF2-40B4-BE49-F238E27FC236}">
                <a16:creationId xmlns:a16="http://schemas.microsoft.com/office/drawing/2014/main" id="{3F09C460-9FC6-58C9-340A-BF83AA79323C}"/>
              </a:ext>
            </a:extLst>
          </p:cNvPr>
          <p:cNvSpPr/>
          <p:nvPr/>
        </p:nvSpPr>
        <p:spPr>
          <a:xfrm rot="1441006">
            <a:off x="7228380" y="4222950"/>
            <a:ext cx="1965960" cy="932815"/>
          </a:xfrm>
          <a:prstGeom prst="right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a:effectLst/>
                <a:ea typeface="Calibri" panose="020F0502020204030204" pitchFamily="34" charset="0"/>
                <a:cs typeface="Arial" panose="020B0604020202020204" pitchFamily="34" charset="0"/>
              </a:rPr>
              <a:t>Soft/Weak Bioeconomy Transition</a:t>
            </a:r>
            <a:endParaRPr lang="el-GR" sz="1100">
              <a:effectLst/>
              <a:ea typeface="Calibri" panose="020F0502020204030204" pitchFamily="34" charset="0"/>
              <a:cs typeface="Arial" panose="020B0604020202020204" pitchFamily="34" charset="0"/>
            </a:endParaRPr>
          </a:p>
        </p:txBody>
      </p:sp>
      <p:sp>
        <p:nvSpPr>
          <p:cNvPr id="18" name="Δεξί άγκιστρο 17">
            <a:extLst>
              <a:ext uri="{FF2B5EF4-FFF2-40B4-BE49-F238E27FC236}">
                <a16:creationId xmlns:a16="http://schemas.microsoft.com/office/drawing/2014/main" id="{D1A5DBEB-7148-957B-A887-F222E7478640}"/>
              </a:ext>
            </a:extLst>
          </p:cNvPr>
          <p:cNvSpPr/>
          <p:nvPr/>
        </p:nvSpPr>
        <p:spPr>
          <a:xfrm>
            <a:off x="9441465" y="1809946"/>
            <a:ext cx="469265" cy="3705518"/>
          </a:xfrm>
          <a:prstGeom prst="rightBrace">
            <a:avLst/>
          </a:prstGeom>
          <a:noFill/>
          <a:ln w="28575" cap="flat" cmpd="sng" algn="ctr">
            <a:solidFill>
              <a:sysClr val="windowText" lastClr="000000">
                <a:lumMod val="95000"/>
                <a:lumOff val="5000"/>
              </a:sysClr>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9" name="Διάγραμμα ροής: Πολλαπλό έγγραφο 18">
            <a:extLst>
              <a:ext uri="{FF2B5EF4-FFF2-40B4-BE49-F238E27FC236}">
                <a16:creationId xmlns:a16="http://schemas.microsoft.com/office/drawing/2014/main" id="{CDF09A9F-F356-D401-695B-0A952B592B64}"/>
              </a:ext>
            </a:extLst>
          </p:cNvPr>
          <p:cNvSpPr/>
          <p:nvPr/>
        </p:nvSpPr>
        <p:spPr>
          <a:xfrm>
            <a:off x="10191112" y="2746333"/>
            <a:ext cx="1703718" cy="1547933"/>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dirty="0">
                <a:effectLst/>
                <a:ea typeface="Calibri" panose="020F0502020204030204" pitchFamily="34" charset="0"/>
                <a:cs typeface="Arial" panose="020B0604020202020204" pitchFamily="34" charset="0"/>
              </a:rPr>
              <a:t>Regional Guide to Bioeconomy in mid-2025</a:t>
            </a:r>
          </a:p>
        </p:txBody>
      </p:sp>
      <p:pic>
        <p:nvPicPr>
          <p:cNvPr id="11" name="Picture 4" descr="A red sign with white text">
            <a:extLst>
              <a:ext uri="{FF2B5EF4-FFF2-40B4-BE49-F238E27FC236}">
                <a16:creationId xmlns:a16="http://schemas.microsoft.com/office/drawing/2014/main" id="{E65B5008-0CF8-CBD8-0FBD-742C87A7C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pic>
        <p:nvPicPr>
          <p:cNvPr id="4" name="Picture 6" descr="Conferences - Post-Growth innovation Lab">
            <a:extLst>
              <a:ext uri="{FF2B5EF4-FFF2-40B4-BE49-F238E27FC236}">
                <a16:creationId xmlns:a16="http://schemas.microsoft.com/office/drawing/2014/main" id="{D1529C95-6408-46BF-14D3-CCA929E5A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5874841"/>
            <a:ext cx="3124200" cy="865389"/>
          </a:xfrm>
          <a:prstGeom prst="rect">
            <a:avLst/>
          </a:prstGeom>
          <a:noFill/>
          <a:extLst>
            <a:ext uri="{909E8E84-426E-40DD-AFC4-6F175D3DCCD1}">
              <a14:hiddenFill xmlns:a14="http://schemas.microsoft.com/office/drawing/2010/main">
                <a:solidFill>
                  <a:srgbClr val="FFFFFF"/>
                </a:solidFill>
              </a14:hiddenFill>
            </a:ext>
          </a:extLst>
        </p:spPr>
      </p:pic>
      <p:sp>
        <p:nvSpPr>
          <p:cNvPr id="21" name="Titel 1">
            <a:extLst>
              <a:ext uri="{FF2B5EF4-FFF2-40B4-BE49-F238E27FC236}">
                <a16:creationId xmlns:a16="http://schemas.microsoft.com/office/drawing/2014/main" id="{0E90852B-BA90-EAE5-0008-B3757BC5EE33}"/>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sp>
        <p:nvSpPr>
          <p:cNvPr id="24" name="Διάγραμμα ροής: Προκαθορισμένη διεργασία 23">
            <a:extLst>
              <a:ext uri="{FF2B5EF4-FFF2-40B4-BE49-F238E27FC236}">
                <a16:creationId xmlns:a16="http://schemas.microsoft.com/office/drawing/2014/main" id="{789B16A9-69D7-FB23-C13A-5B924FD74389}"/>
              </a:ext>
            </a:extLst>
          </p:cNvPr>
          <p:cNvSpPr/>
          <p:nvPr/>
        </p:nvSpPr>
        <p:spPr>
          <a:xfrm>
            <a:off x="1007050" y="2861493"/>
            <a:ext cx="1746025" cy="1528239"/>
          </a:xfrm>
          <a:prstGeom prst="flowChartPredefinedProcess">
            <a:avLst/>
          </a:prstGeom>
          <a:solidFill>
            <a:schemeClr val="tx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Final Ranking / Comparison</a:t>
            </a:r>
            <a:endParaRPr lang="el-GR" dirty="0"/>
          </a:p>
        </p:txBody>
      </p:sp>
    </p:spTree>
    <p:extLst>
      <p:ext uri="{BB962C8B-B14F-4D97-AF65-F5344CB8AC3E}">
        <p14:creationId xmlns:p14="http://schemas.microsoft.com/office/powerpoint/2010/main" val="153835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3B9A-2672-B7F1-8993-05F8FA528C7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8B35981-CC55-133F-7E0B-7946DEB10639}"/>
              </a:ext>
            </a:extLst>
          </p:cNvPr>
          <p:cNvSpPr>
            <a:spLocks noGrp="1"/>
          </p:cNvSpPr>
          <p:nvPr>
            <p:ph type="body" idx="10"/>
          </p:nvPr>
        </p:nvSpPr>
        <p:spPr/>
        <p:txBody>
          <a:bodyPr lIns="91440" tIns="45720" rIns="91440" bIns="45720" anchor="t"/>
          <a:lstStyle/>
          <a:p>
            <a:r>
              <a:rPr lang="en-US" sz="1800" b="1" dirty="0">
                <a:solidFill>
                  <a:schemeClr val="tx2"/>
                </a:solidFill>
              </a:rPr>
              <a:t>Conclusions</a:t>
            </a:r>
          </a:p>
          <a:p>
            <a:endParaRPr lang="en-US" sz="1800" b="1" dirty="0"/>
          </a:p>
          <a:p>
            <a:pPr marL="285750" indent="-285750">
              <a:buFont typeface="Arial" panose="020B0604020202020204" pitchFamily="34" charset="0"/>
              <a:buChar char="•"/>
            </a:pPr>
            <a:r>
              <a:rPr lang="en-US" b="1" dirty="0"/>
              <a:t>Extensive literature review (</a:t>
            </a:r>
            <a:r>
              <a:rPr lang="en-US" b="1" i="1" dirty="0">
                <a:solidFill>
                  <a:schemeClr val="tx2"/>
                </a:solidFill>
              </a:rPr>
              <a:t>More than 100 studies, reports and working papers</a:t>
            </a:r>
            <a:r>
              <a:rPr lang="en-US" b="1" dirty="0"/>
              <a:t>)</a:t>
            </a:r>
          </a:p>
          <a:p>
            <a:pPr marL="285750" indent="-285750">
              <a:buFont typeface="Arial" panose="020B0604020202020204" pitchFamily="34" charset="0"/>
              <a:buChar char="•"/>
            </a:pPr>
            <a:r>
              <a:rPr lang="en-US" b="1" dirty="0"/>
              <a:t>General and specific guidelines</a:t>
            </a:r>
          </a:p>
          <a:p>
            <a:pPr marL="285750" indent="-285750">
              <a:buFont typeface="Arial" panose="020B0604020202020204" pitchFamily="34" charset="0"/>
              <a:buChar char="•"/>
            </a:pPr>
            <a:r>
              <a:rPr lang="en-US" b="1" dirty="0"/>
              <a:t>Using the traffic light assessment, the final selection of bio-indicators </a:t>
            </a:r>
          </a:p>
          <a:p>
            <a:pPr marL="285750" indent="-285750">
              <a:buFont typeface="Arial" panose="020B0604020202020204" pitchFamily="34" charset="0"/>
              <a:buChar char="•"/>
            </a:pPr>
            <a:r>
              <a:rPr lang="en-US" b="1" dirty="0"/>
              <a:t>More indicators than expected were found (</a:t>
            </a:r>
            <a:r>
              <a:rPr lang="en-US" b="1" dirty="0">
                <a:solidFill>
                  <a:schemeClr val="tx2"/>
                </a:solidFill>
                <a:sym typeface="Symbol" panose="05050102010706020507" pitchFamily="18" charset="2"/>
              </a:rPr>
              <a:t> 800 Indicators!</a:t>
            </a:r>
            <a:r>
              <a:rPr lang="en-US" b="1" dirty="0">
                <a:sym typeface="Symbol" panose="05050102010706020507" pitchFamily="18" charset="2"/>
              </a:rPr>
              <a:t>)</a:t>
            </a:r>
            <a:r>
              <a:rPr lang="en-US" b="1" dirty="0"/>
              <a:t> and the final list narrowed down to </a:t>
            </a:r>
            <a:r>
              <a:rPr lang="en-US" b="1" dirty="0">
                <a:solidFill>
                  <a:schemeClr val="tx2"/>
                </a:solidFill>
              </a:rPr>
              <a:t>40</a:t>
            </a:r>
            <a:r>
              <a:rPr lang="en-US" b="1" dirty="0"/>
              <a:t> essential indicators for the regional NUTS II Level </a:t>
            </a:r>
            <a:r>
              <a:rPr lang="en-US" b="1" dirty="0">
                <a:solidFill>
                  <a:schemeClr val="tx2"/>
                </a:solidFill>
              </a:rPr>
              <a:t>+ some extra qualitative ones</a:t>
            </a:r>
          </a:p>
          <a:p>
            <a:pPr marL="285750" indent="-285750">
              <a:buFont typeface="Arial" panose="020B0604020202020204" pitchFamily="34" charset="0"/>
              <a:buChar char="•"/>
            </a:pPr>
            <a:r>
              <a:rPr lang="en-US" b="1" dirty="0">
                <a:latin typeface="Roboto"/>
                <a:ea typeface="Roboto"/>
                <a:cs typeface="Roboto"/>
              </a:rPr>
              <a:t>EU-wide regional assessment focusing on the </a:t>
            </a:r>
            <a:r>
              <a:rPr lang="en-US" b="1" dirty="0">
                <a:solidFill>
                  <a:schemeClr val="tx2"/>
                </a:solidFill>
              </a:rPr>
              <a:t>8 countries</a:t>
            </a:r>
            <a:r>
              <a:rPr lang="en-US" b="1" dirty="0">
                <a:latin typeface="Roboto"/>
                <a:ea typeface="Roboto"/>
                <a:cs typeface="Roboto"/>
              </a:rPr>
              <a:t> of the project</a:t>
            </a:r>
          </a:p>
          <a:p>
            <a:pPr marL="285750" indent="-285750">
              <a:buFont typeface="Arial" panose="020B0604020202020204" pitchFamily="34" charset="0"/>
              <a:buChar char="•"/>
            </a:pPr>
            <a:r>
              <a:rPr lang="en-US" b="1" dirty="0"/>
              <a:t>MCA Assessment and ranking of NUTS II Regions - various MCA methods will be tested</a:t>
            </a:r>
          </a:p>
          <a:p>
            <a:pPr marL="285750" indent="-285750">
              <a:buFont typeface="Arial" panose="020B0604020202020204" pitchFamily="34" charset="0"/>
              <a:buChar char="•"/>
            </a:pPr>
            <a:r>
              <a:rPr lang="en-US" b="1" dirty="0"/>
              <a:t>Potential “</a:t>
            </a:r>
            <a:r>
              <a:rPr lang="en-US" b="1" dirty="0">
                <a:solidFill>
                  <a:schemeClr val="tx2"/>
                </a:solidFill>
              </a:rPr>
              <a:t>champions</a:t>
            </a:r>
            <a:r>
              <a:rPr lang="en-US" b="1" dirty="0"/>
              <a:t>” and “</a:t>
            </a:r>
            <a:r>
              <a:rPr lang="en-US" b="1" dirty="0">
                <a:solidFill>
                  <a:schemeClr val="tx2"/>
                </a:solidFill>
              </a:rPr>
              <a:t>bioeconomy model regions</a:t>
            </a:r>
            <a:r>
              <a:rPr lang="en-US" b="1" dirty="0"/>
              <a:t>” revealed</a:t>
            </a:r>
          </a:p>
          <a:p>
            <a:endParaRPr lang="de-DE" sz="1800" b="1" dirty="0"/>
          </a:p>
        </p:txBody>
      </p:sp>
      <p:pic>
        <p:nvPicPr>
          <p:cNvPr id="7" name="Picture 3" descr="Logo&#10;&#10;Description automatically generated">
            <a:extLst>
              <a:ext uri="{FF2B5EF4-FFF2-40B4-BE49-F238E27FC236}">
                <a16:creationId xmlns:a16="http://schemas.microsoft.com/office/drawing/2014/main" id="{07413379-F2E8-CC39-5BB2-F43F3879D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11" name="TextBox 10">
            <a:extLst>
              <a:ext uri="{FF2B5EF4-FFF2-40B4-BE49-F238E27FC236}">
                <a16:creationId xmlns:a16="http://schemas.microsoft.com/office/drawing/2014/main" id="{A4360935-DD4C-C956-22D1-1300C2488813}"/>
              </a:ext>
            </a:extLst>
          </p:cNvPr>
          <p:cNvSpPr txBox="1"/>
          <p:nvPr/>
        </p:nvSpPr>
        <p:spPr>
          <a:xfrm>
            <a:off x="932014" y="2006065"/>
            <a:ext cx="10555791" cy="4041052"/>
          </a:xfrm>
          <a:prstGeom prst="rect">
            <a:avLst/>
          </a:prstGeom>
        </p:spPr>
        <p:txBody>
          <a:bodyPr anchor="t"/>
          <a:lstStyle>
            <a:lvl1pPr indent="0">
              <a:lnSpc>
                <a:spcPct val="110000"/>
              </a:lnSpc>
              <a:spcBef>
                <a:spcPts val="1000"/>
              </a:spcBef>
              <a:buFont typeface="Courier New" panose="02070309020205020404" pitchFamily="49" charset="0"/>
              <a:buNone/>
              <a:defRPr sz="1600" b="1" i="0">
                <a:solidFill>
                  <a:schemeClr val="accent1"/>
                </a:solidFill>
                <a:latin typeface="Roboto" panose="02000000000000000000" pitchFamily="2" charset="0"/>
                <a:ea typeface="Roboto" panose="02000000000000000000" pitchFamily="2"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endParaRPr lang="en-US"/>
          </a:p>
        </p:txBody>
      </p:sp>
      <p:pic>
        <p:nvPicPr>
          <p:cNvPr id="6" name="Picture 4" descr="A red sign with white text">
            <a:extLst>
              <a:ext uri="{FF2B5EF4-FFF2-40B4-BE49-F238E27FC236}">
                <a16:creationId xmlns:a16="http://schemas.microsoft.com/office/drawing/2014/main" id="{05B24DFD-0BF8-532C-C6E0-AE6248556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8" name="Titel 1">
            <a:extLst>
              <a:ext uri="{FF2B5EF4-FFF2-40B4-BE49-F238E27FC236}">
                <a16:creationId xmlns:a16="http://schemas.microsoft.com/office/drawing/2014/main" id="{D8B5BD56-E20D-F5F5-0AE6-B95234DD6DED}"/>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5982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2B71A-9B92-0620-2586-8E7B2AF3D4C3}"/>
              </a:ext>
            </a:extLst>
          </p:cNvPr>
          <p:cNvSpPr>
            <a:spLocks noGrp="1"/>
          </p:cNvSpPr>
          <p:nvPr>
            <p:ph type="ctrTitle"/>
          </p:nvPr>
        </p:nvSpPr>
        <p:spPr>
          <a:xfrm>
            <a:off x="818355" y="250462"/>
            <a:ext cx="10555287" cy="428268"/>
          </a:xfrm>
        </p:spPr>
        <p:txBody>
          <a:bodyPr/>
          <a:lstStyle/>
          <a:p>
            <a:pPr algn="ctr"/>
            <a:r>
              <a:rPr lang="en-US" sz="2400" b="1" dirty="0">
                <a:latin typeface="Roboto" panose="02000000000000000000" pitchFamily="2" charset="0"/>
                <a:ea typeface="Roboto" panose="02000000000000000000" pitchFamily="2" charset="0"/>
                <a:cs typeface="Roboto" panose="02000000000000000000" pitchFamily="2" charset="0"/>
              </a:rPr>
              <a:t>A blueprint for assessing the EU's regional transition to bioeconomy</a:t>
            </a:r>
            <a:endParaRPr lang="de-DE" sz="2400" b="1" dirty="0">
              <a:latin typeface="Roboto" panose="02000000000000000000" pitchFamily="2" charset="0"/>
              <a:ea typeface="Roboto" panose="02000000000000000000" pitchFamily="2" charset="0"/>
              <a:cs typeface="Roboto" panose="02000000000000000000" pitchFamily="2" charset="0"/>
            </a:endParaRPr>
          </a:p>
        </p:txBody>
      </p:sp>
      <p:sp>
        <p:nvSpPr>
          <p:cNvPr id="5" name="Título 1">
            <a:extLst>
              <a:ext uri="{FF2B5EF4-FFF2-40B4-BE49-F238E27FC236}">
                <a16:creationId xmlns:a16="http://schemas.microsoft.com/office/drawing/2014/main" id="{6E116A72-FA98-3F66-7665-D3108FDFC975}"/>
              </a:ext>
            </a:extLst>
          </p:cNvPr>
          <p:cNvSpPr txBox="1">
            <a:spLocks noGrp="1"/>
          </p:cNvSpPr>
          <p:nvPr>
            <p:ph type="body" idx="11"/>
          </p:nvPr>
        </p:nvSpPr>
        <p:spPr>
          <a:xfrm>
            <a:off x="818356" y="1296648"/>
            <a:ext cx="10555287" cy="4213781"/>
          </a:xfrm>
          <a:prstGeom prst="rect">
            <a:avLst/>
          </a:prstGeom>
          <a:solidFill>
            <a:srgbClr val="8CCF24"/>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2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cs typeface="Roboto" panose="02000000000000000000" pitchFamily="2" charset="0"/>
              </a:rPr>
              <a:t>Thank you for your Attention!</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7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5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cs typeface="Roboto" panose="02000000000000000000" pitchFamily="2" charset="0"/>
              </a:rPr>
              <a:t>Next week’s assignment</a:t>
            </a:r>
            <a:r>
              <a:rPr kumimoji="0" lang="el-GR" sz="45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cs typeface="Roboto" panose="02000000000000000000" pitchFamily="2" charset="0"/>
              </a:rPr>
              <a:t>:</a:t>
            </a:r>
            <a:endParaRPr lang="en-US" sz="4500" dirty="0">
              <a:solidFill>
                <a:srgbClr val="FFFFFF"/>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5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cs typeface="Roboto" panose="02000000000000000000" pitchFamily="2" charset="0"/>
                <a:hlinkClick r:id="rId2"/>
              </a:rPr>
              <a:t>https://datam.jrc.ec.europa.eu/datam/mashup/BIOECONOMICS/index.html</a:t>
            </a:r>
            <a:r>
              <a:rPr kumimoji="0" lang="el-GR" sz="31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cs typeface="Roboto" panose="02000000000000000000" pitchFamily="2" charset="0"/>
              </a:rPr>
              <a:t> </a:t>
            </a:r>
            <a:endParaRPr kumimoji="0" lang="en-US" sz="31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30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2500" dirty="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p.kalimeris@panteion.gr</a:t>
            </a:r>
            <a:endParaRPr lang="en-US" sz="2500" dirty="0">
              <a:solidFill>
                <a:srgbClr val="0070C0"/>
              </a:solidFill>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2500" dirty="0">
              <a:solidFill>
                <a:srgbClr val="0070C0"/>
              </a:solidFill>
              <a:latin typeface="Roboto" panose="02000000000000000000" pitchFamily="2" charset="0"/>
              <a:ea typeface="Roboto" panose="02000000000000000000" pitchFamily="2" charset="0"/>
              <a:cs typeface="Roboto" panose="02000000000000000000" pitchFamily="2"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500"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https://bio2reg.eu/</a:t>
            </a:r>
            <a:r>
              <a:rPr kumimoji="0" lang="en-US" sz="2500"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Roboto" panose="02000000000000000000" pitchFamily="2" charset="0"/>
              </a:rPr>
              <a:t> </a:t>
            </a:r>
          </a:p>
        </p:txBody>
      </p:sp>
      <p:pic>
        <p:nvPicPr>
          <p:cNvPr id="8" name="Picture 3" descr="Logo&#10;&#10;Description automatically generated">
            <a:extLst>
              <a:ext uri="{FF2B5EF4-FFF2-40B4-BE49-F238E27FC236}">
                <a16:creationId xmlns:a16="http://schemas.microsoft.com/office/drawing/2014/main" id="{B0350CE2-2765-E4BD-E5B8-8CA530821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49" y="5955514"/>
            <a:ext cx="920102" cy="784716"/>
          </a:xfrm>
          <a:prstGeom prst="rect">
            <a:avLst/>
          </a:prstGeom>
        </p:spPr>
      </p:pic>
      <p:pic>
        <p:nvPicPr>
          <p:cNvPr id="9" name="Picture 4" descr="A red sign with white text">
            <a:extLst>
              <a:ext uri="{FF2B5EF4-FFF2-40B4-BE49-F238E27FC236}">
                <a16:creationId xmlns:a16="http://schemas.microsoft.com/office/drawing/2014/main" id="{C22BE5EF-025B-8471-03C5-7A38997D38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851" y="5927896"/>
            <a:ext cx="689913" cy="812334"/>
          </a:xfrm>
          <a:prstGeom prst="rect">
            <a:avLst/>
          </a:prstGeom>
        </p:spPr>
      </p:pic>
    </p:spTree>
    <p:extLst>
      <p:ext uri="{BB962C8B-B14F-4D97-AF65-F5344CB8AC3E}">
        <p14:creationId xmlns:p14="http://schemas.microsoft.com/office/powerpoint/2010/main" val="45420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2B71A-9B92-0620-2586-8E7B2AF3D4C3}"/>
              </a:ext>
            </a:extLst>
          </p:cNvPr>
          <p:cNvSpPr>
            <a:spLocks noGrp="1"/>
          </p:cNvSpPr>
          <p:nvPr>
            <p:ph type="ctrTitle"/>
          </p:nvPr>
        </p:nvSpPr>
        <p:spPr>
          <a:xfrm>
            <a:off x="932015" y="216815"/>
            <a:ext cx="9144000" cy="662365"/>
          </a:xfrm>
        </p:spPr>
        <p:txBody>
          <a:bodyPr/>
          <a:lstStyle/>
          <a:p>
            <a:pPr algn="ctr"/>
            <a:r>
              <a:rPr lang="de-DE" sz="2800" b="1" dirty="0">
                <a:latin typeface="Roboto" panose="02000000000000000000" pitchFamily="2" charset="0"/>
                <a:ea typeface="Roboto" panose="02000000000000000000" pitchFamily="2" charset="0"/>
                <a:cs typeface="Roboto" panose="02000000000000000000" pitchFamily="2" charset="0"/>
              </a:rPr>
              <a:t>Horizon Bio2Reg </a:t>
            </a:r>
            <a:r>
              <a:rPr lang="en-GB" sz="2800" b="1" dirty="0">
                <a:latin typeface="Roboto" panose="02000000000000000000" pitchFamily="2" charset="0"/>
                <a:ea typeface="Roboto" panose="02000000000000000000" pitchFamily="2" charset="0"/>
                <a:cs typeface="Roboto" panose="02000000000000000000" pitchFamily="2" charset="0"/>
              </a:rPr>
              <a:t>Consortium</a:t>
            </a:r>
          </a:p>
        </p:txBody>
      </p:sp>
      <p:pic>
        <p:nvPicPr>
          <p:cNvPr id="6" name="Picture 3" descr="Logo&#10;&#10;Description automatically generated">
            <a:extLst>
              <a:ext uri="{FF2B5EF4-FFF2-40B4-BE49-F238E27FC236}">
                <a16:creationId xmlns:a16="http://schemas.microsoft.com/office/drawing/2014/main" id="{EB0C8189-A903-934A-A1D5-1282EC816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9" y="5955514"/>
            <a:ext cx="920102" cy="784716"/>
          </a:xfrm>
          <a:prstGeom prst="rect">
            <a:avLst/>
          </a:prstGeom>
        </p:spPr>
      </p:pic>
      <p:pic>
        <p:nvPicPr>
          <p:cNvPr id="8" name="Picture 4" descr="A red sign with white text">
            <a:extLst>
              <a:ext uri="{FF2B5EF4-FFF2-40B4-BE49-F238E27FC236}">
                <a16:creationId xmlns:a16="http://schemas.microsoft.com/office/drawing/2014/main" id="{A9F43BD4-420E-8BA8-D9EA-C24B5E769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1" y="5927896"/>
            <a:ext cx="689913" cy="812334"/>
          </a:xfrm>
          <a:prstGeom prst="rect">
            <a:avLst/>
          </a:prstGeom>
        </p:spPr>
      </p:pic>
      <p:pic>
        <p:nvPicPr>
          <p:cNvPr id="12" name="Εικόνα 11">
            <a:extLst>
              <a:ext uri="{FF2B5EF4-FFF2-40B4-BE49-F238E27FC236}">
                <a16:creationId xmlns:a16="http://schemas.microsoft.com/office/drawing/2014/main" id="{B496D65B-31C6-C2AC-B08D-A408CA2333BB}"/>
              </a:ext>
            </a:extLst>
          </p:cNvPr>
          <p:cNvPicPr>
            <a:picLocks noChangeAspect="1"/>
          </p:cNvPicPr>
          <p:nvPr/>
        </p:nvPicPr>
        <p:blipFill>
          <a:blip r:embed="rId4"/>
          <a:stretch>
            <a:fillRect/>
          </a:stretch>
        </p:blipFill>
        <p:spPr>
          <a:xfrm>
            <a:off x="560800" y="948852"/>
            <a:ext cx="5896399" cy="4925989"/>
          </a:xfrm>
          <a:prstGeom prst="rect">
            <a:avLst/>
          </a:prstGeom>
          <a:ln>
            <a:noFill/>
          </a:ln>
          <a:effectLst>
            <a:softEdge rad="112500"/>
          </a:effectLst>
        </p:spPr>
      </p:pic>
      <p:pic>
        <p:nvPicPr>
          <p:cNvPr id="4" name="Εικόνα 3">
            <a:extLst>
              <a:ext uri="{FF2B5EF4-FFF2-40B4-BE49-F238E27FC236}">
                <a16:creationId xmlns:a16="http://schemas.microsoft.com/office/drawing/2014/main" id="{0D9CB9EE-28ED-1CAC-E937-B337C83BB9D2}"/>
              </a:ext>
            </a:extLst>
          </p:cNvPr>
          <p:cNvPicPr>
            <a:picLocks noChangeAspect="1"/>
          </p:cNvPicPr>
          <p:nvPr/>
        </p:nvPicPr>
        <p:blipFill>
          <a:blip r:embed="rId5"/>
          <a:stretch>
            <a:fillRect/>
          </a:stretch>
        </p:blipFill>
        <p:spPr>
          <a:xfrm>
            <a:off x="6348749" y="1202141"/>
            <a:ext cx="4309725" cy="4753373"/>
          </a:xfrm>
          <a:prstGeom prst="rect">
            <a:avLst/>
          </a:prstGeom>
        </p:spPr>
      </p:pic>
    </p:spTree>
    <p:extLst>
      <p:ext uri="{BB962C8B-B14F-4D97-AF65-F5344CB8AC3E}">
        <p14:creationId xmlns:p14="http://schemas.microsoft.com/office/powerpoint/2010/main" val="177865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81838-242A-BAF2-219A-8C02D9244D2D}"/>
            </a:ext>
          </a:extLst>
        </p:cNvPr>
        <p:cNvGrpSpPr/>
        <p:nvPr/>
      </p:nvGrpSpPr>
      <p:grpSpPr>
        <a:xfrm>
          <a:off x="0" y="0"/>
          <a:ext cx="0" cy="0"/>
          <a:chOff x="0" y="0"/>
          <a:chExt cx="0" cy="0"/>
        </a:xfrm>
      </p:grpSpPr>
      <p:sp>
        <p:nvSpPr>
          <p:cNvPr id="23" name="Titel 8">
            <a:extLst>
              <a:ext uri="{FF2B5EF4-FFF2-40B4-BE49-F238E27FC236}">
                <a16:creationId xmlns:a16="http://schemas.microsoft.com/office/drawing/2014/main" id="{AF71E3AF-818D-A162-FAF0-D5CA0F97EDF7}"/>
              </a:ext>
            </a:extLst>
          </p:cNvPr>
          <p:cNvSpPr>
            <a:spLocks noGrp="1"/>
          </p:cNvSpPr>
          <p:nvPr>
            <p:ph type="ctrTitle"/>
          </p:nvPr>
        </p:nvSpPr>
        <p:spPr>
          <a:xfrm>
            <a:off x="733900" y="117770"/>
            <a:ext cx="11062429" cy="733425"/>
          </a:xfrm>
        </p:spPr>
        <p:txBody>
          <a:bodyPr/>
          <a:lstStyle/>
          <a:p>
            <a:r>
              <a:rPr lang="en-US" sz="3600" dirty="0"/>
              <a:t>EU Bioeconomy Strategy &amp; recent developments</a:t>
            </a:r>
            <a:endParaRPr lang="de-DE" sz="3600" dirty="0"/>
          </a:p>
        </p:txBody>
      </p:sp>
      <p:pic>
        <p:nvPicPr>
          <p:cNvPr id="14" name="Εικόνα 13">
            <a:extLst>
              <a:ext uri="{FF2B5EF4-FFF2-40B4-BE49-F238E27FC236}">
                <a16:creationId xmlns:a16="http://schemas.microsoft.com/office/drawing/2014/main" id="{E33C4815-5CD1-3F68-A850-78FF30822374}"/>
              </a:ext>
            </a:extLst>
          </p:cNvPr>
          <p:cNvPicPr>
            <a:picLocks noChangeAspect="1"/>
          </p:cNvPicPr>
          <p:nvPr/>
        </p:nvPicPr>
        <p:blipFill>
          <a:blip r:embed="rId2"/>
          <a:stretch>
            <a:fillRect/>
          </a:stretch>
        </p:blipFill>
        <p:spPr>
          <a:xfrm>
            <a:off x="0" y="1817650"/>
            <a:ext cx="12192000" cy="3222700"/>
          </a:xfrm>
          <a:prstGeom prst="rect">
            <a:avLst/>
          </a:prstGeom>
        </p:spPr>
      </p:pic>
      <p:sp>
        <p:nvSpPr>
          <p:cNvPr id="21" name="TextBox 20">
            <a:extLst>
              <a:ext uri="{FF2B5EF4-FFF2-40B4-BE49-F238E27FC236}">
                <a16:creationId xmlns:a16="http://schemas.microsoft.com/office/drawing/2014/main" id="{03935457-5F36-93F3-3D08-B1F75A9968AF}"/>
              </a:ext>
            </a:extLst>
          </p:cNvPr>
          <p:cNvSpPr txBox="1"/>
          <p:nvPr/>
        </p:nvSpPr>
        <p:spPr>
          <a:xfrm>
            <a:off x="368648" y="5383267"/>
            <a:ext cx="9190131" cy="276999"/>
          </a:xfrm>
          <a:prstGeom prst="rect">
            <a:avLst/>
          </a:prstGeom>
          <a:noFill/>
        </p:spPr>
        <p:txBody>
          <a:bodyPr wrap="square">
            <a:spAutoFit/>
          </a:bodyPr>
          <a:lstStyle/>
          <a:p>
            <a:r>
              <a:rPr lang="en-US" sz="1200" dirty="0"/>
              <a:t>Source: </a:t>
            </a:r>
            <a:r>
              <a:rPr lang="el-GR" sz="1200" dirty="0">
                <a:hlinkClick r:id="rId3"/>
              </a:rPr>
              <a:t>https://unece.org/sites/default/files/2024-03/S2d_2_The%20sustainable%20and%20circular%20bioeconomy%20in%20the%20EU.pdf</a:t>
            </a:r>
            <a:r>
              <a:rPr lang="en-US" sz="1200" dirty="0"/>
              <a:t> </a:t>
            </a:r>
            <a:endParaRPr lang="el-GR" sz="1200" dirty="0"/>
          </a:p>
        </p:txBody>
      </p:sp>
      <p:pic>
        <p:nvPicPr>
          <p:cNvPr id="44" name="Picture 3" descr="Logo&#10;&#10;Description automatically generated">
            <a:extLst>
              <a:ext uri="{FF2B5EF4-FFF2-40B4-BE49-F238E27FC236}">
                <a16:creationId xmlns:a16="http://schemas.microsoft.com/office/drawing/2014/main" id="{75EB699D-C30E-5A10-0DC6-5CAB59836F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49" y="5955514"/>
            <a:ext cx="920102" cy="784716"/>
          </a:xfrm>
          <a:prstGeom prst="rect">
            <a:avLst/>
          </a:prstGeom>
        </p:spPr>
      </p:pic>
      <p:pic>
        <p:nvPicPr>
          <p:cNvPr id="46" name="Picture 4" descr="A red sign with white text">
            <a:extLst>
              <a:ext uri="{FF2B5EF4-FFF2-40B4-BE49-F238E27FC236}">
                <a16:creationId xmlns:a16="http://schemas.microsoft.com/office/drawing/2014/main" id="{FF45D1D5-E960-E332-7792-C39D21C63F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851" y="5927896"/>
            <a:ext cx="689913" cy="812334"/>
          </a:xfrm>
          <a:prstGeom prst="rect">
            <a:avLst/>
          </a:prstGeom>
        </p:spPr>
      </p:pic>
      <p:sp>
        <p:nvSpPr>
          <p:cNvPr id="48" name="AutoShape 2" descr="International Degrowth Conference 2024">
            <a:extLst>
              <a:ext uri="{FF2B5EF4-FFF2-40B4-BE49-F238E27FC236}">
                <a16:creationId xmlns:a16="http://schemas.microsoft.com/office/drawing/2014/main" id="{EC49C4DB-0150-0A97-181B-F581C6653D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63068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AFE05-3876-726D-1E33-2C7158BC0431}"/>
            </a:ext>
          </a:extLst>
        </p:cNvPr>
        <p:cNvGrpSpPr/>
        <p:nvPr/>
      </p:nvGrpSpPr>
      <p:grpSpPr>
        <a:xfrm>
          <a:off x="0" y="0"/>
          <a:ext cx="0" cy="0"/>
          <a:chOff x="0" y="0"/>
          <a:chExt cx="0" cy="0"/>
        </a:xfrm>
      </p:grpSpPr>
      <p:sp>
        <p:nvSpPr>
          <p:cNvPr id="23" name="Titel 8">
            <a:extLst>
              <a:ext uri="{FF2B5EF4-FFF2-40B4-BE49-F238E27FC236}">
                <a16:creationId xmlns:a16="http://schemas.microsoft.com/office/drawing/2014/main" id="{52617A5C-F28B-AADA-4F5E-E871124DE725}"/>
              </a:ext>
            </a:extLst>
          </p:cNvPr>
          <p:cNvSpPr>
            <a:spLocks noGrp="1"/>
          </p:cNvSpPr>
          <p:nvPr>
            <p:ph type="ctrTitle"/>
          </p:nvPr>
        </p:nvSpPr>
        <p:spPr>
          <a:xfrm>
            <a:off x="1608842" y="117770"/>
            <a:ext cx="8974316" cy="733425"/>
          </a:xfrm>
        </p:spPr>
        <p:txBody>
          <a:bodyPr/>
          <a:lstStyle/>
          <a:p>
            <a:r>
              <a:rPr lang="en-US" sz="3600" dirty="0"/>
              <a:t>Global Bioeconomy Strategies overview</a:t>
            </a:r>
            <a:endParaRPr lang="de-DE" sz="3600" dirty="0"/>
          </a:p>
        </p:txBody>
      </p:sp>
      <p:pic>
        <p:nvPicPr>
          <p:cNvPr id="44" name="Picture 3" descr="Logo&#10;&#10;Description automatically generated">
            <a:extLst>
              <a:ext uri="{FF2B5EF4-FFF2-40B4-BE49-F238E27FC236}">
                <a16:creationId xmlns:a16="http://schemas.microsoft.com/office/drawing/2014/main" id="{8B0EA321-1D16-CDD7-19F9-A3C459DB0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9" y="5955514"/>
            <a:ext cx="920102" cy="784716"/>
          </a:xfrm>
          <a:prstGeom prst="rect">
            <a:avLst/>
          </a:prstGeom>
        </p:spPr>
      </p:pic>
      <p:pic>
        <p:nvPicPr>
          <p:cNvPr id="46" name="Picture 4" descr="A red sign with white text">
            <a:extLst>
              <a:ext uri="{FF2B5EF4-FFF2-40B4-BE49-F238E27FC236}">
                <a16:creationId xmlns:a16="http://schemas.microsoft.com/office/drawing/2014/main" id="{DC1ECCC3-8807-7478-0F36-2FDEF5D72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1" y="5927896"/>
            <a:ext cx="689913" cy="812334"/>
          </a:xfrm>
          <a:prstGeom prst="rect">
            <a:avLst/>
          </a:prstGeom>
        </p:spPr>
      </p:pic>
      <p:sp>
        <p:nvSpPr>
          <p:cNvPr id="48" name="AutoShape 2" descr="International Degrowth Conference 2024">
            <a:extLst>
              <a:ext uri="{FF2B5EF4-FFF2-40B4-BE49-F238E27FC236}">
                <a16:creationId xmlns:a16="http://schemas.microsoft.com/office/drawing/2014/main" id="{CE355F2A-AE39-01DA-6AEB-916004067C5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122" name="Picture 2" descr="Εικόνα που περιέχει κείμενο, χάρτης, Άτλας&#10;&#10;Περιγραφή που δημιουργήθηκε αυτόματα">
            <a:extLst>
              <a:ext uri="{FF2B5EF4-FFF2-40B4-BE49-F238E27FC236}">
                <a16:creationId xmlns:a16="http://schemas.microsoft.com/office/drawing/2014/main" id="{417F59D5-231B-1888-7D33-12D3602D0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50" y="1154858"/>
            <a:ext cx="8534500" cy="4800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E15999-615B-C28D-ED27-07A45DAF6173}"/>
              </a:ext>
            </a:extLst>
          </p:cNvPr>
          <p:cNvSpPr txBox="1"/>
          <p:nvPr/>
        </p:nvSpPr>
        <p:spPr>
          <a:xfrm>
            <a:off x="3048786" y="6140066"/>
            <a:ext cx="6094428" cy="600164"/>
          </a:xfrm>
          <a:prstGeom prst="rect">
            <a:avLst/>
          </a:prstGeom>
          <a:noFill/>
        </p:spPr>
        <p:txBody>
          <a:bodyPr wrap="square">
            <a:spAutoFit/>
          </a:bodyPr>
          <a:lstStyle/>
          <a:p>
            <a:r>
              <a:rPr lang="en-GB" sz="1100" b="0" i="0" dirty="0">
                <a:solidFill>
                  <a:srgbClr val="191919"/>
                </a:solidFill>
                <a:effectLst/>
                <a:latin typeface="Arial" panose="020B0604020202020204" pitchFamily="34" charset="0"/>
              </a:rPr>
              <a:t>OECD (2018). Meeting policy challenges for a sustainable bioeconomy. OECD Publishing, Paris. ISBN 978–92–64–29,233–8. Source: </a:t>
            </a:r>
            <a:r>
              <a:rPr lang="en-GB" sz="1100" b="0" i="0" u="none" strike="noStrike" dirty="0">
                <a:solidFill>
                  <a:srgbClr val="0CA3D1"/>
                </a:solidFill>
                <a:effectLst/>
                <a:latin typeface="Arial" panose="020B0604020202020204" pitchFamily="34" charset="0"/>
                <a:hlinkClick r:id="rId5"/>
              </a:rPr>
              <a:t>https://www.oecd.org/publications/policy-challenges-facing-a-sustainable-bioeconomy-9789264292345-en.htm</a:t>
            </a:r>
            <a:r>
              <a:rPr lang="en-GB" sz="1100" b="0" i="0" dirty="0">
                <a:solidFill>
                  <a:srgbClr val="191919"/>
                </a:solidFill>
                <a:effectLst/>
                <a:latin typeface="Arial" panose="020B0604020202020204" pitchFamily="34" charset="0"/>
              </a:rPr>
              <a:t> </a:t>
            </a:r>
            <a:endParaRPr lang="el-GR" sz="1100" dirty="0"/>
          </a:p>
        </p:txBody>
      </p:sp>
    </p:spTree>
    <p:extLst>
      <p:ext uri="{BB962C8B-B14F-4D97-AF65-F5344CB8AC3E}">
        <p14:creationId xmlns:p14="http://schemas.microsoft.com/office/powerpoint/2010/main" val="168542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66A77-9E6A-87C1-4753-A1F58AD5F578}"/>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9AD3FA6C-A8B6-B4FA-5FAF-E76C18711EBF}"/>
              </a:ext>
            </a:extLst>
          </p:cNvPr>
          <p:cNvSpPr>
            <a:spLocks noGrp="1"/>
          </p:cNvSpPr>
          <p:nvPr>
            <p:ph type="body" idx="10"/>
          </p:nvPr>
        </p:nvSpPr>
        <p:spPr/>
        <p:txBody>
          <a:bodyPr/>
          <a:lstStyle/>
          <a:p>
            <a:r>
              <a:rPr lang="en-US" sz="1800" b="1" dirty="0">
                <a:solidFill>
                  <a:schemeClr val="tx2"/>
                </a:solidFill>
              </a:rPr>
              <a:t>The review process – The Steps I</a:t>
            </a:r>
            <a:endParaRPr lang="de-DE" sz="1800" b="1" dirty="0">
              <a:solidFill>
                <a:schemeClr val="tx2"/>
              </a:solidFill>
            </a:endParaRPr>
          </a:p>
        </p:txBody>
      </p:sp>
      <p:grpSp>
        <p:nvGrpSpPr>
          <p:cNvPr id="4" name="Ομάδα 3">
            <a:extLst>
              <a:ext uri="{FF2B5EF4-FFF2-40B4-BE49-F238E27FC236}">
                <a16:creationId xmlns:a16="http://schemas.microsoft.com/office/drawing/2014/main" id="{0BB17993-A286-61F4-7C62-03A6FE17692E}"/>
              </a:ext>
            </a:extLst>
          </p:cNvPr>
          <p:cNvGrpSpPr/>
          <p:nvPr/>
        </p:nvGrpSpPr>
        <p:grpSpPr>
          <a:xfrm>
            <a:off x="1229955" y="1702873"/>
            <a:ext cx="9965977" cy="3463518"/>
            <a:chOff x="1295652" y="1985541"/>
            <a:chExt cx="9965977" cy="3463518"/>
          </a:xfrm>
        </p:grpSpPr>
        <p:sp>
          <p:nvSpPr>
            <p:cNvPr id="41" name="Ορθογώνιο: Στρογγύλεμα γωνιών 40">
              <a:extLst>
                <a:ext uri="{FF2B5EF4-FFF2-40B4-BE49-F238E27FC236}">
                  <a16:creationId xmlns:a16="http://schemas.microsoft.com/office/drawing/2014/main" id="{116B5ADB-8A54-F9CA-7717-E987BD2C00CD}"/>
                </a:ext>
              </a:extLst>
            </p:cNvPr>
            <p:cNvSpPr/>
            <p:nvPr/>
          </p:nvSpPr>
          <p:spPr>
            <a:xfrm>
              <a:off x="1295652" y="3553868"/>
              <a:ext cx="3418912" cy="1895191"/>
            </a:xfrm>
            <a:custGeom>
              <a:avLst/>
              <a:gdLst>
                <a:gd name="connsiteX0" fmla="*/ 0 w 3418912"/>
                <a:gd name="connsiteY0" fmla="*/ 315871 h 1895191"/>
                <a:gd name="connsiteX1" fmla="*/ 315871 w 3418912"/>
                <a:gd name="connsiteY1" fmla="*/ 0 h 1895191"/>
                <a:gd name="connsiteX2" fmla="*/ 901177 w 3418912"/>
                <a:gd name="connsiteY2" fmla="*/ 0 h 1895191"/>
                <a:gd name="connsiteX3" fmla="*/ 1486482 w 3418912"/>
                <a:gd name="connsiteY3" fmla="*/ 0 h 1895191"/>
                <a:gd name="connsiteX4" fmla="*/ 2099660 w 3418912"/>
                <a:gd name="connsiteY4" fmla="*/ 0 h 1895191"/>
                <a:gd name="connsiteX5" fmla="*/ 2601350 w 3418912"/>
                <a:gd name="connsiteY5" fmla="*/ 0 h 1895191"/>
                <a:gd name="connsiteX6" fmla="*/ 3103041 w 3418912"/>
                <a:gd name="connsiteY6" fmla="*/ 0 h 1895191"/>
                <a:gd name="connsiteX7" fmla="*/ 3418912 w 3418912"/>
                <a:gd name="connsiteY7" fmla="*/ 315871 h 1895191"/>
                <a:gd name="connsiteX8" fmla="*/ 3418912 w 3418912"/>
                <a:gd name="connsiteY8" fmla="*/ 749655 h 1895191"/>
                <a:gd name="connsiteX9" fmla="*/ 3418912 w 3418912"/>
                <a:gd name="connsiteY9" fmla="*/ 1158170 h 1895191"/>
                <a:gd name="connsiteX10" fmla="*/ 3418912 w 3418912"/>
                <a:gd name="connsiteY10" fmla="*/ 1579320 h 1895191"/>
                <a:gd name="connsiteX11" fmla="*/ 3103041 w 3418912"/>
                <a:gd name="connsiteY11" fmla="*/ 1895191 h 1895191"/>
                <a:gd name="connsiteX12" fmla="*/ 2517735 w 3418912"/>
                <a:gd name="connsiteY12" fmla="*/ 1895191 h 1895191"/>
                <a:gd name="connsiteX13" fmla="*/ 1960301 w 3418912"/>
                <a:gd name="connsiteY13" fmla="*/ 1895191 h 1895191"/>
                <a:gd name="connsiteX14" fmla="*/ 1458611 w 3418912"/>
                <a:gd name="connsiteY14" fmla="*/ 1895191 h 1895191"/>
                <a:gd name="connsiteX15" fmla="*/ 845433 w 3418912"/>
                <a:gd name="connsiteY15" fmla="*/ 1895191 h 1895191"/>
                <a:gd name="connsiteX16" fmla="*/ 315871 w 3418912"/>
                <a:gd name="connsiteY16" fmla="*/ 1895191 h 1895191"/>
                <a:gd name="connsiteX17" fmla="*/ 0 w 3418912"/>
                <a:gd name="connsiteY17" fmla="*/ 1579320 h 1895191"/>
                <a:gd name="connsiteX18" fmla="*/ 0 w 3418912"/>
                <a:gd name="connsiteY18" fmla="*/ 1132901 h 1895191"/>
                <a:gd name="connsiteX19" fmla="*/ 0 w 3418912"/>
                <a:gd name="connsiteY19" fmla="*/ 724386 h 1895191"/>
                <a:gd name="connsiteX20" fmla="*/ 0 w 3418912"/>
                <a:gd name="connsiteY20" fmla="*/ 315871 h 189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8912" h="1895191" fill="none" extrusionOk="0">
                  <a:moveTo>
                    <a:pt x="0" y="315871"/>
                  </a:moveTo>
                  <a:cubicBezTo>
                    <a:pt x="-5343" y="184770"/>
                    <a:pt x="135819" y="-12083"/>
                    <a:pt x="315871" y="0"/>
                  </a:cubicBezTo>
                  <a:cubicBezTo>
                    <a:pt x="452344" y="-20820"/>
                    <a:pt x="669083" y="20915"/>
                    <a:pt x="901177" y="0"/>
                  </a:cubicBezTo>
                  <a:cubicBezTo>
                    <a:pt x="1133271" y="-20915"/>
                    <a:pt x="1268378" y="6812"/>
                    <a:pt x="1486482" y="0"/>
                  </a:cubicBezTo>
                  <a:cubicBezTo>
                    <a:pt x="1704587" y="-6812"/>
                    <a:pt x="1860696" y="1561"/>
                    <a:pt x="2099660" y="0"/>
                  </a:cubicBezTo>
                  <a:cubicBezTo>
                    <a:pt x="2338624" y="-1561"/>
                    <a:pt x="2394409" y="11039"/>
                    <a:pt x="2601350" y="0"/>
                  </a:cubicBezTo>
                  <a:cubicBezTo>
                    <a:pt x="2808291" y="-11039"/>
                    <a:pt x="2973696" y="36631"/>
                    <a:pt x="3103041" y="0"/>
                  </a:cubicBezTo>
                  <a:cubicBezTo>
                    <a:pt x="3256907" y="13123"/>
                    <a:pt x="3406727" y="149438"/>
                    <a:pt x="3418912" y="315871"/>
                  </a:cubicBezTo>
                  <a:cubicBezTo>
                    <a:pt x="3436693" y="467055"/>
                    <a:pt x="3398480" y="619153"/>
                    <a:pt x="3418912" y="749655"/>
                  </a:cubicBezTo>
                  <a:cubicBezTo>
                    <a:pt x="3439344" y="880157"/>
                    <a:pt x="3404665" y="1072021"/>
                    <a:pt x="3418912" y="1158170"/>
                  </a:cubicBezTo>
                  <a:cubicBezTo>
                    <a:pt x="3433159" y="1244319"/>
                    <a:pt x="3412226" y="1396305"/>
                    <a:pt x="3418912" y="1579320"/>
                  </a:cubicBezTo>
                  <a:cubicBezTo>
                    <a:pt x="3435864" y="1733739"/>
                    <a:pt x="3229372" y="1875239"/>
                    <a:pt x="3103041" y="1895191"/>
                  </a:cubicBezTo>
                  <a:cubicBezTo>
                    <a:pt x="2826397" y="1953589"/>
                    <a:pt x="2685754" y="1845263"/>
                    <a:pt x="2517735" y="1895191"/>
                  </a:cubicBezTo>
                  <a:cubicBezTo>
                    <a:pt x="2349716" y="1945119"/>
                    <a:pt x="2217104" y="1836231"/>
                    <a:pt x="1960301" y="1895191"/>
                  </a:cubicBezTo>
                  <a:cubicBezTo>
                    <a:pt x="1703498" y="1954151"/>
                    <a:pt x="1705192" y="1880380"/>
                    <a:pt x="1458611" y="1895191"/>
                  </a:cubicBezTo>
                  <a:cubicBezTo>
                    <a:pt x="1212030" y="1910002"/>
                    <a:pt x="1043290" y="1894959"/>
                    <a:pt x="845433" y="1895191"/>
                  </a:cubicBezTo>
                  <a:cubicBezTo>
                    <a:pt x="647576" y="1895423"/>
                    <a:pt x="431858" y="1846501"/>
                    <a:pt x="315871" y="1895191"/>
                  </a:cubicBezTo>
                  <a:cubicBezTo>
                    <a:pt x="151347" y="1902835"/>
                    <a:pt x="-25353" y="1779193"/>
                    <a:pt x="0" y="1579320"/>
                  </a:cubicBezTo>
                  <a:cubicBezTo>
                    <a:pt x="-26019" y="1475614"/>
                    <a:pt x="8726" y="1275155"/>
                    <a:pt x="0" y="1132901"/>
                  </a:cubicBezTo>
                  <a:cubicBezTo>
                    <a:pt x="-8726" y="990647"/>
                    <a:pt x="38940" y="810745"/>
                    <a:pt x="0" y="724386"/>
                  </a:cubicBezTo>
                  <a:cubicBezTo>
                    <a:pt x="-38940" y="638027"/>
                    <a:pt x="13197" y="474276"/>
                    <a:pt x="0" y="315871"/>
                  </a:cubicBezTo>
                  <a:close/>
                </a:path>
                <a:path w="3418912" h="1895191" stroke="0" extrusionOk="0">
                  <a:moveTo>
                    <a:pt x="0" y="315871"/>
                  </a:moveTo>
                  <a:cubicBezTo>
                    <a:pt x="11863" y="103829"/>
                    <a:pt x="143645" y="-24035"/>
                    <a:pt x="315871" y="0"/>
                  </a:cubicBezTo>
                  <a:cubicBezTo>
                    <a:pt x="589755" y="-12770"/>
                    <a:pt x="656197" y="1616"/>
                    <a:pt x="873305" y="0"/>
                  </a:cubicBezTo>
                  <a:cubicBezTo>
                    <a:pt x="1090413" y="-1616"/>
                    <a:pt x="1216048" y="65243"/>
                    <a:pt x="1486482" y="0"/>
                  </a:cubicBezTo>
                  <a:cubicBezTo>
                    <a:pt x="1756916" y="-65243"/>
                    <a:pt x="1791795" y="7118"/>
                    <a:pt x="1988173" y="0"/>
                  </a:cubicBezTo>
                  <a:cubicBezTo>
                    <a:pt x="2184551" y="-7118"/>
                    <a:pt x="2451563" y="16507"/>
                    <a:pt x="2601350" y="0"/>
                  </a:cubicBezTo>
                  <a:cubicBezTo>
                    <a:pt x="2751137" y="-16507"/>
                    <a:pt x="2941343" y="26440"/>
                    <a:pt x="3103041" y="0"/>
                  </a:cubicBezTo>
                  <a:cubicBezTo>
                    <a:pt x="3288649" y="22942"/>
                    <a:pt x="3415303" y="112094"/>
                    <a:pt x="3418912" y="315871"/>
                  </a:cubicBezTo>
                  <a:cubicBezTo>
                    <a:pt x="3442925" y="435298"/>
                    <a:pt x="3370880" y="556137"/>
                    <a:pt x="3418912" y="749655"/>
                  </a:cubicBezTo>
                  <a:cubicBezTo>
                    <a:pt x="3466944" y="943173"/>
                    <a:pt x="3369319" y="1080613"/>
                    <a:pt x="3418912" y="1183439"/>
                  </a:cubicBezTo>
                  <a:cubicBezTo>
                    <a:pt x="3468505" y="1286265"/>
                    <a:pt x="3389722" y="1436129"/>
                    <a:pt x="3418912" y="1579320"/>
                  </a:cubicBezTo>
                  <a:cubicBezTo>
                    <a:pt x="3396642" y="1750857"/>
                    <a:pt x="3298371" y="1916472"/>
                    <a:pt x="3103041" y="1895191"/>
                  </a:cubicBezTo>
                  <a:cubicBezTo>
                    <a:pt x="2923193" y="1925002"/>
                    <a:pt x="2768626" y="1850076"/>
                    <a:pt x="2629222" y="1895191"/>
                  </a:cubicBezTo>
                  <a:cubicBezTo>
                    <a:pt x="2489818" y="1940306"/>
                    <a:pt x="2349777" y="1857086"/>
                    <a:pt x="2155403" y="1895191"/>
                  </a:cubicBezTo>
                  <a:cubicBezTo>
                    <a:pt x="1961029" y="1933296"/>
                    <a:pt x="1734396" y="1865517"/>
                    <a:pt x="1597969" y="1895191"/>
                  </a:cubicBezTo>
                  <a:cubicBezTo>
                    <a:pt x="1461542" y="1924865"/>
                    <a:pt x="1201302" y="1841023"/>
                    <a:pt x="1012664" y="1895191"/>
                  </a:cubicBezTo>
                  <a:cubicBezTo>
                    <a:pt x="824026" y="1949359"/>
                    <a:pt x="607620" y="1870336"/>
                    <a:pt x="315871" y="1895191"/>
                  </a:cubicBezTo>
                  <a:cubicBezTo>
                    <a:pt x="155141" y="1937700"/>
                    <a:pt x="-26949" y="1790709"/>
                    <a:pt x="0" y="1579320"/>
                  </a:cubicBezTo>
                  <a:cubicBezTo>
                    <a:pt x="-31276" y="1457616"/>
                    <a:pt x="36979" y="1295987"/>
                    <a:pt x="0" y="1158170"/>
                  </a:cubicBezTo>
                  <a:cubicBezTo>
                    <a:pt x="-36979" y="1020353"/>
                    <a:pt x="42757" y="873945"/>
                    <a:pt x="0" y="749655"/>
                  </a:cubicBezTo>
                  <a:cubicBezTo>
                    <a:pt x="-42757" y="625366"/>
                    <a:pt x="42223" y="505850"/>
                    <a:pt x="0" y="315871"/>
                  </a:cubicBezTo>
                  <a:close/>
                </a:path>
              </a:pathLst>
            </a:custGeom>
            <a:solidFill>
              <a:srgbClr val="ED7D31">
                <a:lumMod val="60000"/>
                <a:lumOff val="40000"/>
              </a:srgbClr>
            </a:solidFill>
            <a:ln w="12700" cap="flat" cmpd="sng" algn="ctr">
              <a:solidFill>
                <a:srgbClr val="4472C4">
                  <a:shade val="15000"/>
                </a:srgbClr>
              </a:solidFill>
              <a:prstDash val="solid"/>
              <a:miter lim="800000"/>
              <a:extLst>
                <a:ext uri="{C807C97D-BFC1-408E-A445-0C87EB9F89A2}">
                  <ask:lineSketchStyleProps xmlns:ask="http://schemas.microsoft.com/office/drawing/2018/sketchyshapes" sd="2588803775">
                    <a:prstGeom prst="roundRect">
                      <a:avLst/>
                    </a:prstGeom>
                    <ask:type>
                      <ask:lineSketchScribble/>
                    </ask:type>
                  </ask:lineSketchStyleProps>
                </a:ext>
              </a:extLst>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indent="-342900" algn="just">
                <a:lnSpc>
                  <a:spcPct val="107000"/>
                </a:lnSpc>
                <a:spcAft>
                  <a:spcPts val="800"/>
                </a:spcAft>
                <a:buFont typeface="+mj-lt"/>
                <a:buAutoNum type="arabicPeriod" startAt="3"/>
                <a:defRPr/>
              </a:pPr>
              <a:r>
                <a:rPr kumimoji="0" lang="en-US" sz="1600" b="0" i="0" u="none" strike="noStrike" kern="0" cap="none" spc="0" normalizeH="0" baseline="0" noProof="0" dirty="0">
                  <a:ln>
                    <a:noFill/>
                  </a:ln>
                  <a:solidFill>
                    <a:sysClr val="window" lastClr="FFFFFF"/>
                  </a:solidFill>
                  <a:effectLst/>
                  <a:uLnTx/>
                  <a:uFillTx/>
                  <a:latin typeface="Calibri"/>
                  <a:ea typeface="Calibri"/>
                  <a:cs typeface="Arial"/>
                </a:rPr>
                <a:t>Guidelines, reports, working papers and frameworks published by EU and relevant organizations (e.g. JRC, EU and EP publications, other official EU research entities)</a:t>
              </a:r>
              <a:r>
                <a:rPr lang="en-US" sz="1600" kern="0" dirty="0">
                  <a:solidFill>
                    <a:sysClr val="window" lastClr="FFFFFF"/>
                  </a:solidFill>
                  <a:latin typeface="Calibri"/>
                  <a:ea typeface="Calibri"/>
                  <a:cs typeface="Arial"/>
                </a:rPr>
                <a:t> &amp; EU countries national strategies</a:t>
              </a:r>
              <a:endParaRPr kumimoji="0" lang="el-GR" sz="16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grpSp>
          <p:nvGrpSpPr>
            <p:cNvPr id="42" name="Ομάδα 41">
              <a:extLst>
                <a:ext uri="{FF2B5EF4-FFF2-40B4-BE49-F238E27FC236}">
                  <a16:creationId xmlns:a16="http://schemas.microsoft.com/office/drawing/2014/main" id="{31C86C89-1534-7CB2-A346-5012E4051469}"/>
                </a:ext>
              </a:extLst>
            </p:cNvPr>
            <p:cNvGrpSpPr/>
            <p:nvPr/>
          </p:nvGrpSpPr>
          <p:grpSpPr>
            <a:xfrm>
              <a:off x="1319842" y="1985541"/>
              <a:ext cx="9941787" cy="3462827"/>
              <a:chOff x="-2" y="-177160"/>
              <a:chExt cx="9941788" cy="3829519"/>
            </a:xfrm>
          </p:grpSpPr>
          <p:sp>
            <p:nvSpPr>
              <p:cNvPr id="43" name="Ορθογώνιο: Στρογγύλεμα γωνιών 42">
                <a:extLst>
                  <a:ext uri="{FF2B5EF4-FFF2-40B4-BE49-F238E27FC236}">
                    <a16:creationId xmlns:a16="http://schemas.microsoft.com/office/drawing/2014/main" id="{F2B7E211-1C3B-4259-AADF-C28D76659BC7}"/>
                  </a:ext>
                </a:extLst>
              </p:cNvPr>
              <p:cNvSpPr/>
              <p:nvPr/>
            </p:nvSpPr>
            <p:spPr>
              <a:xfrm>
                <a:off x="-2" y="-177160"/>
                <a:ext cx="3204209" cy="1402647"/>
              </a:xfrm>
              <a:custGeom>
                <a:avLst/>
                <a:gdLst>
                  <a:gd name="connsiteX0" fmla="*/ 0 w 3204209"/>
                  <a:gd name="connsiteY0" fmla="*/ 233779 h 1402647"/>
                  <a:gd name="connsiteX1" fmla="*/ 233779 w 3204209"/>
                  <a:gd name="connsiteY1" fmla="*/ 0 h 1402647"/>
                  <a:gd name="connsiteX2" fmla="*/ 863209 w 3204209"/>
                  <a:gd name="connsiteY2" fmla="*/ 0 h 1402647"/>
                  <a:gd name="connsiteX3" fmla="*/ 1520005 w 3204209"/>
                  <a:gd name="connsiteY3" fmla="*/ 0 h 1402647"/>
                  <a:gd name="connsiteX4" fmla="*/ 2231534 w 3204209"/>
                  <a:gd name="connsiteY4" fmla="*/ 0 h 1402647"/>
                  <a:gd name="connsiteX5" fmla="*/ 2970430 w 3204209"/>
                  <a:gd name="connsiteY5" fmla="*/ 0 h 1402647"/>
                  <a:gd name="connsiteX6" fmla="*/ 3204209 w 3204209"/>
                  <a:gd name="connsiteY6" fmla="*/ 233779 h 1402647"/>
                  <a:gd name="connsiteX7" fmla="*/ 3204209 w 3204209"/>
                  <a:gd name="connsiteY7" fmla="*/ 710674 h 1402647"/>
                  <a:gd name="connsiteX8" fmla="*/ 3204209 w 3204209"/>
                  <a:gd name="connsiteY8" fmla="*/ 1168868 h 1402647"/>
                  <a:gd name="connsiteX9" fmla="*/ 2970430 w 3204209"/>
                  <a:gd name="connsiteY9" fmla="*/ 1402647 h 1402647"/>
                  <a:gd name="connsiteX10" fmla="*/ 2231534 w 3204209"/>
                  <a:gd name="connsiteY10" fmla="*/ 1402647 h 1402647"/>
                  <a:gd name="connsiteX11" fmla="*/ 1602105 w 3204209"/>
                  <a:gd name="connsiteY11" fmla="*/ 1402647 h 1402647"/>
                  <a:gd name="connsiteX12" fmla="*/ 945308 w 3204209"/>
                  <a:gd name="connsiteY12" fmla="*/ 1402647 h 1402647"/>
                  <a:gd name="connsiteX13" fmla="*/ 233779 w 3204209"/>
                  <a:gd name="connsiteY13" fmla="*/ 1402647 h 1402647"/>
                  <a:gd name="connsiteX14" fmla="*/ 0 w 3204209"/>
                  <a:gd name="connsiteY14" fmla="*/ 1168868 h 1402647"/>
                  <a:gd name="connsiteX15" fmla="*/ 0 w 3204209"/>
                  <a:gd name="connsiteY15" fmla="*/ 710674 h 1402647"/>
                  <a:gd name="connsiteX16" fmla="*/ 0 w 3204209"/>
                  <a:gd name="connsiteY16" fmla="*/ 233779 h 140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4209" h="1402647" fill="none" extrusionOk="0">
                    <a:moveTo>
                      <a:pt x="0" y="233779"/>
                    </a:moveTo>
                    <a:cubicBezTo>
                      <a:pt x="6062" y="126340"/>
                      <a:pt x="125648" y="-2793"/>
                      <a:pt x="233779" y="0"/>
                    </a:cubicBezTo>
                    <a:cubicBezTo>
                      <a:pt x="426908" y="4816"/>
                      <a:pt x="646003" y="-29950"/>
                      <a:pt x="863209" y="0"/>
                    </a:cubicBezTo>
                    <a:cubicBezTo>
                      <a:pt x="1080415" y="29950"/>
                      <a:pt x="1327088" y="19157"/>
                      <a:pt x="1520005" y="0"/>
                    </a:cubicBezTo>
                    <a:cubicBezTo>
                      <a:pt x="1712922" y="-19157"/>
                      <a:pt x="2087932" y="-33377"/>
                      <a:pt x="2231534" y="0"/>
                    </a:cubicBezTo>
                    <a:cubicBezTo>
                      <a:pt x="2375136" y="33377"/>
                      <a:pt x="2755687" y="-26697"/>
                      <a:pt x="2970430" y="0"/>
                    </a:cubicBezTo>
                    <a:cubicBezTo>
                      <a:pt x="3072791" y="-11092"/>
                      <a:pt x="3180847" y="85266"/>
                      <a:pt x="3204209" y="233779"/>
                    </a:cubicBezTo>
                    <a:cubicBezTo>
                      <a:pt x="3226498" y="405232"/>
                      <a:pt x="3190194" y="533957"/>
                      <a:pt x="3204209" y="710674"/>
                    </a:cubicBezTo>
                    <a:cubicBezTo>
                      <a:pt x="3218224" y="887391"/>
                      <a:pt x="3219245" y="955505"/>
                      <a:pt x="3204209" y="1168868"/>
                    </a:cubicBezTo>
                    <a:cubicBezTo>
                      <a:pt x="3199359" y="1299718"/>
                      <a:pt x="3070105" y="1395603"/>
                      <a:pt x="2970430" y="1402647"/>
                    </a:cubicBezTo>
                    <a:cubicBezTo>
                      <a:pt x="2760440" y="1414173"/>
                      <a:pt x="2485623" y="1374477"/>
                      <a:pt x="2231534" y="1402647"/>
                    </a:cubicBezTo>
                    <a:cubicBezTo>
                      <a:pt x="1977445" y="1430817"/>
                      <a:pt x="1730631" y="1425653"/>
                      <a:pt x="1602105" y="1402647"/>
                    </a:cubicBezTo>
                    <a:cubicBezTo>
                      <a:pt x="1473579" y="1379641"/>
                      <a:pt x="1229280" y="1429366"/>
                      <a:pt x="945308" y="1402647"/>
                    </a:cubicBezTo>
                    <a:cubicBezTo>
                      <a:pt x="661336" y="1375928"/>
                      <a:pt x="380659" y="1412426"/>
                      <a:pt x="233779" y="1402647"/>
                    </a:cubicBezTo>
                    <a:cubicBezTo>
                      <a:pt x="106656" y="1382775"/>
                      <a:pt x="-2918" y="1279244"/>
                      <a:pt x="0" y="1168868"/>
                    </a:cubicBezTo>
                    <a:cubicBezTo>
                      <a:pt x="10869" y="942170"/>
                      <a:pt x="-12130" y="916600"/>
                      <a:pt x="0" y="710674"/>
                    </a:cubicBezTo>
                    <a:cubicBezTo>
                      <a:pt x="12130" y="504748"/>
                      <a:pt x="13529" y="440276"/>
                      <a:pt x="0" y="233779"/>
                    </a:cubicBezTo>
                    <a:close/>
                  </a:path>
                  <a:path w="3204209" h="1402647" stroke="0" extrusionOk="0">
                    <a:moveTo>
                      <a:pt x="0" y="233779"/>
                    </a:moveTo>
                    <a:cubicBezTo>
                      <a:pt x="2915" y="105066"/>
                      <a:pt x="110029" y="-10522"/>
                      <a:pt x="233779" y="0"/>
                    </a:cubicBezTo>
                    <a:cubicBezTo>
                      <a:pt x="382827" y="19593"/>
                      <a:pt x="779305" y="-3676"/>
                      <a:pt x="917942" y="0"/>
                    </a:cubicBezTo>
                    <a:cubicBezTo>
                      <a:pt x="1056579" y="3676"/>
                      <a:pt x="1387815" y="766"/>
                      <a:pt x="1547371" y="0"/>
                    </a:cubicBezTo>
                    <a:cubicBezTo>
                      <a:pt x="1706927" y="-766"/>
                      <a:pt x="1937275" y="-7607"/>
                      <a:pt x="2286267" y="0"/>
                    </a:cubicBezTo>
                    <a:cubicBezTo>
                      <a:pt x="2635259" y="7607"/>
                      <a:pt x="2690535" y="2255"/>
                      <a:pt x="2970430" y="0"/>
                    </a:cubicBezTo>
                    <a:cubicBezTo>
                      <a:pt x="3097476" y="-4740"/>
                      <a:pt x="3183994" y="105678"/>
                      <a:pt x="3204209" y="233779"/>
                    </a:cubicBezTo>
                    <a:cubicBezTo>
                      <a:pt x="3206247" y="346431"/>
                      <a:pt x="3227528" y="511346"/>
                      <a:pt x="3204209" y="720025"/>
                    </a:cubicBezTo>
                    <a:cubicBezTo>
                      <a:pt x="3180890" y="928704"/>
                      <a:pt x="3192784" y="1058624"/>
                      <a:pt x="3204209" y="1168868"/>
                    </a:cubicBezTo>
                    <a:cubicBezTo>
                      <a:pt x="3225338" y="1301587"/>
                      <a:pt x="3103933" y="1402618"/>
                      <a:pt x="2970430" y="1402647"/>
                    </a:cubicBezTo>
                    <a:cubicBezTo>
                      <a:pt x="2750934" y="1434671"/>
                      <a:pt x="2624747" y="1379124"/>
                      <a:pt x="2286267" y="1402647"/>
                    </a:cubicBezTo>
                    <a:cubicBezTo>
                      <a:pt x="1947787" y="1426170"/>
                      <a:pt x="1891410" y="1407510"/>
                      <a:pt x="1602105" y="1402647"/>
                    </a:cubicBezTo>
                    <a:cubicBezTo>
                      <a:pt x="1312800" y="1397784"/>
                      <a:pt x="1186092" y="1389723"/>
                      <a:pt x="863209" y="1402647"/>
                    </a:cubicBezTo>
                    <a:cubicBezTo>
                      <a:pt x="540326" y="1415571"/>
                      <a:pt x="547806" y="1410042"/>
                      <a:pt x="233779" y="1402647"/>
                    </a:cubicBezTo>
                    <a:cubicBezTo>
                      <a:pt x="111654" y="1390360"/>
                      <a:pt x="15360" y="1281414"/>
                      <a:pt x="0" y="1168868"/>
                    </a:cubicBezTo>
                    <a:cubicBezTo>
                      <a:pt x="8482" y="1066899"/>
                      <a:pt x="-23552" y="832505"/>
                      <a:pt x="0" y="691973"/>
                    </a:cubicBezTo>
                    <a:cubicBezTo>
                      <a:pt x="23552" y="551441"/>
                      <a:pt x="-15730" y="454167"/>
                      <a:pt x="0" y="233779"/>
                    </a:cubicBezTo>
                    <a:close/>
                  </a:path>
                </a:pathLst>
              </a:custGeom>
              <a:solidFill>
                <a:srgbClr val="4472C4">
                  <a:lumMod val="75000"/>
                </a:srgbClr>
              </a:solidFill>
              <a:ln w="12700" cap="flat" cmpd="sng" algn="ctr">
                <a:solidFill>
                  <a:srgbClr val="4472C4">
                    <a:shade val="15000"/>
                  </a:srgbClr>
                </a:solidFill>
                <a:prstDash val="solid"/>
                <a:miter lim="800000"/>
                <a:extLst>
                  <a:ext uri="{C807C97D-BFC1-408E-A445-0C87EB9F89A2}">
                    <ask:lineSketchStyleProps xmlns:ask="http://schemas.microsoft.com/office/drawing/2018/sketchyshapes" sd="4154644411">
                      <a:prstGeom prst="roundRect">
                        <a:avLst/>
                      </a:prstGeom>
                      <ask:type>
                        <ask:lineSketchFreehand/>
                      </ask:type>
                    </ask:lineSketchStyleProps>
                  </a:ext>
                </a:extLst>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07000"/>
                  </a:lnSpc>
                  <a:spcBef>
                    <a:spcPts val="0"/>
                  </a:spcBef>
                  <a:spcAft>
                    <a:spcPts val="800"/>
                  </a:spcAft>
                  <a:buClrTx/>
                  <a:buSzTx/>
                  <a:buFont typeface="+mj-lt"/>
                  <a:buAutoNum type="arabicPeriod"/>
                  <a:tabLst/>
                  <a:defRPr/>
                </a:pPr>
                <a:r>
                  <a:rPr kumimoji="0" lang="en-US" sz="1600" b="0" i="0" u="none" strike="noStrike" kern="0" cap="none" spc="0" normalizeH="0" baseline="0" noProof="0" dirty="0">
                    <a:ln>
                      <a:noFill/>
                    </a:ln>
                    <a:solidFill>
                      <a:sysClr val="window" lastClr="FFFFFF"/>
                    </a:solidFill>
                    <a:effectLst/>
                    <a:uLnTx/>
                    <a:uFillTx/>
                    <a:latin typeface="Calibri"/>
                    <a:ea typeface="Calibri"/>
                    <a:cs typeface="Arial"/>
                  </a:rPr>
                  <a:t>Academic-Scientific Literature e.g. published studies in peer reviewed scientific journals.</a:t>
                </a:r>
                <a:endParaRPr kumimoji="0" lang="el-GR" sz="1600" b="0" i="0" u="none" strike="noStrike" kern="0" cap="none" spc="0" normalizeH="0" baseline="0" noProof="0" dirty="0">
                  <a:ln>
                    <a:noFill/>
                  </a:ln>
                  <a:solidFill>
                    <a:sysClr val="window" lastClr="FFFFFF"/>
                  </a:solidFill>
                  <a:effectLst/>
                  <a:uLnTx/>
                  <a:uFillTx/>
                  <a:latin typeface="Calibri"/>
                  <a:ea typeface="Calibri"/>
                  <a:cs typeface="Arial"/>
                </a:endParaRPr>
              </a:p>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l-GR" sz="11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44" name="Ορθογώνιο: Στρογγύλεμα γωνιών 43">
                <a:extLst>
                  <a:ext uri="{FF2B5EF4-FFF2-40B4-BE49-F238E27FC236}">
                    <a16:creationId xmlns:a16="http://schemas.microsoft.com/office/drawing/2014/main" id="{1CDBB1D4-589F-2ABE-8606-B9363121D9D3}"/>
                  </a:ext>
                </a:extLst>
              </p:cNvPr>
              <p:cNvSpPr/>
              <p:nvPr/>
            </p:nvSpPr>
            <p:spPr>
              <a:xfrm>
                <a:off x="6151833" y="-173891"/>
                <a:ext cx="3788309" cy="2256276"/>
              </a:xfrm>
              <a:custGeom>
                <a:avLst/>
                <a:gdLst>
                  <a:gd name="connsiteX0" fmla="*/ 0 w 3788309"/>
                  <a:gd name="connsiteY0" fmla="*/ 376054 h 2256276"/>
                  <a:gd name="connsiteX1" fmla="*/ 376054 w 3788309"/>
                  <a:gd name="connsiteY1" fmla="*/ 0 h 2256276"/>
                  <a:gd name="connsiteX2" fmla="*/ 983294 w 3788309"/>
                  <a:gd name="connsiteY2" fmla="*/ 0 h 2256276"/>
                  <a:gd name="connsiteX3" fmla="*/ 1590534 w 3788309"/>
                  <a:gd name="connsiteY3" fmla="*/ 0 h 2256276"/>
                  <a:gd name="connsiteX4" fmla="*/ 2228137 w 3788309"/>
                  <a:gd name="connsiteY4" fmla="*/ 0 h 2256276"/>
                  <a:gd name="connsiteX5" fmla="*/ 2774653 w 3788309"/>
                  <a:gd name="connsiteY5" fmla="*/ 0 h 2256276"/>
                  <a:gd name="connsiteX6" fmla="*/ 3412255 w 3788309"/>
                  <a:gd name="connsiteY6" fmla="*/ 0 h 2256276"/>
                  <a:gd name="connsiteX7" fmla="*/ 3788309 w 3788309"/>
                  <a:gd name="connsiteY7" fmla="*/ 376054 h 2256276"/>
                  <a:gd name="connsiteX8" fmla="*/ 3788309 w 3788309"/>
                  <a:gd name="connsiteY8" fmla="*/ 877443 h 2256276"/>
                  <a:gd name="connsiteX9" fmla="*/ 3788309 w 3788309"/>
                  <a:gd name="connsiteY9" fmla="*/ 1378833 h 2256276"/>
                  <a:gd name="connsiteX10" fmla="*/ 3788309 w 3788309"/>
                  <a:gd name="connsiteY10" fmla="*/ 1880222 h 2256276"/>
                  <a:gd name="connsiteX11" fmla="*/ 3412255 w 3788309"/>
                  <a:gd name="connsiteY11" fmla="*/ 2256276 h 2256276"/>
                  <a:gd name="connsiteX12" fmla="*/ 2865739 w 3788309"/>
                  <a:gd name="connsiteY12" fmla="*/ 2256276 h 2256276"/>
                  <a:gd name="connsiteX13" fmla="*/ 2349585 w 3788309"/>
                  <a:gd name="connsiteY13" fmla="*/ 2256276 h 2256276"/>
                  <a:gd name="connsiteX14" fmla="*/ 1711982 w 3788309"/>
                  <a:gd name="connsiteY14" fmla="*/ 2256276 h 2256276"/>
                  <a:gd name="connsiteX15" fmla="*/ 1044018 w 3788309"/>
                  <a:gd name="connsiteY15" fmla="*/ 2256276 h 2256276"/>
                  <a:gd name="connsiteX16" fmla="*/ 376054 w 3788309"/>
                  <a:gd name="connsiteY16" fmla="*/ 2256276 h 2256276"/>
                  <a:gd name="connsiteX17" fmla="*/ 0 w 3788309"/>
                  <a:gd name="connsiteY17" fmla="*/ 1880222 h 2256276"/>
                  <a:gd name="connsiteX18" fmla="*/ 0 w 3788309"/>
                  <a:gd name="connsiteY18" fmla="*/ 1363791 h 2256276"/>
                  <a:gd name="connsiteX19" fmla="*/ 0 w 3788309"/>
                  <a:gd name="connsiteY19" fmla="*/ 892485 h 2256276"/>
                  <a:gd name="connsiteX20" fmla="*/ 0 w 3788309"/>
                  <a:gd name="connsiteY20" fmla="*/ 376054 h 225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8309" h="2256276" fill="none" extrusionOk="0">
                    <a:moveTo>
                      <a:pt x="0" y="376054"/>
                    </a:moveTo>
                    <a:cubicBezTo>
                      <a:pt x="14185" y="209704"/>
                      <a:pt x="143171" y="13280"/>
                      <a:pt x="376054" y="0"/>
                    </a:cubicBezTo>
                    <a:cubicBezTo>
                      <a:pt x="670514" y="-6539"/>
                      <a:pt x="767817" y="-13612"/>
                      <a:pt x="983294" y="0"/>
                    </a:cubicBezTo>
                    <a:cubicBezTo>
                      <a:pt x="1198771" y="13612"/>
                      <a:pt x="1368959" y="-24561"/>
                      <a:pt x="1590534" y="0"/>
                    </a:cubicBezTo>
                    <a:cubicBezTo>
                      <a:pt x="1812109" y="24561"/>
                      <a:pt x="1922764" y="-28382"/>
                      <a:pt x="2228137" y="0"/>
                    </a:cubicBezTo>
                    <a:cubicBezTo>
                      <a:pt x="2533510" y="28382"/>
                      <a:pt x="2661277" y="4779"/>
                      <a:pt x="2774653" y="0"/>
                    </a:cubicBezTo>
                    <a:cubicBezTo>
                      <a:pt x="2888029" y="-4779"/>
                      <a:pt x="3239849" y="20503"/>
                      <a:pt x="3412255" y="0"/>
                    </a:cubicBezTo>
                    <a:cubicBezTo>
                      <a:pt x="3583976" y="13933"/>
                      <a:pt x="3797894" y="192650"/>
                      <a:pt x="3788309" y="376054"/>
                    </a:cubicBezTo>
                    <a:cubicBezTo>
                      <a:pt x="3799555" y="565240"/>
                      <a:pt x="3789568" y="637401"/>
                      <a:pt x="3788309" y="877443"/>
                    </a:cubicBezTo>
                    <a:cubicBezTo>
                      <a:pt x="3787050" y="1117485"/>
                      <a:pt x="3781462" y="1231191"/>
                      <a:pt x="3788309" y="1378833"/>
                    </a:cubicBezTo>
                    <a:cubicBezTo>
                      <a:pt x="3795157" y="1526475"/>
                      <a:pt x="3775877" y="1721124"/>
                      <a:pt x="3788309" y="1880222"/>
                    </a:cubicBezTo>
                    <a:cubicBezTo>
                      <a:pt x="3781573" y="2092435"/>
                      <a:pt x="3664908" y="2266920"/>
                      <a:pt x="3412255" y="2256276"/>
                    </a:cubicBezTo>
                    <a:cubicBezTo>
                      <a:pt x="3172657" y="2231126"/>
                      <a:pt x="3127615" y="2236811"/>
                      <a:pt x="2865739" y="2256276"/>
                    </a:cubicBezTo>
                    <a:cubicBezTo>
                      <a:pt x="2603863" y="2275741"/>
                      <a:pt x="2592607" y="2249118"/>
                      <a:pt x="2349585" y="2256276"/>
                    </a:cubicBezTo>
                    <a:cubicBezTo>
                      <a:pt x="2106563" y="2263434"/>
                      <a:pt x="1851649" y="2235231"/>
                      <a:pt x="1711982" y="2256276"/>
                    </a:cubicBezTo>
                    <a:cubicBezTo>
                      <a:pt x="1572315" y="2277321"/>
                      <a:pt x="1269366" y="2280905"/>
                      <a:pt x="1044018" y="2256276"/>
                    </a:cubicBezTo>
                    <a:cubicBezTo>
                      <a:pt x="818670" y="2231647"/>
                      <a:pt x="585524" y="2253400"/>
                      <a:pt x="376054" y="2256276"/>
                    </a:cubicBezTo>
                    <a:cubicBezTo>
                      <a:pt x="133062" y="2237434"/>
                      <a:pt x="-29808" y="2086687"/>
                      <a:pt x="0" y="1880222"/>
                    </a:cubicBezTo>
                    <a:cubicBezTo>
                      <a:pt x="-9311" y="1725627"/>
                      <a:pt x="316" y="1490332"/>
                      <a:pt x="0" y="1363791"/>
                    </a:cubicBezTo>
                    <a:cubicBezTo>
                      <a:pt x="-316" y="1237250"/>
                      <a:pt x="17811" y="1109961"/>
                      <a:pt x="0" y="892485"/>
                    </a:cubicBezTo>
                    <a:cubicBezTo>
                      <a:pt x="-17811" y="675009"/>
                      <a:pt x="2662" y="568514"/>
                      <a:pt x="0" y="376054"/>
                    </a:cubicBezTo>
                    <a:close/>
                  </a:path>
                  <a:path w="3788309" h="2256276" stroke="0" extrusionOk="0">
                    <a:moveTo>
                      <a:pt x="0" y="376054"/>
                    </a:moveTo>
                    <a:cubicBezTo>
                      <a:pt x="10930" y="195609"/>
                      <a:pt x="162851" y="2095"/>
                      <a:pt x="376054" y="0"/>
                    </a:cubicBezTo>
                    <a:cubicBezTo>
                      <a:pt x="583697" y="-285"/>
                      <a:pt x="726227" y="14161"/>
                      <a:pt x="1044018" y="0"/>
                    </a:cubicBezTo>
                    <a:cubicBezTo>
                      <a:pt x="1361809" y="-14161"/>
                      <a:pt x="1548764" y="-19610"/>
                      <a:pt x="1681620" y="0"/>
                    </a:cubicBezTo>
                    <a:cubicBezTo>
                      <a:pt x="1814476" y="19610"/>
                      <a:pt x="2047743" y="11382"/>
                      <a:pt x="2288861" y="0"/>
                    </a:cubicBezTo>
                    <a:cubicBezTo>
                      <a:pt x="2529979" y="-11382"/>
                      <a:pt x="2929622" y="-31307"/>
                      <a:pt x="3412255" y="0"/>
                    </a:cubicBezTo>
                    <a:cubicBezTo>
                      <a:pt x="3626149" y="15574"/>
                      <a:pt x="3786808" y="184904"/>
                      <a:pt x="3788309" y="376054"/>
                    </a:cubicBezTo>
                    <a:cubicBezTo>
                      <a:pt x="3798759" y="478942"/>
                      <a:pt x="3774044" y="724231"/>
                      <a:pt x="3788309" y="877443"/>
                    </a:cubicBezTo>
                    <a:cubicBezTo>
                      <a:pt x="3802574" y="1030655"/>
                      <a:pt x="3771630" y="1245890"/>
                      <a:pt x="3788309" y="1393874"/>
                    </a:cubicBezTo>
                    <a:cubicBezTo>
                      <a:pt x="3804988" y="1541858"/>
                      <a:pt x="3778458" y="1733151"/>
                      <a:pt x="3788309" y="1880222"/>
                    </a:cubicBezTo>
                    <a:cubicBezTo>
                      <a:pt x="3773589" y="2095568"/>
                      <a:pt x="3624497" y="2262132"/>
                      <a:pt x="3412255" y="2256276"/>
                    </a:cubicBezTo>
                    <a:cubicBezTo>
                      <a:pt x="3268970" y="2275528"/>
                      <a:pt x="3047338" y="2236666"/>
                      <a:pt x="2744291" y="2256276"/>
                    </a:cubicBezTo>
                    <a:cubicBezTo>
                      <a:pt x="2441244" y="2275886"/>
                      <a:pt x="2384496" y="2273914"/>
                      <a:pt x="2197775" y="2256276"/>
                    </a:cubicBezTo>
                    <a:cubicBezTo>
                      <a:pt x="2011054" y="2238638"/>
                      <a:pt x="1785249" y="2281141"/>
                      <a:pt x="1651258" y="2256276"/>
                    </a:cubicBezTo>
                    <a:cubicBezTo>
                      <a:pt x="1517267" y="2231411"/>
                      <a:pt x="1236758" y="2240608"/>
                      <a:pt x="1074380" y="2256276"/>
                    </a:cubicBezTo>
                    <a:cubicBezTo>
                      <a:pt x="912002" y="2271944"/>
                      <a:pt x="640867" y="2263453"/>
                      <a:pt x="376054" y="2256276"/>
                    </a:cubicBezTo>
                    <a:cubicBezTo>
                      <a:pt x="173534" y="2272376"/>
                      <a:pt x="-24654" y="2106676"/>
                      <a:pt x="0" y="1880222"/>
                    </a:cubicBezTo>
                    <a:cubicBezTo>
                      <a:pt x="21035" y="1745212"/>
                      <a:pt x="-13793" y="1525392"/>
                      <a:pt x="0" y="1393874"/>
                    </a:cubicBezTo>
                    <a:cubicBezTo>
                      <a:pt x="13793" y="1262356"/>
                      <a:pt x="-1373" y="1086920"/>
                      <a:pt x="0" y="877443"/>
                    </a:cubicBezTo>
                    <a:cubicBezTo>
                      <a:pt x="1373" y="667966"/>
                      <a:pt x="-9849" y="530953"/>
                      <a:pt x="0" y="376054"/>
                    </a:cubicBezTo>
                    <a:close/>
                  </a:path>
                </a:pathLst>
              </a:custGeom>
              <a:solidFill>
                <a:srgbClr val="70AD47"/>
              </a:solidFill>
              <a:ln w="12700" cap="flat" cmpd="sng" algn="ctr">
                <a:solidFill>
                  <a:srgbClr val="4472C4">
                    <a:shade val="15000"/>
                  </a:srgbClr>
                </a:solidFill>
                <a:prstDash val="solid"/>
                <a:miter lim="800000"/>
                <a:extLst>
                  <a:ext uri="{C807C97D-BFC1-408E-A445-0C87EB9F89A2}">
                    <ask:lineSketchStyleProps xmlns:ask="http://schemas.microsoft.com/office/drawing/2018/sketchyshapes" sd="1639862436">
                      <a:prstGeom prst="roundRect">
                        <a:avLst/>
                      </a:prstGeom>
                      <ask:type>
                        <ask:lineSketchFreehand/>
                      </ask:type>
                    </ask:lineSketchStyleProps>
                  </a:ext>
                </a:extLst>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gn="just" defTabSz="914400" eaLnBrk="1" fontAlgn="auto" latinLnBrk="0" hangingPunct="1">
                  <a:lnSpc>
                    <a:spcPct val="107000"/>
                  </a:lnSpc>
                  <a:spcBef>
                    <a:spcPts val="0"/>
                  </a:spcBef>
                  <a:spcAft>
                    <a:spcPts val="800"/>
                  </a:spcAft>
                  <a:buClrTx/>
                  <a:buSzTx/>
                  <a:buFont typeface="+mj-lt"/>
                  <a:buAutoNum type="arabicPeriod" startAt="2"/>
                  <a:tabLst/>
                  <a:defRPr/>
                </a:pPr>
                <a:r>
                  <a:rPr kumimoji="0" lang="en-US" sz="1600" b="0" i="0" u="none" strike="noStrike" kern="0" cap="none" spc="0" normalizeH="0" baseline="0" noProof="0" dirty="0">
                    <a:ln>
                      <a:noFill/>
                    </a:ln>
                    <a:solidFill>
                      <a:sysClr val="window" lastClr="FFFFFF"/>
                    </a:solidFill>
                    <a:effectLst/>
                    <a:uLnTx/>
                    <a:uFillTx/>
                    <a:latin typeface="Calibri"/>
                    <a:ea typeface="Calibri"/>
                    <a:cs typeface="Arial"/>
                  </a:rPr>
                  <a:t>Reports, working papers and studies by international organizations, institutions (e.g. World Bank, OECD, FAO, UNEP, etc.) and potential national guidelines and strategies from non-EU countries (e.g. USA, Australia, Canada, etc.)</a:t>
                </a:r>
                <a:endParaRPr kumimoji="0" lang="el-GR" sz="1600" b="0" i="0" u="none" strike="noStrike" kern="0" cap="none" spc="0" normalizeH="0" baseline="0" noProof="0" dirty="0">
                  <a:ln>
                    <a:noFill/>
                  </a:ln>
                  <a:solidFill>
                    <a:sysClr val="window" lastClr="FFFFFF"/>
                  </a:solidFill>
                  <a:effectLst/>
                  <a:uLnTx/>
                  <a:uFillTx/>
                  <a:latin typeface="Calibri"/>
                  <a:ea typeface="Calibri"/>
                  <a:cs typeface="Arial"/>
                </a:endParaRPr>
              </a:p>
            </p:txBody>
          </p:sp>
          <p:sp>
            <p:nvSpPr>
              <p:cNvPr id="45" name="Ορθογώνιο: Στρογγύλεμα γωνιών 44">
                <a:extLst>
                  <a:ext uri="{FF2B5EF4-FFF2-40B4-BE49-F238E27FC236}">
                    <a16:creationId xmlns:a16="http://schemas.microsoft.com/office/drawing/2014/main" id="{85D9431D-AE22-4040-267E-67A18146B1A8}"/>
                  </a:ext>
                </a:extLst>
              </p:cNvPr>
              <p:cNvSpPr/>
              <p:nvPr/>
            </p:nvSpPr>
            <p:spPr>
              <a:xfrm>
                <a:off x="6295385" y="2407229"/>
                <a:ext cx="3646401" cy="1245130"/>
              </a:xfrm>
              <a:custGeom>
                <a:avLst/>
                <a:gdLst>
                  <a:gd name="connsiteX0" fmla="*/ 0 w 3646401"/>
                  <a:gd name="connsiteY0" fmla="*/ 207526 h 1245130"/>
                  <a:gd name="connsiteX1" fmla="*/ 207526 w 3646401"/>
                  <a:gd name="connsiteY1" fmla="*/ 0 h 1245130"/>
                  <a:gd name="connsiteX2" fmla="*/ 821482 w 3646401"/>
                  <a:gd name="connsiteY2" fmla="*/ 0 h 1245130"/>
                  <a:gd name="connsiteX3" fmla="*/ 1500066 w 3646401"/>
                  <a:gd name="connsiteY3" fmla="*/ 0 h 1245130"/>
                  <a:gd name="connsiteX4" fmla="*/ 2081708 w 3646401"/>
                  <a:gd name="connsiteY4" fmla="*/ 0 h 1245130"/>
                  <a:gd name="connsiteX5" fmla="*/ 2663351 w 3646401"/>
                  <a:gd name="connsiteY5" fmla="*/ 0 h 1245130"/>
                  <a:gd name="connsiteX6" fmla="*/ 3438875 w 3646401"/>
                  <a:gd name="connsiteY6" fmla="*/ 0 h 1245130"/>
                  <a:gd name="connsiteX7" fmla="*/ 3646401 w 3646401"/>
                  <a:gd name="connsiteY7" fmla="*/ 207526 h 1245130"/>
                  <a:gd name="connsiteX8" fmla="*/ 3646401 w 3646401"/>
                  <a:gd name="connsiteY8" fmla="*/ 614264 h 1245130"/>
                  <a:gd name="connsiteX9" fmla="*/ 3646401 w 3646401"/>
                  <a:gd name="connsiteY9" fmla="*/ 1037604 h 1245130"/>
                  <a:gd name="connsiteX10" fmla="*/ 3438875 w 3646401"/>
                  <a:gd name="connsiteY10" fmla="*/ 1245130 h 1245130"/>
                  <a:gd name="connsiteX11" fmla="*/ 2857232 w 3646401"/>
                  <a:gd name="connsiteY11" fmla="*/ 1245130 h 1245130"/>
                  <a:gd name="connsiteX12" fmla="*/ 2307903 w 3646401"/>
                  <a:gd name="connsiteY12" fmla="*/ 1245130 h 1245130"/>
                  <a:gd name="connsiteX13" fmla="*/ 1726260 w 3646401"/>
                  <a:gd name="connsiteY13" fmla="*/ 1245130 h 1245130"/>
                  <a:gd name="connsiteX14" fmla="*/ 1176931 w 3646401"/>
                  <a:gd name="connsiteY14" fmla="*/ 1245130 h 1245130"/>
                  <a:gd name="connsiteX15" fmla="*/ 207526 w 3646401"/>
                  <a:gd name="connsiteY15" fmla="*/ 1245130 h 1245130"/>
                  <a:gd name="connsiteX16" fmla="*/ 0 w 3646401"/>
                  <a:gd name="connsiteY16" fmla="*/ 1037604 h 1245130"/>
                  <a:gd name="connsiteX17" fmla="*/ 0 w 3646401"/>
                  <a:gd name="connsiteY17" fmla="*/ 647467 h 1245130"/>
                  <a:gd name="connsiteX18" fmla="*/ 0 w 3646401"/>
                  <a:gd name="connsiteY18" fmla="*/ 207526 h 124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6401" h="1245130" fill="none" extrusionOk="0">
                    <a:moveTo>
                      <a:pt x="0" y="207526"/>
                    </a:moveTo>
                    <a:cubicBezTo>
                      <a:pt x="-17458" y="80556"/>
                      <a:pt x="74227" y="10325"/>
                      <a:pt x="207526" y="0"/>
                    </a:cubicBezTo>
                    <a:cubicBezTo>
                      <a:pt x="501773" y="15222"/>
                      <a:pt x="517265" y="-25554"/>
                      <a:pt x="821482" y="0"/>
                    </a:cubicBezTo>
                    <a:cubicBezTo>
                      <a:pt x="1125699" y="25554"/>
                      <a:pt x="1237289" y="-14261"/>
                      <a:pt x="1500066" y="0"/>
                    </a:cubicBezTo>
                    <a:cubicBezTo>
                      <a:pt x="1762843" y="14261"/>
                      <a:pt x="1923482" y="6322"/>
                      <a:pt x="2081708" y="0"/>
                    </a:cubicBezTo>
                    <a:cubicBezTo>
                      <a:pt x="2239934" y="-6322"/>
                      <a:pt x="2519477" y="8129"/>
                      <a:pt x="2663351" y="0"/>
                    </a:cubicBezTo>
                    <a:cubicBezTo>
                      <a:pt x="2807225" y="-8129"/>
                      <a:pt x="3071104" y="-31418"/>
                      <a:pt x="3438875" y="0"/>
                    </a:cubicBezTo>
                    <a:cubicBezTo>
                      <a:pt x="3541671" y="-11451"/>
                      <a:pt x="3649148" y="87115"/>
                      <a:pt x="3646401" y="207526"/>
                    </a:cubicBezTo>
                    <a:cubicBezTo>
                      <a:pt x="3666232" y="316883"/>
                      <a:pt x="3647163" y="433385"/>
                      <a:pt x="3646401" y="614264"/>
                    </a:cubicBezTo>
                    <a:cubicBezTo>
                      <a:pt x="3645639" y="795143"/>
                      <a:pt x="3649935" y="887363"/>
                      <a:pt x="3646401" y="1037604"/>
                    </a:cubicBezTo>
                    <a:cubicBezTo>
                      <a:pt x="3645800" y="1142589"/>
                      <a:pt x="3539235" y="1264779"/>
                      <a:pt x="3438875" y="1245130"/>
                    </a:cubicBezTo>
                    <a:cubicBezTo>
                      <a:pt x="3309960" y="1226863"/>
                      <a:pt x="2974103" y="1238481"/>
                      <a:pt x="2857232" y="1245130"/>
                    </a:cubicBezTo>
                    <a:cubicBezTo>
                      <a:pt x="2740361" y="1251779"/>
                      <a:pt x="2453605" y="1264325"/>
                      <a:pt x="2307903" y="1245130"/>
                    </a:cubicBezTo>
                    <a:cubicBezTo>
                      <a:pt x="2162201" y="1225935"/>
                      <a:pt x="1943307" y="1244510"/>
                      <a:pt x="1726260" y="1245130"/>
                    </a:cubicBezTo>
                    <a:cubicBezTo>
                      <a:pt x="1509213" y="1245750"/>
                      <a:pt x="1315416" y="1225239"/>
                      <a:pt x="1176931" y="1245130"/>
                    </a:cubicBezTo>
                    <a:cubicBezTo>
                      <a:pt x="1038446" y="1265021"/>
                      <a:pt x="509055" y="1239088"/>
                      <a:pt x="207526" y="1245130"/>
                    </a:cubicBezTo>
                    <a:cubicBezTo>
                      <a:pt x="94721" y="1242279"/>
                      <a:pt x="-14783" y="1137409"/>
                      <a:pt x="0" y="1037604"/>
                    </a:cubicBezTo>
                    <a:cubicBezTo>
                      <a:pt x="-16793" y="851587"/>
                      <a:pt x="3455" y="753016"/>
                      <a:pt x="0" y="647467"/>
                    </a:cubicBezTo>
                    <a:cubicBezTo>
                      <a:pt x="-3455" y="541918"/>
                      <a:pt x="16517" y="341846"/>
                      <a:pt x="0" y="207526"/>
                    </a:cubicBezTo>
                    <a:close/>
                  </a:path>
                  <a:path w="3646401" h="1245130" stroke="0" extrusionOk="0">
                    <a:moveTo>
                      <a:pt x="0" y="207526"/>
                    </a:moveTo>
                    <a:cubicBezTo>
                      <a:pt x="-14846" y="82104"/>
                      <a:pt x="92509" y="3696"/>
                      <a:pt x="207526" y="0"/>
                    </a:cubicBezTo>
                    <a:cubicBezTo>
                      <a:pt x="387511" y="-23006"/>
                      <a:pt x="560436" y="18923"/>
                      <a:pt x="853796" y="0"/>
                    </a:cubicBezTo>
                    <a:cubicBezTo>
                      <a:pt x="1147156" y="-18923"/>
                      <a:pt x="1356050" y="-8152"/>
                      <a:pt x="1500066" y="0"/>
                    </a:cubicBezTo>
                    <a:cubicBezTo>
                      <a:pt x="1644082" y="8152"/>
                      <a:pt x="1918147" y="25946"/>
                      <a:pt x="2049395" y="0"/>
                    </a:cubicBezTo>
                    <a:cubicBezTo>
                      <a:pt x="2180643" y="-25946"/>
                      <a:pt x="2559099" y="-21822"/>
                      <a:pt x="2695665" y="0"/>
                    </a:cubicBezTo>
                    <a:cubicBezTo>
                      <a:pt x="2832231" y="21822"/>
                      <a:pt x="3152016" y="13897"/>
                      <a:pt x="3438875" y="0"/>
                    </a:cubicBezTo>
                    <a:cubicBezTo>
                      <a:pt x="3546561" y="2476"/>
                      <a:pt x="3661508" y="78947"/>
                      <a:pt x="3646401" y="207526"/>
                    </a:cubicBezTo>
                    <a:cubicBezTo>
                      <a:pt x="3656398" y="342469"/>
                      <a:pt x="3656063" y="437307"/>
                      <a:pt x="3646401" y="605963"/>
                    </a:cubicBezTo>
                    <a:cubicBezTo>
                      <a:pt x="3636739" y="774619"/>
                      <a:pt x="3627632" y="901706"/>
                      <a:pt x="3646401" y="1037604"/>
                    </a:cubicBezTo>
                    <a:cubicBezTo>
                      <a:pt x="3660994" y="1142291"/>
                      <a:pt x="3543267" y="1259519"/>
                      <a:pt x="3438875" y="1245130"/>
                    </a:cubicBezTo>
                    <a:cubicBezTo>
                      <a:pt x="3218124" y="1269022"/>
                      <a:pt x="3059959" y="1214200"/>
                      <a:pt x="2760292" y="1245130"/>
                    </a:cubicBezTo>
                    <a:cubicBezTo>
                      <a:pt x="2460625" y="1276060"/>
                      <a:pt x="2435612" y="1216032"/>
                      <a:pt x="2146335" y="1245130"/>
                    </a:cubicBezTo>
                    <a:cubicBezTo>
                      <a:pt x="1857058" y="1274228"/>
                      <a:pt x="1615970" y="1279807"/>
                      <a:pt x="1435439" y="1245130"/>
                    </a:cubicBezTo>
                    <a:cubicBezTo>
                      <a:pt x="1254908" y="1210453"/>
                      <a:pt x="573812" y="1284181"/>
                      <a:pt x="207526" y="1245130"/>
                    </a:cubicBezTo>
                    <a:cubicBezTo>
                      <a:pt x="88732" y="1271074"/>
                      <a:pt x="-5456" y="1152778"/>
                      <a:pt x="0" y="1037604"/>
                    </a:cubicBezTo>
                    <a:cubicBezTo>
                      <a:pt x="-16931" y="835482"/>
                      <a:pt x="8741" y="828334"/>
                      <a:pt x="0" y="630866"/>
                    </a:cubicBezTo>
                    <a:cubicBezTo>
                      <a:pt x="-8741" y="433398"/>
                      <a:pt x="20652" y="399253"/>
                      <a:pt x="0" y="207526"/>
                    </a:cubicBezTo>
                    <a:close/>
                  </a:path>
                </a:pathLst>
              </a:custGeom>
              <a:solidFill>
                <a:sysClr val="windowText" lastClr="000000">
                  <a:lumMod val="50000"/>
                  <a:lumOff val="50000"/>
                </a:sysClr>
              </a:solidFill>
              <a:ln w="12700" cap="flat" cmpd="sng" algn="ctr">
                <a:solidFill>
                  <a:srgbClr val="4472C4">
                    <a:shade val="15000"/>
                  </a:srgbClr>
                </a:solidFill>
                <a:prstDash val="solid"/>
                <a:miter lim="800000"/>
                <a:extLst>
                  <a:ext uri="{C807C97D-BFC1-408E-A445-0C87EB9F89A2}">
                    <ask:lineSketchStyleProps xmlns:ask="http://schemas.microsoft.com/office/drawing/2018/sketchyshapes" sd="3281619889">
                      <a:prstGeom prst="roundRect">
                        <a:avLst/>
                      </a:prstGeom>
                      <ask:type>
                        <ask:lineSketchFreehand/>
                      </ask:type>
                    </ask:lineSketchStyleProps>
                  </a:ext>
                </a:extLst>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70510" algn="just">
                  <a:lnSpc>
                    <a:spcPct val="107000"/>
                  </a:lnSpc>
                  <a:spcAft>
                    <a:spcPts val="800"/>
                  </a:spcAft>
                  <a:defRPr/>
                </a:pPr>
                <a:r>
                  <a:rPr lang="en-US" sz="1100" kern="0" dirty="0">
                    <a:solidFill>
                      <a:sysClr val="window" lastClr="FFFFFF"/>
                    </a:solidFill>
                    <a:latin typeface="Calibri"/>
                    <a:ea typeface="Calibri"/>
                    <a:cs typeface="Arial"/>
                  </a:rPr>
                  <a:t>4. </a:t>
                </a:r>
                <a:r>
                  <a:rPr lang="en-US" sz="1600" kern="0" dirty="0">
                    <a:solidFill>
                      <a:sysClr val="window" lastClr="FFFFFF"/>
                    </a:solidFill>
                    <a:latin typeface="Calibri"/>
                    <a:ea typeface="Calibri"/>
                    <a:cs typeface="Arial"/>
                  </a:rPr>
                  <a:t>Relevant </a:t>
                </a:r>
                <a:r>
                  <a:rPr kumimoji="0" lang="en-US" sz="1600" b="0" i="0" u="none" strike="noStrike" kern="0" cap="none" spc="0" normalizeH="0" baseline="0" noProof="0" dirty="0">
                    <a:ln>
                      <a:noFill/>
                    </a:ln>
                    <a:solidFill>
                      <a:sysClr val="window" lastClr="FFFFFF"/>
                    </a:solidFill>
                    <a:effectLst/>
                    <a:uLnTx/>
                    <a:uFillTx/>
                    <a:latin typeface="Calibri"/>
                    <a:ea typeface="Calibri"/>
                    <a:cs typeface="Arial"/>
                  </a:rPr>
                  <a:t>EU funded projects and grands on bioeconomy of the last decade (e.g. HORIZON 2020, FP7, LIFE+, Interreg, etc.)</a:t>
                </a:r>
                <a:endParaRPr lang="el-GR" sz="1600" b="0" i="0" u="none" strike="noStrike" kern="0" cap="none" spc="0" normalizeH="0" baseline="0" noProof="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46" name="Οβάλ 45">
                <a:extLst>
                  <a:ext uri="{FF2B5EF4-FFF2-40B4-BE49-F238E27FC236}">
                    <a16:creationId xmlns:a16="http://schemas.microsoft.com/office/drawing/2014/main" id="{9C5A84E0-7A43-B706-A4B1-05CDD8A8D12B}"/>
                  </a:ext>
                </a:extLst>
              </p:cNvPr>
              <p:cNvSpPr/>
              <p:nvPr/>
            </p:nvSpPr>
            <p:spPr>
              <a:xfrm>
                <a:off x="3938348" y="1354869"/>
                <a:ext cx="1782129" cy="644417"/>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1</a:t>
                </a:r>
                <a:r>
                  <a:rPr kumimoji="0" lang="en-US" sz="1600" b="1" i="0" u="none" strike="noStrike" kern="0" cap="none" spc="0" normalizeH="0" baseline="3000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st</a:t>
                </a:r>
                <a:r>
                  <a:rPr kumimoji="0" lang="en-US" sz="1600" b="1"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rPr>
                  <a:t> Milestone</a:t>
                </a:r>
                <a:endParaRPr kumimoji="0" lang="el-GR" sz="1000" b="0" i="0" u="none" strike="noStrike" kern="0" cap="none" spc="0" normalizeH="0" baseline="0" noProof="0" dirty="0">
                  <a:ln>
                    <a:noFill/>
                  </a:ln>
                  <a:solidFill>
                    <a:sysClr val="window" lastClr="FFFFFF"/>
                  </a:solidFill>
                  <a:effectLst/>
                  <a:uLnTx/>
                  <a:uFillTx/>
                  <a:latin typeface="Calibri" panose="020F0502020204030204"/>
                  <a:ea typeface="Calibri" panose="020F0502020204030204" pitchFamily="34" charset="0"/>
                  <a:cs typeface="Arial" panose="020B0604020202020204" pitchFamily="34" charset="0"/>
                </a:endParaRPr>
              </a:p>
            </p:txBody>
          </p:sp>
          <p:sp>
            <p:nvSpPr>
              <p:cNvPr id="47" name="Βέλος: Δεξιό 46">
                <a:extLst>
                  <a:ext uri="{FF2B5EF4-FFF2-40B4-BE49-F238E27FC236}">
                    <a16:creationId xmlns:a16="http://schemas.microsoft.com/office/drawing/2014/main" id="{C75EFE3D-D4AD-94E4-937C-B4C801185CB2}"/>
                  </a:ext>
                </a:extLst>
              </p:cNvPr>
              <p:cNvSpPr/>
              <p:nvPr/>
            </p:nvSpPr>
            <p:spPr>
              <a:xfrm rot="2520362">
                <a:off x="3301239" y="899987"/>
                <a:ext cx="868583" cy="387350"/>
              </a:xfrm>
              <a:custGeom>
                <a:avLst/>
                <a:gdLst>
                  <a:gd name="connsiteX0" fmla="*/ 0 w 868583"/>
                  <a:gd name="connsiteY0" fmla="*/ 96838 h 387350"/>
                  <a:gd name="connsiteX1" fmla="*/ 674908 w 868583"/>
                  <a:gd name="connsiteY1" fmla="*/ 96838 h 387350"/>
                  <a:gd name="connsiteX2" fmla="*/ 674908 w 868583"/>
                  <a:gd name="connsiteY2" fmla="*/ 0 h 387350"/>
                  <a:gd name="connsiteX3" fmla="*/ 868583 w 868583"/>
                  <a:gd name="connsiteY3" fmla="*/ 193675 h 387350"/>
                  <a:gd name="connsiteX4" fmla="*/ 674908 w 868583"/>
                  <a:gd name="connsiteY4" fmla="*/ 387350 h 387350"/>
                  <a:gd name="connsiteX5" fmla="*/ 674908 w 868583"/>
                  <a:gd name="connsiteY5" fmla="*/ 290513 h 387350"/>
                  <a:gd name="connsiteX6" fmla="*/ 0 w 868583"/>
                  <a:gd name="connsiteY6" fmla="*/ 290513 h 387350"/>
                  <a:gd name="connsiteX7" fmla="*/ 0 w 868583"/>
                  <a:gd name="connsiteY7" fmla="*/ 96838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583" h="387350" fill="none" extrusionOk="0">
                    <a:moveTo>
                      <a:pt x="0" y="96838"/>
                    </a:moveTo>
                    <a:cubicBezTo>
                      <a:pt x="200343" y="108276"/>
                      <a:pt x="337969" y="128510"/>
                      <a:pt x="674908" y="96838"/>
                    </a:cubicBezTo>
                    <a:cubicBezTo>
                      <a:pt x="670186" y="53522"/>
                      <a:pt x="676924" y="24494"/>
                      <a:pt x="674908" y="0"/>
                    </a:cubicBezTo>
                    <a:cubicBezTo>
                      <a:pt x="735844" y="54480"/>
                      <a:pt x="824285" y="159253"/>
                      <a:pt x="868583" y="193675"/>
                    </a:cubicBezTo>
                    <a:cubicBezTo>
                      <a:pt x="794090" y="272650"/>
                      <a:pt x="734955" y="338035"/>
                      <a:pt x="674908" y="387350"/>
                    </a:cubicBezTo>
                    <a:cubicBezTo>
                      <a:pt x="673232" y="339152"/>
                      <a:pt x="677371" y="327875"/>
                      <a:pt x="674908" y="290513"/>
                    </a:cubicBezTo>
                    <a:cubicBezTo>
                      <a:pt x="383276" y="303379"/>
                      <a:pt x="311346" y="301618"/>
                      <a:pt x="0" y="290513"/>
                    </a:cubicBezTo>
                    <a:cubicBezTo>
                      <a:pt x="1362" y="211060"/>
                      <a:pt x="3122" y="167977"/>
                      <a:pt x="0" y="96838"/>
                    </a:cubicBezTo>
                    <a:close/>
                  </a:path>
                  <a:path w="868583" h="387350" stroke="0" extrusionOk="0">
                    <a:moveTo>
                      <a:pt x="0" y="96838"/>
                    </a:moveTo>
                    <a:cubicBezTo>
                      <a:pt x="325515" y="76256"/>
                      <a:pt x="338980" y="100338"/>
                      <a:pt x="674908" y="96838"/>
                    </a:cubicBezTo>
                    <a:cubicBezTo>
                      <a:pt x="670947" y="58016"/>
                      <a:pt x="677259" y="30414"/>
                      <a:pt x="674908" y="0"/>
                    </a:cubicBezTo>
                    <a:cubicBezTo>
                      <a:pt x="758887" y="87337"/>
                      <a:pt x="774058" y="105905"/>
                      <a:pt x="868583" y="193675"/>
                    </a:cubicBezTo>
                    <a:cubicBezTo>
                      <a:pt x="783203" y="285775"/>
                      <a:pt x="719303" y="354263"/>
                      <a:pt x="674908" y="387350"/>
                    </a:cubicBezTo>
                    <a:cubicBezTo>
                      <a:pt x="671842" y="367573"/>
                      <a:pt x="674786" y="315614"/>
                      <a:pt x="674908" y="290513"/>
                    </a:cubicBezTo>
                    <a:cubicBezTo>
                      <a:pt x="342920" y="306198"/>
                      <a:pt x="190316" y="322007"/>
                      <a:pt x="0" y="290513"/>
                    </a:cubicBezTo>
                    <a:cubicBezTo>
                      <a:pt x="-7971" y="201146"/>
                      <a:pt x="-7617" y="189608"/>
                      <a:pt x="0" y="96838"/>
                    </a:cubicBezTo>
                    <a:close/>
                  </a:path>
                </a:pathLst>
              </a:custGeom>
              <a:solidFill>
                <a:srgbClr val="7030A0"/>
              </a:solidFill>
              <a:ln w="12700" cap="flat" cmpd="sng" algn="ctr">
                <a:solidFill>
                  <a:srgbClr val="4472C4">
                    <a:shade val="15000"/>
                  </a:srgbClr>
                </a:solidFill>
                <a:prstDash val="solid"/>
                <a:miter lim="800000"/>
                <a:extLst>
                  <a:ext uri="{C807C97D-BFC1-408E-A445-0C87EB9F89A2}">
                    <ask:lineSketchStyleProps xmlns:ask="http://schemas.microsoft.com/office/drawing/2018/sketchyshapes" sd="2514305913">
                      <a:prstGeom prst="rightArrow">
                        <a:avLst/>
                      </a:prstGeom>
                      <ask:type>
                        <ask:lineSketchFreehand/>
                      </ask:type>
                    </ask:lineSketchStyleProps>
                  </a:ext>
                </a:extLst>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8" name="Βέλος: Δεξιό 47">
                <a:extLst>
                  <a:ext uri="{FF2B5EF4-FFF2-40B4-BE49-F238E27FC236}">
                    <a16:creationId xmlns:a16="http://schemas.microsoft.com/office/drawing/2014/main" id="{A98ADCC1-72CF-A6B7-E0AF-4E152F6A4C04}"/>
                  </a:ext>
                </a:extLst>
              </p:cNvPr>
              <p:cNvSpPr/>
              <p:nvPr/>
            </p:nvSpPr>
            <p:spPr>
              <a:xfrm rot="19098205">
                <a:off x="3531556" y="2130949"/>
                <a:ext cx="868583" cy="387350"/>
              </a:xfrm>
              <a:custGeom>
                <a:avLst/>
                <a:gdLst>
                  <a:gd name="connsiteX0" fmla="*/ 0 w 868583"/>
                  <a:gd name="connsiteY0" fmla="*/ 96838 h 387350"/>
                  <a:gd name="connsiteX1" fmla="*/ 674908 w 868583"/>
                  <a:gd name="connsiteY1" fmla="*/ 96838 h 387350"/>
                  <a:gd name="connsiteX2" fmla="*/ 674908 w 868583"/>
                  <a:gd name="connsiteY2" fmla="*/ 0 h 387350"/>
                  <a:gd name="connsiteX3" fmla="*/ 868583 w 868583"/>
                  <a:gd name="connsiteY3" fmla="*/ 193675 h 387350"/>
                  <a:gd name="connsiteX4" fmla="*/ 674908 w 868583"/>
                  <a:gd name="connsiteY4" fmla="*/ 387350 h 387350"/>
                  <a:gd name="connsiteX5" fmla="*/ 674908 w 868583"/>
                  <a:gd name="connsiteY5" fmla="*/ 290513 h 387350"/>
                  <a:gd name="connsiteX6" fmla="*/ 0 w 868583"/>
                  <a:gd name="connsiteY6" fmla="*/ 290513 h 387350"/>
                  <a:gd name="connsiteX7" fmla="*/ 0 w 868583"/>
                  <a:gd name="connsiteY7" fmla="*/ 96838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583" h="387350" fill="none" extrusionOk="0">
                    <a:moveTo>
                      <a:pt x="0" y="96838"/>
                    </a:moveTo>
                    <a:cubicBezTo>
                      <a:pt x="200343" y="108276"/>
                      <a:pt x="337969" y="128510"/>
                      <a:pt x="674908" y="96838"/>
                    </a:cubicBezTo>
                    <a:cubicBezTo>
                      <a:pt x="670186" y="53522"/>
                      <a:pt x="676924" y="24494"/>
                      <a:pt x="674908" y="0"/>
                    </a:cubicBezTo>
                    <a:cubicBezTo>
                      <a:pt x="735844" y="54480"/>
                      <a:pt x="824285" y="159253"/>
                      <a:pt x="868583" y="193675"/>
                    </a:cubicBezTo>
                    <a:cubicBezTo>
                      <a:pt x="794090" y="272650"/>
                      <a:pt x="734955" y="338035"/>
                      <a:pt x="674908" y="387350"/>
                    </a:cubicBezTo>
                    <a:cubicBezTo>
                      <a:pt x="673232" y="339152"/>
                      <a:pt x="677371" y="327875"/>
                      <a:pt x="674908" y="290513"/>
                    </a:cubicBezTo>
                    <a:cubicBezTo>
                      <a:pt x="383276" y="303379"/>
                      <a:pt x="311346" y="301618"/>
                      <a:pt x="0" y="290513"/>
                    </a:cubicBezTo>
                    <a:cubicBezTo>
                      <a:pt x="1362" y="211060"/>
                      <a:pt x="3122" y="167977"/>
                      <a:pt x="0" y="96838"/>
                    </a:cubicBezTo>
                    <a:close/>
                  </a:path>
                  <a:path w="868583" h="387350" stroke="0" extrusionOk="0">
                    <a:moveTo>
                      <a:pt x="0" y="96838"/>
                    </a:moveTo>
                    <a:cubicBezTo>
                      <a:pt x="325515" y="76256"/>
                      <a:pt x="338980" y="100338"/>
                      <a:pt x="674908" y="96838"/>
                    </a:cubicBezTo>
                    <a:cubicBezTo>
                      <a:pt x="670947" y="58016"/>
                      <a:pt x="677259" y="30414"/>
                      <a:pt x="674908" y="0"/>
                    </a:cubicBezTo>
                    <a:cubicBezTo>
                      <a:pt x="758887" y="87337"/>
                      <a:pt x="774058" y="105905"/>
                      <a:pt x="868583" y="193675"/>
                    </a:cubicBezTo>
                    <a:cubicBezTo>
                      <a:pt x="783203" y="285775"/>
                      <a:pt x="719303" y="354263"/>
                      <a:pt x="674908" y="387350"/>
                    </a:cubicBezTo>
                    <a:cubicBezTo>
                      <a:pt x="671842" y="367573"/>
                      <a:pt x="674786" y="315614"/>
                      <a:pt x="674908" y="290513"/>
                    </a:cubicBezTo>
                    <a:cubicBezTo>
                      <a:pt x="342920" y="306198"/>
                      <a:pt x="190316" y="322007"/>
                      <a:pt x="0" y="290513"/>
                    </a:cubicBezTo>
                    <a:cubicBezTo>
                      <a:pt x="-7971" y="201146"/>
                      <a:pt x="-7617" y="189608"/>
                      <a:pt x="0" y="96838"/>
                    </a:cubicBezTo>
                    <a:close/>
                  </a:path>
                </a:pathLst>
              </a:custGeom>
              <a:solidFill>
                <a:srgbClr val="7030A0"/>
              </a:solidFill>
              <a:ln w="12700" cap="flat" cmpd="sng" algn="ctr">
                <a:solidFill>
                  <a:srgbClr val="4472C4">
                    <a:shade val="15000"/>
                  </a:srgbClr>
                </a:solidFill>
                <a:prstDash val="solid"/>
                <a:miter lim="800000"/>
                <a:extLst>
                  <a:ext uri="{C807C97D-BFC1-408E-A445-0C87EB9F89A2}">
                    <ask:lineSketchStyleProps xmlns:ask="http://schemas.microsoft.com/office/drawing/2018/sketchyshapes" sd="2514305913">
                      <a:prstGeom prst="rightArrow">
                        <a:avLst/>
                      </a:prstGeom>
                      <ask:type>
                        <ask:lineSketchFreehand/>
                      </ask:type>
                    </ask:lineSketchStyleProps>
                  </a:ext>
                </a:extLst>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49" name="Βέλος: Δεξιό 48">
                <a:extLst>
                  <a:ext uri="{FF2B5EF4-FFF2-40B4-BE49-F238E27FC236}">
                    <a16:creationId xmlns:a16="http://schemas.microsoft.com/office/drawing/2014/main" id="{7C1D8216-E0A3-5167-B838-75F2D2BAE46A}"/>
                  </a:ext>
                </a:extLst>
              </p:cNvPr>
              <p:cNvSpPr/>
              <p:nvPr/>
            </p:nvSpPr>
            <p:spPr>
              <a:xfrm rot="13293694">
                <a:off x="5313785" y="2248546"/>
                <a:ext cx="868583" cy="387350"/>
              </a:xfrm>
              <a:custGeom>
                <a:avLst/>
                <a:gdLst>
                  <a:gd name="connsiteX0" fmla="*/ 0 w 868583"/>
                  <a:gd name="connsiteY0" fmla="*/ 96838 h 387350"/>
                  <a:gd name="connsiteX1" fmla="*/ 674908 w 868583"/>
                  <a:gd name="connsiteY1" fmla="*/ 96838 h 387350"/>
                  <a:gd name="connsiteX2" fmla="*/ 674908 w 868583"/>
                  <a:gd name="connsiteY2" fmla="*/ 0 h 387350"/>
                  <a:gd name="connsiteX3" fmla="*/ 868583 w 868583"/>
                  <a:gd name="connsiteY3" fmla="*/ 193675 h 387350"/>
                  <a:gd name="connsiteX4" fmla="*/ 674908 w 868583"/>
                  <a:gd name="connsiteY4" fmla="*/ 387350 h 387350"/>
                  <a:gd name="connsiteX5" fmla="*/ 674908 w 868583"/>
                  <a:gd name="connsiteY5" fmla="*/ 290513 h 387350"/>
                  <a:gd name="connsiteX6" fmla="*/ 0 w 868583"/>
                  <a:gd name="connsiteY6" fmla="*/ 290513 h 387350"/>
                  <a:gd name="connsiteX7" fmla="*/ 0 w 868583"/>
                  <a:gd name="connsiteY7" fmla="*/ 96838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583" h="387350" fill="none" extrusionOk="0">
                    <a:moveTo>
                      <a:pt x="0" y="96838"/>
                    </a:moveTo>
                    <a:cubicBezTo>
                      <a:pt x="200343" y="108276"/>
                      <a:pt x="337969" y="128510"/>
                      <a:pt x="674908" y="96838"/>
                    </a:cubicBezTo>
                    <a:cubicBezTo>
                      <a:pt x="670186" y="53522"/>
                      <a:pt x="676924" y="24494"/>
                      <a:pt x="674908" y="0"/>
                    </a:cubicBezTo>
                    <a:cubicBezTo>
                      <a:pt x="735844" y="54480"/>
                      <a:pt x="824285" y="159253"/>
                      <a:pt x="868583" y="193675"/>
                    </a:cubicBezTo>
                    <a:cubicBezTo>
                      <a:pt x="794090" y="272650"/>
                      <a:pt x="734955" y="338035"/>
                      <a:pt x="674908" y="387350"/>
                    </a:cubicBezTo>
                    <a:cubicBezTo>
                      <a:pt x="673232" y="339152"/>
                      <a:pt x="677371" y="327875"/>
                      <a:pt x="674908" y="290513"/>
                    </a:cubicBezTo>
                    <a:cubicBezTo>
                      <a:pt x="383276" y="303379"/>
                      <a:pt x="311346" y="301618"/>
                      <a:pt x="0" y="290513"/>
                    </a:cubicBezTo>
                    <a:cubicBezTo>
                      <a:pt x="1362" y="211060"/>
                      <a:pt x="3122" y="167977"/>
                      <a:pt x="0" y="96838"/>
                    </a:cubicBezTo>
                    <a:close/>
                  </a:path>
                  <a:path w="868583" h="387350" stroke="0" extrusionOk="0">
                    <a:moveTo>
                      <a:pt x="0" y="96838"/>
                    </a:moveTo>
                    <a:cubicBezTo>
                      <a:pt x="325515" y="76256"/>
                      <a:pt x="338980" y="100338"/>
                      <a:pt x="674908" y="96838"/>
                    </a:cubicBezTo>
                    <a:cubicBezTo>
                      <a:pt x="670947" y="58016"/>
                      <a:pt x="677259" y="30414"/>
                      <a:pt x="674908" y="0"/>
                    </a:cubicBezTo>
                    <a:cubicBezTo>
                      <a:pt x="758887" y="87337"/>
                      <a:pt x="774058" y="105905"/>
                      <a:pt x="868583" y="193675"/>
                    </a:cubicBezTo>
                    <a:cubicBezTo>
                      <a:pt x="783203" y="285775"/>
                      <a:pt x="719303" y="354263"/>
                      <a:pt x="674908" y="387350"/>
                    </a:cubicBezTo>
                    <a:cubicBezTo>
                      <a:pt x="671842" y="367573"/>
                      <a:pt x="674786" y="315614"/>
                      <a:pt x="674908" y="290513"/>
                    </a:cubicBezTo>
                    <a:cubicBezTo>
                      <a:pt x="342920" y="306198"/>
                      <a:pt x="190316" y="322007"/>
                      <a:pt x="0" y="290513"/>
                    </a:cubicBezTo>
                    <a:cubicBezTo>
                      <a:pt x="-7971" y="201146"/>
                      <a:pt x="-7617" y="189608"/>
                      <a:pt x="0" y="96838"/>
                    </a:cubicBezTo>
                    <a:close/>
                  </a:path>
                </a:pathLst>
              </a:custGeom>
              <a:solidFill>
                <a:srgbClr val="7030A0"/>
              </a:solidFill>
              <a:ln w="12700" cap="flat" cmpd="sng" algn="ctr">
                <a:solidFill>
                  <a:srgbClr val="4472C4">
                    <a:shade val="15000"/>
                  </a:srgbClr>
                </a:solidFill>
                <a:prstDash val="solid"/>
                <a:miter lim="800000"/>
                <a:extLst>
                  <a:ext uri="{C807C97D-BFC1-408E-A445-0C87EB9F89A2}">
                    <ask:lineSketchStyleProps xmlns:ask="http://schemas.microsoft.com/office/drawing/2018/sketchyshapes" sd="2514305913">
                      <a:prstGeom prst="rightArrow">
                        <a:avLst/>
                      </a:prstGeom>
                      <ask:type>
                        <ask:lineSketchFreehand/>
                      </ask:type>
                    </ask:lineSketchStyleProps>
                  </a:ext>
                </a:extLst>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0" name="Βέλος: Δεξιό 49">
                <a:extLst>
                  <a:ext uri="{FF2B5EF4-FFF2-40B4-BE49-F238E27FC236}">
                    <a16:creationId xmlns:a16="http://schemas.microsoft.com/office/drawing/2014/main" id="{3352C86E-E1E5-7050-3B62-30F2F8A1090A}"/>
                  </a:ext>
                </a:extLst>
              </p:cNvPr>
              <p:cNvSpPr/>
              <p:nvPr/>
            </p:nvSpPr>
            <p:spPr>
              <a:xfrm rot="8294888">
                <a:off x="5228543" y="808270"/>
                <a:ext cx="868583" cy="387350"/>
              </a:xfrm>
              <a:custGeom>
                <a:avLst/>
                <a:gdLst>
                  <a:gd name="connsiteX0" fmla="*/ 0 w 868583"/>
                  <a:gd name="connsiteY0" fmla="*/ 96838 h 387350"/>
                  <a:gd name="connsiteX1" fmla="*/ 674908 w 868583"/>
                  <a:gd name="connsiteY1" fmla="*/ 96838 h 387350"/>
                  <a:gd name="connsiteX2" fmla="*/ 674908 w 868583"/>
                  <a:gd name="connsiteY2" fmla="*/ 0 h 387350"/>
                  <a:gd name="connsiteX3" fmla="*/ 868583 w 868583"/>
                  <a:gd name="connsiteY3" fmla="*/ 193675 h 387350"/>
                  <a:gd name="connsiteX4" fmla="*/ 674908 w 868583"/>
                  <a:gd name="connsiteY4" fmla="*/ 387350 h 387350"/>
                  <a:gd name="connsiteX5" fmla="*/ 674908 w 868583"/>
                  <a:gd name="connsiteY5" fmla="*/ 290513 h 387350"/>
                  <a:gd name="connsiteX6" fmla="*/ 0 w 868583"/>
                  <a:gd name="connsiteY6" fmla="*/ 290513 h 387350"/>
                  <a:gd name="connsiteX7" fmla="*/ 0 w 868583"/>
                  <a:gd name="connsiteY7" fmla="*/ 96838 h 38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583" h="387350" fill="none" extrusionOk="0">
                    <a:moveTo>
                      <a:pt x="0" y="96838"/>
                    </a:moveTo>
                    <a:cubicBezTo>
                      <a:pt x="200343" y="108276"/>
                      <a:pt x="337969" y="128510"/>
                      <a:pt x="674908" y="96838"/>
                    </a:cubicBezTo>
                    <a:cubicBezTo>
                      <a:pt x="670186" y="53522"/>
                      <a:pt x="676924" y="24494"/>
                      <a:pt x="674908" y="0"/>
                    </a:cubicBezTo>
                    <a:cubicBezTo>
                      <a:pt x="735844" y="54480"/>
                      <a:pt x="824285" y="159253"/>
                      <a:pt x="868583" y="193675"/>
                    </a:cubicBezTo>
                    <a:cubicBezTo>
                      <a:pt x="794090" y="272650"/>
                      <a:pt x="734955" y="338035"/>
                      <a:pt x="674908" y="387350"/>
                    </a:cubicBezTo>
                    <a:cubicBezTo>
                      <a:pt x="673232" y="339152"/>
                      <a:pt x="677371" y="327875"/>
                      <a:pt x="674908" y="290513"/>
                    </a:cubicBezTo>
                    <a:cubicBezTo>
                      <a:pt x="383276" y="303379"/>
                      <a:pt x="311346" y="301618"/>
                      <a:pt x="0" y="290513"/>
                    </a:cubicBezTo>
                    <a:cubicBezTo>
                      <a:pt x="1362" y="211060"/>
                      <a:pt x="3122" y="167977"/>
                      <a:pt x="0" y="96838"/>
                    </a:cubicBezTo>
                    <a:close/>
                  </a:path>
                  <a:path w="868583" h="387350" stroke="0" extrusionOk="0">
                    <a:moveTo>
                      <a:pt x="0" y="96838"/>
                    </a:moveTo>
                    <a:cubicBezTo>
                      <a:pt x="325515" y="76256"/>
                      <a:pt x="338980" y="100338"/>
                      <a:pt x="674908" y="96838"/>
                    </a:cubicBezTo>
                    <a:cubicBezTo>
                      <a:pt x="670947" y="58016"/>
                      <a:pt x="677259" y="30414"/>
                      <a:pt x="674908" y="0"/>
                    </a:cubicBezTo>
                    <a:cubicBezTo>
                      <a:pt x="758887" y="87337"/>
                      <a:pt x="774058" y="105905"/>
                      <a:pt x="868583" y="193675"/>
                    </a:cubicBezTo>
                    <a:cubicBezTo>
                      <a:pt x="783203" y="285775"/>
                      <a:pt x="719303" y="354263"/>
                      <a:pt x="674908" y="387350"/>
                    </a:cubicBezTo>
                    <a:cubicBezTo>
                      <a:pt x="671842" y="367573"/>
                      <a:pt x="674786" y="315614"/>
                      <a:pt x="674908" y="290513"/>
                    </a:cubicBezTo>
                    <a:cubicBezTo>
                      <a:pt x="342920" y="306198"/>
                      <a:pt x="190316" y="322007"/>
                      <a:pt x="0" y="290513"/>
                    </a:cubicBezTo>
                    <a:cubicBezTo>
                      <a:pt x="-7971" y="201146"/>
                      <a:pt x="-7617" y="189608"/>
                      <a:pt x="0" y="96838"/>
                    </a:cubicBezTo>
                    <a:close/>
                  </a:path>
                </a:pathLst>
              </a:custGeom>
              <a:solidFill>
                <a:srgbClr val="7030A0"/>
              </a:solidFill>
              <a:ln w="12700" cap="flat" cmpd="sng" algn="ctr">
                <a:solidFill>
                  <a:srgbClr val="4472C4">
                    <a:shade val="15000"/>
                  </a:srgbClr>
                </a:solidFill>
                <a:prstDash val="solid"/>
                <a:miter lim="800000"/>
                <a:extLst>
                  <a:ext uri="{C807C97D-BFC1-408E-A445-0C87EB9F89A2}">
                    <ask:lineSketchStyleProps xmlns:ask="http://schemas.microsoft.com/office/drawing/2018/sketchyshapes" sd="2514305913">
                      <a:prstGeom prst="rightArrow">
                        <a:avLst/>
                      </a:prstGeom>
                      <ask:type>
                        <ask:lineSketchFreehand/>
                      </ask:type>
                    </ask:lineSketchStyleProps>
                  </a:ext>
                </a:extLst>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51" name="Ευθύγραμμο βέλος σύνδεσης 50">
                <a:extLst>
                  <a:ext uri="{FF2B5EF4-FFF2-40B4-BE49-F238E27FC236}">
                    <a16:creationId xmlns:a16="http://schemas.microsoft.com/office/drawing/2014/main" id="{579AF5B3-393B-58DE-DD25-AF6C8850D4E5}"/>
                  </a:ext>
                </a:extLst>
              </p:cNvPr>
              <p:cNvCxnSpPr>
                <a:cxnSpLocks/>
              </p:cNvCxnSpPr>
              <p:nvPr/>
            </p:nvCxnSpPr>
            <p:spPr>
              <a:xfrm flipV="1">
                <a:off x="4834562" y="2216950"/>
                <a:ext cx="2070" cy="1250537"/>
              </a:xfrm>
              <a:prstGeom prst="straightConnector1">
                <a:avLst/>
              </a:prstGeom>
              <a:noFill/>
              <a:ln w="38100" cap="flat" cmpd="sng" algn="ctr">
                <a:solidFill>
                  <a:srgbClr val="4472C4"/>
                </a:solidFill>
                <a:prstDash val="sysDot"/>
                <a:round/>
                <a:headEnd type="none" w="med" len="med"/>
                <a:tailEnd type="arrow" w="med" len="med"/>
              </a:ln>
              <a:effectLst/>
            </p:spPr>
          </p:cxnSp>
        </p:grpSp>
      </p:grpSp>
      <p:sp>
        <p:nvSpPr>
          <p:cNvPr id="54" name="Θέση κειμένου 53">
            <a:extLst>
              <a:ext uri="{FF2B5EF4-FFF2-40B4-BE49-F238E27FC236}">
                <a16:creationId xmlns:a16="http://schemas.microsoft.com/office/drawing/2014/main" id="{D01A2E75-4987-A39C-8D0B-4AAA89297F00}"/>
              </a:ext>
            </a:extLst>
          </p:cNvPr>
          <p:cNvSpPr>
            <a:spLocks noGrp="1"/>
          </p:cNvSpPr>
          <p:nvPr>
            <p:ph type="body" idx="11"/>
          </p:nvPr>
        </p:nvSpPr>
        <p:spPr>
          <a:xfrm>
            <a:off x="818356" y="5284072"/>
            <a:ext cx="10555287" cy="375339"/>
          </a:xfrm>
          <a:custGeom>
            <a:avLst/>
            <a:gdLst>
              <a:gd name="connsiteX0" fmla="*/ 0 w 10555287"/>
              <a:gd name="connsiteY0" fmla="*/ 0 h 375339"/>
              <a:gd name="connsiteX1" fmla="*/ 797511 w 10555287"/>
              <a:gd name="connsiteY1" fmla="*/ 0 h 375339"/>
              <a:gd name="connsiteX2" fmla="*/ 1278363 w 10555287"/>
              <a:gd name="connsiteY2" fmla="*/ 0 h 375339"/>
              <a:gd name="connsiteX3" fmla="*/ 1864767 w 10555287"/>
              <a:gd name="connsiteY3" fmla="*/ 0 h 375339"/>
              <a:gd name="connsiteX4" fmla="*/ 2556725 w 10555287"/>
              <a:gd name="connsiteY4" fmla="*/ 0 h 375339"/>
              <a:gd name="connsiteX5" fmla="*/ 2826471 w 10555287"/>
              <a:gd name="connsiteY5" fmla="*/ 0 h 375339"/>
              <a:gd name="connsiteX6" fmla="*/ 3307323 w 10555287"/>
              <a:gd name="connsiteY6" fmla="*/ 0 h 375339"/>
              <a:gd name="connsiteX7" fmla="*/ 4104834 w 10555287"/>
              <a:gd name="connsiteY7" fmla="*/ 0 h 375339"/>
              <a:gd name="connsiteX8" fmla="*/ 4691239 w 10555287"/>
              <a:gd name="connsiteY8" fmla="*/ 0 h 375339"/>
              <a:gd name="connsiteX9" fmla="*/ 5066538 w 10555287"/>
              <a:gd name="connsiteY9" fmla="*/ 0 h 375339"/>
              <a:gd name="connsiteX10" fmla="*/ 5547390 w 10555287"/>
              <a:gd name="connsiteY10" fmla="*/ 0 h 375339"/>
              <a:gd name="connsiteX11" fmla="*/ 6239347 w 10555287"/>
              <a:gd name="connsiteY11" fmla="*/ 0 h 375339"/>
              <a:gd name="connsiteX12" fmla="*/ 7036858 w 10555287"/>
              <a:gd name="connsiteY12" fmla="*/ 0 h 375339"/>
              <a:gd name="connsiteX13" fmla="*/ 7412157 w 10555287"/>
              <a:gd name="connsiteY13" fmla="*/ 0 h 375339"/>
              <a:gd name="connsiteX14" fmla="*/ 8209668 w 10555287"/>
              <a:gd name="connsiteY14" fmla="*/ 0 h 375339"/>
              <a:gd name="connsiteX15" fmla="*/ 8479414 w 10555287"/>
              <a:gd name="connsiteY15" fmla="*/ 0 h 375339"/>
              <a:gd name="connsiteX16" fmla="*/ 9171372 w 10555287"/>
              <a:gd name="connsiteY16" fmla="*/ 0 h 375339"/>
              <a:gd name="connsiteX17" fmla="*/ 9968882 w 10555287"/>
              <a:gd name="connsiteY17" fmla="*/ 0 h 375339"/>
              <a:gd name="connsiteX18" fmla="*/ 10555287 w 10555287"/>
              <a:gd name="connsiteY18" fmla="*/ 0 h 375339"/>
              <a:gd name="connsiteX19" fmla="*/ 10555287 w 10555287"/>
              <a:gd name="connsiteY19" fmla="*/ 375339 h 375339"/>
              <a:gd name="connsiteX20" fmla="*/ 10074435 w 10555287"/>
              <a:gd name="connsiteY20" fmla="*/ 375339 h 375339"/>
              <a:gd name="connsiteX21" fmla="*/ 9276924 w 10555287"/>
              <a:gd name="connsiteY21" fmla="*/ 375339 h 375339"/>
              <a:gd name="connsiteX22" fmla="*/ 8584967 w 10555287"/>
              <a:gd name="connsiteY22" fmla="*/ 375339 h 375339"/>
              <a:gd name="connsiteX23" fmla="*/ 8315221 w 10555287"/>
              <a:gd name="connsiteY23" fmla="*/ 375339 h 375339"/>
              <a:gd name="connsiteX24" fmla="*/ 7728816 w 10555287"/>
              <a:gd name="connsiteY24" fmla="*/ 375339 h 375339"/>
              <a:gd name="connsiteX25" fmla="*/ 7353517 w 10555287"/>
              <a:gd name="connsiteY25" fmla="*/ 375339 h 375339"/>
              <a:gd name="connsiteX26" fmla="*/ 6978218 w 10555287"/>
              <a:gd name="connsiteY26" fmla="*/ 375339 h 375339"/>
              <a:gd name="connsiteX27" fmla="*/ 6286260 w 10555287"/>
              <a:gd name="connsiteY27" fmla="*/ 375339 h 375339"/>
              <a:gd name="connsiteX28" fmla="*/ 5805408 w 10555287"/>
              <a:gd name="connsiteY28" fmla="*/ 375339 h 375339"/>
              <a:gd name="connsiteX29" fmla="*/ 5535662 w 10555287"/>
              <a:gd name="connsiteY29" fmla="*/ 375339 h 375339"/>
              <a:gd name="connsiteX30" fmla="*/ 4843704 w 10555287"/>
              <a:gd name="connsiteY30" fmla="*/ 375339 h 375339"/>
              <a:gd name="connsiteX31" fmla="*/ 4151746 w 10555287"/>
              <a:gd name="connsiteY31" fmla="*/ 375339 h 375339"/>
              <a:gd name="connsiteX32" fmla="*/ 3354236 w 10555287"/>
              <a:gd name="connsiteY32" fmla="*/ 375339 h 375339"/>
              <a:gd name="connsiteX33" fmla="*/ 2873384 w 10555287"/>
              <a:gd name="connsiteY33" fmla="*/ 375339 h 375339"/>
              <a:gd name="connsiteX34" fmla="*/ 2286979 w 10555287"/>
              <a:gd name="connsiteY34" fmla="*/ 375339 h 375339"/>
              <a:gd name="connsiteX35" fmla="*/ 1700574 w 10555287"/>
              <a:gd name="connsiteY35" fmla="*/ 375339 h 375339"/>
              <a:gd name="connsiteX36" fmla="*/ 1114169 w 10555287"/>
              <a:gd name="connsiteY36" fmla="*/ 375339 h 375339"/>
              <a:gd name="connsiteX37" fmla="*/ 0 w 10555287"/>
              <a:gd name="connsiteY37" fmla="*/ 375339 h 375339"/>
              <a:gd name="connsiteX38" fmla="*/ 0 w 10555287"/>
              <a:gd name="connsiteY38" fmla="*/ 0 h 3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55287" h="375339" fill="none" extrusionOk="0">
                <a:moveTo>
                  <a:pt x="0" y="0"/>
                </a:moveTo>
                <a:cubicBezTo>
                  <a:pt x="396088" y="-20053"/>
                  <a:pt x="438664" y="72117"/>
                  <a:pt x="797511" y="0"/>
                </a:cubicBezTo>
                <a:cubicBezTo>
                  <a:pt x="1156358" y="-72117"/>
                  <a:pt x="1169005" y="11297"/>
                  <a:pt x="1278363" y="0"/>
                </a:cubicBezTo>
                <a:cubicBezTo>
                  <a:pt x="1387721" y="-11297"/>
                  <a:pt x="1667053" y="1386"/>
                  <a:pt x="1864767" y="0"/>
                </a:cubicBezTo>
                <a:cubicBezTo>
                  <a:pt x="2062481" y="-1386"/>
                  <a:pt x="2271324" y="49924"/>
                  <a:pt x="2556725" y="0"/>
                </a:cubicBezTo>
                <a:cubicBezTo>
                  <a:pt x="2842126" y="-49924"/>
                  <a:pt x="2764226" y="16740"/>
                  <a:pt x="2826471" y="0"/>
                </a:cubicBezTo>
                <a:cubicBezTo>
                  <a:pt x="2888716" y="-16740"/>
                  <a:pt x="3069796" y="30683"/>
                  <a:pt x="3307323" y="0"/>
                </a:cubicBezTo>
                <a:cubicBezTo>
                  <a:pt x="3544850" y="-30683"/>
                  <a:pt x="3720896" y="9221"/>
                  <a:pt x="4104834" y="0"/>
                </a:cubicBezTo>
                <a:cubicBezTo>
                  <a:pt x="4488772" y="-9221"/>
                  <a:pt x="4526062" y="68798"/>
                  <a:pt x="4691239" y="0"/>
                </a:cubicBezTo>
                <a:cubicBezTo>
                  <a:pt x="4856416" y="-68798"/>
                  <a:pt x="4907613" y="40511"/>
                  <a:pt x="5066538" y="0"/>
                </a:cubicBezTo>
                <a:cubicBezTo>
                  <a:pt x="5225463" y="-40511"/>
                  <a:pt x="5310805" y="24397"/>
                  <a:pt x="5547390" y="0"/>
                </a:cubicBezTo>
                <a:cubicBezTo>
                  <a:pt x="5783975" y="-24397"/>
                  <a:pt x="6049807" y="9063"/>
                  <a:pt x="6239347" y="0"/>
                </a:cubicBezTo>
                <a:cubicBezTo>
                  <a:pt x="6428887" y="-9063"/>
                  <a:pt x="6664911" y="94191"/>
                  <a:pt x="7036858" y="0"/>
                </a:cubicBezTo>
                <a:cubicBezTo>
                  <a:pt x="7408805" y="-94191"/>
                  <a:pt x="7295994" y="36582"/>
                  <a:pt x="7412157" y="0"/>
                </a:cubicBezTo>
                <a:cubicBezTo>
                  <a:pt x="7528320" y="-36582"/>
                  <a:pt x="7877824" y="29599"/>
                  <a:pt x="8209668" y="0"/>
                </a:cubicBezTo>
                <a:cubicBezTo>
                  <a:pt x="8541512" y="-29599"/>
                  <a:pt x="8391173" y="14775"/>
                  <a:pt x="8479414" y="0"/>
                </a:cubicBezTo>
                <a:cubicBezTo>
                  <a:pt x="8567655" y="-14775"/>
                  <a:pt x="8967729" y="73022"/>
                  <a:pt x="9171372" y="0"/>
                </a:cubicBezTo>
                <a:cubicBezTo>
                  <a:pt x="9375015" y="-73022"/>
                  <a:pt x="9682647" y="43270"/>
                  <a:pt x="9968882" y="0"/>
                </a:cubicBezTo>
                <a:cubicBezTo>
                  <a:pt x="10255117" y="-43270"/>
                  <a:pt x="10402538" y="891"/>
                  <a:pt x="10555287" y="0"/>
                </a:cubicBezTo>
                <a:cubicBezTo>
                  <a:pt x="10593842" y="88284"/>
                  <a:pt x="10549546" y="277889"/>
                  <a:pt x="10555287" y="375339"/>
                </a:cubicBezTo>
                <a:cubicBezTo>
                  <a:pt x="10399492" y="397513"/>
                  <a:pt x="10176270" y="322264"/>
                  <a:pt x="10074435" y="375339"/>
                </a:cubicBezTo>
                <a:cubicBezTo>
                  <a:pt x="9972600" y="428414"/>
                  <a:pt x="9540185" y="367538"/>
                  <a:pt x="9276924" y="375339"/>
                </a:cubicBezTo>
                <a:cubicBezTo>
                  <a:pt x="9013663" y="383140"/>
                  <a:pt x="8840446" y="372284"/>
                  <a:pt x="8584967" y="375339"/>
                </a:cubicBezTo>
                <a:cubicBezTo>
                  <a:pt x="8329488" y="378394"/>
                  <a:pt x="8447282" y="351194"/>
                  <a:pt x="8315221" y="375339"/>
                </a:cubicBezTo>
                <a:cubicBezTo>
                  <a:pt x="8183160" y="399484"/>
                  <a:pt x="7921332" y="326397"/>
                  <a:pt x="7728816" y="375339"/>
                </a:cubicBezTo>
                <a:cubicBezTo>
                  <a:pt x="7536301" y="424281"/>
                  <a:pt x="7513680" y="370640"/>
                  <a:pt x="7353517" y="375339"/>
                </a:cubicBezTo>
                <a:cubicBezTo>
                  <a:pt x="7193354" y="380038"/>
                  <a:pt x="7074448" y="351834"/>
                  <a:pt x="6978218" y="375339"/>
                </a:cubicBezTo>
                <a:cubicBezTo>
                  <a:pt x="6881988" y="398844"/>
                  <a:pt x="6475603" y="300491"/>
                  <a:pt x="6286260" y="375339"/>
                </a:cubicBezTo>
                <a:cubicBezTo>
                  <a:pt x="6096917" y="450187"/>
                  <a:pt x="6026258" y="350169"/>
                  <a:pt x="5805408" y="375339"/>
                </a:cubicBezTo>
                <a:cubicBezTo>
                  <a:pt x="5584558" y="400509"/>
                  <a:pt x="5656318" y="343231"/>
                  <a:pt x="5535662" y="375339"/>
                </a:cubicBezTo>
                <a:cubicBezTo>
                  <a:pt x="5415006" y="407447"/>
                  <a:pt x="5069948" y="318711"/>
                  <a:pt x="4843704" y="375339"/>
                </a:cubicBezTo>
                <a:cubicBezTo>
                  <a:pt x="4617460" y="431967"/>
                  <a:pt x="4354780" y="296308"/>
                  <a:pt x="4151746" y="375339"/>
                </a:cubicBezTo>
                <a:cubicBezTo>
                  <a:pt x="3948712" y="454370"/>
                  <a:pt x="3518373" y="363971"/>
                  <a:pt x="3354236" y="375339"/>
                </a:cubicBezTo>
                <a:cubicBezTo>
                  <a:pt x="3190099" y="386707"/>
                  <a:pt x="3017629" y="358998"/>
                  <a:pt x="2873384" y="375339"/>
                </a:cubicBezTo>
                <a:cubicBezTo>
                  <a:pt x="2729139" y="391680"/>
                  <a:pt x="2569087" y="370140"/>
                  <a:pt x="2286979" y="375339"/>
                </a:cubicBezTo>
                <a:cubicBezTo>
                  <a:pt x="2004871" y="380538"/>
                  <a:pt x="1934126" y="350850"/>
                  <a:pt x="1700574" y="375339"/>
                </a:cubicBezTo>
                <a:cubicBezTo>
                  <a:pt x="1467022" y="399828"/>
                  <a:pt x="1345161" y="360800"/>
                  <a:pt x="1114169" y="375339"/>
                </a:cubicBezTo>
                <a:cubicBezTo>
                  <a:pt x="883177" y="389878"/>
                  <a:pt x="556564" y="295801"/>
                  <a:pt x="0" y="375339"/>
                </a:cubicBezTo>
                <a:cubicBezTo>
                  <a:pt x="-18291" y="267585"/>
                  <a:pt x="15332" y="80635"/>
                  <a:pt x="0" y="0"/>
                </a:cubicBezTo>
                <a:close/>
              </a:path>
              <a:path w="10555287" h="375339" stroke="0" extrusionOk="0">
                <a:moveTo>
                  <a:pt x="0" y="0"/>
                </a:moveTo>
                <a:cubicBezTo>
                  <a:pt x="224897" y="-53857"/>
                  <a:pt x="257757" y="43950"/>
                  <a:pt x="480852" y="0"/>
                </a:cubicBezTo>
                <a:cubicBezTo>
                  <a:pt x="703947" y="-43950"/>
                  <a:pt x="659933" y="7258"/>
                  <a:pt x="750598" y="0"/>
                </a:cubicBezTo>
                <a:cubicBezTo>
                  <a:pt x="841263" y="-7258"/>
                  <a:pt x="1214457" y="56016"/>
                  <a:pt x="1442556" y="0"/>
                </a:cubicBezTo>
                <a:cubicBezTo>
                  <a:pt x="1670655" y="-56016"/>
                  <a:pt x="2033130" y="71381"/>
                  <a:pt x="2240066" y="0"/>
                </a:cubicBezTo>
                <a:cubicBezTo>
                  <a:pt x="2447002" y="-71381"/>
                  <a:pt x="2717744" y="77651"/>
                  <a:pt x="2932024" y="0"/>
                </a:cubicBezTo>
                <a:cubicBezTo>
                  <a:pt x="3146304" y="-77651"/>
                  <a:pt x="3462030" y="36141"/>
                  <a:pt x="3623982" y="0"/>
                </a:cubicBezTo>
                <a:cubicBezTo>
                  <a:pt x="3785934" y="-36141"/>
                  <a:pt x="4038679" y="15823"/>
                  <a:pt x="4210387" y="0"/>
                </a:cubicBezTo>
                <a:cubicBezTo>
                  <a:pt x="4382095" y="-15823"/>
                  <a:pt x="4534864" y="40673"/>
                  <a:pt x="4691239" y="0"/>
                </a:cubicBezTo>
                <a:cubicBezTo>
                  <a:pt x="4847614" y="-40673"/>
                  <a:pt x="5073463" y="33005"/>
                  <a:pt x="5277644" y="0"/>
                </a:cubicBezTo>
                <a:cubicBezTo>
                  <a:pt x="5481825" y="-33005"/>
                  <a:pt x="5664831" y="66345"/>
                  <a:pt x="5864048" y="0"/>
                </a:cubicBezTo>
                <a:cubicBezTo>
                  <a:pt x="6063265" y="-66345"/>
                  <a:pt x="6033228" y="4328"/>
                  <a:pt x="6133795" y="0"/>
                </a:cubicBezTo>
                <a:cubicBezTo>
                  <a:pt x="6234362" y="-4328"/>
                  <a:pt x="6270154" y="30253"/>
                  <a:pt x="6403541" y="0"/>
                </a:cubicBezTo>
                <a:cubicBezTo>
                  <a:pt x="6536928" y="-30253"/>
                  <a:pt x="6810970" y="67391"/>
                  <a:pt x="7095498" y="0"/>
                </a:cubicBezTo>
                <a:cubicBezTo>
                  <a:pt x="7380026" y="-67391"/>
                  <a:pt x="7633698" y="42741"/>
                  <a:pt x="7787456" y="0"/>
                </a:cubicBezTo>
                <a:cubicBezTo>
                  <a:pt x="7941214" y="-42741"/>
                  <a:pt x="8237365" y="60096"/>
                  <a:pt x="8373861" y="0"/>
                </a:cubicBezTo>
                <a:cubicBezTo>
                  <a:pt x="8510358" y="-60096"/>
                  <a:pt x="8671602" y="23656"/>
                  <a:pt x="8960266" y="0"/>
                </a:cubicBezTo>
                <a:cubicBezTo>
                  <a:pt x="9248931" y="-23656"/>
                  <a:pt x="9373320" y="67763"/>
                  <a:pt x="9546671" y="0"/>
                </a:cubicBezTo>
                <a:cubicBezTo>
                  <a:pt x="9720023" y="-67763"/>
                  <a:pt x="10155501" y="59296"/>
                  <a:pt x="10555287" y="0"/>
                </a:cubicBezTo>
                <a:cubicBezTo>
                  <a:pt x="10596337" y="172728"/>
                  <a:pt x="10524384" y="228432"/>
                  <a:pt x="10555287" y="375339"/>
                </a:cubicBezTo>
                <a:cubicBezTo>
                  <a:pt x="10383446" y="385212"/>
                  <a:pt x="10351168" y="340708"/>
                  <a:pt x="10179988" y="375339"/>
                </a:cubicBezTo>
                <a:cubicBezTo>
                  <a:pt x="10008808" y="409970"/>
                  <a:pt x="9724058" y="313693"/>
                  <a:pt x="9593583" y="375339"/>
                </a:cubicBezTo>
                <a:cubicBezTo>
                  <a:pt x="9463109" y="436985"/>
                  <a:pt x="9243786" y="370628"/>
                  <a:pt x="8901625" y="375339"/>
                </a:cubicBezTo>
                <a:cubicBezTo>
                  <a:pt x="8559464" y="380050"/>
                  <a:pt x="8701644" y="360879"/>
                  <a:pt x="8526326" y="375339"/>
                </a:cubicBezTo>
                <a:cubicBezTo>
                  <a:pt x="8351008" y="389799"/>
                  <a:pt x="8259408" y="364647"/>
                  <a:pt x="8151027" y="375339"/>
                </a:cubicBezTo>
                <a:cubicBezTo>
                  <a:pt x="8042646" y="386031"/>
                  <a:pt x="7712253" y="355579"/>
                  <a:pt x="7353517" y="375339"/>
                </a:cubicBezTo>
                <a:cubicBezTo>
                  <a:pt x="6994781" y="395099"/>
                  <a:pt x="6823891" y="358713"/>
                  <a:pt x="6661559" y="375339"/>
                </a:cubicBezTo>
                <a:cubicBezTo>
                  <a:pt x="6499227" y="391965"/>
                  <a:pt x="6358858" y="324593"/>
                  <a:pt x="6180707" y="375339"/>
                </a:cubicBezTo>
                <a:cubicBezTo>
                  <a:pt x="6002556" y="426085"/>
                  <a:pt x="5734479" y="300823"/>
                  <a:pt x="5383196" y="375339"/>
                </a:cubicBezTo>
                <a:cubicBezTo>
                  <a:pt x="5031913" y="449855"/>
                  <a:pt x="5188076" y="355412"/>
                  <a:pt x="5007897" y="375339"/>
                </a:cubicBezTo>
                <a:cubicBezTo>
                  <a:pt x="4827718" y="395266"/>
                  <a:pt x="4797350" y="357549"/>
                  <a:pt x="4632598" y="375339"/>
                </a:cubicBezTo>
                <a:cubicBezTo>
                  <a:pt x="4467846" y="393129"/>
                  <a:pt x="4431941" y="369685"/>
                  <a:pt x="4257299" y="375339"/>
                </a:cubicBezTo>
                <a:cubicBezTo>
                  <a:pt x="4082657" y="380993"/>
                  <a:pt x="3829408" y="357749"/>
                  <a:pt x="3459789" y="375339"/>
                </a:cubicBezTo>
                <a:cubicBezTo>
                  <a:pt x="3090170" y="392929"/>
                  <a:pt x="3014166" y="314101"/>
                  <a:pt x="2767831" y="375339"/>
                </a:cubicBezTo>
                <a:cubicBezTo>
                  <a:pt x="2521496" y="436577"/>
                  <a:pt x="2520666" y="356327"/>
                  <a:pt x="2392532" y="375339"/>
                </a:cubicBezTo>
                <a:cubicBezTo>
                  <a:pt x="2264398" y="394351"/>
                  <a:pt x="2236456" y="374449"/>
                  <a:pt x="2122785" y="375339"/>
                </a:cubicBezTo>
                <a:cubicBezTo>
                  <a:pt x="2009114" y="376229"/>
                  <a:pt x="1744901" y="294783"/>
                  <a:pt x="1430828" y="375339"/>
                </a:cubicBezTo>
                <a:cubicBezTo>
                  <a:pt x="1116755" y="455895"/>
                  <a:pt x="1288942" y="363052"/>
                  <a:pt x="1161082" y="375339"/>
                </a:cubicBezTo>
                <a:cubicBezTo>
                  <a:pt x="1033222" y="387626"/>
                  <a:pt x="999882" y="373077"/>
                  <a:pt x="891335" y="375339"/>
                </a:cubicBezTo>
                <a:cubicBezTo>
                  <a:pt x="782788" y="377601"/>
                  <a:pt x="240619" y="347124"/>
                  <a:pt x="0" y="375339"/>
                </a:cubicBezTo>
                <a:cubicBezTo>
                  <a:pt x="-1372" y="256486"/>
                  <a:pt x="35070" y="147014"/>
                  <a:pt x="0" y="0"/>
                </a:cubicBezTo>
                <a:close/>
              </a:path>
            </a:pathLst>
          </a:custGeom>
          <a:solidFill>
            <a:srgbClr val="4472C4">
              <a:lumMod val="60000"/>
              <a:lumOff val="40000"/>
            </a:srgbClr>
          </a:solidFill>
          <a:ln w="12700" cap="flat" cmpd="sng" algn="ctr">
            <a:solidFill>
              <a:srgbClr val="4472C4">
                <a:shade val="15000"/>
              </a:srgbClr>
            </a:solidFill>
            <a:prstDash val="solid"/>
            <a:miter lim="800000"/>
            <a:extLst>
              <a:ext uri="{C807C97D-BFC1-408E-A445-0C87EB9F89A2}">
                <ask:lineSketchStyleProps xmlns:ask="http://schemas.microsoft.com/office/drawing/2018/sketchyshapes" sd="99535760">
                  <a:prstGeom prst="rect">
                    <a:avLst/>
                  </a:prstGeom>
                  <ask:type>
                    <ask:lineSketchScribble/>
                  </ask:type>
                </ask:lineSketchStyleProps>
              </a:ext>
            </a:extLst>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0" cap="none" spc="0" normalizeH="0" baseline="0" noProof="0" dirty="0">
                <a:ln>
                  <a:noFill/>
                </a:ln>
                <a:solidFill>
                  <a:sysClr val="window" lastClr="FFFFFF"/>
                </a:solidFill>
                <a:effectLst/>
                <a:uLnTx/>
                <a:uFillTx/>
                <a:latin typeface="Calibri"/>
                <a:ea typeface="Calibri"/>
                <a:cs typeface="Arial"/>
              </a:rPr>
              <a:t>+</a:t>
            </a:r>
            <a:r>
              <a:rPr kumimoji="0" lang="en-US" sz="1200" b="1" i="0" u="none" strike="noStrike" kern="0" cap="none" spc="0" normalizeH="0" baseline="0" noProof="0" dirty="0">
                <a:ln>
                  <a:noFill/>
                </a:ln>
                <a:solidFill>
                  <a:sysClr val="window" lastClr="FFFFFF"/>
                </a:solidFill>
                <a:effectLst/>
                <a:uLnTx/>
                <a:uFillTx/>
                <a:latin typeface="Calibri"/>
                <a:ea typeface="Calibri"/>
                <a:cs typeface="Arial"/>
              </a:rPr>
              <a:t> input provided by </a:t>
            </a:r>
            <a:r>
              <a:rPr lang="en-US" sz="1200" kern="0" dirty="0">
                <a:solidFill>
                  <a:sysClr val="window" lastClr="FFFFFF"/>
                </a:solidFill>
                <a:latin typeface="Calibri"/>
                <a:ea typeface="Calibri"/>
                <a:cs typeface="Arial"/>
              </a:rPr>
              <a:t>Tasks</a:t>
            </a:r>
            <a:r>
              <a:rPr kumimoji="0" lang="en-US" sz="1200" b="1" i="0" u="none" strike="noStrike" kern="0" cap="none" spc="0" normalizeH="0" baseline="0" noProof="0" dirty="0">
                <a:ln>
                  <a:noFill/>
                </a:ln>
                <a:solidFill>
                  <a:sysClr val="window" lastClr="FFFFFF"/>
                </a:solidFill>
                <a:effectLst/>
                <a:uLnTx/>
                <a:uFillTx/>
                <a:latin typeface="Calibri"/>
                <a:ea typeface="Calibri"/>
                <a:cs typeface="Arial"/>
              </a:rPr>
              <a:t> 1.1 &amp; 1.4</a:t>
            </a:r>
            <a:endParaRPr kumimoji="0" lang="el-GR" sz="1100" b="0" i="0" u="none" strike="noStrike" kern="0" cap="none" spc="0" normalizeH="0" baseline="0" noProof="0" dirty="0">
              <a:ln>
                <a:noFill/>
              </a:ln>
              <a:solidFill>
                <a:sysClr val="window" lastClr="FFFFFF"/>
              </a:solidFill>
              <a:effectLst/>
              <a:uLnTx/>
              <a:uFillTx/>
              <a:latin typeface="Calibri"/>
              <a:ea typeface="Calibri"/>
              <a:cs typeface="Arial"/>
            </a:endParaRPr>
          </a:p>
        </p:txBody>
      </p:sp>
      <p:pic>
        <p:nvPicPr>
          <p:cNvPr id="8" name="Picture 3" descr="Logo&#10;&#10;Description automatically generated">
            <a:extLst>
              <a:ext uri="{FF2B5EF4-FFF2-40B4-BE49-F238E27FC236}">
                <a16:creationId xmlns:a16="http://schemas.microsoft.com/office/drawing/2014/main" id="{FD636523-C308-89F9-D8DD-0CE4A2D70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9" y="5955514"/>
            <a:ext cx="920102" cy="784716"/>
          </a:xfrm>
          <a:prstGeom prst="rect">
            <a:avLst/>
          </a:prstGeom>
        </p:spPr>
      </p:pic>
      <p:pic>
        <p:nvPicPr>
          <p:cNvPr id="9" name="Picture 4" descr="A red sign with white text">
            <a:extLst>
              <a:ext uri="{FF2B5EF4-FFF2-40B4-BE49-F238E27FC236}">
                <a16:creationId xmlns:a16="http://schemas.microsoft.com/office/drawing/2014/main" id="{539B746C-04FC-6958-0CFB-05A1C6B76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1" y="5927896"/>
            <a:ext cx="689913" cy="812334"/>
          </a:xfrm>
          <a:prstGeom prst="rect">
            <a:avLst/>
          </a:prstGeom>
        </p:spPr>
      </p:pic>
      <p:sp>
        <p:nvSpPr>
          <p:cNvPr id="11" name="Titel 1">
            <a:extLst>
              <a:ext uri="{FF2B5EF4-FFF2-40B4-BE49-F238E27FC236}">
                <a16:creationId xmlns:a16="http://schemas.microsoft.com/office/drawing/2014/main" id="{F5BAC91E-044B-588C-C28E-15B7060053A2}"/>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2533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B88F8-12FD-6612-7487-B7203815D6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AABE693-DBD0-E1F7-FFC8-FF6752340A20}"/>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sp>
        <p:nvSpPr>
          <p:cNvPr id="3" name="Textplatzhalter 2">
            <a:extLst>
              <a:ext uri="{FF2B5EF4-FFF2-40B4-BE49-F238E27FC236}">
                <a16:creationId xmlns:a16="http://schemas.microsoft.com/office/drawing/2014/main" id="{9636C758-8BDF-7635-8AAB-AB2C9141A2CD}"/>
              </a:ext>
            </a:extLst>
          </p:cNvPr>
          <p:cNvSpPr>
            <a:spLocks noGrp="1"/>
          </p:cNvSpPr>
          <p:nvPr>
            <p:ph type="body" idx="10"/>
          </p:nvPr>
        </p:nvSpPr>
        <p:spPr/>
        <p:txBody>
          <a:bodyPr/>
          <a:lstStyle/>
          <a:p>
            <a:r>
              <a:rPr lang="en-US" sz="2000" b="1" dirty="0">
                <a:solidFill>
                  <a:schemeClr val="tx2"/>
                </a:solidFill>
              </a:rPr>
              <a:t>The guidelines</a:t>
            </a:r>
            <a:endParaRPr lang="de-DE" sz="2000" b="1" dirty="0">
              <a:solidFill>
                <a:schemeClr val="tx2"/>
              </a:solidFill>
            </a:endParaRPr>
          </a:p>
        </p:txBody>
      </p:sp>
      <p:sp>
        <p:nvSpPr>
          <p:cNvPr id="4" name="Textplatzhalter 3">
            <a:extLst>
              <a:ext uri="{FF2B5EF4-FFF2-40B4-BE49-F238E27FC236}">
                <a16:creationId xmlns:a16="http://schemas.microsoft.com/office/drawing/2014/main" id="{14836F53-17E6-BDD6-25B2-90B1C3C4A6D9}"/>
              </a:ext>
            </a:extLst>
          </p:cNvPr>
          <p:cNvSpPr>
            <a:spLocks noGrp="1"/>
          </p:cNvSpPr>
          <p:nvPr>
            <p:ph type="body" idx="11"/>
          </p:nvPr>
        </p:nvSpPr>
        <p:spPr>
          <a:xfrm>
            <a:off x="932015" y="2087591"/>
            <a:ext cx="10555792" cy="3651055"/>
          </a:xfrm>
        </p:spPr>
        <p:txBody>
          <a:bodyPr lIns="91440" tIns="45720" rIns="91440" bIns="45720" anchor="t"/>
          <a:lstStyle/>
          <a:p>
            <a:pPr marL="0" indent="0">
              <a:buNone/>
            </a:pPr>
            <a:r>
              <a:rPr lang="en-US" dirty="0"/>
              <a:t>Criteria to select suitable bio-indicators:</a:t>
            </a:r>
          </a:p>
          <a:p>
            <a:r>
              <a:rPr lang="en-US" dirty="0">
                <a:latin typeface="Roboto"/>
                <a:ea typeface="Roboto"/>
                <a:cs typeface="Roboto"/>
              </a:rPr>
              <a:t>Meaningful and clear meaning indicators.</a:t>
            </a:r>
          </a:p>
          <a:p>
            <a:r>
              <a:rPr lang="en-US" dirty="0">
                <a:latin typeface="Roboto"/>
                <a:ea typeface="Roboto"/>
                <a:cs typeface="Roboto"/>
              </a:rPr>
              <a:t>Well-established and already used in other policy frameworks.</a:t>
            </a:r>
          </a:p>
          <a:p>
            <a:r>
              <a:rPr lang="en-US" dirty="0">
                <a:latin typeface="Roboto"/>
                <a:ea typeface="Roboto"/>
                <a:cs typeface="Roboto"/>
              </a:rPr>
              <a:t>Based on timely and frequently collected data</a:t>
            </a:r>
          </a:p>
          <a:p>
            <a:r>
              <a:rPr lang="en-US" dirty="0">
                <a:latin typeface="Roboto"/>
                <a:ea typeface="Roboto"/>
                <a:cs typeface="Roboto"/>
              </a:rPr>
              <a:t>Geographical coverage (EU-regional level in our case – Focus explicitly on NUTS II level!)</a:t>
            </a:r>
            <a:endParaRPr lang="en-US">
              <a:latin typeface="Roboto"/>
              <a:ea typeface="Roboto"/>
              <a:cs typeface="Roboto"/>
            </a:endParaRPr>
          </a:p>
          <a:p>
            <a:r>
              <a:rPr lang="en-US" dirty="0">
                <a:latin typeface="Roboto"/>
                <a:ea typeface="Roboto"/>
                <a:cs typeface="Roboto"/>
              </a:rPr>
              <a:t>Comparable across countries and/or products or sectors</a:t>
            </a:r>
          </a:p>
          <a:p>
            <a:r>
              <a:rPr lang="en-US" dirty="0">
                <a:latin typeface="Roboto"/>
                <a:ea typeface="Roboto"/>
                <a:cs typeface="Roboto"/>
              </a:rPr>
              <a:t>Comparable over time</a:t>
            </a:r>
          </a:p>
          <a:p>
            <a:r>
              <a:rPr lang="en-US" dirty="0">
                <a:latin typeface="Roboto"/>
                <a:ea typeface="Roboto"/>
                <a:cs typeface="Roboto"/>
              </a:rPr>
              <a:t>The data should be openly available (accessible) and clearly documented (transparent)</a:t>
            </a:r>
          </a:p>
          <a:p>
            <a:endParaRPr lang="en-US" dirty="0"/>
          </a:p>
        </p:txBody>
      </p:sp>
      <p:pic>
        <p:nvPicPr>
          <p:cNvPr id="8" name="Picture 3" descr="Logo&#10;&#10;Description automatically generated">
            <a:extLst>
              <a:ext uri="{FF2B5EF4-FFF2-40B4-BE49-F238E27FC236}">
                <a16:creationId xmlns:a16="http://schemas.microsoft.com/office/drawing/2014/main" id="{6640154F-F21C-838E-1EDD-52988BB3F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49" y="5955514"/>
            <a:ext cx="920102" cy="784716"/>
          </a:xfrm>
          <a:prstGeom prst="rect">
            <a:avLst/>
          </a:prstGeom>
        </p:spPr>
      </p:pic>
      <p:pic>
        <p:nvPicPr>
          <p:cNvPr id="9" name="Picture 4" descr="A red sign with white text">
            <a:extLst>
              <a:ext uri="{FF2B5EF4-FFF2-40B4-BE49-F238E27FC236}">
                <a16:creationId xmlns:a16="http://schemas.microsoft.com/office/drawing/2014/main" id="{91B9430A-63DF-3FEB-BE91-3BEEB7555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1" y="5927896"/>
            <a:ext cx="689913" cy="812334"/>
          </a:xfrm>
          <a:prstGeom prst="rect">
            <a:avLst/>
          </a:prstGeom>
        </p:spPr>
      </p:pic>
    </p:spTree>
    <p:extLst>
      <p:ext uri="{BB962C8B-B14F-4D97-AF65-F5344CB8AC3E}">
        <p14:creationId xmlns:p14="http://schemas.microsoft.com/office/powerpoint/2010/main" val="106582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3B9A-2672-B7F1-8993-05F8FA528C7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8B35981-CC55-133F-7E0B-7946DEB10639}"/>
              </a:ext>
            </a:extLst>
          </p:cNvPr>
          <p:cNvSpPr>
            <a:spLocks noGrp="1"/>
          </p:cNvSpPr>
          <p:nvPr>
            <p:ph type="body" idx="10"/>
          </p:nvPr>
        </p:nvSpPr>
        <p:spPr/>
        <p:txBody>
          <a:bodyPr/>
          <a:lstStyle/>
          <a:p>
            <a:r>
              <a:rPr lang="en-US" sz="1800" b="1" dirty="0">
                <a:solidFill>
                  <a:schemeClr val="tx2"/>
                </a:solidFill>
              </a:rPr>
              <a:t>The steps II</a:t>
            </a:r>
            <a:endParaRPr lang="de-DE" sz="1800" b="1" dirty="0">
              <a:solidFill>
                <a:schemeClr val="tx2"/>
              </a:solidFill>
            </a:endParaRPr>
          </a:p>
        </p:txBody>
      </p:sp>
      <p:pic>
        <p:nvPicPr>
          <p:cNvPr id="7" name="Picture 3" descr="Logo&#10;&#10;Description automatically generated">
            <a:extLst>
              <a:ext uri="{FF2B5EF4-FFF2-40B4-BE49-F238E27FC236}">
                <a16:creationId xmlns:a16="http://schemas.microsoft.com/office/drawing/2014/main" id="{07413379-F2E8-CC39-5BB2-F43F3879D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11" name="TextBox 10">
            <a:extLst>
              <a:ext uri="{FF2B5EF4-FFF2-40B4-BE49-F238E27FC236}">
                <a16:creationId xmlns:a16="http://schemas.microsoft.com/office/drawing/2014/main" id="{A4360935-DD4C-C956-22D1-1300C2488813}"/>
              </a:ext>
            </a:extLst>
          </p:cNvPr>
          <p:cNvSpPr txBox="1"/>
          <p:nvPr/>
        </p:nvSpPr>
        <p:spPr>
          <a:xfrm>
            <a:off x="932014" y="2006065"/>
            <a:ext cx="10555791" cy="3868776"/>
          </a:xfrm>
          <a:prstGeom prst="rect">
            <a:avLst/>
          </a:prstGeom>
        </p:spPr>
        <p:txBody>
          <a:bodyPr anchor="t"/>
          <a:lstStyle>
            <a:lvl1pPr indent="0">
              <a:lnSpc>
                <a:spcPct val="110000"/>
              </a:lnSpc>
              <a:spcBef>
                <a:spcPts val="1000"/>
              </a:spcBef>
              <a:buFont typeface="Courier New" panose="02070309020205020404" pitchFamily="49" charset="0"/>
              <a:buNone/>
              <a:defRPr sz="1600" b="1" i="0">
                <a:solidFill>
                  <a:schemeClr val="accent1"/>
                </a:solidFill>
                <a:latin typeface="Roboto" panose="02000000000000000000" pitchFamily="2" charset="0"/>
                <a:ea typeface="Roboto" panose="02000000000000000000" pitchFamily="2"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marL="285750" indent="-285750">
              <a:buFont typeface="Arial" panose="020B0604020202020204" pitchFamily="34" charset="0"/>
              <a:buChar char="•"/>
            </a:pPr>
            <a:r>
              <a:rPr lang="en-GB" dirty="0"/>
              <a:t>Define the borders of the System (EU-Regional Level NUTS II)</a:t>
            </a:r>
            <a:endParaRPr lang="el-GR" dirty="0"/>
          </a:p>
          <a:p>
            <a:pPr marL="285750" indent="-285750">
              <a:buFont typeface="Arial" panose="020B0604020202020204" pitchFamily="34" charset="0"/>
              <a:buChar char="•"/>
            </a:pPr>
            <a:r>
              <a:rPr lang="en-GB" dirty="0"/>
              <a:t>Specify criteria to select Indicators! (Both Quantitative &amp; Qualitative)</a:t>
            </a:r>
          </a:p>
          <a:p>
            <a:pPr marL="742950" lvl="1" indent="-285750">
              <a:buFont typeface="Arial" panose="020B0604020202020204" pitchFamily="34" charset="0"/>
              <a:buChar char="•"/>
            </a:pPr>
            <a:r>
              <a:rPr lang="en-GB" dirty="0"/>
              <a:t>3 sustainability pillars (FAO)</a:t>
            </a:r>
            <a:endParaRPr lang="el-GR" dirty="0"/>
          </a:p>
          <a:p>
            <a:pPr marL="285750" indent="-285750">
              <a:buFont typeface="Arial" panose="020B0604020202020204" pitchFamily="34" charset="0"/>
              <a:buChar char="•"/>
            </a:pPr>
            <a:r>
              <a:rPr lang="en-GB" dirty="0"/>
              <a:t>Prepare a methodology to rank indicators accordingly e.g. TOPSIS method</a:t>
            </a:r>
          </a:p>
          <a:p>
            <a:endParaRPr lang="en-GB" dirty="0"/>
          </a:p>
          <a:p>
            <a:r>
              <a:rPr lang="en-GB" dirty="0"/>
              <a:t>Further discussion</a:t>
            </a:r>
          </a:p>
          <a:p>
            <a:pPr marL="285750" indent="-285750">
              <a:buFont typeface="Arial" panose="020B0604020202020204" pitchFamily="34" charset="0"/>
              <a:buChar char="•"/>
            </a:pPr>
            <a:r>
              <a:rPr lang="en-GB" dirty="0"/>
              <a:t>Regional focus but also a sectoral focus should be introduced</a:t>
            </a:r>
          </a:p>
          <a:p>
            <a:pPr marL="285750" indent="-285750">
              <a:buFont typeface="Arial" panose="020B0604020202020204" pitchFamily="34" charset="0"/>
              <a:buChar char="•"/>
            </a:pPr>
            <a:r>
              <a:rPr lang="en-US" dirty="0"/>
              <a:t>Measuring the bioeconomy in the EU: Closing data gaps is key element to achieve regional bioeconomy. potential (grey?) indicators </a:t>
            </a:r>
          </a:p>
        </p:txBody>
      </p:sp>
      <p:pic>
        <p:nvPicPr>
          <p:cNvPr id="5" name="Picture 4" descr="A red sign with white text">
            <a:extLst>
              <a:ext uri="{FF2B5EF4-FFF2-40B4-BE49-F238E27FC236}">
                <a16:creationId xmlns:a16="http://schemas.microsoft.com/office/drawing/2014/main" id="{9D46DEF9-50B1-C61C-2D12-09574B6A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9" name="Titel 1">
            <a:extLst>
              <a:ext uri="{FF2B5EF4-FFF2-40B4-BE49-F238E27FC236}">
                <a16:creationId xmlns:a16="http://schemas.microsoft.com/office/drawing/2014/main" id="{86DBF1C7-D1DF-A5B1-6519-FA0B6E2867D6}"/>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pic>
        <p:nvPicPr>
          <p:cNvPr id="12" name="Εικόνα 11">
            <a:extLst>
              <a:ext uri="{FF2B5EF4-FFF2-40B4-BE49-F238E27FC236}">
                <a16:creationId xmlns:a16="http://schemas.microsoft.com/office/drawing/2014/main" id="{347A557E-2465-C479-CB25-423CFD0D20C8}"/>
              </a:ext>
            </a:extLst>
          </p:cNvPr>
          <p:cNvPicPr>
            <a:picLocks noChangeAspect="1"/>
          </p:cNvPicPr>
          <p:nvPr/>
        </p:nvPicPr>
        <p:blipFill>
          <a:blip r:embed="rId4"/>
          <a:stretch>
            <a:fillRect/>
          </a:stretch>
        </p:blipFill>
        <p:spPr>
          <a:xfrm>
            <a:off x="8674264" y="1382758"/>
            <a:ext cx="3268274" cy="2993010"/>
          </a:xfrm>
          <a:prstGeom prst="rect">
            <a:avLst/>
          </a:prstGeom>
          <a:ln>
            <a:noFill/>
          </a:ln>
          <a:effectLst>
            <a:outerShdw blurRad="292100" dist="139700" dir="2700000" algn="tl" rotWithShape="0">
              <a:srgbClr val="333333">
                <a:alpha val="65000"/>
              </a:srgbClr>
            </a:outerShdw>
          </a:effectLst>
        </p:spPr>
      </p:pic>
      <p:cxnSp>
        <p:nvCxnSpPr>
          <p:cNvPr id="14" name="Ευθύγραμμο βέλος σύνδεσης 13">
            <a:extLst>
              <a:ext uri="{FF2B5EF4-FFF2-40B4-BE49-F238E27FC236}">
                <a16:creationId xmlns:a16="http://schemas.microsoft.com/office/drawing/2014/main" id="{85F2A9F4-4BD7-7C7A-F347-C340309425D5}"/>
              </a:ext>
            </a:extLst>
          </p:cNvPr>
          <p:cNvCxnSpPr>
            <a:cxnSpLocks/>
          </p:cNvCxnSpPr>
          <p:nvPr/>
        </p:nvCxnSpPr>
        <p:spPr>
          <a:xfrm>
            <a:off x="5175315" y="2978870"/>
            <a:ext cx="3391686" cy="0"/>
          </a:xfrm>
          <a:prstGeom prst="straightConnector1">
            <a:avLst/>
          </a:prstGeom>
          <a:ln w="38100">
            <a:solidFill>
              <a:schemeClr val="tx2">
                <a:lumMod val="60000"/>
                <a:lumOff val="4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21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3B9A-2672-B7F1-8993-05F8FA528C7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8B35981-CC55-133F-7E0B-7946DEB10639}"/>
              </a:ext>
            </a:extLst>
          </p:cNvPr>
          <p:cNvSpPr>
            <a:spLocks noGrp="1"/>
          </p:cNvSpPr>
          <p:nvPr>
            <p:ph type="body" idx="10"/>
          </p:nvPr>
        </p:nvSpPr>
        <p:spPr/>
        <p:txBody>
          <a:bodyPr/>
          <a:lstStyle/>
          <a:p>
            <a:r>
              <a:rPr lang="en-US" b="1" dirty="0">
                <a:solidFill>
                  <a:schemeClr val="tx2"/>
                </a:solidFill>
              </a:rPr>
              <a:t>The “killing process” | The “traffic light” method</a:t>
            </a:r>
            <a:endParaRPr lang="de-DE" b="1" dirty="0">
              <a:solidFill>
                <a:schemeClr val="tx2"/>
              </a:solidFill>
            </a:endParaRPr>
          </a:p>
        </p:txBody>
      </p:sp>
      <p:pic>
        <p:nvPicPr>
          <p:cNvPr id="7" name="Picture 3" descr="Logo&#10;&#10;Description automatically generated">
            <a:extLst>
              <a:ext uri="{FF2B5EF4-FFF2-40B4-BE49-F238E27FC236}">
                <a16:creationId xmlns:a16="http://schemas.microsoft.com/office/drawing/2014/main" id="{07413379-F2E8-CC39-5BB2-F43F3879D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2622"/>
            <a:ext cx="1162253" cy="991236"/>
          </a:xfrm>
          <a:prstGeom prst="rect">
            <a:avLst/>
          </a:prstGeom>
        </p:spPr>
      </p:pic>
      <p:sp>
        <p:nvSpPr>
          <p:cNvPr id="11" name="TextBox 10">
            <a:extLst>
              <a:ext uri="{FF2B5EF4-FFF2-40B4-BE49-F238E27FC236}">
                <a16:creationId xmlns:a16="http://schemas.microsoft.com/office/drawing/2014/main" id="{A4360935-DD4C-C956-22D1-1300C2488813}"/>
              </a:ext>
            </a:extLst>
          </p:cNvPr>
          <p:cNvSpPr txBox="1"/>
          <p:nvPr/>
        </p:nvSpPr>
        <p:spPr>
          <a:xfrm>
            <a:off x="932014" y="2006065"/>
            <a:ext cx="10555791" cy="4041052"/>
          </a:xfrm>
          <a:prstGeom prst="rect">
            <a:avLst/>
          </a:prstGeom>
        </p:spPr>
        <p:txBody>
          <a:bodyPr anchor="t"/>
          <a:lstStyle>
            <a:lvl1pPr indent="0">
              <a:lnSpc>
                <a:spcPct val="110000"/>
              </a:lnSpc>
              <a:spcBef>
                <a:spcPts val="1000"/>
              </a:spcBef>
              <a:buFont typeface="Courier New" panose="02070309020205020404" pitchFamily="49" charset="0"/>
              <a:buNone/>
              <a:defRPr sz="1600" b="1" i="0">
                <a:solidFill>
                  <a:schemeClr val="accent1"/>
                </a:solidFill>
                <a:latin typeface="Roboto" panose="02000000000000000000" pitchFamily="2" charset="0"/>
                <a:ea typeface="Roboto" panose="02000000000000000000" pitchFamily="2" charset="0"/>
              </a:defRPr>
            </a:lvl1pPr>
            <a:lvl2pPr indent="0">
              <a:lnSpc>
                <a:spcPct val="90000"/>
              </a:lnSpc>
              <a:spcBef>
                <a:spcPts val="500"/>
              </a:spcBef>
              <a:buFont typeface="Arial" panose="020B0604020202020204" pitchFamily="34" charset="0"/>
              <a:buNone/>
              <a:defRPr sz="2000" b="1"/>
            </a:lvl2pPr>
            <a:lvl3pPr indent="0">
              <a:lnSpc>
                <a:spcPct val="90000"/>
              </a:lnSpc>
              <a:spcBef>
                <a:spcPts val="500"/>
              </a:spcBef>
              <a:buFont typeface="Arial" panose="020B0604020202020204" pitchFamily="34" charset="0"/>
              <a:buNone/>
              <a:defRPr b="1"/>
            </a:lvl3pPr>
            <a:lvl4pPr indent="0">
              <a:lnSpc>
                <a:spcPct val="90000"/>
              </a:lnSpc>
              <a:spcBef>
                <a:spcPts val="500"/>
              </a:spcBef>
              <a:buFont typeface="Arial" panose="020B0604020202020204" pitchFamily="34" charset="0"/>
              <a:buNone/>
              <a:defRPr sz="1600" b="1"/>
            </a:lvl4pPr>
            <a:lvl5pPr indent="0">
              <a:lnSpc>
                <a:spcPct val="90000"/>
              </a:lnSpc>
              <a:spcBef>
                <a:spcPts val="500"/>
              </a:spcBef>
              <a:buFont typeface="Arial" panose="020B0604020202020204" pitchFamily="34" charset="0"/>
              <a:buNone/>
              <a:defRPr sz="1600" b="1"/>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endParaRPr lang="en-US"/>
          </a:p>
        </p:txBody>
      </p:sp>
      <p:graphicFrame>
        <p:nvGraphicFramePr>
          <p:cNvPr id="4" name="Table 3">
            <a:extLst>
              <a:ext uri="{FF2B5EF4-FFF2-40B4-BE49-F238E27FC236}">
                <a16:creationId xmlns:a16="http://schemas.microsoft.com/office/drawing/2014/main" id="{23908B6C-5380-DB2C-ABB9-487916EAA0B6}"/>
              </a:ext>
            </a:extLst>
          </p:cNvPr>
          <p:cNvGraphicFramePr>
            <a:graphicFrameLocks noGrp="1"/>
          </p:cNvGraphicFramePr>
          <p:nvPr>
            <p:extLst>
              <p:ext uri="{D42A27DB-BD31-4B8C-83A1-F6EECF244321}">
                <p14:modId xmlns:p14="http://schemas.microsoft.com/office/powerpoint/2010/main" val="113079486"/>
              </p:ext>
            </p:extLst>
          </p:nvPr>
        </p:nvGraphicFramePr>
        <p:xfrm>
          <a:off x="1019175" y="1827186"/>
          <a:ext cx="10240811" cy="4078986"/>
        </p:xfrm>
        <a:graphic>
          <a:graphicData uri="http://schemas.openxmlformats.org/drawingml/2006/table">
            <a:tbl>
              <a:tblPr firstRow="1" bandRow="1">
                <a:tableStyleId>{5C22544A-7EE6-4342-B048-85BDC9FD1C3A}</a:tableStyleId>
              </a:tblPr>
              <a:tblGrid>
                <a:gridCol w="1706802">
                  <a:extLst>
                    <a:ext uri="{9D8B030D-6E8A-4147-A177-3AD203B41FA5}">
                      <a16:colId xmlns:a16="http://schemas.microsoft.com/office/drawing/2014/main" val="2761505877"/>
                    </a:ext>
                  </a:extLst>
                </a:gridCol>
                <a:gridCol w="1706802">
                  <a:extLst>
                    <a:ext uri="{9D8B030D-6E8A-4147-A177-3AD203B41FA5}">
                      <a16:colId xmlns:a16="http://schemas.microsoft.com/office/drawing/2014/main" val="1465043520"/>
                    </a:ext>
                  </a:extLst>
                </a:gridCol>
                <a:gridCol w="1245645">
                  <a:extLst>
                    <a:ext uri="{9D8B030D-6E8A-4147-A177-3AD203B41FA5}">
                      <a16:colId xmlns:a16="http://schemas.microsoft.com/office/drawing/2014/main" val="253536200"/>
                    </a:ext>
                  </a:extLst>
                </a:gridCol>
                <a:gridCol w="822960">
                  <a:extLst>
                    <a:ext uri="{9D8B030D-6E8A-4147-A177-3AD203B41FA5}">
                      <a16:colId xmlns:a16="http://schemas.microsoft.com/office/drawing/2014/main" val="2774791584"/>
                    </a:ext>
                  </a:extLst>
                </a:gridCol>
                <a:gridCol w="2871216">
                  <a:extLst>
                    <a:ext uri="{9D8B030D-6E8A-4147-A177-3AD203B41FA5}">
                      <a16:colId xmlns:a16="http://schemas.microsoft.com/office/drawing/2014/main" val="3482526429"/>
                    </a:ext>
                  </a:extLst>
                </a:gridCol>
                <a:gridCol w="1887386">
                  <a:extLst>
                    <a:ext uri="{9D8B030D-6E8A-4147-A177-3AD203B41FA5}">
                      <a16:colId xmlns:a16="http://schemas.microsoft.com/office/drawing/2014/main" val="3733873604"/>
                    </a:ext>
                  </a:extLst>
                </a:gridCol>
              </a:tblGrid>
              <a:tr h="579035">
                <a:tc>
                  <a:txBody>
                    <a:bodyPr/>
                    <a:lstStyle/>
                    <a:p>
                      <a:r>
                        <a:rPr lang="en-US" sz="1600"/>
                        <a:t>Proposed Indicator</a:t>
                      </a:r>
                      <a:endParaRPr lang="el-GR" sz="1600"/>
                    </a:p>
                  </a:txBody>
                  <a:tcPr/>
                </a:tc>
                <a:tc>
                  <a:txBody>
                    <a:bodyPr/>
                    <a:lstStyle/>
                    <a:p>
                      <a:r>
                        <a:rPr lang="en-US" sz="1600"/>
                        <a:t>Typology</a:t>
                      </a:r>
                      <a:endParaRPr lang="el-GR" sz="1600"/>
                    </a:p>
                  </a:txBody>
                  <a:tcPr/>
                </a:tc>
                <a:tc>
                  <a:txBody>
                    <a:bodyPr/>
                    <a:lstStyle/>
                    <a:p>
                      <a:r>
                        <a:rPr lang="en-US" sz="1600"/>
                        <a:t>Type of indicator</a:t>
                      </a:r>
                      <a:endParaRPr lang="el-GR" sz="1600"/>
                    </a:p>
                  </a:txBody>
                  <a:tcPr/>
                </a:tc>
                <a:tc>
                  <a:txBody>
                    <a:bodyPr/>
                    <a:lstStyle/>
                    <a:p>
                      <a:r>
                        <a:rPr lang="en-US" sz="1600"/>
                        <a:t>Source</a:t>
                      </a:r>
                      <a:endParaRPr lang="el-GR" sz="1600"/>
                    </a:p>
                  </a:txBody>
                  <a:tcPr/>
                </a:tc>
                <a:tc>
                  <a:txBody>
                    <a:bodyPr/>
                    <a:lstStyle/>
                    <a:p>
                      <a:r>
                        <a:rPr lang="en-US" sz="1600"/>
                        <a:t>EU Regional Availability (Traffic Light Assessment)</a:t>
                      </a:r>
                      <a:endParaRPr lang="el-GR" sz="1600"/>
                    </a:p>
                  </a:txBody>
                  <a:tcPr/>
                </a:tc>
                <a:tc>
                  <a:txBody>
                    <a:bodyPr/>
                    <a:lstStyle/>
                    <a:p>
                      <a:r>
                        <a:rPr lang="en-US" sz="1600"/>
                        <a:t>Source</a:t>
                      </a:r>
                      <a:endParaRPr lang="el-GR" sz="1600"/>
                    </a:p>
                  </a:txBody>
                  <a:tcPr/>
                </a:tc>
                <a:extLst>
                  <a:ext uri="{0D108BD9-81ED-4DB2-BD59-A6C34878D82A}">
                    <a16:rowId xmlns:a16="http://schemas.microsoft.com/office/drawing/2014/main" val="3018788940"/>
                  </a:ext>
                </a:extLst>
              </a:tr>
              <a:tr h="330877">
                <a:tc>
                  <a:txBody>
                    <a:bodyPr/>
                    <a:lstStyle/>
                    <a:p>
                      <a:r>
                        <a:rPr lang="en-US" sz="1600"/>
                        <a:t>A. Economy</a:t>
                      </a:r>
                      <a:endParaRPr lang="el-GR" sz="1600"/>
                    </a:p>
                  </a:txBody>
                  <a:tcPr/>
                </a:tc>
                <a:tc>
                  <a:txBody>
                    <a:bodyPr/>
                    <a:lstStyle/>
                    <a:p>
                      <a:endParaRPr lang="el-GR" sz="1600"/>
                    </a:p>
                  </a:txBody>
                  <a:tcPr/>
                </a:tc>
                <a:tc>
                  <a:txBody>
                    <a:bodyPr/>
                    <a:lstStyle/>
                    <a:p>
                      <a:endParaRPr lang="el-GR" sz="1600"/>
                    </a:p>
                  </a:txBody>
                  <a:tcPr/>
                </a:tc>
                <a:tc>
                  <a:txBody>
                    <a:bodyPr/>
                    <a:lstStyle/>
                    <a:p>
                      <a:endParaRPr lang="el-GR" sz="1600"/>
                    </a:p>
                  </a:txBody>
                  <a:tcPr/>
                </a:tc>
                <a:tc>
                  <a:txBody>
                    <a:bodyPr/>
                    <a:lstStyle/>
                    <a:p>
                      <a:endParaRPr lang="el-GR" sz="1600"/>
                    </a:p>
                  </a:txBody>
                  <a:tcPr/>
                </a:tc>
                <a:tc>
                  <a:txBody>
                    <a:bodyPr/>
                    <a:lstStyle/>
                    <a:p>
                      <a:endParaRPr lang="el-GR" sz="1600"/>
                    </a:p>
                  </a:txBody>
                  <a:tcPr/>
                </a:tc>
                <a:extLst>
                  <a:ext uri="{0D108BD9-81ED-4DB2-BD59-A6C34878D82A}">
                    <a16:rowId xmlns:a16="http://schemas.microsoft.com/office/drawing/2014/main" val="924677909"/>
                  </a:ext>
                </a:extLst>
              </a:tr>
              <a:tr h="579035">
                <a:tc>
                  <a:txBody>
                    <a:bodyPr/>
                    <a:lstStyle/>
                    <a:p>
                      <a:r>
                        <a:rPr lang="en-US" sz="1600"/>
                        <a:t>e.g., turnover</a:t>
                      </a:r>
                      <a:endParaRPr lang="el-GR" sz="1600"/>
                    </a:p>
                  </a:txBody>
                  <a:tcPr/>
                </a:tc>
                <a:tc>
                  <a:txBody>
                    <a:bodyPr/>
                    <a:lstStyle/>
                    <a:p>
                      <a:r>
                        <a:rPr lang="en-US" sz="1600"/>
                        <a:t>In thousand €/ year</a:t>
                      </a:r>
                      <a:endParaRPr lang="el-GR" sz="1600"/>
                    </a:p>
                  </a:txBody>
                  <a:tcPr/>
                </a:tc>
                <a:tc>
                  <a:txBody>
                    <a:bodyPr/>
                    <a:lstStyle/>
                    <a:p>
                      <a:r>
                        <a:rPr lang="en-US" sz="1600"/>
                        <a:t>Quantitative</a:t>
                      </a:r>
                      <a:endParaRPr lang="el-GR" sz="1600"/>
                    </a:p>
                  </a:txBody>
                  <a:tcPr/>
                </a:tc>
                <a:tc>
                  <a:txBody>
                    <a:bodyPr/>
                    <a:lstStyle/>
                    <a:p>
                      <a:endParaRPr lang="el-GR" sz="1600"/>
                    </a:p>
                  </a:txBody>
                  <a:tcPr/>
                </a:tc>
                <a:tc>
                  <a:txBody>
                    <a:bodyPr/>
                    <a:lstStyle/>
                    <a:p>
                      <a:r>
                        <a:rPr lang="en-US" sz="1600"/>
                        <a:t>Existing in all EU regions</a:t>
                      </a:r>
                      <a:endParaRPr lang="el-GR" sz="1600"/>
                    </a:p>
                  </a:txBody>
                  <a:tcPr>
                    <a:solidFill>
                      <a:srgbClr val="00B050"/>
                    </a:solidFill>
                  </a:tcPr>
                </a:tc>
                <a:tc>
                  <a:txBody>
                    <a:bodyPr/>
                    <a:lstStyle/>
                    <a:p>
                      <a:r>
                        <a:rPr lang="en-US" sz="1600"/>
                        <a:t>EU Eurostat</a:t>
                      </a:r>
                      <a:endParaRPr lang="el-GR" sz="1600"/>
                    </a:p>
                  </a:txBody>
                  <a:tcPr/>
                </a:tc>
                <a:extLst>
                  <a:ext uri="{0D108BD9-81ED-4DB2-BD59-A6C34878D82A}">
                    <a16:rowId xmlns:a16="http://schemas.microsoft.com/office/drawing/2014/main" val="27487277"/>
                  </a:ext>
                </a:extLst>
              </a:tr>
              <a:tr h="330877">
                <a:tc>
                  <a:txBody>
                    <a:bodyPr/>
                    <a:lstStyle/>
                    <a:p>
                      <a:r>
                        <a:rPr lang="en-US" sz="1600"/>
                        <a:t>B. Society</a:t>
                      </a:r>
                      <a:endParaRPr lang="el-GR" sz="1600"/>
                    </a:p>
                  </a:txBody>
                  <a:tcPr/>
                </a:tc>
                <a:tc>
                  <a:txBody>
                    <a:bodyPr/>
                    <a:lstStyle/>
                    <a:p>
                      <a:endParaRPr lang="el-GR" sz="1600"/>
                    </a:p>
                  </a:txBody>
                  <a:tcPr/>
                </a:tc>
                <a:tc>
                  <a:txBody>
                    <a:bodyPr/>
                    <a:lstStyle/>
                    <a:p>
                      <a:r>
                        <a:rPr lang="sk-SK" sz="1600"/>
                        <a:t>Qualitative</a:t>
                      </a:r>
                      <a:endParaRPr lang="el-GR" sz="1600"/>
                    </a:p>
                  </a:txBody>
                  <a:tcPr/>
                </a:tc>
                <a:tc>
                  <a:txBody>
                    <a:bodyPr/>
                    <a:lstStyle/>
                    <a:p>
                      <a:endParaRPr lang="el-GR" sz="1600"/>
                    </a:p>
                  </a:txBody>
                  <a:tcPr/>
                </a:tc>
                <a:tc>
                  <a:txBody>
                    <a:bodyPr/>
                    <a:lstStyle/>
                    <a:p>
                      <a:endParaRPr lang="el-GR" sz="1600"/>
                    </a:p>
                  </a:txBody>
                  <a:tcPr/>
                </a:tc>
                <a:tc>
                  <a:txBody>
                    <a:bodyPr/>
                    <a:lstStyle/>
                    <a:p>
                      <a:endParaRPr lang="el-GR" sz="1600"/>
                    </a:p>
                  </a:txBody>
                  <a:tcPr/>
                </a:tc>
                <a:extLst>
                  <a:ext uri="{0D108BD9-81ED-4DB2-BD59-A6C34878D82A}">
                    <a16:rowId xmlns:a16="http://schemas.microsoft.com/office/drawing/2014/main" val="3249485403"/>
                  </a:ext>
                </a:extLst>
              </a:tr>
              <a:tr h="579035">
                <a:tc>
                  <a:txBody>
                    <a:bodyPr/>
                    <a:lstStyle/>
                    <a:p>
                      <a:r>
                        <a:rPr lang="en-US" sz="1600"/>
                        <a:t>e.g., employment</a:t>
                      </a:r>
                      <a:endParaRPr lang="el-GR" sz="1600"/>
                    </a:p>
                  </a:txBody>
                  <a:tcPr/>
                </a:tc>
                <a:tc>
                  <a:txBody>
                    <a:bodyPr/>
                    <a:lstStyle/>
                    <a:p>
                      <a:r>
                        <a:rPr lang="en-US" sz="1600"/>
                        <a:t>In FTEs</a:t>
                      </a:r>
                      <a:endParaRPr lang="el-GR" sz="1600"/>
                    </a:p>
                  </a:txBody>
                  <a:tcPr/>
                </a:tc>
                <a:tc>
                  <a:txBody>
                    <a:bodyPr/>
                    <a:lstStyle/>
                    <a:p>
                      <a:endParaRPr lang="el-GR" sz="1600"/>
                    </a:p>
                  </a:txBody>
                  <a:tcPr/>
                </a:tc>
                <a:tc>
                  <a:txBody>
                    <a:bodyPr/>
                    <a:lstStyle/>
                    <a:p>
                      <a:endParaRPr lang="el-GR" sz="1600"/>
                    </a:p>
                  </a:txBody>
                  <a:tcPr/>
                </a:tc>
                <a:tc>
                  <a:txBody>
                    <a:bodyPr/>
                    <a:lstStyle/>
                    <a:p>
                      <a:r>
                        <a:rPr lang="en-US" sz="1600"/>
                        <a:t>Not available data in All EU-regions</a:t>
                      </a:r>
                      <a:endParaRPr lang="el-GR" sz="1600"/>
                    </a:p>
                  </a:txBody>
                  <a:tcPr>
                    <a:solidFill>
                      <a:srgbClr val="FF0000"/>
                    </a:solidFill>
                  </a:tcPr>
                </a:tc>
                <a:tc>
                  <a:txBody>
                    <a:bodyPr/>
                    <a:lstStyle/>
                    <a:p>
                      <a:endParaRPr lang="el-GR" sz="1600" dirty="0"/>
                    </a:p>
                  </a:txBody>
                  <a:tcPr/>
                </a:tc>
                <a:extLst>
                  <a:ext uri="{0D108BD9-81ED-4DB2-BD59-A6C34878D82A}">
                    <a16:rowId xmlns:a16="http://schemas.microsoft.com/office/drawing/2014/main" val="2278340273"/>
                  </a:ext>
                </a:extLst>
              </a:tr>
              <a:tr h="330877">
                <a:tc>
                  <a:txBody>
                    <a:bodyPr/>
                    <a:lstStyle/>
                    <a:p>
                      <a:r>
                        <a:rPr lang="en-US" sz="1600"/>
                        <a:t>C. Environment</a:t>
                      </a:r>
                      <a:endParaRPr lang="el-GR" sz="1600"/>
                    </a:p>
                  </a:txBody>
                  <a:tcPr/>
                </a:tc>
                <a:tc>
                  <a:txBody>
                    <a:bodyPr/>
                    <a:lstStyle/>
                    <a:p>
                      <a:endParaRPr lang="el-GR" sz="1600"/>
                    </a:p>
                  </a:txBody>
                  <a:tcPr/>
                </a:tc>
                <a:tc>
                  <a:txBody>
                    <a:bodyPr/>
                    <a:lstStyle/>
                    <a:p>
                      <a:r>
                        <a:rPr lang="en-US" sz="1600"/>
                        <a:t>Descriptive</a:t>
                      </a:r>
                      <a:endParaRPr lang="el-GR" sz="1600"/>
                    </a:p>
                  </a:txBody>
                  <a:tcPr/>
                </a:tc>
                <a:tc>
                  <a:txBody>
                    <a:bodyPr/>
                    <a:lstStyle/>
                    <a:p>
                      <a:endParaRPr lang="el-GR" sz="1600"/>
                    </a:p>
                  </a:txBody>
                  <a:tcPr/>
                </a:tc>
                <a:tc>
                  <a:txBody>
                    <a:bodyPr/>
                    <a:lstStyle/>
                    <a:p>
                      <a:endParaRPr lang="el-GR" sz="1600"/>
                    </a:p>
                  </a:txBody>
                  <a:tcPr/>
                </a:tc>
                <a:tc>
                  <a:txBody>
                    <a:bodyPr/>
                    <a:lstStyle/>
                    <a:p>
                      <a:endParaRPr lang="el-GR" sz="1600"/>
                    </a:p>
                  </a:txBody>
                  <a:tcPr/>
                </a:tc>
                <a:extLst>
                  <a:ext uri="{0D108BD9-81ED-4DB2-BD59-A6C34878D82A}">
                    <a16:rowId xmlns:a16="http://schemas.microsoft.com/office/drawing/2014/main" val="4216747116"/>
                  </a:ext>
                </a:extLst>
              </a:tr>
              <a:tr h="579035">
                <a:tc>
                  <a:txBody>
                    <a:bodyPr/>
                    <a:lstStyle/>
                    <a:p>
                      <a:r>
                        <a:rPr lang="en-US" sz="1600"/>
                        <a:t>e.g., biomass production</a:t>
                      </a:r>
                      <a:endParaRPr lang="el-GR" sz="1600"/>
                    </a:p>
                  </a:txBody>
                  <a:tcPr/>
                </a:tc>
                <a:tc>
                  <a:txBody>
                    <a:bodyPr/>
                    <a:lstStyle/>
                    <a:p>
                      <a:r>
                        <a:rPr lang="en-US" sz="1600"/>
                        <a:t>In kg/hectare</a:t>
                      </a:r>
                      <a:endParaRPr lang="el-GR" sz="1600"/>
                    </a:p>
                  </a:txBody>
                  <a:tcPr/>
                </a:tc>
                <a:tc>
                  <a:txBody>
                    <a:bodyPr/>
                    <a:lstStyle/>
                    <a:p>
                      <a:endParaRPr lang="el-GR" sz="1600"/>
                    </a:p>
                  </a:txBody>
                  <a:tcPr/>
                </a:tc>
                <a:tc>
                  <a:txBody>
                    <a:bodyPr/>
                    <a:lstStyle/>
                    <a:p>
                      <a:r>
                        <a:rPr lang="en-US" sz="1600"/>
                        <a:t>A</a:t>
                      </a:r>
                      <a:endParaRPr lang="el-GR" sz="1600"/>
                    </a:p>
                  </a:txBody>
                  <a:tcPr/>
                </a:tc>
                <a:tc>
                  <a:txBody>
                    <a:bodyPr/>
                    <a:lstStyle/>
                    <a:p>
                      <a:r>
                        <a:rPr lang="en-US" sz="1600" dirty="0"/>
                        <a:t>Available in some EU regions</a:t>
                      </a:r>
                      <a:endParaRPr lang="el-GR" sz="1600" dirty="0"/>
                    </a:p>
                  </a:txBody>
                  <a:tcPr>
                    <a:solidFill>
                      <a:srgbClr val="FFC000"/>
                    </a:solidFill>
                  </a:tcPr>
                </a:tc>
                <a:tc>
                  <a:txBody>
                    <a:bodyPr/>
                    <a:lstStyle/>
                    <a:p>
                      <a:endParaRPr lang="el-GR" sz="1600" dirty="0"/>
                    </a:p>
                  </a:txBody>
                  <a:tcPr/>
                </a:tc>
                <a:extLst>
                  <a:ext uri="{0D108BD9-81ED-4DB2-BD59-A6C34878D82A}">
                    <a16:rowId xmlns:a16="http://schemas.microsoft.com/office/drawing/2014/main" val="1966948783"/>
                  </a:ext>
                </a:extLst>
              </a:tr>
              <a:tr h="756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e.g., biomass production</a:t>
                      </a:r>
                      <a:endParaRPr lang="el-GR" sz="1600"/>
                    </a:p>
                  </a:txBody>
                  <a:tcPr/>
                </a:tc>
                <a:tc>
                  <a:txBody>
                    <a:bodyPr/>
                    <a:lstStyle/>
                    <a:p>
                      <a:r>
                        <a:rPr lang="en-US" sz="1600"/>
                        <a:t>In kg/ year</a:t>
                      </a:r>
                      <a:endParaRPr lang="el-GR" sz="1600"/>
                    </a:p>
                  </a:txBody>
                  <a:tcPr/>
                </a:tc>
                <a:tc>
                  <a:txBody>
                    <a:bodyPr/>
                    <a:lstStyle/>
                    <a:p>
                      <a:endParaRPr lang="el-GR" sz="1600"/>
                    </a:p>
                  </a:txBody>
                  <a:tcPr/>
                </a:tc>
                <a:tc>
                  <a:txBody>
                    <a:bodyPr/>
                    <a:lstStyle/>
                    <a:p>
                      <a:r>
                        <a:rPr lang="en-US" sz="1600"/>
                        <a:t>B</a:t>
                      </a:r>
                      <a:endParaRPr lang="el-GR" sz="1600"/>
                    </a:p>
                  </a:txBody>
                  <a:tcPr/>
                </a:tc>
                <a:tc>
                  <a:txBody>
                    <a:bodyPr/>
                    <a:lstStyle/>
                    <a:p>
                      <a:pPr marL="0" algn="l" defTabSz="914400" rtl="0" eaLnBrk="1" latinLnBrk="0" hangingPunct="1"/>
                      <a:r>
                        <a:rPr lang="en-US" sz="1600" kern="1200">
                          <a:solidFill>
                            <a:schemeClr val="dk1"/>
                          </a:solidFill>
                          <a:latin typeface="+mn-lt"/>
                          <a:ea typeface="+mn-ea"/>
                          <a:cs typeface="+mn-cs"/>
                        </a:rPr>
                        <a:t>Grey (potential) indicators</a:t>
                      </a:r>
                      <a:endParaRPr lang="el-GR" sz="1600" kern="1200">
                        <a:solidFill>
                          <a:schemeClr val="dk1"/>
                        </a:solidFill>
                        <a:latin typeface="+mn-lt"/>
                        <a:ea typeface="+mn-ea"/>
                        <a:cs typeface="+mn-cs"/>
                      </a:endParaRPr>
                    </a:p>
                  </a:txBody>
                  <a:tcPr>
                    <a:solidFill>
                      <a:schemeClr val="accent3">
                        <a:lumMod val="50000"/>
                      </a:schemeClr>
                    </a:solidFill>
                  </a:tcPr>
                </a:tc>
                <a:tc>
                  <a:txBody>
                    <a:bodyPr/>
                    <a:lstStyle/>
                    <a:p>
                      <a:pPr marL="0" algn="l" defTabSz="914400" rtl="0" eaLnBrk="1" latinLnBrk="0" hangingPunct="1"/>
                      <a:endParaRPr lang="el-GR" sz="1600" kern="1200" dirty="0">
                        <a:solidFill>
                          <a:schemeClr val="dk1"/>
                        </a:solidFill>
                        <a:latin typeface="+mn-lt"/>
                        <a:ea typeface="+mn-ea"/>
                        <a:cs typeface="+mn-cs"/>
                      </a:endParaRPr>
                    </a:p>
                  </a:txBody>
                  <a:tcPr/>
                </a:tc>
                <a:extLst>
                  <a:ext uri="{0D108BD9-81ED-4DB2-BD59-A6C34878D82A}">
                    <a16:rowId xmlns:a16="http://schemas.microsoft.com/office/drawing/2014/main" val="1937563056"/>
                  </a:ext>
                </a:extLst>
              </a:tr>
            </a:tbl>
          </a:graphicData>
        </a:graphic>
      </p:graphicFrame>
      <p:pic>
        <p:nvPicPr>
          <p:cNvPr id="6" name="Graphic 5" descr="Checkmark with solid fill">
            <a:extLst>
              <a:ext uri="{FF2B5EF4-FFF2-40B4-BE49-F238E27FC236}">
                <a16:creationId xmlns:a16="http://schemas.microsoft.com/office/drawing/2014/main" id="{1AEEF30B-6C08-D396-247D-B2F3536CA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3689" y="2413807"/>
            <a:ext cx="613363" cy="613363"/>
          </a:xfrm>
          <a:prstGeom prst="rect">
            <a:avLst/>
          </a:prstGeom>
        </p:spPr>
      </p:pic>
      <p:pic>
        <p:nvPicPr>
          <p:cNvPr id="8" name="Graphic 7" descr="Close with solid fill">
            <a:extLst>
              <a:ext uri="{FF2B5EF4-FFF2-40B4-BE49-F238E27FC236}">
                <a16:creationId xmlns:a16="http://schemas.microsoft.com/office/drawing/2014/main" id="{F43C6110-A6CE-71F3-4518-8BCEF876F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2502" y="3432762"/>
            <a:ext cx="594550" cy="594550"/>
          </a:xfrm>
          <a:prstGeom prst="rect">
            <a:avLst/>
          </a:prstGeom>
        </p:spPr>
      </p:pic>
      <p:pic>
        <p:nvPicPr>
          <p:cNvPr id="9" name="Graphic 8" descr="Question Mark with solid fill">
            <a:extLst>
              <a:ext uri="{FF2B5EF4-FFF2-40B4-BE49-F238E27FC236}">
                <a16:creationId xmlns:a16="http://schemas.microsoft.com/office/drawing/2014/main" id="{5A9DB598-BEEE-C9AF-14C6-F679CCB01E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65540" y="4825058"/>
            <a:ext cx="688623" cy="688623"/>
          </a:xfrm>
          <a:prstGeom prst="rect">
            <a:avLst/>
          </a:prstGeom>
        </p:spPr>
      </p:pic>
      <p:pic>
        <p:nvPicPr>
          <p:cNvPr id="10" name="Picture 4" descr="A red sign with white text">
            <a:extLst>
              <a:ext uri="{FF2B5EF4-FFF2-40B4-BE49-F238E27FC236}">
                <a16:creationId xmlns:a16="http://schemas.microsoft.com/office/drawing/2014/main" id="{E1EC8E42-03EE-9A94-F635-642378F6C4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5722" y="5892622"/>
            <a:ext cx="865310" cy="1018854"/>
          </a:xfrm>
          <a:prstGeom prst="rect">
            <a:avLst/>
          </a:prstGeom>
        </p:spPr>
      </p:pic>
      <p:sp>
        <p:nvSpPr>
          <p:cNvPr id="14" name="Titel 1">
            <a:extLst>
              <a:ext uri="{FF2B5EF4-FFF2-40B4-BE49-F238E27FC236}">
                <a16:creationId xmlns:a16="http://schemas.microsoft.com/office/drawing/2014/main" id="{6312B3DB-D7B8-E92B-D99D-65059D69FC24}"/>
              </a:ext>
            </a:extLst>
          </p:cNvPr>
          <p:cNvSpPr>
            <a:spLocks noGrp="1"/>
          </p:cNvSpPr>
          <p:nvPr>
            <p:ph type="ctrTitle"/>
          </p:nvPr>
        </p:nvSpPr>
        <p:spPr>
          <a:xfrm>
            <a:off x="108506" y="193901"/>
            <a:ext cx="11974987" cy="531963"/>
          </a:xfrm>
        </p:spPr>
        <p:txBody>
          <a:bodyPr/>
          <a:lstStyle/>
          <a:p>
            <a:pPr algn="ctr"/>
            <a:r>
              <a:rPr lang="en-US" dirty="0">
                <a:latin typeface="Roboto" panose="02000000000000000000" pitchFamily="2" charset="0"/>
                <a:ea typeface="Roboto" panose="02000000000000000000" pitchFamily="2" charset="0"/>
                <a:cs typeface="Roboto" panose="02000000000000000000" pitchFamily="2" charset="0"/>
              </a:rPr>
              <a:t>Assessing regional potential towards circular and systemic bioeconomy model region transition</a:t>
            </a:r>
            <a:endParaRPr lang="de-DE"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07867132"/>
      </p:ext>
    </p:extLst>
  </p:cSld>
  <p:clrMapOvr>
    <a:masterClrMapping/>
  </p:clrMapOvr>
</p:sld>
</file>

<file path=ppt/theme/theme1.xml><?xml version="1.0" encoding="utf-8"?>
<a:theme xmlns:a="http://schemas.openxmlformats.org/drawingml/2006/main" name="Office">
  <a:themeElements>
    <a:clrScheme name="BIO2Reg">
      <a:dk1>
        <a:srgbClr val="91C33F"/>
      </a:dk1>
      <a:lt1>
        <a:srgbClr val="FFFFFF"/>
      </a:lt1>
      <a:dk2>
        <a:srgbClr val="239CBD"/>
      </a:dk2>
      <a:lt2>
        <a:srgbClr val="E7E6E6"/>
      </a:lt2>
      <a:accent1>
        <a:srgbClr val="43332A"/>
      </a:accent1>
      <a:accent2>
        <a:srgbClr val="000000"/>
      </a:accent2>
      <a:accent3>
        <a:srgbClr val="FFFFFF"/>
      </a:accent3>
      <a:accent4>
        <a:srgbClr val="FFFFFF"/>
      </a:accent4>
      <a:accent5>
        <a:srgbClr val="FFFFFF"/>
      </a:accent5>
      <a:accent6>
        <a:srgbClr val="FFFFFF"/>
      </a:accent6>
      <a:hlink>
        <a:srgbClr val="FFAB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a:themeElements>
    <a:clrScheme name="BIO2Reg">
      <a:dk1>
        <a:srgbClr val="91C33F"/>
      </a:dk1>
      <a:lt1>
        <a:srgbClr val="FFFFFF"/>
      </a:lt1>
      <a:dk2>
        <a:srgbClr val="239CBD"/>
      </a:dk2>
      <a:lt2>
        <a:srgbClr val="E7E6E6"/>
      </a:lt2>
      <a:accent1>
        <a:srgbClr val="43332A"/>
      </a:accent1>
      <a:accent2>
        <a:srgbClr val="000000"/>
      </a:accent2>
      <a:accent3>
        <a:srgbClr val="FFFFFF"/>
      </a:accent3>
      <a:accent4>
        <a:srgbClr val="FFFFFF"/>
      </a:accent4>
      <a:accent5>
        <a:srgbClr val="FFFFFF"/>
      </a:accent5>
      <a:accent6>
        <a:srgbClr val="FFFFFF"/>
      </a:accent6>
      <a:hlink>
        <a:srgbClr val="FFAB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BD2688104DC54D997206F242DB3BC9" ma:contentTypeVersion="13" ma:contentTypeDescription="Create a new document." ma:contentTypeScope="" ma:versionID="2a7ca2fda294ac9c69bc50d1b9d2d04b">
  <xsd:schema xmlns:xsd="http://www.w3.org/2001/XMLSchema" xmlns:xs="http://www.w3.org/2001/XMLSchema" xmlns:p="http://schemas.microsoft.com/office/2006/metadata/properties" xmlns:ns3="e2cbd36b-f7e2-472b-a233-ad364ecc2f18" xmlns:ns4="1f037d57-d059-4e57-a1e4-417a01fe4f6c" targetNamespace="http://schemas.microsoft.com/office/2006/metadata/properties" ma:root="true" ma:fieldsID="04da9f623045e6d6b3d4e91d62555210" ns3:_="" ns4:_="">
    <xsd:import namespace="e2cbd36b-f7e2-472b-a233-ad364ecc2f18"/>
    <xsd:import namespace="1f037d57-d059-4e57-a1e4-417a01fe4f6c"/>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cbd36b-f7e2-472b-a233-ad364ecc2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037d57-d059-4e57-a1e4-417a01fe4f6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2cbd36b-f7e2-472b-a233-ad364ecc2f18" xsi:nil="true"/>
  </documentManagement>
</p:properties>
</file>

<file path=customXml/itemProps1.xml><?xml version="1.0" encoding="utf-8"?>
<ds:datastoreItem xmlns:ds="http://schemas.openxmlformats.org/officeDocument/2006/customXml" ds:itemID="{DDA77628-5D5E-4E0F-8A81-D280E850AB05}">
  <ds:schemaRefs>
    <ds:schemaRef ds:uri="http://schemas.microsoft.com/sharepoint/v3/contenttype/forms"/>
  </ds:schemaRefs>
</ds:datastoreItem>
</file>

<file path=customXml/itemProps2.xml><?xml version="1.0" encoding="utf-8"?>
<ds:datastoreItem xmlns:ds="http://schemas.openxmlformats.org/officeDocument/2006/customXml" ds:itemID="{EA51BCDA-C8B6-4059-A048-E7865DE828CB}">
  <ds:schemaRefs>
    <ds:schemaRef ds:uri="1f037d57-d059-4e57-a1e4-417a01fe4f6c"/>
    <ds:schemaRef ds:uri="e2cbd36b-f7e2-472b-a233-ad364ecc2f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4315EA-B454-43EB-9F15-9D27E2A0B48C}">
  <ds:schemaRefs>
    <ds:schemaRef ds:uri="http://schemas.openxmlformats.org/package/2006/metadata/core-properties"/>
    <ds:schemaRef ds:uri="e2cbd36b-f7e2-472b-a233-ad364ecc2f18"/>
    <ds:schemaRef ds:uri="http://www.w3.org/XML/1998/namespace"/>
    <ds:schemaRef ds:uri="http://purl.org/dc/terms/"/>
    <ds:schemaRef ds:uri="http://schemas.microsoft.com/office/2006/documentManagement/types"/>
    <ds:schemaRef ds:uri="http://schemas.microsoft.com/office/infopath/2007/PartnerControls"/>
    <ds:schemaRef ds:uri="http://schemas.microsoft.com/office/2006/metadata/properties"/>
    <ds:schemaRef ds:uri="1f037d57-d059-4e57-a1e4-417a01fe4f6c"/>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471</TotalTime>
  <Words>1466</Words>
  <Application>Microsoft Office PowerPoint</Application>
  <PresentationFormat>Ευρεία οθόνη</PresentationFormat>
  <Paragraphs>337</Paragraphs>
  <Slides>22</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22</vt:i4>
      </vt:variant>
    </vt:vector>
  </HeadingPairs>
  <TitlesOfParts>
    <vt:vector size="32" baseType="lpstr">
      <vt:lpstr>Aptos</vt:lpstr>
      <vt:lpstr>Arial</vt:lpstr>
      <vt:lpstr>Calibri</vt:lpstr>
      <vt:lpstr>Courier New</vt:lpstr>
      <vt:lpstr>Roboto</vt:lpstr>
      <vt:lpstr>Roboto Slab Medium</vt:lpstr>
      <vt:lpstr>Symbol</vt:lpstr>
      <vt:lpstr>Times New Roman</vt:lpstr>
      <vt:lpstr>Office</vt:lpstr>
      <vt:lpstr>4_Office</vt:lpstr>
      <vt:lpstr>A blueprint for assessing the EU's regional transition to bioeconomy</vt:lpstr>
      <vt:lpstr>Horizon Bio2Reg Consortium</vt:lpstr>
      <vt:lpstr>Horizon Bio2Reg Consortium</vt:lpstr>
      <vt:lpstr>EU Bioeconomy Strategy &amp; recent developments</vt:lpstr>
      <vt:lpstr>Global Bioeconomy Strategies overview</vt:lpstr>
      <vt:lpstr>Assessing regional potential towards circular and systemic bioeconomy model region transition</vt:lpstr>
      <vt:lpstr>Assessing regional potential towards circular and systemic bioeconomy model region transition</vt:lpstr>
      <vt:lpstr>Assessing regional potential towards circular and systemic bioeconomy model region transition</vt:lpstr>
      <vt:lpstr>Assessing regional potential towards circular and systemic bioeconomy model region transition</vt:lpstr>
      <vt:lpstr>Assessing regional potential towards circular and systemic bioeconomy model region transition</vt:lpstr>
      <vt:lpstr>Assessing regional potential towards circular and systemic bioeconomy model region transition</vt:lpstr>
      <vt:lpstr>Assessing regional potential towards circular and systemic bioeconomy model region transition</vt:lpstr>
      <vt:lpstr>Assessing regional potential towards circular and systemic bioeconomy model region transition</vt:lpstr>
      <vt:lpstr>Assessing regional potential towards circular and systemic bioeconomy model region transition</vt:lpstr>
      <vt:lpstr>TOPSIS Methodology and ranking EU regions</vt:lpstr>
      <vt:lpstr>TOPSIS Methodology and ranking EU regions | Economy &amp; Innovation Indicators group</vt:lpstr>
      <vt:lpstr>TOPSIS Methodology and ranking EU regions | Society Indicators group</vt:lpstr>
      <vt:lpstr>TOPSIS Methodology and ranking EU regions | Environment Indicators group</vt:lpstr>
      <vt:lpstr>TOPSIS Methodology and ranking EU regions | Bioeconomy per sector</vt:lpstr>
      <vt:lpstr>Assessing regional potential towards circular and systemic bioeconomy model region transition</vt:lpstr>
      <vt:lpstr>Assessing regional potential towards circular and systemic bioeconomy model region transition</vt:lpstr>
      <vt:lpstr>A blueprint for assessing the EU's regional transition to bioeconomy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overview, initial activities &amp; overlaps with other WPs</dc:title>
  <dc:creator>ΠΑΝΑΓΙΩΤΗΣ ΚΑΛΗΜΕΡΗΣ</dc:creator>
  <cp:lastModifiedBy>ΠΑΝΑΓΙΩΤΗΣ ΚΑΛΗΜΕΡΗΣ</cp:lastModifiedBy>
  <cp:revision>68</cp:revision>
  <dcterms:created xsi:type="dcterms:W3CDTF">2024-01-31T11:17:11Z</dcterms:created>
  <dcterms:modified xsi:type="dcterms:W3CDTF">2024-12-03T16:20:49Z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0x010100D6BD2688104DC54D997206F242DB3BC9</vt:lpwstr>
  </property>
</Properties>
</file>