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256" r:id="rId2"/>
    <p:sldId id="295" r:id="rId3"/>
    <p:sldId id="296" r:id="rId4"/>
    <p:sldId id="277" r:id="rId5"/>
    <p:sldId id="273" r:id="rId6"/>
    <p:sldId id="298" r:id="rId7"/>
    <p:sldId id="300" r:id="rId8"/>
    <p:sldId id="279" r:id="rId9"/>
    <p:sldId id="293" r:id="rId10"/>
    <p:sldId id="292" r:id="rId11"/>
    <p:sldId id="280" r:id="rId12"/>
    <p:sldId id="281" r:id="rId13"/>
    <p:sldId id="283" r:id="rId14"/>
    <p:sldId id="282" r:id="rId15"/>
    <p:sldId id="284" r:id="rId16"/>
    <p:sldId id="285" r:id="rId17"/>
    <p:sldId id="286" r:id="rId18"/>
    <p:sldId id="287" r:id="rId19"/>
    <p:sldId id="288" r:id="rId20"/>
    <p:sldId id="289" r:id="rId21"/>
    <p:sldId id="290" r:id="rId22"/>
    <p:sldId id="291"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53" autoAdjust="0"/>
    <p:restoredTop sz="86416" autoAdjust="0"/>
  </p:normalViewPr>
  <p:slideViewPr>
    <p:cSldViewPr snapToObjects="1">
      <p:cViewPr varScale="1">
        <p:scale>
          <a:sx n="103" d="100"/>
          <a:sy n="103" d="100"/>
        </p:scale>
        <p:origin x="896" y="17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14.xml"/><Relationship Id="rId13" Type="http://schemas.openxmlformats.org/officeDocument/2006/relationships/slide" Target="slides/slide19.xml"/><Relationship Id="rId3" Type="http://schemas.openxmlformats.org/officeDocument/2006/relationships/slide" Target="slides/slide8.xml"/><Relationship Id="rId7" Type="http://schemas.openxmlformats.org/officeDocument/2006/relationships/slide" Target="slides/slide13.xml"/><Relationship Id="rId12" Type="http://schemas.openxmlformats.org/officeDocument/2006/relationships/slide" Target="slides/slide18.xml"/><Relationship Id="rId2" Type="http://schemas.openxmlformats.org/officeDocument/2006/relationships/slide" Target="slides/slide4.xml"/><Relationship Id="rId16" Type="http://schemas.openxmlformats.org/officeDocument/2006/relationships/slide" Target="slides/slide22.xml"/><Relationship Id="rId1" Type="http://schemas.openxmlformats.org/officeDocument/2006/relationships/slide" Target="slides/slide1.xml"/><Relationship Id="rId6" Type="http://schemas.openxmlformats.org/officeDocument/2006/relationships/slide" Target="slides/slide12.xml"/><Relationship Id="rId11" Type="http://schemas.openxmlformats.org/officeDocument/2006/relationships/slide" Target="slides/slide17.xml"/><Relationship Id="rId5" Type="http://schemas.openxmlformats.org/officeDocument/2006/relationships/slide" Target="slides/slide11.xml"/><Relationship Id="rId15" Type="http://schemas.openxmlformats.org/officeDocument/2006/relationships/slide" Target="slides/slide21.xml"/><Relationship Id="rId10" Type="http://schemas.openxmlformats.org/officeDocument/2006/relationships/slide" Target="slides/slide16.xml"/><Relationship Id="rId4" Type="http://schemas.openxmlformats.org/officeDocument/2006/relationships/slide" Target="slides/slide10.xml"/><Relationship Id="rId9" Type="http://schemas.openxmlformats.org/officeDocument/2006/relationships/slide" Target="slides/slide15.xml"/><Relationship Id="rId14"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279889-4B34-434C-BDFC-B22CC6FC99E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8B4966C-1382-4B07-8462-1E1AC20652FD}">
      <dgm:prSet/>
      <dgm:spPr/>
      <dgm:t>
        <a:bodyPr/>
        <a:lstStyle/>
        <a:p>
          <a:r>
            <a:rPr lang="en-US"/>
            <a:t>A .</a:t>
          </a:r>
        </a:p>
      </dgm:t>
    </dgm:pt>
    <dgm:pt modelId="{D5007CE8-4D9D-47AB-B536-F6749473715B}" type="parTrans" cxnId="{BC9BD2F1-0A37-46B2-B2EF-D9874F93E27A}">
      <dgm:prSet/>
      <dgm:spPr/>
      <dgm:t>
        <a:bodyPr/>
        <a:lstStyle/>
        <a:p>
          <a:endParaRPr lang="en-US"/>
        </a:p>
      </dgm:t>
    </dgm:pt>
    <dgm:pt modelId="{4D5A0E61-D6F5-4162-BAA3-4E6F21CD7D30}" type="sibTrans" cxnId="{BC9BD2F1-0A37-46B2-B2EF-D9874F93E27A}">
      <dgm:prSet/>
      <dgm:spPr/>
      <dgm:t>
        <a:bodyPr/>
        <a:lstStyle/>
        <a:p>
          <a:endParaRPr lang="en-US"/>
        </a:p>
      </dgm:t>
    </dgm:pt>
    <dgm:pt modelId="{B2DC46F8-BD78-42F9-B2E9-28D51522A0D4}">
      <dgm:prSet/>
      <dgm:spPr/>
      <dgm:t>
        <a:bodyPr/>
        <a:lstStyle/>
        <a:p>
          <a:r>
            <a:rPr lang="en-US" dirty="0"/>
            <a:t>1. REPUBLIC OF NORTH MACEDONIA (2005)</a:t>
          </a:r>
        </a:p>
      </dgm:t>
    </dgm:pt>
    <dgm:pt modelId="{B1458F3B-CA78-4A3F-BEE6-9477581B8636}" type="parTrans" cxnId="{FC61AB75-E41D-427E-A62B-2E2EB09BF407}">
      <dgm:prSet/>
      <dgm:spPr/>
      <dgm:t>
        <a:bodyPr/>
        <a:lstStyle/>
        <a:p>
          <a:endParaRPr lang="en-US"/>
        </a:p>
      </dgm:t>
    </dgm:pt>
    <dgm:pt modelId="{44B39B2D-6A7F-4D0E-B879-B59D0513B9D0}" type="sibTrans" cxnId="{FC61AB75-E41D-427E-A62B-2E2EB09BF407}">
      <dgm:prSet/>
      <dgm:spPr/>
      <dgm:t>
        <a:bodyPr/>
        <a:lstStyle/>
        <a:p>
          <a:endParaRPr lang="en-US"/>
        </a:p>
      </dgm:t>
    </dgm:pt>
    <dgm:pt modelId="{162FF7B6-13D2-4C27-A84C-A7FE38764A1C}">
      <dgm:prSet/>
      <dgm:spPr/>
      <dgm:t>
        <a:bodyPr/>
        <a:lstStyle/>
        <a:p>
          <a:r>
            <a:rPr lang="en-US" dirty="0"/>
            <a:t>2</a:t>
          </a:r>
          <a:r>
            <a:rPr lang="el-GR" dirty="0"/>
            <a:t>. </a:t>
          </a:r>
          <a:r>
            <a:rPr lang="en-US" dirty="0"/>
            <a:t>MONTENEGRO (2010)</a:t>
          </a:r>
        </a:p>
      </dgm:t>
    </dgm:pt>
    <dgm:pt modelId="{070BCE7A-70B9-4DBB-BA29-2592B07C04F9}" type="parTrans" cxnId="{689132DC-6F34-4C31-9624-0B77560A2899}">
      <dgm:prSet/>
      <dgm:spPr/>
      <dgm:t>
        <a:bodyPr/>
        <a:lstStyle/>
        <a:p>
          <a:endParaRPr lang="en-US"/>
        </a:p>
      </dgm:t>
    </dgm:pt>
    <dgm:pt modelId="{36CC9439-2ECE-4420-8580-9CC18582ADAA}" type="sibTrans" cxnId="{689132DC-6F34-4C31-9624-0B77560A2899}">
      <dgm:prSet/>
      <dgm:spPr/>
      <dgm:t>
        <a:bodyPr/>
        <a:lstStyle/>
        <a:p>
          <a:endParaRPr lang="en-US"/>
        </a:p>
      </dgm:t>
    </dgm:pt>
    <dgm:pt modelId="{1DC81E83-FD33-4E87-A302-F1A307577437}">
      <dgm:prSet/>
      <dgm:spPr/>
      <dgm:t>
        <a:bodyPr/>
        <a:lstStyle/>
        <a:p>
          <a:r>
            <a:rPr lang="en-US" dirty="0"/>
            <a:t>3</a:t>
          </a:r>
          <a:r>
            <a:rPr lang="el-GR" dirty="0"/>
            <a:t>. </a:t>
          </a:r>
          <a:r>
            <a:rPr lang="en-US" dirty="0"/>
            <a:t>SERBIA (2012)</a:t>
          </a:r>
        </a:p>
      </dgm:t>
    </dgm:pt>
    <dgm:pt modelId="{F2EE6146-46AF-4482-8B05-41E2DDFD5BE5}" type="parTrans" cxnId="{ED04B297-CAB2-4CEE-88A5-0BF38ACA6802}">
      <dgm:prSet/>
      <dgm:spPr/>
      <dgm:t>
        <a:bodyPr/>
        <a:lstStyle/>
        <a:p>
          <a:endParaRPr lang="en-US"/>
        </a:p>
      </dgm:t>
    </dgm:pt>
    <dgm:pt modelId="{D4209260-DF1A-4C2B-963F-C191CEC32641}" type="sibTrans" cxnId="{ED04B297-CAB2-4CEE-88A5-0BF38ACA6802}">
      <dgm:prSet/>
      <dgm:spPr/>
      <dgm:t>
        <a:bodyPr/>
        <a:lstStyle/>
        <a:p>
          <a:endParaRPr lang="en-US"/>
        </a:p>
      </dgm:t>
    </dgm:pt>
    <dgm:pt modelId="{9C0E6CC1-B6D6-4CC7-99D0-BB0A4C6C286C}">
      <dgm:prSet/>
      <dgm:spPr/>
      <dgm:t>
        <a:bodyPr/>
        <a:lstStyle/>
        <a:p>
          <a:r>
            <a:rPr lang="en-US" dirty="0"/>
            <a:t>7</a:t>
          </a:r>
          <a:r>
            <a:rPr lang="el-GR" dirty="0"/>
            <a:t>. </a:t>
          </a:r>
          <a:r>
            <a:rPr lang="en-US" dirty="0"/>
            <a:t>UKRAINE (2022)</a:t>
          </a:r>
          <a:r>
            <a:rPr lang="el-GR" dirty="0"/>
            <a:t> </a:t>
          </a:r>
          <a:endParaRPr lang="en-US" dirty="0"/>
        </a:p>
      </dgm:t>
    </dgm:pt>
    <dgm:pt modelId="{D0666650-B4E4-441E-AD9A-3BCE852F601F}" type="parTrans" cxnId="{738BC500-7A9D-443B-9CE3-A39001B3F408}">
      <dgm:prSet/>
      <dgm:spPr/>
      <dgm:t>
        <a:bodyPr/>
        <a:lstStyle/>
        <a:p>
          <a:endParaRPr lang="en-US"/>
        </a:p>
      </dgm:t>
    </dgm:pt>
    <dgm:pt modelId="{6F0221A1-DE09-4B5F-BF7E-24D3FE4C1DD6}" type="sibTrans" cxnId="{738BC500-7A9D-443B-9CE3-A39001B3F408}">
      <dgm:prSet/>
      <dgm:spPr/>
      <dgm:t>
        <a:bodyPr/>
        <a:lstStyle/>
        <a:p>
          <a:endParaRPr lang="en-US"/>
        </a:p>
      </dgm:t>
    </dgm:pt>
    <dgm:pt modelId="{9F9463A3-083B-4E9F-9D00-449759417FA0}">
      <dgm:prSet/>
      <dgm:spPr/>
      <dgm:t>
        <a:bodyPr/>
        <a:lstStyle/>
        <a:p>
          <a:r>
            <a:rPr lang="el-GR"/>
            <a:t>Β. </a:t>
          </a:r>
          <a:endParaRPr lang="en-US"/>
        </a:p>
      </dgm:t>
    </dgm:pt>
    <dgm:pt modelId="{78F27583-31D0-41C5-92E4-B41C80E7B377}" type="parTrans" cxnId="{2515D902-8AA9-466B-B946-6A1338BB121D}">
      <dgm:prSet/>
      <dgm:spPr/>
      <dgm:t>
        <a:bodyPr/>
        <a:lstStyle/>
        <a:p>
          <a:endParaRPr lang="en-US"/>
        </a:p>
      </dgm:t>
    </dgm:pt>
    <dgm:pt modelId="{0E3E93A7-358C-4225-BBD7-64591B094B0C}" type="sibTrans" cxnId="{2515D902-8AA9-466B-B946-6A1338BB121D}">
      <dgm:prSet/>
      <dgm:spPr/>
      <dgm:t>
        <a:bodyPr/>
        <a:lstStyle/>
        <a:p>
          <a:endParaRPr lang="en-US"/>
        </a:p>
      </dgm:t>
    </dgm:pt>
    <dgm:pt modelId="{170DF725-3053-4EDC-8063-0D05EDD53FB2}">
      <dgm:prSet/>
      <dgm:spPr/>
      <dgm:t>
        <a:bodyPr/>
        <a:lstStyle/>
        <a:p>
          <a:endParaRPr lang="en-US" dirty="0"/>
        </a:p>
      </dgm:t>
    </dgm:pt>
    <dgm:pt modelId="{D595C40F-32F0-4BBE-99F1-DFDD4F62C706}" type="parTrans" cxnId="{1DC6F4EB-6F12-49E2-A005-34D3B4FB943F}">
      <dgm:prSet/>
      <dgm:spPr/>
      <dgm:t>
        <a:bodyPr/>
        <a:lstStyle/>
        <a:p>
          <a:endParaRPr lang="en-US"/>
        </a:p>
      </dgm:t>
    </dgm:pt>
    <dgm:pt modelId="{84BA7869-DA7C-4BF9-AA4A-67D64DAAFA93}" type="sibTrans" cxnId="{1DC6F4EB-6F12-49E2-A005-34D3B4FB943F}">
      <dgm:prSet/>
      <dgm:spPr/>
      <dgm:t>
        <a:bodyPr/>
        <a:lstStyle/>
        <a:p>
          <a:endParaRPr lang="en-US"/>
        </a:p>
      </dgm:t>
    </dgm:pt>
    <dgm:pt modelId="{1F57AE06-827B-FD46-B5F8-47B8AFBF9536}">
      <dgm:prSet/>
      <dgm:spPr/>
      <dgm:t>
        <a:bodyPr/>
        <a:lstStyle/>
        <a:p>
          <a:r>
            <a:rPr lang="de-DE" dirty="0"/>
            <a:t>8</a:t>
          </a:r>
          <a:r>
            <a:rPr lang="el-GR" dirty="0"/>
            <a:t>. </a:t>
          </a:r>
          <a:r>
            <a:rPr lang="en-US" dirty="0"/>
            <a:t>GEORGIA (2022)</a:t>
          </a:r>
        </a:p>
      </dgm:t>
    </dgm:pt>
    <dgm:pt modelId="{2A98FB5A-6CA8-9E4B-BABC-BDF275568613}" type="parTrans" cxnId="{47B5CE5C-9C24-504F-A566-037FCB830E1B}">
      <dgm:prSet/>
      <dgm:spPr/>
      <dgm:t>
        <a:bodyPr/>
        <a:lstStyle/>
        <a:p>
          <a:endParaRPr lang="el-GR"/>
        </a:p>
      </dgm:t>
    </dgm:pt>
    <dgm:pt modelId="{BC960C8C-8666-5B42-8844-473D85015598}" type="sibTrans" cxnId="{47B5CE5C-9C24-504F-A566-037FCB830E1B}">
      <dgm:prSet/>
      <dgm:spPr/>
      <dgm:t>
        <a:bodyPr/>
        <a:lstStyle/>
        <a:p>
          <a:endParaRPr lang="el-GR"/>
        </a:p>
      </dgm:t>
    </dgm:pt>
    <dgm:pt modelId="{512533C1-2F22-B348-BFD2-048CD08D8576}">
      <dgm:prSet/>
      <dgm:spPr/>
      <dgm:t>
        <a:bodyPr/>
        <a:lstStyle/>
        <a:p>
          <a:r>
            <a:rPr lang="en-US" dirty="0"/>
            <a:t>1. KOSOVO under UN Security Resolution 1244</a:t>
          </a:r>
        </a:p>
      </dgm:t>
    </dgm:pt>
    <dgm:pt modelId="{F8A36C1F-B38C-8446-B6D4-A047DDBF0CEF}" type="parTrans" cxnId="{193655C6-FD4A-1241-A22D-C2E2889E8440}">
      <dgm:prSet/>
      <dgm:spPr/>
      <dgm:t>
        <a:bodyPr/>
        <a:lstStyle/>
        <a:p>
          <a:endParaRPr lang="el-GR"/>
        </a:p>
      </dgm:t>
    </dgm:pt>
    <dgm:pt modelId="{7AB526A3-0D36-5249-BCAC-9CB82B279CFC}" type="sibTrans" cxnId="{193655C6-FD4A-1241-A22D-C2E2889E8440}">
      <dgm:prSet/>
      <dgm:spPr/>
      <dgm:t>
        <a:bodyPr/>
        <a:lstStyle/>
        <a:p>
          <a:endParaRPr lang="el-GR"/>
        </a:p>
      </dgm:t>
    </dgm:pt>
    <dgm:pt modelId="{0E61B1ED-6464-D646-90DF-5BBB0098971F}">
      <dgm:prSet/>
      <dgm:spPr/>
      <dgm:t>
        <a:bodyPr/>
        <a:lstStyle/>
        <a:p>
          <a:r>
            <a:rPr lang="en-US" dirty="0"/>
            <a:t>5. BOSNIA and  ERGEGOVINA (2022)</a:t>
          </a:r>
        </a:p>
      </dgm:t>
    </dgm:pt>
    <dgm:pt modelId="{FE4D1347-C603-1047-B923-A84E21F37479}" type="parTrans" cxnId="{B43DF5B9-7073-BB4B-836B-D884D58E2B15}">
      <dgm:prSet/>
      <dgm:spPr/>
      <dgm:t>
        <a:bodyPr/>
        <a:lstStyle/>
        <a:p>
          <a:endParaRPr lang="el-GR"/>
        </a:p>
      </dgm:t>
    </dgm:pt>
    <dgm:pt modelId="{1FC4102D-606F-3845-B62A-D394AB841550}" type="sibTrans" cxnId="{B43DF5B9-7073-BB4B-836B-D884D58E2B15}">
      <dgm:prSet/>
      <dgm:spPr/>
      <dgm:t>
        <a:bodyPr/>
        <a:lstStyle/>
        <a:p>
          <a:endParaRPr lang="el-GR"/>
        </a:p>
      </dgm:t>
    </dgm:pt>
    <dgm:pt modelId="{44830CFA-5AF9-8944-ABAD-7577711F4AC4}">
      <dgm:prSet/>
      <dgm:spPr/>
      <dgm:t>
        <a:bodyPr/>
        <a:lstStyle/>
        <a:p>
          <a:r>
            <a:rPr lang="en-US" dirty="0"/>
            <a:t>6. MOLDOVA (2022)</a:t>
          </a:r>
          <a:r>
            <a:rPr lang="el-GR" dirty="0"/>
            <a:t> </a:t>
          </a:r>
          <a:endParaRPr lang="en-US" dirty="0"/>
        </a:p>
      </dgm:t>
    </dgm:pt>
    <dgm:pt modelId="{21731D32-322E-064D-9C22-D6ADB3C3D2E8}" type="parTrans" cxnId="{1F5841F5-E194-2A46-B304-94228CADF987}">
      <dgm:prSet/>
      <dgm:spPr/>
      <dgm:t>
        <a:bodyPr/>
        <a:lstStyle/>
        <a:p>
          <a:endParaRPr lang="el-GR"/>
        </a:p>
      </dgm:t>
    </dgm:pt>
    <dgm:pt modelId="{C7459249-2B47-D24C-B6BC-6CD8EC6A289D}" type="sibTrans" cxnId="{1F5841F5-E194-2A46-B304-94228CADF987}">
      <dgm:prSet/>
      <dgm:spPr/>
      <dgm:t>
        <a:bodyPr/>
        <a:lstStyle/>
        <a:p>
          <a:endParaRPr lang="el-GR"/>
        </a:p>
      </dgm:t>
    </dgm:pt>
    <dgm:pt modelId="{B1251C18-DA59-084C-A295-B92C9C632FA8}">
      <dgm:prSet/>
      <dgm:spPr/>
      <dgm:t>
        <a:bodyPr/>
        <a:lstStyle/>
        <a:p>
          <a:r>
            <a:rPr lang="en-US" dirty="0"/>
            <a:t>4. ALBANIA (2014)</a:t>
          </a:r>
        </a:p>
      </dgm:t>
    </dgm:pt>
    <dgm:pt modelId="{D471CC6D-D7F9-7741-9D42-6B5DCC9C551A}" type="parTrans" cxnId="{FD2E4013-F56B-CF41-BEC4-2BDC242505CC}">
      <dgm:prSet/>
      <dgm:spPr/>
      <dgm:t>
        <a:bodyPr/>
        <a:lstStyle/>
        <a:p>
          <a:endParaRPr lang="el-GR"/>
        </a:p>
      </dgm:t>
    </dgm:pt>
    <dgm:pt modelId="{28770098-A087-734E-A8C7-3D97D973F0FC}" type="sibTrans" cxnId="{FD2E4013-F56B-CF41-BEC4-2BDC242505CC}">
      <dgm:prSet/>
      <dgm:spPr/>
      <dgm:t>
        <a:bodyPr/>
        <a:lstStyle/>
        <a:p>
          <a:endParaRPr lang="el-GR"/>
        </a:p>
      </dgm:t>
    </dgm:pt>
    <dgm:pt modelId="{0C318613-0463-104A-9BCA-13D12EDC597D}">
      <dgm:prSet/>
      <dgm:spPr/>
      <dgm:t>
        <a:bodyPr/>
        <a:lstStyle/>
        <a:p>
          <a:r>
            <a:rPr lang="en-US" dirty="0"/>
            <a:t>9.TÜRKIYE (1999)</a:t>
          </a:r>
        </a:p>
      </dgm:t>
    </dgm:pt>
    <dgm:pt modelId="{B0BA084F-AEAF-DA4C-97E3-6D21F24C7BB7}" type="parTrans" cxnId="{5D0FCF76-E44B-1D4E-B867-3ED9579E8B22}">
      <dgm:prSet/>
      <dgm:spPr/>
      <dgm:t>
        <a:bodyPr/>
        <a:lstStyle/>
        <a:p>
          <a:endParaRPr lang="el-GR"/>
        </a:p>
      </dgm:t>
    </dgm:pt>
    <dgm:pt modelId="{5AB08E43-6434-8745-855F-AE53937E491F}" type="sibTrans" cxnId="{5D0FCF76-E44B-1D4E-B867-3ED9579E8B22}">
      <dgm:prSet/>
      <dgm:spPr/>
      <dgm:t>
        <a:bodyPr/>
        <a:lstStyle/>
        <a:p>
          <a:endParaRPr lang="el-GR"/>
        </a:p>
      </dgm:t>
    </dgm:pt>
    <dgm:pt modelId="{CE9046C1-9D3A-9344-A6C0-1FFAD297FD44}" type="pres">
      <dgm:prSet presAssocID="{51279889-4B34-434C-BDFC-B22CC6FC99E4}" presName="Name0" presStyleCnt="0">
        <dgm:presLayoutVars>
          <dgm:dir/>
          <dgm:animLvl val="lvl"/>
          <dgm:resizeHandles val="exact"/>
        </dgm:presLayoutVars>
      </dgm:prSet>
      <dgm:spPr/>
    </dgm:pt>
    <dgm:pt modelId="{CF89DD7C-8279-7F4E-818F-708F80501DBC}" type="pres">
      <dgm:prSet presAssocID="{28B4966C-1382-4B07-8462-1E1AC20652FD}" presName="composite" presStyleCnt="0"/>
      <dgm:spPr/>
    </dgm:pt>
    <dgm:pt modelId="{87661B6B-B3B8-6240-AE79-373295EE083A}" type="pres">
      <dgm:prSet presAssocID="{28B4966C-1382-4B07-8462-1E1AC20652FD}" presName="parTx" presStyleLbl="alignNode1" presStyleIdx="0" presStyleCnt="2">
        <dgm:presLayoutVars>
          <dgm:chMax val="0"/>
          <dgm:chPref val="0"/>
          <dgm:bulletEnabled val="1"/>
        </dgm:presLayoutVars>
      </dgm:prSet>
      <dgm:spPr/>
    </dgm:pt>
    <dgm:pt modelId="{DC5EB012-7AFD-F34D-8A22-58BA5BBC2252}" type="pres">
      <dgm:prSet presAssocID="{28B4966C-1382-4B07-8462-1E1AC20652FD}" presName="desTx" presStyleLbl="alignAccFollowNode1" presStyleIdx="0" presStyleCnt="2">
        <dgm:presLayoutVars>
          <dgm:bulletEnabled val="1"/>
        </dgm:presLayoutVars>
      </dgm:prSet>
      <dgm:spPr/>
    </dgm:pt>
    <dgm:pt modelId="{B26D9D5F-1F56-3646-AB4B-B75BBF3AE412}" type="pres">
      <dgm:prSet presAssocID="{4D5A0E61-D6F5-4162-BAA3-4E6F21CD7D30}" presName="space" presStyleCnt="0"/>
      <dgm:spPr/>
    </dgm:pt>
    <dgm:pt modelId="{1ED57832-8C41-D74D-9EBF-027A0E4C020E}" type="pres">
      <dgm:prSet presAssocID="{9F9463A3-083B-4E9F-9D00-449759417FA0}" presName="composite" presStyleCnt="0"/>
      <dgm:spPr/>
    </dgm:pt>
    <dgm:pt modelId="{CE7C71EC-A65F-8C48-8936-C29666F3552C}" type="pres">
      <dgm:prSet presAssocID="{9F9463A3-083B-4E9F-9D00-449759417FA0}" presName="parTx" presStyleLbl="alignNode1" presStyleIdx="1" presStyleCnt="2">
        <dgm:presLayoutVars>
          <dgm:chMax val="0"/>
          <dgm:chPref val="0"/>
          <dgm:bulletEnabled val="1"/>
        </dgm:presLayoutVars>
      </dgm:prSet>
      <dgm:spPr/>
    </dgm:pt>
    <dgm:pt modelId="{EBFA0291-AC1A-B743-BB2C-3DAB570F640B}" type="pres">
      <dgm:prSet presAssocID="{9F9463A3-083B-4E9F-9D00-449759417FA0}" presName="desTx" presStyleLbl="alignAccFollowNode1" presStyleIdx="1" presStyleCnt="2">
        <dgm:presLayoutVars>
          <dgm:bulletEnabled val="1"/>
        </dgm:presLayoutVars>
      </dgm:prSet>
      <dgm:spPr/>
    </dgm:pt>
  </dgm:ptLst>
  <dgm:cxnLst>
    <dgm:cxn modelId="{738BC500-7A9D-443B-9CE3-A39001B3F408}" srcId="{28B4966C-1382-4B07-8462-1E1AC20652FD}" destId="{9C0E6CC1-B6D6-4CC7-99D0-BB0A4C6C286C}" srcOrd="6" destOrd="0" parTransId="{D0666650-B4E4-441E-AD9A-3BCE852F601F}" sibTransId="{6F0221A1-DE09-4B5F-BF7E-24D3FE4C1DD6}"/>
    <dgm:cxn modelId="{2515D902-8AA9-466B-B946-6A1338BB121D}" srcId="{51279889-4B34-434C-BDFC-B22CC6FC99E4}" destId="{9F9463A3-083B-4E9F-9D00-449759417FA0}" srcOrd="1" destOrd="0" parTransId="{78F27583-31D0-41C5-92E4-B41C80E7B377}" sibTransId="{0E3E93A7-358C-4225-BBD7-64591B094B0C}"/>
    <dgm:cxn modelId="{BCD16B08-0E3E-CD4F-936D-B46FEFF742AD}" type="presOf" srcId="{0C318613-0463-104A-9BCA-13D12EDC597D}" destId="{DC5EB012-7AFD-F34D-8A22-58BA5BBC2252}" srcOrd="0" destOrd="8" presId="urn:microsoft.com/office/officeart/2005/8/layout/hList1"/>
    <dgm:cxn modelId="{FD2E4013-F56B-CF41-BEC4-2BDC242505CC}" srcId="{28B4966C-1382-4B07-8462-1E1AC20652FD}" destId="{B1251C18-DA59-084C-A295-B92C9C632FA8}" srcOrd="3" destOrd="0" parTransId="{D471CC6D-D7F9-7741-9D42-6B5DCC9C551A}" sibTransId="{28770098-A087-734E-A8C7-3D97D973F0FC}"/>
    <dgm:cxn modelId="{33D05A14-8A65-A640-9B2D-248819B79F64}" type="presOf" srcId="{170DF725-3053-4EDC-8063-0D05EDD53FB2}" destId="{EBFA0291-AC1A-B743-BB2C-3DAB570F640B}" srcOrd="0" destOrd="0" presId="urn:microsoft.com/office/officeart/2005/8/layout/hList1"/>
    <dgm:cxn modelId="{9D175D22-12E1-D146-BCE0-D10FDD54207B}" type="presOf" srcId="{1DC81E83-FD33-4E87-A302-F1A307577437}" destId="{DC5EB012-7AFD-F34D-8A22-58BA5BBC2252}" srcOrd="0" destOrd="2" presId="urn:microsoft.com/office/officeart/2005/8/layout/hList1"/>
    <dgm:cxn modelId="{9EA97123-98CA-F949-B374-F686BE32302B}" type="presOf" srcId="{B1251C18-DA59-084C-A295-B92C9C632FA8}" destId="{DC5EB012-7AFD-F34D-8A22-58BA5BBC2252}" srcOrd="0" destOrd="3" presId="urn:microsoft.com/office/officeart/2005/8/layout/hList1"/>
    <dgm:cxn modelId="{06AE6146-D1D4-DD49-A3D5-FE4C5677CFC0}" type="presOf" srcId="{51279889-4B34-434C-BDFC-B22CC6FC99E4}" destId="{CE9046C1-9D3A-9344-A6C0-1FFAD297FD44}" srcOrd="0" destOrd="0" presId="urn:microsoft.com/office/officeart/2005/8/layout/hList1"/>
    <dgm:cxn modelId="{B64C314D-A854-CF4B-94B3-8069148B1E80}" type="presOf" srcId="{44830CFA-5AF9-8944-ABAD-7577711F4AC4}" destId="{DC5EB012-7AFD-F34D-8A22-58BA5BBC2252}" srcOrd="0" destOrd="5" presId="urn:microsoft.com/office/officeart/2005/8/layout/hList1"/>
    <dgm:cxn modelId="{47B5CE5C-9C24-504F-A566-037FCB830E1B}" srcId="{28B4966C-1382-4B07-8462-1E1AC20652FD}" destId="{1F57AE06-827B-FD46-B5F8-47B8AFBF9536}" srcOrd="7" destOrd="0" parTransId="{2A98FB5A-6CA8-9E4B-BABC-BDF275568613}" sibTransId="{BC960C8C-8666-5B42-8844-473D85015598}"/>
    <dgm:cxn modelId="{92331472-0038-CE4A-9296-AB3E63E3F7F5}" type="presOf" srcId="{0E61B1ED-6464-D646-90DF-5BBB0098971F}" destId="{DC5EB012-7AFD-F34D-8A22-58BA5BBC2252}" srcOrd="0" destOrd="4" presId="urn:microsoft.com/office/officeart/2005/8/layout/hList1"/>
    <dgm:cxn modelId="{FC61AB75-E41D-427E-A62B-2E2EB09BF407}" srcId="{28B4966C-1382-4B07-8462-1E1AC20652FD}" destId="{B2DC46F8-BD78-42F9-B2E9-28D51522A0D4}" srcOrd="0" destOrd="0" parTransId="{B1458F3B-CA78-4A3F-BEE6-9477581B8636}" sibTransId="{44B39B2D-6A7F-4D0E-B879-B59D0513B9D0}"/>
    <dgm:cxn modelId="{5D0FCF76-E44B-1D4E-B867-3ED9579E8B22}" srcId="{28B4966C-1382-4B07-8462-1E1AC20652FD}" destId="{0C318613-0463-104A-9BCA-13D12EDC597D}" srcOrd="8" destOrd="0" parTransId="{B0BA084F-AEAF-DA4C-97E3-6D21F24C7BB7}" sibTransId="{5AB08E43-6434-8745-855F-AE53937E491F}"/>
    <dgm:cxn modelId="{ED04B297-CAB2-4CEE-88A5-0BF38ACA6802}" srcId="{28B4966C-1382-4B07-8462-1E1AC20652FD}" destId="{1DC81E83-FD33-4E87-A302-F1A307577437}" srcOrd="2" destOrd="0" parTransId="{F2EE6146-46AF-4482-8B05-41E2DDFD5BE5}" sibTransId="{D4209260-DF1A-4C2B-963F-C191CEC32641}"/>
    <dgm:cxn modelId="{5F99B1AB-A26F-C24F-9489-3A98ED91C71D}" type="presOf" srcId="{B2DC46F8-BD78-42F9-B2E9-28D51522A0D4}" destId="{DC5EB012-7AFD-F34D-8A22-58BA5BBC2252}" srcOrd="0" destOrd="0" presId="urn:microsoft.com/office/officeart/2005/8/layout/hList1"/>
    <dgm:cxn modelId="{B43DF5B9-7073-BB4B-836B-D884D58E2B15}" srcId="{28B4966C-1382-4B07-8462-1E1AC20652FD}" destId="{0E61B1ED-6464-D646-90DF-5BBB0098971F}" srcOrd="4" destOrd="0" parTransId="{FE4D1347-C603-1047-B923-A84E21F37479}" sibTransId="{1FC4102D-606F-3845-B62A-D394AB841550}"/>
    <dgm:cxn modelId="{02A89EBD-DB18-E543-BAA4-A8F05AA3FD7D}" type="presOf" srcId="{28B4966C-1382-4B07-8462-1E1AC20652FD}" destId="{87661B6B-B3B8-6240-AE79-373295EE083A}" srcOrd="0" destOrd="0" presId="urn:microsoft.com/office/officeart/2005/8/layout/hList1"/>
    <dgm:cxn modelId="{193655C6-FD4A-1241-A22D-C2E2889E8440}" srcId="{9F9463A3-083B-4E9F-9D00-449759417FA0}" destId="{512533C1-2F22-B348-BFD2-048CD08D8576}" srcOrd="1" destOrd="0" parTransId="{F8A36C1F-B38C-8446-B6D4-A047DDBF0CEF}" sibTransId="{7AB526A3-0D36-5249-BCAC-9CB82B279CFC}"/>
    <dgm:cxn modelId="{6A59C5CE-568D-0C4F-BFEC-61A716AFC84E}" type="presOf" srcId="{9C0E6CC1-B6D6-4CC7-99D0-BB0A4C6C286C}" destId="{DC5EB012-7AFD-F34D-8A22-58BA5BBC2252}" srcOrd="0" destOrd="6" presId="urn:microsoft.com/office/officeart/2005/8/layout/hList1"/>
    <dgm:cxn modelId="{62D011DA-F37F-2B42-8231-D4AD481FA1C7}" type="presOf" srcId="{162FF7B6-13D2-4C27-A84C-A7FE38764A1C}" destId="{DC5EB012-7AFD-F34D-8A22-58BA5BBC2252}" srcOrd="0" destOrd="1" presId="urn:microsoft.com/office/officeart/2005/8/layout/hList1"/>
    <dgm:cxn modelId="{44F565DA-8D67-824B-B0CA-6CFB01ABE288}" type="presOf" srcId="{9F9463A3-083B-4E9F-9D00-449759417FA0}" destId="{CE7C71EC-A65F-8C48-8936-C29666F3552C}" srcOrd="0" destOrd="0" presId="urn:microsoft.com/office/officeart/2005/8/layout/hList1"/>
    <dgm:cxn modelId="{689132DC-6F34-4C31-9624-0B77560A2899}" srcId="{28B4966C-1382-4B07-8462-1E1AC20652FD}" destId="{162FF7B6-13D2-4C27-A84C-A7FE38764A1C}" srcOrd="1" destOrd="0" parTransId="{070BCE7A-70B9-4DBB-BA29-2592B07C04F9}" sibTransId="{36CC9439-2ECE-4420-8580-9CC18582ADAA}"/>
    <dgm:cxn modelId="{1DC6F4EB-6F12-49E2-A005-34D3B4FB943F}" srcId="{9F9463A3-083B-4E9F-9D00-449759417FA0}" destId="{170DF725-3053-4EDC-8063-0D05EDD53FB2}" srcOrd="0" destOrd="0" parTransId="{D595C40F-32F0-4BBE-99F1-DFDD4F62C706}" sibTransId="{84BA7869-DA7C-4BF9-AA4A-67D64DAAFA93}"/>
    <dgm:cxn modelId="{060C54EE-C276-7F47-BB0C-5E14E5D8F9DA}" type="presOf" srcId="{1F57AE06-827B-FD46-B5F8-47B8AFBF9536}" destId="{DC5EB012-7AFD-F34D-8A22-58BA5BBC2252}" srcOrd="0" destOrd="7" presId="urn:microsoft.com/office/officeart/2005/8/layout/hList1"/>
    <dgm:cxn modelId="{964BB4F0-FA83-554C-8978-51FB12FCFA8B}" type="presOf" srcId="{512533C1-2F22-B348-BFD2-048CD08D8576}" destId="{EBFA0291-AC1A-B743-BB2C-3DAB570F640B}" srcOrd="0" destOrd="1" presId="urn:microsoft.com/office/officeart/2005/8/layout/hList1"/>
    <dgm:cxn modelId="{BC9BD2F1-0A37-46B2-B2EF-D9874F93E27A}" srcId="{51279889-4B34-434C-BDFC-B22CC6FC99E4}" destId="{28B4966C-1382-4B07-8462-1E1AC20652FD}" srcOrd="0" destOrd="0" parTransId="{D5007CE8-4D9D-47AB-B536-F6749473715B}" sibTransId="{4D5A0E61-D6F5-4162-BAA3-4E6F21CD7D30}"/>
    <dgm:cxn modelId="{1F5841F5-E194-2A46-B304-94228CADF987}" srcId="{28B4966C-1382-4B07-8462-1E1AC20652FD}" destId="{44830CFA-5AF9-8944-ABAD-7577711F4AC4}" srcOrd="5" destOrd="0" parTransId="{21731D32-322E-064D-9C22-D6ADB3C3D2E8}" sibTransId="{C7459249-2B47-D24C-B6BC-6CD8EC6A289D}"/>
    <dgm:cxn modelId="{06F875AC-D10D-CB49-8ACC-C61583F7A142}" type="presParOf" srcId="{CE9046C1-9D3A-9344-A6C0-1FFAD297FD44}" destId="{CF89DD7C-8279-7F4E-818F-708F80501DBC}" srcOrd="0" destOrd="0" presId="urn:microsoft.com/office/officeart/2005/8/layout/hList1"/>
    <dgm:cxn modelId="{D9083BF1-B305-E642-B3BA-60FCD99B051A}" type="presParOf" srcId="{CF89DD7C-8279-7F4E-818F-708F80501DBC}" destId="{87661B6B-B3B8-6240-AE79-373295EE083A}" srcOrd="0" destOrd="0" presId="urn:microsoft.com/office/officeart/2005/8/layout/hList1"/>
    <dgm:cxn modelId="{BD8901E2-4AD1-5A4B-87A0-E670FC35F736}" type="presParOf" srcId="{CF89DD7C-8279-7F4E-818F-708F80501DBC}" destId="{DC5EB012-7AFD-F34D-8A22-58BA5BBC2252}" srcOrd="1" destOrd="0" presId="urn:microsoft.com/office/officeart/2005/8/layout/hList1"/>
    <dgm:cxn modelId="{502ABDA6-2231-2148-88CC-04840920050C}" type="presParOf" srcId="{CE9046C1-9D3A-9344-A6C0-1FFAD297FD44}" destId="{B26D9D5F-1F56-3646-AB4B-B75BBF3AE412}" srcOrd="1" destOrd="0" presId="urn:microsoft.com/office/officeart/2005/8/layout/hList1"/>
    <dgm:cxn modelId="{CC56E663-7071-6F45-A528-28B3BEC87C9C}" type="presParOf" srcId="{CE9046C1-9D3A-9344-A6C0-1FFAD297FD44}" destId="{1ED57832-8C41-D74D-9EBF-027A0E4C020E}" srcOrd="2" destOrd="0" presId="urn:microsoft.com/office/officeart/2005/8/layout/hList1"/>
    <dgm:cxn modelId="{996CC270-6378-444D-8E2F-4A5062AFE0F0}" type="presParOf" srcId="{1ED57832-8C41-D74D-9EBF-027A0E4C020E}" destId="{CE7C71EC-A65F-8C48-8936-C29666F3552C}" srcOrd="0" destOrd="0" presId="urn:microsoft.com/office/officeart/2005/8/layout/hList1"/>
    <dgm:cxn modelId="{97205702-5468-8B44-9687-24ACC93AE8DE}" type="presParOf" srcId="{1ED57832-8C41-D74D-9EBF-027A0E4C020E}" destId="{EBFA0291-AC1A-B743-BB2C-3DAB570F640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61B6B-B3B8-6240-AE79-373295EE083A}">
      <dsp:nvSpPr>
        <dsp:cNvPr id="0" name=""/>
        <dsp:cNvSpPr/>
      </dsp:nvSpPr>
      <dsp:spPr>
        <a:xfrm>
          <a:off x="40" y="34487"/>
          <a:ext cx="3914328" cy="5472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A .</a:t>
          </a:r>
        </a:p>
      </dsp:txBody>
      <dsp:txXfrm>
        <a:off x="40" y="34487"/>
        <a:ext cx="3914328" cy="547200"/>
      </dsp:txXfrm>
    </dsp:sp>
    <dsp:sp modelId="{DC5EB012-7AFD-F34D-8A22-58BA5BBC2252}">
      <dsp:nvSpPr>
        <dsp:cNvPr id="0" name=""/>
        <dsp:cNvSpPr/>
      </dsp:nvSpPr>
      <dsp:spPr>
        <a:xfrm>
          <a:off x="40" y="581687"/>
          <a:ext cx="3914328" cy="3442229"/>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1. REPUBLIC OF NORTH MACEDONIA (2005)</a:t>
          </a:r>
        </a:p>
        <a:p>
          <a:pPr marL="171450" lvl="1" indent="-171450" algn="l" defTabSz="844550">
            <a:lnSpc>
              <a:spcPct val="90000"/>
            </a:lnSpc>
            <a:spcBef>
              <a:spcPct val="0"/>
            </a:spcBef>
            <a:spcAft>
              <a:spcPct val="15000"/>
            </a:spcAft>
            <a:buChar char="•"/>
          </a:pPr>
          <a:r>
            <a:rPr lang="en-US" sz="1900" kern="1200" dirty="0"/>
            <a:t>2</a:t>
          </a:r>
          <a:r>
            <a:rPr lang="el-GR" sz="1900" kern="1200" dirty="0"/>
            <a:t>. </a:t>
          </a:r>
          <a:r>
            <a:rPr lang="en-US" sz="1900" kern="1200" dirty="0"/>
            <a:t>MONTENEGRO (2010)</a:t>
          </a:r>
        </a:p>
        <a:p>
          <a:pPr marL="171450" lvl="1" indent="-171450" algn="l" defTabSz="844550">
            <a:lnSpc>
              <a:spcPct val="90000"/>
            </a:lnSpc>
            <a:spcBef>
              <a:spcPct val="0"/>
            </a:spcBef>
            <a:spcAft>
              <a:spcPct val="15000"/>
            </a:spcAft>
            <a:buChar char="•"/>
          </a:pPr>
          <a:r>
            <a:rPr lang="en-US" sz="1900" kern="1200" dirty="0"/>
            <a:t>3</a:t>
          </a:r>
          <a:r>
            <a:rPr lang="el-GR" sz="1900" kern="1200" dirty="0"/>
            <a:t>. </a:t>
          </a:r>
          <a:r>
            <a:rPr lang="en-US" sz="1900" kern="1200" dirty="0"/>
            <a:t>SERBIA (2012)</a:t>
          </a:r>
        </a:p>
        <a:p>
          <a:pPr marL="171450" lvl="1" indent="-171450" algn="l" defTabSz="844550">
            <a:lnSpc>
              <a:spcPct val="90000"/>
            </a:lnSpc>
            <a:spcBef>
              <a:spcPct val="0"/>
            </a:spcBef>
            <a:spcAft>
              <a:spcPct val="15000"/>
            </a:spcAft>
            <a:buChar char="•"/>
          </a:pPr>
          <a:r>
            <a:rPr lang="en-US" sz="1900" kern="1200" dirty="0"/>
            <a:t>4. ALBANIA (2014)</a:t>
          </a:r>
        </a:p>
        <a:p>
          <a:pPr marL="171450" lvl="1" indent="-171450" algn="l" defTabSz="844550">
            <a:lnSpc>
              <a:spcPct val="90000"/>
            </a:lnSpc>
            <a:spcBef>
              <a:spcPct val="0"/>
            </a:spcBef>
            <a:spcAft>
              <a:spcPct val="15000"/>
            </a:spcAft>
            <a:buChar char="•"/>
          </a:pPr>
          <a:r>
            <a:rPr lang="en-US" sz="1900" kern="1200" dirty="0"/>
            <a:t>5. BOSNIA and  ERGEGOVINA (2022)</a:t>
          </a:r>
        </a:p>
        <a:p>
          <a:pPr marL="171450" lvl="1" indent="-171450" algn="l" defTabSz="844550">
            <a:lnSpc>
              <a:spcPct val="90000"/>
            </a:lnSpc>
            <a:spcBef>
              <a:spcPct val="0"/>
            </a:spcBef>
            <a:spcAft>
              <a:spcPct val="15000"/>
            </a:spcAft>
            <a:buChar char="•"/>
          </a:pPr>
          <a:r>
            <a:rPr lang="en-US" sz="1900" kern="1200" dirty="0"/>
            <a:t>6. MOLDOVA (2022)</a:t>
          </a:r>
          <a:r>
            <a:rPr lang="el-GR" sz="1900" kern="1200" dirty="0"/>
            <a:t> </a:t>
          </a:r>
          <a:endParaRPr lang="en-US" sz="1900" kern="1200" dirty="0"/>
        </a:p>
        <a:p>
          <a:pPr marL="171450" lvl="1" indent="-171450" algn="l" defTabSz="844550">
            <a:lnSpc>
              <a:spcPct val="90000"/>
            </a:lnSpc>
            <a:spcBef>
              <a:spcPct val="0"/>
            </a:spcBef>
            <a:spcAft>
              <a:spcPct val="15000"/>
            </a:spcAft>
            <a:buChar char="•"/>
          </a:pPr>
          <a:r>
            <a:rPr lang="en-US" sz="1900" kern="1200" dirty="0"/>
            <a:t>7</a:t>
          </a:r>
          <a:r>
            <a:rPr lang="el-GR" sz="1900" kern="1200" dirty="0"/>
            <a:t>. </a:t>
          </a:r>
          <a:r>
            <a:rPr lang="en-US" sz="1900" kern="1200" dirty="0"/>
            <a:t>UKRAINE (2022)</a:t>
          </a:r>
          <a:r>
            <a:rPr lang="el-GR" sz="1900" kern="1200" dirty="0"/>
            <a:t> </a:t>
          </a:r>
          <a:endParaRPr lang="en-US" sz="1900" kern="1200" dirty="0"/>
        </a:p>
        <a:p>
          <a:pPr marL="171450" lvl="1" indent="-171450" algn="l" defTabSz="844550">
            <a:lnSpc>
              <a:spcPct val="90000"/>
            </a:lnSpc>
            <a:spcBef>
              <a:spcPct val="0"/>
            </a:spcBef>
            <a:spcAft>
              <a:spcPct val="15000"/>
            </a:spcAft>
            <a:buChar char="•"/>
          </a:pPr>
          <a:r>
            <a:rPr lang="de-DE" sz="1900" kern="1200" dirty="0"/>
            <a:t>8</a:t>
          </a:r>
          <a:r>
            <a:rPr lang="el-GR" sz="1900" kern="1200" dirty="0"/>
            <a:t>. </a:t>
          </a:r>
          <a:r>
            <a:rPr lang="en-US" sz="1900" kern="1200" dirty="0"/>
            <a:t>GEORGIA (2022)</a:t>
          </a:r>
        </a:p>
        <a:p>
          <a:pPr marL="171450" lvl="1" indent="-171450" algn="l" defTabSz="844550">
            <a:lnSpc>
              <a:spcPct val="90000"/>
            </a:lnSpc>
            <a:spcBef>
              <a:spcPct val="0"/>
            </a:spcBef>
            <a:spcAft>
              <a:spcPct val="15000"/>
            </a:spcAft>
            <a:buChar char="•"/>
          </a:pPr>
          <a:r>
            <a:rPr lang="en-US" sz="1900" kern="1200" dirty="0"/>
            <a:t>9.TÜRKIYE (1999)</a:t>
          </a:r>
        </a:p>
      </dsp:txBody>
      <dsp:txXfrm>
        <a:off x="40" y="581687"/>
        <a:ext cx="3914328" cy="3442229"/>
      </dsp:txXfrm>
    </dsp:sp>
    <dsp:sp modelId="{CE7C71EC-A65F-8C48-8936-C29666F3552C}">
      <dsp:nvSpPr>
        <dsp:cNvPr id="0" name=""/>
        <dsp:cNvSpPr/>
      </dsp:nvSpPr>
      <dsp:spPr>
        <a:xfrm>
          <a:off x="4462375" y="34487"/>
          <a:ext cx="3914328" cy="5472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l-GR" sz="1900" kern="1200"/>
            <a:t>Β. </a:t>
          </a:r>
          <a:endParaRPr lang="en-US" sz="1900" kern="1200"/>
        </a:p>
      </dsp:txBody>
      <dsp:txXfrm>
        <a:off x="4462375" y="34487"/>
        <a:ext cx="3914328" cy="547200"/>
      </dsp:txXfrm>
    </dsp:sp>
    <dsp:sp modelId="{EBFA0291-AC1A-B743-BB2C-3DAB570F640B}">
      <dsp:nvSpPr>
        <dsp:cNvPr id="0" name=""/>
        <dsp:cNvSpPr/>
      </dsp:nvSpPr>
      <dsp:spPr>
        <a:xfrm>
          <a:off x="4462375" y="581687"/>
          <a:ext cx="3914328" cy="3442229"/>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r>
            <a:rPr lang="en-US" sz="1900" kern="1200" dirty="0"/>
            <a:t>1. KOSOVO under UN Security Resolution 1244</a:t>
          </a:r>
        </a:p>
      </dsp:txBody>
      <dsp:txXfrm>
        <a:off x="4462375" y="581687"/>
        <a:ext cx="3914328" cy="344222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85F25E-708F-AC4E-8BDE-BA343A287D4A}" type="datetimeFigureOut">
              <a:rPr lang="de-DE" smtClean="0"/>
              <a:t>31.03.24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7253CE-D02B-2848-814C-B3A87BF641FA}" type="slidenum">
              <a:rPr lang="de-DE" smtClean="0"/>
              <a:t>‹#›</a:t>
            </a:fld>
            <a:endParaRPr lang="de-DE"/>
          </a:p>
        </p:txBody>
      </p:sp>
    </p:spTree>
    <p:extLst>
      <p:ext uri="{BB962C8B-B14F-4D97-AF65-F5344CB8AC3E}">
        <p14:creationId xmlns:p14="http://schemas.microsoft.com/office/powerpoint/2010/main" val="2218152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Rule_of_law"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en.wikipedia.org/wiki/Economic_and_Monetary_Union_of_the_European_Union" TargetMode="External"/><Relationship Id="rId5" Type="http://schemas.openxmlformats.org/officeDocument/2006/relationships/hyperlink" Target="http://en.wikipedia.org/wiki/Market_economy" TargetMode="External"/><Relationship Id="rId4" Type="http://schemas.openxmlformats.org/officeDocument/2006/relationships/hyperlink" Target="http://en.wikipedia.org/wiki/Minority_group"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sz="1200" b="0" i="0" u="none" strike="noStrike" kern="1200" baseline="0" dirty="0">
                <a:solidFill>
                  <a:schemeClr val="tx1"/>
                </a:solidFill>
                <a:latin typeface="+mn-lt"/>
                <a:ea typeface="+mn-ea"/>
                <a:cs typeface="+mn-cs"/>
              </a:rPr>
              <a:t>The EU </a:t>
            </a:r>
            <a:r>
              <a:rPr lang="de-DE" sz="1200" b="0" i="0" u="none" strike="noStrike" kern="1200" baseline="0" dirty="0" err="1">
                <a:solidFill>
                  <a:schemeClr val="tx1"/>
                </a:solidFill>
                <a:latin typeface="+mn-lt"/>
                <a:ea typeface="+mn-ea"/>
                <a:cs typeface="+mn-cs"/>
              </a:rPr>
              <a:t>currently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has</a:t>
            </a:r>
            <a:r>
              <a:rPr lang="de-DE" sz="1200" b="0" i="0" u="none" strike="noStrike" kern="1200" baseline="0" dirty="0">
                <a:solidFill>
                  <a:schemeClr val="tx1"/>
                </a:solidFill>
                <a:latin typeface="+mn-lt"/>
                <a:ea typeface="+mn-ea"/>
                <a:cs typeface="+mn-cs"/>
              </a:rPr>
              <a:t> 27 Member States. These </a:t>
            </a:r>
            <a:r>
              <a:rPr lang="de-DE" sz="1200" b="0" i="0" u="none" strike="noStrike" kern="1200" baseline="0" dirty="0" err="1">
                <a:solidFill>
                  <a:schemeClr val="tx1"/>
                </a:solidFill>
                <a:latin typeface="+mn-lt"/>
                <a:ea typeface="+mn-ea"/>
                <a:cs typeface="+mn-cs"/>
              </a:rPr>
              <a:t>comprise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first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all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six</a:t>
            </a:r>
            <a:r>
              <a:rPr lang="de-DE" sz="1200" b="0" i="0" u="none" strike="noStrike" kern="1200" baseline="0" dirty="0">
                <a:solidFill>
                  <a:schemeClr val="tx1"/>
                </a:solidFill>
                <a:latin typeface="+mn-lt"/>
                <a:ea typeface="+mn-ea"/>
                <a:cs typeface="+mn-cs"/>
              </a:rPr>
              <a:t> </a:t>
            </a:r>
          </a:p>
          <a:p>
            <a:r>
              <a:rPr lang="de-DE" sz="1200" b="0" i="0" u="none" strike="noStrike" kern="1200" baseline="0" dirty="0" err="1">
                <a:solidFill>
                  <a:schemeClr val="tx1"/>
                </a:solidFill>
                <a:latin typeface="+mn-lt"/>
                <a:ea typeface="+mn-ea"/>
                <a:cs typeface="+mn-cs"/>
              </a:rPr>
              <a:t>founder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members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EEC, </a:t>
            </a:r>
            <a:r>
              <a:rPr lang="de-DE" sz="1200" b="0" i="0" u="none" strike="noStrike" kern="1200" baseline="0" dirty="0" err="1">
                <a:solidFill>
                  <a:schemeClr val="tx1"/>
                </a:solidFill>
                <a:latin typeface="+mn-lt"/>
                <a:ea typeface="+mn-ea"/>
                <a:cs typeface="+mn-cs"/>
              </a:rPr>
              <a:t>namely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Belgium</a:t>
            </a:r>
            <a:r>
              <a:rPr lang="de-DE" sz="1200" b="0" i="0" u="none" strike="noStrike" kern="1200" baseline="0" dirty="0">
                <a:solidFill>
                  <a:schemeClr val="tx1"/>
                </a:solidFill>
                <a:latin typeface="+mn-lt"/>
                <a:ea typeface="+mn-ea"/>
                <a:cs typeface="+mn-cs"/>
              </a:rPr>
              <a:t>, Germany (</a:t>
            </a:r>
            <a:r>
              <a:rPr lang="de-DE" sz="1200" b="0" i="0" u="none" strike="noStrike" kern="1200" baseline="0" dirty="0" err="1">
                <a:solidFill>
                  <a:schemeClr val="tx1"/>
                </a:solidFill>
                <a:latin typeface="+mn-lt"/>
                <a:ea typeface="+mn-ea"/>
                <a:cs typeface="+mn-cs"/>
              </a:rPr>
              <a:t>including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territory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former</a:t>
            </a:r>
            <a:r>
              <a:rPr lang="de-DE" sz="1200" b="0" i="0" u="none" strike="noStrike" kern="1200" baseline="0" dirty="0">
                <a:solidFill>
                  <a:schemeClr val="tx1"/>
                </a:solidFill>
                <a:latin typeface="+mn-lt"/>
                <a:ea typeface="+mn-ea"/>
                <a:cs typeface="+mn-cs"/>
              </a:rPr>
              <a:t> GDR </a:t>
            </a:r>
            <a:r>
              <a:rPr lang="de-DE" sz="1200" b="0" i="0" u="none" strike="noStrike" kern="1200" baseline="0" dirty="0" err="1">
                <a:solidFill>
                  <a:schemeClr val="tx1"/>
                </a:solidFill>
                <a:latin typeface="+mn-lt"/>
                <a:ea typeface="+mn-ea"/>
                <a:cs typeface="+mn-cs"/>
              </a:rPr>
              <a:t>following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unification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two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Germanies</a:t>
            </a:r>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on 3 </a:t>
            </a:r>
            <a:r>
              <a:rPr lang="de-DE" sz="1200" b="0" i="0" u="none" strike="noStrike" kern="1200" baseline="0" dirty="0" err="1">
                <a:solidFill>
                  <a:schemeClr val="tx1"/>
                </a:solidFill>
                <a:latin typeface="+mn-lt"/>
                <a:ea typeface="+mn-ea"/>
                <a:cs typeface="+mn-cs"/>
              </a:rPr>
              <a:t>October</a:t>
            </a:r>
            <a:r>
              <a:rPr lang="de-DE" sz="1200" b="0" i="0" u="none" strike="noStrike" kern="1200" baseline="0" dirty="0">
                <a:solidFill>
                  <a:schemeClr val="tx1"/>
                </a:solidFill>
                <a:latin typeface="+mn-lt"/>
                <a:ea typeface="+mn-ea"/>
                <a:cs typeface="+mn-cs"/>
              </a:rPr>
              <a:t> 1990), France, </a:t>
            </a:r>
            <a:r>
              <a:rPr lang="de-DE" sz="1200" b="0" i="0" u="none" strike="noStrike" kern="1200" baseline="0" dirty="0" err="1">
                <a:solidFill>
                  <a:schemeClr val="tx1"/>
                </a:solidFill>
                <a:latin typeface="+mn-lt"/>
                <a:ea typeface="+mn-ea"/>
                <a:cs typeface="+mn-cs"/>
              </a:rPr>
              <a:t>Italy</a:t>
            </a:r>
            <a:r>
              <a:rPr lang="de-DE" sz="1200" b="0" i="0" u="none" strike="noStrike" kern="1200" baseline="0" dirty="0">
                <a:solidFill>
                  <a:schemeClr val="tx1"/>
                </a:solidFill>
                <a:latin typeface="+mn-lt"/>
                <a:ea typeface="+mn-ea"/>
                <a:cs typeface="+mn-cs"/>
              </a:rPr>
              <a:t>, Luxembourg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Netherlands</a:t>
            </a:r>
            <a:r>
              <a:rPr lang="de-DE" sz="1200" b="0" i="0" u="none" strike="noStrike" kern="1200" baseline="0" dirty="0">
                <a:solidFill>
                  <a:schemeClr val="tx1"/>
                </a:solidFill>
                <a:latin typeface="+mn-lt"/>
                <a:ea typeface="+mn-ea"/>
                <a:cs typeface="+mn-cs"/>
              </a:rPr>
              <a:t>.</a:t>
            </a:r>
          </a:p>
          <a:p>
            <a:r>
              <a:rPr lang="de-DE" sz="1200" b="0" i="0" u="none" strike="noStrike" kern="1200" baseline="0" dirty="0">
                <a:solidFill>
                  <a:schemeClr val="tx1"/>
                </a:solidFill>
                <a:latin typeface="+mn-lt"/>
                <a:ea typeface="+mn-ea"/>
                <a:cs typeface="+mn-cs"/>
              </a:rPr>
              <a:t>On 1 </a:t>
            </a:r>
            <a:r>
              <a:rPr lang="de-DE" sz="1200" b="0" i="0" u="none" strike="noStrike" kern="1200" baseline="0" dirty="0" err="1">
                <a:solidFill>
                  <a:schemeClr val="tx1"/>
                </a:solidFill>
                <a:latin typeface="+mn-lt"/>
                <a:ea typeface="+mn-ea"/>
                <a:cs typeface="+mn-cs"/>
              </a:rPr>
              <a:t>January</a:t>
            </a:r>
            <a:r>
              <a:rPr lang="de-DE" sz="1200" b="0" i="0" u="none" strike="noStrike" kern="1200" baseline="0" dirty="0">
                <a:solidFill>
                  <a:schemeClr val="tx1"/>
                </a:solidFill>
                <a:latin typeface="+mn-lt"/>
                <a:ea typeface="+mn-ea"/>
                <a:cs typeface="+mn-cs"/>
              </a:rPr>
              <a:t> 1973, </a:t>
            </a:r>
            <a:r>
              <a:rPr lang="de-DE" sz="1200" b="0" i="0" u="none" strike="noStrike" kern="1200" baseline="0" dirty="0" err="1">
                <a:solidFill>
                  <a:schemeClr val="tx1"/>
                </a:solidFill>
                <a:latin typeface="+mn-lt"/>
                <a:ea typeface="+mn-ea"/>
                <a:cs typeface="+mn-cs"/>
              </a:rPr>
              <a:t>Denmark</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now</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excluding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Greenland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which</a:t>
            </a:r>
            <a:r>
              <a:rPr lang="de-DE" sz="1200" b="0" i="0" u="none" strike="noStrike" kern="1200" baseline="0" dirty="0">
                <a:solidFill>
                  <a:schemeClr val="tx1"/>
                </a:solidFill>
                <a:latin typeface="+mn-lt"/>
                <a:ea typeface="+mn-ea"/>
                <a:cs typeface="+mn-cs"/>
              </a:rPr>
              <a:t> in a</a:t>
            </a:r>
          </a:p>
          <a:p>
            <a:r>
              <a:rPr lang="de-DE" sz="1200" b="0" i="0" u="none" strike="noStrike" kern="1200" baseline="0" dirty="0" err="1">
                <a:solidFill>
                  <a:schemeClr val="tx1"/>
                </a:solidFill>
                <a:latin typeface="+mn-lt"/>
                <a:ea typeface="+mn-ea"/>
                <a:cs typeface="+mn-cs"/>
              </a:rPr>
              <a:t>referendum</a:t>
            </a:r>
            <a:r>
              <a:rPr lang="de-DE" sz="1200" b="0" i="0" u="none" strike="noStrike" kern="1200" baseline="0" dirty="0">
                <a:solidFill>
                  <a:schemeClr val="tx1"/>
                </a:solidFill>
                <a:latin typeface="+mn-lt"/>
                <a:ea typeface="+mn-ea"/>
                <a:cs typeface="+mn-cs"/>
              </a:rPr>
              <a:t> in </a:t>
            </a:r>
            <a:r>
              <a:rPr lang="de-DE" sz="1200" b="0" i="0" u="none" strike="noStrike" kern="1200" baseline="0" dirty="0" err="1">
                <a:solidFill>
                  <a:schemeClr val="tx1"/>
                </a:solidFill>
                <a:latin typeface="+mn-lt"/>
                <a:ea typeface="+mn-ea"/>
                <a:cs typeface="+mn-cs"/>
              </a:rPr>
              <a:t>February</a:t>
            </a:r>
            <a:r>
              <a:rPr lang="de-DE" sz="1200" b="0" i="0" u="none" strike="noStrike" kern="1200" baseline="0" dirty="0">
                <a:solidFill>
                  <a:schemeClr val="tx1"/>
                </a:solidFill>
                <a:latin typeface="+mn-lt"/>
                <a:ea typeface="+mn-ea"/>
                <a:cs typeface="+mn-cs"/>
              </a:rPr>
              <a:t> 1982 </a:t>
            </a:r>
            <a:r>
              <a:rPr lang="de-DE" sz="1200" b="0" i="0" u="none" strike="noStrike" kern="1200" baseline="0" dirty="0" err="1">
                <a:solidFill>
                  <a:schemeClr val="tx1"/>
                </a:solidFill>
                <a:latin typeface="+mn-lt"/>
                <a:ea typeface="+mn-ea"/>
                <a:cs typeface="+mn-cs"/>
              </a:rPr>
              <a:t>voted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by</a:t>
            </a:r>
            <a:r>
              <a:rPr lang="de-DE" sz="1200" b="0" i="0" u="none" strike="noStrike" kern="1200" baseline="0" dirty="0">
                <a:solidFill>
                  <a:schemeClr val="tx1"/>
                </a:solidFill>
                <a:latin typeface="+mn-lt"/>
                <a:ea typeface="+mn-ea"/>
                <a:cs typeface="+mn-cs"/>
              </a:rPr>
              <a:t> a </a:t>
            </a:r>
            <a:r>
              <a:rPr lang="de-DE" sz="1200" b="0" i="0" u="none" strike="noStrike" kern="1200" baseline="0" dirty="0" err="1">
                <a:solidFill>
                  <a:schemeClr val="tx1"/>
                </a:solidFill>
                <a:latin typeface="+mn-lt"/>
                <a:ea typeface="+mn-ea"/>
                <a:cs typeface="+mn-cs"/>
              </a:rPr>
              <a:t>narrow</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majority</a:t>
            </a:r>
            <a:r>
              <a:rPr lang="de-DE" sz="1200" b="0" i="0" u="none" strike="noStrike" kern="1200" baseline="0" dirty="0">
                <a:solidFill>
                  <a:schemeClr val="tx1"/>
                </a:solidFill>
                <a:latin typeface="+mn-lt"/>
                <a:ea typeface="+mn-ea"/>
                <a:cs typeface="+mn-cs"/>
              </a:rPr>
              <a:t> not </a:t>
            </a:r>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remain</a:t>
            </a:r>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in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EC), </a:t>
            </a:r>
            <a:r>
              <a:rPr lang="de-DE" sz="1200" b="0" i="0" u="none" strike="noStrike" kern="1200" baseline="0" dirty="0" err="1">
                <a:solidFill>
                  <a:schemeClr val="tx1"/>
                </a:solidFill>
                <a:latin typeface="+mn-lt"/>
                <a:ea typeface="+mn-ea"/>
                <a:cs typeface="+mn-cs"/>
              </a:rPr>
              <a:t>Ireland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United </a:t>
            </a:r>
            <a:r>
              <a:rPr lang="de-DE" sz="1200" b="0" i="0" u="none" strike="noStrike" kern="1200" baseline="0" dirty="0" err="1">
                <a:solidFill>
                  <a:schemeClr val="tx1"/>
                </a:solidFill>
                <a:latin typeface="+mn-lt"/>
                <a:ea typeface="+mn-ea"/>
                <a:cs typeface="+mn-cs"/>
              </a:rPr>
              <a:t>Kingdom</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joined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Community; </a:t>
            </a:r>
            <a:r>
              <a:rPr lang="de-DE" sz="1200" b="0" i="0" u="none" strike="noStrike" kern="1200" baseline="0" dirty="0" err="1">
                <a:solidFill>
                  <a:schemeClr val="tx1"/>
                </a:solidFill>
                <a:latin typeface="+mn-lt"/>
                <a:ea typeface="+mn-ea"/>
                <a:cs typeface="+mn-cs"/>
              </a:rPr>
              <a:t>Norway’s</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planned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accession</a:t>
            </a:r>
            <a:r>
              <a:rPr lang="de-DE" sz="1200" b="0" i="0" u="none" strike="noStrike" kern="1200" baseline="0" dirty="0">
                <a:solidFill>
                  <a:schemeClr val="tx1"/>
                </a:solidFill>
                <a:latin typeface="+mn-lt"/>
                <a:ea typeface="+mn-ea"/>
                <a:cs typeface="+mn-cs"/>
              </a:rPr>
              <a:t> was </a:t>
            </a:r>
            <a:r>
              <a:rPr lang="de-DE" sz="1200" b="0" i="0" u="none" strike="noStrike" kern="1200" baseline="0" dirty="0" err="1">
                <a:solidFill>
                  <a:schemeClr val="tx1"/>
                </a:solidFill>
                <a:latin typeface="+mn-lt"/>
                <a:ea typeface="+mn-ea"/>
                <a:cs typeface="+mn-cs"/>
              </a:rPr>
              <a:t>rejected</a:t>
            </a:r>
            <a:r>
              <a:rPr lang="de-DE" sz="1200" b="0" i="0" u="none" strike="noStrike" kern="1200" baseline="0" dirty="0">
                <a:solidFill>
                  <a:schemeClr val="tx1"/>
                </a:solidFill>
                <a:latin typeface="+mn-lt"/>
                <a:ea typeface="+mn-ea"/>
                <a:cs typeface="+mn-cs"/>
              </a:rPr>
              <a:t> in a </a:t>
            </a:r>
            <a:r>
              <a:rPr lang="de-DE" sz="1200" b="0" i="0" u="none" strike="noStrike" kern="1200" baseline="0" dirty="0" err="1">
                <a:solidFill>
                  <a:schemeClr val="tx1"/>
                </a:solidFill>
                <a:latin typeface="+mn-lt"/>
                <a:ea typeface="+mn-ea"/>
                <a:cs typeface="+mn-cs"/>
              </a:rPr>
              <a:t>referendum</a:t>
            </a:r>
            <a:r>
              <a:rPr lang="de-DE" sz="1200" b="0" i="0" u="none" strike="noStrike" kern="1200" baseline="0" dirty="0">
                <a:solidFill>
                  <a:schemeClr val="tx1"/>
                </a:solidFill>
                <a:latin typeface="+mn-lt"/>
                <a:ea typeface="+mn-ea"/>
                <a:cs typeface="+mn-cs"/>
              </a:rPr>
              <a:t> in </a:t>
            </a:r>
            <a:r>
              <a:rPr lang="de-DE" sz="1200" b="0" i="0" u="none" strike="noStrike" kern="1200" baseline="0" dirty="0" err="1">
                <a:solidFill>
                  <a:schemeClr val="tx1"/>
                </a:solidFill>
                <a:latin typeface="+mn-lt"/>
                <a:ea typeface="+mn-ea"/>
                <a:cs typeface="+mn-cs"/>
              </a:rPr>
              <a:t>October</a:t>
            </a:r>
            <a:r>
              <a:rPr lang="de-DE" sz="1200" b="0" i="0" u="none" strike="noStrike" kern="1200" baseline="0" dirty="0">
                <a:solidFill>
                  <a:schemeClr val="tx1"/>
                </a:solidFill>
                <a:latin typeface="+mn-lt"/>
                <a:ea typeface="+mn-ea"/>
                <a:cs typeface="+mn-cs"/>
              </a:rPr>
              <a:t> 1972 (</a:t>
            </a:r>
            <a:r>
              <a:rPr lang="de-DE" sz="1200" b="0" i="0" u="none" strike="noStrike" kern="1200" baseline="0" dirty="0" err="1">
                <a:solidFill>
                  <a:schemeClr val="tx1"/>
                </a:solidFill>
                <a:latin typeface="+mn-lt"/>
                <a:ea typeface="+mn-ea"/>
                <a:cs typeface="+mn-cs"/>
              </a:rPr>
              <a:t>with</a:t>
            </a:r>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53.5 % </a:t>
            </a:r>
            <a:r>
              <a:rPr lang="de-DE" sz="1200" b="0" i="0" u="none" strike="noStrike" kern="1200" baseline="0" dirty="0" err="1">
                <a:solidFill>
                  <a:schemeClr val="tx1"/>
                </a:solidFill>
                <a:latin typeface="+mn-lt"/>
                <a:ea typeface="+mn-ea"/>
                <a:cs typeface="+mn-cs"/>
              </a:rPr>
              <a:t>against</a:t>
            </a:r>
            <a:r>
              <a:rPr lang="de-DE" sz="1200" b="0" i="0" u="none" strike="noStrike" kern="1200" baseline="0" dirty="0">
                <a:solidFill>
                  <a:schemeClr val="tx1"/>
                </a:solidFill>
                <a:latin typeface="+mn-lt"/>
                <a:ea typeface="+mn-ea"/>
                <a:cs typeface="+mn-cs"/>
              </a:rPr>
              <a:t> EC </a:t>
            </a:r>
            <a:r>
              <a:rPr lang="de-DE" sz="1200" b="0" i="0" u="none" strike="noStrike" kern="1200" baseline="0" dirty="0" err="1">
                <a:solidFill>
                  <a:schemeClr val="tx1"/>
                </a:solidFill>
                <a:latin typeface="+mn-lt"/>
                <a:ea typeface="+mn-ea"/>
                <a:cs typeface="+mn-cs"/>
              </a:rPr>
              <a:t>membership</a:t>
            </a:r>
            <a:r>
              <a:rPr lang="de-DE" sz="1200" b="0" i="0" u="none" strike="noStrike" kern="1200" baseline="0" dirty="0">
                <a:solidFill>
                  <a:schemeClr val="tx1"/>
                </a:solidFill>
                <a:latin typeface="+mn-lt"/>
                <a:ea typeface="+mn-ea"/>
                <a:cs typeface="+mn-cs"/>
              </a:rPr>
              <a:t>). The ‘</a:t>
            </a:r>
            <a:r>
              <a:rPr lang="de-DE" sz="1200" b="0" i="0" u="none" strike="noStrike" kern="1200" baseline="0" dirty="0" err="1">
                <a:solidFill>
                  <a:schemeClr val="tx1"/>
                </a:solidFill>
                <a:latin typeface="+mn-lt"/>
                <a:ea typeface="+mn-ea"/>
                <a:cs typeface="+mn-cs"/>
              </a:rPr>
              <a:t>enlargement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south</a:t>
            </a:r>
            <a:r>
              <a:rPr lang="de-DE" sz="1200" b="0" i="0" u="none" strike="noStrike" kern="1200" baseline="0" dirty="0">
                <a:solidFill>
                  <a:schemeClr val="tx1"/>
                </a:solidFill>
                <a:latin typeface="+mn-lt"/>
                <a:ea typeface="+mn-ea"/>
                <a:cs typeface="+mn-cs"/>
              </a:rPr>
              <a:t>’ was </a:t>
            </a:r>
            <a:r>
              <a:rPr lang="de-DE" sz="1200" b="0" i="0" u="none" strike="noStrike" kern="1200" baseline="0" dirty="0" err="1">
                <a:solidFill>
                  <a:schemeClr val="tx1"/>
                </a:solidFill>
                <a:latin typeface="+mn-lt"/>
                <a:ea typeface="+mn-ea"/>
                <a:cs typeface="+mn-cs"/>
              </a:rPr>
              <a:t>begun</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accession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Greece</a:t>
            </a:r>
            <a:r>
              <a:rPr lang="de-DE" sz="1200" b="0" i="0" u="none" strike="noStrike" kern="1200" baseline="0" dirty="0">
                <a:solidFill>
                  <a:schemeClr val="tx1"/>
                </a:solidFill>
                <a:latin typeface="+mn-lt"/>
                <a:ea typeface="+mn-ea"/>
                <a:cs typeface="+mn-cs"/>
              </a:rPr>
              <a:t> on 1 </a:t>
            </a:r>
            <a:r>
              <a:rPr lang="de-DE" sz="1200" b="0" i="0" u="none" strike="noStrike" kern="1200" baseline="0" dirty="0" err="1">
                <a:solidFill>
                  <a:schemeClr val="tx1"/>
                </a:solidFill>
                <a:latin typeface="+mn-lt"/>
                <a:ea typeface="+mn-ea"/>
                <a:cs typeface="+mn-cs"/>
              </a:rPr>
              <a:t>January</a:t>
            </a:r>
            <a:r>
              <a:rPr lang="de-DE" sz="1200" b="0" i="0" u="none" strike="noStrike" kern="1200" baseline="0" dirty="0">
                <a:solidFill>
                  <a:schemeClr val="tx1"/>
                </a:solidFill>
                <a:latin typeface="+mn-lt"/>
                <a:ea typeface="+mn-ea"/>
                <a:cs typeface="+mn-cs"/>
              </a:rPr>
              <a:t> 1981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completed</a:t>
            </a:r>
            <a:r>
              <a:rPr lang="de-DE" sz="1200" b="0" i="0" u="none" strike="noStrike" kern="1200" baseline="0" dirty="0">
                <a:solidFill>
                  <a:schemeClr val="tx1"/>
                </a:solidFill>
                <a:latin typeface="+mn-lt"/>
                <a:ea typeface="+mn-ea"/>
                <a:cs typeface="+mn-cs"/>
              </a:rPr>
              <a:t> on 1 </a:t>
            </a:r>
            <a:r>
              <a:rPr lang="de-DE" sz="1200" b="0" i="0" u="none" strike="noStrike" kern="1200" baseline="0" dirty="0" err="1">
                <a:solidFill>
                  <a:schemeClr val="tx1"/>
                </a:solidFill>
                <a:latin typeface="+mn-lt"/>
                <a:ea typeface="+mn-ea"/>
                <a:cs typeface="+mn-cs"/>
              </a:rPr>
              <a:t>January</a:t>
            </a:r>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1986 </a:t>
            </a:r>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accession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Spain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Portugal. The </a:t>
            </a:r>
            <a:r>
              <a:rPr lang="de-DE" sz="1200" b="0" i="0" u="none" strike="noStrike" kern="1200" baseline="0" dirty="0" err="1">
                <a:solidFill>
                  <a:schemeClr val="tx1"/>
                </a:solidFill>
                <a:latin typeface="+mn-lt"/>
                <a:ea typeface="+mn-ea"/>
                <a:cs typeface="+mn-cs"/>
              </a:rPr>
              <a:t>next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enlargement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took</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place</a:t>
            </a:r>
            <a:r>
              <a:rPr lang="de-DE" sz="1200" b="0" i="0" u="none" strike="noStrike" kern="1200" baseline="0" dirty="0">
                <a:solidFill>
                  <a:schemeClr val="tx1"/>
                </a:solidFill>
                <a:latin typeface="+mn-lt"/>
                <a:ea typeface="+mn-ea"/>
                <a:cs typeface="+mn-cs"/>
              </a:rPr>
              <a:t> on 1 </a:t>
            </a:r>
            <a:r>
              <a:rPr lang="de-DE" sz="1200" b="0" i="0" u="none" strike="noStrike" kern="1200" baseline="0" dirty="0" err="1">
                <a:solidFill>
                  <a:schemeClr val="tx1"/>
                </a:solidFill>
                <a:latin typeface="+mn-lt"/>
                <a:ea typeface="+mn-ea"/>
                <a:cs typeface="+mn-cs"/>
              </a:rPr>
              <a:t>January</a:t>
            </a:r>
            <a:r>
              <a:rPr lang="de-DE" sz="1200" b="0" i="0" u="none" strike="noStrike" kern="1200" baseline="0" dirty="0">
                <a:solidFill>
                  <a:schemeClr val="tx1"/>
                </a:solidFill>
                <a:latin typeface="+mn-lt"/>
                <a:ea typeface="+mn-ea"/>
                <a:cs typeface="+mn-cs"/>
              </a:rPr>
              <a:t> 1995 </a:t>
            </a:r>
            <a:r>
              <a:rPr lang="de-DE" sz="1200" b="0" i="0" u="none" strike="noStrike" kern="1200" baseline="0" dirty="0" err="1">
                <a:solidFill>
                  <a:schemeClr val="tx1"/>
                </a:solidFill>
                <a:latin typeface="+mn-lt"/>
                <a:ea typeface="+mn-ea"/>
                <a:cs typeface="+mn-cs"/>
              </a:rPr>
              <a:t>when</a:t>
            </a:r>
            <a:r>
              <a:rPr lang="de-DE" sz="1200" b="0" i="0" u="none" strike="noStrike" kern="1200" baseline="0" dirty="0">
                <a:solidFill>
                  <a:schemeClr val="tx1"/>
                </a:solidFill>
                <a:latin typeface="+mn-lt"/>
                <a:ea typeface="+mn-ea"/>
                <a:cs typeface="+mn-cs"/>
              </a:rPr>
              <a:t> Austria, </a:t>
            </a:r>
            <a:r>
              <a:rPr lang="de-DE" sz="1200" b="0" i="0" u="none" strike="noStrike" kern="1200" baseline="0" dirty="0" err="1">
                <a:solidFill>
                  <a:schemeClr val="tx1"/>
                </a:solidFill>
                <a:latin typeface="+mn-lt"/>
                <a:ea typeface="+mn-ea"/>
                <a:cs typeface="+mn-cs"/>
              </a:rPr>
              <a:t>Finland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Sweden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joined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EU.</a:t>
            </a:r>
          </a:p>
          <a:p>
            <a:r>
              <a:rPr lang="de-DE" sz="1200" b="0" i="0" u="none" strike="noStrike" kern="1200" baseline="0" dirty="0">
                <a:solidFill>
                  <a:schemeClr val="tx1"/>
                </a:solidFill>
                <a:latin typeface="+mn-lt"/>
                <a:ea typeface="+mn-ea"/>
                <a:cs typeface="+mn-cs"/>
              </a:rPr>
              <a:t>In </a:t>
            </a:r>
            <a:r>
              <a:rPr lang="de-DE" sz="1200" b="0" i="0" u="none" strike="noStrike" kern="1200" baseline="0" dirty="0" err="1">
                <a:solidFill>
                  <a:schemeClr val="tx1"/>
                </a:solidFill>
                <a:latin typeface="+mn-lt"/>
                <a:ea typeface="+mn-ea"/>
                <a:cs typeface="+mn-cs"/>
              </a:rPr>
              <a:t>Norway</a:t>
            </a:r>
            <a:r>
              <a:rPr lang="de-DE" sz="1200" b="0" i="0" u="none" strike="noStrike" kern="1200" baseline="0" dirty="0">
                <a:solidFill>
                  <a:schemeClr val="tx1"/>
                </a:solidFill>
                <a:latin typeface="+mn-lt"/>
                <a:ea typeface="+mn-ea"/>
                <a:cs typeface="+mn-cs"/>
              </a:rPr>
              <a:t>, a </a:t>
            </a:r>
            <a:r>
              <a:rPr lang="de-DE" sz="1200" b="0" i="0" u="none" strike="noStrike" kern="1200" baseline="0" dirty="0" err="1">
                <a:solidFill>
                  <a:schemeClr val="tx1"/>
                </a:solidFill>
                <a:latin typeface="+mn-lt"/>
                <a:ea typeface="+mn-ea"/>
                <a:cs typeface="+mn-cs"/>
              </a:rPr>
              <a:t>referendum</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led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a </a:t>
            </a:r>
            <a:r>
              <a:rPr lang="de-DE" sz="1200" b="0" i="0" u="none" strike="noStrike" kern="1200" baseline="0" dirty="0" err="1">
                <a:solidFill>
                  <a:schemeClr val="tx1"/>
                </a:solidFill>
                <a:latin typeface="+mn-lt"/>
                <a:ea typeface="+mn-ea"/>
                <a:cs typeface="+mn-cs"/>
              </a:rPr>
              <a:t>repeat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outcome</a:t>
            </a:r>
            <a:r>
              <a:rPr lang="de-DE" sz="1200" b="0" i="0" u="none" strike="noStrike" kern="1200" baseline="0" dirty="0">
                <a:solidFill>
                  <a:schemeClr val="tx1"/>
                </a:solidFill>
                <a:latin typeface="+mn-lt"/>
                <a:ea typeface="+mn-ea"/>
                <a:cs typeface="+mn-cs"/>
              </a:rPr>
              <a:t> 22 </a:t>
            </a:r>
            <a:r>
              <a:rPr lang="de-DE" sz="1200" b="0" i="0" u="none" strike="noStrike" kern="1200" baseline="0" dirty="0" err="1">
                <a:solidFill>
                  <a:schemeClr val="tx1"/>
                </a:solidFill>
                <a:latin typeface="+mn-lt"/>
                <a:ea typeface="+mn-ea"/>
                <a:cs typeface="+mn-cs"/>
              </a:rPr>
              <a:t>years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before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a:t>
            </a:r>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a </a:t>
            </a:r>
            <a:r>
              <a:rPr lang="de-DE" sz="1200" b="0" i="0" u="none" strike="noStrike" kern="1200" baseline="0" dirty="0" err="1">
                <a:solidFill>
                  <a:schemeClr val="tx1"/>
                </a:solidFill>
                <a:latin typeface="+mn-lt"/>
                <a:ea typeface="+mn-ea"/>
                <a:cs typeface="+mn-cs"/>
              </a:rPr>
              <a:t>small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majority</a:t>
            </a:r>
            <a:r>
              <a:rPr lang="de-DE" sz="1200" b="0" i="0" u="none" strike="noStrike" kern="1200" baseline="0" dirty="0">
                <a:solidFill>
                  <a:schemeClr val="tx1"/>
                </a:solidFill>
                <a:latin typeface="+mn-lt"/>
                <a:ea typeface="+mn-ea"/>
                <a:cs typeface="+mn-cs"/>
              </a:rPr>
              <a:t> (52.4 %) </a:t>
            </a:r>
            <a:r>
              <a:rPr lang="de-DE" sz="1200" b="0" i="0" u="none" strike="noStrike" kern="1200" baseline="0" dirty="0" err="1">
                <a:solidFill>
                  <a:schemeClr val="tx1"/>
                </a:solidFill>
                <a:latin typeface="+mn-lt"/>
                <a:ea typeface="+mn-ea"/>
                <a:cs typeface="+mn-cs"/>
              </a:rPr>
              <a:t>against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Norwegian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membership</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EU. On</a:t>
            </a:r>
          </a:p>
          <a:p>
            <a:r>
              <a:rPr lang="de-DE" sz="1200" b="0" i="0" u="none" strike="noStrike" kern="1200" baseline="0" dirty="0">
                <a:solidFill>
                  <a:schemeClr val="tx1"/>
                </a:solidFill>
                <a:latin typeface="+mn-lt"/>
                <a:ea typeface="+mn-ea"/>
                <a:cs typeface="+mn-cs"/>
              </a:rPr>
              <a:t>1 May 2004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Baltic States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Estonia, </a:t>
            </a:r>
            <a:r>
              <a:rPr lang="de-DE" sz="1200" b="0" i="0" u="none" strike="noStrike" kern="1200" baseline="0" dirty="0" err="1">
                <a:solidFill>
                  <a:schemeClr val="tx1"/>
                </a:solidFill>
                <a:latin typeface="+mn-lt"/>
                <a:ea typeface="+mn-ea"/>
                <a:cs typeface="+mn-cs"/>
              </a:rPr>
              <a:t>Latvia</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Lithuania</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east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and</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central</a:t>
            </a:r>
            <a:r>
              <a:rPr lang="de-DE" sz="1200" b="0" i="0" u="none" strike="noStrike" kern="1200" baseline="0" dirty="0">
                <a:solidFill>
                  <a:schemeClr val="tx1"/>
                </a:solidFill>
                <a:latin typeface="+mn-lt"/>
                <a:ea typeface="+mn-ea"/>
                <a:cs typeface="+mn-cs"/>
              </a:rPr>
              <a:t> European States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Czech </a:t>
            </a:r>
            <a:r>
              <a:rPr lang="de-DE" sz="1200" b="0" i="0" u="none" strike="noStrike" kern="1200" baseline="0" dirty="0" err="1">
                <a:solidFill>
                  <a:schemeClr val="tx1"/>
                </a:solidFill>
                <a:latin typeface="+mn-lt"/>
                <a:ea typeface="+mn-ea"/>
                <a:cs typeface="+mn-cs"/>
              </a:rPr>
              <a:t>Republic</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Hungary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Poland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Slovenia</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Slovakia</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two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Mediterranean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islands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Cyprus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Malta </a:t>
            </a:r>
            <a:r>
              <a:rPr lang="de-DE" sz="1200" b="0" i="0" u="none" strike="noStrike" kern="1200" baseline="0" dirty="0" err="1">
                <a:solidFill>
                  <a:schemeClr val="tx1"/>
                </a:solidFill>
                <a:latin typeface="+mn-lt"/>
                <a:ea typeface="+mn-ea"/>
                <a:cs typeface="+mn-cs"/>
              </a:rPr>
              <a:t>joined</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EU. </a:t>
            </a:r>
            <a:r>
              <a:rPr lang="de-DE" sz="1200" b="0" i="0" u="none" strike="noStrike" kern="1200" baseline="0" dirty="0" err="1">
                <a:solidFill>
                  <a:schemeClr val="tx1"/>
                </a:solidFill>
                <a:latin typeface="+mn-lt"/>
                <a:ea typeface="+mn-ea"/>
                <a:cs typeface="+mn-cs"/>
              </a:rPr>
              <a:t>Only</a:t>
            </a:r>
            <a:r>
              <a:rPr lang="de-DE" sz="1200" b="0" i="0" u="none" strike="noStrike" kern="1200" baseline="0" dirty="0">
                <a:solidFill>
                  <a:schemeClr val="tx1"/>
                </a:solidFill>
                <a:latin typeface="+mn-lt"/>
                <a:ea typeface="+mn-ea"/>
                <a:cs typeface="+mn-cs"/>
              </a:rPr>
              <a:t> a </a:t>
            </a:r>
            <a:r>
              <a:rPr lang="de-DE" sz="1200" b="0" i="0" u="none" strike="noStrike" kern="1200" baseline="0" dirty="0" err="1">
                <a:solidFill>
                  <a:schemeClr val="tx1"/>
                </a:solidFill>
                <a:latin typeface="+mn-lt"/>
                <a:ea typeface="+mn-ea"/>
                <a:cs typeface="+mn-cs"/>
              </a:rPr>
              <a:t>little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over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two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years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later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enlargement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east</a:t>
            </a:r>
            <a:r>
              <a:rPr lang="de-DE" sz="1200" b="0" i="0" u="none" strike="noStrike" kern="1200" baseline="0" dirty="0">
                <a:solidFill>
                  <a:schemeClr val="tx1"/>
                </a:solidFill>
                <a:latin typeface="+mn-lt"/>
                <a:ea typeface="+mn-ea"/>
                <a:cs typeface="+mn-cs"/>
              </a:rPr>
              <a:t> was</a:t>
            </a:r>
          </a:p>
          <a:p>
            <a:r>
              <a:rPr lang="de-DE" sz="1200" b="0" i="0" u="none" strike="noStrike" kern="1200" baseline="0" dirty="0" err="1">
                <a:solidFill>
                  <a:schemeClr val="tx1"/>
                </a:solidFill>
                <a:latin typeface="+mn-lt"/>
                <a:ea typeface="+mn-ea"/>
                <a:cs typeface="+mn-cs"/>
              </a:rPr>
              <a:t>completed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for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time </a:t>
            </a:r>
            <a:r>
              <a:rPr lang="de-DE" sz="1200" b="0" i="0" u="none" strike="noStrike" kern="1200" baseline="0" dirty="0" err="1">
                <a:solidFill>
                  <a:schemeClr val="tx1"/>
                </a:solidFill>
                <a:latin typeface="+mn-lt"/>
                <a:ea typeface="+mn-ea"/>
                <a:cs typeface="+mn-cs"/>
              </a:rPr>
              <a:t>being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accession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Bulgaria</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Romania</a:t>
            </a:r>
          </a:p>
          <a:p>
            <a:r>
              <a:rPr lang="de-DE" sz="1200" b="0" i="0" u="none" strike="noStrike" kern="1200" baseline="0" dirty="0">
                <a:solidFill>
                  <a:schemeClr val="tx1"/>
                </a:solidFill>
                <a:latin typeface="+mn-lt"/>
                <a:ea typeface="+mn-ea"/>
                <a:cs typeface="+mn-cs"/>
              </a:rPr>
              <a:t>on 1 </a:t>
            </a:r>
            <a:r>
              <a:rPr lang="de-DE" sz="1200" b="0" i="0" u="none" strike="noStrike" kern="1200" baseline="0" dirty="0" err="1">
                <a:solidFill>
                  <a:schemeClr val="tx1"/>
                </a:solidFill>
                <a:latin typeface="+mn-lt"/>
                <a:ea typeface="+mn-ea"/>
                <a:cs typeface="+mn-cs"/>
              </a:rPr>
              <a:t>January</a:t>
            </a:r>
            <a:r>
              <a:rPr lang="de-DE" sz="1200" b="0" i="0" u="none" strike="noStrike" kern="1200" baseline="0" dirty="0">
                <a:solidFill>
                  <a:schemeClr val="tx1"/>
                </a:solidFill>
                <a:latin typeface="+mn-lt"/>
                <a:ea typeface="+mn-ea"/>
                <a:cs typeface="+mn-cs"/>
              </a:rPr>
              <a:t> 2007. This </a:t>
            </a:r>
            <a:r>
              <a:rPr lang="de-DE" sz="1200" b="0" i="0" u="none" strike="noStrike" kern="1200" baseline="0" dirty="0" err="1">
                <a:solidFill>
                  <a:schemeClr val="tx1"/>
                </a:solidFill>
                <a:latin typeface="+mn-lt"/>
                <a:ea typeface="+mn-ea"/>
                <a:cs typeface="+mn-cs"/>
              </a:rPr>
              <a:t>extended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number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Member States </a:t>
            </a:r>
            <a:r>
              <a:rPr lang="de-DE" sz="1200" b="0" i="0" u="none" strike="noStrike" kern="1200" baseline="0" dirty="0" err="1">
                <a:solidFill>
                  <a:schemeClr val="tx1"/>
                </a:solidFill>
                <a:latin typeface="+mn-lt"/>
                <a:ea typeface="+mn-ea"/>
                <a:cs typeface="+mn-cs"/>
              </a:rPr>
              <a:t>from</a:t>
            </a:r>
            <a:r>
              <a:rPr lang="de-DE" sz="1200" b="0" i="0" u="none" strike="noStrike" kern="1200" baseline="0" dirty="0">
                <a:solidFill>
                  <a:schemeClr val="tx1"/>
                </a:solidFill>
                <a:latin typeface="+mn-lt"/>
                <a:ea typeface="+mn-ea"/>
                <a:cs typeface="+mn-cs"/>
              </a:rPr>
              <a:t> 15</a:t>
            </a:r>
          </a:p>
          <a:p>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27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increased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EU </a:t>
            </a:r>
            <a:r>
              <a:rPr lang="de-DE" sz="1200" b="0" i="0" u="none" strike="noStrike" kern="1200" baseline="0" dirty="0" err="1">
                <a:solidFill>
                  <a:schemeClr val="tx1"/>
                </a:solidFill>
                <a:latin typeface="+mn-lt"/>
                <a:ea typeface="+mn-ea"/>
                <a:cs typeface="+mn-cs"/>
              </a:rPr>
              <a:t>population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around</a:t>
            </a:r>
            <a:r>
              <a:rPr lang="de-DE" sz="1200" b="0" i="0" u="none" strike="noStrike" kern="1200" baseline="0" dirty="0">
                <a:solidFill>
                  <a:schemeClr val="tx1"/>
                </a:solidFill>
                <a:latin typeface="+mn-lt"/>
                <a:ea typeface="+mn-ea"/>
                <a:cs typeface="+mn-cs"/>
              </a:rPr>
              <a:t> 90 </a:t>
            </a:r>
            <a:r>
              <a:rPr lang="de-DE" sz="1200" b="0" i="0" u="none" strike="noStrike" kern="1200" baseline="0" dirty="0" err="1">
                <a:solidFill>
                  <a:schemeClr val="tx1"/>
                </a:solidFill>
                <a:latin typeface="+mn-lt"/>
                <a:ea typeface="+mn-ea"/>
                <a:cs typeface="+mn-cs"/>
              </a:rPr>
              <a:t>million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bringing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it</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474 </a:t>
            </a:r>
            <a:r>
              <a:rPr lang="de-DE" sz="1200" b="0" i="0" u="none" strike="noStrike" kern="1200" baseline="0" dirty="0" err="1">
                <a:solidFill>
                  <a:schemeClr val="tx1"/>
                </a:solidFill>
                <a:latin typeface="+mn-lt"/>
                <a:ea typeface="+mn-ea"/>
                <a:cs typeface="+mn-cs"/>
              </a:rPr>
              <a:t>million</a:t>
            </a:r>
            <a:r>
              <a:rPr lang="de-DE" sz="1200" b="0" i="0" u="none" strike="noStrike" kern="1200" baseline="0" dirty="0">
                <a:solidFill>
                  <a:schemeClr val="tx1"/>
                </a:solidFill>
                <a:latin typeface="+mn-lt"/>
                <a:ea typeface="+mn-ea"/>
                <a:cs typeface="+mn-cs"/>
              </a:rPr>
              <a:t>. This </a:t>
            </a:r>
            <a:r>
              <a:rPr lang="de-DE" sz="1200" b="0" i="0" u="none" strike="noStrike" kern="1200" baseline="0" dirty="0" err="1">
                <a:solidFill>
                  <a:schemeClr val="tx1"/>
                </a:solidFill>
                <a:latin typeface="+mn-lt"/>
                <a:ea typeface="+mn-ea"/>
                <a:cs typeface="+mn-cs"/>
              </a:rPr>
              <a:t>historic</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enlargement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EU </a:t>
            </a:r>
            <a:r>
              <a:rPr lang="de-DE" sz="1200" b="0" i="0" u="none" strike="noStrike" kern="1200" baseline="0" dirty="0" err="1">
                <a:solidFill>
                  <a:schemeClr val="tx1"/>
                </a:solidFill>
                <a:latin typeface="+mn-lt"/>
                <a:ea typeface="+mn-ea"/>
                <a:cs typeface="+mn-cs"/>
              </a:rPr>
              <a:t>is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centrepiece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a:t>
            </a:r>
          </a:p>
          <a:p>
            <a:r>
              <a:rPr lang="de-DE" sz="1200" b="0" i="0" u="none" strike="noStrike" kern="1200" baseline="0" dirty="0" err="1">
                <a:solidFill>
                  <a:schemeClr val="tx1"/>
                </a:solidFill>
                <a:latin typeface="+mn-lt"/>
                <a:ea typeface="+mn-ea"/>
                <a:cs typeface="+mn-cs"/>
              </a:rPr>
              <a:t>long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process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leading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reunification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 Europe </a:t>
            </a:r>
            <a:r>
              <a:rPr lang="de-DE" sz="1200" b="0" i="0" u="none" strike="noStrike" kern="1200" baseline="0" dirty="0" err="1">
                <a:solidFill>
                  <a:schemeClr val="tx1"/>
                </a:solidFill>
                <a:latin typeface="+mn-lt"/>
                <a:ea typeface="+mn-ea"/>
                <a:cs typeface="+mn-cs"/>
              </a:rPr>
              <a:t>that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had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been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divided</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for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over</a:t>
            </a:r>
            <a:r>
              <a:rPr lang="de-DE" sz="1200" b="0" i="0" u="none" strike="noStrike" kern="1200" baseline="0" dirty="0">
                <a:solidFill>
                  <a:schemeClr val="tx1"/>
                </a:solidFill>
                <a:latin typeface="+mn-lt"/>
                <a:ea typeface="+mn-ea"/>
                <a:cs typeface="+mn-cs"/>
              </a:rPr>
              <a:t> half a </a:t>
            </a:r>
            <a:r>
              <a:rPr lang="de-DE" sz="1200" b="0" i="0" u="none" strike="noStrike" kern="1200" baseline="0" dirty="0" err="1">
                <a:solidFill>
                  <a:schemeClr val="tx1"/>
                </a:solidFill>
                <a:latin typeface="+mn-lt"/>
                <a:ea typeface="+mn-ea"/>
                <a:cs typeface="+mn-cs"/>
              </a:rPr>
              <a:t>century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Iron </a:t>
            </a:r>
            <a:r>
              <a:rPr lang="de-DE" sz="1200" b="0" i="0" u="none" strike="noStrike" kern="1200" baseline="0" dirty="0" err="1">
                <a:solidFill>
                  <a:schemeClr val="tx1"/>
                </a:solidFill>
                <a:latin typeface="+mn-lt"/>
                <a:ea typeface="+mn-ea"/>
                <a:cs typeface="+mn-cs"/>
              </a:rPr>
              <a:t>Curtain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cold</a:t>
            </a:r>
            <a:r>
              <a:rPr lang="de-DE" sz="1200" b="0" i="0" u="none" strike="noStrike" kern="1200" baseline="0" dirty="0">
                <a:solidFill>
                  <a:schemeClr val="tx1"/>
                </a:solidFill>
                <a:latin typeface="+mn-lt"/>
                <a:ea typeface="+mn-ea"/>
                <a:cs typeface="+mn-cs"/>
              </a:rPr>
              <a:t> war.</a:t>
            </a:r>
            <a:endParaRPr lang="de-DE" dirty="0"/>
          </a:p>
        </p:txBody>
      </p:sp>
      <p:sp>
        <p:nvSpPr>
          <p:cNvPr id="4" name="Foliennummernplatzhalter 3"/>
          <p:cNvSpPr>
            <a:spLocks noGrp="1"/>
          </p:cNvSpPr>
          <p:nvPr>
            <p:ph type="sldNum" sz="quarter" idx="10"/>
          </p:nvPr>
        </p:nvSpPr>
        <p:spPr/>
        <p:txBody>
          <a:bodyPr/>
          <a:lstStyle/>
          <a:p>
            <a:fld id="{2CF06049-8E5A-4090-BC62-E90DF46BE4C1}" type="slidenum">
              <a:rPr lang="de-DE" smtClean="0"/>
              <a:pPr/>
              <a:t>4</a:t>
            </a:fld>
            <a:endParaRPr lang="de-DE"/>
          </a:p>
        </p:txBody>
      </p:sp>
    </p:spTree>
    <p:extLst>
      <p:ext uri="{BB962C8B-B14F-4D97-AF65-F5344CB8AC3E}">
        <p14:creationId xmlns:p14="http://schemas.microsoft.com/office/powerpoint/2010/main" val="1409741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907253CE-D02B-2848-814C-B3A87BF641FA}" type="slidenum">
              <a:rPr lang="de-DE" smtClean="0"/>
              <a:t>6</a:t>
            </a:fld>
            <a:endParaRPr lang="de-DE"/>
          </a:p>
        </p:txBody>
      </p:sp>
    </p:spTree>
    <p:extLst>
      <p:ext uri="{BB962C8B-B14F-4D97-AF65-F5344CB8AC3E}">
        <p14:creationId xmlns:p14="http://schemas.microsoft.com/office/powerpoint/2010/main" val="269632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Article 49</a:t>
            </a:r>
          </a:p>
          <a:p>
            <a:r>
              <a:rPr lang="de-DE" dirty="0" err="1"/>
              <a:t>Any</a:t>
            </a:r>
            <a:r>
              <a:rPr lang="de-DE" dirty="0"/>
              <a:t> European State </a:t>
            </a:r>
            <a:r>
              <a:rPr lang="de-DE" dirty="0" err="1"/>
              <a:t>which</a:t>
            </a:r>
            <a:r>
              <a:rPr lang="de-DE" dirty="0"/>
              <a:t> </a:t>
            </a:r>
            <a:r>
              <a:rPr lang="de-DE" dirty="0" err="1"/>
              <a:t>respects</a:t>
            </a:r>
            <a:r>
              <a:rPr lang="de-DE" dirty="0"/>
              <a:t> </a:t>
            </a:r>
            <a:r>
              <a:rPr lang="de-DE" dirty="0" err="1"/>
              <a:t>the</a:t>
            </a:r>
            <a:r>
              <a:rPr lang="de-DE" dirty="0"/>
              <a:t> </a:t>
            </a:r>
            <a:r>
              <a:rPr lang="de-DE" dirty="0" err="1"/>
              <a:t>values</a:t>
            </a:r>
            <a:r>
              <a:rPr lang="de-DE" dirty="0"/>
              <a:t> </a:t>
            </a:r>
            <a:r>
              <a:rPr lang="de-DE" dirty="0" err="1"/>
              <a:t>referred</a:t>
            </a:r>
            <a:r>
              <a:rPr lang="de-DE" dirty="0"/>
              <a:t> </a:t>
            </a:r>
            <a:r>
              <a:rPr lang="de-DE" dirty="0" err="1"/>
              <a:t>to</a:t>
            </a:r>
            <a:r>
              <a:rPr lang="de-DE" dirty="0"/>
              <a:t> in Article 2 </a:t>
            </a:r>
            <a:r>
              <a:rPr lang="de-DE" dirty="0" err="1"/>
              <a:t>and</a:t>
            </a:r>
            <a:r>
              <a:rPr lang="de-DE" dirty="0"/>
              <a:t> </a:t>
            </a:r>
            <a:r>
              <a:rPr lang="de-DE" dirty="0" err="1"/>
              <a:t>is</a:t>
            </a:r>
            <a:r>
              <a:rPr lang="de-DE" dirty="0"/>
              <a:t> </a:t>
            </a:r>
            <a:r>
              <a:rPr lang="de-DE" dirty="0" err="1"/>
              <a:t>committed</a:t>
            </a:r>
            <a:r>
              <a:rPr lang="de-DE" dirty="0"/>
              <a:t> </a:t>
            </a:r>
            <a:r>
              <a:rPr lang="de-DE" dirty="0" err="1"/>
              <a:t>to</a:t>
            </a:r>
            <a:r>
              <a:rPr lang="de-DE" dirty="0"/>
              <a:t> </a:t>
            </a:r>
            <a:r>
              <a:rPr lang="de-DE" dirty="0" err="1"/>
              <a:t>promoting</a:t>
            </a:r>
            <a:r>
              <a:rPr lang="de-DE" dirty="0"/>
              <a:t> </a:t>
            </a:r>
            <a:r>
              <a:rPr lang="de-DE" dirty="0" err="1"/>
              <a:t>them</a:t>
            </a:r>
            <a:r>
              <a:rPr lang="de-DE" dirty="0"/>
              <a:t> </a:t>
            </a:r>
            <a:r>
              <a:rPr lang="de-DE" dirty="0" err="1"/>
              <a:t>may</a:t>
            </a:r>
            <a:r>
              <a:rPr lang="de-DE" dirty="0"/>
              <a:t> </a:t>
            </a:r>
            <a:r>
              <a:rPr lang="de-DE" dirty="0" err="1"/>
              <a:t>apply</a:t>
            </a:r>
            <a:r>
              <a:rPr lang="de-DE" dirty="0"/>
              <a:t> </a:t>
            </a:r>
            <a:r>
              <a:rPr lang="de-DE" dirty="0" err="1"/>
              <a:t>to</a:t>
            </a:r>
            <a:r>
              <a:rPr lang="de-DE" dirty="0"/>
              <a:t> </a:t>
            </a:r>
            <a:r>
              <a:rPr lang="de-DE" dirty="0" err="1"/>
              <a:t>become</a:t>
            </a:r>
            <a:r>
              <a:rPr lang="de-DE" dirty="0"/>
              <a:t> a </a:t>
            </a:r>
            <a:r>
              <a:rPr lang="de-DE" dirty="0" err="1"/>
              <a:t>member</a:t>
            </a:r>
            <a:r>
              <a:rPr lang="de-DE" dirty="0"/>
              <a:t> </a:t>
            </a:r>
            <a:r>
              <a:rPr lang="de-DE" dirty="0" err="1"/>
              <a:t>of</a:t>
            </a:r>
            <a:r>
              <a:rPr lang="de-DE" dirty="0"/>
              <a:t> </a:t>
            </a:r>
            <a:r>
              <a:rPr lang="de-DE" dirty="0" err="1"/>
              <a:t>the</a:t>
            </a:r>
            <a:r>
              <a:rPr lang="de-DE" dirty="0"/>
              <a:t> Union. </a:t>
            </a:r>
          </a:p>
          <a:p>
            <a:r>
              <a:rPr lang="de-DE" dirty="0"/>
              <a:t>The European </a:t>
            </a:r>
            <a:r>
              <a:rPr lang="de-DE" dirty="0" err="1"/>
              <a:t>Parliament</a:t>
            </a:r>
            <a:r>
              <a:rPr lang="de-DE" dirty="0"/>
              <a:t> </a:t>
            </a:r>
            <a:r>
              <a:rPr lang="de-DE" dirty="0" err="1"/>
              <a:t>and</a:t>
            </a:r>
            <a:r>
              <a:rPr lang="de-DE" dirty="0"/>
              <a:t> national </a:t>
            </a:r>
            <a:r>
              <a:rPr lang="de-DE" dirty="0" err="1"/>
              <a:t>Parliaments</a:t>
            </a:r>
            <a:r>
              <a:rPr lang="de-DE" dirty="0"/>
              <a:t> </a:t>
            </a:r>
            <a:r>
              <a:rPr lang="de-DE" dirty="0" err="1"/>
              <a:t>shall</a:t>
            </a:r>
            <a:r>
              <a:rPr lang="de-DE" dirty="0"/>
              <a:t> </a:t>
            </a:r>
            <a:r>
              <a:rPr lang="de-DE" dirty="0" err="1"/>
              <a:t>be</a:t>
            </a:r>
            <a:r>
              <a:rPr lang="de-DE" dirty="0"/>
              <a:t> </a:t>
            </a:r>
            <a:r>
              <a:rPr lang="de-DE" dirty="0" err="1"/>
              <a:t>notified</a:t>
            </a:r>
            <a:r>
              <a:rPr lang="de-DE" dirty="0"/>
              <a:t> </a:t>
            </a:r>
            <a:r>
              <a:rPr lang="de-DE" dirty="0" err="1"/>
              <a:t>of</a:t>
            </a:r>
            <a:r>
              <a:rPr lang="de-DE" dirty="0"/>
              <a:t> </a:t>
            </a:r>
            <a:r>
              <a:rPr lang="de-DE" dirty="0" err="1"/>
              <a:t>this</a:t>
            </a:r>
            <a:r>
              <a:rPr lang="de-DE" dirty="0"/>
              <a:t> </a:t>
            </a:r>
            <a:r>
              <a:rPr lang="de-DE" dirty="0" err="1"/>
              <a:t>application</a:t>
            </a:r>
            <a:r>
              <a:rPr lang="de-DE" dirty="0"/>
              <a:t>. </a:t>
            </a:r>
          </a:p>
          <a:p>
            <a:r>
              <a:rPr lang="de-DE" dirty="0"/>
              <a:t>The </a:t>
            </a:r>
            <a:r>
              <a:rPr lang="de-DE" dirty="0" err="1"/>
              <a:t>applicant</a:t>
            </a:r>
            <a:r>
              <a:rPr lang="de-DE" dirty="0"/>
              <a:t> State </a:t>
            </a:r>
            <a:r>
              <a:rPr lang="de-DE" dirty="0" err="1"/>
              <a:t>shall</a:t>
            </a:r>
            <a:r>
              <a:rPr lang="de-DE" dirty="0"/>
              <a:t> </a:t>
            </a:r>
            <a:r>
              <a:rPr lang="de-DE" dirty="0" err="1"/>
              <a:t>address</a:t>
            </a:r>
            <a:r>
              <a:rPr lang="de-DE" dirty="0"/>
              <a:t> </a:t>
            </a:r>
            <a:r>
              <a:rPr lang="de-DE" dirty="0" err="1"/>
              <a:t>its</a:t>
            </a:r>
            <a:r>
              <a:rPr lang="de-DE" dirty="0"/>
              <a:t> </a:t>
            </a:r>
            <a:r>
              <a:rPr lang="de-DE" dirty="0" err="1"/>
              <a:t>application</a:t>
            </a:r>
            <a:r>
              <a:rPr lang="de-DE" dirty="0"/>
              <a:t> </a:t>
            </a:r>
            <a:r>
              <a:rPr lang="de-DE" dirty="0" err="1"/>
              <a:t>to</a:t>
            </a:r>
            <a:r>
              <a:rPr lang="de-DE" dirty="0"/>
              <a:t> </a:t>
            </a:r>
            <a:r>
              <a:rPr lang="de-DE" dirty="0" err="1"/>
              <a:t>the</a:t>
            </a:r>
            <a:r>
              <a:rPr lang="de-DE" dirty="0"/>
              <a:t> Council, </a:t>
            </a:r>
            <a:r>
              <a:rPr lang="de-DE" dirty="0" err="1"/>
              <a:t>which</a:t>
            </a:r>
            <a:r>
              <a:rPr lang="de-DE" dirty="0"/>
              <a:t> </a:t>
            </a:r>
            <a:r>
              <a:rPr lang="de-DE" dirty="0" err="1"/>
              <a:t>shall</a:t>
            </a:r>
            <a:r>
              <a:rPr lang="de-DE" dirty="0"/>
              <a:t> </a:t>
            </a:r>
            <a:r>
              <a:rPr lang="de-DE" dirty="0" err="1"/>
              <a:t>act</a:t>
            </a:r>
            <a:r>
              <a:rPr lang="de-DE" dirty="0"/>
              <a:t> </a:t>
            </a:r>
            <a:r>
              <a:rPr lang="de-DE" dirty="0" err="1"/>
              <a:t>unanimously</a:t>
            </a:r>
            <a:r>
              <a:rPr lang="de-DE" dirty="0"/>
              <a:t> after </a:t>
            </a:r>
            <a:r>
              <a:rPr lang="de-DE" dirty="0" err="1"/>
              <a:t>consulting</a:t>
            </a:r>
            <a:r>
              <a:rPr lang="de-DE" dirty="0"/>
              <a:t> </a:t>
            </a:r>
            <a:r>
              <a:rPr lang="de-DE" dirty="0" err="1"/>
              <a:t>the</a:t>
            </a:r>
            <a:r>
              <a:rPr lang="de-DE" dirty="0"/>
              <a:t> </a:t>
            </a:r>
            <a:r>
              <a:rPr lang="de-DE" dirty="0" err="1"/>
              <a:t>Commission</a:t>
            </a:r>
            <a:r>
              <a:rPr lang="de-DE" dirty="0"/>
              <a:t> </a:t>
            </a:r>
            <a:r>
              <a:rPr lang="de-DE" dirty="0" err="1"/>
              <a:t>and</a:t>
            </a:r>
            <a:r>
              <a:rPr lang="de-DE" dirty="0"/>
              <a:t> after </a:t>
            </a:r>
            <a:r>
              <a:rPr lang="de-DE" dirty="0" err="1"/>
              <a:t>receiving</a:t>
            </a:r>
            <a:r>
              <a:rPr lang="de-DE" dirty="0"/>
              <a:t> </a:t>
            </a:r>
            <a:r>
              <a:rPr lang="de-DE" dirty="0" err="1"/>
              <a:t>the</a:t>
            </a:r>
            <a:r>
              <a:rPr lang="de-DE" dirty="0"/>
              <a:t> </a:t>
            </a:r>
            <a:r>
              <a:rPr lang="de-DE" dirty="0" err="1"/>
              <a:t>consent</a:t>
            </a:r>
            <a:r>
              <a:rPr lang="de-DE" dirty="0"/>
              <a:t> </a:t>
            </a:r>
            <a:r>
              <a:rPr lang="de-DE" dirty="0" err="1"/>
              <a:t>of</a:t>
            </a:r>
            <a:r>
              <a:rPr lang="de-DE" dirty="0"/>
              <a:t> </a:t>
            </a:r>
            <a:r>
              <a:rPr lang="de-DE" dirty="0" err="1"/>
              <a:t>the</a:t>
            </a:r>
            <a:r>
              <a:rPr lang="de-DE" dirty="0"/>
              <a:t> European </a:t>
            </a:r>
            <a:r>
              <a:rPr lang="de-DE" dirty="0" err="1"/>
              <a:t>Parliament</a:t>
            </a:r>
            <a:r>
              <a:rPr lang="de-DE" dirty="0"/>
              <a:t>, </a:t>
            </a:r>
            <a:r>
              <a:rPr lang="de-DE" dirty="0" err="1"/>
              <a:t>which</a:t>
            </a:r>
            <a:r>
              <a:rPr lang="de-DE" dirty="0"/>
              <a:t> </a:t>
            </a:r>
            <a:r>
              <a:rPr lang="de-DE" dirty="0" err="1"/>
              <a:t>shall</a:t>
            </a:r>
            <a:r>
              <a:rPr lang="de-DE" dirty="0"/>
              <a:t> </a:t>
            </a:r>
            <a:r>
              <a:rPr lang="de-DE" dirty="0" err="1"/>
              <a:t>act</a:t>
            </a:r>
            <a:r>
              <a:rPr lang="de-DE" dirty="0"/>
              <a:t> </a:t>
            </a:r>
            <a:r>
              <a:rPr lang="de-DE" dirty="0" err="1"/>
              <a:t>by</a:t>
            </a:r>
            <a:r>
              <a:rPr lang="de-DE" dirty="0"/>
              <a:t> a </a:t>
            </a:r>
            <a:r>
              <a:rPr lang="de-DE" dirty="0" err="1"/>
              <a:t>majority</a:t>
            </a:r>
            <a:r>
              <a:rPr lang="de-DE" dirty="0"/>
              <a:t> </a:t>
            </a:r>
            <a:r>
              <a:rPr lang="de-DE" dirty="0" err="1"/>
              <a:t>of</a:t>
            </a:r>
            <a:r>
              <a:rPr lang="de-DE" dirty="0"/>
              <a:t> </a:t>
            </a:r>
            <a:r>
              <a:rPr lang="de-DE" dirty="0" err="1"/>
              <a:t>its</a:t>
            </a:r>
            <a:r>
              <a:rPr lang="de-DE" dirty="0"/>
              <a:t> </a:t>
            </a:r>
            <a:r>
              <a:rPr lang="de-DE" dirty="0" err="1"/>
              <a:t>component</a:t>
            </a:r>
            <a:r>
              <a:rPr lang="de-DE" dirty="0"/>
              <a:t> </a:t>
            </a:r>
            <a:r>
              <a:rPr lang="de-DE" dirty="0" err="1"/>
              <a:t>members</a:t>
            </a:r>
            <a:r>
              <a:rPr lang="de-DE" dirty="0"/>
              <a:t>. </a:t>
            </a:r>
          </a:p>
          <a:p>
            <a:r>
              <a:rPr lang="de-DE" dirty="0"/>
              <a:t>The </a:t>
            </a:r>
            <a:r>
              <a:rPr lang="de-DE" dirty="0" err="1"/>
              <a:t>conditions</a:t>
            </a:r>
            <a:r>
              <a:rPr lang="de-DE" dirty="0"/>
              <a:t> </a:t>
            </a:r>
            <a:r>
              <a:rPr lang="de-DE" dirty="0" err="1"/>
              <a:t>of</a:t>
            </a:r>
            <a:r>
              <a:rPr lang="de-DE" dirty="0"/>
              <a:t> </a:t>
            </a:r>
            <a:r>
              <a:rPr lang="de-DE" dirty="0" err="1"/>
              <a:t>eligibility</a:t>
            </a:r>
            <a:r>
              <a:rPr lang="de-DE" dirty="0"/>
              <a:t> </a:t>
            </a:r>
            <a:r>
              <a:rPr lang="de-DE" dirty="0" err="1"/>
              <a:t>agreed</a:t>
            </a:r>
            <a:r>
              <a:rPr lang="de-DE" dirty="0"/>
              <a:t> upon </a:t>
            </a:r>
            <a:r>
              <a:rPr lang="de-DE" dirty="0" err="1"/>
              <a:t>by</a:t>
            </a:r>
            <a:r>
              <a:rPr lang="de-DE" dirty="0"/>
              <a:t> </a:t>
            </a:r>
            <a:r>
              <a:rPr lang="de-DE" dirty="0" err="1"/>
              <a:t>the</a:t>
            </a:r>
            <a:r>
              <a:rPr lang="de-DE" dirty="0"/>
              <a:t> European Council </a:t>
            </a:r>
            <a:r>
              <a:rPr lang="de-DE" dirty="0" err="1"/>
              <a:t>shall</a:t>
            </a:r>
            <a:r>
              <a:rPr lang="de-DE" dirty="0"/>
              <a:t> </a:t>
            </a:r>
            <a:r>
              <a:rPr lang="de-DE" dirty="0" err="1"/>
              <a:t>be</a:t>
            </a:r>
            <a:r>
              <a:rPr lang="de-DE" dirty="0"/>
              <a:t> </a:t>
            </a:r>
            <a:r>
              <a:rPr lang="de-DE" dirty="0" err="1"/>
              <a:t>taken</a:t>
            </a:r>
            <a:r>
              <a:rPr lang="de-DE" dirty="0"/>
              <a:t> </a:t>
            </a:r>
            <a:r>
              <a:rPr lang="de-DE" dirty="0" err="1"/>
              <a:t>into</a:t>
            </a:r>
            <a:r>
              <a:rPr lang="de-DE" dirty="0"/>
              <a:t> </a:t>
            </a:r>
            <a:r>
              <a:rPr lang="de-DE" dirty="0" err="1"/>
              <a:t>account</a:t>
            </a:r>
            <a:r>
              <a:rPr lang="de-DE" dirty="0"/>
              <a:t>.</a:t>
            </a:r>
          </a:p>
          <a:p>
            <a:r>
              <a:rPr lang="de-DE" dirty="0"/>
              <a:t>The </a:t>
            </a:r>
            <a:r>
              <a:rPr lang="de-DE" dirty="0" err="1"/>
              <a:t>conditions</a:t>
            </a:r>
            <a:r>
              <a:rPr lang="de-DE" dirty="0"/>
              <a:t> </a:t>
            </a:r>
            <a:r>
              <a:rPr lang="de-DE" dirty="0" err="1"/>
              <a:t>of</a:t>
            </a:r>
            <a:r>
              <a:rPr lang="de-DE" dirty="0"/>
              <a:t> </a:t>
            </a:r>
            <a:r>
              <a:rPr lang="de-DE" dirty="0" err="1"/>
              <a:t>admission</a:t>
            </a:r>
            <a:r>
              <a:rPr lang="de-DE" dirty="0"/>
              <a:t> </a:t>
            </a:r>
            <a:r>
              <a:rPr lang="de-DE" dirty="0" err="1"/>
              <a:t>and</a:t>
            </a:r>
            <a:r>
              <a:rPr lang="de-DE" dirty="0"/>
              <a:t> </a:t>
            </a:r>
            <a:r>
              <a:rPr lang="de-DE" dirty="0" err="1"/>
              <a:t>the</a:t>
            </a:r>
            <a:r>
              <a:rPr lang="de-DE" dirty="0"/>
              <a:t> </a:t>
            </a:r>
            <a:r>
              <a:rPr lang="de-DE" dirty="0" err="1"/>
              <a:t>adjustments</a:t>
            </a:r>
            <a:r>
              <a:rPr lang="de-DE" dirty="0"/>
              <a:t> </a:t>
            </a:r>
            <a:r>
              <a:rPr lang="de-DE" dirty="0" err="1"/>
              <a:t>to</a:t>
            </a:r>
            <a:r>
              <a:rPr lang="de-DE" dirty="0"/>
              <a:t> </a:t>
            </a:r>
            <a:r>
              <a:rPr lang="de-DE" dirty="0" err="1"/>
              <a:t>the</a:t>
            </a:r>
            <a:r>
              <a:rPr lang="de-DE" dirty="0"/>
              <a:t> </a:t>
            </a:r>
            <a:r>
              <a:rPr lang="de-DE" dirty="0" err="1"/>
              <a:t>Treaties</a:t>
            </a:r>
            <a:r>
              <a:rPr lang="de-DE" dirty="0"/>
              <a:t> on </a:t>
            </a:r>
            <a:r>
              <a:rPr lang="de-DE" dirty="0" err="1"/>
              <a:t>which</a:t>
            </a:r>
            <a:r>
              <a:rPr lang="de-DE" dirty="0"/>
              <a:t> </a:t>
            </a:r>
            <a:r>
              <a:rPr lang="de-DE" dirty="0" err="1"/>
              <a:t>the</a:t>
            </a:r>
            <a:r>
              <a:rPr lang="de-DE" dirty="0"/>
              <a:t> Union </a:t>
            </a:r>
            <a:r>
              <a:rPr lang="de-DE" dirty="0" err="1"/>
              <a:t>is</a:t>
            </a:r>
            <a:r>
              <a:rPr lang="de-DE" dirty="0"/>
              <a:t> </a:t>
            </a:r>
            <a:r>
              <a:rPr lang="de-DE" dirty="0" err="1"/>
              <a:t>founded</a:t>
            </a:r>
            <a:r>
              <a:rPr lang="de-DE" dirty="0"/>
              <a:t>, </a:t>
            </a:r>
            <a:r>
              <a:rPr lang="de-DE" dirty="0" err="1"/>
              <a:t>which</a:t>
            </a:r>
            <a:r>
              <a:rPr lang="de-DE" dirty="0"/>
              <a:t> such </a:t>
            </a:r>
            <a:r>
              <a:rPr lang="de-DE" dirty="0" err="1"/>
              <a:t>admission</a:t>
            </a:r>
            <a:r>
              <a:rPr lang="de-DE" dirty="0"/>
              <a:t> </a:t>
            </a:r>
            <a:r>
              <a:rPr lang="de-DE" dirty="0" err="1"/>
              <a:t>entails</a:t>
            </a:r>
            <a:r>
              <a:rPr lang="de-DE" dirty="0"/>
              <a:t>, </a:t>
            </a:r>
            <a:r>
              <a:rPr lang="de-DE" dirty="0" err="1"/>
              <a:t>shall</a:t>
            </a:r>
            <a:r>
              <a:rPr lang="de-DE" dirty="0"/>
              <a:t> </a:t>
            </a:r>
            <a:r>
              <a:rPr lang="de-DE" dirty="0" err="1"/>
              <a:t>be</a:t>
            </a:r>
            <a:r>
              <a:rPr lang="de-DE" dirty="0"/>
              <a:t> </a:t>
            </a:r>
            <a:r>
              <a:rPr lang="de-DE" dirty="0" err="1"/>
              <a:t>the</a:t>
            </a:r>
            <a:r>
              <a:rPr lang="de-DE" dirty="0"/>
              <a:t> </a:t>
            </a:r>
            <a:r>
              <a:rPr lang="de-DE" dirty="0" err="1"/>
              <a:t>subject</a:t>
            </a:r>
            <a:r>
              <a:rPr lang="de-DE" dirty="0"/>
              <a:t> </a:t>
            </a:r>
            <a:r>
              <a:rPr lang="de-DE" dirty="0" err="1"/>
              <a:t>of</a:t>
            </a:r>
            <a:r>
              <a:rPr lang="de-DE" dirty="0"/>
              <a:t> an </a:t>
            </a:r>
            <a:r>
              <a:rPr lang="de-DE" dirty="0" err="1"/>
              <a:t>agreement</a:t>
            </a:r>
            <a:r>
              <a:rPr lang="de-DE" dirty="0"/>
              <a:t> </a:t>
            </a:r>
            <a:r>
              <a:rPr lang="de-DE" dirty="0" err="1"/>
              <a:t>between</a:t>
            </a:r>
            <a:r>
              <a:rPr lang="de-DE" dirty="0"/>
              <a:t> </a:t>
            </a:r>
            <a:r>
              <a:rPr lang="de-DE" dirty="0" err="1"/>
              <a:t>the</a:t>
            </a:r>
            <a:r>
              <a:rPr lang="de-DE" dirty="0"/>
              <a:t> Member States </a:t>
            </a:r>
            <a:r>
              <a:rPr lang="de-DE" dirty="0" err="1"/>
              <a:t>and</a:t>
            </a:r>
            <a:r>
              <a:rPr lang="de-DE" dirty="0"/>
              <a:t> </a:t>
            </a:r>
            <a:r>
              <a:rPr lang="de-DE" dirty="0" err="1"/>
              <a:t>the</a:t>
            </a:r>
            <a:r>
              <a:rPr lang="de-DE" dirty="0"/>
              <a:t> </a:t>
            </a:r>
            <a:r>
              <a:rPr lang="de-DE" dirty="0" err="1"/>
              <a:t>applicant</a:t>
            </a:r>
            <a:r>
              <a:rPr lang="de-DE" dirty="0"/>
              <a:t> State. This </a:t>
            </a:r>
            <a:r>
              <a:rPr lang="de-DE" dirty="0" err="1"/>
              <a:t>agreement</a:t>
            </a:r>
            <a:r>
              <a:rPr lang="de-DE" dirty="0"/>
              <a:t> </a:t>
            </a:r>
            <a:r>
              <a:rPr lang="de-DE" dirty="0" err="1"/>
              <a:t>shall</a:t>
            </a:r>
            <a:r>
              <a:rPr lang="de-DE" dirty="0"/>
              <a:t> </a:t>
            </a:r>
            <a:r>
              <a:rPr lang="de-DE" dirty="0" err="1"/>
              <a:t>be</a:t>
            </a:r>
            <a:r>
              <a:rPr lang="de-DE" dirty="0"/>
              <a:t> </a:t>
            </a:r>
            <a:r>
              <a:rPr lang="de-DE" dirty="0" err="1"/>
              <a:t>submitted</a:t>
            </a:r>
            <a:r>
              <a:rPr lang="de-DE" dirty="0"/>
              <a:t> </a:t>
            </a:r>
            <a:r>
              <a:rPr lang="de-DE" dirty="0" err="1"/>
              <a:t>for</a:t>
            </a:r>
            <a:r>
              <a:rPr lang="de-DE" dirty="0"/>
              <a:t> </a:t>
            </a:r>
            <a:r>
              <a:rPr lang="de-DE" dirty="0" err="1"/>
              <a:t>ratification</a:t>
            </a:r>
            <a:r>
              <a:rPr lang="de-DE" dirty="0"/>
              <a:t> </a:t>
            </a:r>
            <a:r>
              <a:rPr lang="de-DE" dirty="0" err="1"/>
              <a:t>by</a:t>
            </a:r>
            <a:r>
              <a:rPr lang="de-DE" dirty="0"/>
              <a:t> all </a:t>
            </a:r>
            <a:r>
              <a:rPr lang="de-DE" dirty="0" err="1"/>
              <a:t>the</a:t>
            </a:r>
            <a:r>
              <a:rPr lang="de-DE" dirty="0"/>
              <a:t> </a:t>
            </a:r>
            <a:r>
              <a:rPr lang="de-DE" dirty="0" err="1"/>
              <a:t>contracting</a:t>
            </a:r>
            <a:r>
              <a:rPr lang="de-DE" dirty="0"/>
              <a:t> States in </a:t>
            </a:r>
            <a:r>
              <a:rPr lang="de-DE" dirty="0" err="1"/>
              <a:t>accordance</a:t>
            </a:r>
            <a:r>
              <a:rPr lang="de-DE" dirty="0"/>
              <a:t> </a:t>
            </a:r>
            <a:r>
              <a:rPr lang="de-DE" dirty="0" err="1"/>
              <a:t>with</a:t>
            </a:r>
            <a:r>
              <a:rPr lang="de-DE" dirty="0"/>
              <a:t> </a:t>
            </a:r>
            <a:r>
              <a:rPr lang="de-DE" dirty="0" err="1"/>
              <a:t>their</a:t>
            </a:r>
            <a:r>
              <a:rPr lang="de-DE" dirty="0"/>
              <a:t> </a:t>
            </a:r>
            <a:r>
              <a:rPr lang="de-DE" dirty="0" err="1"/>
              <a:t>respective</a:t>
            </a:r>
            <a:r>
              <a:rPr lang="de-DE" dirty="0"/>
              <a:t> </a:t>
            </a:r>
            <a:r>
              <a:rPr lang="de-DE" dirty="0" err="1"/>
              <a:t>constitutional</a:t>
            </a:r>
            <a:r>
              <a:rPr lang="de-DE" dirty="0"/>
              <a:t> </a:t>
            </a:r>
            <a:r>
              <a:rPr lang="de-DE" dirty="0" err="1"/>
              <a:t>requirements</a:t>
            </a:r>
            <a:r>
              <a:rPr lang="de-DE" dirty="0"/>
              <a:t>.</a:t>
            </a:r>
          </a:p>
          <a:p>
            <a:endParaRPr lang="de-DE" dirty="0"/>
          </a:p>
          <a:p>
            <a:r>
              <a:rPr lang="de-DE" dirty="0" err="1"/>
              <a:t>Conclusion</a:t>
            </a:r>
            <a:r>
              <a:rPr lang="de-DE" baseline="0" dirty="0"/>
              <a:t> </a:t>
            </a:r>
            <a:r>
              <a:rPr lang="de-DE" baseline="0" dirty="0" err="1"/>
              <a:t>of</a:t>
            </a:r>
            <a:r>
              <a:rPr lang="de-DE" baseline="0" dirty="0"/>
              <a:t> </a:t>
            </a:r>
            <a:r>
              <a:rPr lang="de-DE" baseline="0" dirty="0" err="1"/>
              <a:t>the</a:t>
            </a:r>
            <a:r>
              <a:rPr lang="de-DE" baseline="0" dirty="0"/>
              <a:t> </a:t>
            </a:r>
            <a:r>
              <a:rPr lang="de-DE" baseline="0" dirty="0" err="1"/>
              <a:t>Copenhagen</a:t>
            </a:r>
            <a:r>
              <a:rPr lang="de-DE" baseline="0" dirty="0"/>
              <a:t> </a:t>
            </a:r>
            <a:r>
              <a:rPr lang="de-DE" baseline="0" dirty="0" err="1"/>
              <a:t>session</a:t>
            </a:r>
            <a:r>
              <a:rPr lang="de-DE" baseline="0" dirty="0"/>
              <a:t> </a:t>
            </a:r>
            <a:r>
              <a:rPr lang="de-DE" baseline="0" dirty="0" err="1"/>
              <a:t>of</a:t>
            </a:r>
            <a:r>
              <a:rPr lang="de-DE" baseline="0" dirty="0"/>
              <a:t>  </a:t>
            </a:r>
            <a:r>
              <a:rPr lang="de-DE" baseline="0" dirty="0" err="1"/>
              <a:t>the</a:t>
            </a:r>
            <a:r>
              <a:rPr lang="de-DE" baseline="0" dirty="0"/>
              <a:t> European Council (June 1993): „</a:t>
            </a:r>
            <a:r>
              <a:rPr lang="de-DE" sz="1200" kern="1200" dirty="0">
                <a:solidFill>
                  <a:schemeClr val="tx1"/>
                </a:solidFill>
                <a:latin typeface="+mn-lt"/>
                <a:ea typeface="+mn-ea"/>
                <a:cs typeface="+mn-cs"/>
              </a:rPr>
              <a:t>Membership </a:t>
            </a:r>
            <a:r>
              <a:rPr lang="de-DE" sz="1200" kern="1200" dirty="0" err="1">
                <a:solidFill>
                  <a:schemeClr val="tx1"/>
                </a:solidFill>
                <a:latin typeface="+mn-lt"/>
                <a:ea typeface="+mn-ea"/>
                <a:cs typeface="+mn-cs"/>
              </a:rPr>
              <a:t>requires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that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candidate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country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has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achieved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stability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institutions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guaranteeing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democracy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a:solidFill>
                  <a:schemeClr val="tx1"/>
                </a:solidFill>
                <a:latin typeface="+mn-lt"/>
                <a:ea typeface="+mn-ea"/>
                <a:cs typeface="+mn-cs"/>
                <a:hlinkClick r:id="rId3"/>
              </a:rPr>
              <a:t>rule of law, human rights, respect for and protection of </a:t>
            </a:r>
            <a:r>
              <a:rPr lang="de-DE" sz="1200" kern="1200" dirty="0">
                <a:solidFill>
                  <a:schemeClr val="tx1"/>
                </a:solidFill>
                <a:latin typeface="+mn-lt"/>
                <a:ea typeface="+mn-ea"/>
                <a:cs typeface="+mn-cs"/>
                <a:hlinkClick r:id="rId4"/>
              </a:rPr>
              <a:t>minorities, the existence of a functioning </a:t>
            </a:r>
            <a:r>
              <a:rPr lang="de-DE" sz="1200" kern="1200" dirty="0">
                <a:solidFill>
                  <a:schemeClr val="tx1"/>
                </a:solidFill>
                <a:latin typeface="+mn-lt"/>
                <a:ea typeface="+mn-ea"/>
                <a:cs typeface="+mn-cs"/>
                <a:hlinkClick r:id="rId5"/>
              </a:rPr>
              <a:t>market economy as well as the capacity to cope with competitive pressure and market forces within the Union. Membership presupposes the candidate's ability to take on the obligations of membership including adherence to the aims of political, economic and </a:t>
            </a:r>
            <a:r>
              <a:rPr lang="de-DE" sz="1200" kern="1200" dirty="0">
                <a:solidFill>
                  <a:schemeClr val="tx1"/>
                </a:solidFill>
                <a:latin typeface="+mn-lt"/>
                <a:ea typeface="+mn-ea"/>
                <a:cs typeface="+mn-cs"/>
                <a:hlinkClick r:id="rId6"/>
              </a:rPr>
              <a:t>monetary union.</a:t>
            </a:r>
            <a:r>
              <a:rPr lang="de-DE" sz="1200" kern="1200" dirty="0">
                <a:solidFill>
                  <a:schemeClr val="tx1"/>
                </a:solidFill>
                <a:latin typeface="+mn-lt"/>
                <a:ea typeface="+mn-ea"/>
                <a:cs typeface="+mn-cs"/>
              </a:rPr>
              <a:t>“ </a:t>
            </a:r>
            <a:endParaRPr lang="de-DE" dirty="0"/>
          </a:p>
          <a:p>
            <a:endParaRPr lang="de-DE" dirty="0"/>
          </a:p>
        </p:txBody>
      </p:sp>
      <p:sp>
        <p:nvSpPr>
          <p:cNvPr id="4" name="Foliennummernplatzhalter 3"/>
          <p:cNvSpPr>
            <a:spLocks noGrp="1"/>
          </p:cNvSpPr>
          <p:nvPr>
            <p:ph type="sldNum" sz="quarter" idx="10"/>
          </p:nvPr>
        </p:nvSpPr>
        <p:spPr/>
        <p:txBody>
          <a:bodyPr/>
          <a:lstStyle/>
          <a:p>
            <a:fld id="{907253CE-D02B-2848-814C-B3A87BF641FA}" type="slidenum">
              <a:rPr lang="de-DE" smtClean="0"/>
              <a:t>8</a:t>
            </a:fld>
            <a:endParaRPr lang="de-DE"/>
          </a:p>
        </p:txBody>
      </p:sp>
    </p:spTree>
    <p:extLst>
      <p:ext uri="{BB962C8B-B14F-4D97-AF65-F5344CB8AC3E}">
        <p14:creationId xmlns:p14="http://schemas.microsoft.com/office/powerpoint/2010/main" val="3238509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Article 7</a:t>
            </a:r>
          </a:p>
          <a:p>
            <a:endParaRPr lang="de-DE" sz="1200" dirty="0"/>
          </a:p>
          <a:p>
            <a:pPr marL="342900" indent="-342900">
              <a:buAutoNum type="arabicPeriod"/>
            </a:pPr>
            <a:r>
              <a:rPr lang="de-DE" sz="1200" dirty="0"/>
              <a:t>On a </a:t>
            </a:r>
            <a:r>
              <a:rPr lang="de-DE" sz="1200" dirty="0" err="1"/>
              <a:t>reasoned</a:t>
            </a:r>
            <a:r>
              <a:rPr lang="de-DE" sz="1200" dirty="0"/>
              <a:t> </a:t>
            </a:r>
            <a:r>
              <a:rPr lang="de-DE" sz="1200" dirty="0" err="1"/>
              <a:t>proposal</a:t>
            </a:r>
            <a:r>
              <a:rPr lang="de-DE" sz="1200" dirty="0"/>
              <a:t> </a:t>
            </a:r>
            <a:r>
              <a:rPr lang="de-DE" sz="1200" dirty="0" err="1"/>
              <a:t>by</a:t>
            </a:r>
            <a:r>
              <a:rPr lang="de-DE" sz="1200" dirty="0"/>
              <a:t> </a:t>
            </a:r>
            <a:r>
              <a:rPr lang="de-DE" sz="1200" dirty="0" err="1"/>
              <a:t>one</a:t>
            </a:r>
            <a:r>
              <a:rPr lang="de-DE" sz="1200" dirty="0"/>
              <a:t> </a:t>
            </a:r>
            <a:r>
              <a:rPr lang="de-DE" sz="1200" dirty="0" err="1"/>
              <a:t>third</a:t>
            </a:r>
            <a:r>
              <a:rPr lang="de-DE" sz="1200" dirty="0"/>
              <a:t> </a:t>
            </a:r>
            <a:r>
              <a:rPr lang="de-DE" sz="1200" dirty="0" err="1"/>
              <a:t>of</a:t>
            </a:r>
            <a:r>
              <a:rPr lang="de-DE" sz="1200" dirty="0"/>
              <a:t> </a:t>
            </a:r>
            <a:r>
              <a:rPr lang="de-DE" sz="1200" dirty="0" err="1"/>
              <a:t>the</a:t>
            </a:r>
            <a:r>
              <a:rPr lang="de-DE" sz="1200" dirty="0"/>
              <a:t> Member States, </a:t>
            </a:r>
            <a:r>
              <a:rPr lang="de-DE" sz="1200" dirty="0" err="1"/>
              <a:t>by</a:t>
            </a:r>
            <a:r>
              <a:rPr lang="de-DE" sz="1200" dirty="0"/>
              <a:t> </a:t>
            </a:r>
            <a:r>
              <a:rPr lang="de-DE" sz="1200" dirty="0" err="1"/>
              <a:t>the</a:t>
            </a:r>
            <a:r>
              <a:rPr lang="de-DE" sz="1200" dirty="0"/>
              <a:t> European </a:t>
            </a:r>
            <a:r>
              <a:rPr lang="de-DE" sz="1200" dirty="0" err="1"/>
              <a:t>Parliament</a:t>
            </a:r>
            <a:r>
              <a:rPr lang="de-DE" sz="1200" dirty="0"/>
              <a:t> </a:t>
            </a:r>
            <a:r>
              <a:rPr lang="de-DE" sz="1200" dirty="0" err="1"/>
              <a:t>or</a:t>
            </a:r>
            <a:r>
              <a:rPr lang="de-DE" sz="1200" dirty="0"/>
              <a:t> </a:t>
            </a:r>
            <a:r>
              <a:rPr lang="de-DE" sz="1200" dirty="0" err="1"/>
              <a:t>by</a:t>
            </a:r>
            <a:r>
              <a:rPr lang="de-DE" sz="1200" dirty="0"/>
              <a:t> </a:t>
            </a:r>
            <a:r>
              <a:rPr lang="de-DE" sz="1200" dirty="0" err="1"/>
              <a:t>the</a:t>
            </a:r>
            <a:r>
              <a:rPr lang="de-DE" sz="1200" dirty="0"/>
              <a:t> European </a:t>
            </a:r>
            <a:r>
              <a:rPr lang="de-DE" sz="1200" dirty="0" err="1"/>
              <a:t>Commission</a:t>
            </a:r>
            <a:r>
              <a:rPr lang="de-DE" sz="1200" dirty="0"/>
              <a:t>, </a:t>
            </a:r>
            <a:r>
              <a:rPr lang="de-DE" sz="1200" dirty="0" err="1"/>
              <a:t>the</a:t>
            </a:r>
            <a:r>
              <a:rPr lang="de-DE" sz="1200" dirty="0"/>
              <a:t> Council, </a:t>
            </a:r>
            <a:r>
              <a:rPr lang="de-DE" sz="1200" dirty="0" err="1"/>
              <a:t>acting</a:t>
            </a:r>
            <a:r>
              <a:rPr lang="de-DE" sz="1200" dirty="0"/>
              <a:t> </a:t>
            </a:r>
            <a:r>
              <a:rPr lang="de-DE" sz="1200" dirty="0" err="1"/>
              <a:t>by</a:t>
            </a:r>
            <a:r>
              <a:rPr lang="de-DE" sz="1200" dirty="0"/>
              <a:t> a </a:t>
            </a:r>
            <a:r>
              <a:rPr lang="de-DE" sz="1200" dirty="0" err="1"/>
              <a:t>majority</a:t>
            </a:r>
            <a:r>
              <a:rPr lang="de-DE" sz="1200" dirty="0"/>
              <a:t> </a:t>
            </a:r>
            <a:r>
              <a:rPr lang="de-DE" sz="1200" dirty="0" err="1"/>
              <a:t>of</a:t>
            </a:r>
            <a:r>
              <a:rPr lang="de-DE" sz="1200" dirty="0"/>
              <a:t> </a:t>
            </a:r>
            <a:r>
              <a:rPr lang="de-DE" sz="1200" dirty="0" err="1"/>
              <a:t>four</a:t>
            </a:r>
            <a:r>
              <a:rPr lang="de-DE" sz="1200" dirty="0"/>
              <a:t> </a:t>
            </a:r>
            <a:r>
              <a:rPr lang="de-DE" sz="1200" dirty="0" err="1"/>
              <a:t>fifths</a:t>
            </a:r>
            <a:r>
              <a:rPr lang="de-DE" sz="1200" dirty="0"/>
              <a:t> </a:t>
            </a:r>
            <a:r>
              <a:rPr lang="de-DE" sz="1200" dirty="0" err="1"/>
              <a:t>of</a:t>
            </a:r>
            <a:r>
              <a:rPr lang="de-DE" sz="1200" dirty="0"/>
              <a:t> </a:t>
            </a:r>
            <a:r>
              <a:rPr lang="de-DE" sz="1200" dirty="0" err="1"/>
              <a:t>its</a:t>
            </a:r>
            <a:r>
              <a:rPr lang="de-DE" sz="1200" dirty="0"/>
              <a:t> </a:t>
            </a:r>
            <a:r>
              <a:rPr lang="de-DE" sz="1200" dirty="0" err="1"/>
              <a:t>members</a:t>
            </a:r>
            <a:r>
              <a:rPr lang="de-DE" sz="1200" dirty="0"/>
              <a:t> after </a:t>
            </a:r>
            <a:r>
              <a:rPr lang="de-DE" sz="1200" dirty="0" err="1"/>
              <a:t>obtaining</a:t>
            </a:r>
            <a:r>
              <a:rPr lang="de-DE" sz="1200" dirty="0"/>
              <a:t> </a:t>
            </a:r>
            <a:r>
              <a:rPr lang="de-DE" sz="1200" dirty="0" err="1"/>
              <a:t>the</a:t>
            </a:r>
            <a:r>
              <a:rPr lang="de-DE" sz="1200" dirty="0"/>
              <a:t> </a:t>
            </a:r>
            <a:r>
              <a:rPr lang="de-DE" sz="1200" dirty="0" err="1"/>
              <a:t>consent</a:t>
            </a:r>
            <a:r>
              <a:rPr lang="de-DE" sz="1200" dirty="0"/>
              <a:t> </a:t>
            </a:r>
            <a:r>
              <a:rPr lang="de-DE" sz="1200" dirty="0" err="1"/>
              <a:t>of</a:t>
            </a:r>
            <a:r>
              <a:rPr lang="de-DE" sz="1200" dirty="0"/>
              <a:t> </a:t>
            </a:r>
            <a:r>
              <a:rPr lang="de-DE" sz="1200" dirty="0" err="1"/>
              <a:t>the</a:t>
            </a:r>
            <a:r>
              <a:rPr lang="de-DE" sz="1200" dirty="0"/>
              <a:t> European </a:t>
            </a:r>
            <a:r>
              <a:rPr lang="de-DE" sz="1200" dirty="0" err="1"/>
              <a:t>Parliament</a:t>
            </a:r>
            <a:r>
              <a:rPr lang="de-DE" sz="1200" dirty="0"/>
              <a:t>, </a:t>
            </a:r>
            <a:r>
              <a:rPr lang="de-DE" sz="1200" dirty="0" err="1"/>
              <a:t>may</a:t>
            </a:r>
            <a:r>
              <a:rPr lang="de-DE" sz="1200" dirty="0"/>
              <a:t>  </a:t>
            </a:r>
            <a:r>
              <a:rPr lang="de-DE" sz="1200" dirty="0" err="1"/>
              <a:t>determine</a:t>
            </a:r>
            <a:r>
              <a:rPr lang="de-DE" sz="1200" dirty="0"/>
              <a:t> </a:t>
            </a:r>
            <a:r>
              <a:rPr lang="de-DE" sz="1200" dirty="0" err="1"/>
              <a:t>that</a:t>
            </a:r>
            <a:r>
              <a:rPr lang="de-DE" sz="1200" dirty="0"/>
              <a:t> </a:t>
            </a:r>
            <a:r>
              <a:rPr lang="de-DE" sz="1200" dirty="0" err="1"/>
              <a:t>there</a:t>
            </a:r>
            <a:r>
              <a:rPr lang="de-DE" sz="1200" dirty="0"/>
              <a:t> </a:t>
            </a:r>
            <a:r>
              <a:rPr lang="de-DE" sz="1200" dirty="0" err="1"/>
              <a:t>is</a:t>
            </a:r>
            <a:r>
              <a:rPr lang="de-DE" sz="1200" dirty="0"/>
              <a:t> a </a:t>
            </a:r>
            <a:r>
              <a:rPr lang="de-DE" sz="1200" dirty="0" err="1"/>
              <a:t>clear</a:t>
            </a:r>
            <a:r>
              <a:rPr lang="de-DE" sz="1200" dirty="0"/>
              <a:t> </a:t>
            </a:r>
            <a:r>
              <a:rPr lang="de-DE" sz="1200" dirty="0" err="1"/>
              <a:t>risk</a:t>
            </a:r>
            <a:r>
              <a:rPr lang="de-DE" sz="1200" dirty="0"/>
              <a:t> </a:t>
            </a:r>
            <a:r>
              <a:rPr lang="de-DE" sz="1200" dirty="0" err="1"/>
              <a:t>of</a:t>
            </a:r>
            <a:r>
              <a:rPr lang="de-DE" sz="1200" dirty="0"/>
              <a:t> a </a:t>
            </a:r>
            <a:r>
              <a:rPr lang="de-DE" sz="1200" dirty="0" err="1"/>
              <a:t>serious</a:t>
            </a:r>
            <a:r>
              <a:rPr lang="de-DE" sz="1200" dirty="0"/>
              <a:t> </a:t>
            </a:r>
            <a:r>
              <a:rPr lang="de-DE" sz="1200" dirty="0" err="1"/>
              <a:t>breach</a:t>
            </a:r>
            <a:r>
              <a:rPr lang="de-DE" sz="1200" dirty="0"/>
              <a:t> </a:t>
            </a:r>
            <a:r>
              <a:rPr lang="de-DE" sz="1200" dirty="0" err="1"/>
              <a:t>by</a:t>
            </a:r>
            <a:r>
              <a:rPr lang="de-DE" sz="1200" dirty="0"/>
              <a:t> a Member State </a:t>
            </a:r>
            <a:r>
              <a:rPr lang="de-DE" sz="1200" dirty="0" err="1"/>
              <a:t>of</a:t>
            </a:r>
            <a:r>
              <a:rPr lang="de-DE" sz="1200" dirty="0"/>
              <a:t> </a:t>
            </a:r>
            <a:r>
              <a:rPr lang="de-DE" sz="1200" dirty="0" err="1"/>
              <a:t>the</a:t>
            </a:r>
            <a:r>
              <a:rPr lang="de-DE" sz="1200" dirty="0"/>
              <a:t> </a:t>
            </a:r>
            <a:r>
              <a:rPr lang="de-DE" sz="1200" dirty="0" err="1"/>
              <a:t>values</a:t>
            </a:r>
            <a:r>
              <a:rPr lang="de-DE" sz="1200" dirty="0"/>
              <a:t> </a:t>
            </a:r>
            <a:r>
              <a:rPr lang="de-DE" sz="1200" dirty="0" err="1"/>
              <a:t>referred</a:t>
            </a:r>
            <a:r>
              <a:rPr lang="de-DE" sz="1200" dirty="0"/>
              <a:t> </a:t>
            </a:r>
            <a:r>
              <a:rPr lang="de-DE" sz="1200" dirty="0" err="1"/>
              <a:t>to</a:t>
            </a:r>
            <a:r>
              <a:rPr lang="de-DE" sz="1200" dirty="0"/>
              <a:t> in Article 2. </a:t>
            </a:r>
            <a:r>
              <a:rPr lang="de-DE" sz="1200" dirty="0" err="1"/>
              <a:t>Before</a:t>
            </a:r>
            <a:r>
              <a:rPr lang="de-DE" sz="1200" dirty="0"/>
              <a:t> </a:t>
            </a:r>
            <a:r>
              <a:rPr lang="de-DE" sz="1200" dirty="0" err="1"/>
              <a:t>making</a:t>
            </a:r>
            <a:r>
              <a:rPr lang="de-DE" sz="1200" dirty="0"/>
              <a:t> such a  </a:t>
            </a:r>
            <a:r>
              <a:rPr lang="de-DE" sz="1200" dirty="0" err="1"/>
              <a:t>determination</a:t>
            </a:r>
            <a:r>
              <a:rPr lang="de-DE" sz="1200" dirty="0"/>
              <a:t>, </a:t>
            </a:r>
            <a:r>
              <a:rPr lang="de-DE" sz="1200" dirty="0" err="1"/>
              <a:t>the</a:t>
            </a:r>
            <a:r>
              <a:rPr lang="de-DE" sz="1200" dirty="0"/>
              <a:t> Council </a:t>
            </a:r>
            <a:r>
              <a:rPr lang="de-DE" sz="1200" dirty="0" err="1"/>
              <a:t>shall</a:t>
            </a:r>
            <a:r>
              <a:rPr lang="de-DE" sz="1200" dirty="0"/>
              <a:t> </a:t>
            </a:r>
            <a:r>
              <a:rPr lang="de-DE" sz="1200" dirty="0" err="1"/>
              <a:t>hear</a:t>
            </a:r>
            <a:r>
              <a:rPr lang="de-DE" sz="1200" dirty="0"/>
              <a:t> </a:t>
            </a:r>
            <a:r>
              <a:rPr lang="de-DE" sz="1200" dirty="0" err="1"/>
              <a:t>the</a:t>
            </a:r>
            <a:r>
              <a:rPr lang="de-DE" sz="1200" dirty="0"/>
              <a:t> Member State in </a:t>
            </a:r>
            <a:r>
              <a:rPr lang="de-DE" sz="1200" dirty="0" err="1"/>
              <a:t>question</a:t>
            </a:r>
            <a:r>
              <a:rPr lang="de-DE" sz="1200" dirty="0"/>
              <a:t> </a:t>
            </a:r>
            <a:r>
              <a:rPr lang="de-DE" sz="1200" dirty="0" err="1"/>
              <a:t>and</a:t>
            </a:r>
            <a:r>
              <a:rPr lang="de-DE" sz="1200" dirty="0"/>
              <a:t> </a:t>
            </a:r>
            <a:r>
              <a:rPr lang="de-DE" sz="1200" dirty="0" err="1"/>
              <a:t>may</a:t>
            </a:r>
            <a:r>
              <a:rPr lang="de-DE" sz="1200" dirty="0"/>
              <a:t> </a:t>
            </a:r>
            <a:r>
              <a:rPr lang="de-DE" sz="1200" dirty="0" err="1"/>
              <a:t>address</a:t>
            </a:r>
            <a:r>
              <a:rPr lang="de-DE" sz="1200" dirty="0"/>
              <a:t> </a:t>
            </a:r>
            <a:r>
              <a:rPr lang="de-DE" sz="1200" dirty="0" err="1"/>
              <a:t>recommendations</a:t>
            </a:r>
            <a:r>
              <a:rPr lang="de-DE" sz="1200" dirty="0"/>
              <a:t> </a:t>
            </a:r>
            <a:r>
              <a:rPr lang="de-DE" sz="1200" dirty="0" err="1"/>
              <a:t>to</a:t>
            </a:r>
            <a:r>
              <a:rPr lang="de-DE" sz="1200" dirty="0"/>
              <a:t> </a:t>
            </a:r>
            <a:r>
              <a:rPr lang="de-DE" sz="1200" dirty="0" err="1"/>
              <a:t>it</a:t>
            </a:r>
            <a:r>
              <a:rPr lang="de-DE" sz="1200" dirty="0"/>
              <a:t>, </a:t>
            </a:r>
            <a:r>
              <a:rPr lang="de-DE" sz="1200" dirty="0" err="1"/>
              <a:t>acting</a:t>
            </a:r>
            <a:r>
              <a:rPr lang="de-DE" sz="1200" dirty="0"/>
              <a:t> in </a:t>
            </a:r>
            <a:r>
              <a:rPr lang="de-DE" sz="1200" dirty="0" err="1"/>
              <a:t>accordance</a:t>
            </a:r>
            <a:r>
              <a:rPr lang="de-DE" sz="1200" dirty="0"/>
              <a:t> </a:t>
            </a:r>
            <a:r>
              <a:rPr lang="de-DE" sz="1200" dirty="0" err="1"/>
              <a:t>with</a:t>
            </a:r>
            <a:r>
              <a:rPr lang="de-DE" sz="1200" dirty="0"/>
              <a:t> </a:t>
            </a:r>
            <a:r>
              <a:rPr lang="de-DE" sz="1200" dirty="0" err="1"/>
              <a:t>the</a:t>
            </a:r>
            <a:r>
              <a:rPr lang="de-DE" sz="1200" dirty="0"/>
              <a:t> same </a:t>
            </a:r>
            <a:r>
              <a:rPr lang="de-DE" sz="1200" dirty="0" err="1"/>
              <a:t>procedure</a:t>
            </a:r>
            <a:r>
              <a:rPr lang="de-DE" sz="1200" dirty="0"/>
              <a:t>. The Council </a:t>
            </a:r>
            <a:r>
              <a:rPr lang="de-DE" sz="1200" dirty="0" err="1"/>
              <a:t>shall</a:t>
            </a:r>
            <a:r>
              <a:rPr lang="de-DE" sz="1200" dirty="0"/>
              <a:t> </a:t>
            </a:r>
            <a:r>
              <a:rPr lang="de-DE" sz="1200" dirty="0" err="1"/>
              <a:t>regularly</a:t>
            </a:r>
            <a:r>
              <a:rPr lang="de-DE" sz="1200" dirty="0"/>
              <a:t> </a:t>
            </a:r>
            <a:r>
              <a:rPr lang="de-DE" sz="1200" dirty="0" err="1"/>
              <a:t>verify</a:t>
            </a:r>
            <a:r>
              <a:rPr lang="de-DE" sz="1200" dirty="0"/>
              <a:t> </a:t>
            </a:r>
            <a:r>
              <a:rPr lang="de-DE" sz="1200" dirty="0" err="1"/>
              <a:t>that</a:t>
            </a:r>
            <a:r>
              <a:rPr lang="de-DE" sz="1200" dirty="0"/>
              <a:t> </a:t>
            </a:r>
            <a:r>
              <a:rPr lang="de-DE" sz="1200" dirty="0" err="1"/>
              <a:t>the</a:t>
            </a:r>
            <a:r>
              <a:rPr lang="de-DE" sz="1200" dirty="0"/>
              <a:t> </a:t>
            </a:r>
            <a:r>
              <a:rPr lang="de-DE" sz="1200" dirty="0" err="1"/>
              <a:t>grounds</a:t>
            </a:r>
            <a:r>
              <a:rPr lang="de-DE" sz="1200" dirty="0"/>
              <a:t> on </a:t>
            </a:r>
            <a:r>
              <a:rPr lang="de-DE" sz="1200" dirty="0" err="1"/>
              <a:t>which</a:t>
            </a:r>
            <a:r>
              <a:rPr lang="de-DE" sz="1200" dirty="0"/>
              <a:t> such a </a:t>
            </a:r>
            <a:r>
              <a:rPr lang="de-DE" sz="1200" dirty="0" err="1"/>
              <a:t>determination</a:t>
            </a:r>
            <a:r>
              <a:rPr lang="de-DE" sz="1200" dirty="0"/>
              <a:t> was </a:t>
            </a:r>
            <a:r>
              <a:rPr lang="de-DE" sz="1200" dirty="0" err="1"/>
              <a:t>made</a:t>
            </a:r>
            <a:r>
              <a:rPr lang="de-DE" sz="1200" dirty="0"/>
              <a:t> </a:t>
            </a:r>
            <a:r>
              <a:rPr lang="de-DE" sz="1200" dirty="0" err="1"/>
              <a:t>continue</a:t>
            </a:r>
            <a:r>
              <a:rPr lang="de-DE" sz="1200" dirty="0"/>
              <a:t> </a:t>
            </a:r>
            <a:r>
              <a:rPr lang="de-DE" sz="1200" dirty="0" err="1"/>
              <a:t>to</a:t>
            </a:r>
            <a:r>
              <a:rPr lang="de-DE" sz="1200" dirty="0"/>
              <a:t> </a:t>
            </a:r>
            <a:r>
              <a:rPr lang="de-DE" sz="1200" dirty="0" err="1"/>
              <a:t>apply</a:t>
            </a:r>
            <a:r>
              <a:rPr lang="de-DE" sz="1200" dirty="0"/>
              <a:t>.</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de-DE" sz="1200" dirty="0"/>
              <a:t>The European Council, </a:t>
            </a:r>
            <a:r>
              <a:rPr lang="de-DE" sz="1200" dirty="0" err="1"/>
              <a:t>acting</a:t>
            </a:r>
            <a:r>
              <a:rPr lang="de-DE" sz="1200" dirty="0"/>
              <a:t> </a:t>
            </a:r>
            <a:r>
              <a:rPr lang="de-DE" sz="1200" dirty="0" err="1"/>
              <a:t>by</a:t>
            </a:r>
            <a:r>
              <a:rPr lang="de-DE" sz="1200" dirty="0"/>
              <a:t> </a:t>
            </a:r>
            <a:r>
              <a:rPr lang="de-DE" sz="1200" dirty="0" err="1"/>
              <a:t>unanimity</a:t>
            </a:r>
            <a:r>
              <a:rPr lang="de-DE" sz="1200" dirty="0"/>
              <a:t> on a </a:t>
            </a:r>
            <a:r>
              <a:rPr lang="de-DE" sz="1200" dirty="0" err="1"/>
              <a:t>proposal</a:t>
            </a:r>
            <a:r>
              <a:rPr lang="de-DE" sz="1200" dirty="0"/>
              <a:t> </a:t>
            </a:r>
            <a:r>
              <a:rPr lang="de-DE" sz="1200" dirty="0" err="1"/>
              <a:t>by</a:t>
            </a:r>
            <a:r>
              <a:rPr lang="de-DE" sz="1200" dirty="0"/>
              <a:t> </a:t>
            </a:r>
            <a:r>
              <a:rPr lang="de-DE" sz="1200" dirty="0" err="1"/>
              <a:t>one</a:t>
            </a:r>
            <a:r>
              <a:rPr lang="de-DE" sz="1200" dirty="0"/>
              <a:t> </a:t>
            </a:r>
            <a:r>
              <a:rPr lang="de-DE" sz="1200" dirty="0" err="1"/>
              <a:t>third</a:t>
            </a:r>
            <a:r>
              <a:rPr lang="de-DE" sz="1200" dirty="0"/>
              <a:t> </a:t>
            </a:r>
            <a:r>
              <a:rPr lang="de-DE" sz="1200" dirty="0" err="1"/>
              <a:t>of</a:t>
            </a:r>
            <a:r>
              <a:rPr lang="de-DE" sz="1200" dirty="0"/>
              <a:t> </a:t>
            </a:r>
            <a:r>
              <a:rPr lang="de-DE" sz="1200" dirty="0" err="1"/>
              <a:t>the</a:t>
            </a:r>
            <a:r>
              <a:rPr lang="de-DE" sz="1200" dirty="0"/>
              <a:t> Member States </a:t>
            </a:r>
            <a:r>
              <a:rPr lang="de-DE" sz="1200" dirty="0" err="1"/>
              <a:t>or</a:t>
            </a:r>
            <a:r>
              <a:rPr lang="de-DE" sz="1200" dirty="0"/>
              <a:t> </a:t>
            </a:r>
            <a:r>
              <a:rPr lang="de-DE" sz="1200" dirty="0" err="1"/>
              <a:t>by</a:t>
            </a:r>
            <a:r>
              <a:rPr lang="de-DE" sz="1200" dirty="0"/>
              <a:t> </a:t>
            </a:r>
            <a:r>
              <a:rPr lang="de-DE" sz="1200" dirty="0" err="1"/>
              <a:t>the</a:t>
            </a:r>
            <a:r>
              <a:rPr lang="de-DE" sz="1200" dirty="0"/>
              <a:t> </a:t>
            </a:r>
            <a:r>
              <a:rPr lang="de-DE" sz="1200" dirty="0" err="1"/>
              <a:t>Commission</a:t>
            </a:r>
            <a:r>
              <a:rPr lang="de-DE" sz="1200" dirty="0"/>
              <a:t> </a:t>
            </a:r>
            <a:r>
              <a:rPr lang="de-DE" sz="1200" dirty="0" err="1"/>
              <a:t>and</a:t>
            </a:r>
            <a:r>
              <a:rPr lang="de-DE" sz="1200" dirty="0"/>
              <a:t> after </a:t>
            </a:r>
            <a:r>
              <a:rPr lang="de-DE" sz="1200" dirty="0" err="1"/>
              <a:t>obtaining</a:t>
            </a:r>
            <a:r>
              <a:rPr lang="de-DE" sz="1200" dirty="0"/>
              <a:t> </a:t>
            </a:r>
            <a:r>
              <a:rPr lang="de-DE" sz="1200" dirty="0" err="1"/>
              <a:t>the</a:t>
            </a:r>
            <a:r>
              <a:rPr lang="de-DE" sz="1200" dirty="0"/>
              <a:t> </a:t>
            </a:r>
            <a:r>
              <a:rPr lang="de-DE" sz="1200" dirty="0" err="1"/>
              <a:t>consent</a:t>
            </a:r>
            <a:r>
              <a:rPr lang="de-DE" sz="1200" dirty="0"/>
              <a:t> </a:t>
            </a:r>
            <a:r>
              <a:rPr lang="de-DE" sz="1200" dirty="0" err="1"/>
              <a:t>of</a:t>
            </a:r>
            <a:r>
              <a:rPr lang="de-DE" sz="1200" dirty="0"/>
              <a:t> </a:t>
            </a:r>
            <a:r>
              <a:rPr lang="de-DE" sz="1200" dirty="0" err="1"/>
              <a:t>the</a:t>
            </a:r>
            <a:r>
              <a:rPr lang="de-DE" sz="1200" dirty="0"/>
              <a:t> European </a:t>
            </a:r>
            <a:r>
              <a:rPr lang="de-DE" sz="1200" dirty="0" err="1"/>
              <a:t>Parliament</a:t>
            </a:r>
            <a:r>
              <a:rPr lang="de-DE" sz="1200" dirty="0"/>
              <a:t>, </a:t>
            </a:r>
            <a:r>
              <a:rPr lang="de-DE" sz="1200" dirty="0" err="1"/>
              <a:t>may</a:t>
            </a:r>
            <a:r>
              <a:rPr lang="de-DE" sz="1200" dirty="0"/>
              <a:t> </a:t>
            </a:r>
            <a:r>
              <a:rPr lang="de-DE" sz="1200" dirty="0" err="1"/>
              <a:t>determine</a:t>
            </a:r>
            <a:r>
              <a:rPr lang="de-DE" sz="1200" dirty="0"/>
              <a:t> </a:t>
            </a:r>
            <a:r>
              <a:rPr lang="de-DE" sz="1200" dirty="0" err="1"/>
              <a:t>the</a:t>
            </a:r>
            <a:r>
              <a:rPr lang="de-DE" sz="1200" dirty="0"/>
              <a:t> </a:t>
            </a:r>
            <a:r>
              <a:rPr lang="de-DE" sz="1200" dirty="0" err="1"/>
              <a:t>existence</a:t>
            </a:r>
            <a:r>
              <a:rPr lang="de-DE" sz="1200" dirty="0"/>
              <a:t> </a:t>
            </a:r>
            <a:r>
              <a:rPr lang="de-DE" sz="1200" dirty="0" err="1"/>
              <a:t>of</a:t>
            </a:r>
            <a:r>
              <a:rPr lang="de-DE" sz="1200" dirty="0"/>
              <a:t> a </a:t>
            </a:r>
            <a:r>
              <a:rPr lang="de-DE" sz="1200" dirty="0" err="1"/>
              <a:t>serious</a:t>
            </a:r>
            <a:r>
              <a:rPr lang="de-DE" sz="1200" dirty="0"/>
              <a:t> </a:t>
            </a:r>
            <a:r>
              <a:rPr lang="de-DE" sz="1200" dirty="0" err="1"/>
              <a:t>and</a:t>
            </a:r>
            <a:r>
              <a:rPr lang="de-DE" sz="1200" dirty="0"/>
              <a:t> persistent </a:t>
            </a:r>
            <a:r>
              <a:rPr lang="de-DE" sz="1200" dirty="0" err="1"/>
              <a:t>breach</a:t>
            </a:r>
            <a:r>
              <a:rPr lang="de-DE" sz="1200" dirty="0"/>
              <a:t> </a:t>
            </a:r>
            <a:r>
              <a:rPr lang="de-DE" sz="1200" dirty="0" err="1"/>
              <a:t>by</a:t>
            </a:r>
            <a:r>
              <a:rPr lang="de-DE" sz="1200" dirty="0"/>
              <a:t> a Member State </a:t>
            </a:r>
            <a:r>
              <a:rPr lang="de-DE" sz="1200" dirty="0" err="1"/>
              <a:t>of</a:t>
            </a:r>
            <a:r>
              <a:rPr lang="de-DE" sz="1200" dirty="0"/>
              <a:t> </a:t>
            </a:r>
            <a:r>
              <a:rPr lang="de-DE" sz="1200" dirty="0" err="1"/>
              <a:t>the</a:t>
            </a:r>
            <a:r>
              <a:rPr lang="de-DE" sz="1200" dirty="0"/>
              <a:t> </a:t>
            </a:r>
            <a:r>
              <a:rPr lang="de-DE" sz="1200" dirty="0" err="1"/>
              <a:t>values</a:t>
            </a:r>
            <a:r>
              <a:rPr lang="de-DE" sz="1200" dirty="0"/>
              <a:t> </a:t>
            </a:r>
            <a:r>
              <a:rPr lang="de-DE" sz="1200" dirty="0" err="1"/>
              <a:t>referred</a:t>
            </a:r>
            <a:r>
              <a:rPr lang="de-DE" sz="1200" dirty="0"/>
              <a:t> </a:t>
            </a:r>
            <a:r>
              <a:rPr lang="de-DE" sz="1200" dirty="0" err="1"/>
              <a:t>to</a:t>
            </a:r>
            <a:r>
              <a:rPr lang="de-DE" sz="1200" dirty="0"/>
              <a:t> in Article 2, after </a:t>
            </a:r>
            <a:r>
              <a:rPr lang="de-DE" sz="1200" dirty="0" err="1"/>
              <a:t>inviting</a:t>
            </a:r>
            <a:r>
              <a:rPr lang="de-DE" sz="1200" dirty="0"/>
              <a:t> </a:t>
            </a:r>
            <a:r>
              <a:rPr lang="de-DE" sz="1200" dirty="0" err="1"/>
              <a:t>the</a:t>
            </a:r>
            <a:r>
              <a:rPr lang="de-DE" sz="1200" dirty="0"/>
              <a:t> Member State in </a:t>
            </a:r>
            <a:r>
              <a:rPr lang="de-DE" sz="1200" dirty="0" err="1"/>
              <a:t>question</a:t>
            </a:r>
            <a:r>
              <a:rPr lang="de-DE" sz="1200" dirty="0"/>
              <a:t> </a:t>
            </a:r>
            <a:r>
              <a:rPr lang="de-DE" sz="1200" dirty="0" err="1"/>
              <a:t>to</a:t>
            </a:r>
            <a:r>
              <a:rPr lang="de-DE" sz="1200" dirty="0"/>
              <a:t> </a:t>
            </a:r>
            <a:r>
              <a:rPr lang="de-DE" sz="1200" dirty="0" err="1"/>
              <a:t>submit</a:t>
            </a:r>
            <a:r>
              <a:rPr lang="de-DE" sz="1200" dirty="0"/>
              <a:t> </a:t>
            </a:r>
            <a:r>
              <a:rPr lang="de-DE" sz="1200" dirty="0" err="1"/>
              <a:t>its</a:t>
            </a:r>
            <a:r>
              <a:rPr lang="de-DE" sz="1200" dirty="0"/>
              <a:t> </a:t>
            </a:r>
            <a:r>
              <a:rPr lang="de-DE" sz="1200" dirty="0" err="1"/>
              <a:t>observations</a:t>
            </a:r>
            <a:r>
              <a:rPr lang="de-DE" sz="1200" dirty="0"/>
              <a:t>.</a:t>
            </a:r>
          </a:p>
          <a:p>
            <a:r>
              <a:rPr lang="de-DE" sz="1200" dirty="0" err="1"/>
              <a:t>Where</a:t>
            </a:r>
            <a:r>
              <a:rPr lang="de-DE" sz="1200" dirty="0"/>
              <a:t> a </a:t>
            </a:r>
            <a:r>
              <a:rPr lang="de-DE" sz="1200" dirty="0" err="1"/>
              <a:t>determination</a:t>
            </a:r>
            <a:r>
              <a:rPr lang="de-DE" sz="1200" dirty="0"/>
              <a:t> </a:t>
            </a:r>
            <a:r>
              <a:rPr lang="de-DE" sz="1200" dirty="0" err="1"/>
              <a:t>under</a:t>
            </a:r>
            <a:r>
              <a:rPr lang="de-DE" sz="1200" dirty="0"/>
              <a:t> </a:t>
            </a:r>
            <a:r>
              <a:rPr lang="de-DE" sz="1200" dirty="0" err="1"/>
              <a:t>paragraph</a:t>
            </a:r>
            <a:r>
              <a:rPr lang="de-DE" sz="1200" dirty="0"/>
              <a:t> 2 </a:t>
            </a:r>
            <a:r>
              <a:rPr lang="de-DE" sz="1200" dirty="0" err="1"/>
              <a:t>has</a:t>
            </a:r>
            <a:r>
              <a:rPr lang="de-DE" sz="1200" dirty="0"/>
              <a:t> </a:t>
            </a:r>
            <a:r>
              <a:rPr lang="de-DE" sz="1200" dirty="0" err="1"/>
              <a:t>been</a:t>
            </a:r>
            <a:r>
              <a:rPr lang="de-DE" sz="1200" dirty="0"/>
              <a:t> </a:t>
            </a:r>
            <a:r>
              <a:rPr lang="de-DE" sz="1200" dirty="0" err="1"/>
              <a:t>made</a:t>
            </a:r>
            <a:r>
              <a:rPr lang="de-DE" sz="1200" dirty="0"/>
              <a:t>, </a:t>
            </a:r>
            <a:r>
              <a:rPr lang="de-DE" sz="1200" dirty="0" err="1"/>
              <a:t>the</a:t>
            </a:r>
            <a:r>
              <a:rPr lang="de-DE" sz="1200" dirty="0"/>
              <a:t> Council, </a:t>
            </a:r>
            <a:r>
              <a:rPr lang="de-DE" sz="1200" dirty="0" err="1"/>
              <a:t>acting</a:t>
            </a:r>
            <a:r>
              <a:rPr lang="de-DE" sz="1200" dirty="0"/>
              <a:t> </a:t>
            </a:r>
            <a:r>
              <a:rPr lang="de-DE" sz="1200" dirty="0" err="1"/>
              <a:t>by</a:t>
            </a:r>
            <a:r>
              <a:rPr lang="de-DE" sz="1200" dirty="0"/>
              <a:t> a </a:t>
            </a:r>
            <a:r>
              <a:rPr lang="de-DE" sz="1200" dirty="0" err="1"/>
              <a:t>qualified</a:t>
            </a:r>
            <a:r>
              <a:rPr lang="de-DE" sz="1200" dirty="0"/>
              <a:t> </a:t>
            </a:r>
            <a:r>
              <a:rPr lang="de-DE" sz="1200" dirty="0" err="1"/>
              <a:t>majority</a:t>
            </a:r>
            <a:r>
              <a:rPr lang="de-DE" sz="1200" dirty="0"/>
              <a:t>, </a:t>
            </a:r>
            <a:r>
              <a:rPr lang="de-DE" sz="1200" dirty="0" err="1"/>
              <a:t>may</a:t>
            </a:r>
            <a:r>
              <a:rPr lang="de-DE" sz="1200" dirty="0"/>
              <a:t> </a:t>
            </a:r>
            <a:r>
              <a:rPr lang="de-DE" sz="1200" dirty="0" err="1"/>
              <a:t>decide</a:t>
            </a:r>
            <a:r>
              <a:rPr lang="de-DE" sz="1200" dirty="0"/>
              <a:t> </a:t>
            </a:r>
            <a:r>
              <a:rPr lang="de-DE" sz="1200" dirty="0" err="1"/>
              <a:t>to</a:t>
            </a:r>
            <a:r>
              <a:rPr lang="de-DE" sz="1200" dirty="0"/>
              <a:t> </a:t>
            </a:r>
            <a:r>
              <a:rPr lang="de-DE" sz="1200" dirty="0" err="1"/>
              <a:t>suspend</a:t>
            </a:r>
            <a:r>
              <a:rPr lang="de-DE" sz="1200" dirty="0"/>
              <a:t> </a:t>
            </a:r>
            <a:r>
              <a:rPr lang="de-DE" sz="1200" dirty="0" err="1"/>
              <a:t>certain</a:t>
            </a:r>
            <a:r>
              <a:rPr lang="de-DE" sz="1200" dirty="0"/>
              <a:t> </a:t>
            </a:r>
            <a:r>
              <a:rPr lang="de-DE" sz="1200" dirty="0" err="1"/>
              <a:t>of</a:t>
            </a:r>
            <a:r>
              <a:rPr lang="de-DE" sz="1200" dirty="0"/>
              <a:t> </a:t>
            </a:r>
            <a:r>
              <a:rPr lang="de-DE" sz="1200" dirty="0" err="1"/>
              <a:t>the</a:t>
            </a:r>
            <a:r>
              <a:rPr lang="de-DE" sz="1200" dirty="0"/>
              <a:t> </a:t>
            </a:r>
            <a:r>
              <a:rPr lang="de-DE" sz="1200" dirty="0" err="1"/>
              <a:t>rights</a:t>
            </a:r>
            <a:r>
              <a:rPr lang="de-DE" sz="1200" dirty="0"/>
              <a:t> </a:t>
            </a:r>
            <a:r>
              <a:rPr lang="de-DE" sz="1200" dirty="0" err="1"/>
              <a:t>deriving</a:t>
            </a:r>
            <a:r>
              <a:rPr lang="de-DE" sz="1200" dirty="0"/>
              <a:t> </a:t>
            </a:r>
            <a:r>
              <a:rPr lang="de-DE" sz="1200" dirty="0" err="1"/>
              <a:t>from</a:t>
            </a:r>
            <a:r>
              <a:rPr lang="de-DE" sz="1200" dirty="0"/>
              <a:t> </a:t>
            </a:r>
            <a:r>
              <a:rPr lang="de-DE" sz="1200" dirty="0" err="1"/>
              <a:t>the</a:t>
            </a:r>
            <a:r>
              <a:rPr lang="de-DE" sz="1200" dirty="0"/>
              <a:t> </a:t>
            </a:r>
            <a:r>
              <a:rPr lang="de-DE" sz="1200" dirty="0" err="1"/>
              <a:t>application</a:t>
            </a:r>
            <a:r>
              <a:rPr lang="de-DE" sz="1200" dirty="0"/>
              <a:t> </a:t>
            </a:r>
            <a:r>
              <a:rPr lang="de-DE" sz="1200" dirty="0" err="1"/>
              <a:t>of</a:t>
            </a:r>
            <a:r>
              <a:rPr lang="de-DE" sz="1200" dirty="0"/>
              <a:t> </a:t>
            </a:r>
            <a:r>
              <a:rPr lang="de-DE" sz="1200" dirty="0" err="1"/>
              <a:t>the</a:t>
            </a:r>
            <a:r>
              <a:rPr lang="de-DE" sz="1200" dirty="0"/>
              <a:t> </a:t>
            </a:r>
            <a:r>
              <a:rPr lang="de-DE" sz="1200" dirty="0" err="1"/>
              <a:t>Treaties</a:t>
            </a:r>
            <a:r>
              <a:rPr lang="de-DE" sz="1200" dirty="0"/>
              <a:t> </a:t>
            </a:r>
            <a:r>
              <a:rPr lang="de-DE" sz="1200" dirty="0" err="1"/>
              <a:t>to</a:t>
            </a:r>
            <a:r>
              <a:rPr lang="de-DE" sz="1200" dirty="0"/>
              <a:t> </a:t>
            </a:r>
            <a:r>
              <a:rPr lang="de-DE" sz="1200" dirty="0" err="1"/>
              <a:t>the</a:t>
            </a:r>
            <a:r>
              <a:rPr lang="de-DE" sz="1200" dirty="0"/>
              <a:t> Member State in </a:t>
            </a:r>
            <a:r>
              <a:rPr lang="de-DE" sz="1200" dirty="0" err="1"/>
              <a:t>question</a:t>
            </a:r>
            <a:r>
              <a:rPr lang="de-DE" sz="1200" dirty="0"/>
              <a:t>, </a:t>
            </a:r>
            <a:r>
              <a:rPr lang="de-DE" sz="1200" dirty="0" err="1"/>
              <a:t>including</a:t>
            </a:r>
            <a:r>
              <a:rPr lang="de-DE" sz="1200" dirty="0"/>
              <a:t> </a:t>
            </a:r>
            <a:r>
              <a:rPr lang="de-DE" sz="1200" dirty="0" err="1"/>
              <a:t>the</a:t>
            </a:r>
            <a:r>
              <a:rPr lang="de-DE" sz="1200" dirty="0"/>
              <a:t> </a:t>
            </a:r>
            <a:r>
              <a:rPr lang="de-DE" sz="1200" dirty="0" err="1"/>
              <a:t>voting</a:t>
            </a:r>
            <a:r>
              <a:rPr lang="de-DE" sz="1200" dirty="0"/>
              <a:t> </a:t>
            </a:r>
            <a:r>
              <a:rPr lang="de-DE" sz="1200" dirty="0" err="1"/>
              <a:t>rights</a:t>
            </a:r>
            <a:r>
              <a:rPr lang="de-DE" sz="1200" dirty="0"/>
              <a:t> </a:t>
            </a:r>
            <a:r>
              <a:rPr lang="de-DE" sz="1200" dirty="0" err="1"/>
              <a:t>of</a:t>
            </a:r>
            <a:r>
              <a:rPr lang="de-DE" sz="1200" dirty="0"/>
              <a:t> </a:t>
            </a:r>
            <a:r>
              <a:rPr lang="de-DE" sz="1200" dirty="0" err="1"/>
              <a:t>the</a:t>
            </a:r>
            <a:r>
              <a:rPr lang="de-DE" sz="1200" dirty="0"/>
              <a:t> </a:t>
            </a:r>
            <a:r>
              <a:rPr lang="de-DE" sz="1200" dirty="0" err="1"/>
              <a:t>representative</a:t>
            </a:r>
            <a:r>
              <a:rPr lang="de-DE" sz="1200" dirty="0"/>
              <a:t> </a:t>
            </a:r>
            <a:r>
              <a:rPr lang="de-DE" sz="1200" dirty="0" err="1"/>
              <a:t>of</a:t>
            </a:r>
            <a:r>
              <a:rPr lang="de-DE" sz="1200" dirty="0"/>
              <a:t> </a:t>
            </a:r>
            <a:r>
              <a:rPr lang="de-DE" sz="1200" dirty="0" err="1"/>
              <a:t>the</a:t>
            </a:r>
            <a:r>
              <a:rPr lang="de-DE" sz="1200" dirty="0"/>
              <a:t> </a:t>
            </a:r>
            <a:r>
              <a:rPr lang="de-DE" sz="1200" dirty="0" err="1"/>
              <a:t>government</a:t>
            </a:r>
            <a:r>
              <a:rPr lang="de-DE" sz="1200" dirty="0"/>
              <a:t> </a:t>
            </a:r>
            <a:r>
              <a:rPr lang="de-DE" sz="1200" dirty="0" err="1"/>
              <a:t>of</a:t>
            </a:r>
            <a:r>
              <a:rPr lang="de-DE" sz="1200" dirty="0"/>
              <a:t> </a:t>
            </a:r>
            <a:r>
              <a:rPr lang="de-DE" sz="1200" dirty="0" err="1"/>
              <a:t>that</a:t>
            </a:r>
            <a:r>
              <a:rPr lang="de-DE" sz="1200" dirty="0"/>
              <a:t> Member State in </a:t>
            </a:r>
            <a:r>
              <a:rPr lang="de-DE" sz="1200" dirty="0" err="1"/>
              <a:t>the</a:t>
            </a:r>
            <a:r>
              <a:rPr lang="de-DE" sz="1200" dirty="0"/>
              <a:t> Council. In </a:t>
            </a:r>
            <a:r>
              <a:rPr lang="de-DE" sz="1200" dirty="0" err="1"/>
              <a:t>doing</a:t>
            </a:r>
            <a:r>
              <a:rPr lang="de-DE" sz="1200" dirty="0"/>
              <a:t> so,  </a:t>
            </a:r>
            <a:r>
              <a:rPr lang="de-DE" sz="1200" dirty="0" err="1"/>
              <a:t>the</a:t>
            </a:r>
            <a:r>
              <a:rPr lang="de-DE" sz="1200" dirty="0"/>
              <a:t> Council </a:t>
            </a:r>
            <a:r>
              <a:rPr lang="de-DE" sz="1200" dirty="0" err="1"/>
              <a:t>shall</a:t>
            </a:r>
            <a:r>
              <a:rPr lang="de-DE" sz="1200" dirty="0"/>
              <a:t> </a:t>
            </a:r>
            <a:r>
              <a:rPr lang="de-DE" sz="1200" dirty="0" err="1"/>
              <a:t>take</a:t>
            </a:r>
            <a:r>
              <a:rPr lang="de-DE" sz="1200" dirty="0"/>
              <a:t> </a:t>
            </a:r>
            <a:r>
              <a:rPr lang="de-DE" sz="1200" dirty="0" err="1"/>
              <a:t>into</a:t>
            </a:r>
            <a:r>
              <a:rPr lang="de-DE" sz="1200" dirty="0"/>
              <a:t> </a:t>
            </a:r>
            <a:r>
              <a:rPr lang="de-DE" sz="1200" dirty="0" err="1"/>
              <a:t>account</a:t>
            </a:r>
            <a:r>
              <a:rPr lang="de-DE" sz="1200" dirty="0"/>
              <a:t> </a:t>
            </a:r>
            <a:r>
              <a:rPr lang="de-DE" sz="1200" dirty="0" err="1"/>
              <a:t>the</a:t>
            </a:r>
            <a:r>
              <a:rPr lang="de-DE" sz="1200" dirty="0"/>
              <a:t> </a:t>
            </a:r>
            <a:r>
              <a:rPr lang="de-DE" sz="1200" dirty="0" err="1"/>
              <a:t>possible</a:t>
            </a:r>
            <a:r>
              <a:rPr lang="de-DE" sz="1200" dirty="0"/>
              <a:t> </a:t>
            </a:r>
            <a:r>
              <a:rPr lang="de-DE" sz="1200" dirty="0" err="1"/>
              <a:t>consequences</a:t>
            </a:r>
            <a:r>
              <a:rPr lang="de-DE" sz="1200" dirty="0"/>
              <a:t> </a:t>
            </a:r>
            <a:r>
              <a:rPr lang="de-DE" sz="1200" dirty="0" err="1"/>
              <a:t>of</a:t>
            </a:r>
            <a:r>
              <a:rPr lang="de-DE" sz="1200" dirty="0"/>
              <a:t> such a </a:t>
            </a:r>
            <a:r>
              <a:rPr lang="de-DE" sz="1200" dirty="0" err="1"/>
              <a:t>suspension</a:t>
            </a:r>
            <a:r>
              <a:rPr lang="de-DE" sz="1200" dirty="0"/>
              <a:t> on </a:t>
            </a:r>
            <a:r>
              <a:rPr lang="de-DE" sz="1200" dirty="0" err="1"/>
              <a:t>the</a:t>
            </a:r>
            <a:r>
              <a:rPr lang="de-DE" sz="1200" dirty="0"/>
              <a:t> </a:t>
            </a:r>
            <a:r>
              <a:rPr lang="de-DE" sz="1200" dirty="0" err="1"/>
              <a:t>rights</a:t>
            </a:r>
            <a:r>
              <a:rPr lang="de-DE" sz="1200" dirty="0"/>
              <a:t> </a:t>
            </a:r>
            <a:r>
              <a:rPr lang="de-DE" sz="1200" dirty="0" err="1"/>
              <a:t>and</a:t>
            </a:r>
            <a:r>
              <a:rPr lang="de-DE" sz="1200" dirty="0"/>
              <a:t> </a:t>
            </a:r>
            <a:r>
              <a:rPr lang="de-DE" sz="1200" dirty="0" err="1"/>
              <a:t>obligations</a:t>
            </a:r>
            <a:r>
              <a:rPr lang="de-DE" sz="1200" dirty="0"/>
              <a:t> </a:t>
            </a:r>
            <a:r>
              <a:rPr lang="de-DE" sz="1200" dirty="0" err="1"/>
              <a:t>of</a:t>
            </a:r>
            <a:r>
              <a:rPr lang="de-DE" sz="1200" dirty="0"/>
              <a:t> </a:t>
            </a:r>
            <a:r>
              <a:rPr lang="de-DE" sz="1200" dirty="0" err="1"/>
              <a:t>natural</a:t>
            </a:r>
            <a:r>
              <a:rPr lang="de-DE" sz="1200" dirty="0"/>
              <a:t> </a:t>
            </a:r>
            <a:r>
              <a:rPr lang="de-DE" sz="1200" dirty="0" err="1"/>
              <a:t>and</a:t>
            </a:r>
            <a:r>
              <a:rPr lang="de-DE" sz="1200" dirty="0"/>
              <a:t> legal </a:t>
            </a:r>
            <a:r>
              <a:rPr lang="de-DE" sz="1200" dirty="0" err="1"/>
              <a:t>persons</a:t>
            </a:r>
            <a:r>
              <a:rPr lang="de-DE" sz="1200" dirty="0"/>
              <a:t>. </a:t>
            </a:r>
            <a:r>
              <a:rPr lang="de-DE" dirty="0"/>
              <a:t>The </a:t>
            </a:r>
            <a:r>
              <a:rPr lang="de-DE" dirty="0" err="1"/>
              <a:t>obligations</a:t>
            </a:r>
            <a:r>
              <a:rPr lang="de-DE" dirty="0"/>
              <a:t> </a:t>
            </a:r>
            <a:r>
              <a:rPr lang="de-DE" dirty="0" err="1"/>
              <a:t>of</a:t>
            </a:r>
            <a:r>
              <a:rPr lang="de-DE" dirty="0"/>
              <a:t> </a:t>
            </a:r>
            <a:r>
              <a:rPr lang="de-DE" dirty="0" err="1"/>
              <a:t>the</a:t>
            </a:r>
            <a:r>
              <a:rPr lang="de-DE" dirty="0"/>
              <a:t> Member State in </a:t>
            </a:r>
            <a:r>
              <a:rPr lang="de-DE" dirty="0" err="1"/>
              <a:t>question</a:t>
            </a:r>
            <a:r>
              <a:rPr lang="de-DE" dirty="0"/>
              <a:t> </a:t>
            </a:r>
            <a:r>
              <a:rPr lang="de-DE" dirty="0" err="1"/>
              <a:t>under</a:t>
            </a:r>
            <a:r>
              <a:rPr lang="de-DE" dirty="0"/>
              <a:t> </a:t>
            </a:r>
            <a:r>
              <a:rPr lang="de-DE" dirty="0" err="1"/>
              <a:t>this</a:t>
            </a:r>
            <a:r>
              <a:rPr lang="de-DE" dirty="0"/>
              <a:t> Treaty </a:t>
            </a:r>
            <a:r>
              <a:rPr lang="de-DE" dirty="0" err="1"/>
              <a:t>shall</a:t>
            </a:r>
            <a:r>
              <a:rPr lang="de-DE" dirty="0"/>
              <a:t> in </a:t>
            </a:r>
            <a:r>
              <a:rPr lang="de-DE" dirty="0" err="1"/>
              <a:t>any</a:t>
            </a:r>
            <a:r>
              <a:rPr lang="de-DE" dirty="0"/>
              <a:t> </a:t>
            </a:r>
            <a:r>
              <a:rPr lang="de-DE" dirty="0" err="1"/>
              <a:t>case</a:t>
            </a:r>
            <a:r>
              <a:rPr lang="de-DE" dirty="0"/>
              <a:t> </a:t>
            </a:r>
            <a:r>
              <a:rPr lang="de-DE" dirty="0" err="1"/>
              <a:t>continue</a:t>
            </a:r>
            <a:r>
              <a:rPr lang="de-DE" dirty="0"/>
              <a:t> </a:t>
            </a:r>
            <a:r>
              <a:rPr lang="de-DE" dirty="0" err="1"/>
              <a:t>to</a:t>
            </a:r>
            <a:r>
              <a:rPr lang="de-DE" dirty="0"/>
              <a:t> </a:t>
            </a:r>
            <a:r>
              <a:rPr lang="de-DE" dirty="0" err="1"/>
              <a:t>be</a:t>
            </a:r>
            <a:r>
              <a:rPr lang="de-DE" dirty="0"/>
              <a:t> </a:t>
            </a:r>
            <a:r>
              <a:rPr lang="de-DE" dirty="0" err="1"/>
              <a:t>binding</a:t>
            </a:r>
            <a:r>
              <a:rPr lang="de-DE" dirty="0"/>
              <a:t> on </a:t>
            </a:r>
            <a:r>
              <a:rPr lang="de-DE" dirty="0" err="1"/>
              <a:t>that</a:t>
            </a:r>
            <a:r>
              <a:rPr lang="de-DE" dirty="0"/>
              <a:t> State.</a:t>
            </a:r>
          </a:p>
          <a:p>
            <a:endParaRPr lang="de-DE" dirty="0"/>
          </a:p>
          <a:p>
            <a:r>
              <a:rPr lang="de-DE" dirty="0"/>
              <a:t>4. The Council, </a:t>
            </a:r>
            <a:r>
              <a:rPr lang="de-DE" dirty="0" err="1"/>
              <a:t>acting</a:t>
            </a:r>
            <a:r>
              <a:rPr lang="de-DE" dirty="0"/>
              <a:t> </a:t>
            </a:r>
            <a:r>
              <a:rPr lang="de-DE" dirty="0" err="1"/>
              <a:t>by</a:t>
            </a:r>
            <a:r>
              <a:rPr lang="de-DE" dirty="0"/>
              <a:t> a </a:t>
            </a:r>
            <a:r>
              <a:rPr lang="de-DE" dirty="0" err="1"/>
              <a:t>qualified</a:t>
            </a:r>
            <a:r>
              <a:rPr lang="de-DE" dirty="0"/>
              <a:t> </a:t>
            </a:r>
            <a:r>
              <a:rPr lang="de-DE" dirty="0" err="1"/>
              <a:t>majority</a:t>
            </a:r>
            <a:r>
              <a:rPr lang="de-DE" dirty="0"/>
              <a:t>, </a:t>
            </a:r>
            <a:r>
              <a:rPr lang="de-DE" dirty="0" err="1"/>
              <a:t>may</a:t>
            </a:r>
            <a:r>
              <a:rPr lang="de-DE" dirty="0"/>
              <a:t> </a:t>
            </a:r>
            <a:r>
              <a:rPr lang="de-DE" dirty="0" err="1"/>
              <a:t>decide</a:t>
            </a:r>
            <a:r>
              <a:rPr lang="de-DE" dirty="0"/>
              <a:t> </a:t>
            </a:r>
            <a:r>
              <a:rPr lang="de-DE" dirty="0" err="1"/>
              <a:t>subsequently</a:t>
            </a:r>
            <a:r>
              <a:rPr lang="de-DE" dirty="0"/>
              <a:t> </a:t>
            </a:r>
            <a:r>
              <a:rPr lang="de-DE" dirty="0" err="1"/>
              <a:t>to</a:t>
            </a:r>
            <a:r>
              <a:rPr lang="de-DE" dirty="0"/>
              <a:t> </a:t>
            </a:r>
            <a:r>
              <a:rPr lang="de-DE" dirty="0" err="1"/>
              <a:t>vary</a:t>
            </a:r>
            <a:r>
              <a:rPr lang="de-DE" dirty="0"/>
              <a:t> </a:t>
            </a:r>
            <a:r>
              <a:rPr lang="de-DE" dirty="0" err="1"/>
              <a:t>or</a:t>
            </a:r>
            <a:r>
              <a:rPr lang="de-DE" dirty="0"/>
              <a:t> </a:t>
            </a:r>
            <a:r>
              <a:rPr lang="de-DE" dirty="0" err="1"/>
              <a:t>revoke</a:t>
            </a:r>
            <a:r>
              <a:rPr lang="de-DE" dirty="0"/>
              <a:t> </a:t>
            </a:r>
            <a:r>
              <a:rPr lang="de-DE" dirty="0" err="1"/>
              <a:t>measures</a:t>
            </a:r>
            <a:r>
              <a:rPr lang="de-DE" dirty="0"/>
              <a:t> </a:t>
            </a:r>
            <a:r>
              <a:rPr lang="de-DE" dirty="0" err="1"/>
              <a:t>taken</a:t>
            </a:r>
            <a:r>
              <a:rPr lang="de-DE" dirty="0"/>
              <a:t> </a:t>
            </a:r>
            <a:r>
              <a:rPr lang="de-DE" dirty="0" err="1"/>
              <a:t>under</a:t>
            </a:r>
            <a:r>
              <a:rPr lang="de-DE" dirty="0"/>
              <a:t> </a:t>
            </a:r>
            <a:r>
              <a:rPr lang="de-DE" dirty="0" err="1"/>
              <a:t>paragraph</a:t>
            </a:r>
            <a:r>
              <a:rPr lang="de-DE" dirty="0"/>
              <a:t> 3 in </a:t>
            </a:r>
            <a:r>
              <a:rPr lang="de-DE" dirty="0" err="1"/>
              <a:t>response</a:t>
            </a:r>
            <a:r>
              <a:rPr lang="de-DE" dirty="0"/>
              <a:t> </a:t>
            </a:r>
            <a:r>
              <a:rPr lang="de-DE" dirty="0" err="1"/>
              <a:t>to</a:t>
            </a:r>
            <a:r>
              <a:rPr lang="de-DE" dirty="0"/>
              <a:t> </a:t>
            </a:r>
            <a:r>
              <a:rPr lang="de-DE" dirty="0" err="1"/>
              <a:t>changes</a:t>
            </a:r>
            <a:r>
              <a:rPr lang="de-DE" dirty="0"/>
              <a:t> in </a:t>
            </a:r>
            <a:r>
              <a:rPr lang="de-DE" dirty="0" err="1"/>
              <a:t>the</a:t>
            </a:r>
            <a:r>
              <a:rPr lang="de-DE" dirty="0"/>
              <a:t> </a:t>
            </a:r>
            <a:r>
              <a:rPr lang="de-DE" dirty="0" err="1"/>
              <a:t>situation</a:t>
            </a:r>
            <a:r>
              <a:rPr lang="de-DE" dirty="0"/>
              <a:t> </a:t>
            </a:r>
            <a:r>
              <a:rPr lang="de-DE" dirty="0" err="1"/>
              <a:t>which</a:t>
            </a:r>
            <a:r>
              <a:rPr lang="de-DE" dirty="0"/>
              <a:t> </a:t>
            </a:r>
            <a:r>
              <a:rPr lang="de-DE" dirty="0" err="1"/>
              <a:t>led</a:t>
            </a:r>
            <a:r>
              <a:rPr lang="de-DE" dirty="0"/>
              <a:t> </a:t>
            </a:r>
            <a:r>
              <a:rPr lang="de-DE" dirty="0" err="1"/>
              <a:t>to</a:t>
            </a:r>
            <a:r>
              <a:rPr lang="de-DE" dirty="0"/>
              <a:t> </a:t>
            </a:r>
            <a:r>
              <a:rPr lang="de-DE" dirty="0" err="1"/>
              <a:t>their</a:t>
            </a:r>
            <a:r>
              <a:rPr lang="de-DE" dirty="0"/>
              <a:t> </a:t>
            </a:r>
            <a:r>
              <a:rPr lang="de-DE" dirty="0" err="1"/>
              <a:t>being</a:t>
            </a:r>
            <a:r>
              <a:rPr lang="de-DE" dirty="0"/>
              <a:t> </a:t>
            </a:r>
            <a:r>
              <a:rPr lang="de-DE" dirty="0" err="1"/>
              <a:t>imposed</a:t>
            </a:r>
            <a:r>
              <a:rPr lang="de-DE" dirty="0"/>
              <a:t>.</a:t>
            </a:r>
          </a:p>
          <a:p>
            <a:r>
              <a:rPr lang="de-DE" dirty="0"/>
              <a:t>5.</a:t>
            </a:r>
            <a:r>
              <a:rPr lang="de-DE" baseline="0" dirty="0"/>
              <a:t> </a:t>
            </a:r>
            <a:r>
              <a:rPr lang="de-DE" dirty="0"/>
              <a:t>The </a:t>
            </a:r>
            <a:r>
              <a:rPr lang="de-DE" dirty="0" err="1"/>
              <a:t>voting</a:t>
            </a:r>
            <a:r>
              <a:rPr lang="de-DE" dirty="0"/>
              <a:t> </a:t>
            </a:r>
            <a:r>
              <a:rPr lang="de-DE" dirty="0" err="1"/>
              <a:t>arrangements</a:t>
            </a:r>
            <a:r>
              <a:rPr lang="de-DE" dirty="0"/>
              <a:t> </a:t>
            </a:r>
            <a:r>
              <a:rPr lang="de-DE" dirty="0" err="1"/>
              <a:t>applying</a:t>
            </a:r>
            <a:r>
              <a:rPr lang="de-DE" dirty="0"/>
              <a:t> </a:t>
            </a:r>
            <a:r>
              <a:rPr lang="de-DE" dirty="0" err="1"/>
              <a:t>to</a:t>
            </a:r>
            <a:r>
              <a:rPr lang="de-DE" dirty="0"/>
              <a:t> </a:t>
            </a:r>
            <a:r>
              <a:rPr lang="de-DE" dirty="0" err="1"/>
              <a:t>the</a:t>
            </a:r>
            <a:r>
              <a:rPr lang="de-DE" dirty="0"/>
              <a:t> European </a:t>
            </a:r>
            <a:r>
              <a:rPr lang="de-DE" dirty="0" err="1"/>
              <a:t>Parliament</a:t>
            </a:r>
            <a:r>
              <a:rPr lang="de-DE" dirty="0"/>
              <a:t>, </a:t>
            </a:r>
            <a:r>
              <a:rPr lang="de-DE" dirty="0" err="1"/>
              <a:t>the</a:t>
            </a:r>
            <a:r>
              <a:rPr lang="de-DE" dirty="0"/>
              <a:t> European Council </a:t>
            </a:r>
            <a:r>
              <a:rPr lang="de-DE" dirty="0" err="1"/>
              <a:t>and</a:t>
            </a:r>
            <a:r>
              <a:rPr lang="de-DE" dirty="0"/>
              <a:t> </a:t>
            </a:r>
            <a:r>
              <a:rPr lang="de-DE" dirty="0" err="1"/>
              <a:t>the</a:t>
            </a:r>
            <a:r>
              <a:rPr lang="de-DE" dirty="0"/>
              <a:t> Council </a:t>
            </a:r>
            <a:r>
              <a:rPr lang="de-DE" dirty="0" err="1"/>
              <a:t>for</a:t>
            </a:r>
            <a:r>
              <a:rPr lang="de-DE" dirty="0"/>
              <a:t> </a:t>
            </a:r>
            <a:r>
              <a:rPr lang="de-DE" dirty="0" err="1"/>
              <a:t>the</a:t>
            </a:r>
            <a:r>
              <a:rPr lang="de-DE" dirty="0"/>
              <a:t> </a:t>
            </a:r>
            <a:r>
              <a:rPr lang="de-DE" dirty="0" err="1"/>
              <a:t>purposes</a:t>
            </a:r>
            <a:r>
              <a:rPr lang="de-DE" dirty="0"/>
              <a:t> </a:t>
            </a:r>
            <a:r>
              <a:rPr lang="de-DE" dirty="0" err="1"/>
              <a:t>of</a:t>
            </a:r>
            <a:r>
              <a:rPr lang="de-DE" dirty="0"/>
              <a:t> </a:t>
            </a:r>
            <a:r>
              <a:rPr lang="de-DE" dirty="0" err="1"/>
              <a:t>this</a:t>
            </a:r>
            <a:r>
              <a:rPr lang="de-DE" dirty="0"/>
              <a:t> Article </a:t>
            </a:r>
            <a:r>
              <a:rPr lang="de-DE" dirty="0" err="1"/>
              <a:t>are</a:t>
            </a:r>
            <a:r>
              <a:rPr lang="de-DE" dirty="0"/>
              <a:t> </a:t>
            </a:r>
            <a:r>
              <a:rPr lang="de-DE" dirty="0" err="1"/>
              <a:t>laid</a:t>
            </a:r>
            <a:r>
              <a:rPr lang="de-DE" dirty="0"/>
              <a:t> down in Article 354 </a:t>
            </a:r>
            <a:r>
              <a:rPr lang="de-DE" dirty="0" err="1"/>
              <a:t>of</a:t>
            </a:r>
            <a:r>
              <a:rPr lang="de-DE" dirty="0"/>
              <a:t> </a:t>
            </a:r>
            <a:r>
              <a:rPr lang="de-DE" dirty="0" err="1"/>
              <a:t>the</a:t>
            </a:r>
            <a:r>
              <a:rPr lang="de-DE" dirty="0"/>
              <a:t> Treaty on </a:t>
            </a:r>
            <a:r>
              <a:rPr lang="de-DE" dirty="0" err="1"/>
              <a:t>the</a:t>
            </a:r>
            <a:r>
              <a:rPr lang="de-DE" dirty="0"/>
              <a:t> </a:t>
            </a:r>
            <a:r>
              <a:rPr lang="de-DE" dirty="0" err="1"/>
              <a:t>Functioning</a:t>
            </a:r>
            <a:r>
              <a:rPr lang="de-DE" dirty="0"/>
              <a:t> </a:t>
            </a:r>
            <a:r>
              <a:rPr lang="de-DE" dirty="0" err="1"/>
              <a:t>of</a:t>
            </a:r>
            <a:r>
              <a:rPr lang="de-DE" dirty="0"/>
              <a:t> </a:t>
            </a:r>
            <a:r>
              <a:rPr lang="de-DE" dirty="0" err="1"/>
              <a:t>the</a:t>
            </a:r>
            <a:r>
              <a:rPr lang="de-DE" dirty="0"/>
              <a:t> European Union.</a:t>
            </a:r>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endParaRPr lang="de-DE" sz="1200" dirty="0"/>
          </a:p>
        </p:txBody>
      </p:sp>
      <p:sp>
        <p:nvSpPr>
          <p:cNvPr id="4" name="Foliennummernplatzhalter 3"/>
          <p:cNvSpPr>
            <a:spLocks noGrp="1"/>
          </p:cNvSpPr>
          <p:nvPr>
            <p:ph type="sldNum" sz="quarter" idx="10"/>
          </p:nvPr>
        </p:nvSpPr>
        <p:spPr/>
        <p:txBody>
          <a:bodyPr/>
          <a:lstStyle/>
          <a:p>
            <a:fld id="{723CB7FC-24D6-F940-BA46-DFC55C178E3B}" type="slidenum">
              <a:rPr lang="de-DE" smtClean="0"/>
              <a:t>12</a:t>
            </a:fld>
            <a:endParaRPr lang="de-DE"/>
          </a:p>
        </p:txBody>
      </p:sp>
    </p:spTree>
    <p:extLst>
      <p:ext uri="{BB962C8B-B14F-4D97-AF65-F5344CB8AC3E}">
        <p14:creationId xmlns:p14="http://schemas.microsoft.com/office/powerpoint/2010/main" val="3097580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solidFill>
                  <a:srgbClr val="000000"/>
                </a:solidFill>
              </a:rPr>
              <a:t>1. </a:t>
            </a:r>
            <a:r>
              <a:rPr lang="de-DE" dirty="0" err="1">
                <a:solidFill>
                  <a:srgbClr val="000000"/>
                </a:solidFill>
              </a:rPr>
              <a:t>Any</a:t>
            </a:r>
            <a:r>
              <a:rPr lang="de-DE" dirty="0">
                <a:solidFill>
                  <a:srgbClr val="000000"/>
                </a:solidFill>
              </a:rPr>
              <a:t> Member State </a:t>
            </a:r>
            <a:r>
              <a:rPr lang="de-DE" dirty="0" err="1">
                <a:solidFill>
                  <a:srgbClr val="000000"/>
                </a:solidFill>
              </a:rPr>
              <a:t>may</a:t>
            </a:r>
            <a:r>
              <a:rPr lang="de-DE" dirty="0">
                <a:solidFill>
                  <a:srgbClr val="000000"/>
                </a:solidFill>
              </a:rPr>
              <a:t> </a:t>
            </a:r>
            <a:r>
              <a:rPr lang="de-DE" dirty="0" err="1">
                <a:solidFill>
                  <a:srgbClr val="000000"/>
                </a:solidFill>
              </a:rPr>
              <a:t>decide</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withdraw</a:t>
            </a:r>
            <a:r>
              <a:rPr lang="de-DE" dirty="0">
                <a:solidFill>
                  <a:srgbClr val="000000"/>
                </a:solidFill>
              </a:rPr>
              <a:t> </a:t>
            </a:r>
            <a:r>
              <a:rPr lang="de-DE" dirty="0" err="1">
                <a:solidFill>
                  <a:srgbClr val="000000"/>
                </a:solidFill>
              </a:rPr>
              <a:t>from</a:t>
            </a:r>
            <a:r>
              <a:rPr lang="de-DE" dirty="0">
                <a:solidFill>
                  <a:srgbClr val="000000"/>
                </a:solidFill>
              </a:rPr>
              <a:t> </a:t>
            </a:r>
            <a:r>
              <a:rPr lang="de-DE" dirty="0" err="1">
                <a:solidFill>
                  <a:srgbClr val="000000"/>
                </a:solidFill>
              </a:rPr>
              <a:t>the</a:t>
            </a:r>
            <a:r>
              <a:rPr lang="de-DE" dirty="0">
                <a:solidFill>
                  <a:srgbClr val="000000"/>
                </a:solidFill>
              </a:rPr>
              <a:t> Union in </a:t>
            </a:r>
            <a:r>
              <a:rPr lang="de-DE" dirty="0" err="1">
                <a:solidFill>
                  <a:srgbClr val="000000"/>
                </a:solidFill>
              </a:rPr>
              <a:t>accordance</a:t>
            </a:r>
            <a:r>
              <a:rPr lang="de-DE" dirty="0">
                <a:solidFill>
                  <a:srgbClr val="000000"/>
                </a:solidFill>
              </a:rPr>
              <a:t> </a:t>
            </a:r>
            <a:r>
              <a:rPr lang="de-DE" dirty="0" err="1">
                <a:solidFill>
                  <a:srgbClr val="000000"/>
                </a:solidFill>
              </a:rPr>
              <a:t>with</a:t>
            </a:r>
            <a:r>
              <a:rPr lang="de-DE" dirty="0">
                <a:solidFill>
                  <a:srgbClr val="000000"/>
                </a:solidFill>
              </a:rPr>
              <a:t> </a:t>
            </a:r>
            <a:r>
              <a:rPr lang="de-DE" dirty="0" err="1">
                <a:solidFill>
                  <a:srgbClr val="000000"/>
                </a:solidFill>
              </a:rPr>
              <a:t>its</a:t>
            </a:r>
            <a:r>
              <a:rPr lang="de-DE" dirty="0">
                <a:solidFill>
                  <a:srgbClr val="000000"/>
                </a:solidFill>
              </a:rPr>
              <a:t> </a:t>
            </a:r>
            <a:r>
              <a:rPr lang="de-DE" dirty="0" err="1">
                <a:solidFill>
                  <a:srgbClr val="000000"/>
                </a:solidFill>
              </a:rPr>
              <a:t>own</a:t>
            </a:r>
            <a:r>
              <a:rPr lang="de-DE" dirty="0">
                <a:solidFill>
                  <a:srgbClr val="000000"/>
                </a:solidFill>
              </a:rPr>
              <a:t> </a:t>
            </a:r>
            <a:r>
              <a:rPr lang="de-DE" dirty="0" err="1">
                <a:solidFill>
                  <a:srgbClr val="000000"/>
                </a:solidFill>
              </a:rPr>
              <a:t>constitutional</a:t>
            </a:r>
            <a:r>
              <a:rPr lang="de-DE" dirty="0">
                <a:solidFill>
                  <a:srgbClr val="000000"/>
                </a:solidFill>
              </a:rPr>
              <a:t> </a:t>
            </a:r>
            <a:r>
              <a:rPr lang="de-DE" dirty="0" err="1">
                <a:solidFill>
                  <a:srgbClr val="000000"/>
                </a:solidFill>
              </a:rPr>
              <a:t>requirements</a:t>
            </a:r>
            <a:r>
              <a:rPr lang="de-DE" dirty="0">
                <a:solidFill>
                  <a:srgbClr val="000000"/>
                </a:solidFill>
              </a:rPr>
              <a:t>.</a:t>
            </a:r>
          </a:p>
          <a:p>
            <a:r>
              <a:rPr lang="de-DE" dirty="0">
                <a:solidFill>
                  <a:srgbClr val="000000"/>
                </a:solidFill>
              </a:rPr>
              <a:t>2. A Member State </a:t>
            </a:r>
            <a:r>
              <a:rPr lang="de-DE" dirty="0" err="1">
                <a:solidFill>
                  <a:srgbClr val="000000"/>
                </a:solidFill>
              </a:rPr>
              <a:t>which</a:t>
            </a:r>
            <a:r>
              <a:rPr lang="de-DE" dirty="0">
                <a:solidFill>
                  <a:srgbClr val="000000"/>
                </a:solidFill>
              </a:rPr>
              <a:t> </a:t>
            </a:r>
            <a:r>
              <a:rPr lang="de-DE" dirty="0" err="1">
                <a:solidFill>
                  <a:srgbClr val="000000"/>
                </a:solidFill>
              </a:rPr>
              <a:t>decides</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withdraw</a:t>
            </a:r>
            <a:r>
              <a:rPr lang="de-DE" dirty="0">
                <a:solidFill>
                  <a:srgbClr val="000000"/>
                </a:solidFill>
              </a:rPr>
              <a:t> </a:t>
            </a:r>
            <a:r>
              <a:rPr lang="de-DE" dirty="0" err="1">
                <a:solidFill>
                  <a:srgbClr val="000000"/>
                </a:solidFill>
              </a:rPr>
              <a:t>shall</a:t>
            </a:r>
            <a:r>
              <a:rPr lang="de-DE" dirty="0">
                <a:solidFill>
                  <a:srgbClr val="000000"/>
                </a:solidFill>
              </a:rPr>
              <a:t> </a:t>
            </a:r>
            <a:r>
              <a:rPr lang="de-DE" dirty="0" err="1">
                <a:solidFill>
                  <a:srgbClr val="000000"/>
                </a:solidFill>
              </a:rPr>
              <a:t>notify</a:t>
            </a:r>
            <a:r>
              <a:rPr lang="de-DE" dirty="0">
                <a:solidFill>
                  <a:srgbClr val="000000"/>
                </a:solidFill>
              </a:rPr>
              <a:t> </a:t>
            </a:r>
            <a:r>
              <a:rPr lang="de-DE" dirty="0" err="1">
                <a:solidFill>
                  <a:srgbClr val="000000"/>
                </a:solidFill>
              </a:rPr>
              <a:t>the</a:t>
            </a:r>
            <a:r>
              <a:rPr lang="de-DE" dirty="0">
                <a:solidFill>
                  <a:srgbClr val="000000"/>
                </a:solidFill>
              </a:rPr>
              <a:t> European Council </a:t>
            </a:r>
            <a:r>
              <a:rPr lang="de-DE" dirty="0" err="1">
                <a:solidFill>
                  <a:srgbClr val="000000"/>
                </a:solidFill>
              </a:rPr>
              <a:t>of</a:t>
            </a:r>
            <a:r>
              <a:rPr lang="de-DE" dirty="0">
                <a:solidFill>
                  <a:srgbClr val="000000"/>
                </a:solidFill>
              </a:rPr>
              <a:t> </a:t>
            </a:r>
            <a:r>
              <a:rPr lang="de-DE" dirty="0" err="1">
                <a:solidFill>
                  <a:srgbClr val="000000"/>
                </a:solidFill>
              </a:rPr>
              <a:t>its</a:t>
            </a:r>
            <a:r>
              <a:rPr lang="de-DE" dirty="0">
                <a:solidFill>
                  <a:srgbClr val="000000"/>
                </a:solidFill>
              </a:rPr>
              <a:t> </a:t>
            </a:r>
            <a:r>
              <a:rPr lang="de-DE" dirty="0" err="1">
                <a:solidFill>
                  <a:srgbClr val="000000"/>
                </a:solidFill>
              </a:rPr>
              <a:t>intention</a:t>
            </a:r>
            <a:r>
              <a:rPr lang="de-DE" dirty="0">
                <a:solidFill>
                  <a:srgbClr val="000000"/>
                </a:solidFill>
              </a:rPr>
              <a:t>. In </a:t>
            </a:r>
            <a:r>
              <a:rPr lang="de-DE" dirty="0" err="1">
                <a:solidFill>
                  <a:srgbClr val="000000"/>
                </a:solidFill>
              </a:rPr>
              <a:t>the</a:t>
            </a:r>
            <a:r>
              <a:rPr lang="de-DE" dirty="0">
                <a:solidFill>
                  <a:srgbClr val="000000"/>
                </a:solidFill>
              </a:rPr>
              <a:t> light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guidelines</a:t>
            </a:r>
            <a:r>
              <a:rPr lang="de-DE" dirty="0">
                <a:solidFill>
                  <a:srgbClr val="000000"/>
                </a:solidFill>
              </a:rPr>
              <a:t> </a:t>
            </a:r>
            <a:r>
              <a:rPr lang="de-DE" dirty="0" err="1">
                <a:solidFill>
                  <a:srgbClr val="000000"/>
                </a:solidFill>
              </a:rPr>
              <a:t>provided</a:t>
            </a:r>
            <a:r>
              <a:rPr lang="de-DE" dirty="0">
                <a:solidFill>
                  <a:srgbClr val="000000"/>
                </a:solidFill>
              </a:rPr>
              <a:t> </a:t>
            </a:r>
            <a:r>
              <a:rPr lang="de-DE" dirty="0" err="1">
                <a:solidFill>
                  <a:srgbClr val="000000"/>
                </a:solidFill>
              </a:rPr>
              <a:t>by</a:t>
            </a:r>
            <a:r>
              <a:rPr lang="de-DE" dirty="0">
                <a:solidFill>
                  <a:srgbClr val="000000"/>
                </a:solidFill>
              </a:rPr>
              <a:t> </a:t>
            </a:r>
            <a:r>
              <a:rPr lang="de-DE" dirty="0" err="1">
                <a:solidFill>
                  <a:srgbClr val="000000"/>
                </a:solidFill>
              </a:rPr>
              <a:t>the</a:t>
            </a:r>
            <a:r>
              <a:rPr lang="de-DE" dirty="0">
                <a:solidFill>
                  <a:srgbClr val="000000"/>
                </a:solidFill>
              </a:rPr>
              <a:t>  European Council, </a:t>
            </a:r>
            <a:r>
              <a:rPr lang="de-DE" dirty="0" err="1">
                <a:solidFill>
                  <a:srgbClr val="000000"/>
                </a:solidFill>
              </a:rPr>
              <a:t>the</a:t>
            </a:r>
            <a:r>
              <a:rPr lang="de-DE" dirty="0">
                <a:solidFill>
                  <a:srgbClr val="000000"/>
                </a:solidFill>
              </a:rPr>
              <a:t> Union </a:t>
            </a:r>
            <a:r>
              <a:rPr lang="de-DE" dirty="0" err="1">
                <a:solidFill>
                  <a:srgbClr val="000000"/>
                </a:solidFill>
              </a:rPr>
              <a:t>shall</a:t>
            </a:r>
            <a:r>
              <a:rPr lang="de-DE" dirty="0">
                <a:solidFill>
                  <a:srgbClr val="000000"/>
                </a:solidFill>
              </a:rPr>
              <a:t> </a:t>
            </a:r>
            <a:r>
              <a:rPr lang="de-DE" dirty="0" err="1">
                <a:solidFill>
                  <a:srgbClr val="000000"/>
                </a:solidFill>
              </a:rPr>
              <a:t>negotiate</a:t>
            </a:r>
            <a:r>
              <a:rPr lang="de-DE" dirty="0">
                <a:solidFill>
                  <a:srgbClr val="000000"/>
                </a:solidFill>
              </a:rPr>
              <a:t> </a:t>
            </a:r>
            <a:r>
              <a:rPr lang="de-DE" dirty="0" err="1">
                <a:solidFill>
                  <a:srgbClr val="000000"/>
                </a:solidFill>
              </a:rPr>
              <a:t>and</a:t>
            </a:r>
            <a:r>
              <a:rPr lang="de-DE" dirty="0">
                <a:solidFill>
                  <a:srgbClr val="000000"/>
                </a:solidFill>
              </a:rPr>
              <a:t> </a:t>
            </a:r>
            <a:r>
              <a:rPr lang="de-DE" dirty="0" err="1">
                <a:solidFill>
                  <a:srgbClr val="000000"/>
                </a:solidFill>
              </a:rPr>
              <a:t>conclude</a:t>
            </a:r>
            <a:r>
              <a:rPr lang="de-DE" dirty="0">
                <a:solidFill>
                  <a:srgbClr val="000000"/>
                </a:solidFill>
              </a:rPr>
              <a:t> an </a:t>
            </a:r>
            <a:r>
              <a:rPr lang="de-DE" dirty="0" err="1">
                <a:solidFill>
                  <a:srgbClr val="000000"/>
                </a:solidFill>
              </a:rPr>
              <a:t>agreement</a:t>
            </a:r>
            <a:r>
              <a:rPr lang="de-DE" dirty="0">
                <a:solidFill>
                  <a:srgbClr val="000000"/>
                </a:solidFill>
              </a:rPr>
              <a:t> </a:t>
            </a:r>
            <a:r>
              <a:rPr lang="de-DE" dirty="0" err="1">
                <a:solidFill>
                  <a:srgbClr val="000000"/>
                </a:solidFill>
              </a:rPr>
              <a:t>with</a:t>
            </a:r>
            <a:r>
              <a:rPr lang="de-DE" dirty="0">
                <a:solidFill>
                  <a:srgbClr val="000000"/>
                </a:solidFill>
              </a:rPr>
              <a:t> </a:t>
            </a:r>
            <a:r>
              <a:rPr lang="de-DE" dirty="0" err="1">
                <a:solidFill>
                  <a:srgbClr val="000000"/>
                </a:solidFill>
              </a:rPr>
              <a:t>that</a:t>
            </a:r>
            <a:r>
              <a:rPr lang="de-DE" dirty="0">
                <a:solidFill>
                  <a:srgbClr val="000000"/>
                </a:solidFill>
              </a:rPr>
              <a:t> State, </a:t>
            </a:r>
            <a:r>
              <a:rPr lang="de-DE" dirty="0" err="1">
                <a:solidFill>
                  <a:srgbClr val="000000"/>
                </a:solidFill>
              </a:rPr>
              <a:t>setting</a:t>
            </a:r>
            <a:r>
              <a:rPr lang="de-DE" dirty="0">
                <a:solidFill>
                  <a:srgbClr val="000000"/>
                </a:solidFill>
              </a:rPr>
              <a:t> out </a:t>
            </a:r>
            <a:r>
              <a:rPr lang="de-DE" dirty="0" err="1">
                <a:solidFill>
                  <a:srgbClr val="000000"/>
                </a:solidFill>
              </a:rPr>
              <a:t>the</a:t>
            </a:r>
            <a:r>
              <a:rPr lang="de-DE" dirty="0">
                <a:solidFill>
                  <a:srgbClr val="000000"/>
                </a:solidFill>
              </a:rPr>
              <a:t> </a:t>
            </a:r>
            <a:r>
              <a:rPr lang="de-DE" dirty="0" err="1">
                <a:solidFill>
                  <a:srgbClr val="000000"/>
                </a:solidFill>
              </a:rPr>
              <a:t>arrangements</a:t>
            </a:r>
            <a:r>
              <a:rPr lang="de-DE" dirty="0">
                <a:solidFill>
                  <a:srgbClr val="000000"/>
                </a:solidFill>
              </a:rPr>
              <a:t> </a:t>
            </a:r>
            <a:r>
              <a:rPr lang="de-DE" dirty="0" err="1">
                <a:solidFill>
                  <a:srgbClr val="000000"/>
                </a:solidFill>
              </a:rPr>
              <a:t>for</a:t>
            </a:r>
            <a:r>
              <a:rPr lang="de-DE" dirty="0">
                <a:solidFill>
                  <a:srgbClr val="000000"/>
                </a:solidFill>
              </a:rPr>
              <a:t> </a:t>
            </a:r>
            <a:r>
              <a:rPr lang="de-DE" dirty="0" err="1">
                <a:solidFill>
                  <a:srgbClr val="000000"/>
                </a:solidFill>
              </a:rPr>
              <a:t>its</a:t>
            </a:r>
            <a:r>
              <a:rPr lang="de-DE" dirty="0">
                <a:solidFill>
                  <a:srgbClr val="000000"/>
                </a:solidFill>
              </a:rPr>
              <a:t> </a:t>
            </a:r>
            <a:r>
              <a:rPr lang="de-DE" dirty="0" err="1">
                <a:solidFill>
                  <a:srgbClr val="000000"/>
                </a:solidFill>
              </a:rPr>
              <a:t>withdrawal</a:t>
            </a:r>
            <a:r>
              <a:rPr lang="de-DE" dirty="0">
                <a:solidFill>
                  <a:srgbClr val="000000"/>
                </a:solidFill>
              </a:rPr>
              <a:t>, </a:t>
            </a:r>
            <a:r>
              <a:rPr lang="de-DE" dirty="0" err="1">
                <a:solidFill>
                  <a:srgbClr val="000000"/>
                </a:solidFill>
              </a:rPr>
              <a:t>taking</a:t>
            </a:r>
            <a:r>
              <a:rPr lang="de-DE" dirty="0">
                <a:solidFill>
                  <a:srgbClr val="000000"/>
                </a:solidFill>
              </a:rPr>
              <a:t> </a:t>
            </a:r>
            <a:r>
              <a:rPr lang="de-DE" dirty="0" err="1">
                <a:solidFill>
                  <a:srgbClr val="000000"/>
                </a:solidFill>
              </a:rPr>
              <a:t>account</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framework</a:t>
            </a:r>
            <a:r>
              <a:rPr lang="de-DE" dirty="0">
                <a:solidFill>
                  <a:srgbClr val="000000"/>
                </a:solidFill>
              </a:rPr>
              <a:t> </a:t>
            </a:r>
            <a:r>
              <a:rPr lang="de-DE" dirty="0" err="1">
                <a:solidFill>
                  <a:srgbClr val="000000"/>
                </a:solidFill>
              </a:rPr>
              <a:t>for</a:t>
            </a:r>
            <a:r>
              <a:rPr lang="de-DE" dirty="0">
                <a:solidFill>
                  <a:srgbClr val="000000"/>
                </a:solidFill>
              </a:rPr>
              <a:t> </a:t>
            </a:r>
            <a:r>
              <a:rPr lang="de-DE" dirty="0" err="1">
                <a:solidFill>
                  <a:srgbClr val="000000"/>
                </a:solidFill>
              </a:rPr>
              <a:t>its</a:t>
            </a:r>
            <a:r>
              <a:rPr lang="de-DE" dirty="0">
                <a:solidFill>
                  <a:srgbClr val="000000"/>
                </a:solidFill>
              </a:rPr>
              <a:t> </a:t>
            </a:r>
            <a:r>
              <a:rPr lang="de-DE" dirty="0" err="1">
                <a:solidFill>
                  <a:srgbClr val="000000"/>
                </a:solidFill>
              </a:rPr>
              <a:t>future</a:t>
            </a:r>
            <a:r>
              <a:rPr lang="de-DE" dirty="0">
                <a:solidFill>
                  <a:srgbClr val="000000"/>
                </a:solidFill>
              </a:rPr>
              <a:t> </a:t>
            </a:r>
            <a:r>
              <a:rPr lang="de-DE" dirty="0" err="1">
                <a:solidFill>
                  <a:srgbClr val="000000"/>
                </a:solidFill>
              </a:rPr>
              <a:t>relationship</a:t>
            </a:r>
            <a:r>
              <a:rPr lang="de-DE" dirty="0">
                <a:solidFill>
                  <a:srgbClr val="000000"/>
                </a:solidFill>
              </a:rPr>
              <a:t> </a:t>
            </a:r>
            <a:r>
              <a:rPr lang="de-DE" dirty="0" err="1">
                <a:solidFill>
                  <a:srgbClr val="000000"/>
                </a:solidFill>
              </a:rPr>
              <a:t>with</a:t>
            </a:r>
            <a:r>
              <a:rPr lang="de-DE" dirty="0">
                <a:solidFill>
                  <a:srgbClr val="000000"/>
                </a:solidFill>
              </a:rPr>
              <a:t> </a:t>
            </a:r>
            <a:r>
              <a:rPr lang="de-DE" dirty="0" err="1">
                <a:solidFill>
                  <a:srgbClr val="000000"/>
                </a:solidFill>
              </a:rPr>
              <a:t>the</a:t>
            </a:r>
            <a:r>
              <a:rPr lang="de-DE" dirty="0">
                <a:solidFill>
                  <a:srgbClr val="000000"/>
                </a:solidFill>
              </a:rPr>
              <a:t> Union. </a:t>
            </a:r>
            <a:r>
              <a:rPr lang="de-DE" dirty="0" err="1">
                <a:solidFill>
                  <a:srgbClr val="000000"/>
                </a:solidFill>
              </a:rPr>
              <a:t>That</a:t>
            </a:r>
            <a:r>
              <a:rPr lang="de-DE" dirty="0">
                <a:solidFill>
                  <a:srgbClr val="000000"/>
                </a:solidFill>
              </a:rPr>
              <a:t> </a:t>
            </a:r>
            <a:r>
              <a:rPr lang="de-DE" dirty="0" err="1">
                <a:solidFill>
                  <a:srgbClr val="000000"/>
                </a:solidFill>
              </a:rPr>
              <a:t>agreement</a:t>
            </a:r>
            <a:r>
              <a:rPr lang="de-DE" dirty="0">
                <a:solidFill>
                  <a:srgbClr val="000000"/>
                </a:solidFill>
              </a:rPr>
              <a:t> </a:t>
            </a:r>
            <a:r>
              <a:rPr lang="de-DE" dirty="0" err="1">
                <a:solidFill>
                  <a:srgbClr val="000000"/>
                </a:solidFill>
              </a:rPr>
              <a:t>shall</a:t>
            </a:r>
            <a:r>
              <a:rPr lang="de-DE" dirty="0">
                <a:solidFill>
                  <a:srgbClr val="000000"/>
                </a:solidFill>
              </a:rPr>
              <a:t> </a:t>
            </a:r>
            <a:r>
              <a:rPr lang="de-DE" dirty="0" err="1">
                <a:solidFill>
                  <a:srgbClr val="000000"/>
                </a:solidFill>
              </a:rPr>
              <a:t>be</a:t>
            </a:r>
            <a:r>
              <a:rPr lang="de-DE" dirty="0">
                <a:solidFill>
                  <a:srgbClr val="000000"/>
                </a:solidFill>
              </a:rPr>
              <a:t> </a:t>
            </a:r>
            <a:r>
              <a:rPr lang="de-DE" dirty="0" err="1">
                <a:solidFill>
                  <a:srgbClr val="000000"/>
                </a:solidFill>
              </a:rPr>
              <a:t>negotiated</a:t>
            </a:r>
            <a:r>
              <a:rPr lang="de-DE" dirty="0">
                <a:solidFill>
                  <a:srgbClr val="000000"/>
                </a:solidFill>
              </a:rPr>
              <a:t> in </a:t>
            </a:r>
            <a:r>
              <a:rPr lang="de-DE" dirty="0" err="1">
                <a:solidFill>
                  <a:srgbClr val="000000"/>
                </a:solidFill>
              </a:rPr>
              <a:t>accordance</a:t>
            </a:r>
            <a:r>
              <a:rPr lang="de-DE" dirty="0">
                <a:solidFill>
                  <a:srgbClr val="000000"/>
                </a:solidFill>
              </a:rPr>
              <a:t> </a:t>
            </a:r>
            <a:r>
              <a:rPr lang="de-DE" dirty="0" err="1">
                <a:solidFill>
                  <a:srgbClr val="000000"/>
                </a:solidFill>
              </a:rPr>
              <a:t>with</a:t>
            </a:r>
            <a:r>
              <a:rPr lang="de-DE" dirty="0">
                <a:solidFill>
                  <a:srgbClr val="000000"/>
                </a:solidFill>
              </a:rPr>
              <a:t> Article 218(3)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Treaty on </a:t>
            </a:r>
            <a:r>
              <a:rPr lang="de-DE" dirty="0" err="1">
                <a:solidFill>
                  <a:srgbClr val="000000"/>
                </a:solidFill>
              </a:rPr>
              <a:t>the</a:t>
            </a:r>
            <a:r>
              <a:rPr lang="de-DE" dirty="0">
                <a:solidFill>
                  <a:srgbClr val="000000"/>
                </a:solidFill>
              </a:rPr>
              <a:t> </a:t>
            </a:r>
            <a:r>
              <a:rPr lang="de-DE" dirty="0" err="1">
                <a:solidFill>
                  <a:srgbClr val="000000"/>
                </a:solidFill>
              </a:rPr>
              <a:t>Functioning</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European Union. </a:t>
            </a:r>
            <a:r>
              <a:rPr lang="de-DE" dirty="0" err="1">
                <a:solidFill>
                  <a:srgbClr val="000000"/>
                </a:solidFill>
              </a:rPr>
              <a:t>It</a:t>
            </a:r>
            <a:r>
              <a:rPr lang="de-DE" dirty="0">
                <a:solidFill>
                  <a:srgbClr val="000000"/>
                </a:solidFill>
              </a:rPr>
              <a:t> </a:t>
            </a:r>
            <a:r>
              <a:rPr lang="de-DE" dirty="0" err="1">
                <a:solidFill>
                  <a:srgbClr val="000000"/>
                </a:solidFill>
              </a:rPr>
              <a:t>shall</a:t>
            </a:r>
            <a:r>
              <a:rPr lang="de-DE" dirty="0">
                <a:solidFill>
                  <a:srgbClr val="000000"/>
                </a:solidFill>
              </a:rPr>
              <a:t> </a:t>
            </a:r>
            <a:r>
              <a:rPr lang="de-DE" dirty="0" err="1">
                <a:solidFill>
                  <a:srgbClr val="000000"/>
                </a:solidFill>
              </a:rPr>
              <a:t>be</a:t>
            </a:r>
            <a:r>
              <a:rPr lang="de-DE" dirty="0">
                <a:solidFill>
                  <a:srgbClr val="000000"/>
                </a:solidFill>
              </a:rPr>
              <a:t> </a:t>
            </a:r>
            <a:r>
              <a:rPr lang="de-DE" dirty="0" err="1">
                <a:solidFill>
                  <a:srgbClr val="000000"/>
                </a:solidFill>
              </a:rPr>
              <a:t>concluded</a:t>
            </a:r>
            <a:r>
              <a:rPr lang="de-DE" dirty="0">
                <a:solidFill>
                  <a:srgbClr val="000000"/>
                </a:solidFill>
              </a:rPr>
              <a:t> on behalf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Union </a:t>
            </a:r>
            <a:r>
              <a:rPr lang="de-DE" dirty="0" err="1">
                <a:solidFill>
                  <a:srgbClr val="000000"/>
                </a:solidFill>
              </a:rPr>
              <a:t>by</a:t>
            </a:r>
            <a:r>
              <a:rPr lang="de-DE" dirty="0">
                <a:solidFill>
                  <a:srgbClr val="000000"/>
                </a:solidFill>
              </a:rPr>
              <a:t> </a:t>
            </a:r>
            <a:r>
              <a:rPr lang="de-DE" dirty="0" err="1">
                <a:solidFill>
                  <a:srgbClr val="000000"/>
                </a:solidFill>
              </a:rPr>
              <a:t>the</a:t>
            </a:r>
            <a:r>
              <a:rPr lang="de-DE" dirty="0">
                <a:solidFill>
                  <a:srgbClr val="000000"/>
                </a:solidFill>
              </a:rPr>
              <a:t> Council, </a:t>
            </a:r>
            <a:r>
              <a:rPr lang="de-DE" dirty="0" err="1">
                <a:solidFill>
                  <a:srgbClr val="000000"/>
                </a:solidFill>
              </a:rPr>
              <a:t>acting</a:t>
            </a:r>
            <a:r>
              <a:rPr lang="de-DE" dirty="0">
                <a:solidFill>
                  <a:srgbClr val="000000"/>
                </a:solidFill>
              </a:rPr>
              <a:t> </a:t>
            </a:r>
            <a:r>
              <a:rPr lang="de-DE" dirty="0" err="1">
                <a:solidFill>
                  <a:srgbClr val="000000"/>
                </a:solidFill>
              </a:rPr>
              <a:t>by</a:t>
            </a:r>
            <a:r>
              <a:rPr lang="de-DE" dirty="0">
                <a:solidFill>
                  <a:srgbClr val="000000"/>
                </a:solidFill>
              </a:rPr>
              <a:t> a </a:t>
            </a:r>
            <a:r>
              <a:rPr lang="de-DE" dirty="0" err="1">
                <a:solidFill>
                  <a:srgbClr val="000000"/>
                </a:solidFill>
              </a:rPr>
              <a:t>qualified</a:t>
            </a:r>
            <a:r>
              <a:rPr lang="de-DE" dirty="0">
                <a:solidFill>
                  <a:srgbClr val="000000"/>
                </a:solidFill>
              </a:rPr>
              <a:t> </a:t>
            </a:r>
            <a:r>
              <a:rPr lang="de-DE" dirty="0" err="1">
                <a:solidFill>
                  <a:srgbClr val="000000"/>
                </a:solidFill>
              </a:rPr>
              <a:t>majority</a:t>
            </a:r>
            <a:r>
              <a:rPr lang="de-DE" dirty="0">
                <a:solidFill>
                  <a:srgbClr val="000000"/>
                </a:solidFill>
              </a:rPr>
              <a:t>, after </a:t>
            </a:r>
            <a:r>
              <a:rPr lang="de-DE" dirty="0" err="1">
                <a:solidFill>
                  <a:srgbClr val="000000"/>
                </a:solidFill>
              </a:rPr>
              <a:t>obtaining</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consent</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European </a:t>
            </a:r>
            <a:r>
              <a:rPr lang="de-DE" dirty="0" err="1">
                <a:solidFill>
                  <a:srgbClr val="000000"/>
                </a:solidFill>
              </a:rPr>
              <a:t>Parliament</a:t>
            </a:r>
            <a:r>
              <a:rPr lang="de-DE" dirty="0">
                <a:solidFill>
                  <a:srgbClr val="000000"/>
                </a:solidFill>
              </a:rPr>
              <a:t>.</a:t>
            </a:r>
          </a:p>
          <a:p>
            <a:r>
              <a:rPr lang="de-DE" dirty="0">
                <a:solidFill>
                  <a:srgbClr val="000000"/>
                </a:solidFill>
              </a:rPr>
              <a:t>The </a:t>
            </a:r>
            <a:r>
              <a:rPr lang="de-DE" dirty="0" err="1">
                <a:solidFill>
                  <a:srgbClr val="000000"/>
                </a:solidFill>
              </a:rPr>
              <a:t>Treaties</a:t>
            </a:r>
            <a:r>
              <a:rPr lang="de-DE" dirty="0">
                <a:solidFill>
                  <a:srgbClr val="000000"/>
                </a:solidFill>
              </a:rPr>
              <a:t> </a:t>
            </a:r>
            <a:r>
              <a:rPr lang="de-DE" dirty="0" err="1">
                <a:solidFill>
                  <a:srgbClr val="000000"/>
                </a:solidFill>
              </a:rPr>
              <a:t>shall</a:t>
            </a:r>
            <a:r>
              <a:rPr lang="de-DE" dirty="0">
                <a:solidFill>
                  <a:srgbClr val="000000"/>
                </a:solidFill>
              </a:rPr>
              <a:t> </a:t>
            </a:r>
            <a:r>
              <a:rPr lang="de-DE" dirty="0" err="1">
                <a:solidFill>
                  <a:srgbClr val="000000"/>
                </a:solidFill>
              </a:rPr>
              <a:t>cease</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apply</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the</a:t>
            </a:r>
            <a:r>
              <a:rPr lang="de-DE" dirty="0">
                <a:solidFill>
                  <a:srgbClr val="000000"/>
                </a:solidFill>
              </a:rPr>
              <a:t> State in </a:t>
            </a:r>
            <a:r>
              <a:rPr lang="de-DE" dirty="0" err="1">
                <a:solidFill>
                  <a:srgbClr val="000000"/>
                </a:solidFill>
              </a:rPr>
              <a:t>question</a:t>
            </a:r>
            <a:r>
              <a:rPr lang="de-DE" dirty="0">
                <a:solidFill>
                  <a:srgbClr val="000000"/>
                </a:solidFill>
              </a:rPr>
              <a:t> </a:t>
            </a:r>
            <a:r>
              <a:rPr lang="de-DE" dirty="0" err="1">
                <a:solidFill>
                  <a:srgbClr val="000000"/>
                </a:solidFill>
              </a:rPr>
              <a:t>from</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date</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entry</a:t>
            </a:r>
            <a:r>
              <a:rPr lang="de-DE" dirty="0">
                <a:solidFill>
                  <a:srgbClr val="000000"/>
                </a:solidFill>
              </a:rPr>
              <a:t> </a:t>
            </a:r>
            <a:r>
              <a:rPr lang="de-DE" dirty="0" err="1">
                <a:solidFill>
                  <a:srgbClr val="000000"/>
                </a:solidFill>
              </a:rPr>
              <a:t>into</a:t>
            </a:r>
            <a:r>
              <a:rPr lang="de-DE" dirty="0">
                <a:solidFill>
                  <a:srgbClr val="000000"/>
                </a:solidFill>
              </a:rPr>
              <a:t> </a:t>
            </a:r>
            <a:r>
              <a:rPr lang="de-DE" dirty="0" err="1">
                <a:solidFill>
                  <a:srgbClr val="000000"/>
                </a:solidFill>
              </a:rPr>
              <a:t>force</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withdrawal</a:t>
            </a:r>
            <a:r>
              <a:rPr lang="de-DE" dirty="0">
                <a:solidFill>
                  <a:srgbClr val="000000"/>
                </a:solidFill>
              </a:rPr>
              <a:t> </a:t>
            </a:r>
            <a:r>
              <a:rPr lang="de-DE" dirty="0" err="1">
                <a:solidFill>
                  <a:srgbClr val="000000"/>
                </a:solidFill>
              </a:rPr>
              <a:t>agreement</a:t>
            </a:r>
            <a:r>
              <a:rPr lang="de-DE" dirty="0">
                <a:solidFill>
                  <a:srgbClr val="000000"/>
                </a:solidFill>
              </a:rPr>
              <a:t> </a:t>
            </a:r>
            <a:r>
              <a:rPr lang="de-DE" dirty="0" err="1">
                <a:solidFill>
                  <a:srgbClr val="000000"/>
                </a:solidFill>
              </a:rPr>
              <a:t>or</a:t>
            </a:r>
            <a:r>
              <a:rPr lang="de-DE" dirty="0">
                <a:solidFill>
                  <a:srgbClr val="000000"/>
                </a:solidFill>
              </a:rPr>
              <a:t>, </a:t>
            </a:r>
            <a:r>
              <a:rPr lang="de-DE" dirty="0" err="1">
                <a:solidFill>
                  <a:srgbClr val="000000"/>
                </a:solidFill>
              </a:rPr>
              <a:t>failing</a:t>
            </a:r>
            <a:r>
              <a:rPr lang="de-DE" dirty="0">
                <a:solidFill>
                  <a:srgbClr val="000000"/>
                </a:solidFill>
              </a:rPr>
              <a:t> </a:t>
            </a:r>
            <a:r>
              <a:rPr lang="de-DE" dirty="0" err="1">
                <a:solidFill>
                  <a:srgbClr val="000000"/>
                </a:solidFill>
              </a:rPr>
              <a:t>that</a:t>
            </a:r>
            <a:r>
              <a:rPr lang="de-DE" dirty="0">
                <a:solidFill>
                  <a:srgbClr val="000000"/>
                </a:solidFill>
              </a:rPr>
              <a:t>, </a:t>
            </a:r>
            <a:r>
              <a:rPr lang="de-DE" dirty="0" err="1">
                <a:solidFill>
                  <a:srgbClr val="000000"/>
                </a:solidFill>
              </a:rPr>
              <a:t>two</a:t>
            </a:r>
            <a:r>
              <a:rPr lang="de-DE" dirty="0">
                <a:solidFill>
                  <a:srgbClr val="000000"/>
                </a:solidFill>
              </a:rPr>
              <a:t> </a:t>
            </a:r>
            <a:r>
              <a:rPr lang="de-DE" dirty="0" err="1">
                <a:solidFill>
                  <a:srgbClr val="000000"/>
                </a:solidFill>
              </a:rPr>
              <a:t>years</a:t>
            </a:r>
            <a:r>
              <a:rPr lang="de-DE" dirty="0">
                <a:solidFill>
                  <a:srgbClr val="000000"/>
                </a:solidFill>
              </a:rPr>
              <a:t> after </a:t>
            </a:r>
            <a:r>
              <a:rPr lang="de-DE" dirty="0" err="1">
                <a:solidFill>
                  <a:srgbClr val="000000"/>
                </a:solidFill>
              </a:rPr>
              <a:t>the</a:t>
            </a:r>
            <a:r>
              <a:rPr lang="de-DE" dirty="0">
                <a:solidFill>
                  <a:srgbClr val="000000"/>
                </a:solidFill>
              </a:rPr>
              <a:t> </a:t>
            </a:r>
            <a:r>
              <a:rPr lang="de-DE" dirty="0" err="1">
                <a:solidFill>
                  <a:srgbClr val="000000"/>
                </a:solidFill>
              </a:rPr>
              <a:t>notification</a:t>
            </a:r>
            <a:r>
              <a:rPr lang="de-DE" dirty="0">
                <a:solidFill>
                  <a:srgbClr val="000000"/>
                </a:solidFill>
              </a:rPr>
              <a:t> </a:t>
            </a:r>
            <a:r>
              <a:rPr lang="de-DE" dirty="0" err="1">
                <a:solidFill>
                  <a:srgbClr val="000000"/>
                </a:solidFill>
              </a:rPr>
              <a:t>referred</a:t>
            </a:r>
            <a:r>
              <a:rPr lang="de-DE" dirty="0">
                <a:solidFill>
                  <a:srgbClr val="000000"/>
                </a:solidFill>
              </a:rPr>
              <a:t> </a:t>
            </a:r>
            <a:r>
              <a:rPr lang="de-DE" dirty="0" err="1">
                <a:solidFill>
                  <a:srgbClr val="000000"/>
                </a:solidFill>
              </a:rPr>
              <a:t>to</a:t>
            </a:r>
            <a:r>
              <a:rPr lang="de-DE" dirty="0">
                <a:solidFill>
                  <a:srgbClr val="000000"/>
                </a:solidFill>
              </a:rPr>
              <a:t> in </a:t>
            </a:r>
            <a:r>
              <a:rPr lang="de-DE" dirty="0" err="1">
                <a:solidFill>
                  <a:srgbClr val="000000"/>
                </a:solidFill>
              </a:rPr>
              <a:t>paragraph</a:t>
            </a:r>
            <a:r>
              <a:rPr lang="de-DE" dirty="0">
                <a:solidFill>
                  <a:srgbClr val="000000"/>
                </a:solidFill>
              </a:rPr>
              <a:t> 2, </a:t>
            </a:r>
            <a:r>
              <a:rPr lang="de-DE" dirty="0" err="1">
                <a:solidFill>
                  <a:srgbClr val="000000"/>
                </a:solidFill>
              </a:rPr>
              <a:t>unless</a:t>
            </a:r>
            <a:r>
              <a:rPr lang="de-DE" dirty="0">
                <a:solidFill>
                  <a:srgbClr val="000000"/>
                </a:solidFill>
              </a:rPr>
              <a:t> </a:t>
            </a:r>
            <a:r>
              <a:rPr lang="de-DE" dirty="0" err="1">
                <a:solidFill>
                  <a:srgbClr val="000000"/>
                </a:solidFill>
              </a:rPr>
              <a:t>the</a:t>
            </a:r>
            <a:r>
              <a:rPr lang="de-DE" dirty="0">
                <a:solidFill>
                  <a:srgbClr val="000000"/>
                </a:solidFill>
              </a:rPr>
              <a:t> European Council, in </a:t>
            </a:r>
            <a:r>
              <a:rPr lang="de-DE" dirty="0" err="1">
                <a:solidFill>
                  <a:srgbClr val="000000"/>
                </a:solidFill>
              </a:rPr>
              <a:t>agreement</a:t>
            </a:r>
            <a:r>
              <a:rPr lang="de-DE" dirty="0">
                <a:solidFill>
                  <a:srgbClr val="000000"/>
                </a:solidFill>
              </a:rPr>
              <a:t> </a:t>
            </a:r>
            <a:r>
              <a:rPr lang="de-DE" dirty="0" err="1">
                <a:solidFill>
                  <a:srgbClr val="000000"/>
                </a:solidFill>
              </a:rPr>
              <a:t>with</a:t>
            </a:r>
            <a:r>
              <a:rPr lang="de-DE" dirty="0">
                <a:solidFill>
                  <a:srgbClr val="000000"/>
                </a:solidFill>
              </a:rPr>
              <a:t> </a:t>
            </a:r>
            <a:r>
              <a:rPr lang="de-DE" dirty="0" err="1">
                <a:solidFill>
                  <a:srgbClr val="000000"/>
                </a:solidFill>
              </a:rPr>
              <a:t>the</a:t>
            </a:r>
            <a:r>
              <a:rPr lang="de-DE" dirty="0">
                <a:solidFill>
                  <a:srgbClr val="000000"/>
                </a:solidFill>
              </a:rPr>
              <a:t> Member State </a:t>
            </a:r>
            <a:r>
              <a:rPr lang="de-DE" dirty="0" err="1">
                <a:solidFill>
                  <a:srgbClr val="000000"/>
                </a:solidFill>
              </a:rPr>
              <a:t>concerned</a:t>
            </a:r>
            <a:r>
              <a:rPr lang="de-DE" dirty="0">
                <a:solidFill>
                  <a:srgbClr val="000000"/>
                </a:solidFill>
              </a:rPr>
              <a:t>, </a:t>
            </a:r>
            <a:r>
              <a:rPr lang="de-DE" dirty="0" err="1">
                <a:solidFill>
                  <a:srgbClr val="000000"/>
                </a:solidFill>
              </a:rPr>
              <a:t>unanimously</a:t>
            </a:r>
            <a:r>
              <a:rPr lang="de-DE" dirty="0">
                <a:solidFill>
                  <a:srgbClr val="000000"/>
                </a:solidFill>
              </a:rPr>
              <a:t> </a:t>
            </a:r>
            <a:r>
              <a:rPr lang="de-DE" dirty="0" err="1">
                <a:solidFill>
                  <a:srgbClr val="000000"/>
                </a:solidFill>
              </a:rPr>
              <a:t>decides</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extend</a:t>
            </a:r>
            <a:r>
              <a:rPr lang="de-DE" dirty="0">
                <a:solidFill>
                  <a:srgbClr val="000000"/>
                </a:solidFill>
              </a:rPr>
              <a:t> </a:t>
            </a:r>
            <a:r>
              <a:rPr lang="de-DE" dirty="0" err="1">
                <a:solidFill>
                  <a:srgbClr val="000000"/>
                </a:solidFill>
              </a:rPr>
              <a:t>this</a:t>
            </a:r>
            <a:r>
              <a:rPr lang="de-DE" dirty="0">
                <a:solidFill>
                  <a:srgbClr val="000000"/>
                </a:solidFill>
              </a:rPr>
              <a:t> </a:t>
            </a:r>
            <a:r>
              <a:rPr lang="de-DE" dirty="0" err="1">
                <a:solidFill>
                  <a:srgbClr val="000000"/>
                </a:solidFill>
              </a:rPr>
              <a:t>period</a:t>
            </a:r>
            <a:r>
              <a:rPr lang="de-DE" dirty="0">
                <a:solidFill>
                  <a:srgbClr val="000000"/>
                </a:solidFill>
              </a:rPr>
              <a:t>.</a:t>
            </a:r>
          </a:p>
          <a:p>
            <a:r>
              <a:rPr lang="de-DE" dirty="0">
                <a:solidFill>
                  <a:srgbClr val="000000"/>
                </a:solidFill>
              </a:rPr>
              <a:t>4. </a:t>
            </a:r>
            <a:r>
              <a:rPr lang="de-DE" dirty="0" err="1">
                <a:solidFill>
                  <a:srgbClr val="000000"/>
                </a:solidFill>
              </a:rPr>
              <a:t>For</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purposes</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paragraphs</a:t>
            </a:r>
            <a:r>
              <a:rPr lang="de-DE" dirty="0">
                <a:solidFill>
                  <a:srgbClr val="000000"/>
                </a:solidFill>
              </a:rPr>
              <a:t> 2 </a:t>
            </a:r>
            <a:r>
              <a:rPr lang="de-DE" dirty="0" err="1">
                <a:solidFill>
                  <a:srgbClr val="000000"/>
                </a:solidFill>
              </a:rPr>
              <a:t>and</a:t>
            </a:r>
            <a:r>
              <a:rPr lang="de-DE" dirty="0">
                <a:solidFill>
                  <a:srgbClr val="000000"/>
                </a:solidFill>
              </a:rPr>
              <a:t> 3, </a:t>
            </a:r>
            <a:r>
              <a:rPr lang="de-DE" dirty="0" err="1">
                <a:solidFill>
                  <a:srgbClr val="000000"/>
                </a:solidFill>
              </a:rPr>
              <a:t>the</a:t>
            </a:r>
            <a:r>
              <a:rPr lang="de-DE" dirty="0">
                <a:solidFill>
                  <a:srgbClr val="000000"/>
                </a:solidFill>
              </a:rPr>
              <a:t> </a:t>
            </a:r>
            <a:r>
              <a:rPr lang="de-DE" dirty="0" err="1">
                <a:solidFill>
                  <a:srgbClr val="000000"/>
                </a:solidFill>
              </a:rPr>
              <a:t>member</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European Council </a:t>
            </a:r>
            <a:r>
              <a:rPr lang="de-DE" dirty="0" err="1">
                <a:solidFill>
                  <a:srgbClr val="000000"/>
                </a:solidFill>
              </a:rPr>
              <a:t>or</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Council </a:t>
            </a:r>
            <a:r>
              <a:rPr lang="de-DE" dirty="0" err="1">
                <a:solidFill>
                  <a:srgbClr val="000000"/>
                </a:solidFill>
              </a:rPr>
              <a:t>representing</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withdrawing</a:t>
            </a:r>
            <a:r>
              <a:rPr lang="de-DE" dirty="0">
                <a:solidFill>
                  <a:srgbClr val="000000"/>
                </a:solidFill>
              </a:rPr>
              <a:t> Member State </a:t>
            </a:r>
            <a:r>
              <a:rPr lang="de-DE" dirty="0" err="1">
                <a:solidFill>
                  <a:srgbClr val="000000"/>
                </a:solidFill>
              </a:rPr>
              <a:t>shall</a:t>
            </a:r>
            <a:r>
              <a:rPr lang="de-DE" dirty="0">
                <a:solidFill>
                  <a:srgbClr val="000000"/>
                </a:solidFill>
              </a:rPr>
              <a:t> not </a:t>
            </a:r>
            <a:r>
              <a:rPr lang="de-DE" dirty="0" err="1">
                <a:solidFill>
                  <a:srgbClr val="000000"/>
                </a:solidFill>
              </a:rPr>
              <a:t>participate</a:t>
            </a:r>
            <a:r>
              <a:rPr lang="de-DE" dirty="0">
                <a:solidFill>
                  <a:srgbClr val="000000"/>
                </a:solidFill>
              </a:rPr>
              <a:t> in </a:t>
            </a:r>
            <a:r>
              <a:rPr lang="de-DE" dirty="0" err="1">
                <a:solidFill>
                  <a:srgbClr val="000000"/>
                </a:solidFill>
              </a:rPr>
              <a:t>the</a:t>
            </a:r>
            <a:r>
              <a:rPr lang="de-DE" dirty="0">
                <a:solidFill>
                  <a:srgbClr val="000000"/>
                </a:solidFill>
              </a:rPr>
              <a:t> </a:t>
            </a:r>
            <a:r>
              <a:rPr lang="de-DE" dirty="0" err="1">
                <a:solidFill>
                  <a:srgbClr val="000000"/>
                </a:solidFill>
              </a:rPr>
              <a:t>discussions</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European Council </a:t>
            </a:r>
            <a:r>
              <a:rPr lang="de-DE" dirty="0" err="1">
                <a:solidFill>
                  <a:srgbClr val="000000"/>
                </a:solidFill>
              </a:rPr>
              <a:t>or</a:t>
            </a:r>
            <a:r>
              <a:rPr lang="de-DE" dirty="0">
                <a:solidFill>
                  <a:srgbClr val="000000"/>
                </a:solidFill>
              </a:rPr>
              <a:t> Council </a:t>
            </a:r>
            <a:r>
              <a:rPr lang="de-DE" dirty="0" err="1">
                <a:solidFill>
                  <a:srgbClr val="000000"/>
                </a:solidFill>
              </a:rPr>
              <a:t>or</a:t>
            </a:r>
            <a:r>
              <a:rPr lang="de-DE" dirty="0">
                <a:solidFill>
                  <a:srgbClr val="000000"/>
                </a:solidFill>
              </a:rPr>
              <a:t> in </a:t>
            </a:r>
            <a:r>
              <a:rPr lang="de-DE" dirty="0" err="1">
                <a:solidFill>
                  <a:srgbClr val="000000"/>
                </a:solidFill>
              </a:rPr>
              <a:t>decisions</a:t>
            </a:r>
            <a:r>
              <a:rPr lang="de-DE" dirty="0">
                <a:solidFill>
                  <a:srgbClr val="000000"/>
                </a:solidFill>
              </a:rPr>
              <a:t> </a:t>
            </a:r>
            <a:r>
              <a:rPr lang="de-DE" dirty="0" err="1">
                <a:solidFill>
                  <a:srgbClr val="000000"/>
                </a:solidFill>
              </a:rPr>
              <a:t>concerning</a:t>
            </a:r>
            <a:r>
              <a:rPr lang="de-DE" dirty="0">
                <a:solidFill>
                  <a:srgbClr val="000000"/>
                </a:solidFill>
              </a:rPr>
              <a:t> it. A </a:t>
            </a:r>
            <a:r>
              <a:rPr lang="de-DE" dirty="0" err="1">
                <a:solidFill>
                  <a:srgbClr val="000000"/>
                </a:solidFill>
              </a:rPr>
              <a:t>qualified</a:t>
            </a:r>
            <a:r>
              <a:rPr lang="de-DE" dirty="0">
                <a:solidFill>
                  <a:srgbClr val="000000"/>
                </a:solidFill>
              </a:rPr>
              <a:t> </a:t>
            </a:r>
            <a:r>
              <a:rPr lang="de-DE" dirty="0" err="1">
                <a:solidFill>
                  <a:srgbClr val="000000"/>
                </a:solidFill>
              </a:rPr>
              <a:t>majority</a:t>
            </a:r>
            <a:r>
              <a:rPr lang="de-DE" dirty="0">
                <a:solidFill>
                  <a:srgbClr val="000000"/>
                </a:solidFill>
              </a:rPr>
              <a:t> </a:t>
            </a:r>
            <a:r>
              <a:rPr lang="de-DE" dirty="0" err="1">
                <a:solidFill>
                  <a:srgbClr val="000000"/>
                </a:solidFill>
              </a:rPr>
              <a:t>shall</a:t>
            </a:r>
            <a:r>
              <a:rPr lang="de-DE" dirty="0">
                <a:solidFill>
                  <a:srgbClr val="000000"/>
                </a:solidFill>
              </a:rPr>
              <a:t> </a:t>
            </a:r>
            <a:r>
              <a:rPr lang="de-DE" dirty="0" err="1">
                <a:solidFill>
                  <a:srgbClr val="000000"/>
                </a:solidFill>
              </a:rPr>
              <a:t>be</a:t>
            </a:r>
            <a:r>
              <a:rPr lang="de-DE" dirty="0">
                <a:solidFill>
                  <a:srgbClr val="000000"/>
                </a:solidFill>
              </a:rPr>
              <a:t> </a:t>
            </a:r>
            <a:r>
              <a:rPr lang="de-DE" dirty="0" err="1">
                <a:solidFill>
                  <a:srgbClr val="000000"/>
                </a:solidFill>
              </a:rPr>
              <a:t>defined</a:t>
            </a:r>
            <a:r>
              <a:rPr lang="de-DE" dirty="0">
                <a:solidFill>
                  <a:srgbClr val="000000"/>
                </a:solidFill>
              </a:rPr>
              <a:t> in </a:t>
            </a:r>
            <a:r>
              <a:rPr lang="de-DE" dirty="0" err="1">
                <a:solidFill>
                  <a:srgbClr val="000000"/>
                </a:solidFill>
              </a:rPr>
              <a:t>accordance</a:t>
            </a:r>
            <a:r>
              <a:rPr lang="de-DE" dirty="0">
                <a:solidFill>
                  <a:srgbClr val="000000"/>
                </a:solidFill>
              </a:rPr>
              <a:t> </a:t>
            </a:r>
            <a:r>
              <a:rPr lang="de-DE" dirty="0" err="1">
                <a:solidFill>
                  <a:srgbClr val="000000"/>
                </a:solidFill>
              </a:rPr>
              <a:t>with</a:t>
            </a:r>
            <a:r>
              <a:rPr lang="de-DE" dirty="0">
                <a:solidFill>
                  <a:srgbClr val="000000"/>
                </a:solidFill>
              </a:rPr>
              <a:t> Article 238(3)(b)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Treaty on </a:t>
            </a:r>
            <a:r>
              <a:rPr lang="de-DE" dirty="0" err="1">
                <a:solidFill>
                  <a:srgbClr val="000000"/>
                </a:solidFill>
              </a:rPr>
              <a:t>the</a:t>
            </a:r>
            <a:r>
              <a:rPr lang="de-DE" dirty="0">
                <a:solidFill>
                  <a:srgbClr val="000000"/>
                </a:solidFill>
              </a:rPr>
              <a:t> </a:t>
            </a:r>
            <a:r>
              <a:rPr lang="de-DE" dirty="0" err="1">
                <a:solidFill>
                  <a:srgbClr val="000000"/>
                </a:solidFill>
              </a:rPr>
              <a:t>Functioning</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European Union.</a:t>
            </a:r>
          </a:p>
          <a:p>
            <a:r>
              <a:rPr lang="de-DE" dirty="0">
                <a:solidFill>
                  <a:srgbClr val="000000"/>
                </a:solidFill>
              </a:rPr>
              <a:t>5. </a:t>
            </a:r>
            <a:r>
              <a:rPr lang="de-DE" dirty="0" err="1">
                <a:solidFill>
                  <a:srgbClr val="000000"/>
                </a:solidFill>
              </a:rPr>
              <a:t>If</a:t>
            </a:r>
            <a:r>
              <a:rPr lang="de-DE" dirty="0">
                <a:solidFill>
                  <a:srgbClr val="000000"/>
                </a:solidFill>
              </a:rPr>
              <a:t> a State </a:t>
            </a:r>
            <a:r>
              <a:rPr lang="de-DE" dirty="0" err="1">
                <a:solidFill>
                  <a:srgbClr val="000000"/>
                </a:solidFill>
              </a:rPr>
              <a:t>which</a:t>
            </a:r>
            <a:r>
              <a:rPr lang="de-DE" dirty="0">
                <a:solidFill>
                  <a:srgbClr val="000000"/>
                </a:solidFill>
              </a:rPr>
              <a:t> </a:t>
            </a:r>
            <a:r>
              <a:rPr lang="de-DE" dirty="0" err="1">
                <a:solidFill>
                  <a:srgbClr val="000000"/>
                </a:solidFill>
              </a:rPr>
              <a:t>has</a:t>
            </a:r>
            <a:r>
              <a:rPr lang="de-DE" dirty="0">
                <a:solidFill>
                  <a:srgbClr val="000000"/>
                </a:solidFill>
              </a:rPr>
              <a:t> </a:t>
            </a:r>
            <a:r>
              <a:rPr lang="de-DE" dirty="0" err="1">
                <a:solidFill>
                  <a:srgbClr val="000000"/>
                </a:solidFill>
              </a:rPr>
              <a:t>withdrawn</a:t>
            </a:r>
            <a:r>
              <a:rPr lang="de-DE" dirty="0">
                <a:solidFill>
                  <a:srgbClr val="000000"/>
                </a:solidFill>
              </a:rPr>
              <a:t> </a:t>
            </a:r>
            <a:r>
              <a:rPr lang="de-DE" dirty="0" err="1">
                <a:solidFill>
                  <a:srgbClr val="000000"/>
                </a:solidFill>
              </a:rPr>
              <a:t>from</a:t>
            </a:r>
            <a:r>
              <a:rPr lang="de-DE" dirty="0">
                <a:solidFill>
                  <a:srgbClr val="000000"/>
                </a:solidFill>
              </a:rPr>
              <a:t> </a:t>
            </a:r>
            <a:r>
              <a:rPr lang="de-DE" dirty="0" err="1">
                <a:solidFill>
                  <a:srgbClr val="000000"/>
                </a:solidFill>
              </a:rPr>
              <a:t>the</a:t>
            </a:r>
            <a:r>
              <a:rPr lang="de-DE" dirty="0">
                <a:solidFill>
                  <a:srgbClr val="000000"/>
                </a:solidFill>
              </a:rPr>
              <a:t> Union </a:t>
            </a:r>
            <a:r>
              <a:rPr lang="de-DE" dirty="0" err="1">
                <a:solidFill>
                  <a:srgbClr val="000000"/>
                </a:solidFill>
              </a:rPr>
              <a:t>asks</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rejoin</a:t>
            </a:r>
            <a:r>
              <a:rPr lang="de-DE" dirty="0">
                <a:solidFill>
                  <a:srgbClr val="000000"/>
                </a:solidFill>
              </a:rPr>
              <a:t>, </a:t>
            </a:r>
            <a:r>
              <a:rPr lang="de-DE" dirty="0" err="1">
                <a:solidFill>
                  <a:srgbClr val="000000"/>
                </a:solidFill>
              </a:rPr>
              <a:t>its</a:t>
            </a:r>
            <a:r>
              <a:rPr lang="de-DE" dirty="0">
                <a:solidFill>
                  <a:srgbClr val="000000"/>
                </a:solidFill>
              </a:rPr>
              <a:t> </a:t>
            </a:r>
            <a:r>
              <a:rPr lang="de-DE" dirty="0" err="1">
                <a:solidFill>
                  <a:srgbClr val="000000"/>
                </a:solidFill>
              </a:rPr>
              <a:t>request</a:t>
            </a:r>
            <a:r>
              <a:rPr lang="de-DE" dirty="0">
                <a:solidFill>
                  <a:srgbClr val="000000"/>
                </a:solidFill>
              </a:rPr>
              <a:t> </a:t>
            </a:r>
            <a:r>
              <a:rPr lang="de-DE" dirty="0" err="1">
                <a:solidFill>
                  <a:srgbClr val="000000"/>
                </a:solidFill>
              </a:rPr>
              <a:t>shall</a:t>
            </a:r>
            <a:r>
              <a:rPr lang="de-DE" dirty="0">
                <a:solidFill>
                  <a:srgbClr val="000000"/>
                </a:solidFill>
              </a:rPr>
              <a:t> </a:t>
            </a:r>
            <a:r>
              <a:rPr lang="de-DE" dirty="0" err="1">
                <a:solidFill>
                  <a:srgbClr val="000000"/>
                </a:solidFill>
              </a:rPr>
              <a:t>be</a:t>
            </a:r>
            <a:r>
              <a:rPr lang="de-DE" dirty="0">
                <a:solidFill>
                  <a:srgbClr val="000000"/>
                </a:solidFill>
              </a:rPr>
              <a:t> </a:t>
            </a:r>
            <a:r>
              <a:rPr lang="de-DE" dirty="0" err="1">
                <a:solidFill>
                  <a:srgbClr val="000000"/>
                </a:solidFill>
              </a:rPr>
              <a:t>subject</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procedure</a:t>
            </a:r>
            <a:r>
              <a:rPr lang="de-DE" dirty="0">
                <a:solidFill>
                  <a:srgbClr val="000000"/>
                </a:solidFill>
              </a:rPr>
              <a:t> </a:t>
            </a:r>
            <a:r>
              <a:rPr lang="de-DE" dirty="0" err="1">
                <a:solidFill>
                  <a:srgbClr val="000000"/>
                </a:solidFill>
              </a:rPr>
              <a:t>referred</a:t>
            </a:r>
            <a:r>
              <a:rPr lang="de-DE" dirty="0">
                <a:solidFill>
                  <a:srgbClr val="000000"/>
                </a:solidFill>
              </a:rPr>
              <a:t> </a:t>
            </a:r>
            <a:r>
              <a:rPr lang="de-DE" dirty="0" err="1">
                <a:solidFill>
                  <a:srgbClr val="000000"/>
                </a:solidFill>
              </a:rPr>
              <a:t>to</a:t>
            </a:r>
            <a:r>
              <a:rPr lang="de-DE" dirty="0">
                <a:solidFill>
                  <a:srgbClr val="000000"/>
                </a:solidFill>
              </a:rPr>
              <a:t> in Article 49.</a:t>
            </a:r>
            <a:endParaRPr lang="de-DE" dirty="0"/>
          </a:p>
          <a:p>
            <a:endParaRPr lang="de-DE" dirty="0"/>
          </a:p>
          <a:p>
            <a:endParaRPr lang="de-DE" dirty="0"/>
          </a:p>
          <a:p>
            <a:r>
              <a:rPr lang="de-DE" dirty="0"/>
              <a:t>ABC: </a:t>
            </a:r>
            <a:r>
              <a:rPr lang="de-DE" sz="1200" b="0" i="0" u="none" strike="noStrike" kern="1200" baseline="0" dirty="0">
                <a:solidFill>
                  <a:schemeClr val="tx1"/>
                </a:solidFill>
                <a:latin typeface="+mn-lt"/>
                <a:ea typeface="+mn-ea"/>
                <a:cs typeface="+mn-cs"/>
              </a:rPr>
              <a:t>Provision </a:t>
            </a:r>
            <a:r>
              <a:rPr lang="de-DE" sz="1200" b="0" i="0" u="none" strike="noStrike" kern="1200" baseline="0" dirty="0" err="1">
                <a:solidFill>
                  <a:schemeClr val="tx1"/>
                </a:solidFill>
                <a:latin typeface="+mn-lt"/>
                <a:ea typeface="+mn-ea"/>
                <a:cs typeface="+mn-cs"/>
              </a:rPr>
              <a:t>has</a:t>
            </a:r>
            <a:r>
              <a:rPr lang="de-DE" sz="1200" b="0" i="0" u="none" strike="noStrike" kern="1200" baseline="0" dirty="0">
                <a:solidFill>
                  <a:schemeClr val="tx1"/>
                </a:solidFill>
                <a:latin typeface="+mn-lt"/>
                <a:ea typeface="+mn-ea"/>
                <a:cs typeface="+mn-cs"/>
              </a:rPr>
              <a:t> also </a:t>
            </a:r>
            <a:r>
              <a:rPr lang="de-DE" sz="1200" b="0" i="0" u="none" strike="noStrike" kern="1200" baseline="0" dirty="0" err="1">
                <a:solidFill>
                  <a:schemeClr val="tx1"/>
                </a:solidFill>
                <a:latin typeface="+mn-lt"/>
                <a:ea typeface="+mn-ea"/>
                <a:cs typeface="+mn-cs"/>
              </a:rPr>
              <a:t>been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made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for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withdrawal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from</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EU. A </a:t>
            </a:r>
            <a:r>
              <a:rPr lang="de-DE" sz="1200" b="0" i="0" u="none" strike="noStrike" kern="1200" baseline="0" dirty="0" err="1">
                <a:solidFill>
                  <a:schemeClr val="tx1"/>
                </a:solidFill>
                <a:latin typeface="+mn-lt"/>
                <a:ea typeface="+mn-ea"/>
                <a:cs typeface="+mn-cs"/>
              </a:rPr>
              <a:t>withdrawal</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clause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has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been</a:t>
            </a:r>
            <a:r>
              <a:rPr lang="de-DE" sz="1200" b="0" i="0" u="none" strike="noStrike" kern="1200" baseline="0" dirty="0">
                <a:solidFill>
                  <a:schemeClr val="tx1"/>
                </a:solidFill>
                <a:latin typeface="+mn-lt"/>
                <a:ea typeface="+mn-ea"/>
                <a:cs typeface="+mn-cs"/>
              </a:rPr>
              <a:t> incorporated </a:t>
            </a:r>
            <a:r>
              <a:rPr lang="de-DE" sz="1200" b="0" i="0" u="none" strike="noStrike" kern="1200" baseline="0" dirty="0" err="1">
                <a:solidFill>
                  <a:schemeClr val="tx1"/>
                </a:solidFill>
                <a:latin typeface="+mn-lt"/>
                <a:ea typeface="+mn-ea"/>
                <a:cs typeface="+mn-cs"/>
              </a:rPr>
              <a:t>into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EU Treaty, </a:t>
            </a:r>
            <a:r>
              <a:rPr lang="de-DE" sz="1200" b="0" i="0" u="none" strike="noStrike" kern="1200" baseline="0" dirty="0" err="1">
                <a:solidFill>
                  <a:schemeClr val="tx1"/>
                </a:solidFill>
                <a:latin typeface="+mn-lt"/>
                <a:ea typeface="+mn-ea"/>
                <a:cs typeface="+mn-cs"/>
              </a:rPr>
              <a:t>allowing</a:t>
            </a:r>
            <a:r>
              <a:rPr lang="de-DE" sz="1200" b="0" i="0" u="none" strike="noStrike" kern="1200" baseline="0" dirty="0">
                <a:solidFill>
                  <a:schemeClr val="tx1"/>
                </a:solidFill>
                <a:latin typeface="+mn-lt"/>
                <a:ea typeface="+mn-ea"/>
                <a:cs typeface="+mn-cs"/>
              </a:rPr>
              <a:t> a Member State</a:t>
            </a:r>
          </a:p>
          <a:p>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leave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no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conditions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for</a:t>
            </a:r>
            <a:r>
              <a:rPr lang="de-DE" sz="1200" b="0" i="0" u="none" strike="noStrike" kern="1200" baseline="0" dirty="0">
                <a:solidFill>
                  <a:schemeClr val="tx1"/>
                </a:solidFill>
                <a:latin typeface="+mn-lt"/>
                <a:ea typeface="+mn-ea"/>
                <a:cs typeface="+mn-cs"/>
              </a:rPr>
              <a:t> such a </a:t>
            </a:r>
            <a:r>
              <a:rPr lang="de-DE" sz="1200" b="0" i="0" u="none" strike="noStrike" kern="1200" baseline="0" dirty="0" err="1">
                <a:solidFill>
                  <a:schemeClr val="tx1"/>
                </a:solidFill>
                <a:latin typeface="+mn-lt"/>
                <a:ea typeface="+mn-ea"/>
                <a:cs typeface="+mn-cs"/>
              </a:rPr>
              <a:t>withdrawal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from</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Union;</a:t>
            </a:r>
          </a:p>
          <a:p>
            <a:r>
              <a:rPr lang="de-DE" sz="1200" b="0" i="0" u="none" strike="noStrike" kern="1200" baseline="0" dirty="0">
                <a:solidFill>
                  <a:schemeClr val="tx1"/>
                </a:solidFill>
                <a:latin typeface="+mn-lt"/>
                <a:ea typeface="+mn-ea"/>
                <a:cs typeface="+mn-cs"/>
              </a:rPr>
              <a:t>all </a:t>
            </a:r>
            <a:r>
              <a:rPr lang="de-DE" sz="1200" b="0" i="0" u="none" strike="noStrike" kern="1200" baseline="0" dirty="0" err="1">
                <a:solidFill>
                  <a:schemeClr val="tx1"/>
                </a:solidFill>
                <a:latin typeface="+mn-lt"/>
                <a:ea typeface="+mn-ea"/>
                <a:cs typeface="+mn-cs"/>
              </a:rPr>
              <a:t>that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required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is</a:t>
            </a:r>
            <a:r>
              <a:rPr lang="de-DE" sz="1200" b="0" i="0" u="none" strike="noStrike" kern="1200" baseline="0" dirty="0">
                <a:solidFill>
                  <a:schemeClr val="tx1"/>
                </a:solidFill>
                <a:latin typeface="+mn-lt"/>
                <a:ea typeface="+mn-ea"/>
                <a:cs typeface="+mn-cs"/>
              </a:rPr>
              <a:t> an </a:t>
            </a:r>
            <a:r>
              <a:rPr lang="de-DE" sz="1200" b="0" i="0" u="none" strike="noStrike" kern="1200" baseline="0" dirty="0" err="1">
                <a:solidFill>
                  <a:schemeClr val="tx1"/>
                </a:solidFill>
                <a:latin typeface="+mn-lt"/>
                <a:ea typeface="+mn-ea"/>
                <a:cs typeface="+mn-cs"/>
              </a:rPr>
              <a:t>agreement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between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EU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Member State</a:t>
            </a:r>
          </a:p>
          <a:p>
            <a:r>
              <a:rPr lang="de-DE" sz="1200" b="0" i="0" u="none" strike="noStrike" kern="1200" baseline="0" dirty="0" err="1">
                <a:solidFill>
                  <a:schemeClr val="tx1"/>
                </a:solidFill>
                <a:latin typeface="+mn-lt"/>
                <a:ea typeface="+mn-ea"/>
                <a:cs typeface="+mn-cs"/>
              </a:rPr>
              <a:t>concerned</a:t>
            </a:r>
            <a:r>
              <a:rPr lang="de-DE" sz="1200" b="0" i="0" u="none" strike="noStrike" kern="1200" baseline="0" dirty="0">
                <a:solidFill>
                  <a:schemeClr val="tx1"/>
                </a:solidFill>
                <a:latin typeface="+mn-lt"/>
                <a:ea typeface="+mn-ea"/>
                <a:cs typeface="+mn-cs"/>
              </a:rPr>
              <a:t> on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arrangements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for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its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withdrawal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If</a:t>
            </a:r>
            <a:r>
              <a:rPr lang="de-DE" sz="1200" b="0" i="0" u="none" strike="noStrike" kern="1200" baseline="0" dirty="0">
                <a:solidFill>
                  <a:schemeClr val="tx1"/>
                </a:solidFill>
                <a:latin typeface="+mn-lt"/>
                <a:ea typeface="+mn-ea"/>
                <a:cs typeface="+mn-cs"/>
              </a:rPr>
              <a:t> such </a:t>
            </a:r>
            <a:r>
              <a:rPr lang="de-DE" sz="1200" b="0" i="0" u="none" strike="noStrike" kern="1200" baseline="0" dirty="0" err="1">
                <a:solidFill>
                  <a:schemeClr val="tx1"/>
                </a:solidFill>
                <a:latin typeface="+mn-lt"/>
                <a:ea typeface="+mn-ea"/>
                <a:cs typeface="+mn-cs"/>
              </a:rPr>
              <a:t>agreement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cannot</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be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reached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withdrawal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becomes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effective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without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agreement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two</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years</a:t>
            </a:r>
            <a:r>
              <a:rPr lang="de-DE" sz="1200" b="0" i="0" u="none" strike="noStrike" kern="1200" baseline="0" dirty="0">
                <a:solidFill>
                  <a:schemeClr val="tx1"/>
                </a:solidFill>
                <a:latin typeface="+mn-lt"/>
                <a:ea typeface="+mn-ea"/>
                <a:cs typeface="+mn-cs"/>
              </a:rPr>
              <a:t> after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notification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intention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withdraw</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However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is</a:t>
            </a:r>
            <a:endParaRPr lang="de-DE" sz="1200" b="0" i="0" u="none" strike="noStrike" kern="1200" baseline="0" dirty="0">
              <a:solidFill>
                <a:schemeClr val="tx1"/>
              </a:solidFill>
              <a:latin typeface="+mn-lt"/>
              <a:ea typeface="+mn-ea"/>
              <a:cs typeface="+mn-cs"/>
            </a:endParaRPr>
          </a:p>
          <a:p>
            <a:r>
              <a:rPr lang="de-DE" sz="1200" b="0" i="0" u="none" strike="noStrike" kern="1200" baseline="0" dirty="0" err="1">
                <a:solidFill>
                  <a:schemeClr val="tx1"/>
                </a:solidFill>
                <a:latin typeface="+mn-lt"/>
                <a:ea typeface="+mn-ea"/>
                <a:cs typeface="+mn-cs"/>
              </a:rPr>
              <a:t>no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provision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for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expulsion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 Member State </a:t>
            </a:r>
            <a:r>
              <a:rPr lang="de-DE" sz="1200" b="0" i="0" u="none" strike="noStrike" kern="1200" baseline="0" dirty="0" err="1">
                <a:solidFill>
                  <a:schemeClr val="tx1"/>
                </a:solidFill>
                <a:latin typeface="+mn-lt"/>
                <a:ea typeface="+mn-ea"/>
                <a:cs typeface="+mn-cs"/>
              </a:rPr>
              <a:t>from</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EU </a:t>
            </a:r>
            <a:r>
              <a:rPr lang="de-DE" sz="1200" b="0" i="0" u="none" strike="noStrike" kern="1200" baseline="0" dirty="0" err="1">
                <a:solidFill>
                  <a:schemeClr val="tx1"/>
                </a:solidFill>
                <a:latin typeface="+mn-lt"/>
                <a:ea typeface="+mn-ea"/>
                <a:cs typeface="+mn-cs"/>
              </a:rPr>
              <a:t>for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serious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and</a:t>
            </a:r>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persistent </a:t>
            </a:r>
            <a:r>
              <a:rPr lang="de-DE" sz="1200" b="0" i="0" u="none" strike="noStrike" kern="1200" baseline="0" dirty="0" err="1">
                <a:solidFill>
                  <a:schemeClr val="tx1"/>
                </a:solidFill>
                <a:latin typeface="+mn-lt"/>
                <a:ea typeface="+mn-ea"/>
                <a:cs typeface="+mn-cs"/>
              </a:rPr>
              <a:t>breaches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Treaties</a:t>
            </a:r>
            <a:r>
              <a:rPr lang="de-DE" sz="1200" b="0" i="0" u="none" strike="noStrike" kern="1200" baseline="0" dirty="0">
                <a:solidFill>
                  <a:schemeClr val="tx1"/>
                </a:solidFill>
                <a:latin typeface="+mn-lt"/>
                <a:ea typeface="+mn-ea"/>
                <a:cs typeface="+mn-cs"/>
              </a:rPr>
              <a:t>.</a:t>
            </a:r>
            <a:endParaRPr lang="de-DE" dirty="0"/>
          </a:p>
        </p:txBody>
      </p:sp>
      <p:sp>
        <p:nvSpPr>
          <p:cNvPr id="4" name="Foliennummernplatzhalter 3"/>
          <p:cNvSpPr>
            <a:spLocks noGrp="1"/>
          </p:cNvSpPr>
          <p:nvPr>
            <p:ph type="sldNum" sz="quarter" idx="10"/>
          </p:nvPr>
        </p:nvSpPr>
        <p:spPr/>
        <p:txBody>
          <a:bodyPr/>
          <a:lstStyle/>
          <a:p>
            <a:fld id="{2CF06049-8E5A-4090-BC62-E90DF46BE4C1}" type="slidenum">
              <a:rPr lang="de-DE" smtClean="0"/>
              <a:pPr/>
              <a:t>13</a:t>
            </a:fld>
            <a:endParaRPr lang="de-DE"/>
          </a:p>
        </p:txBody>
      </p:sp>
    </p:spTree>
    <p:extLst>
      <p:ext uri="{BB962C8B-B14F-4D97-AF65-F5344CB8AC3E}">
        <p14:creationId xmlns:p14="http://schemas.microsoft.com/office/powerpoint/2010/main" val="326410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Article 8 TEU</a:t>
            </a:r>
          </a:p>
          <a:p>
            <a:r>
              <a:rPr lang="de-DE" dirty="0"/>
              <a:t>1. The Union </a:t>
            </a:r>
            <a:r>
              <a:rPr lang="de-DE" dirty="0" err="1"/>
              <a:t>shall</a:t>
            </a:r>
            <a:r>
              <a:rPr lang="de-DE" dirty="0"/>
              <a:t> </a:t>
            </a:r>
            <a:r>
              <a:rPr lang="de-DE" dirty="0" err="1"/>
              <a:t>develop</a:t>
            </a:r>
            <a:r>
              <a:rPr lang="de-DE" dirty="0"/>
              <a:t> a </a:t>
            </a:r>
            <a:r>
              <a:rPr lang="de-DE" dirty="0" err="1"/>
              <a:t>special</a:t>
            </a:r>
            <a:r>
              <a:rPr lang="de-DE" dirty="0"/>
              <a:t> </a:t>
            </a:r>
            <a:r>
              <a:rPr lang="de-DE" dirty="0" err="1"/>
              <a:t>relationship</a:t>
            </a:r>
            <a:r>
              <a:rPr lang="de-DE" dirty="0"/>
              <a:t> </a:t>
            </a:r>
            <a:r>
              <a:rPr lang="de-DE" dirty="0" err="1"/>
              <a:t>with</a:t>
            </a:r>
            <a:r>
              <a:rPr lang="de-DE" dirty="0"/>
              <a:t> </a:t>
            </a:r>
            <a:r>
              <a:rPr lang="de-DE" dirty="0" err="1"/>
              <a:t>neighbouring</a:t>
            </a:r>
            <a:r>
              <a:rPr lang="de-DE" dirty="0"/>
              <a:t> countries, </a:t>
            </a:r>
            <a:r>
              <a:rPr lang="de-DE" dirty="0" err="1"/>
              <a:t>aiming</a:t>
            </a:r>
            <a:r>
              <a:rPr lang="de-DE" dirty="0"/>
              <a:t> </a:t>
            </a:r>
            <a:r>
              <a:rPr lang="de-DE" dirty="0" err="1"/>
              <a:t>to</a:t>
            </a:r>
            <a:r>
              <a:rPr lang="de-DE" dirty="0"/>
              <a:t> </a:t>
            </a:r>
            <a:r>
              <a:rPr lang="de-DE" dirty="0" err="1"/>
              <a:t>establish</a:t>
            </a:r>
            <a:r>
              <a:rPr lang="de-DE" dirty="0"/>
              <a:t> an </a:t>
            </a:r>
            <a:r>
              <a:rPr lang="de-DE" dirty="0" err="1"/>
              <a:t>area</a:t>
            </a:r>
            <a:r>
              <a:rPr lang="de-DE" dirty="0"/>
              <a:t> </a:t>
            </a:r>
            <a:r>
              <a:rPr lang="de-DE" dirty="0" err="1"/>
              <a:t>of</a:t>
            </a:r>
            <a:r>
              <a:rPr lang="de-DE" dirty="0"/>
              <a:t> </a:t>
            </a:r>
            <a:r>
              <a:rPr lang="de-DE" dirty="0" err="1"/>
              <a:t>prosperity</a:t>
            </a:r>
            <a:r>
              <a:rPr lang="de-DE" dirty="0"/>
              <a:t> </a:t>
            </a:r>
            <a:r>
              <a:rPr lang="de-DE" dirty="0" err="1"/>
              <a:t>and</a:t>
            </a:r>
            <a:r>
              <a:rPr lang="de-DE" dirty="0"/>
              <a:t> </a:t>
            </a:r>
            <a:r>
              <a:rPr lang="de-DE" dirty="0" err="1"/>
              <a:t>good</a:t>
            </a:r>
            <a:r>
              <a:rPr lang="de-DE" dirty="0"/>
              <a:t> </a:t>
            </a:r>
            <a:r>
              <a:rPr lang="de-DE" dirty="0" err="1"/>
              <a:t>neighbourliness</a:t>
            </a:r>
            <a:r>
              <a:rPr lang="de-DE" dirty="0"/>
              <a:t>, </a:t>
            </a:r>
            <a:r>
              <a:rPr lang="de-DE" dirty="0" err="1"/>
              <a:t>founded</a:t>
            </a:r>
            <a:r>
              <a:rPr lang="de-DE" dirty="0"/>
              <a:t> on </a:t>
            </a:r>
            <a:r>
              <a:rPr lang="de-DE" dirty="0" err="1"/>
              <a:t>the</a:t>
            </a:r>
            <a:r>
              <a:rPr lang="de-DE" dirty="0"/>
              <a:t> </a:t>
            </a:r>
            <a:r>
              <a:rPr lang="de-DE" dirty="0" err="1"/>
              <a:t>values</a:t>
            </a:r>
            <a:r>
              <a:rPr lang="de-DE" dirty="0"/>
              <a:t> </a:t>
            </a:r>
            <a:r>
              <a:rPr lang="de-DE" dirty="0" err="1"/>
              <a:t>of</a:t>
            </a:r>
            <a:r>
              <a:rPr lang="de-DE" dirty="0"/>
              <a:t> </a:t>
            </a:r>
            <a:r>
              <a:rPr lang="de-DE" dirty="0" err="1"/>
              <a:t>the</a:t>
            </a:r>
            <a:r>
              <a:rPr lang="de-DE" dirty="0"/>
              <a:t> Union </a:t>
            </a:r>
            <a:r>
              <a:rPr lang="de-DE" dirty="0" err="1"/>
              <a:t>and</a:t>
            </a:r>
            <a:r>
              <a:rPr lang="de-DE" dirty="0"/>
              <a:t> </a:t>
            </a:r>
            <a:r>
              <a:rPr lang="de-DE" dirty="0" err="1"/>
              <a:t>characterised</a:t>
            </a:r>
            <a:r>
              <a:rPr lang="de-DE" dirty="0"/>
              <a:t> </a:t>
            </a:r>
            <a:r>
              <a:rPr lang="de-DE" dirty="0" err="1"/>
              <a:t>by</a:t>
            </a:r>
            <a:r>
              <a:rPr lang="de-DE" dirty="0"/>
              <a:t> </a:t>
            </a:r>
            <a:r>
              <a:rPr lang="de-DE" dirty="0" err="1"/>
              <a:t>close</a:t>
            </a:r>
            <a:r>
              <a:rPr lang="de-DE" dirty="0"/>
              <a:t> </a:t>
            </a:r>
            <a:r>
              <a:rPr lang="de-DE" dirty="0" err="1"/>
              <a:t>and</a:t>
            </a:r>
            <a:r>
              <a:rPr lang="de-DE" dirty="0"/>
              <a:t> </a:t>
            </a:r>
            <a:r>
              <a:rPr lang="de-DE" dirty="0" err="1"/>
              <a:t>peaceful</a:t>
            </a:r>
            <a:r>
              <a:rPr lang="de-DE" dirty="0"/>
              <a:t> </a:t>
            </a:r>
            <a:r>
              <a:rPr lang="de-DE" dirty="0" err="1"/>
              <a:t>relations</a:t>
            </a:r>
            <a:r>
              <a:rPr lang="de-DE" dirty="0"/>
              <a:t> </a:t>
            </a:r>
            <a:r>
              <a:rPr lang="de-DE" dirty="0" err="1"/>
              <a:t>based</a:t>
            </a:r>
            <a:r>
              <a:rPr lang="de-DE" dirty="0"/>
              <a:t> on </a:t>
            </a:r>
            <a:r>
              <a:rPr lang="de-DE" dirty="0" err="1"/>
              <a:t>cooperation</a:t>
            </a:r>
            <a:endParaRPr lang="de-DE" dirty="0"/>
          </a:p>
          <a:p>
            <a:endParaRPr lang="de-DE" dirty="0"/>
          </a:p>
          <a:p>
            <a:endParaRPr lang="de-DE" dirty="0"/>
          </a:p>
          <a:p>
            <a:r>
              <a:rPr lang="de-DE" dirty="0" err="1"/>
              <a:t>Caucase</a:t>
            </a:r>
            <a:r>
              <a:rPr lang="de-DE" baseline="0" dirty="0"/>
              <a:t> (Armenia, Aserbeidschan, Georgia)</a:t>
            </a:r>
          </a:p>
          <a:p>
            <a:endParaRPr lang="de-DE" baseline="0" dirty="0"/>
          </a:p>
          <a:p>
            <a:r>
              <a:rPr lang="de-DE" baseline="0" dirty="0"/>
              <a:t>Belarus, </a:t>
            </a:r>
            <a:r>
              <a:rPr lang="de-DE" baseline="0" dirty="0" err="1"/>
              <a:t>Ucraine</a:t>
            </a:r>
            <a:endParaRPr lang="de-DE" baseline="0" dirty="0"/>
          </a:p>
          <a:p>
            <a:endParaRPr lang="de-DE" baseline="0" dirty="0"/>
          </a:p>
          <a:p>
            <a:r>
              <a:rPr lang="de-DE" baseline="0" dirty="0" err="1"/>
              <a:t>Mediterranean</a:t>
            </a:r>
            <a:r>
              <a:rPr lang="de-DE" baseline="0" dirty="0"/>
              <a:t> (Maghreb, </a:t>
            </a:r>
            <a:r>
              <a:rPr lang="de-DE" baseline="0" dirty="0" err="1"/>
              <a:t>Mashrek</a:t>
            </a:r>
            <a:r>
              <a:rPr lang="de-DE" baseline="0" dirty="0"/>
              <a:t>)</a:t>
            </a:r>
            <a:endParaRPr lang="de-DE" dirty="0"/>
          </a:p>
        </p:txBody>
      </p:sp>
      <p:sp>
        <p:nvSpPr>
          <p:cNvPr id="4" name="Foliennummernplatzhalter 3"/>
          <p:cNvSpPr>
            <a:spLocks noGrp="1"/>
          </p:cNvSpPr>
          <p:nvPr>
            <p:ph type="sldNum" sz="quarter" idx="10"/>
          </p:nvPr>
        </p:nvSpPr>
        <p:spPr/>
        <p:txBody>
          <a:bodyPr/>
          <a:lstStyle/>
          <a:p>
            <a:fld id="{2CF06049-8E5A-4090-BC62-E90DF46BE4C1}" type="slidenum">
              <a:rPr lang="de-DE" smtClean="0"/>
              <a:pPr/>
              <a:t>14</a:t>
            </a:fld>
            <a:endParaRPr lang="de-DE"/>
          </a:p>
        </p:txBody>
      </p:sp>
    </p:spTree>
    <p:extLst>
      <p:ext uri="{BB962C8B-B14F-4D97-AF65-F5344CB8AC3E}">
        <p14:creationId xmlns:p14="http://schemas.microsoft.com/office/powerpoint/2010/main" val="2590671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b="0" i="0" u="none" strike="noStrike" kern="1200" baseline="0" dirty="0" err="1">
                <a:solidFill>
                  <a:schemeClr val="tx1"/>
                </a:solidFill>
                <a:latin typeface="+mn-lt"/>
                <a:ea typeface="+mn-ea"/>
                <a:cs typeface="+mn-cs"/>
              </a:rPr>
              <a:t>Unanimity</a:t>
            </a:r>
            <a:r>
              <a:rPr lang="de-DE" sz="1200" b="0" i="0" u="none" strike="noStrike" kern="1200" baseline="0" dirty="0">
                <a:solidFill>
                  <a:schemeClr val="tx1"/>
                </a:solidFill>
                <a:latin typeface="+mn-lt"/>
                <a:ea typeface="+mn-ea"/>
                <a:cs typeface="+mn-cs"/>
              </a:rPr>
              <a:t> still in </a:t>
            </a:r>
            <a:r>
              <a:rPr lang="de-DE" sz="1200" b="0" i="0" u="none" strike="noStrike" kern="1200" baseline="0" dirty="0" err="1">
                <a:solidFill>
                  <a:schemeClr val="tx1"/>
                </a:solidFill>
                <a:latin typeface="+mn-lt"/>
                <a:ea typeface="+mn-ea"/>
                <a:cs typeface="+mn-cs"/>
              </a:rPr>
              <a:t>some</a:t>
            </a:r>
            <a:r>
              <a:rPr lang="de-DE" sz="1200" b="0" i="0" u="none" strike="noStrike" kern="1200" baseline="0" dirty="0">
                <a:solidFill>
                  <a:schemeClr val="tx1"/>
                </a:solidFill>
                <a:latin typeface="+mn-lt"/>
                <a:ea typeface="+mn-ea"/>
                <a:cs typeface="+mn-cs"/>
              </a:rPr>
              <a:t> sensitive </a:t>
            </a:r>
            <a:r>
              <a:rPr lang="de-DE" sz="1200" b="0" i="0" u="none" strike="noStrike" kern="1200" baseline="0" dirty="0" err="1">
                <a:solidFill>
                  <a:schemeClr val="tx1"/>
                </a:solidFill>
                <a:latin typeface="+mn-lt"/>
                <a:ea typeface="+mn-ea"/>
                <a:cs typeface="+mn-cs"/>
              </a:rPr>
              <a:t>areas</a:t>
            </a:r>
            <a:r>
              <a:rPr lang="de-DE" sz="1200" b="0" i="0" u="none" strike="noStrike" kern="1200" baseline="0" dirty="0">
                <a:solidFill>
                  <a:schemeClr val="tx1"/>
                </a:solidFill>
                <a:latin typeface="+mn-lt"/>
                <a:ea typeface="+mn-ea"/>
                <a:cs typeface="+mn-cs"/>
              </a:rPr>
              <a:t> like </a:t>
            </a:r>
            <a:r>
              <a:rPr lang="de-DE" sz="1200" kern="1200" dirty="0" err="1">
                <a:solidFill>
                  <a:schemeClr val="tx1"/>
                </a:solidFill>
                <a:latin typeface="+mn-lt"/>
                <a:ea typeface="+mn-ea"/>
                <a:cs typeface="+mn-cs"/>
              </a:rPr>
              <a:t>taxation</a:t>
            </a:r>
            <a:r>
              <a:rPr lang="de-DE" sz="1200" kern="1200" dirty="0">
                <a:solidFill>
                  <a:schemeClr val="tx1"/>
                </a:solidFill>
                <a:latin typeface="+mn-lt"/>
                <a:ea typeface="+mn-ea"/>
                <a:cs typeface="+mn-cs"/>
              </a:rPr>
              <a:t>, social security or social protection, the </a:t>
            </a:r>
            <a:r>
              <a:rPr lang="de-DE" sz="1200" kern="1200" dirty="0" err="1">
                <a:solidFill>
                  <a:schemeClr val="tx1"/>
                </a:solidFill>
                <a:latin typeface="+mn-lt"/>
                <a:ea typeface="+mn-ea"/>
                <a:cs typeface="+mn-cs"/>
              </a:rPr>
              <a:t>accession</a:t>
            </a:r>
            <a:r>
              <a:rPr lang="de-DE" sz="1200" kern="1200" dirty="0">
                <a:solidFill>
                  <a:schemeClr val="tx1"/>
                </a:solidFill>
                <a:latin typeface="+mn-lt"/>
                <a:ea typeface="+mn-ea"/>
                <a:cs typeface="+mn-cs"/>
              </a:rPr>
              <a:t> of new States to the European Union, foreign and common defence policy and operational </a:t>
            </a:r>
            <a:r>
              <a:rPr lang="de-DE" sz="1200" kern="1200" dirty="0" err="1">
                <a:solidFill>
                  <a:schemeClr val="tx1"/>
                </a:solidFill>
                <a:latin typeface="+mn-lt"/>
                <a:ea typeface="+mn-ea"/>
                <a:cs typeface="+mn-cs"/>
              </a:rPr>
              <a:t>police</a:t>
            </a:r>
            <a:r>
              <a:rPr lang="de-DE" sz="1200" kern="1200" dirty="0">
                <a:solidFill>
                  <a:schemeClr val="tx1"/>
                </a:solidFill>
                <a:latin typeface="+mn-lt"/>
                <a:ea typeface="+mn-ea"/>
                <a:cs typeface="+mn-cs"/>
              </a:rPr>
              <a:t> cooperation </a:t>
            </a:r>
            <a:r>
              <a:rPr lang="de-DE" sz="1200" kern="1200" dirty="0" err="1">
                <a:solidFill>
                  <a:schemeClr val="tx1"/>
                </a:solidFill>
                <a:latin typeface="+mn-lt"/>
                <a:ea typeface="+mn-ea"/>
                <a:cs typeface="+mn-cs"/>
              </a:rPr>
              <a:t>between</a:t>
            </a:r>
            <a:r>
              <a:rPr lang="de-DE" sz="1200" kern="1200" dirty="0">
                <a:solidFill>
                  <a:schemeClr val="tx1"/>
                </a:solidFill>
                <a:latin typeface="+mn-lt"/>
                <a:ea typeface="+mn-ea"/>
                <a:cs typeface="+mn-cs"/>
              </a:rPr>
              <a:t> the </a:t>
            </a:r>
            <a:r>
              <a:rPr lang="de-DE" sz="1200" kern="1200" dirty="0" err="1">
                <a:solidFill>
                  <a:schemeClr val="tx1"/>
                </a:solidFill>
                <a:latin typeface="+mn-lt"/>
                <a:ea typeface="+mn-ea"/>
                <a:cs typeface="+mn-cs"/>
              </a:rPr>
              <a:t>Member</a:t>
            </a:r>
            <a:r>
              <a:rPr lang="de-DE" sz="1200" kern="1200" dirty="0">
                <a:solidFill>
                  <a:schemeClr val="tx1"/>
                </a:solidFill>
                <a:latin typeface="+mn-lt"/>
                <a:ea typeface="+mn-ea"/>
                <a:cs typeface="+mn-cs"/>
              </a:rPr>
              <a:t> States.</a:t>
            </a:r>
            <a:endParaRPr lang="de-DE" sz="1200" b="0" i="0" u="none" strike="noStrike" kern="1200" baseline="0" dirty="0">
              <a:solidFill>
                <a:schemeClr val="tx1"/>
              </a:solidFill>
              <a:latin typeface="+mn-lt"/>
              <a:ea typeface="+mn-ea"/>
              <a:cs typeface="+mn-cs"/>
            </a:endParaRPr>
          </a:p>
          <a:p>
            <a:endParaRPr lang="de-DE"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1D76769E-C829-4283-B80E-CB90D995C291}" type="slidenum">
              <a:rPr lang="en-US" smtClean="0"/>
              <a:pPr/>
              <a:t>19</a:t>
            </a:fld>
            <a:endParaRPr lang="en-US"/>
          </a:p>
        </p:txBody>
      </p:sp>
    </p:spTree>
    <p:extLst>
      <p:ext uri="{BB962C8B-B14F-4D97-AF65-F5344CB8AC3E}">
        <p14:creationId xmlns:p14="http://schemas.microsoft.com/office/powerpoint/2010/main" val="4016857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The Luxemburg </a:t>
            </a:r>
            <a:r>
              <a:rPr lang="de-DE" sz="1200" b="0" i="0" u="none" strike="noStrike" kern="1200" baseline="0" dirty="0" err="1">
                <a:solidFill>
                  <a:schemeClr val="tx1"/>
                </a:solidFill>
                <a:latin typeface="+mn-lt"/>
                <a:ea typeface="+mn-ea"/>
                <a:cs typeface="+mn-cs"/>
              </a:rPr>
              <a:t>Compromise</a:t>
            </a:r>
            <a:r>
              <a:rPr lang="de-DE" sz="1200" b="0" i="0" u="none" strike="noStrike" kern="1200" baseline="0" dirty="0">
                <a:solidFill>
                  <a:schemeClr val="tx1"/>
                </a:solidFill>
                <a:latin typeface="+mn-lt"/>
                <a:ea typeface="+mn-ea"/>
                <a:cs typeface="+mn-cs"/>
              </a:rPr>
              <a:t> was </a:t>
            </a:r>
            <a:r>
              <a:rPr lang="de-DE" sz="1200" b="0" i="0" u="none" strike="noStrike" kern="1200" baseline="0" dirty="0" err="1">
                <a:solidFill>
                  <a:schemeClr val="tx1"/>
                </a:solidFill>
                <a:latin typeface="+mn-lt"/>
                <a:ea typeface="+mn-ea"/>
                <a:cs typeface="+mn-cs"/>
              </a:rPr>
              <a:t>challenged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and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disregarded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first</a:t>
            </a:r>
            <a:r>
              <a:rPr lang="de-DE" sz="1200" b="0" i="0" u="none" strike="noStrike" kern="1200" baseline="0" dirty="0">
                <a:solidFill>
                  <a:schemeClr val="tx1"/>
                </a:solidFill>
                <a:latin typeface="+mn-lt"/>
                <a:ea typeface="+mn-ea"/>
                <a:cs typeface="+mn-cs"/>
              </a:rPr>
              <a:t>) in 1982, </a:t>
            </a:r>
            <a:r>
              <a:rPr lang="de-DE" sz="1200" b="0" i="0" u="none" strike="noStrike" kern="1200" baseline="0" dirty="0" err="1">
                <a:solidFill>
                  <a:schemeClr val="tx1"/>
                </a:solidFill>
                <a:latin typeface="+mn-lt"/>
                <a:ea typeface="+mn-ea"/>
                <a:cs typeface="+mn-cs"/>
              </a:rPr>
              <a:t>when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UK </a:t>
            </a:r>
            <a:r>
              <a:rPr lang="de-DE" sz="1200" b="0" i="0" u="none" strike="noStrike" kern="1200" baseline="0" dirty="0" err="1">
                <a:solidFill>
                  <a:schemeClr val="tx1"/>
                </a:solidFill>
                <a:latin typeface="+mn-lt"/>
                <a:ea typeface="+mn-ea"/>
                <a:cs typeface="+mn-cs"/>
              </a:rPr>
              <a:t>tried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blackmail</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other</a:t>
            </a:r>
            <a:r>
              <a:rPr lang="de-DE" sz="1200" b="0" i="0" u="none" strike="noStrike" kern="1200" baseline="0" dirty="0">
                <a:solidFill>
                  <a:schemeClr val="tx1"/>
                </a:solidFill>
                <a:latin typeface="+mn-lt"/>
                <a:ea typeface="+mn-ea"/>
                <a:cs typeface="+mn-cs"/>
              </a:rPr>
              <a:t> MS </a:t>
            </a:r>
            <a:r>
              <a:rPr lang="de-DE" sz="1200" b="0" i="0" u="none" strike="noStrike" kern="1200" baseline="0" dirty="0" err="1">
                <a:solidFill>
                  <a:schemeClr val="tx1"/>
                </a:solidFill>
                <a:latin typeface="+mn-lt"/>
                <a:ea typeface="+mn-ea"/>
                <a:cs typeface="+mn-cs"/>
              </a:rPr>
              <a:t>for</a:t>
            </a:r>
            <a:r>
              <a:rPr lang="de-DE" sz="1200" b="0" i="0" u="none" strike="noStrike" kern="1200" baseline="0" dirty="0">
                <a:solidFill>
                  <a:schemeClr val="tx1"/>
                </a:solidFill>
                <a:latin typeface="+mn-lt"/>
                <a:ea typeface="+mn-ea"/>
                <a:cs typeface="+mn-cs"/>
              </a:rPr>
              <a:t> a </a:t>
            </a:r>
            <a:r>
              <a:rPr lang="de-DE" sz="1200" b="0" i="0" u="none" strike="noStrike" kern="1200" baseline="0" dirty="0" err="1">
                <a:solidFill>
                  <a:schemeClr val="tx1"/>
                </a:solidFill>
                <a:latin typeface="+mn-lt"/>
                <a:ea typeface="+mn-ea"/>
                <a:cs typeface="+mn-cs"/>
              </a:rPr>
              <a:t>rebate</a:t>
            </a:r>
            <a:r>
              <a:rPr lang="de-DE" sz="1200" b="0" i="0" u="none" strike="noStrike" kern="1200" baseline="0" dirty="0">
                <a:solidFill>
                  <a:schemeClr val="tx1"/>
                </a:solidFill>
                <a:latin typeface="+mn-lt"/>
                <a:ea typeface="+mn-ea"/>
                <a:cs typeface="+mn-cs"/>
              </a:rPr>
              <a:t> in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budget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withholding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consent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to</a:t>
            </a:r>
            <a:r>
              <a:rPr lang="de-DE" sz="1200" b="0" i="0" u="none" strike="noStrike" kern="1200" baseline="0" dirty="0">
                <a:solidFill>
                  <a:schemeClr val="tx1"/>
                </a:solidFill>
                <a:latin typeface="+mn-lt"/>
                <a:ea typeface="+mn-ea"/>
                <a:cs typeface="+mn-cs"/>
              </a:rPr>
              <a:t> a CAP </a:t>
            </a:r>
            <a:r>
              <a:rPr lang="de-DE" sz="1200" b="0" i="0" u="none" strike="noStrike" kern="1200" baseline="0" dirty="0" err="1">
                <a:solidFill>
                  <a:schemeClr val="tx1"/>
                </a:solidFill>
                <a:latin typeface="+mn-lt"/>
                <a:ea typeface="+mn-ea"/>
                <a:cs typeface="+mn-cs"/>
              </a:rPr>
              <a:t>decision</a:t>
            </a:r>
            <a:r>
              <a:rPr lang="de-DE" sz="1200" b="0" i="0" u="none" strike="noStrike" kern="1200" baseline="0" dirty="0">
                <a:solidFill>
                  <a:schemeClr val="tx1"/>
                </a:solidFill>
                <a:latin typeface="+mn-lt"/>
                <a:ea typeface="+mn-ea"/>
                <a:cs typeface="+mn-cs"/>
              </a:rPr>
              <a:t>. The </a:t>
            </a:r>
            <a:r>
              <a:rPr lang="de-DE" sz="1200" b="0" i="0" u="none" strike="noStrike" kern="1200" baseline="0" dirty="0" err="1">
                <a:solidFill>
                  <a:schemeClr val="tx1"/>
                </a:solidFill>
                <a:latin typeface="+mn-lt"/>
                <a:ea typeface="+mn-ea"/>
                <a:cs typeface="+mn-cs"/>
              </a:rPr>
              <a:t>others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including</a:t>
            </a:r>
            <a:r>
              <a:rPr lang="de-DE" sz="1200" b="0" i="0" u="none" strike="noStrike" kern="1200" baseline="0" dirty="0">
                <a:solidFill>
                  <a:schemeClr val="tx1"/>
                </a:solidFill>
                <a:latin typeface="+mn-lt"/>
                <a:ea typeface="+mn-ea"/>
                <a:cs typeface="+mn-cs"/>
              </a:rPr>
              <a:t> France, </a:t>
            </a:r>
            <a:r>
              <a:rPr lang="de-DE" sz="1200" b="0" i="0" u="none" strike="noStrike" kern="1200" baseline="0" dirty="0" err="1">
                <a:solidFill>
                  <a:schemeClr val="tx1"/>
                </a:solidFill>
                <a:latin typeface="+mn-lt"/>
                <a:ea typeface="+mn-ea"/>
                <a:cs typeface="+mn-cs"/>
              </a:rPr>
              <a:t>were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nevertheless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deciding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by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majority</a:t>
            </a:r>
            <a:r>
              <a:rPr lang="de-DE" sz="1200" b="0" i="0" u="none" strike="noStrike" kern="1200" baseline="0" dirty="0">
                <a:solidFill>
                  <a:schemeClr val="tx1"/>
                </a:solidFill>
                <a:latin typeface="+mn-lt"/>
                <a:ea typeface="+mn-ea"/>
                <a:cs typeface="+mn-cs"/>
              </a:rPr>
              <a:t>.</a:t>
            </a:r>
          </a:p>
          <a:p>
            <a:r>
              <a:rPr lang="de-DE" sz="1200" b="0" i="0" u="none" strike="noStrike" kern="1200" baseline="0" dirty="0">
                <a:solidFill>
                  <a:schemeClr val="tx1"/>
                </a:solidFill>
                <a:latin typeface="+mn-lt"/>
                <a:ea typeface="+mn-ea"/>
                <a:cs typeface="+mn-cs"/>
              </a:rPr>
              <a:t>After </a:t>
            </a:r>
            <a:r>
              <a:rPr lang="de-DE" sz="1200" b="0" i="0" u="none" strike="noStrike" kern="1200" baseline="0" dirty="0" err="1">
                <a:solidFill>
                  <a:schemeClr val="tx1"/>
                </a:solidFill>
                <a:latin typeface="+mn-lt"/>
                <a:ea typeface="+mn-ea"/>
                <a:cs typeface="+mn-cs"/>
              </a:rPr>
              <a:t>having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introduced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new</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cases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majority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decisions</a:t>
            </a:r>
            <a:r>
              <a:rPr lang="de-DE" sz="1200" b="0" i="0" u="none" strike="noStrike" kern="1200" baseline="0" dirty="0">
                <a:solidFill>
                  <a:schemeClr val="tx1"/>
                </a:solidFill>
                <a:latin typeface="+mn-lt"/>
                <a:ea typeface="+mn-ea"/>
                <a:cs typeface="+mn-cs"/>
              </a:rPr>
              <a:t> in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Single European Act in 1986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rules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procedure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Council </a:t>
            </a:r>
            <a:r>
              <a:rPr lang="de-DE" sz="1200" b="0" i="0" u="none" strike="noStrike" kern="1200" baseline="0" dirty="0" err="1">
                <a:solidFill>
                  <a:schemeClr val="tx1"/>
                </a:solidFill>
                <a:latin typeface="+mn-lt"/>
                <a:ea typeface="+mn-ea"/>
                <a:cs typeface="+mn-cs"/>
              </a:rPr>
              <a:t>were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changed</a:t>
            </a:r>
            <a:r>
              <a:rPr lang="de-DE" sz="1200" b="0" i="0" u="none" strike="noStrike" kern="1200" baseline="0" dirty="0">
                <a:solidFill>
                  <a:schemeClr val="tx1"/>
                </a:solidFill>
                <a:latin typeface="+mn-lt"/>
                <a:ea typeface="+mn-ea"/>
                <a:cs typeface="+mn-cs"/>
              </a:rPr>
              <a:t> so, </a:t>
            </a:r>
            <a:r>
              <a:rPr lang="de-DE" sz="1200" b="0" i="0" u="none" strike="noStrike" kern="1200" baseline="0" dirty="0" err="1">
                <a:solidFill>
                  <a:schemeClr val="tx1"/>
                </a:solidFill>
                <a:latin typeface="+mn-lt"/>
                <a:ea typeface="+mn-ea"/>
                <a:cs typeface="+mn-cs"/>
              </a:rPr>
              <a:t>that</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one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state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or</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Commission</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could</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require</a:t>
            </a:r>
            <a:r>
              <a:rPr lang="de-DE" sz="1200" b="0" i="0" u="none" strike="noStrike" kern="1200" baseline="0" dirty="0">
                <a:solidFill>
                  <a:schemeClr val="tx1"/>
                </a:solidFill>
                <a:latin typeface="+mn-lt"/>
                <a:ea typeface="+mn-ea"/>
                <a:cs typeface="+mn-cs"/>
              </a:rPr>
              <a:t> a </a:t>
            </a:r>
            <a:r>
              <a:rPr lang="de-DE" sz="1200" b="0" i="0" u="none" strike="noStrike" kern="1200" baseline="0" dirty="0" err="1">
                <a:solidFill>
                  <a:schemeClr val="tx1"/>
                </a:solidFill>
                <a:latin typeface="+mn-lt"/>
                <a:ea typeface="+mn-ea"/>
                <a:cs typeface="+mn-cs"/>
              </a:rPr>
              <a:t>majority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voting</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this</a:t>
            </a:r>
            <a:r>
              <a:rPr lang="de-DE" sz="1200" b="0" i="0" u="none" strike="noStrike" kern="1200" baseline="0" dirty="0">
                <a:solidFill>
                  <a:schemeClr val="tx1"/>
                </a:solidFill>
                <a:latin typeface="+mn-lt"/>
                <a:ea typeface="+mn-ea"/>
                <a:cs typeface="+mn-cs"/>
              </a:rPr>
              <a:t> was in </a:t>
            </a:r>
            <a:r>
              <a:rPr lang="de-DE" sz="1200" b="0" i="0" u="none" strike="noStrike" kern="1200" baseline="0" dirty="0" err="1">
                <a:solidFill>
                  <a:schemeClr val="tx1"/>
                </a:solidFill>
                <a:latin typeface="+mn-lt"/>
                <a:ea typeface="+mn-ea"/>
                <a:cs typeface="+mn-cs"/>
              </a:rPr>
              <a:t>conformity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with</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Treaty.</a:t>
            </a:r>
          </a:p>
          <a:p>
            <a:r>
              <a:rPr lang="de-DE" sz="1200" b="0" i="0" u="none" strike="noStrike" kern="1200" baseline="0" dirty="0" err="1">
                <a:solidFill>
                  <a:schemeClr val="tx1"/>
                </a:solidFill>
                <a:latin typeface="+mn-lt"/>
                <a:ea typeface="+mn-ea"/>
                <a:cs typeface="+mn-cs"/>
              </a:rPr>
              <a:t>Nowadays</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veto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idea</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survives</a:t>
            </a:r>
            <a:r>
              <a:rPr lang="de-DE" sz="1200" b="0" i="0" u="none" strike="noStrike" kern="1200" baseline="0" dirty="0">
                <a:solidFill>
                  <a:schemeClr val="tx1"/>
                </a:solidFill>
                <a:latin typeface="+mn-lt"/>
                <a:ea typeface="+mn-ea"/>
                <a:cs typeface="+mn-cs"/>
              </a:rPr>
              <a:t> in art. 32.2.2 TEU</a:t>
            </a:r>
          </a:p>
          <a:p>
            <a:r>
              <a:rPr lang="de-DE" sz="1200" b="0" i="0" u="none" strike="noStrike" kern="1200" baseline="0" dirty="0">
                <a:solidFill>
                  <a:schemeClr val="tx1"/>
                </a:solidFill>
                <a:latin typeface="+mn-lt"/>
                <a:ea typeface="+mn-ea"/>
                <a:cs typeface="+mn-cs"/>
              </a:rPr>
              <a:t>See also </a:t>
            </a:r>
            <a:r>
              <a:rPr lang="de-DE" sz="1200" b="0" i="0" u="none" strike="noStrike" kern="1200" baseline="0" dirty="0" err="1">
                <a:solidFill>
                  <a:schemeClr val="tx1"/>
                </a:solidFill>
                <a:latin typeface="+mn-lt"/>
                <a:ea typeface="+mn-ea"/>
                <a:cs typeface="+mn-cs"/>
              </a:rPr>
              <a:t>the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Compromise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of</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Ioanninna</a:t>
            </a:r>
            <a:endParaRPr lang="de-DE" sz="1200" b="0" i="0" u="none" strike="noStrike" kern="1200" baseline="0" dirty="0">
              <a:solidFill>
                <a:schemeClr val="tx1"/>
              </a:solidFill>
              <a:latin typeface="+mn-lt"/>
              <a:ea typeface="+mn-ea"/>
              <a:cs typeface="+mn-cs"/>
            </a:endParaRP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Final Communiqué of the </a:t>
            </a:r>
            <a:r>
              <a:rPr lang="de-DE" sz="1200" b="0" i="0" u="none" strike="noStrike" kern="1200" baseline="0" dirty="0" err="1">
                <a:solidFill>
                  <a:schemeClr val="tx1"/>
                </a:solidFill>
                <a:latin typeface="+mn-lt"/>
                <a:ea typeface="+mn-ea"/>
                <a:cs typeface="+mn-cs"/>
              </a:rPr>
              <a:t>extraordinary</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session</a:t>
            </a:r>
            <a:r>
              <a:rPr lang="de-DE" sz="1200" b="0" i="0" u="none" strike="noStrike" kern="1200" baseline="0" dirty="0">
                <a:solidFill>
                  <a:schemeClr val="tx1"/>
                </a:solidFill>
                <a:latin typeface="+mn-lt"/>
                <a:ea typeface="+mn-ea"/>
                <a:cs typeface="+mn-cs"/>
              </a:rPr>
              <a:t> of the Council (Luxembourg, 29</a:t>
            </a:r>
          </a:p>
          <a:p>
            <a:r>
              <a:rPr lang="en-US" sz="1200" b="0" i="0" u="none" strike="noStrike" kern="1200" baseline="0" dirty="0">
                <a:solidFill>
                  <a:schemeClr val="tx1"/>
                </a:solidFill>
                <a:latin typeface="+mn-lt"/>
                <a:ea typeface="+mn-ea"/>
                <a:cs typeface="+mn-cs"/>
              </a:rPr>
              <a:t>January 1966)</a:t>
            </a:r>
          </a:p>
          <a:p>
            <a:r>
              <a:rPr lang="en-US" sz="1200" b="0" i="0" u="none" strike="noStrike" kern="1200" baseline="0" dirty="0">
                <a:solidFill>
                  <a:schemeClr val="tx1"/>
                </a:solidFill>
                <a:latin typeface="+mn-lt"/>
                <a:ea typeface="+mn-ea"/>
                <a:cs typeface="+mn-cs"/>
              </a:rPr>
              <a:t>Caption:  On 29 January 1966, in Luxembourg, the Six reach a political compromise, as a result of which France agrees</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to resume its seat in the Council so that the Community may resume its normal activities in the areas of internal and</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external policy.</a:t>
            </a:r>
          </a:p>
          <a:p>
            <a:r>
              <a:rPr lang="en-US" sz="1200" b="0" i="0" u="none" strike="noStrike" kern="1200" baseline="0" dirty="0">
                <a:solidFill>
                  <a:schemeClr val="tx1"/>
                </a:solidFill>
                <a:latin typeface="+mn-lt"/>
                <a:ea typeface="+mn-ea"/>
                <a:cs typeface="+mn-cs"/>
              </a:rPr>
              <a:t>Bulletin of the European Economic Community. Dir. Of publ. European Economic Community. March 1966, n°</a:t>
            </a:r>
          </a:p>
          <a:p>
            <a:r>
              <a:rPr lang="en-US" sz="1200" b="0" i="0" u="none" strike="noStrike" kern="1200" baseline="0" dirty="0">
                <a:solidFill>
                  <a:schemeClr val="tx1"/>
                </a:solidFill>
                <a:latin typeface="+mn-lt"/>
                <a:ea typeface="+mn-ea"/>
                <a:cs typeface="+mn-cs"/>
              </a:rPr>
              <a:t>3. Luxembourg: Office for Official Publications of the European Communities. "Final Communiqué of the extraordinary</a:t>
            </a:r>
          </a:p>
          <a:p>
            <a:r>
              <a:rPr lang="en-US" sz="1200" b="0" i="0" u="none" strike="noStrike" kern="1200" baseline="0" dirty="0">
                <a:solidFill>
                  <a:schemeClr val="tx1"/>
                </a:solidFill>
                <a:latin typeface="+mn-lt"/>
                <a:ea typeface="+mn-ea"/>
                <a:cs typeface="+mn-cs"/>
              </a:rPr>
              <a:t>Session of the Council (January 1966)", p. 5-11.</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the meeting of 28 and 29 January the Six reached agreement and the following statements were issued:</a:t>
            </a:r>
          </a:p>
          <a:p>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 Majority voting procedure</a:t>
            </a:r>
          </a:p>
          <a:p>
            <a:r>
              <a:rPr lang="en-US" sz="1200" b="0" i="0" u="none" strike="noStrike" kern="1200" baseline="0" dirty="0">
                <a:solidFill>
                  <a:schemeClr val="tx1"/>
                </a:solidFill>
                <a:latin typeface="+mn-lt"/>
                <a:ea typeface="+mn-ea"/>
                <a:cs typeface="+mn-cs"/>
              </a:rPr>
              <a:t>I. Where, in the case of decisions which may be taken by majority vote on a proposal of the Commission,</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Very important interests of one or more partners are at stake, the Members of the Council will </a:t>
            </a:r>
            <a:r>
              <a:rPr lang="en-US" sz="1200" b="0" i="0" u="none" strike="noStrike" kern="1200" baseline="0" dirty="0" err="1">
                <a:solidFill>
                  <a:schemeClr val="tx1"/>
                </a:solidFill>
                <a:latin typeface="+mn-lt"/>
                <a:ea typeface="+mn-ea"/>
                <a:cs typeface="+mn-cs"/>
              </a:rPr>
              <a:t>endeavour</a:t>
            </a:r>
            <a:r>
              <a:rPr lang="en-US" sz="1200" b="0" i="0" u="none" strike="noStrike" kern="1200" baseline="0" dirty="0">
                <a:solidFill>
                  <a:schemeClr val="tx1"/>
                </a:solidFill>
                <a:latin typeface="+mn-lt"/>
                <a:ea typeface="+mn-ea"/>
                <a:cs typeface="+mn-cs"/>
              </a:rPr>
              <a:t>,</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Within a reasonable time, to reach solutions which can be adopted by all the Members of the Council while</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Respecting their mutual interests and those of the Community, in accordance with Article 2 of the Treaty.</a:t>
            </a:r>
          </a:p>
          <a:p>
            <a:r>
              <a:rPr lang="en-US" sz="1200" b="0" i="0" u="none" strike="noStrike" kern="1200" baseline="0" dirty="0">
                <a:solidFill>
                  <a:schemeClr val="tx1"/>
                </a:solidFill>
                <a:latin typeface="+mn-lt"/>
                <a:ea typeface="+mn-ea"/>
                <a:cs typeface="+mn-cs"/>
              </a:rPr>
              <a:t>II. With regard to the preceding paragraph, the French delegation considers that where very important</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Interests are at stake the discussion must be continued until unanimous agreement is reached.</a:t>
            </a:r>
          </a:p>
          <a:p>
            <a:r>
              <a:rPr lang="en-US" sz="1200" b="0" i="0" u="none" strike="noStrike" kern="1200" baseline="0" dirty="0">
                <a:solidFill>
                  <a:schemeClr val="tx1"/>
                </a:solidFill>
                <a:latin typeface="+mn-lt"/>
                <a:ea typeface="+mn-ea"/>
                <a:cs typeface="+mn-cs"/>
              </a:rPr>
              <a:t>III. The six delegations note that there is a divergence of views on what should be done in the event of a</a:t>
            </a:r>
            <a:r>
              <a:rPr lang="de-DE" sz="1200" b="0" i="0" u="none" strike="noStrike" kern="1200" baseline="0" dirty="0" err="1">
                <a:solidFill>
                  <a:schemeClr val="tx1"/>
                </a:solidFill>
                <a:latin typeface="+mn-lt"/>
                <a:ea typeface="+mn-ea"/>
                <a:cs typeface="+mn-cs"/>
              </a:rPr>
              <a:t>n</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Failure to reach complete agreement.</a:t>
            </a:r>
          </a:p>
          <a:p>
            <a:r>
              <a:rPr lang="en-US" sz="1200" b="0" i="0" u="none" strike="noStrike" kern="1200" baseline="0" dirty="0">
                <a:solidFill>
                  <a:schemeClr val="tx1"/>
                </a:solidFill>
                <a:latin typeface="+mn-lt"/>
                <a:ea typeface="+mn-ea"/>
                <a:cs typeface="+mn-cs"/>
              </a:rPr>
              <a:t>IV. The six delegations nevertheless consider that this divergence does not prevent the Community’s work</a:t>
            </a:r>
            <a:r>
              <a:rPr lang="de-D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Being resumed in accordance with the normal procedure.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members of the Council agreed that decisions on the following should be by common consent:</a:t>
            </a:r>
          </a:p>
          <a:p>
            <a:r>
              <a:rPr lang="en-US" sz="1200" b="0" i="0" u="none" strike="noStrike" kern="1200" baseline="0" dirty="0">
                <a:solidFill>
                  <a:schemeClr val="tx1"/>
                </a:solidFill>
                <a:latin typeface="+mn-lt"/>
                <a:ea typeface="+mn-ea"/>
                <a:cs typeface="+mn-cs"/>
              </a:rPr>
              <a:t>a) The financial regulation for agriculture;</a:t>
            </a:r>
          </a:p>
          <a:p>
            <a:r>
              <a:rPr lang="en-US" sz="1200" b="0" i="0" u="none" strike="noStrike" kern="1200" baseline="0" dirty="0">
                <a:solidFill>
                  <a:schemeClr val="tx1"/>
                </a:solidFill>
                <a:latin typeface="+mn-lt"/>
                <a:ea typeface="+mn-ea"/>
                <a:cs typeface="+mn-cs"/>
              </a:rPr>
              <a:t>b) Extensions to the market organization for fruit and vegetables;</a:t>
            </a:r>
          </a:p>
          <a:p>
            <a:r>
              <a:rPr lang="en-US" sz="1200" b="0" i="0" u="none" strike="noStrike" kern="1200" baseline="0" dirty="0">
                <a:solidFill>
                  <a:schemeClr val="tx1"/>
                </a:solidFill>
                <a:latin typeface="+mn-lt"/>
                <a:ea typeface="+mn-ea"/>
                <a:cs typeface="+mn-cs"/>
              </a:rPr>
              <a:t>c) The regulation on the organization of sugar markets;</a:t>
            </a:r>
          </a:p>
          <a:p>
            <a:r>
              <a:rPr lang="en-US" sz="1200" b="0" i="0" u="none" strike="noStrike" kern="1200" baseline="0" dirty="0">
                <a:solidFill>
                  <a:schemeClr val="tx1"/>
                </a:solidFill>
                <a:latin typeface="+mn-lt"/>
                <a:ea typeface="+mn-ea"/>
                <a:cs typeface="+mn-cs"/>
              </a:rPr>
              <a:t>d) The regulation on the organization of markets for oils and fats;</a:t>
            </a:r>
          </a:p>
          <a:p>
            <a:r>
              <a:rPr lang="en-US" sz="1200" b="0" i="0" u="none" strike="noStrike" kern="1200" baseline="0" dirty="0">
                <a:solidFill>
                  <a:schemeClr val="tx1"/>
                </a:solidFill>
                <a:latin typeface="+mn-lt"/>
                <a:ea typeface="+mn-ea"/>
                <a:cs typeface="+mn-cs"/>
              </a:rPr>
              <a:t>5 / 6 19/12/2013</a:t>
            </a:r>
          </a:p>
          <a:p>
            <a:r>
              <a:rPr lang="en-US" sz="1200" b="0" i="0" u="none" strike="noStrike" kern="1200" baseline="0" dirty="0">
                <a:solidFill>
                  <a:schemeClr val="tx1"/>
                </a:solidFill>
                <a:latin typeface="+mn-lt"/>
                <a:ea typeface="+mn-ea"/>
                <a:cs typeface="+mn-cs"/>
              </a:rPr>
              <a:t>e) The fixing of common prices for milk, beef and veal, rice, sugar, olive oil and oil seeds.</a:t>
            </a:r>
          </a:p>
          <a:p>
            <a:endParaRPr lang="de-DE" dirty="0"/>
          </a:p>
        </p:txBody>
      </p:sp>
      <p:sp>
        <p:nvSpPr>
          <p:cNvPr id="4" name="Foliennummernplatzhalter 3"/>
          <p:cNvSpPr>
            <a:spLocks noGrp="1"/>
          </p:cNvSpPr>
          <p:nvPr>
            <p:ph type="sldNum" sz="quarter" idx="10"/>
          </p:nvPr>
        </p:nvSpPr>
        <p:spPr/>
        <p:txBody>
          <a:bodyPr/>
          <a:lstStyle/>
          <a:p>
            <a:fld id="{1D76769E-C829-4283-B80E-CB90D995C291}" type="slidenum">
              <a:rPr lang="en-US" smtClean="0"/>
              <a:pPr/>
              <a:t>20</a:t>
            </a:fld>
            <a:endParaRPr lang="en-US"/>
          </a:p>
        </p:txBody>
      </p:sp>
    </p:spTree>
    <p:extLst>
      <p:ext uri="{BB962C8B-B14F-4D97-AF65-F5344CB8AC3E}">
        <p14:creationId xmlns:p14="http://schemas.microsoft.com/office/powerpoint/2010/main" val="62008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47500" lnSpcReduction="20000"/>
          </a:bodyPr>
          <a:lstStyle/>
          <a:p>
            <a:r>
              <a:rPr lang="de-DE" sz="1200" kern="1200" dirty="0">
                <a:solidFill>
                  <a:schemeClr val="tx1"/>
                </a:solidFill>
                <a:latin typeface="+mn-lt"/>
                <a:ea typeface="+mn-ea"/>
                <a:cs typeface="+mn-cs"/>
              </a:rPr>
              <a:t>7. </a:t>
            </a:r>
            <a:r>
              <a:rPr lang="de-DE" sz="1200" kern="1200" dirty="0" err="1">
                <a:solidFill>
                  <a:schemeClr val="tx1"/>
                </a:solidFill>
                <a:latin typeface="+mn-lt"/>
                <a:ea typeface="+mn-ea"/>
                <a:cs typeface="+mn-cs"/>
              </a:rPr>
              <a:t>Declaration</a:t>
            </a:r>
            <a:r>
              <a:rPr lang="de-DE" sz="1200" kern="1200" dirty="0">
                <a:solidFill>
                  <a:schemeClr val="tx1"/>
                </a:solidFill>
                <a:latin typeface="+mn-lt"/>
                <a:ea typeface="+mn-ea"/>
                <a:cs typeface="+mn-cs"/>
              </a:rPr>
              <a:t> on Article 16(4)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on European Union </a:t>
            </a:r>
            <a:r>
              <a:rPr lang="de-DE" sz="1200" kern="1200" dirty="0" err="1">
                <a:solidFill>
                  <a:schemeClr val="tx1"/>
                </a:solidFill>
                <a:latin typeface="+mn-lt"/>
                <a:ea typeface="+mn-ea"/>
                <a:cs typeface="+mn-cs"/>
              </a:rPr>
              <a:t>and</a:t>
            </a:r>
            <a:r>
              <a:rPr lang="de-DE" sz="1200" kern="1200" dirty="0">
                <a:solidFill>
                  <a:schemeClr val="tx1"/>
                </a:solidFill>
                <a:latin typeface="+mn-lt"/>
                <a:ea typeface="+mn-ea"/>
                <a:cs typeface="+mn-cs"/>
              </a:rPr>
              <a:t> Article 238(2)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on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Functioning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European Union</a:t>
            </a:r>
          </a:p>
          <a:p>
            <a:r>
              <a:rPr lang="de-DE" sz="1200" kern="1200" dirty="0">
                <a:solidFill>
                  <a:schemeClr val="tx1"/>
                </a:solidFill>
                <a:latin typeface="+mn-lt"/>
                <a:ea typeface="+mn-ea"/>
                <a:cs typeface="+mn-cs"/>
              </a:rPr>
              <a:t>The Conference </a:t>
            </a:r>
            <a:r>
              <a:rPr lang="de-DE" sz="1200" kern="1200" dirty="0" err="1">
                <a:solidFill>
                  <a:schemeClr val="tx1"/>
                </a:solidFill>
                <a:latin typeface="+mn-lt"/>
                <a:ea typeface="+mn-ea"/>
                <a:cs typeface="+mn-cs"/>
              </a:rPr>
              <a:t>declares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that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decision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relating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implementation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Article 16(4)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on European Union </a:t>
            </a:r>
            <a:r>
              <a:rPr lang="de-DE" sz="1200" kern="1200" dirty="0" err="1">
                <a:solidFill>
                  <a:schemeClr val="tx1"/>
                </a:solidFill>
                <a:latin typeface="+mn-lt"/>
                <a:ea typeface="+mn-ea"/>
                <a:cs typeface="+mn-cs"/>
              </a:rPr>
              <a:t>and</a:t>
            </a:r>
            <a:r>
              <a:rPr lang="de-DE" sz="1200" kern="1200" dirty="0">
                <a:solidFill>
                  <a:schemeClr val="tx1"/>
                </a:solidFill>
                <a:latin typeface="+mn-lt"/>
                <a:ea typeface="+mn-ea"/>
                <a:cs typeface="+mn-cs"/>
              </a:rPr>
              <a:t> Article 238(2)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on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Functioning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European Union will </a:t>
            </a:r>
            <a:r>
              <a:rPr lang="de-DE" sz="1200" kern="1200" dirty="0" err="1">
                <a:solidFill>
                  <a:schemeClr val="tx1"/>
                </a:solidFill>
                <a:latin typeface="+mn-lt"/>
                <a:ea typeface="+mn-ea"/>
                <a:cs typeface="+mn-cs"/>
              </a:rPr>
              <a:t>be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adopted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by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on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date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signature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Lisbon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and</a:t>
            </a:r>
            <a:r>
              <a:rPr lang="de-DE" sz="1200" kern="1200" dirty="0">
                <a:solidFill>
                  <a:schemeClr val="tx1"/>
                </a:solidFill>
                <a:latin typeface="+mn-lt"/>
                <a:ea typeface="+mn-ea"/>
                <a:cs typeface="+mn-cs"/>
              </a:rPr>
              <a:t> will </a:t>
            </a:r>
            <a:r>
              <a:rPr lang="de-DE" sz="1200" kern="1200" dirty="0" err="1">
                <a:solidFill>
                  <a:schemeClr val="tx1"/>
                </a:solidFill>
                <a:latin typeface="+mn-lt"/>
                <a:ea typeface="+mn-ea"/>
                <a:cs typeface="+mn-cs"/>
              </a:rPr>
              <a:t>enter</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into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force</a:t>
            </a:r>
            <a:r>
              <a:rPr lang="de-DE" sz="1200" kern="1200" dirty="0">
                <a:solidFill>
                  <a:schemeClr val="tx1"/>
                </a:solidFill>
                <a:latin typeface="+mn-lt"/>
                <a:ea typeface="+mn-ea"/>
                <a:cs typeface="+mn-cs"/>
              </a:rPr>
              <a:t> on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day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that</a:t>
            </a:r>
            <a:r>
              <a:rPr lang="de-DE" sz="1200" kern="1200" dirty="0">
                <a:solidFill>
                  <a:schemeClr val="tx1"/>
                </a:solidFill>
                <a:latin typeface="+mn-lt"/>
                <a:ea typeface="+mn-ea"/>
                <a:cs typeface="+mn-cs"/>
              </a:rPr>
              <a:t> Treaty </a:t>
            </a:r>
            <a:r>
              <a:rPr lang="de-DE" sz="1200" kern="1200" dirty="0" err="1">
                <a:solidFill>
                  <a:schemeClr val="tx1"/>
                </a:solidFill>
                <a:latin typeface="+mn-lt"/>
                <a:ea typeface="+mn-ea"/>
                <a:cs typeface="+mn-cs"/>
              </a:rPr>
              <a:t>enters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into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force</a:t>
            </a:r>
            <a:r>
              <a:rPr lang="de-DE" sz="1200" kern="1200" dirty="0">
                <a:solidFill>
                  <a:schemeClr val="tx1"/>
                </a:solidFill>
                <a:latin typeface="+mn-lt"/>
                <a:ea typeface="+mn-ea"/>
                <a:cs typeface="+mn-cs"/>
              </a:rPr>
              <a:t>. The </a:t>
            </a:r>
            <a:r>
              <a:rPr lang="de-DE" sz="1200" kern="1200" dirty="0" err="1">
                <a:solidFill>
                  <a:schemeClr val="tx1"/>
                </a:solidFill>
                <a:latin typeface="+mn-lt"/>
                <a:ea typeface="+mn-ea"/>
                <a:cs typeface="+mn-cs"/>
              </a:rPr>
              <a:t>draft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decision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set</a:t>
            </a:r>
            <a:r>
              <a:rPr lang="de-DE" sz="1200" kern="1200" dirty="0">
                <a:solidFill>
                  <a:schemeClr val="tx1"/>
                </a:solidFill>
                <a:latin typeface="+mn-lt"/>
                <a:ea typeface="+mn-ea"/>
                <a:cs typeface="+mn-cs"/>
              </a:rPr>
              <a:t> out </a:t>
            </a:r>
            <a:r>
              <a:rPr lang="de-DE" sz="1200" kern="1200" dirty="0" err="1">
                <a:solidFill>
                  <a:schemeClr val="tx1"/>
                </a:solidFill>
                <a:latin typeface="+mn-lt"/>
                <a:ea typeface="+mn-ea"/>
                <a:cs typeface="+mn-cs"/>
              </a:rPr>
              <a:t>below</a:t>
            </a:r>
            <a:r>
              <a:rPr lang="de-DE" sz="1200" kern="1200" dirty="0">
                <a:solidFill>
                  <a:schemeClr val="tx1"/>
                </a:solidFill>
                <a:latin typeface="+mn-lt"/>
                <a:ea typeface="+mn-ea"/>
                <a:cs typeface="+mn-cs"/>
              </a:rPr>
              <a:t>:</a:t>
            </a:r>
          </a:p>
          <a:p>
            <a:r>
              <a:rPr lang="de-DE" sz="1200" kern="1200" dirty="0" err="1">
                <a:solidFill>
                  <a:schemeClr val="tx1"/>
                </a:solidFill>
                <a:latin typeface="+mn-lt"/>
                <a:ea typeface="+mn-ea"/>
                <a:cs typeface="+mn-cs"/>
              </a:rPr>
              <a:t>Draft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Decision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a:t>
            </a:r>
          </a:p>
          <a:p>
            <a:r>
              <a:rPr lang="de-DE" sz="1200" kern="1200" dirty="0" err="1">
                <a:solidFill>
                  <a:schemeClr val="tx1"/>
                </a:solidFill>
                <a:latin typeface="+mn-lt"/>
                <a:ea typeface="+mn-ea"/>
                <a:cs typeface="+mn-cs"/>
              </a:rPr>
              <a:t>relating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implementation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Article 16(4)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on European Union </a:t>
            </a:r>
            <a:r>
              <a:rPr lang="de-DE" sz="1200" kern="1200" dirty="0" err="1">
                <a:solidFill>
                  <a:schemeClr val="tx1"/>
                </a:solidFill>
                <a:latin typeface="+mn-lt"/>
                <a:ea typeface="+mn-ea"/>
                <a:cs typeface="+mn-cs"/>
              </a:rPr>
              <a:t>and</a:t>
            </a:r>
            <a:r>
              <a:rPr lang="de-DE" sz="1200" kern="1200" dirty="0">
                <a:solidFill>
                  <a:schemeClr val="tx1"/>
                </a:solidFill>
                <a:latin typeface="+mn-lt"/>
                <a:ea typeface="+mn-ea"/>
                <a:cs typeface="+mn-cs"/>
              </a:rPr>
              <a:t> Article 238(2)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on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Functioning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European Union </a:t>
            </a:r>
            <a:r>
              <a:rPr lang="de-DE" sz="1200" kern="1200" dirty="0" err="1">
                <a:solidFill>
                  <a:schemeClr val="tx1"/>
                </a:solidFill>
                <a:latin typeface="+mn-lt"/>
                <a:ea typeface="+mn-ea"/>
                <a:cs typeface="+mn-cs"/>
              </a:rPr>
              <a:t>between</a:t>
            </a:r>
            <a:r>
              <a:rPr lang="de-DE" sz="1200" kern="1200" dirty="0">
                <a:solidFill>
                  <a:schemeClr val="tx1"/>
                </a:solidFill>
                <a:latin typeface="+mn-lt"/>
                <a:ea typeface="+mn-ea"/>
                <a:cs typeface="+mn-cs"/>
              </a:rPr>
              <a:t> 1 November 2014 </a:t>
            </a:r>
            <a:r>
              <a:rPr lang="de-DE" sz="1200" kern="1200" dirty="0" err="1">
                <a:solidFill>
                  <a:schemeClr val="tx1"/>
                </a:solidFill>
                <a:latin typeface="+mn-lt"/>
                <a:ea typeface="+mn-ea"/>
                <a:cs typeface="+mn-cs"/>
              </a:rPr>
              <a:t>and</a:t>
            </a:r>
            <a:r>
              <a:rPr lang="de-DE" sz="1200" kern="1200" dirty="0">
                <a:solidFill>
                  <a:schemeClr val="tx1"/>
                </a:solidFill>
                <a:latin typeface="+mn-lt"/>
                <a:ea typeface="+mn-ea"/>
                <a:cs typeface="+mn-cs"/>
              </a:rPr>
              <a:t> 31 March 2017 on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one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hand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and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from</a:t>
            </a:r>
            <a:r>
              <a:rPr lang="de-DE" sz="1200" kern="1200" dirty="0">
                <a:solidFill>
                  <a:schemeClr val="tx1"/>
                </a:solidFill>
                <a:latin typeface="+mn-lt"/>
                <a:ea typeface="+mn-ea"/>
                <a:cs typeface="+mn-cs"/>
              </a:rPr>
              <a:t> 1 April 2017 on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other</a:t>
            </a:r>
            <a:endParaRPr lang="de-DE" sz="1200" kern="1200" dirty="0">
              <a:solidFill>
                <a:schemeClr val="tx1"/>
              </a:solidFill>
              <a:latin typeface="+mn-lt"/>
              <a:ea typeface="+mn-ea"/>
              <a:cs typeface="+mn-cs"/>
            </a:endParaRPr>
          </a:p>
          <a:p>
            <a:r>
              <a:rPr lang="de-DE" sz="1200" kern="1200" dirty="0">
                <a:solidFill>
                  <a:schemeClr val="tx1"/>
                </a:solidFill>
                <a:latin typeface="+mn-lt"/>
                <a:ea typeface="+mn-ea"/>
                <a:cs typeface="+mn-cs"/>
              </a:rPr>
              <a:t>THE COUNCIL OF THE EUROPEAN UNION,</a:t>
            </a:r>
          </a:p>
          <a:p>
            <a:r>
              <a:rPr lang="de-DE" sz="1200" kern="1200" dirty="0" err="1">
                <a:solidFill>
                  <a:schemeClr val="tx1"/>
                </a:solidFill>
                <a:latin typeface="+mn-lt"/>
                <a:ea typeface="+mn-ea"/>
                <a:cs typeface="+mn-cs"/>
              </a:rPr>
              <a:t>Whereas</a:t>
            </a:r>
            <a:r>
              <a:rPr lang="de-DE" sz="1200" kern="1200" dirty="0">
                <a:solidFill>
                  <a:schemeClr val="tx1"/>
                </a:solidFill>
                <a:latin typeface="+mn-lt"/>
                <a:ea typeface="+mn-ea"/>
                <a:cs typeface="+mn-cs"/>
              </a:rPr>
              <a:t>:</a:t>
            </a:r>
          </a:p>
          <a:p>
            <a:r>
              <a:rPr lang="de-DE" sz="1200" kern="1200" dirty="0">
                <a:solidFill>
                  <a:schemeClr val="tx1"/>
                </a:solidFill>
                <a:latin typeface="+mn-lt"/>
                <a:ea typeface="+mn-ea"/>
                <a:cs typeface="+mn-cs"/>
              </a:rPr>
              <a:t>(1) </a:t>
            </a:r>
            <a:r>
              <a:rPr lang="de-DE" sz="1200" kern="1200" dirty="0" err="1">
                <a:solidFill>
                  <a:schemeClr val="tx1"/>
                </a:solidFill>
                <a:latin typeface="+mn-lt"/>
                <a:ea typeface="+mn-ea"/>
                <a:cs typeface="+mn-cs"/>
              </a:rPr>
              <a:t>Provisions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should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be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adopted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allowing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for</a:t>
            </a:r>
            <a:r>
              <a:rPr lang="de-DE" sz="1200" kern="1200" dirty="0">
                <a:solidFill>
                  <a:schemeClr val="tx1"/>
                </a:solidFill>
                <a:latin typeface="+mn-lt"/>
                <a:ea typeface="+mn-ea"/>
                <a:cs typeface="+mn-cs"/>
              </a:rPr>
              <a:t> a smooth </a:t>
            </a:r>
            <a:r>
              <a:rPr lang="de-DE" sz="1200" kern="1200" dirty="0" err="1">
                <a:solidFill>
                  <a:schemeClr val="tx1"/>
                </a:solidFill>
                <a:latin typeface="+mn-lt"/>
                <a:ea typeface="+mn-ea"/>
                <a:cs typeface="+mn-cs"/>
              </a:rPr>
              <a:t>transition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from</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system</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for</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decision-making</a:t>
            </a:r>
            <a:r>
              <a:rPr lang="de-DE" sz="1200" kern="1200" dirty="0">
                <a:solidFill>
                  <a:schemeClr val="tx1"/>
                </a:solidFill>
                <a:latin typeface="+mn-lt"/>
                <a:ea typeface="+mn-ea"/>
                <a:cs typeface="+mn-cs"/>
              </a:rPr>
              <a:t> in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by</a:t>
            </a:r>
            <a:r>
              <a:rPr lang="de-DE" sz="1200" kern="1200" dirty="0">
                <a:solidFill>
                  <a:schemeClr val="tx1"/>
                </a:solidFill>
                <a:latin typeface="+mn-lt"/>
                <a:ea typeface="+mn-ea"/>
                <a:cs typeface="+mn-cs"/>
              </a:rPr>
              <a:t> a </a:t>
            </a:r>
            <a:r>
              <a:rPr lang="de-DE" sz="1200" kern="1200" dirty="0" err="1">
                <a:solidFill>
                  <a:schemeClr val="tx1"/>
                </a:solidFill>
                <a:latin typeface="+mn-lt"/>
                <a:ea typeface="+mn-ea"/>
                <a:cs typeface="+mn-cs"/>
              </a:rPr>
              <a:t>qualified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majority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defined</a:t>
            </a:r>
            <a:r>
              <a:rPr lang="de-DE" sz="1200" kern="1200" dirty="0">
                <a:solidFill>
                  <a:schemeClr val="tx1"/>
                </a:solidFill>
                <a:latin typeface="+mn-lt"/>
                <a:ea typeface="+mn-ea"/>
                <a:cs typeface="+mn-cs"/>
              </a:rPr>
              <a:t> in Article 3(3)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Protocol on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transitional</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provisions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which</a:t>
            </a:r>
            <a:r>
              <a:rPr lang="de-DE" sz="1200" kern="1200" dirty="0">
                <a:solidFill>
                  <a:schemeClr val="tx1"/>
                </a:solidFill>
                <a:latin typeface="+mn-lt"/>
                <a:ea typeface="+mn-ea"/>
                <a:cs typeface="+mn-cs"/>
              </a:rPr>
              <a:t> will </a:t>
            </a:r>
            <a:r>
              <a:rPr lang="de-DE" sz="1200" kern="1200" dirty="0" err="1">
                <a:solidFill>
                  <a:schemeClr val="tx1"/>
                </a:solidFill>
                <a:latin typeface="+mn-lt"/>
                <a:ea typeface="+mn-ea"/>
                <a:cs typeface="+mn-cs"/>
              </a:rPr>
              <a:t>continue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apply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until</a:t>
            </a:r>
            <a:r>
              <a:rPr lang="de-DE" sz="1200" kern="1200" dirty="0">
                <a:solidFill>
                  <a:schemeClr val="tx1"/>
                </a:solidFill>
                <a:latin typeface="+mn-lt"/>
                <a:ea typeface="+mn-ea"/>
                <a:cs typeface="+mn-cs"/>
              </a:rPr>
              <a:t> 31 </a:t>
            </a:r>
            <a:r>
              <a:rPr lang="de-DE" sz="1200" kern="1200" dirty="0" err="1">
                <a:solidFill>
                  <a:schemeClr val="tx1"/>
                </a:solidFill>
                <a:latin typeface="+mn-lt"/>
                <a:ea typeface="+mn-ea"/>
                <a:cs typeface="+mn-cs"/>
              </a:rPr>
              <a:t>October</a:t>
            </a:r>
            <a:r>
              <a:rPr lang="de-DE" sz="1200" kern="1200" dirty="0">
                <a:solidFill>
                  <a:schemeClr val="tx1"/>
                </a:solidFill>
                <a:latin typeface="+mn-lt"/>
                <a:ea typeface="+mn-ea"/>
                <a:cs typeface="+mn-cs"/>
              </a:rPr>
              <a:t> 2014,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voting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system</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provided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for</a:t>
            </a:r>
            <a:r>
              <a:rPr lang="de-DE" sz="1200" kern="1200" dirty="0">
                <a:solidFill>
                  <a:schemeClr val="tx1"/>
                </a:solidFill>
                <a:latin typeface="+mn-lt"/>
                <a:ea typeface="+mn-ea"/>
                <a:cs typeface="+mn-cs"/>
              </a:rPr>
              <a:t> in Article 16(4)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on European Union </a:t>
            </a:r>
            <a:r>
              <a:rPr lang="de-DE" sz="1200" kern="1200" dirty="0" err="1">
                <a:solidFill>
                  <a:schemeClr val="tx1"/>
                </a:solidFill>
                <a:latin typeface="+mn-lt"/>
                <a:ea typeface="+mn-ea"/>
                <a:cs typeface="+mn-cs"/>
              </a:rPr>
              <a:t>and</a:t>
            </a:r>
            <a:r>
              <a:rPr lang="de-DE" sz="1200" kern="1200" dirty="0">
                <a:solidFill>
                  <a:schemeClr val="tx1"/>
                </a:solidFill>
                <a:latin typeface="+mn-lt"/>
                <a:ea typeface="+mn-ea"/>
                <a:cs typeface="+mn-cs"/>
              </a:rPr>
              <a:t> Article 238(2)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on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Functioning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European Union, </a:t>
            </a:r>
            <a:r>
              <a:rPr lang="de-DE" sz="1200" kern="1200" dirty="0" err="1">
                <a:solidFill>
                  <a:schemeClr val="tx1"/>
                </a:solidFill>
                <a:latin typeface="+mn-lt"/>
                <a:ea typeface="+mn-ea"/>
                <a:cs typeface="+mn-cs"/>
              </a:rPr>
              <a:t>which</a:t>
            </a:r>
            <a:r>
              <a:rPr lang="de-DE" sz="1200" kern="1200" dirty="0">
                <a:solidFill>
                  <a:schemeClr val="tx1"/>
                </a:solidFill>
                <a:latin typeface="+mn-lt"/>
                <a:ea typeface="+mn-ea"/>
                <a:cs typeface="+mn-cs"/>
              </a:rPr>
              <a:t> will </a:t>
            </a:r>
            <a:r>
              <a:rPr lang="de-DE" sz="1200" kern="1200" dirty="0" err="1">
                <a:solidFill>
                  <a:schemeClr val="tx1"/>
                </a:solidFill>
                <a:latin typeface="+mn-lt"/>
                <a:ea typeface="+mn-ea"/>
                <a:cs typeface="+mn-cs"/>
              </a:rPr>
              <a:t>apply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with</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effect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from</a:t>
            </a:r>
            <a:r>
              <a:rPr lang="de-DE" sz="1200" kern="1200" dirty="0">
                <a:solidFill>
                  <a:schemeClr val="tx1"/>
                </a:solidFill>
                <a:latin typeface="+mn-lt"/>
                <a:ea typeface="+mn-ea"/>
                <a:cs typeface="+mn-cs"/>
              </a:rPr>
              <a:t> 1 November 2014, </a:t>
            </a:r>
            <a:r>
              <a:rPr lang="de-DE" sz="1200" kern="1200" dirty="0" err="1">
                <a:solidFill>
                  <a:schemeClr val="tx1"/>
                </a:solidFill>
                <a:latin typeface="+mn-lt"/>
                <a:ea typeface="+mn-ea"/>
                <a:cs typeface="+mn-cs"/>
              </a:rPr>
              <a:t>including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during</a:t>
            </a:r>
            <a:r>
              <a:rPr lang="de-DE" sz="1200" kern="1200" dirty="0">
                <a:solidFill>
                  <a:schemeClr val="tx1"/>
                </a:solidFill>
                <a:latin typeface="+mn-lt"/>
                <a:ea typeface="+mn-ea"/>
                <a:cs typeface="+mn-cs"/>
              </a:rPr>
              <a:t> a </a:t>
            </a:r>
            <a:r>
              <a:rPr lang="de-DE" sz="1200" kern="1200" dirty="0" err="1">
                <a:solidFill>
                  <a:schemeClr val="tx1"/>
                </a:solidFill>
                <a:latin typeface="+mn-lt"/>
                <a:ea typeface="+mn-ea"/>
                <a:cs typeface="+mn-cs"/>
              </a:rPr>
              <a:t>transitional</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period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until</a:t>
            </a:r>
            <a:r>
              <a:rPr lang="de-DE" sz="1200" kern="1200" dirty="0">
                <a:solidFill>
                  <a:schemeClr val="tx1"/>
                </a:solidFill>
                <a:latin typeface="+mn-lt"/>
                <a:ea typeface="+mn-ea"/>
                <a:cs typeface="+mn-cs"/>
              </a:rPr>
              <a:t> 31 March 2017, </a:t>
            </a:r>
            <a:r>
              <a:rPr lang="de-DE" sz="1200" kern="1200" dirty="0" err="1">
                <a:solidFill>
                  <a:schemeClr val="tx1"/>
                </a:solidFill>
                <a:latin typeface="+mn-lt"/>
                <a:ea typeface="+mn-ea"/>
                <a:cs typeface="+mn-cs"/>
              </a:rPr>
              <a:t>specific</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provisions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laid</a:t>
            </a:r>
            <a:r>
              <a:rPr lang="de-DE" sz="1200" kern="1200" dirty="0">
                <a:solidFill>
                  <a:schemeClr val="tx1"/>
                </a:solidFill>
                <a:latin typeface="+mn-lt"/>
                <a:ea typeface="+mn-ea"/>
                <a:cs typeface="+mn-cs"/>
              </a:rPr>
              <a:t> down in Article 3(2)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that</a:t>
            </a:r>
            <a:r>
              <a:rPr lang="de-DE" sz="1200" kern="1200" dirty="0">
                <a:solidFill>
                  <a:schemeClr val="tx1"/>
                </a:solidFill>
                <a:latin typeface="+mn-lt"/>
                <a:ea typeface="+mn-ea"/>
                <a:cs typeface="+mn-cs"/>
              </a:rPr>
              <a:t> Protocol.</a:t>
            </a:r>
          </a:p>
          <a:p>
            <a:r>
              <a:rPr lang="de-DE" sz="1200" kern="1200" dirty="0">
                <a:solidFill>
                  <a:schemeClr val="tx1"/>
                </a:solidFill>
                <a:latin typeface="+mn-lt"/>
                <a:ea typeface="+mn-ea"/>
                <a:cs typeface="+mn-cs"/>
              </a:rPr>
              <a:t>(2) </a:t>
            </a:r>
            <a:r>
              <a:rPr lang="de-DE" sz="1200" kern="1200" dirty="0" err="1">
                <a:solidFill>
                  <a:schemeClr val="tx1"/>
                </a:solidFill>
                <a:latin typeface="+mn-lt"/>
                <a:ea typeface="+mn-ea"/>
                <a:cs typeface="+mn-cs"/>
              </a:rPr>
              <a:t>It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recalled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that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practice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devote </a:t>
            </a:r>
            <a:r>
              <a:rPr lang="de-DE" sz="1200" kern="1200" dirty="0" err="1">
                <a:solidFill>
                  <a:schemeClr val="tx1"/>
                </a:solidFill>
                <a:latin typeface="+mn-lt"/>
                <a:ea typeface="+mn-ea"/>
                <a:cs typeface="+mn-cs"/>
              </a:rPr>
              <a:t>every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effort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strengthening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democratic</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legitimacy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decisions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taken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by</a:t>
            </a:r>
            <a:r>
              <a:rPr lang="de-DE" sz="1200" kern="1200" dirty="0">
                <a:solidFill>
                  <a:schemeClr val="tx1"/>
                </a:solidFill>
                <a:latin typeface="+mn-lt"/>
                <a:ea typeface="+mn-ea"/>
                <a:cs typeface="+mn-cs"/>
              </a:rPr>
              <a:t> a </a:t>
            </a:r>
            <a:r>
              <a:rPr lang="de-DE" sz="1200" kern="1200" dirty="0" err="1">
                <a:solidFill>
                  <a:schemeClr val="tx1"/>
                </a:solidFill>
                <a:latin typeface="+mn-lt"/>
                <a:ea typeface="+mn-ea"/>
                <a:cs typeface="+mn-cs"/>
              </a:rPr>
              <a:t>qualified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majority</a:t>
            </a:r>
            <a:r>
              <a:rPr lang="de-DE" sz="1200" kern="1200" dirty="0">
                <a:solidFill>
                  <a:schemeClr val="tx1"/>
                </a:solidFill>
                <a:latin typeface="+mn-lt"/>
                <a:ea typeface="+mn-ea"/>
                <a:cs typeface="+mn-cs"/>
              </a:rPr>
              <a:t>,</a:t>
            </a:r>
          </a:p>
          <a:p>
            <a:r>
              <a:rPr lang="de-DE" sz="1200" kern="1200" dirty="0">
                <a:solidFill>
                  <a:schemeClr val="tx1"/>
                </a:solidFill>
                <a:latin typeface="+mn-lt"/>
                <a:ea typeface="+mn-ea"/>
                <a:cs typeface="+mn-cs"/>
              </a:rPr>
              <a:t>HAS DECIDED AS FOLLOWS:</a:t>
            </a:r>
          </a:p>
          <a:p>
            <a:r>
              <a:rPr lang="de-DE" sz="1200" kern="1200" dirty="0" err="1">
                <a:solidFill>
                  <a:schemeClr val="tx1"/>
                </a:solidFill>
                <a:latin typeface="+mn-lt"/>
                <a:ea typeface="+mn-ea"/>
                <a:cs typeface="+mn-cs"/>
              </a:rPr>
              <a:t>Section</a:t>
            </a:r>
            <a:r>
              <a:rPr lang="de-DE" sz="1200" kern="1200" dirty="0">
                <a:solidFill>
                  <a:schemeClr val="tx1"/>
                </a:solidFill>
                <a:latin typeface="+mn-lt"/>
                <a:ea typeface="+mn-ea"/>
                <a:cs typeface="+mn-cs"/>
              </a:rPr>
              <a:t> 1</a:t>
            </a:r>
          </a:p>
          <a:p>
            <a:r>
              <a:rPr lang="de-DE" sz="1200" kern="1200" dirty="0" err="1">
                <a:solidFill>
                  <a:schemeClr val="tx1"/>
                </a:solidFill>
                <a:latin typeface="+mn-lt"/>
                <a:ea typeface="+mn-ea"/>
                <a:cs typeface="+mn-cs"/>
              </a:rPr>
              <a:t>Provisions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be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applied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from</a:t>
            </a:r>
            <a:r>
              <a:rPr lang="de-DE" sz="1200" kern="1200" dirty="0">
                <a:solidFill>
                  <a:schemeClr val="tx1"/>
                </a:solidFill>
                <a:latin typeface="+mn-lt"/>
                <a:ea typeface="+mn-ea"/>
                <a:cs typeface="+mn-cs"/>
              </a:rPr>
              <a:t> 1 November 2014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31 March 2017</a:t>
            </a:r>
          </a:p>
          <a:p>
            <a:r>
              <a:rPr lang="de-DE" sz="1200" kern="1200" dirty="0">
                <a:solidFill>
                  <a:schemeClr val="tx1"/>
                </a:solidFill>
                <a:latin typeface="+mn-lt"/>
                <a:ea typeface="+mn-ea"/>
                <a:cs typeface="+mn-cs"/>
              </a:rPr>
              <a:t>Article 1</a:t>
            </a:r>
          </a:p>
          <a:p>
            <a:r>
              <a:rPr lang="de-DE" sz="1200" kern="1200" dirty="0" err="1">
                <a:solidFill>
                  <a:schemeClr val="tx1"/>
                </a:solidFill>
                <a:latin typeface="+mn-lt"/>
                <a:ea typeface="+mn-ea"/>
                <a:cs typeface="+mn-cs"/>
              </a:rPr>
              <a:t>From</a:t>
            </a:r>
            <a:r>
              <a:rPr lang="de-DE" sz="1200" kern="1200" dirty="0">
                <a:solidFill>
                  <a:schemeClr val="tx1"/>
                </a:solidFill>
                <a:latin typeface="+mn-lt"/>
                <a:ea typeface="+mn-ea"/>
                <a:cs typeface="+mn-cs"/>
              </a:rPr>
              <a:t> 1 November 2014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31 March 2017, </a:t>
            </a:r>
            <a:r>
              <a:rPr lang="de-DE" sz="1200" kern="1200" dirty="0" err="1">
                <a:solidFill>
                  <a:schemeClr val="tx1"/>
                </a:solidFill>
                <a:latin typeface="+mn-lt"/>
                <a:ea typeface="+mn-ea"/>
                <a:cs typeface="+mn-cs"/>
              </a:rPr>
              <a:t>if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members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representing</a:t>
            </a:r>
            <a:r>
              <a:rPr lang="de-DE" sz="1200" kern="1200" dirty="0">
                <a:solidFill>
                  <a:schemeClr val="tx1"/>
                </a:solidFill>
                <a:latin typeface="+mn-lt"/>
                <a:ea typeface="+mn-ea"/>
                <a:cs typeface="+mn-cs"/>
              </a:rPr>
              <a:t>:</a:t>
            </a:r>
          </a:p>
          <a:p>
            <a:r>
              <a:rPr lang="de-DE" sz="1200" kern="1200" dirty="0">
                <a:solidFill>
                  <a:schemeClr val="tx1"/>
                </a:solidFill>
                <a:latin typeface="+mn-lt"/>
                <a:ea typeface="+mn-ea"/>
                <a:cs typeface="+mn-cs"/>
              </a:rPr>
              <a:t>(a) </a:t>
            </a:r>
            <a:r>
              <a:rPr lang="de-DE" sz="1200" kern="1200" dirty="0" err="1">
                <a:solidFill>
                  <a:schemeClr val="tx1"/>
                </a:solidFill>
                <a:latin typeface="+mn-lt"/>
                <a:ea typeface="+mn-ea"/>
                <a:cs typeface="+mn-cs"/>
              </a:rPr>
              <a:t>at</a:t>
            </a:r>
            <a:r>
              <a:rPr lang="de-DE" sz="1200" kern="1200" dirty="0">
                <a:solidFill>
                  <a:schemeClr val="tx1"/>
                </a:solidFill>
                <a:latin typeface="+mn-lt"/>
                <a:ea typeface="+mn-ea"/>
                <a:cs typeface="+mn-cs"/>
              </a:rPr>
              <a:t> least </a:t>
            </a:r>
            <a:r>
              <a:rPr lang="de-DE" sz="1200" kern="1200" dirty="0" err="1">
                <a:solidFill>
                  <a:schemeClr val="tx1"/>
                </a:solidFill>
                <a:latin typeface="+mn-lt"/>
                <a:ea typeface="+mn-ea"/>
                <a:cs typeface="+mn-cs"/>
              </a:rPr>
              <a:t>three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quarters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population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or</a:t>
            </a:r>
            <a:endParaRPr lang="de-DE" sz="1200" kern="1200" dirty="0">
              <a:solidFill>
                <a:schemeClr val="tx1"/>
              </a:solidFill>
              <a:latin typeface="+mn-lt"/>
              <a:ea typeface="+mn-ea"/>
              <a:cs typeface="+mn-cs"/>
            </a:endParaRPr>
          </a:p>
          <a:p>
            <a:r>
              <a:rPr lang="de-DE" sz="1200" kern="1200" dirty="0">
                <a:solidFill>
                  <a:schemeClr val="tx1"/>
                </a:solidFill>
                <a:latin typeface="+mn-lt"/>
                <a:ea typeface="+mn-ea"/>
                <a:cs typeface="+mn-cs"/>
              </a:rPr>
              <a:t>(b) </a:t>
            </a:r>
            <a:r>
              <a:rPr lang="de-DE" sz="1200" kern="1200" dirty="0" err="1">
                <a:solidFill>
                  <a:schemeClr val="tx1"/>
                </a:solidFill>
                <a:latin typeface="+mn-lt"/>
                <a:ea typeface="+mn-ea"/>
                <a:cs typeface="+mn-cs"/>
              </a:rPr>
              <a:t>at</a:t>
            </a:r>
            <a:r>
              <a:rPr lang="de-DE" sz="1200" kern="1200" dirty="0">
                <a:solidFill>
                  <a:schemeClr val="tx1"/>
                </a:solidFill>
                <a:latin typeface="+mn-lt"/>
                <a:ea typeface="+mn-ea"/>
                <a:cs typeface="+mn-cs"/>
              </a:rPr>
              <a:t> least </a:t>
            </a:r>
            <a:r>
              <a:rPr lang="de-DE" sz="1200" kern="1200" dirty="0" err="1">
                <a:solidFill>
                  <a:schemeClr val="tx1"/>
                </a:solidFill>
                <a:latin typeface="+mn-lt"/>
                <a:ea typeface="+mn-ea"/>
                <a:cs typeface="+mn-cs"/>
              </a:rPr>
              <a:t>three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quarters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number</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Member States</a:t>
            </a:r>
          </a:p>
          <a:p>
            <a:r>
              <a:rPr lang="de-DE" sz="1200" kern="1200" dirty="0" err="1">
                <a:solidFill>
                  <a:schemeClr val="tx1"/>
                </a:solidFill>
                <a:latin typeface="+mn-lt"/>
                <a:ea typeface="+mn-ea"/>
                <a:cs typeface="+mn-cs"/>
              </a:rPr>
              <a:t>necessary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constitute</a:t>
            </a:r>
            <a:r>
              <a:rPr lang="de-DE" sz="1200" kern="1200" dirty="0">
                <a:solidFill>
                  <a:schemeClr val="tx1"/>
                </a:solidFill>
                <a:latin typeface="+mn-lt"/>
                <a:ea typeface="+mn-ea"/>
                <a:cs typeface="+mn-cs"/>
              </a:rPr>
              <a:t> a </a:t>
            </a:r>
            <a:r>
              <a:rPr lang="de-DE" sz="1200" kern="1200" dirty="0" err="1">
                <a:solidFill>
                  <a:schemeClr val="tx1"/>
                </a:solidFill>
                <a:latin typeface="+mn-lt"/>
                <a:ea typeface="+mn-ea"/>
                <a:cs typeface="+mn-cs"/>
              </a:rPr>
              <a:t>blocking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minority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resulting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from</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application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Article 16(4), </a:t>
            </a:r>
            <a:r>
              <a:rPr lang="de-DE" sz="1200" kern="1200" dirty="0" err="1">
                <a:solidFill>
                  <a:schemeClr val="tx1"/>
                </a:solidFill>
                <a:latin typeface="+mn-lt"/>
                <a:ea typeface="+mn-ea"/>
                <a:cs typeface="+mn-cs"/>
              </a:rPr>
              <a:t>first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subparagraph</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on European Union </a:t>
            </a:r>
            <a:r>
              <a:rPr lang="de-DE" sz="1200" kern="1200" dirty="0" err="1">
                <a:solidFill>
                  <a:schemeClr val="tx1"/>
                </a:solidFill>
                <a:latin typeface="+mn-lt"/>
                <a:ea typeface="+mn-ea"/>
                <a:cs typeface="+mn-cs"/>
              </a:rPr>
              <a:t>or</a:t>
            </a:r>
            <a:r>
              <a:rPr lang="de-DE" sz="1200" kern="1200" dirty="0">
                <a:solidFill>
                  <a:schemeClr val="tx1"/>
                </a:solidFill>
                <a:latin typeface="+mn-lt"/>
                <a:ea typeface="+mn-ea"/>
                <a:cs typeface="+mn-cs"/>
              </a:rPr>
              <a:t> Article 238(2)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on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Functioning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European Union, </a:t>
            </a:r>
            <a:r>
              <a:rPr lang="de-DE" sz="1200" kern="1200" dirty="0" err="1">
                <a:solidFill>
                  <a:schemeClr val="tx1"/>
                </a:solidFill>
                <a:latin typeface="+mn-lt"/>
                <a:ea typeface="+mn-ea"/>
                <a:cs typeface="+mn-cs"/>
              </a:rPr>
              <a:t>indicate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their</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opposition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adopting</a:t>
            </a:r>
            <a:r>
              <a:rPr lang="de-DE" sz="1200" kern="1200" dirty="0">
                <a:solidFill>
                  <a:schemeClr val="tx1"/>
                </a:solidFill>
                <a:latin typeface="+mn-lt"/>
                <a:ea typeface="+mn-ea"/>
                <a:cs typeface="+mn-cs"/>
              </a:rPr>
              <a:t> an </a:t>
            </a:r>
            <a:r>
              <a:rPr lang="de-DE" sz="1200" kern="1200" dirty="0" err="1">
                <a:solidFill>
                  <a:schemeClr val="tx1"/>
                </a:solidFill>
                <a:latin typeface="+mn-lt"/>
                <a:ea typeface="+mn-ea"/>
                <a:cs typeface="+mn-cs"/>
              </a:rPr>
              <a:t>act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by</a:t>
            </a:r>
            <a:r>
              <a:rPr lang="de-DE" sz="1200" kern="1200" dirty="0">
                <a:solidFill>
                  <a:schemeClr val="tx1"/>
                </a:solidFill>
                <a:latin typeface="+mn-lt"/>
                <a:ea typeface="+mn-ea"/>
                <a:cs typeface="+mn-cs"/>
              </a:rPr>
              <a:t> a </a:t>
            </a:r>
            <a:r>
              <a:rPr lang="de-DE" sz="1200" kern="1200" dirty="0" err="1">
                <a:solidFill>
                  <a:schemeClr val="tx1"/>
                </a:solidFill>
                <a:latin typeface="+mn-lt"/>
                <a:ea typeface="+mn-ea"/>
                <a:cs typeface="+mn-cs"/>
              </a:rPr>
              <a:t>qualified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majority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shall</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discuss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issue</a:t>
            </a:r>
            <a:r>
              <a:rPr lang="de-DE" sz="1200" kern="1200" dirty="0">
                <a:solidFill>
                  <a:schemeClr val="tx1"/>
                </a:solidFill>
                <a:latin typeface="+mn-lt"/>
                <a:ea typeface="+mn-ea"/>
                <a:cs typeface="+mn-cs"/>
              </a:rPr>
              <a:t>.</a:t>
            </a:r>
          </a:p>
          <a:p>
            <a:r>
              <a:rPr lang="de-DE" sz="1200" kern="1200" dirty="0">
                <a:solidFill>
                  <a:schemeClr val="tx1"/>
                </a:solidFill>
                <a:latin typeface="+mn-lt"/>
                <a:ea typeface="+mn-ea"/>
                <a:cs typeface="+mn-cs"/>
              </a:rPr>
              <a:t>Article 2</a:t>
            </a:r>
          </a:p>
          <a:p>
            <a:r>
              <a:rPr lang="de-DE" sz="1200" kern="1200" dirty="0">
                <a:solidFill>
                  <a:schemeClr val="tx1"/>
                </a:solidFill>
                <a:latin typeface="+mn-lt"/>
                <a:ea typeface="+mn-ea"/>
                <a:cs typeface="+mn-cs"/>
              </a:rPr>
              <a:t>The Council </a:t>
            </a:r>
            <a:r>
              <a:rPr lang="de-DE" sz="1200" kern="1200" dirty="0" err="1">
                <a:solidFill>
                  <a:schemeClr val="tx1"/>
                </a:solidFill>
                <a:latin typeface="+mn-lt"/>
                <a:ea typeface="+mn-ea"/>
                <a:cs typeface="+mn-cs"/>
              </a:rPr>
              <a:t>shall</a:t>
            </a:r>
            <a:r>
              <a:rPr lang="de-DE" sz="1200" kern="1200" dirty="0">
                <a:solidFill>
                  <a:schemeClr val="tx1"/>
                </a:solidFill>
                <a:latin typeface="+mn-lt"/>
                <a:ea typeface="+mn-ea"/>
                <a:cs typeface="+mn-cs"/>
              </a:rPr>
              <a:t>, in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course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these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discussions</a:t>
            </a:r>
            <a:r>
              <a:rPr lang="de-DE" sz="1200" kern="1200" dirty="0">
                <a:solidFill>
                  <a:schemeClr val="tx1"/>
                </a:solidFill>
                <a:latin typeface="+mn-lt"/>
                <a:ea typeface="+mn-ea"/>
                <a:cs typeface="+mn-cs"/>
              </a:rPr>
              <a:t>, do all in </a:t>
            </a:r>
            <a:r>
              <a:rPr lang="de-DE" sz="1200" kern="1200" dirty="0" err="1">
                <a:solidFill>
                  <a:schemeClr val="tx1"/>
                </a:solidFill>
                <a:latin typeface="+mn-lt"/>
                <a:ea typeface="+mn-ea"/>
                <a:cs typeface="+mn-cs"/>
              </a:rPr>
              <a:t>its</a:t>
            </a:r>
            <a:r>
              <a:rPr lang="de-DE" sz="1200" kern="1200" dirty="0">
                <a:solidFill>
                  <a:schemeClr val="tx1"/>
                </a:solidFill>
                <a:latin typeface="+mn-lt"/>
                <a:ea typeface="+mn-ea"/>
                <a:cs typeface="+mn-cs"/>
              </a:rPr>
              <a:t> power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reach</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within</a:t>
            </a:r>
            <a:r>
              <a:rPr lang="de-DE" sz="1200" kern="1200" dirty="0">
                <a:solidFill>
                  <a:schemeClr val="tx1"/>
                </a:solidFill>
                <a:latin typeface="+mn-lt"/>
                <a:ea typeface="+mn-ea"/>
                <a:cs typeface="+mn-cs"/>
              </a:rPr>
              <a:t> a </a:t>
            </a:r>
            <a:r>
              <a:rPr lang="de-DE" sz="1200" kern="1200" dirty="0" err="1">
                <a:solidFill>
                  <a:schemeClr val="tx1"/>
                </a:solidFill>
                <a:latin typeface="+mn-lt"/>
                <a:ea typeface="+mn-ea"/>
                <a:cs typeface="+mn-cs"/>
              </a:rPr>
              <a:t>reasonable</a:t>
            </a:r>
            <a:r>
              <a:rPr lang="de-DE" sz="1200" kern="1200" dirty="0">
                <a:solidFill>
                  <a:schemeClr val="tx1"/>
                </a:solidFill>
                <a:latin typeface="+mn-lt"/>
                <a:ea typeface="+mn-ea"/>
                <a:cs typeface="+mn-cs"/>
              </a:rPr>
              <a:t> time </a:t>
            </a:r>
            <a:r>
              <a:rPr lang="de-DE" sz="1200" kern="1200" dirty="0" err="1">
                <a:solidFill>
                  <a:schemeClr val="tx1"/>
                </a:solidFill>
                <a:latin typeface="+mn-lt"/>
                <a:ea typeface="+mn-ea"/>
                <a:cs typeface="+mn-cs"/>
              </a:rPr>
              <a:t>and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without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prejudicing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obligatory</a:t>
            </a:r>
            <a:r>
              <a:rPr lang="de-DE" sz="1200" kern="1200" dirty="0">
                <a:solidFill>
                  <a:schemeClr val="tx1"/>
                </a:solidFill>
                <a:latin typeface="+mn-lt"/>
                <a:ea typeface="+mn-ea"/>
                <a:cs typeface="+mn-cs"/>
              </a:rPr>
              <a:t> time </a:t>
            </a:r>
            <a:r>
              <a:rPr lang="de-DE" sz="1200" kern="1200" dirty="0" err="1">
                <a:solidFill>
                  <a:schemeClr val="tx1"/>
                </a:solidFill>
                <a:latin typeface="+mn-lt"/>
                <a:ea typeface="+mn-ea"/>
                <a:cs typeface="+mn-cs"/>
              </a:rPr>
              <a:t>limits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laid</a:t>
            </a:r>
            <a:r>
              <a:rPr lang="de-DE" sz="1200" kern="1200" dirty="0">
                <a:solidFill>
                  <a:schemeClr val="tx1"/>
                </a:solidFill>
                <a:latin typeface="+mn-lt"/>
                <a:ea typeface="+mn-ea"/>
                <a:cs typeface="+mn-cs"/>
              </a:rPr>
              <a:t> down </a:t>
            </a:r>
            <a:r>
              <a:rPr lang="de-DE" sz="1200" kern="1200" dirty="0" err="1">
                <a:solidFill>
                  <a:schemeClr val="tx1"/>
                </a:solidFill>
                <a:latin typeface="+mn-lt"/>
                <a:ea typeface="+mn-ea"/>
                <a:cs typeface="+mn-cs"/>
              </a:rPr>
              <a:t>by</a:t>
            </a:r>
            <a:r>
              <a:rPr lang="de-DE" sz="1200" kern="1200" dirty="0">
                <a:solidFill>
                  <a:schemeClr val="tx1"/>
                </a:solidFill>
                <a:latin typeface="+mn-lt"/>
                <a:ea typeface="+mn-ea"/>
                <a:cs typeface="+mn-cs"/>
              </a:rPr>
              <a:t> Union </a:t>
            </a:r>
            <a:r>
              <a:rPr lang="de-DE" sz="1200" kern="1200" dirty="0" err="1">
                <a:solidFill>
                  <a:schemeClr val="tx1"/>
                </a:solidFill>
                <a:latin typeface="+mn-lt"/>
                <a:ea typeface="+mn-ea"/>
                <a:cs typeface="+mn-cs"/>
              </a:rPr>
              <a:t>law</a:t>
            </a:r>
            <a:r>
              <a:rPr lang="de-DE" sz="1200" kern="1200" dirty="0">
                <a:solidFill>
                  <a:schemeClr val="tx1"/>
                </a:solidFill>
                <a:latin typeface="+mn-lt"/>
                <a:ea typeface="+mn-ea"/>
                <a:cs typeface="+mn-cs"/>
              </a:rPr>
              <a:t>, a </a:t>
            </a:r>
            <a:r>
              <a:rPr lang="de-DE" sz="1200" kern="1200" dirty="0" err="1">
                <a:solidFill>
                  <a:schemeClr val="tx1"/>
                </a:solidFill>
                <a:latin typeface="+mn-lt"/>
                <a:ea typeface="+mn-ea"/>
                <a:cs typeface="+mn-cs"/>
              </a:rPr>
              <a:t>satisfactory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solution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address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concerns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raised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by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members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referred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in Article 1.</a:t>
            </a:r>
          </a:p>
          <a:p>
            <a:r>
              <a:rPr lang="de-DE" sz="1200" kern="1200" dirty="0">
                <a:solidFill>
                  <a:schemeClr val="tx1"/>
                </a:solidFill>
                <a:latin typeface="+mn-lt"/>
                <a:ea typeface="+mn-ea"/>
                <a:cs typeface="+mn-cs"/>
              </a:rPr>
              <a:t>Article 3</a:t>
            </a:r>
          </a:p>
          <a:p>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this</a:t>
            </a:r>
            <a:r>
              <a:rPr lang="de-DE" sz="1200" kern="1200" dirty="0">
                <a:solidFill>
                  <a:schemeClr val="tx1"/>
                </a:solidFill>
                <a:latin typeface="+mn-lt"/>
                <a:ea typeface="+mn-ea"/>
                <a:cs typeface="+mn-cs"/>
              </a:rPr>
              <a:t> end,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President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with</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assistance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Commission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and</a:t>
            </a:r>
            <a:r>
              <a:rPr lang="de-DE" sz="1200" kern="1200" dirty="0">
                <a:solidFill>
                  <a:schemeClr val="tx1"/>
                </a:solidFill>
                <a:latin typeface="+mn-lt"/>
                <a:ea typeface="+mn-ea"/>
                <a:cs typeface="+mn-cs"/>
              </a:rPr>
              <a:t> in </a:t>
            </a:r>
            <a:r>
              <a:rPr lang="de-DE" sz="1200" kern="1200" dirty="0" err="1">
                <a:solidFill>
                  <a:schemeClr val="tx1"/>
                </a:solidFill>
                <a:latin typeface="+mn-lt"/>
                <a:ea typeface="+mn-ea"/>
                <a:cs typeface="+mn-cs"/>
              </a:rPr>
              <a:t>compliance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with</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Rules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Procedure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shall</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undertake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any</a:t>
            </a:r>
            <a:r>
              <a:rPr lang="de-DE" sz="1200" kern="1200" dirty="0">
                <a:solidFill>
                  <a:schemeClr val="tx1"/>
                </a:solidFill>
                <a:latin typeface="+mn-lt"/>
                <a:ea typeface="+mn-ea"/>
                <a:cs typeface="+mn-cs"/>
              </a:rPr>
              <a:t> initiative </a:t>
            </a:r>
            <a:r>
              <a:rPr lang="de-DE" sz="1200" kern="1200" dirty="0" err="1">
                <a:solidFill>
                  <a:schemeClr val="tx1"/>
                </a:solidFill>
                <a:latin typeface="+mn-lt"/>
                <a:ea typeface="+mn-ea"/>
                <a:cs typeface="+mn-cs"/>
              </a:rPr>
              <a:t>necessary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facilitate</a:t>
            </a:r>
            <a:r>
              <a:rPr lang="de-DE" sz="1200" kern="1200" dirty="0">
                <a:solidFill>
                  <a:schemeClr val="tx1"/>
                </a:solidFill>
                <a:latin typeface="+mn-lt"/>
                <a:ea typeface="+mn-ea"/>
                <a:cs typeface="+mn-cs"/>
              </a:rPr>
              <a:t> a wider </a:t>
            </a:r>
            <a:r>
              <a:rPr lang="de-DE" sz="1200" kern="1200" dirty="0" err="1">
                <a:solidFill>
                  <a:schemeClr val="tx1"/>
                </a:solidFill>
                <a:latin typeface="+mn-lt"/>
                <a:ea typeface="+mn-ea"/>
                <a:cs typeface="+mn-cs"/>
              </a:rPr>
              <a:t>basis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agreement</a:t>
            </a:r>
            <a:r>
              <a:rPr lang="de-DE" sz="1200" kern="1200" dirty="0">
                <a:solidFill>
                  <a:schemeClr val="tx1"/>
                </a:solidFill>
                <a:latin typeface="+mn-lt"/>
                <a:ea typeface="+mn-ea"/>
                <a:cs typeface="+mn-cs"/>
              </a:rPr>
              <a:t> in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The </a:t>
            </a:r>
            <a:r>
              <a:rPr lang="de-DE" sz="1200" kern="1200" dirty="0" err="1">
                <a:solidFill>
                  <a:schemeClr val="tx1"/>
                </a:solidFill>
                <a:latin typeface="+mn-lt"/>
                <a:ea typeface="+mn-ea"/>
                <a:cs typeface="+mn-cs"/>
              </a:rPr>
              <a:t>members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shall</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lend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him</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or</a:t>
            </a:r>
            <a:r>
              <a:rPr lang="de-DE" sz="1200" kern="1200" dirty="0">
                <a:solidFill>
                  <a:schemeClr val="tx1"/>
                </a:solidFill>
                <a:latin typeface="+mn-lt"/>
                <a:ea typeface="+mn-ea"/>
                <a:cs typeface="+mn-cs"/>
              </a:rPr>
              <a:t> her </a:t>
            </a:r>
            <a:r>
              <a:rPr lang="de-DE" sz="1200" kern="1200" dirty="0" err="1">
                <a:solidFill>
                  <a:schemeClr val="tx1"/>
                </a:solidFill>
                <a:latin typeface="+mn-lt"/>
                <a:ea typeface="+mn-ea"/>
                <a:cs typeface="+mn-cs"/>
              </a:rPr>
              <a:t>their</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assistance</a:t>
            </a:r>
            <a:r>
              <a:rPr lang="de-DE" sz="1200" kern="1200" dirty="0">
                <a:solidFill>
                  <a:schemeClr val="tx1"/>
                </a:solidFill>
                <a:latin typeface="+mn-lt"/>
                <a:ea typeface="+mn-ea"/>
                <a:cs typeface="+mn-cs"/>
              </a:rPr>
              <a:t>.</a:t>
            </a:r>
          </a:p>
          <a:p>
            <a:r>
              <a:rPr lang="de-DE" sz="1200" kern="1200" dirty="0" err="1">
                <a:solidFill>
                  <a:schemeClr val="tx1"/>
                </a:solidFill>
                <a:latin typeface="+mn-lt"/>
                <a:ea typeface="+mn-ea"/>
                <a:cs typeface="+mn-cs"/>
              </a:rPr>
              <a:t>Section</a:t>
            </a:r>
            <a:r>
              <a:rPr lang="de-DE" sz="1200" kern="1200" dirty="0">
                <a:solidFill>
                  <a:schemeClr val="tx1"/>
                </a:solidFill>
                <a:latin typeface="+mn-lt"/>
                <a:ea typeface="+mn-ea"/>
                <a:cs typeface="+mn-cs"/>
              </a:rPr>
              <a:t> 2</a:t>
            </a:r>
          </a:p>
          <a:p>
            <a:r>
              <a:rPr lang="de-DE" sz="1200" kern="1200" dirty="0" err="1">
                <a:solidFill>
                  <a:schemeClr val="tx1"/>
                </a:solidFill>
                <a:latin typeface="+mn-lt"/>
                <a:ea typeface="+mn-ea"/>
                <a:cs typeface="+mn-cs"/>
              </a:rPr>
              <a:t>Provisions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be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applied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from</a:t>
            </a:r>
            <a:r>
              <a:rPr lang="de-DE" sz="1200" kern="1200" dirty="0">
                <a:solidFill>
                  <a:schemeClr val="tx1"/>
                </a:solidFill>
                <a:latin typeface="+mn-lt"/>
                <a:ea typeface="+mn-ea"/>
                <a:cs typeface="+mn-cs"/>
              </a:rPr>
              <a:t> 1 April 2017</a:t>
            </a:r>
          </a:p>
          <a:p>
            <a:r>
              <a:rPr lang="de-DE" sz="1200" kern="1200" dirty="0">
                <a:solidFill>
                  <a:schemeClr val="tx1"/>
                </a:solidFill>
                <a:latin typeface="+mn-lt"/>
                <a:ea typeface="+mn-ea"/>
                <a:cs typeface="+mn-cs"/>
              </a:rPr>
              <a:t>Article 4</a:t>
            </a:r>
          </a:p>
          <a:p>
            <a:r>
              <a:rPr lang="de-DE" sz="1200" kern="1200" dirty="0">
                <a:solidFill>
                  <a:schemeClr val="tx1"/>
                </a:solidFill>
                <a:latin typeface="+mn-lt"/>
                <a:ea typeface="+mn-ea"/>
                <a:cs typeface="+mn-cs"/>
              </a:rPr>
              <a:t>As </a:t>
            </a:r>
            <a:r>
              <a:rPr lang="de-DE" sz="1200" kern="1200" dirty="0" err="1">
                <a:solidFill>
                  <a:schemeClr val="tx1"/>
                </a:solidFill>
                <a:latin typeface="+mn-lt"/>
                <a:ea typeface="+mn-ea"/>
                <a:cs typeface="+mn-cs"/>
              </a:rPr>
              <a:t>from</a:t>
            </a:r>
            <a:r>
              <a:rPr lang="de-DE" sz="1200" kern="1200" dirty="0">
                <a:solidFill>
                  <a:schemeClr val="tx1"/>
                </a:solidFill>
                <a:latin typeface="+mn-lt"/>
                <a:ea typeface="+mn-ea"/>
                <a:cs typeface="+mn-cs"/>
              </a:rPr>
              <a:t> 1 April 2017, </a:t>
            </a:r>
            <a:r>
              <a:rPr lang="de-DE" sz="1200" kern="1200" dirty="0" err="1">
                <a:solidFill>
                  <a:schemeClr val="tx1"/>
                </a:solidFill>
                <a:latin typeface="+mn-lt"/>
                <a:ea typeface="+mn-ea"/>
                <a:cs typeface="+mn-cs"/>
              </a:rPr>
              <a:t>if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members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representing</a:t>
            </a:r>
            <a:r>
              <a:rPr lang="de-DE" sz="1200" kern="1200" dirty="0">
                <a:solidFill>
                  <a:schemeClr val="tx1"/>
                </a:solidFill>
                <a:latin typeface="+mn-lt"/>
                <a:ea typeface="+mn-ea"/>
                <a:cs typeface="+mn-cs"/>
              </a:rPr>
              <a:t>:</a:t>
            </a:r>
          </a:p>
          <a:p>
            <a:r>
              <a:rPr lang="de-DE" sz="1200" kern="1200" dirty="0">
                <a:solidFill>
                  <a:schemeClr val="tx1"/>
                </a:solidFill>
                <a:latin typeface="+mn-lt"/>
                <a:ea typeface="+mn-ea"/>
                <a:cs typeface="+mn-cs"/>
              </a:rPr>
              <a:t>(a) </a:t>
            </a:r>
            <a:r>
              <a:rPr lang="de-DE" sz="1200" kern="1200" dirty="0" err="1">
                <a:solidFill>
                  <a:schemeClr val="tx1"/>
                </a:solidFill>
                <a:latin typeface="+mn-lt"/>
                <a:ea typeface="+mn-ea"/>
                <a:cs typeface="+mn-cs"/>
              </a:rPr>
              <a:t>at</a:t>
            </a:r>
            <a:r>
              <a:rPr lang="de-DE" sz="1200" kern="1200" dirty="0">
                <a:solidFill>
                  <a:schemeClr val="tx1"/>
                </a:solidFill>
                <a:latin typeface="+mn-lt"/>
                <a:ea typeface="+mn-ea"/>
                <a:cs typeface="+mn-cs"/>
              </a:rPr>
              <a:t> least 55 %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population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or</a:t>
            </a:r>
            <a:endParaRPr lang="de-DE" sz="1200" kern="1200" dirty="0">
              <a:solidFill>
                <a:schemeClr val="tx1"/>
              </a:solidFill>
              <a:latin typeface="+mn-lt"/>
              <a:ea typeface="+mn-ea"/>
              <a:cs typeface="+mn-cs"/>
            </a:endParaRPr>
          </a:p>
          <a:p>
            <a:r>
              <a:rPr lang="de-DE" sz="1200" kern="1200" dirty="0">
                <a:solidFill>
                  <a:schemeClr val="tx1"/>
                </a:solidFill>
                <a:latin typeface="+mn-lt"/>
                <a:ea typeface="+mn-ea"/>
                <a:cs typeface="+mn-cs"/>
              </a:rPr>
              <a:t>(b) </a:t>
            </a:r>
            <a:r>
              <a:rPr lang="de-DE" sz="1200" kern="1200" dirty="0" err="1">
                <a:solidFill>
                  <a:schemeClr val="tx1"/>
                </a:solidFill>
                <a:latin typeface="+mn-lt"/>
                <a:ea typeface="+mn-ea"/>
                <a:cs typeface="+mn-cs"/>
              </a:rPr>
              <a:t>at</a:t>
            </a:r>
            <a:r>
              <a:rPr lang="de-DE" sz="1200" kern="1200" dirty="0">
                <a:solidFill>
                  <a:schemeClr val="tx1"/>
                </a:solidFill>
                <a:latin typeface="+mn-lt"/>
                <a:ea typeface="+mn-ea"/>
                <a:cs typeface="+mn-cs"/>
              </a:rPr>
              <a:t> least 55 %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number</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Member States</a:t>
            </a:r>
          </a:p>
          <a:p>
            <a:r>
              <a:rPr lang="de-DE" sz="1200" kern="1200" dirty="0" err="1">
                <a:solidFill>
                  <a:schemeClr val="tx1"/>
                </a:solidFill>
                <a:latin typeface="+mn-lt"/>
                <a:ea typeface="+mn-ea"/>
                <a:cs typeface="+mn-cs"/>
              </a:rPr>
              <a:t>necessary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constitute</a:t>
            </a:r>
            <a:r>
              <a:rPr lang="de-DE" sz="1200" kern="1200" dirty="0">
                <a:solidFill>
                  <a:schemeClr val="tx1"/>
                </a:solidFill>
                <a:latin typeface="+mn-lt"/>
                <a:ea typeface="+mn-ea"/>
                <a:cs typeface="+mn-cs"/>
              </a:rPr>
              <a:t> a </a:t>
            </a:r>
            <a:r>
              <a:rPr lang="de-DE" sz="1200" kern="1200" dirty="0" err="1">
                <a:solidFill>
                  <a:schemeClr val="tx1"/>
                </a:solidFill>
                <a:latin typeface="+mn-lt"/>
                <a:ea typeface="+mn-ea"/>
                <a:cs typeface="+mn-cs"/>
              </a:rPr>
              <a:t>blocking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minority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resulting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from</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application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Article 16(4), </a:t>
            </a:r>
            <a:r>
              <a:rPr lang="de-DE" sz="1200" kern="1200" dirty="0" err="1">
                <a:solidFill>
                  <a:schemeClr val="tx1"/>
                </a:solidFill>
                <a:latin typeface="+mn-lt"/>
                <a:ea typeface="+mn-ea"/>
                <a:cs typeface="+mn-cs"/>
              </a:rPr>
              <a:t>first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subparagraph</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on European Union </a:t>
            </a:r>
            <a:r>
              <a:rPr lang="de-DE" sz="1200" kern="1200" dirty="0" err="1">
                <a:solidFill>
                  <a:schemeClr val="tx1"/>
                </a:solidFill>
                <a:latin typeface="+mn-lt"/>
                <a:ea typeface="+mn-ea"/>
                <a:cs typeface="+mn-cs"/>
              </a:rPr>
              <a:t>or</a:t>
            </a:r>
            <a:r>
              <a:rPr lang="de-DE" sz="1200" kern="1200" dirty="0">
                <a:solidFill>
                  <a:schemeClr val="tx1"/>
                </a:solidFill>
                <a:latin typeface="+mn-lt"/>
                <a:ea typeface="+mn-ea"/>
                <a:cs typeface="+mn-cs"/>
              </a:rPr>
              <a:t> Article 238(2)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on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Functioning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European Union, </a:t>
            </a:r>
            <a:r>
              <a:rPr lang="de-DE" sz="1200" kern="1200" dirty="0" err="1">
                <a:solidFill>
                  <a:schemeClr val="tx1"/>
                </a:solidFill>
                <a:latin typeface="+mn-lt"/>
                <a:ea typeface="+mn-ea"/>
                <a:cs typeface="+mn-cs"/>
              </a:rPr>
              <a:t>indicate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their</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opposition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adopting</a:t>
            </a:r>
            <a:r>
              <a:rPr lang="de-DE" sz="1200" kern="1200" dirty="0">
                <a:solidFill>
                  <a:schemeClr val="tx1"/>
                </a:solidFill>
                <a:latin typeface="+mn-lt"/>
                <a:ea typeface="+mn-ea"/>
                <a:cs typeface="+mn-cs"/>
              </a:rPr>
              <a:t> an </a:t>
            </a:r>
            <a:r>
              <a:rPr lang="de-DE" sz="1200" kern="1200" dirty="0" err="1">
                <a:solidFill>
                  <a:schemeClr val="tx1"/>
                </a:solidFill>
                <a:latin typeface="+mn-lt"/>
                <a:ea typeface="+mn-ea"/>
                <a:cs typeface="+mn-cs"/>
              </a:rPr>
              <a:t>act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by</a:t>
            </a:r>
            <a:r>
              <a:rPr lang="de-DE" sz="1200" kern="1200" dirty="0">
                <a:solidFill>
                  <a:schemeClr val="tx1"/>
                </a:solidFill>
                <a:latin typeface="+mn-lt"/>
                <a:ea typeface="+mn-ea"/>
                <a:cs typeface="+mn-cs"/>
              </a:rPr>
              <a:t> a </a:t>
            </a:r>
            <a:r>
              <a:rPr lang="de-DE" sz="1200" kern="1200" dirty="0" err="1">
                <a:solidFill>
                  <a:schemeClr val="tx1"/>
                </a:solidFill>
                <a:latin typeface="+mn-lt"/>
                <a:ea typeface="+mn-ea"/>
                <a:cs typeface="+mn-cs"/>
              </a:rPr>
              <a:t>qualified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majority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shall</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discuss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issue</a:t>
            </a:r>
            <a:r>
              <a:rPr lang="de-DE" sz="1200" kern="1200" dirty="0">
                <a:solidFill>
                  <a:schemeClr val="tx1"/>
                </a:solidFill>
                <a:latin typeface="+mn-lt"/>
                <a:ea typeface="+mn-ea"/>
                <a:cs typeface="+mn-cs"/>
              </a:rPr>
              <a:t>.</a:t>
            </a:r>
          </a:p>
          <a:p>
            <a:r>
              <a:rPr lang="de-DE" sz="1200" kern="1200" dirty="0">
                <a:solidFill>
                  <a:schemeClr val="tx1"/>
                </a:solidFill>
                <a:latin typeface="+mn-lt"/>
                <a:ea typeface="+mn-ea"/>
                <a:cs typeface="+mn-cs"/>
              </a:rPr>
              <a:t>Article 5</a:t>
            </a:r>
          </a:p>
          <a:p>
            <a:r>
              <a:rPr lang="de-DE" sz="1200" kern="1200" dirty="0">
                <a:solidFill>
                  <a:schemeClr val="tx1"/>
                </a:solidFill>
                <a:latin typeface="+mn-lt"/>
                <a:ea typeface="+mn-ea"/>
                <a:cs typeface="+mn-cs"/>
              </a:rPr>
              <a:t>The Council </a:t>
            </a:r>
            <a:r>
              <a:rPr lang="de-DE" sz="1200" kern="1200" dirty="0" err="1">
                <a:solidFill>
                  <a:schemeClr val="tx1"/>
                </a:solidFill>
                <a:latin typeface="+mn-lt"/>
                <a:ea typeface="+mn-ea"/>
                <a:cs typeface="+mn-cs"/>
              </a:rPr>
              <a:t>shall</a:t>
            </a:r>
            <a:r>
              <a:rPr lang="de-DE" sz="1200" kern="1200" dirty="0">
                <a:solidFill>
                  <a:schemeClr val="tx1"/>
                </a:solidFill>
                <a:latin typeface="+mn-lt"/>
                <a:ea typeface="+mn-ea"/>
                <a:cs typeface="+mn-cs"/>
              </a:rPr>
              <a:t>, in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course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these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discussions</a:t>
            </a:r>
            <a:r>
              <a:rPr lang="de-DE" sz="1200" kern="1200" dirty="0">
                <a:solidFill>
                  <a:schemeClr val="tx1"/>
                </a:solidFill>
                <a:latin typeface="+mn-lt"/>
                <a:ea typeface="+mn-ea"/>
                <a:cs typeface="+mn-cs"/>
              </a:rPr>
              <a:t>, do all in </a:t>
            </a:r>
            <a:r>
              <a:rPr lang="de-DE" sz="1200" kern="1200" dirty="0" err="1">
                <a:solidFill>
                  <a:schemeClr val="tx1"/>
                </a:solidFill>
                <a:latin typeface="+mn-lt"/>
                <a:ea typeface="+mn-ea"/>
                <a:cs typeface="+mn-cs"/>
              </a:rPr>
              <a:t>its</a:t>
            </a:r>
            <a:r>
              <a:rPr lang="de-DE" sz="1200" kern="1200" dirty="0">
                <a:solidFill>
                  <a:schemeClr val="tx1"/>
                </a:solidFill>
                <a:latin typeface="+mn-lt"/>
                <a:ea typeface="+mn-ea"/>
                <a:cs typeface="+mn-cs"/>
              </a:rPr>
              <a:t> power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reach</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within</a:t>
            </a:r>
            <a:r>
              <a:rPr lang="de-DE" sz="1200" kern="1200" dirty="0">
                <a:solidFill>
                  <a:schemeClr val="tx1"/>
                </a:solidFill>
                <a:latin typeface="+mn-lt"/>
                <a:ea typeface="+mn-ea"/>
                <a:cs typeface="+mn-cs"/>
              </a:rPr>
              <a:t> a </a:t>
            </a:r>
            <a:r>
              <a:rPr lang="de-DE" sz="1200" kern="1200" dirty="0" err="1">
                <a:solidFill>
                  <a:schemeClr val="tx1"/>
                </a:solidFill>
                <a:latin typeface="+mn-lt"/>
                <a:ea typeface="+mn-ea"/>
                <a:cs typeface="+mn-cs"/>
              </a:rPr>
              <a:t>reasonable</a:t>
            </a:r>
            <a:r>
              <a:rPr lang="de-DE" sz="1200" kern="1200" dirty="0">
                <a:solidFill>
                  <a:schemeClr val="tx1"/>
                </a:solidFill>
                <a:latin typeface="+mn-lt"/>
                <a:ea typeface="+mn-ea"/>
                <a:cs typeface="+mn-cs"/>
              </a:rPr>
              <a:t> time </a:t>
            </a:r>
            <a:r>
              <a:rPr lang="de-DE" sz="1200" kern="1200" dirty="0" err="1">
                <a:solidFill>
                  <a:schemeClr val="tx1"/>
                </a:solidFill>
                <a:latin typeface="+mn-lt"/>
                <a:ea typeface="+mn-ea"/>
                <a:cs typeface="+mn-cs"/>
              </a:rPr>
              <a:t>and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without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prejudicing</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obligatory</a:t>
            </a:r>
            <a:r>
              <a:rPr lang="de-DE" sz="1200" kern="1200" dirty="0">
                <a:solidFill>
                  <a:schemeClr val="tx1"/>
                </a:solidFill>
                <a:latin typeface="+mn-lt"/>
                <a:ea typeface="+mn-ea"/>
                <a:cs typeface="+mn-cs"/>
              </a:rPr>
              <a:t> time </a:t>
            </a:r>
            <a:r>
              <a:rPr lang="de-DE" sz="1200" kern="1200" dirty="0" err="1">
                <a:solidFill>
                  <a:schemeClr val="tx1"/>
                </a:solidFill>
                <a:latin typeface="+mn-lt"/>
                <a:ea typeface="+mn-ea"/>
                <a:cs typeface="+mn-cs"/>
              </a:rPr>
              <a:t>limits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laid</a:t>
            </a:r>
            <a:r>
              <a:rPr lang="de-DE" sz="1200" kern="1200" dirty="0">
                <a:solidFill>
                  <a:schemeClr val="tx1"/>
                </a:solidFill>
                <a:latin typeface="+mn-lt"/>
                <a:ea typeface="+mn-ea"/>
                <a:cs typeface="+mn-cs"/>
              </a:rPr>
              <a:t> down </a:t>
            </a:r>
            <a:r>
              <a:rPr lang="de-DE" sz="1200" kern="1200" dirty="0" err="1">
                <a:solidFill>
                  <a:schemeClr val="tx1"/>
                </a:solidFill>
                <a:latin typeface="+mn-lt"/>
                <a:ea typeface="+mn-ea"/>
                <a:cs typeface="+mn-cs"/>
              </a:rPr>
              <a:t>by</a:t>
            </a:r>
            <a:r>
              <a:rPr lang="de-DE" sz="1200" kern="1200" dirty="0">
                <a:solidFill>
                  <a:schemeClr val="tx1"/>
                </a:solidFill>
                <a:latin typeface="+mn-lt"/>
                <a:ea typeface="+mn-ea"/>
                <a:cs typeface="+mn-cs"/>
              </a:rPr>
              <a:t> Union </a:t>
            </a:r>
            <a:r>
              <a:rPr lang="de-DE" sz="1200" kern="1200" dirty="0" err="1">
                <a:solidFill>
                  <a:schemeClr val="tx1"/>
                </a:solidFill>
                <a:latin typeface="+mn-lt"/>
                <a:ea typeface="+mn-ea"/>
                <a:cs typeface="+mn-cs"/>
              </a:rPr>
              <a:t>law</a:t>
            </a:r>
            <a:r>
              <a:rPr lang="de-DE" sz="1200" kern="1200" dirty="0">
                <a:solidFill>
                  <a:schemeClr val="tx1"/>
                </a:solidFill>
                <a:latin typeface="+mn-lt"/>
                <a:ea typeface="+mn-ea"/>
                <a:cs typeface="+mn-cs"/>
              </a:rPr>
              <a:t>, a </a:t>
            </a:r>
            <a:r>
              <a:rPr lang="de-DE" sz="1200" kern="1200" dirty="0" err="1">
                <a:solidFill>
                  <a:schemeClr val="tx1"/>
                </a:solidFill>
                <a:latin typeface="+mn-lt"/>
                <a:ea typeface="+mn-ea"/>
                <a:cs typeface="+mn-cs"/>
              </a:rPr>
              <a:t>satisfactory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solution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address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concerns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raised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by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members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referred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in Article 4.</a:t>
            </a:r>
          </a:p>
          <a:p>
            <a:r>
              <a:rPr lang="de-DE" sz="1200" kern="1200" dirty="0">
                <a:solidFill>
                  <a:schemeClr val="tx1"/>
                </a:solidFill>
                <a:latin typeface="+mn-lt"/>
                <a:ea typeface="+mn-ea"/>
                <a:cs typeface="+mn-cs"/>
              </a:rPr>
              <a:t>Article 6</a:t>
            </a:r>
          </a:p>
          <a:p>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this</a:t>
            </a:r>
            <a:r>
              <a:rPr lang="de-DE" sz="1200" kern="1200" dirty="0">
                <a:solidFill>
                  <a:schemeClr val="tx1"/>
                </a:solidFill>
                <a:latin typeface="+mn-lt"/>
                <a:ea typeface="+mn-ea"/>
                <a:cs typeface="+mn-cs"/>
              </a:rPr>
              <a:t> end,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President</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with</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assistance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Commission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and</a:t>
            </a:r>
            <a:r>
              <a:rPr lang="de-DE" sz="1200" kern="1200" dirty="0">
                <a:solidFill>
                  <a:schemeClr val="tx1"/>
                </a:solidFill>
                <a:latin typeface="+mn-lt"/>
                <a:ea typeface="+mn-ea"/>
                <a:cs typeface="+mn-cs"/>
              </a:rPr>
              <a:t> in </a:t>
            </a:r>
            <a:r>
              <a:rPr lang="de-DE" sz="1200" kern="1200" dirty="0" err="1">
                <a:solidFill>
                  <a:schemeClr val="tx1"/>
                </a:solidFill>
                <a:latin typeface="+mn-lt"/>
                <a:ea typeface="+mn-ea"/>
                <a:cs typeface="+mn-cs"/>
              </a:rPr>
              <a:t>compliance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with</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Rules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Procedure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shall</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undertake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any</a:t>
            </a:r>
            <a:r>
              <a:rPr lang="de-DE" sz="1200" kern="1200" dirty="0">
                <a:solidFill>
                  <a:schemeClr val="tx1"/>
                </a:solidFill>
                <a:latin typeface="+mn-lt"/>
                <a:ea typeface="+mn-ea"/>
                <a:cs typeface="+mn-cs"/>
              </a:rPr>
              <a:t> initiative </a:t>
            </a:r>
            <a:r>
              <a:rPr lang="de-DE" sz="1200" kern="1200" dirty="0" err="1">
                <a:solidFill>
                  <a:schemeClr val="tx1"/>
                </a:solidFill>
                <a:latin typeface="+mn-lt"/>
                <a:ea typeface="+mn-ea"/>
                <a:cs typeface="+mn-cs"/>
              </a:rPr>
              <a:t>necessary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facilitate</a:t>
            </a:r>
            <a:r>
              <a:rPr lang="de-DE" sz="1200" kern="1200" dirty="0">
                <a:solidFill>
                  <a:schemeClr val="tx1"/>
                </a:solidFill>
                <a:latin typeface="+mn-lt"/>
                <a:ea typeface="+mn-ea"/>
                <a:cs typeface="+mn-cs"/>
              </a:rPr>
              <a:t> a wider </a:t>
            </a:r>
            <a:r>
              <a:rPr lang="de-DE" sz="1200" kern="1200" dirty="0" err="1">
                <a:solidFill>
                  <a:schemeClr val="tx1"/>
                </a:solidFill>
                <a:latin typeface="+mn-lt"/>
                <a:ea typeface="+mn-ea"/>
                <a:cs typeface="+mn-cs"/>
              </a:rPr>
              <a:t>basis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agreement</a:t>
            </a:r>
            <a:r>
              <a:rPr lang="de-DE" sz="1200" kern="1200" dirty="0">
                <a:solidFill>
                  <a:schemeClr val="tx1"/>
                </a:solidFill>
                <a:latin typeface="+mn-lt"/>
                <a:ea typeface="+mn-ea"/>
                <a:cs typeface="+mn-cs"/>
              </a:rPr>
              <a:t> in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The </a:t>
            </a:r>
            <a:r>
              <a:rPr lang="de-DE" sz="1200" kern="1200" dirty="0" err="1">
                <a:solidFill>
                  <a:schemeClr val="tx1"/>
                </a:solidFill>
                <a:latin typeface="+mn-lt"/>
                <a:ea typeface="+mn-ea"/>
                <a:cs typeface="+mn-cs"/>
              </a:rPr>
              <a:t>members</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Council </a:t>
            </a:r>
            <a:r>
              <a:rPr lang="de-DE" sz="1200" kern="1200" dirty="0" err="1">
                <a:solidFill>
                  <a:schemeClr val="tx1"/>
                </a:solidFill>
                <a:latin typeface="+mn-lt"/>
                <a:ea typeface="+mn-ea"/>
                <a:cs typeface="+mn-cs"/>
              </a:rPr>
              <a:t>shall</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lend</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him</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or</a:t>
            </a:r>
            <a:r>
              <a:rPr lang="de-DE" sz="1200" kern="1200" dirty="0">
                <a:solidFill>
                  <a:schemeClr val="tx1"/>
                </a:solidFill>
                <a:latin typeface="+mn-lt"/>
                <a:ea typeface="+mn-ea"/>
                <a:cs typeface="+mn-cs"/>
              </a:rPr>
              <a:t> her </a:t>
            </a:r>
            <a:r>
              <a:rPr lang="de-DE" sz="1200" kern="1200" dirty="0" err="1">
                <a:solidFill>
                  <a:schemeClr val="tx1"/>
                </a:solidFill>
                <a:latin typeface="+mn-lt"/>
                <a:ea typeface="+mn-ea"/>
                <a:cs typeface="+mn-cs"/>
              </a:rPr>
              <a:t>their</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assistance</a:t>
            </a:r>
            <a:r>
              <a:rPr lang="de-DE" sz="1200" kern="1200" dirty="0">
                <a:solidFill>
                  <a:schemeClr val="tx1"/>
                </a:solidFill>
                <a:latin typeface="+mn-lt"/>
                <a:ea typeface="+mn-ea"/>
                <a:cs typeface="+mn-cs"/>
              </a:rPr>
              <a:t>.</a:t>
            </a:r>
          </a:p>
          <a:p>
            <a:r>
              <a:rPr lang="de-DE" sz="1200" kern="1200" dirty="0" err="1">
                <a:solidFill>
                  <a:schemeClr val="tx1"/>
                </a:solidFill>
                <a:latin typeface="+mn-lt"/>
                <a:ea typeface="+mn-ea"/>
                <a:cs typeface="+mn-cs"/>
              </a:rPr>
              <a:t>Section</a:t>
            </a:r>
            <a:r>
              <a:rPr lang="de-DE" sz="1200" kern="1200" dirty="0">
                <a:solidFill>
                  <a:schemeClr val="tx1"/>
                </a:solidFill>
                <a:latin typeface="+mn-lt"/>
                <a:ea typeface="+mn-ea"/>
                <a:cs typeface="+mn-cs"/>
              </a:rPr>
              <a:t> 3</a:t>
            </a:r>
          </a:p>
          <a:p>
            <a:r>
              <a:rPr lang="de-DE" sz="1200" kern="1200" dirty="0">
                <a:solidFill>
                  <a:schemeClr val="tx1"/>
                </a:solidFill>
                <a:latin typeface="+mn-lt"/>
                <a:ea typeface="+mn-ea"/>
                <a:cs typeface="+mn-cs"/>
              </a:rPr>
              <a:t>Entry </a:t>
            </a:r>
            <a:r>
              <a:rPr lang="de-DE" sz="1200" kern="1200" dirty="0" err="1">
                <a:solidFill>
                  <a:schemeClr val="tx1"/>
                </a:solidFill>
                <a:latin typeface="+mn-lt"/>
                <a:ea typeface="+mn-ea"/>
                <a:cs typeface="+mn-cs"/>
              </a:rPr>
              <a:t>into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force</a:t>
            </a:r>
            <a:endParaRPr lang="de-DE" sz="1200" kern="1200" dirty="0">
              <a:solidFill>
                <a:schemeClr val="tx1"/>
              </a:solidFill>
              <a:latin typeface="+mn-lt"/>
              <a:ea typeface="+mn-ea"/>
              <a:cs typeface="+mn-cs"/>
            </a:endParaRPr>
          </a:p>
          <a:p>
            <a:r>
              <a:rPr lang="de-DE" sz="1200" kern="1200" dirty="0">
                <a:solidFill>
                  <a:schemeClr val="tx1"/>
                </a:solidFill>
                <a:latin typeface="+mn-lt"/>
                <a:ea typeface="+mn-ea"/>
                <a:cs typeface="+mn-cs"/>
              </a:rPr>
              <a:t>Article 7</a:t>
            </a:r>
          </a:p>
          <a:p>
            <a:r>
              <a:rPr lang="de-DE" sz="1200" kern="1200" dirty="0">
                <a:solidFill>
                  <a:schemeClr val="tx1"/>
                </a:solidFill>
                <a:latin typeface="+mn-lt"/>
                <a:ea typeface="+mn-ea"/>
                <a:cs typeface="+mn-cs"/>
              </a:rPr>
              <a:t>This </a:t>
            </a:r>
            <a:r>
              <a:rPr lang="de-DE" sz="1200" kern="1200" dirty="0" err="1">
                <a:solidFill>
                  <a:schemeClr val="tx1"/>
                </a:solidFill>
                <a:latin typeface="+mn-lt"/>
                <a:ea typeface="+mn-ea"/>
                <a:cs typeface="+mn-cs"/>
              </a:rPr>
              <a:t>Decision</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shall</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enter</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into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force</a:t>
            </a:r>
            <a:r>
              <a:rPr lang="de-DE" sz="1200" kern="1200" dirty="0">
                <a:solidFill>
                  <a:schemeClr val="tx1"/>
                </a:solidFill>
                <a:latin typeface="+mn-lt"/>
                <a:ea typeface="+mn-ea"/>
                <a:cs typeface="+mn-cs"/>
              </a:rPr>
              <a:t> on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date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entry</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into</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force</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the</a:t>
            </a:r>
            <a:r>
              <a:rPr lang="de-DE" sz="1200" kern="1200" dirty="0">
                <a:solidFill>
                  <a:schemeClr val="tx1"/>
                </a:solidFill>
                <a:latin typeface="+mn-lt"/>
                <a:ea typeface="+mn-ea"/>
                <a:cs typeface="+mn-cs"/>
              </a:rPr>
              <a:t> Treaty </a:t>
            </a:r>
            <a:r>
              <a:rPr lang="de-DE" sz="1200" kern="1200" dirty="0" err="1">
                <a:solidFill>
                  <a:schemeClr val="tx1"/>
                </a:solidFill>
                <a:latin typeface="+mn-lt"/>
                <a:ea typeface="+mn-ea"/>
                <a:cs typeface="+mn-cs"/>
              </a:rPr>
              <a:t>of</a:t>
            </a:r>
            <a:r>
              <a:rPr lang="de-DE" sz="1200" kern="1200" dirty="0">
                <a:solidFill>
                  <a:schemeClr val="tx1"/>
                </a:solidFill>
                <a:latin typeface="+mn-lt"/>
                <a:ea typeface="+mn-ea"/>
                <a:cs typeface="+mn-cs"/>
              </a:rPr>
              <a:t> </a:t>
            </a:r>
            <a:r>
              <a:rPr lang="de-DE" sz="1200" kern="1200" dirty="0" err="1">
                <a:solidFill>
                  <a:schemeClr val="tx1"/>
                </a:solidFill>
                <a:latin typeface="+mn-lt"/>
                <a:ea typeface="+mn-ea"/>
                <a:cs typeface="+mn-cs"/>
              </a:rPr>
              <a:t>Lisbon</a:t>
            </a:r>
            <a:r>
              <a:rPr lang="de-DE" sz="1200" kern="1200" dirty="0">
                <a:solidFill>
                  <a:schemeClr val="tx1"/>
                </a:solidFill>
                <a:latin typeface="+mn-lt"/>
                <a:ea typeface="+mn-ea"/>
                <a:cs typeface="+mn-cs"/>
              </a:rPr>
              <a:t>.</a:t>
            </a:r>
            <a:endParaRPr lang="de-DE" dirty="0"/>
          </a:p>
        </p:txBody>
      </p:sp>
      <p:sp>
        <p:nvSpPr>
          <p:cNvPr id="4" name="Foliennummernplatzhalter 3"/>
          <p:cNvSpPr>
            <a:spLocks noGrp="1"/>
          </p:cNvSpPr>
          <p:nvPr>
            <p:ph type="sldNum" sz="quarter" idx="10"/>
          </p:nvPr>
        </p:nvSpPr>
        <p:spPr/>
        <p:txBody>
          <a:bodyPr/>
          <a:lstStyle/>
          <a:p>
            <a:fld id="{1D76769E-C829-4283-B80E-CB90D995C291}" type="slidenum">
              <a:rPr lang="en-US" smtClean="0"/>
              <a:pPr/>
              <a:t>21</a:t>
            </a:fld>
            <a:endParaRPr lang="en-US"/>
          </a:p>
        </p:txBody>
      </p:sp>
    </p:spTree>
    <p:extLst>
      <p:ext uri="{BB962C8B-B14F-4D97-AF65-F5344CB8AC3E}">
        <p14:creationId xmlns:p14="http://schemas.microsoft.com/office/powerpoint/2010/main" val="1892303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D5BED1B-14B8-BF43-A2C4-05DBCC661333}" type="datetime1">
              <a:rPr lang="el-GR" smtClean="0"/>
              <a:t>31/3/24</a:t>
            </a:fld>
            <a:endParaRPr lang="en-US" dirty="0"/>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BC153DE-AC84-944D-AF0A-6B9A691B21D1}" type="datetime1">
              <a:rPr lang="el-GR" smtClean="0"/>
              <a:t>31/3/24</a:t>
            </a:fld>
            <a:endParaRPr lang="en-US" dirty="0"/>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EEAD173-855E-534D-A468-62E2CE95318A}" type="datetime1">
              <a:rPr lang="el-GR" smtClean="0"/>
              <a:t>31/3/24</a:t>
            </a:fld>
            <a:endParaRPr lang="en-US" dirty="0"/>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2EB854F-29C6-4142-A1F7-E1A2B3176780}" type="datetime1">
              <a:rPr lang="el-GR" smtClean="0"/>
              <a:t>31/3/24</a:t>
            </a:fld>
            <a:endParaRPr lang="en-US" dirty="0"/>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16DF49F-4DBD-CC4E-B856-04EE95322D04}" type="datetime1">
              <a:rPr lang="el-GR" smtClean="0"/>
              <a:t>31/3/24</a:t>
            </a:fld>
            <a:endParaRPr lang="en-US" dirty="0"/>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5D0D27C-9246-4948-8DDC-867BFBE7BF4E}" type="datetime1">
              <a:rPr lang="el-GR" smtClean="0"/>
              <a:t>31/3/24</a:t>
            </a:fld>
            <a:endParaRPr lang="en-US" dirty="0"/>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3902129-8549-8E4B-BA9A-825D1FAFC117}" type="datetime1">
              <a:rPr lang="el-GR" smtClean="0"/>
              <a:t>31/3/24</a:t>
            </a:fld>
            <a:endParaRPr lang="en-US" dirty="0"/>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dirty="0"/>
              <a:t>Click to edit Master title style</a:t>
            </a:r>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DD5FAA1-C406-7D41-890D-33834A568860}" type="datetime1">
              <a:rPr lang="el-GR" smtClean="0"/>
              <a:t>31/3/24</a:t>
            </a:fld>
            <a:endParaRPr lang="en-US" dirty="0"/>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B4E0D0D-63E2-4147-AD98-2C8967F71653}" type="datetime1">
              <a:rPr lang="el-GR" smtClean="0"/>
              <a:t>31/3/24</a:t>
            </a:fld>
            <a:endParaRPr lang="en-US" dirty="0"/>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21B560D-EA21-0E4E-BA4F-B76739A57C45}" type="datetime1">
              <a:rPr lang="el-GR" smtClean="0"/>
              <a:t>31/3/24</a:t>
            </a:fld>
            <a:endParaRPr lang="en-US" dirty="0"/>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dirty="0"/>
              <a:t>Click to edit Master title style</a:t>
            </a:r>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76CEFA-632E-4E46-9382-E7062512ADF5}" type="datetime1">
              <a:rPr lang="el-GR" smtClean="0"/>
              <a:t>31/3/24</a:t>
            </a:fld>
            <a:endParaRPr lang="en-US" dirty="0"/>
          </a:p>
        </p:txBody>
      </p:sp>
      <p:sp>
        <p:nvSpPr>
          <p:cNvPr id="6" name="Footer Placeholder 5"/>
          <p:cNvSpPr>
            <a:spLocks noGrp="1"/>
          </p:cNvSpPr>
          <p:nvPr>
            <p:ph type="ftr" sz="quarter" idx="11"/>
          </p:nvPr>
        </p:nvSpPr>
        <p:spPr/>
        <p:txBody>
          <a:bodyPr/>
          <a:lstStyle/>
          <a:p>
            <a:r>
              <a:rPr lang="en-US"/>
              <a:t>MARIA MENG-PAPANTONI, PROFESSOR, PANTEION UNIVERSITY</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118B3CC-4851-5049-93A9-036913F5C221}" type="datetime1">
              <a:rPr lang="el-GR" smtClean="0"/>
              <a:t>31/3/24</a:t>
            </a:fld>
            <a:endParaRPr lang="en-US" dirty="0"/>
          </a:p>
        </p:txBody>
      </p:sp>
      <p:sp>
        <p:nvSpPr>
          <p:cNvPr id="8" name="Footer Placeholder 7"/>
          <p:cNvSpPr>
            <a:spLocks noGrp="1"/>
          </p:cNvSpPr>
          <p:nvPr>
            <p:ph type="ftr" sz="quarter" idx="11"/>
          </p:nvPr>
        </p:nvSpPr>
        <p:spPr/>
        <p:txBody>
          <a:bodyPr/>
          <a:lstStyle/>
          <a:p>
            <a:r>
              <a:rPr lang="en-US"/>
              <a:t>MARIA MENG-PAPANTONI, PROFESSOR, PANTEION UNIVERSITY</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A825383-2076-4F4A-BA10-746658CAFB79}" type="datetime1">
              <a:rPr lang="el-GR" smtClean="0"/>
              <a:t>31/3/24</a:t>
            </a:fld>
            <a:endParaRPr lang="en-US" dirty="0"/>
          </a:p>
        </p:txBody>
      </p:sp>
      <p:sp>
        <p:nvSpPr>
          <p:cNvPr id="4" name="Footer Placeholder 3"/>
          <p:cNvSpPr>
            <a:spLocks noGrp="1"/>
          </p:cNvSpPr>
          <p:nvPr>
            <p:ph type="ftr" sz="quarter" idx="11"/>
          </p:nvPr>
        </p:nvSpPr>
        <p:spPr/>
        <p:txBody>
          <a:bodyPr/>
          <a:lstStyle/>
          <a:p>
            <a:r>
              <a:rPr lang="en-US"/>
              <a:t>MARIA MENG-PAPANTONI, PROFESSOR, PANTEION UNIVERSITY</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86163-22B6-A149-A397-1A48C9C8B4B8}" type="datetime1">
              <a:rPr lang="el-GR" smtClean="0"/>
              <a:t>31/3/24</a:t>
            </a:fld>
            <a:endParaRPr lang="en-US" dirty="0"/>
          </a:p>
        </p:txBody>
      </p:sp>
      <p:sp>
        <p:nvSpPr>
          <p:cNvPr id="3" name="Footer Placeholder 2"/>
          <p:cNvSpPr>
            <a:spLocks noGrp="1"/>
          </p:cNvSpPr>
          <p:nvPr>
            <p:ph type="ftr" sz="quarter" idx="11"/>
          </p:nvPr>
        </p:nvSpPr>
        <p:spPr/>
        <p:txBody>
          <a:bodyPr/>
          <a:lstStyle/>
          <a:p>
            <a:r>
              <a:rPr lang="en-US"/>
              <a:t>MARIA MENG-PAPANTONI, PROFESSOR, PANTEION UNIVERSITY</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3571275" y="514925"/>
            <a:ext cx="3386037" cy="552643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2C13998-FCA6-8D48-A647-21A35F5A91F6}" type="datetime1">
              <a:rPr lang="el-GR" smtClean="0"/>
              <a:t>31/3/24</a:t>
            </a:fld>
            <a:endParaRPr lang="en-US" dirty="0"/>
          </a:p>
        </p:txBody>
      </p:sp>
      <p:sp>
        <p:nvSpPr>
          <p:cNvPr id="6" name="Footer Placeholder 5"/>
          <p:cNvSpPr>
            <a:spLocks noGrp="1"/>
          </p:cNvSpPr>
          <p:nvPr>
            <p:ph type="ftr" sz="quarter" idx="11"/>
          </p:nvPr>
        </p:nvSpPr>
        <p:spPr/>
        <p:txBody>
          <a:bodyPr/>
          <a:lstStyle/>
          <a:p>
            <a:r>
              <a:rPr lang="en-US"/>
              <a:t>MARIA MENG-PAPANTONI, PROFESSOR, PANTEION UNIVERSITY</a:t>
            </a:r>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DA050AE-D62C-9446-A161-7104414CBAF3}" type="datetime1">
              <a:rPr lang="el-GR" smtClean="0"/>
              <a:t>31/3/24</a:t>
            </a:fld>
            <a:endParaRPr lang="en-US" dirty="0"/>
          </a:p>
        </p:txBody>
      </p:sp>
      <p:sp>
        <p:nvSpPr>
          <p:cNvPr id="6" name="Footer Placeholder 5"/>
          <p:cNvSpPr>
            <a:spLocks noGrp="1"/>
          </p:cNvSpPr>
          <p:nvPr>
            <p:ph type="ftr" sz="quarter" idx="11"/>
          </p:nvPr>
        </p:nvSpPr>
        <p:spPr/>
        <p:txBody>
          <a:bodyPr/>
          <a:lstStyle/>
          <a:p>
            <a:r>
              <a:rPr lang="en-US"/>
              <a:t>MARIA MENG-PAPANTONI, PROFESSOR, PANTEION UNIVERSITY</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5AF339-7336-3744-A936-34C6B58D4C95}" type="datetime1">
              <a:rPr lang="el-GR" smtClean="0"/>
              <a:t>31/3/24</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MARIA MENG-PAPANTONI, PROFESSOR, PANTEION UNIVERSITY</a:t>
            </a:r>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57" r:id="rId9"/>
    <p:sldLayoutId id="2147483660" r:id="rId10"/>
    <p:sldLayoutId id="2147483661" r:id="rId11"/>
    <p:sldLayoutId id="2147483662" r:id="rId12"/>
    <p:sldLayoutId id="2147483663" r:id="rId13"/>
    <p:sldLayoutId id="2147483664" r:id="rId14"/>
    <p:sldLayoutId id="2147483666" r:id="rId15"/>
    <p:sldLayoutId id="2147483659"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en.wikipedia.org/wiki/Economy_of_Japan"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Minority_group" TargetMode="External"/><Relationship Id="rId2" Type="http://schemas.openxmlformats.org/officeDocument/2006/relationships/hyperlink" Target="https://en.wikipedia.org/wiki/Rule_of_law"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en.wikipedia.org/wiki/Economic_and_Monetary_Union_of_the_European_Union" TargetMode="External"/><Relationship Id="rId4" Type="http://schemas.openxmlformats.org/officeDocument/2006/relationships/hyperlink" Target="https://en.wikipedia.org/wiki/Market_econom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30594" y="2342075"/>
            <a:ext cx="5826719" cy="1405466"/>
          </a:xfrm>
        </p:spPr>
        <p:txBody>
          <a:bodyPr/>
          <a:lstStyle/>
          <a:p>
            <a:r>
              <a:rPr lang="en-US" dirty="0"/>
              <a:t>European Union 1 </a:t>
            </a:r>
          </a:p>
          <a:p>
            <a:pPr algn="ctr"/>
            <a:r>
              <a:rPr lang="en-US" sz="2400" dirty="0"/>
              <a:t>Union and member States</a:t>
            </a:r>
            <a:endParaRPr lang="de-DE" sz="2400" dirty="0"/>
          </a:p>
        </p:txBody>
      </p:sp>
      <p:sp>
        <p:nvSpPr>
          <p:cNvPr id="5" name="Untertitel 2"/>
          <p:cNvSpPr>
            <a:spLocks noGrp="1"/>
          </p:cNvSpPr>
          <p:nvPr>
            <p:ph type="subTitle" idx="1"/>
          </p:nvPr>
        </p:nvSpPr>
        <p:spPr>
          <a:xfrm>
            <a:off x="1030661" y="4114800"/>
            <a:ext cx="6513139" cy="2168577"/>
          </a:xfrm>
        </p:spPr>
        <p:txBody>
          <a:bodyPr>
            <a:normAutofit/>
          </a:bodyPr>
          <a:lstStyle/>
          <a:p>
            <a:endParaRPr lang="en-US" dirty="0"/>
          </a:p>
          <a:p>
            <a:r>
              <a:rPr lang="en-US" dirty="0"/>
              <a:t>PROF. DR. MARIA MENG-PAPANTONI</a:t>
            </a:r>
          </a:p>
          <a:p>
            <a:r>
              <a:rPr lang="en-US" dirty="0"/>
              <a:t>PANTEION UNIVERSITY</a:t>
            </a:r>
          </a:p>
          <a:p>
            <a:r>
              <a:rPr lang="en-US" dirty="0"/>
              <a:t>VISITING PROFESSOR AT THE EUROPA-INSTITUT, SAARLAND</a:t>
            </a:r>
            <a:endParaRPr lang="de-DE" dirty="0"/>
          </a:p>
        </p:txBody>
      </p:sp>
      <p:pic>
        <p:nvPicPr>
          <p:cNvPr id="3" name="Εικόνα 2">
            <a:extLst>
              <a:ext uri="{FF2B5EF4-FFF2-40B4-BE49-F238E27FC236}">
                <a16:creationId xmlns:a16="http://schemas.microsoft.com/office/drawing/2014/main" id="{DB80C659-CE95-F39A-6887-F8DF3BABE98A}"/>
              </a:ext>
            </a:extLst>
          </p:cNvPr>
          <p:cNvPicPr>
            <a:picLocks noChangeAspect="1"/>
          </p:cNvPicPr>
          <p:nvPr/>
        </p:nvPicPr>
        <p:blipFill>
          <a:blip r:embed="rId2"/>
          <a:stretch>
            <a:fillRect/>
          </a:stretch>
        </p:blipFill>
        <p:spPr>
          <a:xfrm>
            <a:off x="5481893" y="5885650"/>
            <a:ext cx="3539035" cy="438950"/>
          </a:xfrm>
          <a:prstGeom prst="rect">
            <a:avLst/>
          </a:prstGeom>
        </p:spPr>
      </p:pic>
    </p:spTree>
    <p:extLst>
      <p:ext uri="{BB962C8B-B14F-4D97-AF65-F5344CB8AC3E}">
        <p14:creationId xmlns:p14="http://schemas.microsoft.com/office/powerpoint/2010/main" val="92814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599" y="152400"/>
            <a:ext cx="6347713" cy="609600"/>
          </a:xfrm>
        </p:spPr>
        <p:txBody>
          <a:bodyPr>
            <a:normAutofit fontScale="90000"/>
          </a:bodyPr>
          <a:lstStyle/>
          <a:p>
            <a:r>
              <a:rPr lang="de-DE" dirty="0" err="1"/>
              <a:t>Effects</a:t>
            </a:r>
            <a:r>
              <a:rPr lang="de-DE" dirty="0"/>
              <a:t> </a:t>
            </a:r>
            <a:r>
              <a:rPr lang="de-DE" dirty="0" err="1"/>
              <a:t>of</a:t>
            </a:r>
            <a:r>
              <a:rPr lang="de-DE" dirty="0"/>
              <a:t> </a:t>
            </a:r>
            <a:r>
              <a:rPr lang="de-DE" dirty="0" err="1"/>
              <a:t>accession</a:t>
            </a:r>
            <a:endParaRPr lang="de-DE" dirty="0"/>
          </a:p>
        </p:txBody>
      </p:sp>
      <p:sp>
        <p:nvSpPr>
          <p:cNvPr id="3" name="Inhaltsplatzhalter 2"/>
          <p:cNvSpPr>
            <a:spLocks noGrp="1"/>
          </p:cNvSpPr>
          <p:nvPr>
            <p:ph idx="1"/>
          </p:nvPr>
        </p:nvSpPr>
        <p:spPr>
          <a:xfrm>
            <a:off x="381000" y="914400"/>
            <a:ext cx="7010401" cy="5715000"/>
          </a:xfrm>
        </p:spPr>
        <p:txBody>
          <a:bodyPr>
            <a:normAutofit/>
          </a:bodyPr>
          <a:lstStyle/>
          <a:p>
            <a:r>
              <a:rPr lang="de-DE" dirty="0"/>
              <a:t>All </a:t>
            </a:r>
            <a:r>
              <a:rPr lang="de-DE" dirty="0" err="1"/>
              <a:t>rights</a:t>
            </a:r>
            <a:r>
              <a:rPr lang="de-DE" dirty="0"/>
              <a:t> </a:t>
            </a:r>
            <a:r>
              <a:rPr lang="de-DE" dirty="0" err="1"/>
              <a:t>and</a:t>
            </a:r>
            <a:r>
              <a:rPr lang="de-DE" dirty="0"/>
              <a:t> </a:t>
            </a:r>
            <a:r>
              <a:rPr lang="de-DE" dirty="0" err="1"/>
              <a:t>duties</a:t>
            </a:r>
            <a:r>
              <a:rPr lang="de-DE" dirty="0"/>
              <a:t> </a:t>
            </a:r>
            <a:r>
              <a:rPr lang="de-DE" dirty="0" err="1"/>
              <a:t>of</a:t>
            </a:r>
            <a:r>
              <a:rPr lang="de-DE" dirty="0"/>
              <a:t> </a:t>
            </a:r>
            <a:r>
              <a:rPr lang="de-DE" dirty="0" err="1"/>
              <a:t>membership</a:t>
            </a:r>
            <a:endParaRPr lang="de-DE" dirty="0"/>
          </a:p>
          <a:p>
            <a:r>
              <a:rPr lang="de-DE" dirty="0"/>
              <a:t>Submission </a:t>
            </a:r>
            <a:r>
              <a:rPr lang="de-DE" dirty="0" err="1"/>
              <a:t>under</a:t>
            </a:r>
            <a:r>
              <a:rPr lang="de-DE" dirty="0"/>
              <a:t> </a:t>
            </a:r>
            <a:r>
              <a:rPr lang="de-DE" dirty="0" err="1"/>
              <a:t>the</a:t>
            </a:r>
            <a:r>
              <a:rPr lang="de-DE" dirty="0"/>
              <a:t> </a:t>
            </a:r>
            <a:r>
              <a:rPr lang="de-DE" dirty="0" err="1"/>
              <a:t>full</a:t>
            </a:r>
            <a:r>
              <a:rPr lang="de-DE" dirty="0"/>
              <a:t> </a:t>
            </a:r>
            <a:r>
              <a:rPr lang="de-DE" dirty="0" err="1"/>
              <a:t>body</a:t>
            </a:r>
            <a:r>
              <a:rPr lang="de-DE" dirty="0"/>
              <a:t> </a:t>
            </a:r>
            <a:r>
              <a:rPr lang="de-DE" dirty="0" err="1"/>
              <a:t>of</a:t>
            </a:r>
            <a:r>
              <a:rPr lang="de-DE" dirty="0"/>
              <a:t> </a:t>
            </a:r>
            <a:r>
              <a:rPr lang="de-DE" dirty="0" err="1"/>
              <a:t>existing</a:t>
            </a:r>
            <a:r>
              <a:rPr lang="de-DE" dirty="0"/>
              <a:t> Union </a:t>
            </a:r>
            <a:r>
              <a:rPr lang="de-DE" dirty="0" err="1"/>
              <a:t>law</a:t>
            </a:r>
            <a:endParaRPr lang="de-DE" dirty="0"/>
          </a:p>
          <a:p>
            <a:r>
              <a:rPr lang="de-DE" dirty="0"/>
              <a:t>Submission </a:t>
            </a:r>
            <a:r>
              <a:rPr lang="de-DE" dirty="0" err="1"/>
              <a:t>under</a:t>
            </a:r>
            <a:r>
              <a:rPr lang="de-DE" dirty="0"/>
              <a:t> </a:t>
            </a:r>
            <a:r>
              <a:rPr lang="de-DE" dirty="0" err="1"/>
              <a:t>the</a:t>
            </a:r>
            <a:r>
              <a:rPr lang="de-DE" dirty="0"/>
              <a:t> „</a:t>
            </a:r>
            <a:r>
              <a:rPr lang="de-DE" dirty="0" err="1"/>
              <a:t>acquis</a:t>
            </a:r>
            <a:r>
              <a:rPr lang="de-DE" dirty="0"/>
              <a:t> </a:t>
            </a:r>
            <a:r>
              <a:rPr lang="de-DE" dirty="0" err="1"/>
              <a:t>communautaire</a:t>
            </a:r>
            <a:r>
              <a:rPr lang="de-DE" dirty="0"/>
              <a:t>“</a:t>
            </a:r>
          </a:p>
          <a:p>
            <a:endParaRPr lang="de-DE" dirty="0"/>
          </a:p>
          <a:p>
            <a:r>
              <a:rPr lang="de-DE" dirty="0" err="1"/>
              <a:t>Enlargement</a:t>
            </a:r>
            <a:r>
              <a:rPr lang="de-DE" dirty="0"/>
              <a:t> </a:t>
            </a:r>
            <a:r>
              <a:rPr lang="de-DE" dirty="0" err="1"/>
              <a:t>of</a:t>
            </a:r>
            <a:r>
              <a:rPr lang="de-DE" dirty="0"/>
              <a:t> </a:t>
            </a:r>
            <a:r>
              <a:rPr lang="de-DE" dirty="0" err="1"/>
              <a:t>the</a:t>
            </a:r>
            <a:r>
              <a:rPr lang="de-DE" dirty="0"/>
              <a:t> </a:t>
            </a:r>
            <a:r>
              <a:rPr lang="de-DE" dirty="0" err="1"/>
              <a:t>territory</a:t>
            </a:r>
            <a:r>
              <a:rPr lang="de-DE" dirty="0"/>
              <a:t> </a:t>
            </a:r>
            <a:r>
              <a:rPr lang="de-DE" dirty="0" err="1"/>
              <a:t>of</a:t>
            </a:r>
            <a:r>
              <a:rPr lang="de-DE" dirty="0"/>
              <a:t> </a:t>
            </a:r>
            <a:r>
              <a:rPr lang="de-DE" dirty="0" err="1"/>
              <a:t>the</a:t>
            </a:r>
            <a:r>
              <a:rPr lang="de-DE" dirty="0"/>
              <a:t> Union</a:t>
            </a:r>
          </a:p>
          <a:p>
            <a:pPr lvl="1"/>
            <a:r>
              <a:rPr lang="de-DE" dirty="0" err="1"/>
              <a:t>Territories</a:t>
            </a:r>
            <a:r>
              <a:rPr lang="de-DE" dirty="0"/>
              <a:t> </a:t>
            </a:r>
            <a:r>
              <a:rPr lang="de-DE" dirty="0" err="1"/>
              <a:t>of</a:t>
            </a:r>
            <a:r>
              <a:rPr lang="de-DE" dirty="0"/>
              <a:t> </a:t>
            </a:r>
            <a:r>
              <a:rPr lang="de-DE" dirty="0" err="1"/>
              <a:t>the</a:t>
            </a:r>
            <a:r>
              <a:rPr lang="de-DE" dirty="0"/>
              <a:t> </a:t>
            </a:r>
            <a:r>
              <a:rPr lang="de-DE" dirty="0" err="1"/>
              <a:t>member</a:t>
            </a:r>
            <a:r>
              <a:rPr lang="de-DE" dirty="0"/>
              <a:t> </a:t>
            </a:r>
            <a:r>
              <a:rPr lang="de-DE" dirty="0" err="1"/>
              <a:t>states</a:t>
            </a:r>
            <a:endParaRPr lang="de-DE" dirty="0"/>
          </a:p>
          <a:p>
            <a:pPr lvl="2"/>
            <a:r>
              <a:rPr lang="de-DE" dirty="0"/>
              <a:t>In </a:t>
            </a:r>
            <a:r>
              <a:rPr lang="de-DE" dirty="0" err="1"/>
              <a:t>their</a:t>
            </a:r>
            <a:r>
              <a:rPr lang="de-DE" dirty="0"/>
              <a:t> </a:t>
            </a:r>
            <a:r>
              <a:rPr lang="de-DE" dirty="0" err="1"/>
              <a:t>changing</a:t>
            </a:r>
            <a:r>
              <a:rPr lang="de-DE" dirty="0"/>
              <a:t> </a:t>
            </a:r>
            <a:r>
              <a:rPr lang="de-DE" dirty="0" err="1"/>
              <a:t>configuration</a:t>
            </a:r>
            <a:r>
              <a:rPr lang="de-DE" dirty="0"/>
              <a:t> (</a:t>
            </a:r>
            <a:r>
              <a:rPr lang="de-DE" dirty="0" err="1"/>
              <a:t>Algeria</a:t>
            </a:r>
            <a:r>
              <a:rPr lang="de-DE" dirty="0"/>
              <a:t>/ Germany / </a:t>
            </a:r>
            <a:r>
              <a:rPr lang="de-DE" dirty="0" err="1"/>
              <a:t>Greenland</a:t>
            </a:r>
            <a:r>
              <a:rPr lang="de-DE" dirty="0"/>
              <a:t>)</a:t>
            </a:r>
          </a:p>
          <a:p>
            <a:pPr lvl="1"/>
            <a:r>
              <a:rPr lang="de-DE" dirty="0"/>
              <a:t>Territorial </a:t>
            </a:r>
            <a:r>
              <a:rPr lang="de-DE" dirty="0" err="1"/>
              <a:t>sea</a:t>
            </a:r>
            <a:r>
              <a:rPr lang="de-DE" dirty="0"/>
              <a:t> </a:t>
            </a:r>
            <a:r>
              <a:rPr lang="de-DE" dirty="0" err="1"/>
              <a:t>of</a:t>
            </a:r>
            <a:r>
              <a:rPr lang="de-DE" dirty="0"/>
              <a:t> </a:t>
            </a:r>
            <a:r>
              <a:rPr lang="de-DE" dirty="0" err="1"/>
              <a:t>the</a:t>
            </a:r>
            <a:r>
              <a:rPr lang="de-DE" dirty="0"/>
              <a:t> Union</a:t>
            </a:r>
          </a:p>
          <a:p>
            <a:r>
              <a:rPr lang="de-DE" dirty="0"/>
              <a:t>Territorial </a:t>
            </a:r>
            <a:r>
              <a:rPr lang="de-DE" dirty="0" err="1"/>
              <a:t>extension</a:t>
            </a:r>
            <a:r>
              <a:rPr lang="de-DE" dirty="0"/>
              <a:t> </a:t>
            </a:r>
            <a:r>
              <a:rPr lang="de-DE" dirty="0" err="1"/>
              <a:t>of</a:t>
            </a:r>
            <a:r>
              <a:rPr lang="de-DE" dirty="0"/>
              <a:t> </a:t>
            </a:r>
            <a:r>
              <a:rPr lang="de-DE" dirty="0" err="1"/>
              <a:t>validity</a:t>
            </a:r>
            <a:r>
              <a:rPr lang="de-DE" dirty="0"/>
              <a:t> Union </a:t>
            </a:r>
            <a:r>
              <a:rPr lang="de-DE" dirty="0" err="1"/>
              <a:t>law</a:t>
            </a:r>
            <a:r>
              <a:rPr lang="de-DE" dirty="0"/>
              <a:t>?</a:t>
            </a:r>
          </a:p>
          <a:p>
            <a:r>
              <a:rPr lang="de-DE" dirty="0"/>
              <a:t>Extraterritorial </a:t>
            </a:r>
            <a:r>
              <a:rPr lang="de-DE" dirty="0" err="1"/>
              <a:t>Jurisdiction</a:t>
            </a:r>
            <a:endParaRPr lang="de-DE" dirty="0"/>
          </a:p>
          <a:p>
            <a:pPr lvl="1"/>
            <a:r>
              <a:rPr lang="de-DE" dirty="0"/>
              <a:t>Territorial </a:t>
            </a:r>
            <a:r>
              <a:rPr lang="de-DE" dirty="0" err="1"/>
              <a:t>consequence</a:t>
            </a:r>
            <a:r>
              <a:rPr lang="de-DE" dirty="0"/>
              <a:t> </a:t>
            </a:r>
            <a:r>
              <a:rPr lang="de-DE" dirty="0" err="1"/>
              <a:t>linked</a:t>
            </a:r>
            <a:r>
              <a:rPr lang="de-DE" dirty="0"/>
              <a:t> </a:t>
            </a:r>
            <a:r>
              <a:rPr lang="de-DE" dirty="0" err="1"/>
              <a:t>to</a:t>
            </a:r>
            <a:r>
              <a:rPr lang="de-DE" dirty="0"/>
              <a:t> </a:t>
            </a:r>
            <a:r>
              <a:rPr lang="de-DE" dirty="0" err="1"/>
              <a:t>facts</a:t>
            </a:r>
            <a:r>
              <a:rPr lang="de-DE" dirty="0"/>
              <a:t> </a:t>
            </a:r>
            <a:r>
              <a:rPr lang="de-DE" dirty="0" err="1"/>
              <a:t>happening</a:t>
            </a:r>
            <a:r>
              <a:rPr lang="de-DE" dirty="0"/>
              <a:t> </a:t>
            </a:r>
            <a:r>
              <a:rPr lang="de-DE" dirty="0" err="1"/>
              <a:t>abroad</a:t>
            </a:r>
            <a:endParaRPr lang="de-DE" dirty="0"/>
          </a:p>
          <a:p>
            <a:pPr lvl="1"/>
            <a:r>
              <a:rPr lang="de-DE" dirty="0"/>
              <a:t>Extraterritorial </a:t>
            </a:r>
            <a:r>
              <a:rPr lang="de-DE" dirty="0" err="1"/>
              <a:t>effect</a:t>
            </a:r>
            <a:r>
              <a:rPr lang="de-DE" dirty="0"/>
              <a:t> (Microsoft, Boeing, Google etc.)</a:t>
            </a:r>
          </a:p>
          <a:p>
            <a:pPr lvl="2"/>
            <a:r>
              <a:rPr lang="de-DE" dirty="0" err="1"/>
              <a:t>Substantiall</a:t>
            </a:r>
            <a:r>
              <a:rPr lang="de-DE" dirty="0"/>
              <a:t> </a:t>
            </a:r>
            <a:r>
              <a:rPr lang="de-DE" dirty="0" err="1"/>
              <a:t>effect</a:t>
            </a:r>
            <a:r>
              <a:rPr lang="de-DE" dirty="0"/>
              <a:t> </a:t>
            </a:r>
            <a:r>
              <a:rPr lang="de-DE" dirty="0" err="1"/>
              <a:t>of</a:t>
            </a:r>
            <a:r>
              <a:rPr lang="de-DE" dirty="0"/>
              <a:t> </a:t>
            </a:r>
            <a:r>
              <a:rPr lang="de-DE" dirty="0" err="1"/>
              <a:t>behavior</a:t>
            </a:r>
            <a:r>
              <a:rPr lang="de-DE" dirty="0"/>
              <a:t> </a:t>
            </a:r>
            <a:r>
              <a:rPr lang="de-DE" dirty="0" err="1"/>
              <a:t>abroad</a:t>
            </a:r>
            <a:r>
              <a:rPr lang="de-DE" dirty="0"/>
              <a:t> on </a:t>
            </a:r>
            <a:r>
              <a:rPr lang="de-DE" dirty="0" err="1"/>
              <a:t>the</a:t>
            </a:r>
            <a:r>
              <a:rPr lang="de-DE" dirty="0"/>
              <a:t> national </a:t>
            </a:r>
            <a:r>
              <a:rPr lang="de-DE" dirty="0" err="1"/>
              <a:t>territory</a:t>
            </a:r>
            <a:endParaRPr lang="de-DE" dirty="0"/>
          </a:p>
        </p:txBody>
      </p:sp>
      <p:sp>
        <p:nvSpPr>
          <p:cNvPr id="4" name="Footer Placeholder 3"/>
          <p:cNvSpPr>
            <a:spLocks noGrp="1"/>
          </p:cNvSpPr>
          <p:nvPr>
            <p:ph type="ftr" sz="quarter" idx="11"/>
          </p:nvPr>
        </p:nvSpPr>
        <p:spPr/>
        <p:txBody>
          <a:bodyPr/>
          <a:lstStyle/>
          <a:p>
            <a:r>
              <a:rPr lang="en-US"/>
              <a:t>MARIA MENG-PAPANTONI, PROFESSOR, PANTEION UNIVERSITY</a:t>
            </a:r>
            <a:endParaRPr lang="en-US" dirty="0"/>
          </a:p>
        </p:txBody>
      </p:sp>
      <p:pic>
        <p:nvPicPr>
          <p:cNvPr id="6" name="Εικόνα 5">
            <a:extLst>
              <a:ext uri="{FF2B5EF4-FFF2-40B4-BE49-F238E27FC236}">
                <a16:creationId xmlns:a16="http://schemas.microsoft.com/office/drawing/2014/main" id="{0BE79DBD-75F7-E756-E5E3-8848A7F12F09}"/>
              </a:ext>
            </a:extLst>
          </p:cNvPr>
          <p:cNvPicPr>
            <a:picLocks noChangeAspect="1"/>
          </p:cNvPicPr>
          <p:nvPr/>
        </p:nvPicPr>
        <p:blipFill>
          <a:blip r:embed="rId2"/>
          <a:stretch>
            <a:fillRect/>
          </a:stretch>
        </p:blipFill>
        <p:spPr>
          <a:xfrm>
            <a:off x="5481893" y="6038050"/>
            <a:ext cx="3539035" cy="438950"/>
          </a:xfrm>
          <a:prstGeom prst="rect">
            <a:avLst/>
          </a:prstGeom>
        </p:spPr>
      </p:pic>
    </p:spTree>
    <p:extLst>
      <p:ext uri="{BB962C8B-B14F-4D97-AF65-F5344CB8AC3E}">
        <p14:creationId xmlns:p14="http://schemas.microsoft.com/office/powerpoint/2010/main" val="1863369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598" y="0"/>
            <a:ext cx="6347713" cy="776990"/>
          </a:xfrm>
        </p:spPr>
        <p:txBody>
          <a:bodyPr>
            <a:noAutofit/>
          </a:bodyPr>
          <a:lstStyle/>
          <a:p>
            <a:r>
              <a:rPr lang="de-DE" sz="4800" dirty="0"/>
              <a:t>Basic </a:t>
            </a:r>
            <a:r>
              <a:rPr lang="de-DE" sz="4800" dirty="0" err="1"/>
              <a:t>values</a:t>
            </a:r>
            <a:r>
              <a:rPr lang="de-DE" sz="4800" dirty="0"/>
              <a:t> </a:t>
            </a:r>
            <a:r>
              <a:rPr lang="de-DE" sz="4800" dirty="0" err="1"/>
              <a:t>of</a:t>
            </a:r>
            <a:r>
              <a:rPr lang="de-DE" sz="4800" dirty="0"/>
              <a:t> </a:t>
            </a:r>
            <a:r>
              <a:rPr lang="de-DE" sz="4800" dirty="0" err="1"/>
              <a:t>the</a:t>
            </a:r>
            <a:r>
              <a:rPr lang="de-DE" sz="4800" dirty="0"/>
              <a:t> EU</a:t>
            </a:r>
          </a:p>
        </p:txBody>
      </p:sp>
      <p:sp>
        <p:nvSpPr>
          <p:cNvPr id="3" name="Inhaltsplatzhalter 2"/>
          <p:cNvSpPr>
            <a:spLocks noGrp="1"/>
          </p:cNvSpPr>
          <p:nvPr>
            <p:ph idx="1"/>
          </p:nvPr>
        </p:nvSpPr>
        <p:spPr>
          <a:xfrm>
            <a:off x="609598" y="1386590"/>
            <a:ext cx="7497583" cy="5106285"/>
          </a:xfrm>
        </p:spPr>
        <p:txBody>
          <a:bodyPr>
            <a:noAutofit/>
          </a:bodyPr>
          <a:lstStyle/>
          <a:p>
            <a:r>
              <a:rPr lang="de-DE" sz="2400" dirty="0"/>
              <a:t>Art. 2 TEU: </a:t>
            </a:r>
          </a:p>
          <a:p>
            <a:pPr marL="0" indent="0">
              <a:buNone/>
            </a:pPr>
            <a:r>
              <a:rPr lang="de-DE" sz="2400" dirty="0"/>
              <a:t>The Union </a:t>
            </a:r>
            <a:r>
              <a:rPr lang="de-DE" sz="2400" dirty="0" err="1"/>
              <a:t>is</a:t>
            </a:r>
            <a:r>
              <a:rPr lang="de-DE" sz="2400" dirty="0"/>
              <a:t> </a:t>
            </a:r>
            <a:r>
              <a:rPr lang="de-DE" sz="2400" dirty="0" err="1"/>
              <a:t>founded</a:t>
            </a:r>
            <a:r>
              <a:rPr lang="de-DE" sz="2400" dirty="0"/>
              <a:t> on </a:t>
            </a:r>
            <a:r>
              <a:rPr lang="de-DE" sz="2400" dirty="0" err="1"/>
              <a:t>the</a:t>
            </a:r>
            <a:r>
              <a:rPr lang="de-DE" sz="2400" dirty="0"/>
              <a:t> </a:t>
            </a:r>
            <a:r>
              <a:rPr lang="de-DE" sz="2400" dirty="0" err="1"/>
              <a:t>values</a:t>
            </a:r>
            <a:r>
              <a:rPr lang="de-DE" sz="2400" dirty="0"/>
              <a:t> </a:t>
            </a:r>
            <a:r>
              <a:rPr lang="de-DE" sz="2400" dirty="0" err="1"/>
              <a:t>of</a:t>
            </a:r>
            <a:r>
              <a:rPr lang="de-DE" sz="2400" dirty="0"/>
              <a:t> </a:t>
            </a:r>
            <a:r>
              <a:rPr lang="de-DE" sz="2400" dirty="0" err="1"/>
              <a:t>respect</a:t>
            </a:r>
            <a:r>
              <a:rPr lang="de-DE" sz="2400" dirty="0"/>
              <a:t> </a:t>
            </a:r>
            <a:r>
              <a:rPr lang="de-DE" sz="2400" dirty="0" err="1"/>
              <a:t>for</a:t>
            </a:r>
            <a:r>
              <a:rPr lang="de-DE" sz="2400" dirty="0"/>
              <a:t> human </a:t>
            </a:r>
            <a:r>
              <a:rPr lang="de-DE" sz="2400" dirty="0" err="1"/>
              <a:t>dignity</a:t>
            </a:r>
            <a:r>
              <a:rPr lang="de-DE" sz="2400" dirty="0"/>
              <a:t>, </a:t>
            </a:r>
            <a:r>
              <a:rPr lang="de-DE" sz="2400" dirty="0" err="1"/>
              <a:t>freedom</a:t>
            </a:r>
            <a:r>
              <a:rPr lang="de-DE" sz="2400" dirty="0"/>
              <a:t>, </a:t>
            </a:r>
            <a:r>
              <a:rPr lang="de-DE" sz="2400" dirty="0" err="1"/>
              <a:t>democracy</a:t>
            </a:r>
            <a:r>
              <a:rPr lang="de-DE" sz="2400" dirty="0"/>
              <a:t>, </a:t>
            </a:r>
            <a:r>
              <a:rPr lang="de-DE" sz="2400" dirty="0" err="1"/>
              <a:t>equality</a:t>
            </a:r>
            <a:r>
              <a:rPr lang="de-DE" sz="2400" dirty="0"/>
              <a:t>, </a:t>
            </a:r>
            <a:r>
              <a:rPr lang="de-DE" sz="2400" dirty="0" err="1"/>
              <a:t>the</a:t>
            </a:r>
            <a:r>
              <a:rPr lang="de-DE" sz="2400" dirty="0"/>
              <a:t> </a:t>
            </a:r>
            <a:r>
              <a:rPr lang="de-DE" sz="2400" dirty="0" err="1"/>
              <a:t>rule</a:t>
            </a:r>
            <a:r>
              <a:rPr lang="de-DE" sz="2400" dirty="0"/>
              <a:t> </a:t>
            </a:r>
            <a:r>
              <a:rPr lang="de-DE" sz="2400" dirty="0" err="1"/>
              <a:t>of</a:t>
            </a:r>
            <a:r>
              <a:rPr lang="de-DE" sz="2400" dirty="0"/>
              <a:t> </a:t>
            </a:r>
            <a:r>
              <a:rPr lang="de-DE" sz="2400" dirty="0" err="1"/>
              <a:t>law</a:t>
            </a:r>
            <a:r>
              <a:rPr lang="de-DE" sz="2400" dirty="0"/>
              <a:t> </a:t>
            </a:r>
            <a:r>
              <a:rPr lang="de-DE" sz="2400" dirty="0" err="1"/>
              <a:t>and</a:t>
            </a:r>
            <a:r>
              <a:rPr lang="de-DE" sz="2400" dirty="0"/>
              <a:t> </a:t>
            </a:r>
            <a:r>
              <a:rPr lang="de-DE" sz="2400" dirty="0" err="1"/>
              <a:t>respect</a:t>
            </a:r>
            <a:r>
              <a:rPr lang="de-DE" sz="2400" dirty="0"/>
              <a:t> </a:t>
            </a:r>
            <a:r>
              <a:rPr lang="de-DE" sz="2400" dirty="0" err="1"/>
              <a:t>for</a:t>
            </a:r>
            <a:r>
              <a:rPr lang="de-DE" sz="2400" dirty="0"/>
              <a:t> human </a:t>
            </a:r>
            <a:r>
              <a:rPr lang="de-DE" sz="2400" dirty="0" err="1"/>
              <a:t>rights</a:t>
            </a:r>
            <a:r>
              <a:rPr lang="de-DE" sz="2400" dirty="0"/>
              <a:t>, </a:t>
            </a:r>
            <a:r>
              <a:rPr lang="de-DE" sz="2400" dirty="0" err="1"/>
              <a:t>including</a:t>
            </a:r>
            <a:r>
              <a:rPr lang="de-DE" sz="2400" dirty="0"/>
              <a:t> </a:t>
            </a:r>
            <a:r>
              <a:rPr lang="de-DE" sz="2400" dirty="0" err="1"/>
              <a:t>the</a:t>
            </a:r>
            <a:r>
              <a:rPr lang="de-DE" sz="2400" dirty="0"/>
              <a:t> </a:t>
            </a:r>
            <a:r>
              <a:rPr lang="de-DE" sz="2400" dirty="0" err="1"/>
              <a:t>rights</a:t>
            </a:r>
            <a:r>
              <a:rPr lang="de-DE" sz="2400" dirty="0"/>
              <a:t> </a:t>
            </a:r>
            <a:r>
              <a:rPr lang="de-DE" sz="2400" dirty="0" err="1"/>
              <a:t>of</a:t>
            </a:r>
            <a:r>
              <a:rPr lang="de-DE" sz="2400" dirty="0"/>
              <a:t> </a:t>
            </a:r>
            <a:r>
              <a:rPr lang="de-DE" sz="2400" dirty="0" err="1"/>
              <a:t>persons</a:t>
            </a:r>
            <a:r>
              <a:rPr lang="de-DE" sz="2400" dirty="0"/>
              <a:t> </a:t>
            </a:r>
            <a:r>
              <a:rPr lang="de-DE" sz="2400" dirty="0" err="1"/>
              <a:t>belonging</a:t>
            </a:r>
            <a:r>
              <a:rPr lang="de-DE" sz="2400" dirty="0"/>
              <a:t> </a:t>
            </a:r>
            <a:r>
              <a:rPr lang="de-DE" sz="2400" dirty="0" err="1"/>
              <a:t>to</a:t>
            </a:r>
            <a:r>
              <a:rPr lang="de-DE" sz="2400" dirty="0"/>
              <a:t> </a:t>
            </a:r>
            <a:r>
              <a:rPr lang="de-DE" sz="2400" dirty="0" err="1"/>
              <a:t>minorities</a:t>
            </a:r>
            <a:r>
              <a:rPr lang="de-DE" sz="2400" dirty="0"/>
              <a:t>. </a:t>
            </a:r>
          </a:p>
          <a:p>
            <a:pPr marL="0" indent="0">
              <a:buNone/>
            </a:pPr>
            <a:r>
              <a:rPr lang="de-DE" sz="2400" dirty="0"/>
              <a:t>These </a:t>
            </a:r>
            <a:r>
              <a:rPr lang="de-DE" sz="2400" dirty="0" err="1"/>
              <a:t>values</a:t>
            </a:r>
            <a:r>
              <a:rPr lang="de-DE" sz="2400" dirty="0"/>
              <a:t> </a:t>
            </a:r>
            <a:r>
              <a:rPr lang="de-DE" sz="2400" dirty="0" err="1"/>
              <a:t>are</a:t>
            </a:r>
            <a:r>
              <a:rPr lang="de-DE" sz="2400" dirty="0"/>
              <a:t> </a:t>
            </a:r>
            <a:r>
              <a:rPr lang="de-DE" sz="2400" dirty="0" err="1"/>
              <a:t>common</a:t>
            </a:r>
            <a:r>
              <a:rPr lang="de-DE" sz="2400" dirty="0"/>
              <a:t> </a:t>
            </a:r>
            <a:r>
              <a:rPr lang="de-DE" sz="2400" dirty="0" err="1"/>
              <a:t>to</a:t>
            </a:r>
            <a:r>
              <a:rPr lang="de-DE" sz="2400" dirty="0"/>
              <a:t> </a:t>
            </a:r>
            <a:r>
              <a:rPr lang="de-DE" sz="2400" dirty="0" err="1"/>
              <a:t>the</a:t>
            </a:r>
            <a:r>
              <a:rPr lang="de-DE" sz="2400" dirty="0"/>
              <a:t> Member States in a </a:t>
            </a:r>
            <a:r>
              <a:rPr lang="de-DE" sz="2400" dirty="0" err="1"/>
              <a:t>society</a:t>
            </a:r>
            <a:r>
              <a:rPr lang="de-DE" sz="2400" dirty="0"/>
              <a:t> in </a:t>
            </a:r>
            <a:r>
              <a:rPr lang="de-DE" sz="2400" dirty="0" err="1"/>
              <a:t>which</a:t>
            </a:r>
            <a:r>
              <a:rPr lang="de-DE" sz="2400" dirty="0"/>
              <a:t> </a:t>
            </a:r>
            <a:r>
              <a:rPr lang="de-DE" sz="2400" dirty="0" err="1"/>
              <a:t>pluralism</a:t>
            </a:r>
            <a:r>
              <a:rPr lang="de-DE" sz="2400" dirty="0"/>
              <a:t>, non-</a:t>
            </a:r>
            <a:r>
              <a:rPr lang="de-DE" sz="2400" dirty="0" err="1"/>
              <a:t>discrimination</a:t>
            </a:r>
            <a:r>
              <a:rPr lang="de-DE" sz="2400" dirty="0"/>
              <a:t>, </a:t>
            </a:r>
            <a:r>
              <a:rPr lang="de-DE" sz="2400" dirty="0" err="1"/>
              <a:t>tolerance</a:t>
            </a:r>
            <a:r>
              <a:rPr lang="de-DE" sz="2400" dirty="0"/>
              <a:t>, </a:t>
            </a:r>
            <a:r>
              <a:rPr lang="de-DE" sz="2400" dirty="0" err="1"/>
              <a:t>justice</a:t>
            </a:r>
            <a:r>
              <a:rPr lang="de-DE" sz="2400" dirty="0"/>
              <a:t>, </a:t>
            </a:r>
            <a:r>
              <a:rPr lang="de-DE" sz="2400" dirty="0" err="1"/>
              <a:t>solidarity</a:t>
            </a:r>
            <a:r>
              <a:rPr lang="de-DE" sz="2400" dirty="0"/>
              <a:t> </a:t>
            </a:r>
            <a:r>
              <a:rPr lang="de-DE" sz="2400" dirty="0" err="1"/>
              <a:t>and</a:t>
            </a:r>
            <a:r>
              <a:rPr lang="de-DE" sz="2400" dirty="0"/>
              <a:t> </a:t>
            </a:r>
            <a:r>
              <a:rPr lang="de-DE" sz="2400" dirty="0" err="1"/>
              <a:t>equality</a:t>
            </a:r>
            <a:r>
              <a:rPr lang="de-DE" sz="2400" dirty="0"/>
              <a:t> </a:t>
            </a:r>
            <a:r>
              <a:rPr lang="de-DE" sz="2400" dirty="0" err="1"/>
              <a:t>between</a:t>
            </a:r>
            <a:r>
              <a:rPr lang="de-DE" sz="2400" dirty="0"/>
              <a:t> </a:t>
            </a:r>
            <a:r>
              <a:rPr lang="de-DE" sz="2400" dirty="0" err="1"/>
              <a:t>women</a:t>
            </a:r>
            <a:r>
              <a:rPr lang="de-DE" sz="2400" dirty="0"/>
              <a:t> </a:t>
            </a:r>
            <a:r>
              <a:rPr lang="de-DE" sz="2400" dirty="0" err="1"/>
              <a:t>and</a:t>
            </a:r>
            <a:r>
              <a:rPr lang="de-DE" sz="2400" dirty="0"/>
              <a:t> </a:t>
            </a:r>
            <a:r>
              <a:rPr lang="de-DE" sz="2400" dirty="0" err="1"/>
              <a:t>men</a:t>
            </a:r>
            <a:r>
              <a:rPr lang="de-DE" sz="2400" dirty="0"/>
              <a:t> </a:t>
            </a:r>
            <a:r>
              <a:rPr lang="de-DE" sz="2400" dirty="0" err="1"/>
              <a:t>prevail</a:t>
            </a:r>
            <a:r>
              <a:rPr lang="de-DE" sz="2400" dirty="0"/>
              <a:t>.</a:t>
            </a:r>
          </a:p>
          <a:p>
            <a:pPr marL="0" indent="0">
              <a:buNone/>
            </a:pPr>
            <a:endParaRPr lang="de-DE" sz="2400" dirty="0"/>
          </a:p>
          <a:p>
            <a:pPr marL="0" indent="0">
              <a:buNone/>
            </a:pPr>
            <a:r>
              <a:rPr lang="de-DE" sz="2400" dirty="0" err="1"/>
              <a:t>What</a:t>
            </a:r>
            <a:r>
              <a:rPr lang="de-DE" sz="2400" dirty="0"/>
              <a:t> </a:t>
            </a:r>
            <a:r>
              <a:rPr lang="de-DE" sz="2400" dirty="0" err="1"/>
              <a:t>if</a:t>
            </a:r>
            <a:r>
              <a:rPr lang="de-DE" sz="2400" dirty="0"/>
              <a:t> </a:t>
            </a:r>
            <a:r>
              <a:rPr lang="de-DE" sz="2400" dirty="0" err="1"/>
              <a:t>the</a:t>
            </a:r>
            <a:r>
              <a:rPr lang="de-DE" sz="2400" dirty="0"/>
              <a:t> </a:t>
            </a:r>
            <a:r>
              <a:rPr lang="de-DE" sz="2400" dirty="0" err="1"/>
              <a:t>member</a:t>
            </a:r>
            <a:r>
              <a:rPr lang="de-DE" sz="2400" dirty="0"/>
              <a:t> </a:t>
            </a:r>
            <a:r>
              <a:rPr lang="de-DE" sz="2400" dirty="0" err="1"/>
              <a:t>states</a:t>
            </a:r>
            <a:r>
              <a:rPr lang="de-DE" sz="2400" dirty="0"/>
              <a:t> </a:t>
            </a:r>
            <a:r>
              <a:rPr lang="de-DE" sz="2400" dirty="0" err="1"/>
              <a:t>are</a:t>
            </a:r>
            <a:r>
              <a:rPr lang="de-DE" sz="2400" dirty="0"/>
              <a:t> not </a:t>
            </a:r>
            <a:r>
              <a:rPr lang="de-DE" sz="2400" dirty="0" err="1"/>
              <a:t>fulfilling</a:t>
            </a:r>
            <a:r>
              <a:rPr lang="de-DE" sz="2400" dirty="0"/>
              <a:t> </a:t>
            </a:r>
            <a:r>
              <a:rPr lang="de-DE" sz="2400" dirty="0" err="1"/>
              <a:t>their</a:t>
            </a:r>
            <a:r>
              <a:rPr lang="de-DE" sz="2400" dirty="0"/>
              <a:t> </a:t>
            </a:r>
            <a:r>
              <a:rPr lang="de-DE" sz="2400" dirty="0" err="1"/>
              <a:t>duties</a:t>
            </a:r>
            <a:r>
              <a:rPr lang="de-DE" sz="2400" dirty="0"/>
              <a:t>?</a:t>
            </a:r>
          </a:p>
        </p:txBody>
      </p:sp>
      <p:sp>
        <p:nvSpPr>
          <p:cNvPr id="4" name="Fußzeilenplatzhalter 3"/>
          <p:cNvSpPr>
            <a:spLocks noGrp="1"/>
          </p:cNvSpPr>
          <p:nvPr>
            <p:ph type="ftr" sz="quarter" idx="11"/>
          </p:nvPr>
        </p:nvSpPr>
        <p:spPr>
          <a:xfrm>
            <a:off x="609598" y="6492875"/>
            <a:ext cx="4622973" cy="365125"/>
          </a:xfrm>
        </p:spPr>
        <p:txBody>
          <a:bodyPr/>
          <a:lstStyle/>
          <a:p>
            <a:r>
              <a:rPr lang="en-US"/>
              <a:t>MARIA MENG-PAPANTONI, PROFESSOR, PANTEION UNIVERSITY</a:t>
            </a:r>
            <a:endParaRPr lang="de-DE" dirty="0"/>
          </a:p>
        </p:txBody>
      </p:sp>
      <p:pic>
        <p:nvPicPr>
          <p:cNvPr id="6" name="Εικόνα 5">
            <a:extLst>
              <a:ext uri="{FF2B5EF4-FFF2-40B4-BE49-F238E27FC236}">
                <a16:creationId xmlns:a16="http://schemas.microsoft.com/office/drawing/2014/main" id="{7D55BC94-28AB-C6E9-D2F1-97FA350D617E}"/>
              </a:ext>
            </a:extLst>
          </p:cNvPr>
          <p:cNvPicPr>
            <a:picLocks noChangeAspect="1"/>
          </p:cNvPicPr>
          <p:nvPr/>
        </p:nvPicPr>
        <p:blipFill>
          <a:blip r:embed="rId2"/>
          <a:stretch>
            <a:fillRect/>
          </a:stretch>
        </p:blipFill>
        <p:spPr>
          <a:xfrm>
            <a:off x="5481893" y="6114250"/>
            <a:ext cx="3539035" cy="438950"/>
          </a:xfrm>
          <a:prstGeom prst="rect">
            <a:avLst/>
          </a:prstGeom>
        </p:spPr>
      </p:pic>
    </p:spTree>
    <p:extLst>
      <p:ext uri="{BB962C8B-B14F-4D97-AF65-F5344CB8AC3E}">
        <p14:creationId xmlns:p14="http://schemas.microsoft.com/office/powerpoint/2010/main" val="1280775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a:t>MARIA MENG-PAPANTONI, PROFESSOR, PANTEION UNIVERSITY</a:t>
            </a:r>
            <a:endParaRPr lang="de-DE" dirty="0"/>
          </a:p>
        </p:txBody>
      </p:sp>
      <p:sp>
        <p:nvSpPr>
          <p:cNvPr id="2" name="Titel 1"/>
          <p:cNvSpPr>
            <a:spLocks noGrp="1"/>
          </p:cNvSpPr>
          <p:nvPr>
            <p:ph type="title" idx="4294967295"/>
          </p:nvPr>
        </p:nvSpPr>
        <p:spPr>
          <a:xfrm>
            <a:off x="395536" y="12881"/>
            <a:ext cx="8229600" cy="1143000"/>
          </a:xfrm>
        </p:spPr>
        <p:txBody>
          <a:bodyPr/>
          <a:lstStyle/>
          <a:p>
            <a:r>
              <a:rPr lang="de-DE" dirty="0" err="1">
                <a:solidFill>
                  <a:schemeClr val="accent4">
                    <a:lumMod val="60000"/>
                    <a:lumOff val="40000"/>
                  </a:schemeClr>
                </a:solidFill>
              </a:rPr>
              <a:t>Discipline</a:t>
            </a:r>
            <a:r>
              <a:rPr lang="de-DE" dirty="0">
                <a:solidFill>
                  <a:schemeClr val="accent4">
                    <a:lumMod val="60000"/>
                    <a:lumOff val="40000"/>
                  </a:schemeClr>
                </a:solidFill>
              </a:rPr>
              <a:t> </a:t>
            </a:r>
            <a:r>
              <a:rPr lang="de-DE" dirty="0" err="1">
                <a:solidFill>
                  <a:schemeClr val="accent4">
                    <a:lumMod val="60000"/>
                    <a:lumOff val="40000"/>
                  </a:schemeClr>
                </a:solidFill>
              </a:rPr>
              <a:t>of</a:t>
            </a:r>
            <a:r>
              <a:rPr lang="de-DE" dirty="0">
                <a:solidFill>
                  <a:schemeClr val="accent4">
                    <a:lumMod val="60000"/>
                    <a:lumOff val="40000"/>
                  </a:schemeClr>
                </a:solidFill>
              </a:rPr>
              <a:t> Member States</a:t>
            </a:r>
          </a:p>
        </p:txBody>
      </p:sp>
      <p:sp>
        <p:nvSpPr>
          <p:cNvPr id="7" name="Rechteck 6"/>
          <p:cNvSpPr/>
          <p:nvPr/>
        </p:nvSpPr>
        <p:spPr>
          <a:xfrm>
            <a:off x="395536" y="1196752"/>
            <a:ext cx="8280920" cy="3754874"/>
          </a:xfrm>
          <a:prstGeom prst="rect">
            <a:avLst/>
          </a:prstGeom>
        </p:spPr>
        <p:txBody>
          <a:bodyPr wrap="square">
            <a:spAutoFit/>
          </a:bodyPr>
          <a:lstStyle/>
          <a:p>
            <a:r>
              <a:rPr lang="de-DE" sz="1400" dirty="0"/>
              <a:t>Article 7 TEU</a:t>
            </a:r>
          </a:p>
          <a:p>
            <a:endParaRPr lang="de-DE" sz="1400" dirty="0"/>
          </a:p>
          <a:p>
            <a:endParaRPr lang="de-DE" sz="1400" dirty="0"/>
          </a:p>
          <a:p>
            <a:endParaRPr lang="de-DE" sz="1400" dirty="0"/>
          </a:p>
          <a:p>
            <a:endParaRPr lang="de-DE" sz="1400" dirty="0"/>
          </a:p>
          <a:p>
            <a:pPr marL="342900" indent="-342900">
              <a:buFont typeface="+mj-lt"/>
              <a:buAutoNum type="arabicPeriod"/>
            </a:pPr>
            <a:endParaRPr lang="de-DE" sz="1400" dirty="0"/>
          </a:p>
          <a:p>
            <a:pPr marL="342900" indent="-342900">
              <a:buFont typeface="+mj-lt"/>
              <a:buAutoNum type="arabicPeriod"/>
            </a:pPr>
            <a:endParaRPr lang="de-DE" sz="1400" dirty="0"/>
          </a:p>
          <a:p>
            <a:pPr marL="342900" indent="-342900">
              <a:buFont typeface="+mj-lt"/>
              <a:buAutoNum type="arabicPeriod"/>
            </a:pPr>
            <a:endParaRPr lang="de-DE" sz="1400" dirty="0"/>
          </a:p>
          <a:p>
            <a:pPr marL="342900" indent="-342900">
              <a:buFont typeface="+mj-lt"/>
              <a:buAutoNum type="arabicPeriod"/>
            </a:pPr>
            <a:endParaRPr lang="de-DE" sz="1400" dirty="0"/>
          </a:p>
          <a:p>
            <a:pPr marL="342900" indent="-342900">
              <a:buFont typeface="+mj-lt"/>
              <a:buAutoNum type="arabicPeriod"/>
            </a:pPr>
            <a:endParaRPr lang="de-DE" sz="1400" dirty="0"/>
          </a:p>
          <a:p>
            <a:pPr marL="342900" indent="-342900">
              <a:buFont typeface="+mj-lt"/>
              <a:buAutoNum type="arabicPeriod"/>
            </a:pPr>
            <a:endParaRPr lang="de-DE" sz="1400" dirty="0"/>
          </a:p>
          <a:p>
            <a:pPr marL="342900" indent="-342900">
              <a:buFont typeface="+mj-lt"/>
              <a:buAutoNum type="arabicPeriod"/>
            </a:pPr>
            <a:endParaRPr lang="de-DE" sz="1400" dirty="0"/>
          </a:p>
          <a:p>
            <a:pPr marL="342900" indent="-342900">
              <a:buFont typeface="+mj-lt"/>
              <a:buAutoNum type="arabicPeriod"/>
            </a:pPr>
            <a:endParaRPr lang="de-DE" sz="1400" dirty="0"/>
          </a:p>
          <a:p>
            <a:pPr marL="342900" indent="-342900">
              <a:buFont typeface="+mj-lt"/>
              <a:buAutoNum type="arabicPeriod"/>
            </a:pPr>
            <a:endParaRPr lang="de-DE" sz="1400" dirty="0"/>
          </a:p>
          <a:p>
            <a:pPr marL="342900" indent="-342900">
              <a:buFont typeface="+mj-lt"/>
              <a:buAutoNum type="arabicPeriod"/>
            </a:pPr>
            <a:endParaRPr lang="de-DE" sz="1400" dirty="0"/>
          </a:p>
          <a:p>
            <a:endParaRPr lang="de-DE" sz="1400" dirty="0"/>
          </a:p>
          <a:p>
            <a:endParaRPr lang="de-DE" sz="1400" dirty="0"/>
          </a:p>
        </p:txBody>
      </p:sp>
      <p:sp>
        <p:nvSpPr>
          <p:cNvPr id="3" name="Richtungspfeil 2"/>
          <p:cNvSpPr/>
          <p:nvPr/>
        </p:nvSpPr>
        <p:spPr>
          <a:xfrm>
            <a:off x="762000" y="1981200"/>
            <a:ext cx="6400800" cy="6096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r>
              <a:rPr lang="de-DE" dirty="0">
                <a:solidFill>
                  <a:schemeClr val="tx1"/>
                </a:solidFill>
              </a:rPr>
              <a:t>Council </a:t>
            </a:r>
            <a:r>
              <a:rPr lang="de-DE" dirty="0" err="1">
                <a:solidFill>
                  <a:schemeClr val="tx1"/>
                </a:solidFill>
              </a:rPr>
              <a:t>decides</a:t>
            </a:r>
            <a:r>
              <a:rPr lang="de-DE" dirty="0">
                <a:solidFill>
                  <a:schemeClr val="tx1"/>
                </a:solidFill>
              </a:rPr>
              <a:t> </a:t>
            </a:r>
            <a:r>
              <a:rPr lang="de-DE" dirty="0" err="1">
                <a:solidFill>
                  <a:schemeClr val="tx1"/>
                </a:solidFill>
              </a:rPr>
              <a:t>by</a:t>
            </a:r>
            <a:r>
              <a:rPr lang="de-DE" dirty="0">
                <a:solidFill>
                  <a:schemeClr val="tx1"/>
                </a:solidFill>
              </a:rPr>
              <a:t> 4/5 </a:t>
            </a:r>
            <a:r>
              <a:rPr lang="de-DE" dirty="0" err="1">
                <a:solidFill>
                  <a:schemeClr val="tx1"/>
                </a:solidFill>
              </a:rPr>
              <a:t>whether</a:t>
            </a:r>
            <a:r>
              <a:rPr lang="de-DE" dirty="0">
                <a:solidFill>
                  <a:schemeClr val="tx1"/>
                </a:solidFill>
              </a:rPr>
              <a:t> </a:t>
            </a:r>
            <a:r>
              <a:rPr lang="de-DE" dirty="0" err="1">
                <a:solidFill>
                  <a:schemeClr val="tx1"/>
                </a:solidFill>
              </a:rPr>
              <a:t>there</a:t>
            </a:r>
            <a:r>
              <a:rPr lang="de-DE" dirty="0">
                <a:solidFill>
                  <a:schemeClr val="tx1"/>
                </a:solidFill>
              </a:rPr>
              <a:t> </a:t>
            </a:r>
            <a:r>
              <a:rPr lang="de-DE" dirty="0" err="1">
                <a:solidFill>
                  <a:schemeClr val="tx1"/>
                </a:solidFill>
              </a:rPr>
              <a:t>is</a:t>
            </a:r>
            <a:r>
              <a:rPr lang="de-DE" dirty="0">
                <a:solidFill>
                  <a:schemeClr val="tx1"/>
                </a:solidFill>
              </a:rPr>
              <a:t> a </a:t>
            </a:r>
            <a:r>
              <a:rPr lang="de-DE" dirty="0" err="1">
                <a:solidFill>
                  <a:schemeClr val="tx1"/>
                </a:solidFill>
              </a:rPr>
              <a:t>clear</a:t>
            </a:r>
            <a:r>
              <a:rPr lang="de-DE" dirty="0">
                <a:solidFill>
                  <a:schemeClr val="tx1"/>
                </a:solidFill>
              </a:rPr>
              <a:t> </a:t>
            </a:r>
            <a:r>
              <a:rPr lang="de-DE" dirty="0" err="1">
                <a:solidFill>
                  <a:schemeClr val="tx1"/>
                </a:solidFill>
              </a:rPr>
              <a:t>risk</a:t>
            </a:r>
            <a:r>
              <a:rPr lang="de-DE" dirty="0">
                <a:solidFill>
                  <a:schemeClr val="tx1"/>
                </a:solidFill>
              </a:rPr>
              <a:t> </a:t>
            </a:r>
            <a:r>
              <a:rPr lang="de-DE" dirty="0" err="1">
                <a:solidFill>
                  <a:schemeClr val="tx1"/>
                </a:solidFill>
              </a:rPr>
              <a:t>of</a:t>
            </a:r>
            <a:r>
              <a:rPr lang="de-DE" dirty="0">
                <a:solidFill>
                  <a:schemeClr val="tx1"/>
                </a:solidFill>
              </a:rPr>
              <a:t> a </a:t>
            </a:r>
            <a:r>
              <a:rPr lang="de-DE" dirty="0" err="1">
                <a:solidFill>
                  <a:schemeClr val="tx1"/>
                </a:solidFill>
              </a:rPr>
              <a:t>serious</a:t>
            </a:r>
            <a:r>
              <a:rPr lang="de-DE" dirty="0">
                <a:solidFill>
                  <a:schemeClr val="tx1"/>
                </a:solidFill>
              </a:rPr>
              <a:t> </a:t>
            </a:r>
            <a:r>
              <a:rPr lang="de-DE" dirty="0" err="1">
                <a:solidFill>
                  <a:schemeClr val="tx1"/>
                </a:solidFill>
              </a:rPr>
              <a:t>breach</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values</a:t>
            </a:r>
            <a:r>
              <a:rPr lang="de-DE" dirty="0">
                <a:solidFill>
                  <a:schemeClr val="tx1"/>
                </a:solidFill>
              </a:rPr>
              <a:t> </a:t>
            </a:r>
            <a:r>
              <a:rPr lang="de-DE" dirty="0" err="1">
                <a:solidFill>
                  <a:schemeClr val="tx1"/>
                </a:solidFill>
              </a:rPr>
              <a:t>of</a:t>
            </a:r>
            <a:r>
              <a:rPr lang="de-DE" dirty="0">
                <a:solidFill>
                  <a:schemeClr val="tx1"/>
                </a:solidFill>
              </a:rPr>
              <a:t> Art. 2 </a:t>
            </a:r>
            <a:r>
              <a:rPr lang="de-DE" dirty="0" err="1">
                <a:solidFill>
                  <a:schemeClr val="tx1"/>
                </a:solidFill>
              </a:rPr>
              <a:t>by</a:t>
            </a:r>
            <a:r>
              <a:rPr lang="de-DE" dirty="0">
                <a:solidFill>
                  <a:schemeClr val="tx1"/>
                </a:solidFill>
              </a:rPr>
              <a:t> a </a:t>
            </a:r>
            <a:r>
              <a:rPr lang="de-DE" dirty="0" err="1">
                <a:solidFill>
                  <a:schemeClr val="tx1"/>
                </a:solidFill>
              </a:rPr>
              <a:t>member</a:t>
            </a:r>
            <a:r>
              <a:rPr lang="de-DE" dirty="0">
                <a:solidFill>
                  <a:schemeClr val="tx1"/>
                </a:solidFill>
              </a:rPr>
              <a:t> </a:t>
            </a:r>
            <a:r>
              <a:rPr lang="de-DE" dirty="0" err="1">
                <a:solidFill>
                  <a:schemeClr val="tx1"/>
                </a:solidFill>
              </a:rPr>
              <a:t>state</a:t>
            </a:r>
            <a:endParaRPr lang="de-DE" dirty="0">
              <a:solidFill>
                <a:schemeClr val="tx1"/>
              </a:solidFill>
            </a:endParaRPr>
          </a:p>
        </p:txBody>
      </p:sp>
      <p:sp>
        <p:nvSpPr>
          <p:cNvPr id="8" name="Richtungspfeil 7"/>
          <p:cNvSpPr/>
          <p:nvPr/>
        </p:nvSpPr>
        <p:spPr>
          <a:xfrm>
            <a:off x="762000" y="3048000"/>
            <a:ext cx="6400800" cy="8382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r>
              <a:rPr lang="de-DE" dirty="0">
                <a:solidFill>
                  <a:schemeClr val="tx1"/>
                </a:solidFill>
              </a:rPr>
              <a:t>The European Council (</a:t>
            </a:r>
            <a:r>
              <a:rPr lang="de-DE" dirty="0" err="1">
                <a:solidFill>
                  <a:schemeClr val="tx1"/>
                </a:solidFill>
              </a:rPr>
              <a:t>unanimously</a:t>
            </a:r>
            <a:r>
              <a:rPr lang="de-DE" dirty="0">
                <a:solidFill>
                  <a:schemeClr val="tx1"/>
                </a:solidFill>
              </a:rPr>
              <a:t>) </a:t>
            </a:r>
            <a:r>
              <a:rPr lang="de-DE" dirty="0" err="1">
                <a:solidFill>
                  <a:schemeClr val="tx1"/>
                </a:solidFill>
              </a:rPr>
              <a:t>with</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consensus</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the</a:t>
            </a:r>
            <a:r>
              <a:rPr lang="de-DE" dirty="0">
                <a:solidFill>
                  <a:schemeClr val="tx1"/>
                </a:solidFill>
              </a:rPr>
              <a:t> EP </a:t>
            </a:r>
            <a:r>
              <a:rPr lang="de-DE" dirty="0" err="1">
                <a:solidFill>
                  <a:schemeClr val="tx1"/>
                </a:solidFill>
              </a:rPr>
              <a:t>determines</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existence</a:t>
            </a:r>
            <a:r>
              <a:rPr lang="de-DE" dirty="0">
                <a:solidFill>
                  <a:schemeClr val="tx1"/>
                </a:solidFill>
              </a:rPr>
              <a:t> </a:t>
            </a:r>
            <a:r>
              <a:rPr lang="de-DE" dirty="0" err="1">
                <a:solidFill>
                  <a:schemeClr val="tx1"/>
                </a:solidFill>
              </a:rPr>
              <a:t>of</a:t>
            </a:r>
            <a:r>
              <a:rPr lang="de-DE" dirty="0">
                <a:solidFill>
                  <a:schemeClr val="tx1"/>
                </a:solidFill>
              </a:rPr>
              <a:t> a </a:t>
            </a:r>
            <a:r>
              <a:rPr lang="de-DE" dirty="0" err="1">
                <a:solidFill>
                  <a:schemeClr val="tx1"/>
                </a:solidFill>
              </a:rPr>
              <a:t>serious</a:t>
            </a:r>
            <a:r>
              <a:rPr lang="de-DE" dirty="0">
                <a:solidFill>
                  <a:schemeClr val="tx1"/>
                </a:solidFill>
              </a:rPr>
              <a:t> </a:t>
            </a:r>
            <a:r>
              <a:rPr lang="de-DE" dirty="0" err="1">
                <a:solidFill>
                  <a:schemeClr val="tx1"/>
                </a:solidFill>
              </a:rPr>
              <a:t>and</a:t>
            </a:r>
            <a:r>
              <a:rPr lang="de-DE" dirty="0">
                <a:solidFill>
                  <a:schemeClr val="tx1"/>
                </a:solidFill>
              </a:rPr>
              <a:t> persistent </a:t>
            </a:r>
            <a:r>
              <a:rPr lang="de-DE" dirty="0" err="1">
                <a:solidFill>
                  <a:schemeClr val="tx1"/>
                </a:solidFill>
              </a:rPr>
              <a:t>breach</a:t>
            </a:r>
            <a:r>
              <a:rPr lang="de-DE" dirty="0">
                <a:solidFill>
                  <a:schemeClr val="tx1"/>
                </a:solidFill>
              </a:rPr>
              <a:t> </a:t>
            </a:r>
            <a:r>
              <a:rPr lang="de-DE" dirty="0" err="1">
                <a:solidFill>
                  <a:schemeClr val="tx1"/>
                </a:solidFill>
              </a:rPr>
              <a:t>by</a:t>
            </a:r>
            <a:r>
              <a:rPr lang="de-DE" dirty="0">
                <a:solidFill>
                  <a:schemeClr val="tx1"/>
                </a:solidFill>
              </a:rPr>
              <a:t> a Member State </a:t>
            </a:r>
            <a:r>
              <a:rPr lang="de-DE" dirty="0" err="1">
                <a:solidFill>
                  <a:schemeClr val="tx1"/>
                </a:solidFill>
              </a:rPr>
              <a:t>of</a:t>
            </a:r>
            <a:r>
              <a:rPr lang="de-DE" dirty="0">
                <a:solidFill>
                  <a:schemeClr val="tx1"/>
                </a:solidFill>
              </a:rPr>
              <a:t>  Article 2</a:t>
            </a:r>
          </a:p>
        </p:txBody>
      </p:sp>
      <p:sp>
        <p:nvSpPr>
          <p:cNvPr id="9" name="Richtungspfeil 8"/>
          <p:cNvSpPr/>
          <p:nvPr/>
        </p:nvSpPr>
        <p:spPr>
          <a:xfrm>
            <a:off x="747889" y="4343400"/>
            <a:ext cx="6400800" cy="838200"/>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r>
              <a:rPr lang="de-DE" dirty="0">
                <a:solidFill>
                  <a:schemeClr val="tx1"/>
                </a:solidFill>
              </a:rPr>
              <a:t>The Council, </a:t>
            </a:r>
            <a:r>
              <a:rPr lang="de-DE" dirty="0" err="1">
                <a:solidFill>
                  <a:schemeClr val="tx1"/>
                </a:solidFill>
              </a:rPr>
              <a:t>by</a:t>
            </a:r>
            <a:r>
              <a:rPr lang="de-DE" dirty="0">
                <a:solidFill>
                  <a:schemeClr val="tx1"/>
                </a:solidFill>
              </a:rPr>
              <a:t> </a:t>
            </a:r>
            <a:r>
              <a:rPr lang="de-DE" dirty="0" err="1">
                <a:solidFill>
                  <a:schemeClr val="tx1"/>
                </a:solidFill>
              </a:rPr>
              <a:t>qualified</a:t>
            </a:r>
            <a:r>
              <a:rPr lang="de-DE" dirty="0">
                <a:solidFill>
                  <a:schemeClr val="tx1"/>
                </a:solidFill>
              </a:rPr>
              <a:t> </a:t>
            </a:r>
            <a:r>
              <a:rPr lang="de-DE" dirty="0" err="1">
                <a:solidFill>
                  <a:schemeClr val="tx1"/>
                </a:solidFill>
              </a:rPr>
              <a:t>majority</a:t>
            </a:r>
            <a:r>
              <a:rPr lang="de-DE" dirty="0">
                <a:solidFill>
                  <a:schemeClr val="tx1"/>
                </a:solidFill>
              </a:rPr>
              <a:t>, </a:t>
            </a:r>
            <a:r>
              <a:rPr lang="de-DE" dirty="0" err="1">
                <a:solidFill>
                  <a:schemeClr val="tx1"/>
                </a:solidFill>
              </a:rPr>
              <a:t>decides</a:t>
            </a:r>
            <a:r>
              <a:rPr lang="de-DE" dirty="0">
                <a:solidFill>
                  <a:schemeClr val="tx1"/>
                </a:solidFill>
              </a:rPr>
              <a:t> </a:t>
            </a:r>
            <a:r>
              <a:rPr lang="de-DE" dirty="0" err="1">
                <a:solidFill>
                  <a:schemeClr val="tx1"/>
                </a:solidFill>
              </a:rPr>
              <a:t>about</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temporary</a:t>
            </a:r>
            <a:r>
              <a:rPr lang="de-DE" dirty="0">
                <a:solidFill>
                  <a:schemeClr val="tx1"/>
                </a:solidFill>
              </a:rPr>
              <a:t>) </a:t>
            </a:r>
            <a:r>
              <a:rPr lang="de-DE" dirty="0" err="1">
                <a:solidFill>
                  <a:schemeClr val="tx1"/>
                </a:solidFill>
              </a:rPr>
              <a:t>suspension</a:t>
            </a:r>
            <a:r>
              <a:rPr lang="de-DE" dirty="0">
                <a:solidFill>
                  <a:schemeClr val="tx1"/>
                </a:solidFill>
              </a:rPr>
              <a:t> </a:t>
            </a:r>
            <a:r>
              <a:rPr lang="de-DE" dirty="0" err="1">
                <a:solidFill>
                  <a:schemeClr val="tx1"/>
                </a:solidFill>
              </a:rPr>
              <a:t>of</a:t>
            </a:r>
            <a:r>
              <a:rPr lang="de-DE" dirty="0">
                <a:solidFill>
                  <a:schemeClr val="tx1"/>
                </a:solidFill>
              </a:rPr>
              <a:t> </a:t>
            </a:r>
            <a:r>
              <a:rPr lang="de-DE" dirty="0" err="1">
                <a:solidFill>
                  <a:schemeClr val="tx1"/>
                </a:solidFill>
              </a:rPr>
              <a:t>some</a:t>
            </a:r>
            <a:r>
              <a:rPr lang="de-DE" dirty="0">
                <a:solidFill>
                  <a:schemeClr val="tx1"/>
                </a:solidFill>
              </a:rPr>
              <a:t> </a:t>
            </a:r>
            <a:r>
              <a:rPr lang="de-DE" dirty="0" err="1">
                <a:solidFill>
                  <a:schemeClr val="tx1"/>
                </a:solidFill>
              </a:rPr>
              <a:t>or</a:t>
            </a:r>
            <a:r>
              <a:rPr lang="de-DE" dirty="0">
                <a:solidFill>
                  <a:schemeClr val="tx1"/>
                </a:solidFill>
              </a:rPr>
              <a:t> all </a:t>
            </a:r>
            <a:r>
              <a:rPr lang="de-DE" dirty="0" err="1">
                <a:solidFill>
                  <a:schemeClr val="tx1"/>
                </a:solidFill>
              </a:rPr>
              <a:t>membership</a:t>
            </a:r>
            <a:r>
              <a:rPr lang="de-DE" dirty="0">
                <a:solidFill>
                  <a:schemeClr val="tx1"/>
                </a:solidFill>
              </a:rPr>
              <a:t> </a:t>
            </a:r>
            <a:r>
              <a:rPr lang="de-DE" dirty="0" err="1">
                <a:solidFill>
                  <a:schemeClr val="tx1"/>
                </a:solidFill>
              </a:rPr>
              <a:t>rights</a:t>
            </a:r>
            <a:r>
              <a:rPr lang="de-DE" dirty="0">
                <a:solidFill>
                  <a:schemeClr val="tx1"/>
                </a:solidFill>
              </a:rPr>
              <a:t> (</a:t>
            </a:r>
            <a:r>
              <a:rPr lang="de-DE" dirty="0" err="1">
                <a:solidFill>
                  <a:schemeClr val="tx1"/>
                </a:solidFill>
              </a:rPr>
              <a:t>duties</a:t>
            </a:r>
            <a:r>
              <a:rPr lang="de-DE" dirty="0">
                <a:solidFill>
                  <a:schemeClr val="tx1"/>
                </a:solidFill>
              </a:rPr>
              <a:t> </a:t>
            </a:r>
            <a:r>
              <a:rPr lang="de-DE" dirty="0" err="1">
                <a:solidFill>
                  <a:schemeClr val="tx1"/>
                </a:solidFill>
              </a:rPr>
              <a:t>remain</a:t>
            </a:r>
            <a:r>
              <a:rPr lang="de-DE" dirty="0">
                <a:solidFill>
                  <a:schemeClr val="tx1"/>
                </a:solidFill>
              </a:rPr>
              <a:t>)</a:t>
            </a:r>
          </a:p>
        </p:txBody>
      </p:sp>
      <p:sp>
        <p:nvSpPr>
          <p:cNvPr id="10" name="Richtungspfeil 9"/>
          <p:cNvSpPr/>
          <p:nvPr/>
        </p:nvSpPr>
        <p:spPr>
          <a:xfrm>
            <a:off x="725311" y="5638800"/>
            <a:ext cx="6400800" cy="402562"/>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r>
              <a:rPr lang="de-DE" dirty="0" err="1">
                <a:solidFill>
                  <a:schemeClr val="tx1"/>
                </a:solidFill>
              </a:rPr>
              <a:t>Incriminated</a:t>
            </a:r>
            <a:r>
              <a:rPr lang="de-DE" dirty="0">
                <a:solidFill>
                  <a:schemeClr val="tx1"/>
                </a:solidFill>
              </a:rPr>
              <a:t> </a:t>
            </a:r>
            <a:r>
              <a:rPr lang="de-DE" dirty="0" err="1">
                <a:solidFill>
                  <a:schemeClr val="tx1"/>
                </a:solidFill>
              </a:rPr>
              <a:t>state</a:t>
            </a:r>
            <a:r>
              <a:rPr lang="de-DE" dirty="0">
                <a:solidFill>
                  <a:schemeClr val="tx1"/>
                </a:solidFill>
              </a:rPr>
              <a:t> </a:t>
            </a:r>
            <a:r>
              <a:rPr lang="de-DE" dirty="0" err="1">
                <a:solidFill>
                  <a:schemeClr val="tx1"/>
                </a:solidFill>
              </a:rPr>
              <a:t>has</a:t>
            </a:r>
            <a:r>
              <a:rPr lang="de-DE" dirty="0">
                <a:solidFill>
                  <a:schemeClr val="tx1"/>
                </a:solidFill>
              </a:rPr>
              <a:t> </a:t>
            </a:r>
            <a:r>
              <a:rPr lang="de-DE" dirty="0" err="1">
                <a:solidFill>
                  <a:schemeClr val="tx1"/>
                </a:solidFill>
              </a:rPr>
              <a:t>no</a:t>
            </a:r>
            <a:r>
              <a:rPr lang="de-DE" dirty="0">
                <a:solidFill>
                  <a:schemeClr val="tx1"/>
                </a:solidFill>
              </a:rPr>
              <a:t> </a:t>
            </a:r>
            <a:r>
              <a:rPr lang="de-DE" dirty="0" err="1">
                <a:solidFill>
                  <a:schemeClr val="tx1"/>
                </a:solidFill>
              </a:rPr>
              <a:t>voting</a:t>
            </a:r>
            <a:r>
              <a:rPr lang="de-DE" dirty="0">
                <a:solidFill>
                  <a:schemeClr val="tx1"/>
                </a:solidFill>
              </a:rPr>
              <a:t> </a:t>
            </a:r>
            <a:r>
              <a:rPr lang="de-DE" dirty="0" err="1">
                <a:solidFill>
                  <a:schemeClr val="tx1"/>
                </a:solidFill>
              </a:rPr>
              <a:t>right</a:t>
            </a:r>
            <a:r>
              <a:rPr lang="de-DE" dirty="0">
                <a:solidFill>
                  <a:schemeClr val="tx1"/>
                </a:solidFill>
              </a:rPr>
              <a:t> (Art. 354 TFEU)</a:t>
            </a:r>
          </a:p>
        </p:txBody>
      </p:sp>
      <p:pic>
        <p:nvPicPr>
          <p:cNvPr id="6" name="Εικόνα 5">
            <a:extLst>
              <a:ext uri="{FF2B5EF4-FFF2-40B4-BE49-F238E27FC236}">
                <a16:creationId xmlns:a16="http://schemas.microsoft.com/office/drawing/2014/main" id="{0B6EFB55-29C1-C65D-1C76-F2AAC8D5BCBF}"/>
              </a:ext>
            </a:extLst>
          </p:cNvPr>
          <p:cNvPicPr>
            <a:picLocks noChangeAspect="1"/>
          </p:cNvPicPr>
          <p:nvPr/>
        </p:nvPicPr>
        <p:blipFill>
          <a:blip r:embed="rId3"/>
          <a:stretch>
            <a:fillRect/>
          </a:stretch>
        </p:blipFill>
        <p:spPr>
          <a:xfrm>
            <a:off x="5481893" y="6038050"/>
            <a:ext cx="3539035" cy="438950"/>
          </a:xfrm>
          <a:prstGeom prst="rect">
            <a:avLst/>
          </a:prstGeom>
        </p:spPr>
      </p:pic>
    </p:spTree>
    <p:extLst>
      <p:ext uri="{BB962C8B-B14F-4D97-AF65-F5344CB8AC3E}">
        <p14:creationId xmlns:p14="http://schemas.microsoft.com/office/powerpoint/2010/main" val="969448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599" y="280020"/>
            <a:ext cx="6934201" cy="659160"/>
          </a:xfrm>
        </p:spPr>
        <p:txBody>
          <a:bodyPr>
            <a:normAutofit fontScale="90000"/>
          </a:bodyPr>
          <a:lstStyle/>
          <a:p>
            <a:r>
              <a:rPr lang="de-DE" dirty="0" err="1"/>
              <a:t>Termination</a:t>
            </a:r>
            <a:r>
              <a:rPr lang="de-DE" dirty="0"/>
              <a:t> of </a:t>
            </a:r>
            <a:r>
              <a:rPr lang="de-DE" dirty="0" err="1"/>
              <a:t>membership</a:t>
            </a:r>
            <a:r>
              <a:rPr lang="de-DE" dirty="0"/>
              <a:t> (art. 50 TEU)</a:t>
            </a:r>
          </a:p>
        </p:txBody>
      </p:sp>
      <p:sp>
        <p:nvSpPr>
          <p:cNvPr id="3" name="Inhaltsplatzhalter 2"/>
          <p:cNvSpPr>
            <a:spLocks noGrp="1"/>
          </p:cNvSpPr>
          <p:nvPr>
            <p:ph idx="1"/>
          </p:nvPr>
        </p:nvSpPr>
        <p:spPr>
          <a:xfrm>
            <a:off x="739775" y="953286"/>
            <a:ext cx="7662864" cy="5589240"/>
          </a:xfrm>
        </p:spPr>
        <p:txBody>
          <a:bodyPr>
            <a:normAutofit/>
          </a:bodyPr>
          <a:lstStyle/>
          <a:p>
            <a:pPr marL="0" indent="0">
              <a:buNone/>
            </a:pPr>
            <a:endParaRPr lang="de-DE" sz="1400" dirty="0">
              <a:solidFill>
                <a:srgbClr val="000000"/>
              </a:solidFill>
            </a:endParaRPr>
          </a:p>
          <a:p>
            <a:r>
              <a:rPr lang="de-DE" dirty="0" err="1">
                <a:solidFill>
                  <a:srgbClr val="000000"/>
                </a:solidFill>
              </a:rPr>
              <a:t>Any</a:t>
            </a:r>
            <a:r>
              <a:rPr lang="de-DE" dirty="0">
                <a:solidFill>
                  <a:srgbClr val="000000"/>
                </a:solidFill>
              </a:rPr>
              <a:t> Member State </a:t>
            </a:r>
            <a:r>
              <a:rPr lang="de-DE" dirty="0" err="1">
                <a:solidFill>
                  <a:srgbClr val="000000"/>
                </a:solidFill>
              </a:rPr>
              <a:t>may</a:t>
            </a:r>
            <a:r>
              <a:rPr lang="de-DE" dirty="0">
                <a:solidFill>
                  <a:srgbClr val="000000"/>
                </a:solidFill>
              </a:rPr>
              <a:t> </a:t>
            </a:r>
            <a:r>
              <a:rPr lang="de-DE" dirty="0" err="1">
                <a:solidFill>
                  <a:srgbClr val="000000"/>
                </a:solidFill>
              </a:rPr>
              <a:t>decide</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withdraw</a:t>
            </a:r>
            <a:r>
              <a:rPr lang="de-DE" dirty="0">
                <a:solidFill>
                  <a:srgbClr val="000000"/>
                </a:solidFill>
              </a:rPr>
              <a:t> </a:t>
            </a:r>
            <a:r>
              <a:rPr lang="de-DE" dirty="0" err="1">
                <a:solidFill>
                  <a:srgbClr val="000000"/>
                </a:solidFill>
              </a:rPr>
              <a:t>from</a:t>
            </a:r>
            <a:r>
              <a:rPr lang="de-DE" dirty="0">
                <a:solidFill>
                  <a:srgbClr val="000000"/>
                </a:solidFill>
              </a:rPr>
              <a:t> </a:t>
            </a:r>
            <a:r>
              <a:rPr lang="de-DE" dirty="0" err="1">
                <a:solidFill>
                  <a:srgbClr val="000000"/>
                </a:solidFill>
              </a:rPr>
              <a:t>the</a:t>
            </a:r>
            <a:r>
              <a:rPr lang="de-DE" dirty="0">
                <a:solidFill>
                  <a:srgbClr val="000000"/>
                </a:solidFill>
              </a:rPr>
              <a:t> Union in </a:t>
            </a:r>
            <a:r>
              <a:rPr lang="de-DE" dirty="0" err="1">
                <a:solidFill>
                  <a:srgbClr val="000000"/>
                </a:solidFill>
              </a:rPr>
              <a:t>accordance</a:t>
            </a:r>
            <a:r>
              <a:rPr lang="de-DE" dirty="0">
                <a:solidFill>
                  <a:srgbClr val="000000"/>
                </a:solidFill>
              </a:rPr>
              <a:t> </a:t>
            </a:r>
            <a:r>
              <a:rPr lang="de-DE" dirty="0" err="1">
                <a:solidFill>
                  <a:srgbClr val="000000"/>
                </a:solidFill>
              </a:rPr>
              <a:t>with</a:t>
            </a:r>
            <a:r>
              <a:rPr lang="de-DE" dirty="0">
                <a:solidFill>
                  <a:srgbClr val="000000"/>
                </a:solidFill>
              </a:rPr>
              <a:t> </a:t>
            </a:r>
            <a:r>
              <a:rPr lang="de-DE" dirty="0" err="1">
                <a:solidFill>
                  <a:srgbClr val="000000"/>
                </a:solidFill>
              </a:rPr>
              <a:t>its</a:t>
            </a:r>
            <a:r>
              <a:rPr lang="de-DE" dirty="0">
                <a:solidFill>
                  <a:srgbClr val="000000"/>
                </a:solidFill>
              </a:rPr>
              <a:t> </a:t>
            </a:r>
            <a:r>
              <a:rPr lang="de-DE" dirty="0" err="1">
                <a:solidFill>
                  <a:srgbClr val="000000"/>
                </a:solidFill>
              </a:rPr>
              <a:t>own</a:t>
            </a:r>
            <a:r>
              <a:rPr lang="de-DE" dirty="0">
                <a:solidFill>
                  <a:srgbClr val="000000"/>
                </a:solidFill>
              </a:rPr>
              <a:t> </a:t>
            </a:r>
            <a:r>
              <a:rPr lang="de-DE" dirty="0" err="1">
                <a:solidFill>
                  <a:srgbClr val="000000"/>
                </a:solidFill>
              </a:rPr>
              <a:t>constitutional</a:t>
            </a:r>
            <a:r>
              <a:rPr lang="de-DE" dirty="0">
                <a:solidFill>
                  <a:srgbClr val="000000"/>
                </a:solidFill>
              </a:rPr>
              <a:t> </a:t>
            </a:r>
            <a:r>
              <a:rPr lang="de-DE" dirty="0" err="1">
                <a:solidFill>
                  <a:srgbClr val="000000"/>
                </a:solidFill>
              </a:rPr>
              <a:t>requirements</a:t>
            </a:r>
            <a:r>
              <a:rPr lang="de-DE" dirty="0">
                <a:solidFill>
                  <a:srgbClr val="000000"/>
                </a:solidFill>
              </a:rPr>
              <a:t>.</a:t>
            </a:r>
          </a:p>
          <a:p>
            <a:r>
              <a:rPr lang="de-DE" dirty="0" err="1">
                <a:solidFill>
                  <a:srgbClr val="000000"/>
                </a:solidFill>
              </a:rPr>
              <a:t>Notification</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the</a:t>
            </a:r>
            <a:r>
              <a:rPr lang="de-DE" dirty="0">
                <a:solidFill>
                  <a:srgbClr val="000000"/>
                </a:solidFill>
              </a:rPr>
              <a:t> European Council – </a:t>
            </a:r>
            <a:r>
              <a:rPr lang="de-DE" dirty="0" err="1">
                <a:solidFill>
                  <a:srgbClr val="000000"/>
                </a:solidFill>
              </a:rPr>
              <a:t>negotiation</a:t>
            </a:r>
            <a:r>
              <a:rPr lang="de-DE" dirty="0">
                <a:solidFill>
                  <a:srgbClr val="000000"/>
                </a:solidFill>
              </a:rPr>
              <a:t> </a:t>
            </a:r>
          </a:p>
          <a:p>
            <a:r>
              <a:rPr lang="de-DE" dirty="0" err="1">
                <a:solidFill>
                  <a:srgbClr val="000000"/>
                </a:solidFill>
              </a:rPr>
              <a:t>agreement</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separation</a:t>
            </a:r>
            <a:r>
              <a:rPr lang="de-DE" dirty="0">
                <a:solidFill>
                  <a:srgbClr val="000000"/>
                </a:solidFill>
              </a:rPr>
              <a:t> </a:t>
            </a:r>
            <a:r>
              <a:rPr lang="de-DE" dirty="0" err="1">
                <a:solidFill>
                  <a:srgbClr val="000000"/>
                </a:solidFill>
              </a:rPr>
              <a:t>and</a:t>
            </a:r>
            <a:r>
              <a:rPr lang="de-DE" dirty="0">
                <a:solidFill>
                  <a:srgbClr val="000000"/>
                </a:solidFill>
              </a:rPr>
              <a:t>  </a:t>
            </a:r>
            <a:r>
              <a:rPr lang="de-DE" dirty="0" err="1">
                <a:solidFill>
                  <a:srgbClr val="000000"/>
                </a:solidFill>
              </a:rPr>
              <a:t>conditions</a:t>
            </a:r>
            <a:endParaRPr lang="de-DE" dirty="0">
              <a:solidFill>
                <a:srgbClr val="000000"/>
              </a:solidFill>
            </a:endParaRPr>
          </a:p>
          <a:p>
            <a:pPr lvl="1"/>
            <a:r>
              <a:rPr lang="de-DE" dirty="0" err="1">
                <a:solidFill>
                  <a:srgbClr val="000000"/>
                </a:solidFill>
              </a:rPr>
              <a:t>By</a:t>
            </a:r>
            <a:r>
              <a:rPr lang="de-DE" dirty="0">
                <a:solidFill>
                  <a:srgbClr val="000000"/>
                </a:solidFill>
              </a:rPr>
              <a:t> </a:t>
            </a:r>
            <a:r>
              <a:rPr lang="de-DE" dirty="0" err="1">
                <a:solidFill>
                  <a:srgbClr val="000000"/>
                </a:solidFill>
              </a:rPr>
              <a:t>the</a:t>
            </a:r>
            <a:r>
              <a:rPr lang="de-DE" dirty="0">
                <a:solidFill>
                  <a:srgbClr val="000000"/>
                </a:solidFill>
              </a:rPr>
              <a:t> Council (</a:t>
            </a:r>
            <a:r>
              <a:rPr lang="de-DE" dirty="0" err="1">
                <a:solidFill>
                  <a:srgbClr val="000000"/>
                </a:solidFill>
              </a:rPr>
              <a:t>qualified</a:t>
            </a:r>
            <a:r>
              <a:rPr lang="de-DE" dirty="0">
                <a:solidFill>
                  <a:srgbClr val="000000"/>
                </a:solidFill>
              </a:rPr>
              <a:t> </a:t>
            </a:r>
            <a:r>
              <a:rPr lang="de-DE" dirty="0" err="1">
                <a:solidFill>
                  <a:srgbClr val="000000"/>
                </a:solidFill>
              </a:rPr>
              <a:t>majority</a:t>
            </a:r>
            <a:r>
              <a:rPr lang="de-DE" dirty="0">
                <a:solidFill>
                  <a:srgbClr val="000000"/>
                </a:solidFill>
              </a:rPr>
              <a:t>) upon </a:t>
            </a:r>
            <a:r>
              <a:rPr lang="de-DE" dirty="0" err="1">
                <a:solidFill>
                  <a:srgbClr val="000000"/>
                </a:solidFill>
              </a:rPr>
              <a:t>consent</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EP (</a:t>
            </a:r>
            <a:r>
              <a:rPr lang="de-DE" dirty="0" err="1">
                <a:solidFill>
                  <a:srgbClr val="000000"/>
                </a:solidFill>
              </a:rPr>
              <a:t>majority</a:t>
            </a:r>
            <a:r>
              <a:rPr lang="de-DE" dirty="0">
                <a:solidFill>
                  <a:srgbClr val="000000"/>
                </a:solidFill>
              </a:rPr>
              <a:t>)</a:t>
            </a:r>
          </a:p>
          <a:p>
            <a:r>
              <a:rPr lang="de-DE" dirty="0">
                <a:solidFill>
                  <a:srgbClr val="000000"/>
                </a:solidFill>
              </a:rPr>
              <a:t>But also </a:t>
            </a:r>
            <a:r>
              <a:rPr lang="de-DE" dirty="0" err="1">
                <a:solidFill>
                  <a:srgbClr val="000000"/>
                </a:solidFill>
              </a:rPr>
              <a:t>without</a:t>
            </a:r>
            <a:r>
              <a:rPr lang="de-DE" dirty="0">
                <a:solidFill>
                  <a:srgbClr val="000000"/>
                </a:solidFill>
              </a:rPr>
              <a:t> </a:t>
            </a:r>
            <a:r>
              <a:rPr lang="de-DE" dirty="0" err="1">
                <a:solidFill>
                  <a:srgbClr val="000000"/>
                </a:solidFill>
              </a:rPr>
              <a:t>agreement</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exit</a:t>
            </a:r>
            <a:r>
              <a:rPr lang="de-DE" dirty="0">
                <a:solidFill>
                  <a:srgbClr val="000000"/>
                </a:solidFill>
              </a:rPr>
              <a:t> </a:t>
            </a:r>
            <a:r>
              <a:rPr lang="de-DE" dirty="0" err="1">
                <a:solidFill>
                  <a:srgbClr val="000000"/>
                </a:solidFill>
              </a:rPr>
              <a:t>becomes</a:t>
            </a:r>
            <a:r>
              <a:rPr lang="de-DE" dirty="0">
                <a:solidFill>
                  <a:srgbClr val="000000"/>
                </a:solidFill>
              </a:rPr>
              <a:t> valid </a:t>
            </a:r>
            <a:r>
              <a:rPr lang="de-DE" dirty="0" err="1">
                <a:solidFill>
                  <a:srgbClr val="000000"/>
                </a:solidFill>
              </a:rPr>
              <a:t>two</a:t>
            </a:r>
            <a:r>
              <a:rPr lang="de-DE" dirty="0">
                <a:solidFill>
                  <a:srgbClr val="000000"/>
                </a:solidFill>
              </a:rPr>
              <a:t> </a:t>
            </a:r>
            <a:r>
              <a:rPr lang="de-DE" dirty="0" err="1">
                <a:solidFill>
                  <a:srgbClr val="000000"/>
                </a:solidFill>
              </a:rPr>
              <a:t>years</a:t>
            </a:r>
            <a:r>
              <a:rPr lang="de-DE" dirty="0">
                <a:solidFill>
                  <a:srgbClr val="000000"/>
                </a:solidFill>
              </a:rPr>
              <a:t> after </a:t>
            </a:r>
            <a:r>
              <a:rPr lang="de-DE" dirty="0" err="1">
                <a:solidFill>
                  <a:srgbClr val="000000"/>
                </a:solidFill>
              </a:rPr>
              <a:t>the</a:t>
            </a:r>
            <a:r>
              <a:rPr lang="de-DE" dirty="0">
                <a:solidFill>
                  <a:srgbClr val="000000"/>
                </a:solidFill>
              </a:rPr>
              <a:t> </a:t>
            </a:r>
            <a:r>
              <a:rPr lang="de-DE" dirty="0" err="1">
                <a:solidFill>
                  <a:srgbClr val="000000"/>
                </a:solidFill>
              </a:rPr>
              <a:t>initial</a:t>
            </a:r>
            <a:r>
              <a:rPr lang="de-DE" dirty="0">
                <a:solidFill>
                  <a:srgbClr val="000000"/>
                </a:solidFill>
              </a:rPr>
              <a:t> </a:t>
            </a:r>
            <a:r>
              <a:rPr lang="de-DE" dirty="0" err="1">
                <a:solidFill>
                  <a:srgbClr val="000000"/>
                </a:solidFill>
              </a:rPr>
              <a:t>notification</a:t>
            </a:r>
            <a:endParaRPr lang="de-DE" dirty="0">
              <a:solidFill>
                <a:srgbClr val="000000"/>
              </a:solidFill>
            </a:endParaRPr>
          </a:p>
          <a:p>
            <a:pPr lvl="1"/>
            <a:r>
              <a:rPr lang="de-DE" dirty="0">
                <a:solidFill>
                  <a:srgbClr val="000000"/>
                </a:solidFill>
              </a:rPr>
              <a:t>Extension </a:t>
            </a:r>
            <a:r>
              <a:rPr lang="de-DE" dirty="0" err="1">
                <a:solidFill>
                  <a:srgbClr val="000000"/>
                </a:solidFill>
              </a:rPr>
              <a:t>possible</a:t>
            </a:r>
            <a:r>
              <a:rPr lang="de-DE" dirty="0">
                <a:solidFill>
                  <a:srgbClr val="000000"/>
                </a:solidFill>
              </a:rPr>
              <a:t>, but not </a:t>
            </a:r>
            <a:r>
              <a:rPr lang="de-DE" dirty="0" err="1">
                <a:solidFill>
                  <a:srgbClr val="000000"/>
                </a:solidFill>
              </a:rPr>
              <a:t>against</a:t>
            </a:r>
            <a:r>
              <a:rPr lang="de-DE" dirty="0">
                <a:solidFill>
                  <a:srgbClr val="000000"/>
                </a:solidFill>
              </a:rPr>
              <a:t> </a:t>
            </a:r>
            <a:r>
              <a:rPr lang="de-DE" dirty="0" err="1">
                <a:solidFill>
                  <a:srgbClr val="000000"/>
                </a:solidFill>
              </a:rPr>
              <a:t>the</a:t>
            </a:r>
            <a:r>
              <a:rPr lang="de-DE" dirty="0">
                <a:solidFill>
                  <a:srgbClr val="000000"/>
                </a:solidFill>
              </a:rPr>
              <a:t> will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a:t>
            </a:r>
            <a:r>
              <a:rPr lang="de-DE" dirty="0" err="1">
                <a:solidFill>
                  <a:srgbClr val="000000"/>
                </a:solidFill>
              </a:rPr>
              <a:t>separating</a:t>
            </a:r>
            <a:r>
              <a:rPr lang="de-DE" dirty="0">
                <a:solidFill>
                  <a:srgbClr val="000000"/>
                </a:solidFill>
              </a:rPr>
              <a:t> </a:t>
            </a:r>
            <a:r>
              <a:rPr lang="de-DE" dirty="0" err="1">
                <a:solidFill>
                  <a:srgbClr val="000000"/>
                </a:solidFill>
              </a:rPr>
              <a:t>state</a:t>
            </a:r>
            <a:r>
              <a:rPr lang="de-DE" dirty="0">
                <a:solidFill>
                  <a:srgbClr val="000000"/>
                </a:solidFill>
              </a:rPr>
              <a:t> </a:t>
            </a:r>
            <a:r>
              <a:rPr lang="de-DE" dirty="0" err="1">
                <a:solidFill>
                  <a:srgbClr val="000000"/>
                </a:solidFill>
              </a:rPr>
              <a:t>or</a:t>
            </a:r>
            <a:r>
              <a:rPr lang="de-DE" dirty="0">
                <a:solidFill>
                  <a:srgbClr val="000000"/>
                </a:solidFill>
              </a:rPr>
              <a:t> </a:t>
            </a:r>
            <a:r>
              <a:rPr lang="de-DE" dirty="0" err="1">
                <a:solidFill>
                  <a:srgbClr val="000000"/>
                </a:solidFill>
              </a:rPr>
              <a:t>any</a:t>
            </a:r>
            <a:r>
              <a:rPr lang="de-DE" dirty="0">
                <a:solidFill>
                  <a:srgbClr val="000000"/>
                </a:solidFill>
              </a:rPr>
              <a:t> </a:t>
            </a:r>
            <a:r>
              <a:rPr lang="de-DE" dirty="0" err="1">
                <a:solidFill>
                  <a:srgbClr val="000000"/>
                </a:solidFill>
              </a:rPr>
              <a:t>other</a:t>
            </a:r>
            <a:r>
              <a:rPr lang="de-DE" dirty="0">
                <a:solidFill>
                  <a:srgbClr val="000000"/>
                </a:solidFill>
              </a:rPr>
              <a:t> </a:t>
            </a:r>
            <a:r>
              <a:rPr lang="de-DE" dirty="0" err="1">
                <a:solidFill>
                  <a:srgbClr val="000000"/>
                </a:solidFill>
              </a:rPr>
              <a:t>member</a:t>
            </a:r>
            <a:r>
              <a:rPr lang="de-DE" dirty="0">
                <a:solidFill>
                  <a:srgbClr val="000000"/>
                </a:solidFill>
              </a:rPr>
              <a:t> in Council</a:t>
            </a:r>
          </a:p>
          <a:p>
            <a:r>
              <a:rPr lang="de-DE" dirty="0">
                <a:solidFill>
                  <a:srgbClr val="000000"/>
                </a:solidFill>
              </a:rPr>
              <a:t>Downsizing </a:t>
            </a:r>
            <a:r>
              <a:rPr lang="de-DE" dirty="0" err="1">
                <a:solidFill>
                  <a:srgbClr val="000000"/>
                </a:solidFill>
              </a:rPr>
              <a:t>the</a:t>
            </a:r>
            <a:r>
              <a:rPr lang="de-DE" dirty="0">
                <a:solidFill>
                  <a:srgbClr val="000000"/>
                </a:solidFill>
              </a:rPr>
              <a:t> </a:t>
            </a:r>
            <a:r>
              <a:rPr lang="de-DE" dirty="0" err="1">
                <a:solidFill>
                  <a:srgbClr val="000000"/>
                </a:solidFill>
              </a:rPr>
              <a:t>territory</a:t>
            </a:r>
            <a:r>
              <a:rPr lang="de-DE" dirty="0">
                <a:solidFill>
                  <a:srgbClr val="000000"/>
                </a:solidFill>
              </a:rPr>
              <a:t> </a:t>
            </a:r>
            <a:r>
              <a:rPr lang="de-DE" dirty="0" err="1">
                <a:solidFill>
                  <a:srgbClr val="000000"/>
                </a:solidFill>
              </a:rPr>
              <a:t>of</a:t>
            </a:r>
            <a:r>
              <a:rPr lang="de-DE" dirty="0">
                <a:solidFill>
                  <a:srgbClr val="000000"/>
                </a:solidFill>
              </a:rPr>
              <a:t> </a:t>
            </a:r>
            <a:r>
              <a:rPr lang="de-DE" dirty="0" err="1">
                <a:solidFill>
                  <a:srgbClr val="000000"/>
                </a:solidFill>
              </a:rPr>
              <a:t>the</a:t>
            </a:r>
            <a:r>
              <a:rPr lang="de-DE" dirty="0">
                <a:solidFill>
                  <a:srgbClr val="000000"/>
                </a:solidFill>
              </a:rPr>
              <a:t> Union</a:t>
            </a:r>
          </a:p>
          <a:p>
            <a:r>
              <a:rPr lang="de-DE" dirty="0">
                <a:solidFill>
                  <a:srgbClr val="000000"/>
                </a:solidFill>
              </a:rPr>
              <a:t>A State </a:t>
            </a:r>
            <a:r>
              <a:rPr lang="de-DE" dirty="0" err="1">
                <a:solidFill>
                  <a:srgbClr val="000000"/>
                </a:solidFill>
              </a:rPr>
              <a:t>that</a:t>
            </a:r>
            <a:r>
              <a:rPr lang="de-DE" dirty="0">
                <a:solidFill>
                  <a:srgbClr val="000000"/>
                </a:solidFill>
              </a:rPr>
              <a:t> </a:t>
            </a:r>
            <a:r>
              <a:rPr lang="de-DE" dirty="0" err="1">
                <a:solidFill>
                  <a:srgbClr val="000000"/>
                </a:solidFill>
              </a:rPr>
              <a:t>left</a:t>
            </a:r>
            <a:r>
              <a:rPr lang="de-DE" dirty="0">
                <a:solidFill>
                  <a:srgbClr val="000000"/>
                </a:solidFill>
              </a:rPr>
              <a:t> </a:t>
            </a:r>
            <a:r>
              <a:rPr lang="de-DE" dirty="0" err="1">
                <a:solidFill>
                  <a:srgbClr val="000000"/>
                </a:solidFill>
              </a:rPr>
              <a:t>the</a:t>
            </a:r>
            <a:r>
              <a:rPr lang="de-DE" dirty="0">
                <a:solidFill>
                  <a:srgbClr val="000000"/>
                </a:solidFill>
              </a:rPr>
              <a:t> Union will </a:t>
            </a:r>
            <a:r>
              <a:rPr lang="de-DE" dirty="0" err="1">
                <a:solidFill>
                  <a:srgbClr val="000000"/>
                </a:solidFill>
              </a:rPr>
              <a:t>have</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apply</a:t>
            </a:r>
            <a:r>
              <a:rPr lang="de-DE" dirty="0">
                <a:solidFill>
                  <a:srgbClr val="000000"/>
                </a:solidFill>
              </a:rPr>
              <a:t> </a:t>
            </a:r>
            <a:r>
              <a:rPr lang="de-DE" dirty="0" err="1">
                <a:solidFill>
                  <a:srgbClr val="000000"/>
                </a:solidFill>
              </a:rPr>
              <a:t>for</a:t>
            </a:r>
            <a:r>
              <a:rPr lang="de-DE" dirty="0">
                <a:solidFill>
                  <a:srgbClr val="000000"/>
                </a:solidFill>
              </a:rPr>
              <a:t> </a:t>
            </a:r>
            <a:r>
              <a:rPr lang="de-DE" dirty="0" err="1">
                <a:solidFill>
                  <a:srgbClr val="000000"/>
                </a:solidFill>
              </a:rPr>
              <a:t>re-entry</a:t>
            </a:r>
            <a:r>
              <a:rPr lang="de-DE" dirty="0">
                <a:solidFill>
                  <a:srgbClr val="000000"/>
                </a:solidFill>
              </a:rPr>
              <a:t> </a:t>
            </a:r>
            <a:r>
              <a:rPr lang="de-DE" dirty="0" err="1">
                <a:solidFill>
                  <a:srgbClr val="000000"/>
                </a:solidFill>
              </a:rPr>
              <a:t>like</a:t>
            </a:r>
            <a:r>
              <a:rPr lang="de-DE" dirty="0">
                <a:solidFill>
                  <a:srgbClr val="000000"/>
                </a:solidFill>
              </a:rPr>
              <a:t> </a:t>
            </a:r>
            <a:r>
              <a:rPr lang="de-DE" dirty="0" err="1">
                <a:solidFill>
                  <a:srgbClr val="000000"/>
                </a:solidFill>
              </a:rPr>
              <a:t>any</a:t>
            </a:r>
            <a:r>
              <a:rPr lang="de-DE" dirty="0">
                <a:solidFill>
                  <a:srgbClr val="000000"/>
                </a:solidFill>
              </a:rPr>
              <a:t> </a:t>
            </a:r>
            <a:r>
              <a:rPr lang="de-DE" dirty="0" err="1">
                <a:solidFill>
                  <a:srgbClr val="000000"/>
                </a:solidFill>
              </a:rPr>
              <a:t>other</a:t>
            </a:r>
            <a:r>
              <a:rPr lang="de-DE" dirty="0">
                <a:solidFill>
                  <a:srgbClr val="000000"/>
                </a:solidFill>
              </a:rPr>
              <a:t> </a:t>
            </a:r>
            <a:r>
              <a:rPr lang="de-DE" dirty="0" err="1">
                <a:solidFill>
                  <a:srgbClr val="000000"/>
                </a:solidFill>
              </a:rPr>
              <a:t>candidate</a:t>
            </a:r>
            <a:r>
              <a:rPr lang="de-DE" dirty="0">
                <a:solidFill>
                  <a:srgbClr val="000000"/>
                </a:solidFill>
              </a:rPr>
              <a:t> </a:t>
            </a:r>
            <a:r>
              <a:rPr lang="de-DE" dirty="0" err="1">
                <a:solidFill>
                  <a:srgbClr val="000000"/>
                </a:solidFill>
              </a:rPr>
              <a:t>for</a:t>
            </a:r>
            <a:r>
              <a:rPr lang="de-DE" dirty="0">
                <a:solidFill>
                  <a:srgbClr val="000000"/>
                </a:solidFill>
              </a:rPr>
              <a:t> </a:t>
            </a:r>
            <a:r>
              <a:rPr lang="de-DE" dirty="0" err="1">
                <a:solidFill>
                  <a:srgbClr val="000000"/>
                </a:solidFill>
              </a:rPr>
              <a:t>membership</a:t>
            </a:r>
            <a:endParaRPr lang="de-DE" dirty="0">
              <a:solidFill>
                <a:srgbClr val="000000"/>
              </a:solidFill>
            </a:endParaRPr>
          </a:p>
          <a:p>
            <a:r>
              <a:rPr lang="de-DE" dirty="0" err="1">
                <a:solidFill>
                  <a:srgbClr val="000000"/>
                </a:solidFill>
              </a:rPr>
              <a:t>Possibility</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expulse</a:t>
            </a:r>
            <a:r>
              <a:rPr lang="de-DE" dirty="0">
                <a:solidFill>
                  <a:srgbClr val="000000"/>
                </a:solidFill>
              </a:rPr>
              <a:t> a </a:t>
            </a:r>
            <a:r>
              <a:rPr lang="de-DE" dirty="0" err="1">
                <a:solidFill>
                  <a:srgbClr val="000000"/>
                </a:solidFill>
              </a:rPr>
              <a:t>member</a:t>
            </a:r>
            <a:r>
              <a:rPr lang="de-DE" dirty="0">
                <a:solidFill>
                  <a:srgbClr val="000000"/>
                </a:solidFill>
              </a:rPr>
              <a:t> </a:t>
            </a:r>
            <a:r>
              <a:rPr lang="de-DE" dirty="0" err="1">
                <a:solidFill>
                  <a:srgbClr val="000000"/>
                </a:solidFill>
              </a:rPr>
              <a:t>state</a:t>
            </a:r>
            <a:r>
              <a:rPr lang="de-DE" dirty="0">
                <a:solidFill>
                  <a:srgbClr val="000000"/>
                </a:solidFill>
              </a:rPr>
              <a:t>?</a:t>
            </a:r>
          </a:p>
          <a:p>
            <a:r>
              <a:rPr lang="de-DE" dirty="0" err="1">
                <a:solidFill>
                  <a:srgbClr val="000000"/>
                </a:solidFill>
              </a:rPr>
              <a:t>Leaving</a:t>
            </a:r>
            <a:r>
              <a:rPr lang="de-DE" dirty="0">
                <a:solidFill>
                  <a:srgbClr val="000000"/>
                </a:solidFill>
              </a:rPr>
              <a:t> </a:t>
            </a:r>
            <a:r>
              <a:rPr lang="de-DE" dirty="0" err="1">
                <a:solidFill>
                  <a:srgbClr val="000000"/>
                </a:solidFill>
              </a:rPr>
              <a:t>the</a:t>
            </a:r>
            <a:r>
              <a:rPr lang="de-DE" dirty="0">
                <a:solidFill>
                  <a:srgbClr val="000000"/>
                </a:solidFill>
              </a:rPr>
              <a:t> Eurozone </a:t>
            </a:r>
            <a:r>
              <a:rPr lang="de-DE" dirty="0" err="1">
                <a:solidFill>
                  <a:srgbClr val="000000"/>
                </a:solidFill>
              </a:rPr>
              <a:t>without</a:t>
            </a:r>
            <a:r>
              <a:rPr lang="de-DE" dirty="0">
                <a:solidFill>
                  <a:srgbClr val="000000"/>
                </a:solidFill>
              </a:rPr>
              <a:t> </a:t>
            </a:r>
            <a:r>
              <a:rPr lang="de-DE" dirty="0" err="1">
                <a:solidFill>
                  <a:srgbClr val="000000"/>
                </a:solidFill>
              </a:rPr>
              <a:t>leaving</a:t>
            </a:r>
            <a:r>
              <a:rPr lang="de-DE" dirty="0">
                <a:solidFill>
                  <a:srgbClr val="000000"/>
                </a:solidFill>
              </a:rPr>
              <a:t> </a:t>
            </a:r>
            <a:r>
              <a:rPr lang="de-DE" dirty="0" err="1">
                <a:solidFill>
                  <a:srgbClr val="000000"/>
                </a:solidFill>
              </a:rPr>
              <a:t>the</a:t>
            </a:r>
            <a:r>
              <a:rPr lang="de-DE" dirty="0">
                <a:solidFill>
                  <a:srgbClr val="000000"/>
                </a:solidFill>
              </a:rPr>
              <a:t> EU </a:t>
            </a:r>
            <a:r>
              <a:rPr lang="de-DE" dirty="0" err="1">
                <a:solidFill>
                  <a:srgbClr val="000000"/>
                </a:solidFill>
              </a:rPr>
              <a:t>itself</a:t>
            </a:r>
            <a:r>
              <a:rPr lang="de-DE" dirty="0">
                <a:solidFill>
                  <a:srgbClr val="000000"/>
                </a:solidFill>
              </a:rPr>
              <a:t>?</a:t>
            </a:r>
          </a:p>
        </p:txBody>
      </p:sp>
      <p:sp>
        <p:nvSpPr>
          <p:cNvPr id="4" name="Fußzeilenplatzhalter 3"/>
          <p:cNvSpPr>
            <a:spLocks noGrp="1"/>
          </p:cNvSpPr>
          <p:nvPr>
            <p:ph type="ftr" sz="quarter" idx="11"/>
          </p:nvPr>
        </p:nvSpPr>
        <p:spPr>
          <a:xfrm>
            <a:off x="609599" y="6172200"/>
            <a:ext cx="4622973" cy="370326"/>
          </a:xfrm>
        </p:spPr>
        <p:txBody>
          <a:bodyPr/>
          <a:lstStyle/>
          <a:p>
            <a:r>
              <a:rPr lang="en-US"/>
              <a:t>MARIA MENG-PAPANTONI, PROFESSOR, PANTEION UNIVERSITY</a:t>
            </a:r>
            <a:endParaRPr lang="de-DE" dirty="0"/>
          </a:p>
        </p:txBody>
      </p:sp>
      <p:pic>
        <p:nvPicPr>
          <p:cNvPr id="6" name="Εικόνα 5">
            <a:extLst>
              <a:ext uri="{FF2B5EF4-FFF2-40B4-BE49-F238E27FC236}">
                <a16:creationId xmlns:a16="http://schemas.microsoft.com/office/drawing/2014/main" id="{1C448C83-A41F-0FD1-D596-311C8B5053C5}"/>
              </a:ext>
            </a:extLst>
          </p:cNvPr>
          <p:cNvPicPr>
            <a:picLocks noChangeAspect="1"/>
          </p:cNvPicPr>
          <p:nvPr/>
        </p:nvPicPr>
        <p:blipFill>
          <a:blip r:embed="rId3"/>
          <a:stretch>
            <a:fillRect/>
          </a:stretch>
        </p:blipFill>
        <p:spPr>
          <a:xfrm>
            <a:off x="5481893" y="6114250"/>
            <a:ext cx="3539035" cy="438950"/>
          </a:xfrm>
          <a:prstGeom prst="rect">
            <a:avLst/>
          </a:prstGeom>
        </p:spPr>
      </p:pic>
    </p:spTree>
    <p:extLst>
      <p:ext uri="{BB962C8B-B14F-4D97-AF65-F5344CB8AC3E}">
        <p14:creationId xmlns:p14="http://schemas.microsoft.com/office/powerpoint/2010/main" val="2249695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599" y="152400"/>
            <a:ext cx="6347713" cy="685800"/>
          </a:xfrm>
        </p:spPr>
        <p:txBody>
          <a:bodyPr/>
          <a:lstStyle/>
          <a:p>
            <a:r>
              <a:rPr lang="de-DE" dirty="0"/>
              <a:t>The Union </a:t>
            </a:r>
            <a:r>
              <a:rPr lang="de-DE" dirty="0" err="1"/>
              <a:t>and</a:t>
            </a:r>
            <a:r>
              <a:rPr lang="de-DE" dirty="0"/>
              <a:t> </a:t>
            </a:r>
            <a:r>
              <a:rPr lang="de-DE" dirty="0" err="1"/>
              <a:t>its</a:t>
            </a:r>
            <a:r>
              <a:rPr lang="de-DE" dirty="0"/>
              <a:t> </a:t>
            </a:r>
            <a:r>
              <a:rPr lang="de-DE" dirty="0" err="1"/>
              <a:t>neighbours</a:t>
            </a:r>
            <a:endParaRPr lang="de-DE" dirty="0"/>
          </a:p>
        </p:txBody>
      </p:sp>
      <p:sp>
        <p:nvSpPr>
          <p:cNvPr id="3" name="Inhaltsplatzhalter 2"/>
          <p:cNvSpPr>
            <a:spLocks noGrp="1"/>
          </p:cNvSpPr>
          <p:nvPr>
            <p:ph idx="1"/>
          </p:nvPr>
        </p:nvSpPr>
        <p:spPr>
          <a:xfrm>
            <a:off x="609599" y="1142999"/>
            <a:ext cx="7662864" cy="4898363"/>
          </a:xfrm>
        </p:spPr>
        <p:txBody>
          <a:bodyPr>
            <a:normAutofit/>
          </a:bodyPr>
          <a:lstStyle/>
          <a:p>
            <a:pPr marL="0" indent="0">
              <a:buNone/>
            </a:pPr>
            <a:r>
              <a:rPr lang="de-DE" dirty="0"/>
              <a:t>.</a:t>
            </a:r>
          </a:p>
          <a:p>
            <a:r>
              <a:rPr lang="de-DE" dirty="0"/>
              <a:t>Relation </a:t>
            </a:r>
            <a:r>
              <a:rPr lang="de-DE" dirty="0" err="1"/>
              <a:t>to</a:t>
            </a:r>
            <a:r>
              <a:rPr lang="de-DE" dirty="0"/>
              <a:t> </a:t>
            </a:r>
            <a:r>
              <a:rPr lang="de-DE" dirty="0" err="1"/>
              <a:t>the</a:t>
            </a:r>
            <a:r>
              <a:rPr lang="de-DE" dirty="0"/>
              <a:t> EFTA</a:t>
            </a:r>
          </a:p>
          <a:p>
            <a:pPr lvl="1"/>
            <a:r>
              <a:rPr lang="de-DE" dirty="0" err="1"/>
              <a:t>Three</a:t>
            </a:r>
            <a:r>
              <a:rPr lang="de-DE" dirty="0"/>
              <a:t> </a:t>
            </a:r>
            <a:r>
              <a:rPr lang="de-DE" dirty="0" err="1"/>
              <a:t>times</a:t>
            </a:r>
            <a:r>
              <a:rPr lang="de-DE" dirty="0"/>
              <a:t> </a:t>
            </a:r>
            <a:r>
              <a:rPr lang="de-DE" dirty="0" err="1"/>
              <a:t>transition</a:t>
            </a:r>
            <a:r>
              <a:rPr lang="de-DE" dirty="0"/>
              <a:t> </a:t>
            </a:r>
            <a:r>
              <a:rPr lang="de-DE" dirty="0" err="1"/>
              <a:t>of</a:t>
            </a:r>
            <a:r>
              <a:rPr lang="de-DE" dirty="0"/>
              <a:t> </a:t>
            </a:r>
            <a:r>
              <a:rPr lang="de-DE" dirty="0" err="1"/>
              <a:t>members</a:t>
            </a:r>
            <a:r>
              <a:rPr lang="de-DE" dirty="0"/>
              <a:t> (1972, 1985 </a:t>
            </a:r>
            <a:r>
              <a:rPr lang="de-DE" dirty="0" err="1"/>
              <a:t>and</a:t>
            </a:r>
            <a:r>
              <a:rPr lang="de-DE" dirty="0"/>
              <a:t> 1995)</a:t>
            </a:r>
          </a:p>
          <a:p>
            <a:pPr lvl="1"/>
            <a:r>
              <a:rPr lang="de-DE" dirty="0"/>
              <a:t>N, LIE, ICEL: European </a:t>
            </a:r>
            <a:r>
              <a:rPr lang="de-DE" dirty="0" err="1"/>
              <a:t>Economic</a:t>
            </a:r>
            <a:r>
              <a:rPr lang="de-DE" dirty="0"/>
              <a:t> Area (1994)</a:t>
            </a:r>
          </a:p>
          <a:p>
            <a:pPr lvl="2"/>
            <a:r>
              <a:rPr lang="de-DE" dirty="0" err="1"/>
              <a:t>Economic</a:t>
            </a:r>
            <a:r>
              <a:rPr lang="de-DE" dirty="0"/>
              <a:t> </a:t>
            </a:r>
            <a:r>
              <a:rPr lang="de-DE" dirty="0" err="1"/>
              <a:t>Freedoms</a:t>
            </a:r>
            <a:r>
              <a:rPr lang="de-DE" dirty="0"/>
              <a:t>, Basic </a:t>
            </a:r>
            <a:r>
              <a:rPr lang="de-DE" dirty="0" err="1"/>
              <a:t>freedoms</a:t>
            </a:r>
            <a:endParaRPr lang="de-DE" dirty="0"/>
          </a:p>
          <a:p>
            <a:pPr lvl="2"/>
            <a:r>
              <a:rPr lang="de-DE" dirty="0" err="1"/>
              <a:t>Economic</a:t>
            </a:r>
            <a:r>
              <a:rPr lang="de-DE" dirty="0"/>
              <a:t> Law (</a:t>
            </a:r>
            <a:r>
              <a:rPr lang="de-DE" dirty="0" err="1"/>
              <a:t>without</a:t>
            </a:r>
            <a:r>
              <a:rPr lang="de-DE" dirty="0"/>
              <a:t> </a:t>
            </a:r>
            <a:r>
              <a:rPr lang="de-DE" dirty="0" err="1"/>
              <a:t>participation</a:t>
            </a:r>
            <a:r>
              <a:rPr lang="de-DE" dirty="0"/>
              <a:t> in </a:t>
            </a:r>
            <a:r>
              <a:rPr lang="de-DE" dirty="0" err="1"/>
              <a:t>voting</a:t>
            </a:r>
            <a:r>
              <a:rPr lang="de-DE" dirty="0"/>
              <a:t>)</a:t>
            </a:r>
          </a:p>
          <a:p>
            <a:pPr lvl="2"/>
            <a:r>
              <a:rPr lang="de-DE" dirty="0"/>
              <a:t>EFTA Court in Luxemburg</a:t>
            </a:r>
          </a:p>
          <a:p>
            <a:pPr lvl="1"/>
            <a:r>
              <a:rPr lang="de-DE" dirty="0"/>
              <a:t>Bilateral Agreements </a:t>
            </a:r>
            <a:r>
              <a:rPr lang="de-DE" dirty="0" err="1"/>
              <a:t>with</a:t>
            </a:r>
            <a:r>
              <a:rPr lang="de-DE" dirty="0"/>
              <a:t> </a:t>
            </a:r>
            <a:r>
              <a:rPr lang="de-DE" dirty="0" err="1"/>
              <a:t>Switzerland</a:t>
            </a:r>
            <a:endParaRPr lang="de-DE" dirty="0"/>
          </a:p>
          <a:p>
            <a:r>
              <a:rPr lang="de-DE" dirty="0"/>
              <a:t>Special </a:t>
            </a:r>
            <a:r>
              <a:rPr lang="de-DE" dirty="0" err="1"/>
              <a:t>agreements</a:t>
            </a:r>
            <a:r>
              <a:rPr lang="de-DE" dirty="0"/>
              <a:t> </a:t>
            </a:r>
            <a:r>
              <a:rPr lang="de-DE" dirty="0" err="1"/>
              <a:t>like</a:t>
            </a:r>
            <a:r>
              <a:rPr lang="de-DE" dirty="0"/>
              <a:t> e.g.</a:t>
            </a:r>
          </a:p>
          <a:p>
            <a:pPr lvl="1"/>
            <a:r>
              <a:rPr lang="de-DE" dirty="0"/>
              <a:t>Agreements </a:t>
            </a:r>
            <a:r>
              <a:rPr lang="de-DE" dirty="0" err="1"/>
              <a:t>with</a:t>
            </a:r>
            <a:r>
              <a:rPr lang="de-DE" dirty="0"/>
              <a:t> </a:t>
            </a:r>
            <a:r>
              <a:rPr lang="de-DE" dirty="0" err="1"/>
              <a:t>future</a:t>
            </a:r>
            <a:r>
              <a:rPr lang="de-DE" dirty="0"/>
              <a:t> </a:t>
            </a:r>
            <a:r>
              <a:rPr lang="de-DE" dirty="0" err="1"/>
              <a:t>membership</a:t>
            </a:r>
            <a:r>
              <a:rPr lang="de-DE" dirty="0"/>
              <a:t> </a:t>
            </a:r>
            <a:r>
              <a:rPr lang="de-DE" dirty="0" err="1"/>
              <a:t>candidates</a:t>
            </a:r>
            <a:r>
              <a:rPr lang="de-DE" dirty="0"/>
              <a:t>, like </a:t>
            </a:r>
            <a:r>
              <a:rPr lang="de-DE" dirty="0" err="1"/>
              <a:t>the</a:t>
            </a:r>
            <a:r>
              <a:rPr lang="de-DE" dirty="0"/>
              <a:t> „Europe Agreements“  </a:t>
            </a:r>
            <a:r>
              <a:rPr lang="de-DE" dirty="0" err="1"/>
              <a:t>and</a:t>
            </a:r>
            <a:r>
              <a:rPr lang="de-DE" dirty="0"/>
              <a:t> </a:t>
            </a:r>
            <a:r>
              <a:rPr lang="de-DE" dirty="0" err="1"/>
              <a:t>now</a:t>
            </a:r>
            <a:r>
              <a:rPr lang="de-DE" dirty="0"/>
              <a:t> </a:t>
            </a:r>
            <a:r>
              <a:rPr lang="de-DE" dirty="0" err="1"/>
              <a:t>the</a:t>
            </a:r>
            <a:r>
              <a:rPr lang="de-DE" dirty="0"/>
              <a:t> western Balkan </a:t>
            </a:r>
            <a:r>
              <a:rPr lang="de-DE" dirty="0" err="1"/>
              <a:t>states</a:t>
            </a:r>
            <a:r>
              <a:rPr lang="de-DE" dirty="0"/>
              <a:t> (North </a:t>
            </a:r>
            <a:r>
              <a:rPr lang="de-DE" dirty="0" err="1"/>
              <a:t>Macedonia</a:t>
            </a:r>
            <a:r>
              <a:rPr lang="de-DE" dirty="0"/>
              <a:t>, </a:t>
            </a:r>
            <a:r>
              <a:rPr lang="de-DE" dirty="0" err="1"/>
              <a:t>Serbia</a:t>
            </a:r>
            <a:r>
              <a:rPr lang="de-DE" dirty="0"/>
              <a:t>, </a:t>
            </a:r>
            <a:r>
              <a:rPr lang="de-DE" dirty="0" err="1"/>
              <a:t>Albania</a:t>
            </a:r>
            <a:r>
              <a:rPr lang="de-DE" dirty="0"/>
              <a:t> etc.), </a:t>
            </a:r>
            <a:r>
              <a:rPr lang="de-DE" dirty="0" err="1"/>
              <a:t>the</a:t>
            </a:r>
            <a:r>
              <a:rPr lang="de-DE" dirty="0"/>
              <a:t> </a:t>
            </a:r>
            <a:r>
              <a:rPr lang="de-DE" dirty="0" err="1"/>
              <a:t>Stability</a:t>
            </a:r>
            <a:r>
              <a:rPr lang="de-DE" dirty="0"/>
              <a:t> </a:t>
            </a:r>
            <a:r>
              <a:rPr lang="de-DE" dirty="0" err="1"/>
              <a:t>and</a:t>
            </a:r>
            <a:r>
              <a:rPr lang="de-DE" dirty="0"/>
              <a:t> </a:t>
            </a:r>
            <a:r>
              <a:rPr lang="de-DE" dirty="0" err="1"/>
              <a:t>Association</a:t>
            </a:r>
            <a:r>
              <a:rPr lang="de-DE" dirty="0"/>
              <a:t> Agreements.</a:t>
            </a:r>
          </a:p>
          <a:p>
            <a:pPr lvl="1"/>
            <a:r>
              <a:rPr lang="de-DE" dirty="0"/>
              <a:t>Regional </a:t>
            </a:r>
            <a:r>
              <a:rPr lang="de-DE" dirty="0" err="1"/>
              <a:t>agreements</a:t>
            </a:r>
            <a:r>
              <a:rPr lang="de-DE" dirty="0"/>
              <a:t> like </a:t>
            </a:r>
            <a:r>
              <a:rPr lang="de-DE" dirty="0" err="1"/>
              <a:t>the</a:t>
            </a:r>
            <a:r>
              <a:rPr lang="de-DE" dirty="0"/>
              <a:t> Maghreb/</a:t>
            </a:r>
            <a:r>
              <a:rPr lang="de-DE" dirty="0" err="1"/>
              <a:t>Mashrek</a:t>
            </a:r>
            <a:r>
              <a:rPr lang="de-DE" dirty="0"/>
              <a:t> Agreements </a:t>
            </a:r>
            <a:r>
              <a:rPr lang="mr-IN" dirty="0"/>
              <a:t>–</a:t>
            </a:r>
            <a:r>
              <a:rPr lang="de-DE" dirty="0"/>
              <a:t> Euro-</a:t>
            </a:r>
            <a:r>
              <a:rPr lang="de-DE" dirty="0" err="1"/>
              <a:t>Mediterranean</a:t>
            </a:r>
            <a:r>
              <a:rPr lang="de-DE" dirty="0"/>
              <a:t> </a:t>
            </a:r>
            <a:r>
              <a:rPr lang="de-DE" dirty="0" err="1"/>
              <a:t>Association</a:t>
            </a:r>
            <a:r>
              <a:rPr lang="de-DE" dirty="0"/>
              <a:t> Agreements</a:t>
            </a:r>
          </a:p>
          <a:p>
            <a:pPr lvl="1"/>
            <a:endParaRPr lang="de-DE" dirty="0"/>
          </a:p>
        </p:txBody>
      </p:sp>
      <p:sp>
        <p:nvSpPr>
          <p:cNvPr id="4" name="Fußzeilenplatzhalter 3"/>
          <p:cNvSpPr>
            <a:spLocks noGrp="1"/>
          </p:cNvSpPr>
          <p:nvPr>
            <p:ph type="ftr" sz="quarter" idx="11"/>
          </p:nvPr>
        </p:nvSpPr>
        <p:spPr/>
        <p:txBody>
          <a:bodyPr/>
          <a:lstStyle/>
          <a:p>
            <a:r>
              <a:rPr lang="en-US"/>
              <a:t>MARIA MENG-PAPANTONI, PROFESSOR, PANTEION UNIVERSITY</a:t>
            </a:r>
            <a:endParaRPr lang="de-DE" dirty="0"/>
          </a:p>
        </p:txBody>
      </p:sp>
      <p:pic>
        <p:nvPicPr>
          <p:cNvPr id="6" name="Εικόνα 5">
            <a:extLst>
              <a:ext uri="{FF2B5EF4-FFF2-40B4-BE49-F238E27FC236}">
                <a16:creationId xmlns:a16="http://schemas.microsoft.com/office/drawing/2014/main" id="{5EF87C62-DF6F-537B-FAE3-1BB6AD348703}"/>
              </a:ext>
            </a:extLst>
          </p:cNvPr>
          <p:cNvPicPr>
            <a:picLocks noChangeAspect="1"/>
          </p:cNvPicPr>
          <p:nvPr/>
        </p:nvPicPr>
        <p:blipFill>
          <a:blip r:embed="rId3"/>
          <a:stretch>
            <a:fillRect/>
          </a:stretch>
        </p:blipFill>
        <p:spPr>
          <a:xfrm>
            <a:off x="5481893" y="6038050"/>
            <a:ext cx="3539035" cy="438950"/>
          </a:xfrm>
          <a:prstGeom prst="rect">
            <a:avLst/>
          </a:prstGeom>
        </p:spPr>
      </p:pic>
    </p:spTree>
    <p:extLst>
      <p:ext uri="{BB962C8B-B14F-4D97-AF65-F5344CB8AC3E}">
        <p14:creationId xmlns:p14="http://schemas.microsoft.com/office/powerpoint/2010/main" val="3975910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4878" y="474689"/>
            <a:ext cx="7597516" cy="624590"/>
          </a:xfrm>
        </p:spPr>
        <p:txBody>
          <a:bodyPr>
            <a:normAutofit fontScale="90000"/>
          </a:bodyPr>
          <a:lstStyle/>
          <a:p>
            <a:r>
              <a:rPr lang="en-US" dirty="0"/>
              <a:t> Identity and </a:t>
            </a:r>
            <a:r>
              <a:rPr lang="de-DE" dirty="0" err="1"/>
              <a:t>Equality</a:t>
            </a:r>
            <a:r>
              <a:rPr lang="de-DE" dirty="0"/>
              <a:t> of Member States</a:t>
            </a:r>
          </a:p>
        </p:txBody>
      </p:sp>
      <p:sp>
        <p:nvSpPr>
          <p:cNvPr id="4" name="Inhaltsplatzhalter 2"/>
          <p:cNvSpPr>
            <a:spLocks noGrp="1"/>
          </p:cNvSpPr>
          <p:nvPr>
            <p:ph idx="1"/>
          </p:nvPr>
        </p:nvSpPr>
        <p:spPr>
          <a:xfrm>
            <a:off x="184878" y="1396583"/>
            <a:ext cx="8234598" cy="5236565"/>
          </a:xfrm>
        </p:spPr>
        <p:txBody>
          <a:bodyPr>
            <a:noAutofit/>
          </a:bodyPr>
          <a:lstStyle/>
          <a:p>
            <a:r>
              <a:rPr lang="de-DE" sz="2600" dirty="0"/>
              <a:t>Art. 4.2 TEU: The Union </a:t>
            </a:r>
            <a:r>
              <a:rPr lang="de-DE" sz="2600" dirty="0" err="1"/>
              <a:t>shall</a:t>
            </a:r>
            <a:r>
              <a:rPr lang="de-DE" sz="2600" dirty="0"/>
              <a:t> </a:t>
            </a:r>
            <a:r>
              <a:rPr lang="de-DE" sz="2600" dirty="0" err="1"/>
              <a:t>respect</a:t>
            </a:r>
            <a:r>
              <a:rPr lang="de-DE" sz="2600" dirty="0"/>
              <a:t> the </a:t>
            </a:r>
            <a:r>
              <a:rPr lang="de-DE" sz="2600" dirty="0" err="1"/>
              <a:t>equality</a:t>
            </a:r>
            <a:r>
              <a:rPr lang="de-DE" sz="2600" dirty="0"/>
              <a:t> of Member States </a:t>
            </a:r>
            <a:r>
              <a:rPr lang="de-DE" sz="2600" dirty="0" err="1"/>
              <a:t>before</a:t>
            </a:r>
            <a:r>
              <a:rPr lang="de-DE" sz="2600" dirty="0"/>
              <a:t> the </a:t>
            </a:r>
            <a:r>
              <a:rPr lang="de-DE" sz="2600" dirty="0" err="1"/>
              <a:t>Treaties</a:t>
            </a:r>
            <a:r>
              <a:rPr lang="de-DE" sz="2600" dirty="0"/>
              <a:t> as well as their national </a:t>
            </a:r>
            <a:r>
              <a:rPr lang="de-DE" sz="2600" dirty="0" err="1"/>
              <a:t>identities</a:t>
            </a:r>
            <a:r>
              <a:rPr lang="de-DE" sz="2600" dirty="0"/>
              <a:t>, </a:t>
            </a:r>
            <a:r>
              <a:rPr lang="de-DE" sz="2600" dirty="0" err="1"/>
              <a:t>inherent</a:t>
            </a:r>
            <a:r>
              <a:rPr lang="de-DE" sz="2600" dirty="0"/>
              <a:t> in their fundamental </a:t>
            </a:r>
            <a:r>
              <a:rPr lang="de-DE" sz="2600" dirty="0" err="1"/>
              <a:t>structures</a:t>
            </a:r>
            <a:r>
              <a:rPr lang="de-DE" sz="2600" dirty="0"/>
              <a:t>, political and </a:t>
            </a:r>
            <a:r>
              <a:rPr lang="de-DE" sz="2600" dirty="0" err="1"/>
              <a:t>constitutional</a:t>
            </a:r>
            <a:r>
              <a:rPr lang="de-DE" sz="2600" dirty="0"/>
              <a:t>, inclusive of regional and local self-government. </a:t>
            </a:r>
            <a:endParaRPr lang="en-US" sz="2600" dirty="0"/>
          </a:p>
          <a:p>
            <a:r>
              <a:rPr lang="de-DE" sz="2600" dirty="0"/>
              <a:t>It </a:t>
            </a:r>
            <a:r>
              <a:rPr lang="de-DE" sz="2600" dirty="0" err="1"/>
              <a:t>shall</a:t>
            </a:r>
            <a:r>
              <a:rPr lang="de-DE" sz="2600" dirty="0"/>
              <a:t> </a:t>
            </a:r>
            <a:r>
              <a:rPr lang="de-DE" sz="2600" dirty="0" err="1"/>
              <a:t>respect</a:t>
            </a:r>
            <a:r>
              <a:rPr lang="de-DE" sz="2600" dirty="0"/>
              <a:t> their essential State </a:t>
            </a:r>
            <a:r>
              <a:rPr lang="de-DE" sz="2600" dirty="0" err="1"/>
              <a:t>functions</a:t>
            </a:r>
            <a:r>
              <a:rPr lang="de-DE" sz="2600" dirty="0"/>
              <a:t>, </a:t>
            </a:r>
            <a:r>
              <a:rPr lang="de-DE" sz="2600" dirty="0" err="1"/>
              <a:t>including</a:t>
            </a:r>
            <a:r>
              <a:rPr lang="de-DE" sz="2600" dirty="0"/>
              <a:t> </a:t>
            </a:r>
            <a:r>
              <a:rPr lang="de-DE" sz="2600" dirty="0" err="1"/>
              <a:t>ensuring</a:t>
            </a:r>
            <a:r>
              <a:rPr lang="de-DE" sz="2600" dirty="0"/>
              <a:t> the territorial </a:t>
            </a:r>
            <a:r>
              <a:rPr lang="de-DE" sz="2600" dirty="0" err="1"/>
              <a:t>integrity</a:t>
            </a:r>
            <a:r>
              <a:rPr lang="de-DE" sz="2600" dirty="0"/>
              <a:t> of the State, </a:t>
            </a:r>
            <a:r>
              <a:rPr lang="de-DE" sz="2600" dirty="0" err="1"/>
              <a:t>maintaining</a:t>
            </a:r>
            <a:r>
              <a:rPr lang="de-DE" sz="2600" dirty="0"/>
              <a:t> law and </a:t>
            </a:r>
            <a:r>
              <a:rPr lang="de-DE" sz="2600" dirty="0" err="1"/>
              <a:t>order</a:t>
            </a:r>
            <a:r>
              <a:rPr lang="de-DE" sz="2600" dirty="0"/>
              <a:t> and </a:t>
            </a:r>
            <a:r>
              <a:rPr lang="de-DE" sz="2600" dirty="0" err="1"/>
              <a:t>safeguarding</a:t>
            </a:r>
            <a:r>
              <a:rPr lang="de-DE" sz="2600" dirty="0"/>
              <a:t> national security. </a:t>
            </a:r>
            <a:endParaRPr lang="en-US" sz="2600" dirty="0"/>
          </a:p>
          <a:p>
            <a:r>
              <a:rPr lang="de-DE" sz="2600" dirty="0"/>
              <a:t>In </a:t>
            </a:r>
            <a:r>
              <a:rPr lang="de-DE" sz="2600" dirty="0" err="1"/>
              <a:t>particular</a:t>
            </a:r>
            <a:r>
              <a:rPr lang="de-DE" sz="2600" dirty="0"/>
              <a:t>, national security </a:t>
            </a:r>
            <a:r>
              <a:rPr lang="de-DE" sz="2600" dirty="0" err="1"/>
              <a:t>remains</a:t>
            </a:r>
            <a:r>
              <a:rPr lang="de-DE" sz="2600" dirty="0"/>
              <a:t> the </a:t>
            </a:r>
            <a:r>
              <a:rPr lang="de-DE" sz="2600" dirty="0" err="1"/>
              <a:t>sole</a:t>
            </a:r>
            <a:r>
              <a:rPr lang="de-DE" sz="2600" dirty="0"/>
              <a:t> </a:t>
            </a:r>
            <a:r>
              <a:rPr lang="de-DE" sz="2600" dirty="0" err="1"/>
              <a:t>responsibility</a:t>
            </a:r>
            <a:r>
              <a:rPr lang="de-DE" sz="2600" dirty="0"/>
              <a:t> of </a:t>
            </a:r>
            <a:r>
              <a:rPr lang="de-DE" sz="2600" dirty="0" err="1"/>
              <a:t>each</a:t>
            </a:r>
            <a:r>
              <a:rPr lang="de-DE" sz="2600" dirty="0"/>
              <a:t> Member State.</a:t>
            </a:r>
          </a:p>
        </p:txBody>
      </p:sp>
      <p:sp>
        <p:nvSpPr>
          <p:cNvPr id="3" name="Footer Placeholder 2"/>
          <p:cNvSpPr>
            <a:spLocks noGrp="1"/>
          </p:cNvSpPr>
          <p:nvPr>
            <p:ph type="ftr" sz="quarter" idx="11"/>
          </p:nvPr>
        </p:nvSpPr>
        <p:spPr/>
        <p:txBody>
          <a:bodyPr/>
          <a:lstStyle/>
          <a:p>
            <a:r>
              <a:rPr lang="en-US"/>
              <a:t>MARIA MENG-PAPANTONI, PROFESSOR, PANTEION UNIVERSITY</a:t>
            </a:r>
            <a:endParaRPr lang="en-US" dirty="0"/>
          </a:p>
        </p:txBody>
      </p:sp>
      <p:pic>
        <p:nvPicPr>
          <p:cNvPr id="6" name="Εικόνα 5">
            <a:extLst>
              <a:ext uri="{FF2B5EF4-FFF2-40B4-BE49-F238E27FC236}">
                <a16:creationId xmlns:a16="http://schemas.microsoft.com/office/drawing/2014/main" id="{8BAC654E-1B8C-2A78-D15B-4B095669402B}"/>
              </a:ext>
            </a:extLst>
          </p:cNvPr>
          <p:cNvPicPr>
            <a:picLocks noChangeAspect="1"/>
          </p:cNvPicPr>
          <p:nvPr/>
        </p:nvPicPr>
        <p:blipFill>
          <a:blip r:embed="rId2"/>
          <a:stretch>
            <a:fillRect/>
          </a:stretch>
        </p:blipFill>
        <p:spPr>
          <a:xfrm>
            <a:off x="5481893" y="6190450"/>
            <a:ext cx="3539035" cy="438950"/>
          </a:xfrm>
          <a:prstGeom prst="rect">
            <a:avLst/>
          </a:prstGeom>
        </p:spPr>
      </p:pic>
    </p:spTree>
    <p:extLst>
      <p:ext uri="{BB962C8B-B14F-4D97-AF65-F5344CB8AC3E}">
        <p14:creationId xmlns:p14="http://schemas.microsoft.com/office/powerpoint/2010/main" val="367746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707035" y="1097107"/>
            <a:ext cx="7467600" cy="4974563"/>
          </a:xfrm>
          <a:solidFill>
            <a:schemeClr val="accent1">
              <a:lumMod val="60000"/>
              <a:lumOff val="40000"/>
            </a:schemeClr>
          </a:solidFill>
        </p:spPr>
        <p:style>
          <a:lnRef idx="1">
            <a:schemeClr val="accent3"/>
          </a:lnRef>
          <a:fillRef idx="3">
            <a:schemeClr val="accent3"/>
          </a:fillRef>
          <a:effectRef idx="2">
            <a:schemeClr val="accent3"/>
          </a:effectRef>
          <a:fontRef idx="minor">
            <a:schemeClr val="lt1"/>
          </a:fontRef>
        </p:style>
        <p:txBody>
          <a:bodyPr/>
          <a:lstStyle/>
          <a:p>
            <a:r>
              <a:rPr lang="de-DE" dirty="0">
                <a:solidFill>
                  <a:schemeClr val="tx1"/>
                </a:solidFill>
              </a:rPr>
              <a:t>Supranational International </a:t>
            </a:r>
            <a:r>
              <a:rPr lang="de-DE" dirty="0" err="1">
                <a:solidFill>
                  <a:schemeClr val="tx1"/>
                </a:solidFill>
              </a:rPr>
              <a:t>Organization</a:t>
            </a:r>
            <a:endParaRPr lang="de-DE" dirty="0">
              <a:solidFill>
                <a:schemeClr val="tx1"/>
              </a:solidFill>
            </a:endParaRPr>
          </a:p>
          <a:p>
            <a:pPr lvl="1"/>
            <a:r>
              <a:rPr lang="de-DE" dirty="0">
                <a:solidFill>
                  <a:schemeClr val="tx1"/>
                </a:solidFill>
              </a:rPr>
              <a:t>An international </a:t>
            </a:r>
            <a:r>
              <a:rPr lang="de-DE" dirty="0" err="1">
                <a:solidFill>
                  <a:schemeClr val="tx1"/>
                </a:solidFill>
              </a:rPr>
              <a:t>organ</a:t>
            </a:r>
            <a:endParaRPr lang="de-DE" dirty="0">
              <a:solidFill>
                <a:schemeClr val="tx1"/>
              </a:solidFill>
            </a:endParaRPr>
          </a:p>
          <a:p>
            <a:pPr marL="630936" lvl="2" indent="0">
              <a:buNone/>
            </a:pPr>
            <a:r>
              <a:rPr lang="de-DE" dirty="0">
                <a:solidFill>
                  <a:schemeClr val="tx1"/>
                </a:solidFill>
              </a:rPr>
              <a:t>T</a:t>
            </a:r>
            <a:r>
              <a:rPr lang="en-US" dirty="0">
                <a:solidFill>
                  <a:schemeClr val="tx1"/>
                </a:solidFill>
              </a:rPr>
              <a:t>hat g</a:t>
            </a:r>
            <a:r>
              <a:rPr lang="de-DE" dirty="0" err="1">
                <a:solidFill>
                  <a:schemeClr val="tx1"/>
                </a:solidFill>
              </a:rPr>
              <a:t>overns</a:t>
            </a:r>
            <a:r>
              <a:rPr lang="de-DE" dirty="0">
                <a:solidFill>
                  <a:schemeClr val="tx1"/>
                </a:solidFill>
              </a:rPr>
              <a:t> </a:t>
            </a:r>
            <a:r>
              <a:rPr lang="de-DE" dirty="0" err="1">
                <a:solidFill>
                  <a:schemeClr val="tx1"/>
                </a:solidFill>
              </a:rPr>
              <a:t>directly</a:t>
            </a:r>
            <a:endParaRPr lang="de-DE" dirty="0">
              <a:solidFill>
                <a:schemeClr val="tx1"/>
              </a:solidFill>
            </a:endParaRPr>
          </a:p>
          <a:p>
            <a:pPr lvl="3"/>
            <a:r>
              <a:rPr lang="de-DE" dirty="0" err="1">
                <a:solidFill>
                  <a:schemeClr val="tx1"/>
                </a:solidFill>
              </a:rPr>
              <a:t>Behavior</a:t>
            </a:r>
            <a:r>
              <a:rPr lang="de-DE" dirty="0">
                <a:solidFill>
                  <a:schemeClr val="tx1"/>
                </a:solidFill>
              </a:rPr>
              <a:t> and </a:t>
            </a:r>
            <a:r>
              <a:rPr lang="de-DE" dirty="0" err="1">
                <a:solidFill>
                  <a:schemeClr val="tx1"/>
                </a:solidFill>
              </a:rPr>
              <a:t>transactions</a:t>
            </a:r>
            <a:r>
              <a:rPr lang="de-DE" dirty="0">
                <a:solidFill>
                  <a:schemeClr val="tx1"/>
                </a:solidFill>
              </a:rPr>
              <a:t> </a:t>
            </a:r>
            <a:r>
              <a:rPr lang="de-DE" dirty="0" err="1">
                <a:solidFill>
                  <a:schemeClr val="tx1"/>
                </a:solidFill>
              </a:rPr>
              <a:t>within</a:t>
            </a:r>
            <a:r>
              <a:rPr lang="de-DE" dirty="0">
                <a:solidFill>
                  <a:schemeClr val="tx1"/>
                </a:solidFill>
              </a:rPr>
              <a:t> the </a:t>
            </a:r>
            <a:r>
              <a:rPr lang="de-DE" dirty="0" err="1">
                <a:solidFill>
                  <a:schemeClr val="tx1"/>
                </a:solidFill>
              </a:rPr>
              <a:t>member</a:t>
            </a:r>
            <a:r>
              <a:rPr lang="de-DE" dirty="0">
                <a:solidFill>
                  <a:schemeClr val="tx1"/>
                </a:solidFill>
              </a:rPr>
              <a:t> </a:t>
            </a:r>
            <a:r>
              <a:rPr lang="de-DE" dirty="0" err="1">
                <a:solidFill>
                  <a:schemeClr val="tx1"/>
                </a:solidFill>
              </a:rPr>
              <a:t>sta</a:t>
            </a:r>
            <a:r>
              <a:rPr lang="en-US" dirty="0" err="1">
                <a:solidFill>
                  <a:schemeClr val="tx1"/>
                </a:solidFill>
              </a:rPr>
              <a:t>tes</a:t>
            </a:r>
            <a:endParaRPr lang="en-US" dirty="0">
              <a:solidFill>
                <a:schemeClr val="tx1"/>
              </a:solidFill>
            </a:endParaRPr>
          </a:p>
          <a:p>
            <a:pPr lvl="1"/>
            <a:r>
              <a:rPr lang="en-US" dirty="0">
                <a:solidFill>
                  <a:schemeClr val="tx1"/>
                </a:solidFill>
              </a:rPr>
              <a:t>and is e</a:t>
            </a:r>
            <a:r>
              <a:rPr lang="de-DE" dirty="0" err="1">
                <a:solidFill>
                  <a:schemeClr val="tx1"/>
                </a:solidFill>
              </a:rPr>
              <a:t>ither</a:t>
            </a:r>
            <a:r>
              <a:rPr lang="de-DE" dirty="0">
                <a:solidFill>
                  <a:schemeClr val="tx1"/>
                </a:solidFill>
              </a:rPr>
              <a:t> </a:t>
            </a:r>
            <a:r>
              <a:rPr lang="en-US" dirty="0" err="1">
                <a:solidFill>
                  <a:schemeClr val="tx1"/>
                </a:solidFill>
              </a:rPr>
              <a:t>i</a:t>
            </a:r>
            <a:r>
              <a:rPr lang="de-DE" dirty="0" err="1">
                <a:solidFill>
                  <a:schemeClr val="tx1"/>
                </a:solidFill>
              </a:rPr>
              <a:t>ndependant</a:t>
            </a:r>
            <a:r>
              <a:rPr lang="de-DE" dirty="0">
                <a:solidFill>
                  <a:schemeClr val="tx1"/>
                </a:solidFill>
              </a:rPr>
              <a:t> from the </a:t>
            </a:r>
            <a:r>
              <a:rPr lang="de-DE" dirty="0" err="1">
                <a:solidFill>
                  <a:schemeClr val="tx1"/>
                </a:solidFill>
              </a:rPr>
              <a:t>member</a:t>
            </a:r>
            <a:r>
              <a:rPr lang="de-DE" dirty="0">
                <a:solidFill>
                  <a:schemeClr val="tx1"/>
                </a:solidFill>
              </a:rPr>
              <a:t> States or</a:t>
            </a:r>
          </a:p>
          <a:p>
            <a:pPr lvl="1"/>
            <a:r>
              <a:rPr lang="en-US" dirty="0" err="1">
                <a:solidFill>
                  <a:schemeClr val="tx1"/>
                </a:solidFill>
              </a:rPr>
              <a:t>g</a:t>
            </a:r>
            <a:r>
              <a:rPr lang="de-DE" dirty="0" err="1">
                <a:solidFill>
                  <a:schemeClr val="tx1"/>
                </a:solidFill>
              </a:rPr>
              <a:t>overns</a:t>
            </a:r>
            <a:r>
              <a:rPr lang="de-DE" dirty="0">
                <a:solidFill>
                  <a:schemeClr val="tx1"/>
                </a:solidFill>
              </a:rPr>
              <a:t> by </a:t>
            </a:r>
            <a:r>
              <a:rPr lang="de-DE" dirty="0" err="1">
                <a:solidFill>
                  <a:schemeClr val="tx1"/>
                </a:solidFill>
              </a:rPr>
              <a:t>majority</a:t>
            </a:r>
            <a:r>
              <a:rPr lang="de-DE" dirty="0">
                <a:solidFill>
                  <a:schemeClr val="tx1"/>
                </a:solidFill>
              </a:rPr>
              <a:t> voting of the State </a:t>
            </a:r>
            <a:r>
              <a:rPr lang="de-DE" dirty="0" err="1">
                <a:solidFill>
                  <a:schemeClr val="tx1"/>
                </a:solidFill>
              </a:rPr>
              <a:t>representatives</a:t>
            </a:r>
            <a:endParaRPr lang="de-DE" dirty="0">
              <a:solidFill>
                <a:schemeClr val="tx1"/>
              </a:solidFill>
            </a:endParaRPr>
          </a:p>
          <a:p>
            <a:pPr lvl="3"/>
            <a:endParaRPr lang="de-DE" dirty="0">
              <a:solidFill>
                <a:schemeClr val="tx1"/>
              </a:solidFill>
            </a:endParaRPr>
          </a:p>
          <a:p>
            <a:r>
              <a:rPr lang="de-DE" dirty="0">
                <a:solidFill>
                  <a:schemeClr val="tx1"/>
                </a:solidFill>
              </a:rPr>
              <a:t>International </a:t>
            </a:r>
            <a:r>
              <a:rPr lang="de-DE" dirty="0" err="1">
                <a:solidFill>
                  <a:schemeClr val="tx1"/>
                </a:solidFill>
              </a:rPr>
              <a:t>Organization</a:t>
            </a:r>
            <a:endParaRPr lang="de-DE" dirty="0">
              <a:solidFill>
                <a:schemeClr val="tx1"/>
              </a:solidFill>
            </a:endParaRPr>
          </a:p>
          <a:p>
            <a:pPr lvl="1"/>
            <a:r>
              <a:rPr lang="de-DE" dirty="0">
                <a:solidFill>
                  <a:schemeClr val="tx1"/>
                </a:solidFill>
              </a:rPr>
              <a:t>An international </a:t>
            </a:r>
            <a:r>
              <a:rPr lang="de-DE" dirty="0" err="1">
                <a:solidFill>
                  <a:schemeClr val="tx1"/>
                </a:solidFill>
              </a:rPr>
              <a:t>organ</a:t>
            </a:r>
            <a:endParaRPr lang="de-DE" dirty="0">
              <a:solidFill>
                <a:schemeClr val="tx1"/>
              </a:solidFill>
            </a:endParaRPr>
          </a:p>
          <a:p>
            <a:pPr lvl="2"/>
            <a:r>
              <a:rPr lang="de-DE" dirty="0" err="1">
                <a:solidFill>
                  <a:schemeClr val="tx1"/>
                </a:solidFill>
              </a:rPr>
              <a:t>Regulates</a:t>
            </a:r>
            <a:r>
              <a:rPr lang="de-DE" dirty="0">
                <a:solidFill>
                  <a:schemeClr val="tx1"/>
                </a:solidFill>
              </a:rPr>
              <a:t> </a:t>
            </a:r>
            <a:r>
              <a:rPr lang="de-DE" dirty="0" err="1">
                <a:solidFill>
                  <a:schemeClr val="tx1"/>
                </a:solidFill>
              </a:rPr>
              <a:t>the</a:t>
            </a:r>
            <a:r>
              <a:rPr lang="de-DE" dirty="0">
                <a:solidFill>
                  <a:schemeClr val="tx1"/>
                </a:solidFill>
              </a:rPr>
              <a:t> </a:t>
            </a:r>
            <a:r>
              <a:rPr lang="de-DE" dirty="0" err="1">
                <a:solidFill>
                  <a:schemeClr val="tx1"/>
                </a:solidFill>
              </a:rPr>
              <a:t>behavior</a:t>
            </a:r>
            <a:r>
              <a:rPr lang="de-DE" dirty="0">
                <a:solidFill>
                  <a:schemeClr val="tx1"/>
                </a:solidFill>
              </a:rPr>
              <a:t> </a:t>
            </a:r>
            <a:r>
              <a:rPr lang="de-DE" dirty="0" err="1">
                <a:solidFill>
                  <a:schemeClr val="tx1"/>
                </a:solidFill>
              </a:rPr>
              <a:t>of</a:t>
            </a:r>
            <a:r>
              <a:rPr lang="de-DE" dirty="0">
                <a:solidFill>
                  <a:schemeClr val="tx1"/>
                </a:solidFill>
              </a:rPr>
              <a:t> national </a:t>
            </a:r>
            <a:r>
              <a:rPr lang="de-DE" dirty="0" err="1">
                <a:solidFill>
                  <a:schemeClr val="tx1"/>
                </a:solidFill>
              </a:rPr>
              <a:t>organs</a:t>
            </a:r>
            <a:endParaRPr lang="de-DE" dirty="0">
              <a:solidFill>
                <a:schemeClr val="tx1"/>
              </a:solidFill>
            </a:endParaRPr>
          </a:p>
          <a:p>
            <a:pPr lvl="3"/>
            <a:r>
              <a:rPr lang="de-DE" dirty="0">
                <a:solidFill>
                  <a:schemeClr val="tx1"/>
                </a:solidFill>
              </a:rPr>
              <a:t>That </a:t>
            </a:r>
            <a:r>
              <a:rPr lang="de-DE" dirty="0" err="1">
                <a:solidFill>
                  <a:schemeClr val="tx1"/>
                </a:solidFill>
              </a:rPr>
              <a:t>gover</a:t>
            </a:r>
            <a:r>
              <a:rPr lang="en-US" dirty="0">
                <a:solidFill>
                  <a:schemeClr val="tx1"/>
                </a:solidFill>
              </a:rPr>
              <a:t>n</a:t>
            </a:r>
            <a:r>
              <a:rPr lang="de-DE" dirty="0">
                <a:solidFill>
                  <a:schemeClr val="tx1"/>
                </a:solidFill>
              </a:rPr>
              <a:t> </a:t>
            </a:r>
            <a:r>
              <a:rPr lang="de-DE" dirty="0" err="1">
                <a:solidFill>
                  <a:schemeClr val="tx1"/>
                </a:solidFill>
              </a:rPr>
              <a:t>behavior</a:t>
            </a:r>
            <a:r>
              <a:rPr lang="de-DE" dirty="0">
                <a:solidFill>
                  <a:schemeClr val="tx1"/>
                </a:solidFill>
              </a:rPr>
              <a:t> and </a:t>
            </a:r>
            <a:r>
              <a:rPr lang="de-DE" dirty="0" err="1">
                <a:solidFill>
                  <a:schemeClr val="tx1"/>
                </a:solidFill>
              </a:rPr>
              <a:t>transactions</a:t>
            </a:r>
            <a:r>
              <a:rPr lang="de-DE" dirty="0">
                <a:solidFill>
                  <a:schemeClr val="tx1"/>
                </a:solidFill>
              </a:rPr>
              <a:t> </a:t>
            </a:r>
            <a:r>
              <a:rPr lang="de-DE" dirty="0" err="1">
                <a:solidFill>
                  <a:schemeClr val="tx1"/>
                </a:solidFill>
              </a:rPr>
              <a:t>within</a:t>
            </a:r>
            <a:r>
              <a:rPr lang="de-DE" dirty="0">
                <a:solidFill>
                  <a:schemeClr val="tx1"/>
                </a:solidFill>
              </a:rPr>
              <a:t> their </a:t>
            </a:r>
            <a:r>
              <a:rPr lang="de-DE" dirty="0" err="1">
                <a:solidFill>
                  <a:schemeClr val="tx1"/>
                </a:solidFill>
              </a:rPr>
              <a:t>member</a:t>
            </a:r>
            <a:r>
              <a:rPr lang="de-DE" dirty="0">
                <a:solidFill>
                  <a:schemeClr val="tx1"/>
                </a:solidFill>
              </a:rPr>
              <a:t> state</a:t>
            </a:r>
          </a:p>
        </p:txBody>
      </p:sp>
      <p:sp>
        <p:nvSpPr>
          <p:cNvPr id="3" name="Titel 2"/>
          <p:cNvSpPr>
            <a:spLocks noGrp="1"/>
          </p:cNvSpPr>
          <p:nvPr>
            <p:ph type="title"/>
          </p:nvPr>
        </p:nvSpPr>
        <p:spPr>
          <a:xfrm>
            <a:off x="609599" y="29029"/>
            <a:ext cx="6347713" cy="656771"/>
          </a:xfrm>
        </p:spPr>
        <p:txBody>
          <a:bodyPr>
            <a:normAutofit/>
          </a:bodyPr>
          <a:lstStyle/>
          <a:p>
            <a:r>
              <a:rPr lang="de-DE" sz="2800"/>
              <a:t>Supranationality / internationality</a:t>
            </a:r>
            <a:endParaRPr lang="de-DE" sz="2800" dirty="0"/>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pic>
        <p:nvPicPr>
          <p:cNvPr id="6" name="Εικόνα 5">
            <a:extLst>
              <a:ext uri="{FF2B5EF4-FFF2-40B4-BE49-F238E27FC236}">
                <a16:creationId xmlns:a16="http://schemas.microsoft.com/office/drawing/2014/main" id="{2BB5BFFE-F3FF-C644-6CB5-469169BD4065}"/>
              </a:ext>
            </a:extLst>
          </p:cNvPr>
          <p:cNvPicPr>
            <a:picLocks noChangeAspect="1"/>
          </p:cNvPicPr>
          <p:nvPr/>
        </p:nvPicPr>
        <p:blipFill>
          <a:blip r:embed="rId2"/>
          <a:stretch>
            <a:fillRect/>
          </a:stretch>
        </p:blipFill>
        <p:spPr>
          <a:xfrm>
            <a:off x="5481893" y="6266650"/>
            <a:ext cx="3539035" cy="438950"/>
          </a:xfrm>
          <a:prstGeom prst="rect">
            <a:avLst/>
          </a:prstGeom>
        </p:spPr>
      </p:pic>
    </p:spTree>
    <p:extLst>
      <p:ext uri="{BB962C8B-B14F-4D97-AF65-F5344CB8AC3E}">
        <p14:creationId xmlns:p14="http://schemas.microsoft.com/office/powerpoint/2010/main" val="3810732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599" y="228600"/>
            <a:ext cx="6347713" cy="609600"/>
          </a:xfrm>
        </p:spPr>
        <p:txBody>
          <a:bodyPr>
            <a:normAutofit fontScale="90000"/>
          </a:bodyPr>
          <a:lstStyle/>
          <a:p>
            <a:r>
              <a:rPr lang="de-DE" dirty="0"/>
              <a:t>Basic </a:t>
            </a:r>
            <a:r>
              <a:rPr lang="de-DE" dirty="0" err="1"/>
              <a:t>distinction</a:t>
            </a:r>
            <a:endParaRPr lang="de-DE" dirty="0"/>
          </a:p>
        </p:txBody>
      </p:sp>
      <p:sp>
        <p:nvSpPr>
          <p:cNvPr id="3" name="Inhaltsplatzhalter 2"/>
          <p:cNvSpPr>
            <a:spLocks noGrp="1"/>
          </p:cNvSpPr>
          <p:nvPr>
            <p:ph idx="1"/>
          </p:nvPr>
        </p:nvSpPr>
        <p:spPr>
          <a:xfrm>
            <a:off x="609599" y="990600"/>
            <a:ext cx="6347714" cy="5050763"/>
          </a:xfrm>
        </p:spPr>
        <p:txBody>
          <a:bodyPr>
            <a:normAutofit lnSpcReduction="10000"/>
          </a:bodyPr>
          <a:lstStyle/>
          <a:p>
            <a:r>
              <a:rPr lang="de-DE" dirty="0"/>
              <a:t>International </a:t>
            </a:r>
            <a:r>
              <a:rPr lang="de-DE" dirty="0" err="1"/>
              <a:t>Organization</a:t>
            </a:r>
            <a:endParaRPr lang="de-DE" dirty="0"/>
          </a:p>
          <a:p>
            <a:pPr lvl="1"/>
            <a:r>
              <a:rPr lang="de-DE" dirty="0"/>
              <a:t>International Law</a:t>
            </a:r>
          </a:p>
          <a:p>
            <a:pPr lvl="2"/>
            <a:r>
              <a:rPr lang="de-DE" dirty="0"/>
              <a:t>E.g. OECD, NATO</a:t>
            </a:r>
          </a:p>
          <a:p>
            <a:pPr lvl="2"/>
            <a:r>
              <a:rPr lang="de-DE" dirty="0" err="1"/>
              <a:t>Organization</a:t>
            </a:r>
            <a:r>
              <a:rPr lang="de-DE" dirty="0"/>
              <a:t> </a:t>
            </a:r>
            <a:r>
              <a:rPr lang="de-DE" dirty="0" err="1"/>
              <a:t>for</a:t>
            </a:r>
            <a:r>
              <a:rPr lang="de-DE" dirty="0"/>
              <a:t> Security </a:t>
            </a:r>
            <a:r>
              <a:rPr lang="de-DE" dirty="0" err="1"/>
              <a:t>and</a:t>
            </a:r>
            <a:r>
              <a:rPr lang="de-DE" dirty="0"/>
              <a:t> </a:t>
            </a:r>
            <a:r>
              <a:rPr lang="de-DE" dirty="0" err="1"/>
              <a:t>Cooperation</a:t>
            </a:r>
            <a:r>
              <a:rPr lang="de-DE" dirty="0"/>
              <a:t> in Europe (OSCE), Council </a:t>
            </a:r>
            <a:r>
              <a:rPr lang="de-DE" dirty="0" err="1"/>
              <a:t>of</a:t>
            </a:r>
            <a:r>
              <a:rPr lang="de-DE" dirty="0"/>
              <a:t> Europe</a:t>
            </a:r>
          </a:p>
          <a:p>
            <a:r>
              <a:rPr lang="de-DE" dirty="0"/>
              <a:t>Supranational </a:t>
            </a:r>
            <a:r>
              <a:rPr lang="de-DE" dirty="0" err="1"/>
              <a:t>Organization</a:t>
            </a:r>
            <a:endParaRPr lang="de-DE" dirty="0"/>
          </a:p>
          <a:p>
            <a:pPr lvl="1"/>
            <a:r>
              <a:rPr lang="de-DE" dirty="0"/>
              <a:t>International Law </a:t>
            </a:r>
            <a:r>
              <a:rPr lang="de-DE" dirty="0" err="1"/>
              <a:t>as</a:t>
            </a:r>
            <a:r>
              <a:rPr lang="de-DE" dirty="0"/>
              <a:t> </a:t>
            </a:r>
            <a:r>
              <a:rPr lang="de-DE" dirty="0" err="1"/>
              <a:t>basis</a:t>
            </a:r>
            <a:endParaRPr lang="de-DE" dirty="0"/>
          </a:p>
          <a:p>
            <a:pPr lvl="1"/>
            <a:r>
              <a:rPr lang="de-DE" dirty="0"/>
              <a:t>Supranational Law </a:t>
            </a:r>
            <a:r>
              <a:rPr lang="de-DE" dirty="0" err="1"/>
              <a:t>as</a:t>
            </a:r>
            <a:r>
              <a:rPr lang="de-DE" dirty="0"/>
              <a:t> </a:t>
            </a:r>
            <a:r>
              <a:rPr lang="de-DE" dirty="0" err="1"/>
              <a:t>created</a:t>
            </a:r>
            <a:r>
              <a:rPr lang="de-DE" dirty="0"/>
              <a:t> </a:t>
            </a:r>
            <a:r>
              <a:rPr lang="de-DE" dirty="0" err="1"/>
              <a:t>by</a:t>
            </a:r>
            <a:r>
              <a:rPr lang="de-DE" dirty="0"/>
              <a:t> </a:t>
            </a:r>
            <a:r>
              <a:rPr lang="de-DE" dirty="0" err="1"/>
              <a:t>the</a:t>
            </a:r>
            <a:r>
              <a:rPr lang="de-DE" dirty="0"/>
              <a:t> </a:t>
            </a:r>
            <a:r>
              <a:rPr lang="de-DE" dirty="0" err="1"/>
              <a:t>organization</a:t>
            </a:r>
            <a:endParaRPr lang="de-DE" dirty="0"/>
          </a:p>
          <a:p>
            <a:pPr lvl="2"/>
            <a:r>
              <a:rPr lang="de-DE" dirty="0"/>
              <a:t>Law </a:t>
            </a:r>
            <a:r>
              <a:rPr lang="de-DE" dirty="0" err="1"/>
              <a:t>made</a:t>
            </a:r>
            <a:r>
              <a:rPr lang="de-DE" dirty="0"/>
              <a:t> </a:t>
            </a:r>
            <a:r>
              <a:rPr lang="de-DE" dirty="0" err="1"/>
              <a:t>by</a:t>
            </a:r>
            <a:r>
              <a:rPr lang="de-DE" dirty="0"/>
              <a:t> </a:t>
            </a:r>
            <a:r>
              <a:rPr lang="de-DE" dirty="0" err="1"/>
              <a:t>majority</a:t>
            </a:r>
            <a:r>
              <a:rPr lang="de-DE" dirty="0"/>
              <a:t> </a:t>
            </a:r>
            <a:r>
              <a:rPr lang="de-DE" dirty="0" err="1"/>
              <a:t>vote</a:t>
            </a:r>
            <a:r>
              <a:rPr lang="de-DE" dirty="0"/>
              <a:t> (</a:t>
            </a:r>
            <a:r>
              <a:rPr lang="de-DE" dirty="0" err="1"/>
              <a:t>some</a:t>
            </a:r>
            <a:r>
              <a:rPr lang="de-DE" dirty="0"/>
              <a:t> </a:t>
            </a:r>
            <a:r>
              <a:rPr lang="de-DE" dirty="0" err="1"/>
              <a:t>states</a:t>
            </a:r>
            <a:r>
              <a:rPr lang="de-DE" dirty="0"/>
              <a:t> </a:t>
            </a:r>
            <a:r>
              <a:rPr lang="de-DE" dirty="0" err="1"/>
              <a:t>are</a:t>
            </a:r>
            <a:r>
              <a:rPr lang="de-DE" dirty="0"/>
              <a:t> </a:t>
            </a:r>
            <a:r>
              <a:rPr lang="de-DE" dirty="0" err="1"/>
              <a:t>bound</a:t>
            </a:r>
            <a:r>
              <a:rPr lang="de-DE" dirty="0"/>
              <a:t> </a:t>
            </a:r>
            <a:r>
              <a:rPr lang="de-DE" dirty="0" err="1"/>
              <a:t>against</a:t>
            </a:r>
            <a:r>
              <a:rPr lang="de-DE" dirty="0"/>
              <a:t> </a:t>
            </a:r>
            <a:r>
              <a:rPr lang="de-DE" dirty="0" err="1"/>
              <a:t>their</a:t>
            </a:r>
            <a:r>
              <a:rPr lang="de-DE" dirty="0"/>
              <a:t> will)</a:t>
            </a:r>
          </a:p>
          <a:p>
            <a:pPr lvl="1"/>
            <a:r>
              <a:rPr lang="de-DE" dirty="0"/>
              <a:t>So </a:t>
            </a:r>
            <a:r>
              <a:rPr lang="de-DE" dirty="0" err="1"/>
              <a:t>far</a:t>
            </a:r>
            <a:r>
              <a:rPr lang="de-DE" dirty="0"/>
              <a:t> </a:t>
            </a:r>
            <a:r>
              <a:rPr lang="de-DE" dirty="0" err="1"/>
              <a:t>only</a:t>
            </a:r>
            <a:r>
              <a:rPr lang="de-DE" dirty="0"/>
              <a:t> </a:t>
            </a:r>
            <a:r>
              <a:rPr lang="de-DE" dirty="0" err="1"/>
              <a:t>the</a:t>
            </a:r>
            <a:r>
              <a:rPr lang="de-DE" dirty="0"/>
              <a:t> European Union</a:t>
            </a:r>
          </a:p>
          <a:p>
            <a:r>
              <a:rPr lang="de-DE" dirty="0"/>
              <a:t>Supranational Organs</a:t>
            </a:r>
          </a:p>
          <a:p>
            <a:pPr lvl="1"/>
            <a:r>
              <a:rPr lang="de-DE" dirty="0" err="1"/>
              <a:t>Commission</a:t>
            </a:r>
            <a:endParaRPr lang="de-DE" dirty="0"/>
          </a:p>
          <a:p>
            <a:pPr lvl="1"/>
            <a:r>
              <a:rPr lang="de-DE" dirty="0"/>
              <a:t>Court</a:t>
            </a:r>
          </a:p>
          <a:p>
            <a:pPr lvl="1"/>
            <a:r>
              <a:rPr lang="de-DE" dirty="0"/>
              <a:t>EP ?</a:t>
            </a:r>
          </a:p>
          <a:p>
            <a:pPr lvl="1"/>
            <a:endParaRPr lang="de-DE" dirty="0"/>
          </a:p>
        </p:txBody>
      </p:sp>
      <p:sp>
        <p:nvSpPr>
          <p:cNvPr id="4" name="Fußzeilenplatzhalter 3"/>
          <p:cNvSpPr>
            <a:spLocks noGrp="1"/>
          </p:cNvSpPr>
          <p:nvPr>
            <p:ph type="ftr" sz="quarter" idx="11"/>
          </p:nvPr>
        </p:nvSpPr>
        <p:spPr/>
        <p:txBody>
          <a:bodyPr/>
          <a:lstStyle/>
          <a:p>
            <a:r>
              <a:rPr lang="en-US"/>
              <a:t>MARIA MENG-PAPANTONI, PROFESSOR, PANTEION UNIVERSITY</a:t>
            </a:r>
            <a:endParaRPr lang="de-DE" dirty="0"/>
          </a:p>
        </p:txBody>
      </p:sp>
      <p:pic>
        <p:nvPicPr>
          <p:cNvPr id="6" name="Εικόνα 5">
            <a:extLst>
              <a:ext uri="{FF2B5EF4-FFF2-40B4-BE49-F238E27FC236}">
                <a16:creationId xmlns:a16="http://schemas.microsoft.com/office/drawing/2014/main" id="{0AAA4FC6-2175-9905-4C8B-BD0751933077}"/>
              </a:ext>
            </a:extLst>
          </p:cNvPr>
          <p:cNvPicPr>
            <a:picLocks noChangeAspect="1"/>
          </p:cNvPicPr>
          <p:nvPr/>
        </p:nvPicPr>
        <p:blipFill>
          <a:blip r:embed="rId2"/>
          <a:stretch>
            <a:fillRect/>
          </a:stretch>
        </p:blipFill>
        <p:spPr>
          <a:xfrm>
            <a:off x="5481893" y="5733250"/>
            <a:ext cx="3539035" cy="438950"/>
          </a:xfrm>
          <a:prstGeom prst="rect">
            <a:avLst/>
          </a:prstGeom>
        </p:spPr>
      </p:pic>
    </p:spTree>
    <p:extLst>
      <p:ext uri="{BB962C8B-B14F-4D97-AF65-F5344CB8AC3E}">
        <p14:creationId xmlns:p14="http://schemas.microsoft.com/office/powerpoint/2010/main" val="242707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History</a:t>
            </a:r>
            <a:r>
              <a:rPr lang="de-DE" dirty="0"/>
              <a:t> </a:t>
            </a:r>
          </a:p>
        </p:txBody>
      </p:sp>
      <p:sp>
        <p:nvSpPr>
          <p:cNvPr id="3" name="Inhaltsplatzhalter 2"/>
          <p:cNvSpPr>
            <a:spLocks noGrp="1"/>
          </p:cNvSpPr>
          <p:nvPr>
            <p:ph idx="1"/>
          </p:nvPr>
        </p:nvSpPr>
        <p:spPr>
          <a:xfrm>
            <a:off x="602221" y="1689537"/>
            <a:ext cx="7662864" cy="4104456"/>
          </a:xfrm>
        </p:spPr>
        <p:txBody>
          <a:bodyPr>
            <a:noAutofit/>
          </a:bodyPr>
          <a:lstStyle/>
          <a:p>
            <a:r>
              <a:rPr lang="de-DE" sz="2400" dirty="0"/>
              <a:t>Robert Schuman in 1950: Supranational High Authority </a:t>
            </a:r>
            <a:r>
              <a:rPr lang="de-DE" sz="2400" dirty="0" err="1"/>
              <a:t>for</a:t>
            </a:r>
            <a:r>
              <a:rPr lang="de-DE" sz="2400" dirty="0"/>
              <a:t> </a:t>
            </a:r>
            <a:r>
              <a:rPr lang="de-DE" sz="2400" dirty="0" err="1"/>
              <a:t>Coal</a:t>
            </a:r>
            <a:r>
              <a:rPr lang="de-DE" sz="2400" dirty="0"/>
              <a:t> </a:t>
            </a:r>
            <a:r>
              <a:rPr lang="de-DE" sz="2400" dirty="0" err="1"/>
              <a:t>and</a:t>
            </a:r>
            <a:r>
              <a:rPr lang="de-DE" sz="2400" dirty="0"/>
              <a:t> Steel </a:t>
            </a:r>
            <a:r>
              <a:rPr lang="de-DE" sz="2400" dirty="0" err="1"/>
              <a:t>industry</a:t>
            </a:r>
            <a:r>
              <a:rPr lang="de-DE" sz="2400" dirty="0"/>
              <a:t> (France, Germany </a:t>
            </a:r>
            <a:r>
              <a:rPr lang="de-DE" sz="2400" dirty="0" err="1"/>
              <a:t>and</a:t>
            </a:r>
            <a:r>
              <a:rPr lang="de-DE" sz="2400" dirty="0"/>
              <a:t> </a:t>
            </a:r>
            <a:r>
              <a:rPr lang="de-DE" sz="2400" dirty="0" err="1"/>
              <a:t>others</a:t>
            </a:r>
            <a:r>
              <a:rPr lang="de-DE" sz="2400" dirty="0"/>
              <a:t> </a:t>
            </a:r>
            <a:r>
              <a:rPr lang="de-DE" sz="2400" dirty="0" err="1"/>
              <a:t>willing</a:t>
            </a:r>
            <a:r>
              <a:rPr lang="de-DE" sz="2400" dirty="0"/>
              <a:t> </a:t>
            </a:r>
            <a:r>
              <a:rPr lang="de-DE" sz="2400" dirty="0" err="1"/>
              <a:t>to</a:t>
            </a:r>
            <a:r>
              <a:rPr lang="de-DE" sz="2400" dirty="0"/>
              <a:t> </a:t>
            </a:r>
            <a:r>
              <a:rPr lang="de-DE" sz="2400" dirty="0" err="1"/>
              <a:t>participate</a:t>
            </a:r>
            <a:r>
              <a:rPr lang="de-DE" sz="2400" dirty="0"/>
              <a:t>)</a:t>
            </a:r>
          </a:p>
          <a:p>
            <a:pPr lvl="1"/>
            <a:r>
              <a:rPr lang="de-DE" sz="2400" dirty="0"/>
              <a:t>The High Authority was </a:t>
            </a:r>
            <a:r>
              <a:rPr lang="de-DE" sz="2400" dirty="0" err="1"/>
              <a:t>the</a:t>
            </a:r>
            <a:r>
              <a:rPr lang="de-DE" sz="2400" dirty="0"/>
              <a:t> </a:t>
            </a:r>
            <a:r>
              <a:rPr lang="de-DE" sz="2400" dirty="0" err="1"/>
              <a:t>government</a:t>
            </a:r>
            <a:r>
              <a:rPr lang="de-DE" sz="2400" dirty="0"/>
              <a:t> </a:t>
            </a:r>
            <a:r>
              <a:rPr lang="de-DE" sz="2400" dirty="0" err="1"/>
              <a:t>and</a:t>
            </a:r>
            <a:r>
              <a:rPr lang="de-DE" sz="2400" dirty="0"/>
              <a:t> </a:t>
            </a:r>
            <a:r>
              <a:rPr lang="de-DE" sz="2400" dirty="0" err="1"/>
              <a:t>the</a:t>
            </a:r>
            <a:r>
              <a:rPr lang="de-DE" sz="2400" dirty="0"/>
              <a:t> </a:t>
            </a:r>
            <a:r>
              <a:rPr lang="de-DE" sz="2400" dirty="0" err="1"/>
              <a:t>lawmaker</a:t>
            </a:r>
            <a:endParaRPr lang="de-DE" sz="2400" dirty="0"/>
          </a:p>
          <a:p>
            <a:pPr lvl="1"/>
            <a:r>
              <a:rPr lang="de-DE" sz="2400" dirty="0"/>
              <a:t>The Council was </a:t>
            </a:r>
            <a:r>
              <a:rPr lang="de-DE" sz="2400" dirty="0" err="1"/>
              <a:t>merely</a:t>
            </a:r>
            <a:r>
              <a:rPr lang="de-DE" sz="2400" dirty="0"/>
              <a:t> </a:t>
            </a:r>
            <a:r>
              <a:rPr lang="de-DE" sz="2400" dirty="0" err="1"/>
              <a:t>consultative</a:t>
            </a:r>
            <a:r>
              <a:rPr lang="de-DE" sz="2400" dirty="0"/>
              <a:t> </a:t>
            </a:r>
            <a:r>
              <a:rPr lang="de-DE" sz="2400" dirty="0" err="1"/>
              <a:t>and</a:t>
            </a:r>
            <a:r>
              <a:rPr lang="de-DE" sz="2400" dirty="0"/>
              <a:t> </a:t>
            </a:r>
            <a:r>
              <a:rPr lang="de-DE" sz="2400" dirty="0" err="1"/>
              <a:t>designed</a:t>
            </a:r>
            <a:r>
              <a:rPr lang="de-DE" sz="2400" dirty="0"/>
              <a:t> </a:t>
            </a:r>
            <a:r>
              <a:rPr lang="de-DE" sz="2400" dirty="0" err="1"/>
              <a:t>to</a:t>
            </a:r>
            <a:r>
              <a:rPr lang="de-DE" sz="2400" dirty="0"/>
              <a:t> </a:t>
            </a:r>
            <a:r>
              <a:rPr lang="de-DE" sz="2400" dirty="0" err="1"/>
              <a:t>be</a:t>
            </a:r>
            <a:r>
              <a:rPr lang="de-DE" sz="2400" dirty="0"/>
              <a:t> </a:t>
            </a:r>
            <a:r>
              <a:rPr lang="de-DE" sz="2400" dirty="0" err="1"/>
              <a:t>the</a:t>
            </a:r>
            <a:r>
              <a:rPr lang="de-DE" sz="2400" dirty="0"/>
              <a:t> link </a:t>
            </a:r>
            <a:r>
              <a:rPr lang="de-DE" sz="2400" dirty="0" err="1"/>
              <a:t>between</a:t>
            </a:r>
            <a:r>
              <a:rPr lang="de-DE" sz="2400" dirty="0"/>
              <a:t> </a:t>
            </a:r>
            <a:r>
              <a:rPr lang="de-DE" sz="2400" dirty="0" err="1"/>
              <a:t>the</a:t>
            </a:r>
            <a:r>
              <a:rPr lang="de-DE" sz="2400" dirty="0"/>
              <a:t> HA </a:t>
            </a:r>
            <a:r>
              <a:rPr lang="de-DE" sz="2400" dirty="0" err="1"/>
              <a:t>and</a:t>
            </a:r>
            <a:r>
              <a:rPr lang="de-DE" sz="2400" dirty="0"/>
              <a:t> </a:t>
            </a:r>
            <a:r>
              <a:rPr lang="de-DE" sz="2400" dirty="0" err="1"/>
              <a:t>the</a:t>
            </a:r>
            <a:r>
              <a:rPr lang="de-DE" sz="2400" dirty="0"/>
              <a:t> </a:t>
            </a:r>
            <a:r>
              <a:rPr lang="de-DE" sz="2400" dirty="0" err="1"/>
              <a:t>governments</a:t>
            </a:r>
            <a:r>
              <a:rPr lang="de-DE" sz="2400" dirty="0"/>
              <a:t> </a:t>
            </a:r>
            <a:r>
              <a:rPr lang="de-DE" sz="2400" dirty="0" err="1"/>
              <a:t>of</a:t>
            </a:r>
            <a:r>
              <a:rPr lang="de-DE" sz="2400" dirty="0"/>
              <a:t> </a:t>
            </a:r>
            <a:r>
              <a:rPr lang="de-DE" sz="2400" dirty="0" err="1"/>
              <a:t>the</a:t>
            </a:r>
            <a:r>
              <a:rPr lang="de-DE" sz="2400" dirty="0"/>
              <a:t> Member States</a:t>
            </a:r>
          </a:p>
          <a:p>
            <a:r>
              <a:rPr lang="de-DE" sz="2400" dirty="0"/>
              <a:t>Also: </a:t>
            </a:r>
            <a:r>
              <a:rPr lang="de-DE" sz="2400" dirty="0" err="1"/>
              <a:t>the</a:t>
            </a:r>
            <a:r>
              <a:rPr lang="de-DE" sz="2400" dirty="0"/>
              <a:t> EDC (European </a:t>
            </a:r>
            <a:r>
              <a:rPr lang="de-DE" sz="2400" dirty="0" err="1"/>
              <a:t>Defence</a:t>
            </a:r>
            <a:r>
              <a:rPr lang="de-DE" sz="2400" dirty="0"/>
              <a:t> Community)</a:t>
            </a:r>
          </a:p>
          <a:p>
            <a:r>
              <a:rPr lang="de-DE" sz="2400" dirty="0" err="1"/>
              <a:t>Refused</a:t>
            </a:r>
            <a:r>
              <a:rPr lang="de-DE" sz="2400" dirty="0"/>
              <a:t> </a:t>
            </a:r>
            <a:r>
              <a:rPr lang="de-DE" sz="2400" dirty="0" err="1"/>
              <a:t>by</a:t>
            </a:r>
            <a:r>
              <a:rPr lang="de-DE" sz="2400" dirty="0"/>
              <a:t> </a:t>
            </a:r>
            <a:r>
              <a:rPr lang="de-DE" sz="2400" dirty="0" err="1"/>
              <a:t>the</a:t>
            </a:r>
            <a:r>
              <a:rPr lang="de-DE" sz="2400" dirty="0"/>
              <a:t> UK</a:t>
            </a:r>
          </a:p>
        </p:txBody>
      </p:sp>
      <p:sp>
        <p:nvSpPr>
          <p:cNvPr id="4" name="Fußzeilenplatzhalter 3"/>
          <p:cNvSpPr>
            <a:spLocks noGrp="1"/>
          </p:cNvSpPr>
          <p:nvPr>
            <p:ph type="ftr" sz="quarter" idx="11"/>
          </p:nvPr>
        </p:nvSpPr>
        <p:spPr/>
        <p:txBody>
          <a:bodyPr/>
          <a:lstStyle/>
          <a:p>
            <a:r>
              <a:rPr lang="en-US"/>
              <a:t>MARIA MENG-PAPANTONI, PROFESSOR, PANTEION UNIVERSITY</a:t>
            </a:r>
            <a:endParaRPr lang="de-DE" dirty="0"/>
          </a:p>
        </p:txBody>
      </p:sp>
      <p:pic>
        <p:nvPicPr>
          <p:cNvPr id="6" name="Εικόνα 5">
            <a:extLst>
              <a:ext uri="{FF2B5EF4-FFF2-40B4-BE49-F238E27FC236}">
                <a16:creationId xmlns:a16="http://schemas.microsoft.com/office/drawing/2014/main" id="{4CF5F4E1-BB87-1EE2-2C6B-1B62C817A528}"/>
              </a:ext>
            </a:extLst>
          </p:cNvPr>
          <p:cNvPicPr>
            <a:picLocks noChangeAspect="1"/>
          </p:cNvPicPr>
          <p:nvPr/>
        </p:nvPicPr>
        <p:blipFill>
          <a:blip r:embed="rId2"/>
          <a:stretch>
            <a:fillRect/>
          </a:stretch>
        </p:blipFill>
        <p:spPr>
          <a:xfrm>
            <a:off x="5481893" y="5809450"/>
            <a:ext cx="3539035" cy="438950"/>
          </a:xfrm>
          <a:prstGeom prst="rect">
            <a:avLst/>
          </a:prstGeom>
        </p:spPr>
      </p:pic>
    </p:spTree>
    <p:extLst>
      <p:ext uri="{BB962C8B-B14F-4D97-AF65-F5344CB8AC3E}">
        <p14:creationId xmlns:p14="http://schemas.microsoft.com/office/powerpoint/2010/main" val="3511611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9980" y="2133600"/>
            <a:ext cx="8229600" cy="3923658"/>
          </a:xfrm>
        </p:spPr>
        <p:txBody>
          <a:bodyPr>
            <a:normAutofit/>
          </a:bodyPr>
          <a:lstStyle/>
          <a:p>
            <a:r>
              <a:rPr lang="de-DE" sz="2400" dirty="0"/>
              <a:t>In </a:t>
            </a:r>
            <a:r>
              <a:rPr lang="de-DE" sz="2400" dirty="0" err="1"/>
              <a:t>most</a:t>
            </a:r>
            <a:r>
              <a:rPr lang="de-DE" sz="2400" dirty="0"/>
              <a:t> </a:t>
            </a:r>
            <a:r>
              <a:rPr lang="de-DE" sz="2400" dirty="0" err="1"/>
              <a:t>cases</a:t>
            </a:r>
            <a:r>
              <a:rPr lang="de-DE" sz="2400" dirty="0"/>
              <a:t> </a:t>
            </a:r>
            <a:r>
              <a:rPr lang="de-DE" sz="2400" dirty="0" err="1"/>
              <a:t>now</a:t>
            </a:r>
            <a:r>
              <a:rPr lang="de-DE" sz="2400" dirty="0"/>
              <a:t> there is voting by </a:t>
            </a:r>
            <a:r>
              <a:rPr lang="de-DE" sz="2400" dirty="0" err="1"/>
              <a:t>qualified</a:t>
            </a:r>
            <a:r>
              <a:rPr lang="de-DE" sz="2400" dirty="0"/>
              <a:t> </a:t>
            </a:r>
            <a:r>
              <a:rPr lang="de-DE" sz="2400" dirty="0" err="1"/>
              <a:t>majority</a:t>
            </a:r>
            <a:r>
              <a:rPr lang="de-DE" sz="2400" dirty="0"/>
              <a:t> in Council (art. 16.3 TEU and art. 238.2 TFEU), but</a:t>
            </a:r>
          </a:p>
          <a:p>
            <a:pPr lvl="1"/>
            <a:endParaRPr lang="de-DE" sz="2400" dirty="0"/>
          </a:p>
          <a:p>
            <a:r>
              <a:rPr lang="de-DE" sz="2400" dirty="0"/>
              <a:t>Member </a:t>
            </a:r>
            <a:r>
              <a:rPr lang="de-DE" sz="2400" dirty="0" err="1"/>
              <a:t>states</a:t>
            </a:r>
            <a:r>
              <a:rPr lang="de-DE" sz="2400" dirty="0"/>
              <a:t> </a:t>
            </a:r>
            <a:r>
              <a:rPr lang="de-DE" sz="2400" dirty="0" err="1"/>
              <a:t>claim</a:t>
            </a:r>
            <a:r>
              <a:rPr lang="de-DE" sz="2400" dirty="0"/>
              <a:t> </a:t>
            </a:r>
            <a:r>
              <a:rPr lang="de-DE" sz="2400" dirty="0" err="1"/>
              <a:t>veto</a:t>
            </a:r>
            <a:r>
              <a:rPr lang="de-DE" sz="2400" dirty="0"/>
              <a:t> power (</a:t>
            </a:r>
            <a:r>
              <a:rPr lang="de-DE" sz="2400" dirty="0" err="1"/>
              <a:t>unanimity</a:t>
            </a:r>
            <a:r>
              <a:rPr lang="de-DE" sz="2400" dirty="0"/>
              <a:t>) in </a:t>
            </a:r>
            <a:r>
              <a:rPr lang="de-DE" sz="2400" dirty="0" err="1"/>
              <a:t>particular</a:t>
            </a:r>
            <a:r>
              <a:rPr lang="de-DE" sz="2400" dirty="0"/>
              <a:t> </a:t>
            </a:r>
            <a:r>
              <a:rPr lang="de-DE" sz="2400" dirty="0" err="1"/>
              <a:t>cases</a:t>
            </a:r>
            <a:r>
              <a:rPr lang="de-DE" sz="2400" dirty="0"/>
              <a:t> of national </a:t>
            </a:r>
            <a:r>
              <a:rPr lang="de-DE" sz="2400" dirty="0" err="1"/>
              <a:t>interest</a:t>
            </a:r>
            <a:r>
              <a:rPr lang="de-DE" sz="2400" dirty="0"/>
              <a:t>, Luxembourg </a:t>
            </a:r>
            <a:r>
              <a:rPr lang="de-DE" sz="2400" dirty="0" err="1"/>
              <a:t>compromise</a:t>
            </a:r>
            <a:r>
              <a:rPr lang="en-US" sz="2400" dirty="0"/>
              <a:t> (1966)</a:t>
            </a:r>
            <a:endParaRPr lang="de-DE" sz="2400" dirty="0"/>
          </a:p>
          <a:p>
            <a:r>
              <a:rPr lang="de-DE" sz="2400" dirty="0"/>
              <a:t>Or </a:t>
            </a:r>
            <a:r>
              <a:rPr lang="de-DE" sz="2400" dirty="0" err="1"/>
              <a:t>lower</a:t>
            </a:r>
            <a:r>
              <a:rPr lang="de-DE" sz="2400" dirty="0"/>
              <a:t> </a:t>
            </a:r>
            <a:r>
              <a:rPr lang="de-DE" sz="2400" dirty="0" err="1"/>
              <a:t>blocking</a:t>
            </a:r>
            <a:r>
              <a:rPr lang="de-DE" sz="2400" dirty="0"/>
              <a:t> </a:t>
            </a:r>
            <a:r>
              <a:rPr lang="de-DE" sz="2400" dirty="0" err="1"/>
              <a:t>majority</a:t>
            </a:r>
            <a:r>
              <a:rPr lang="de-DE" sz="2400" dirty="0"/>
              <a:t> (</a:t>
            </a:r>
            <a:r>
              <a:rPr lang="de-DE" sz="2400" dirty="0" err="1"/>
              <a:t>Ioannina</a:t>
            </a:r>
            <a:r>
              <a:rPr lang="de-DE" sz="2400" dirty="0"/>
              <a:t> </a:t>
            </a:r>
            <a:r>
              <a:rPr lang="de-DE" sz="2400" dirty="0" err="1"/>
              <a:t>compromise</a:t>
            </a:r>
            <a:r>
              <a:rPr lang="de-DE" sz="2400" dirty="0"/>
              <a:t> (1994))</a:t>
            </a:r>
          </a:p>
          <a:p>
            <a:r>
              <a:rPr lang="de-DE" sz="2400" dirty="0" err="1"/>
              <a:t>Reducing</a:t>
            </a:r>
            <a:r>
              <a:rPr lang="de-DE" sz="2400" dirty="0"/>
              <a:t> </a:t>
            </a:r>
            <a:r>
              <a:rPr lang="de-DE" sz="2400" dirty="0" err="1"/>
              <a:t>thereby</a:t>
            </a:r>
            <a:r>
              <a:rPr lang="de-DE" sz="2400" dirty="0"/>
              <a:t> supranational </a:t>
            </a:r>
            <a:r>
              <a:rPr lang="de-DE" sz="2400" dirty="0" err="1"/>
              <a:t>decision-making</a:t>
            </a:r>
            <a:endParaRPr lang="de-DE" sz="2400" dirty="0"/>
          </a:p>
        </p:txBody>
      </p:sp>
      <p:sp>
        <p:nvSpPr>
          <p:cNvPr id="3" name="Titel 2"/>
          <p:cNvSpPr>
            <a:spLocks noGrp="1"/>
          </p:cNvSpPr>
          <p:nvPr>
            <p:ph type="title"/>
          </p:nvPr>
        </p:nvSpPr>
        <p:spPr/>
        <p:txBody>
          <a:bodyPr>
            <a:normAutofit/>
          </a:bodyPr>
          <a:lstStyle/>
          <a:p>
            <a:r>
              <a:rPr lang="de-DE" dirty="0" err="1"/>
              <a:t>Two</a:t>
            </a:r>
            <a:r>
              <a:rPr lang="de-DE" dirty="0"/>
              <a:t> </a:t>
            </a:r>
            <a:r>
              <a:rPr lang="de-DE" dirty="0" err="1"/>
              <a:t>steps</a:t>
            </a:r>
            <a:r>
              <a:rPr lang="de-DE" dirty="0"/>
              <a:t> </a:t>
            </a:r>
            <a:r>
              <a:rPr lang="de-DE" dirty="0" err="1"/>
              <a:t>forward</a:t>
            </a:r>
            <a:r>
              <a:rPr lang="de-DE" dirty="0"/>
              <a:t>, </a:t>
            </a:r>
            <a:r>
              <a:rPr lang="de-DE" dirty="0" err="1"/>
              <a:t>one</a:t>
            </a:r>
            <a:r>
              <a:rPr lang="de-DE" dirty="0"/>
              <a:t> </a:t>
            </a:r>
            <a:r>
              <a:rPr lang="de-DE" dirty="0" err="1"/>
              <a:t>step</a:t>
            </a:r>
            <a:r>
              <a:rPr lang="de-DE" dirty="0"/>
              <a:t> back</a:t>
            </a:r>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pic>
        <p:nvPicPr>
          <p:cNvPr id="6" name="Εικόνα 5">
            <a:extLst>
              <a:ext uri="{FF2B5EF4-FFF2-40B4-BE49-F238E27FC236}">
                <a16:creationId xmlns:a16="http://schemas.microsoft.com/office/drawing/2014/main" id="{93010E29-0E99-7FCA-764E-EF383DEF682A}"/>
              </a:ext>
            </a:extLst>
          </p:cNvPr>
          <p:cNvPicPr>
            <a:picLocks noChangeAspect="1"/>
          </p:cNvPicPr>
          <p:nvPr/>
        </p:nvPicPr>
        <p:blipFill>
          <a:blip r:embed="rId3"/>
          <a:stretch>
            <a:fillRect/>
          </a:stretch>
        </p:blipFill>
        <p:spPr>
          <a:xfrm>
            <a:off x="5481893" y="5885650"/>
            <a:ext cx="3539035" cy="438950"/>
          </a:xfrm>
          <a:prstGeom prst="rect">
            <a:avLst/>
          </a:prstGeom>
        </p:spPr>
      </p:pic>
    </p:spTree>
    <p:extLst>
      <p:ext uri="{BB962C8B-B14F-4D97-AF65-F5344CB8AC3E}">
        <p14:creationId xmlns:p14="http://schemas.microsoft.com/office/powerpoint/2010/main" val="1175943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728713" cy="993643"/>
          </a:xfrm>
        </p:spPr>
        <p:txBody>
          <a:bodyPr>
            <a:normAutofit/>
          </a:bodyPr>
          <a:lstStyle/>
          <a:p>
            <a:r>
              <a:rPr lang="en-US" dirty="0"/>
              <a:t>THE EU IN THE WORLD</a:t>
            </a:r>
          </a:p>
        </p:txBody>
      </p:sp>
      <p:pic>
        <p:nvPicPr>
          <p:cNvPr id="6" name="Content Placeholder 5"/>
          <p:cNvPicPr>
            <a:picLocks noGrp="1" noChangeAspect="1"/>
          </p:cNvPicPr>
          <p:nvPr>
            <p:ph idx="1"/>
          </p:nvPr>
        </p:nvPicPr>
        <p:blipFill>
          <a:blip r:embed="rId2"/>
          <a:stretch>
            <a:fillRect/>
          </a:stretch>
        </p:blipFill>
        <p:spPr>
          <a:xfrm>
            <a:off x="1143000" y="392906"/>
            <a:ext cx="6324600" cy="6324600"/>
          </a:xfrm>
          <a:prstGeom prst="rect">
            <a:avLst/>
          </a:prstGeom>
        </p:spPr>
      </p:pic>
      <p:sp>
        <p:nvSpPr>
          <p:cNvPr id="4" name="Footer Placeholder 3"/>
          <p:cNvSpPr>
            <a:spLocks noGrp="1"/>
          </p:cNvSpPr>
          <p:nvPr>
            <p:ph type="ftr" sz="quarter" idx="11"/>
          </p:nvPr>
        </p:nvSpPr>
        <p:spPr/>
        <p:txBody>
          <a:bodyPr/>
          <a:lstStyle/>
          <a:p>
            <a:r>
              <a:rPr lang="en-US"/>
              <a:t>MARIA MENG-PAPANTONI, PROFESSOR, PANTEION UNIVERSITY</a:t>
            </a:r>
            <a:endParaRPr lang="en-US" dirty="0"/>
          </a:p>
        </p:txBody>
      </p:sp>
      <p:pic>
        <p:nvPicPr>
          <p:cNvPr id="3" name="Εικόνα 2">
            <a:extLst>
              <a:ext uri="{FF2B5EF4-FFF2-40B4-BE49-F238E27FC236}">
                <a16:creationId xmlns:a16="http://schemas.microsoft.com/office/drawing/2014/main" id="{D61F75CF-C3B2-56BE-21E5-DED80F5AE68E}"/>
              </a:ext>
            </a:extLst>
          </p:cNvPr>
          <p:cNvPicPr>
            <a:picLocks noChangeAspect="1"/>
          </p:cNvPicPr>
          <p:nvPr/>
        </p:nvPicPr>
        <p:blipFill>
          <a:blip r:embed="rId3"/>
          <a:stretch>
            <a:fillRect/>
          </a:stretch>
        </p:blipFill>
        <p:spPr>
          <a:xfrm>
            <a:off x="5481893" y="5961850"/>
            <a:ext cx="3539035" cy="438950"/>
          </a:xfrm>
          <a:prstGeom prst="rect">
            <a:avLst/>
          </a:prstGeom>
        </p:spPr>
      </p:pic>
    </p:spTree>
    <p:extLst>
      <p:ext uri="{BB962C8B-B14F-4D97-AF65-F5344CB8AC3E}">
        <p14:creationId xmlns:p14="http://schemas.microsoft.com/office/powerpoint/2010/main" val="23356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en-US" dirty="0"/>
              <a:t>End of France's "policy of the empty chair"</a:t>
            </a:r>
          </a:p>
          <a:p>
            <a:r>
              <a:rPr lang="en-US" dirty="0"/>
              <a:t>Where very important national interests are at stake, the states will go on to negotiate in the Council until they have reached consensus</a:t>
            </a:r>
          </a:p>
          <a:p>
            <a:r>
              <a:rPr lang="en-US" dirty="0"/>
              <a:t>Legally per se not binding</a:t>
            </a:r>
          </a:p>
          <a:p>
            <a:r>
              <a:rPr lang="en-US" dirty="0"/>
              <a:t>Self-defined national interest</a:t>
            </a:r>
          </a:p>
          <a:p>
            <a:r>
              <a:rPr lang="en-US" dirty="0"/>
              <a:t>When is the end of  the patience, what happens then?</a:t>
            </a:r>
          </a:p>
          <a:p>
            <a:r>
              <a:rPr lang="en-US" dirty="0"/>
              <a:t>Politically stable. Still nowadays consensus is preferred in the Council</a:t>
            </a:r>
          </a:p>
        </p:txBody>
      </p:sp>
      <p:sp>
        <p:nvSpPr>
          <p:cNvPr id="3" name="Titel 2"/>
          <p:cNvSpPr>
            <a:spLocks noGrp="1"/>
          </p:cNvSpPr>
          <p:nvPr>
            <p:ph type="title"/>
          </p:nvPr>
        </p:nvSpPr>
        <p:spPr/>
        <p:txBody>
          <a:bodyPr/>
          <a:lstStyle/>
          <a:p>
            <a:r>
              <a:rPr lang="de-DE" dirty="0"/>
              <a:t>Luxemburg </a:t>
            </a:r>
            <a:r>
              <a:rPr lang="en-US" dirty="0"/>
              <a:t>compromise (1966)</a:t>
            </a:r>
            <a:endParaRPr lang="de-DE" dirty="0"/>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pic>
        <p:nvPicPr>
          <p:cNvPr id="6" name="Εικόνα 5">
            <a:extLst>
              <a:ext uri="{FF2B5EF4-FFF2-40B4-BE49-F238E27FC236}">
                <a16:creationId xmlns:a16="http://schemas.microsoft.com/office/drawing/2014/main" id="{8EA8149A-B038-2B4E-0316-14E9763F2C8A}"/>
              </a:ext>
            </a:extLst>
          </p:cNvPr>
          <p:cNvPicPr>
            <a:picLocks noChangeAspect="1"/>
          </p:cNvPicPr>
          <p:nvPr/>
        </p:nvPicPr>
        <p:blipFill>
          <a:blip r:embed="rId3"/>
          <a:stretch>
            <a:fillRect/>
          </a:stretch>
        </p:blipFill>
        <p:spPr>
          <a:xfrm>
            <a:off x="5481893" y="5733250"/>
            <a:ext cx="3539035" cy="438950"/>
          </a:xfrm>
          <a:prstGeom prst="rect">
            <a:avLst/>
          </a:prstGeom>
        </p:spPr>
      </p:pic>
    </p:spTree>
    <p:extLst>
      <p:ext uri="{BB962C8B-B14F-4D97-AF65-F5344CB8AC3E}">
        <p14:creationId xmlns:p14="http://schemas.microsoft.com/office/powerpoint/2010/main" val="732732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09598" y="2057400"/>
            <a:ext cx="7620001" cy="3983963"/>
          </a:xfrm>
        </p:spPr>
        <p:txBody>
          <a:bodyPr>
            <a:normAutofit/>
          </a:bodyPr>
          <a:lstStyle/>
          <a:p>
            <a:r>
              <a:rPr lang="de-DE" sz="2400" dirty="0"/>
              <a:t>The </a:t>
            </a:r>
            <a:r>
              <a:rPr lang="de-DE" sz="2400" dirty="0" err="1"/>
              <a:t>lower</a:t>
            </a:r>
            <a:r>
              <a:rPr lang="de-DE" sz="2400" dirty="0"/>
              <a:t> </a:t>
            </a:r>
            <a:r>
              <a:rPr lang="de-DE" sz="2400" dirty="0" err="1"/>
              <a:t>threshold</a:t>
            </a:r>
            <a:r>
              <a:rPr lang="de-DE" sz="2400" dirty="0"/>
              <a:t> for a </a:t>
            </a:r>
            <a:r>
              <a:rPr lang="de-DE" sz="2400" dirty="0" err="1"/>
              <a:t>blocking</a:t>
            </a:r>
            <a:r>
              <a:rPr lang="de-DE" sz="2400" dirty="0"/>
              <a:t> </a:t>
            </a:r>
            <a:r>
              <a:rPr lang="de-DE" sz="2400" dirty="0" err="1"/>
              <a:t>majority</a:t>
            </a:r>
            <a:r>
              <a:rPr lang="de-DE" sz="2400" dirty="0"/>
              <a:t> </a:t>
            </a:r>
            <a:r>
              <a:rPr lang="de-DE" sz="2400" dirty="0" err="1"/>
              <a:t>provided</a:t>
            </a:r>
            <a:r>
              <a:rPr lang="de-DE" sz="2400" dirty="0"/>
              <a:t> for in the Treaty of Maastricht </a:t>
            </a:r>
            <a:r>
              <a:rPr lang="de-DE" sz="2400" dirty="0" err="1"/>
              <a:t>according</a:t>
            </a:r>
            <a:r>
              <a:rPr lang="de-DE" sz="2400" dirty="0"/>
              <a:t> to the </a:t>
            </a:r>
            <a:r>
              <a:rPr lang="de-DE" sz="2400" dirty="0" err="1"/>
              <a:t>weight</a:t>
            </a:r>
            <a:r>
              <a:rPr lang="de-DE" sz="2400" dirty="0"/>
              <a:t> </a:t>
            </a:r>
            <a:r>
              <a:rPr lang="de-DE" sz="2400" dirty="0" err="1"/>
              <a:t>before</a:t>
            </a:r>
            <a:endParaRPr lang="de-DE" sz="2400" dirty="0"/>
          </a:p>
          <a:p>
            <a:r>
              <a:rPr lang="de-DE" sz="2400" dirty="0" err="1"/>
              <a:t>Declaration</a:t>
            </a:r>
            <a:r>
              <a:rPr lang="de-DE" sz="2400" dirty="0"/>
              <a:t> </a:t>
            </a:r>
            <a:r>
              <a:rPr lang="de-DE" sz="2400" dirty="0" err="1"/>
              <a:t>No</a:t>
            </a:r>
            <a:r>
              <a:rPr lang="de-DE" sz="2400" dirty="0"/>
              <a:t>. 7 </a:t>
            </a:r>
            <a:r>
              <a:rPr lang="de-DE" sz="2400" dirty="0" err="1"/>
              <a:t>to</a:t>
            </a:r>
            <a:r>
              <a:rPr lang="de-DE" sz="2400" dirty="0"/>
              <a:t> </a:t>
            </a:r>
            <a:r>
              <a:rPr lang="de-DE" sz="2400" dirty="0" err="1"/>
              <a:t>the</a:t>
            </a:r>
            <a:r>
              <a:rPr lang="de-DE" sz="2400" dirty="0"/>
              <a:t> Treaty </a:t>
            </a:r>
            <a:r>
              <a:rPr lang="de-DE" sz="2400" dirty="0" err="1"/>
              <a:t>of</a:t>
            </a:r>
            <a:r>
              <a:rPr lang="de-DE" sz="2400" dirty="0"/>
              <a:t> </a:t>
            </a:r>
            <a:r>
              <a:rPr lang="de-DE" sz="2400" dirty="0" err="1"/>
              <a:t>Lisbon</a:t>
            </a:r>
            <a:r>
              <a:rPr lang="de-DE" sz="2400" dirty="0"/>
              <a:t>, </a:t>
            </a:r>
            <a:r>
              <a:rPr lang="de-DE" sz="2400" dirty="0" err="1"/>
              <a:t>related</a:t>
            </a:r>
            <a:r>
              <a:rPr lang="de-DE" sz="2400" dirty="0"/>
              <a:t> </a:t>
            </a:r>
            <a:r>
              <a:rPr lang="de-DE" sz="2400" dirty="0" err="1"/>
              <a:t>to</a:t>
            </a:r>
            <a:r>
              <a:rPr lang="de-DE" sz="2400" dirty="0"/>
              <a:t> Art. 16.4 TEU </a:t>
            </a:r>
            <a:r>
              <a:rPr lang="de-DE" sz="2400" dirty="0" err="1"/>
              <a:t>and</a:t>
            </a:r>
            <a:r>
              <a:rPr lang="de-DE" sz="2400" dirty="0"/>
              <a:t> 238.2 TFEU</a:t>
            </a:r>
          </a:p>
          <a:p>
            <a:r>
              <a:rPr lang="de-DE" sz="2400" dirty="0" err="1"/>
              <a:t>Reduced</a:t>
            </a:r>
            <a:r>
              <a:rPr lang="de-DE" sz="2400" dirty="0"/>
              <a:t>, but not </a:t>
            </a:r>
            <a:r>
              <a:rPr lang="de-DE" sz="2400" dirty="0" err="1"/>
              <a:t>removed</a:t>
            </a:r>
            <a:r>
              <a:rPr lang="de-DE" sz="2400" dirty="0"/>
              <a:t> </a:t>
            </a:r>
            <a:r>
              <a:rPr lang="de-DE" sz="2400" dirty="0" err="1"/>
              <a:t>supranationality</a:t>
            </a:r>
            <a:endParaRPr lang="de-DE" sz="2400" dirty="0"/>
          </a:p>
        </p:txBody>
      </p:sp>
      <p:sp>
        <p:nvSpPr>
          <p:cNvPr id="3" name="Titel 2"/>
          <p:cNvSpPr>
            <a:spLocks noGrp="1"/>
          </p:cNvSpPr>
          <p:nvPr>
            <p:ph type="title"/>
          </p:nvPr>
        </p:nvSpPr>
        <p:spPr/>
        <p:txBody>
          <a:bodyPr/>
          <a:lstStyle/>
          <a:p>
            <a:r>
              <a:rPr lang="de-DE" dirty="0" err="1"/>
              <a:t>Ioannina</a:t>
            </a:r>
            <a:r>
              <a:rPr lang="de-DE" dirty="0"/>
              <a:t> </a:t>
            </a:r>
            <a:r>
              <a:rPr lang="de-DE" dirty="0" err="1"/>
              <a:t>Compromise</a:t>
            </a:r>
            <a:r>
              <a:rPr lang="de-DE" dirty="0"/>
              <a:t> (1994)</a:t>
            </a:r>
          </a:p>
        </p:txBody>
      </p:sp>
      <p:sp>
        <p:nvSpPr>
          <p:cNvPr id="5" name="Footer Placeholder 4"/>
          <p:cNvSpPr>
            <a:spLocks noGrp="1"/>
          </p:cNvSpPr>
          <p:nvPr>
            <p:ph type="ftr" sz="quarter" idx="11"/>
          </p:nvPr>
        </p:nvSpPr>
        <p:spPr/>
        <p:txBody>
          <a:bodyPr/>
          <a:lstStyle/>
          <a:p>
            <a:r>
              <a:rPr lang="en-US"/>
              <a:t>MARIA MENG-PAPANTONI, PROFESSOR, PANTEION UNIVERSITY</a:t>
            </a:r>
            <a:endParaRPr lang="en-US" dirty="0"/>
          </a:p>
        </p:txBody>
      </p:sp>
      <p:pic>
        <p:nvPicPr>
          <p:cNvPr id="6" name="Εικόνα 5">
            <a:extLst>
              <a:ext uri="{FF2B5EF4-FFF2-40B4-BE49-F238E27FC236}">
                <a16:creationId xmlns:a16="http://schemas.microsoft.com/office/drawing/2014/main" id="{85029110-731D-2E0C-4D89-A8E22D16A36A}"/>
              </a:ext>
            </a:extLst>
          </p:cNvPr>
          <p:cNvPicPr>
            <a:picLocks noChangeAspect="1"/>
          </p:cNvPicPr>
          <p:nvPr/>
        </p:nvPicPr>
        <p:blipFill>
          <a:blip r:embed="rId3"/>
          <a:stretch>
            <a:fillRect/>
          </a:stretch>
        </p:blipFill>
        <p:spPr>
          <a:xfrm>
            <a:off x="5481893" y="5809450"/>
            <a:ext cx="3539035" cy="438950"/>
          </a:xfrm>
          <a:prstGeom prst="rect">
            <a:avLst/>
          </a:prstGeom>
        </p:spPr>
      </p:pic>
    </p:spTree>
    <p:extLst>
      <p:ext uri="{BB962C8B-B14F-4D97-AF65-F5344CB8AC3E}">
        <p14:creationId xmlns:p14="http://schemas.microsoft.com/office/powerpoint/2010/main" val="1592656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US"/>
              <a:t>MARIA MENG-PAPANTONI, PROFESSOR, PANTEION UNIVERSITY</a:t>
            </a:r>
            <a:endParaRPr lang="de-DE" dirty="0"/>
          </a:p>
        </p:txBody>
      </p:sp>
      <p:sp>
        <p:nvSpPr>
          <p:cNvPr id="4" name="Titel 3"/>
          <p:cNvSpPr txBox="1">
            <a:spLocks/>
          </p:cNvSpPr>
          <p:nvPr/>
        </p:nvSpPr>
        <p:spPr>
          <a:xfrm>
            <a:off x="179512" y="-913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de-DE" sz="4000" dirty="0" err="1">
                <a:solidFill>
                  <a:srgbClr val="000000"/>
                </a:solidFill>
              </a:rPr>
              <a:t>How</a:t>
            </a:r>
            <a:r>
              <a:rPr lang="de-DE" sz="4000" dirty="0">
                <a:solidFill>
                  <a:srgbClr val="000000"/>
                </a:solidFill>
              </a:rPr>
              <a:t> </a:t>
            </a:r>
            <a:r>
              <a:rPr lang="de-DE" sz="4000" dirty="0" err="1">
                <a:solidFill>
                  <a:srgbClr val="000000"/>
                </a:solidFill>
              </a:rPr>
              <a:t>to</a:t>
            </a:r>
            <a:r>
              <a:rPr lang="de-DE" sz="4000" dirty="0">
                <a:solidFill>
                  <a:srgbClr val="000000"/>
                </a:solidFill>
              </a:rPr>
              <a:t> </a:t>
            </a:r>
            <a:r>
              <a:rPr lang="de-DE" sz="4000" dirty="0" err="1">
                <a:solidFill>
                  <a:srgbClr val="000000"/>
                </a:solidFill>
              </a:rPr>
              <a:t>enforce</a:t>
            </a:r>
            <a:r>
              <a:rPr lang="de-DE" sz="4000" dirty="0">
                <a:solidFill>
                  <a:srgbClr val="000000"/>
                </a:solidFill>
              </a:rPr>
              <a:t> supranational </a:t>
            </a:r>
            <a:r>
              <a:rPr lang="de-DE" sz="4000" dirty="0" err="1">
                <a:solidFill>
                  <a:srgbClr val="000000"/>
                </a:solidFill>
              </a:rPr>
              <a:t>law</a:t>
            </a:r>
            <a:r>
              <a:rPr lang="de-DE" sz="4000" dirty="0">
                <a:solidFill>
                  <a:srgbClr val="000000"/>
                </a:solidFill>
              </a:rPr>
              <a:t>?</a:t>
            </a:r>
          </a:p>
        </p:txBody>
      </p:sp>
      <p:sp>
        <p:nvSpPr>
          <p:cNvPr id="6" name="Textfeld 5"/>
          <p:cNvSpPr txBox="1"/>
          <p:nvPr/>
        </p:nvSpPr>
        <p:spPr>
          <a:xfrm>
            <a:off x="755576" y="1052736"/>
            <a:ext cx="7488832" cy="4811574"/>
          </a:xfrm>
          <a:prstGeom prst="rect">
            <a:avLst/>
          </a:prstGeom>
          <a:noFill/>
        </p:spPr>
        <p:txBody>
          <a:bodyPr wrap="square" rtlCol="0">
            <a:spAutoFit/>
          </a:bodyPr>
          <a:lstStyle/>
          <a:p>
            <a:pPr marL="285750" indent="-285750">
              <a:lnSpc>
                <a:spcPct val="140000"/>
              </a:lnSpc>
              <a:buFont typeface="Arial"/>
              <a:buChar char="•"/>
            </a:pPr>
            <a:r>
              <a:rPr lang="de-DE" sz="2000" dirty="0" err="1"/>
              <a:t>No</a:t>
            </a:r>
            <a:r>
              <a:rPr lang="de-DE" sz="2000" dirty="0"/>
              <a:t> </a:t>
            </a:r>
            <a:r>
              <a:rPr lang="de-DE" sz="2000" dirty="0" err="1"/>
              <a:t>forcible</a:t>
            </a:r>
            <a:r>
              <a:rPr lang="de-DE" sz="2000" dirty="0"/>
              <a:t> </a:t>
            </a:r>
            <a:r>
              <a:rPr lang="de-DE" sz="2000" dirty="0" err="1"/>
              <a:t>enforcement</a:t>
            </a:r>
            <a:r>
              <a:rPr lang="de-DE" sz="2000" dirty="0"/>
              <a:t> </a:t>
            </a:r>
            <a:r>
              <a:rPr lang="de-DE" sz="2000" dirty="0" err="1"/>
              <a:t>against</a:t>
            </a:r>
            <a:r>
              <a:rPr lang="de-DE" sz="2000" dirty="0"/>
              <a:t> </a:t>
            </a:r>
            <a:r>
              <a:rPr lang="de-DE" sz="2000" dirty="0" err="1"/>
              <a:t>unruly</a:t>
            </a:r>
            <a:r>
              <a:rPr lang="de-DE" sz="2000" dirty="0"/>
              <a:t> </a:t>
            </a:r>
            <a:r>
              <a:rPr lang="de-DE" sz="2000" dirty="0" err="1"/>
              <a:t>member</a:t>
            </a:r>
            <a:r>
              <a:rPr lang="de-DE" sz="2000" dirty="0"/>
              <a:t> </a:t>
            </a:r>
            <a:r>
              <a:rPr lang="de-DE" sz="2000" dirty="0" err="1"/>
              <a:t>states</a:t>
            </a:r>
            <a:endParaRPr lang="de-DE" sz="2000" dirty="0"/>
          </a:p>
          <a:p>
            <a:pPr marL="285750" indent="-285750">
              <a:lnSpc>
                <a:spcPct val="140000"/>
              </a:lnSpc>
              <a:buFont typeface="Arial"/>
              <a:buChar char="•"/>
            </a:pPr>
            <a:r>
              <a:rPr lang="de-DE" sz="2000" dirty="0"/>
              <a:t>But </a:t>
            </a:r>
            <a:r>
              <a:rPr lang="de-DE" sz="2000" dirty="0" err="1"/>
              <a:t>close</a:t>
            </a:r>
            <a:r>
              <a:rPr lang="de-DE" sz="2000" dirty="0"/>
              <a:t> </a:t>
            </a:r>
            <a:r>
              <a:rPr lang="de-DE" sz="2000" dirty="0" err="1"/>
              <a:t>cooperation</a:t>
            </a:r>
            <a:r>
              <a:rPr lang="de-DE" sz="2000" dirty="0"/>
              <a:t> </a:t>
            </a:r>
            <a:r>
              <a:rPr lang="de-DE" sz="2000" dirty="0" err="1"/>
              <a:t>of</a:t>
            </a:r>
            <a:r>
              <a:rPr lang="de-DE" sz="2000" dirty="0"/>
              <a:t> </a:t>
            </a:r>
            <a:r>
              <a:rPr lang="de-DE" sz="2000" dirty="0" err="1"/>
              <a:t>the</a:t>
            </a:r>
            <a:r>
              <a:rPr lang="de-DE" sz="2000" dirty="0"/>
              <a:t> </a:t>
            </a:r>
            <a:r>
              <a:rPr lang="de-DE" sz="2000" dirty="0" err="1"/>
              <a:t>european</a:t>
            </a:r>
            <a:r>
              <a:rPr lang="de-DE" sz="2000" dirty="0"/>
              <a:t> </a:t>
            </a:r>
            <a:r>
              <a:rPr lang="de-DE" sz="2000" dirty="0" err="1"/>
              <a:t>and</a:t>
            </a:r>
            <a:r>
              <a:rPr lang="de-DE" sz="2000" dirty="0"/>
              <a:t> national </a:t>
            </a:r>
            <a:r>
              <a:rPr lang="de-DE" sz="2000" dirty="0" err="1"/>
              <a:t>judiciary</a:t>
            </a:r>
            <a:endParaRPr lang="de-DE" sz="2000" dirty="0"/>
          </a:p>
          <a:p>
            <a:pPr marL="285750" indent="-285750">
              <a:lnSpc>
                <a:spcPct val="140000"/>
              </a:lnSpc>
              <a:buFont typeface="Arial"/>
              <a:buChar char="•"/>
            </a:pPr>
            <a:r>
              <a:rPr lang="de-DE" sz="2000" dirty="0"/>
              <a:t>National </a:t>
            </a:r>
            <a:r>
              <a:rPr lang="de-DE" sz="2000" dirty="0" err="1"/>
              <a:t>court</a:t>
            </a:r>
            <a:r>
              <a:rPr lang="de-DE" sz="2000" dirty="0"/>
              <a:t> </a:t>
            </a:r>
            <a:r>
              <a:rPr lang="de-DE" sz="2000" dirty="0" err="1"/>
              <a:t>decisions</a:t>
            </a:r>
            <a:r>
              <a:rPr lang="de-DE" sz="2000" dirty="0"/>
              <a:t> on </a:t>
            </a:r>
            <a:r>
              <a:rPr lang="de-DE" sz="2000" dirty="0" err="1"/>
              <a:t>questions</a:t>
            </a:r>
            <a:r>
              <a:rPr lang="de-DE" sz="2000" dirty="0"/>
              <a:t> </a:t>
            </a:r>
            <a:r>
              <a:rPr lang="de-DE" sz="2000" dirty="0" err="1"/>
              <a:t>of</a:t>
            </a:r>
            <a:r>
              <a:rPr lang="de-DE" sz="2000" dirty="0"/>
              <a:t> </a:t>
            </a:r>
            <a:r>
              <a:rPr lang="de-DE" sz="2000" dirty="0" err="1"/>
              <a:t>european</a:t>
            </a:r>
            <a:r>
              <a:rPr lang="de-DE" sz="2000" dirty="0"/>
              <a:t> </a:t>
            </a:r>
            <a:r>
              <a:rPr lang="de-DE" sz="2000" dirty="0" err="1"/>
              <a:t>law</a:t>
            </a:r>
            <a:r>
              <a:rPr lang="de-DE" sz="2000" dirty="0"/>
              <a:t> </a:t>
            </a:r>
            <a:r>
              <a:rPr lang="de-DE" sz="2000" dirty="0" err="1"/>
              <a:t>are</a:t>
            </a:r>
            <a:r>
              <a:rPr lang="de-DE" sz="2000" dirty="0"/>
              <a:t> </a:t>
            </a:r>
            <a:r>
              <a:rPr lang="de-DE" sz="2000" dirty="0" err="1"/>
              <a:t>enforceable</a:t>
            </a:r>
            <a:r>
              <a:rPr lang="de-DE" sz="2000" dirty="0"/>
              <a:t> </a:t>
            </a:r>
            <a:r>
              <a:rPr lang="de-DE" sz="2000" dirty="0" err="1"/>
              <a:t>like</a:t>
            </a:r>
            <a:r>
              <a:rPr lang="de-DE" sz="2000" dirty="0"/>
              <a:t> </a:t>
            </a:r>
            <a:r>
              <a:rPr lang="de-DE" sz="2000" dirty="0" err="1"/>
              <a:t>those</a:t>
            </a:r>
            <a:r>
              <a:rPr lang="de-DE" sz="2000" dirty="0"/>
              <a:t> on national </a:t>
            </a:r>
            <a:r>
              <a:rPr lang="de-DE" sz="2000" dirty="0" err="1"/>
              <a:t>laws</a:t>
            </a:r>
            <a:endParaRPr lang="de-DE" sz="2000" dirty="0"/>
          </a:p>
          <a:p>
            <a:pPr marL="285750" indent="-285750">
              <a:lnSpc>
                <a:spcPct val="140000"/>
              </a:lnSpc>
              <a:buFont typeface="Arial"/>
              <a:buChar char="•"/>
            </a:pPr>
            <a:r>
              <a:rPr lang="de-DE" sz="2000" dirty="0" err="1"/>
              <a:t>Direct</a:t>
            </a:r>
            <a:r>
              <a:rPr lang="de-DE" sz="2000" dirty="0"/>
              <a:t> </a:t>
            </a:r>
            <a:r>
              <a:rPr lang="de-DE" sz="2000" dirty="0" err="1"/>
              <a:t>effect</a:t>
            </a:r>
            <a:r>
              <a:rPr lang="de-DE" sz="2000" dirty="0"/>
              <a:t> </a:t>
            </a:r>
            <a:r>
              <a:rPr lang="de-DE" sz="2000" dirty="0" err="1"/>
              <a:t>of</a:t>
            </a:r>
            <a:r>
              <a:rPr lang="de-DE" sz="2000" dirty="0"/>
              <a:t> all EU </a:t>
            </a:r>
            <a:r>
              <a:rPr lang="de-DE" sz="2000" dirty="0" err="1"/>
              <a:t>law</a:t>
            </a:r>
            <a:r>
              <a:rPr lang="de-DE" sz="2000" dirty="0"/>
              <a:t>, </a:t>
            </a:r>
            <a:r>
              <a:rPr lang="de-DE" sz="2000" dirty="0" err="1"/>
              <a:t>even</a:t>
            </a:r>
            <a:r>
              <a:rPr lang="de-DE" sz="2000" dirty="0"/>
              <a:t> </a:t>
            </a:r>
            <a:r>
              <a:rPr lang="de-DE" sz="2000" dirty="0" err="1"/>
              <a:t>of</a:t>
            </a:r>
            <a:r>
              <a:rPr lang="de-DE" sz="2000" dirty="0"/>
              <a:t> </a:t>
            </a:r>
            <a:r>
              <a:rPr lang="de-DE" sz="2000" dirty="0" err="1"/>
              <a:t>directives</a:t>
            </a:r>
            <a:r>
              <a:rPr lang="de-DE" sz="2000" dirty="0"/>
              <a:t> (</a:t>
            </a:r>
            <a:r>
              <a:rPr lang="de-DE" sz="2000" dirty="0" err="1"/>
              <a:t>according</a:t>
            </a:r>
            <a:r>
              <a:rPr lang="de-DE" sz="2000" dirty="0"/>
              <a:t> </a:t>
            </a:r>
            <a:r>
              <a:rPr lang="de-DE" sz="2000" dirty="0" err="1"/>
              <a:t>to</a:t>
            </a:r>
            <a:r>
              <a:rPr lang="de-DE" sz="2000" dirty="0"/>
              <a:t> </a:t>
            </a:r>
            <a:r>
              <a:rPr lang="de-DE" sz="2000" dirty="0" err="1"/>
              <a:t>the</a:t>
            </a:r>
            <a:r>
              <a:rPr lang="de-DE" sz="2000" dirty="0"/>
              <a:t> ECJ) </a:t>
            </a:r>
          </a:p>
          <a:p>
            <a:pPr marL="742950" lvl="1" indent="-285750">
              <a:lnSpc>
                <a:spcPct val="140000"/>
              </a:lnSpc>
              <a:buFont typeface="Arial"/>
              <a:buChar char="•"/>
            </a:pPr>
            <a:r>
              <a:rPr lang="de-DE" sz="2000" dirty="0" err="1"/>
              <a:t>makes</a:t>
            </a:r>
            <a:r>
              <a:rPr lang="de-DE" sz="2000" dirty="0"/>
              <a:t> </a:t>
            </a:r>
            <a:r>
              <a:rPr lang="de-DE" sz="2000" dirty="0" err="1"/>
              <a:t>justiciability</a:t>
            </a:r>
            <a:r>
              <a:rPr lang="de-DE" sz="2000" dirty="0"/>
              <a:t> of EU Law more </a:t>
            </a:r>
            <a:r>
              <a:rPr lang="de-DE" sz="2000" dirty="0" err="1"/>
              <a:t>comprehensive</a:t>
            </a:r>
            <a:endParaRPr lang="de-DE" sz="2000" dirty="0"/>
          </a:p>
          <a:p>
            <a:pPr marL="285750" indent="-285750">
              <a:lnSpc>
                <a:spcPct val="140000"/>
              </a:lnSpc>
              <a:buFont typeface="Arial"/>
              <a:buChar char="•"/>
            </a:pPr>
            <a:r>
              <a:rPr lang="de-DE" sz="2000" dirty="0"/>
              <a:t>Member </a:t>
            </a:r>
            <a:r>
              <a:rPr lang="de-DE" sz="2000" dirty="0" err="1"/>
              <a:t>states</a:t>
            </a:r>
            <a:r>
              <a:rPr lang="de-DE" sz="2000" dirty="0"/>
              <a:t> </a:t>
            </a:r>
            <a:r>
              <a:rPr lang="de-DE" sz="2000" dirty="0" err="1"/>
              <a:t>are</a:t>
            </a:r>
            <a:r>
              <a:rPr lang="de-DE" sz="2000" dirty="0"/>
              <a:t> </a:t>
            </a:r>
            <a:r>
              <a:rPr lang="de-DE" sz="2000" dirty="0" err="1"/>
              <a:t>liable</a:t>
            </a:r>
            <a:r>
              <a:rPr lang="de-DE" sz="2000" dirty="0"/>
              <a:t> </a:t>
            </a:r>
            <a:r>
              <a:rPr lang="de-DE" sz="2000" dirty="0" err="1"/>
              <a:t>when</a:t>
            </a:r>
            <a:r>
              <a:rPr lang="de-DE" sz="2000" dirty="0"/>
              <a:t> </a:t>
            </a:r>
            <a:r>
              <a:rPr lang="de-DE" sz="2000" dirty="0" err="1"/>
              <a:t>they</a:t>
            </a:r>
            <a:r>
              <a:rPr lang="de-DE" sz="2000" dirty="0"/>
              <a:t> </a:t>
            </a:r>
            <a:r>
              <a:rPr lang="de-DE" sz="2000" dirty="0" err="1"/>
              <a:t>violate</a:t>
            </a:r>
            <a:r>
              <a:rPr lang="de-DE" sz="2000" dirty="0"/>
              <a:t> EU </a:t>
            </a:r>
            <a:r>
              <a:rPr lang="de-DE" sz="2000" dirty="0" err="1"/>
              <a:t>law</a:t>
            </a:r>
            <a:r>
              <a:rPr lang="de-DE" sz="2000" dirty="0"/>
              <a:t> </a:t>
            </a:r>
            <a:r>
              <a:rPr lang="de-DE" sz="2000" dirty="0" err="1"/>
              <a:t>by</a:t>
            </a:r>
            <a:r>
              <a:rPr lang="de-DE" sz="2000" dirty="0"/>
              <a:t> </a:t>
            </a:r>
            <a:r>
              <a:rPr lang="de-DE" sz="2000" dirty="0" err="1"/>
              <a:t>the</a:t>
            </a:r>
            <a:r>
              <a:rPr lang="de-DE" sz="2000" dirty="0"/>
              <a:t> </a:t>
            </a:r>
            <a:r>
              <a:rPr lang="de-DE" sz="2000" dirty="0" err="1"/>
              <a:t>legislature</a:t>
            </a:r>
            <a:r>
              <a:rPr lang="de-DE" sz="2000" dirty="0"/>
              <a:t>, </a:t>
            </a:r>
            <a:r>
              <a:rPr lang="de-DE" sz="2000" dirty="0" err="1"/>
              <a:t>the</a:t>
            </a:r>
            <a:r>
              <a:rPr lang="de-DE" sz="2000" dirty="0"/>
              <a:t> </a:t>
            </a:r>
            <a:r>
              <a:rPr lang="de-DE" sz="2000" dirty="0" err="1"/>
              <a:t>administration</a:t>
            </a:r>
            <a:r>
              <a:rPr lang="de-DE" sz="2000" dirty="0"/>
              <a:t> </a:t>
            </a:r>
            <a:r>
              <a:rPr lang="de-DE" sz="2000" dirty="0" err="1"/>
              <a:t>or</a:t>
            </a:r>
            <a:r>
              <a:rPr lang="de-DE" sz="2000" dirty="0"/>
              <a:t> </a:t>
            </a:r>
            <a:r>
              <a:rPr lang="de-DE" sz="2000" dirty="0" err="1"/>
              <a:t>by</a:t>
            </a:r>
            <a:r>
              <a:rPr lang="de-DE" sz="2000" dirty="0"/>
              <a:t> </a:t>
            </a:r>
            <a:r>
              <a:rPr lang="de-DE" sz="2000" dirty="0" err="1"/>
              <a:t>the</a:t>
            </a:r>
            <a:r>
              <a:rPr lang="de-DE" sz="2000" dirty="0"/>
              <a:t> </a:t>
            </a:r>
            <a:r>
              <a:rPr lang="de-DE" sz="2000" dirty="0" err="1"/>
              <a:t>judiciary</a:t>
            </a:r>
            <a:endParaRPr lang="de-DE" sz="2000" dirty="0"/>
          </a:p>
          <a:p>
            <a:pPr marL="742950" lvl="1" indent="-285750">
              <a:lnSpc>
                <a:spcPct val="140000"/>
              </a:lnSpc>
              <a:buFont typeface="Arial"/>
              <a:buChar char="•"/>
            </a:pPr>
            <a:r>
              <a:rPr lang="de-DE" sz="2000" dirty="0"/>
              <a:t>This </a:t>
            </a:r>
            <a:r>
              <a:rPr lang="de-DE" sz="2000" dirty="0" err="1"/>
              <a:t>makes</a:t>
            </a:r>
            <a:r>
              <a:rPr lang="de-DE" sz="2000" dirty="0"/>
              <a:t> </a:t>
            </a:r>
            <a:r>
              <a:rPr lang="de-DE" sz="2000" dirty="0" err="1"/>
              <a:t>violations</a:t>
            </a:r>
            <a:r>
              <a:rPr lang="de-DE" sz="2000" dirty="0"/>
              <a:t> </a:t>
            </a:r>
            <a:r>
              <a:rPr lang="de-DE" sz="2000" dirty="0" err="1"/>
              <a:t>costly</a:t>
            </a:r>
            <a:r>
              <a:rPr lang="de-DE" sz="2000" dirty="0"/>
              <a:t> </a:t>
            </a:r>
            <a:r>
              <a:rPr lang="de-DE" sz="2000" dirty="0" err="1"/>
              <a:t>and</a:t>
            </a:r>
            <a:r>
              <a:rPr lang="de-DE" sz="2000" dirty="0"/>
              <a:t> </a:t>
            </a:r>
            <a:r>
              <a:rPr lang="de-DE" sz="2000" dirty="0" err="1"/>
              <a:t>creates</a:t>
            </a:r>
            <a:r>
              <a:rPr lang="de-DE" sz="2000" dirty="0"/>
              <a:t> a negative </a:t>
            </a:r>
            <a:r>
              <a:rPr lang="de-DE" sz="2000" dirty="0" err="1"/>
              <a:t>publicity</a:t>
            </a:r>
            <a:r>
              <a:rPr lang="de-DE" sz="2000" dirty="0"/>
              <a:t> </a:t>
            </a:r>
            <a:r>
              <a:rPr lang="de-DE" sz="2000" dirty="0" err="1"/>
              <a:t>for</a:t>
            </a:r>
            <a:r>
              <a:rPr lang="de-DE" sz="2000" dirty="0"/>
              <a:t> </a:t>
            </a:r>
            <a:r>
              <a:rPr lang="de-DE" sz="2000" dirty="0" err="1"/>
              <a:t>the</a:t>
            </a:r>
            <a:r>
              <a:rPr lang="de-DE" sz="2000" dirty="0"/>
              <a:t> </a:t>
            </a:r>
            <a:r>
              <a:rPr lang="de-DE" sz="2000" dirty="0" err="1"/>
              <a:t>institutions</a:t>
            </a:r>
            <a:r>
              <a:rPr lang="de-DE" sz="2000" dirty="0"/>
              <a:t> </a:t>
            </a:r>
            <a:r>
              <a:rPr lang="de-DE" sz="2000" dirty="0" err="1"/>
              <a:t>involved</a:t>
            </a:r>
            <a:endParaRPr lang="de-DE" sz="2000" dirty="0"/>
          </a:p>
        </p:txBody>
      </p:sp>
      <p:pic>
        <p:nvPicPr>
          <p:cNvPr id="5" name="Εικόνα 4">
            <a:extLst>
              <a:ext uri="{FF2B5EF4-FFF2-40B4-BE49-F238E27FC236}">
                <a16:creationId xmlns:a16="http://schemas.microsoft.com/office/drawing/2014/main" id="{202BC5EE-A267-9D1D-9684-302436880FFF}"/>
              </a:ext>
            </a:extLst>
          </p:cNvPr>
          <p:cNvPicPr>
            <a:picLocks noChangeAspect="1"/>
          </p:cNvPicPr>
          <p:nvPr/>
        </p:nvPicPr>
        <p:blipFill>
          <a:blip r:embed="rId2"/>
          <a:stretch>
            <a:fillRect/>
          </a:stretch>
        </p:blipFill>
        <p:spPr>
          <a:xfrm>
            <a:off x="5481893" y="5809450"/>
            <a:ext cx="3539035" cy="438950"/>
          </a:xfrm>
          <a:prstGeom prst="rect">
            <a:avLst/>
          </a:prstGeom>
        </p:spPr>
      </p:pic>
    </p:spTree>
    <p:extLst>
      <p:ext uri="{BB962C8B-B14F-4D97-AF65-F5344CB8AC3E}">
        <p14:creationId xmlns:p14="http://schemas.microsoft.com/office/powerpoint/2010/main" val="4105640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MARIA MENG-PAPANTONI, PROFESSOR, PANTEION UNIVERSITY</a:t>
            </a:r>
            <a:endParaRPr lang="en-US" dirty="0"/>
          </a:p>
        </p:txBody>
      </p:sp>
      <p:pic>
        <p:nvPicPr>
          <p:cNvPr id="4" name="Picture 3"/>
          <p:cNvPicPr>
            <a:picLocks noChangeAspect="1"/>
          </p:cNvPicPr>
          <p:nvPr/>
        </p:nvPicPr>
        <p:blipFill>
          <a:blip r:embed="rId2"/>
          <a:stretch>
            <a:fillRect/>
          </a:stretch>
        </p:blipFill>
        <p:spPr>
          <a:xfrm>
            <a:off x="0" y="762000"/>
            <a:ext cx="9144000" cy="6364160"/>
          </a:xfrm>
          <a:prstGeom prst="rect">
            <a:avLst/>
          </a:prstGeom>
        </p:spPr>
      </p:pic>
      <p:sp>
        <p:nvSpPr>
          <p:cNvPr id="5" name="TextBox 4"/>
          <p:cNvSpPr txBox="1"/>
          <p:nvPr/>
        </p:nvSpPr>
        <p:spPr>
          <a:xfrm>
            <a:off x="1752601" y="76200"/>
            <a:ext cx="5702048" cy="369332"/>
          </a:xfrm>
          <a:prstGeom prst="rect">
            <a:avLst/>
          </a:prstGeom>
          <a:noFill/>
        </p:spPr>
        <p:txBody>
          <a:bodyPr wrap="square" rtlCol="0">
            <a:spAutoFit/>
          </a:bodyPr>
          <a:lstStyle/>
          <a:p>
            <a:r>
              <a:rPr lang="en-US" dirty="0"/>
              <a:t>The </a:t>
            </a:r>
            <a:r>
              <a:rPr lang="en-US"/>
              <a:t>Present membership of the EU</a:t>
            </a:r>
          </a:p>
        </p:txBody>
      </p:sp>
      <p:pic>
        <p:nvPicPr>
          <p:cNvPr id="6" name="Εικόνα 5">
            <a:extLst>
              <a:ext uri="{FF2B5EF4-FFF2-40B4-BE49-F238E27FC236}">
                <a16:creationId xmlns:a16="http://schemas.microsoft.com/office/drawing/2014/main" id="{39F9CB85-CD9B-4E84-C71D-098479530171}"/>
              </a:ext>
            </a:extLst>
          </p:cNvPr>
          <p:cNvPicPr>
            <a:picLocks noChangeAspect="1"/>
          </p:cNvPicPr>
          <p:nvPr/>
        </p:nvPicPr>
        <p:blipFill>
          <a:blip r:embed="rId3"/>
          <a:stretch>
            <a:fillRect/>
          </a:stretch>
        </p:blipFill>
        <p:spPr>
          <a:xfrm>
            <a:off x="5481893" y="6342850"/>
            <a:ext cx="3539035" cy="438950"/>
          </a:xfrm>
          <a:prstGeom prst="rect">
            <a:avLst/>
          </a:prstGeom>
        </p:spPr>
      </p:pic>
    </p:spTree>
    <p:extLst>
      <p:ext uri="{BB962C8B-B14F-4D97-AF65-F5344CB8AC3E}">
        <p14:creationId xmlns:p14="http://schemas.microsoft.com/office/powerpoint/2010/main" val="1353911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a:t>MARIA MENG-PAPANTONI, PROFESSOR, PANTEION UNIVERSITY</a:t>
            </a:r>
            <a:endParaRPr lang="de-DE" dirty="0"/>
          </a:p>
        </p:txBody>
      </p:sp>
      <p:sp>
        <p:nvSpPr>
          <p:cNvPr id="6" name="Textfeld 5"/>
          <p:cNvSpPr txBox="1"/>
          <p:nvPr/>
        </p:nvSpPr>
        <p:spPr>
          <a:xfrm>
            <a:off x="765252" y="419472"/>
            <a:ext cx="6345007" cy="461665"/>
          </a:xfrm>
          <a:prstGeom prst="rect">
            <a:avLst/>
          </a:prstGeom>
          <a:noFill/>
        </p:spPr>
        <p:txBody>
          <a:bodyPr wrap="none" rtlCol="0">
            <a:spAutoFit/>
          </a:bodyPr>
          <a:lstStyle/>
          <a:p>
            <a:r>
              <a:rPr lang="de-DE" sz="2400" dirty="0">
                <a:solidFill>
                  <a:srgbClr val="000000"/>
                </a:solidFill>
              </a:rPr>
              <a:t>The </a:t>
            </a:r>
            <a:r>
              <a:rPr lang="de-DE" sz="2400" dirty="0" err="1">
                <a:solidFill>
                  <a:srgbClr val="000000"/>
                </a:solidFill>
              </a:rPr>
              <a:t>past</a:t>
            </a:r>
            <a:r>
              <a:rPr lang="de-DE" sz="2400" dirty="0">
                <a:solidFill>
                  <a:srgbClr val="000000"/>
                </a:solidFill>
              </a:rPr>
              <a:t> </a:t>
            </a:r>
            <a:r>
              <a:rPr lang="de-DE" sz="2400" dirty="0" err="1">
                <a:solidFill>
                  <a:srgbClr val="000000"/>
                </a:solidFill>
              </a:rPr>
              <a:t>membership</a:t>
            </a:r>
            <a:r>
              <a:rPr lang="de-DE" sz="2400" dirty="0">
                <a:solidFill>
                  <a:srgbClr val="000000"/>
                </a:solidFill>
              </a:rPr>
              <a:t> </a:t>
            </a:r>
            <a:r>
              <a:rPr lang="de-DE" sz="2400" dirty="0" err="1">
                <a:solidFill>
                  <a:srgbClr val="000000"/>
                </a:solidFill>
              </a:rPr>
              <a:t>of</a:t>
            </a:r>
            <a:r>
              <a:rPr lang="de-DE" sz="2400" dirty="0">
                <a:solidFill>
                  <a:srgbClr val="000000"/>
                </a:solidFill>
              </a:rPr>
              <a:t> </a:t>
            </a:r>
            <a:r>
              <a:rPr lang="de-DE" sz="2400" dirty="0" err="1">
                <a:solidFill>
                  <a:srgbClr val="000000"/>
                </a:solidFill>
              </a:rPr>
              <a:t>the</a:t>
            </a:r>
            <a:r>
              <a:rPr lang="de-DE" sz="2400" dirty="0">
                <a:solidFill>
                  <a:srgbClr val="000000"/>
                </a:solidFill>
              </a:rPr>
              <a:t> European Union</a:t>
            </a:r>
          </a:p>
        </p:txBody>
      </p:sp>
      <p:pic>
        <p:nvPicPr>
          <p:cNvPr id="8" name="Bild 7"/>
          <p:cNvPicPr>
            <a:picLocks noChangeAspect="1"/>
          </p:cNvPicPr>
          <p:nvPr/>
        </p:nvPicPr>
        <p:blipFill>
          <a:blip r:embed="rId3"/>
          <a:stretch>
            <a:fillRect/>
          </a:stretch>
        </p:blipFill>
        <p:spPr>
          <a:xfrm>
            <a:off x="381000" y="1124744"/>
            <a:ext cx="7620000" cy="5372100"/>
          </a:xfrm>
          <a:prstGeom prst="rect">
            <a:avLst/>
          </a:prstGeom>
        </p:spPr>
      </p:pic>
      <p:pic>
        <p:nvPicPr>
          <p:cNvPr id="2" name="Εικόνα 1">
            <a:extLst>
              <a:ext uri="{FF2B5EF4-FFF2-40B4-BE49-F238E27FC236}">
                <a16:creationId xmlns:a16="http://schemas.microsoft.com/office/drawing/2014/main" id="{C67BF60A-A4A8-F79D-4EB3-7B785D18F9B4}"/>
              </a:ext>
            </a:extLst>
          </p:cNvPr>
          <p:cNvPicPr>
            <a:picLocks noChangeAspect="1"/>
          </p:cNvPicPr>
          <p:nvPr/>
        </p:nvPicPr>
        <p:blipFill>
          <a:blip r:embed="rId4"/>
          <a:stretch>
            <a:fillRect/>
          </a:stretch>
        </p:blipFill>
        <p:spPr>
          <a:xfrm>
            <a:off x="5481893" y="5809450"/>
            <a:ext cx="3539035" cy="438950"/>
          </a:xfrm>
          <a:prstGeom prst="rect">
            <a:avLst/>
          </a:prstGeom>
        </p:spPr>
      </p:pic>
    </p:spTree>
    <p:extLst>
      <p:ext uri="{BB962C8B-B14F-4D97-AF65-F5344CB8AC3E}">
        <p14:creationId xmlns:p14="http://schemas.microsoft.com/office/powerpoint/2010/main" val="3105625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1"/>
            <a:ext cx="7924800" cy="925940"/>
          </a:xfrm>
        </p:spPr>
        <p:txBody>
          <a:bodyPr>
            <a:normAutofit fontScale="90000"/>
          </a:bodyPr>
          <a:lstStyle/>
          <a:p>
            <a:r>
              <a:rPr lang="en-US" dirty="0"/>
              <a:t>GENERAL CHARACTERISTICS OF THE EU</a:t>
            </a:r>
          </a:p>
        </p:txBody>
      </p:sp>
      <p:sp>
        <p:nvSpPr>
          <p:cNvPr id="3" name="Content Placeholder 2"/>
          <p:cNvSpPr>
            <a:spLocks noGrp="1"/>
          </p:cNvSpPr>
          <p:nvPr>
            <p:ph idx="1"/>
          </p:nvPr>
        </p:nvSpPr>
        <p:spPr>
          <a:xfrm>
            <a:off x="228600" y="1371600"/>
            <a:ext cx="8458200" cy="4953000"/>
          </a:xfrm>
        </p:spPr>
        <p:txBody>
          <a:bodyPr>
            <a:normAutofit fontScale="92500" lnSpcReduction="20000"/>
          </a:bodyPr>
          <a:lstStyle/>
          <a:p>
            <a:r>
              <a:rPr lang="en-US" dirty="0"/>
              <a:t>MEMBER-STATES</a:t>
            </a:r>
            <a:r>
              <a:rPr lang="el-GR" dirty="0"/>
              <a:t>: 27</a:t>
            </a:r>
          </a:p>
          <a:p>
            <a:r>
              <a:rPr lang="en-US" dirty="0"/>
              <a:t>POPULATION</a:t>
            </a:r>
            <a:r>
              <a:rPr lang="el-GR" dirty="0"/>
              <a:t>: </a:t>
            </a:r>
            <a:r>
              <a:rPr lang="el-GR" i="0" u="none" strike="noStrike" dirty="0">
                <a:solidFill>
                  <a:srgbClr val="202124"/>
                </a:solidFill>
                <a:effectLst/>
                <a:latin typeface="arial" panose="020B0604020202020204" pitchFamily="34" charset="0"/>
              </a:rPr>
              <a:t>447,007,596</a:t>
            </a:r>
            <a:r>
              <a:rPr lang="el-GR" dirty="0"/>
              <a:t> (1.1.2022)</a:t>
            </a:r>
          </a:p>
          <a:p>
            <a:pPr algn="just"/>
            <a:r>
              <a:rPr lang="en-US" dirty="0"/>
              <a:t>ECONOMICS</a:t>
            </a:r>
            <a:r>
              <a:rPr lang="el-GR" dirty="0"/>
              <a:t>: </a:t>
            </a:r>
            <a:r>
              <a:rPr lang="fr-FR" dirty="0" err="1"/>
              <a:t>Together</a:t>
            </a:r>
            <a:r>
              <a:rPr lang="fr-FR" dirty="0"/>
              <a:t> </a:t>
            </a:r>
            <a:r>
              <a:rPr lang="fr-FR" dirty="0" err="1"/>
              <a:t>with</a:t>
            </a:r>
            <a:r>
              <a:rPr lang="fr-FR" dirty="0"/>
              <a:t> the US and China, the EU </a:t>
            </a:r>
            <a:r>
              <a:rPr lang="fr-FR" dirty="0" err="1"/>
              <a:t>is</a:t>
            </a:r>
            <a:r>
              <a:rPr lang="fr-FR" dirty="0"/>
              <a:t> one of the top 3 global </a:t>
            </a:r>
            <a:r>
              <a:rPr lang="fr-FR" dirty="0" err="1"/>
              <a:t>players</a:t>
            </a:r>
            <a:r>
              <a:rPr lang="fr-FR" dirty="0"/>
              <a:t> in international </a:t>
            </a:r>
            <a:r>
              <a:rPr lang="fr-FR" dirty="0" err="1"/>
              <a:t>trade</a:t>
            </a:r>
            <a:r>
              <a:rPr lang="fr-FR" dirty="0"/>
              <a:t>. The euro </a:t>
            </a:r>
            <a:r>
              <a:rPr lang="fr-FR" dirty="0" err="1"/>
              <a:t>is</a:t>
            </a:r>
            <a:r>
              <a:rPr lang="fr-FR" dirty="0"/>
              <a:t> the official </a:t>
            </a:r>
            <a:r>
              <a:rPr lang="fr-FR" dirty="0" err="1"/>
              <a:t>currency</a:t>
            </a:r>
            <a:r>
              <a:rPr lang="fr-FR" dirty="0"/>
              <a:t> of 20 of the 27 EU </a:t>
            </a:r>
            <a:r>
              <a:rPr lang="fr-FR" dirty="0" err="1"/>
              <a:t>member</a:t>
            </a:r>
            <a:r>
              <a:rPr lang="fr-FR" dirty="0"/>
              <a:t> countries (EUROZONE)</a:t>
            </a:r>
            <a:r>
              <a:rPr lang="el-GR" dirty="0"/>
              <a:t>. </a:t>
            </a:r>
          </a:p>
          <a:p>
            <a:pPr lvl="1"/>
            <a:r>
              <a:rPr lang="fr-FR" dirty="0"/>
              <a:t>GDP: $19,35 trillion "World </a:t>
            </a:r>
            <a:r>
              <a:rPr lang="fr-FR" dirty="0" err="1"/>
              <a:t>Economic</a:t>
            </a:r>
            <a:r>
              <a:rPr lang="fr-FR" dirty="0"/>
              <a:t> Outlook </a:t>
            </a:r>
            <a:r>
              <a:rPr lang="fr-FR" dirty="0" err="1"/>
              <a:t>database</a:t>
            </a:r>
            <a:r>
              <a:rPr lang="fr-FR" dirty="0"/>
              <a:t>: 2024". </a:t>
            </a:r>
            <a:r>
              <a:rPr lang="fr-FR" dirty="0" err="1"/>
              <a:t>IMF.org</a:t>
            </a:r>
            <a:r>
              <a:rPr lang="fr-FR" dirty="0"/>
              <a:t>. International </a:t>
            </a:r>
            <a:r>
              <a:rPr lang="fr-FR" dirty="0" err="1"/>
              <a:t>Monetary</a:t>
            </a:r>
            <a:r>
              <a:rPr lang="fr-FR" dirty="0"/>
              <a:t> </a:t>
            </a:r>
            <a:r>
              <a:rPr lang="fr-FR" dirty="0" err="1"/>
              <a:t>Fund</a:t>
            </a:r>
            <a:r>
              <a:rPr lang="fr-FR" dirty="0"/>
              <a:t>. [$18.292 trillion ("World </a:t>
            </a:r>
            <a:r>
              <a:rPr lang="fr-FR" dirty="0" err="1"/>
              <a:t>Economic</a:t>
            </a:r>
            <a:r>
              <a:rPr lang="fr-FR" dirty="0"/>
              <a:t> Outlook </a:t>
            </a:r>
            <a:r>
              <a:rPr lang="fr-FR" dirty="0" err="1"/>
              <a:t>Database</a:t>
            </a:r>
            <a:r>
              <a:rPr lang="fr-FR" dirty="0"/>
              <a:t>, </a:t>
            </a:r>
            <a:r>
              <a:rPr lang="fr-FR" dirty="0" err="1"/>
              <a:t>October</a:t>
            </a:r>
            <a:r>
              <a:rPr lang="fr-FR" dirty="0"/>
              <a:t> 2019". </a:t>
            </a:r>
            <a:r>
              <a:rPr lang="fr-FR" dirty="0" err="1"/>
              <a:t>IMF.org</a:t>
            </a:r>
            <a:r>
              <a:rPr lang="fr-FR" dirty="0"/>
              <a:t>. International </a:t>
            </a:r>
            <a:r>
              <a:rPr lang="fr-FR" dirty="0" err="1"/>
              <a:t>Monetary</a:t>
            </a:r>
            <a:r>
              <a:rPr lang="fr-FR" dirty="0"/>
              <a:t> </a:t>
            </a:r>
            <a:r>
              <a:rPr lang="fr-FR" dirty="0" err="1"/>
              <a:t>Fund</a:t>
            </a:r>
            <a:r>
              <a:rPr lang="fr-FR" dirty="0"/>
              <a:t>]</a:t>
            </a:r>
            <a:endParaRPr lang="en-US" dirty="0"/>
          </a:p>
          <a:p>
            <a:pPr lvl="1"/>
            <a:r>
              <a:rPr lang="fr-FR" dirty="0"/>
              <a:t>GDP </a:t>
            </a:r>
            <a:r>
              <a:rPr lang="fr-FR" dirty="0" err="1"/>
              <a:t>growth</a:t>
            </a:r>
            <a:r>
              <a:rPr lang="fr-FR" dirty="0"/>
              <a:t>: 2.3% (2018), 1.7% (2019), -5.9% (2020), 5.4% (2021): "World </a:t>
            </a:r>
            <a:r>
              <a:rPr lang="fr-FR" dirty="0" err="1"/>
              <a:t>Economic</a:t>
            </a:r>
            <a:r>
              <a:rPr lang="fr-FR" dirty="0"/>
              <a:t> Outlook </a:t>
            </a:r>
            <a:r>
              <a:rPr lang="fr-FR" dirty="0" err="1"/>
              <a:t>Database</a:t>
            </a:r>
            <a:r>
              <a:rPr lang="fr-FR" dirty="0"/>
              <a:t>, April 2020". </a:t>
            </a:r>
            <a:r>
              <a:rPr lang="fr-FR" dirty="0" err="1"/>
              <a:t>IMF.org</a:t>
            </a:r>
            <a:r>
              <a:rPr lang="fr-FR" dirty="0"/>
              <a:t>. International </a:t>
            </a:r>
            <a:r>
              <a:rPr lang="fr-FR" dirty="0" err="1"/>
              <a:t>Monetary</a:t>
            </a:r>
            <a:r>
              <a:rPr lang="fr-FR" dirty="0"/>
              <a:t> </a:t>
            </a:r>
            <a:r>
              <a:rPr lang="fr-FR" dirty="0" err="1"/>
              <a:t>Fund</a:t>
            </a:r>
            <a:r>
              <a:rPr lang="fr-FR" dirty="0"/>
              <a:t>. </a:t>
            </a:r>
          </a:p>
          <a:p>
            <a:pPr lvl="1"/>
            <a:r>
              <a:rPr lang="en-US" dirty="0"/>
              <a:t>GDP per capita: </a:t>
            </a:r>
            <a:r>
              <a:rPr lang="fr-FR" b="0" i="0" u="none" strike="noStrike" dirty="0">
                <a:solidFill>
                  <a:srgbClr val="202122"/>
                </a:solidFill>
                <a:effectLst/>
                <a:highlight>
                  <a:srgbClr val="FFFFFF"/>
                </a:highlight>
                <a:latin typeface="Arial" panose="020B0604020202020204" pitchFamily="34" charset="0"/>
              </a:rPr>
              <a:t>$56,970 in 2023 (</a:t>
            </a:r>
            <a:r>
              <a:rPr lang="fr-FR" b="0" i="0" u="none" strike="noStrike" dirty="0" err="1">
                <a:solidFill>
                  <a:srgbClr val="202122"/>
                </a:solidFill>
                <a:effectLst/>
                <a:highlight>
                  <a:srgbClr val="FFFFFF"/>
                </a:highlight>
                <a:latin typeface="Arial" panose="020B0604020202020204" pitchFamily="34" charset="0"/>
              </a:rPr>
              <a:t>compared</a:t>
            </a:r>
            <a:r>
              <a:rPr lang="fr-FR" b="0" i="0" u="none" strike="noStrike" dirty="0">
                <a:solidFill>
                  <a:srgbClr val="202122"/>
                </a:solidFill>
                <a:effectLst/>
                <a:highlight>
                  <a:srgbClr val="FFFFFF"/>
                </a:highlight>
                <a:latin typeface="Arial" panose="020B0604020202020204" pitchFamily="34" charset="0"/>
              </a:rPr>
              <a:t> to $80,410 in the United States, $52,120 in </a:t>
            </a:r>
            <a:r>
              <a:rPr lang="fr-FR" b="0" i="0" u="none" strike="noStrike" dirty="0">
                <a:solidFill>
                  <a:srgbClr val="795CB2"/>
                </a:solidFill>
                <a:effectLst/>
                <a:latin typeface="Arial" panose="020B0604020202020204" pitchFamily="34" charset="0"/>
                <a:hlinkClick r:id="rId2" tooltip="Economy of Japan"/>
              </a:rPr>
              <a:t>Japan</a:t>
            </a:r>
            <a:r>
              <a:rPr lang="fr-FR" b="0" i="0" u="none" strike="noStrike" dirty="0">
                <a:solidFill>
                  <a:srgbClr val="202122"/>
                </a:solidFill>
                <a:effectLst/>
                <a:highlight>
                  <a:srgbClr val="FFFFFF"/>
                </a:highlight>
                <a:latin typeface="Arial" panose="020B0604020202020204" pitchFamily="34" charset="0"/>
              </a:rPr>
              <a:t> and $28,800 in China)</a:t>
            </a:r>
            <a:r>
              <a:rPr lang="en-US" dirty="0"/>
              <a:t>, </a:t>
            </a:r>
            <a:r>
              <a:rPr lang="fr-FR" dirty="0"/>
              <a:t>"World </a:t>
            </a:r>
            <a:r>
              <a:rPr lang="fr-FR" dirty="0" err="1"/>
              <a:t>Economic</a:t>
            </a:r>
            <a:r>
              <a:rPr lang="fr-FR" dirty="0"/>
              <a:t> Outlook </a:t>
            </a:r>
            <a:r>
              <a:rPr lang="fr-FR" dirty="0" err="1"/>
              <a:t>database</a:t>
            </a:r>
            <a:r>
              <a:rPr lang="fr-FR" dirty="0"/>
              <a:t>: </a:t>
            </a:r>
            <a:r>
              <a:rPr lang="fr-FR" dirty="0" err="1"/>
              <a:t>October</a:t>
            </a:r>
            <a:r>
              <a:rPr lang="fr-FR" dirty="0"/>
              <a:t> 2023". </a:t>
            </a:r>
            <a:r>
              <a:rPr lang="fr-FR" dirty="0" err="1"/>
              <a:t>IMF.org</a:t>
            </a:r>
            <a:r>
              <a:rPr lang="fr-FR" dirty="0"/>
              <a:t>. International </a:t>
            </a:r>
            <a:r>
              <a:rPr lang="fr-FR" dirty="0" err="1"/>
              <a:t>Monetary</a:t>
            </a:r>
            <a:r>
              <a:rPr lang="fr-FR" dirty="0"/>
              <a:t> </a:t>
            </a:r>
            <a:r>
              <a:rPr lang="fr-FR" dirty="0" err="1"/>
              <a:t>Fund</a:t>
            </a:r>
            <a:r>
              <a:rPr lang="fr-FR" dirty="0"/>
              <a:t>.</a:t>
            </a:r>
            <a:endParaRPr lang="el-GR" dirty="0"/>
          </a:p>
          <a:p>
            <a:pPr lvl="1"/>
            <a:r>
              <a:rPr lang="fr-FR" dirty="0"/>
              <a:t>GDP by </a:t>
            </a:r>
            <a:r>
              <a:rPr lang="fr-FR" dirty="0" err="1"/>
              <a:t>sector</a:t>
            </a:r>
            <a:r>
              <a:rPr lang="fr-FR" dirty="0"/>
              <a:t>: Agriculture: 1.5%, </a:t>
            </a:r>
            <a:r>
              <a:rPr lang="fr-FR" dirty="0" err="1"/>
              <a:t>Industry</a:t>
            </a:r>
            <a:r>
              <a:rPr lang="fr-FR" dirty="0"/>
              <a:t>: 23,8%, Services: 70.7% (2016 </a:t>
            </a:r>
            <a:r>
              <a:rPr lang="fr-FR" dirty="0" err="1"/>
              <a:t>estimates</a:t>
            </a:r>
            <a:r>
              <a:rPr lang="fr-FR" dirty="0"/>
              <a:t>): "The World </a:t>
            </a:r>
            <a:r>
              <a:rPr lang="fr-FR" dirty="0" err="1"/>
              <a:t>Factbook</a:t>
            </a:r>
            <a:r>
              <a:rPr lang="fr-FR" dirty="0"/>
              <a:t> - Central Intelligence Agency". </a:t>
            </a:r>
            <a:r>
              <a:rPr lang="fr-FR" dirty="0" err="1"/>
              <a:t>www.cia.gov</a:t>
            </a:r>
            <a:r>
              <a:rPr lang="fr-FR" dirty="0"/>
              <a:t> . </a:t>
            </a:r>
            <a:endParaRPr lang="el-GR" dirty="0"/>
          </a:p>
          <a:p>
            <a:pPr lvl="1"/>
            <a:r>
              <a:rPr lang="fr-FR" dirty="0"/>
              <a:t>EMPLOYMENT: Agriculture: 5%, </a:t>
            </a:r>
            <a:r>
              <a:rPr lang="fr-FR" dirty="0" err="1"/>
              <a:t>Industry</a:t>
            </a:r>
            <a:r>
              <a:rPr lang="fr-FR" dirty="0"/>
              <a:t>: 21.9%, Services: 73.1% (2014 </a:t>
            </a:r>
            <a:r>
              <a:rPr lang="fr-FR" dirty="0" err="1"/>
              <a:t>estimates</a:t>
            </a:r>
            <a:r>
              <a:rPr lang="fr-FR" dirty="0"/>
              <a:t>): "The World </a:t>
            </a:r>
            <a:r>
              <a:rPr lang="fr-FR" dirty="0" err="1"/>
              <a:t>Factbook</a:t>
            </a:r>
            <a:r>
              <a:rPr lang="fr-FR" dirty="0"/>
              <a:t> - Central Intelligence Agency". </a:t>
            </a:r>
            <a:r>
              <a:rPr lang="fr-FR" dirty="0" err="1"/>
              <a:t>www.cia.gov</a:t>
            </a:r>
            <a:r>
              <a:rPr lang="fr-FR" dirty="0"/>
              <a:t>. </a:t>
            </a:r>
          </a:p>
          <a:p>
            <a:pPr lvl="1"/>
            <a:r>
              <a:rPr lang="fr-FR" dirty="0"/>
              <a:t>POPULATION BELOW THE POVERTY LEVEL: 9.8% (2013): "The World </a:t>
            </a:r>
            <a:r>
              <a:rPr lang="fr-FR" dirty="0" err="1"/>
              <a:t>Factbook</a:t>
            </a:r>
            <a:r>
              <a:rPr lang="fr-FR" dirty="0"/>
              <a:t> - Central Intelligence Agency". </a:t>
            </a:r>
            <a:r>
              <a:rPr lang="fr-FR" dirty="0" err="1"/>
              <a:t>www.cia.gov</a:t>
            </a:r>
            <a:r>
              <a:rPr lang="fr-FR" dirty="0"/>
              <a:t> (</a:t>
            </a:r>
            <a:r>
              <a:rPr lang="fr-FR" dirty="0" err="1"/>
              <a:t>Accessed</a:t>
            </a:r>
            <a:r>
              <a:rPr lang="fr-FR" dirty="0"/>
              <a:t> 13.10.2016), 21.6% (EU27, </a:t>
            </a:r>
            <a:r>
              <a:rPr lang="fr-FR" dirty="0" err="1"/>
              <a:t>estimated</a:t>
            </a:r>
            <a:r>
              <a:rPr lang="fr-FR" dirty="0"/>
              <a:t> 2018): "People at </a:t>
            </a:r>
            <a:r>
              <a:rPr lang="fr-FR" dirty="0" err="1"/>
              <a:t>risk</a:t>
            </a:r>
            <a:r>
              <a:rPr lang="fr-FR" dirty="0"/>
              <a:t> of </a:t>
            </a:r>
            <a:r>
              <a:rPr lang="fr-FR" dirty="0" err="1"/>
              <a:t>poverty</a:t>
            </a:r>
            <a:r>
              <a:rPr lang="fr-FR" dirty="0"/>
              <a:t> or social exclusion". </a:t>
            </a:r>
            <a:r>
              <a:rPr lang="fr-FR" dirty="0" err="1"/>
              <a:t>ec.europa.eu</a:t>
            </a:r>
            <a:r>
              <a:rPr lang="fr-FR" dirty="0"/>
              <a:t>/</a:t>
            </a:r>
            <a:r>
              <a:rPr lang="fr-FR" dirty="0" err="1"/>
              <a:t>eurostat</a:t>
            </a:r>
            <a:r>
              <a:rPr lang="fr-FR" dirty="0"/>
              <a:t>. Eurostat </a:t>
            </a:r>
            <a:endParaRPr lang="en-US" dirty="0"/>
          </a:p>
          <a:p>
            <a:pPr lvl="1"/>
            <a:endParaRPr lang="is-IS" dirty="0"/>
          </a:p>
          <a:p>
            <a:pPr lvl="1"/>
            <a:endParaRPr lang="is-IS" dirty="0"/>
          </a:p>
          <a:p>
            <a:pPr lvl="1"/>
            <a:endParaRPr lang="en-US" dirty="0"/>
          </a:p>
        </p:txBody>
      </p:sp>
      <p:sp>
        <p:nvSpPr>
          <p:cNvPr id="5" name="Footer Placeholder 4"/>
          <p:cNvSpPr>
            <a:spLocks noGrp="1"/>
          </p:cNvSpPr>
          <p:nvPr>
            <p:ph type="ftr" sz="quarter" idx="11"/>
          </p:nvPr>
        </p:nvSpPr>
        <p:spPr/>
        <p:txBody>
          <a:bodyPr/>
          <a:lstStyle/>
          <a:p>
            <a:r>
              <a:rPr lang="fr-FR"/>
              <a:t>MARIA MENG-PAPANTONI, PROFESSOR, PANTEION UNIVERSITY</a:t>
            </a:r>
            <a:endParaRPr lang="en-US"/>
          </a:p>
        </p:txBody>
      </p:sp>
      <p:pic>
        <p:nvPicPr>
          <p:cNvPr id="4" name="Εικόνα 3">
            <a:extLst>
              <a:ext uri="{FF2B5EF4-FFF2-40B4-BE49-F238E27FC236}">
                <a16:creationId xmlns:a16="http://schemas.microsoft.com/office/drawing/2014/main" id="{0D34686A-2687-370A-CCC4-2E0FCAB8400F}"/>
              </a:ext>
            </a:extLst>
          </p:cNvPr>
          <p:cNvPicPr>
            <a:picLocks noChangeAspect="1"/>
          </p:cNvPicPr>
          <p:nvPr/>
        </p:nvPicPr>
        <p:blipFill>
          <a:blip r:embed="rId3"/>
          <a:stretch>
            <a:fillRect/>
          </a:stretch>
        </p:blipFill>
        <p:spPr>
          <a:xfrm>
            <a:off x="5481893" y="5885650"/>
            <a:ext cx="3539035" cy="438950"/>
          </a:xfrm>
          <a:prstGeom prst="rect">
            <a:avLst/>
          </a:prstGeom>
        </p:spPr>
      </p:pic>
      <p:pic>
        <p:nvPicPr>
          <p:cNvPr id="2054" name="Picture 6" descr="Decrease">
            <a:extLst>
              <a:ext uri="{FF2B5EF4-FFF2-40B4-BE49-F238E27FC236}">
                <a16:creationId xmlns:a16="http://schemas.microsoft.com/office/drawing/2014/main" id="{30430D8C-5B1A-7BE1-2031-0441F3C5F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9700" cy="13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128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03C59CE-C9E8-8846-6457-340D801B1A43}"/>
              </a:ext>
            </a:extLst>
          </p:cNvPr>
          <p:cNvSpPr>
            <a:spLocks noGrp="1"/>
          </p:cNvSpPr>
          <p:nvPr>
            <p:ph type="title"/>
          </p:nvPr>
        </p:nvSpPr>
        <p:spPr>
          <a:xfrm>
            <a:off x="152400" y="533400"/>
            <a:ext cx="6803101" cy="1324961"/>
          </a:xfrm>
        </p:spPr>
        <p:txBody>
          <a:bodyPr>
            <a:normAutofit/>
          </a:bodyPr>
          <a:lstStyle/>
          <a:p>
            <a:r>
              <a:rPr lang="en-IE" altLang="nl-BE" b="0" dirty="0">
                <a:ea typeface="Verdana" charset="0"/>
                <a:cs typeface="Verdana" charset="0"/>
              </a:rPr>
              <a:t>Candidate countries and potential candidates</a:t>
            </a:r>
            <a:endParaRPr lang="el-GR" dirty="0"/>
          </a:p>
        </p:txBody>
      </p:sp>
      <p:graphicFrame>
        <p:nvGraphicFramePr>
          <p:cNvPr id="10" name="Θέση περιεχομένου 2">
            <a:extLst>
              <a:ext uri="{FF2B5EF4-FFF2-40B4-BE49-F238E27FC236}">
                <a16:creationId xmlns:a16="http://schemas.microsoft.com/office/drawing/2014/main" id="{F1B0108C-3E93-40A9-6733-6E25CB48D3A7}"/>
              </a:ext>
            </a:extLst>
          </p:cNvPr>
          <p:cNvGraphicFramePr>
            <a:graphicFrameLocks noGrp="1"/>
          </p:cNvGraphicFramePr>
          <p:nvPr>
            <p:ph idx="1"/>
            <p:extLst>
              <p:ext uri="{D42A27DB-BD31-4B8C-83A1-F6EECF244321}">
                <p14:modId xmlns:p14="http://schemas.microsoft.com/office/powerpoint/2010/main" val="431024249"/>
              </p:ext>
            </p:extLst>
          </p:nvPr>
        </p:nvGraphicFramePr>
        <p:xfrm>
          <a:off x="380999" y="1858360"/>
          <a:ext cx="8376745" cy="4058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Θέση υποσέλιδου 3">
            <a:extLst>
              <a:ext uri="{FF2B5EF4-FFF2-40B4-BE49-F238E27FC236}">
                <a16:creationId xmlns:a16="http://schemas.microsoft.com/office/drawing/2014/main" id="{128FA5CA-578A-2FC5-102F-C98BE1532B5A}"/>
              </a:ext>
            </a:extLst>
          </p:cNvPr>
          <p:cNvSpPr>
            <a:spLocks noGrp="1"/>
          </p:cNvSpPr>
          <p:nvPr>
            <p:ph type="ftr" sz="quarter" idx="11"/>
          </p:nvPr>
        </p:nvSpPr>
        <p:spPr/>
        <p:txBody>
          <a:bodyPr/>
          <a:lstStyle/>
          <a:p>
            <a:r>
              <a:rPr lang="fr-FR"/>
              <a:t>MARIA MENG-PAPANTONI, PROFESSOR, PANTEION UNIVERSITY</a:t>
            </a:r>
            <a:endParaRPr lang="en-US"/>
          </a:p>
        </p:txBody>
      </p:sp>
      <p:pic>
        <p:nvPicPr>
          <p:cNvPr id="6" name="Εικόνα 5">
            <a:extLst>
              <a:ext uri="{FF2B5EF4-FFF2-40B4-BE49-F238E27FC236}">
                <a16:creationId xmlns:a16="http://schemas.microsoft.com/office/drawing/2014/main" id="{222B012B-D01B-35BD-6652-FCB5765048F2}"/>
              </a:ext>
            </a:extLst>
          </p:cNvPr>
          <p:cNvPicPr>
            <a:picLocks noChangeAspect="1"/>
          </p:cNvPicPr>
          <p:nvPr/>
        </p:nvPicPr>
        <p:blipFill>
          <a:blip r:embed="rId8"/>
          <a:stretch>
            <a:fillRect/>
          </a:stretch>
        </p:blipFill>
        <p:spPr>
          <a:xfrm>
            <a:off x="5481893" y="6114250"/>
            <a:ext cx="3539035" cy="438950"/>
          </a:xfrm>
          <a:prstGeom prst="rect">
            <a:avLst/>
          </a:prstGeom>
        </p:spPr>
      </p:pic>
    </p:spTree>
    <p:extLst>
      <p:ext uri="{BB962C8B-B14F-4D97-AF65-F5344CB8AC3E}">
        <p14:creationId xmlns:p14="http://schemas.microsoft.com/office/powerpoint/2010/main" val="129926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81" name="Group 3080">
            <a:extLst>
              <a:ext uri="{FF2B5EF4-FFF2-40B4-BE49-F238E27FC236}">
                <a16:creationId xmlns:a16="http://schemas.microsoft.com/office/drawing/2014/main" id="{6CC33B2B-B475-4189-BA8F-3CF8248DC6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sp>
          <p:nvSpPr>
            <p:cNvPr id="3082" name="Freeform 14">
              <a:extLst>
                <a:ext uri="{FF2B5EF4-FFF2-40B4-BE49-F238E27FC236}">
                  <a16:creationId xmlns:a16="http://schemas.microsoft.com/office/drawing/2014/main" id="{A59AAC92-4932-4D74-A545-BA3EEE56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cxnSp>
          <p:nvCxnSpPr>
            <p:cNvPr id="3083" name="Straight Connector 3082">
              <a:extLst>
                <a:ext uri="{FF2B5EF4-FFF2-40B4-BE49-F238E27FC236}">
                  <a16:creationId xmlns:a16="http://schemas.microsoft.com/office/drawing/2014/main" id="{B8446528-FA87-4017-B061-CF7EE79FA2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84" name="Straight Connector 3083">
              <a:extLst>
                <a:ext uri="{FF2B5EF4-FFF2-40B4-BE49-F238E27FC236}">
                  <a16:creationId xmlns:a16="http://schemas.microsoft.com/office/drawing/2014/main" id="{34D4B4D0-2493-42A2-AEEB-9970A64E8BC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85" name="Rectangle 23">
              <a:extLst>
                <a:ext uri="{FF2B5EF4-FFF2-40B4-BE49-F238E27FC236}">
                  <a16:creationId xmlns:a16="http://schemas.microsoft.com/office/drawing/2014/main" id="{676E13B7-7CB7-4489-914B-4012EE6EBF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086" name="Rectangle 25">
              <a:extLst>
                <a:ext uri="{FF2B5EF4-FFF2-40B4-BE49-F238E27FC236}">
                  <a16:creationId xmlns:a16="http://schemas.microsoft.com/office/drawing/2014/main" id="{F2159841-C096-430C-B748-E8D2A5C99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087" name="Isosceles Triangle 3086">
              <a:extLst>
                <a:ext uri="{FF2B5EF4-FFF2-40B4-BE49-F238E27FC236}">
                  <a16:creationId xmlns:a16="http://schemas.microsoft.com/office/drawing/2014/main" id="{B4F167EF-5A0C-487E-8776-97310E39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088" name="Rectangle 27">
              <a:extLst>
                <a:ext uri="{FF2B5EF4-FFF2-40B4-BE49-F238E27FC236}">
                  <a16:creationId xmlns:a16="http://schemas.microsoft.com/office/drawing/2014/main" id="{9D8C053F-F025-4CB6-94C4-2841A20D6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089" name="Rectangle 28">
              <a:extLst>
                <a:ext uri="{FF2B5EF4-FFF2-40B4-BE49-F238E27FC236}">
                  <a16:creationId xmlns:a16="http://schemas.microsoft.com/office/drawing/2014/main" id="{78581BD0-3E75-48CB-A2A3-44DB1ACB6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090" name="Rectangle 29">
              <a:extLst>
                <a:ext uri="{FF2B5EF4-FFF2-40B4-BE49-F238E27FC236}">
                  <a16:creationId xmlns:a16="http://schemas.microsoft.com/office/drawing/2014/main" id="{E90D466A-AB95-4676-82CB-3BEC98AFF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091" name="Isosceles Triangle 3090">
              <a:extLst>
                <a:ext uri="{FF2B5EF4-FFF2-40B4-BE49-F238E27FC236}">
                  <a16:creationId xmlns:a16="http://schemas.microsoft.com/office/drawing/2014/main" id="{3AFED863-874C-49D9-AE2F-B9DFF00D5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6577D33D-50DF-3261-8C9A-A218A554273B}"/>
              </a:ext>
            </a:extLst>
          </p:cNvPr>
          <p:cNvSpPr>
            <a:spLocks noGrp="1"/>
          </p:cNvSpPr>
          <p:nvPr>
            <p:ph type="title"/>
          </p:nvPr>
        </p:nvSpPr>
        <p:spPr>
          <a:xfrm>
            <a:off x="4570806" y="1722427"/>
            <a:ext cx="2384695" cy="2328409"/>
          </a:xfrm>
        </p:spPr>
        <p:txBody>
          <a:bodyPr vert="horz" lIns="91440" tIns="45720" rIns="91440" bIns="45720" rtlCol="0" anchor="b">
            <a:normAutofit/>
          </a:bodyPr>
          <a:lstStyle/>
          <a:p>
            <a:pPr algn="r">
              <a:lnSpc>
                <a:spcPct val="90000"/>
              </a:lnSpc>
            </a:pPr>
            <a:r>
              <a:rPr lang="en-US" sz="2600" dirty="0"/>
              <a:t>STAGE OF NEGOTIATIONS IN THE ACCESSION COUNTRIES</a:t>
            </a:r>
          </a:p>
        </p:txBody>
      </p:sp>
      <p:pic>
        <p:nvPicPr>
          <p:cNvPr id="4" name="Εικόνα 3">
            <a:extLst>
              <a:ext uri="{FF2B5EF4-FFF2-40B4-BE49-F238E27FC236}">
                <a16:creationId xmlns:a16="http://schemas.microsoft.com/office/drawing/2014/main" id="{75295E5C-2192-6F33-C3D8-5DD38E48C741}"/>
              </a:ext>
            </a:extLst>
          </p:cNvPr>
          <p:cNvPicPr>
            <a:picLocks noChangeAspect="1"/>
          </p:cNvPicPr>
          <p:nvPr/>
        </p:nvPicPr>
        <p:blipFill>
          <a:blip r:embed="rId2"/>
          <a:stretch>
            <a:fillRect/>
          </a:stretch>
        </p:blipFill>
        <p:spPr>
          <a:xfrm>
            <a:off x="665904" y="1595522"/>
            <a:ext cx="3733171" cy="466646"/>
          </a:xfrm>
          <a:prstGeom prst="rect">
            <a:avLst/>
          </a:prstGeom>
        </p:spPr>
      </p:pic>
      <p:sp>
        <p:nvSpPr>
          <p:cNvPr id="3" name="Θέση υποσέλιδου 2">
            <a:extLst>
              <a:ext uri="{FF2B5EF4-FFF2-40B4-BE49-F238E27FC236}">
                <a16:creationId xmlns:a16="http://schemas.microsoft.com/office/drawing/2014/main" id="{26361997-1914-268A-C884-C685203A7B4D}"/>
              </a:ext>
            </a:extLst>
          </p:cNvPr>
          <p:cNvSpPr>
            <a:spLocks noGrp="1"/>
          </p:cNvSpPr>
          <p:nvPr>
            <p:ph type="ftr" sz="quarter" idx="11"/>
          </p:nvPr>
        </p:nvSpPr>
        <p:spPr>
          <a:xfrm>
            <a:off x="508000" y="6041362"/>
            <a:ext cx="4062807" cy="365125"/>
          </a:xfrm>
        </p:spPr>
        <p:txBody>
          <a:bodyPr vert="horz" lIns="91440" tIns="45720" rIns="91440" bIns="45720" rtlCol="0" anchor="ctr">
            <a:normAutofit/>
          </a:bodyPr>
          <a:lstStyle/>
          <a:p>
            <a:pPr defTabSz="914400">
              <a:spcAft>
                <a:spcPts val="600"/>
              </a:spcAft>
            </a:pPr>
            <a:r>
              <a:rPr lang="en-US" kern="1200">
                <a:solidFill>
                  <a:schemeClr val="tx1">
                    <a:tint val="75000"/>
                  </a:schemeClr>
                </a:solidFill>
                <a:latin typeface="+mn-lt"/>
                <a:ea typeface="+mn-ea"/>
                <a:cs typeface="+mn-cs"/>
              </a:rPr>
              <a:t>MARIA MENG-PAPANTONI, PROFESSOR, PANTEION UNIVERSITY</a:t>
            </a:r>
          </a:p>
        </p:txBody>
      </p:sp>
      <p:pic>
        <p:nvPicPr>
          <p:cNvPr id="3076" name="Picture 4">
            <a:extLst>
              <a:ext uri="{FF2B5EF4-FFF2-40B4-BE49-F238E27FC236}">
                <a16:creationId xmlns:a16="http://schemas.microsoft.com/office/drawing/2014/main" id="{6314B4EE-4C3B-2F02-48D5-B874CD4F805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6453" y="2797505"/>
            <a:ext cx="4152878" cy="317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31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599" y="152400"/>
            <a:ext cx="6553201" cy="1320800"/>
          </a:xfrm>
        </p:spPr>
        <p:txBody>
          <a:bodyPr/>
          <a:lstStyle/>
          <a:p>
            <a:r>
              <a:rPr lang="de-DE" dirty="0" err="1"/>
              <a:t>How</a:t>
            </a:r>
            <a:r>
              <a:rPr lang="de-DE" dirty="0"/>
              <a:t> </a:t>
            </a:r>
            <a:r>
              <a:rPr lang="de-DE" dirty="0" err="1"/>
              <a:t>to</a:t>
            </a:r>
            <a:r>
              <a:rPr lang="de-DE" dirty="0"/>
              <a:t> </a:t>
            </a:r>
            <a:r>
              <a:rPr lang="de-DE" dirty="0" err="1"/>
              <a:t>become</a:t>
            </a:r>
            <a:r>
              <a:rPr lang="de-DE" dirty="0"/>
              <a:t> a </a:t>
            </a:r>
            <a:r>
              <a:rPr lang="de-DE" dirty="0" err="1"/>
              <a:t>member</a:t>
            </a:r>
            <a:r>
              <a:rPr lang="de-DE" dirty="0"/>
              <a:t> (Art. 49 TEU)</a:t>
            </a:r>
          </a:p>
        </p:txBody>
      </p:sp>
      <p:sp>
        <p:nvSpPr>
          <p:cNvPr id="3" name="Inhaltsplatzhalter 2"/>
          <p:cNvSpPr>
            <a:spLocks noGrp="1"/>
          </p:cNvSpPr>
          <p:nvPr>
            <p:ph idx="1"/>
          </p:nvPr>
        </p:nvSpPr>
        <p:spPr>
          <a:xfrm>
            <a:off x="539552" y="1844824"/>
            <a:ext cx="7662864" cy="4725144"/>
          </a:xfrm>
        </p:spPr>
        <p:txBody>
          <a:bodyPr>
            <a:normAutofit/>
          </a:bodyPr>
          <a:lstStyle/>
          <a:p>
            <a:r>
              <a:rPr lang="de-DE" dirty="0"/>
              <a:t>European States</a:t>
            </a:r>
          </a:p>
          <a:p>
            <a:r>
              <a:rPr lang="de-DE" dirty="0" err="1"/>
              <a:t>That</a:t>
            </a:r>
            <a:r>
              <a:rPr lang="de-DE" dirty="0"/>
              <a:t> </a:t>
            </a:r>
            <a:r>
              <a:rPr lang="de-DE" dirty="0" err="1"/>
              <a:t>respects</a:t>
            </a:r>
            <a:r>
              <a:rPr lang="de-DE" dirty="0"/>
              <a:t> </a:t>
            </a:r>
            <a:r>
              <a:rPr lang="de-DE" dirty="0" err="1"/>
              <a:t>and</a:t>
            </a:r>
            <a:r>
              <a:rPr lang="de-DE" dirty="0"/>
              <a:t> </a:t>
            </a:r>
            <a:r>
              <a:rPr lang="de-DE" dirty="0" err="1"/>
              <a:t>promotes</a:t>
            </a:r>
            <a:r>
              <a:rPr lang="de-DE" dirty="0"/>
              <a:t> </a:t>
            </a:r>
            <a:r>
              <a:rPr lang="de-DE" dirty="0" err="1"/>
              <a:t>the</a:t>
            </a:r>
            <a:r>
              <a:rPr lang="de-DE" dirty="0"/>
              <a:t> </a:t>
            </a:r>
            <a:r>
              <a:rPr lang="de-DE" dirty="0" err="1"/>
              <a:t>basic</a:t>
            </a:r>
            <a:r>
              <a:rPr lang="de-DE" dirty="0"/>
              <a:t> </a:t>
            </a:r>
            <a:r>
              <a:rPr lang="de-DE" dirty="0" err="1"/>
              <a:t>values</a:t>
            </a:r>
            <a:r>
              <a:rPr lang="de-DE" dirty="0"/>
              <a:t> </a:t>
            </a:r>
            <a:r>
              <a:rPr lang="de-DE" dirty="0" err="1"/>
              <a:t>of</a:t>
            </a:r>
            <a:r>
              <a:rPr lang="de-DE" dirty="0"/>
              <a:t> </a:t>
            </a:r>
            <a:r>
              <a:rPr lang="de-DE" dirty="0" err="1"/>
              <a:t>the</a:t>
            </a:r>
            <a:r>
              <a:rPr lang="de-DE" dirty="0"/>
              <a:t> EU (art. 2 TEU)</a:t>
            </a:r>
          </a:p>
          <a:p>
            <a:r>
              <a:rPr lang="de-DE" dirty="0"/>
              <a:t>May </a:t>
            </a:r>
            <a:r>
              <a:rPr lang="de-DE" dirty="0" err="1"/>
              <a:t>apply</a:t>
            </a:r>
            <a:r>
              <a:rPr lang="de-DE" dirty="0"/>
              <a:t> </a:t>
            </a:r>
            <a:r>
              <a:rPr lang="de-DE" dirty="0" err="1"/>
              <a:t>to</a:t>
            </a:r>
            <a:r>
              <a:rPr lang="de-DE" dirty="0"/>
              <a:t> </a:t>
            </a:r>
            <a:r>
              <a:rPr lang="de-DE" dirty="0" err="1"/>
              <a:t>the</a:t>
            </a:r>
            <a:r>
              <a:rPr lang="de-DE" dirty="0"/>
              <a:t> Council</a:t>
            </a:r>
          </a:p>
          <a:p>
            <a:pPr lvl="1"/>
            <a:r>
              <a:rPr lang="de-DE" dirty="0" err="1"/>
              <a:t>That</a:t>
            </a:r>
            <a:r>
              <a:rPr lang="de-DE" dirty="0"/>
              <a:t> </a:t>
            </a:r>
            <a:r>
              <a:rPr lang="de-DE" dirty="0" err="1"/>
              <a:t>decides</a:t>
            </a:r>
            <a:r>
              <a:rPr lang="de-DE" dirty="0"/>
              <a:t> </a:t>
            </a:r>
            <a:r>
              <a:rPr lang="de-DE" dirty="0" err="1"/>
              <a:t>unanimously</a:t>
            </a:r>
            <a:r>
              <a:rPr lang="de-DE" dirty="0"/>
              <a:t> upon </a:t>
            </a:r>
            <a:r>
              <a:rPr lang="de-DE" dirty="0" err="1"/>
              <a:t>consent</a:t>
            </a:r>
            <a:r>
              <a:rPr lang="de-DE" dirty="0"/>
              <a:t> </a:t>
            </a:r>
            <a:r>
              <a:rPr lang="de-DE" dirty="0" err="1"/>
              <a:t>of</a:t>
            </a:r>
            <a:r>
              <a:rPr lang="de-DE" dirty="0"/>
              <a:t> </a:t>
            </a:r>
            <a:r>
              <a:rPr lang="de-DE" dirty="0" err="1"/>
              <a:t>the</a:t>
            </a:r>
            <a:r>
              <a:rPr lang="de-DE" dirty="0"/>
              <a:t> </a:t>
            </a:r>
            <a:r>
              <a:rPr lang="de-DE" dirty="0" err="1"/>
              <a:t>majority</a:t>
            </a:r>
            <a:r>
              <a:rPr lang="de-DE" dirty="0"/>
              <a:t> in </a:t>
            </a:r>
            <a:r>
              <a:rPr lang="de-DE" dirty="0" err="1"/>
              <a:t>the</a:t>
            </a:r>
            <a:r>
              <a:rPr lang="de-DE" dirty="0"/>
              <a:t> EP</a:t>
            </a:r>
          </a:p>
          <a:p>
            <a:pPr lvl="1"/>
            <a:r>
              <a:rPr lang="de-DE" dirty="0" err="1"/>
              <a:t>According</a:t>
            </a:r>
            <a:r>
              <a:rPr lang="de-DE" dirty="0"/>
              <a:t> </a:t>
            </a:r>
            <a:r>
              <a:rPr lang="de-DE" dirty="0" err="1"/>
              <a:t>to</a:t>
            </a:r>
            <a:r>
              <a:rPr lang="de-DE" dirty="0"/>
              <a:t> </a:t>
            </a:r>
            <a:r>
              <a:rPr lang="de-DE" dirty="0" err="1"/>
              <a:t>the</a:t>
            </a:r>
            <a:r>
              <a:rPr lang="de-DE" dirty="0"/>
              <a:t> </a:t>
            </a:r>
            <a:r>
              <a:rPr lang="de-DE" dirty="0" err="1"/>
              <a:t>conditions</a:t>
            </a:r>
            <a:r>
              <a:rPr lang="de-DE" dirty="0"/>
              <a:t> </a:t>
            </a:r>
            <a:r>
              <a:rPr lang="de-DE" dirty="0" err="1"/>
              <a:t>of</a:t>
            </a:r>
            <a:r>
              <a:rPr lang="de-DE" dirty="0"/>
              <a:t> </a:t>
            </a:r>
            <a:r>
              <a:rPr lang="de-DE" dirty="0" err="1"/>
              <a:t>eligibility</a:t>
            </a:r>
            <a:r>
              <a:rPr lang="de-DE" dirty="0"/>
              <a:t> </a:t>
            </a:r>
            <a:r>
              <a:rPr lang="de-DE" dirty="0" err="1"/>
              <a:t>of</a:t>
            </a:r>
            <a:r>
              <a:rPr lang="de-DE" dirty="0"/>
              <a:t> </a:t>
            </a:r>
            <a:r>
              <a:rPr lang="de-DE" dirty="0" err="1"/>
              <a:t>the</a:t>
            </a:r>
            <a:r>
              <a:rPr lang="de-DE" dirty="0"/>
              <a:t> European Council (</a:t>
            </a:r>
            <a:r>
              <a:rPr lang="de-DE" dirty="0" err="1"/>
              <a:t>see</a:t>
            </a:r>
            <a:r>
              <a:rPr lang="de-DE" dirty="0"/>
              <a:t> </a:t>
            </a:r>
            <a:r>
              <a:rPr lang="de-DE" dirty="0" err="1"/>
              <a:t>the</a:t>
            </a:r>
            <a:r>
              <a:rPr lang="de-DE" dirty="0"/>
              <a:t> „</a:t>
            </a:r>
            <a:r>
              <a:rPr lang="de-DE" dirty="0" err="1"/>
              <a:t>Copenhagen</a:t>
            </a:r>
            <a:r>
              <a:rPr lang="de-DE" dirty="0"/>
              <a:t> </a:t>
            </a:r>
            <a:r>
              <a:rPr lang="de-DE" dirty="0" err="1"/>
              <a:t>criteria</a:t>
            </a:r>
            <a:r>
              <a:rPr lang="de-DE" dirty="0"/>
              <a:t>“)</a:t>
            </a:r>
          </a:p>
          <a:p>
            <a:r>
              <a:rPr lang="de-DE" dirty="0" err="1"/>
              <a:t>Necessary</a:t>
            </a:r>
            <a:r>
              <a:rPr lang="de-DE" dirty="0"/>
              <a:t> </a:t>
            </a:r>
            <a:r>
              <a:rPr lang="de-DE" dirty="0" err="1"/>
              <a:t>treaty</a:t>
            </a:r>
            <a:r>
              <a:rPr lang="de-DE" dirty="0"/>
              <a:t> </a:t>
            </a:r>
            <a:r>
              <a:rPr lang="de-DE" dirty="0" err="1"/>
              <a:t>changes</a:t>
            </a:r>
            <a:r>
              <a:rPr lang="de-DE" dirty="0"/>
              <a:t> (</a:t>
            </a:r>
            <a:r>
              <a:rPr lang="de-DE" dirty="0" err="1"/>
              <a:t>of</a:t>
            </a:r>
            <a:r>
              <a:rPr lang="de-DE" dirty="0"/>
              <a:t> </a:t>
            </a:r>
            <a:r>
              <a:rPr lang="de-DE" dirty="0" err="1"/>
              <a:t>primary</a:t>
            </a:r>
            <a:r>
              <a:rPr lang="de-DE" dirty="0"/>
              <a:t> </a:t>
            </a:r>
            <a:r>
              <a:rPr lang="de-DE" dirty="0" err="1"/>
              <a:t>law</a:t>
            </a:r>
            <a:r>
              <a:rPr lang="de-DE" dirty="0"/>
              <a:t>) </a:t>
            </a:r>
            <a:r>
              <a:rPr lang="de-DE" dirty="0" err="1"/>
              <a:t>by</a:t>
            </a:r>
            <a:r>
              <a:rPr lang="de-DE" dirty="0"/>
              <a:t> </a:t>
            </a:r>
            <a:r>
              <a:rPr lang="de-DE" dirty="0" err="1"/>
              <a:t>agreement</a:t>
            </a:r>
            <a:r>
              <a:rPr lang="de-DE" dirty="0"/>
              <a:t> </a:t>
            </a:r>
            <a:r>
              <a:rPr lang="de-DE" dirty="0" err="1"/>
              <a:t>between</a:t>
            </a:r>
            <a:r>
              <a:rPr lang="de-DE" dirty="0"/>
              <a:t> </a:t>
            </a:r>
            <a:r>
              <a:rPr lang="de-DE" dirty="0" err="1"/>
              <a:t>the</a:t>
            </a:r>
            <a:r>
              <a:rPr lang="de-DE" dirty="0"/>
              <a:t> </a:t>
            </a:r>
            <a:r>
              <a:rPr lang="de-DE" dirty="0" err="1"/>
              <a:t>applicant</a:t>
            </a:r>
            <a:r>
              <a:rPr lang="de-DE" dirty="0"/>
              <a:t> </a:t>
            </a:r>
            <a:r>
              <a:rPr lang="de-DE" dirty="0" err="1"/>
              <a:t>and</a:t>
            </a:r>
            <a:r>
              <a:rPr lang="de-DE" dirty="0"/>
              <a:t> </a:t>
            </a:r>
            <a:r>
              <a:rPr lang="de-DE" dirty="0" err="1"/>
              <a:t>the</a:t>
            </a:r>
            <a:r>
              <a:rPr lang="de-DE" dirty="0"/>
              <a:t> </a:t>
            </a:r>
            <a:r>
              <a:rPr lang="de-DE" dirty="0" err="1"/>
              <a:t>existing</a:t>
            </a:r>
            <a:r>
              <a:rPr lang="de-DE" dirty="0"/>
              <a:t> </a:t>
            </a:r>
            <a:r>
              <a:rPr lang="de-DE" dirty="0" err="1"/>
              <a:t>member</a:t>
            </a:r>
            <a:r>
              <a:rPr lang="de-DE" dirty="0"/>
              <a:t> </a:t>
            </a:r>
            <a:r>
              <a:rPr lang="de-DE" dirty="0" err="1"/>
              <a:t>states</a:t>
            </a:r>
            <a:endParaRPr lang="de-DE" dirty="0"/>
          </a:p>
          <a:p>
            <a:pPr lvl="1"/>
            <a:r>
              <a:rPr lang="de-DE" dirty="0" err="1"/>
              <a:t>Ratification</a:t>
            </a:r>
            <a:r>
              <a:rPr lang="de-DE" dirty="0"/>
              <a:t> </a:t>
            </a:r>
            <a:r>
              <a:rPr lang="de-DE" dirty="0" err="1"/>
              <a:t>by</a:t>
            </a:r>
            <a:r>
              <a:rPr lang="de-DE" dirty="0"/>
              <a:t> </a:t>
            </a:r>
            <a:r>
              <a:rPr lang="de-DE" dirty="0" err="1"/>
              <a:t>the</a:t>
            </a:r>
            <a:r>
              <a:rPr lang="de-DE" dirty="0"/>
              <a:t> national </a:t>
            </a:r>
            <a:r>
              <a:rPr lang="de-DE" dirty="0" err="1"/>
              <a:t>Parliaments</a:t>
            </a:r>
            <a:endParaRPr lang="de-DE" dirty="0"/>
          </a:p>
          <a:p>
            <a:pPr lvl="1"/>
            <a:r>
              <a:rPr lang="de-DE" dirty="0" err="1"/>
              <a:t>If</a:t>
            </a:r>
            <a:r>
              <a:rPr lang="de-DE" dirty="0"/>
              <a:t> </a:t>
            </a:r>
            <a:r>
              <a:rPr lang="de-DE" dirty="0" err="1"/>
              <a:t>constitutionally</a:t>
            </a:r>
            <a:r>
              <a:rPr lang="de-DE" dirty="0"/>
              <a:t> </a:t>
            </a:r>
            <a:r>
              <a:rPr lang="de-DE" dirty="0" err="1"/>
              <a:t>necessary</a:t>
            </a:r>
            <a:r>
              <a:rPr lang="de-DE" dirty="0"/>
              <a:t> </a:t>
            </a:r>
            <a:r>
              <a:rPr lang="de-DE" dirty="0" err="1"/>
              <a:t>or</a:t>
            </a:r>
            <a:r>
              <a:rPr lang="de-DE" dirty="0"/>
              <a:t> </a:t>
            </a:r>
            <a:r>
              <a:rPr lang="de-DE" dirty="0" err="1"/>
              <a:t>democratically</a:t>
            </a:r>
            <a:r>
              <a:rPr lang="de-DE" dirty="0"/>
              <a:t> </a:t>
            </a:r>
            <a:r>
              <a:rPr lang="de-DE" dirty="0" err="1"/>
              <a:t>chosen</a:t>
            </a:r>
            <a:r>
              <a:rPr lang="de-DE" dirty="0"/>
              <a:t> also a </a:t>
            </a:r>
            <a:r>
              <a:rPr lang="de-DE" dirty="0" err="1"/>
              <a:t>referendum</a:t>
            </a:r>
            <a:r>
              <a:rPr lang="de-DE" dirty="0"/>
              <a:t> </a:t>
            </a:r>
            <a:r>
              <a:rPr lang="de-DE" dirty="0" err="1"/>
              <a:t>about</a:t>
            </a:r>
            <a:r>
              <a:rPr lang="de-DE" dirty="0"/>
              <a:t> </a:t>
            </a:r>
            <a:r>
              <a:rPr lang="de-DE" dirty="0" err="1"/>
              <a:t>the</a:t>
            </a:r>
            <a:r>
              <a:rPr lang="de-DE" dirty="0"/>
              <a:t> </a:t>
            </a:r>
            <a:r>
              <a:rPr lang="de-DE" dirty="0" err="1"/>
              <a:t>accession</a:t>
            </a:r>
            <a:r>
              <a:rPr lang="de-DE" dirty="0"/>
              <a:t> (</a:t>
            </a:r>
            <a:r>
              <a:rPr lang="de-DE" dirty="0" err="1"/>
              <a:t>see</a:t>
            </a:r>
            <a:r>
              <a:rPr lang="de-DE" dirty="0"/>
              <a:t> </a:t>
            </a:r>
            <a:r>
              <a:rPr lang="de-DE" dirty="0" err="1"/>
              <a:t>Norway</a:t>
            </a:r>
            <a:r>
              <a:rPr lang="de-DE" dirty="0"/>
              <a:t>!)</a:t>
            </a:r>
          </a:p>
        </p:txBody>
      </p:sp>
      <p:sp>
        <p:nvSpPr>
          <p:cNvPr id="4" name="Fußzeilenplatzhalter 3"/>
          <p:cNvSpPr>
            <a:spLocks noGrp="1"/>
          </p:cNvSpPr>
          <p:nvPr>
            <p:ph type="ftr" sz="quarter" idx="11"/>
          </p:nvPr>
        </p:nvSpPr>
        <p:spPr/>
        <p:txBody>
          <a:bodyPr/>
          <a:lstStyle/>
          <a:p>
            <a:r>
              <a:rPr lang="en-US"/>
              <a:t>MARIA MENG-PAPANTONI, PROFESSOR, PANTEION UNIVERSITY</a:t>
            </a:r>
            <a:endParaRPr lang="en-US" dirty="0"/>
          </a:p>
        </p:txBody>
      </p:sp>
      <p:pic>
        <p:nvPicPr>
          <p:cNvPr id="6" name="Εικόνα 5">
            <a:extLst>
              <a:ext uri="{FF2B5EF4-FFF2-40B4-BE49-F238E27FC236}">
                <a16:creationId xmlns:a16="http://schemas.microsoft.com/office/drawing/2014/main" id="{FFBB7E50-2397-1C9F-6603-CAC613969F2D}"/>
              </a:ext>
            </a:extLst>
          </p:cNvPr>
          <p:cNvPicPr>
            <a:picLocks noChangeAspect="1"/>
          </p:cNvPicPr>
          <p:nvPr/>
        </p:nvPicPr>
        <p:blipFill>
          <a:blip r:embed="rId3"/>
          <a:stretch>
            <a:fillRect/>
          </a:stretch>
        </p:blipFill>
        <p:spPr>
          <a:xfrm>
            <a:off x="5481893" y="5733250"/>
            <a:ext cx="3539035" cy="438950"/>
          </a:xfrm>
          <a:prstGeom prst="rect">
            <a:avLst/>
          </a:prstGeom>
        </p:spPr>
      </p:pic>
    </p:spTree>
    <p:extLst>
      <p:ext uri="{BB962C8B-B14F-4D97-AF65-F5344CB8AC3E}">
        <p14:creationId xmlns:p14="http://schemas.microsoft.com/office/powerpoint/2010/main" val="892528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457200"/>
            <a:ext cx="7010401" cy="1473200"/>
          </a:xfrm>
        </p:spPr>
        <p:txBody>
          <a:bodyPr/>
          <a:lstStyle/>
          <a:p>
            <a:r>
              <a:rPr lang="en-US"/>
              <a:t>Copenhagen criteria 1993</a:t>
            </a:r>
            <a:endParaRPr lang="en-US" dirty="0"/>
          </a:p>
        </p:txBody>
      </p:sp>
      <p:sp>
        <p:nvSpPr>
          <p:cNvPr id="3" name="Content Placeholder 2"/>
          <p:cNvSpPr>
            <a:spLocks noGrp="1"/>
          </p:cNvSpPr>
          <p:nvPr>
            <p:ph idx="1"/>
          </p:nvPr>
        </p:nvSpPr>
        <p:spPr>
          <a:xfrm>
            <a:off x="533400" y="1219201"/>
            <a:ext cx="7924800" cy="4724400"/>
          </a:xfrm>
        </p:spPr>
        <p:txBody>
          <a:bodyPr>
            <a:normAutofit lnSpcReduction="10000"/>
          </a:bodyPr>
          <a:lstStyle/>
          <a:p>
            <a:pPr algn="just"/>
            <a:r>
              <a:rPr lang="en-US" sz="2800" dirty="0"/>
              <a:t>Membership requires that candidate country has achieved stability of institutions guaranteeing democracy, the </a:t>
            </a:r>
            <a:r>
              <a:rPr lang="en-US" sz="2800" dirty="0">
                <a:solidFill>
                  <a:schemeClr val="tx1"/>
                </a:solidFill>
                <a:hlinkClick r:id="rId2" tooltip="Rule of law"/>
              </a:rPr>
              <a:t>rule of law</a:t>
            </a:r>
            <a:r>
              <a:rPr lang="en-US" sz="2800" dirty="0">
                <a:solidFill>
                  <a:schemeClr val="tx1"/>
                </a:solidFill>
              </a:rPr>
              <a:t>, human rights, respect for and protection of </a:t>
            </a:r>
            <a:r>
              <a:rPr lang="en-US" sz="2800" dirty="0">
                <a:solidFill>
                  <a:schemeClr val="tx1"/>
                </a:solidFill>
                <a:hlinkClick r:id="rId3" tooltip="Minority group"/>
              </a:rPr>
              <a:t>minorities</a:t>
            </a:r>
            <a:r>
              <a:rPr lang="en-US" sz="2800" dirty="0">
                <a:solidFill>
                  <a:schemeClr val="tx1"/>
                </a:solidFill>
              </a:rPr>
              <a:t>, the existence of a functioning </a:t>
            </a:r>
            <a:r>
              <a:rPr lang="en-US" sz="2800" dirty="0">
                <a:solidFill>
                  <a:schemeClr val="tx1"/>
                </a:solidFill>
                <a:hlinkClick r:id="rId4" tooltip="Market economy"/>
              </a:rPr>
              <a:t>market economy</a:t>
            </a:r>
            <a:r>
              <a:rPr lang="en-US" sz="2800" dirty="0">
                <a:solidFill>
                  <a:schemeClr val="tx1"/>
                </a:solidFill>
              </a:rPr>
              <a:t> as well as the capacity to cope with competitive pressure and market forces within the Union. Membership presupposes the candidate's ability to take on the obligations of membership including adherence to the aims of political, economic and </a:t>
            </a:r>
            <a:r>
              <a:rPr lang="en-US" sz="2800" dirty="0">
                <a:solidFill>
                  <a:schemeClr val="tx1"/>
                </a:solidFill>
                <a:hlinkClick r:id="rId5" tooltip="Economic and Monetary Union of the European Union"/>
              </a:rPr>
              <a:t>monetary</a:t>
            </a:r>
            <a:r>
              <a:rPr lang="en-US" sz="2800" dirty="0">
                <a:solidFill>
                  <a:schemeClr val="tx1"/>
                </a:solidFill>
              </a:rPr>
              <a:t> union.</a:t>
            </a:r>
          </a:p>
        </p:txBody>
      </p:sp>
      <p:sp>
        <p:nvSpPr>
          <p:cNvPr id="4" name="Footer Placeholder 3"/>
          <p:cNvSpPr>
            <a:spLocks noGrp="1"/>
          </p:cNvSpPr>
          <p:nvPr>
            <p:ph type="ftr" sz="quarter" idx="11"/>
          </p:nvPr>
        </p:nvSpPr>
        <p:spPr/>
        <p:txBody>
          <a:bodyPr/>
          <a:lstStyle/>
          <a:p>
            <a:r>
              <a:rPr lang="en-US"/>
              <a:t>MARIA MENG-PAPANTONI, PROFESSOR, PANTEION UNIVERSITY</a:t>
            </a:r>
            <a:endParaRPr lang="en-US" dirty="0"/>
          </a:p>
        </p:txBody>
      </p:sp>
      <p:pic>
        <p:nvPicPr>
          <p:cNvPr id="6" name="Εικόνα 5">
            <a:extLst>
              <a:ext uri="{FF2B5EF4-FFF2-40B4-BE49-F238E27FC236}">
                <a16:creationId xmlns:a16="http://schemas.microsoft.com/office/drawing/2014/main" id="{416A8D98-6202-E810-62E0-913B7314E138}"/>
              </a:ext>
            </a:extLst>
          </p:cNvPr>
          <p:cNvPicPr>
            <a:picLocks noChangeAspect="1"/>
          </p:cNvPicPr>
          <p:nvPr/>
        </p:nvPicPr>
        <p:blipFill>
          <a:blip r:embed="rId6"/>
          <a:stretch>
            <a:fillRect/>
          </a:stretch>
        </p:blipFill>
        <p:spPr>
          <a:xfrm>
            <a:off x="5481893" y="5961850"/>
            <a:ext cx="3539035" cy="438950"/>
          </a:xfrm>
          <a:prstGeom prst="rect">
            <a:avLst/>
          </a:prstGeom>
        </p:spPr>
      </p:pic>
    </p:spTree>
    <p:extLst>
      <p:ext uri="{BB962C8B-B14F-4D97-AF65-F5344CB8AC3E}">
        <p14:creationId xmlns:p14="http://schemas.microsoft.com/office/powerpoint/2010/main" val="1252564115"/>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SDFacetV1</Template>
  <TotalTime>2255</TotalTime>
  <Words>4600</Words>
  <Application>Microsoft Macintosh PowerPoint</Application>
  <PresentationFormat>Προβολή στην οθόνη (4:3)</PresentationFormat>
  <Paragraphs>330</Paragraphs>
  <Slides>22</Slides>
  <Notes>9</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22</vt:i4>
      </vt:variant>
    </vt:vector>
  </HeadingPairs>
  <TitlesOfParts>
    <vt:vector size="29" baseType="lpstr">
      <vt:lpstr>Arial</vt:lpstr>
      <vt:lpstr>Arial</vt:lpstr>
      <vt:lpstr>Calibri</vt:lpstr>
      <vt:lpstr>Trebuchet MS</vt:lpstr>
      <vt:lpstr>Verdana</vt:lpstr>
      <vt:lpstr>Wingdings 3</vt:lpstr>
      <vt:lpstr>Facette</vt:lpstr>
      <vt:lpstr>European Union 1  Union and member States</vt:lpstr>
      <vt:lpstr>THE EU IN THE WORLD</vt:lpstr>
      <vt:lpstr>Παρουσίαση του PowerPoint</vt:lpstr>
      <vt:lpstr>Παρουσίαση του PowerPoint</vt:lpstr>
      <vt:lpstr>GENERAL CHARACTERISTICS OF THE EU</vt:lpstr>
      <vt:lpstr>Candidate countries and potential candidates</vt:lpstr>
      <vt:lpstr>STAGE OF NEGOTIATIONS IN THE ACCESSION COUNTRIES</vt:lpstr>
      <vt:lpstr>How to become a member (Art. 49 TEU)</vt:lpstr>
      <vt:lpstr>Copenhagen criteria 1993</vt:lpstr>
      <vt:lpstr>Effects of accession</vt:lpstr>
      <vt:lpstr>Basic values of the EU</vt:lpstr>
      <vt:lpstr>Discipline of Member States</vt:lpstr>
      <vt:lpstr>Termination of membership (art. 50 TEU)</vt:lpstr>
      <vt:lpstr>The Union and its neighbours</vt:lpstr>
      <vt:lpstr> Identity and Equality of Member States</vt:lpstr>
      <vt:lpstr>Supranationality / internationality</vt:lpstr>
      <vt:lpstr>Basic distinction</vt:lpstr>
      <vt:lpstr>History </vt:lpstr>
      <vt:lpstr>Two steps forward, one step back</vt:lpstr>
      <vt:lpstr>Luxemburg compromise (1966)</vt:lpstr>
      <vt:lpstr>Ioannina Compromise (1994)</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Werner Meng</dc:creator>
  <cp:lastModifiedBy>Maria Meng-Papantoni</cp:lastModifiedBy>
  <cp:revision>111</cp:revision>
  <cp:lastPrinted>2018-04-01T17:46:17Z</cp:lastPrinted>
  <dcterms:created xsi:type="dcterms:W3CDTF">2015-01-04T10:30:36Z</dcterms:created>
  <dcterms:modified xsi:type="dcterms:W3CDTF">2024-03-31T22:39:29Z</dcterms:modified>
</cp:coreProperties>
</file>