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Στυλ με θέμα 1 - Έμφαση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EC20E35-A176-4012-BC5E-935CFFF8708E}" styleName="Μεσαίο στυλ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Φωτεινό στυλ 3 - Έμφαση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63062E65-DFA2-43B1-9E84-54E447B0CD47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8E0CB428-CF1B-469B-BCE5-3BEDC5638FCD}" type="slidenum">
              <a:rPr lang="el-GR" smtClean="0"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38000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2E65-DFA2-43B1-9E84-54E447B0CD47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B428-CF1B-469B-BCE5-3BEDC5638F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065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2E65-DFA2-43B1-9E84-54E447B0CD47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B428-CF1B-469B-BCE5-3BEDC5638F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328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2E65-DFA2-43B1-9E84-54E447B0CD47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B428-CF1B-469B-BCE5-3BEDC5638F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7489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2E65-DFA2-43B1-9E84-54E447B0CD47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B428-CF1B-469B-BCE5-3BEDC5638FCD}" type="slidenum">
              <a:rPr lang="el-GR" smtClean="0"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2708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2E65-DFA2-43B1-9E84-54E447B0CD47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B428-CF1B-469B-BCE5-3BEDC5638F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2049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2E65-DFA2-43B1-9E84-54E447B0CD47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B428-CF1B-469B-BCE5-3BEDC5638F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2614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2E65-DFA2-43B1-9E84-54E447B0CD47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B428-CF1B-469B-BCE5-3BEDC5638F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937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2E65-DFA2-43B1-9E84-54E447B0CD47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B428-CF1B-469B-BCE5-3BEDC5638F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0127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2E65-DFA2-43B1-9E84-54E447B0CD47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B428-CF1B-469B-BCE5-3BEDC5638F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455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62E65-DFA2-43B1-9E84-54E447B0CD47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B428-CF1B-469B-BCE5-3BEDC5638F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003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63062E65-DFA2-43B1-9E84-54E447B0CD47}" type="datetimeFigureOut">
              <a:rPr lang="el-GR" smtClean="0"/>
              <a:t>18/10/2024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E0CB428-CF1B-469B-BCE5-3BEDC5638FC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02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arpooling.g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etelectric.gr/podilatodromoi-ellada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neman.gr/onecity/urban/pou-tha-kaneis-podilato-me-apoliti-asfaleia-stin-athin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2E3A96-4F0E-44F6-8272-EFCC913E86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3536823"/>
          </a:xfrm>
        </p:spPr>
        <p:txBody>
          <a:bodyPr/>
          <a:lstStyle/>
          <a:p>
            <a:r>
              <a:rPr lang="el-GR" dirty="0"/>
              <a:t>Οικονομική των Μεταφορών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F09AD98-336C-45B1-84B4-DE7AF579E9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Ερωτηματολόγιο 202</a:t>
            </a:r>
            <a:r>
              <a:rPr lang="en-US" dirty="0"/>
              <a:t>4</a:t>
            </a:r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9B12A112-7BEF-4D4A-A9E9-830571275D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0900" y="247650"/>
            <a:ext cx="876300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103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C6909043-3FA8-4173-9FCA-BF9C2A479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6155" y="5867400"/>
            <a:ext cx="612019" cy="838200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5FE9EFAD-2AD5-FB00-62F9-83652FCE39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575" y="226839"/>
            <a:ext cx="9564947" cy="6631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766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E99ED6D-365F-4CAE-942F-ECA78F74B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2E1877-3902-4B70-8515-0964EDC30C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2A5863-EFF7-462C-8FF5-B710B33E2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0333228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C6909043-3FA8-4173-9FCA-BF9C2A479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6155" y="5867400"/>
            <a:ext cx="612019" cy="838200"/>
          </a:xfrm>
          <a:prstGeom prst="rect">
            <a:avLst/>
          </a:prstGeom>
        </p:spPr>
      </p:pic>
      <p:graphicFrame>
        <p:nvGraphicFramePr>
          <p:cNvPr id="3" name="Πίνακας 2">
            <a:extLst>
              <a:ext uri="{FF2B5EF4-FFF2-40B4-BE49-F238E27FC236}">
                <a16:creationId xmlns:a16="http://schemas.microsoft.com/office/drawing/2014/main" id="{BCAE9485-2B94-AF4A-06D0-C67146B561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585636"/>
              </p:ext>
            </p:extLst>
          </p:nvPr>
        </p:nvGraphicFramePr>
        <p:xfrm>
          <a:off x="666149" y="643467"/>
          <a:ext cx="9960544" cy="5571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5695">
                  <a:extLst>
                    <a:ext uri="{9D8B030D-6E8A-4147-A177-3AD203B41FA5}">
                      <a16:colId xmlns:a16="http://schemas.microsoft.com/office/drawing/2014/main" val="304187336"/>
                    </a:ext>
                  </a:extLst>
                </a:gridCol>
                <a:gridCol w="1596295">
                  <a:extLst>
                    <a:ext uri="{9D8B030D-6E8A-4147-A177-3AD203B41FA5}">
                      <a16:colId xmlns:a16="http://schemas.microsoft.com/office/drawing/2014/main" val="3491530048"/>
                    </a:ext>
                  </a:extLst>
                </a:gridCol>
                <a:gridCol w="2168554">
                  <a:extLst>
                    <a:ext uri="{9D8B030D-6E8A-4147-A177-3AD203B41FA5}">
                      <a16:colId xmlns:a16="http://schemas.microsoft.com/office/drawing/2014/main" val="228935112"/>
                    </a:ext>
                  </a:extLst>
                </a:gridCol>
              </a:tblGrid>
              <a:tr h="1015966">
                <a:tc>
                  <a:txBody>
                    <a:bodyPr/>
                    <a:lstStyle/>
                    <a:p>
                      <a:pPr algn="l" fontAlgn="ctr"/>
                      <a:r>
                        <a:rPr lang="el-GR" sz="2900" u="none" strike="noStrike">
                          <a:effectLst/>
                        </a:rPr>
                        <a:t>Με ποιόν τρόπο μετακινούμαι για να έρθω στο Πανεπιστήμιο;</a:t>
                      </a:r>
                      <a:endParaRPr lang="el-GR" sz="2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900" u="none" strike="noStrike" dirty="0">
                          <a:effectLst/>
                        </a:rPr>
                        <a:t>86</a:t>
                      </a:r>
                      <a:endParaRPr lang="el-GR" sz="2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2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extLst>
                  <a:ext uri="{0D108BD9-81ED-4DB2-BD59-A6C34878D82A}">
                    <a16:rowId xmlns:a16="http://schemas.microsoft.com/office/drawing/2014/main" val="567633961"/>
                  </a:ext>
                </a:extLst>
              </a:tr>
              <a:tr h="569388">
                <a:tc>
                  <a:txBody>
                    <a:bodyPr/>
                    <a:lstStyle/>
                    <a:p>
                      <a:pPr algn="l" fontAlgn="b"/>
                      <a:r>
                        <a:rPr lang="el-GR" sz="2900" u="none" strike="noStrike">
                          <a:effectLst/>
                        </a:rPr>
                        <a:t>ΜΜΜ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900" u="none" strike="noStrike">
                          <a:effectLst/>
                        </a:rPr>
                        <a:t>64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900" u="none" strike="noStrike">
                          <a:effectLst/>
                        </a:rPr>
                        <a:t>74,42%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extLst>
                  <a:ext uri="{0D108BD9-81ED-4DB2-BD59-A6C34878D82A}">
                    <a16:rowId xmlns:a16="http://schemas.microsoft.com/office/drawing/2014/main" val="894031594"/>
                  </a:ext>
                </a:extLst>
              </a:tr>
              <a:tr h="569388">
                <a:tc>
                  <a:txBody>
                    <a:bodyPr/>
                    <a:lstStyle/>
                    <a:p>
                      <a:pPr algn="l" fontAlgn="b"/>
                      <a:r>
                        <a:rPr lang="el-GR" sz="2900" u="none" strike="noStrike">
                          <a:effectLst/>
                        </a:rPr>
                        <a:t>Αυτοκίνητο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900" u="none" strike="noStrike">
                          <a:effectLst/>
                        </a:rPr>
                        <a:t>8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900" u="none" strike="noStrike">
                          <a:effectLst/>
                        </a:rPr>
                        <a:t>9,30%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extLst>
                  <a:ext uri="{0D108BD9-81ED-4DB2-BD59-A6C34878D82A}">
                    <a16:rowId xmlns:a16="http://schemas.microsoft.com/office/drawing/2014/main" val="767600190"/>
                  </a:ext>
                </a:extLst>
              </a:tr>
              <a:tr h="569388">
                <a:tc>
                  <a:txBody>
                    <a:bodyPr/>
                    <a:lstStyle/>
                    <a:p>
                      <a:pPr algn="l" fontAlgn="b"/>
                      <a:r>
                        <a:rPr lang="el-GR" sz="2900" u="none" strike="noStrike">
                          <a:effectLst/>
                        </a:rPr>
                        <a:t>Πόδια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900" u="none" strike="noStrike">
                          <a:effectLst/>
                        </a:rPr>
                        <a:t>9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900" u="none" strike="noStrike">
                          <a:effectLst/>
                        </a:rPr>
                        <a:t>10,47%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extLst>
                  <a:ext uri="{0D108BD9-81ED-4DB2-BD59-A6C34878D82A}">
                    <a16:rowId xmlns:a16="http://schemas.microsoft.com/office/drawing/2014/main" val="1618646660"/>
                  </a:ext>
                </a:extLst>
              </a:tr>
              <a:tr h="569388">
                <a:tc>
                  <a:txBody>
                    <a:bodyPr/>
                    <a:lstStyle/>
                    <a:p>
                      <a:pPr algn="l" fontAlgn="b"/>
                      <a:r>
                        <a:rPr lang="el-GR" sz="2900" u="none" strike="noStrike">
                          <a:effectLst/>
                        </a:rPr>
                        <a:t>Ποδήλατο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900" u="none" strike="noStrike" dirty="0">
                          <a:effectLst/>
                        </a:rPr>
                        <a:t>0</a:t>
                      </a:r>
                      <a:endParaRPr lang="el-GR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900" u="none" strike="noStrike">
                          <a:effectLst/>
                        </a:rPr>
                        <a:t>0,00%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extLst>
                  <a:ext uri="{0D108BD9-81ED-4DB2-BD59-A6C34878D82A}">
                    <a16:rowId xmlns:a16="http://schemas.microsoft.com/office/drawing/2014/main" val="1332105021"/>
                  </a:ext>
                </a:extLst>
              </a:tr>
              <a:tr h="569388">
                <a:tc>
                  <a:txBody>
                    <a:bodyPr/>
                    <a:lstStyle/>
                    <a:p>
                      <a:pPr algn="l" fontAlgn="b"/>
                      <a:r>
                        <a:rPr lang="el-GR" sz="2900" u="none" strike="noStrike">
                          <a:effectLst/>
                        </a:rPr>
                        <a:t>Μηχανή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900" u="none" strike="noStrike">
                          <a:effectLst/>
                        </a:rPr>
                        <a:t>5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900" u="none" strike="noStrike" dirty="0">
                          <a:effectLst/>
                        </a:rPr>
                        <a:t>5,81%</a:t>
                      </a:r>
                      <a:endParaRPr lang="el-GR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extLst>
                  <a:ext uri="{0D108BD9-81ED-4DB2-BD59-A6C34878D82A}">
                    <a16:rowId xmlns:a16="http://schemas.microsoft.com/office/drawing/2014/main" val="2481015738"/>
                  </a:ext>
                </a:extLst>
              </a:tr>
              <a:tr h="569388">
                <a:tc>
                  <a:txBody>
                    <a:bodyPr/>
                    <a:lstStyle/>
                    <a:p>
                      <a:pPr algn="l" fontAlgn="b"/>
                      <a:r>
                        <a:rPr lang="el-GR" sz="2900" u="none" strike="noStrike">
                          <a:effectLst/>
                        </a:rPr>
                        <a:t>Ηλεκτρικό πατίνι/ποδήλατο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900" u="none" strike="noStrike">
                          <a:effectLst/>
                        </a:rPr>
                        <a:t>0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900" u="none" strike="noStrike">
                          <a:effectLst/>
                        </a:rPr>
                        <a:t>0,00%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extLst>
                  <a:ext uri="{0D108BD9-81ED-4DB2-BD59-A6C34878D82A}">
                    <a16:rowId xmlns:a16="http://schemas.microsoft.com/office/drawing/2014/main" val="3382453543"/>
                  </a:ext>
                </a:extLst>
              </a:tr>
              <a:tr h="569388">
                <a:tc>
                  <a:txBody>
                    <a:bodyPr/>
                    <a:lstStyle/>
                    <a:p>
                      <a:pPr algn="l" fontAlgn="b"/>
                      <a:r>
                        <a:rPr lang="en-GB" sz="2900" u="none" strike="noStrike" dirty="0">
                          <a:effectLst/>
                        </a:rPr>
                        <a:t>Car-pooling</a:t>
                      </a:r>
                      <a:endParaRPr lang="en-GB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900" u="none" strike="noStrike">
                          <a:effectLst/>
                        </a:rPr>
                        <a:t>0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900" u="none" strike="noStrike">
                          <a:effectLst/>
                        </a:rPr>
                        <a:t>0,00%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extLst>
                  <a:ext uri="{0D108BD9-81ED-4DB2-BD59-A6C34878D82A}">
                    <a16:rowId xmlns:a16="http://schemas.microsoft.com/office/drawing/2014/main" val="2334702353"/>
                  </a:ext>
                </a:extLst>
              </a:tr>
              <a:tr h="569388">
                <a:tc>
                  <a:txBody>
                    <a:bodyPr/>
                    <a:lstStyle/>
                    <a:p>
                      <a:pPr algn="l" fontAlgn="b"/>
                      <a:r>
                        <a:rPr lang="el-GR" sz="2900" u="none" strike="noStrike">
                          <a:effectLst/>
                        </a:rPr>
                        <a:t>Ταξί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900" u="none" strike="noStrike">
                          <a:effectLst/>
                        </a:rPr>
                        <a:t>0</a:t>
                      </a:r>
                      <a:endParaRPr lang="el-GR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900" u="none" strike="noStrike" dirty="0">
                          <a:effectLst/>
                        </a:rPr>
                        <a:t>0,00%</a:t>
                      </a:r>
                      <a:endParaRPr lang="el-GR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374" marR="25374" marT="25374" marB="0" anchor="b"/>
                </a:tc>
                <a:extLst>
                  <a:ext uri="{0D108BD9-81ED-4DB2-BD59-A6C34878D82A}">
                    <a16:rowId xmlns:a16="http://schemas.microsoft.com/office/drawing/2014/main" val="1514438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61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C6909043-3FA8-4173-9FCA-BF9C2A479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6155" y="5867400"/>
            <a:ext cx="612019" cy="838200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CB468ACD-9A68-841B-EE00-8B94A1B922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231648"/>
            <a:ext cx="10287727" cy="6626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577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D5E0904-721C-4D68-9EB8-1C9752E32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94D040-595E-4042-A5EE-189C40863D35}"/>
              </a:ext>
            </a:extLst>
          </p:cNvPr>
          <p:cNvSpPr txBox="1"/>
          <p:nvPr/>
        </p:nvSpPr>
        <p:spPr>
          <a:xfrm>
            <a:off x="944183" y="4624001"/>
            <a:ext cx="10156435" cy="11525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spc="-50">
                <a:latin typeface="+mj-lt"/>
                <a:ea typeface="+mj-ea"/>
                <a:cs typeface="+mj-cs"/>
              </a:rPr>
              <a:t>Ρίξτε μια ματιά στο </a:t>
            </a:r>
            <a:r>
              <a:rPr lang="en-US" sz="4200" spc="-50">
                <a:latin typeface="+mj-lt"/>
                <a:ea typeface="+mj-ea"/>
                <a:cs typeface="+mj-cs"/>
                <a:hlinkClick r:id="rId2"/>
              </a:rPr>
              <a:t>www.carpooling.gr</a:t>
            </a:r>
            <a:r>
              <a:rPr lang="en-US" sz="4200" spc="-50"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5" name="Εικόνα 4" descr="Εικόνα που περιέχει κείμενο, γραμματοσειρά, αφίσα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C6909043-3FA8-4173-9FCA-BF9C2A4790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6155" y="5867400"/>
            <a:ext cx="612019" cy="838200"/>
          </a:xfrm>
          <a:prstGeom prst="rect">
            <a:avLst/>
          </a:prstGeom>
        </p:spPr>
      </p:pic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478C7B88-B6E4-C36E-DD06-164BC49F94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119705"/>
              </p:ext>
            </p:extLst>
          </p:nvPr>
        </p:nvGraphicFramePr>
        <p:xfrm>
          <a:off x="1015383" y="980538"/>
          <a:ext cx="9754732" cy="3459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91300">
                  <a:extLst>
                    <a:ext uri="{9D8B030D-6E8A-4147-A177-3AD203B41FA5}">
                      <a16:colId xmlns:a16="http://schemas.microsoft.com/office/drawing/2014/main" val="587603565"/>
                    </a:ext>
                  </a:extLst>
                </a:gridCol>
                <a:gridCol w="1334632">
                  <a:extLst>
                    <a:ext uri="{9D8B030D-6E8A-4147-A177-3AD203B41FA5}">
                      <a16:colId xmlns:a16="http://schemas.microsoft.com/office/drawing/2014/main" val="262620926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239813153"/>
                    </a:ext>
                  </a:extLst>
                </a:gridCol>
              </a:tblGrid>
              <a:tr h="1647063">
                <a:tc>
                  <a:txBody>
                    <a:bodyPr/>
                    <a:lstStyle/>
                    <a:p>
                      <a:pPr algn="l" fontAlgn="ctr"/>
                      <a:r>
                        <a:rPr lang="el-GR" sz="3300" u="none" strike="noStrike">
                          <a:effectLst/>
                        </a:rPr>
                        <a:t>Αν έχετε/είχατε αυτοκίνητο, θα κάνατε car pooling με συναδέλφους σας;</a:t>
                      </a:r>
                      <a:endParaRPr lang="el-GR" sz="3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3300" u="none" strike="noStrike">
                          <a:effectLst/>
                        </a:rPr>
                        <a:t>80</a:t>
                      </a:r>
                      <a:endParaRPr lang="el-GR" sz="3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3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extLst>
                  <a:ext uri="{0D108BD9-81ED-4DB2-BD59-A6C34878D82A}">
                    <a16:rowId xmlns:a16="http://schemas.microsoft.com/office/drawing/2014/main" val="1076190235"/>
                  </a:ext>
                </a:extLst>
              </a:tr>
              <a:tr h="858549">
                <a:tc>
                  <a:txBody>
                    <a:bodyPr/>
                    <a:lstStyle/>
                    <a:p>
                      <a:pPr algn="r" fontAlgn="b"/>
                      <a:r>
                        <a:rPr lang="el-GR" sz="3300" u="none" strike="noStrike">
                          <a:effectLst/>
                        </a:rPr>
                        <a:t>ΝΑΙ</a:t>
                      </a:r>
                      <a:endParaRPr lang="el-GR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3300" u="none" strike="noStrike">
                          <a:effectLst/>
                        </a:rPr>
                        <a:t>68</a:t>
                      </a:r>
                      <a:endParaRPr lang="el-GR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3300" u="none" strike="noStrike">
                          <a:effectLst/>
                        </a:rPr>
                        <a:t>85,00%</a:t>
                      </a:r>
                      <a:endParaRPr lang="el-GR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extLst>
                  <a:ext uri="{0D108BD9-81ED-4DB2-BD59-A6C34878D82A}">
                    <a16:rowId xmlns:a16="http://schemas.microsoft.com/office/drawing/2014/main" val="296375260"/>
                  </a:ext>
                </a:extLst>
              </a:tr>
              <a:tr h="953875">
                <a:tc>
                  <a:txBody>
                    <a:bodyPr/>
                    <a:lstStyle/>
                    <a:p>
                      <a:pPr algn="r" fontAlgn="b"/>
                      <a:r>
                        <a:rPr lang="el-GR" sz="3300" u="none" strike="noStrike">
                          <a:effectLst/>
                        </a:rPr>
                        <a:t>ΌΧΙ</a:t>
                      </a:r>
                      <a:endParaRPr lang="el-GR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3300" u="none" strike="noStrike">
                          <a:effectLst/>
                        </a:rPr>
                        <a:t>12</a:t>
                      </a:r>
                      <a:endParaRPr lang="el-GR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3300" u="none" strike="noStrike" dirty="0">
                          <a:effectLst/>
                        </a:rPr>
                        <a:t>15,00%</a:t>
                      </a:r>
                      <a:endParaRPr lang="el-GR" sz="3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extLst>
                  <a:ext uri="{0D108BD9-81ED-4DB2-BD59-A6C34878D82A}">
                    <a16:rowId xmlns:a16="http://schemas.microsoft.com/office/drawing/2014/main" val="1870499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083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C6909043-3FA8-4173-9FCA-BF9C2A479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6155" y="5867400"/>
            <a:ext cx="612019" cy="838200"/>
          </a:xfrm>
          <a:prstGeom prst="rect">
            <a:avLst/>
          </a:prstGeom>
        </p:spPr>
      </p:pic>
      <p:pic>
        <p:nvPicPr>
          <p:cNvPr id="2" name="Εικόνα 1">
            <a:extLst>
              <a:ext uri="{FF2B5EF4-FFF2-40B4-BE49-F238E27FC236}">
                <a16:creationId xmlns:a16="http://schemas.microsoft.com/office/drawing/2014/main" id="{3C6E38C2-BBB5-09E5-A6FC-4681A6DC55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118191"/>
            <a:ext cx="10614126" cy="673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3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E99ED6D-365F-4CAE-942F-ECA78F74B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42F24F1-C1EF-471F-A19B-A340CE541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56C425C-3C64-47BA-B583-94D39B9B7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6568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C6909043-3FA8-4173-9FCA-BF9C2A479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6155" y="5867400"/>
            <a:ext cx="612019" cy="838200"/>
          </a:xfrm>
          <a:prstGeom prst="rect">
            <a:avLst/>
          </a:prstGeom>
        </p:spPr>
      </p:pic>
      <p:graphicFrame>
        <p:nvGraphicFramePr>
          <p:cNvPr id="3" name="Πίνακας 2">
            <a:extLst>
              <a:ext uri="{FF2B5EF4-FFF2-40B4-BE49-F238E27FC236}">
                <a16:creationId xmlns:a16="http://schemas.microsoft.com/office/drawing/2014/main" id="{A712B084-1960-A2E8-4B15-0C69B7E5C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102842"/>
              </p:ext>
            </p:extLst>
          </p:nvPr>
        </p:nvGraphicFramePr>
        <p:xfrm>
          <a:off x="1057275" y="1461325"/>
          <a:ext cx="10220325" cy="3497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5142">
                  <a:extLst>
                    <a:ext uri="{9D8B030D-6E8A-4147-A177-3AD203B41FA5}">
                      <a16:colId xmlns:a16="http://schemas.microsoft.com/office/drawing/2014/main" val="89257747"/>
                    </a:ext>
                  </a:extLst>
                </a:gridCol>
                <a:gridCol w="1083595">
                  <a:extLst>
                    <a:ext uri="{9D8B030D-6E8A-4147-A177-3AD203B41FA5}">
                      <a16:colId xmlns:a16="http://schemas.microsoft.com/office/drawing/2014/main" val="3462724422"/>
                    </a:ext>
                  </a:extLst>
                </a:gridCol>
                <a:gridCol w="1571588">
                  <a:extLst>
                    <a:ext uri="{9D8B030D-6E8A-4147-A177-3AD203B41FA5}">
                      <a16:colId xmlns:a16="http://schemas.microsoft.com/office/drawing/2014/main" val="22657065"/>
                    </a:ext>
                  </a:extLst>
                </a:gridCol>
              </a:tblGrid>
              <a:tr h="2215325">
                <a:tc>
                  <a:txBody>
                    <a:bodyPr/>
                    <a:lstStyle/>
                    <a:p>
                      <a:pPr algn="l" fontAlgn="ctr"/>
                      <a:r>
                        <a:rPr lang="el-GR" sz="3200" u="none" strike="noStrike" dirty="0">
                          <a:effectLst/>
                        </a:rPr>
                        <a:t>Αν η Αθήνα διέθετε πυκνό &amp; ασφαλές δίκτυο </a:t>
                      </a:r>
                      <a:r>
                        <a:rPr lang="el-GR" sz="3200" u="none" strike="noStrike" dirty="0" err="1">
                          <a:effectLst/>
                        </a:rPr>
                        <a:t>ποδηλατόδρομων</a:t>
                      </a:r>
                      <a:r>
                        <a:rPr lang="el-GR" sz="3200" u="none" strike="noStrike" dirty="0">
                          <a:effectLst/>
                        </a:rPr>
                        <a:t>, θα επιλέγατε να έρχεστε με ποδήλατο στο Πανεπιστήμιο;</a:t>
                      </a:r>
                      <a:endParaRPr lang="el-GR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3300" u="none" strike="noStrike">
                          <a:effectLst/>
                        </a:rPr>
                        <a:t>80</a:t>
                      </a:r>
                      <a:endParaRPr lang="el-GR" sz="3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extLst>
                  <a:ext uri="{0D108BD9-81ED-4DB2-BD59-A6C34878D82A}">
                    <a16:rowId xmlns:a16="http://schemas.microsoft.com/office/drawing/2014/main" val="3543527235"/>
                  </a:ext>
                </a:extLst>
              </a:tr>
              <a:tr h="641223">
                <a:tc>
                  <a:txBody>
                    <a:bodyPr/>
                    <a:lstStyle/>
                    <a:p>
                      <a:pPr algn="r" fontAlgn="b"/>
                      <a:r>
                        <a:rPr lang="el-GR" sz="3300" u="none" strike="noStrike">
                          <a:effectLst/>
                        </a:rPr>
                        <a:t>ΝΑΙ</a:t>
                      </a:r>
                      <a:endParaRPr lang="el-GR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3300" u="none" strike="noStrike" dirty="0">
                          <a:effectLst/>
                        </a:rPr>
                        <a:t>43</a:t>
                      </a:r>
                      <a:endParaRPr lang="el-GR" sz="3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3300" u="none" strike="noStrike">
                          <a:effectLst/>
                        </a:rPr>
                        <a:t>54%</a:t>
                      </a:r>
                      <a:endParaRPr lang="el-GR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extLst>
                  <a:ext uri="{0D108BD9-81ED-4DB2-BD59-A6C34878D82A}">
                    <a16:rowId xmlns:a16="http://schemas.microsoft.com/office/drawing/2014/main" val="2674997050"/>
                  </a:ext>
                </a:extLst>
              </a:tr>
              <a:tr h="641223">
                <a:tc>
                  <a:txBody>
                    <a:bodyPr/>
                    <a:lstStyle/>
                    <a:p>
                      <a:pPr algn="r" fontAlgn="b"/>
                      <a:r>
                        <a:rPr lang="el-GR" sz="3300" u="none" strike="noStrike">
                          <a:effectLst/>
                        </a:rPr>
                        <a:t>ΌΧΙ</a:t>
                      </a:r>
                      <a:endParaRPr lang="el-GR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3300" u="none" strike="noStrike" dirty="0">
                          <a:effectLst/>
                        </a:rPr>
                        <a:t>37</a:t>
                      </a:r>
                      <a:endParaRPr lang="el-GR" sz="3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3300" u="none" strike="noStrike" dirty="0">
                          <a:effectLst/>
                        </a:rPr>
                        <a:t>46%</a:t>
                      </a:r>
                      <a:endParaRPr lang="el-GR" sz="3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extLst>
                  <a:ext uri="{0D108BD9-81ED-4DB2-BD59-A6C34878D82A}">
                    <a16:rowId xmlns:a16="http://schemas.microsoft.com/office/drawing/2014/main" val="304583710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25732E7-2900-46CF-9265-32B24F136162}"/>
              </a:ext>
            </a:extLst>
          </p:cNvPr>
          <p:cNvSpPr txBox="1"/>
          <p:nvPr/>
        </p:nvSpPr>
        <p:spPr>
          <a:xfrm>
            <a:off x="558811" y="5646639"/>
            <a:ext cx="97918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dirty="0"/>
              <a:t>Ρίξτε μια ματιά εδώ:  </a:t>
            </a:r>
            <a:r>
              <a:rPr lang="el-GR" sz="1600" dirty="0">
                <a:hlinkClick r:id="rId3"/>
              </a:rPr>
              <a:t>https://getelectric.gr/podilatodromoi-ellada/</a:t>
            </a:r>
            <a:r>
              <a:rPr lang="el-GR" sz="1600" dirty="0"/>
              <a:t> </a:t>
            </a:r>
          </a:p>
          <a:p>
            <a:r>
              <a:rPr lang="el-GR" sz="1600" dirty="0"/>
              <a:t>&amp; εδώ:</a:t>
            </a:r>
            <a:r>
              <a:rPr lang="en-GB" sz="1600" dirty="0">
                <a:hlinkClick r:id="rId4"/>
              </a:rPr>
              <a:t>https://www.oneman.gr/onecity/urban/pou-tha-kaneis-podilato-me-apoliti-asfaleia-stin-athina/</a:t>
            </a:r>
            <a:r>
              <a:rPr lang="el-GR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8033387"/>
      </p:ext>
    </p:extLst>
  </p:cSld>
  <p:clrMapOvr>
    <a:masterClrMapping/>
  </p:clrMapOvr>
</p:sld>
</file>

<file path=ppt/theme/theme1.xml><?xml version="1.0" encoding="utf-8"?>
<a:theme xmlns:a="http://schemas.openxmlformats.org/drawingml/2006/main" name="Προβολή">
  <a:themeElements>
    <a:clrScheme name="Προβολή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Προβολή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Προβολή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TM03457515[[fn=Προβολή]]</Template>
  <TotalTime>40</TotalTime>
  <Words>142</Words>
  <Application>Microsoft Office PowerPoint</Application>
  <PresentationFormat>Ευρεία οθόνη</PresentationFormat>
  <Paragraphs>48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Schoolbook</vt:lpstr>
      <vt:lpstr>Wingdings 2</vt:lpstr>
      <vt:lpstr>Προβολή</vt:lpstr>
      <vt:lpstr>Οικονομική των Μεταφορών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Οικονομική των Μεταφορών</dc:title>
  <dc:creator>Καλημέρης Παναγιώτης</dc:creator>
  <cp:lastModifiedBy>ΠΑΝΑΓΙΩΤΗΣ ΚΑΛΗΜΕΡΗΣ</cp:lastModifiedBy>
  <cp:revision>6</cp:revision>
  <dcterms:created xsi:type="dcterms:W3CDTF">2023-11-19T18:24:07Z</dcterms:created>
  <dcterms:modified xsi:type="dcterms:W3CDTF">2024-10-18T15:25:27Z</dcterms:modified>
</cp:coreProperties>
</file>