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0"/>
  </p:notesMasterIdLst>
  <p:sldIdLst>
    <p:sldId id="256" r:id="rId2"/>
    <p:sldId id="257" r:id="rId3"/>
    <p:sldId id="258" r:id="rId4"/>
    <p:sldId id="276" r:id="rId5"/>
    <p:sldId id="259" r:id="rId6"/>
    <p:sldId id="260" r:id="rId7"/>
    <p:sldId id="283" r:id="rId8"/>
    <p:sldId id="261" r:id="rId9"/>
    <p:sldId id="262" r:id="rId10"/>
    <p:sldId id="277" r:id="rId11"/>
    <p:sldId id="280" r:id="rId12"/>
    <p:sldId id="279" r:id="rId13"/>
    <p:sldId id="286" r:id="rId14"/>
    <p:sldId id="278" r:id="rId15"/>
    <p:sldId id="264" r:id="rId16"/>
    <p:sldId id="288" r:id="rId17"/>
    <p:sldId id="265" r:id="rId18"/>
    <p:sldId id="281" r:id="rId19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26" autoAdjust="0"/>
    <p:restoredTop sz="94343" autoAdjust="0"/>
  </p:normalViewPr>
  <p:slideViewPr>
    <p:cSldViewPr>
      <p:cViewPr varScale="1">
        <p:scale>
          <a:sx n="85" d="100"/>
          <a:sy n="85" d="100"/>
        </p:scale>
        <p:origin x="6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6CE23-846C-42DC-B64D-280828964587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76EC4-D620-488A-9146-5C2FA05C7C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4853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0715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840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76EC4-D620-488A-9146-5C2FA05C7C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6255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695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470025"/>
          </a:xfrm>
        </p:spPr>
        <p:txBody>
          <a:bodyPr/>
          <a:lstStyle/>
          <a:p>
            <a:r>
              <a:rPr lang="el-GR" sz="4000" dirty="0" smtClean="0"/>
              <a:t>Η Ελληνική Οικονομία στο </a:t>
            </a:r>
            <a:r>
              <a:rPr lang="el-GR" sz="4000" dirty="0"/>
              <a:t>Δ</a:t>
            </a:r>
            <a:r>
              <a:rPr lang="el-GR" sz="4000" dirty="0" smtClean="0"/>
              <a:t>ιεθνές Οικονομικό Σύστημα</a:t>
            </a:r>
            <a:endParaRPr lang="el-G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708920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el-GR" sz="2800" dirty="0" smtClean="0"/>
              <a:t>Πάντειο Πανεπιστήμιο</a:t>
            </a:r>
          </a:p>
          <a:p>
            <a:r>
              <a:rPr lang="el-GR" sz="2800" dirty="0" smtClean="0"/>
              <a:t>Τμήμα Διεθνών, Ευρωπαϊκών και Περιφερειακών Σπουδών</a:t>
            </a:r>
          </a:p>
          <a:p>
            <a:r>
              <a:rPr lang="el-GR" sz="2800" dirty="0" smtClean="0"/>
              <a:t>Ακαδημαϊκό έτος: 2020-2021</a:t>
            </a:r>
          </a:p>
          <a:p>
            <a:r>
              <a:rPr lang="el-GR" sz="2800" dirty="0" smtClean="0"/>
              <a:t>Διδάσκων: Δημήτριος Σιδέρης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672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706090"/>
          </a:xfrm>
        </p:spPr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ΑΙΙ.1 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Πολιτικές που στοχεύουν στη μεταβολή της 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ζήτησης </a:t>
            </a:r>
            <a:b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Δημοσιονομική Πολιτική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68863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l-GR" sz="2400" dirty="0" smtClean="0"/>
              <a:t>Η Κυβέρνηση </a:t>
            </a:r>
            <a:r>
              <a:rPr lang="el-GR" sz="2400" dirty="0"/>
              <a:t>μπορεί να ασκεί</a:t>
            </a:r>
            <a:r>
              <a:rPr lang="el-GR" sz="2400" dirty="0" smtClean="0"/>
              <a:t>:</a:t>
            </a:r>
            <a:endParaRPr lang="en-US" sz="2400" dirty="0" smtClean="0"/>
          </a:p>
          <a:p>
            <a:pPr marL="411480" lvl="1" indent="0">
              <a:buNone/>
            </a:pPr>
            <a:r>
              <a:rPr lang="el-GR" sz="2400" b="1" dirty="0" smtClean="0"/>
              <a:t>Επεκτατική </a:t>
            </a:r>
            <a:r>
              <a:rPr lang="el-GR" sz="2400" b="1" dirty="0"/>
              <a:t>δημοσιονομική πολιτική </a:t>
            </a:r>
            <a:r>
              <a:rPr lang="el-GR" sz="2400" dirty="0"/>
              <a:t>με μείωση των φόρων </a:t>
            </a:r>
            <a:r>
              <a:rPr lang="el-GR" sz="2400" dirty="0" smtClean="0"/>
              <a:t>(Τ) η/και </a:t>
            </a:r>
            <a:r>
              <a:rPr lang="el-GR" sz="2400" dirty="0"/>
              <a:t>αύξηση των </a:t>
            </a:r>
            <a:r>
              <a:rPr lang="el-GR" sz="2400" dirty="0" smtClean="0"/>
              <a:t>δαπανών (</a:t>
            </a:r>
            <a:r>
              <a:rPr lang="en-US" sz="2400" dirty="0" smtClean="0"/>
              <a:t>G)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pPr marL="411480" lvl="1" indent="0">
              <a:buNone/>
            </a:pPr>
            <a:endParaRPr lang="en-US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11480" lvl="1" indent="0">
              <a:buNone/>
            </a:pP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AD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</a:rPr>
              <a:t>Yd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 =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+Ι+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G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+(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X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M</a:t>
            </a:r>
            <a:r>
              <a:rPr lang="el-GR" sz="24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en-US" sz="2400" dirty="0" smtClean="0"/>
          </a:p>
          <a:p>
            <a:pPr marL="411480" lvl="1" indent="0">
              <a:buNone/>
            </a:pPr>
            <a:r>
              <a:rPr lang="en-US" sz="2400" dirty="0"/>
              <a:t>C </a:t>
            </a:r>
            <a:r>
              <a:rPr lang="el-GR" sz="2400" dirty="0"/>
              <a:t>= </a:t>
            </a:r>
            <a:r>
              <a:rPr lang="en-US" sz="2400" dirty="0"/>
              <a:t>f</a:t>
            </a:r>
            <a:r>
              <a:rPr lang="el-GR" sz="2400" dirty="0"/>
              <a:t>(</a:t>
            </a:r>
            <a:r>
              <a:rPr lang="en-US" sz="2400" dirty="0"/>
              <a:t>Y</a:t>
            </a:r>
            <a:r>
              <a:rPr lang="el-GR" sz="2400" dirty="0"/>
              <a:t>-</a:t>
            </a:r>
            <a:r>
              <a:rPr lang="en-US" sz="2400" dirty="0"/>
              <a:t>T</a:t>
            </a:r>
            <a:r>
              <a:rPr lang="el-GR" sz="2400" dirty="0" smtClean="0"/>
              <a:t>)</a:t>
            </a:r>
          </a:p>
          <a:p>
            <a:pPr marL="411480" lvl="1" indent="0">
              <a:buNone/>
            </a:pPr>
            <a:r>
              <a:rPr lang="el-GR" sz="2400" dirty="0" smtClean="0"/>
              <a:t>Ι</a:t>
            </a:r>
            <a:r>
              <a:rPr lang="en-US" sz="2400" dirty="0" smtClean="0"/>
              <a:t> </a:t>
            </a:r>
            <a:r>
              <a:rPr lang="el-GR" sz="2400" dirty="0"/>
              <a:t>= </a:t>
            </a:r>
            <a:r>
              <a:rPr lang="en-US" sz="2400" dirty="0"/>
              <a:t>f</a:t>
            </a:r>
            <a:r>
              <a:rPr lang="el-GR" sz="2400" dirty="0"/>
              <a:t>(</a:t>
            </a:r>
            <a:r>
              <a:rPr lang="en-US" sz="2400" dirty="0"/>
              <a:t>Y</a:t>
            </a:r>
            <a:r>
              <a:rPr lang="el-GR" sz="2400" dirty="0"/>
              <a:t>-</a:t>
            </a:r>
            <a:r>
              <a:rPr lang="en-US" sz="2400" dirty="0" smtClean="0"/>
              <a:t>T</a:t>
            </a:r>
            <a:r>
              <a:rPr lang="el-GR" sz="2400" dirty="0" smtClean="0"/>
              <a:t>, </a:t>
            </a:r>
            <a:r>
              <a:rPr lang="en-US" sz="2400" dirty="0" err="1" smtClean="0"/>
              <a:t>i</a:t>
            </a:r>
            <a:r>
              <a:rPr lang="el-GR" sz="2400" dirty="0" smtClean="0"/>
              <a:t>)</a:t>
            </a:r>
            <a:endParaRPr lang="en-US" sz="2400" dirty="0" smtClean="0"/>
          </a:p>
          <a:p>
            <a:pPr marL="411480" lvl="1" indent="0">
              <a:buNone/>
            </a:pPr>
            <a:r>
              <a:rPr lang="en-US" sz="2400" dirty="0" smtClean="0"/>
              <a:t>G=</a:t>
            </a:r>
            <a:r>
              <a:rPr lang="el-GR" sz="2400" dirty="0" smtClean="0"/>
              <a:t>εξωγενείς</a:t>
            </a:r>
            <a:endParaRPr lang="en-US" sz="2400" dirty="0" smtClean="0"/>
          </a:p>
          <a:p>
            <a:pPr marL="411480" lvl="1" indent="0">
              <a:buNone/>
            </a:pPr>
            <a:r>
              <a:rPr lang="en-US" sz="2400" dirty="0" smtClean="0"/>
              <a:t>X </a:t>
            </a:r>
            <a:r>
              <a:rPr lang="el-GR" sz="2400" dirty="0"/>
              <a:t>= </a:t>
            </a:r>
            <a:r>
              <a:rPr lang="en-US" sz="2400" dirty="0"/>
              <a:t>f(</a:t>
            </a:r>
            <a:r>
              <a:rPr lang="el-GR" sz="2400" dirty="0"/>
              <a:t>(</a:t>
            </a:r>
            <a:r>
              <a:rPr lang="en-US" sz="2400" dirty="0"/>
              <a:t>Y</a:t>
            </a:r>
            <a:r>
              <a:rPr lang="el-GR" sz="2400" dirty="0"/>
              <a:t>*-</a:t>
            </a:r>
            <a:r>
              <a:rPr lang="en-US" sz="2400" dirty="0"/>
              <a:t>T</a:t>
            </a:r>
            <a:r>
              <a:rPr lang="el-GR" sz="2400" dirty="0"/>
              <a:t>*)</a:t>
            </a:r>
            <a:r>
              <a:rPr lang="en-US" sz="2400" dirty="0"/>
              <a:t>, e)</a:t>
            </a:r>
          </a:p>
          <a:p>
            <a:pPr marL="411480" lvl="1" indent="0">
              <a:buNone/>
            </a:pPr>
            <a:r>
              <a:rPr lang="en-US" sz="2400" dirty="0" smtClean="0"/>
              <a:t>M </a:t>
            </a:r>
            <a:r>
              <a:rPr lang="el-GR" sz="2400" dirty="0"/>
              <a:t>= </a:t>
            </a:r>
            <a:r>
              <a:rPr lang="en-US" sz="2400" dirty="0"/>
              <a:t>f(</a:t>
            </a:r>
            <a:r>
              <a:rPr lang="el-GR" sz="2400" dirty="0"/>
              <a:t>(</a:t>
            </a:r>
            <a:r>
              <a:rPr lang="en-US" sz="2400" dirty="0" smtClean="0"/>
              <a:t>Y</a:t>
            </a:r>
            <a:r>
              <a:rPr lang="el-GR" sz="2400" dirty="0" smtClean="0"/>
              <a:t>-</a:t>
            </a:r>
            <a:r>
              <a:rPr lang="en-US" sz="2400" dirty="0" smtClean="0"/>
              <a:t>T</a:t>
            </a:r>
            <a:r>
              <a:rPr lang="el-GR" sz="2400" dirty="0" smtClean="0"/>
              <a:t>)</a:t>
            </a:r>
            <a:r>
              <a:rPr lang="en-US" sz="2400" dirty="0"/>
              <a:t>, </a:t>
            </a:r>
            <a:r>
              <a:rPr lang="en-US" sz="2400" dirty="0" smtClean="0"/>
              <a:t>1/e</a:t>
            </a:r>
            <a:r>
              <a:rPr lang="en-US" sz="2400" dirty="0"/>
              <a:t>)</a:t>
            </a:r>
          </a:p>
          <a:p>
            <a:pPr marL="411480" lvl="1" indent="0">
              <a:buNone/>
            </a:pPr>
            <a:endParaRPr lang="el-GR" sz="2400" dirty="0"/>
          </a:p>
          <a:p>
            <a:pPr marL="411480" lvl="1" indent="0">
              <a:buNone/>
            </a:pPr>
            <a:endParaRPr lang="el-GR" sz="2400" dirty="0"/>
          </a:p>
          <a:p>
            <a:pPr marL="411480" lvl="1" indent="0">
              <a:buNone/>
            </a:pPr>
            <a:endParaRPr lang="en-US" sz="2400" dirty="0" smtClean="0"/>
          </a:p>
          <a:p>
            <a:pPr marL="411480" lvl="1" indent="0">
              <a:buNone/>
            </a:pPr>
            <a:endParaRPr lang="en-US" sz="2400" dirty="0"/>
          </a:p>
          <a:p>
            <a:pPr marL="411480" lvl="1" indent="0">
              <a:buNone/>
            </a:pPr>
            <a:endParaRPr lang="en-US" sz="2400" dirty="0" smtClean="0"/>
          </a:p>
          <a:p>
            <a:pPr marL="411480" lvl="1" indent="0">
              <a:buNone/>
            </a:pPr>
            <a:endParaRPr lang="en-US" sz="2400" dirty="0"/>
          </a:p>
          <a:p>
            <a:pPr marL="411480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1124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706090"/>
          </a:xfrm>
        </p:spPr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ΑΙΙ.1 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Πολιτικές που στοχεύουν στη μεταβολή της 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ζήτησης </a:t>
            </a:r>
            <a:b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Δημοσιονομική Πολιτική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68863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l-GR" sz="2400" dirty="0" smtClean="0"/>
              <a:t>Η Κυβέρνηση </a:t>
            </a:r>
            <a:r>
              <a:rPr lang="el-GR" sz="2400" dirty="0"/>
              <a:t>μπορεί να ασκεί</a:t>
            </a:r>
            <a:r>
              <a:rPr lang="el-GR" sz="2400" dirty="0" smtClean="0"/>
              <a:t>:</a:t>
            </a:r>
            <a:endParaRPr lang="en-US" sz="2400" dirty="0" smtClean="0"/>
          </a:p>
          <a:p>
            <a:pPr marL="411480" lvl="1" indent="0">
              <a:buNone/>
            </a:pPr>
            <a:r>
              <a:rPr lang="el-GR" sz="2400" b="1" dirty="0" smtClean="0"/>
              <a:t>Επεκτατική </a:t>
            </a:r>
            <a:r>
              <a:rPr lang="el-GR" sz="2400" b="1" dirty="0"/>
              <a:t>δημοσιονομική πολιτική </a:t>
            </a:r>
            <a:r>
              <a:rPr lang="el-GR" sz="2400" dirty="0"/>
              <a:t>με μείωση των φόρων </a:t>
            </a:r>
            <a:r>
              <a:rPr lang="el-GR" sz="2400" dirty="0" smtClean="0"/>
              <a:t>(Τ) η/και </a:t>
            </a:r>
            <a:r>
              <a:rPr lang="el-GR" sz="2400" dirty="0"/>
              <a:t>αύξηση των </a:t>
            </a:r>
            <a:r>
              <a:rPr lang="el-GR" sz="2400" dirty="0" smtClean="0"/>
              <a:t>δαπανών (</a:t>
            </a:r>
            <a:r>
              <a:rPr lang="en-US" sz="2400" dirty="0" smtClean="0"/>
              <a:t>G)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pPr marL="411480" lvl="1" indent="0">
              <a:buNone/>
            </a:pPr>
            <a:endParaRPr lang="en-US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11480" lvl="1" indent="0">
              <a:buNone/>
            </a:pP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AD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</a:rPr>
              <a:t>Yd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 =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+Ι+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G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+(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X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M</a:t>
            </a:r>
            <a:r>
              <a:rPr lang="el-GR" sz="24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en-US" sz="2400" dirty="0" smtClean="0"/>
          </a:p>
          <a:p>
            <a:pPr marL="411480" lvl="1" indent="0">
              <a:buNone/>
            </a:pPr>
            <a:endParaRPr lang="en-US" sz="2400" dirty="0" smtClean="0"/>
          </a:p>
          <a:p>
            <a:pPr marL="411480" lvl="1" indent="0">
              <a:buNone/>
            </a:pPr>
            <a:r>
              <a:rPr lang="el-GR" sz="2400" dirty="0" smtClean="0"/>
              <a:t>Η </a:t>
            </a:r>
            <a:r>
              <a:rPr lang="el-GR" sz="2400" b="1" dirty="0"/>
              <a:t>αύξηση των δημοσίων δαπανών </a:t>
            </a:r>
            <a:r>
              <a:rPr lang="el-GR" sz="2400" dirty="0"/>
              <a:t>αυξάνει την </a:t>
            </a:r>
            <a:r>
              <a:rPr lang="el-GR" sz="2400" dirty="0" smtClean="0"/>
              <a:t>συνολική ζήτηση.</a:t>
            </a:r>
            <a:endParaRPr lang="en-US" sz="2400" dirty="0" smtClean="0"/>
          </a:p>
          <a:p>
            <a:pPr marL="411480" lvl="1" indent="0">
              <a:buNone/>
            </a:pPr>
            <a:r>
              <a:rPr lang="el-GR" sz="2400" dirty="0" smtClean="0"/>
              <a:t>Η </a:t>
            </a:r>
            <a:r>
              <a:rPr lang="el-GR" sz="2400" b="1" dirty="0"/>
              <a:t>μείωση των φόρων αυξάνει το διαθέσιμο εισόδημα </a:t>
            </a:r>
            <a:r>
              <a:rPr lang="el-GR" sz="2400" dirty="0"/>
              <a:t>το οποίο στη συνέχεια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</a:rPr>
              <a:t>ε</a:t>
            </a:r>
            <a:r>
              <a:rPr lang="el-GR" sz="2400" dirty="0"/>
              <a:t>πιδρά θετικά στην </a:t>
            </a:r>
            <a:r>
              <a:rPr lang="el-GR" sz="2400" dirty="0" smtClean="0"/>
              <a:t>κατανάλωση, </a:t>
            </a:r>
            <a:r>
              <a:rPr lang="el-GR" sz="2400" dirty="0"/>
              <a:t>τις </a:t>
            </a:r>
            <a:r>
              <a:rPr lang="el-GR" sz="2400" dirty="0" smtClean="0"/>
              <a:t>επενδύσεις</a:t>
            </a:r>
            <a:r>
              <a:rPr lang="el-GR" sz="2400" dirty="0"/>
              <a:t> </a:t>
            </a:r>
            <a:r>
              <a:rPr lang="el-GR" sz="2400" dirty="0" smtClean="0"/>
              <a:t>(άρα και στη συνολική ζήτηση) και στις εισαγωγές (άρα αρνητικά στη συνολική ζήτηση). </a:t>
            </a:r>
            <a:endParaRPr lang="en-US" sz="2400" dirty="0" smtClean="0"/>
          </a:p>
          <a:p>
            <a:pPr marL="411480" lvl="1" indent="0">
              <a:buNone/>
            </a:pPr>
            <a:r>
              <a:rPr lang="el-GR" sz="2400" dirty="0" smtClean="0"/>
              <a:t>Η καμπύλη συνολικής ζήτησης μετατοπίζεται δεξιά. </a:t>
            </a:r>
            <a:endParaRPr lang="en-US" sz="2400" dirty="0" smtClean="0"/>
          </a:p>
          <a:p>
            <a:pPr marL="411480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8975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706090"/>
          </a:xfrm>
        </p:spPr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ΑΙΙ.1 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Πολιτικές που στοχεύουν στη μεταβολή της 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ζήτησης </a:t>
            </a:r>
            <a:b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Δημοσιονομική Πολιτική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688632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endParaRPr lang="en-US" sz="1600" dirty="0"/>
          </a:p>
          <a:p>
            <a:pPr marL="411480" lvl="1" indent="0">
              <a:buNone/>
            </a:pPr>
            <a:r>
              <a:rPr lang="el-GR" sz="1800" dirty="0" smtClean="0"/>
              <a:t>Επεκτατική δημοσιονομική πολιτική.</a:t>
            </a:r>
          </a:p>
          <a:p>
            <a:pPr marL="411480" lvl="1" indent="0">
              <a:buNone/>
            </a:pPr>
            <a:r>
              <a:rPr lang="el-GR" sz="1800" dirty="0" smtClean="0"/>
              <a:t>Έστω αρχική ισορροπία για Α</a:t>
            </a:r>
            <a:r>
              <a:rPr lang="en-US" sz="1800" dirty="0" smtClean="0"/>
              <a:t>D</a:t>
            </a:r>
            <a:r>
              <a:rPr lang="el-GR" sz="1800" dirty="0" smtClean="0"/>
              <a:t>1</a:t>
            </a:r>
            <a:r>
              <a:rPr lang="en-US" sz="1800" dirty="0" smtClean="0"/>
              <a:t>, SRAS </a:t>
            </a:r>
            <a:r>
              <a:rPr lang="el-GR" sz="1800" dirty="0" smtClean="0"/>
              <a:t>στο σημείο Ε1, για επίπεδο παραγωγής Υ1 και γενικό επίπεδο τιμών Ρ1.</a:t>
            </a:r>
          </a:p>
          <a:p>
            <a:pPr marL="411480" lvl="1" indent="0">
              <a:buNone/>
            </a:pPr>
            <a:endParaRPr lang="el-GR" sz="1800" dirty="0"/>
          </a:p>
          <a:p>
            <a:pPr marL="411480" lvl="1" indent="0">
              <a:buNone/>
            </a:pPr>
            <a:r>
              <a:rPr lang="el-GR" sz="1800" dirty="0" smtClean="0"/>
              <a:t>‘Όταν ασκείται επεκτατική δημοσιονομική πολιτική: </a:t>
            </a:r>
          </a:p>
          <a:p>
            <a:pPr marL="411480" lvl="1" indent="0">
              <a:buNone/>
            </a:pPr>
            <a:r>
              <a:rPr lang="el-GR" sz="1800" dirty="0" smtClean="0"/>
              <a:t>Η </a:t>
            </a:r>
            <a:r>
              <a:rPr lang="el-GR" sz="1800" dirty="0"/>
              <a:t>συνολική ζήτηση </a:t>
            </a:r>
            <a:r>
              <a:rPr lang="en-US" sz="1800" dirty="0" smtClean="0"/>
              <a:t>AD</a:t>
            </a:r>
            <a:r>
              <a:rPr lang="el-GR" sz="1800" dirty="0" smtClean="0"/>
              <a:t>1</a:t>
            </a:r>
            <a:r>
              <a:rPr lang="en-US" sz="1800" dirty="0" smtClean="0"/>
              <a:t> </a:t>
            </a:r>
            <a:r>
              <a:rPr lang="el-GR" sz="1800" dirty="0" smtClean="0"/>
              <a:t>μετατοπίζεται δεξιά</a:t>
            </a:r>
            <a:r>
              <a:rPr lang="en-US" sz="1800" dirty="0"/>
              <a:t> </a:t>
            </a:r>
            <a:r>
              <a:rPr lang="el-GR" sz="1800" dirty="0" smtClean="0"/>
              <a:t>σε </a:t>
            </a:r>
            <a:r>
              <a:rPr lang="en-US" sz="1800" dirty="0" smtClean="0"/>
              <a:t>AD</a:t>
            </a:r>
            <a:r>
              <a:rPr lang="el-GR" sz="1800" dirty="0" smtClean="0"/>
              <a:t>2. Το νέο σημείο ισορροπίας Ε2 καθορίζει υψηλότερο προϊόν Υ2 και υψηλότερες τιμές Ρ2. </a:t>
            </a:r>
            <a:r>
              <a:rPr lang="en-US" sz="1800" dirty="0" smtClean="0"/>
              <a:t> </a:t>
            </a:r>
            <a:r>
              <a:rPr lang="el-GR" sz="1800" dirty="0" smtClean="0"/>
              <a:t> </a:t>
            </a:r>
            <a:endParaRPr lang="en-US" sz="1800" dirty="0"/>
          </a:p>
          <a:p>
            <a:pPr marL="411480" lvl="1" indent="0">
              <a:buNone/>
            </a:pPr>
            <a:r>
              <a:rPr lang="el-GR" sz="1800" dirty="0" smtClean="0"/>
              <a:t>Η </a:t>
            </a:r>
            <a:r>
              <a:rPr lang="el-GR" sz="1800" dirty="0"/>
              <a:t>επεκτατική δημοσιονομική πολιτική οδηγεί σε </a:t>
            </a:r>
            <a:r>
              <a:rPr lang="el-GR" sz="1800" b="1" dirty="0"/>
              <a:t>αύξηση του ΑΕΠ </a:t>
            </a:r>
            <a:r>
              <a:rPr lang="el-GR" sz="1800" dirty="0"/>
              <a:t>και </a:t>
            </a:r>
            <a:r>
              <a:rPr lang="el-GR" sz="1800" b="1" dirty="0"/>
              <a:t>αύξηση των τιμών </a:t>
            </a:r>
            <a:r>
              <a:rPr lang="el-GR" sz="1800" dirty="0"/>
              <a:t>λόγω της αύξησης της συνολικής ζήτησης.</a:t>
            </a:r>
          </a:p>
          <a:p>
            <a:pPr lvl="2"/>
            <a:endParaRPr lang="en-US" dirty="0" smtClean="0"/>
          </a:p>
          <a:p>
            <a:pPr lvl="2"/>
            <a:endParaRPr lang="el-GR" dirty="0"/>
          </a:p>
          <a:p>
            <a:pPr marL="11430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501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290944" y="6123709"/>
            <a:ext cx="8167255" cy="648566"/>
          </a:xfrm>
        </p:spPr>
        <p:txBody>
          <a:bodyPr>
            <a:no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2400" dirty="0" smtClean="0">
                <a:ea typeface="ＭＳ Ｐゴシック" panose="020B0600070205080204" pitchFamily="34" charset="-128"/>
              </a:rPr>
              <a:t>Σχήμα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 </a:t>
            </a:r>
            <a:r>
              <a:rPr lang="el-GR" altLang="en-US" sz="2400" dirty="0" smtClean="0">
                <a:ea typeface="ＭＳ Ｐゴシック" panose="020B0600070205080204" pitchFamily="34" charset="-128"/>
              </a:rPr>
              <a:t>. Επεκτατική δημοσιονομική πολιτική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3F6F9"/>
          </a:solidFill>
          <a:ln w="21590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2F4F8"/>
          </a:solidFill>
          <a:ln w="195263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1F4F7"/>
          </a:solidFill>
          <a:ln w="17621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0F2F5"/>
          </a:solidFill>
          <a:ln w="15716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5" name="Rectangle 9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EF1F4"/>
          </a:solidFill>
          <a:ln w="13652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6" name="Rectangle 10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DEFF3"/>
          </a:solidFill>
          <a:ln w="117475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7" name="Rectangle 11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BEEF2"/>
          </a:solidFill>
          <a:ln w="98425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AECF1"/>
          </a:solidFill>
          <a:ln w="77788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9" name="Rectangle 13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9EBF0"/>
          </a:solidFill>
          <a:ln w="5873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0" name="Rectangle 14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7EAEF"/>
          </a:solidFill>
          <a:ln w="39688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1662113" y="1471613"/>
            <a:ext cx="6635750" cy="450850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2" name="Rectangle 16"/>
          <p:cNvSpPr>
            <a:spLocks noChangeArrowheads="1"/>
          </p:cNvSpPr>
          <p:nvPr/>
        </p:nvSpPr>
        <p:spPr bwMode="auto">
          <a:xfrm>
            <a:off x="1465841" y="1374703"/>
            <a:ext cx="6732587" cy="4546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3" name="Freeform 17"/>
          <p:cNvSpPr>
            <a:spLocks/>
          </p:cNvSpPr>
          <p:nvPr/>
        </p:nvSpPr>
        <p:spPr bwMode="auto">
          <a:xfrm>
            <a:off x="1525588" y="1335088"/>
            <a:ext cx="6732587" cy="4546600"/>
          </a:xfrm>
          <a:custGeom>
            <a:avLst/>
            <a:gdLst>
              <a:gd name="T0" fmla="*/ 0 w 4241"/>
              <a:gd name="T1" fmla="*/ 0 h 2864"/>
              <a:gd name="T2" fmla="*/ 0 w 4241"/>
              <a:gd name="T3" fmla="*/ 2147483646 h 2864"/>
              <a:gd name="T4" fmla="*/ 2147483646 w 4241"/>
              <a:gd name="T5" fmla="*/ 2147483646 h 2864"/>
              <a:gd name="T6" fmla="*/ 0 60000 65536"/>
              <a:gd name="T7" fmla="*/ 0 60000 65536"/>
              <a:gd name="T8" fmla="*/ 0 60000 65536"/>
              <a:gd name="T9" fmla="*/ 0 w 4241"/>
              <a:gd name="T10" fmla="*/ 0 h 2864"/>
              <a:gd name="T11" fmla="*/ 4241 w 4241"/>
              <a:gd name="T12" fmla="*/ 2864 h 2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41" h="2864">
                <a:moveTo>
                  <a:pt x="0" y="0"/>
                </a:moveTo>
                <a:lnTo>
                  <a:pt x="0" y="2864"/>
                </a:lnTo>
                <a:lnTo>
                  <a:pt x="4241" y="2864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Rectangle 18"/>
          <p:cNvSpPr>
            <a:spLocks noChangeArrowheads="1"/>
          </p:cNvSpPr>
          <p:nvPr/>
        </p:nvSpPr>
        <p:spPr bwMode="auto">
          <a:xfrm>
            <a:off x="7162800" y="5902325"/>
            <a:ext cx="1350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Ποσότητα</a:t>
            </a:r>
          </a:p>
          <a:p>
            <a:pPr eaLnBrk="1" hangingPunct="1"/>
            <a:r>
              <a:rPr lang="el-GR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Παραγωγής Υ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5" name="Rectangle 20"/>
          <p:cNvSpPr>
            <a:spLocks noChangeArrowheads="1"/>
          </p:cNvSpPr>
          <p:nvPr/>
        </p:nvSpPr>
        <p:spPr bwMode="auto">
          <a:xfrm>
            <a:off x="634292" y="1589593"/>
            <a:ext cx="8572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Επίπεδο</a:t>
            </a:r>
          </a:p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τιμών Ρ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6" name="Rectangle 22"/>
          <p:cNvSpPr>
            <a:spLocks noChangeArrowheads="1"/>
          </p:cNvSpPr>
          <p:nvPr/>
        </p:nvSpPr>
        <p:spPr bwMode="auto">
          <a:xfrm>
            <a:off x="1354138" y="5908675"/>
            <a:ext cx="2143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0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386010" y="2439195"/>
            <a:ext cx="4300539" cy="2730500"/>
            <a:chOff x="1504" y="1503"/>
            <a:chExt cx="2709" cy="1720"/>
          </a:xfrm>
        </p:grpSpPr>
        <p:sp>
          <p:nvSpPr>
            <p:cNvPr id="17439" name="Line 24"/>
            <p:cNvSpPr>
              <a:spLocks noChangeShapeType="1"/>
            </p:cNvSpPr>
            <p:nvPr/>
          </p:nvSpPr>
          <p:spPr bwMode="auto">
            <a:xfrm flipV="1">
              <a:off x="1504" y="1582"/>
              <a:ext cx="2293" cy="1641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0" name="Rectangle 25"/>
            <p:cNvSpPr>
              <a:spLocks noChangeArrowheads="1"/>
            </p:cNvSpPr>
            <p:nvPr/>
          </p:nvSpPr>
          <p:spPr bwMode="auto">
            <a:xfrm>
              <a:off x="3863" y="1503"/>
              <a:ext cx="3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SRAS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386010" y="2637994"/>
            <a:ext cx="5459412" cy="2341562"/>
            <a:chOff x="1553" y="1705"/>
            <a:chExt cx="3439" cy="1475"/>
          </a:xfrm>
        </p:grpSpPr>
        <p:sp>
          <p:nvSpPr>
            <p:cNvPr id="17437" name="Line 28"/>
            <p:cNvSpPr>
              <a:spLocks noChangeShapeType="1"/>
            </p:cNvSpPr>
            <p:nvPr/>
          </p:nvSpPr>
          <p:spPr bwMode="auto">
            <a:xfrm flipH="1" flipV="1">
              <a:off x="1553" y="1705"/>
              <a:ext cx="2158" cy="1420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8" name="Rectangle 29"/>
            <p:cNvSpPr>
              <a:spLocks noChangeArrowheads="1"/>
            </p:cNvSpPr>
            <p:nvPr/>
          </p:nvSpPr>
          <p:spPr bwMode="auto">
            <a:xfrm>
              <a:off x="3773" y="3025"/>
              <a:ext cx="121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AD</a:t>
              </a:r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1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002505" y="3709988"/>
            <a:ext cx="3421063" cy="2457450"/>
            <a:chOff x="634" y="2337"/>
            <a:chExt cx="2155" cy="1548"/>
          </a:xfrm>
        </p:grpSpPr>
        <p:sp>
          <p:nvSpPr>
            <p:cNvPr id="17433" name="Freeform 32"/>
            <p:cNvSpPr>
              <a:spLocks/>
            </p:cNvSpPr>
            <p:nvPr/>
          </p:nvSpPr>
          <p:spPr bwMode="auto">
            <a:xfrm>
              <a:off x="973" y="2421"/>
              <a:ext cx="1665" cy="1284"/>
            </a:xfrm>
            <a:custGeom>
              <a:avLst/>
              <a:gdLst>
                <a:gd name="T0" fmla="*/ 0 w 1665"/>
                <a:gd name="T1" fmla="*/ 0 h 1284"/>
                <a:gd name="T2" fmla="*/ 1665 w 1665"/>
                <a:gd name="T3" fmla="*/ 0 h 1284"/>
                <a:gd name="T4" fmla="*/ 1665 w 1665"/>
                <a:gd name="T5" fmla="*/ 1284 h 1284"/>
                <a:gd name="T6" fmla="*/ 0 60000 65536"/>
                <a:gd name="T7" fmla="*/ 0 60000 65536"/>
                <a:gd name="T8" fmla="*/ 0 60000 65536"/>
                <a:gd name="T9" fmla="*/ 0 w 1665"/>
                <a:gd name="T10" fmla="*/ 0 h 1284"/>
                <a:gd name="T11" fmla="*/ 1665 w 1665"/>
                <a:gd name="T12" fmla="*/ 1284 h 1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65" h="1284">
                  <a:moveTo>
                    <a:pt x="0" y="0"/>
                  </a:moveTo>
                  <a:lnTo>
                    <a:pt x="1665" y="0"/>
                  </a:lnTo>
                  <a:lnTo>
                    <a:pt x="1665" y="128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Oval 33"/>
            <p:cNvSpPr>
              <a:spLocks noChangeArrowheads="1"/>
            </p:cNvSpPr>
            <p:nvPr/>
          </p:nvSpPr>
          <p:spPr bwMode="auto">
            <a:xfrm>
              <a:off x="2593" y="2372"/>
              <a:ext cx="86" cy="8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7435" name="Rectangle 34"/>
            <p:cNvSpPr>
              <a:spLocks noChangeArrowheads="1"/>
            </p:cNvSpPr>
            <p:nvPr/>
          </p:nvSpPr>
          <p:spPr bwMode="auto">
            <a:xfrm flipH="1">
              <a:off x="2526" y="3730"/>
              <a:ext cx="26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Υ1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7436" name="Rectangle 36"/>
            <p:cNvSpPr>
              <a:spLocks noChangeArrowheads="1"/>
            </p:cNvSpPr>
            <p:nvPr/>
          </p:nvSpPr>
          <p:spPr bwMode="auto">
            <a:xfrm>
              <a:off x="634" y="2337"/>
              <a:ext cx="1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Ρ1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ΟΙΚΟΝΟΜΙΚΗ, 4Η ΕΚΔΟΣΗ, MANKIW AND TAYLOR </a:t>
            </a:r>
            <a:endParaRPr lang="en-US" dirty="0"/>
          </a:p>
        </p:txBody>
      </p:sp>
      <p:pic>
        <p:nvPicPr>
          <p:cNvPr id="17431" name="Εικόνα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43650"/>
            <a:ext cx="422275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itle 1"/>
          <p:cNvSpPr txBox="1">
            <a:spLocks/>
          </p:cNvSpPr>
          <p:nvPr/>
        </p:nvSpPr>
        <p:spPr>
          <a:xfrm>
            <a:off x="457200" y="233075"/>
            <a:ext cx="7620000" cy="5429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Επεκτατική δημοσιονομική πολιτική </a:t>
            </a:r>
            <a:r>
              <a:rPr lang="el-GR" sz="3200" dirty="0" smtClean="0"/>
              <a:t/>
            </a:r>
            <a:br>
              <a:rPr lang="el-GR" sz="3200" dirty="0" smtClean="0"/>
            </a:br>
            <a:endParaRPr lang="el-GR" sz="3200" dirty="0"/>
          </a:p>
        </p:txBody>
      </p:sp>
      <p:grpSp>
        <p:nvGrpSpPr>
          <p:cNvPr id="37" name="Group 27"/>
          <p:cNvGrpSpPr>
            <a:grpSpLocks/>
          </p:cNvGrpSpPr>
          <p:nvPr/>
        </p:nvGrpSpPr>
        <p:grpSpPr bwMode="auto">
          <a:xfrm>
            <a:off x="3610768" y="2133170"/>
            <a:ext cx="5459412" cy="2341562"/>
            <a:chOff x="1553" y="1705"/>
            <a:chExt cx="3439" cy="1475"/>
          </a:xfrm>
        </p:grpSpPr>
        <p:sp>
          <p:nvSpPr>
            <p:cNvPr id="38" name="Line 28"/>
            <p:cNvSpPr>
              <a:spLocks noChangeShapeType="1"/>
            </p:cNvSpPr>
            <p:nvPr/>
          </p:nvSpPr>
          <p:spPr bwMode="auto">
            <a:xfrm flipH="1" flipV="1">
              <a:off x="1553" y="1705"/>
              <a:ext cx="2158" cy="1420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29"/>
            <p:cNvSpPr>
              <a:spLocks noChangeArrowheads="1"/>
            </p:cNvSpPr>
            <p:nvPr/>
          </p:nvSpPr>
          <p:spPr bwMode="auto">
            <a:xfrm>
              <a:off x="3773" y="3025"/>
              <a:ext cx="121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Α</a:t>
              </a:r>
              <a:r>
                <a:rPr lang="en-US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D</a:t>
              </a:r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2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40" name="Rectangle 34"/>
          <p:cNvSpPr>
            <a:spLocks noChangeArrowheads="1"/>
          </p:cNvSpPr>
          <p:nvPr/>
        </p:nvSpPr>
        <p:spPr bwMode="auto">
          <a:xfrm flipH="1">
            <a:off x="5079855" y="5960990"/>
            <a:ext cx="41751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Υ2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grpSp>
        <p:nvGrpSpPr>
          <p:cNvPr id="41" name="Group 31"/>
          <p:cNvGrpSpPr>
            <a:grpSpLocks/>
          </p:cNvGrpSpPr>
          <p:nvPr/>
        </p:nvGrpSpPr>
        <p:grpSpPr bwMode="auto">
          <a:xfrm>
            <a:off x="1002506" y="3101974"/>
            <a:ext cx="4429127" cy="2403475"/>
            <a:chOff x="-1" y="2371"/>
            <a:chExt cx="2790" cy="1514"/>
          </a:xfrm>
        </p:grpSpPr>
        <p:sp>
          <p:nvSpPr>
            <p:cNvPr id="42" name="Freeform 32"/>
            <p:cNvSpPr>
              <a:spLocks/>
            </p:cNvSpPr>
            <p:nvPr/>
          </p:nvSpPr>
          <p:spPr bwMode="auto">
            <a:xfrm>
              <a:off x="973" y="2421"/>
              <a:ext cx="1665" cy="1284"/>
            </a:xfrm>
            <a:custGeom>
              <a:avLst/>
              <a:gdLst>
                <a:gd name="T0" fmla="*/ 0 w 1665"/>
                <a:gd name="T1" fmla="*/ 0 h 1284"/>
                <a:gd name="T2" fmla="*/ 1665 w 1665"/>
                <a:gd name="T3" fmla="*/ 0 h 1284"/>
                <a:gd name="T4" fmla="*/ 1665 w 1665"/>
                <a:gd name="T5" fmla="*/ 1284 h 1284"/>
                <a:gd name="T6" fmla="*/ 0 60000 65536"/>
                <a:gd name="T7" fmla="*/ 0 60000 65536"/>
                <a:gd name="T8" fmla="*/ 0 60000 65536"/>
                <a:gd name="T9" fmla="*/ 0 w 1665"/>
                <a:gd name="T10" fmla="*/ 0 h 1284"/>
                <a:gd name="T11" fmla="*/ 1665 w 1665"/>
                <a:gd name="T12" fmla="*/ 1284 h 1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65" h="1284">
                  <a:moveTo>
                    <a:pt x="0" y="0"/>
                  </a:moveTo>
                  <a:lnTo>
                    <a:pt x="1665" y="0"/>
                  </a:lnTo>
                  <a:lnTo>
                    <a:pt x="1665" y="128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Oval 33"/>
            <p:cNvSpPr>
              <a:spLocks noChangeArrowheads="1"/>
            </p:cNvSpPr>
            <p:nvPr/>
          </p:nvSpPr>
          <p:spPr bwMode="auto">
            <a:xfrm>
              <a:off x="2593" y="2372"/>
              <a:ext cx="86" cy="8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44" name="Rectangle 34"/>
            <p:cNvSpPr>
              <a:spLocks noChangeArrowheads="1"/>
            </p:cNvSpPr>
            <p:nvPr/>
          </p:nvSpPr>
          <p:spPr bwMode="auto">
            <a:xfrm flipH="1">
              <a:off x="2526" y="3730"/>
              <a:ext cx="26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45" name="Rectangle 36"/>
            <p:cNvSpPr>
              <a:spLocks noChangeArrowheads="1"/>
            </p:cNvSpPr>
            <p:nvPr/>
          </p:nvSpPr>
          <p:spPr bwMode="auto">
            <a:xfrm>
              <a:off x="-1" y="2371"/>
              <a:ext cx="21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Ρ2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46" name="Rectangle 34"/>
          <p:cNvSpPr>
            <a:spLocks noChangeArrowheads="1"/>
          </p:cNvSpPr>
          <p:nvPr/>
        </p:nvSpPr>
        <p:spPr bwMode="auto">
          <a:xfrm flipH="1">
            <a:off x="5074849" y="2842520"/>
            <a:ext cx="57727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E2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7" name="Rectangle 34"/>
          <p:cNvSpPr>
            <a:spLocks noChangeArrowheads="1"/>
          </p:cNvSpPr>
          <p:nvPr/>
        </p:nvSpPr>
        <p:spPr bwMode="auto">
          <a:xfrm flipH="1">
            <a:off x="4112418" y="3470124"/>
            <a:ext cx="57727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E1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903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ΑΙΙ.1 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Πολιτικές που στοχεύουν στη μεταβολή της 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ζήτησης </a:t>
            </a:r>
            <a:b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Δημοσιονομική Πολιτική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/>
          </a:bodyPr>
          <a:lstStyle/>
          <a:p>
            <a:r>
              <a:rPr lang="el-GR" dirty="0" smtClean="0"/>
              <a:t>Η Κυβέρνηση </a:t>
            </a:r>
            <a:r>
              <a:rPr lang="el-GR" dirty="0"/>
              <a:t>μπορεί να ασκεί:</a:t>
            </a:r>
          </a:p>
          <a:p>
            <a:pPr lvl="1"/>
            <a:r>
              <a:rPr lang="el-GR" b="1" dirty="0" smtClean="0"/>
              <a:t>Συσταλτική  </a:t>
            </a:r>
            <a:r>
              <a:rPr lang="el-GR" b="1" dirty="0"/>
              <a:t>δημοσιονομική πολιτική </a:t>
            </a:r>
            <a:r>
              <a:rPr lang="el-GR" dirty="0"/>
              <a:t>με αύξηση των φόρων η/και μείωση των </a:t>
            </a:r>
            <a:r>
              <a:rPr lang="el-GR" dirty="0" smtClean="0"/>
              <a:t>δαπανών.</a:t>
            </a:r>
          </a:p>
          <a:p>
            <a:pPr lvl="2"/>
            <a:r>
              <a:rPr lang="el-GR" dirty="0"/>
              <a:t>Αντίστοιχα, η συσταλτική δημοσιονομική πολιτική οδηγεί σε μείωση του ΑΕΠ και των τιμών λόγω της μείωσης της </a:t>
            </a:r>
            <a:r>
              <a:rPr lang="el-GR" dirty="0" smtClean="0"/>
              <a:t>συνολικής </a:t>
            </a:r>
            <a:r>
              <a:rPr lang="el-GR" dirty="0"/>
              <a:t>ζήτησης. </a:t>
            </a:r>
          </a:p>
          <a:p>
            <a:pPr marL="777240" lvl="2" indent="0">
              <a:buNone/>
            </a:pPr>
            <a:endParaRPr lang="el-GR" dirty="0" smtClean="0"/>
          </a:p>
          <a:p>
            <a:pPr marL="11430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267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Α</a:t>
            </a:r>
            <a:r>
              <a:rPr lang="en-US" sz="2000" b="1" dirty="0" smtClean="0">
                <a:solidFill>
                  <a:srgbClr val="9CBEBD">
                    <a:lumMod val="75000"/>
                  </a:srgbClr>
                </a:solidFill>
              </a:rPr>
              <a:t>.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ΙΙ.1 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Πολιτικές που στοχεύουν στη μεταβολή της ζήτησης </a:t>
            </a:r>
            <a:br>
              <a:rPr lang="el-GR" sz="2000" b="1" dirty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Νομισματική Πολιτική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7139136" cy="477312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l-GR" sz="2900" dirty="0"/>
              <a:t>Η</a:t>
            </a:r>
            <a:r>
              <a:rPr lang="el-GR" sz="2900" b="1" dirty="0"/>
              <a:t> </a:t>
            </a:r>
            <a:r>
              <a:rPr lang="el-GR" sz="2900" dirty="0"/>
              <a:t>Νομισματική Πολιτική ασκείται από την </a:t>
            </a:r>
            <a:r>
              <a:rPr lang="el-GR" sz="2900" b="1" dirty="0"/>
              <a:t>Κεντρική Τράπεζα</a:t>
            </a:r>
            <a:r>
              <a:rPr lang="el-GR" sz="2900" dirty="0"/>
              <a:t> </a:t>
            </a:r>
            <a:r>
              <a:rPr lang="el-GR" sz="2900" dirty="0" smtClean="0"/>
              <a:t>με:</a:t>
            </a:r>
          </a:p>
          <a:p>
            <a:pPr marL="114300" indent="0" algn="just">
              <a:buNone/>
            </a:pPr>
            <a:endParaRPr lang="el-GR" sz="2900" dirty="0" smtClean="0"/>
          </a:p>
          <a:p>
            <a:pPr lvl="1"/>
            <a:r>
              <a:rPr lang="el-GR" sz="2900" dirty="0" smtClean="0">
                <a:solidFill>
                  <a:schemeClr val="accent2">
                    <a:lumMod val="75000"/>
                  </a:schemeClr>
                </a:solidFill>
              </a:rPr>
              <a:t>την </a:t>
            </a:r>
            <a:r>
              <a:rPr lang="el-GR" sz="2900" dirty="0">
                <a:solidFill>
                  <a:schemeClr val="accent2">
                    <a:lumMod val="75000"/>
                  </a:schemeClr>
                </a:solidFill>
              </a:rPr>
              <a:t>τύπωση νέου </a:t>
            </a:r>
            <a:r>
              <a:rPr lang="el-GR" sz="2900" dirty="0" smtClean="0">
                <a:solidFill>
                  <a:schemeClr val="accent2">
                    <a:lumMod val="75000"/>
                  </a:schemeClr>
                </a:solidFill>
              </a:rPr>
              <a:t>χρήματος</a:t>
            </a:r>
          </a:p>
          <a:p>
            <a:pPr lvl="1"/>
            <a:r>
              <a:rPr lang="el-GR" sz="2900" dirty="0" smtClean="0">
                <a:solidFill>
                  <a:schemeClr val="accent2">
                    <a:lumMod val="75000"/>
                  </a:schemeClr>
                </a:solidFill>
              </a:rPr>
              <a:t>τις </a:t>
            </a:r>
            <a:r>
              <a:rPr lang="el-GR" sz="2900" dirty="0">
                <a:solidFill>
                  <a:schemeClr val="accent2">
                    <a:lumMod val="75000"/>
                  </a:schemeClr>
                </a:solidFill>
              </a:rPr>
              <a:t>πράξεις ανοικτής </a:t>
            </a:r>
            <a:r>
              <a:rPr lang="el-GR" sz="2900" dirty="0" smtClean="0">
                <a:solidFill>
                  <a:schemeClr val="accent2">
                    <a:lumMod val="75000"/>
                  </a:schemeClr>
                </a:solidFill>
              </a:rPr>
              <a:t>αγοράς</a:t>
            </a:r>
          </a:p>
          <a:p>
            <a:pPr lvl="1"/>
            <a:r>
              <a:rPr lang="el-GR" sz="2900" dirty="0">
                <a:solidFill>
                  <a:schemeClr val="accent2">
                    <a:lumMod val="75000"/>
                  </a:schemeClr>
                </a:solidFill>
              </a:rPr>
              <a:t>τ</a:t>
            </a:r>
            <a:r>
              <a:rPr lang="el-GR" sz="2900" dirty="0" smtClean="0">
                <a:solidFill>
                  <a:schemeClr val="accent2">
                    <a:lumMod val="75000"/>
                  </a:schemeClr>
                </a:solidFill>
              </a:rPr>
              <a:t>η μεταβολή </a:t>
            </a:r>
            <a:r>
              <a:rPr lang="el-GR" sz="2900" dirty="0">
                <a:solidFill>
                  <a:schemeClr val="accent2">
                    <a:lumMod val="75000"/>
                  </a:schemeClr>
                </a:solidFill>
              </a:rPr>
              <a:t>του </a:t>
            </a:r>
            <a:r>
              <a:rPr lang="el-GR" sz="2900" dirty="0" smtClean="0">
                <a:solidFill>
                  <a:schemeClr val="accent2">
                    <a:lumMod val="75000"/>
                  </a:schemeClr>
                </a:solidFill>
              </a:rPr>
              <a:t>επιτοκίου </a:t>
            </a:r>
          </a:p>
          <a:p>
            <a:pPr algn="just"/>
            <a:endParaRPr lang="el-GR" sz="2900" dirty="0"/>
          </a:p>
          <a:p>
            <a:r>
              <a:rPr lang="el-GR" sz="2900" b="1" dirty="0" smtClean="0"/>
              <a:t>Η Επεκτατική </a:t>
            </a:r>
            <a:r>
              <a:rPr lang="el-GR" sz="2900" b="1" dirty="0"/>
              <a:t>νομισματική πολιτική </a:t>
            </a:r>
            <a:r>
              <a:rPr lang="el-GR" sz="2900" dirty="0" smtClean="0"/>
              <a:t>ασκείται κυρίως </a:t>
            </a:r>
            <a:r>
              <a:rPr lang="el-GR" sz="2900" dirty="0"/>
              <a:t>με </a:t>
            </a:r>
            <a:r>
              <a:rPr lang="el-GR" sz="2900" b="1" dirty="0"/>
              <a:t>μείωση των </a:t>
            </a:r>
            <a:r>
              <a:rPr lang="el-GR" sz="2900" b="1" dirty="0" smtClean="0"/>
              <a:t>επιτοκίων</a:t>
            </a:r>
            <a:r>
              <a:rPr lang="el-GR" sz="2900" dirty="0" smtClean="0"/>
              <a:t>, η οποία </a:t>
            </a:r>
            <a:r>
              <a:rPr lang="el-GR" sz="2900" dirty="0"/>
              <a:t>επιδρά θετικά στις </a:t>
            </a:r>
            <a:r>
              <a:rPr lang="el-GR" sz="2900" dirty="0">
                <a:solidFill>
                  <a:schemeClr val="accent2">
                    <a:lumMod val="50000"/>
                  </a:schemeClr>
                </a:solidFill>
              </a:rPr>
              <a:t>επενδύσεις</a:t>
            </a:r>
            <a:r>
              <a:rPr lang="el-GR" sz="2900" dirty="0"/>
              <a:t> και κατά συνέπεια και στην </a:t>
            </a:r>
            <a:r>
              <a:rPr lang="el-GR" sz="2900" dirty="0" err="1">
                <a:solidFill>
                  <a:schemeClr val="accent2">
                    <a:lumMod val="50000"/>
                  </a:schemeClr>
                </a:solidFill>
              </a:rPr>
              <a:t>συναθροιστική</a:t>
            </a:r>
            <a:r>
              <a:rPr lang="el-GR" sz="2900" dirty="0">
                <a:solidFill>
                  <a:schemeClr val="accent2">
                    <a:lumMod val="50000"/>
                  </a:schemeClr>
                </a:solidFill>
              </a:rPr>
              <a:t> ζήτηση</a:t>
            </a:r>
            <a:r>
              <a:rPr lang="el-GR" sz="2900" dirty="0"/>
              <a:t>. </a:t>
            </a:r>
            <a:endParaRPr lang="en-US" sz="2900" dirty="0" smtClean="0"/>
          </a:p>
          <a:p>
            <a:r>
              <a:rPr lang="el-GR" sz="2900" dirty="0" smtClean="0"/>
              <a:t>Σε </a:t>
            </a:r>
            <a:r>
              <a:rPr lang="el-GR" sz="2900" dirty="0"/>
              <a:t>περίπτωση επεκτατικής </a:t>
            </a:r>
            <a:r>
              <a:rPr lang="el-GR" sz="2900" dirty="0" smtClean="0"/>
              <a:t>νομισματικής πολιτικής </a:t>
            </a:r>
            <a:r>
              <a:rPr lang="el-GR" sz="2900" b="1" dirty="0" smtClean="0"/>
              <a:t>θα </a:t>
            </a:r>
            <a:r>
              <a:rPr lang="el-GR" sz="2900" b="1" dirty="0"/>
              <a:t>επηρεαστεί θετικά η </a:t>
            </a:r>
            <a:r>
              <a:rPr lang="el-GR" sz="2900" b="1" dirty="0" smtClean="0"/>
              <a:t>ζήτηση</a:t>
            </a:r>
            <a:r>
              <a:rPr lang="el-GR" sz="2900" dirty="0" smtClean="0"/>
              <a:t>. (στο πλαίσιο του υποδείγματος, θα μετατοπιστεί η καμπύλη </a:t>
            </a:r>
            <a:r>
              <a:rPr lang="en-US" sz="2900" dirty="0" smtClean="0"/>
              <a:t>AD </a:t>
            </a:r>
            <a:r>
              <a:rPr lang="el-GR" sz="2900" dirty="0" smtClean="0"/>
              <a:t>δεξιά).</a:t>
            </a:r>
            <a:endParaRPr lang="el-GR" sz="2900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03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290944" y="6123709"/>
            <a:ext cx="8167255" cy="648566"/>
          </a:xfrm>
        </p:spPr>
        <p:txBody>
          <a:bodyPr>
            <a:no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2400" dirty="0" smtClean="0">
                <a:ea typeface="ＭＳ Ｐゴシック" panose="020B0600070205080204" pitchFamily="34" charset="-128"/>
              </a:rPr>
              <a:t>Σχήμα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 </a:t>
            </a:r>
            <a:r>
              <a:rPr lang="el-GR" altLang="en-US" sz="2400" dirty="0" smtClean="0">
                <a:ea typeface="ＭＳ Ｐゴシック" panose="020B0600070205080204" pitchFamily="34" charset="-128"/>
              </a:rPr>
              <a:t>. Επεκτατική δημοσιονομική πολιτική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3F6F9"/>
          </a:solidFill>
          <a:ln w="21590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2F4F8"/>
          </a:solidFill>
          <a:ln w="195263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1F4F7"/>
          </a:solidFill>
          <a:ln w="17621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0F2F5"/>
          </a:solidFill>
          <a:ln w="15716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5" name="Rectangle 9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EF1F4"/>
          </a:solidFill>
          <a:ln w="13652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6" name="Rectangle 10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DEFF3"/>
          </a:solidFill>
          <a:ln w="117475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7" name="Rectangle 11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BEEF2"/>
          </a:solidFill>
          <a:ln w="98425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AECF1"/>
          </a:solidFill>
          <a:ln w="77788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9" name="Rectangle 13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9EBF0"/>
          </a:solidFill>
          <a:ln w="5873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0" name="Rectangle 14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7EAEF"/>
          </a:solidFill>
          <a:ln w="39688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1662113" y="1471613"/>
            <a:ext cx="6635750" cy="450850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2" name="Rectangle 16"/>
          <p:cNvSpPr>
            <a:spLocks noChangeArrowheads="1"/>
          </p:cNvSpPr>
          <p:nvPr/>
        </p:nvSpPr>
        <p:spPr bwMode="auto">
          <a:xfrm>
            <a:off x="1647826" y="1589593"/>
            <a:ext cx="6732587" cy="397537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3" name="Freeform 17"/>
          <p:cNvSpPr>
            <a:spLocks/>
          </p:cNvSpPr>
          <p:nvPr/>
        </p:nvSpPr>
        <p:spPr bwMode="auto">
          <a:xfrm>
            <a:off x="1525588" y="1335088"/>
            <a:ext cx="6732587" cy="4546600"/>
          </a:xfrm>
          <a:custGeom>
            <a:avLst/>
            <a:gdLst>
              <a:gd name="T0" fmla="*/ 0 w 4241"/>
              <a:gd name="T1" fmla="*/ 0 h 2864"/>
              <a:gd name="T2" fmla="*/ 0 w 4241"/>
              <a:gd name="T3" fmla="*/ 2147483646 h 2864"/>
              <a:gd name="T4" fmla="*/ 2147483646 w 4241"/>
              <a:gd name="T5" fmla="*/ 2147483646 h 2864"/>
              <a:gd name="T6" fmla="*/ 0 60000 65536"/>
              <a:gd name="T7" fmla="*/ 0 60000 65536"/>
              <a:gd name="T8" fmla="*/ 0 60000 65536"/>
              <a:gd name="T9" fmla="*/ 0 w 4241"/>
              <a:gd name="T10" fmla="*/ 0 h 2864"/>
              <a:gd name="T11" fmla="*/ 4241 w 4241"/>
              <a:gd name="T12" fmla="*/ 2864 h 2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41" h="2864">
                <a:moveTo>
                  <a:pt x="0" y="0"/>
                </a:moveTo>
                <a:lnTo>
                  <a:pt x="0" y="2864"/>
                </a:lnTo>
                <a:lnTo>
                  <a:pt x="4241" y="2864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Rectangle 18"/>
          <p:cNvSpPr>
            <a:spLocks noChangeArrowheads="1"/>
          </p:cNvSpPr>
          <p:nvPr/>
        </p:nvSpPr>
        <p:spPr bwMode="auto">
          <a:xfrm>
            <a:off x="7162800" y="5902325"/>
            <a:ext cx="1350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Ποσότητα</a:t>
            </a:r>
          </a:p>
          <a:p>
            <a:pPr eaLnBrk="1" hangingPunct="1"/>
            <a:r>
              <a:rPr lang="el-GR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Παραγωγής Υ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5" name="Rectangle 20"/>
          <p:cNvSpPr>
            <a:spLocks noChangeArrowheads="1"/>
          </p:cNvSpPr>
          <p:nvPr/>
        </p:nvSpPr>
        <p:spPr bwMode="auto">
          <a:xfrm>
            <a:off x="634292" y="1589593"/>
            <a:ext cx="8572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Επίπεδο</a:t>
            </a:r>
          </a:p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τιμών Ρ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6" name="Rectangle 22"/>
          <p:cNvSpPr>
            <a:spLocks noChangeArrowheads="1"/>
          </p:cNvSpPr>
          <p:nvPr/>
        </p:nvSpPr>
        <p:spPr bwMode="auto">
          <a:xfrm>
            <a:off x="1354138" y="5908675"/>
            <a:ext cx="2143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0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386010" y="2439195"/>
            <a:ext cx="4300539" cy="2730500"/>
            <a:chOff x="1504" y="1503"/>
            <a:chExt cx="2709" cy="1720"/>
          </a:xfrm>
        </p:grpSpPr>
        <p:sp>
          <p:nvSpPr>
            <p:cNvPr id="17439" name="Line 24"/>
            <p:cNvSpPr>
              <a:spLocks noChangeShapeType="1"/>
            </p:cNvSpPr>
            <p:nvPr/>
          </p:nvSpPr>
          <p:spPr bwMode="auto">
            <a:xfrm flipV="1">
              <a:off x="1504" y="1582"/>
              <a:ext cx="2293" cy="1641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0" name="Rectangle 25"/>
            <p:cNvSpPr>
              <a:spLocks noChangeArrowheads="1"/>
            </p:cNvSpPr>
            <p:nvPr/>
          </p:nvSpPr>
          <p:spPr bwMode="auto">
            <a:xfrm>
              <a:off x="3863" y="1503"/>
              <a:ext cx="3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SRAS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386010" y="2637994"/>
            <a:ext cx="5459412" cy="2341562"/>
            <a:chOff x="1553" y="1705"/>
            <a:chExt cx="3439" cy="1475"/>
          </a:xfrm>
        </p:grpSpPr>
        <p:sp>
          <p:nvSpPr>
            <p:cNvPr id="17437" name="Line 28"/>
            <p:cNvSpPr>
              <a:spLocks noChangeShapeType="1"/>
            </p:cNvSpPr>
            <p:nvPr/>
          </p:nvSpPr>
          <p:spPr bwMode="auto">
            <a:xfrm flipH="1" flipV="1">
              <a:off x="1553" y="1705"/>
              <a:ext cx="2158" cy="1420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8" name="Rectangle 29"/>
            <p:cNvSpPr>
              <a:spLocks noChangeArrowheads="1"/>
            </p:cNvSpPr>
            <p:nvPr/>
          </p:nvSpPr>
          <p:spPr bwMode="auto">
            <a:xfrm>
              <a:off x="3773" y="3025"/>
              <a:ext cx="121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AD</a:t>
              </a:r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1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002505" y="3709988"/>
            <a:ext cx="3421063" cy="2457450"/>
            <a:chOff x="634" y="2337"/>
            <a:chExt cx="2155" cy="1548"/>
          </a:xfrm>
        </p:grpSpPr>
        <p:sp>
          <p:nvSpPr>
            <p:cNvPr id="17433" name="Freeform 32"/>
            <p:cNvSpPr>
              <a:spLocks/>
            </p:cNvSpPr>
            <p:nvPr/>
          </p:nvSpPr>
          <p:spPr bwMode="auto">
            <a:xfrm>
              <a:off x="973" y="2421"/>
              <a:ext cx="1665" cy="1284"/>
            </a:xfrm>
            <a:custGeom>
              <a:avLst/>
              <a:gdLst>
                <a:gd name="T0" fmla="*/ 0 w 1665"/>
                <a:gd name="T1" fmla="*/ 0 h 1284"/>
                <a:gd name="T2" fmla="*/ 1665 w 1665"/>
                <a:gd name="T3" fmla="*/ 0 h 1284"/>
                <a:gd name="T4" fmla="*/ 1665 w 1665"/>
                <a:gd name="T5" fmla="*/ 1284 h 1284"/>
                <a:gd name="T6" fmla="*/ 0 60000 65536"/>
                <a:gd name="T7" fmla="*/ 0 60000 65536"/>
                <a:gd name="T8" fmla="*/ 0 60000 65536"/>
                <a:gd name="T9" fmla="*/ 0 w 1665"/>
                <a:gd name="T10" fmla="*/ 0 h 1284"/>
                <a:gd name="T11" fmla="*/ 1665 w 1665"/>
                <a:gd name="T12" fmla="*/ 1284 h 1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65" h="1284">
                  <a:moveTo>
                    <a:pt x="0" y="0"/>
                  </a:moveTo>
                  <a:lnTo>
                    <a:pt x="1665" y="0"/>
                  </a:lnTo>
                  <a:lnTo>
                    <a:pt x="1665" y="128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Oval 33"/>
            <p:cNvSpPr>
              <a:spLocks noChangeArrowheads="1"/>
            </p:cNvSpPr>
            <p:nvPr/>
          </p:nvSpPr>
          <p:spPr bwMode="auto">
            <a:xfrm>
              <a:off x="2593" y="2372"/>
              <a:ext cx="86" cy="8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7435" name="Rectangle 34"/>
            <p:cNvSpPr>
              <a:spLocks noChangeArrowheads="1"/>
            </p:cNvSpPr>
            <p:nvPr/>
          </p:nvSpPr>
          <p:spPr bwMode="auto">
            <a:xfrm flipH="1">
              <a:off x="2526" y="3730"/>
              <a:ext cx="26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Υ1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7436" name="Rectangle 36"/>
            <p:cNvSpPr>
              <a:spLocks noChangeArrowheads="1"/>
            </p:cNvSpPr>
            <p:nvPr/>
          </p:nvSpPr>
          <p:spPr bwMode="auto">
            <a:xfrm>
              <a:off x="634" y="2337"/>
              <a:ext cx="1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Ρ1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ΟΙΚΟΝΟΜΙΚΗ, 4Η ΕΚΔΟΣΗ, MANKIW AND TAYLOR </a:t>
            </a:r>
            <a:endParaRPr lang="en-US" dirty="0"/>
          </a:p>
        </p:txBody>
      </p:sp>
      <p:pic>
        <p:nvPicPr>
          <p:cNvPr id="17431" name="Εικόνα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43650"/>
            <a:ext cx="422275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itle 1"/>
          <p:cNvSpPr txBox="1">
            <a:spLocks/>
          </p:cNvSpPr>
          <p:nvPr/>
        </p:nvSpPr>
        <p:spPr>
          <a:xfrm>
            <a:off x="438943" y="179625"/>
            <a:ext cx="7620000" cy="3197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2400" b="1" dirty="0" smtClean="0">
                <a:solidFill>
                  <a:schemeClr val="accent2">
                    <a:lumMod val="75000"/>
                  </a:schemeClr>
                </a:solidFill>
              </a:rPr>
              <a:t>Επεκτατική νομισματική πολιτική </a:t>
            </a:r>
            <a:endParaRPr lang="el-GR" sz="2400" dirty="0"/>
          </a:p>
        </p:txBody>
      </p:sp>
      <p:grpSp>
        <p:nvGrpSpPr>
          <p:cNvPr id="37" name="Group 27"/>
          <p:cNvGrpSpPr>
            <a:grpSpLocks/>
          </p:cNvGrpSpPr>
          <p:nvPr/>
        </p:nvGrpSpPr>
        <p:grpSpPr bwMode="auto">
          <a:xfrm>
            <a:off x="3610768" y="2133170"/>
            <a:ext cx="5459412" cy="2341562"/>
            <a:chOff x="1553" y="1705"/>
            <a:chExt cx="3439" cy="1475"/>
          </a:xfrm>
        </p:grpSpPr>
        <p:sp>
          <p:nvSpPr>
            <p:cNvPr id="38" name="Line 28"/>
            <p:cNvSpPr>
              <a:spLocks noChangeShapeType="1"/>
            </p:cNvSpPr>
            <p:nvPr/>
          </p:nvSpPr>
          <p:spPr bwMode="auto">
            <a:xfrm flipH="1" flipV="1">
              <a:off x="1553" y="1705"/>
              <a:ext cx="2158" cy="1420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29"/>
            <p:cNvSpPr>
              <a:spLocks noChangeArrowheads="1"/>
            </p:cNvSpPr>
            <p:nvPr/>
          </p:nvSpPr>
          <p:spPr bwMode="auto">
            <a:xfrm>
              <a:off x="3773" y="3025"/>
              <a:ext cx="121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Α</a:t>
              </a:r>
              <a:r>
                <a:rPr lang="en-US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D</a:t>
              </a:r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2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40" name="Rectangle 34"/>
          <p:cNvSpPr>
            <a:spLocks noChangeArrowheads="1"/>
          </p:cNvSpPr>
          <p:nvPr/>
        </p:nvSpPr>
        <p:spPr bwMode="auto">
          <a:xfrm flipH="1">
            <a:off x="5079855" y="5960990"/>
            <a:ext cx="41751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Υ2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grpSp>
        <p:nvGrpSpPr>
          <p:cNvPr id="41" name="Group 31"/>
          <p:cNvGrpSpPr>
            <a:grpSpLocks/>
          </p:cNvGrpSpPr>
          <p:nvPr/>
        </p:nvGrpSpPr>
        <p:grpSpPr bwMode="auto">
          <a:xfrm>
            <a:off x="1002506" y="3101974"/>
            <a:ext cx="4429127" cy="2403475"/>
            <a:chOff x="-1" y="2371"/>
            <a:chExt cx="2790" cy="1514"/>
          </a:xfrm>
        </p:grpSpPr>
        <p:sp>
          <p:nvSpPr>
            <p:cNvPr id="42" name="Freeform 32"/>
            <p:cNvSpPr>
              <a:spLocks/>
            </p:cNvSpPr>
            <p:nvPr/>
          </p:nvSpPr>
          <p:spPr bwMode="auto">
            <a:xfrm>
              <a:off x="973" y="2421"/>
              <a:ext cx="1665" cy="1284"/>
            </a:xfrm>
            <a:custGeom>
              <a:avLst/>
              <a:gdLst>
                <a:gd name="T0" fmla="*/ 0 w 1665"/>
                <a:gd name="T1" fmla="*/ 0 h 1284"/>
                <a:gd name="T2" fmla="*/ 1665 w 1665"/>
                <a:gd name="T3" fmla="*/ 0 h 1284"/>
                <a:gd name="T4" fmla="*/ 1665 w 1665"/>
                <a:gd name="T5" fmla="*/ 1284 h 1284"/>
                <a:gd name="T6" fmla="*/ 0 60000 65536"/>
                <a:gd name="T7" fmla="*/ 0 60000 65536"/>
                <a:gd name="T8" fmla="*/ 0 60000 65536"/>
                <a:gd name="T9" fmla="*/ 0 w 1665"/>
                <a:gd name="T10" fmla="*/ 0 h 1284"/>
                <a:gd name="T11" fmla="*/ 1665 w 1665"/>
                <a:gd name="T12" fmla="*/ 1284 h 1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65" h="1284">
                  <a:moveTo>
                    <a:pt x="0" y="0"/>
                  </a:moveTo>
                  <a:lnTo>
                    <a:pt x="1665" y="0"/>
                  </a:lnTo>
                  <a:lnTo>
                    <a:pt x="1665" y="128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Oval 33"/>
            <p:cNvSpPr>
              <a:spLocks noChangeArrowheads="1"/>
            </p:cNvSpPr>
            <p:nvPr/>
          </p:nvSpPr>
          <p:spPr bwMode="auto">
            <a:xfrm>
              <a:off x="2593" y="2372"/>
              <a:ext cx="86" cy="8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44" name="Rectangle 34"/>
            <p:cNvSpPr>
              <a:spLocks noChangeArrowheads="1"/>
            </p:cNvSpPr>
            <p:nvPr/>
          </p:nvSpPr>
          <p:spPr bwMode="auto">
            <a:xfrm flipH="1">
              <a:off x="2526" y="3730"/>
              <a:ext cx="26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45" name="Rectangle 36"/>
            <p:cNvSpPr>
              <a:spLocks noChangeArrowheads="1"/>
            </p:cNvSpPr>
            <p:nvPr/>
          </p:nvSpPr>
          <p:spPr bwMode="auto">
            <a:xfrm>
              <a:off x="-1" y="2371"/>
              <a:ext cx="21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Ρ2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46" name="Rectangle 34"/>
          <p:cNvSpPr>
            <a:spLocks noChangeArrowheads="1"/>
          </p:cNvSpPr>
          <p:nvPr/>
        </p:nvSpPr>
        <p:spPr bwMode="auto">
          <a:xfrm flipH="1">
            <a:off x="5074849" y="2842520"/>
            <a:ext cx="57727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E2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7" name="Rectangle 34"/>
          <p:cNvSpPr>
            <a:spLocks noChangeArrowheads="1"/>
          </p:cNvSpPr>
          <p:nvPr/>
        </p:nvSpPr>
        <p:spPr bwMode="auto">
          <a:xfrm flipH="1">
            <a:off x="4112418" y="3470124"/>
            <a:ext cx="57727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E1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290944" y="720747"/>
            <a:ext cx="8167255" cy="652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2000" dirty="0"/>
              <a:t>Διαγραμματικά, η καμπύλη </a:t>
            </a:r>
            <a:r>
              <a:rPr lang="en-US" sz="2000" dirty="0" smtClean="0"/>
              <a:t>AD</a:t>
            </a:r>
            <a:r>
              <a:rPr lang="el-GR" sz="2000" dirty="0" smtClean="0"/>
              <a:t>1 </a:t>
            </a:r>
            <a:r>
              <a:rPr lang="el-GR" sz="2000" dirty="0"/>
              <a:t>θα μετατοπιστεί δεξιά σε </a:t>
            </a:r>
            <a:r>
              <a:rPr lang="en-US" sz="2000" dirty="0" smtClean="0"/>
              <a:t>AD</a:t>
            </a:r>
            <a:r>
              <a:rPr lang="el-GR" sz="2000" dirty="0" smtClean="0"/>
              <a:t>2, το σημείο ισορροπίας Ε1 σε Ε2, το συνολικό </a:t>
            </a:r>
            <a:r>
              <a:rPr lang="el-GR" sz="2000" dirty="0"/>
              <a:t>προϊόν θα αυξηθεί σε </a:t>
            </a:r>
            <a:r>
              <a:rPr lang="en-US" sz="2000" dirty="0" smtClean="0"/>
              <a:t>Y</a:t>
            </a:r>
            <a:r>
              <a:rPr lang="el-GR" sz="2000" dirty="0" smtClean="0"/>
              <a:t>2' </a:t>
            </a:r>
            <a:r>
              <a:rPr lang="el-GR" sz="2000" dirty="0"/>
              <a:t>και </a:t>
            </a:r>
            <a:r>
              <a:rPr lang="el-GR" sz="2000" dirty="0" smtClean="0"/>
              <a:t>οι τιμές σε </a:t>
            </a:r>
            <a:r>
              <a:rPr lang="en-US" sz="2000" dirty="0" smtClean="0"/>
              <a:t>P</a:t>
            </a:r>
            <a:r>
              <a:rPr lang="el-GR" sz="2000" dirty="0" smtClean="0"/>
              <a:t>2</a:t>
            </a:r>
            <a:endParaRPr lang="el-GR" sz="2000" dirty="0"/>
          </a:p>
          <a:p>
            <a:pPr algn="ctr"/>
            <a:r>
              <a:rPr lang="el-GR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7906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400" b="1" dirty="0" smtClean="0">
                <a:solidFill>
                  <a:srgbClr val="675E47"/>
                </a:solidFill>
              </a:rPr>
              <a:t/>
            </a:r>
            <a:br>
              <a:rPr lang="el-GR" sz="2400" b="1" dirty="0" smtClean="0">
                <a:solidFill>
                  <a:srgbClr val="675E47"/>
                </a:solidFill>
              </a:rPr>
            </a:b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Α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II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</a:rPr>
              <a:t>. Πολιτικές που στοχεύουν στη μεταβολή της ισορροπίας</a:t>
            </a:r>
            <a:r>
              <a:rPr lang="en-US" sz="2000" b="1" dirty="0">
                <a:solidFill>
                  <a:srgbClr val="675E47"/>
                </a:solidFill>
              </a:rPr>
              <a:t/>
            </a:r>
            <a:br>
              <a:rPr lang="en-US" sz="2000" b="1" dirty="0">
                <a:solidFill>
                  <a:srgbClr val="675E47"/>
                </a:solidFill>
              </a:rPr>
            </a:b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ΑΙΙ.2 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Πολιτικές που στοχεύουν στη μεταβολή της προσφοράς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7067128" cy="4590288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Μια </a:t>
            </a:r>
            <a:r>
              <a:rPr lang="el-GR" dirty="0"/>
              <a:t>κυβέρνηση μπορεί να θεσμοθετήσει </a:t>
            </a:r>
            <a:r>
              <a:rPr lang="el-GR" b="1" dirty="0"/>
              <a:t>μεταρρυθμίσεις</a:t>
            </a:r>
            <a:r>
              <a:rPr lang="el-GR" dirty="0"/>
              <a:t> </a:t>
            </a:r>
            <a:r>
              <a:rPr lang="el-GR" dirty="0" smtClean="0"/>
              <a:t>/ μέτρα που </a:t>
            </a:r>
            <a:r>
              <a:rPr lang="el-GR" dirty="0"/>
              <a:t>στοχεύουν στην </a:t>
            </a:r>
            <a:r>
              <a:rPr lang="el-GR" dirty="0" smtClean="0"/>
              <a:t>αλλαγή</a:t>
            </a:r>
            <a:r>
              <a:rPr lang="en-US" dirty="0" smtClean="0"/>
              <a:t> </a:t>
            </a:r>
            <a:r>
              <a:rPr lang="el-GR" dirty="0" smtClean="0"/>
              <a:t>της διαδικασίας παραγωγής (και προσφοράς) προϊόντων  σε μια οικονομία. </a:t>
            </a:r>
          </a:p>
          <a:p>
            <a:r>
              <a:rPr lang="el-GR" dirty="0" smtClean="0"/>
              <a:t>Με στόχο την μείωση του κόστους παραγωγής: Η ίδια ποσότητα προϊόντων να παράγεται με χαμηλότερο κόστος και να προσφέρεται σε χαμηλότερες τιμές.</a:t>
            </a:r>
          </a:p>
          <a:p>
            <a:pPr marL="114300" indent="0">
              <a:buNone/>
            </a:pPr>
            <a:endParaRPr lang="el-GR" dirty="0" smtClean="0"/>
          </a:p>
          <a:p>
            <a:pPr marL="114300" indent="0">
              <a:buNone/>
            </a:pPr>
            <a:r>
              <a:rPr lang="el-GR" dirty="0" smtClean="0"/>
              <a:t>Τέτοια μέτρα είναι:</a:t>
            </a:r>
          </a:p>
          <a:p>
            <a:r>
              <a:rPr lang="el-GR" dirty="0" smtClean="0"/>
              <a:t> Μέτρα για την βελτίωση της τεχνολογίας και την εισαγωγή νέας τεχνολογίας στην παραγωγή</a:t>
            </a:r>
          </a:p>
          <a:p>
            <a:r>
              <a:rPr lang="el-GR" dirty="0" smtClean="0"/>
              <a:t>Μ</a:t>
            </a:r>
            <a:r>
              <a:rPr lang="el-GR" b="1" dirty="0" smtClean="0"/>
              <a:t>εταρρυθμίσεις</a:t>
            </a:r>
            <a:r>
              <a:rPr lang="el-GR" dirty="0" smtClean="0"/>
              <a:t> </a:t>
            </a:r>
            <a:r>
              <a:rPr lang="el-GR" dirty="0"/>
              <a:t>που στοχεύουν στην αλλαγή θεσμικού πλαισίου στην </a:t>
            </a:r>
            <a:r>
              <a:rPr lang="el-GR" dirty="0" smtClean="0"/>
              <a:t>παραγωγή. Πρόκειται </a:t>
            </a:r>
            <a:r>
              <a:rPr lang="el-GR" dirty="0"/>
              <a:t>για τις </a:t>
            </a:r>
            <a:r>
              <a:rPr lang="el-GR" b="1" dirty="0"/>
              <a:t>διαρθρωτικές </a:t>
            </a:r>
            <a:r>
              <a:rPr lang="el-GR" b="1" dirty="0" smtClean="0"/>
              <a:t>μεταρρυθμίσεις </a:t>
            </a:r>
            <a:r>
              <a:rPr lang="el-GR" dirty="0"/>
              <a:t>που έχουν στόχο να μεταβάλλουν τις συνθήκες παραγωγής, απελευθερώνοντας κυρίως τις αγορές </a:t>
            </a:r>
            <a:r>
              <a:rPr lang="el-GR" dirty="0" smtClean="0"/>
              <a:t>προϊόντος </a:t>
            </a:r>
            <a:r>
              <a:rPr lang="el-GR" smtClean="0"/>
              <a:t>και εργασίας.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Οι </a:t>
            </a:r>
            <a:r>
              <a:rPr lang="el-GR" dirty="0"/>
              <a:t>επιπτώσεις αυτών των μεταρρυθμίσεων χρειάζονται χρόνο για να πραγματοποιηθούν, έχουν δηλ. μεσοπρόθεσμο ορίζοντα. </a:t>
            </a:r>
            <a:endParaRPr lang="el-GR" dirty="0" smtClean="0"/>
          </a:p>
          <a:p>
            <a:pPr marL="114300" indent="0">
              <a:buNone/>
            </a:pPr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903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400" b="1" dirty="0" smtClean="0">
                <a:solidFill>
                  <a:srgbClr val="675E47"/>
                </a:solidFill>
              </a:rPr>
              <a:t/>
            </a:r>
            <a:br>
              <a:rPr lang="el-GR" sz="2400" b="1" dirty="0" smtClean="0">
                <a:solidFill>
                  <a:srgbClr val="675E47"/>
                </a:solidFill>
              </a:rPr>
            </a:b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Α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II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</a:rPr>
              <a:t>. Πολιτικές που στοχεύουν στη μεταβολή της ισορροπίας</a:t>
            </a:r>
            <a:r>
              <a:rPr lang="en-US" sz="2000" b="1" dirty="0">
                <a:solidFill>
                  <a:srgbClr val="675E47"/>
                </a:solidFill>
              </a:rPr>
              <a:t/>
            </a:r>
            <a:br>
              <a:rPr lang="en-US" sz="2000" b="1" dirty="0">
                <a:solidFill>
                  <a:srgbClr val="675E47"/>
                </a:solidFill>
              </a:rPr>
            </a:b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ΑΙΙ.2 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Πολιτικές που στοχεύουν στη μεταβολή της προσφοράς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899592" y="1417638"/>
            <a:ext cx="7177608" cy="470884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l-GR" sz="2000" dirty="0" smtClean="0"/>
              <a:t>Διαγραμματικά</a:t>
            </a:r>
            <a:r>
              <a:rPr lang="el-GR" sz="2000" dirty="0"/>
              <a:t>, η καμπύλη </a:t>
            </a:r>
            <a:r>
              <a:rPr lang="en-US" sz="2000" dirty="0"/>
              <a:t>AS</a:t>
            </a:r>
            <a:r>
              <a:rPr lang="el-GR" sz="2000" dirty="0"/>
              <a:t> </a:t>
            </a:r>
            <a:r>
              <a:rPr lang="el-GR" sz="2000" dirty="0" smtClean="0"/>
              <a:t>μετατοπίζεται </a:t>
            </a:r>
            <a:r>
              <a:rPr lang="el-GR" sz="2000" dirty="0"/>
              <a:t>σε </a:t>
            </a:r>
            <a:r>
              <a:rPr lang="en-US" sz="2000" dirty="0"/>
              <a:t>AS</a:t>
            </a:r>
            <a:r>
              <a:rPr lang="el-GR" sz="2000" dirty="0"/>
              <a:t>'. Το σημείο </a:t>
            </a:r>
            <a:r>
              <a:rPr lang="el-GR" sz="2000" dirty="0" smtClean="0"/>
              <a:t>ισορροπίας Ε </a:t>
            </a:r>
            <a:r>
              <a:rPr lang="el-GR" sz="2000" dirty="0"/>
              <a:t>θα μετατοπιστεί </a:t>
            </a:r>
            <a:r>
              <a:rPr lang="el-GR" sz="2000" dirty="0" smtClean="0"/>
              <a:t>σε </a:t>
            </a:r>
            <a:r>
              <a:rPr lang="el-GR" sz="2000" dirty="0"/>
              <a:t>Ε΄. Το γενικό επίπεδο τιμών </a:t>
            </a:r>
            <a:r>
              <a:rPr lang="el-GR" sz="2000" dirty="0" smtClean="0"/>
              <a:t>Ρ θα </a:t>
            </a:r>
            <a:r>
              <a:rPr lang="el-GR" sz="2000" dirty="0"/>
              <a:t>μειωθεί </a:t>
            </a:r>
            <a:r>
              <a:rPr lang="el-GR" sz="2000" dirty="0" smtClean="0"/>
              <a:t>σε </a:t>
            </a:r>
            <a:r>
              <a:rPr lang="en-US" sz="2000" dirty="0"/>
              <a:t>P</a:t>
            </a:r>
            <a:r>
              <a:rPr lang="el-GR" sz="2000" dirty="0"/>
              <a:t>' ενώ το συνολικό προϊόν </a:t>
            </a:r>
            <a:r>
              <a:rPr lang="el-GR" sz="2000" dirty="0" smtClean="0"/>
              <a:t>Υ θα </a:t>
            </a:r>
            <a:r>
              <a:rPr lang="el-GR" sz="2000" dirty="0"/>
              <a:t>αυξηθεί </a:t>
            </a:r>
            <a:r>
              <a:rPr lang="el-GR" sz="2000" dirty="0" smtClean="0"/>
              <a:t>σε </a:t>
            </a:r>
            <a:r>
              <a:rPr lang="en-US" sz="2000" dirty="0"/>
              <a:t>Y</a:t>
            </a:r>
            <a:r>
              <a:rPr lang="el-GR" sz="2000" dirty="0"/>
              <a:t>'. </a:t>
            </a:r>
            <a:endParaRPr lang="el-GR" sz="2000" dirty="0" smtClean="0"/>
          </a:p>
          <a:p>
            <a:pPr marL="114300" indent="0">
              <a:buNone/>
            </a:pPr>
            <a:r>
              <a:rPr lang="el-GR" sz="2000" dirty="0" smtClean="0"/>
              <a:t>Θα </a:t>
            </a:r>
            <a:r>
              <a:rPr lang="el-GR" sz="2000" dirty="0"/>
              <a:t>παράγεται δηλαδή περισσότερο προϊόν σε χαμηλότερες </a:t>
            </a:r>
            <a:r>
              <a:rPr lang="el-GR" sz="2000" dirty="0" smtClean="0"/>
              <a:t>τιμές.</a:t>
            </a:r>
            <a:endParaRPr lang="el-GR" sz="2000" dirty="0"/>
          </a:p>
          <a:p>
            <a:pPr marL="114300" indent="0">
              <a:buNone/>
            </a:pP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780928"/>
            <a:ext cx="5711527" cy="3469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118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b="1" dirty="0" smtClean="0"/>
              <a:t/>
            </a:r>
            <a:br>
              <a:rPr lang="el-GR" sz="3200" b="1" dirty="0" smtClean="0"/>
            </a:br>
            <a:r>
              <a:rPr lang="el-GR" sz="3000" b="1" dirty="0" smtClean="0">
                <a:solidFill>
                  <a:schemeClr val="accent2">
                    <a:lumMod val="75000"/>
                  </a:schemeClr>
                </a:solidFill>
              </a:rPr>
              <a:t>Α</a:t>
            </a:r>
            <a:r>
              <a:rPr lang="el-GR" sz="3000" b="1" dirty="0">
                <a:solidFill>
                  <a:schemeClr val="accent2">
                    <a:lumMod val="75000"/>
                  </a:schemeClr>
                </a:solidFill>
              </a:rPr>
              <a:t>. Το υπόδειγμα </a:t>
            </a:r>
            <a:r>
              <a:rPr lang="el-GR" sz="3000" b="1" dirty="0" smtClean="0">
                <a:solidFill>
                  <a:schemeClr val="accent2">
                    <a:lumMod val="75000"/>
                  </a:schemeClr>
                </a:solidFill>
              </a:rPr>
              <a:t>Συνολικής Ζήτησης </a:t>
            </a:r>
            <a:r>
              <a:rPr lang="el-GR" sz="3000" b="1" dirty="0">
                <a:solidFill>
                  <a:schemeClr val="accent2">
                    <a:lumMod val="75000"/>
                  </a:schemeClr>
                </a:solidFill>
              </a:rPr>
              <a:t>και </a:t>
            </a:r>
            <a:r>
              <a:rPr lang="el-GR" sz="3000" b="1" dirty="0" smtClean="0">
                <a:solidFill>
                  <a:schemeClr val="accent2">
                    <a:lumMod val="75000"/>
                  </a:schemeClr>
                </a:solidFill>
              </a:rPr>
              <a:t>Συνολικής </a:t>
            </a:r>
            <a:r>
              <a:rPr lang="el-GR" sz="3000" b="1" dirty="0">
                <a:solidFill>
                  <a:schemeClr val="accent2">
                    <a:lumMod val="75000"/>
                  </a:schemeClr>
                </a:solidFill>
              </a:rPr>
              <a:t>Προσφοράς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Το υπόδειγμα </a:t>
            </a:r>
            <a:r>
              <a:rPr lang="el-GR" b="1" dirty="0" smtClean="0"/>
              <a:t>Συνολικής </a:t>
            </a:r>
            <a:r>
              <a:rPr lang="el-GR" b="1" dirty="0"/>
              <a:t>Ζήτησης (</a:t>
            </a:r>
            <a:r>
              <a:rPr lang="en-US" b="1" dirty="0"/>
              <a:t>AD</a:t>
            </a:r>
            <a:r>
              <a:rPr lang="el-GR" b="1" dirty="0"/>
              <a:t>) </a:t>
            </a:r>
            <a:r>
              <a:rPr lang="el-GR" dirty="0"/>
              <a:t>και </a:t>
            </a:r>
            <a:r>
              <a:rPr lang="el-GR" b="1" dirty="0" smtClean="0"/>
              <a:t>Συνολικής </a:t>
            </a:r>
            <a:r>
              <a:rPr lang="el-GR" b="1" dirty="0"/>
              <a:t>Προσφοράς (</a:t>
            </a:r>
            <a:r>
              <a:rPr lang="en-US" b="1" dirty="0"/>
              <a:t>AS</a:t>
            </a:r>
            <a:r>
              <a:rPr lang="el-GR" b="1" dirty="0"/>
              <a:t>) </a:t>
            </a:r>
            <a:r>
              <a:rPr lang="el-GR" u="sng" dirty="0"/>
              <a:t>χρησιμοποιείται στην ερμηνεία των βραχυχρόνιων διακυμάνσεων</a:t>
            </a:r>
            <a:r>
              <a:rPr lang="el-GR" dirty="0" smtClean="0"/>
              <a:t>.</a:t>
            </a:r>
          </a:p>
          <a:p>
            <a:pPr marL="114300" indent="0" algn="just">
              <a:buNone/>
            </a:pPr>
            <a:endParaRPr lang="el-GR" dirty="0" smtClean="0"/>
          </a:p>
          <a:p>
            <a:pPr algn="just"/>
            <a:r>
              <a:rPr lang="el-GR" dirty="0" smtClean="0"/>
              <a:t>Βραχυχρόνια</a:t>
            </a:r>
            <a:r>
              <a:rPr lang="el-GR" dirty="0"/>
              <a:t>, το </a:t>
            </a:r>
            <a:r>
              <a:rPr lang="el-GR" b="1" dirty="0"/>
              <a:t>επίπεδο παραγωγής (Υ) </a:t>
            </a:r>
            <a:r>
              <a:rPr lang="el-GR" dirty="0"/>
              <a:t>και το </a:t>
            </a:r>
            <a:r>
              <a:rPr lang="el-GR" b="1" dirty="0"/>
              <a:t>επίπεδο τιμών (Ρ)</a:t>
            </a:r>
            <a:r>
              <a:rPr lang="el-GR" dirty="0"/>
              <a:t> </a:t>
            </a:r>
            <a:r>
              <a:rPr lang="el-GR" u="sng" dirty="0"/>
              <a:t>καθορίζεται από το σημείο ισορροπίας</a:t>
            </a:r>
            <a:r>
              <a:rPr lang="el-GR" dirty="0"/>
              <a:t>, στο οποίο η καμπύλη </a:t>
            </a:r>
            <a:r>
              <a:rPr lang="el-GR" dirty="0" smtClean="0"/>
              <a:t>συνολικής </a:t>
            </a:r>
            <a:r>
              <a:rPr lang="el-GR" dirty="0"/>
              <a:t>ζήτησης </a:t>
            </a:r>
            <a:r>
              <a:rPr lang="el-GR" b="1" dirty="0"/>
              <a:t>τέμνει</a:t>
            </a:r>
            <a:r>
              <a:rPr lang="el-GR" dirty="0"/>
              <a:t> την </a:t>
            </a:r>
            <a:r>
              <a:rPr lang="el-GR" dirty="0" smtClean="0"/>
              <a:t>βραχυχρόνια καμπύλη συνολικής </a:t>
            </a:r>
            <a:r>
              <a:rPr lang="el-GR" dirty="0"/>
              <a:t>προσφοράς.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09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416824" cy="936104"/>
          </a:xfrm>
        </p:spPr>
        <p:txBody>
          <a:bodyPr/>
          <a:lstStyle/>
          <a:p>
            <a:pPr algn="ctr"/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Α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.I</a:t>
            </a:r>
            <a:r>
              <a:rPr lang="el-GR" sz="3200" b="1" dirty="0">
                <a:solidFill>
                  <a:schemeClr val="accent2">
                    <a:lumMod val="75000"/>
                  </a:schemeClr>
                </a:solidFill>
              </a:rPr>
              <a:t>.1 Η </a:t>
            </a: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συνολική ζήτηση (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AD</a:t>
            </a: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064896" cy="6021288"/>
          </a:xfrm>
        </p:spPr>
        <p:txBody>
          <a:bodyPr>
            <a:noAutofit/>
          </a:bodyPr>
          <a:lstStyle/>
          <a:p>
            <a:pPr algn="just"/>
            <a:r>
              <a:rPr lang="el-GR" sz="2000" dirty="0"/>
              <a:t>Περιλαμβάνει το </a:t>
            </a:r>
            <a:r>
              <a:rPr lang="el-GR" sz="2000" b="1" dirty="0"/>
              <a:t>σύνολο των προϊόντων (αγαθών και υπηρεσιών) που  ζητούνται σε μια οικονομία</a:t>
            </a:r>
            <a:r>
              <a:rPr lang="el-GR" sz="2000" dirty="0"/>
              <a:t>. </a:t>
            </a:r>
            <a:r>
              <a:rPr lang="el-GR" sz="2000" dirty="0" smtClean="0"/>
              <a:t>Ορίζεται </a:t>
            </a:r>
            <a:r>
              <a:rPr lang="el-GR" sz="2000" dirty="0"/>
              <a:t>ως </a:t>
            </a:r>
            <a:r>
              <a:rPr lang="el-GR" sz="2000" dirty="0" err="1"/>
              <a:t>συναθροιστική</a:t>
            </a:r>
            <a:r>
              <a:rPr lang="el-GR" sz="2000" dirty="0"/>
              <a:t> ζήτηση (</a:t>
            </a:r>
            <a:r>
              <a:rPr lang="en-US" sz="2000" dirty="0"/>
              <a:t>AD</a:t>
            </a:r>
            <a:r>
              <a:rPr lang="el-GR" sz="2000" dirty="0"/>
              <a:t>), ή ζητούμενο προϊόν (</a:t>
            </a:r>
            <a:r>
              <a:rPr lang="en-US" sz="2000" dirty="0" err="1"/>
              <a:t>Yd</a:t>
            </a:r>
            <a:r>
              <a:rPr lang="el-GR" sz="2000" dirty="0" smtClean="0"/>
              <a:t>).</a:t>
            </a:r>
          </a:p>
          <a:p>
            <a:pPr marL="114300" indent="0" algn="just">
              <a:buNone/>
            </a:pPr>
            <a:r>
              <a:rPr lang="el-GR" sz="2000" b="1" dirty="0" smtClean="0">
                <a:solidFill>
                  <a:schemeClr val="accent2">
                    <a:lumMod val="50000"/>
                  </a:schemeClr>
                </a:solidFill>
              </a:rPr>
              <a:t>   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AD</a:t>
            </a: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Yd</a:t>
            </a: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 =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+Ι+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G</a:t>
            </a: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+(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X</a:t>
            </a: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M</a:t>
            </a: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el-GR" sz="2000" dirty="0" smtClean="0"/>
          </a:p>
          <a:p>
            <a:r>
              <a:rPr lang="el-GR" sz="2000" dirty="0" smtClean="0"/>
              <a:t>Οι </a:t>
            </a:r>
            <a:r>
              <a:rPr lang="el-GR" sz="2000" dirty="0"/>
              <a:t>βασικές συνιστώσες της είναι: </a:t>
            </a:r>
            <a:endParaRPr lang="el-GR" sz="2000" dirty="0" smtClean="0"/>
          </a:p>
          <a:p>
            <a:pPr marL="411480" lvl="1" indent="0">
              <a:buNone/>
            </a:pP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1 η </a:t>
            </a:r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ιδιωτική κατανάλωση (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): </a:t>
            </a:r>
            <a:r>
              <a:rPr lang="el-GR" dirty="0"/>
              <a:t>Η κατανάλωση εξαρτάται από το διαθέσιμο εισόδημα (</a:t>
            </a:r>
            <a:r>
              <a:rPr lang="en-US" dirty="0"/>
              <a:t>Y</a:t>
            </a:r>
            <a:r>
              <a:rPr lang="el-GR" dirty="0"/>
              <a:t>-</a:t>
            </a:r>
            <a:r>
              <a:rPr lang="en-US" dirty="0"/>
              <a:t>T</a:t>
            </a:r>
            <a:r>
              <a:rPr lang="el-GR" dirty="0"/>
              <a:t>), δηλαδή το εισόδημα μείον τους φόρους: </a:t>
            </a:r>
            <a:endParaRPr lang="en-US" dirty="0" smtClean="0"/>
          </a:p>
          <a:p>
            <a:pPr marL="411480" lvl="1" indent="0">
              <a:buNone/>
            </a:pPr>
            <a:r>
              <a:rPr lang="en-US" dirty="0" smtClean="0"/>
              <a:t>C </a:t>
            </a:r>
            <a:r>
              <a:rPr lang="el-GR" dirty="0"/>
              <a:t>= </a:t>
            </a:r>
            <a:r>
              <a:rPr lang="en-US" dirty="0"/>
              <a:t>f</a:t>
            </a:r>
            <a:r>
              <a:rPr lang="el-GR" dirty="0"/>
              <a:t>(</a:t>
            </a:r>
            <a:r>
              <a:rPr lang="en-US" dirty="0"/>
              <a:t>Y</a:t>
            </a:r>
            <a:r>
              <a:rPr lang="el-GR" dirty="0"/>
              <a:t>-</a:t>
            </a:r>
            <a:r>
              <a:rPr lang="en-US" dirty="0"/>
              <a:t>T</a:t>
            </a:r>
            <a:r>
              <a:rPr lang="el-GR" dirty="0"/>
              <a:t>)</a:t>
            </a:r>
          </a:p>
          <a:p>
            <a:pPr marL="411480" lvl="1" indent="0">
              <a:buNone/>
            </a:pP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2 οι ιδιωτικές επενδύσεις (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): </a:t>
            </a:r>
            <a:r>
              <a:rPr lang="el-GR" dirty="0"/>
              <a:t>Οι επενδύσεις εξαρτώνται από το διαθέσιμο εισόδημα και το επιτόκιο: </a:t>
            </a:r>
            <a:r>
              <a:rPr lang="en-US" dirty="0"/>
              <a:t>I </a:t>
            </a:r>
            <a:r>
              <a:rPr lang="el-GR" dirty="0"/>
              <a:t>= </a:t>
            </a:r>
            <a:r>
              <a:rPr lang="en-US" dirty="0"/>
              <a:t>f</a:t>
            </a:r>
            <a:r>
              <a:rPr lang="el-GR" dirty="0"/>
              <a:t>(</a:t>
            </a:r>
            <a:r>
              <a:rPr lang="en-US" dirty="0"/>
              <a:t>Y</a:t>
            </a:r>
            <a:r>
              <a:rPr lang="el-GR" dirty="0"/>
              <a:t>-</a:t>
            </a:r>
            <a:r>
              <a:rPr lang="en-US" dirty="0"/>
              <a:t>T</a:t>
            </a:r>
            <a:r>
              <a:rPr lang="el-GR" dirty="0"/>
              <a:t>, </a:t>
            </a:r>
            <a:r>
              <a:rPr lang="en-US" dirty="0" err="1"/>
              <a:t>i</a:t>
            </a:r>
            <a:r>
              <a:rPr lang="el-GR" dirty="0" smtClean="0"/>
              <a:t>)</a:t>
            </a:r>
          </a:p>
          <a:p>
            <a:pPr marL="411480" lvl="1" indent="0">
              <a:buNone/>
            </a:pP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3 οι δημόσιες δαπάνες (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): </a:t>
            </a:r>
            <a:r>
              <a:rPr lang="el-GR" dirty="0"/>
              <a:t>Οι δημόσιες δαπάνες καθορίζονται από την </a:t>
            </a:r>
            <a:r>
              <a:rPr lang="el-GR" dirty="0" smtClean="0"/>
              <a:t>κυβέρνηση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380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416824" cy="936104"/>
          </a:xfrm>
        </p:spPr>
        <p:txBody>
          <a:bodyPr/>
          <a:lstStyle/>
          <a:p>
            <a:pPr algn="ctr"/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Α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.I</a:t>
            </a:r>
            <a:r>
              <a:rPr lang="el-GR" sz="3200" b="1" dirty="0">
                <a:solidFill>
                  <a:schemeClr val="accent2">
                    <a:lumMod val="75000"/>
                  </a:schemeClr>
                </a:solidFill>
              </a:rPr>
              <a:t>.1 Η </a:t>
            </a: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συνολική ζήτηση (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AD</a:t>
            </a: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064896" cy="6165304"/>
          </a:xfrm>
        </p:spPr>
        <p:txBody>
          <a:bodyPr>
            <a:noAutofit/>
          </a:bodyPr>
          <a:lstStyle/>
          <a:p>
            <a:pPr marL="411480" lvl="1" indent="0">
              <a:buNone/>
            </a:pP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4 οι </a:t>
            </a:r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καθαρές εξαγωγές (εξαγωγές (Χ)- εισαγωγές (Μ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)): </a:t>
            </a:r>
          </a:p>
          <a:p>
            <a:pPr marL="777240" lvl="2" indent="0">
              <a:buNone/>
            </a:pPr>
            <a:r>
              <a:rPr lang="el-GR" sz="2000" dirty="0" smtClean="0"/>
              <a:t>Οι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εξαγωγές (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l-GR" sz="2000" b="1" dirty="0"/>
              <a:t> </a:t>
            </a:r>
            <a:r>
              <a:rPr lang="el-GR" sz="2000" dirty="0"/>
              <a:t>εξαρτώνται από την </a:t>
            </a:r>
            <a:r>
              <a:rPr lang="el-GR" sz="2000" u="sng" dirty="0"/>
              <a:t>εξωτερική </a:t>
            </a:r>
            <a:r>
              <a:rPr lang="el-GR" sz="2000" u="sng" dirty="0" smtClean="0"/>
              <a:t>ζήτηση</a:t>
            </a:r>
            <a:r>
              <a:rPr lang="en-US" sz="2000" u="sng" dirty="0" smtClean="0"/>
              <a:t> (</a:t>
            </a:r>
            <a:r>
              <a:rPr lang="el-GR" sz="2000" dirty="0" smtClean="0"/>
              <a:t>ουσιαστικά το εισόδημα των πολιτών των ξένων χωρών)</a:t>
            </a:r>
            <a:r>
              <a:rPr lang="el-GR" sz="2000" u="sng" dirty="0" smtClean="0"/>
              <a:t> </a:t>
            </a:r>
            <a:r>
              <a:rPr lang="el-GR" sz="2000" dirty="0"/>
              <a:t>και την </a:t>
            </a:r>
            <a:r>
              <a:rPr lang="el-GR" sz="2000" u="sng" dirty="0"/>
              <a:t>ανταγωνιστικότητα των εξαγόμενων προϊόντων</a:t>
            </a:r>
            <a:r>
              <a:rPr lang="el-GR" sz="2000" dirty="0"/>
              <a:t>. </a:t>
            </a:r>
            <a:endParaRPr lang="en-US" sz="2000" dirty="0" smtClean="0"/>
          </a:p>
          <a:p>
            <a:pPr lvl="2"/>
            <a:r>
              <a:rPr lang="en-US" sz="2000" dirty="0" smtClean="0"/>
              <a:t>X </a:t>
            </a:r>
            <a:r>
              <a:rPr lang="el-GR" sz="2000" dirty="0"/>
              <a:t>= </a:t>
            </a:r>
            <a:r>
              <a:rPr lang="en-US" sz="2000" dirty="0" smtClean="0"/>
              <a:t>f(</a:t>
            </a:r>
            <a:r>
              <a:rPr lang="el-GR" sz="2000" dirty="0" smtClean="0"/>
              <a:t>(</a:t>
            </a:r>
            <a:r>
              <a:rPr lang="en-US" sz="2000" dirty="0" smtClean="0"/>
              <a:t>Y</a:t>
            </a:r>
            <a:r>
              <a:rPr lang="el-GR" sz="2000" dirty="0" smtClean="0"/>
              <a:t>*-</a:t>
            </a:r>
            <a:r>
              <a:rPr lang="en-US" sz="2000" dirty="0" smtClean="0"/>
              <a:t>T</a:t>
            </a:r>
            <a:r>
              <a:rPr lang="el-GR" sz="2000" dirty="0" smtClean="0"/>
              <a:t>*)</a:t>
            </a:r>
            <a:r>
              <a:rPr lang="en-US" sz="2000" dirty="0" smtClean="0"/>
              <a:t>, e)</a:t>
            </a:r>
          </a:p>
          <a:p>
            <a:pPr marL="777240" lvl="2" indent="0">
              <a:buNone/>
            </a:pPr>
            <a:r>
              <a:rPr lang="el-GR" sz="2000" dirty="0" smtClean="0"/>
              <a:t>Όπου Υ*-Τ*΄συμβολίζει το εισόδημα των ξένων χωρών και </a:t>
            </a:r>
            <a:r>
              <a:rPr lang="en-US" sz="2000" dirty="0" smtClean="0"/>
              <a:t>e </a:t>
            </a:r>
            <a:r>
              <a:rPr lang="el-GR" sz="2000" dirty="0" smtClean="0"/>
              <a:t>την ανταγωνιστικότητα των εγχώριων προϊόντων σε σχέση με τα ξένα.</a:t>
            </a:r>
            <a:endParaRPr lang="el-GR" sz="2000" dirty="0"/>
          </a:p>
          <a:p>
            <a:pPr marL="777240" lvl="2" indent="0">
              <a:buNone/>
            </a:pPr>
            <a:r>
              <a:rPr lang="el-GR" sz="2000" dirty="0" smtClean="0"/>
              <a:t>Τα </a:t>
            </a:r>
            <a:r>
              <a:rPr lang="el-GR" sz="2000" dirty="0"/>
              <a:t>προϊόντα μπορεί να είναι πιο ανταγωνιστικά: (α)  λόγω   </a:t>
            </a:r>
            <a:r>
              <a:rPr lang="el-GR" sz="2000" dirty="0" smtClean="0"/>
              <a:t>χαμηλότερης </a:t>
            </a:r>
            <a:r>
              <a:rPr lang="el-GR" sz="2000" dirty="0"/>
              <a:t>τιμής, και (β) λόγω ποιότητας (ίδια τιμή για </a:t>
            </a:r>
            <a:r>
              <a:rPr lang="el-GR" sz="2000" dirty="0" smtClean="0"/>
              <a:t>διαφοροποιημένα </a:t>
            </a:r>
            <a:r>
              <a:rPr lang="el-GR" sz="2000" dirty="0"/>
              <a:t>ποιοτικά προϊόντα</a:t>
            </a:r>
            <a:r>
              <a:rPr lang="el-GR" sz="2000" dirty="0" smtClean="0"/>
              <a:t>). </a:t>
            </a:r>
          </a:p>
          <a:p>
            <a:pPr marL="777240" lvl="2" indent="0">
              <a:buNone/>
            </a:pPr>
            <a:r>
              <a:rPr lang="el-GR" sz="2000" dirty="0" smtClean="0"/>
              <a:t>Οι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εισαγωγές (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) </a:t>
            </a:r>
            <a:r>
              <a:rPr lang="el-GR" sz="2000" dirty="0"/>
              <a:t>εξαρτώνται από το </a:t>
            </a:r>
            <a:r>
              <a:rPr lang="el-GR" sz="2000" u="sng" dirty="0"/>
              <a:t>διαθέσιμο </a:t>
            </a:r>
            <a:r>
              <a:rPr lang="el-GR" sz="2000" u="sng" dirty="0" smtClean="0"/>
              <a:t>εισόδημα (Υ-Τ)  </a:t>
            </a:r>
            <a:r>
              <a:rPr lang="el-GR" sz="2000" dirty="0"/>
              <a:t>και την </a:t>
            </a:r>
            <a:r>
              <a:rPr lang="el-GR" sz="2000" u="sng" dirty="0"/>
              <a:t>ανταγωνιστικότητα των εισαγόμενων </a:t>
            </a:r>
            <a:r>
              <a:rPr lang="el-GR" sz="2000" u="sng" dirty="0" smtClean="0"/>
              <a:t>προϊόντων</a:t>
            </a:r>
            <a:r>
              <a:rPr lang="el-GR" sz="2000" dirty="0" smtClean="0"/>
              <a:t> σε σχέση με τα εγχώρια παραγόμενα.</a:t>
            </a:r>
          </a:p>
          <a:p>
            <a:pPr marL="777240" lvl="2" indent="0">
              <a:buNone/>
            </a:pPr>
            <a:r>
              <a:rPr lang="el-GR" sz="2000" dirty="0" smtClean="0"/>
              <a:t>Μ = </a:t>
            </a:r>
            <a:r>
              <a:rPr lang="en-US" sz="2000" dirty="0"/>
              <a:t>f(</a:t>
            </a:r>
            <a:r>
              <a:rPr lang="el-GR" sz="2000" dirty="0"/>
              <a:t>(</a:t>
            </a:r>
            <a:r>
              <a:rPr lang="en-US" sz="2000" dirty="0" smtClean="0"/>
              <a:t>Y</a:t>
            </a:r>
            <a:r>
              <a:rPr lang="el-GR" sz="2000" dirty="0" smtClean="0"/>
              <a:t>-</a:t>
            </a:r>
            <a:r>
              <a:rPr lang="en-US" sz="2000" dirty="0" smtClean="0"/>
              <a:t>T</a:t>
            </a:r>
            <a:r>
              <a:rPr lang="el-GR" sz="2000" dirty="0" smtClean="0"/>
              <a:t>)</a:t>
            </a:r>
            <a:r>
              <a:rPr lang="en-US" sz="2000" dirty="0"/>
              <a:t>, </a:t>
            </a:r>
            <a:r>
              <a:rPr lang="el-GR" sz="2000" dirty="0" smtClean="0"/>
              <a:t>1/</a:t>
            </a:r>
            <a:r>
              <a:rPr lang="en-US" sz="2000" dirty="0" smtClean="0"/>
              <a:t>e</a:t>
            </a:r>
            <a:r>
              <a:rPr lang="en-US" sz="2000" dirty="0"/>
              <a:t>)</a:t>
            </a:r>
          </a:p>
          <a:p>
            <a:pPr marL="114300" indent="0">
              <a:buNone/>
            </a:pPr>
            <a:endParaRPr lang="el-GR" sz="2000" dirty="0"/>
          </a:p>
          <a:p>
            <a:pPr marL="114300" indent="0">
              <a:buNone/>
            </a:pPr>
            <a:r>
              <a:rPr lang="el-GR" sz="2000" dirty="0" smtClean="0"/>
              <a:t>Οι </a:t>
            </a:r>
            <a:r>
              <a:rPr lang="el-GR" sz="2000" dirty="0"/>
              <a:t>τιμές συνδέονται αρνητικά με την ζητούμενη ποσότητα (λόγω αποτελέσματος </a:t>
            </a:r>
            <a:r>
              <a:rPr lang="en-US" sz="2000" dirty="0" err="1"/>
              <a:t>Pigout</a:t>
            </a:r>
            <a:r>
              <a:rPr lang="el-GR" sz="2000" dirty="0"/>
              <a:t> για τον πλούτο και αποτελέσματος </a:t>
            </a:r>
            <a:r>
              <a:rPr lang="en-US" sz="2000" dirty="0"/>
              <a:t>Keynes</a:t>
            </a:r>
            <a:r>
              <a:rPr lang="el-GR" sz="2000" dirty="0"/>
              <a:t> για το επιτόκιο). Κατά συνέπεια, </a:t>
            </a:r>
            <a:r>
              <a:rPr lang="el-GR" sz="2000" b="1" dirty="0"/>
              <a:t>η καμπύλη </a:t>
            </a:r>
            <a:r>
              <a:rPr lang="en-US" sz="2000" b="1" dirty="0"/>
              <a:t>AD</a:t>
            </a:r>
            <a:r>
              <a:rPr lang="el-GR" sz="2000" b="1" dirty="0"/>
              <a:t> έχει αρνητική κλίση</a:t>
            </a:r>
            <a:r>
              <a:rPr lang="el-G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4039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09656" cy="1228998"/>
          </a:xfrm>
        </p:spPr>
        <p:txBody>
          <a:bodyPr/>
          <a:lstStyle/>
          <a:p>
            <a:pPr algn="ctr"/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Α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.I</a:t>
            </a:r>
            <a:r>
              <a:rPr lang="el-GR" sz="3200" b="1" dirty="0">
                <a:solidFill>
                  <a:schemeClr val="accent2">
                    <a:lumMod val="75000"/>
                  </a:schemeClr>
                </a:solidFill>
              </a:rPr>
              <a:t>.2 Η </a:t>
            </a: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συνολική </a:t>
            </a:r>
            <a:r>
              <a:rPr lang="el-GR" sz="3200" b="1" dirty="0">
                <a:solidFill>
                  <a:schemeClr val="accent2">
                    <a:lumMod val="75000"/>
                  </a:schemeClr>
                </a:solidFill>
              </a:rPr>
              <a:t>προσφορά (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AS</a:t>
            </a:r>
            <a:r>
              <a:rPr lang="el-GR" sz="32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l-GR" sz="3600" dirty="0"/>
              <a:t/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400" dirty="0"/>
              <a:t>Η </a:t>
            </a:r>
            <a:r>
              <a:rPr lang="el-GR" sz="2400" dirty="0" smtClean="0"/>
              <a:t>συνολική </a:t>
            </a:r>
            <a:r>
              <a:rPr lang="el-GR" sz="2400" dirty="0"/>
              <a:t>προσφορά </a:t>
            </a:r>
            <a:r>
              <a:rPr lang="el-GR" sz="2400" dirty="0" smtClean="0"/>
              <a:t>(</a:t>
            </a:r>
            <a:r>
              <a:rPr lang="en-US" sz="2400" dirty="0" smtClean="0"/>
              <a:t>AS) </a:t>
            </a:r>
            <a:r>
              <a:rPr lang="el-GR" sz="2400" u="sng" dirty="0" smtClean="0"/>
              <a:t>μακροχρόνια</a:t>
            </a:r>
            <a:r>
              <a:rPr lang="el-GR" sz="2400" dirty="0" smtClean="0"/>
              <a:t> </a:t>
            </a:r>
            <a:r>
              <a:rPr lang="el-GR" sz="2400" b="1" dirty="0"/>
              <a:t>δεν εξαρτάται από τις τιμές των προϊόντων</a:t>
            </a:r>
            <a:r>
              <a:rPr lang="el-GR" sz="2400" dirty="0"/>
              <a:t>. </a:t>
            </a:r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r>
              <a:rPr lang="el-GR" sz="2400" dirty="0" smtClean="0"/>
              <a:t>Κατά συνέπεια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/>
              <a:t>η καμπύλη 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μακροχρόνιας</a:t>
            </a:r>
            <a:r>
              <a:rPr lang="el-GR" sz="2400" b="1" dirty="0"/>
              <a:t> </a:t>
            </a:r>
            <a:r>
              <a:rPr lang="el-GR" sz="2400" b="1" dirty="0" smtClean="0"/>
              <a:t>συνολικής </a:t>
            </a:r>
            <a:r>
              <a:rPr lang="el-GR" sz="2400" b="1" dirty="0"/>
              <a:t>προσφοράς </a:t>
            </a:r>
            <a:r>
              <a:rPr lang="en-US" sz="2400" b="1" dirty="0" smtClean="0"/>
              <a:t>(LRAS</a:t>
            </a:r>
            <a:r>
              <a:rPr lang="el-GR" sz="2400" b="1" dirty="0"/>
              <a:t>)</a:t>
            </a:r>
            <a:r>
              <a:rPr lang="el-GR" sz="2400" dirty="0"/>
              <a:t> είναι </a:t>
            </a:r>
            <a:r>
              <a:rPr lang="el-GR" sz="2400" u="sng" dirty="0"/>
              <a:t>κατακόρυφη στον οριζόντιο άξονα</a:t>
            </a:r>
            <a:r>
              <a:rPr lang="el-GR" sz="2400" dirty="0"/>
              <a:t>. 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l-GR" sz="2400" u="sng" dirty="0" smtClean="0"/>
              <a:t>Βραχυχρόνια</a:t>
            </a:r>
            <a:r>
              <a:rPr lang="el-GR" sz="2400" dirty="0" smtClean="0"/>
              <a:t> </a:t>
            </a:r>
            <a:r>
              <a:rPr lang="el-GR" sz="2400" b="1" dirty="0"/>
              <a:t>υπάρχει θετική σχέση μεταξύ τιμών και προσφερόμενου </a:t>
            </a:r>
            <a:r>
              <a:rPr lang="el-GR" sz="2400" b="1" dirty="0" smtClean="0"/>
              <a:t>προϊόντος</a:t>
            </a:r>
            <a:r>
              <a:rPr lang="el-GR" sz="2400" dirty="0" smtClean="0"/>
              <a:t> </a:t>
            </a:r>
            <a:r>
              <a:rPr lang="el-GR" sz="2400" dirty="0"/>
              <a:t>και κατά συνέπεια, </a:t>
            </a:r>
            <a:r>
              <a:rPr lang="el-GR" sz="2400" b="1" dirty="0"/>
              <a:t>η καμπύλη </a:t>
            </a:r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βραχυχρόνιας</a:t>
            </a:r>
            <a:r>
              <a:rPr lang="el-GR" sz="2400" b="1" dirty="0"/>
              <a:t> </a:t>
            </a:r>
            <a:r>
              <a:rPr lang="el-GR" sz="2400" b="1" dirty="0" smtClean="0"/>
              <a:t>συνολικής </a:t>
            </a:r>
            <a:r>
              <a:rPr lang="el-GR" sz="2400" b="1" dirty="0"/>
              <a:t>προσφοράς (</a:t>
            </a:r>
            <a:r>
              <a:rPr lang="en-US" sz="2400" b="1" dirty="0"/>
              <a:t>SRAS</a:t>
            </a:r>
            <a:r>
              <a:rPr lang="el-GR" sz="2400" b="1" dirty="0"/>
              <a:t>)</a:t>
            </a:r>
            <a:r>
              <a:rPr lang="el-GR" sz="2400" dirty="0"/>
              <a:t> έχει </a:t>
            </a:r>
            <a:r>
              <a:rPr lang="el-GR" sz="2400" u="sng" dirty="0"/>
              <a:t>θετική κλίση</a:t>
            </a:r>
            <a:r>
              <a:rPr lang="el-GR" sz="2400" dirty="0"/>
              <a:t>. </a:t>
            </a:r>
          </a:p>
          <a:p>
            <a:pPr marL="11430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374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3600" b="1" dirty="0" smtClean="0">
                <a:solidFill>
                  <a:schemeClr val="accent2">
                    <a:lumMod val="75000"/>
                  </a:schemeClr>
                </a:solidFill>
              </a:rPr>
              <a:t>Α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l-GR" sz="3600" b="1" dirty="0">
                <a:solidFill>
                  <a:schemeClr val="accent2">
                    <a:lumMod val="75000"/>
                  </a:schemeClr>
                </a:solidFill>
              </a:rPr>
              <a:t>.3 Η ισορροπία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7211144" cy="2808312"/>
          </a:xfrm>
        </p:spPr>
        <p:txBody>
          <a:bodyPr>
            <a:noAutofit/>
          </a:bodyPr>
          <a:lstStyle/>
          <a:p>
            <a:r>
              <a:rPr lang="el-GR" sz="1800" b="1" dirty="0" smtClean="0"/>
              <a:t>Βραχυχρόνια</a:t>
            </a:r>
            <a:r>
              <a:rPr lang="el-GR" sz="1800" dirty="0"/>
              <a:t>, στην ισορροπία, </a:t>
            </a:r>
            <a:r>
              <a:rPr lang="el-GR" sz="1800" dirty="0">
                <a:solidFill>
                  <a:schemeClr val="accent2">
                    <a:lumMod val="75000"/>
                  </a:schemeClr>
                </a:solidFill>
              </a:rPr>
              <a:t>το παραγόμενο προϊόν ισούται με το </a:t>
            </a:r>
            <a:r>
              <a:rPr lang="el-GR" sz="1800" dirty="0" smtClean="0">
                <a:solidFill>
                  <a:schemeClr val="accent2">
                    <a:lumMod val="75000"/>
                  </a:schemeClr>
                </a:solidFill>
              </a:rPr>
              <a:t>ζητούμενο</a:t>
            </a:r>
            <a:r>
              <a:rPr lang="el-GR" sz="1800" dirty="0" smtClean="0"/>
              <a:t>:  </a:t>
            </a:r>
          </a:p>
          <a:p>
            <a:pPr lvl="1"/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AS</a:t>
            </a:r>
            <a:r>
              <a:rPr lang="el-GR" sz="1800" b="1" dirty="0">
                <a:solidFill>
                  <a:schemeClr val="accent2">
                    <a:lumMod val="50000"/>
                  </a:schemeClr>
                </a:solidFill>
              </a:rPr>
              <a:t>=</a:t>
            </a:r>
            <a:r>
              <a:rPr lang="en-US" sz="1800" b="1" dirty="0" smtClean="0">
                <a:solidFill>
                  <a:schemeClr val="accent2">
                    <a:lumMod val="50000"/>
                  </a:schemeClr>
                </a:solidFill>
              </a:rPr>
              <a:t>AD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800" dirty="0" smtClean="0"/>
              <a:t>(</a:t>
            </a:r>
            <a:r>
              <a:rPr lang="el-GR" sz="1800" dirty="0" err="1" smtClean="0"/>
              <a:t>Συναθροιστική</a:t>
            </a:r>
            <a:r>
              <a:rPr lang="el-GR" sz="1800" dirty="0" smtClean="0"/>
              <a:t> </a:t>
            </a:r>
            <a:r>
              <a:rPr lang="el-GR" sz="1800" dirty="0"/>
              <a:t>Προσφορά = </a:t>
            </a:r>
            <a:r>
              <a:rPr lang="el-GR" sz="1800" dirty="0" err="1"/>
              <a:t>Συναθροιστική</a:t>
            </a:r>
            <a:r>
              <a:rPr lang="el-GR" sz="1800" dirty="0"/>
              <a:t> Ζήτηση), </a:t>
            </a:r>
            <a:r>
              <a:rPr lang="el-GR" sz="1800" dirty="0" smtClean="0"/>
              <a:t>ή</a:t>
            </a:r>
            <a:endParaRPr lang="el-GR" sz="1800" dirty="0"/>
          </a:p>
          <a:p>
            <a:pPr lvl="1"/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Ys</a:t>
            </a:r>
            <a:r>
              <a:rPr lang="el-GR" sz="1800" b="1" dirty="0">
                <a:solidFill>
                  <a:schemeClr val="accent2">
                    <a:lumMod val="50000"/>
                  </a:schemeClr>
                </a:solidFill>
              </a:rPr>
              <a:t>=</a:t>
            </a:r>
            <a:r>
              <a:rPr lang="en-US" sz="1800" b="1" dirty="0" err="1" smtClean="0">
                <a:solidFill>
                  <a:schemeClr val="accent2">
                    <a:lumMod val="50000"/>
                  </a:schemeClr>
                </a:solidFill>
              </a:rPr>
              <a:t>Yd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800" dirty="0" smtClean="0"/>
              <a:t>(Παραγόμενο </a:t>
            </a:r>
            <a:r>
              <a:rPr lang="el-GR" sz="1800" dirty="0"/>
              <a:t>προϊόν = Ζητούμενο προϊόν), </a:t>
            </a:r>
            <a:r>
              <a:rPr lang="el-GR" sz="1800" dirty="0" smtClean="0"/>
              <a:t>ή</a:t>
            </a:r>
            <a:endParaRPr lang="el-GR" sz="1800" dirty="0"/>
          </a:p>
          <a:p>
            <a:pPr lvl="1"/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Y</a:t>
            </a:r>
            <a:r>
              <a:rPr lang="el-GR" sz="1800" b="1" dirty="0">
                <a:solidFill>
                  <a:schemeClr val="accent2">
                    <a:lumMod val="50000"/>
                  </a:schemeClr>
                </a:solidFill>
              </a:rPr>
              <a:t>=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l-GR" sz="1800" b="1" dirty="0">
                <a:solidFill>
                  <a:schemeClr val="accent2">
                    <a:lumMod val="50000"/>
                  </a:schemeClr>
                </a:solidFill>
              </a:rPr>
              <a:t>+Ι+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G</a:t>
            </a:r>
            <a:r>
              <a:rPr lang="el-GR" sz="1800" b="1" dirty="0">
                <a:solidFill>
                  <a:schemeClr val="accent2">
                    <a:lumMod val="50000"/>
                  </a:schemeClr>
                </a:solidFill>
              </a:rPr>
              <a:t>+(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X</a:t>
            </a:r>
            <a:r>
              <a:rPr lang="el-GR" sz="1800" b="1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M</a:t>
            </a:r>
            <a:r>
              <a:rPr lang="el-GR" sz="18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el-GR" sz="1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el-GR" sz="1800" dirty="0"/>
              <a:t>Κατά συνέπεια, </a:t>
            </a:r>
            <a:r>
              <a:rPr lang="el-GR" sz="1800" b="1" dirty="0"/>
              <a:t>το σημείο ισορροπίας της οικονομίας Ε1 </a:t>
            </a:r>
            <a:r>
              <a:rPr lang="el-GR" sz="1800" dirty="0"/>
              <a:t>δίνεται από το σημείο όπου </a:t>
            </a:r>
            <a:r>
              <a:rPr lang="el-GR" sz="1800" b="1" dirty="0">
                <a:solidFill>
                  <a:schemeClr val="accent2">
                    <a:lumMod val="50000"/>
                  </a:schemeClr>
                </a:solidFill>
              </a:rPr>
              <a:t>η </a:t>
            </a:r>
            <a:r>
              <a:rPr lang="el-GR" sz="1800" b="1" dirty="0" err="1">
                <a:solidFill>
                  <a:schemeClr val="accent2">
                    <a:lumMod val="50000"/>
                  </a:schemeClr>
                </a:solidFill>
              </a:rPr>
              <a:t>συναθροιστική</a:t>
            </a:r>
            <a:r>
              <a:rPr lang="el-GR" sz="1800" b="1" dirty="0">
                <a:solidFill>
                  <a:schemeClr val="accent2">
                    <a:lumMod val="50000"/>
                  </a:schemeClr>
                </a:solidFill>
              </a:rPr>
              <a:t> ζήτηση τέμνει την βραχυχρόνια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800" b="1" dirty="0" err="1">
                <a:solidFill>
                  <a:schemeClr val="accent2">
                    <a:lumMod val="50000"/>
                  </a:schemeClr>
                </a:solidFill>
              </a:rPr>
              <a:t>συναθροιστική</a:t>
            </a:r>
            <a:r>
              <a:rPr lang="el-GR" sz="1800" b="1" dirty="0">
                <a:solidFill>
                  <a:schemeClr val="accent2">
                    <a:lumMod val="50000"/>
                  </a:schemeClr>
                </a:solidFill>
              </a:rPr>
              <a:t> προσφορά</a:t>
            </a:r>
            <a:r>
              <a:rPr lang="el-GR" sz="1800" dirty="0"/>
              <a:t>. </a:t>
            </a:r>
            <a:endParaRPr lang="en-US" sz="1800" dirty="0"/>
          </a:p>
          <a:p>
            <a:pPr algn="just"/>
            <a:r>
              <a:rPr lang="el-GR" sz="1800" dirty="0"/>
              <a:t>Το Ε1 καθορίζει παραγωγή προϊόντος </a:t>
            </a:r>
            <a:r>
              <a:rPr lang="en-US" sz="1800" dirty="0"/>
              <a:t>Y</a:t>
            </a:r>
            <a:r>
              <a:rPr lang="el-GR" sz="1800" dirty="0"/>
              <a:t>1, για τιμές </a:t>
            </a:r>
            <a:r>
              <a:rPr lang="en-US" sz="1800" dirty="0"/>
              <a:t>P</a:t>
            </a:r>
            <a:r>
              <a:rPr lang="el-GR" sz="1800" dirty="0"/>
              <a:t>1</a:t>
            </a:r>
            <a:r>
              <a:rPr lang="el-GR" sz="1800" dirty="0" smtClean="0"/>
              <a:t>.</a:t>
            </a:r>
            <a:endParaRPr lang="en-US" sz="1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5330329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980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290944" y="6123709"/>
            <a:ext cx="8167255" cy="648566"/>
          </a:xfrm>
        </p:spPr>
        <p:txBody>
          <a:bodyPr>
            <a:no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2400" dirty="0" smtClean="0">
                <a:ea typeface="ＭＳ Ｐゴシック" panose="020B0600070205080204" pitchFamily="34" charset="-128"/>
              </a:rPr>
              <a:t>Σχήμα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 </a:t>
            </a:r>
            <a:r>
              <a:rPr lang="el-GR" altLang="en-US" sz="2400" dirty="0" smtClean="0">
                <a:ea typeface="ＭＳ Ｐゴシック" panose="020B0600070205080204" pitchFamily="34" charset="-128"/>
              </a:rPr>
              <a:t>. Η βραχυχρόνια ισορροπία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3F6F9"/>
          </a:solidFill>
          <a:ln w="21590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2F4F8"/>
          </a:solidFill>
          <a:ln w="195263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1F4F7"/>
          </a:solidFill>
          <a:ln w="17621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0F2F5"/>
          </a:solidFill>
          <a:ln w="15716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5" name="Rectangle 9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EF1F4"/>
          </a:solidFill>
          <a:ln w="13652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6" name="Rectangle 10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DEFF3"/>
          </a:solidFill>
          <a:ln w="117475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7" name="Rectangle 11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BEEF2"/>
          </a:solidFill>
          <a:ln w="98425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AECF1"/>
          </a:solidFill>
          <a:ln w="77788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9" name="Rectangle 13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9EBF0"/>
          </a:solidFill>
          <a:ln w="5873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0" name="Rectangle 14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7EAEF"/>
          </a:solidFill>
          <a:ln w="39688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1662113" y="1471613"/>
            <a:ext cx="6635750" cy="450850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2" name="Rectangle 16"/>
          <p:cNvSpPr>
            <a:spLocks noChangeArrowheads="1"/>
          </p:cNvSpPr>
          <p:nvPr/>
        </p:nvSpPr>
        <p:spPr bwMode="auto">
          <a:xfrm>
            <a:off x="1525588" y="1335088"/>
            <a:ext cx="6732587" cy="4546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3" name="Freeform 17"/>
          <p:cNvSpPr>
            <a:spLocks/>
          </p:cNvSpPr>
          <p:nvPr/>
        </p:nvSpPr>
        <p:spPr bwMode="auto">
          <a:xfrm>
            <a:off x="1525588" y="1335088"/>
            <a:ext cx="6732587" cy="4546600"/>
          </a:xfrm>
          <a:custGeom>
            <a:avLst/>
            <a:gdLst>
              <a:gd name="T0" fmla="*/ 0 w 4241"/>
              <a:gd name="T1" fmla="*/ 0 h 2864"/>
              <a:gd name="T2" fmla="*/ 0 w 4241"/>
              <a:gd name="T3" fmla="*/ 2147483646 h 2864"/>
              <a:gd name="T4" fmla="*/ 2147483646 w 4241"/>
              <a:gd name="T5" fmla="*/ 2147483646 h 2864"/>
              <a:gd name="T6" fmla="*/ 0 60000 65536"/>
              <a:gd name="T7" fmla="*/ 0 60000 65536"/>
              <a:gd name="T8" fmla="*/ 0 60000 65536"/>
              <a:gd name="T9" fmla="*/ 0 w 4241"/>
              <a:gd name="T10" fmla="*/ 0 h 2864"/>
              <a:gd name="T11" fmla="*/ 4241 w 4241"/>
              <a:gd name="T12" fmla="*/ 2864 h 2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41" h="2864">
                <a:moveTo>
                  <a:pt x="0" y="0"/>
                </a:moveTo>
                <a:lnTo>
                  <a:pt x="0" y="2864"/>
                </a:lnTo>
                <a:lnTo>
                  <a:pt x="4241" y="2864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Rectangle 18"/>
          <p:cNvSpPr>
            <a:spLocks noChangeArrowheads="1"/>
          </p:cNvSpPr>
          <p:nvPr/>
        </p:nvSpPr>
        <p:spPr bwMode="auto">
          <a:xfrm>
            <a:off x="7162800" y="5902325"/>
            <a:ext cx="1350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Ποσότητα</a:t>
            </a:r>
          </a:p>
          <a:p>
            <a:pPr eaLnBrk="1" hangingPunct="1"/>
            <a:r>
              <a:rPr lang="el-GR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Παραγωγής Υ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5" name="Rectangle 20"/>
          <p:cNvSpPr>
            <a:spLocks noChangeArrowheads="1"/>
          </p:cNvSpPr>
          <p:nvPr/>
        </p:nvSpPr>
        <p:spPr bwMode="auto">
          <a:xfrm>
            <a:off x="617538" y="1303338"/>
            <a:ext cx="8572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Επίπεδο</a:t>
            </a:r>
          </a:p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τιμών Ρ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26" name="Rectangle 22"/>
          <p:cNvSpPr>
            <a:spLocks noChangeArrowheads="1"/>
          </p:cNvSpPr>
          <p:nvPr/>
        </p:nvSpPr>
        <p:spPr bwMode="auto">
          <a:xfrm>
            <a:off x="1354138" y="5908675"/>
            <a:ext cx="2143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0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387600" y="2386013"/>
            <a:ext cx="5872165" cy="2730500"/>
            <a:chOff x="1504" y="1503"/>
            <a:chExt cx="3699" cy="1720"/>
          </a:xfrm>
        </p:grpSpPr>
        <p:sp>
          <p:nvSpPr>
            <p:cNvPr id="17439" name="Line 24"/>
            <p:cNvSpPr>
              <a:spLocks noChangeShapeType="1"/>
            </p:cNvSpPr>
            <p:nvPr/>
          </p:nvSpPr>
          <p:spPr bwMode="auto">
            <a:xfrm flipV="1">
              <a:off x="1504" y="1582"/>
              <a:ext cx="2293" cy="1641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0" name="Rectangle 25"/>
            <p:cNvSpPr>
              <a:spLocks noChangeArrowheads="1"/>
            </p:cNvSpPr>
            <p:nvPr/>
          </p:nvSpPr>
          <p:spPr bwMode="auto">
            <a:xfrm>
              <a:off x="3863" y="1503"/>
              <a:ext cx="134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Βραχυχρόνια Συνολική </a:t>
              </a:r>
            </a:p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προσφορά </a:t>
              </a:r>
              <a:r>
                <a:rPr lang="en-US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SRAS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401455" y="2637489"/>
            <a:ext cx="5459412" cy="2341562"/>
            <a:chOff x="1553" y="1705"/>
            <a:chExt cx="3439" cy="1475"/>
          </a:xfrm>
        </p:grpSpPr>
        <p:sp>
          <p:nvSpPr>
            <p:cNvPr id="17437" name="Line 28"/>
            <p:cNvSpPr>
              <a:spLocks noChangeShapeType="1"/>
            </p:cNvSpPr>
            <p:nvPr/>
          </p:nvSpPr>
          <p:spPr bwMode="auto">
            <a:xfrm flipH="1" flipV="1">
              <a:off x="1553" y="1705"/>
              <a:ext cx="2158" cy="1420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8" name="Rectangle 29"/>
            <p:cNvSpPr>
              <a:spLocks noChangeArrowheads="1"/>
            </p:cNvSpPr>
            <p:nvPr/>
          </p:nvSpPr>
          <p:spPr bwMode="auto">
            <a:xfrm>
              <a:off x="3773" y="3025"/>
              <a:ext cx="121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Συνολική ζήτηση</a:t>
              </a:r>
              <a:r>
                <a:rPr lang="en-US" altLang="en-US" sz="16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 AD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0800" y="3697288"/>
            <a:ext cx="5005388" cy="2703513"/>
            <a:chOff x="32" y="2329"/>
            <a:chExt cx="3153" cy="1703"/>
          </a:xfrm>
        </p:grpSpPr>
        <p:sp>
          <p:nvSpPr>
            <p:cNvPr id="17433" name="Freeform 32"/>
            <p:cNvSpPr>
              <a:spLocks/>
            </p:cNvSpPr>
            <p:nvPr/>
          </p:nvSpPr>
          <p:spPr bwMode="auto">
            <a:xfrm>
              <a:off x="973" y="2421"/>
              <a:ext cx="1665" cy="1284"/>
            </a:xfrm>
            <a:custGeom>
              <a:avLst/>
              <a:gdLst>
                <a:gd name="T0" fmla="*/ 0 w 1665"/>
                <a:gd name="T1" fmla="*/ 0 h 1284"/>
                <a:gd name="T2" fmla="*/ 1665 w 1665"/>
                <a:gd name="T3" fmla="*/ 0 h 1284"/>
                <a:gd name="T4" fmla="*/ 1665 w 1665"/>
                <a:gd name="T5" fmla="*/ 1284 h 1284"/>
                <a:gd name="T6" fmla="*/ 0 60000 65536"/>
                <a:gd name="T7" fmla="*/ 0 60000 65536"/>
                <a:gd name="T8" fmla="*/ 0 60000 65536"/>
                <a:gd name="T9" fmla="*/ 0 w 1665"/>
                <a:gd name="T10" fmla="*/ 0 h 1284"/>
                <a:gd name="T11" fmla="*/ 1665 w 1665"/>
                <a:gd name="T12" fmla="*/ 1284 h 1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65" h="1284">
                  <a:moveTo>
                    <a:pt x="0" y="0"/>
                  </a:moveTo>
                  <a:lnTo>
                    <a:pt x="1665" y="0"/>
                  </a:lnTo>
                  <a:lnTo>
                    <a:pt x="1665" y="128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Oval 33"/>
            <p:cNvSpPr>
              <a:spLocks noChangeArrowheads="1"/>
            </p:cNvSpPr>
            <p:nvPr/>
          </p:nvSpPr>
          <p:spPr bwMode="auto">
            <a:xfrm>
              <a:off x="2593" y="2372"/>
              <a:ext cx="86" cy="8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7435" name="Rectangle 34"/>
            <p:cNvSpPr>
              <a:spLocks noChangeArrowheads="1"/>
            </p:cNvSpPr>
            <p:nvPr/>
          </p:nvSpPr>
          <p:spPr bwMode="auto">
            <a:xfrm>
              <a:off x="2334" y="3722"/>
              <a:ext cx="85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Παραγωγή</a:t>
              </a:r>
            </a:p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Ισορροπίας Υ1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7436" name="Rectangle 36"/>
            <p:cNvSpPr>
              <a:spLocks noChangeArrowheads="1"/>
            </p:cNvSpPr>
            <p:nvPr/>
          </p:nvSpPr>
          <p:spPr bwMode="auto">
            <a:xfrm>
              <a:off x="32" y="2329"/>
              <a:ext cx="85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Επίπεδο τιμών</a:t>
              </a:r>
            </a:p>
            <a:p>
              <a:pPr eaLnBrk="1" hangingPunct="1"/>
              <a:r>
                <a:rPr lang="el-GR" altLang="en-US" sz="160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Ισορροπίας Ρ1</a:t>
              </a:r>
              <a:endPara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ΟΙΚΟΝΟΜΙΚΗ, 4Η ΕΚΔΟΣΗ, MANKIW AND TAYLOR </a:t>
            </a:r>
            <a:endParaRPr lang="en-US" dirty="0"/>
          </a:p>
        </p:txBody>
      </p:sp>
      <p:pic>
        <p:nvPicPr>
          <p:cNvPr id="17431" name="Εικόνα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43650"/>
            <a:ext cx="422275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itle 1"/>
          <p:cNvSpPr txBox="1">
            <a:spLocks/>
          </p:cNvSpPr>
          <p:nvPr/>
        </p:nvSpPr>
        <p:spPr>
          <a:xfrm>
            <a:off x="442913" y="177521"/>
            <a:ext cx="7620000" cy="5429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3600" b="1" dirty="0" smtClean="0">
                <a:solidFill>
                  <a:schemeClr val="accent2">
                    <a:lumMod val="75000"/>
                  </a:schemeClr>
                </a:solidFill>
              </a:rPr>
              <a:t>Α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l-GR" sz="3600" b="1" dirty="0" smtClean="0">
                <a:solidFill>
                  <a:schemeClr val="accent2">
                    <a:lumMod val="75000"/>
                  </a:schemeClr>
                </a:solidFill>
              </a:rPr>
              <a:t>.3 Η ισορροπία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872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/>
          <a:lstStyle/>
          <a:p>
            <a:pPr algn="ctr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l-GR" sz="2400" b="1" dirty="0" smtClean="0"/>
              <a:t>Α</a:t>
            </a:r>
            <a:r>
              <a:rPr lang="en-US" sz="2400" b="1" dirty="0"/>
              <a:t>II</a:t>
            </a:r>
            <a:r>
              <a:rPr lang="el-GR" sz="2400" b="1" dirty="0"/>
              <a:t>. Πολιτικές που στοχεύουν στη μεταβολή της </a:t>
            </a:r>
            <a:r>
              <a:rPr lang="el-GR" sz="2400" b="1" dirty="0" smtClean="0"/>
              <a:t>ισορροπίας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ΑΙΙ.1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Πολιτικές που στοχεύουν στη μεταβολή της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ζήτησης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Δημοσιονομική Πολιτική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(1)</a:t>
            </a:r>
            <a:r>
              <a:rPr lang="el-GR" sz="2800" dirty="0"/>
              <a:t/>
            </a:r>
            <a:br>
              <a:rPr lang="el-GR" sz="2800" dirty="0"/>
            </a:br>
            <a:r>
              <a:rPr lang="el-GR" sz="3600" dirty="0"/>
              <a:t/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7638"/>
            <a:ext cx="7620000" cy="4939754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Βραχυχρόνια, την </a:t>
            </a:r>
            <a:r>
              <a:rPr lang="el-GR" b="1" dirty="0"/>
              <a:t>ισορροπία</a:t>
            </a:r>
            <a:r>
              <a:rPr lang="el-GR" dirty="0"/>
              <a:t> μπορούν να επηρεάσουν από την </a:t>
            </a:r>
            <a:r>
              <a:rPr lang="el-GR" b="1" dirty="0"/>
              <a:t>πλευρά της ζήτησης</a:t>
            </a:r>
            <a:r>
              <a:rPr lang="el-GR" dirty="0"/>
              <a:t>: </a:t>
            </a:r>
            <a:endParaRPr lang="en-US" dirty="0" smtClean="0"/>
          </a:p>
          <a:p>
            <a:pPr lvl="1"/>
            <a:r>
              <a:rPr lang="el-GR" sz="2200" dirty="0" smtClean="0"/>
              <a:t>η </a:t>
            </a:r>
            <a:r>
              <a:rPr lang="en-US" sz="2200" b="1" dirty="0"/>
              <a:t>K</a:t>
            </a:r>
            <a:r>
              <a:rPr lang="el-GR" sz="2200" b="1" dirty="0" err="1" smtClean="0"/>
              <a:t>υβέρνηση</a:t>
            </a:r>
            <a:r>
              <a:rPr lang="el-GR" sz="2200" dirty="0" smtClean="0"/>
              <a:t> </a:t>
            </a:r>
            <a:r>
              <a:rPr lang="el-GR" sz="2200" dirty="0"/>
              <a:t>με την </a:t>
            </a:r>
            <a:r>
              <a:rPr lang="el-GR" sz="2200" b="1" dirty="0">
                <a:solidFill>
                  <a:schemeClr val="accent2">
                    <a:lumMod val="75000"/>
                  </a:schemeClr>
                </a:solidFill>
              </a:rPr>
              <a:t>άσκηση δημοσιονομικής πολιτικής </a:t>
            </a:r>
            <a:endParaRPr lang="en-US" sz="2200" dirty="0" smtClean="0"/>
          </a:p>
          <a:p>
            <a:pPr lvl="1"/>
            <a:r>
              <a:rPr lang="el-GR" sz="2200" dirty="0" smtClean="0"/>
              <a:t>η </a:t>
            </a:r>
            <a:r>
              <a:rPr lang="el-GR" sz="2200" b="1" dirty="0"/>
              <a:t>Κεντρική Τράπεζα </a:t>
            </a:r>
            <a:r>
              <a:rPr lang="el-GR" sz="2200" dirty="0"/>
              <a:t>με την </a:t>
            </a:r>
            <a:r>
              <a:rPr lang="el-GR" sz="2200" b="1" dirty="0">
                <a:solidFill>
                  <a:schemeClr val="accent2">
                    <a:lumMod val="75000"/>
                  </a:schemeClr>
                </a:solidFill>
              </a:rPr>
              <a:t>άσκηση νομισματικής </a:t>
            </a:r>
            <a:r>
              <a:rPr lang="el-GR" sz="2200" b="1" dirty="0" smtClean="0">
                <a:solidFill>
                  <a:schemeClr val="accent2">
                    <a:lumMod val="75000"/>
                  </a:schemeClr>
                </a:solidFill>
              </a:rPr>
              <a:t>πολιτικής</a:t>
            </a:r>
            <a:r>
              <a:rPr lang="el-GR" sz="2200" dirty="0" smtClean="0"/>
              <a:t> </a:t>
            </a:r>
            <a:endParaRPr lang="en-US" sz="2200" dirty="0" smtClean="0"/>
          </a:p>
          <a:p>
            <a:pPr marL="411480" lvl="1" indent="0">
              <a:buNone/>
            </a:pPr>
            <a:endParaRPr lang="el-GR" sz="2200" dirty="0"/>
          </a:p>
          <a:p>
            <a:pPr marL="114300" indent="0">
              <a:buNone/>
            </a:pPr>
            <a:r>
              <a:rPr lang="el-GR" b="1" dirty="0"/>
              <a:t>Δημοσιονομική </a:t>
            </a:r>
            <a:r>
              <a:rPr lang="el-GR" b="1" dirty="0" smtClean="0"/>
              <a:t>Πολιτική</a:t>
            </a:r>
            <a:endParaRPr lang="en-US" b="1" dirty="0"/>
          </a:p>
          <a:p>
            <a:r>
              <a:rPr lang="el-GR" dirty="0" smtClean="0"/>
              <a:t>Η </a:t>
            </a:r>
            <a:r>
              <a:rPr lang="el-GR" dirty="0"/>
              <a:t>κυβέρνηση κατά την κατάρτιση του προϋπολογισμού υπολογίζει τα φορολογικά </a:t>
            </a:r>
            <a:r>
              <a:rPr lang="el-GR" dirty="0" smtClean="0"/>
              <a:t>έσοδα</a:t>
            </a:r>
            <a:r>
              <a:rPr lang="en-US" dirty="0" smtClean="0"/>
              <a:t>: </a:t>
            </a:r>
            <a:r>
              <a:rPr lang="el-GR" dirty="0" smtClean="0"/>
              <a:t>τους φόρους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/>
              <a:t>T</a:t>
            </a:r>
            <a:r>
              <a:rPr lang="el-GR" dirty="0"/>
              <a:t>) και τις δημόσιες δαπάνες (</a:t>
            </a:r>
            <a:r>
              <a:rPr lang="en-US" dirty="0"/>
              <a:t>G</a:t>
            </a:r>
            <a:r>
              <a:rPr lang="el-GR" dirty="0" smtClean="0"/>
              <a:t>)</a:t>
            </a:r>
            <a:endParaRPr lang="en-US" dirty="0" smtClean="0"/>
          </a:p>
          <a:p>
            <a:pPr lvl="1"/>
            <a:r>
              <a:rPr lang="el-GR" sz="2200" dirty="0" smtClean="0"/>
              <a:t>Αν </a:t>
            </a:r>
            <a:r>
              <a:rPr lang="el-GR" sz="2200" dirty="0"/>
              <a:t>τα έσοδα είναι μεγαλύτερα από τις δαπάνες: </a:t>
            </a:r>
            <a:r>
              <a:rPr lang="en-US" sz="2200" dirty="0"/>
              <a:t>T</a:t>
            </a:r>
            <a:r>
              <a:rPr lang="el-GR" sz="2200" dirty="0"/>
              <a:t>&gt;</a:t>
            </a:r>
            <a:r>
              <a:rPr lang="en-US" sz="2200" dirty="0"/>
              <a:t>G</a:t>
            </a:r>
            <a:r>
              <a:rPr lang="el-GR" sz="2200" dirty="0"/>
              <a:t>, </a:t>
            </a:r>
            <a:r>
              <a:rPr lang="en-US" sz="2200" dirty="0"/>
              <a:t>T</a:t>
            </a:r>
            <a:r>
              <a:rPr lang="el-GR" sz="2200" dirty="0"/>
              <a:t>-</a:t>
            </a:r>
            <a:r>
              <a:rPr lang="en-US" sz="2200" dirty="0"/>
              <a:t>G</a:t>
            </a:r>
            <a:r>
              <a:rPr lang="el-GR" sz="2200" dirty="0" smtClean="0"/>
              <a:t>&gt;0, </a:t>
            </a:r>
            <a:r>
              <a:rPr lang="el-GR" sz="2200" dirty="0"/>
              <a:t>υπάρχει </a:t>
            </a:r>
            <a:r>
              <a:rPr lang="el-GR" sz="2200" b="1" dirty="0"/>
              <a:t>πρωτογενές δημοσιονομικό </a:t>
            </a:r>
            <a:r>
              <a:rPr lang="el-GR" sz="2200" b="1" dirty="0" smtClean="0"/>
              <a:t>πλεόνασμα.</a:t>
            </a:r>
            <a:endParaRPr lang="en-US" sz="2200" b="1" dirty="0" smtClean="0"/>
          </a:p>
          <a:p>
            <a:pPr lvl="1"/>
            <a:r>
              <a:rPr lang="el-GR" sz="2200" dirty="0" smtClean="0"/>
              <a:t>Αν </a:t>
            </a:r>
            <a:r>
              <a:rPr lang="el-GR" sz="2200" dirty="0"/>
              <a:t>τα έσοδα είναι μικρότερα από τις δαπάνες: Τ&lt;</a:t>
            </a:r>
            <a:r>
              <a:rPr lang="en-US" sz="2200" dirty="0"/>
              <a:t>G</a:t>
            </a:r>
            <a:r>
              <a:rPr lang="el-GR" sz="2200" dirty="0"/>
              <a:t>, </a:t>
            </a:r>
            <a:r>
              <a:rPr lang="en-US" sz="2200" dirty="0"/>
              <a:t>T</a:t>
            </a:r>
            <a:r>
              <a:rPr lang="el-GR" sz="2200" dirty="0"/>
              <a:t>-</a:t>
            </a:r>
            <a:r>
              <a:rPr lang="en-US" sz="2200" dirty="0"/>
              <a:t>G</a:t>
            </a:r>
            <a:r>
              <a:rPr lang="el-GR" sz="2200" dirty="0"/>
              <a:t>&lt;</a:t>
            </a:r>
            <a:r>
              <a:rPr lang="en-US" sz="2200" dirty="0"/>
              <a:t>O</a:t>
            </a:r>
            <a:r>
              <a:rPr lang="el-GR" sz="2200" dirty="0"/>
              <a:t>, υπάρχει </a:t>
            </a:r>
            <a:r>
              <a:rPr lang="el-GR" sz="2200" b="1" dirty="0"/>
              <a:t>πρωτογενές δημοσιονομικό </a:t>
            </a:r>
            <a:r>
              <a:rPr lang="el-GR" sz="2200" b="1" dirty="0" smtClean="0"/>
              <a:t>έλλειμμα.</a:t>
            </a:r>
          </a:p>
          <a:p>
            <a:pPr lvl="1"/>
            <a:r>
              <a:rPr lang="el-GR" sz="2200" dirty="0" smtClean="0"/>
              <a:t>Αν τα έσοδα ισούνται με τις δαπάνες, έχουμε ισοσκελισμένο προϋπολογισμό.</a:t>
            </a:r>
          </a:p>
          <a:p>
            <a:pPr lvl="1"/>
            <a:endParaRPr lang="el-GR" sz="2200" b="1" dirty="0"/>
          </a:p>
          <a:p>
            <a:pPr lvl="1"/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8681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03232" cy="1143000"/>
          </a:xfrm>
        </p:spPr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Α</a:t>
            </a:r>
            <a:r>
              <a:rPr lang="en-US" sz="2000" b="1" dirty="0" smtClean="0">
                <a:solidFill>
                  <a:srgbClr val="9CBEBD">
                    <a:lumMod val="75000"/>
                  </a:srgbClr>
                </a:solidFill>
              </a:rPr>
              <a:t>.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ΙΙ.1 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Πολιτικές που στοχεύουν στη μεταβολή της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ζήτησης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/>
            </a:r>
            <a:b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Δημοσιονομική Πολιτική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(2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l-GR" b="1" dirty="0"/>
              <a:t>Δημοσιονομική </a:t>
            </a:r>
            <a:r>
              <a:rPr lang="el-GR" b="1" dirty="0" smtClean="0"/>
              <a:t>Πολιτική</a:t>
            </a:r>
            <a:r>
              <a:rPr lang="en-US" b="1" dirty="0" smtClean="0"/>
              <a:t>. </a:t>
            </a:r>
            <a:r>
              <a:rPr lang="el-GR" b="1" dirty="0" smtClean="0"/>
              <a:t>Σενάρια</a:t>
            </a:r>
            <a:endParaRPr lang="en-US" b="1" dirty="0"/>
          </a:p>
          <a:p>
            <a:r>
              <a:rPr lang="el-GR" dirty="0" smtClean="0"/>
              <a:t>Έστω </a:t>
            </a:r>
            <a:r>
              <a:rPr lang="el-GR" dirty="0"/>
              <a:t>ότι το έτος </a:t>
            </a:r>
            <a:r>
              <a:rPr lang="en-US" dirty="0"/>
              <a:t>t </a:t>
            </a:r>
            <a:r>
              <a:rPr lang="el-GR" dirty="0"/>
              <a:t>παρατηρείται </a:t>
            </a:r>
            <a:r>
              <a:rPr lang="el-GR" b="1" dirty="0"/>
              <a:t>πρωτογενές δημοσιονομικό έλλειμμα</a:t>
            </a:r>
            <a:r>
              <a:rPr lang="el-GR" dirty="0"/>
              <a:t> </a:t>
            </a:r>
            <a:r>
              <a:rPr lang="en-US" dirty="0"/>
              <a:t>T</a:t>
            </a:r>
            <a:r>
              <a:rPr lang="en-US" baseline="-25000" dirty="0"/>
              <a:t>t </a:t>
            </a:r>
            <a:r>
              <a:rPr lang="el-GR" dirty="0"/>
              <a:t>- </a:t>
            </a:r>
            <a:r>
              <a:rPr lang="en-US" dirty="0"/>
              <a:t>G</a:t>
            </a:r>
            <a:r>
              <a:rPr lang="en-US" baseline="-25000" dirty="0"/>
              <a:t>t</a:t>
            </a:r>
            <a:r>
              <a:rPr lang="el-GR" dirty="0"/>
              <a:t>&lt;</a:t>
            </a:r>
            <a:r>
              <a:rPr lang="en-US" dirty="0"/>
              <a:t>O</a:t>
            </a:r>
            <a:r>
              <a:rPr lang="el-GR" dirty="0"/>
              <a:t> (δηλ. οι δαπάνες είναι ψηλότερες από τα έσοδα). </a:t>
            </a:r>
            <a:endParaRPr lang="en-US" dirty="0" smtClean="0"/>
          </a:p>
          <a:p>
            <a:pPr lvl="1"/>
            <a:r>
              <a:rPr lang="el-GR" dirty="0" smtClean="0"/>
              <a:t>Σε </a:t>
            </a:r>
            <a:r>
              <a:rPr lang="el-GR" dirty="0"/>
              <a:t>αυτή την περίπτωση </a:t>
            </a:r>
            <a:r>
              <a:rPr lang="el-GR" b="1" dirty="0"/>
              <a:t>το κράτος καταφεύγει σε δανεισμό </a:t>
            </a:r>
            <a:r>
              <a:rPr lang="el-GR" dirty="0"/>
              <a:t>του ποσού </a:t>
            </a:r>
            <a:r>
              <a:rPr lang="en-US" dirty="0"/>
              <a:t>G</a:t>
            </a:r>
            <a:r>
              <a:rPr lang="en-US" baseline="-25000" dirty="0"/>
              <a:t>t</a:t>
            </a:r>
            <a:r>
              <a:rPr lang="en-US" dirty="0"/>
              <a:t> </a:t>
            </a:r>
            <a:r>
              <a:rPr lang="el-GR" dirty="0"/>
              <a:t>-</a:t>
            </a:r>
            <a:r>
              <a:rPr lang="en-US" dirty="0"/>
              <a:t>T</a:t>
            </a:r>
            <a:r>
              <a:rPr lang="en-US" baseline="-25000" dirty="0"/>
              <a:t>t </a:t>
            </a:r>
            <a:r>
              <a:rPr lang="el-GR" dirty="0"/>
              <a:t>. Ο δανεισμός πραγματοποιείται με </a:t>
            </a:r>
            <a:r>
              <a:rPr lang="el-GR" b="1" dirty="0"/>
              <a:t>έκδοση ομολόγων</a:t>
            </a:r>
            <a:r>
              <a:rPr lang="el-GR" dirty="0"/>
              <a:t> </a:t>
            </a:r>
            <a:r>
              <a:rPr lang="en-US" dirty="0"/>
              <a:t>B</a:t>
            </a:r>
            <a:r>
              <a:rPr lang="el-GR" dirty="0"/>
              <a:t> τα οποία έχουν επιτόκιο </a:t>
            </a:r>
            <a:r>
              <a:rPr lang="en-US" dirty="0" smtClean="0"/>
              <a:t>r.</a:t>
            </a:r>
            <a:endParaRPr lang="en-US" dirty="0"/>
          </a:p>
          <a:p>
            <a:r>
              <a:rPr lang="el-GR" dirty="0" smtClean="0"/>
              <a:t>Έστω </a:t>
            </a:r>
            <a:r>
              <a:rPr lang="el-GR" dirty="0"/>
              <a:t>ότι τον επόμενο χρόνο </a:t>
            </a:r>
            <a:r>
              <a:rPr lang="en-US" dirty="0"/>
              <a:t>t</a:t>
            </a:r>
            <a:r>
              <a:rPr lang="el-GR" dirty="0" smtClean="0"/>
              <a:t>+1 </a:t>
            </a:r>
            <a:r>
              <a:rPr lang="el-GR" b="1" dirty="0" smtClean="0"/>
              <a:t>υπάρχει </a:t>
            </a:r>
            <a:r>
              <a:rPr lang="el-GR" b="1" dirty="0"/>
              <a:t>ξανά πρωτογενές έλλειμμα </a:t>
            </a:r>
            <a:r>
              <a:rPr lang="en-US" dirty="0"/>
              <a:t>G</a:t>
            </a:r>
            <a:r>
              <a:rPr lang="en-US" baseline="-25000" dirty="0"/>
              <a:t>t</a:t>
            </a:r>
            <a:r>
              <a:rPr lang="el-GR" baseline="-25000" dirty="0"/>
              <a:t>+1</a:t>
            </a:r>
            <a:r>
              <a:rPr lang="el-GR" dirty="0"/>
              <a:t>-</a:t>
            </a:r>
            <a:r>
              <a:rPr lang="en-US" dirty="0"/>
              <a:t>T</a:t>
            </a:r>
            <a:r>
              <a:rPr lang="en-US" baseline="-25000" dirty="0"/>
              <a:t>t</a:t>
            </a:r>
            <a:r>
              <a:rPr lang="el-GR" baseline="-25000" dirty="0"/>
              <a:t>+1</a:t>
            </a:r>
            <a:r>
              <a:rPr lang="el-GR" dirty="0"/>
              <a:t>. </a:t>
            </a:r>
            <a:endParaRPr lang="en-US" dirty="0" smtClean="0"/>
          </a:p>
          <a:p>
            <a:pPr lvl="1"/>
            <a:r>
              <a:rPr lang="el-GR" dirty="0" smtClean="0"/>
              <a:t>Η </a:t>
            </a:r>
            <a:r>
              <a:rPr lang="el-GR" dirty="0"/>
              <a:t>κυβέρνηση θα πρέπει να πληρώσει και τους τόκους </a:t>
            </a:r>
            <a:r>
              <a:rPr lang="en-US" dirty="0" err="1"/>
              <a:t>rB</a:t>
            </a:r>
            <a:r>
              <a:rPr lang="en-US" dirty="0"/>
              <a:t> </a:t>
            </a:r>
            <a:r>
              <a:rPr lang="el-GR" dirty="0"/>
              <a:t>για τον δανεισμό της προηγούμενης χρονιάς, κατά συνέπεια το δημοσιονομικό έλλειμμα για το έτος </a:t>
            </a:r>
            <a:r>
              <a:rPr lang="en-US" dirty="0"/>
              <a:t>t</a:t>
            </a:r>
            <a:r>
              <a:rPr lang="el-GR" dirty="0"/>
              <a:t>+1 θα είναι </a:t>
            </a:r>
            <a:r>
              <a:rPr lang="en-US" dirty="0"/>
              <a:t>G</a:t>
            </a:r>
            <a:r>
              <a:rPr lang="en-US" baseline="-25000" dirty="0"/>
              <a:t>t</a:t>
            </a:r>
            <a:r>
              <a:rPr lang="el-GR" baseline="-25000" dirty="0"/>
              <a:t>+1</a:t>
            </a:r>
            <a:r>
              <a:rPr lang="el-GR" dirty="0"/>
              <a:t>-</a:t>
            </a:r>
            <a:r>
              <a:rPr lang="en-US" dirty="0"/>
              <a:t>T</a:t>
            </a:r>
            <a:r>
              <a:rPr lang="en-US" baseline="-25000" dirty="0"/>
              <a:t>t</a:t>
            </a:r>
            <a:r>
              <a:rPr lang="el-GR" baseline="-25000" dirty="0"/>
              <a:t>+1</a:t>
            </a:r>
            <a:r>
              <a:rPr lang="el-GR" dirty="0"/>
              <a:t>+</a:t>
            </a:r>
            <a:r>
              <a:rPr lang="en-US" dirty="0"/>
              <a:t>r </a:t>
            </a:r>
            <a:r>
              <a:rPr lang="en-US" dirty="0" smtClean="0"/>
              <a:t>B</a:t>
            </a:r>
            <a:endParaRPr lang="el-GR" dirty="0"/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Το </a:t>
            </a:r>
            <a:r>
              <a:rPr lang="el-GR" b="1" dirty="0"/>
              <a:t>δημόσιο χρέος </a:t>
            </a:r>
            <a:r>
              <a:rPr lang="el-GR" dirty="0"/>
              <a:t>είναι το άθροισμα των ελλειμμάτων των προηγούμενων ετών. </a:t>
            </a:r>
          </a:p>
          <a:p>
            <a:pPr marL="411480" lvl="1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651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1919</TotalTime>
  <Words>1647</Words>
  <Application>Microsoft Office PowerPoint</Application>
  <PresentationFormat>On-screen Show (4:3)</PresentationFormat>
  <Paragraphs>172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ＭＳ Ｐゴシック</vt:lpstr>
      <vt:lpstr>Arial</vt:lpstr>
      <vt:lpstr>Calibri</vt:lpstr>
      <vt:lpstr>Cambria</vt:lpstr>
      <vt:lpstr>Times New Roman</vt:lpstr>
      <vt:lpstr>Adjacency</vt:lpstr>
      <vt:lpstr>Η Ελληνική Οικονομία στο Διεθνές Οικονομικό Σύστημα</vt:lpstr>
      <vt:lpstr> Α. Το υπόδειγμα Συνολικής Ζήτησης και Συνολικής Προσφοράς  </vt:lpstr>
      <vt:lpstr> Α.I.1 Η συνολική ζήτηση (AD) </vt:lpstr>
      <vt:lpstr> Α.I.1 Η συνολική ζήτηση (AD) </vt:lpstr>
      <vt:lpstr> Α.I.2 Η συνολική προσφορά (AS) </vt:lpstr>
      <vt:lpstr> ΑI.3 Η ισορροπία  </vt:lpstr>
      <vt:lpstr>Σχήμα . Η βραχυχρόνια ισορροπία</vt:lpstr>
      <vt:lpstr>  ΑII. Πολιτικές που στοχεύουν στη μεταβολή της ισορροπίας ΑΙΙ.1 Πολιτικές που στοχεύουν στη μεταβολή της ζήτησης  Δημοσιονομική Πολιτική (1)  </vt:lpstr>
      <vt:lpstr>Α.ΙΙ.1 Πολιτικές που στοχεύουν στη μεταβολή της ζήτησης  Δημοσιονομική Πολιτική (2)</vt:lpstr>
      <vt:lpstr>ΑΙΙ.1 Πολιτικές που στοχεύουν στη μεταβολή της ζήτησης  Δημοσιονομική Πολιτική (3)</vt:lpstr>
      <vt:lpstr>ΑΙΙ.1 Πολιτικές που στοχεύουν στη μεταβολή της ζήτησης  Δημοσιονομική Πολιτική (3)</vt:lpstr>
      <vt:lpstr>ΑΙΙ.1 Πολιτικές που στοχεύουν στη μεταβολή της ζήτησης  Δημοσιονομική Πολιτική (3)</vt:lpstr>
      <vt:lpstr>Σχήμα . Επεκτατική δημοσιονομική πολιτική</vt:lpstr>
      <vt:lpstr>ΑΙΙ.1 Πολιτικές που στοχεύουν στη μεταβολή της ζήτησης  Δημοσιονομική Πολιτική (3)</vt:lpstr>
      <vt:lpstr>Α.ΙΙ.1 Πολιτικές που στοχεύουν στη μεταβολή της ζήτησης  Νομισματική Πολιτική (1)</vt:lpstr>
      <vt:lpstr>Σχήμα . Επεκτατική δημοσιονομική πολιτική</vt:lpstr>
      <vt:lpstr> ΑII. Πολιτικές που στοχεύουν στη μεταβολή της ισορροπίας ΑΙΙ.2 Πολιτικές που στοχεύουν στη μεταβολή της προσφοράς </vt:lpstr>
      <vt:lpstr> ΑII. Πολιτικές που στοχεύουν στη μεταβολή της ισορροπίας ΑΙΙ.2 Πολιτικές που στοχεύουν στη μεταβολή της προσφοράς </vt:lpstr>
    </vt:vector>
  </TitlesOfParts>
  <Company>Bank of Greece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Ελληνική Οικονομία στο Διεθνές Οικονομικό Σύστημα</dc:title>
  <dc:creator>Maria Gavrili</dc:creator>
  <cp:lastModifiedBy>Sideris Dimitrios</cp:lastModifiedBy>
  <cp:revision>196</cp:revision>
  <cp:lastPrinted>2020-09-16T07:35:37Z</cp:lastPrinted>
  <dcterms:created xsi:type="dcterms:W3CDTF">2020-09-10T07:02:47Z</dcterms:created>
  <dcterms:modified xsi:type="dcterms:W3CDTF">2020-12-01T15:41:26Z</dcterms:modified>
</cp:coreProperties>
</file>