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8" r:id="rId6"/>
    <p:sldId id="267" r:id="rId7"/>
    <p:sldId id="266" r:id="rId8"/>
    <p:sldId id="272" r:id="rId9"/>
    <p:sldId id="270" r:id="rId10"/>
    <p:sldId id="276" r:id="rId11"/>
    <p:sldId id="277" r:id="rId12"/>
    <p:sldId id="278" r:id="rId13"/>
    <p:sldId id="260" r:id="rId14"/>
    <p:sldId id="279" r:id="rId15"/>
    <p:sldId id="262" r:id="rId16"/>
    <p:sldId id="263" r:id="rId17"/>
    <p:sldId id="261" r:id="rId18"/>
    <p:sldId id="273" r:id="rId19"/>
    <p:sldId id="259" r:id="rId20"/>
    <p:sldId id="269" r:id="rId21"/>
    <p:sldId id="265" r:id="rId22"/>
    <p:sldId id="271" r:id="rId23"/>
    <p:sldId id="274" r:id="rId24"/>
    <p:sldId id="275" r:id="rId25"/>
    <p:sldId id="280" r:id="rId26"/>
    <p:sldId id="282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6F0434-851B-4A67-8B4A-C75DD0255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6E58139-A54A-4AAD-94B3-C3A072124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ADFC26-86D8-400B-A858-47F89EA3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18F421-E03B-4077-8919-61D0CB60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AFFB61-4FCD-474E-B0CC-41AE3C1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58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9F69A3-5B46-4C62-BEA3-BC417BEC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3575427-E95B-424B-A5EC-37D2FC9BF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C86998-0322-4769-B972-BF34FE7E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DE7BC8-3223-470F-852D-0AF9BCF7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A2510E-F093-4CAA-83D0-C391709E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49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1BE41B5-5051-4197-AC04-C90134C0B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2BFBF4C-1989-467B-8B13-9CCF0ABF5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7DA8B2-1795-499B-B140-0DF7D631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D38664-75B6-4ED5-B66B-F1F991C5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343E01-5389-4B9E-855F-68E63174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7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9C0541-513A-4560-BF58-9DCAEB35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E1EE58-FAC3-464B-912F-373FC4B0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5317D7-2F12-4858-9F75-400521D9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46EBD5-EC56-4694-9F7F-45C8486A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420B3E-87FF-4A4B-A482-6F51AFCF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6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A97CDD-F574-4733-84DB-26ABB1E9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5146377-4FAF-4C41-9D2B-C0AEE130E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8C589C-9960-43FA-B427-6389C836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4F68B7-4EFA-45C3-A624-ABBF398A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4118B31-3245-40E0-8B7E-AFB70C72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10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7291FD-B526-4AEE-A52A-7F5533F7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301E9C-7AF5-4225-86EE-C55575607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056CF94-BB05-4A79-AC9E-4F809973B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AF8B20F-E44C-4165-9EC3-70342158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48090C6-1C11-4D80-9223-EE496CDA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E9B30E9-F774-4F04-84EC-F9E3BAD7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45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1D52F3-CE0D-4100-940A-5837482E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4AF7A9-814D-41DA-9D39-7C1EA944A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0D9DA5-EB38-4F2A-92A2-379E50428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0ED76AA-519A-4EF6-AB68-47194C0E3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6E4A591-55BF-4B8C-B4E4-6B161933C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7700836-CA58-4ECC-8AF6-D71D3C88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67E81D9-CB37-4C8F-9CB3-E0F33565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CB37FCE-95D8-4C21-96A9-95A2C1C5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72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926A23-1AB1-4324-800A-5CD8DC6D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CB8913A-E1D9-4FA2-B318-F7381108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26056A2-D452-4B33-8732-E0B14079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7F81233-C7E8-4B9B-BF30-1F40D6A8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9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5E7399F-814B-4ED7-AC0B-85776330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4E36595-FB85-45AF-9F6A-56906B9D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52B97C-C30C-4B4B-AF7C-F62D460B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68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D57AFA-E8F1-41EE-BBD0-348C7CFF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1A0FFB-8113-4C83-902C-AD7A87C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76DC8F-7621-45C8-94D7-D35743BDC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B265C0-9140-4517-A967-B238390C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15144F-7B92-4FAA-9341-817976CC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D67270-A4A5-4A7D-8011-F8AA471B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93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7F4628-D655-4C9D-BB1D-C4994C79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0091739-23BA-4201-977F-03974D5BF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6DDEBA2-ED67-4A29-8ADB-177F5A8A5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8BE973-1866-4EBC-A94A-41DFD52E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6A3C7B3-67DE-4AAE-B23E-917348E6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C912274-5A1F-4E01-AA6F-C0B047B7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566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ED1F658-7505-4E0B-B5E6-18BE1DA1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81EC1D-C941-4062-BD2E-777C4FD7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E000C3-6CE5-4592-875B-5E5320E61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D016-CA28-4BA5-BAD6-D273AB18AC63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EC6A19-B6FD-419F-AD05-D9ADCF964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002849-365F-4B25-8A19-8682301F6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4DA1-8ED7-4160-9E35-A0E40995F3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92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document/download/ec1409c1-d4b4-4882-8bdd-3519f86bbb92_en?filename=The%20future%20of%20European%20competitiveness_%20In-depth%20analysis%20and%20recommendations_0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document/download/ec1409c1-d4b4-4882-8bdd-3519f86bbb92_en?filename=The%20future%20of%20European%20competitiveness_%20In-depth%20analysis%20and%20recommendations_0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ission.europa.eu/document/download/ec1409c1-d4b4-4882-8bdd-3519f86bbb92_en?filename=The%20future%20of%20European%20competitiveness_%20In-depth%20analysis%20and%20recommendations_0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uroparl.europa.eu/factsheets/en/sheet/123/common-transport-policy-overvie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%3A52020DC0789" TargetMode="External"/><Relationship Id="rId2" Type="http://schemas.openxmlformats.org/officeDocument/2006/relationships/hyperlink" Target="https://ec.europa.eu/info/strategy/priorities-2019-2024/european-green-deal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europarl.europa.eu/factsheets/en/sheet/123/common-transport-policy-overvie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nsport.ec.europa.eu/transport-themes/infrastructure-and-investment/trans-european-transport-network-ten-t_en" TargetMode="Externa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ission.europa.eu/document/download/ec1409c1-d4b4-4882-8bdd-3519f86bbb92_en?filename=The%20future%20of%20European%20competitiveness_%20In-depth%20analysis%20and%20recommendations_0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document/download/ec1409c1-d4b4-4882-8bdd-3519f86bbb92_en?filename=The%20future%20of%20European%20competitiveness_%20In-depth%20analysis%20and%20recommendations_0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ission.europa.eu/document/download/ec1409c1-d4b4-4882-8bdd-3519f86bbb92_en?filename=The%20future%20of%20European%20competitiveness_%20In-depth%20analysis%20and%20recommendations_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emissions-of-air-pollutants-fr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14d7e768-1b50-11ec-b4fe-01aa75ed71a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maps-and-charts/share-of-energy-from-renewabl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14d7e768-1b50-11ec-b4fe-01aa75ed71a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3" Type="http://schemas.openxmlformats.org/officeDocument/2006/relationships/hyperlink" Target="https://www.europarl.europa.eu/factsheets/en/sheet/123/common-transport-policy-overview" TargetMode="External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hyperlink" Target="https://ec.europa.eu/eurostat/cache/RCI/#?vis=nuts2.transport&amp;lang=en" TargetMode="External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4" Type="http://schemas.openxmlformats.org/officeDocument/2006/relationships/hyperlink" Target="https://ec.europa.eu/eurostat/en/web/transport/publications" TargetMode="External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factsheets/en/sheet/123/common-transport-policy-overview" TargetMode="External"/><Relationship Id="rId7" Type="http://schemas.openxmlformats.org/officeDocument/2006/relationships/image" Target="../media/image7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hl-freight-connections.com/en/logistics-dictionary/means-of-transport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ec.europa.eu/eurostat/en/web/transport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26" Type="http://schemas.openxmlformats.org/officeDocument/2006/relationships/image" Target="../media/image36.svg"/><Relationship Id="rId39" Type="http://schemas.openxmlformats.org/officeDocument/2006/relationships/image" Target="../media/image49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sv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sv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34.svg"/><Relationship Id="rId32" Type="http://schemas.openxmlformats.org/officeDocument/2006/relationships/image" Target="../media/image42.svg"/><Relationship Id="rId37" Type="http://schemas.openxmlformats.org/officeDocument/2006/relationships/image" Target="../media/image47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svg"/><Relationship Id="rId36" Type="http://schemas.openxmlformats.org/officeDocument/2006/relationships/image" Target="../media/image46.sv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Relationship Id="rId27" Type="http://schemas.openxmlformats.org/officeDocument/2006/relationships/image" Target="../media/image37.png"/><Relationship Id="rId30" Type="http://schemas.openxmlformats.org/officeDocument/2006/relationships/image" Target="../media/image40.svg"/><Relationship Id="rId35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opean-union.europa.eu/priorities-and-actions/actions-topic/transport_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union.europa.eu/priorities-and-actions/actions-topic/transport_en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ea.europa.eu/en/topics/in-depth/transport-and-mobil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1D75A-6B01-4179-9C9F-B05CCA1EF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995" y="17617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Εισαγωγή στην Οικονομική Ανάλυση &amp; Πολιτική Μεταφορών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CE2C64B-571E-44F5-8FC5-5D30B5B0E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0100"/>
            <a:ext cx="9144000" cy="647700"/>
          </a:xfrm>
        </p:spPr>
        <p:txBody>
          <a:bodyPr/>
          <a:lstStyle/>
          <a:p>
            <a:r>
              <a:rPr lang="el-GR" dirty="0"/>
              <a:t>Π. </a:t>
            </a:r>
            <a:r>
              <a:rPr lang="el-GR" dirty="0" err="1"/>
              <a:t>Καλημέρης</a:t>
            </a:r>
            <a:r>
              <a:rPr lang="el-GR" dirty="0"/>
              <a:t> &amp; Κ. </a:t>
            </a:r>
            <a:r>
              <a:rPr lang="el-GR" dirty="0" err="1"/>
              <a:t>Μπίθας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131465-515C-4DF8-B3F9-7C3C5A1E3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62" y="5602319"/>
            <a:ext cx="810676" cy="1062978"/>
          </a:xfrm>
          <a:prstGeom prst="rect">
            <a:avLst/>
          </a:prstGeom>
        </p:spPr>
      </p:pic>
      <p:pic>
        <p:nvPicPr>
          <p:cNvPr id="1026" name="Picture 2" descr="Τμήμα Οικονομικής και Περιφερειακής Ανάπτυξης - Πάντειο Πανεπιστήμιο">
            <a:extLst>
              <a:ext uri="{FF2B5EF4-FFF2-40B4-BE49-F238E27FC236}">
                <a16:creationId xmlns:a16="http://schemas.microsoft.com/office/drawing/2014/main" id="{8BFD9C84-CB0F-4E54-90A2-AA22C6B6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70" y="425080"/>
            <a:ext cx="6300660" cy="8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0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Μια ματιά στις παγκόσμιες τάσεις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42172E-7EBE-41EA-8B82-8FEDB3E6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Το 74% του παγκόσμιου πληθυσμού διαμένει σε απόσταση περίπου 100 χλμ., κατά μέσο όρο, από ένα αεροδρόμιο.</a:t>
            </a:r>
          </a:p>
          <a:p>
            <a:pPr algn="just"/>
            <a:r>
              <a:rPr lang="el-GR" dirty="0"/>
              <a:t>Μέχρι το 2050 αναμένεται η ζήτηση για μεταφορικές υπηρεσίες επιβατών να αυξηθεί κατά 79%, σε σύγκριση με το 2019, ως έτος αναφοράς.</a:t>
            </a:r>
          </a:p>
          <a:p>
            <a:pPr algn="just"/>
            <a:r>
              <a:rPr lang="el-GR" dirty="0"/>
              <a:t>Μέχρι το 2050 αναμένεται το 70% του παγκόσμιου πληθυσμού να ζει σε πόλεις (για την Ευρώπη το αντίστοιχο ποσοστό εκτιμάται σε 80%).</a:t>
            </a:r>
          </a:p>
          <a:p>
            <a:pPr algn="just"/>
            <a:r>
              <a:rPr lang="el-GR" dirty="0"/>
              <a:t>Οι επενδύσεις που πρέπει να γίνουν για την επέκταση των μεταφορικών υποδομών, προκειμένου να καλυφθεί η αναμενόμενη αύξηση της ζήτησης, εκτιμώνται σε τουλάχιστον 50 τρις </a:t>
            </a:r>
            <a:r>
              <a:rPr lang="en-US" dirty="0"/>
              <a:t>US$, </a:t>
            </a:r>
            <a:r>
              <a:rPr lang="el-GR" dirty="0"/>
              <a:t>μέχρι το 2040!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76CEBCD-68C0-42E7-BB6E-E61A77204407}"/>
              </a:ext>
            </a:extLst>
          </p:cNvPr>
          <p:cNvSpPr/>
          <p:nvPr/>
        </p:nvSpPr>
        <p:spPr>
          <a:xfrm>
            <a:off x="0" y="6396335"/>
            <a:ext cx="11875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Source:</a:t>
            </a:r>
            <a:r>
              <a:rPr lang="el-GR" sz="1200" dirty="0">
                <a:hlinkClick r:id="rId3"/>
              </a:rPr>
              <a:t>https://commission.europa.eu/document/download/ec1409c1-d4b4-4882-8bdd-3519f86bbb92_en?filename=The%20future%20of%20European%20competitiveness_%20In-depth%20analysis%20and%20recommendations_0.pdf</a:t>
            </a:r>
            <a:r>
              <a:rPr lang="en-US" sz="1200" dirty="0"/>
              <a:t>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9757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Μια ματιά στην Ευρώπη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42172E-7EBE-41EA-8B82-8FEDB3E6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l-GR" dirty="0"/>
              <a:t>Ο τομέας μεταφορών συνεισφέρει το 5% του Ευρωπαϊκού ΑΕΠ.</a:t>
            </a:r>
          </a:p>
          <a:p>
            <a:r>
              <a:rPr lang="el-GR" dirty="0"/>
              <a:t> Συνεισφέρει επίσης το 5% των άμεσων θέσεων απασχόλησης και το 10% της αντίστοιχης απασχόλησης διασυνοριακά. (Οι έμμεσες θέσεις εργασίας που δημιουργούνται υπολογίζονται σε τέσσερις (4) για κάθε μια θέση άμεσης εργασίας).</a:t>
            </a:r>
          </a:p>
          <a:p>
            <a:r>
              <a:rPr lang="el-GR" dirty="0"/>
              <a:t>Η Ευρώπη θεωρείται ως μια από τις πιο διασυνδεδεμένες περιοχές στον κόσμο με κάποιες από τις καλύτερες υποδομές στον κόσμο.</a:t>
            </a:r>
          </a:p>
          <a:p>
            <a:r>
              <a:rPr lang="el-GR" dirty="0"/>
              <a:t>Η Ευρώπη έχει τα τέσσερα από τα δέκα μεγαλύτερα αεροδρόμια στον κόσμο (σε αριθμό εξυπηρέτησης επιβατών)</a:t>
            </a:r>
          </a:p>
          <a:p>
            <a:r>
              <a:rPr lang="el-GR" dirty="0"/>
              <a:t>Η Ευρώπη έχει ορισμένα από τα μεγαλύτερα λιμάνια στον κόσμο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150C3B2-2FE9-4DA3-93F8-0973B4B6D0E3}"/>
              </a:ext>
            </a:extLst>
          </p:cNvPr>
          <p:cNvSpPr/>
          <p:nvPr/>
        </p:nvSpPr>
        <p:spPr>
          <a:xfrm>
            <a:off x="0" y="6396335"/>
            <a:ext cx="11875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Source:</a:t>
            </a:r>
            <a:r>
              <a:rPr lang="el-GR" sz="1200" dirty="0">
                <a:hlinkClick r:id="rId3"/>
              </a:rPr>
              <a:t>https://commission.europa.eu/document/download/ec1409c1-d4b4-4882-8bdd-3519f86bbb92_en?filename=The%20future%20of%20European%20competitiveness_%20In-depth%20analysis%20and%20recommendations_0.pdf</a:t>
            </a:r>
            <a:r>
              <a:rPr lang="en-US" sz="1200" dirty="0"/>
              <a:t>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8302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0839650-7E7F-4B0A-BCF2-2C6B286FE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36" y="963038"/>
            <a:ext cx="10809528" cy="526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51BE187-5A46-46A6-96B2-A5FBB0647059}"/>
              </a:ext>
            </a:extLst>
          </p:cNvPr>
          <p:cNvSpPr/>
          <p:nvPr/>
        </p:nvSpPr>
        <p:spPr>
          <a:xfrm>
            <a:off x="0" y="6396335"/>
            <a:ext cx="11875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Source:</a:t>
            </a:r>
            <a:r>
              <a:rPr lang="el-GR" sz="1200" dirty="0">
                <a:hlinkClick r:id="rId4"/>
              </a:rPr>
              <a:t>https://commission.europa.eu/document/download/ec1409c1-d4b4-4882-8bdd-3519f86bbb92_en?filename=The%20future%20of%20European%20competitiveness_%20In-depth%20analysis%20and%20recommendations_0.pdf</a:t>
            </a:r>
            <a:r>
              <a:rPr lang="en-US" sz="1200" dirty="0"/>
              <a:t>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55837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Ευρωπαϊκές Πολιτικές Μεταφορών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42172E-7EBE-41EA-8B82-8FEDB3E6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767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b="1" dirty="0"/>
              <a:t>Κοινή Ευρωπαϊκή Πολιτική Μεταφορών</a:t>
            </a:r>
            <a:r>
              <a:rPr lang="el-GR" dirty="0"/>
              <a:t>: Αποτέλεσε από τις πρώτες προτεραιότητες της ΕΕ. Στόχος η δημιουργία μιας κοινής αγοράς μεταφορικών υπηρεσιών, μέσα από το άνοιγμα των σχετικών αγορών. </a:t>
            </a:r>
          </a:p>
          <a:p>
            <a:pPr algn="just"/>
            <a:r>
              <a:rPr lang="el-GR" dirty="0"/>
              <a:t>Το 2011 εκδόθηκε από την ΕΕ το </a:t>
            </a:r>
            <a:r>
              <a:rPr lang="en-US" dirty="0"/>
              <a:t>White Paper</a:t>
            </a:r>
            <a:r>
              <a:rPr lang="el-GR" dirty="0"/>
              <a:t>: </a:t>
            </a:r>
            <a:r>
              <a:rPr lang="en-US" dirty="0"/>
              <a:t>‘</a:t>
            </a:r>
            <a:r>
              <a:rPr lang="en-US" i="1" dirty="0"/>
              <a:t>Roadmap to a Single European Transport Area – Towards a competitive and resource efficient transport system’ </a:t>
            </a:r>
            <a:r>
              <a:rPr lang="el-GR" dirty="0"/>
              <a:t>το οποίο προέβλεπε:</a:t>
            </a:r>
          </a:p>
          <a:p>
            <a:pPr algn="just">
              <a:buFontTx/>
              <a:buChar char="-"/>
            </a:pPr>
            <a:r>
              <a:rPr lang="el-GR" i="1" dirty="0"/>
              <a:t>τη μείωση των αερίων του θερμοκηπίου που εκλύονται από τις μεταφορές κατά 20% μεταξύ 2008-2030 και κατά 60% μεταξύ 1990-2050. </a:t>
            </a:r>
          </a:p>
          <a:p>
            <a:pPr algn="just">
              <a:buFontTx/>
              <a:buChar char="-"/>
            </a:pPr>
            <a:r>
              <a:rPr lang="el-GR" i="1" dirty="0"/>
              <a:t>Για τη διεθνή ναυτιλία προέβλεπε μείωση </a:t>
            </a:r>
            <a:r>
              <a:rPr lang="en-US" i="1" dirty="0"/>
              <a:t>40% reduction </a:t>
            </a:r>
            <a:r>
              <a:rPr lang="el-GR" i="1" dirty="0"/>
              <a:t>μεταξύ </a:t>
            </a:r>
            <a:r>
              <a:rPr lang="en-US" i="1" dirty="0"/>
              <a:t>2005</a:t>
            </a:r>
            <a:r>
              <a:rPr lang="el-GR" i="1" dirty="0"/>
              <a:t>-</a:t>
            </a:r>
            <a:r>
              <a:rPr lang="en-US" i="1" dirty="0"/>
              <a:t>2050. </a:t>
            </a:r>
            <a:endParaRPr lang="el-GR" i="1" dirty="0"/>
          </a:p>
          <a:p>
            <a:pPr algn="just">
              <a:buFontTx/>
              <a:buChar char="-"/>
            </a:pPr>
            <a:r>
              <a:rPr lang="el-GR" i="1" dirty="0"/>
              <a:t>Για τις αερομεταφορές προέβλεπε την χρήση πιο βιώσιμων καυσίμων κατά</a:t>
            </a:r>
            <a:r>
              <a:rPr lang="en-US" i="1" dirty="0"/>
              <a:t> 40% </a:t>
            </a:r>
            <a:r>
              <a:rPr lang="el-GR" i="1" dirty="0"/>
              <a:t>έως το 2050 </a:t>
            </a:r>
          </a:p>
          <a:p>
            <a:pPr algn="just">
              <a:buFontTx/>
              <a:buChar char="-"/>
            </a:pPr>
            <a:r>
              <a:rPr lang="el-GR" i="1" dirty="0"/>
              <a:t>και για τις αστικές μεταφορές, μια μείωση των συμβατικών καυσίμων κατά 50% έως το 2030, με στόχο τον μηδενισμό τους το 2050</a:t>
            </a:r>
            <a:r>
              <a:rPr lang="en-US" i="1" dirty="0"/>
              <a:t>.</a:t>
            </a:r>
            <a:endParaRPr lang="el-GR" i="1" dirty="0"/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EDACC29-6CC8-432E-96A7-DFA605896074}"/>
              </a:ext>
            </a:extLst>
          </p:cNvPr>
          <p:cNvSpPr/>
          <p:nvPr/>
        </p:nvSpPr>
        <p:spPr>
          <a:xfrm>
            <a:off x="238125" y="6308209"/>
            <a:ext cx="1143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https://www.europarl.europa.eu/factsheets/en/sheet/123/common-transport-policy-overview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Ευρωπαϊκές Πολιτικές Μεταφορών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42172E-7EBE-41EA-8B82-8FEDB3E6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524375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Όμως τον Δεκέμβριο του </a:t>
            </a:r>
            <a:r>
              <a:rPr lang="en-US" dirty="0"/>
              <a:t>2015 </a:t>
            </a:r>
            <a:r>
              <a:rPr lang="el-GR" dirty="0"/>
              <a:t>το συνέδριο για το κλίμα στο Παρίσι (</a:t>
            </a:r>
            <a:r>
              <a:rPr lang="en-US" dirty="0"/>
              <a:t>COP21)</a:t>
            </a:r>
            <a:r>
              <a:rPr lang="el-GR" dirty="0"/>
              <a:t> ανατρέπει τις προτάσεις του </a:t>
            </a:r>
            <a:r>
              <a:rPr lang="en-US" dirty="0"/>
              <a:t>White paper!</a:t>
            </a:r>
          </a:p>
          <a:p>
            <a:pPr algn="just"/>
            <a:r>
              <a:rPr lang="el-GR" dirty="0"/>
              <a:t>Η Κομισιόν υπογράφει πλέον το </a:t>
            </a:r>
            <a:r>
              <a:rPr lang="en-US" u="sng" dirty="0">
                <a:hlinkClick r:id="rId2"/>
              </a:rPr>
              <a:t>European Green Deal</a:t>
            </a:r>
            <a:r>
              <a:rPr lang="el-GR" dirty="0"/>
              <a:t>, το οποίο θέτει πολύ γενναίους κλιματικούς στόχους, όπως την περικοπή του 90% των εκπομπών </a:t>
            </a:r>
            <a:r>
              <a:rPr lang="en-US" dirty="0"/>
              <a:t>CO</a:t>
            </a:r>
            <a:r>
              <a:rPr lang="en-US" sz="1800" dirty="0"/>
              <a:t>2</a:t>
            </a:r>
            <a:r>
              <a:rPr lang="en-US" dirty="0"/>
              <a:t> </a:t>
            </a:r>
            <a:r>
              <a:rPr lang="el-GR" dirty="0"/>
              <a:t>στις μεταφορές, μέχρι το </a:t>
            </a:r>
            <a:r>
              <a:rPr lang="en-US" dirty="0"/>
              <a:t>2050. </a:t>
            </a:r>
            <a:endParaRPr lang="el-GR" dirty="0"/>
          </a:p>
          <a:p>
            <a:pPr algn="just"/>
            <a:r>
              <a:rPr lang="el-GR" dirty="0"/>
              <a:t>Τον Δεκέμβριο του 2020</a:t>
            </a:r>
            <a:r>
              <a:rPr lang="en-US" dirty="0"/>
              <a:t>, </a:t>
            </a:r>
            <a:r>
              <a:rPr lang="el-GR" dirty="0"/>
              <a:t>η Κομισιόν θέτει σε εφαρμογή την στρατηγική </a:t>
            </a:r>
            <a:r>
              <a:rPr lang="en-US" u="sng" dirty="0">
                <a:hlinkClick r:id="rId3"/>
              </a:rPr>
              <a:t>Sustainable and Smart Mobility Strategy</a:t>
            </a:r>
            <a:r>
              <a:rPr lang="en-US" dirty="0"/>
              <a:t> </a:t>
            </a:r>
            <a:r>
              <a:rPr lang="el-GR" dirty="0"/>
              <a:t>η οποία φιλοδοξεί, βασιζόμενη στους στόχους του </a:t>
            </a:r>
            <a:r>
              <a:rPr lang="en-US" dirty="0"/>
              <a:t>European Green Deal </a:t>
            </a:r>
            <a:r>
              <a:rPr lang="el-GR" dirty="0"/>
              <a:t>και τον ψηφιακό μετασχηματισμό της Ευρώπης,  να κάνει τον τομέα των μεταφορών πιο βιώσιμο, ψηφιακό και ανθεκτικό. </a:t>
            </a:r>
            <a:endParaRPr lang="el-GR" dirty="0">
              <a:hlinkClick r:id="rId4"/>
            </a:endParaRPr>
          </a:p>
          <a:p>
            <a:endParaRPr lang="el-GR" dirty="0">
              <a:hlinkClick r:id="rId4"/>
            </a:endParaRPr>
          </a:p>
          <a:p>
            <a:endParaRPr lang="el-GR" dirty="0">
              <a:hlinkClick r:id="rId4"/>
            </a:endParaRPr>
          </a:p>
          <a:p>
            <a:endParaRPr lang="el-GR" dirty="0">
              <a:hlinkClick r:id="rId4"/>
            </a:endParaRPr>
          </a:p>
          <a:p>
            <a:endParaRPr lang="el-GR" dirty="0">
              <a:hlinkClick r:id="rId4"/>
            </a:endParaRPr>
          </a:p>
          <a:p>
            <a:endParaRPr lang="el-GR" dirty="0">
              <a:hlinkClick r:id="rId4"/>
            </a:endParaRP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EDACC29-6CC8-432E-96A7-DFA605896074}"/>
              </a:ext>
            </a:extLst>
          </p:cNvPr>
          <p:cNvSpPr/>
          <p:nvPr/>
        </p:nvSpPr>
        <p:spPr>
          <a:xfrm>
            <a:off x="238125" y="6308209"/>
            <a:ext cx="1143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https://www.europarl.europa.eu/factsheets/en/sheet/123/common-transport-policy-overview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11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N T network">
            <a:extLst>
              <a:ext uri="{FF2B5EF4-FFF2-40B4-BE49-F238E27FC236}">
                <a16:creationId xmlns:a16="http://schemas.microsoft.com/office/drawing/2014/main" id="{DA7FF916-6089-4214-85F5-0AED9530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 r="2" b="2"/>
          <a:stretch/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A1D2BA5-1901-4C10-9F4F-63E07A56010A}"/>
              </a:ext>
            </a:extLst>
          </p:cNvPr>
          <p:cNvSpPr/>
          <p:nvPr/>
        </p:nvSpPr>
        <p:spPr>
          <a:xfrm>
            <a:off x="5048250" y="480146"/>
            <a:ext cx="6375102" cy="1952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Trans-European Transport Network (TEN-T)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9D11747-FF3E-4C1D-A5B3-52EE72058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149" y="2183766"/>
            <a:ext cx="5132749" cy="394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5A265AE2-019A-4B7B-8A9B-8E2D20375F49}"/>
              </a:ext>
            </a:extLst>
          </p:cNvPr>
          <p:cNvSpPr/>
          <p:nvPr/>
        </p:nvSpPr>
        <p:spPr>
          <a:xfrm>
            <a:off x="64569" y="6127108"/>
            <a:ext cx="8794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https://transport.ec.europa.eu/transport-themes/infrastructure-and-investment/trans-european-transport-network-ten-t_en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4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2586A13-34A4-4616-A480-E8404A1F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Μετ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αφορές &amp; Περιβάλλον</a:t>
            </a:r>
          </a:p>
        </p:txBody>
      </p:sp>
    </p:spTree>
    <p:extLst>
      <p:ext uri="{BB962C8B-B14F-4D97-AF65-F5344CB8AC3E}">
        <p14:creationId xmlns:p14="http://schemas.microsoft.com/office/powerpoint/2010/main" val="354210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7D013D1-AA66-4B74-A6DC-7E2465161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22" y="540455"/>
            <a:ext cx="11351305" cy="577709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26C476-B928-45E0-BAB6-701E98814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7EDE723-F690-4EDF-8601-F8662518E90E}"/>
              </a:ext>
            </a:extLst>
          </p:cNvPr>
          <p:cNvSpPr/>
          <p:nvPr/>
        </p:nvSpPr>
        <p:spPr>
          <a:xfrm>
            <a:off x="64016" y="6335338"/>
            <a:ext cx="11035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l-GR" sz="1200" dirty="0">
                <a:hlinkClick r:id="rId4"/>
              </a:rPr>
              <a:t>https://commission.europa.eu/document/download/ec1409c1-d4b4-4882-8bdd-3519f86bbb92_en?filename=The%20future%20of%20European%20competitiveness_%20In-depth%20analysis%20and%20recommendations_0.pdf</a:t>
            </a:r>
            <a:r>
              <a:rPr lang="en-US" sz="1200" dirty="0"/>
              <a:t>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890685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26C476-B928-45E0-BAB6-701E98814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7EDE723-F690-4EDF-8601-F8662518E90E}"/>
              </a:ext>
            </a:extLst>
          </p:cNvPr>
          <p:cNvSpPr/>
          <p:nvPr/>
        </p:nvSpPr>
        <p:spPr>
          <a:xfrm>
            <a:off x="64016" y="6335338"/>
            <a:ext cx="11035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l-GR" sz="1200" dirty="0">
                <a:hlinkClick r:id="rId3"/>
              </a:rPr>
              <a:t>https://commission.europa.eu/document/download/ec1409c1-d4b4-4882-8bdd-3519f86bbb92_en?filename=The%20future%20of%20European%20competitiveness_%20In-depth%20analysis%20and%20recommendations_0.pdf</a:t>
            </a:r>
            <a:r>
              <a:rPr lang="en-US" sz="1200" dirty="0"/>
              <a:t> </a:t>
            </a:r>
            <a:endParaRPr lang="el-GR" sz="12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D2D1C355-C362-4CF1-9803-15AB96417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12" y="330739"/>
            <a:ext cx="11159878" cy="59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EBF245-E690-4166-B651-7D9A92A4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1" y="296169"/>
            <a:ext cx="10198138" cy="6039169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A851F47-8E95-4D88-A4DF-96F8A8B25B4F}"/>
              </a:ext>
            </a:extLst>
          </p:cNvPr>
          <p:cNvSpPr/>
          <p:nvPr/>
        </p:nvSpPr>
        <p:spPr>
          <a:xfrm>
            <a:off x="64016" y="6335338"/>
            <a:ext cx="11035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l-GR" sz="1200" dirty="0">
                <a:hlinkClick r:id="rId4"/>
              </a:rPr>
              <a:t>https://commission.europa.eu/document/download/ec1409c1-d4b4-4882-8bdd-3519f86bbb92_en?filename=The%20future%20of%20European%20competitiveness_%20In-depth%20analysis%20and%20recommendations_0.pdf</a:t>
            </a:r>
            <a:r>
              <a:rPr lang="en-US" sz="1200" dirty="0"/>
              <a:t>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12668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Βασικά Θέματα Διερεύνησης – Δομή μαθήματος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42172E-7EBE-41EA-8B82-8FEDB3E6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667250"/>
          </a:xfrm>
        </p:spPr>
        <p:txBody>
          <a:bodyPr>
            <a:normAutofit/>
          </a:bodyPr>
          <a:lstStyle/>
          <a:p>
            <a:r>
              <a:rPr lang="el-GR" dirty="0"/>
              <a:t>Θέματα ζήτησης και προσφοράς για μεταφορικές υπηρεσίες</a:t>
            </a:r>
          </a:p>
          <a:p>
            <a:r>
              <a:rPr lang="el-GR" dirty="0"/>
              <a:t>Μεταφορικές υπηρεσίες και είδη αγορών</a:t>
            </a:r>
          </a:p>
          <a:p>
            <a:r>
              <a:rPr lang="el-GR" dirty="0"/>
              <a:t>Τιμολόγηση μεταφορικών υπηρεσιών</a:t>
            </a:r>
          </a:p>
          <a:p>
            <a:r>
              <a:rPr lang="el-GR" dirty="0"/>
              <a:t>Εξωτερικό (κοινωνικό) κόστος μεταφορικών υπηρεσιών</a:t>
            </a:r>
          </a:p>
          <a:p>
            <a:r>
              <a:rPr lang="el-GR" dirty="0"/>
              <a:t>Μέθοδοι </a:t>
            </a:r>
            <a:r>
              <a:rPr lang="el-GR" dirty="0" err="1"/>
              <a:t>εσωτερικοποίησης</a:t>
            </a:r>
            <a:r>
              <a:rPr lang="el-GR" dirty="0"/>
              <a:t> του εξωτερικού κόστους (Άριστο σημείο)</a:t>
            </a:r>
          </a:p>
          <a:p>
            <a:r>
              <a:rPr lang="el-GR" dirty="0"/>
              <a:t>Μελέτη περίπτωσης της αγοράς θαλασσίων μεταφορών</a:t>
            </a:r>
          </a:p>
          <a:p>
            <a:r>
              <a:rPr lang="el-GR" dirty="0"/>
              <a:t>Επενδύσεις στον τομέα των μεταφορών</a:t>
            </a:r>
          </a:p>
          <a:p>
            <a:r>
              <a:rPr lang="el-GR" dirty="0"/>
              <a:t>Αξιολόγηση επενδύσεων στον τομέα των μεταφορών με την μέθοδο της Καθαρής Παρούσας Αξίας (ΚΠΑ)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2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A851F47-8E95-4D88-A4DF-96F8A8B25B4F}"/>
              </a:ext>
            </a:extLst>
          </p:cNvPr>
          <p:cNvSpPr/>
          <p:nvPr/>
        </p:nvSpPr>
        <p:spPr>
          <a:xfrm>
            <a:off x="10252953" y="5612861"/>
            <a:ext cx="17783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</a:t>
            </a:r>
            <a:r>
              <a:rPr lang="el-GR" sz="1200" dirty="0"/>
              <a:t> </a:t>
            </a:r>
            <a:r>
              <a:rPr lang="fr-FR" sz="1200" dirty="0">
                <a:hlinkClick r:id="rId3"/>
              </a:rPr>
              <a:t>https://www.eea.europa.eu/en/analysis/indicators/emissions-of-air-pollutants-from</a:t>
            </a:r>
            <a:r>
              <a:rPr lang="el-GR" sz="1200" dirty="0"/>
              <a:t>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1E0E4B2-8A78-4A9B-BC20-77A10A45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61" y="54213"/>
            <a:ext cx="9796159" cy="68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93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A851F47-8E95-4D88-A4DF-96F8A8B25B4F}"/>
              </a:ext>
            </a:extLst>
          </p:cNvPr>
          <p:cNvSpPr/>
          <p:nvPr/>
        </p:nvSpPr>
        <p:spPr>
          <a:xfrm>
            <a:off x="190501" y="5787450"/>
            <a:ext cx="278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https://op.europa.eu/en/publication-detail/-/publication/14d7e768-1b50-11ec-b4fe-01aa75ed71a1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C3A74EC-D320-4DE2-B412-C8AF43B24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1" y="156300"/>
            <a:ext cx="7553324" cy="6587400"/>
          </a:xfrm>
          <a:prstGeom prst="rect">
            <a:avLst/>
          </a:prstGeom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1028A2CC-C1D5-4546-AF09-1DE0C64532BA}"/>
              </a:ext>
            </a:extLst>
          </p:cNvPr>
          <p:cNvCxnSpPr>
            <a:cxnSpLocks/>
          </p:cNvCxnSpPr>
          <p:nvPr/>
        </p:nvCxnSpPr>
        <p:spPr>
          <a:xfrm>
            <a:off x="2743201" y="3305175"/>
            <a:ext cx="75533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A851F47-8E95-4D88-A4DF-96F8A8B25B4F}"/>
              </a:ext>
            </a:extLst>
          </p:cNvPr>
          <p:cNvSpPr/>
          <p:nvPr/>
        </p:nvSpPr>
        <p:spPr>
          <a:xfrm>
            <a:off x="135103" y="6458449"/>
            <a:ext cx="11035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https://www.eea.europa.eu/en/analysis/maps-and-charts/share-of-energy-from-renewable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83C9887-42E0-463B-AB86-F2EE2AFC7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99" y="1198245"/>
            <a:ext cx="10723401" cy="5260204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84CDA798-56BB-4F34-9B64-1E0993F5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88" y="279401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Ποσοστό Ενέργειας από ΑΠΕ που χρησιμοποιείται στις Μεταφορές</a:t>
            </a: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E805F8CF-DB44-42C5-B510-C6441056A02E}"/>
              </a:ext>
            </a:extLst>
          </p:cNvPr>
          <p:cNvSpPr/>
          <p:nvPr/>
        </p:nvSpPr>
        <p:spPr>
          <a:xfrm>
            <a:off x="638174" y="5490478"/>
            <a:ext cx="447675" cy="338554"/>
          </a:xfrm>
          <a:prstGeom prst="rightArrow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9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2586A13-34A4-4616-A480-E8404A1F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Μετ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αφορές &amp; Ατυχήματα  </a:t>
            </a:r>
            <a:br>
              <a:rPr lang="el-GR" sz="5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400" b="1" i="1" dirty="0" err="1">
                <a:solidFill>
                  <a:schemeClr val="accent2">
                    <a:lumMod val="75000"/>
                  </a:schemeClr>
                </a:solidFill>
              </a:rPr>
              <a:t>Μι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</a:rPr>
              <a:t>α αποτρόπαιη εξωτερικότητα</a:t>
            </a:r>
          </a:p>
        </p:txBody>
      </p:sp>
    </p:spTree>
    <p:extLst>
      <p:ext uri="{BB962C8B-B14F-4D97-AF65-F5344CB8AC3E}">
        <p14:creationId xmlns:p14="http://schemas.microsoft.com/office/powerpoint/2010/main" val="246982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A851F47-8E95-4D88-A4DF-96F8A8B25B4F}"/>
              </a:ext>
            </a:extLst>
          </p:cNvPr>
          <p:cNvSpPr/>
          <p:nvPr/>
        </p:nvSpPr>
        <p:spPr>
          <a:xfrm>
            <a:off x="634211" y="5977235"/>
            <a:ext cx="3551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https://op.europa.eu/en/publication-detail/-/publication/14d7e768-1b50-11ec-b4fe-01aa75ed71a1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7558B21-2637-4AB2-A997-44DE4DE7C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11" y="637992"/>
            <a:ext cx="3551228" cy="493056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53789C3-2BD9-4985-9B28-56FF65FE2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956" y="637993"/>
            <a:ext cx="3467400" cy="591363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879B742-1AD7-4DD8-A57A-D9AF34048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489" y="637993"/>
            <a:ext cx="3543300" cy="5913632"/>
          </a:xfrm>
          <a:prstGeom prst="rect">
            <a:avLst/>
          </a:prstGeom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1028A2CC-C1D5-4546-AF09-1DE0C64532BA}"/>
              </a:ext>
            </a:extLst>
          </p:cNvPr>
          <p:cNvCxnSpPr>
            <a:cxnSpLocks/>
          </p:cNvCxnSpPr>
          <p:nvPr/>
        </p:nvCxnSpPr>
        <p:spPr>
          <a:xfrm flipV="1">
            <a:off x="4545557" y="3429000"/>
            <a:ext cx="3352799" cy="105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66115E48-A396-4B21-AD2E-E6FCE449DD69}"/>
              </a:ext>
            </a:extLst>
          </p:cNvPr>
          <p:cNvCxnSpPr>
            <a:cxnSpLocks/>
          </p:cNvCxnSpPr>
          <p:nvPr/>
        </p:nvCxnSpPr>
        <p:spPr>
          <a:xfrm flipV="1">
            <a:off x="8165803" y="3439539"/>
            <a:ext cx="3352799" cy="105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BA437E5F-ECC5-4DFD-8B0E-237885DE8949}"/>
              </a:ext>
            </a:extLst>
          </p:cNvPr>
          <p:cNvCxnSpPr>
            <a:cxnSpLocks/>
          </p:cNvCxnSpPr>
          <p:nvPr/>
        </p:nvCxnSpPr>
        <p:spPr>
          <a:xfrm flipV="1">
            <a:off x="634211" y="4611114"/>
            <a:ext cx="1156489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BB0CE0E3-14F8-49DB-A340-238152EC2E4E}"/>
              </a:ext>
            </a:extLst>
          </p:cNvPr>
          <p:cNvCxnSpPr>
            <a:cxnSpLocks/>
          </p:cNvCxnSpPr>
          <p:nvPr/>
        </p:nvCxnSpPr>
        <p:spPr>
          <a:xfrm flipV="1">
            <a:off x="1831579" y="4230114"/>
            <a:ext cx="1156489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ACD427EA-F17E-4B82-86C8-133931CD9224}"/>
              </a:ext>
            </a:extLst>
          </p:cNvPr>
          <p:cNvCxnSpPr>
            <a:cxnSpLocks/>
          </p:cNvCxnSpPr>
          <p:nvPr/>
        </p:nvCxnSpPr>
        <p:spPr>
          <a:xfrm flipV="1">
            <a:off x="2988068" y="4899335"/>
            <a:ext cx="1156489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6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84CDA798-56BB-4F34-9B64-1E0993F5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88" y="461523"/>
            <a:ext cx="10515600" cy="711200"/>
          </a:xfrm>
        </p:spPr>
        <p:txBody>
          <a:bodyPr>
            <a:normAutofit/>
          </a:bodyPr>
          <a:lstStyle/>
          <a:p>
            <a:r>
              <a:rPr lang="el-GR" b="1" dirty="0"/>
              <a:t>           Τροφή για σκέψη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F1A59F8E-9447-474F-82AE-AD3D26CC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524375"/>
          </a:xfrm>
        </p:spPr>
        <p:txBody>
          <a:bodyPr>
            <a:normAutofit/>
          </a:bodyPr>
          <a:lstStyle/>
          <a:p>
            <a:r>
              <a:rPr lang="el-GR" dirty="0"/>
              <a:t>Βάσεις Δεδομένων με στατιστικά στοιχεία μεταφορών της Ε.Ε.: </a:t>
            </a:r>
            <a:r>
              <a:rPr lang="fr-FR" dirty="0">
                <a:hlinkClick r:id="rId3"/>
              </a:rPr>
              <a:t>https://ec.europa.eu/eurostat/en/web/transport/database</a:t>
            </a:r>
            <a:r>
              <a:rPr lang="el-GR" dirty="0">
                <a:hlinkClick r:id="rId3"/>
              </a:rPr>
              <a:t> </a:t>
            </a: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r>
              <a:rPr lang="el-GR" dirty="0"/>
              <a:t>Δημοσιεύσεις Ε.Ε. για τα συστήματα μεταφορών: </a:t>
            </a:r>
            <a:r>
              <a:rPr lang="fr-FR" dirty="0">
                <a:hlinkClick r:id="rId4"/>
              </a:rPr>
              <a:t>https://ec.europa.eu/eurostat/en/web/transport/publications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Ο</a:t>
            </a:r>
            <a:r>
              <a:rPr lang="en-US" dirty="0"/>
              <a:t>n</a:t>
            </a:r>
            <a:r>
              <a:rPr lang="el-GR" dirty="0"/>
              <a:t>-</a:t>
            </a:r>
            <a:r>
              <a:rPr lang="en-US" dirty="0"/>
              <a:t>line</a:t>
            </a:r>
            <a:r>
              <a:rPr lang="el-GR" dirty="0"/>
              <a:t> </a:t>
            </a:r>
            <a:r>
              <a:rPr lang="el-GR" dirty="0" err="1"/>
              <a:t>Διαδραστικά</a:t>
            </a:r>
            <a:r>
              <a:rPr lang="el-GR" dirty="0"/>
              <a:t> εργαλεία χαρτών</a:t>
            </a:r>
            <a:r>
              <a:rPr lang="en-US" dirty="0"/>
              <a:t> </a:t>
            </a:r>
            <a:r>
              <a:rPr lang="el-GR" dirty="0"/>
              <a:t>Ε.Ε. για τις μεταφορές: </a:t>
            </a:r>
            <a:r>
              <a:rPr lang="fr-FR" dirty="0">
                <a:hlinkClick r:id="rId5"/>
              </a:rPr>
              <a:t>https://ec.europa.eu/eurostat/cache/RCI/#?vis=nuts2.transport&amp;lang=en</a:t>
            </a:r>
            <a:r>
              <a:rPr lang="el-GR" dirty="0"/>
              <a:t> </a:t>
            </a:r>
          </a:p>
          <a:p>
            <a:endParaRPr lang="el-GR" dirty="0"/>
          </a:p>
          <a:p>
            <a:endParaRPr lang="el-GR" dirty="0"/>
          </a:p>
          <a:p>
            <a:endParaRPr lang="el-GR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l-GR" dirty="0"/>
          </a:p>
        </p:txBody>
      </p:sp>
      <p:pic>
        <p:nvPicPr>
          <p:cNvPr id="10" name="Γραφικό 9" descr="Ευρώπη">
            <a:extLst>
              <a:ext uri="{FF2B5EF4-FFF2-40B4-BE49-F238E27FC236}">
                <a16:creationId xmlns:a16="http://schemas.microsoft.com/office/drawing/2014/main" id="{C2B348C9-DFD8-4486-9E3B-EA0B11308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0555" y="4657516"/>
            <a:ext cx="2524265" cy="2524265"/>
          </a:xfrm>
          <a:prstGeom prst="rect">
            <a:avLst/>
          </a:prstGeom>
        </p:spPr>
      </p:pic>
      <p:pic>
        <p:nvPicPr>
          <p:cNvPr id="12" name="Γραφικό 11" descr="Χάρτης με καρφίτσα">
            <a:extLst>
              <a:ext uri="{FF2B5EF4-FFF2-40B4-BE49-F238E27FC236}">
                <a16:creationId xmlns:a16="http://schemas.microsoft.com/office/drawing/2014/main" id="{B375A34A-E04B-4ED4-8861-E7E35C080E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3100" y="5194548"/>
            <a:ext cx="1678800" cy="1450200"/>
          </a:xfrm>
          <a:prstGeom prst="rect">
            <a:avLst/>
          </a:prstGeom>
        </p:spPr>
      </p:pic>
      <p:pic>
        <p:nvPicPr>
          <p:cNvPr id="14" name="Γραφικό 13" descr="Καταιγισμός ιδεών ομάδας">
            <a:extLst>
              <a:ext uri="{FF2B5EF4-FFF2-40B4-BE49-F238E27FC236}">
                <a16:creationId xmlns:a16="http://schemas.microsoft.com/office/drawing/2014/main" id="{32A69AF4-478A-49EC-B35A-2FA2063230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02901" y="2863850"/>
            <a:ext cx="1339569" cy="1339569"/>
          </a:xfrm>
          <a:prstGeom prst="rect">
            <a:avLst/>
          </a:prstGeom>
        </p:spPr>
      </p:pic>
      <p:pic>
        <p:nvPicPr>
          <p:cNvPr id="16" name="Γραφικό 15" descr="Μικροσκόπιο">
            <a:extLst>
              <a:ext uri="{FF2B5EF4-FFF2-40B4-BE49-F238E27FC236}">
                <a16:creationId xmlns:a16="http://schemas.microsoft.com/office/drawing/2014/main" id="{0F0286BA-4A83-4D55-AB71-CA00973822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3299" y="1243796"/>
            <a:ext cx="1178775" cy="1178775"/>
          </a:xfrm>
          <a:prstGeom prst="rect">
            <a:avLst/>
          </a:prstGeom>
        </p:spPr>
      </p:pic>
      <p:pic>
        <p:nvPicPr>
          <p:cNvPr id="18" name="Γραφικό 17" descr="Μεγεθυντικός φακός">
            <a:extLst>
              <a:ext uri="{FF2B5EF4-FFF2-40B4-BE49-F238E27FC236}">
                <a16:creationId xmlns:a16="http://schemas.microsoft.com/office/drawing/2014/main" id="{C69A051F-7F8C-4165-A3E4-AEC3B55C96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5650" y="209885"/>
            <a:ext cx="1178775" cy="117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7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84CDA798-56BB-4F34-9B64-1E0993F5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88" y="461523"/>
            <a:ext cx="10515600" cy="711200"/>
          </a:xfrm>
        </p:spPr>
        <p:txBody>
          <a:bodyPr>
            <a:normAutofit/>
          </a:bodyPr>
          <a:lstStyle/>
          <a:p>
            <a:r>
              <a:rPr lang="el-GR" b="1" dirty="0"/>
              <a:t>           Τροφή για σκέψη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F1A59F8E-9447-474F-82AE-AD3D26CC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951"/>
            <a:ext cx="10515600" cy="3695528"/>
          </a:xfrm>
        </p:spPr>
        <p:txBody>
          <a:bodyPr>
            <a:normAutofit/>
          </a:bodyPr>
          <a:lstStyle/>
          <a:p>
            <a:r>
              <a:rPr lang="el-GR" dirty="0"/>
              <a:t>Είναι εφικτοί οι στόχοι που θέτει η πράσινη συμφωνία για τις μεταφορές;</a:t>
            </a:r>
          </a:p>
          <a:p>
            <a:r>
              <a:rPr lang="el-GR" dirty="0"/>
              <a:t>Τι προϋποθέτει η πλήρης μετάβαση στις ηλεκτρικές αστικές μεταφορές;</a:t>
            </a:r>
          </a:p>
          <a:p>
            <a:r>
              <a:rPr lang="el-GR" dirty="0"/>
              <a:t>Είναι εφικτά τα σενάρια για τη ναυτιλία και τις αερομεταφορές;</a:t>
            </a:r>
          </a:p>
          <a:p>
            <a:r>
              <a:rPr lang="el-GR" dirty="0"/>
              <a:t>Σε ποιους τομείς μεταφορικών υπηρεσιών πιστεύετε ότι υστερεί η Ελλάδα και γιατί;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l-GR" dirty="0"/>
          </a:p>
        </p:txBody>
      </p:sp>
      <p:pic>
        <p:nvPicPr>
          <p:cNvPr id="10" name="Γραφικό 9" descr="Ευρώπη">
            <a:extLst>
              <a:ext uri="{FF2B5EF4-FFF2-40B4-BE49-F238E27FC236}">
                <a16:creationId xmlns:a16="http://schemas.microsoft.com/office/drawing/2014/main" id="{C2B348C9-DFD8-4486-9E3B-EA0B11308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0555" y="4657516"/>
            <a:ext cx="2524265" cy="2524265"/>
          </a:xfrm>
          <a:prstGeom prst="rect">
            <a:avLst/>
          </a:prstGeom>
        </p:spPr>
      </p:pic>
      <p:pic>
        <p:nvPicPr>
          <p:cNvPr id="18" name="Γραφικό 17" descr="Μεγεθυντικός φακός">
            <a:extLst>
              <a:ext uri="{FF2B5EF4-FFF2-40B4-BE49-F238E27FC236}">
                <a16:creationId xmlns:a16="http://schemas.microsoft.com/office/drawing/2014/main" id="{C69A051F-7F8C-4165-A3E4-AEC3B55C9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650" y="209885"/>
            <a:ext cx="1178775" cy="117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Εξέταση Μαθήματος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42172E-7EBE-41EA-8B82-8FEDB3E6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Γραπτές εξετάσεις στο τέλος του εξαμήνου με θέματα επίλυσης ασκήσεων (80%) και θεωρητικές ερωτήσεις ανάπτυξης (20%).</a:t>
            </a:r>
          </a:p>
          <a:p>
            <a:r>
              <a:rPr lang="el-GR" dirty="0"/>
              <a:t>Ενδιάμεσες ασκήσεις προς επίλυση στο σπίτι. </a:t>
            </a:r>
          </a:p>
          <a:p>
            <a:r>
              <a:rPr lang="el-GR" dirty="0"/>
              <a:t>Προσοχή: Η επίλυση των ασκήσεων λαμβάνεται υπόψη θετικά στην τελική βαθμολογία! 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pic>
        <p:nvPicPr>
          <p:cNvPr id="6" name="Γραφικό 5" descr="Αίθουσα">
            <a:extLst>
              <a:ext uri="{FF2B5EF4-FFF2-40B4-BE49-F238E27FC236}">
                <a16:creationId xmlns:a16="http://schemas.microsoft.com/office/drawing/2014/main" id="{CC6A1AB0-4C15-405A-84C5-E0320CE28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9597" y="4473166"/>
            <a:ext cx="914400" cy="914400"/>
          </a:xfrm>
          <a:prstGeom prst="rect">
            <a:avLst/>
          </a:prstGeom>
        </p:spPr>
      </p:pic>
      <p:pic>
        <p:nvPicPr>
          <p:cNvPr id="8" name="Γραφικό 7" descr="Βιβλία">
            <a:extLst>
              <a:ext uri="{FF2B5EF4-FFF2-40B4-BE49-F238E27FC236}">
                <a16:creationId xmlns:a16="http://schemas.microsoft.com/office/drawing/2014/main" id="{1877DE49-0A0D-4889-913A-E5A652BF9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2700" y="4492622"/>
            <a:ext cx="914400" cy="914400"/>
          </a:xfrm>
          <a:prstGeom prst="rect">
            <a:avLst/>
          </a:prstGeom>
        </p:spPr>
      </p:pic>
      <p:pic>
        <p:nvPicPr>
          <p:cNvPr id="10" name="Γραφικό 9" descr="Ανοιχτό βιβλίο">
            <a:extLst>
              <a:ext uri="{FF2B5EF4-FFF2-40B4-BE49-F238E27FC236}">
                <a16:creationId xmlns:a16="http://schemas.microsoft.com/office/drawing/2014/main" id="{599F3537-CDB3-4E32-BF5F-4EE58CD88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8702" y="4473166"/>
            <a:ext cx="914400" cy="914400"/>
          </a:xfrm>
          <a:prstGeom prst="rect">
            <a:avLst/>
          </a:prstGeom>
        </p:spPr>
      </p:pic>
      <p:pic>
        <p:nvPicPr>
          <p:cNvPr id="12" name="Γραφικό 11" descr="Μολύβι">
            <a:extLst>
              <a:ext uri="{FF2B5EF4-FFF2-40B4-BE49-F238E27FC236}">
                <a16:creationId xmlns:a16="http://schemas.microsoft.com/office/drawing/2014/main" id="{80BB451F-DC61-487B-8C07-55BAFD6B20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88003" y="44731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6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Συστήματα Μεταφορών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CF9B7F9-5095-47AC-A3CE-911280CDD4CE}"/>
              </a:ext>
            </a:extLst>
          </p:cNvPr>
          <p:cNvSpPr/>
          <p:nvPr/>
        </p:nvSpPr>
        <p:spPr>
          <a:xfrm>
            <a:off x="235895" y="6492875"/>
            <a:ext cx="67120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source: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https://dhl-freight-connections.com/en/logistics-dictionary/means-of-transportation/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D30471C-F18B-445A-BF98-F3C112BBB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93" y="1845426"/>
            <a:ext cx="7229809" cy="407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B2D79B9-1084-4D31-AC78-9F48FE8EF4FC}"/>
              </a:ext>
            </a:extLst>
          </p:cNvPr>
          <p:cNvSpPr/>
          <p:nvPr/>
        </p:nvSpPr>
        <p:spPr>
          <a:xfrm>
            <a:off x="8554806" y="6354375"/>
            <a:ext cx="327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hlinkClick r:id="rId5"/>
              </a:rPr>
              <a:t>https://ec.europa.eu/eurostat/en/web/transport</a:t>
            </a:r>
            <a:r>
              <a:rPr lang="el-GR" sz="1200" dirty="0"/>
              <a:t> </a:t>
            </a:r>
          </a:p>
        </p:txBody>
      </p:sp>
      <p:pic>
        <p:nvPicPr>
          <p:cNvPr id="2050" name="Picture 2" descr="What is Means of Transportation? - DHL Freight Connections">
            <a:extLst>
              <a:ext uri="{FF2B5EF4-FFF2-40B4-BE49-F238E27FC236}">
                <a16:creationId xmlns:a16="http://schemas.microsoft.com/office/drawing/2014/main" id="{D05C2587-D239-4A21-A09E-01D68A4F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5" y="2458783"/>
            <a:ext cx="4905980" cy="2879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0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Συστήματα Μεταφορών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E69A758-F977-4043-BFF0-9DF2CEC822B2}"/>
              </a:ext>
            </a:extLst>
          </p:cNvPr>
          <p:cNvSpPr/>
          <p:nvPr/>
        </p:nvSpPr>
        <p:spPr>
          <a:xfrm>
            <a:off x="1320338" y="2422193"/>
            <a:ext cx="3238500" cy="2190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Οργανική Οικονομία</a:t>
            </a:r>
          </a:p>
          <a:p>
            <a:pPr algn="ctr"/>
            <a:r>
              <a:rPr lang="el-GR" dirty="0"/>
              <a:t>(Πηγές Ενέργειας: Καύση ξύλου, </a:t>
            </a:r>
            <a:r>
              <a:rPr lang="el-GR" dirty="0" err="1"/>
              <a:t>μυική</a:t>
            </a:r>
            <a:r>
              <a:rPr lang="el-GR" dirty="0"/>
              <a:t> δύναμη ζώων και ανθρώπων)</a:t>
            </a:r>
          </a:p>
          <a:p>
            <a:pPr algn="ctr"/>
            <a:r>
              <a:rPr lang="el-GR" b="1" dirty="0"/>
              <a:t>≈10.000 χρόνια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DA3F307-B0F6-41D7-BEB5-42E37441C907}"/>
              </a:ext>
            </a:extLst>
          </p:cNvPr>
          <p:cNvSpPr/>
          <p:nvPr/>
        </p:nvSpPr>
        <p:spPr>
          <a:xfrm>
            <a:off x="6543675" y="2447925"/>
            <a:ext cx="3238500" cy="2190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Ορυκτή Οικονομία</a:t>
            </a:r>
          </a:p>
          <a:p>
            <a:pPr algn="ctr"/>
            <a:r>
              <a:rPr lang="el-GR" dirty="0"/>
              <a:t>(Πηγές Ενέργειας: Ορυκτά καύσιμα)</a:t>
            </a:r>
          </a:p>
          <a:p>
            <a:pPr algn="ctr"/>
            <a:r>
              <a:rPr lang="el-GR" b="1" dirty="0"/>
              <a:t>≈ 200 χρόνια</a:t>
            </a:r>
          </a:p>
        </p:txBody>
      </p:sp>
      <p:pic>
        <p:nvPicPr>
          <p:cNvPr id="8" name="Γραφικό 7" descr="Αυτοκίνητο">
            <a:extLst>
              <a:ext uri="{FF2B5EF4-FFF2-40B4-BE49-F238E27FC236}">
                <a16:creationId xmlns:a16="http://schemas.microsoft.com/office/drawing/2014/main" id="{699EB3FA-698C-4507-988C-EBEBD6807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1370" y="4938712"/>
            <a:ext cx="914400" cy="914400"/>
          </a:xfrm>
          <a:prstGeom prst="rect">
            <a:avLst/>
          </a:prstGeom>
        </p:spPr>
      </p:pic>
      <p:pic>
        <p:nvPicPr>
          <p:cNvPr id="10" name="Γραφικό 9" descr="Ηλεκτρικό αυτοκίνητο">
            <a:extLst>
              <a:ext uri="{FF2B5EF4-FFF2-40B4-BE49-F238E27FC236}">
                <a16:creationId xmlns:a16="http://schemas.microsoft.com/office/drawing/2014/main" id="{213024DD-4D26-460E-8A7D-2E335E058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9657" y="5096438"/>
            <a:ext cx="914400" cy="914400"/>
          </a:xfrm>
          <a:prstGeom prst="rect">
            <a:avLst/>
          </a:prstGeom>
        </p:spPr>
      </p:pic>
      <p:pic>
        <p:nvPicPr>
          <p:cNvPr id="12" name="Γραφικό 11" descr="Φορτηγό">
            <a:extLst>
              <a:ext uri="{FF2B5EF4-FFF2-40B4-BE49-F238E27FC236}">
                <a16:creationId xmlns:a16="http://schemas.microsoft.com/office/drawing/2014/main" id="{C167CEB3-0C6F-4DAF-B34C-EA8BDB510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7863" y="3924170"/>
            <a:ext cx="914400" cy="914400"/>
          </a:xfrm>
          <a:prstGeom prst="rect">
            <a:avLst/>
          </a:prstGeom>
        </p:spPr>
      </p:pic>
      <p:pic>
        <p:nvPicPr>
          <p:cNvPr id="14" name="Γραφικό 13" descr="Μοτοσικλέτα">
            <a:extLst>
              <a:ext uri="{FF2B5EF4-FFF2-40B4-BE49-F238E27FC236}">
                <a16:creationId xmlns:a16="http://schemas.microsoft.com/office/drawing/2014/main" id="{533752AB-09B9-4DCE-8802-12523EDDB2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9051" y="4944558"/>
            <a:ext cx="914400" cy="914400"/>
          </a:xfrm>
          <a:prstGeom prst="rect">
            <a:avLst/>
          </a:prstGeom>
        </p:spPr>
      </p:pic>
      <p:pic>
        <p:nvPicPr>
          <p:cNvPr id="16" name="Γραφικό 15" descr="Λεωφορείο">
            <a:extLst>
              <a:ext uri="{FF2B5EF4-FFF2-40B4-BE49-F238E27FC236}">
                <a16:creationId xmlns:a16="http://schemas.microsoft.com/office/drawing/2014/main" id="{6A360F41-F40D-4F85-8BDD-CB091DF9EC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46329" y="5578475"/>
            <a:ext cx="914400" cy="914400"/>
          </a:xfrm>
          <a:prstGeom prst="rect">
            <a:avLst/>
          </a:prstGeom>
        </p:spPr>
      </p:pic>
      <p:pic>
        <p:nvPicPr>
          <p:cNvPr id="18" name="Γραφικό 17" descr="Ταξί">
            <a:extLst>
              <a:ext uri="{FF2B5EF4-FFF2-40B4-BE49-F238E27FC236}">
                <a16:creationId xmlns:a16="http://schemas.microsoft.com/office/drawing/2014/main" id="{2B51687D-6B8B-4B5C-B52E-3DC2631C71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31726" y="4593632"/>
            <a:ext cx="914400" cy="914400"/>
          </a:xfrm>
          <a:prstGeom prst="rect">
            <a:avLst/>
          </a:prstGeom>
        </p:spPr>
      </p:pic>
      <p:pic>
        <p:nvPicPr>
          <p:cNvPr id="20" name="Γραφικό 19" descr="Τρένο">
            <a:extLst>
              <a:ext uri="{FF2B5EF4-FFF2-40B4-BE49-F238E27FC236}">
                <a16:creationId xmlns:a16="http://schemas.microsoft.com/office/drawing/2014/main" id="{A88DCEEF-7254-45B1-BF48-2BBC20459B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39232" y="4022794"/>
            <a:ext cx="914400" cy="914400"/>
          </a:xfrm>
          <a:prstGeom prst="rect">
            <a:avLst/>
          </a:prstGeom>
        </p:spPr>
      </p:pic>
      <p:pic>
        <p:nvPicPr>
          <p:cNvPr id="22" name="Γραφικό 21" descr="Τραμ">
            <a:extLst>
              <a:ext uri="{FF2B5EF4-FFF2-40B4-BE49-F238E27FC236}">
                <a16:creationId xmlns:a16="http://schemas.microsoft.com/office/drawing/2014/main" id="{A1C6541A-B9F3-46A2-A05F-0CC0C07052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41795" y="4126907"/>
            <a:ext cx="914400" cy="914400"/>
          </a:xfrm>
          <a:prstGeom prst="rect">
            <a:avLst/>
          </a:prstGeom>
        </p:spPr>
      </p:pic>
      <p:pic>
        <p:nvPicPr>
          <p:cNvPr id="24" name="Γραφικό 23" descr="Ελικόπτερο">
            <a:extLst>
              <a:ext uri="{FF2B5EF4-FFF2-40B4-BE49-F238E27FC236}">
                <a16:creationId xmlns:a16="http://schemas.microsoft.com/office/drawing/2014/main" id="{483F2E0D-D546-4A80-9BFF-270CDA7B12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130980" y="2614548"/>
            <a:ext cx="914400" cy="914400"/>
          </a:xfrm>
          <a:prstGeom prst="rect">
            <a:avLst/>
          </a:prstGeom>
        </p:spPr>
      </p:pic>
      <p:pic>
        <p:nvPicPr>
          <p:cNvPr id="26" name="Γραφικό 25" descr="Αεροπλάνο">
            <a:extLst>
              <a:ext uri="{FF2B5EF4-FFF2-40B4-BE49-F238E27FC236}">
                <a16:creationId xmlns:a16="http://schemas.microsoft.com/office/drawing/2014/main" id="{A8E8DC47-8138-43BC-AD4F-59BDFDFB6D2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398119" y="3102082"/>
            <a:ext cx="914400" cy="914400"/>
          </a:xfrm>
          <a:prstGeom prst="rect">
            <a:avLst/>
          </a:prstGeom>
        </p:spPr>
      </p:pic>
      <p:pic>
        <p:nvPicPr>
          <p:cNvPr id="28" name="Γραφικό 27" descr="Αερόστατο">
            <a:extLst>
              <a:ext uri="{FF2B5EF4-FFF2-40B4-BE49-F238E27FC236}">
                <a16:creationId xmlns:a16="http://schemas.microsoft.com/office/drawing/2014/main" id="{7A1F409C-D4F8-4834-A42C-1F06F6B8F4A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45569" y="2016457"/>
            <a:ext cx="914400" cy="914400"/>
          </a:xfrm>
          <a:prstGeom prst="rect">
            <a:avLst/>
          </a:prstGeom>
        </p:spPr>
      </p:pic>
      <p:pic>
        <p:nvPicPr>
          <p:cNvPr id="30" name="Γραφικό 29" descr="Πύραυλος">
            <a:extLst>
              <a:ext uri="{FF2B5EF4-FFF2-40B4-BE49-F238E27FC236}">
                <a16:creationId xmlns:a16="http://schemas.microsoft.com/office/drawing/2014/main" id="{DB131F25-305C-4097-8801-1E5AEADA423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855319" y="1757818"/>
            <a:ext cx="914400" cy="914400"/>
          </a:xfrm>
          <a:prstGeom prst="rect">
            <a:avLst/>
          </a:prstGeom>
        </p:spPr>
      </p:pic>
      <p:pic>
        <p:nvPicPr>
          <p:cNvPr id="2048" name="Γραφικό 2047" descr="Κρουαζιερόπλοιο">
            <a:extLst>
              <a:ext uri="{FF2B5EF4-FFF2-40B4-BE49-F238E27FC236}">
                <a16:creationId xmlns:a16="http://schemas.microsoft.com/office/drawing/2014/main" id="{B4D367DE-9105-4763-87C3-EEB12888825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534175" y="5578475"/>
            <a:ext cx="914400" cy="914400"/>
          </a:xfrm>
          <a:prstGeom prst="rect">
            <a:avLst/>
          </a:prstGeom>
        </p:spPr>
      </p:pic>
      <p:pic>
        <p:nvPicPr>
          <p:cNvPr id="2051" name="Γραφικό 2050" descr="Ρυμουλκό σκάφος">
            <a:extLst>
              <a:ext uri="{FF2B5EF4-FFF2-40B4-BE49-F238E27FC236}">
                <a16:creationId xmlns:a16="http://schemas.microsoft.com/office/drawing/2014/main" id="{D7C7F271-0356-45FE-BEE7-7D46BC508D4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101000" y="5456325"/>
            <a:ext cx="914400" cy="914400"/>
          </a:xfrm>
          <a:prstGeom prst="rect">
            <a:avLst/>
          </a:prstGeom>
        </p:spPr>
      </p:pic>
      <p:pic>
        <p:nvPicPr>
          <p:cNvPr id="2053" name="Γραφικό 2052" descr="Απορριμματοφόρο">
            <a:extLst>
              <a:ext uri="{FF2B5EF4-FFF2-40B4-BE49-F238E27FC236}">
                <a16:creationId xmlns:a16="http://schemas.microsoft.com/office/drawing/2014/main" id="{FEFBDFAD-6EF3-424F-A9A0-541D30F43E8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031062" y="4235085"/>
            <a:ext cx="914400" cy="914400"/>
          </a:xfrm>
          <a:prstGeom prst="rect">
            <a:avLst/>
          </a:prstGeom>
        </p:spPr>
      </p:pic>
      <p:sp>
        <p:nvSpPr>
          <p:cNvPr id="2054" name="Βέλος: Δεξιό 2053">
            <a:extLst>
              <a:ext uri="{FF2B5EF4-FFF2-40B4-BE49-F238E27FC236}">
                <a16:creationId xmlns:a16="http://schemas.microsoft.com/office/drawing/2014/main" id="{4FE5FA0F-054A-4469-8BB3-AC1E4FA6931E}"/>
              </a:ext>
            </a:extLst>
          </p:cNvPr>
          <p:cNvSpPr/>
          <p:nvPr/>
        </p:nvSpPr>
        <p:spPr>
          <a:xfrm>
            <a:off x="4829175" y="3207038"/>
            <a:ext cx="1365695" cy="809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8" name="Γραφικό 2057" descr="Αγελάδα">
            <a:extLst>
              <a:ext uri="{FF2B5EF4-FFF2-40B4-BE49-F238E27FC236}">
                <a16:creationId xmlns:a16="http://schemas.microsoft.com/office/drawing/2014/main" id="{C8D81443-C378-461E-95FE-EFD38C3F650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782050" y="4600180"/>
            <a:ext cx="914400" cy="914400"/>
          </a:xfrm>
          <a:prstGeom prst="rect">
            <a:avLst/>
          </a:prstGeom>
        </p:spPr>
      </p:pic>
      <p:pic>
        <p:nvPicPr>
          <p:cNvPr id="2060" name="Γραφικό 2059" descr="Άλογο">
            <a:extLst>
              <a:ext uri="{FF2B5EF4-FFF2-40B4-BE49-F238E27FC236}">
                <a16:creationId xmlns:a16="http://schemas.microsoft.com/office/drawing/2014/main" id="{A145A0CC-FE11-4F9C-B13E-8C790A306D0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756044" y="5476562"/>
            <a:ext cx="914400" cy="914400"/>
          </a:xfrm>
          <a:prstGeom prst="rect">
            <a:avLst/>
          </a:prstGeom>
        </p:spPr>
      </p:pic>
      <p:pic>
        <p:nvPicPr>
          <p:cNvPr id="2066" name="Γραφικό 2065" descr="Ιστιοφόρο">
            <a:extLst>
              <a:ext uri="{FF2B5EF4-FFF2-40B4-BE49-F238E27FC236}">
                <a16:creationId xmlns:a16="http://schemas.microsoft.com/office/drawing/2014/main" id="{6B3EDC04-3C2E-469C-BE83-E4770EE51EF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627229" y="4575145"/>
            <a:ext cx="914400" cy="914400"/>
          </a:xfrm>
          <a:prstGeom prst="rect">
            <a:avLst/>
          </a:prstGeom>
        </p:spPr>
      </p:pic>
      <p:pic>
        <p:nvPicPr>
          <p:cNvPr id="2067" name="Εικόνα 2066">
            <a:extLst>
              <a:ext uri="{FF2B5EF4-FFF2-40B4-BE49-F238E27FC236}">
                <a16:creationId xmlns:a16="http://schemas.microsoft.com/office/drawing/2014/main" id="{70780933-8D41-4F14-A6AC-2269B99B973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72685" y="5578475"/>
            <a:ext cx="1063148" cy="7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0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16309"/>
            <a:ext cx="10515600" cy="730250"/>
          </a:xfrm>
        </p:spPr>
        <p:txBody>
          <a:bodyPr/>
          <a:lstStyle/>
          <a:p>
            <a:r>
              <a:rPr lang="el-GR" b="1" dirty="0"/>
              <a:t>Συστήματα Μεταφορών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AF86DF8-44CB-4114-8A50-3E25BE4C6DDB}"/>
              </a:ext>
            </a:extLst>
          </p:cNvPr>
          <p:cNvSpPr/>
          <p:nvPr/>
        </p:nvSpPr>
        <p:spPr>
          <a:xfrm>
            <a:off x="4117180" y="1288553"/>
            <a:ext cx="2767012" cy="795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Μεταφορικά Μέσα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32CC1E1B-C180-479F-9021-066D91F05B92}"/>
              </a:ext>
            </a:extLst>
          </p:cNvPr>
          <p:cNvSpPr/>
          <p:nvPr/>
        </p:nvSpPr>
        <p:spPr>
          <a:xfrm>
            <a:off x="1666874" y="2581275"/>
            <a:ext cx="1981201" cy="100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Επίγεια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917A6177-F0A0-4D25-8D89-ED9F29B213B1}"/>
              </a:ext>
            </a:extLst>
          </p:cNvPr>
          <p:cNvSpPr/>
          <p:nvPr/>
        </p:nvSpPr>
        <p:spPr>
          <a:xfrm>
            <a:off x="5929312" y="2695575"/>
            <a:ext cx="2095499" cy="100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Εναέρια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EA99C8A-AB5C-4913-B11D-B37B57BC0EC6}"/>
              </a:ext>
            </a:extLst>
          </p:cNvPr>
          <p:cNvSpPr/>
          <p:nvPr/>
        </p:nvSpPr>
        <p:spPr>
          <a:xfrm>
            <a:off x="9264250" y="2581275"/>
            <a:ext cx="1981200" cy="100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Θαλάσσια</a:t>
            </a:r>
          </a:p>
        </p:txBody>
      </p:sp>
      <p:cxnSp>
        <p:nvCxnSpPr>
          <p:cNvPr id="10" name="Γραμμή σύνδεσης: Γωνιώδης 9">
            <a:extLst>
              <a:ext uri="{FF2B5EF4-FFF2-40B4-BE49-F238E27FC236}">
                <a16:creationId xmlns:a16="http://schemas.microsoft.com/office/drawing/2014/main" id="{18EAD90E-4A27-47DF-9C2B-866F9683D0C3}"/>
              </a:ext>
            </a:extLst>
          </p:cNvPr>
          <p:cNvCxnSpPr>
            <a:cxnSpLocks/>
            <a:stCxn id="3" idx="1"/>
            <a:endCxn id="6" idx="0"/>
          </p:cNvCxnSpPr>
          <p:nvPr/>
        </p:nvCxnSpPr>
        <p:spPr>
          <a:xfrm rot="10800000" flipV="1">
            <a:off x="2657476" y="1686547"/>
            <a:ext cx="1459705" cy="894728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Γραμμή σύνδεσης: Γωνιώδης 12">
            <a:extLst>
              <a:ext uri="{FF2B5EF4-FFF2-40B4-BE49-F238E27FC236}">
                <a16:creationId xmlns:a16="http://schemas.microsoft.com/office/drawing/2014/main" id="{9A79E0D3-2963-4074-B1B0-C05C37819E21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6200000" flipH="1">
            <a:off x="5933357" y="1651870"/>
            <a:ext cx="611034" cy="14763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Γραμμή σύνδεσης: Γωνιώδης 14">
            <a:extLst>
              <a:ext uri="{FF2B5EF4-FFF2-40B4-BE49-F238E27FC236}">
                <a16:creationId xmlns:a16="http://schemas.microsoft.com/office/drawing/2014/main" id="{A4F2D63D-3399-45C1-9EB8-EF5F17ACDB85}"/>
              </a:ext>
            </a:extLst>
          </p:cNvPr>
          <p:cNvCxnSpPr>
            <a:cxnSpLocks/>
            <a:stCxn id="3" idx="3"/>
            <a:endCxn id="9" idx="0"/>
          </p:cNvCxnSpPr>
          <p:nvPr/>
        </p:nvCxnSpPr>
        <p:spPr>
          <a:xfrm>
            <a:off x="6884192" y="1686547"/>
            <a:ext cx="3370658" cy="894728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DFC82067-C046-47A7-A83E-FB107A1BA6E5}"/>
              </a:ext>
            </a:extLst>
          </p:cNvPr>
          <p:cNvSpPr/>
          <p:nvPr/>
        </p:nvSpPr>
        <p:spPr>
          <a:xfrm>
            <a:off x="1988317" y="3905053"/>
            <a:ext cx="98107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Μετρό</a:t>
            </a: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9EC10DDB-C7B3-4C1C-AACA-CB158644A2F1}"/>
              </a:ext>
            </a:extLst>
          </p:cNvPr>
          <p:cNvSpPr/>
          <p:nvPr/>
        </p:nvSpPr>
        <p:spPr>
          <a:xfrm>
            <a:off x="1938329" y="4536276"/>
            <a:ext cx="98107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Τρένο</a:t>
            </a: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D72F2F48-8EB1-4F2B-9F41-0EF2ECC6FB44}"/>
              </a:ext>
            </a:extLst>
          </p:cNvPr>
          <p:cNvSpPr/>
          <p:nvPr/>
        </p:nvSpPr>
        <p:spPr>
          <a:xfrm>
            <a:off x="783431" y="4115991"/>
            <a:ext cx="98107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Τραμ</a:t>
            </a: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FA7F330F-F85B-4D98-9D77-5406DFF00006}"/>
              </a:ext>
            </a:extLst>
          </p:cNvPr>
          <p:cNvSpPr/>
          <p:nvPr/>
        </p:nvSpPr>
        <p:spPr>
          <a:xfrm>
            <a:off x="881046" y="4754760"/>
            <a:ext cx="98107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Τρόλει</a:t>
            </a:r>
            <a:endParaRPr lang="el-GR" dirty="0"/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966C996B-E384-4B1E-897F-17A333A1DBBF}"/>
              </a:ext>
            </a:extLst>
          </p:cNvPr>
          <p:cNvSpPr/>
          <p:nvPr/>
        </p:nvSpPr>
        <p:spPr>
          <a:xfrm>
            <a:off x="3099195" y="4114203"/>
            <a:ext cx="1295397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Αυτοκίνητο</a:t>
            </a:r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9E2D3D63-F16C-4D07-AB7A-B0DDBB4E2502}"/>
              </a:ext>
            </a:extLst>
          </p:cNvPr>
          <p:cNvSpPr/>
          <p:nvPr/>
        </p:nvSpPr>
        <p:spPr>
          <a:xfrm>
            <a:off x="2995612" y="4754760"/>
            <a:ext cx="1459707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Λεωφορείο</a:t>
            </a: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FA0797B4-F0B6-42E4-A818-DCD63220BF11}"/>
              </a:ext>
            </a:extLst>
          </p:cNvPr>
          <p:cNvSpPr/>
          <p:nvPr/>
        </p:nvSpPr>
        <p:spPr>
          <a:xfrm>
            <a:off x="2305631" y="5288154"/>
            <a:ext cx="13049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Ποδήλατο</a:t>
            </a:r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1943B053-833E-4C85-B205-7BF4F5CF46B9}"/>
              </a:ext>
            </a:extLst>
          </p:cNvPr>
          <p:cNvSpPr/>
          <p:nvPr/>
        </p:nvSpPr>
        <p:spPr>
          <a:xfrm>
            <a:off x="1176336" y="5347092"/>
            <a:ext cx="98107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Ταξί</a:t>
            </a:r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A565E8C3-198E-4778-9DA9-E21F912952EF}"/>
              </a:ext>
            </a:extLst>
          </p:cNvPr>
          <p:cNvSpPr/>
          <p:nvPr/>
        </p:nvSpPr>
        <p:spPr>
          <a:xfrm>
            <a:off x="1683549" y="5947752"/>
            <a:ext cx="1371584" cy="617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Ηλεκτρικό πατίνι</a:t>
            </a:r>
          </a:p>
        </p:txBody>
      </p:sp>
      <p:sp>
        <p:nvSpPr>
          <p:cNvPr id="2048" name="Ορθογώνιο: Στρογγύλεμα γωνιών 2047">
            <a:extLst>
              <a:ext uri="{FF2B5EF4-FFF2-40B4-BE49-F238E27FC236}">
                <a16:creationId xmlns:a16="http://schemas.microsoft.com/office/drawing/2014/main" id="{53A8CE10-CEB6-468C-A579-AEC00E390F90}"/>
              </a:ext>
            </a:extLst>
          </p:cNvPr>
          <p:cNvSpPr/>
          <p:nvPr/>
        </p:nvSpPr>
        <p:spPr>
          <a:xfrm>
            <a:off x="5338762" y="3947219"/>
            <a:ext cx="1514475" cy="624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Αεροπλάνο</a:t>
            </a: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611D4054-1B48-49BD-8962-BEBFAE4AD27C}"/>
              </a:ext>
            </a:extLst>
          </p:cNvPr>
          <p:cNvSpPr/>
          <p:nvPr/>
        </p:nvSpPr>
        <p:spPr>
          <a:xfrm>
            <a:off x="7013972" y="3802111"/>
            <a:ext cx="1514475" cy="624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Υδροπλάνο</a:t>
            </a: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574E597C-D4D2-49DC-8584-0D35B1B831C6}"/>
              </a:ext>
            </a:extLst>
          </p:cNvPr>
          <p:cNvSpPr/>
          <p:nvPr/>
        </p:nvSpPr>
        <p:spPr>
          <a:xfrm>
            <a:off x="6126955" y="4628349"/>
            <a:ext cx="1514475" cy="624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Ελικόπτερο</a:t>
            </a: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9E79113B-49C2-495E-A5AC-D26FBA2382B4}"/>
              </a:ext>
            </a:extLst>
          </p:cNvPr>
          <p:cNvSpPr/>
          <p:nvPr/>
        </p:nvSpPr>
        <p:spPr>
          <a:xfrm>
            <a:off x="5338761" y="5433262"/>
            <a:ext cx="1514475" cy="624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Ανεμόπτερο</a:t>
            </a: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AB748FB8-B5C7-4AA2-85E4-2BFB630631FF}"/>
              </a:ext>
            </a:extLst>
          </p:cNvPr>
          <p:cNvSpPr/>
          <p:nvPr/>
        </p:nvSpPr>
        <p:spPr>
          <a:xfrm>
            <a:off x="6977061" y="5378976"/>
            <a:ext cx="1514475" cy="624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Αερόστατο</a:t>
            </a:r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933F3F25-2A1D-473F-8E3C-5D13D02F5C71}"/>
              </a:ext>
            </a:extLst>
          </p:cNvPr>
          <p:cNvSpPr/>
          <p:nvPr/>
        </p:nvSpPr>
        <p:spPr>
          <a:xfrm>
            <a:off x="6256734" y="6129604"/>
            <a:ext cx="1514475" cy="624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Drones</a:t>
            </a:r>
            <a:r>
              <a:rPr lang="el-GR" dirty="0"/>
              <a:t> στο μέλλον;;</a:t>
            </a:r>
          </a:p>
        </p:txBody>
      </p:sp>
      <p:sp>
        <p:nvSpPr>
          <p:cNvPr id="2058" name="Ορθογώνιο: Στρογγύλεμα γωνιών 2057">
            <a:extLst>
              <a:ext uri="{FF2B5EF4-FFF2-40B4-BE49-F238E27FC236}">
                <a16:creationId xmlns:a16="http://schemas.microsoft.com/office/drawing/2014/main" id="{2C810426-6A0A-486B-9A05-04D7620F6144}"/>
              </a:ext>
            </a:extLst>
          </p:cNvPr>
          <p:cNvSpPr/>
          <p:nvPr/>
        </p:nvSpPr>
        <p:spPr>
          <a:xfrm>
            <a:off x="9525000" y="3790353"/>
            <a:ext cx="1514475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Πλοίο</a:t>
            </a:r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A02F4000-DB93-4B19-B89A-46FA68BD3787}"/>
              </a:ext>
            </a:extLst>
          </p:cNvPr>
          <p:cNvSpPr/>
          <p:nvPr/>
        </p:nvSpPr>
        <p:spPr>
          <a:xfrm>
            <a:off x="9313066" y="4521443"/>
            <a:ext cx="1883569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Ταχύπλοο/γιοτ</a:t>
            </a:r>
          </a:p>
        </p:txBody>
      </p:sp>
      <p:sp>
        <p:nvSpPr>
          <p:cNvPr id="55" name="Ορθογώνιο: Στρογγύλεμα γωνιών 54">
            <a:extLst>
              <a:ext uri="{FF2B5EF4-FFF2-40B4-BE49-F238E27FC236}">
                <a16:creationId xmlns:a16="http://schemas.microsoft.com/office/drawing/2014/main" id="{07BBBDB4-DB42-4471-8881-49321E51712E}"/>
              </a:ext>
            </a:extLst>
          </p:cNvPr>
          <p:cNvSpPr/>
          <p:nvPr/>
        </p:nvSpPr>
        <p:spPr>
          <a:xfrm>
            <a:off x="9302104" y="5252533"/>
            <a:ext cx="1960266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Κρουαζιερόπλοιο</a:t>
            </a:r>
          </a:p>
        </p:txBody>
      </p:sp>
      <p:sp>
        <p:nvSpPr>
          <p:cNvPr id="56" name="Ορθογώνιο: Στρογγύλεμα γωνιών 55">
            <a:extLst>
              <a:ext uri="{FF2B5EF4-FFF2-40B4-BE49-F238E27FC236}">
                <a16:creationId xmlns:a16="http://schemas.microsoft.com/office/drawing/2014/main" id="{FDA394CB-12B8-453D-B159-31E37DC9DC38}"/>
              </a:ext>
            </a:extLst>
          </p:cNvPr>
          <p:cNvSpPr/>
          <p:nvPr/>
        </p:nvSpPr>
        <p:spPr>
          <a:xfrm>
            <a:off x="9553574" y="5942379"/>
            <a:ext cx="1457325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Ιστιοφόρο</a:t>
            </a:r>
          </a:p>
        </p:txBody>
      </p:sp>
    </p:spTree>
    <p:extLst>
      <p:ext uri="{BB962C8B-B14F-4D97-AF65-F5344CB8AC3E}">
        <p14:creationId xmlns:p14="http://schemas.microsoft.com/office/powerpoint/2010/main" val="32094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04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058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46375"/>
            <a:ext cx="4924425" cy="682625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Υποδομές Μεταφορών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21A54B8-245E-4D00-B821-236F2EB8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5" y="107950"/>
            <a:ext cx="5010150" cy="646212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6BF785D-8D3C-42B6-8330-0E453F4FF320}"/>
              </a:ext>
            </a:extLst>
          </p:cNvPr>
          <p:cNvSpPr/>
          <p:nvPr/>
        </p:nvSpPr>
        <p:spPr>
          <a:xfrm>
            <a:off x="66675" y="622683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>
                <a:hlinkClick r:id="rId4"/>
              </a:rPr>
              <a:t>https://european-union.europa.eu/priorities-and-actions/actions-topic/transport_en</a:t>
            </a:r>
            <a:r>
              <a:rPr lang="el-G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95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48" y="67248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Υποδομές Μεταφορών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0C920F-B2E0-48C5-8B50-4073AE61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079" y="879767"/>
            <a:ext cx="3927587" cy="579786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C637543-754F-4882-A895-649C9E0C3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48" y="879768"/>
            <a:ext cx="3770116" cy="579786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6D40AA2-2584-45C1-AA07-EEE5598A5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759" y="846927"/>
            <a:ext cx="4038482" cy="5830707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80882FD-B3A2-4C4E-9C65-F733747DAD86}"/>
              </a:ext>
            </a:extLst>
          </p:cNvPr>
          <p:cNvSpPr/>
          <p:nvPr/>
        </p:nvSpPr>
        <p:spPr>
          <a:xfrm>
            <a:off x="3143250" y="660177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>
                <a:hlinkClick r:id="rId6"/>
              </a:rPr>
              <a:t>https://european-union.europa.eu/priorities-and-actions/actions-topic/transport_en</a:t>
            </a:r>
            <a:r>
              <a:rPr lang="el-GR" sz="1200" dirty="0"/>
              <a:t> 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420DFBCC-6CB9-4C96-8490-A5795E033DB5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120948" y="3778702"/>
            <a:ext cx="3770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9FE355C-16DE-414C-A9A9-12DBFBD7B478}"/>
              </a:ext>
            </a:extLst>
          </p:cNvPr>
          <p:cNvCxnSpPr/>
          <p:nvPr/>
        </p:nvCxnSpPr>
        <p:spPr>
          <a:xfrm>
            <a:off x="4210942" y="3702502"/>
            <a:ext cx="3770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BBD4FB1F-D36B-41D4-AD24-98352989EA67}"/>
              </a:ext>
            </a:extLst>
          </p:cNvPr>
          <p:cNvCxnSpPr/>
          <p:nvPr/>
        </p:nvCxnSpPr>
        <p:spPr>
          <a:xfrm>
            <a:off x="8421884" y="3778702"/>
            <a:ext cx="3770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694AB2A-2483-4801-AA13-5256DE3F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Ζήτηση για Μεταφορές στην ΕΕ 2000-2019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56F147E-09ED-4719-A902-2244FCC5F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4877"/>
            <a:ext cx="12179858" cy="286226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FBF131-F1A0-44F6-9E94-AD658866B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02" y="0"/>
            <a:ext cx="623176" cy="817123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3A162A0-DAF0-4A7D-ABB1-B94A28F0F93C}"/>
              </a:ext>
            </a:extLst>
          </p:cNvPr>
          <p:cNvSpPr/>
          <p:nvPr/>
        </p:nvSpPr>
        <p:spPr>
          <a:xfrm>
            <a:off x="90792" y="640079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>
                <a:hlinkClick r:id="rId4"/>
              </a:rPr>
              <a:t>https://www.eea.europa.eu/en/topics/in-depth/transport-and-mobility</a:t>
            </a:r>
            <a:r>
              <a:rPr lang="el-G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500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1281</Words>
  <Application>Microsoft Office PowerPoint</Application>
  <PresentationFormat>Ευρεία οθόνη</PresentationFormat>
  <Paragraphs>119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Θέμα του Office</vt:lpstr>
      <vt:lpstr>Εισαγωγή στην Οικονομική Ανάλυση &amp; Πολιτική Μεταφορών</vt:lpstr>
      <vt:lpstr>Βασικά Θέματα Διερεύνησης – Δομή μαθήματος</vt:lpstr>
      <vt:lpstr>Εξέταση Μαθήματος</vt:lpstr>
      <vt:lpstr>Συστήματα Μεταφορών</vt:lpstr>
      <vt:lpstr>Συστήματα Μεταφορών</vt:lpstr>
      <vt:lpstr>Συστήματα Μεταφορών</vt:lpstr>
      <vt:lpstr>Υποδομές Μεταφορών</vt:lpstr>
      <vt:lpstr>Υποδομές Μεταφορών</vt:lpstr>
      <vt:lpstr>Ζήτηση για Μεταφορές στην ΕΕ 2000-2019</vt:lpstr>
      <vt:lpstr>Μια ματιά στις παγκόσμιες τάσεις</vt:lpstr>
      <vt:lpstr>Μια ματιά στην Ευρώπη</vt:lpstr>
      <vt:lpstr>Παρουσίαση του PowerPoint</vt:lpstr>
      <vt:lpstr>Ευρωπαϊκές Πολιτικές Μεταφορών</vt:lpstr>
      <vt:lpstr>Ευρωπαϊκές Πολιτικές Μεταφορών</vt:lpstr>
      <vt:lpstr>Παρουσίαση του PowerPoint</vt:lpstr>
      <vt:lpstr>Μεταφορές &amp; Περιβάλλον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Ποσοστό Ενέργειας από ΑΠΕ που χρησιμοποιείται στις Μεταφορές</vt:lpstr>
      <vt:lpstr>Μεταφορές &amp; Ατυχήματα   Μια αποτρόπαιη εξωτερικότητα</vt:lpstr>
      <vt:lpstr>Παρουσίαση του PowerPoint</vt:lpstr>
      <vt:lpstr>           Τροφή για σκέψη</vt:lpstr>
      <vt:lpstr>           Τροφή για σκέψη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στην Οικονομική Ανάλυση &amp; Πολιτική Μεταφορών</dc:title>
  <dc:creator>ΠΑΝΑΓΙΩΤΗΣ ΚΑΛΗΜΕΡΗΣ</dc:creator>
  <cp:lastModifiedBy>ΠΑΝΑΓΙΩΤΗΣ ΚΑΛΗΜΕΡΗΣ</cp:lastModifiedBy>
  <cp:revision>20</cp:revision>
  <dcterms:created xsi:type="dcterms:W3CDTF">2024-10-03T10:35:17Z</dcterms:created>
  <dcterms:modified xsi:type="dcterms:W3CDTF">2024-10-08T11:49:04Z</dcterms:modified>
</cp:coreProperties>
</file>