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73" r:id="rId4"/>
    <p:sldId id="270" r:id="rId5"/>
    <p:sldId id="267" r:id="rId6"/>
    <p:sldId id="275" r:id="rId7"/>
    <p:sldId id="266" r:id="rId8"/>
    <p:sldId id="280" r:id="rId9"/>
    <p:sldId id="257" r:id="rId10"/>
    <p:sldId id="259" r:id="rId11"/>
    <p:sldId id="277" r:id="rId12"/>
    <p:sldId id="260" r:id="rId13"/>
    <p:sldId id="281" r:id="rId14"/>
    <p:sldId id="282" r:id="rId15"/>
    <p:sldId id="262" r:id="rId16"/>
    <p:sldId id="265" r:id="rId17"/>
    <p:sldId id="28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3" autoAdjust="0"/>
    <p:restoredTop sz="94286" autoAdjust="0"/>
  </p:normalViewPr>
  <p:slideViewPr>
    <p:cSldViewPr snapToGrid="0">
      <p:cViewPr varScale="1">
        <p:scale>
          <a:sx n="116" d="100"/>
          <a:sy n="116" d="100"/>
        </p:scale>
        <p:origin x="4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3667-8DD2-4BF7-AAEF-990D7F76F797}" type="datetimeFigureOut">
              <a:rPr lang="el-GR" smtClean="0"/>
              <a:t>18/12/24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AC75-E79A-4EFC-9DE5-61D35629DD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032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3667-8DD2-4BF7-AAEF-990D7F76F797}" type="datetimeFigureOut">
              <a:rPr lang="el-GR" smtClean="0"/>
              <a:t>18/12/24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AC75-E79A-4EFC-9DE5-61D35629DD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358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3667-8DD2-4BF7-AAEF-990D7F76F797}" type="datetimeFigureOut">
              <a:rPr lang="el-GR" smtClean="0"/>
              <a:t>18/12/24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AC75-E79A-4EFC-9DE5-61D35629DD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9451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3667-8DD2-4BF7-AAEF-990D7F76F797}" type="datetimeFigureOut">
              <a:rPr lang="el-GR" smtClean="0"/>
              <a:t>18/12/24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AC75-E79A-4EFC-9DE5-61D35629DDB0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3181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3667-8DD2-4BF7-AAEF-990D7F76F797}" type="datetimeFigureOut">
              <a:rPr lang="el-GR" smtClean="0"/>
              <a:t>18/12/24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AC75-E79A-4EFC-9DE5-61D35629DD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859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3667-8DD2-4BF7-AAEF-990D7F76F797}" type="datetimeFigureOut">
              <a:rPr lang="el-GR" smtClean="0"/>
              <a:t>18/12/24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AC75-E79A-4EFC-9DE5-61D35629DD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0674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3667-8DD2-4BF7-AAEF-990D7F76F797}" type="datetimeFigureOut">
              <a:rPr lang="el-GR" smtClean="0"/>
              <a:t>18/12/24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AC75-E79A-4EFC-9DE5-61D35629DD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0922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3667-8DD2-4BF7-AAEF-990D7F76F797}" type="datetimeFigureOut">
              <a:rPr lang="el-GR" smtClean="0"/>
              <a:t>18/12/24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AC75-E79A-4EFC-9DE5-61D35629DD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6714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3667-8DD2-4BF7-AAEF-990D7F76F797}" type="datetimeFigureOut">
              <a:rPr lang="el-GR" smtClean="0"/>
              <a:t>18/12/24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AC75-E79A-4EFC-9DE5-61D35629DD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47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3667-8DD2-4BF7-AAEF-990D7F76F797}" type="datetimeFigureOut">
              <a:rPr lang="el-GR" smtClean="0"/>
              <a:t>18/12/24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AC75-E79A-4EFC-9DE5-61D35629DD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1775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3667-8DD2-4BF7-AAEF-990D7F76F797}" type="datetimeFigureOut">
              <a:rPr lang="el-GR" smtClean="0"/>
              <a:t>18/12/24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AC75-E79A-4EFC-9DE5-61D35629DD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2544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3667-8DD2-4BF7-AAEF-990D7F76F797}" type="datetimeFigureOut">
              <a:rPr lang="el-GR" smtClean="0"/>
              <a:t>18/12/24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AC75-E79A-4EFC-9DE5-61D35629DD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531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3667-8DD2-4BF7-AAEF-990D7F76F797}" type="datetimeFigureOut">
              <a:rPr lang="el-GR" smtClean="0"/>
              <a:t>18/12/24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AC75-E79A-4EFC-9DE5-61D35629DD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0406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3667-8DD2-4BF7-AAEF-990D7F76F797}" type="datetimeFigureOut">
              <a:rPr lang="el-GR" smtClean="0"/>
              <a:t>18/12/24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AC75-E79A-4EFC-9DE5-61D35629DD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2665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3667-8DD2-4BF7-AAEF-990D7F76F797}" type="datetimeFigureOut">
              <a:rPr lang="el-GR" smtClean="0"/>
              <a:t>18/12/24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AC75-E79A-4EFC-9DE5-61D35629DD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7938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3667-8DD2-4BF7-AAEF-990D7F76F797}" type="datetimeFigureOut">
              <a:rPr lang="el-GR" smtClean="0"/>
              <a:t>18/12/24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AC75-E79A-4EFC-9DE5-61D35629DD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6925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3667-8DD2-4BF7-AAEF-990D7F76F797}" type="datetimeFigureOut">
              <a:rPr lang="el-GR" smtClean="0"/>
              <a:t>18/12/24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AC75-E79A-4EFC-9DE5-61D35629DD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978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EEA3667-8DD2-4BF7-AAEF-990D7F76F797}" type="datetimeFigureOut">
              <a:rPr lang="el-GR" smtClean="0"/>
              <a:t>18/12/24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79BAC75-E79A-4EFC-9DE5-61D35629DD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4684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ixanitouxronou.gr/o-zamploytos-diktatoras-toy-kongko-poy-parasimoforithike-apo-ti-choynta-to-palati-i-diafthora-kai-oi-dimosies-ekteleseis/" TargetMode="External"/><Relationship Id="rId13" Type="http://schemas.openxmlformats.org/officeDocument/2006/relationships/hyperlink" Target="https://reliefweb.int/report/democratic-republic-congo/drc-rwanda-extra-90-days-implement-peace-accord" TargetMode="External"/><Relationship Id="rId18" Type="http://schemas.openxmlformats.org/officeDocument/2006/relationships/hyperlink" Target="https://www.amnesty.org/en/latest/campaigns/2024/10/why-is-the-democratic-republic-of-congo-wracked-by-conflict/" TargetMode="External"/><Relationship Id="rId3" Type="http://schemas.openxmlformats.org/officeDocument/2006/relationships/hyperlink" Target="https://en.wikipedia.org/wiki/First_Congo_War" TargetMode="External"/><Relationship Id="rId7" Type="http://schemas.openxmlformats.org/officeDocument/2006/relationships/hyperlink" Target="https://tvxs.gr/apopseis/arthra-gnomis/laiki-dimokratia-toy-kongko-i-istoria-enos-ksexasmenoy-laoy/" TargetMode="External"/><Relationship Id="rId12" Type="http://schemas.openxmlformats.org/officeDocument/2006/relationships/hyperlink" Target="https://www.mylifeelsewhere.com/country-size-comparison/democratic-republic-of-congo/greece" TargetMode="External"/><Relationship Id="rId17" Type="http://schemas.openxmlformats.org/officeDocument/2006/relationships/hyperlink" Target="https://www.nyas.org/ideas-insights/blog/unraveling-the-mystery-in-the-drcs-disease-outbreak-is-it-disease-x/" TargetMode="External"/><Relationship Id="rId2" Type="http://schemas.openxmlformats.org/officeDocument/2006/relationships/hyperlink" Target="https://el.wikipedia.org/wiki/%CE%9B%CE%B1%CF%8A%CE%BA%CE%AE_%CE%94%CE%B7%CE%BC%CE%BF%CE%BA%CF%81%CE%B1%CF%84%CE%AF%CE%B1_%CF%84%CE%BF%CF%85_%CE%9A%CE%BF%CE%BD%CE%B3%CE%BA%CF%8C#%CE%91%CE%BD%CE%B5%CE%BE%CE%B1%CF%81%CF%84%CE%B7%CF%83%CE%AF%CE%B1" TargetMode="External"/><Relationship Id="rId16" Type="http://schemas.openxmlformats.org/officeDocument/2006/relationships/hyperlink" Target="https://www.savethechildren.net/stories/whats-happening-democratic-republic-congo" TargetMode="External"/><Relationship Id="rId20" Type="http://schemas.openxmlformats.org/officeDocument/2006/relationships/hyperlink" Target="https://www.europarl.europa.eu/EPRS/EPRS-AaG-542155-Sexual-violence-in-DRC-FINAL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eyondintractability.org/casestudy/chestnut-DRC" TargetMode="External"/><Relationship Id="rId11" Type="http://schemas.openxmlformats.org/officeDocument/2006/relationships/hyperlink" Target="https://www.britannica.com/place/Democratic-Republic-of-the-Congo/Mobutus-regime" TargetMode="External"/><Relationship Id="rId5" Type="http://schemas.openxmlformats.org/officeDocument/2006/relationships/hyperlink" Target="https://www.britannica.com/place/Congo-Free-State" TargetMode="External"/><Relationship Id="rId15" Type="http://schemas.openxmlformats.org/officeDocument/2006/relationships/hyperlink" Target="https://www.britannica.com/news/132363/0df7a70c8830783bb15e66d47ad48de4" TargetMode="External"/><Relationship Id="rId10" Type="http://schemas.openxmlformats.org/officeDocument/2006/relationships/hyperlink" Target="https://www.britannica.com/place/Democratic-Republic-of-the-Congo/The-Democratic-Republic-of-the-Congo" TargetMode="External"/><Relationship Id="rId19" Type="http://schemas.openxmlformats.org/officeDocument/2006/relationships/hyperlink" Target="https://www.corteidh.or.cr/tablas/r29631.pdf" TargetMode="External"/><Relationship Id="rId4" Type="http://schemas.openxmlformats.org/officeDocument/2006/relationships/hyperlink" Target="https://www.africa.upenn.edu/Hornet/irin589.html" TargetMode="External"/><Relationship Id="rId9" Type="http://schemas.openxmlformats.org/officeDocument/2006/relationships/hyperlink" Target="https://el.wikipedia.org/wiki/%CE%9A%CF%81%CE%AF%CF%83%CE%B7_%CF%84%CE%BF%CF%85_%CE%9A%CE%BF%CE%BD%CE%B3%CE%BA%CF%8C" TargetMode="External"/><Relationship Id="rId14" Type="http://schemas.openxmlformats.org/officeDocument/2006/relationships/hyperlink" Target="https://www.cfr.org/global-conflict-tracker/conflict/violence-democratic-republic-congo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4EF1F5-F468-F00A-69BA-386FF6BAF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386781"/>
            <a:ext cx="10353762" cy="1696551"/>
          </a:xfrm>
        </p:spPr>
        <p:txBody>
          <a:bodyPr>
            <a:normAutofit/>
          </a:bodyPr>
          <a:lstStyle/>
          <a:p>
            <a:pPr algn="l"/>
            <a:r>
              <a:rPr lang="el-GR" sz="4400" b="1" dirty="0"/>
              <a:t>Διεθνείς Συγκρούσεις: </a:t>
            </a:r>
            <a:br>
              <a:rPr lang="el-GR" sz="4400" b="1" dirty="0"/>
            </a:br>
            <a:r>
              <a:rPr lang="el-GR" sz="4400" b="1" dirty="0"/>
              <a:t>Λαϊκή Δημοκρατία του Κονγκό</a:t>
            </a:r>
            <a:r>
              <a:rPr lang="el-GR" dirty="0"/>
              <a:t>.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F5D5D34-6975-7C3B-6A4F-D8659759C9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4" y="5311648"/>
            <a:ext cx="3760771" cy="1272782"/>
          </a:xfrm>
        </p:spPr>
        <p:txBody>
          <a:bodyPr>
            <a:normAutofit fontScale="85000" lnSpcReduction="20000"/>
          </a:bodyPr>
          <a:lstStyle/>
          <a:p>
            <a:pPr marL="36900" indent="0">
              <a:buNone/>
            </a:pPr>
            <a:r>
              <a:rPr lang="el-GR" dirty="0"/>
              <a:t>Μάθημα: Διεθνείς Σχέσεις. </a:t>
            </a:r>
          </a:p>
          <a:p>
            <a:pPr marL="36900" indent="0">
              <a:buNone/>
            </a:pPr>
            <a:r>
              <a:rPr lang="el-GR" dirty="0"/>
              <a:t>Καθηγήτρια: Τυπάλδου Σοφία</a:t>
            </a:r>
          </a:p>
          <a:p>
            <a:pPr marL="36900" indent="0">
              <a:buNone/>
            </a:pPr>
            <a:r>
              <a:rPr lang="el-GR" dirty="0"/>
              <a:t>Φοιτήτριες: Δαλαμάγκα Ευγενία-Αντωνία, Σκορδίλη Ελευθερία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F7BE26CC-F20F-8446-30E8-009F943F8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84" y="2015598"/>
            <a:ext cx="3141132" cy="3141132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CE917E9B-D8BD-7582-7B82-BF8187B2C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467" y="2015598"/>
            <a:ext cx="3859223" cy="448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45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7A0105-5771-5CFB-0128-8227FCBD2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207" y="406400"/>
            <a:ext cx="10710938" cy="1303867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Great African War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Δεύτερος Πόλεμος του Κονγκό 1998 - 2003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CA3BED8-DD0D-8B0F-5A19-B334B34F4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825" y="2071115"/>
            <a:ext cx="10532350" cy="419421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l-GR" dirty="0">
                <a:effectLst/>
              </a:rPr>
              <a:t>Αύγουστος 1998 – Ιούλιο 2003.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>
                <a:effectLst/>
              </a:rPr>
              <a:t>Φονικότερος πόλεμος της Αφρικής και παγκόσμιος μετά το 1945, με επίσημες πηγές να καταγράφουν τουλάχιστον, αν όχι περισσότερους, από 5,4 εκατομμύρια θανάτους σε διάρκεια δεκαετίας (1998-2008).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>
                <a:effectLst/>
              </a:rPr>
              <a:t>Περιοχή ενδιαφέροντος η ανατολικές περιοχές της Λαϊκής Δημοκρατίας του Κονγκό.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>
                <a:effectLst/>
              </a:rPr>
              <a:t>Πρόφαση: Καταπίεση του πληθυσμού των Τούτσι στα ανατολικά σύνορα της ΛΔΚ.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>
                <a:effectLst/>
              </a:rPr>
              <a:t>Εμπλοκή 8 Αφρικανικών κρατών και 25 ένοπλων ομάδων.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>
                <a:effectLst/>
              </a:rPr>
              <a:t>Βασικοί εμπλεκόμενοι ΛΔΚ – Ρουάντα.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>
                <a:effectLst/>
              </a:rPr>
              <a:t>Συμμαχίες που δημιουργούνται: </a:t>
            </a:r>
          </a:p>
          <a:p>
            <a:pPr marL="36900" indent="0">
              <a:buNone/>
            </a:pPr>
            <a:r>
              <a:rPr lang="el-GR" dirty="0">
                <a:effectLst/>
              </a:rPr>
              <a:t>     Υποστηριχτές της κυβέρνησης Καμπίλα (ΛΔΚ)  Αγκόλα, Νάμπια, Ζιμπάμπουε, Τσαντ, Λυβή και Σουδάν.</a:t>
            </a:r>
          </a:p>
          <a:p>
            <a:pPr marL="36900" indent="0">
              <a:buNone/>
            </a:pPr>
            <a:r>
              <a:rPr lang="el-GR" dirty="0">
                <a:effectLst/>
              </a:rPr>
              <a:t>     Ρουάντα – Ουγκάντα – Μπουρούντι.</a:t>
            </a:r>
          </a:p>
        </p:txBody>
      </p:sp>
    </p:spTree>
    <p:extLst>
      <p:ext uri="{BB962C8B-B14F-4D97-AF65-F5344CB8AC3E}">
        <p14:creationId xmlns:p14="http://schemas.microsoft.com/office/powerpoint/2010/main" val="1115608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76BCD6B-CFE9-43B6-49AD-DF14D90C3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55" y="372532"/>
            <a:ext cx="5926570" cy="5977467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FF6F3A60-E6CB-805F-DE0D-65792E085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009" y="372533"/>
            <a:ext cx="5838894" cy="597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25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B0EBA5-6525-1460-F127-2198BE31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77800"/>
            <a:ext cx="10353762" cy="970450"/>
          </a:xfrm>
        </p:spPr>
        <p:txBody>
          <a:bodyPr/>
          <a:lstStyle/>
          <a:p>
            <a:pPr algn="l"/>
            <a:r>
              <a:rPr lang="el-GR" sz="2800" dirty="0"/>
              <a:t>Δεύτερος</a:t>
            </a:r>
            <a:r>
              <a:rPr lang="el-GR" dirty="0"/>
              <a:t> </a:t>
            </a:r>
            <a:r>
              <a:rPr lang="el-GR" sz="2800" dirty="0"/>
              <a:t>Πόλεμος</a:t>
            </a:r>
            <a:r>
              <a:rPr lang="el-GR" dirty="0"/>
              <a:t> </a:t>
            </a:r>
            <a:r>
              <a:rPr lang="el-GR" sz="2800" dirty="0"/>
              <a:t>Κονγκό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E03910A-F648-A39E-42BB-2512D9F2F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283716"/>
            <a:ext cx="10353762" cy="4871551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Η ομάδα επαναστατών </a:t>
            </a:r>
            <a:r>
              <a:rPr lang="en-US" dirty="0"/>
              <a:t>RCD (Congolese Rally for Democracy – </a:t>
            </a:r>
            <a:r>
              <a:rPr lang="el-GR" dirty="0"/>
              <a:t>Συλλαλητήριο/ Ράλι του Κονγκό για τη Δημοκρατία), υποστηριζόμενη από τη Ρουάντα, καταλαμβάνει τη Γκόμα.</a:t>
            </a:r>
          </a:p>
          <a:p>
            <a:r>
              <a:rPr lang="el-GR" dirty="0"/>
              <a:t>Η κυβέρνηση της Ρουάντας συμμαχεί με την Ουγκάντα και το Μπουρουντί </a:t>
            </a:r>
          </a:p>
          <a:p>
            <a:r>
              <a:rPr lang="el-GR" dirty="0"/>
              <a:t>Η Ρουάντα επιτίθεται ανοιχτά στα βορειοανατολικά του Κονγκό. Παράλληλα καταλαμβάνουν τη στρατιωτική βάση της Κιτώνα στα δυτικά. </a:t>
            </a:r>
          </a:p>
          <a:p>
            <a:r>
              <a:rPr lang="el-GR" dirty="0"/>
              <a:t>Μέχρι τα μέσα του Αυγούστου του 1998, καταλαμβάνουν το υδροηλεκτρικό εργοστάσιο της Ίνκας, το λιμάνι του Μαντάτι. Έως τις 23 Αυγούστου έχουν στη κατοχή τους και το Κινσανγκάνι. </a:t>
            </a:r>
          </a:p>
          <a:p>
            <a:r>
              <a:rPr lang="el-GR" dirty="0"/>
              <a:t>18 Απριλίου 1999, γίνεται μια προσπάθεια ειρήνευσης από τον πρόεδρο της Λιβύης Μουαμάρ Καντάφι. Αν και υπογράφτηκε συμφωνητικό ειρήνης, με κάποια από τα εμπλεκόμενα κράτη, οι συρράξεις συνεχίστηκαν. </a:t>
            </a:r>
          </a:p>
          <a:p>
            <a:r>
              <a:rPr lang="el-GR" dirty="0"/>
              <a:t>18 Ιανουαρίου 1999, ο Νέλσον Μαντέλα καλεί κάποια απο τα εμπλεκόμενα κράτη σε διαπραγμάτευση ειρήνης. Συμφωνούν σε  παύση πυρός, η οποία έμεινε μόνο στην θεωρία</a:t>
            </a:r>
            <a:r>
              <a:rPr lang="en-US" dirty="0"/>
              <a:t>.</a:t>
            </a:r>
          </a:p>
          <a:p>
            <a:r>
              <a:rPr lang="el-GR" dirty="0"/>
              <a:t>Ο πόλεμος λήγει επίσημα στις</a:t>
            </a:r>
            <a:r>
              <a:rPr lang="en-US" dirty="0"/>
              <a:t> 30 </a:t>
            </a:r>
            <a:r>
              <a:rPr lang="el-GR" dirty="0"/>
              <a:t>Ιουλίου 2002</a:t>
            </a:r>
            <a:r>
              <a:rPr lang="en-US" dirty="0"/>
              <a:t> </a:t>
            </a:r>
            <a:r>
              <a:rPr lang="el-GR" dirty="0"/>
              <a:t>με τη  Συμφωνία της Πρετόρια. </a:t>
            </a:r>
          </a:p>
          <a:p>
            <a:r>
              <a:rPr lang="el-GR" dirty="0"/>
              <a:t>Ο ΟΗΕ στέλνει την ειρηνευτική αποστολή </a:t>
            </a:r>
            <a:r>
              <a:rPr lang="en-GB" dirty="0"/>
              <a:t>MONUC</a:t>
            </a:r>
            <a:r>
              <a:rPr lang="el-GR" dirty="0"/>
              <a:t> στη ΛΔΚ τον Απρίλιο του 200</a:t>
            </a:r>
            <a:r>
              <a:rPr lang="en-US" dirty="0"/>
              <a:t>1</a:t>
            </a:r>
            <a:r>
              <a:rPr lang="el-GR" dirty="0"/>
              <a:t>.  </a:t>
            </a:r>
            <a:br>
              <a:rPr lang="el-GR" dirty="0"/>
            </a:br>
            <a:r>
              <a:rPr lang="en-US" dirty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69983249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197CAED6-BB47-9D07-4F35-AD0BC065D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119" y="355601"/>
            <a:ext cx="5740996" cy="5401731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BEF5C1D3-8909-0466-0C89-77417D1BB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85" y="355601"/>
            <a:ext cx="5795941" cy="54017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3D3C38-0FA6-0C65-72A3-657B5BE4D9D4}"/>
              </a:ext>
            </a:extLst>
          </p:cNvPr>
          <p:cNvSpPr txBox="1"/>
          <p:nvPr/>
        </p:nvSpPr>
        <p:spPr>
          <a:xfrm>
            <a:off x="558800" y="5856068"/>
            <a:ext cx="11074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Επιστολή με ημερομηνία 20 Απριλίου 1999 από τον προεδρεύοντα εκπρόσωπο της Σοσιαλιστικής Λαϊκής Λιβυκής Αραβικής Τζαμαχιρίας προς τον πρόεδρο του συμβουλίου ασφαλείας των Ηνωμένων Εθνών.</a:t>
            </a:r>
          </a:p>
        </p:txBody>
      </p:sp>
    </p:spTree>
    <p:extLst>
      <p:ext uri="{BB962C8B-B14F-4D97-AF65-F5344CB8AC3E}">
        <p14:creationId xmlns:p14="http://schemas.microsoft.com/office/powerpoint/2010/main" val="51446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606EB4-EE7A-2E78-071B-B6B8C55B7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137" y="558800"/>
            <a:ext cx="6735795" cy="1439332"/>
          </a:xfrm>
        </p:spPr>
        <p:txBody>
          <a:bodyPr>
            <a:normAutofit/>
          </a:bodyPr>
          <a:lstStyle/>
          <a:p>
            <a:r>
              <a:rPr lang="el-GR" sz="4400" dirty="0"/>
              <a:t>20 χρόνια μετά</a:t>
            </a:r>
            <a:r>
              <a:rPr lang="en-US" dirty="0"/>
              <a:t>,</a:t>
            </a:r>
            <a:br>
              <a:rPr lang="en-US" dirty="0"/>
            </a:br>
            <a:r>
              <a:rPr lang="el-GR" dirty="0"/>
              <a:t>στον απόηχο του πολέμου.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BB47CE8-3B94-0DA2-7428-E26AA69A1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3839" y="2274316"/>
            <a:ext cx="5368361" cy="3965617"/>
          </a:xfrm>
        </p:spPr>
        <p:txBody>
          <a:bodyPr>
            <a:normAutofit fontScale="92500"/>
          </a:bodyPr>
          <a:lstStyle/>
          <a:p>
            <a:r>
              <a:rPr lang="el-GR" sz="2600" dirty="0"/>
              <a:t>Εσωτερική και εξωτερική μετανάστευση. </a:t>
            </a:r>
          </a:p>
          <a:p>
            <a:r>
              <a:rPr lang="el-GR" sz="2600" dirty="0"/>
              <a:t>Φτώχεια, υποσιτισμός, στεγαστική κρίση, αδυναμία πρόσβασης σε εκπαίδευση και υγεία. </a:t>
            </a:r>
          </a:p>
          <a:p>
            <a:r>
              <a:rPr lang="el-GR" sz="2600" dirty="0"/>
              <a:t>Παραστρατιωτικές ομάδες, ένοπλες συγκρούσεις στα σύνορα και στο εσωτερικό της χώρας. </a:t>
            </a:r>
          </a:p>
          <a:p>
            <a:r>
              <a:rPr lang="el-GR" sz="2600" dirty="0"/>
              <a:t>Βασανιστήρια και σεξουαλική βία. </a:t>
            </a:r>
          </a:p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378F2C1-9115-DB09-9608-8298964D2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76" y="558800"/>
            <a:ext cx="4911162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1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F8B2B39-12FA-BA3B-40AB-892AE63F0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20 χρόνια μετά, στον απόηχο του πολέμου.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B24BEC8-D81C-CF29-D4B9-13A8D928C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Μ23, δρα συστηματικά, ιδιαίτερα μετά το 2021 στη ΛΔΚ και επιδρομές από τους </a:t>
            </a:r>
            <a:r>
              <a:rPr lang="el-GR" dirty="0" err="1"/>
              <a:t>Adf</a:t>
            </a:r>
            <a:r>
              <a:rPr lang="el-GR" dirty="0"/>
              <a:t> (ισλαμιστές </a:t>
            </a:r>
            <a:r>
              <a:rPr lang="el-GR" dirty="0" err="1"/>
              <a:t>φιλο</a:t>
            </a:r>
            <a:r>
              <a:rPr lang="el-GR" dirty="0"/>
              <a:t>-ISIS, με υποστήριξη Ουγκάντας).</a:t>
            </a:r>
          </a:p>
          <a:p>
            <a:r>
              <a:rPr lang="el-GR" dirty="0"/>
              <a:t>Μόνο μεταξύ Ιανουαρίου και Απριλίου 2024, περισσότεροι από 900.000 άνθρωποι αναγκάστηκαν να εγκαταλείψουν τα σπίτια τους.</a:t>
            </a:r>
          </a:p>
          <a:p>
            <a:r>
              <a:rPr lang="el-GR" dirty="0"/>
              <a:t>Από τον Απρίλιο του 2024 πάνω από 7,3 εκατομμύρια άνθρωποι έχουν εκτοπιστεί εσωτερικά λόγω συγκρούσεων. Πρόκειται για μια από τις μεγαλύτερες κρίσεις εκτοπισμού στον κόσμο.</a:t>
            </a:r>
            <a:endParaRPr lang="en-US" dirty="0"/>
          </a:p>
          <a:p>
            <a:r>
              <a:rPr lang="el-GR" dirty="0"/>
              <a:t> 25,4 εκατομμύρια άνθρωποι αντιμετωπίζουν επισιτιστική ανασφάλεια, συμπεριλαμβανομένων 13,2 εκατομμυρίων παιδιών.</a:t>
            </a:r>
          </a:p>
          <a:p>
            <a:r>
              <a:rPr lang="el-GR" dirty="0"/>
              <a:t>7,3 εκατομμύρια άνθρωποι είναι σήμερα εκτοπισμένοι, 3,7 εκατομμύρια είναι παιδιά.</a:t>
            </a:r>
          </a:p>
          <a:p>
            <a:r>
              <a:rPr lang="el-GR" dirty="0"/>
              <a:t>73% των γυναικών και 25% των παιδιών έχουν βιώσει κατά την διάρκεια των πολέμων αλλά και έπειτα  σεξουαλική κακοποίηση.</a:t>
            </a:r>
          </a:p>
        </p:txBody>
      </p:sp>
    </p:spTree>
    <p:extLst>
      <p:ext uri="{BB962C8B-B14F-4D97-AF65-F5344CB8AC3E}">
        <p14:creationId xmlns:p14="http://schemas.microsoft.com/office/powerpoint/2010/main" val="73929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DA8AEC0-6BC0-19D2-F3A8-ED08B9877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87866"/>
            <a:ext cx="10353762" cy="970450"/>
          </a:xfrm>
        </p:spPr>
        <p:txBody>
          <a:bodyPr/>
          <a:lstStyle/>
          <a:p>
            <a:r>
              <a:rPr lang="el-GR" dirty="0"/>
              <a:t>Πηγές και βιβλιογραφία.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CCC7AEB-9056-193F-CC2C-2CC002BAD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326049"/>
            <a:ext cx="10353762" cy="5455751"/>
          </a:xfrm>
        </p:spPr>
        <p:txBody>
          <a:bodyPr>
            <a:normAutofit fontScale="25000" lnSpcReduction="20000"/>
          </a:bodyPr>
          <a:lstStyle/>
          <a:p>
            <a:r>
              <a:rPr lang="en-GB" sz="4000" dirty="0">
                <a:hlinkClick r:id="rId2"/>
              </a:rPr>
              <a:t>https://el.wikipedia.org/wiki/%CE%9B%CE%B1%CF%8A%CE%BA%CE%AE_%CE%94%CE%B7%CE%BC%CE%BF%CE%BA%CF%81%CE%B1%CF%84%CE%AF%CE%B1_%CF%84%CE%BF%CF%85_%CE%9A%CE%BF%CE%BD%CE%B3%CE%BA%CF%8C#%CE%91%CE%BD%CE%B5%CE%BE%CE%B1%CF%81%CF%84%CE%B7%CF%83%CE%AF%CE%B1</a:t>
            </a:r>
            <a:endParaRPr lang="en-GB" sz="4000" dirty="0"/>
          </a:p>
          <a:p>
            <a:r>
              <a:rPr lang="en-GB" sz="4000" dirty="0">
                <a:hlinkClick r:id="rId3"/>
              </a:rPr>
              <a:t>https://en.wikipedia.org/wiki/First_Congo_War</a:t>
            </a:r>
            <a:endParaRPr lang="en-GB" sz="4000" dirty="0"/>
          </a:p>
          <a:p>
            <a:r>
              <a:rPr lang="en-GB" sz="4000" dirty="0">
                <a:hlinkClick r:id="rId4"/>
              </a:rPr>
              <a:t>https://www.africa.upenn.edu/Hornet/irin589.html</a:t>
            </a:r>
            <a:endParaRPr lang="en-GB" sz="4000" dirty="0"/>
          </a:p>
          <a:p>
            <a:r>
              <a:rPr lang="en-GB" sz="4000" dirty="0">
                <a:hlinkClick r:id="rId5"/>
              </a:rPr>
              <a:t>https://www.britannica.com/place/Congo-Free-State</a:t>
            </a:r>
            <a:endParaRPr lang="en-GB" sz="4000" dirty="0"/>
          </a:p>
          <a:p>
            <a:r>
              <a:rPr lang="en-GB" sz="4000" dirty="0">
                <a:hlinkClick r:id="rId6"/>
              </a:rPr>
              <a:t>https://www.beyondintractability.org/casestudy/chestnut-DRC</a:t>
            </a:r>
            <a:endParaRPr lang="en-GB" sz="4000" dirty="0"/>
          </a:p>
          <a:p>
            <a:r>
              <a:rPr lang="en-GB" sz="4000" dirty="0"/>
              <a:t>https://d1wqtxts1xzle7.cloudfront.net/32541253/26-libre.pdf?1393920571=&amp;response-content-disposition=inline%3B+filename%3DResearch_Papers.pdf&amp;Expires=1734117334&amp;Signature=Ibhabvnvfmo4~DtfFJcnvWhGNLehx-WSzCA~Rc0la5NRP5oHRpf0BPOI8fhHOI80ZB1vyV8asT82t0c0fAd2cUt-EtN9v6UDDv8Gonymens2LjFg1pk442ZqVJ3ncUa4d0BZ0TAnIbB5jA3ljp2QnVfZrx0MuUq6TmCh1PMPNUBV65DHKS~fqUIoPNw4e~vQzWHRbLPRDiaYbCTH37peIg0bDVsbnMNsCwxKSXeoJjE0ZmEn~1dFMmLcCqzh~HHOG-7YrSGZcLJJxQjdt1OA8Is8kwJSA4qfCyBoYyO3lcQYjJHQhMKtmgZz98pkLxakG3-TCkfBrJWGz4CkE9KrAw__&amp;Key-Pair-Id=APKAJLOHF5GGSLRBV4ZA</a:t>
            </a:r>
          </a:p>
          <a:p>
            <a:r>
              <a:rPr lang="en-GB" sz="4000" dirty="0">
                <a:hlinkClick r:id="rId7"/>
              </a:rPr>
              <a:t>https://tvxs.gr/apopseis/arthra-gnomis/laiki-dimokratia-toy-kongko-i-istoria-enos-ksexasmenoy-laoy/</a:t>
            </a:r>
            <a:endParaRPr lang="en-GB" sz="4000" dirty="0"/>
          </a:p>
          <a:p>
            <a:r>
              <a:rPr lang="en-GB" sz="4000" dirty="0">
                <a:hlinkClick r:id="rId8"/>
              </a:rPr>
              <a:t>https://www.mixanitouxronou.gr/o-zamploytos-diktatoras-toy-kongko-poy-parasimoforithike-apo-ti-choynta-to-palati-i-diafthora-kai-oi-dimosies-ekteleseis/</a:t>
            </a:r>
            <a:endParaRPr lang="en-GB" sz="4000" dirty="0"/>
          </a:p>
          <a:p>
            <a:r>
              <a:rPr lang="en-GB" sz="4000" dirty="0">
                <a:hlinkClick r:id="rId9"/>
              </a:rPr>
              <a:t>https://el.wikipedia.org/wiki/%CE%9A%CF%81%CE%AF%CF%83%CE%B7_%CF%84%CE%BF%CF%85_%CE%9A%CE%BF%CE%BD%CE%B3%CE%BA%CF%8C</a:t>
            </a:r>
            <a:endParaRPr lang="en-GB" sz="4000" dirty="0"/>
          </a:p>
          <a:p>
            <a:r>
              <a:rPr lang="en-GB" sz="4000" dirty="0">
                <a:hlinkClick r:id="rId10"/>
              </a:rPr>
              <a:t>https://www.britannica.com/place/Democratic-Republic-of-the-Congo/The-Democratic-Republic-of-the-Congo</a:t>
            </a:r>
            <a:endParaRPr lang="en-GB" sz="4000" dirty="0"/>
          </a:p>
          <a:p>
            <a:r>
              <a:rPr lang="en-GB" sz="4000" dirty="0">
                <a:hlinkClick r:id="rId11"/>
              </a:rPr>
              <a:t>https://www.britannica.com/place/Democratic-Republic-of-the-Congo/Mobutus-regime</a:t>
            </a:r>
            <a:endParaRPr lang="en-GB" sz="4000" dirty="0"/>
          </a:p>
          <a:p>
            <a:r>
              <a:rPr lang="en-GB" sz="4000" dirty="0">
                <a:hlinkClick r:id="rId12"/>
              </a:rPr>
              <a:t>https://www.mylifeelsewhere.com/country-size-comparison/democratic-republic-of-congo/greece</a:t>
            </a:r>
            <a:endParaRPr lang="el-GR" sz="4000" dirty="0"/>
          </a:p>
          <a:p>
            <a:r>
              <a:rPr lang="en-GB" sz="4000" dirty="0">
                <a:hlinkClick r:id="rId13"/>
              </a:rPr>
              <a:t>https://reliefweb.int/report/democratic-republic-congo/drc-rwanda-extra-90-days-implement-peace-accord</a:t>
            </a:r>
            <a:endParaRPr lang="el-GR" sz="4000" dirty="0"/>
          </a:p>
          <a:p>
            <a:r>
              <a:rPr lang="en-GB" sz="4000" dirty="0">
                <a:hlinkClick r:id="rId14"/>
              </a:rPr>
              <a:t>https://www.cfr.org/global-conflict-tracker/conflict/violence-democratic-republic-congo</a:t>
            </a:r>
            <a:endParaRPr lang="el-GR" sz="4000" dirty="0"/>
          </a:p>
          <a:p>
            <a:r>
              <a:rPr lang="en-GB" sz="4000" dirty="0">
                <a:hlinkClick r:id="rId15"/>
              </a:rPr>
              <a:t>https://www.britannica.com/news/132363/0df7a70c8830783bb15e66d47ad48de4</a:t>
            </a:r>
            <a:endParaRPr lang="el-GR" sz="4000" dirty="0"/>
          </a:p>
          <a:p>
            <a:r>
              <a:rPr lang="en-GB" sz="4000" dirty="0">
                <a:hlinkClick r:id="rId16"/>
              </a:rPr>
              <a:t>https://www.savethechildren.net/stories/whats-happening-democratic-republic-congo</a:t>
            </a:r>
            <a:endParaRPr lang="el-GR" sz="4000" dirty="0"/>
          </a:p>
          <a:p>
            <a:r>
              <a:rPr lang="en-GB" sz="4000" dirty="0">
                <a:hlinkClick r:id="rId17"/>
              </a:rPr>
              <a:t>https://www.nyas.org/ideas-insights/blog/unraveling-the-mystery-in-the-drcs-disease-outbreak-is-it-disease-x/</a:t>
            </a:r>
            <a:endParaRPr lang="el-GR" sz="4000" dirty="0"/>
          </a:p>
          <a:p>
            <a:r>
              <a:rPr lang="en-GB" sz="4000" dirty="0">
                <a:hlinkClick r:id="rId18"/>
              </a:rPr>
              <a:t>https://www.amnesty.org/en/latest/campaigns/2024/10/why-is-the-democratic-republic-of-congo-wracked-by-conflict/</a:t>
            </a:r>
            <a:endParaRPr lang="en-GB" sz="4000" dirty="0"/>
          </a:p>
          <a:p>
            <a:r>
              <a:rPr lang="en-GB" sz="4000" dirty="0">
                <a:hlinkClick r:id="rId19"/>
              </a:rPr>
              <a:t>https://www.corteidh.or.cr/tablas/r29631.pdf</a:t>
            </a:r>
            <a:endParaRPr lang="en-GB" sz="4000" dirty="0"/>
          </a:p>
          <a:p>
            <a:r>
              <a:rPr lang="en-GB" sz="4000" dirty="0">
                <a:hlinkClick r:id="rId20"/>
              </a:rPr>
              <a:t>https://www.europarl.europa.eu/EPRS/EPRS-AaG-542155-Sexual-violence-in-DRC-FINAL.pdf</a:t>
            </a:r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endParaRPr lang="el-GR" sz="4000" dirty="0"/>
          </a:p>
          <a:p>
            <a:endParaRPr lang="en-US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2535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6AFD8A47-DD46-8FC7-2474-C6145DD8F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17267" cy="344753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13ED7D54-EA2E-5B2E-6E73-4FD26535F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733" y="3667125"/>
            <a:ext cx="6917267" cy="31908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AB095A-5A86-6840-38EF-05C87494E2FA}"/>
              </a:ext>
            </a:extLst>
          </p:cNvPr>
          <p:cNvSpPr txBox="1"/>
          <p:nvPr/>
        </p:nvSpPr>
        <p:spPr>
          <a:xfrm>
            <a:off x="7645400" y="948267"/>
            <a:ext cx="40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0000"/>
                </a:solidFill>
              </a:rPr>
              <a:t>ΚΑΛΑ ΧΡΙΣΤΟΥΓΕΝΝΑ !!</a:t>
            </a:r>
          </a:p>
        </p:txBody>
      </p:sp>
    </p:spTree>
    <p:extLst>
      <p:ext uri="{BB962C8B-B14F-4D97-AF65-F5344CB8AC3E}">
        <p14:creationId xmlns:p14="http://schemas.microsoft.com/office/powerpoint/2010/main" val="4146305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C7FF8C4-AD53-CFBE-EA74-FC32F4379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3467"/>
            <a:ext cx="12192000" cy="970450"/>
          </a:xfrm>
        </p:spPr>
        <p:txBody>
          <a:bodyPr/>
          <a:lstStyle/>
          <a:p>
            <a:r>
              <a:rPr lang="el-GR" dirty="0"/>
              <a:t>Λαϊκή Δημοκρατία του Κονγκό. 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DE825E6-82EF-75B4-7438-3EF2577969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49" y="1213917"/>
            <a:ext cx="5338354" cy="5338354"/>
          </a:xfrm>
        </p:spPr>
      </p:pic>
    </p:spTree>
    <p:extLst>
      <p:ext uri="{BB962C8B-B14F-4D97-AF65-F5344CB8AC3E}">
        <p14:creationId xmlns:p14="http://schemas.microsoft.com/office/powerpoint/2010/main" val="358330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2496389-761A-C1B2-2CB7-8CB344080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Λαϊκή Δημοκρατία του Κονγκό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46DDA59-A540-7251-B138-0358B1E3D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l-GR" sz="9600" dirty="0"/>
              <a:t>Χώρα: Λαϊκή Δημοκρατία του Κονγκό.</a:t>
            </a:r>
          </a:p>
          <a:p>
            <a:r>
              <a:rPr lang="el-GR" sz="9600" dirty="0"/>
              <a:t>Πρωτεύουσα: Κινσάσα</a:t>
            </a:r>
          </a:p>
          <a:p>
            <a:r>
              <a:rPr lang="el-GR" sz="9600" dirty="0"/>
              <a:t>Πολίτευμα: Λαϊκή Ημιπροεδρική Δημοκρατία </a:t>
            </a:r>
          </a:p>
          <a:p>
            <a:r>
              <a:rPr lang="el-GR" sz="9600" dirty="0"/>
              <a:t>Επίσημη γλώσσα: Γαλλικά</a:t>
            </a:r>
          </a:p>
          <a:p>
            <a:r>
              <a:rPr lang="el-GR" sz="9600" dirty="0"/>
              <a:t>Νόμισμα: Φράγκο Κονγκό </a:t>
            </a:r>
          </a:p>
          <a:p>
            <a:r>
              <a:rPr lang="el-GR" sz="9600" dirty="0"/>
              <a:t>Έκταση: </a:t>
            </a:r>
            <a:r>
              <a:rPr lang="en-GB" sz="9600" dirty="0"/>
              <a:t>2.344.858 km2 (11</a:t>
            </a:r>
            <a:r>
              <a:rPr lang="el-GR" sz="9600" dirty="0"/>
              <a:t>η)</a:t>
            </a:r>
          </a:p>
          <a:p>
            <a:r>
              <a:rPr lang="el-GR" sz="9600" dirty="0"/>
              <a:t>Πληθυσμός (εκτίμηση 2024): 109.276.000[2] (14η)</a:t>
            </a:r>
          </a:p>
          <a:p>
            <a:r>
              <a:rPr lang="el-GR" sz="9600" dirty="0"/>
              <a:t>Θρησκεία: 80-95% Χριστιανισμός (Ρωμαιοκαθολικοί και Προτεστάντες), 10-12% Μουσουλμάνοι, περίπου ένα 8-10% παραδοσιακές θρησκείες. </a:t>
            </a:r>
          </a:p>
          <a:p>
            <a:r>
              <a:rPr lang="el-GR" sz="9600" dirty="0"/>
              <a:t>Εθνικό Σύνθημα από το 2006: Justice – </a:t>
            </a:r>
            <a:r>
              <a:rPr lang="el-GR" sz="9600" dirty="0" err="1"/>
              <a:t>Paix</a:t>
            </a:r>
            <a:r>
              <a:rPr lang="el-GR" sz="9600" dirty="0"/>
              <a:t> – </a:t>
            </a:r>
            <a:r>
              <a:rPr lang="el-GR" sz="9600" dirty="0" err="1"/>
              <a:t>Travail</a:t>
            </a:r>
            <a:r>
              <a:rPr lang="el-GR" sz="9600" dirty="0"/>
              <a:t> (Δικαιοσύνη – Ειρήνη – Εργασία)</a:t>
            </a:r>
          </a:p>
          <a:p>
            <a:pPr marL="36900" indent="0">
              <a:buNone/>
            </a:pPr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493725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88402A5-B11D-56EF-0A64-0126E437E7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Σημαία ΛΔΚ: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9E30C923-4C16-3889-64C8-5541A6AD46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/>
              <a:t>Εθνόσημο ΛΔΚ:</a:t>
            </a:r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DD5FFEDF-CF4A-15BD-A973-B1F342A5202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086600" y="2635341"/>
            <a:ext cx="3115733" cy="2873399"/>
          </a:xfrm>
          <a:prstGeom prst="rect">
            <a:avLst/>
          </a:prstGeom>
        </p:spPr>
      </p:pic>
      <p:pic>
        <p:nvPicPr>
          <p:cNvPr id="11" name="Θέση περιεχομένου 10">
            <a:extLst>
              <a:ext uri="{FF2B5EF4-FFF2-40B4-BE49-F238E27FC236}">
                <a16:creationId xmlns:a16="http://schemas.microsoft.com/office/drawing/2014/main" id="{DDAD1A0F-5D2E-5E04-3C1B-61DB6D7209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07003" y="2512458"/>
            <a:ext cx="4875213" cy="324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8A933B3-4261-DC42-5695-C5102E790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667" y="254000"/>
            <a:ext cx="10657956" cy="970450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9+1</a:t>
            </a:r>
            <a:r>
              <a:rPr lang="el-GR" sz="3200" dirty="0"/>
              <a:t> Πληροφορίες </a:t>
            </a:r>
            <a:br>
              <a:rPr lang="el-GR" sz="3200" dirty="0"/>
            </a:br>
            <a:r>
              <a:rPr lang="el-GR" sz="3200" dirty="0"/>
              <a:t>για τη Λαϊκή Δημοκρατία του Κονγκό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923A9E6-52AF-1330-769B-C36B0ABC1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871551"/>
          </a:xfrm>
        </p:spPr>
        <p:txBody>
          <a:bodyPr>
            <a:normAutofit fontScale="40000" lnSpcReduction="20000"/>
          </a:bodyPr>
          <a:lstStyle/>
          <a:p>
            <a:r>
              <a:rPr lang="el-GR" sz="4400" dirty="0"/>
              <a:t>Ανεξαρτητοποιήθηκε το 1960.</a:t>
            </a:r>
          </a:p>
          <a:p>
            <a:r>
              <a:rPr lang="el-GR" sz="4400" dirty="0"/>
              <a:t>Δεύτερη μεγαλύτερη χώρα της Αφρικής(μετά την Αλγερία)</a:t>
            </a:r>
            <a:r>
              <a:rPr lang="en-US" sz="4400" dirty="0"/>
              <a:t> </a:t>
            </a:r>
            <a:r>
              <a:rPr lang="el-GR" sz="4400" dirty="0"/>
              <a:t>και η μεγαλύτερη χώρα της υποσαχάριας Αφρικής. </a:t>
            </a:r>
          </a:p>
          <a:p>
            <a:r>
              <a:rPr lang="el-GR" sz="4400" dirty="0"/>
              <a:t>Το Κονγκό και η Λαϊκή Δημοκρατία του Κονγκό είναι δυο διαφορετικές χώρες. </a:t>
            </a:r>
          </a:p>
          <a:p>
            <a:r>
              <a:rPr lang="el-GR" sz="4400" dirty="0"/>
              <a:t>Είναι 18 φορές μεγαλύτερη σε έκταση από την Ελλάδα. </a:t>
            </a:r>
          </a:p>
          <a:p>
            <a:r>
              <a:rPr lang="el-GR" sz="4400" dirty="0"/>
              <a:t>Συνορεύει με 9 κράτη. (Ανγκόλα, Ζάμπια, Κεντροαφρικανική Δημοκρατία, Δημοκρατία του Κονγκό, Νότιο Σουδάν, Ρουάντα, Μπουρούντι, Τανζανία, Ουγκάντα.)</a:t>
            </a:r>
          </a:p>
          <a:p>
            <a:r>
              <a:rPr lang="el-GR" sz="4400" dirty="0"/>
              <a:t>Διαιρείται σε 10 επαρχίες. </a:t>
            </a:r>
          </a:p>
          <a:p>
            <a:r>
              <a:rPr lang="el-GR" sz="4400" dirty="0"/>
              <a:t>Κατοικείτε από πάνω από 200 </a:t>
            </a:r>
            <a:r>
              <a:rPr lang="el-GR" sz="4400" dirty="0" err="1"/>
              <a:t>εθνοτικές</a:t>
            </a:r>
            <a:r>
              <a:rPr lang="el-GR" sz="4400" dirty="0"/>
              <a:t> ομάδες. </a:t>
            </a:r>
          </a:p>
          <a:p>
            <a:r>
              <a:rPr lang="el-GR" sz="4400" dirty="0"/>
              <a:t>Χρησιμοποιούνται πάνω από 200 γλώσσες, αλλά κυρίως 4 γλώσσες Μπαντού (</a:t>
            </a:r>
            <a:r>
              <a:rPr lang="el-GR" sz="4400" dirty="0" err="1"/>
              <a:t>Σαουχίλι</a:t>
            </a:r>
            <a:r>
              <a:rPr lang="el-GR" sz="4400" dirty="0"/>
              <a:t>, </a:t>
            </a:r>
            <a:r>
              <a:rPr lang="en-US" sz="4400" dirty="0"/>
              <a:t>Tshiluba, Lingala, </a:t>
            </a:r>
            <a:r>
              <a:rPr lang="en-US" sz="4400" dirty="0" err="1"/>
              <a:t>Kituba</a:t>
            </a:r>
            <a:r>
              <a:rPr lang="el-GR" sz="4400" dirty="0"/>
              <a:t>) </a:t>
            </a:r>
          </a:p>
          <a:p>
            <a:r>
              <a:rPr lang="el-GR" sz="4400" dirty="0"/>
              <a:t>Η χώρα διαθέτει το αμέσως μεγαλύτερο τροπικό δάσος από αυτό του Αμαζονίου.</a:t>
            </a:r>
          </a:p>
          <a:p>
            <a:r>
              <a:rPr lang="el-GR" sz="4400" dirty="0"/>
              <a:t>1 φράγκο Κονγκό (</a:t>
            </a:r>
            <a:r>
              <a:rPr lang="en-US" sz="4400" dirty="0"/>
              <a:t>CDF</a:t>
            </a:r>
            <a:r>
              <a:rPr lang="el-GR" sz="4400" dirty="0"/>
              <a:t>)</a:t>
            </a:r>
            <a:r>
              <a:rPr lang="en-US" sz="4400" dirty="0"/>
              <a:t> </a:t>
            </a:r>
            <a:r>
              <a:rPr lang="el-GR" sz="4400" dirty="0"/>
              <a:t>αντιστοιχεί σε 0,0033€ ενώ 1€ αντιστοιχεί σε 3011,30</a:t>
            </a:r>
          </a:p>
          <a:p>
            <a:pPr marL="36900" indent="0">
              <a:buNone/>
            </a:pP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329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87111F-A772-9E85-6CA1-75DC94622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50711"/>
            <a:ext cx="10353762" cy="970450"/>
          </a:xfrm>
        </p:spPr>
        <p:txBody>
          <a:bodyPr/>
          <a:lstStyle/>
          <a:p>
            <a:r>
              <a:rPr lang="el-GR" b="1" dirty="0"/>
              <a:t>Αποικιοκρατία 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DB6DE8ED-A2E9-DD60-A99F-EED50DA05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578" y="1527776"/>
            <a:ext cx="3275036" cy="5077576"/>
          </a:xfrm>
          <a:prstGeom prst="rect">
            <a:avLst/>
          </a:prstGeom>
        </p:spPr>
      </p:pic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D6552F9A-F316-C06D-6FD6-0C5621D232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8451" y="1527776"/>
            <a:ext cx="3139150" cy="5077576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6C2F5802-7A79-8900-65B1-A27DF21F9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591" y="1527776"/>
            <a:ext cx="3139150" cy="507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4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AC1F956-80D1-BB87-7818-92E155A86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155" y="361441"/>
            <a:ext cx="10979690" cy="970450"/>
          </a:xfrm>
        </p:spPr>
        <p:txBody>
          <a:bodyPr>
            <a:normAutofit fontScale="90000"/>
          </a:bodyPr>
          <a:lstStyle/>
          <a:p>
            <a:pPr algn="l"/>
            <a:r>
              <a:rPr lang="el-G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ια ιστορική αναδρομή: </a:t>
            </a:r>
            <a:r>
              <a:rPr lang="el-GR" sz="2700" dirty="0"/>
              <a:t>Αποικιοκρατία, ανεξαρτησία και δικτατορία. </a:t>
            </a:r>
            <a:endParaRPr lang="el-GR" sz="3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C20114C-2566-DB18-DBF5-188B3DE85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1531875"/>
            <a:ext cx="10353762" cy="4964684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1885</a:t>
            </a:r>
            <a:r>
              <a:rPr lang="el-GR" sz="2400" dirty="0"/>
              <a:t> – 1908, προσωπική ιδιοκτησία του Λεοπόλδου Β΄, «Ελεύθερο Κράτος του Κονγκό»</a:t>
            </a:r>
          </a:p>
          <a:p>
            <a:r>
              <a:rPr lang="el-GR" sz="2400" dirty="0"/>
              <a:t>1908 – 1960, Βέλγικο Κονγκό </a:t>
            </a:r>
            <a:endParaRPr lang="en-US" sz="2400" dirty="0"/>
          </a:p>
          <a:p>
            <a:r>
              <a:rPr lang="el-GR" sz="2400" dirty="0"/>
              <a:t>30 Ιουνίου </a:t>
            </a:r>
            <a:r>
              <a:rPr lang="en-US" sz="2400" dirty="0"/>
              <a:t>1960 </a:t>
            </a:r>
            <a:r>
              <a:rPr lang="el-GR" sz="2400" dirty="0"/>
              <a:t>Ανεξαρτησία, Πατρίς Λουμούμπα</a:t>
            </a:r>
            <a:r>
              <a:rPr lang="en-US" sz="2400" dirty="0"/>
              <a:t> </a:t>
            </a:r>
            <a:r>
              <a:rPr lang="el-GR" sz="2400" dirty="0"/>
              <a:t>«Δημοκρατία του Κονγκό» - </a:t>
            </a:r>
            <a:r>
              <a:rPr lang="en-US" sz="2400" dirty="0"/>
              <a:t>Republic of the Congo </a:t>
            </a:r>
            <a:endParaRPr lang="el-GR" sz="2400" dirty="0"/>
          </a:p>
          <a:p>
            <a:r>
              <a:rPr lang="el-GR" sz="2400" dirty="0"/>
              <a:t>Σεπτέμβρη 1960, Στρατιωτικό Πραξικόπημα, Τζόζεφ Ντεζιρέ Μομπούτου, «Λαϊκή Δημοκρατία του Κονγκό»</a:t>
            </a:r>
          </a:p>
          <a:p>
            <a:r>
              <a:rPr lang="el-GR" sz="2400" dirty="0"/>
              <a:t>Κρίση του Κονγκό 1960 – 1965 </a:t>
            </a:r>
          </a:p>
          <a:p>
            <a:r>
              <a:rPr lang="el-GR" sz="2400" dirty="0"/>
              <a:t>Δεύτερο Πραξικόπημα του Μομπούτου, Νοέμβριος 1965</a:t>
            </a:r>
          </a:p>
          <a:p>
            <a:r>
              <a:rPr lang="el-GR" sz="2400" dirty="0"/>
              <a:t>1971, «Δημοκρατία του Ζαΐρ» </a:t>
            </a:r>
          </a:p>
          <a:p>
            <a:r>
              <a:rPr lang="el-GR" sz="2400" dirty="0"/>
              <a:t>1965 – 1997, κυβερνά υπό άκρως αυταρχικές συνθήκες ο Μομπούτου. </a:t>
            </a:r>
          </a:p>
          <a:p>
            <a:r>
              <a:rPr lang="el-GR" sz="2400" dirty="0"/>
              <a:t>Πρώτος Πόλεμος 1996 – 1997. </a:t>
            </a:r>
          </a:p>
          <a:p>
            <a:r>
              <a:rPr lang="el-GR" sz="2400" dirty="0"/>
              <a:t>Κυβέρνηση Καμπίλα. </a:t>
            </a:r>
          </a:p>
          <a:p>
            <a:r>
              <a:rPr lang="el-GR" sz="2400" dirty="0"/>
              <a:t>Δεύτερος Πόλεμος 1998 – 2003. </a:t>
            </a:r>
          </a:p>
        </p:txBody>
      </p:sp>
    </p:spTree>
    <p:extLst>
      <p:ext uri="{BB962C8B-B14F-4D97-AF65-F5344CB8AC3E}">
        <p14:creationId xmlns:p14="http://schemas.microsoft.com/office/powerpoint/2010/main" val="266517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8B4D48CA-5291-08CE-29B7-B10FB41CF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64" y="248718"/>
            <a:ext cx="3329903" cy="50817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923F53-17AA-0B88-68F4-9394E0E58A19}"/>
              </a:ext>
            </a:extLst>
          </p:cNvPr>
          <p:cNvSpPr txBox="1"/>
          <p:nvPr/>
        </p:nvSpPr>
        <p:spPr>
          <a:xfrm>
            <a:off x="310764" y="5843595"/>
            <a:ext cx="34036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“Τα Νέα“, με ημερομηνία 8 Αυγούστου 1979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FEB6F8AB-E74C-8A5F-FBBC-002D41AAD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118" y="248718"/>
            <a:ext cx="6701247" cy="50817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98AEE8-CE46-6963-EAD3-D2A8223B39CA}"/>
              </a:ext>
            </a:extLst>
          </p:cNvPr>
          <p:cNvSpPr txBox="1"/>
          <p:nvPr/>
        </p:nvSpPr>
        <p:spPr>
          <a:xfrm>
            <a:off x="4952118" y="570509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Πανοραμική άποψη του παλατιού του δικτάτορα Μομπούτο, στο Γκμπαντολίτ του Κονγκό, 2010.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89125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B8AF1E9-EC2E-7B2C-7252-63D0D3CB4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06400"/>
            <a:ext cx="10353762" cy="970450"/>
          </a:xfrm>
        </p:spPr>
        <p:txBody>
          <a:bodyPr>
            <a:normAutofit/>
          </a:bodyPr>
          <a:lstStyle/>
          <a:p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Πρώτος Πόλεμος του Κονγκό.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9396E95-8B5E-13D3-0F42-9D4AF865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364" y="1469983"/>
            <a:ext cx="10753272" cy="4499018"/>
          </a:xfrm>
        </p:spPr>
        <p:txBody>
          <a:bodyPr>
            <a:normAutofit/>
          </a:bodyPr>
          <a:lstStyle/>
          <a:p>
            <a:r>
              <a:rPr lang="en-US" sz="2400" dirty="0"/>
              <a:t>Backstory</a:t>
            </a:r>
            <a:r>
              <a:rPr lang="el-GR" sz="2400" dirty="0"/>
              <a:t>: Εμφύλιος πόλεμος Ρουάντα (1990 – 1994</a:t>
            </a:r>
            <a:r>
              <a:rPr lang="en-US" sz="2400" dirty="0"/>
              <a:t>)</a:t>
            </a:r>
            <a:endParaRPr lang="el-GR" sz="2400" dirty="0"/>
          </a:p>
          <a:p>
            <a:r>
              <a:rPr lang="el-GR" sz="2400" dirty="0"/>
              <a:t>Στόχος: Ανατροπή της εξουσίας του Μομπότου. </a:t>
            </a:r>
            <a:endParaRPr lang="en-US" sz="2400" dirty="0"/>
          </a:p>
          <a:p>
            <a:r>
              <a:rPr lang="el-GR" sz="2400" dirty="0"/>
              <a:t>Σχηματισμός Συμμαχίας Δημοκρατικών Δυνάμεων για την Απελευθέρωση του Κονγκό </a:t>
            </a:r>
            <a:r>
              <a:rPr lang="en-US" sz="2400" dirty="0"/>
              <a:t>ADFLC (Alliance of Democratic Forces for the Liberation of Congo) υπό </a:t>
            </a:r>
            <a:r>
              <a:rPr lang="el-GR" sz="2400" dirty="0"/>
              <a:t>την ηγεσία</a:t>
            </a:r>
            <a:r>
              <a:rPr lang="en-US" sz="2400" dirty="0"/>
              <a:t> του Laurent-Désiré Kabila</a:t>
            </a:r>
            <a:r>
              <a:rPr lang="el-GR" sz="2400" dirty="0"/>
              <a:t>. Συμμετέχουν και υποστηρίζουν Ρουάντα και Ουγκάντα. </a:t>
            </a:r>
          </a:p>
          <a:p>
            <a:r>
              <a:rPr lang="en-US" sz="2400" dirty="0"/>
              <a:t>ADFLC </a:t>
            </a:r>
            <a:r>
              <a:rPr lang="el-GR" sz="2400" dirty="0"/>
              <a:t>– Κυβερνητικές δυνάμεις Μομπότου. </a:t>
            </a:r>
          </a:p>
          <a:p>
            <a:r>
              <a:rPr lang="el-GR" sz="2400" dirty="0"/>
              <a:t>Διάρκεια: 6μιση μήνες, (24 Οκτωβρίου 1996 – 16 Μαΐου 1997). </a:t>
            </a:r>
          </a:p>
          <a:p>
            <a:r>
              <a:rPr lang="el-GR" sz="2400" dirty="0"/>
              <a:t>Στοίχισε την ζωή σε περισσότερους από 800.000 ανθρώπους.</a:t>
            </a:r>
          </a:p>
          <a:p>
            <a:pPr marL="36900" indent="0">
              <a:buNone/>
            </a:pPr>
            <a:endParaRPr lang="el-GR" sz="24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6214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χιστόλιθος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Σχιστόλιθος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Άκρο με ζώνες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TM04033929[[fn=Σχιστόλιθος]]</Template>
  <TotalTime>4137</TotalTime>
  <Words>1485</Words>
  <Application>Microsoft Macintosh PowerPoint</Application>
  <PresentationFormat>Widescreen</PresentationFormat>
  <Paragraphs>113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Calisto MT</vt:lpstr>
      <vt:lpstr>Wingdings</vt:lpstr>
      <vt:lpstr>Wingdings 2</vt:lpstr>
      <vt:lpstr>Σχιστόλιθος</vt:lpstr>
      <vt:lpstr>Διεθνείς Συγκρούσεις:  Λαϊκή Δημοκρατία του Κονγκό.</vt:lpstr>
      <vt:lpstr>Λαϊκή Δημοκρατία του Κονγκό. </vt:lpstr>
      <vt:lpstr>Λαϊκή Δημοκρατία του Κονγκό</vt:lpstr>
      <vt:lpstr>PowerPoint Presentation</vt:lpstr>
      <vt:lpstr>9+1 Πληροφορίες  για τη Λαϊκή Δημοκρατία του Κονγκό</vt:lpstr>
      <vt:lpstr>Αποικιοκρατία </vt:lpstr>
      <vt:lpstr>Μια ιστορική αναδρομή: Αποικιοκρατία, ανεξαρτησία και δικτατορία. </vt:lpstr>
      <vt:lpstr>PowerPoint Presentation</vt:lpstr>
      <vt:lpstr>Πρώτος Πόλεμος του Κονγκό. </vt:lpstr>
      <vt:lpstr>The Great African War Δεύτερος Πόλεμος του Κονγκό 1998 - 2003</vt:lpstr>
      <vt:lpstr>PowerPoint Presentation</vt:lpstr>
      <vt:lpstr>Δεύτερος Πόλεμος Κονγκό</vt:lpstr>
      <vt:lpstr>PowerPoint Presentation</vt:lpstr>
      <vt:lpstr>20 χρόνια μετά, στον απόηχο του πολέμου. </vt:lpstr>
      <vt:lpstr>20 χρόνια μετά, στον απόηχο του πολέμου. </vt:lpstr>
      <vt:lpstr>Πηγές και βιβλιογραφία.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Eleftheria Skordili</dc:creator>
  <cp:lastModifiedBy>Sofia Tipaldou</cp:lastModifiedBy>
  <cp:revision>8</cp:revision>
  <dcterms:created xsi:type="dcterms:W3CDTF">2024-12-01T17:27:51Z</dcterms:created>
  <dcterms:modified xsi:type="dcterms:W3CDTF">2024-12-18T12:51:46Z</dcterms:modified>
</cp:coreProperties>
</file>