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1"/>
  </p:sldMasterIdLst>
  <p:notesMasterIdLst>
    <p:notesMasterId r:id="rId12"/>
  </p:notesMasterIdLst>
  <p:sldIdLst>
    <p:sldId id="256" r:id="rId2"/>
    <p:sldId id="280" r:id="rId3"/>
    <p:sldId id="257" r:id="rId4"/>
    <p:sldId id="260" r:id="rId5"/>
    <p:sldId id="261" r:id="rId6"/>
    <p:sldId id="282" r:id="rId7"/>
    <p:sldId id="283" r:id="rId8"/>
    <p:sldId id="285" r:id="rId9"/>
    <p:sldId id="273" r:id="rId10"/>
    <p:sldId id="286" r:id="rId11"/>
  </p:sldIdLst>
  <p:sldSz cx="12192000" cy="6858000"/>
  <p:notesSz cx="6858000" cy="9144000"/>
  <p:defaultTextStyle>
    <a:defPPr>
      <a:defRPr lang="en-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30"/>
    <p:restoredTop sz="96327"/>
  </p:normalViewPr>
  <p:slideViewPr>
    <p:cSldViewPr snapToGrid="0">
      <p:cViewPr varScale="1">
        <p:scale>
          <a:sx n="120" d="100"/>
          <a:sy n="120" d="100"/>
        </p:scale>
        <p:origin x="208"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00F986-E753-4646-BD58-9B3867715219}" type="datetimeFigureOut">
              <a:rPr lang="en-GR" smtClean="0"/>
              <a:t>11/12/24</a:t>
            </a:fld>
            <a:endParaRPr lang="en-G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B2B2DD-2726-9F4D-9FD4-B89E9E97D668}" type="slidenum">
              <a:rPr lang="en-GR" smtClean="0"/>
              <a:t>‹#›</a:t>
            </a:fld>
            <a:endParaRPr lang="en-GR"/>
          </a:p>
        </p:txBody>
      </p:sp>
    </p:spTree>
    <p:extLst>
      <p:ext uri="{BB962C8B-B14F-4D97-AF65-F5344CB8AC3E}">
        <p14:creationId xmlns:p14="http://schemas.microsoft.com/office/powerpoint/2010/main" val="604027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R" dirty="0"/>
          </a:p>
        </p:txBody>
      </p:sp>
      <p:sp>
        <p:nvSpPr>
          <p:cNvPr id="4" name="Slide Number Placeholder 3"/>
          <p:cNvSpPr>
            <a:spLocks noGrp="1"/>
          </p:cNvSpPr>
          <p:nvPr>
            <p:ph type="sldNum" sz="quarter" idx="5"/>
          </p:nvPr>
        </p:nvSpPr>
        <p:spPr/>
        <p:txBody>
          <a:bodyPr/>
          <a:lstStyle/>
          <a:p>
            <a:fld id="{22696C41-2CB4-B64D-95B9-9061BB0D28E0}" type="slidenum">
              <a:rPr lang="en-GR" smtClean="0"/>
              <a:t>2</a:t>
            </a:fld>
            <a:endParaRPr lang="en-GR"/>
          </a:p>
        </p:txBody>
      </p:sp>
    </p:spTree>
    <p:extLst>
      <p:ext uri="{BB962C8B-B14F-4D97-AF65-F5344CB8AC3E}">
        <p14:creationId xmlns:p14="http://schemas.microsoft.com/office/powerpoint/2010/main" val="1235427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8">
            <a:extLst>
              <a:ext uri="{FF2B5EF4-FFF2-40B4-BE49-F238E27FC236}">
                <a16:creationId xmlns:a16="http://schemas.microsoft.com/office/drawing/2014/main" id="{96FE84A2-CBDD-685B-7867-959CC830B1B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nSpc>
                <a:spcPct val="95000"/>
              </a:lnSpc>
              <a:buClrTx/>
              <a:buFontTx/>
              <a:buNone/>
            </a:pPr>
            <a:fld id="{E34987C4-2BF4-264E-9152-B7681F9B9E6C}" type="slidenum">
              <a:rPr lang="el-GR" altLang="en-US">
                <a:solidFill>
                  <a:srgbClr val="000000"/>
                </a:solidFill>
                <a:latin typeface="Times New Roman" panose="02020603050405020304" pitchFamily="18" charset="0"/>
              </a:rPr>
              <a:pPr>
                <a:lnSpc>
                  <a:spcPct val="95000"/>
                </a:lnSpc>
                <a:buClrTx/>
                <a:buFontTx/>
                <a:buNone/>
              </a:pPr>
              <a:t>4</a:t>
            </a:fld>
            <a:endParaRPr lang="el-GR" altLang="en-US">
              <a:solidFill>
                <a:srgbClr val="000000"/>
              </a:solidFill>
              <a:latin typeface="Times New Roman" panose="02020603050405020304" pitchFamily="18" charset="0"/>
            </a:endParaRPr>
          </a:p>
        </p:txBody>
      </p:sp>
      <p:sp>
        <p:nvSpPr>
          <p:cNvPr id="17411" name="Rectangle 1">
            <a:extLst>
              <a:ext uri="{FF2B5EF4-FFF2-40B4-BE49-F238E27FC236}">
                <a16:creationId xmlns:a16="http://schemas.microsoft.com/office/drawing/2014/main" id="{CD868402-854C-016D-6528-FB8D988B64D9}"/>
              </a:ext>
            </a:extLst>
          </p:cNvPr>
          <p:cNvSpPr txBox="1">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0114" name="Text Box 2">
            <a:extLst>
              <a:ext uri="{FF2B5EF4-FFF2-40B4-BE49-F238E27FC236}">
                <a16:creationId xmlns:a16="http://schemas.microsoft.com/office/drawing/2014/main" id="{FDD0F061-FAA7-A697-B8F1-512CC1D475E2}"/>
              </a:ext>
            </a:extLst>
          </p:cNvPr>
          <p:cNvSpPr txBox="1">
            <a:spLocks noGrp="1" noChangeArrowheads="1"/>
          </p:cNvSpPr>
          <p:nvPr>
            <p:ph type="body" idx="1"/>
          </p:nvPr>
        </p:nvSpPr>
        <p:spPr>
          <a:xfrm>
            <a:off x="685800" y="4343400"/>
            <a:ext cx="5486400" cy="4114800"/>
          </a:xfrm>
          <a:ln/>
        </p:spPr>
        <p:txBody>
          <a:bodyPr/>
          <a:lstStyle/>
          <a:p>
            <a:pPr marL="169863" indent="-166688" eaLnBrk="1" hangingPunct="1">
              <a:spcBef>
                <a:spcPct val="0"/>
              </a:spcBef>
              <a:buClrTx/>
              <a:buFontTx/>
              <a:buNone/>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b="1">
                <a:latin typeface="Arial" panose="020B0604020202020204" pitchFamily="34" charset="0"/>
                <a:cs typeface="Arial" panose="020B0604020202020204" pitchFamily="34" charset="0"/>
              </a:rPr>
              <a:t>Long description for Figure 13.1: </a:t>
            </a:r>
          </a:p>
          <a:p>
            <a:pPr marL="169863" indent="-166688" eaLnBrk="1" hangingPunct="1">
              <a:spcBef>
                <a:spcPct val="0"/>
              </a:spcBef>
              <a:buClrTx/>
              <a:buFontTx/>
              <a:buNone/>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The horizontal axis ranges from negative 4 percent to 10 percent in increments of 2. The vertical axis lists various countries. The data shown is as follows:</a:t>
            </a:r>
          </a:p>
          <a:p>
            <a:pPr marL="166688" indent="-163513" eaLnBrk="1" hangingPunct="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Developed Countries</a:t>
            </a:r>
          </a:p>
          <a:p>
            <a:pPr marL="623888" lvl="1" indent="-166688" eaLnBrk="1" hangingPunct="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Australia: 2.8 percent</a:t>
            </a:r>
          </a:p>
          <a:p>
            <a:pPr marL="623888" lvl="1" indent="-166688" eaLnBrk="1" hangingPunct="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United States: 1.5 percent</a:t>
            </a:r>
          </a:p>
          <a:p>
            <a:pPr marL="623888" lvl="1" indent="-166688" eaLnBrk="1" hangingPunct="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Canada: 1.5 percent</a:t>
            </a:r>
          </a:p>
          <a:p>
            <a:pPr marL="623888" lvl="1" indent="-166688" eaLnBrk="1" hangingPunct="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United Kingdom: 1.8 percent</a:t>
            </a:r>
          </a:p>
          <a:p>
            <a:pPr marL="623888" lvl="1" indent="-166688" eaLnBrk="1" hangingPunct="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Japan: 1 percent</a:t>
            </a:r>
          </a:p>
          <a:p>
            <a:pPr marL="623888" lvl="1" indent="-166688" eaLnBrk="1" hangingPunct="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Euro Countries: 1.8 percent</a:t>
            </a:r>
          </a:p>
          <a:p>
            <a:pPr marL="166688" indent="-163513" eaLnBrk="1" hangingPunct="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Developing Countries</a:t>
            </a:r>
          </a:p>
          <a:p>
            <a:pPr marL="623888" lvl="1" indent="-166688" eaLnBrk="1" hangingPunct="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China: 6.7 percent</a:t>
            </a:r>
          </a:p>
          <a:p>
            <a:pPr marL="623888" lvl="1" indent="-166688" eaLnBrk="1" hangingPunct="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Philippines: 6.9 percent</a:t>
            </a:r>
          </a:p>
          <a:p>
            <a:pPr marL="623888" lvl="1" indent="-166688" eaLnBrk="1" hangingPunct="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Tanzania: 7 percent</a:t>
            </a:r>
          </a:p>
          <a:p>
            <a:pPr marL="623888" lvl="1" indent="-166688" eaLnBrk="1" hangingPunct="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Peru: 3.9 percent</a:t>
            </a:r>
          </a:p>
          <a:p>
            <a:pPr marL="623888" lvl="1" indent="-166688" eaLnBrk="1" hangingPunct="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Indonesia: 5 percent</a:t>
            </a:r>
          </a:p>
          <a:p>
            <a:pPr marL="623888" lvl="1" indent="-166688" eaLnBrk="1" hangingPunct="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Kenya: 5.8 percent</a:t>
            </a:r>
          </a:p>
          <a:p>
            <a:pPr marL="623888" lvl="1" indent="-166688" eaLnBrk="1" hangingPunct="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India: 7.1 percent</a:t>
            </a:r>
          </a:p>
          <a:p>
            <a:pPr marL="623888" lvl="1" indent="-166688" eaLnBrk="1" hangingPunct="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Malaysia: 4.2 percent</a:t>
            </a:r>
          </a:p>
          <a:p>
            <a:pPr marL="623888" lvl="1" indent="-166688" eaLnBrk="1" hangingPunct="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Colombia: 2 percent</a:t>
            </a:r>
          </a:p>
          <a:p>
            <a:pPr marL="623888" lvl="1" indent="-166688" eaLnBrk="1" hangingPunct="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Ecuador: negative 1.6 percent</a:t>
            </a:r>
          </a:p>
          <a:p>
            <a:pPr marL="623888" lvl="1" indent="-166688" eaLnBrk="1" hangingPunct="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Turkey: 3.2 percent</a:t>
            </a:r>
          </a:p>
          <a:p>
            <a:pPr marL="623888" lvl="1" indent="-166688" eaLnBrk="1" hangingPunct="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Chile: 1.6 percent</a:t>
            </a:r>
          </a:p>
          <a:p>
            <a:pPr marL="623888" lvl="1" indent="-166688" eaLnBrk="1" hangingPunct="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Saudi Arabia: 1.7 percent</a:t>
            </a:r>
          </a:p>
          <a:p>
            <a:pPr marL="623888" lvl="1" indent="-166688" eaLnBrk="1" hangingPunct="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Singapore: 2.0 percent</a:t>
            </a:r>
          </a:p>
          <a:p>
            <a:pPr marL="623888" lvl="1" indent="-166688" eaLnBrk="1" hangingPunct="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South Korea: 2.8 percent</a:t>
            </a:r>
          </a:p>
          <a:p>
            <a:pPr marL="623888" lvl="1" indent="-166688" eaLnBrk="1" hangingPunct="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Argentina: negative 2.2 percent</a:t>
            </a:r>
          </a:p>
          <a:p>
            <a:pPr marL="623888" lvl="1" indent="-166688" eaLnBrk="1" hangingPunct="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Hong Kong: 2.0 percent</a:t>
            </a:r>
          </a:p>
          <a:p>
            <a:pPr marL="623888" lvl="1" indent="-166688" eaLnBrk="1" hangingPunct="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Brazil: negative 3.6 percent</a:t>
            </a:r>
          </a:p>
          <a:p>
            <a:pPr marL="623888" lvl="1" indent="-166688" eaLnBrk="1" hangingPunct="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South Africa: 0.3 percent</a:t>
            </a:r>
          </a:p>
          <a:p>
            <a:pPr marL="623888" lvl="1" indent="-166688" eaLnBrk="1" hangingPunct="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Thailand: 3.2 percent</a:t>
            </a:r>
          </a:p>
          <a:p>
            <a:pPr marL="623888" lvl="1" indent="-166688" eaLnBrk="1" hangingPunct="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Venezuela: negative 4.0 percent</a:t>
            </a:r>
          </a:p>
          <a:p>
            <a:pPr marL="623888" lvl="1" indent="-166688" eaLnBrk="1" hangingPunct="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Mexico: 2.3 percent</a:t>
            </a:r>
          </a:p>
          <a:p>
            <a:pPr marL="169863" indent="-166688" eaLnBrk="1" hangingPunct="1">
              <a:spcBef>
                <a:spcPct val="0"/>
              </a:spcBef>
              <a:buClrTx/>
              <a:buFontTx/>
              <a:buNone/>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The values used in the description are approximate.</a:t>
            </a:r>
          </a:p>
        </p:txBody>
      </p:sp>
      <p:sp>
        <p:nvSpPr>
          <p:cNvPr id="17413" name="Text Box 3">
            <a:extLst>
              <a:ext uri="{FF2B5EF4-FFF2-40B4-BE49-F238E27FC236}">
                <a16:creationId xmlns:a16="http://schemas.microsoft.com/office/drawing/2014/main" id="{E99E5C0D-EB1F-CDEF-686E-8A9485AB8046}"/>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r" eaLnBrk="1" hangingPunct="1">
              <a:lnSpc>
                <a:spcPct val="100000"/>
              </a:lnSpc>
              <a:buClrTx/>
              <a:buFontTx/>
              <a:buNone/>
            </a:pPr>
            <a:fld id="{B205E833-4117-9640-A3C5-F2696E7C5C29}" type="slidenum">
              <a:rPr lang="el-GR" altLang="en-US" sz="1200">
                <a:solidFill>
                  <a:srgbClr val="000000"/>
                </a:solidFill>
              </a:rPr>
              <a:pPr algn="r" eaLnBrk="1" hangingPunct="1">
                <a:lnSpc>
                  <a:spcPct val="100000"/>
                </a:lnSpc>
                <a:buClrTx/>
                <a:buFontTx/>
                <a:buNone/>
              </a:pPr>
              <a:t>4</a:t>
            </a:fld>
            <a:endParaRPr lang="el-GR" altLang="en-US" sz="1200">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8">
            <a:extLst>
              <a:ext uri="{FF2B5EF4-FFF2-40B4-BE49-F238E27FC236}">
                <a16:creationId xmlns:a16="http://schemas.microsoft.com/office/drawing/2014/main" id="{1C944414-BE2F-BAFF-7447-637B5F236F7C}"/>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nSpc>
                <a:spcPct val="95000"/>
              </a:lnSpc>
              <a:buClrTx/>
              <a:buFontTx/>
              <a:buNone/>
            </a:pPr>
            <a:fld id="{0F6E0FCB-DF9C-0B47-9CC7-09DA21B6E115}" type="slidenum">
              <a:rPr lang="el-GR" altLang="en-US">
                <a:solidFill>
                  <a:srgbClr val="000000"/>
                </a:solidFill>
                <a:latin typeface="Times New Roman" panose="02020603050405020304" pitchFamily="18" charset="0"/>
              </a:rPr>
              <a:pPr>
                <a:lnSpc>
                  <a:spcPct val="95000"/>
                </a:lnSpc>
                <a:buClrTx/>
                <a:buFontTx/>
                <a:buNone/>
              </a:pPr>
              <a:t>5</a:t>
            </a:fld>
            <a:endParaRPr lang="el-GR" altLang="en-US">
              <a:solidFill>
                <a:srgbClr val="000000"/>
              </a:solidFill>
              <a:latin typeface="Times New Roman" panose="02020603050405020304" pitchFamily="18" charset="0"/>
            </a:endParaRPr>
          </a:p>
        </p:txBody>
      </p:sp>
      <p:sp>
        <p:nvSpPr>
          <p:cNvPr id="19459" name="Rectangle 1">
            <a:extLst>
              <a:ext uri="{FF2B5EF4-FFF2-40B4-BE49-F238E27FC236}">
                <a16:creationId xmlns:a16="http://schemas.microsoft.com/office/drawing/2014/main" id="{AC6BB1FF-4E8B-D3EA-9577-2A9DE7A00282}"/>
              </a:ext>
            </a:extLst>
          </p:cNvPr>
          <p:cNvSpPr txBox="1">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60" name="Text Box 2">
            <a:extLst>
              <a:ext uri="{FF2B5EF4-FFF2-40B4-BE49-F238E27FC236}">
                <a16:creationId xmlns:a16="http://schemas.microsoft.com/office/drawing/2014/main" id="{68D32BD2-4C9B-D72A-154B-A1680B19403C}"/>
              </a:ext>
            </a:extLst>
          </p:cNvPr>
          <p:cNvSpPr txBox="1">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n-US" b="1">
                <a:latin typeface="Arial" panose="020B0604020202020204" pitchFamily="34" charset="0"/>
                <a:cs typeface="Arial" panose="020B0604020202020204" pitchFamily="34" charset="0"/>
              </a:rPr>
              <a:t>Long description for Figure 13.2: </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n-US">
                <a:latin typeface="Arial" panose="020B0604020202020204" pitchFamily="34" charset="0"/>
                <a:cs typeface="Arial" panose="020B0604020202020204" pitchFamily="34" charset="0"/>
              </a:rPr>
              <a:t>The vertical axis of the graph is labeled "GDP per capita (2016 dollar)" and ranges from 0 to 40,000 in increments of 10,000. The horizontal axis lists years from 1950 to year 2020 in 5-year increments. The line graph for Ghana shows GDP per capita as slightly more than 2000 dollars for the year 1955 and it remains almost constant over the years with slight increase in 1995. With a slow growth rate, the GDP per capita for Ghana reaches close to the 5000 dollar mark by the year 2010. The line for India shows GDP per capita as 4000 dollars for the year 1950. With a declining trend, the GDP per capita for India falls down to 3000 dollars by the year 1982 and remains unchanged till 2007. GDP per capita for India shows a growing trend after 2007. With a slow growth rate, GDP per capita for India reaches close to 5000 dollars by the year 2010. The line for China shows GDP per capita as 2000 dollars for the year 1950 and with small fluctuations it remains unchanged till 1982 where it shows a consistent growing trend. With a good growth rate, GDP per capita for China reaches approximately a value of 11,500 dollars by the year 2010. The line for South Korea shows GDP per capita as 4000 dollars for the year 1950. With considerably high growth rate, the GDP per capita for South Korea reaches a value as high as 34,000 dollars by the year 2010.</a:t>
            </a:r>
          </a:p>
        </p:txBody>
      </p:sp>
      <p:sp>
        <p:nvSpPr>
          <p:cNvPr id="19461" name="Text Box 3">
            <a:extLst>
              <a:ext uri="{FF2B5EF4-FFF2-40B4-BE49-F238E27FC236}">
                <a16:creationId xmlns:a16="http://schemas.microsoft.com/office/drawing/2014/main" id="{1AE6F593-0F93-39DD-845E-252E5CB5F26A}"/>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r" eaLnBrk="1" hangingPunct="1">
              <a:lnSpc>
                <a:spcPct val="100000"/>
              </a:lnSpc>
              <a:buClrTx/>
              <a:buFontTx/>
              <a:buNone/>
            </a:pPr>
            <a:fld id="{E5BBDC8C-3FE9-C548-9572-F619D5FF0C60}" type="slidenum">
              <a:rPr lang="el-GR" altLang="en-US" sz="1200">
                <a:solidFill>
                  <a:srgbClr val="000000"/>
                </a:solidFill>
              </a:rPr>
              <a:pPr algn="r" eaLnBrk="1" hangingPunct="1">
                <a:lnSpc>
                  <a:spcPct val="100000"/>
                </a:lnSpc>
                <a:buClrTx/>
                <a:buFontTx/>
                <a:buNone/>
              </a:pPr>
              <a:t>5</a:t>
            </a:fld>
            <a:endParaRPr lang="el-GR" altLang="en-US" sz="120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8">
            <a:extLst>
              <a:ext uri="{FF2B5EF4-FFF2-40B4-BE49-F238E27FC236}">
                <a16:creationId xmlns:a16="http://schemas.microsoft.com/office/drawing/2014/main" id="{0BA3E89B-EE78-BA2C-DB57-7AF624D2C403}"/>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nSpc>
                <a:spcPct val="95000"/>
              </a:lnSpc>
              <a:buClrTx/>
              <a:buFontTx/>
              <a:buNone/>
            </a:pPr>
            <a:fld id="{51245394-4C04-AD46-9E80-8D5742B1D19E}" type="slidenum">
              <a:rPr lang="el-GR" altLang="en-US">
                <a:solidFill>
                  <a:srgbClr val="000000"/>
                </a:solidFill>
                <a:latin typeface="Times New Roman" panose="02020603050405020304" pitchFamily="18" charset="0"/>
              </a:rPr>
              <a:pPr>
                <a:lnSpc>
                  <a:spcPct val="95000"/>
                </a:lnSpc>
                <a:buClrTx/>
                <a:buFontTx/>
                <a:buNone/>
              </a:pPr>
              <a:t>9</a:t>
            </a:fld>
            <a:endParaRPr lang="el-GR" altLang="en-US">
              <a:solidFill>
                <a:srgbClr val="000000"/>
              </a:solidFill>
              <a:latin typeface="Times New Roman" panose="02020603050405020304" pitchFamily="18" charset="0"/>
            </a:endParaRPr>
          </a:p>
        </p:txBody>
      </p:sp>
      <p:sp>
        <p:nvSpPr>
          <p:cNvPr id="44035" name="Rectangle 1">
            <a:extLst>
              <a:ext uri="{FF2B5EF4-FFF2-40B4-BE49-F238E27FC236}">
                <a16:creationId xmlns:a16="http://schemas.microsoft.com/office/drawing/2014/main" id="{F54C178E-F002-2A6F-55F4-822CA872558A}"/>
              </a:ext>
            </a:extLst>
          </p:cNvPr>
          <p:cNvSpPr txBox="1">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036" name="Text Box 2">
            <a:extLst>
              <a:ext uri="{FF2B5EF4-FFF2-40B4-BE49-F238E27FC236}">
                <a16:creationId xmlns:a16="http://schemas.microsoft.com/office/drawing/2014/main" id="{087D5000-7757-DE2F-1871-6F4BE1B4669A}"/>
              </a:ext>
            </a:extLst>
          </p:cNvPr>
          <p:cNvSpPr txBox="1">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n-US" b="1">
                <a:latin typeface="Arial" panose="020B0604020202020204" pitchFamily="34" charset="0"/>
                <a:cs typeface="Arial" panose="020B0604020202020204" pitchFamily="34" charset="0"/>
              </a:rPr>
              <a:t>Long description for Figure 13.4: </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n-US">
                <a:latin typeface="Arial" panose="020B0604020202020204" pitchFamily="34" charset="0"/>
                <a:cs typeface="Arial" panose="020B0604020202020204" pitchFamily="34" charset="0"/>
              </a:rPr>
              <a:t>The first line graph is labeled "Infant mortality rate." The vertical axis of this graph is labeled "Deaths per 1,000 live births" and ranges from 0 to 200 in increments of 25. The horizontal axis lists years from 1950 to 2020. The line graph shows that mortality rate for China was slightly more than that for India in 1950. However, the mortality rate for China decreased very rapidly from 1950 to 1975 while that for India decreased with a consistent rate. The deaths per 1,000 live births for China came to zero by the year 2010 and are projected to remain unchanged by the year 2020. The deaths per 1,000 live births for India fell down to 35 by the year 2010 and are projected to decrease further to 25 by the year 2020.</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n-US">
              <a:latin typeface="Arial" panose="020B0604020202020204" pitchFamily="34" charset="0"/>
              <a:cs typeface="Arial" panose="020B0604020202020204" pitchFamily="34"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n-US">
                <a:latin typeface="Arial" panose="020B0604020202020204" pitchFamily="34" charset="0"/>
                <a:cs typeface="Arial" panose="020B0604020202020204" pitchFamily="34" charset="0"/>
              </a:rPr>
              <a:t>The second graph is labeled "Fertility rate." The vertical axis of this graph is labeled "Children per woman" and ranges from 0 to 7 in increments of 1. The horizontal axis lists years from 1950 to 2020. The line graph shows that fertility rate for China was slightly more than that for India in 1950. The fertility rate for China is shown slightly more than 6 in 1950 and it decreased to fell below the 5.5 mark by the year 1955. The fertility rate for China increased after 1955 and reached back to the same point by the year 1965. The fertility rate, however, showed a rapid decline and fell below 2 by the year 1995. The fertility rate for China remained close to 2 till the year 2010 and is projected to remain unchanged by the year 2020. The fertility rate for India is shown to be 6 for the year 1950. It showed a consistent decline and fell down to 2.4 by the year 2010 and is projected to decrease further to close to 2.</a:t>
            </a:r>
          </a:p>
        </p:txBody>
      </p:sp>
      <p:sp>
        <p:nvSpPr>
          <p:cNvPr id="44037" name="Text Box 3">
            <a:extLst>
              <a:ext uri="{FF2B5EF4-FFF2-40B4-BE49-F238E27FC236}">
                <a16:creationId xmlns:a16="http://schemas.microsoft.com/office/drawing/2014/main" id="{F5DFCCDC-2D3A-1FBA-4B24-32D93039E142}"/>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r" eaLnBrk="1" hangingPunct="1">
              <a:lnSpc>
                <a:spcPct val="100000"/>
              </a:lnSpc>
              <a:buClrTx/>
              <a:buFontTx/>
              <a:buNone/>
            </a:pPr>
            <a:fld id="{2EC8DF79-63EB-1346-AA24-F57D4C1AEA09}" type="slidenum">
              <a:rPr lang="el-GR" altLang="en-US" sz="1200">
                <a:solidFill>
                  <a:srgbClr val="000000"/>
                </a:solidFill>
              </a:rPr>
              <a:pPr algn="r" eaLnBrk="1" hangingPunct="1">
                <a:lnSpc>
                  <a:spcPct val="100000"/>
                </a:lnSpc>
                <a:buClrTx/>
                <a:buFontTx/>
                <a:buNone/>
              </a:pPr>
              <a:t>9</a:t>
            </a:fld>
            <a:endParaRPr lang="el-GR" altLang="en-US" sz="120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D8E5E-745C-407D-B425-C78EBF08DF96}"/>
              </a:ext>
            </a:extLst>
          </p:cNvPr>
          <p:cNvSpPr>
            <a:spLocks noGrp="1"/>
          </p:cNvSpPr>
          <p:nvPr>
            <p:ph type="ctrTitle"/>
          </p:nvPr>
        </p:nvSpPr>
        <p:spPr>
          <a:xfrm>
            <a:off x="571501" y="822960"/>
            <a:ext cx="6057899" cy="5015169"/>
          </a:xfrm>
        </p:spPr>
        <p:txBody>
          <a:bodyPr anchor="t">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FD07A4D5-56F4-4287-B174-56C55B18FD68}"/>
              </a:ext>
            </a:extLst>
          </p:cNvPr>
          <p:cNvSpPr>
            <a:spLocks noGrp="1"/>
          </p:cNvSpPr>
          <p:nvPr>
            <p:ph type="subTitle" idx="1"/>
          </p:nvPr>
        </p:nvSpPr>
        <p:spPr>
          <a:xfrm>
            <a:off x="8109113" y="3003642"/>
            <a:ext cx="3522199" cy="2900274"/>
          </a:xfrm>
        </p:spPr>
        <p:txBody>
          <a:bodyPr anchor="b">
            <a:normAutofit/>
          </a:bodyPr>
          <a:lstStyle>
            <a:lvl1pPr marL="0" indent="0" algn="l">
              <a:lnSpc>
                <a:spcPct val="130000"/>
              </a:lnSpc>
              <a:buNone/>
              <a:defRPr sz="14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DAEB9C19-FEE0-4852-B181-14A0DD77F40D}"/>
              </a:ext>
            </a:extLst>
          </p:cNvPr>
          <p:cNvSpPr>
            <a:spLocks noGrp="1"/>
          </p:cNvSpPr>
          <p:nvPr>
            <p:ph type="dt" sz="half" idx="10"/>
          </p:nvPr>
        </p:nvSpPr>
        <p:spPr/>
        <p:txBody>
          <a:bodyPr/>
          <a:lstStyle/>
          <a:p>
            <a:fld id="{1C8322F6-1C60-46CF-968C-BC20E470F443}" type="datetimeFigureOut">
              <a:rPr lang="en-US" smtClean="0"/>
              <a:t>12/11/24</a:t>
            </a:fld>
            <a:endParaRPr lang="en-US"/>
          </a:p>
        </p:txBody>
      </p:sp>
      <p:sp>
        <p:nvSpPr>
          <p:cNvPr id="5" name="Footer Placeholder 4">
            <a:extLst>
              <a:ext uri="{FF2B5EF4-FFF2-40B4-BE49-F238E27FC236}">
                <a16:creationId xmlns:a16="http://schemas.microsoft.com/office/drawing/2014/main" id="{11127DDF-01B7-463C-82BC-BBF4296182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B2056A-C3EE-4809-B1F3-1CEEEA266F7B}"/>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9" name="Straight Connector 8">
            <a:extLst>
              <a:ext uri="{FF2B5EF4-FFF2-40B4-BE49-F238E27FC236}">
                <a16:creationId xmlns:a16="http://schemas.microsoft.com/office/drawing/2014/main" id="{A240FCEE-B6E2-46D0-9BB0-F45F79545E9D}"/>
              </a:ext>
            </a:extLst>
          </p:cNvPr>
          <p:cNvCxnSpPr>
            <a:cxnSpLocks/>
          </p:cNvCxnSpPr>
          <p:nvPr/>
        </p:nvCxnSpPr>
        <p:spPr>
          <a:xfrm flipH="1">
            <a:off x="571501"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3BD2FB83-3783-4477-80B5-DA5BF10BAF57}"/>
              </a:ext>
            </a:extLst>
          </p:cNvPr>
          <p:cNvCxnSpPr>
            <a:cxnSpLocks/>
          </p:cNvCxnSpPr>
          <p:nvPr/>
        </p:nvCxnSpPr>
        <p:spPr>
          <a:xfrm>
            <a:off x="7742482"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83EA203-71D5-49C0-9626-FFA8E46787B0}"/>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9019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99A0A-70FC-426A-8B3B-60FAF9806EB0}"/>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EF47EC6-9753-4ABC-BB66-64CCC8BA0808}"/>
              </a:ext>
            </a:extLst>
          </p:cNvPr>
          <p:cNvSpPr>
            <a:spLocks noGrp="1"/>
          </p:cNvSpPr>
          <p:nvPr>
            <p:ph type="body" orient="vert" idx="1"/>
          </p:nvPr>
        </p:nvSpPr>
        <p:spPr>
          <a:xfrm>
            <a:off x="571499" y="2036363"/>
            <a:ext cx="11059811" cy="38707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8884D9F-DC99-4B4C-98CF-178BBBB76646}"/>
              </a:ext>
            </a:extLst>
          </p:cNvPr>
          <p:cNvSpPr>
            <a:spLocks noGrp="1"/>
          </p:cNvSpPr>
          <p:nvPr>
            <p:ph type="dt" sz="half" idx="10"/>
          </p:nvPr>
        </p:nvSpPr>
        <p:spPr/>
        <p:txBody>
          <a:bodyPr/>
          <a:lstStyle/>
          <a:p>
            <a:fld id="{1C8322F6-1C60-46CF-968C-BC20E470F443}" type="datetimeFigureOut">
              <a:rPr lang="en-US" smtClean="0"/>
              <a:t>12/11/24</a:t>
            </a:fld>
            <a:endParaRPr lang="en-US"/>
          </a:p>
        </p:txBody>
      </p:sp>
      <p:sp>
        <p:nvSpPr>
          <p:cNvPr id="5" name="Footer Placeholder 4">
            <a:extLst>
              <a:ext uri="{FF2B5EF4-FFF2-40B4-BE49-F238E27FC236}">
                <a16:creationId xmlns:a16="http://schemas.microsoft.com/office/drawing/2014/main" id="{1A7A6840-AC0B-4260-8368-08E0A22D22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A5DAB8-EC07-4CCF-96EA-5D8ACDAE6E48}"/>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7" name="Straight Connector 6">
            <a:extLst>
              <a:ext uri="{FF2B5EF4-FFF2-40B4-BE49-F238E27FC236}">
                <a16:creationId xmlns:a16="http://schemas.microsoft.com/office/drawing/2014/main" id="{0438F1AC-9961-4786-A189-20863DD97F68}"/>
              </a:ext>
            </a:extLst>
          </p:cNvPr>
          <p:cNvCxnSpPr>
            <a:cxnSpLocks/>
          </p:cNvCxnSpPr>
          <p:nvPr/>
        </p:nvCxnSpPr>
        <p:spPr>
          <a:xfrm flipH="1">
            <a:off x="571500" y="1780979"/>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7870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75F678-EC03-4845-A51B-C90FA6A15491}"/>
              </a:ext>
            </a:extLst>
          </p:cNvPr>
          <p:cNvSpPr>
            <a:spLocks noGrp="1"/>
          </p:cNvSpPr>
          <p:nvPr>
            <p:ph type="title" orient="vert"/>
          </p:nvPr>
        </p:nvSpPr>
        <p:spPr>
          <a:xfrm>
            <a:off x="9177953" y="797251"/>
            <a:ext cx="2483929" cy="5283785"/>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74A8B4D-A39F-4528-975A-9C84BEE778DF}"/>
              </a:ext>
            </a:extLst>
          </p:cNvPr>
          <p:cNvSpPr>
            <a:spLocks noGrp="1"/>
          </p:cNvSpPr>
          <p:nvPr>
            <p:ph type="body" orient="vert" idx="1"/>
          </p:nvPr>
        </p:nvSpPr>
        <p:spPr>
          <a:xfrm>
            <a:off x="566094" y="797251"/>
            <a:ext cx="8101072" cy="528378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15E4A23-6984-4AD1-A51D-600EDC263543}"/>
              </a:ext>
            </a:extLst>
          </p:cNvPr>
          <p:cNvSpPr>
            <a:spLocks noGrp="1"/>
          </p:cNvSpPr>
          <p:nvPr>
            <p:ph type="dt" sz="half" idx="10"/>
          </p:nvPr>
        </p:nvSpPr>
        <p:spPr/>
        <p:txBody>
          <a:bodyPr/>
          <a:lstStyle/>
          <a:p>
            <a:fld id="{1C8322F6-1C60-46CF-968C-BC20E470F443}" type="datetimeFigureOut">
              <a:rPr lang="en-US" smtClean="0"/>
              <a:t>12/11/24</a:t>
            </a:fld>
            <a:endParaRPr lang="en-US"/>
          </a:p>
        </p:txBody>
      </p:sp>
      <p:sp>
        <p:nvSpPr>
          <p:cNvPr id="5" name="Footer Placeholder 4">
            <a:extLst>
              <a:ext uri="{FF2B5EF4-FFF2-40B4-BE49-F238E27FC236}">
                <a16:creationId xmlns:a16="http://schemas.microsoft.com/office/drawing/2014/main" id="{A9273E28-C341-49CC-BAAB-0C0D198212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26D54A-8E86-4026-8DD0-5B0979BB8C78}"/>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7" name="Straight Connector 6">
            <a:extLst>
              <a:ext uri="{FF2B5EF4-FFF2-40B4-BE49-F238E27FC236}">
                <a16:creationId xmlns:a16="http://schemas.microsoft.com/office/drawing/2014/main" id="{1CB05DA4-DF32-4D7A-9E4D-36309C90C5BB}"/>
              </a:ext>
            </a:extLst>
          </p:cNvPr>
          <p:cNvCxnSpPr>
            <a:cxnSpLocks/>
          </p:cNvCxnSpPr>
          <p:nvPr/>
        </p:nvCxnSpPr>
        <p:spPr>
          <a:xfrm flipH="1">
            <a:off x="566094" y="57711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D7CC7262-4997-41E4-976D-BA82E148280F}"/>
              </a:ext>
            </a:extLst>
          </p:cNvPr>
          <p:cNvCxnSpPr>
            <a:cxnSpLocks/>
          </p:cNvCxnSpPr>
          <p:nvPr/>
        </p:nvCxnSpPr>
        <p:spPr>
          <a:xfrm flipV="1">
            <a:off x="8875226" y="571500"/>
            <a:ext cx="0" cy="57114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F5063B5-E478-4C41-AD40-49A39AE07429}"/>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5249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B2ED8-7F53-4C03-A740-493E50798497}"/>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5611087-99A9-4100-B5F7-520880DE322E}"/>
              </a:ext>
            </a:extLst>
          </p:cNvPr>
          <p:cNvSpPr>
            <a:spLocks noGrp="1"/>
          </p:cNvSpPr>
          <p:nvPr>
            <p:ph idx="1"/>
          </p:nvPr>
        </p:nvSpPr>
        <p:spPr>
          <a:xfrm>
            <a:off x="571499" y="2075688"/>
            <a:ext cx="11059811" cy="39109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67B4B20-1A65-4A26-B11E-6095083A1645}"/>
              </a:ext>
            </a:extLst>
          </p:cNvPr>
          <p:cNvSpPr>
            <a:spLocks noGrp="1"/>
          </p:cNvSpPr>
          <p:nvPr>
            <p:ph type="dt" sz="half" idx="10"/>
          </p:nvPr>
        </p:nvSpPr>
        <p:spPr/>
        <p:txBody>
          <a:bodyPr/>
          <a:lstStyle/>
          <a:p>
            <a:fld id="{1C8322F6-1C60-46CF-968C-BC20E470F443}" type="datetimeFigureOut">
              <a:rPr lang="en-US" smtClean="0"/>
              <a:t>12/11/24</a:t>
            </a:fld>
            <a:endParaRPr lang="en-US"/>
          </a:p>
        </p:txBody>
      </p:sp>
      <p:sp>
        <p:nvSpPr>
          <p:cNvPr id="5" name="Footer Placeholder 4">
            <a:extLst>
              <a:ext uri="{FF2B5EF4-FFF2-40B4-BE49-F238E27FC236}">
                <a16:creationId xmlns:a16="http://schemas.microsoft.com/office/drawing/2014/main" id="{FB0D52D3-E985-4FEB-89B9-57C754711C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EA751A-C72D-47C1-A7A6-E8510A40CE9A}"/>
              </a:ext>
            </a:extLst>
          </p:cNvPr>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155750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81F78-07BF-45A9-92D4-E4E0A1E88D7A}"/>
              </a:ext>
            </a:extLst>
          </p:cNvPr>
          <p:cNvSpPr>
            <a:spLocks noGrp="1"/>
          </p:cNvSpPr>
          <p:nvPr>
            <p:ph type="title"/>
          </p:nvPr>
        </p:nvSpPr>
        <p:spPr>
          <a:xfrm>
            <a:off x="571500" y="914255"/>
            <a:ext cx="6867115" cy="5009471"/>
          </a:xfrm>
        </p:spPr>
        <p:txBody>
          <a:bodyPr anchor="b">
            <a:normAutofit/>
          </a:bodyPr>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ECC2A83-A380-4828-BC68-C065C8BC5AD5}"/>
              </a:ext>
            </a:extLst>
          </p:cNvPr>
          <p:cNvSpPr>
            <a:spLocks noGrp="1"/>
          </p:cNvSpPr>
          <p:nvPr>
            <p:ph type="body" idx="1"/>
          </p:nvPr>
        </p:nvSpPr>
        <p:spPr>
          <a:xfrm>
            <a:off x="9239817" y="914399"/>
            <a:ext cx="2370268" cy="2670273"/>
          </a:xfrm>
        </p:spPr>
        <p:txBody>
          <a:bodyPr anchor="t">
            <a:normAutofit/>
          </a:bodyPr>
          <a:lstStyle>
            <a:lvl1pPr marL="0" indent="0">
              <a:lnSpc>
                <a:spcPct val="130000"/>
              </a:lnSpc>
              <a:buNone/>
              <a:defRPr sz="1400" cap="all" spc="3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FF92B2F-8804-4195-A779-F5C67C25CBBE}"/>
              </a:ext>
            </a:extLst>
          </p:cNvPr>
          <p:cNvSpPr>
            <a:spLocks noGrp="1"/>
          </p:cNvSpPr>
          <p:nvPr>
            <p:ph type="dt" sz="half" idx="10"/>
          </p:nvPr>
        </p:nvSpPr>
        <p:spPr/>
        <p:txBody>
          <a:bodyPr/>
          <a:lstStyle/>
          <a:p>
            <a:fld id="{1C8322F6-1C60-46CF-968C-BC20E470F443}" type="datetimeFigureOut">
              <a:rPr lang="en-US" smtClean="0"/>
              <a:t>12/11/24</a:t>
            </a:fld>
            <a:endParaRPr lang="en-US"/>
          </a:p>
        </p:txBody>
      </p:sp>
      <p:sp>
        <p:nvSpPr>
          <p:cNvPr id="5" name="Footer Placeholder 4">
            <a:extLst>
              <a:ext uri="{FF2B5EF4-FFF2-40B4-BE49-F238E27FC236}">
                <a16:creationId xmlns:a16="http://schemas.microsoft.com/office/drawing/2014/main" id="{25099C26-4411-4833-A917-A45E62D56A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68C7C7-F862-434D-A87A-DECE9FD2E1E9}"/>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7" name="Straight Connector 6">
            <a:extLst>
              <a:ext uri="{FF2B5EF4-FFF2-40B4-BE49-F238E27FC236}">
                <a16:creationId xmlns:a16="http://schemas.microsoft.com/office/drawing/2014/main" id="{A40BAA4B-C4C0-40C1-8DC8-B4E2F8A68E12}"/>
              </a:ext>
            </a:extLst>
          </p:cNvPr>
          <p:cNvCxnSpPr>
            <a:cxnSpLocks/>
          </p:cNvCxnSpPr>
          <p:nvPr/>
        </p:nvCxnSpPr>
        <p:spPr>
          <a:xfrm>
            <a:off x="8872625"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C0A2259-2540-4B32-A999-2B46A6790E3D}"/>
              </a:ext>
            </a:extLst>
          </p:cNvPr>
          <p:cNvCxnSpPr>
            <a:cxnSpLocks/>
          </p:cNvCxnSpPr>
          <p:nvPr/>
        </p:nvCxnSpPr>
        <p:spPr>
          <a:xfrm flipH="1">
            <a:off x="566094"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CEFB0ED-3F76-4403-AD0B-E738DD9D8CB6}"/>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4526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6BD5F-CF53-4DD5-B8C5-27BBA2BB8860}"/>
              </a:ext>
            </a:extLst>
          </p:cNvPr>
          <p:cNvSpPr>
            <a:spLocks noGrp="1"/>
          </p:cNvSpPr>
          <p:nvPr>
            <p:ph type="title"/>
          </p:nvPr>
        </p:nvSpPr>
        <p:spPr>
          <a:xfrm>
            <a:off x="571500" y="709684"/>
            <a:ext cx="11049000" cy="1057160"/>
          </a:xfrm>
        </p:spPr>
        <p:txBody>
          <a:bodyPr anchor="ct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576C2E1-5D5E-409F-BEE8-F48CE86F55C9}"/>
              </a:ext>
            </a:extLst>
          </p:cNvPr>
          <p:cNvSpPr>
            <a:spLocks noGrp="1"/>
          </p:cNvSpPr>
          <p:nvPr>
            <p:ph sz="half" idx="1"/>
          </p:nvPr>
        </p:nvSpPr>
        <p:spPr>
          <a:xfrm>
            <a:off x="579447" y="2074990"/>
            <a:ext cx="5181600" cy="41019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FBBF823-1BFB-4CF0-BAF4-D660C8F1AFC0}"/>
              </a:ext>
            </a:extLst>
          </p:cNvPr>
          <p:cNvSpPr>
            <a:spLocks noGrp="1"/>
          </p:cNvSpPr>
          <p:nvPr>
            <p:ph sz="half" idx="2"/>
          </p:nvPr>
        </p:nvSpPr>
        <p:spPr>
          <a:xfrm>
            <a:off x="6447082" y="2074990"/>
            <a:ext cx="5181600" cy="41019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46FF816E-EE02-44A4-8B81-B324ECFD74DF}"/>
              </a:ext>
            </a:extLst>
          </p:cNvPr>
          <p:cNvSpPr>
            <a:spLocks noGrp="1"/>
          </p:cNvSpPr>
          <p:nvPr>
            <p:ph type="dt" sz="half" idx="10"/>
          </p:nvPr>
        </p:nvSpPr>
        <p:spPr/>
        <p:txBody>
          <a:bodyPr/>
          <a:lstStyle/>
          <a:p>
            <a:fld id="{1C8322F6-1C60-46CF-968C-BC20E470F443}" type="datetimeFigureOut">
              <a:rPr lang="en-US" smtClean="0"/>
              <a:t>12/11/24</a:t>
            </a:fld>
            <a:endParaRPr lang="en-US"/>
          </a:p>
        </p:txBody>
      </p:sp>
      <p:sp>
        <p:nvSpPr>
          <p:cNvPr id="6" name="Footer Placeholder 5">
            <a:extLst>
              <a:ext uri="{FF2B5EF4-FFF2-40B4-BE49-F238E27FC236}">
                <a16:creationId xmlns:a16="http://schemas.microsoft.com/office/drawing/2014/main" id="{F134D9E4-A693-44D2-A3E8-E3AABC9052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4F669F-4B8E-415D-A9BF-AD451F452C6B}"/>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11" name="Straight Connector 10">
            <a:extLst>
              <a:ext uri="{FF2B5EF4-FFF2-40B4-BE49-F238E27FC236}">
                <a16:creationId xmlns:a16="http://schemas.microsoft.com/office/drawing/2014/main" id="{720AF959-FCDC-4B92-9324-06A06C0D56F2}"/>
              </a:ext>
            </a:extLst>
          </p:cNvPr>
          <p:cNvCxnSpPr>
            <a:cxnSpLocks/>
          </p:cNvCxnSpPr>
          <p:nvPr/>
        </p:nvCxnSpPr>
        <p:spPr>
          <a:xfrm flipV="1">
            <a:off x="6101405" y="1883336"/>
            <a:ext cx="0" cy="43996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1600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F85E5-82C4-4BAE-B2B0-A078ABD6C69C}"/>
              </a:ext>
            </a:extLst>
          </p:cNvPr>
          <p:cNvSpPr>
            <a:spLocks noGrp="1"/>
          </p:cNvSpPr>
          <p:nvPr>
            <p:ph type="title"/>
          </p:nvPr>
        </p:nvSpPr>
        <p:spPr>
          <a:xfrm>
            <a:off x="583469" y="699118"/>
            <a:ext cx="11025062" cy="1063601"/>
          </a:xfrm>
        </p:spPr>
        <p:txBody>
          <a:bodyPr anchor="ct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12D15C7-F445-40F7-88F6-FD6526269CD7}"/>
              </a:ext>
            </a:extLst>
          </p:cNvPr>
          <p:cNvSpPr>
            <a:spLocks noGrp="1"/>
          </p:cNvSpPr>
          <p:nvPr>
            <p:ph type="body" idx="1"/>
          </p:nvPr>
        </p:nvSpPr>
        <p:spPr>
          <a:xfrm>
            <a:off x="583468" y="2022883"/>
            <a:ext cx="5230469" cy="564079"/>
          </a:xfrm>
        </p:spPr>
        <p:txBody>
          <a:bodyPr anchor="ctr">
            <a:norm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B652C35-AA8E-4154-8A78-7DE9590E1F38}"/>
              </a:ext>
            </a:extLst>
          </p:cNvPr>
          <p:cNvSpPr>
            <a:spLocks noGrp="1"/>
          </p:cNvSpPr>
          <p:nvPr>
            <p:ph sz="half" idx="2"/>
          </p:nvPr>
        </p:nvSpPr>
        <p:spPr>
          <a:xfrm>
            <a:off x="583469" y="2866031"/>
            <a:ext cx="5157787" cy="32276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557EAC6-567C-4A4A-BB10-57EC14B97DDF}"/>
              </a:ext>
            </a:extLst>
          </p:cNvPr>
          <p:cNvSpPr>
            <a:spLocks noGrp="1"/>
          </p:cNvSpPr>
          <p:nvPr>
            <p:ph type="body" sz="quarter" idx="3"/>
          </p:nvPr>
        </p:nvSpPr>
        <p:spPr>
          <a:xfrm>
            <a:off x="6441470" y="2022883"/>
            <a:ext cx="5183188" cy="564080"/>
          </a:xfrm>
        </p:spPr>
        <p:txBody>
          <a:bodyPr anchor="ctr">
            <a:norm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19A083F-AD60-4437-B32A-44035D78AF63}"/>
              </a:ext>
            </a:extLst>
          </p:cNvPr>
          <p:cNvSpPr>
            <a:spLocks noGrp="1"/>
          </p:cNvSpPr>
          <p:nvPr>
            <p:ph sz="quarter" idx="4"/>
          </p:nvPr>
        </p:nvSpPr>
        <p:spPr>
          <a:xfrm>
            <a:off x="6441470" y="2866031"/>
            <a:ext cx="5183188" cy="32276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DBF86F-3266-4551-B680-06F401FFE665}"/>
              </a:ext>
            </a:extLst>
          </p:cNvPr>
          <p:cNvSpPr>
            <a:spLocks noGrp="1"/>
          </p:cNvSpPr>
          <p:nvPr>
            <p:ph type="dt" sz="half" idx="10"/>
          </p:nvPr>
        </p:nvSpPr>
        <p:spPr/>
        <p:txBody>
          <a:bodyPr/>
          <a:lstStyle/>
          <a:p>
            <a:fld id="{1C8322F6-1C60-46CF-968C-BC20E470F443}" type="datetimeFigureOut">
              <a:rPr lang="en-US" smtClean="0"/>
              <a:t>12/11/24</a:t>
            </a:fld>
            <a:endParaRPr lang="en-US"/>
          </a:p>
        </p:txBody>
      </p:sp>
      <p:sp>
        <p:nvSpPr>
          <p:cNvPr id="8" name="Footer Placeholder 7">
            <a:extLst>
              <a:ext uri="{FF2B5EF4-FFF2-40B4-BE49-F238E27FC236}">
                <a16:creationId xmlns:a16="http://schemas.microsoft.com/office/drawing/2014/main" id="{755B38FE-80F9-4582-B2E1-B067C288DE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47BEF32-F637-47A1-9ED3-AFC4F79F3739}"/>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11" name="Straight Connector 10">
            <a:extLst>
              <a:ext uri="{FF2B5EF4-FFF2-40B4-BE49-F238E27FC236}">
                <a16:creationId xmlns:a16="http://schemas.microsoft.com/office/drawing/2014/main" id="{E0C508D4-7C99-4B8D-BCDE-F0001BD345D9}"/>
              </a:ext>
            </a:extLst>
          </p:cNvPr>
          <p:cNvCxnSpPr>
            <a:cxnSpLocks/>
          </p:cNvCxnSpPr>
          <p:nvPr/>
        </p:nvCxnSpPr>
        <p:spPr>
          <a:xfrm flipV="1">
            <a:off x="6101405" y="1883336"/>
            <a:ext cx="0" cy="43996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49BF61B-7951-48F4-982B-9401A483FFBF}"/>
              </a:ext>
            </a:extLst>
          </p:cNvPr>
          <p:cNvCxnSpPr>
            <a:cxnSpLocks/>
          </p:cNvCxnSpPr>
          <p:nvPr/>
        </p:nvCxnSpPr>
        <p:spPr>
          <a:xfrm flipH="1">
            <a:off x="577485" y="273859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3323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A94CB-6BE5-4B9E-B0A6-54F83B201A64}"/>
              </a:ext>
            </a:extLst>
          </p:cNvPr>
          <p:cNvSpPr>
            <a:spLocks noGrp="1"/>
          </p:cNvSpPr>
          <p:nvPr>
            <p:ph type="title"/>
          </p:nvPr>
        </p:nvSpPr>
        <p:spPr>
          <a:xfrm>
            <a:off x="571500" y="717452"/>
            <a:ext cx="11049000" cy="1161836"/>
          </a:xfrm>
        </p:spPr>
        <p:txBody>
          <a:bodyPr anchor="t"/>
          <a:lstStyle/>
          <a:p>
            <a:r>
              <a:rPr lang="en-US"/>
              <a:t>Click to edit Master title style</a:t>
            </a:r>
            <a:endParaRPr lang="en-US" dirty="0"/>
          </a:p>
        </p:txBody>
      </p:sp>
      <p:sp>
        <p:nvSpPr>
          <p:cNvPr id="3" name="Date Placeholder 2">
            <a:extLst>
              <a:ext uri="{FF2B5EF4-FFF2-40B4-BE49-F238E27FC236}">
                <a16:creationId xmlns:a16="http://schemas.microsoft.com/office/drawing/2014/main" id="{75E8643C-1A5D-4F23-B0D7-5B46F5E456B4}"/>
              </a:ext>
            </a:extLst>
          </p:cNvPr>
          <p:cNvSpPr>
            <a:spLocks noGrp="1"/>
          </p:cNvSpPr>
          <p:nvPr>
            <p:ph type="dt" sz="half" idx="10"/>
          </p:nvPr>
        </p:nvSpPr>
        <p:spPr/>
        <p:txBody>
          <a:bodyPr/>
          <a:lstStyle/>
          <a:p>
            <a:fld id="{1C8322F6-1C60-46CF-968C-BC20E470F443}" type="datetimeFigureOut">
              <a:rPr lang="en-US" smtClean="0"/>
              <a:t>12/11/24</a:t>
            </a:fld>
            <a:endParaRPr lang="en-US"/>
          </a:p>
        </p:txBody>
      </p:sp>
      <p:sp>
        <p:nvSpPr>
          <p:cNvPr id="4" name="Footer Placeholder 3">
            <a:extLst>
              <a:ext uri="{FF2B5EF4-FFF2-40B4-BE49-F238E27FC236}">
                <a16:creationId xmlns:a16="http://schemas.microsoft.com/office/drawing/2014/main" id="{0C1A3394-78CC-43B0-9762-5E826F8BBFD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C347F0A-1980-4E13-AB22-AE3B8AA44058}"/>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7" name="Straight Connector 6">
            <a:extLst>
              <a:ext uri="{FF2B5EF4-FFF2-40B4-BE49-F238E27FC236}">
                <a16:creationId xmlns:a16="http://schemas.microsoft.com/office/drawing/2014/main" id="{4E9D858B-8A9C-4235-B151-81C99A3D20D2}"/>
              </a:ext>
            </a:extLst>
          </p:cNvPr>
          <p:cNvCxnSpPr>
            <a:cxnSpLocks/>
          </p:cNvCxnSpPr>
          <p:nvPr/>
        </p:nvCxnSpPr>
        <p:spPr>
          <a:xfrm flipH="1">
            <a:off x="577485"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36C7798B-3ECB-4076-8955-A82116BB0D25}"/>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8923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C61D85-3E72-406F-AB26-B4ED94918442}"/>
              </a:ext>
            </a:extLst>
          </p:cNvPr>
          <p:cNvSpPr>
            <a:spLocks noGrp="1"/>
          </p:cNvSpPr>
          <p:nvPr>
            <p:ph type="dt" sz="half" idx="10"/>
          </p:nvPr>
        </p:nvSpPr>
        <p:spPr/>
        <p:txBody>
          <a:bodyPr/>
          <a:lstStyle/>
          <a:p>
            <a:fld id="{1C8322F6-1C60-46CF-968C-BC20E470F443}" type="datetimeFigureOut">
              <a:rPr lang="en-US" smtClean="0"/>
              <a:t>12/11/24</a:t>
            </a:fld>
            <a:endParaRPr lang="en-US"/>
          </a:p>
        </p:txBody>
      </p:sp>
      <p:sp>
        <p:nvSpPr>
          <p:cNvPr id="3" name="Footer Placeholder 2">
            <a:extLst>
              <a:ext uri="{FF2B5EF4-FFF2-40B4-BE49-F238E27FC236}">
                <a16:creationId xmlns:a16="http://schemas.microsoft.com/office/drawing/2014/main" id="{499C831E-4321-467E-9090-C89C48CF2F5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68A9556-B3D8-4403-835F-11AE2D4098E9}"/>
              </a:ext>
            </a:extLst>
          </p:cNvPr>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802888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0AA48-D521-423D-B185-6490EF57B935}"/>
              </a:ext>
            </a:extLst>
          </p:cNvPr>
          <p:cNvSpPr>
            <a:spLocks noGrp="1"/>
          </p:cNvSpPr>
          <p:nvPr>
            <p:ph type="title"/>
          </p:nvPr>
        </p:nvSpPr>
        <p:spPr>
          <a:xfrm>
            <a:off x="572201" y="810344"/>
            <a:ext cx="3478084" cy="1408062"/>
          </a:xfrm>
        </p:spPr>
        <p:txBody>
          <a:bodyPr anchor="t"/>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B64E6DD-DDD2-4ED6-B8A9-A8B6D7656549}"/>
              </a:ext>
            </a:extLst>
          </p:cNvPr>
          <p:cNvSpPr>
            <a:spLocks noGrp="1"/>
          </p:cNvSpPr>
          <p:nvPr>
            <p:ph idx="1"/>
          </p:nvPr>
        </p:nvSpPr>
        <p:spPr>
          <a:xfrm>
            <a:off x="4919809" y="931232"/>
            <a:ext cx="6700679" cy="507936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A3F08F5E-AD33-4ACF-84C9-78B0FF6BE3AC}"/>
              </a:ext>
            </a:extLst>
          </p:cNvPr>
          <p:cNvSpPr>
            <a:spLocks noGrp="1"/>
          </p:cNvSpPr>
          <p:nvPr>
            <p:ph type="body" sz="half" idx="2"/>
          </p:nvPr>
        </p:nvSpPr>
        <p:spPr>
          <a:xfrm>
            <a:off x="571500" y="2578608"/>
            <a:ext cx="3478783" cy="34172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D7604E-7DD4-4497-B325-74F899E8ACC6}"/>
              </a:ext>
            </a:extLst>
          </p:cNvPr>
          <p:cNvSpPr>
            <a:spLocks noGrp="1"/>
          </p:cNvSpPr>
          <p:nvPr>
            <p:ph type="dt" sz="half" idx="10"/>
          </p:nvPr>
        </p:nvSpPr>
        <p:spPr/>
        <p:txBody>
          <a:bodyPr/>
          <a:lstStyle/>
          <a:p>
            <a:fld id="{1C8322F6-1C60-46CF-968C-BC20E470F443}" type="datetimeFigureOut">
              <a:rPr lang="en-US" smtClean="0"/>
              <a:t>12/11/24</a:t>
            </a:fld>
            <a:endParaRPr lang="en-US"/>
          </a:p>
        </p:txBody>
      </p:sp>
      <p:sp>
        <p:nvSpPr>
          <p:cNvPr id="6" name="Footer Placeholder 5">
            <a:extLst>
              <a:ext uri="{FF2B5EF4-FFF2-40B4-BE49-F238E27FC236}">
                <a16:creationId xmlns:a16="http://schemas.microsoft.com/office/drawing/2014/main" id="{3F02BEED-A8F6-4256-9539-4434694AA1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EA1AA6-EE0B-48FD-A7DE-6CEE6A8C7DEB}"/>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8" name="Straight Connector 7">
            <a:extLst>
              <a:ext uri="{FF2B5EF4-FFF2-40B4-BE49-F238E27FC236}">
                <a16:creationId xmlns:a16="http://schemas.microsoft.com/office/drawing/2014/main" id="{B3F35B32-9A23-4805-94A6-96826D202139}"/>
              </a:ext>
            </a:extLst>
          </p:cNvPr>
          <p:cNvCxnSpPr>
            <a:cxnSpLocks/>
          </p:cNvCxnSpPr>
          <p:nvPr/>
        </p:nvCxnSpPr>
        <p:spPr>
          <a:xfrm flipH="1">
            <a:off x="571500"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762BA7DA-3944-40D4-91CD-40CA24DBB79B}"/>
              </a:ext>
            </a:extLst>
          </p:cNvPr>
          <p:cNvCxnSpPr>
            <a:cxnSpLocks/>
          </p:cNvCxnSpPr>
          <p:nvPr/>
        </p:nvCxnSpPr>
        <p:spPr>
          <a:xfrm flipV="1">
            <a:off x="4419601"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8BEA0B78-39E7-4039-B8BE-4F425688C6DF}"/>
              </a:ext>
            </a:extLst>
          </p:cNvPr>
          <p:cNvCxnSpPr>
            <a:cxnSpLocks/>
          </p:cNvCxnSpPr>
          <p:nvPr/>
        </p:nvCxnSpPr>
        <p:spPr>
          <a:xfrm flipH="1">
            <a:off x="571501" y="2406845"/>
            <a:ext cx="38481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D68B99C-0744-42EE-9713-AB0CEC3F5D85}"/>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4897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12732-5D39-4B30-A499-D51BABC882EF}"/>
              </a:ext>
            </a:extLst>
          </p:cNvPr>
          <p:cNvSpPr>
            <a:spLocks noGrp="1"/>
          </p:cNvSpPr>
          <p:nvPr>
            <p:ph type="title"/>
          </p:nvPr>
        </p:nvSpPr>
        <p:spPr>
          <a:xfrm>
            <a:off x="571499" y="802204"/>
            <a:ext cx="3478787" cy="1408062"/>
          </a:xfrm>
        </p:spPr>
        <p:txBody>
          <a:bodyPr anchor="t"/>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23AF5AEC-77BC-4A52-8A56-C6479CA6A29D}"/>
              </a:ext>
            </a:extLst>
          </p:cNvPr>
          <p:cNvSpPr>
            <a:spLocks noGrp="1"/>
          </p:cNvSpPr>
          <p:nvPr>
            <p:ph type="pic" idx="1"/>
          </p:nvPr>
        </p:nvSpPr>
        <p:spPr>
          <a:xfrm>
            <a:off x="4723467" y="847384"/>
            <a:ext cx="6907844" cy="52168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60A9240-8762-4C7D-AF22-A844CB2EC871}"/>
              </a:ext>
            </a:extLst>
          </p:cNvPr>
          <p:cNvSpPr>
            <a:spLocks noGrp="1"/>
          </p:cNvSpPr>
          <p:nvPr>
            <p:ph type="body" sz="half" idx="2"/>
          </p:nvPr>
        </p:nvSpPr>
        <p:spPr>
          <a:xfrm>
            <a:off x="571498" y="2574906"/>
            <a:ext cx="3478787" cy="343571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995685-E45D-4E74-8B78-D3B8E85C434D}"/>
              </a:ext>
            </a:extLst>
          </p:cNvPr>
          <p:cNvSpPr>
            <a:spLocks noGrp="1"/>
          </p:cNvSpPr>
          <p:nvPr>
            <p:ph type="dt" sz="half" idx="10"/>
          </p:nvPr>
        </p:nvSpPr>
        <p:spPr/>
        <p:txBody>
          <a:bodyPr/>
          <a:lstStyle/>
          <a:p>
            <a:fld id="{1C8322F6-1C60-46CF-968C-BC20E470F443}" type="datetimeFigureOut">
              <a:rPr lang="en-US" smtClean="0"/>
              <a:t>12/11/24</a:t>
            </a:fld>
            <a:endParaRPr lang="en-US"/>
          </a:p>
        </p:txBody>
      </p:sp>
      <p:sp>
        <p:nvSpPr>
          <p:cNvPr id="6" name="Footer Placeholder 5">
            <a:extLst>
              <a:ext uri="{FF2B5EF4-FFF2-40B4-BE49-F238E27FC236}">
                <a16:creationId xmlns:a16="http://schemas.microsoft.com/office/drawing/2014/main" id="{321FCBA3-0FF5-47C2-901A-645F6185D2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030381-5320-46AD-A0B9-7C04B3E5A202}"/>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8" name="Straight Connector 7">
            <a:extLst>
              <a:ext uri="{FF2B5EF4-FFF2-40B4-BE49-F238E27FC236}">
                <a16:creationId xmlns:a16="http://schemas.microsoft.com/office/drawing/2014/main" id="{5357A432-D933-402A-8657-216EE20450EE}"/>
              </a:ext>
            </a:extLst>
          </p:cNvPr>
          <p:cNvCxnSpPr>
            <a:cxnSpLocks/>
          </p:cNvCxnSpPr>
          <p:nvPr/>
        </p:nvCxnSpPr>
        <p:spPr>
          <a:xfrm flipH="1">
            <a:off x="571500"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1B1E0F3-D71B-436F-A10B-B6EA7125F684}"/>
              </a:ext>
            </a:extLst>
          </p:cNvPr>
          <p:cNvCxnSpPr>
            <a:cxnSpLocks/>
          </p:cNvCxnSpPr>
          <p:nvPr/>
        </p:nvCxnSpPr>
        <p:spPr>
          <a:xfrm flipV="1">
            <a:off x="4419601"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BDEE64F5-2B48-4A2E-BA5E-1D37F1A7C9A3}"/>
              </a:ext>
            </a:extLst>
          </p:cNvPr>
          <p:cNvCxnSpPr>
            <a:cxnSpLocks/>
          </p:cNvCxnSpPr>
          <p:nvPr/>
        </p:nvCxnSpPr>
        <p:spPr>
          <a:xfrm flipH="1">
            <a:off x="571501" y="2406845"/>
            <a:ext cx="38481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99BF9AA-A2C8-4233-B597-EB11C6D6A0E0}"/>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83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E1467D-9ED1-4211-A71E-41C91C755C9D}"/>
              </a:ext>
            </a:extLst>
          </p:cNvPr>
          <p:cNvSpPr>
            <a:spLocks noGrp="1"/>
          </p:cNvSpPr>
          <p:nvPr>
            <p:ph type="title"/>
          </p:nvPr>
        </p:nvSpPr>
        <p:spPr>
          <a:xfrm>
            <a:off x="571500" y="689289"/>
            <a:ext cx="11049000" cy="108410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1F8A6A1-C9C7-4FDF-B4DA-1E86B6A355F8}"/>
              </a:ext>
            </a:extLst>
          </p:cNvPr>
          <p:cNvSpPr>
            <a:spLocks noGrp="1"/>
          </p:cNvSpPr>
          <p:nvPr>
            <p:ph type="body" idx="1"/>
          </p:nvPr>
        </p:nvSpPr>
        <p:spPr>
          <a:xfrm>
            <a:off x="571499" y="2075688"/>
            <a:ext cx="11059811" cy="381808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AACC44A-C635-4CD0-90E9-D9503AF4CCF2}"/>
              </a:ext>
            </a:extLst>
          </p:cNvPr>
          <p:cNvSpPr>
            <a:spLocks noGrp="1"/>
          </p:cNvSpPr>
          <p:nvPr>
            <p:ph type="dt" sz="half" idx="2"/>
          </p:nvPr>
        </p:nvSpPr>
        <p:spPr>
          <a:xfrm>
            <a:off x="8036732" y="6397103"/>
            <a:ext cx="3091928" cy="365125"/>
          </a:xfrm>
          <a:prstGeom prst="rect">
            <a:avLst/>
          </a:prstGeom>
        </p:spPr>
        <p:txBody>
          <a:bodyPr vert="horz" lIns="91440" tIns="45720" rIns="91440" bIns="45720" rtlCol="0" anchor="ctr"/>
          <a:lstStyle>
            <a:lvl1pPr algn="r">
              <a:defRPr sz="800" cap="all" spc="200" baseline="0">
                <a:solidFill>
                  <a:schemeClr val="tx1"/>
                </a:solidFill>
              </a:defRPr>
            </a:lvl1pPr>
          </a:lstStyle>
          <a:p>
            <a:fld id="{1C8322F6-1C60-46CF-968C-BC20E470F443}" type="datetimeFigureOut">
              <a:rPr lang="en-US" smtClean="0"/>
              <a:t>12/11/24</a:t>
            </a:fld>
            <a:endParaRPr lang="en-US"/>
          </a:p>
        </p:txBody>
      </p:sp>
      <p:sp>
        <p:nvSpPr>
          <p:cNvPr id="5" name="Footer Placeholder 4">
            <a:extLst>
              <a:ext uri="{FF2B5EF4-FFF2-40B4-BE49-F238E27FC236}">
                <a16:creationId xmlns:a16="http://schemas.microsoft.com/office/drawing/2014/main" id="{58ABF682-1A47-492C-81E3-9DB0A50ECB1F}"/>
              </a:ext>
            </a:extLst>
          </p:cNvPr>
          <p:cNvSpPr>
            <a:spLocks noGrp="1"/>
          </p:cNvSpPr>
          <p:nvPr>
            <p:ph type="ftr" sz="quarter" idx="3"/>
          </p:nvPr>
        </p:nvSpPr>
        <p:spPr>
          <a:xfrm>
            <a:off x="475782" y="6397103"/>
            <a:ext cx="4114800" cy="365125"/>
          </a:xfrm>
          <a:prstGeom prst="rect">
            <a:avLst/>
          </a:prstGeom>
        </p:spPr>
        <p:txBody>
          <a:bodyPr vert="horz" lIns="91440" tIns="45720" rIns="91440" bIns="45720" rtlCol="0" anchor="ctr"/>
          <a:lstStyle>
            <a:lvl1pPr algn="l">
              <a:defRPr sz="800" cap="all" spc="200" baseline="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6CCC814B-9105-44ED-98A9-D326B2E2605C}"/>
              </a:ext>
            </a:extLst>
          </p:cNvPr>
          <p:cNvSpPr>
            <a:spLocks noGrp="1"/>
          </p:cNvSpPr>
          <p:nvPr>
            <p:ph type="sldNum" sz="quarter" idx="4"/>
          </p:nvPr>
        </p:nvSpPr>
        <p:spPr>
          <a:xfrm>
            <a:off x="11024553" y="6397103"/>
            <a:ext cx="700775" cy="365125"/>
          </a:xfrm>
          <a:prstGeom prst="rect">
            <a:avLst/>
          </a:prstGeom>
        </p:spPr>
        <p:txBody>
          <a:bodyPr vert="horz" lIns="91440" tIns="45720" rIns="91440" bIns="45720" rtlCol="0" anchor="ctr"/>
          <a:lstStyle>
            <a:lvl1pPr algn="r">
              <a:defRPr sz="800">
                <a:solidFill>
                  <a:schemeClr val="tx1"/>
                </a:solidFill>
              </a:defRPr>
            </a:lvl1pPr>
          </a:lstStyle>
          <a:p>
            <a:fld id="{5EEB83C2-341F-4C28-A243-1C56DDDA54D3}" type="slidenum">
              <a:rPr lang="en-US" smtClean="0"/>
              <a:t>‹#›</a:t>
            </a:fld>
            <a:endParaRPr lang="en-US"/>
          </a:p>
        </p:txBody>
      </p:sp>
      <p:cxnSp>
        <p:nvCxnSpPr>
          <p:cNvPr id="20" name="Straight Connector 19">
            <a:extLst>
              <a:ext uri="{FF2B5EF4-FFF2-40B4-BE49-F238E27FC236}">
                <a16:creationId xmlns:a16="http://schemas.microsoft.com/office/drawing/2014/main" id="{A6814345-41DE-42C5-8657-66C1417DF81A}"/>
              </a:ext>
            </a:extLst>
          </p:cNvPr>
          <p:cNvCxnSpPr>
            <a:cxnSpLocks/>
          </p:cNvCxnSpPr>
          <p:nvPr/>
        </p:nvCxnSpPr>
        <p:spPr>
          <a:xfrm flipH="1">
            <a:off x="566094" y="6286347"/>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7E68E419-3727-4F5E-8840-AF149B33B0B7}"/>
              </a:ext>
            </a:extLst>
          </p:cNvPr>
          <p:cNvCxnSpPr>
            <a:cxnSpLocks/>
          </p:cNvCxnSpPr>
          <p:nvPr/>
        </p:nvCxnSpPr>
        <p:spPr>
          <a:xfrm flipH="1">
            <a:off x="577485" y="1883336"/>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519B6EC-D7AE-452F-8D0C-D11BD3377F3E}"/>
              </a:ext>
            </a:extLst>
          </p:cNvPr>
          <p:cNvCxnSpPr>
            <a:cxnSpLocks/>
          </p:cNvCxnSpPr>
          <p:nvPr/>
        </p:nvCxnSpPr>
        <p:spPr>
          <a:xfrm flipH="1">
            <a:off x="577485"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2586748"/>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xStyles>
    <p:titleStyle>
      <a:lvl1pPr algn="l" defTabSz="914400" rtl="0" eaLnBrk="1" latinLnBrk="0" hangingPunct="1">
        <a:lnSpc>
          <a:spcPct val="90000"/>
        </a:lnSpc>
        <a:spcBef>
          <a:spcPct val="0"/>
        </a:spcBef>
        <a:buNone/>
        <a:defRPr sz="4000" kern="1200" spc="-100" baseline="0">
          <a:solidFill>
            <a:schemeClr val="tx1"/>
          </a:solidFill>
          <a:latin typeface="Batang" panose="02030600000101010101" pitchFamily="18" charset="-127"/>
          <a:ea typeface="Batang" panose="02030600000101010101" pitchFamily="18" charset="-127"/>
          <a:cs typeface="+mj-cs"/>
        </a:defRPr>
      </a:lvl1pPr>
    </p:titleStyle>
    <p:bodyStyle>
      <a:lvl1pPr marL="228600" indent="-228600" algn="l" defTabSz="914400" rtl="0" eaLnBrk="1" latinLnBrk="0" hangingPunct="1">
        <a:lnSpc>
          <a:spcPct val="120000"/>
        </a:lnSpc>
        <a:spcBef>
          <a:spcPts val="1000"/>
        </a:spcBef>
        <a:buSzPct val="80000"/>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SzPct val="80000"/>
        <a:buFont typeface="Avenir Next LT Pro Light" panose="020B03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20000"/>
        </a:lnSpc>
        <a:spcBef>
          <a:spcPts val="500"/>
        </a:spcBef>
        <a:buSzPct val="80000"/>
        <a:buFont typeface="Arial" panose="020B0604020202020204" pitchFamily="34" charset="0"/>
        <a:buChar char="•"/>
        <a:defRPr sz="1600" kern="1200">
          <a:solidFill>
            <a:schemeClr val="tx1"/>
          </a:solidFill>
          <a:latin typeface="+mn-lt"/>
          <a:ea typeface="+mn-ea"/>
          <a:cs typeface="+mn-cs"/>
        </a:defRPr>
      </a:lvl3pPr>
      <a:lvl4pPr marL="1005840" indent="-228600" algn="l" defTabSz="914400" rtl="0" eaLnBrk="1" latinLnBrk="0" hangingPunct="1">
        <a:lnSpc>
          <a:spcPct val="120000"/>
        </a:lnSpc>
        <a:spcBef>
          <a:spcPts val="500"/>
        </a:spcBef>
        <a:buSzPct val="80000"/>
        <a:buFont typeface="Avenir Next LT Pro Light" panose="020B0304020202020204" pitchFamily="34" charset="0"/>
        <a:buChar char="–"/>
        <a:defRPr sz="1400" kern="1200">
          <a:solidFill>
            <a:schemeClr val="tx1"/>
          </a:solidFill>
          <a:latin typeface="+mn-lt"/>
          <a:ea typeface="+mn-ea"/>
          <a:cs typeface="+mn-cs"/>
        </a:defRPr>
      </a:lvl4pPr>
      <a:lvl5pPr marL="1280160" indent="-228600" algn="l" defTabSz="914400" rtl="0" eaLnBrk="1" latinLnBrk="0" hangingPunct="1">
        <a:lnSpc>
          <a:spcPct val="120000"/>
        </a:lnSpc>
        <a:spcBef>
          <a:spcPts val="500"/>
        </a:spcBef>
        <a:buSzPct val="80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ofia.tipaldou@panteion.gr"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0220DBA-8988-4873-8FCD-3FFAC3CF1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colorful background with curved lines&#10;&#10;Description automatically generated with medium confidence">
            <a:extLst>
              <a:ext uri="{FF2B5EF4-FFF2-40B4-BE49-F238E27FC236}">
                <a16:creationId xmlns:a16="http://schemas.microsoft.com/office/drawing/2014/main" id="{4104A825-E4C3-BDB2-B438-B3DE18BEEBDB}"/>
              </a:ext>
            </a:extLst>
          </p:cNvPr>
          <p:cNvPicPr>
            <a:picLocks noChangeAspect="1"/>
          </p:cNvPicPr>
          <p:nvPr/>
        </p:nvPicPr>
        <p:blipFill rotWithShape="1">
          <a:blip r:embed="rId2">
            <a:alphaModFix amt="60000"/>
          </a:blip>
          <a:srcRect l="2292" r="8820"/>
          <a:stretch/>
        </p:blipFill>
        <p:spPr>
          <a:xfrm>
            <a:off x="20" y="10"/>
            <a:ext cx="12191980" cy="6857990"/>
          </a:xfrm>
          <a:prstGeom prst="rect">
            <a:avLst/>
          </a:prstGeom>
        </p:spPr>
      </p:pic>
      <p:sp>
        <p:nvSpPr>
          <p:cNvPr id="2" name="Title 1">
            <a:extLst>
              <a:ext uri="{FF2B5EF4-FFF2-40B4-BE49-F238E27FC236}">
                <a16:creationId xmlns:a16="http://schemas.microsoft.com/office/drawing/2014/main" id="{AA2DE4CB-88E4-F82B-5D25-B7FEB4E2228C}"/>
              </a:ext>
            </a:extLst>
          </p:cNvPr>
          <p:cNvSpPr>
            <a:spLocks noGrp="1"/>
          </p:cNvSpPr>
          <p:nvPr>
            <p:ph type="ctrTitle"/>
          </p:nvPr>
        </p:nvSpPr>
        <p:spPr>
          <a:xfrm>
            <a:off x="521208" y="4819615"/>
            <a:ext cx="6817836" cy="1264936"/>
          </a:xfrm>
        </p:spPr>
        <p:txBody>
          <a:bodyPr anchor="ctr">
            <a:normAutofit fontScale="90000"/>
          </a:bodyPr>
          <a:lstStyle/>
          <a:p>
            <a:r>
              <a:rPr lang="en-US" sz="4800" dirty="0">
                <a:solidFill>
                  <a:schemeClr val="bg1"/>
                </a:solidFill>
              </a:rPr>
              <a:t>ΕΙΣΑΓΩΓΗ ΣΤΙΣ ΔΙΕΘΝΕΙΣ ΣΧΕΣΕΙΣ</a:t>
            </a:r>
            <a:endParaRPr lang="en-GR" dirty="0">
              <a:solidFill>
                <a:srgbClr val="FFFFFF"/>
              </a:solidFill>
            </a:endParaRPr>
          </a:p>
        </p:txBody>
      </p:sp>
      <p:sp>
        <p:nvSpPr>
          <p:cNvPr id="3" name="Subtitle 2">
            <a:extLst>
              <a:ext uri="{FF2B5EF4-FFF2-40B4-BE49-F238E27FC236}">
                <a16:creationId xmlns:a16="http://schemas.microsoft.com/office/drawing/2014/main" id="{FE003C67-2CD7-1BE7-13B4-5E2DD5384439}"/>
              </a:ext>
            </a:extLst>
          </p:cNvPr>
          <p:cNvSpPr>
            <a:spLocks noGrp="1"/>
          </p:cNvSpPr>
          <p:nvPr>
            <p:ph type="subTitle" idx="1"/>
          </p:nvPr>
        </p:nvSpPr>
        <p:spPr>
          <a:xfrm>
            <a:off x="7860232" y="4901919"/>
            <a:ext cx="3765899" cy="1100329"/>
          </a:xfrm>
        </p:spPr>
        <p:txBody>
          <a:bodyPr anchor="ctr">
            <a:noAutofit/>
          </a:bodyPr>
          <a:lstStyle/>
          <a:p>
            <a:r>
              <a:rPr lang="en-US" sz="1100" b="1" dirty="0" err="1">
                <a:solidFill>
                  <a:schemeClr val="bg1"/>
                </a:solidFill>
              </a:rPr>
              <a:t>Δρ</a:t>
            </a:r>
            <a:r>
              <a:rPr lang="en-US" sz="1100" b="1" dirty="0">
                <a:solidFill>
                  <a:schemeClr val="bg1"/>
                </a:solidFill>
              </a:rPr>
              <a:t>. </a:t>
            </a:r>
            <a:r>
              <a:rPr lang="en-US" sz="1100" b="1" dirty="0" err="1">
                <a:solidFill>
                  <a:schemeClr val="bg1"/>
                </a:solidFill>
              </a:rPr>
              <a:t>Σοφ</a:t>
            </a:r>
            <a:r>
              <a:rPr lang="el-GR" sz="1100" b="1" dirty="0">
                <a:solidFill>
                  <a:schemeClr val="bg1"/>
                </a:solidFill>
              </a:rPr>
              <a:t>Ι</a:t>
            </a:r>
            <a:r>
              <a:rPr lang="en-US" sz="1100" b="1" dirty="0">
                <a:solidFill>
                  <a:schemeClr val="bg1"/>
                </a:solidFill>
              </a:rPr>
              <a:t>α </a:t>
            </a:r>
            <a:r>
              <a:rPr lang="en-US" sz="1100" b="1" dirty="0" err="1">
                <a:solidFill>
                  <a:schemeClr val="bg1"/>
                </a:solidFill>
              </a:rPr>
              <a:t>Τυ</a:t>
            </a:r>
            <a:r>
              <a:rPr lang="en-US" sz="1100" b="1" dirty="0">
                <a:solidFill>
                  <a:schemeClr val="bg1"/>
                </a:solidFill>
              </a:rPr>
              <a:t>π</a:t>
            </a:r>
            <a:r>
              <a:rPr lang="el-GR" sz="1100" b="1" dirty="0">
                <a:solidFill>
                  <a:schemeClr val="bg1"/>
                </a:solidFill>
              </a:rPr>
              <a:t>Α</a:t>
            </a:r>
            <a:r>
              <a:rPr lang="en-US" sz="1100" b="1" dirty="0" err="1">
                <a:solidFill>
                  <a:schemeClr val="bg1"/>
                </a:solidFill>
              </a:rPr>
              <a:t>λδου</a:t>
            </a:r>
            <a:endParaRPr lang="en-US" sz="1100" b="1" dirty="0">
              <a:solidFill>
                <a:schemeClr val="bg1"/>
              </a:solidFill>
            </a:endParaRPr>
          </a:p>
          <a:p>
            <a:r>
              <a:rPr lang="en-US" sz="1100" b="1" dirty="0">
                <a:solidFill>
                  <a:schemeClr val="bg1"/>
                </a:solidFill>
                <a:hlinkClick r:id="rId3">
                  <a:extLst>
                    <a:ext uri="{A12FA001-AC4F-418D-AE19-62706E023703}">
                      <ahyp:hlinkClr xmlns:ahyp="http://schemas.microsoft.com/office/drawing/2018/hyperlinkcolor" val="tx"/>
                    </a:ext>
                  </a:extLst>
                </a:hlinkClick>
              </a:rPr>
              <a:t>sofia.tipaldou@panteion.gr</a:t>
            </a:r>
            <a:endParaRPr lang="en-US" sz="1100" b="1" dirty="0">
              <a:solidFill>
                <a:schemeClr val="bg1"/>
              </a:solidFill>
            </a:endParaRPr>
          </a:p>
          <a:p>
            <a:r>
              <a:rPr lang="en-US" sz="1100" b="1" dirty="0" err="1">
                <a:solidFill>
                  <a:schemeClr val="bg1"/>
                </a:solidFill>
              </a:rPr>
              <a:t>Ν</a:t>
            </a:r>
            <a:r>
              <a:rPr lang="el-GR" sz="1100" b="1" dirty="0">
                <a:solidFill>
                  <a:schemeClr val="bg1"/>
                </a:solidFill>
              </a:rPr>
              <a:t>Ε</a:t>
            </a:r>
            <a:r>
              <a:rPr lang="en-US" sz="1100" b="1" dirty="0" err="1">
                <a:solidFill>
                  <a:schemeClr val="bg1"/>
                </a:solidFill>
              </a:rPr>
              <a:t>ο</a:t>
            </a:r>
            <a:r>
              <a:rPr lang="en-US" sz="1100" b="1" dirty="0">
                <a:solidFill>
                  <a:schemeClr val="bg1"/>
                </a:solidFill>
              </a:rPr>
              <a:t> </a:t>
            </a:r>
            <a:r>
              <a:rPr lang="en-US" sz="1100" b="1" dirty="0" err="1">
                <a:solidFill>
                  <a:schemeClr val="bg1"/>
                </a:solidFill>
              </a:rPr>
              <a:t>Κτ</a:t>
            </a:r>
            <a:r>
              <a:rPr lang="el-GR" sz="1100" b="1" dirty="0">
                <a:solidFill>
                  <a:schemeClr val="bg1"/>
                </a:solidFill>
              </a:rPr>
              <a:t>Ι</a:t>
            </a:r>
            <a:r>
              <a:rPr lang="en-US" sz="1100" b="1" dirty="0" err="1">
                <a:solidFill>
                  <a:schemeClr val="bg1"/>
                </a:solidFill>
              </a:rPr>
              <a:t>ριο</a:t>
            </a:r>
            <a:r>
              <a:rPr lang="en-US" sz="1100" b="1" dirty="0">
                <a:solidFill>
                  <a:schemeClr val="bg1"/>
                </a:solidFill>
              </a:rPr>
              <a:t>, ΣΤ-19</a:t>
            </a:r>
          </a:p>
          <a:p>
            <a:r>
              <a:rPr lang="el-GR" sz="1100" b="1" dirty="0">
                <a:solidFill>
                  <a:schemeClr val="bg1"/>
                </a:solidFill>
              </a:rPr>
              <a:t>Ω</a:t>
            </a:r>
            <a:r>
              <a:rPr lang="en-US" sz="1100" b="1" dirty="0" err="1">
                <a:solidFill>
                  <a:schemeClr val="bg1"/>
                </a:solidFill>
              </a:rPr>
              <a:t>ρες</a:t>
            </a:r>
            <a:r>
              <a:rPr lang="en-US" sz="1100" b="1" dirty="0">
                <a:solidFill>
                  <a:schemeClr val="bg1"/>
                </a:solidFill>
              </a:rPr>
              <a:t> </a:t>
            </a:r>
            <a:r>
              <a:rPr lang="en-US" sz="1100" b="1" dirty="0" err="1">
                <a:solidFill>
                  <a:schemeClr val="bg1"/>
                </a:solidFill>
              </a:rPr>
              <a:t>γρ</a:t>
            </a:r>
            <a:r>
              <a:rPr lang="en-US" sz="1100" b="1" dirty="0">
                <a:solidFill>
                  <a:schemeClr val="bg1"/>
                </a:solidFill>
              </a:rPr>
              <a:t>α</a:t>
            </a:r>
            <a:r>
              <a:rPr lang="en-US" sz="1100" b="1" dirty="0" err="1">
                <a:solidFill>
                  <a:schemeClr val="bg1"/>
                </a:solidFill>
              </a:rPr>
              <a:t>φε</a:t>
            </a:r>
            <a:r>
              <a:rPr lang="el-GR" sz="1100" b="1" dirty="0">
                <a:solidFill>
                  <a:schemeClr val="bg1"/>
                </a:solidFill>
              </a:rPr>
              <a:t>Ι</a:t>
            </a:r>
            <a:r>
              <a:rPr lang="en-US" sz="1100" b="1" dirty="0" err="1">
                <a:solidFill>
                  <a:schemeClr val="bg1"/>
                </a:solidFill>
              </a:rPr>
              <a:t>ου</a:t>
            </a:r>
            <a:r>
              <a:rPr lang="en-US" sz="1100" b="1" dirty="0">
                <a:solidFill>
                  <a:schemeClr val="bg1"/>
                </a:solidFill>
              </a:rPr>
              <a:t>: </a:t>
            </a:r>
            <a:r>
              <a:rPr lang="el-GR" sz="1100" b="1" dirty="0">
                <a:solidFill>
                  <a:schemeClr val="bg1"/>
                </a:solidFill>
              </a:rPr>
              <a:t>ΤΕΤΑΡΤΗ</a:t>
            </a:r>
            <a:r>
              <a:rPr lang="en-US" sz="1100" b="1" dirty="0">
                <a:solidFill>
                  <a:schemeClr val="bg1"/>
                </a:solidFill>
              </a:rPr>
              <a:t> 15.00-16.00</a:t>
            </a:r>
          </a:p>
          <a:p>
            <a:endParaRPr lang="en-GR" sz="1100" b="1" dirty="0">
              <a:solidFill>
                <a:schemeClr val="bg1"/>
              </a:solidFill>
            </a:endParaRPr>
          </a:p>
        </p:txBody>
      </p:sp>
      <p:cxnSp>
        <p:nvCxnSpPr>
          <p:cNvPr id="11" name="Straight Connector 10">
            <a:extLst>
              <a:ext uri="{FF2B5EF4-FFF2-40B4-BE49-F238E27FC236}">
                <a16:creationId xmlns:a16="http://schemas.microsoft.com/office/drawing/2014/main" id="{F1981B13-F880-47D1-BA19-C2C84FC7545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5869" y="4610607"/>
            <a:ext cx="11054799"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D9889C86-81F5-4E2B-A1BF-3DC57716B53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34300" y="4614653"/>
            <a:ext cx="0" cy="1674861"/>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D1651B2-663F-4ED2-A7D2-9D74A5DFD19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1819" y="6289514"/>
            <a:ext cx="11054799"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67990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DBD57D-C185-D9BD-10AA-DDB48F16C563}"/>
              </a:ext>
            </a:extLst>
          </p:cNvPr>
          <p:cNvSpPr>
            <a:spLocks noGrp="1"/>
          </p:cNvSpPr>
          <p:nvPr>
            <p:ph type="title"/>
          </p:nvPr>
        </p:nvSpPr>
        <p:spPr/>
        <p:txBody>
          <a:bodyPr>
            <a:normAutofit/>
          </a:bodyPr>
          <a:lstStyle/>
          <a:p>
            <a:r>
              <a:rPr lang="el-GR" sz="2800" kern="100" dirty="0">
                <a:effectLst/>
                <a:latin typeface="Calibri" panose="020F0502020204030204" pitchFamily="34" charset="0"/>
                <a:ea typeface="Calibri" panose="020F0502020204030204" pitchFamily="34" charset="0"/>
                <a:cs typeface="Times New Roman" panose="02020603050405020304" pitchFamily="18" charset="0"/>
              </a:rPr>
              <a:t>ΞΕΝΕΣ ΕΠΕΝΔΥΣΕΙΣ</a:t>
            </a:r>
            <a:endParaRPr lang="en-GR" sz="2800" dirty="0"/>
          </a:p>
        </p:txBody>
      </p:sp>
      <p:sp>
        <p:nvSpPr>
          <p:cNvPr id="4" name="Content Placeholder 3">
            <a:extLst>
              <a:ext uri="{FF2B5EF4-FFF2-40B4-BE49-F238E27FC236}">
                <a16:creationId xmlns:a16="http://schemas.microsoft.com/office/drawing/2014/main" id="{824CB8EE-EECE-52F3-FCA1-C9AB53F70805}"/>
              </a:ext>
            </a:extLst>
          </p:cNvPr>
          <p:cNvSpPr>
            <a:spLocks noGrp="1"/>
          </p:cNvSpPr>
          <p:nvPr>
            <p:ph idx="1"/>
          </p:nvPr>
        </p:nvSpPr>
        <p:spPr>
          <a:xfrm>
            <a:off x="571500" y="1881963"/>
            <a:ext cx="11049000" cy="4412511"/>
          </a:xfrm>
        </p:spPr>
        <p:txBody>
          <a:bodyPr>
            <a:normAutofit fontScale="85000" lnSpcReduction="10000"/>
          </a:bodyPr>
          <a:lstStyle/>
          <a:p>
            <a:pPr marL="342900" lvl="0" indent="-342900">
              <a:buFont typeface="Symbol" pitchFamily="2" charset="2"/>
              <a:buChar char=""/>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Φτωχές χώρες έχουν λίγα διαθέσιμα χρήματα για να επενδύσουν σε νέα εργοστάσια, αγροκτήματα, ορυχεία ή πετρελαιοπηγέ</a:t>
            </a:r>
            <a:r>
              <a:rPr lang="el-GR" sz="1800" kern="100" dirty="0">
                <a:latin typeface="Calibri" panose="020F0502020204030204" pitchFamily="34" charset="0"/>
                <a:ea typeface="Calibri" panose="020F0502020204030204" pitchFamily="34" charset="0"/>
                <a:cs typeface="Times New Roman" panose="02020603050405020304" pitchFamily="18" charset="0"/>
              </a:rPr>
              <a:t>ς. </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Οι ξένες επενδύσεις είναι ένας τρόπος να ξεκινήσει η συσσώρευση</a:t>
            </a:r>
            <a:endParaRPr lang="en-GR"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Υπήρξαν καθοριστικές για επιτυχία της Κίνας</a:t>
            </a:r>
            <a:endParaRPr lang="en-GR"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Οι ξένοι που επενδύουν αποκτούν την ιδιοκτησία των εγκαταστάσεων, ελέγχει αποφάσεις για πόσους ανθρώπους θα προσλάβει, αν θα επεκτείνει ή κλείσει επιχείρηση, τί προϊόντα θα κατασκευάσει, πώς θα τα διαθέσει στην αγορά</a:t>
            </a:r>
            <a:endParaRPr lang="en-GR"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Λόγω αποικιακών εμπειριών, οι χώρες του παγκόσμιου Νότου φοβούνται την απώλεια ελέγχους που συνοδεύει τις ξένες επενδύσεις από πολυεθνικές, γιατί συνδέθηκε με όξυνση ανισοτήτων</a:t>
            </a:r>
            <a:endParaRPr lang="en-GR"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l-GR" sz="1800" dirty="0">
                <a:effectLst/>
                <a:latin typeface="Calibri" panose="020F0502020204030204" pitchFamily="34" charset="0"/>
                <a:ea typeface="Calibri" panose="020F0502020204030204" pitchFamily="34" charset="0"/>
                <a:cs typeface="Times New Roman" panose="02020603050405020304" pitchFamily="18" charset="0"/>
              </a:rPr>
              <a:t>Ένας τρόπος που προσπάθησαν να μετριάσουν την απώλεια ελέγχου είναι μέσω </a:t>
            </a:r>
            <a:r>
              <a:rPr lang="el-GR" sz="1800" b="1" dirty="0">
                <a:effectLst/>
                <a:latin typeface="Calibri" panose="020F0502020204030204" pitchFamily="34" charset="0"/>
                <a:ea typeface="Calibri" panose="020F0502020204030204" pitchFamily="34" charset="0"/>
                <a:cs typeface="Times New Roman" panose="02020603050405020304" pitchFamily="18" charset="0"/>
              </a:rPr>
              <a:t>κοινοπραξιών</a:t>
            </a:r>
            <a:r>
              <a:rPr lang="el-GR" sz="1800" dirty="0">
                <a:effectLst/>
                <a:latin typeface="Calibri" panose="020F0502020204030204" pitchFamily="34" charset="0"/>
                <a:ea typeface="Calibri" panose="020F0502020204030204" pitchFamily="34" charset="0"/>
                <a:cs typeface="Times New Roman" panose="02020603050405020304" pitchFamily="18" charset="0"/>
              </a:rPr>
              <a:t>, εταιρειών που ανήκουν εν μέρει στην ξένη πολυεθνική, εν μέρει σε μια τοπική εταιρεία ή την κυβέρνηση </a:t>
            </a:r>
          </a:p>
          <a:p>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Ορισμένα κράτη έχουν μεγαλύτερη </a:t>
            </a:r>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ικανότητα απορρόφησης: </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δυνατότητα να χρησιμοποιούν παραγωγικά τις επενδύσεις από άλλα λόγω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πιιο</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ανεπτυγμένης υποδομής, υψηλότερου επιπέδου δεξιοτήτων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εργαζομέων</a:t>
            </a:r>
            <a:endParaRPr lang="en-GR"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Μεταφορά τεχνολογίας: </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η διαδικασία με την οποία ένα φτωχό κράτος αποκτά τεχνολογία (γνώση, δεξιότητες, μεθόδους, σχέδια και εξειδικευμένο εξοπλισμό) από ξένες πηγές, συνήθως σε συνδυασμό με άμεσες ξένες επενδύσεις ή παρόμοιες επιχειρηματικές δραστηριότητες</a:t>
            </a:r>
            <a:endParaRPr lang="en-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R" dirty="0"/>
          </a:p>
        </p:txBody>
      </p:sp>
    </p:spTree>
    <p:extLst>
      <p:ext uri="{BB962C8B-B14F-4D97-AF65-F5344CB8AC3E}">
        <p14:creationId xmlns:p14="http://schemas.microsoft.com/office/powerpoint/2010/main" val="2369855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4520B4B2-FCAD-2ED5-9541-5EB378DED6BB}"/>
              </a:ext>
            </a:extLst>
          </p:cNvPr>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tretch>
            <a:fillRect/>
          </a:stretch>
        </p:blipFill>
        <p:spPr bwMode="auto">
          <a:xfrm>
            <a:off x="2963917" y="422220"/>
            <a:ext cx="3829050" cy="5572125"/>
          </a:xfrm>
          <a:prstGeom prst="rect">
            <a:avLst/>
          </a:prstGeom>
          <a:noFill/>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extBox 1">
            <a:extLst>
              <a:ext uri="{FF2B5EF4-FFF2-40B4-BE49-F238E27FC236}">
                <a16:creationId xmlns:a16="http://schemas.microsoft.com/office/drawing/2014/main" id="{5CEE47B1-54D8-D532-A972-36E8A7CF6ADE}"/>
              </a:ext>
            </a:extLst>
          </p:cNvPr>
          <p:cNvSpPr txBox="1"/>
          <p:nvPr/>
        </p:nvSpPr>
        <p:spPr>
          <a:xfrm>
            <a:off x="812800" y="6485467"/>
            <a:ext cx="11331051" cy="369332"/>
          </a:xfrm>
          <a:prstGeom prst="rect">
            <a:avLst/>
          </a:prstGeom>
          <a:noFill/>
        </p:spPr>
        <p:txBody>
          <a:bodyPr wrap="none" rtlCol="0">
            <a:spAutoFit/>
          </a:bodyPr>
          <a:lstStyle/>
          <a:p>
            <a:r>
              <a:rPr lang="en-GR" dirty="0"/>
              <a:t>Ό</a:t>
            </a:r>
            <a:r>
              <a:rPr lang="el-GR" dirty="0"/>
              <a:t>λες οι ιδέες, οι ορισμοί και τα διαγράμματα της παρουσίασης είναι από το βιβλίο των </a:t>
            </a:r>
            <a:r>
              <a:rPr lang="en-US" dirty="0" err="1"/>
              <a:t>Pevehouse</a:t>
            </a:r>
            <a:r>
              <a:rPr lang="en-US" dirty="0"/>
              <a:t> &amp; Goldstein</a:t>
            </a:r>
            <a:endParaRPr lang="en-GR" dirty="0"/>
          </a:p>
        </p:txBody>
      </p:sp>
      <p:sp>
        <p:nvSpPr>
          <p:cNvPr id="3" name="TextBox 2">
            <a:extLst>
              <a:ext uri="{FF2B5EF4-FFF2-40B4-BE49-F238E27FC236}">
                <a16:creationId xmlns:a16="http://schemas.microsoft.com/office/drawing/2014/main" id="{73A9B589-AE8B-5BD5-92CB-0F29F167DE3F}"/>
              </a:ext>
            </a:extLst>
          </p:cNvPr>
          <p:cNvSpPr txBox="1"/>
          <p:nvPr/>
        </p:nvSpPr>
        <p:spPr>
          <a:xfrm>
            <a:off x="8448451" y="1071282"/>
            <a:ext cx="1559263" cy="369332"/>
          </a:xfrm>
          <a:prstGeom prst="rect">
            <a:avLst/>
          </a:prstGeom>
          <a:noFill/>
        </p:spPr>
        <p:txBody>
          <a:bodyPr wrap="square" rtlCol="0">
            <a:spAutoFit/>
          </a:bodyPr>
          <a:lstStyle/>
          <a:p>
            <a:r>
              <a:rPr lang="el-GR" dirty="0"/>
              <a:t>ΚΕΦ 13</a:t>
            </a:r>
            <a:endParaRPr lang="en-GR" dirty="0"/>
          </a:p>
        </p:txBody>
      </p:sp>
      <p:sp>
        <p:nvSpPr>
          <p:cNvPr id="5" name="TextBox 4">
            <a:extLst>
              <a:ext uri="{FF2B5EF4-FFF2-40B4-BE49-F238E27FC236}">
                <a16:creationId xmlns:a16="http://schemas.microsoft.com/office/drawing/2014/main" id="{AAE04675-0BB8-EB82-63FB-5A731B44549E}"/>
              </a:ext>
            </a:extLst>
          </p:cNvPr>
          <p:cNvSpPr txBox="1"/>
          <p:nvPr/>
        </p:nvSpPr>
        <p:spPr>
          <a:xfrm>
            <a:off x="8061434" y="1870841"/>
            <a:ext cx="2795752" cy="369332"/>
          </a:xfrm>
          <a:prstGeom prst="rect">
            <a:avLst/>
          </a:prstGeom>
          <a:noFill/>
        </p:spPr>
        <p:txBody>
          <a:bodyPr wrap="square" rtlCol="0">
            <a:spAutoFit/>
          </a:bodyPr>
          <a:lstStyle/>
          <a:p>
            <a:r>
              <a:rPr lang="el-GR" b="1" dirty="0"/>
              <a:t>ΔΙΕΘΝΗΣ ΑΝΑΠΤΥΞΗ</a:t>
            </a:r>
            <a:endParaRPr lang="en-GR" b="1" dirty="0"/>
          </a:p>
        </p:txBody>
      </p:sp>
    </p:spTree>
    <p:extLst>
      <p:ext uri="{BB962C8B-B14F-4D97-AF65-F5344CB8AC3E}">
        <p14:creationId xmlns:p14="http://schemas.microsoft.com/office/powerpoint/2010/main" val="298916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0F3EC-65EC-E84B-9FDA-CCC4134231D3}"/>
              </a:ext>
            </a:extLst>
          </p:cNvPr>
          <p:cNvSpPr>
            <a:spLocks noGrp="1"/>
          </p:cNvSpPr>
          <p:nvPr>
            <p:ph type="title"/>
          </p:nvPr>
        </p:nvSpPr>
        <p:spPr/>
        <p:txBody>
          <a:bodyPr/>
          <a:lstStyle/>
          <a:p>
            <a:r>
              <a:rPr lang="en-US" dirty="0"/>
              <a:t>OIKONOMIKH</a:t>
            </a:r>
            <a:r>
              <a:rPr lang="el-GR" dirty="0"/>
              <a:t> ΑΝΑΠΤΥΞΗ</a:t>
            </a:r>
            <a:endParaRPr lang="en-GR" dirty="0"/>
          </a:p>
        </p:txBody>
      </p:sp>
      <p:sp>
        <p:nvSpPr>
          <p:cNvPr id="3" name="Content Placeholder 2">
            <a:extLst>
              <a:ext uri="{FF2B5EF4-FFF2-40B4-BE49-F238E27FC236}">
                <a16:creationId xmlns:a16="http://schemas.microsoft.com/office/drawing/2014/main" id="{8843F128-CB65-1EF5-B5F3-A2078E5EFCBF}"/>
              </a:ext>
            </a:extLst>
          </p:cNvPr>
          <p:cNvSpPr>
            <a:spLocks noGrp="1"/>
          </p:cNvSpPr>
          <p:nvPr>
            <p:ph idx="1"/>
          </p:nvPr>
        </p:nvSpPr>
        <p:spPr/>
        <p:txBody>
          <a:bodyPr/>
          <a:lstStyle/>
          <a:p>
            <a:r>
              <a:rPr lang="el-GR" dirty="0"/>
              <a:t>Οι συνδυασμένες διαδικασίες συσσώρευσης κεφαλαίου, αύξησης του κατά κεφαλήν εισοδήματος (με επακόλουθο τη μείωση των γεννήσεων), αύξησης των δεξιοτήτων του πληθυσμού, υιοθέτησης νέων τεχνολογικών στυλ και άλλες συναφείς κοινωνικές και οικονομικές αλλαγές </a:t>
            </a:r>
            <a:endParaRPr lang="en-GR" dirty="0"/>
          </a:p>
        </p:txBody>
      </p:sp>
    </p:spTree>
    <p:extLst>
      <p:ext uri="{BB962C8B-B14F-4D97-AF65-F5344CB8AC3E}">
        <p14:creationId xmlns:p14="http://schemas.microsoft.com/office/powerpoint/2010/main" val="2667586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1">
            <a:extLst>
              <a:ext uri="{FF2B5EF4-FFF2-40B4-BE49-F238E27FC236}">
                <a16:creationId xmlns:a16="http://schemas.microsoft.com/office/drawing/2014/main" id="{D81CF1D6-4838-1DAD-4C55-BA1B6F93E861}"/>
              </a:ext>
            </a:extLst>
          </p:cNvPr>
          <p:cNvSpPr txBox="1">
            <a:spLocks noChangeArrowheads="1"/>
          </p:cNvSpPr>
          <p:nvPr/>
        </p:nvSpPr>
        <p:spPr bwMode="auto">
          <a:xfrm>
            <a:off x="502024" y="55563"/>
            <a:ext cx="11564470" cy="1096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eaLnBrk="1" hangingPunct="1">
              <a:lnSpc>
                <a:spcPct val="100000"/>
              </a:lnSpc>
              <a:buClrTx/>
              <a:buFontTx/>
              <a:buNone/>
            </a:pPr>
            <a:r>
              <a:rPr lang="en-US" altLang="en-US" sz="2800" dirty="0" err="1">
                <a:solidFill>
                  <a:srgbClr val="000000"/>
                </a:solidFill>
              </a:rPr>
              <a:t>Σχήμ</a:t>
            </a:r>
            <a:r>
              <a:rPr lang="en-US" altLang="en-US" sz="2800" dirty="0">
                <a:solidFill>
                  <a:srgbClr val="000000"/>
                </a:solidFill>
              </a:rPr>
              <a:t>α 13.1: </a:t>
            </a:r>
            <a:r>
              <a:rPr lang="en-US" altLang="en-US" sz="2800" dirty="0" err="1">
                <a:solidFill>
                  <a:srgbClr val="000000"/>
                </a:solidFill>
              </a:rPr>
              <a:t>Αύξηση</a:t>
            </a:r>
            <a:r>
              <a:rPr lang="en-US" altLang="en-US" sz="2800" dirty="0">
                <a:solidFill>
                  <a:srgbClr val="000000"/>
                </a:solidFill>
              </a:rPr>
              <a:t> π</a:t>
            </a:r>
            <a:r>
              <a:rPr lang="en-US" altLang="en-US" sz="2800" dirty="0" err="1">
                <a:solidFill>
                  <a:srgbClr val="000000"/>
                </a:solidFill>
              </a:rPr>
              <a:t>ρ</a:t>
            </a:r>
            <a:r>
              <a:rPr lang="en-US" altLang="en-US" sz="2800" dirty="0">
                <a:solidFill>
                  <a:srgbClr val="000000"/>
                </a:solidFill>
              </a:rPr>
              <a:t>α</a:t>
            </a:r>
            <a:r>
              <a:rPr lang="en-US" altLang="en-US" sz="2800" dirty="0" err="1">
                <a:solidFill>
                  <a:srgbClr val="000000"/>
                </a:solidFill>
              </a:rPr>
              <a:t>γμ</a:t>
            </a:r>
            <a:r>
              <a:rPr lang="en-US" altLang="en-US" sz="2800" dirty="0">
                <a:solidFill>
                  <a:srgbClr val="000000"/>
                </a:solidFill>
              </a:rPr>
              <a:t>α</a:t>
            </a:r>
            <a:r>
              <a:rPr lang="en-US" altLang="en-US" sz="2800" dirty="0" err="1">
                <a:solidFill>
                  <a:srgbClr val="000000"/>
                </a:solidFill>
              </a:rPr>
              <a:t>τικού</a:t>
            </a:r>
            <a:r>
              <a:rPr lang="en-US" altLang="en-US" sz="2800" dirty="0">
                <a:solidFill>
                  <a:srgbClr val="000000"/>
                </a:solidFill>
              </a:rPr>
              <a:t> ΑΕΠ </a:t>
            </a:r>
            <a:r>
              <a:rPr lang="en-US" altLang="en-US" sz="2800" dirty="0" err="1">
                <a:solidFill>
                  <a:srgbClr val="000000"/>
                </a:solidFill>
              </a:rPr>
              <a:t>ε</a:t>
            </a:r>
            <a:r>
              <a:rPr lang="en-US" altLang="en-US" sz="2800" dirty="0">
                <a:solidFill>
                  <a:srgbClr val="000000"/>
                </a:solidFill>
              </a:rPr>
              <a:t>π</a:t>
            </a:r>
            <a:r>
              <a:rPr lang="en-US" altLang="en-US" sz="2800" dirty="0" err="1">
                <a:solidFill>
                  <a:srgbClr val="000000"/>
                </a:solidFill>
              </a:rPr>
              <a:t>ιλεγμένων</a:t>
            </a:r>
            <a:r>
              <a:rPr lang="en-US" altLang="en-US" sz="2800" dirty="0">
                <a:solidFill>
                  <a:srgbClr val="000000"/>
                </a:solidFill>
              </a:rPr>
              <a:t> </a:t>
            </a:r>
            <a:r>
              <a:rPr lang="en-US" altLang="en-US" sz="2800" dirty="0" err="1">
                <a:solidFill>
                  <a:srgbClr val="000000"/>
                </a:solidFill>
              </a:rPr>
              <a:t>χωρών</a:t>
            </a:r>
            <a:r>
              <a:rPr lang="en-US" altLang="en-US" sz="2800" dirty="0">
                <a:solidFill>
                  <a:srgbClr val="000000"/>
                </a:solidFill>
              </a:rPr>
              <a:t>, 2016</a:t>
            </a:r>
          </a:p>
        </p:txBody>
      </p:sp>
      <p:sp>
        <p:nvSpPr>
          <p:cNvPr id="16387" name="Text Box 2">
            <a:extLst>
              <a:ext uri="{FF2B5EF4-FFF2-40B4-BE49-F238E27FC236}">
                <a16:creationId xmlns:a16="http://schemas.microsoft.com/office/drawing/2014/main" id="{EE5F18ED-BFFF-E267-DD0E-B8942A8FF956}"/>
              </a:ext>
            </a:extLst>
          </p:cNvPr>
          <p:cNvSpPr txBox="1">
            <a:spLocks noChangeArrowheads="1"/>
          </p:cNvSpPr>
          <p:nvPr/>
        </p:nvSpPr>
        <p:spPr bwMode="auto">
          <a:xfrm>
            <a:off x="744072" y="6410325"/>
            <a:ext cx="2822575" cy="392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eaLnBrk="1" hangingPunct="1">
              <a:lnSpc>
                <a:spcPct val="100000"/>
              </a:lnSpc>
              <a:buClrTx/>
              <a:buFontTx/>
              <a:buNone/>
            </a:pPr>
            <a:r>
              <a:rPr lang="en-US" altLang="en-US" sz="1400" dirty="0">
                <a:solidFill>
                  <a:srgbClr val="000000"/>
                </a:solidFill>
              </a:rPr>
              <a:t>ΠΗΓΗ: </a:t>
            </a:r>
            <a:r>
              <a:rPr lang="en-US" altLang="en-US" sz="1400" dirty="0" err="1">
                <a:solidFill>
                  <a:srgbClr val="000000"/>
                </a:solidFill>
              </a:rPr>
              <a:t>Π</a:t>
            </a:r>
            <a:r>
              <a:rPr lang="en-US" altLang="en-US" sz="1400" dirty="0">
                <a:solidFill>
                  <a:srgbClr val="000000"/>
                </a:solidFill>
              </a:rPr>
              <a:t>α</a:t>
            </a:r>
            <a:r>
              <a:rPr lang="en-US" altLang="en-US" sz="1400" dirty="0" err="1">
                <a:solidFill>
                  <a:srgbClr val="000000"/>
                </a:solidFill>
              </a:rPr>
              <a:t>γκόσμι</a:t>
            </a:r>
            <a:r>
              <a:rPr lang="en-US" altLang="en-US" sz="1400" dirty="0">
                <a:solidFill>
                  <a:srgbClr val="000000"/>
                </a:solidFill>
              </a:rPr>
              <a:t>α </a:t>
            </a:r>
            <a:r>
              <a:rPr lang="en-US" altLang="en-US" sz="1400" dirty="0" err="1">
                <a:solidFill>
                  <a:srgbClr val="000000"/>
                </a:solidFill>
              </a:rPr>
              <a:t>Τρά</a:t>
            </a:r>
            <a:r>
              <a:rPr lang="en-US" altLang="en-US" sz="1400" dirty="0">
                <a:solidFill>
                  <a:srgbClr val="000000"/>
                </a:solidFill>
              </a:rPr>
              <a:t>π</a:t>
            </a:r>
            <a:r>
              <a:rPr lang="en-US" altLang="en-US" sz="1400" dirty="0" err="1">
                <a:solidFill>
                  <a:srgbClr val="000000"/>
                </a:solidFill>
              </a:rPr>
              <a:t>εζ</a:t>
            </a:r>
            <a:r>
              <a:rPr lang="en-US" altLang="en-US" sz="1400" dirty="0">
                <a:solidFill>
                  <a:srgbClr val="000000"/>
                </a:solidFill>
              </a:rPr>
              <a:t>α</a:t>
            </a:r>
          </a:p>
        </p:txBody>
      </p:sp>
      <p:pic>
        <p:nvPicPr>
          <p:cNvPr id="16388" name="Picture 3">
            <a:extLst>
              <a:ext uri="{FF2B5EF4-FFF2-40B4-BE49-F238E27FC236}">
                <a16:creationId xmlns:a16="http://schemas.microsoft.com/office/drawing/2014/main" id="{2D5EF43F-B0CA-78DB-B4A0-DDFE919279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12531" y="698499"/>
            <a:ext cx="5332739" cy="61291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1">
            <a:extLst>
              <a:ext uri="{FF2B5EF4-FFF2-40B4-BE49-F238E27FC236}">
                <a16:creationId xmlns:a16="http://schemas.microsoft.com/office/drawing/2014/main" id="{921336DC-7D8A-AE37-5FE1-07F705D42D54}"/>
              </a:ext>
            </a:extLst>
          </p:cNvPr>
          <p:cNvSpPr txBox="1">
            <a:spLocks noChangeArrowheads="1"/>
          </p:cNvSpPr>
          <p:nvPr/>
        </p:nvSpPr>
        <p:spPr bwMode="auto">
          <a:xfrm>
            <a:off x="1981200" y="215900"/>
            <a:ext cx="8229600" cy="717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eaLnBrk="1" hangingPunct="1">
              <a:lnSpc>
                <a:spcPct val="100000"/>
              </a:lnSpc>
              <a:buClrTx/>
              <a:buFontTx/>
              <a:buNone/>
            </a:pPr>
            <a:r>
              <a:rPr lang="en-US" altLang="en-US" sz="2400" dirty="0" err="1">
                <a:solidFill>
                  <a:srgbClr val="000000"/>
                </a:solidFill>
              </a:rPr>
              <a:t>Σχήμ</a:t>
            </a:r>
            <a:r>
              <a:rPr lang="en-US" altLang="en-US" sz="2400" dirty="0">
                <a:solidFill>
                  <a:srgbClr val="000000"/>
                </a:solidFill>
              </a:rPr>
              <a:t>α 13.2: </a:t>
            </a:r>
            <a:r>
              <a:rPr lang="en-US" altLang="en-US" sz="2400" dirty="0" err="1">
                <a:solidFill>
                  <a:srgbClr val="000000"/>
                </a:solidFill>
              </a:rPr>
              <a:t>Κ</a:t>
            </a:r>
            <a:r>
              <a:rPr lang="en-US" altLang="en-US" sz="2400" dirty="0">
                <a:solidFill>
                  <a:srgbClr val="000000"/>
                </a:solidFill>
              </a:rPr>
              <a:t>α</a:t>
            </a:r>
            <a:r>
              <a:rPr lang="en-US" altLang="en-US" sz="2400" dirty="0" err="1">
                <a:solidFill>
                  <a:srgbClr val="000000"/>
                </a:solidFill>
              </a:rPr>
              <a:t>τά</a:t>
            </a:r>
            <a:r>
              <a:rPr lang="en-US" altLang="en-US" sz="2400" dirty="0">
                <a:solidFill>
                  <a:srgbClr val="000000"/>
                </a:solidFill>
              </a:rPr>
              <a:t> </a:t>
            </a:r>
            <a:r>
              <a:rPr lang="en-US" altLang="en-US" sz="2400" dirty="0" err="1">
                <a:solidFill>
                  <a:srgbClr val="000000"/>
                </a:solidFill>
              </a:rPr>
              <a:t>κεφ</a:t>
            </a:r>
            <a:r>
              <a:rPr lang="en-US" altLang="en-US" sz="2400" dirty="0">
                <a:solidFill>
                  <a:srgbClr val="000000"/>
                </a:solidFill>
              </a:rPr>
              <a:t>α</a:t>
            </a:r>
            <a:r>
              <a:rPr lang="en-US" altLang="en-US" sz="2400" dirty="0" err="1">
                <a:solidFill>
                  <a:srgbClr val="000000"/>
                </a:solidFill>
              </a:rPr>
              <a:t>λήν</a:t>
            </a:r>
            <a:r>
              <a:rPr lang="en-US" altLang="en-US" sz="2400" dirty="0">
                <a:solidFill>
                  <a:srgbClr val="000000"/>
                </a:solidFill>
              </a:rPr>
              <a:t> ΑΕΠ </a:t>
            </a:r>
            <a:r>
              <a:rPr lang="en-US" altLang="en-US" sz="2400" dirty="0" err="1">
                <a:solidFill>
                  <a:srgbClr val="000000"/>
                </a:solidFill>
              </a:rPr>
              <a:t>της</a:t>
            </a:r>
            <a:r>
              <a:rPr lang="en-US" altLang="en-US" sz="2400" dirty="0">
                <a:solidFill>
                  <a:srgbClr val="000000"/>
                </a:solidFill>
              </a:rPr>
              <a:t> </a:t>
            </a:r>
            <a:r>
              <a:rPr lang="en-US" altLang="en-US" sz="2400" dirty="0" err="1">
                <a:solidFill>
                  <a:srgbClr val="000000"/>
                </a:solidFill>
              </a:rPr>
              <a:t>Νότι</a:t>
            </a:r>
            <a:r>
              <a:rPr lang="en-US" altLang="en-US" sz="2400" dirty="0">
                <a:solidFill>
                  <a:srgbClr val="000000"/>
                </a:solidFill>
              </a:rPr>
              <a:t>α</a:t>
            </a:r>
            <a:r>
              <a:rPr lang="en-US" altLang="en-US" sz="2400" dirty="0" err="1">
                <a:solidFill>
                  <a:srgbClr val="000000"/>
                </a:solidFill>
              </a:rPr>
              <a:t>ς</a:t>
            </a:r>
            <a:r>
              <a:rPr lang="en-US" altLang="en-US" sz="2400" dirty="0">
                <a:solidFill>
                  <a:srgbClr val="000000"/>
                </a:solidFill>
              </a:rPr>
              <a:t> </a:t>
            </a:r>
            <a:r>
              <a:rPr lang="en-US" altLang="en-US" sz="2400" dirty="0" err="1">
                <a:solidFill>
                  <a:srgbClr val="000000"/>
                </a:solidFill>
              </a:rPr>
              <a:t>Κορέ</a:t>
            </a:r>
            <a:r>
              <a:rPr lang="en-US" altLang="en-US" sz="2400" dirty="0">
                <a:solidFill>
                  <a:srgbClr val="000000"/>
                </a:solidFill>
              </a:rPr>
              <a:t>α</a:t>
            </a:r>
            <a:r>
              <a:rPr lang="en-US" altLang="en-US" sz="2400" dirty="0" err="1">
                <a:solidFill>
                  <a:srgbClr val="000000"/>
                </a:solidFill>
              </a:rPr>
              <a:t>ς</a:t>
            </a:r>
            <a:r>
              <a:rPr lang="en-US" altLang="en-US" sz="2400" dirty="0">
                <a:solidFill>
                  <a:srgbClr val="000000"/>
                </a:solidFill>
              </a:rPr>
              <a:t>, </a:t>
            </a:r>
            <a:r>
              <a:rPr lang="en-US" altLang="en-US" sz="2400" dirty="0" err="1">
                <a:solidFill>
                  <a:srgbClr val="000000"/>
                </a:solidFill>
              </a:rPr>
              <a:t>της</a:t>
            </a:r>
            <a:r>
              <a:rPr lang="en-US" altLang="en-US" sz="2400" dirty="0">
                <a:solidFill>
                  <a:srgbClr val="000000"/>
                </a:solidFill>
              </a:rPr>
              <a:t> </a:t>
            </a:r>
            <a:r>
              <a:rPr lang="en-US" altLang="en-US" sz="2400" dirty="0" err="1">
                <a:solidFill>
                  <a:srgbClr val="000000"/>
                </a:solidFill>
              </a:rPr>
              <a:t>Κίν</a:t>
            </a:r>
            <a:r>
              <a:rPr lang="en-US" altLang="en-US" sz="2400" dirty="0">
                <a:solidFill>
                  <a:srgbClr val="000000"/>
                </a:solidFill>
              </a:rPr>
              <a:t>α</a:t>
            </a:r>
            <a:r>
              <a:rPr lang="en-US" altLang="en-US" sz="2400" dirty="0" err="1">
                <a:solidFill>
                  <a:srgbClr val="000000"/>
                </a:solidFill>
              </a:rPr>
              <a:t>ς</a:t>
            </a:r>
            <a:r>
              <a:rPr lang="en-US" altLang="en-US" sz="2400" dirty="0">
                <a:solidFill>
                  <a:srgbClr val="000000"/>
                </a:solidFill>
              </a:rPr>
              <a:t>, </a:t>
            </a:r>
            <a:r>
              <a:rPr lang="en-US" altLang="en-US" sz="2400" dirty="0" err="1">
                <a:solidFill>
                  <a:srgbClr val="000000"/>
                </a:solidFill>
              </a:rPr>
              <a:t>της</a:t>
            </a:r>
            <a:r>
              <a:rPr lang="en-US" altLang="en-US" sz="2400" dirty="0">
                <a:solidFill>
                  <a:srgbClr val="000000"/>
                </a:solidFill>
              </a:rPr>
              <a:t> </a:t>
            </a:r>
            <a:r>
              <a:rPr lang="en-US" altLang="en-US" sz="2400" dirty="0" err="1">
                <a:solidFill>
                  <a:srgbClr val="000000"/>
                </a:solidFill>
              </a:rPr>
              <a:t>Ινδί</a:t>
            </a:r>
            <a:r>
              <a:rPr lang="en-US" altLang="en-US" sz="2400" dirty="0">
                <a:solidFill>
                  <a:srgbClr val="000000"/>
                </a:solidFill>
              </a:rPr>
              <a:t>α</a:t>
            </a:r>
            <a:r>
              <a:rPr lang="en-US" altLang="en-US" sz="2400" dirty="0" err="1">
                <a:solidFill>
                  <a:srgbClr val="000000"/>
                </a:solidFill>
              </a:rPr>
              <a:t>ς</a:t>
            </a:r>
            <a:r>
              <a:rPr lang="en-US" altLang="en-US" sz="2400" dirty="0">
                <a:solidFill>
                  <a:srgbClr val="000000"/>
                </a:solidFill>
              </a:rPr>
              <a:t> </a:t>
            </a:r>
            <a:r>
              <a:rPr lang="en-US" altLang="en-US" sz="2400" dirty="0" err="1">
                <a:solidFill>
                  <a:srgbClr val="000000"/>
                </a:solidFill>
              </a:rPr>
              <a:t>κ</a:t>
            </a:r>
            <a:r>
              <a:rPr lang="en-US" altLang="en-US" sz="2400" dirty="0">
                <a:solidFill>
                  <a:srgbClr val="000000"/>
                </a:solidFill>
              </a:rPr>
              <a:t>α</a:t>
            </a:r>
            <a:r>
              <a:rPr lang="en-US" altLang="en-US" sz="2400" dirty="0" err="1">
                <a:solidFill>
                  <a:srgbClr val="000000"/>
                </a:solidFill>
              </a:rPr>
              <a:t>ι</a:t>
            </a:r>
            <a:r>
              <a:rPr lang="en-US" altLang="en-US" sz="2400" dirty="0">
                <a:solidFill>
                  <a:srgbClr val="000000"/>
                </a:solidFill>
              </a:rPr>
              <a:t> </a:t>
            </a:r>
            <a:r>
              <a:rPr lang="en-US" altLang="en-US" sz="2400" dirty="0" err="1">
                <a:solidFill>
                  <a:srgbClr val="000000"/>
                </a:solidFill>
              </a:rPr>
              <a:t>της</a:t>
            </a:r>
            <a:r>
              <a:rPr lang="en-US" altLang="en-US" sz="2400" dirty="0">
                <a:solidFill>
                  <a:srgbClr val="000000"/>
                </a:solidFill>
              </a:rPr>
              <a:t> </a:t>
            </a:r>
            <a:r>
              <a:rPr lang="en-US" altLang="en-US" sz="2400" dirty="0" err="1">
                <a:solidFill>
                  <a:srgbClr val="000000"/>
                </a:solidFill>
              </a:rPr>
              <a:t>Γκάν</a:t>
            </a:r>
            <a:r>
              <a:rPr lang="en-US" altLang="en-US" sz="2400" dirty="0">
                <a:solidFill>
                  <a:srgbClr val="000000"/>
                </a:solidFill>
              </a:rPr>
              <a:t>α</a:t>
            </a:r>
            <a:r>
              <a:rPr lang="en-US" altLang="en-US" sz="2400" dirty="0" err="1">
                <a:solidFill>
                  <a:srgbClr val="000000"/>
                </a:solidFill>
              </a:rPr>
              <a:t>ς</a:t>
            </a:r>
            <a:r>
              <a:rPr lang="en-US" altLang="en-US" sz="2400" dirty="0">
                <a:solidFill>
                  <a:srgbClr val="000000"/>
                </a:solidFill>
              </a:rPr>
              <a:t>, 1950–2016</a:t>
            </a:r>
          </a:p>
        </p:txBody>
      </p:sp>
      <p:sp>
        <p:nvSpPr>
          <p:cNvPr id="18435" name="Text Box 2">
            <a:extLst>
              <a:ext uri="{FF2B5EF4-FFF2-40B4-BE49-F238E27FC236}">
                <a16:creationId xmlns:a16="http://schemas.microsoft.com/office/drawing/2014/main" id="{B22DD681-5977-5791-7FFD-E28EDCF0CC92}"/>
              </a:ext>
            </a:extLst>
          </p:cNvPr>
          <p:cNvSpPr txBox="1">
            <a:spLocks noChangeArrowheads="1"/>
          </p:cNvSpPr>
          <p:nvPr/>
        </p:nvSpPr>
        <p:spPr bwMode="auto">
          <a:xfrm>
            <a:off x="2142565" y="6361111"/>
            <a:ext cx="8229600" cy="392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eaLnBrk="1" hangingPunct="1">
              <a:lnSpc>
                <a:spcPct val="100000"/>
              </a:lnSpc>
              <a:buClrTx/>
              <a:buFontTx/>
              <a:buNone/>
            </a:pPr>
            <a:r>
              <a:rPr lang="en-US" altLang="en-US" sz="1400" dirty="0">
                <a:solidFill>
                  <a:srgbClr val="000000"/>
                </a:solidFill>
              </a:rPr>
              <a:t>ΠΗΓΗ: </a:t>
            </a:r>
            <a:r>
              <a:rPr lang="en-US" altLang="en-US" sz="1400" dirty="0" err="1">
                <a:solidFill>
                  <a:srgbClr val="000000"/>
                </a:solidFill>
              </a:rPr>
              <a:t>Π</a:t>
            </a:r>
            <a:r>
              <a:rPr lang="en-US" altLang="en-US" sz="1400" dirty="0">
                <a:solidFill>
                  <a:srgbClr val="000000"/>
                </a:solidFill>
              </a:rPr>
              <a:t>α</a:t>
            </a:r>
            <a:r>
              <a:rPr lang="en-US" altLang="en-US" sz="1400" dirty="0" err="1">
                <a:solidFill>
                  <a:srgbClr val="000000"/>
                </a:solidFill>
              </a:rPr>
              <a:t>γκόσμι</a:t>
            </a:r>
            <a:r>
              <a:rPr lang="en-US" altLang="en-US" sz="1400" dirty="0">
                <a:solidFill>
                  <a:srgbClr val="000000"/>
                </a:solidFill>
              </a:rPr>
              <a:t>α </a:t>
            </a:r>
            <a:r>
              <a:rPr lang="en-US" altLang="en-US" sz="1400" dirty="0" err="1">
                <a:solidFill>
                  <a:srgbClr val="000000"/>
                </a:solidFill>
              </a:rPr>
              <a:t>Τρά</a:t>
            </a:r>
            <a:r>
              <a:rPr lang="en-US" altLang="en-US" sz="1400" dirty="0">
                <a:solidFill>
                  <a:srgbClr val="000000"/>
                </a:solidFill>
              </a:rPr>
              <a:t>π</a:t>
            </a:r>
            <a:r>
              <a:rPr lang="en-US" altLang="en-US" sz="1400" dirty="0" err="1">
                <a:solidFill>
                  <a:srgbClr val="000000"/>
                </a:solidFill>
              </a:rPr>
              <a:t>εζ</a:t>
            </a:r>
            <a:r>
              <a:rPr lang="en-US" altLang="en-US" sz="1400" dirty="0">
                <a:solidFill>
                  <a:srgbClr val="000000"/>
                </a:solidFill>
              </a:rPr>
              <a:t>α</a:t>
            </a:r>
          </a:p>
        </p:txBody>
      </p:sp>
      <p:pic>
        <p:nvPicPr>
          <p:cNvPr id="18436" name="Picture 3">
            <a:extLst>
              <a:ext uri="{FF2B5EF4-FFF2-40B4-BE49-F238E27FC236}">
                <a16:creationId xmlns:a16="http://schemas.microsoft.com/office/drawing/2014/main" id="{ECAAB0A9-D4B6-0C5D-0E83-9E4F38CD5C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1044574"/>
            <a:ext cx="7746959" cy="52054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FFA15-B638-CA9D-A83F-7D3C6BDB1959}"/>
              </a:ext>
            </a:extLst>
          </p:cNvPr>
          <p:cNvSpPr>
            <a:spLocks noGrp="1"/>
          </p:cNvSpPr>
          <p:nvPr>
            <p:ph type="title"/>
          </p:nvPr>
        </p:nvSpPr>
        <p:spPr/>
        <p:txBody>
          <a:bodyPr/>
          <a:lstStyle/>
          <a:p>
            <a:r>
              <a:rPr lang="el-GR" dirty="0"/>
              <a:t>Πρόσφατα εκβιομηχανισμένες χώρες</a:t>
            </a:r>
            <a:endParaRPr lang="en-GR" dirty="0"/>
          </a:p>
        </p:txBody>
      </p:sp>
      <p:sp>
        <p:nvSpPr>
          <p:cNvPr id="3" name="Content Placeholder 2">
            <a:extLst>
              <a:ext uri="{FF2B5EF4-FFF2-40B4-BE49-F238E27FC236}">
                <a16:creationId xmlns:a16="http://schemas.microsoft.com/office/drawing/2014/main" id="{DCF2EFD3-17C2-441C-DD68-EB91740008C8}"/>
              </a:ext>
            </a:extLst>
          </p:cNvPr>
          <p:cNvSpPr>
            <a:spLocks noGrp="1"/>
          </p:cNvSpPr>
          <p:nvPr>
            <p:ph idx="1"/>
          </p:nvPr>
        </p:nvSpPr>
        <p:spPr/>
        <p:txBody>
          <a:bodyPr/>
          <a:lstStyle/>
          <a:p>
            <a:r>
              <a:rPr lang="el-GR" dirty="0"/>
              <a:t>Χώρες του αναπτυσσόμενου κόσμου που έχουν επιτύχει αυτοσυντηρούμενη συσσώρευση κεφαλαίου, με εντυπωσιακή οικονομική ανάπτυξη</a:t>
            </a:r>
          </a:p>
          <a:p>
            <a:r>
              <a:rPr lang="el-GR" dirty="0"/>
              <a:t>«Τέσσερις τίγρεις/δράκοι» της Ανατολικής Ασίας: Νότια Κορέα, </a:t>
            </a:r>
            <a:r>
              <a:rPr lang="el-GR" dirty="0" err="1"/>
              <a:t>Ταϊβάν</a:t>
            </a:r>
            <a:r>
              <a:rPr lang="el-GR" dirty="0"/>
              <a:t>, Χονγκ Κονγκ, Σιγκαπούρη </a:t>
            </a:r>
            <a:endParaRPr lang="en-GR" dirty="0"/>
          </a:p>
        </p:txBody>
      </p:sp>
    </p:spTree>
    <p:extLst>
      <p:ext uri="{BB962C8B-B14F-4D97-AF65-F5344CB8AC3E}">
        <p14:creationId xmlns:p14="http://schemas.microsoft.com/office/powerpoint/2010/main" val="1884395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23" name="Straight Connector 22">
            <a:extLst>
              <a:ext uri="{FF2B5EF4-FFF2-40B4-BE49-F238E27FC236}">
                <a16:creationId xmlns:a16="http://schemas.microsoft.com/office/drawing/2014/main" id="{A240FCEE-B6E2-46D0-9BB0-F45F79545E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1501"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BD2FB83-3783-4477-80B5-DA5BF10BAF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42482"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83EA203-71D5-49C0-9626-FFA8E46787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26" name="Rectangle 25">
            <a:extLst>
              <a:ext uri="{FF2B5EF4-FFF2-40B4-BE49-F238E27FC236}">
                <a16:creationId xmlns:a16="http://schemas.microsoft.com/office/drawing/2014/main" id="{1FD0F0B6-5415-4254-9E66-BE9C2FB05B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5F6705-745F-6870-8F24-DA52D1554584}"/>
              </a:ext>
            </a:extLst>
          </p:cNvPr>
          <p:cNvSpPr>
            <a:spLocks noGrp="1"/>
          </p:cNvSpPr>
          <p:nvPr>
            <p:ph type="title"/>
          </p:nvPr>
        </p:nvSpPr>
        <p:spPr>
          <a:xfrm>
            <a:off x="521208" y="822960"/>
            <a:ext cx="3463784" cy="3454604"/>
          </a:xfrm>
        </p:spPr>
        <p:txBody>
          <a:bodyPr vert="horz" lIns="91440" tIns="45720" rIns="91440" bIns="45720" rtlCol="0" anchor="t">
            <a:normAutofit/>
          </a:bodyPr>
          <a:lstStyle/>
          <a:p>
            <a:r>
              <a:rPr lang="en-US" sz="4800"/>
              <a:t>Κίνα</a:t>
            </a:r>
          </a:p>
        </p:txBody>
      </p:sp>
      <p:cxnSp>
        <p:nvCxnSpPr>
          <p:cNvPr id="27" name="Straight Connector 26">
            <a:extLst>
              <a:ext uri="{FF2B5EF4-FFF2-40B4-BE49-F238E27FC236}">
                <a16:creationId xmlns:a16="http://schemas.microsoft.com/office/drawing/2014/main" id="{8D66FEA8-8B71-461B-95A4-855374AB4C2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419600"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7A4B168A-A51F-4C91-A9E4-A2F203CB9DA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0689"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Content Placeholder 3">
            <a:extLst>
              <a:ext uri="{FF2B5EF4-FFF2-40B4-BE49-F238E27FC236}">
                <a16:creationId xmlns:a16="http://schemas.microsoft.com/office/drawing/2014/main" id="{F669E2EC-33F9-6A25-1A52-2D1EEFAB402E}"/>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718" r="-2" b="19766"/>
          <a:stretch/>
        </p:blipFill>
        <p:spPr bwMode="auto">
          <a:xfrm>
            <a:off x="4699947" y="852351"/>
            <a:ext cx="6920549" cy="5148368"/>
          </a:xfrm>
          <a:prstGeom prst="rect">
            <a:avLst/>
          </a:prstGeom>
          <a:noFill/>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cxnSp>
        <p:nvCxnSpPr>
          <p:cNvPr id="29" name="Straight Connector 28">
            <a:extLst>
              <a:ext uri="{FF2B5EF4-FFF2-40B4-BE49-F238E27FC236}">
                <a16:creationId xmlns:a16="http://schemas.microsoft.com/office/drawing/2014/main" id="{A5407E01-913B-484C-A03C-2C64028471C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1500" y="6286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4878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A240FCEE-B6E2-46D0-9BB0-F45F79545E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1501"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BD2FB83-3783-4477-80B5-DA5BF10BAF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42482"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83EA203-71D5-49C0-9626-FFA8E46787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id="{1FD0F0B6-5415-4254-9E66-BE9C2FB05B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D3ED8E4-2564-4BA8-BFAF-7B050A31F74B}"/>
              </a:ext>
            </a:extLst>
          </p:cNvPr>
          <p:cNvSpPr>
            <a:spLocks noGrp="1"/>
          </p:cNvSpPr>
          <p:nvPr>
            <p:ph type="title"/>
          </p:nvPr>
        </p:nvSpPr>
        <p:spPr>
          <a:xfrm>
            <a:off x="521208" y="822960"/>
            <a:ext cx="3463784" cy="3454604"/>
          </a:xfrm>
        </p:spPr>
        <p:txBody>
          <a:bodyPr vert="horz" lIns="91440" tIns="45720" rIns="91440" bIns="45720" rtlCol="0" anchor="t">
            <a:normAutofit/>
          </a:bodyPr>
          <a:lstStyle/>
          <a:p>
            <a:r>
              <a:rPr lang="en-US" sz="4800"/>
              <a:t>Ινδία</a:t>
            </a:r>
          </a:p>
        </p:txBody>
      </p:sp>
      <p:cxnSp>
        <p:nvCxnSpPr>
          <p:cNvPr id="18" name="Straight Connector 17">
            <a:extLst>
              <a:ext uri="{FF2B5EF4-FFF2-40B4-BE49-F238E27FC236}">
                <a16:creationId xmlns:a16="http://schemas.microsoft.com/office/drawing/2014/main" id="{8D66FEA8-8B71-461B-95A4-855374AB4C2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419600"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7A4B168A-A51F-4C91-A9E4-A2F203CB9DA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0689"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5" name="Content Placeholder 4" descr="A map of india with a globe&#10;&#10;Description automatically generated">
            <a:extLst>
              <a:ext uri="{FF2B5EF4-FFF2-40B4-BE49-F238E27FC236}">
                <a16:creationId xmlns:a16="http://schemas.microsoft.com/office/drawing/2014/main" id="{65D687DC-B06F-FF7C-0A0E-ED593A2BBC71}"/>
              </a:ext>
            </a:extLst>
          </p:cNvPr>
          <p:cNvPicPr>
            <a:picLocks noGrp="1" noChangeAspect="1"/>
          </p:cNvPicPr>
          <p:nvPr>
            <p:ph idx="1"/>
          </p:nvPr>
        </p:nvPicPr>
        <p:blipFill>
          <a:blip r:embed="rId2"/>
          <a:stretch>
            <a:fillRect/>
          </a:stretch>
        </p:blipFill>
        <p:spPr>
          <a:xfrm>
            <a:off x="4812058" y="852352"/>
            <a:ext cx="6693434" cy="5148367"/>
          </a:xfrm>
          <a:prstGeom prst="rect">
            <a:avLst/>
          </a:prstGeom>
        </p:spPr>
      </p:pic>
      <p:cxnSp>
        <p:nvCxnSpPr>
          <p:cNvPr id="22" name="Straight Connector 21">
            <a:extLst>
              <a:ext uri="{FF2B5EF4-FFF2-40B4-BE49-F238E27FC236}">
                <a16:creationId xmlns:a16="http://schemas.microsoft.com/office/drawing/2014/main" id="{A5407E01-913B-484C-A03C-2C64028471C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1500" y="6286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6677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43017" name="Straight Connector 43016">
            <a:extLst>
              <a:ext uri="{FF2B5EF4-FFF2-40B4-BE49-F238E27FC236}">
                <a16:creationId xmlns:a16="http://schemas.microsoft.com/office/drawing/2014/main" id="{A6814345-41DE-42C5-8657-66C1417DF8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6094" y="6286347"/>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019" name="Straight Connector 43018">
            <a:extLst>
              <a:ext uri="{FF2B5EF4-FFF2-40B4-BE49-F238E27FC236}">
                <a16:creationId xmlns:a16="http://schemas.microsoft.com/office/drawing/2014/main" id="{7E68E419-3727-4F5E-8840-AF149B33B0B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7485" y="1883336"/>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021" name="Straight Connector 43020">
            <a:extLst>
              <a:ext uri="{FF2B5EF4-FFF2-40B4-BE49-F238E27FC236}">
                <a16:creationId xmlns:a16="http://schemas.microsoft.com/office/drawing/2014/main" id="{0519B6EC-D7AE-452F-8D0C-D11BD3377F3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7485"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43023" name="Rectangle 43022">
            <a:extLst>
              <a:ext uri="{FF2B5EF4-FFF2-40B4-BE49-F238E27FC236}">
                <a16:creationId xmlns:a16="http://schemas.microsoft.com/office/drawing/2014/main" id="{7B4314D2-D2A1-4CD8-AC61-D3A8624096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010" name="Text Box 1">
            <a:extLst>
              <a:ext uri="{FF2B5EF4-FFF2-40B4-BE49-F238E27FC236}">
                <a16:creationId xmlns:a16="http://schemas.microsoft.com/office/drawing/2014/main" id="{78AAA615-CEB8-E068-E466-BF1055813614}"/>
              </a:ext>
            </a:extLst>
          </p:cNvPr>
          <p:cNvSpPr txBox="1">
            <a:spLocks noChangeArrowheads="1"/>
          </p:cNvSpPr>
          <p:nvPr/>
        </p:nvSpPr>
        <p:spPr bwMode="auto">
          <a:xfrm>
            <a:off x="521207" y="789567"/>
            <a:ext cx="11110405" cy="1054864"/>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a:bodyPr>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nSpc>
                <a:spcPct val="90000"/>
              </a:lnSpc>
              <a:spcBef>
                <a:spcPct val="0"/>
              </a:spcBef>
              <a:spcAft>
                <a:spcPts val="600"/>
              </a:spcAft>
              <a:buClrTx/>
            </a:pPr>
            <a:r>
              <a:rPr lang="en-US" altLang="en-US" sz="4000" spc="-100">
                <a:solidFill>
                  <a:schemeClr val="tx1"/>
                </a:solidFill>
                <a:latin typeface="Batang" panose="02030600000101010101" pitchFamily="18" charset="-127"/>
                <a:ea typeface="Batang" panose="02030600000101010101" pitchFamily="18" charset="-127"/>
                <a:cs typeface="+mj-cs"/>
              </a:rPr>
              <a:t>Σύγκριση κινεζικής και ινδικής ανάπτυξης</a:t>
            </a:r>
          </a:p>
        </p:txBody>
      </p:sp>
      <p:cxnSp>
        <p:nvCxnSpPr>
          <p:cNvPr id="43025" name="Straight Connector 43024">
            <a:extLst>
              <a:ext uri="{FF2B5EF4-FFF2-40B4-BE49-F238E27FC236}">
                <a16:creationId xmlns:a16="http://schemas.microsoft.com/office/drawing/2014/main" id="{989C9033-50A6-4C0D-A434-1DA417B55C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1500" y="567751"/>
            <a:ext cx="110547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027" name="Straight Connector 43026">
            <a:extLst>
              <a:ext uri="{FF2B5EF4-FFF2-40B4-BE49-F238E27FC236}">
                <a16:creationId xmlns:a16="http://schemas.microsoft.com/office/drawing/2014/main" id="{6E77119D-632B-44FE-918A-65D2788D009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1500" y="6286500"/>
            <a:ext cx="110547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3011" name="Text Box 2">
            <a:extLst>
              <a:ext uri="{FF2B5EF4-FFF2-40B4-BE49-F238E27FC236}">
                <a16:creationId xmlns:a16="http://schemas.microsoft.com/office/drawing/2014/main" id="{997D5D4A-869C-D653-B075-EB335C586F3F}"/>
              </a:ext>
            </a:extLst>
          </p:cNvPr>
          <p:cNvSpPr txBox="1">
            <a:spLocks noChangeArrowheads="1"/>
          </p:cNvSpPr>
          <p:nvPr/>
        </p:nvSpPr>
        <p:spPr bwMode="auto">
          <a:xfrm>
            <a:off x="2859282" y="5517885"/>
            <a:ext cx="6484549" cy="35274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defTabSz="713232">
              <a:lnSpc>
                <a:spcPct val="100000"/>
              </a:lnSpc>
              <a:spcAft>
                <a:spcPts val="600"/>
              </a:spcAft>
              <a:buClrTx/>
              <a:tabLst>
                <a:tab pos="0" algn="l"/>
                <a:tab pos="349187" algn="l"/>
                <a:tab pos="699612" algn="l"/>
                <a:tab pos="1050036" algn="l"/>
                <a:tab pos="1400461" algn="l"/>
                <a:tab pos="1750886" algn="l"/>
                <a:tab pos="2101311" algn="l"/>
                <a:tab pos="2451735" algn="l"/>
                <a:tab pos="2802160" algn="l"/>
                <a:tab pos="3152585" algn="l"/>
                <a:tab pos="3503010" algn="l"/>
                <a:tab pos="3853434" algn="l"/>
                <a:tab pos="4203859" algn="l"/>
                <a:tab pos="4554284" algn="l"/>
                <a:tab pos="4904709" algn="l"/>
                <a:tab pos="5255133" algn="l"/>
                <a:tab pos="5605558" algn="l"/>
                <a:tab pos="5955983" algn="l"/>
                <a:tab pos="6306408" algn="l"/>
                <a:tab pos="6656832" algn="l"/>
                <a:tab pos="7007257" algn="l"/>
              </a:tabLst>
            </a:pPr>
            <a:r>
              <a:rPr lang="en-US" altLang="en-US" sz="1092" kern="1200">
                <a:solidFill>
                  <a:srgbClr val="000000"/>
                </a:solidFill>
                <a:latin typeface="Arial" panose="020B0604020202020204" pitchFamily="34" charset="0"/>
                <a:ea typeface="Microsoft YaHei" panose="020B0503020204020204" pitchFamily="34" charset="-122"/>
                <a:cs typeface="+mn-cs"/>
              </a:rPr>
              <a:t>ΠΗΓΗ: </a:t>
            </a:r>
            <a:r>
              <a:rPr lang="en-US" altLang="en-US" sz="1092" kern="1200" err="1">
                <a:solidFill>
                  <a:srgbClr val="000000"/>
                </a:solidFill>
                <a:latin typeface="Arial" panose="020B0604020202020204" pitchFamily="34" charset="0"/>
                <a:ea typeface="Microsoft YaHei" panose="020B0503020204020204" pitchFamily="34" charset="-122"/>
                <a:cs typeface="+mn-cs"/>
              </a:rPr>
              <a:t>Π</a:t>
            </a:r>
            <a:r>
              <a:rPr lang="en-US" altLang="en-US" sz="1092" kern="1200">
                <a:solidFill>
                  <a:srgbClr val="000000"/>
                </a:solidFill>
                <a:latin typeface="Arial" panose="020B0604020202020204" pitchFamily="34" charset="0"/>
                <a:ea typeface="Microsoft YaHei" panose="020B0503020204020204" pitchFamily="34" charset="-122"/>
                <a:cs typeface="+mn-cs"/>
              </a:rPr>
              <a:t>α</a:t>
            </a:r>
            <a:r>
              <a:rPr lang="en-US" altLang="en-US" sz="1092" kern="1200" err="1">
                <a:solidFill>
                  <a:srgbClr val="000000"/>
                </a:solidFill>
                <a:latin typeface="Arial" panose="020B0604020202020204" pitchFamily="34" charset="0"/>
                <a:ea typeface="Microsoft YaHei" panose="020B0503020204020204" pitchFamily="34" charset="-122"/>
                <a:cs typeface="+mn-cs"/>
              </a:rPr>
              <a:t>γκόσμι</a:t>
            </a:r>
            <a:r>
              <a:rPr lang="en-US" altLang="en-US" sz="1092" kern="1200">
                <a:solidFill>
                  <a:srgbClr val="000000"/>
                </a:solidFill>
                <a:latin typeface="Arial" panose="020B0604020202020204" pitchFamily="34" charset="0"/>
                <a:ea typeface="Microsoft YaHei" panose="020B0503020204020204" pitchFamily="34" charset="-122"/>
                <a:cs typeface="+mn-cs"/>
              </a:rPr>
              <a:t>α </a:t>
            </a:r>
            <a:r>
              <a:rPr lang="en-US" altLang="en-US" sz="1092" kern="1200" err="1">
                <a:solidFill>
                  <a:srgbClr val="000000"/>
                </a:solidFill>
                <a:latin typeface="Arial" panose="020B0604020202020204" pitchFamily="34" charset="0"/>
                <a:ea typeface="Microsoft YaHei" panose="020B0503020204020204" pitchFamily="34" charset="-122"/>
                <a:cs typeface="+mn-cs"/>
              </a:rPr>
              <a:t>Τρά</a:t>
            </a:r>
            <a:r>
              <a:rPr lang="en-US" altLang="en-US" sz="1092" kern="1200">
                <a:solidFill>
                  <a:srgbClr val="000000"/>
                </a:solidFill>
                <a:latin typeface="Arial" panose="020B0604020202020204" pitchFamily="34" charset="0"/>
                <a:ea typeface="Microsoft YaHei" panose="020B0503020204020204" pitchFamily="34" charset="-122"/>
                <a:cs typeface="+mn-cs"/>
              </a:rPr>
              <a:t>π</a:t>
            </a:r>
            <a:r>
              <a:rPr lang="en-US" altLang="en-US" sz="1092" kern="1200" err="1">
                <a:solidFill>
                  <a:srgbClr val="000000"/>
                </a:solidFill>
                <a:latin typeface="Arial" panose="020B0604020202020204" pitchFamily="34" charset="0"/>
                <a:ea typeface="Microsoft YaHei" panose="020B0503020204020204" pitchFamily="34" charset="-122"/>
                <a:cs typeface="+mn-cs"/>
              </a:rPr>
              <a:t>εζ</a:t>
            </a:r>
            <a:r>
              <a:rPr lang="en-US" altLang="en-US" sz="1092" kern="1200">
                <a:solidFill>
                  <a:srgbClr val="000000"/>
                </a:solidFill>
                <a:latin typeface="Arial" panose="020B0604020202020204" pitchFamily="34" charset="0"/>
                <a:ea typeface="Microsoft YaHei" panose="020B0503020204020204" pitchFamily="34" charset="-122"/>
                <a:cs typeface="+mn-cs"/>
              </a:rPr>
              <a:t>α</a:t>
            </a:r>
            <a:endParaRPr lang="en-US" altLang="en-US" sz="1400">
              <a:solidFill>
                <a:srgbClr val="000000"/>
              </a:solidFill>
            </a:endParaRPr>
          </a:p>
        </p:txBody>
      </p:sp>
      <p:pic>
        <p:nvPicPr>
          <p:cNvPr id="43012" name="Picture 3">
            <a:extLst>
              <a:ext uri="{FF2B5EF4-FFF2-40B4-BE49-F238E27FC236}">
                <a16:creationId xmlns:a16="http://schemas.microsoft.com/office/drawing/2014/main" id="{E51E021B-5BDD-07DD-0DA9-61706144F6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67132" y="1936417"/>
            <a:ext cx="7268849" cy="33927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lignmentVTI">
  <a:themeElements>
    <a:clrScheme name="AnalogousFromLightSeed_2SEEDS">
      <a:dk1>
        <a:srgbClr val="000000"/>
      </a:dk1>
      <a:lt1>
        <a:srgbClr val="FFFFFF"/>
      </a:lt1>
      <a:dk2>
        <a:srgbClr val="22363C"/>
      </a:dk2>
      <a:lt2>
        <a:srgbClr val="E2E6E8"/>
      </a:lt2>
      <a:accent1>
        <a:srgbClr val="C18C78"/>
      </a:accent1>
      <a:accent2>
        <a:srgbClr val="CC9099"/>
      </a:accent2>
      <a:accent3>
        <a:srgbClr val="B19F77"/>
      </a:accent3>
      <a:accent4>
        <a:srgbClr val="6DAFA2"/>
      </a:accent4>
      <a:accent5>
        <a:srgbClr val="70ACBC"/>
      </a:accent5>
      <a:accent6>
        <a:srgbClr val="7893C1"/>
      </a:accent6>
      <a:hlink>
        <a:srgbClr val="5E8A9B"/>
      </a:hlink>
      <a:folHlink>
        <a:srgbClr val="7F7F7F"/>
      </a:folHlink>
    </a:clrScheme>
    <a:fontScheme name="Custom 1">
      <a:majorFont>
        <a:latin typeface="Batang"/>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lignmentVTI" id="{606D7720-FAA0-4ADC-B967-3239DA8ECA1A}" vid="{10074623-6FCC-4A3C-AAA5-58644BD8FF1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1068</TotalTime>
  <Words>1176</Words>
  <Application>Microsoft Macintosh PowerPoint</Application>
  <PresentationFormat>Widescreen</PresentationFormat>
  <Paragraphs>75</Paragraphs>
  <Slides>10</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Batang</vt:lpstr>
      <vt:lpstr>Arial</vt:lpstr>
      <vt:lpstr>Avenir Next LT Pro Light</vt:lpstr>
      <vt:lpstr>Calibri</vt:lpstr>
      <vt:lpstr>Symbol</vt:lpstr>
      <vt:lpstr>Times New Roman</vt:lpstr>
      <vt:lpstr>AlignmentVTI</vt:lpstr>
      <vt:lpstr>ΕΙΣΑΓΩΓΗ ΣΤΙΣ ΔΙΕΘΝΕΙΣ ΣΧΕΣΕΙΣ</vt:lpstr>
      <vt:lpstr>PowerPoint Presentation</vt:lpstr>
      <vt:lpstr>OIKONOMIKH ΑΝΑΠΤΥΞΗ</vt:lpstr>
      <vt:lpstr>PowerPoint Presentation</vt:lpstr>
      <vt:lpstr>PowerPoint Presentation</vt:lpstr>
      <vt:lpstr>Πρόσφατα εκβιομηχανισμένες χώρες</vt:lpstr>
      <vt:lpstr>Κίνα</vt:lpstr>
      <vt:lpstr>Ινδία</vt:lpstr>
      <vt:lpstr>PowerPoint Presentation</vt:lpstr>
      <vt:lpstr>ΞΕΝΕΣ ΕΠΕΝΔΥΣΕΙΣ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ΕΙΣΑΓΩΓΗ ΣΤΙΣ ΔΙΕΘΝΕΙΣ ΣΧΕΣΕΙΣ</dc:title>
  <dc:creator>Sofia Tipaldou</dc:creator>
  <cp:lastModifiedBy>Sofia Tipaldou</cp:lastModifiedBy>
  <cp:revision>17</cp:revision>
  <dcterms:created xsi:type="dcterms:W3CDTF">2023-12-19T16:30:58Z</dcterms:created>
  <dcterms:modified xsi:type="dcterms:W3CDTF">2024-12-11T11:54:43Z</dcterms:modified>
</cp:coreProperties>
</file>