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0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420B99-5423-4665-A176-F669A5B5C73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1E4F6F5-63D6-4C6B-B2AA-BB9D8E3F873C}">
      <dgm:prSet custT="1"/>
      <dgm:spPr/>
      <dgm:t>
        <a:bodyPr/>
        <a:lstStyle/>
        <a:p>
          <a:r>
            <a:rPr lang="el-GR" sz="2400" b="0" dirty="0"/>
            <a:t>Γιατί τώρα; Γιατί πρέπει να κατανοήσουμε γρήγορα αυτήν τη σχέση και να δράσουμε;</a:t>
          </a:r>
          <a:endParaRPr lang="en-US" sz="2400" b="0" dirty="0"/>
        </a:p>
      </dgm:t>
    </dgm:pt>
    <dgm:pt modelId="{1F059C2A-FFE1-4F50-9922-3F193D91E4FB}" type="parTrans" cxnId="{04972834-D206-461C-A869-614AB101369D}">
      <dgm:prSet/>
      <dgm:spPr/>
      <dgm:t>
        <a:bodyPr/>
        <a:lstStyle/>
        <a:p>
          <a:endParaRPr lang="en-US" sz="2000"/>
        </a:p>
      </dgm:t>
    </dgm:pt>
    <dgm:pt modelId="{38834072-2782-49BE-888A-32EA22B2827D}" type="sibTrans" cxnId="{04972834-D206-461C-A869-614AB101369D}">
      <dgm:prSet/>
      <dgm:spPr/>
      <dgm:t>
        <a:bodyPr/>
        <a:lstStyle/>
        <a:p>
          <a:endParaRPr lang="en-US" sz="2000"/>
        </a:p>
      </dgm:t>
    </dgm:pt>
    <dgm:pt modelId="{A8BE1F57-3259-4075-867F-BFF8B6D19D47}">
      <dgm:prSet custT="1"/>
      <dgm:spPr/>
      <dgm:t>
        <a:bodyPr/>
        <a:lstStyle/>
        <a:p>
          <a:r>
            <a:rPr lang="el-GR" sz="2400" baseline="0" dirty="0"/>
            <a:t>Η Αλληλεπίδραση μεταξύ ΤΝ και Πολιτισμού: Πώς η ΤΝ αντανακλά και επηρεάζεται από πολιτισμικές αξίες και πρότυπα</a:t>
          </a:r>
          <a:endParaRPr lang="en-US" sz="2400" dirty="0"/>
        </a:p>
      </dgm:t>
    </dgm:pt>
    <dgm:pt modelId="{90FB0EFE-5E40-4E27-A8D4-A109FCF0CB4F}" type="parTrans" cxnId="{FE2F35D0-F6BB-47D5-9DDB-A90C81284DA4}">
      <dgm:prSet/>
      <dgm:spPr/>
      <dgm:t>
        <a:bodyPr/>
        <a:lstStyle/>
        <a:p>
          <a:endParaRPr lang="en-US" sz="2000"/>
        </a:p>
      </dgm:t>
    </dgm:pt>
    <dgm:pt modelId="{92FDD8A9-CEBA-4B33-AD22-1D74C7E3F78E}" type="sibTrans" cxnId="{FE2F35D0-F6BB-47D5-9DDB-A90C81284DA4}">
      <dgm:prSet/>
      <dgm:spPr/>
      <dgm:t>
        <a:bodyPr/>
        <a:lstStyle/>
        <a:p>
          <a:endParaRPr lang="en-US" sz="2000"/>
        </a:p>
      </dgm:t>
    </dgm:pt>
    <dgm:pt modelId="{057B47B1-0092-467D-924C-CFFBBBBE6642}">
      <dgm:prSet custT="1"/>
      <dgm:spPr/>
      <dgm:t>
        <a:bodyPr/>
        <a:lstStyle/>
        <a:p>
          <a:r>
            <a:rPr lang="el-GR" sz="2400" baseline="0" dirty="0"/>
            <a:t>Η Ανάγκη για Διεπιστημονική Προσέγγιση</a:t>
          </a:r>
          <a:endParaRPr lang="en-US" sz="2400" dirty="0"/>
        </a:p>
      </dgm:t>
    </dgm:pt>
    <dgm:pt modelId="{CE4FFE36-154A-4E9E-8746-6279EDDEA6A4}" type="parTrans" cxnId="{0BC0E141-51FB-4F15-B747-96A1426C6616}">
      <dgm:prSet/>
      <dgm:spPr/>
      <dgm:t>
        <a:bodyPr/>
        <a:lstStyle/>
        <a:p>
          <a:endParaRPr lang="en-US" sz="2000"/>
        </a:p>
      </dgm:t>
    </dgm:pt>
    <dgm:pt modelId="{2E15E7BB-53B3-4DB3-A996-7C57B704FA8F}" type="sibTrans" cxnId="{0BC0E141-51FB-4F15-B747-96A1426C6616}">
      <dgm:prSet/>
      <dgm:spPr/>
      <dgm:t>
        <a:bodyPr/>
        <a:lstStyle/>
        <a:p>
          <a:endParaRPr lang="en-US" sz="2000"/>
        </a:p>
      </dgm:t>
    </dgm:pt>
    <dgm:pt modelId="{14A7AB24-4313-45D6-94CF-1B366D40927F}">
      <dgm:prSet custT="1"/>
      <dgm:spPr/>
      <dgm:t>
        <a:bodyPr/>
        <a:lstStyle/>
        <a:p>
          <a:r>
            <a:rPr lang="el-GR" sz="2400" baseline="0" dirty="0"/>
            <a:t>Η ΤΝ ως Εργαλείο για την Ανάδειξη και την Προστασία του Πολιτισμού</a:t>
          </a:r>
          <a:endParaRPr lang="en-US" sz="2400" baseline="0" dirty="0"/>
        </a:p>
      </dgm:t>
    </dgm:pt>
    <dgm:pt modelId="{A0C575C9-5905-4D7F-88DD-353391FDCCBF}" type="sibTrans" cxnId="{10BFEEB0-4D6E-4188-A526-421ADCD2D97C}">
      <dgm:prSet/>
      <dgm:spPr/>
      <dgm:t>
        <a:bodyPr/>
        <a:lstStyle/>
        <a:p>
          <a:endParaRPr lang="en-US" sz="2000"/>
        </a:p>
      </dgm:t>
    </dgm:pt>
    <dgm:pt modelId="{90D16167-AE2D-43BE-8F45-1E9D8B619210}" type="parTrans" cxnId="{10BFEEB0-4D6E-4188-A526-421ADCD2D97C}">
      <dgm:prSet/>
      <dgm:spPr/>
      <dgm:t>
        <a:bodyPr/>
        <a:lstStyle/>
        <a:p>
          <a:endParaRPr lang="en-US" sz="2000"/>
        </a:p>
      </dgm:t>
    </dgm:pt>
    <dgm:pt modelId="{B1248325-3799-4A06-A095-7F7932BA7C55}">
      <dgm:prSet custT="1"/>
      <dgm:spPr/>
      <dgm:t>
        <a:bodyPr/>
        <a:lstStyle/>
        <a:p>
          <a:r>
            <a:rPr lang="el-GR" sz="2400" b="0" i="0" dirty="0"/>
            <a:t>Η Επίδραση της ΤΝ στην Παγκόσμια Πολιτισμική Δυναμική</a:t>
          </a:r>
          <a:endParaRPr lang="en-US" sz="2400" b="0" baseline="0" dirty="0"/>
        </a:p>
      </dgm:t>
    </dgm:pt>
    <dgm:pt modelId="{4AA725CF-33C0-48FE-8945-6C0BA543B4CF}" type="sibTrans" cxnId="{2A90B683-EBE0-4909-9ECA-B3EAA3E09770}">
      <dgm:prSet/>
      <dgm:spPr/>
      <dgm:t>
        <a:bodyPr/>
        <a:lstStyle/>
        <a:p>
          <a:endParaRPr lang="en-US"/>
        </a:p>
      </dgm:t>
    </dgm:pt>
    <dgm:pt modelId="{47B0D625-CDB0-4B13-ADF4-D2BCCD160CCF}" type="parTrans" cxnId="{2A90B683-EBE0-4909-9ECA-B3EAA3E09770}">
      <dgm:prSet/>
      <dgm:spPr/>
      <dgm:t>
        <a:bodyPr/>
        <a:lstStyle/>
        <a:p>
          <a:endParaRPr lang="en-US"/>
        </a:p>
      </dgm:t>
    </dgm:pt>
    <dgm:pt modelId="{7BDB5330-3C3D-4A88-9264-9C51C4CEDEF5}" type="pres">
      <dgm:prSet presAssocID="{51420B99-5423-4665-A176-F669A5B5C734}" presName="linear" presStyleCnt="0">
        <dgm:presLayoutVars>
          <dgm:animLvl val="lvl"/>
          <dgm:resizeHandles val="exact"/>
        </dgm:presLayoutVars>
      </dgm:prSet>
      <dgm:spPr/>
    </dgm:pt>
    <dgm:pt modelId="{51BA8880-B9E6-4FC4-93B8-39D4C9D1A1B6}" type="pres">
      <dgm:prSet presAssocID="{91E4F6F5-63D6-4C6B-B2AA-BB9D8E3F873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10F9475-3DDA-484A-8E2B-6E7BC5ACEA91}" type="pres">
      <dgm:prSet presAssocID="{38834072-2782-49BE-888A-32EA22B2827D}" presName="spacer" presStyleCnt="0"/>
      <dgm:spPr/>
    </dgm:pt>
    <dgm:pt modelId="{86397BA5-A2B8-4E12-89D9-77E29DFE3FB1}" type="pres">
      <dgm:prSet presAssocID="{A8BE1F57-3259-4075-867F-BFF8B6D19D4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A776A58-7602-45F3-A6C0-2219E46527E9}" type="pres">
      <dgm:prSet presAssocID="{92FDD8A9-CEBA-4B33-AD22-1D74C7E3F78E}" presName="spacer" presStyleCnt="0"/>
      <dgm:spPr/>
    </dgm:pt>
    <dgm:pt modelId="{CE5C8753-3B07-4A07-9B9A-DC45E901B483}" type="pres">
      <dgm:prSet presAssocID="{14A7AB24-4313-45D6-94CF-1B366D40927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0355A62-68FF-430C-AF90-D92B11AB8DDF}" type="pres">
      <dgm:prSet presAssocID="{A0C575C9-5905-4D7F-88DD-353391FDCCBF}" presName="spacer" presStyleCnt="0"/>
      <dgm:spPr/>
    </dgm:pt>
    <dgm:pt modelId="{24C021E5-5171-45DF-A2AE-5462E49C02A8}" type="pres">
      <dgm:prSet presAssocID="{B1248325-3799-4A06-A095-7F7932BA7C5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A5330A4-CA27-40E0-83FF-E9CC4D861DAA}" type="pres">
      <dgm:prSet presAssocID="{4AA725CF-33C0-48FE-8945-6C0BA543B4CF}" presName="spacer" presStyleCnt="0"/>
      <dgm:spPr/>
    </dgm:pt>
    <dgm:pt modelId="{456AF8CF-62F1-4FCF-8A2B-D709FCF6A0E1}" type="pres">
      <dgm:prSet presAssocID="{057B47B1-0092-467D-924C-CFFBBBBE664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4972834-D206-461C-A869-614AB101369D}" srcId="{51420B99-5423-4665-A176-F669A5B5C734}" destId="{91E4F6F5-63D6-4C6B-B2AA-BB9D8E3F873C}" srcOrd="0" destOrd="0" parTransId="{1F059C2A-FFE1-4F50-9922-3F193D91E4FB}" sibTransId="{38834072-2782-49BE-888A-32EA22B2827D}"/>
    <dgm:cxn modelId="{0BC0E141-51FB-4F15-B747-96A1426C6616}" srcId="{51420B99-5423-4665-A176-F669A5B5C734}" destId="{057B47B1-0092-467D-924C-CFFBBBBE6642}" srcOrd="4" destOrd="0" parTransId="{CE4FFE36-154A-4E9E-8746-6279EDDEA6A4}" sibTransId="{2E15E7BB-53B3-4DB3-A996-7C57B704FA8F}"/>
    <dgm:cxn modelId="{20F07963-50F1-40C2-AA66-32D29B401D0C}" type="presOf" srcId="{51420B99-5423-4665-A176-F669A5B5C734}" destId="{7BDB5330-3C3D-4A88-9264-9C51C4CEDEF5}" srcOrd="0" destOrd="0" presId="urn:microsoft.com/office/officeart/2005/8/layout/vList2"/>
    <dgm:cxn modelId="{2A90B683-EBE0-4909-9ECA-B3EAA3E09770}" srcId="{51420B99-5423-4665-A176-F669A5B5C734}" destId="{B1248325-3799-4A06-A095-7F7932BA7C55}" srcOrd="3" destOrd="0" parTransId="{47B0D625-CDB0-4B13-ADF4-D2BCCD160CCF}" sibTransId="{4AA725CF-33C0-48FE-8945-6C0BA543B4CF}"/>
    <dgm:cxn modelId="{FC5DE996-8302-4A53-836D-A1044D1CE18D}" type="presOf" srcId="{91E4F6F5-63D6-4C6B-B2AA-BB9D8E3F873C}" destId="{51BA8880-B9E6-4FC4-93B8-39D4C9D1A1B6}" srcOrd="0" destOrd="0" presId="urn:microsoft.com/office/officeart/2005/8/layout/vList2"/>
    <dgm:cxn modelId="{10BFEEB0-4D6E-4188-A526-421ADCD2D97C}" srcId="{51420B99-5423-4665-A176-F669A5B5C734}" destId="{14A7AB24-4313-45D6-94CF-1B366D40927F}" srcOrd="2" destOrd="0" parTransId="{90D16167-AE2D-43BE-8F45-1E9D8B619210}" sibTransId="{A0C575C9-5905-4D7F-88DD-353391FDCCBF}"/>
    <dgm:cxn modelId="{5C4896B9-5594-4940-857A-5E6016B7193E}" type="presOf" srcId="{A8BE1F57-3259-4075-867F-BFF8B6D19D47}" destId="{86397BA5-A2B8-4E12-89D9-77E29DFE3FB1}" srcOrd="0" destOrd="0" presId="urn:microsoft.com/office/officeart/2005/8/layout/vList2"/>
    <dgm:cxn modelId="{FE2F35D0-F6BB-47D5-9DDB-A90C81284DA4}" srcId="{51420B99-5423-4665-A176-F669A5B5C734}" destId="{A8BE1F57-3259-4075-867F-BFF8B6D19D47}" srcOrd="1" destOrd="0" parTransId="{90FB0EFE-5E40-4E27-A8D4-A109FCF0CB4F}" sibTransId="{92FDD8A9-CEBA-4B33-AD22-1D74C7E3F78E}"/>
    <dgm:cxn modelId="{5161DCF0-FC9C-4449-BAC9-31F7E9762510}" type="presOf" srcId="{14A7AB24-4313-45D6-94CF-1B366D40927F}" destId="{CE5C8753-3B07-4A07-9B9A-DC45E901B483}" srcOrd="0" destOrd="0" presId="urn:microsoft.com/office/officeart/2005/8/layout/vList2"/>
    <dgm:cxn modelId="{24C0B1F6-CCCD-4DDD-9570-483643CC2970}" type="presOf" srcId="{057B47B1-0092-467D-924C-CFFBBBBE6642}" destId="{456AF8CF-62F1-4FCF-8A2B-D709FCF6A0E1}" srcOrd="0" destOrd="0" presId="urn:microsoft.com/office/officeart/2005/8/layout/vList2"/>
    <dgm:cxn modelId="{885FA2FE-16AA-4B33-AE5A-AC5C2A7BD863}" type="presOf" srcId="{B1248325-3799-4A06-A095-7F7932BA7C55}" destId="{24C021E5-5171-45DF-A2AE-5462E49C02A8}" srcOrd="0" destOrd="0" presId="urn:microsoft.com/office/officeart/2005/8/layout/vList2"/>
    <dgm:cxn modelId="{7B100C8D-586A-4C04-8026-3C42AAFFB9E8}" type="presParOf" srcId="{7BDB5330-3C3D-4A88-9264-9C51C4CEDEF5}" destId="{51BA8880-B9E6-4FC4-93B8-39D4C9D1A1B6}" srcOrd="0" destOrd="0" presId="urn:microsoft.com/office/officeart/2005/8/layout/vList2"/>
    <dgm:cxn modelId="{6E253E9C-6A93-49BC-9D57-EE09C2157464}" type="presParOf" srcId="{7BDB5330-3C3D-4A88-9264-9C51C4CEDEF5}" destId="{710F9475-3DDA-484A-8E2B-6E7BC5ACEA91}" srcOrd="1" destOrd="0" presId="urn:microsoft.com/office/officeart/2005/8/layout/vList2"/>
    <dgm:cxn modelId="{426DD47B-3696-436A-A2B9-757FCC099918}" type="presParOf" srcId="{7BDB5330-3C3D-4A88-9264-9C51C4CEDEF5}" destId="{86397BA5-A2B8-4E12-89D9-77E29DFE3FB1}" srcOrd="2" destOrd="0" presId="urn:microsoft.com/office/officeart/2005/8/layout/vList2"/>
    <dgm:cxn modelId="{F4B11D7B-D021-46B2-A06A-064C633F446E}" type="presParOf" srcId="{7BDB5330-3C3D-4A88-9264-9C51C4CEDEF5}" destId="{7A776A58-7602-45F3-A6C0-2219E46527E9}" srcOrd="3" destOrd="0" presId="urn:microsoft.com/office/officeart/2005/8/layout/vList2"/>
    <dgm:cxn modelId="{B1FA24B2-6AFC-4E3D-80BF-FD6F40AA2E4C}" type="presParOf" srcId="{7BDB5330-3C3D-4A88-9264-9C51C4CEDEF5}" destId="{CE5C8753-3B07-4A07-9B9A-DC45E901B483}" srcOrd="4" destOrd="0" presId="urn:microsoft.com/office/officeart/2005/8/layout/vList2"/>
    <dgm:cxn modelId="{4ED3EC89-2263-4913-8CF5-4372E93A7054}" type="presParOf" srcId="{7BDB5330-3C3D-4A88-9264-9C51C4CEDEF5}" destId="{60355A62-68FF-430C-AF90-D92B11AB8DDF}" srcOrd="5" destOrd="0" presId="urn:microsoft.com/office/officeart/2005/8/layout/vList2"/>
    <dgm:cxn modelId="{A80F8F52-97AA-46EC-B654-20F4885FF001}" type="presParOf" srcId="{7BDB5330-3C3D-4A88-9264-9C51C4CEDEF5}" destId="{24C021E5-5171-45DF-A2AE-5462E49C02A8}" srcOrd="6" destOrd="0" presId="urn:microsoft.com/office/officeart/2005/8/layout/vList2"/>
    <dgm:cxn modelId="{E9029014-7DE8-4164-A3F4-CAA7BC78A3E7}" type="presParOf" srcId="{7BDB5330-3C3D-4A88-9264-9C51C4CEDEF5}" destId="{EA5330A4-CA27-40E0-83FF-E9CC4D861DAA}" srcOrd="7" destOrd="0" presId="urn:microsoft.com/office/officeart/2005/8/layout/vList2"/>
    <dgm:cxn modelId="{C8046B3F-45AB-4BE5-AD66-4C9D5085D292}" type="presParOf" srcId="{7BDB5330-3C3D-4A88-9264-9C51C4CEDEF5}" destId="{456AF8CF-62F1-4FCF-8A2B-D709FCF6A0E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A8880-B9E6-4FC4-93B8-39D4C9D1A1B6}">
      <dsp:nvSpPr>
        <dsp:cNvPr id="0" name=""/>
        <dsp:cNvSpPr/>
      </dsp:nvSpPr>
      <dsp:spPr>
        <a:xfrm>
          <a:off x="0" y="1705"/>
          <a:ext cx="11077574" cy="7067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0" kern="1200" dirty="0"/>
            <a:t>Γιατί τώρα; Γιατί πρέπει να κατανοήσουμε γρήγορα αυτήν τη σχέση και να δράσουμε;</a:t>
          </a:r>
          <a:endParaRPr lang="en-US" sz="2400" b="0" kern="1200" dirty="0"/>
        </a:p>
      </dsp:txBody>
      <dsp:txXfrm>
        <a:off x="34500" y="36205"/>
        <a:ext cx="11008574" cy="637730"/>
      </dsp:txXfrm>
    </dsp:sp>
    <dsp:sp modelId="{86397BA5-A2B8-4E12-89D9-77E29DFE3FB1}">
      <dsp:nvSpPr>
        <dsp:cNvPr id="0" name=""/>
        <dsp:cNvSpPr/>
      </dsp:nvSpPr>
      <dsp:spPr>
        <a:xfrm>
          <a:off x="0" y="722695"/>
          <a:ext cx="11077574" cy="706730"/>
        </a:xfrm>
        <a:prstGeom prst="roundRect">
          <a:avLst/>
        </a:prstGeom>
        <a:gradFill rotWithShape="0">
          <a:gsLst>
            <a:gs pos="0">
              <a:schemeClr val="accent2">
                <a:hueOff val="749916"/>
                <a:satOff val="-2562"/>
                <a:lumOff val="-26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749916"/>
                <a:satOff val="-2562"/>
                <a:lumOff val="-26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749916"/>
                <a:satOff val="-2562"/>
                <a:lumOff val="-26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baseline="0" dirty="0"/>
            <a:t>Η Αλληλεπίδραση μεταξύ ΤΝ και Πολιτισμού: Πώς η ΤΝ αντανακλά και επηρεάζεται από πολιτισμικές αξίες και πρότυπα</a:t>
          </a:r>
          <a:endParaRPr lang="en-US" sz="2400" kern="1200" dirty="0"/>
        </a:p>
      </dsp:txBody>
      <dsp:txXfrm>
        <a:off x="34500" y="757195"/>
        <a:ext cx="11008574" cy="637730"/>
      </dsp:txXfrm>
    </dsp:sp>
    <dsp:sp modelId="{CE5C8753-3B07-4A07-9B9A-DC45E901B483}">
      <dsp:nvSpPr>
        <dsp:cNvPr id="0" name=""/>
        <dsp:cNvSpPr/>
      </dsp:nvSpPr>
      <dsp:spPr>
        <a:xfrm>
          <a:off x="0" y="1443684"/>
          <a:ext cx="11077574" cy="706730"/>
        </a:xfrm>
        <a:prstGeom prst="roundRect">
          <a:avLst/>
        </a:prstGeom>
        <a:gradFill rotWithShape="0">
          <a:gsLst>
            <a:gs pos="0">
              <a:schemeClr val="accent2">
                <a:hueOff val="1499832"/>
                <a:satOff val="-5124"/>
                <a:lumOff val="-5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99832"/>
                <a:satOff val="-5124"/>
                <a:lumOff val="-5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99832"/>
                <a:satOff val="-5124"/>
                <a:lumOff val="-5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baseline="0" dirty="0"/>
            <a:t>Η ΤΝ ως Εργαλείο για την Ανάδειξη και την Προστασία του Πολιτισμού</a:t>
          </a:r>
          <a:endParaRPr lang="en-US" sz="2400" kern="1200" baseline="0" dirty="0"/>
        </a:p>
      </dsp:txBody>
      <dsp:txXfrm>
        <a:off x="34500" y="1478184"/>
        <a:ext cx="11008574" cy="637730"/>
      </dsp:txXfrm>
    </dsp:sp>
    <dsp:sp modelId="{24C021E5-5171-45DF-A2AE-5462E49C02A8}">
      <dsp:nvSpPr>
        <dsp:cNvPr id="0" name=""/>
        <dsp:cNvSpPr/>
      </dsp:nvSpPr>
      <dsp:spPr>
        <a:xfrm>
          <a:off x="0" y="2164674"/>
          <a:ext cx="11077574" cy="706730"/>
        </a:xfrm>
        <a:prstGeom prst="roundRect">
          <a:avLst/>
        </a:prstGeom>
        <a:gradFill rotWithShape="0">
          <a:gsLst>
            <a:gs pos="0">
              <a:schemeClr val="accent2">
                <a:hueOff val="2249749"/>
                <a:satOff val="-7686"/>
                <a:lumOff val="-80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249749"/>
                <a:satOff val="-7686"/>
                <a:lumOff val="-80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249749"/>
                <a:satOff val="-7686"/>
                <a:lumOff val="-80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0" i="0" kern="1200" dirty="0"/>
            <a:t>Η Επίδραση της ΤΝ στην Παγκόσμια Πολιτισμική Δυναμική</a:t>
          </a:r>
          <a:endParaRPr lang="en-US" sz="2400" b="0" kern="1200" baseline="0" dirty="0"/>
        </a:p>
      </dsp:txBody>
      <dsp:txXfrm>
        <a:off x="34500" y="2199174"/>
        <a:ext cx="11008574" cy="637730"/>
      </dsp:txXfrm>
    </dsp:sp>
    <dsp:sp modelId="{456AF8CF-62F1-4FCF-8A2B-D709FCF6A0E1}">
      <dsp:nvSpPr>
        <dsp:cNvPr id="0" name=""/>
        <dsp:cNvSpPr/>
      </dsp:nvSpPr>
      <dsp:spPr>
        <a:xfrm>
          <a:off x="0" y="2885664"/>
          <a:ext cx="11077574" cy="706730"/>
        </a:xfrm>
        <a:prstGeom prst="roundRect">
          <a:avLst/>
        </a:prstGeom>
        <a:gradFill rotWithShape="0">
          <a:gsLst>
            <a:gs pos="0">
              <a:schemeClr val="accent2">
                <a:hueOff val="2999665"/>
                <a:satOff val="-10248"/>
                <a:lumOff val="-107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999665"/>
                <a:satOff val="-10248"/>
                <a:lumOff val="-107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999665"/>
                <a:satOff val="-10248"/>
                <a:lumOff val="-107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baseline="0" dirty="0"/>
            <a:t>Η Ανάγκη για Διεπιστημονική Προσέγγιση</a:t>
          </a:r>
          <a:endParaRPr lang="en-US" sz="2400" kern="1200" dirty="0"/>
        </a:p>
      </dsp:txBody>
      <dsp:txXfrm>
        <a:off x="34500" y="2920164"/>
        <a:ext cx="11008574" cy="637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l-GR" dirty="0"/>
              <a:t>@</a:t>
            </a:r>
            <a:r>
              <a:rPr lang="en-GB" dirty="0"/>
              <a:t>kkarpou – kkarpou@panteion.gr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AI</a:t>
            </a:r>
            <a:r>
              <a:rPr lang="el-GR" dirty="0"/>
              <a:t> και </a:t>
            </a:r>
            <a:r>
              <a:rPr lang="el-GR" dirty="0" err="1"/>
              <a:t>πολιτισμοσ</a:t>
            </a:r>
            <a:r>
              <a:rPr lang="el-GR" dirty="0"/>
              <a:t>: μια </a:t>
            </a:r>
            <a:r>
              <a:rPr lang="el-GR" dirty="0" err="1"/>
              <a:t>διττη</a:t>
            </a:r>
            <a:r>
              <a:rPr lang="el-GR" dirty="0"/>
              <a:t> </a:t>
            </a:r>
            <a:r>
              <a:rPr lang="el-GR" dirty="0" err="1"/>
              <a:t>σχεση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201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39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3/5/2024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0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9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3/5/2024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380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3/5/2024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465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3/5/2024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494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3/5/2024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32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585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790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889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3AFCF981-E68C-DB07-280B-DD740E648F80}"/>
              </a:ext>
            </a:extLst>
          </p:cNvPr>
          <p:cNvSpPr txBox="1">
            <a:spLocks/>
          </p:cNvSpPr>
          <p:nvPr userDrawn="1"/>
        </p:nvSpPr>
        <p:spPr>
          <a:xfrm>
            <a:off x="6903720" y="6356350"/>
            <a:ext cx="4325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l-GR" sz="1800" dirty="0">
                <a:solidFill>
                  <a:schemeClr val="tx1"/>
                </a:solidFill>
                <a:latin typeface="Aptos Black" panose="020B0004020202020204" pitchFamily="34" charset="0"/>
              </a:rPr>
              <a:t>@</a:t>
            </a:r>
            <a:r>
              <a:rPr lang="en-GB" sz="1800" dirty="0">
                <a:solidFill>
                  <a:schemeClr val="tx1"/>
                </a:solidFill>
                <a:latin typeface="Aptos Black" panose="020B0004020202020204" pitchFamily="34" charset="0"/>
              </a:rPr>
              <a:t>kkarpou – kkarpou@panteion.gr</a:t>
            </a:r>
            <a:endParaRPr lang="en-US" sz="1800" dirty="0">
              <a:solidFill>
                <a:schemeClr val="tx1"/>
              </a:solidFill>
              <a:latin typeface="Aptos Black" panose="020B0004020202020204" pitchFamily="34" charset="0"/>
            </a:endParaRPr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F55B1E2E-6EBC-A821-E70D-0B0F65E787A4}"/>
              </a:ext>
            </a:extLst>
          </p:cNvPr>
          <p:cNvSpPr txBox="1">
            <a:spLocks/>
          </p:cNvSpPr>
          <p:nvPr userDrawn="1"/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cap="all" baseline="0" dirty="0">
                <a:solidFill>
                  <a:schemeClr val="tx1"/>
                </a:solidFill>
                <a:latin typeface="Aptos Black" panose="020B0004020202020204" pitchFamily="34" charset="0"/>
              </a:rPr>
              <a:t>AI</a:t>
            </a:r>
            <a:r>
              <a:rPr lang="el-GR" cap="all" baseline="0" dirty="0">
                <a:solidFill>
                  <a:schemeClr val="tx1"/>
                </a:solidFill>
                <a:latin typeface="Aptos Black" panose="020B0004020202020204" pitchFamily="34" charset="0"/>
              </a:rPr>
              <a:t> και </a:t>
            </a:r>
            <a:r>
              <a:rPr lang="el-GR" cap="all" baseline="0" dirty="0" err="1">
                <a:solidFill>
                  <a:schemeClr val="tx1"/>
                </a:solidFill>
                <a:latin typeface="Aptos Black" panose="020B0004020202020204" pitchFamily="34" charset="0"/>
              </a:rPr>
              <a:t>πολιτισμοσ</a:t>
            </a:r>
            <a:r>
              <a:rPr lang="el-GR" cap="all" baseline="0" dirty="0">
                <a:solidFill>
                  <a:schemeClr val="tx1"/>
                </a:solidFill>
                <a:latin typeface="Aptos Black" panose="020B0004020202020204" pitchFamily="34" charset="0"/>
              </a:rPr>
              <a:t>: μια </a:t>
            </a:r>
            <a:r>
              <a:rPr lang="el-GR" cap="all" baseline="0" dirty="0" err="1">
                <a:solidFill>
                  <a:schemeClr val="tx1"/>
                </a:solidFill>
                <a:latin typeface="Aptos Black" panose="020B0004020202020204" pitchFamily="34" charset="0"/>
              </a:rPr>
              <a:t>διττη</a:t>
            </a:r>
            <a:r>
              <a:rPr lang="el-GR" cap="all" baseline="0" dirty="0">
                <a:solidFill>
                  <a:schemeClr val="tx1"/>
                </a:solidFill>
                <a:latin typeface="Aptos Black" panose="020B0004020202020204" pitchFamily="34" charset="0"/>
              </a:rPr>
              <a:t> </a:t>
            </a:r>
            <a:r>
              <a:rPr lang="el-GR" cap="all" baseline="0" dirty="0" err="1">
                <a:solidFill>
                  <a:schemeClr val="tx1"/>
                </a:solidFill>
                <a:latin typeface="Aptos Black" panose="020B0004020202020204" pitchFamily="34" charset="0"/>
              </a:rPr>
              <a:t>σχεση</a:t>
            </a:r>
            <a:endParaRPr lang="en-US" cap="all" baseline="0" dirty="0">
              <a:solidFill>
                <a:schemeClr val="tx1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65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Aptos Black" panose="020F05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45XHI2lcyY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B74C-33FB-4335-8808-49E247F7B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1225106"/>
            <a:ext cx="8132066" cy="378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59452-8C9C-21FC-AD52-4A0CDD4A1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3402" y="1841412"/>
            <a:ext cx="6406559" cy="268802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AI</a:t>
            </a:r>
            <a:r>
              <a:rPr lang="el-GR" dirty="0">
                <a:solidFill>
                  <a:schemeClr val="bg1"/>
                </a:solidFill>
              </a:rPr>
              <a:t> και </a:t>
            </a:r>
            <a:r>
              <a:rPr lang="el-GR" dirty="0" err="1">
                <a:solidFill>
                  <a:schemeClr val="bg1"/>
                </a:solidFill>
              </a:rPr>
              <a:t>πολιτισμοσ</a:t>
            </a:r>
            <a:br>
              <a:rPr lang="el-GR" dirty="0">
                <a:solidFill>
                  <a:schemeClr val="bg1"/>
                </a:solidFill>
              </a:rPr>
            </a:br>
            <a:r>
              <a:rPr lang="el-GR" sz="6000" dirty="0">
                <a:solidFill>
                  <a:schemeClr val="bg1"/>
                </a:solidFill>
              </a:rPr>
              <a:t>Μια </a:t>
            </a:r>
            <a:r>
              <a:rPr lang="el-GR" sz="6000" dirty="0" err="1">
                <a:solidFill>
                  <a:schemeClr val="bg1"/>
                </a:solidFill>
              </a:rPr>
              <a:t>διττη</a:t>
            </a:r>
            <a:r>
              <a:rPr lang="el-GR" sz="6000" dirty="0">
                <a:solidFill>
                  <a:schemeClr val="bg1"/>
                </a:solidFill>
              </a:rPr>
              <a:t> </a:t>
            </a:r>
            <a:r>
              <a:rPr lang="el-GR" sz="6000" dirty="0" err="1">
                <a:solidFill>
                  <a:schemeClr val="bg1"/>
                </a:solidFill>
              </a:rPr>
              <a:t>σχεση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393EC-CFDC-37A2-7799-6C1FD9285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9935" y="5206246"/>
            <a:ext cx="7077457" cy="141829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l-GR" dirty="0">
                <a:solidFill>
                  <a:schemeClr val="tx1"/>
                </a:solidFill>
              </a:rPr>
              <a:t>Κώστας Καρπούζης</a:t>
            </a:r>
            <a:br>
              <a:rPr lang="el-GR" dirty="0">
                <a:solidFill>
                  <a:schemeClr val="tx1"/>
                </a:solidFill>
              </a:rPr>
            </a:br>
            <a:r>
              <a:rPr lang="el-GR" dirty="0" err="1">
                <a:solidFill>
                  <a:schemeClr val="tx1"/>
                </a:solidFill>
              </a:rPr>
              <a:t>Πάντειο</a:t>
            </a:r>
            <a:r>
              <a:rPr lang="el-GR" dirty="0">
                <a:solidFill>
                  <a:schemeClr val="tx1"/>
                </a:solidFill>
              </a:rPr>
              <a:t> Πανεπιστήμιο</a:t>
            </a:r>
            <a:br>
              <a:rPr lang="el-GR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@kkarpou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81133B9E-AC88-5ACA-720D-AD86C05DF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57" r="17621" b="1"/>
          <a:stretch/>
        </p:blipFill>
        <p:spPr>
          <a:xfrm>
            <a:off x="20" y="1225106"/>
            <a:ext cx="4059915" cy="3788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390484-E209-B647-FDCC-9D22EA8E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" y="1214448"/>
            <a:ext cx="3799616" cy="37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68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C55CD-DAD7-7C14-170D-B2A15948B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2C59A-878A-3FA7-3C5E-155729D63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AI </a:t>
            </a:r>
            <a:r>
              <a:rPr lang="el-GR" dirty="0"/>
              <a:t>ΚΑΙ ΠΟΛΙΤΙΣΤΙΚΗ ΚΛΗΡΟΝΟΜΙΑ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77043-B1CF-2BB9-F8D4-6379E3E79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5491480" cy="3593592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sz="2800" b="1" dirty="0"/>
              <a:t>Project </a:t>
            </a:r>
            <a:r>
              <a:rPr lang="en-GB" sz="2800" b="1" dirty="0" err="1"/>
              <a:t>SelfieCity</a:t>
            </a:r>
            <a:r>
              <a:rPr lang="en-GB" sz="2800" dirty="0"/>
              <a:t>: </a:t>
            </a:r>
            <a:r>
              <a:rPr lang="el-GR" sz="2800" dirty="0"/>
              <a:t>ανάλυση </a:t>
            </a:r>
            <a:r>
              <a:rPr lang="el-GR" sz="2800" b="1" dirty="0"/>
              <a:t>συναισθήματος</a:t>
            </a:r>
            <a:r>
              <a:rPr lang="el-GR" sz="2800" dirty="0"/>
              <a:t> και </a:t>
            </a:r>
            <a:r>
              <a:rPr lang="el-GR" sz="2800" b="1" dirty="0"/>
              <a:t>χαρακτηριστικών</a:t>
            </a:r>
            <a:r>
              <a:rPr lang="el-GR" sz="2800" dirty="0"/>
              <a:t> από αυτό-φωτογραφίες σε διάφορες πόλεις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l-GR" sz="2800" b="1" dirty="0"/>
              <a:t>Συνεργασία</a:t>
            </a:r>
            <a:r>
              <a:rPr lang="el-GR" sz="2800" dirty="0"/>
              <a:t> ανθρώπων και </a:t>
            </a:r>
            <a:r>
              <a:rPr lang="en-GB" sz="2800" dirty="0"/>
              <a:t>AI</a:t>
            </a:r>
            <a:r>
              <a:rPr lang="el-GR" sz="2800" dirty="0"/>
              <a:t> στον χαρακτηρισμό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71FB-7489-29FF-7EEA-8CF022FE3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0" y="2587752"/>
            <a:ext cx="5326656" cy="358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50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535B7-04EE-C3DB-B76B-E9D4B393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AI </a:t>
            </a:r>
            <a:r>
              <a:rPr lang="el-GR" dirty="0"/>
              <a:t>ΚΑΙ ΠΟΛΙΤΙΣΤΙΚΗ ΚΛΗΡΟΝΟΜΙΑ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1978-DD66-1AEC-191E-DE39B33C8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4699000" cy="359359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b="1" dirty="0"/>
              <a:t>3Δ καταγραφή </a:t>
            </a:r>
            <a:r>
              <a:rPr lang="el-GR" dirty="0"/>
              <a:t>και </a:t>
            </a:r>
            <a:r>
              <a:rPr lang="el-GR" b="1" dirty="0" err="1"/>
              <a:t>μοντελοποίηση</a:t>
            </a:r>
            <a:r>
              <a:rPr lang="el-GR" dirty="0"/>
              <a:t> χωρίς τη χρήση εξειδικευμένου </a:t>
            </a:r>
            <a:r>
              <a:rPr lang="en-GB" dirty="0"/>
              <a:t>hardware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Με διαδοχικές λήψεις με </a:t>
            </a:r>
            <a:r>
              <a:rPr lang="el-GR" b="1" dirty="0"/>
              <a:t>κάμερα κινητού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Και </a:t>
            </a:r>
            <a:r>
              <a:rPr lang="el-GR" b="1" dirty="0"/>
              <a:t>λογισμικό</a:t>
            </a:r>
            <a:r>
              <a:rPr lang="el-GR" dirty="0"/>
              <a:t> ή </a:t>
            </a:r>
            <a:r>
              <a:rPr lang="el-GR" b="1" dirty="0"/>
              <a:t>υπηρεσία</a:t>
            </a:r>
            <a:r>
              <a:rPr lang="el-GR" dirty="0"/>
              <a:t> φωτογραμμετρίας</a:t>
            </a:r>
            <a:endParaRPr lang="en-US" dirty="0"/>
          </a:p>
        </p:txBody>
      </p:sp>
      <p:pic>
        <p:nvPicPr>
          <p:cNvPr id="4" name="Online Media 3" title="Luma NeRF ▶ 3D Gaussian Splatting ▶ Real-time 3D 🚀">
            <a:hlinkClick r:id="" action="ppaction://media"/>
            <a:extLst>
              <a:ext uri="{FF2B5EF4-FFF2-40B4-BE49-F238E27FC236}">
                <a16:creationId xmlns:a16="http://schemas.microsoft.com/office/drawing/2014/main" id="{CE7FD7FE-4AD1-CD3F-0EA7-37314A3761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59120" y="2659494"/>
            <a:ext cx="6238240" cy="352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4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9985-E1B3-53F2-42B9-6196A09E2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ΜΙΑ ΣΧΕΣΗ (ΣΤ)ΟΡΓΗΣ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800FE-C00E-13BB-F678-527AAF3F0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6659880" cy="359359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AI </a:t>
            </a:r>
            <a:r>
              <a:rPr lang="el-GR" dirty="0"/>
              <a:t>και ανθρωπιστικές επιστήμες:</a:t>
            </a:r>
            <a:br>
              <a:rPr lang="en-GB" dirty="0"/>
            </a:br>
            <a:r>
              <a:rPr lang="el-GR" dirty="0"/>
              <a:t>το </a:t>
            </a:r>
            <a:r>
              <a:rPr lang="el-GR" b="1" dirty="0"/>
              <a:t>δίλημμα του σκαντζόχοιρου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Αν </a:t>
            </a:r>
            <a:r>
              <a:rPr lang="el-GR" b="1" dirty="0"/>
              <a:t>πλησιάσουν πολύ κοντά</a:t>
            </a:r>
            <a:r>
              <a:rPr lang="el-GR" dirty="0"/>
              <a:t>, «πληγώνονται»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Αν </a:t>
            </a:r>
            <a:r>
              <a:rPr lang="el-GR" b="1" dirty="0"/>
              <a:t>απομακρυνθούν</a:t>
            </a:r>
            <a:r>
              <a:rPr lang="el-GR" dirty="0"/>
              <a:t>,</a:t>
            </a:r>
            <a:br>
              <a:rPr lang="en-GB" dirty="0"/>
            </a:br>
            <a:r>
              <a:rPr lang="el-GR" dirty="0"/>
              <a:t>απειλούνται από το «κρύο»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b="1" dirty="0"/>
              <a:t>Προσεκτικό</a:t>
            </a:r>
            <a:r>
              <a:rPr lang="el-GR" dirty="0"/>
              <a:t> «αγκάλιασμα»</a:t>
            </a:r>
            <a:endParaRPr lang="en-US" dirty="0"/>
          </a:p>
        </p:txBody>
      </p:sp>
      <p:pic>
        <p:nvPicPr>
          <p:cNvPr id="4" name="Gen-2 8s, 4231659414, M 5">
            <a:hlinkClick r:id="" action="ppaction://media"/>
            <a:extLst>
              <a:ext uri="{FF2B5EF4-FFF2-40B4-BE49-F238E27FC236}">
                <a16:creationId xmlns:a16="http://schemas.microsoft.com/office/drawing/2014/main" id="{6112B440-BC7D-33E5-0219-63582E8BDA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5529" y="2487327"/>
            <a:ext cx="5059599" cy="379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7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FF3B8-3422-2B1F-11CC-8E779A07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CD609-DAD5-5D29-035E-63F75913B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ΜΙΑ ΣΧΕΣΗ (ΣΤ)ΟΡΓΗΣ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AC9BA-A612-9717-578C-972427FE7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" y="2587752"/>
            <a:ext cx="6217920" cy="3593592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Η </a:t>
            </a:r>
            <a:r>
              <a:rPr lang="el-GR" b="1" dirty="0"/>
              <a:t>απαγόρευση</a:t>
            </a:r>
            <a:r>
              <a:rPr lang="el-GR" dirty="0"/>
              <a:t> δε μπορεί να </a:t>
            </a:r>
            <a:r>
              <a:rPr lang="el-GR" b="1" dirty="0"/>
              <a:t>ελεγχθεί</a:t>
            </a:r>
            <a:r>
              <a:rPr lang="el-GR" dirty="0"/>
              <a:t> και θα έχει μεγαλύτερες </a:t>
            </a:r>
            <a:r>
              <a:rPr lang="el-GR" b="1" dirty="0"/>
              <a:t>επιπτώσεις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b="1" dirty="0"/>
              <a:t>Ρύθμιση</a:t>
            </a:r>
            <a:r>
              <a:rPr lang="el-GR" dirty="0"/>
              <a:t>: οι μεγάλες εταιρίες διαθέτουν τα ΜΓΜ σε μορφή </a:t>
            </a:r>
            <a:r>
              <a:rPr lang="el-GR" b="1" dirty="0"/>
              <a:t>ανοικτού λογισμικού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Ethics by design</a:t>
            </a:r>
            <a:r>
              <a:rPr lang="el-GR" dirty="0"/>
              <a:t>: ενσωμάτωση</a:t>
            </a:r>
            <a:r>
              <a:rPr lang="en-GB" dirty="0"/>
              <a:t> </a:t>
            </a:r>
            <a:r>
              <a:rPr lang="el-GR" dirty="0"/>
              <a:t>αρχών ηθικής και αυτό-διόρθωσης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b="1" dirty="0"/>
              <a:t>Εκπαίδευση</a:t>
            </a:r>
            <a:r>
              <a:rPr lang="el-GR" dirty="0"/>
              <a:t>, εκπαίδευση, εκπαίδευση!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Gen-2 8s, 4231659414, M 5">
            <a:hlinkClick r:id="" action="ppaction://media"/>
            <a:extLst>
              <a:ext uri="{FF2B5EF4-FFF2-40B4-BE49-F238E27FC236}">
                <a16:creationId xmlns:a16="http://schemas.microsoft.com/office/drawing/2014/main" id="{0CCA17C9-C555-5B1B-F98F-186A8F9C2C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5529" y="2487327"/>
            <a:ext cx="5059599" cy="379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7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510CB-22C1-9E8F-A9F8-94CB232D7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47EDA-3AC0-DEA1-1EFD-8B446B388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E1ED8-54D6-A51E-EC57-F7EC7BD3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1225106"/>
            <a:ext cx="8132066" cy="378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D47F15-9271-3ECB-C5B8-A863432D9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3402" y="1841412"/>
            <a:ext cx="6406559" cy="268802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AI</a:t>
            </a:r>
            <a:r>
              <a:rPr lang="el-GR" dirty="0">
                <a:solidFill>
                  <a:schemeClr val="bg1"/>
                </a:solidFill>
              </a:rPr>
              <a:t> και </a:t>
            </a:r>
            <a:r>
              <a:rPr lang="el-GR" dirty="0" err="1">
                <a:solidFill>
                  <a:schemeClr val="bg1"/>
                </a:solidFill>
              </a:rPr>
              <a:t>πολιτισμοσ</a:t>
            </a:r>
            <a:br>
              <a:rPr lang="el-GR" dirty="0">
                <a:solidFill>
                  <a:schemeClr val="bg1"/>
                </a:solidFill>
              </a:rPr>
            </a:br>
            <a:r>
              <a:rPr lang="el-GR" sz="6000" dirty="0">
                <a:solidFill>
                  <a:schemeClr val="bg1"/>
                </a:solidFill>
              </a:rPr>
              <a:t>Μια </a:t>
            </a:r>
            <a:r>
              <a:rPr lang="el-GR" sz="6000" dirty="0" err="1">
                <a:solidFill>
                  <a:schemeClr val="bg1"/>
                </a:solidFill>
              </a:rPr>
              <a:t>διττη</a:t>
            </a:r>
            <a:r>
              <a:rPr lang="el-GR" sz="6000" dirty="0">
                <a:solidFill>
                  <a:schemeClr val="bg1"/>
                </a:solidFill>
              </a:rPr>
              <a:t> </a:t>
            </a:r>
            <a:r>
              <a:rPr lang="el-GR" sz="6000" dirty="0" err="1">
                <a:solidFill>
                  <a:schemeClr val="bg1"/>
                </a:solidFill>
              </a:rPr>
              <a:t>σχεση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A0AD95-D5B8-2119-8621-593C1CC1D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9935" y="5206246"/>
            <a:ext cx="7077457" cy="141829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l-GR" dirty="0">
                <a:solidFill>
                  <a:schemeClr val="tx1"/>
                </a:solidFill>
              </a:rPr>
              <a:t>Κώστας Καρπούζης</a:t>
            </a:r>
            <a:br>
              <a:rPr lang="el-GR" dirty="0">
                <a:solidFill>
                  <a:schemeClr val="tx1"/>
                </a:solidFill>
              </a:rPr>
            </a:br>
            <a:r>
              <a:rPr lang="el-GR" dirty="0" err="1">
                <a:solidFill>
                  <a:schemeClr val="tx1"/>
                </a:solidFill>
              </a:rPr>
              <a:t>Πάντειο</a:t>
            </a:r>
            <a:r>
              <a:rPr lang="el-GR" dirty="0">
                <a:solidFill>
                  <a:schemeClr val="tx1"/>
                </a:solidFill>
              </a:rPr>
              <a:t> Πανεπιστήμιο</a:t>
            </a:r>
            <a:br>
              <a:rPr lang="el-GR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@kkarpou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F943508D-93E2-A768-D78D-6E64891EE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57" r="17621" b="1"/>
          <a:stretch/>
        </p:blipFill>
        <p:spPr>
          <a:xfrm>
            <a:off x="20" y="1225106"/>
            <a:ext cx="4059915" cy="3788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3AA206-B86C-9C61-A3B2-03707F8BA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" y="1214448"/>
            <a:ext cx="3799616" cy="37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73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D936F3-E725-92C5-40E2-7DC47D759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AI και </a:t>
            </a:r>
            <a:r>
              <a:rPr lang="el-GR" dirty="0" err="1"/>
              <a:t>πολιτισμοσ</a:t>
            </a:r>
            <a:br>
              <a:rPr lang="el-GR" dirty="0"/>
            </a:br>
            <a:r>
              <a:rPr lang="el-GR" dirty="0"/>
              <a:t>Μια </a:t>
            </a:r>
            <a:r>
              <a:rPr lang="el-GR" dirty="0" err="1"/>
              <a:t>διττη</a:t>
            </a:r>
            <a:r>
              <a:rPr lang="el-GR" dirty="0"/>
              <a:t> </a:t>
            </a:r>
            <a:r>
              <a:rPr lang="el-GR" dirty="0" err="1"/>
              <a:t>σχεση</a:t>
            </a:r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6BAC38E-4916-3E04-0F67-7E62117945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8150519"/>
              </p:ext>
            </p:extLst>
          </p:nvPr>
        </p:nvGraphicFramePr>
        <p:xfrm>
          <a:off x="555626" y="2587625"/>
          <a:ext cx="11077574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1513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45D5D-A465-5E7D-AD05-FC6CA1906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ΓΙΑΤΙ ΤΩΡΑ;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57D41-5B1F-749A-21D9-74215B96E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600" dirty="0"/>
              <a:t>Τεχνολογική </a:t>
            </a:r>
            <a:r>
              <a:rPr lang="el-GR" sz="3600" b="1" dirty="0"/>
              <a:t>ωριμότητα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600" b="1" dirty="0"/>
              <a:t>Διαθεσιμότητα</a:t>
            </a:r>
            <a:r>
              <a:rPr lang="el-GR" sz="3600" dirty="0"/>
              <a:t> δεδομένων και ψηφιακό αποτύπωμα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600" b="1" dirty="0"/>
              <a:t>Παγκοσμιοποίηση</a:t>
            </a:r>
            <a:r>
              <a:rPr lang="el-GR" sz="3600" dirty="0"/>
              <a:t> και πολιτιστικές </a:t>
            </a:r>
            <a:r>
              <a:rPr lang="el-GR" sz="3600" b="1" dirty="0"/>
              <a:t>επιρροές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600" b="1" dirty="0"/>
              <a:t>Ηθικές</a:t>
            </a:r>
            <a:r>
              <a:rPr lang="el-GR" sz="3600" dirty="0"/>
              <a:t> και </a:t>
            </a:r>
            <a:r>
              <a:rPr lang="el-GR" sz="3600" b="1" dirty="0"/>
              <a:t>κοινωνικές</a:t>
            </a:r>
            <a:r>
              <a:rPr lang="el-GR" sz="3600" dirty="0"/>
              <a:t> επιπτώσεις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67840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381D4-B09F-2D8C-A2BA-D57DC0992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</a:t>
            </a:r>
            <a:r>
              <a:rPr lang="el-GR" dirty="0"/>
              <a:t>ΚΑΙ ΠΟΛΙΤΙΣΜΟΣ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64E3D-5329-3FE0-0D83-0A99CE8F3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/>
              <a:t>Μεγάλο πρόβλημα: τα συστήματα </a:t>
            </a:r>
            <a:r>
              <a:rPr lang="en-GB" sz="3200" dirty="0"/>
              <a:t>AI</a:t>
            </a:r>
            <a:r>
              <a:rPr lang="el-GR" sz="3200" dirty="0"/>
              <a:t> </a:t>
            </a:r>
            <a:r>
              <a:rPr lang="el-GR" sz="3200" b="1" dirty="0"/>
              <a:t>εκπαιδεύονται με υπάρχοντα δεδομένα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/>
              <a:t>Τα δεδομένα αυτά περιλαμβάνουν </a:t>
            </a:r>
            <a:r>
              <a:rPr lang="el-GR" sz="3200" b="1" dirty="0"/>
              <a:t>προκαταλήψεις</a:t>
            </a:r>
          </a:p>
          <a:p>
            <a:pPr marL="731520" lvl="1" indent="-457200">
              <a:buFont typeface="Arial" panose="020B0604020202020204" pitchFamily="34" charset="0"/>
              <a:buChar char="•"/>
            </a:pPr>
            <a:r>
              <a:rPr lang="el-GR" sz="2800" dirty="0"/>
              <a:t>Είτε στον τρόπο </a:t>
            </a:r>
            <a:r>
              <a:rPr lang="el-GR" sz="2800" b="1" dirty="0"/>
              <a:t>επισημείωσης</a:t>
            </a:r>
            <a:r>
              <a:rPr lang="el-GR" sz="2800" dirty="0"/>
              <a:t> (</a:t>
            </a:r>
            <a:r>
              <a:rPr lang="en-GB" sz="2800" dirty="0"/>
              <a:t>annotation)</a:t>
            </a:r>
            <a:r>
              <a:rPr lang="el-GR" sz="2800" dirty="0"/>
              <a:t>, είτε στο </a:t>
            </a:r>
            <a:r>
              <a:rPr lang="el-GR" sz="2800" b="1" dirty="0"/>
              <a:t>περιεχόμενο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/>
              <a:t>Κι έτσι η </a:t>
            </a:r>
            <a:r>
              <a:rPr lang="en-GB" sz="3200" dirty="0"/>
              <a:t>AI</a:t>
            </a:r>
            <a:r>
              <a:rPr lang="el-GR" sz="3200" dirty="0"/>
              <a:t> τελικά </a:t>
            </a:r>
            <a:r>
              <a:rPr lang="el-GR" sz="3200" b="1" dirty="0"/>
              <a:t>αναπαράγει</a:t>
            </a:r>
            <a:r>
              <a:rPr lang="el-GR" sz="3200" dirty="0"/>
              <a:t> αυτές τις προκαταλήψεις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/>
              <a:t>ΑΙ στη </a:t>
            </a:r>
            <a:r>
              <a:rPr lang="el-GR" sz="3200" b="1" dirty="0"/>
              <a:t>λήψη αποφάσεων</a:t>
            </a:r>
            <a:r>
              <a:rPr lang="el-GR" sz="3200" dirty="0"/>
              <a:t>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4512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2B612-6104-24DA-A1D6-40D70AEBB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</a:t>
            </a:r>
            <a:r>
              <a:rPr lang="el-GR" dirty="0"/>
              <a:t>ΚΑΙ ΠΟΛΙΤΙΣΜΟΣ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BD27-2900-09CE-3FD8-AC5B4E40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Θέλουμε η </a:t>
            </a:r>
            <a:r>
              <a:rPr lang="en-GB" dirty="0"/>
              <a:t>AI</a:t>
            </a:r>
            <a:r>
              <a:rPr lang="el-GR" dirty="0"/>
              <a:t> </a:t>
            </a:r>
            <a:r>
              <a:rPr lang="el-GR" b="1" dirty="0"/>
              <a:t>να μην επηρεάζει τα «πιστεύω» </a:t>
            </a:r>
            <a:r>
              <a:rPr lang="el-GR" dirty="0"/>
              <a:t>μιας κοινωνίας</a:t>
            </a:r>
            <a:endParaRPr lang="en-US" dirty="0"/>
          </a:p>
          <a:p>
            <a:pPr marL="731520" lvl="1" indent="-457200">
              <a:buFont typeface="Arial" panose="020B0604020202020204" pitchFamily="34" charset="0"/>
              <a:buChar char="•"/>
            </a:pPr>
            <a:r>
              <a:rPr lang="el-GR" dirty="0"/>
              <a:t>Θέλουμε;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Οι </a:t>
            </a:r>
            <a:r>
              <a:rPr lang="el-GR" b="1" dirty="0"/>
              <a:t>προκαταλήψεις</a:t>
            </a:r>
            <a:r>
              <a:rPr lang="el-GR" dirty="0"/>
              <a:t> της κοινωνίας μας </a:t>
            </a:r>
            <a:r>
              <a:rPr lang="el-GR" b="1" dirty="0"/>
              <a:t>ενσωματώνονται</a:t>
            </a:r>
            <a:r>
              <a:rPr lang="el-GR" dirty="0"/>
              <a:t> στα δεδομένα εκπαίδευσης</a:t>
            </a:r>
          </a:p>
          <a:p>
            <a:pPr marL="731520" lvl="1" indent="-457200">
              <a:buFont typeface="Arial" panose="020B0604020202020204" pitchFamily="34" charset="0"/>
              <a:buChar char="•"/>
            </a:pPr>
            <a:r>
              <a:rPr lang="el-GR" dirty="0" err="1"/>
              <a:t>Έμφυλες</a:t>
            </a:r>
            <a:r>
              <a:rPr lang="el-GR" dirty="0"/>
              <a:t>, πολιτισμικές, κοινωνικές: </a:t>
            </a:r>
            <a:r>
              <a:rPr lang="el-GR" b="1" dirty="0"/>
              <a:t>«ο»</a:t>
            </a:r>
            <a:r>
              <a:rPr lang="el-GR" dirty="0"/>
              <a:t> γιατρός/δικηγόρος, </a:t>
            </a:r>
            <a:r>
              <a:rPr lang="el-GR" b="1" dirty="0"/>
              <a:t>«η»</a:t>
            </a:r>
            <a:r>
              <a:rPr lang="el-GR" dirty="0"/>
              <a:t> νοσοκόμα</a:t>
            </a:r>
          </a:p>
          <a:p>
            <a:pPr marL="731520" lvl="1" indent="-457200">
              <a:buFont typeface="Arial" panose="020B0604020202020204" pitchFamily="34" charset="0"/>
              <a:buChar char="•"/>
            </a:pPr>
            <a:r>
              <a:rPr lang="el-GR" dirty="0"/>
              <a:t>Πιο έντονο φαινόμενο στην παραγωγή εικόνων (</a:t>
            </a:r>
            <a:r>
              <a:rPr lang="en-GB" dirty="0"/>
              <a:t>Dall-e, Copilot</a:t>
            </a:r>
            <a:r>
              <a:rPr lang="el-GR" dirty="0"/>
              <a:t>, κλπ.)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Τα ίδια τα συστήματα </a:t>
            </a:r>
            <a:r>
              <a:rPr lang="en-GB" dirty="0"/>
              <a:t>AI</a:t>
            </a:r>
            <a:r>
              <a:rPr lang="el-GR" dirty="0"/>
              <a:t> </a:t>
            </a:r>
            <a:r>
              <a:rPr lang="el-GR" b="1" dirty="0"/>
              <a:t>δε μπορούν να το εντοπίσουν </a:t>
            </a:r>
          </a:p>
        </p:txBody>
      </p:sp>
    </p:spTree>
    <p:extLst>
      <p:ext uri="{BB962C8B-B14F-4D97-AF65-F5344CB8AC3E}">
        <p14:creationId xmlns:p14="http://schemas.microsoft.com/office/powerpoint/2010/main" val="1973163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E85A-9F75-153F-6A4E-103362417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ΠΑΡΑΓΩΓΙΚΗ </a:t>
            </a:r>
            <a:r>
              <a:rPr lang="en-GB" dirty="0"/>
              <a:t>AI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13513-4BE4-F6A1-3B9D-A30D90CE3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2587752"/>
            <a:ext cx="7426960" cy="359359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Generative AI (</a:t>
            </a:r>
            <a:r>
              <a:rPr lang="en-GB" dirty="0" err="1"/>
              <a:t>GenAI</a:t>
            </a:r>
            <a:r>
              <a:rPr lang="en-GB" dirty="0"/>
              <a:t>):</a:t>
            </a:r>
            <a:r>
              <a:rPr lang="el-GR" dirty="0"/>
              <a:t> </a:t>
            </a:r>
            <a:r>
              <a:rPr lang="el-GR" b="1" dirty="0"/>
              <a:t>παραγωγή</a:t>
            </a:r>
            <a:r>
              <a:rPr lang="el-GR" dirty="0"/>
              <a:t> περιεχομένου (κείμενο, εικόνες/βίντεο, ήχοι, 3</a:t>
            </a:r>
            <a:r>
              <a:rPr lang="en-GB" dirty="0"/>
              <a:t>D</a:t>
            </a:r>
            <a:r>
              <a:rPr lang="el-GR" dirty="0"/>
              <a:t> αντικείμενα) </a:t>
            </a:r>
            <a:r>
              <a:rPr lang="el-GR" b="1" dirty="0"/>
              <a:t>με βάση ένα κείμενο εισόδου</a:t>
            </a:r>
          </a:p>
          <a:p>
            <a:pPr marL="731520" lvl="1" indent="-457200">
              <a:buFont typeface="Arial" panose="020B0604020202020204" pitchFamily="34" charset="0"/>
              <a:buChar char="•"/>
            </a:pPr>
            <a:r>
              <a:rPr lang="el-GR" dirty="0"/>
              <a:t>Προτροπή/</a:t>
            </a:r>
            <a:r>
              <a:rPr lang="en-GB" dirty="0"/>
              <a:t>prompt</a:t>
            </a:r>
          </a:p>
          <a:p>
            <a:pPr marL="731520" lvl="1" indent="-457200">
              <a:buFont typeface="Arial" panose="020B0604020202020204" pitchFamily="34" charset="0"/>
              <a:buChar char="•"/>
            </a:pPr>
            <a:r>
              <a:rPr lang="el-GR" dirty="0"/>
              <a:t>Ξανά, βασισμένη σε σύνολα εκπαίδευσης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Συχνά, τα αποτελέσματα είναι </a:t>
            </a:r>
            <a:r>
              <a:rPr lang="el-GR" dirty="0" err="1"/>
              <a:t>λογικοφανή</a:t>
            </a:r>
            <a:r>
              <a:rPr lang="el-GR" dirty="0"/>
              <a:t>, αλλά </a:t>
            </a:r>
            <a:r>
              <a:rPr lang="el-GR" b="1" dirty="0"/>
              <a:t>λανθασμένα</a:t>
            </a:r>
            <a:r>
              <a:rPr lang="el-GR" dirty="0"/>
              <a:t>!</a:t>
            </a:r>
          </a:p>
        </p:txBody>
      </p:sp>
      <p:pic>
        <p:nvPicPr>
          <p:cNvPr id="5" name="Gen-2 2822573975">
            <a:hlinkClick r:id="" action="ppaction://media"/>
            <a:extLst>
              <a:ext uri="{FF2B5EF4-FFF2-40B4-BE49-F238E27FC236}">
                <a16:creationId xmlns:a16="http://schemas.microsoft.com/office/drawing/2014/main" id="{4EF17BBE-858A-9020-0A49-F35EC8CBEF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693" r="14350"/>
          <a:stretch/>
        </p:blipFill>
        <p:spPr>
          <a:xfrm>
            <a:off x="8371840" y="2685447"/>
            <a:ext cx="3169920" cy="33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4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6248D-3DAB-B1D3-381E-0EC51ADF1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B1F2-DE4D-D2CC-4E08-CFBDB6914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ΠΑΡΑΓΩΓΙΚΗ </a:t>
            </a:r>
            <a:r>
              <a:rPr lang="en-GB" dirty="0"/>
              <a:t>AI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78F01-D416-220E-F9AC-932BCADA1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80" y="2587752"/>
            <a:ext cx="7416800" cy="359359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(Μεγάλο) πρόβλημα: τα παραγόμενα δεδομένα θα </a:t>
            </a:r>
            <a:r>
              <a:rPr lang="el-GR" b="1" dirty="0" err="1"/>
              <a:t>ανα</a:t>
            </a:r>
            <a:r>
              <a:rPr lang="el-GR" b="1" dirty="0"/>
              <a:t>-τροφοδοτήσουν</a:t>
            </a:r>
            <a:r>
              <a:rPr lang="el-GR" dirty="0"/>
              <a:t> μηχανές αναζήτησης και νέες εκπαιδεύσεις </a:t>
            </a:r>
            <a:r>
              <a:rPr lang="en-GB" dirty="0"/>
              <a:t>AI</a:t>
            </a:r>
            <a:endParaRPr lang="el-GR" dirty="0"/>
          </a:p>
          <a:p>
            <a:pPr marL="731520" lvl="1" indent="-457200">
              <a:buFont typeface="Arial" panose="020B0604020202020204" pitchFamily="34" charset="0"/>
              <a:buChar char="•"/>
            </a:pPr>
            <a:r>
              <a:rPr lang="el-GR" dirty="0"/>
              <a:t>Χωρίς να μπορεί κανείς να σηματοδοτήσει ότι δεν είναι σωστά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Θα φτάσουμε σε ένα </a:t>
            </a:r>
            <a:r>
              <a:rPr lang="en-GB" b="1" dirty="0"/>
              <a:t>internet</a:t>
            </a:r>
            <a:r>
              <a:rPr lang="el-GR" b="1" dirty="0"/>
              <a:t> γεμάτο «παραισθήσεις»</a:t>
            </a:r>
            <a:r>
              <a:rPr lang="el-GR" dirty="0"/>
              <a:t> της </a:t>
            </a:r>
            <a:r>
              <a:rPr lang="en-GB" dirty="0"/>
              <a:t>AI</a:t>
            </a:r>
            <a:r>
              <a:rPr lang="el-GR" dirty="0"/>
              <a:t>;</a:t>
            </a:r>
          </a:p>
        </p:txBody>
      </p:sp>
      <p:pic>
        <p:nvPicPr>
          <p:cNvPr id="5" name="Gen-2 2822573975">
            <a:hlinkClick r:id="" action="ppaction://media"/>
            <a:extLst>
              <a:ext uri="{FF2B5EF4-FFF2-40B4-BE49-F238E27FC236}">
                <a16:creationId xmlns:a16="http://schemas.microsoft.com/office/drawing/2014/main" id="{99463797-465D-654B-9308-C0E2707564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693" r="14350"/>
          <a:stretch/>
        </p:blipFill>
        <p:spPr>
          <a:xfrm>
            <a:off x="8371840" y="2685447"/>
            <a:ext cx="3169920" cy="33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2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769FC-F42F-BB8B-82C1-E7985ACE2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AI </a:t>
            </a:r>
            <a:r>
              <a:rPr lang="el-GR" dirty="0"/>
              <a:t>ΚΑΙ ΠΟΛΙΤΙΣΤΙΚΗ ΚΛΗΡΟΝΟΜΙΑ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B9CD8-288E-26B2-79AA-1DCF0977F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587752"/>
            <a:ext cx="11457432" cy="3593592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l-GR" sz="2800" dirty="0"/>
              <a:t>Συνήθως αναφερόμαστε στην </a:t>
            </a:r>
            <a:r>
              <a:rPr lang="el-GR" sz="2800" b="1" dirty="0" err="1"/>
              <a:t>ψηφιοποίηση</a:t>
            </a:r>
            <a:r>
              <a:rPr lang="el-GR" sz="2800" dirty="0"/>
              <a:t> ή την </a:t>
            </a:r>
            <a:r>
              <a:rPr lang="el-GR" sz="2800" b="1" dirty="0"/>
              <a:t>αρχειοθέτηση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l-GR" sz="2800" dirty="0"/>
              <a:t>Πολιτισμός </a:t>
            </a:r>
            <a:r>
              <a:rPr lang="el-GR" sz="2800" b="1" dirty="0"/>
              <a:t>δεν είναι μόνο η παράδοση</a:t>
            </a:r>
            <a:r>
              <a:rPr lang="el-GR" sz="2800" dirty="0"/>
              <a:t>!</a:t>
            </a:r>
          </a:p>
          <a:p>
            <a:pPr marL="788670" lvl="1" indent="-514350">
              <a:buFont typeface="Arial" panose="020B0604020202020204" pitchFamily="34" charset="0"/>
              <a:buChar char="•"/>
            </a:pPr>
            <a:r>
              <a:rPr lang="el-GR" sz="2400" dirty="0"/>
              <a:t>Γλωσσική ανάλυση (</a:t>
            </a:r>
            <a:r>
              <a:rPr lang="en-GB" sz="2400" dirty="0"/>
              <a:t>close/distant reading</a:t>
            </a:r>
            <a:r>
              <a:rPr lang="el-GR" sz="2400" dirty="0"/>
              <a:t>, αλλά και απειλούμενες γλώσσες), </a:t>
            </a:r>
            <a:r>
              <a:rPr lang="en-US" sz="2400" dirty="0"/>
              <a:t>Project Euphonia</a:t>
            </a:r>
            <a:r>
              <a:rPr lang="el-GR" sz="2400" dirty="0"/>
              <a:t> (</a:t>
            </a:r>
            <a:r>
              <a:rPr lang="en-US" sz="2400" dirty="0"/>
              <a:t>Google</a:t>
            </a:r>
            <a:r>
              <a:rPr lang="el-GR" sz="2400" dirty="0"/>
              <a:t>) για τη διάσωση διαλέκτων</a:t>
            </a:r>
          </a:p>
          <a:p>
            <a:pPr marL="788670" lvl="1" indent="-514350">
              <a:buFont typeface="Arial" panose="020B0604020202020204" pitchFamily="34" charset="0"/>
              <a:buChar char="•"/>
            </a:pPr>
            <a:r>
              <a:rPr lang="el-GR" sz="2400" dirty="0"/>
              <a:t>Ανάλυση περιεχομένου στα </a:t>
            </a:r>
            <a:r>
              <a:rPr lang="en-GB" sz="2400" dirty="0"/>
              <a:t>social media</a:t>
            </a:r>
            <a:r>
              <a:rPr lang="el-GR" sz="2400" dirty="0"/>
              <a:t> (ανάλυση τάσεων και συναισθήματος, ανάλυση </a:t>
            </a:r>
            <a:r>
              <a:rPr lang="el-GR" sz="2400" dirty="0" err="1"/>
              <a:t>κοιν</a:t>
            </a:r>
            <a:r>
              <a:rPr lang="el-GR" sz="2400" dirty="0"/>
              <a:t>. δικτύων, προτιμήσεις χρηστών</a:t>
            </a:r>
          </a:p>
        </p:txBody>
      </p:sp>
    </p:spTree>
    <p:extLst>
      <p:ext uri="{BB962C8B-B14F-4D97-AF65-F5344CB8AC3E}">
        <p14:creationId xmlns:p14="http://schemas.microsoft.com/office/powerpoint/2010/main" val="2102051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514D1-BFD7-335E-D400-6F3B8ED72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AI </a:t>
            </a:r>
            <a:r>
              <a:rPr lang="el-GR" dirty="0"/>
              <a:t>ΚΑΙ ΠΟΛΙΤΙΣΤΙΚΗ ΚΛΗΡΟΝΟΜΙΑ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AB68F-7A71-EE88-F138-8CAA87C2C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5704840" cy="3593592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l-GR" sz="3200" dirty="0"/>
              <a:t>Εντοπισμός </a:t>
            </a:r>
            <a:r>
              <a:rPr lang="el-GR" sz="3200" b="1" dirty="0"/>
              <a:t>αντιγράφων</a:t>
            </a:r>
          </a:p>
          <a:p>
            <a:pPr marL="788670" lvl="1" indent="-514350">
              <a:buFont typeface="Arial" panose="020B0604020202020204" pitchFamily="34" charset="0"/>
              <a:buChar char="•"/>
            </a:pPr>
            <a:r>
              <a:rPr lang="el-GR" sz="2800" dirty="0"/>
              <a:t>Ο εικονιζόμενος πίνακας αποδιδόταν στον </a:t>
            </a:r>
            <a:r>
              <a:rPr lang="en-GB" sz="2800" dirty="0"/>
              <a:t>Max Ernst</a:t>
            </a:r>
            <a:endParaRPr lang="el-GR" sz="2800" dirty="0"/>
          </a:p>
          <a:p>
            <a:pPr marL="788670" lvl="1" indent="-514350">
              <a:buFont typeface="Arial" panose="020B0604020202020204" pitchFamily="34" charset="0"/>
              <a:buChar char="•"/>
            </a:pPr>
            <a:r>
              <a:rPr lang="el-GR" sz="2800" dirty="0"/>
              <a:t>Η </a:t>
            </a:r>
            <a:r>
              <a:rPr lang="en-GB" sz="2800" dirty="0"/>
              <a:t>AI </a:t>
            </a:r>
            <a:r>
              <a:rPr lang="el-GR" sz="2800" dirty="0"/>
              <a:t>ανέλυσε τα </a:t>
            </a:r>
            <a:r>
              <a:rPr lang="el-GR" sz="2800" b="1" dirty="0"/>
              <a:t>χρώματα</a:t>
            </a:r>
            <a:r>
              <a:rPr lang="el-GR" sz="2800" dirty="0"/>
              <a:t> και την </a:t>
            </a:r>
            <a:r>
              <a:rPr lang="el-GR" sz="2800" b="1" dirty="0"/>
              <a:t>3Δ πληροφορία </a:t>
            </a:r>
            <a:r>
              <a:rPr lang="el-GR" sz="2800" dirty="0"/>
              <a:t>από το ανάγλυφο με βάση παλιότερους πίνακες</a:t>
            </a:r>
            <a:endParaRPr lang="en-GB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l-GR" sz="3200" dirty="0"/>
          </a:p>
          <a:p>
            <a:endParaRPr lang="en-US" sz="2800" dirty="0"/>
          </a:p>
        </p:txBody>
      </p:sp>
      <p:pic>
        <p:nvPicPr>
          <p:cNvPr id="6146" name="Picture 2" descr="Wolfgang Beltracchi with a forged painting supposedly by Max Ernst. Photo by Brill/ullstein bild via Getty Images.">
            <a:extLst>
              <a:ext uri="{FF2B5EF4-FFF2-40B4-BE49-F238E27FC236}">
                <a16:creationId xmlns:a16="http://schemas.microsoft.com/office/drawing/2014/main" id="{B3C38709-AD5F-DFA5-B647-003046BC6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9371"/>
          <a:stretch/>
        </p:blipFill>
        <p:spPr bwMode="auto">
          <a:xfrm>
            <a:off x="7081519" y="2682744"/>
            <a:ext cx="4795519" cy="3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209937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AnalogousFromRegularSeed_2SEEDS">
      <a:dk1>
        <a:srgbClr val="000000"/>
      </a:dk1>
      <a:lt1>
        <a:srgbClr val="FFFFFF"/>
      </a:lt1>
      <a:dk2>
        <a:srgbClr val="3D2229"/>
      </a:dk2>
      <a:lt2>
        <a:srgbClr val="E2E5E8"/>
      </a:lt2>
      <a:accent1>
        <a:srgbClr val="D56A17"/>
      </a:accent1>
      <a:accent2>
        <a:srgbClr val="E72D29"/>
      </a:accent2>
      <a:accent3>
        <a:srgbClr val="B8A221"/>
      </a:accent3>
      <a:accent4>
        <a:srgbClr val="14B4A3"/>
      </a:accent4>
      <a:accent5>
        <a:srgbClr val="29ADE7"/>
      </a:accent5>
      <a:accent6>
        <a:srgbClr val="174CD5"/>
      </a:accent6>
      <a:hlink>
        <a:srgbClr val="3F87BF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523</Words>
  <Application>Microsoft Office PowerPoint</Application>
  <PresentationFormat>Widescreen</PresentationFormat>
  <Paragraphs>63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Black</vt:lpstr>
      <vt:lpstr>Arial</vt:lpstr>
      <vt:lpstr>Franklin Gothic Medium</vt:lpstr>
      <vt:lpstr>Wingdings</vt:lpstr>
      <vt:lpstr>JuxtaposeVTI</vt:lpstr>
      <vt:lpstr>AI και πολιτισμοσ Μια διττη σχεση</vt:lpstr>
      <vt:lpstr>AI και πολιτισμοσ Μια διττη σχεση</vt:lpstr>
      <vt:lpstr>ΓΙΑΤΙ ΤΩΡΑ;</vt:lpstr>
      <vt:lpstr>AI ΚΑΙ ΠΟΛΙΤΙΣΜΟΣ</vt:lpstr>
      <vt:lpstr>AI ΚΑΙ ΠΟΛΙΤΙΣΜΟΣ</vt:lpstr>
      <vt:lpstr>ΠΑΡΑΓΩΓΙΚΗ AI</vt:lpstr>
      <vt:lpstr>ΠΑΡΑΓΩΓΙΚΗ AI</vt:lpstr>
      <vt:lpstr>AI ΚΑΙ ΠΟΛΙΤΙΣΤΙΚΗ ΚΛΗΡΟΝΟΜΙΑ</vt:lpstr>
      <vt:lpstr>AI ΚΑΙ ΠΟΛΙΤΙΣΤΙΚΗ ΚΛΗΡΟΝΟΜΙΑ</vt:lpstr>
      <vt:lpstr>AI ΚΑΙ ΠΟΛΙΤΙΣΤΙΚΗ ΚΛΗΡΟΝΟΜΙΑ</vt:lpstr>
      <vt:lpstr>AI ΚΑΙ ΠΟΛΙΤΙΣΤΙΚΗ ΚΛΗΡΟΝΟΜΙΑ</vt:lpstr>
      <vt:lpstr>ΜΙΑ ΣΧΕΣΗ (ΣΤ)ΟΡΓΗΣ</vt:lpstr>
      <vt:lpstr>ΜΙΑ ΣΧΕΣΗ (ΣΤ)ΟΡΓΗΣ</vt:lpstr>
      <vt:lpstr>AI και πολιτισμοσ Μια διττη σχεση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ασασ</dc:title>
  <dc:creator>ΚΩΝΣΤΑΝΤΙΝΟΣ ΚΑΡΠΟΥΖΗΣ</dc:creator>
  <cp:lastModifiedBy>ΚΩΝΣΤΑΝΤΙΝΟΣ</cp:lastModifiedBy>
  <cp:revision>45</cp:revision>
  <dcterms:created xsi:type="dcterms:W3CDTF">2024-03-05T10:22:00Z</dcterms:created>
  <dcterms:modified xsi:type="dcterms:W3CDTF">2024-03-06T09:13:17Z</dcterms:modified>
</cp:coreProperties>
</file>