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53"/>
    <p:restoredTop sz="94674"/>
  </p:normalViewPr>
  <p:slideViewPr>
    <p:cSldViewPr snapToGrid="0" snapToObjects="1" showGuides="1">
      <p:cViewPr varScale="1">
        <p:scale>
          <a:sx n="123" d="100"/>
          <a:sy n="123" d="100"/>
        </p:scale>
        <p:origin x="2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F234-096F-A748-84BD-8F21D1C14A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79471E-9E34-2D41-8484-07417E4A1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28F81-B15C-2143-8A2D-A7B68DF39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E6441-25BE-FB4D-8FCF-154390BE2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834EA-D5DE-D94A-A7CD-F4B6940AF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6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74BD8-7DBE-1144-A683-FCF2C7C2D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6CDA39-C750-6B49-8F88-2AEAAE695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9ABB8-8D21-8B46-803F-7A4103D5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23E8C-4617-2141-BB70-69422466B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33658-DBC0-834C-8476-D834D2AB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70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EC9CCF-51F3-214F-B2BA-831AB8C1BD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CD35F5-4E51-DE49-BABA-5B792A390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6F54C-B864-B94B-A9E5-7BF9DE4D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CDDC4-AE8F-0447-997D-9EA206343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840B95-AFCE-6F40-A1C7-3C46BAAD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038EF-6B3F-4B4C-88A7-F35BCB342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03B90-51FA-4C4E-9305-F564207B0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8D000-91D6-2648-89A6-0401CAA17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428F5-00AC-7D47-AB74-AEE5428F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7F99A-3C00-3843-9F5B-DD79125BB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43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651DC-79F9-6948-99BA-BC3B09B40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EFA4F-F797-7843-BBA6-4391A7CAB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38AFC-AAC9-7747-9175-87A348F10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49ABF-A03A-174E-BEA7-E3554A18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7E764-362D-714F-9D7B-288C7D207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36933-98AE-4143-93DC-8873585AA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E6A90-A52D-3649-8880-EEEE26AEF4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1EA65-5048-F64F-A9A7-D5BC1586C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D12D18-B0BC-844B-8147-6D3332E74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3CFE7E-E537-0F4B-B7D3-83EA3C4FA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4B380-36D9-0B4F-8162-E60CB93DE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85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C9A1B-6CA2-4F42-9332-2B806E959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4CD8D-D83B-6142-84C3-472A292B0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7308F0-AA63-EF45-9892-65F808DCE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DE5C3A-CB46-454E-8F76-B95DEF638D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B2A80E-85DC-5542-BA7E-29478FC34A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EF6CDB-0007-7A42-90BA-A778F8CAB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B769F8-DDA9-1F40-BB62-9F1B778E2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B61B73-2B72-0E46-8C1D-90EA549C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4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D81E0-D2BC-9C4E-AFD8-01CCF44FD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474EEB-D88C-0B47-9CB6-9D0F14FF2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050A90-767A-034D-81D9-41FD181D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6C1F0-0C4E-0349-987E-11A7AEF0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17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985886-CEAA-7440-A559-E54674B9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8F3F97-9724-E347-8CC8-737DCF564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2B45D-E051-1141-A653-B4C88C1DD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3D71-D9F5-8E40-9644-AE95CF63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C9103-A152-8C46-88C6-E912DFE6D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5506D6-4656-9E43-B49C-E60DAC923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2DA1D-E4C3-614C-9120-DB433C123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F184AA-59AA-9946-8EE6-C4963BBF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87431-EA69-E74B-88E8-242574313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2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920E2-CFA7-3D43-8876-0A295C2DA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438CD-CDA6-2E45-B62B-AE87930C9A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F2B3C1-8CD4-5247-9D9B-89684F0DC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B5E0F5-839A-4B4B-8112-1473F9F2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B6300-4DE7-6A44-961D-D16A9D0C0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6477B-3E66-554D-BD95-227A775A1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46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DB300F-77B6-7A41-B2C8-E08D10616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E6413-4B57-1841-8669-F8154452A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D5156-1F25-1247-8718-D65918F62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4E77B-8DC2-0D4D-9735-8C25A198EDAF}" type="datetimeFigureOut">
              <a:rPr lang="en-US" smtClean="0"/>
              <a:t>8/16/20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02C42-739C-D141-A30E-A187B5A40A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49706-E8A2-AF49-B7BD-F62D9249E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3FCAA-9081-624A-B3EC-1F621F6D1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898B1-275E-854D-9F2E-225B0250D9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Εισαγωγή στη Μεταμοντέρνα πρόκληση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CCF9F5-4219-3548-A651-6C7FDB0AAD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l-GR" sz="3600" b="1" dirty="0">
                <a:solidFill>
                  <a:srgbClr val="FF0000"/>
                </a:solidFill>
              </a:rPr>
              <a:t>Ιστορία και μυθοπλασία</a:t>
            </a:r>
            <a:r>
              <a:rPr lang="el-GR" b="1" dirty="0"/>
              <a:t>_ Αντώνης Λιάκος</a:t>
            </a:r>
          </a:p>
          <a:p>
            <a:pPr algn="just"/>
            <a:endParaRPr lang="el-GR" b="1" dirty="0"/>
          </a:p>
          <a:p>
            <a:r>
              <a:rPr lang="el-GR" b="1" dirty="0" err="1">
                <a:solidFill>
                  <a:srgbClr val="1D2129"/>
                </a:solidFill>
                <a:latin typeface="Helvetica Neue" panose="02000503000000020004" pitchFamily="2" charset="0"/>
              </a:rPr>
              <a:t>Αναγνωσεις</a:t>
            </a:r>
            <a:r>
              <a:rPr lang="el-GR" b="1" dirty="0">
                <a:solidFill>
                  <a:srgbClr val="1D2129"/>
                </a:solidFill>
                <a:latin typeface="Helvetica Neue" panose="02000503000000020004" pitchFamily="2" charset="0"/>
              </a:rPr>
              <a:t>, Αυγή, 22.4.2018 (Αφιέρωμα στη </a:t>
            </a:r>
            <a:r>
              <a:rPr lang="el-GR" b="1" dirty="0" err="1">
                <a:solidFill>
                  <a:srgbClr val="1D2129"/>
                </a:solidFill>
                <a:latin typeface="Helvetica Neue" panose="02000503000000020004" pitchFamily="2" charset="0"/>
              </a:rPr>
              <a:t>μετα</a:t>
            </a:r>
            <a:r>
              <a:rPr lang="el-GR" b="1" dirty="0">
                <a:solidFill>
                  <a:srgbClr val="1D2129"/>
                </a:solidFill>
                <a:latin typeface="Helvetica Neue" panose="02000503000000020004" pitchFamily="2" charset="0"/>
              </a:rPr>
              <a:t>-μυθοπλασία)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500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E3F7516-A8A0-FE45-B75F-2ECAF40B02D9}"/>
              </a:ext>
            </a:extLst>
          </p:cNvPr>
          <p:cNvSpPr/>
          <p:nvPr/>
        </p:nvSpPr>
        <p:spPr>
          <a:xfrm>
            <a:off x="568410" y="605481"/>
            <a:ext cx="1114579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Γιατί η περιγραφή, η γραφή της ιστορίας [</a:t>
            </a:r>
            <a:r>
              <a:rPr lang="el-GR" sz="2400" b="1" dirty="0">
                <a:solidFill>
                  <a:srgbClr val="0532FF"/>
                </a:solidFill>
                <a:effectLst/>
                <a:latin typeface="Helvetica Neue" panose="02000503000000020004" pitchFamily="2" charset="0"/>
              </a:rPr>
              <a:t>ΙΣΤΟΡΙΟΓΡΑΦΙΑ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],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ακόμη κι αν γίνεται με όλους τους κανόνες του επαγγέλματος, </a:t>
            </a:r>
            <a:endParaRPr lang="en-US" sz="2400" b="1" dirty="0">
              <a:solidFill>
                <a:srgbClr val="FF0000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εξαρτάται από τα καλούπια </a:t>
            </a:r>
            <a:r>
              <a:rPr lang="el-GR" sz="2400" b="1" dirty="0">
                <a:effectLst/>
                <a:latin typeface="Helvetica Neue" panose="02000503000000020004" pitchFamily="2" charset="0"/>
              </a:rPr>
              <a:t>που υπάρχουν στο μυαλό μας,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πριν καν την αρθρώσουμε, μόνο με το να φανταστούμε αυτό που θέλουμε να γράψουμε.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Και αυτά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τα καλούπια δεν είναι ατομικά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</a:t>
            </a:r>
          </a:p>
          <a:p>
            <a:pPr algn="just"/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είναι </a:t>
            </a:r>
            <a:r>
              <a:rPr lang="el-GR" sz="2400" b="1" u="sng" dirty="0" err="1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διϋποκειμενικά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είναι πολιτισμικά.</a:t>
            </a:r>
            <a:endParaRPr lang="en-US" sz="2400" b="1" u="sng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l-GR" sz="2400" b="1" u="sng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[</a:t>
            </a:r>
            <a:r>
              <a:rPr lang="en-US" sz="2400" b="1" u="sng" dirty="0">
                <a:solidFill>
                  <a:srgbClr val="0532FF"/>
                </a:solidFill>
                <a:effectLst/>
                <a:latin typeface="Helvetica Neue" panose="02000503000000020004" pitchFamily="2" charset="0"/>
              </a:rPr>
              <a:t>STRUCTURE – </a:t>
            </a:r>
            <a:r>
              <a:rPr lang="el-GR" sz="2400" b="1" u="sng" dirty="0">
                <a:solidFill>
                  <a:srgbClr val="0532FF"/>
                </a:solidFill>
                <a:latin typeface="Helvetica Neue" panose="02000503000000020004" pitchFamily="2" charset="0"/>
              </a:rPr>
              <a:t>ΠΟΙΟΣ ΓΡΑΦΕΙ ? Η ΔΟΜΗ ??</a:t>
            </a:r>
            <a:r>
              <a:rPr lang="en-US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]</a:t>
            </a:r>
          </a:p>
          <a:p>
            <a:pPr algn="just"/>
            <a:endParaRPr lang="en-US" sz="24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Π.χ. η έννοια της προόδου και ο εξελικτισμός. </a:t>
            </a:r>
            <a:endParaRPr lang="el-GR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52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DB492F8-BD5D-2441-AA76-D72D41FCE964}"/>
              </a:ext>
            </a:extLst>
          </p:cNvPr>
          <p:cNvSpPr/>
          <p:nvPr/>
        </p:nvSpPr>
        <p:spPr>
          <a:xfrm>
            <a:off x="135925" y="296563"/>
            <a:ext cx="1176363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Όταν μια κοινωνία είναι εμποτισμένη με αυτή την έννοια δυο αιώνες, η ιστορία περιγράφει αυτό που είναι καινούργιο και εκείνο που είναι παλιό,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εκείνο που πάει μπροστά και εκείνο που αντιστέκεται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Αν επίσης 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βλέπεις την ιστορία ως ιστορία του έθνους ή του κράτους, αν την βλέπεις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ως πορεία εκμοντερνισμού ή εκλογίκευσης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αν την βλέπεις ως πάλη των τάξεων,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τότε υιοθετείς μύθους-καλούπια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- </a:t>
            </a:r>
            <a:r>
              <a:rPr lang="el-GR" sz="2400" b="1" u="sng" dirty="0">
                <a:solidFill>
                  <a:srgbClr val="0532FF"/>
                </a:solidFill>
                <a:effectLst/>
                <a:latin typeface="Helvetica Neue" panose="02000503000000020004" pitchFamily="2" charset="0"/>
              </a:rPr>
              <a:t>ΘΕΩΡΙΕΣ - ΘΕΩΡΗΤ ΟΠΤΙΚΕΣ</a:t>
            </a:r>
          </a:p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τα οποία δεν προέρχονται από τα δεδομένα σου, </a:t>
            </a:r>
          </a:p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αλλά πάνω στα οποία σμιλεύεται ο λόγος ακόμη και με την πιο ευσυνείδητη έρευνα. </a:t>
            </a:r>
            <a:endParaRPr lang="en-US" sz="24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Με τους μύθους αυτούς βάζεις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τάξη στο χάος των δεδομένων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</a:t>
            </a:r>
            <a:endParaRPr lang="el-GR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237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E90C66B-A4BC-A048-A79F-354DBFC0A83C}"/>
              </a:ext>
            </a:extLst>
          </p:cNvPr>
          <p:cNvSpPr/>
          <p:nvPr/>
        </p:nvSpPr>
        <p:spPr>
          <a:xfrm>
            <a:off x="852617" y="840258"/>
            <a:ext cx="101943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8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Ο </a:t>
            </a:r>
            <a:r>
              <a:rPr lang="el-GR" sz="2800" b="1" dirty="0" err="1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Χέυντεν</a:t>
            </a:r>
            <a:r>
              <a:rPr lang="el-GR" sz="28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l-GR" sz="2800" b="1" dirty="0" err="1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Χουάιτ</a:t>
            </a:r>
            <a:r>
              <a:rPr lang="en-US" sz="28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= </a:t>
            </a:r>
            <a:r>
              <a:rPr lang="en-US" sz="2800" b="1" dirty="0">
                <a:solidFill>
                  <a:srgbClr val="1D2129"/>
                </a:solidFill>
                <a:latin typeface="Helvetica Neue" panose="02000503000000020004" pitchFamily="2" charset="0"/>
              </a:rPr>
              <a:t>Hayden White</a:t>
            </a:r>
            <a:r>
              <a:rPr lang="el-GR" sz="28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που το έργο του </a:t>
            </a:r>
            <a:r>
              <a:rPr lang="en-US" sz="2800" b="1" dirty="0" err="1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Metahistory</a:t>
            </a:r>
            <a:r>
              <a:rPr lang="en-US" sz="28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l-GR" sz="28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είχε τεράστια απήχηση, </a:t>
            </a:r>
            <a:endParaRPr lang="en-US" sz="28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8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8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μελετώντας ιστορικά και φιλοσοφικά κείμενα που διαμόρφωσαν τον 19ο αιώνα μίλησε για </a:t>
            </a:r>
            <a:endParaRPr lang="en-US" sz="28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8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8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τέσσερις τρόπους γραφής της ιστορίας</a:t>
            </a:r>
            <a:r>
              <a:rPr lang="el-GR" sz="28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:</a:t>
            </a:r>
            <a:r>
              <a:rPr lang="el-GR" sz="28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9554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1844CD-7206-624A-872E-BAFEEA2ED4BF}"/>
              </a:ext>
            </a:extLst>
          </p:cNvPr>
          <p:cNvSpPr/>
          <p:nvPr/>
        </p:nvSpPr>
        <p:spPr>
          <a:xfrm>
            <a:off x="543697" y="704336"/>
            <a:ext cx="1067623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8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το έπος </a:t>
            </a:r>
            <a:r>
              <a:rPr lang="el-GR" sz="28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(ο θρίαμβος του καλού επί του κακού), </a:t>
            </a:r>
            <a:endParaRPr lang="en-US" sz="2800" b="1" u="sng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8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8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την σάτιρα </a:t>
            </a:r>
            <a:r>
              <a:rPr lang="el-GR" sz="28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(η παγίδευση στο κακό), </a:t>
            </a:r>
            <a:endParaRPr lang="en-US" sz="2800" b="1" u="sng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8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8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την τραγωδία και την κωμωδία,</a:t>
            </a:r>
            <a:r>
              <a:rPr lang="el-GR" sz="2800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στην οποίες υπάρχει μια </a:t>
            </a:r>
            <a:r>
              <a:rPr lang="el-GR" sz="28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δυνατότητα χειραφέτησης </a:t>
            </a:r>
            <a:r>
              <a:rPr lang="el-GR" sz="2800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από τις δυνάμεις που παγιδεύουν το υποκείμενο, </a:t>
            </a:r>
            <a:endParaRPr lang="en-US" sz="2800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800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800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στην μεν </a:t>
            </a:r>
            <a:r>
              <a:rPr lang="el-GR" sz="28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τραγωδία </a:t>
            </a:r>
            <a:r>
              <a:rPr lang="el-GR" sz="28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μέσω της καταστροφής του ήρωα αλλά της συνειδητοποίησης των δυνάμεων που δρουν</a:t>
            </a:r>
            <a:r>
              <a:rPr lang="el-GR" sz="2800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</a:t>
            </a:r>
            <a:endParaRPr lang="en-US" sz="2800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800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8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στη δε κωμωδία </a:t>
            </a:r>
            <a:r>
              <a:rPr lang="el-GR" sz="2800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μέσω της συμφιλίωσης των αντιθέτων. </a:t>
            </a:r>
          </a:p>
        </p:txBody>
      </p:sp>
    </p:spTree>
    <p:extLst>
      <p:ext uri="{BB962C8B-B14F-4D97-AF65-F5344CB8AC3E}">
        <p14:creationId xmlns:p14="http://schemas.microsoft.com/office/powerpoint/2010/main" val="3086284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B3DDCA-EEEB-5C43-97AC-F76D75520B77}"/>
              </a:ext>
            </a:extLst>
          </p:cNvPr>
          <p:cNvSpPr/>
          <p:nvPr/>
        </p:nvSpPr>
        <p:spPr>
          <a:xfrm>
            <a:off x="172995" y="86498"/>
            <a:ext cx="11096367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800" b="1" dirty="0">
                <a:solidFill>
                  <a:srgbClr val="1D2129"/>
                </a:solidFill>
                <a:effectLst/>
              </a:rPr>
              <a:t>Οι προσπάθειες, οι προσδοκίες,</a:t>
            </a:r>
            <a:endParaRPr lang="en-US" sz="2800" b="1" dirty="0">
              <a:solidFill>
                <a:srgbClr val="1D212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sz="2800" b="1" dirty="0">
                <a:solidFill>
                  <a:srgbClr val="1D2129"/>
                </a:solidFill>
                <a:effectLst/>
              </a:rPr>
              <a:t> η συνειδητοποίηση των δυνατοτήτων ή των αδιεξόδων, </a:t>
            </a:r>
            <a:endParaRPr lang="en-US" sz="2800" b="1" dirty="0">
              <a:solidFill>
                <a:srgbClr val="1D212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sz="2800" b="1" dirty="0">
                <a:solidFill>
                  <a:srgbClr val="1D2129"/>
                </a:solidFill>
                <a:effectLst/>
              </a:rPr>
              <a:t>ο ρόλος του υποκειμένου σε σχέση με το περιβάλλον του, </a:t>
            </a:r>
            <a:endParaRPr lang="en-US" sz="2800" b="1" dirty="0">
              <a:solidFill>
                <a:srgbClr val="1D212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sz="2800" b="1" dirty="0">
                <a:solidFill>
                  <a:srgbClr val="1D2129"/>
                </a:solidFill>
                <a:effectLst/>
              </a:rPr>
              <a:t>συστατικά στοιχεία της ιστορικής αφήγησης,</a:t>
            </a:r>
            <a:endParaRPr lang="en-US" sz="2800" dirty="0">
              <a:solidFill>
                <a:srgbClr val="1D212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l-GR" sz="2800" dirty="0">
                <a:solidFill>
                  <a:srgbClr val="1D2129"/>
                </a:solidFill>
                <a:effectLst/>
              </a:rPr>
              <a:t> </a:t>
            </a:r>
            <a:r>
              <a:rPr lang="el-GR" sz="2800" b="1" u="sng" dirty="0">
                <a:solidFill>
                  <a:srgbClr val="1D2129"/>
                </a:solidFill>
                <a:effectLst/>
              </a:rPr>
              <a:t>τίθενται διαφορετικά σε αυτούς τους τρόπους.</a:t>
            </a:r>
            <a:r>
              <a:rPr lang="el-GR" sz="2800" dirty="0">
                <a:solidFill>
                  <a:srgbClr val="1D2129"/>
                </a:solidFill>
                <a:effectLst/>
              </a:rPr>
              <a:t> </a:t>
            </a:r>
          </a:p>
          <a:p>
            <a:pPr algn="just">
              <a:lnSpc>
                <a:spcPct val="150000"/>
              </a:lnSpc>
            </a:pPr>
            <a:endParaRPr lang="en-US" sz="2800" dirty="0">
              <a:solidFill>
                <a:srgbClr val="1D2129"/>
              </a:solidFill>
              <a:effectLst/>
            </a:endParaRPr>
          </a:p>
          <a:p>
            <a:pPr algn="just">
              <a:lnSpc>
                <a:spcPct val="150000"/>
              </a:lnSpc>
            </a:pPr>
            <a:r>
              <a:rPr lang="el-GR" sz="2400" b="1" dirty="0"/>
              <a:t>Το σημαντικό είναι να καταλάβουμε ότι </a:t>
            </a:r>
            <a:r>
              <a:rPr lang="el-GR" sz="2400" b="1" dirty="0">
                <a:solidFill>
                  <a:srgbClr val="FF0000"/>
                </a:solidFill>
              </a:rPr>
              <a:t>η </a:t>
            </a:r>
            <a:r>
              <a:rPr lang="el-GR" sz="2400" b="1" u="sng" dirty="0">
                <a:solidFill>
                  <a:srgbClr val="FF0000"/>
                </a:solidFill>
              </a:rPr>
              <a:t>μυθοπλασία </a:t>
            </a:r>
            <a:r>
              <a:rPr lang="el-GR" sz="2400" b="1" dirty="0">
                <a:solidFill>
                  <a:srgbClr val="FF0000"/>
                </a:solidFill>
              </a:rPr>
              <a:t>δεν είναι ατομική επιλογή </a:t>
            </a:r>
            <a:r>
              <a:rPr lang="el-GR" sz="2400" b="1" dirty="0"/>
              <a:t>και ότι η ανάλυσή της υπερβαίνει τα </a:t>
            </a:r>
            <a:r>
              <a:rPr lang="el-GR" sz="2400" b="1" u="sng" dirty="0"/>
              <a:t>όρια της βιογραφίας του συγγραφέα ή του ιστορικού που μελετάμε</a:t>
            </a:r>
            <a:r>
              <a:rPr lang="el-GR" sz="2400" b="1" dirty="0"/>
              <a:t>. </a:t>
            </a:r>
          </a:p>
          <a:p>
            <a:pPr algn="just"/>
            <a:endParaRPr lang="el-GR" sz="2800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291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6D9848-4620-C549-B4DE-F349035D5F8A}"/>
              </a:ext>
            </a:extLst>
          </p:cNvPr>
          <p:cNvSpPr/>
          <p:nvPr/>
        </p:nvSpPr>
        <p:spPr>
          <a:xfrm>
            <a:off x="1581665" y="1062681"/>
            <a:ext cx="88227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Είναι σημαντική γιατί μας εκπαιδεύει στο να μπορούμε να διαβάζουμε μέσα από τις γραμμές και να καταλαβαίνουμε </a:t>
            </a:r>
            <a:r>
              <a:rPr lang="el-GR" sz="20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τις πολιτισμικές συναρμογές</a:t>
            </a: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που διαμορφώνουν τη γραφή. </a:t>
            </a:r>
            <a:endParaRPr lang="en-US" sz="20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0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Μερικές φορές αυτές </a:t>
            </a:r>
            <a:r>
              <a:rPr lang="el-GR" sz="20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οι συναρμογές είναι σημαντικότερες από το περιεχόμενο στο οποίο εμφανίζονται.</a:t>
            </a:r>
            <a:endParaRPr lang="el-GR" sz="20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41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4866A5-03A6-DC4F-B598-51BAEFC2E666}"/>
              </a:ext>
            </a:extLst>
          </p:cNvPr>
          <p:cNvSpPr/>
          <p:nvPr/>
        </p:nvSpPr>
        <p:spPr>
          <a:xfrm>
            <a:off x="1062681" y="864973"/>
            <a:ext cx="984833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Επομένως, αν μας λέει κάτι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ο όρος </a:t>
            </a:r>
            <a:r>
              <a:rPr lang="el-GR" sz="2400" b="1" u="sng" dirty="0">
                <a:solidFill>
                  <a:srgbClr val="FF0000"/>
                </a:solidFill>
                <a:latin typeface="Helvetica Neue" panose="02000503000000020004" pitchFamily="2" charset="0"/>
              </a:rPr>
              <a:t>ΜΕΤΑ-ΜΥΘΟΠΛΑΣΙΑ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δεν είναι η αναφορά σε κάτι που έπεται της μυθοπλασίας,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αλλά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η, κατά το δυνατόν, εποπτεία των μυθοπλασιών. </a:t>
            </a:r>
            <a:endParaRPr lang="en-US" sz="2400" b="1" u="sng" dirty="0">
              <a:solidFill>
                <a:srgbClr val="FF0000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4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Γιατί κάθε τι, ακόμη κ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αι η πιο απλή διαπίστωση, εμπεριέχει το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μυθοπλαστικό στοιχείο, αθέατες συναρμογές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Ας επιστρέψουμε στην μικρή ιστορία της αρχής, 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ανάμεσα στην απούσα κυρία, τον ζωγράφο και τον σύζυγο. </a:t>
            </a:r>
          </a:p>
          <a:p>
            <a:pPr algn="just">
              <a:lnSpc>
                <a:spcPct val="150000"/>
              </a:lnSpc>
            </a:pPr>
            <a:r>
              <a:rPr lang="en-US" sz="2400" b="1" u="sng" dirty="0">
                <a:solidFill>
                  <a:srgbClr val="0532FF"/>
                </a:solidFill>
                <a:latin typeface="Helvetica Neue" panose="02000503000000020004" pitchFamily="2" charset="0"/>
              </a:rPr>
              <a:t>META-THEORY - </a:t>
            </a:r>
            <a:endParaRPr lang="el-GR" sz="2400" b="1" dirty="0">
              <a:solidFill>
                <a:srgbClr val="0532FF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297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15DD4E-9021-D84C-B9DE-171F0623AE79}"/>
              </a:ext>
            </a:extLst>
          </p:cNvPr>
          <p:cNvSpPr/>
          <p:nvPr/>
        </p:nvSpPr>
        <p:spPr>
          <a:xfrm>
            <a:off x="617839" y="914400"/>
            <a:ext cx="1070095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Αν εκείνη ήταν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το αντικείμενο του πόθου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, </a:t>
            </a:r>
            <a:endParaRPr lang="en-US" sz="2400" b="1" dirty="0">
              <a:solidFill>
                <a:srgbClr val="FF0000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l-GR" sz="2400" b="1" dirty="0">
              <a:solidFill>
                <a:srgbClr val="FF0000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εκείνο που είχαν στα χέρια τους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και αντάλλαζαν οι δύο άνδρες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4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ήταν ο μύθος της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</a:t>
            </a:r>
            <a:endParaRPr lang="en-US" sz="2400" b="1" u="sng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4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με </a:t>
            </a:r>
            <a:r>
              <a:rPr lang="el-GR" sz="2400" b="1" u="sng" dirty="0">
                <a:solidFill>
                  <a:srgbClr val="0532FF"/>
                </a:solidFill>
                <a:effectLst/>
                <a:latin typeface="Helvetica Neue" panose="02000503000000020004" pitchFamily="2" charset="0"/>
              </a:rPr>
              <a:t>τη μορφή του κυβιστικού πίνακα ή της μικροσκοπικής φωτογραφίας</a:t>
            </a:r>
            <a:r>
              <a:rPr lang="el-GR" sz="2400" b="1" dirty="0">
                <a:solidFill>
                  <a:srgbClr val="0532FF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της. </a:t>
            </a:r>
          </a:p>
          <a:p>
            <a:pPr algn="ctr">
              <a:lnSpc>
                <a:spcPct val="150000"/>
              </a:lnSpc>
            </a:pPr>
            <a:r>
              <a:rPr lang="el-GR" sz="2400" b="1" u="sng" dirty="0">
                <a:effectLst/>
                <a:latin typeface="Helvetica Neue" panose="02000503000000020004" pitchFamily="2" charset="0"/>
              </a:rPr>
              <a:t>Πώς ήταν όμως η κυρία;</a:t>
            </a:r>
            <a:endParaRPr lang="el-GR" sz="2400" b="1" dirty="0"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89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91B7895-ED26-FB43-AA0B-EBB141D6BB45}"/>
              </a:ext>
            </a:extLst>
          </p:cNvPr>
          <p:cNvSpPr/>
          <p:nvPr/>
        </p:nvSpPr>
        <p:spPr>
          <a:xfrm>
            <a:off x="1197204" y="904972"/>
            <a:ext cx="9822730" cy="2762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Κάποτε ο</a:t>
            </a:r>
            <a:r>
              <a:rPr lang="el-GR" sz="20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Πικάσο φιλοτεχνούσε το πορτρέτο μιας κυρίας</a:t>
            </a: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που τον επισκεπτόταν, για τον λόγο αυτό, συχνά. </a:t>
            </a:r>
          </a:p>
          <a:p>
            <a:pPr algn="just">
              <a:lnSpc>
                <a:spcPct val="150000"/>
              </a:lnSpc>
            </a:pPr>
            <a:endParaRPr lang="el-GR" sz="20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Κάποια μέρα ο σύζυγος της, που ανησυχούσε, επισκέφτηκε το ατελιέ του ζωγράφου και του ζήτησε να δει το πορτρέτο. </a:t>
            </a:r>
          </a:p>
          <a:p>
            <a:pPr algn="just">
              <a:lnSpc>
                <a:spcPct val="150000"/>
              </a:lnSpc>
            </a:pPr>
            <a:endParaRPr lang="el-GR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008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047863-268E-304D-A549-9E6E2FA853FF}"/>
              </a:ext>
            </a:extLst>
          </p:cNvPr>
          <p:cNvSpPr/>
          <p:nvPr/>
        </p:nvSpPr>
        <p:spPr>
          <a:xfrm>
            <a:off x="4823055" y="3244334"/>
            <a:ext cx="2706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>
                <a:solidFill>
                  <a:srgbClr val="282C2F"/>
                </a:solidFill>
                <a:effectLst/>
                <a:latin typeface="Lucida Grande" panose="020B0600040502020204" pitchFamily="34" charset="0"/>
              </a:rPr>
              <a:t>Portrait of Dora Maar</a:t>
            </a:r>
            <a:endParaRPr lang="en-US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9343E7-57D0-EB44-84D9-DEE800D26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4689" y="167925"/>
            <a:ext cx="3433869" cy="4212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AEAF963-907F-174B-8C12-7DD478A2340D}"/>
              </a:ext>
            </a:extLst>
          </p:cNvPr>
          <p:cNvSpPr/>
          <p:nvPr/>
        </p:nvSpPr>
        <p:spPr>
          <a:xfrm>
            <a:off x="395416" y="4522573"/>
            <a:ext cx="114670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Όταν ο ζωγράφος του αποκάλυψε </a:t>
            </a:r>
            <a:r>
              <a:rPr lang="el-GR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τον κυβιστικό πίνακα,</a:t>
            </a:r>
            <a:r>
              <a:rPr lang="el-GR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ο σύζυγος ανέκραξε λέγοντας: </a:t>
            </a:r>
            <a:endParaRPr lang="en-US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endParaRPr lang="en-US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r>
              <a:rPr lang="el-GR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«</a:t>
            </a:r>
            <a:r>
              <a:rPr lang="el-GR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Μα </a:t>
            </a:r>
            <a:r>
              <a:rPr lang="en-US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Non </a:t>
            </a:r>
            <a:r>
              <a:rPr lang="el-GR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αυτή δεν είναι η γυναίκα μου!»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E2CB9F-70EF-374B-9AA4-5BFF3D2E5A92}"/>
              </a:ext>
            </a:extLst>
          </p:cNvPr>
          <p:cNvSpPr/>
          <p:nvPr/>
        </p:nvSpPr>
        <p:spPr>
          <a:xfrm>
            <a:off x="395416" y="5445903"/>
            <a:ext cx="111705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Και στην απορία του ζωγράφου «Πώς είναι η κυρία σας;» </a:t>
            </a:r>
            <a:endParaRPr lang="en-US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endParaRPr lang="en-US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r>
              <a:rPr lang="el-GR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έβγαλε από το πορτοφόλι του μια </a:t>
            </a:r>
            <a:r>
              <a:rPr lang="el-GR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μικρή φωτογραφία της</a:t>
            </a:r>
            <a:r>
              <a:rPr lang="el-GR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8F0415-F886-1747-BF53-8F3830E29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782" y="251053"/>
            <a:ext cx="26416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188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58AE21-666B-4C4A-BD87-C92E1495D2D5}"/>
              </a:ext>
            </a:extLst>
          </p:cNvPr>
          <p:cNvSpPr/>
          <p:nvPr/>
        </p:nvSpPr>
        <p:spPr>
          <a:xfrm>
            <a:off x="284206" y="3311610"/>
            <a:ext cx="11331145" cy="1285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Έσκυψε και την κοίταξε με απορία ο Πικάσο και είπε: </a:t>
            </a:r>
            <a:endParaRPr lang="en-US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«</a:t>
            </a:r>
            <a:r>
              <a:rPr lang="el-GR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Α, </a:t>
            </a:r>
            <a:r>
              <a:rPr lang="en-US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mon </a:t>
            </a:r>
            <a:r>
              <a:rPr lang="en-US" b="1" u="sng" dirty="0" err="1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chéri</a:t>
            </a:r>
            <a:r>
              <a:rPr lang="en-US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, </a:t>
            </a:r>
            <a:r>
              <a:rPr lang="el-GR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τόσο μικροσκοπική είναι η κυρία σας;» </a:t>
            </a:r>
            <a:endParaRPr lang="el-GR" b="1" dirty="0">
              <a:solidFill>
                <a:srgbClr val="FF0000"/>
              </a:solidFill>
              <a:effectLst/>
              <a:latin typeface="Helvetica Neue" panose="02000503000000020004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4812" y="325132"/>
            <a:ext cx="2088000" cy="31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79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3FD24A-33AE-6D49-8D5E-BF20236189D6}"/>
              </a:ext>
            </a:extLst>
          </p:cNvPr>
          <p:cNvSpPr/>
          <p:nvPr/>
        </p:nvSpPr>
        <p:spPr>
          <a:xfrm>
            <a:off x="1606378" y="716692"/>
            <a:ext cx="94899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Ο ζωγράφος αμφισβήτησε </a:t>
            </a:r>
            <a:r>
              <a:rPr lang="el-GR" sz="20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μια σύμβαση, τη φωτογραφική αληθοφάνεια</a:t>
            </a:r>
            <a:r>
              <a:rPr lang="el-GR" sz="20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</a:t>
            </a: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</a:t>
            </a:r>
            <a:endParaRPr lang="en-US" sz="20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0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endParaRPr lang="en-US" sz="20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Αυτή η σύμβαση δεν είναι διαφορετική από </a:t>
            </a:r>
            <a:r>
              <a:rPr lang="el-GR" sz="2000" b="1" dirty="0">
                <a:effectLst/>
                <a:latin typeface="Helvetica Neue" panose="02000503000000020004" pitchFamily="2" charset="0"/>
              </a:rPr>
              <a:t>την </a:t>
            </a:r>
            <a:r>
              <a:rPr lang="el-GR" sz="2000" b="1" u="sng" dirty="0">
                <a:effectLst/>
                <a:latin typeface="Helvetica Neue" panose="02000503000000020004" pitchFamily="2" charset="0"/>
              </a:rPr>
              <a:t>σχέση </a:t>
            </a:r>
            <a:r>
              <a:rPr lang="el-GR" sz="20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ανάμεσα στην </a:t>
            </a:r>
            <a:r>
              <a:rPr lang="el-GR" sz="20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ιστορία</a:t>
            </a:r>
            <a:r>
              <a:rPr lang="el-GR" sz="20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και στη </a:t>
            </a:r>
            <a:r>
              <a:rPr lang="el-GR" sz="20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μυθοπλασία. </a:t>
            </a:r>
            <a:endParaRPr lang="en-US" sz="2000" b="1" u="sng" dirty="0">
              <a:solidFill>
                <a:srgbClr val="FF0000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l-GR" sz="20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000" b="1" dirty="0">
                <a:solidFill>
                  <a:srgbClr val="0532FF"/>
                </a:solidFill>
                <a:latin typeface="Helvetica Neue" panose="02000503000000020004" pitchFamily="2" charset="0"/>
              </a:rPr>
              <a:t>[δηλαδή -- ΙΣΤΟΡΙΑ = ΜΥΘΟΠΛΑΣΙΑ]</a:t>
            </a:r>
          </a:p>
          <a:p>
            <a:pPr algn="just"/>
            <a:endParaRPr lang="en-US" sz="20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Και όμως, </a:t>
            </a:r>
            <a:r>
              <a:rPr lang="el-GR" sz="20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αν κάποιος τις συσχετίσει</a:t>
            </a: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αν </a:t>
            </a:r>
            <a:r>
              <a:rPr lang="el-GR" sz="2000" b="1" dirty="0" err="1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πεί</a:t>
            </a: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δηλαδή ότι πρόκειται για σύμβαση, ξεσηκώνεται συνήθως </a:t>
            </a:r>
            <a:r>
              <a:rPr lang="el-GR" sz="20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μεγάλος κουρνιαχτός</a:t>
            </a: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 </a:t>
            </a:r>
            <a:endParaRPr lang="en-US" sz="20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0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Γιατί;</a:t>
            </a:r>
          </a:p>
        </p:txBody>
      </p:sp>
    </p:spTree>
    <p:extLst>
      <p:ext uri="{BB962C8B-B14F-4D97-AF65-F5344CB8AC3E}">
        <p14:creationId xmlns:p14="http://schemas.microsoft.com/office/powerpoint/2010/main" val="2015958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F90C22-0433-1B4C-B712-91DE4E0FAA33}"/>
              </a:ext>
            </a:extLst>
          </p:cNvPr>
          <p:cNvSpPr/>
          <p:nvPr/>
        </p:nvSpPr>
        <p:spPr>
          <a:xfrm>
            <a:off x="177283" y="102637"/>
            <a:ext cx="1142571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Διότι όπως έχουμε αποδεχτεί τη σύμβαση ότι μια </a:t>
            </a:r>
            <a:r>
              <a:rPr lang="el-GR" sz="2000" b="1" dirty="0" err="1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τοσοδούλικη</a:t>
            </a: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ασπρόμαυρη φωτογραφία, όπως αυτές στην ταυτότητα, </a:t>
            </a:r>
            <a:r>
              <a:rPr lang="el-GR" sz="20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παραπέμπει σε ένα κανονικό πρόσωπο,</a:t>
            </a:r>
            <a:endParaRPr lang="en-US" sz="2000" b="1" u="sng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0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επομένως δεν θέτουμε ερωτήματα σαν αυτό του ζωγράφου, </a:t>
            </a:r>
            <a:endParaRPr lang="en-US" sz="20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0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έτσι υπάρχει μια </a:t>
            </a:r>
            <a:r>
              <a:rPr lang="el-GR" sz="2000" b="1" u="sng" dirty="0" err="1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βαθειά</a:t>
            </a:r>
            <a:r>
              <a:rPr lang="el-GR" sz="20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ριζωμένη και διαδεδομένη πεποίθηση</a:t>
            </a: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καρφωμένη στις συνειδήσεις, ότι </a:t>
            </a:r>
            <a:r>
              <a:rPr lang="el-GR" sz="20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η ιστορία και το παρελθόν ταυτίζονται</a:t>
            </a: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</a:t>
            </a:r>
            <a:endParaRPr lang="en-US" sz="20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0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επομένως μιλώντας για το ένα, αναφερόμαστε στο άλλο. </a:t>
            </a:r>
            <a:endParaRPr lang="en-US" sz="20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0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Πού χωράει λοιπόν η μυθοπλασία; </a:t>
            </a:r>
            <a:endParaRPr lang="en-US" sz="20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0532FF"/>
                </a:solidFill>
                <a:latin typeface="Helvetica Neue" panose="02000503000000020004" pitchFamily="2" charset="0"/>
              </a:rPr>
              <a:t>ΤΑΥΤΙΣΗ ΙΣΤΟΡΙΑΣ &amp; ΙΣΤΟΡΙΟΓΡΑΦΙΑΣ – </a:t>
            </a:r>
          </a:p>
          <a:p>
            <a:pPr algn="just">
              <a:lnSpc>
                <a:spcPct val="150000"/>
              </a:lnSpc>
            </a:pPr>
            <a:r>
              <a:rPr lang="el-GR" sz="2000" b="1" dirty="0">
                <a:solidFill>
                  <a:srgbClr val="0532FF"/>
                </a:solidFill>
                <a:latin typeface="Helvetica Neue" panose="02000503000000020004" pitchFamily="2" charset="0"/>
              </a:rPr>
              <a:t>δηλαδή Η </a:t>
            </a:r>
            <a:r>
              <a:rPr lang="el-GR" sz="2000" b="1" dirty="0" err="1">
                <a:solidFill>
                  <a:srgbClr val="0532FF"/>
                </a:solidFill>
                <a:latin typeface="Helvetica Neue" panose="02000503000000020004" pitchFamily="2" charset="0"/>
              </a:rPr>
              <a:t>ιστοριοΓΡΑΦΙΑ</a:t>
            </a:r>
            <a:r>
              <a:rPr lang="el-GR" sz="2000" b="1" dirty="0">
                <a:solidFill>
                  <a:srgbClr val="0532FF"/>
                </a:solidFill>
                <a:latin typeface="Helvetica Neue" panose="02000503000000020004" pitchFamily="2" charset="0"/>
              </a:rPr>
              <a:t> απεικονίζει/φωτογραφίζει το Παρελθόν – Θετικισμός</a:t>
            </a:r>
          </a:p>
          <a:p>
            <a:pPr algn="just">
              <a:lnSpc>
                <a:spcPct val="150000"/>
              </a:lnSpc>
            </a:pPr>
            <a:endParaRPr lang="el-GR" sz="2000" b="1" dirty="0">
              <a:solidFill>
                <a:srgbClr val="0532FF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707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E1EDD5-6359-644B-9E9C-82B6FDC75008}"/>
              </a:ext>
            </a:extLst>
          </p:cNvPr>
          <p:cNvSpPr/>
          <p:nvPr/>
        </p:nvSpPr>
        <p:spPr>
          <a:xfrm>
            <a:off x="247135" y="86497"/>
            <a:ext cx="1185013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Αυτή η σύγχυση επιτείνεται από την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αμφισημία της λέξης ιστορία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Ιστορία ως η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περιγραφή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του παρελθόντος, </a:t>
            </a:r>
            <a:endParaRPr lang="en-US" sz="2400" b="1" u="sng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αλλά και ιστορία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ως το ίδιο το 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παρελθόν.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Γιατί πώς να μιλήσεις για το παρελθόν, για το όποιο αντιληπτό παρελθόν, παρά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με λόγια, δηλαδή εξιστορώντας το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;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Ιστορία λοιπόν = ο λόγος για το παρελθόν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Το μέρος προς το όλον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</a:t>
            </a:r>
            <a:endParaRPr lang="en-US" sz="2400" b="1" u="sng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endParaRPr lang="en-US" sz="24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Αυτή η μετωνυμική σχέση της ιστορίας με το παρελθόν, είναι ζήτημα σύμβασης, σύμβασης που λειτουργεί εντός συγκεκριμένων πολιτισμικών ορίων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614405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9AAD5F-749F-5144-8CF1-25A5CE980D74}"/>
              </a:ext>
            </a:extLst>
          </p:cNvPr>
          <p:cNvSpPr/>
          <p:nvPr/>
        </p:nvSpPr>
        <p:spPr>
          <a:xfrm>
            <a:off x="321276" y="407773"/>
            <a:ext cx="1150414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Απ’ τη μια υπάρχει ένα 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τεράστιο, χαώδες παρελθόν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και από την άλλη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οι μικρούτσικες αναπαραστάσεις του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οι μόνες με τις οποίες μπορούμε να αντιληφθούμε κάτι από αυτό.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Από τη στιγμή λοιπόν που αποφασίζουμε να δημιουργήσουμε μια σφήνα ανάμεσα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στο εξιστορούμενο αντικείμενο και στο ιστορούν υποκείμενο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,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πρέπει να απαντήσουμε στο ερώτημα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με ποιους τρόπους, με ποια εργαλεία, με ποιες συνήθειες, με ποια τέχνη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οι λέξεις αγκαλιάζουν και ενδύουν αυτό το φευγαλέο παρελθόν. 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endParaRPr lang="el-GR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332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BB6371-0E8C-9943-B9D8-C1C6B58199A6}"/>
              </a:ext>
            </a:extLst>
          </p:cNvPr>
          <p:cNvSpPr/>
          <p:nvPr/>
        </p:nvSpPr>
        <p:spPr>
          <a:xfrm>
            <a:off x="86497" y="160639"/>
            <a:ext cx="114917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Πώς το μετατρέπουν σε </a:t>
            </a:r>
            <a:r>
              <a:rPr lang="el-GR" sz="2400" b="1" u="sng" dirty="0" err="1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φθεγγόμενο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παρελθόν; </a:t>
            </a:r>
            <a:endParaRPr lang="en-US" sz="2400" b="1" u="sng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Αυτό είναι το πρόβλημά μας. </a:t>
            </a:r>
            <a:endParaRPr lang="en-US" sz="2400" b="1" u="sng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u="sng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Αυτό που σήμερα αναγνωρίζουμε ως Ιστορία, έχει χαρακτηριστικά συγκεκριμένα: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Έχει τη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μορφή γραπτού κειμένου και όχι προφορικών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ιστοριών˙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γράφεται σε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πεζό και όχι σε έμμετρο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λόγο˙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ο χρόνος της είναι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γραμμικός και όχι κυκλικός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˙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ο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στόχος της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είναι 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αυτό που μοιάζει πραγματικό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και όχι ο μύθος˙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χρησιμοποιεί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υποσημειώσεις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και παραπέμπει στις </a:t>
            </a:r>
            <a:r>
              <a:rPr lang="el-GR" sz="2400" b="1" u="sng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πηγές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που χρησιμοποιεί˙ ακολουθεί τους κανόνες και τη μεθοδολογία της έρευνας, δηλαδή </a:t>
            </a:r>
            <a:r>
              <a:rPr lang="el-GR" sz="2400" b="1" u="sng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εμπειρική επαλήθευση, συλλογισμοί, επαγωγή-απαγωγή </a:t>
            </a:r>
            <a:r>
              <a:rPr lang="el-GR" sz="2400" b="1" dirty="0" err="1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κ.ο.κ.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 </a:t>
            </a:r>
            <a:r>
              <a:rPr lang="el-GR" sz="2400" b="1" dirty="0">
                <a:solidFill>
                  <a:srgbClr val="FF0000"/>
                </a:solidFill>
                <a:effectLst/>
                <a:latin typeface="Helvetica Neue" panose="02000503000000020004" pitchFamily="2" charset="0"/>
              </a:rPr>
              <a:t>Αυτό τον τρόπο </a:t>
            </a:r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μαθαίνουν οι επίδοξοι ιστορικοί. </a:t>
            </a:r>
            <a:endParaRPr lang="en-US" sz="2400" b="1" dirty="0">
              <a:solidFill>
                <a:srgbClr val="1D2129"/>
              </a:solidFill>
              <a:effectLst/>
              <a:latin typeface="Helvetica Neue" panose="02000503000000020004" pitchFamily="2" charset="0"/>
            </a:endParaRPr>
          </a:p>
          <a:p>
            <a:pPr algn="just"/>
            <a:endParaRPr lang="en-US" sz="2400" b="1" dirty="0">
              <a:solidFill>
                <a:srgbClr val="1D2129"/>
              </a:solidFill>
              <a:latin typeface="Helvetica Neue" panose="02000503000000020004" pitchFamily="2" charset="0"/>
            </a:endParaRPr>
          </a:p>
          <a:p>
            <a:pPr algn="just"/>
            <a:r>
              <a:rPr lang="el-GR" sz="2400" b="1" dirty="0">
                <a:solidFill>
                  <a:srgbClr val="1D2129"/>
                </a:solidFill>
                <a:effectLst/>
                <a:latin typeface="Helvetica Neue" panose="02000503000000020004" pitchFamily="2" charset="0"/>
              </a:rPr>
              <a:t>Αλλά δεν τελειώσαμε εδώ.</a:t>
            </a:r>
          </a:p>
        </p:txBody>
      </p:sp>
    </p:spTree>
    <p:extLst>
      <p:ext uri="{BB962C8B-B14F-4D97-AF65-F5344CB8AC3E}">
        <p14:creationId xmlns:p14="http://schemas.microsoft.com/office/powerpoint/2010/main" val="2471542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1068</Words>
  <Application>Microsoft Macintosh PowerPoint</Application>
  <PresentationFormat>Widescreen</PresentationFormat>
  <Paragraphs>125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Helvetica Neue</vt:lpstr>
      <vt:lpstr>Lucida Grande</vt:lpstr>
      <vt:lpstr>Office Theme</vt:lpstr>
      <vt:lpstr>Εισαγωγή στη Μεταμοντέρνα πρόκληση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Μεταμοντέρνα πρόκληση</dc:title>
  <dc:creator>user</dc:creator>
  <cp:lastModifiedBy>Polytechnitis@outlook.com</cp:lastModifiedBy>
  <cp:revision>10</cp:revision>
  <dcterms:created xsi:type="dcterms:W3CDTF">2018-04-27T06:09:07Z</dcterms:created>
  <dcterms:modified xsi:type="dcterms:W3CDTF">2020-08-16T08:05:57Z</dcterms:modified>
</cp:coreProperties>
</file>